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</p:sldMasterIdLst>
  <p:notesMasterIdLst>
    <p:notesMasterId r:id="rId28"/>
  </p:notesMasterIdLst>
  <p:sldIdLst>
    <p:sldId id="256" r:id="rId5"/>
    <p:sldId id="291" r:id="rId6"/>
    <p:sldId id="292" r:id="rId7"/>
    <p:sldId id="293" r:id="rId8"/>
    <p:sldId id="294" r:id="rId9"/>
    <p:sldId id="295" r:id="rId10"/>
    <p:sldId id="361" r:id="rId11"/>
    <p:sldId id="362" r:id="rId12"/>
    <p:sldId id="363" r:id="rId13"/>
    <p:sldId id="296" r:id="rId14"/>
    <p:sldId id="297" r:id="rId15"/>
    <p:sldId id="298" r:id="rId16"/>
    <p:sldId id="299" r:id="rId17"/>
    <p:sldId id="357" r:id="rId18"/>
    <p:sldId id="365" r:id="rId19"/>
    <p:sldId id="364" r:id="rId20"/>
    <p:sldId id="355" r:id="rId21"/>
    <p:sldId id="358" r:id="rId22"/>
    <p:sldId id="349" r:id="rId23"/>
    <p:sldId id="350" r:id="rId24"/>
    <p:sldId id="360" r:id="rId25"/>
    <p:sldId id="359" r:id="rId26"/>
    <p:sldId id="284" r:id="rId27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angele Radebe" initials="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2C6"/>
    <a:srgbClr val="004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1123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2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C929-F5A2-B944-A14F-16451897D1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B449-F1C8-6F47-A588-55ED763A9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5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08/07/2010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6F4F1-02EE-404F-BA4A-629ABCB12ACE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08/07/2010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6F4F1-02EE-404F-BA4A-629ABCB12ACE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53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08/07/2010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6F4F1-02EE-404F-BA4A-629ABCB12ACE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609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122260" y="5913438"/>
            <a:ext cx="4899479" cy="301756"/>
          </a:xfrm>
          <a:prstGeom prst="rect">
            <a:avLst/>
          </a:prstGeom>
        </p:spPr>
        <p:txBody>
          <a:bodyPr/>
          <a:lstStyle>
            <a:lvl1pPr algn="ctr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199696" y="4005620"/>
            <a:ext cx="6744607" cy="514117"/>
          </a:xfrm>
        </p:spPr>
        <p:txBody>
          <a:bodyPr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38589" y="4992693"/>
            <a:ext cx="4866821" cy="488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Division</a:t>
            </a:r>
          </a:p>
        </p:txBody>
      </p:sp>
    </p:spTree>
    <p:extLst>
      <p:ext uri="{BB962C8B-B14F-4D97-AF65-F5344CB8AC3E}">
        <p14:creationId xmlns:p14="http://schemas.microsoft.com/office/powerpoint/2010/main" val="2216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7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5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93" y="1052513"/>
            <a:ext cx="78867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1312" y="1844674"/>
            <a:ext cx="8370887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AC71-C261-4AF3-BFB1-CCAEF882100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243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93" y="1052513"/>
            <a:ext cx="78867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5" y="6365971"/>
            <a:ext cx="1062263" cy="3041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801" y="6237514"/>
            <a:ext cx="8280399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5CC4A0F-DD9F-2A4B-A7C2-D3C533F0822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1644" y="6362004"/>
            <a:ext cx="897083" cy="296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nderoffice@sars.gov.z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21548-6038-7E41-94EC-34607F2F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5" y="354061"/>
            <a:ext cx="1750145" cy="57748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A59469B6-B21C-4AE7-B0D6-6F6C7C5F7C39}"/>
              </a:ext>
            </a:extLst>
          </p:cNvPr>
          <p:cNvSpPr txBox="1">
            <a:spLocks/>
          </p:cNvSpPr>
          <p:nvPr/>
        </p:nvSpPr>
        <p:spPr bwMode="auto">
          <a:xfrm>
            <a:off x="939516" y="4760513"/>
            <a:ext cx="7758544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Virtual Briefing Session:	</a:t>
            </a:r>
            <a:r>
              <a:rPr lang="en-ZA" sz="2000" b="1" kern="0" dirty="0">
                <a:solidFill>
                  <a:schemeClr val="bg1"/>
                </a:solidFill>
                <a:cs typeface="Arial" charset="0"/>
              </a:rPr>
              <a:t>10 June 2022 at 11H00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tabLst>
                <a:tab pos="2774950" algn="l"/>
              </a:tabLst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RFP No.:</a:t>
            </a:r>
            <a:r>
              <a:rPr lang="en-ZA" sz="2000" b="1" kern="0" noProof="0" dirty="0">
                <a:solidFill>
                  <a:schemeClr val="bg1"/>
                </a:solidFill>
                <a:cs typeface="Arial" charset="0"/>
              </a:rPr>
              <a:t>                         	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RFP </a:t>
            </a:r>
            <a:r>
              <a:rPr lang="en-ZA" sz="2000" b="1" kern="0" noProof="0" dirty="0">
                <a:solidFill>
                  <a:schemeClr val="bg1"/>
                </a:solidFill>
                <a:cs typeface="Arial" charset="0"/>
              </a:rPr>
              <a:t>52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/2021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Closing Date:      	             </a:t>
            </a:r>
            <a:r>
              <a:rPr lang="en-ZA" sz="2000" b="1" kern="0" dirty="0">
                <a:solidFill>
                  <a:schemeClr val="bg1"/>
                </a:solidFill>
                <a:cs typeface="Arial" charset="0"/>
              </a:rPr>
              <a:t>30</a:t>
            </a:r>
            <a:r>
              <a:rPr lang="en-ZA" sz="2000" b="1" kern="0" noProof="0" dirty="0">
                <a:solidFill>
                  <a:schemeClr val="bg1"/>
                </a:solidFill>
                <a:cs typeface="Arial" charset="0"/>
              </a:rPr>
              <a:t>  June </a:t>
            </a:r>
            <a:r>
              <a:rPr lang="en-ZA" sz="2000" b="1" kern="0" dirty="0">
                <a:solidFill>
                  <a:schemeClr val="bg1"/>
                </a:solidFill>
                <a:cs typeface="Arial" charset="0"/>
              </a:rPr>
              <a:t>2022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,</a:t>
            </a:r>
            <a:r>
              <a:rPr kumimoji="0" lang="en-ZA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11h00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E37CBF-F13E-4178-9277-D3F2A176387F}"/>
              </a:ext>
            </a:extLst>
          </p:cNvPr>
          <p:cNvSpPr txBox="1">
            <a:spLocks/>
          </p:cNvSpPr>
          <p:nvPr/>
        </p:nvSpPr>
        <p:spPr>
          <a:xfrm>
            <a:off x="457575" y="3440948"/>
            <a:ext cx="8240485" cy="1116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ZA" sz="18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APPOINTMENT OF A PANEL OF SERVICE PROVIDERS FOR THE PROVISION OF FORKLIFTS AND RELATED SERVICES FOR THE PERIOD OF FIVE (5) YEARS</a:t>
            </a:r>
            <a:endParaRPr lang="en-ZA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9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79"/>
            <a:ext cx="7886700" cy="532606"/>
          </a:xfrm>
        </p:spPr>
        <p:txBody>
          <a:bodyPr>
            <a:normAutofit fontScale="90000"/>
          </a:bodyPr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BACKGROUND &amp; SCOPE OF WORK 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A6649-9520-496D-AD42-986D9C9D0CAE}"/>
              </a:ext>
            </a:extLst>
          </p:cNvPr>
          <p:cNvSpPr txBox="1"/>
          <p:nvPr/>
        </p:nvSpPr>
        <p:spPr>
          <a:xfrm>
            <a:off x="126609" y="937148"/>
            <a:ext cx="846875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en-ZA" b="1" dirty="0">
                <a:solidFill>
                  <a:schemeClr val="tx2"/>
                </a:solidFill>
              </a:rPr>
              <a:t>Refer to Annexure A – Specifications Document</a:t>
            </a:r>
          </a:p>
          <a:p>
            <a:pPr marL="0" lvl="1">
              <a:lnSpc>
                <a:spcPct val="150000"/>
              </a:lnSpc>
              <a:defRPr/>
            </a:pPr>
            <a:endParaRPr lang="en-ZA" b="1" dirty="0">
              <a:solidFill>
                <a:schemeClr val="tx2"/>
              </a:solidFill>
            </a:endParaRPr>
          </a:p>
          <a:p>
            <a:pPr marL="0" lvl="1">
              <a:lnSpc>
                <a:spcPct val="150000"/>
              </a:lnSpc>
              <a:defRPr/>
            </a:pPr>
            <a:endParaRPr lang="en-ZA" b="1" dirty="0">
              <a:solidFill>
                <a:schemeClr val="tx2"/>
              </a:solidFill>
            </a:endParaRPr>
          </a:p>
          <a:p>
            <a:pPr marL="0" lvl="1">
              <a:lnSpc>
                <a:spcPct val="150000"/>
              </a:lnSpc>
              <a:defRPr/>
            </a:pPr>
            <a:endParaRPr lang="en-ZA" b="1" dirty="0">
              <a:solidFill>
                <a:schemeClr val="tx2"/>
              </a:solidFill>
            </a:endParaRPr>
          </a:p>
          <a:p>
            <a:pPr marL="0" lvl="1">
              <a:lnSpc>
                <a:spcPct val="150000"/>
              </a:lnSpc>
              <a:defRPr/>
            </a:pPr>
            <a:endParaRPr lang="en-ZA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06958"/>
              </p:ext>
            </p:extLst>
          </p:nvPr>
        </p:nvGraphicFramePr>
        <p:xfrm>
          <a:off x="2879678" y="3032125"/>
          <a:ext cx="214952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showAsIcon="1" r:id="rId3" imgW="914400" imgH="792360" progId="AcroExch.Document.DC">
                  <p:embed/>
                </p:oleObj>
              </mc:Choice>
              <mc:Fallback>
                <p:oleObj name="Acrobat Document" showAsIcon="1" r:id="rId3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9678" y="3032125"/>
                        <a:ext cx="2149522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4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4.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rgbClr val="FF0000"/>
                </a:solidFill>
              </a:rPr>
              <a:t>5</a:t>
            </a:r>
            <a:r>
              <a:rPr lang="en-ZA" sz="1800" b="1" dirty="0">
                <a:solidFill>
                  <a:srgbClr val="FF0000"/>
                </a:solidFill>
              </a:rPr>
              <a:t>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7</a:t>
            </a:r>
            <a:r>
              <a:rPr lang="en-ZA" sz="1800" b="1" dirty="0">
                <a:solidFill>
                  <a:schemeClr val="tx2"/>
                </a:solidFill>
              </a:rPr>
              <a:t>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8</a:t>
            </a:r>
            <a:r>
              <a:rPr lang="en-ZA" sz="1800" b="1" dirty="0">
                <a:solidFill>
                  <a:schemeClr val="tx2"/>
                </a:solidFill>
              </a:rPr>
              <a:t>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924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79"/>
            <a:ext cx="9144000" cy="532606"/>
          </a:xfrm>
        </p:spPr>
        <p:txBody>
          <a:bodyPr>
            <a:normAutofit/>
          </a:bodyPr>
          <a:lstStyle/>
          <a:p>
            <a:r>
              <a:rPr kumimoji="0" lang="en-ZA" sz="2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BID EVALUATION PROCESS</a:t>
            </a:r>
            <a:endParaRPr lang="en-ZA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AutoShape 74">
            <a:extLst>
              <a:ext uri="{FF2B5EF4-FFF2-40B4-BE49-F238E27FC236}">
                <a16:creationId xmlns:a16="http://schemas.microsoft.com/office/drawing/2014/main" id="{FF4088F1-A95E-411C-9D84-36E755FE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9" y="939909"/>
            <a:ext cx="3325090" cy="1950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sp>
        <p:nvSpPr>
          <p:cNvPr id="5" name="Text Box 75">
            <a:extLst>
              <a:ext uri="{FF2B5EF4-FFF2-40B4-BE49-F238E27FC236}">
                <a16:creationId xmlns:a16="http://schemas.microsoft.com/office/drawing/2014/main" id="{96DD892A-234F-424B-88F5-3A32BD76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6" y="1113627"/>
            <a:ext cx="1064586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>
                <a:solidFill>
                  <a:schemeClr val="tx2"/>
                </a:solidFill>
              </a:rPr>
              <a:t>Gate 0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6C1CEA-7DF1-4756-B22D-05D99288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05" y="1883463"/>
            <a:ext cx="2082296" cy="5464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ctr" anchorCtr="1"/>
          <a:lstStyle/>
          <a:p>
            <a:pPr marL="176213" indent="-176213">
              <a:defRPr/>
            </a:pPr>
            <a:r>
              <a:rPr lang="en-US" sz="1200" b="1" dirty="0">
                <a:solidFill>
                  <a:schemeClr val="bg1"/>
                </a:solidFill>
              </a:rPr>
              <a:t>Pre-Qualification</a:t>
            </a:r>
          </a:p>
        </p:txBody>
      </p:sp>
      <p:sp>
        <p:nvSpPr>
          <p:cNvPr id="7" name="Text Box 98">
            <a:extLst>
              <a:ext uri="{FF2B5EF4-FFF2-40B4-BE49-F238E27FC236}">
                <a16:creationId xmlns:a16="http://schemas.microsoft.com/office/drawing/2014/main" id="{E935DA4E-A466-4652-AC17-45EE64ECE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633" y="913967"/>
            <a:ext cx="4682441" cy="258532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chemeClr val="tx2"/>
                </a:solidFill>
              </a:rPr>
              <a:t>Invitation to Bid SBD 1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chemeClr val="tx2"/>
                </a:solidFill>
              </a:rPr>
              <a:t>Tax Compliance status pin</a:t>
            </a:r>
          </a:p>
          <a:p>
            <a:pPr marL="173038" indent="-173038">
              <a:lnSpc>
                <a:spcPct val="150000"/>
              </a:lnSpc>
              <a:buFontTx/>
              <a:buChar char="•"/>
            </a:pPr>
            <a:r>
              <a:rPr lang="en-ZA" sz="1200" b="1" dirty="0">
                <a:solidFill>
                  <a:schemeClr val="tx2"/>
                </a:solidFill>
              </a:rPr>
              <a:t>Central Registration Report (Central Database System) from NT                       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ZA" sz="1200" b="1" dirty="0">
                <a:solidFill>
                  <a:schemeClr val="tx2"/>
                </a:solidFill>
              </a:rPr>
              <a:t>   SARS Oath / Affirmation of Secrecy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ZA" sz="1200" b="1" dirty="0">
                <a:solidFill>
                  <a:schemeClr val="tx2"/>
                </a:solidFill>
              </a:rPr>
              <a:t>   Declaration of interest SBD 4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ZA" sz="1200" b="1" dirty="0">
                <a:solidFill>
                  <a:schemeClr val="tx2"/>
                </a:solidFill>
                <a:cs typeface="Times New Roman" pitchFamily="18" charset="0"/>
              </a:rPr>
              <a:t>   Supplier cost and risk assessment questionnaire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ZA" sz="1200" b="1" dirty="0">
                <a:solidFill>
                  <a:schemeClr val="tx2"/>
                </a:solidFill>
                <a:cs typeface="Times New Roman" pitchFamily="18" charset="0"/>
              </a:rPr>
              <a:t>    Preference Point Claim Form - SBD 6.1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ZA" sz="1200" b="1" dirty="0">
                <a:solidFill>
                  <a:schemeClr val="tx2"/>
                </a:solidFill>
                <a:cs typeface="Times New Roman" pitchFamily="18" charset="0"/>
              </a:rPr>
              <a:t>    BBBEE Certificate/ Sworn Affidavit</a:t>
            </a:r>
          </a:p>
        </p:txBody>
      </p:sp>
      <p:sp>
        <p:nvSpPr>
          <p:cNvPr id="8" name="AutoShape 90">
            <a:extLst>
              <a:ext uri="{FF2B5EF4-FFF2-40B4-BE49-F238E27FC236}">
                <a16:creationId xmlns:a16="http://schemas.microsoft.com/office/drawing/2014/main" id="{538822F7-5816-49DD-9B3F-E8E7FC0C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9" y="3774931"/>
            <a:ext cx="3328913" cy="221217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sp>
        <p:nvSpPr>
          <p:cNvPr id="9" name="Text Box 91">
            <a:extLst>
              <a:ext uri="{FF2B5EF4-FFF2-40B4-BE49-F238E27FC236}">
                <a16:creationId xmlns:a16="http://schemas.microsoft.com/office/drawing/2014/main" id="{1F957D55-1CB9-452D-A4C1-759BF97F2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85" y="3972892"/>
            <a:ext cx="1238557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>
                <a:solidFill>
                  <a:schemeClr val="tx2"/>
                </a:solidFill>
              </a:rPr>
              <a:t>Gate 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E1548E1-4FFD-4122-83F2-610F0F67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68" y="4644371"/>
            <a:ext cx="2066415" cy="4732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ctr" anchorCtr="1"/>
          <a:lstStyle/>
          <a:p>
            <a:pPr marL="176213" indent="-176213" algn="ctr">
              <a:defRPr/>
            </a:pPr>
            <a:r>
              <a:rPr lang="en-US" sz="1200" b="1" dirty="0">
                <a:solidFill>
                  <a:schemeClr val="bg1"/>
                </a:solidFill>
                <a:cs typeface="Times New Roman" pitchFamily="18" charset="0"/>
              </a:rPr>
              <a:t> Mandatory  Requirements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A3FDACC4-7C67-4F3C-AC4D-8BD2B2881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139" y="4342224"/>
            <a:ext cx="4697935" cy="7925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en-ZA" sz="12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171450" indent="-171450">
              <a:buFontTx/>
              <a:buChar char="•"/>
            </a:pPr>
            <a:r>
              <a:rPr lang="en-GB" sz="1200" b="1" dirty="0">
                <a:solidFill>
                  <a:schemeClr val="tx2"/>
                </a:solidFill>
                <a:cs typeface="Times New Roman" pitchFamily="18" charset="0"/>
              </a:rPr>
              <a:t>Annexure B – Mandatory Response Form</a:t>
            </a:r>
            <a:endParaRPr lang="en-ZA" sz="1200" b="1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n-ZA" sz="11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ZA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1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79"/>
            <a:ext cx="9144000" cy="532606"/>
          </a:xfrm>
        </p:spPr>
        <p:txBody>
          <a:bodyPr>
            <a:normAutofit/>
          </a:bodyPr>
          <a:lstStyle/>
          <a:p>
            <a:r>
              <a:rPr kumimoji="0" lang="en-ZA" sz="2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BID EVALUATION PROCESS  </a:t>
            </a:r>
            <a:endParaRPr lang="en-ZA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AutoShape 74">
            <a:extLst>
              <a:ext uri="{FF2B5EF4-FFF2-40B4-BE49-F238E27FC236}">
                <a16:creationId xmlns:a16="http://schemas.microsoft.com/office/drawing/2014/main" id="{FF4088F1-A95E-411C-9D84-36E755FE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9" y="727752"/>
            <a:ext cx="3587214" cy="241902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sp>
        <p:nvSpPr>
          <p:cNvPr id="12" name="Text Box 91">
            <a:extLst>
              <a:ext uri="{FF2B5EF4-FFF2-40B4-BE49-F238E27FC236}">
                <a16:creationId xmlns:a16="http://schemas.microsoft.com/office/drawing/2014/main" id="{92D50F77-03FF-473D-B707-C515B27C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7" y="876371"/>
            <a:ext cx="1238557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>
                <a:solidFill>
                  <a:schemeClr val="tx2"/>
                </a:solidFill>
              </a:rPr>
              <a:t>Gate 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D9EECB9-3C4D-4767-B062-66DB2E9F3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15" y="1309854"/>
            <a:ext cx="2066415" cy="4732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ctr" anchorCtr="1"/>
          <a:lstStyle/>
          <a:p>
            <a:pPr marL="176213" indent="-176213">
              <a:defRPr/>
            </a:pPr>
            <a:r>
              <a:rPr lang="en-US" sz="1200" b="1" dirty="0">
                <a:solidFill>
                  <a:schemeClr val="bg1"/>
                </a:solidFill>
                <a:cs typeface="Times New Roman" pitchFamily="18" charset="0"/>
              </a:rPr>
              <a:t> Technical Evaluation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F4D9F8C-8FBF-4CF5-827F-900907519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622" y="1352255"/>
            <a:ext cx="928695" cy="4642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ctr" anchorCtr="1"/>
          <a:lstStyle/>
          <a:p>
            <a:pPr marL="176213" indent="-176213"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100 points</a:t>
            </a:r>
          </a:p>
        </p:txBody>
      </p:sp>
      <p:sp>
        <p:nvSpPr>
          <p:cNvPr id="17" name="Text Box 99">
            <a:extLst>
              <a:ext uri="{FF2B5EF4-FFF2-40B4-BE49-F238E27FC236}">
                <a16:creationId xmlns:a16="http://schemas.microsoft.com/office/drawing/2014/main" id="{AF38654B-FEC6-4C02-870F-668F5C8E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783" y="1352255"/>
            <a:ext cx="3471386" cy="646331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ZA" sz="1200" b="1" dirty="0">
                <a:solidFill>
                  <a:schemeClr val="tx2"/>
                </a:solidFill>
                <a:cs typeface="Times New Roman" pitchFamily="18" charset="0"/>
              </a:rPr>
              <a:t>Refer to: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ZA" sz="1200" b="1" dirty="0">
                <a:solidFill>
                  <a:schemeClr val="tx2"/>
                </a:solidFill>
                <a:cs typeface="Times New Roman" pitchFamily="18" charset="0"/>
              </a:rPr>
              <a:t>Technical Evaluation Criteria as per Paragraph 6.4 of the Main RFP Document</a:t>
            </a:r>
            <a:endParaRPr lang="en-ZA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650FE23-10B6-4DC8-BEE4-FA286989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15" y="1984328"/>
            <a:ext cx="2925043" cy="7618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t" anchorCtr="1"/>
          <a:lstStyle/>
          <a:p>
            <a:pPr marL="176213" indent="-176213"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Achieve overall score of 60 out of 100 points to  be considered on the panel </a:t>
            </a:r>
          </a:p>
        </p:txBody>
      </p:sp>
      <p:sp>
        <p:nvSpPr>
          <p:cNvPr id="20" name="AutoShape 74">
            <a:extLst>
              <a:ext uri="{FF2B5EF4-FFF2-40B4-BE49-F238E27FC236}">
                <a16:creationId xmlns:a16="http://schemas.microsoft.com/office/drawing/2014/main" id="{FBD35483-9F55-440A-B28B-86D894FD6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9" y="3295397"/>
            <a:ext cx="3587213" cy="241902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sp>
        <p:nvSpPr>
          <p:cNvPr id="21" name="Text Box 91">
            <a:extLst>
              <a:ext uri="{FF2B5EF4-FFF2-40B4-BE49-F238E27FC236}">
                <a16:creationId xmlns:a16="http://schemas.microsoft.com/office/drawing/2014/main" id="{D0280ABB-42A8-4FC4-86AD-CC008804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14" y="3544214"/>
            <a:ext cx="1238557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>
                <a:solidFill>
                  <a:schemeClr val="tx2"/>
                </a:solidFill>
              </a:rPr>
              <a:t>Gate 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77A4B0A5-5982-4822-BB60-97CEBE7E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25" y="4093410"/>
            <a:ext cx="2066415" cy="4732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ctr" anchorCtr="1"/>
          <a:lstStyle/>
          <a:p>
            <a:pPr marL="176213" indent="-176213">
              <a:defRPr/>
            </a:pPr>
            <a:r>
              <a:rPr lang="en-US" sz="1200" b="1" dirty="0">
                <a:solidFill>
                  <a:schemeClr val="bg1"/>
                </a:solidFill>
                <a:cs typeface="Times New Roman" pitchFamily="18" charset="0"/>
              </a:rPr>
              <a:t> Price and BBBEE</a:t>
            </a:r>
          </a:p>
        </p:txBody>
      </p:sp>
      <p:sp>
        <p:nvSpPr>
          <p:cNvPr id="23" name="Text Box 99">
            <a:extLst>
              <a:ext uri="{FF2B5EF4-FFF2-40B4-BE49-F238E27FC236}">
                <a16:creationId xmlns:a16="http://schemas.microsoft.com/office/drawing/2014/main" id="{987E33C0-1001-4A36-8887-A0E8003F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18" y="3201081"/>
            <a:ext cx="3718951" cy="180818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200" b="1" dirty="0">
                <a:solidFill>
                  <a:schemeClr val="tx2"/>
                </a:solidFill>
                <a:cs typeface="Times New Roman" pitchFamily="18" charset="0"/>
              </a:rPr>
              <a:t>Pricing and BBBEE will not be evaluated for the establishment of the panel however price and BBBEE evaluation will be done at an RFX stage post award of the panel.</a:t>
            </a:r>
            <a:endParaRPr lang="en-ZA" sz="1200" b="1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n-ZA" sz="11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ZA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ANALYSIS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SARS is responsible for an appropriate procurement system as per Public Finance Management Act (PFMA) 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      which is:</a:t>
            </a:r>
          </a:p>
          <a:p>
            <a:pPr marL="1169988" indent="-45085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Fair</a:t>
            </a:r>
          </a:p>
          <a:p>
            <a:pPr marL="1169988" indent="-45085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Equitable</a:t>
            </a:r>
          </a:p>
          <a:p>
            <a:pPr marL="1169988" indent="-45085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Transparent</a:t>
            </a:r>
          </a:p>
          <a:p>
            <a:pPr marL="1169988" indent="-45085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Competitive</a:t>
            </a:r>
          </a:p>
          <a:p>
            <a:pPr marL="1169988" indent="-45085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Cost Effective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296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ANALYSIS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59" y="800100"/>
            <a:ext cx="884491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Complete Sets of Audited/</a:t>
            </a: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Independently Reviewed Annual Financial Statements</a:t>
            </a:r>
          </a:p>
          <a:p>
            <a:pPr marL="604880" marR="0" lvl="4" indent="-153647" defTabSz="929959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Signed Auditors / Accounting Officers Opinions</a:t>
            </a:r>
          </a:p>
          <a:p>
            <a:pPr marL="604880" marR="0" lvl="4" indent="-153647" defTabSz="929959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Statement of Comprehensive Income (</a:t>
            </a:r>
            <a:r>
              <a:rPr kumimoji="0" lang="en-ZA" sz="1600" b="0" i="1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Income Statement</a:t>
            </a: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</a:p>
          <a:p>
            <a:pPr marL="604880" marR="0" lvl="4" indent="-153647" defTabSz="929959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Statement of Financial Position (</a:t>
            </a:r>
            <a:r>
              <a:rPr kumimoji="0" lang="en-ZA" sz="1600" b="0" i="1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Balance Sheet</a:t>
            </a: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</a:p>
          <a:p>
            <a:pPr marL="604880" marR="0" lvl="4" indent="-153647" defTabSz="929959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Statement of Cash Flows (</a:t>
            </a:r>
            <a:r>
              <a:rPr kumimoji="0" lang="en-ZA" sz="1600" b="0" i="1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Cash Flow Statement)</a:t>
            </a:r>
          </a:p>
          <a:p>
            <a:pPr marL="604880" marR="0" lvl="4" indent="-153647" defTabSz="929959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Accompanying Unabridged Notes for ALL of the above documents</a:t>
            </a:r>
          </a:p>
          <a:p>
            <a:pPr marL="604880" marR="0" lvl="4" indent="-153647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F87"/>
              </a:buClr>
              <a:buSzPct val="75000"/>
              <a:buFontTx/>
              <a:buNone/>
              <a:tabLst/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9341" marR="0" lvl="0" indent="-349341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Less than 3 Financial Periods</a:t>
            </a:r>
          </a:p>
          <a:p>
            <a:pPr marL="451233" marR="0" lvl="4" indent="0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57188" marR="0" lvl="4" indent="0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Explanatory Letter</a:t>
            </a:r>
          </a:p>
          <a:p>
            <a:pPr marL="349341" marR="0" lvl="0" indent="-349341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9341" marR="0" lvl="0" indent="-349341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Joint Ventures</a:t>
            </a:r>
          </a:p>
          <a:p>
            <a:pPr marL="0" marR="0" lvl="0" indent="357188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>
                <a:tab pos="357188" algn="l"/>
              </a:tabLst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357188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>
                <a:tab pos="357188" algn="l"/>
              </a:tabLst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Unincorporated JVs must submit separate F/S for each party to the JV. Signed JV legal agreement</a:t>
            </a:r>
            <a:r>
              <a:rPr kumimoji="0" lang="en-ZA" sz="1600" b="0" i="1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349341" marR="0" lvl="0" indent="-349341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1"/>
              <a:tabLst/>
              <a:defRPr/>
            </a:pPr>
            <a:endParaRPr kumimoji="0" lang="en-ZA" sz="1600" b="0" i="1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9341" marR="0" lvl="0" indent="-349341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Financial statements in Bidding Companies Name</a:t>
            </a:r>
          </a:p>
          <a:p>
            <a:pPr marL="0" marR="0" lvl="0" indent="0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        </a:t>
            </a:r>
          </a:p>
          <a:p>
            <a:pPr marL="0" marR="0" lvl="0" indent="357188" defTabSz="929959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cs typeface="Arial" panose="020B0604020202020204" pitchFamily="34" charset="0"/>
              </a:rPr>
              <a:t>Subsidiary submitting holding company’s F/S must also furnish a Performance Guarantee</a:t>
            </a: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9388" marR="0" lvl="4" indent="273050" defTabSz="929959" eaLnBrk="1" fontAlgn="t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</a:endParaRPr>
          </a:p>
          <a:p>
            <a:pPr marL="179388" marR="0" lvl="4" indent="273050" defTabSz="929959" eaLnBrk="1" fontAlgn="t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</a:endParaRPr>
          </a:p>
          <a:p>
            <a:pPr marL="179388" marR="0" lvl="4" indent="273050" defTabSz="929959" eaLnBrk="1" fontAlgn="t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0" cap="none" spc="0" normalizeH="0" baseline="0" noProof="0" dirty="0">
              <a:ln>
                <a:noFill/>
              </a:ln>
              <a:solidFill>
                <a:srgbClr val="004F8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848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4.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rgbClr val="FF0000"/>
                </a:solidFill>
              </a:rPr>
              <a:t>6. Services </a:t>
            </a:r>
            <a:r>
              <a:rPr lang="en-ZA" sz="1800" b="1" dirty="0">
                <a:solidFill>
                  <a:srgbClr val="FF0000"/>
                </a:solidFill>
              </a:rPr>
              <a:t>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7.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8.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211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79"/>
            <a:ext cx="91440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AGREEMENTS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8BC83-F36E-4352-AB21-5F393CE68E45}"/>
              </a:ext>
            </a:extLst>
          </p:cNvPr>
          <p:cNvSpPr txBox="1"/>
          <p:nvPr/>
        </p:nvSpPr>
        <p:spPr>
          <a:xfrm>
            <a:off x="-647114" y="902392"/>
            <a:ext cx="952382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540385" algn="l"/>
                <a:tab pos="1066800" algn="l"/>
                <a:tab pos="1447800" algn="l"/>
                <a:tab pos="3505200" algn="l"/>
                <a:tab pos="3733800" algn="l"/>
                <a:tab pos="4953000" algn="l"/>
                <a:tab pos="5029200" algn="l"/>
              </a:tabLst>
            </a:pPr>
            <a:r>
              <a:rPr lang="en-ZA" b="1" dirty="0">
                <a:solidFill>
                  <a:srgbClr val="003366"/>
                </a:solidFill>
                <a:cs typeface="Tahoma" pitchFamily="34" charset="0"/>
              </a:rPr>
              <a:t>Refer to SLA Document.</a:t>
            </a:r>
          </a:p>
          <a:p>
            <a:pPr algn="just">
              <a:lnSpc>
                <a:spcPct val="150000"/>
              </a:lnSpc>
            </a:pPr>
            <a:endParaRPr lang="en-ZA" sz="1800" b="1" dirty="0">
              <a:solidFill>
                <a:srgbClr val="003366"/>
              </a:solidFill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53397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showAsIcon="1" r:id="rId3" imgW="914400" imgH="792360" progId="AcroExch.Document.DC">
                  <p:embed/>
                </p:oleObj>
              </mc:Choice>
              <mc:Fallback>
                <p:oleObj name="Acrobat Document" showAsIcon="1" r:id="rId3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93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4.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</a:t>
            </a:r>
            <a:r>
              <a:rPr lang="en-ZA" b="1" dirty="0">
                <a:solidFill>
                  <a:schemeClr val="tx2"/>
                </a:solidFill>
              </a:rPr>
              <a:t>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rgbClr val="FF0000"/>
                </a:solidFill>
              </a:rPr>
              <a:t>7</a:t>
            </a:r>
            <a:r>
              <a:rPr lang="en-ZA" sz="1800" b="1" dirty="0">
                <a:solidFill>
                  <a:srgbClr val="FF0000"/>
                </a:solidFill>
              </a:rPr>
              <a:t>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8.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054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64400" y="6564622"/>
            <a:ext cx="862012" cy="184666"/>
          </a:xfrm>
        </p:spPr>
        <p:txBody>
          <a:bodyPr/>
          <a:lstStyle/>
          <a:p>
            <a:pPr algn="ctr">
              <a:defRPr/>
            </a:pPr>
            <a:fld id="{1D46AC71-C261-4AF3-BFB1-CCAEF8821007}" type="slidenum">
              <a:rPr lang="en-ZA" smtClean="0">
                <a:solidFill>
                  <a:schemeClr val="tx1"/>
                </a:solidFill>
              </a:rPr>
              <a:pPr algn="ctr">
                <a:defRPr/>
              </a:pPr>
              <a:t>18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10919" y="270571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ZA" sz="1800" dirty="0">
                <a:solidFill>
                  <a:schemeClr val="tx1"/>
                </a:solidFill>
              </a:rPr>
              <a:t>+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700279" y="3776799"/>
            <a:ext cx="2876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3200" b="1" dirty="0">
                <a:solidFill>
                  <a:schemeClr val="tx2"/>
                </a:solidFill>
              </a:rPr>
              <a:t>TENDER BOX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77794" y="4223625"/>
            <a:ext cx="542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dirty="0">
                <a:solidFill>
                  <a:schemeClr val="tx2"/>
                </a:solidFill>
              </a:rPr>
              <a:t>Tender Office SARS Procurement, </a:t>
            </a:r>
            <a:r>
              <a:rPr lang="en-ZA" dirty="0" err="1">
                <a:solidFill>
                  <a:schemeClr val="tx2"/>
                </a:solidFill>
              </a:rPr>
              <a:t>Lehae</a:t>
            </a:r>
            <a:r>
              <a:rPr lang="en-ZA" dirty="0">
                <a:solidFill>
                  <a:schemeClr val="tx2"/>
                </a:solidFill>
              </a:rPr>
              <a:t> La SARS Head Office,299 Bronkhorst Street </a:t>
            </a:r>
            <a:r>
              <a:rPr lang="en-ZA" dirty="0" err="1">
                <a:solidFill>
                  <a:schemeClr val="tx2"/>
                </a:solidFill>
              </a:rPr>
              <a:t>Niew</a:t>
            </a:r>
            <a:r>
              <a:rPr lang="en-ZA" dirty="0">
                <a:solidFill>
                  <a:schemeClr val="tx2"/>
                </a:solidFill>
              </a:rPr>
              <a:t> </a:t>
            </a:r>
            <a:r>
              <a:rPr lang="en-ZA" dirty="0" err="1">
                <a:solidFill>
                  <a:schemeClr val="tx2"/>
                </a:solidFill>
              </a:rPr>
              <a:t>Mucleneuk</a:t>
            </a:r>
            <a:r>
              <a:rPr lang="en-ZA" sz="1800" dirty="0">
                <a:solidFill>
                  <a:schemeClr val="tx2"/>
                </a:solidFill>
              </a:rPr>
              <a:t>, Pretoria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30146" y="5070880"/>
            <a:ext cx="7431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4138"/>
            <a:r>
              <a:rPr lang="en-ZA" sz="1800" dirty="0">
                <a:solidFill>
                  <a:schemeClr val="tx2"/>
                </a:solidFill>
              </a:rPr>
              <a:t>Any enquiries must be referred, in writing via email:</a:t>
            </a:r>
          </a:p>
          <a:p>
            <a:r>
              <a:rPr lang="en-ZA" dirty="0">
                <a:solidFill>
                  <a:schemeClr val="tx2"/>
                </a:solidFill>
                <a:hlinkClick r:id="rId3"/>
              </a:rPr>
              <a:t>tenderoffice@sars.gov.za</a:t>
            </a:r>
            <a:endParaRPr lang="en-ZA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37969" y="5962698"/>
            <a:ext cx="800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 descr="Fol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4574" y="2773134"/>
            <a:ext cx="1079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Fol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520" y="2817877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583732" y="2212560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000319" y="2122110"/>
            <a:ext cx="292100" cy="3079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ZA" b="1" dirty="0"/>
              <a:t>2</a:t>
            </a:r>
            <a:endParaRPr lang="en-GB" b="1" dirty="0"/>
          </a:p>
        </p:txBody>
      </p:sp>
      <p:sp>
        <p:nvSpPr>
          <p:cNvPr id="30" name="Right Brace 29"/>
          <p:cNvSpPr/>
          <p:nvPr/>
        </p:nvSpPr>
        <p:spPr bwMode="auto">
          <a:xfrm flipV="1">
            <a:off x="6532884" y="2366371"/>
            <a:ext cx="377952" cy="98335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10" tIns="0" rIns="381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</a:pPr>
            <a:endParaRPr kumimoji="0" lang="en-Z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flipV="1">
            <a:off x="2683239" y="2683239"/>
            <a:ext cx="397238" cy="3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ZA" sz="1800" dirty="0">
                <a:solidFill>
                  <a:schemeClr val="tx1"/>
                </a:solidFill>
              </a:rPr>
              <a:t>+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8461" y="2392914"/>
            <a:ext cx="1859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000" b="1" dirty="0"/>
          </a:p>
          <a:p>
            <a:pPr algn="ctr"/>
            <a:r>
              <a:rPr lang="en-ZA" sz="1400" b="1" dirty="0">
                <a:solidFill>
                  <a:srgbClr val="FF0000"/>
                </a:solidFill>
              </a:rPr>
              <a:t>Content of File 1 and 2</a:t>
            </a:r>
            <a:endParaRPr lang="en-ZA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747" y="2515767"/>
            <a:ext cx="1009650" cy="73739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63043F0-AAC7-462F-9E3D-E4809DE55843}"/>
              </a:ext>
            </a:extLst>
          </p:cNvPr>
          <p:cNvSpPr txBox="1">
            <a:spLocks/>
          </p:cNvSpPr>
          <p:nvPr/>
        </p:nvSpPr>
        <p:spPr>
          <a:xfrm>
            <a:off x="114119" y="79124"/>
            <a:ext cx="9144000" cy="532606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4C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7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BID SUBMISSION</a:t>
            </a:r>
            <a:endParaRPr lang="en-ZA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3C706C4C-E5CD-4B5D-B5D6-DAD3D3F4B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14736"/>
            <a:ext cx="914399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tx2"/>
                </a:solidFill>
              </a:rPr>
              <a:t>  Bidders must submit copies of each file and a CD-ROM or USB with content of each file by 30th June 2022 </a:t>
            </a:r>
            <a:r>
              <a:rPr lang="en-ZA" sz="1400" b="1" dirty="0">
                <a:solidFill>
                  <a:schemeClr val="tx2"/>
                </a:solidFill>
              </a:rPr>
              <a:t>at 11:00</a:t>
            </a:r>
          </a:p>
          <a:p>
            <a:pPr algn="ctr"/>
            <a:endParaRPr lang="en-ZA" b="1" dirty="0">
              <a:solidFill>
                <a:schemeClr val="tx2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chemeClr val="tx2"/>
                </a:solidFill>
              </a:rPr>
              <a:t>Bid documents will only be considered if received by SARS before the Closing Date and time, regardless of the method used to send or deliver such documents to SARS</a:t>
            </a:r>
            <a:endParaRPr lang="en-ZA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1800" b="1" dirty="0">
                <a:solidFill>
                  <a:srgbClr val="FF0000"/>
                </a:solidFill>
                <a:ea typeface="SimSun" pitchFamily="2" charset="-122"/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4</a:t>
            </a:r>
            <a:r>
              <a:rPr lang="en-ZA" sz="1800" b="1" dirty="0">
                <a:solidFill>
                  <a:schemeClr val="tx2"/>
                </a:solidFill>
              </a:rPr>
              <a:t>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</a:t>
            </a:r>
            <a:r>
              <a:rPr lang="en-ZA" sz="1800" b="1" dirty="0">
                <a:solidFill>
                  <a:schemeClr val="tx2"/>
                </a:solidFill>
              </a:rPr>
              <a:t>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</a:t>
            </a:r>
            <a:r>
              <a:rPr lang="en-ZA" b="1" dirty="0">
                <a:solidFill>
                  <a:schemeClr val="tx2"/>
                </a:solidFill>
              </a:rPr>
              <a:t>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7</a:t>
            </a:r>
            <a:r>
              <a:rPr lang="en-ZA" sz="1800" b="1" dirty="0">
                <a:solidFill>
                  <a:schemeClr val="tx2"/>
                </a:solidFill>
              </a:rPr>
              <a:t>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8</a:t>
            </a:r>
            <a:r>
              <a:rPr lang="en-ZA" sz="1800" b="1" dirty="0">
                <a:solidFill>
                  <a:schemeClr val="tx2"/>
                </a:solidFill>
              </a:rPr>
              <a:t>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471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64400" y="6564622"/>
            <a:ext cx="862012" cy="184666"/>
          </a:xfrm>
        </p:spPr>
        <p:txBody>
          <a:bodyPr/>
          <a:lstStyle/>
          <a:p>
            <a:pPr algn="ctr">
              <a:defRPr/>
            </a:pPr>
            <a:fld id="{1D46AC71-C261-4AF3-BFB1-CCAEF8821007}" type="slidenum">
              <a:rPr lang="en-ZA" smtClean="0">
                <a:solidFill>
                  <a:schemeClr val="tx1"/>
                </a:solidFill>
              </a:rPr>
              <a:pPr algn="ctr">
                <a:defRPr/>
              </a:pPr>
              <a:t>19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63043F0-AAC7-462F-9E3D-E4809DE55843}"/>
              </a:ext>
            </a:extLst>
          </p:cNvPr>
          <p:cNvSpPr txBox="1">
            <a:spLocks/>
          </p:cNvSpPr>
          <p:nvPr/>
        </p:nvSpPr>
        <p:spPr>
          <a:xfrm>
            <a:off x="114119" y="79124"/>
            <a:ext cx="9144000" cy="5326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4C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FILE 1:</a:t>
            </a:r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714B64CD-5972-40F8-A590-60ACA66D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38" y="1205850"/>
            <a:ext cx="1015274" cy="57662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</a:rPr>
              <a:t>Exhibit 1</a:t>
            </a:r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435D2BF5-F767-43A8-8751-90EE2081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34" y="2723246"/>
            <a:ext cx="1015274" cy="57662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</a:rPr>
              <a:t>Exhibit  2</a:t>
            </a:r>
          </a:p>
        </p:txBody>
      </p:sp>
      <p:sp>
        <p:nvSpPr>
          <p:cNvPr id="32" name="44 CuadroTexto">
            <a:extLst>
              <a:ext uri="{FF2B5EF4-FFF2-40B4-BE49-F238E27FC236}">
                <a16:creationId xmlns:a16="http://schemas.microsoft.com/office/drawing/2014/main" id="{BE195651-A829-4763-8C09-461513DC2916}"/>
              </a:ext>
            </a:extLst>
          </p:cNvPr>
          <p:cNvSpPr txBox="1"/>
          <p:nvPr/>
        </p:nvSpPr>
        <p:spPr>
          <a:xfrm>
            <a:off x="1986360" y="1226078"/>
            <a:ext cx="4850538" cy="5766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/>
        </p:spPr>
        <p:txBody>
          <a:bodyPr lIns="0" tIns="0" rIns="0" bIns="0" anchor="ctr"/>
          <a:lstStyle/>
          <a:p>
            <a:pPr marL="95250">
              <a:lnSpc>
                <a:spcPct val="150000"/>
              </a:lnSpc>
              <a:tabLst>
                <a:tab pos="273050" algn="l"/>
              </a:tabLst>
              <a:defRPr/>
            </a:pPr>
            <a:r>
              <a:rPr lang="en-ZA" sz="1200" dirty="0">
                <a:solidFill>
                  <a:schemeClr val="tx2"/>
                </a:solidFill>
              </a:rPr>
              <a:t>Pre-qualification documents (SBD documents)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4" name="44 CuadroTexto">
            <a:extLst>
              <a:ext uri="{FF2B5EF4-FFF2-40B4-BE49-F238E27FC236}">
                <a16:creationId xmlns:a16="http://schemas.microsoft.com/office/drawing/2014/main" id="{FF51C635-8628-47A9-BA7B-273E0B0D34C3}"/>
              </a:ext>
            </a:extLst>
          </p:cNvPr>
          <p:cNvSpPr txBox="1"/>
          <p:nvPr/>
        </p:nvSpPr>
        <p:spPr>
          <a:xfrm>
            <a:off x="1986361" y="2417045"/>
            <a:ext cx="4850537" cy="1240555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/>
        </p:spPr>
        <p:txBody>
          <a:bodyPr lIns="0" tIns="0" rIns="0" bIns="0" anchor="ctr"/>
          <a:lstStyle/>
          <a:p>
            <a:pPr marL="95250">
              <a:lnSpc>
                <a:spcPct val="150000"/>
              </a:lnSpc>
              <a:defRPr/>
            </a:pPr>
            <a:r>
              <a:rPr lang="en-ZA" sz="1200" dirty="0">
                <a:solidFill>
                  <a:schemeClr val="tx2"/>
                </a:solidFill>
              </a:rPr>
              <a:t>Technical Responses</a:t>
            </a:r>
          </a:p>
          <a:p>
            <a:pPr marL="95250">
              <a:lnSpc>
                <a:spcPct val="150000"/>
              </a:lnSpc>
              <a:defRPr/>
            </a:pPr>
            <a:r>
              <a:rPr lang="en-ZA" sz="1200" dirty="0">
                <a:solidFill>
                  <a:schemeClr val="tx2"/>
                </a:solidFill>
              </a:rPr>
              <a:t>Supporting documents for technical responses</a:t>
            </a:r>
          </a:p>
          <a:p>
            <a:pPr marL="95250">
              <a:lnSpc>
                <a:spcPct val="150000"/>
              </a:lnSpc>
              <a:defRPr/>
            </a:pPr>
            <a:r>
              <a:rPr lang="en-ZA" sz="1200" kern="0" dirty="0">
                <a:solidFill>
                  <a:schemeClr val="tx2"/>
                </a:solidFill>
              </a:rPr>
              <a:t>Mandatory Response Form</a:t>
            </a:r>
            <a:endParaRPr lang="en-US" sz="1200" kern="0" dirty="0">
              <a:solidFill>
                <a:schemeClr val="tx2"/>
              </a:solidFill>
            </a:endParaRPr>
          </a:p>
        </p:txBody>
      </p:sp>
      <p:sp>
        <p:nvSpPr>
          <p:cNvPr id="36" name="Rectangle 43">
            <a:extLst>
              <a:ext uri="{FF2B5EF4-FFF2-40B4-BE49-F238E27FC236}">
                <a16:creationId xmlns:a16="http://schemas.microsoft.com/office/drawing/2014/main" id="{ACDA7F4E-D40E-44DC-976B-BE83827D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725" y="1205850"/>
            <a:ext cx="774700" cy="47441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7" name="Rectangle 43">
            <a:extLst>
              <a:ext uri="{FF2B5EF4-FFF2-40B4-BE49-F238E27FC236}">
                <a16:creationId xmlns:a16="http://schemas.microsoft.com/office/drawing/2014/main" id="{35A67E93-89FE-4CA4-9A07-2D9CE71E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71" y="2707154"/>
            <a:ext cx="774700" cy="4470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3ADE4F14-9795-4FB8-8541-33FD9F47F697}"/>
              </a:ext>
            </a:extLst>
          </p:cNvPr>
          <p:cNvSpPr>
            <a:spLocks/>
          </p:cNvSpPr>
          <p:nvPr/>
        </p:nvSpPr>
        <p:spPr bwMode="auto">
          <a:xfrm>
            <a:off x="7550814" y="1211045"/>
            <a:ext cx="395061" cy="364445"/>
          </a:xfrm>
          <a:custGeom>
            <a:avLst/>
            <a:gdLst>
              <a:gd name="T0" fmla="*/ 2 w 140"/>
              <a:gd name="T1" fmla="*/ 94 h 152"/>
              <a:gd name="T2" fmla="*/ 2 w 140"/>
              <a:gd name="T3" fmla="*/ 94 h 152"/>
              <a:gd name="T4" fmla="*/ 0 w 140"/>
              <a:gd name="T5" fmla="*/ 88 h 152"/>
              <a:gd name="T6" fmla="*/ 2 w 140"/>
              <a:gd name="T7" fmla="*/ 82 h 152"/>
              <a:gd name="T8" fmla="*/ 6 w 140"/>
              <a:gd name="T9" fmla="*/ 76 h 152"/>
              <a:gd name="T10" fmla="*/ 20 w 140"/>
              <a:gd name="T11" fmla="*/ 68 h 152"/>
              <a:gd name="T12" fmla="*/ 20 w 140"/>
              <a:gd name="T13" fmla="*/ 68 h 152"/>
              <a:gd name="T14" fmla="*/ 26 w 140"/>
              <a:gd name="T15" fmla="*/ 68 h 152"/>
              <a:gd name="T16" fmla="*/ 28 w 140"/>
              <a:gd name="T17" fmla="*/ 68 h 152"/>
              <a:gd name="T18" fmla="*/ 32 w 140"/>
              <a:gd name="T19" fmla="*/ 72 h 152"/>
              <a:gd name="T20" fmla="*/ 32 w 140"/>
              <a:gd name="T21" fmla="*/ 72 h 152"/>
              <a:gd name="T22" fmla="*/ 38 w 140"/>
              <a:gd name="T23" fmla="*/ 92 h 152"/>
              <a:gd name="T24" fmla="*/ 38 w 140"/>
              <a:gd name="T25" fmla="*/ 92 h 152"/>
              <a:gd name="T26" fmla="*/ 42 w 140"/>
              <a:gd name="T27" fmla="*/ 100 h 152"/>
              <a:gd name="T28" fmla="*/ 44 w 140"/>
              <a:gd name="T29" fmla="*/ 100 h 152"/>
              <a:gd name="T30" fmla="*/ 48 w 140"/>
              <a:gd name="T31" fmla="*/ 94 h 152"/>
              <a:gd name="T32" fmla="*/ 90 w 140"/>
              <a:gd name="T33" fmla="*/ 22 h 152"/>
              <a:gd name="T34" fmla="*/ 90 w 140"/>
              <a:gd name="T35" fmla="*/ 22 h 152"/>
              <a:gd name="T36" fmla="*/ 96 w 140"/>
              <a:gd name="T37" fmla="*/ 16 h 152"/>
              <a:gd name="T38" fmla="*/ 104 w 140"/>
              <a:gd name="T39" fmla="*/ 10 h 152"/>
              <a:gd name="T40" fmla="*/ 112 w 140"/>
              <a:gd name="T41" fmla="*/ 6 h 152"/>
              <a:gd name="T42" fmla="*/ 134 w 140"/>
              <a:gd name="T43" fmla="*/ 0 h 152"/>
              <a:gd name="T44" fmla="*/ 134 w 140"/>
              <a:gd name="T45" fmla="*/ 0 h 152"/>
              <a:gd name="T46" fmla="*/ 136 w 140"/>
              <a:gd name="T47" fmla="*/ 0 h 152"/>
              <a:gd name="T48" fmla="*/ 138 w 140"/>
              <a:gd name="T49" fmla="*/ 0 h 152"/>
              <a:gd name="T50" fmla="*/ 140 w 140"/>
              <a:gd name="T51" fmla="*/ 2 h 152"/>
              <a:gd name="T52" fmla="*/ 140 w 140"/>
              <a:gd name="T53" fmla="*/ 4 h 152"/>
              <a:gd name="T54" fmla="*/ 136 w 140"/>
              <a:gd name="T55" fmla="*/ 10 h 152"/>
              <a:gd name="T56" fmla="*/ 136 w 140"/>
              <a:gd name="T57" fmla="*/ 10 h 152"/>
              <a:gd name="T58" fmla="*/ 110 w 140"/>
              <a:gd name="T59" fmla="*/ 46 h 152"/>
              <a:gd name="T60" fmla="*/ 86 w 140"/>
              <a:gd name="T61" fmla="*/ 82 h 152"/>
              <a:gd name="T62" fmla="*/ 64 w 140"/>
              <a:gd name="T63" fmla="*/ 120 h 152"/>
              <a:gd name="T64" fmla="*/ 52 w 140"/>
              <a:gd name="T65" fmla="*/ 142 h 152"/>
              <a:gd name="T66" fmla="*/ 52 w 140"/>
              <a:gd name="T67" fmla="*/ 142 h 152"/>
              <a:gd name="T68" fmla="*/ 50 w 140"/>
              <a:gd name="T69" fmla="*/ 146 h 152"/>
              <a:gd name="T70" fmla="*/ 46 w 140"/>
              <a:gd name="T71" fmla="*/ 150 h 152"/>
              <a:gd name="T72" fmla="*/ 38 w 140"/>
              <a:gd name="T73" fmla="*/ 150 h 152"/>
              <a:gd name="T74" fmla="*/ 38 w 140"/>
              <a:gd name="T75" fmla="*/ 150 h 152"/>
              <a:gd name="T76" fmla="*/ 26 w 140"/>
              <a:gd name="T77" fmla="*/ 152 h 152"/>
              <a:gd name="T78" fmla="*/ 26 w 140"/>
              <a:gd name="T79" fmla="*/ 152 h 152"/>
              <a:gd name="T80" fmla="*/ 20 w 140"/>
              <a:gd name="T81" fmla="*/ 150 h 152"/>
              <a:gd name="T82" fmla="*/ 18 w 140"/>
              <a:gd name="T83" fmla="*/ 146 h 152"/>
              <a:gd name="T84" fmla="*/ 16 w 140"/>
              <a:gd name="T85" fmla="*/ 142 h 152"/>
              <a:gd name="T86" fmla="*/ 2 w 140"/>
              <a:gd name="T87" fmla="*/ 94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0"/>
              <a:gd name="T133" fmla="*/ 0 h 152"/>
              <a:gd name="T134" fmla="*/ 140 w 140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0" h="152">
                <a:moveTo>
                  <a:pt x="2" y="94"/>
                </a:moveTo>
                <a:lnTo>
                  <a:pt x="2" y="94"/>
                </a:lnTo>
                <a:lnTo>
                  <a:pt x="0" y="88"/>
                </a:lnTo>
                <a:lnTo>
                  <a:pt x="2" y="82"/>
                </a:lnTo>
                <a:lnTo>
                  <a:pt x="6" y="76"/>
                </a:lnTo>
                <a:lnTo>
                  <a:pt x="20" y="68"/>
                </a:lnTo>
                <a:lnTo>
                  <a:pt x="26" y="68"/>
                </a:lnTo>
                <a:lnTo>
                  <a:pt x="28" y="68"/>
                </a:lnTo>
                <a:lnTo>
                  <a:pt x="32" y="72"/>
                </a:lnTo>
                <a:lnTo>
                  <a:pt x="38" y="92"/>
                </a:lnTo>
                <a:lnTo>
                  <a:pt x="42" y="100"/>
                </a:lnTo>
                <a:lnTo>
                  <a:pt x="44" y="100"/>
                </a:lnTo>
                <a:lnTo>
                  <a:pt x="48" y="94"/>
                </a:lnTo>
                <a:lnTo>
                  <a:pt x="90" y="22"/>
                </a:lnTo>
                <a:lnTo>
                  <a:pt x="96" y="16"/>
                </a:lnTo>
                <a:lnTo>
                  <a:pt x="104" y="10"/>
                </a:lnTo>
                <a:lnTo>
                  <a:pt x="112" y="6"/>
                </a:lnTo>
                <a:lnTo>
                  <a:pt x="134" y="0"/>
                </a:lnTo>
                <a:lnTo>
                  <a:pt x="136" y="0"/>
                </a:lnTo>
                <a:lnTo>
                  <a:pt x="138" y="0"/>
                </a:lnTo>
                <a:lnTo>
                  <a:pt x="140" y="2"/>
                </a:lnTo>
                <a:lnTo>
                  <a:pt x="140" y="4"/>
                </a:lnTo>
                <a:lnTo>
                  <a:pt x="136" y="10"/>
                </a:lnTo>
                <a:lnTo>
                  <a:pt x="110" y="46"/>
                </a:lnTo>
                <a:lnTo>
                  <a:pt x="86" y="82"/>
                </a:lnTo>
                <a:lnTo>
                  <a:pt x="64" y="120"/>
                </a:lnTo>
                <a:lnTo>
                  <a:pt x="52" y="142"/>
                </a:lnTo>
                <a:lnTo>
                  <a:pt x="50" y="146"/>
                </a:lnTo>
                <a:lnTo>
                  <a:pt x="46" y="150"/>
                </a:lnTo>
                <a:lnTo>
                  <a:pt x="38" y="150"/>
                </a:lnTo>
                <a:lnTo>
                  <a:pt x="26" y="152"/>
                </a:lnTo>
                <a:lnTo>
                  <a:pt x="20" y="150"/>
                </a:lnTo>
                <a:lnTo>
                  <a:pt x="18" y="146"/>
                </a:lnTo>
                <a:lnTo>
                  <a:pt x="16" y="142"/>
                </a:lnTo>
                <a:lnTo>
                  <a:pt x="2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96873FC-2805-41FD-A154-7C988F728069}"/>
              </a:ext>
            </a:extLst>
          </p:cNvPr>
          <p:cNvSpPr>
            <a:spLocks/>
          </p:cNvSpPr>
          <p:nvPr/>
        </p:nvSpPr>
        <p:spPr bwMode="auto">
          <a:xfrm>
            <a:off x="7577990" y="2746484"/>
            <a:ext cx="395061" cy="364445"/>
          </a:xfrm>
          <a:custGeom>
            <a:avLst/>
            <a:gdLst>
              <a:gd name="T0" fmla="*/ 2 w 140"/>
              <a:gd name="T1" fmla="*/ 94 h 152"/>
              <a:gd name="T2" fmla="*/ 2 w 140"/>
              <a:gd name="T3" fmla="*/ 94 h 152"/>
              <a:gd name="T4" fmla="*/ 0 w 140"/>
              <a:gd name="T5" fmla="*/ 88 h 152"/>
              <a:gd name="T6" fmla="*/ 2 w 140"/>
              <a:gd name="T7" fmla="*/ 82 h 152"/>
              <a:gd name="T8" fmla="*/ 6 w 140"/>
              <a:gd name="T9" fmla="*/ 76 h 152"/>
              <a:gd name="T10" fmla="*/ 20 w 140"/>
              <a:gd name="T11" fmla="*/ 68 h 152"/>
              <a:gd name="T12" fmla="*/ 20 w 140"/>
              <a:gd name="T13" fmla="*/ 68 h 152"/>
              <a:gd name="T14" fmla="*/ 26 w 140"/>
              <a:gd name="T15" fmla="*/ 68 h 152"/>
              <a:gd name="T16" fmla="*/ 28 w 140"/>
              <a:gd name="T17" fmla="*/ 68 h 152"/>
              <a:gd name="T18" fmla="*/ 32 w 140"/>
              <a:gd name="T19" fmla="*/ 72 h 152"/>
              <a:gd name="T20" fmla="*/ 32 w 140"/>
              <a:gd name="T21" fmla="*/ 72 h 152"/>
              <a:gd name="T22" fmla="*/ 38 w 140"/>
              <a:gd name="T23" fmla="*/ 92 h 152"/>
              <a:gd name="T24" fmla="*/ 38 w 140"/>
              <a:gd name="T25" fmla="*/ 92 h 152"/>
              <a:gd name="T26" fmla="*/ 42 w 140"/>
              <a:gd name="T27" fmla="*/ 100 h 152"/>
              <a:gd name="T28" fmla="*/ 44 w 140"/>
              <a:gd name="T29" fmla="*/ 100 h 152"/>
              <a:gd name="T30" fmla="*/ 48 w 140"/>
              <a:gd name="T31" fmla="*/ 94 h 152"/>
              <a:gd name="T32" fmla="*/ 90 w 140"/>
              <a:gd name="T33" fmla="*/ 22 h 152"/>
              <a:gd name="T34" fmla="*/ 90 w 140"/>
              <a:gd name="T35" fmla="*/ 22 h 152"/>
              <a:gd name="T36" fmla="*/ 96 w 140"/>
              <a:gd name="T37" fmla="*/ 16 h 152"/>
              <a:gd name="T38" fmla="*/ 104 w 140"/>
              <a:gd name="T39" fmla="*/ 10 h 152"/>
              <a:gd name="T40" fmla="*/ 112 w 140"/>
              <a:gd name="T41" fmla="*/ 6 h 152"/>
              <a:gd name="T42" fmla="*/ 134 w 140"/>
              <a:gd name="T43" fmla="*/ 0 h 152"/>
              <a:gd name="T44" fmla="*/ 134 w 140"/>
              <a:gd name="T45" fmla="*/ 0 h 152"/>
              <a:gd name="T46" fmla="*/ 136 w 140"/>
              <a:gd name="T47" fmla="*/ 0 h 152"/>
              <a:gd name="T48" fmla="*/ 138 w 140"/>
              <a:gd name="T49" fmla="*/ 0 h 152"/>
              <a:gd name="T50" fmla="*/ 140 w 140"/>
              <a:gd name="T51" fmla="*/ 2 h 152"/>
              <a:gd name="T52" fmla="*/ 140 w 140"/>
              <a:gd name="T53" fmla="*/ 4 h 152"/>
              <a:gd name="T54" fmla="*/ 136 w 140"/>
              <a:gd name="T55" fmla="*/ 10 h 152"/>
              <a:gd name="T56" fmla="*/ 136 w 140"/>
              <a:gd name="T57" fmla="*/ 10 h 152"/>
              <a:gd name="T58" fmla="*/ 110 w 140"/>
              <a:gd name="T59" fmla="*/ 46 h 152"/>
              <a:gd name="T60" fmla="*/ 86 w 140"/>
              <a:gd name="T61" fmla="*/ 82 h 152"/>
              <a:gd name="T62" fmla="*/ 64 w 140"/>
              <a:gd name="T63" fmla="*/ 120 h 152"/>
              <a:gd name="T64" fmla="*/ 52 w 140"/>
              <a:gd name="T65" fmla="*/ 142 h 152"/>
              <a:gd name="T66" fmla="*/ 52 w 140"/>
              <a:gd name="T67" fmla="*/ 142 h 152"/>
              <a:gd name="T68" fmla="*/ 50 w 140"/>
              <a:gd name="T69" fmla="*/ 146 h 152"/>
              <a:gd name="T70" fmla="*/ 46 w 140"/>
              <a:gd name="T71" fmla="*/ 150 h 152"/>
              <a:gd name="T72" fmla="*/ 38 w 140"/>
              <a:gd name="T73" fmla="*/ 150 h 152"/>
              <a:gd name="T74" fmla="*/ 38 w 140"/>
              <a:gd name="T75" fmla="*/ 150 h 152"/>
              <a:gd name="T76" fmla="*/ 26 w 140"/>
              <a:gd name="T77" fmla="*/ 152 h 152"/>
              <a:gd name="T78" fmla="*/ 26 w 140"/>
              <a:gd name="T79" fmla="*/ 152 h 152"/>
              <a:gd name="T80" fmla="*/ 20 w 140"/>
              <a:gd name="T81" fmla="*/ 150 h 152"/>
              <a:gd name="T82" fmla="*/ 18 w 140"/>
              <a:gd name="T83" fmla="*/ 146 h 152"/>
              <a:gd name="T84" fmla="*/ 16 w 140"/>
              <a:gd name="T85" fmla="*/ 142 h 152"/>
              <a:gd name="T86" fmla="*/ 2 w 140"/>
              <a:gd name="T87" fmla="*/ 94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0"/>
              <a:gd name="T133" fmla="*/ 0 h 152"/>
              <a:gd name="T134" fmla="*/ 140 w 140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0" h="152">
                <a:moveTo>
                  <a:pt x="2" y="94"/>
                </a:moveTo>
                <a:lnTo>
                  <a:pt x="2" y="94"/>
                </a:lnTo>
                <a:lnTo>
                  <a:pt x="0" y="88"/>
                </a:lnTo>
                <a:lnTo>
                  <a:pt x="2" y="82"/>
                </a:lnTo>
                <a:lnTo>
                  <a:pt x="6" y="76"/>
                </a:lnTo>
                <a:lnTo>
                  <a:pt x="20" y="68"/>
                </a:lnTo>
                <a:lnTo>
                  <a:pt x="26" y="68"/>
                </a:lnTo>
                <a:lnTo>
                  <a:pt x="28" y="68"/>
                </a:lnTo>
                <a:lnTo>
                  <a:pt x="32" y="72"/>
                </a:lnTo>
                <a:lnTo>
                  <a:pt x="38" y="92"/>
                </a:lnTo>
                <a:lnTo>
                  <a:pt x="42" y="100"/>
                </a:lnTo>
                <a:lnTo>
                  <a:pt x="44" y="100"/>
                </a:lnTo>
                <a:lnTo>
                  <a:pt x="48" y="94"/>
                </a:lnTo>
                <a:lnTo>
                  <a:pt x="90" y="22"/>
                </a:lnTo>
                <a:lnTo>
                  <a:pt x="96" y="16"/>
                </a:lnTo>
                <a:lnTo>
                  <a:pt x="104" y="10"/>
                </a:lnTo>
                <a:lnTo>
                  <a:pt x="112" y="6"/>
                </a:lnTo>
                <a:lnTo>
                  <a:pt x="134" y="0"/>
                </a:lnTo>
                <a:lnTo>
                  <a:pt x="136" y="0"/>
                </a:lnTo>
                <a:lnTo>
                  <a:pt x="138" y="0"/>
                </a:lnTo>
                <a:lnTo>
                  <a:pt x="140" y="2"/>
                </a:lnTo>
                <a:lnTo>
                  <a:pt x="140" y="4"/>
                </a:lnTo>
                <a:lnTo>
                  <a:pt x="136" y="10"/>
                </a:lnTo>
                <a:lnTo>
                  <a:pt x="110" y="46"/>
                </a:lnTo>
                <a:lnTo>
                  <a:pt x="86" y="82"/>
                </a:lnTo>
                <a:lnTo>
                  <a:pt x="64" y="120"/>
                </a:lnTo>
                <a:lnTo>
                  <a:pt x="52" y="142"/>
                </a:lnTo>
                <a:lnTo>
                  <a:pt x="50" y="146"/>
                </a:lnTo>
                <a:lnTo>
                  <a:pt x="46" y="150"/>
                </a:lnTo>
                <a:lnTo>
                  <a:pt x="38" y="150"/>
                </a:lnTo>
                <a:lnTo>
                  <a:pt x="26" y="152"/>
                </a:lnTo>
                <a:lnTo>
                  <a:pt x="20" y="150"/>
                </a:lnTo>
                <a:lnTo>
                  <a:pt x="18" y="146"/>
                </a:lnTo>
                <a:lnTo>
                  <a:pt x="16" y="142"/>
                </a:lnTo>
                <a:lnTo>
                  <a:pt x="2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Rectangle 43">
            <a:extLst>
              <a:ext uri="{FF2B5EF4-FFF2-40B4-BE49-F238E27FC236}">
                <a16:creationId xmlns:a16="http://schemas.microsoft.com/office/drawing/2014/main" id="{435D2BF5-F767-43A8-8751-90EE2081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34" y="4326425"/>
            <a:ext cx="1015274" cy="57662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</a:rPr>
              <a:t>Exhibit  3</a:t>
            </a:r>
          </a:p>
        </p:txBody>
      </p:sp>
      <p:sp>
        <p:nvSpPr>
          <p:cNvPr id="14" name="44 CuadroTexto">
            <a:extLst>
              <a:ext uri="{FF2B5EF4-FFF2-40B4-BE49-F238E27FC236}">
                <a16:creationId xmlns:a16="http://schemas.microsoft.com/office/drawing/2014/main" id="{FF51C635-8628-47A9-BA7B-273E0B0D34C3}"/>
              </a:ext>
            </a:extLst>
          </p:cNvPr>
          <p:cNvSpPr txBox="1"/>
          <p:nvPr/>
        </p:nvSpPr>
        <p:spPr>
          <a:xfrm>
            <a:off x="1986361" y="4173325"/>
            <a:ext cx="4850537" cy="882821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/>
        </p:spPr>
        <p:txBody>
          <a:bodyPr lIns="0" tIns="0" rIns="0" bIns="0" anchor="ctr"/>
          <a:lstStyle/>
          <a:p>
            <a:pPr marL="95250">
              <a:lnSpc>
                <a:spcPct val="150000"/>
              </a:lnSpc>
              <a:defRPr/>
            </a:pPr>
            <a:r>
              <a:rPr lang="en-ZA" sz="1200" dirty="0">
                <a:solidFill>
                  <a:schemeClr val="tx2"/>
                </a:solidFill>
              </a:rPr>
              <a:t>Supplementary information</a:t>
            </a:r>
            <a:endParaRPr lang="en-US" sz="1200" kern="0" dirty="0">
              <a:solidFill>
                <a:schemeClr val="tx2"/>
              </a:solidFill>
            </a:endParaRPr>
          </a:p>
        </p:txBody>
      </p:sp>
      <p:sp>
        <p:nvSpPr>
          <p:cNvPr id="15" name="Rectangle 43">
            <a:extLst>
              <a:ext uri="{FF2B5EF4-FFF2-40B4-BE49-F238E27FC236}">
                <a16:creationId xmlns:a16="http://schemas.microsoft.com/office/drawing/2014/main" id="{35A67E93-89FE-4CA4-9A07-2D9CE71E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71" y="4463434"/>
            <a:ext cx="774700" cy="4470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096873FC-2805-41FD-A154-7C988F728069}"/>
              </a:ext>
            </a:extLst>
          </p:cNvPr>
          <p:cNvSpPr>
            <a:spLocks/>
          </p:cNvSpPr>
          <p:nvPr/>
        </p:nvSpPr>
        <p:spPr bwMode="auto">
          <a:xfrm>
            <a:off x="7577990" y="4502764"/>
            <a:ext cx="395061" cy="364445"/>
          </a:xfrm>
          <a:custGeom>
            <a:avLst/>
            <a:gdLst>
              <a:gd name="T0" fmla="*/ 2 w 140"/>
              <a:gd name="T1" fmla="*/ 94 h 152"/>
              <a:gd name="T2" fmla="*/ 2 w 140"/>
              <a:gd name="T3" fmla="*/ 94 h 152"/>
              <a:gd name="T4" fmla="*/ 0 w 140"/>
              <a:gd name="T5" fmla="*/ 88 h 152"/>
              <a:gd name="T6" fmla="*/ 2 w 140"/>
              <a:gd name="T7" fmla="*/ 82 h 152"/>
              <a:gd name="T8" fmla="*/ 6 w 140"/>
              <a:gd name="T9" fmla="*/ 76 h 152"/>
              <a:gd name="T10" fmla="*/ 20 w 140"/>
              <a:gd name="T11" fmla="*/ 68 h 152"/>
              <a:gd name="T12" fmla="*/ 20 w 140"/>
              <a:gd name="T13" fmla="*/ 68 h 152"/>
              <a:gd name="T14" fmla="*/ 26 w 140"/>
              <a:gd name="T15" fmla="*/ 68 h 152"/>
              <a:gd name="T16" fmla="*/ 28 w 140"/>
              <a:gd name="T17" fmla="*/ 68 h 152"/>
              <a:gd name="T18" fmla="*/ 32 w 140"/>
              <a:gd name="T19" fmla="*/ 72 h 152"/>
              <a:gd name="T20" fmla="*/ 32 w 140"/>
              <a:gd name="T21" fmla="*/ 72 h 152"/>
              <a:gd name="T22" fmla="*/ 38 w 140"/>
              <a:gd name="T23" fmla="*/ 92 h 152"/>
              <a:gd name="T24" fmla="*/ 38 w 140"/>
              <a:gd name="T25" fmla="*/ 92 h 152"/>
              <a:gd name="T26" fmla="*/ 42 w 140"/>
              <a:gd name="T27" fmla="*/ 100 h 152"/>
              <a:gd name="T28" fmla="*/ 44 w 140"/>
              <a:gd name="T29" fmla="*/ 100 h 152"/>
              <a:gd name="T30" fmla="*/ 48 w 140"/>
              <a:gd name="T31" fmla="*/ 94 h 152"/>
              <a:gd name="T32" fmla="*/ 90 w 140"/>
              <a:gd name="T33" fmla="*/ 22 h 152"/>
              <a:gd name="T34" fmla="*/ 90 w 140"/>
              <a:gd name="T35" fmla="*/ 22 h 152"/>
              <a:gd name="T36" fmla="*/ 96 w 140"/>
              <a:gd name="T37" fmla="*/ 16 h 152"/>
              <a:gd name="T38" fmla="*/ 104 w 140"/>
              <a:gd name="T39" fmla="*/ 10 h 152"/>
              <a:gd name="T40" fmla="*/ 112 w 140"/>
              <a:gd name="T41" fmla="*/ 6 h 152"/>
              <a:gd name="T42" fmla="*/ 134 w 140"/>
              <a:gd name="T43" fmla="*/ 0 h 152"/>
              <a:gd name="T44" fmla="*/ 134 w 140"/>
              <a:gd name="T45" fmla="*/ 0 h 152"/>
              <a:gd name="T46" fmla="*/ 136 w 140"/>
              <a:gd name="T47" fmla="*/ 0 h 152"/>
              <a:gd name="T48" fmla="*/ 138 w 140"/>
              <a:gd name="T49" fmla="*/ 0 h 152"/>
              <a:gd name="T50" fmla="*/ 140 w 140"/>
              <a:gd name="T51" fmla="*/ 2 h 152"/>
              <a:gd name="T52" fmla="*/ 140 w 140"/>
              <a:gd name="T53" fmla="*/ 4 h 152"/>
              <a:gd name="T54" fmla="*/ 136 w 140"/>
              <a:gd name="T55" fmla="*/ 10 h 152"/>
              <a:gd name="T56" fmla="*/ 136 w 140"/>
              <a:gd name="T57" fmla="*/ 10 h 152"/>
              <a:gd name="T58" fmla="*/ 110 w 140"/>
              <a:gd name="T59" fmla="*/ 46 h 152"/>
              <a:gd name="T60" fmla="*/ 86 w 140"/>
              <a:gd name="T61" fmla="*/ 82 h 152"/>
              <a:gd name="T62" fmla="*/ 64 w 140"/>
              <a:gd name="T63" fmla="*/ 120 h 152"/>
              <a:gd name="T64" fmla="*/ 52 w 140"/>
              <a:gd name="T65" fmla="*/ 142 h 152"/>
              <a:gd name="T66" fmla="*/ 52 w 140"/>
              <a:gd name="T67" fmla="*/ 142 h 152"/>
              <a:gd name="T68" fmla="*/ 50 w 140"/>
              <a:gd name="T69" fmla="*/ 146 h 152"/>
              <a:gd name="T70" fmla="*/ 46 w 140"/>
              <a:gd name="T71" fmla="*/ 150 h 152"/>
              <a:gd name="T72" fmla="*/ 38 w 140"/>
              <a:gd name="T73" fmla="*/ 150 h 152"/>
              <a:gd name="T74" fmla="*/ 38 w 140"/>
              <a:gd name="T75" fmla="*/ 150 h 152"/>
              <a:gd name="T76" fmla="*/ 26 w 140"/>
              <a:gd name="T77" fmla="*/ 152 h 152"/>
              <a:gd name="T78" fmla="*/ 26 w 140"/>
              <a:gd name="T79" fmla="*/ 152 h 152"/>
              <a:gd name="T80" fmla="*/ 20 w 140"/>
              <a:gd name="T81" fmla="*/ 150 h 152"/>
              <a:gd name="T82" fmla="*/ 18 w 140"/>
              <a:gd name="T83" fmla="*/ 146 h 152"/>
              <a:gd name="T84" fmla="*/ 16 w 140"/>
              <a:gd name="T85" fmla="*/ 142 h 152"/>
              <a:gd name="T86" fmla="*/ 2 w 140"/>
              <a:gd name="T87" fmla="*/ 94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0"/>
              <a:gd name="T133" fmla="*/ 0 h 152"/>
              <a:gd name="T134" fmla="*/ 140 w 140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0" h="152">
                <a:moveTo>
                  <a:pt x="2" y="94"/>
                </a:moveTo>
                <a:lnTo>
                  <a:pt x="2" y="94"/>
                </a:lnTo>
                <a:lnTo>
                  <a:pt x="0" y="88"/>
                </a:lnTo>
                <a:lnTo>
                  <a:pt x="2" y="82"/>
                </a:lnTo>
                <a:lnTo>
                  <a:pt x="6" y="76"/>
                </a:lnTo>
                <a:lnTo>
                  <a:pt x="20" y="68"/>
                </a:lnTo>
                <a:lnTo>
                  <a:pt x="26" y="68"/>
                </a:lnTo>
                <a:lnTo>
                  <a:pt x="28" y="68"/>
                </a:lnTo>
                <a:lnTo>
                  <a:pt x="32" y="72"/>
                </a:lnTo>
                <a:lnTo>
                  <a:pt x="38" y="92"/>
                </a:lnTo>
                <a:lnTo>
                  <a:pt x="42" y="100"/>
                </a:lnTo>
                <a:lnTo>
                  <a:pt x="44" y="100"/>
                </a:lnTo>
                <a:lnTo>
                  <a:pt x="48" y="94"/>
                </a:lnTo>
                <a:lnTo>
                  <a:pt x="90" y="22"/>
                </a:lnTo>
                <a:lnTo>
                  <a:pt x="96" y="16"/>
                </a:lnTo>
                <a:lnTo>
                  <a:pt x="104" y="10"/>
                </a:lnTo>
                <a:lnTo>
                  <a:pt x="112" y="6"/>
                </a:lnTo>
                <a:lnTo>
                  <a:pt x="134" y="0"/>
                </a:lnTo>
                <a:lnTo>
                  <a:pt x="136" y="0"/>
                </a:lnTo>
                <a:lnTo>
                  <a:pt x="138" y="0"/>
                </a:lnTo>
                <a:lnTo>
                  <a:pt x="140" y="2"/>
                </a:lnTo>
                <a:lnTo>
                  <a:pt x="140" y="4"/>
                </a:lnTo>
                <a:lnTo>
                  <a:pt x="136" y="10"/>
                </a:lnTo>
                <a:lnTo>
                  <a:pt x="110" y="46"/>
                </a:lnTo>
                <a:lnTo>
                  <a:pt x="86" y="82"/>
                </a:lnTo>
                <a:lnTo>
                  <a:pt x="64" y="120"/>
                </a:lnTo>
                <a:lnTo>
                  <a:pt x="52" y="142"/>
                </a:lnTo>
                <a:lnTo>
                  <a:pt x="50" y="146"/>
                </a:lnTo>
                <a:lnTo>
                  <a:pt x="46" y="150"/>
                </a:lnTo>
                <a:lnTo>
                  <a:pt x="38" y="150"/>
                </a:lnTo>
                <a:lnTo>
                  <a:pt x="26" y="152"/>
                </a:lnTo>
                <a:lnTo>
                  <a:pt x="20" y="150"/>
                </a:lnTo>
                <a:lnTo>
                  <a:pt x="18" y="146"/>
                </a:lnTo>
                <a:lnTo>
                  <a:pt x="16" y="142"/>
                </a:lnTo>
                <a:lnTo>
                  <a:pt x="2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4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64400" y="6564622"/>
            <a:ext cx="862012" cy="184666"/>
          </a:xfrm>
        </p:spPr>
        <p:txBody>
          <a:bodyPr/>
          <a:lstStyle/>
          <a:p>
            <a:pPr algn="ctr">
              <a:defRPr/>
            </a:pPr>
            <a:fld id="{1D46AC71-C261-4AF3-BFB1-CCAEF8821007}" type="slidenum">
              <a:rPr lang="en-ZA" smtClean="0">
                <a:solidFill>
                  <a:schemeClr val="tx1"/>
                </a:solidFill>
              </a:rPr>
              <a:pPr algn="ctr">
                <a:defRPr/>
              </a:pPr>
              <a:t>20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63043F0-AAC7-462F-9E3D-E4809DE55843}"/>
              </a:ext>
            </a:extLst>
          </p:cNvPr>
          <p:cNvSpPr txBox="1">
            <a:spLocks/>
          </p:cNvSpPr>
          <p:nvPr/>
        </p:nvSpPr>
        <p:spPr>
          <a:xfrm>
            <a:off x="114119" y="79124"/>
            <a:ext cx="9144000" cy="5326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4C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FILE 2</a:t>
            </a:r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714B64CD-5972-40F8-A590-60ACA66D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38" y="1205850"/>
            <a:ext cx="1015274" cy="57662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</a:rPr>
              <a:t>Exhibit 1</a:t>
            </a:r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435D2BF5-F767-43A8-8751-90EE2081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34" y="2723246"/>
            <a:ext cx="1015274" cy="57662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</a:rPr>
              <a:t>Exhibit  2</a:t>
            </a:r>
          </a:p>
        </p:txBody>
      </p:sp>
      <p:sp>
        <p:nvSpPr>
          <p:cNvPr id="32" name="44 CuadroTexto">
            <a:extLst>
              <a:ext uri="{FF2B5EF4-FFF2-40B4-BE49-F238E27FC236}">
                <a16:creationId xmlns:a16="http://schemas.microsoft.com/office/drawing/2014/main" id="{BE195651-A829-4763-8C09-461513DC2916}"/>
              </a:ext>
            </a:extLst>
          </p:cNvPr>
          <p:cNvSpPr txBox="1"/>
          <p:nvPr/>
        </p:nvSpPr>
        <p:spPr>
          <a:xfrm>
            <a:off x="1986360" y="1226078"/>
            <a:ext cx="4850538" cy="5766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/>
        </p:spPr>
        <p:txBody>
          <a:bodyPr lIns="0" tIns="0" rIns="0" bIns="0" anchor="ctr"/>
          <a:lstStyle/>
          <a:p>
            <a:pPr marL="95250">
              <a:lnSpc>
                <a:spcPct val="150000"/>
              </a:lnSpc>
              <a:tabLst>
                <a:tab pos="273050" algn="l"/>
              </a:tabLst>
              <a:defRPr/>
            </a:pPr>
            <a:r>
              <a:rPr lang="en-ZA" sz="1200" dirty="0">
                <a:solidFill>
                  <a:schemeClr val="tx2"/>
                </a:solidFill>
              </a:rPr>
              <a:t>B-BBEE Certificate together with completed SBD 6.1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4" name="44 CuadroTexto">
            <a:extLst>
              <a:ext uri="{FF2B5EF4-FFF2-40B4-BE49-F238E27FC236}">
                <a16:creationId xmlns:a16="http://schemas.microsoft.com/office/drawing/2014/main" id="{FF51C635-8628-47A9-BA7B-273E0B0D34C3}"/>
              </a:ext>
            </a:extLst>
          </p:cNvPr>
          <p:cNvSpPr txBox="1"/>
          <p:nvPr/>
        </p:nvSpPr>
        <p:spPr>
          <a:xfrm>
            <a:off x="1986361" y="2417045"/>
            <a:ext cx="4850537" cy="1240555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/>
        </p:spPr>
        <p:txBody>
          <a:bodyPr lIns="0" tIns="0" rIns="0" bIns="0" anchor="ctr"/>
          <a:lstStyle/>
          <a:p>
            <a:pPr marL="95250">
              <a:lnSpc>
                <a:spcPct val="150000"/>
              </a:lnSpc>
              <a:defRPr/>
            </a:pPr>
            <a:r>
              <a:rPr lang="en-ZA" sz="1200" dirty="0">
                <a:solidFill>
                  <a:schemeClr val="tx2"/>
                </a:solidFill>
              </a:rPr>
              <a:t>Latest 3 year audited/reviewed financial statements.</a:t>
            </a:r>
            <a:endParaRPr lang="en-US" sz="1200" kern="0" dirty="0">
              <a:solidFill>
                <a:schemeClr val="tx2"/>
              </a:solidFill>
            </a:endParaRPr>
          </a:p>
        </p:txBody>
      </p:sp>
      <p:sp>
        <p:nvSpPr>
          <p:cNvPr id="36" name="Rectangle 43">
            <a:extLst>
              <a:ext uri="{FF2B5EF4-FFF2-40B4-BE49-F238E27FC236}">
                <a16:creationId xmlns:a16="http://schemas.microsoft.com/office/drawing/2014/main" id="{ACDA7F4E-D40E-44DC-976B-BE83827D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725" y="1205850"/>
            <a:ext cx="774700" cy="47441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7" name="Rectangle 43">
            <a:extLst>
              <a:ext uri="{FF2B5EF4-FFF2-40B4-BE49-F238E27FC236}">
                <a16:creationId xmlns:a16="http://schemas.microsoft.com/office/drawing/2014/main" id="{35A67E93-89FE-4CA4-9A07-2D9CE71E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71" y="2707154"/>
            <a:ext cx="774700" cy="4470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3ADE4F14-9795-4FB8-8541-33FD9F47F697}"/>
              </a:ext>
            </a:extLst>
          </p:cNvPr>
          <p:cNvSpPr>
            <a:spLocks/>
          </p:cNvSpPr>
          <p:nvPr/>
        </p:nvSpPr>
        <p:spPr bwMode="auto">
          <a:xfrm>
            <a:off x="7550814" y="1211045"/>
            <a:ext cx="395061" cy="364445"/>
          </a:xfrm>
          <a:custGeom>
            <a:avLst/>
            <a:gdLst>
              <a:gd name="T0" fmla="*/ 2 w 140"/>
              <a:gd name="T1" fmla="*/ 94 h 152"/>
              <a:gd name="T2" fmla="*/ 2 w 140"/>
              <a:gd name="T3" fmla="*/ 94 h 152"/>
              <a:gd name="T4" fmla="*/ 0 w 140"/>
              <a:gd name="T5" fmla="*/ 88 h 152"/>
              <a:gd name="T6" fmla="*/ 2 w 140"/>
              <a:gd name="T7" fmla="*/ 82 h 152"/>
              <a:gd name="T8" fmla="*/ 6 w 140"/>
              <a:gd name="T9" fmla="*/ 76 h 152"/>
              <a:gd name="T10" fmla="*/ 20 w 140"/>
              <a:gd name="T11" fmla="*/ 68 h 152"/>
              <a:gd name="T12" fmla="*/ 20 w 140"/>
              <a:gd name="T13" fmla="*/ 68 h 152"/>
              <a:gd name="T14" fmla="*/ 26 w 140"/>
              <a:gd name="T15" fmla="*/ 68 h 152"/>
              <a:gd name="T16" fmla="*/ 28 w 140"/>
              <a:gd name="T17" fmla="*/ 68 h 152"/>
              <a:gd name="T18" fmla="*/ 32 w 140"/>
              <a:gd name="T19" fmla="*/ 72 h 152"/>
              <a:gd name="T20" fmla="*/ 32 w 140"/>
              <a:gd name="T21" fmla="*/ 72 h 152"/>
              <a:gd name="T22" fmla="*/ 38 w 140"/>
              <a:gd name="T23" fmla="*/ 92 h 152"/>
              <a:gd name="T24" fmla="*/ 38 w 140"/>
              <a:gd name="T25" fmla="*/ 92 h 152"/>
              <a:gd name="T26" fmla="*/ 42 w 140"/>
              <a:gd name="T27" fmla="*/ 100 h 152"/>
              <a:gd name="T28" fmla="*/ 44 w 140"/>
              <a:gd name="T29" fmla="*/ 100 h 152"/>
              <a:gd name="T30" fmla="*/ 48 w 140"/>
              <a:gd name="T31" fmla="*/ 94 h 152"/>
              <a:gd name="T32" fmla="*/ 90 w 140"/>
              <a:gd name="T33" fmla="*/ 22 h 152"/>
              <a:gd name="T34" fmla="*/ 90 w 140"/>
              <a:gd name="T35" fmla="*/ 22 h 152"/>
              <a:gd name="T36" fmla="*/ 96 w 140"/>
              <a:gd name="T37" fmla="*/ 16 h 152"/>
              <a:gd name="T38" fmla="*/ 104 w 140"/>
              <a:gd name="T39" fmla="*/ 10 h 152"/>
              <a:gd name="T40" fmla="*/ 112 w 140"/>
              <a:gd name="T41" fmla="*/ 6 h 152"/>
              <a:gd name="T42" fmla="*/ 134 w 140"/>
              <a:gd name="T43" fmla="*/ 0 h 152"/>
              <a:gd name="T44" fmla="*/ 134 w 140"/>
              <a:gd name="T45" fmla="*/ 0 h 152"/>
              <a:gd name="T46" fmla="*/ 136 w 140"/>
              <a:gd name="T47" fmla="*/ 0 h 152"/>
              <a:gd name="T48" fmla="*/ 138 w 140"/>
              <a:gd name="T49" fmla="*/ 0 h 152"/>
              <a:gd name="T50" fmla="*/ 140 w 140"/>
              <a:gd name="T51" fmla="*/ 2 h 152"/>
              <a:gd name="T52" fmla="*/ 140 w 140"/>
              <a:gd name="T53" fmla="*/ 4 h 152"/>
              <a:gd name="T54" fmla="*/ 136 w 140"/>
              <a:gd name="T55" fmla="*/ 10 h 152"/>
              <a:gd name="T56" fmla="*/ 136 w 140"/>
              <a:gd name="T57" fmla="*/ 10 h 152"/>
              <a:gd name="T58" fmla="*/ 110 w 140"/>
              <a:gd name="T59" fmla="*/ 46 h 152"/>
              <a:gd name="T60" fmla="*/ 86 w 140"/>
              <a:gd name="T61" fmla="*/ 82 h 152"/>
              <a:gd name="T62" fmla="*/ 64 w 140"/>
              <a:gd name="T63" fmla="*/ 120 h 152"/>
              <a:gd name="T64" fmla="*/ 52 w 140"/>
              <a:gd name="T65" fmla="*/ 142 h 152"/>
              <a:gd name="T66" fmla="*/ 52 w 140"/>
              <a:gd name="T67" fmla="*/ 142 h 152"/>
              <a:gd name="T68" fmla="*/ 50 w 140"/>
              <a:gd name="T69" fmla="*/ 146 h 152"/>
              <a:gd name="T70" fmla="*/ 46 w 140"/>
              <a:gd name="T71" fmla="*/ 150 h 152"/>
              <a:gd name="T72" fmla="*/ 38 w 140"/>
              <a:gd name="T73" fmla="*/ 150 h 152"/>
              <a:gd name="T74" fmla="*/ 38 w 140"/>
              <a:gd name="T75" fmla="*/ 150 h 152"/>
              <a:gd name="T76" fmla="*/ 26 w 140"/>
              <a:gd name="T77" fmla="*/ 152 h 152"/>
              <a:gd name="T78" fmla="*/ 26 w 140"/>
              <a:gd name="T79" fmla="*/ 152 h 152"/>
              <a:gd name="T80" fmla="*/ 20 w 140"/>
              <a:gd name="T81" fmla="*/ 150 h 152"/>
              <a:gd name="T82" fmla="*/ 18 w 140"/>
              <a:gd name="T83" fmla="*/ 146 h 152"/>
              <a:gd name="T84" fmla="*/ 16 w 140"/>
              <a:gd name="T85" fmla="*/ 142 h 152"/>
              <a:gd name="T86" fmla="*/ 2 w 140"/>
              <a:gd name="T87" fmla="*/ 94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0"/>
              <a:gd name="T133" fmla="*/ 0 h 152"/>
              <a:gd name="T134" fmla="*/ 140 w 140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0" h="152">
                <a:moveTo>
                  <a:pt x="2" y="94"/>
                </a:moveTo>
                <a:lnTo>
                  <a:pt x="2" y="94"/>
                </a:lnTo>
                <a:lnTo>
                  <a:pt x="0" y="88"/>
                </a:lnTo>
                <a:lnTo>
                  <a:pt x="2" y="82"/>
                </a:lnTo>
                <a:lnTo>
                  <a:pt x="6" y="76"/>
                </a:lnTo>
                <a:lnTo>
                  <a:pt x="20" y="68"/>
                </a:lnTo>
                <a:lnTo>
                  <a:pt x="26" y="68"/>
                </a:lnTo>
                <a:lnTo>
                  <a:pt x="28" y="68"/>
                </a:lnTo>
                <a:lnTo>
                  <a:pt x="32" y="72"/>
                </a:lnTo>
                <a:lnTo>
                  <a:pt x="38" y="92"/>
                </a:lnTo>
                <a:lnTo>
                  <a:pt x="42" y="100"/>
                </a:lnTo>
                <a:lnTo>
                  <a:pt x="44" y="100"/>
                </a:lnTo>
                <a:lnTo>
                  <a:pt x="48" y="94"/>
                </a:lnTo>
                <a:lnTo>
                  <a:pt x="90" y="22"/>
                </a:lnTo>
                <a:lnTo>
                  <a:pt x="96" y="16"/>
                </a:lnTo>
                <a:lnTo>
                  <a:pt x="104" y="10"/>
                </a:lnTo>
                <a:lnTo>
                  <a:pt x="112" y="6"/>
                </a:lnTo>
                <a:lnTo>
                  <a:pt x="134" y="0"/>
                </a:lnTo>
                <a:lnTo>
                  <a:pt x="136" y="0"/>
                </a:lnTo>
                <a:lnTo>
                  <a:pt x="138" y="0"/>
                </a:lnTo>
                <a:lnTo>
                  <a:pt x="140" y="2"/>
                </a:lnTo>
                <a:lnTo>
                  <a:pt x="140" y="4"/>
                </a:lnTo>
                <a:lnTo>
                  <a:pt x="136" y="10"/>
                </a:lnTo>
                <a:lnTo>
                  <a:pt x="110" y="46"/>
                </a:lnTo>
                <a:lnTo>
                  <a:pt x="86" y="82"/>
                </a:lnTo>
                <a:lnTo>
                  <a:pt x="64" y="120"/>
                </a:lnTo>
                <a:lnTo>
                  <a:pt x="52" y="142"/>
                </a:lnTo>
                <a:lnTo>
                  <a:pt x="50" y="146"/>
                </a:lnTo>
                <a:lnTo>
                  <a:pt x="46" y="150"/>
                </a:lnTo>
                <a:lnTo>
                  <a:pt x="38" y="150"/>
                </a:lnTo>
                <a:lnTo>
                  <a:pt x="26" y="152"/>
                </a:lnTo>
                <a:lnTo>
                  <a:pt x="20" y="150"/>
                </a:lnTo>
                <a:lnTo>
                  <a:pt x="18" y="146"/>
                </a:lnTo>
                <a:lnTo>
                  <a:pt x="16" y="142"/>
                </a:lnTo>
                <a:lnTo>
                  <a:pt x="2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96873FC-2805-41FD-A154-7C988F728069}"/>
              </a:ext>
            </a:extLst>
          </p:cNvPr>
          <p:cNvSpPr>
            <a:spLocks/>
          </p:cNvSpPr>
          <p:nvPr/>
        </p:nvSpPr>
        <p:spPr bwMode="auto">
          <a:xfrm>
            <a:off x="7577990" y="2746484"/>
            <a:ext cx="395061" cy="364445"/>
          </a:xfrm>
          <a:custGeom>
            <a:avLst/>
            <a:gdLst>
              <a:gd name="T0" fmla="*/ 2 w 140"/>
              <a:gd name="T1" fmla="*/ 94 h 152"/>
              <a:gd name="T2" fmla="*/ 2 w 140"/>
              <a:gd name="T3" fmla="*/ 94 h 152"/>
              <a:gd name="T4" fmla="*/ 0 w 140"/>
              <a:gd name="T5" fmla="*/ 88 h 152"/>
              <a:gd name="T6" fmla="*/ 2 w 140"/>
              <a:gd name="T7" fmla="*/ 82 h 152"/>
              <a:gd name="T8" fmla="*/ 6 w 140"/>
              <a:gd name="T9" fmla="*/ 76 h 152"/>
              <a:gd name="T10" fmla="*/ 20 w 140"/>
              <a:gd name="T11" fmla="*/ 68 h 152"/>
              <a:gd name="T12" fmla="*/ 20 w 140"/>
              <a:gd name="T13" fmla="*/ 68 h 152"/>
              <a:gd name="T14" fmla="*/ 26 w 140"/>
              <a:gd name="T15" fmla="*/ 68 h 152"/>
              <a:gd name="T16" fmla="*/ 28 w 140"/>
              <a:gd name="T17" fmla="*/ 68 h 152"/>
              <a:gd name="T18" fmla="*/ 32 w 140"/>
              <a:gd name="T19" fmla="*/ 72 h 152"/>
              <a:gd name="T20" fmla="*/ 32 w 140"/>
              <a:gd name="T21" fmla="*/ 72 h 152"/>
              <a:gd name="T22" fmla="*/ 38 w 140"/>
              <a:gd name="T23" fmla="*/ 92 h 152"/>
              <a:gd name="T24" fmla="*/ 38 w 140"/>
              <a:gd name="T25" fmla="*/ 92 h 152"/>
              <a:gd name="T26" fmla="*/ 42 w 140"/>
              <a:gd name="T27" fmla="*/ 100 h 152"/>
              <a:gd name="T28" fmla="*/ 44 w 140"/>
              <a:gd name="T29" fmla="*/ 100 h 152"/>
              <a:gd name="T30" fmla="*/ 48 w 140"/>
              <a:gd name="T31" fmla="*/ 94 h 152"/>
              <a:gd name="T32" fmla="*/ 90 w 140"/>
              <a:gd name="T33" fmla="*/ 22 h 152"/>
              <a:gd name="T34" fmla="*/ 90 w 140"/>
              <a:gd name="T35" fmla="*/ 22 h 152"/>
              <a:gd name="T36" fmla="*/ 96 w 140"/>
              <a:gd name="T37" fmla="*/ 16 h 152"/>
              <a:gd name="T38" fmla="*/ 104 w 140"/>
              <a:gd name="T39" fmla="*/ 10 h 152"/>
              <a:gd name="T40" fmla="*/ 112 w 140"/>
              <a:gd name="T41" fmla="*/ 6 h 152"/>
              <a:gd name="T42" fmla="*/ 134 w 140"/>
              <a:gd name="T43" fmla="*/ 0 h 152"/>
              <a:gd name="T44" fmla="*/ 134 w 140"/>
              <a:gd name="T45" fmla="*/ 0 h 152"/>
              <a:gd name="T46" fmla="*/ 136 w 140"/>
              <a:gd name="T47" fmla="*/ 0 h 152"/>
              <a:gd name="T48" fmla="*/ 138 w 140"/>
              <a:gd name="T49" fmla="*/ 0 h 152"/>
              <a:gd name="T50" fmla="*/ 140 w 140"/>
              <a:gd name="T51" fmla="*/ 2 h 152"/>
              <a:gd name="T52" fmla="*/ 140 w 140"/>
              <a:gd name="T53" fmla="*/ 4 h 152"/>
              <a:gd name="T54" fmla="*/ 136 w 140"/>
              <a:gd name="T55" fmla="*/ 10 h 152"/>
              <a:gd name="T56" fmla="*/ 136 w 140"/>
              <a:gd name="T57" fmla="*/ 10 h 152"/>
              <a:gd name="T58" fmla="*/ 110 w 140"/>
              <a:gd name="T59" fmla="*/ 46 h 152"/>
              <a:gd name="T60" fmla="*/ 86 w 140"/>
              <a:gd name="T61" fmla="*/ 82 h 152"/>
              <a:gd name="T62" fmla="*/ 64 w 140"/>
              <a:gd name="T63" fmla="*/ 120 h 152"/>
              <a:gd name="T64" fmla="*/ 52 w 140"/>
              <a:gd name="T65" fmla="*/ 142 h 152"/>
              <a:gd name="T66" fmla="*/ 52 w 140"/>
              <a:gd name="T67" fmla="*/ 142 h 152"/>
              <a:gd name="T68" fmla="*/ 50 w 140"/>
              <a:gd name="T69" fmla="*/ 146 h 152"/>
              <a:gd name="T70" fmla="*/ 46 w 140"/>
              <a:gd name="T71" fmla="*/ 150 h 152"/>
              <a:gd name="T72" fmla="*/ 38 w 140"/>
              <a:gd name="T73" fmla="*/ 150 h 152"/>
              <a:gd name="T74" fmla="*/ 38 w 140"/>
              <a:gd name="T75" fmla="*/ 150 h 152"/>
              <a:gd name="T76" fmla="*/ 26 w 140"/>
              <a:gd name="T77" fmla="*/ 152 h 152"/>
              <a:gd name="T78" fmla="*/ 26 w 140"/>
              <a:gd name="T79" fmla="*/ 152 h 152"/>
              <a:gd name="T80" fmla="*/ 20 w 140"/>
              <a:gd name="T81" fmla="*/ 150 h 152"/>
              <a:gd name="T82" fmla="*/ 18 w 140"/>
              <a:gd name="T83" fmla="*/ 146 h 152"/>
              <a:gd name="T84" fmla="*/ 16 w 140"/>
              <a:gd name="T85" fmla="*/ 142 h 152"/>
              <a:gd name="T86" fmla="*/ 2 w 140"/>
              <a:gd name="T87" fmla="*/ 94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0"/>
              <a:gd name="T133" fmla="*/ 0 h 152"/>
              <a:gd name="T134" fmla="*/ 140 w 140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0" h="152">
                <a:moveTo>
                  <a:pt x="2" y="94"/>
                </a:moveTo>
                <a:lnTo>
                  <a:pt x="2" y="94"/>
                </a:lnTo>
                <a:lnTo>
                  <a:pt x="0" y="88"/>
                </a:lnTo>
                <a:lnTo>
                  <a:pt x="2" y="82"/>
                </a:lnTo>
                <a:lnTo>
                  <a:pt x="6" y="76"/>
                </a:lnTo>
                <a:lnTo>
                  <a:pt x="20" y="68"/>
                </a:lnTo>
                <a:lnTo>
                  <a:pt x="26" y="68"/>
                </a:lnTo>
                <a:lnTo>
                  <a:pt x="28" y="68"/>
                </a:lnTo>
                <a:lnTo>
                  <a:pt x="32" y="72"/>
                </a:lnTo>
                <a:lnTo>
                  <a:pt x="38" y="92"/>
                </a:lnTo>
                <a:lnTo>
                  <a:pt x="42" y="100"/>
                </a:lnTo>
                <a:lnTo>
                  <a:pt x="44" y="100"/>
                </a:lnTo>
                <a:lnTo>
                  <a:pt x="48" y="94"/>
                </a:lnTo>
                <a:lnTo>
                  <a:pt x="90" y="22"/>
                </a:lnTo>
                <a:lnTo>
                  <a:pt x="96" y="16"/>
                </a:lnTo>
                <a:lnTo>
                  <a:pt x="104" y="10"/>
                </a:lnTo>
                <a:lnTo>
                  <a:pt x="112" y="6"/>
                </a:lnTo>
                <a:lnTo>
                  <a:pt x="134" y="0"/>
                </a:lnTo>
                <a:lnTo>
                  <a:pt x="136" y="0"/>
                </a:lnTo>
                <a:lnTo>
                  <a:pt x="138" y="0"/>
                </a:lnTo>
                <a:lnTo>
                  <a:pt x="140" y="2"/>
                </a:lnTo>
                <a:lnTo>
                  <a:pt x="140" y="4"/>
                </a:lnTo>
                <a:lnTo>
                  <a:pt x="136" y="10"/>
                </a:lnTo>
                <a:lnTo>
                  <a:pt x="110" y="46"/>
                </a:lnTo>
                <a:lnTo>
                  <a:pt x="86" y="82"/>
                </a:lnTo>
                <a:lnTo>
                  <a:pt x="64" y="120"/>
                </a:lnTo>
                <a:lnTo>
                  <a:pt x="52" y="142"/>
                </a:lnTo>
                <a:lnTo>
                  <a:pt x="50" y="146"/>
                </a:lnTo>
                <a:lnTo>
                  <a:pt x="46" y="150"/>
                </a:lnTo>
                <a:lnTo>
                  <a:pt x="38" y="150"/>
                </a:lnTo>
                <a:lnTo>
                  <a:pt x="26" y="152"/>
                </a:lnTo>
                <a:lnTo>
                  <a:pt x="20" y="150"/>
                </a:lnTo>
                <a:lnTo>
                  <a:pt x="18" y="146"/>
                </a:lnTo>
                <a:lnTo>
                  <a:pt x="16" y="142"/>
                </a:lnTo>
                <a:lnTo>
                  <a:pt x="2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4.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</a:t>
            </a:r>
            <a:r>
              <a:rPr lang="en-ZA" b="1" dirty="0">
                <a:solidFill>
                  <a:schemeClr val="tx2"/>
                </a:solidFill>
              </a:rPr>
              <a:t>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7. RFP submission and contact details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rgbClr val="FF0000"/>
                </a:solidFill>
              </a:rPr>
              <a:t>8. Q&amp;A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871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FDA22-6EA5-4844-BFEF-5AFC8C20B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5" y="354061"/>
            <a:ext cx="1750145" cy="5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1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79"/>
            <a:ext cx="7886700" cy="532606"/>
          </a:xfrm>
        </p:spPr>
        <p:txBody>
          <a:bodyPr>
            <a:normAutofit fontScale="90000"/>
          </a:bodyPr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Bid Evaluation Committee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/>
          </a:bodyPr>
          <a:lstStyle/>
          <a:p>
            <a:endParaRPr lang="en-Z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514B89-6AAC-42EE-BEB3-A575E5F15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36010"/>
              </p:ext>
            </p:extLst>
          </p:nvPr>
        </p:nvGraphicFramePr>
        <p:xfrm>
          <a:off x="102842" y="632278"/>
          <a:ext cx="8699165" cy="564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165">
                  <a:extLst>
                    <a:ext uri="{9D8B030D-6E8A-4147-A177-3AD203B41FA5}">
                      <a16:colId xmlns:a16="http://schemas.microsoft.com/office/drawing/2014/main" val="847617628"/>
                    </a:ext>
                  </a:extLst>
                </a:gridCol>
              </a:tblGrid>
              <a:tr h="51290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1201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Sourcing Lead: Corporate Real Estate – Project Oversight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282221393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Governance, Compliance &amp; Risk Specialist – Audit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63679810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Tender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Office – Bid Opening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782051094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Delivery Planning – Price Evaluator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455642399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B-BBEE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Evaluator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843596870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SARS Business Unit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23046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Bid Specification Committee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132316146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Evaluators 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118149474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</a:rPr>
                        <a:t>Corporate Legal Services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2594"/>
                  </a:ext>
                </a:extLst>
              </a:tr>
              <a:tr h="512901">
                <a:tc>
                  <a:txBody>
                    <a:bodyPr/>
                    <a:lstStyle/>
                    <a:p>
                      <a:r>
                        <a:rPr lang="en-ZA" sz="1600" baseline="0" dirty="0">
                          <a:solidFill>
                            <a:schemeClr val="tx2"/>
                          </a:solidFill>
                        </a:rPr>
                        <a:t>Legal Specialist</a:t>
                      </a:r>
                      <a:endParaRPr lang="en-ZA" sz="1600" dirty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416639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41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rgbClr val="FF0000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4.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</a:t>
            </a:r>
            <a:r>
              <a:rPr lang="en-ZA" sz="1800" b="1" dirty="0">
                <a:solidFill>
                  <a:schemeClr val="tx2"/>
                </a:solidFill>
              </a:rPr>
              <a:t>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</a:t>
            </a:r>
            <a:r>
              <a:rPr lang="en-ZA" b="1" dirty="0">
                <a:solidFill>
                  <a:schemeClr val="tx2"/>
                </a:solidFill>
              </a:rPr>
              <a:t>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7</a:t>
            </a:r>
            <a:r>
              <a:rPr lang="en-ZA" sz="1800" b="1" dirty="0">
                <a:solidFill>
                  <a:schemeClr val="tx2"/>
                </a:solidFill>
              </a:rPr>
              <a:t>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8.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11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79"/>
            <a:ext cx="7886700" cy="532606"/>
          </a:xfrm>
        </p:spPr>
        <p:txBody>
          <a:bodyPr>
            <a:normAutofit fontScale="90000"/>
          </a:bodyPr>
          <a:lstStyle/>
          <a:p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RFP TIMELINES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133F07-979D-4386-873F-62B1BA3EF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63193"/>
              </p:ext>
            </p:extLst>
          </p:nvPr>
        </p:nvGraphicFramePr>
        <p:xfrm>
          <a:off x="140677" y="858128"/>
          <a:ext cx="8792308" cy="537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812">
                  <a:extLst>
                    <a:ext uri="{9D8B030D-6E8A-4147-A177-3AD203B41FA5}">
                      <a16:colId xmlns:a16="http://schemas.microsoft.com/office/drawing/2014/main" val="1945109945"/>
                    </a:ext>
                  </a:extLst>
                </a:gridCol>
                <a:gridCol w="4051496">
                  <a:extLst>
                    <a:ext uri="{9D8B030D-6E8A-4147-A177-3AD203B41FA5}">
                      <a16:colId xmlns:a16="http://schemas.microsoft.com/office/drawing/2014/main" val="3449785096"/>
                    </a:ext>
                  </a:extLst>
                </a:gridCol>
              </a:tblGrid>
              <a:tr h="723454">
                <a:tc>
                  <a:txBody>
                    <a:bodyPr/>
                    <a:lstStyle/>
                    <a:p>
                      <a:r>
                        <a:rPr lang="en-ZA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DATE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0067"/>
                  </a:ext>
                </a:extLst>
              </a:tr>
              <a:tr h="95643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Advertisement of Bid in the: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National Treasury Tender Portal.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 May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24787"/>
                  </a:ext>
                </a:extLst>
              </a:tr>
              <a:tr h="78037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Tender documents on SARS website 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 May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55144"/>
                  </a:ext>
                </a:extLst>
              </a:tr>
              <a:tr h="743891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Non-compulsory virtual briefing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 June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64731"/>
                  </a:ext>
                </a:extLst>
              </a:tr>
              <a:tr h="72345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Last date for questions relating to RFP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June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39868"/>
                  </a:ext>
                </a:extLst>
              </a:tr>
              <a:tr h="72345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Bid Closing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 June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33793"/>
                  </a:ext>
                </a:extLst>
              </a:tr>
              <a:tr h="72345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Notice to bidders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Aug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44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9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rgbClr val="FF0000"/>
                </a:solidFill>
              </a:rPr>
              <a:t>3. </a:t>
            </a:r>
            <a:r>
              <a:rPr lang="en-ZA" b="1" dirty="0">
                <a:solidFill>
                  <a:srgbClr val="FF0000"/>
                </a:solidFill>
              </a:rPr>
              <a:t>Governance, Rules and Procedures</a:t>
            </a:r>
            <a:endParaRPr lang="en-ZA" sz="1800" b="1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4. Background and Scope of Service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</a:t>
            </a:r>
            <a:r>
              <a:rPr lang="en-ZA" sz="1800" b="1" dirty="0">
                <a:solidFill>
                  <a:schemeClr val="tx2"/>
                </a:solidFill>
              </a:rPr>
              <a:t>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</a:t>
            </a:r>
            <a:r>
              <a:rPr lang="en-ZA" b="1" dirty="0">
                <a:solidFill>
                  <a:schemeClr val="tx2"/>
                </a:solidFill>
              </a:rPr>
              <a:t>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7.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8.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060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CBB3-A966-420B-9F3F-700C72FF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Purpose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83CA0-45E5-49D3-B02C-2AD1EB86A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FF854-106B-4F8E-85BC-CD87D7FEE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1525127"/>
            <a:ext cx="8370887" cy="4388311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Purpose</a:t>
            </a:r>
          </a:p>
          <a:p>
            <a:pPr algn="just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explain selected concepts, procedures and other aspects of the RFP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confirm formal registration of Bidders for notices and other communications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It may contain</a:t>
            </a:r>
          </a:p>
          <a:p>
            <a:pPr algn="just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ZA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additional information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additional rules that must be adhered to</a:t>
            </a:r>
          </a:p>
          <a:p>
            <a:pPr algn="just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It does not</a:t>
            </a:r>
          </a:p>
          <a:p>
            <a:pPr algn="just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cover every item in the RFP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replace any of the issued RFP material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change any of the RFP rules unless explicitly communicated in writing</a:t>
            </a:r>
          </a:p>
          <a:p>
            <a:pPr algn="just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briefing session slides will be posted on the SARS website </a:t>
            </a:r>
            <a:endParaRPr lang="en-US" sz="2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ZA" sz="2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RFP pack remains the primary source of information for the Bidder to respond.</a:t>
            </a:r>
            <a:endParaRPr lang="en-US" sz="2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22AC-6744-468D-834F-77FAFB2B5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ctr"/>
            <a:r>
              <a:rPr lang="en-ZA" sz="2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Non-Compulsory Briefing Session</a:t>
            </a:r>
            <a:endParaRPr lang="en-ZA" sz="2800" u="sng" dirty="0"/>
          </a:p>
        </p:txBody>
      </p:sp>
    </p:spTree>
    <p:extLst>
      <p:ext uri="{BB962C8B-B14F-4D97-AF65-F5344CB8AC3E}">
        <p14:creationId xmlns:p14="http://schemas.microsoft.com/office/powerpoint/2010/main" val="317684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3BA5-AB15-41DF-B35A-1279BCCA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during conference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11EA4-91C6-4AA5-8D20-03D08062B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117C0-5E30-4933-8F71-C64795A7B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12" y="1296141"/>
            <a:ext cx="8370887" cy="4796684"/>
          </a:xfrm>
        </p:spPr>
        <p:txBody>
          <a:bodyPr/>
          <a:lstStyle/>
          <a:p>
            <a:pPr algn="just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Questions during the session.</a:t>
            </a:r>
          </a:p>
          <a:p>
            <a:pPr algn="just"/>
            <a:endParaRPr lang="en-Z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SARS will take written questions submitted during the session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SARS will review and focus on most pertinent themes arising from the questions and provide answers where possible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All questions and answers will be published as part of the wider Q &amp; A process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published answers will take precedence over any verbal response given in the briefing session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session is being recorded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4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8370-1371-482B-9555-B7CD449F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3" y="175022"/>
            <a:ext cx="7886700" cy="532606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3E922-F8CB-450F-ADCE-D24CD57AB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61C-A544-4499-B9AC-84A54B02E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93" y="973931"/>
            <a:ext cx="8370887" cy="4248151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tx2"/>
                </a:solidFill>
              </a:rPr>
              <a:t>1. Welcome and Introduction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2. RFP Timelines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3. Governance,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rgbClr val="FF0000"/>
                </a:solidFill>
              </a:rPr>
              <a:t>4. Background and Scope of Service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5</a:t>
            </a:r>
            <a:r>
              <a:rPr lang="en-ZA" sz="1800" b="1" dirty="0">
                <a:solidFill>
                  <a:schemeClr val="tx2"/>
                </a:solidFill>
              </a:rPr>
              <a:t>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b="1" dirty="0">
                <a:solidFill>
                  <a:schemeClr val="tx2"/>
                </a:solidFill>
              </a:rPr>
              <a:t>6</a:t>
            </a:r>
            <a:r>
              <a:rPr lang="en-ZA" sz="1800" b="1" dirty="0">
                <a:solidFill>
                  <a:schemeClr val="tx2"/>
                </a:solidFill>
              </a:rPr>
              <a:t>. </a:t>
            </a:r>
            <a:r>
              <a:rPr lang="en-ZA" b="1" dirty="0">
                <a:solidFill>
                  <a:schemeClr val="tx2"/>
                </a:solidFill>
              </a:rPr>
              <a:t>Services Agreements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7. RFP submission and contact details</a:t>
            </a:r>
          </a:p>
          <a:p>
            <a:pPr marL="228600" indent="-228600" algn="l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1800" b="1" dirty="0">
                <a:solidFill>
                  <a:schemeClr val="tx2"/>
                </a:solidFill>
              </a:rPr>
              <a:t>8. Q&amp;A</a:t>
            </a:r>
            <a:endParaRPr lang="en-ZA" sz="11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3981230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Identity presentation_MANCO_2017 v1.3 S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606_SARS_PLAIN_PPT.pptx" id="{6DB6358A-5B68-E44E-AD01-63344069B75A}" vid="{702AC70A-0333-DF4E-AA47-865E5749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F01450D51C248A13762FEF3653C9C" ma:contentTypeVersion="3" ma:contentTypeDescription="Create a new document." ma:contentTypeScope="" ma:versionID="8970a0fe6d3ad7727213c3d9a000550a">
  <xsd:schema xmlns:xsd="http://www.w3.org/2001/XMLSchema" xmlns:xs="http://www.w3.org/2001/XMLSchema" xmlns:p="http://schemas.microsoft.com/office/2006/metadata/properties" xmlns:ns1="http://schemas.microsoft.com/sharepoint/v3" xmlns:ns2="77346db6-4ad3-4091-ac3f-0d28eb710522" targetNamespace="http://schemas.microsoft.com/office/2006/metadata/properties" ma:root="true" ma:fieldsID="a4704b9bc4a014bdf33931594177159a" ns1:_="" ns2:_="">
    <xsd:import namespace="http://schemas.microsoft.com/sharepoint/v3"/>
    <xsd:import namespace="77346db6-4ad3-4091-ac3f-0d28eb71052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46db6-4ad3-4091-ac3f-0d28eb710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6FB1A-60FB-48D3-9433-0EC83991451A}">
  <ds:schemaRefs>
    <ds:schemaRef ds:uri="http://purl.org/dc/terms/"/>
    <ds:schemaRef ds:uri="http://purl.org/dc/elements/1.1/"/>
    <ds:schemaRef ds:uri="http://schemas.microsoft.com/sharepoint/v3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7346db6-4ad3-4091-ac3f-0d28eb710522"/>
  </ds:schemaRefs>
</ds:datastoreItem>
</file>

<file path=customXml/itemProps2.xml><?xml version="1.0" encoding="utf-8"?>
<ds:datastoreItem xmlns:ds="http://schemas.openxmlformats.org/officeDocument/2006/customXml" ds:itemID="{5B784F3A-BF70-4540-B7DA-EDED340FD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7346db6-4ad3-4091-ac3f-0d28eb7105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6FEF6F-3EDD-4CDA-96D1-84A754F6BC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Identity presentation_MANCO_2017 v1.3 SR</Template>
  <TotalTime>2500</TotalTime>
  <Words>1164</Words>
  <Application>Microsoft Office PowerPoint</Application>
  <PresentationFormat>On-screen Show (4:3)</PresentationFormat>
  <Paragraphs>256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SimSun</vt:lpstr>
      <vt:lpstr>Arial</vt:lpstr>
      <vt:lpstr>Arial Narrow</vt:lpstr>
      <vt:lpstr>Calibri</vt:lpstr>
      <vt:lpstr>Tahoma</vt:lpstr>
      <vt:lpstr>Times New Roman</vt:lpstr>
      <vt:lpstr>Wingdings</vt:lpstr>
      <vt:lpstr>Corporate Identity presentation_MANCO_2017 v1.3 SR</vt:lpstr>
      <vt:lpstr>Acrobat Document</vt:lpstr>
      <vt:lpstr>PowerPoint Presentation</vt:lpstr>
      <vt:lpstr>Table of Content </vt:lpstr>
      <vt:lpstr>Bid Evaluation Committee  </vt:lpstr>
      <vt:lpstr>Table of Content </vt:lpstr>
      <vt:lpstr>RFP TIMELINES  </vt:lpstr>
      <vt:lpstr>Table of Content </vt:lpstr>
      <vt:lpstr>Purpose</vt:lpstr>
      <vt:lpstr>Procedures during conference</vt:lpstr>
      <vt:lpstr>Table of Content </vt:lpstr>
      <vt:lpstr>BACKGROUND &amp; SCOPE OF WORK   </vt:lpstr>
      <vt:lpstr>Table of Content </vt:lpstr>
      <vt:lpstr>BID EVALUATION PROCESS</vt:lpstr>
      <vt:lpstr>BID EVALUATION PROCESS  </vt:lpstr>
      <vt:lpstr>FINANCIAL ANALYSIS </vt:lpstr>
      <vt:lpstr>FINANCIAL ANALYSIS </vt:lpstr>
      <vt:lpstr>Table of Content </vt:lpstr>
      <vt:lpstr>AGREEMENTS  </vt:lpstr>
      <vt:lpstr>Table of Content </vt:lpstr>
      <vt:lpstr>PowerPoint Presentation</vt:lpstr>
      <vt:lpstr>PowerPoint Presentation</vt:lpstr>
      <vt:lpstr>PowerPoint Presentation</vt:lpstr>
      <vt:lpstr>Table of Content </vt:lpstr>
      <vt:lpstr>PowerPoint Presentation</vt:lpstr>
    </vt:vector>
  </TitlesOfParts>
  <Company>SARS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Year Anniversary Powerpoint Template A</dc:title>
  <dc:creator>Simangele Radebe</dc:creator>
  <cp:lastModifiedBy>Siyethemba Mshibe</cp:lastModifiedBy>
  <cp:revision>78</cp:revision>
  <cp:lastPrinted>2019-07-22T09:05:08Z</cp:lastPrinted>
  <dcterms:created xsi:type="dcterms:W3CDTF">2017-08-25T14:16:48Z</dcterms:created>
  <dcterms:modified xsi:type="dcterms:W3CDTF">2022-06-08T10:40:34Z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0x010100CA0F01450D51C248A13762FEF3653C9C</vt:lpwstr>
  </property>
  <property fmtid="{D5CDD505-2E9C-101B-9397-08002B2CF9AE}" pid="3" name="_dlc_DocIdItemGuid">
    <vt:lpwstr>2143bd4b-7c40-4309-8067-dc47fc5ba370</vt:lpwstr>
  </property>
  <property fmtid="{D5CDD505-2E9C-101B-9397-08002B2CF9AE}" pid="4" name="SARS SuppServ Keywords">
    <vt:lpwstr>1889;#communications|99f118ec-bc8c-499e-90c2-01975f38d542</vt:lpwstr>
  </property>
  <property fmtid="{D5CDD505-2E9C-101B-9397-08002B2CF9AE}" pid="5" name="Place in SuppServ Navigation">
    <vt:lpwstr>1888;#Templates|b43f2ca6-37ed-425a-b6bf-873d5f19db93;#2024;#Communications|8fe426ae-a6ff-4e04-a79e-3995fc7c51fa</vt:lpwstr>
  </property>
  <property fmtid="{D5CDD505-2E9C-101B-9397-08002B2CF9AE}" pid="6" name="SARS SuppServ Function">
    <vt:lpwstr>1884;#Communications|2b378cf1-a46b-45a4-b05e-8c7d84352a5f</vt:lpwstr>
  </property>
  <property fmtid="{D5CDD505-2E9C-101B-9397-08002B2CF9AE}" pid="7" name="SARS SuppServ Function0">
    <vt:lpwstr>1884;#Communications|2b378cf1-a46b-45a4-b05e-8c7d84352a5f</vt:lpwstr>
  </property>
  <property fmtid="{D5CDD505-2E9C-101B-9397-08002B2CF9AE}" pid="8" name="Order">
    <vt:r8>7400</vt:r8>
  </property>
  <property fmtid="{D5CDD505-2E9C-101B-9397-08002B2CF9AE}" pid="9" name="xd_ProgID">
    <vt:lpwstr/>
  </property>
  <property fmtid="{D5CDD505-2E9C-101B-9397-08002B2CF9AE}" pid="10" name="_CopySource">
    <vt:lpwstr>http://sarsportal/ProdQMS/Supp/SARS SuppServ Doc Router/COMMS-CI-01-T47 - PowerPoint Presentation Template Plain - Internal Template.potx</vt:lpwstr>
  </property>
  <property fmtid="{D5CDD505-2E9C-101B-9397-08002B2CF9AE}" pid="11" name="TemplateUrl">
    <vt:lpwstr/>
  </property>
  <property fmtid="{D5CDD505-2E9C-101B-9397-08002B2CF9AE}" pid="12" name="Synopsis">
    <vt:lpwstr/>
  </property>
  <property fmtid="{D5CDD505-2E9C-101B-9397-08002B2CF9AE}" pid="13" name="Applicable Year">
    <vt:lpwstr/>
  </property>
  <property fmtid="{D5CDD505-2E9C-101B-9397-08002B2CF9AE}" pid="14" name="Tender Type">
    <vt:lpwstr/>
  </property>
  <property fmtid="{D5CDD505-2E9C-101B-9397-08002B2CF9AE}" pid="15" name="Tender Number">
    <vt:lpwstr/>
  </property>
  <property fmtid="{D5CDD505-2E9C-101B-9397-08002B2CF9AE}" pid="16" name="Scam Institution">
    <vt:lpwstr/>
  </property>
  <property fmtid="{D5CDD505-2E9C-101B-9397-08002B2CF9AE}" pid="17" name="Tender Doc Type">
    <vt:lpwstr/>
  </property>
  <property fmtid="{D5CDD505-2E9C-101B-9397-08002B2CF9AE}" pid="18" name="Scam Subject">
    <vt:lpwstr/>
  </property>
  <property fmtid="{D5CDD505-2E9C-101B-9397-08002B2CF9AE}" pid="19" name="Scam Source">
    <vt:lpwstr/>
  </property>
</Properties>
</file>