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300" r:id="rId1"/>
    <p:sldMasterId id="2147485301" r:id="rId2"/>
    <p:sldMasterId id="2147485820" r:id="rId3"/>
  </p:sldMasterIdLst>
  <p:notesMasterIdLst>
    <p:notesMasterId r:id="rId30"/>
  </p:notesMasterIdLst>
  <p:handoutMasterIdLst>
    <p:handoutMasterId r:id="rId31"/>
  </p:handoutMasterIdLst>
  <p:sldIdLst>
    <p:sldId id="1364" r:id="rId4"/>
    <p:sldId id="1373" r:id="rId5"/>
    <p:sldId id="1382" r:id="rId6"/>
    <p:sldId id="1388" r:id="rId7"/>
    <p:sldId id="1369" r:id="rId8"/>
    <p:sldId id="1381" r:id="rId9"/>
    <p:sldId id="1384" r:id="rId10"/>
    <p:sldId id="1413" r:id="rId11"/>
    <p:sldId id="1422" r:id="rId12"/>
    <p:sldId id="1423" r:id="rId13"/>
    <p:sldId id="1424" r:id="rId14"/>
    <p:sldId id="1425" r:id="rId15"/>
    <p:sldId id="1426" r:id="rId16"/>
    <p:sldId id="1427" r:id="rId17"/>
    <p:sldId id="1419" r:id="rId18"/>
    <p:sldId id="1412" r:id="rId19"/>
    <p:sldId id="1410" r:id="rId20"/>
    <p:sldId id="1387" r:id="rId21"/>
    <p:sldId id="1366" r:id="rId22"/>
    <p:sldId id="1429" r:id="rId23"/>
    <p:sldId id="1430" r:id="rId24"/>
    <p:sldId id="1420" r:id="rId25"/>
    <p:sldId id="1428" r:id="rId26"/>
    <p:sldId id="1421" r:id="rId27"/>
    <p:sldId id="1379" r:id="rId28"/>
    <p:sldId id="1403" r:id="rId29"/>
  </p:sldIdLst>
  <p:sldSz cx="9906000" cy="6858000" type="A4"/>
  <p:notesSz cx="6724650" cy="9874250"/>
  <p:defaultTextStyle>
    <a:defPPr>
      <a:defRPr lang="en-GB"/>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1E4649"/>
    <a:srgbClr val="FF0000"/>
    <a:srgbClr val="FFE285"/>
    <a:srgbClr val="568E14"/>
    <a:srgbClr val="FBFCFA"/>
    <a:srgbClr val="DDE8D0"/>
    <a:srgbClr val="D4A216"/>
    <a:srgbClr val="AA8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32" autoAdjust="0"/>
    <p:restoredTop sz="93486" autoAdjust="0"/>
  </p:normalViewPr>
  <p:slideViewPr>
    <p:cSldViewPr snapToGrid="0">
      <p:cViewPr>
        <p:scale>
          <a:sx n="80" d="100"/>
          <a:sy n="80" d="100"/>
        </p:scale>
        <p:origin x="-216" y="240"/>
      </p:cViewPr>
      <p:guideLst>
        <p:guide orient="horz" pos="4172"/>
        <p:guide orient="horz" pos="2808"/>
        <p:guide orient="horz" pos="823"/>
        <p:guide orient="horz" pos="1240"/>
        <p:guide orient="horz" pos="27"/>
        <p:guide orient="horz" pos="4048"/>
        <p:guide pos="3120"/>
        <p:guide pos="6126"/>
        <p:guide pos="13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2" d="100"/>
          <a:sy n="52" d="100"/>
        </p:scale>
        <p:origin x="-2628" y="-108"/>
      </p:cViewPr>
      <p:guideLst>
        <p:guide orient="horz" pos="3111"/>
        <p:guide pos="211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1" Type="http://schemas.openxmlformats.org/officeDocument/2006/relationships/image" Target="NULL"/></Relationships>
</file>

<file path=ppt/drawings/_rels/vmlDrawing5.vml.rels><?xml version="1.0" encoding="UTF-8" standalone="yes"?>
<Relationships xmlns="http://schemas.openxmlformats.org/package/2006/relationships"><Relationship Id="rId1" Type="http://schemas.openxmlformats.org/officeDocument/2006/relationships/image" Target="NULL"/></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14486" cy="493635"/>
          </a:xfrm>
          <a:prstGeom prst="rect">
            <a:avLst/>
          </a:prstGeom>
          <a:noFill/>
          <a:ln w="9525">
            <a:noFill/>
            <a:miter lim="800000"/>
            <a:headEnd/>
            <a:tailEnd/>
          </a:ln>
          <a:effectLst/>
        </p:spPr>
        <p:txBody>
          <a:bodyPr vert="horz" wrap="square" lIns="91561" tIns="45780" rIns="91561" bIns="45780" numCol="1" anchor="t" anchorCtr="0" compatLnSpc="1">
            <a:prstTxWarp prst="textNoShape">
              <a:avLst/>
            </a:prstTxWarp>
          </a:bodyPr>
          <a:lstStyle>
            <a:lvl1pPr algn="l" defTabSz="915809">
              <a:defRPr sz="1200">
                <a:latin typeface="Arial" charset="0"/>
              </a:defRPr>
            </a:lvl1pPr>
          </a:lstStyle>
          <a:p>
            <a:pPr>
              <a:defRPr/>
            </a:pPr>
            <a:endParaRPr lang="en-GB"/>
          </a:p>
        </p:txBody>
      </p:sp>
      <p:sp>
        <p:nvSpPr>
          <p:cNvPr id="7171" name="Rectangle 3"/>
          <p:cNvSpPr>
            <a:spLocks noGrp="1" noChangeArrowheads="1"/>
          </p:cNvSpPr>
          <p:nvPr>
            <p:ph type="dt" sz="quarter" idx="1"/>
          </p:nvPr>
        </p:nvSpPr>
        <p:spPr bwMode="auto">
          <a:xfrm>
            <a:off x="3810167" y="0"/>
            <a:ext cx="2914486" cy="493635"/>
          </a:xfrm>
          <a:prstGeom prst="rect">
            <a:avLst/>
          </a:prstGeom>
          <a:noFill/>
          <a:ln w="9525">
            <a:noFill/>
            <a:miter lim="800000"/>
            <a:headEnd/>
            <a:tailEnd/>
          </a:ln>
          <a:effectLst/>
        </p:spPr>
        <p:txBody>
          <a:bodyPr vert="horz" wrap="square" lIns="91561" tIns="45780" rIns="91561" bIns="45780" numCol="1" anchor="t" anchorCtr="0" compatLnSpc="1">
            <a:prstTxWarp prst="textNoShape">
              <a:avLst/>
            </a:prstTxWarp>
          </a:bodyPr>
          <a:lstStyle>
            <a:lvl1pPr algn="r" defTabSz="915809">
              <a:defRPr sz="1200">
                <a:latin typeface="Arial" charset="0"/>
              </a:defRPr>
            </a:lvl1pPr>
          </a:lstStyle>
          <a:p>
            <a:pPr>
              <a:defRPr/>
            </a:pPr>
            <a:endParaRPr lang="en-GB"/>
          </a:p>
        </p:txBody>
      </p:sp>
      <p:sp>
        <p:nvSpPr>
          <p:cNvPr id="7172" name="Rectangle 4"/>
          <p:cNvSpPr>
            <a:spLocks noGrp="1" noChangeArrowheads="1"/>
          </p:cNvSpPr>
          <p:nvPr>
            <p:ph type="ftr" sz="quarter" idx="2"/>
          </p:nvPr>
        </p:nvSpPr>
        <p:spPr bwMode="auto">
          <a:xfrm>
            <a:off x="0" y="9380616"/>
            <a:ext cx="2914486" cy="493635"/>
          </a:xfrm>
          <a:prstGeom prst="rect">
            <a:avLst/>
          </a:prstGeom>
          <a:noFill/>
          <a:ln w="9525">
            <a:noFill/>
            <a:miter lim="800000"/>
            <a:headEnd/>
            <a:tailEnd/>
          </a:ln>
          <a:effectLst/>
        </p:spPr>
        <p:txBody>
          <a:bodyPr vert="horz" wrap="square" lIns="91561" tIns="45780" rIns="91561" bIns="45780" numCol="1" anchor="b" anchorCtr="0" compatLnSpc="1">
            <a:prstTxWarp prst="textNoShape">
              <a:avLst/>
            </a:prstTxWarp>
          </a:bodyPr>
          <a:lstStyle>
            <a:lvl1pPr algn="l" defTabSz="915809">
              <a:defRPr sz="1200">
                <a:latin typeface="Arial" charset="0"/>
              </a:defRPr>
            </a:lvl1pPr>
          </a:lstStyle>
          <a:p>
            <a:pPr>
              <a:defRPr/>
            </a:pPr>
            <a:r>
              <a:rPr lang="en-GB"/>
              <a:t>kwmampane@sars.gov.za</a:t>
            </a:r>
          </a:p>
        </p:txBody>
      </p:sp>
      <p:sp>
        <p:nvSpPr>
          <p:cNvPr id="7173" name="Rectangle 5"/>
          <p:cNvSpPr>
            <a:spLocks noGrp="1" noChangeArrowheads="1"/>
          </p:cNvSpPr>
          <p:nvPr>
            <p:ph type="sldNum" sz="quarter" idx="3"/>
          </p:nvPr>
        </p:nvSpPr>
        <p:spPr bwMode="auto">
          <a:xfrm>
            <a:off x="3810167" y="9380616"/>
            <a:ext cx="2914486" cy="493635"/>
          </a:xfrm>
          <a:prstGeom prst="rect">
            <a:avLst/>
          </a:prstGeom>
          <a:noFill/>
          <a:ln w="9525">
            <a:noFill/>
            <a:miter lim="800000"/>
            <a:headEnd/>
            <a:tailEnd/>
          </a:ln>
          <a:effectLst/>
        </p:spPr>
        <p:txBody>
          <a:bodyPr vert="horz" wrap="square" lIns="91561" tIns="45780" rIns="91561" bIns="45780" numCol="1" anchor="b" anchorCtr="0" compatLnSpc="1">
            <a:prstTxWarp prst="textNoShape">
              <a:avLst/>
            </a:prstTxWarp>
          </a:bodyPr>
          <a:lstStyle>
            <a:lvl1pPr algn="r" defTabSz="915809">
              <a:defRPr sz="1200">
                <a:latin typeface="Arial" charset="0"/>
              </a:defRPr>
            </a:lvl1pPr>
          </a:lstStyle>
          <a:p>
            <a:pPr>
              <a:defRPr/>
            </a:pPr>
            <a:fld id="{060FAB69-4ADB-4DE1-9710-D88CE65E8D19}" type="slidenum">
              <a:rPr lang="en-GB"/>
              <a:pPr>
                <a:defRPr/>
              </a:pPr>
              <a:t>‹#›</a:t>
            </a:fld>
            <a:endParaRPr lang="en-GB"/>
          </a:p>
        </p:txBody>
      </p:sp>
    </p:spTree>
    <p:extLst>
      <p:ext uri="{BB962C8B-B14F-4D97-AF65-F5344CB8AC3E}">
        <p14:creationId xmlns:p14="http://schemas.microsoft.com/office/powerpoint/2010/main" val="67084819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1" y="1"/>
            <a:ext cx="2892525" cy="455784"/>
          </a:xfrm>
          <a:prstGeom prst="rect">
            <a:avLst/>
          </a:prstGeom>
          <a:noFill/>
          <a:ln w="9525">
            <a:noFill/>
            <a:miter lim="800000"/>
            <a:headEnd/>
            <a:tailEnd/>
          </a:ln>
          <a:effectLst/>
        </p:spPr>
        <p:txBody>
          <a:bodyPr vert="horz" wrap="square" lIns="91561" tIns="45780" rIns="91561" bIns="45780" numCol="1" anchor="t" anchorCtr="0" compatLnSpc="1">
            <a:prstTxWarp prst="textNoShape">
              <a:avLst/>
            </a:prstTxWarp>
          </a:bodyPr>
          <a:lstStyle>
            <a:lvl1pPr algn="l" defTabSz="915809">
              <a:defRPr sz="1200">
                <a:latin typeface="Arial" charset="0"/>
              </a:defRPr>
            </a:lvl1pPr>
          </a:lstStyle>
          <a:p>
            <a:pPr>
              <a:defRPr/>
            </a:pPr>
            <a:endParaRPr lang="en-GB"/>
          </a:p>
        </p:txBody>
      </p:sp>
      <p:sp>
        <p:nvSpPr>
          <p:cNvPr id="73731" name="Rectangle 3"/>
          <p:cNvSpPr>
            <a:spLocks noGrp="1" noChangeArrowheads="1"/>
          </p:cNvSpPr>
          <p:nvPr>
            <p:ph type="dt" idx="1"/>
          </p:nvPr>
        </p:nvSpPr>
        <p:spPr bwMode="auto">
          <a:xfrm>
            <a:off x="3805459" y="1"/>
            <a:ext cx="2892525" cy="455784"/>
          </a:xfrm>
          <a:prstGeom prst="rect">
            <a:avLst/>
          </a:prstGeom>
          <a:noFill/>
          <a:ln w="9525">
            <a:noFill/>
            <a:miter lim="800000"/>
            <a:headEnd/>
            <a:tailEnd/>
          </a:ln>
          <a:effectLst/>
        </p:spPr>
        <p:txBody>
          <a:bodyPr vert="horz" wrap="square" lIns="91561" tIns="45780" rIns="91561" bIns="45780" numCol="1" anchor="t" anchorCtr="0" compatLnSpc="1">
            <a:prstTxWarp prst="textNoShape">
              <a:avLst/>
            </a:prstTxWarp>
          </a:bodyPr>
          <a:lstStyle>
            <a:lvl1pPr algn="r" defTabSz="915809">
              <a:defRPr sz="1200">
                <a:latin typeface="Arial" charset="0"/>
              </a:defRPr>
            </a:lvl1pPr>
          </a:lstStyle>
          <a:p>
            <a:pPr>
              <a:defRPr/>
            </a:pPr>
            <a:endParaRPr lang="en-GB"/>
          </a:p>
        </p:txBody>
      </p:sp>
      <p:sp>
        <p:nvSpPr>
          <p:cNvPr id="27652" name="Rectangle 4"/>
          <p:cNvSpPr>
            <a:spLocks noGrp="1" noRot="1" noChangeAspect="1" noChangeArrowheads="1" noTextEdit="1"/>
          </p:cNvSpPr>
          <p:nvPr>
            <p:ph type="sldImg" idx="2"/>
          </p:nvPr>
        </p:nvSpPr>
        <p:spPr bwMode="auto">
          <a:xfrm>
            <a:off x="741363" y="762000"/>
            <a:ext cx="5295900" cy="3667125"/>
          </a:xfrm>
          <a:prstGeom prst="rect">
            <a:avLst/>
          </a:prstGeom>
          <a:noFill/>
          <a:ln w="9525">
            <a:solidFill>
              <a:srgbClr val="000000"/>
            </a:solidFill>
            <a:miter lim="800000"/>
            <a:headEnd/>
            <a:tailEnd/>
          </a:ln>
        </p:spPr>
      </p:sp>
      <p:sp>
        <p:nvSpPr>
          <p:cNvPr id="73733" name="Rectangle 5"/>
          <p:cNvSpPr>
            <a:spLocks noGrp="1" noChangeArrowheads="1"/>
          </p:cNvSpPr>
          <p:nvPr>
            <p:ph type="body" sz="quarter" idx="3"/>
          </p:nvPr>
        </p:nvSpPr>
        <p:spPr bwMode="auto">
          <a:xfrm>
            <a:off x="912934" y="4658768"/>
            <a:ext cx="4947410" cy="4502633"/>
          </a:xfrm>
          <a:prstGeom prst="rect">
            <a:avLst/>
          </a:prstGeom>
          <a:noFill/>
          <a:ln w="9525">
            <a:noFill/>
            <a:miter lim="800000"/>
            <a:headEnd/>
            <a:tailEnd/>
          </a:ln>
          <a:effectLst/>
        </p:spPr>
        <p:txBody>
          <a:bodyPr vert="horz" wrap="square" lIns="91561" tIns="45780" rIns="91561" bIns="4578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73734" name="Rectangle 6"/>
          <p:cNvSpPr>
            <a:spLocks noGrp="1" noChangeArrowheads="1"/>
          </p:cNvSpPr>
          <p:nvPr>
            <p:ph type="ftr" sz="quarter" idx="4"/>
          </p:nvPr>
        </p:nvSpPr>
        <p:spPr bwMode="auto">
          <a:xfrm>
            <a:off x="1" y="9388503"/>
            <a:ext cx="2892525" cy="460515"/>
          </a:xfrm>
          <a:prstGeom prst="rect">
            <a:avLst/>
          </a:prstGeom>
          <a:noFill/>
          <a:ln w="9525">
            <a:noFill/>
            <a:miter lim="800000"/>
            <a:headEnd/>
            <a:tailEnd/>
          </a:ln>
          <a:effectLst/>
        </p:spPr>
        <p:txBody>
          <a:bodyPr vert="horz" wrap="square" lIns="91561" tIns="45780" rIns="91561" bIns="45780" numCol="1" anchor="b" anchorCtr="0" compatLnSpc="1">
            <a:prstTxWarp prst="textNoShape">
              <a:avLst/>
            </a:prstTxWarp>
          </a:bodyPr>
          <a:lstStyle>
            <a:lvl1pPr algn="l" defTabSz="915809">
              <a:defRPr sz="1200">
                <a:latin typeface="Arial" charset="0"/>
              </a:defRPr>
            </a:lvl1pPr>
          </a:lstStyle>
          <a:p>
            <a:pPr>
              <a:defRPr/>
            </a:pPr>
            <a:r>
              <a:rPr lang="en-GB"/>
              <a:t>kwmampane@sars.gov.za</a:t>
            </a:r>
          </a:p>
        </p:txBody>
      </p:sp>
      <p:sp>
        <p:nvSpPr>
          <p:cNvPr id="73735" name="Rectangle 7"/>
          <p:cNvSpPr>
            <a:spLocks noGrp="1" noChangeArrowheads="1"/>
          </p:cNvSpPr>
          <p:nvPr>
            <p:ph type="sldNum" sz="quarter" idx="5"/>
          </p:nvPr>
        </p:nvSpPr>
        <p:spPr bwMode="auto">
          <a:xfrm>
            <a:off x="3805459" y="9388503"/>
            <a:ext cx="2892525" cy="460515"/>
          </a:xfrm>
          <a:prstGeom prst="rect">
            <a:avLst/>
          </a:prstGeom>
          <a:noFill/>
          <a:ln w="9525">
            <a:noFill/>
            <a:miter lim="800000"/>
            <a:headEnd/>
            <a:tailEnd/>
          </a:ln>
          <a:effectLst/>
        </p:spPr>
        <p:txBody>
          <a:bodyPr vert="horz" wrap="square" lIns="91561" tIns="45780" rIns="91561" bIns="45780" numCol="1" anchor="b" anchorCtr="0" compatLnSpc="1">
            <a:prstTxWarp prst="textNoShape">
              <a:avLst/>
            </a:prstTxWarp>
          </a:bodyPr>
          <a:lstStyle>
            <a:lvl1pPr algn="r" defTabSz="915809">
              <a:defRPr sz="1200">
                <a:latin typeface="Arial" charset="0"/>
              </a:defRPr>
            </a:lvl1pPr>
          </a:lstStyle>
          <a:p>
            <a:pPr>
              <a:defRPr/>
            </a:pPr>
            <a:fld id="{4CEDAEC1-46A7-448B-8E3E-A6AA58D814A2}" type="slidenum">
              <a:rPr lang="en-GB"/>
              <a:pPr>
                <a:defRPr/>
              </a:pPr>
              <a:t>‹#›</a:t>
            </a:fld>
            <a:endParaRPr lang="en-GB"/>
          </a:p>
        </p:txBody>
      </p:sp>
    </p:spTree>
    <p:extLst>
      <p:ext uri="{BB962C8B-B14F-4D97-AF65-F5344CB8AC3E}">
        <p14:creationId xmlns:p14="http://schemas.microsoft.com/office/powerpoint/2010/main" val="1929466225"/>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2749550" y="1271588"/>
            <a:ext cx="12180888" cy="8434387"/>
          </a:xfr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2749550" y="1271588"/>
            <a:ext cx="12180888" cy="8434387"/>
          </a:xfr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742950" y="763588"/>
            <a:ext cx="5291138" cy="3663950"/>
          </a:xfrm>
          <a:ln/>
        </p:spPr>
      </p:sp>
      <p:sp>
        <p:nvSpPr>
          <p:cNvPr id="35843" name="Rectangle 3"/>
          <p:cNvSpPr>
            <a:spLocks noGrp="1" noChangeArrowheads="1"/>
          </p:cNvSpPr>
          <p:nvPr>
            <p:ph type="body" idx="1"/>
          </p:nvPr>
        </p:nvSpPr>
        <p:spPr>
          <a:xfrm>
            <a:off x="909799" y="4658766"/>
            <a:ext cx="4950546" cy="4504210"/>
          </a:xfrm>
          <a:noFill/>
          <a:ln/>
        </p:spPr>
        <p:txBody>
          <a:bodyPr lIns="91369" tIns="45686" rIns="91369" bIns="45686"/>
          <a:lstStyle/>
          <a:p>
            <a:pPr eaLnBrk="1" hangingPunct="1"/>
            <a:endParaRPr lang="en-US" smtClean="0"/>
          </a:p>
        </p:txBody>
      </p:sp>
      <p:sp>
        <p:nvSpPr>
          <p:cNvPr id="35844" name="Date Placeholder 7"/>
          <p:cNvSpPr txBox="1">
            <a:spLocks noGrp="1"/>
          </p:cNvSpPr>
          <p:nvPr/>
        </p:nvSpPr>
        <p:spPr bwMode="auto">
          <a:xfrm>
            <a:off x="3807029" y="1"/>
            <a:ext cx="2890955" cy="455784"/>
          </a:xfrm>
          <a:prstGeom prst="rect">
            <a:avLst/>
          </a:prstGeom>
          <a:noFill/>
          <a:ln w="9525">
            <a:noFill/>
            <a:miter lim="800000"/>
            <a:headEnd/>
            <a:tailEnd/>
          </a:ln>
        </p:spPr>
        <p:txBody>
          <a:bodyPr lIns="91369" tIns="45686" rIns="91369" bIns="45686"/>
          <a:lstStyle/>
          <a:p>
            <a:pPr algn="r" defTabSz="914236"/>
            <a:fld id="{63653BBE-9B96-4A95-BCE5-B2E9AB8365F7}" type="datetime4">
              <a:rPr lang="en-ZA" sz="1200"/>
              <a:pPr algn="r" defTabSz="914236"/>
              <a:t>14 August 2015</a:t>
            </a:fld>
            <a:endParaRPr lang="en-GB" sz="1200" dirty="0"/>
          </a:p>
        </p:txBody>
      </p:sp>
      <p:sp>
        <p:nvSpPr>
          <p:cNvPr id="35845" name="Footer Placeholder 8"/>
          <p:cNvSpPr txBox="1">
            <a:spLocks noGrp="1"/>
          </p:cNvSpPr>
          <p:nvPr/>
        </p:nvSpPr>
        <p:spPr bwMode="auto">
          <a:xfrm>
            <a:off x="1" y="9390080"/>
            <a:ext cx="2892525" cy="458937"/>
          </a:xfrm>
          <a:prstGeom prst="rect">
            <a:avLst/>
          </a:prstGeom>
          <a:noFill/>
          <a:ln w="9525">
            <a:noFill/>
            <a:miter lim="800000"/>
            <a:headEnd/>
            <a:tailEnd/>
          </a:ln>
        </p:spPr>
        <p:txBody>
          <a:bodyPr lIns="91369" tIns="45686" rIns="91369" bIns="45686" anchor="b"/>
          <a:lstStyle/>
          <a:p>
            <a:pPr algn="l" defTabSz="914236"/>
            <a:endParaRPr 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742950" y="763588"/>
            <a:ext cx="5291138" cy="3663950"/>
          </a:xfrm>
          <a:ln/>
        </p:spPr>
      </p:sp>
      <p:sp>
        <p:nvSpPr>
          <p:cNvPr id="35843" name="Rectangle 3"/>
          <p:cNvSpPr>
            <a:spLocks noGrp="1" noChangeArrowheads="1"/>
          </p:cNvSpPr>
          <p:nvPr>
            <p:ph type="body" idx="1"/>
          </p:nvPr>
        </p:nvSpPr>
        <p:spPr>
          <a:xfrm>
            <a:off x="909799" y="4658766"/>
            <a:ext cx="4950546" cy="4504210"/>
          </a:xfrm>
          <a:noFill/>
          <a:ln/>
        </p:spPr>
        <p:txBody>
          <a:bodyPr lIns="91369" tIns="45686" rIns="91369" bIns="45686"/>
          <a:lstStyle/>
          <a:p>
            <a:pPr eaLnBrk="1" hangingPunct="1"/>
            <a:endParaRPr lang="en-US" smtClean="0"/>
          </a:p>
        </p:txBody>
      </p:sp>
      <p:sp>
        <p:nvSpPr>
          <p:cNvPr id="35844" name="Date Placeholder 7"/>
          <p:cNvSpPr txBox="1">
            <a:spLocks noGrp="1"/>
          </p:cNvSpPr>
          <p:nvPr/>
        </p:nvSpPr>
        <p:spPr bwMode="auto">
          <a:xfrm>
            <a:off x="3807029" y="1"/>
            <a:ext cx="2890955" cy="455784"/>
          </a:xfrm>
          <a:prstGeom prst="rect">
            <a:avLst/>
          </a:prstGeom>
          <a:noFill/>
          <a:ln w="9525">
            <a:noFill/>
            <a:miter lim="800000"/>
            <a:headEnd/>
            <a:tailEnd/>
          </a:ln>
        </p:spPr>
        <p:txBody>
          <a:bodyPr lIns="91369" tIns="45686" rIns="91369" bIns="45686"/>
          <a:lstStyle/>
          <a:p>
            <a:pPr algn="r" defTabSz="914236"/>
            <a:fld id="{63653BBE-9B96-4A95-BCE5-B2E9AB8365F7}" type="datetime4">
              <a:rPr lang="en-ZA" sz="1200"/>
              <a:pPr algn="r" defTabSz="914236"/>
              <a:t>14 August 2015</a:t>
            </a:fld>
            <a:endParaRPr lang="en-GB" sz="1200" dirty="0"/>
          </a:p>
        </p:txBody>
      </p:sp>
      <p:sp>
        <p:nvSpPr>
          <p:cNvPr id="35845" name="Footer Placeholder 8"/>
          <p:cNvSpPr txBox="1">
            <a:spLocks noGrp="1"/>
          </p:cNvSpPr>
          <p:nvPr/>
        </p:nvSpPr>
        <p:spPr bwMode="auto">
          <a:xfrm>
            <a:off x="1" y="9390080"/>
            <a:ext cx="2892525" cy="458937"/>
          </a:xfrm>
          <a:prstGeom prst="rect">
            <a:avLst/>
          </a:prstGeom>
          <a:noFill/>
          <a:ln w="9525">
            <a:noFill/>
            <a:miter lim="800000"/>
            <a:headEnd/>
            <a:tailEnd/>
          </a:ln>
        </p:spPr>
        <p:txBody>
          <a:bodyPr lIns="91369" tIns="45686" rIns="91369" bIns="45686" anchor="b"/>
          <a:lstStyle/>
          <a:p>
            <a:pPr algn="l" defTabSz="914236"/>
            <a:endParaRPr 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742950" y="763588"/>
            <a:ext cx="5291138" cy="3663950"/>
          </a:xfrm>
          <a:ln/>
        </p:spPr>
      </p:sp>
      <p:sp>
        <p:nvSpPr>
          <p:cNvPr id="36867" name="Rectangle 3"/>
          <p:cNvSpPr>
            <a:spLocks noGrp="1" noChangeArrowheads="1"/>
          </p:cNvSpPr>
          <p:nvPr>
            <p:ph type="body" idx="1"/>
          </p:nvPr>
        </p:nvSpPr>
        <p:spPr>
          <a:xfrm>
            <a:off x="909799" y="4658766"/>
            <a:ext cx="4950546" cy="4504210"/>
          </a:xfrm>
          <a:noFill/>
          <a:ln/>
        </p:spPr>
        <p:txBody>
          <a:bodyPr lIns="91369" tIns="45686" rIns="91369" bIns="45686"/>
          <a:lstStyle/>
          <a:p>
            <a:pPr eaLnBrk="1" hangingPunct="1"/>
            <a:endParaRPr lang="en-US" smtClean="0"/>
          </a:p>
        </p:txBody>
      </p:sp>
      <p:sp>
        <p:nvSpPr>
          <p:cNvPr id="36868" name="Date Placeholder 7"/>
          <p:cNvSpPr txBox="1">
            <a:spLocks noGrp="1"/>
          </p:cNvSpPr>
          <p:nvPr/>
        </p:nvSpPr>
        <p:spPr bwMode="auto">
          <a:xfrm>
            <a:off x="3807029" y="1"/>
            <a:ext cx="2890955" cy="455784"/>
          </a:xfrm>
          <a:prstGeom prst="rect">
            <a:avLst/>
          </a:prstGeom>
          <a:noFill/>
          <a:ln w="9525">
            <a:noFill/>
            <a:miter lim="800000"/>
            <a:headEnd/>
            <a:tailEnd/>
          </a:ln>
        </p:spPr>
        <p:txBody>
          <a:bodyPr lIns="91369" tIns="45686" rIns="91369" bIns="45686"/>
          <a:lstStyle/>
          <a:p>
            <a:pPr algn="r" defTabSz="914236"/>
            <a:fld id="{DD4B25A4-EB1C-40D1-BC71-E1A25AA1CEDC}" type="datetime4">
              <a:rPr lang="en-ZA" sz="1200"/>
              <a:pPr algn="r" defTabSz="914236"/>
              <a:t>14 August 2015</a:t>
            </a:fld>
            <a:endParaRPr lang="en-GB" sz="1200" dirty="0"/>
          </a:p>
        </p:txBody>
      </p:sp>
      <p:sp>
        <p:nvSpPr>
          <p:cNvPr id="36869" name="Footer Placeholder 8"/>
          <p:cNvSpPr txBox="1">
            <a:spLocks noGrp="1"/>
          </p:cNvSpPr>
          <p:nvPr/>
        </p:nvSpPr>
        <p:spPr bwMode="auto">
          <a:xfrm>
            <a:off x="1" y="9390080"/>
            <a:ext cx="2892525" cy="458937"/>
          </a:xfrm>
          <a:prstGeom prst="rect">
            <a:avLst/>
          </a:prstGeom>
          <a:noFill/>
          <a:ln w="9525">
            <a:noFill/>
            <a:miter lim="800000"/>
            <a:headEnd/>
            <a:tailEnd/>
          </a:ln>
        </p:spPr>
        <p:txBody>
          <a:bodyPr lIns="91369" tIns="45686" rIns="91369" bIns="45686" anchor="b"/>
          <a:lstStyle/>
          <a:p>
            <a:pPr algn="l" defTabSz="914236"/>
            <a:endParaRPr 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xfrm>
            <a:off x="-2749550" y="1271588"/>
            <a:ext cx="12180888" cy="8434387"/>
          </a:xfr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xfrm>
            <a:off x="895350" y="741363"/>
            <a:ext cx="4933950" cy="3702050"/>
          </a:xfrm>
          <a:ln/>
        </p:spPr>
      </p:sp>
      <p:sp>
        <p:nvSpPr>
          <p:cNvPr id="30723" name="Notes Placeholder 2"/>
          <p:cNvSpPr>
            <a:spLocks noGrp="1"/>
          </p:cNvSpPr>
          <p:nvPr>
            <p:ph type="body" idx="1"/>
          </p:nvPr>
        </p:nvSpPr>
        <p:spPr>
          <a:noFill/>
          <a:ln/>
        </p:spPr>
        <p:txBody>
          <a:bodyPr/>
          <a:lstStyle/>
          <a:p>
            <a:endParaRPr lang="en-ZA" smtClean="0"/>
          </a:p>
        </p:txBody>
      </p:sp>
      <p:sp>
        <p:nvSpPr>
          <p:cNvPr id="30724" name="Footer Placeholder 3"/>
          <p:cNvSpPr>
            <a:spLocks noGrp="1"/>
          </p:cNvSpPr>
          <p:nvPr>
            <p:ph type="ftr" sz="quarter" idx="4"/>
          </p:nvPr>
        </p:nvSpPr>
        <p:spPr>
          <a:noFill/>
        </p:spPr>
        <p:txBody>
          <a:bodyPr/>
          <a:lstStyle/>
          <a:p>
            <a:r>
              <a:rPr lang="en-GB" smtClean="0">
                <a:solidFill>
                  <a:prstClr val="black"/>
                </a:solidFill>
              </a:rPr>
              <a:t>kwmampane@sars.gov.za</a:t>
            </a:r>
          </a:p>
        </p:txBody>
      </p:sp>
      <p:sp>
        <p:nvSpPr>
          <p:cNvPr id="30725" name="Slide Number Placeholder 4"/>
          <p:cNvSpPr>
            <a:spLocks noGrp="1"/>
          </p:cNvSpPr>
          <p:nvPr>
            <p:ph type="sldNum" sz="quarter" idx="5"/>
          </p:nvPr>
        </p:nvSpPr>
        <p:spPr>
          <a:noFill/>
        </p:spPr>
        <p:txBody>
          <a:bodyPr/>
          <a:lstStyle/>
          <a:p>
            <a:fld id="{6B897F07-BF30-475E-BFEC-949B6D7BF998}" type="slidenum">
              <a:rPr lang="en-GB" smtClean="0">
                <a:solidFill>
                  <a:prstClr val="black"/>
                </a:solidFill>
              </a:rPr>
              <a:pPr/>
              <a:t>9</a:t>
            </a:fld>
            <a:endParaRPr lang="en-GB" smtClean="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xfrm>
            <a:off x="895350" y="741363"/>
            <a:ext cx="4933950" cy="3702050"/>
          </a:xfrm>
          <a:ln/>
        </p:spPr>
      </p:sp>
      <p:sp>
        <p:nvSpPr>
          <p:cNvPr id="31747" name="Notes Placeholder 2"/>
          <p:cNvSpPr>
            <a:spLocks noGrp="1"/>
          </p:cNvSpPr>
          <p:nvPr>
            <p:ph type="body" idx="1"/>
          </p:nvPr>
        </p:nvSpPr>
        <p:spPr>
          <a:noFill/>
          <a:ln/>
        </p:spPr>
        <p:txBody>
          <a:bodyPr/>
          <a:lstStyle/>
          <a:p>
            <a:endParaRPr lang="en-ZA" dirty="0" smtClean="0"/>
          </a:p>
        </p:txBody>
      </p:sp>
      <p:sp>
        <p:nvSpPr>
          <p:cNvPr id="31748" name="Footer Placeholder 3"/>
          <p:cNvSpPr>
            <a:spLocks noGrp="1"/>
          </p:cNvSpPr>
          <p:nvPr>
            <p:ph type="ftr" sz="quarter" idx="4"/>
          </p:nvPr>
        </p:nvSpPr>
        <p:spPr>
          <a:noFill/>
        </p:spPr>
        <p:txBody>
          <a:bodyPr/>
          <a:lstStyle/>
          <a:p>
            <a:r>
              <a:rPr lang="en-GB" smtClean="0">
                <a:solidFill>
                  <a:prstClr val="black"/>
                </a:solidFill>
              </a:rPr>
              <a:t>kwmampane@sars.gov.za</a:t>
            </a:r>
          </a:p>
        </p:txBody>
      </p:sp>
      <p:sp>
        <p:nvSpPr>
          <p:cNvPr id="31749" name="Slide Number Placeholder 4"/>
          <p:cNvSpPr>
            <a:spLocks noGrp="1"/>
          </p:cNvSpPr>
          <p:nvPr>
            <p:ph type="sldNum" sz="quarter" idx="5"/>
          </p:nvPr>
        </p:nvSpPr>
        <p:spPr>
          <a:noFill/>
        </p:spPr>
        <p:txBody>
          <a:bodyPr/>
          <a:lstStyle/>
          <a:p>
            <a:fld id="{5085D536-2164-43FA-8EAC-B320B68B81AF}" type="slidenum">
              <a:rPr lang="en-GB" smtClean="0">
                <a:solidFill>
                  <a:prstClr val="black"/>
                </a:solidFill>
              </a:rPr>
              <a:pPr/>
              <a:t>11</a:t>
            </a:fld>
            <a:endParaRPr lang="en-GB" smtClean="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ZA" smtClean="0"/>
          </a:p>
        </p:txBody>
      </p:sp>
      <p:sp>
        <p:nvSpPr>
          <p:cNvPr id="32772" name="Footer Placeholder 3"/>
          <p:cNvSpPr>
            <a:spLocks noGrp="1"/>
          </p:cNvSpPr>
          <p:nvPr>
            <p:ph type="ftr" sz="quarter" idx="4"/>
          </p:nvPr>
        </p:nvSpPr>
        <p:spPr>
          <a:noFill/>
        </p:spPr>
        <p:txBody>
          <a:bodyPr/>
          <a:lstStyle/>
          <a:p>
            <a:r>
              <a:rPr lang="en-GB" smtClean="0"/>
              <a:t>kwmampane@sars.gov.za</a:t>
            </a:r>
          </a:p>
        </p:txBody>
      </p:sp>
      <p:sp>
        <p:nvSpPr>
          <p:cNvPr id="32773" name="Slide Number Placeholder 4"/>
          <p:cNvSpPr>
            <a:spLocks noGrp="1"/>
          </p:cNvSpPr>
          <p:nvPr>
            <p:ph type="sldNum" sz="quarter" idx="5"/>
          </p:nvPr>
        </p:nvSpPr>
        <p:spPr>
          <a:noFill/>
        </p:spPr>
        <p:txBody>
          <a:bodyPr/>
          <a:lstStyle/>
          <a:p>
            <a:fld id="{BE11734F-DDF1-4F8D-A653-AFB8C20090FE}" type="slidenum">
              <a:rPr lang="en-GB" smtClean="0"/>
              <a:pPr/>
              <a:t>17</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xfrm>
            <a:off x="-2749550" y="1271588"/>
            <a:ext cx="12180888" cy="8434387"/>
          </a:xfr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742950" y="763588"/>
            <a:ext cx="5291138" cy="3663950"/>
          </a:xfrm>
          <a:ln/>
        </p:spPr>
      </p:sp>
      <p:sp>
        <p:nvSpPr>
          <p:cNvPr id="35843" name="Rectangle 3"/>
          <p:cNvSpPr>
            <a:spLocks noGrp="1" noChangeArrowheads="1"/>
          </p:cNvSpPr>
          <p:nvPr>
            <p:ph type="body" idx="1"/>
          </p:nvPr>
        </p:nvSpPr>
        <p:spPr>
          <a:xfrm>
            <a:off x="909799" y="4658766"/>
            <a:ext cx="4950546" cy="4504210"/>
          </a:xfrm>
          <a:noFill/>
          <a:ln/>
        </p:spPr>
        <p:txBody>
          <a:bodyPr lIns="91369" tIns="45686" rIns="91369" bIns="45686"/>
          <a:lstStyle/>
          <a:p>
            <a:pPr eaLnBrk="1" hangingPunct="1"/>
            <a:endParaRPr lang="en-US" smtClean="0"/>
          </a:p>
        </p:txBody>
      </p:sp>
      <p:sp>
        <p:nvSpPr>
          <p:cNvPr id="35844" name="Date Placeholder 7"/>
          <p:cNvSpPr txBox="1">
            <a:spLocks noGrp="1"/>
          </p:cNvSpPr>
          <p:nvPr/>
        </p:nvSpPr>
        <p:spPr bwMode="auto">
          <a:xfrm>
            <a:off x="3807029" y="1"/>
            <a:ext cx="2890955" cy="455784"/>
          </a:xfrm>
          <a:prstGeom prst="rect">
            <a:avLst/>
          </a:prstGeom>
          <a:noFill/>
          <a:ln w="9525">
            <a:noFill/>
            <a:miter lim="800000"/>
            <a:headEnd/>
            <a:tailEnd/>
          </a:ln>
        </p:spPr>
        <p:txBody>
          <a:bodyPr lIns="91369" tIns="45686" rIns="91369" bIns="45686"/>
          <a:lstStyle/>
          <a:p>
            <a:pPr algn="r" defTabSz="914236"/>
            <a:fld id="{63653BBE-9B96-4A95-BCE5-B2E9AB8365F7}" type="datetime4">
              <a:rPr lang="en-ZA" sz="1200"/>
              <a:pPr algn="r" defTabSz="914236"/>
              <a:t>14 August 2015</a:t>
            </a:fld>
            <a:endParaRPr lang="en-GB" sz="1200" dirty="0"/>
          </a:p>
        </p:txBody>
      </p:sp>
      <p:sp>
        <p:nvSpPr>
          <p:cNvPr id="35845" name="Footer Placeholder 8"/>
          <p:cNvSpPr txBox="1">
            <a:spLocks noGrp="1"/>
          </p:cNvSpPr>
          <p:nvPr/>
        </p:nvSpPr>
        <p:spPr bwMode="auto">
          <a:xfrm>
            <a:off x="1" y="9390080"/>
            <a:ext cx="2892525" cy="458937"/>
          </a:xfrm>
          <a:prstGeom prst="rect">
            <a:avLst/>
          </a:prstGeom>
          <a:noFill/>
          <a:ln w="9525">
            <a:noFill/>
            <a:miter lim="800000"/>
            <a:headEnd/>
            <a:tailEnd/>
          </a:ln>
        </p:spPr>
        <p:txBody>
          <a:bodyPr lIns="91369" tIns="45686" rIns="91369" bIns="45686" anchor="b"/>
          <a:lstStyle/>
          <a:p>
            <a:pPr algn="l" defTabSz="914236"/>
            <a:endParaRPr 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742950" y="763588"/>
            <a:ext cx="5291138" cy="3663950"/>
          </a:xfrm>
          <a:ln/>
        </p:spPr>
      </p:sp>
      <p:sp>
        <p:nvSpPr>
          <p:cNvPr id="35843" name="Rectangle 3"/>
          <p:cNvSpPr>
            <a:spLocks noGrp="1" noChangeArrowheads="1"/>
          </p:cNvSpPr>
          <p:nvPr>
            <p:ph type="body" idx="1"/>
          </p:nvPr>
        </p:nvSpPr>
        <p:spPr>
          <a:xfrm>
            <a:off x="909799" y="4658766"/>
            <a:ext cx="4950546" cy="4504210"/>
          </a:xfrm>
          <a:noFill/>
          <a:ln/>
        </p:spPr>
        <p:txBody>
          <a:bodyPr lIns="91369" tIns="45686" rIns="91369" bIns="45686"/>
          <a:lstStyle/>
          <a:p>
            <a:pPr eaLnBrk="1" hangingPunct="1"/>
            <a:endParaRPr lang="en-US" smtClean="0"/>
          </a:p>
        </p:txBody>
      </p:sp>
      <p:sp>
        <p:nvSpPr>
          <p:cNvPr id="35844" name="Date Placeholder 7"/>
          <p:cNvSpPr txBox="1">
            <a:spLocks noGrp="1"/>
          </p:cNvSpPr>
          <p:nvPr/>
        </p:nvSpPr>
        <p:spPr bwMode="auto">
          <a:xfrm>
            <a:off x="3807029" y="1"/>
            <a:ext cx="2890955" cy="455784"/>
          </a:xfrm>
          <a:prstGeom prst="rect">
            <a:avLst/>
          </a:prstGeom>
          <a:noFill/>
          <a:ln w="9525">
            <a:noFill/>
            <a:miter lim="800000"/>
            <a:headEnd/>
            <a:tailEnd/>
          </a:ln>
        </p:spPr>
        <p:txBody>
          <a:bodyPr lIns="91369" tIns="45686" rIns="91369" bIns="45686"/>
          <a:lstStyle/>
          <a:p>
            <a:pPr algn="r" defTabSz="914236"/>
            <a:fld id="{63653BBE-9B96-4A95-BCE5-B2E9AB8365F7}" type="datetime4">
              <a:rPr lang="en-ZA" sz="1200"/>
              <a:pPr algn="r" defTabSz="914236"/>
              <a:t>14 August 2015</a:t>
            </a:fld>
            <a:endParaRPr lang="en-GB" sz="1200" dirty="0"/>
          </a:p>
        </p:txBody>
      </p:sp>
      <p:sp>
        <p:nvSpPr>
          <p:cNvPr id="35845" name="Footer Placeholder 8"/>
          <p:cNvSpPr txBox="1">
            <a:spLocks noGrp="1"/>
          </p:cNvSpPr>
          <p:nvPr/>
        </p:nvSpPr>
        <p:spPr bwMode="auto">
          <a:xfrm>
            <a:off x="1" y="9390080"/>
            <a:ext cx="2892525" cy="458937"/>
          </a:xfrm>
          <a:prstGeom prst="rect">
            <a:avLst/>
          </a:prstGeom>
          <a:noFill/>
          <a:ln w="9525">
            <a:noFill/>
            <a:miter lim="800000"/>
            <a:headEnd/>
            <a:tailEnd/>
          </a:ln>
        </p:spPr>
        <p:txBody>
          <a:bodyPr lIns="91369" tIns="45686" rIns="91369" bIns="45686" anchor="b"/>
          <a:lstStyle/>
          <a:p>
            <a:pPr algn="l" defTabSz="914236"/>
            <a:endParaRPr 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742950" y="763588"/>
            <a:ext cx="5291138" cy="3663950"/>
          </a:xfrm>
          <a:ln/>
        </p:spPr>
      </p:sp>
      <p:sp>
        <p:nvSpPr>
          <p:cNvPr id="35843" name="Rectangle 3"/>
          <p:cNvSpPr>
            <a:spLocks noGrp="1" noChangeArrowheads="1"/>
          </p:cNvSpPr>
          <p:nvPr>
            <p:ph type="body" idx="1"/>
          </p:nvPr>
        </p:nvSpPr>
        <p:spPr>
          <a:xfrm>
            <a:off x="909799" y="4658766"/>
            <a:ext cx="4950546" cy="4504210"/>
          </a:xfrm>
          <a:noFill/>
          <a:ln/>
        </p:spPr>
        <p:txBody>
          <a:bodyPr lIns="91369" tIns="45686" rIns="91369" bIns="45686"/>
          <a:lstStyle/>
          <a:p>
            <a:pPr eaLnBrk="1" hangingPunct="1"/>
            <a:endParaRPr lang="en-US" smtClean="0"/>
          </a:p>
        </p:txBody>
      </p:sp>
      <p:sp>
        <p:nvSpPr>
          <p:cNvPr id="35844" name="Date Placeholder 7"/>
          <p:cNvSpPr txBox="1">
            <a:spLocks noGrp="1"/>
          </p:cNvSpPr>
          <p:nvPr/>
        </p:nvSpPr>
        <p:spPr bwMode="auto">
          <a:xfrm>
            <a:off x="3807029" y="1"/>
            <a:ext cx="2890955" cy="455784"/>
          </a:xfrm>
          <a:prstGeom prst="rect">
            <a:avLst/>
          </a:prstGeom>
          <a:noFill/>
          <a:ln w="9525">
            <a:noFill/>
            <a:miter lim="800000"/>
            <a:headEnd/>
            <a:tailEnd/>
          </a:ln>
        </p:spPr>
        <p:txBody>
          <a:bodyPr lIns="91369" tIns="45686" rIns="91369" bIns="45686"/>
          <a:lstStyle/>
          <a:p>
            <a:pPr algn="r" defTabSz="914236"/>
            <a:fld id="{63653BBE-9B96-4A95-BCE5-B2E9AB8365F7}" type="datetime4">
              <a:rPr lang="en-ZA" sz="1200"/>
              <a:pPr algn="r" defTabSz="914236"/>
              <a:t>14 August 2015</a:t>
            </a:fld>
            <a:endParaRPr lang="en-GB" sz="1200" dirty="0"/>
          </a:p>
        </p:txBody>
      </p:sp>
      <p:sp>
        <p:nvSpPr>
          <p:cNvPr id="35845" name="Footer Placeholder 8"/>
          <p:cNvSpPr txBox="1">
            <a:spLocks noGrp="1"/>
          </p:cNvSpPr>
          <p:nvPr/>
        </p:nvSpPr>
        <p:spPr bwMode="auto">
          <a:xfrm>
            <a:off x="1" y="9390080"/>
            <a:ext cx="2892525" cy="458937"/>
          </a:xfrm>
          <a:prstGeom prst="rect">
            <a:avLst/>
          </a:prstGeom>
          <a:noFill/>
          <a:ln w="9525">
            <a:noFill/>
            <a:miter lim="800000"/>
            <a:headEnd/>
            <a:tailEnd/>
          </a:ln>
        </p:spPr>
        <p:txBody>
          <a:bodyPr lIns="91369" tIns="45686" rIns="91369" bIns="45686" anchor="b"/>
          <a:lstStyle/>
          <a:p>
            <a:pPr algn="l" defTabSz="914236"/>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3.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4.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6.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7.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8.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9.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20.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1.xml"/><Relationship Id="rId1" Type="http://schemas.openxmlformats.org/officeDocument/2006/relationships/vmlDrawing" Target="../drawings/vmlDrawing4.vml"/><Relationship Id="rId5" Type="http://schemas.openxmlformats.org/officeDocument/2006/relationships/oleObject" Target="../embeddings/oleObject4.bin"/><Relationship Id="rId4" Type="http://schemas.openxmlformats.org/officeDocument/2006/relationships/image" Target="../media/image2.jpeg"/></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6.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7.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8.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0.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1.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2.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4.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5.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6.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0275" y="166688"/>
            <a:ext cx="2381250" cy="274637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131763" y="166688"/>
            <a:ext cx="6996112" cy="2746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ulleted Slide">
    <p:spTree>
      <p:nvGrpSpPr>
        <p:cNvPr id="1" name=""/>
        <p:cNvGrpSpPr/>
        <p:nvPr/>
      </p:nvGrpSpPr>
      <p:grpSpPr>
        <a:xfrm>
          <a:off x="0" y="0"/>
          <a:ext cx="0" cy="0"/>
          <a:chOff x="0" y="0"/>
          <a:chExt cx="0" cy="0"/>
        </a:xfrm>
      </p:grpSpPr>
      <p:pic>
        <p:nvPicPr>
          <p:cNvPr id="4" name="Picture 2" descr="miolo1 fundo branco"/>
          <p:cNvPicPr>
            <a:picLocks noChangeArrowheads="1"/>
          </p:cNvPicPr>
          <p:nvPr>
            <p:custDataLst>
              <p:tags r:id="rId2"/>
            </p:custDataLst>
          </p:nvPr>
        </p:nvPicPr>
        <p:blipFill>
          <a:blip r:embed="rId4"/>
          <a:srcRect/>
          <a:stretch>
            <a:fillRect/>
          </a:stretch>
        </p:blipFill>
        <p:spPr bwMode="auto">
          <a:xfrm>
            <a:off x="1588" y="-3175"/>
            <a:ext cx="9906000" cy="6858000"/>
          </a:xfrm>
          <a:prstGeom prst="rect">
            <a:avLst/>
          </a:prstGeom>
          <a:noFill/>
          <a:ln w="9525">
            <a:noFill/>
            <a:miter lim="800000"/>
            <a:headEnd/>
            <a:tailEnd/>
          </a:ln>
        </p:spPr>
      </p:pic>
      <p:grpSp>
        <p:nvGrpSpPr>
          <p:cNvPr id="5" name="McK Slide Elements"/>
          <p:cNvGrpSpPr>
            <a:grpSpLocks/>
          </p:cNvGrpSpPr>
          <p:nvPr/>
        </p:nvGrpSpPr>
        <p:grpSpPr bwMode="auto">
          <a:xfrm>
            <a:off x="136525" y="542925"/>
            <a:ext cx="9525000" cy="6288088"/>
            <a:chOff x="79" y="342"/>
            <a:chExt cx="5539" cy="3961"/>
          </a:xfrm>
        </p:grpSpPr>
        <p:sp>
          <p:nvSpPr>
            <p:cNvPr id="6" name="McK Measure" hidden="1"/>
            <p:cNvSpPr txBox="1">
              <a:spLocks noChangeArrowheads="1"/>
            </p:cNvSpPr>
            <p:nvPr userDrawn="1"/>
          </p:nvSpPr>
          <p:spPr bwMode="gray">
            <a:xfrm>
              <a:off x="79" y="342"/>
              <a:ext cx="5539" cy="157"/>
            </a:xfrm>
            <a:prstGeom prst="rect">
              <a:avLst/>
            </a:prstGeom>
            <a:noFill/>
            <a:ln w="9525">
              <a:noFill/>
              <a:miter lim="800000"/>
              <a:headEnd/>
              <a:tailEnd/>
            </a:ln>
            <a:effectLst/>
          </p:spPr>
          <p:txBody>
            <a:bodyPr lIns="0" tIns="0" rIns="0" bIns="0">
              <a:spAutoFit/>
            </a:bodyPr>
            <a:lstStyle/>
            <a:p>
              <a:pPr algn="l" defTabSz="912813">
                <a:defRPr/>
              </a:pPr>
              <a:r>
                <a:rPr lang="en-GB" sz="1600" dirty="0"/>
                <a:t>Unit of measure</a:t>
              </a:r>
            </a:p>
          </p:txBody>
        </p:sp>
        <p:sp>
          <p:nvSpPr>
            <p:cNvPr id="8" name="McK Footnote" hidden="1"/>
            <p:cNvSpPr txBox="1">
              <a:spLocks noChangeArrowheads="1"/>
            </p:cNvSpPr>
            <p:nvPr userDrawn="1"/>
          </p:nvSpPr>
          <p:spPr bwMode="gray">
            <a:xfrm>
              <a:off x="81" y="4045"/>
              <a:ext cx="5249" cy="258"/>
            </a:xfrm>
            <a:prstGeom prst="rect">
              <a:avLst/>
            </a:prstGeom>
            <a:noFill/>
            <a:ln w="9525">
              <a:noFill/>
              <a:miter lim="800000"/>
              <a:headEnd/>
              <a:tailEnd/>
            </a:ln>
            <a:effectLst/>
          </p:spPr>
          <p:txBody>
            <a:bodyPr lIns="0" tIns="0" rIns="0" bIns="0" anchor="b">
              <a:spAutoFit/>
            </a:bodyPr>
            <a:lstStyle/>
            <a:p>
              <a:pPr marL="585788" indent="-585788" algn="l" defTabSz="912813">
                <a:tabLst>
                  <a:tab pos="544513" algn="r"/>
                </a:tabLst>
                <a:defRPr/>
              </a:pPr>
              <a:r>
                <a:rPr lang="en-GB" sz="1200" dirty="0">
                  <a:solidFill>
                    <a:srgbClr val="000000"/>
                  </a:solidFill>
                </a:rPr>
                <a:t>	*	Footnote</a:t>
              </a:r>
            </a:p>
            <a:p>
              <a:pPr marL="585788" indent="-585788" algn="l" defTabSz="912813">
                <a:spcBef>
                  <a:spcPct val="20000"/>
                </a:spcBef>
                <a:tabLst>
                  <a:tab pos="544513" algn="r"/>
                </a:tabLst>
                <a:defRPr/>
              </a:pPr>
              <a:r>
                <a:rPr lang="en-GB" sz="1200" dirty="0">
                  <a:solidFill>
                    <a:srgbClr val="000000"/>
                  </a:solidFill>
                </a:rPr>
                <a:t>Source:		Source</a:t>
              </a:r>
            </a:p>
          </p:txBody>
        </p:sp>
      </p:grpSp>
      <p:graphicFrame>
        <p:nvGraphicFramePr>
          <p:cNvPr id="9" name="Rectangle 9" hidden="1"/>
          <p:cNvGraphicFramePr>
            <a:graphicFrameLocks/>
          </p:cNvGraphicFramePr>
          <p:nvPr/>
        </p:nvGraphicFramePr>
        <p:xfrm>
          <a:off x="6350" y="0"/>
          <a:ext cx="161925" cy="161925"/>
        </p:xfrm>
        <a:graphic>
          <a:graphicData uri="http://schemas.openxmlformats.org/presentationml/2006/ole">
            <mc:AlternateContent xmlns:mc="http://schemas.openxmlformats.org/markup-compatibility/2006">
              <mc:Choice xmlns:v="urn:schemas-microsoft-com:vml" Requires="v">
                <p:oleObj spid="_x0000_s110610" r:id="rId5" imgW="0" imgH="0" progId="">
                  <p:embed/>
                </p:oleObj>
              </mc:Choice>
              <mc:Fallback>
                <p:oleObj r:id="rId5" imgW="0" imgH="0" progId="">
                  <p:embed/>
                  <p:pic>
                    <p:nvPicPr>
                      <p:cNvPr id="0" name="Rectangle 9"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5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 Placeholder 6"/>
          <p:cNvSpPr>
            <a:spLocks noGrp="1"/>
          </p:cNvSpPr>
          <p:nvPr>
            <p:ph type="body" sz="quarter" idx="10"/>
          </p:nvPr>
        </p:nvSpPr>
        <p:spPr>
          <a:xfrm>
            <a:off x="172810" y="1255714"/>
            <a:ext cx="9532938" cy="4983842"/>
          </a:xfrm>
          <a:prstGeom prst="rect">
            <a:avLst/>
          </a:prstGeom>
        </p:spPr>
        <p:txBody>
          <a:bodyPr/>
          <a:lstStyle>
            <a:lvl1pPr>
              <a:defRPr sz="1800"/>
            </a:lvl1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Title 1"/>
          <p:cNvSpPr>
            <a:spLocks noGrp="1"/>
          </p:cNvSpPr>
          <p:nvPr>
            <p:ph type="title"/>
          </p:nvPr>
        </p:nvSpPr>
        <p:spPr>
          <a:xfrm>
            <a:off x="187324" y="100013"/>
            <a:ext cx="9591675" cy="1104900"/>
          </a:xfrm>
        </p:spPr>
        <p:txBody>
          <a:bodyPr/>
          <a:lstStyle/>
          <a:p>
            <a:r>
              <a:rPr lang="en-US" noProof="0" smtClean="0"/>
              <a:t>Click to edit Master title style</a:t>
            </a:r>
            <a:endParaRPr lang="en-GB"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F76921F0-6364-40D7-9FED-8CE762EF3441}" type="slidenum">
              <a:rPr lang="en-GB"/>
              <a:pPr>
                <a:defRPr/>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22E0CCED-40DA-4B93-BFDA-8A6F19A1BCBE}" type="slidenum">
              <a:rPr lang="en-GB"/>
              <a:pPr>
                <a:defRPr/>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866AA4B6-5A3B-4C08-9EEB-6AD7684DCE4E}" type="slidenum">
              <a:rPr lang="en-GB"/>
              <a:pPr>
                <a:defRPr/>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136525" y="1298575"/>
            <a:ext cx="4686300" cy="1614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975225" y="1298575"/>
            <a:ext cx="4686300" cy="1614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pg num"/>
          <p:cNvSpPr>
            <a:spLocks noGrp="1" noChangeArrowheads="1"/>
          </p:cNvSpPr>
          <p:nvPr>
            <p:ph type="sldNum" sz="quarter" idx="10"/>
            <p:custDataLst>
              <p:tags r:id="rId1"/>
            </p:custDataLst>
          </p:nvPr>
        </p:nvSpPr>
        <p:spPr>
          <a:ln/>
        </p:spPr>
        <p:txBody>
          <a:bodyPr/>
          <a:lstStyle>
            <a:lvl1pPr>
              <a:defRPr/>
            </a:lvl1pPr>
          </a:lstStyle>
          <a:p>
            <a:pPr>
              <a:defRPr/>
            </a:pPr>
            <a:fld id="{5817FF34-BA62-4FEE-8720-5646F6F06757}" type="slidenum">
              <a:rPr lang="en-GB"/>
              <a:pPr>
                <a:defRPr/>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pg num"/>
          <p:cNvSpPr>
            <a:spLocks noGrp="1" noChangeArrowheads="1"/>
          </p:cNvSpPr>
          <p:nvPr>
            <p:ph type="sldNum" sz="quarter" idx="10"/>
            <p:custDataLst>
              <p:tags r:id="rId1"/>
            </p:custDataLst>
          </p:nvPr>
        </p:nvSpPr>
        <p:spPr>
          <a:ln/>
        </p:spPr>
        <p:txBody>
          <a:bodyPr/>
          <a:lstStyle>
            <a:lvl1pPr>
              <a:defRPr/>
            </a:lvl1pPr>
          </a:lstStyle>
          <a:p>
            <a:pPr>
              <a:defRPr/>
            </a:pPr>
            <a:fld id="{D9D23C8E-7142-4F20-A08B-17969716468E}" type="slidenum">
              <a:rPr lang="en-GB"/>
              <a:pPr>
                <a:defRPr/>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pg num"/>
          <p:cNvSpPr>
            <a:spLocks noGrp="1" noChangeArrowheads="1"/>
          </p:cNvSpPr>
          <p:nvPr>
            <p:ph type="sldNum" sz="quarter" idx="10"/>
            <p:custDataLst>
              <p:tags r:id="rId1"/>
            </p:custDataLst>
          </p:nvPr>
        </p:nvSpPr>
        <p:spPr>
          <a:ln/>
        </p:spPr>
        <p:txBody>
          <a:bodyPr/>
          <a:lstStyle>
            <a:lvl1pPr>
              <a:defRPr/>
            </a:lvl1pPr>
          </a:lstStyle>
          <a:p>
            <a:pPr>
              <a:defRPr/>
            </a:pPr>
            <a:fld id="{00BEB69B-DB3F-4428-8C62-087FA7699F08}" type="slidenum">
              <a:rPr lang="en-GB"/>
              <a:pPr>
                <a:defRPr/>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g num"/>
          <p:cNvSpPr>
            <a:spLocks noGrp="1" noChangeArrowheads="1"/>
          </p:cNvSpPr>
          <p:nvPr>
            <p:ph type="sldNum" sz="quarter" idx="10"/>
            <p:custDataLst>
              <p:tags r:id="rId1"/>
            </p:custDataLst>
          </p:nvPr>
        </p:nvSpPr>
        <p:spPr>
          <a:ln/>
        </p:spPr>
        <p:txBody>
          <a:bodyPr/>
          <a:lstStyle>
            <a:lvl1pPr>
              <a:defRPr/>
            </a:lvl1pPr>
          </a:lstStyle>
          <a:p>
            <a:pPr>
              <a:defRPr/>
            </a:pPr>
            <a:fld id="{63F8CA16-2C51-4C78-853E-4BF16D57230B}"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g num"/>
          <p:cNvSpPr>
            <a:spLocks noGrp="1" noChangeArrowheads="1"/>
          </p:cNvSpPr>
          <p:nvPr>
            <p:ph type="sldNum" sz="quarter" idx="10"/>
            <p:custDataLst>
              <p:tags r:id="rId1"/>
            </p:custDataLst>
          </p:nvPr>
        </p:nvSpPr>
        <p:spPr>
          <a:ln/>
        </p:spPr>
        <p:txBody>
          <a:bodyPr/>
          <a:lstStyle>
            <a:lvl1pPr>
              <a:defRPr/>
            </a:lvl1pPr>
          </a:lstStyle>
          <a:p>
            <a:pPr>
              <a:defRPr/>
            </a:pPr>
            <a:fld id="{6DEDE4A7-8C44-486B-BAE3-0E1B7B5E641F}" type="slidenum">
              <a:rPr lang="en-GB"/>
              <a:pPr>
                <a:defRPr/>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g num"/>
          <p:cNvSpPr>
            <a:spLocks noGrp="1" noChangeArrowheads="1"/>
          </p:cNvSpPr>
          <p:nvPr>
            <p:ph type="sldNum" sz="quarter" idx="10"/>
            <p:custDataLst>
              <p:tags r:id="rId1"/>
            </p:custDataLst>
          </p:nvPr>
        </p:nvSpPr>
        <p:spPr>
          <a:ln/>
        </p:spPr>
        <p:txBody>
          <a:bodyPr/>
          <a:lstStyle>
            <a:lvl1pPr>
              <a:defRPr/>
            </a:lvl1pPr>
          </a:lstStyle>
          <a:p>
            <a:pPr>
              <a:defRPr/>
            </a:pPr>
            <a:fld id="{05150C70-1019-47BB-B9AA-64D714841E9F}" type="slidenum">
              <a:rPr lang="en-GB"/>
              <a:pPr>
                <a:defRPr/>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36525555-7633-4335-8ECA-219E919A425E}" type="slidenum">
              <a:rPr lang="en-GB"/>
              <a:pPr>
                <a:defRPr/>
              </a:pPr>
              <a:t>‹#›</a:t>
            </a:fld>
            <a:endParaRPr lang="en-GB"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0275" y="166688"/>
            <a:ext cx="2381250" cy="274637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131763" y="166688"/>
            <a:ext cx="6996112" cy="2746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72F0C7C0-1598-48B2-A863-5806DEDA7EC1}" type="slidenum">
              <a:rPr lang="en-GB"/>
              <a:pPr>
                <a:defRPr/>
              </a:pPr>
              <a:t>‹#›</a:t>
            </a:fld>
            <a:endParaRPr lang="en-GB"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1763" y="166688"/>
            <a:ext cx="9526587" cy="365125"/>
          </a:xfrm>
        </p:spPr>
        <p:txBody>
          <a:bodyPr/>
          <a:lstStyle/>
          <a:p>
            <a:r>
              <a:rPr lang="en-US" smtClean="0"/>
              <a:t>Click to edit Master title style</a:t>
            </a:r>
            <a:endParaRPr lang="en-ZA"/>
          </a:p>
        </p:txBody>
      </p:sp>
      <p:sp>
        <p:nvSpPr>
          <p:cNvPr id="3" name="Table Placeholder 2"/>
          <p:cNvSpPr>
            <a:spLocks noGrp="1"/>
          </p:cNvSpPr>
          <p:nvPr>
            <p:ph type="tbl" idx="1"/>
          </p:nvPr>
        </p:nvSpPr>
        <p:spPr>
          <a:xfrm>
            <a:off x="136525" y="1298575"/>
            <a:ext cx="9525000" cy="1614488"/>
          </a:xfrm>
        </p:spPr>
        <p:txBody>
          <a:bodyPr/>
          <a:lstStyle/>
          <a:p>
            <a:pPr lvl="0"/>
            <a:endParaRPr lang="en-ZA" noProof="0" smtClean="0"/>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66C81031-D813-405C-8B2F-6CD731044D87}" type="slidenum">
              <a:rPr lang="en-GB"/>
              <a:pPr>
                <a:defRPr/>
              </a:pPr>
              <a:t>‹#›</a:t>
            </a:fld>
            <a:endParaRPr lang="en-GB"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Bulleted Slide">
    <p:spTree>
      <p:nvGrpSpPr>
        <p:cNvPr id="1" name=""/>
        <p:cNvGrpSpPr/>
        <p:nvPr/>
      </p:nvGrpSpPr>
      <p:grpSpPr>
        <a:xfrm>
          <a:off x="0" y="0"/>
          <a:ext cx="0" cy="0"/>
          <a:chOff x="0" y="0"/>
          <a:chExt cx="0" cy="0"/>
        </a:xfrm>
      </p:grpSpPr>
      <p:pic>
        <p:nvPicPr>
          <p:cNvPr id="4" name="Picture 2" descr="miolo1 fundo branco"/>
          <p:cNvPicPr>
            <a:picLocks noChangeArrowheads="1"/>
          </p:cNvPicPr>
          <p:nvPr>
            <p:custDataLst>
              <p:tags r:id="rId2"/>
            </p:custDataLst>
          </p:nvPr>
        </p:nvPicPr>
        <p:blipFill>
          <a:blip r:embed="rId4"/>
          <a:srcRect/>
          <a:stretch>
            <a:fillRect/>
          </a:stretch>
        </p:blipFill>
        <p:spPr bwMode="auto">
          <a:xfrm>
            <a:off x="1588" y="-3175"/>
            <a:ext cx="9906000" cy="6858000"/>
          </a:xfrm>
          <a:prstGeom prst="rect">
            <a:avLst/>
          </a:prstGeom>
          <a:noFill/>
          <a:ln w="9525">
            <a:noFill/>
            <a:miter lim="800000"/>
            <a:headEnd/>
            <a:tailEnd/>
          </a:ln>
        </p:spPr>
      </p:pic>
      <p:grpSp>
        <p:nvGrpSpPr>
          <p:cNvPr id="5" name="McK Slide Elements"/>
          <p:cNvGrpSpPr>
            <a:grpSpLocks/>
          </p:cNvGrpSpPr>
          <p:nvPr/>
        </p:nvGrpSpPr>
        <p:grpSpPr bwMode="auto">
          <a:xfrm>
            <a:off x="136525" y="542925"/>
            <a:ext cx="9525000" cy="6288088"/>
            <a:chOff x="79" y="342"/>
            <a:chExt cx="5539" cy="3961"/>
          </a:xfrm>
        </p:grpSpPr>
        <p:sp>
          <p:nvSpPr>
            <p:cNvPr id="6" name="McK Measure" hidden="1"/>
            <p:cNvSpPr txBox="1">
              <a:spLocks noChangeArrowheads="1"/>
            </p:cNvSpPr>
            <p:nvPr userDrawn="1"/>
          </p:nvSpPr>
          <p:spPr bwMode="gray">
            <a:xfrm>
              <a:off x="79" y="342"/>
              <a:ext cx="5539" cy="157"/>
            </a:xfrm>
            <a:prstGeom prst="rect">
              <a:avLst/>
            </a:prstGeom>
            <a:noFill/>
            <a:ln w="9525">
              <a:noFill/>
              <a:miter lim="800000"/>
              <a:headEnd/>
              <a:tailEnd/>
            </a:ln>
            <a:effectLst/>
          </p:spPr>
          <p:txBody>
            <a:bodyPr lIns="0" tIns="0" rIns="0" bIns="0">
              <a:spAutoFit/>
            </a:bodyPr>
            <a:lstStyle/>
            <a:p>
              <a:pPr algn="l" defTabSz="912813">
                <a:defRPr/>
              </a:pPr>
              <a:r>
                <a:rPr lang="en-GB" sz="1600" dirty="0"/>
                <a:t>Unit of measure</a:t>
              </a:r>
            </a:p>
          </p:txBody>
        </p:sp>
        <p:sp>
          <p:nvSpPr>
            <p:cNvPr id="8" name="McK Footnote" hidden="1"/>
            <p:cNvSpPr txBox="1">
              <a:spLocks noChangeArrowheads="1"/>
            </p:cNvSpPr>
            <p:nvPr userDrawn="1"/>
          </p:nvSpPr>
          <p:spPr bwMode="gray">
            <a:xfrm>
              <a:off x="81" y="4045"/>
              <a:ext cx="5249" cy="258"/>
            </a:xfrm>
            <a:prstGeom prst="rect">
              <a:avLst/>
            </a:prstGeom>
            <a:noFill/>
            <a:ln w="9525">
              <a:noFill/>
              <a:miter lim="800000"/>
              <a:headEnd/>
              <a:tailEnd/>
            </a:ln>
            <a:effectLst/>
          </p:spPr>
          <p:txBody>
            <a:bodyPr lIns="0" tIns="0" rIns="0" bIns="0" anchor="b">
              <a:spAutoFit/>
            </a:bodyPr>
            <a:lstStyle/>
            <a:p>
              <a:pPr marL="585788" indent="-585788" algn="l" defTabSz="912813">
                <a:tabLst>
                  <a:tab pos="544513" algn="r"/>
                </a:tabLst>
                <a:defRPr/>
              </a:pPr>
              <a:r>
                <a:rPr lang="en-GB" sz="1200" dirty="0">
                  <a:solidFill>
                    <a:srgbClr val="000000"/>
                  </a:solidFill>
                </a:rPr>
                <a:t>	*	Footnote</a:t>
              </a:r>
            </a:p>
            <a:p>
              <a:pPr marL="585788" indent="-585788" algn="l" defTabSz="912813">
                <a:spcBef>
                  <a:spcPct val="20000"/>
                </a:spcBef>
                <a:tabLst>
                  <a:tab pos="544513" algn="r"/>
                </a:tabLst>
                <a:defRPr/>
              </a:pPr>
              <a:r>
                <a:rPr lang="en-GB" sz="1200" dirty="0">
                  <a:solidFill>
                    <a:srgbClr val="000000"/>
                  </a:solidFill>
                </a:rPr>
                <a:t>Source:		Source</a:t>
              </a:r>
            </a:p>
          </p:txBody>
        </p:sp>
      </p:grpSp>
      <p:graphicFrame>
        <p:nvGraphicFramePr>
          <p:cNvPr id="9" name="Rectangle 9" hidden="1"/>
          <p:cNvGraphicFramePr>
            <a:graphicFrameLocks/>
          </p:cNvGraphicFramePr>
          <p:nvPr/>
        </p:nvGraphicFramePr>
        <p:xfrm>
          <a:off x="6350" y="0"/>
          <a:ext cx="161925" cy="161925"/>
        </p:xfrm>
        <a:graphic>
          <a:graphicData uri="http://schemas.openxmlformats.org/presentationml/2006/ole">
            <mc:AlternateContent xmlns:mc="http://schemas.openxmlformats.org/markup-compatibility/2006">
              <mc:Choice xmlns:v="urn:schemas-microsoft-com:vml" Requires="v">
                <p:oleObj spid="_x0000_s111634" r:id="rId5" imgW="0" imgH="0" progId="">
                  <p:embed/>
                </p:oleObj>
              </mc:Choice>
              <mc:Fallback>
                <p:oleObj r:id="rId5" imgW="0" imgH="0" progId="">
                  <p:embed/>
                  <p:pic>
                    <p:nvPicPr>
                      <p:cNvPr id="0" name="Rectangle 9"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5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 Placeholder 6"/>
          <p:cNvSpPr>
            <a:spLocks noGrp="1"/>
          </p:cNvSpPr>
          <p:nvPr>
            <p:ph type="body" sz="quarter" idx="10"/>
          </p:nvPr>
        </p:nvSpPr>
        <p:spPr>
          <a:xfrm>
            <a:off x="172810" y="1255714"/>
            <a:ext cx="9532938" cy="4983842"/>
          </a:xfrm>
          <a:prstGeom prst="rect">
            <a:avLst/>
          </a:prstGeom>
        </p:spPr>
        <p:txBody>
          <a:bodyPr/>
          <a:lstStyle>
            <a:lvl1pPr>
              <a:defRPr sz="1800"/>
            </a:lvl1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Title 1"/>
          <p:cNvSpPr>
            <a:spLocks noGrp="1"/>
          </p:cNvSpPr>
          <p:nvPr>
            <p:ph type="title"/>
          </p:nvPr>
        </p:nvSpPr>
        <p:spPr>
          <a:xfrm>
            <a:off x="187324" y="100013"/>
            <a:ext cx="9591675" cy="1104900"/>
          </a:xfrm>
        </p:spPr>
        <p:txBody>
          <a:bodyPr/>
          <a:lstStyle/>
          <a:p>
            <a:r>
              <a:rPr lang="en-US" noProof="0" smtClean="0"/>
              <a:t>Click to edit Master title style</a:t>
            </a:r>
            <a:endParaRPr lang="en-GB" noProof="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67E200AB-4A9D-46DB-9D66-33AB3B30CB25}" type="slidenum">
              <a:rPr lang="en-GB"/>
              <a:pPr>
                <a:defRPr/>
              </a:pPr>
              <a:t>‹#›</a:t>
            </a:fld>
            <a:endParaRPr lang="en-GB"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0406DA1A-9033-40C1-8073-8BCC8043619D}" type="slidenum">
              <a:rPr lang="en-GB"/>
              <a:pPr>
                <a:defRPr/>
              </a:pPr>
              <a:t>‹#›</a:t>
            </a:fld>
            <a:endParaRPr lang="en-GB"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C6711EC8-1CD4-4DE5-96B1-1DEE7A26A6E0}" type="slidenum">
              <a:rPr lang="en-GB"/>
              <a:pPr>
                <a:defRPr/>
              </a:pPr>
              <a:t>‹#›</a:t>
            </a:fld>
            <a:endParaRPr lang="en-GB"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136525" y="1298575"/>
            <a:ext cx="4686300" cy="1614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975225" y="1298575"/>
            <a:ext cx="4686300" cy="1614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pg num"/>
          <p:cNvSpPr>
            <a:spLocks noGrp="1" noChangeArrowheads="1"/>
          </p:cNvSpPr>
          <p:nvPr>
            <p:ph type="sldNum" sz="quarter" idx="10"/>
            <p:custDataLst>
              <p:tags r:id="rId1"/>
            </p:custDataLst>
          </p:nvPr>
        </p:nvSpPr>
        <p:spPr>
          <a:ln/>
        </p:spPr>
        <p:txBody>
          <a:bodyPr/>
          <a:lstStyle>
            <a:lvl1pPr>
              <a:defRPr/>
            </a:lvl1pPr>
          </a:lstStyle>
          <a:p>
            <a:pPr>
              <a:defRPr/>
            </a:pPr>
            <a:fld id="{2EB8D4D3-8D57-4077-9FBE-4043D74632F6}"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pg num"/>
          <p:cNvSpPr>
            <a:spLocks noGrp="1" noChangeArrowheads="1"/>
          </p:cNvSpPr>
          <p:nvPr>
            <p:ph type="sldNum" sz="quarter" idx="10"/>
            <p:custDataLst>
              <p:tags r:id="rId1"/>
            </p:custDataLst>
          </p:nvPr>
        </p:nvSpPr>
        <p:spPr>
          <a:ln/>
        </p:spPr>
        <p:txBody>
          <a:bodyPr/>
          <a:lstStyle>
            <a:lvl1pPr>
              <a:defRPr/>
            </a:lvl1pPr>
          </a:lstStyle>
          <a:p>
            <a:pPr>
              <a:defRPr/>
            </a:pPr>
            <a:fld id="{310C3752-F4F2-4507-8E7B-407059795647}" type="slidenum">
              <a:rPr lang="en-GB"/>
              <a:pPr>
                <a:defRPr/>
              </a:pPr>
              <a:t>‹#›</a:t>
            </a:fld>
            <a:endParaRPr lang="en-GB"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pg num"/>
          <p:cNvSpPr>
            <a:spLocks noGrp="1" noChangeArrowheads="1"/>
          </p:cNvSpPr>
          <p:nvPr>
            <p:ph type="sldNum" sz="quarter" idx="10"/>
            <p:custDataLst>
              <p:tags r:id="rId1"/>
            </p:custDataLst>
          </p:nvPr>
        </p:nvSpPr>
        <p:spPr>
          <a:ln/>
        </p:spPr>
        <p:txBody>
          <a:bodyPr/>
          <a:lstStyle>
            <a:lvl1pPr>
              <a:defRPr/>
            </a:lvl1pPr>
          </a:lstStyle>
          <a:p>
            <a:pPr>
              <a:defRPr/>
            </a:pPr>
            <a:fld id="{4F80571E-18D2-494C-862C-B1A575FF7431}" type="slidenum">
              <a:rPr lang="en-GB"/>
              <a:pPr>
                <a:defRPr/>
              </a:pPr>
              <a:t>‹#›</a:t>
            </a:fld>
            <a:endParaRPr lang="en-GB"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g num"/>
          <p:cNvSpPr>
            <a:spLocks noGrp="1" noChangeArrowheads="1"/>
          </p:cNvSpPr>
          <p:nvPr>
            <p:ph type="sldNum" sz="quarter" idx="10"/>
            <p:custDataLst>
              <p:tags r:id="rId1"/>
            </p:custDataLst>
          </p:nvPr>
        </p:nvSpPr>
        <p:spPr>
          <a:ln/>
        </p:spPr>
        <p:txBody>
          <a:bodyPr/>
          <a:lstStyle>
            <a:lvl1pPr>
              <a:defRPr/>
            </a:lvl1pPr>
          </a:lstStyle>
          <a:p>
            <a:pPr>
              <a:defRPr/>
            </a:pPr>
            <a:fld id="{DBBE17C3-6989-48BB-98F6-6DF7D41F35DF}" type="slidenum">
              <a:rPr lang="en-GB"/>
              <a:pPr>
                <a:defRPr/>
              </a:pPr>
              <a:t>‹#›</a:t>
            </a:fld>
            <a:endParaRPr lang="en-GB"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g num"/>
          <p:cNvSpPr>
            <a:spLocks noGrp="1" noChangeArrowheads="1"/>
          </p:cNvSpPr>
          <p:nvPr>
            <p:ph type="sldNum" sz="quarter" idx="10"/>
            <p:custDataLst>
              <p:tags r:id="rId1"/>
            </p:custDataLst>
          </p:nvPr>
        </p:nvSpPr>
        <p:spPr>
          <a:ln/>
        </p:spPr>
        <p:txBody>
          <a:bodyPr/>
          <a:lstStyle>
            <a:lvl1pPr>
              <a:defRPr/>
            </a:lvl1pPr>
          </a:lstStyle>
          <a:p>
            <a:pPr>
              <a:defRPr/>
            </a:pPr>
            <a:fld id="{D898BD13-5387-40D6-8A93-AE21B2D1D289}" type="slidenum">
              <a:rPr lang="en-GB"/>
              <a:pPr>
                <a:defRPr/>
              </a:pPr>
              <a:t>‹#›</a:t>
            </a:fld>
            <a:endParaRPr lang="en-GB"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g num"/>
          <p:cNvSpPr>
            <a:spLocks noGrp="1" noChangeArrowheads="1"/>
          </p:cNvSpPr>
          <p:nvPr>
            <p:ph type="sldNum" sz="quarter" idx="10"/>
            <p:custDataLst>
              <p:tags r:id="rId1"/>
            </p:custDataLst>
          </p:nvPr>
        </p:nvSpPr>
        <p:spPr>
          <a:ln/>
        </p:spPr>
        <p:txBody>
          <a:bodyPr/>
          <a:lstStyle>
            <a:lvl1pPr>
              <a:defRPr/>
            </a:lvl1pPr>
          </a:lstStyle>
          <a:p>
            <a:pPr>
              <a:defRPr/>
            </a:pPr>
            <a:fld id="{262C78C8-B6EB-4D25-8BB3-C5D83B20DB90}" type="slidenum">
              <a:rPr lang="en-GB"/>
              <a:pPr>
                <a:defRPr/>
              </a:pPr>
              <a:t>‹#›</a:t>
            </a:fld>
            <a:endParaRPr lang="en-GB"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C53A1A76-819D-4BB0-AEE4-0A460C9EEE76}" type="slidenum">
              <a:rPr lang="en-GB"/>
              <a:pPr>
                <a:defRPr/>
              </a:pPr>
              <a:t>‹#›</a:t>
            </a:fld>
            <a:endParaRPr lang="en-GB"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0275" y="166688"/>
            <a:ext cx="2381250" cy="274637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131763" y="166688"/>
            <a:ext cx="6996112" cy="2746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5875B053-BB2C-47F3-9135-EF8AC56CBD0D}" type="slidenum">
              <a:rPr lang="en-GB"/>
              <a:pPr>
                <a:defRPr/>
              </a:pPr>
              <a:t>‹#›</a:t>
            </a:fld>
            <a:endParaRPr lang="en-GB"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1763" y="166688"/>
            <a:ext cx="9526587" cy="365125"/>
          </a:xfrm>
        </p:spPr>
        <p:txBody>
          <a:bodyPr/>
          <a:lstStyle/>
          <a:p>
            <a:r>
              <a:rPr lang="en-US" smtClean="0"/>
              <a:t>Click to edit Master title style</a:t>
            </a:r>
            <a:endParaRPr lang="en-ZA"/>
          </a:p>
        </p:txBody>
      </p:sp>
      <p:sp>
        <p:nvSpPr>
          <p:cNvPr id="3" name="Table Placeholder 2"/>
          <p:cNvSpPr>
            <a:spLocks noGrp="1"/>
          </p:cNvSpPr>
          <p:nvPr>
            <p:ph type="tbl" idx="1"/>
          </p:nvPr>
        </p:nvSpPr>
        <p:spPr>
          <a:xfrm>
            <a:off x="136525" y="1298575"/>
            <a:ext cx="9525000" cy="1614488"/>
          </a:xfrm>
        </p:spPr>
        <p:txBody>
          <a:bodyPr/>
          <a:lstStyle/>
          <a:p>
            <a:pPr lvl="0"/>
            <a:endParaRPr lang="en-ZA" noProof="0" smtClean="0"/>
          </a:p>
        </p:txBody>
      </p:sp>
      <p:sp>
        <p:nvSpPr>
          <p:cNvPr id="4" name="pg num"/>
          <p:cNvSpPr>
            <a:spLocks noGrp="1" noChangeArrowheads="1"/>
          </p:cNvSpPr>
          <p:nvPr>
            <p:ph type="sldNum" sz="quarter" idx="10"/>
            <p:custDataLst>
              <p:tags r:id="rId1"/>
            </p:custDataLst>
          </p:nvPr>
        </p:nvSpPr>
        <p:spPr>
          <a:ln/>
        </p:spPr>
        <p:txBody>
          <a:bodyPr/>
          <a:lstStyle>
            <a:lvl1pPr>
              <a:defRPr/>
            </a:lvl1pPr>
          </a:lstStyle>
          <a:p>
            <a:pPr>
              <a:defRPr/>
            </a:pPr>
            <a:fld id="{D033CE37-959E-4A50-AD3C-87F901A0B0A9}"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136525" y="1298575"/>
            <a:ext cx="4686300" cy="1614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975225" y="1298575"/>
            <a:ext cx="4686300" cy="1614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10" Type="http://schemas.openxmlformats.org/officeDocument/2006/relationships/slideLayout" Target="../slideLayouts/slideLayout10.xml"/><Relationship Id="rId19"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ags" Target="../tags/tag7.xml"/><Relationship Id="rId3" Type="http://schemas.openxmlformats.org/officeDocument/2006/relationships/slideLayout" Target="../slideLayouts/slideLayout15.xml"/><Relationship Id="rId21" Type="http://schemas.openxmlformats.org/officeDocument/2006/relationships/oleObject" Target="../embeddings/oleObject3.bin"/><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6.xml"/><Relationship Id="rId2" Type="http://schemas.openxmlformats.org/officeDocument/2006/relationships/slideLayout" Target="../slideLayouts/slideLayout14.xml"/><Relationship Id="rId16" Type="http://schemas.openxmlformats.org/officeDocument/2006/relationships/tags" Target="../tags/tag5.xml"/><Relationship Id="rId20"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vmlDrawing" Target="../drawings/vmlDrawing3.vml"/><Relationship Id="rId10" Type="http://schemas.openxmlformats.org/officeDocument/2006/relationships/slideLayout" Target="../slideLayouts/slideLayout22.xml"/><Relationship Id="rId19" Type="http://schemas.openxmlformats.org/officeDocument/2006/relationships/tags" Target="../tags/tag8.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18" Type="http://schemas.openxmlformats.org/officeDocument/2006/relationships/tags" Target="../tags/tag25.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tags" Target="../tags/tag24.xml"/><Relationship Id="rId2" Type="http://schemas.openxmlformats.org/officeDocument/2006/relationships/slideLayout" Target="../slideLayouts/slideLayout27.xml"/><Relationship Id="rId16" Type="http://schemas.openxmlformats.org/officeDocument/2006/relationships/tags" Target="../tags/tag23.xml"/><Relationship Id="rId20" Type="http://schemas.openxmlformats.org/officeDocument/2006/relationships/oleObject" Target="../embeddings/oleObject5.bin"/><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ags" Target="../tags/tag22.xml"/><Relationship Id="rId10" Type="http://schemas.openxmlformats.org/officeDocument/2006/relationships/slideLayout" Target="../slideLayouts/slideLayout35.xml"/><Relationship Id="rId19" Type="http://schemas.openxmlformats.org/officeDocument/2006/relationships/image" Target="../media/image2.jpeg"/><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vmlDrawing" Target="../drawings/vmlDrawing5.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8" name="Picture 2" descr="capa-1 copy"/>
          <p:cNvPicPr>
            <a:picLocks noChangeAspect="1" noChangeArrowheads="1"/>
          </p:cNvPicPr>
          <p:nvPr/>
        </p:nvPicPr>
        <p:blipFill>
          <a:blip r:embed="rId18"/>
          <a:srcRect/>
          <a:stretch>
            <a:fillRect/>
          </a:stretch>
        </p:blipFill>
        <p:spPr bwMode="auto">
          <a:xfrm>
            <a:off x="0" y="0"/>
            <a:ext cx="9906000" cy="6858000"/>
          </a:xfrm>
          <a:prstGeom prst="rect">
            <a:avLst/>
          </a:prstGeom>
          <a:noFill/>
          <a:ln w="9525">
            <a:noFill/>
            <a:miter lim="800000"/>
            <a:headEnd/>
            <a:tailEnd/>
          </a:ln>
        </p:spPr>
      </p:pic>
      <p:graphicFrame>
        <p:nvGraphicFramePr>
          <p:cNvPr id="1026" name="Rectangle 3" hidden="1"/>
          <p:cNvGraphicFramePr>
            <a:graphicFrameLocks/>
          </p:cNvGraphicFramePr>
          <p:nvPr/>
        </p:nvGraphicFramePr>
        <p:xfrm>
          <a:off x="6350" y="0"/>
          <a:ext cx="161925" cy="161925"/>
        </p:xfrm>
        <a:graphic>
          <a:graphicData uri="http://schemas.openxmlformats.org/presentationml/2006/ole">
            <mc:AlternateContent xmlns:mc="http://schemas.openxmlformats.org/markup-compatibility/2006">
              <mc:Choice xmlns:v="urn:schemas-microsoft-com:vml" Requires="v">
                <p:oleObj spid="_x0000_s1043" r:id="rId19" imgW="0" imgH="0" progId="">
                  <p:embed/>
                </p:oleObj>
              </mc:Choice>
              <mc:Fallback>
                <p:oleObj r:id="rId19" imgW="0" imgH="0" progId="">
                  <p:embed/>
                  <p:pic>
                    <p:nvPicPr>
                      <p:cNvPr id="0" name="Rectangle 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5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029" name="McK Title Elements"/>
          <p:cNvGrpSpPr>
            <a:grpSpLocks/>
          </p:cNvGrpSpPr>
          <p:nvPr/>
        </p:nvGrpSpPr>
        <p:grpSpPr bwMode="auto">
          <a:xfrm>
            <a:off x="2917825" y="2182813"/>
            <a:ext cx="5557838" cy="4602162"/>
            <a:chOff x="1663" y="1348"/>
            <a:chExt cx="3167" cy="2841"/>
          </a:xfrm>
        </p:grpSpPr>
        <p:sp>
          <p:nvSpPr>
            <p:cNvPr id="13" name="McK Confidential" hidden="1"/>
            <p:cNvSpPr txBox="1">
              <a:spLocks noChangeArrowheads="1"/>
            </p:cNvSpPr>
            <p:nvPr/>
          </p:nvSpPr>
          <p:spPr bwMode="gray">
            <a:xfrm>
              <a:off x="1663" y="1348"/>
              <a:ext cx="936" cy="134"/>
            </a:xfrm>
            <a:prstGeom prst="rect">
              <a:avLst/>
            </a:prstGeom>
            <a:noFill/>
            <a:ln w="9525">
              <a:noFill/>
              <a:miter lim="800000"/>
              <a:headEnd/>
              <a:tailEnd/>
            </a:ln>
            <a:effectLst/>
          </p:spPr>
          <p:txBody>
            <a:bodyPr lIns="0" tIns="0" rIns="0" bIns="0">
              <a:spAutoFit/>
            </a:bodyPr>
            <a:lstStyle/>
            <a:p>
              <a:pPr algn="l" defTabSz="933450">
                <a:defRPr/>
              </a:pPr>
              <a:r>
                <a:rPr lang="en-GB" sz="1400" dirty="0"/>
                <a:t>CONFIDENTIAL</a:t>
              </a:r>
            </a:p>
          </p:txBody>
        </p:sp>
        <p:sp>
          <p:nvSpPr>
            <p:cNvPr id="14" name="McK Document" hidden="1"/>
            <p:cNvSpPr txBox="1">
              <a:spLocks noChangeArrowheads="1"/>
            </p:cNvSpPr>
            <p:nvPr/>
          </p:nvSpPr>
          <p:spPr bwMode="gray">
            <a:xfrm>
              <a:off x="1663" y="3049"/>
              <a:ext cx="3167" cy="122"/>
            </a:xfrm>
            <a:prstGeom prst="rect">
              <a:avLst/>
            </a:prstGeom>
            <a:noFill/>
            <a:ln w="9525">
              <a:noFill/>
              <a:miter lim="800000"/>
              <a:headEnd/>
              <a:tailEnd/>
            </a:ln>
            <a:effectLst/>
          </p:spPr>
          <p:txBody>
            <a:bodyPr lIns="0" tIns="0" rIns="0" bIns="0" anchor="b">
              <a:spAutoFit/>
            </a:bodyPr>
            <a:lstStyle/>
            <a:p>
              <a:pPr algn="l" defTabSz="933450">
                <a:defRPr/>
              </a:pPr>
              <a:r>
                <a:rPr lang="en-GB" sz="1400" dirty="0"/>
                <a:t>Document</a:t>
              </a:r>
            </a:p>
          </p:txBody>
        </p:sp>
        <p:sp>
          <p:nvSpPr>
            <p:cNvPr id="15" name="McK Date" hidden="1"/>
            <p:cNvSpPr txBox="1">
              <a:spLocks noChangeArrowheads="1"/>
            </p:cNvSpPr>
            <p:nvPr/>
          </p:nvSpPr>
          <p:spPr bwMode="gray">
            <a:xfrm>
              <a:off x="1663" y="3216"/>
              <a:ext cx="3167" cy="134"/>
            </a:xfrm>
            <a:prstGeom prst="rect">
              <a:avLst/>
            </a:prstGeom>
            <a:noFill/>
            <a:ln w="9525">
              <a:noFill/>
              <a:miter lim="800000"/>
              <a:headEnd/>
              <a:tailEnd/>
            </a:ln>
            <a:effectLst/>
          </p:spPr>
          <p:txBody>
            <a:bodyPr lIns="0" tIns="0" rIns="0" bIns="0">
              <a:spAutoFit/>
            </a:bodyPr>
            <a:lstStyle/>
            <a:p>
              <a:pPr algn="l" defTabSz="933450">
                <a:defRPr/>
              </a:pPr>
              <a:r>
                <a:rPr lang="en-GB" sz="1400" dirty="0"/>
                <a:t>Date</a:t>
              </a:r>
            </a:p>
          </p:txBody>
        </p:sp>
        <p:sp>
          <p:nvSpPr>
            <p:cNvPr id="16" name="McK Disclaimer" hidden="1"/>
            <p:cNvSpPr>
              <a:spLocks noChangeArrowheads="1"/>
            </p:cNvSpPr>
            <p:nvPr>
              <p:custDataLst>
                <p:tags r:id="rId17"/>
              </p:custDataLst>
            </p:nvPr>
          </p:nvSpPr>
          <p:spPr bwMode="gray">
            <a:xfrm>
              <a:off x="1663" y="3759"/>
              <a:ext cx="2303" cy="430"/>
            </a:xfrm>
            <a:prstGeom prst="rect">
              <a:avLst/>
            </a:prstGeom>
            <a:noFill/>
            <a:ln w="9525">
              <a:noFill/>
              <a:miter lim="800000"/>
              <a:headEnd/>
              <a:tailEnd/>
            </a:ln>
            <a:effectLst/>
          </p:spPr>
          <p:txBody>
            <a:bodyPr lIns="0" tIns="0" rIns="0" bIns="0" anchor="b">
              <a:spAutoFit/>
            </a:bodyPr>
            <a:lstStyle/>
            <a:p>
              <a:pPr algn="l" defTabSz="820738" eaLnBrk="0" hangingPunct="0">
                <a:defRPr/>
              </a:pPr>
              <a:r>
                <a:rPr lang="en-GB" sz="900" dirty="0"/>
                <a:t>This report is solely for the use of client personnel.  No part of it may be circulated, quoted, or reproduced for distribution outside the client organisation without prior written approval from McKinsey &amp; Company. This material was used by McKinsey &amp; Company during an oral presentation; it is not a complete record of the discussion.</a:t>
              </a:r>
            </a:p>
          </p:txBody>
        </p:sp>
      </p:grpSp>
      <p:sp>
        <p:nvSpPr>
          <p:cNvPr id="17" name="Working Draft Text" hidden="1"/>
          <p:cNvSpPr>
            <a:spLocks noChangeArrowheads="1"/>
          </p:cNvSpPr>
          <p:nvPr/>
        </p:nvSpPr>
        <p:spPr bwMode="gray">
          <a:xfrm>
            <a:off x="449263" y="504825"/>
            <a:ext cx="3368675" cy="217488"/>
          </a:xfrm>
          <a:prstGeom prst="rect">
            <a:avLst/>
          </a:prstGeom>
          <a:noFill/>
          <a:ln w="9525">
            <a:noFill/>
            <a:miter lim="800000"/>
            <a:headEnd/>
            <a:tailEnd/>
          </a:ln>
          <a:effectLst/>
        </p:spPr>
        <p:txBody>
          <a:bodyPr lIns="0" tIns="0" rIns="0" bIns="0">
            <a:spAutoFit/>
          </a:bodyPr>
          <a:lstStyle/>
          <a:p>
            <a:pPr algn="l" defTabSz="912813">
              <a:defRPr/>
            </a:pPr>
            <a:r>
              <a:rPr lang="en-US" sz="1800" dirty="0"/>
              <a:t>Working Draft    </a:t>
            </a:r>
          </a:p>
        </p:txBody>
      </p:sp>
      <p:sp>
        <p:nvSpPr>
          <p:cNvPr id="18" name="Working Draft" hidden="1"/>
          <p:cNvSpPr txBox="1">
            <a:spLocks noChangeArrowheads="1"/>
          </p:cNvSpPr>
          <p:nvPr/>
        </p:nvSpPr>
        <p:spPr bwMode="gray">
          <a:xfrm>
            <a:off x="449263" y="749300"/>
            <a:ext cx="4697412" cy="187325"/>
          </a:xfrm>
          <a:prstGeom prst="rect">
            <a:avLst/>
          </a:prstGeom>
          <a:noFill/>
          <a:ln w="9525">
            <a:noFill/>
            <a:miter lim="800000"/>
            <a:headEnd/>
            <a:tailEnd/>
          </a:ln>
          <a:effectLst/>
        </p:spPr>
        <p:txBody>
          <a:bodyPr wrap="none" lIns="0" tIns="0" rIns="0" bIns="0">
            <a:spAutoFit/>
          </a:bodyPr>
          <a:lstStyle/>
          <a:p>
            <a:pPr algn="l" defTabSz="933450">
              <a:defRPr/>
            </a:pPr>
            <a:r>
              <a:rPr lang="en-US" sz="1200" dirty="0">
                <a:solidFill>
                  <a:schemeClr val="bg1"/>
                </a:solidFill>
              </a:rPr>
              <a:t>Last Modified 09/20/2007 10:49:20 AM India Standard Time</a:t>
            </a:r>
          </a:p>
        </p:txBody>
      </p:sp>
      <p:sp>
        <p:nvSpPr>
          <p:cNvPr id="19" name="Printed" hidden="1"/>
          <p:cNvSpPr txBox="1">
            <a:spLocks noChangeArrowheads="1"/>
          </p:cNvSpPr>
          <p:nvPr/>
        </p:nvSpPr>
        <p:spPr bwMode="gray">
          <a:xfrm>
            <a:off x="449263" y="971550"/>
            <a:ext cx="4230687" cy="187325"/>
          </a:xfrm>
          <a:prstGeom prst="rect">
            <a:avLst/>
          </a:prstGeom>
          <a:noFill/>
          <a:ln w="9525">
            <a:noFill/>
            <a:miter lim="800000"/>
            <a:headEnd/>
            <a:tailEnd/>
          </a:ln>
          <a:effectLst/>
        </p:spPr>
        <p:txBody>
          <a:bodyPr wrap="none" lIns="0" tIns="0" rIns="0" bIns="0">
            <a:spAutoFit/>
          </a:bodyPr>
          <a:lstStyle/>
          <a:p>
            <a:pPr algn="l" defTabSz="933450">
              <a:defRPr/>
            </a:pPr>
            <a:r>
              <a:rPr lang="en-US" sz="1200" dirty="0">
                <a:solidFill>
                  <a:schemeClr val="bg1"/>
                </a:solidFill>
              </a:rPr>
              <a:t>Printed 06/08/2007 18:26:04 South Africa Standard Time</a:t>
            </a:r>
          </a:p>
        </p:txBody>
      </p:sp>
      <p:sp>
        <p:nvSpPr>
          <p:cNvPr id="1033" name="Rectangle 3"/>
          <p:cNvSpPr>
            <a:spLocks noGrp="1" noChangeArrowheads="1"/>
          </p:cNvSpPr>
          <p:nvPr>
            <p:ph type="title"/>
            <p:custDataLst>
              <p:tags r:id="rId15"/>
            </p:custDataLst>
          </p:nvPr>
        </p:nvSpPr>
        <p:spPr bwMode="gray">
          <a:xfrm>
            <a:off x="131763" y="166688"/>
            <a:ext cx="9526587" cy="365125"/>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en-GB" smtClean="0"/>
              <a:t>Click to edit Master title style</a:t>
            </a:r>
          </a:p>
        </p:txBody>
      </p:sp>
      <p:sp>
        <p:nvSpPr>
          <p:cNvPr id="1034" name="Rectangle 4"/>
          <p:cNvSpPr>
            <a:spLocks noGrp="1" noChangeArrowheads="1"/>
          </p:cNvSpPr>
          <p:nvPr>
            <p:ph type="body" idx="1"/>
            <p:custDataLst>
              <p:tags r:id="rId16"/>
            </p:custDataLst>
          </p:nvPr>
        </p:nvSpPr>
        <p:spPr bwMode="gray">
          <a:xfrm>
            <a:off x="136525" y="1298575"/>
            <a:ext cx="9525000" cy="16144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lt1" tx1="dk1" bg2="lt2" tx2="dk2" accent1="accent1" accent2="accent2" accent3="accent3" accent4="accent4" accent5="accent5" accent6="accent6" hlink="hlink" folHlink="folHlink"/>
  <p:sldLayoutIdLst>
    <p:sldLayoutId id="2147486030" r:id="rId1"/>
    <p:sldLayoutId id="2147486031" r:id="rId2"/>
    <p:sldLayoutId id="2147486032" r:id="rId3"/>
    <p:sldLayoutId id="2147486033" r:id="rId4"/>
    <p:sldLayoutId id="2147486034" r:id="rId5"/>
    <p:sldLayoutId id="2147486035" r:id="rId6"/>
    <p:sldLayoutId id="2147486036" r:id="rId7"/>
    <p:sldLayoutId id="2147486037" r:id="rId8"/>
    <p:sldLayoutId id="2147486038" r:id="rId9"/>
    <p:sldLayoutId id="2147486039" r:id="rId10"/>
    <p:sldLayoutId id="2147486040" r:id="rId11"/>
    <p:sldLayoutId id="2147486065" r:id="rId12"/>
  </p:sldLayoutIdLst>
  <p:timing>
    <p:tnLst>
      <p:par>
        <p:cTn id="1" dur="indefinite" restart="never" nodeType="tmRoot"/>
      </p:par>
    </p:tnLst>
  </p:timing>
  <p:hf sldNum="0" hdr="0" dt="0"/>
  <p:txStyles>
    <p:titleStyle>
      <a:lvl1pPr algn="l" defTabSz="912813" rtl="0" eaLnBrk="0" fontAlgn="base" hangingPunct="0">
        <a:spcBef>
          <a:spcPct val="0"/>
        </a:spcBef>
        <a:spcAft>
          <a:spcPct val="0"/>
        </a:spcAft>
        <a:defRPr sz="2400" b="1">
          <a:solidFill>
            <a:schemeClr val="bg1"/>
          </a:solidFill>
          <a:latin typeface="+mj-lt"/>
          <a:ea typeface="+mj-ea"/>
          <a:cs typeface="+mj-cs"/>
        </a:defRPr>
      </a:lvl1pPr>
      <a:lvl2pPr algn="l" defTabSz="912813" rtl="0" eaLnBrk="0" fontAlgn="base" hangingPunct="0">
        <a:spcBef>
          <a:spcPct val="0"/>
        </a:spcBef>
        <a:spcAft>
          <a:spcPct val="0"/>
        </a:spcAft>
        <a:defRPr sz="2400" b="1">
          <a:solidFill>
            <a:schemeClr val="bg1"/>
          </a:solidFill>
          <a:latin typeface="Arial Rounded MT Bold" pitchFamily="34" charset="0"/>
        </a:defRPr>
      </a:lvl2pPr>
      <a:lvl3pPr algn="l" defTabSz="912813" rtl="0" eaLnBrk="0" fontAlgn="base" hangingPunct="0">
        <a:spcBef>
          <a:spcPct val="0"/>
        </a:spcBef>
        <a:spcAft>
          <a:spcPct val="0"/>
        </a:spcAft>
        <a:defRPr sz="2400" b="1">
          <a:solidFill>
            <a:schemeClr val="bg1"/>
          </a:solidFill>
          <a:latin typeface="Arial Rounded MT Bold" pitchFamily="34" charset="0"/>
        </a:defRPr>
      </a:lvl3pPr>
      <a:lvl4pPr algn="l" defTabSz="912813" rtl="0" eaLnBrk="0" fontAlgn="base" hangingPunct="0">
        <a:spcBef>
          <a:spcPct val="0"/>
        </a:spcBef>
        <a:spcAft>
          <a:spcPct val="0"/>
        </a:spcAft>
        <a:defRPr sz="2400" b="1">
          <a:solidFill>
            <a:schemeClr val="bg1"/>
          </a:solidFill>
          <a:latin typeface="Arial Rounded MT Bold" pitchFamily="34" charset="0"/>
        </a:defRPr>
      </a:lvl4pPr>
      <a:lvl5pPr algn="l" defTabSz="912813" rtl="0" eaLnBrk="0" fontAlgn="base" hangingPunct="0">
        <a:spcBef>
          <a:spcPct val="0"/>
        </a:spcBef>
        <a:spcAft>
          <a:spcPct val="0"/>
        </a:spcAft>
        <a:defRPr sz="2400" b="1">
          <a:solidFill>
            <a:schemeClr val="bg1"/>
          </a:solidFill>
          <a:latin typeface="Arial Rounded MT Bold" pitchFamily="34" charset="0"/>
        </a:defRPr>
      </a:lvl5pPr>
      <a:lvl6pPr marL="457200" algn="l" defTabSz="912813" rtl="0" eaLnBrk="0" fontAlgn="base" hangingPunct="0">
        <a:spcBef>
          <a:spcPct val="0"/>
        </a:spcBef>
        <a:spcAft>
          <a:spcPct val="0"/>
        </a:spcAft>
        <a:defRPr sz="2400" b="1">
          <a:solidFill>
            <a:schemeClr val="bg1"/>
          </a:solidFill>
          <a:latin typeface="Arial Rounded MT Bold" pitchFamily="34" charset="0"/>
        </a:defRPr>
      </a:lvl6pPr>
      <a:lvl7pPr marL="914400" algn="l" defTabSz="912813" rtl="0" eaLnBrk="0" fontAlgn="base" hangingPunct="0">
        <a:spcBef>
          <a:spcPct val="0"/>
        </a:spcBef>
        <a:spcAft>
          <a:spcPct val="0"/>
        </a:spcAft>
        <a:defRPr sz="2400" b="1">
          <a:solidFill>
            <a:schemeClr val="bg1"/>
          </a:solidFill>
          <a:latin typeface="Arial Rounded MT Bold" pitchFamily="34" charset="0"/>
        </a:defRPr>
      </a:lvl7pPr>
      <a:lvl8pPr marL="1371600" algn="l" defTabSz="912813" rtl="0" eaLnBrk="0" fontAlgn="base" hangingPunct="0">
        <a:spcBef>
          <a:spcPct val="0"/>
        </a:spcBef>
        <a:spcAft>
          <a:spcPct val="0"/>
        </a:spcAft>
        <a:defRPr sz="2400" b="1">
          <a:solidFill>
            <a:schemeClr val="bg1"/>
          </a:solidFill>
          <a:latin typeface="Arial Rounded MT Bold" pitchFamily="34" charset="0"/>
        </a:defRPr>
      </a:lvl8pPr>
      <a:lvl9pPr marL="1828800" algn="l" defTabSz="912813" rtl="0" eaLnBrk="0" fontAlgn="base" hangingPunct="0">
        <a:spcBef>
          <a:spcPct val="0"/>
        </a:spcBef>
        <a:spcAft>
          <a:spcPct val="0"/>
        </a:spcAft>
        <a:defRPr sz="2400" b="1">
          <a:solidFill>
            <a:schemeClr val="bg1"/>
          </a:solidFill>
          <a:latin typeface="Arial Rounded MT Bold" pitchFamily="34" charset="0"/>
        </a:defRPr>
      </a:lvl9pPr>
    </p:titleStyle>
    <p:bodyStyle>
      <a:lvl1pPr marL="342900" indent="-342900" algn="l" defTabSz="950913" rtl="0" eaLnBrk="0" fontAlgn="base" hangingPunct="0">
        <a:spcBef>
          <a:spcPct val="0"/>
        </a:spcBef>
        <a:spcAft>
          <a:spcPct val="0"/>
        </a:spcAft>
        <a:buSzPct val="120000"/>
        <a:buChar char="•"/>
        <a:defRPr sz="2400">
          <a:solidFill>
            <a:schemeClr val="tx1"/>
          </a:solidFill>
          <a:latin typeface="+mn-lt"/>
          <a:ea typeface="+mn-ea"/>
          <a:cs typeface="+mn-cs"/>
        </a:defRPr>
      </a:lvl1pPr>
      <a:lvl2pPr marL="153988" indent="-152400" algn="l" defTabSz="950913" rtl="0" eaLnBrk="0" fontAlgn="base" hangingPunct="0">
        <a:spcBef>
          <a:spcPct val="0"/>
        </a:spcBef>
        <a:spcAft>
          <a:spcPct val="0"/>
        </a:spcAft>
        <a:buClr>
          <a:schemeClr val="tx2"/>
        </a:buClr>
        <a:buSzPct val="120000"/>
        <a:buChar char="•"/>
        <a:defRPr sz="2200">
          <a:solidFill>
            <a:schemeClr val="tx1"/>
          </a:solidFill>
          <a:latin typeface="+mn-lt"/>
        </a:defRPr>
      </a:lvl2pPr>
      <a:lvl3pPr marL="314325" indent="-158750" algn="l" defTabSz="950913" rtl="0" eaLnBrk="0" fontAlgn="base" hangingPunct="0">
        <a:spcBef>
          <a:spcPct val="0"/>
        </a:spcBef>
        <a:spcAft>
          <a:spcPct val="0"/>
        </a:spcAft>
        <a:buClr>
          <a:schemeClr val="tx2"/>
        </a:buClr>
        <a:buFont typeface="Times New Roman" pitchFamily="18" charset="0"/>
        <a:buChar char="–"/>
        <a:defRPr sz="2000">
          <a:solidFill>
            <a:schemeClr val="tx1"/>
          </a:solidFill>
          <a:latin typeface="+mn-lt"/>
        </a:defRPr>
      </a:lvl3pPr>
      <a:lvl4pPr marL="460375" indent="-144463" algn="l" defTabSz="950913" rtl="0" eaLnBrk="0" fontAlgn="base" hangingPunct="0">
        <a:spcBef>
          <a:spcPct val="0"/>
        </a:spcBef>
        <a:spcAft>
          <a:spcPct val="0"/>
        </a:spcAft>
        <a:buClr>
          <a:schemeClr val="tx2"/>
        </a:buClr>
        <a:buSzPct val="89000"/>
        <a:buChar char="•"/>
        <a:defRPr sz="2000">
          <a:solidFill>
            <a:schemeClr val="tx1"/>
          </a:solidFill>
          <a:latin typeface="+mn-lt"/>
        </a:defRPr>
      </a:lvl4pPr>
      <a:lvl5pPr marL="6191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5pPr>
      <a:lvl6pPr marL="10763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6pPr>
      <a:lvl7pPr marL="15335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7pPr>
      <a:lvl8pPr marL="19907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8pPr>
      <a:lvl9pPr marL="24479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3076" name="Picture 2" descr="miolo1 fundo branco"/>
          <p:cNvPicPr>
            <a:picLocks noChangeArrowheads="1"/>
          </p:cNvPicPr>
          <p:nvPr>
            <p:custDataLst>
              <p:tags r:id="rId16"/>
            </p:custDataLst>
          </p:nvPr>
        </p:nvPicPr>
        <p:blipFill>
          <a:blip r:embed="rId20"/>
          <a:srcRect/>
          <a:stretch>
            <a:fillRect/>
          </a:stretch>
        </p:blipFill>
        <p:spPr bwMode="auto">
          <a:xfrm>
            <a:off x="1588" y="-3175"/>
            <a:ext cx="9906000" cy="6858000"/>
          </a:xfrm>
          <a:prstGeom prst="rect">
            <a:avLst/>
          </a:prstGeom>
          <a:noFill/>
          <a:ln w="9525">
            <a:noFill/>
            <a:miter lim="800000"/>
            <a:headEnd/>
            <a:tailEnd/>
          </a:ln>
        </p:spPr>
      </p:pic>
      <p:sp>
        <p:nvSpPr>
          <p:cNvPr id="3077" name="Rectangle 3"/>
          <p:cNvSpPr>
            <a:spLocks noGrp="1" noChangeArrowheads="1"/>
          </p:cNvSpPr>
          <p:nvPr>
            <p:ph type="title"/>
            <p:custDataLst>
              <p:tags r:id="rId17"/>
            </p:custDataLst>
          </p:nvPr>
        </p:nvSpPr>
        <p:spPr bwMode="gray">
          <a:xfrm>
            <a:off x="131763" y="166688"/>
            <a:ext cx="9526587" cy="365125"/>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en-GB" smtClean="0"/>
              <a:t>Click to edit Master title style</a:t>
            </a:r>
          </a:p>
        </p:txBody>
      </p:sp>
      <p:sp>
        <p:nvSpPr>
          <p:cNvPr id="3078" name="Rectangle 4"/>
          <p:cNvSpPr>
            <a:spLocks noGrp="1" noChangeArrowheads="1"/>
          </p:cNvSpPr>
          <p:nvPr>
            <p:ph type="body" idx="1"/>
            <p:custDataLst>
              <p:tags r:id="rId18"/>
            </p:custDataLst>
          </p:nvPr>
        </p:nvSpPr>
        <p:spPr bwMode="gray">
          <a:xfrm>
            <a:off x="136525" y="1298575"/>
            <a:ext cx="9525000" cy="16144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grpSp>
        <p:nvGrpSpPr>
          <p:cNvPr id="3079" name="McK Slide Elements"/>
          <p:cNvGrpSpPr>
            <a:grpSpLocks/>
          </p:cNvGrpSpPr>
          <p:nvPr/>
        </p:nvGrpSpPr>
        <p:grpSpPr bwMode="auto">
          <a:xfrm>
            <a:off x="136525" y="542925"/>
            <a:ext cx="9525000" cy="6288088"/>
            <a:chOff x="79" y="342"/>
            <a:chExt cx="5539" cy="3961"/>
          </a:xfrm>
        </p:grpSpPr>
        <p:sp>
          <p:nvSpPr>
            <p:cNvPr id="327686" name="McK Measure" hidden="1"/>
            <p:cNvSpPr txBox="1">
              <a:spLocks noChangeArrowheads="1"/>
            </p:cNvSpPr>
            <p:nvPr userDrawn="1"/>
          </p:nvSpPr>
          <p:spPr bwMode="gray">
            <a:xfrm>
              <a:off x="79" y="342"/>
              <a:ext cx="5539" cy="157"/>
            </a:xfrm>
            <a:prstGeom prst="rect">
              <a:avLst/>
            </a:prstGeom>
            <a:noFill/>
            <a:ln w="9525">
              <a:noFill/>
              <a:miter lim="800000"/>
              <a:headEnd/>
              <a:tailEnd/>
            </a:ln>
            <a:effectLst/>
          </p:spPr>
          <p:txBody>
            <a:bodyPr lIns="0" tIns="0" rIns="0" bIns="0">
              <a:spAutoFit/>
            </a:bodyPr>
            <a:lstStyle/>
            <a:p>
              <a:pPr algn="l" defTabSz="912813">
                <a:defRPr/>
              </a:pPr>
              <a:r>
                <a:rPr lang="en-GB" sz="1600" dirty="0"/>
                <a:t>Unit of measure</a:t>
              </a:r>
            </a:p>
          </p:txBody>
        </p:sp>
        <p:sp>
          <p:nvSpPr>
            <p:cNvPr id="327687" name="McK Footnote" hidden="1"/>
            <p:cNvSpPr txBox="1">
              <a:spLocks noChangeArrowheads="1"/>
            </p:cNvSpPr>
            <p:nvPr userDrawn="1"/>
          </p:nvSpPr>
          <p:spPr bwMode="gray">
            <a:xfrm>
              <a:off x="81" y="4045"/>
              <a:ext cx="5249" cy="258"/>
            </a:xfrm>
            <a:prstGeom prst="rect">
              <a:avLst/>
            </a:prstGeom>
            <a:noFill/>
            <a:ln w="9525">
              <a:noFill/>
              <a:miter lim="800000"/>
              <a:headEnd/>
              <a:tailEnd/>
            </a:ln>
            <a:effectLst/>
          </p:spPr>
          <p:txBody>
            <a:bodyPr lIns="0" tIns="0" rIns="0" bIns="0" anchor="b">
              <a:spAutoFit/>
            </a:bodyPr>
            <a:lstStyle/>
            <a:p>
              <a:pPr marL="585788" indent="-585788" algn="l" defTabSz="912813">
                <a:tabLst>
                  <a:tab pos="544513" algn="r"/>
                </a:tabLst>
                <a:defRPr/>
              </a:pPr>
              <a:r>
                <a:rPr lang="en-GB" sz="1200" dirty="0">
                  <a:solidFill>
                    <a:srgbClr val="000000"/>
                  </a:solidFill>
                </a:rPr>
                <a:t>	*	Footnote</a:t>
              </a:r>
            </a:p>
            <a:p>
              <a:pPr marL="585788" indent="-585788" algn="l" defTabSz="912813">
                <a:spcBef>
                  <a:spcPct val="20000"/>
                </a:spcBef>
                <a:tabLst>
                  <a:tab pos="544513" algn="r"/>
                </a:tabLst>
                <a:defRPr/>
              </a:pPr>
              <a:r>
                <a:rPr lang="en-GB" sz="1200" dirty="0">
                  <a:solidFill>
                    <a:srgbClr val="000000"/>
                  </a:solidFill>
                </a:rPr>
                <a:t>Source:		Source</a:t>
              </a:r>
            </a:p>
          </p:txBody>
        </p:sp>
      </p:grpSp>
      <p:sp>
        <p:nvSpPr>
          <p:cNvPr id="327688" name="pg num"/>
          <p:cNvSpPr>
            <a:spLocks noGrp="1" noChangeArrowheads="1"/>
          </p:cNvSpPr>
          <p:nvPr>
            <p:ph type="sldNum" sz="quarter" idx="4"/>
            <p:custDataLst>
              <p:tags r:id="rId19"/>
            </p:custDataLst>
          </p:nvPr>
        </p:nvSpPr>
        <p:spPr bwMode="gray">
          <a:xfrm>
            <a:off x="7429500" y="6611938"/>
            <a:ext cx="933450"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spcAft>
                <a:spcPct val="0"/>
              </a:spcAft>
              <a:buClrTx/>
              <a:buFontTx/>
              <a:buNone/>
              <a:defRPr sz="1200">
                <a:solidFill>
                  <a:schemeClr val="bg1"/>
                </a:solidFill>
                <a:latin typeface="Arial" charset="0"/>
              </a:defRPr>
            </a:lvl1pPr>
          </a:lstStyle>
          <a:p>
            <a:pPr>
              <a:defRPr/>
            </a:pPr>
            <a:fld id="{4A304F6F-97D7-45F1-B6BA-720A08EC9517}" type="slidenum">
              <a:rPr lang="en-GB"/>
              <a:pPr>
                <a:defRPr/>
              </a:pPr>
              <a:t>‹#›</a:t>
            </a:fld>
            <a:endParaRPr lang="en-GB" dirty="0"/>
          </a:p>
        </p:txBody>
      </p:sp>
      <p:graphicFrame>
        <p:nvGraphicFramePr>
          <p:cNvPr id="3074" name="Rectangle 9" hidden="1"/>
          <p:cNvGraphicFramePr>
            <a:graphicFrameLocks/>
          </p:cNvGraphicFramePr>
          <p:nvPr/>
        </p:nvGraphicFramePr>
        <p:xfrm>
          <a:off x="6350" y="0"/>
          <a:ext cx="161925" cy="161925"/>
        </p:xfrm>
        <a:graphic>
          <a:graphicData uri="http://schemas.openxmlformats.org/presentationml/2006/ole">
            <mc:AlternateContent xmlns:mc="http://schemas.openxmlformats.org/markup-compatibility/2006">
              <mc:Choice xmlns:v="urn:schemas-microsoft-com:vml" Requires="v">
                <p:oleObj spid="_x0000_s3091" r:id="rId21" imgW="0" imgH="0" progId="">
                  <p:embed/>
                </p:oleObj>
              </mc:Choice>
              <mc:Fallback>
                <p:oleObj r:id="rId21" imgW="0" imgH="0" progId="">
                  <p:embed/>
                  <p:pic>
                    <p:nvPicPr>
                      <p:cNvPr id="0" name="Rectangle 9"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5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6041" r:id="rId1"/>
    <p:sldLayoutId id="2147486042" r:id="rId2"/>
    <p:sldLayoutId id="2147486043" r:id="rId3"/>
    <p:sldLayoutId id="2147486044" r:id="rId4"/>
    <p:sldLayoutId id="2147486045" r:id="rId5"/>
    <p:sldLayoutId id="2147486046" r:id="rId6"/>
    <p:sldLayoutId id="2147486047" r:id="rId7"/>
    <p:sldLayoutId id="2147486048" r:id="rId8"/>
    <p:sldLayoutId id="2147486049" r:id="rId9"/>
    <p:sldLayoutId id="2147486050" r:id="rId10"/>
    <p:sldLayoutId id="2147486051" r:id="rId11"/>
    <p:sldLayoutId id="2147486052" r:id="rId12"/>
    <p:sldLayoutId id="2147486066" r:id="rId13"/>
  </p:sldLayoutIdLst>
  <p:timing>
    <p:tnLst>
      <p:par>
        <p:cTn id="1" dur="indefinite" restart="never" nodeType="tmRoot"/>
      </p:par>
    </p:tnLst>
  </p:timing>
  <p:hf sldNum="0" hdr="0" dt="0"/>
  <p:txStyles>
    <p:titleStyle>
      <a:lvl1pPr algn="l" defTabSz="912813" rtl="0" eaLnBrk="0" fontAlgn="base" hangingPunct="0">
        <a:spcBef>
          <a:spcPct val="0"/>
        </a:spcBef>
        <a:spcAft>
          <a:spcPct val="0"/>
        </a:spcAft>
        <a:defRPr sz="2400" b="1">
          <a:solidFill>
            <a:schemeClr val="bg1"/>
          </a:solidFill>
          <a:latin typeface="+mj-lt"/>
          <a:ea typeface="+mj-ea"/>
          <a:cs typeface="+mj-cs"/>
        </a:defRPr>
      </a:lvl1pPr>
      <a:lvl2pPr algn="l" defTabSz="912813" rtl="0" eaLnBrk="0" fontAlgn="base" hangingPunct="0">
        <a:spcBef>
          <a:spcPct val="0"/>
        </a:spcBef>
        <a:spcAft>
          <a:spcPct val="0"/>
        </a:spcAft>
        <a:defRPr sz="2400" b="1">
          <a:solidFill>
            <a:schemeClr val="bg1"/>
          </a:solidFill>
          <a:latin typeface="Arial Rounded MT Bold" pitchFamily="34" charset="0"/>
        </a:defRPr>
      </a:lvl2pPr>
      <a:lvl3pPr algn="l" defTabSz="912813" rtl="0" eaLnBrk="0" fontAlgn="base" hangingPunct="0">
        <a:spcBef>
          <a:spcPct val="0"/>
        </a:spcBef>
        <a:spcAft>
          <a:spcPct val="0"/>
        </a:spcAft>
        <a:defRPr sz="2400" b="1">
          <a:solidFill>
            <a:schemeClr val="bg1"/>
          </a:solidFill>
          <a:latin typeface="Arial Rounded MT Bold" pitchFamily="34" charset="0"/>
        </a:defRPr>
      </a:lvl3pPr>
      <a:lvl4pPr algn="l" defTabSz="912813" rtl="0" eaLnBrk="0" fontAlgn="base" hangingPunct="0">
        <a:spcBef>
          <a:spcPct val="0"/>
        </a:spcBef>
        <a:spcAft>
          <a:spcPct val="0"/>
        </a:spcAft>
        <a:defRPr sz="2400" b="1">
          <a:solidFill>
            <a:schemeClr val="bg1"/>
          </a:solidFill>
          <a:latin typeface="Arial Rounded MT Bold" pitchFamily="34" charset="0"/>
        </a:defRPr>
      </a:lvl4pPr>
      <a:lvl5pPr algn="l" defTabSz="912813" rtl="0" eaLnBrk="0" fontAlgn="base" hangingPunct="0">
        <a:spcBef>
          <a:spcPct val="0"/>
        </a:spcBef>
        <a:spcAft>
          <a:spcPct val="0"/>
        </a:spcAft>
        <a:defRPr sz="2400" b="1">
          <a:solidFill>
            <a:schemeClr val="bg1"/>
          </a:solidFill>
          <a:latin typeface="Arial Rounded MT Bold" pitchFamily="34" charset="0"/>
        </a:defRPr>
      </a:lvl5pPr>
      <a:lvl6pPr marL="457200" algn="l" defTabSz="912813" rtl="0" eaLnBrk="0" fontAlgn="base" hangingPunct="0">
        <a:spcBef>
          <a:spcPct val="0"/>
        </a:spcBef>
        <a:spcAft>
          <a:spcPct val="0"/>
        </a:spcAft>
        <a:defRPr sz="2400" b="1">
          <a:solidFill>
            <a:schemeClr val="bg1"/>
          </a:solidFill>
          <a:latin typeface="Arial Rounded MT Bold" pitchFamily="34" charset="0"/>
        </a:defRPr>
      </a:lvl6pPr>
      <a:lvl7pPr marL="914400" algn="l" defTabSz="912813" rtl="0" eaLnBrk="0" fontAlgn="base" hangingPunct="0">
        <a:spcBef>
          <a:spcPct val="0"/>
        </a:spcBef>
        <a:spcAft>
          <a:spcPct val="0"/>
        </a:spcAft>
        <a:defRPr sz="2400" b="1">
          <a:solidFill>
            <a:schemeClr val="bg1"/>
          </a:solidFill>
          <a:latin typeface="Arial Rounded MT Bold" pitchFamily="34" charset="0"/>
        </a:defRPr>
      </a:lvl7pPr>
      <a:lvl8pPr marL="1371600" algn="l" defTabSz="912813" rtl="0" eaLnBrk="0" fontAlgn="base" hangingPunct="0">
        <a:spcBef>
          <a:spcPct val="0"/>
        </a:spcBef>
        <a:spcAft>
          <a:spcPct val="0"/>
        </a:spcAft>
        <a:defRPr sz="2400" b="1">
          <a:solidFill>
            <a:schemeClr val="bg1"/>
          </a:solidFill>
          <a:latin typeface="Arial Rounded MT Bold" pitchFamily="34" charset="0"/>
        </a:defRPr>
      </a:lvl8pPr>
      <a:lvl9pPr marL="1828800" algn="l" defTabSz="912813" rtl="0" eaLnBrk="0" fontAlgn="base" hangingPunct="0">
        <a:spcBef>
          <a:spcPct val="0"/>
        </a:spcBef>
        <a:spcAft>
          <a:spcPct val="0"/>
        </a:spcAft>
        <a:defRPr sz="2400" b="1">
          <a:solidFill>
            <a:schemeClr val="bg1"/>
          </a:solidFill>
          <a:latin typeface="Arial Rounded MT Bold" pitchFamily="34" charset="0"/>
        </a:defRPr>
      </a:lvl9pPr>
    </p:titleStyle>
    <p:bodyStyle>
      <a:lvl1pPr marL="342900" indent="-342900" algn="l" defTabSz="950913" rtl="0" eaLnBrk="0" fontAlgn="base" hangingPunct="0">
        <a:spcBef>
          <a:spcPct val="0"/>
        </a:spcBef>
        <a:spcAft>
          <a:spcPct val="0"/>
        </a:spcAft>
        <a:buSzPct val="120000"/>
        <a:buChar char="•"/>
        <a:defRPr sz="2400">
          <a:solidFill>
            <a:schemeClr val="tx1"/>
          </a:solidFill>
          <a:latin typeface="+mn-lt"/>
          <a:ea typeface="+mn-ea"/>
          <a:cs typeface="+mn-cs"/>
        </a:defRPr>
      </a:lvl1pPr>
      <a:lvl2pPr marL="153988" indent="-152400" algn="l" defTabSz="950913" rtl="0" eaLnBrk="0" fontAlgn="base" hangingPunct="0">
        <a:spcBef>
          <a:spcPct val="0"/>
        </a:spcBef>
        <a:spcAft>
          <a:spcPct val="0"/>
        </a:spcAft>
        <a:buClr>
          <a:schemeClr val="tx2"/>
        </a:buClr>
        <a:buSzPct val="120000"/>
        <a:buChar char="•"/>
        <a:defRPr sz="2200">
          <a:solidFill>
            <a:schemeClr val="tx1"/>
          </a:solidFill>
          <a:latin typeface="+mn-lt"/>
        </a:defRPr>
      </a:lvl2pPr>
      <a:lvl3pPr marL="314325" indent="-158750" algn="l" defTabSz="950913" rtl="0" eaLnBrk="0" fontAlgn="base" hangingPunct="0">
        <a:spcBef>
          <a:spcPct val="0"/>
        </a:spcBef>
        <a:spcAft>
          <a:spcPct val="0"/>
        </a:spcAft>
        <a:buClr>
          <a:schemeClr val="tx2"/>
        </a:buClr>
        <a:buFont typeface="Times New Roman" pitchFamily="18" charset="0"/>
        <a:buChar char="–"/>
        <a:defRPr sz="2000">
          <a:solidFill>
            <a:schemeClr val="tx1"/>
          </a:solidFill>
          <a:latin typeface="+mn-lt"/>
        </a:defRPr>
      </a:lvl3pPr>
      <a:lvl4pPr marL="460375" indent="-144463" algn="l" defTabSz="950913" rtl="0" eaLnBrk="0" fontAlgn="base" hangingPunct="0">
        <a:spcBef>
          <a:spcPct val="0"/>
        </a:spcBef>
        <a:spcAft>
          <a:spcPct val="0"/>
        </a:spcAft>
        <a:buClr>
          <a:schemeClr val="tx2"/>
        </a:buClr>
        <a:buSzPct val="89000"/>
        <a:buChar char="•"/>
        <a:defRPr sz="2000">
          <a:solidFill>
            <a:schemeClr val="tx1"/>
          </a:solidFill>
          <a:latin typeface="+mn-lt"/>
        </a:defRPr>
      </a:lvl4pPr>
      <a:lvl5pPr marL="6191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5pPr>
      <a:lvl6pPr marL="10763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6pPr>
      <a:lvl7pPr marL="15335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7pPr>
      <a:lvl8pPr marL="19907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8pPr>
      <a:lvl9pPr marL="24479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5124" name="Picture 2" descr="miolo1 fundo branco"/>
          <p:cNvPicPr>
            <a:picLocks noChangeArrowheads="1"/>
          </p:cNvPicPr>
          <p:nvPr>
            <p:custDataLst>
              <p:tags r:id="rId15"/>
            </p:custDataLst>
          </p:nvPr>
        </p:nvPicPr>
        <p:blipFill>
          <a:blip r:embed="rId19"/>
          <a:srcRect/>
          <a:stretch>
            <a:fillRect/>
          </a:stretch>
        </p:blipFill>
        <p:spPr bwMode="auto">
          <a:xfrm>
            <a:off x="1588" y="-3175"/>
            <a:ext cx="9906000" cy="6858000"/>
          </a:xfrm>
          <a:prstGeom prst="rect">
            <a:avLst/>
          </a:prstGeom>
          <a:noFill/>
          <a:ln w="9525">
            <a:noFill/>
            <a:miter lim="800000"/>
            <a:headEnd/>
            <a:tailEnd/>
          </a:ln>
        </p:spPr>
      </p:pic>
      <p:sp>
        <p:nvSpPr>
          <p:cNvPr id="5125" name="Rectangle 3"/>
          <p:cNvSpPr>
            <a:spLocks noGrp="1" noChangeArrowheads="1"/>
          </p:cNvSpPr>
          <p:nvPr>
            <p:ph type="title"/>
            <p:custDataLst>
              <p:tags r:id="rId16"/>
            </p:custDataLst>
          </p:nvPr>
        </p:nvSpPr>
        <p:spPr bwMode="gray">
          <a:xfrm>
            <a:off x="131763" y="166688"/>
            <a:ext cx="9526587" cy="365125"/>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en-GB" smtClean="0"/>
              <a:t>Click to edit Master title style</a:t>
            </a:r>
          </a:p>
        </p:txBody>
      </p:sp>
      <p:sp>
        <p:nvSpPr>
          <p:cNvPr id="5126" name="Rectangle 4"/>
          <p:cNvSpPr>
            <a:spLocks noGrp="1" noChangeArrowheads="1"/>
          </p:cNvSpPr>
          <p:nvPr>
            <p:ph type="body" idx="1"/>
            <p:custDataLst>
              <p:tags r:id="rId17"/>
            </p:custDataLst>
          </p:nvPr>
        </p:nvSpPr>
        <p:spPr bwMode="gray">
          <a:xfrm>
            <a:off x="136525" y="1298575"/>
            <a:ext cx="9525000" cy="16144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grpSp>
        <p:nvGrpSpPr>
          <p:cNvPr id="5127" name="McK Slide Elements"/>
          <p:cNvGrpSpPr>
            <a:grpSpLocks/>
          </p:cNvGrpSpPr>
          <p:nvPr/>
        </p:nvGrpSpPr>
        <p:grpSpPr bwMode="auto">
          <a:xfrm>
            <a:off x="136525" y="542925"/>
            <a:ext cx="9525000" cy="6288088"/>
            <a:chOff x="79" y="342"/>
            <a:chExt cx="5539" cy="3961"/>
          </a:xfrm>
        </p:grpSpPr>
        <p:sp>
          <p:nvSpPr>
            <p:cNvPr id="327686" name="McK Measure" hidden="1"/>
            <p:cNvSpPr txBox="1">
              <a:spLocks noChangeArrowheads="1"/>
            </p:cNvSpPr>
            <p:nvPr userDrawn="1"/>
          </p:nvSpPr>
          <p:spPr bwMode="gray">
            <a:xfrm>
              <a:off x="79" y="342"/>
              <a:ext cx="5539" cy="157"/>
            </a:xfrm>
            <a:prstGeom prst="rect">
              <a:avLst/>
            </a:prstGeom>
            <a:noFill/>
            <a:ln w="9525">
              <a:noFill/>
              <a:miter lim="800000"/>
              <a:headEnd/>
              <a:tailEnd/>
            </a:ln>
            <a:effectLst/>
          </p:spPr>
          <p:txBody>
            <a:bodyPr lIns="0" tIns="0" rIns="0" bIns="0">
              <a:spAutoFit/>
            </a:bodyPr>
            <a:lstStyle/>
            <a:p>
              <a:pPr algn="l" defTabSz="912813">
                <a:defRPr/>
              </a:pPr>
              <a:r>
                <a:rPr lang="en-GB" sz="1600" dirty="0"/>
                <a:t>Unit of measure</a:t>
              </a:r>
            </a:p>
          </p:txBody>
        </p:sp>
        <p:sp>
          <p:nvSpPr>
            <p:cNvPr id="327687" name="McK Footnote" hidden="1"/>
            <p:cNvSpPr txBox="1">
              <a:spLocks noChangeArrowheads="1"/>
            </p:cNvSpPr>
            <p:nvPr userDrawn="1"/>
          </p:nvSpPr>
          <p:spPr bwMode="gray">
            <a:xfrm>
              <a:off x="81" y="4045"/>
              <a:ext cx="5249" cy="258"/>
            </a:xfrm>
            <a:prstGeom prst="rect">
              <a:avLst/>
            </a:prstGeom>
            <a:noFill/>
            <a:ln w="9525">
              <a:noFill/>
              <a:miter lim="800000"/>
              <a:headEnd/>
              <a:tailEnd/>
            </a:ln>
            <a:effectLst/>
          </p:spPr>
          <p:txBody>
            <a:bodyPr lIns="0" tIns="0" rIns="0" bIns="0" anchor="b">
              <a:spAutoFit/>
            </a:bodyPr>
            <a:lstStyle/>
            <a:p>
              <a:pPr marL="585788" indent="-585788" algn="l" defTabSz="912813">
                <a:tabLst>
                  <a:tab pos="544513" algn="r"/>
                </a:tabLst>
                <a:defRPr/>
              </a:pPr>
              <a:r>
                <a:rPr lang="en-GB" sz="1200" dirty="0">
                  <a:solidFill>
                    <a:srgbClr val="000000"/>
                  </a:solidFill>
                </a:rPr>
                <a:t>	*	Footnote</a:t>
              </a:r>
            </a:p>
            <a:p>
              <a:pPr marL="585788" indent="-585788" algn="l" defTabSz="912813">
                <a:spcBef>
                  <a:spcPct val="20000"/>
                </a:spcBef>
                <a:tabLst>
                  <a:tab pos="544513" algn="r"/>
                </a:tabLst>
                <a:defRPr/>
              </a:pPr>
              <a:r>
                <a:rPr lang="en-GB" sz="1200" dirty="0">
                  <a:solidFill>
                    <a:srgbClr val="000000"/>
                  </a:solidFill>
                </a:rPr>
                <a:t>Source:		Source</a:t>
              </a:r>
            </a:p>
          </p:txBody>
        </p:sp>
      </p:grpSp>
      <p:sp>
        <p:nvSpPr>
          <p:cNvPr id="327688" name="pg num"/>
          <p:cNvSpPr>
            <a:spLocks noGrp="1" noChangeArrowheads="1"/>
          </p:cNvSpPr>
          <p:nvPr>
            <p:ph type="sldNum" sz="quarter" idx="4"/>
            <p:custDataLst>
              <p:tags r:id="rId18"/>
            </p:custDataLst>
          </p:nvPr>
        </p:nvSpPr>
        <p:spPr bwMode="gray">
          <a:xfrm>
            <a:off x="7429500" y="6611938"/>
            <a:ext cx="933450"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spcAft>
                <a:spcPct val="0"/>
              </a:spcAft>
              <a:buClrTx/>
              <a:buFontTx/>
              <a:buNone/>
              <a:defRPr sz="1200">
                <a:solidFill>
                  <a:schemeClr val="bg1"/>
                </a:solidFill>
                <a:latin typeface="Arial" charset="0"/>
              </a:defRPr>
            </a:lvl1pPr>
          </a:lstStyle>
          <a:p>
            <a:pPr>
              <a:defRPr/>
            </a:pPr>
            <a:fld id="{2AF1277A-B164-4341-B6CF-16203872409E}" type="slidenum">
              <a:rPr lang="en-GB"/>
              <a:pPr>
                <a:defRPr/>
              </a:pPr>
              <a:t>‹#›</a:t>
            </a:fld>
            <a:endParaRPr lang="en-GB" dirty="0"/>
          </a:p>
        </p:txBody>
      </p:sp>
      <p:graphicFrame>
        <p:nvGraphicFramePr>
          <p:cNvPr id="5122" name="Rectangle 9" hidden="1"/>
          <p:cNvGraphicFramePr>
            <a:graphicFrameLocks/>
          </p:cNvGraphicFramePr>
          <p:nvPr/>
        </p:nvGraphicFramePr>
        <p:xfrm>
          <a:off x="6350" y="0"/>
          <a:ext cx="161925" cy="161925"/>
        </p:xfrm>
        <a:graphic>
          <a:graphicData uri="http://schemas.openxmlformats.org/presentationml/2006/ole">
            <mc:AlternateContent xmlns:mc="http://schemas.openxmlformats.org/markup-compatibility/2006">
              <mc:Choice xmlns:v="urn:schemas-microsoft-com:vml" Requires="v">
                <p:oleObj spid="_x0000_s5139" r:id="rId20" imgW="0" imgH="0" progId="">
                  <p:embed/>
                </p:oleObj>
              </mc:Choice>
              <mc:Fallback>
                <p:oleObj r:id="rId20" imgW="0" imgH="0" progId="">
                  <p:embed/>
                  <p:pic>
                    <p:nvPicPr>
                      <p:cNvPr id="0" name="Rectangle 9"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5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6053" r:id="rId1"/>
    <p:sldLayoutId id="2147486054" r:id="rId2"/>
    <p:sldLayoutId id="2147486055" r:id="rId3"/>
    <p:sldLayoutId id="2147486056" r:id="rId4"/>
    <p:sldLayoutId id="2147486057" r:id="rId5"/>
    <p:sldLayoutId id="2147486058" r:id="rId6"/>
    <p:sldLayoutId id="2147486059" r:id="rId7"/>
    <p:sldLayoutId id="2147486060" r:id="rId8"/>
    <p:sldLayoutId id="2147486061" r:id="rId9"/>
    <p:sldLayoutId id="2147486062" r:id="rId10"/>
    <p:sldLayoutId id="2147486063" r:id="rId11"/>
    <p:sldLayoutId id="2147486064" r:id="rId12"/>
  </p:sldLayoutIdLst>
  <p:timing>
    <p:tnLst>
      <p:par>
        <p:cTn id="1" dur="indefinite" restart="never" nodeType="tmRoot"/>
      </p:par>
    </p:tnLst>
  </p:timing>
  <p:hf sldNum="0" hdr="0" dt="0"/>
  <p:txStyles>
    <p:titleStyle>
      <a:lvl1pPr algn="l" defTabSz="912813" rtl="0" eaLnBrk="0" fontAlgn="base" hangingPunct="0">
        <a:spcBef>
          <a:spcPct val="0"/>
        </a:spcBef>
        <a:spcAft>
          <a:spcPct val="0"/>
        </a:spcAft>
        <a:defRPr sz="2400" b="1">
          <a:solidFill>
            <a:schemeClr val="bg1"/>
          </a:solidFill>
          <a:latin typeface="+mj-lt"/>
          <a:ea typeface="+mj-ea"/>
          <a:cs typeface="+mj-cs"/>
        </a:defRPr>
      </a:lvl1pPr>
      <a:lvl2pPr algn="l" defTabSz="912813" rtl="0" eaLnBrk="0" fontAlgn="base" hangingPunct="0">
        <a:spcBef>
          <a:spcPct val="0"/>
        </a:spcBef>
        <a:spcAft>
          <a:spcPct val="0"/>
        </a:spcAft>
        <a:defRPr sz="2400" b="1">
          <a:solidFill>
            <a:schemeClr val="bg1"/>
          </a:solidFill>
          <a:latin typeface="Arial Rounded MT Bold" pitchFamily="34" charset="0"/>
        </a:defRPr>
      </a:lvl2pPr>
      <a:lvl3pPr algn="l" defTabSz="912813" rtl="0" eaLnBrk="0" fontAlgn="base" hangingPunct="0">
        <a:spcBef>
          <a:spcPct val="0"/>
        </a:spcBef>
        <a:spcAft>
          <a:spcPct val="0"/>
        </a:spcAft>
        <a:defRPr sz="2400" b="1">
          <a:solidFill>
            <a:schemeClr val="bg1"/>
          </a:solidFill>
          <a:latin typeface="Arial Rounded MT Bold" pitchFamily="34" charset="0"/>
        </a:defRPr>
      </a:lvl3pPr>
      <a:lvl4pPr algn="l" defTabSz="912813" rtl="0" eaLnBrk="0" fontAlgn="base" hangingPunct="0">
        <a:spcBef>
          <a:spcPct val="0"/>
        </a:spcBef>
        <a:spcAft>
          <a:spcPct val="0"/>
        </a:spcAft>
        <a:defRPr sz="2400" b="1">
          <a:solidFill>
            <a:schemeClr val="bg1"/>
          </a:solidFill>
          <a:latin typeface="Arial Rounded MT Bold" pitchFamily="34" charset="0"/>
        </a:defRPr>
      </a:lvl4pPr>
      <a:lvl5pPr algn="l" defTabSz="912813" rtl="0" eaLnBrk="0" fontAlgn="base" hangingPunct="0">
        <a:spcBef>
          <a:spcPct val="0"/>
        </a:spcBef>
        <a:spcAft>
          <a:spcPct val="0"/>
        </a:spcAft>
        <a:defRPr sz="2400" b="1">
          <a:solidFill>
            <a:schemeClr val="bg1"/>
          </a:solidFill>
          <a:latin typeface="Arial Rounded MT Bold" pitchFamily="34" charset="0"/>
        </a:defRPr>
      </a:lvl5pPr>
      <a:lvl6pPr marL="457200" algn="l" defTabSz="912813" rtl="0" eaLnBrk="0" fontAlgn="base" hangingPunct="0">
        <a:spcBef>
          <a:spcPct val="0"/>
        </a:spcBef>
        <a:spcAft>
          <a:spcPct val="0"/>
        </a:spcAft>
        <a:defRPr sz="2400" b="1">
          <a:solidFill>
            <a:schemeClr val="bg1"/>
          </a:solidFill>
          <a:latin typeface="Arial Rounded MT Bold" pitchFamily="34" charset="0"/>
        </a:defRPr>
      </a:lvl6pPr>
      <a:lvl7pPr marL="914400" algn="l" defTabSz="912813" rtl="0" eaLnBrk="0" fontAlgn="base" hangingPunct="0">
        <a:spcBef>
          <a:spcPct val="0"/>
        </a:spcBef>
        <a:spcAft>
          <a:spcPct val="0"/>
        </a:spcAft>
        <a:defRPr sz="2400" b="1">
          <a:solidFill>
            <a:schemeClr val="bg1"/>
          </a:solidFill>
          <a:latin typeface="Arial Rounded MT Bold" pitchFamily="34" charset="0"/>
        </a:defRPr>
      </a:lvl7pPr>
      <a:lvl8pPr marL="1371600" algn="l" defTabSz="912813" rtl="0" eaLnBrk="0" fontAlgn="base" hangingPunct="0">
        <a:spcBef>
          <a:spcPct val="0"/>
        </a:spcBef>
        <a:spcAft>
          <a:spcPct val="0"/>
        </a:spcAft>
        <a:defRPr sz="2400" b="1">
          <a:solidFill>
            <a:schemeClr val="bg1"/>
          </a:solidFill>
          <a:latin typeface="Arial Rounded MT Bold" pitchFamily="34" charset="0"/>
        </a:defRPr>
      </a:lvl8pPr>
      <a:lvl9pPr marL="1828800" algn="l" defTabSz="912813" rtl="0" eaLnBrk="0" fontAlgn="base" hangingPunct="0">
        <a:spcBef>
          <a:spcPct val="0"/>
        </a:spcBef>
        <a:spcAft>
          <a:spcPct val="0"/>
        </a:spcAft>
        <a:defRPr sz="2400" b="1">
          <a:solidFill>
            <a:schemeClr val="bg1"/>
          </a:solidFill>
          <a:latin typeface="Arial Rounded MT Bold" pitchFamily="34" charset="0"/>
        </a:defRPr>
      </a:lvl9pPr>
    </p:titleStyle>
    <p:bodyStyle>
      <a:lvl1pPr marL="342900" indent="-342900" algn="l" defTabSz="950913" rtl="0" eaLnBrk="0" fontAlgn="base" hangingPunct="0">
        <a:spcBef>
          <a:spcPct val="0"/>
        </a:spcBef>
        <a:spcAft>
          <a:spcPct val="0"/>
        </a:spcAft>
        <a:buSzPct val="120000"/>
        <a:buChar char="•"/>
        <a:defRPr sz="2400">
          <a:solidFill>
            <a:schemeClr val="tx1"/>
          </a:solidFill>
          <a:latin typeface="+mn-lt"/>
          <a:ea typeface="+mn-ea"/>
          <a:cs typeface="+mn-cs"/>
        </a:defRPr>
      </a:lvl1pPr>
      <a:lvl2pPr marL="153988" indent="-152400" algn="l" defTabSz="950913" rtl="0" eaLnBrk="0" fontAlgn="base" hangingPunct="0">
        <a:spcBef>
          <a:spcPct val="0"/>
        </a:spcBef>
        <a:spcAft>
          <a:spcPct val="0"/>
        </a:spcAft>
        <a:buClr>
          <a:schemeClr val="tx2"/>
        </a:buClr>
        <a:buSzPct val="120000"/>
        <a:buChar char="•"/>
        <a:defRPr sz="2200">
          <a:solidFill>
            <a:schemeClr val="tx1"/>
          </a:solidFill>
          <a:latin typeface="+mn-lt"/>
        </a:defRPr>
      </a:lvl2pPr>
      <a:lvl3pPr marL="314325" indent="-158750" algn="l" defTabSz="950913" rtl="0" eaLnBrk="0" fontAlgn="base" hangingPunct="0">
        <a:spcBef>
          <a:spcPct val="0"/>
        </a:spcBef>
        <a:spcAft>
          <a:spcPct val="0"/>
        </a:spcAft>
        <a:buClr>
          <a:schemeClr val="tx2"/>
        </a:buClr>
        <a:buFont typeface="Times New Roman" pitchFamily="18" charset="0"/>
        <a:buChar char="–"/>
        <a:defRPr sz="2000">
          <a:solidFill>
            <a:schemeClr val="tx1"/>
          </a:solidFill>
          <a:latin typeface="+mn-lt"/>
        </a:defRPr>
      </a:lvl3pPr>
      <a:lvl4pPr marL="460375" indent="-144463" algn="l" defTabSz="950913" rtl="0" eaLnBrk="0" fontAlgn="base" hangingPunct="0">
        <a:spcBef>
          <a:spcPct val="0"/>
        </a:spcBef>
        <a:spcAft>
          <a:spcPct val="0"/>
        </a:spcAft>
        <a:buClr>
          <a:schemeClr val="tx2"/>
        </a:buClr>
        <a:buSzPct val="89000"/>
        <a:buChar char="•"/>
        <a:defRPr sz="2000">
          <a:solidFill>
            <a:schemeClr val="tx1"/>
          </a:solidFill>
          <a:latin typeface="+mn-lt"/>
        </a:defRPr>
      </a:lvl4pPr>
      <a:lvl5pPr marL="6191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5pPr>
      <a:lvl6pPr marL="10763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6pPr>
      <a:lvl7pPr marL="15335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7pPr>
      <a:lvl8pPr marL="19907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8pPr>
      <a:lvl9pPr marL="2447925" indent="-157163" algn="l" defTabSz="950913" rtl="0" eaLnBrk="0" fontAlgn="base" hangingPunct="0">
        <a:spcBef>
          <a:spcPct val="0"/>
        </a:spcBef>
        <a:spcAft>
          <a:spcPct val="0"/>
        </a:spcAft>
        <a:buClr>
          <a:schemeClr val="tx2"/>
        </a:buClr>
        <a:buSzPct val="75000"/>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18.xml"/><Relationship Id="rId1" Type="http://schemas.openxmlformats.org/officeDocument/2006/relationships/vmlDrawing" Target="../drawings/vmlDrawing6.v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9218" name="Picture 2" descr="capa-1 copy"/>
          <p:cNvPicPr>
            <a:picLocks noChangeAspect="1" noChangeArrowheads="1"/>
          </p:cNvPicPr>
          <p:nvPr/>
        </p:nvPicPr>
        <p:blipFill>
          <a:blip r:embed="rId3"/>
          <a:srcRect/>
          <a:stretch>
            <a:fillRect/>
          </a:stretch>
        </p:blipFill>
        <p:spPr bwMode="auto">
          <a:xfrm>
            <a:off x="0" y="0"/>
            <a:ext cx="10107613" cy="6997700"/>
          </a:xfrm>
          <a:prstGeom prst="rect">
            <a:avLst/>
          </a:prstGeom>
          <a:noFill/>
          <a:ln w="9525">
            <a:noFill/>
            <a:miter lim="800000"/>
            <a:headEnd/>
            <a:tailEnd/>
          </a:ln>
        </p:spPr>
      </p:pic>
      <p:sp>
        <p:nvSpPr>
          <p:cNvPr id="9219" name="Rectangle 3"/>
          <p:cNvSpPr>
            <a:spLocks noGrp="1" noChangeArrowheads="1"/>
          </p:cNvSpPr>
          <p:nvPr>
            <p:ph type="body" sz="quarter" idx="10"/>
          </p:nvPr>
        </p:nvSpPr>
        <p:spPr>
          <a:xfrm>
            <a:off x="136525" y="1298575"/>
            <a:ext cx="9525000" cy="1231106"/>
          </a:xfrm>
        </p:spPr>
        <p:txBody>
          <a:bodyPr/>
          <a:lstStyle/>
          <a:p>
            <a:pPr algn="ctr">
              <a:buFontTx/>
              <a:buNone/>
            </a:pPr>
            <a:r>
              <a:rPr lang="en-ZA" sz="4000" b="1" dirty="0" smtClean="0">
                <a:solidFill>
                  <a:srgbClr val="FBFCFA"/>
                </a:solidFill>
              </a:rPr>
              <a:t>Provision of Assets In Transit  Services for SARS. </a:t>
            </a:r>
            <a:endParaRPr lang="en-US" sz="4000" b="1" dirty="0" smtClean="0">
              <a:solidFill>
                <a:srgbClr val="FBFCFA"/>
              </a:solidFill>
            </a:endParaRPr>
          </a:p>
        </p:txBody>
      </p:sp>
      <p:sp>
        <p:nvSpPr>
          <p:cNvPr id="9220" name="Text Box 4"/>
          <p:cNvSpPr txBox="1">
            <a:spLocks noChangeArrowheads="1"/>
          </p:cNvSpPr>
          <p:nvPr/>
        </p:nvSpPr>
        <p:spPr bwMode="auto">
          <a:xfrm>
            <a:off x="1003300" y="3092450"/>
            <a:ext cx="8604250" cy="1938992"/>
          </a:xfrm>
          <a:prstGeom prst="rect">
            <a:avLst/>
          </a:prstGeom>
          <a:noFill/>
          <a:ln w="12700" algn="ctr">
            <a:noFill/>
            <a:miter lim="800000"/>
            <a:headEnd/>
            <a:tailEnd/>
          </a:ln>
        </p:spPr>
        <p:txBody>
          <a:bodyPr>
            <a:spAutoFit/>
          </a:bodyPr>
          <a:lstStyle/>
          <a:p>
            <a:pPr algn="l"/>
            <a:endParaRPr lang="en-ZA" dirty="0">
              <a:solidFill>
                <a:srgbClr val="FBFCFA"/>
              </a:solidFill>
            </a:endParaRPr>
          </a:p>
          <a:p>
            <a:pPr algn="l"/>
            <a:r>
              <a:rPr lang="en-ZA" dirty="0" smtClean="0">
                <a:solidFill>
                  <a:srgbClr val="FBFCFA"/>
                </a:solidFill>
              </a:rPr>
              <a:t>Venue</a:t>
            </a:r>
            <a:r>
              <a:rPr lang="en-ZA" dirty="0">
                <a:solidFill>
                  <a:srgbClr val="FBFCFA"/>
                </a:solidFill>
              </a:rPr>
              <a:t>:	SARS </a:t>
            </a:r>
            <a:r>
              <a:rPr lang="en-ZA" dirty="0" smtClean="0">
                <a:solidFill>
                  <a:srgbClr val="FBFCFA"/>
                </a:solidFill>
              </a:rPr>
              <a:t> </a:t>
            </a:r>
            <a:r>
              <a:rPr lang="en-ZA" dirty="0" err="1" smtClean="0">
                <a:solidFill>
                  <a:srgbClr val="FBFCFA"/>
                </a:solidFill>
              </a:rPr>
              <a:t>Riverwalk</a:t>
            </a:r>
            <a:r>
              <a:rPr lang="en-ZA" dirty="0" smtClean="0">
                <a:solidFill>
                  <a:srgbClr val="FBFCFA"/>
                </a:solidFill>
              </a:rPr>
              <a:t> office Park, Block A </a:t>
            </a:r>
          </a:p>
          <a:p>
            <a:pPr algn="l"/>
            <a:r>
              <a:rPr lang="en-ZA" dirty="0" smtClean="0">
                <a:solidFill>
                  <a:srgbClr val="FBFCFA"/>
                </a:solidFill>
              </a:rPr>
              <a:t>		</a:t>
            </a:r>
            <a:endParaRPr lang="en-ZA" dirty="0">
              <a:solidFill>
                <a:srgbClr val="FBFCFA"/>
              </a:solidFill>
            </a:endParaRPr>
          </a:p>
          <a:p>
            <a:pPr algn="l"/>
            <a:endParaRPr lang="en-ZA" dirty="0">
              <a:solidFill>
                <a:srgbClr val="FBFCFA"/>
              </a:solidFill>
            </a:endParaRPr>
          </a:p>
          <a:p>
            <a:pPr algn="l"/>
            <a:endParaRPr lang="en-ZA" dirty="0">
              <a:solidFill>
                <a:srgbClr val="FBFCFA"/>
              </a:solidFill>
            </a:endParaRPr>
          </a:p>
        </p:txBody>
      </p:sp>
      <p:sp>
        <p:nvSpPr>
          <p:cNvPr id="9221" name="Text Box 6"/>
          <p:cNvSpPr txBox="1">
            <a:spLocks noChangeArrowheads="1"/>
          </p:cNvSpPr>
          <p:nvPr/>
        </p:nvSpPr>
        <p:spPr bwMode="auto">
          <a:xfrm>
            <a:off x="1074738" y="4243388"/>
            <a:ext cx="5224462" cy="457200"/>
          </a:xfrm>
          <a:prstGeom prst="rect">
            <a:avLst/>
          </a:prstGeom>
          <a:noFill/>
          <a:ln w="12700" algn="ctr">
            <a:noFill/>
            <a:miter lim="800000"/>
            <a:headEnd/>
            <a:tailEnd/>
          </a:ln>
        </p:spPr>
        <p:txBody>
          <a:bodyPr>
            <a:spAutoFit/>
          </a:bodyPr>
          <a:lstStyle/>
          <a:p>
            <a:pPr algn="l"/>
            <a:r>
              <a:rPr lang="en-ZA" dirty="0">
                <a:solidFill>
                  <a:srgbClr val="FBFCFA"/>
                </a:solidFill>
              </a:rPr>
              <a:t>RFP </a:t>
            </a:r>
            <a:r>
              <a:rPr lang="en-ZA" dirty="0" smtClean="0">
                <a:solidFill>
                  <a:srgbClr val="FBFCFA"/>
                </a:solidFill>
              </a:rPr>
              <a:t>	:</a:t>
            </a:r>
            <a:r>
              <a:rPr lang="en-ZA" dirty="0">
                <a:solidFill>
                  <a:srgbClr val="FBFCFA"/>
                </a:solidFill>
              </a:rPr>
              <a:t>	RFP </a:t>
            </a:r>
            <a:r>
              <a:rPr lang="en-ZA" dirty="0" smtClean="0">
                <a:solidFill>
                  <a:srgbClr val="FBFCFA"/>
                </a:solidFill>
              </a:rPr>
              <a:t>0009/2015</a:t>
            </a:r>
            <a:endParaRPr lang="en-GB" dirty="0">
              <a:solidFill>
                <a:srgbClr val="FBFCFA"/>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9620145" y="-3175"/>
            <a:ext cx="38205" cy="184666"/>
          </a:xfrm>
        </p:spPr>
        <p:txBody>
          <a:bodyPr/>
          <a:lstStyle/>
          <a:p>
            <a:pPr>
              <a:defRPr/>
            </a:pPr>
            <a:fld id="{6EBFA4D0-3530-4B6B-9F3B-7DF38293B480}" type="slidenum">
              <a:rPr lang="en-GB" smtClean="0">
                <a:solidFill>
                  <a:srgbClr val="6AAED8"/>
                </a:solidFill>
              </a:rPr>
              <a:pPr>
                <a:defRPr/>
              </a:pPr>
              <a:t>10</a:t>
            </a:fld>
            <a:endParaRPr lang="en-GB" dirty="0">
              <a:solidFill>
                <a:srgbClr val="6AAED8"/>
              </a:solidFill>
            </a:endParaRPr>
          </a:p>
        </p:txBody>
      </p:sp>
      <p:graphicFrame>
        <p:nvGraphicFramePr>
          <p:cNvPr id="58370" name="Object 2"/>
          <p:cNvGraphicFramePr>
            <a:graphicFrameLocks noChangeAspect="1"/>
          </p:cNvGraphicFramePr>
          <p:nvPr/>
        </p:nvGraphicFramePr>
        <p:xfrm>
          <a:off x="237186" y="826763"/>
          <a:ext cx="9473485" cy="5329338"/>
        </p:xfrm>
        <a:graphic>
          <a:graphicData uri="http://schemas.openxmlformats.org/presentationml/2006/ole">
            <mc:AlternateContent xmlns:mc="http://schemas.openxmlformats.org/markup-compatibility/2006">
              <mc:Choice xmlns:v="urn:schemas-microsoft-com:vml" Requires="v">
                <p:oleObj spid="_x0000_s112653" name="Document" r:id="rId3" imgW="6536331" imgH="3876179" progId="Word.Document.12">
                  <p:embed/>
                </p:oleObj>
              </mc:Choice>
              <mc:Fallback>
                <p:oleObj name="Document" r:id="rId3" imgW="6536331" imgH="3876179" progId="Word.Documen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186" y="826763"/>
                        <a:ext cx="9473485" cy="532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itle 1"/>
          <p:cNvSpPr txBox="1">
            <a:spLocks/>
          </p:cNvSpPr>
          <p:nvPr/>
        </p:nvSpPr>
        <p:spPr>
          <a:xfrm>
            <a:off x="0" y="285750"/>
            <a:ext cx="9906000" cy="261938"/>
          </a:xfrm>
          <a:prstGeom prst="rect">
            <a:avLst/>
          </a:prstGeom>
        </p:spPr>
        <p:txBody>
          <a:bodyPr lIns="360000"/>
          <a:lstStyle/>
          <a:p>
            <a:pPr fontAlgn="base">
              <a:lnSpc>
                <a:spcPct val="85000"/>
              </a:lnSpc>
              <a:spcBef>
                <a:spcPct val="0"/>
              </a:spcBef>
              <a:spcAft>
                <a:spcPct val="0"/>
              </a:spcAft>
              <a:defRPr/>
            </a:pPr>
            <a:r>
              <a:rPr lang="en-ZA" sz="2000" b="1" dirty="0">
                <a:solidFill>
                  <a:srgbClr val="FFFFFF"/>
                </a:solidFill>
                <a:effectLst>
                  <a:outerShdw blurRad="38100" dist="38100" dir="2700000" algn="tl">
                    <a:srgbClr val="000000">
                      <a:alpha val="43137"/>
                    </a:srgbClr>
                  </a:outerShdw>
                </a:effectLst>
              </a:rPr>
              <a:t>B-BBEE Key Sections to complete in SBD</a:t>
            </a:r>
          </a:p>
        </p:txBody>
      </p:sp>
    </p:spTree>
    <p:extLst>
      <p:ext uri="{BB962C8B-B14F-4D97-AF65-F5344CB8AC3E}">
        <p14:creationId xmlns:p14="http://schemas.microsoft.com/office/powerpoint/2010/main" val="1023734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2770" y="211227"/>
            <a:ext cx="9591675" cy="369887"/>
          </a:xfrm>
        </p:spPr>
        <p:txBody>
          <a:bodyPr/>
          <a:lstStyle/>
          <a:p>
            <a:r>
              <a:rPr lang="en-ZA" dirty="0" smtClean="0"/>
              <a:t>BEE  Certificate</a:t>
            </a:r>
            <a:endParaRPr lang="en-GB" dirty="0" smtClean="0"/>
          </a:p>
        </p:txBody>
      </p:sp>
      <p:sp>
        <p:nvSpPr>
          <p:cNvPr id="20483" name="TextBox 8"/>
          <p:cNvSpPr txBox="1">
            <a:spLocks noChangeArrowheads="1"/>
          </p:cNvSpPr>
          <p:nvPr/>
        </p:nvSpPr>
        <p:spPr bwMode="auto">
          <a:xfrm>
            <a:off x="116463" y="981078"/>
            <a:ext cx="9631154" cy="5740033"/>
          </a:xfrm>
          <a:prstGeom prst="rect">
            <a:avLst/>
          </a:prstGeom>
          <a:noFill/>
          <a:ln w="9525">
            <a:noFill/>
            <a:miter lim="800000"/>
            <a:headEnd/>
            <a:tailEnd/>
          </a:ln>
        </p:spPr>
        <p:txBody>
          <a:bodyPr wrap="square">
            <a:spAutoFit/>
          </a:bodyPr>
          <a:lstStyle/>
          <a:p>
            <a:pPr algn="just" fontAlgn="base">
              <a:spcBef>
                <a:spcPct val="0"/>
              </a:spcBef>
              <a:spcAft>
                <a:spcPct val="0"/>
              </a:spcAft>
            </a:pPr>
            <a:r>
              <a:rPr lang="x-none" sz="2000">
                <a:solidFill>
                  <a:srgbClr val="003366"/>
                </a:solidFill>
                <a:ea typeface="Times New Roman" pitchFamily="18" charset="0"/>
                <a:cs typeface="Tahoma" pitchFamily="34" charset="0"/>
              </a:rPr>
              <a:t>The t</a:t>
            </a:r>
            <a:r>
              <a:rPr lang="en-ZA" sz="2000" dirty="0">
                <a:solidFill>
                  <a:srgbClr val="003366"/>
                </a:solidFill>
                <a:ea typeface="Times New Roman" pitchFamily="18" charset="0"/>
                <a:cs typeface="Tahoma" pitchFamily="34" charset="0"/>
              </a:rPr>
              <a:t>able</a:t>
            </a:r>
            <a:r>
              <a:rPr lang="x-none" sz="2000">
                <a:solidFill>
                  <a:srgbClr val="003366"/>
                </a:solidFill>
                <a:ea typeface="Times New Roman" pitchFamily="18" charset="0"/>
                <a:cs typeface="Tahoma" pitchFamily="34" charset="0"/>
              </a:rPr>
              <a:t> below indicates the specific B-BBEE certification documents that must be submitted for this tender. Failure to submit the required certification documents will also result in Bidders scoring zero for B-BBEE</a:t>
            </a:r>
            <a:r>
              <a:rPr lang="x-none" sz="2000" smtClean="0">
                <a:solidFill>
                  <a:srgbClr val="003366"/>
                </a:solidFill>
                <a:ea typeface="Times New Roman" pitchFamily="18" charset="0"/>
                <a:cs typeface="Tahoma" pitchFamily="34" charset="0"/>
              </a:rPr>
              <a:t>.</a:t>
            </a:r>
            <a:endParaRPr lang="en-ZA" sz="20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a:p>
            <a:pPr algn="just" fontAlgn="base">
              <a:spcBef>
                <a:spcPct val="0"/>
              </a:spcBef>
              <a:spcAft>
                <a:spcPct val="0"/>
              </a:spcAft>
            </a:pPr>
            <a:endParaRPr lang="en-ZA" sz="20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a:p>
            <a:pPr algn="just" fontAlgn="base">
              <a:spcBef>
                <a:spcPct val="0"/>
              </a:spcBef>
              <a:spcAft>
                <a:spcPct val="0"/>
              </a:spcAft>
            </a:pPr>
            <a:endParaRPr lang="en-ZA" sz="20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a:p>
            <a:pPr algn="just" fontAlgn="base">
              <a:spcBef>
                <a:spcPct val="0"/>
              </a:spcBef>
              <a:spcAft>
                <a:spcPct val="0"/>
              </a:spcAft>
            </a:pPr>
            <a:endParaRPr lang="en-ZA" sz="20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a:p>
            <a:pPr algn="just" fontAlgn="base">
              <a:spcBef>
                <a:spcPct val="0"/>
              </a:spcBef>
              <a:spcAft>
                <a:spcPct val="0"/>
              </a:spcAft>
            </a:pPr>
            <a:endParaRPr lang="en-ZA" sz="20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a:p>
            <a:pPr algn="just" fontAlgn="base">
              <a:spcBef>
                <a:spcPct val="0"/>
              </a:spcBef>
              <a:spcAft>
                <a:spcPct val="0"/>
              </a:spcAft>
            </a:pPr>
            <a:endParaRPr lang="en-ZA" sz="1100" dirty="0">
              <a:solidFill>
                <a:srgbClr val="003366"/>
              </a:solidFill>
              <a:ea typeface="Times New Roman" pitchFamily="18" charset="0"/>
              <a:cs typeface="Tahoma" pitchFamily="34" charset="0"/>
            </a:endParaRPr>
          </a:p>
          <a:p>
            <a:pPr algn="just" fontAlgn="base">
              <a:spcBef>
                <a:spcPct val="0"/>
              </a:spcBef>
              <a:spcAft>
                <a:spcPct val="0"/>
              </a:spcAft>
            </a:pPr>
            <a:endParaRPr lang="en-ZA" sz="14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1400" dirty="0">
              <a:solidFill>
                <a:srgbClr val="003366"/>
              </a:solidFill>
              <a:ea typeface="Times New Roman" pitchFamily="18" charset="0"/>
              <a:cs typeface="Tahoma" pitchFamily="34" charset="0"/>
            </a:endParaRPr>
          </a:p>
          <a:p>
            <a:pPr algn="just" fontAlgn="base">
              <a:spcBef>
                <a:spcPct val="0"/>
              </a:spcBef>
              <a:spcAft>
                <a:spcPct val="0"/>
              </a:spcAft>
            </a:pPr>
            <a:endParaRPr lang="en-ZA" sz="1400" dirty="0" smtClean="0">
              <a:solidFill>
                <a:srgbClr val="003366"/>
              </a:solidFill>
              <a:ea typeface="Times New Roman" pitchFamily="18" charset="0"/>
              <a:cs typeface="Tahoma" pitchFamily="34" charset="0"/>
            </a:endParaRPr>
          </a:p>
          <a:p>
            <a:pPr algn="just" fontAlgn="base">
              <a:spcBef>
                <a:spcPct val="0"/>
              </a:spcBef>
              <a:spcAft>
                <a:spcPct val="0"/>
              </a:spcAft>
            </a:pPr>
            <a:endParaRPr lang="en-ZA" sz="1400" dirty="0">
              <a:solidFill>
                <a:srgbClr val="003366"/>
              </a:solidFill>
              <a:ea typeface="Times New Roman" pitchFamily="18" charset="0"/>
              <a:cs typeface="Tahoma" pitchFamily="34" charset="0"/>
            </a:endParaRPr>
          </a:p>
          <a:p>
            <a:pPr algn="just" fontAlgn="base">
              <a:spcBef>
                <a:spcPct val="0"/>
              </a:spcBef>
              <a:spcAft>
                <a:spcPct val="0"/>
              </a:spcAft>
            </a:pPr>
            <a:r>
              <a:rPr lang="en-ZA" sz="1400" dirty="0" smtClean="0">
                <a:solidFill>
                  <a:srgbClr val="003366"/>
                </a:solidFill>
                <a:ea typeface="Times New Roman" pitchFamily="18" charset="0"/>
                <a:cs typeface="Tahoma" pitchFamily="34" charset="0"/>
              </a:rPr>
              <a:t>SARS </a:t>
            </a:r>
            <a:r>
              <a:rPr lang="en-ZA" sz="1400" dirty="0">
                <a:solidFill>
                  <a:srgbClr val="003366"/>
                </a:solidFill>
                <a:ea typeface="Times New Roman" pitchFamily="18" charset="0"/>
                <a:cs typeface="Tahoma" pitchFamily="34" charset="0"/>
              </a:rPr>
              <a:t>will accept B-BBEE Certificate issued on the revised B-BBEE Codes</a:t>
            </a:r>
            <a:r>
              <a:rPr lang="en-ZA" sz="2000" dirty="0" smtClean="0">
                <a:solidFill>
                  <a:srgbClr val="003366"/>
                </a:solidFill>
                <a:ea typeface="Times New Roman" pitchFamily="18" charset="0"/>
                <a:cs typeface="Tahoma" pitchFamily="34" charset="0"/>
              </a:rPr>
              <a:t>.</a:t>
            </a:r>
          </a:p>
          <a:p>
            <a:pPr algn="just" fontAlgn="base">
              <a:spcBef>
                <a:spcPct val="0"/>
              </a:spcBef>
              <a:spcAft>
                <a:spcPct val="0"/>
              </a:spcAft>
            </a:pPr>
            <a:endParaRPr lang="en-ZA" sz="2000" dirty="0">
              <a:solidFill>
                <a:srgbClr val="003366"/>
              </a:solidFill>
              <a:ea typeface="Times New Roman" pitchFamily="18" charset="0"/>
              <a:cs typeface="Tahom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29328539"/>
              </p:ext>
            </p:extLst>
          </p:nvPr>
        </p:nvGraphicFramePr>
        <p:xfrm>
          <a:off x="185353" y="2060849"/>
          <a:ext cx="9526176" cy="3611870"/>
        </p:xfrm>
        <a:graphic>
          <a:graphicData uri="http://schemas.openxmlformats.org/drawingml/2006/table">
            <a:tbl>
              <a:tblPr firstRow="1" firstCol="1" bandRow="1" bandCol="1">
                <a:tableStyleId>{5C22544A-7EE6-4342-B048-85BDC9FD1C3A}</a:tableStyleId>
              </a:tblPr>
              <a:tblGrid>
                <a:gridCol w="1803318"/>
                <a:gridCol w="3510390"/>
                <a:gridCol w="4212468"/>
              </a:tblGrid>
              <a:tr h="720080">
                <a:tc>
                  <a:txBody>
                    <a:bodyPr/>
                    <a:lstStyle/>
                    <a:p>
                      <a:pPr marL="0" indent="0" algn="ctr">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Classification</a:t>
                      </a:r>
                    </a:p>
                  </a:txBody>
                  <a:tcPr marL="23930" marR="23930" marT="0" marB="0" anchor="ctr"/>
                </a:tc>
                <a:tc>
                  <a:txBody>
                    <a:bodyPr/>
                    <a:lstStyle/>
                    <a:p>
                      <a:pPr algn="ctr">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Turnover</a:t>
                      </a:r>
                    </a:p>
                  </a:txBody>
                  <a:tcPr marL="23930" marR="23930" marT="0" marB="0" anchor="ctr"/>
                </a:tc>
                <a:tc>
                  <a:txBody>
                    <a:bodyPr/>
                    <a:lstStyle/>
                    <a:p>
                      <a:pPr algn="ctr">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Submission Requirement</a:t>
                      </a:r>
                    </a:p>
                  </a:txBody>
                  <a:tcPr marL="23930" marR="23930" marT="0" marB="0" anchor="ctr"/>
                </a:tc>
              </a:tr>
              <a:tr h="792088">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Exempted Micro Enterprise ( EME)</a:t>
                      </a:r>
                    </a:p>
                  </a:txBody>
                  <a:tcPr marL="23930" marR="23930" marT="0" marB="0"/>
                </a:tc>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Below R5 million p.a</a:t>
                      </a:r>
                      <a:r>
                        <a:rPr lang="en-ZA" sz="1100" kern="1200" dirty="0" smtClean="0">
                          <a:solidFill>
                            <a:schemeClr val="folHlink"/>
                          </a:solidFill>
                          <a:latin typeface="Arial" charset="0"/>
                          <a:ea typeface="Times New Roman" pitchFamily="18" charset="0"/>
                          <a:cs typeface="Tahoma" pitchFamily="34" charset="0"/>
                        </a:rPr>
                        <a:t>.      - (Old Codes)</a:t>
                      </a:r>
                    </a:p>
                    <a:p>
                      <a:pPr algn="just">
                        <a:lnSpc>
                          <a:spcPct val="115000"/>
                        </a:lnSpc>
                        <a:spcAft>
                          <a:spcPts val="0"/>
                        </a:spcAft>
                      </a:pPr>
                      <a:endParaRPr lang="en-ZA" sz="1100" kern="1200" dirty="0" smtClean="0">
                        <a:solidFill>
                          <a:schemeClr val="folHlink"/>
                        </a:solidFill>
                        <a:latin typeface="Arial" charset="0"/>
                        <a:ea typeface="Times New Roman" pitchFamily="18" charset="0"/>
                        <a:cs typeface="Tahoma" pitchFamily="34" charset="0"/>
                      </a:endParaRPr>
                    </a:p>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Below R10 million p.a.   - (Amended</a:t>
                      </a:r>
                      <a:r>
                        <a:rPr lang="en-ZA" sz="1100" kern="1200" baseline="0" dirty="0" smtClean="0">
                          <a:solidFill>
                            <a:schemeClr val="folHlink"/>
                          </a:solidFill>
                          <a:latin typeface="Arial" charset="0"/>
                          <a:ea typeface="Times New Roman" pitchFamily="18" charset="0"/>
                          <a:cs typeface="Tahoma" pitchFamily="34" charset="0"/>
                        </a:rPr>
                        <a:t> Codes)</a:t>
                      </a:r>
                      <a:endParaRPr lang="en-ZA" sz="1100" kern="1200" dirty="0">
                        <a:solidFill>
                          <a:schemeClr val="folHlink"/>
                        </a:solidFill>
                        <a:latin typeface="Arial" charset="0"/>
                        <a:ea typeface="Times New Roman" pitchFamily="18" charset="0"/>
                        <a:cs typeface="Tahoma" pitchFamily="34" charset="0"/>
                      </a:endParaRPr>
                    </a:p>
                  </a:txBody>
                  <a:tcPr marL="23930" marR="23930" marT="0" marB="0"/>
                </a:tc>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Certified copy of B-BBEE Rating Certificate from a SANAS Accredited rating agency or a Registered Auditor approved by IRBA or a letter from an Accounting Officer as contemplated in the CCA</a:t>
                      </a:r>
                      <a:r>
                        <a:rPr lang="en-ZA" sz="1100" kern="1200" dirty="0" smtClean="0">
                          <a:solidFill>
                            <a:schemeClr val="folHlink"/>
                          </a:solidFill>
                          <a:latin typeface="Arial" charset="0"/>
                          <a:ea typeface="Times New Roman" pitchFamily="18" charset="0"/>
                          <a:cs typeface="Tahoma" pitchFamily="34" charset="0"/>
                        </a:rPr>
                        <a:t>.</a:t>
                      </a:r>
                    </a:p>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A sworn Affidavit or Certificate from CIPC </a:t>
                      </a:r>
                    </a:p>
                    <a:p>
                      <a:pPr algn="just">
                        <a:lnSpc>
                          <a:spcPct val="115000"/>
                        </a:lnSpc>
                        <a:spcAft>
                          <a:spcPts val="0"/>
                        </a:spcAft>
                      </a:pPr>
                      <a:endParaRPr lang="en-ZA" sz="1100" kern="1200" dirty="0">
                        <a:solidFill>
                          <a:schemeClr val="folHlink"/>
                        </a:solidFill>
                        <a:latin typeface="Arial" charset="0"/>
                        <a:ea typeface="Times New Roman" pitchFamily="18" charset="0"/>
                        <a:cs typeface="Tahoma" pitchFamily="34" charset="0"/>
                      </a:endParaRPr>
                    </a:p>
                  </a:txBody>
                  <a:tcPr marL="23930" marR="23930" marT="0" marB="0"/>
                </a:tc>
              </a:tr>
              <a:tr h="720080">
                <a:tc>
                  <a:txBody>
                    <a:bodyPr/>
                    <a:lstStyle/>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Qualifying</a:t>
                      </a:r>
                      <a:r>
                        <a:rPr lang="en-ZA" sz="1100" kern="1200" baseline="0" dirty="0" smtClean="0">
                          <a:solidFill>
                            <a:schemeClr val="folHlink"/>
                          </a:solidFill>
                          <a:latin typeface="Arial" charset="0"/>
                          <a:ea typeface="Times New Roman" pitchFamily="18" charset="0"/>
                          <a:cs typeface="Tahoma" pitchFamily="34" charset="0"/>
                        </a:rPr>
                        <a:t> </a:t>
                      </a:r>
                      <a:r>
                        <a:rPr lang="en-ZA" sz="1100" kern="1200" dirty="0" smtClean="0">
                          <a:solidFill>
                            <a:schemeClr val="folHlink"/>
                          </a:solidFill>
                          <a:latin typeface="Arial" charset="0"/>
                          <a:ea typeface="Times New Roman" pitchFamily="18" charset="0"/>
                          <a:cs typeface="Tahoma" pitchFamily="34" charset="0"/>
                        </a:rPr>
                        <a:t>Small </a:t>
                      </a:r>
                      <a:r>
                        <a:rPr lang="en-ZA" sz="1100" kern="1200" dirty="0">
                          <a:solidFill>
                            <a:schemeClr val="folHlink"/>
                          </a:solidFill>
                          <a:latin typeface="Arial" charset="0"/>
                          <a:ea typeface="Times New Roman" pitchFamily="18" charset="0"/>
                          <a:cs typeface="Tahoma" pitchFamily="34" charset="0"/>
                        </a:rPr>
                        <a:t>Enterprise (QSE)</a:t>
                      </a:r>
                    </a:p>
                  </a:txBody>
                  <a:tcPr marL="23930" marR="23930" marT="0" marB="0"/>
                </a:tc>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Between R5 million and R35 million p.a</a:t>
                      </a:r>
                      <a:r>
                        <a:rPr lang="en-ZA" sz="1100" kern="1200" dirty="0" smtClean="0">
                          <a:solidFill>
                            <a:schemeClr val="folHlink"/>
                          </a:solidFill>
                          <a:latin typeface="Arial" charset="0"/>
                          <a:ea typeface="Times New Roman" pitchFamily="18" charset="0"/>
                          <a:cs typeface="Tahoma" pitchFamily="34" charset="0"/>
                        </a:rPr>
                        <a:t>. (Old</a:t>
                      </a:r>
                      <a:r>
                        <a:rPr lang="en-ZA" sz="1100" kern="1200" baseline="0" dirty="0" smtClean="0">
                          <a:solidFill>
                            <a:schemeClr val="folHlink"/>
                          </a:solidFill>
                          <a:latin typeface="Arial" charset="0"/>
                          <a:ea typeface="Times New Roman" pitchFamily="18" charset="0"/>
                          <a:cs typeface="Tahoma" pitchFamily="34" charset="0"/>
                        </a:rPr>
                        <a:t> Codes)</a:t>
                      </a:r>
                      <a:endParaRPr lang="en-ZA" sz="1100" kern="1200" dirty="0" smtClean="0">
                        <a:solidFill>
                          <a:schemeClr val="folHlink"/>
                        </a:solidFill>
                        <a:latin typeface="Arial" charset="0"/>
                        <a:ea typeface="Times New Roman" pitchFamily="18" charset="0"/>
                        <a:cs typeface="Tahoma" pitchFamily="34" charset="0"/>
                      </a:endParaRPr>
                    </a:p>
                    <a:p>
                      <a:pPr algn="just">
                        <a:lnSpc>
                          <a:spcPct val="115000"/>
                        </a:lnSpc>
                        <a:spcAft>
                          <a:spcPts val="0"/>
                        </a:spcAft>
                      </a:pPr>
                      <a:endParaRPr lang="en-ZA" sz="1100" kern="1200" dirty="0" smtClean="0">
                        <a:solidFill>
                          <a:schemeClr val="folHlink"/>
                        </a:solidFill>
                        <a:latin typeface="Arial" charset="0"/>
                        <a:ea typeface="Times New Roman" pitchFamily="18" charset="0"/>
                        <a:cs typeface="Tahoma" pitchFamily="34" charset="0"/>
                      </a:endParaRPr>
                    </a:p>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Between R10 million and R50 million p.a. (Amended Codes)</a:t>
                      </a:r>
                    </a:p>
                    <a:p>
                      <a:pPr algn="just">
                        <a:lnSpc>
                          <a:spcPct val="115000"/>
                        </a:lnSpc>
                        <a:spcAft>
                          <a:spcPts val="0"/>
                        </a:spcAft>
                      </a:pPr>
                      <a:endParaRPr lang="en-ZA" sz="1100" kern="1200" dirty="0">
                        <a:solidFill>
                          <a:schemeClr val="folHlink"/>
                        </a:solidFill>
                        <a:latin typeface="Arial" charset="0"/>
                        <a:ea typeface="Times New Roman" pitchFamily="18" charset="0"/>
                        <a:cs typeface="Tahoma" pitchFamily="34" charset="0"/>
                      </a:endParaRPr>
                    </a:p>
                  </a:txBody>
                  <a:tcPr marL="23930" marR="23930" marT="0" marB="0"/>
                </a:tc>
                <a:tc>
                  <a:txBody>
                    <a:bodyPr/>
                    <a:lstStyle/>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Certified copy of B-BBEE Rating Certificate from a SANAS Accredited rating agency or a Registered Auditor approved by IRBA.</a:t>
                      </a:r>
                    </a:p>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A sworn Affidavit or Certificate from CIPC </a:t>
                      </a:r>
                    </a:p>
                    <a:p>
                      <a:pPr algn="just">
                        <a:lnSpc>
                          <a:spcPct val="115000"/>
                        </a:lnSpc>
                        <a:spcAft>
                          <a:spcPts val="0"/>
                        </a:spcAft>
                      </a:pPr>
                      <a:endParaRPr lang="en-ZA" sz="1100" kern="1200" dirty="0" smtClean="0">
                        <a:solidFill>
                          <a:schemeClr val="folHlink"/>
                        </a:solidFill>
                        <a:latin typeface="Arial" charset="0"/>
                        <a:ea typeface="Times New Roman" pitchFamily="18" charset="0"/>
                        <a:cs typeface="Tahoma" pitchFamily="34" charset="0"/>
                      </a:endParaRPr>
                    </a:p>
                  </a:txBody>
                  <a:tcPr marL="23930" marR="23930" marT="0" marB="0"/>
                </a:tc>
              </a:tr>
              <a:tr h="619939">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Large Enterprise (LE)</a:t>
                      </a:r>
                    </a:p>
                  </a:txBody>
                  <a:tcPr marL="23930" marR="23930" marT="0" marB="0"/>
                </a:tc>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Above R35 million p.a</a:t>
                      </a:r>
                      <a:r>
                        <a:rPr lang="en-ZA" sz="1100" kern="1200" dirty="0" smtClean="0">
                          <a:solidFill>
                            <a:schemeClr val="folHlink"/>
                          </a:solidFill>
                          <a:latin typeface="Arial" charset="0"/>
                          <a:ea typeface="Times New Roman" pitchFamily="18" charset="0"/>
                          <a:cs typeface="Tahoma" pitchFamily="34" charset="0"/>
                        </a:rPr>
                        <a:t>.  (Old Codes)</a:t>
                      </a:r>
                    </a:p>
                    <a:p>
                      <a:pPr algn="just">
                        <a:lnSpc>
                          <a:spcPct val="115000"/>
                        </a:lnSpc>
                        <a:spcAft>
                          <a:spcPts val="0"/>
                        </a:spcAft>
                      </a:pPr>
                      <a:endParaRPr lang="en-ZA" sz="1100" kern="1200" dirty="0" smtClean="0">
                        <a:solidFill>
                          <a:schemeClr val="folHlink"/>
                        </a:solidFill>
                        <a:latin typeface="Arial" charset="0"/>
                        <a:ea typeface="Times New Roman" pitchFamily="18" charset="0"/>
                        <a:cs typeface="Tahoma" pitchFamily="34" charset="0"/>
                      </a:endParaRPr>
                    </a:p>
                    <a:p>
                      <a:pPr algn="just">
                        <a:lnSpc>
                          <a:spcPct val="115000"/>
                        </a:lnSpc>
                        <a:spcAft>
                          <a:spcPts val="0"/>
                        </a:spcAft>
                      </a:pPr>
                      <a:r>
                        <a:rPr lang="en-ZA" sz="1100" kern="1200" dirty="0" smtClean="0">
                          <a:solidFill>
                            <a:schemeClr val="folHlink"/>
                          </a:solidFill>
                          <a:latin typeface="Arial" charset="0"/>
                          <a:ea typeface="Times New Roman" pitchFamily="18" charset="0"/>
                          <a:cs typeface="Tahoma" pitchFamily="34" charset="0"/>
                        </a:rPr>
                        <a:t>Above R50 million p.a.</a:t>
                      </a:r>
                      <a:r>
                        <a:rPr lang="en-ZA" sz="1100" kern="1200" baseline="0" dirty="0" smtClean="0">
                          <a:solidFill>
                            <a:schemeClr val="folHlink"/>
                          </a:solidFill>
                          <a:latin typeface="Arial" charset="0"/>
                          <a:ea typeface="Times New Roman" pitchFamily="18" charset="0"/>
                          <a:cs typeface="Tahoma" pitchFamily="34" charset="0"/>
                        </a:rPr>
                        <a:t>  ( Amended Codes)</a:t>
                      </a:r>
                      <a:endParaRPr lang="en-ZA" sz="1100" kern="1200" dirty="0">
                        <a:solidFill>
                          <a:schemeClr val="folHlink"/>
                        </a:solidFill>
                        <a:latin typeface="Arial" charset="0"/>
                        <a:ea typeface="Times New Roman" pitchFamily="18" charset="0"/>
                        <a:cs typeface="Tahoma" pitchFamily="34" charset="0"/>
                      </a:endParaRPr>
                    </a:p>
                  </a:txBody>
                  <a:tcPr marL="23930" marR="23930" marT="0" marB="0"/>
                </a:tc>
                <a:tc>
                  <a:txBody>
                    <a:bodyPr/>
                    <a:lstStyle/>
                    <a:p>
                      <a:pPr algn="just">
                        <a:lnSpc>
                          <a:spcPct val="115000"/>
                        </a:lnSpc>
                        <a:spcAft>
                          <a:spcPts val="0"/>
                        </a:spcAft>
                      </a:pPr>
                      <a:r>
                        <a:rPr lang="en-ZA" sz="1100" kern="1200" dirty="0">
                          <a:solidFill>
                            <a:schemeClr val="folHlink"/>
                          </a:solidFill>
                          <a:latin typeface="Arial" charset="0"/>
                          <a:ea typeface="Times New Roman" pitchFamily="18" charset="0"/>
                          <a:cs typeface="Tahoma" pitchFamily="34" charset="0"/>
                        </a:rPr>
                        <a:t>Certified copy of B-BBEE Rating Certificate from a SANAS Accredited rating agency or a Registered Auditor approved by IRBA</a:t>
                      </a:r>
                      <a:r>
                        <a:rPr lang="en-ZA" sz="1100" kern="1200" dirty="0" smtClean="0">
                          <a:solidFill>
                            <a:schemeClr val="folHlink"/>
                          </a:solidFill>
                          <a:latin typeface="Arial" charset="0"/>
                          <a:ea typeface="Times New Roman" pitchFamily="18" charset="0"/>
                          <a:cs typeface="Tahoma" pitchFamily="34" charset="0"/>
                        </a:rPr>
                        <a:t>.</a:t>
                      </a:r>
                    </a:p>
                    <a:p>
                      <a:pPr algn="just">
                        <a:lnSpc>
                          <a:spcPct val="115000"/>
                        </a:lnSpc>
                        <a:spcAft>
                          <a:spcPts val="0"/>
                        </a:spcAft>
                      </a:pPr>
                      <a:endParaRPr lang="en-ZA" sz="1100" kern="1200" dirty="0">
                        <a:solidFill>
                          <a:schemeClr val="folHlink"/>
                        </a:solidFill>
                        <a:latin typeface="Arial" charset="0"/>
                        <a:ea typeface="Times New Roman" pitchFamily="18" charset="0"/>
                        <a:cs typeface="Tahoma" pitchFamily="34" charset="0"/>
                      </a:endParaRPr>
                    </a:p>
                  </a:txBody>
                  <a:tcPr marL="23930" marR="23930" marT="0" marB="0"/>
                </a:tc>
              </a:tr>
            </a:tbl>
          </a:graphicData>
        </a:graphic>
      </p:graphicFrame>
    </p:spTree>
    <p:extLst>
      <p:ext uri="{BB962C8B-B14F-4D97-AF65-F5344CB8AC3E}">
        <p14:creationId xmlns:p14="http://schemas.microsoft.com/office/powerpoint/2010/main" val="361246442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7325" y="283131"/>
            <a:ext cx="9591675" cy="738664"/>
          </a:xfrm>
        </p:spPr>
        <p:txBody>
          <a:bodyPr/>
          <a:lstStyle/>
          <a:p>
            <a:r>
              <a:rPr lang="en-ZA" dirty="0"/>
              <a:t>Use and acceptance of Affidavits</a:t>
            </a:r>
            <a:br>
              <a:rPr lang="en-ZA" dirty="0"/>
            </a:br>
            <a:endParaRPr lang="en-ZA" dirty="0"/>
          </a:p>
        </p:txBody>
      </p:sp>
      <p:sp>
        <p:nvSpPr>
          <p:cNvPr id="4" name="Rectangle 3"/>
          <p:cNvSpPr/>
          <p:nvPr/>
        </p:nvSpPr>
        <p:spPr>
          <a:xfrm>
            <a:off x="584515" y="1196753"/>
            <a:ext cx="8502945" cy="5632311"/>
          </a:xfrm>
          <a:prstGeom prst="rect">
            <a:avLst/>
          </a:prstGeom>
        </p:spPr>
        <p:txBody>
          <a:bodyPr wrap="square">
            <a:spAutoFit/>
          </a:bodyPr>
          <a:lstStyle/>
          <a:p>
            <a:r>
              <a:rPr lang="en-ZA" sz="2000" dirty="0" smtClean="0">
                <a:solidFill>
                  <a:schemeClr val="tx2"/>
                </a:solidFill>
              </a:rPr>
              <a:t>It </a:t>
            </a:r>
            <a:r>
              <a:rPr lang="en-ZA" sz="2000" dirty="0">
                <a:solidFill>
                  <a:schemeClr val="tx2"/>
                </a:solidFill>
              </a:rPr>
              <a:t>has been advised that the Verification Professional will need to test the affidavits submitted as part of a company’s procurement rating. A</a:t>
            </a:r>
            <a:r>
              <a:rPr lang="en-ZA" sz="2000" dirty="0" smtClean="0">
                <a:solidFill>
                  <a:schemeClr val="tx2"/>
                </a:solidFill>
              </a:rPr>
              <a:t>ll companies </a:t>
            </a:r>
            <a:r>
              <a:rPr lang="en-ZA" sz="2000" dirty="0">
                <a:solidFill>
                  <a:schemeClr val="tx2"/>
                </a:solidFill>
              </a:rPr>
              <a:t>will need to request the information which proves Black Ownership and Turnover in addition to the Affidavit, or request that their EME/QSE suppliers be verified and have this confirmed on the </a:t>
            </a:r>
            <a:r>
              <a:rPr lang="en-ZA" sz="2000" dirty="0" smtClean="0">
                <a:solidFill>
                  <a:schemeClr val="tx2"/>
                </a:solidFill>
              </a:rPr>
              <a:t>Affidavit.</a:t>
            </a:r>
          </a:p>
          <a:p>
            <a:endParaRPr lang="en-ZA" sz="2000" dirty="0">
              <a:solidFill>
                <a:schemeClr val="tx2"/>
              </a:solidFill>
            </a:endParaRPr>
          </a:p>
          <a:p>
            <a:r>
              <a:rPr lang="en-ZA" dirty="0" smtClean="0">
                <a:solidFill>
                  <a:schemeClr val="tx2"/>
                </a:solidFill>
              </a:rPr>
              <a:t>SARS reserves the right to request that bidders submit their Black ownership and turnover information in support of their Affidavits.</a:t>
            </a:r>
            <a:endParaRPr lang="en-ZA" dirty="0">
              <a:solidFill>
                <a:schemeClr val="tx2"/>
              </a:solidFill>
            </a:endParaRPr>
          </a:p>
          <a:p>
            <a:endParaRPr lang="en-ZA" dirty="0" smtClean="0">
              <a:solidFill>
                <a:schemeClr val="tx2"/>
              </a:solidFill>
            </a:endParaRPr>
          </a:p>
          <a:p>
            <a:endParaRPr lang="en-ZA" dirty="0"/>
          </a:p>
          <a:p>
            <a:endParaRPr lang="en-ZA" dirty="0" smtClean="0"/>
          </a:p>
          <a:p>
            <a:endParaRPr lang="en-ZA" dirty="0"/>
          </a:p>
          <a:p>
            <a:endParaRPr lang="en-ZA" dirty="0" smtClean="0"/>
          </a:p>
          <a:p>
            <a:endParaRPr lang="en-ZA" dirty="0"/>
          </a:p>
          <a:p>
            <a:endParaRPr lang="en-ZA" dirty="0"/>
          </a:p>
        </p:txBody>
      </p:sp>
    </p:spTree>
    <p:extLst>
      <p:ext uri="{BB962C8B-B14F-4D97-AF65-F5344CB8AC3E}">
        <p14:creationId xmlns:p14="http://schemas.microsoft.com/office/powerpoint/2010/main" val="38019324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46953" y="1087397"/>
            <a:ext cx="9532938" cy="5355312"/>
          </a:xfrm>
        </p:spPr>
        <p:txBody>
          <a:bodyPr/>
          <a:lstStyle/>
          <a:p>
            <a:pPr marL="0" lvl="1" indent="0" algn="just">
              <a:buClrTx/>
              <a:buNone/>
            </a:pPr>
            <a:r>
              <a:rPr lang="x-none" sz="2000" kern="1200">
                <a:solidFill>
                  <a:schemeClr val="folHlink"/>
                </a:solidFill>
                <a:latin typeface="Arial" charset="0"/>
                <a:ea typeface="Times New Roman" pitchFamily="18" charset="0"/>
                <a:cs typeface="Tahoma" pitchFamily="34" charset="0"/>
              </a:rPr>
              <a:t>Joint Ventures and </a:t>
            </a:r>
            <a:r>
              <a:rPr lang="x-none" sz="2000" kern="1200" smtClean="0">
                <a:solidFill>
                  <a:schemeClr val="folHlink"/>
                </a:solidFill>
                <a:latin typeface="Arial" charset="0"/>
                <a:ea typeface="Times New Roman" pitchFamily="18" charset="0"/>
                <a:cs typeface="Tahoma" pitchFamily="34" charset="0"/>
              </a:rPr>
              <a:t>Consortiums</a:t>
            </a:r>
            <a:endParaRPr lang="en-ZA" sz="2000" kern="1200" dirty="0" smtClean="0">
              <a:solidFill>
                <a:schemeClr val="folHlink"/>
              </a:solidFill>
              <a:latin typeface="Arial" charset="0"/>
              <a:ea typeface="Times New Roman" pitchFamily="18" charset="0"/>
              <a:cs typeface="Tahoma" pitchFamily="34" charset="0"/>
            </a:endParaRPr>
          </a:p>
          <a:p>
            <a:pPr marL="0" lvl="1" indent="0" algn="just">
              <a:buClrTx/>
              <a:buNone/>
            </a:pPr>
            <a:endParaRPr lang="en-ZA" sz="2000" kern="1200" dirty="0">
              <a:solidFill>
                <a:schemeClr val="folHlink"/>
              </a:solidFill>
              <a:latin typeface="Arial" charset="0"/>
              <a:ea typeface="Times New Roman" pitchFamily="18" charset="0"/>
              <a:cs typeface="Tahoma" pitchFamily="34" charset="0"/>
            </a:endParaRPr>
          </a:p>
          <a:p>
            <a:pPr algn="just"/>
            <a:r>
              <a:rPr lang="x-none" kern="1200">
                <a:solidFill>
                  <a:schemeClr val="folHlink"/>
                </a:solidFill>
                <a:latin typeface="Arial" charset="0"/>
                <a:ea typeface="Times New Roman" pitchFamily="18" charset="0"/>
                <a:cs typeface="Tahoma" pitchFamily="34" charset="0"/>
              </a:rPr>
              <a:t>Incorporated JVs must submit the B-BBEE status of the entity. Unincorporated JVs must submit a consolidated B-BBEE certificate as if they were a group structure for every separate Bid.</a:t>
            </a:r>
            <a:endParaRPr lang="en-ZA" kern="1200" dirty="0">
              <a:solidFill>
                <a:schemeClr val="folHlink"/>
              </a:solidFill>
              <a:latin typeface="Arial" charset="0"/>
              <a:ea typeface="Times New Roman" pitchFamily="18" charset="0"/>
              <a:cs typeface="Tahoma" pitchFamily="34" charset="0"/>
            </a:endParaRPr>
          </a:p>
          <a:p>
            <a:pPr marL="0" indent="0" algn="just">
              <a:buNone/>
            </a:pPr>
            <a:endParaRPr lang="en-ZA" dirty="0"/>
          </a:p>
          <a:p>
            <a:pPr marL="1588" lvl="1" indent="0" algn="just">
              <a:buNone/>
            </a:pPr>
            <a:r>
              <a:rPr lang="x-none" sz="2000" kern="1200" smtClean="0">
                <a:solidFill>
                  <a:schemeClr val="folHlink"/>
                </a:solidFill>
                <a:latin typeface="Arial" charset="0"/>
                <a:ea typeface="Times New Roman" pitchFamily="18" charset="0"/>
                <a:cs typeface="Tahoma" pitchFamily="34" charset="0"/>
              </a:rPr>
              <a:t>Sub-contracting</a:t>
            </a:r>
            <a:endParaRPr lang="en-ZA" sz="2000" kern="1200" dirty="0" smtClean="0">
              <a:solidFill>
                <a:schemeClr val="folHlink"/>
              </a:solidFill>
              <a:latin typeface="Arial" charset="0"/>
              <a:ea typeface="Times New Roman" pitchFamily="18" charset="0"/>
              <a:cs typeface="Tahoma" pitchFamily="34" charset="0"/>
            </a:endParaRPr>
          </a:p>
          <a:p>
            <a:pPr marL="0" indent="0" algn="just">
              <a:buNone/>
            </a:pPr>
            <a:endParaRPr lang="en-ZA" dirty="0" smtClean="0"/>
          </a:p>
          <a:p>
            <a:pPr algn="just"/>
            <a:r>
              <a:rPr lang="x-none" kern="1200" smtClean="0">
                <a:solidFill>
                  <a:schemeClr val="folHlink"/>
                </a:solidFill>
                <a:latin typeface="Arial" charset="0"/>
                <a:ea typeface="Times New Roman" pitchFamily="18" charset="0"/>
                <a:cs typeface="Tahoma" pitchFamily="34" charset="0"/>
              </a:rPr>
              <a:t>Bidders who want to claim preference points will have to comply fully with regulations 11(8) and 11(9) of the </a:t>
            </a:r>
            <a:r>
              <a:rPr lang="en-ZA" kern="1200" dirty="0" smtClean="0">
                <a:solidFill>
                  <a:schemeClr val="folHlink"/>
                </a:solidFill>
                <a:latin typeface="Arial" charset="0"/>
                <a:ea typeface="Times New Roman" pitchFamily="18" charset="0"/>
                <a:cs typeface="Tahoma" pitchFamily="34" charset="0"/>
              </a:rPr>
              <a:t>P</a:t>
            </a:r>
            <a:r>
              <a:rPr lang="x-none" kern="1200" smtClean="0">
                <a:solidFill>
                  <a:schemeClr val="folHlink"/>
                </a:solidFill>
                <a:latin typeface="Arial" charset="0"/>
                <a:ea typeface="Times New Roman" pitchFamily="18" charset="0"/>
                <a:cs typeface="Tahoma" pitchFamily="34" charset="0"/>
              </a:rPr>
              <a:t>referential </a:t>
            </a:r>
            <a:r>
              <a:rPr lang="en-ZA" kern="1200" dirty="0" smtClean="0">
                <a:solidFill>
                  <a:schemeClr val="folHlink"/>
                </a:solidFill>
                <a:latin typeface="Arial" charset="0"/>
                <a:ea typeface="Times New Roman" pitchFamily="18" charset="0"/>
                <a:cs typeface="Tahoma" pitchFamily="34" charset="0"/>
              </a:rPr>
              <a:t>P</a:t>
            </a:r>
            <a:r>
              <a:rPr lang="x-none" kern="1200" smtClean="0">
                <a:solidFill>
                  <a:schemeClr val="folHlink"/>
                </a:solidFill>
                <a:latin typeface="Arial" charset="0"/>
                <a:ea typeface="Times New Roman" pitchFamily="18" charset="0"/>
                <a:cs typeface="Tahoma" pitchFamily="34" charset="0"/>
              </a:rPr>
              <a:t>rocurement </a:t>
            </a:r>
            <a:r>
              <a:rPr lang="en-ZA" kern="1200" dirty="0" smtClean="0">
                <a:solidFill>
                  <a:schemeClr val="folHlink"/>
                </a:solidFill>
                <a:latin typeface="Arial" charset="0"/>
                <a:ea typeface="Times New Roman" pitchFamily="18" charset="0"/>
                <a:cs typeface="Tahoma" pitchFamily="34" charset="0"/>
              </a:rPr>
              <a:t>R</a:t>
            </a:r>
            <a:r>
              <a:rPr lang="x-none" kern="1200" smtClean="0">
                <a:solidFill>
                  <a:schemeClr val="folHlink"/>
                </a:solidFill>
                <a:latin typeface="Arial" charset="0"/>
                <a:ea typeface="Times New Roman" pitchFamily="18" charset="0"/>
                <a:cs typeface="Tahoma" pitchFamily="34" charset="0"/>
              </a:rPr>
              <a:t>egulations, 2011 with regard to sub–contracting</a:t>
            </a:r>
            <a:r>
              <a:rPr lang="en-ZA" kern="1200" dirty="0" smtClean="0">
                <a:solidFill>
                  <a:schemeClr val="folHlink"/>
                </a:solidFill>
                <a:latin typeface="Arial" charset="0"/>
                <a:ea typeface="Times New Roman" pitchFamily="18" charset="0"/>
                <a:cs typeface="Tahoma" pitchFamily="34" charset="0"/>
              </a:rPr>
              <a:t>:</a:t>
            </a:r>
          </a:p>
          <a:p>
            <a:pPr algn="just"/>
            <a:endParaRPr lang="en-ZA" kern="1200" dirty="0" smtClean="0">
              <a:solidFill>
                <a:schemeClr val="folHlink"/>
              </a:solidFill>
              <a:latin typeface="Arial" charset="0"/>
              <a:ea typeface="Times New Roman" pitchFamily="18" charset="0"/>
              <a:cs typeface="Tahoma" pitchFamily="34" charset="0"/>
            </a:endParaRPr>
          </a:p>
          <a:p>
            <a:pPr marL="0" indent="0" algn="just">
              <a:buNone/>
            </a:pPr>
            <a:r>
              <a:rPr lang="en-ZA" kern="1200" dirty="0" smtClean="0">
                <a:solidFill>
                  <a:schemeClr val="folHlink"/>
                </a:solidFill>
                <a:latin typeface="Arial" charset="0"/>
                <a:ea typeface="Times New Roman" pitchFamily="18" charset="0"/>
                <a:cs typeface="Tahoma" pitchFamily="34" charset="0"/>
              </a:rPr>
              <a:t>Regulation 11(8)</a:t>
            </a:r>
          </a:p>
          <a:p>
            <a:pPr algn="just"/>
            <a:endParaRPr lang="en-ZA" kern="1200" dirty="0" smtClean="0">
              <a:solidFill>
                <a:schemeClr val="folHlink"/>
              </a:solidFill>
              <a:latin typeface="Arial" charset="0"/>
              <a:ea typeface="Times New Roman" pitchFamily="18" charset="0"/>
              <a:cs typeface="Tahoma" pitchFamily="34" charset="0"/>
            </a:endParaRPr>
          </a:p>
          <a:p>
            <a:pPr algn="just"/>
            <a:r>
              <a:rPr lang="x-none" kern="1200" smtClean="0">
                <a:solidFill>
                  <a:schemeClr val="folHlink"/>
                </a:solidFill>
                <a:latin typeface="Arial" charset="0"/>
                <a:ea typeface="Times New Roman" pitchFamily="18" charset="0"/>
                <a:cs typeface="Tahoma" pitchFamily="34" charset="0"/>
              </a:rPr>
              <a:t>A person must not be awarded points for B-BBEE status level if it is indicated in the tender documents that such a tenderer intends sub-contracting more than 25% of the value of the contract to any other enterprise that does not qualify for at least the points that such a tenderer qualifies for, unless the intended sub-contractor is an Exempted Micro Enterprise that has the capability and ability to execute the sub-contract.</a:t>
            </a:r>
            <a:endParaRPr lang="en-ZA" dirty="0"/>
          </a:p>
        </p:txBody>
      </p:sp>
      <p:sp>
        <p:nvSpPr>
          <p:cNvPr id="3" name="Title 2"/>
          <p:cNvSpPr>
            <a:spLocks noGrp="1"/>
          </p:cNvSpPr>
          <p:nvPr>
            <p:ph type="title"/>
          </p:nvPr>
        </p:nvSpPr>
        <p:spPr>
          <a:xfrm>
            <a:off x="187326" y="167503"/>
            <a:ext cx="9591675" cy="369332"/>
          </a:xfrm>
        </p:spPr>
        <p:txBody>
          <a:bodyPr/>
          <a:lstStyle/>
          <a:p>
            <a:r>
              <a:rPr lang="en-ZA" dirty="0" smtClean="0"/>
              <a:t>BEE</a:t>
            </a:r>
            <a:endParaRPr lang="en-ZA" dirty="0"/>
          </a:p>
        </p:txBody>
      </p:sp>
    </p:spTree>
    <p:extLst>
      <p:ext uri="{BB962C8B-B14F-4D97-AF65-F5344CB8AC3E}">
        <p14:creationId xmlns:p14="http://schemas.microsoft.com/office/powerpoint/2010/main" val="30469571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72812" y="864976"/>
            <a:ext cx="9532938" cy="5293757"/>
          </a:xfrm>
        </p:spPr>
        <p:txBody>
          <a:bodyPr/>
          <a:lstStyle/>
          <a:p>
            <a:pPr marL="0" indent="0">
              <a:buNone/>
            </a:pPr>
            <a:r>
              <a:rPr lang="x-none" kern="1200">
                <a:solidFill>
                  <a:schemeClr val="folHlink"/>
                </a:solidFill>
                <a:latin typeface="Arial" charset="0"/>
                <a:ea typeface="Times New Roman" pitchFamily="18" charset="0"/>
                <a:cs typeface="Tahoma" pitchFamily="34" charset="0"/>
              </a:rPr>
              <a:t>Regulation 11(9) </a:t>
            </a:r>
            <a:endParaRPr lang="en-ZA" kern="1200" dirty="0" smtClean="0">
              <a:solidFill>
                <a:schemeClr val="folHlink"/>
              </a:solidFill>
              <a:latin typeface="Arial" charset="0"/>
              <a:ea typeface="Times New Roman" pitchFamily="18" charset="0"/>
              <a:cs typeface="Tahoma" pitchFamily="34" charset="0"/>
            </a:endParaRPr>
          </a:p>
          <a:p>
            <a:pPr marL="0" indent="0">
              <a:buNone/>
            </a:pPr>
            <a:endParaRPr lang="en-ZA" kern="1200" dirty="0">
              <a:solidFill>
                <a:schemeClr val="folHlink"/>
              </a:solidFill>
              <a:latin typeface="Arial" charset="0"/>
              <a:ea typeface="Times New Roman" pitchFamily="18" charset="0"/>
              <a:cs typeface="Tahoma" pitchFamily="34" charset="0"/>
            </a:endParaRPr>
          </a:p>
          <a:p>
            <a:pPr algn="just"/>
            <a:r>
              <a:rPr lang="x-none" kern="1200">
                <a:solidFill>
                  <a:schemeClr val="folHlink"/>
                </a:solidFill>
                <a:latin typeface="Arial" charset="0"/>
                <a:ea typeface="Times New Roman" pitchFamily="18" charset="0"/>
                <a:cs typeface="Tahoma" pitchFamily="34" charset="0"/>
              </a:rPr>
              <a:t>A person awarded a contract may not sub-contract more than 25% of the value of the contract to any other enterprise that does not have an equal or higher B-BBEE status level than the person concerned, unless the contract is sub-contracted to an Exempted Micro Enterprise that has the capability and ability to execute the sub-contract</a:t>
            </a:r>
            <a:r>
              <a:rPr lang="x-none" kern="1200" smtClean="0">
                <a:solidFill>
                  <a:schemeClr val="folHlink"/>
                </a:solidFill>
                <a:latin typeface="Arial" charset="0"/>
                <a:ea typeface="Times New Roman" pitchFamily="18" charset="0"/>
                <a:cs typeface="Tahoma" pitchFamily="34" charset="0"/>
              </a:rPr>
              <a:t>.</a:t>
            </a:r>
            <a:endParaRPr lang="en-ZA" kern="1200" dirty="0" smtClean="0">
              <a:solidFill>
                <a:schemeClr val="folHlink"/>
              </a:solidFill>
              <a:latin typeface="Arial" charset="0"/>
              <a:ea typeface="Times New Roman" pitchFamily="18" charset="0"/>
              <a:cs typeface="Tahoma" pitchFamily="34" charset="0"/>
            </a:endParaRPr>
          </a:p>
          <a:p>
            <a:pPr algn="just"/>
            <a:endParaRPr lang="en-ZA" kern="1200" dirty="0" smtClean="0">
              <a:solidFill>
                <a:schemeClr val="folHlink"/>
              </a:solidFill>
              <a:latin typeface="Arial" charset="0"/>
              <a:ea typeface="Times New Roman" pitchFamily="18" charset="0"/>
              <a:cs typeface="Tahoma" pitchFamily="34" charset="0"/>
            </a:endParaRPr>
          </a:p>
          <a:p>
            <a:pPr marL="0" lvl="1" indent="0" algn="just">
              <a:buClrTx/>
              <a:buNone/>
            </a:pPr>
            <a:r>
              <a:rPr lang="en-ZA" sz="2000" b="1" kern="1200" dirty="0" smtClean="0">
                <a:solidFill>
                  <a:schemeClr val="folHlink"/>
                </a:solidFill>
                <a:latin typeface="Arial" charset="0"/>
                <a:ea typeface="Times New Roman" pitchFamily="18" charset="0"/>
                <a:cs typeface="Tahoma" pitchFamily="34" charset="0"/>
              </a:rPr>
              <a:t>     Proof of Existence:  </a:t>
            </a:r>
            <a:r>
              <a:rPr lang="x-none" sz="2000" b="1" kern="1200" smtClean="0">
                <a:solidFill>
                  <a:schemeClr val="folHlink"/>
                </a:solidFill>
                <a:latin typeface="Arial" charset="0"/>
                <a:ea typeface="Times New Roman" pitchFamily="18" charset="0"/>
                <a:cs typeface="Tahoma" pitchFamily="34" charset="0"/>
              </a:rPr>
              <a:t>Joint </a:t>
            </a:r>
            <a:r>
              <a:rPr lang="x-none" sz="2000" b="1" kern="1200">
                <a:solidFill>
                  <a:schemeClr val="folHlink"/>
                </a:solidFill>
                <a:latin typeface="Arial" charset="0"/>
                <a:ea typeface="Times New Roman" pitchFamily="18" charset="0"/>
                <a:cs typeface="Tahoma" pitchFamily="34" charset="0"/>
              </a:rPr>
              <a:t>Ventures and/or Sub-Contracting</a:t>
            </a:r>
            <a:endParaRPr lang="en-ZA" sz="2000" b="1" kern="1200" dirty="0">
              <a:solidFill>
                <a:schemeClr val="folHlink"/>
              </a:solidFill>
              <a:latin typeface="Arial" charset="0"/>
              <a:ea typeface="Times New Roman" pitchFamily="18" charset="0"/>
              <a:cs typeface="Tahoma" pitchFamily="34" charset="0"/>
            </a:endParaRPr>
          </a:p>
          <a:p>
            <a:pPr algn="just"/>
            <a:endParaRPr lang="en-ZA" kern="1200" dirty="0">
              <a:solidFill>
                <a:schemeClr val="folHlink"/>
              </a:solidFill>
              <a:latin typeface="Arial" charset="0"/>
              <a:ea typeface="Times New Roman" pitchFamily="18" charset="0"/>
              <a:cs typeface="Tahoma" pitchFamily="34" charset="0"/>
            </a:endParaRPr>
          </a:p>
          <a:p>
            <a:pPr marL="342900" lvl="2" indent="-342900" algn="just">
              <a:buClrTx/>
              <a:buSzPct val="120000"/>
              <a:buFontTx/>
              <a:buChar char="•"/>
            </a:pPr>
            <a:r>
              <a:rPr lang="x-none" sz="1800" kern="1200" smtClean="0">
                <a:solidFill>
                  <a:schemeClr val="folHlink"/>
                </a:solidFill>
                <a:latin typeface="Arial" charset="0"/>
                <a:ea typeface="Times New Roman" pitchFamily="18" charset="0"/>
                <a:cs typeface="Tahoma" pitchFamily="34" charset="0"/>
              </a:rPr>
              <a:t>Bidders </a:t>
            </a:r>
            <a:r>
              <a:rPr lang="x-none" sz="1800" kern="1200">
                <a:solidFill>
                  <a:schemeClr val="folHlink"/>
                </a:solidFill>
                <a:latin typeface="Arial" charset="0"/>
                <a:ea typeface="Times New Roman" pitchFamily="18" charset="0"/>
                <a:cs typeface="Tahoma" pitchFamily="34" charset="0"/>
              </a:rPr>
              <a:t>must submit concrete proof of the existence of joint ventures and/or sub-contracting arrangements. SARS will accept signed agreements as acceptable proof of the existence of a joint venture and/or sub-contracting arrangement. </a:t>
            </a:r>
            <a:endParaRPr lang="en-ZA" sz="1800" kern="1200" dirty="0" smtClean="0">
              <a:solidFill>
                <a:schemeClr val="folHlink"/>
              </a:solidFill>
              <a:latin typeface="Arial" charset="0"/>
              <a:ea typeface="Times New Roman" pitchFamily="18" charset="0"/>
              <a:cs typeface="Tahoma" pitchFamily="34" charset="0"/>
            </a:endParaRPr>
          </a:p>
          <a:p>
            <a:pPr marL="342900" lvl="2" indent="-342900" algn="just">
              <a:buClrTx/>
              <a:buSzPct val="120000"/>
              <a:buFontTx/>
              <a:buChar char="•"/>
            </a:pPr>
            <a:endParaRPr lang="en-ZA" sz="1800" kern="1200" dirty="0" smtClean="0">
              <a:solidFill>
                <a:schemeClr val="folHlink"/>
              </a:solidFill>
              <a:latin typeface="Arial" charset="0"/>
              <a:ea typeface="Times New Roman" pitchFamily="18" charset="0"/>
              <a:cs typeface="Tahoma" pitchFamily="34" charset="0"/>
            </a:endParaRPr>
          </a:p>
          <a:p>
            <a:pPr marL="342900" lvl="2" indent="-342900" algn="just">
              <a:buClrTx/>
              <a:buSzPct val="120000"/>
              <a:buFontTx/>
              <a:buChar char="•"/>
            </a:pPr>
            <a:r>
              <a:rPr lang="x-none" sz="1800" kern="1200" smtClean="0">
                <a:solidFill>
                  <a:schemeClr val="folHlink"/>
                </a:solidFill>
                <a:latin typeface="Arial" charset="0"/>
                <a:ea typeface="Times New Roman" pitchFamily="18" charset="0"/>
                <a:cs typeface="Tahoma" pitchFamily="34" charset="0"/>
              </a:rPr>
              <a:t>The </a:t>
            </a:r>
            <a:r>
              <a:rPr lang="x-none" sz="1800" kern="1200">
                <a:solidFill>
                  <a:schemeClr val="folHlink"/>
                </a:solidFill>
                <a:latin typeface="Arial" charset="0"/>
                <a:ea typeface="Times New Roman" pitchFamily="18" charset="0"/>
                <a:cs typeface="Tahoma" pitchFamily="34" charset="0"/>
              </a:rPr>
              <a:t>joint venture and/or sub-contracting agreements must clearly set out the roles and responsibilities of the primary Bidder and the joint venture and/or sub-contracting party. The agreement must also clearly identify the primary Bidder, who shall be given the power of attorney to bind the other party/parties in respect of matters pertaining to the joint venture and/or sub-contracting arrangement</a:t>
            </a:r>
            <a:r>
              <a:rPr lang="x-none" sz="1800"/>
              <a:t>. </a:t>
            </a:r>
            <a:endParaRPr lang="en-ZA" kern="1200" dirty="0">
              <a:solidFill>
                <a:schemeClr val="folHlink"/>
              </a:solidFill>
              <a:latin typeface="Arial" charset="0"/>
              <a:ea typeface="Times New Roman" pitchFamily="18" charset="0"/>
              <a:cs typeface="Tahoma" pitchFamily="34" charset="0"/>
            </a:endParaRPr>
          </a:p>
          <a:p>
            <a:endParaRPr lang="en-ZA" kern="1200" dirty="0">
              <a:solidFill>
                <a:schemeClr val="folHlink"/>
              </a:solidFill>
              <a:latin typeface="Arial" charset="0"/>
              <a:ea typeface="Times New Roman" pitchFamily="18" charset="0"/>
              <a:cs typeface="Tahoma" pitchFamily="34" charset="0"/>
            </a:endParaRPr>
          </a:p>
        </p:txBody>
      </p:sp>
      <p:sp>
        <p:nvSpPr>
          <p:cNvPr id="3" name="Title 2"/>
          <p:cNvSpPr>
            <a:spLocks noGrp="1"/>
          </p:cNvSpPr>
          <p:nvPr>
            <p:ph type="title"/>
          </p:nvPr>
        </p:nvSpPr>
        <p:spPr>
          <a:xfrm>
            <a:off x="187326" y="284891"/>
            <a:ext cx="9591675" cy="369332"/>
          </a:xfrm>
        </p:spPr>
        <p:txBody>
          <a:bodyPr/>
          <a:lstStyle/>
          <a:p>
            <a:r>
              <a:rPr lang="en-ZA" dirty="0" smtClean="0"/>
              <a:t>BEE</a:t>
            </a:r>
            <a:endParaRPr lang="en-ZA" dirty="0"/>
          </a:p>
        </p:txBody>
      </p:sp>
    </p:spTree>
    <p:extLst>
      <p:ext uri="{BB962C8B-B14F-4D97-AF65-F5344CB8AC3E}">
        <p14:creationId xmlns:p14="http://schemas.microsoft.com/office/powerpoint/2010/main" val="2862106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endParaRPr lang="en-ZA" smtClean="0"/>
          </a:p>
        </p:txBody>
      </p:sp>
      <p:sp>
        <p:nvSpPr>
          <p:cNvPr id="28674" name="Content Placeholder 2"/>
          <p:cNvSpPr>
            <a:spLocks noGrp="1"/>
          </p:cNvSpPr>
          <p:nvPr>
            <p:ph idx="1"/>
          </p:nvPr>
        </p:nvSpPr>
        <p:spPr>
          <a:xfrm>
            <a:off x="136525" y="1298575"/>
            <a:ext cx="9525000" cy="2215991"/>
          </a:xfrm>
        </p:spPr>
        <p:txBody>
          <a:bodyPr/>
          <a:lstStyle/>
          <a:p>
            <a:pPr algn="ctr">
              <a:buFontTx/>
              <a:buNone/>
            </a:pPr>
            <a:endParaRPr lang="en-ZA" dirty="0" smtClean="0">
              <a:solidFill>
                <a:schemeClr val="bg1"/>
              </a:solidFill>
            </a:endParaRPr>
          </a:p>
          <a:p>
            <a:pPr algn="ctr">
              <a:buFontTx/>
              <a:buNone/>
            </a:pPr>
            <a:endParaRPr lang="en-ZA" dirty="0" smtClean="0">
              <a:solidFill>
                <a:schemeClr val="bg1"/>
              </a:solidFill>
            </a:endParaRPr>
          </a:p>
          <a:p>
            <a:pPr algn="ctr">
              <a:buFontTx/>
              <a:buNone/>
            </a:pPr>
            <a:r>
              <a:rPr lang="en-ZA" sz="3200" b="1" dirty="0" smtClean="0">
                <a:solidFill>
                  <a:schemeClr val="bg1"/>
                </a:solidFill>
              </a:rPr>
              <a:t>PROCUREMENT </a:t>
            </a:r>
          </a:p>
          <a:p>
            <a:pPr algn="ctr">
              <a:buFontTx/>
              <a:buNone/>
            </a:pPr>
            <a:r>
              <a:rPr lang="en-ZA" sz="3200" b="1" smtClean="0">
                <a:solidFill>
                  <a:schemeClr val="bg1"/>
                </a:solidFill>
              </a:rPr>
              <a:t>PRICING</a:t>
            </a:r>
            <a:endParaRPr lang="en-ZA" sz="3200" b="1" dirty="0" smtClean="0">
              <a:solidFill>
                <a:schemeClr val="bg1"/>
              </a:solidFill>
            </a:endParaRPr>
          </a:p>
          <a:p>
            <a:pPr algn="ctr">
              <a:buFontTx/>
              <a:buNone/>
            </a:pPr>
            <a:endParaRPr lang="en-ZA" sz="3200" b="1" dirty="0" smtClean="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97709" y="741405"/>
            <a:ext cx="9532938" cy="6294031"/>
          </a:xfrm>
        </p:spPr>
        <p:txBody>
          <a:bodyPr/>
          <a:lstStyle/>
          <a:p>
            <a:pPr marL="82550" indent="-82550">
              <a:buFont typeface="Arial" pitchFamily="34" charset="0"/>
              <a:buChar char="•"/>
            </a:pPr>
            <a:r>
              <a:rPr lang="en-ZA" sz="1400" dirty="0" smtClean="0"/>
              <a:t> </a:t>
            </a:r>
            <a:r>
              <a:rPr lang="en-ZA" sz="1700" b="1" kern="1200" dirty="0" smtClean="0">
                <a:solidFill>
                  <a:schemeClr val="folHlink"/>
                </a:solidFill>
                <a:latin typeface="Arial" charset="0"/>
              </a:rPr>
              <a:t>PRICE IS REGARDED AS THE DETERMINING FACTOR ON AWARDING OF A TENDER AS A RESULT:</a:t>
            </a:r>
          </a:p>
          <a:p>
            <a:pPr lvl="1">
              <a:buFont typeface="Arial" pitchFamily="34" charset="0"/>
              <a:buChar char="•"/>
            </a:pPr>
            <a:endParaRPr lang="en-ZA" sz="1700" kern="1200" dirty="0" smtClean="0">
              <a:solidFill>
                <a:schemeClr val="folHlink"/>
              </a:solidFill>
              <a:latin typeface="Arial" charset="0"/>
              <a:ea typeface="+mn-ea"/>
              <a:cs typeface="+mn-cs"/>
            </a:endParaRPr>
          </a:p>
          <a:p>
            <a:pPr marL="185738" lvl="2" indent="-30163">
              <a:buNone/>
            </a:pPr>
            <a:r>
              <a:rPr lang="en-ZA" sz="1600" kern="1200" dirty="0" smtClean="0">
                <a:solidFill>
                  <a:schemeClr val="folHlink"/>
                </a:solidFill>
                <a:latin typeface="Arial" charset="0"/>
                <a:ea typeface="+mn-ea"/>
                <a:cs typeface="+mn-cs"/>
              </a:rPr>
              <a:t>Bidders submit Lower quotations in an attempt to secure the bid and consequently are unable to render  the service</a:t>
            </a:r>
          </a:p>
          <a:p>
            <a:pPr lvl="2">
              <a:buNone/>
            </a:pPr>
            <a:endParaRPr lang="en-ZA" sz="1600" kern="1200" dirty="0" smtClean="0">
              <a:solidFill>
                <a:schemeClr val="folHlink"/>
              </a:solidFill>
              <a:latin typeface="Arial" charset="0"/>
              <a:ea typeface="+mn-ea"/>
              <a:cs typeface="+mn-cs"/>
            </a:endParaRPr>
          </a:p>
          <a:p>
            <a:pPr lvl="2">
              <a:buNone/>
            </a:pPr>
            <a:r>
              <a:rPr lang="en-ZA" sz="1600" kern="1200" dirty="0" smtClean="0">
                <a:solidFill>
                  <a:schemeClr val="folHlink"/>
                </a:solidFill>
                <a:latin typeface="Arial" charset="0"/>
              </a:rPr>
              <a:t>Bidders should submit realistic quotations </a:t>
            </a:r>
          </a:p>
          <a:p>
            <a:pPr>
              <a:buFont typeface="Arial" pitchFamily="34" charset="0"/>
              <a:buChar char="•"/>
            </a:pPr>
            <a:endParaRPr lang="en-ZA" sz="1700" kern="1200" dirty="0" smtClean="0">
              <a:solidFill>
                <a:schemeClr val="folHlink"/>
              </a:solidFill>
              <a:latin typeface="Arial" charset="0"/>
            </a:endParaRPr>
          </a:p>
          <a:p>
            <a:pPr marL="85725" indent="-85725"/>
            <a:r>
              <a:rPr lang="en-ZA" sz="1700" kern="1200" dirty="0" smtClean="0">
                <a:solidFill>
                  <a:schemeClr val="folHlink"/>
                </a:solidFill>
                <a:latin typeface="Arial" charset="0"/>
              </a:rPr>
              <a:t> </a:t>
            </a:r>
            <a:r>
              <a:rPr lang="en-ZA" sz="1700" b="1" kern="1200" dirty="0" smtClean="0">
                <a:solidFill>
                  <a:schemeClr val="folHlink"/>
                </a:solidFill>
                <a:latin typeface="Arial" charset="0"/>
              </a:rPr>
              <a:t>BIDDERS INTERPRETATIONS OF THE SPECIFICATIONS VARY WHICH LEADS TO:</a:t>
            </a:r>
          </a:p>
          <a:p>
            <a:pPr>
              <a:buNone/>
            </a:pPr>
            <a:r>
              <a:rPr lang="en-ZA" sz="1700" kern="1200" dirty="0" smtClean="0">
                <a:solidFill>
                  <a:schemeClr val="folHlink"/>
                </a:solidFill>
                <a:latin typeface="Arial" charset="0"/>
              </a:rPr>
              <a:t> </a:t>
            </a:r>
          </a:p>
          <a:p>
            <a:pPr lvl="2">
              <a:buNone/>
            </a:pPr>
            <a:r>
              <a:rPr lang="en-ZA" sz="1600" kern="1200" dirty="0" smtClean="0">
                <a:solidFill>
                  <a:schemeClr val="folHlink"/>
                </a:solidFill>
                <a:latin typeface="Arial" charset="0"/>
                <a:ea typeface="+mn-ea"/>
                <a:cs typeface="+mn-cs"/>
              </a:rPr>
              <a:t> Incomplete quotations </a:t>
            </a:r>
          </a:p>
          <a:p>
            <a:pPr lvl="2">
              <a:buNone/>
            </a:pPr>
            <a:endParaRPr lang="en-ZA" sz="1600" kern="1200" dirty="0" smtClean="0">
              <a:solidFill>
                <a:schemeClr val="folHlink"/>
              </a:solidFill>
              <a:latin typeface="Arial" charset="0"/>
              <a:ea typeface="+mn-ea"/>
              <a:cs typeface="+mn-cs"/>
            </a:endParaRPr>
          </a:p>
          <a:p>
            <a:pPr lvl="2">
              <a:buNone/>
            </a:pPr>
            <a:r>
              <a:rPr lang="en-ZA" sz="1600" kern="1200" dirty="0" smtClean="0">
                <a:solidFill>
                  <a:schemeClr val="folHlink"/>
                </a:solidFill>
                <a:latin typeface="Arial" charset="0"/>
              </a:rPr>
              <a:t>Your interpretation of the Specifications whether correct or incorrect will affect your pricing </a:t>
            </a:r>
          </a:p>
          <a:p>
            <a:pPr marL="185738" indent="0">
              <a:spcBef>
                <a:spcPts val="0"/>
              </a:spcBef>
              <a:spcAft>
                <a:spcPts val="0"/>
              </a:spcAft>
              <a:buNone/>
            </a:pPr>
            <a:r>
              <a:rPr lang="en-ZA" sz="1600" kern="1200" dirty="0" smtClean="0">
                <a:solidFill>
                  <a:schemeClr val="folHlink"/>
                </a:solidFill>
                <a:latin typeface="Arial" charset="0"/>
              </a:rPr>
              <a:t>The specifications are meant to be clear and unambiguous, if this is not the case please ask for clarification </a:t>
            </a:r>
          </a:p>
          <a:p>
            <a:pPr lvl="2">
              <a:buNone/>
            </a:pPr>
            <a:endParaRPr lang="en-ZA" sz="1700" kern="1200" dirty="0" smtClean="0">
              <a:solidFill>
                <a:schemeClr val="folHlink"/>
              </a:solidFill>
              <a:latin typeface="Arial" charset="0"/>
            </a:endParaRPr>
          </a:p>
          <a:p>
            <a:pPr marL="85725" indent="-85725">
              <a:buFont typeface="Arial" pitchFamily="34" charset="0"/>
              <a:buChar char="•"/>
            </a:pPr>
            <a:r>
              <a:rPr lang="en-ZA" sz="1700" kern="1200" dirty="0" smtClean="0">
                <a:solidFill>
                  <a:schemeClr val="folHlink"/>
                </a:solidFill>
                <a:latin typeface="Arial" charset="0"/>
              </a:rPr>
              <a:t> </a:t>
            </a:r>
            <a:r>
              <a:rPr lang="en-ZA" sz="1700" b="1" kern="1200" dirty="0" smtClean="0">
                <a:solidFill>
                  <a:schemeClr val="folHlink"/>
                </a:solidFill>
                <a:latin typeface="Arial" charset="0"/>
              </a:rPr>
              <a:t>COMMON ERRORS WHICH MAY LEAD TO COMPLICATIONS WHEN EVALUATING BIDS</a:t>
            </a:r>
          </a:p>
          <a:p>
            <a:pPr>
              <a:buFont typeface="Arial" pitchFamily="34" charset="0"/>
              <a:buChar char="•"/>
            </a:pPr>
            <a:endParaRPr lang="en-ZA" sz="1700" kern="1200" dirty="0" smtClean="0">
              <a:solidFill>
                <a:schemeClr val="folHlink"/>
              </a:solidFill>
              <a:latin typeface="Arial" charset="0"/>
            </a:endParaRPr>
          </a:p>
          <a:p>
            <a:pPr lvl="2">
              <a:buNone/>
            </a:pPr>
            <a:r>
              <a:rPr lang="en-ZA" sz="1700" kern="1200" dirty="0" smtClean="0">
                <a:solidFill>
                  <a:schemeClr val="folHlink"/>
                </a:solidFill>
                <a:latin typeface="Arial" charset="0"/>
                <a:ea typeface="+mn-ea"/>
                <a:cs typeface="+mn-cs"/>
              </a:rPr>
              <a:t> </a:t>
            </a:r>
            <a:r>
              <a:rPr lang="en-ZA" sz="1600" kern="1200" dirty="0" smtClean="0">
                <a:solidFill>
                  <a:schemeClr val="folHlink"/>
                </a:solidFill>
                <a:latin typeface="Arial" charset="0"/>
                <a:ea typeface="+mn-ea"/>
                <a:cs typeface="+mn-cs"/>
              </a:rPr>
              <a:t>Incorrect calculations ( the sum may not be equal to the individual amounts)</a:t>
            </a:r>
          </a:p>
          <a:p>
            <a:pPr marL="715963" lvl="1" indent="-258763">
              <a:defRPr/>
            </a:pPr>
            <a:r>
              <a:rPr lang="en-ZA" sz="1600" kern="1200" dirty="0" smtClean="0">
                <a:solidFill>
                  <a:schemeClr val="folHlink"/>
                </a:solidFill>
                <a:latin typeface="Arial" charset="0"/>
              </a:rPr>
              <a:t>If your calculation on your Pricing template, Bill of quantities , etc. is not as per your </a:t>
            </a:r>
          </a:p>
          <a:p>
            <a:pPr marL="715963" lvl="3" indent="0">
              <a:buNone/>
              <a:defRPr/>
            </a:pPr>
            <a:r>
              <a:rPr lang="en-ZA" sz="1600" kern="1200" dirty="0" smtClean="0">
                <a:solidFill>
                  <a:schemeClr val="folHlink"/>
                </a:solidFill>
                <a:latin typeface="Arial" charset="0"/>
              </a:rPr>
              <a:t>SBD form , the SBD form will supersede all other pricing quotes.</a:t>
            </a:r>
          </a:p>
          <a:p>
            <a:pPr marL="800100" lvl="1" indent="-342900" algn="ctr">
              <a:buNone/>
              <a:defRPr/>
            </a:pPr>
            <a:r>
              <a:rPr lang="en-ZA" sz="1700" b="1" kern="1200" dirty="0" smtClean="0">
                <a:latin typeface="Arial" charset="0"/>
              </a:rPr>
              <a:t>ALL PRICES MUST BE INCLUSIVE OF VAT</a:t>
            </a:r>
          </a:p>
          <a:p>
            <a:pPr lvl="2">
              <a:buNone/>
            </a:pPr>
            <a:endParaRPr lang="en-ZA" sz="1800" kern="1200" dirty="0" smtClean="0">
              <a:solidFill>
                <a:schemeClr val="folHlink"/>
              </a:solidFill>
              <a:latin typeface="Arial" charset="0"/>
              <a:ea typeface="+mn-ea"/>
              <a:cs typeface="+mn-cs"/>
            </a:endParaRPr>
          </a:p>
          <a:p>
            <a:pPr lvl="1"/>
            <a:endParaRPr lang="en-ZA" sz="1400" dirty="0" smtClean="0"/>
          </a:p>
          <a:p>
            <a:endParaRPr lang="en-ZA" sz="1400" dirty="0"/>
          </a:p>
        </p:txBody>
      </p:sp>
      <p:sp>
        <p:nvSpPr>
          <p:cNvPr id="3" name="Title 2"/>
          <p:cNvSpPr>
            <a:spLocks noGrp="1"/>
          </p:cNvSpPr>
          <p:nvPr>
            <p:ph type="title"/>
          </p:nvPr>
        </p:nvSpPr>
        <p:spPr>
          <a:xfrm>
            <a:off x="187324" y="100013"/>
            <a:ext cx="9591675" cy="738664"/>
          </a:xfrm>
        </p:spPr>
        <p:txBody>
          <a:bodyPr/>
          <a:lstStyle/>
          <a:p>
            <a:r>
              <a:rPr lang="en-ZA" dirty="0" smtClean="0"/>
              <a:t>Incorrect ASSUMPTIONS  with regards to pricing</a:t>
            </a:r>
            <a:br>
              <a:rPr lang="en-ZA" dirty="0" smtClean="0"/>
            </a:br>
            <a:endParaRPr lang="en-Z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187325" y="100013"/>
            <a:ext cx="9591675" cy="369887"/>
          </a:xfrm>
        </p:spPr>
        <p:txBody>
          <a:bodyPr/>
          <a:lstStyle/>
          <a:p>
            <a:r>
              <a:rPr lang="en-ZA" dirty="0" smtClean="0"/>
              <a:t>PRICING TEMPLATE</a:t>
            </a:r>
            <a:endParaRPr lang="en-GB" dirty="0" smtClean="0"/>
          </a:p>
        </p:txBody>
      </p:sp>
      <p:sp>
        <p:nvSpPr>
          <p:cNvPr id="6148" name="TextBox 8"/>
          <p:cNvSpPr txBox="1">
            <a:spLocks noChangeArrowheads="1"/>
          </p:cNvSpPr>
          <p:nvPr/>
        </p:nvSpPr>
        <p:spPr bwMode="auto">
          <a:xfrm>
            <a:off x="323850" y="981075"/>
            <a:ext cx="9115425" cy="1477963"/>
          </a:xfrm>
          <a:prstGeom prst="rect">
            <a:avLst/>
          </a:prstGeom>
          <a:noFill/>
          <a:ln w="9525">
            <a:noFill/>
            <a:miter lim="800000"/>
            <a:headEnd/>
            <a:tailEnd/>
          </a:ln>
        </p:spPr>
        <p:txBody>
          <a:bodyPr>
            <a:spAutoFit/>
          </a:bodyPr>
          <a:lstStyle/>
          <a:p>
            <a:pPr algn="l">
              <a:lnSpc>
                <a:spcPct val="150000"/>
              </a:lnSpc>
              <a:buFont typeface="Wingdings" pitchFamily="2" charset="2"/>
              <a:buNone/>
            </a:pPr>
            <a:endParaRPr lang="en-ZA" altLang="zh-TW" sz="2000">
              <a:solidFill>
                <a:schemeClr val="tx2"/>
              </a:solidFill>
              <a:latin typeface="Tahoma" pitchFamily="34" charset="0"/>
              <a:ea typeface="Times New Roman" pitchFamily="18" charset="0"/>
              <a:cs typeface="Tahoma" pitchFamily="34" charset="0"/>
            </a:endParaRPr>
          </a:p>
          <a:p>
            <a:pPr algn="l">
              <a:lnSpc>
                <a:spcPct val="150000"/>
              </a:lnSpc>
              <a:buFont typeface="Wingdings" pitchFamily="2" charset="2"/>
              <a:buNone/>
            </a:pPr>
            <a:endParaRPr lang="en-ZA" altLang="zh-TW" sz="2000">
              <a:solidFill>
                <a:schemeClr val="tx2"/>
              </a:solidFill>
              <a:latin typeface="Tahoma" pitchFamily="34" charset="0"/>
              <a:ea typeface="Times New Roman" pitchFamily="18" charset="0"/>
              <a:cs typeface="Tahoma" pitchFamily="34" charset="0"/>
            </a:endParaRPr>
          </a:p>
          <a:p>
            <a:pPr algn="l">
              <a:lnSpc>
                <a:spcPct val="150000"/>
              </a:lnSpc>
            </a:pPr>
            <a:endParaRPr lang="en-ZA" altLang="zh-TW" sz="2000">
              <a:solidFill>
                <a:schemeClr val="tx2"/>
              </a:solidFill>
              <a:latin typeface="Tahoma" pitchFamily="34" charset="0"/>
              <a:ea typeface="Times New Roman" pitchFamily="18" charset="0"/>
              <a:cs typeface="Tahoma" pitchFamily="34" charset="0"/>
            </a:endParaRPr>
          </a:p>
        </p:txBody>
      </p:sp>
      <p:graphicFrame>
        <p:nvGraphicFramePr>
          <p:cNvPr id="6" name="Table 5"/>
          <p:cNvGraphicFramePr>
            <a:graphicFrameLocks noGrp="1"/>
          </p:cNvGraphicFramePr>
          <p:nvPr/>
        </p:nvGraphicFramePr>
        <p:xfrm>
          <a:off x="148281" y="790816"/>
          <a:ext cx="9576487" cy="6430385"/>
        </p:xfrm>
        <a:graphic>
          <a:graphicData uri="http://schemas.openxmlformats.org/drawingml/2006/table">
            <a:tbl>
              <a:tblPr/>
              <a:tblGrid>
                <a:gridCol w="4801808"/>
                <a:gridCol w="578750"/>
                <a:gridCol w="913338"/>
                <a:gridCol w="913338"/>
                <a:gridCol w="976638"/>
                <a:gridCol w="1392615"/>
              </a:tblGrid>
              <a:tr h="233861">
                <a:tc gridSpan="6">
                  <a:txBody>
                    <a:bodyPr/>
                    <a:lstStyle/>
                    <a:p>
                      <a:pPr algn="ctr" fontAlgn="b"/>
                      <a:r>
                        <a:rPr lang="en-ZA" sz="1000" b="1" i="0" u="none" strike="noStrike" dirty="0">
                          <a:solidFill>
                            <a:srgbClr val="000000"/>
                          </a:solidFill>
                          <a:latin typeface="+mn-lt"/>
                        </a:rPr>
                        <a:t>ANNEXURE B</a:t>
                      </a:r>
                    </a:p>
                  </a:txBody>
                  <a:tcPr marL="5216" marR="5216" marT="5216"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r>
              <a:tr h="148041">
                <a:tc gridSpan="6">
                  <a:txBody>
                    <a:bodyPr/>
                    <a:lstStyle/>
                    <a:p>
                      <a:pPr algn="ctr" fontAlgn="b"/>
                      <a:r>
                        <a:rPr lang="en-ZA" sz="1000" b="1" i="0" u="none" strike="noStrike" dirty="0">
                          <a:solidFill>
                            <a:srgbClr val="000000"/>
                          </a:solidFill>
                          <a:latin typeface="+mn-lt"/>
                        </a:rPr>
                        <a:t>Pricing template for Assets in Transit</a:t>
                      </a:r>
                    </a:p>
                  </a:txBody>
                  <a:tcPr marL="5216" marR="5216" marT="521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r>
              <a:tr h="148041">
                <a:tc>
                  <a:txBody>
                    <a:bodyPr/>
                    <a:lstStyle/>
                    <a:p>
                      <a:pPr algn="l" fontAlgn="b"/>
                      <a:r>
                        <a:rPr lang="en-ZA" sz="1000" b="0" i="0" u="none"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91184">
                <a:tc>
                  <a:txBody>
                    <a:bodyPr/>
                    <a:lstStyle/>
                    <a:p>
                      <a:pPr algn="l" fontAlgn="b"/>
                      <a:r>
                        <a:rPr lang="en-ZA" sz="1000" b="1" i="0" u="none" strike="noStrike" dirty="0">
                          <a:solidFill>
                            <a:srgbClr val="000000"/>
                          </a:solidFill>
                          <a:latin typeface="+mn-lt"/>
                        </a:rPr>
                        <a:t>Transportation of assets</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ZA" sz="1000" b="1" i="0" u="none" strike="noStrike">
                          <a:solidFill>
                            <a:srgbClr val="000000"/>
                          </a:solidFill>
                          <a:latin typeface="+mn-lt"/>
                        </a:rPr>
                        <a:t>UNIT</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ZA" sz="1000" b="1" i="0" u="none" strike="noStrike">
                          <a:solidFill>
                            <a:srgbClr val="000000"/>
                          </a:solidFill>
                          <a:latin typeface="+mn-lt"/>
                        </a:rPr>
                        <a:t>QUANTITY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ZA" sz="1000" b="1" i="0" u="none" strike="noStrike">
                          <a:solidFill>
                            <a:srgbClr val="000000"/>
                          </a:solidFill>
                          <a:latin typeface="+mn-lt"/>
                        </a:rPr>
                        <a:t>Amount</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ZA" sz="1000" b="1" i="0" u="none" strike="noStrike">
                          <a:solidFill>
                            <a:srgbClr val="000000"/>
                          </a:solidFill>
                          <a:latin typeface="+mn-lt"/>
                        </a:rPr>
                        <a:t>Vat</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ZA" sz="1000" b="1" i="0" u="none" strike="noStrike">
                          <a:solidFill>
                            <a:srgbClr val="000000"/>
                          </a:solidFill>
                          <a:latin typeface="+mn-lt"/>
                        </a:rPr>
                        <a:t>AMOUNT including VAT</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8041">
                <a:tc>
                  <a:txBody>
                    <a:bodyPr/>
                    <a:lstStyle/>
                    <a:p>
                      <a:pPr algn="l" fontAlgn="b"/>
                      <a:r>
                        <a:rPr lang="en-ZA" sz="1000" b="1" i="0" u="sng"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91184">
                <a:tc>
                  <a:txBody>
                    <a:bodyPr/>
                    <a:lstStyle/>
                    <a:p>
                      <a:pPr algn="l" fontAlgn="b"/>
                      <a:r>
                        <a:rPr lang="en-ZA" sz="1000" b="1" i="0" u="none" strike="noStrike" dirty="0">
                          <a:solidFill>
                            <a:srgbClr val="000000"/>
                          </a:solidFill>
                          <a:latin typeface="+mn-lt"/>
                        </a:rPr>
                        <a:t>1. Transport of exotic cars ( Value of R5m) from Pretoria to Cape Town</a:t>
                      </a:r>
                      <a:br>
                        <a:rPr lang="en-ZA" sz="1000" b="1" i="0" u="none" strike="noStrike" dirty="0">
                          <a:solidFill>
                            <a:srgbClr val="000000"/>
                          </a:solidFill>
                          <a:latin typeface="+mn-lt"/>
                        </a:rPr>
                      </a:br>
                      <a:r>
                        <a:rPr lang="en-ZA" sz="1000" b="1" i="0" u="none" strike="noStrike" dirty="0">
                          <a:solidFill>
                            <a:srgbClr val="000000"/>
                          </a:solidFill>
                          <a:latin typeface="+mn-lt"/>
                        </a:rPr>
                        <a:t> with </a:t>
                      </a:r>
                      <a:r>
                        <a:rPr lang="en-ZA" sz="1000" b="1" i="0" u="none" strike="noStrike" dirty="0" err="1">
                          <a:solidFill>
                            <a:srgbClr val="000000"/>
                          </a:solidFill>
                          <a:latin typeface="+mn-lt"/>
                        </a:rPr>
                        <a:t>Comprensive</a:t>
                      </a:r>
                      <a:r>
                        <a:rPr lang="en-ZA" sz="1000" b="1" i="0" u="none" strike="noStrike" dirty="0">
                          <a:solidFill>
                            <a:srgbClr val="000000"/>
                          </a:solidFill>
                          <a:latin typeface="+mn-lt"/>
                        </a:rPr>
                        <a:t> Insurance</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each</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1"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 </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0" i="0" u="none"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1" i="0" u="none" strike="noStrike" dirty="0">
                          <a:solidFill>
                            <a:srgbClr val="000000"/>
                          </a:solidFill>
                          <a:latin typeface="+mn-lt"/>
                        </a:rPr>
                        <a:t>2. Transportation of cash to banking institution as per sites below</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1"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Pretoria </a:t>
                      </a:r>
                      <a:r>
                        <a:rPr lang="en-ZA" sz="1000" b="0" i="0" u="none" strike="noStrike" dirty="0" err="1">
                          <a:solidFill>
                            <a:srgbClr val="000000"/>
                          </a:solidFill>
                          <a:latin typeface="+mn-lt"/>
                        </a:rPr>
                        <a:t>RoR</a:t>
                      </a:r>
                      <a:endParaRPr lang="en-ZA" sz="1000" b="0" i="0" u="none" strike="noStrike" dirty="0">
                        <a:solidFill>
                          <a:srgbClr val="000000"/>
                        </a:solidFill>
                        <a:latin typeface="+mn-lt"/>
                      </a:endParaRP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err="1">
                          <a:solidFill>
                            <a:srgbClr val="000000"/>
                          </a:solidFill>
                          <a:latin typeface="+mn-lt"/>
                        </a:rPr>
                        <a:t>Alberton</a:t>
                      </a:r>
                      <a:r>
                        <a:rPr lang="en-ZA" sz="1000" b="0" i="0" u="none" strike="noStrike" dirty="0">
                          <a:solidFill>
                            <a:srgbClr val="000000"/>
                          </a:solidFill>
                          <a:latin typeface="+mn-lt"/>
                        </a:rPr>
                        <a:t> Customs</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ORTIA</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King </a:t>
                      </a:r>
                      <a:r>
                        <a:rPr lang="en-ZA" sz="1000" b="0" i="0" u="none" strike="noStrike" dirty="0" err="1">
                          <a:solidFill>
                            <a:srgbClr val="000000"/>
                          </a:solidFill>
                          <a:latin typeface="+mn-lt"/>
                        </a:rPr>
                        <a:t>Shaka</a:t>
                      </a:r>
                      <a:r>
                        <a:rPr lang="en-ZA" sz="1000" b="0" i="0" u="none" strike="noStrike" dirty="0">
                          <a:solidFill>
                            <a:srgbClr val="000000"/>
                          </a:solidFill>
                          <a:latin typeface="+mn-lt"/>
                        </a:rPr>
                        <a:t> International Airport</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err="1">
                          <a:solidFill>
                            <a:srgbClr val="000000"/>
                          </a:solidFill>
                          <a:latin typeface="+mn-lt"/>
                        </a:rPr>
                        <a:t>Lebombo</a:t>
                      </a:r>
                      <a:r>
                        <a:rPr lang="en-ZA" sz="1000" b="0" i="0" u="none" strike="noStrike" dirty="0">
                          <a:solidFill>
                            <a:srgbClr val="000000"/>
                          </a:solidFill>
                          <a:latin typeface="+mn-lt"/>
                        </a:rPr>
                        <a:t> </a:t>
                      </a:r>
                      <a:r>
                        <a:rPr lang="en-ZA" sz="1000" b="0" i="0" u="none" strike="noStrike" dirty="0" err="1">
                          <a:solidFill>
                            <a:srgbClr val="000000"/>
                          </a:solidFill>
                          <a:latin typeface="+mn-lt"/>
                        </a:rPr>
                        <a:t>Nakop</a:t>
                      </a:r>
                      <a:r>
                        <a:rPr lang="en-ZA" sz="1000" b="0" i="0" u="none" strike="noStrike" dirty="0">
                          <a:solidFill>
                            <a:srgbClr val="000000"/>
                          </a:solidFill>
                          <a:latin typeface="+mn-lt"/>
                        </a:rPr>
                        <a:t> </a:t>
                      </a:r>
                      <a:r>
                        <a:rPr lang="en-ZA" sz="1000" b="0" i="0" u="none" strike="noStrike" dirty="0" err="1">
                          <a:solidFill>
                            <a:srgbClr val="000000"/>
                          </a:solidFill>
                          <a:latin typeface="+mn-lt"/>
                        </a:rPr>
                        <a:t>Borderposts</a:t>
                      </a:r>
                      <a:r>
                        <a:rPr lang="en-ZA" sz="1000" b="0" i="0" u="none" strike="noStrike" dirty="0">
                          <a:solidFill>
                            <a:srgbClr val="000000"/>
                          </a:solidFill>
                          <a:latin typeface="+mn-lt"/>
                        </a:rPr>
                        <a:t> </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Allied Building (PE)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Bellville Office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Albany House (</a:t>
                      </a:r>
                      <a:r>
                        <a:rPr lang="en-ZA" sz="1000" b="0" i="0" u="none" strike="noStrike" dirty="0" err="1">
                          <a:solidFill>
                            <a:srgbClr val="000000"/>
                          </a:solidFill>
                          <a:latin typeface="+mn-lt"/>
                        </a:rPr>
                        <a:t>Dbn</a:t>
                      </a:r>
                      <a:r>
                        <a:rPr lang="en-ZA" sz="1000" b="0" i="0" u="none" strike="noStrike" dirty="0">
                          <a:solidFill>
                            <a:srgbClr val="000000"/>
                          </a:solidFill>
                          <a:latin typeface="+mn-lt"/>
                        </a:rPr>
                        <a:t>)</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Krugersdorp</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Bloemfontein Office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0" i="0" u="none"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1" i="0" u="none"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1"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1" i="0" u="none" strike="noStrike" dirty="0">
                          <a:solidFill>
                            <a:srgbClr val="000000"/>
                          </a:solidFill>
                          <a:latin typeface="+mn-lt"/>
                        </a:rPr>
                        <a:t>3. Cash machine at </a:t>
                      </a:r>
                      <a:r>
                        <a:rPr lang="en-ZA" sz="1000" b="1" i="0" u="none" strike="noStrike" dirty="0" err="1">
                          <a:solidFill>
                            <a:srgbClr val="000000"/>
                          </a:solidFill>
                          <a:latin typeface="+mn-lt"/>
                        </a:rPr>
                        <a:t>Beitbridge</a:t>
                      </a:r>
                      <a:r>
                        <a:rPr lang="en-ZA" sz="1000" b="1" i="0" u="none" strike="noStrike" dirty="0">
                          <a:solidFill>
                            <a:srgbClr val="000000"/>
                          </a:solidFill>
                          <a:latin typeface="+mn-lt"/>
                        </a:rPr>
                        <a:t> border post</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Installation</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Once-off</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Maintenance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1" i="0" u="sng"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1" i="0" u="sng" strike="noStrike" dirty="0">
                          <a:solidFill>
                            <a:srgbClr val="000000"/>
                          </a:solidFill>
                          <a:latin typeface="+mn-lt"/>
                        </a:rPr>
                        <a:t> </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b"/>
                      <a:r>
                        <a:rPr lang="en-ZA" sz="1000" b="1" i="0" u="none" strike="noStrike" dirty="0">
                          <a:solidFill>
                            <a:srgbClr val="000000"/>
                          </a:solidFill>
                          <a:latin typeface="+mn-lt"/>
                        </a:rPr>
                        <a:t>4. Dedicated one-day per-month service to the following sites:</a:t>
                      </a:r>
                    </a:p>
                  </a:txBody>
                  <a:tcPr marL="5216" marR="5216" marT="5216"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Pretoria </a:t>
                      </a:r>
                      <a:r>
                        <a:rPr lang="en-ZA" sz="1000" b="0" i="0" u="none" strike="noStrike" dirty="0" err="1">
                          <a:solidFill>
                            <a:srgbClr val="000000"/>
                          </a:solidFill>
                          <a:latin typeface="+mn-lt"/>
                        </a:rPr>
                        <a:t>RoR</a:t>
                      </a:r>
                      <a:endParaRPr lang="en-ZA" sz="1000" b="0" i="0" u="none" strike="noStrike" dirty="0">
                        <a:solidFill>
                          <a:srgbClr val="000000"/>
                        </a:solidFill>
                        <a:latin typeface="+mn-lt"/>
                      </a:endParaRP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dirty="0">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err="1">
                          <a:solidFill>
                            <a:srgbClr val="000000"/>
                          </a:solidFill>
                          <a:latin typeface="+mn-lt"/>
                        </a:rPr>
                        <a:t>Alberton</a:t>
                      </a:r>
                      <a:r>
                        <a:rPr lang="en-ZA" sz="1000" b="0" i="0" u="none" strike="noStrike" dirty="0">
                          <a:solidFill>
                            <a:srgbClr val="000000"/>
                          </a:solidFill>
                          <a:latin typeface="+mn-lt"/>
                        </a:rPr>
                        <a:t> Customs</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dirty="0">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ORTIA</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dirty="0">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dirty="0">
                          <a:solidFill>
                            <a:srgbClr val="000000"/>
                          </a:solidFill>
                          <a:latin typeface="+mn-lt"/>
                        </a:rPr>
                        <a:t>King </a:t>
                      </a:r>
                      <a:r>
                        <a:rPr lang="en-ZA" sz="1000" b="0" i="0" u="none" strike="noStrike" dirty="0" err="1">
                          <a:solidFill>
                            <a:srgbClr val="000000"/>
                          </a:solidFill>
                          <a:latin typeface="+mn-lt"/>
                        </a:rPr>
                        <a:t>Shaka</a:t>
                      </a:r>
                      <a:r>
                        <a:rPr lang="en-ZA" sz="1000" b="0" i="0" u="none" strike="noStrike" dirty="0">
                          <a:solidFill>
                            <a:srgbClr val="000000"/>
                          </a:solidFill>
                          <a:latin typeface="+mn-lt"/>
                        </a:rPr>
                        <a:t> International Airport</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a:solidFill>
                            <a:srgbClr val="000000"/>
                          </a:solidFill>
                          <a:latin typeface="+mn-lt"/>
                        </a:rPr>
                        <a:t>Lebombo Nakop Borderposts </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a:solidFill>
                            <a:srgbClr val="000000"/>
                          </a:solidFill>
                          <a:latin typeface="+mn-lt"/>
                        </a:rPr>
                        <a:t>Allied Building (PE)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a:solidFill>
                            <a:srgbClr val="000000"/>
                          </a:solidFill>
                          <a:latin typeface="+mn-lt"/>
                        </a:rPr>
                        <a:t>Bellville Office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a:solidFill>
                            <a:srgbClr val="000000"/>
                          </a:solidFill>
                          <a:latin typeface="+mn-lt"/>
                        </a:rPr>
                        <a:t>Albany House (Dbn)</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a:solidFill>
                            <a:srgbClr val="000000"/>
                          </a:solidFill>
                          <a:latin typeface="+mn-lt"/>
                        </a:rPr>
                        <a:t>Krugersdorp</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041">
                <a:tc>
                  <a:txBody>
                    <a:bodyPr/>
                    <a:lstStyle/>
                    <a:p>
                      <a:pPr algn="l" fontAlgn="t"/>
                      <a:r>
                        <a:rPr lang="en-ZA" sz="1000" b="0" i="0" u="none" strike="noStrike">
                          <a:solidFill>
                            <a:srgbClr val="000000"/>
                          </a:solidFill>
                          <a:latin typeface="+mn-lt"/>
                        </a:rPr>
                        <a:t>Bloemfontein Office</a:t>
                      </a:r>
                    </a:p>
                  </a:txBody>
                  <a:tcPr marL="5216" marR="5216" marT="5216"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Monthly</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ZA" sz="1000" b="0" i="0" u="none" strike="noStrike">
                          <a:solidFill>
                            <a:srgbClr val="000000"/>
                          </a:solidFill>
                          <a:latin typeface="+mn-lt"/>
                        </a:rPr>
                        <a:t>1</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ZA" sz="1000" b="0" i="0" u="none" strike="noStrike" dirty="0">
                          <a:solidFill>
                            <a:srgbClr val="000000"/>
                          </a:solidFill>
                          <a:latin typeface="+mn-lt"/>
                        </a:rPr>
                        <a:t> </a:t>
                      </a:r>
                    </a:p>
                  </a:txBody>
                  <a:tcPr marL="5216" marR="5216" marT="521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774">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ZA" sz="600" b="0" i="0" u="none" strike="noStrike" dirty="0">
                        <a:solidFill>
                          <a:srgbClr val="000000"/>
                        </a:solidFill>
                        <a:latin typeface="Calibri"/>
                      </a:endParaRPr>
                    </a:p>
                  </a:txBody>
                  <a:tcPr marL="5216" marR="5216" marT="5216" marB="0" anchor="b">
                    <a:lnL>
                      <a:noFill/>
                    </a:lnL>
                    <a:lnR>
                      <a:noFill/>
                    </a:lnR>
                    <a:lnT w="12700" cap="flat" cmpd="sng" algn="ctr">
                      <a:solidFill>
                        <a:srgbClr val="000000"/>
                      </a:solidFill>
                      <a:prstDash val="solid"/>
                      <a:round/>
                      <a:headEnd type="none" w="med" len="med"/>
                      <a:tailEnd type="none" w="med" len="med"/>
                    </a:lnT>
                    <a:lnB>
                      <a:noFill/>
                    </a:lnB>
                  </a:tcPr>
                </a:tc>
              </a:tr>
              <a:tr h="108774">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a:noFill/>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a:noFill/>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a:noFill/>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a:noFill/>
                    </a:lnT>
                    <a:lnB>
                      <a:noFill/>
                    </a:lnB>
                  </a:tcPr>
                </a:tc>
                <a:tc>
                  <a:txBody>
                    <a:bodyPr/>
                    <a:lstStyle/>
                    <a:p>
                      <a:pPr algn="l" fontAlgn="b"/>
                      <a:endParaRPr lang="en-ZA" sz="600" b="0" i="0" u="none" strike="noStrike">
                        <a:solidFill>
                          <a:srgbClr val="000000"/>
                        </a:solidFill>
                        <a:latin typeface="Calibri"/>
                      </a:endParaRPr>
                    </a:p>
                  </a:txBody>
                  <a:tcPr marL="5216" marR="5216" marT="5216" marB="0" anchor="b">
                    <a:lnL>
                      <a:noFill/>
                    </a:lnL>
                    <a:lnR>
                      <a:noFill/>
                    </a:lnR>
                    <a:lnT>
                      <a:noFill/>
                    </a:lnT>
                    <a:lnB>
                      <a:noFill/>
                    </a:lnB>
                  </a:tcPr>
                </a:tc>
                <a:tc>
                  <a:txBody>
                    <a:bodyPr/>
                    <a:lstStyle/>
                    <a:p>
                      <a:pPr algn="l" fontAlgn="b"/>
                      <a:endParaRPr lang="en-ZA" sz="600" b="0" i="0" u="none" strike="noStrike" dirty="0">
                        <a:solidFill>
                          <a:srgbClr val="000000"/>
                        </a:solidFill>
                        <a:latin typeface="Calibri"/>
                      </a:endParaRPr>
                    </a:p>
                  </a:txBody>
                  <a:tcPr marL="5216" marR="5216" marT="5216" marB="0" anchor="b">
                    <a:lnL>
                      <a:noFill/>
                    </a:lnL>
                    <a:lnR>
                      <a:noFill/>
                    </a:lnR>
                    <a:lnT>
                      <a:noFill/>
                    </a:lnT>
                    <a:lnB>
                      <a:noFill/>
                    </a:lnB>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1506" name="Picture 2" descr="capa-1 copy"/>
          <p:cNvPicPr>
            <a:picLocks noChangeAspect="1" noChangeArrowheads="1"/>
          </p:cNvPicPr>
          <p:nvPr/>
        </p:nvPicPr>
        <p:blipFill>
          <a:blip r:embed="rId3"/>
          <a:srcRect/>
          <a:stretch>
            <a:fillRect/>
          </a:stretch>
        </p:blipFill>
        <p:spPr bwMode="auto">
          <a:xfrm>
            <a:off x="-201613" y="0"/>
            <a:ext cx="10107613" cy="6997700"/>
          </a:xfrm>
          <a:prstGeom prst="rect">
            <a:avLst/>
          </a:prstGeom>
          <a:noFill/>
          <a:ln w="9525">
            <a:noFill/>
            <a:miter lim="800000"/>
            <a:headEnd/>
            <a:tailEnd/>
          </a:ln>
        </p:spPr>
      </p:pic>
      <p:sp>
        <p:nvSpPr>
          <p:cNvPr id="21507" name="Rectangle 3"/>
          <p:cNvSpPr>
            <a:spLocks noGrp="1" noChangeArrowheads="1"/>
          </p:cNvSpPr>
          <p:nvPr>
            <p:ph type="body" sz="quarter" idx="10"/>
          </p:nvPr>
        </p:nvSpPr>
        <p:spPr>
          <a:xfrm>
            <a:off x="136525" y="2201863"/>
            <a:ext cx="9525000" cy="892552"/>
          </a:xfrm>
        </p:spPr>
        <p:txBody>
          <a:bodyPr/>
          <a:lstStyle/>
          <a:p>
            <a:pPr algn="ctr">
              <a:buFontTx/>
              <a:buNone/>
            </a:pPr>
            <a:r>
              <a:rPr lang="en-ZA" sz="4000" b="1" dirty="0" smtClean="0">
                <a:solidFill>
                  <a:srgbClr val="FBFCFA"/>
                </a:solidFill>
              </a:rPr>
              <a:t>Technical </a:t>
            </a:r>
          </a:p>
          <a:p>
            <a:pPr algn="ctr"/>
            <a:endParaRPr lang="en-US" b="1" dirty="0" smtClean="0">
              <a:solidFill>
                <a:srgbClr val="FBFCFA"/>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96"/>
          <p:cNvSpPr txBox="1">
            <a:spLocks noChangeArrowheads="1"/>
          </p:cNvSpPr>
          <p:nvPr/>
        </p:nvSpPr>
        <p:spPr bwMode="auto">
          <a:xfrm>
            <a:off x="181738" y="223285"/>
            <a:ext cx="8207375" cy="523220"/>
          </a:xfrm>
          <a:prstGeom prst="rect">
            <a:avLst/>
          </a:prstGeom>
          <a:noFill/>
          <a:ln w="12700" algn="ctr">
            <a:noFill/>
            <a:miter lim="800000"/>
            <a:headEnd/>
            <a:tailEnd/>
          </a:ln>
        </p:spPr>
        <p:txBody>
          <a:bodyPr>
            <a:spAutoFit/>
          </a:bodyPr>
          <a:lstStyle/>
          <a:p>
            <a:pPr marL="342900" lvl="0" indent="-342900" defTabSz="950913" eaLnBrk="0" hangingPunct="0">
              <a:buSzPct val="120000"/>
            </a:pPr>
            <a:r>
              <a:rPr lang="en-ZA" sz="2800" b="1" dirty="0">
                <a:solidFill>
                  <a:srgbClr val="FBFCFA"/>
                </a:solidFill>
                <a:latin typeface="+mn-lt"/>
              </a:rPr>
              <a:t>OVERVIEW OF THE PROJECT </a:t>
            </a:r>
          </a:p>
        </p:txBody>
      </p:sp>
      <p:sp>
        <p:nvSpPr>
          <p:cNvPr id="2" name="Rectangle 1"/>
          <p:cNvSpPr/>
          <p:nvPr/>
        </p:nvSpPr>
        <p:spPr>
          <a:xfrm>
            <a:off x="2328528" y="1116419"/>
            <a:ext cx="3887641" cy="707886"/>
          </a:xfrm>
          <a:prstGeom prst="rect">
            <a:avLst/>
          </a:prstGeom>
        </p:spPr>
        <p:txBody>
          <a:bodyPr wrap="square">
            <a:spAutoFit/>
          </a:bodyPr>
          <a:lstStyle/>
          <a:p>
            <a:r>
              <a:rPr lang="en-ZA" sz="4000" b="1" dirty="0" smtClean="0">
                <a:solidFill>
                  <a:srgbClr val="FBFCFA"/>
                </a:solidFill>
                <a:latin typeface="+mn-lt"/>
              </a:rPr>
              <a:t>SCRECARD</a:t>
            </a:r>
            <a:endParaRPr lang="en-ZA" sz="4000" b="1" dirty="0">
              <a:solidFill>
                <a:srgbClr val="FBFCFA"/>
              </a:solidFill>
              <a:latin typeface="+mn-lt"/>
            </a:endParaRPr>
          </a:p>
        </p:txBody>
      </p:sp>
      <p:sp>
        <p:nvSpPr>
          <p:cNvPr id="3" name="Rectangle 2"/>
          <p:cNvSpPr/>
          <p:nvPr/>
        </p:nvSpPr>
        <p:spPr>
          <a:xfrm>
            <a:off x="168660" y="912760"/>
            <a:ext cx="9260348" cy="5755422"/>
          </a:xfrm>
          <a:prstGeom prst="rect">
            <a:avLst/>
          </a:prstGeom>
        </p:spPr>
        <p:txBody>
          <a:bodyPr wrap="square">
            <a:spAutoFit/>
          </a:bodyPr>
          <a:lstStyle/>
          <a:p>
            <a:pPr marL="285750" indent="-285750" algn="l">
              <a:buFont typeface="Wingdings" panose="05000000000000000000" pitchFamily="2" charset="2"/>
              <a:buChar char="Ø"/>
            </a:pPr>
            <a:r>
              <a:rPr lang="en-ZA" sz="1600" dirty="0">
                <a:solidFill>
                  <a:schemeClr val="folHlink"/>
                </a:solidFill>
              </a:rPr>
              <a:t>The</a:t>
            </a:r>
            <a:r>
              <a:rPr lang="en-GB" sz="1600" dirty="0">
                <a:solidFill>
                  <a:schemeClr val="folHlink"/>
                </a:solidFill>
              </a:rPr>
              <a:t> prospective service provider will be required to collect the Assets-in-Transit from a designated  </a:t>
            </a:r>
            <a:r>
              <a:rPr lang="en-GB" sz="1600" dirty="0" smtClean="0">
                <a:solidFill>
                  <a:schemeClr val="folHlink"/>
                </a:solidFill>
              </a:rPr>
              <a:t>persons </a:t>
            </a:r>
            <a:r>
              <a:rPr lang="en-GB" sz="1600" dirty="0">
                <a:solidFill>
                  <a:schemeClr val="folHlink"/>
                </a:solidFill>
              </a:rPr>
              <a:t>at SARS Centres, complete the hand-over procedures and deliver the Assets-in-Transit to a banking or safe facility designated by SARS. </a:t>
            </a:r>
            <a:endParaRPr lang="en-GB" sz="1600" dirty="0" smtClean="0">
              <a:solidFill>
                <a:schemeClr val="folHlink"/>
              </a:solidFill>
            </a:endParaRPr>
          </a:p>
          <a:p>
            <a:pPr marL="285750" indent="-285750" algn="l">
              <a:buFont typeface="Wingdings" panose="05000000000000000000" pitchFamily="2" charset="2"/>
              <a:buChar char="Ø"/>
            </a:pPr>
            <a:endParaRPr lang="en-GB" sz="1600" dirty="0">
              <a:solidFill>
                <a:schemeClr val="folHlink"/>
              </a:solidFill>
            </a:endParaRPr>
          </a:p>
          <a:p>
            <a:pPr marL="285750" indent="-285750" algn="l">
              <a:buFont typeface="Wingdings" panose="05000000000000000000" pitchFamily="2" charset="2"/>
              <a:buChar char="Ø"/>
            </a:pPr>
            <a:r>
              <a:rPr lang="en-GB" sz="1600" dirty="0" smtClean="0">
                <a:solidFill>
                  <a:schemeClr val="folHlink"/>
                </a:solidFill>
              </a:rPr>
              <a:t>The </a:t>
            </a:r>
            <a:r>
              <a:rPr lang="en-GB" sz="1600" dirty="0">
                <a:solidFill>
                  <a:schemeClr val="folHlink"/>
                </a:solidFill>
              </a:rPr>
              <a:t>prospective service provider will be required to service one or more routes mutually agreed between the parties or to provide a dedicated </a:t>
            </a:r>
            <a:r>
              <a:rPr lang="en-GB" sz="1600" dirty="0" smtClean="0">
                <a:solidFill>
                  <a:schemeClr val="folHlink"/>
                </a:solidFill>
              </a:rPr>
              <a:t>Service</a:t>
            </a:r>
          </a:p>
          <a:p>
            <a:pPr marL="285750" indent="-285750" algn="l">
              <a:buFont typeface="Wingdings" panose="05000000000000000000" pitchFamily="2" charset="2"/>
              <a:buChar char="Ø"/>
            </a:pPr>
            <a:endParaRPr lang="en-ZA" sz="1600" dirty="0" smtClean="0">
              <a:solidFill>
                <a:schemeClr val="folHlink"/>
              </a:solidFill>
            </a:endParaRPr>
          </a:p>
          <a:p>
            <a:pPr marL="285750" indent="-285750" algn="l">
              <a:buFont typeface="Wingdings" panose="05000000000000000000" pitchFamily="2" charset="2"/>
              <a:buChar char="Ø"/>
            </a:pPr>
            <a:r>
              <a:rPr lang="en-ZA" sz="1600" dirty="0" smtClean="0">
                <a:solidFill>
                  <a:schemeClr val="folHlink"/>
                </a:solidFill>
              </a:rPr>
              <a:t>The </a:t>
            </a:r>
            <a:r>
              <a:rPr lang="en-GB" sz="1600" dirty="0" smtClean="0">
                <a:solidFill>
                  <a:schemeClr val="folHlink"/>
                </a:solidFill>
              </a:rPr>
              <a:t>services </a:t>
            </a:r>
            <a:r>
              <a:rPr lang="en-ZA" sz="1600" dirty="0">
                <a:solidFill>
                  <a:schemeClr val="folHlink"/>
                </a:solidFill>
              </a:rPr>
              <a:t>will be hybrid in nature, for example, the prospective service provider may be required to collect and deliver a high value motor vehicle or document thereby necessitating a change in the mode of delivery of the service. </a:t>
            </a:r>
            <a:endParaRPr lang="en-ZA" sz="1600" dirty="0" smtClean="0">
              <a:solidFill>
                <a:schemeClr val="folHlink"/>
              </a:solidFill>
            </a:endParaRPr>
          </a:p>
          <a:p>
            <a:pPr algn="l"/>
            <a:endParaRPr lang="en-ZA" sz="1600" dirty="0">
              <a:solidFill>
                <a:schemeClr val="folHlink"/>
              </a:solidFill>
            </a:endParaRPr>
          </a:p>
          <a:p>
            <a:pPr marL="285750" indent="-285750" algn="l">
              <a:buFont typeface="Wingdings" panose="05000000000000000000" pitchFamily="2" charset="2"/>
              <a:buChar char="Ø"/>
            </a:pPr>
            <a:r>
              <a:rPr lang="en-ZA" sz="1600" dirty="0" smtClean="0">
                <a:solidFill>
                  <a:schemeClr val="folHlink"/>
                </a:solidFill>
              </a:rPr>
              <a:t>SARS </a:t>
            </a:r>
            <a:r>
              <a:rPr lang="en-ZA" sz="1600" dirty="0">
                <a:solidFill>
                  <a:schemeClr val="folHlink"/>
                </a:solidFill>
              </a:rPr>
              <a:t>business requirements dictate that the prospective service provider should be able to adapt the hybrid nature of the </a:t>
            </a:r>
            <a:r>
              <a:rPr lang="en-GB" sz="1600" dirty="0">
                <a:solidFill>
                  <a:schemeClr val="folHlink"/>
                </a:solidFill>
              </a:rPr>
              <a:t>Services</a:t>
            </a:r>
            <a:r>
              <a:rPr lang="en-ZA" sz="1600" dirty="0">
                <a:solidFill>
                  <a:schemeClr val="folHlink"/>
                </a:solidFill>
              </a:rPr>
              <a:t>. </a:t>
            </a:r>
            <a:endParaRPr lang="en-ZA" sz="1600" dirty="0" smtClean="0">
              <a:solidFill>
                <a:schemeClr val="folHlink"/>
              </a:solidFill>
            </a:endParaRPr>
          </a:p>
          <a:p>
            <a:pPr algn="l"/>
            <a:endParaRPr lang="en-ZA" sz="1600" dirty="0" smtClean="0">
              <a:solidFill>
                <a:schemeClr val="folHlink"/>
              </a:solidFill>
            </a:endParaRPr>
          </a:p>
          <a:p>
            <a:pPr marL="285750" indent="-285750" algn="l">
              <a:buFont typeface="Wingdings" panose="05000000000000000000" pitchFamily="2" charset="2"/>
              <a:buChar char="Ø"/>
            </a:pPr>
            <a:r>
              <a:rPr lang="en-ZA" sz="1600" dirty="0">
                <a:solidFill>
                  <a:schemeClr val="folHlink"/>
                </a:solidFill>
              </a:rPr>
              <a:t>A Bidder appointed to provide the Services must at times have the following insurance to protect SARS against the risk of loss and damages</a:t>
            </a:r>
          </a:p>
          <a:p>
            <a:pPr algn="l"/>
            <a:endParaRPr lang="en-ZA" sz="1600" dirty="0">
              <a:solidFill>
                <a:schemeClr val="folHlink"/>
              </a:solidFill>
            </a:endParaRPr>
          </a:p>
          <a:p>
            <a:pPr marL="742950" lvl="1" indent="-285750" algn="l">
              <a:buFont typeface="Wingdings" panose="05000000000000000000" pitchFamily="2" charset="2"/>
              <a:buChar char="ü"/>
            </a:pPr>
            <a:r>
              <a:rPr lang="en-ZA" sz="1600" dirty="0">
                <a:solidFill>
                  <a:schemeClr val="folHlink"/>
                </a:solidFill>
              </a:rPr>
              <a:t>Third party liability insurance – Cover for loss and/or damages suffered by third parties whilst the prospective service provider is at SARS offices.</a:t>
            </a:r>
          </a:p>
          <a:p>
            <a:pPr marL="742950" lvl="1" indent="-285750" algn="l">
              <a:buFont typeface="Wingdings" panose="05000000000000000000" pitchFamily="2" charset="2"/>
              <a:buChar char="ü"/>
            </a:pPr>
            <a:endParaRPr lang="en-ZA" sz="1600" dirty="0">
              <a:solidFill>
                <a:schemeClr val="folHlink"/>
              </a:solidFill>
            </a:endParaRPr>
          </a:p>
          <a:p>
            <a:pPr marL="742950" lvl="1" indent="-285750" algn="l">
              <a:buFont typeface="Wingdings" panose="05000000000000000000" pitchFamily="2" charset="2"/>
              <a:buChar char="ü"/>
            </a:pPr>
            <a:r>
              <a:rPr lang="en-ZA" sz="1600" dirty="0">
                <a:solidFill>
                  <a:schemeClr val="folHlink"/>
                </a:solidFill>
              </a:rPr>
              <a:t>Comprehensive insurance – Cover for loss or damage of the Assets-in-Transit whilst in the possession of the service provider.</a:t>
            </a:r>
          </a:p>
          <a:p>
            <a:pPr marL="285750" indent="-285750" algn="l">
              <a:buFont typeface="Wingdings" panose="05000000000000000000" pitchFamily="2" charset="2"/>
              <a:buChar char="Ø"/>
            </a:pPr>
            <a:endParaRPr lang="en-ZA" sz="1600" dirty="0">
              <a:solidFill>
                <a:schemeClr val="folHlink"/>
              </a:solidFill>
            </a:endParaRP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87325" y="100013"/>
            <a:ext cx="9591675" cy="676275"/>
          </a:xfrm>
        </p:spPr>
        <p:txBody>
          <a:bodyPr/>
          <a:lstStyle/>
          <a:p>
            <a:r>
              <a:rPr lang="en-ZA" smtClean="0"/>
              <a:t>Agenda</a:t>
            </a:r>
            <a:endParaRPr lang="en-GB" smtClean="0"/>
          </a:p>
        </p:txBody>
      </p:sp>
      <p:graphicFrame>
        <p:nvGraphicFramePr>
          <p:cNvPr id="66684" name="Group 124"/>
          <p:cNvGraphicFramePr>
            <a:graphicFrameLocks noGrp="1"/>
          </p:cNvGraphicFramePr>
          <p:nvPr>
            <p:ph sz="quarter" idx="4294967295"/>
          </p:nvPr>
        </p:nvGraphicFramePr>
        <p:xfrm>
          <a:off x="434975" y="820738"/>
          <a:ext cx="8612372" cy="4818698"/>
        </p:xfrm>
        <a:graphic>
          <a:graphicData uri="http://schemas.openxmlformats.org/drawingml/2006/table">
            <a:tbl>
              <a:tblPr/>
              <a:tblGrid>
                <a:gridCol w="8612372"/>
              </a:tblGrid>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tx2"/>
                          </a:solidFill>
                          <a:effectLst/>
                          <a:latin typeface="Arial" charset="0"/>
                          <a:cs typeface="Arial" charset="0"/>
                        </a:rPr>
                        <a:t>Agenda Item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ZA" sz="2000" b="1" i="0" u="none" strike="noStrike" cap="none" normalizeH="0" baseline="0" dirty="0" smtClean="0">
                        <a:ln>
                          <a:noFill/>
                        </a:ln>
                        <a:solidFill>
                          <a:schemeClr val="tx2"/>
                        </a:solidFill>
                        <a:effectLst/>
                        <a:latin typeface="Arial" charset="0"/>
                        <a:cs typeface="Arial" charset="0"/>
                      </a:endParaRPr>
                    </a:p>
                  </a:txBody>
                  <a:tcPr anchor="ctr" horzOverflow="overflow">
                    <a:lnL w="9525" cap="flat" cmpd="sng" algn="ctr">
                      <a:solidFill>
                        <a:srgbClr val="5A9AC2"/>
                      </a:solidFill>
                      <a:prstDash val="solid"/>
                      <a:round/>
                      <a:headEnd type="none" w="med" len="med"/>
                      <a:tailEnd type="none" w="med" len="med"/>
                    </a:lnL>
                    <a:lnR w="9525" cap="flat" cmpd="sng" algn="ctr">
                      <a:solidFill>
                        <a:srgbClr val="5A9AC2"/>
                      </a:solidFill>
                      <a:prstDash val="solid"/>
                      <a:round/>
                      <a:headEnd type="none" w="med" len="med"/>
                      <a:tailEnd type="none" w="med" len="med"/>
                    </a:lnR>
                    <a:lnT w="9525" cap="flat" cmpd="sng" algn="ctr">
                      <a:solidFill>
                        <a:srgbClr val="5A9AC2"/>
                      </a:solidFill>
                      <a:prstDash val="solid"/>
                      <a:round/>
                      <a:headEnd type="none" w="med" len="med"/>
                      <a:tailEnd type="none" w="med" len="med"/>
                    </a:lnT>
                    <a:lnB w="9525" cap="flat" cmpd="sng" algn="ctr">
                      <a:solidFill>
                        <a:srgbClr val="5A9AC2"/>
                      </a:solidFill>
                      <a:prstDash val="solid"/>
                      <a:round/>
                      <a:headEnd type="none" w="med" len="med"/>
                      <a:tailEnd type="none" w="med" len="med"/>
                    </a:lnB>
                    <a:lnTlToBr>
                      <a:noFill/>
                    </a:lnTlToBr>
                    <a:lnBlToTr>
                      <a:noFill/>
                    </a:lnBlToTr>
                    <a:solidFill>
                      <a:schemeClr val="bg1"/>
                    </a:solidFill>
                  </a:tcPr>
                </a:tc>
              </a:tr>
              <a:tr h="396875">
                <a:tc>
                  <a:txBody>
                    <a:bodyPr/>
                    <a:lstStyle/>
                    <a:p>
                      <a:pPr marL="457200" marR="0" lvl="1"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ZA" sz="2000" b="0" i="0" u="none" strike="noStrike" cap="none" normalizeH="0" baseline="0" dirty="0" smtClean="0">
                          <a:ln>
                            <a:noFill/>
                          </a:ln>
                          <a:solidFill>
                            <a:schemeClr val="tx2"/>
                          </a:solidFill>
                          <a:effectLst/>
                          <a:latin typeface="Arial" charset="0"/>
                          <a:cs typeface="Arial" charset="0"/>
                        </a:rPr>
                        <a:t> </a:t>
                      </a:r>
                      <a:r>
                        <a:rPr kumimoji="0" lang="en-US" sz="2000" b="0" i="0" u="none" strike="noStrike" cap="none" normalizeH="0" baseline="0" dirty="0" smtClean="0">
                          <a:ln>
                            <a:noFill/>
                          </a:ln>
                          <a:solidFill>
                            <a:schemeClr val="tx2"/>
                          </a:solidFill>
                          <a:effectLst/>
                          <a:latin typeface="Arial" charset="0"/>
                        </a:rPr>
                        <a:t>Welcome and Introduction</a:t>
                      </a:r>
                      <a:endParaRPr kumimoji="0" lang="en-ZA" sz="2000" b="0" i="0" u="none" strike="noStrike" cap="none" normalizeH="0" baseline="0" dirty="0" smtClean="0">
                        <a:ln>
                          <a:noFill/>
                        </a:ln>
                        <a:solidFill>
                          <a:schemeClr val="tx2"/>
                        </a:solidFill>
                        <a:effectLst/>
                        <a:latin typeface="Arial" charset="0"/>
                        <a:cs typeface="Arial" charset="0"/>
                      </a:endParaRPr>
                    </a:p>
                  </a:txBody>
                  <a:tcPr anchor="ctr" horzOverflow="overflow">
                    <a:lnL w="9525" cap="flat" cmpd="sng" algn="ctr">
                      <a:solidFill>
                        <a:srgbClr val="5A9AC2"/>
                      </a:solidFill>
                      <a:prstDash val="solid"/>
                      <a:round/>
                      <a:headEnd type="none" w="med" len="med"/>
                      <a:tailEnd type="none" w="med" len="med"/>
                    </a:lnL>
                    <a:lnR w="9525" cap="flat" cmpd="sng" algn="ctr">
                      <a:solidFill>
                        <a:srgbClr val="5A9AC2"/>
                      </a:solidFill>
                      <a:prstDash val="solid"/>
                      <a:round/>
                      <a:headEnd type="none" w="med" len="med"/>
                      <a:tailEnd type="none" w="med" len="med"/>
                    </a:lnR>
                    <a:lnT w="9525" cap="flat" cmpd="sng" algn="ctr">
                      <a:solidFill>
                        <a:srgbClr val="5A9AC2"/>
                      </a:solidFill>
                      <a:prstDash val="solid"/>
                      <a:round/>
                      <a:headEnd type="none" w="med" len="med"/>
                      <a:tailEnd type="none" w="med" len="med"/>
                    </a:lnT>
                    <a:lnB w="9525" cap="flat" cmpd="sng" algn="ctr">
                      <a:solidFill>
                        <a:srgbClr val="5A9AC2"/>
                      </a:solidFill>
                      <a:prstDash val="solid"/>
                      <a:round/>
                      <a:headEnd type="none" w="med" len="med"/>
                      <a:tailEnd type="none" w="med" len="med"/>
                    </a:lnB>
                    <a:lnTlToBr>
                      <a:noFill/>
                    </a:lnTlToBr>
                    <a:lnBlToTr>
                      <a:noFill/>
                    </a:lnBlToTr>
                    <a:solidFill>
                      <a:schemeClr val="bg1"/>
                    </a:solidFill>
                  </a:tcPr>
                </a:tc>
              </a:tr>
              <a:tr h="396875">
                <a:tc>
                  <a:txBody>
                    <a:bodyPr/>
                    <a:lstStyle/>
                    <a:p>
                      <a:pPr marL="457200" marR="0" lvl="1"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ZA" sz="2000" b="0" i="0" u="none" strike="noStrike" kern="1200" cap="none" spc="0" normalizeH="0" baseline="0" noProof="0" dirty="0" smtClean="0">
                          <a:ln>
                            <a:noFill/>
                          </a:ln>
                          <a:solidFill>
                            <a:schemeClr val="tx2"/>
                          </a:solidFill>
                          <a:effectLst/>
                          <a:uLnTx/>
                          <a:uFillTx/>
                          <a:latin typeface="Arial" charset="0"/>
                          <a:ea typeface="+mn-ea"/>
                          <a:cs typeface="Arial" charset="0"/>
                        </a:rPr>
                        <a:t> Procurement Presentation</a:t>
                      </a:r>
                    </a:p>
                    <a:p>
                      <a:pPr marL="1371600" marR="0" lvl="3"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ZA" sz="2000" b="0" i="0" u="none" strike="noStrike" cap="none" normalizeH="0" baseline="0" dirty="0" smtClean="0">
                          <a:ln>
                            <a:noFill/>
                          </a:ln>
                          <a:solidFill>
                            <a:schemeClr val="tx2"/>
                          </a:solidFill>
                          <a:effectLst/>
                          <a:latin typeface="Arial" charset="0"/>
                          <a:cs typeface="Arial" charset="0"/>
                        </a:rPr>
                        <a:t> </a:t>
                      </a:r>
                      <a:r>
                        <a:rPr kumimoji="0" lang="en-US" sz="2000" b="0" i="0" u="none" strike="noStrike" cap="none" normalizeH="0" baseline="0" dirty="0" smtClean="0">
                          <a:ln>
                            <a:noFill/>
                          </a:ln>
                          <a:solidFill>
                            <a:schemeClr val="tx2"/>
                          </a:solidFill>
                          <a:effectLst/>
                          <a:latin typeface="Arial" charset="0"/>
                        </a:rPr>
                        <a:t>Tender Pack</a:t>
                      </a:r>
                    </a:p>
                    <a:p>
                      <a:pPr marL="1371600" marR="0" lvl="3" indent="0" algn="l" defTabSz="914400" rtl="0" eaLnBrk="1" fontAlgn="base" latinLnBrk="0" hangingPunct="1">
                        <a:lnSpc>
                          <a:spcPct val="100000"/>
                        </a:lnSpc>
                        <a:spcBef>
                          <a:spcPct val="0"/>
                        </a:spcBef>
                        <a:spcAft>
                          <a:spcPct val="0"/>
                        </a:spcAft>
                        <a:buClrTx/>
                        <a:buSzTx/>
                        <a:buFont typeface="Wingdings" pitchFamily="2" charset="2"/>
                        <a:buChar char="§"/>
                        <a:tabLst/>
                      </a:pPr>
                      <a:r>
                        <a:rPr lang="en-ZA" sz="2000" dirty="0" smtClean="0">
                          <a:solidFill>
                            <a:schemeClr val="tx2"/>
                          </a:solidFill>
                        </a:rPr>
                        <a:t> Mandatory  Tender Returnable's</a:t>
                      </a:r>
                    </a:p>
                    <a:p>
                      <a:pPr marL="1371600" marR="0" lvl="3" indent="0" algn="l" defTabSz="914400" rtl="0" eaLnBrk="1" fontAlgn="base" latinLnBrk="0" hangingPunct="1">
                        <a:lnSpc>
                          <a:spcPct val="100000"/>
                        </a:lnSpc>
                        <a:spcBef>
                          <a:spcPct val="0"/>
                        </a:spcBef>
                        <a:spcAft>
                          <a:spcPct val="0"/>
                        </a:spcAft>
                        <a:buClrTx/>
                        <a:buSzTx/>
                        <a:buFont typeface="Wingdings" pitchFamily="2" charset="2"/>
                        <a:buChar char="§"/>
                        <a:tabLst/>
                      </a:pPr>
                      <a:r>
                        <a:rPr lang="en-ZA" sz="2000" dirty="0" smtClean="0">
                          <a:solidFill>
                            <a:schemeClr val="tx2"/>
                          </a:solidFill>
                        </a:rPr>
                        <a:t> Bid Evaluation / Adjudication Criteria</a:t>
                      </a:r>
                    </a:p>
                    <a:p>
                      <a:pPr marL="1371600" marR="0" lvl="3" indent="0" algn="l" defTabSz="914400" rtl="0" eaLnBrk="1" fontAlgn="base" latinLnBrk="0" hangingPunct="1">
                        <a:lnSpc>
                          <a:spcPct val="100000"/>
                        </a:lnSpc>
                        <a:spcBef>
                          <a:spcPct val="0"/>
                        </a:spcBef>
                        <a:spcAft>
                          <a:spcPct val="0"/>
                        </a:spcAft>
                        <a:buClrTx/>
                        <a:buSzTx/>
                        <a:buFont typeface="Wingdings" pitchFamily="2" charset="2"/>
                        <a:buChar char="§"/>
                        <a:tabLst/>
                      </a:pPr>
                      <a:r>
                        <a:rPr lang="en-ZA" sz="2000" baseline="0" dirty="0" smtClean="0">
                          <a:solidFill>
                            <a:schemeClr val="tx2"/>
                          </a:solidFill>
                        </a:rPr>
                        <a:t> Pricing</a:t>
                      </a:r>
                      <a:endParaRPr lang="en-ZA" sz="2000" dirty="0" smtClean="0">
                        <a:solidFill>
                          <a:schemeClr val="tx2"/>
                        </a:solidFill>
                      </a:endParaRPr>
                    </a:p>
                    <a:p>
                      <a:pPr marL="1371600" marR="0" lvl="3" indent="0" algn="l" defTabSz="914400" rtl="0" eaLnBrk="1" fontAlgn="base" latinLnBrk="0" hangingPunct="1">
                        <a:lnSpc>
                          <a:spcPct val="100000"/>
                        </a:lnSpc>
                        <a:spcBef>
                          <a:spcPct val="0"/>
                        </a:spcBef>
                        <a:spcAft>
                          <a:spcPct val="0"/>
                        </a:spcAft>
                        <a:buClrTx/>
                        <a:buSzTx/>
                        <a:buFont typeface="Wingdings" pitchFamily="2" charset="2"/>
                        <a:buChar char="§"/>
                        <a:tabLst/>
                      </a:pPr>
                      <a:r>
                        <a:rPr lang="en-ZA" sz="2000" dirty="0" smtClean="0">
                          <a:solidFill>
                            <a:schemeClr val="tx2"/>
                          </a:solidFill>
                        </a:rPr>
                        <a:t> BEE</a:t>
                      </a:r>
                      <a:r>
                        <a:rPr lang="en-ZA" sz="2000" baseline="0" dirty="0" smtClean="0">
                          <a:solidFill>
                            <a:schemeClr val="tx2"/>
                          </a:solidFill>
                        </a:rPr>
                        <a:t> requirements</a:t>
                      </a:r>
                      <a:endParaRPr kumimoji="0" lang="en-ZA" sz="2000" b="0" i="0" u="none" strike="noStrike" cap="none" normalizeH="0" baseline="0" dirty="0" smtClean="0">
                        <a:ln>
                          <a:noFill/>
                        </a:ln>
                        <a:solidFill>
                          <a:schemeClr val="tx2"/>
                        </a:solidFill>
                        <a:effectLst/>
                        <a:latin typeface="Arial" charset="0"/>
                        <a:cs typeface="Arial" charset="0"/>
                      </a:endParaRPr>
                    </a:p>
                  </a:txBody>
                  <a:tcPr anchor="ctr" horzOverflow="overflow">
                    <a:lnL w="9525" cap="flat" cmpd="sng" algn="ctr">
                      <a:solidFill>
                        <a:srgbClr val="5A9AC2"/>
                      </a:solidFill>
                      <a:prstDash val="solid"/>
                      <a:round/>
                      <a:headEnd type="none" w="med" len="med"/>
                      <a:tailEnd type="none" w="med" len="med"/>
                    </a:lnL>
                    <a:lnR w="9525" cap="flat" cmpd="sng" algn="ctr">
                      <a:solidFill>
                        <a:srgbClr val="5A9AC2"/>
                      </a:solidFill>
                      <a:prstDash val="solid"/>
                      <a:round/>
                      <a:headEnd type="none" w="med" len="med"/>
                      <a:tailEnd type="none" w="med" len="med"/>
                    </a:lnR>
                    <a:lnT w="9525" cap="flat" cmpd="sng" algn="ctr">
                      <a:solidFill>
                        <a:srgbClr val="5A9AC2"/>
                      </a:solidFill>
                      <a:prstDash val="solid"/>
                      <a:round/>
                      <a:headEnd type="none" w="med" len="med"/>
                      <a:tailEnd type="none" w="med" len="med"/>
                    </a:lnT>
                    <a:lnB w="9525" cap="flat" cmpd="sng" algn="ctr">
                      <a:solidFill>
                        <a:srgbClr val="5A9AC2"/>
                      </a:solidFill>
                      <a:prstDash val="solid"/>
                      <a:round/>
                      <a:headEnd type="none" w="med" len="med"/>
                      <a:tailEnd type="none" w="med" len="med"/>
                    </a:lnB>
                    <a:lnTlToBr>
                      <a:noFill/>
                    </a:lnTlToBr>
                    <a:lnBlToTr>
                      <a:noFill/>
                    </a:lnBlToTr>
                    <a:solidFill>
                      <a:schemeClr val="bg1"/>
                    </a:solidFill>
                  </a:tcPr>
                </a:tc>
              </a:tr>
              <a:tr h="398463">
                <a:tc>
                  <a:txBody>
                    <a:bodyPr/>
                    <a:lstStyle/>
                    <a:p>
                      <a:pPr marL="457200" marR="0" lvl="1"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ZA" sz="2000" b="0" i="0" u="none" strike="noStrike" cap="none" normalizeH="0" baseline="0" dirty="0" smtClean="0">
                          <a:ln>
                            <a:noFill/>
                          </a:ln>
                          <a:solidFill>
                            <a:schemeClr val="tx2"/>
                          </a:solidFill>
                          <a:effectLst/>
                          <a:latin typeface="Arial" charset="0"/>
                          <a:cs typeface="Arial" charset="0"/>
                        </a:rPr>
                        <a:t> Technical Presentation</a:t>
                      </a:r>
                    </a:p>
                    <a:p>
                      <a:pPr marL="1371600" marR="0" lvl="3" indent="0" algn="l" defTabSz="914400" rtl="0" eaLnBrk="1" fontAlgn="base" latinLnBrk="0" hangingPunct="1">
                        <a:lnSpc>
                          <a:spcPct val="100000"/>
                        </a:lnSpc>
                        <a:spcBef>
                          <a:spcPct val="0"/>
                        </a:spcBef>
                        <a:spcAft>
                          <a:spcPct val="0"/>
                        </a:spcAft>
                        <a:buClrTx/>
                        <a:buSzTx/>
                        <a:buFont typeface="Wingdings" pitchFamily="2" charset="2"/>
                        <a:buChar char="§"/>
                        <a:tabLst/>
                      </a:pPr>
                      <a:r>
                        <a:rPr kumimoji="0" lang="en-ZA" sz="2000" b="0" i="0" u="none" strike="noStrike" cap="none" normalizeH="0" baseline="0" dirty="0" smtClean="0">
                          <a:ln>
                            <a:noFill/>
                          </a:ln>
                          <a:solidFill>
                            <a:schemeClr val="tx2"/>
                          </a:solidFill>
                          <a:effectLst/>
                          <a:latin typeface="Arial" charset="0"/>
                          <a:cs typeface="Arial" charset="0"/>
                        </a:rPr>
                        <a:t> Overview of SARS requirements</a:t>
                      </a:r>
                    </a:p>
                  </a:txBody>
                  <a:tcPr anchor="ctr" horzOverflow="overflow">
                    <a:lnL w="9525" cap="flat" cmpd="sng" algn="ctr">
                      <a:solidFill>
                        <a:srgbClr val="5A9AC2"/>
                      </a:solidFill>
                      <a:prstDash val="solid"/>
                      <a:round/>
                      <a:headEnd type="none" w="med" len="med"/>
                      <a:tailEnd type="none" w="med" len="med"/>
                    </a:lnL>
                    <a:lnR w="9525" cap="flat" cmpd="sng" algn="ctr">
                      <a:solidFill>
                        <a:srgbClr val="5A9AC2"/>
                      </a:solidFill>
                      <a:prstDash val="solid"/>
                      <a:round/>
                      <a:headEnd type="none" w="med" len="med"/>
                      <a:tailEnd type="none" w="med" len="med"/>
                    </a:lnR>
                    <a:lnT w="9525" cap="flat" cmpd="sng" algn="ctr">
                      <a:solidFill>
                        <a:srgbClr val="5A9AC2"/>
                      </a:solidFill>
                      <a:prstDash val="solid"/>
                      <a:round/>
                      <a:headEnd type="none" w="med" len="med"/>
                      <a:tailEnd type="none" w="med" len="med"/>
                    </a:lnT>
                    <a:lnB w="9525" cap="flat" cmpd="sng" algn="ctr">
                      <a:solidFill>
                        <a:srgbClr val="5A9AC2"/>
                      </a:solidFill>
                      <a:prstDash val="solid"/>
                      <a:round/>
                      <a:headEnd type="none" w="med" len="med"/>
                      <a:tailEnd type="none" w="med" len="med"/>
                    </a:lnB>
                    <a:lnTlToBr>
                      <a:noFill/>
                    </a:lnTlToBr>
                    <a:lnBlToTr>
                      <a:noFill/>
                    </a:lnBlToTr>
                    <a:solidFill>
                      <a:schemeClr val="bg1"/>
                    </a:solidFill>
                  </a:tcPr>
                </a:tc>
              </a:tr>
              <a:tr h="398463">
                <a:tc>
                  <a:txBody>
                    <a:bodyPr/>
                    <a:lstStyle/>
                    <a:p>
                      <a:pPr marL="742950" marR="0" lvl="1" indent="-285750" algn="l" defTabSz="914400" rtl="0" eaLnBrk="1" fontAlgn="base" latinLnBrk="0" hangingPunct="1">
                        <a:lnSpc>
                          <a:spcPct val="100000"/>
                        </a:lnSpc>
                        <a:spcBef>
                          <a:spcPct val="0"/>
                        </a:spcBef>
                        <a:spcAft>
                          <a:spcPct val="0"/>
                        </a:spcAft>
                        <a:buClr>
                          <a:schemeClr val="tx1"/>
                        </a:buClr>
                        <a:buSzTx/>
                        <a:buFont typeface="Wingdings" pitchFamily="2" charset="2"/>
                        <a:buChar char="Ø"/>
                        <a:tabLst/>
                      </a:pPr>
                      <a:endParaRPr kumimoji="0" lang="en-ZA" sz="2000" b="0" i="0" u="none" strike="noStrike" cap="none" normalizeH="0" baseline="0" dirty="0" smtClean="0">
                        <a:ln>
                          <a:noFill/>
                        </a:ln>
                        <a:solidFill>
                          <a:schemeClr val="tx2"/>
                        </a:solidFill>
                        <a:effectLst/>
                        <a:latin typeface="Arial" charset="0"/>
                        <a:cs typeface="Arial" charset="0"/>
                      </a:endParaRPr>
                    </a:p>
                  </a:txBody>
                  <a:tcPr anchor="ctr" horzOverflow="overflow">
                    <a:lnL w="9525" cap="flat" cmpd="sng" algn="ctr">
                      <a:solidFill>
                        <a:srgbClr val="5A9AC2"/>
                      </a:solidFill>
                      <a:prstDash val="solid"/>
                      <a:round/>
                      <a:headEnd type="none" w="med" len="med"/>
                      <a:tailEnd type="none" w="med" len="med"/>
                    </a:lnL>
                    <a:lnR w="9525" cap="flat" cmpd="sng" algn="ctr">
                      <a:solidFill>
                        <a:srgbClr val="5A9AC2"/>
                      </a:solidFill>
                      <a:prstDash val="solid"/>
                      <a:round/>
                      <a:headEnd type="none" w="med" len="med"/>
                      <a:tailEnd type="none" w="med" len="med"/>
                    </a:lnR>
                    <a:lnT w="9525" cap="flat" cmpd="sng" algn="ctr">
                      <a:solidFill>
                        <a:srgbClr val="5A9AC2"/>
                      </a:solidFill>
                      <a:prstDash val="solid"/>
                      <a:round/>
                      <a:headEnd type="none" w="med" len="med"/>
                      <a:tailEnd type="none" w="med" len="med"/>
                    </a:lnT>
                    <a:lnB w="9525" cap="flat" cmpd="sng" algn="ctr">
                      <a:solidFill>
                        <a:srgbClr val="5A9AC2"/>
                      </a:solidFill>
                      <a:prstDash val="solid"/>
                      <a:round/>
                      <a:headEnd type="none" w="med" len="med"/>
                      <a:tailEnd type="none" w="med" len="med"/>
                    </a:lnB>
                    <a:lnTlToBr>
                      <a:noFill/>
                    </a:lnTlToBr>
                    <a:lnBlToTr>
                      <a:noFill/>
                    </a:lnBlToTr>
                    <a:solidFill>
                      <a:schemeClr val="bg1"/>
                    </a:solidFill>
                  </a:tcPr>
                </a:tc>
              </a:tr>
              <a:tr h="396875">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ZA" sz="2000" b="1" i="0" u="none" strike="noStrike" cap="none" normalizeH="0" baseline="0" dirty="0" smtClean="0">
                          <a:ln>
                            <a:noFill/>
                          </a:ln>
                          <a:solidFill>
                            <a:schemeClr val="tx2"/>
                          </a:solidFill>
                          <a:effectLst/>
                          <a:latin typeface="Arial" charset="0"/>
                          <a:cs typeface="Arial" charset="0"/>
                        </a:rPr>
                        <a:t> Questions and Answers?</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ZA" sz="2000" b="1" i="0" u="none" strike="noStrike" cap="none" normalizeH="0" baseline="0" dirty="0" smtClean="0">
                        <a:ln>
                          <a:noFill/>
                        </a:ln>
                        <a:solidFill>
                          <a:schemeClr val="tx2"/>
                        </a:solidFill>
                        <a:effectLst/>
                        <a:latin typeface="Arial" charset="0"/>
                        <a:cs typeface="Arial" charset="0"/>
                      </a:endParaRPr>
                    </a:p>
                  </a:txBody>
                  <a:tcPr anchor="ctr" horzOverflow="overflow">
                    <a:lnL w="9525" cap="flat" cmpd="sng" algn="ctr">
                      <a:solidFill>
                        <a:srgbClr val="5A9AC2"/>
                      </a:solidFill>
                      <a:prstDash val="solid"/>
                      <a:round/>
                      <a:headEnd type="none" w="med" len="med"/>
                      <a:tailEnd type="none" w="med" len="med"/>
                    </a:lnL>
                    <a:lnR w="9525" cap="flat" cmpd="sng" algn="ctr">
                      <a:solidFill>
                        <a:srgbClr val="5A9AC2"/>
                      </a:solidFill>
                      <a:prstDash val="solid"/>
                      <a:round/>
                      <a:headEnd type="none" w="med" len="med"/>
                      <a:tailEnd type="none" w="med" len="med"/>
                    </a:lnR>
                    <a:lnT w="9525" cap="flat" cmpd="sng" algn="ctr">
                      <a:solidFill>
                        <a:srgbClr val="5A9AC2"/>
                      </a:solidFill>
                      <a:prstDash val="solid"/>
                      <a:round/>
                      <a:headEnd type="none" w="med" len="med"/>
                      <a:tailEnd type="none" w="med" len="med"/>
                    </a:lnT>
                    <a:lnB w="9525" cap="flat" cmpd="sng" algn="ctr">
                      <a:solidFill>
                        <a:srgbClr val="5A9AC2"/>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96"/>
          <p:cNvSpPr txBox="1">
            <a:spLocks noChangeArrowheads="1"/>
          </p:cNvSpPr>
          <p:nvPr/>
        </p:nvSpPr>
        <p:spPr bwMode="auto">
          <a:xfrm>
            <a:off x="181738" y="223285"/>
            <a:ext cx="8207375" cy="523220"/>
          </a:xfrm>
          <a:prstGeom prst="rect">
            <a:avLst/>
          </a:prstGeom>
          <a:noFill/>
          <a:ln w="12700" algn="ctr">
            <a:noFill/>
            <a:miter lim="800000"/>
            <a:headEnd/>
            <a:tailEnd/>
          </a:ln>
        </p:spPr>
        <p:txBody>
          <a:bodyPr>
            <a:spAutoFit/>
          </a:bodyPr>
          <a:lstStyle/>
          <a:p>
            <a:pPr marL="342900" lvl="0" indent="-342900" defTabSz="950913" eaLnBrk="0" hangingPunct="0">
              <a:buSzPct val="120000"/>
            </a:pPr>
            <a:r>
              <a:rPr lang="en-ZA" sz="2800" b="1" dirty="0">
                <a:solidFill>
                  <a:srgbClr val="FBFCFA"/>
                </a:solidFill>
                <a:latin typeface="+mn-lt"/>
              </a:rPr>
              <a:t>OVERVIEW OF THE PROJECT </a:t>
            </a:r>
          </a:p>
        </p:txBody>
      </p:sp>
      <p:sp>
        <p:nvSpPr>
          <p:cNvPr id="2" name="Rectangle 1"/>
          <p:cNvSpPr/>
          <p:nvPr/>
        </p:nvSpPr>
        <p:spPr>
          <a:xfrm>
            <a:off x="2328528" y="1116419"/>
            <a:ext cx="3887641" cy="707886"/>
          </a:xfrm>
          <a:prstGeom prst="rect">
            <a:avLst/>
          </a:prstGeom>
        </p:spPr>
        <p:txBody>
          <a:bodyPr wrap="square">
            <a:spAutoFit/>
          </a:bodyPr>
          <a:lstStyle/>
          <a:p>
            <a:r>
              <a:rPr lang="en-ZA" sz="4000" b="1" dirty="0" smtClean="0">
                <a:solidFill>
                  <a:srgbClr val="FBFCFA"/>
                </a:solidFill>
                <a:latin typeface="+mn-lt"/>
              </a:rPr>
              <a:t>SCRECARD</a:t>
            </a:r>
            <a:endParaRPr lang="en-ZA" sz="4000" b="1" dirty="0">
              <a:solidFill>
                <a:srgbClr val="FBFCFA"/>
              </a:solidFill>
              <a:latin typeface="+mn-lt"/>
            </a:endParaRPr>
          </a:p>
        </p:txBody>
      </p:sp>
      <p:sp>
        <p:nvSpPr>
          <p:cNvPr id="3" name="Rectangle 2"/>
          <p:cNvSpPr/>
          <p:nvPr/>
        </p:nvSpPr>
        <p:spPr>
          <a:xfrm>
            <a:off x="168660" y="912760"/>
            <a:ext cx="9260348" cy="5016758"/>
          </a:xfrm>
          <a:prstGeom prst="rect">
            <a:avLst/>
          </a:prstGeom>
        </p:spPr>
        <p:txBody>
          <a:bodyPr wrap="square">
            <a:spAutoFit/>
          </a:bodyPr>
          <a:lstStyle/>
          <a:p>
            <a:pPr marL="0" lvl="2" algn="l"/>
            <a:r>
              <a:rPr lang="en-ZA" sz="1600" b="1" dirty="0">
                <a:solidFill>
                  <a:schemeClr val="folHlink"/>
                </a:solidFill>
              </a:rPr>
              <a:t>Regional or National </a:t>
            </a:r>
            <a:r>
              <a:rPr lang="en-ZA" sz="1600" b="1" dirty="0" smtClean="0">
                <a:solidFill>
                  <a:schemeClr val="folHlink"/>
                </a:solidFill>
              </a:rPr>
              <a:t>Footprint: </a:t>
            </a:r>
          </a:p>
          <a:p>
            <a:pPr marL="285750" lvl="2" indent="-285750" algn="l">
              <a:buFont typeface="Wingdings" panose="05000000000000000000" pitchFamily="2" charset="2"/>
              <a:buChar char="Ø"/>
            </a:pPr>
            <a:endParaRPr lang="en-ZA" sz="1600" b="1" dirty="0">
              <a:solidFill>
                <a:schemeClr val="folHlink"/>
              </a:solidFill>
            </a:endParaRPr>
          </a:p>
          <a:p>
            <a:pPr marL="285750" indent="-285750" algn="l">
              <a:buFont typeface="Wingdings" panose="05000000000000000000" pitchFamily="2" charset="2"/>
              <a:buChar char="Ø"/>
            </a:pPr>
            <a:r>
              <a:rPr lang="en-ZA" sz="1600" dirty="0" smtClean="0">
                <a:solidFill>
                  <a:schemeClr val="folHlink"/>
                </a:solidFill>
              </a:rPr>
              <a:t>Prospective </a:t>
            </a:r>
            <a:r>
              <a:rPr lang="en-ZA" sz="1600" dirty="0">
                <a:solidFill>
                  <a:schemeClr val="folHlink"/>
                </a:solidFill>
              </a:rPr>
              <a:t>bidders must indicate whether they have a regional or national footprint in rendering Services that would ensure secure transportation of Assets-in Transit from SARS business offices to the relevant banking institutions/or a safe location</a:t>
            </a:r>
            <a:r>
              <a:rPr lang="en-ZA" sz="1600" dirty="0" smtClean="0">
                <a:solidFill>
                  <a:schemeClr val="folHlink"/>
                </a:solidFill>
              </a:rPr>
              <a:t>.</a:t>
            </a:r>
          </a:p>
          <a:p>
            <a:pPr marL="285750" indent="-285750" algn="l">
              <a:buFont typeface="Wingdings" panose="05000000000000000000" pitchFamily="2" charset="2"/>
              <a:buChar char="Ø"/>
            </a:pPr>
            <a:endParaRPr lang="en-ZA" sz="1600" dirty="0">
              <a:solidFill>
                <a:schemeClr val="folHlink"/>
              </a:solidFill>
            </a:endParaRPr>
          </a:p>
          <a:p>
            <a:pPr marL="285750" indent="-285750" algn="l">
              <a:buFont typeface="Wingdings" panose="05000000000000000000" pitchFamily="2" charset="2"/>
              <a:buChar char="Ø"/>
            </a:pPr>
            <a:r>
              <a:rPr lang="en-ZA" sz="1600" dirty="0" smtClean="0">
                <a:solidFill>
                  <a:schemeClr val="folHlink"/>
                </a:solidFill>
              </a:rPr>
              <a:t> </a:t>
            </a:r>
            <a:r>
              <a:rPr lang="en-ZA" sz="1600" dirty="0">
                <a:solidFill>
                  <a:schemeClr val="folHlink"/>
                </a:solidFill>
              </a:rPr>
              <a:t>In the allocation of the Services, SARS may be inclined to allocate the Services to a prospective service provider who is geographically based in the region of the SARS offices. </a:t>
            </a:r>
            <a:endParaRPr lang="en-ZA" sz="1600" dirty="0" smtClean="0">
              <a:solidFill>
                <a:schemeClr val="folHlink"/>
              </a:solidFill>
            </a:endParaRPr>
          </a:p>
          <a:p>
            <a:pPr marL="285750" indent="-285750" algn="l">
              <a:buFont typeface="Wingdings" panose="05000000000000000000" pitchFamily="2" charset="2"/>
              <a:buChar char="Ø"/>
            </a:pPr>
            <a:endParaRPr lang="en-ZA" sz="1600" dirty="0">
              <a:solidFill>
                <a:schemeClr val="folHlink"/>
              </a:solidFill>
            </a:endParaRPr>
          </a:p>
          <a:p>
            <a:pPr marL="285750" indent="-285750" algn="l">
              <a:buFont typeface="Wingdings" panose="05000000000000000000" pitchFamily="2" charset="2"/>
              <a:buChar char="Ø"/>
            </a:pPr>
            <a:r>
              <a:rPr lang="en-ZA" sz="1600" dirty="0" smtClean="0">
                <a:solidFill>
                  <a:schemeClr val="folHlink"/>
                </a:solidFill>
              </a:rPr>
              <a:t>However</a:t>
            </a:r>
            <a:r>
              <a:rPr lang="en-ZA" sz="1600" dirty="0">
                <a:solidFill>
                  <a:schemeClr val="folHlink"/>
                </a:solidFill>
              </a:rPr>
              <a:t>, the SARS business requirements as well as other objective criteria will always feature prominently in the matter of allocation of the Services to successful bidders </a:t>
            </a:r>
            <a:endParaRPr lang="en-ZA" sz="1600" dirty="0" smtClean="0">
              <a:solidFill>
                <a:schemeClr val="folHlink"/>
              </a:solidFill>
            </a:endParaRPr>
          </a:p>
          <a:p>
            <a:pPr marL="285750" indent="-285750" algn="l">
              <a:buFont typeface="Wingdings" panose="05000000000000000000" pitchFamily="2" charset="2"/>
              <a:buChar char="Ø"/>
            </a:pPr>
            <a:endParaRPr lang="en-ZA" sz="1600" dirty="0">
              <a:solidFill>
                <a:schemeClr val="folHlink"/>
              </a:solidFill>
            </a:endParaRPr>
          </a:p>
          <a:p>
            <a:pPr marL="0" lvl="2" algn="l"/>
            <a:r>
              <a:rPr lang="en-GB" sz="1600" b="1" dirty="0" smtClean="0">
                <a:solidFill>
                  <a:schemeClr val="folHlink"/>
                </a:solidFill>
              </a:rPr>
              <a:t>Timeline of the bid process:</a:t>
            </a:r>
            <a:endParaRPr lang="en-ZA" sz="1600" b="1" dirty="0">
              <a:solidFill>
                <a:schemeClr val="folHlink"/>
              </a:solidFill>
            </a:endParaRPr>
          </a:p>
          <a:p>
            <a:pPr marL="285750" indent="-285750" algn="l">
              <a:buFont typeface="Wingdings" panose="05000000000000000000" pitchFamily="2" charset="2"/>
              <a:buChar char="Ø"/>
            </a:pPr>
            <a:endParaRPr lang="en-ZA" sz="1600" dirty="0" smtClean="0">
              <a:solidFill>
                <a:schemeClr val="folHlink"/>
              </a:solidFill>
            </a:endParaRPr>
          </a:p>
          <a:p>
            <a:pPr marL="285750" indent="-285750" algn="l">
              <a:buFont typeface="Wingdings" panose="05000000000000000000" pitchFamily="2" charset="2"/>
              <a:buChar char="Ø"/>
            </a:pPr>
            <a:r>
              <a:rPr lang="en-GB" sz="1600" dirty="0">
                <a:solidFill>
                  <a:schemeClr val="folHlink"/>
                </a:solidFill>
              </a:rPr>
              <a:t>This RFP bidding process is valid for a period of one hundred and eighty (180) business days from closing date</a:t>
            </a:r>
            <a:r>
              <a:rPr lang="en-GB" sz="1600" dirty="0" smtClean="0">
                <a:solidFill>
                  <a:schemeClr val="folHlink"/>
                </a:solidFill>
              </a:rPr>
              <a:t>.</a:t>
            </a:r>
          </a:p>
          <a:p>
            <a:pPr algn="l"/>
            <a:endParaRPr lang="en-GB" sz="1600" dirty="0" smtClean="0">
              <a:solidFill>
                <a:schemeClr val="folHlink"/>
              </a:solidFill>
            </a:endParaRPr>
          </a:p>
          <a:p>
            <a:pPr marL="285750" indent="-285750" algn="l">
              <a:buFont typeface="Wingdings" panose="05000000000000000000" pitchFamily="2" charset="2"/>
              <a:buChar char="Ø"/>
            </a:pPr>
            <a:r>
              <a:rPr lang="en-GB" sz="1600" dirty="0" smtClean="0">
                <a:solidFill>
                  <a:schemeClr val="folHlink"/>
                </a:solidFill>
              </a:rPr>
              <a:t> </a:t>
            </a:r>
            <a:r>
              <a:rPr lang="en-GB" sz="1600" dirty="0">
                <a:solidFill>
                  <a:schemeClr val="folHlink"/>
                </a:solidFill>
              </a:rPr>
              <a:t>Consequently, Bidders undertake to submit quantitated prices that are valid for a period of one hundred and eighty (180) business days.</a:t>
            </a:r>
            <a:endParaRPr lang="en-ZA" sz="1600" dirty="0">
              <a:solidFill>
                <a:schemeClr val="folHlink"/>
              </a:solidFill>
            </a:endParaRPr>
          </a:p>
          <a:p>
            <a:pPr marL="285750" indent="-285750" algn="l">
              <a:buFont typeface="Wingdings" panose="05000000000000000000" pitchFamily="2" charset="2"/>
              <a:buChar char="Ø"/>
            </a:pPr>
            <a:endParaRPr lang="en-ZA" sz="1600" dirty="0">
              <a:solidFill>
                <a:schemeClr val="folHlink"/>
              </a:solidFill>
            </a:endParaRPr>
          </a:p>
        </p:txBody>
      </p:sp>
    </p:spTree>
    <p:extLst>
      <p:ext uri="{BB962C8B-B14F-4D97-AF65-F5344CB8AC3E}">
        <p14:creationId xmlns:p14="http://schemas.microsoft.com/office/powerpoint/2010/main" val="3764630357"/>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96"/>
          <p:cNvSpPr txBox="1">
            <a:spLocks noChangeArrowheads="1"/>
          </p:cNvSpPr>
          <p:nvPr/>
        </p:nvSpPr>
        <p:spPr bwMode="auto">
          <a:xfrm>
            <a:off x="181738" y="223285"/>
            <a:ext cx="8207375" cy="523220"/>
          </a:xfrm>
          <a:prstGeom prst="rect">
            <a:avLst/>
          </a:prstGeom>
          <a:noFill/>
          <a:ln w="12700" algn="ctr">
            <a:noFill/>
            <a:miter lim="800000"/>
            <a:headEnd/>
            <a:tailEnd/>
          </a:ln>
        </p:spPr>
        <p:txBody>
          <a:bodyPr>
            <a:spAutoFit/>
          </a:bodyPr>
          <a:lstStyle/>
          <a:p>
            <a:pPr marL="342900" lvl="0" indent="-342900" defTabSz="950913" eaLnBrk="0" hangingPunct="0">
              <a:buSzPct val="120000"/>
            </a:pPr>
            <a:r>
              <a:rPr lang="en-ZA" sz="2800" b="1" dirty="0">
                <a:solidFill>
                  <a:srgbClr val="FBFCFA"/>
                </a:solidFill>
                <a:latin typeface="+mn-lt"/>
              </a:rPr>
              <a:t>OVERVIEW OF THE PROJECT </a:t>
            </a:r>
          </a:p>
        </p:txBody>
      </p:sp>
      <p:sp>
        <p:nvSpPr>
          <p:cNvPr id="2" name="Rectangle 1"/>
          <p:cNvSpPr/>
          <p:nvPr/>
        </p:nvSpPr>
        <p:spPr>
          <a:xfrm>
            <a:off x="2328528" y="1116419"/>
            <a:ext cx="3887641" cy="707886"/>
          </a:xfrm>
          <a:prstGeom prst="rect">
            <a:avLst/>
          </a:prstGeom>
        </p:spPr>
        <p:txBody>
          <a:bodyPr wrap="square">
            <a:spAutoFit/>
          </a:bodyPr>
          <a:lstStyle/>
          <a:p>
            <a:r>
              <a:rPr lang="en-ZA" sz="4000" b="1" dirty="0" smtClean="0">
                <a:solidFill>
                  <a:srgbClr val="FBFCFA"/>
                </a:solidFill>
                <a:latin typeface="+mn-lt"/>
              </a:rPr>
              <a:t>SCRECARD</a:t>
            </a:r>
            <a:endParaRPr lang="en-ZA" sz="4000" b="1" dirty="0">
              <a:solidFill>
                <a:srgbClr val="FBFCFA"/>
              </a:solidFill>
              <a:latin typeface="+mn-lt"/>
            </a:endParaRPr>
          </a:p>
        </p:txBody>
      </p:sp>
      <p:sp>
        <p:nvSpPr>
          <p:cNvPr id="3" name="Rectangle 2"/>
          <p:cNvSpPr/>
          <p:nvPr/>
        </p:nvSpPr>
        <p:spPr>
          <a:xfrm>
            <a:off x="168660" y="912760"/>
            <a:ext cx="9260348" cy="4031873"/>
          </a:xfrm>
          <a:prstGeom prst="rect">
            <a:avLst/>
          </a:prstGeom>
        </p:spPr>
        <p:txBody>
          <a:bodyPr wrap="square">
            <a:spAutoFit/>
          </a:bodyPr>
          <a:lstStyle/>
          <a:p>
            <a:pPr algn="l"/>
            <a:r>
              <a:rPr lang="en-ZA" sz="1600" b="1" dirty="0">
                <a:solidFill>
                  <a:schemeClr val="folHlink"/>
                </a:solidFill>
              </a:rPr>
              <a:t>ALLOCATION OF SERVICES IN REGIONS </a:t>
            </a:r>
          </a:p>
          <a:p>
            <a:endParaRPr lang="en-ZA" sz="1600" dirty="0" smtClean="0">
              <a:solidFill>
                <a:schemeClr val="folHlink"/>
              </a:solidFill>
            </a:endParaRPr>
          </a:p>
          <a:p>
            <a:pPr marL="285750" indent="-285750" algn="l">
              <a:buFont typeface="Wingdings" pitchFamily="2" charset="2"/>
              <a:buChar char="Ø"/>
            </a:pPr>
            <a:r>
              <a:rPr lang="en-ZA" sz="1600" dirty="0" smtClean="0">
                <a:solidFill>
                  <a:schemeClr val="folHlink"/>
                </a:solidFill>
              </a:rPr>
              <a:t>Bidders </a:t>
            </a:r>
            <a:r>
              <a:rPr lang="en-ZA" sz="1600" dirty="0">
                <a:solidFill>
                  <a:schemeClr val="folHlink"/>
                </a:solidFill>
              </a:rPr>
              <a:t>must indicate in the bid proposal the regions for which the bidder will prefer to be appointed. </a:t>
            </a:r>
            <a:endParaRPr lang="en-ZA" sz="1600" dirty="0" smtClean="0">
              <a:solidFill>
                <a:schemeClr val="folHlink"/>
              </a:solidFill>
            </a:endParaRPr>
          </a:p>
          <a:p>
            <a:pPr marL="285750" indent="-285750" algn="l">
              <a:buFont typeface="Wingdings" pitchFamily="2" charset="2"/>
              <a:buChar char="Ø"/>
            </a:pPr>
            <a:r>
              <a:rPr lang="en-ZA" sz="1600" dirty="0" smtClean="0">
                <a:solidFill>
                  <a:schemeClr val="folHlink"/>
                </a:solidFill>
              </a:rPr>
              <a:t>There </a:t>
            </a:r>
            <a:r>
              <a:rPr lang="en-ZA" sz="1600" dirty="0">
                <a:solidFill>
                  <a:schemeClr val="folHlink"/>
                </a:solidFill>
              </a:rPr>
              <a:t>is no limit to the number of regions to which a bidder may prefer to be appointed. However, the bidders must make their order of preference VERY </a:t>
            </a:r>
            <a:r>
              <a:rPr lang="en-ZA" sz="1600" dirty="0" smtClean="0">
                <a:solidFill>
                  <a:schemeClr val="folHlink"/>
                </a:solidFill>
              </a:rPr>
              <a:t>CLEAR.</a:t>
            </a:r>
          </a:p>
          <a:p>
            <a:pPr algn="l"/>
            <a:endParaRPr lang="en-ZA" sz="1600" dirty="0" smtClean="0">
              <a:solidFill>
                <a:schemeClr val="folHlink"/>
              </a:solidFill>
            </a:endParaRPr>
          </a:p>
          <a:p>
            <a:pPr marL="285750" indent="-285750" algn="l">
              <a:buFont typeface="Wingdings" pitchFamily="2" charset="2"/>
              <a:buChar char="Ø"/>
            </a:pPr>
            <a:r>
              <a:rPr lang="en-ZA" sz="1600" dirty="0" smtClean="0">
                <a:solidFill>
                  <a:schemeClr val="folHlink"/>
                </a:solidFill>
              </a:rPr>
              <a:t> </a:t>
            </a:r>
            <a:r>
              <a:rPr lang="en-ZA" sz="1600" dirty="0">
                <a:solidFill>
                  <a:schemeClr val="folHlink"/>
                </a:solidFill>
              </a:rPr>
              <a:t>SARS shall not be bound to allocate a region preferred by a bidder</a:t>
            </a:r>
            <a:r>
              <a:rPr lang="en-ZA" sz="1600" dirty="0" smtClean="0">
                <a:solidFill>
                  <a:schemeClr val="folHlink"/>
                </a:solidFill>
              </a:rPr>
              <a:t>.</a:t>
            </a:r>
          </a:p>
          <a:p>
            <a:pPr marL="285750" indent="-285750" algn="l">
              <a:buFont typeface="Wingdings" pitchFamily="2" charset="2"/>
              <a:buChar char="Ø"/>
            </a:pPr>
            <a:endParaRPr lang="en-ZA" sz="1600" dirty="0" smtClean="0">
              <a:solidFill>
                <a:schemeClr val="folHlink"/>
              </a:solidFill>
            </a:endParaRPr>
          </a:p>
          <a:p>
            <a:pPr marL="285750" indent="-285750" algn="l">
              <a:buFont typeface="Wingdings" pitchFamily="2" charset="2"/>
              <a:buChar char="Ø"/>
            </a:pPr>
            <a:r>
              <a:rPr lang="en-ZA" sz="1600" dirty="0" smtClean="0">
                <a:solidFill>
                  <a:schemeClr val="folHlink"/>
                </a:solidFill>
              </a:rPr>
              <a:t>Where </a:t>
            </a:r>
            <a:r>
              <a:rPr lang="en-ZA" sz="1600" dirty="0">
                <a:solidFill>
                  <a:schemeClr val="folHlink"/>
                </a:solidFill>
              </a:rPr>
              <a:t>there are more than one bidder preferring a particular region (a) or there is one region that bidders did not choose as a preferred region, SARS may allocate the region (s) to a bidder upon consideration of the </a:t>
            </a:r>
            <a:r>
              <a:rPr lang="en-ZA" sz="1600" dirty="0" smtClean="0">
                <a:solidFill>
                  <a:schemeClr val="folHlink"/>
                </a:solidFill>
              </a:rPr>
              <a:t>following-</a:t>
            </a:r>
          </a:p>
          <a:p>
            <a:pPr marL="742950" lvl="1" indent="-285750" algn="l">
              <a:buFont typeface="Wingdings" pitchFamily="2" charset="2"/>
              <a:buChar char="ü"/>
            </a:pPr>
            <a:r>
              <a:rPr lang="en-ZA" sz="1600" dirty="0" smtClean="0">
                <a:solidFill>
                  <a:schemeClr val="folHlink"/>
                </a:solidFill>
              </a:rPr>
              <a:t>The </a:t>
            </a:r>
            <a:r>
              <a:rPr lang="en-ZA" sz="1600" dirty="0">
                <a:solidFill>
                  <a:schemeClr val="folHlink"/>
                </a:solidFill>
              </a:rPr>
              <a:t>ranking of bidder in terms of BBBEE points; </a:t>
            </a:r>
            <a:endParaRPr lang="en-ZA" sz="1600" dirty="0" smtClean="0">
              <a:solidFill>
                <a:schemeClr val="folHlink"/>
              </a:solidFill>
            </a:endParaRPr>
          </a:p>
          <a:p>
            <a:pPr marL="742950" lvl="1" indent="-285750" algn="l">
              <a:buFont typeface="Wingdings" pitchFamily="2" charset="2"/>
              <a:buChar char="ü"/>
            </a:pPr>
            <a:r>
              <a:rPr lang="en-ZA" sz="1600" dirty="0" smtClean="0">
                <a:solidFill>
                  <a:schemeClr val="folHlink"/>
                </a:solidFill>
              </a:rPr>
              <a:t>The </a:t>
            </a:r>
            <a:r>
              <a:rPr lang="en-ZA" sz="1600" dirty="0">
                <a:solidFill>
                  <a:schemeClr val="folHlink"/>
                </a:solidFill>
              </a:rPr>
              <a:t>contract value of the bid compared to the contract value of bid already allocated to other bidders. </a:t>
            </a:r>
            <a:endParaRPr lang="en-ZA" sz="1600" dirty="0" smtClean="0">
              <a:solidFill>
                <a:schemeClr val="folHlink"/>
              </a:solidFill>
            </a:endParaRPr>
          </a:p>
          <a:p>
            <a:pPr marL="742950" lvl="1" indent="-285750" algn="l">
              <a:buFont typeface="Wingdings" pitchFamily="2" charset="2"/>
              <a:buChar char="ü"/>
            </a:pPr>
            <a:r>
              <a:rPr lang="en-ZA" sz="1600" dirty="0" smtClean="0">
                <a:solidFill>
                  <a:schemeClr val="folHlink"/>
                </a:solidFill>
              </a:rPr>
              <a:t>The </a:t>
            </a:r>
            <a:r>
              <a:rPr lang="en-ZA" sz="1600" dirty="0">
                <a:solidFill>
                  <a:schemeClr val="folHlink"/>
                </a:solidFill>
              </a:rPr>
              <a:t>ranking of the bidder in terms of technical results. </a:t>
            </a:r>
          </a:p>
        </p:txBody>
      </p:sp>
    </p:spTree>
    <p:extLst>
      <p:ext uri="{BB962C8B-B14F-4D97-AF65-F5344CB8AC3E}">
        <p14:creationId xmlns:p14="http://schemas.microsoft.com/office/powerpoint/2010/main" val="2978185043"/>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2530" name="Picture 2" descr="capa-1 copy"/>
          <p:cNvPicPr>
            <a:picLocks noChangeAspect="1" noChangeArrowheads="1"/>
          </p:cNvPicPr>
          <p:nvPr/>
        </p:nvPicPr>
        <p:blipFill>
          <a:blip r:embed="rId3"/>
          <a:srcRect/>
          <a:stretch>
            <a:fillRect/>
          </a:stretch>
        </p:blipFill>
        <p:spPr bwMode="auto">
          <a:xfrm>
            <a:off x="-201613" y="0"/>
            <a:ext cx="10107613" cy="6997700"/>
          </a:xfrm>
          <a:prstGeom prst="rect">
            <a:avLst/>
          </a:prstGeom>
          <a:noFill/>
          <a:ln w="9525">
            <a:noFill/>
            <a:miter lim="800000"/>
            <a:headEnd/>
            <a:tailEnd/>
          </a:ln>
        </p:spPr>
      </p:pic>
      <p:sp>
        <p:nvSpPr>
          <p:cNvPr id="22531" name="Rectangle 3"/>
          <p:cNvSpPr>
            <a:spLocks noGrp="1" noChangeArrowheads="1"/>
          </p:cNvSpPr>
          <p:nvPr>
            <p:ph type="body" sz="quarter" idx="10"/>
          </p:nvPr>
        </p:nvSpPr>
        <p:spPr>
          <a:xfrm>
            <a:off x="136525" y="2201863"/>
            <a:ext cx="9525000" cy="615950"/>
          </a:xfrm>
        </p:spPr>
        <p:txBody>
          <a:bodyPr/>
          <a:lstStyle/>
          <a:p>
            <a:pPr algn="ctr">
              <a:buFontTx/>
              <a:buNone/>
            </a:pPr>
            <a:r>
              <a:rPr lang="en-ZA" sz="4000" b="1" dirty="0" smtClean="0">
                <a:solidFill>
                  <a:srgbClr val="FBFCFA"/>
                </a:solidFill>
              </a:rPr>
              <a:t>General</a:t>
            </a:r>
            <a:endParaRPr lang="en-ZA" b="1" dirty="0" smtClean="0">
              <a:solidFill>
                <a:srgbClr val="FBFCFA"/>
              </a:solidFill>
            </a:endParaRPr>
          </a:p>
        </p:txBody>
      </p:sp>
    </p:spTree>
    <p:extLst>
      <p:ext uri="{BB962C8B-B14F-4D97-AF65-F5344CB8AC3E}">
        <p14:creationId xmlns:p14="http://schemas.microsoft.com/office/powerpoint/2010/main" val="21933173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96"/>
          <p:cNvSpPr txBox="1">
            <a:spLocks noChangeArrowheads="1"/>
          </p:cNvSpPr>
          <p:nvPr/>
        </p:nvSpPr>
        <p:spPr bwMode="auto">
          <a:xfrm>
            <a:off x="168660" y="223285"/>
            <a:ext cx="8207375" cy="461665"/>
          </a:xfrm>
          <a:prstGeom prst="rect">
            <a:avLst/>
          </a:prstGeom>
          <a:noFill/>
          <a:ln w="12700" algn="ctr">
            <a:noFill/>
            <a:miter lim="800000"/>
            <a:headEnd/>
            <a:tailEnd/>
          </a:ln>
        </p:spPr>
        <p:txBody>
          <a:bodyPr>
            <a:spAutoFit/>
          </a:bodyPr>
          <a:lstStyle/>
          <a:p>
            <a:r>
              <a:rPr lang="en-ZA" b="1" dirty="0" smtClean="0">
                <a:solidFill>
                  <a:srgbClr val="FBFCFA"/>
                </a:solidFill>
              </a:rPr>
              <a:t>Technical Scorecard</a:t>
            </a:r>
            <a:endParaRPr lang="en-ZA" b="1" dirty="0">
              <a:solidFill>
                <a:srgbClr val="FBFCFA"/>
              </a:solidFill>
            </a:endParaRPr>
          </a:p>
        </p:txBody>
      </p:sp>
      <p:sp>
        <p:nvSpPr>
          <p:cNvPr id="2" name="Rectangle 1"/>
          <p:cNvSpPr/>
          <p:nvPr/>
        </p:nvSpPr>
        <p:spPr>
          <a:xfrm>
            <a:off x="546265" y="1116419"/>
            <a:ext cx="8930243" cy="707886"/>
          </a:xfrm>
          <a:prstGeom prst="rect">
            <a:avLst/>
          </a:prstGeom>
        </p:spPr>
        <p:txBody>
          <a:bodyPr wrap="square">
            <a:spAutoFit/>
          </a:bodyPr>
          <a:lstStyle/>
          <a:p>
            <a:r>
              <a:rPr lang="en-ZA" sz="4000" b="1" dirty="0" smtClean="0">
                <a:solidFill>
                  <a:srgbClr val="FBFCFA"/>
                </a:solidFill>
                <a:latin typeface="+mn-lt"/>
              </a:rPr>
              <a:t>CRECARD</a:t>
            </a:r>
            <a:endParaRPr lang="en-ZA" sz="4000" b="1" dirty="0">
              <a:solidFill>
                <a:srgbClr val="FBFCFA"/>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1390549359"/>
              </p:ext>
            </p:extLst>
          </p:nvPr>
        </p:nvGraphicFramePr>
        <p:xfrm>
          <a:off x="355985" y="1033155"/>
          <a:ext cx="8811766" cy="2755075"/>
        </p:xfrm>
        <a:graphic>
          <a:graphicData uri="http://schemas.openxmlformats.org/drawingml/2006/table">
            <a:tbl>
              <a:tblPr firstRow="1" firstCol="1" bandRow="1">
                <a:tableStyleId>{5C22544A-7EE6-4342-B048-85BDC9FD1C3A}</a:tableStyleId>
              </a:tblPr>
              <a:tblGrid>
                <a:gridCol w="5295871"/>
                <a:gridCol w="3515895"/>
              </a:tblGrid>
              <a:tr h="565491">
                <a:tc>
                  <a:txBody>
                    <a:bodyPr/>
                    <a:lstStyle/>
                    <a:p>
                      <a:pPr algn="ctr">
                        <a:spcBef>
                          <a:spcPts val="400"/>
                        </a:spcBef>
                        <a:spcAft>
                          <a:spcPts val="400"/>
                        </a:spcAft>
                      </a:pPr>
                      <a:r>
                        <a:rPr lang="en-ZA" sz="1200">
                          <a:effectLst/>
                        </a:rPr>
                        <a:t>Description</a:t>
                      </a:r>
                      <a:endParaRPr lang="en-ZA" sz="1000">
                        <a:effectLst/>
                        <a:latin typeface="Arial"/>
                        <a:ea typeface="Times New Roman"/>
                        <a:cs typeface="Times New Roman"/>
                      </a:endParaRPr>
                    </a:p>
                  </a:txBody>
                  <a:tcPr marL="68580" marR="68580" marT="0" marB="0" anchor="ctr"/>
                </a:tc>
                <a:tc>
                  <a:txBody>
                    <a:bodyPr/>
                    <a:lstStyle/>
                    <a:p>
                      <a:pPr algn="ctr">
                        <a:spcBef>
                          <a:spcPts val="400"/>
                        </a:spcBef>
                        <a:spcAft>
                          <a:spcPts val="400"/>
                        </a:spcAft>
                      </a:pPr>
                      <a:r>
                        <a:rPr lang="en-ZA" sz="1200">
                          <a:effectLst/>
                        </a:rPr>
                        <a:t>Bidder’s Response Referencing</a:t>
                      </a:r>
                      <a:endParaRPr lang="en-ZA" sz="1000">
                        <a:effectLst/>
                        <a:latin typeface="Arial"/>
                        <a:ea typeface="Times New Roman"/>
                        <a:cs typeface="Times New Roman"/>
                      </a:endParaRPr>
                    </a:p>
                  </a:txBody>
                  <a:tcPr marL="68580" marR="68580" marT="0" marB="0" anchor="ctr"/>
                </a:tc>
              </a:tr>
              <a:tr h="452393">
                <a:tc>
                  <a:txBody>
                    <a:bodyPr/>
                    <a:lstStyle/>
                    <a:p>
                      <a:pPr algn="just">
                        <a:spcBef>
                          <a:spcPts val="400"/>
                        </a:spcBef>
                        <a:spcAft>
                          <a:spcPts val="400"/>
                        </a:spcAft>
                      </a:pPr>
                      <a:r>
                        <a:rPr lang="en-ZA" sz="1200">
                          <a:effectLst/>
                        </a:rPr>
                        <a:t>Experience in providing services</a:t>
                      </a:r>
                      <a:endParaRPr lang="en-ZA" sz="1000">
                        <a:effectLst/>
                        <a:latin typeface="Arial"/>
                        <a:ea typeface="Times New Roman"/>
                        <a:cs typeface="Times New Roman"/>
                      </a:endParaRPr>
                    </a:p>
                  </a:txBody>
                  <a:tcPr marL="68580" marR="68580" marT="0" marB="0" anchor="ctr"/>
                </a:tc>
                <a:tc>
                  <a:txBody>
                    <a:bodyPr/>
                    <a:lstStyle/>
                    <a:p>
                      <a:endParaRPr lang="en-ZA" sz="1000">
                        <a:effectLst/>
                        <a:latin typeface="Times New Roman"/>
                      </a:endParaRPr>
                    </a:p>
                  </a:txBody>
                  <a:tcPr marL="68580" marR="68580" marT="0" marB="0" anchor="ctr"/>
                </a:tc>
              </a:tr>
              <a:tr h="1737191">
                <a:tc>
                  <a:txBody>
                    <a:bodyPr/>
                    <a:lstStyle/>
                    <a:p>
                      <a:pPr marL="342900" lvl="0" indent="-342900" algn="just">
                        <a:spcAft>
                          <a:spcPts val="0"/>
                        </a:spcAft>
                        <a:buFont typeface="+mj-lt"/>
                        <a:buAutoNum type="arabicPeriod"/>
                      </a:pPr>
                      <a:r>
                        <a:rPr lang="en-ZA" sz="1200" dirty="0">
                          <a:effectLst/>
                        </a:rPr>
                        <a:t>State the number of  business organisations[entities] that have used your company to  provide the services or a component thereof  that are similar to the one covered in this RFP document</a:t>
                      </a:r>
                      <a:endParaRPr lang="en-ZA" sz="1000" dirty="0">
                        <a:effectLst/>
                        <a:latin typeface="Arial"/>
                        <a:ea typeface="Times New Roman"/>
                        <a:cs typeface="Times New Roman"/>
                      </a:endParaRPr>
                    </a:p>
                  </a:txBody>
                  <a:tcPr marL="68580" marR="68580" marT="0" marB="0" anchor="ctr"/>
                </a:tc>
                <a:tc>
                  <a:txBody>
                    <a:bodyPr/>
                    <a:lstStyle/>
                    <a:p>
                      <a:pPr algn="l">
                        <a:spcAft>
                          <a:spcPts val="0"/>
                        </a:spcAft>
                      </a:pPr>
                      <a:r>
                        <a:rPr lang="en-ZA" sz="1200" dirty="0">
                          <a:effectLst/>
                        </a:rPr>
                        <a:t>File xxx, Section xxx, page xxx</a:t>
                      </a:r>
                      <a:endParaRPr lang="en-ZA" sz="1000" dirty="0">
                        <a:effectLst/>
                        <a:latin typeface="Arial"/>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647485859"/>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96"/>
          <p:cNvSpPr txBox="1">
            <a:spLocks noChangeArrowheads="1"/>
          </p:cNvSpPr>
          <p:nvPr/>
        </p:nvSpPr>
        <p:spPr bwMode="auto">
          <a:xfrm>
            <a:off x="319088" y="1308100"/>
            <a:ext cx="8207375" cy="2678113"/>
          </a:xfrm>
          <a:prstGeom prst="rect">
            <a:avLst/>
          </a:prstGeom>
          <a:noFill/>
          <a:ln w="12700" algn="ctr">
            <a:noFill/>
            <a:miter lim="800000"/>
            <a:headEnd/>
            <a:tailEnd/>
          </a:ln>
        </p:spPr>
        <p:txBody>
          <a:bodyPr>
            <a:spAutoFit/>
          </a:bodyPr>
          <a:lstStyle/>
          <a:p>
            <a:pPr>
              <a:spcBef>
                <a:spcPct val="50000"/>
              </a:spcBef>
            </a:pPr>
            <a:endParaRPr lang="en-ZA"/>
          </a:p>
          <a:p>
            <a:pPr>
              <a:spcBef>
                <a:spcPct val="50000"/>
              </a:spcBef>
            </a:pPr>
            <a:endParaRPr lang="en-ZA"/>
          </a:p>
          <a:p>
            <a:pPr>
              <a:spcBef>
                <a:spcPct val="50000"/>
              </a:spcBef>
            </a:pPr>
            <a:endParaRPr lang="en-ZA"/>
          </a:p>
          <a:p>
            <a:pPr>
              <a:spcBef>
                <a:spcPct val="50000"/>
              </a:spcBef>
            </a:pPr>
            <a:endParaRPr lang="en-ZA"/>
          </a:p>
          <a:p>
            <a:pPr>
              <a:spcBef>
                <a:spcPct val="50000"/>
              </a:spcBef>
            </a:pPr>
            <a:endParaRPr lang="en-GB"/>
          </a:p>
        </p:txBody>
      </p:sp>
      <p:sp>
        <p:nvSpPr>
          <p:cNvPr id="4" name="Rectangle 20"/>
          <p:cNvSpPr txBox="1">
            <a:spLocks noChangeArrowheads="1"/>
          </p:cNvSpPr>
          <p:nvPr/>
        </p:nvSpPr>
        <p:spPr bwMode="gray">
          <a:xfrm>
            <a:off x="314325" y="2916238"/>
            <a:ext cx="9591675" cy="627062"/>
          </a:xfrm>
          <a:prstGeom prst="rect">
            <a:avLst/>
          </a:prstGeom>
          <a:noFill/>
          <a:ln w="9525">
            <a:noFill/>
            <a:miter lim="800000"/>
            <a:headEnd/>
            <a:tailEnd/>
          </a:ln>
        </p:spPr>
        <p:txBody>
          <a:bodyPr lIns="0" tIns="36000" bIns="36000" anchor="ctr">
            <a:spAutoFit/>
          </a:bodyPr>
          <a:lstStyle/>
          <a:p>
            <a:pPr defTabSz="912813" eaLnBrk="0" hangingPunct="0">
              <a:defRPr/>
            </a:pPr>
            <a:r>
              <a:rPr lang="en-ZA" sz="3600" b="1" kern="0">
                <a:solidFill>
                  <a:schemeClr val="tx2"/>
                </a:solidFill>
                <a:latin typeface="+mj-lt"/>
                <a:ea typeface="+mj-ea"/>
                <a:cs typeface="+mj-cs"/>
              </a:rPr>
              <a:t>Questions / Comments</a:t>
            </a:r>
            <a:endParaRPr lang="en-GB" sz="3600" b="1" kern="0" dirty="0">
              <a:solidFill>
                <a:schemeClr val="tx2"/>
              </a:solidFill>
              <a:latin typeface="+mj-lt"/>
              <a:ea typeface="+mj-ea"/>
              <a:cs typeface="+mj-cs"/>
            </a:endParaRPr>
          </a:p>
        </p:txBody>
      </p:sp>
    </p:spTree>
    <p:extLst>
      <p:ext uri="{BB962C8B-B14F-4D97-AF65-F5344CB8AC3E}">
        <p14:creationId xmlns:p14="http://schemas.microsoft.com/office/powerpoint/2010/main" val="2785410910"/>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Placeholder 1"/>
          <p:cNvSpPr>
            <a:spLocks noGrp="1"/>
          </p:cNvSpPr>
          <p:nvPr>
            <p:ph type="body" sz="quarter" idx="10"/>
          </p:nvPr>
        </p:nvSpPr>
        <p:spPr>
          <a:xfrm>
            <a:off x="173038" y="1255713"/>
            <a:ext cx="9532937" cy="4216539"/>
          </a:xfrm>
        </p:spPr>
        <p:txBody>
          <a:bodyPr/>
          <a:lstStyle/>
          <a:p>
            <a:pPr>
              <a:buNone/>
              <a:defRPr/>
            </a:pPr>
            <a:r>
              <a:rPr lang="en-ZA" b="1" kern="1200" dirty="0">
                <a:solidFill>
                  <a:srgbClr val="1E4649"/>
                </a:solidFill>
                <a:cs typeface="Arial" charset="0"/>
              </a:rPr>
              <a:t>T</a:t>
            </a:r>
            <a:r>
              <a:rPr lang="en-ZA" b="1" kern="1200" dirty="0" smtClean="0">
                <a:solidFill>
                  <a:srgbClr val="1E4649"/>
                </a:solidFill>
                <a:cs typeface="Arial" charset="0"/>
              </a:rPr>
              <a:t>ender Closing Date		:   27 August 2015</a:t>
            </a:r>
          </a:p>
          <a:p>
            <a:pPr lvl="2">
              <a:buFont typeface="Times New Roman" pitchFamily="18" charset="0"/>
              <a:buNone/>
              <a:defRPr/>
            </a:pPr>
            <a:r>
              <a:rPr lang="en-ZA" sz="1800" b="1" kern="1200" dirty="0" smtClean="0">
                <a:solidFill>
                  <a:srgbClr val="1E4649"/>
                </a:solidFill>
                <a:ea typeface="+mn-ea"/>
                <a:cs typeface="Arial" charset="0"/>
              </a:rPr>
              <a:t>					:   11H00 AM( late tenders will not be considered)</a:t>
            </a:r>
          </a:p>
          <a:p>
            <a:pPr lvl="2">
              <a:buFont typeface="Times New Roman" pitchFamily="18" charset="0"/>
              <a:buNone/>
              <a:defRPr/>
            </a:pPr>
            <a:r>
              <a:rPr lang="en-ZA" sz="1800" b="1" kern="1200" dirty="0" smtClean="0">
                <a:solidFill>
                  <a:srgbClr val="1E4649"/>
                </a:solidFill>
                <a:ea typeface="+mn-ea"/>
                <a:cs typeface="Arial" charset="0"/>
              </a:rPr>
              <a:t>					</a:t>
            </a:r>
          </a:p>
          <a:p>
            <a:pPr lvl="2">
              <a:buNone/>
              <a:defRPr/>
            </a:pPr>
            <a:r>
              <a:rPr lang="en-ZA" sz="1800" b="1" kern="1200" dirty="0" smtClean="0">
                <a:solidFill>
                  <a:srgbClr val="1E4649"/>
                </a:solidFill>
                <a:ea typeface="+mn-ea"/>
                <a:cs typeface="Arial" charset="0"/>
              </a:rPr>
              <a:t>Address			: 570 </a:t>
            </a:r>
            <a:r>
              <a:rPr lang="en-ZA" sz="1800" b="1" kern="1200" dirty="0" err="1" smtClean="0">
                <a:solidFill>
                  <a:srgbClr val="1E4649"/>
                </a:solidFill>
                <a:ea typeface="+mn-ea"/>
                <a:cs typeface="Arial" charset="0"/>
              </a:rPr>
              <a:t>Fehrsen</a:t>
            </a:r>
            <a:r>
              <a:rPr lang="en-ZA" sz="1800" b="1" kern="1200" dirty="0" smtClean="0">
                <a:solidFill>
                  <a:srgbClr val="1E4649"/>
                </a:solidFill>
                <a:ea typeface="+mn-ea"/>
                <a:cs typeface="Arial" charset="0"/>
              </a:rPr>
              <a:t> Street</a:t>
            </a:r>
          </a:p>
          <a:p>
            <a:pPr lvl="2">
              <a:buNone/>
              <a:defRPr/>
            </a:pPr>
            <a:r>
              <a:rPr lang="en-ZA" sz="1800" b="1" kern="1200" dirty="0" smtClean="0">
                <a:solidFill>
                  <a:srgbClr val="1E4649"/>
                </a:solidFill>
                <a:ea typeface="+mn-ea"/>
                <a:cs typeface="Arial" charset="0"/>
              </a:rPr>
              <a:t>					   Brooklyn</a:t>
            </a:r>
          </a:p>
          <a:p>
            <a:pPr lvl="2">
              <a:buNone/>
              <a:defRPr/>
            </a:pPr>
            <a:r>
              <a:rPr lang="en-ZA" sz="1800" b="1" kern="1200" dirty="0" smtClean="0">
                <a:solidFill>
                  <a:srgbClr val="1E4649"/>
                </a:solidFill>
                <a:ea typeface="+mn-ea"/>
                <a:cs typeface="Arial" charset="0"/>
              </a:rPr>
              <a:t>					   Pretoria</a:t>
            </a:r>
          </a:p>
          <a:p>
            <a:pPr lvl="2">
              <a:buNone/>
              <a:defRPr/>
            </a:pPr>
            <a:endParaRPr lang="en-ZA" sz="1800" b="1" kern="1200" dirty="0" smtClean="0">
              <a:solidFill>
                <a:srgbClr val="1E4649"/>
              </a:solidFill>
              <a:ea typeface="+mn-ea"/>
              <a:cs typeface="Arial" charset="0"/>
            </a:endParaRPr>
          </a:p>
          <a:p>
            <a:pPr lvl="2">
              <a:buNone/>
              <a:defRPr/>
            </a:pPr>
            <a:r>
              <a:rPr lang="en-ZA" sz="1800" b="1" kern="1200" dirty="0" smtClean="0">
                <a:solidFill>
                  <a:srgbClr val="1E4649"/>
                </a:solidFill>
                <a:ea typeface="+mn-ea"/>
                <a:cs typeface="Arial" charset="0"/>
              </a:rPr>
              <a:t>Courier Services</a:t>
            </a:r>
          </a:p>
          <a:p>
            <a:pPr lvl="2">
              <a:buFont typeface="Times New Roman" pitchFamily="18" charset="0"/>
              <a:buNone/>
              <a:defRPr/>
            </a:pPr>
            <a:r>
              <a:rPr lang="en-ZA" sz="1800" b="1" kern="1200" dirty="0" smtClean="0">
                <a:solidFill>
                  <a:srgbClr val="1E4649"/>
                </a:solidFill>
                <a:ea typeface="+mn-ea"/>
                <a:cs typeface="Arial" charset="0"/>
              </a:rPr>
              <a:t>					</a:t>
            </a:r>
          </a:p>
          <a:p>
            <a:pPr lvl="2">
              <a:buNone/>
              <a:defRPr/>
            </a:pPr>
            <a:r>
              <a:rPr lang="en-GB" sz="1800" b="1" kern="1200" dirty="0">
                <a:solidFill>
                  <a:srgbClr val="1E4649"/>
                </a:solidFill>
                <a:ea typeface="+mn-ea"/>
                <a:cs typeface="Arial" charset="0"/>
              </a:rPr>
              <a:t>No email submission of the bidders’ proposal will be considered. </a:t>
            </a:r>
            <a:endParaRPr lang="en-ZA" sz="1800" b="1" kern="1200" dirty="0">
              <a:solidFill>
                <a:srgbClr val="1E4649"/>
              </a:solidFill>
              <a:ea typeface="+mn-ea"/>
              <a:cs typeface="Arial" charset="0"/>
            </a:endParaRPr>
          </a:p>
          <a:p>
            <a:pPr lvl="2">
              <a:buFont typeface="Times New Roman" pitchFamily="18" charset="0"/>
              <a:buNone/>
              <a:defRPr/>
            </a:pPr>
            <a:endParaRPr lang="en-ZA" sz="1800" b="1" kern="1200" dirty="0" smtClean="0">
              <a:solidFill>
                <a:srgbClr val="1E4649"/>
              </a:solidFill>
              <a:ea typeface="+mn-ea"/>
              <a:cs typeface="Arial" charset="0"/>
            </a:endParaRPr>
          </a:p>
          <a:p>
            <a:pPr>
              <a:buFontTx/>
              <a:buNone/>
              <a:defRPr/>
            </a:pPr>
            <a:r>
              <a:rPr lang="en-ZA" b="1" kern="1200" dirty="0" smtClean="0">
                <a:solidFill>
                  <a:srgbClr val="1E4649"/>
                </a:solidFill>
                <a:cs typeface="Arial" charset="0"/>
              </a:rPr>
              <a:t>	Submissions – </a:t>
            </a:r>
            <a:r>
              <a:rPr lang="en-US" b="1" kern="1200" dirty="0" smtClean="0">
                <a:solidFill>
                  <a:srgbClr val="1E4649"/>
                </a:solidFill>
                <a:cs typeface="Arial" charset="0"/>
              </a:rPr>
              <a:t>ALL BIDS MUST BE SUBMITTED ON THE OFFICIAL FORMS – (NOT TO BE RE-TYPED, please initial each page)</a:t>
            </a:r>
          </a:p>
          <a:p>
            <a:pPr>
              <a:buFontTx/>
              <a:buNone/>
              <a:defRPr/>
            </a:pPr>
            <a:endParaRPr lang="en-US" b="1" kern="1200" dirty="0" smtClean="0">
              <a:solidFill>
                <a:srgbClr val="1E4649"/>
              </a:solidFill>
              <a:cs typeface="Arial" charset="0"/>
            </a:endParaRPr>
          </a:p>
          <a:p>
            <a:pPr lvl="2">
              <a:buFont typeface="Times New Roman" pitchFamily="18" charset="0"/>
              <a:buNone/>
              <a:defRPr/>
            </a:pPr>
            <a:endParaRPr lang="en-ZA" dirty="0" smtClean="0"/>
          </a:p>
        </p:txBody>
      </p:sp>
      <p:sp>
        <p:nvSpPr>
          <p:cNvPr id="24579" name="Title 2"/>
          <p:cNvSpPr>
            <a:spLocks noGrp="1"/>
          </p:cNvSpPr>
          <p:nvPr>
            <p:ph type="title"/>
          </p:nvPr>
        </p:nvSpPr>
        <p:spPr>
          <a:xfrm>
            <a:off x="166688" y="0"/>
            <a:ext cx="9591675" cy="369888"/>
          </a:xfrm>
        </p:spPr>
        <p:txBody>
          <a:bodyPr/>
          <a:lstStyle/>
          <a:p>
            <a:r>
              <a:rPr lang="en-ZA" smtClean="0"/>
              <a:t>Tender Closing and Submission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0"/>
          <p:cNvSpPr>
            <a:spLocks noGrp="1" noChangeArrowheads="1"/>
          </p:cNvSpPr>
          <p:nvPr>
            <p:ph type="title"/>
          </p:nvPr>
        </p:nvSpPr>
        <p:spPr>
          <a:xfrm>
            <a:off x="187325" y="193675"/>
            <a:ext cx="9591675" cy="438150"/>
          </a:xfrm>
        </p:spPr>
        <p:txBody>
          <a:bodyPr tIns="36000" rIns="91440" bIns="36000"/>
          <a:lstStyle/>
          <a:p>
            <a:r>
              <a:rPr lang="en-ZA" dirty="0" smtClean="0"/>
              <a:t>Questions / Comments</a:t>
            </a:r>
            <a:endParaRPr lang="en-GB" dirty="0" smtClean="0"/>
          </a:p>
        </p:txBody>
      </p:sp>
      <p:sp>
        <p:nvSpPr>
          <p:cNvPr id="26627" name="Text Box 96"/>
          <p:cNvSpPr txBox="1">
            <a:spLocks noChangeArrowheads="1"/>
          </p:cNvSpPr>
          <p:nvPr/>
        </p:nvSpPr>
        <p:spPr bwMode="auto">
          <a:xfrm>
            <a:off x="319088" y="1308100"/>
            <a:ext cx="8207375" cy="3600450"/>
          </a:xfrm>
          <a:prstGeom prst="rect">
            <a:avLst/>
          </a:prstGeom>
          <a:noFill/>
          <a:ln w="12700" algn="ctr">
            <a:noFill/>
            <a:miter lim="800000"/>
            <a:headEnd/>
            <a:tailEnd/>
          </a:ln>
        </p:spPr>
        <p:txBody>
          <a:bodyPr>
            <a:spAutoFit/>
          </a:bodyPr>
          <a:lstStyle/>
          <a:p>
            <a:pPr>
              <a:spcBef>
                <a:spcPct val="50000"/>
              </a:spcBef>
            </a:pPr>
            <a:endParaRPr lang="en-ZA" dirty="0"/>
          </a:p>
          <a:p>
            <a:pPr>
              <a:spcBef>
                <a:spcPct val="50000"/>
              </a:spcBef>
            </a:pPr>
            <a:endParaRPr lang="en-ZA" dirty="0"/>
          </a:p>
          <a:p>
            <a:pPr>
              <a:spcBef>
                <a:spcPct val="50000"/>
              </a:spcBef>
            </a:pPr>
            <a:r>
              <a:rPr lang="en-ZA" sz="4000" dirty="0" smtClean="0">
                <a:solidFill>
                  <a:schemeClr val="tx2"/>
                </a:solidFill>
              </a:rPr>
              <a:t>Thank you!!!!!</a:t>
            </a:r>
            <a:endParaRPr lang="en-ZA" sz="4000" dirty="0">
              <a:solidFill>
                <a:schemeClr val="tx2"/>
              </a:solidFill>
            </a:endParaRPr>
          </a:p>
          <a:p>
            <a:pPr>
              <a:spcBef>
                <a:spcPct val="50000"/>
              </a:spcBef>
            </a:pPr>
            <a:endParaRPr lang="en-ZA" dirty="0"/>
          </a:p>
          <a:p>
            <a:pPr>
              <a:spcBef>
                <a:spcPct val="50000"/>
              </a:spcBef>
            </a:pPr>
            <a:endParaRPr lang="en-ZA" dirty="0"/>
          </a:p>
          <a:p>
            <a:pPr>
              <a:spcBef>
                <a:spcPct val="50000"/>
              </a:spcBef>
            </a:pPr>
            <a:endParaRPr lang="en-GB"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73038" y="1095375"/>
            <a:ext cx="9532937" cy="5170646"/>
          </a:xfrm>
        </p:spPr>
        <p:txBody>
          <a:bodyPr/>
          <a:lstStyle/>
          <a:p>
            <a:pPr>
              <a:defRPr/>
            </a:pPr>
            <a:r>
              <a:rPr lang="en-ZA" altLang="zh-TW" sz="2000" kern="1200" dirty="0" smtClean="0">
                <a:solidFill>
                  <a:schemeClr val="tx2"/>
                </a:solidFill>
                <a:latin typeface="Tahoma" pitchFamily="34" charset="0"/>
                <a:ea typeface="Times New Roman" pitchFamily="18" charset="0"/>
                <a:cs typeface="Tahoma" pitchFamily="34" charset="0"/>
              </a:rPr>
              <a:t>RFP 0009/2015 was published on the 31 July 2015 in the SARS website, Government Gazette and NT for the scope of work is for the Provision of Assets in Transit for SARS.</a:t>
            </a:r>
          </a:p>
          <a:p>
            <a:pPr>
              <a:defRPr/>
            </a:pPr>
            <a:endParaRPr lang="en-ZA" altLang="zh-TW" sz="2000" kern="1200" dirty="0" smtClean="0">
              <a:solidFill>
                <a:schemeClr val="tx2"/>
              </a:solidFill>
              <a:latin typeface="Tahoma" pitchFamily="34" charset="0"/>
              <a:ea typeface="Times New Roman" pitchFamily="18" charset="0"/>
              <a:cs typeface="Tahoma" pitchFamily="34" charset="0"/>
            </a:endParaRPr>
          </a:p>
          <a:p>
            <a:pPr>
              <a:defRPr/>
            </a:pPr>
            <a:r>
              <a:rPr lang="en-ZA" altLang="zh-TW" sz="2000" kern="1200" dirty="0" smtClean="0">
                <a:solidFill>
                  <a:schemeClr val="tx2"/>
                </a:solidFill>
                <a:latin typeface="Tahoma" pitchFamily="34" charset="0"/>
                <a:ea typeface="Times New Roman" pitchFamily="18" charset="0"/>
                <a:cs typeface="Tahoma" pitchFamily="34" charset="0"/>
              </a:rPr>
              <a:t>Bid documents are obtainable as from the 31July 2015 from 570 </a:t>
            </a:r>
            <a:r>
              <a:rPr lang="en-ZA" altLang="zh-TW" sz="2000" kern="1200" dirty="0" err="1" smtClean="0">
                <a:solidFill>
                  <a:schemeClr val="tx2"/>
                </a:solidFill>
                <a:latin typeface="Tahoma" pitchFamily="34" charset="0"/>
                <a:ea typeface="Times New Roman" pitchFamily="18" charset="0"/>
                <a:cs typeface="Tahoma" pitchFamily="34" charset="0"/>
              </a:rPr>
              <a:t>Fehrsen</a:t>
            </a:r>
            <a:r>
              <a:rPr lang="en-ZA" altLang="zh-TW" sz="2000" kern="1200" dirty="0" smtClean="0">
                <a:solidFill>
                  <a:schemeClr val="tx2"/>
                </a:solidFill>
                <a:latin typeface="Tahoma" pitchFamily="34" charset="0"/>
                <a:ea typeface="Times New Roman" pitchFamily="18" charset="0"/>
                <a:cs typeface="Tahoma" pitchFamily="34" charset="0"/>
              </a:rPr>
              <a:t> Street, Linton House Ground Floor, Brooklyn Bridge, Pretoria.</a:t>
            </a:r>
          </a:p>
          <a:p>
            <a:pPr>
              <a:defRPr/>
            </a:pPr>
            <a:r>
              <a:rPr lang="en-ZA" altLang="zh-TW" sz="2000" kern="1200" dirty="0" smtClean="0">
                <a:solidFill>
                  <a:schemeClr val="tx2"/>
                </a:solidFill>
                <a:latin typeface="Tahoma" pitchFamily="34" charset="0"/>
                <a:ea typeface="Times New Roman" pitchFamily="18" charset="0"/>
                <a:cs typeface="Tahoma" pitchFamily="34" charset="0"/>
              </a:rPr>
              <a:t>(office hrs 08:00 am till 16:00pm, weekdays only)</a:t>
            </a:r>
          </a:p>
          <a:p>
            <a:pPr>
              <a:defRPr/>
            </a:pPr>
            <a:endParaRPr lang="en-ZA" altLang="zh-TW" sz="2000" kern="1200" dirty="0" smtClean="0">
              <a:solidFill>
                <a:schemeClr val="tx2"/>
              </a:solidFill>
              <a:latin typeface="Tahoma" pitchFamily="34" charset="0"/>
              <a:ea typeface="Times New Roman" pitchFamily="18" charset="0"/>
              <a:cs typeface="Tahoma" pitchFamily="34" charset="0"/>
            </a:endParaRPr>
          </a:p>
          <a:p>
            <a:pPr>
              <a:defRPr/>
            </a:pPr>
            <a:r>
              <a:rPr lang="en-ZA" altLang="zh-TW" sz="2000" kern="1200" dirty="0" smtClean="0">
                <a:solidFill>
                  <a:schemeClr val="tx2"/>
                </a:solidFill>
                <a:latin typeface="Tahoma" pitchFamily="34" charset="0"/>
                <a:ea typeface="Times New Roman" pitchFamily="18" charset="0"/>
                <a:cs typeface="Tahoma" pitchFamily="34" charset="0"/>
              </a:rPr>
              <a:t>The tender will be evaluated on Technical requirements (Pre-Qualification), Financial requirements and BEE requirements.  </a:t>
            </a:r>
          </a:p>
          <a:p>
            <a:pPr>
              <a:defRPr/>
            </a:pPr>
            <a:endParaRPr lang="en-ZA" altLang="zh-TW" sz="2000" kern="1200" dirty="0" smtClean="0">
              <a:solidFill>
                <a:schemeClr val="tx2"/>
              </a:solidFill>
              <a:latin typeface="Tahoma" pitchFamily="34" charset="0"/>
              <a:ea typeface="Times New Roman" pitchFamily="18" charset="0"/>
              <a:cs typeface="Tahoma" pitchFamily="34" charset="0"/>
            </a:endParaRPr>
          </a:p>
          <a:p>
            <a:pPr>
              <a:defRPr/>
            </a:pPr>
            <a:r>
              <a:rPr lang="en-ZA" altLang="zh-TW" sz="2000" kern="1200" dirty="0" smtClean="0">
                <a:solidFill>
                  <a:schemeClr val="tx2"/>
                </a:solidFill>
                <a:latin typeface="Tahoma" pitchFamily="34" charset="0"/>
                <a:ea typeface="Times New Roman" pitchFamily="18" charset="0"/>
                <a:cs typeface="Tahoma" pitchFamily="34" charset="0"/>
              </a:rPr>
              <a:t>The Tender closes on the 27 August 2015 at 11H00 am, late tenders will NOT be evaluated.</a:t>
            </a:r>
          </a:p>
          <a:p>
            <a:pPr>
              <a:defRPr/>
            </a:pPr>
            <a:endParaRPr lang="en-ZA" altLang="zh-TW" sz="2000" kern="1200" dirty="0" smtClean="0">
              <a:solidFill>
                <a:schemeClr val="tx2"/>
              </a:solidFill>
              <a:latin typeface="Tahoma" pitchFamily="34" charset="0"/>
              <a:ea typeface="Times New Roman" pitchFamily="18" charset="0"/>
              <a:cs typeface="Tahoma" pitchFamily="34" charset="0"/>
            </a:endParaRPr>
          </a:p>
          <a:p>
            <a:pPr>
              <a:buFontTx/>
              <a:buNone/>
              <a:defRPr/>
            </a:pPr>
            <a:endParaRPr lang="en-ZA" altLang="zh-TW" sz="2000" kern="1200" dirty="0" smtClean="0">
              <a:solidFill>
                <a:schemeClr val="tx2"/>
              </a:solidFill>
              <a:latin typeface="Tahoma" pitchFamily="34" charset="0"/>
              <a:ea typeface="Times New Roman" pitchFamily="18" charset="0"/>
              <a:cs typeface="Tahoma" pitchFamily="34" charset="0"/>
            </a:endParaRPr>
          </a:p>
          <a:p>
            <a:pPr>
              <a:defRPr/>
            </a:pPr>
            <a:endParaRPr lang="en-ZA" dirty="0" smtClean="0"/>
          </a:p>
          <a:p>
            <a:pPr>
              <a:defRPr/>
            </a:pPr>
            <a:endParaRPr lang="en-ZA" dirty="0"/>
          </a:p>
        </p:txBody>
      </p:sp>
      <p:sp>
        <p:nvSpPr>
          <p:cNvPr id="12291" name="Title 2"/>
          <p:cNvSpPr>
            <a:spLocks noGrp="1"/>
          </p:cNvSpPr>
          <p:nvPr>
            <p:ph type="title"/>
          </p:nvPr>
        </p:nvSpPr>
        <p:spPr>
          <a:xfrm>
            <a:off x="187325" y="100013"/>
            <a:ext cx="9591675" cy="369887"/>
          </a:xfrm>
        </p:spPr>
        <p:txBody>
          <a:bodyPr/>
          <a:lstStyle/>
          <a:p>
            <a:r>
              <a:rPr lang="en-ZA" smtClean="0"/>
              <a:t>Introduction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3314" name="Picture 2" descr="capa-1 copy"/>
          <p:cNvPicPr>
            <a:picLocks noChangeAspect="1" noChangeArrowheads="1"/>
          </p:cNvPicPr>
          <p:nvPr/>
        </p:nvPicPr>
        <p:blipFill>
          <a:blip r:embed="rId3"/>
          <a:srcRect/>
          <a:stretch>
            <a:fillRect/>
          </a:stretch>
        </p:blipFill>
        <p:spPr bwMode="auto">
          <a:xfrm>
            <a:off x="0" y="0"/>
            <a:ext cx="10107613" cy="6997700"/>
          </a:xfrm>
          <a:prstGeom prst="rect">
            <a:avLst/>
          </a:prstGeom>
          <a:noFill/>
          <a:ln w="9525">
            <a:noFill/>
            <a:miter lim="800000"/>
            <a:headEnd/>
            <a:tailEnd/>
          </a:ln>
        </p:spPr>
      </p:pic>
      <p:sp>
        <p:nvSpPr>
          <p:cNvPr id="13315" name="Rectangle 3"/>
          <p:cNvSpPr>
            <a:spLocks noGrp="1" noChangeArrowheads="1"/>
          </p:cNvSpPr>
          <p:nvPr>
            <p:ph type="body" sz="quarter" idx="10"/>
          </p:nvPr>
        </p:nvSpPr>
        <p:spPr>
          <a:xfrm>
            <a:off x="136525" y="2127250"/>
            <a:ext cx="9525000" cy="1877437"/>
          </a:xfrm>
        </p:spPr>
        <p:txBody>
          <a:bodyPr/>
          <a:lstStyle/>
          <a:p>
            <a:pPr algn="ctr">
              <a:buFontTx/>
              <a:buNone/>
            </a:pPr>
            <a:r>
              <a:rPr lang="en-US" sz="4000" b="1" dirty="0" smtClean="0">
                <a:solidFill>
                  <a:srgbClr val="FBFCFA"/>
                </a:solidFill>
              </a:rPr>
              <a:t>Procurement Presentation</a:t>
            </a:r>
          </a:p>
          <a:p>
            <a:pPr lvl="3">
              <a:buFont typeface="Wingdings" pitchFamily="2" charset="2"/>
              <a:buChar char="§"/>
            </a:pPr>
            <a:endParaRPr lang="en-US" sz="4200" b="1" dirty="0" smtClean="0">
              <a:solidFill>
                <a:schemeClr val="bg1"/>
              </a:solidFill>
            </a:endParaRPr>
          </a:p>
          <a:p>
            <a:pPr algn="ctr">
              <a:buFontTx/>
              <a:buNone/>
            </a:pPr>
            <a:endParaRPr lang="en-US" sz="4000" b="1" dirty="0" smtClean="0">
              <a:solidFill>
                <a:srgbClr val="FBFCFA"/>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87325" y="100013"/>
            <a:ext cx="9591675" cy="676275"/>
          </a:xfrm>
        </p:spPr>
        <p:txBody>
          <a:bodyPr/>
          <a:lstStyle/>
          <a:p>
            <a:r>
              <a:rPr lang="en-ZA" smtClean="0"/>
              <a:t>Tender Pack</a:t>
            </a:r>
            <a:endParaRPr lang="en-GB" smtClean="0"/>
          </a:p>
        </p:txBody>
      </p:sp>
      <p:sp>
        <p:nvSpPr>
          <p:cNvPr id="14339" name="TextBox 8"/>
          <p:cNvSpPr txBox="1">
            <a:spLocks noChangeArrowheads="1"/>
          </p:cNvSpPr>
          <p:nvPr/>
        </p:nvSpPr>
        <p:spPr bwMode="auto">
          <a:xfrm>
            <a:off x="323850" y="981075"/>
            <a:ext cx="9115425" cy="4386263"/>
          </a:xfrm>
          <a:prstGeom prst="rect">
            <a:avLst/>
          </a:prstGeom>
          <a:noFill/>
          <a:ln w="9525">
            <a:noFill/>
            <a:miter lim="800000"/>
            <a:headEnd/>
            <a:tailEnd/>
          </a:ln>
        </p:spPr>
        <p:txBody>
          <a:bodyPr>
            <a:spAutoFit/>
          </a:bodyPr>
          <a:lstStyle/>
          <a:p>
            <a:pPr algn="l">
              <a:lnSpc>
                <a:spcPct val="150000"/>
              </a:lnSpc>
              <a:buFont typeface="Wingdings" pitchFamily="2" charset="2"/>
              <a:buChar char="q"/>
            </a:pPr>
            <a:r>
              <a:rPr lang="en-ZA">
                <a:solidFill>
                  <a:schemeClr val="folHlink"/>
                </a:solidFill>
              </a:rPr>
              <a:t> </a:t>
            </a:r>
            <a:r>
              <a:rPr lang="en-US">
                <a:solidFill>
                  <a:schemeClr val="folHlink"/>
                </a:solidFill>
              </a:rPr>
              <a:t>Standard Bidding Documents (SBD’s)</a:t>
            </a:r>
          </a:p>
          <a:p>
            <a:pPr algn="l">
              <a:lnSpc>
                <a:spcPct val="150000"/>
              </a:lnSpc>
              <a:buFont typeface="Wingdings" pitchFamily="2" charset="2"/>
              <a:buChar char="q"/>
            </a:pPr>
            <a:r>
              <a:rPr lang="en-US">
                <a:solidFill>
                  <a:schemeClr val="folHlink"/>
                </a:solidFill>
              </a:rPr>
              <a:t> Bid Specification</a:t>
            </a:r>
          </a:p>
          <a:p>
            <a:pPr marL="742950" lvl="1" indent="-285750" algn="l">
              <a:lnSpc>
                <a:spcPct val="150000"/>
              </a:lnSpc>
              <a:buFont typeface="Wingdings" pitchFamily="2" charset="2"/>
              <a:buChar char="q"/>
            </a:pPr>
            <a:r>
              <a:rPr lang="en-US">
                <a:solidFill>
                  <a:schemeClr val="folHlink"/>
                </a:solidFill>
              </a:rPr>
              <a:t>What are the technical expectations from this tender</a:t>
            </a:r>
          </a:p>
          <a:p>
            <a:pPr algn="l">
              <a:lnSpc>
                <a:spcPct val="150000"/>
              </a:lnSpc>
              <a:buFont typeface="Wingdings" pitchFamily="2" charset="2"/>
              <a:buChar char="q"/>
            </a:pPr>
            <a:r>
              <a:rPr lang="en-US">
                <a:solidFill>
                  <a:schemeClr val="folHlink"/>
                </a:solidFill>
              </a:rPr>
              <a:t> Pricing</a:t>
            </a:r>
          </a:p>
          <a:p>
            <a:pPr marL="742950" lvl="1" indent="-285750" algn="l">
              <a:lnSpc>
                <a:spcPct val="150000"/>
              </a:lnSpc>
              <a:buFont typeface="Wingdings" pitchFamily="2" charset="2"/>
              <a:buChar char="q"/>
            </a:pPr>
            <a:r>
              <a:rPr lang="en-US">
                <a:solidFill>
                  <a:schemeClr val="folHlink"/>
                </a:solidFill>
              </a:rPr>
              <a:t>Cost Breakdown Structure</a:t>
            </a:r>
          </a:p>
          <a:p>
            <a:pPr algn="l">
              <a:lnSpc>
                <a:spcPct val="150000"/>
              </a:lnSpc>
              <a:buFont typeface="Wingdings" pitchFamily="2" charset="2"/>
              <a:buChar char="q"/>
            </a:pPr>
            <a:r>
              <a:rPr lang="en-US">
                <a:solidFill>
                  <a:schemeClr val="folHlink"/>
                </a:solidFill>
              </a:rPr>
              <a:t> BEE Requirements</a:t>
            </a:r>
          </a:p>
          <a:p>
            <a:pPr algn="l">
              <a:lnSpc>
                <a:spcPct val="150000"/>
              </a:lnSpc>
              <a:buFont typeface="Wingdings" pitchFamily="2" charset="2"/>
              <a:buChar char="q"/>
            </a:pPr>
            <a:r>
              <a:rPr lang="en-US">
                <a:solidFill>
                  <a:schemeClr val="folHlink"/>
                </a:solidFill>
              </a:rPr>
              <a:t> Oath of Secrecy</a:t>
            </a:r>
          </a:p>
          <a:p>
            <a:pPr algn="l">
              <a:lnSpc>
                <a:spcPct val="150000"/>
              </a:lnSpc>
              <a:buFont typeface="Wingdings" pitchFamily="2" charset="2"/>
              <a:buChar char="q"/>
            </a:pPr>
            <a:endParaRPr lang="en-ZA" sz="1800">
              <a:solidFill>
                <a:srgbClr val="1E4649"/>
              </a:solidFill>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131763" y="166688"/>
            <a:ext cx="9526587" cy="369887"/>
          </a:xfrm>
        </p:spPr>
        <p:txBody>
          <a:bodyPr/>
          <a:lstStyle/>
          <a:p>
            <a:r>
              <a:rPr lang="en-ZA" dirty="0" smtClean="0"/>
              <a:t> Tender Returnable's and other documents</a:t>
            </a:r>
            <a:endParaRPr lang="en-US" dirty="0" smtClean="0"/>
          </a:p>
        </p:txBody>
      </p:sp>
      <p:sp>
        <p:nvSpPr>
          <p:cNvPr id="15363" name="Text Box 59"/>
          <p:cNvSpPr txBox="1">
            <a:spLocks noChangeArrowheads="1"/>
          </p:cNvSpPr>
          <p:nvPr/>
        </p:nvSpPr>
        <p:spPr bwMode="auto">
          <a:xfrm>
            <a:off x="393700" y="1138238"/>
            <a:ext cx="9069388" cy="461962"/>
          </a:xfrm>
          <a:prstGeom prst="rect">
            <a:avLst/>
          </a:prstGeom>
          <a:noFill/>
          <a:ln w="12700" algn="ctr">
            <a:noFill/>
            <a:miter lim="800000"/>
            <a:headEnd/>
            <a:tailEnd/>
          </a:ln>
        </p:spPr>
        <p:txBody>
          <a:bodyPr>
            <a:spAutoFit/>
          </a:bodyPr>
          <a:lstStyle/>
          <a:p>
            <a:pPr algn="l">
              <a:spcBef>
                <a:spcPct val="50000"/>
              </a:spcBef>
              <a:buFontTx/>
              <a:buChar char="•"/>
            </a:pPr>
            <a:r>
              <a:rPr lang="en-ZA" dirty="0" smtClean="0">
                <a:solidFill>
                  <a:schemeClr val="folHlink"/>
                </a:solidFill>
              </a:rPr>
              <a:t> </a:t>
            </a:r>
            <a:endParaRPr lang="en-GB" dirty="0">
              <a:solidFill>
                <a:schemeClr val="folHlink"/>
              </a:solidFill>
            </a:endParaRPr>
          </a:p>
        </p:txBody>
      </p:sp>
      <p:sp>
        <p:nvSpPr>
          <p:cNvPr id="15364" name="Rectangle 5"/>
          <p:cNvSpPr>
            <a:spLocks noChangeArrowheads="1"/>
          </p:cNvSpPr>
          <p:nvPr/>
        </p:nvSpPr>
        <p:spPr bwMode="auto">
          <a:xfrm>
            <a:off x="0" y="3782814"/>
            <a:ext cx="9906000" cy="830997"/>
          </a:xfrm>
          <a:prstGeom prst="rect">
            <a:avLst/>
          </a:prstGeom>
          <a:noFill/>
          <a:ln w="12700" algn="ctr">
            <a:noFill/>
            <a:miter lim="800000"/>
            <a:headEnd/>
            <a:tailEnd/>
          </a:ln>
        </p:spPr>
        <p:txBody>
          <a:bodyPr anchor="ctr">
            <a:spAutoFit/>
          </a:bodyPr>
          <a:lstStyle/>
          <a:p>
            <a:pPr algn="just" eaLnBrk="0" hangingPunct="0">
              <a:buFontTx/>
              <a:buChar char="•"/>
              <a:tabLst>
                <a:tab pos="914400" algn="l"/>
              </a:tabLst>
            </a:pPr>
            <a:endParaRPr lang="en-ZA" dirty="0">
              <a:solidFill>
                <a:schemeClr val="folHlink"/>
              </a:solidFill>
            </a:endParaRPr>
          </a:p>
          <a:p>
            <a:pPr algn="just" eaLnBrk="0" hangingPunct="0">
              <a:tabLst>
                <a:tab pos="914400" algn="l"/>
              </a:tabLst>
            </a:pPr>
            <a:endParaRPr lang="en-ZA" dirty="0">
              <a:solidFill>
                <a:schemeClr val="folHlink"/>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909241198"/>
              </p:ext>
            </p:extLst>
          </p:nvPr>
        </p:nvGraphicFramePr>
        <p:xfrm>
          <a:off x="178130" y="797440"/>
          <a:ext cx="9029665" cy="5741497"/>
        </p:xfrm>
        <a:graphic>
          <a:graphicData uri="http://schemas.openxmlformats.org/drawingml/2006/table">
            <a:tbl>
              <a:tblPr firstRow="1" firstCol="1" bandRow="1">
                <a:tableStyleId>{5C22544A-7EE6-4342-B048-85BDC9FD1C3A}</a:tableStyleId>
              </a:tblPr>
              <a:tblGrid>
                <a:gridCol w="2971020"/>
                <a:gridCol w="6058645"/>
              </a:tblGrid>
              <a:tr h="362502">
                <a:tc>
                  <a:txBody>
                    <a:bodyPr/>
                    <a:lstStyle/>
                    <a:p>
                      <a:pPr algn="just">
                        <a:spcBef>
                          <a:spcPts val="400"/>
                        </a:spcBef>
                        <a:spcAft>
                          <a:spcPts val="400"/>
                        </a:spcAft>
                      </a:pPr>
                      <a:r>
                        <a:rPr lang="en-ZA" sz="1200" dirty="0">
                          <a:solidFill>
                            <a:schemeClr val="tx1"/>
                          </a:solidFill>
                          <a:effectLst/>
                        </a:rPr>
                        <a:t>Name of the document  that must be submitted</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a:solidFill>
                            <a:schemeClr val="tx1"/>
                          </a:solidFill>
                          <a:effectLst/>
                        </a:rPr>
                        <a:t>Non submission may result in disqualification? </a:t>
                      </a:r>
                      <a:endParaRPr lang="en-ZA" sz="120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dirty="0">
                          <a:solidFill>
                            <a:schemeClr val="tx1"/>
                          </a:solidFill>
                          <a:effectLst/>
                        </a:rPr>
                        <a:t>Invitation to Bid – SBD 1</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a:solidFill>
                            <a:schemeClr val="tx1"/>
                          </a:solidFill>
                          <a:effectLst/>
                        </a:rPr>
                        <a:t>Please complete and sign the supplied pro-forma document. </a:t>
                      </a:r>
                      <a:endParaRPr lang="en-ZA" sz="120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dirty="0">
                          <a:solidFill>
                            <a:schemeClr val="tx1"/>
                          </a:solidFill>
                          <a:effectLst/>
                        </a:rPr>
                        <a:t>Tax Clearance Certificate – SBD 2</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a:solidFill>
                            <a:schemeClr val="tx1"/>
                          </a:solidFill>
                          <a:effectLst/>
                        </a:rPr>
                        <a:t>Please submit a valid and original tax clearance certificate. </a:t>
                      </a:r>
                      <a:endParaRPr lang="en-ZA" sz="1200">
                        <a:solidFill>
                          <a:schemeClr val="tx1"/>
                        </a:solidFill>
                        <a:effectLst/>
                        <a:latin typeface="Arial"/>
                        <a:ea typeface="Times New Roman"/>
                        <a:cs typeface="Times New Roman"/>
                      </a:endParaRPr>
                    </a:p>
                  </a:txBody>
                  <a:tcPr marL="19186" marR="19186" marT="0" marB="0"/>
                </a:tc>
              </a:tr>
              <a:tr h="181250">
                <a:tc>
                  <a:txBody>
                    <a:bodyPr/>
                    <a:lstStyle/>
                    <a:p>
                      <a:pPr algn="just">
                        <a:spcBef>
                          <a:spcPts val="400"/>
                        </a:spcBef>
                        <a:spcAft>
                          <a:spcPts val="400"/>
                        </a:spcAft>
                      </a:pPr>
                      <a:r>
                        <a:rPr lang="en-ZA" sz="1200" dirty="0">
                          <a:solidFill>
                            <a:schemeClr val="tx1"/>
                          </a:solidFill>
                          <a:effectLst/>
                        </a:rPr>
                        <a:t>BEE Certificate</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a:solidFill>
                            <a:schemeClr val="tx1"/>
                          </a:solidFill>
                          <a:effectLst/>
                        </a:rPr>
                        <a:t>Failure to submit will result in a zero score for BEE.</a:t>
                      </a:r>
                      <a:endParaRPr lang="en-ZA" sz="120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dirty="0">
                          <a:solidFill>
                            <a:schemeClr val="tx1"/>
                          </a:solidFill>
                          <a:effectLst/>
                        </a:rPr>
                        <a:t>Declaration of Interest – SBD 4</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Please complete and sign the supplied pro-forma document</a:t>
                      </a:r>
                      <a:endParaRPr lang="en-ZA" sz="1200" dirty="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a:solidFill>
                            <a:schemeClr val="tx1"/>
                          </a:solidFill>
                          <a:effectLst/>
                        </a:rPr>
                        <a:t>Preferential Points Claim Form - SBD 6.1 </a:t>
                      </a:r>
                      <a:endParaRPr lang="en-ZA" sz="120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Please complete and sign the supplied pro-forma document</a:t>
                      </a:r>
                      <a:endParaRPr lang="en-ZA" sz="1200" dirty="0">
                        <a:solidFill>
                          <a:schemeClr val="tx1"/>
                        </a:solidFill>
                        <a:effectLst/>
                        <a:latin typeface="Arial"/>
                        <a:ea typeface="Times New Roman"/>
                        <a:cs typeface="Times New Roman"/>
                      </a:endParaRPr>
                    </a:p>
                  </a:txBody>
                  <a:tcPr marL="19186" marR="19186" marT="0" marB="0"/>
                </a:tc>
              </a:tr>
              <a:tr h="1007797">
                <a:tc>
                  <a:txBody>
                    <a:bodyPr/>
                    <a:lstStyle/>
                    <a:p>
                      <a:pPr algn="just">
                        <a:spcBef>
                          <a:spcPts val="400"/>
                        </a:spcBef>
                        <a:spcAft>
                          <a:spcPts val="400"/>
                        </a:spcAft>
                      </a:pPr>
                      <a:r>
                        <a:rPr lang="en-ZA" sz="1200" dirty="0">
                          <a:solidFill>
                            <a:schemeClr val="tx1"/>
                          </a:solidFill>
                          <a:effectLst/>
                        </a:rPr>
                        <a:t>Declaration of Prospective Bidder’s Chain Management Practices – </a:t>
                      </a:r>
                    </a:p>
                    <a:p>
                      <a:pPr algn="just">
                        <a:spcBef>
                          <a:spcPts val="400"/>
                        </a:spcBef>
                        <a:spcAft>
                          <a:spcPts val="400"/>
                        </a:spcAft>
                      </a:pPr>
                      <a:r>
                        <a:rPr lang="en-ZA" sz="1200" dirty="0">
                          <a:solidFill>
                            <a:schemeClr val="tx1"/>
                          </a:solidFill>
                          <a:effectLst/>
                        </a:rPr>
                        <a:t>SBD 8</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Please complete and sign the supplied pro-forma document</a:t>
                      </a:r>
                      <a:endParaRPr lang="en-ZA" sz="1200" dirty="0">
                        <a:solidFill>
                          <a:schemeClr val="tx1"/>
                        </a:solidFill>
                        <a:effectLst/>
                        <a:latin typeface="Arial"/>
                        <a:ea typeface="Times New Roman"/>
                        <a:cs typeface="Times New Roman"/>
                      </a:endParaRPr>
                    </a:p>
                  </a:txBody>
                  <a:tcPr marL="19186" marR="19186" marT="0" marB="0"/>
                </a:tc>
              </a:tr>
              <a:tr h="543752">
                <a:tc>
                  <a:txBody>
                    <a:bodyPr/>
                    <a:lstStyle/>
                    <a:p>
                      <a:pPr algn="just">
                        <a:spcBef>
                          <a:spcPts val="400"/>
                        </a:spcBef>
                        <a:spcAft>
                          <a:spcPts val="400"/>
                        </a:spcAft>
                      </a:pPr>
                      <a:r>
                        <a:rPr lang="en-ZA" sz="1200">
                          <a:solidFill>
                            <a:schemeClr val="tx1"/>
                          </a:solidFill>
                          <a:effectLst/>
                        </a:rPr>
                        <a:t>SARS Oath Of Secrecy </a:t>
                      </a:r>
                      <a:endParaRPr lang="en-ZA" sz="120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Please complete and sign the supplied pro-forma document in the presence of a Commissioner of Oaths and initial each and every page. </a:t>
                      </a:r>
                      <a:endParaRPr lang="en-ZA" sz="1200" dirty="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a:solidFill>
                            <a:schemeClr val="tx1"/>
                          </a:solidFill>
                          <a:effectLst/>
                        </a:rPr>
                        <a:t>Certificate of Independent Bid Determination SBD 9 </a:t>
                      </a:r>
                      <a:endParaRPr lang="en-ZA" sz="120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Please complete and sign the supplied pro-forma document</a:t>
                      </a:r>
                      <a:endParaRPr lang="en-ZA" sz="1200" dirty="0">
                        <a:solidFill>
                          <a:schemeClr val="tx1"/>
                        </a:solidFill>
                        <a:effectLst/>
                        <a:latin typeface="Arial"/>
                        <a:ea typeface="Times New Roman"/>
                        <a:cs typeface="Times New Roman"/>
                      </a:endParaRPr>
                    </a:p>
                  </a:txBody>
                  <a:tcPr marL="19186" marR="19186" marT="0" marB="0"/>
                </a:tc>
              </a:tr>
              <a:tr h="181250">
                <a:tc>
                  <a:txBody>
                    <a:bodyPr/>
                    <a:lstStyle/>
                    <a:p>
                      <a:pPr algn="just">
                        <a:spcBef>
                          <a:spcPts val="400"/>
                        </a:spcBef>
                        <a:spcAft>
                          <a:spcPts val="400"/>
                        </a:spcAft>
                      </a:pPr>
                      <a:r>
                        <a:rPr lang="en-ZA" sz="1200">
                          <a:solidFill>
                            <a:schemeClr val="tx1"/>
                          </a:solidFill>
                          <a:effectLst/>
                        </a:rPr>
                        <a:t> </a:t>
                      </a:r>
                      <a:endParaRPr lang="en-ZA" sz="120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 </a:t>
                      </a:r>
                      <a:endParaRPr lang="en-ZA" sz="1200" dirty="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a:solidFill>
                            <a:schemeClr val="tx1"/>
                          </a:solidFill>
                          <a:effectLst/>
                        </a:rPr>
                        <a:t>Proof of third party liability insurance </a:t>
                      </a:r>
                      <a:endParaRPr lang="en-ZA" sz="120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Certificate of insurance or letter from an insurance institution indicating a quotation for the cover</a:t>
                      </a:r>
                      <a:endParaRPr lang="en-ZA" sz="1200" dirty="0">
                        <a:solidFill>
                          <a:schemeClr val="tx1"/>
                        </a:solidFill>
                        <a:effectLst/>
                        <a:latin typeface="Arial"/>
                        <a:ea typeface="Times New Roman"/>
                        <a:cs typeface="Times New Roman"/>
                      </a:endParaRPr>
                    </a:p>
                  </a:txBody>
                  <a:tcPr marL="19186" marR="19186" marT="0" marB="0"/>
                </a:tc>
              </a:tr>
              <a:tr h="362502">
                <a:tc>
                  <a:txBody>
                    <a:bodyPr/>
                    <a:lstStyle/>
                    <a:p>
                      <a:pPr algn="just">
                        <a:spcBef>
                          <a:spcPts val="400"/>
                        </a:spcBef>
                        <a:spcAft>
                          <a:spcPts val="400"/>
                        </a:spcAft>
                      </a:pPr>
                      <a:r>
                        <a:rPr lang="en-ZA" sz="1200">
                          <a:solidFill>
                            <a:schemeClr val="tx1"/>
                          </a:solidFill>
                          <a:effectLst/>
                        </a:rPr>
                        <a:t>Comprehensive insurance </a:t>
                      </a:r>
                      <a:endParaRPr lang="en-ZA" sz="120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Certificate of insurance or letter from an insurance institution indicating a quotation for the cover</a:t>
                      </a:r>
                      <a:endParaRPr lang="en-ZA" sz="1200" dirty="0">
                        <a:solidFill>
                          <a:schemeClr val="tx1"/>
                        </a:solidFill>
                        <a:effectLst/>
                        <a:latin typeface="Arial"/>
                        <a:ea typeface="Times New Roman"/>
                        <a:cs typeface="Times New Roman"/>
                      </a:endParaRPr>
                    </a:p>
                  </a:txBody>
                  <a:tcPr marL="19186" marR="19186" marT="0" marB="0"/>
                </a:tc>
              </a:tr>
              <a:tr h="181250">
                <a:tc gridSpan="2">
                  <a:txBody>
                    <a:bodyPr/>
                    <a:lstStyle/>
                    <a:p>
                      <a:pPr marL="111760" algn="ctr">
                        <a:spcBef>
                          <a:spcPts val="400"/>
                        </a:spcBef>
                        <a:spcAft>
                          <a:spcPts val="400"/>
                        </a:spcAft>
                      </a:pPr>
                      <a:r>
                        <a:rPr lang="en-ZA" sz="1200" b="1" dirty="0">
                          <a:solidFill>
                            <a:schemeClr val="tx1"/>
                          </a:solidFill>
                          <a:effectLst/>
                        </a:rPr>
                        <a:t>MANDATORY</a:t>
                      </a:r>
                      <a:endParaRPr lang="en-ZA" sz="1200" b="1" dirty="0">
                        <a:solidFill>
                          <a:schemeClr val="tx1"/>
                        </a:solidFill>
                        <a:effectLst/>
                        <a:latin typeface="Arial"/>
                        <a:ea typeface="Times New Roman"/>
                        <a:cs typeface="Times New Roman"/>
                      </a:endParaRPr>
                    </a:p>
                  </a:txBody>
                  <a:tcPr marL="19186" marR="19186" marT="0" marB="0"/>
                </a:tc>
                <a:tc hMerge="1">
                  <a:txBody>
                    <a:bodyPr/>
                    <a:lstStyle/>
                    <a:p>
                      <a:endParaRPr lang="en-ZA"/>
                    </a:p>
                  </a:txBody>
                  <a:tcPr/>
                </a:tc>
              </a:tr>
              <a:tr h="725002">
                <a:tc>
                  <a:txBody>
                    <a:bodyPr/>
                    <a:lstStyle/>
                    <a:p>
                      <a:pPr algn="just">
                        <a:spcBef>
                          <a:spcPts val="400"/>
                        </a:spcBef>
                        <a:spcAft>
                          <a:spcPts val="400"/>
                        </a:spcAft>
                      </a:pPr>
                      <a:r>
                        <a:rPr lang="en-ZA" sz="1200" dirty="0">
                          <a:solidFill>
                            <a:schemeClr val="tx1"/>
                          </a:solidFill>
                          <a:effectLst/>
                        </a:rPr>
                        <a:t>Proof of Registration with the Private Security Industry Regulatory Authority </a:t>
                      </a:r>
                      <a:endParaRPr lang="en-ZA" sz="1200" dirty="0">
                        <a:solidFill>
                          <a:schemeClr val="tx1"/>
                        </a:solidFill>
                        <a:effectLst/>
                        <a:latin typeface="Arial"/>
                        <a:ea typeface="Times New Roman"/>
                        <a:cs typeface="Times New Roman"/>
                      </a:endParaRPr>
                    </a:p>
                  </a:txBody>
                  <a:tcPr marL="19186" marR="19186" marT="0" marB="0"/>
                </a:tc>
                <a:tc>
                  <a:txBody>
                    <a:bodyPr/>
                    <a:lstStyle/>
                    <a:p>
                      <a:pPr marL="111760" algn="just">
                        <a:spcBef>
                          <a:spcPts val="400"/>
                        </a:spcBef>
                        <a:spcAft>
                          <a:spcPts val="400"/>
                        </a:spcAft>
                      </a:pPr>
                      <a:r>
                        <a:rPr lang="en-ZA" sz="1200" dirty="0">
                          <a:solidFill>
                            <a:schemeClr val="tx1"/>
                          </a:solidFill>
                          <a:effectLst/>
                        </a:rPr>
                        <a:t> </a:t>
                      </a:r>
                    </a:p>
                    <a:p>
                      <a:pPr marL="111760" algn="just">
                        <a:spcBef>
                          <a:spcPts val="400"/>
                        </a:spcBef>
                        <a:spcAft>
                          <a:spcPts val="400"/>
                        </a:spcAft>
                      </a:pPr>
                      <a:r>
                        <a:rPr lang="en-ZA" sz="1200" dirty="0">
                          <a:solidFill>
                            <a:schemeClr val="tx1"/>
                          </a:solidFill>
                          <a:effectLst/>
                        </a:rPr>
                        <a:t>Disqualifier. </a:t>
                      </a:r>
                      <a:endParaRPr lang="en-ZA" sz="1200" dirty="0">
                        <a:solidFill>
                          <a:schemeClr val="tx1"/>
                        </a:solidFill>
                        <a:effectLst/>
                        <a:latin typeface="Arial"/>
                        <a:ea typeface="Times New Roman"/>
                        <a:cs typeface="Times New Roman"/>
                      </a:endParaRPr>
                    </a:p>
                  </a:txBody>
                  <a:tcPr marL="19186" marR="19186"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r>
              <a:rPr lang="en-ZA" smtClean="0"/>
              <a:t>Bid Evaluation / Adjudication Criteria</a:t>
            </a:r>
            <a:endParaRPr lang="en-GB" smtClean="0"/>
          </a:p>
        </p:txBody>
      </p:sp>
      <p:sp>
        <p:nvSpPr>
          <p:cNvPr id="17411" name="Rectangle 101"/>
          <p:cNvSpPr>
            <a:spLocks noChangeArrowheads="1"/>
          </p:cNvSpPr>
          <p:nvPr/>
        </p:nvSpPr>
        <p:spPr bwMode="auto">
          <a:xfrm>
            <a:off x="265113" y="839788"/>
            <a:ext cx="9199562" cy="400050"/>
          </a:xfrm>
          <a:prstGeom prst="rect">
            <a:avLst/>
          </a:prstGeom>
          <a:noFill/>
          <a:ln w="12700" algn="ctr">
            <a:solidFill>
              <a:schemeClr val="hlink"/>
            </a:solidFill>
            <a:miter lim="800000"/>
            <a:headEnd/>
            <a:tailEnd/>
          </a:ln>
        </p:spPr>
        <p:txBody>
          <a:bodyPr anchor="ctr">
            <a:spAutoFit/>
          </a:bodyPr>
          <a:lstStyle/>
          <a:p>
            <a:pPr algn="l" eaLnBrk="0" hangingPunct="0">
              <a:buFontTx/>
              <a:buChar char="•"/>
            </a:pPr>
            <a:r>
              <a:rPr lang="en-ZA" altLang="zh-TW" sz="2000" dirty="0">
                <a:solidFill>
                  <a:schemeClr val="tx2"/>
                </a:solidFill>
                <a:latin typeface="Tahoma" pitchFamily="34" charset="0"/>
                <a:ea typeface="Times New Roman" pitchFamily="18" charset="0"/>
                <a:cs typeface="Tahoma" pitchFamily="34" charset="0"/>
              </a:rPr>
              <a:t>Scoring of Points</a:t>
            </a:r>
            <a:endParaRPr lang="en-US" altLang="zh-TW" sz="2000" b="1" dirty="0">
              <a:solidFill>
                <a:schemeClr val="tx2"/>
              </a:solidFill>
              <a:ea typeface="Times New Roman" pitchFamily="18" charset="0"/>
              <a:cs typeface="Tahoma" pitchFamily="34" charset="0"/>
            </a:endParaRPr>
          </a:p>
        </p:txBody>
      </p:sp>
      <p:sp>
        <p:nvSpPr>
          <p:cNvPr id="17412" name="Line 102"/>
          <p:cNvSpPr>
            <a:spLocks noChangeShapeType="1"/>
          </p:cNvSpPr>
          <p:nvPr/>
        </p:nvSpPr>
        <p:spPr bwMode="auto">
          <a:xfrm>
            <a:off x="628650" y="5943600"/>
            <a:ext cx="8763000" cy="38100"/>
          </a:xfrm>
          <a:prstGeom prst="line">
            <a:avLst/>
          </a:prstGeom>
          <a:noFill/>
          <a:ln w="12700">
            <a:noFill/>
            <a:round/>
            <a:headEnd/>
            <a:tailEnd/>
          </a:ln>
        </p:spPr>
        <p:txBody>
          <a:bodyPr wrap="none" anchor="ctr"/>
          <a:lstStyle/>
          <a:p>
            <a:endParaRPr lang="en-US"/>
          </a:p>
        </p:txBody>
      </p:sp>
      <p:graphicFrame>
        <p:nvGraphicFramePr>
          <p:cNvPr id="68779" name="Group 171"/>
          <p:cNvGraphicFramePr>
            <a:graphicFrameLocks noGrp="1"/>
          </p:cNvGraphicFramePr>
          <p:nvPr>
            <p:ph idx="4294967295"/>
          </p:nvPr>
        </p:nvGraphicFramePr>
        <p:xfrm>
          <a:off x="192088" y="4279900"/>
          <a:ext cx="9372600" cy="2008188"/>
        </p:xfrm>
        <a:graphic>
          <a:graphicData uri="http://schemas.openxmlformats.org/drawingml/2006/table">
            <a:tbl>
              <a:tblPr/>
              <a:tblGrid>
                <a:gridCol w="6653213"/>
                <a:gridCol w="2719387"/>
              </a:tblGrid>
              <a:tr h="492125">
                <a:tc>
                  <a:txBody>
                    <a:bodyPr/>
                    <a:lstStyle/>
                    <a:p>
                      <a:pPr marL="342900" marR="0" lvl="0" indent="-342900" algn="ctr" defTabSz="950913" rtl="0" eaLnBrk="0" fontAlgn="base" latinLnBrk="0" hangingPunct="0">
                        <a:lnSpc>
                          <a:spcPct val="100000"/>
                        </a:lnSpc>
                        <a:spcBef>
                          <a:spcPct val="0"/>
                        </a:spcBef>
                        <a:spcAft>
                          <a:spcPct val="0"/>
                        </a:spcAft>
                        <a:buClrTx/>
                        <a:buSzTx/>
                        <a:buFontTx/>
                        <a:buNone/>
                        <a:tabLst/>
                      </a:pPr>
                      <a:r>
                        <a:rPr kumimoji="0" lang="en-ZA" altLang="zh-TW" sz="1400" b="1" i="0" u="none" strike="noStrike" cap="none" normalizeH="0" baseline="0" dirty="0" smtClean="0">
                          <a:ln>
                            <a:noFill/>
                          </a:ln>
                          <a:solidFill>
                            <a:schemeClr val="tx2"/>
                          </a:solidFill>
                          <a:effectLst/>
                          <a:latin typeface="Tahoma" pitchFamily="34" charset="0"/>
                          <a:ea typeface="Times New Roman" pitchFamily="18" charset="0"/>
                          <a:cs typeface="Tahoma" pitchFamily="34" charset="0"/>
                        </a:rPr>
                        <a:t>ADJUDICATION CATEGORY</a:t>
                      </a:r>
                      <a:endParaRPr kumimoji="0" lang="en-ZA" altLang="zh-TW" sz="1400" b="1" i="0" u="none" strike="noStrike" cap="none" normalizeH="0" baseline="0" dirty="0" smtClean="0">
                        <a:ln>
                          <a:noFill/>
                        </a:ln>
                        <a:solidFill>
                          <a:schemeClr val="tx2"/>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5E5"/>
                    </a:solidFill>
                  </a:tcPr>
                </a:tc>
                <a:tc>
                  <a:txBody>
                    <a:bodyPr/>
                    <a:lstStyle/>
                    <a:p>
                      <a:pPr marL="342900" marR="0" lvl="0" indent="-342900" algn="ctr" defTabSz="950913" rtl="0" eaLnBrk="0" fontAlgn="base" latinLnBrk="0" hangingPunct="0">
                        <a:lnSpc>
                          <a:spcPct val="100000"/>
                        </a:lnSpc>
                        <a:spcBef>
                          <a:spcPct val="0"/>
                        </a:spcBef>
                        <a:spcAft>
                          <a:spcPct val="0"/>
                        </a:spcAft>
                        <a:buClrTx/>
                        <a:buSzTx/>
                        <a:buFontTx/>
                        <a:buNone/>
                        <a:tabLst/>
                      </a:pPr>
                      <a:r>
                        <a:rPr kumimoji="0" lang="en-ZA" altLang="zh-TW" sz="1400" b="1" i="0" u="none" strike="noStrike" cap="none" normalizeH="0" baseline="0" smtClean="0">
                          <a:ln>
                            <a:noFill/>
                          </a:ln>
                          <a:solidFill>
                            <a:schemeClr val="tx2"/>
                          </a:solidFill>
                          <a:effectLst/>
                          <a:latin typeface="Tahoma" pitchFamily="34" charset="0"/>
                          <a:ea typeface="Times New Roman" pitchFamily="18" charset="0"/>
                          <a:cs typeface="Tahoma" pitchFamily="34" charset="0"/>
                        </a:rPr>
                        <a:t>WEIGHTING</a:t>
                      </a:r>
                      <a:endParaRPr kumimoji="0" lang="en-ZA" altLang="zh-TW" sz="1400" b="1" i="0" u="none" strike="noStrike" cap="none" normalizeH="0" baseline="0" smtClean="0">
                        <a:ln>
                          <a:noFill/>
                        </a:ln>
                        <a:solidFill>
                          <a:schemeClr val="tx2"/>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5E5"/>
                    </a:solidFill>
                  </a:tcPr>
                </a:tc>
              </a:tr>
              <a:tr h="881063">
                <a:tc>
                  <a:txBody>
                    <a:bodyPr/>
                    <a:lstStyle/>
                    <a:p>
                      <a:pPr marL="342900" marR="0" lvl="0" indent="-342900" algn="l" defTabSz="950913" rtl="0" eaLnBrk="0" fontAlgn="base" latinLnBrk="0" hangingPunct="0">
                        <a:lnSpc>
                          <a:spcPct val="100000"/>
                        </a:lnSpc>
                        <a:spcBef>
                          <a:spcPct val="0"/>
                        </a:spcBef>
                        <a:spcAft>
                          <a:spcPct val="0"/>
                        </a:spcAft>
                        <a:buClrTx/>
                        <a:buSzTx/>
                        <a:buFontTx/>
                        <a:buNone/>
                        <a:tabLst/>
                      </a:pPr>
                      <a:r>
                        <a:rPr kumimoji="0" lang="en-ZA" altLang="zh-TW" sz="1400" b="1" i="0" u="none" strike="noStrike" cap="none" normalizeH="0" baseline="0" dirty="0" smtClean="0">
                          <a:ln>
                            <a:noFill/>
                          </a:ln>
                          <a:solidFill>
                            <a:schemeClr val="tx2"/>
                          </a:solidFill>
                          <a:effectLst/>
                          <a:latin typeface="Tahoma" pitchFamily="34" charset="0"/>
                          <a:ea typeface="Times New Roman" pitchFamily="18" charset="0"/>
                          <a:cs typeface="Tahoma" pitchFamily="34" charset="0"/>
                        </a:rPr>
                        <a:t>Pricing </a:t>
                      </a:r>
                      <a:endParaRPr kumimoji="0" lang="en-US" altLang="zh-TW" sz="1400" b="1" i="0" u="none" strike="noStrike" cap="none" normalizeH="0" baseline="0" dirty="0" smtClean="0">
                        <a:ln>
                          <a:noFill/>
                        </a:ln>
                        <a:solidFill>
                          <a:schemeClr val="tx2"/>
                        </a:solidFill>
                        <a:effectLst/>
                        <a:latin typeface="Times New Roman" pitchFamily="18"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50913" rtl="0" eaLnBrk="0" fontAlgn="base" latinLnBrk="0" hangingPunct="0">
                        <a:lnSpc>
                          <a:spcPct val="100000"/>
                        </a:lnSpc>
                        <a:spcBef>
                          <a:spcPct val="0"/>
                        </a:spcBef>
                        <a:spcAft>
                          <a:spcPct val="0"/>
                        </a:spcAft>
                        <a:buClrTx/>
                        <a:buSzTx/>
                        <a:buFontTx/>
                        <a:buNone/>
                        <a:tabLst/>
                      </a:pPr>
                      <a:r>
                        <a:rPr kumimoji="0" lang="en-ZA" altLang="zh-TW" sz="1400" b="1" i="0" u="none" strike="noStrike" cap="none" normalizeH="0" baseline="0" dirty="0" smtClean="0">
                          <a:ln>
                            <a:noFill/>
                          </a:ln>
                          <a:solidFill>
                            <a:schemeClr val="tx2"/>
                          </a:solidFill>
                          <a:effectLst/>
                          <a:latin typeface="Tahoma" pitchFamily="34" charset="0"/>
                          <a:ea typeface="Times New Roman" pitchFamily="18" charset="0"/>
                          <a:cs typeface="Tahoma" pitchFamily="34" charset="0"/>
                        </a:rPr>
                        <a:t>90</a:t>
                      </a:r>
                      <a:endParaRPr kumimoji="0" lang="en-ZA" altLang="zh-TW" sz="1400" b="1" i="0" u="none" strike="noStrike" cap="none" normalizeH="0" baseline="0" dirty="0" smtClean="0">
                        <a:ln>
                          <a:noFill/>
                        </a:ln>
                        <a:solidFill>
                          <a:schemeClr val="tx2"/>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5000">
                <a:tc>
                  <a:txBody>
                    <a:bodyPr/>
                    <a:lstStyle/>
                    <a:p>
                      <a:pPr marL="342900" marR="0" lvl="0" indent="-342900" algn="l" defTabSz="950913" rtl="0" eaLnBrk="0" fontAlgn="base" latinLnBrk="0" hangingPunct="0">
                        <a:lnSpc>
                          <a:spcPct val="100000"/>
                        </a:lnSpc>
                        <a:spcBef>
                          <a:spcPct val="0"/>
                        </a:spcBef>
                        <a:spcAft>
                          <a:spcPct val="0"/>
                        </a:spcAft>
                        <a:buClrTx/>
                        <a:buSzTx/>
                        <a:buFontTx/>
                        <a:buNone/>
                        <a:tabLst/>
                      </a:pPr>
                      <a:r>
                        <a:rPr kumimoji="0" lang="en-ZA" altLang="zh-TW" sz="1400" b="1" i="0" u="none" strike="noStrike" cap="none" normalizeH="0" baseline="0" dirty="0" smtClean="0">
                          <a:ln>
                            <a:noFill/>
                          </a:ln>
                          <a:solidFill>
                            <a:schemeClr val="tx2"/>
                          </a:solidFill>
                          <a:effectLst/>
                          <a:latin typeface="Tahoma" pitchFamily="34" charset="0"/>
                          <a:ea typeface="Times New Roman" pitchFamily="18" charset="0"/>
                          <a:cs typeface="Tahoma" pitchFamily="34" charset="0"/>
                        </a:rPr>
                        <a:t>BEE Compliance </a:t>
                      </a:r>
                      <a:endParaRPr kumimoji="0" lang="en-US" altLang="zh-TW" sz="1400" b="1" i="0" u="none" strike="noStrike" cap="none" normalizeH="0" baseline="0" dirty="0" smtClean="0">
                        <a:ln>
                          <a:noFill/>
                        </a:ln>
                        <a:solidFill>
                          <a:schemeClr val="tx2"/>
                        </a:solidFill>
                        <a:effectLst/>
                        <a:latin typeface="Times New Roman" pitchFamily="18"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50913" rtl="0" eaLnBrk="0" fontAlgn="base" latinLnBrk="0" hangingPunct="0">
                        <a:lnSpc>
                          <a:spcPct val="100000"/>
                        </a:lnSpc>
                        <a:spcBef>
                          <a:spcPct val="0"/>
                        </a:spcBef>
                        <a:spcAft>
                          <a:spcPct val="0"/>
                        </a:spcAft>
                        <a:buClrTx/>
                        <a:buSzTx/>
                        <a:buFontTx/>
                        <a:buNone/>
                        <a:tabLst/>
                      </a:pPr>
                      <a:r>
                        <a:rPr kumimoji="0" lang="en-ZA" altLang="zh-TW" sz="1400" b="1" i="0" u="none" strike="noStrike" cap="none" normalizeH="0" baseline="0" dirty="0" smtClean="0">
                          <a:ln>
                            <a:noFill/>
                          </a:ln>
                          <a:solidFill>
                            <a:schemeClr val="tx2"/>
                          </a:solidFill>
                          <a:effectLst/>
                          <a:latin typeface="Tahoma" pitchFamily="34" charset="0"/>
                          <a:ea typeface="Times New Roman" pitchFamily="18" charset="0"/>
                          <a:cs typeface="Tahoma" pitchFamily="34" charset="0"/>
                        </a:rPr>
                        <a:t>10</a:t>
                      </a:r>
                      <a:endParaRPr kumimoji="0" lang="en-ZA" altLang="zh-TW" sz="1400" b="1" i="0" u="none" strike="noStrike" cap="none" normalizeH="0" baseline="0" dirty="0" smtClean="0">
                        <a:ln>
                          <a:noFill/>
                        </a:ln>
                        <a:solidFill>
                          <a:schemeClr val="tx2"/>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7427" name="Rectangle 22"/>
          <p:cNvSpPr>
            <a:spLocks noChangeArrowheads="1"/>
          </p:cNvSpPr>
          <p:nvPr/>
        </p:nvSpPr>
        <p:spPr bwMode="auto">
          <a:xfrm rot="10800000" flipV="1">
            <a:off x="0" y="-583991"/>
            <a:ext cx="9906000" cy="4585871"/>
          </a:xfrm>
          <a:prstGeom prst="rect">
            <a:avLst/>
          </a:prstGeom>
          <a:noFill/>
          <a:ln w="12700" algn="ctr">
            <a:noFill/>
            <a:miter lim="800000"/>
            <a:headEnd/>
            <a:tailEnd/>
          </a:ln>
        </p:spPr>
        <p:txBody>
          <a:bodyPr anchor="ctr">
            <a:spAutoFit/>
          </a:bodyPr>
          <a:lstStyle/>
          <a:p>
            <a:pPr indent="26988" algn="just" eaLnBrk="0" hangingPunct="0">
              <a:tabLst>
                <a:tab pos="1143000" algn="l"/>
              </a:tabLst>
            </a:pPr>
            <a:endParaRPr lang="en-ZA" altLang="zh-TW" sz="1400" b="1" dirty="0">
              <a:solidFill>
                <a:schemeClr val="tx2"/>
              </a:solidFill>
              <a:latin typeface="Tahoma" pitchFamily="34" charset="0"/>
              <a:ea typeface="Times New Roman" pitchFamily="18" charset="0"/>
              <a:cs typeface="Tahoma" pitchFamily="34" charset="0"/>
            </a:endParaRPr>
          </a:p>
          <a:p>
            <a:pPr indent="26988" algn="just" eaLnBrk="0" hangingPunct="0">
              <a:tabLst>
                <a:tab pos="1143000" algn="l"/>
              </a:tabLst>
            </a:pPr>
            <a:endParaRPr lang="en-ZA" altLang="zh-TW" sz="1400" b="1" dirty="0">
              <a:solidFill>
                <a:schemeClr val="tx2"/>
              </a:solidFill>
              <a:latin typeface="Tahoma" pitchFamily="34" charset="0"/>
              <a:ea typeface="Times New Roman" pitchFamily="18" charset="0"/>
              <a:cs typeface="Tahoma" pitchFamily="34" charset="0"/>
            </a:endParaRPr>
          </a:p>
          <a:p>
            <a:pPr indent="26988" algn="just" eaLnBrk="0" hangingPunct="0">
              <a:tabLst>
                <a:tab pos="1143000" algn="l"/>
              </a:tabLst>
            </a:pPr>
            <a:endParaRPr lang="en-ZA" altLang="zh-TW" sz="1400" b="1" dirty="0">
              <a:solidFill>
                <a:schemeClr val="tx2"/>
              </a:solidFill>
              <a:latin typeface="Tahoma" pitchFamily="34" charset="0"/>
              <a:ea typeface="Times New Roman" pitchFamily="18" charset="0"/>
              <a:cs typeface="Tahoma" pitchFamily="34" charset="0"/>
            </a:endParaRPr>
          </a:p>
          <a:p>
            <a:pPr indent="26988" algn="just" eaLnBrk="0" hangingPunct="0">
              <a:tabLst>
                <a:tab pos="1143000" algn="l"/>
              </a:tabLst>
            </a:pPr>
            <a:endParaRPr lang="en-ZA" altLang="zh-TW" sz="1400" b="1" dirty="0">
              <a:solidFill>
                <a:schemeClr val="tx2"/>
              </a:solidFill>
              <a:latin typeface="Tahoma" pitchFamily="34" charset="0"/>
              <a:ea typeface="Times New Roman" pitchFamily="18" charset="0"/>
              <a:cs typeface="Tahoma" pitchFamily="34" charset="0"/>
            </a:endParaRPr>
          </a:p>
          <a:p>
            <a:pPr indent="26988" algn="just" eaLnBrk="0" hangingPunct="0">
              <a:tabLst>
                <a:tab pos="1143000" algn="l"/>
              </a:tabLst>
            </a:pPr>
            <a:endParaRPr lang="en-ZA" altLang="zh-TW" sz="1400" b="1" dirty="0">
              <a:solidFill>
                <a:schemeClr val="tx2"/>
              </a:solidFill>
              <a:latin typeface="Tahoma" pitchFamily="34" charset="0"/>
              <a:ea typeface="Times New Roman" pitchFamily="18" charset="0"/>
              <a:cs typeface="Tahoma" pitchFamily="34" charset="0"/>
            </a:endParaRPr>
          </a:p>
          <a:p>
            <a:pPr indent="26988" algn="just" eaLnBrk="0" hangingPunct="0">
              <a:tabLst>
                <a:tab pos="1143000" algn="l"/>
              </a:tabLst>
            </a:pPr>
            <a:endParaRPr lang="en-ZA" altLang="zh-TW" sz="1400" b="1" dirty="0">
              <a:solidFill>
                <a:schemeClr val="tx2"/>
              </a:solidFill>
              <a:latin typeface="Tahoma" pitchFamily="34" charset="0"/>
              <a:ea typeface="Times New Roman" pitchFamily="18" charset="0"/>
              <a:cs typeface="Tahoma" pitchFamily="34" charset="0"/>
            </a:endParaRPr>
          </a:p>
          <a:p>
            <a:pPr indent="26988" algn="just" eaLnBrk="0" hangingPunct="0">
              <a:tabLst>
                <a:tab pos="1143000" algn="l"/>
              </a:tabLst>
            </a:pPr>
            <a:endParaRPr lang="en-ZA" altLang="zh-TW" dirty="0">
              <a:solidFill>
                <a:schemeClr val="folHlink"/>
              </a:solidFill>
              <a:ea typeface="Times New Roman" pitchFamily="18" charset="0"/>
              <a:cs typeface="Tahoma" pitchFamily="34" charset="0"/>
            </a:endParaRPr>
          </a:p>
          <a:p>
            <a:pPr indent="26988" algn="just" eaLnBrk="0" hangingPunct="0">
              <a:tabLst>
                <a:tab pos="1143000" algn="l"/>
              </a:tabLst>
            </a:pPr>
            <a:endParaRPr lang="en-ZA" altLang="zh-TW" dirty="0">
              <a:solidFill>
                <a:schemeClr val="folHlink"/>
              </a:solidFill>
              <a:ea typeface="Times New Roman" pitchFamily="18" charset="0"/>
              <a:cs typeface="Tahoma" pitchFamily="34" charset="0"/>
            </a:endParaRPr>
          </a:p>
          <a:p>
            <a:pPr indent="26988" algn="just" eaLnBrk="0" hangingPunct="0">
              <a:tabLst>
                <a:tab pos="1143000" algn="l"/>
              </a:tabLst>
            </a:pPr>
            <a:r>
              <a:rPr lang="en-ZA" altLang="zh-TW" sz="2000" b="1" dirty="0">
                <a:solidFill>
                  <a:schemeClr val="folHlink"/>
                </a:solidFill>
                <a:ea typeface="Times New Roman" pitchFamily="18" charset="0"/>
                <a:cs typeface="Tahoma" pitchFamily="34" charset="0"/>
              </a:rPr>
              <a:t>PHASE 1: Technical Pre-Evaluation</a:t>
            </a:r>
          </a:p>
          <a:p>
            <a:pPr indent="26988" algn="just" eaLnBrk="0" hangingPunct="0">
              <a:buFontTx/>
              <a:buChar char="•"/>
              <a:tabLst>
                <a:tab pos="1143000" algn="l"/>
              </a:tabLst>
            </a:pPr>
            <a:r>
              <a:rPr lang="en-ZA" altLang="zh-TW" sz="2000" dirty="0">
                <a:solidFill>
                  <a:schemeClr val="folHlink"/>
                </a:solidFill>
                <a:ea typeface="Times New Roman" pitchFamily="18" charset="0"/>
                <a:cs typeface="Tahoma" pitchFamily="34" charset="0"/>
              </a:rPr>
              <a:t>A minimum of </a:t>
            </a:r>
            <a:r>
              <a:rPr lang="en-ZA" altLang="zh-TW" sz="2000" dirty="0" smtClean="0">
                <a:solidFill>
                  <a:schemeClr val="folHlink"/>
                </a:solidFill>
                <a:ea typeface="Times New Roman" pitchFamily="18" charset="0"/>
                <a:cs typeface="Tahoma" pitchFamily="34" charset="0"/>
              </a:rPr>
              <a:t>60% </a:t>
            </a:r>
            <a:r>
              <a:rPr lang="en-ZA" altLang="zh-TW" sz="2000" dirty="0">
                <a:solidFill>
                  <a:schemeClr val="folHlink"/>
                </a:solidFill>
                <a:ea typeface="Times New Roman" pitchFamily="18" charset="0"/>
                <a:cs typeface="Tahoma" pitchFamily="34" charset="0"/>
              </a:rPr>
              <a:t>on the technical pre-evaluation is required for bids to be considered for Phase 2 evaluation</a:t>
            </a:r>
          </a:p>
          <a:p>
            <a:pPr indent="26988" algn="just" eaLnBrk="0" hangingPunct="0">
              <a:buFontTx/>
              <a:buChar char="•"/>
              <a:tabLst>
                <a:tab pos="1143000" algn="l"/>
              </a:tabLst>
            </a:pPr>
            <a:endParaRPr lang="en-ZA" altLang="zh-TW" sz="2000" dirty="0">
              <a:solidFill>
                <a:schemeClr val="folHlink"/>
              </a:solidFill>
              <a:ea typeface="Times New Roman" pitchFamily="18" charset="0"/>
              <a:cs typeface="Tahoma" pitchFamily="34" charset="0"/>
            </a:endParaRPr>
          </a:p>
          <a:p>
            <a:pPr indent="26988" algn="just" eaLnBrk="0" hangingPunct="0">
              <a:tabLst>
                <a:tab pos="1143000" algn="l"/>
              </a:tabLst>
            </a:pPr>
            <a:r>
              <a:rPr lang="en-ZA" altLang="zh-TW" sz="2000" b="1" dirty="0">
                <a:solidFill>
                  <a:schemeClr val="folHlink"/>
                </a:solidFill>
                <a:ea typeface="Times New Roman" pitchFamily="18" charset="0"/>
                <a:cs typeface="Tahoma" pitchFamily="34" charset="0"/>
              </a:rPr>
              <a:t>PHASE 2:  90/10 Evaluation</a:t>
            </a:r>
          </a:p>
          <a:p>
            <a:pPr indent="26988" algn="just" eaLnBrk="0" hangingPunct="0">
              <a:buFontTx/>
              <a:buChar char="•"/>
              <a:tabLst>
                <a:tab pos="1143000" algn="l"/>
              </a:tabLst>
            </a:pPr>
            <a:r>
              <a:rPr lang="en-ZA" altLang="zh-TW" sz="2000" dirty="0">
                <a:solidFill>
                  <a:schemeClr val="folHlink"/>
                </a:solidFill>
                <a:ea typeface="Times New Roman" pitchFamily="18" charset="0"/>
                <a:cs typeface="Tahoma" pitchFamily="34" charset="0"/>
              </a:rPr>
              <a:t>Only </a:t>
            </a:r>
            <a:r>
              <a:rPr lang="en-ZA" altLang="zh-TW" sz="2000" dirty="0" smtClean="0">
                <a:solidFill>
                  <a:schemeClr val="folHlink"/>
                </a:solidFill>
                <a:ea typeface="Times New Roman" pitchFamily="18" charset="0"/>
                <a:cs typeface="Tahoma" pitchFamily="34" charset="0"/>
              </a:rPr>
              <a:t>bids that achieved 60% </a:t>
            </a:r>
            <a:r>
              <a:rPr lang="en-ZA" altLang="zh-TW" sz="2000" dirty="0">
                <a:solidFill>
                  <a:schemeClr val="folHlink"/>
                </a:solidFill>
                <a:ea typeface="Times New Roman" pitchFamily="18" charset="0"/>
                <a:cs typeface="Tahoma" pitchFamily="34" charset="0"/>
              </a:rPr>
              <a:t>or above will be considered for Phase 2 evaluation</a:t>
            </a:r>
          </a:p>
          <a:p>
            <a:pPr indent="26988" algn="just" eaLnBrk="0" hangingPunct="0">
              <a:buFontTx/>
              <a:buChar char="•"/>
              <a:tabLst>
                <a:tab pos="1143000" algn="l"/>
              </a:tabLst>
            </a:pPr>
            <a:r>
              <a:rPr lang="en-ZA" altLang="zh-TW" sz="2000" dirty="0">
                <a:solidFill>
                  <a:schemeClr val="folHlink"/>
                </a:solidFill>
                <a:ea typeface="Times New Roman" pitchFamily="18" charset="0"/>
                <a:cs typeface="Tahoma" pitchFamily="34" charset="0"/>
              </a:rPr>
              <a:t>Price = 90%</a:t>
            </a:r>
          </a:p>
          <a:p>
            <a:pPr indent="26988" algn="just" eaLnBrk="0" hangingPunct="0">
              <a:buFontTx/>
              <a:buChar char="•"/>
              <a:tabLst>
                <a:tab pos="1143000" algn="l"/>
              </a:tabLst>
            </a:pPr>
            <a:r>
              <a:rPr lang="en-ZA" altLang="zh-TW" sz="2000" dirty="0">
                <a:solidFill>
                  <a:schemeClr val="folHlink"/>
                </a:solidFill>
                <a:ea typeface="Times New Roman" pitchFamily="18" charset="0"/>
                <a:cs typeface="Tahoma" pitchFamily="34" charset="0"/>
              </a:rPr>
              <a:t>Black Empowerment  =  10%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endParaRPr lang="en-ZA" smtClean="0"/>
          </a:p>
        </p:txBody>
      </p:sp>
      <p:sp>
        <p:nvSpPr>
          <p:cNvPr id="28674" name="Content Placeholder 2"/>
          <p:cNvSpPr>
            <a:spLocks noGrp="1"/>
          </p:cNvSpPr>
          <p:nvPr>
            <p:ph idx="1"/>
          </p:nvPr>
        </p:nvSpPr>
        <p:spPr>
          <a:xfrm>
            <a:off x="136525" y="1298575"/>
            <a:ext cx="9525000" cy="1723549"/>
          </a:xfrm>
        </p:spPr>
        <p:txBody>
          <a:bodyPr/>
          <a:lstStyle/>
          <a:p>
            <a:pPr algn="ctr">
              <a:buFontTx/>
              <a:buNone/>
            </a:pPr>
            <a:endParaRPr lang="en-ZA" dirty="0" smtClean="0">
              <a:solidFill>
                <a:schemeClr val="bg1"/>
              </a:solidFill>
            </a:endParaRPr>
          </a:p>
          <a:p>
            <a:pPr algn="ctr">
              <a:buFontTx/>
              <a:buNone/>
            </a:pPr>
            <a:endParaRPr lang="en-ZA" dirty="0" smtClean="0">
              <a:solidFill>
                <a:schemeClr val="bg1"/>
              </a:solidFill>
            </a:endParaRPr>
          </a:p>
          <a:p>
            <a:pPr algn="ctr">
              <a:buFontTx/>
              <a:buNone/>
            </a:pPr>
            <a:r>
              <a:rPr lang="en-US" sz="3200" b="1" dirty="0">
                <a:solidFill>
                  <a:srgbClr val="FBFCFA"/>
                </a:solidFill>
              </a:rPr>
              <a:t>BEE </a:t>
            </a:r>
            <a:r>
              <a:rPr lang="en-US" sz="3200" b="1" dirty="0" smtClean="0">
                <a:solidFill>
                  <a:srgbClr val="FBFCFA"/>
                </a:solidFill>
              </a:rPr>
              <a:t>Briefing Session </a:t>
            </a:r>
            <a:r>
              <a:rPr lang="en-US" sz="3200" b="1" dirty="0">
                <a:solidFill>
                  <a:srgbClr val="FBFCFA"/>
                </a:solidFill>
              </a:rPr>
              <a:t>Presentation</a:t>
            </a:r>
          </a:p>
          <a:p>
            <a:pPr algn="ctr">
              <a:buFontTx/>
              <a:buNone/>
            </a:pPr>
            <a:endParaRPr lang="en-ZA" sz="3200" b="1" dirty="0"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4877" y="174158"/>
            <a:ext cx="9591675" cy="369887"/>
          </a:xfrm>
        </p:spPr>
        <p:txBody>
          <a:bodyPr/>
          <a:lstStyle/>
          <a:p>
            <a:r>
              <a:rPr lang="en-ZA" dirty="0" smtClean="0"/>
              <a:t>BEE = 10 Points</a:t>
            </a:r>
            <a:endParaRPr lang="en-GB" dirty="0" smtClean="0"/>
          </a:p>
        </p:txBody>
      </p:sp>
      <p:sp>
        <p:nvSpPr>
          <p:cNvPr id="19459" name="TextBox 8"/>
          <p:cNvSpPr txBox="1">
            <a:spLocks noChangeArrowheads="1"/>
          </p:cNvSpPr>
          <p:nvPr/>
        </p:nvSpPr>
        <p:spPr bwMode="auto">
          <a:xfrm>
            <a:off x="111213" y="832796"/>
            <a:ext cx="9675339" cy="3785652"/>
          </a:xfrm>
          <a:prstGeom prst="rect">
            <a:avLst/>
          </a:prstGeom>
          <a:noFill/>
          <a:ln w="9525">
            <a:noFill/>
            <a:miter lim="800000"/>
            <a:headEnd/>
            <a:tailEnd/>
          </a:ln>
        </p:spPr>
        <p:txBody>
          <a:bodyPr wrap="square">
            <a:spAutoFit/>
          </a:bodyPr>
          <a:lstStyle/>
          <a:p>
            <a:pPr algn="just" fontAlgn="base">
              <a:lnSpc>
                <a:spcPct val="150000"/>
              </a:lnSpc>
              <a:spcBef>
                <a:spcPct val="0"/>
              </a:spcBef>
              <a:spcAft>
                <a:spcPct val="0"/>
              </a:spcAft>
              <a:buFont typeface="Wingdings" pitchFamily="2" charset="2"/>
              <a:buNone/>
            </a:pPr>
            <a:r>
              <a:rPr lang="en-ZA" sz="2000" b="1" dirty="0">
                <a:solidFill>
                  <a:srgbClr val="004F87">
                    <a:lumMod val="75000"/>
                  </a:srgbClr>
                </a:solidFill>
              </a:rPr>
              <a:t>B-BBEE points may be allocated to Bidders on submission of documentation or evidence as follows:</a:t>
            </a:r>
          </a:p>
          <a:p>
            <a:pPr fontAlgn="base">
              <a:lnSpc>
                <a:spcPct val="150000"/>
              </a:lnSpc>
              <a:spcBef>
                <a:spcPct val="0"/>
              </a:spcBef>
              <a:spcAft>
                <a:spcPct val="0"/>
              </a:spcAft>
              <a:buFont typeface="Wingdings" pitchFamily="2" charset="2"/>
              <a:buNone/>
            </a:pPr>
            <a:endParaRPr lang="en-ZA" altLang="zh-TW" sz="2000" b="1" dirty="0">
              <a:solidFill>
                <a:srgbClr val="004F87"/>
              </a:solidFill>
              <a:latin typeface="Tahoma" pitchFamily="34" charset="0"/>
              <a:ea typeface="Times New Roman" pitchFamily="18" charset="0"/>
              <a:cs typeface="Tahoma" pitchFamily="34" charset="0"/>
            </a:endParaRPr>
          </a:p>
          <a:p>
            <a:pPr fontAlgn="base">
              <a:lnSpc>
                <a:spcPct val="150000"/>
              </a:lnSpc>
              <a:spcBef>
                <a:spcPct val="0"/>
              </a:spcBef>
              <a:spcAft>
                <a:spcPct val="0"/>
              </a:spcAft>
              <a:buFont typeface="Wingdings" pitchFamily="2" charset="2"/>
              <a:buNone/>
            </a:pPr>
            <a:endParaRPr lang="en-ZA" altLang="zh-TW" sz="2000" b="1" dirty="0">
              <a:solidFill>
                <a:srgbClr val="004F87"/>
              </a:solidFill>
              <a:latin typeface="Tahoma" pitchFamily="34" charset="0"/>
              <a:ea typeface="Times New Roman" pitchFamily="18" charset="0"/>
              <a:cs typeface="Tahoma" pitchFamily="34" charset="0"/>
            </a:endParaRPr>
          </a:p>
          <a:p>
            <a:pPr fontAlgn="base">
              <a:lnSpc>
                <a:spcPct val="150000"/>
              </a:lnSpc>
              <a:spcBef>
                <a:spcPct val="0"/>
              </a:spcBef>
              <a:spcAft>
                <a:spcPct val="0"/>
              </a:spcAft>
              <a:buFont typeface="Wingdings" pitchFamily="2" charset="2"/>
              <a:buNone/>
            </a:pPr>
            <a:endParaRPr lang="en-ZA" altLang="zh-TW" sz="2000" b="1" dirty="0">
              <a:solidFill>
                <a:srgbClr val="004F87"/>
              </a:solidFill>
              <a:latin typeface="Tahoma" pitchFamily="34" charset="0"/>
              <a:ea typeface="Times New Roman" pitchFamily="18" charset="0"/>
              <a:cs typeface="Tahoma" pitchFamily="34" charset="0"/>
            </a:endParaRPr>
          </a:p>
          <a:p>
            <a:pPr fontAlgn="base">
              <a:lnSpc>
                <a:spcPct val="150000"/>
              </a:lnSpc>
              <a:spcBef>
                <a:spcPct val="0"/>
              </a:spcBef>
              <a:spcAft>
                <a:spcPct val="0"/>
              </a:spcAft>
              <a:buFont typeface="Wingdings" pitchFamily="2" charset="2"/>
              <a:buNone/>
            </a:pPr>
            <a:endParaRPr lang="en-US" sz="2000" dirty="0">
              <a:solidFill>
                <a:srgbClr val="003366"/>
              </a:solidFill>
              <a:ea typeface="Times New Roman" pitchFamily="18" charset="0"/>
              <a:cs typeface="Tahoma" pitchFamily="34" charset="0"/>
            </a:endParaRPr>
          </a:p>
          <a:p>
            <a:pPr algn="just" fontAlgn="base">
              <a:lnSpc>
                <a:spcPct val="150000"/>
              </a:lnSpc>
              <a:spcBef>
                <a:spcPct val="0"/>
              </a:spcBef>
              <a:spcAft>
                <a:spcPct val="0"/>
              </a:spcAft>
              <a:buFont typeface="Wingdings" pitchFamily="2" charset="2"/>
              <a:buNone/>
            </a:pPr>
            <a:r>
              <a:rPr lang="en-US" sz="2000" dirty="0">
                <a:solidFill>
                  <a:srgbClr val="003366"/>
                </a:solidFill>
                <a:ea typeface="Times New Roman" pitchFamily="18" charset="0"/>
                <a:cs typeface="Tahoma" pitchFamily="34" charset="0"/>
              </a:rPr>
              <a:t>Bidders </a:t>
            </a:r>
            <a:r>
              <a:rPr lang="en-US" sz="2000" b="1" dirty="0">
                <a:solidFill>
                  <a:srgbClr val="003366"/>
                </a:solidFill>
                <a:ea typeface="Times New Roman" pitchFamily="18" charset="0"/>
                <a:cs typeface="Tahoma" pitchFamily="34" charset="0"/>
              </a:rPr>
              <a:t>MUST</a:t>
            </a:r>
            <a:r>
              <a:rPr lang="en-US" sz="2000" dirty="0">
                <a:solidFill>
                  <a:srgbClr val="003366"/>
                </a:solidFill>
                <a:ea typeface="Times New Roman" pitchFamily="18" charset="0"/>
                <a:cs typeface="Tahoma" pitchFamily="34" charset="0"/>
              </a:rPr>
              <a:t> complete and sign the SBD 6.1 form to claim the Bidder’s B-BBEE preference points, failing which, the Bidder will be scored zero.  </a:t>
            </a:r>
            <a:endParaRPr lang="en-ZA" altLang="zh-TW" sz="2000" dirty="0">
              <a:solidFill>
                <a:srgbClr val="004F87"/>
              </a:solidFill>
              <a:latin typeface="Tahoma" pitchFamily="34" charset="0"/>
              <a:ea typeface="Times New Roman" pitchFamily="18" charset="0"/>
              <a:cs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239109473"/>
              </p:ext>
            </p:extLst>
          </p:nvPr>
        </p:nvGraphicFramePr>
        <p:xfrm>
          <a:off x="191530" y="1974781"/>
          <a:ext cx="9514703" cy="1511060"/>
        </p:xfrm>
        <a:graphic>
          <a:graphicData uri="http://schemas.openxmlformats.org/drawingml/2006/table">
            <a:tbl>
              <a:tblPr firstRow="1" firstCol="1" bandRow="1">
                <a:tableStyleId>{5C22544A-7EE6-4342-B048-85BDC9FD1C3A}</a:tableStyleId>
              </a:tblPr>
              <a:tblGrid>
                <a:gridCol w="4751175"/>
                <a:gridCol w="4763528"/>
              </a:tblGrid>
              <a:tr h="459500">
                <a:tc>
                  <a:txBody>
                    <a:bodyPr/>
                    <a:lstStyle/>
                    <a:p>
                      <a:pPr algn="ctr">
                        <a:lnSpc>
                          <a:spcPct val="115000"/>
                        </a:lnSpc>
                        <a:spcBef>
                          <a:spcPts val="1200"/>
                        </a:spcBef>
                        <a:spcAft>
                          <a:spcPts val="0"/>
                        </a:spcAft>
                        <a:tabLst>
                          <a:tab pos="630555" algn="l"/>
                        </a:tabLst>
                      </a:pPr>
                      <a:r>
                        <a:rPr lang="en-ZA" sz="2000" kern="1600" dirty="0" smtClean="0">
                          <a:solidFill>
                            <a:schemeClr val="tx2"/>
                          </a:solidFill>
                          <a:effectLst/>
                        </a:rPr>
                        <a:t>ADJUDICATION CRITERIA</a:t>
                      </a:r>
                      <a:endParaRPr lang="en-ZA" sz="2000" b="1" kern="1600" dirty="0">
                        <a:solidFill>
                          <a:schemeClr val="tx2"/>
                        </a:solidFill>
                        <a:effectLst/>
                        <a:latin typeface="Times New Roman"/>
                        <a:cs typeface="Times New Roman"/>
                      </a:endParaRPr>
                    </a:p>
                  </a:txBody>
                  <a:tcPr marL="68580" marR="68580" marT="0" marB="0" anchor="ctr"/>
                </a:tc>
                <a:tc>
                  <a:txBody>
                    <a:bodyPr/>
                    <a:lstStyle/>
                    <a:p>
                      <a:pPr algn="ctr">
                        <a:lnSpc>
                          <a:spcPct val="115000"/>
                        </a:lnSpc>
                        <a:spcBef>
                          <a:spcPts val="1200"/>
                        </a:spcBef>
                        <a:spcAft>
                          <a:spcPts val="0"/>
                        </a:spcAft>
                        <a:tabLst>
                          <a:tab pos="630555" algn="l"/>
                        </a:tabLst>
                      </a:pPr>
                      <a:r>
                        <a:rPr lang="en-ZA" sz="2000" kern="1600" dirty="0" smtClean="0">
                          <a:solidFill>
                            <a:schemeClr val="tx2"/>
                          </a:solidFill>
                          <a:effectLst/>
                        </a:rPr>
                        <a:t>POINTS</a:t>
                      </a:r>
                      <a:endParaRPr lang="en-ZA" sz="2000" b="1" kern="1600" dirty="0">
                        <a:solidFill>
                          <a:schemeClr val="tx2"/>
                        </a:solidFill>
                        <a:effectLst/>
                        <a:latin typeface="Times New Roman"/>
                        <a:cs typeface="Times New Roman"/>
                      </a:endParaRPr>
                    </a:p>
                  </a:txBody>
                  <a:tcPr marL="68580" marR="68580" marT="0" marB="0" anchor="ctr"/>
                </a:tc>
              </a:tr>
              <a:tr h="1005763">
                <a:tc>
                  <a:txBody>
                    <a:bodyPr/>
                    <a:lstStyle/>
                    <a:p>
                      <a:pPr algn="just">
                        <a:lnSpc>
                          <a:spcPct val="115000"/>
                        </a:lnSpc>
                        <a:spcBef>
                          <a:spcPts val="1200"/>
                        </a:spcBef>
                        <a:spcAft>
                          <a:spcPts val="0"/>
                        </a:spcAft>
                        <a:tabLst>
                          <a:tab pos="630555" algn="l"/>
                        </a:tabLst>
                      </a:pPr>
                      <a:r>
                        <a:rPr lang="en-ZA" sz="2000" b="0" kern="1600" dirty="0" smtClean="0">
                          <a:solidFill>
                            <a:schemeClr val="tx2"/>
                          </a:solidFill>
                          <a:effectLst/>
                        </a:rPr>
                        <a:t>A </a:t>
                      </a:r>
                      <a:r>
                        <a:rPr lang="en-ZA" sz="2000" b="0" kern="1600" dirty="0">
                          <a:solidFill>
                            <a:schemeClr val="tx2"/>
                          </a:solidFill>
                          <a:effectLst/>
                        </a:rPr>
                        <a:t>duly completed Preference Point Claim Form: SBD 6.1 and a </a:t>
                      </a:r>
                      <a:r>
                        <a:rPr lang="en-ZA" sz="2000" b="0" kern="1600" dirty="0" smtClean="0">
                          <a:solidFill>
                            <a:schemeClr val="tx2"/>
                          </a:solidFill>
                          <a:effectLst/>
                        </a:rPr>
                        <a:t>B-BBEE Certificate</a:t>
                      </a:r>
                      <a:r>
                        <a:rPr lang="en-ZA" sz="2000" b="0" kern="1600" dirty="0">
                          <a:solidFill>
                            <a:schemeClr val="tx2"/>
                          </a:solidFill>
                          <a:effectLst/>
                        </a:rPr>
                        <a:t>.</a:t>
                      </a:r>
                      <a:endParaRPr lang="en-ZA" sz="2000" b="0" kern="1600" dirty="0">
                        <a:solidFill>
                          <a:schemeClr val="tx2"/>
                        </a:solidFill>
                        <a:effectLst/>
                        <a:latin typeface="Times New Roman"/>
                        <a:cs typeface="Times New Roman"/>
                      </a:endParaRPr>
                    </a:p>
                  </a:txBody>
                  <a:tcPr marL="68580" marR="68580" marT="0" marB="0"/>
                </a:tc>
                <a:tc>
                  <a:txBody>
                    <a:bodyPr/>
                    <a:lstStyle/>
                    <a:p>
                      <a:pPr algn="ctr">
                        <a:lnSpc>
                          <a:spcPct val="115000"/>
                        </a:lnSpc>
                        <a:spcBef>
                          <a:spcPts val="1200"/>
                        </a:spcBef>
                        <a:spcAft>
                          <a:spcPts val="0"/>
                        </a:spcAft>
                        <a:tabLst>
                          <a:tab pos="630555" algn="l"/>
                        </a:tabLst>
                      </a:pPr>
                      <a:r>
                        <a:rPr lang="en-ZA" sz="2000" kern="1600" dirty="0">
                          <a:solidFill>
                            <a:schemeClr val="tx2"/>
                          </a:solidFill>
                          <a:effectLst/>
                        </a:rPr>
                        <a:t> </a:t>
                      </a:r>
                    </a:p>
                    <a:p>
                      <a:pPr algn="ctr">
                        <a:lnSpc>
                          <a:spcPct val="115000"/>
                        </a:lnSpc>
                        <a:spcBef>
                          <a:spcPts val="1200"/>
                        </a:spcBef>
                        <a:spcAft>
                          <a:spcPts val="0"/>
                        </a:spcAft>
                        <a:tabLst>
                          <a:tab pos="630555" algn="l"/>
                        </a:tabLst>
                      </a:pPr>
                      <a:r>
                        <a:rPr lang="en-ZA" sz="2000" kern="1600" dirty="0">
                          <a:solidFill>
                            <a:schemeClr val="tx2"/>
                          </a:solidFill>
                          <a:effectLst/>
                        </a:rPr>
                        <a:t>10</a:t>
                      </a:r>
                      <a:endParaRPr lang="en-ZA" sz="2000" b="1" kern="1600" dirty="0">
                        <a:solidFill>
                          <a:schemeClr val="tx2"/>
                        </a:solidFill>
                        <a:effectLst/>
                        <a:latin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871853051"/>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SCm5jT94dkWYSz3eIQg9tw"/>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9VzwVlcr.0e3W1C.Q2UNGw"/>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Z8X2IV_QsEuoi_8kMCOMT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Z8X2IV_QsEuoi_8kMCOM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SCm5jT94dkWYSz3eIQg9t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9VzwVlcr.0e3W1C.Q2UNG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Z8X2IV_QsEuoi_8kMCOM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Z8X2IV_QsEuoi_8kMCOMT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SCm5jT94dkWYSz3eIQg9t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9VzwVlcr.0e3W1C.Q2UNG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_u1iTKo88E2tQNcB1cRRKw"/>
</p:tagLst>
</file>

<file path=ppt/theme/theme1.xml><?xml version="1.0" encoding="utf-8"?>
<a:theme xmlns:a="http://schemas.openxmlformats.org/drawingml/2006/main" name="1_Consoldiated performance scorecards 18 09 2007 v0 3">
  <a:themeElements>
    <a:clrScheme name="1_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fontScheme name="1_Consoldiated performance scorecards 18 09 2007 v0 3">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onsoldiated performance scorecards 18 09 2007 v0 3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1_Consoldiated performance scorecards 18 09 2007 v0 3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1_Consoldiated performance scorecards 18 09 2007 v0 3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1_Consoldiated performance scorecards 18 09 2007 v0 3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1_Consoldiated performance scorecards 18 09 2007 v0 3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1_Consoldiated performance scorecards 18 09 2007 v0 3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Consoldiated performance scorecards 18 09 2007 v0 3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Consoldiated performance scorecards 18 09 2007 v0 3 11">
        <a:dk1>
          <a:srgbClr val="000000"/>
        </a:dk1>
        <a:lt1>
          <a:srgbClr val="FFFFFF"/>
        </a:lt1>
        <a:dk2>
          <a:srgbClr val="004182"/>
        </a:dk2>
        <a:lt2>
          <a:srgbClr val="FFFFFF"/>
        </a:lt2>
        <a:accent1>
          <a:srgbClr val="CCD2E6"/>
        </a:accent1>
        <a:accent2>
          <a:srgbClr val="CEA99C"/>
        </a:accent2>
        <a:accent3>
          <a:srgbClr val="FFFFFF"/>
        </a:accent3>
        <a:accent4>
          <a:srgbClr val="000000"/>
        </a:accent4>
        <a:accent5>
          <a:srgbClr val="E2E5F0"/>
        </a:accent5>
        <a:accent6>
          <a:srgbClr val="BA998D"/>
        </a:accent6>
        <a:hlink>
          <a:srgbClr val="5D75A9"/>
        </a:hlink>
        <a:folHlink>
          <a:srgbClr val="8B332B"/>
        </a:folHlink>
      </a:clrScheme>
      <a:clrMap bg1="lt1" tx1="dk1" bg2="lt2" tx2="dk2" accent1="accent1" accent2="accent2" accent3="accent3" accent4="accent4" accent5="accent5" accent6="accent6" hlink="hlink" folHlink="folHlink"/>
    </a:extraClrScheme>
    <a:extraClrScheme>
      <a:clrScheme name="1_Consoldiated performance scorecards 18 09 2007 v0 3 12">
        <a:dk1>
          <a:srgbClr val="000000"/>
        </a:dk1>
        <a:lt1>
          <a:srgbClr val="FFFFFF"/>
        </a:lt1>
        <a:dk2>
          <a:srgbClr val="004F87"/>
        </a:dk2>
        <a:lt2>
          <a:srgbClr val="E6ECF1"/>
        </a:lt2>
        <a:accent1>
          <a:srgbClr val="CCDEEE"/>
        </a:accent1>
        <a:accent2>
          <a:srgbClr val="C41130"/>
        </a:accent2>
        <a:accent3>
          <a:srgbClr val="FFFFFF"/>
        </a:accent3>
        <a:accent4>
          <a:srgbClr val="000000"/>
        </a:accent4>
        <a:accent5>
          <a:srgbClr val="E2ECF5"/>
        </a:accent5>
        <a:accent6>
          <a:srgbClr val="B10E2A"/>
        </a:accent6>
        <a:hlink>
          <a:srgbClr val="0078B2"/>
        </a:hlink>
        <a:folHlink>
          <a:srgbClr val="003366"/>
        </a:folHlink>
      </a:clrScheme>
      <a:clrMap bg1="lt1" tx1="dk1" bg2="lt2" tx2="dk2" accent1="accent1" accent2="accent2" accent3="accent3" accent4="accent4" accent5="accent5" accent6="accent6" hlink="hlink" folHlink="folHlink"/>
    </a:extraClrScheme>
    <a:extraClrScheme>
      <a:clrScheme name="1_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soldiated performance scorecards 18 09 2007 v0 3">
  <a:themeElements>
    <a:clrScheme name="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fontScheme name="Consoldiated performance scorecards 18 09 2007 v0 3">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nsoldiated performance scorecards 18 09 2007 v0 3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Consoldiated performance scorecards 18 09 2007 v0 3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Consoldiated performance scorecards 18 09 2007 v0 3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Consoldiated performance scorecards 18 09 2007 v0 3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Consoldiated performance scorecards 18 09 2007 v0 3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Consoldiated performance scorecards 18 09 2007 v0 3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Consoldiated performance scorecards 18 09 2007 v0 3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11">
        <a:dk1>
          <a:srgbClr val="000000"/>
        </a:dk1>
        <a:lt1>
          <a:srgbClr val="FFFFFF"/>
        </a:lt1>
        <a:dk2>
          <a:srgbClr val="004182"/>
        </a:dk2>
        <a:lt2>
          <a:srgbClr val="FFFFFF"/>
        </a:lt2>
        <a:accent1>
          <a:srgbClr val="CCD2E6"/>
        </a:accent1>
        <a:accent2>
          <a:srgbClr val="CEA99C"/>
        </a:accent2>
        <a:accent3>
          <a:srgbClr val="FFFFFF"/>
        </a:accent3>
        <a:accent4>
          <a:srgbClr val="000000"/>
        </a:accent4>
        <a:accent5>
          <a:srgbClr val="E2E5F0"/>
        </a:accent5>
        <a:accent6>
          <a:srgbClr val="BA998D"/>
        </a:accent6>
        <a:hlink>
          <a:srgbClr val="5D75A9"/>
        </a:hlink>
        <a:folHlink>
          <a:srgbClr val="8B332B"/>
        </a:folHlink>
      </a:clrScheme>
      <a:clrMap bg1="lt1" tx1="dk1" bg2="lt2" tx2="dk2" accent1="accent1" accent2="accent2" accent3="accent3" accent4="accent4" accent5="accent5" accent6="accent6" hlink="hlink" folHlink="folHlink"/>
    </a:extraClrScheme>
    <a:extraClrScheme>
      <a:clrScheme name="Consoldiated performance scorecards 18 09 2007 v0 3 12">
        <a:dk1>
          <a:srgbClr val="000000"/>
        </a:dk1>
        <a:lt1>
          <a:srgbClr val="FFFFFF"/>
        </a:lt1>
        <a:dk2>
          <a:srgbClr val="004F87"/>
        </a:dk2>
        <a:lt2>
          <a:srgbClr val="E6ECF1"/>
        </a:lt2>
        <a:accent1>
          <a:srgbClr val="CCDEEE"/>
        </a:accent1>
        <a:accent2>
          <a:srgbClr val="C41130"/>
        </a:accent2>
        <a:accent3>
          <a:srgbClr val="FFFFFF"/>
        </a:accent3>
        <a:accent4>
          <a:srgbClr val="000000"/>
        </a:accent4>
        <a:accent5>
          <a:srgbClr val="E2ECF5"/>
        </a:accent5>
        <a:accent6>
          <a:srgbClr val="B10E2A"/>
        </a:accent6>
        <a:hlink>
          <a:srgbClr val="0078B2"/>
        </a:hlink>
        <a:folHlink>
          <a:srgbClr val="003366"/>
        </a:folHlink>
      </a:clrScheme>
      <a:clrMap bg1="lt1" tx1="dk1" bg2="lt2" tx2="dk2" accent1="accent1" accent2="accent2" accent3="accent3" accent4="accent4" accent5="accent5" accent6="accent6" hlink="hlink" folHlink="folHlink"/>
    </a:extraClrScheme>
    <a:extraClrScheme>
      <a:clrScheme name="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onsoldiated performance scorecards 18 09 2007 v0 3">
  <a:themeElements>
    <a:clrScheme name="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fontScheme name="Consoldiated performance scorecards 18 09 2007 v0 3">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nsoldiated performance scorecards 18 09 2007 v0 3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Consoldiated performance scorecards 18 09 2007 v0 3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Consoldiated performance scorecards 18 09 2007 v0 3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Consoldiated performance scorecards 18 09 2007 v0 3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Consoldiated performance scorecards 18 09 2007 v0 3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Consoldiated performance scorecards 18 09 2007 v0 3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Consoldiated performance scorecards 18 09 2007 v0 3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Consoldiated performance scorecards 18 09 2007 v0 3 11">
        <a:dk1>
          <a:srgbClr val="000000"/>
        </a:dk1>
        <a:lt1>
          <a:srgbClr val="FFFFFF"/>
        </a:lt1>
        <a:dk2>
          <a:srgbClr val="004182"/>
        </a:dk2>
        <a:lt2>
          <a:srgbClr val="FFFFFF"/>
        </a:lt2>
        <a:accent1>
          <a:srgbClr val="CCD2E6"/>
        </a:accent1>
        <a:accent2>
          <a:srgbClr val="CEA99C"/>
        </a:accent2>
        <a:accent3>
          <a:srgbClr val="FFFFFF"/>
        </a:accent3>
        <a:accent4>
          <a:srgbClr val="000000"/>
        </a:accent4>
        <a:accent5>
          <a:srgbClr val="E2E5F0"/>
        </a:accent5>
        <a:accent6>
          <a:srgbClr val="BA998D"/>
        </a:accent6>
        <a:hlink>
          <a:srgbClr val="5D75A9"/>
        </a:hlink>
        <a:folHlink>
          <a:srgbClr val="8B332B"/>
        </a:folHlink>
      </a:clrScheme>
      <a:clrMap bg1="lt1" tx1="dk1" bg2="lt2" tx2="dk2" accent1="accent1" accent2="accent2" accent3="accent3" accent4="accent4" accent5="accent5" accent6="accent6" hlink="hlink" folHlink="folHlink"/>
    </a:extraClrScheme>
    <a:extraClrScheme>
      <a:clrScheme name="Consoldiated performance scorecards 18 09 2007 v0 3 12">
        <a:dk1>
          <a:srgbClr val="000000"/>
        </a:dk1>
        <a:lt1>
          <a:srgbClr val="FFFFFF"/>
        </a:lt1>
        <a:dk2>
          <a:srgbClr val="004F87"/>
        </a:dk2>
        <a:lt2>
          <a:srgbClr val="E6ECF1"/>
        </a:lt2>
        <a:accent1>
          <a:srgbClr val="CCDEEE"/>
        </a:accent1>
        <a:accent2>
          <a:srgbClr val="C41130"/>
        </a:accent2>
        <a:accent3>
          <a:srgbClr val="FFFFFF"/>
        </a:accent3>
        <a:accent4>
          <a:srgbClr val="000000"/>
        </a:accent4>
        <a:accent5>
          <a:srgbClr val="E2ECF5"/>
        </a:accent5>
        <a:accent6>
          <a:srgbClr val="B10E2A"/>
        </a:accent6>
        <a:hlink>
          <a:srgbClr val="0078B2"/>
        </a:hlink>
        <a:folHlink>
          <a:srgbClr val="003366"/>
        </a:folHlink>
      </a:clrScheme>
      <a:clrMap bg1="lt1" tx1="dk1" bg2="lt2" tx2="dk2" accent1="accent1" accent2="accent2" accent3="accent3" accent4="accent4" accent5="accent5" accent6="accent6" hlink="hlink" folHlink="folHlink"/>
    </a:extraClrScheme>
    <a:extraClrScheme>
      <a:clrScheme name="Consoldiated performance scorecards 18 09 2007 v0 3 13">
        <a:dk1>
          <a:srgbClr val="000000"/>
        </a:dk1>
        <a:lt1>
          <a:srgbClr val="FFFFFF"/>
        </a:lt1>
        <a:dk2>
          <a:srgbClr val="004F87"/>
        </a:dk2>
        <a:lt2>
          <a:srgbClr val="E6ECF1"/>
        </a:lt2>
        <a:accent1>
          <a:srgbClr val="CCDEEE"/>
        </a:accent1>
        <a:accent2>
          <a:srgbClr val="6AAED8"/>
        </a:accent2>
        <a:accent3>
          <a:srgbClr val="FFFFFF"/>
        </a:accent3>
        <a:accent4>
          <a:srgbClr val="000000"/>
        </a:accent4>
        <a:accent5>
          <a:srgbClr val="E2ECF5"/>
        </a:accent5>
        <a:accent6>
          <a:srgbClr val="5F9DC4"/>
        </a:accent6>
        <a:hlink>
          <a:srgbClr val="0078B2"/>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20286</TotalTime>
  <Words>2093</Words>
  <Application>Microsoft Office PowerPoint</Application>
  <PresentationFormat>A4 Paper (210x297 mm)</PresentationFormat>
  <Paragraphs>502</Paragraphs>
  <Slides>26</Slides>
  <Notes>13</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26</vt:i4>
      </vt:variant>
    </vt:vector>
  </HeadingPairs>
  <TitlesOfParts>
    <vt:vector size="30" baseType="lpstr">
      <vt:lpstr>1_Consoldiated performance scorecards 18 09 2007 v0 3</vt:lpstr>
      <vt:lpstr>Consoldiated performance scorecards 18 09 2007 v0 3</vt:lpstr>
      <vt:lpstr>2_Consoldiated performance scorecards 18 09 2007 v0 3</vt:lpstr>
      <vt:lpstr>Document</vt:lpstr>
      <vt:lpstr>PowerPoint Presentation</vt:lpstr>
      <vt:lpstr>Agenda</vt:lpstr>
      <vt:lpstr>Introduction </vt:lpstr>
      <vt:lpstr>PowerPoint Presentation</vt:lpstr>
      <vt:lpstr>Tender Pack</vt:lpstr>
      <vt:lpstr> Tender Returnable's and other documents</vt:lpstr>
      <vt:lpstr>Bid Evaluation / Adjudication Criteria</vt:lpstr>
      <vt:lpstr>PowerPoint Presentation</vt:lpstr>
      <vt:lpstr>BEE = 10 Points</vt:lpstr>
      <vt:lpstr>PowerPoint Presentation</vt:lpstr>
      <vt:lpstr>BEE  Certificate</vt:lpstr>
      <vt:lpstr>Use and acceptance of Affidavits </vt:lpstr>
      <vt:lpstr>BEE</vt:lpstr>
      <vt:lpstr>BEE</vt:lpstr>
      <vt:lpstr>PowerPoint Presentation</vt:lpstr>
      <vt:lpstr>Incorrect ASSUMPTIONS  with regards to pricing </vt:lpstr>
      <vt:lpstr>PRICING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Tender Closing and Submission</vt:lpstr>
      <vt:lpstr>Questions / Comments</vt:lpstr>
    </vt:vector>
  </TitlesOfParts>
  <Manager>Stephen Asbury</Manager>
  <Company>Gemini Consulting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Template</dc:title>
  <dc:creator>Vivian Vee</dc:creator>
  <cp:lastModifiedBy>Esvin Isaacs</cp:lastModifiedBy>
  <cp:revision>2330</cp:revision>
  <dcterms:created xsi:type="dcterms:W3CDTF">2004-06-09T11:48:20Z</dcterms:created>
  <dcterms:modified xsi:type="dcterms:W3CDTF">2015-08-14T09:08:02Z</dcterms:modified>
</cp:coreProperties>
</file>