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4"/>
  </p:sldMasterIdLst>
  <p:notesMasterIdLst>
    <p:notesMasterId r:id="rId36"/>
  </p:notesMasterIdLst>
  <p:sldIdLst>
    <p:sldId id="256" r:id="rId5"/>
    <p:sldId id="291" r:id="rId6"/>
    <p:sldId id="292" r:id="rId7"/>
    <p:sldId id="293" r:id="rId8"/>
    <p:sldId id="294" r:id="rId9"/>
    <p:sldId id="295" r:id="rId10"/>
    <p:sldId id="352" r:id="rId11"/>
    <p:sldId id="353" r:id="rId12"/>
    <p:sldId id="297" r:id="rId13"/>
    <p:sldId id="298" r:id="rId14"/>
    <p:sldId id="299" r:id="rId15"/>
    <p:sldId id="357" r:id="rId16"/>
    <p:sldId id="363" r:id="rId17"/>
    <p:sldId id="374" r:id="rId18"/>
    <p:sldId id="375" r:id="rId19"/>
    <p:sldId id="376" r:id="rId20"/>
    <p:sldId id="377" r:id="rId21"/>
    <p:sldId id="364" r:id="rId22"/>
    <p:sldId id="373" r:id="rId23"/>
    <p:sldId id="379" r:id="rId24"/>
    <p:sldId id="368" r:id="rId25"/>
    <p:sldId id="362" r:id="rId26"/>
    <p:sldId id="355" r:id="rId27"/>
    <p:sldId id="360" r:id="rId28"/>
    <p:sldId id="358" r:id="rId29"/>
    <p:sldId id="349" r:id="rId30"/>
    <p:sldId id="350" r:id="rId31"/>
    <p:sldId id="361" r:id="rId32"/>
    <p:sldId id="359" r:id="rId33"/>
    <p:sldId id="351" r:id="rId34"/>
    <p:sldId id="284" r:id="rId35"/>
  </p:sldIdLst>
  <p:sldSz cx="9144000" cy="6858000" type="screen4x3"/>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mangele Radebe" initials="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2C6"/>
    <a:srgbClr val="004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49"/>
    <p:restoredTop sz="94694"/>
  </p:normalViewPr>
  <p:slideViewPr>
    <p:cSldViewPr snapToGrid="0" snapToObjects="1">
      <p:cViewPr varScale="1">
        <p:scale>
          <a:sx n="109" d="100"/>
          <a:sy n="109" d="100"/>
        </p:scale>
        <p:origin x="1296" y="102"/>
      </p:cViewPr>
      <p:guideLst>
        <p:guide orient="horz" pos="2160"/>
        <p:guide pos="2880"/>
      </p:guideLst>
    </p:cSldViewPr>
  </p:slideViewPr>
  <p:notesTextViewPr>
    <p:cViewPr>
      <p:scale>
        <a:sx n="1" d="1"/>
        <a:sy n="1" d="1"/>
      </p:scale>
      <p:origin x="0" y="0"/>
    </p:cViewPr>
  </p:notesTextViewPr>
  <p:sorterViewPr>
    <p:cViewPr>
      <p:scale>
        <a:sx n="100" d="100"/>
        <a:sy n="100" d="100"/>
      </p:scale>
      <p:origin x="0" y="2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14015" cy="49542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09080" y="2"/>
            <a:ext cx="2914015" cy="495427"/>
          </a:xfrm>
          <a:prstGeom prst="rect">
            <a:avLst/>
          </a:prstGeom>
        </p:spPr>
        <p:txBody>
          <a:bodyPr vert="horz" lIns="91440" tIns="45720" rIns="91440" bIns="45720" rtlCol="0"/>
          <a:lstStyle>
            <a:lvl1pPr algn="r">
              <a:defRPr sz="1200"/>
            </a:lvl1pPr>
          </a:lstStyle>
          <a:p>
            <a:fld id="{A357C929-F5A2-B944-A14F-16451897D16C}" type="datetimeFigureOut">
              <a:rPr lang="en-US" smtClean="0"/>
              <a:t>7/28/2022</a:t>
            </a:fld>
            <a:endParaRPr lang="en-US" dirty="0"/>
          </a:p>
        </p:txBody>
      </p:sp>
      <p:sp>
        <p:nvSpPr>
          <p:cNvPr id="4" name="Slide Image Placeholder 3"/>
          <p:cNvSpPr>
            <a:spLocks noGrp="1" noRot="1" noChangeAspect="1"/>
          </p:cNvSpPr>
          <p:nvPr>
            <p:ph type="sldImg" idx="2"/>
          </p:nvPr>
        </p:nvSpPr>
        <p:spPr>
          <a:xfrm>
            <a:off x="1139825" y="1233488"/>
            <a:ext cx="4445000" cy="3333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2465" y="4751983"/>
            <a:ext cx="537972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8824"/>
            <a:ext cx="2914015" cy="49542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9080" y="9378824"/>
            <a:ext cx="2914015" cy="495426"/>
          </a:xfrm>
          <a:prstGeom prst="rect">
            <a:avLst/>
          </a:prstGeom>
        </p:spPr>
        <p:txBody>
          <a:bodyPr vert="horz" lIns="91440" tIns="45720" rIns="91440" bIns="45720" rtlCol="0" anchor="b"/>
          <a:lstStyle>
            <a:lvl1pPr algn="r">
              <a:defRPr sz="1200"/>
            </a:lvl1pPr>
          </a:lstStyle>
          <a:p>
            <a:fld id="{50B2B449-F1C8-6F47-A588-55ED763A9793}" type="slidenum">
              <a:rPr lang="en-US" smtClean="0"/>
              <a:t>‹#›</a:t>
            </a:fld>
            <a:endParaRPr lang="en-US" dirty="0"/>
          </a:p>
        </p:txBody>
      </p:sp>
    </p:spTree>
    <p:extLst>
      <p:ext uri="{BB962C8B-B14F-4D97-AF65-F5344CB8AC3E}">
        <p14:creationId xmlns:p14="http://schemas.microsoft.com/office/powerpoint/2010/main" val="4599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0</a:t>
            </a:fld>
            <a:endParaRPr lang="en-US" dirty="0"/>
          </a:p>
        </p:txBody>
      </p:sp>
    </p:spTree>
    <p:extLst>
      <p:ext uri="{BB962C8B-B14F-4D97-AF65-F5344CB8AC3E}">
        <p14:creationId xmlns:p14="http://schemas.microsoft.com/office/powerpoint/2010/main" val="114085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25</a:t>
            </a:fld>
            <a:endParaRPr lang="en-Z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26</a:t>
            </a:fld>
            <a:endParaRPr lang="en-ZA" dirty="0"/>
          </a:p>
        </p:txBody>
      </p:sp>
    </p:spTree>
    <p:extLst>
      <p:ext uri="{BB962C8B-B14F-4D97-AF65-F5344CB8AC3E}">
        <p14:creationId xmlns:p14="http://schemas.microsoft.com/office/powerpoint/2010/main" val="258530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27</a:t>
            </a:fld>
            <a:endParaRPr lang="en-ZA" dirty="0"/>
          </a:p>
        </p:txBody>
      </p:sp>
    </p:spTree>
    <p:extLst>
      <p:ext uri="{BB962C8B-B14F-4D97-AF65-F5344CB8AC3E}">
        <p14:creationId xmlns:p14="http://schemas.microsoft.com/office/powerpoint/2010/main" val="209714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30</a:t>
            </a:fld>
            <a:endParaRPr lang="en-US" dirty="0"/>
          </a:p>
        </p:txBody>
      </p:sp>
    </p:spTree>
    <p:extLst>
      <p:ext uri="{BB962C8B-B14F-4D97-AF65-F5344CB8AC3E}">
        <p14:creationId xmlns:p14="http://schemas.microsoft.com/office/powerpoint/2010/main" val="2097749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dirty="0"/>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a:t>Click to edit Master Division</a:t>
            </a:r>
          </a:p>
        </p:txBody>
      </p:sp>
    </p:spTree>
    <p:extLst>
      <p:ext uri="{BB962C8B-B14F-4D97-AF65-F5344CB8AC3E}">
        <p14:creationId xmlns:p14="http://schemas.microsoft.com/office/powerpoint/2010/main" val="221606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76072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80156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75939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48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oc id"/>
          <p:cNvSpPr>
            <a:spLocks noGrp="1" noChangeArrowheads="1"/>
          </p:cNvSpPr>
          <p:nvPr>
            <p:ph type="ftr" sz="quarter" idx="10"/>
          </p:nvPr>
        </p:nvSpPr>
        <p:spPr>
          <a:ln/>
        </p:spPr>
        <p:txBody>
          <a:bodyPr/>
          <a:lstStyle>
            <a:lvl1pPr>
              <a:defRPr/>
            </a:lvl1pPr>
          </a:lstStyle>
          <a:p>
            <a:pPr>
              <a:defRPr/>
            </a:pPr>
            <a:endParaRPr lang="en-ZA" dirty="0"/>
          </a:p>
        </p:txBody>
      </p:sp>
      <p:sp>
        <p:nvSpPr>
          <p:cNvPr id="3" name="pg num"/>
          <p:cNvSpPr>
            <a:spLocks noGrp="1" noChangeArrowheads="1"/>
          </p:cNvSpPr>
          <p:nvPr>
            <p:ph type="sldNum" sz="quarter" idx="11"/>
          </p:nvPr>
        </p:nvSpPr>
        <p:spPr>
          <a:ln/>
        </p:spPr>
        <p:txBody>
          <a:bodyPr/>
          <a:lstStyle>
            <a:lvl1pPr>
              <a:defRPr/>
            </a:lvl1pPr>
          </a:lstStyle>
          <a:p>
            <a:pPr>
              <a:defRPr/>
            </a:pPr>
            <a:fld id="{1D46AC71-C261-4AF3-BFB1-CCAEF8821007}" type="slidenum">
              <a:rPr lang="en-ZA"/>
              <a:pPr>
                <a:defRPr/>
              </a:pPr>
              <a:t>‹#›</a:t>
            </a:fld>
            <a:endParaRPr lang="en-ZA" dirty="0"/>
          </a:p>
        </p:txBody>
      </p:sp>
    </p:spTree>
    <p:extLst>
      <p:ext uri="{BB962C8B-B14F-4D97-AF65-F5344CB8AC3E}">
        <p14:creationId xmlns:p14="http://schemas.microsoft.com/office/powerpoint/2010/main" val="3272431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wmf"/><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5CC4A0F-DD9F-2A4B-A7C2-D3C533F08224}"/>
              </a:ext>
            </a:extLst>
          </p:cNvPr>
          <p:cNvPicPr>
            <a:picLocks noChangeAspect="1"/>
          </p:cNvPicPr>
          <p:nvPr userDrawn="1"/>
        </p:nvPicPr>
        <p:blipFill>
          <a:blip r:embed="rId9"/>
          <a:stretch>
            <a:fillRect/>
          </a:stretch>
        </p:blipFill>
        <p:spPr>
          <a:xfrm>
            <a:off x="791644" y="6362004"/>
            <a:ext cx="897083" cy="29600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4" r:id="rId5"/>
    <p:sldLayoutId id="2147483666" r:id="rId6"/>
  </p:sldLayoutIdLst>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10"/>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2">
          <p15:clr>
            <a:srgbClr val="F26B43"/>
          </p15:clr>
        </p15:guide>
        <p15:guide id="3" pos="5488">
          <p15:clr>
            <a:srgbClr val="F26B43"/>
          </p15:clr>
        </p15:guide>
        <p15:guide id="4" orient="horz" pos="4201">
          <p15:clr>
            <a:srgbClr val="F26B43"/>
          </p15:clr>
        </p15:guide>
        <p15:guide id="5" orient="horz" pos="663">
          <p15:clr>
            <a:srgbClr val="F26B43"/>
          </p15:clr>
        </p15:guide>
        <p15:guide id="6" orient="horz" pos="1162">
          <p15:clr>
            <a:srgbClr val="F26B43"/>
          </p15:clr>
        </p15:guide>
        <p15:guide id="7" orient="horz" pos="383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tenderoffice@sars.gov.za"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hyperlink" Target="mailto:rft-professionalservices@sars.gov.za"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721548-6038-7E41-94EC-34607F2F72EA}"/>
              </a:ext>
            </a:extLst>
          </p:cNvPr>
          <p:cNvPicPr>
            <a:picLocks noChangeAspect="1"/>
          </p:cNvPicPr>
          <p:nvPr/>
        </p:nvPicPr>
        <p:blipFill>
          <a:blip r:embed="rId3"/>
          <a:stretch>
            <a:fillRect/>
          </a:stretch>
        </p:blipFill>
        <p:spPr>
          <a:xfrm>
            <a:off x="372115" y="354061"/>
            <a:ext cx="1750145" cy="577489"/>
          </a:xfrm>
          <a:prstGeom prst="rect">
            <a:avLst/>
          </a:prstGeom>
        </p:spPr>
      </p:pic>
      <p:sp>
        <p:nvSpPr>
          <p:cNvPr id="4" name="Subtitle 3">
            <a:extLst>
              <a:ext uri="{FF2B5EF4-FFF2-40B4-BE49-F238E27FC236}">
                <a16:creationId xmlns:a16="http://schemas.microsoft.com/office/drawing/2014/main" id="{A59469B6-B21C-4AE7-B0D6-6F6C7C5F7C39}"/>
              </a:ext>
            </a:extLst>
          </p:cNvPr>
          <p:cNvSpPr txBox="1">
            <a:spLocks/>
          </p:cNvSpPr>
          <p:nvPr/>
        </p:nvSpPr>
        <p:spPr bwMode="auto">
          <a:xfrm>
            <a:off x="685800" y="4760513"/>
            <a:ext cx="8012260" cy="14773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defTabSz="912813" eaLnBrk="0" hangingPunct="0">
              <a:lnSpc>
                <a:spcPct val="150000"/>
              </a:lnSpc>
              <a:buSzPct val="120000"/>
              <a:defRPr/>
            </a:pPr>
            <a:r>
              <a:rPr kumimoji="0" lang="en-ZA" sz="2000" b="1" i="0" u="none" strike="noStrike" kern="0" cap="none" spc="0" normalizeH="0" baseline="0" noProof="0" dirty="0">
                <a:ln>
                  <a:noFill/>
                </a:ln>
                <a:solidFill>
                  <a:schemeClr val="bg1"/>
                </a:solidFill>
                <a:effectLst/>
                <a:uLnTx/>
                <a:uFillTx/>
                <a:cs typeface="Arial" charset="0"/>
              </a:rPr>
              <a:t>Virtual Briefing Session:	</a:t>
            </a:r>
            <a:r>
              <a:rPr lang="en-ZA" sz="2000" b="1" kern="0" dirty="0" smtClean="0">
                <a:solidFill>
                  <a:schemeClr val="bg1"/>
                </a:solidFill>
                <a:cs typeface="Arial" charset="0"/>
              </a:rPr>
              <a:t>21 July 2022 </a:t>
            </a:r>
            <a:r>
              <a:rPr lang="en-ZA" sz="2000" b="1" kern="0" dirty="0">
                <a:solidFill>
                  <a:schemeClr val="bg1"/>
                </a:solidFill>
                <a:cs typeface="Arial" charset="0"/>
              </a:rPr>
              <a:t>at 11H00</a:t>
            </a:r>
          </a:p>
          <a:p>
            <a:pPr lvl="0" defTabSz="912813" eaLnBrk="0" hangingPunct="0">
              <a:lnSpc>
                <a:spcPct val="150000"/>
              </a:lnSpc>
              <a:buSzPct val="120000"/>
              <a:tabLst>
                <a:tab pos="2774950" algn="l"/>
              </a:tabLst>
              <a:defRPr/>
            </a:pPr>
            <a:r>
              <a:rPr kumimoji="0" lang="en-ZA" sz="2000" b="1" i="0" u="none" strike="noStrike" kern="0" cap="none" spc="0" normalizeH="0" baseline="0" noProof="0" dirty="0">
                <a:ln>
                  <a:noFill/>
                </a:ln>
                <a:solidFill>
                  <a:schemeClr val="bg1"/>
                </a:solidFill>
                <a:effectLst/>
                <a:uLnTx/>
                <a:uFillTx/>
                <a:cs typeface="Arial" charset="0"/>
              </a:rPr>
              <a:t>RFP No.:</a:t>
            </a:r>
            <a:r>
              <a:rPr lang="en-ZA" sz="2000" b="1" kern="0" noProof="0" dirty="0">
                <a:solidFill>
                  <a:schemeClr val="bg1"/>
                </a:solidFill>
                <a:cs typeface="Arial" charset="0"/>
              </a:rPr>
              <a:t>                         	</a:t>
            </a:r>
            <a:r>
              <a:rPr kumimoji="0" lang="en-ZA" sz="2000" b="1" i="0" u="none" strike="noStrike" kern="0" cap="none" spc="0" normalizeH="0" baseline="0" noProof="0" dirty="0">
                <a:ln>
                  <a:noFill/>
                </a:ln>
                <a:solidFill>
                  <a:schemeClr val="bg1"/>
                </a:solidFill>
                <a:effectLst/>
                <a:uLnTx/>
                <a:uFillTx/>
                <a:cs typeface="Arial" charset="0"/>
              </a:rPr>
              <a:t>RFP </a:t>
            </a:r>
            <a:r>
              <a:rPr kumimoji="0" lang="en-ZA" sz="2000" b="1" i="0" u="none" strike="noStrike" kern="0" cap="none" spc="0" normalizeH="0" baseline="0" noProof="0" dirty="0" smtClean="0">
                <a:ln>
                  <a:noFill/>
                </a:ln>
                <a:solidFill>
                  <a:schemeClr val="bg1"/>
                </a:solidFill>
                <a:effectLst/>
                <a:uLnTx/>
                <a:uFillTx/>
                <a:cs typeface="Arial" charset="0"/>
              </a:rPr>
              <a:t>10/2022</a:t>
            </a:r>
            <a:endParaRPr kumimoji="0" lang="en-ZA" sz="2000" b="1" i="0" u="none" strike="noStrike" kern="0" cap="none" spc="0" normalizeH="0" baseline="0" noProof="0" dirty="0">
              <a:ln>
                <a:noFill/>
              </a:ln>
              <a:solidFill>
                <a:schemeClr val="bg1"/>
              </a:solidFill>
              <a:effectLst/>
              <a:uLnTx/>
              <a:uFillTx/>
              <a:cs typeface="Arial" charset="0"/>
            </a:endParaRPr>
          </a:p>
          <a:p>
            <a:pPr lvl="0" defTabSz="912813" eaLnBrk="0" hangingPunct="0">
              <a:lnSpc>
                <a:spcPct val="150000"/>
              </a:lnSpc>
              <a:buSzPct val="120000"/>
              <a:defRPr/>
            </a:pPr>
            <a:r>
              <a:rPr kumimoji="0" lang="en-ZA" sz="2000" b="1" i="0" u="none" strike="noStrike" kern="0" cap="none" spc="0" normalizeH="0" baseline="0" noProof="0" dirty="0">
                <a:ln>
                  <a:noFill/>
                </a:ln>
                <a:solidFill>
                  <a:schemeClr val="bg1"/>
                </a:solidFill>
                <a:effectLst/>
                <a:uLnTx/>
                <a:uFillTx/>
                <a:cs typeface="Arial" charset="0"/>
              </a:rPr>
              <a:t>Closing Date:      	             </a:t>
            </a:r>
            <a:r>
              <a:rPr lang="en-ZA" sz="2000" b="1" kern="0" noProof="0" dirty="0" smtClean="0">
                <a:solidFill>
                  <a:schemeClr val="bg1"/>
                </a:solidFill>
                <a:cs typeface="Arial" charset="0"/>
              </a:rPr>
              <a:t>03 August </a:t>
            </a:r>
            <a:r>
              <a:rPr lang="en-ZA" sz="2000" b="1" kern="0" dirty="0" smtClean="0">
                <a:solidFill>
                  <a:schemeClr val="bg1"/>
                </a:solidFill>
                <a:cs typeface="Arial" charset="0"/>
              </a:rPr>
              <a:t>2022</a:t>
            </a:r>
            <a:r>
              <a:rPr kumimoji="0" lang="en-ZA" sz="2000" b="1" i="0" u="none" strike="noStrike" kern="0" cap="none" spc="0" normalizeH="0" baseline="0" noProof="0" dirty="0">
                <a:ln>
                  <a:noFill/>
                </a:ln>
                <a:solidFill>
                  <a:schemeClr val="bg1"/>
                </a:solidFill>
                <a:effectLst/>
                <a:uLnTx/>
                <a:uFillTx/>
                <a:cs typeface="Arial" charset="0"/>
              </a:rPr>
              <a:t>,</a:t>
            </a:r>
            <a:r>
              <a:rPr kumimoji="0" lang="en-ZA" sz="2000" b="1" i="0" u="none" strike="noStrike" kern="0" cap="none" spc="0" normalizeH="0" noProof="0" dirty="0">
                <a:ln>
                  <a:noFill/>
                </a:ln>
                <a:solidFill>
                  <a:schemeClr val="bg1"/>
                </a:solidFill>
                <a:effectLst/>
                <a:uLnTx/>
                <a:uFillTx/>
                <a:cs typeface="Arial" charset="0"/>
              </a:rPr>
              <a:t>  </a:t>
            </a:r>
            <a:r>
              <a:rPr kumimoji="0" lang="en-ZA" sz="2000" b="1" i="0" u="none" strike="noStrike" kern="0" cap="none" spc="0" normalizeH="0" baseline="0" noProof="0" dirty="0">
                <a:ln>
                  <a:noFill/>
                </a:ln>
                <a:solidFill>
                  <a:schemeClr val="bg1"/>
                </a:solidFill>
                <a:effectLst/>
                <a:uLnTx/>
                <a:uFillTx/>
                <a:cs typeface="Arial" charset="0"/>
              </a:rPr>
              <a:t>11h00</a:t>
            </a:r>
          </a:p>
        </p:txBody>
      </p:sp>
      <p:sp>
        <p:nvSpPr>
          <p:cNvPr id="5" name="Subtitle 2">
            <a:extLst>
              <a:ext uri="{FF2B5EF4-FFF2-40B4-BE49-F238E27FC236}">
                <a16:creationId xmlns:a16="http://schemas.microsoft.com/office/drawing/2014/main" id="{BBE37CBF-F13E-4178-9277-D3F2A176387F}"/>
              </a:ext>
            </a:extLst>
          </p:cNvPr>
          <p:cNvSpPr txBox="1">
            <a:spLocks/>
          </p:cNvSpPr>
          <p:nvPr/>
        </p:nvSpPr>
        <p:spPr>
          <a:xfrm>
            <a:off x="536331" y="2699238"/>
            <a:ext cx="8161729" cy="1858694"/>
          </a:xfrm>
          <a:prstGeom prst="rect">
            <a:avLst/>
          </a:prstGeom>
        </p:spPr>
        <p:txBody>
          <a:bodyPr/>
          <a:lst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4"/>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ZA" dirty="0"/>
          </a:p>
          <a:p>
            <a:endParaRPr lang="en-ZA" dirty="0"/>
          </a:p>
          <a:p>
            <a:pPr algn="just">
              <a:lnSpc>
                <a:spcPct val="100000"/>
              </a:lnSpc>
            </a:pPr>
            <a:r>
              <a:rPr lang="en-US" b="1" kern="0" dirty="0">
                <a:solidFill>
                  <a:schemeClr val="bg1"/>
                </a:solidFill>
                <a:latin typeface="+mn-lt"/>
                <a:cs typeface="Arial" charset="0"/>
              </a:rPr>
              <a:t>APPOINTMENT OF A SERVICE PROVIDER FOR THE PROVISION OF EVENT MANAGEMENT SERVICES FOR SARS’ 25th ANNIVERSARY</a:t>
            </a:r>
            <a:endParaRPr lang="en-ZA" b="1" kern="0" dirty="0">
              <a:solidFill>
                <a:schemeClr val="bg1"/>
              </a:solidFill>
              <a:latin typeface="+mn-lt"/>
              <a:cs typeface="Arial" charset="0"/>
            </a:endParaRPr>
          </a:p>
        </p:txBody>
      </p:sp>
    </p:spTree>
    <p:extLst>
      <p:ext uri="{BB962C8B-B14F-4D97-AF65-F5344CB8AC3E}">
        <p14:creationId xmlns:p14="http://schemas.microsoft.com/office/powerpoint/2010/main" val="875299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BID EVALUATION </a:t>
            </a:r>
            <a:r>
              <a:rPr kumimoji="0" lang="en-ZA" sz="3200" b="1" i="0"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PROCESS </a:t>
            </a:r>
            <a:r>
              <a:rPr lang="en-ZA" sz="1800" b="1" dirty="0" smtClean="0">
                <a:solidFill>
                  <a:schemeClr val="tx2"/>
                </a:solidFill>
                <a:effectLst>
                  <a:outerShdw blurRad="38100" dist="38100" dir="2700000" algn="tl">
                    <a:srgbClr val="000000">
                      <a:alpha val="43137"/>
                    </a:srgbClr>
                  </a:outerShdw>
                </a:effectLst>
                <a:latin typeface="+mj-lt"/>
                <a:ea typeface="+mj-ea"/>
                <a:cs typeface="+mj-cs"/>
              </a:rPr>
              <a:t>Refer </a:t>
            </a:r>
            <a:r>
              <a:rPr lang="en-ZA" sz="1800" b="1" dirty="0">
                <a:solidFill>
                  <a:schemeClr val="tx2"/>
                </a:solidFill>
                <a:effectLst>
                  <a:outerShdw blurRad="38100" dist="38100" dir="2700000" algn="tl">
                    <a:srgbClr val="000000">
                      <a:alpha val="43137"/>
                    </a:srgbClr>
                  </a:outerShdw>
                </a:effectLst>
                <a:latin typeface="+mj-lt"/>
                <a:ea typeface="+mj-ea"/>
                <a:cs typeface="+mj-cs"/>
              </a:rPr>
              <a:t>to section </a:t>
            </a:r>
            <a:r>
              <a:rPr lang="en-ZA" sz="1800" b="1" dirty="0" smtClean="0">
                <a:solidFill>
                  <a:schemeClr val="tx2"/>
                </a:solidFill>
                <a:effectLst>
                  <a:outerShdw blurRad="38100" dist="38100" dir="2700000" algn="tl">
                    <a:srgbClr val="000000">
                      <a:alpha val="43137"/>
                    </a:srgbClr>
                  </a:outerShdw>
                </a:effectLst>
                <a:latin typeface="+mj-lt"/>
                <a:ea typeface="+mj-ea"/>
                <a:cs typeface="+mj-cs"/>
              </a:rPr>
              <a:t>14 </a:t>
            </a:r>
            <a:r>
              <a:rPr lang="en-ZA" sz="1800" b="1" dirty="0">
                <a:solidFill>
                  <a:schemeClr val="tx2"/>
                </a:solidFill>
                <a:effectLst>
                  <a:outerShdw blurRad="38100" dist="38100" dir="2700000" algn="tl">
                    <a:srgbClr val="000000">
                      <a:alpha val="43137"/>
                    </a:srgbClr>
                  </a:outerShdw>
                </a:effectLst>
                <a:latin typeface="+mj-lt"/>
                <a:ea typeface="+mj-ea"/>
                <a:cs typeface="+mj-cs"/>
              </a:rPr>
              <a:t>of the RFP doc</a:t>
            </a:r>
            <a: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r>
              <a:rPr lang="en-ZA" dirty="0"/>
              <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9</a:t>
            </a:fld>
            <a:endParaRPr lang="en-US" dirty="0"/>
          </a:p>
        </p:txBody>
      </p:sp>
      <p:sp>
        <p:nvSpPr>
          <p:cNvPr id="4" name="AutoShape 74">
            <a:extLst>
              <a:ext uri="{FF2B5EF4-FFF2-40B4-BE49-F238E27FC236}">
                <a16:creationId xmlns:a16="http://schemas.microsoft.com/office/drawing/2014/main" id="{FF4088F1-A95E-411C-9D84-36E755FE6272}"/>
              </a:ext>
            </a:extLst>
          </p:cNvPr>
          <p:cNvSpPr>
            <a:spLocks noChangeArrowheads="1"/>
          </p:cNvSpPr>
          <p:nvPr/>
        </p:nvSpPr>
        <p:spPr bwMode="auto">
          <a:xfrm>
            <a:off x="273269" y="939909"/>
            <a:ext cx="3325090" cy="1950563"/>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5" name="Text Box 75">
            <a:extLst>
              <a:ext uri="{FF2B5EF4-FFF2-40B4-BE49-F238E27FC236}">
                <a16:creationId xmlns:a16="http://schemas.microsoft.com/office/drawing/2014/main" id="{96DD892A-234F-424B-88F5-3A32BD7686F9}"/>
              </a:ext>
            </a:extLst>
          </p:cNvPr>
          <p:cNvSpPr txBox="1">
            <a:spLocks noChangeArrowheads="1"/>
          </p:cNvSpPr>
          <p:nvPr/>
        </p:nvSpPr>
        <p:spPr bwMode="auto">
          <a:xfrm>
            <a:off x="623456" y="1113627"/>
            <a:ext cx="1064586"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0</a:t>
            </a:r>
            <a:endParaRPr lang="en-GB" b="1" dirty="0">
              <a:solidFill>
                <a:schemeClr val="tx2"/>
              </a:solidFill>
            </a:endParaRPr>
          </a:p>
        </p:txBody>
      </p:sp>
      <p:sp>
        <p:nvSpPr>
          <p:cNvPr id="6" name="Rectangle 11">
            <a:extLst>
              <a:ext uri="{FF2B5EF4-FFF2-40B4-BE49-F238E27FC236}">
                <a16:creationId xmlns:a16="http://schemas.microsoft.com/office/drawing/2014/main" id="{D76C1CEA-7DF1-4756-B22D-05D99288F2E9}"/>
              </a:ext>
            </a:extLst>
          </p:cNvPr>
          <p:cNvSpPr>
            <a:spLocks noChangeArrowheads="1"/>
          </p:cNvSpPr>
          <p:nvPr/>
        </p:nvSpPr>
        <p:spPr bwMode="auto">
          <a:xfrm>
            <a:off x="573305" y="1883463"/>
            <a:ext cx="2082296" cy="546411"/>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200" b="1" dirty="0">
                <a:solidFill>
                  <a:schemeClr val="tx2"/>
                </a:solidFill>
              </a:rPr>
              <a:t>Pre-Qualification</a:t>
            </a:r>
          </a:p>
        </p:txBody>
      </p:sp>
      <p:sp>
        <p:nvSpPr>
          <p:cNvPr id="7" name="Text Box 98">
            <a:extLst>
              <a:ext uri="{FF2B5EF4-FFF2-40B4-BE49-F238E27FC236}">
                <a16:creationId xmlns:a16="http://schemas.microsoft.com/office/drawing/2014/main" id="{E935DA4E-A466-4652-AC17-45EE64ECEEC8}"/>
              </a:ext>
            </a:extLst>
          </p:cNvPr>
          <p:cNvSpPr txBox="1">
            <a:spLocks noChangeArrowheads="1"/>
          </p:cNvSpPr>
          <p:nvPr/>
        </p:nvSpPr>
        <p:spPr bwMode="auto">
          <a:xfrm>
            <a:off x="3810633" y="913967"/>
            <a:ext cx="5333367" cy="2031325"/>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1450" indent="-171450" algn="l">
              <a:lnSpc>
                <a:spcPct val="150000"/>
              </a:lnSpc>
              <a:buFont typeface="Arial" panose="020B0604020202020204" pitchFamily="34" charset="0"/>
              <a:buChar char="•"/>
            </a:pPr>
            <a:r>
              <a:rPr lang="en-ZA" sz="1200" b="1" dirty="0">
                <a:solidFill>
                  <a:schemeClr val="tx2"/>
                </a:solidFill>
              </a:rPr>
              <a:t>Invitation to Bid SBD 1</a:t>
            </a:r>
          </a:p>
          <a:p>
            <a:pPr marL="173038" indent="-173038">
              <a:lnSpc>
                <a:spcPct val="150000"/>
              </a:lnSpc>
              <a:buFontTx/>
              <a:buChar char="•"/>
            </a:pPr>
            <a:r>
              <a:rPr lang="en-ZA" sz="1200" b="1" dirty="0" smtClean="0">
                <a:solidFill>
                  <a:schemeClr val="tx2"/>
                </a:solidFill>
              </a:rPr>
              <a:t>Central </a:t>
            </a:r>
            <a:r>
              <a:rPr lang="en-ZA" sz="1200" b="1" dirty="0">
                <a:solidFill>
                  <a:schemeClr val="tx2"/>
                </a:solidFill>
              </a:rPr>
              <a:t>Registration Report (Central Database System) from NT                       </a:t>
            </a:r>
          </a:p>
          <a:p>
            <a:pPr algn="l">
              <a:lnSpc>
                <a:spcPct val="150000"/>
              </a:lnSpc>
              <a:buFontTx/>
              <a:buChar char="•"/>
            </a:pPr>
            <a:r>
              <a:rPr lang="en-ZA" sz="1200" b="1" dirty="0" smtClean="0">
                <a:solidFill>
                  <a:schemeClr val="tx2"/>
                </a:solidFill>
              </a:rPr>
              <a:t>   Standard Bidding Document (SBD 4)</a:t>
            </a:r>
          </a:p>
          <a:p>
            <a:pPr algn="l">
              <a:lnSpc>
                <a:spcPct val="150000"/>
              </a:lnSpc>
              <a:buFontTx/>
              <a:buChar char="•"/>
            </a:pPr>
            <a:r>
              <a:rPr lang="en-US" sz="1200" b="1" dirty="0">
                <a:solidFill>
                  <a:schemeClr val="tx2"/>
                </a:solidFill>
              </a:rPr>
              <a:t> </a:t>
            </a:r>
            <a:r>
              <a:rPr lang="en-US" sz="1200" b="1" dirty="0" smtClean="0">
                <a:solidFill>
                  <a:schemeClr val="tx2"/>
                </a:solidFill>
              </a:rPr>
              <a:t>  SARS Preference Point Claim Form new </a:t>
            </a:r>
            <a:endParaRPr lang="en-ZA" sz="1200" b="1" dirty="0">
              <a:solidFill>
                <a:schemeClr val="tx2"/>
              </a:solidFill>
            </a:endParaRPr>
          </a:p>
          <a:p>
            <a:pPr>
              <a:lnSpc>
                <a:spcPct val="150000"/>
              </a:lnSpc>
              <a:buFontTx/>
              <a:buChar char="•"/>
            </a:pPr>
            <a:r>
              <a:rPr lang="en-ZA" sz="1200" b="1" dirty="0" smtClean="0">
                <a:solidFill>
                  <a:schemeClr val="tx2"/>
                </a:solidFill>
                <a:cs typeface="Times New Roman" pitchFamily="18" charset="0"/>
              </a:rPr>
              <a:t>   Supplier </a:t>
            </a:r>
            <a:r>
              <a:rPr lang="en-ZA" sz="1200" b="1" dirty="0">
                <a:solidFill>
                  <a:schemeClr val="tx2"/>
                </a:solidFill>
                <a:cs typeface="Times New Roman" pitchFamily="18" charset="0"/>
              </a:rPr>
              <a:t>Risk </a:t>
            </a:r>
            <a:r>
              <a:rPr lang="en-ZA" sz="1200" b="1" dirty="0" smtClean="0">
                <a:solidFill>
                  <a:schemeClr val="tx2"/>
                </a:solidFill>
                <a:cs typeface="Times New Roman" pitchFamily="18" charset="0"/>
              </a:rPr>
              <a:t>Questionnaire</a:t>
            </a:r>
          </a:p>
          <a:p>
            <a:pPr>
              <a:lnSpc>
                <a:spcPct val="150000"/>
              </a:lnSpc>
              <a:buFontTx/>
              <a:buChar char="•"/>
            </a:pPr>
            <a:r>
              <a:rPr lang="en-US" sz="1200" b="1" dirty="0" smtClean="0">
                <a:solidFill>
                  <a:schemeClr val="tx2"/>
                </a:solidFill>
                <a:cs typeface="Times New Roman" pitchFamily="18" charset="0"/>
              </a:rPr>
              <a:t>   General Conditions of Contract (GCC)</a:t>
            </a:r>
            <a:endParaRPr lang="en-ZA" sz="1200" b="1" dirty="0" smtClean="0">
              <a:solidFill>
                <a:schemeClr val="tx2"/>
              </a:solidFill>
              <a:cs typeface="Times New Roman" pitchFamily="18" charset="0"/>
            </a:endParaRPr>
          </a:p>
          <a:p>
            <a:pPr algn="l">
              <a:lnSpc>
                <a:spcPct val="150000"/>
              </a:lnSpc>
              <a:buFontTx/>
              <a:buChar char="•"/>
            </a:pPr>
            <a:r>
              <a:rPr lang="en-ZA" sz="1200" b="1" dirty="0" smtClean="0">
                <a:solidFill>
                  <a:schemeClr val="tx2"/>
                </a:solidFill>
                <a:cs typeface="Times New Roman" pitchFamily="18" charset="0"/>
              </a:rPr>
              <a:t>    BBBEE </a:t>
            </a:r>
            <a:r>
              <a:rPr lang="en-ZA" sz="1200" b="1" dirty="0">
                <a:solidFill>
                  <a:schemeClr val="tx2"/>
                </a:solidFill>
                <a:cs typeface="Times New Roman" pitchFamily="18" charset="0"/>
              </a:rPr>
              <a:t>Certificate/ Sworn Affidavit</a:t>
            </a:r>
          </a:p>
        </p:txBody>
      </p:sp>
      <p:sp>
        <p:nvSpPr>
          <p:cNvPr id="8" name="Rectangle 7">
            <a:extLst>
              <a:ext uri="{FF2B5EF4-FFF2-40B4-BE49-F238E27FC236}">
                <a16:creationId xmlns:a16="http://schemas.microsoft.com/office/drawing/2014/main" id="{D76C1CEA-7DF1-4756-B22D-05D99288F2E9}"/>
              </a:ext>
            </a:extLst>
          </p:cNvPr>
          <p:cNvSpPr>
            <a:spLocks noChangeArrowheads="1"/>
          </p:cNvSpPr>
          <p:nvPr/>
        </p:nvSpPr>
        <p:spPr bwMode="auto">
          <a:xfrm>
            <a:off x="573305" y="3442632"/>
            <a:ext cx="2082296" cy="546411"/>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200" b="1" dirty="0" smtClean="0">
                <a:solidFill>
                  <a:schemeClr val="tx2"/>
                </a:solidFill>
              </a:rPr>
              <a:t>Mandatory Requirement </a:t>
            </a:r>
            <a:endParaRPr lang="en-US" sz="1200" b="1" dirty="0">
              <a:solidFill>
                <a:schemeClr val="tx2"/>
              </a:solidFill>
            </a:endParaRPr>
          </a:p>
        </p:txBody>
      </p:sp>
      <p:sp>
        <p:nvSpPr>
          <p:cNvPr id="9" name="Text Box 75">
            <a:extLst>
              <a:ext uri="{FF2B5EF4-FFF2-40B4-BE49-F238E27FC236}">
                <a16:creationId xmlns:a16="http://schemas.microsoft.com/office/drawing/2014/main" id="{96DD892A-234F-424B-88F5-3A32BD7686F9}"/>
              </a:ext>
            </a:extLst>
          </p:cNvPr>
          <p:cNvSpPr txBox="1">
            <a:spLocks noChangeArrowheads="1"/>
          </p:cNvSpPr>
          <p:nvPr/>
        </p:nvSpPr>
        <p:spPr bwMode="auto">
          <a:xfrm>
            <a:off x="623456" y="3015418"/>
            <a:ext cx="1064586"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a:t>
            </a:r>
            <a:r>
              <a:rPr lang="en-ZA" b="1" dirty="0" smtClean="0">
                <a:solidFill>
                  <a:schemeClr val="tx2"/>
                </a:solidFill>
              </a:rPr>
              <a:t>1</a:t>
            </a:r>
            <a:endParaRPr lang="en-GB" b="1" dirty="0">
              <a:solidFill>
                <a:schemeClr val="tx2"/>
              </a:solidFill>
            </a:endParaRPr>
          </a:p>
        </p:txBody>
      </p:sp>
      <p:sp>
        <p:nvSpPr>
          <p:cNvPr id="10" name="Rectangle 9"/>
          <p:cNvSpPr/>
          <p:nvPr/>
        </p:nvSpPr>
        <p:spPr>
          <a:xfrm>
            <a:off x="3855767" y="3384462"/>
            <a:ext cx="2593980" cy="456535"/>
          </a:xfrm>
          <a:prstGeom prst="rect">
            <a:avLst/>
          </a:prstGeom>
        </p:spPr>
        <p:txBody>
          <a:bodyPr wrap="none">
            <a:spAutoFit/>
          </a:bodyPr>
          <a:lstStyle/>
          <a:p>
            <a:pPr>
              <a:lnSpc>
                <a:spcPct val="150000"/>
              </a:lnSpc>
              <a:buFontTx/>
              <a:buChar char="•"/>
            </a:pPr>
            <a:r>
              <a:rPr lang="en-ZA" b="1" dirty="0" smtClean="0">
                <a:solidFill>
                  <a:schemeClr val="tx2"/>
                </a:solidFill>
                <a:cs typeface="Times New Roman" pitchFamily="18" charset="0"/>
              </a:rPr>
              <a:t> </a:t>
            </a:r>
            <a:r>
              <a:rPr lang="en-ZA" sz="1200" b="1" dirty="0" smtClean="0">
                <a:solidFill>
                  <a:schemeClr val="tx2"/>
                </a:solidFill>
                <a:cs typeface="Times New Roman" pitchFamily="18" charset="0"/>
              </a:rPr>
              <a:t>Minimum BBBEE status level 3</a:t>
            </a:r>
            <a:endParaRPr lang="en-ZA" sz="1200" b="1" dirty="0">
              <a:solidFill>
                <a:schemeClr val="tx2"/>
              </a:solidFill>
              <a:cs typeface="Times New Roman" pitchFamily="18" charset="0"/>
            </a:endParaRPr>
          </a:p>
        </p:txBody>
      </p:sp>
    </p:spTree>
    <p:extLst>
      <p:ext uri="{BB962C8B-B14F-4D97-AF65-F5344CB8AC3E}">
        <p14:creationId xmlns:p14="http://schemas.microsoft.com/office/powerpoint/2010/main" val="3724118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BID EVALUATION PROCESS   </a:t>
            </a:r>
            <a:r>
              <a:rPr lang="en-ZA" sz="1800" dirty="0">
                <a:solidFill>
                  <a:schemeClr val="tx2"/>
                </a:solidFill>
                <a:effectLst>
                  <a:outerShdw blurRad="38100" dist="38100" dir="2700000" algn="tl">
                    <a:srgbClr val="000000">
                      <a:alpha val="43137"/>
                    </a:srgbClr>
                  </a:outerShdw>
                </a:effectLst>
              </a:rPr>
              <a:t>Refer to section </a:t>
            </a:r>
            <a:r>
              <a:rPr lang="en-ZA" sz="1800" dirty="0" smtClean="0">
                <a:solidFill>
                  <a:schemeClr val="tx2"/>
                </a:solidFill>
                <a:effectLst>
                  <a:outerShdw blurRad="38100" dist="38100" dir="2700000" algn="tl">
                    <a:srgbClr val="000000">
                      <a:alpha val="43137"/>
                    </a:srgbClr>
                  </a:outerShdw>
                </a:effectLst>
              </a:rPr>
              <a:t>14 </a:t>
            </a:r>
            <a:r>
              <a:rPr lang="en-ZA" sz="1800" dirty="0">
                <a:solidFill>
                  <a:schemeClr val="tx2"/>
                </a:solidFill>
                <a:effectLst>
                  <a:outerShdw blurRad="38100" dist="38100" dir="2700000" algn="tl">
                    <a:srgbClr val="000000">
                      <a:alpha val="43137"/>
                    </a:srgbClr>
                  </a:outerShdw>
                </a:effectLst>
              </a:rPr>
              <a:t>of the RFP doc</a:t>
            </a:r>
            <a:br>
              <a:rPr lang="en-ZA" sz="1800" dirty="0">
                <a:solidFill>
                  <a:schemeClr val="tx2"/>
                </a:solidFill>
                <a:effectLst>
                  <a:outerShdw blurRad="38100" dist="38100" dir="2700000" algn="tl">
                    <a:srgbClr val="000000">
                      <a:alpha val="43137"/>
                    </a:srgbClr>
                  </a:outerShdw>
                </a:effectLst>
              </a:rPr>
            </a:br>
            <a:r>
              <a:rPr lang="en-ZA" sz="1800" dirty="0">
                <a:solidFill>
                  <a:schemeClr val="tx2"/>
                </a:solidFill>
                <a:effectLst>
                  <a:outerShdw blurRad="38100" dist="38100" dir="2700000" algn="tl">
                    <a:srgbClr val="000000">
                      <a:alpha val="43137"/>
                    </a:srgbClr>
                  </a:outerShdw>
                </a:effectLst>
              </a:rPr>
              <a:t/>
            </a:r>
            <a:br>
              <a:rPr lang="en-ZA" sz="1800" dirty="0">
                <a:solidFill>
                  <a:schemeClr val="tx2"/>
                </a:solidFill>
                <a:effectLst>
                  <a:outerShdw blurRad="38100" dist="38100" dir="2700000" algn="tl">
                    <a:srgbClr val="000000">
                      <a:alpha val="43137"/>
                    </a:srgbClr>
                  </a:outerShdw>
                </a:effectLst>
              </a:rPr>
            </a:br>
            <a:endParaRPr lang="en-ZA" sz="1800" dirty="0">
              <a:solidFill>
                <a:schemeClr val="tx2"/>
              </a:solidFill>
              <a:effectLst>
                <a:outerShdw blurRad="38100" dist="38100" dir="2700000" algn="tl">
                  <a:srgbClr val="000000">
                    <a:alpha val="43137"/>
                  </a:srgbClr>
                </a:outerShdw>
              </a:effectLst>
            </a:endParaRPr>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10</a:t>
            </a:fld>
            <a:endParaRPr lang="en-US" dirty="0"/>
          </a:p>
        </p:txBody>
      </p:sp>
      <p:sp>
        <p:nvSpPr>
          <p:cNvPr id="4" name="AutoShape 74">
            <a:extLst>
              <a:ext uri="{FF2B5EF4-FFF2-40B4-BE49-F238E27FC236}">
                <a16:creationId xmlns:a16="http://schemas.microsoft.com/office/drawing/2014/main" id="{FF4088F1-A95E-411C-9D84-36E755FE6272}"/>
              </a:ext>
            </a:extLst>
          </p:cNvPr>
          <p:cNvSpPr>
            <a:spLocks noChangeArrowheads="1"/>
          </p:cNvSpPr>
          <p:nvPr/>
        </p:nvSpPr>
        <p:spPr bwMode="auto">
          <a:xfrm>
            <a:off x="273269" y="727752"/>
            <a:ext cx="3587214" cy="2419026"/>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12" name="Text Box 91">
            <a:extLst>
              <a:ext uri="{FF2B5EF4-FFF2-40B4-BE49-F238E27FC236}">
                <a16:creationId xmlns:a16="http://schemas.microsoft.com/office/drawing/2014/main" id="{92D50F77-03FF-473D-B707-C515B27C806C}"/>
              </a:ext>
            </a:extLst>
          </p:cNvPr>
          <p:cNvSpPr txBox="1">
            <a:spLocks noChangeArrowheads="1"/>
          </p:cNvSpPr>
          <p:nvPr/>
        </p:nvSpPr>
        <p:spPr bwMode="auto">
          <a:xfrm>
            <a:off x="543847" y="876371"/>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2</a:t>
            </a:r>
            <a:endParaRPr lang="en-GB" b="1" dirty="0">
              <a:solidFill>
                <a:schemeClr val="tx2"/>
              </a:solidFill>
            </a:endParaRPr>
          </a:p>
        </p:txBody>
      </p:sp>
      <p:sp>
        <p:nvSpPr>
          <p:cNvPr id="14" name="Rectangle 12">
            <a:extLst>
              <a:ext uri="{FF2B5EF4-FFF2-40B4-BE49-F238E27FC236}">
                <a16:creationId xmlns:a16="http://schemas.microsoft.com/office/drawing/2014/main" id="{6D9EECB9-3C4D-4767-B062-66DB2E9F32A1}"/>
              </a:ext>
            </a:extLst>
          </p:cNvPr>
          <p:cNvSpPr>
            <a:spLocks noChangeArrowheads="1"/>
          </p:cNvSpPr>
          <p:nvPr/>
        </p:nvSpPr>
        <p:spPr bwMode="auto">
          <a:xfrm>
            <a:off x="469015" y="1309854"/>
            <a:ext cx="2066415" cy="473289"/>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050" b="1" dirty="0">
                <a:solidFill>
                  <a:schemeClr val="tx2"/>
                </a:solidFill>
                <a:cs typeface="Times New Roman" pitchFamily="18" charset="0"/>
              </a:rPr>
              <a:t> </a:t>
            </a:r>
            <a:r>
              <a:rPr lang="en-US" sz="1100" b="1" dirty="0">
                <a:solidFill>
                  <a:schemeClr val="tx2"/>
                </a:solidFill>
                <a:cs typeface="Times New Roman" pitchFamily="18" charset="0"/>
              </a:rPr>
              <a:t>Technical Evaluation</a:t>
            </a:r>
            <a:endParaRPr lang="en-US" sz="1050" b="1" dirty="0">
              <a:solidFill>
                <a:schemeClr val="tx2"/>
              </a:solidFill>
              <a:cs typeface="Times New Roman" pitchFamily="18" charset="0"/>
            </a:endParaRPr>
          </a:p>
        </p:txBody>
      </p:sp>
      <p:sp>
        <p:nvSpPr>
          <p:cNvPr id="16" name="Rectangle 11">
            <a:extLst>
              <a:ext uri="{FF2B5EF4-FFF2-40B4-BE49-F238E27FC236}">
                <a16:creationId xmlns:a16="http://schemas.microsoft.com/office/drawing/2014/main" id="{EF4D9F8C-8FBF-4CF5-827F-900907519BF8}"/>
              </a:ext>
            </a:extLst>
          </p:cNvPr>
          <p:cNvSpPr>
            <a:spLocks noChangeArrowheads="1"/>
          </p:cNvSpPr>
          <p:nvPr/>
        </p:nvSpPr>
        <p:spPr bwMode="auto">
          <a:xfrm>
            <a:off x="2810622" y="1309854"/>
            <a:ext cx="928695" cy="525855"/>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lgn="ctr">
              <a:defRPr/>
            </a:pPr>
            <a:r>
              <a:rPr lang="en-US" sz="1200" b="1" dirty="0">
                <a:solidFill>
                  <a:schemeClr val="tx2"/>
                </a:solidFill>
              </a:rPr>
              <a:t>100 points</a:t>
            </a:r>
          </a:p>
        </p:txBody>
      </p:sp>
      <p:sp>
        <p:nvSpPr>
          <p:cNvPr id="17" name="Text Box 99">
            <a:extLst>
              <a:ext uri="{FF2B5EF4-FFF2-40B4-BE49-F238E27FC236}">
                <a16:creationId xmlns:a16="http://schemas.microsoft.com/office/drawing/2014/main" id="{AF38654B-FEC6-4C02-870F-668F5C8E37BD}"/>
              </a:ext>
            </a:extLst>
          </p:cNvPr>
          <p:cNvSpPr txBox="1">
            <a:spLocks noChangeArrowheads="1"/>
          </p:cNvSpPr>
          <p:nvPr/>
        </p:nvSpPr>
        <p:spPr bwMode="auto">
          <a:xfrm>
            <a:off x="5072783" y="1352255"/>
            <a:ext cx="3471386" cy="807913"/>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r>
              <a:rPr lang="en-ZA" sz="1200" b="1" dirty="0">
                <a:solidFill>
                  <a:schemeClr val="tx2"/>
                </a:solidFill>
                <a:cs typeface="Times New Roman" pitchFamily="18" charset="0"/>
              </a:rPr>
              <a:t>Refer to:</a:t>
            </a:r>
          </a:p>
          <a:p>
            <a:pPr marL="179388" indent="-179388">
              <a:buFont typeface="Arial" pitchFamily="34" charset="0"/>
              <a:buChar char="•"/>
            </a:pPr>
            <a:r>
              <a:rPr lang="en-ZA" sz="1200" b="1" dirty="0" smtClean="0">
                <a:solidFill>
                  <a:schemeClr val="tx2"/>
                </a:solidFill>
                <a:cs typeface="Times New Roman" pitchFamily="18" charset="0"/>
              </a:rPr>
              <a:t>Presentation</a:t>
            </a:r>
            <a:r>
              <a:rPr lang="en-ZA" sz="1200" b="1" dirty="0">
                <a:solidFill>
                  <a:schemeClr val="tx2"/>
                </a:solidFill>
                <a:cs typeface="Times New Roman" pitchFamily="18" charset="0"/>
              </a:rPr>
              <a:t>/ demonstration = </a:t>
            </a:r>
            <a:r>
              <a:rPr lang="en-ZA" sz="1200" b="1" dirty="0" smtClean="0">
                <a:solidFill>
                  <a:schemeClr val="tx2"/>
                </a:solidFill>
                <a:cs typeface="Times New Roman" pitchFamily="18" charset="0"/>
              </a:rPr>
              <a:t>100 </a:t>
            </a:r>
            <a:r>
              <a:rPr lang="en-ZA" sz="1200" b="1" dirty="0">
                <a:solidFill>
                  <a:schemeClr val="tx2"/>
                </a:solidFill>
                <a:cs typeface="Times New Roman" pitchFamily="18" charset="0"/>
              </a:rPr>
              <a:t>points</a:t>
            </a:r>
          </a:p>
          <a:p>
            <a:pPr marL="179388" indent="-179388">
              <a:buFont typeface="Arial" pitchFamily="34" charset="0"/>
              <a:buChar char="•"/>
            </a:pPr>
            <a:endParaRPr lang="en-ZA" sz="1200" b="1" dirty="0">
              <a:solidFill>
                <a:schemeClr val="tx2"/>
              </a:solidFill>
              <a:cs typeface="Times New Roman" pitchFamily="18" charset="0"/>
            </a:endParaRPr>
          </a:p>
          <a:p>
            <a:endParaRPr lang="en-ZA" sz="1050" b="1" dirty="0">
              <a:solidFill>
                <a:schemeClr val="accent2">
                  <a:lumMod val="50000"/>
                </a:schemeClr>
              </a:solidFill>
            </a:endParaRPr>
          </a:p>
        </p:txBody>
      </p:sp>
      <p:sp>
        <p:nvSpPr>
          <p:cNvPr id="18" name="Rectangle 11">
            <a:extLst>
              <a:ext uri="{FF2B5EF4-FFF2-40B4-BE49-F238E27FC236}">
                <a16:creationId xmlns:a16="http://schemas.microsoft.com/office/drawing/2014/main" id="{8650FE23-10B6-4DC8-BEE4-FA286989A2E1}"/>
              </a:ext>
            </a:extLst>
          </p:cNvPr>
          <p:cNvSpPr>
            <a:spLocks noChangeArrowheads="1"/>
          </p:cNvSpPr>
          <p:nvPr/>
        </p:nvSpPr>
        <p:spPr bwMode="auto">
          <a:xfrm>
            <a:off x="469015" y="1984328"/>
            <a:ext cx="2925043" cy="761833"/>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t" anchorCtr="1"/>
          <a:lstStyle/>
          <a:p>
            <a:pPr marL="176213" indent="-176213" algn="ctr">
              <a:defRPr/>
            </a:pPr>
            <a:r>
              <a:rPr lang="en-US" sz="1200" b="1" dirty="0">
                <a:solidFill>
                  <a:schemeClr val="tx2"/>
                </a:solidFill>
              </a:rPr>
              <a:t>Achieve overall score of 70 out of 100 points to  be considered on the panel </a:t>
            </a:r>
          </a:p>
        </p:txBody>
      </p:sp>
      <p:sp>
        <p:nvSpPr>
          <p:cNvPr id="20" name="AutoShape 74">
            <a:extLst>
              <a:ext uri="{FF2B5EF4-FFF2-40B4-BE49-F238E27FC236}">
                <a16:creationId xmlns:a16="http://schemas.microsoft.com/office/drawing/2014/main" id="{FBD35483-9F55-440A-B28B-86D894FD6383}"/>
              </a:ext>
            </a:extLst>
          </p:cNvPr>
          <p:cNvSpPr>
            <a:spLocks noChangeArrowheads="1"/>
          </p:cNvSpPr>
          <p:nvPr/>
        </p:nvSpPr>
        <p:spPr bwMode="auto">
          <a:xfrm>
            <a:off x="273269" y="3295397"/>
            <a:ext cx="3587213" cy="2419026"/>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21" name="Text Box 91">
            <a:extLst>
              <a:ext uri="{FF2B5EF4-FFF2-40B4-BE49-F238E27FC236}">
                <a16:creationId xmlns:a16="http://schemas.microsoft.com/office/drawing/2014/main" id="{D0280ABB-42A8-4FC4-86AD-CC0088042893}"/>
              </a:ext>
            </a:extLst>
          </p:cNvPr>
          <p:cNvSpPr txBox="1">
            <a:spLocks noChangeArrowheads="1"/>
          </p:cNvSpPr>
          <p:nvPr/>
        </p:nvSpPr>
        <p:spPr bwMode="auto">
          <a:xfrm>
            <a:off x="751414" y="3544214"/>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3</a:t>
            </a:r>
            <a:endParaRPr lang="en-GB" b="1" dirty="0">
              <a:solidFill>
                <a:schemeClr val="tx2"/>
              </a:solidFill>
            </a:endParaRPr>
          </a:p>
        </p:txBody>
      </p:sp>
      <p:sp>
        <p:nvSpPr>
          <p:cNvPr id="23" name="Text Box 99">
            <a:extLst>
              <a:ext uri="{FF2B5EF4-FFF2-40B4-BE49-F238E27FC236}">
                <a16:creationId xmlns:a16="http://schemas.microsoft.com/office/drawing/2014/main" id="{987E33C0-1001-4A36-8887-A0E8003F422C}"/>
              </a:ext>
            </a:extLst>
          </p:cNvPr>
          <p:cNvSpPr txBox="1">
            <a:spLocks noChangeArrowheads="1"/>
          </p:cNvSpPr>
          <p:nvPr/>
        </p:nvSpPr>
        <p:spPr bwMode="auto">
          <a:xfrm>
            <a:off x="4825218" y="3187433"/>
            <a:ext cx="3718951" cy="977191"/>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9388" indent="-179388">
              <a:buFont typeface="Arial" pitchFamily="34" charset="0"/>
              <a:buChar char="•"/>
            </a:pPr>
            <a:r>
              <a:rPr lang="en-ZA" sz="1200" b="1" dirty="0">
                <a:solidFill>
                  <a:schemeClr val="tx2"/>
                </a:solidFill>
              </a:rPr>
              <a:t>B-BBEE Certificate/ Sworn </a:t>
            </a:r>
            <a:r>
              <a:rPr lang="en-ZA" sz="1200" b="1" dirty="0" smtClean="0">
                <a:solidFill>
                  <a:schemeClr val="tx2"/>
                </a:solidFill>
              </a:rPr>
              <a:t>Affidavit</a:t>
            </a:r>
          </a:p>
          <a:p>
            <a:pPr marL="179388" indent="-179388">
              <a:buFont typeface="Arial" pitchFamily="34" charset="0"/>
              <a:buChar char="•"/>
            </a:pPr>
            <a:r>
              <a:rPr lang="en-US" sz="1200" b="1" dirty="0" smtClean="0">
                <a:solidFill>
                  <a:schemeClr val="tx2"/>
                </a:solidFill>
              </a:rPr>
              <a:t>SARS Preference Point Claim Form</a:t>
            </a:r>
            <a:endParaRPr lang="en-ZA" sz="1200" b="1" dirty="0">
              <a:solidFill>
                <a:schemeClr val="tx2"/>
              </a:solidFill>
            </a:endParaRPr>
          </a:p>
          <a:p>
            <a:pPr marL="171450" indent="-171450">
              <a:buFont typeface="Arial" pitchFamily="34" charset="0"/>
              <a:buChar char="•"/>
            </a:pPr>
            <a:r>
              <a:rPr lang="en-ZA" sz="1200" b="1" dirty="0" smtClean="0">
                <a:solidFill>
                  <a:schemeClr val="tx2"/>
                </a:solidFill>
              </a:rPr>
              <a:t>Annexure </a:t>
            </a:r>
            <a:r>
              <a:rPr lang="en-ZA" sz="1200" b="1" dirty="0">
                <a:solidFill>
                  <a:schemeClr val="tx2"/>
                </a:solidFill>
              </a:rPr>
              <a:t>B – Pricing Schedule</a:t>
            </a:r>
          </a:p>
          <a:p>
            <a:endParaRPr lang="en-ZA" sz="1100" b="1" dirty="0">
              <a:solidFill>
                <a:schemeClr val="accent2">
                  <a:lumMod val="50000"/>
                </a:schemeClr>
              </a:solidFill>
            </a:endParaRPr>
          </a:p>
          <a:p>
            <a:endParaRPr lang="en-ZA" sz="1050" b="1" dirty="0">
              <a:solidFill>
                <a:schemeClr val="accent2">
                  <a:lumMod val="50000"/>
                </a:schemeClr>
              </a:solidFill>
            </a:endParaRPr>
          </a:p>
        </p:txBody>
      </p:sp>
      <p:sp>
        <p:nvSpPr>
          <p:cNvPr id="15" name="Rectangle 12"/>
          <p:cNvSpPr>
            <a:spLocks noChangeArrowheads="1"/>
          </p:cNvSpPr>
          <p:nvPr/>
        </p:nvSpPr>
        <p:spPr bwMode="auto">
          <a:xfrm>
            <a:off x="611447" y="4008050"/>
            <a:ext cx="1518489" cy="395303"/>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100" b="1" dirty="0" smtClean="0">
                <a:solidFill>
                  <a:schemeClr val="tx2"/>
                </a:solidFill>
                <a:latin typeface="Arial Narrow" panose="020B0606020202030204" pitchFamily="34" charset="0"/>
              </a:rPr>
              <a:t>Price </a:t>
            </a:r>
            <a:r>
              <a:rPr lang="en-US" sz="1100" dirty="0" smtClean="0">
                <a:solidFill>
                  <a:schemeClr val="tx2"/>
                </a:solidFill>
                <a:latin typeface="Arial Narrow" panose="020B0606020202030204" pitchFamily="34" charset="0"/>
              </a:rPr>
              <a:t>=</a:t>
            </a:r>
            <a:r>
              <a:rPr lang="en-US" sz="1100" b="1" dirty="0" smtClean="0">
                <a:solidFill>
                  <a:schemeClr val="tx2"/>
                </a:solidFill>
                <a:latin typeface="Arial Narrow" panose="020B0606020202030204" pitchFamily="34" charset="0"/>
              </a:rPr>
              <a:t> 80</a:t>
            </a:r>
            <a:endParaRPr lang="en-US" sz="1100" b="1" dirty="0">
              <a:solidFill>
                <a:schemeClr val="tx2"/>
              </a:solidFill>
              <a:latin typeface="Arial Narrow" panose="020B0606020202030204" pitchFamily="34" charset="0"/>
            </a:endParaRPr>
          </a:p>
        </p:txBody>
      </p:sp>
      <p:sp>
        <p:nvSpPr>
          <p:cNvPr id="19" name="Rectangle 12"/>
          <p:cNvSpPr>
            <a:spLocks noChangeArrowheads="1"/>
          </p:cNvSpPr>
          <p:nvPr/>
        </p:nvSpPr>
        <p:spPr bwMode="auto">
          <a:xfrm>
            <a:off x="615515" y="4709812"/>
            <a:ext cx="1518490" cy="406194"/>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100" b="1" dirty="0" smtClean="0">
                <a:solidFill>
                  <a:schemeClr val="tx2"/>
                </a:solidFill>
                <a:latin typeface="Arial Narrow" panose="020B0606020202030204" pitchFamily="34" charset="0"/>
              </a:rPr>
              <a:t>BBBEE </a:t>
            </a:r>
            <a:r>
              <a:rPr lang="en-US" sz="1100" dirty="0" smtClean="0">
                <a:solidFill>
                  <a:schemeClr val="tx2"/>
                </a:solidFill>
                <a:latin typeface="Arial Narrow" panose="020B0606020202030204" pitchFamily="34" charset="0"/>
              </a:rPr>
              <a:t>=</a:t>
            </a:r>
            <a:r>
              <a:rPr lang="en-US" sz="1100" b="1" dirty="0" smtClean="0">
                <a:solidFill>
                  <a:schemeClr val="tx2"/>
                </a:solidFill>
                <a:latin typeface="Arial Narrow" panose="020B0606020202030204" pitchFamily="34" charset="0"/>
              </a:rPr>
              <a:t> 20</a:t>
            </a:r>
            <a:endParaRPr lang="en-US" sz="1100" b="1" dirty="0">
              <a:solidFill>
                <a:schemeClr val="tx2"/>
              </a:solidFill>
              <a:latin typeface="Arial Narrow" panose="020B0606020202030204" pitchFamily="34" charset="0"/>
            </a:endParaRPr>
          </a:p>
        </p:txBody>
      </p:sp>
      <p:sp>
        <p:nvSpPr>
          <p:cNvPr id="25" name="Rectangle 11"/>
          <p:cNvSpPr>
            <a:spLocks noChangeArrowheads="1"/>
          </p:cNvSpPr>
          <p:nvPr/>
        </p:nvSpPr>
        <p:spPr bwMode="auto">
          <a:xfrm>
            <a:off x="2625124" y="4260571"/>
            <a:ext cx="928695" cy="447814"/>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100" b="1" dirty="0" smtClean="0">
                <a:solidFill>
                  <a:schemeClr val="tx2"/>
                </a:solidFill>
                <a:latin typeface="Arial Narrow" panose="020B0606020202030204" pitchFamily="34" charset="0"/>
              </a:rPr>
              <a:t>100 points</a:t>
            </a:r>
            <a:endParaRPr lang="en-US" sz="1100" b="1"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3341055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11</a:t>
            </a:fld>
            <a:endParaRPr lang="en-US" dirty="0"/>
          </a:p>
        </p:txBody>
      </p:sp>
      <p:sp>
        <p:nvSpPr>
          <p:cNvPr id="6" name="Title 1"/>
          <p:cNvSpPr txBox="1">
            <a:spLocks noGrp="1"/>
          </p:cNvSpPr>
          <p:nvPr>
            <p:ph type="title"/>
          </p:nvPr>
        </p:nvSpPr>
        <p:spPr>
          <a:xfrm>
            <a:off x="341313" y="174625"/>
            <a:ext cx="7886700" cy="533400"/>
          </a:xfrm>
          <a:prstGeom prst="rect">
            <a:avLst/>
          </a:prstGeom>
        </p:spPr>
        <p:txBody>
          <a:bodyPr lIns="360000"/>
          <a:lstStyle/>
          <a:p>
            <a:pPr>
              <a:lnSpc>
                <a:spcPct val="85000"/>
              </a:lnSpc>
              <a:defRPr/>
            </a:pPr>
            <a:r>
              <a:rPr lang="en-ZA" sz="2000" b="1" dirty="0">
                <a:solidFill>
                  <a:schemeClr val="tx2"/>
                </a:solidFill>
                <a:effectLst>
                  <a:outerShdw blurRad="38100" dist="38100" dir="2700000" algn="tl">
                    <a:srgbClr val="000000">
                      <a:alpha val="43137"/>
                    </a:srgbClr>
                  </a:outerShdw>
                </a:effectLst>
                <a:latin typeface="+mj-lt"/>
                <a:ea typeface="+mj-ea"/>
                <a:cs typeface="+mj-cs"/>
              </a:rPr>
              <a:t>Bid Evaluation Process  Gate </a:t>
            </a:r>
            <a:r>
              <a:rPr lang="en-ZA" sz="2000" b="1" dirty="0" smtClean="0">
                <a:solidFill>
                  <a:schemeClr val="tx2"/>
                </a:solidFill>
                <a:effectLst>
                  <a:outerShdw blurRad="38100" dist="38100" dir="2700000" algn="tl">
                    <a:srgbClr val="000000">
                      <a:alpha val="43137"/>
                    </a:srgbClr>
                  </a:outerShdw>
                </a:effectLst>
                <a:latin typeface="+mj-lt"/>
                <a:ea typeface="+mj-ea"/>
                <a:cs typeface="+mj-cs"/>
              </a:rPr>
              <a:t>3 </a:t>
            </a:r>
            <a:r>
              <a:rPr lang="en-ZA" sz="2000" b="1" dirty="0">
                <a:solidFill>
                  <a:schemeClr val="tx2"/>
                </a:solidFill>
                <a:effectLst>
                  <a:outerShdw blurRad="38100" dist="38100" dir="2700000" algn="tl">
                    <a:srgbClr val="000000">
                      <a:alpha val="43137"/>
                    </a:srgbClr>
                  </a:outerShdw>
                </a:effectLst>
                <a:latin typeface="+mj-lt"/>
                <a:ea typeface="+mj-ea"/>
                <a:cs typeface="+mj-cs"/>
              </a:rPr>
              <a:t>– Price</a:t>
            </a:r>
          </a:p>
        </p:txBody>
      </p:sp>
      <p:sp>
        <p:nvSpPr>
          <p:cNvPr id="7" name="Rectangle 6"/>
          <p:cNvSpPr/>
          <p:nvPr/>
        </p:nvSpPr>
        <p:spPr>
          <a:xfrm>
            <a:off x="149542" y="839063"/>
            <a:ext cx="8594408" cy="1021883"/>
          </a:xfrm>
          <a:prstGeom prst="rect">
            <a:avLst/>
          </a:prstGeom>
        </p:spPr>
        <p:txBody>
          <a:bodyPr wrap="square">
            <a:spAutoFit/>
          </a:bodyPr>
          <a:lstStyle/>
          <a:p>
            <a:pPr>
              <a:lnSpc>
                <a:spcPct val="150000"/>
              </a:lnSpc>
            </a:pPr>
            <a:r>
              <a:rPr lang="en-ZA" sz="1400" dirty="0" smtClean="0">
                <a:solidFill>
                  <a:srgbClr val="003366"/>
                </a:solidFill>
                <a:ea typeface="Times New Roman" pitchFamily="18" charset="0"/>
                <a:cs typeface="Tahoma" pitchFamily="34" charset="0"/>
              </a:rPr>
              <a:t>The </a:t>
            </a:r>
            <a:r>
              <a:rPr lang="en-ZA" sz="1400" dirty="0">
                <a:solidFill>
                  <a:srgbClr val="003366"/>
                </a:solidFill>
                <a:ea typeface="Times New Roman" pitchFamily="18" charset="0"/>
                <a:cs typeface="Tahoma" pitchFamily="34" charset="0"/>
              </a:rPr>
              <a:t>Price and B-BBEE points will be added together to determine each bidder’s overall score out of 100 points. </a:t>
            </a:r>
            <a:endParaRPr lang="en-ZA" sz="1400" dirty="0" smtClean="0">
              <a:solidFill>
                <a:srgbClr val="003366"/>
              </a:solidFill>
              <a:ea typeface="Times New Roman" pitchFamily="18" charset="0"/>
              <a:cs typeface="Tahoma" pitchFamily="34" charset="0"/>
            </a:endParaRPr>
          </a:p>
          <a:p>
            <a:pPr>
              <a:lnSpc>
                <a:spcPct val="150000"/>
              </a:lnSpc>
            </a:pPr>
            <a:endParaRPr lang="en-ZA" sz="1400" dirty="0">
              <a:solidFill>
                <a:srgbClr val="003366"/>
              </a:solidFill>
              <a:ea typeface="Times New Roman" pitchFamily="18" charset="0"/>
              <a:cs typeface="Tahoma" pitchFamily="34" charset="0"/>
            </a:endParaRPr>
          </a:p>
        </p:txBody>
      </p:sp>
      <p:sp>
        <p:nvSpPr>
          <p:cNvPr id="8" name="Rectangle 7"/>
          <p:cNvSpPr/>
          <p:nvPr/>
        </p:nvSpPr>
        <p:spPr>
          <a:xfrm>
            <a:off x="149542" y="1717288"/>
            <a:ext cx="8844915" cy="461665"/>
          </a:xfrm>
          <a:prstGeom prst="rect">
            <a:avLst/>
          </a:prstGeom>
        </p:spPr>
        <p:txBody>
          <a:bodyPr wrap="square">
            <a:spAutoFit/>
          </a:bodyPr>
          <a:lstStyle/>
          <a:p>
            <a:pPr algn="just">
              <a:lnSpc>
                <a:spcPct val="150000"/>
              </a:lnSpc>
            </a:pPr>
            <a:r>
              <a:rPr lang="en-ZA" sz="1400" b="1" u="sng" dirty="0" smtClean="0">
                <a:solidFill>
                  <a:srgbClr val="003366"/>
                </a:solidFill>
                <a:ea typeface="Times New Roman" pitchFamily="18" charset="0"/>
                <a:cs typeface="Tahoma" pitchFamily="34" charset="0"/>
              </a:rPr>
              <a:t>Stage </a:t>
            </a:r>
            <a:r>
              <a:rPr lang="en-ZA" sz="1400" b="1" u="sng" dirty="0">
                <a:solidFill>
                  <a:srgbClr val="003366"/>
                </a:solidFill>
                <a:ea typeface="Times New Roman" pitchFamily="18" charset="0"/>
                <a:cs typeface="Tahoma" pitchFamily="34" charset="0"/>
              </a:rPr>
              <a:t>1</a:t>
            </a:r>
            <a:r>
              <a:rPr lang="en-ZA" sz="1400" b="1" u="sng" dirty="0" smtClean="0">
                <a:solidFill>
                  <a:srgbClr val="003366"/>
                </a:solidFill>
                <a:ea typeface="Times New Roman" pitchFamily="18" charset="0"/>
                <a:cs typeface="Tahoma" pitchFamily="34" charset="0"/>
              </a:rPr>
              <a:t>: Price </a:t>
            </a:r>
            <a:r>
              <a:rPr lang="en-ZA" sz="1400" b="1" u="sng" dirty="0">
                <a:solidFill>
                  <a:srgbClr val="003366"/>
                </a:solidFill>
                <a:ea typeface="Times New Roman" pitchFamily="18" charset="0"/>
                <a:cs typeface="Tahoma" pitchFamily="34" charset="0"/>
              </a:rPr>
              <a:t>Evaluation </a:t>
            </a:r>
            <a:r>
              <a:rPr lang="en-ZA" sz="1400" b="1" u="sng" dirty="0" smtClean="0">
                <a:solidFill>
                  <a:srgbClr val="003366"/>
                </a:solidFill>
                <a:ea typeface="Times New Roman" pitchFamily="18" charset="0"/>
                <a:cs typeface="Tahoma" pitchFamily="34" charset="0"/>
              </a:rPr>
              <a:t>(80 </a:t>
            </a:r>
            <a:r>
              <a:rPr lang="en-ZA" sz="1400" b="1" u="sng" dirty="0">
                <a:solidFill>
                  <a:srgbClr val="003366"/>
                </a:solidFill>
                <a:ea typeface="Times New Roman" pitchFamily="18" charset="0"/>
                <a:cs typeface="Tahoma" pitchFamily="34" charset="0"/>
              </a:rPr>
              <a:t>points)</a:t>
            </a:r>
            <a:r>
              <a:rPr lang="en-ZA" sz="1600" b="1" u="sng" dirty="0">
                <a:solidFill>
                  <a:srgbClr val="003366"/>
                </a:solidFill>
                <a:ea typeface="Times New Roman" pitchFamily="18" charset="0"/>
                <a:cs typeface="Tahoma" pitchFamily="34" charset="0"/>
              </a:rPr>
              <a:t> </a:t>
            </a:r>
            <a:endParaRPr lang="en-ZA" sz="1600" b="1" u="sng" dirty="0" smtClean="0">
              <a:solidFill>
                <a:srgbClr val="003366"/>
              </a:solidFill>
              <a:ea typeface="Times New Roman" pitchFamily="18" charset="0"/>
              <a:cs typeface="Tahoma" pitchFamily="34" charset="0"/>
            </a:endParaRPr>
          </a:p>
        </p:txBody>
      </p:sp>
      <p:sp>
        <p:nvSpPr>
          <p:cNvPr id="9" name="Rectangle 8"/>
          <p:cNvSpPr/>
          <p:nvPr/>
        </p:nvSpPr>
        <p:spPr>
          <a:xfrm>
            <a:off x="112871" y="2178953"/>
            <a:ext cx="8667750" cy="307777"/>
          </a:xfrm>
          <a:prstGeom prst="rect">
            <a:avLst/>
          </a:prstGeom>
        </p:spPr>
        <p:txBody>
          <a:bodyPr wrap="square">
            <a:spAutoFit/>
          </a:bodyPr>
          <a:lstStyle/>
          <a:p>
            <a:r>
              <a:rPr lang="en-ZA" sz="1400" dirty="0">
                <a:solidFill>
                  <a:srgbClr val="003366"/>
                </a:solidFill>
                <a:ea typeface="Times New Roman" pitchFamily="18" charset="0"/>
                <a:cs typeface="Tahoma" pitchFamily="34" charset="0"/>
              </a:rPr>
              <a:t>Bidders </a:t>
            </a:r>
            <a:r>
              <a:rPr lang="en-ZA" sz="1400" dirty="0" smtClean="0">
                <a:solidFill>
                  <a:srgbClr val="003366"/>
                </a:solidFill>
                <a:ea typeface="Times New Roman" pitchFamily="18" charset="0"/>
                <a:cs typeface="Tahoma" pitchFamily="34" charset="0"/>
              </a:rPr>
              <a:t>must refer to Annexure A  – Pricing Schedule</a:t>
            </a:r>
          </a:p>
        </p:txBody>
      </p:sp>
      <p:graphicFrame>
        <p:nvGraphicFramePr>
          <p:cNvPr id="10" name="Table 9"/>
          <p:cNvGraphicFramePr>
            <a:graphicFrameLocks noGrp="1"/>
          </p:cNvGraphicFramePr>
          <p:nvPr>
            <p:extLst>
              <p:ext uri="{D42A27DB-BD31-4B8C-83A1-F6EECF244321}">
                <p14:modId xmlns:p14="http://schemas.microsoft.com/office/powerpoint/2010/main" val="1903099833"/>
              </p:ext>
            </p:extLst>
          </p:nvPr>
        </p:nvGraphicFramePr>
        <p:xfrm>
          <a:off x="219075" y="2684389"/>
          <a:ext cx="6345637" cy="1125830"/>
        </p:xfrm>
        <a:graphic>
          <a:graphicData uri="http://schemas.openxmlformats.org/drawingml/2006/table">
            <a:tbl>
              <a:tblPr firstRow="1" firstCol="1" bandRow="1"/>
              <a:tblGrid>
                <a:gridCol w="3799444">
                  <a:extLst>
                    <a:ext uri="{9D8B030D-6E8A-4147-A177-3AD203B41FA5}">
                      <a16:colId xmlns:a16="http://schemas.microsoft.com/office/drawing/2014/main" val="20000"/>
                    </a:ext>
                  </a:extLst>
                </a:gridCol>
                <a:gridCol w="2546193">
                  <a:extLst>
                    <a:ext uri="{9D8B030D-6E8A-4147-A177-3AD203B41FA5}">
                      <a16:colId xmlns:a16="http://schemas.microsoft.com/office/drawing/2014/main" val="20001"/>
                    </a:ext>
                  </a:extLst>
                </a:gridCol>
              </a:tblGrid>
              <a:tr h="46244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32962" rtl="0" eaLnBrk="1" latinLnBrk="0" hangingPunct="1">
                        <a:lnSpc>
                          <a:spcPct val="100000"/>
                        </a:lnSpc>
                        <a:spcBef>
                          <a:spcPts val="1200"/>
                        </a:spcBef>
                        <a:spcAft>
                          <a:spcPts val="600"/>
                        </a:spcAft>
                      </a:pPr>
                      <a:r>
                        <a:rPr lang="en-US" sz="1400" b="1" kern="1200" dirty="0">
                          <a:solidFill>
                            <a:schemeClr val="bg1"/>
                          </a:solidFill>
                          <a:latin typeface="Arial" charset="0"/>
                          <a:ea typeface="+mn-ea"/>
                          <a:cs typeface="+mn-cs"/>
                        </a:rPr>
                        <a:t>Adjudication Criteria</a:t>
                      </a:r>
                      <a:endParaRPr lang="en-ZA" sz="1400" b="1" kern="1200" dirty="0">
                        <a:solidFill>
                          <a:schemeClr val="bg1"/>
                        </a:solidFill>
                        <a:latin typeface="Arial" charset="0"/>
                        <a:ea typeface="+mn-ea"/>
                        <a:cs typeface="+mn-cs"/>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4F87">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32962" rtl="0" eaLnBrk="1" latinLnBrk="0" hangingPunct="1">
                        <a:lnSpc>
                          <a:spcPct val="100000"/>
                        </a:lnSpc>
                        <a:spcBef>
                          <a:spcPts val="1200"/>
                        </a:spcBef>
                        <a:spcAft>
                          <a:spcPts val="600"/>
                        </a:spcAft>
                      </a:pPr>
                      <a:r>
                        <a:rPr lang="en-US" sz="1400" b="1" kern="1200" dirty="0">
                          <a:solidFill>
                            <a:schemeClr val="bg1"/>
                          </a:solidFill>
                          <a:latin typeface="Arial" charset="0"/>
                          <a:ea typeface="+mn-ea"/>
                          <a:cs typeface="+mn-cs"/>
                        </a:rPr>
                        <a:t>Points</a:t>
                      </a:r>
                      <a:endParaRPr lang="en-ZA" sz="1400" b="1" kern="1200" dirty="0">
                        <a:solidFill>
                          <a:schemeClr val="bg1"/>
                        </a:solidFill>
                        <a:latin typeface="Arial" charset="0"/>
                        <a:ea typeface="+mn-ea"/>
                        <a:cs typeface="+mn-cs"/>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4F87">
                        <a:lumMod val="75000"/>
                      </a:srgbClr>
                    </a:solidFill>
                  </a:tcPr>
                </a:tc>
                <a:extLst>
                  <a:ext uri="{0D108BD9-81ED-4DB2-BD59-A6C34878D82A}">
                    <a16:rowId xmlns:a16="http://schemas.microsoft.com/office/drawing/2014/main" val="10000"/>
                  </a:ext>
                </a:extLst>
              </a:tr>
              <a:tr h="66338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32962" rtl="0" eaLnBrk="1" fontAlgn="auto" latinLnBrk="0" hangingPunct="1">
                        <a:lnSpc>
                          <a:spcPct val="150000"/>
                        </a:lnSpc>
                        <a:spcBef>
                          <a:spcPts val="0"/>
                        </a:spcBef>
                        <a:spcAft>
                          <a:spcPts val="0"/>
                        </a:spcAft>
                        <a:buClrTx/>
                        <a:buSzTx/>
                        <a:buFont typeface="Arial" pitchFamily="34" charset="0"/>
                        <a:buNone/>
                        <a:tabLst/>
                        <a:defRPr/>
                      </a:pPr>
                      <a:r>
                        <a:rPr lang="en-ZA" sz="1200" b="1" kern="1200" dirty="0">
                          <a:solidFill>
                            <a:schemeClr val="tx2">
                              <a:lumMod val="75000"/>
                            </a:schemeClr>
                          </a:solidFill>
                          <a:latin typeface="+mn-lt"/>
                          <a:ea typeface="+mn-ea"/>
                          <a:cs typeface="+mn-cs"/>
                        </a:rPr>
                        <a:t>Price </a:t>
                      </a:r>
                      <a:r>
                        <a:rPr lang="en-ZA" sz="1200" b="1" kern="1200" dirty="0" smtClean="0">
                          <a:solidFill>
                            <a:schemeClr val="tx2">
                              <a:lumMod val="75000"/>
                            </a:schemeClr>
                          </a:solidFill>
                          <a:latin typeface="+mn-lt"/>
                          <a:ea typeface="+mn-ea"/>
                          <a:cs typeface="+mn-cs"/>
                        </a:rPr>
                        <a:t>Evaluation</a:t>
                      </a:r>
                      <a:endParaRPr lang="en-ZA" sz="1100" dirty="0" smtClean="0">
                        <a:effectLst/>
                        <a:latin typeface="Arial"/>
                        <a:ea typeface="Times New Roman"/>
                        <a:cs typeface="Times New Roman"/>
                      </a:endParaRPr>
                    </a:p>
                  </a:txBody>
                  <a:tcPr marL="68580" marR="6858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DEE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50000"/>
                        </a:lnSpc>
                        <a:spcBef>
                          <a:spcPts val="1200"/>
                        </a:spcBef>
                        <a:spcAft>
                          <a:spcPts val="600"/>
                        </a:spcAft>
                      </a:pPr>
                      <a:r>
                        <a:rPr lang="en-ZA" sz="1200" b="1" kern="1200" dirty="0" smtClean="0">
                          <a:solidFill>
                            <a:schemeClr val="tx2">
                              <a:lumMod val="75000"/>
                            </a:schemeClr>
                          </a:solidFill>
                          <a:latin typeface="+mn-lt"/>
                          <a:ea typeface="+mn-ea"/>
                          <a:cs typeface="+mn-cs"/>
                        </a:rPr>
                        <a:t>80</a:t>
                      </a:r>
                      <a:endParaRPr lang="en-ZA" sz="1200" b="1" kern="1200" dirty="0">
                        <a:solidFill>
                          <a:schemeClr val="tx2">
                            <a:lumMod val="75000"/>
                          </a:schemeClr>
                        </a:solidFill>
                        <a:latin typeface="+mn-lt"/>
                        <a:ea typeface="+mn-ea"/>
                        <a:cs typeface="+mn-cs"/>
                      </a:endParaRPr>
                    </a:p>
                  </a:txBody>
                  <a:tcPr marL="68580" marR="6858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DEEE">
                        <a:tint val="40000"/>
                      </a:srgbClr>
                    </a:solidFill>
                  </a:tcPr>
                </a:tc>
                <a:extLst>
                  <a:ext uri="{0D108BD9-81ED-4DB2-BD59-A6C34878D82A}">
                    <a16:rowId xmlns:a16="http://schemas.microsoft.com/office/drawing/2014/main" val="10001"/>
                  </a:ext>
                </a:extLst>
              </a:tr>
            </a:tbl>
          </a:graphicData>
        </a:graphic>
      </p:graphicFrame>
      <p:pic>
        <p:nvPicPr>
          <p:cNvPr id="11"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075" y="4347755"/>
            <a:ext cx="1539240" cy="426720"/>
          </a:xfrm>
          <a:prstGeom prst="rect">
            <a:avLst/>
          </a:prstGeom>
          <a:noFill/>
          <a:ln>
            <a:noFill/>
          </a:ln>
        </p:spPr>
      </p:pic>
      <p:sp>
        <p:nvSpPr>
          <p:cNvPr id="12" name="Rectangle 11"/>
          <p:cNvSpPr/>
          <p:nvPr/>
        </p:nvSpPr>
        <p:spPr>
          <a:xfrm>
            <a:off x="219075" y="5442288"/>
            <a:ext cx="7505700" cy="738664"/>
          </a:xfrm>
          <a:prstGeom prst="rect">
            <a:avLst/>
          </a:prstGeom>
        </p:spPr>
        <p:txBody>
          <a:bodyPr wrap="square">
            <a:spAutoFit/>
          </a:bodyPr>
          <a:lstStyle/>
          <a:p>
            <a:r>
              <a:rPr lang="en-ZA" sz="1400" dirty="0">
                <a:solidFill>
                  <a:srgbClr val="004F87">
                    <a:lumMod val="75000"/>
                  </a:srgbClr>
                </a:solidFill>
              </a:rPr>
              <a:t>Ps	=	Points scored for price of Bid under consideration</a:t>
            </a:r>
          </a:p>
          <a:p>
            <a:r>
              <a:rPr lang="en-ZA" sz="1400" dirty="0" smtClean="0">
                <a:solidFill>
                  <a:srgbClr val="004F87">
                    <a:lumMod val="75000"/>
                  </a:srgbClr>
                </a:solidFill>
              </a:rPr>
              <a:t>Pt.</a:t>
            </a:r>
            <a:r>
              <a:rPr lang="en-ZA" sz="1400" dirty="0">
                <a:solidFill>
                  <a:srgbClr val="004F87">
                    <a:lumMod val="75000"/>
                  </a:srgbClr>
                </a:solidFill>
              </a:rPr>
              <a:t>	=	Rand value of Bid under consideration</a:t>
            </a:r>
          </a:p>
          <a:p>
            <a:r>
              <a:rPr lang="en-ZA" sz="1400" dirty="0">
                <a:solidFill>
                  <a:srgbClr val="004F87">
                    <a:lumMod val="75000"/>
                  </a:srgbClr>
                </a:solidFill>
              </a:rPr>
              <a:t>Pmin	=	Rand value of lowest acceptable Bid</a:t>
            </a:r>
          </a:p>
        </p:txBody>
      </p:sp>
    </p:spTree>
    <p:extLst>
      <p:ext uri="{BB962C8B-B14F-4D97-AF65-F5344CB8AC3E}">
        <p14:creationId xmlns:p14="http://schemas.microsoft.com/office/powerpoint/2010/main" val="1752963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dirty="0"/>
              <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12</a:t>
            </a:fld>
            <a:endParaRPr lang="en-US" dirty="0"/>
          </a:p>
        </p:txBody>
      </p:sp>
      <p:sp>
        <p:nvSpPr>
          <p:cNvPr id="5" name="Rectangle 2"/>
          <p:cNvSpPr txBox="1">
            <a:spLocks noChangeArrowheads="1"/>
          </p:cNvSpPr>
          <p:nvPr/>
        </p:nvSpPr>
        <p:spPr>
          <a:xfrm>
            <a:off x="107504" y="185690"/>
            <a:ext cx="8942753" cy="430887"/>
          </a:xfrm>
          <a:prstGeom prst="rect">
            <a:avLst/>
          </a:prstGeom>
        </p:spPr>
        <p:txBody>
          <a:bodyPr vert="horz" lIns="91440" tIns="45720" rIns="91440" bIns="45720" rtlCol="0" anchor="t" anchorCtr="0">
            <a:normAutofit fontScale="90000" lnSpcReduction="1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sz="2800" dirty="0" smtClean="0">
                <a:latin typeface="Arial Narrow" panose="020B0606020202030204" pitchFamily="34" charset="0"/>
                <a:cs typeface="Arial" panose="020B0604020202020204" pitchFamily="34" charset="0"/>
              </a:rPr>
              <a:t>Bid Evaluation Process: Gate </a:t>
            </a:r>
            <a:r>
              <a:rPr lang="en-ZA" sz="2800" dirty="0" smtClean="0">
                <a:latin typeface="Arial Narrow" panose="020B0606020202030204" pitchFamily="34" charset="0"/>
                <a:cs typeface="Arial" panose="020B0604020202020204" pitchFamily="34" charset="0"/>
              </a:rPr>
              <a:t>3 </a:t>
            </a:r>
            <a:r>
              <a:rPr lang="en-ZA" sz="2800" dirty="0" smtClean="0">
                <a:latin typeface="Arial Narrow" panose="020B0606020202030204" pitchFamily="34" charset="0"/>
                <a:cs typeface="Arial" panose="020B0604020202020204" pitchFamily="34" charset="0"/>
              </a:rPr>
              <a:t>B-BBEE</a:t>
            </a:r>
            <a:endParaRPr lang="en-GB" sz="2800" dirty="0" smtClean="0"/>
          </a:p>
        </p:txBody>
      </p:sp>
      <p:pic>
        <p:nvPicPr>
          <p:cNvPr id="6" name="Picture 5"/>
          <p:cNvPicPr>
            <a:picLocks noChangeAspect="1"/>
          </p:cNvPicPr>
          <p:nvPr/>
        </p:nvPicPr>
        <p:blipFill>
          <a:blip r:embed="rId2"/>
          <a:stretch>
            <a:fillRect/>
          </a:stretch>
        </p:blipFill>
        <p:spPr>
          <a:xfrm>
            <a:off x="0" y="591967"/>
            <a:ext cx="8925318" cy="432854"/>
          </a:xfrm>
          <a:prstGeom prst="rect">
            <a:avLst/>
          </a:prstGeom>
        </p:spPr>
      </p:pic>
      <p:pic>
        <p:nvPicPr>
          <p:cNvPr id="7" name="Picture 6"/>
          <p:cNvPicPr>
            <a:picLocks noChangeAspect="1"/>
          </p:cNvPicPr>
          <p:nvPr/>
        </p:nvPicPr>
        <p:blipFill>
          <a:blip r:embed="rId3"/>
          <a:stretch>
            <a:fillRect/>
          </a:stretch>
        </p:blipFill>
        <p:spPr>
          <a:xfrm>
            <a:off x="91448" y="1022854"/>
            <a:ext cx="8833870" cy="3853006"/>
          </a:xfrm>
          <a:prstGeom prst="rect">
            <a:avLst/>
          </a:prstGeom>
        </p:spPr>
      </p:pic>
      <p:pic>
        <p:nvPicPr>
          <p:cNvPr id="8" name="Picture 7"/>
          <p:cNvPicPr>
            <a:picLocks noChangeAspect="1"/>
          </p:cNvPicPr>
          <p:nvPr/>
        </p:nvPicPr>
        <p:blipFill>
          <a:blip r:embed="rId4"/>
          <a:stretch>
            <a:fillRect/>
          </a:stretch>
        </p:blipFill>
        <p:spPr>
          <a:xfrm>
            <a:off x="-67061" y="4966387"/>
            <a:ext cx="8992379" cy="1261981"/>
          </a:xfrm>
          <a:prstGeom prst="rect">
            <a:avLst/>
          </a:prstGeom>
        </p:spPr>
      </p:pic>
    </p:spTree>
    <p:extLst>
      <p:ext uri="{BB962C8B-B14F-4D97-AF65-F5344CB8AC3E}">
        <p14:creationId xmlns:p14="http://schemas.microsoft.com/office/powerpoint/2010/main" val="2968522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dirty="0"/>
              <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13</a:t>
            </a:fld>
            <a:endParaRPr lang="en-US" dirty="0"/>
          </a:p>
        </p:txBody>
      </p:sp>
      <p:sp>
        <p:nvSpPr>
          <p:cNvPr id="5" name="Rectangle 2"/>
          <p:cNvSpPr txBox="1">
            <a:spLocks noChangeArrowheads="1"/>
          </p:cNvSpPr>
          <p:nvPr/>
        </p:nvSpPr>
        <p:spPr>
          <a:xfrm>
            <a:off x="107504" y="185690"/>
            <a:ext cx="8942753" cy="430887"/>
          </a:xfrm>
          <a:prstGeom prst="rect">
            <a:avLst/>
          </a:prstGeom>
        </p:spPr>
        <p:txBody>
          <a:bodyPr vert="horz" lIns="91440" tIns="45720" rIns="91440" bIns="45720" rtlCol="0" anchor="t" anchorCtr="0">
            <a:normAutofit fontScale="90000" lnSpcReduction="1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sz="2800" dirty="0" smtClean="0">
                <a:latin typeface="Arial Narrow" panose="020B0606020202030204" pitchFamily="34" charset="0"/>
                <a:cs typeface="Arial" panose="020B0604020202020204" pitchFamily="34" charset="0"/>
              </a:rPr>
              <a:t>Bid Evaluation Process: Gate </a:t>
            </a:r>
            <a:r>
              <a:rPr lang="en-ZA" sz="2800" dirty="0" smtClean="0">
                <a:latin typeface="Arial Narrow" panose="020B0606020202030204" pitchFamily="34" charset="0"/>
                <a:cs typeface="Arial" panose="020B0604020202020204" pitchFamily="34" charset="0"/>
              </a:rPr>
              <a:t>3 </a:t>
            </a:r>
            <a:r>
              <a:rPr lang="en-ZA" sz="2800" dirty="0" smtClean="0">
                <a:latin typeface="Arial Narrow" panose="020B0606020202030204" pitchFamily="34" charset="0"/>
                <a:cs typeface="Arial" panose="020B0604020202020204" pitchFamily="34" charset="0"/>
              </a:rPr>
              <a:t>B-BBEE</a:t>
            </a:r>
            <a:endParaRPr lang="en-GB" sz="2800" dirty="0" smtClean="0"/>
          </a:p>
        </p:txBody>
      </p:sp>
      <p:sp>
        <p:nvSpPr>
          <p:cNvPr id="9" name="Rectangle 8"/>
          <p:cNvSpPr/>
          <p:nvPr/>
        </p:nvSpPr>
        <p:spPr>
          <a:xfrm>
            <a:off x="107504" y="794328"/>
            <a:ext cx="8936346" cy="5940088"/>
          </a:xfrm>
          <a:prstGeom prst="rect">
            <a:avLst/>
          </a:prstGeom>
        </p:spPr>
        <p:txBody>
          <a:bodyPr wrap="square">
            <a:spAutoFit/>
          </a:bodyPr>
          <a:lstStyle/>
          <a:p>
            <a:pPr marL="0" lvl="1" algn="just" defTabSz="912753" fontAlgn="auto">
              <a:lnSpc>
                <a:spcPct val="150000"/>
              </a:lnSpc>
              <a:spcBef>
                <a:spcPts val="0"/>
              </a:spcBef>
              <a:spcAft>
                <a:spcPts val="0"/>
              </a:spcAft>
            </a:pPr>
            <a:r>
              <a:rPr lang="en-ZA" sz="1600" dirty="0" smtClean="0">
                <a:solidFill>
                  <a:srgbClr val="004F87"/>
                </a:solidFill>
                <a:latin typeface="Arial Narrow" panose="020B0606020202030204" pitchFamily="34" charset="0"/>
              </a:rPr>
              <a:t>Section 1.6 of the SBD 6.1 form states,</a:t>
            </a:r>
            <a:r>
              <a:rPr lang="en-GB" sz="1600" dirty="0" smtClean="0">
                <a:solidFill>
                  <a:srgbClr val="000000"/>
                </a:solidFill>
                <a:latin typeface="Arial Narrow" panose="020B0606020202030204" pitchFamily="34" charset="0"/>
              </a:rPr>
              <a:t> </a:t>
            </a:r>
            <a:r>
              <a:rPr lang="en-GB" sz="1600" i="1" dirty="0" smtClean="0">
                <a:solidFill>
                  <a:srgbClr val="000000"/>
                </a:solidFill>
                <a:latin typeface="Arial Narrow" panose="020B0606020202030204" pitchFamily="34" charset="0"/>
              </a:rPr>
              <a:t>“</a:t>
            </a:r>
            <a:r>
              <a:rPr lang="en-GB" sz="1600" i="1" dirty="0" smtClean="0">
                <a:solidFill>
                  <a:srgbClr val="004F87"/>
                </a:solidFill>
                <a:latin typeface="Arial Narrow" panose="020B0606020202030204" pitchFamily="34" charset="0"/>
              </a:rPr>
              <a:t>The purchaser reserves the right to require of a bidder, either before a bid is adjudicated or at any time subsequently, to substantiate any claim in regard to preferences, in any manner required by the purchaser.”</a:t>
            </a:r>
            <a:endParaRPr lang="en-ZA" sz="1600" i="1" dirty="0" smtClean="0">
              <a:solidFill>
                <a:srgbClr val="004F87"/>
              </a:solidFill>
              <a:latin typeface="Arial Narrow" panose="020B0606020202030204" pitchFamily="34" charset="0"/>
            </a:endParaRPr>
          </a:p>
          <a:p>
            <a:pPr algn="just" defTabSz="912753" fontAlgn="auto">
              <a:lnSpc>
                <a:spcPct val="150000"/>
              </a:lnSpc>
              <a:spcBef>
                <a:spcPts val="0"/>
              </a:spcBef>
              <a:spcAft>
                <a:spcPts val="0"/>
              </a:spcAft>
            </a:pPr>
            <a:r>
              <a:rPr lang="en-ZA" sz="1600" b="1" dirty="0" smtClean="0">
                <a:solidFill>
                  <a:srgbClr val="FF0000"/>
                </a:solidFill>
                <a:latin typeface="Arial Narrow" panose="020B0606020202030204" pitchFamily="34" charset="0"/>
              </a:rPr>
              <a:t>SARS reserves the right to request that bidders submit their Black ownership and turnover information in support of their Affidavits.</a:t>
            </a:r>
          </a:p>
          <a:p>
            <a:pPr algn="just" defTabSz="912753" fontAlgn="auto">
              <a:lnSpc>
                <a:spcPct val="150000"/>
              </a:lnSpc>
              <a:spcBef>
                <a:spcPts val="0"/>
              </a:spcBef>
              <a:spcAft>
                <a:spcPts val="0"/>
              </a:spcAft>
            </a:pPr>
            <a:endParaRPr lang="en-ZA" sz="1600" b="1" dirty="0" smtClean="0">
              <a:solidFill>
                <a:srgbClr val="FF0000"/>
              </a:solidFill>
              <a:latin typeface="Arial Narrow" panose="020B0606020202030204" pitchFamily="34" charset="0"/>
            </a:endParaRPr>
          </a:p>
          <a:p>
            <a:pPr marL="285750" indent="-285750">
              <a:buFont typeface="Arial" panose="020B0604020202020204" pitchFamily="34" charset="0"/>
              <a:buChar char="•"/>
            </a:pPr>
            <a:r>
              <a:rPr lang="en-US" sz="1600" dirty="0" smtClean="0">
                <a:latin typeface="Arial Narrow" panose="020B0606020202030204" pitchFamily="34" charset="0"/>
              </a:rPr>
              <a:t>Affidavits </a:t>
            </a:r>
            <a:r>
              <a:rPr lang="en-US" sz="1600" dirty="0">
                <a:latin typeface="Arial Narrow" panose="020B0606020202030204" pitchFamily="34" charset="0"/>
              </a:rPr>
              <a:t>must be sworn or affirmed before a person authorized to administer the oath or take the affirmation.</a:t>
            </a:r>
          </a:p>
          <a:p>
            <a:endParaRPr lang="en-US" sz="1600" dirty="0">
              <a:latin typeface="Arial Narrow" panose="020B0606020202030204" pitchFamily="34" charset="0"/>
            </a:endParaRPr>
          </a:p>
          <a:p>
            <a:pPr marL="285750" indent="-285750">
              <a:buFont typeface="Arial" panose="020B0604020202020204" pitchFamily="34" charset="0"/>
              <a:buChar char="•"/>
            </a:pPr>
            <a:r>
              <a:rPr lang="en-US" sz="1600" dirty="0">
                <a:latin typeface="Arial Narrow" panose="020B0606020202030204" pitchFamily="34" charset="0"/>
              </a:rPr>
              <a:t>The </a:t>
            </a:r>
            <a:r>
              <a:rPr lang="en-US" sz="1600" b="1" dirty="0">
                <a:latin typeface="Arial Narrow" panose="020B0606020202030204" pitchFamily="34" charset="0"/>
              </a:rPr>
              <a:t>deponent must then sign the affidavit in the presence of Commissioner of Oaths</a:t>
            </a:r>
          </a:p>
          <a:p>
            <a:endParaRPr lang="en-US" sz="1600" dirty="0">
              <a:latin typeface="Arial Narrow" panose="020B0606020202030204" pitchFamily="34" charset="0"/>
            </a:endParaRPr>
          </a:p>
          <a:p>
            <a:pPr marL="285750" indent="-285750">
              <a:buFont typeface="Arial" panose="020B0604020202020204" pitchFamily="34" charset="0"/>
              <a:buChar char="•"/>
            </a:pPr>
            <a:r>
              <a:rPr lang="en-US" sz="1600" dirty="0">
                <a:latin typeface="Arial Narrow" panose="020B0606020202030204" pitchFamily="34" charset="0"/>
              </a:rPr>
              <a:t>It is not permissible to backdate or postdate an affidavit. The backdating or postdating makes the affidavit misleading and </a:t>
            </a:r>
            <a:r>
              <a:rPr lang="en-US" sz="1600" dirty="0" smtClean="0">
                <a:latin typeface="Arial Narrow" panose="020B0606020202030204" pitchFamily="34" charset="0"/>
              </a:rPr>
              <a:t>irregular.</a:t>
            </a:r>
            <a:endParaRPr lang="en-US" sz="1600" dirty="0">
              <a:latin typeface="Arial Narrow" panose="020B0606020202030204" pitchFamily="34" charset="0"/>
            </a:endParaRPr>
          </a:p>
          <a:p>
            <a:endParaRPr lang="en-US" sz="1600" dirty="0">
              <a:latin typeface="Arial Narrow" panose="020B0606020202030204" pitchFamily="34" charset="0"/>
            </a:endParaRPr>
          </a:p>
          <a:p>
            <a:pPr marL="285750" indent="-285750">
              <a:buFont typeface="Arial" panose="020B0604020202020204" pitchFamily="34" charset="0"/>
              <a:buChar char="•"/>
            </a:pPr>
            <a:r>
              <a:rPr lang="en-US" sz="1600" dirty="0">
                <a:latin typeface="Arial Narrow" panose="020B0606020202030204" pitchFamily="34" charset="0"/>
              </a:rPr>
              <a:t>The date on the affidavit is the date on which the deponent is saying that the information stated in the affidavit is true.</a:t>
            </a:r>
          </a:p>
          <a:p>
            <a:endParaRPr lang="en-US" sz="1600" dirty="0">
              <a:latin typeface="Arial Narrow" panose="020B0606020202030204" pitchFamily="34" charset="0"/>
            </a:endParaRPr>
          </a:p>
          <a:p>
            <a:pPr marL="285750" indent="-285750">
              <a:buFont typeface="Arial" panose="020B0604020202020204" pitchFamily="34" charset="0"/>
              <a:buChar char="•"/>
            </a:pPr>
            <a:r>
              <a:rPr lang="en-US" sz="1600" dirty="0">
                <a:latin typeface="Arial Narrow" panose="020B0606020202030204" pitchFamily="34" charset="0"/>
              </a:rPr>
              <a:t>The signature of the deponent and the Commissioner of Oaths must be on the same </a:t>
            </a:r>
            <a:r>
              <a:rPr lang="en-US" sz="1600" dirty="0" smtClean="0">
                <a:latin typeface="Arial Narrow" panose="020B0606020202030204" pitchFamily="34" charset="0"/>
              </a:rPr>
              <a:t>day.</a:t>
            </a:r>
            <a:endParaRPr lang="en-US" sz="1600" dirty="0">
              <a:latin typeface="Arial Narrow" panose="020B0606020202030204" pitchFamily="34" charset="0"/>
            </a:endParaRPr>
          </a:p>
          <a:p>
            <a:endParaRPr lang="en-US" sz="1600" dirty="0">
              <a:latin typeface="Arial Narrow" panose="020B0606020202030204" pitchFamily="34" charset="0"/>
            </a:endParaRPr>
          </a:p>
          <a:p>
            <a:pPr marL="285750" indent="-285750">
              <a:buFont typeface="Arial" panose="020B0604020202020204" pitchFamily="34" charset="0"/>
              <a:buChar char="•"/>
            </a:pPr>
            <a:r>
              <a:rPr lang="en-US" sz="1600" dirty="0">
                <a:latin typeface="Arial Narrow" panose="020B0606020202030204" pitchFamily="34" charset="0"/>
              </a:rPr>
              <a:t>The Commissioner must give their details on the affidavit.(Usually the commissioner </a:t>
            </a:r>
            <a:r>
              <a:rPr lang="en-US" sz="1600" dirty="0" smtClean="0">
                <a:latin typeface="Arial Narrow" panose="020B0606020202030204" pitchFamily="34" charset="0"/>
              </a:rPr>
              <a:t>stamp and signature)</a:t>
            </a:r>
            <a:endParaRPr lang="en-ZA" sz="1600" dirty="0">
              <a:latin typeface="Arial Narrow" panose="020B0606020202030204" pitchFamily="34" charset="0"/>
            </a:endParaRPr>
          </a:p>
          <a:p>
            <a:pPr defTabSz="912753" fontAlgn="auto">
              <a:spcBef>
                <a:spcPts val="0"/>
              </a:spcBef>
              <a:spcAft>
                <a:spcPts val="0"/>
              </a:spcAft>
            </a:pPr>
            <a:endParaRPr lang="en-ZA" sz="2800" dirty="0">
              <a:solidFill>
                <a:srgbClr val="004F87"/>
              </a:solidFill>
              <a:latin typeface="Arial Narrow" panose="020B0606020202030204" pitchFamily="34" charset="0"/>
            </a:endParaRPr>
          </a:p>
        </p:txBody>
      </p:sp>
    </p:spTree>
    <p:extLst>
      <p:ext uri="{BB962C8B-B14F-4D97-AF65-F5344CB8AC3E}">
        <p14:creationId xmlns:p14="http://schemas.microsoft.com/office/powerpoint/2010/main" val="1775451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dirty="0"/>
              <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14</a:t>
            </a:fld>
            <a:endParaRPr lang="en-US" dirty="0"/>
          </a:p>
        </p:txBody>
      </p:sp>
      <p:sp>
        <p:nvSpPr>
          <p:cNvPr id="5" name="Rectangle 2"/>
          <p:cNvSpPr txBox="1">
            <a:spLocks noChangeArrowheads="1"/>
          </p:cNvSpPr>
          <p:nvPr/>
        </p:nvSpPr>
        <p:spPr>
          <a:xfrm>
            <a:off x="107504" y="185690"/>
            <a:ext cx="8942753" cy="430887"/>
          </a:xfrm>
          <a:prstGeom prst="rect">
            <a:avLst/>
          </a:prstGeom>
        </p:spPr>
        <p:txBody>
          <a:bodyPr vert="horz" lIns="91440" tIns="45720" rIns="91440" bIns="45720" rtlCol="0" anchor="t" anchorCtr="0">
            <a:normAutofit fontScale="90000" lnSpcReduction="1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endParaRPr lang="en-GB" sz="2800" dirty="0" smtClean="0"/>
          </a:p>
        </p:txBody>
      </p:sp>
      <p:sp>
        <p:nvSpPr>
          <p:cNvPr id="6" name="Title 1"/>
          <p:cNvSpPr txBox="1">
            <a:spLocks/>
          </p:cNvSpPr>
          <p:nvPr/>
        </p:nvSpPr>
        <p:spPr>
          <a:xfrm>
            <a:off x="-241069" y="116632"/>
            <a:ext cx="9385069" cy="431056"/>
          </a:xfrm>
          <a:prstGeom prst="rect">
            <a:avLst/>
          </a:prstGeom>
        </p:spPr>
        <p:txBody>
          <a:bodyPr lIns="360000"/>
          <a:lstStyle/>
          <a:p>
            <a:pPr>
              <a:lnSpc>
                <a:spcPct val="90000"/>
              </a:lnSpc>
              <a:spcBef>
                <a:spcPct val="0"/>
              </a:spcBef>
              <a:defRPr/>
            </a:pPr>
            <a:r>
              <a:rPr lang="en-ZA" sz="2800" b="1" dirty="0">
                <a:solidFill>
                  <a:srgbClr val="004C85"/>
                </a:solidFill>
                <a:latin typeface="Arial Narrow" panose="020B0606020202030204" pitchFamily="34" charset="0"/>
                <a:ea typeface="+mj-ea"/>
                <a:cs typeface="Arial" panose="020B0604020202020204" pitchFamily="34" charset="0"/>
              </a:rPr>
              <a:t>B-BBEE KEY SECTIONS TO COMPLETE IN SBD 6.1</a:t>
            </a:r>
          </a:p>
        </p:txBody>
      </p:sp>
      <p:graphicFrame>
        <p:nvGraphicFramePr>
          <p:cNvPr id="7" name="Object 2"/>
          <p:cNvGraphicFramePr>
            <a:graphicFrameLocks noChangeAspect="1"/>
          </p:cNvGraphicFramePr>
          <p:nvPr>
            <p:extLst>
              <p:ext uri="{D42A27DB-BD31-4B8C-83A1-F6EECF244321}">
                <p14:modId xmlns:p14="http://schemas.microsoft.com/office/powerpoint/2010/main" val="1169711671"/>
              </p:ext>
            </p:extLst>
          </p:nvPr>
        </p:nvGraphicFramePr>
        <p:xfrm>
          <a:off x="0" y="644525"/>
          <a:ext cx="8836025" cy="5915025"/>
        </p:xfrm>
        <a:graphic>
          <a:graphicData uri="http://schemas.openxmlformats.org/presentationml/2006/ole">
            <mc:AlternateContent xmlns:mc="http://schemas.openxmlformats.org/markup-compatibility/2006">
              <mc:Choice xmlns:v="urn:schemas-microsoft-com:vml" Requires="v">
                <p:oleObj spid="_x0000_s3085" name="Document" r:id="rId3" imgW="6523764" imgH="4379294" progId="Word.Document.12">
                  <p:embed/>
                </p:oleObj>
              </mc:Choice>
              <mc:Fallback>
                <p:oleObj name="Document" r:id="rId3" imgW="6523764" imgH="4379294" progId="Word.Document.12">
                  <p:embed/>
                  <p:pic>
                    <p:nvPicPr>
                      <p:cNvPr id="6" name="Object 2"/>
                      <p:cNvPicPr>
                        <a:picLocks noChangeAspect="1" noChangeArrowheads="1"/>
                      </p:cNvPicPr>
                      <p:nvPr/>
                    </p:nvPicPr>
                    <p:blipFill>
                      <a:blip r:embed="rId4"/>
                      <a:srcRect/>
                      <a:stretch>
                        <a:fillRect/>
                      </a:stretch>
                    </p:blipFill>
                    <p:spPr bwMode="auto">
                      <a:xfrm>
                        <a:off x="0" y="644525"/>
                        <a:ext cx="8836025" cy="591502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411622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a:t>SUB-CONTRACTING AND JOINT VENTURES</a:t>
            </a: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15</a:t>
            </a:fld>
            <a:endParaRPr lang="en-US" dirty="0"/>
          </a:p>
        </p:txBody>
      </p:sp>
      <p:sp>
        <p:nvSpPr>
          <p:cNvPr id="5" name="Rectangle 2"/>
          <p:cNvSpPr txBox="1">
            <a:spLocks noChangeArrowheads="1"/>
          </p:cNvSpPr>
          <p:nvPr/>
        </p:nvSpPr>
        <p:spPr>
          <a:xfrm>
            <a:off x="107504" y="185690"/>
            <a:ext cx="8942753" cy="430887"/>
          </a:xfrm>
          <a:prstGeom prst="rect">
            <a:avLst/>
          </a:prstGeom>
        </p:spPr>
        <p:txBody>
          <a:bodyPr vert="horz" lIns="91440" tIns="45720" rIns="91440" bIns="45720" rtlCol="0" anchor="t" anchorCtr="0">
            <a:normAutofit fontScale="90000" lnSpcReduction="1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endParaRPr lang="en-GB" sz="2800" dirty="0" smtClean="0"/>
          </a:p>
        </p:txBody>
      </p:sp>
      <p:sp>
        <p:nvSpPr>
          <p:cNvPr id="6" name="Title 1"/>
          <p:cNvSpPr txBox="1">
            <a:spLocks/>
          </p:cNvSpPr>
          <p:nvPr/>
        </p:nvSpPr>
        <p:spPr>
          <a:xfrm>
            <a:off x="-241069" y="116632"/>
            <a:ext cx="9385069" cy="431056"/>
          </a:xfrm>
          <a:prstGeom prst="rect">
            <a:avLst/>
          </a:prstGeom>
        </p:spPr>
        <p:txBody>
          <a:bodyPr lIns="360000"/>
          <a:lstStyle/>
          <a:p>
            <a:pPr>
              <a:lnSpc>
                <a:spcPct val="90000"/>
              </a:lnSpc>
              <a:spcBef>
                <a:spcPct val="0"/>
              </a:spcBef>
              <a:defRPr/>
            </a:pPr>
            <a:endParaRPr lang="en-ZA" sz="2800" b="1" dirty="0">
              <a:solidFill>
                <a:srgbClr val="004C85"/>
              </a:solidFill>
              <a:latin typeface="Arial Narrow" panose="020B0606020202030204" pitchFamily="34" charset="0"/>
              <a:ea typeface="+mj-ea"/>
              <a:cs typeface="Arial" panose="020B0604020202020204" pitchFamily="34" charset="0"/>
            </a:endParaRPr>
          </a:p>
        </p:txBody>
      </p:sp>
      <p:sp>
        <p:nvSpPr>
          <p:cNvPr id="8" name="Text Placeholder 1"/>
          <p:cNvSpPr txBox="1">
            <a:spLocks/>
          </p:cNvSpPr>
          <p:nvPr/>
        </p:nvSpPr>
        <p:spPr bwMode="gray">
          <a:xfrm>
            <a:off x="179512" y="836712"/>
            <a:ext cx="8799635" cy="381642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indent="-342900" algn="l" defTabSz="912813" rtl="0" eaLnBrk="0" fontAlgn="base" hangingPunct="0">
              <a:spcBef>
                <a:spcPct val="0"/>
              </a:spcBef>
              <a:spcAft>
                <a:spcPct val="0"/>
              </a:spcAft>
              <a:buSzPct val="120000"/>
              <a:buChar char="•"/>
              <a:defRPr sz="1700">
                <a:solidFill>
                  <a:schemeClr val="tx1"/>
                </a:solidFill>
                <a:latin typeface="+mn-lt"/>
                <a:ea typeface="+mn-ea"/>
                <a:cs typeface="+mn-cs"/>
              </a:defRPr>
            </a:lvl1pPr>
            <a:lvl2pPr marL="146050" indent="-144463" algn="l" defTabSz="912813" rtl="0" eaLnBrk="0" fontAlgn="base" hangingPunct="0">
              <a:spcBef>
                <a:spcPct val="0"/>
              </a:spcBef>
              <a:spcAft>
                <a:spcPct val="0"/>
              </a:spcAft>
              <a:buClr>
                <a:schemeClr val="tx2"/>
              </a:buClr>
              <a:buSzPct val="120000"/>
              <a:buChar char="•"/>
              <a:defRPr sz="1600">
                <a:solidFill>
                  <a:schemeClr val="tx1"/>
                </a:solidFill>
                <a:latin typeface="+mn-lt"/>
              </a:defRPr>
            </a:lvl2pPr>
            <a:lvl3pPr marL="300038" indent="-150813" algn="l" defTabSz="912813" rtl="0" eaLnBrk="0" fontAlgn="base" hangingPunct="0">
              <a:spcBef>
                <a:spcPct val="0"/>
              </a:spcBef>
              <a:spcAft>
                <a:spcPct val="0"/>
              </a:spcAft>
              <a:buClr>
                <a:schemeClr val="tx2"/>
              </a:buClr>
              <a:buFont typeface="Times New Roman" pitchFamily="18" charset="0"/>
              <a:buChar char="–"/>
              <a:defRPr sz="1600">
                <a:solidFill>
                  <a:schemeClr val="tx1"/>
                </a:solidFill>
                <a:latin typeface="+mn-lt"/>
              </a:defRPr>
            </a:lvl3pPr>
            <a:lvl4pPr marL="439738" indent="-136525" algn="l" defTabSz="912813" rtl="0" eaLnBrk="0" fontAlgn="base" hangingPunct="0">
              <a:spcBef>
                <a:spcPct val="0"/>
              </a:spcBef>
              <a:spcAft>
                <a:spcPct val="0"/>
              </a:spcAft>
              <a:buClr>
                <a:schemeClr val="tx2"/>
              </a:buClr>
              <a:buSzPct val="89000"/>
              <a:buChar char="•"/>
              <a:defRPr sz="1600">
                <a:solidFill>
                  <a:schemeClr val="tx1"/>
                </a:solidFill>
                <a:latin typeface="+mn-lt"/>
              </a:defRPr>
            </a:lvl4pPr>
            <a:lvl5pPr marL="593725" indent="-150813" algn="l" defTabSz="912813" rtl="0" eaLnBrk="0" fontAlgn="base" hangingPunct="0">
              <a:spcBef>
                <a:spcPct val="0"/>
              </a:spcBef>
              <a:spcAft>
                <a:spcPct val="0"/>
              </a:spcAft>
              <a:buClr>
                <a:schemeClr val="tx2"/>
              </a:buClr>
              <a:buSzPct val="75000"/>
              <a:buFont typeface="Times New Roman" pitchFamily="18" charset="0"/>
              <a:buChar char="–"/>
              <a:defRPr sz="1600">
                <a:solidFill>
                  <a:schemeClr val="tx1"/>
                </a:solidFill>
                <a:latin typeface="+mn-lt"/>
              </a:defRPr>
            </a:lvl5pPr>
            <a:lvl6pPr marL="1060921"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6pPr>
            <a:lvl7pPr marL="1527402"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7pPr>
            <a:lvl8pPr marL="1993884"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8pPr>
            <a:lvl9pPr marL="2460365"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9pPr>
          </a:lstStyle>
          <a:p>
            <a:pPr marL="1588" marR="0" lvl="1" indent="0" algn="just" defTabSz="912813" rtl="0" eaLnBrk="0" fontAlgn="base" latinLnBrk="0" hangingPunct="0">
              <a:lnSpc>
                <a:spcPct val="100000"/>
              </a:lnSpc>
              <a:spcBef>
                <a:spcPct val="0"/>
              </a:spcBef>
              <a:spcAft>
                <a:spcPct val="0"/>
              </a:spcAft>
              <a:buClr>
                <a:srgbClr val="004F87"/>
              </a:buClr>
              <a:buSzPct val="120000"/>
              <a:buFontTx/>
              <a:buNone/>
              <a:tabLst/>
              <a:defRPr/>
            </a:pPr>
            <a:r>
              <a:rPr kumimoji="0" lang="x-none" sz="1600" b="1" i="0" u="none" strike="noStrike" kern="1200" cap="none" spc="0" normalizeH="0" baseline="0" noProof="0" dirty="0" smtClean="0">
                <a:ln>
                  <a:noFill/>
                </a:ln>
                <a:solidFill>
                  <a:srgbClr val="003366"/>
                </a:solidFill>
                <a:effectLst/>
                <a:uLnTx/>
                <a:uFillTx/>
                <a:latin typeface="Arial Narrow" panose="020B0606020202030204" pitchFamily="34" charset="0"/>
                <a:ea typeface="Times New Roman" pitchFamily="18" charset="0"/>
                <a:cs typeface="Tahoma" pitchFamily="34" charset="0"/>
              </a:rPr>
              <a:t>SUB-CONTRACTING</a:t>
            </a:r>
            <a:endParaRPr kumimoji="0" lang="en-ZA" sz="1600" b="1" i="0" u="none" strike="noStrike" kern="1200" cap="none" spc="0" normalizeH="0" baseline="0" noProof="0" dirty="0" smtClean="0">
              <a:ln>
                <a:noFill/>
              </a:ln>
              <a:solidFill>
                <a:srgbClr val="003366"/>
              </a:solidFill>
              <a:effectLst/>
              <a:uLnTx/>
              <a:uFillTx/>
              <a:latin typeface="Arial Narrow" panose="020B0606020202030204" pitchFamily="34" charset="0"/>
              <a:ea typeface="Times New Roman" pitchFamily="18" charset="0"/>
              <a:cs typeface="Tahoma" pitchFamily="34" charset="0"/>
            </a:endParaRPr>
          </a:p>
          <a:p>
            <a:pPr marL="1588" marR="0" lvl="1" indent="0" algn="just" defTabSz="912813" rtl="0" eaLnBrk="0" fontAlgn="base" latinLnBrk="0" hangingPunct="0">
              <a:lnSpc>
                <a:spcPct val="100000"/>
              </a:lnSpc>
              <a:spcBef>
                <a:spcPct val="0"/>
              </a:spcBef>
              <a:spcAft>
                <a:spcPct val="0"/>
              </a:spcAft>
              <a:buClr>
                <a:srgbClr val="004F87"/>
              </a:buClr>
              <a:buSzPct val="120000"/>
              <a:buFontTx/>
              <a:buNone/>
              <a:tabLst/>
              <a:defRPr/>
            </a:pPr>
            <a:endParaRPr kumimoji="0" lang="en-ZA" sz="1600" b="1" i="0" u="none" strike="noStrike" kern="1200" cap="none" spc="0" normalizeH="0" baseline="0" noProof="0" dirty="0" smtClean="0">
              <a:ln>
                <a:noFill/>
              </a:ln>
              <a:solidFill>
                <a:srgbClr val="003366"/>
              </a:solidFill>
              <a:effectLst/>
              <a:uLnTx/>
              <a:uFillTx/>
              <a:latin typeface="Arial Narrow" panose="020B0606020202030204" pitchFamily="34" charset="0"/>
              <a:ea typeface="Times New Roman" pitchFamily="18" charset="0"/>
              <a:cs typeface="Tahoma" pitchFamily="34" charset="0"/>
            </a:endParaRPr>
          </a:p>
          <a:p>
            <a:pPr marL="342900" marR="0" lvl="0" indent="-342900" algn="just" defTabSz="912813" rtl="0" eaLnBrk="0" fontAlgn="base" latinLnBrk="0" hangingPunct="0">
              <a:lnSpc>
                <a:spcPct val="150000"/>
              </a:lnSpc>
              <a:spcBef>
                <a:spcPct val="0"/>
              </a:spcBef>
              <a:spcAft>
                <a:spcPct val="0"/>
              </a:spcAft>
              <a:buClrTx/>
              <a:buSzPct val="120000"/>
              <a:buFontTx/>
              <a:buChar char="•"/>
              <a:tabLst/>
              <a:defRPr/>
            </a:pPr>
            <a:r>
              <a:rPr kumimoji="0" lang="x-none" sz="1600" b="0" i="0" u="none" strike="noStrike" kern="1200" cap="none" spc="0" normalizeH="0" baseline="0" noProof="0" dirty="0" smtClean="0">
                <a:ln>
                  <a:noFill/>
                </a:ln>
                <a:solidFill>
                  <a:srgbClr val="003366"/>
                </a:solidFill>
                <a:effectLst/>
                <a:uLnTx/>
                <a:uFillTx/>
                <a:latin typeface="Arial Narrow" panose="020B0606020202030204" pitchFamily="34" charset="0"/>
                <a:ea typeface="Times New Roman" pitchFamily="18" charset="0"/>
                <a:cs typeface="Tahoma" pitchFamily="34" charset="0"/>
              </a:rPr>
              <a:t>Bidders who want to claim preference points will have to comply fully with regulations 11(8) and 11(9) of the </a:t>
            </a:r>
            <a:r>
              <a:rPr kumimoji="0" lang="en-ZA" sz="1600" b="0" i="0" u="none" strike="noStrike" kern="1200" cap="none" spc="0" normalizeH="0" baseline="0" noProof="0" dirty="0" smtClean="0">
                <a:ln>
                  <a:noFill/>
                </a:ln>
                <a:solidFill>
                  <a:srgbClr val="003366"/>
                </a:solidFill>
                <a:effectLst/>
                <a:uLnTx/>
                <a:uFillTx/>
                <a:latin typeface="Arial Narrow" panose="020B0606020202030204" pitchFamily="34" charset="0"/>
                <a:ea typeface="Times New Roman" pitchFamily="18" charset="0"/>
                <a:cs typeface="Tahoma" pitchFamily="34" charset="0"/>
              </a:rPr>
              <a:t>P</a:t>
            </a:r>
            <a:r>
              <a:rPr kumimoji="0" lang="x-none" sz="1600" b="0" i="0" u="none" strike="noStrike" kern="1200" cap="none" spc="0" normalizeH="0" baseline="0" noProof="0" dirty="0" smtClean="0">
                <a:ln>
                  <a:noFill/>
                </a:ln>
                <a:solidFill>
                  <a:srgbClr val="003366"/>
                </a:solidFill>
                <a:effectLst/>
                <a:uLnTx/>
                <a:uFillTx/>
                <a:latin typeface="Arial Narrow" panose="020B0606020202030204" pitchFamily="34" charset="0"/>
                <a:ea typeface="Times New Roman" pitchFamily="18" charset="0"/>
                <a:cs typeface="Tahoma" pitchFamily="34" charset="0"/>
              </a:rPr>
              <a:t>referential </a:t>
            </a:r>
            <a:r>
              <a:rPr kumimoji="0" lang="en-ZA" sz="1600" b="0" i="0" u="none" strike="noStrike" kern="1200" cap="none" spc="0" normalizeH="0" baseline="0" noProof="0" dirty="0" smtClean="0">
                <a:ln>
                  <a:noFill/>
                </a:ln>
                <a:solidFill>
                  <a:srgbClr val="003366"/>
                </a:solidFill>
                <a:effectLst/>
                <a:uLnTx/>
                <a:uFillTx/>
                <a:latin typeface="Arial Narrow" panose="020B0606020202030204" pitchFamily="34" charset="0"/>
                <a:ea typeface="Times New Roman" pitchFamily="18" charset="0"/>
                <a:cs typeface="Tahoma" pitchFamily="34" charset="0"/>
              </a:rPr>
              <a:t>P</a:t>
            </a:r>
            <a:r>
              <a:rPr kumimoji="0" lang="x-none" sz="1600" b="0" i="0" u="none" strike="noStrike" kern="1200" cap="none" spc="0" normalizeH="0" baseline="0" noProof="0" dirty="0" smtClean="0">
                <a:ln>
                  <a:noFill/>
                </a:ln>
                <a:solidFill>
                  <a:srgbClr val="003366"/>
                </a:solidFill>
                <a:effectLst/>
                <a:uLnTx/>
                <a:uFillTx/>
                <a:latin typeface="Arial Narrow" panose="020B0606020202030204" pitchFamily="34" charset="0"/>
                <a:ea typeface="Times New Roman" pitchFamily="18" charset="0"/>
                <a:cs typeface="Tahoma" pitchFamily="34" charset="0"/>
              </a:rPr>
              <a:t>rocurement </a:t>
            </a:r>
            <a:r>
              <a:rPr kumimoji="0" lang="en-ZA" sz="1600" b="0" i="0" u="none" strike="noStrike" kern="1200" cap="none" spc="0" normalizeH="0" baseline="0" noProof="0" dirty="0" smtClean="0">
                <a:ln>
                  <a:noFill/>
                </a:ln>
                <a:solidFill>
                  <a:srgbClr val="003366"/>
                </a:solidFill>
                <a:effectLst/>
                <a:uLnTx/>
                <a:uFillTx/>
                <a:latin typeface="Arial Narrow" panose="020B0606020202030204" pitchFamily="34" charset="0"/>
                <a:ea typeface="Times New Roman" pitchFamily="18" charset="0"/>
                <a:cs typeface="Tahoma" pitchFamily="34" charset="0"/>
              </a:rPr>
              <a:t>R</a:t>
            </a:r>
            <a:r>
              <a:rPr kumimoji="0" lang="x-none" sz="1600" b="0" i="0" u="none" strike="noStrike" kern="1200" cap="none" spc="0" normalizeH="0" baseline="0" noProof="0" dirty="0" smtClean="0">
                <a:ln>
                  <a:noFill/>
                </a:ln>
                <a:solidFill>
                  <a:srgbClr val="003366"/>
                </a:solidFill>
                <a:effectLst/>
                <a:uLnTx/>
                <a:uFillTx/>
                <a:latin typeface="Arial Narrow" panose="020B0606020202030204" pitchFamily="34" charset="0"/>
                <a:ea typeface="Times New Roman" pitchFamily="18" charset="0"/>
                <a:cs typeface="Tahoma" pitchFamily="34" charset="0"/>
              </a:rPr>
              <a:t>egulations, 2011 with regard to sub–contracting</a:t>
            </a:r>
            <a:r>
              <a:rPr kumimoji="0" lang="en-ZA" sz="1600" b="0" i="0" u="none" strike="noStrike" kern="1200" cap="none" spc="0" normalizeH="0" baseline="0" noProof="0" dirty="0" smtClean="0">
                <a:ln>
                  <a:noFill/>
                </a:ln>
                <a:solidFill>
                  <a:srgbClr val="003366"/>
                </a:solidFill>
                <a:effectLst/>
                <a:uLnTx/>
                <a:uFillTx/>
                <a:latin typeface="Arial Narrow" panose="020B0606020202030204" pitchFamily="34" charset="0"/>
                <a:ea typeface="Times New Roman" pitchFamily="18" charset="0"/>
                <a:cs typeface="Tahoma" pitchFamily="34" charset="0"/>
              </a:rPr>
              <a:t>:</a:t>
            </a:r>
          </a:p>
          <a:p>
            <a:pPr marL="342900" marR="0" lvl="0" indent="-342900" algn="just" defTabSz="912813" rtl="0" eaLnBrk="0" fontAlgn="base" latinLnBrk="0" hangingPunct="0">
              <a:lnSpc>
                <a:spcPct val="150000"/>
              </a:lnSpc>
              <a:spcBef>
                <a:spcPct val="0"/>
              </a:spcBef>
              <a:spcAft>
                <a:spcPct val="0"/>
              </a:spcAft>
              <a:buClrTx/>
              <a:buSzPct val="120000"/>
              <a:buFontTx/>
              <a:buChar char="•"/>
              <a:tabLst/>
              <a:defRPr/>
            </a:pPr>
            <a:endParaRPr kumimoji="0" lang="en-ZA" sz="1600" b="0" i="0" u="none" strike="noStrike" kern="1200" cap="none" spc="0" normalizeH="0" baseline="0" noProof="0" dirty="0" smtClean="0">
              <a:ln>
                <a:noFill/>
              </a:ln>
              <a:solidFill>
                <a:srgbClr val="003366"/>
              </a:solidFill>
              <a:effectLst/>
              <a:uLnTx/>
              <a:uFillTx/>
              <a:latin typeface="Arial Narrow" panose="020B0606020202030204" pitchFamily="34" charset="0"/>
              <a:ea typeface="Times New Roman" pitchFamily="18" charset="0"/>
              <a:cs typeface="Tahoma" pitchFamily="34" charset="0"/>
            </a:endParaRPr>
          </a:p>
          <a:p>
            <a:pPr marL="342900" marR="0" lvl="0" indent="-342900" algn="just" defTabSz="912813" rtl="0" eaLnBrk="0" fontAlgn="base" latinLnBrk="0" hangingPunct="0">
              <a:lnSpc>
                <a:spcPct val="150000"/>
              </a:lnSpc>
              <a:spcBef>
                <a:spcPct val="0"/>
              </a:spcBef>
              <a:spcAft>
                <a:spcPct val="0"/>
              </a:spcAft>
              <a:buClrTx/>
              <a:buSzPct val="120000"/>
              <a:buFontTx/>
              <a:buChar char="•"/>
              <a:tabLst/>
              <a:defRPr/>
            </a:pPr>
            <a:r>
              <a:rPr kumimoji="0" lang="x-none" sz="1600" b="0" i="0" u="none" strike="noStrike" kern="1200" cap="none" spc="0" normalizeH="0" baseline="0" noProof="0" dirty="0" smtClean="0">
                <a:ln>
                  <a:noFill/>
                </a:ln>
                <a:solidFill>
                  <a:srgbClr val="003366"/>
                </a:solidFill>
                <a:effectLst/>
                <a:uLnTx/>
                <a:uFillTx/>
                <a:latin typeface="Arial Narrow" panose="020B0606020202030204" pitchFamily="34" charset="0"/>
                <a:ea typeface="Times New Roman" pitchFamily="18" charset="0"/>
                <a:cs typeface="Tahoma" pitchFamily="34" charset="0"/>
              </a:rPr>
              <a:t>A person must not be awarded points for B-BBEE status level if it is indicated in the tender documents that such a tenderer intends sub-contracting more than 25% of the value of the contract to any other enterprise that does not qualify for at least the points that such a tenderer qualifies for, unless the intended sub-contractor is an Exempted Micro Enterprise that has the capability and ability to execute the sub-contract.</a:t>
            </a:r>
            <a:endParaRPr kumimoji="0" lang="en-US" sz="1600" b="0" i="0" u="none" strike="noStrike" kern="1200" cap="none" spc="0" normalizeH="0" baseline="0" noProof="0" dirty="0" smtClean="0">
              <a:ln>
                <a:noFill/>
              </a:ln>
              <a:solidFill>
                <a:srgbClr val="003366"/>
              </a:solidFill>
              <a:effectLst/>
              <a:uLnTx/>
              <a:uFillTx/>
              <a:latin typeface="Arial Narrow" panose="020B0606020202030204" pitchFamily="34" charset="0"/>
              <a:ea typeface="Times New Roman" pitchFamily="18" charset="0"/>
              <a:cs typeface="Tahoma" pitchFamily="34" charset="0"/>
            </a:endParaRPr>
          </a:p>
          <a:p>
            <a:pPr marL="342900" marR="0" lvl="0" indent="-342900" algn="just" defTabSz="912813" rtl="0" eaLnBrk="0" fontAlgn="base" latinLnBrk="0" hangingPunct="0">
              <a:lnSpc>
                <a:spcPct val="150000"/>
              </a:lnSpc>
              <a:spcBef>
                <a:spcPct val="0"/>
              </a:spcBef>
              <a:spcAft>
                <a:spcPct val="0"/>
              </a:spcAft>
              <a:buClrTx/>
              <a:buSzPct val="120000"/>
              <a:buFontTx/>
              <a:buChar char="•"/>
              <a:tabLst/>
              <a:defRPr/>
            </a:pPr>
            <a:endParaRPr kumimoji="0" lang="en-US" sz="1600" b="0" i="0" u="none" strike="noStrike" kern="1200" cap="none" spc="0" normalizeH="0" baseline="0" noProof="0" dirty="0" smtClean="0">
              <a:ln>
                <a:noFill/>
              </a:ln>
              <a:solidFill>
                <a:srgbClr val="003366"/>
              </a:solidFill>
              <a:effectLst/>
              <a:uLnTx/>
              <a:uFillTx/>
              <a:latin typeface="Arial Narrow" panose="020B0606020202030204" pitchFamily="34" charset="0"/>
              <a:ea typeface="+mn-ea"/>
              <a:cs typeface="Tahoma" pitchFamily="34" charset="0"/>
            </a:endParaRPr>
          </a:p>
          <a:p>
            <a:pPr marL="342900" marR="0" lvl="0" indent="-342900" algn="just" defTabSz="912813" rtl="0" eaLnBrk="0" fontAlgn="base" latinLnBrk="0" hangingPunct="0">
              <a:lnSpc>
                <a:spcPct val="150000"/>
              </a:lnSpc>
              <a:spcBef>
                <a:spcPct val="0"/>
              </a:spcBef>
              <a:spcAft>
                <a:spcPct val="0"/>
              </a:spcAft>
              <a:buClrTx/>
              <a:buSzPct val="120000"/>
              <a:buFontTx/>
              <a:buChar char="•"/>
              <a:tabLst/>
              <a:defRPr/>
            </a:pPr>
            <a:endParaRPr kumimoji="0" lang="en-ZA" sz="16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901139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a:t>SUB-CONTRACTING AND JOINT VENTURES</a:t>
            </a: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16</a:t>
            </a:fld>
            <a:endParaRPr lang="en-US" dirty="0"/>
          </a:p>
        </p:txBody>
      </p:sp>
      <p:sp>
        <p:nvSpPr>
          <p:cNvPr id="5" name="Rectangle 2"/>
          <p:cNvSpPr txBox="1">
            <a:spLocks noChangeArrowheads="1"/>
          </p:cNvSpPr>
          <p:nvPr/>
        </p:nvSpPr>
        <p:spPr>
          <a:xfrm>
            <a:off x="107504" y="185690"/>
            <a:ext cx="8942753" cy="430887"/>
          </a:xfrm>
          <a:prstGeom prst="rect">
            <a:avLst/>
          </a:prstGeom>
        </p:spPr>
        <p:txBody>
          <a:bodyPr vert="horz" lIns="91440" tIns="45720" rIns="91440" bIns="45720" rtlCol="0" anchor="t" anchorCtr="0">
            <a:normAutofit fontScale="90000" lnSpcReduction="1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endParaRPr lang="en-GB" sz="2800" dirty="0" smtClean="0"/>
          </a:p>
        </p:txBody>
      </p:sp>
      <p:sp>
        <p:nvSpPr>
          <p:cNvPr id="6" name="Title 1"/>
          <p:cNvSpPr txBox="1">
            <a:spLocks/>
          </p:cNvSpPr>
          <p:nvPr/>
        </p:nvSpPr>
        <p:spPr>
          <a:xfrm>
            <a:off x="-241069" y="116632"/>
            <a:ext cx="9385069" cy="431056"/>
          </a:xfrm>
          <a:prstGeom prst="rect">
            <a:avLst/>
          </a:prstGeom>
        </p:spPr>
        <p:txBody>
          <a:bodyPr lIns="360000"/>
          <a:lstStyle/>
          <a:p>
            <a:pPr>
              <a:lnSpc>
                <a:spcPct val="90000"/>
              </a:lnSpc>
              <a:spcBef>
                <a:spcPct val="0"/>
              </a:spcBef>
              <a:defRPr/>
            </a:pPr>
            <a:endParaRPr lang="en-ZA" sz="2800" b="1" dirty="0">
              <a:solidFill>
                <a:srgbClr val="004C85"/>
              </a:solidFill>
              <a:latin typeface="Arial Narrow" panose="020B0606020202030204" pitchFamily="34" charset="0"/>
              <a:ea typeface="+mj-ea"/>
              <a:cs typeface="Arial" panose="020B0604020202020204" pitchFamily="34" charset="0"/>
            </a:endParaRPr>
          </a:p>
        </p:txBody>
      </p:sp>
      <p:sp>
        <p:nvSpPr>
          <p:cNvPr id="8" name="Text Placeholder 1"/>
          <p:cNvSpPr txBox="1">
            <a:spLocks/>
          </p:cNvSpPr>
          <p:nvPr/>
        </p:nvSpPr>
        <p:spPr bwMode="gray">
          <a:xfrm>
            <a:off x="478450" y="776686"/>
            <a:ext cx="8799635" cy="73866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indent="-342900" algn="l" defTabSz="912813" rtl="0" eaLnBrk="0" fontAlgn="base" hangingPunct="0">
              <a:spcBef>
                <a:spcPct val="0"/>
              </a:spcBef>
              <a:spcAft>
                <a:spcPct val="0"/>
              </a:spcAft>
              <a:buSzPct val="120000"/>
              <a:buChar char="•"/>
              <a:defRPr sz="1700">
                <a:solidFill>
                  <a:schemeClr val="tx1"/>
                </a:solidFill>
                <a:latin typeface="+mn-lt"/>
                <a:ea typeface="+mn-ea"/>
                <a:cs typeface="+mn-cs"/>
              </a:defRPr>
            </a:lvl1pPr>
            <a:lvl2pPr marL="146050" indent="-144463" algn="l" defTabSz="912813" rtl="0" eaLnBrk="0" fontAlgn="base" hangingPunct="0">
              <a:spcBef>
                <a:spcPct val="0"/>
              </a:spcBef>
              <a:spcAft>
                <a:spcPct val="0"/>
              </a:spcAft>
              <a:buClr>
                <a:schemeClr val="tx2"/>
              </a:buClr>
              <a:buSzPct val="120000"/>
              <a:buChar char="•"/>
              <a:defRPr sz="1600">
                <a:solidFill>
                  <a:schemeClr val="tx1"/>
                </a:solidFill>
                <a:latin typeface="+mn-lt"/>
              </a:defRPr>
            </a:lvl2pPr>
            <a:lvl3pPr marL="300038" indent="-150813" algn="l" defTabSz="912813" rtl="0" eaLnBrk="0" fontAlgn="base" hangingPunct="0">
              <a:spcBef>
                <a:spcPct val="0"/>
              </a:spcBef>
              <a:spcAft>
                <a:spcPct val="0"/>
              </a:spcAft>
              <a:buClr>
                <a:schemeClr val="tx2"/>
              </a:buClr>
              <a:buFont typeface="Times New Roman" pitchFamily="18" charset="0"/>
              <a:buChar char="–"/>
              <a:defRPr sz="1600">
                <a:solidFill>
                  <a:schemeClr val="tx1"/>
                </a:solidFill>
                <a:latin typeface="+mn-lt"/>
              </a:defRPr>
            </a:lvl3pPr>
            <a:lvl4pPr marL="439738" indent="-136525" algn="l" defTabSz="912813" rtl="0" eaLnBrk="0" fontAlgn="base" hangingPunct="0">
              <a:spcBef>
                <a:spcPct val="0"/>
              </a:spcBef>
              <a:spcAft>
                <a:spcPct val="0"/>
              </a:spcAft>
              <a:buClr>
                <a:schemeClr val="tx2"/>
              </a:buClr>
              <a:buSzPct val="89000"/>
              <a:buChar char="•"/>
              <a:defRPr sz="1600">
                <a:solidFill>
                  <a:schemeClr val="tx1"/>
                </a:solidFill>
                <a:latin typeface="+mn-lt"/>
              </a:defRPr>
            </a:lvl4pPr>
            <a:lvl5pPr marL="593725" indent="-150813" algn="l" defTabSz="912813" rtl="0" eaLnBrk="0" fontAlgn="base" hangingPunct="0">
              <a:spcBef>
                <a:spcPct val="0"/>
              </a:spcBef>
              <a:spcAft>
                <a:spcPct val="0"/>
              </a:spcAft>
              <a:buClr>
                <a:schemeClr val="tx2"/>
              </a:buClr>
              <a:buSzPct val="75000"/>
              <a:buFont typeface="Times New Roman" pitchFamily="18" charset="0"/>
              <a:buChar char="–"/>
              <a:defRPr sz="1600">
                <a:solidFill>
                  <a:schemeClr val="tx1"/>
                </a:solidFill>
                <a:latin typeface="+mn-lt"/>
              </a:defRPr>
            </a:lvl5pPr>
            <a:lvl6pPr marL="1060921"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6pPr>
            <a:lvl7pPr marL="1527402"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7pPr>
            <a:lvl8pPr marL="1993884"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8pPr>
            <a:lvl9pPr marL="2460365"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9pPr>
          </a:lstStyle>
          <a:p>
            <a:pPr marL="342900" marR="0" lvl="0" indent="-342900" algn="just" defTabSz="912813" rtl="0" eaLnBrk="0" fontAlgn="base" latinLnBrk="0" hangingPunct="0">
              <a:lnSpc>
                <a:spcPct val="150000"/>
              </a:lnSpc>
              <a:spcBef>
                <a:spcPct val="0"/>
              </a:spcBef>
              <a:spcAft>
                <a:spcPct val="0"/>
              </a:spcAft>
              <a:buClrTx/>
              <a:buSzPct val="120000"/>
              <a:buFontTx/>
              <a:buChar char="•"/>
              <a:tabLst/>
              <a:defRPr/>
            </a:pPr>
            <a:endParaRPr kumimoji="0" lang="en-US" sz="1600" b="0" i="0" u="none" strike="noStrike" kern="1200" cap="none" spc="0" normalizeH="0" baseline="0" noProof="0" dirty="0" smtClean="0">
              <a:ln>
                <a:noFill/>
              </a:ln>
              <a:solidFill>
                <a:srgbClr val="003366"/>
              </a:solidFill>
              <a:effectLst/>
              <a:uLnTx/>
              <a:uFillTx/>
              <a:latin typeface="Arial Narrow" panose="020B0606020202030204" pitchFamily="34" charset="0"/>
              <a:ea typeface="+mn-ea"/>
              <a:cs typeface="Tahoma" pitchFamily="34" charset="0"/>
            </a:endParaRPr>
          </a:p>
          <a:p>
            <a:pPr marL="342900" marR="0" lvl="0" indent="-342900" algn="just" defTabSz="912813" rtl="0" eaLnBrk="0" fontAlgn="base" latinLnBrk="0" hangingPunct="0">
              <a:lnSpc>
                <a:spcPct val="150000"/>
              </a:lnSpc>
              <a:spcBef>
                <a:spcPct val="0"/>
              </a:spcBef>
              <a:spcAft>
                <a:spcPct val="0"/>
              </a:spcAft>
              <a:buClrTx/>
              <a:buSzPct val="120000"/>
              <a:buFontTx/>
              <a:buChar char="•"/>
              <a:tabLst/>
              <a:defRPr/>
            </a:pPr>
            <a:endParaRPr kumimoji="0" lang="en-ZA" sz="16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7" name="Text Placeholder 1"/>
          <p:cNvSpPr txBox="1">
            <a:spLocks/>
          </p:cNvSpPr>
          <p:nvPr/>
        </p:nvSpPr>
        <p:spPr bwMode="gray">
          <a:xfrm>
            <a:off x="179512" y="692696"/>
            <a:ext cx="8496944" cy="364670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indent="-342900" algn="l" defTabSz="912813" rtl="0" eaLnBrk="0" fontAlgn="base" hangingPunct="0">
              <a:spcBef>
                <a:spcPct val="0"/>
              </a:spcBef>
              <a:spcAft>
                <a:spcPct val="0"/>
              </a:spcAft>
              <a:buSzPct val="120000"/>
              <a:buChar char="•"/>
              <a:defRPr sz="1700">
                <a:solidFill>
                  <a:schemeClr val="tx1"/>
                </a:solidFill>
                <a:latin typeface="+mn-lt"/>
                <a:ea typeface="+mn-ea"/>
                <a:cs typeface="+mn-cs"/>
              </a:defRPr>
            </a:lvl1pPr>
            <a:lvl2pPr marL="146050" indent="-144463" algn="l" defTabSz="912813" rtl="0" eaLnBrk="0" fontAlgn="base" hangingPunct="0">
              <a:spcBef>
                <a:spcPct val="0"/>
              </a:spcBef>
              <a:spcAft>
                <a:spcPct val="0"/>
              </a:spcAft>
              <a:buClr>
                <a:schemeClr val="tx2"/>
              </a:buClr>
              <a:buSzPct val="120000"/>
              <a:buChar char="•"/>
              <a:defRPr sz="1600">
                <a:solidFill>
                  <a:schemeClr val="tx1"/>
                </a:solidFill>
                <a:latin typeface="+mn-lt"/>
              </a:defRPr>
            </a:lvl2pPr>
            <a:lvl3pPr marL="300038" indent="-150813" algn="l" defTabSz="912813" rtl="0" eaLnBrk="0" fontAlgn="base" hangingPunct="0">
              <a:spcBef>
                <a:spcPct val="0"/>
              </a:spcBef>
              <a:spcAft>
                <a:spcPct val="0"/>
              </a:spcAft>
              <a:buClr>
                <a:schemeClr val="tx2"/>
              </a:buClr>
              <a:buFont typeface="Times New Roman" pitchFamily="18" charset="0"/>
              <a:buChar char="–"/>
              <a:defRPr sz="1600">
                <a:solidFill>
                  <a:schemeClr val="tx1"/>
                </a:solidFill>
                <a:latin typeface="+mn-lt"/>
              </a:defRPr>
            </a:lvl3pPr>
            <a:lvl4pPr marL="439738" indent="-136525" algn="l" defTabSz="912813" rtl="0" eaLnBrk="0" fontAlgn="base" hangingPunct="0">
              <a:spcBef>
                <a:spcPct val="0"/>
              </a:spcBef>
              <a:spcAft>
                <a:spcPct val="0"/>
              </a:spcAft>
              <a:buClr>
                <a:schemeClr val="tx2"/>
              </a:buClr>
              <a:buSzPct val="89000"/>
              <a:buChar char="•"/>
              <a:defRPr sz="1600">
                <a:solidFill>
                  <a:schemeClr val="tx1"/>
                </a:solidFill>
                <a:latin typeface="+mn-lt"/>
              </a:defRPr>
            </a:lvl4pPr>
            <a:lvl5pPr marL="593725" indent="-150813" algn="l" defTabSz="912813" rtl="0" eaLnBrk="0" fontAlgn="base" hangingPunct="0">
              <a:spcBef>
                <a:spcPct val="0"/>
              </a:spcBef>
              <a:spcAft>
                <a:spcPct val="0"/>
              </a:spcAft>
              <a:buClr>
                <a:schemeClr val="tx2"/>
              </a:buClr>
              <a:buSzPct val="75000"/>
              <a:buFont typeface="Times New Roman" pitchFamily="18" charset="0"/>
              <a:buChar char="–"/>
              <a:defRPr sz="1600">
                <a:solidFill>
                  <a:schemeClr val="tx1"/>
                </a:solidFill>
                <a:latin typeface="+mn-lt"/>
              </a:defRPr>
            </a:lvl5pPr>
            <a:lvl6pPr marL="1060921"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6pPr>
            <a:lvl7pPr marL="1527402"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7pPr>
            <a:lvl8pPr marL="1993884"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8pPr>
            <a:lvl9pPr marL="2460365"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9pPr>
          </a:lstStyle>
          <a:p>
            <a:pPr marL="0" marR="0" lvl="1" indent="0" algn="just" defTabSz="912813" rtl="0" eaLnBrk="0" fontAlgn="base" latinLnBrk="0" hangingPunct="0">
              <a:lnSpc>
                <a:spcPct val="100000"/>
              </a:lnSpc>
              <a:spcBef>
                <a:spcPct val="0"/>
              </a:spcBef>
              <a:spcAft>
                <a:spcPct val="0"/>
              </a:spcAft>
              <a:buClrTx/>
              <a:buSzPct val="120000"/>
              <a:buFontTx/>
              <a:buNone/>
              <a:tabLst/>
              <a:defRPr/>
            </a:pPr>
            <a:r>
              <a:rPr kumimoji="0" lang="en-ZA" sz="1600" b="1" i="0" u="none" strike="noStrike" kern="1200" cap="none" spc="0" normalizeH="0" baseline="0" noProof="0" dirty="0" smtClean="0">
                <a:ln>
                  <a:noFill/>
                </a:ln>
                <a:solidFill>
                  <a:srgbClr val="003366"/>
                </a:solidFill>
                <a:effectLst/>
                <a:uLnTx/>
                <a:uFillTx/>
                <a:latin typeface="Arial Narrow" panose="020B0606020202030204" pitchFamily="34" charset="0"/>
                <a:ea typeface="Times New Roman" pitchFamily="18" charset="0"/>
                <a:cs typeface="Tahoma" pitchFamily="34" charset="0"/>
              </a:rPr>
              <a:t>    </a:t>
            </a:r>
          </a:p>
          <a:p>
            <a:pPr marL="0" marR="0" lvl="1" indent="0" algn="just" defTabSz="912813" rtl="0" eaLnBrk="0" fontAlgn="base" latinLnBrk="0" hangingPunct="0">
              <a:lnSpc>
                <a:spcPct val="100000"/>
              </a:lnSpc>
              <a:spcBef>
                <a:spcPct val="0"/>
              </a:spcBef>
              <a:spcAft>
                <a:spcPct val="0"/>
              </a:spcAft>
              <a:buClrTx/>
              <a:buSzPct val="120000"/>
              <a:buFontTx/>
              <a:buNone/>
              <a:tabLst>
                <a:tab pos="357188" algn="l"/>
              </a:tabLst>
              <a:defRPr/>
            </a:pPr>
            <a:r>
              <a:rPr kumimoji="0" lang="en-ZA" sz="1600" b="1" i="0" u="none" strike="noStrike" kern="1200" cap="none" spc="0" normalizeH="0" baseline="0" noProof="0" dirty="0" smtClean="0">
                <a:ln>
                  <a:noFill/>
                </a:ln>
                <a:solidFill>
                  <a:srgbClr val="003366"/>
                </a:solidFill>
                <a:effectLst/>
                <a:uLnTx/>
                <a:uFillTx/>
                <a:latin typeface="Arial Narrow" panose="020B0606020202030204" pitchFamily="34" charset="0"/>
                <a:ea typeface="Times New Roman" pitchFamily="18" charset="0"/>
                <a:cs typeface="Tahoma" pitchFamily="34" charset="0"/>
              </a:rPr>
              <a:t>     Proof of Existence: </a:t>
            </a:r>
            <a:r>
              <a:rPr kumimoji="0" lang="x-none" sz="1600" b="1" i="0" u="none" strike="noStrike" kern="1200" cap="none" spc="0" normalizeH="0" baseline="0" noProof="0" dirty="0" smtClean="0">
                <a:ln>
                  <a:noFill/>
                </a:ln>
                <a:solidFill>
                  <a:srgbClr val="003366"/>
                </a:solidFill>
                <a:effectLst/>
                <a:uLnTx/>
                <a:uFillTx/>
                <a:latin typeface="Arial Narrow" panose="020B0606020202030204" pitchFamily="34" charset="0"/>
                <a:ea typeface="Times New Roman" pitchFamily="18" charset="0"/>
                <a:cs typeface="Tahoma" pitchFamily="34" charset="0"/>
              </a:rPr>
              <a:t>Joint Ventures and/or Sub-Contracting</a:t>
            </a:r>
            <a:endParaRPr kumimoji="0" lang="en-ZA" sz="1600" b="1" i="0" u="none" strike="noStrike" kern="1200" cap="none" spc="0" normalizeH="0" baseline="0" noProof="0" dirty="0" smtClean="0">
              <a:ln>
                <a:noFill/>
              </a:ln>
              <a:solidFill>
                <a:srgbClr val="003366"/>
              </a:solidFill>
              <a:effectLst/>
              <a:uLnTx/>
              <a:uFillTx/>
              <a:latin typeface="Arial Narrow" panose="020B0606020202030204" pitchFamily="34" charset="0"/>
              <a:ea typeface="Times New Roman" pitchFamily="18" charset="0"/>
              <a:cs typeface="Tahoma" pitchFamily="34" charset="0"/>
            </a:endParaRPr>
          </a:p>
          <a:p>
            <a:pPr marL="0" marR="0" lvl="1" indent="0" algn="just" defTabSz="912813" rtl="0" eaLnBrk="0" fontAlgn="base" latinLnBrk="0" hangingPunct="0">
              <a:lnSpc>
                <a:spcPct val="150000"/>
              </a:lnSpc>
              <a:spcBef>
                <a:spcPct val="0"/>
              </a:spcBef>
              <a:spcAft>
                <a:spcPct val="0"/>
              </a:spcAft>
              <a:buClrTx/>
              <a:buSzPct val="120000"/>
              <a:buFontTx/>
              <a:buNone/>
              <a:tabLst/>
              <a:defRPr/>
            </a:pPr>
            <a:endParaRPr kumimoji="0" lang="en-ZA" sz="1600" b="1" i="0" u="none" strike="noStrike" kern="1200" cap="none" spc="0" normalizeH="0" baseline="0" noProof="0" dirty="0" smtClean="0">
              <a:ln>
                <a:noFill/>
              </a:ln>
              <a:solidFill>
                <a:srgbClr val="003366"/>
              </a:solidFill>
              <a:effectLst/>
              <a:uLnTx/>
              <a:uFillTx/>
              <a:latin typeface="Arial Narrow" panose="020B0606020202030204" pitchFamily="34" charset="0"/>
              <a:ea typeface="Times New Roman" pitchFamily="18" charset="0"/>
              <a:cs typeface="Tahoma" pitchFamily="34" charset="0"/>
            </a:endParaRPr>
          </a:p>
          <a:p>
            <a:pPr marL="342900" marR="0" lvl="2" indent="-342900" algn="just" defTabSz="912813" rtl="0" eaLnBrk="0" fontAlgn="base" latinLnBrk="0" hangingPunct="0">
              <a:lnSpc>
                <a:spcPct val="150000"/>
              </a:lnSpc>
              <a:spcBef>
                <a:spcPct val="0"/>
              </a:spcBef>
              <a:spcAft>
                <a:spcPct val="0"/>
              </a:spcAft>
              <a:buClrTx/>
              <a:buSzPct val="120000"/>
              <a:buFontTx/>
              <a:buChar char="•"/>
              <a:tabLst/>
              <a:defRPr/>
            </a:pPr>
            <a:r>
              <a:rPr kumimoji="0" lang="x-none" sz="1600" b="0" i="0" u="none" strike="noStrike" kern="1200" cap="none" spc="0" normalizeH="0" baseline="0" noProof="0" dirty="0" smtClean="0">
                <a:ln>
                  <a:noFill/>
                </a:ln>
                <a:solidFill>
                  <a:srgbClr val="003366"/>
                </a:solidFill>
                <a:effectLst/>
                <a:uLnTx/>
                <a:uFillTx/>
                <a:latin typeface="Arial Narrow" panose="020B0606020202030204" pitchFamily="34" charset="0"/>
                <a:ea typeface="Times New Roman" pitchFamily="18" charset="0"/>
                <a:cs typeface="Tahoma" pitchFamily="34" charset="0"/>
              </a:rPr>
              <a:t>Bidders must submit concrete proof of the existence of joint ventures and/or sub-contracting arrangements. SARS will accept signed agreements as acceptable proof of the existence of a joint venture and/or sub-contracting arrangement. </a:t>
            </a:r>
            <a:endParaRPr kumimoji="0" lang="en-ZA" sz="1600" b="0" i="0" u="none" strike="noStrike" kern="1200" cap="none" spc="0" normalizeH="0" baseline="0" noProof="0" dirty="0" smtClean="0">
              <a:ln>
                <a:noFill/>
              </a:ln>
              <a:solidFill>
                <a:srgbClr val="003366"/>
              </a:solidFill>
              <a:effectLst/>
              <a:uLnTx/>
              <a:uFillTx/>
              <a:latin typeface="Arial Narrow" panose="020B0606020202030204" pitchFamily="34" charset="0"/>
              <a:ea typeface="Times New Roman" pitchFamily="18" charset="0"/>
              <a:cs typeface="Tahoma" pitchFamily="34" charset="0"/>
            </a:endParaRPr>
          </a:p>
          <a:p>
            <a:pPr marL="342900" marR="0" lvl="2" indent="-342900" algn="just" defTabSz="912813" rtl="0" eaLnBrk="0" fontAlgn="base" latinLnBrk="0" hangingPunct="0">
              <a:lnSpc>
                <a:spcPct val="100000"/>
              </a:lnSpc>
              <a:spcBef>
                <a:spcPct val="0"/>
              </a:spcBef>
              <a:spcAft>
                <a:spcPct val="0"/>
              </a:spcAft>
              <a:buClrTx/>
              <a:buSzPct val="120000"/>
              <a:buFontTx/>
              <a:buChar char="•"/>
              <a:tabLst/>
              <a:defRPr/>
            </a:pPr>
            <a:endParaRPr kumimoji="0" lang="en-ZA" sz="1600" b="0" i="0" u="none" strike="noStrike" kern="1200" cap="none" spc="0" normalizeH="0" baseline="0" noProof="0" dirty="0" smtClean="0">
              <a:ln>
                <a:noFill/>
              </a:ln>
              <a:solidFill>
                <a:srgbClr val="003366"/>
              </a:solidFill>
              <a:effectLst/>
              <a:uLnTx/>
              <a:uFillTx/>
              <a:latin typeface="Arial Narrow" panose="020B0606020202030204" pitchFamily="34" charset="0"/>
              <a:ea typeface="Times New Roman" pitchFamily="18" charset="0"/>
              <a:cs typeface="Tahoma" pitchFamily="34" charset="0"/>
            </a:endParaRPr>
          </a:p>
          <a:p>
            <a:pPr marL="342900" marR="0" lvl="2" indent="-342900" algn="just" defTabSz="912813" rtl="0" eaLnBrk="0" fontAlgn="base" latinLnBrk="0" hangingPunct="0">
              <a:lnSpc>
                <a:spcPct val="150000"/>
              </a:lnSpc>
              <a:spcBef>
                <a:spcPct val="0"/>
              </a:spcBef>
              <a:spcAft>
                <a:spcPct val="0"/>
              </a:spcAft>
              <a:buClrTx/>
              <a:buSzPct val="120000"/>
              <a:buFontTx/>
              <a:buChar char="•"/>
              <a:tabLst/>
              <a:defRPr/>
            </a:pPr>
            <a:r>
              <a:rPr kumimoji="0" lang="x-none" sz="1600" b="0" i="0" u="none" strike="noStrike" kern="1200" cap="none" spc="0" normalizeH="0" baseline="0" noProof="0" dirty="0" smtClean="0">
                <a:ln>
                  <a:noFill/>
                </a:ln>
                <a:solidFill>
                  <a:srgbClr val="003366"/>
                </a:solidFill>
                <a:effectLst/>
                <a:uLnTx/>
                <a:uFillTx/>
                <a:latin typeface="Arial Narrow" panose="020B0606020202030204" pitchFamily="34" charset="0"/>
                <a:ea typeface="Times New Roman" pitchFamily="18" charset="0"/>
                <a:cs typeface="Tahoma" pitchFamily="34" charset="0"/>
              </a:rPr>
              <a:t>The joint venture and/or sub-contracting agreements must clearly set out the roles and responsibilities of the </a:t>
            </a:r>
            <a:r>
              <a:rPr kumimoji="0" lang="en-ZA" sz="1600" b="0" i="0" u="none" strike="noStrike" kern="1200" cap="none" spc="0" normalizeH="0" baseline="0" noProof="0" dirty="0" smtClean="0">
                <a:ln>
                  <a:noFill/>
                </a:ln>
                <a:solidFill>
                  <a:srgbClr val="003366"/>
                </a:solidFill>
                <a:effectLst/>
                <a:uLnTx/>
                <a:uFillTx/>
                <a:latin typeface="Arial Narrow" panose="020B0606020202030204" pitchFamily="34" charset="0"/>
                <a:ea typeface="Times New Roman" pitchFamily="18" charset="0"/>
                <a:cs typeface="Tahoma" pitchFamily="34" charset="0"/>
              </a:rPr>
              <a:t>Lead Partner </a:t>
            </a:r>
            <a:r>
              <a:rPr kumimoji="0" lang="x-none" sz="1600" b="0" i="0" u="none" strike="noStrike" kern="1200" cap="none" spc="0" normalizeH="0" baseline="0" noProof="0" dirty="0" smtClean="0">
                <a:ln>
                  <a:noFill/>
                </a:ln>
                <a:solidFill>
                  <a:srgbClr val="003366"/>
                </a:solidFill>
                <a:effectLst/>
                <a:uLnTx/>
                <a:uFillTx/>
                <a:latin typeface="Arial Narrow" panose="020B0606020202030204" pitchFamily="34" charset="0"/>
                <a:ea typeface="Times New Roman" pitchFamily="18" charset="0"/>
                <a:cs typeface="Tahoma" pitchFamily="34" charset="0"/>
              </a:rPr>
              <a:t>and the joint venture and/or sub-contracting party. The agreement must also clearly identify the </a:t>
            </a:r>
            <a:r>
              <a:rPr kumimoji="0" lang="en-ZA" sz="1600" b="0" i="0" u="none" strike="noStrike" kern="1200" cap="none" spc="0" normalizeH="0" baseline="0" noProof="0" dirty="0" smtClean="0">
                <a:ln>
                  <a:noFill/>
                </a:ln>
                <a:solidFill>
                  <a:srgbClr val="003366"/>
                </a:solidFill>
                <a:effectLst/>
                <a:uLnTx/>
                <a:uFillTx/>
                <a:latin typeface="Arial Narrow" panose="020B0606020202030204" pitchFamily="34" charset="0"/>
                <a:ea typeface="Times New Roman" pitchFamily="18" charset="0"/>
                <a:cs typeface="Tahoma" pitchFamily="34" charset="0"/>
              </a:rPr>
              <a:t>Lead Partner</a:t>
            </a:r>
            <a:r>
              <a:rPr kumimoji="0" lang="x-none" sz="1600" b="0" i="0" u="none" strike="noStrike" kern="1200" cap="none" spc="0" normalizeH="0" baseline="0" noProof="0" dirty="0" smtClean="0">
                <a:ln>
                  <a:noFill/>
                </a:ln>
                <a:solidFill>
                  <a:srgbClr val="003366"/>
                </a:solidFill>
                <a:effectLst/>
                <a:uLnTx/>
                <a:uFillTx/>
                <a:latin typeface="Arial Narrow" panose="020B0606020202030204" pitchFamily="34" charset="0"/>
                <a:ea typeface="Times New Roman" pitchFamily="18" charset="0"/>
                <a:cs typeface="Tahoma" pitchFamily="34" charset="0"/>
              </a:rPr>
              <a:t>, who shall be given the power of attorney to bind the other party/parties in respect of matters pertaining to the joint venture and/or sub-contracting arrangement</a:t>
            </a:r>
            <a:r>
              <a:rPr kumimoji="0" lang="x-none" sz="1600" b="0" i="0" u="none" strike="noStrike" kern="0" cap="none" spc="0" normalizeH="0" baseline="0" noProof="0" dirty="0" smtClean="0">
                <a:ln>
                  <a:noFill/>
                </a:ln>
                <a:solidFill>
                  <a:srgbClr val="000000"/>
                </a:solidFill>
                <a:effectLst/>
                <a:uLnTx/>
                <a:uFillTx/>
                <a:latin typeface="Arial Narrow" panose="020B0606020202030204" pitchFamily="34" charset="0"/>
              </a:rPr>
              <a:t>. </a:t>
            </a:r>
            <a:endParaRPr kumimoji="0" lang="en-ZA" sz="1600" b="0"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endParaRPr>
          </a:p>
        </p:txBody>
      </p:sp>
    </p:spTree>
    <p:extLst>
      <p:ext uri="{BB962C8B-B14F-4D97-AF65-F5344CB8AC3E}">
        <p14:creationId xmlns:p14="http://schemas.microsoft.com/office/powerpoint/2010/main" val="2888366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17</a:t>
            </a:fld>
            <a:endParaRPr lang="en-US" dirty="0"/>
          </a:p>
        </p:txBody>
      </p:sp>
      <p:sp>
        <p:nvSpPr>
          <p:cNvPr id="5" name="Title 5"/>
          <p:cNvSpPr txBox="1">
            <a:spLocks/>
          </p:cNvSpPr>
          <p:nvPr/>
        </p:nvSpPr>
        <p:spPr>
          <a:xfrm>
            <a:off x="1" y="168297"/>
            <a:ext cx="8994530" cy="61421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lvl="0" algn="just"/>
            <a:r>
              <a:rPr lang="en-ZA" sz="2000">
                <a:latin typeface="Arial Narrow" panose="020B0606020202030204" pitchFamily="34" charset="0"/>
                <a:cs typeface="Arial" panose="020B0604020202020204" pitchFamily="34" charset="0"/>
              </a:rPr>
              <a:t>MANDATORY AND POINTS AWARDED FOR BBBEE CONTRIBUTION</a:t>
            </a:r>
            <a:endParaRPr lang="en-ZA" sz="2000" dirty="0">
              <a:latin typeface="Arial Narrow" panose="020B060602020203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96664720"/>
              </p:ext>
            </p:extLst>
          </p:nvPr>
        </p:nvGraphicFramePr>
        <p:xfrm>
          <a:off x="473825" y="1236429"/>
          <a:ext cx="4652495" cy="4649079"/>
        </p:xfrm>
        <a:graphic>
          <a:graphicData uri="http://schemas.openxmlformats.org/drawingml/2006/table">
            <a:tbl>
              <a:tblPr firstRow="1" firstCol="1" bandRow="1">
                <a:tableStyleId>{5C22544A-7EE6-4342-B048-85BDC9FD1C3A}</a:tableStyleId>
              </a:tblPr>
              <a:tblGrid>
                <a:gridCol w="2406464">
                  <a:extLst>
                    <a:ext uri="{9D8B030D-6E8A-4147-A177-3AD203B41FA5}">
                      <a16:colId xmlns:a16="http://schemas.microsoft.com/office/drawing/2014/main" val="90941900"/>
                    </a:ext>
                  </a:extLst>
                </a:gridCol>
                <a:gridCol w="2246031">
                  <a:extLst>
                    <a:ext uri="{9D8B030D-6E8A-4147-A177-3AD203B41FA5}">
                      <a16:colId xmlns:a16="http://schemas.microsoft.com/office/drawing/2014/main" val="3475600966"/>
                    </a:ext>
                  </a:extLst>
                </a:gridCol>
              </a:tblGrid>
              <a:tr h="864591">
                <a:tc>
                  <a:txBody>
                    <a:bodyPr/>
                    <a:lstStyle/>
                    <a:p>
                      <a:pPr algn="ctr" eaLnBrk="0" fontAlgn="base" hangingPunct="0">
                        <a:spcBef>
                          <a:spcPts val="480"/>
                        </a:spcBef>
                        <a:spcAft>
                          <a:spcPts val="0"/>
                        </a:spcAft>
                      </a:pPr>
                      <a:r>
                        <a:rPr lang="en-US" sz="1800" kern="1200" dirty="0">
                          <a:solidFill>
                            <a:schemeClr val="tx1"/>
                          </a:solidFill>
                          <a:effectLst/>
                        </a:rPr>
                        <a:t>B-BBEE Status Level of Contributor</a:t>
                      </a:r>
                      <a:endParaRPr lang="en-ZA" sz="1800" dirty="0">
                        <a:solidFill>
                          <a:schemeClr val="tx1"/>
                        </a:solidFill>
                        <a:effectLst/>
                        <a:latin typeface="Times New Roman" panose="02020603050405020304" pitchFamily="18" charset="0"/>
                        <a:ea typeface="Times New Roman" panose="02020603050405020304" pitchFamily="18" charset="0"/>
                      </a:endParaRPr>
                    </a:p>
                  </a:txBody>
                  <a:tcPr marL="34316" marR="34316" marT="0" marB="0" anchor="ctr"/>
                </a:tc>
                <a:tc>
                  <a:txBody>
                    <a:bodyPr/>
                    <a:lstStyle/>
                    <a:p>
                      <a:pPr algn="ctr" eaLnBrk="0" fontAlgn="base" hangingPunct="0">
                        <a:spcBef>
                          <a:spcPts val="480"/>
                        </a:spcBef>
                        <a:spcAft>
                          <a:spcPts val="0"/>
                        </a:spcAft>
                      </a:pPr>
                      <a:r>
                        <a:rPr lang="en-US" sz="1800" kern="1200" dirty="0">
                          <a:solidFill>
                            <a:schemeClr val="tx1"/>
                          </a:solidFill>
                          <a:effectLst/>
                        </a:rPr>
                        <a:t>Number of points</a:t>
                      </a:r>
                      <a:endParaRPr lang="en-ZA" sz="1800" dirty="0">
                        <a:solidFill>
                          <a:schemeClr val="tx1"/>
                        </a:solidFill>
                        <a:effectLst/>
                      </a:endParaRPr>
                    </a:p>
                    <a:p>
                      <a:pPr algn="ctr" eaLnBrk="0" fontAlgn="base" hangingPunct="0">
                        <a:spcBef>
                          <a:spcPts val="480"/>
                        </a:spcBef>
                        <a:spcAft>
                          <a:spcPts val="0"/>
                        </a:spcAft>
                      </a:pPr>
                      <a:r>
                        <a:rPr lang="en-US" sz="1800" kern="1200" dirty="0">
                          <a:solidFill>
                            <a:schemeClr val="tx1"/>
                          </a:solidFill>
                          <a:effectLst/>
                        </a:rPr>
                        <a:t>(80/20 system)</a:t>
                      </a:r>
                      <a:endParaRPr lang="en-ZA" sz="1800" dirty="0">
                        <a:solidFill>
                          <a:schemeClr val="tx1"/>
                        </a:solidFill>
                        <a:effectLst/>
                        <a:latin typeface="Times New Roman" panose="02020603050405020304" pitchFamily="18" charset="0"/>
                        <a:ea typeface="Times New Roman" panose="02020603050405020304" pitchFamily="18" charset="0"/>
                      </a:endParaRPr>
                    </a:p>
                  </a:txBody>
                  <a:tcPr marL="34316" marR="34316" marT="0" marB="0" anchor="ctr"/>
                </a:tc>
                <a:extLst>
                  <a:ext uri="{0D108BD9-81ED-4DB2-BD59-A6C34878D82A}">
                    <a16:rowId xmlns:a16="http://schemas.microsoft.com/office/drawing/2014/main" val="925173328"/>
                  </a:ext>
                </a:extLst>
              </a:tr>
              <a:tr h="427577">
                <a:tc>
                  <a:txBody>
                    <a:bodyPr/>
                    <a:lstStyle/>
                    <a:p>
                      <a:pPr algn="ctr" eaLnBrk="0" fontAlgn="base" hangingPunct="0">
                        <a:spcBef>
                          <a:spcPts val="575"/>
                        </a:spcBef>
                        <a:spcAft>
                          <a:spcPts val="0"/>
                        </a:spcAft>
                      </a:pPr>
                      <a:r>
                        <a:rPr lang="en-US" sz="1600" kern="1200" dirty="0">
                          <a:solidFill>
                            <a:schemeClr val="tx1"/>
                          </a:solidFill>
                          <a:effectLst/>
                        </a:rPr>
                        <a:t>1</a:t>
                      </a:r>
                      <a:endParaRPr lang="en-ZA" sz="1600" dirty="0">
                        <a:solidFill>
                          <a:schemeClr val="tx1"/>
                        </a:solidFill>
                        <a:effectLst/>
                        <a:latin typeface="Times New Roman" panose="02020603050405020304" pitchFamily="18" charset="0"/>
                        <a:ea typeface="Times New Roman" panose="02020603050405020304" pitchFamily="18" charset="0"/>
                      </a:endParaRPr>
                    </a:p>
                  </a:txBody>
                  <a:tcPr marL="34316" marR="34316" marT="0" marB="0"/>
                </a:tc>
                <a:tc>
                  <a:txBody>
                    <a:bodyPr/>
                    <a:lstStyle/>
                    <a:p>
                      <a:pPr algn="ctr" eaLnBrk="0" fontAlgn="base" hangingPunct="0">
                        <a:spcBef>
                          <a:spcPts val="575"/>
                        </a:spcBef>
                        <a:spcAft>
                          <a:spcPts val="0"/>
                        </a:spcAft>
                      </a:pPr>
                      <a:r>
                        <a:rPr lang="en-US" sz="1600" b="1" kern="1200" dirty="0">
                          <a:solidFill>
                            <a:schemeClr val="tx1"/>
                          </a:solidFill>
                          <a:effectLst/>
                        </a:rPr>
                        <a:t>20</a:t>
                      </a:r>
                      <a:endParaRPr lang="en-ZA" sz="1600" b="1" dirty="0">
                        <a:solidFill>
                          <a:schemeClr val="tx1"/>
                        </a:solidFill>
                        <a:effectLst/>
                        <a:latin typeface="Times New Roman" panose="02020603050405020304" pitchFamily="18" charset="0"/>
                        <a:ea typeface="Times New Roman" panose="02020603050405020304" pitchFamily="18" charset="0"/>
                      </a:endParaRPr>
                    </a:p>
                  </a:txBody>
                  <a:tcPr marL="34316" marR="34316" marT="0" marB="0"/>
                </a:tc>
                <a:extLst>
                  <a:ext uri="{0D108BD9-81ED-4DB2-BD59-A6C34878D82A}">
                    <a16:rowId xmlns:a16="http://schemas.microsoft.com/office/drawing/2014/main" val="3989742893"/>
                  </a:ext>
                </a:extLst>
              </a:tr>
              <a:tr h="349135">
                <a:tc>
                  <a:txBody>
                    <a:bodyPr/>
                    <a:lstStyle/>
                    <a:p>
                      <a:pPr algn="ctr" eaLnBrk="0" fontAlgn="base" hangingPunct="0">
                        <a:spcBef>
                          <a:spcPts val="575"/>
                        </a:spcBef>
                        <a:spcAft>
                          <a:spcPts val="0"/>
                        </a:spcAft>
                      </a:pPr>
                      <a:r>
                        <a:rPr lang="en-US" sz="1600" kern="1200" dirty="0">
                          <a:solidFill>
                            <a:schemeClr val="tx1"/>
                          </a:solidFill>
                          <a:effectLst/>
                        </a:rPr>
                        <a:t>2</a:t>
                      </a:r>
                      <a:endParaRPr lang="en-ZA" sz="1600" dirty="0">
                        <a:solidFill>
                          <a:schemeClr val="tx1"/>
                        </a:solidFill>
                        <a:effectLst/>
                        <a:latin typeface="Times New Roman" panose="02020603050405020304" pitchFamily="18" charset="0"/>
                        <a:ea typeface="Times New Roman" panose="02020603050405020304" pitchFamily="18" charset="0"/>
                      </a:endParaRPr>
                    </a:p>
                  </a:txBody>
                  <a:tcPr marL="34316" marR="34316" marT="0" marB="0"/>
                </a:tc>
                <a:tc>
                  <a:txBody>
                    <a:bodyPr/>
                    <a:lstStyle/>
                    <a:p>
                      <a:pPr algn="ctr" eaLnBrk="0" fontAlgn="base" hangingPunct="0">
                        <a:spcBef>
                          <a:spcPts val="575"/>
                        </a:spcBef>
                        <a:spcAft>
                          <a:spcPts val="0"/>
                        </a:spcAft>
                      </a:pPr>
                      <a:r>
                        <a:rPr lang="en-US" sz="1600" b="1" kern="1200" dirty="0">
                          <a:solidFill>
                            <a:schemeClr val="tx1"/>
                          </a:solidFill>
                          <a:effectLst/>
                        </a:rPr>
                        <a:t>18</a:t>
                      </a:r>
                      <a:endParaRPr lang="en-ZA" sz="1600" b="1" dirty="0">
                        <a:solidFill>
                          <a:schemeClr val="tx1"/>
                        </a:solidFill>
                        <a:effectLst/>
                        <a:latin typeface="Times New Roman" panose="02020603050405020304" pitchFamily="18" charset="0"/>
                        <a:ea typeface="Times New Roman" panose="02020603050405020304" pitchFamily="18" charset="0"/>
                      </a:endParaRPr>
                    </a:p>
                  </a:txBody>
                  <a:tcPr marL="34316" marR="34316" marT="0" marB="0"/>
                </a:tc>
                <a:extLst>
                  <a:ext uri="{0D108BD9-81ED-4DB2-BD59-A6C34878D82A}">
                    <a16:rowId xmlns:a16="http://schemas.microsoft.com/office/drawing/2014/main" val="2731863766"/>
                  </a:ext>
                </a:extLst>
              </a:tr>
              <a:tr h="374073">
                <a:tc>
                  <a:txBody>
                    <a:bodyPr/>
                    <a:lstStyle/>
                    <a:p>
                      <a:pPr algn="ctr" eaLnBrk="0" fontAlgn="base" hangingPunct="0">
                        <a:spcBef>
                          <a:spcPts val="575"/>
                        </a:spcBef>
                        <a:spcAft>
                          <a:spcPts val="0"/>
                        </a:spcAft>
                      </a:pPr>
                      <a:r>
                        <a:rPr lang="en-US" sz="1600" kern="1200" dirty="0">
                          <a:solidFill>
                            <a:schemeClr val="tx1"/>
                          </a:solidFill>
                          <a:effectLst/>
                        </a:rPr>
                        <a:t>3</a:t>
                      </a:r>
                      <a:endParaRPr lang="en-ZA" sz="1600" dirty="0">
                        <a:solidFill>
                          <a:schemeClr val="tx1"/>
                        </a:solidFill>
                        <a:effectLst/>
                        <a:latin typeface="Times New Roman" panose="02020603050405020304" pitchFamily="18" charset="0"/>
                        <a:ea typeface="Times New Roman" panose="02020603050405020304" pitchFamily="18" charset="0"/>
                      </a:endParaRPr>
                    </a:p>
                  </a:txBody>
                  <a:tcPr marL="34316" marR="34316" marT="0" marB="0"/>
                </a:tc>
                <a:tc>
                  <a:txBody>
                    <a:bodyPr/>
                    <a:lstStyle/>
                    <a:p>
                      <a:pPr algn="ctr" eaLnBrk="0" fontAlgn="base" hangingPunct="0">
                        <a:spcBef>
                          <a:spcPts val="575"/>
                        </a:spcBef>
                        <a:spcAft>
                          <a:spcPts val="0"/>
                        </a:spcAft>
                      </a:pPr>
                      <a:r>
                        <a:rPr lang="en-US" sz="1600" b="1" kern="1200" dirty="0">
                          <a:solidFill>
                            <a:schemeClr val="tx1"/>
                          </a:solidFill>
                          <a:effectLst/>
                        </a:rPr>
                        <a:t>14</a:t>
                      </a:r>
                      <a:endParaRPr lang="en-ZA" sz="1600" b="1" dirty="0">
                        <a:solidFill>
                          <a:schemeClr val="tx1"/>
                        </a:solidFill>
                        <a:effectLst/>
                        <a:latin typeface="Times New Roman" panose="02020603050405020304" pitchFamily="18" charset="0"/>
                        <a:ea typeface="Times New Roman" panose="02020603050405020304" pitchFamily="18" charset="0"/>
                      </a:endParaRPr>
                    </a:p>
                  </a:txBody>
                  <a:tcPr marL="34316" marR="34316" marT="0" marB="0"/>
                </a:tc>
                <a:extLst>
                  <a:ext uri="{0D108BD9-81ED-4DB2-BD59-A6C34878D82A}">
                    <a16:rowId xmlns:a16="http://schemas.microsoft.com/office/drawing/2014/main" val="3395095506"/>
                  </a:ext>
                </a:extLst>
              </a:tr>
              <a:tr h="388145">
                <a:tc>
                  <a:txBody>
                    <a:bodyPr/>
                    <a:lstStyle/>
                    <a:p>
                      <a:pPr algn="ctr" eaLnBrk="0" fontAlgn="base" hangingPunct="0">
                        <a:spcBef>
                          <a:spcPts val="575"/>
                        </a:spcBef>
                        <a:spcAft>
                          <a:spcPts val="0"/>
                        </a:spcAft>
                      </a:pPr>
                      <a:r>
                        <a:rPr lang="en-US" sz="1600" kern="1200" dirty="0">
                          <a:solidFill>
                            <a:schemeClr val="tx1"/>
                          </a:solidFill>
                          <a:effectLst/>
                        </a:rPr>
                        <a:t>4</a:t>
                      </a:r>
                      <a:endParaRPr lang="en-ZA" sz="1600" dirty="0">
                        <a:solidFill>
                          <a:schemeClr val="tx1"/>
                        </a:solidFill>
                        <a:effectLst/>
                        <a:latin typeface="Times New Roman" panose="02020603050405020304" pitchFamily="18" charset="0"/>
                        <a:ea typeface="Times New Roman" panose="02020603050405020304" pitchFamily="18" charset="0"/>
                      </a:endParaRPr>
                    </a:p>
                  </a:txBody>
                  <a:tcPr marL="34316" marR="34316" marT="0" marB="0">
                    <a:solidFill>
                      <a:schemeClr val="tx1">
                        <a:lumMod val="50000"/>
                        <a:lumOff val="50000"/>
                      </a:schemeClr>
                    </a:solidFill>
                  </a:tcPr>
                </a:tc>
                <a:tc>
                  <a:txBody>
                    <a:bodyPr/>
                    <a:lstStyle/>
                    <a:p>
                      <a:pPr algn="ctr" eaLnBrk="0" fontAlgn="base" hangingPunct="0">
                        <a:spcBef>
                          <a:spcPts val="575"/>
                        </a:spcBef>
                        <a:spcAft>
                          <a:spcPts val="0"/>
                        </a:spcAft>
                      </a:pPr>
                      <a:r>
                        <a:rPr kumimoji="0" lang="en-US" sz="1600" b="1" i="0" u="none" strike="noStrike" kern="1200" cap="none" spc="0" normalizeH="0" baseline="0" noProof="0" dirty="0" smtClean="0">
                          <a:ln>
                            <a:noFill/>
                          </a:ln>
                          <a:solidFill>
                            <a:srgbClr val="000000"/>
                          </a:solidFill>
                          <a:effectLst/>
                          <a:uLnTx/>
                          <a:uFillTx/>
                          <a:latin typeface="Arial"/>
                          <a:ea typeface="+mn-ea"/>
                          <a:cs typeface="+mn-cs"/>
                        </a:rPr>
                        <a:t>Non-compliant </a:t>
                      </a:r>
                      <a:endParaRPr lang="en-ZA" sz="1600" dirty="0">
                        <a:solidFill>
                          <a:schemeClr val="tx1"/>
                        </a:solidFill>
                        <a:effectLst/>
                        <a:latin typeface="Times New Roman" panose="02020603050405020304" pitchFamily="18" charset="0"/>
                        <a:ea typeface="Times New Roman" panose="02020603050405020304" pitchFamily="18" charset="0"/>
                      </a:endParaRPr>
                    </a:p>
                  </a:txBody>
                  <a:tcPr marL="34316" marR="34316" marT="0" marB="0">
                    <a:solidFill>
                      <a:schemeClr val="tx1">
                        <a:lumMod val="50000"/>
                        <a:lumOff val="50000"/>
                      </a:schemeClr>
                    </a:solidFill>
                  </a:tcPr>
                </a:tc>
                <a:extLst>
                  <a:ext uri="{0D108BD9-81ED-4DB2-BD59-A6C34878D82A}">
                    <a16:rowId xmlns:a16="http://schemas.microsoft.com/office/drawing/2014/main" val="1472420980"/>
                  </a:ext>
                </a:extLst>
              </a:tr>
              <a:tr h="446366">
                <a:tc>
                  <a:txBody>
                    <a:bodyPr/>
                    <a:lstStyle/>
                    <a:p>
                      <a:pPr algn="ctr" eaLnBrk="0" fontAlgn="base" hangingPunct="0">
                        <a:spcBef>
                          <a:spcPts val="575"/>
                        </a:spcBef>
                        <a:spcAft>
                          <a:spcPts val="0"/>
                        </a:spcAft>
                      </a:pPr>
                      <a:r>
                        <a:rPr lang="en-US" sz="1600" kern="1200" dirty="0">
                          <a:solidFill>
                            <a:schemeClr val="tx1"/>
                          </a:solidFill>
                          <a:effectLst/>
                        </a:rPr>
                        <a:t>5</a:t>
                      </a:r>
                      <a:endParaRPr lang="en-ZA" sz="1600" dirty="0">
                        <a:solidFill>
                          <a:schemeClr val="tx1"/>
                        </a:solidFill>
                        <a:effectLst/>
                        <a:latin typeface="Times New Roman" panose="02020603050405020304" pitchFamily="18" charset="0"/>
                        <a:ea typeface="Times New Roman" panose="02020603050405020304" pitchFamily="18" charset="0"/>
                      </a:endParaRPr>
                    </a:p>
                  </a:txBody>
                  <a:tcPr marL="34316" marR="34316" marT="0" marB="0">
                    <a:solidFill>
                      <a:schemeClr val="tx1">
                        <a:lumMod val="50000"/>
                        <a:lumOff val="50000"/>
                      </a:schemeClr>
                    </a:solidFill>
                  </a:tcPr>
                </a:tc>
                <a:tc>
                  <a:txBody>
                    <a:bodyPr/>
                    <a:lstStyle/>
                    <a:p>
                      <a:pPr algn="ctr" eaLnBrk="0" fontAlgn="base" hangingPunct="0">
                        <a:spcBef>
                          <a:spcPts val="575"/>
                        </a:spcBef>
                        <a:spcAft>
                          <a:spcPts val="0"/>
                        </a:spcAft>
                      </a:pPr>
                      <a:r>
                        <a:rPr kumimoji="0" lang="en-US" sz="1600" b="1" i="0" u="none" strike="noStrike" kern="1200" cap="none" spc="0" normalizeH="0" baseline="0" noProof="0" dirty="0" smtClean="0">
                          <a:ln>
                            <a:noFill/>
                          </a:ln>
                          <a:solidFill>
                            <a:srgbClr val="000000"/>
                          </a:solidFill>
                          <a:effectLst/>
                          <a:uLnTx/>
                          <a:uFillTx/>
                          <a:latin typeface="Arial"/>
                          <a:ea typeface="+mn-ea"/>
                          <a:cs typeface="+mn-cs"/>
                        </a:rPr>
                        <a:t>Non-compliant </a:t>
                      </a:r>
                      <a:endParaRPr lang="en-ZA" sz="1600" dirty="0">
                        <a:solidFill>
                          <a:schemeClr val="tx1"/>
                        </a:solidFill>
                        <a:effectLst/>
                        <a:latin typeface="Times New Roman" panose="02020603050405020304" pitchFamily="18" charset="0"/>
                        <a:ea typeface="Times New Roman" panose="02020603050405020304" pitchFamily="18" charset="0"/>
                      </a:endParaRPr>
                    </a:p>
                  </a:txBody>
                  <a:tcPr marL="34316" marR="34316" marT="0" marB="0">
                    <a:solidFill>
                      <a:schemeClr val="tx1">
                        <a:lumMod val="50000"/>
                        <a:lumOff val="50000"/>
                      </a:schemeClr>
                    </a:solidFill>
                  </a:tcPr>
                </a:tc>
                <a:extLst>
                  <a:ext uri="{0D108BD9-81ED-4DB2-BD59-A6C34878D82A}">
                    <a16:rowId xmlns:a16="http://schemas.microsoft.com/office/drawing/2014/main" val="1598425332"/>
                  </a:ext>
                </a:extLst>
              </a:tr>
              <a:tr h="465772">
                <a:tc>
                  <a:txBody>
                    <a:bodyPr/>
                    <a:lstStyle/>
                    <a:p>
                      <a:pPr algn="ctr" eaLnBrk="0" fontAlgn="base" hangingPunct="0">
                        <a:spcBef>
                          <a:spcPts val="575"/>
                        </a:spcBef>
                        <a:spcAft>
                          <a:spcPts val="0"/>
                        </a:spcAft>
                      </a:pPr>
                      <a:r>
                        <a:rPr lang="en-US" sz="1600" kern="1200" dirty="0">
                          <a:solidFill>
                            <a:schemeClr val="tx1"/>
                          </a:solidFill>
                          <a:effectLst/>
                        </a:rPr>
                        <a:t>6</a:t>
                      </a:r>
                      <a:endParaRPr lang="en-ZA" sz="1600" dirty="0">
                        <a:solidFill>
                          <a:schemeClr val="tx1"/>
                        </a:solidFill>
                        <a:effectLst/>
                        <a:latin typeface="Times New Roman" panose="02020603050405020304" pitchFamily="18" charset="0"/>
                        <a:ea typeface="Times New Roman" panose="02020603050405020304" pitchFamily="18" charset="0"/>
                      </a:endParaRPr>
                    </a:p>
                  </a:txBody>
                  <a:tcPr marL="34316" marR="34316" marT="0" marB="0">
                    <a:solidFill>
                      <a:schemeClr val="tx1">
                        <a:lumMod val="50000"/>
                        <a:lumOff val="50000"/>
                      </a:schemeClr>
                    </a:solidFill>
                  </a:tcPr>
                </a:tc>
                <a:tc>
                  <a:txBody>
                    <a:bodyPr/>
                    <a:lstStyle/>
                    <a:p>
                      <a:pPr algn="ctr" eaLnBrk="0" fontAlgn="base" hangingPunct="0">
                        <a:spcBef>
                          <a:spcPts val="575"/>
                        </a:spcBef>
                        <a:spcAft>
                          <a:spcPts val="0"/>
                        </a:spcAft>
                      </a:pPr>
                      <a:r>
                        <a:rPr kumimoji="0" lang="en-US" sz="1600" b="1" i="0" u="none" strike="noStrike" kern="1200" cap="none" spc="0" normalizeH="0" baseline="0" noProof="0" dirty="0" smtClean="0">
                          <a:ln>
                            <a:noFill/>
                          </a:ln>
                          <a:solidFill>
                            <a:srgbClr val="000000"/>
                          </a:solidFill>
                          <a:effectLst/>
                          <a:uLnTx/>
                          <a:uFillTx/>
                          <a:latin typeface="Arial"/>
                          <a:ea typeface="+mn-ea"/>
                          <a:cs typeface="+mn-cs"/>
                        </a:rPr>
                        <a:t>Non-compliant </a:t>
                      </a:r>
                      <a:endParaRPr lang="en-ZA" sz="1600" dirty="0">
                        <a:solidFill>
                          <a:schemeClr val="tx1"/>
                        </a:solidFill>
                        <a:effectLst/>
                        <a:latin typeface="Times New Roman" panose="02020603050405020304" pitchFamily="18" charset="0"/>
                        <a:ea typeface="Times New Roman" panose="02020603050405020304" pitchFamily="18" charset="0"/>
                      </a:endParaRPr>
                    </a:p>
                  </a:txBody>
                  <a:tcPr marL="34316" marR="34316" marT="0" marB="0">
                    <a:solidFill>
                      <a:schemeClr val="tx1">
                        <a:lumMod val="50000"/>
                        <a:lumOff val="50000"/>
                      </a:schemeClr>
                    </a:solidFill>
                  </a:tcPr>
                </a:tc>
                <a:extLst>
                  <a:ext uri="{0D108BD9-81ED-4DB2-BD59-A6C34878D82A}">
                    <a16:rowId xmlns:a16="http://schemas.microsoft.com/office/drawing/2014/main" val="3603335570"/>
                  </a:ext>
                </a:extLst>
              </a:tr>
              <a:tr h="359034">
                <a:tc>
                  <a:txBody>
                    <a:bodyPr/>
                    <a:lstStyle/>
                    <a:p>
                      <a:pPr algn="ctr" eaLnBrk="0" fontAlgn="base" hangingPunct="0">
                        <a:spcBef>
                          <a:spcPts val="575"/>
                        </a:spcBef>
                        <a:spcAft>
                          <a:spcPts val="0"/>
                        </a:spcAft>
                      </a:pPr>
                      <a:r>
                        <a:rPr lang="en-US" sz="1600" kern="1200" dirty="0">
                          <a:solidFill>
                            <a:schemeClr val="tx1"/>
                          </a:solidFill>
                          <a:effectLst/>
                        </a:rPr>
                        <a:t>7</a:t>
                      </a:r>
                      <a:endParaRPr lang="en-ZA" sz="1600" dirty="0">
                        <a:solidFill>
                          <a:schemeClr val="tx1"/>
                        </a:solidFill>
                        <a:effectLst/>
                        <a:latin typeface="Times New Roman" panose="02020603050405020304" pitchFamily="18" charset="0"/>
                        <a:ea typeface="Times New Roman" panose="02020603050405020304" pitchFamily="18" charset="0"/>
                      </a:endParaRPr>
                    </a:p>
                  </a:txBody>
                  <a:tcPr marL="34316" marR="34316" marT="0" marB="0">
                    <a:solidFill>
                      <a:schemeClr val="tx1">
                        <a:lumMod val="50000"/>
                        <a:lumOff val="50000"/>
                      </a:schemeClr>
                    </a:solidFill>
                  </a:tcPr>
                </a:tc>
                <a:tc>
                  <a:txBody>
                    <a:bodyPr/>
                    <a:lstStyle/>
                    <a:p>
                      <a:pPr algn="ctr" eaLnBrk="0" fontAlgn="base" hangingPunct="0">
                        <a:spcBef>
                          <a:spcPts val="575"/>
                        </a:spcBef>
                        <a:spcAft>
                          <a:spcPts val="0"/>
                        </a:spcAft>
                      </a:pPr>
                      <a:r>
                        <a:rPr kumimoji="0" lang="en-US" sz="1600" b="1" i="0" u="none" strike="noStrike" kern="1200" cap="none" spc="0" normalizeH="0" baseline="0" noProof="0" dirty="0" smtClean="0">
                          <a:ln>
                            <a:noFill/>
                          </a:ln>
                          <a:solidFill>
                            <a:srgbClr val="000000"/>
                          </a:solidFill>
                          <a:effectLst/>
                          <a:uLnTx/>
                          <a:uFillTx/>
                          <a:latin typeface="Arial"/>
                          <a:ea typeface="+mn-ea"/>
                          <a:cs typeface="+mn-cs"/>
                        </a:rPr>
                        <a:t>Non-compliant </a:t>
                      </a:r>
                      <a:endParaRPr lang="en-ZA" sz="1600" dirty="0">
                        <a:solidFill>
                          <a:schemeClr val="tx1"/>
                        </a:solidFill>
                        <a:effectLst/>
                        <a:latin typeface="Times New Roman" panose="02020603050405020304" pitchFamily="18" charset="0"/>
                        <a:ea typeface="Times New Roman" panose="02020603050405020304" pitchFamily="18" charset="0"/>
                      </a:endParaRPr>
                    </a:p>
                  </a:txBody>
                  <a:tcPr marL="34316" marR="34316" marT="0" marB="0">
                    <a:solidFill>
                      <a:schemeClr val="tx1">
                        <a:lumMod val="50000"/>
                        <a:lumOff val="50000"/>
                      </a:schemeClr>
                    </a:solidFill>
                  </a:tcPr>
                </a:tc>
                <a:extLst>
                  <a:ext uri="{0D108BD9-81ED-4DB2-BD59-A6C34878D82A}">
                    <a16:rowId xmlns:a16="http://schemas.microsoft.com/office/drawing/2014/main" val="4121688086"/>
                  </a:ext>
                </a:extLst>
              </a:tr>
              <a:tr h="436662">
                <a:tc>
                  <a:txBody>
                    <a:bodyPr/>
                    <a:lstStyle/>
                    <a:p>
                      <a:pPr algn="ctr" eaLnBrk="0" fontAlgn="base" hangingPunct="0">
                        <a:spcBef>
                          <a:spcPts val="575"/>
                        </a:spcBef>
                        <a:spcAft>
                          <a:spcPts val="0"/>
                        </a:spcAft>
                      </a:pPr>
                      <a:r>
                        <a:rPr lang="en-US" sz="1600" kern="1200" dirty="0">
                          <a:solidFill>
                            <a:schemeClr val="tx1"/>
                          </a:solidFill>
                          <a:effectLst/>
                        </a:rPr>
                        <a:t>8</a:t>
                      </a:r>
                      <a:endParaRPr lang="en-ZA" sz="1600" dirty="0">
                        <a:solidFill>
                          <a:schemeClr val="tx1"/>
                        </a:solidFill>
                        <a:effectLst/>
                        <a:latin typeface="Times New Roman" panose="02020603050405020304" pitchFamily="18" charset="0"/>
                        <a:ea typeface="Times New Roman" panose="02020603050405020304" pitchFamily="18" charset="0"/>
                      </a:endParaRPr>
                    </a:p>
                  </a:txBody>
                  <a:tcPr marL="34316" marR="34316" marT="0" marB="0">
                    <a:solidFill>
                      <a:schemeClr val="tx1">
                        <a:lumMod val="50000"/>
                        <a:lumOff val="50000"/>
                      </a:schemeClr>
                    </a:solidFill>
                  </a:tcPr>
                </a:tc>
                <a:tc>
                  <a:txBody>
                    <a:bodyPr/>
                    <a:lstStyle/>
                    <a:p>
                      <a:pPr algn="ctr" eaLnBrk="0" fontAlgn="base" hangingPunct="0">
                        <a:spcBef>
                          <a:spcPts val="575"/>
                        </a:spcBef>
                        <a:spcAft>
                          <a:spcPts val="0"/>
                        </a:spcAft>
                      </a:pPr>
                      <a:r>
                        <a:rPr kumimoji="0" lang="en-US" sz="1600" b="1" i="0" u="none" strike="noStrike" kern="1200" cap="none" spc="0" normalizeH="0" baseline="0" noProof="0" dirty="0" smtClean="0">
                          <a:ln>
                            <a:noFill/>
                          </a:ln>
                          <a:solidFill>
                            <a:srgbClr val="000000"/>
                          </a:solidFill>
                          <a:effectLst/>
                          <a:uLnTx/>
                          <a:uFillTx/>
                          <a:latin typeface="Arial"/>
                          <a:ea typeface="+mn-ea"/>
                          <a:cs typeface="+mn-cs"/>
                        </a:rPr>
                        <a:t>Non-compliant </a:t>
                      </a:r>
                      <a:endParaRPr lang="en-ZA" sz="1600" dirty="0">
                        <a:solidFill>
                          <a:schemeClr val="tx1"/>
                        </a:solidFill>
                        <a:effectLst/>
                        <a:latin typeface="Times New Roman" panose="02020603050405020304" pitchFamily="18" charset="0"/>
                        <a:ea typeface="Times New Roman" panose="02020603050405020304" pitchFamily="18" charset="0"/>
                      </a:endParaRPr>
                    </a:p>
                  </a:txBody>
                  <a:tcPr marL="34316" marR="34316" marT="0" marB="0">
                    <a:solidFill>
                      <a:schemeClr val="tx1">
                        <a:lumMod val="50000"/>
                        <a:lumOff val="50000"/>
                      </a:schemeClr>
                    </a:solidFill>
                  </a:tcPr>
                </a:tc>
                <a:extLst>
                  <a:ext uri="{0D108BD9-81ED-4DB2-BD59-A6C34878D82A}">
                    <a16:rowId xmlns:a16="http://schemas.microsoft.com/office/drawing/2014/main" val="3091798925"/>
                  </a:ext>
                </a:extLst>
              </a:tr>
              <a:tr h="537724">
                <a:tc>
                  <a:txBody>
                    <a:bodyPr/>
                    <a:lstStyle/>
                    <a:p>
                      <a:pPr algn="ctr" eaLnBrk="0" fontAlgn="base" hangingPunct="0">
                        <a:spcBef>
                          <a:spcPts val="575"/>
                        </a:spcBef>
                        <a:spcAft>
                          <a:spcPts val="0"/>
                        </a:spcAft>
                      </a:pPr>
                      <a:r>
                        <a:rPr lang="en-US" sz="1600" kern="1200" dirty="0">
                          <a:solidFill>
                            <a:schemeClr val="tx1"/>
                          </a:solidFill>
                          <a:effectLst/>
                        </a:rPr>
                        <a:t>Non-compliant contributor</a:t>
                      </a:r>
                      <a:endParaRPr lang="en-ZA" sz="1600" dirty="0">
                        <a:solidFill>
                          <a:schemeClr val="tx1"/>
                        </a:solidFill>
                        <a:effectLst/>
                        <a:latin typeface="Times New Roman" panose="02020603050405020304" pitchFamily="18" charset="0"/>
                        <a:ea typeface="Times New Roman" panose="02020603050405020304" pitchFamily="18" charset="0"/>
                      </a:endParaRPr>
                    </a:p>
                  </a:txBody>
                  <a:tcPr marL="34316" marR="34316" marT="0" marB="0">
                    <a:solidFill>
                      <a:schemeClr val="tx1">
                        <a:lumMod val="50000"/>
                        <a:lumOff val="50000"/>
                      </a:schemeClr>
                    </a:solidFill>
                  </a:tcPr>
                </a:tc>
                <a:tc>
                  <a:txBody>
                    <a:bodyPr/>
                    <a:lstStyle/>
                    <a:p>
                      <a:pPr algn="ctr" eaLnBrk="0" fontAlgn="base" hangingPunct="0">
                        <a:spcBef>
                          <a:spcPts val="575"/>
                        </a:spcBef>
                        <a:spcAft>
                          <a:spcPts val="0"/>
                        </a:spcAft>
                      </a:pPr>
                      <a:r>
                        <a:rPr kumimoji="0" lang="en-US" sz="1600" b="1" i="0" u="none" strike="noStrike" kern="1200" cap="none" spc="0" normalizeH="0" baseline="0" noProof="0" dirty="0" smtClean="0">
                          <a:ln>
                            <a:noFill/>
                          </a:ln>
                          <a:solidFill>
                            <a:srgbClr val="000000"/>
                          </a:solidFill>
                          <a:effectLst/>
                          <a:uLnTx/>
                          <a:uFillTx/>
                          <a:latin typeface="Arial"/>
                          <a:ea typeface="+mn-ea"/>
                          <a:cs typeface="+mn-cs"/>
                        </a:rPr>
                        <a:t>Non-compliant </a:t>
                      </a:r>
                      <a:endParaRPr lang="en-ZA" sz="1600" dirty="0">
                        <a:solidFill>
                          <a:schemeClr val="tx1"/>
                        </a:solidFill>
                        <a:effectLst/>
                        <a:latin typeface="Times New Roman" panose="02020603050405020304" pitchFamily="18" charset="0"/>
                        <a:ea typeface="Times New Roman" panose="02020603050405020304" pitchFamily="18" charset="0"/>
                      </a:endParaRPr>
                    </a:p>
                  </a:txBody>
                  <a:tcPr marL="34316" marR="34316" marT="0" marB="0">
                    <a:solidFill>
                      <a:schemeClr val="tx1">
                        <a:lumMod val="50000"/>
                        <a:lumOff val="50000"/>
                      </a:schemeClr>
                    </a:solidFill>
                  </a:tcPr>
                </a:tc>
                <a:extLst>
                  <a:ext uri="{0D108BD9-81ED-4DB2-BD59-A6C34878D82A}">
                    <a16:rowId xmlns:a16="http://schemas.microsoft.com/office/drawing/2014/main" val="2134992948"/>
                  </a:ext>
                </a:extLst>
              </a:tr>
            </a:tbl>
          </a:graphicData>
        </a:graphic>
      </p:graphicFrame>
    </p:spTree>
    <p:extLst>
      <p:ext uri="{BB962C8B-B14F-4D97-AF65-F5344CB8AC3E}">
        <p14:creationId xmlns:p14="http://schemas.microsoft.com/office/powerpoint/2010/main" val="1831197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01" y="-174137"/>
            <a:ext cx="7886700" cy="532606"/>
          </a:xfrm>
        </p:spPr>
        <p:txBody>
          <a:bodyPr>
            <a:normAutofit fontScale="90000"/>
          </a:bodyPr>
          <a:lstStyle/>
          <a:p>
            <a:r>
              <a:rPr lang="en-ZA" b="0" dirty="0"/>
              <a:t/>
            </a:r>
            <a:br>
              <a:rPr lang="en-ZA" b="0" dirty="0"/>
            </a:br>
            <a:r>
              <a:rPr lang="en-ZA" dirty="0"/>
              <a:t>Joint Ventures and Consortiums </a:t>
            </a:r>
          </a:p>
        </p:txBody>
      </p:sp>
      <p:sp>
        <p:nvSpPr>
          <p:cNvPr id="3" name="Slide Number Placeholder 2"/>
          <p:cNvSpPr>
            <a:spLocks noGrp="1"/>
          </p:cNvSpPr>
          <p:nvPr>
            <p:ph type="sldNum" sz="quarter" idx="10"/>
          </p:nvPr>
        </p:nvSpPr>
        <p:spPr/>
        <p:txBody>
          <a:bodyPr/>
          <a:lstStyle/>
          <a:p>
            <a:fld id="{B540B12B-D968-2643-8E7F-238A3C456CC9}" type="slidenum">
              <a:rPr lang="en-US" smtClean="0"/>
              <a:pPr/>
              <a:t>18</a:t>
            </a:fld>
            <a:endParaRPr lang="en-US" dirty="0"/>
          </a:p>
        </p:txBody>
      </p:sp>
      <p:sp>
        <p:nvSpPr>
          <p:cNvPr id="4" name="Text Placeholder 3"/>
          <p:cNvSpPr>
            <a:spLocks noGrp="1"/>
          </p:cNvSpPr>
          <p:nvPr>
            <p:ph type="body" sz="quarter" idx="11"/>
          </p:nvPr>
        </p:nvSpPr>
        <p:spPr>
          <a:xfrm>
            <a:off x="104601" y="571500"/>
            <a:ext cx="8607599" cy="5521325"/>
          </a:xfrm>
        </p:spPr>
        <p:txBody>
          <a:bodyPr/>
          <a:lstStyle/>
          <a:p>
            <a:endParaRPr lang="en-ZA" sz="2000" dirty="0">
              <a:solidFill>
                <a:srgbClr val="000000"/>
              </a:solidFill>
              <a:latin typeface="Arial" panose="020B0604020202020204" pitchFamily="34" charset="0"/>
            </a:endParaRPr>
          </a:p>
          <a:p>
            <a:pPr algn="just">
              <a:lnSpc>
                <a:spcPct val="150000"/>
              </a:lnSpc>
            </a:pPr>
            <a:r>
              <a:rPr lang="en-US" sz="1600" dirty="0">
                <a:solidFill>
                  <a:srgbClr val="003366"/>
                </a:solidFill>
                <a:latin typeface="Arial Narrow" panose="020B0606020202030204" pitchFamily="34" charset="0"/>
                <a:ea typeface="Times New Roman" pitchFamily="18" charset="0"/>
                <a:cs typeface="Tahoma" pitchFamily="34" charset="0"/>
              </a:rPr>
              <a:t>A trust, consortium or joint venture (including unincorporated consortia and joint ventures), will qualify for points for their B-BBEE status level as a legal entity, provided that the entity submits their consolidated B-BBEE status level Verification Certificate scorecard and that such a consolidated B-BBEE scorecard is prepared for every separate bid. </a:t>
            </a:r>
            <a:endParaRPr lang="en-ZA" sz="1600" dirty="0">
              <a:solidFill>
                <a:srgbClr val="003366"/>
              </a:solidFill>
              <a:latin typeface="Arial Narrow" panose="020B0606020202030204" pitchFamily="34" charset="0"/>
              <a:ea typeface="Times New Roman" pitchFamily="18" charset="0"/>
              <a:cs typeface="Tahoma" pitchFamily="34" charset="0"/>
            </a:endParaRPr>
          </a:p>
        </p:txBody>
      </p:sp>
    </p:spTree>
    <p:extLst>
      <p:ext uri="{BB962C8B-B14F-4D97-AF65-F5344CB8AC3E}">
        <p14:creationId xmlns:p14="http://schemas.microsoft.com/office/powerpoint/2010/main" val="3165800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r>
              <a:rPr lang="en-ZA" dirty="0"/>
              <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92500" lnSpcReduction="20000"/>
          </a:bodyPr>
          <a:lstStyle/>
          <a:p>
            <a:pPr algn="l">
              <a:lnSpc>
                <a:spcPct val="135000"/>
              </a:lnSpc>
              <a:spcBef>
                <a:spcPct val="75000"/>
              </a:spcBef>
              <a:spcAft>
                <a:spcPct val="10000"/>
              </a:spcAft>
              <a:buClr>
                <a:schemeClr val="accent1"/>
              </a:buClr>
            </a:pPr>
            <a:r>
              <a:rPr lang="en-US" sz="1800" b="1" dirty="0">
                <a:solidFill>
                  <a:srgbClr val="FF0000"/>
                </a:solidFill>
                <a:ea typeface="SimSun" pitchFamily="2" charset="-122"/>
              </a:rPr>
              <a:t>1. Welcome and Introduction</a:t>
            </a:r>
          </a:p>
          <a:p>
            <a:pPr marL="228600" indent="-228600">
              <a:lnSpc>
                <a:spcPct val="135000"/>
              </a:lnSpc>
              <a:spcBef>
                <a:spcPct val="75000"/>
              </a:spcBef>
              <a:spcAft>
                <a:spcPct val="10000"/>
              </a:spcAft>
              <a:buClr>
                <a:schemeClr val="accent1"/>
              </a:buClr>
            </a:pPr>
            <a:r>
              <a:rPr lang="en-ZA" sz="1800" b="1" dirty="0">
                <a:solidFill>
                  <a:schemeClr val="tx2"/>
                </a:solidFill>
              </a:rPr>
              <a:t>2. RFP Timelines</a:t>
            </a:r>
          </a:p>
          <a:p>
            <a:pPr marL="228600" indent="-228600">
              <a:lnSpc>
                <a:spcPct val="135000"/>
              </a:lnSpc>
              <a:spcBef>
                <a:spcPct val="75000"/>
              </a:spcBef>
              <a:spcAft>
                <a:spcPct val="10000"/>
              </a:spcAft>
              <a:buClr>
                <a:schemeClr val="accent1"/>
              </a:buClr>
            </a:pPr>
            <a:r>
              <a:rPr lang="en-ZA" sz="1800" b="1" dirty="0">
                <a:solidFill>
                  <a:schemeClr val="tx2"/>
                </a:solidFill>
              </a:rPr>
              <a:t>3. Background and Scope of Work </a:t>
            </a:r>
          </a:p>
          <a:p>
            <a:pPr marL="228600" indent="-228600">
              <a:lnSpc>
                <a:spcPct val="135000"/>
              </a:lnSpc>
              <a:spcBef>
                <a:spcPct val="75000"/>
              </a:spcBef>
              <a:spcAft>
                <a:spcPct val="10000"/>
              </a:spcAft>
              <a:buClr>
                <a:schemeClr val="accent1"/>
              </a:buClr>
            </a:pPr>
            <a:r>
              <a:rPr lang="en-ZA" sz="1800" b="1" dirty="0">
                <a:solidFill>
                  <a:schemeClr val="tx2"/>
                </a:solidFill>
              </a:rPr>
              <a:t>4. Bid Evaluation Process </a:t>
            </a:r>
            <a:endParaRPr lang="en-ZA" sz="1800" b="1" dirty="0" smtClean="0">
              <a:solidFill>
                <a:schemeClr val="tx2"/>
              </a:solidFill>
            </a:endParaRPr>
          </a:p>
          <a:p>
            <a:pPr marL="228600" indent="-228600">
              <a:lnSpc>
                <a:spcPct val="135000"/>
              </a:lnSpc>
              <a:spcBef>
                <a:spcPct val="75000"/>
              </a:spcBef>
              <a:spcAft>
                <a:spcPct val="10000"/>
              </a:spcAft>
              <a:buClr>
                <a:schemeClr val="accent1"/>
              </a:buClr>
            </a:pPr>
            <a:r>
              <a:rPr lang="en-US" b="1" dirty="0" smtClean="0">
                <a:solidFill>
                  <a:schemeClr val="tx2"/>
                </a:solidFill>
              </a:rPr>
              <a:t>5. Price &amp; B-BBEE</a:t>
            </a:r>
            <a:endParaRPr lang="en-US" b="1" dirty="0">
              <a:solidFill>
                <a:schemeClr val="tx2"/>
              </a:solidFill>
            </a:endParaRPr>
          </a:p>
          <a:p>
            <a:pPr marL="228600" indent="-228600">
              <a:lnSpc>
                <a:spcPct val="135000"/>
              </a:lnSpc>
              <a:spcBef>
                <a:spcPct val="75000"/>
              </a:spcBef>
              <a:spcAft>
                <a:spcPct val="10000"/>
              </a:spcAft>
              <a:buClr>
                <a:schemeClr val="accent1"/>
              </a:buClr>
            </a:pPr>
            <a:r>
              <a:rPr lang="en-ZA" b="1" dirty="0">
                <a:solidFill>
                  <a:schemeClr val="tx2"/>
                </a:solidFill>
              </a:rPr>
              <a:t>6</a:t>
            </a:r>
            <a:r>
              <a:rPr lang="en-ZA" sz="1800" b="1" dirty="0" smtClean="0">
                <a:solidFill>
                  <a:schemeClr val="tx2"/>
                </a:solidFill>
              </a:rPr>
              <a:t>. </a:t>
            </a:r>
            <a:r>
              <a:rPr lang="en-ZA" b="1" dirty="0">
                <a:solidFill>
                  <a:schemeClr val="tx2"/>
                </a:solidFill>
              </a:rPr>
              <a:t>Services Agreements</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smtClean="0">
                <a:solidFill>
                  <a:schemeClr val="tx2"/>
                </a:solidFill>
              </a:rPr>
              <a:t>. </a:t>
            </a:r>
            <a:r>
              <a:rPr lang="en-ZA" sz="1800" b="1" dirty="0">
                <a:solidFill>
                  <a:schemeClr val="tx2"/>
                </a:solidFill>
              </a:rPr>
              <a:t>RFP submission and contact details</a:t>
            </a:r>
          </a:p>
          <a:p>
            <a:pPr marL="228600" indent="-228600" algn="l">
              <a:lnSpc>
                <a:spcPct val="135000"/>
              </a:lnSpc>
              <a:spcBef>
                <a:spcPct val="75000"/>
              </a:spcBef>
              <a:spcAft>
                <a:spcPct val="10000"/>
              </a:spcAft>
              <a:buClr>
                <a:schemeClr val="accent1"/>
              </a:buClr>
            </a:pPr>
            <a:r>
              <a:rPr lang="en-ZA" sz="1800" b="1" dirty="0">
                <a:solidFill>
                  <a:schemeClr val="tx2"/>
                </a:solidFill>
              </a:rPr>
              <a:t>7. Q&amp;A</a:t>
            </a:r>
            <a:endParaRPr lang="en-ZA" sz="1100" dirty="0">
              <a:solidFill>
                <a:schemeClr val="tx1"/>
              </a:solidFill>
            </a:endParaRPr>
          </a:p>
          <a:p>
            <a:endParaRPr lang="en-ZA" dirty="0"/>
          </a:p>
        </p:txBody>
      </p:sp>
    </p:spTree>
    <p:extLst>
      <p:ext uri="{BB962C8B-B14F-4D97-AF65-F5344CB8AC3E}">
        <p14:creationId xmlns:p14="http://schemas.microsoft.com/office/powerpoint/2010/main" val="2334713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01" y="-174137"/>
            <a:ext cx="7886700" cy="532606"/>
          </a:xfrm>
        </p:spPr>
        <p:txBody>
          <a:bodyPr>
            <a:normAutofit fontScale="90000"/>
          </a:bodyPr>
          <a:lstStyle/>
          <a:p>
            <a:r>
              <a:rPr lang="en-ZA" b="0" dirty="0"/>
              <a:t/>
            </a:r>
            <a:br>
              <a:rPr lang="en-ZA" b="0" dirty="0"/>
            </a:br>
            <a:r>
              <a:rPr lang="en-ZA" dirty="0"/>
              <a:t>Joint Ventures and Consortiums </a:t>
            </a:r>
          </a:p>
        </p:txBody>
      </p:sp>
      <p:sp>
        <p:nvSpPr>
          <p:cNvPr id="3" name="Slide Number Placeholder 2"/>
          <p:cNvSpPr>
            <a:spLocks noGrp="1"/>
          </p:cNvSpPr>
          <p:nvPr>
            <p:ph type="sldNum" sz="quarter" idx="10"/>
          </p:nvPr>
        </p:nvSpPr>
        <p:spPr/>
        <p:txBody>
          <a:bodyPr/>
          <a:lstStyle/>
          <a:p>
            <a:fld id="{B540B12B-D968-2643-8E7F-238A3C456CC9}" type="slidenum">
              <a:rPr lang="en-US" smtClean="0"/>
              <a:pPr/>
              <a:t>19</a:t>
            </a:fld>
            <a:endParaRPr lang="en-US" dirty="0"/>
          </a:p>
        </p:txBody>
      </p:sp>
      <p:sp>
        <p:nvSpPr>
          <p:cNvPr id="4" name="Text Placeholder 3"/>
          <p:cNvSpPr>
            <a:spLocks noGrp="1"/>
          </p:cNvSpPr>
          <p:nvPr>
            <p:ph type="body" sz="quarter" idx="11"/>
          </p:nvPr>
        </p:nvSpPr>
        <p:spPr>
          <a:xfrm>
            <a:off x="104601" y="571500"/>
            <a:ext cx="8607599" cy="5521325"/>
          </a:xfrm>
        </p:spPr>
        <p:txBody>
          <a:bodyPr/>
          <a:lstStyle/>
          <a:p>
            <a:endParaRPr lang="en-ZA" sz="2000" dirty="0">
              <a:solidFill>
                <a:srgbClr val="000000"/>
              </a:solidFill>
              <a:latin typeface="Arial" panose="020B0604020202020204" pitchFamily="34" charset="0"/>
            </a:endParaRPr>
          </a:p>
          <a:p>
            <a:pPr algn="just">
              <a:lnSpc>
                <a:spcPct val="150000"/>
              </a:lnSpc>
            </a:pPr>
            <a:r>
              <a:rPr lang="en-US" sz="1600" dirty="0">
                <a:solidFill>
                  <a:srgbClr val="003366"/>
                </a:solidFill>
                <a:latin typeface="Arial Narrow" panose="020B0606020202030204" pitchFamily="34" charset="0"/>
                <a:ea typeface="Times New Roman" pitchFamily="18" charset="0"/>
                <a:cs typeface="Tahoma" pitchFamily="34" charset="0"/>
              </a:rPr>
              <a:t>A trust, consortium or joint venture (including unincorporated consortia and joint ventures), will qualify for points for their B-BBEE status level as a legal entity, provided that the entity submits their consolidated B-BBEE status level Verification Certificate scorecard and that such a consolidated B-BBEE scorecard is prepared for every separate bid. </a:t>
            </a:r>
            <a:endParaRPr lang="en-ZA" sz="1600" dirty="0">
              <a:solidFill>
                <a:srgbClr val="003366"/>
              </a:solidFill>
              <a:latin typeface="Arial Narrow" panose="020B0606020202030204" pitchFamily="34" charset="0"/>
              <a:ea typeface="Times New Roman" pitchFamily="18" charset="0"/>
              <a:cs typeface="Tahoma" pitchFamily="34" charset="0"/>
            </a:endParaRPr>
          </a:p>
        </p:txBody>
      </p:sp>
    </p:spTree>
    <p:extLst>
      <p:ext uri="{BB962C8B-B14F-4D97-AF65-F5344CB8AC3E}">
        <p14:creationId xmlns:p14="http://schemas.microsoft.com/office/powerpoint/2010/main" val="1484817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20</a:t>
            </a:fld>
            <a:endParaRPr lang="en-US" dirty="0"/>
          </a:p>
        </p:txBody>
      </p:sp>
      <p:sp>
        <p:nvSpPr>
          <p:cNvPr id="6" name="Rectangle 5"/>
          <p:cNvSpPr/>
          <p:nvPr/>
        </p:nvSpPr>
        <p:spPr>
          <a:xfrm>
            <a:off x="175259" y="1019175"/>
            <a:ext cx="8844915" cy="4678204"/>
          </a:xfrm>
          <a:prstGeom prst="rect">
            <a:avLst/>
          </a:prstGeom>
        </p:spPr>
        <p:txBody>
          <a:bodyPr wrap="square">
            <a:spAutoFit/>
          </a:bodyPr>
          <a:lstStyle/>
          <a:p>
            <a:pPr algn="just">
              <a:lnSpc>
                <a:spcPct val="150000"/>
              </a:lnSpc>
            </a:pPr>
            <a:r>
              <a:rPr lang="en-US" sz="1600" dirty="0">
                <a:solidFill>
                  <a:srgbClr val="003366"/>
                </a:solidFill>
                <a:latin typeface="Arial Narrow" panose="020B0606020202030204" pitchFamily="34" charset="0"/>
                <a:ea typeface="Times New Roman" pitchFamily="18" charset="0"/>
                <a:cs typeface="Tahoma" pitchFamily="34" charset="0"/>
              </a:rPr>
              <a:t>Bidders are required to submit complete sets of audited or reviewed annual financial statements for the three (3) most recent financial periods in the name of the bidding entity. </a:t>
            </a:r>
          </a:p>
          <a:p>
            <a:pPr marL="171450" indent="-171450" algn="just">
              <a:lnSpc>
                <a:spcPct val="150000"/>
              </a:lnSpc>
              <a:buFont typeface="Arial" pitchFamily="34" charset="0"/>
              <a:buChar char="•"/>
            </a:pPr>
            <a:endParaRPr lang="en-US" sz="1600" dirty="0">
              <a:solidFill>
                <a:srgbClr val="003366"/>
              </a:solidFill>
              <a:latin typeface="Arial Narrow" panose="020B0606020202030204" pitchFamily="34" charset="0"/>
              <a:ea typeface="Times New Roman" pitchFamily="18" charset="0"/>
              <a:cs typeface="Tahoma" pitchFamily="34" charset="0"/>
            </a:endParaRPr>
          </a:p>
          <a:p>
            <a:pPr algn="just">
              <a:lnSpc>
                <a:spcPct val="150000"/>
              </a:lnSpc>
            </a:pPr>
            <a:r>
              <a:rPr lang="en-US" sz="1600" dirty="0">
                <a:solidFill>
                  <a:srgbClr val="003366"/>
                </a:solidFill>
                <a:latin typeface="Arial Narrow" panose="020B0606020202030204" pitchFamily="34" charset="0"/>
                <a:ea typeface="Times New Roman" pitchFamily="18" charset="0"/>
                <a:cs typeface="Tahoma" pitchFamily="34" charset="0"/>
              </a:rPr>
              <a:t>The financial statement analysis will be conducted on the bidders that proceeded to Gate 3. </a:t>
            </a:r>
          </a:p>
          <a:p>
            <a:pPr lvl="0"/>
            <a:endParaRPr lang="en-ZA" sz="1600" dirty="0">
              <a:solidFill>
                <a:srgbClr val="003366"/>
              </a:solidFill>
              <a:latin typeface="Arial Narrow" panose="020B0606020202030204" pitchFamily="34" charset="0"/>
              <a:ea typeface="Times New Roman" pitchFamily="18" charset="0"/>
              <a:cs typeface="Tahoma" pitchFamily="34" charset="0"/>
            </a:endParaRPr>
          </a:p>
          <a:p>
            <a:pPr lvl="0"/>
            <a:r>
              <a:rPr lang="en-ZA" sz="1600" dirty="0">
                <a:solidFill>
                  <a:srgbClr val="003366"/>
                </a:solidFill>
                <a:latin typeface="Arial Narrow" panose="020B0606020202030204" pitchFamily="34" charset="0"/>
                <a:ea typeface="Times New Roman" pitchFamily="18" charset="0"/>
                <a:cs typeface="Tahoma" pitchFamily="34" charset="0"/>
              </a:rPr>
              <a:t>The annual financial statements must contain: </a:t>
            </a:r>
          </a:p>
          <a:p>
            <a:pPr lvl="0"/>
            <a:endParaRPr lang="en-ZA" sz="1600" dirty="0">
              <a:solidFill>
                <a:srgbClr val="003366"/>
              </a:solidFill>
              <a:latin typeface="Arial Narrow" panose="020B0606020202030204" pitchFamily="34" charset="0"/>
              <a:ea typeface="Times New Roman" pitchFamily="18" charset="0"/>
              <a:cs typeface="Tahoma" pitchFamily="34" charset="0"/>
            </a:endParaRPr>
          </a:p>
          <a:p>
            <a:pPr marL="285750" lvl="0" indent="-285750">
              <a:buFont typeface="Arial" panose="020B0604020202020204" pitchFamily="34" charset="0"/>
              <a:buChar char="•"/>
            </a:pPr>
            <a:r>
              <a:rPr lang="en-ZA" sz="1600" dirty="0">
                <a:solidFill>
                  <a:srgbClr val="003366"/>
                </a:solidFill>
                <a:latin typeface="Arial Narrow" panose="020B0606020202030204" pitchFamily="34" charset="0"/>
                <a:ea typeface="Times New Roman" pitchFamily="18" charset="0"/>
                <a:cs typeface="Tahoma" pitchFamily="34" charset="0"/>
              </a:rPr>
              <a:t>Statement of Profit and Loss and Other Comprehensive Income; </a:t>
            </a:r>
          </a:p>
          <a:p>
            <a:pPr marL="285750" lvl="0" indent="-285750">
              <a:buFont typeface="Arial" panose="020B0604020202020204" pitchFamily="34" charset="0"/>
              <a:buChar char="•"/>
            </a:pPr>
            <a:r>
              <a:rPr lang="en-ZA" sz="1600" dirty="0">
                <a:solidFill>
                  <a:srgbClr val="003366"/>
                </a:solidFill>
                <a:latin typeface="Arial Narrow" panose="020B0606020202030204" pitchFamily="34" charset="0"/>
                <a:ea typeface="Times New Roman" pitchFamily="18" charset="0"/>
                <a:cs typeface="Tahoma" pitchFamily="34" charset="0"/>
              </a:rPr>
              <a:t>Statement of Financial Position; </a:t>
            </a:r>
          </a:p>
          <a:p>
            <a:pPr marL="285750" lvl="0" indent="-285750">
              <a:buFont typeface="Arial" panose="020B0604020202020204" pitchFamily="34" charset="0"/>
              <a:buChar char="•"/>
            </a:pPr>
            <a:r>
              <a:rPr lang="en-ZA" sz="1600" dirty="0">
                <a:solidFill>
                  <a:srgbClr val="003366"/>
                </a:solidFill>
                <a:latin typeface="Arial Narrow" panose="020B0606020202030204" pitchFamily="34" charset="0"/>
                <a:ea typeface="Times New Roman" pitchFamily="18" charset="0"/>
                <a:cs typeface="Tahoma" pitchFamily="34" charset="0"/>
              </a:rPr>
              <a:t>Statement of Cash Flows; and </a:t>
            </a:r>
          </a:p>
          <a:p>
            <a:pPr marL="285750" lvl="0" indent="-285750">
              <a:buFont typeface="Arial" panose="020B0604020202020204" pitchFamily="34" charset="0"/>
              <a:buChar char="•"/>
            </a:pPr>
            <a:r>
              <a:rPr lang="en-ZA" sz="1600" dirty="0">
                <a:solidFill>
                  <a:srgbClr val="003366"/>
                </a:solidFill>
                <a:latin typeface="Arial Narrow" panose="020B0606020202030204" pitchFamily="34" charset="0"/>
                <a:ea typeface="Times New Roman" pitchFamily="18" charset="0"/>
                <a:cs typeface="Tahoma" pitchFamily="34" charset="0"/>
              </a:rPr>
              <a:t>Accompanying Notes. </a:t>
            </a:r>
          </a:p>
          <a:p>
            <a:pPr algn="just">
              <a:lnSpc>
                <a:spcPct val="150000"/>
              </a:lnSpc>
            </a:pPr>
            <a:endParaRPr lang="en-US" sz="1400" dirty="0">
              <a:solidFill>
                <a:srgbClr val="003366"/>
              </a:solidFill>
              <a:ea typeface="Times New Roman" pitchFamily="18" charset="0"/>
              <a:cs typeface="Tahoma" pitchFamily="34" charset="0"/>
            </a:endParaRPr>
          </a:p>
          <a:p>
            <a:pPr algn="just">
              <a:lnSpc>
                <a:spcPct val="150000"/>
              </a:lnSpc>
            </a:pPr>
            <a:endParaRPr lang="en-US" sz="1400" dirty="0">
              <a:solidFill>
                <a:srgbClr val="003366"/>
              </a:solidFill>
              <a:ea typeface="Times New Roman" pitchFamily="18" charset="0"/>
              <a:cs typeface="Tahoma" pitchFamily="34" charset="0"/>
            </a:endParaRPr>
          </a:p>
          <a:p>
            <a:pPr algn="just">
              <a:lnSpc>
                <a:spcPct val="150000"/>
              </a:lnSpc>
            </a:pPr>
            <a:endParaRPr lang="en-ZA" sz="1600" dirty="0">
              <a:solidFill>
                <a:srgbClr val="003366"/>
              </a:solidFill>
              <a:ea typeface="Times New Roman" pitchFamily="18" charset="0"/>
              <a:cs typeface="Tahoma" pitchFamily="34" charset="0"/>
            </a:endParaRPr>
          </a:p>
          <a:p>
            <a:pPr algn="just">
              <a:lnSpc>
                <a:spcPct val="150000"/>
              </a:lnSpc>
            </a:pPr>
            <a:endParaRPr lang="en-ZA" sz="1600" dirty="0">
              <a:solidFill>
                <a:srgbClr val="003366"/>
              </a:solidFill>
              <a:ea typeface="Times New Roman" pitchFamily="18" charset="0"/>
              <a:cs typeface="Tahoma" pitchFamily="34" charset="0"/>
            </a:endParaRPr>
          </a:p>
        </p:txBody>
      </p:sp>
      <p:sp>
        <p:nvSpPr>
          <p:cNvPr id="7" name="Rectangle 6"/>
          <p:cNvSpPr/>
          <p:nvPr/>
        </p:nvSpPr>
        <p:spPr>
          <a:xfrm>
            <a:off x="257175" y="436184"/>
            <a:ext cx="2836010" cy="353943"/>
          </a:xfrm>
          <a:prstGeom prst="rect">
            <a:avLst/>
          </a:prstGeom>
        </p:spPr>
        <p:txBody>
          <a:bodyPr wrap="square">
            <a:spAutoFit/>
          </a:bodyPr>
          <a:lstStyle/>
          <a:p>
            <a:pPr>
              <a:lnSpc>
                <a:spcPct val="85000"/>
              </a:lnSpc>
              <a:defRPr/>
            </a:pPr>
            <a:r>
              <a:rPr lang="en-ZA" sz="2000" b="1" dirty="0">
                <a:solidFill>
                  <a:schemeClr val="tx2"/>
                </a:solidFill>
                <a:effectLst>
                  <a:outerShdw blurRad="38100" dist="38100" dir="2700000" algn="tl">
                    <a:srgbClr val="000000">
                      <a:alpha val="43137"/>
                    </a:srgbClr>
                  </a:outerShdw>
                </a:effectLst>
                <a:latin typeface="+mj-lt"/>
                <a:ea typeface="+mj-ea"/>
                <a:cs typeface="+mj-cs"/>
              </a:rPr>
              <a:t>Financial Evaluation</a:t>
            </a:r>
          </a:p>
        </p:txBody>
      </p:sp>
    </p:spTree>
    <p:extLst>
      <p:ext uri="{BB962C8B-B14F-4D97-AF65-F5344CB8AC3E}">
        <p14:creationId xmlns:p14="http://schemas.microsoft.com/office/powerpoint/2010/main" val="1856586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r>
              <a:rPr lang="en-ZA" dirty="0"/>
              <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21</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92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RFP Timelines</a:t>
            </a:r>
          </a:p>
          <a:p>
            <a:pPr marL="228600" indent="-228600">
              <a:lnSpc>
                <a:spcPct val="135000"/>
              </a:lnSpc>
              <a:spcBef>
                <a:spcPct val="75000"/>
              </a:spcBef>
              <a:spcAft>
                <a:spcPct val="10000"/>
              </a:spcAft>
              <a:buClr>
                <a:schemeClr val="accent1"/>
              </a:buClr>
            </a:pPr>
            <a:r>
              <a:rPr lang="en-ZA" b="1" dirty="0">
                <a:solidFill>
                  <a:schemeClr val="tx2"/>
                </a:solidFill>
              </a:rPr>
              <a:t>3.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4. Bid Evaluation Process </a:t>
            </a:r>
            <a:endParaRPr lang="en-ZA" b="1" dirty="0" smtClean="0">
              <a:solidFill>
                <a:schemeClr val="tx2"/>
              </a:solidFill>
            </a:endParaRPr>
          </a:p>
          <a:p>
            <a:pPr marL="228600" indent="-228600">
              <a:lnSpc>
                <a:spcPct val="135000"/>
              </a:lnSpc>
              <a:spcBef>
                <a:spcPct val="75000"/>
              </a:spcBef>
              <a:spcAft>
                <a:spcPct val="10000"/>
              </a:spcAft>
              <a:buClr>
                <a:schemeClr val="accent1"/>
              </a:buClr>
            </a:pPr>
            <a:r>
              <a:rPr lang="en-US" b="1" dirty="0" smtClean="0">
                <a:solidFill>
                  <a:schemeClr val="tx2"/>
                </a:solidFill>
              </a:rPr>
              <a:t>5. Price </a:t>
            </a:r>
            <a:r>
              <a:rPr lang="en-US" b="1" dirty="0">
                <a:solidFill>
                  <a:schemeClr val="tx2"/>
                </a:solidFill>
              </a:rPr>
              <a:t>&amp; B-BBEE</a:t>
            </a:r>
          </a:p>
          <a:p>
            <a:pPr marL="228600" indent="-228600">
              <a:lnSpc>
                <a:spcPct val="135000"/>
              </a:lnSpc>
              <a:spcBef>
                <a:spcPct val="75000"/>
              </a:spcBef>
              <a:spcAft>
                <a:spcPct val="10000"/>
              </a:spcAft>
              <a:buClr>
                <a:schemeClr val="accent1"/>
              </a:buClr>
            </a:pPr>
            <a:r>
              <a:rPr lang="en-ZA" sz="1800" b="1" dirty="0" smtClean="0">
                <a:solidFill>
                  <a:schemeClr val="tx2"/>
                </a:solidFill>
              </a:rPr>
              <a:t>6. </a:t>
            </a:r>
            <a:r>
              <a:rPr lang="en-ZA" sz="1800" b="1" dirty="0">
                <a:solidFill>
                  <a:srgbClr val="FF0000"/>
                </a:solidFill>
              </a:rPr>
              <a:t>Services Agreements</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smtClean="0">
                <a:solidFill>
                  <a:schemeClr val="tx2"/>
                </a:solidFill>
              </a:rPr>
              <a:t>. </a:t>
            </a:r>
            <a:r>
              <a:rPr lang="en-ZA" sz="1800" b="1" dirty="0">
                <a:solidFill>
                  <a:schemeClr val="tx2"/>
                </a:solidFill>
              </a:rPr>
              <a:t>RFP submission and contact details</a:t>
            </a:r>
          </a:p>
          <a:p>
            <a:pPr marL="228600" indent="-228600" algn="l">
              <a:lnSpc>
                <a:spcPct val="135000"/>
              </a:lnSpc>
              <a:spcBef>
                <a:spcPct val="75000"/>
              </a:spcBef>
              <a:spcAft>
                <a:spcPct val="10000"/>
              </a:spcAft>
              <a:buClr>
                <a:schemeClr val="accent1"/>
              </a:buClr>
            </a:pPr>
            <a:r>
              <a:rPr lang="en-ZA" sz="1800" b="1" dirty="0" smtClean="0">
                <a:solidFill>
                  <a:schemeClr val="tx2"/>
                </a:solidFill>
              </a:rPr>
              <a:t>8. </a:t>
            </a:r>
            <a:r>
              <a:rPr lang="en-ZA" sz="1800" b="1" dirty="0">
                <a:solidFill>
                  <a:schemeClr val="tx2"/>
                </a:solidFill>
              </a:rPr>
              <a:t>Q&amp;A</a:t>
            </a:r>
            <a:endParaRPr lang="en-ZA" sz="1100" dirty="0">
              <a:solidFill>
                <a:schemeClr val="tx1"/>
              </a:solidFill>
            </a:endParaRPr>
          </a:p>
          <a:p>
            <a:endParaRPr lang="en-ZA" dirty="0"/>
          </a:p>
        </p:txBody>
      </p:sp>
    </p:spTree>
    <p:extLst>
      <p:ext uri="{BB962C8B-B14F-4D97-AF65-F5344CB8AC3E}">
        <p14:creationId xmlns:p14="http://schemas.microsoft.com/office/powerpoint/2010/main" val="111446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r>
              <a:rPr lang="en-ZA" dirty="0"/>
              <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22</a:t>
            </a:fld>
            <a:endParaRPr lang="en-US" dirty="0"/>
          </a:p>
        </p:txBody>
      </p:sp>
      <p:sp>
        <p:nvSpPr>
          <p:cNvPr id="5" name="Title 1"/>
          <p:cNvSpPr txBox="1">
            <a:spLocks/>
          </p:cNvSpPr>
          <p:nvPr/>
        </p:nvSpPr>
        <p:spPr>
          <a:xfrm>
            <a:off x="0" y="285750"/>
            <a:ext cx="9144000" cy="261938"/>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defPPr>
              <a:defRPr lang="en-US"/>
            </a:defPPr>
            <a:lvl1pPr marL="0" marR="0" lvl="0" indent="0" defTabSz="914400" eaLnBrk="1" latinLnBrk="0" hangingPunct="1">
              <a:lnSpc>
                <a:spcPct val="85000"/>
              </a:lnSpc>
              <a:buClrTx/>
              <a:buSzTx/>
              <a:buFontTx/>
              <a:buNone/>
              <a:tabLst/>
              <a:defRPr kumimoji="0" sz="2000" b="1" i="0" u="none" strike="noStrike" cap="none" spc="0" normalizeH="0" baseline="0">
                <a:ln>
                  <a:noFill/>
                </a:ln>
                <a:solidFill>
                  <a:schemeClr val="bg1"/>
                </a:solidFill>
                <a:effectLst>
                  <a:outerShdw blurRad="38100" dist="38100" dir="2700000" algn="tl">
                    <a:srgbClr val="000000">
                      <a:alpha val="43137"/>
                    </a:srgbClr>
                  </a:outerShdw>
                </a:effectLst>
                <a:uLnTx/>
                <a:uFillTx/>
                <a:latin typeface="+mj-lt"/>
                <a:ea typeface="+mj-ea"/>
                <a:cs typeface="+mj-cs"/>
              </a:defRPr>
            </a:lvl1pPr>
          </a:lstStyle>
          <a:p>
            <a:r>
              <a:rPr lang="en-ZA" dirty="0">
                <a:solidFill>
                  <a:schemeClr val="tx2"/>
                </a:solidFill>
              </a:rPr>
              <a:t>Technical Requirements</a:t>
            </a:r>
          </a:p>
        </p:txBody>
      </p:sp>
      <p:sp>
        <p:nvSpPr>
          <p:cNvPr id="6" name="Content Placeholder 2"/>
          <p:cNvSpPr txBox="1">
            <a:spLocks/>
          </p:cNvSpPr>
          <p:nvPr/>
        </p:nvSpPr>
        <p:spPr>
          <a:xfrm>
            <a:off x="55179" y="647151"/>
            <a:ext cx="9033641" cy="73866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2"/>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80975" indent="-3175" algn="just">
              <a:lnSpc>
                <a:spcPct val="150000"/>
              </a:lnSpc>
            </a:pPr>
            <a:r>
              <a:rPr lang="en-US" sz="1800" dirty="0">
                <a:solidFill>
                  <a:srgbClr val="003366"/>
                </a:solidFill>
                <a:latin typeface="Arial Narrow" panose="020B0606020202030204" pitchFamily="34" charset="0"/>
                <a:ea typeface="Times New Roman" pitchFamily="18" charset="0"/>
                <a:cs typeface="Tahoma" pitchFamily="34" charset="0"/>
              </a:rPr>
              <a:t>Bidders must refer to Annexure B, which details the pricing schedule that must be completed. Bidders are required to consider the following prior to the completion of the pricing schedule</a:t>
            </a:r>
            <a:r>
              <a:rPr lang="en-US" sz="1800" dirty="0" smtClean="0">
                <a:solidFill>
                  <a:srgbClr val="003366"/>
                </a:solidFill>
                <a:latin typeface="Arial Narrow" panose="020B0606020202030204" pitchFamily="34" charset="0"/>
                <a:ea typeface="Times New Roman" pitchFamily="18" charset="0"/>
                <a:cs typeface="Tahoma" pitchFamily="34" charset="0"/>
              </a:rPr>
              <a:t>:</a:t>
            </a:r>
          </a:p>
          <a:p>
            <a:endParaRPr lang="en-ZA" dirty="0"/>
          </a:p>
          <a:p>
            <a:r>
              <a:rPr lang="en-US" sz="1800" dirty="0">
                <a:solidFill>
                  <a:srgbClr val="003366"/>
                </a:solidFill>
                <a:latin typeface="Arial Narrow" panose="020B0606020202030204" pitchFamily="34" charset="0"/>
                <a:ea typeface="Times New Roman" pitchFamily="18" charset="0"/>
                <a:cs typeface="Tahoma" pitchFamily="34" charset="0"/>
              </a:rPr>
              <a:t>The detailed cost estimate must be presented per activity and not a brief summary. </a:t>
            </a:r>
            <a:endParaRPr lang="en-US" sz="1800" dirty="0" smtClean="0">
              <a:solidFill>
                <a:srgbClr val="003366"/>
              </a:solidFill>
              <a:latin typeface="Arial Narrow" panose="020B0606020202030204" pitchFamily="34" charset="0"/>
              <a:ea typeface="Times New Roman" pitchFamily="18" charset="0"/>
              <a:cs typeface="Tahoma" pitchFamily="34" charset="0"/>
            </a:endParaRPr>
          </a:p>
          <a:p>
            <a:r>
              <a:rPr lang="en-US" sz="1800" dirty="0" smtClean="0">
                <a:solidFill>
                  <a:srgbClr val="003366"/>
                </a:solidFill>
                <a:latin typeface="Arial Narrow" panose="020B0606020202030204" pitchFamily="34" charset="0"/>
                <a:ea typeface="Times New Roman" pitchFamily="18" charset="0"/>
                <a:cs typeface="Tahoma" pitchFamily="34" charset="0"/>
              </a:rPr>
              <a:t> </a:t>
            </a:r>
            <a:r>
              <a:rPr lang="en-US" sz="1800" dirty="0">
                <a:solidFill>
                  <a:srgbClr val="003366"/>
                </a:solidFill>
                <a:latin typeface="Arial Narrow" panose="020B0606020202030204" pitchFamily="34" charset="0"/>
                <a:ea typeface="Times New Roman" pitchFamily="18" charset="0"/>
                <a:cs typeface="Tahoma" pitchFamily="34" charset="0"/>
              </a:rPr>
              <a:t>The event venue has already been secured by SARS, thus activities and costs for that exercise are to be excluded from the Bidder’s proposal. </a:t>
            </a:r>
          </a:p>
          <a:p>
            <a:r>
              <a:rPr lang="en-US" sz="1800" dirty="0" smtClean="0">
                <a:solidFill>
                  <a:srgbClr val="003366"/>
                </a:solidFill>
                <a:latin typeface="Arial Narrow" panose="020B0606020202030204" pitchFamily="34" charset="0"/>
                <a:ea typeface="Times New Roman" pitchFamily="18" charset="0"/>
                <a:cs typeface="Tahoma" pitchFamily="34" charset="0"/>
              </a:rPr>
              <a:t>The </a:t>
            </a:r>
            <a:r>
              <a:rPr lang="en-US" sz="1800" dirty="0">
                <a:solidFill>
                  <a:srgbClr val="003366"/>
                </a:solidFill>
                <a:latin typeface="Arial Narrow" panose="020B0606020202030204" pitchFamily="34" charset="0"/>
                <a:ea typeface="Times New Roman" pitchFamily="18" charset="0"/>
                <a:cs typeface="Tahoma" pitchFamily="34" charset="0"/>
              </a:rPr>
              <a:t>regional events will be executed internally, and the costing should not include its execution and a series of regional events are to be implemented as a build-up prior to the main event. </a:t>
            </a:r>
          </a:p>
          <a:p>
            <a:r>
              <a:rPr lang="en-US" sz="1800" dirty="0" smtClean="0">
                <a:solidFill>
                  <a:srgbClr val="003366"/>
                </a:solidFill>
                <a:latin typeface="Arial Narrow" panose="020B0606020202030204" pitchFamily="34" charset="0"/>
                <a:ea typeface="Times New Roman" pitchFamily="18" charset="0"/>
                <a:cs typeface="Tahoma" pitchFamily="34" charset="0"/>
              </a:rPr>
              <a:t>Bidders </a:t>
            </a:r>
            <a:r>
              <a:rPr lang="en-US" sz="1800" dirty="0">
                <a:solidFill>
                  <a:srgbClr val="003366"/>
                </a:solidFill>
                <a:latin typeface="Arial Narrow" panose="020B0606020202030204" pitchFamily="34" charset="0"/>
                <a:ea typeface="Times New Roman" pitchFamily="18" charset="0"/>
                <a:cs typeface="Tahoma" pitchFamily="34" charset="0"/>
              </a:rPr>
              <a:t>must factor in their pricing for all travel, as well as event and post production, and other miscellaneous costs associated with the photography brief; and </a:t>
            </a:r>
          </a:p>
          <a:p>
            <a:r>
              <a:rPr lang="en-US" sz="1800" dirty="0" smtClean="0">
                <a:solidFill>
                  <a:srgbClr val="003366"/>
                </a:solidFill>
                <a:latin typeface="Arial Narrow" panose="020B0606020202030204" pitchFamily="34" charset="0"/>
                <a:ea typeface="Times New Roman" pitchFamily="18" charset="0"/>
                <a:cs typeface="Tahoma" pitchFamily="34" charset="0"/>
              </a:rPr>
              <a:t>The </a:t>
            </a:r>
            <a:r>
              <a:rPr lang="en-US" sz="1800" dirty="0">
                <a:solidFill>
                  <a:srgbClr val="003366"/>
                </a:solidFill>
                <a:latin typeface="Arial Narrow" panose="020B0606020202030204" pitchFamily="34" charset="0"/>
                <a:ea typeface="Times New Roman" pitchFamily="18" charset="0"/>
                <a:cs typeface="Tahoma" pitchFamily="34" charset="0"/>
              </a:rPr>
              <a:t>Bidder’s pricing must be all cost inclusive. No cost escalations will be considered once the successful Bidder has been appointed. </a:t>
            </a:r>
            <a:endParaRPr lang="en-ZA" sz="1800" dirty="0">
              <a:solidFill>
                <a:srgbClr val="003366"/>
              </a:solidFill>
              <a:latin typeface="Arial Narrow" panose="020B0606020202030204" pitchFamily="34" charset="0"/>
              <a:ea typeface="Times New Roman" pitchFamily="18" charset="0"/>
              <a:cs typeface="Tahoma" pitchFamily="34" charset="0"/>
            </a:endParaRPr>
          </a:p>
        </p:txBody>
      </p:sp>
    </p:spTree>
    <p:extLst>
      <p:ext uri="{BB962C8B-B14F-4D97-AF65-F5344CB8AC3E}">
        <p14:creationId xmlns:p14="http://schemas.microsoft.com/office/powerpoint/2010/main" val="29009393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r>
              <a:rPr lang="en-ZA" sz="3200" dirty="0" smtClean="0">
                <a:solidFill>
                  <a:schemeClr val="accent1">
                    <a:lumMod val="75000"/>
                  </a:schemeClr>
                </a:solidFill>
                <a:effectLst>
                  <a:outerShdw blurRad="38100" dist="38100" dir="2700000" algn="tl">
                    <a:srgbClr val="000000">
                      <a:alpha val="43137"/>
                    </a:srgbClr>
                  </a:outerShdw>
                </a:effectLst>
                <a:latin typeface="+mn-lt"/>
                <a:ea typeface="+mn-ea"/>
                <a:cs typeface="+mn-cs"/>
              </a:rPr>
              <a:t>SERVICE AGREEMENTS</a:t>
            </a:r>
            <a: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r>
              <a:rPr lang="en-ZA" dirty="0"/>
              <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23</a:t>
            </a:fld>
            <a:endParaRPr lang="en-US" dirty="0"/>
          </a:p>
        </p:txBody>
      </p:sp>
      <p:sp>
        <p:nvSpPr>
          <p:cNvPr id="13" name="TextBox 12">
            <a:extLst>
              <a:ext uri="{FF2B5EF4-FFF2-40B4-BE49-F238E27FC236}">
                <a16:creationId xmlns:a16="http://schemas.microsoft.com/office/drawing/2014/main" id="{4398BC83-F36E-4352-AB21-5F393CE68E45}"/>
              </a:ext>
            </a:extLst>
          </p:cNvPr>
          <p:cNvSpPr txBox="1"/>
          <p:nvPr/>
        </p:nvSpPr>
        <p:spPr>
          <a:xfrm>
            <a:off x="158262" y="817685"/>
            <a:ext cx="8816926" cy="4570482"/>
          </a:xfrm>
          <a:prstGeom prst="rect">
            <a:avLst/>
          </a:prstGeom>
          <a:noFill/>
        </p:spPr>
        <p:txBody>
          <a:bodyPr wrap="square">
            <a:spAutoFit/>
          </a:bodyPr>
          <a:lstStyle/>
          <a:p>
            <a:pPr algn="just"/>
            <a:r>
              <a:rPr lang="en-ZA" dirty="0">
                <a:solidFill>
                  <a:srgbClr val="003366"/>
                </a:solidFill>
                <a:latin typeface="Arial Narrow" panose="020B0606020202030204" pitchFamily="34" charset="0"/>
                <a:ea typeface="Times New Roman" pitchFamily="18" charset="0"/>
                <a:cs typeface="Tahoma" pitchFamily="34" charset="0"/>
              </a:rPr>
              <a:t>Bidders are requested to: </a:t>
            </a:r>
          </a:p>
          <a:p>
            <a:pPr algn="just"/>
            <a:endParaRPr lang="en-ZA" dirty="0">
              <a:solidFill>
                <a:srgbClr val="003366"/>
              </a:solidFill>
              <a:latin typeface="Arial Narrow" panose="020B0606020202030204" pitchFamily="34" charset="0"/>
              <a:ea typeface="Times New Roman" pitchFamily="18" charset="0"/>
              <a:cs typeface="Tahoma" pitchFamily="34" charset="0"/>
            </a:endParaRPr>
          </a:p>
          <a:p>
            <a:pPr algn="just">
              <a:lnSpc>
                <a:spcPct val="150000"/>
              </a:lnSpc>
              <a:buFont typeface="Wingdings" panose="05000000000000000000" pitchFamily="2" charset="2"/>
              <a:buChar char="q"/>
            </a:pPr>
            <a:r>
              <a:rPr lang="en-ZA" dirty="0" smtClean="0">
                <a:solidFill>
                  <a:srgbClr val="003366"/>
                </a:solidFill>
                <a:latin typeface="Arial Narrow" panose="020B0606020202030204" pitchFamily="34" charset="0"/>
                <a:ea typeface="Times New Roman" pitchFamily="18" charset="0"/>
                <a:cs typeface="Tahoma" pitchFamily="34" charset="0"/>
              </a:rPr>
              <a:t>     Comment </a:t>
            </a:r>
            <a:r>
              <a:rPr lang="en-ZA" dirty="0">
                <a:solidFill>
                  <a:srgbClr val="003366"/>
                </a:solidFill>
                <a:latin typeface="Arial Narrow" panose="020B0606020202030204" pitchFamily="34" charset="0"/>
                <a:ea typeface="Times New Roman" pitchFamily="18" charset="0"/>
                <a:cs typeface="Tahoma" pitchFamily="34" charset="0"/>
              </a:rPr>
              <a:t>on the terms and conditions set out in the Services Agreement and where necessary, </a:t>
            </a:r>
            <a:endParaRPr lang="en-ZA" dirty="0" smtClean="0">
              <a:solidFill>
                <a:srgbClr val="003366"/>
              </a:solidFill>
              <a:latin typeface="Arial Narrow" panose="020B0606020202030204" pitchFamily="34" charset="0"/>
              <a:ea typeface="Times New Roman" pitchFamily="18" charset="0"/>
              <a:cs typeface="Tahoma" pitchFamily="34" charset="0"/>
            </a:endParaRPr>
          </a:p>
          <a:p>
            <a:pPr algn="just">
              <a:lnSpc>
                <a:spcPct val="150000"/>
              </a:lnSpc>
            </a:pPr>
            <a:r>
              <a:rPr lang="en-ZA" dirty="0" smtClean="0">
                <a:solidFill>
                  <a:srgbClr val="003366"/>
                </a:solidFill>
                <a:latin typeface="Arial Narrow" panose="020B0606020202030204" pitchFamily="34" charset="0"/>
                <a:ea typeface="Times New Roman" pitchFamily="18" charset="0"/>
                <a:cs typeface="Tahoma" pitchFamily="34" charset="0"/>
              </a:rPr>
              <a:t>         make </a:t>
            </a:r>
            <a:r>
              <a:rPr lang="en-ZA" dirty="0">
                <a:solidFill>
                  <a:srgbClr val="003366"/>
                </a:solidFill>
                <a:latin typeface="Arial Narrow" panose="020B0606020202030204" pitchFamily="34" charset="0"/>
                <a:ea typeface="Times New Roman" pitchFamily="18" charset="0"/>
                <a:cs typeface="Tahoma" pitchFamily="34" charset="0"/>
              </a:rPr>
              <a:t>proposals to the terms and conditions; </a:t>
            </a:r>
          </a:p>
          <a:p>
            <a:pPr algn="just">
              <a:lnSpc>
                <a:spcPct val="150000"/>
              </a:lnSpc>
              <a:buFont typeface="Wingdings" panose="05000000000000000000" pitchFamily="2" charset="2"/>
              <a:buChar char="q"/>
            </a:pPr>
            <a:r>
              <a:rPr lang="en-ZA" dirty="0" smtClean="0">
                <a:solidFill>
                  <a:srgbClr val="003366"/>
                </a:solidFill>
                <a:latin typeface="Arial Narrow" panose="020B0606020202030204" pitchFamily="34" charset="0"/>
                <a:ea typeface="Times New Roman" pitchFamily="18" charset="0"/>
                <a:cs typeface="Tahoma" pitchFamily="34" charset="0"/>
              </a:rPr>
              <a:t>     Each </a:t>
            </a:r>
            <a:r>
              <a:rPr lang="en-ZA" dirty="0">
                <a:solidFill>
                  <a:srgbClr val="003366"/>
                </a:solidFill>
                <a:latin typeface="Arial Narrow" panose="020B0606020202030204" pitchFamily="34" charset="0"/>
                <a:ea typeface="Times New Roman" pitchFamily="18" charset="0"/>
                <a:cs typeface="Tahoma" pitchFamily="34" charset="0"/>
              </a:rPr>
              <a:t>comment and/or amendment must be explained; and </a:t>
            </a:r>
          </a:p>
          <a:p>
            <a:pPr algn="just">
              <a:lnSpc>
                <a:spcPct val="150000"/>
              </a:lnSpc>
              <a:buFont typeface="Wingdings" panose="05000000000000000000" pitchFamily="2" charset="2"/>
              <a:buChar char="q"/>
            </a:pPr>
            <a:r>
              <a:rPr lang="en-ZA" dirty="0" smtClean="0">
                <a:solidFill>
                  <a:srgbClr val="003366"/>
                </a:solidFill>
                <a:latin typeface="Arial Narrow" panose="020B0606020202030204" pitchFamily="34" charset="0"/>
                <a:ea typeface="Times New Roman" pitchFamily="18" charset="0"/>
                <a:cs typeface="Tahoma" pitchFamily="34" charset="0"/>
              </a:rPr>
              <a:t>     All </a:t>
            </a:r>
            <a:r>
              <a:rPr lang="en-ZA" dirty="0">
                <a:solidFill>
                  <a:srgbClr val="003366"/>
                </a:solidFill>
                <a:latin typeface="Arial Narrow" panose="020B0606020202030204" pitchFamily="34" charset="0"/>
                <a:ea typeface="Times New Roman" pitchFamily="18" charset="0"/>
                <a:cs typeface="Tahoma" pitchFamily="34" charset="0"/>
              </a:rPr>
              <a:t>changes and/or amendments to the Services Agreement must be in an easily identifiable </a:t>
            </a:r>
            <a:r>
              <a:rPr lang="en-ZA" dirty="0" smtClean="0">
                <a:solidFill>
                  <a:srgbClr val="003366"/>
                </a:solidFill>
                <a:latin typeface="Arial Narrow" panose="020B0606020202030204" pitchFamily="34" charset="0"/>
                <a:ea typeface="Times New Roman" pitchFamily="18" charset="0"/>
                <a:cs typeface="Tahoma" pitchFamily="34" charset="0"/>
              </a:rPr>
              <a:t> </a:t>
            </a:r>
          </a:p>
          <a:p>
            <a:pPr algn="just">
              <a:lnSpc>
                <a:spcPct val="150000"/>
              </a:lnSpc>
            </a:pPr>
            <a:r>
              <a:rPr lang="en-ZA" dirty="0" smtClean="0">
                <a:solidFill>
                  <a:srgbClr val="003366"/>
                </a:solidFill>
                <a:latin typeface="Arial Narrow" panose="020B0606020202030204" pitchFamily="34" charset="0"/>
                <a:ea typeface="Times New Roman" pitchFamily="18" charset="0"/>
                <a:cs typeface="Tahoma" pitchFamily="34" charset="0"/>
              </a:rPr>
              <a:t>        colour </a:t>
            </a:r>
            <a:r>
              <a:rPr lang="en-ZA" dirty="0">
                <a:solidFill>
                  <a:srgbClr val="003366"/>
                </a:solidFill>
                <a:latin typeface="Arial Narrow" panose="020B0606020202030204" pitchFamily="34" charset="0"/>
                <a:ea typeface="Times New Roman" pitchFamily="18" charset="0"/>
                <a:cs typeface="Tahoma" pitchFamily="34" charset="0"/>
              </a:rPr>
              <a:t>font and tracked for ease of reference. </a:t>
            </a:r>
          </a:p>
          <a:p>
            <a:pPr algn="just">
              <a:lnSpc>
                <a:spcPct val="150000"/>
              </a:lnSpc>
              <a:buFont typeface="Wingdings" panose="05000000000000000000" pitchFamily="2" charset="2"/>
              <a:buChar char="q"/>
            </a:pPr>
            <a:r>
              <a:rPr lang="en-ZA" dirty="0" smtClean="0">
                <a:solidFill>
                  <a:srgbClr val="003366"/>
                </a:solidFill>
                <a:latin typeface="Arial Narrow" panose="020B0606020202030204" pitchFamily="34" charset="0"/>
                <a:ea typeface="Times New Roman" pitchFamily="18" charset="0"/>
                <a:cs typeface="Tahoma" pitchFamily="34" charset="0"/>
              </a:rPr>
              <a:t>    SARS </a:t>
            </a:r>
            <a:r>
              <a:rPr lang="en-ZA" dirty="0">
                <a:solidFill>
                  <a:srgbClr val="003366"/>
                </a:solidFill>
                <a:latin typeface="Arial Narrow" panose="020B0606020202030204" pitchFamily="34" charset="0"/>
                <a:ea typeface="Times New Roman" pitchFamily="18" charset="0"/>
                <a:cs typeface="Tahoma" pitchFamily="34" charset="0"/>
              </a:rPr>
              <a:t>reserves the right to accept or reject any or all amendments or additions proposed by the </a:t>
            </a:r>
            <a:endParaRPr lang="en-ZA" dirty="0" smtClean="0">
              <a:solidFill>
                <a:srgbClr val="003366"/>
              </a:solidFill>
              <a:latin typeface="Arial Narrow" panose="020B0606020202030204" pitchFamily="34" charset="0"/>
              <a:ea typeface="Times New Roman" pitchFamily="18" charset="0"/>
              <a:cs typeface="Tahoma" pitchFamily="34" charset="0"/>
            </a:endParaRPr>
          </a:p>
          <a:p>
            <a:pPr algn="just">
              <a:lnSpc>
                <a:spcPct val="150000"/>
              </a:lnSpc>
            </a:pPr>
            <a:r>
              <a:rPr lang="en-ZA" dirty="0">
                <a:solidFill>
                  <a:srgbClr val="003366"/>
                </a:solidFill>
                <a:latin typeface="Arial Narrow" panose="020B0606020202030204" pitchFamily="34" charset="0"/>
                <a:ea typeface="Times New Roman" pitchFamily="18" charset="0"/>
                <a:cs typeface="Tahoma" pitchFamily="34" charset="0"/>
              </a:rPr>
              <a:t> </a:t>
            </a:r>
            <a:r>
              <a:rPr lang="en-ZA" dirty="0" smtClean="0">
                <a:solidFill>
                  <a:srgbClr val="003366"/>
                </a:solidFill>
                <a:latin typeface="Arial Narrow" panose="020B0606020202030204" pitchFamily="34" charset="0"/>
                <a:ea typeface="Times New Roman" pitchFamily="18" charset="0"/>
                <a:cs typeface="Tahoma" pitchFamily="34" charset="0"/>
              </a:rPr>
              <a:t>       successful </a:t>
            </a:r>
            <a:r>
              <a:rPr lang="en-ZA" dirty="0">
                <a:solidFill>
                  <a:srgbClr val="003366"/>
                </a:solidFill>
                <a:latin typeface="Arial Narrow" panose="020B0606020202030204" pitchFamily="34" charset="0"/>
                <a:ea typeface="Times New Roman" pitchFamily="18" charset="0"/>
                <a:cs typeface="Tahoma" pitchFamily="34" charset="0"/>
              </a:rPr>
              <a:t>bidder if such amendments or additions are unacceptable to SARS or pose a risk to the </a:t>
            </a:r>
            <a:r>
              <a:rPr lang="en-ZA" dirty="0" smtClean="0">
                <a:solidFill>
                  <a:srgbClr val="003366"/>
                </a:solidFill>
                <a:latin typeface="Arial Narrow" panose="020B0606020202030204" pitchFamily="34" charset="0"/>
                <a:ea typeface="Times New Roman" pitchFamily="18" charset="0"/>
                <a:cs typeface="Tahoma" pitchFamily="34" charset="0"/>
              </a:rPr>
              <a:t> </a:t>
            </a:r>
          </a:p>
          <a:p>
            <a:pPr algn="just">
              <a:lnSpc>
                <a:spcPct val="150000"/>
              </a:lnSpc>
            </a:pPr>
            <a:r>
              <a:rPr lang="en-ZA" dirty="0">
                <a:solidFill>
                  <a:srgbClr val="003366"/>
                </a:solidFill>
                <a:latin typeface="Arial Narrow" panose="020B0606020202030204" pitchFamily="34" charset="0"/>
                <a:ea typeface="Times New Roman" pitchFamily="18" charset="0"/>
                <a:cs typeface="Tahoma" pitchFamily="34" charset="0"/>
              </a:rPr>
              <a:t> </a:t>
            </a:r>
            <a:r>
              <a:rPr lang="en-ZA" dirty="0" smtClean="0">
                <a:solidFill>
                  <a:srgbClr val="003366"/>
                </a:solidFill>
                <a:latin typeface="Arial Narrow" panose="020B0606020202030204" pitchFamily="34" charset="0"/>
                <a:ea typeface="Times New Roman" pitchFamily="18" charset="0"/>
                <a:cs typeface="Tahoma" pitchFamily="34" charset="0"/>
              </a:rPr>
              <a:t>      organisation</a:t>
            </a:r>
            <a:r>
              <a:rPr lang="en-ZA" dirty="0">
                <a:solidFill>
                  <a:srgbClr val="003366"/>
                </a:solidFill>
                <a:latin typeface="Arial Narrow" panose="020B0606020202030204" pitchFamily="34" charset="0"/>
                <a:ea typeface="Times New Roman" pitchFamily="18" charset="0"/>
                <a:cs typeface="Tahoma" pitchFamily="34" charset="0"/>
              </a:rPr>
              <a:t>. </a:t>
            </a:r>
          </a:p>
          <a:p>
            <a:pPr algn="just">
              <a:lnSpc>
                <a:spcPct val="150000"/>
              </a:lnSpc>
            </a:pPr>
            <a:endParaRPr lang="en-ZA" kern="0" dirty="0">
              <a:solidFill>
                <a:schemeClr val="tx2">
                  <a:lumMod val="75000"/>
                </a:schemeClr>
              </a:solidFill>
              <a:latin typeface="Arial" panose="020B0604020202020204" pitchFamily="34" charset="0"/>
              <a:cs typeface="Arial" panose="020B0604020202020204" pitchFamily="34" charset="0"/>
            </a:endParaRPr>
          </a:p>
          <a:p>
            <a:pPr algn="just"/>
            <a:endParaRPr lang="en-GB" sz="1200" kern="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9450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r>
              <a:rPr lang="en-ZA" dirty="0"/>
              <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24</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92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RFP Timelines</a:t>
            </a:r>
          </a:p>
          <a:p>
            <a:pPr marL="228600" indent="-228600">
              <a:lnSpc>
                <a:spcPct val="135000"/>
              </a:lnSpc>
              <a:spcBef>
                <a:spcPct val="75000"/>
              </a:spcBef>
              <a:spcAft>
                <a:spcPct val="10000"/>
              </a:spcAft>
              <a:buClr>
                <a:schemeClr val="accent1"/>
              </a:buClr>
            </a:pPr>
            <a:r>
              <a:rPr lang="en-ZA" b="1" dirty="0">
                <a:solidFill>
                  <a:schemeClr val="tx2"/>
                </a:solidFill>
              </a:rPr>
              <a:t>3.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4. Bid Evaluation Process </a:t>
            </a:r>
            <a:endParaRPr lang="en-ZA" b="1" dirty="0" smtClean="0">
              <a:solidFill>
                <a:schemeClr val="tx2"/>
              </a:solidFill>
            </a:endParaRPr>
          </a:p>
          <a:p>
            <a:pPr marL="228600" indent="-228600">
              <a:lnSpc>
                <a:spcPct val="135000"/>
              </a:lnSpc>
              <a:spcBef>
                <a:spcPct val="75000"/>
              </a:spcBef>
              <a:spcAft>
                <a:spcPct val="10000"/>
              </a:spcAft>
              <a:buClr>
                <a:schemeClr val="accent1"/>
              </a:buClr>
            </a:pPr>
            <a:r>
              <a:rPr lang="en-US" b="1" dirty="0" smtClean="0">
                <a:solidFill>
                  <a:schemeClr val="tx2"/>
                </a:solidFill>
              </a:rPr>
              <a:t>5. Price </a:t>
            </a:r>
            <a:r>
              <a:rPr lang="en-US" b="1" dirty="0">
                <a:solidFill>
                  <a:schemeClr val="tx2"/>
                </a:solidFill>
              </a:rPr>
              <a:t>&amp; B-BBEE</a:t>
            </a:r>
          </a:p>
          <a:p>
            <a:pPr marL="228600" indent="-228600">
              <a:lnSpc>
                <a:spcPct val="135000"/>
              </a:lnSpc>
              <a:spcBef>
                <a:spcPct val="75000"/>
              </a:spcBef>
              <a:spcAft>
                <a:spcPct val="10000"/>
              </a:spcAft>
              <a:buClr>
                <a:schemeClr val="accent1"/>
              </a:buClr>
            </a:pPr>
            <a:r>
              <a:rPr lang="en-ZA" sz="1800" b="1" dirty="0" smtClean="0">
                <a:solidFill>
                  <a:schemeClr val="tx2"/>
                </a:solidFill>
              </a:rPr>
              <a:t>6. </a:t>
            </a:r>
            <a:r>
              <a:rPr lang="en-ZA" b="1" dirty="0">
                <a:solidFill>
                  <a:schemeClr val="tx2"/>
                </a:solidFill>
              </a:rPr>
              <a:t>Services Agreements</a:t>
            </a:r>
          </a:p>
          <a:p>
            <a:pPr marL="228600" indent="-228600">
              <a:lnSpc>
                <a:spcPct val="135000"/>
              </a:lnSpc>
              <a:spcBef>
                <a:spcPct val="75000"/>
              </a:spcBef>
              <a:spcAft>
                <a:spcPct val="10000"/>
              </a:spcAft>
              <a:buClr>
                <a:schemeClr val="accent1"/>
              </a:buClr>
            </a:pPr>
            <a:r>
              <a:rPr lang="en-ZA" b="1" dirty="0">
                <a:solidFill>
                  <a:srgbClr val="FF0000"/>
                </a:solidFill>
              </a:rPr>
              <a:t>7</a:t>
            </a:r>
            <a:r>
              <a:rPr lang="en-ZA" sz="1800" b="1" dirty="0" smtClean="0">
                <a:solidFill>
                  <a:srgbClr val="FF0000"/>
                </a:solidFill>
              </a:rPr>
              <a:t>. </a:t>
            </a:r>
            <a:r>
              <a:rPr lang="en-ZA" sz="1800" b="1" dirty="0">
                <a:solidFill>
                  <a:srgbClr val="FF0000"/>
                </a:solidFill>
              </a:rPr>
              <a:t>RFP submission and contact details</a:t>
            </a:r>
          </a:p>
          <a:p>
            <a:pPr marL="228600" indent="-228600" algn="l">
              <a:lnSpc>
                <a:spcPct val="135000"/>
              </a:lnSpc>
              <a:spcBef>
                <a:spcPct val="75000"/>
              </a:spcBef>
              <a:spcAft>
                <a:spcPct val="10000"/>
              </a:spcAft>
              <a:buClr>
                <a:schemeClr val="accent1"/>
              </a:buClr>
            </a:pPr>
            <a:r>
              <a:rPr lang="en-ZA" b="1" dirty="0">
                <a:solidFill>
                  <a:schemeClr val="tx2"/>
                </a:solidFill>
              </a:rPr>
              <a:t>8</a:t>
            </a:r>
            <a:r>
              <a:rPr lang="en-ZA" sz="1800" b="1" dirty="0" smtClean="0">
                <a:solidFill>
                  <a:schemeClr val="tx2"/>
                </a:solidFill>
              </a:rPr>
              <a:t>. </a:t>
            </a:r>
            <a:r>
              <a:rPr lang="en-ZA" sz="1800" b="1" dirty="0">
                <a:solidFill>
                  <a:schemeClr val="tx2"/>
                </a:solidFill>
              </a:rPr>
              <a:t>Q&amp;A</a:t>
            </a:r>
            <a:endParaRPr lang="en-ZA" sz="1100" dirty="0">
              <a:solidFill>
                <a:schemeClr val="tx1"/>
              </a:solidFill>
            </a:endParaRPr>
          </a:p>
          <a:p>
            <a:endParaRPr lang="en-ZA" dirty="0"/>
          </a:p>
        </p:txBody>
      </p:sp>
    </p:spTree>
    <p:extLst>
      <p:ext uri="{BB962C8B-B14F-4D97-AF65-F5344CB8AC3E}">
        <p14:creationId xmlns:p14="http://schemas.microsoft.com/office/powerpoint/2010/main" val="1650549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64400" y="6564622"/>
            <a:ext cx="862012" cy="184666"/>
          </a:xfrm>
        </p:spPr>
        <p:txBody>
          <a:bodyPr/>
          <a:lstStyle/>
          <a:p>
            <a:pPr algn="ctr">
              <a:defRPr/>
            </a:pPr>
            <a:fld id="{1D46AC71-C261-4AF3-BFB1-CCAEF8821007}" type="slidenum">
              <a:rPr lang="en-ZA" smtClean="0">
                <a:solidFill>
                  <a:schemeClr val="tx1"/>
                </a:solidFill>
              </a:rPr>
              <a:pPr algn="ctr">
                <a:defRPr/>
              </a:pPr>
              <a:t>25</a:t>
            </a:fld>
            <a:endParaRPr lang="en-ZA" dirty="0">
              <a:solidFill>
                <a:schemeClr val="tx1"/>
              </a:solidFill>
            </a:endParaRPr>
          </a:p>
        </p:txBody>
      </p:sp>
      <p:sp>
        <p:nvSpPr>
          <p:cNvPr id="11" name="Text Box 8"/>
          <p:cNvSpPr txBox="1">
            <a:spLocks noChangeArrowheads="1"/>
          </p:cNvSpPr>
          <p:nvPr/>
        </p:nvSpPr>
        <p:spPr bwMode="auto">
          <a:xfrm>
            <a:off x="4910919" y="2705715"/>
            <a:ext cx="357188" cy="369888"/>
          </a:xfrm>
          <a:prstGeom prst="rect">
            <a:avLst/>
          </a:prstGeom>
          <a:noFill/>
          <a:ln w="9525">
            <a:noFill/>
            <a:miter lim="800000"/>
            <a:headEnd/>
            <a:tailEnd/>
          </a:ln>
        </p:spPr>
        <p:txBody>
          <a:bodyPr>
            <a:spAutoFit/>
          </a:bodyPr>
          <a:lstStyle/>
          <a:p>
            <a:pPr algn="l"/>
            <a:r>
              <a:rPr lang="en-ZA" sz="1800" dirty="0">
                <a:solidFill>
                  <a:schemeClr val="tx1"/>
                </a:solidFill>
              </a:rPr>
              <a:t>+</a:t>
            </a:r>
            <a:endParaRPr lang="en-GB" sz="1800" dirty="0">
              <a:solidFill>
                <a:schemeClr val="tx1"/>
              </a:solidFill>
            </a:endParaRPr>
          </a:p>
        </p:txBody>
      </p:sp>
      <p:sp>
        <p:nvSpPr>
          <p:cNvPr id="12" name="TextBox 10"/>
          <p:cNvSpPr txBox="1">
            <a:spLocks noChangeArrowheads="1"/>
          </p:cNvSpPr>
          <p:nvPr/>
        </p:nvSpPr>
        <p:spPr bwMode="auto">
          <a:xfrm>
            <a:off x="2700279" y="3776799"/>
            <a:ext cx="2876550" cy="584200"/>
          </a:xfrm>
          <a:prstGeom prst="rect">
            <a:avLst/>
          </a:prstGeom>
          <a:noFill/>
          <a:ln w="9525">
            <a:noFill/>
            <a:miter lim="800000"/>
            <a:headEnd/>
            <a:tailEnd/>
          </a:ln>
        </p:spPr>
        <p:txBody>
          <a:bodyPr wrap="none">
            <a:spAutoFit/>
          </a:bodyPr>
          <a:lstStyle/>
          <a:p>
            <a:pPr algn="l"/>
            <a:r>
              <a:rPr lang="en-ZA" sz="3200" b="1" dirty="0">
                <a:solidFill>
                  <a:schemeClr val="tx2"/>
                </a:solidFill>
              </a:rPr>
              <a:t>TENDER BOX</a:t>
            </a:r>
          </a:p>
        </p:txBody>
      </p:sp>
      <p:sp>
        <p:nvSpPr>
          <p:cNvPr id="13" name="TextBox 11"/>
          <p:cNvSpPr txBox="1">
            <a:spLocks noChangeArrowheads="1"/>
          </p:cNvSpPr>
          <p:nvPr/>
        </p:nvSpPr>
        <p:spPr bwMode="auto">
          <a:xfrm>
            <a:off x="1577794" y="4223625"/>
            <a:ext cx="5429250" cy="923330"/>
          </a:xfrm>
          <a:prstGeom prst="rect">
            <a:avLst/>
          </a:prstGeom>
          <a:noFill/>
          <a:ln w="9525">
            <a:noFill/>
            <a:miter lim="800000"/>
            <a:headEnd/>
            <a:tailEnd/>
          </a:ln>
        </p:spPr>
        <p:txBody>
          <a:bodyPr>
            <a:spAutoFit/>
          </a:bodyPr>
          <a:lstStyle/>
          <a:p>
            <a:pPr algn="ctr"/>
            <a:r>
              <a:rPr lang="en-ZA" dirty="0">
                <a:solidFill>
                  <a:schemeClr val="tx2"/>
                </a:solidFill>
              </a:rPr>
              <a:t>Tender Office SARS Procurement, </a:t>
            </a:r>
            <a:r>
              <a:rPr lang="en-ZA" dirty="0" err="1">
                <a:solidFill>
                  <a:schemeClr val="tx2"/>
                </a:solidFill>
              </a:rPr>
              <a:t>Lehae</a:t>
            </a:r>
            <a:r>
              <a:rPr lang="en-ZA" dirty="0">
                <a:solidFill>
                  <a:schemeClr val="tx2"/>
                </a:solidFill>
              </a:rPr>
              <a:t> La SARS Head Office,299 Bronkhorst Street </a:t>
            </a:r>
            <a:r>
              <a:rPr lang="en-ZA" dirty="0" err="1">
                <a:solidFill>
                  <a:schemeClr val="tx2"/>
                </a:solidFill>
              </a:rPr>
              <a:t>Niew</a:t>
            </a:r>
            <a:r>
              <a:rPr lang="en-ZA" dirty="0">
                <a:solidFill>
                  <a:schemeClr val="tx2"/>
                </a:solidFill>
              </a:rPr>
              <a:t> </a:t>
            </a:r>
            <a:r>
              <a:rPr lang="en-ZA" dirty="0" err="1">
                <a:solidFill>
                  <a:schemeClr val="tx2"/>
                </a:solidFill>
              </a:rPr>
              <a:t>Mucleneuk</a:t>
            </a:r>
            <a:r>
              <a:rPr lang="en-ZA" sz="1800" dirty="0">
                <a:solidFill>
                  <a:schemeClr val="tx2"/>
                </a:solidFill>
              </a:rPr>
              <a:t>, Pretoria</a:t>
            </a:r>
          </a:p>
        </p:txBody>
      </p:sp>
      <p:sp>
        <p:nvSpPr>
          <p:cNvPr id="14" name="TextBox 12"/>
          <p:cNvSpPr txBox="1">
            <a:spLocks noChangeArrowheads="1"/>
          </p:cNvSpPr>
          <p:nvPr/>
        </p:nvSpPr>
        <p:spPr bwMode="auto">
          <a:xfrm>
            <a:off x="730146" y="5070880"/>
            <a:ext cx="7431087" cy="646331"/>
          </a:xfrm>
          <a:prstGeom prst="rect">
            <a:avLst/>
          </a:prstGeom>
          <a:noFill/>
          <a:ln w="9525">
            <a:noFill/>
            <a:miter lim="800000"/>
            <a:headEnd/>
            <a:tailEnd/>
          </a:ln>
        </p:spPr>
        <p:txBody>
          <a:bodyPr>
            <a:spAutoFit/>
          </a:bodyPr>
          <a:lstStyle/>
          <a:p>
            <a:pPr indent="84138"/>
            <a:r>
              <a:rPr lang="en-ZA" sz="1800" dirty="0">
                <a:solidFill>
                  <a:schemeClr val="tx2"/>
                </a:solidFill>
              </a:rPr>
              <a:t>Any enquiries must be referred, in writing via email:</a:t>
            </a:r>
          </a:p>
          <a:p>
            <a:r>
              <a:rPr lang="en-ZA" dirty="0">
                <a:solidFill>
                  <a:schemeClr val="tx2"/>
                </a:solidFill>
                <a:hlinkClick r:id="rId3"/>
              </a:rPr>
              <a:t>tenderoffice@sars.gov.za</a:t>
            </a:r>
            <a:r>
              <a:rPr lang="en-ZA" dirty="0">
                <a:solidFill>
                  <a:schemeClr val="tx2"/>
                </a:solidFill>
              </a:rPr>
              <a:t> cc  </a:t>
            </a:r>
            <a:r>
              <a:rPr lang="en-ZA" dirty="0">
                <a:solidFill>
                  <a:schemeClr val="tx2"/>
                </a:solidFill>
                <a:hlinkClick r:id="rId4"/>
              </a:rPr>
              <a:t>rft-professionalservices@sars.gov.za</a:t>
            </a:r>
            <a:r>
              <a:rPr lang="en-ZA" dirty="0">
                <a:solidFill>
                  <a:schemeClr val="tx2"/>
                </a:solidFill>
              </a:rPr>
              <a:t>        </a:t>
            </a:r>
          </a:p>
        </p:txBody>
      </p:sp>
      <p:cxnSp>
        <p:nvCxnSpPr>
          <p:cNvPr id="15" name="Straight Connector 14"/>
          <p:cNvCxnSpPr/>
          <p:nvPr/>
        </p:nvCxnSpPr>
        <p:spPr>
          <a:xfrm rot="10800000">
            <a:off x="437969" y="5962698"/>
            <a:ext cx="8001000" cy="15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16" name="Picture 7" descr="Folder"/>
          <p:cNvPicPr>
            <a:picLocks noChangeAspect="1" noChangeArrowheads="1"/>
          </p:cNvPicPr>
          <p:nvPr/>
        </p:nvPicPr>
        <p:blipFill>
          <a:blip r:embed="rId5"/>
          <a:srcRect/>
          <a:stretch>
            <a:fillRect/>
          </a:stretch>
        </p:blipFill>
        <p:spPr bwMode="auto">
          <a:xfrm>
            <a:off x="3554574" y="2773134"/>
            <a:ext cx="1079500" cy="1008062"/>
          </a:xfrm>
          <a:prstGeom prst="rect">
            <a:avLst/>
          </a:prstGeom>
          <a:noFill/>
          <a:ln w="9525">
            <a:noFill/>
            <a:miter lim="800000"/>
            <a:headEnd/>
            <a:tailEnd/>
          </a:ln>
        </p:spPr>
      </p:pic>
      <p:pic>
        <p:nvPicPr>
          <p:cNvPr id="20" name="Picture 7" descr="Folder"/>
          <p:cNvPicPr>
            <a:picLocks noChangeAspect="1" noChangeArrowheads="1"/>
          </p:cNvPicPr>
          <p:nvPr/>
        </p:nvPicPr>
        <p:blipFill>
          <a:blip r:embed="rId5"/>
          <a:srcRect/>
          <a:stretch>
            <a:fillRect/>
          </a:stretch>
        </p:blipFill>
        <p:spPr bwMode="auto">
          <a:xfrm>
            <a:off x="1103520" y="2817877"/>
            <a:ext cx="1079500" cy="1008063"/>
          </a:xfrm>
          <a:prstGeom prst="rect">
            <a:avLst/>
          </a:prstGeom>
          <a:noFill/>
          <a:ln w="9525">
            <a:noFill/>
            <a:miter lim="800000"/>
            <a:headEnd/>
            <a:tailEnd/>
          </a:ln>
        </p:spPr>
      </p:pic>
      <p:sp>
        <p:nvSpPr>
          <p:cNvPr id="21" name="Text Box 16"/>
          <p:cNvSpPr txBox="1">
            <a:spLocks noChangeArrowheads="1"/>
          </p:cNvSpPr>
          <p:nvPr/>
        </p:nvSpPr>
        <p:spPr bwMode="auto">
          <a:xfrm>
            <a:off x="1583732" y="2212560"/>
            <a:ext cx="292100"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t>1</a:t>
            </a:r>
            <a:endParaRPr lang="en-GB" b="1" dirty="0"/>
          </a:p>
        </p:txBody>
      </p:sp>
      <p:sp>
        <p:nvSpPr>
          <p:cNvPr id="23" name="Text Box 17"/>
          <p:cNvSpPr txBox="1">
            <a:spLocks noChangeArrowheads="1"/>
          </p:cNvSpPr>
          <p:nvPr/>
        </p:nvSpPr>
        <p:spPr bwMode="auto">
          <a:xfrm>
            <a:off x="4000319" y="2122110"/>
            <a:ext cx="292100" cy="307975"/>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a:spAutoFit/>
          </a:bodyPr>
          <a:lstStyle/>
          <a:p>
            <a:pPr>
              <a:defRPr/>
            </a:pPr>
            <a:r>
              <a:rPr lang="en-ZA" b="1" dirty="0"/>
              <a:t>2</a:t>
            </a:r>
            <a:endParaRPr lang="en-GB" b="1" dirty="0"/>
          </a:p>
        </p:txBody>
      </p:sp>
      <p:sp>
        <p:nvSpPr>
          <p:cNvPr id="26" name="TextBox 25"/>
          <p:cNvSpPr txBox="1"/>
          <p:nvPr/>
        </p:nvSpPr>
        <p:spPr>
          <a:xfrm>
            <a:off x="1479008" y="2572390"/>
            <a:ext cx="538930" cy="215444"/>
          </a:xfrm>
          <a:prstGeom prst="rect">
            <a:avLst/>
          </a:prstGeom>
          <a:noFill/>
        </p:spPr>
        <p:txBody>
          <a:bodyPr wrap="none" rtlCol="0">
            <a:spAutoFit/>
          </a:bodyPr>
          <a:lstStyle/>
          <a:p>
            <a:r>
              <a:rPr lang="en-ZA" sz="800" dirty="0"/>
              <a:t>Original</a:t>
            </a:r>
          </a:p>
        </p:txBody>
      </p:sp>
      <p:sp>
        <p:nvSpPr>
          <p:cNvPr id="27" name="TextBox 26"/>
          <p:cNvSpPr txBox="1"/>
          <p:nvPr/>
        </p:nvSpPr>
        <p:spPr>
          <a:xfrm>
            <a:off x="3831419" y="2496082"/>
            <a:ext cx="614271" cy="215444"/>
          </a:xfrm>
          <a:prstGeom prst="rect">
            <a:avLst/>
          </a:prstGeom>
          <a:noFill/>
        </p:spPr>
        <p:txBody>
          <a:bodyPr wrap="none" rtlCol="0">
            <a:spAutoFit/>
          </a:bodyPr>
          <a:lstStyle/>
          <a:p>
            <a:r>
              <a:rPr lang="en-ZA" sz="800" dirty="0"/>
              <a:t>Duplicate</a:t>
            </a:r>
          </a:p>
        </p:txBody>
      </p:sp>
      <p:sp>
        <p:nvSpPr>
          <p:cNvPr id="30" name="Right Brace 29"/>
          <p:cNvSpPr/>
          <p:nvPr/>
        </p:nvSpPr>
        <p:spPr bwMode="auto">
          <a:xfrm flipV="1">
            <a:off x="6532884" y="2366371"/>
            <a:ext cx="377952" cy="983359"/>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810" tIns="0" rIns="3810" bIns="0" numCol="1" rtlCol="0" anchor="ctr" anchorCtr="0" compatLnSpc="1">
            <a:prstTxWarp prst="textNoShape">
              <a:avLst/>
            </a:prstTxWarp>
          </a:bodyPr>
          <a:lstStyle/>
          <a:p>
            <a:pPr marL="0" marR="0" indent="0" algn="l" defTabSz="895350" rtl="0" eaLnBrk="1" fontAlgn="base" latinLnBrk="0" hangingPunct="1">
              <a:lnSpc>
                <a:spcPct val="100000"/>
              </a:lnSpc>
              <a:spcBef>
                <a:spcPct val="0"/>
              </a:spcBef>
              <a:spcAft>
                <a:spcPct val="0"/>
              </a:spcAft>
              <a:buClrTx/>
              <a:buSzPct val="120000"/>
              <a:buFontTx/>
              <a:buNone/>
              <a:tabLst/>
            </a:pPr>
            <a:endParaRPr kumimoji="0" lang="en-ZA" sz="1600" b="1" i="0" u="none" strike="noStrike" cap="none" normalizeH="0" baseline="0" dirty="0">
              <a:ln>
                <a:noFill/>
              </a:ln>
              <a:solidFill>
                <a:schemeClr val="tx1"/>
              </a:solidFill>
              <a:effectLst/>
              <a:latin typeface="Arial" charset="0"/>
            </a:endParaRPr>
          </a:p>
        </p:txBody>
      </p:sp>
      <p:sp>
        <p:nvSpPr>
          <p:cNvPr id="33" name="Text Box 8"/>
          <p:cNvSpPr txBox="1">
            <a:spLocks noChangeArrowheads="1"/>
          </p:cNvSpPr>
          <p:nvPr/>
        </p:nvSpPr>
        <p:spPr bwMode="auto">
          <a:xfrm flipV="1">
            <a:off x="2683239" y="2683239"/>
            <a:ext cx="397238" cy="379890"/>
          </a:xfrm>
          <a:prstGeom prst="rect">
            <a:avLst/>
          </a:prstGeom>
          <a:noFill/>
          <a:ln w="9525">
            <a:noFill/>
            <a:miter lim="800000"/>
            <a:headEnd/>
            <a:tailEnd/>
          </a:ln>
        </p:spPr>
        <p:txBody>
          <a:bodyPr wrap="square">
            <a:spAutoFit/>
          </a:bodyPr>
          <a:lstStyle/>
          <a:p>
            <a:pPr algn="l"/>
            <a:r>
              <a:rPr lang="en-ZA" sz="1800" dirty="0">
                <a:solidFill>
                  <a:schemeClr val="tx1"/>
                </a:solidFill>
              </a:rPr>
              <a:t>+</a:t>
            </a:r>
            <a:endParaRPr lang="en-GB" sz="1800" dirty="0">
              <a:solidFill>
                <a:schemeClr val="tx1"/>
              </a:solidFill>
            </a:endParaRPr>
          </a:p>
        </p:txBody>
      </p:sp>
      <p:sp>
        <p:nvSpPr>
          <p:cNvPr id="2" name="TextBox 1"/>
          <p:cNvSpPr txBox="1"/>
          <p:nvPr/>
        </p:nvSpPr>
        <p:spPr>
          <a:xfrm>
            <a:off x="6928461" y="2392914"/>
            <a:ext cx="1859280" cy="677108"/>
          </a:xfrm>
          <a:prstGeom prst="rect">
            <a:avLst/>
          </a:prstGeom>
          <a:noFill/>
        </p:spPr>
        <p:txBody>
          <a:bodyPr wrap="square" rtlCol="0">
            <a:spAutoFit/>
          </a:bodyPr>
          <a:lstStyle/>
          <a:p>
            <a:endParaRPr lang="en-ZA" sz="1000" b="1" dirty="0"/>
          </a:p>
          <a:p>
            <a:pPr algn="ctr"/>
            <a:r>
              <a:rPr lang="en-ZA" sz="1400" b="1" dirty="0">
                <a:solidFill>
                  <a:srgbClr val="FF0000"/>
                </a:solidFill>
              </a:rPr>
              <a:t>Content of File 1 and 2</a:t>
            </a:r>
            <a:endParaRPr lang="en-ZA" sz="1400" b="1" dirty="0"/>
          </a:p>
        </p:txBody>
      </p:sp>
      <p:pic>
        <p:nvPicPr>
          <p:cNvPr id="3" name="Picture 2"/>
          <p:cNvPicPr>
            <a:picLocks noChangeAspect="1"/>
          </p:cNvPicPr>
          <p:nvPr/>
        </p:nvPicPr>
        <p:blipFill>
          <a:blip r:embed="rId6"/>
          <a:stretch>
            <a:fillRect/>
          </a:stretch>
        </p:blipFill>
        <p:spPr>
          <a:xfrm>
            <a:off x="5425747" y="2515767"/>
            <a:ext cx="1009650" cy="737391"/>
          </a:xfrm>
          <a:prstGeom prst="rect">
            <a:avLst/>
          </a:prstGeom>
        </p:spPr>
      </p:pic>
      <p:sp>
        <p:nvSpPr>
          <p:cNvPr id="22" name="Title 1">
            <a:extLst>
              <a:ext uri="{FF2B5EF4-FFF2-40B4-BE49-F238E27FC236}">
                <a16:creationId xmlns:a16="http://schemas.microsoft.com/office/drawing/2014/main" id="{763043F0-AAC7-462F-9E3D-E4809DE55843}"/>
              </a:ext>
            </a:extLst>
          </p:cNvPr>
          <p:cNvSpPr txBox="1">
            <a:spLocks/>
          </p:cNvSpPr>
          <p:nvPr/>
        </p:nvSpPr>
        <p:spPr>
          <a:xfrm>
            <a:off x="114119" y="79124"/>
            <a:ext cx="9144000" cy="532606"/>
          </a:xfrm>
          <a:prstGeom prst="rect">
            <a:avLst/>
          </a:prstGeom>
        </p:spPr>
        <p:txBody>
          <a:bodyPr>
            <a:normAutofit fontScale="52500" lnSpcReduction="2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sz="7700" dirty="0">
                <a:solidFill>
                  <a:schemeClr val="accent1">
                    <a:lumMod val="75000"/>
                  </a:schemeClr>
                </a:solidFill>
                <a:effectLst>
                  <a:outerShdw blurRad="38100" dist="38100" dir="2700000" algn="tl">
                    <a:srgbClr val="000000">
                      <a:alpha val="43137"/>
                    </a:srgbClr>
                  </a:outerShdw>
                </a:effectLst>
                <a:latin typeface="+mn-lt"/>
                <a:ea typeface="+mn-ea"/>
                <a:cs typeface="+mn-cs"/>
              </a:rPr>
              <a:t>BID SUBMISSION</a:t>
            </a:r>
            <a:endParaRPr lang="en-ZA" dirty="0"/>
          </a:p>
        </p:txBody>
      </p:sp>
      <p:sp>
        <p:nvSpPr>
          <p:cNvPr id="24" name="Rectangle 21">
            <a:extLst>
              <a:ext uri="{FF2B5EF4-FFF2-40B4-BE49-F238E27FC236}">
                <a16:creationId xmlns:a16="http://schemas.microsoft.com/office/drawing/2014/main" id="{3C706C4C-E5CD-4B5D-B5D6-DAD3D3F4BFF8}"/>
              </a:ext>
            </a:extLst>
          </p:cNvPr>
          <p:cNvSpPr>
            <a:spLocks noChangeArrowheads="1"/>
          </p:cNvSpPr>
          <p:nvPr/>
        </p:nvSpPr>
        <p:spPr bwMode="auto">
          <a:xfrm>
            <a:off x="-1" y="614736"/>
            <a:ext cx="9143999" cy="1631216"/>
          </a:xfrm>
          <a:prstGeom prst="rect">
            <a:avLst/>
          </a:prstGeom>
          <a:noFill/>
          <a:ln w="9525">
            <a:noFill/>
            <a:miter lim="800000"/>
            <a:headEnd/>
            <a:tailEnd/>
          </a:ln>
        </p:spPr>
        <p:txBody>
          <a:bodyPr wrap="square">
            <a:spAutoFit/>
          </a:bodyPr>
          <a:lstStyle/>
          <a:p>
            <a:pPr algn="ctr"/>
            <a:r>
              <a:rPr lang="en-ZA" sz="1400" dirty="0">
                <a:solidFill>
                  <a:schemeClr val="tx2"/>
                </a:solidFill>
              </a:rPr>
              <a:t>  Bidders must submit copies of each file (Original and Duplicate) and a CD-ROM or USB with content of each file by the </a:t>
            </a:r>
            <a:r>
              <a:rPr lang="en-ZA" sz="1400" b="1" dirty="0" smtClean="0">
                <a:solidFill>
                  <a:schemeClr val="tx2"/>
                </a:solidFill>
              </a:rPr>
              <a:t>03 August 2022 </a:t>
            </a:r>
            <a:r>
              <a:rPr lang="en-ZA" sz="1400" b="1" dirty="0">
                <a:solidFill>
                  <a:schemeClr val="tx2"/>
                </a:solidFill>
              </a:rPr>
              <a:t>at 11:00</a:t>
            </a:r>
          </a:p>
          <a:p>
            <a:pPr algn="ctr"/>
            <a:endParaRPr lang="en-ZA" b="1" dirty="0">
              <a:solidFill>
                <a:schemeClr val="tx2"/>
              </a:solidFill>
            </a:endParaRPr>
          </a:p>
          <a:p>
            <a:pPr marR="0" lvl="0" indent="0" algn="ctr" fontAlgn="base">
              <a:lnSpc>
                <a:spcPct val="100000"/>
              </a:lnSpc>
              <a:spcBef>
                <a:spcPct val="0"/>
              </a:spcBef>
              <a:spcAft>
                <a:spcPct val="0"/>
              </a:spcAft>
              <a:buClrTx/>
              <a:buSzTx/>
              <a:buFontTx/>
              <a:buNone/>
              <a:tabLst/>
              <a:defRPr/>
            </a:pPr>
            <a:r>
              <a:rPr lang="en-ZA" sz="1200" dirty="0">
                <a:solidFill>
                  <a:schemeClr val="tx2"/>
                </a:solidFill>
              </a:rPr>
              <a:t>Bid documents will only be considered if received by SARS before the Closing Date and time, regardless of the method used to send or deliver such documents to SARS and Bid documents must also be uploaded on the SARS e-Sourcing portal, go to the SARS website to access the link and register on https://www.sars.gov.za/procurement/esourcing/</a:t>
            </a:r>
          </a:p>
          <a:p>
            <a:pPr algn="ctr"/>
            <a:endParaRPr lang="en-ZA" b="1" dirty="0">
              <a:solidFill>
                <a:schemeClr val="tx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64400" y="6564622"/>
            <a:ext cx="862012" cy="184666"/>
          </a:xfrm>
        </p:spPr>
        <p:txBody>
          <a:bodyPr/>
          <a:lstStyle/>
          <a:p>
            <a:pPr algn="ctr">
              <a:defRPr/>
            </a:pPr>
            <a:fld id="{1D46AC71-C261-4AF3-BFB1-CCAEF8821007}" type="slidenum">
              <a:rPr lang="en-ZA" smtClean="0">
                <a:solidFill>
                  <a:schemeClr val="tx1"/>
                </a:solidFill>
              </a:rPr>
              <a:pPr algn="ctr">
                <a:defRPr/>
              </a:pPr>
              <a:t>26</a:t>
            </a:fld>
            <a:endParaRPr lang="en-ZA" dirty="0">
              <a:solidFill>
                <a:schemeClr val="tx1"/>
              </a:solidFill>
            </a:endParaRPr>
          </a:p>
        </p:txBody>
      </p:sp>
      <p:sp>
        <p:nvSpPr>
          <p:cNvPr id="22" name="Title 1">
            <a:extLst>
              <a:ext uri="{FF2B5EF4-FFF2-40B4-BE49-F238E27FC236}">
                <a16:creationId xmlns:a16="http://schemas.microsoft.com/office/drawing/2014/main" id="{763043F0-AAC7-462F-9E3D-E4809DE55843}"/>
              </a:ext>
            </a:extLst>
          </p:cNvPr>
          <p:cNvSpPr txBox="1">
            <a:spLocks/>
          </p:cNvSpPr>
          <p:nvPr/>
        </p:nvSpPr>
        <p:spPr>
          <a:xfrm>
            <a:off x="114119" y="79124"/>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dirty="0"/>
              <a:t>FILE 1: ORIGINAL / DUPLICATE </a:t>
            </a:r>
          </a:p>
        </p:txBody>
      </p:sp>
      <p:sp>
        <p:nvSpPr>
          <p:cNvPr id="28" name="Rectangle 43">
            <a:extLst>
              <a:ext uri="{FF2B5EF4-FFF2-40B4-BE49-F238E27FC236}">
                <a16:creationId xmlns:a16="http://schemas.microsoft.com/office/drawing/2014/main" id="{714B64CD-5972-40F8-A590-60ACA66D798A}"/>
              </a:ext>
            </a:extLst>
          </p:cNvPr>
          <p:cNvSpPr>
            <a:spLocks noChangeArrowheads="1"/>
          </p:cNvSpPr>
          <p:nvPr/>
        </p:nvSpPr>
        <p:spPr bwMode="auto">
          <a:xfrm>
            <a:off x="487938" y="1205850"/>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1</a:t>
            </a:r>
          </a:p>
        </p:txBody>
      </p:sp>
      <p:sp>
        <p:nvSpPr>
          <p:cNvPr id="29" name="Rectangle 43">
            <a:extLst>
              <a:ext uri="{FF2B5EF4-FFF2-40B4-BE49-F238E27FC236}">
                <a16:creationId xmlns:a16="http://schemas.microsoft.com/office/drawing/2014/main" id="{435D2BF5-F767-43A8-8751-90EE20818EF8}"/>
              </a:ext>
            </a:extLst>
          </p:cNvPr>
          <p:cNvSpPr>
            <a:spLocks noChangeArrowheads="1"/>
          </p:cNvSpPr>
          <p:nvPr/>
        </p:nvSpPr>
        <p:spPr bwMode="auto">
          <a:xfrm>
            <a:off x="415834" y="2707154"/>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2</a:t>
            </a:r>
          </a:p>
        </p:txBody>
      </p:sp>
      <p:sp>
        <p:nvSpPr>
          <p:cNvPr id="32" name="44 CuadroTexto">
            <a:extLst>
              <a:ext uri="{FF2B5EF4-FFF2-40B4-BE49-F238E27FC236}">
                <a16:creationId xmlns:a16="http://schemas.microsoft.com/office/drawing/2014/main" id="{BE195651-A829-4763-8C09-461513DC2916}"/>
              </a:ext>
            </a:extLst>
          </p:cNvPr>
          <p:cNvSpPr txBox="1"/>
          <p:nvPr/>
        </p:nvSpPr>
        <p:spPr>
          <a:xfrm>
            <a:off x="1986360" y="1226077"/>
            <a:ext cx="4850537" cy="743399"/>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fontAlgn="auto">
              <a:lnSpc>
                <a:spcPct val="150000"/>
              </a:lnSpc>
              <a:spcBef>
                <a:spcPts val="0"/>
              </a:spcBef>
              <a:spcAft>
                <a:spcPts val="0"/>
              </a:spcAft>
              <a:tabLst>
                <a:tab pos="273050" algn="l"/>
              </a:tabLst>
              <a:defRPr/>
            </a:pPr>
            <a:r>
              <a:rPr lang="en-US" sz="1200" b="1" u="sng" dirty="0">
                <a:solidFill>
                  <a:schemeClr val="tx2"/>
                </a:solidFill>
                <a:latin typeface="Arial Narrow" panose="020B0606020202030204" pitchFamily="34" charset="0"/>
              </a:rPr>
              <a:t>Pre-qualification documents </a:t>
            </a:r>
          </a:p>
          <a:p>
            <a:pPr marL="266700" indent="-171450" fontAlgn="auto">
              <a:lnSpc>
                <a:spcPct val="150000"/>
              </a:lnSpc>
              <a:spcBef>
                <a:spcPts val="0"/>
              </a:spcBef>
              <a:spcAft>
                <a:spcPts val="0"/>
              </a:spcAft>
              <a:buFont typeface="Arial" pitchFamily="34" charset="0"/>
              <a:buChar char="•"/>
              <a:tabLst>
                <a:tab pos="273050" algn="l"/>
              </a:tabLst>
              <a:defRPr/>
            </a:pPr>
            <a:r>
              <a:rPr lang="en-US" sz="1200" dirty="0">
                <a:solidFill>
                  <a:schemeClr val="tx2"/>
                </a:solidFill>
                <a:latin typeface="Arial Narrow" panose="020B0606020202030204" pitchFamily="34" charset="0"/>
              </a:rPr>
              <a:t>SBD documents and others</a:t>
            </a:r>
          </a:p>
          <a:p>
            <a:pPr marL="266700" indent="-171450" fontAlgn="auto">
              <a:lnSpc>
                <a:spcPct val="150000"/>
              </a:lnSpc>
              <a:spcBef>
                <a:spcPts val="0"/>
              </a:spcBef>
              <a:spcAft>
                <a:spcPts val="0"/>
              </a:spcAft>
              <a:buFont typeface="Arial" pitchFamily="34" charset="0"/>
              <a:buChar char="•"/>
              <a:tabLst>
                <a:tab pos="273050" algn="l"/>
              </a:tabLst>
              <a:defRPr/>
            </a:pPr>
            <a:r>
              <a:rPr lang="en-US" sz="1200" dirty="0">
                <a:solidFill>
                  <a:schemeClr val="tx2"/>
                </a:solidFill>
                <a:latin typeface="Arial Narrow" panose="020B0606020202030204" pitchFamily="34" charset="0"/>
              </a:rPr>
              <a:t>3 years audited Financial Statements</a:t>
            </a:r>
          </a:p>
        </p:txBody>
      </p:sp>
      <p:sp>
        <p:nvSpPr>
          <p:cNvPr id="34" name="44 CuadroTexto">
            <a:extLst>
              <a:ext uri="{FF2B5EF4-FFF2-40B4-BE49-F238E27FC236}">
                <a16:creationId xmlns:a16="http://schemas.microsoft.com/office/drawing/2014/main" id="{FF51C635-8628-47A9-BA7B-273E0B0D34C3}"/>
              </a:ext>
            </a:extLst>
          </p:cNvPr>
          <p:cNvSpPr txBox="1"/>
          <p:nvPr/>
        </p:nvSpPr>
        <p:spPr>
          <a:xfrm>
            <a:off x="1984371" y="2583822"/>
            <a:ext cx="4850537" cy="845177"/>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algn="l" fontAlgn="auto">
              <a:lnSpc>
                <a:spcPct val="150000"/>
              </a:lnSpc>
              <a:spcBef>
                <a:spcPts val="0"/>
              </a:spcBef>
              <a:spcAft>
                <a:spcPts val="0"/>
              </a:spcAft>
              <a:defRPr/>
            </a:pPr>
            <a:endParaRPr lang="en-US" sz="1200" dirty="0" smtClean="0">
              <a:solidFill>
                <a:schemeClr val="tx2"/>
              </a:solidFill>
            </a:endParaRPr>
          </a:p>
          <a:p>
            <a:pPr marL="95250">
              <a:lnSpc>
                <a:spcPct val="150000"/>
              </a:lnSpc>
              <a:defRPr/>
            </a:pPr>
            <a:r>
              <a:rPr lang="en-ZA" sz="1200" b="1" u="sng" dirty="0" smtClean="0">
                <a:solidFill>
                  <a:schemeClr val="tx2"/>
                </a:solidFill>
              </a:rPr>
              <a:t>Technical Response </a:t>
            </a:r>
          </a:p>
          <a:p>
            <a:pPr marL="266700" indent="-171450" algn="l" fontAlgn="auto">
              <a:lnSpc>
                <a:spcPct val="150000"/>
              </a:lnSpc>
              <a:spcBef>
                <a:spcPts val="0"/>
              </a:spcBef>
              <a:spcAft>
                <a:spcPts val="0"/>
              </a:spcAft>
              <a:buFont typeface="Arial" pitchFamily="34" charset="0"/>
              <a:buChar char="•"/>
              <a:defRPr/>
            </a:pPr>
            <a:r>
              <a:rPr lang="en-US" sz="1200" dirty="0" smtClean="0">
                <a:solidFill>
                  <a:schemeClr val="tx2"/>
                </a:solidFill>
              </a:rPr>
              <a:t>Bidders technical response to Annexure A </a:t>
            </a:r>
            <a:endParaRPr lang="en-US" sz="1200" kern="0" dirty="0">
              <a:solidFill>
                <a:schemeClr val="tx2"/>
              </a:solidFill>
            </a:endParaRPr>
          </a:p>
        </p:txBody>
      </p:sp>
      <p:sp>
        <p:nvSpPr>
          <p:cNvPr id="36" name="Rectangle 43">
            <a:extLst>
              <a:ext uri="{FF2B5EF4-FFF2-40B4-BE49-F238E27FC236}">
                <a16:creationId xmlns:a16="http://schemas.microsoft.com/office/drawing/2014/main" id="{ACDA7F4E-D40E-44DC-976B-BE83827DA7F6}"/>
              </a:ext>
            </a:extLst>
          </p:cNvPr>
          <p:cNvSpPr>
            <a:spLocks noChangeArrowheads="1"/>
          </p:cNvSpPr>
          <p:nvPr/>
        </p:nvSpPr>
        <p:spPr bwMode="auto">
          <a:xfrm>
            <a:off x="7373725" y="1205850"/>
            <a:ext cx="774700" cy="474411"/>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37" name="Rectangle 43">
            <a:extLst>
              <a:ext uri="{FF2B5EF4-FFF2-40B4-BE49-F238E27FC236}">
                <a16:creationId xmlns:a16="http://schemas.microsoft.com/office/drawing/2014/main" id="{35A67E93-89FE-4CA4-9A07-2D9CE71EC367}"/>
              </a:ext>
            </a:extLst>
          </p:cNvPr>
          <p:cNvSpPr>
            <a:spLocks noChangeArrowheads="1"/>
          </p:cNvSpPr>
          <p:nvPr/>
        </p:nvSpPr>
        <p:spPr bwMode="auto">
          <a:xfrm>
            <a:off x="7388171" y="2707154"/>
            <a:ext cx="774700" cy="447037"/>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39" name="Freeform 23">
            <a:extLst>
              <a:ext uri="{FF2B5EF4-FFF2-40B4-BE49-F238E27FC236}">
                <a16:creationId xmlns:a16="http://schemas.microsoft.com/office/drawing/2014/main" id="{3ADE4F14-9795-4FB8-8541-33FD9F47F697}"/>
              </a:ext>
            </a:extLst>
          </p:cNvPr>
          <p:cNvSpPr>
            <a:spLocks/>
          </p:cNvSpPr>
          <p:nvPr/>
        </p:nvSpPr>
        <p:spPr bwMode="auto">
          <a:xfrm>
            <a:off x="7550814" y="1211045"/>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40" name="Freeform 23">
            <a:extLst>
              <a:ext uri="{FF2B5EF4-FFF2-40B4-BE49-F238E27FC236}">
                <a16:creationId xmlns:a16="http://schemas.microsoft.com/office/drawing/2014/main" id="{096873FC-2805-41FD-A154-7C988F728069}"/>
              </a:ext>
            </a:extLst>
          </p:cNvPr>
          <p:cNvSpPr>
            <a:spLocks/>
          </p:cNvSpPr>
          <p:nvPr/>
        </p:nvSpPr>
        <p:spPr bwMode="auto">
          <a:xfrm>
            <a:off x="7577990" y="2746484"/>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12" name="Rectangle 43">
            <a:extLst>
              <a:ext uri="{FF2B5EF4-FFF2-40B4-BE49-F238E27FC236}">
                <a16:creationId xmlns:a16="http://schemas.microsoft.com/office/drawing/2014/main" id="{435D2BF5-F767-43A8-8751-90EE20818EF8}"/>
              </a:ext>
            </a:extLst>
          </p:cNvPr>
          <p:cNvSpPr>
            <a:spLocks noChangeArrowheads="1"/>
          </p:cNvSpPr>
          <p:nvPr/>
        </p:nvSpPr>
        <p:spPr bwMode="auto">
          <a:xfrm>
            <a:off x="415834" y="4807511"/>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a:t>
            </a:r>
            <a:r>
              <a:rPr lang="en-US" sz="1400" dirty="0" smtClean="0">
                <a:solidFill>
                  <a:schemeClr val="tx2"/>
                </a:solidFill>
              </a:rPr>
              <a:t>3</a:t>
            </a:r>
            <a:endParaRPr lang="en-US" sz="1400" dirty="0">
              <a:solidFill>
                <a:schemeClr val="tx2"/>
              </a:solidFill>
            </a:endParaRPr>
          </a:p>
        </p:txBody>
      </p:sp>
      <p:sp>
        <p:nvSpPr>
          <p:cNvPr id="13" name="44 CuadroTexto">
            <a:extLst>
              <a:ext uri="{FF2B5EF4-FFF2-40B4-BE49-F238E27FC236}">
                <a16:creationId xmlns:a16="http://schemas.microsoft.com/office/drawing/2014/main" id="{FF51C635-8628-47A9-BA7B-273E0B0D34C3}"/>
              </a:ext>
            </a:extLst>
          </p:cNvPr>
          <p:cNvSpPr txBox="1"/>
          <p:nvPr/>
        </p:nvSpPr>
        <p:spPr>
          <a:xfrm>
            <a:off x="1986361" y="4236619"/>
            <a:ext cx="4850537" cy="1434419"/>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algn="l" fontAlgn="auto">
              <a:lnSpc>
                <a:spcPct val="150000"/>
              </a:lnSpc>
              <a:spcBef>
                <a:spcPts val="0"/>
              </a:spcBef>
              <a:spcAft>
                <a:spcPts val="0"/>
              </a:spcAft>
              <a:defRPr/>
            </a:pPr>
            <a:endParaRPr lang="en-US" sz="1200" dirty="0">
              <a:solidFill>
                <a:schemeClr val="tx2"/>
              </a:solidFill>
            </a:endParaRPr>
          </a:p>
          <a:p>
            <a:pPr marL="95250" fontAlgn="auto">
              <a:lnSpc>
                <a:spcPct val="150000"/>
              </a:lnSpc>
              <a:spcBef>
                <a:spcPts val="0"/>
              </a:spcBef>
              <a:spcAft>
                <a:spcPts val="0"/>
              </a:spcAft>
              <a:tabLst>
                <a:tab pos="273050" algn="l"/>
              </a:tabLst>
              <a:defRPr/>
            </a:pPr>
            <a:r>
              <a:rPr lang="en-US" sz="1200" b="1" u="sng" dirty="0">
                <a:solidFill>
                  <a:schemeClr val="tx2"/>
                </a:solidFill>
                <a:latin typeface="Arial Narrow" panose="020B0606020202030204" pitchFamily="34" charset="0"/>
              </a:rPr>
              <a:t>Agreements</a:t>
            </a:r>
          </a:p>
          <a:p>
            <a:pPr marL="266700" indent="-171450" fontAlgn="auto">
              <a:lnSpc>
                <a:spcPct val="150000"/>
              </a:lnSpc>
              <a:spcBef>
                <a:spcPts val="0"/>
              </a:spcBef>
              <a:spcAft>
                <a:spcPts val="0"/>
              </a:spcAft>
              <a:buFont typeface="Arial" pitchFamily="34" charset="0"/>
              <a:buChar char="•"/>
              <a:tabLst>
                <a:tab pos="273050" algn="l"/>
              </a:tabLst>
              <a:defRPr/>
            </a:pPr>
            <a:r>
              <a:rPr lang="en-ZA" sz="1200" dirty="0">
                <a:solidFill>
                  <a:schemeClr val="tx2"/>
                </a:solidFill>
                <a:latin typeface="Arial Narrow" panose="020B0606020202030204" pitchFamily="34" charset="0"/>
              </a:rPr>
              <a:t>General Conditions of Contract (GCC)</a:t>
            </a:r>
          </a:p>
          <a:p>
            <a:pPr marL="266700" indent="-171450" fontAlgn="auto">
              <a:lnSpc>
                <a:spcPct val="150000"/>
              </a:lnSpc>
              <a:spcBef>
                <a:spcPts val="0"/>
              </a:spcBef>
              <a:spcAft>
                <a:spcPts val="0"/>
              </a:spcAft>
              <a:buFont typeface="Arial" pitchFamily="34" charset="0"/>
              <a:buChar char="•"/>
              <a:tabLst>
                <a:tab pos="273050" algn="l"/>
              </a:tabLst>
              <a:defRPr/>
            </a:pPr>
            <a:r>
              <a:rPr lang="en-ZA" sz="1200" dirty="0">
                <a:solidFill>
                  <a:schemeClr val="tx2"/>
                </a:solidFill>
                <a:latin typeface="Arial Narrow" panose="020B0606020202030204" pitchFamily="34" charset="0"/>
              </a:rPr>
              <a:t>Draft Services Agreement  </a:t>
            </a:r>
            <a:endParaRPr lang="en-US" sz="1200" dirty="0">
              <a:solidFill>
                <a:schemeClr val="tx2"/>
              </a:solidFill>
              <a:latin typeface="Arial Narrow" panose="020B0606020202030204" pitchFamily="34" charset="0"/>
            </a:endParaRPr>
          </a:p>
          <a:p>
            <a:pPr algn="l" fontAlgn="auto">
              <a:lnSpc>
                <a:spcPct val="150000"/>
              </a:lnSpc>
              <a:spcBef>
                <a:spcPts val="0"/>
              </a:spcBef>
              <a:spcAft>
                <a:spcPts val="0"/>
              </a:spcAft>
              <a:defRPr/>
            </a:pPr>
            <a:endParaRPr lang="en-US" sz="1200" kern="0" dirty="0">
              <a:solidFill>
                <a:schemeClr val="tx2"/>
              </a:solidFill>
            </a:endParaRPr>
          </a:p>
        </p:txBody>
      </p:sp>
      <p:sp>
        <p:nvSpPr>
          <p:cNvPr id="14" name="Rectangle 43">
            <a:extLst>
              <a:ext uri="{FF2B5EF4-FFF2-40B4-BE49-F238E27FC236}">
                <a16:creationId xmlns:a16="http://schemas.microsoft.com/office/drawing/2014/main" id="{35A67E93-89FE-4CA4-9A07-2D9CE71EC367}"/>
              </a:ext>
            </a:extLst>
          </p:cNvPr>
          <p:cNvSpPr>
            <a:spLocks noChangeArrowheads="1"/>
          </p:cNvSpPr>
          <p:nvPr/>
        </p:nvSpPr>
        <p:spPr bwMode="auto">
          <a:xfrm>
            <a:off x="7360994" y="4730262"/>
            <a:ext cx="774700" cy="575590"/>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15" name="Freeform 23">
            <a:extLst>
              <a:ext uri="{FF2B5EF4-FFF2-40B4-BE49-F238E27FC236}">
                <a16:creationId xmlns:a16="http://schemas.microsoft.com/office/drawing/2014/main" id="{096873FC-2805-41FD-A154-7C988F728069}"/>
              </a:ext>
            </a:extLst>
          </p:cNvPr>
          <p:cNvSpPr>
            <a:spLocks/>
          </p:cNvSpPr>
          <p:nvPr/>
        </p:nvSpPr>
        <p:spPr bwMode="auto">
          <a:xfrm>
            <a:off x="7532859" y="4742082"/>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Tree>
    <p:extLst>
      <p:ext uri="{BB962C8B-B14F-4D97-AF65-F5344CB8AC3E}">
        <p14:creationId xmlns:p14="http://schemas.microsoft.com/office/powerpoint/2010/main" val="15196438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64400" y="6564622"/>
            <a:ext cx="862012" cy="184666"/>
          </a:xfrm>
        </p:spPr>
        <p:txBody>
          <a:bodyPr/>
          <a:lstStyle/>
          <a:p>
            <a:pPr algn="ctr">
              <a:defRPr/>
            </a:pPr>
            <a:fld id="{1D46AC71-C261-4AF3-BFB1-CCAEF8821007}" type="slidenum">
              <a:rPr lang="en-ZA" smtClean="0">
                <a:solidFill>
                  <a:schemeClr val="tx1"/>
                </a:solidFill>
              </a:rPr>
              <a:pPr algn="ctr">
                <a:defRPr/>
              </a:pPr>
              <a:t>27</a:t>
            </a:fld>
            <a:endParaRPr lang="en-ZA" dirty="0">
              <a:solidFill>
                <a:schemeClr val="tx1"/>
              </a:solidFill>
            </a:endParaRPr>
          </a:p>
        </p:txBody>
      </p:sp>
      <p:sp>
        <p:nvSpPr>
          <p:cNvPr id="22" name="Title 1">
            <a:extLst>
              <a:ext uri="{FF2B5EF4-FFF2-40B4-BE49-F238E27FC236}">
                <a16:creationId xmlns:a16="http://schemas.microsoft.com/office/drawing/2014/main" id="{763043F0-AAC7-462F-9E3D-E4809DE55843}"/>
              </a:ext>
            </a:extLst>
          </p:cNvPr>
          <p:cNvSpPr txBox="1">
            <a:spLocks/>
          </p:cNvSpPr>
          <p:nvPr/>
        </p:nvSpPr>
        <p:spPr>
          <a:xfrm>
            <a:off x="114119" y="79124"/>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dirty="0" smtClean="0"/>
              <a:t>FILE 2: </a:t>
            </a:r>
            <a:r>
              <a:rPr lang="en-ZA" dirty="0"/>
              <a:t>ORIGINAL / DUPLICATE </a:t>
            </a:r>
          </a:p>
        </p:txBody>
      </p:sp>
      <p:sp>
        <p:nvSpPr>
          <p:cNvPr id="28" name="Rectangle 43">
            <a:extLst>
              <a:ext uri="{FF2B5EF4-FFF2-40B4-BE49-F238E27FC236}">
                <a16:creationId xmlns:a16="http://schemas.microsoft.com/office/drawing/2014/main" id="{714B64CD-5972-40F8-A590-60ACA66D798A}"/>
              </a:ext>
            </a:extLst>
          </p:cNvPr>
          <p:cNvSpPr>
            <a:spLocks noChangeArrowheads="1"/>
          </p:cNvSpPr>
          <p:nvPr/>
        </p:nvSpPr>
        <p:spPr bwMode="auto">
          <a:xfrm>
            <a:off x="487938" y="1205850"/>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1</a:t>
            </a:r>
          </a:p>
        </p:txBody>
      </p:sp>
      <p:sp>
        <p:nvSpPr>
          <p:cNvPr id="29" name="Rectangle 43">
            <a:extLst>
              <a:ext uri="{FF2B5EF4-FFF2-40B4-BE49-F238E27FC236}">
                <a16:creationId xmlns:a16="http://schemas.microsoft.com/office/drawing/2014/main" id="{435D2BF5-F767-43A8-8751-90EE20818EF8}"/>
              </a:ext>
            </a:extLst>
          </p:cNvPr>
          <p:cNvSpPr>
            <a:spLocks noChangeArrowheads="1"/>
          </p:cNvSpPr>
          <p:nvPr/>
        </p:nvSpPr>
        <p:spPr bwMode="auto">
          <a:xfrm>
            <a:off x="415834" y="2707154"/>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2</a:t>
            </a:r>
          </a:p>
        </p:txBody>
      </p:sp>
      <p:sp>
        <p:nvSpPr>
          <p:cNvPr id="32" name="44 CuadroTexto">
            <a:extLst>
              <a:ext uri="{FF2B5EF4-FFF2-40B4-BE49-F238E27FC236}">
                <a16:creationId xmlns:a16="http://schemas.microsoft.com/office/drawing/2014/main" id="{BE195651-A829-4763-8C09-461513DC2916}"/>
              </a:ext>
            </a:extLst>
          </p:cNvPr>
          <p:cNvSpPr txBox="1"/>
          <p:nvPr/>
        </p:nvSpPr>
        <p:spPr>
          <a:xfrm>
            <a:off x="1986360" y="1226077"/>
            <a:ext cx="4850537" cy="743399"/>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fontAlgn="auto">
              <a:lnSpc>
                <a:spcPct val="150000"/>
              </a:lnSpc>
              <a:spcBef>
                <a:spcPts val="0"/>
              </a:spcBef>
              <a:spcAft>
                <a:spcPts val="0"/>
              </a:spcAft>
              <a:tabLst>
                <a:tab pos="273050" algn="l"/>
              </a:tabLst>
              <a:defRPr/>
            </a:pPr>
            <a:r>
              <a:rPr lang="en-US" sz="1200" b="1" u="sng" dirty="0" smtClean="0">
                <a:solidFill>
                  <a:schemeClr val="tx2"/>
                </a:solidFill>
                <a:latin typeface="Arial Narrow" panose="020B0606020202030204" pitchFamily="34" charset="0"/>
              </a:rPr>
              <a:t>B-BBBEE Certificate</a:t>
            </a:r>
            <a:endParaRPr lang="en-US" sz="1200" b="1" u="sng" dirty="0">
              <a:solidFill>
                <a:schemeClr val="tx2"/>
              </a:solidFill>
              <a:latin typeface="Arial Narrow" panose="020B0606020202030204" pitchFamily="34" charset="0"/>
            </a:endParaRPr>
          </a:p>
          <a:p>
            <a:pPr marL="266700" indent="-171450" fontAlgn="auto">
              <a:lnSpc>
                <a:spcPct val="150000"/>
              </a:lnSpc>
              <a:spcBef>
                <a:spcPts val="0"/>
              </a:spcBef>
              <a:spcAft>
                <a:spcPts val="0"/>
              </a:spcAft>
              <a:buFont typeface="Arial" pitchFamily="34" charset="0"/>
              <a:buChar char="•"/>
              <a:tabLst>
                <a:tab pos="273050" algn="l"/>
              </a:tabLst>
              <a:defRPr/>
            </a:pPr>
            <a:r>
              <a:rPr lang="en-US" sz="1200" dirty="0">
                <a:solidFill>
                  <a:schemeClr val="tx2"/>
                </a:solidFill>
                <a:latin typeface="Arial Narrow" panose="020B0606020202030204" pitchFamily="34" charset="0"/>
              </a:rPr>
              <a:t>SBD documents and others</a:t>
            </a:r>
          </a:p>
          <a:p>
            <a:pPr marL="266700" indent="-171450" fontAlgn="auto">
              <a:lnSpc>
                <a:spcPct val="150000"/>
              </a:lnSpc>
              <a:spcBef>
                <a:spcPts val="0"/>
              </a:spcBef>
              <a:spcAft>
                <a:spcPts val="0"/>
              </a:spcAft>
              <a:buFont typeface="Arial" pitchFamily="34" charset="0"/>
              <a:buChar char="•"/>
              <a:tabLst>
                <a:tab pos="273050" algn="l"/>
              </a:tabLst>
              <a:defRPr/>
            </a:pPr>
            <a:r>
              <a:rPr lang="en-US" sz="1200" dirty="0">
                <a:solidFill>
                  <a:schemeClr val="tx2"/>
                </a:solidFill>
                <a:latin typeface="Arial Narrow" panose="020B0606020202030204" pitchFamily="34" charset="0"/>
              </a:rPr>
              <a:t>3 years audited Financial Statements</a:t>
            </a:r>
          </a:p>
        </p:txBody>
      </p:sp>
      <p:sp>
        <p:nvSpPr>
          <p:cNvPr id="34" name="44 CuadroTexto">
            <a:extLst>
              <a:ext uri="{FF2B5EF4-FFF2-40B4-BE49-F238E27FC236}">
                <a16:creationId xmlns:a16="http://schemas.microsoft.com/office/drawing/2014/main" id="{FF51C635-8628-47A9-BA7B-273E0B0D34C3}"/>
              </a:ext>
            </a:extLst>
          </p:cNvPr>
          <p:cNvSpPr txBox="1"/>
          <p:nvPr/>
        </p:nvSpPr>
        <p:spPr>
          <a:xfrm>
            <a:off x="1984371" y="2746484"/>
            <a:ext cx="4850537" cy="647348"/>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algn="l" fontAlgn="auto">
              <a:lnSpc>
                <a:spcPct val="150000"/>
              </a:lnSpc>
              <a:spcBef>
                <a:spcPts val="0"/>
              </a:spcBef>
              <a:spcAft>
                <a:spcPts val="0"/>
              </a:spcAft>
              <a:defRPr/>
            </a:pPr>
            <a:endParaRPr lang="en-US" sz="1200" dirty="0">
              <a:solidFill>
                <a:schemeClr val="tx2"/>
              </a:solidFill>
            </a:endParaRPr>
          </a:p>
          <a:p>
            <a:pPr marL="266700" indent="-171450">
              <a:lnSpc>
                <a:spcPct val="150000"/>
              </a:lnSpc>
              <a:buFont typeface="Arial" panose="020B0604020202020204" pitchFamily="34" charset="0"/>
              <a:buChar char="•"/>
              <a:defRPr/>
            </a:pPr>
            <a:r>
              <a:rPr lang="en-US" sz="1200" dirty="0" smtClean="0">
                <a:solidFill>
                  <a:schemeClr val="tx2"/>
                </a:solidFill>
              </a:rPr>
              <a:t>Pricing Schedule </a:t>
            </a:r>
            <a:endParaRPr lang="en-US" sz="1200" dirty="0">
              <a:solidFill>
                <a:schemeClr val="tx2"/>
              </a:solidFill>
            </a:endParaRPr>
          </a:p>
          <a:p>
            <a:pPr algn="l" fontAlgn="auto">
              <a:lnSpc>
                <a:spcPct val="150000"/>
              </a:lnSpc>
              <a:spcBef>
                <a:spcPts val="0"/>
              </a:spcBef>
              <a:spcAft>
                <a:spcPts val="0"/>
              </a:spcAft>
              <a:defRPr/>
            </a:pPr>
            <a:endParaRPr lang="en-US" sz="1200" kern="0" dirty="0">
              <a:solidFill>
                <a:schemeClr val="tx2"/>
              </a:solidFill>
            </a:endParaRPr>
          </a:p>
        </p:txBody>
      </p:sp>
      <p:sp>
        <p:nvSpPr>
          <p:cNvPr id="36" name="Rectangle 43">
            <a:extLst>
              <a:ext uri="{FF2B5EF4-FFF2-40B4-BE49-F238E27FC236}">
                <a16:creationId xmlns:a16="http://schemas.microsoft.com/office/drawing/2014/main" id="{ACDA7F4E-D40E-44DC-976B-BE83827DA7F6}"/>
              </a:ext>
            </a:extLst>
          </p:cNvPr>
          <p:cNvSpPr>
            <a:spLocks noChangeArrowheads="1"/>
          </p:cNvSpPr>
          <p:nvPr/>
        </p:nvSpPr>
        <p:spPr bwMode="auto">
          <a:xfrm>
            <a:off x="7373725" y="1205850"/>
            <a:ext cx="774700" cy="474411"/>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37" name="Rectangle 43">
            <a:extLst>
              <a:ext uri="{FF2B5EF4-FFF2-40B4-BE49-F238E27FC236}">
                <a16:creationId xmlns:a16="http://schemas.microsoft.com/office/drawing/2014/main" id="{35A67E93-89FE-4CA4-9A07-2D9CE71EC367}"/>
              </a:ext>
            </a:extLst>
          </p:cNvPr>
          <p:cNvSpPr>
            <a:spLocks noChangeArrowheads="1"/>
          </p:cNvSpPr>
          <p:nvPr/>
        </p:nvSpPr>
        <p:spPr bwMode="auto">
          <a:xfrm>
            <a:off x="7388171" y="2707154"/>
            <a:ext cx="774700" cy="447037"/>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39" name="Freeform 23">
            <a:extLst>
              <a:ext uri="{FF2B5EF4-FFF2-40B4-BE49-F238E27FC236}">
                <a16:creationId xmlns:a16="http://schemas.microsoft.com/office/drawing/2014/main" id="{3ADE4F14-9795-4FB8-8541-33FD9F47F697}"/>
              </a:ext>
            </a:extLst>
          </p:cNvPr>
          <p:cNvSpPr>
            <a:spLocks/>
          </p:cNvSpPr>
          <p:nvPr/>
        </p:nvSpPr>
        <p:spPr bwMode="auto">
          <a:xfrm>
            <a:off x="7550814" y="1211045"/>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40" name="Freeform 23">
            <a:extLst>
              <a:ext uri="{FF2B5EF4-FFF2-40B4-BE49-F238E27FC236}">
                <a16:creationId xmlns:a16="http://schemas.microsoft.com/office/drawing/2014/main" id="{096873FC-2805-41FD-A154-7C988F728069}"/>
              </a:ext>
            </a:extLst>
          </p:cNvPr>
          <p:cNvSpPr>
            <a:spLocks/>
          </p:cNvSpPr>
          <p:nvPr/>
        </p:nvSpPr>
        <p:spPr bwMode="auto">
          <a:xfrm>
            <a:off x="7577990" y="2746484"/>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2" name="Rectangle 1"/>
          <p:cNvSpPr/>
          <p:nvPr/>
        </p:nvSpPr>
        <p:spPr>
          <a:xfrm rot="10800000" flipV="1">
            <a:off x="316523" y="3980344"/>
            <a:ext cx="8537330" cy="923330"/>
          </a:xfrm>
          <a:prstGeom prst="rect">
            <a:avLst/>
          </a:prstGeom>
        </p:spPr>
        <p:txBody>
          <a:bodyPr wrap="square">
            <a:spAutoFit/>
          </a:bodyPr>
          <a:lstStyle/>
          <a:p>
            <a:pPr marL="95250">
              <a:lnSpc>
                <a:spcPct val="150000"/>
              </a:lnSpc>
              <a:defRPr/>
            </a:pPr>
            <a:r>
              <a:rPr lang="en-US" dirty="0" smtClean="0">
                <a:solidFill>
                  <a:srgbClr val="FF0000"/>
                </a:solidFill>
              </a:rPr>
              <a:t>NB ! Each file must be marked correctly and sealed separately for easy reference during the evaluation process.CD-ROM/USB marked with Bidder Name  </a:t>
            </a:r>
            <a:endParaRPr lang="en-US" dirty="0">
              <a:solidFill>
                <a:srgbClr val="FF0000"/>
              </a:solidFill>
            </a:endParaRPr>
          </a:p>
        </p:txBody>
      </p:sp>
    </p:spTree>
    <p:extLst>
      <p:ext uri="{BB962C8B-B14F-4D97-AF65-F5344CB8AC3E}">
        <p14:creationId xmlns:p14="http://schemas.microsoft.com/office/powerpoint/2010/main" val="28693302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r>
              <a:rPr lang="en-ZA" dirty="0"/>
              <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28</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92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RFP Timelines</a:t>
            </a:r>
          </a:p>
          <a:p>
            <a:pPr marL="228600" indent="-228600">
              <a:lnSpc>
                <a:spcPct val="135000"/>
              </a:lnSpc>
              <a:spcBef>
                <a:spcPct val="75000"/>
              </a:spcBef>
              <a:spcAft>
                <a:spcPct val="10000"/>
              </a:spcAft>
              <a:buClr>
                <a:schemeClr val="accent1"/>
              </a:buClr>
            </a:pPr>
            <a:r>
              <a:rPr lang="en-ZA" b="1" dirty="0">
                <a:solidFill>
                  <a:schemeClr val="tx2"/>
                </a:solidFill>
              </a:rPr>
              <a:t>3.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4. Bid Evaluation Process </a:t>
            </a:r>
            <a:endParaRPr lang="en-ZA" b="1" dirty="0" smtClean="0">
              <a:solidFill>
                <a:schemeClr val="tx2"/>
              </a:solidFill>
            </a:endParaRPr>
          </a:p>
          <a:p>
            <a:pPr marL="228600" indent="-228600">
              <a:lnSpc>
                <a:spcPct val="135000"/>
              </a:lnSpc>
              <a:spcBef>
                <a:spcPct val="75000"/>
              </a:spcBef>
              <a:spcAft>
                <a:spcPct val="10000"/>
              </a:spcAft>
              <a:buClr>
                <a:schemeClr val="accent1"/>
              </a:buClr>
            </a:pPr>
            <a:r>
              <a:rPr lang="en-US" b="1" dirty="0" smtClean="0">
                <a:solidFill>
                  <a:schemeClr val="tx2"/>
                </a:solidFill>
              </a:rPr>
              <a:t>5. Price </a:t>
            </a:r>
            <a:r>
              <a:rPr lang="en-US" b="1" dirty="0">
                <a:solidFill>
                  <a:schemeClr val="tx2"/>
                </a:solidFill>
              </a:rPr>
              <a:t>&amp; B-BBEE</a:t>
            </a:r>
          </a:p>
          <a:p>
            <a:pPr marL="228600" indent="-228600">
              <a:lnSpc>
                <a:spcPct val="135000"/>
              </a:lnSpc>
              <a:spcBef>
                <a:spcPct val="75000"/>
              </a:spcBef>
              <a:spcAft>
                <a:spcPct val="10000"/>
              </a:spcAft>
              <a:buClr>
                <a:schemeClr val="accent1"/>
              </a:buClr>
            </a:pPr>
            <a:r>
              <a:rPr lang="en-ZA" sz="1800" b="1" dirty="0" smtClean="0">
                <a:solidFill>
                  <a:schemeClr val="tx2"/>
                </a:solidFill>
              </a:rPr>
              <a:t>6. </a:t>
            </a:r>
            <a:r>
              <a:rPr lang="en-ZA" b="1" dirty="0">
                <a:solidFill>
                  <a:schemeClr val="tx2"/>
                </a:solidFill>
              </a:rPr>
              <a:t>Services Agreements</a:t>
            </a:r>
          </a:p>
          <a:p>
            <a:pPr marL="228600" indent="-228600">
              <a:lnSpc>
                <a:spcPct val="135000"/>
              </a:lnSpc>
              <a:spcBef>
                <a:spcPct val="75000"/>
              </a:spcBef>
              <a:spcAft>
                <a:spcPct val="10000"/>
              </a:spcAft>
              <a:buClr>
                <a:schemeClr val="accent1"/>
              </a:buClr>
            </a:pPr>
            <a:r>
              <a:rPr lang="en-ZA" b="1" dirty="0">
                <a:solidFill>
                  <a:schemeClr val="tx2"/>
                </a:solidFill>
              </a:rPr>
              <a:t>7</a:t>
            </a:r>
            <a:r>
              <a:rPr lang="en-ZA" b="1" dirty="0" smtClean="0">
                <a:solidFill>
                  <a:schemeClr val="tx2"/>
                </a:solidFill>
              </a:rPr>
              <a:t>. </a:t>
            </a:r>
            <a:r>
              <a:rPr lang="en-ZA" b="1" dirty="0">
                <a:solidFill>
                  <a:schemeClr val="tx2"/>
                </a:solidFill>
              </a:rPr>
              <a:t>RFP submission and contact details</a:t>
            </a:r>
          </a:p>
          <a:p>
            <a:pPr marL="228600" indent="-228600">
              <a:lnSpc>
                <a:spcPct val="135000"/>
              </a:lnSpc>
              <a:spcBef>
                <a:spcPct val="75000"/>
              </a:spcBef>
              <a:spcAft>
                <a:spcPct val="10000"/>
              </a:spcAft>
              <a:buClr>
                <a:schemeClr val="accent1"/>
              </a:buClr>
            </a:pPr>
            <a:r>
              <a:rPr lang="en-ZA" b="1" dirty="0">
                <a:solidFill>
                  <a:srgbClr val="FF0000"/>
                </a:solidFill>
              </a:rPr>
              <a:t>8</a:t>
            </a:r>
            <a:r>
              <a:rPr lang="en-ZA" b="1" dirty="0" smtClean="0">
                <a:solidFill>
                  <a:srgbClr val="FF0000"/>
                </a:solidFill>
              </a:rPr>
              <a:t>. </a:t>
            </a:r>
            <a:r>
              <a:rPr lang="en-ZA" b="1" dirty="0">
                <a:solidFill>
                  <a:srgbClr val="FF0000"/>
                </a:solidFill>
              </a:rPr>
              <a:t>Q&amp;A</a:t>
            </a:r>
          </a:p>
          <a:p>
            <a:endParaRPr lang="en-ZA" dirty="0"/>
          </a:p>
        </p:txBody>
      </p:sp>
    </p:spTree>
    <p:extLst>
      <p:ext uri="{BB962C8B-B14F-4D97-AF65-F5344CB8AC3E}">
        <p14:creationId xmlns:p14="http://schemas.microsoft.com/office/powerpoint/2010/main" val="2138717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78867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rPr>
              <a:t>Bid Evaluation Committee</a:t>
            </a:r>
            <a: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r>
              <a:rPr lang="en-ZA" dirty="0"/>
              <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a:bodyPr>
          <a:lstStyle/>
          <a:p>
            <a:endParaRPr lang="en-ZA" dirty="0"/>
          </a:p>
        </p:txBody>
      </p:sp>
      <p:graphicFrame>
        <p:nvGraphicFramePr>
          <p:cNvPr id="7" name="Table 7">
            <a:extLst>
              <a:ext uri="{FF2B5EF4-FFF2-40B4-BE49-F238E27FC236}">
                <a16:creationId xmlns:a16="http://schemas.microsoft.com/office/drawing/2014/main" id="{9B514B89-6AAC-42EE-BEB3-A575E5F15288}"/>
              </a:ext>
            </a:extLst>
          </p:cNvPr>
          <p:cNvGraphicFramePr>
            <a:graphicFrameLocks noGrp="1"/>
          </p:cNvGraphicFramePr>
          <p:nvPr>
            <p:extLst>
              <p:ext uri="{D42A27DB-BD31-4B8C-83A1-F6EECF244321}">
                <p14:modId xmlns:p14="http://schemas.microsoft.com/office/powerpoint/2010/main" val="4126545934"/>
              </p:ext>
            </p:extLst>
          </p:nvPr>
        </p:nvGraphicFramePr>
        <p:xfrm>
          <a:off x="102842" y="632278"/>
          <a:ext cx="8699165" cy="5641911"/>
        </p:xfrm>
        <a:graphic>
          <a:graphicData uri="http://schemas.openxmlformats.org/drawingml/2006/table">
            <a:tbl>
              <a:tblPr firstRow="1" bandRow="1">
                <a:tableStyleId>{5C22544A-7EE6-4342-B048-85BDC9FD1C3A}</a:tableStyleId>
              </a:tblPr>
              <a:tblGrid>
                <a:gridCol w="8699165">
                  <a:extLst>
                    <a:ext uri="{9D8B030D-6E8A-4147-A177-3AD203B41FA5}">
                      <a16:colId xmlns:a16="http://schemas.microsoft.com/office/drawing/2014/main" val="847617628"/>
                    </a:ext>
                  </a:extLst>
                </a:gridCol>
              </a:tblGrid>
              <a:tr h="51290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ZA" sz="2000" b="1" kern="1200" dirty="0">
                          <a:solidFill>
                            <a:schemeClr val="bg1"/>
                          </a:solidFill>
                          <a:latin typeface="+mn-lt"/>
                          <a:ea typeface="+mn-ea"/>
                          <a:cs typeface="+mn-cs"/>
                        </a:rPr>
                        <a:t>Procurement</a:t>
                      </a:r>
                    </a:p>
                  </a:txBody>
                  <a:tcPr/>
                </a:tc>
                <a:extLst>
                  <a:ext uri="{0D108BD9-81ED-4DB2-BD59-A6C34878D82A}">
                    <a16:rowId xmlns:a16="http://schemas.microsoft.com/office/drawing/2014/main" val="1161861201"/>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baseline="0" dirty="0">
                          <a:solidFill>
                            <a:schemeClr val="tx2"/>
                          </a:solidFill>
                          <a:latin typeface="+mn-lt"/>
                          <a:ea typeface="+mn-ea"/>
                          <a:cs typeface="+mn-cs"/>
                        </a:rPr>
                        <a:t>Sourcing Lead: Professional Services – Project Oversight</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282221393"/>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Governance, Compliance &amp; Risk Specialist – Audit</a:t>
                      </a:r>
                    </a:p>
                  </a:txBody>
                  <a:tcPr marL="84406" marR="84406"/>
                </a:tc>
                <a:extLst>
                  <a:ext uri="{0D108BD9-81ED-4DB2-BD59-A6C34878D82A}">
                    <a16:rowId xmlns:a16="http://schemas.microsoft.com/office/drawing/2014/main" val="563679810"/>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Tender</a:t>
                      </a:r>
                      <a:r>
                        <a:rPr lang="en-ZA" sz="1600" kern="1200" baseline="0" dirty="0">
                          <a:solidFill>
                            <a:schemeClr val="tx2"/>
                          </a:solidFill>
                          <a:latin typeface="+mn-lt"/>
                          <a:ea typeface="+mn-ea"/>
                          <a:cs typeface="+mn-cs"/>
                        </a:rPr>
                        <a:t> Office – Bid Opening</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782051094"/>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Value</a:t>
                      </a:r>
                      <a:r>
                        <a:rPr lang="en-ZA" sz="1600" kern="1200" baseline="0" dirty="0">
                          <a:solidFill>
                            <a:schemeClr val="tx2"/>
                          </a:solidFill>
                          <a:latin typeface="+mn-lt"/>
                          <a:ea typeface="+mn-ea"/>
                          <a:cs typeface="+mn-cs"/>
                        </a:rPr>
                        <a:t> Delivery Planning – Price Evaluator</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455642399"/>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B-BBEE</a:t>
                      </a:r>
                      <a:r>
                        <a:rPr lang="en-ZA" sz="1600" kern="1200" baseline="0" dirty="0">
                          <a:solidFill>
                            <a:schemeClr val="tx2"/>
                          </a:solidFill>
                          <a:latin typeface="+mn-lt"/>
                          <a:ea typeface="+mn-ea"/>
                          <a:cs typeface="+mn-cs"/>
                        </a:rPr>
                        <a:t> Evaluator</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843596870"/>
                  </a:ext>
                </a:extLst>
              </a:tr>
              <a:tr h="51290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ZA" sz="2000" b="1" kern="1200" dirty="0">
                          <a:solidFill>
                            <a:schemeClr val="bg1"/>
                          </a:solidFill>
                          <a:latin typeface="+mn-lt"/>
                          <a:ea typeface="+mn-ea"/>
                          <a:cs typeface="+mn-cs"/>
                        </a:rPr>
                        <a:t>SARS Business Unit</a:t>
                      </a:r>
                    </a:p>
                  </a:txBody>
                  <a:tcPr marL="84406" marR="84406">
                    <a:solidFill>
                      <a:srgbClr val="3882C6"/>
                    </a:solidFill>
                  </a:tcPr>
                </a:tc>
                <a:extLst>
                  <a:ext uri="{0D108BD9-81ED-4DB2-BD59-A6C34878D82A}">
                    <a16:rowId xmlns:a16="http://schemas.microsoft.com/office/drawing/2014/main" val="1503723046"/>
                  </a:ext>
                </a:extLst>
              </a:tr>
              <a:tr h="512901">
                <a:tc>
                  <a:txBody>
                    <a:bodyPr/>
                    <a:lstStyle/>
                    <a:p>
                      <a:pPr marL="0" algn="l" defTabSz="932962" rtl="0" eaLnBrk="1" latinLnBrk="0" hangingPunct="1"/>
                      <a:r>
                        <a:rPr lang="en-ZA" sz="1600" kern="1200" baseline="0" dirty="0">
                          <a:solidFill>
                            <a:schemeClr val="tx2"/>
                          </a:solidFill>
                          <a:latin typeface="+mn-lt"/>
                          <a:ea typeface="+mn-ea"/>
                          <a:cs typeface="+mn-cs"/>
                        </a:rPr>
                        <a:t>Bid Specification Committee</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132316146"/>
                  </a:ext>
                </a:extLst>
              </a:tr>
              <a:tr h="512901">
                <a:tc>
                  <a:txBody>
                    <a:bodyPr/>
                    <a:lstStyle/>
                    <a:p>
                      <a:pPr marL="0" algn="l" defTabSz="932962" rtl="0" eaLnBrk="1" latinLnBrk="0" hangingPunct="1"/>
                      <a:r>
                        <a:rPr lang="en-ZA" sz="1600" kern="1200" dirty="0">
                          <a:solidFill>
                            <a:schemeClr val="tx2"/>
                          </a:solidFill>
                          <a:latin typeface="+mn-lt"/>
                          <a:ea typeface="+mn-ea"/>
                          <a:cs typeface="+mn-cs"/>
                        </a:rPr>
                        <a:t>Technical</a:t>
                      </a:r>
                      <a:r>
                        <a:rPr lang="en-ZA" sz="1600" kern="1200" baseline="0" dirty="0">
                          <a:solidFill>
                            <a:schemeClr val="tx2"/>
                          </a:solidFill>
                          <a:latin typeface="+mn-lt"/>
                          <a:ea typeface="+mn-ea"/>
                          <a:cs typeface="+mn-cs"/>
                        </a:rPr>
                        <a:t> Evaluators </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118149474"/>
                  </a:ext>
                </a:extLst>
              </a:tr>
              <a:tr h="512901">
                <a:tc>
                  <a:txBody>
                    <a:bodyPr/>
                    <a:lstStyle/>
                    <a:p>
                      <a:pPr algn="ctr"/>
                      <a:r>
                        <a:rPr lang="en-ZA" sz="2000" b="1" dirty="0">
                          <a:solidFill>
                            <a:schemeClr val="bg1"/>
                          </a:solidFill>
                        </a:rPr>
                        <a:t>Corporate Legal Services</a:t>
                      </a:r>
                    </a:p>
                  </a:txBody>
                  <a:tcPr marL="84406" marR="84406">
                    <a:solidFill>
                      <a:srgbClr val="3882C6"/>
                    </a:solidFill>
                  </a:tcPr>
                </a:tc>
                <a:extLst>
                  <a:ext uri="{0D108BD9-81ED-4DB2-BD59-A6C34878D82A}">
                    <a16:rowId xmlns:a16="http://schemas.microsoft.com/office/drawing/2014/main" val="3223802594"/>
                  </a:ext>
                </a:extLst>
              </a:tr>
              <a:tr h="512901">
                <a:tc>
                  <a:txBody>
                    <a:bodyPr/>
                    <a:lstStyle/>
                    <a:p>
                      <a:r>
                        <a:rPr lang="en-ZA" sz="1600" baseline="0" dirty="0">
                          <a:solidFill>
                            <a:schemeClr val="tx2"/>
                          </a:solidFill>
                        </a:rPr>
                        <a:t>Legal Specialist</a:t>
                      </a:r>
                      <a:endParaRPr lang="en-ZA" sz="1600" dirty="0">
                        <a:solidFill>
                          <a:schemeClr val="tx2"/>
                        </a:solidFill>
                      </a:endParaRPr>
                    </a:p>
                  </a:txBody>
                  <a:tcPr marL="84406" marR="84406"/>
                </a:tc>
                <a:extLst>
                  <a:ext uri="{0D108BD9-81ED-4DB2-BD59-A6C34878D82A}">
                    <a16:rowId xmlns:a16="http://schemas.microsoft.com/office/drawing/2014/main" val="4166394977"/>
                  </a:ext>
                </a:extLst>
              </a:tr>
            </a:tbl>
          </a:graphicData>
        </a:graphic>
      </p:graphicFrame>
    </p:spTree>
    <p:extLst>
      <p:ext uri="{BB962C8B-B14F-4D97-AF65-F5344CB8AC3E}">
        <p14:creationId xmlns:p14="http://schemas.microsoft.com/office/powerpoint/2010/main" val="20414149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B16AAD-28D9-4239-80A4-1C112E13D977}"/>
              </a:ext>
            </a:extLst>
          </p:cNvPr>
          <p:cNvSpPr>
            <a:spLocks noGrp="1"/>
          </p:cNvSpPr>
          <p:nvPr>
            <p:ph type="sldNum" sz="quarter" idx="11"/>
          </p:nvPr>
        </p:nvSpPr>
        <p:spPr/>
        <p:txBody>
          <a:bodyPr/>
          <a:lstStyle/>
          <a:p>
            <a:pPr>
              <a:defRPr/>
            </a:pPr>
            <a:fld id="{1D46AC71-C261-4AF3-BFB1-CCAEF8821007}" type="slidenum">
              <a:rPr lang="en-ZA" smtClean="0"/>
              <a:pPr>
                <a:defRPr/>
              </a:pPr>
              <a:t>29</a:t>
            </a:fld>
            <a:endParaRPr lang="en-ZA" dirty="0"/>
          </a:p>
        </p:txBody>
      </p:sp>
      <p:pic>
        <p:nvPicPr>
          <p:cNvPr id="3" name="Picture 7" descr="Questions">
            <a:extLst>
              <a:ext uri="{FF2B5EF4-FFF2-40B4-BE49-F238E27FC236}">
                <a16:creationId xmlns:a16="http://schemas.microsoft.com/office/drawing/2014/main" id="{64C33304-783C-4CF5-BC6C-8861FE2C6566}"/>
              </a:ext>
            </a:extLst>
          </p:cNvPr>
          <p:cNvPicPr>
            <a:picLocks noChangeAspect="1" noChangeArrowheads="1"/>
          </p:cNvPicPr>
          <p:nvPr/>
        </p:nvPicPr>
        <p:blipFill>
          <a:blip r:embed="rId2"/>
          <a:srcRect/>
          <a:stretch>
            <a:fillRect/>
          </a:stretch>
        </p:blipFill>
        <p:spPr bwMode="auto">
          <a:xfrm>
            <a:off x="3132138" y="995729"/>
            <a:ext cx="2447925" cy="3956050"/>
          </a:xfrm>
          <a:prstGeom prst="rect">
            <a:avLst/>
          </a:prstGeom>
          <a:noFill/>
          <a:ln w="9525">
            <a:noFill/>
            <a:miter lim="800000"/>
            <a:headEnd/>
            <a:tailEnd/>
          </a:ln>
        </p:spPr>
      </p:pic>
      <p:sp>
        <p:nvSpPr>
          <p:cNvPr id="4" name="Title 1">
            <a:extLst>
              <a:ext uri="{FF2B5EF4-FFF2-40B4-BE49-F238E27FC236}">
                <a16:creationId xmlns:a16="http://schemas.microsoft.com/office/drawing/2014/main" id="{ABAEAC38-5362-462C-B5BA-BFC0F485D6B2}"/>
              </a:ext>
            </a:extLst>
          </p:cNvPr>
          <p:cNvSpPr txBox="1">
            <a:spLocks/>
          </p:cNvSpPr>
          <p:nvPr/>
        </p:nvSpPr>
        <p:spPr>
          <a:xfrm>
            <a:off x="114119" y="79124"/>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dirty="0"/>
              <a:t>QUESTION AND ANSWERS</a:t>
            </a:r>
          </a:p>
        </p:txBody>
      </p:sp>
    </p:spTree>
    <p:extLst>
      <p:ext uri="{BB962C8B-B14F-4D97-AF65-F5344CB8AC3E}">
        <p14:creationId xmlns:p14="http://schemas.microsoft.com/office/powerpoint/2010/main" val="15099288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EFDA22-6EA5-4844-BFEF-5AFC8C20B9F4}"/>
              </a:ext>
            </a:extLst>
          </p:cNvPr>
          <p:cNvPicPr>
            <a:picLocks noChangeAspect="1"/>
          </p:cNvPicPr>
          <p:nvPr/>
        </p:nvPicPr>
        <p:blipFill>
          <a:blip r:embed="rId3"/>
          <a:stretch>
            <a:fillRect/>
          </a:stretch>
        </p:blipFill>
        <p:spPr>
          <a:xfrm>
            <a:off x="372115" y="354061"/>
            <a:ext cx="1750145" cy="577489"/>
          </a:xfrm>
          <a:prstGeom prst="rect">
            <a:avLst/>
          </a:prstGeom>
        </p:spPr>
      </p:pic>
    </p:spTree>
    <p:extLst>
      <p:ext uri="{BB962C8B-B14F-4D97-AF65-F5344CB8AC3E}">
        <p14:creationId xmlns:p14="http://schemas.microsoft.com/office/powerpoint/2010/main" val="3431211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r>
              <a:rPr lang="en-ZA" dirty="0"/>
              <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3</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92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sz="1800" b="1" dirty="0">
                <a:solidFill>
                  <a:srgbClr val="FF0000"/>
                </a:solidFill>
              </a:rPr>
              <a:t>2. RFP Timelines</a:t>
            </a:r>
          </a:p>
          <a:p>
            <a:pPr marL="228600" indent="-228600">
              <a:lnSpc>
                <a:spcPct val="135000"/>
              </a:lnSpc>
              <a:spcBef>
                <a:spcPct val="75000"/>
              </a:spcBef>
              <a:spcAft>
                <a:spcPct val="10000"/>
              </a:spcAft>
              <a:buClr>
                <a:schemeClr val="accent1"/>
              </a:buClr>
            </a:pPr>
            <a:r>
              <a:rPr lang="en-ZA" sz="1800" b="1" dirty="0">
                <a:solidFill>
                  <a:schemeClr val="tx2"/>
                </a:solidFill>
              </a:rPr>
              <a:t>3. Background and Scope of Work </a:t>
            </a:r>
          </a:p>
          <a:p>
            <a:pPr marL="228600" indent="-228600">
              <a:lnSpc>
                <a:spcPct val="135000"/>
              </a:lnSpc>
              <a:spcBef>
                <a:spcPct val="75000"/>
              </a:spcBef>
              <a:spcAft>
                <a:spcPct val="10000"/>
              </a:spcAft>
              <a:buClr>
                <a:schemeClr val="accent1"/>
              </a:buClr>
            </a:pPr>
            <a:r>
              <a:rPr lang="en-ZA" sz="1800" b="1" dirty="0">
                <a:solidFill>
                  <a:schemeClr val="tx2"/>
                </a:solidFill>
              </a:rPr>
              <a:t>4. Bid Evaluation Process </a:t>
            </a:r>
            <a:endParaRPr lang="en-ZA" sz="1800" b="1" dirty="0" smtClean="0">
              <a:solidFill>
                <a:schemeClr val="tx2"/>
              </a:solidFill>
            </a:endParaRPr>
          </a:p>
          <a:p>
            <a:pPr marL="228600" indent="-228600">
              <a:lnSpc>
                <a:spcPct val="135000"/>
              </a:lnSpc>
              <a:spcBef>
                <a:spcPct val="75000"/>
              </a:spcBef>
              <a:spcAft>
                <a:spcPct val="10000"/>
              </a:spcAft>
              <a:buClr>
                <a:schemeClr val="accent1"/>
              </a:buClr>
            </a:pPr>
            <a:r>
              <a:rPr lang="en-US" b="1" dirty="0" smtClean="0">
                <a:solidFill>
                  <a:schemeClr val="tx2"/>
                </a:solidFill>
              </a:rPr>
              <a:t>5. Price </a:t>
            </a:r>
            <a:r>
              <a:rPr lang="en-US" b="1" dirty="0">
                <a:solidFill>
                  <a:schemeClr val="tx2"/>
                </a:solidFill>
              </a:rPr>
              <a:t>&amp; B-BBEE</a:t>
            </a:r>
          </a:p>
          <a:p>
            <a:pPr marL="228600" indent="-228600">
              <a:lnSpc>
                <a:spcPct val="135000"/>
              </a:lnSpc>
              <a:spcBef>
                <a:spcPct val="75000"/>
              </a:spcBef>
              <a:spcAft>
                <a:spcPct val="10000"/>
              </a:spcAft>
              <a:buClr>
                <a:schemeClr val="accent1"/>
              </a:buClr>
            </a:pPr>
            <a:r>
              <a:rPr lang="en-ZA" sz="1800" b="1" dirty="0" smtClean="0">
                <a:solidFill>
                  <a:schemeClr val="tx2"/>
                </a:solidFill>
              </a:rPr>
              <a:t>6. </a:t>
            </a:r>
            <a:r>
              <a:rPr lang="en-ZA" b="1" dirty="0">
                <a:solidFill>
                  <a:schemeClr val="tx2"/>
                </a:solidFill>
              </a:rPr>
              <a:t>Services Agreements</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smtClean="0">
                <a:solidFill>
                  <a:schemeClr val="tx2"/>
                </a:solidFill>
              </a:rPr>
              <a:t>. </a:t>
            </a:r>
            <a:r>
              <a:rPr lang="en-ZA" sz="1800" b="1" dirty="0">
                <a:solidFill>
                  <a:schemeClr val="tx2"/>
                </a:solidFill>
              </a:rPr>
              <a:t>RFP submission and contact details</a:t>
            </a:r>
          </a:p>
          <a:p>
            <a:pPr marL="228600" indent="-228600" algn="l">
              <a:lnSpc>
                <a:spcPct val="135000"/>
              </a:lnSpc>
              <a:spcBef>
                <a:spcPct val="75000"/>
              </a:spcBef>
              <a:spcAft>
                <a:spcPct val="10000"/>
              </a:spcAft>
              <a:buClr>
                <a:schemeClr val="accent1"/>
              </a:buClr>
            </a:pPr>
            <a:r>
              <a:rPr lang="en-ZA" sz="1800" b="1" dirty="0" smtClean="0">
                <a:solidFill>
                  <a:schemeClr val="tx2"/>
                </a:solidFill>
              </a:rPr>
              <a:t>8. </a:t>
            </a:r>
            <a:r>
              <a:rPr lang="en-ZA" sz="1800" b="1" dirty="0">
                <a:solidFill>
                  <a:schemeClr val="tx2"/>
                </a:solidFill>
              </a:rPr>
              <a:t>Q&amp;A</a:t>
            </a:r>
            <a:endParaRPr lang="en-ZA" sz="1100" dirty="0">
              <a:solidFill>
                <a:schemeClr val="tx1"/>
              </a:solidFill>
            </a:endParaRPr>
          </a:p>
          <a:p>
            <a:endParaRPr lang="en-ZA" dirty="0"/>
          </a:p>
        </p:txBody>
      </p:sp>
    </p:spTree>
    <p:extLst>
      <p:ext uri="{BB962C8B-B14F-4D97-AF65-F5344CB8AC3E}">
        <p14:creationId xmlns:p14="http://schemas.microsoft.com/office/powerpoint/2010/main" val="351115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78867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rPr>
              <a:t>RFP TIMELINES</a:t>
            </a:r>
            <a: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r>
              <a:rPr lang="en-ZA" dirty="0"/>
              <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4</a:t>
            </a:fld>
            <a:endParaRPr lang="en-US" dirty="0"/>
          </a:p>
        </p:txBody>
      </p:sp>
      <p:graphicFrame>
        <p:nvGraphicFramePr>
          <p:cNvPr id="5" name="Table 5">
            <a:extLst>
              <a:ext uri="{FF2B5EF4-FFF2-40B4-BE49-F238E27FC236}">
                <a16:creationId xmlns:a16="http://schemas.microsoft.com/office/drawing/2014/main" id="{AA133F07-979D-4386-873F-62B1BA3EFEE4}"/>
              </a:ext>
            </a:extLst>
          </p:cNvPr>
          <p:cNvGraphicFramePr>
            <a:graphicFrameLocks noGrp="1"/>
          </p:cNvGraphicFramePr>
          <p:nvPr>
            <p:extLst>
              <p:ext uri="{D42A27DB-BD31-4B8C-83A1-F6EECF244321}">
                <p14:modId xmlns:p14="http://schemas.microsoft.com/office/powerpoint/2010/main" val="1071867600"/>
              </p:ext>
            </p:extLst>
          </p:nvPr>
        </p:nvGraphicFramePr>
        <p:xfrm>
          <a:off x="140677" y="858128"/>
          <a:ext cx="8792308" cy="5382313"/>
        </p:xfrm>
        <a:graphic>
          <a:graphicData uri="http://schemas.openxmlformats.org/drawingml/2006/table">
            <a:tbl>
              <a:tblPr firstRow="1" bandRow="1">
                <a:tableStyleId>{5C22544A-7EE6-4342-B048-85BDC9FD1C3A}</a:tableStyleId>
              </a:tblPr>
              <a:tblGrid>
                <a:gridCol w="4740812">
                  <a:extLst>
                    <a:ext uri="{9D8B030D-6E8A-4147-A177-3AD203B41FA5}">
                      <a16:colId xmlns:a16="http://schemas.microsoft.com/office/drawing/2014/main" val="1945109945"/>
                    </a:ext>
                  </a:extLst>
                </a:gridCol>
                <a:gridCol w="4051496">
                  <a:extLst>
                    <a:ext uri="{9D8B030D-6E8A-4147-A177-3AD203B41FA5}">
                      <a16:colId xmlns:a16="http://schemas.microsoft.com/office/drawing/2014/main" val="3449785096"/>
                    </a:ext>
                  </a:extLst>
                </a:gridCol>
              </a:tblGrid>
              <a:tr h="723454">
                <a:tc>
                  <a:txBody>
                    <a:bodyPr/>
                    <a:lstStyle/>
                    <a:p>
                      <a:r>
                        <a:rPr lang="en-ZA" dirty="0"/>
                        <a:t>ACTIVITY</a:t>
                      </a:r>
                    </a:p>
                  </a:txBody>
                  <a:tcPr/>
                </a:tc>
                <a:tc>
                  <a:txBody>
                    <a:bodyPr/>
                    <a:lstStyle/>
                    <a:p>
                      <a:r>
                        <a:rPr lang="en-ZA" dirty="0"/>
                        <a:t>DATE DUE</a:t>
                      </a:r>
                    </a:p>
                  </a:txBody>
                  <a:tcPr/>
                </a:tc>
                <a:extLst>
                  <a:ext uri="{0D108BD9-81ED-4DB2-BD59-A6C34878D82A}">
                    <a16:rowId xmlns:a16="http://schemas.microsoft.com/office/drawing/2014/main" val="54260067"/>
                  </a:ext>
                </a:extLst>
              </a:tr>
              <a:tr h="95643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Advertisement of Bid in the: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a:solidFill>
                            <a:schemeClr val="tx2"/>
                          </a:solidFill>
                          <a:latin typeface="+mn-lt"/>
                          <a:ea typeface="+mn-ea"/>
                          <a:cs typeface="+mn-cs"/>
                        </a:rPr>
                        <a:t>SARS eSourcing platform.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a:solidFill>
                            <a:schemeClr val="tx2"/>
                          </a:solidFill>
                          <a:latin typeface="+mn-lt"/>
                          <a:ea typeface="+mn-ea"/>
                          <a:cs typeface="+mn-cs"/>
                        </a:rPr>
                        <a:t>National Treasury Tender Portal.</a:t>
                      </a:r>
                    </a:p>
                  </a:txBody>
                  <a:tcPr/>
                </a:tc>
                <a:tc>
                  <a:txBody>
                    <a:bodyPr/>
                    <a:lstStyle/>
                    <a:p>
                      <a:r>
                        <a:rPr lang="en-ZA" sz="1600" kern="1200" dirty="0" smtClean="0">
                          <a:solidFill>
                            <a:schemeClr val="tx2"/>
                          </a:solidFill>
                          <a:latin typeface="+mn-lt"/>
                          <a:ea typeface="+mn-ea"/>
                          <a:cs typeface="+mn-cs"/>
                        </a:rPr>
                        <a:t>15 July 2022</a:t>
                      </a:r>
                      <a:endParaRPr lang="en-ZA" sz="1600" kern="1200" dirty="0">
                        <a:solidFill>
                          <a:schemeClr val="tx2"/>
                        </a:solidFill>
                        <a:latin typeface="+mn-lt"/>
                        <a:ea typeface="+mn-ea"/>
                        <a:cs typeface="+mn-cs"/>
                      </a:endParaRPr>
                    </a:p>
                  </a:txBody>
                  <a:tcPr/>
                </a:tc>
                <a:extLst>
                  <a:ext uri="{0D108BD9-81ED-4DB2-BD59-A6C34878D82A}">
                    <a16:rowId xmlns:a16="http://schemas.microsoft.com/office/drawing/2014/main" val="719324787"/>
                  </a:ext>
                </a:extLst>
              </a:tr>
              <a:tr h="50412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Tender documents on SARS website </a:t>
                      </a:r>
                    </a:p>
                    <a:p>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dirty="0" smtClean="0">
                          <a:solidFill>
                            <a:schemeClr val="tx2"/>
                          </a:solidFill>
                          <a:latin typeface="+mn-lt"/>
                          <a:ea typeface="+mn-ea"/>
                          <a:cs typeface="+mn-cs"/>
                        </a:rPr>
                        <a:t>15 July 2022</a:t>
                      </a:r>
                      <a:endParaRPr lang="en-ZA" sz="1600" kern="1200" dirty="0">
                        <a:solidFill>
                          <a:schemeClr val="tx2"/>
                        </a:solidFill>
                        <a:latin typeface="+mn-lt"/>
                        <a:ea typeface="+mn-ea"/>
                        <a:cs typeface="+mn-cs"/>
                      </a:endParaRPr>
                    </a:p>
                  </a:txBody>
                  <a:tcPr/>
                </a:tc>
                <a:extLst>
                  <a:ext uri="{0D108BD9-81ED-4DB2-BD59-A6C34878D82A}">
                    <a16:rowId xmlns:a16="http://schemas.microsoft.com/office/drawing/2014/main" val="3424055144"/>
                  </a:ext>
                </a:extLst>
              </a:tr>
              <a:tr h="743891">
                <a:tc>
                  <a:txBody>
                    <a:bodyPr/>
                    <a:lstStyle/>
                    <a:p>
                      <a:pPr marL="0" algn="l" defTabSz="932962" rtl="0" eaLnBrk="1" latinLnBrk="0" hangingPunct="1"/>
                      <a:r>
                        <a:rPr lang="en-ZA" sz="1800" b="1" kern="1200" baseline="0" dirty="0">
                          <a:solidFill>
                            <a:srgbClr val="FF0000"/>
                          </a:solidFill>
                          <a:latin typeface="+mn-lt"/>
                          <a:ea typeface="+mn-ea"/>
                          <a:cs typeface="+mn-cs"/>
                        </a:rPr>
                        <a:t>Non-compulsory virtual briefing session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smtClean="0">
                        <a:solidFill>
                          <a:schemeClr val="tx2"/>
                        </a:solidFill>
                        <a:latin typeface="+mn-lt"/>
                        <a:ea typeface="+mn-ea"/>
                        <a:cs typeface="+mn-cs"/>
                      </a:endParaRPr>
                    </a:p>
                    <a:p>
                      <a:r>
                        <a:rPr lang="en-ZA" sz="1600" kern="1200" noProof="0" dirty="0" smtClean="0">
                          <a:solidFill>
                            <a:schemeClr val="tx2"/>
                          </a:solidFill>
                          <a:latin typeface="+mn-lt"/>
                          <a:ea typeface="+mn-ea"/>
                          <a:cs typeface="+mn-cs"/>
                        </a:rPr>
                        <a:t>21 July 2022 at 11h00</a:t>
                      </a:r>
                      <a:endParaRPr lang="en-ZA" sz="1600" kern="1200" dirty="0" smtClean="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txBody>
                  <a:tcPr/>
                </a:tc>
                <a:extLst>
                  <a:ext uri="{0D108BD9-81ED-4DB2-BD59-A6C34878D82A}">
                    <a16:rowId xmlns:a16="http://schemas.microsoft.com/office/drawing/2014/main" val="3384964731"/>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Last date for questions relating to RFP</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smtClean="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noProof="0" dirty="0" smtClean="0">
                          <a:solidFill>
                            <a:schemeClr val="tx2"/>
                          </a:solidFill>
                          <a:latin typeface="+mn-lt"/>
                          <a:ea typeface="+mn-ea"/>
                          <a:cs typeface="+mn-cs"/>
                        </a:rPr>
                        <a:t>27 July 2022</a:t>
                      </a:r>
                      <a:endParaRPr lang="en-ZA" sz="1600" kern="1200" noProof="0" dirty="0">
                        <a:solidFill>
                          <a:schemeClr val="tx2"/>
                        </a:solidFill>
                        <a:latin typeface="+mn-lt"/>
                        <a:ea typeface="+mn-ea"/>
                        <a:cs typeface="+mn-cs"/>
                      </a:endParaRPr>
                    </a:p>
                  </a:txBody>
                  <a:tcPr/>
                </a:tc>
                <a:extLst>
                  <a:ext uri="{0D108BD9-81ED-4DB2-BD59-A6C34878D82A}">
                    <a16:rowId xmlns:a16="http://schemas.microsoft.com/office/drawing/2014/main" val="1407839868"/>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Bid Closing Date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smtClean="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noProof="0" dirty="0" smtClean="0">
                          <a:solidFill>
                            <a:schemeClr val="tx2"/>
                          </a:solidFill>
                          <a:latin typeface="+mn-lt"/>
                          <a:ea typeface="+mn-ea"/>
                          <a:cs typeface="+mn-cs"/>
                        </a:rPr>
                        <a:t>03 August 2022 at 11h00</a:t>
                      </a:r>
                      <a:endParaRPr lang="en-ZA" sz="1600" kern="1200" dirty="0" smtClean="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txBody>
                  <a:tcPr/>
                </a:tc>
                <a:extLst>
                  <a:ext uri="{0D108BD9-81ED-4DB2-BD59-A6C34878D82A}">
                    <a16:rowId xmlns:a16="http://schemas.microsoft.com/office/drawing/2014/main" val="4268033793"/>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Notice to bidders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smtClean="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noProof="0" dirty="0" smtClean="0">
                          <a:solidFill>
                            <a:schemeClr val="tx2"/>
                          </a:solidFill>
                          <a:latin typeface="+mn-lt"/>
                          <a:ea typeface="+mn-ea"/>
                          <a:cs typeface="+mn-cs"/>
                        </a:rPr>
                        <a:t>September</a:t>
                      </a:r>
                      <a:r>
                        <a:rPr lang="en-ZA" sz="1600" kern="1200" baseline="0" noProof="0" dirty="0" smtClean="0">
                          <a:solidFill>
                            <a:schemeClr val="tx2"/>
                          </a:solidFill>
                          <a:latin typeface="+mn-lt"/>
                          <a:ea typeface="+mn-ea"/>
                          <a:cs typeface="+mn-cs"/>
                        </a:rPr>
                        <a:t> </a:t>
                      </a:r>
                      <a:r>
                        <a:rPr lang="en-ZA" sz="1600" kern="1200" noProof="0" dirty="0" smtClean="0">
                          <a:solidFill>
                            <a:schemeClr val="tx2"/>
                          </a:solidFill>
                          <a:latin typeface="+mn-lt"/>
                          <a:ea typeface="+mn-ea"/>
                          <a:cs typeface="+mn-cs"/>
                        </a:rPr>
                        <a:t>2022</a:t>
                      </a:r>
                      <a:endParaRPr lang="en-ZA" sz="1600" kern="1200" noProof="0" dirty="0">
                        <a:solidFill>
                          <a:schemeClr val="tx2"/>
                        </a:solidFill>
                        <a:latin typeface="+mn-lt"/>
                        <a:ea typeface="+mn-ea"/>
                        <a:cs typeface="+mn-cs"/>
                      </a:endParaRPr>
                    </a:p>
                  </a:txBody>
                  <a:tcPr/>
                </a:tc>
                <a:extLst>
                  <a:ext uri="{0D108BD9-81ED-4DB2-BD59-A6C34878D82A}">
                    <a16:rowId xmlns:a16="http://schemas.microsoft.com/office/drawing/2014/main" val="1773444724"/>
                  </a:ext>
                </a:extLst>
              </a:tr>
            </a:tbl>
          </a:graphicData>
        </a:graphic>
      </p:graphicFrame>
    </p:spTree>
    <p:extLst>
      <p:ext uri="{BB962C8B-B14F-4D97-AF65-F5344CB8AC3E}">
        <p14:creationId xmlns:p14="http://schemas.microsoft.com/office/powerpoint/2010/main" val="3945392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r>
              <a:rPr lang="en-ZA" dirty="0"/>
              <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5</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92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RFP Timelines</a:t>
            </a:r>
          </a:p>
          <a:p>
            <a:pPr marL="228600" indent="-228600">
              <a:lnSpc>
                <a:spcPct val="135000"/>
              </a:lnSpc>
              <a:spcBef>
                <a:spcPct val="75000"/>
              </a:spcBef>
              <a:spcAft>
                <a:spcPct val="10000"/>
              </a:spcAft>
              <a:buClr>
                <a:schemeClr val="accent1"/>
              </a:buClr>
            </a:pPr>
            <a:r>
              <a:rPr lang="en-ZA" sz="1800" b="1" dirty="0">
                <a:solidFill>
                  <a:srgbClr val="FF0000"/>
                </a:solidFill>
              </a:rPr>
              <a:t>3. Background and Scope of Work </a:t>
            </a:r>
          </a:p>
          <a:p>
            <a:pPr marL="228600" indent="-228600">
              <a:lnSpc>
                <a:spcPct val="135000"/>
              </a:lnSpc>
              <a:spcBef>
                <a:spcPct val="75000"/>
              </a:spcBef>
              <a:spcAft>
                <a:spcPct val="10000"/>
              </a:spcAft>
              <a:buClr>
                <a:schemeClr val="accent1"/>
              </a:buClr>
            </a:pPr>
            <a:r>
              <a:rPr lang="en-ZA" sz="1800" b="1" dirty="0">
                <a:solidFill>
                  <a:schemeClr val="tx2"/>
                </a:solidFill>
              </a:rPr>
              <a:t>4. Bid Evaluation Process </a:t>
            </a:r>
            <a:endParaRPr lang="en-ZA" sz="1800" b="1" dirty="0" smtClean="0">
              <a:solidFill>
                <a:schemeClr val="tx2"/>
              </a:solidFill>
            </a:endParaRPr>
          </a:p>
          <a:p>
            <a:pPr marL="228600" indent="-228600">
              <a:lnSpc>
                <a:spcPct val="135000"/>
              </a:lnSpc>
              <a:spcBef>
                <a:spcPct val="75000"/>
              </a:spcBef>
              <a:spcAft>
                <a:spcPct val="10000"/>
              </a:spcAft>
              <a:buClr>
                <a:schemeClr val="accent1"/>
              </a:buClr>
            </a:pPr>
            <a:r>
              <a:rPr lang="en-US" b="1" dirty="0" smtClean="0">
                <a:solidFill>
                  <a:schemeClr val="tx2"/>
                </a:solidFill>
              </a:rPr>
              <a:t>5.Price </a:t>
            </a:r>
            <a:r>
              <a:rPr lang="en-US" b="1" dirty="0">
                <a:solidFill>
                  <a:schemeClr val="tx2"/>
                </a:solidFill>
              </a:rPr>
              <a:t>&amp; B-BBEE</a:t>
            </a:r>
          </a:p>
          <a:p>
            <a:pPr marL="228600" indent="-228600">
              <a:lnSpc>
                <a:spcPct val="135000"/>
              </a:lnSpc>
              <a:spcBef>
                <a:spcPct val="75000"/>
              </a:spcBef>
              <a:spcAft>
                <a:spcPct val="10000"/>
              </a:spcAft>
              <a:buClr>
                <a:schemeClr val="accent1"/>
              </a:buClr>
            </a:pPr>
            <a:r>
              <a:rPr lang="en-ZA" sz="1800" b="1" dirty="0" smtClean="0">
                <a:solidFill>
                  <a:schemeClr val="tx2"/>
                </a:solidFill>
              </a:rPr>
              <a:t>6. </a:t>
            </a:r>
            <a:r>
              <a:rPr lang="en-ZA" b="1" dirty="0">
                <a:solidFill>
                  <a:schemeClr val="tx2"/>
                </a:solidFill>
              </a:rPr>
              <a:t>Services Agreements</a:t>
            </a:r>
          </a:p>
          <a:p>
            <a:pPr marL="228600" indent="-228600">
              <a:lnSpc>
                <a:spcPct val="135000"/>
              </a:lnSpc>
              <a:spcBef>
                <a:spcPct val="75000"/>
              </a:spcBef>
              <a:spcAft>
                <a:spcPct val="10000"/>
              </a:spcAft>
              <a:buClr>
                <a:schemeClr val="accent1"/>
              </a:buClr>
            </a:pPr>
            <a:r>
              <a:rPr lang="en-ZA" b="1" dirty="0">
                <a:solidFill>
                  <a:schemeClr val="tx2"/>
                </a:solidFill>
              </a:rPr>
              <a:t>8</a:t>
            </a:r>
            <a:r>
              <a:rPr lang="en-ZA" sz="1800" b="1" dirty="0" smtClean="0">
                <a:solidFill>
                  <a:schemeClr val="tx2"/>
                </a:solidFill>
              </a:rPr>
              <a:t>. </a:t>
            </a:r>
            <a:r>
              <a:rPr lang="en-ZA" sz="1800" b="1" dirty="0">
                <a:solidFill>
                  <a:schemeClr val="tx2"/>
                </a:solidFill>
              </a:rPr>
              <a:t>RFP submission and contact details</a:t>
            </a:r>
          </a:p>
          <a:p>
            <a:pPr marL="228600" indent="-228600" algn="l">
              <a:lnSpc>
                <a:spcPct val="135000"/>
              </a:lnSpc>
              <a:spcBef>
                <a:spcPct val="75000"/>
              </a:spcBef>
              <a:spcAft>
                <a:spcPct val="10000"/>
              </a:spcAft>
              <a:buClr>
                <a:schemeClr val="accent1"/>
              </a:buClr>
            </a:pPr>
            <a:r>
              <a:rPr lang="en-ZA" sz="1800" b="1" dirty="0" smtClean="0">
                <a:solidFill>
                  <a:schemeClr val="tx2"/>
                </a:solidFill>
              </a:rPr>
              <a:t>9. </a:t>
            </a:r>
            <a:r>
              <a:rPr lang="en-ZA" sz="1800" b="1" dirty="0">
                <a:solidFill>
                  <a:schemeClr val="tx2"/>
                </a:solidFill>
              </a:rPr>
              <a:t>Q&amp;A</a:t>
            </a:r>
            <a:endParaRPr lang="en-ZA" sz="1100" dirty="0">
              <a:solidFill>
                <a:schemeClr val="tx1"/>
              </a:solidFill>
            </a:endParaRPr>
          </a:p>
          <a:p>
            <a:endParaRPr lang="en-ZA" dirty="0"/>
          </a:p>
        </p:txBody>
      </p:sp>
    </p:spTree>
    <p:extLst>
      <p:ext uri="{BB962C8B-B14F-4D97-AF65-F5344CB8AC3E}">
        <p14:creationId xmlns:p14="http://schemas.microsoft.com/office/powerpoint/2010/main" val="1220602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7886700" cy="532606"/>
          </a:xfrm>
        </p:spPr>
        <p:txBody>
          <a:bodyPr>
            <a:normAutofit fontScale="90000"/>
          </a:bodyPr>
          <a:lstStyle/>
          <a:p>
            <a:pPr algn="just">
              <a:lnSpc>
                <a:spcPct val="100000"/>
              </a:lnSpc>
            </a:pPr>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BACKGROUND &amp; SCOPE OF WORK </a:t>
            </a:r>
            <a: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r>
              <a:rPr lang="en-ZA" dirty="0"/>
              <a:t/>
            </a:r>
            <a:br>
              <a:rPr lang="en-ZA" dirty="0"/>
            </a:br>
            <a:r>
              <a:rPr lang="en-US" sz="1800" dirty="0"/>
              <a:t>The South African Revenue Service (SARS) is turning 25 years this year </a:t>
            </a:r>
            <a:r>
              <a:rPr lang="en-US" sz="1800" dirty="0" smtClean="0"/>
              <a:t>after its </a:t>
            </a:r>
            <a:r>
              <a:rPr lang="en-US" sz="1800" dirty="0"/>
              <a:t>promulgation through the SARS Act 34 of 1997. The legislation merged the revenue administrations of the former Republics of Transkei, Bophuthatswana, Venda and Ciskei, as well as the self-governing territories and Customs.</a:t>
            </a:r>
            <a:br>
              <a:rPr lang="en-US" sz="1800" dirty="0"/>
            </a:br>
            <a:r>
              <a:rPr lang="en-US" sz="1800" dirty="0"/>
              <a:t>Since its establishment, SARS has grown rapidly over the years from collecting R68 billion when it started to well over R18 Trillion by 2021. </a:t>
            </a: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smtClean="0"/>
              <a:t>This </a:t>
            </a:r>
            <a:r>
              <a:rPr lang="en-US" sz="1800" dirty="0"/>
              <a:t>has been the success story of our nascent democracy that has and continues to address developmental challenges facing our country. Through revenue collection, building of roads, schools and clinics have taken place as well as the social grant system that has made a difference to the well-being of </a:t>
            </a:r>
            <a:r>
              <a:rPr lang="en-US" sz="1800" dirty="0" smtClean="0"/>
              <a:t>millions of </a:t>
            </a:r>
            <a:r>
              <a:rPr lang="en-US" sz="1800" dirty="0"/>
              <a:t>South Africans</a:t>
            </a:r>
            <a:r>
              <a:rPr lang="en-US" sz="1800" dirty="0" smtClean="0"/>
              <a:t>.</a:t>
            </a:r>
            <a:br>
              <a:rPr lang="en-US" sz="1800" dirty="0" smtClean="0"/>
            </a:br>
            <a:r>
              <a:rPr lang="en-US" sz="1800" dirty="0"/>
              <a:t/>
            </a:r>
            <a:br>
              <a:rPr lang="en-US" sz="1800" dirty="0"/>
            </a:br>
            <a:r>
              <a:rPr lang="en-US" sz="1800" dirty="0"/>
              <a:t>On its 25th Anniversary, SARS cannot but be celebrated for the sterling performance in underpinning and supporting our democracy. SARS is turning a quarter of a century on 1 October 2022. This enduring institution is the pride of the nation and it has continued to strengthen and support our country’s democracy. It is the women and men of SARS driven by the Higher Purpose of enabling Government to build a capable democratic state that fosters sustainable economic growth and social development in the interest and well-being of all South Africans that deserves celebration.</a:t>
            </a:r>
            <a:endParaRPr lang="en-ZA" sz="1800"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6</a:t>
            </a:fld>
            <a:endParaRPr lang="en-US" dirty="0"/>
          </a:p>
        </p:txBody>
      </p:sp>
    </p:spTree>
    <p:extLst>
      <p:ext uri="{BB962C8B-B14F-4D97-AF65-F5344CB8AC3E}">
        <p14:creationId xmlns:p14="http://schemas.microsoft.com/office/powerpoint/2010/main" val="3952987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78867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BACKGROUND &amp; SCOPE OF WORK </a:t>
            </a:r>
            <a: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r>
              <a:rPr lang="en-ZA" dirty="0"/>
              <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7</a:t>
            </a:fld>
            <a:endParaRPr lang="en-US" dirty="0"/>
          </a:p>
        </p:txBody>
      </p:sp>
      <p:sp>
        <p:nvSpPr>
          <p:cNvPr id="6" name="TextBox 5">
            <a:extLst>
              <a:ext uri="{FF2B5EF4-FFF2-40B4-BE49-F238E27FC236}">
                <a16:creationId xmlns:a16="http://schemas.microsoft.com/office/drawing/2014/main" id="{8AEA6649-9520-496D-AD42-986D9C9D0CAE}"/>
              </a:ext>
            </a:extLst>
          </p:cNvPr>
          <p:cNvSpPr txBox="1"/>
          <p:nvPr/>
        </p:nvSpPr>
        <p:spPr>
          <a:xfrm>
            <a:off x="126609" y="665833"/>
            <a:ext cx="8468751" cy="1154675"/>
          </a:xfrm>
          <a:prstGeom prst="rect">
            <a:avLst/>
          </a:prstGeom>
          <a:noFill/>
        </p:spPr>
        <p:txBody>
          <a:bodyPr wrap="square">
            <a:spAutoFit/>
          </a:bodyPr>
          <a:lstStyle/>
          <a:p>
            <a:pPr>
              <a:lnSpc>
                <a:spcPct val="150000"/>
              </a:lnSpc>
            </a:pPr>
            <a:r>
              <a:rPr lang="en-ZA" sz="1600" dirty="0"/>
              <a:t>Refer to section </a:t>
            </a:r>
            <a:r>
              <a:rPr lang="en-ZA" sz="1600" dirty="0" smtClean="0"/>
              <a:t>10 to 11 </a:t>
            </a:r>
            <a:r>
              <a:rPr lang="en-ZA" sz="1600" dirty="0"/>
              <a:t>of RFP document for scope of work and requirements </a:t>
            </a:r>
            <a:r>
              <a:rPr lang="en-ZA" sz="1600" dirty="0" smtClean="0"/>
              <a:t>for the </a:t>
            </a:r>
            <a:endParaRPr lang="en-ZA" dirty="0"/>
          </a:p>
          <a:p>
            <a:pPr>
              <a:lnSpc>
                <a:spcPct val="150000"/>
              </a:lnSpc>
            </a:pPr>
            <a:r>
              <a:rPr lang="en-US" sz="1600" dirty="0"/>
              <a:t>Appointment of a service provider for the provision of event management services </a:t>
            </a:r>
            <a:endParaRPr lang="en-ZA" dirty="0"/>
          </a:p>
          <a:p>
            <a:pPr>
              <a:lnSpc>
                <a:spcPct val="150000"/>
              </a:lnSpc>
            </a:pPr>
            <a:r>
              <a:rPr lang="en-ZA" sz="1600" dirty="0"/>
              <a:t>for SARS’ 25th Anniversary). </a:t>
            </a:r>
          </a:p>
        </p:txBody>
      </p:sp>
      <p:graphicFrame>
        <p:nvGraphicFramePr>
          <p:cNvPr id="5" name="Object 4"/>
          <p:cNvGraphicFramePr>
            <a:graphicFrameLocks noChangeAspect="1"/>
          </p:cNvGraphicFramePr>
          <p:nvPr>
            <p:extLst>
              <p:ext uri="{D42A27DB-BD31-4B8C-83A1-F6EECF244321}">
                <p14:modId xmlns:p14="http://schemas.microsoft.com/office/powerpoint/2010/main" val="637175929"/>
              </p:ext>
            </p:extLst>
          </p:nvPr>
        </p:nvGraphicFramePr>
        <p:xfrm>
          <a:off x="4492869" y="2947743"/>
          <a:ext cx="914400" cy="771525"/>
        </p:xfrm>
        <a:graphic>
          <a:graphicData uri="http://schemas.openxmlformats.org/presentationml/2006/ole">
            <mc:AlternateContent xmlns:mc="http://schemas.openxmlformats.org/markup-compatibility/2006">
              <mc:Choice xmlns:v="urn:schemas-microsoft-com:vml" Requires="v">
                <p:oleObj spid="_x0000_s4104"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4492869" y="2947743"/>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116183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r>
              <a:rPr lang="en-ZA" dirty="0"/>
              <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8</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92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RFP Timelines</a:t>
            </a:r>
          </a:p>
          <a:p>
            <a:pPr marL="228600" indent="-228600">
              <a:lnSpc>
                <a:spcPct val="135000"/>
              </a:lnSpc>
              <a:spcBef>
                <a:spcPct val="75000"/>
              </a:spcBef>
              <a:spcAft>
                <a:spcPct val="10000"/>
              </a:spcAft>
              <a:buClr>
                <a:schemeClr val="accent1"/>
              </a:buClr>
            </a:pPr>
            <a:r>
              <a:rPr lang="en-ZA" b="1" dirty="0">
                <a:solidFill>
                  <a:schemeClr val="tx2"/>
                </a:solidFill>
              </a:rPr>
              <a:t>3. Background and Scope of Work </a:t>
            </a:r>
          </a:p>
          <a:p>
            <a:pPr marL="228600" indent="-228600">
              <a:lnSpc>
                <a:spcPct val="135000"/>
              </a:lnSpc>
              <a:spcBef>
                <a:spcPct val="75000"/>
              </a:spcBef>
              <a:spcAft>
                <a:spcPct val="10000"/>
              </a:spcAft>
              <a:buClr>
                <a:schemeClr val="accent1"/>
              </a:buClr>
            </a:pPr>
            <a:r>
              <a:rPr lang="en-ZA" sz="1800" b="1" dirty="0">
                <a:solidFill>
                  <a:srgbClr val="FF0000"/>
                </a:solidFill>
              </a:rPr>
              <a:t>4. Bid Evaluation Process </a:t>
            </a:r>
            <a:endParaRPr lang="en-ZA" sz="1800" b="1" dirty="0" smtClean="0">
              <a:solidFill>
                <a:srgbClr val="FF0000"/>
              </a:solidFill>
            </a:endParaRPr>
          </a:p>
          <a:p>
            <a:pPr marL="228600" indent="-228600">
              <a:lnSpc>
                <a:spcPct val="135000"/>
              </a:lnSpc>
              <a:spcBef>
                <a:spcPct val="75000"/>
              </a:spcBef>
              <a:spcAft>
                <a:spcPct val="10000"/>
              </a:spcAft>
              <a:buClr>
                <a:schemeClr val="accent1"/>
              </a:buClr>
            </a:pPr>
            <a:r>
              <a:rPr lang="en-US" b="1" dirty="0" smtClean="0">
                <a:solidFill>
                  <a:schemeClr val="tx2"/>
                </a:solidFill>
              </a:rPr>
              <a:t>5. Price </a:t>
            </a:r>
            <a:r>
              <a:rPr lang="en-US" b="1" dirty="0">
                <a:solidFill>
                  <a:schemeClr val="tx2"/>
                </a:solidFill>
              </a:rPr>
              <a:t>&amp; B-BBEE</a:t>
            </a:r>
          </a:p>
          <a:p>
            <a:pPr marL="228600" indent="-228600">
              <a:lnSpc>
                <a:spcPct val="135000"/>
              </a:lnSpc>
              <a:spcBef>
                <a:spcPct val="75000"/>
              </a:spcBef>
              <a:spcAft>
                <a:spcPct val="10000"/>
              </a:spcAft>
              <a:buClr>
                <a:schemeClr val="accent1"/>
              </a:buClr>
            </a:pPr>
            <a:r>
              <a:rPr lang="en-ZA" sz="1800" b="1" dirty="0" smtClean="0">
                <a:solidFill>
                  <a:schemeClr val="tx2"/>
                </a:solidFill>
              </a:rPr>
              <a:t>6. </a:t>
            </a:r>
            <a:r>
              <a:rPr lang="en-ZA" sz="1800" b="1" dirty="0">
                <a:solidFill>
                  <a:schemeClr val="tx2"/>
                </a:solidFill>
              </a:rPr>
              <a:t>Services Agreements</a:t>
            </a:r>
          </a:p>
          <a:p>
            <a:pPr marL="228600" indent="-228600">
              <a:lnSpc>
                <a:spcPct val="135000"/>
              </a:lnSpc>
              <a:spcBef>
                <a:spcPct val="75000"/>
              </a:spcBef>
              <a:spcAft>
                <a:spcPct val="10000"/>
              </a:spcAft>
              <a:buClr>
                <a:schemeClr val="accent1"/>
              </a:buClr>
            </a:pPr>
            <a:r>
              <a:rPr lang="en-ZA" sz="1800" b="1" dirty="0" smtClean="0">
                <a:solidFill>
                  <a:schemeClr val="tx2"/>
                </a:solidFill>
              </a:rPr>
              <a:t>7. </a:t>
            </a:r>
            <a:r>
              <a:rPr lang="en-ZA" sz="1800" b="1" dirty="0">
                <a:solidFill>
                  <a:schemeClr val="tx2"/>
                </a:solidFill>
              </a:rPr>
              <a:t>RFP submission and contact details</a:t>
            </a:r>
          </a:p>
          <a:p>
            <a:pPr marL="228600" indent="-228600" algn="l">
              <a:lnSpc>
                <a:spcPct val="135000"/>
              </a:lnSpc>
              <a:spcBef>
                <a:spcPct val="75000"/>
              </a:spcBef>
              <a:spcAft>
                <a:spcPct val="10000"/>
              </a:spcAft>
              <a:buClr>
                <a:schemeClr val="accent1"/>
              </a:buClr>
            </a:pPr>
            <a:r>
              <a:rPr lang="en-ZA" sz="1800" b="1" dirty="0" smtClean="0">
                <a:solidFill>
                  <a:schemeClr val="tx2"/>
                </a:solidFill>
              </a:rPr>
              <a:t>8. </a:t>
            </a:r>
            <a:r>
              <a:rPr lang="en-ZA" sz="1800" b="1" dirty="0">
                <a:solidFill>
                  <a:schemeClr val="tx2"/>
                </a:solidFill>
              </a:rPr>
              <a:t>Q&amp;A</a:t>
            </a:r>
            <a:endParaRPr lang="en-ZA" sz="1100" dirty="0">
              <a:solidFill>
                <a:schemeClr val="tx1"/>
              </a:solidFill>
            </a:endParaRPr>
          </a:p>
          <a:p>
            <a:endParaRPr lang="en-ZA" dirty="0"/>
          </a:p>
        </p:txBody>
      </p:sp>
    </p:spTree>
    <p:extLst>
      <p:ext uri="{BB962C8B-B14F-4D97-AF65-F5344CB8AC3E}">
        <p14:creationId xmlns:p14="http://schemas.microsoft.com/office/powerpoint/2010/main" val="1979243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0F01450D51C248A13762FEF3653C9C" ma:contentTypeVersion="3" ma:contentTypeDescription="Create a new document." ma:contentTypeScope="" ma:versionID="8970a0fe6d3ad7727213c3d9a000550a">
  <xsd:schema xmlns:xsd="http://www.w3.org/2001/XMLSchema" xmlns:xs="http://www.w3.org/2001/XMLSchema" xmlns:p="http://schemas.microsoft.com/office/2006/metadata/properties" xmlns:ns1="http://schemas.microsoft.com/sharepoint/v3" xmlns:ns2="77346db6-4ad3-4091-ac3f-0d28eb710522" targetNamespace="http://schemas.microsoft.com/office/2006/metadata/properties" ma:root="true" ma:fieldsID="a4704b9bc4a014bdf33931594177159a" ns1:_="" ns2:_="">
    <xsd:import namespace="http://schemas.microsoft.com/sharepoint/v3"/>
    <xsd:import namespace="77346db6-4ad3-4091-ac3f-0d28eb710522"/>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346db6-4ad3-4091-ac3f-0d28eb7105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784F3A-BF70-4540-B7DA-EDED340FD4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7346db6-4ad3-4091-ac3f-0d28eb7105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A6FB1A-60FB-48D3-9433-0EC83991451A}">
  <ds:schemaRefs>
    <ds:schemaRef ds:uri="http://purl.org/dc/terms/"/>
    <ds:schemaRef ds:uri="http://schemas.microsoft.com/office/2006/documentManagement/types"/>
    <ds:schemaRef ds:uri="http://purl.org/dc/elements/1.1/"/>
    <ds:schemaRef ds:uri="http://schemas.microsoft.com/office/2006/metadata/properties"/>
    <ds:schemaRef ds:uri="http://purl.org/dc/dcmitype/"/>
    <ds:schemaRef ds:uri="http://www.w3.org/XML/1998/namespace"/>
    <ds:schemaRef ds:uri="77346db6-4ad3-4091-ac3f-0d28eb710522"/>
    <ds:schemaRef ds:uri="http://schemas.microsoft.com/sharepoint/v3"/>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FE6FEF6F-3EDD-4CDA-96D1-84A754F6BC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TM03090430[[fn=Banded]]</Template>
  <TotalTime>1922</TotalTime>
  <Words>2188</Words>
  <Application>Microsoft Office PowerPoint</Application>
  <PresentationFormat>On-screen Show (4:3)</PresentationFormat>
  <Paragraphs>316</Paragraphs>
  <Slides>31</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41" baseType="lpstr">
      <vt:lpstr>SimSun</vt:lpstr>
      <vt:lpstr>Arial</vt:lpstr>
      <vt:lpstr>Arial Narrow</vt:lpstr>
      <vt:lpstr>Calibri</vt:lpstr>
      <vt:lpstr>Tahoma</vt:lpstr>
      <vt:lpstr>Times New Roman</vt:lpstr>
      <vt:lpstr>Wingdings</vt:lpstr>
      <vt:lpstr>Corporate Identity presentation_MANCO_2017 v1.3 SR</vt:lpstr>
      <vt:lpstr>Acrobat Document</vt:lpstr>
      <vt:lpstr>Document</vt:lpstr>
      <vt:lpstr>PowerPoint Presentation</vt:lpstr>
      <vt:lpstr>Table of Content </vt:lpstr>
      <vt:lpstr>Bid Evaluation Committee  </vt:lpstr>
      <vt:lpstr>Table of Content </vt:lpstr>
      <vt:lpstr>RFP TIMELINES  </vt:lpstr>
      <vt:lpstr>Table of Content </vt:lpstr>
      <vt:lpstr>BACKGROUND &amp; SCOPE OF WORK   The South African Revenue Service (SARS) is turning 25 years this year after its promulgation through the SARS Act 34 of 1997. The legislation merged the revenue administrations of the former Republics of Transkei, Bophuthatswana, Venda and Ciskei, as well as the self-governing territories and Customs. Since its establishment, SARS has grown rapidly over the years from collecting R68 billion when it started to well over R18 Trillion by 2021.    This has been the success story of our nascent democracy that has and continues to address developmental challenges facing our country. Through revenue collection, building of roads, schools and clinics have taken place as well as the social grant system that has made a difference to the well-being of millions of South Africans.  On its 25th Anniversary, SARS cannot but be celebrated for the sterling performance in underpinning and supporting our democracy. SARS is turning a quarter of a century on 1 October 2022. This enduring institution is the pride of the nation and it has continued to strengthen and support our country’s democracy. It is the women and men of SARS driven by the Higher Purpose of enabling Government to build a capable democratic state that fosters sustainable economic growth and social development in the interest and well-being of all South Africans that deserves celebration.</vt:lpstr>
      <vt:lpstr>BACKGROUND &amp; SCOPE OF WORK   </vt:lpstr>
      <vt:lpstr>Table of Content </vt:lpstr>
      <vt:lpstr>BID EVALUATION PROCESS Refer to section 14 of the RFP doc  </vt:lpstr>
      <vt:lpstr>BID EVALUATION PROCESS   Refer to section 14 of the RFP doc  </vt:lpstr>
      <vt:lpstr>Bid Evaluation Process  Gate 3 – Price</vt:lpstr>
      <vt:lpstr> </vt:lpstr>
      <vt:lpstr> </vt:lpstr>
      <vt:lpstr> </vt:lpstr>
      <vt:lpstr>SUB-CONTRACTING AND JOINT VENTURES</vt:lpstr>
      <vt:lpstr>SUB-CONTRACTING AND JOINT VENTURES</vt:lpstr>
      <vt:lpstr>PowerPoint Presentation</vt:lpstr>
      <vt:lpstr> Joint Ventures and Consortiums </vt:lpstr>
      <vt:lpstr> Joint Ventures and Consortiums </vt:lpstr>
      <vt:lpstr>PowerPoint Presentation</vt:lpstr>
      <vt:lpstr>Table of Content </vt:lpstr>
      <vt:lpstr> </vt:lpstr>
      <vt:lpstr>SERVICE AGREEMENTS  </vt:lpstr>
      <vt:lpstr>Table of Content </vt:lpstr>
      <vt:lpstr>PowerPoint Presentation</vt:lpstr>
      <vt:lpstr>PowerPoint Presentation</vt:lpstr>
      <vt:lpstr>PowerPoint Presentation</vt:lpstr>
      <vt:lpstr>Table of Content </vt:lpstr>
      <vt:lpstr>PowerPoint Presentation</vt:lpstr>
      <vt:lpstr>PowerPoint Presentation</vt:lpstr>
    </vt:vector>
  </TitlesOfParts>
  <Company>SARS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 Year Anniversary Powerpoint Template A</dc:title>
  <dc:creator>Simangele Radebe</dc:creator>
  <cp:lastModifiedBy>Bethuel Sivhada</cp:lastModifiedBy>
  <cp:revision>86</cp:revision>
  <cp:lastPrinted>2019-07-22T09:05:08Z</cp:lastPrinted>
  <dcterms:created xsi:type="dcterms:W3CDTF">2017-08-25T14:16:48Z</dcterms:created>
  <dcterms:modified xsi:type="dcterms:W3CDTF">2022-07-28T06:01:18Z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0x010100CA0F01450D51C248A13762FEF3653C9C</vt:lpwstr>
  </property>
  <property fmtid="{D5CDD505-2E9C-101B-9397-08002B2CF9AE}" pid="3" name="_dlc_DocIdItemGuid">
    <vt:lpwstr>2143bd4b-7c40-4309-8067-dc47fc5ba370</vt:lpwstr>
  </property>
  <property fmtid="{D5CDD505-2E9C-101B-9397-08002B2CF9AE}" pid="4" name="SARS SuppServ Keywords">
    <vt:lpwstr>1889;#communications|99f118ec-bc8c-499e-90c2-01975f38d542</vt:lpwstr>
  </property>
  <property fmtid="{D5CDD505-2E9C-101B-9397-08002B2CF9AE}" pid="5" name="Place in SuppServ Navigation">
    <vt:lpwstr>1888;#Templates|b43f2ca6-37ed-425a-b6bf-873d5f19db93;#2024;#Communications|8fe426ae-a6ff-4e04-a79e-3995fc7c51fa</vt:lpwstr>
  </property>
  <property fmtid="{D5CDD505-2E9C-101B-9397-08002B2CF9AE}" pid="6" name="SARS SuppServ Function">
    <vt:lpwstr>1884;#Communications|2b378cf1-a46b-45a4-b05e-8c7d84352a5f</vt:lpwstr>
  </property>
  <property fmtid="{D5CDD505-2E9C-101B-9397-08002B2CF9AE}" pid="7" name="SARS SuppServ Function0">
    <vt:lpwstr>1884;#Communications|2b378cf1-a46b-45a4-b05e-8c7d84352a5f</vt:lpwstr>
  </property>
  <property fmtid="{D5CDD505-2E9C-101B-9397-08002B2CF9AE}" pid="8" name="Order">
    <vt:r8>7400</vt:r8>
  </property>
  <property fmtid="{D5CDD505-2E9C-101B-9397-08002B2CF9AE}" pid="9" name="xd_ProgID">
    <vt:lpwstr/>
  </property>
  <property fmtid="{D5CDD505-2E9C-101B-9397-08002B2CF9AE}" pid="10" name="_CopySource">
    <vt:lpwstr>http://sarsportal/ProdQMS/Supp/SARS SuppServ Doc Router/COMMS-CI-01-T47 - PowerPoint Presentation Template Plain - Internal Template.potx</vt:lpwstr>
  </property>
  <property fmtid="{D5CDD505-2E9C-101B-9397-08002B2CF9AE}" pid="11" name="TemplateUrl">
    <vt:lpwstr/>
  </property>
  <property fmtid="{D5CDD505-2E9C-101B-9397-08002B2CF9AE}" pid="12" name="Synopsis">
    <vt:lpwstr/>
  </property>
  <property fmtid="{D5CDD505-2E9C-101B-9397-08002B2CF9AE}" pid="13" name="Applicable Year">
    <vt:lpwstr/>
  </property>
  <property fmtid="{D5CDD505-2E9C-101B-9397-08002B2CF9AE}" pid="14" name="Tender Type">
    <vt:lpwstr/>
  </property>
  <property fmtid="{D5CDD505-2E9C-101B-9397-08002B2CF9AE}" pid="15" name="Tender Number">
    <vt:lpwstr/>
  </property>
  <property fmtid="{D5CDD505-2E9C-101B-9397-08002B2CF9AE}" pid="16" name="Scam Institution">
    <vt:lpwstr/>
  </property>
  <property fmtid="{D5CDD505-2E9C-101B-9397-08002B2CF9AE}" pid="17" name="Tender Doc Type">
    <vt:lpwstr/>
  </property>
  <property fmtid="{D5CDD505-2E9C-101B-9397-08002B2CF9AE}" pid="18" name="Scam Subject">
    <vt:lpwstr/>
  </property>
  <property fmtid="{D5CDD505-2E9C-101B-9397-08002B2CF9AE}" pid="19" name="Scam Source">
    <vt:lpwstr/>
  </property>
</Properties>
</file>