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36"/>
  </p:notesMasterIdLst>
  <p:sldIdLst>
    <p:sldId id="256" r:id="rId6"/>
    <p:sldId id="257" r:id="rId7"/>
    <p:sldId id="259" r:id="rId8"/>
    <p:sldId id="262" r:id="rId9"/>
    <p:sldId id="263" r:id="rId10"/>
    <p:sldId id="265" r:id="rId11"/>
    <p:sldId id="266" r:id="rId12"/>
    <p:sldId id="261" r:id="rId13"/>
    <p:sldId id="267" r:id="rId14"/>
    <p:sldId id="268" r:id="rId15"/>
    <p:sldId id="269" r:id="rId16"/>
    <p:sldId id="292" r:id="rId17"/>
    <p:sldId id="270" r:id="rId18"/>
    <p:sldId id="271" r:id="rId19"/>
    <p:sldId id="273" r:id="rId20"/>
    <p:sldId id="272" r:id="rId21"/>
    <p:sldId id="276" r:id="rId22"/>
    <p:sldId id="274" r:id="rId23"/>
    <p:sldId id="279" r:id="rId24"/>
    <p:sldId id="282" r:id="rId25"/>
    <p:sldId id="283" r:id="rId26"/>
    <p:sldId id="290" r:id="rId27"/>
    <p:sldId id="289" r:id="rId28"/>
    <p:sldId id="291" r:id="rId29"/>
    <p:sldId id="284" r:id="rId30"/>
    <p:sldId id="285" r:id="rId31"/>
    <p:sldId id="286" r:id="rId32"/>
    <p:sldId id="287" r:id="rId33"/>
    <p:sldId id="288"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1BC4E-F617-43F0-B770-A7469006D4C7}" v="5" dt="2025-04-23T13:07:56.323"/>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321" autoAdjust="0"/>
  </p:normalViewPr>
  <p:slideViewPr>
    <p:cSldViewPr snapToGrid="0">
      <p:cViewPr varScale="1">
        <p:scale>
          <a:sx n="68" d="100"/>
          <a:sy n="68" d="100"/>
        </p:scale>
        <p:origin x="79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D5616-A93C-4E8B-92B7-71B9926FECF7}" type="datetimeFigureOut">
              <a:rPr lang="en-ZA" smtClean="0"/>
              <a:t>2025/04/25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2FD94-2CDF-467A-8711-27E1A1391AC3}" type="slidenum">
              <a:rPr lang="en-ZA" smtClean="0"/>
              <a:t>‹#›</a:t>
            </a:fld>
            <a:endParaRPr lang="en-ZA"/>
          </a:p>
        </p:txBody>
      </p:sp>
    </p:spTree>
    <p:extLst>
      <p:ext uri="{BB962C8B-B14F-4D97-AF65-F5344CB8AC3E}">
        <p14:creationId xmlns:p14="http://schemas.microsoft.com/office/powerpoint/2010/main" val="57737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2E2FD94-2CDF-467A-8711-27E1A1391AC3}" type="slidenum">
              <a:rPr lang="en-ZA" smtClean="0"/>
              <a:t>17</a:t>
            </a:fld>
            <a:endParaRPr lang="en-ZA"/>
          </a:p>
        </p:txBody>
      </p:sp>
    </p:spTree>
    <p:extLst>
      <p:ext uri="{BB962C8B-B14F-4D97-AF65-F5344CB8AC3E}">
        <p14:creationId xmlns:p14="http://schemas.microsoft.com/office/powerpoint/2010/main" val="3142387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4/25/2025</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4/25/2025</a:t>
            </a:fld>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hyperlink" Target="mailto:tenderoffice@sars.gov.z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7A7FE-3056-381C-BDFB-2D3586E0476A}"/>
              </a:ext>
            </a:extLst>
          </p:cNvPr>
          <p:cNvSpPr txBox="1"/>
          <p:nvPr/>
        </p:nvSpPr>
        <p:spPr>
          <a:xfrm>
            <a:off x="122548" y="420414"/>
            <a:ext cx="10067827" cy="4178836"/>
          </a:xfrm>
          <a:prstGeom prst="rect">
            <a:avLst/>
          </a:prstGeom>
          <a:noFill/>
        </p:spPr>
        <p:txBody>
          <a:bodyPr wrap="square" rtlCol="0">
            <a:spAutoFit/>
          </a:bodyPr>
          <a:lstStyle/>
          <a:p>
            <a:pPr algn="l"/>
            <a:endParaRPr lang="en-ZA" sz="1800" b="0" i="0" u="none" strike="noStrike" baseline="0" dirty="0">
              <a:solidFill>
                <a:srgbClr val="000000"/>
              </a:solidFill>
              <a:latin typeface="Arial" panose="020B0604020202020204" pitchFamily="34" charset="0"/>
            </a:endParaRPr>
          </a:p>
          <a:p>
            <a:pPr algn="just">
              <a:lnSpc>
                <a:spcPct val="150000"/>
              </a:lnSpc>
            </a:pPr>
            <a:r>
              <a:rPr lang="en-US" sz="1800" b="1" cap="all" dirty="0">
                <a:effectLst/>
                <a:latin typeface="Arial" panose="020B0604020202020204" pitchFamily="34" charset="0"/>
                <a:ea typeface="Times New Roman" panose="02020603050405020304" pitchFamily="18" charset="0"/>
                <a:cs typeface="Times New Roman" panose="02020603050405020304" pitchFamily="18" charset="0"/>
              </a:rPr>
              <a:t>APPOINTMENT OF A </a:t>
            </a:r>
            <a:r>
              <a:rPr lang="en-US" b="1" cap="all" dirty="0">
                <a:latin typeface="Arial" panose="020B0604020202020204" pitchFamily="34" charset="0"/>
                <a:ea typeface="Times New Roman" panose="02020603050405020304" pitchFamily="18" charset="0"/>
                <a:cs typeface="Times New Roman" panose="02020603050405020304" pitchFamily="18" charset="0"/>
              </a:rPr>
              <a:t>GROUP LIFE INSURER</a:t>
            </a:r>
            <a:endParaRPr lang="en-US" sz="1800" b="1" cap="all"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endParaRPr lang="en-GB" sz="1800" b="1" cap="all"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r>
              <a:rPr lang="en-US" sz="1800" b="0" i="0" u="none" strike="noStrike" baseline="0" dirty="0">
                <a:solidFill>
                  <a:srgbClr val="000000"/>
                </a:solidFill>
                <a:latin typeface="Arial" panose="020B0604020202020204" pitchFamily="34" charset="0"/>
              </a:rPr>
              <a:t>	</a:t>
            </a:r>
          </a:p>
          <a:p>
            <a:pPr algn="just">
              <a:lnSpc>
                <a:spcPct val="150000"/>
              </a:lnSpc>
            </a:pPr>
            <a:endParaRPr lang="en-ZA" b="1" cap="all" dirty="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ZA" sz="1800" b="1" cap="all" dirty="0">
                <a:effectLst/>
                <a:latin typeface="Arial" panose="020B0604020202020204" pitchFamily="34" charset="0"/>
                <a:ea typeface="Times New Roman" panose="02020603050405020304" pitchFamily="18" charset="0"/>
                <a:cs typeface="Arial" panose="020B0604020202020204" pitchFamily="34" charset="0"/>
              </a:rPr>
              <a:t>COMPULSORY Virtual Briefing Session:</a:t>
            </a:r>
            <a:r>
              <a:rPr lang="en-ZA" b="1" cap="all" dirty="0">
                <a:latin typeface="Arial" panose="020B0604020202020204" pitchFamily="34" charset="0"/>
                <a:ea typeface="Times New Roman" panose="02020603050405020304" pitchFamily="18" charset="0"/>
                <a:cs typeface="Arial" panose="020B0604020202020204" pitchFamily="34" charset="0"/>
              </a:rPr>
              <a:t> 24 APRIL </a:t>
            </a:r>
            <a:r>
              <a:rPr lang="en-ZA" sz="1800" b="1" cap="all" dirty="0">
                <a:effectLst/>
                <a:latin typeface="Arial" panose="020B0604020202020204" pitchFamily="34" charset="0"/>
                <a:ea typeface="Times New Roman" panose="02020603050405020304" pitchFamily="18" charset="0"/>
                <a:cs typeface="Arial" panose="020B0604020202020204" pitchFamily="34" charset="0"/>
              </a:rPr>
              <a:t>2025 at 11:00am</a:t>
            </a:r>
          </a:p>
          <a:p>
            <a:pPr algn="just">
              <a:lnSpc>
                <a:spcPct val="200000"/>
              </a:lnSpc>
            </a:pPr>
            <a:r>
              <a:rPr lang="en-ZA" b="1" cap="all" dirty="0">
                <a:latin typeface="Arial" panose="020B0604020202020204" pitchFamily="34" charset="0"/>
                <a:ea typeface="Times New Roman" panose="02020603050405020304" pitchFamily="18" charset="0"/>
                <a:cs typeface="Arial" panose="020B0604020202020204" pitchFamily="34" charset="0"/>
              </a:rPr>
              <a:t>RFP no.: </a:t>
            </a:r>
            <a:r>
              <a:rPr lang="en-US" b="1" cap="all" dirty="0">
                <a:latin typeface="Arial" panose="020B0604020202020204" pitchFamily="34" charset="0"/>
                <a:ea typeface="Times New Roman" panose="02020603050405020304" pitchFamily="18" charset="0"/>
                <a:cs typeface="Arial" panose="020B0604020202020204" pitchFamily="34" charset="0"/>
              </a:rPr>
              <a:t>RFP 39/2024</a:t>
            </a:r>
          </a:p>
          <a:p>
            <a:pPr algn="just">
              <a:lnSpc>
                <a:spcPct val="200000"/>
              </a:lnSpc>
            </a:pPr>
            <a:r>
              <a:rPr lang="en-ZA" b="1" cap="all" dirty="0">
                <a:latin typeface="Arial" panose="020B0604020202020204" pitchFamily="34" charset="0"/>
                <a:ea typeface="Times New Roman" panose="02020603050405020304" pitchFamily="18" charset="0"/>
                <a:cs typeface="Arial" panose="020B0604020202020204" pitchFamily="34" charset="0"/>
              </a:rPr>
              <a:t>Closing DATE: 27 MAY 2025 11:00 AM</a:t>
            </a:r>
          </a:p>
          <a:p>
            <a:pPr algn="just">
              <a:lnSpc>
                <a:spcPct val="150000"/>
              </a:lnSpc>
            </a:pPr>
            <a:endParaRPr lang="en-US" sz="2400" b="1" dirty="0">
              <a:solidFill>
                <a:schemeClr val="accent1"/>
              </a:solidFill>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379492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87655" y="149291"/>
            <a:ext cx="10515600" cy="503852"/>
          </a:xfrm>
        </p:spPr>
        <p:txBody>
          <a:bodyPr/>
          <a:lstStyle/>
          <a:p>
            <a:r>
              <a:rPr lang="en-ZA" sz="2800" b="1" dirty="0">
                <a:solidFill>
                  <a:srgbClr val="5B9BD5">
                    <a:lumMod val="75000"/>
                  </a:srgbClr>
                </a:solidFill>
                <a:effectLst>
                  <a:outerShdw blurRad="38100" dist="38100" dir="2700000" algn="tl">
                    <a:srgbClr val="000000">
                      <a:alpha val="43137"/>
                    </a:srgbClr>
                  </a:outerShdw>
                </a:effectLst>
                <a:latin typeface="Arial" panose="020B0604020202020204"/>
              </a:rPr>
              <a:t>Table of Content</a:t>
            </a:r>
          </a:p>
        </p:txBody>
      </p:sp>
      <p:sp>
        <p:nvSpPr>
          <p:cNvPr id="4" name="Text Placeholder 3">
            <a:extLst>
              <a:ext uri="{FF2B5EF4-FFF2-40B4-BE49-F238E27FC236}">
                <a16:creationId xmlns:a16="http://schemas.microsoft.com/office/drawing/2014/main" id="{CA24BFC2-8121-0E59-A361-F83B262F3F3F}"/>
              </a:ext>
            </a:extLst>
          </p:cNvPr>
          <p:cNvSpPr txBox="1">
            <a:spLocks/>
          </p:cNvSpPr>
          <p:nvPr/>
        </p:nvSpPr>
        <p:spPr>
          <a:xfrm>
            <a:off x="341993" y="550506"/>
            <a:ext cx="8370887" cy="5309117"/>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FF0000"/>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7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17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06746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94268" y="91748"/>
            <a:ext cx="11259532" cy="589289"/>
          </a:xfrm>
        </p:spPr>
        <p:txBody>
          <a:bodyPr/>
          <a:lstStyle/>
          <a:p>
            <a:r>
              <a:rPr lang="en-ZA" sz="2500" b="1" dirty="0">
                <a:solidFill>
                  <a:schemeClr val="accent1"/>
                </a:solidFill>
                <a:latin typeface="Lato" panose="020F0502020204030203" pitchFamily="34" charset="0"/>
                <a:ea typeface="Lato" panose="020F0502020204030203" pitchFamily="34" charset="0"/>
                <a:cs typeface="Lato" panose="020F0502020204030203" pitchFamily="34" charset="0"/>
              </a:rPr>
              <a:t>BID EVALUATION PROCESS </a:t>
            </a:r>
            <a:r>
              <a:rPr lang="en-ZA" sz="1400" b="1" dirty="0">
                <a:solidFill>
                  <a:schemeClr val="accent1"/>
                </a:solidFill>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4" name="AutoShape 74">
            <a:extLst>
              <a:ext uri="{FF2B5EF4-FFF2-40B4-BE49-F238E27FC236}">
                <a16:creationId xmlns:a16="http://schemas.microsoft.com/office/drawing/2014/main" id="{F1929CB9-4A61-FAE0-A679-2209D43C2A3A}"/>
              </a:ext>
            </a:extLst>
          </p:cNvPr>
          <p:cNvSpPr>
            <a:spLocks noChangeArrowheads="1"/>
          </p:cNvSpPr>
          <p:nvPr/>
        </p:nvSpPr>
        <p:spPr bwMode="auto">
          <a:xfrm>
            <a:off x="573305" y="1083152"/>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5" name="Text Box 75">
            <a:extLst>
              <a:ext uri="{FF2B5EF4-FFF2-40B4-BE49-F238E27FC236}">
                <a16:creationId xmlns:a16="http://schemas.microsoft.com/office/drawing/2014/main" id="{234F716E-98A4-0A3A-B15B-39D29909CA21}"/>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0</a:t>
            </a:r>
            <a:endParaRPr lang="en-GB" b="1" dirty="0">
              <a:solidFill>
                <a:srgbClr val="44546A"/>
              </a:solidFill>
              <a:latin typeface="Arial" panose="020B0604020202020204"/>
            </a:endParaRPr>
          </a:p>
        </p:txBody>
      </p:sp>
      <p:sp>
        <p:nvSpPr>
          <p:cNvPr id="6" name="Rectangle 11">
            <a:extLst>
              <a:ext uri="{FF2B5EF4-FFF2-40B4-BE49-F238E27FC236}">
                <a16:creationId xmlns:a16="http://schemas.microsoft.com/office/drawing/2014/main" id="{65F607A0-F58B-666F-02CB-FADDAAF8DBE4}"/>
              </a:ext>
            </a:extLst>
          </p:cNvPr>
          <p:cNvSpPr>
            <a:spLocks noChangeArrowheads="1"/>
          </p:cNvSpPr>
          <p:nvPr/>
        </p:nvSpPr>
        <p:spPr bwMode="auto">
          <a:xfrm>
            <a:off x="573305" y="1883463"/>
            <a:ext cx="2082296" cy="54641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rPr>
              <a:t>Pre-Qualification</a:t>
            </a:r>
          </a:p>
        </p:txBody>
      </p:sp>
      <p:sp>
        <p:nvSpPr>
          <p:cNvPr id="7" name="Text Box 98">
            <a:extLst>
              <a:ext uri="{FF2B5EF4-FFF2-40B4-BE49-F238E27FC236}">
                <a16:creationId xmlns:a16="http://schemas.microsoft.com/office/drawing/2014/main" id="{B01965EB-C2E7-6BC2-F696-A6D5A4F728FB}"/>
              </a:ext>
            </a:extLst>
          </p:cNvPr>
          <p:cNvSpPr txBox="1">
            <a:spLocks noChangeArrowheads="1"/>
          </p:cNvSpPr>
          <p:nvPr/>
        </p:nvSpPr>
        <p:spPr bwMode="auto">
          <a:xfrm>
            <a:off x="5421086" y="778115"/>
            <a:ext cx="5334897" cy="2828147"/>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nSpc>
                <a:spcPct val="150000"/>
              </a:lnSpc>
              <a:buFont typeface="Arial" panose="020B0604020202020204" pitchFamily="34" charset="0"/>
              <a:buChar char="•"/>
            </a:pPr>
            <a:r>
              <a:rPr lang="en-ZA" b="1" dirty="0">
                <a:solidFill>
                  <a:srgbClr val="44546A"/>
                </a:solidFill>
                <a:latin typeface="Arial" panose="020B0604020202020204"/>
              </a:rPr>
              <a:t>Invitation to Bid (SBD 1)</a:t>
            </a:r>
          </a:p>
          <a:p>
            <a:pPr marL="173038" indent="-173038">
              <a:lnSpc>
                <a:spcPct val="150000"/>
              </a:lnSpc>
              <a:buFontTx/>
              <a:buChar char="•"/>
            </a:pPr>
            <a:r>
              <a:rPr lang="en-ZA" b="1" dirty="0">
                <a:solidFill>
                  <a:srgbClr val="44546A"/>
                </a:solidFill>
                <a:latin typeface="Arial" panose="020B0604020202020204"/>
              </a:rPr>
              <a:t>Central Registration Report (Central Database System) from NT</a:t>
            </a:r>
          </a:p>
          <a:p>
            <a:pPr marL="173038" indent="-173038">
              <a:lnSpc>
                <a:spcPct val="150000"/>
              </a:lnSpc>
              <a:buFontTx/>
              <a:buChar char="•"/>
            </a:pPr>
            <a:r>
              <a:rPr lang="en-ZA" b="1" dirty="0">
                <a:solidFill>
                  <a:srgbClr val="44546A"/>
                </a:solidFill>
                <a:latin typeface="Arial" panose="020B0604020202020204"/>
              </a:rPr>
              <a:t>Standard Bidding Document (SBD 4)                     </a:t>
            </a:r>
          </a:p>
          <a:p>
            <a:pPr>
              <a:lnSpc>
                <a:spcPct val="150000"/>
              </a:lnSpc>
              <a:buFontTx/>
              <a:buChar char="•"/>
            </a:pPr>
            <a:r>
              <a:rPr lang="en-ZA" b="1" dirty="0">
                <a:solidFill>
                  <a:srgbClr val="44546A"/>
                </a:solidFill>
                <a:latin typeface="Arial" panose="020B0604020202020204"/>
              </a:rPr>
              <a:t>   Preference Point Claim Form (SBD 6.1)</a:t>
            </a:r>
          </a:p>
          <a:p>
            <a:pPr>
              <a:lnSpc>
                <a:spcPct val="150000"/>
              </a:lnSpc>
              <a:buFontTx/>
              <a:buChar char="•"/>
            </a:pPr>
            <a:r>
              <a:rPr lang="en-ZA" b="1" dirty="0">
                <a:solidFill>
                  <a:srgbClr val="44546A"/>
                </a:solidFill>
                <a:latin typeface="Arial" panose="020B0604020202020204"/>
                <a:cs typeface="Times New Roman" pitchFamily="18" charset="0"/>
              </a:rPr>
              <a:t>   Supplier Risk Questionnaire</a:t>
            </a:r>
          </a:p>
          <a:p>
            <a:pPr>
              <a:lnSpc>
                <a:spcPct val="150000"/>
              </a:lnSpc>
              <a:buFontTx/>
              <a:buChar char="•"/>
            </a:pPr>
            <a:endParaRPr lang="en-ZA" sz="1200" b="1" dirty="0">
              <a:solidFill>
                <a:srgbClr val="44546A"/>
              </a:solidFill>
              <a:latin typeface="Arial" panose="020B0604020202020204"/>
              <a:cs typeface="Times New Roman" pitchFamily="18" charset="0"/>
            </a:endParaRPr>
          </a:p>
        </p:txBody>
      </p:sp>
    </p:spTree>
    <p:extLst>
      <p:ext uri="{BB962C8B-B14F-4D97-AF65-F5344CB8AC3E}">
        <p14:creationId xmlns:p14="http://schemas.microsoft.com/office/powerpoint/2010/main" val="264297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B8F11-48CA-7189-67AE-27C008C42A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297B0-8212-597E-2451-CAE44DC425B9}"/>
              </a:ext>
            </a:extLst>
          </p:cNvPr>
          <p:cNvSpPr>
            <a:spLocks noGrp="1"/>
          </p:cNvSpPr>
          <p:nvPr>
            <p:ph type="title"/>
          </p:nvPr>
        </p:nvSpPr>
        <p:spPr>
          <a:xfrm>
            <a:off x="94268" y="91748"/>
            <a:ext cx="11259532" cy="589289"/>
          </a:xfrm>
        </p:spPr>
        <p:txBody>
          <a:bodyPr/>
          <a:lstStyle/>
          <a:p>
            <a:r>
              <a:rPr lang="en-ZA" sz="2500" b="1" dirty="0">
                <a:solidFill>
                  <a:schemeClr val="accent1"/>
                </a:solidFill>
                <a:latin typeface="Lato" panose="020F0502020204030203" pitchFamily="34" charset="0"/>
                <a:ea typeface="Lato" panose="020F0502020204030203" pitchFamily="34" charset="0"/>
                <a:cs typeface="Lato" panose="020F0502020204030203" pitchFamily="34" charset="0"/>
              </a:rPr>
              <a:t>BID EVALUATION PROCESS </a:t>
            </a:r>
            <a:r>
              <a:rPr lang="en-ZA" sz="1400" b="1" dirty="0">
                <a:solidFill>
                  <a:schemeClr val="accent1"/>
                </a:solidFill>
                <a:latin typeface="Lato" panose="020F0502020204030203" pitchFamily="34" charset="0"/>
                <a:ea typeface="Lato" panose="020F0502020204030203" pitchFamily="34" charset="0"/>
                <a:cs typeface="Lato" panose="020F0502020204030203" pitchFamily="34" charset="0"/>
              </a:rPr>
              <a:t>Refer to section 7 of the RFP doc</a:t>
            </a:r>
          </a:p>
        </p:txBody>
      </p:sp>
      <p:sp>
        <p:nvSpPr>
          <p:cNvPr id="4" name="AutoShape 74">
            <a:extLst>
              <a:ext uri="{FF2B5EF4-FFF2-40B4-BE49-F238E27FC236}">
                <a16:creationId xmlns:a16="http://schemas.microsoft.com/office/drawing/2014/main" id="{7DCC3151-A5E8-D709-560B-96C4D9A2EC7C}"/>
              </a:ext>
            </a:extLst>
          </p:cNvPr>
          <p:cNvSpPr>
            <a:spLocks noChangeArrowheads="1"/>
          </p:cNvSpPr>
          <p:nvPr/>
        </p:nvSpPr>
        <p:spPr bwMode="auto">
          <a:xfrm>
            <a:off x="375906" y="1328123"/>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5" name="Text Box 75">
            <a:extLst>
              <a:ext uri="{FF2B5EF4-FFF2-40B4-BE49-F238E27FC236}">
                <a16:creationId xmlns:a16="http://schemas.microsoft.com/office/drawing/2014/main" id="{057BF900-3C2B-C433-0F90-4B39A66A3E0E}"/>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0</a:t>
            </a:r>
            <a:endParaRPr lang="en-GB" b="1" dirty="0">
              <a:solidFill>
                <a:srgbClr val="44546A"/>
              </a:solidFill>
              <a:latin typeface="Arial" panose="020B0604020202020204"/>
            </a:endParaRPr>
          </a:p>
        </p:txBody>
      </p:sp>
      <p:sp>
        <p:nvSpPr>
          <p:cNvPr id="6" name="Rectangle 11">
            <a:extLst>
              <a:ext uri="{FF2B5EF4-FFF2-40B4-BE49-F238E27FC236}">
                <a16:creationId xmlns:a16="http://schemas.microsoft.com/office/drawing/2014/main" id="{BE922769-EC16-8E1F-4290-30845E3FE82E}"/>
              </a:ext>
            </a:extLst>
          </p:cNvPr>
          <p:cNvSpPr>
            <a:spLocks noChangeArrowheads="1"/>
          </p:cNvSpPr>
          <p:nvPr/>
        </p:nvSpPr>
        <p:spPr bwMode="auto">
          <a:xfrm>
            <a:off x="573305" y="1883463"/>
            <a:ext cx="2082296" cy="546411"/>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lang="en-US" b="1" kern="0" dirty="0">
                <a:solidFill>
                  <a:schemeClr val="bg1"/>
                </a:solidFill>
                <a:latin typeface="Arial" panose="020B0604020202020204"/>
              </a:rPr>
              <a:t>Mandatory Evaluation</a:t>
            </a:r>
            <a:endParaRPr kumimoji="0" lang="en-US" b="1" i="0" u="none" strike="noStrike" kern="0" cap="none" spc="0" normalizeH="0" baseline="0" noProof="0" dirty="0">
              <a:ln>
                <a:noFill/>
              </a:ln>
              <a:solidFill>
                <a:schemeClr val="bg1"/>
              </a:solidFill>
              <a:effectLst/>
              <a:uLnTx/>
              <a:uFillTx/>
              <a:latin typeface="Arial" panose="020B0604020202020204"/>
            </a:endParaRPr>
          </a:p>
        </p:txBody>
      </p:sp>
      <p:sp>
        <p:nvSpPr>
          <p:cNvPr id="7" name="Text Box 98">
            <a:extLst>
              <a:ext uri="{FF2B5EF4-FFF2-40B4-BE49-F238E27FC236}">
                <a16:creationId xmlns:a16="http://schemas.microsoft.com/office/drawing/2014/main" id="{2CE78BBA-3111-84F7-56D1-8D95E5727A9B}"/>
              </a:ext>
            </a:extLst>
          </p:cNvPr>
          <p:cNvSpPr txBox="1">
            <a:spLocks noChangeArrowheads="1"/>
          </p:cNvSpPr>
          <p:nvPr/>
        </p:nvSpPr>
        <p:spPr bwMode="auto">
          <a:xfrm>
            <a:off x="5666655" y="1166329"/>
            <a:ext cx="5191965" cy="2949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lnSpc>
                <a:spcPct val="150000"/>
              </a:lnSpc>
            </a:pPr>
            <a:r>
              <a:rPr lang="en-ZA" b="1" dirty="0">
                <a:solidFill>
                  <a:srgbClr val="44546A"/>
                </a:solidFill>
                <a:latin typeface="Arial" panose="020B0604020202020204"/>
              </a:rPr>
              <a:t>Mandatory Evaluation Criteria</a:t>
            </a:r>
          </a:p>
          <a:p>
            <a:pPr marL="171450" indent="-171450">
              <a:lnSpc>
                <a:spcPct val="150000"/>
              </a:lnSpc>
              <a:buFont typeface="Arial" panose="020B0604020202020204" pitchFamily="34" charset="0"/>
              <a:buChar char="•"/>
            </a:pPr>
            <a:r>
              <a:rPr lang="en-GB" b="1" dirty="0">
                <a:solidFill>
                  <a:srgbClr val="44546A"/>
                </a:solidFill>
                <a:latin typeface="Arial" panose="020B0604020202020204"/>
                <a:cs typeface="Times New Roman" pitchFamily="18" charset="0"/>
              </a:rPr>
              <a:t>A valid Certificate/License of an Authorised Financial Service Provider with the Financial Sector Conduct Authority (FSCA)</a:t>
            </a:r>
          </a:p>
          <a:p>
            <a:pPr marL="171450" indent="-171450">
              <a:lnSpc>
                <a:spcPct val="150000"/>
              </a:lnSpc>
              <a:buFont typeface="Arial" panose="020B0604020202020204" pitchFamily="34" charset="0"/>
              <a:buChar char="•"/>
            </a:pPr>
            <a:r>
              <a:rPr lang="en-GB" b="1" dirty="0">
                <a:solidFill>
                  <a:srgbClr val="44546A"/>
                </a:solidFill>
                <a:latin typeface="Arial" panose="020B0604020202020204"/>
                <a:cs typeface="Times New Roman" pitchFamily="18" charset="0"/>
              </a:rPr>
              <a:t>Non-submission of the required documentation will result in the disqualification of the bidder</a:t>
            </a:r>
            <a:endParaRPr lang="en-ZA" b="1" dirty="0">
              <a:solidFill>
                <a:srgbClr val="44546A"/>
              </a:solidFill>
              <a:latin typeface="Arial" panose="020B0604020202020204"/>
              <a:cs typeface="Times New Roman" pitchFamily="18" charset="0"/>
            </a:endParaRPr>
          </a:p>
        </p:txBody>
      </p:sp>
    </p:spTree>
    <p:extLst>
      <p:ext uri="{BB962C8B-B14F-4D97-AF65-F5344CB8AC3E}">
        <p14:creationId xmlns:p14="http://schemas.microsoft.com/office/powerpoint/2010/main" val="366447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50043" y="129456"/>
            <a:ext cx="10515600" cy="605836"/>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BID EVALUATION PROCESS </a:t>
            </a:r>
            <a:r>
              <a:rPr kumimoji="0" lang="en-ZA" sz="16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7 of the RFP doc</a:t>
            </a:r>
            <a:endParaRPr lang="en-ZA" dirty="0"/>
          </a:p>
        </p:txBody>
      </p:sp>
      <p:sp>
        <p:nvSpPr>
          <p:cNvPr id="4" name="AutoShape 74">
            <a:extLst>
              <a:ext uri="{FF2B5EF4-FFF2-40B4-BE49-F238E27FC236}">
                <a16:creationId xmlns:a16="http://schemas.microsoft.com/office/drawing/2014/main" id="{F848D7F8-2BD0-0E03-CE24-C3CB2F026DCE}"/>
              </a:ext>
            </a:extLst>
          </p:cNvPr>
          <p:cNvSpPr>
            <a:spLocks noChangeArrowheads="1"/>
          </p:cNvSpPr>
          <p:nvPr/>
        </p:nvSpPr>
        <p:spPr bwMode="auto">
          <a:xfrm>
            <a:off x="273268" y="727752"/>
            <a:ext cx="432672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5" name="Text Box 91">
            <a:extLst>
              <a:ext uri="{FF2B5EF4-FFF2-40B4-BE49-F238E27FC236}">
                <a16:creationId xmlns:a16="http://schemas.microsoft.com/office/drawing/2014/main" id="{A6102E45-1196-3994-C6EC-1D148BEC0020}"/>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2</a:t>
            </a:r>
            <a:endParaRPr lang="en-GB" b="1" dirty="0">
              <a:solidFill>
                <a:srgbClr val="44546A"/>
              </a:solidFill>
              <a:latin typeface="Arial" panose="020B0604020202020204"/>
            </a:endParaRPr>
          </a:p>
        </p:txBody>
      </p:sp>
      <p:sp>
        <p:nvSpPr>
          <p:cNvPr id="6" name="Rectangle 12">
            <a:extLst>
              <a:ext uri="{FF2B5EF4-FFF2-40B4-BE49-F238E27FC236}">
                <a16:creationId xmlns:a16="http://schemas.microsoft.com/office/drawing/2014/main" id="{82D581DC-E890-8A59-A42D-1E85D948BF67}"/>
              </a:ext>
            </a:extLst>
          </p:cNvPr>
          <p:cNvSpPr>
            <a:spLocks noChangeArrowheads="1"/>
          </p:cNvSpPr>
          <p:nvPr/>
        </p:nvSpPr>
        <p:spPr bwMode="auto">
          <a:xfrm>
            <a:off x="489958" y="1287886"/>
            <a:ext cx="2066415"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 Technical Evaluation</a:t>
            </a:r>
          </a:p>
        </p:txBody>
      </p:sp>
      <p:sp>
        <p:nvSpPr>
          <p:cNvPr id="7" name="Rectangle 11">
            <a:extLst>
              <a:ext uri="{FF2B5EF4-FFF2-40B4-BE49-F238E27FC236}">
                <a16:creationId xmlns:a16="http://schemas.microsoft.com/office/drawing/2014/main" id="{1F78A03B-E65A-B09E-C146-7CE253812AF7}"/>
              </a:ext>
            </a:extLst>
          </p:cNvPr>
          <p:cNvSpPr>
            <a:spLocks noChangeArrowheads="1"/>
          </p:cNvSpPr>
          <p:nvPr/>
        </p:nvSpPr>
        <p:spPr bwMode="auto">
          <a:xfrm>
            <a:off x="2810622" y="1309854"/>
            <a:ext cx="1145558" cy="525855"/>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rPr>
              <a:t>100 points</a:t>
            </a:r>
          </a:p>
        </p:txBody>
      </p:sp>
      <p:sp>
        <p:nvSpPr>
          <p:cNvPr id="8" name="Rectangle 11">
            <a:extLst>
              <a:ext uri="{FF2B5EF4-FFF2-40B4-BE49-F238E27FC236}">
                <a16:creationId xmlns:a16="http://schemas.microsoft.com/office/drawing/2014/main" id="{73574CD2-9A22-2719-2564-508BADC6F650}"/>
              </a:ext>
            </a:extLst>
          </p:cNvPr>
          <p:cNvSpPr>
            <a:spLocks noChangeArrowheads="1"/>
          </p:cNvSpPr>
          <p:nvPr/>
        </p:nvSpPr>
        <p:spPr bwMode="auto">
          <a:xfrm>
            <a:off x="469015" y="2038228"/>
            <a:ext cx="3711099" cy="93929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rPr>
              <a:t>Achieve overall score of 70 out of 100 points to proceed to the next gate</a:t>
            </a:r>
          </a:p>
        </p:txBody>
      </p:sp>
      <p:sp>
        <p:nvSpPr>
          <p:cNvPr id="9" name="Text Box 99">
            <a:extLst>
              <a:ext uri="{FF2B5EF4-FFF2-40B4-BE49-F238E27FC236}">
                <a16:creationId xmlns:a16="http://schemas.microsoft.com/office/drawing/2014/main" id="{02523DC3-2BF9-3D14-CD38-014B36C26A56}"/>
              </a:ext>
            </a:extLst>
          </p:cNvPr>
          <p:cNvSpPr txBox="1">
            <a:spLocks noChangeArrowheads="1"/>
          </p:cNvSpPr>
          <p:nvPr/>
        </p:nvSpPr>
        <p:spPr bwMode="auto">
          <a:xfrm>
            <a:off x="6418220" y="1245703"/>
            <a:ext cx="3718951" cy="136191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US" b="1" dirty="0">
                <a:solidFill>
                  <a:srgbClr val="44546A"/>
                </a:solidFill>
                <a:latin typeface="Arial" panose="020B0604020202020204"/>
              </a:rPr>
              <a:t>7.4 Technical Requirements </a:t>
            </a:r>
          </a:p>
          <a:p>
            <a:pPr marL="179388" indent="-179388">
              <a:buFont typeface="Arial" pitchFamily="34" charset="0"/>
              <a:buChar char="•"/>
            </a:pPr>
            <a:r>
              <a:rPr lang="en-US" b="1" dirty="0">
                <a:solidFill>
                  <a:srgbClr val="44546A"/>
                </a:solidFill>
                <a:latin typeface="Arial" panose="020B0604020202020204"/>
              </a:rPr>
              <a:t>7.4.3 Technical evaluation criteria </a:t>
            </a:r>
            <a:endParaRPr lang="en-ZA" b="1" dirty="0">
              <a:solidFill>
                <a:srgbClr val="44546A"/>
              </a:solidFill>
              <a:latin typeface="Arial" panose="020B0604020202020204"/>
            </a:endParaRPr>
          </a:p>
          <a:p>
            <a:endParaRPr lang="en-ZA"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
        <p:nvSpPr>
          <p:cNvPr id="10" name="AutoShape 74">
            <a:extLst>
              <a:ext uri="{FF2B5EF4-FFF2-40B4-BE49-F238E27FC236}">
                <a16:creationId xmlns:a16="http://schemas.microsoft.com/office/drawing/2014/main" id="{8B8F665F-881F-EABF-E996-9191AB7C1F64}"/>
              </a:ext>
            </a:extLst>
          </p:cNvPr>
          <p:cNvSpPr>
            <a:spLocks noChangeArrowheads="1"/>
          </p:cNvSpPr>
          <p:nvPr/>
        </p:nvSpPr>
        <p:spPr bwMode="auto">
          <a:xfrm>
            <a:off x="273269" y="3295397"/>
            <a:ext cx="4326722"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solidFill>
                <a:prstClr val="black"/>
              </a:solidFill>
              <a:latin typeface="Arial" panose="020B0604020202020204"/>
            </a:endParaRPr>
          </a:p>
        </p:txBody>
      </p:sp>
      <p:sp>
        <p:nvSpPr>
          <p:cNvPr id="11" name="Text Box 91">
            <a:extLst>
              <a:ext uri="{FF2B5EF4-FFF2-40B4-BE49-F238E27FC236}">
                <a16:creationId xmlns:a16="http://schemas.microsoft.com/office/drawing/2014/main" id="{53601963-A026-9F24-6783-37905FA26F06}"/>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rgbClr val="44546A"/>
                </a:solidFill>
                <a:latin typeface="Arial" panose="020B0604020202020204"/>
              </a:rPr>
              <a:t>Gate 3</a:t>
            </a:r>
            <a:endParaRPr lang="en-GB" b="1" dirty="0">
              <a:solidFill>
                <a:srgbClr val="44546A"/>
              </a:solidFill>
              <a:latin typeface="Arial" panose="020B0604020202020204"/>
            </a:endParaRPr>
          </a:p>
        </p:txBody>
      </p:sp>
      <p:sp>
        <p:nvSpPr>
          <p:cNvPr id="12" name="Rectangle 12">
            <a:extLst>
              <a:ext uri="{FF2B5EF4-FFF2-40B4-BE49-F238E27FC236}">
                <a16:creationId xmlns:a16="http://schemas.microsoft.com/office/drawing/2014/main" id="{78BF62C5-D56B-ABF0-C6A4-6954D6A76833}"/>
              </a:ext>
            </a:extLst>
          </p:cNvPr>
          <p:cNvSpPr>
            <a:spLocks noChangeArrowheads="1"/>
          </p:cNvSpPr>
          <p:nvPr/>
        </p:nvSpPr>
        <p:spPr bwMode="auto">
          <a:xfrm>
            <a:off x="469015" y="4013038"/>
            <a:ext cx="1777190" cy="395303"/>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Price = 90</a:t>
            </a:r>
          </a:p>
        </p:txBody>
      </p:sp>
      <p:sp>
        <p:nvSpPr>
          <p:cNvPr id="13" name="Rectangle 12">
            <a:extLst>
              <a:ext uri="{FF2B5EF4-FFF2-40B4-BE49-F238E27FC236}">
                <a16:creationId xmlns:a16="http://schemas.microsoft.com/office/drawing/2014/main" id="{9583B95B-A663-A9C9-D294-B8B9969127E0}"/>
              </a:ext>
            </a:extLst>
          </p:cNvPr>
          <p:cNvSpPr>
            <a:spLocks noChangeArrowheads="1"/>
          </p:cNvSpPr>
          <p:nvPr/>
        </p:nvSpPr>
        <p:spPr bwMode="auto">
          <a:xfrm>
            <a:off x="484131" y="4687640"/>
            <a:ext cx="1773122" cy="406194"/>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BBBEE = 10</a:t>
            </a:r>
          </a:p>
        </p:txBody>
      </p:sp>
      <p:sp>
        <p:nvSpPr>
          <p:cNvPr id="14" name="Rectangle 11">
            <a:extLst>
              <a:ext uri="{FF2B5EF4-FFF2-40B4-BE49-F238E27FC236}">
                <a16:creationId xmlns:a16="http://schemas.microsoft.com/office/drawing/2014/main" id="{BBFA96A2-D817-464F-97A1-A963A438B0B6}"/>
              </a:ext>
            </a:extLst>
          </p:cNvPr>
          <p:cNvSpPr>
            <a:spLocks noChangeArrowheads="1"/>
          </p:cNvSpPr>
          <p:nvPr/>
        </p:nvSpPr>
        <p:spPr bwMode="auto">
          <a:xfrm>
            <a:off x="2810622" y="4261997"/>
            <a:ext cx="1145558" cy="543267"/>
          </a:xfrm>
          <a:prstGeom prst="rect">
            <a:avLst/>
          </a:prstGeom>
          <a:solidFill>
            <a:srgbClr val="5B9BD5">
              <a:lumMod val="75000"/>
            </a:srgb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latin typeface="Arial" panose="020B0604020202020204"/>
                <a:cs typeface="Times New Roman" pitchFamily="18" charset="0"/>
              </a:rPr>
              <a:t>100 points</a:t>
            </a:r>
          </a:p>
        </p:txBody>
      </p:sp>
      <p:sp>
        <p:nvSpPr>
          <p:cNvPr id="15" name="Text Box 99">
            <a:extLst>
              <a:ext uri="{FF2B5EF4-FFF2-40B4-BE49-F238E27FC236}">
                <a16:creationId xmlns:a16="http://schemas.microsoft.com/office/drawing/2014/main" id="{7AE92331-15F8-8E0E-D2A1-03893C78FC6B}"/>
              </a:ext>
            </a:extLst>
          </p:cNvPr>
          <p:cNvSpPr txBox="1">
            <a:spLocks noChangeArrowheads="1"/>
          </p:cNvSpPr>
          <p:nvPr/>
        </p:nvSpPr>
        <p:spPr bwMode="auto">
          <a:xfrm>
            <a:off x="6485819" y="3913546"/>
            <a:ext cx="4954767" cy="1254189"/>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b="1" dirty="0">
                <a:solidFill>
                  <a:srgbClr val="44546A"/>
                </a:solidFill>
                <a:latin typeface="Arial" panose="020B0604020202020204"/>
              </a:rPr>
              <a:t>B-BBEE Certificate/ Sworn Affidavit</a:t>
            </a:r>
          </a:p>
          <a:p>
            <a:pPr marL="179388" indent="-179388">
              <a:buFont typeface="Arial" pitchFamily="34" charset="0"/>
              <a:buChar char="•"/>
            </a:pPr>
            <a:r>
              <a:rPr lang="en-US" b="1" dirty="0">
                <a:solidFill>
                  <a:srgbClr val="44546A"/>
                </a:solidFill>
                <a:latin typeface="Arial" panose="020B0604020202020204"/>
              </a:rPr>
              <a:t>Preference Point Claim Form (SBD 6.1)</a:t>
            </a:r>
            <a:endParaRPr lang="en-ZA" b="1" dirty="0">
              <a:solidFill>
                <a:srgbClr val="44546A"/>
              </a:solidFill>
              <a:latin typeface="Arial" panose="020B0604020202020204"/>
            </a:endParaRPr>
          </a:p>
          <a:p>
            <a:pPr marL="171450" indent="-171450">
              <a:buFont typeface="Arial" pitchFamily="34" charset="0"/>
              <a:buChar char="•"/>
            </a:pPr>
            <a:r>
              <a:rPr lang="en-ZA" b="1" dirty="0">
                <a:solidFill>
                  <a:srgbClr val="44546A"/>
                </a:solidFill>
                <a:latin typeface="Arial" panose="020B0604020202020204"/>
              </a:rPr>
              <a:t>Annexure B – Pricing Template</a:t>
            </a:r>
          </a:p>
          <a:p>
            <a:endParaRPr lang="en-ZA" sz="1100" b="1" dirty="0">
              <a:solidFill>
                <a:srgbClr val="ED7D31">
                  <a:lumMod val="50000"/>
                </a:srgbClr>
              </a:solidFill>
              <a:latin typeface="Arial" panose="020B0604020202020204"/>
            </a:endParaRPr>
          </a:p>
          <a:p>
            <a:endParaRPr lang="en-ZA" sz="1050" b="1" dirty="0">
              <a:solidFill>
                <a:srgbClr val="ED7D31">
                  <a:lumMod val="50000"/>
                </a:srgbClr>
              </a:solidFill>
              <a:latin typeface="Arial" panose="020B0604020202020204"/>
            </a:endParaRPr>
          </a:p>
        </p:txBody>
      </p:sp>
    </p:spTree>
    <p:extLst>
      <p:ext uri="{BB962C8B-B14F-4D97-AF65-F5344CB8AC3E}">
        <p14:creationId xmlns:p14="http://schemas.microsoft.com/office/powerpoint/2010/main" val="141967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07390" y="122549"/>
            <a:ext cx="11146410" cy="886120"/>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dirty="0"/>
          </a:p>
        </p:txBody>
      </p:sp>
      <p:sp>
        <p:nvSpPr>
          <p:cNvPr id="4" name="Text Placeholder 3">
            <a:extLst>
              <a:ext uri="{FF2B5EF4-FFF2-40B4-BE49-F238E27FC236}">
                <a16:creationId xmlns:a16="http://schemas.microsoft.com/office/drawing/2014/main" id="{F3D11EAF-3081-105C-AD1F-1147C6C67677}"/>
              </a:ext>
            </a:extLst>
          </p:cNvPr>
          <p:cNvSpPr txBox="1">
            <a:spLocks/>
          </p:cNvSpPr>
          <p:nvPr/>
        </p:nvSpPr>
        <p:spPr>
          <a:xfrm>
            <a:off x="314001" y="694013"/>
            <a:ext cx="8370887" cy="502565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1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100" b="1" i="0" u="none" strike="noStrike" kern="1200" cap="none" spc="0" normalizeH="0" baseline="0" noProof="0" dirty="0">
                <a:ln>
                  <a:noFill/>
                </a:ln>
                <a:solidFill>
                  <a:srgbClr val="FF0000"/>
                </a:solidFill>
                <a:effectLst/>
                <a:uLnTx/>
                <a:uFillTx/>
                <a:latin typeface="Arial" charset="0"/>
                <a:ea typeface="+mn-ea"/>
                <a:cs typeface="+mn-cs"/>
              </a:rPr>
              <a:t>6.Price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2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245754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68897" y="176590"/>
            <a:ext cx="10515600" cy="605836"/>
          </a:xfrm>
        </p:spPr>
        <p:txBody>
          <a:bodyPr/>
          <a:lstStyle/>
          <a:p>
            <a:r>
              <a:rPr kumimoji="0" lang="en-ZA" sz="20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Bid Evaluation Process  Gate 3 – Price</a:t>
            </a:r>
            <a:endParaRPr lang="en-ZA" dirty="0"/>
          </a:p>
        </p:txBody>
      </p:sp>
      <p:sp>
        <p:nvSpPr>
          <p:cNvPr id="4" name="TextBox 3">
            <a:extLst>
              <a:ext uri="{FF2B5EF4-FFF2-40B4-BE49-F238E27FC236}">
                <a16:creationId xmlns:a16="http://schemas.microsoft.com/office/drawing/2014/main" id="{2B7C83FE-3B46-2AD4-28B1-A129F422B35F}"/>
              </a:ext>
            </a:extLst>
          </p:cNvPr>
          <p:cNvSpPr txBox="1"/>
          <p:nvPr/>
        </p:nvSpPr>
        <p:spPr>
          <a:xfrm>
            <a:off x="254524" y="669304"/>
            <a:ext cx="11312165" cy="1206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The Price and B-BBEE points will be added together to determine each bidder’s overall score out of 100 points.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srgbClr val="003366"/>
                </a:solidFill>
                <a:effectLst/>
                <a:uLnTx/>
                <a:uFillTx/>
                <a:latin typeface="Arial" panose="020B0604020202020204"/>
                <a:ea typeface="Times New Roman" pitchFamily="18" charset="0"/>
                <a:cs typeface="Tahoma" pitchFamily="34" charset="0"/>
              </a:rPr>
              <a:t> </a:t>
            </a:r>
          </a:p>
        </p:txBody>
      </p:sp>
      <p:sp>
        <p:nvSpPr>
          <p:cNvPr id="5" name="Rectangle 4">
            <a:extLst>
              <a:ext uri="{FF2B5EF4-FFF2-40B4-BE49-F238E27FC236}">
                <a16:creationId xmlns:a16="http://schemas.microsoft.com/office/drawing/2014/main" id="{1BD7F9D9-EA58-B9C8-71C2-481485225032}"/>
              </a:ext>
            </a:extLst>
          </p:cNvPr>
          <p:cNvSpPr/>
          <p:nvPr/>
        </p:nvSpPr>
        <p:spPr>
          <a:xfrm>
            <a:off x="219076" y="1418674"/>
            <a:ext cx="8775382" cy="841705"/>
          </a:xfrm>
          <a:prstGeom prst="rect">
            <a:avLst/>
          </a:prstGeom>
        </p:spPr>
        <p:txBody>
          <a:bodyPr wrap="square">
            <a:spAutoFit/>
          </a:bodyPr>
          <a:lstStyle/>
          <a:p>
            <a:pPr algn="just">
              <a:lnSpc>
                <a:spcPct val="150000"/>
              </a:lnSpc>
            </a:pPr>
            <a:r>
              <a:rPr lang="en-ZA" b="1" u="sng" dirty="0">
                <a:solidFill>
                  <a:srgbClr val="003366"/>
                </a:solidFill>
                <a:latin typeface="Arial" panose="020B0604020202020204" pitchFamily="34" charset="0"/>
                <a:ea typeface="Times New Roman" pitchFamily="18" charset="0"/>
                <a:cs typeface="Arial" panose="020B0604020202020204" pitchFamily="34" charset="0"/>
              </a:rPr>
              <a:t>Stage 1: Price Evaluation (90 points)</a:t>
            </a:r>
          </a:p>
          <a:p>
            <a:pPr algn="just">
              <a:lnSpc>
                <a:spcPct val="150000"/>
              </a:lnSpc>
            </a:pPr>
            <a:r>
              <a:rPr lang="en-ZA" sz="1600" b="1" u="sng" dirty="0">
                <a:solidFill>
                  <a:srgbClr val="003366"/>
                </a:solidFill>
                <a:ea typeface="Times New Roman" pitchFamily="18" charset="0"/>
                <a:cs typeface="Tahoma" pitchFamily="34" charset="0"/>
              </a:rPr>
              <a:t> </a:t>
            </a:r>
          </a:p>
        </p:txBody>
      </p:sp>
      <p:sp>
        <p:nvSpPr>
          <p:cNvPr id="6" name="Rectangle 5">
            <a:extLst>
              <a:ext uri="{FF2B5EF4-FFF2-40B4-BE49-F238E27FC236}">
                <a16:creationId xmlns:a16="http://schemas.microsoft.com/office/drawing/2014/main" id="{7CEB18DF-E83F-11A5-041B-FE818BC9C279}"/>
              </a:ext>
            </a:extLst>
          </p:cNvPr>
          <p:cNvSpPr/>
          <p:nvPr/>
        </p:nvSpPr>
        <p:spPr>
          <a:xfrm>
            <a:off x="254523" y="2024513"/>
            <a:ext cx="8526097" cy="369332"/>
          </a:xfrm>
          <a:prstGeom prst="rect">
            <a:avLst/>
          </a:prstGeom>
        </p:spPr>
        <p:txBody>
          <a:bodyPr wrap="square">
            <a:spAutoFit/>
          </a:bodyPr>
          <a:lstStyle/>
          <a:p>
            <a:r>
              <a:rPr lang="en-ZA" dirty="0">
                <a:solidFill>
                  <a:srgbClr val="003366"/>
                </a:solidFill>
                <a:latin typeface="Arial" panose="020B0604020202020204" pitchFamily="34" charset="0"/>
                <a:ea typeface="Times New Roman" pitchFamily="18" charset="0"/>
                <a:cs typeface="Arial" panose="020B0604020202020204" pitchFamily="34" charset="0"/>
              </a:rPr>
              <a:t>Bidders must refer to Annexure B  – Pricing Schedule</a:t>
            </a:r>
          </a:p>
        </p:txBody>
      </p:sp>
      <p:graphicFrame>
        <p:nvGraphicFramePr>
          <p:cNvPr id="7" name="Table 6">
            <a:extLst>
              <a:ext uri="{FF2B5EF4-FFF2-40B4-BE49-F238E27FC236}">
                <a16:creationId xmlns:a16="http://schemas.microsoft.com/office/drawing/2014/main" id="{6C17EB9D-AD84-F3F8-C2CE-E8BCDFFE105D}"/>
              </a:ext>
            </a:extLst>
          </p:cNvPr>
          <p:cNvGraphicFramePr>
            <a:graphicFrameLocks noGrp="1"/>
          </p:cNvGraphicFramePr>
          <p:nvPr>
            <p:extLst>
              <p:ext uri="{D42A27DB-BD31-4B8C-83A1-F6EECF244321}">
                <p14:modId xmlns:p14="http://schemas.microsoft.com/office/powerpoint/2010/main" val="2638697962"/>
              </p:ext>
            </p:extLst>
          </p:nvPr>
        </p:nvGraphicFramePr>
        <p:xfrm>
          <a:off x="219075" y="2684390"/>
          <a:ext cx="6345637" cy="842581"/>
        </p:xfrm>
        <a:graphic>
          <a:graphicData uri="http://schemas.openxmlformats.org/drawingml/2006/table">
            <a:tbl>
              <a:tblPr firstRow="1" firstCol="1" bandRow="1">
                <a:tableStyleId>{00A15C55-8517-42AA-B614-E9B94910E393}</a:tableStyleId>
              </a:tblPr>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37926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800" b="1" kern="1200" dirty="0">
                          <a:solidFill>
                            <a:schemeClr val="bg1"/>
                          </a:solidFill>
                        </a:rPr>
                        <a:t>Adjudication Criteria</a:t>
                      </a:r>
                      <a:endParaRPr lang="en-ZA" sz="1800" b="1" kern="1200" dirty="0">
                        <a:solidFill>
                          <a:schemeClr val="bg1"/>
                        </a:solidFill>
                        <a:latin typeface="Arial" charset="0"/>
                        <a:ea typeface="+mn-ea"/>
                        <a:cs typeface="+mn-cs"/>
                      </a:endParaRPr>
                    </a:p>
                  </a:txBody>
                  <a:tcPr marL="68580" marR="68580"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800" b="1" kern="1200" dirty="0">
                          <a:solidFill>
                            <a:schemeClr val="bg1"/>
                          </a:solidFill>
                        </a:rPr>
                        <a:t>Points</a:t>
                      </a:r>
                      <a:endParaRPr lang="en-ZA" sz="1800" b="1" kern="1200" dirty="0">
                        <a:solidFill>
                          <a:schemeClr val="bg1"/>
                        </a:solidFill>
                        <a:latin typeface="Arial" charset="0"/>
                        <a:ea typeface="+mn-ea"/>
                        <a:cs typeface="+mn-cs"/>
                      </a:endParaRPr>
                    </a:p>
                  </a:txBody>
                  <a:tcPr marL="68580" marR="68580" marT="0" marB="0" anchor="ctr"/>
                </a:tc>
                <a:extLst>
                  <a:ext uri="{0D108BD9-81ED-4DB2-BD59-A6C34878D82A}">
                    <a16:rowId xmlns:a16="http://schemas.microsoft.com/office/drawing/2014/main" val="10000"/>
                  </a:ext>
                </a:extLst>
              </a:tr>
              <a:tr h="46331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600" b="1" kern="1200" dirty="0">
                          <a:solidFill>
                            <a:schemeClr val="bg1"/>
                          </a:solidFill>
                          <a:effectLst/>
                        </a:rPr>
                        <a:t>Specific Goals </a:t>
                      </a:r>
                      <a:endParaRPr lang="en-ZA" sz="1600" dirty="0">
                        <a:solidFill>
                          <a:schemeClr val="bg1"/>
                        </a:solidFill>
                        <a:effectLst/>
                        <a:latin typeface="Arial"/>
                        <a:ea typeface="Times New Roman"/>
                        <a:cs typeface="Times New Roman"/>
                      </a:endParaRPr>
                    </a:p>
                  </a:txBody>
                  <a:tcPr marL="68580" marR="68580"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800" b="1" kern="1200" dirty="0">
                          <a:solidFill>
                            <a:schemeClr val="tx2">
                              <a:lumMod val="75000"/>
                            </a:schemeClr>
                          </a:solidFill>
                        </a:rPr>
                        <a:t>10</a:t>
                      </a:r>
                      <a:endParaRPr lang="en-ZA" sz="1800" b="1" kern="1200" dirty="0">
                        <a:solidFill>
                          <a:schemeClr val="tx2">
                            <a:lumMod val="75000"/>
                          </a:schemeClr>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EC9849B0-72A2-75C3-F85E-B7DF1325A950}"/>
              </a:ext>
            </a:extLst>
          </p:cNvPr>
          <p:cNvSpPr/>
          <p:nvPr/>
        </p:nvSpPr>
        <p:spPr>
          <a:xfrm>
            <a:off x="149542" y="4930051"/>
            <a:ext cx="8919044" cy="923330"/>
          </a:xfrm>
          <a:prstGeom prst="rect">
            <a:avLst/>
          </a:prstGeom>
        </p:spPr>
        <p:txBody>
          <a:bodyPr wrap="square">
            <a:spAutoFit/>
          </a:bodyPr>
          <a:lstStyle/>
          <a:p>
            <a:r>
              <a:rPr lang="en-ZA" dirty="0">
                <a:solidFill>
                  <a:srgbClr val="004F87">
                    <a:lumMod val="75000"/>
                  </a:srgbClr>
                </a:solidFill>
                <a:latin typeface="Arial" panose="020B0604020202020204"/>
              </a:rPr>
              <a:t>Ps	=	Points scored for price of Bid under consideration</a:t>
            </a:r>
          </a:p>
          <a:p>
            <a:r>
              <a:rPr lang="en-ZA" dirty="0">
                <a:solidFill>
                  <a:srgbClr val="004F87">
                    <a:lumMod val="75000"/>
                  </a:srgbClr>
                </a:solidFill>
                <a:latin typeface="Arial" panose="020B0604020202020204"/>
              </a:rPr>
              <a:t>Pt.	=	Rand value of Bid under consideration</a:t>
            </a:r>
          </a:p>
          <a:p>
            <a:r>
              <a:rPr lang="en-ZA" dirty="0">
                <a:solidFill>
                  <a:srgbClr val="004F87">
                    <a:lumMod val="75000"/>
                  </a:srgbClr>
                </a:solidFill>
                <a:latin typeface="Arial" panose="020B0604020202020204"/>
              </a:rPr>
              <a:t>Pmin	=	Rand value of lowest acceptable Bid</a:t>
            </a:r>
          </a:p>
        </p:txBody>
      </p:sp>
      <p:pic>
        <p:nvPicPr>
          <p:cNvPr id="3" name="Picture 2">
            <a:extLst>
              <a:ext uri="{FF2B5EF4-FFF2-40B4-BE49-F238E27FC236}">
                <a16:creationId xmlns:a16="http://schemas.microsoft.com/office/drawing/2014/main" id="{7F70AEEA-A442-DE4A-3D12-FD4BF4B0A5DE}"/>
              </a:ext>
            </a:extLst>
          </p:cNvPr>
          <p:cNvPicPr>
            <a:picLocks noChangeAspect="1"/>
          </p:cNvPicPr>
          <p:nvPr/>
        </p:nvPicPr>
        <p:blipFill rotWithShape="1">
          <a:blip r:embed="rId2"/>
          <a:srcRect b="11111"/>
          <a:stretch/>
        </p:blipFill>
        <p:spPr bwMode="auto">
          <a:xfrm>
            <a:off x="254521" y="3629604"/>
            <a:ext cx="2927217" cy="12182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7545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45097" y="365125"/>
            <a:ext cx="11108703" cy="455007"/>
          </a:xfrm>
        </p:spPr>
        <p:txBody>
          <a:bodyPr/>
          <a:lstStyle/>
          <a:p>
            <a:r>
              <a:rPr kumimoji="0" lang="en-ZA" sz="1800" b="1"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rPr>
              <a:t>B-BBEE evaluation (Gate 3, Stage 2) </a:t>
            </a:r>
            <a:r>
              <a:rPr kumimoji="0" lang="en-ZA" sz="18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a:t>
            </a:r>
            <a:r>
              <a:rPr lang="en-ZA" sz="1800" b="1" dirty="0">
                <a:solidFill>
                  <a:srgbClr val="44546A"/>
                </a:solidFill>
                <a:effectLst>
                  <a:outerShdw blurRad="38100" dist="38100" dir="2700000" algn="tl">
                    <a:srgbClr val="000000">
                      <a:alpha val="43137"/>
                    </a:srgbClr>
                  </a:outerShdw>
                </a:effectLst>
                <a:latin typeface="Arial" panose="020B0604020202020204"/>
              </a:rPr>
              <a:t>7.5.5</a:t>
            </a:r>
            <a:r>
              <a:rPr kumimoji="0" lang="en-ZA" sz="1800" b="1" i="0" u="none" strike="noStrike" kern="1200" cap="none" spc="0" normalizeH="0" baseline="0" noProof="0" dirty="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 of the RFP doc</a:t>
            </a:r>
            <a:br>
              <a:rPr kumimoji="0" lang="en-ZA" sz="1800" b="1"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rPr>
            </a:br>
            <a:endParaRPr lang="en-ZA" dirty="0"/>
          </a:p>
        </p:txBody>
      </p:sp>
      <p:sp>
        <p:nvSpPr>
          <p:cNvPr id="3" name="Text Placeholder 3">
            <a:extLst>
              <a:ext uri="{FF2B5EF4-FFF2-40B4-BE49-F238E27FC236}">
                <a16:creationId xmlns:a16="http://schemas.microsoft.com/office/drawing/2014/main" id="{CF0E0714-76E0-9FE6-7117-4A0EC08E66EE}"/>
              </a:ext>
            </a:extLst>
          </p:cNvPr>
          <p:cNvSpPr txBox="1">
            <a:spLocks/>
          </p:cNvSpPr>
          <p:nvPr/>
        </p:nvSpPr>
        <p:spPr>
          <a:xfrm>
            <a:off x="339366" y="970960"/>
            <a:ext cx="11463858" cy="18562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600"/>
              </a:spcBef>
              <a:spcAft>
                <a:spcPts val="0"/>
              </a:spcAft>
              <a:buClrTx/>
              <a:buSzPts val="1000"/>
              <a:buFontTx/>
              <a:buNone/>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Points for the B-BBEE/specific goals evaluation will be allocated in accordance with a bidder’s B-BBEE compliance as per SBD 6.1 Preference points claim form claimed. Points for specific goals can only be awarded to a bidder who submits </a:t>
            </a:r>
            <a:r>
              <a:rPr lang="en-ZA" sz="2000" b="1" u="sng" dirty="0">
                <a:solidFill>
                  <a:schemeClr val="accent1"/>
                </a:solidFill>
                <a:latin typeface="Arial" panose="020B0604020202020204" pitchFamily="34" charset="0"/>
                <a:ea typeface="Lato" panose="020F0502020204030203" pitchFamily="34" charset="0"/>
                <a:cs typeface="Arial" panose="020B0604020202020204" pitchFamily="34" charset="0"/>
              </a:rPr>
              <a:t>a valid B-BBEE certificate </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for the verification of points claimed together with the </a:t>
            </a:r>
            <a:r>
              <a:rPr lang="en-ZA" sz="2000" b="1" u="sng" dirty="0">
                <a:solidFill>
                  <a:schemeClr val="accent1"/>
                </a:solidFill>
                <a:latin typeface="Arial" panose="020B0604020202020204" pitchFamily="34" charset="0"/>
                <a:ea typeface="Lato" panose="020F0502020204030203" pitchFamily="34" charset="0"/>
                <a:cs typeface="Arial" panose="020B0604020202020204" pitchFamily="34" charset="0"/>
              </a:rPr>
              <a:t>SBD 6.1 Preference points claim form.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r>
              <a:rPr kumimoji="0" lang="en-GB"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1" fontAlgn="auto" latinLnBrk="0" hangingPunct="1">
              <a:lnSpc>
                <a:spcPct val="100000"/>
              </a:lnSpc>
              <a:spcBef>
                <a:spcPct val="75000"/>
              </a:spcBef>
              <a:spcAft>
                <a:spcPct val="10000"/>
              </a:spcAft>
              <a:buClr>
                <a:srgbClr val="5B9BD5"/>
              </a:buClr>
              <a:buSzTx/>
              <a:buFontTx/>
              <a:buNone/>
              <a:tabLst/>
              <a:defRPr/>
            </a:pPr>
            <a:endParaRPr kumimoji="0" lang="en-ZA" sz="1600" b="0" i="0" u="none" strike="noStrike" kern="1200" cap="none" spc="0" normalizeH="0" baseline="0" noProof="0" dirty="0">
              <a:ln>
                <a:noFill/>
              </a:ln>
              <a:solidFill>
                <a:srgbClr val="004C8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EAAB56D-6D18-7561-B5B4-A3F40170907D}"/>
              </a:ext>
            </a:extLst>
          </p:cNvPr>
          <p:cNvGraphicFramePr>
            <a:graphicFrameLocks noGrp="1"/>
          </p:cNvGraphicFramePr>
          <p:nvPr>
            <p:extLst>
              <p:ext uri="{D42A27DB-BD31-4B8C-83A1-F6EECF244321}">
                <p14:modId xmlns:p14="http://schemas.microsoft.com/office/powerpoint/2010/main" val="2017648785"/>
              </p:ext>
            </p:extLst>
          </p:nvPr>
        </p:nvGraphicFramePr>
        <p:xfrm>
          <a:off x="506436" y="2968282"/>
          <a:ext cx="10847363" cy="963566"/>
        </p:xfrm>
        <a:graphic>
          <a:graphicData uri="http://schemas.openxmlformats.org/drawingml/2006/table">
            <a:tbl>
              <a:tblPr firstRow="1" firstCol="1" bandRow="1"/>
              <a:tblGrid>
                <a:gridCol w="683506">
                  <a:extLst>
                    <a:ext uri="{9D8B030D-6E8A-4147-A177-3AD203B41FA5}">
                      <a16:colId xmlns:a16="http://schemas.microsoft.com/office/drawing/2014/main" val="3421083465"/>
                    </a:ext>
                  </a:extLst>
                </a:gridCol>
                <a:gridCol w="6934590">
                  <a:extLst>
                    <a:ext uri="{9D8B030D-6E8A-4147-A177-3AD203B41FA5}">
                      <a16:colId xmlns:a16="http://schemas.microsoft.com/office/drawing/2014/main" val="668531293"/>
                    </a:ext>
                  </a:extLst>
                </a:gridCol>
                <a:gridCol w="3229267">
                  <a:extLst>
                    <a:ext uri="{9D8B030D-6E8A-4147-A177-3AD203B41FA5}">
                      <a16:colId xmlns:a16="http://schemas.microsoft.com/office/drawing/2014/main" val="1306910236"/>
                    </a:ext>
                  </a:extLst>
                </a:gridCol>
              </a:tblGrid>
              <a:tr h="474714">
                <a:tc>
                  <a:txBody>
                    <a:bodyPr/>
                    <a:lstStyle/>
                    <a:p>
                      <a:pPr algn="ctr">
                        <a:lnSpc>
                          <a:spcPct val="115000"/>
                        </a:lnSpc>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pPr>
                      <a:r>
                        <a:rPr lang="en-GB" sz="1800" b="1">
                          <a:solidFill>
                            <a:srgbClr val="FFFFFF"/>
                          </a:solidFill>
                          <a:effectLst/>
                          <a:latin typeface="Arial" panose="020B0604020202020204" pitchFamily="34" charset="0"/>
                          <a:ea typeface="Times New Roman" panose="02020603050405020304" pitchFamily="18" charset="0"/>
                          <a:cs typeface="Arial" panose="020B0604020202020204" pitchFamily="34" charset="0"/>
                        </a:rPr>
                        <a:t>Criteria</a:t>
                      </a:r>
                      <a:endParaRPr lang="en-ZA"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pPr>
                      <a:r>
                        <a:rPr lang="en-GB" sz="18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Points</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extLst>
                  <a:ext uri="{0D108BD9-81ED-4DB2-BD59-A6C34878D82A}">
                    <a16:rowId xmlns:a16="http://schemas.microsoft.com/office/drawing/2014/main" val="2217565552"/>
                  </a:ext>
                </a:extLst>
              </a:tr>
              <a:tr h="488852">
                <a:tc>
                  <a:txBody>
                    <a:bodyPr/>
                    <a:lstStyle/>
                    <a:p>
                      <a:pPr algn="ctr">
                        <a:lnSpc>
                          <a:spcPct val="115000"/>
                        </a:lnSpc>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pPr>
                      <a:r>
                        <a:rPr lang="en-GB"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 goals</a:t>
                      </a:r>
                      <a:endParaRPr lang="en-ZA"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111760" algn="ctr">
                        <a:lnSpc>
                          <a:spcPct val="115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10</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2927975"/>
                  </a:ext>
                </a:extLst>
              </a:tr>
            </a:tbl>
          </a:graphicData>
        </a:graphic>
      </p:graphicFrame>
    </p:spTree>
    <p:extLst>
      <p:ext uri="{BB962C8B-B14F-4D97-AF65-F5344CB8AC3E}">
        <p14:creationId xmlns:p14="http://schemas.microsoft.com/office/powerpoint/2010/main" val="245708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37745" y="68095"/>
            <a:ext cx="10916055" cy="710118"/>
          </a:xfrm>
        </p:spPr>
        <p:txBody>
          <a:bodyPr/>
          <a:lstStyle/>
          <a:p>
            <a:r>
              <a:rPr kumimoji="0" lang="en-ZA" sz="1800" b="1" i="0" u="none" strike="noStrike" kern="1200" cap="none" spc="0" normalizeH="0" baseline="0" noProof="0">
                <a:ln>
                  <a:noFill/>
                </a:ln>
                <a:solidFill>
                  <a:srgbClr val="5B9BD5">
                    <a:lumMod val="75000"/>
                  </a:srgbClr>
                </a:solidFill>
                <a:effectLst/>
                <a:uLnTx/>
                <a:uFillTx/>
                <a:latin typeface="Arial" panose="020B0604020202020204" pitchFamily="34" charset="0"/>
                <a:cs typeface="Arial" panose="020B0604020202020204" pitchFamily="34" charset="0"/>
              </a:rPr>
              <a:t>SPECIFIC GOALS</a:t>
            </a:r>
            <a:endParaRPr lang="en-ZA"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AB5D49-2C13-B233-F1EE-A95997E997A9}"/>
              </a:ext>
            </a:extLst>
          </p:cNvPr>
          <p:cNvSpPr txBox="1"/>
          <p:nvPr/>
        </p:nvSpPr>
        <p:spPr>
          <a:xfrm>
            <a:off x="437745" y="778213"/>
            <a:ext cx="1073301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Calibri" panose="020F0502020204030204" pitchFamily="34" charset="0"/>
                <a:cs typeface="Arial" panose="020B0604020202020204" pitchFamily="34" charset="0"/>
              </a:rPr>
              <a:t>Points for the specific goals evaluation will be allocated in accordance with a bidder’s B-BBEE compliance as per SBD 6.1.</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Calibri" panose="020F0502020204030204" pitchFamily="34" charset="0"/>
                <a:cs typeface="Arial" panose="020B0604020202020204" pitchFamily="34" charset="0"/>
              </a:rPr>
              <a:t> </a:t>
            </a:r>
            <a:endParaRPr kumimoji="0" lang="en-ZA" altLang="en-US" sz="2000" b="0" i="0" u="none" strike="noStrike" kern="1200" cap="none" spc="0" normalizeH="0" baseline="0" noProof="0" dirty="0">
              <a:ln>
                <a:noFill/>
              </a:ln>
              <a:solidFill>
                <a:srgbClr val="44546A"/>
              </a:solidFill>
              <a:effectLst/>
              <a:uLnTx/>
              <a:uFillTx/>
              <a:latin typeface="Arial Narrow" panose="020B0606020202030204" pitchFamily="34" charset="0"/>
              <a:ea typeface="+mn-ea"/>
              <a:cs typeface="+mn-cs"/>
            </a:endParaRPr>
          </a:p>
        </p:txBody>
      </p:sp>
      <p:graphicFrame>
        <p:nvGraphicFramePr>
          <p:cNvPr id="4" name="Table 3">
            <a:extLst>
              <a:ext uri="{FF2B5EF4-FFF2-40B4-BE49-F238E27FC236}">
                <a16:creationId xmlns:a16="http://schemas.microsoft.com/office/drawing/2014/main" id="{0C07A3CB-B355-788C-547E-D0D5AA6FAACC}"/>
              </a:ext>
            </a:extLst>
          </p:cNvPr>
          <p:cNvGraphicFramePr>
            <a:graphicFrameLocks noGrp="1"/>
          </p:cNvGraphicFramePr>
          <p:nvPr>
            <p:extLst>
              <p:ext uri="{D42A27DB-BD31-4B8C-83A1-F6EECF244321}">
                <p14:modId xmlns:p14="http://schemas.microsoft.com/office/powerpoint/2010/main" val="3811458825"/>
              </p:ext>
            </p:extLst>
          </p:nvPr>
        </p:nvGraphicFramePr>
        <p:xfrm>
          <a:off x="437745" y="1488331"/>
          <a:ext cx="10644385" cy="4128699"/>
        </p:xfrm>
        <a:graphic>
          <a:graphicData uri="http://schemas.openxmlformats.org/drawingml/2006/table">
            <a:tbl>
              <a:tblPr firstRow="1" firstCol="1" bandRow="1">
                <a:tableStyleId>{5C22544A-7EE6-4342-B048-85BDC9FD1C3A}</a:tableStyleId>
              </a:tblPr>
              <a:tblGrid>
                <a:gridCol w="8587026">
                  <a:extLst>
                    <a:ext uri="{9D8B030D-6E8A-4147-A177-3AD203B41FA5}">
                      <a16:colId xmlns:a16="http://schemas.microsoft.com/office/drawing/2014/main" val="801750981"/>
                    </a:ext>
                  </a:extLst>
                </a:gridCol>
                <a:gridCol w="2057359">
                  <a:extLst>
                    <a:ext uri="{9D8B030D-6E8A-4147-A177-3AD203B41FA5}">
                      <a16:colId xmlns:a16="http://schemas.microsoft.com/office/drawing/2014/main" val="3162482834"/>
                    </a:ext>
                  </a:extLst>
                </a:gridCol>
              </a:tblGrid>
              <a:tr h="1124242">
                <a:tc>
                  <a:txBody>
                    <a:bodyPr/>
                    <a:lstStyle/>
                    <a:p>
                      <a:pPr algn="just"/>
                      <a:r>
                        <a:rPr lang="en-GB" sz="1800" dirty="0">
                          <a:effectLst/>
                          <a:latin typeface="Arial" panose="020B0604020202020204" pitchFamily="34" charset="0"/>
                          <a:cs typeface="Arial" panose="020B0604020202020204" pitchFamily="34" charset="0"/>
                        </a:rPr>
                        <a:t>The specific goals allocated points in terms of this tender as per SBD6.1</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r>
                        <a:rPr lang="en-GB" sz="1800" dirty="0">
                          <a:effectLst/>
                          <a:latin typeface="Arial" panose="020B0604020202020204" pitchFamily="34" charset="0"/>
                          <a:cs typeface="Arial" panose="020B0604020202020204" pitchFamily="34" charset="0"/>
                        </a:rPr>
                        <a:t>Number of points</a:t>
                      </a:r>
                      <a:endParaRPr lang="en-ZA"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allocated</a:t>
                      </a:r>
                      <a:endParaRPr lang="en-ZA"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(90/10 system) </a:t>
                      </a:r>
                      <a:endParaRPr lang="en-ZA"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13749853"/>
                  </a:ext>
                </a:extLst>
              </a:tr>
              <a:tr h="527479">
                <a:tc gridSpan="2">
                  <a:txBody>
                    <a:bodyPr/>
                    <a:lstStyle/>
                    <a:p>
                      <a:pPr algn="l"/>
                      <a:r>
                        <a:rPr lang="en-ZA" sz="1800" dirty="0">
                          <a:effectLst/>
                          <a:latin typeface="Arial" panose="020B0604020202020204" pitchFamily="34" charset="0"/>
                          <a:cs typeface="Arial" panose="020B0604020202020204" pitchFamily="34" charset="0"/>
                        </a:rPr>
                        <a:t>The abovementioned points are broken down as per below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extLst>
                  <a:ext uri="{0D108BD9-81ED-4DB2-BD59-A6C34878D82A}">
                    <a16:rowId xmlns:a16="http://schemas.microsoft.com/office/drawing/2014/main" val="2332324083"/>
                  </a:ext>
                </a:extLst>
              </a:tr>
              <a:tr h="711010">
                <a:tc>
                  <a:txBody>
                    <a:bodyPr/>
                    <a:lstStyle/>
                    <a:p>
                      <a:r>
                        <a:rPr lang="en-GB" sz="1800" dirty="0">
                          <a:effectLst/>
                          <a:latin typeface="Arial" panose="020B0604020202020204" pitchFamily="34" charset="0"/>
                          <a:cs typeface="Arial" panose="020B0604020202020204" pitchFamily="34" charset="0"/>
                        </a:rPr>
                        <a:t>An entity with at least 51% Black Ownership</a:t>
                      </a:r>
                      <a:endParaRPr lang="en-ZA" sz="1800" dirty="0">
                        <a:effectLst/>
                        <a:latin typeface="Arial" panose="020B0604020202020204" pitchFamily="34" charset="0"/>
                        <a:cs typeface="Arial" panose="020B0604020202020204" pitchFamily="34" charset="0"/>
                      </a:endParaRPr>
                    </a:p>
                    <a:p>
                      <a:r>
                        <a:rPr lang="en-ZA" sz="1800" dirty="0">
                          <a:effectLst/>
                          <a:latin typeface="Arial" panose="020B0604020202020204" pitchFamily="34" charset="0"/>
                          <a:cs typeface="Arial" panose="020B0604020202020204" pitchFamily="34" charset="0"/>
                        </a:rPr>
                        <a:t> </a:t>
                      </a: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8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tc>
                <a:extLst>
                  <a:ext uri="{0D108BD9-81ED-4DB2-BD59-A6C34878D82A}">
                    <a16:rowId xmlns:a16="http://schemas.microsoft.com/office/drawing/2014/main" val="450272321"/>
                  </a:ext>
                </a:extLst>
              </a:tr>
              <a:tr h="711010">
                <a:tc>
                  <a:txBody>
                    <a:bodyPr/>
                    <a:lstStyle/>
                    <a:p>
                      <a:r>
                        <a:rPr lang="en-GB" sz="1800" dirty="0">
                          <a:effectLst/>
                          <a:latin typeface="Arial" panose="020B0604020202020204" pitchFamily="34" charset="0"/>
                          <a:cs typeface="Arial" panose="020B0604020202020204" pitchFamily="34" charset="0"/>
                        </a:rPr>
                        <a:t>The entity has at least 30% Black Women Ownership</a:t>
                      </a:r>
                      <a:endParaRPr lang="en-ZA" sz="1800" dirty="0">
                        <a:effectLst/>
                        <a:latin typeface="Arial" panose="020B0604020202020204" pitchFamily="34" charset="0"/>
                        <a:cs typeface="Arial" panose="020B0604020202020204" pitchFamily="34" charset="0"/>
                      </a:endParaRPr>
                    </a:p>
                    <a:p>
                      <a:r>
                        <a:rPr lang="en-ZA" sz="1800" dirty="0">
                          <a:effectLst/>
                          <a:latin typeface="Arial" panose="020B0604020202020204" pitchFamily="34" charset="0"/>
                          <a:cs typeface="Arial" panose="020B0604020202020204" pitchFamily="34" charset="0"/>
                        </a:rPr>
                        <a:t> </a:t>
                      </a: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8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nchor="ctr"/>
                </a:tc>
                <a:extLst>
                  <a:ext uri="{0D108BD9-81ED-4DB2-BD59-A6C34878D82A}">
                    <a16:rowId xmlns:a16="http://schemas.microsoft.com/office/drawing/2014/main" val="3656246578"/>
                  </a:ext>
                </a:extLst>
              </a:tr>
              <a:tr h="527479">
                <a:tc>
                  <a:txBody>
                    <a:bodyPr/>
                    <a:lstStyle/>
                    <a:p>
                      <a:pPr>
                        <a:lnSpc>
                          <a:spcPct val="150000"/>
                        </a:lnSpc>
                      </a:pPr>
                      <a:r>
                        <a:rPr lang="en-GB" sz="1800" dirty="0">
                          <a:effectLst/>
                          <a:latin typeface="Arial" panose="020B0604020202020204" pitchFamily="34" charset="0"/>
                          <a:cs typeface="Arial" panose="020B0604020202020204" pitchFamily="34" charset="0"/>
                        </a:rPr>
                        <a:t>The entity has at least 51% Black Youth representation</a:t>
                      </a: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8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tc>
                <a:extLst>
                  <a:ext uri="{0D108BD9-81ED-4DB2-BD59-A6C34878D82A}">
                    <a16:rowId xmlns:a16="http://schemas.microsoft.com/office/drawing/2014/main" val="873586525"/>
                  </a:ext>
                </a:extLst>
              </a:tr>
              <a:tr h="527479">
                <a:tc>
                  <a:txBody>
                    <a:bodyPr/>
                    <a:lstStyle/>
                    <a:p>
                      <a:pPr>
                        <a:lnSpc>
                          <a:spcPct val="150000"/>
                        </a:lnSpc>
                      </a:pPr>
                      <a:r>
                        <a:rPr lang="en-GB" sz="1800" dirty="0">
                          <a:effectLst/>
                          <a:latin typeface="Arial" panose="020B0604020202020204" pitchFamily="34" charset="0"/>
                          <a:cs typeface="Arial" panose="020B0604020202020204" pitchFamily="34" charset="0"/>
                        </a:rPr>
                        <a:t>The entity that is 51% Black owned by Persons with Disabilities.</a:t>
                      </a:r>
                      <a:endParaRPr lang="en-ZA"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ZA" sz="18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tc>
                <a:extLst>
                  <a:ext uri="{0D108BD9-81ED-4DB2-BD59-A6C34878D82A}">
                    <a16:rowId xmlns:a16="http://schemas.microsoft.com/office/drawing/2014/main" val="1084494957"/>
                  </a:ext>
                </a:extLst>
              </a:tr>
            </a:tbl>
          </a:graphicData>
        </a:graphic>
      </p:graphicFrame>
    </p:spTree>
    <p:extLst>
      <p:ext uri="{BB962C8B-B14F-4D97-AF65-F5344CB8AC3E}">
        <p14:creationId xmlns:p14="http://schemas.microsoft.com/office/powerpoint/2010/main" val="395072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70947" y="254524"/>
            <a:ext cx="11250105" cy="659876"/>
          </a:xfrm>
        </p:spPr>
        <p:txBody>
          <a:bodyPr/>
          <a:lstStyle/>
          <a:p>
            <a:r>
              <a:rPr kumimoji="0" lang="en-GB" sz="2800" b="1" i="0" u="none" strike="noStrike" kern="1200" cap="none" spc="0" normalizeH="0" baseline="0" noProof="0" dirty="0">
                <a:ln>
                  <a:noFill/>
                </a:ln>
                <a:solidFill>
                  <a:srgbClr val="3882C6"/>
                </a:solidFill>
                <a:effectLst/>
                <a:uLnTx/>
                <a:uFillTx/>
                <a:latin typeface="Arial" panose="020B0604020202020204" pitchFamily="34" charset="0"/>
                <a:cs typeface="Arial" panose="020B0604020202020204" pitchFamily="34" charset="0"/>
              </a:rPr>
              <a:t>REQUIREMENTS FOR SPECIFIC GOALS</a:t>
            </a:r>
            <a:endParaRPr lang="en-ZA"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8A671B-7F13-7B01-C64C-48AA8077CA23}"/>
              </a:ext>
            </a:extLst>
          </p:cNvPr>
          <p:cNvSpPr txBox="1"/>
          <p:nvPr/>
        </p:nvSpPr>
        <p:spPr>
          <a:xfrm>
            <a:off x="317241" y="584462"/>
            <a:ext cx="11315435" cy="5185971"/>
          </a:xfrm>
          <a:prstGeom prst="rect">
            <a:avLst/>
          </a:prstGeom>
          <a:noFill/>
        </p:spPr>
        <p:txBody>
          <a:bodyPr wrap="square">
            <a:spAutoFit/>
          </a:bodyPr>
          <a:lstStyle/>
          <a:p>
            <a:pPr algn="just">
              <a:lnSpc>
                <a:spcPct val="107000"/>
              </a:lnSpc>
              <a:spcAft>
                <a:spcPts val="600"/>
              </a:spcAft>
              <a:tabLst>
                <a:tab pos="457200" algn="l"/>
                <a:tab pos="1828800" algn="l"/>
                <a:tab pos="3657600" algn="l"/>
                <a:tab pos="5029200" algn="l"/>
              </a:tabLst>
              <a:defRPr/>
            </a:pPr>
            <a:r>
              <a:rPr lang="en-GB" b="1" dirty="0">
                <a:solidFill>
                  <a:srgbClr val="44546A"/>
                </a:solidFill>
                <a:latin typeface="Arial Narrow" panose="020B0606020202030204" pitchFamily="34" charset="0"/>
                <a:cs typeface="Tahoma" pitchFamily="34" charset="0"/>
              </a:rPr>
              <a:t>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Bidders MUST complete and sign the SBD 6.1 form to claim the Bidder’s B-BBEE preference points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Bidders who do not claim preference points may be scored zero for Specific goals. </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The B-BBEE certificate or sworn affidavit should be submitted in the name of the bidding entity. Entities who are in a holding and subsidiary relationships must submit a list / annexure of the B-BBEE certificate indicating the subsidiaries to the holding company</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 Incorporated JVs or Consortiums must submit the B-BBEE certificate or affidavit of the entity. Unincorporated JVs must submit a consolidated B-BBEE certificate as if they were a group structure for every separate bid</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JVs or Consortiums are also required to submit signed JV or Consortium agreements</a:t>
            </a: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endParaRPr lang="en-US"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marL="742950" lvl="1" indent="-285750" algn="just">
              <a:lnSpc>
                <a:spcPct val="107000"/>
              </a:lnSpc>
              <a:buFont typeface="Arial" panose="020B0604020202020204" pitchFamily="34" charset="0"/>
              <a:buChar char="•"/>
              <a:tabLst>
                <a:tab pos="457200" algn="l"/>
                <a:tab pos="1828800" algn="l"/>
                <a:tab pos="3657600" algn="l"/>
                <a:tab pos="5029200" algn="l"/>
              </a:tabLst>
              <a:defRPr/>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290411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207390" y="365126"/>
            <a:ext cx="11146410" cy="605836"/>
          </a:xfrm>
        </p:spPr>
        <p:txBody>
          <a:bodyPr/>
          <a:lstStyle/>
          <a:p>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JOINT VENTURES AND CONSORTIUMS</a:t>
            </a:r>
            <a:endParaRPr lang="en-ZA" sz="2800" dirty="0"/>
          </a:p>
        </p:txBody>
      </p:sp>
      <p:sp>
        <p:nvSpPr>
          <p:cNvPr id="3" name="Text Placeholder 3">
            <a:extLst>
              <a:ext uri="{FF2B5EF4-FFF2-40B4-BE49-F238E27FC236}">
                <a16:creationId xmlns:a16="http://schemas.microsoft.com/office/drawing/2014/main" id="{2CAEAE04-FE4F-26F7-D32D-7E534FF4EC19}"/>
              </a:ext>
            </a:extLst>
          </p:cNvPr>
          <p:cNvSpPr txBox="1">
            <a:spLocks/>
          </p:cNvSpPr>
          <p:nvPr/>
        </p:nvSpPr>
        <p:spPr>
          <a:xfrm>
            <a:off x="341993" y="973931"/>
            <a:ext cx="11441512" cy="476439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5000"/>
              </a:lnSpc>
              <a:spcBef>
                <a:spcPts val="1200"/>
              </a:spcBef>
              <a:spcAft>
                <a:spcPts val="0"/>
              </a:spcAft>
              <a:buClr>
                <a:srgbClr val="000000"/>
              </a:buClr>
              <a:buSzPts val="1000"/>
              <a:buFontTx/>
              <a:buNone/>
              <a:tabLst>
                <a:tab pos="901065" algn="l"/>
                <a:tab pos="540385"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Where, for the purposes of this RFP, a bidder submits its proposal as a joint venture or consortium (incorporated or unincorporated), the bidder must submit the joint venture / consortium agreement, which sets forth the following details:</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identification of each party to the agreement in full;</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percentage ownership of the joint venture / consortium of each party to the agreement (if applicable);</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precise functions and responsibilities which each party will fulfil in terms of the agreement. This should include details of the delimitations of scope within the goods and services to be assigned to such a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the anticipated percentage of the revenue that the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would receive </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ve</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as a percentage of the total revenue the bidder would anticipate receiving over the term of the agreement with SARS), if the bidder is successful; and</a:t>
            </a:r>
          </a:p>
          <a:p>
            <a:pPr marL="228600" marR="0" lvl="0" indent="-228600" algn="just" defTabSz="914400" rtl="0" eaLnBrk="1" fontAlgn="auto" latinLnBrk="0" hangingPunct="1">
              <a:lnSpc>
                <a:spcPct val="115000"/>
              </a:lnSpc>
              <a:spcBef>
                <a:spcPts val="600"/>
              </a:spcBef>
              <a:spcAft>
                <a:spcPts val="0"/>
              </a:spcAft>
              <a:buClrTx/>
              <a:buSzPts val="1000"/>
              <a:buFont typeface="Arial" panose="020B0604020202020204" pitchFamily="34" charset="0"/>
              <a:buAutoNum type="arabicPeriod"/>
              <a:tabLst>
                <a:tab pos="1260475" algn="l"/>
                <a:tab pos="457200" algn="l"/>
              </a:tabLst>
              <a:defRPr/>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clearly set out the roles and responsibilities of the Lead Partner and the remainder joint venture / consortium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The agreement must also clearly identify the Lead Partner, who shall be given the power of attorney to bind the other party(</a:t>
            </a:r>
            <a:r>
              <a:rPr lang="en-ZA" dirty="0" err="1">
                <a:solidFill>
                  <a:schemeClr val="accent1"/>
                </a:solidFill>
                <a:latin typeface="Arial" panose="020B0604020202020204" pitchFamily="34" charset="0"/>
                <a:ea typeface="Lato" panose="020F0502020204030203" pitchFamily="34" charset="0"/>
                <a:cs typeface="Arial" panose="020B0604020202020204" pitchFamily="34" charset="0"/>
              </a:rPr>
              <a:t>ies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in respect of matters pertaining to the joint venture.</a:t>
            </a:r>
          </a:p>
        </p:txBody>
      </p:sp>
    </p:spTree>
    <p:extLst>
      <p:ext uri="{BB962C8B-B14F-4D97-AF65-F5344CB8AC3E}">
        <p14:creationId xmlns:p14="http://schemas.microsoft.com/office/powerpoint/2010/main" val="44917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A912A-CB34-0A8A-EFDC-1D1D1D22EE54}"/>
              </a:ext>
            </a:extLst>
          </p:cNvPr>
          <p:cNvSpPr txBox="1">
            <a:spLocks/>
          </p:cNvSpPr>
          <p:nvPr/>
        </p:nvSpPr>
        <p:spPr>
          <a:xfrm>
            <a:off x="150829" y="168167"/>
            <a:ext cx="8562051" cy="5053916"/>
          </a:xfrm>
          <a:prstGeom prst="rect">
            <a:avLst/>
          </a:prstGeom>
        </p:spPr>
        <p:txBody>
          <a:bodyPr vert="horz" lIns="91440" tIns="45720" rIns="91440" bIns="45720" rtlCol="0">
            <a:normAutofit fontScale="40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45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 </a:t>
            </a:r>
          </a:p>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endParaRPr kumimoji="0" lang="en-US" sz="1800" b="1" i="0" u="none" strike="noStrike" kern="1200" cap="none" spc="0" normalizeH="0" baseline="0" noProof="0" dirty="0">
              <a:ln>
                <a:noFill/>
              </a:ln>
              <a:solidFill>
                <a:srgbClr val="FF0000"/>
              </a:solidFill>
              <a:effectLst/>
              <a:uLnTx/>
              <a:uFillTx/>
              <a:latin typeface="Arial" charset="0"/>
              <a:ea typeface="SimSun" pitchFamily="2" charset="-122"/>
              <a:cs typeface="+mn-cs"/>
            </a:endParaRPr>
          </a:p>
          <a:p>
            <a:pPr marL="0" marR="0" lvl="0" indent="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rgbClr val="FF0000"/>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3. RFT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33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7. Financial Analysis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33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33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894932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69682" y="141403"/>
            <a:ext cx="11184118" cy="483748"/>
          </a:xfrm>
        </p:spPr>
        <p:txBody>
          <a:bodyPr/>
          <a:lstStyle/>
          <a:p>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sz="2800" dirty="0"/>
          </a:p>
        </p:txBody>
      </p:sp>
      <p:sp>
        <p:nvSpPr>
          <p:cNvPr id="3" name="Text Placeholder 3">
            <a:extLst>
              <a:ext uri="{FF2B5EF4-FFF2-40B4-BE49-F238E27FC236}">
                <a16:creationId xmlns:a16="http://schemas.microsoft.com/office/drawing/2014/main" id="{E6190B74-68C4-6560-07E2-127DD9030A9C}"/>
              </a:ext>
            </a:extLst>
          </p:cNvPr>
          <p:cNvSpPr txBox="1">
            <a:spLocks/>
          </p:cNvSpPr>
          <p:nvPr/>
        </p:nvSpPr>
        <p:spPr>
          <a:xfrm>
            <a:off x="341993" y="737119"/>
            <a:ext cx="8370887" cy="5066522"/>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rgbClr val="FF0000"/>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2300" b="1" dirty="0">
                <a:solidFill>
                  <a:srgbClr val="44546A"/>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2300" b="1" dirty="0">
                <a:solidFill>
                  <a:srgbClr val="44546A"/>
                </a:solidFill>
              </a:rPr>
              <a:t>9</a:t>
            </a:r>
            <a:r>
              <a:rPr kumimoji="0" lang="en-ZA" sz="23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2300" b="1" dirty="0">
                <a:solidFill>
                  <a:srgbClr val="44546A"/>
                </a:solidFill>
              </a:rPr>
              <a:t>10</a:t>
            </a:r>
            <a:r>
              <a:rPr kumimoji="0" lang="en-ZA" sz="2300" b="1" i="0" u="none" strike="noStrike" kern="1200" cap="none" spc="0" normalizeH="0" baseline="0" noProof="0" dirty="0">
                <a:ln>
                  <a:noFill/>
                </a:ln>
                <a:solidFill>
                  <a:srgbClr val="44546A"/>
                </a:solidFill>
                <a:effectLst/>
                <a:uLnTx/>
                <a:uFillTx/>
                <a:latin typeface="Arial" charset="0"/>
                <a:ea typeface="+mn-ea"/>
                <a:cs typeface="+mn-cs"/>
              </a:rPr>
              <a:t>. Q&amp;A</a:t>
            </a:r>
            <a:endParaRPr kumimoji="0" lang="en-ZA" sz="23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61671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844826" y="1"/>
            <a:ext cx="10508974" cy="494521"/>
          </a:xfrm>
        </p:spPr>
        <p:txBody>
          <a:bodyPr/>
          <a:lstStyle/>
          <a:p>
            <a: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Financial Analysis Evaluation</a:t>
            </a:r>
            <a:b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br>
            <a:br>
              <a:rPr kumimoji="0" lang="en-ZA" sz="2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7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dirty="0"/>
          </a:p>
        </p:txBody>
      </p:sp>
      <p:sp>
        <p:nvSpPr>
          <p:cNvPr id="3" name="TextBox 2">
            <a:extLst>
              <a:ext uri="{FF2B5EF4-FFF2-40B4-BE49-F238E27FC236}">
                <a16:creationId xmlns:a16="http://schemas.microsoft.com/office/drawing/2014/main" id="{45A85778-614E-1D4B-DD70-62CF78B4BE59}"/>
              </a:ext>
            </a:extLst>
          </p:cNvPr>
          <p:cNvSpPr txBox="1"/>
          <p:nvPr/>
        </p:nvSpPr>
        <p:spPr>
          <a:xfrm>
            <a:off x="366809" y="428194"/>
            <a:ext cx="11458382" cy="623247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a:solidFill>
                  <a:srgbClr val="003366"/>
                </a:solidFill>
                <a:latin typeface="Arial" panose="020B0604020202020204" pitchFamily="34" charset="0"/>
                <a:ea typeface="Times New Roman" pitchFamily="18" charset="0"/>
                <a:cs typeface="Arial" panose="020B0604020202020204" pitchFamily="34" charset="0"/>
              </a:rPr>
              <a:t>Bidders </a:t>
            </a:r>
            <a:r>
              <a:rPr lang="en-GB" sz="1800" dirty="0">
                <a:solidFill>
                  <a:srgbClr val="003366"/>
                </a:solidFill>
                <a:latin typeface="Arial" panose="020B0604020202020204" pitchFamily="34" charset="0"/>
                <a:ea typeface="Times New Roman" pitchFamily="18"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800" dirty="0">
              <a:solidFill>
                <a:srgbClr val="003366"/>
              </a:solidFill>
              <a:latin typeface="Arial" panose="020B0604020202020204" pitchFamily="34" charset="0"/>
              <a:ea typeface="Times New Roman"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dirty="0">
                <a:solidFill>
                  <a:srgbClr val="003366"/>
                </a:solidFill>
                <a:latin typeface="Arial" panose="020B0604020202020204" pitchFamily="34" charset="0"/>
                <a:ea typeface="Times New Roman" pitchFamily="18" charset="0"/>
                <a:cs typeface="Arial" panose="020B0604020202020204" pitchFamily="34" charset="0"/>
              </a:rPr>
              <a:t> </a:t>
            </a:r>
            <a:r>
              <a:rPr lang="en-ZA" sz="1800" dirty="0">
                <a:solidFill>
                  <a:srgbClr val="003366"/>
                </a:solidFill>
                <a:latin typeface="Arial" panose="020B0604020202020204" pitchFamily="34" charset="0"/>
                <a:ea typeface="Times New Roman" pitchFamily="18" charset="0"/>
                <a:cs typeface="Arial" panose="020B0604020202020204" pitchFamily="34" charset="0"/>
              </a:rPr>
              <a:t>The annual financial statements must contain: </a:t>
            </a:r>
          </a:p>
          <a:p>
            <a:pPr marL="742950" lvl="1" indent="-285750" algn="just">
              <a:buFont typeface="Courier New" panose="02070309020205020404" pitchFamily="49" charset="0"/>
              <a:buChar char="o"/>
            </a:pPr>
            <a:r>
              <a:rPr lang="en-ZA" dirty="0">
                <a:solidFill>
                  <a:srgbClr val="003366"/>
                </a:solidFill>
                <a:latin typeface="Arial" panose="020B0604020202020204" pitchFamily="34" charset="0"/>
                <a:ea typeface="Times New Roman" pitchFamily="18" charset="0"/>
                <a:cs typeface="Arial" panose="020B0604020202020204" pitchFamily="34" charset="0"/>
              </a:rPr>
              <a:t>Statement of Profit and Loss and Other Comprehensive Income; </a:t>
            </a:r>
          </a:p>
          <a:p>
            <a:pPr marL="742950" lvl="1" indent="-285750" algn="just">
              <a:buFont typeface="Courier New" panose="02070309020205020404" pitchFamily="49" charset="0"/>
              <a:buChar char="o"/>
            </a:pPr>
            <a:r>
              <a:rPr lang="en-ZA" dirty="0">
                <a:solidFill>
                  <a:srgbClr val="003366"/>
                </a:solidFill>
                <a:latin typeface="Arial" panose="020B0604020202020204" pitchFamily="34" charset="0"/>
                <a:ea typeface="Times New Roman" pitchFamily="18" charset="0"/>
                <a:cs typeface="Arial" panose="020B0604020202020204" pitchFamily="34" charset="0"/>
              </a:rPr>
              <a:t>Statement of Financial Position; </a:t>
            </a:r>
          </a:p>
          <a:p>
            <a:pPr marL="742950" lvl="1" indent="-285750" algn="just">
              <a:buFont typeface="Courier New" panose="02070309020205020404" pitchFamily="49" charset="0"/>
              <a:buChar char="o"/>
            </a:pPr>
            <a:r>
              <a:rPr lang="en-ZA" dirty="0">
                <a:solidFill>
                  <a:srgbClr val="003366"/>
                </a:solidFill>
                <a:latin typeface="Arial" panose="020B0604020202020204" pitchFamily="34" charset="0"/>
                <a:ea typeface="Times New Roman" pitchFamily="18" charset="0"/>
                <a:cs typeface="Arial" panose="020B0604020202020204" pitchFamily="34" charset="0"/>
              </a:rPr>
              <a:t>Statement of Cash Flows; </a:t>
            </a:r>
          </a:p>
          <a:p>
            <a:pPr marL="742950" lvl="1" indent="-285750" algn="just">
              <a:buFont typeface="Courier New" panose="02070309020205020404" pitchFamily="49" charset="0"/>
              <a:buChar char="o"/>
            </a:pPr>
            <a:r>
              <a:rPr lang="en-ZA" dirty="0">
                <a:solidFill>
                  <a:srgbClr val="003366"/>
                </a:solidFill>
                <a:latin typeface="Arial" panose="020B0604020202020204" pitchFamily="34" charset="0"/>
                <a:ea typeface="Times New Roman" pitchFamily="18" charset="0"/>
                <a:cs typeface="Arial" panose="020B0604020202020204" pitchFamily="34" charset="0"/>
              </a:rPr>
              <a:t>Statement of changes in equity/ net assets ; and</a:t>
            </a:r>
          </a:p>
          <a:p>
            <a:pPr marL="742950" lvl="1" indent="-285750" algn="just">
              <a:buFont typeface="Courier New" panose="02070309020205020404" pitchFamily="49" charset="0"/>
              <a:buChar char="o"/>
            </a:pPr>
            <a:r>
              <a:rPr lang="en-ZA" dirty="0">
                <a:solidFill>
                  <a:srgbClr val="003366"/>
                </a:solidFill>
                <a:latin typeface="Arial" panose="020B0604020202020204" pitchFamily="34" charset="0"/>
                <a:ea typeface="Times New Roman" pitchFamily="18" charset="0"/>
                <a:cs typeface="Arial" panose="020B0604020202020204" pitchFamily="34" charset="0"/>
              </a:rPr>
              <a:t>Accompanying Notes. </a:t>
            </a:r>
          </a:p>
          <a:p>
            <a:pPr marL="285750" indent="-285750" algn="just">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Entities which are trading for less than three (3) financial periods must provide:</a:t>
            </a:r>
          </a:p>
          <a:p>
            <a:pPr marL="742950" lvl="1" indent="-285750" algn="just">
              <a:lnSpc>
                <a:spcPct val="150000"/>
              </a:lnSpc>
              <a:buFont typeface="Courier New" panose="02070309020205020404" pitchFamily="49" charset="0"/>
              <a:buChar char="o"/>
            </a:pPr>
            <a:r>
              <a:rPr lang="en-GB" dirty="0">
                <a:solidFill>
                  <a:srgbClr val="003366"/>
                </a:solidFill>
                <a:latin typeface="Arial" panose="020B0604020202020204" pitchFamily="34" charset="0"/>
                <a:cs typeface="Arial" panose="020B0604020202020204" pitchFamily="34" charset="0"/>
              </a:rPr>
              <a:t>A letter detailing that fact, signed by a duly authorised representative of the entity;</a:t>
            </a:r>
          </a:p>
          <a:p>
            <a:pPr marL="742950" lvl="1" indent="-285750" algn="just">
              <a:lnSpc>
                <a:spcPct val="150000"/>
              </a:lnSpc>
              <a:buFont typeface="Courier New" panose="02070309020205020404" pitchFamily="49" charset="0"/>
              <a:buChar char="o"/>
            </a:pPr>
            <a:r>
              <a:rPr lang="en-GB" dirty="0">
                <a:solidFill>
                  <a:srgbClr val="003366"/>
                </a:solidFill>
                <a:latin typeface="Arial" panose="020B0604020202020204" pitchFamily="34" charset="0"/>
                <a:cs typeface="Arial" panose="020B0604020202020204" pitchFamily="34" charset="0"/>
              </a:rPr>
              <a:t>The annual financial statements that the entity is able to provide, taking into account the period that it has been trading; and</a:t>
            </a:r>
          </a:p>
          <a:p>
            <a:pPr marL="742950" lvl="1" indent="-285750" algn="just">
              <a:lnSpc>
                <a:spcPct val="150000"/>
              </a:lnSpc>
              <a:buFont typeface="Courier New" panose="02070309020205020404" pitchFamily="49" charset="0"/>
              <a:buChar char="o"/>
            </a:pPr>
            <a:r>
              <a:rPr lang="en-GB" dirty="0">
                <a:solidFill>
                  <a:srgbClr val="003366"/>
                </a:solidFill>
                <a:latin typeface="Arial" panose="020B0604020202020204" pitchFamily="34" charset="0"/>
                <a:cs typeface="Arial" panose="020B0604020202020204" pitchFamily="34" charset="0"/>
              </a:rPr>
              <a:t>Any other information or documentation which would provide more clarity on the financial history of the bidder.</a:t>
            </a:r>
            <a:endParaRPr lang="en-GB" sz="1200" kern="0" dirty="0">
              <a:solidFill>
                <a:srgbClr val="44546A">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409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775252" y="149088"/>
            <a:ext cx="10578548" cy="504056"/>
          </a:xfrm>
        </p:spPr>
        <p:txBody>
          <a:bodyPr/>
          <a:lstStyle/>
          <a:p>
            <a:r>
              <a:rPr lang="en-ZA" sz="2800" b="1" dirty="0">
                <a:solidFill>
                  <a:srgbClr val="5B9BD5">
                    <a:lumMod val="75000"/>
                  </a:srgbClr>
                </a:solidFill>
                <a:effectLst>
                  <a:outerShdw blurRad="38100" dist="38100" dir="2700000" algn="tl">
                    <a:srgbClr val="000000">
                      <a:alpha val="43137"/>
                    </a:srgbClr>
                  </a:outerShdw>
                </a:effectLst>
                <a:latin typeface="Arial" panose="020B0604020202020204"/>
              </a:rPr>
              <a:t>Financial Analysis Evaluation</a:t>
            </a:r>
            <a:br>
              <a:rPr lang="en-ZA" sz="2800" b="1" dirty="0">
                <a:solidFill>
                  <a:schemeClr val="tx2"/>
                </a:solidFill>
                <a:effectLst>
                  <a:outerShdw blurRad="38100" dist="38100" dir="2700000" algn="tl">
                    <a:srgbClr val="000000">
                      <a:alpha val="43137"/>
                    </a:srgbClr>
                  </a:outerShdw>
                </a:effectLst>
                <a:latin typeface="+mj-lt"/>
                <a:ea typeface="+mj-ea"/>
                <a:cs typeface="+mj-cs"/>
              </a:rPr>
            </a:br>
            <a:br>
              <a:rPr kumimoji="0" lang="en-ZA"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8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sz="2800" dirty="0"/>
          </a:p>
        </p:txBody>
      </p:sp>
      <p:sp>
        <p:nvSpPr>
          <p:cNvPr id="3" name="TextBox 2">
            <a:extLst>
              <a:ext uri="{FF2B5EF4-FFF2-40B4-BE49-F238E27FC236}">
                <a16:creationId xmlns:a16="http://schemas.microsoft.com/office/drawing/2014/main" id="{45A85778-614E-1D4B-DD70-62CF78B4BE59}"/>
              </a:ext>
            </a:extLst>
          </p:cNvPr>
          <p:cNvSpPr txBox="1"/>
          <p:nvPr/>
        </p:nvSpPr>
        <p:spPr>
          <a:xfrm>
            <a:off x="158261" y="817685"/>
            <a:ext cx="11389573" cy="4278094"/>
          </a:xfrm>
          <a:prstGeom prst="rect">
            <a:avLst/>
          </a:prstGeom>
          <a:noFill/>
        </p:spPr>
        <p:txBody>
          <a:bodyPr wrap="square">
            <a:spAutoFit/>
          </a:bodyPr>
          <a:lstStyle/>
          <a:p>
            <a:pPr>
              <a:lnSpc>
                <a:spcPct val="150000"/>
              </a:lnSpc>
            </a:pPr>
            <a:r>
              <a:rPr lang="en-GB" sz="1800" dirty="0">
                <a:solidFill>
                  <a:srgbClr val="003366"/>
                </a:solidFill>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800" dirty="0">
                <a:solidFill>
                  <a:srgbClr val="003366"/>
                </a:solidFill>
                <a:latin typeface="Arial" panose="020B0604020202020204" pitchFamily="34" charset="0"/>
                <a:cs typeface="Arial" panose="020B0604020202020204" pitchFamily="34" charset="0"/>
              </a:rPr>
              <a:t>A consolidated B-BBEE Certificate.</a:t>
            </a: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a:lnSpc>
                <a:spcPct val="150000"/>
              </a:lnSpc>
            </a:pPr>
            <a:endParaRPr lang="en-GB" sz="1800" dirty="0">
              <a:solidFill>
                <a:srgbClr val="003366"/>
              </a:solidFill>
              <a:latin typeface="Arial" panose="020B0604020202020204" pitchFamily="34" charset="0"/>
              <a:cs typeface="Arial" panose="020B0604020202020204" pitchFamily="34" charset="0"/>
            </a:endParaRPr>
          </a:p>
          <a:p>
            <a:pPr algn="l"/>
            <a:endParaRPr lang="en-ZA" sz="2000" b="0" i="0" u="none" strike="noStrike" baseline="0" dirty="0">
              <a:solidFill>
                <a:srgbClr val="000000"/>
              </a:solidFill>
              <a:latin typeface="Arial" panose="020B0604020202020204" pitchFamily="34" charset="0"/>
              <a:cs typeface="Arial" panose="020B0604020202020204" pitchFamily="34" charset="0"/>
            </a:endParaRPr>
          </a:p>
          <a:p>
            <a:r>
              <a:rPr lang="en-GB" sz="1800" dirty="0">
                <a:solidFill>
                  <a:srgbClr val="003366"/>
                </a:solidFill>
                <a:latin typeface="Arial" panose="020B0604020202020204" pitchFamily="34" charset="0"/>
                <a:cs typeface="Arial" panose="020B0604020202020204" pitchFamily="34" charset="0"/>
              </a:rPr>
              <a:t>SARS reserves the right to request further information with regards to the annual financial statements of a bidder at a later stage. </a:t>
            </a:r>
            <a:endParaRPr lang="en-ZA" sz="180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45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603250" y="418217"/>
            <a:ext cx="10515600" cy="530614"/>
          </a:xfrm>
        </p:spPr>
        <p:txBody>
          <a:bodyPr/>
          <a:lstStyle/>
          <a:p>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br>
              <a:rPr kumimoji="0" lang="en-ZA"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8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sz="2800" dirty="0"/>
          </a:p>
        </p:txBody>
      </p:sp>
      <p:sp>
        <p:nvSpPr>
          <p:cNvPr id="4" name="Text Placeholder 3">
            <a:extLst>
              <a:ext uri="{FF2B5EF4-FFF2-40B4-BE49-F238E27FC236}">
                <a16:creationId xmlns:a16="http://schemas.microsoft.com/office/drawing/2014/main" id="{590EADC8-372F-8131-BC9A-D293F83CB129}"/>
              </a:ext>
            </a:extLst>
          </p:cNvPr>
          <p:cNvSpPr txBox="1">
            <a:spLocks/>
          </p:cNvSpPr>
          <p:nvPr/>
        </p:nvSpPr>
        <p:spPr>
          <a:xfrm>
            <a:off x="603250" y="948831"/>
            <a:ext cx="8370887" cy="496033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800" b="1" i="0" u="none" strike="noStrike" kern="1200" cap="none" spc="0" normalizeH="0" baseline="0" noProof="0" dirty="0">
                <a:ln>
                  <a:noFill/>
                </a:ln>
                <a:solidFill>
                  <a:srgbClr val="44546A"/>
                </a:solidFill>
                <a:effectLst/>
                <a:uLnTx/>
                <a:uFillTx/>
                <a:latin typeface="Arial" charset="0"/>
                <a:ea typeface="+mn-ea"/>
                <a:cs typeface="+mn-cs"/>
              </a:rPr>
              <a:t>1</a:t>
            </a:r>
            <a:r>
              <a:rPr kumimoji="0" lang="en-US" sz="2100" b="1" i="0" u="none" strike="noStrike" kern="1200" cap="none" spc="0" normalizeH="0" baseline="0" noProof="0" dirty="0">
                <a:ln>
                  <a:noFill/>
                </a:ln>
                <a:solidFill>
                  <a:srgbClr val="44546A"/>
                </a:solidFill>
                <a:effectLst/>
                <a:uLnTx/>
                <a:uFillTx/>
                <a:latin typeface="Arial" charset="0"/>
                <a:ea typeface="+mn-ea"/>
                <a:cs typeface="+mn-cs"/>
              </a:rPr>
              <a:t>.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1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sz="2100" b="1" dirty="0">
                <a:solidFill>
                  <a:srgbClr val="44546A"/>
                </a:solidFill>
              </a:rPr>
              <a:t>7. Financial Analysis</a:t>
            </a:r>
          </a:p>
          <a:p>
            <a:pPr marL="228600" indent="-228600">
              <a:lnSpc>
                <a:spcPct val="135000"/>
              </a:lnSpc>
              <a:spcBef>
                <a:spcPct val="75000"/>
              </a:spcBef>
              <a:spcAft>
                <a:spcPct val="10000"/>
              </a:spcAft>
              <a:buClr>
                <a:srgbClr val="5B9BD5"/>
              </a:buClr>
              <a:defRPr/>
            </a:pPr>
            <a:r>
              <a:rPr lang="en-ZA" sz="2100" b="1" dirty="0">
                <a:solidFill>
                  <a:srgbClr val="FF0000"/>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2100" b="1" dirty="0">
                <a:solidFill>
                  <a:srgbClr val="44546A"/>
                </a:solidFill>
              </a:rPr>
              <a:t>9</a:t>
            </a:r>
            <a:r>
              <a:rPr kumimoji="0" lang="en-ZA" sz="21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2100" b="1" dirty="0">
                <a:solidFill>
                  <a:srgbClr val="44546A"/>
                </a:solidFill>
              </a:rPr>
              <a:t>10</a:t>
            </a:r>
            <a:r>
              <a:rPr kumimoji="0" lang="en-ZA" sz="2100" b="1" i="0" u="none" strike="noStrike" kern="1200" cap="none" spc="0" normalizeH="0" baseline="0" noProof="0" dirty="0">
                <a:ln>
                  <a:noFill/>
                </a:ln>
                <a:solidFill>
                  <a:srgbClr val="44546A"/>
                </a:solidFill>
                <a:effectLst/>
                <a:uLnTx/>
                <a:uFillTx/>
                <a:latin typeface="Arial" charset="0"/>
                <a:ea typeface="+mn-ea"/>
                <a:cs typeface="+mn-cs"/>
              </a:rPr>
              <a:t>. Q&amp;A</a:t>
            </a:r>
            <a:endParaRPr kumimoji="0" lang="en-ZA" sz="2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26134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838200" y="365126"/>
            <a:ext cx="10515600" cy="452560"/>
          </a:xfrm>
        </p:spPr>
        <p:txBody>
          <a:bodyPr/>
          <a:lstStyle/>
          <a:p>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SERVICE AGREEMENTS</a:t>
            </a:r>
            <a:br>
              <a:rPr kumimoji="0" lang="en-ZA"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j-ea"/>
                <a:cs typeface="+mj-cs"/>
              </a:rPr>
            </a:br>
            <a:br>
              <a:rPr kumimoji="0" lang="en-ZA" sz="2800" b="1" i="0" u="none" strike="noStrike" kern="1200" cap="none" spc="0" normalizeH="0" baseline="0" noProof="0" dirty="0">
                <a:ln>
                  <a:noFill/>
                </a:ln>
                <a:solidFill>
                  <a:srgbClr val="004C85"/>
                </a:solidFill>
                <a:effectLst/>
                <a:uLnTx/>
                <a:uFillTx/>
                <a:latin typeface="Arial" panose="020B0604020202020204"/>
                <a:ea typeface="+mj-ea"/>
                <a:cs typeface="+mj-cs"/>
              </a:rPr>
            </a:br>
            <a:endParaRPr lang="en-ZA" sz="2800" dirty="0"/>
          </a:p>
        </p:txBody>
      </p:sp>
      <p:sp>
        <p:nvSpPr>
          <p:cNvPr id="3" name="TextBox 2">
            <a:extLst>
              <a:ext uri="{FF2B5EF4-FFF2-40B4-BE49-F238E27FC236}">
                <a16:creationId xmlns:a16="http://schemas.microsoft.com/office/drawing/2014/main" id="{45A85778-614E-1D4B-DD70-62CF78B4BE59}"/>
              </a:ext>
            </a:extLst>
          </p:cNvPr>
          <p:cNvSpPr txBox="1"/>
          <p:nvPr/>
        </p:nvSpPr>
        <p:spPr>
          <a:xfrm>
            <a:off x="158261" y="817685"/>
            <a:ext cx="11389573" cy="4570482"/>
          </a:xfrm>
          <a:prstGeom prst="rect">
            <a:avLst/>
          </a:prstGeom>
          <a:noFill/>
        </p:spPr>
        <p:txBody>
          <a:bodyPr wrap="square">
            <a:spAutoFit/>
          </a:bodyPr>
          <a:lstStyle/>
          <a:p>
            <a:pPr algn="just"/>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marL="447675" indent="-447675" algn="just">
              <a:lnSpc>
                <a:spcPct val="150000"/>
              </a:lnSpc>
              <a:buFont typeface="Wingdings" panose="05000000000000000000" pitchFamily="2" charset="2"/>
              <a:buChar char="q"/>
            </a:pPr>
            <a:r>
              <a:rPr lang="en-US" dirty="0">
                <a:solidFill>
                  <a:schemeClr val="accent1"/>
                </a:solidFill>
                <a:latin typeface="Arial" panose="020B0604020202020204" pitchFamily="34" charset="0"/>
                <a:ea typeface="Lato" panose="020F0502020204030203" pitchFamily="34" charset="0"/>
                <a:cs typeface="Arial" panose="020B0604020202020204" pitchFamily="34" charset="0"/>
              </a:rPr>
              <a:t>Comment on the terms and conditions set out in the draft agreement and where necessary, propose required changes to such terms and conditions</a:t>
            </a: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Each comment and/or amendment must be explained; and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All changes and/or amendments to the Services Agreement must be in an easily identifiable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colour font and tracked for ease of reference. </a:t>
            </a:r>
          </a:p>
          <a:p>
            <a:pPr algn="just">
              <a:lnSpc>
                <a:spcPct val="150000"/>
              </a:lnSpc>
              <a:buFont typeface="Wingdings" panose="05000000000000000000" pitchFamily="2" charset="2"/>
              <a:buChar char="q"/>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SARS reserves the right to accept or reject any or all amendments or additions proposed by the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successful bidder if such amendments or additions are unacceptable to SARS or pose a risk to the  </a:t>
            </a:r>
          </a:p>
          <a:p>
            <a:pPr algn="just">
              <a:lnSpc>
                <a:spcPct val="150000"/>
              </a:lnSpc>
            </a:pPr>
            <a:r>
              <a:rPr lang="en-ZA" dirty="0">
                <a:solidFill>
                  <a:schemeClr val="accent1"/>
                </a:solidFill>
                <a:latin typeface="Arial" panose="020B0604020202020204" pitchFamily="34" charset="0"/>
                <a:ea typeface="Lato" panose="020F0502020204030203" pitchFamily="34" charset="0"/>
                <a:cs typeface="Arial" panose="020B0604020202020204" pitchFamily="34" charset="0"/>
              </a:rPr>
              <a:t>       organisation. </a:t>
            </a:r>
          </a:p>
          <a:p>
            <a:pPr algn="just">
              <a:lnSpc>
                <a:spcPct val="150000"/>
              </a:lnSpc>
            </a:pPr>
            <a:endParaRPr lang="en-ZA" kern="0" dirty="0">
              <a:solidFill>
                <a:srgbClr val="44546A">
                  <a:lumMod val="75000"/>
                </a:srgbClr>
              </a:solidFill>
              <a:latin typeface="Arial" panose="020B0604020202020204" pitchFamily="34" charset="0"/>
              <a:cs typeface="Arial" panose="020B0604020202020204" pitchFamily="34" charset="0"/>
            </a:endParaRPr>
          </a:p>
          <a:p>
            <a:pPr algn="just"/>
            <a:endParaRPr lang="en-GB" sz="1200" kern="0" dirty="0">
              <a:solidFill>
                <a:srgbClr val="44546A">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94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11798" y="140826"/>
            <a:ext cx="11231252" cy="596294"/>
          </a:xfrm>
        </p:spPr>
        <p:txBody>
          <a:bodyPr/>
          <a:lstStyle/>
          <a:p>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sz="2800"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481952" y="737120"/>
            <a:ext cx="8370887" cy="483904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US" sz="1700" b="1" i="0" u="none" strike="noStrike" kern="1200" cap="none" spc="0" normalizeH="0" baseline="0" noProof="0" dirty="0">
                <a:ln>
                  <a:noFill/>
                </a:ln>
                <a:solidFill>
                  <a:srgbClr val="44546A"/>
                </a:solidFill>
                <a:effectLst/>
                <a:uLnTx/>
                <a:uFillTx/>
                <a:latin typeface="Arial" charset="0"/>
                <a:ea typeface="+mn-ea"/>
                <a:cs typeface="+mn-cs"/>
              </a:rPr>
              <a:t>Welcome and Introduction</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Governance, Rules and Procedures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RFP Timelines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Background and Scope of Work </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Bid Evaluation Process </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US" sz="1700" b="1" i="0" u="none" strike="noStrike" kern="1200" cap="none" spc="0" normalizeH="0" baseline="0" noProof="0" dirty="0">
                <a:ln>
                  <a:noFill/>
                </a:ln>
                <a:solidFill>
                  <a:srgbClr val="44546A"/>
                </a:solidFill>
                <a:effectLst/>
                <a:uLnTx/>
                <a:uFillTx/>
                <a:latin typeface="Arial" charset="0"/>
                <a:ea typeface="+mn-ea"/>
                <a:cs typeface="+mn-cs"/>
              </a:rPr>
              <a:t>Price &amp; B-BBEE</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US" sz="1700" b="1" i="0" u="none" strike="noStrike" kern="1200" cap="none" spc="0" normalizeH="0" baseline="0" noProof="0" dirty="0">
                <a:ln>
                  <a:noFill/>
                </a:ln>
                <a:solidFill>
                  <a:srgbClr val="44546A"/>
                </a:solidFill>
                <a:effectLst/>
                <a:uLnTx/>
                <a:uFillTx/>
                <a:latin typeface="Arial" charset="0"/>
                <a:ea typeface="+mn-ea"/>
                <a:cs typeface="+mn-cs"/>
              </a:rPr>
              <a:t>Financial Analysis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Services Agreements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FF0000"/>
                </a:solidFill>
                <a:effectLst/>
                <a:uLnTx/>
                <a:uFillTx/>
                <a:latin typeface="Arial" charset="0"/>
                <a:ea typeface="+mn-ea"/>
                <a:cs typeface="+mn-cs"/>
              </a:rPr>
              <a:t>RFP submission and Contact Details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Q&amp;A</a:t>
            </a:r>
            <a:endParaRPr kumimoji="0" lang="en-ZA" sz="17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578708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122549" y="84841"/>
            <a:ext cx="11231252" cy="763571"/>
          </a:xfrm>
        </p:spPr>
        <p:txBody>
          <a:bodyPr/>
          <a:lstStyle/>
          <a:p>
            <a:br>
              <a:rPr kumimoji="0" lang="en-ZA" sz="2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itle 1">
            <a:extLst>
              <a:ext uri="{FF2B5EF4-FFF2-40B4-BE49-F238E27FC236}">
                <a16:creationId xmlns:a16="http://schemas.microsoft.com/office/drawing/2014/main" id="{44A96A16-9920-CC0C-2438-60946FE5621F}"/>
              </a:ext>
            </a:extLst>
          </p:cNvPr>
          <p:cNvSpPr txBox="1">
            <a:spLocks/>
          </p:cNvSpPr>
          <p:nvPr/>
        </p:nvSpPr>
        <p:spPr>
          <a:xfrm>
            <a:off x="430983" y="170850"/>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900" dirty="0">
                <a:solidFill>
                  <a:srgbClr val="5B9BD5">
                    <a:lumMod val="75000"/>
                  </a:srgbClr>
                </a:solidFill>
                <a:effectLst>
                  <a:outerShdw blurRad="38100" dist="38100" dir="2700000" algn="tl">
                    <a:srgbClr val="000000">
                      <a:alpha val="43137"/>
                    </a:srgbClr>
                  </a:outerShdw>
                </a:effectLst>
                <a:latin typeface="Arial" panose="020B0604020202020204"/>
              </a:rPr>
              <a:t>BID SUBMISSION</a:t>
            </a:r>
          </a:p>
        </p:txBody>
      </p:sp>
      <p:sp>
        <p:nvSpPr>
          <p:cNvPr id="5" name="Rectangle 21">
            <a:extLst>
              <a:ext uri="{FF2B5EF4-FFF2-40B4-BE49-F238E27FC236}">
                <a16:creationId xmlns:a16="http://schemas.microsoft.com/office/drawing/2014/main" id="{89E1016F-8AD6-A730-E21D-4460E236D424}"/>
              </a:ext>
            </a:extLst>
          </p:cNvPr>
          <p:cNvSpPr>
            <a:spLocks noChangeArrowheads="1"/>
          </p:cNvSpPr>
          <p:nvPr/>
        </p:nvSpPr>
        <p:spPr bwMode="auto">
          <a:xfrm>
            <a:off x="171044" y="668521"/>
            <a:ext cx="11589973" cy="1703030"/>
          </a:xfrm>
          <a:prstGeom prst="rect">
            <a:avLst/>
          </a:prstGeom>
          <a:noFill/>
          <a:ln w="9525">
            <a:noFill/>
            <a:miter lim="800000"/>
            <a:headEnd/>
            <a:tailEnd/>
          </a:ln>
        </p:spPr>
        <p:txBody>
          <a:bodyPr wrap="square">
            <a:spAutoFit/>
          </a:bodyPr>
          <a:lstStyle/>
          <a:p>
            <a:pPr marL="285750" indent="-285750" algn="just">
              <a:lnSpc>
                <a:spcPct val="150000"/>
              </a:lnSpc>
              <a:buFont typeface="Arial" panose="020B0604020202020204" pitchFamily="34" charset="0"/>
              <a:buChar char="•"/>
            </a:pPr>
            <a:r>
              <a:rPr lang="en-ZA" dirty="0">
                <a:solidFill>
                  <a:srgbClr val="44546A"/>
                </a:solidFill>
                <a:latin typeface="Arial" panose="020B0604020202020204"/>
              </a:rPr>
              <a:t>Bidders must submit copies of each file (Original and Duplicate) and a USB with content of each file by the </a:t>
            </a:r>
            <a:r>
              <a:rPr lang="en-ZA" b="1" dirty="0">
                <a:solidFill>
                  <a:srgbClr val="FF0000"/>
                </a:solidFill>
                <a:latin typeface="Arial" panose="020B0604020202020204"/>
              </a:rPr>
              <a:t>27 May 2025 at 11:00</a:t>
            </a:r>
          </a:p>
          <a:p>
            <a:pPr marL="285750" indent="-285750" algn="just">
              <a:lnSpc>
                <a:spcPct val="150000"/>
              </a:lnSpc>
              <a:buFont typeface="Arial" panose="020B0604020202020204" pitchFamily="34" charset="0"/>
              <a:buChar char="•"/>
            </a:pPr>
            <a:r>
              <a:rPr lang="en-ZA" dirty="0">
                <a:solidFill>
                  <a:srgbClr val="44546A"/>
                </a:solidFill>
                <a:latin typeface="Arial" panose="020B0604020202020204"/>
              </a:rPr>
              <a:t>Bid documents will only be considered if received by SARS by the </a:t>
            </a:r>
            <a:r>
              <a:rPr lang="en-ZA" b="1" dirty="0">
                <a:solidFill>
                  <a:srgbClr val="FF0000"/>
                </a:solidFill>
                <a:latin typeface="Arial" panose="020B0604020202020204"/>
              </a:rPr>
              <a:t>27 May 2025 at 11:00</a:t>
            </a:r>
            <a:r>
              <a:rPr lang="en-ZA" dirty="0">
                <a:solidFill>
                  <a:srgbClr val="44546A"/>
                </a:solidFill>
                <a:latin typeface="Arial" panose="020B0604020202020204"/>
              </a:rPr>
              <a:t>, regardless of the method used to send or deliver such documents to SARS.</a:t>
            </a:r>
          </a:p>
        </p:txBody>
      </p:sp>
      <p:sp>
        <p:nvSpPr>
          <p:cNvPr id="8" name="Text Box 16">
            <a:extLst>
              <a:ext uri="{FF2B5EF4-FFF2-40B4-BE49-F238E27FC236}">
                <a16:creationId xmlns:a16="http://schemas.microsoft.com/office/drawing/2014/main" id="{4593EDBB-85F5-9D49-91D0-7944CDBA8F15}"/>
              </a:ext>
            </a:extLst>
          </p:cNvPr>
          <p:cNvSpPr txBox="1">
            <a:spLocks noChangeArrowheads="1"/>
          </p:cNvSpPr>
          <p:nvPr/>
        </p:nvSpPr>
        <p:spPr bwMode="auto">
          <a:xfrm>
            <a:off x="1234544" y="2478203"/>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9" name="TextBox 8">
            <a:extLst>
              <a:ext uri="{FF2B5EF4-FFF2-40B4-BE49-F238E27FC236}">
                <a16:creationId xmlns:a16="http://schemas.microsoft.com/office/drawing/2014/main" id="{8A08EA55-8FCE-A94C-BB21-BE2AB8AAB6F4}"/>
              </a:ext>
            </a:extLst>
          </p:cNvPr>
          <p:cNvSpPr txBox="1"/>
          <p:nvPr/>
        </p:nvSpPr>
        <p:spPr>
          <a:xfrm>
            <a:off x="1020282" y="3018144"/>
            <a:ext cx="889987" cy="338554"/>
          </a:xfrm>
          <a:prstGeom prst="rect">
            <a:avLst/>
          </a:prstGeom>
          <a:noFill/>
        </p:spPr>
        <p:txBody>
          <a:bodyPr wrap="none" rtlCol="0">
            <a:spAutoFit/>
          </a:bodyPr>
          <a:lstStyle/>
          <a:p>
            <a:r>
              <a:rPr lang="en-ZA" sz="1600" dirty="0">
                <a:solidFill>
                  <a:prstClr val="black"/>
                </a:solidFill>
                <a:latin typeface="Arial" panose="020B0604020202020204"/>
              </a:rPr>
              <a:t>Original</a:t>
            </a:r>
          </a:p>
        </p:txBody>
      </p:sp>
      <p:pic>
        <p:nvPicPr>
          <p:cNvPr id="10" name="Picture 7" descr="Folder">
            <a:extLst>
              <a:ext uri="{FF2B5EF4-FFF2-40B4-BE49-F238E27FC236}">
                <a16:creationId xmlns:a16="http://schemas.microsoft.com/office/drawing/2014/main" id="{26BB13C0-AA86-DBB4-62F9-510AE8531AC8}"/>
              </a:ext>
            </a:extLst>
          </p:cNvPr>
          <p:cNvPicPr>
            <a:picLocks noChangeAspect="1" noChangeArrowheads="1"/>
          </p:cNvPicPr>
          <p:nvPr/>
        </p:nvPicPr>
        <p:blipFill>
          <a:blip r:embed="rId2"/>
          <a:srcRect/>
          <a:stretch>
            <a:fillRect/>
          </a:stretch>
        </p:blipFill>
        <p:spPr bwMode="auto">
          <a:xfrm>
            <a:off x="813679" y="3307651"/>
            <a:ext cx="1079500" cy="1008063"/>
          </a:xfrm>
          <a:prstGeom prst="rect">
            <a:avLst/>
          </a:prstGeom>
          <a:noFill/>
          <a:ln w="9525">
            <a:noFill/>
            <a:miter lim="800000"/>
            <a:headEnd/>
            <a:tailEnd/>
          </a:ln>
        </p:spPr>
      </p:pic>
      <p:sp>
        <p:nvSpPr>
          <p:cNvPr id="11" name="Text Box 8">
            <a:extLst>
              <a:ext uri="{FF2B5EF4-FFF2-40B4-BE49-F238E27FC236}">
                <a16:creationId xmlns:a16="http://schemas.microsoft.com/office/drawing/2014/main" id="{A0914F65-2D29-FE9A-4AD0-87C73A28A1AB}"/>
              </a:ext>
            </a:extLst>
          </p:cNvPr>
          <p:cNvSpPr txBox="1">
            <a:spLocks noChangeArrowheads="1"/>
          </p:cNvSpPr>
          <p:nvPr/>
        </p:nvSpPr>
        <p:spPr bwMode="auto">
          <a:xfrm flipV="1">
            <a:off x="2412651" y="3241816"/>
            <a:ext cx="397238" cy="379890"/>
          </a:xfrm>
          <a:prstGeom prst="rect">
            <a:avLst/>
          </a:prstGeom>
          <a:noFill/>
          <a:ln w="9525">
            <a:noFill/>
            <a:miter lim="800000"/>
            <a:headEnd/>
            <a:tailEnd/>
          </a:ln>
        </p:spPr>
        <p:txBody>
          <a:bodyPr wrap="square">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pic>
        <p:nvPicPr>
          <p:cNvPr id="12" name="Picture 7" descr="Folder">
            <a:extLst>
              <a:ext uri="{FF2B5EF4-FFF2-40B4-BE49-F238E27FC236}">
                <a16:creationId xmlns:a16="http://schemas.microsoft.com/office/drawing/2014/main" id="{79DDC307-ABDB-843F-9AD1-84C815CCA583}"/>
              </a:ext>
            </a:extLst>
          </p:cNvPr>
          <p:cNvPicPr>
            <a:picLocks noChangeAspect="1" noChangeArrowheads="1"/>
          </p:cNvPicPr>
          <p:nvPr/>
        </p:nvPicPr>
        <p:blipFill>
          <a:blip r:embed="rId2"/>
          <a:srcRect/>
          <a:stretch>
            <a:fillRect/>
          </a:stretch>
        </p:blipFill>
        <p:spPr bwMode="auto">
          <a:xfrm>
            <a:off x="3574394" y="3229105"/>
            <a:ext cx="1079500" cy="1008062"/>
          </a:xfrm>
          <a:prstGeom prst="rect">
            <a:avLst/>
          </a:prstGeom>
          <a:noFill/>
          <a:ln w="9525">
            <a:noFill/>
            <a:miter lim="800000"/>
            <a:headEnd/>
            <a:tailEnd/>
          </a:ln>
        </p:spPr>
      </p:pic>
      <p:pic>
        <p:nvPicPr>
          <p:cNvPr id="13" name="Picture 12">
            <a:extLst>
              <a:ext uri="{FF2B5EF4-FFF2-40B4-BE49-F238E27FC236}">
                <a16:creationId xmlns:a16="http://schemas.microsoft.com/office/drawing/2014/main" id="{A3092DBC-7EBB-941B-37C0-132DAD004A6B}"/>
              </a:ext>
            </a:extLst>
          </p:cNvPr>
          <p:cNvPicPr>
            <a:picLocks noChangeAspect="1"/>
          </p:cNvPicPr>
          <p:nvPr/>
        </p:nvPicPr>
        <p:blipFill>
          <a:blip r:embed="rId3"/>
          <a:stretch>
            <a:fillRect/>
          </a:stretch>
        </p:blipFill>
        <p:spPr>
          <a:xfrm>
            <a:off x="6936825" y="3307651"/>
            <a:ext cx="1009650" cy="737391"/>
          </a:xfrm>
          <a:prstGeom prst="rect">
            <a:avLst/>
          </a:prstGeom>
        </p:spPr>
      </p:pic>
      <p:sp>
        <p:nvSpPr>
          <p:cNvPr id="14" name="Text Box 17">
            <a:extLst>
              <a:ext uri="{FF2B5EF4-FFF2-40B4-BE49-F238E27FC236}">
                <a16:creationId xmlns:a16="http://schemas.microsoft.com/office/drawing/2014/main" id="{4FE6F0D5-0FCF-CE56-68C1-E47E32F2B3CC}"/>
              </a:ext>
            </a:extLst>
          </p:cNvPr>
          <p:cNvSpPr txBox="1">
            <a:spLocks noChangeArrowheads="1"/>
          </p:cNvSpPr>
          <p:nvPr/>
        </p:nvSpPr>
        <p:spPr bwMode="auto">
          <a:xfrm>
            <a:off x="3972730" y="255433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
        <p:nvSpPr>
          <p:cNvPr id="18" name="Text Box 8">
            <a:extLst>
              <a:ext uri="{FF2B5EF4-FFF2-40B4-BE49-F238E27FC236}">
                <a16:creationId xmlns:a16="http://schemas.microsoft.com/office/drawing/2014/main" id="{0D22E636-48BA-269C-1299-25E10EEA4EFB}"/>
              </a:ext>
            </a:extLst>
          </p:cNvPr>
          <p:cNvSpPr txBox="1">
            <a:spLocks noChangeArrowheads="1"/>
          </p:cNvSpPr>
          <p:nvPr/>
        </p:nvSpPr>
        <p:spPr bwMode="auto">
          <a:xfrm>
            <a:off x="5473207" y="3344589"/>
            <a:ext cx="357188" cy="369888"/>
          </a:xfrm>
          <a:prstGeom prst="rect">
            <a:avLst/>
          </a:prstGeom>
          <a:noFill/>
          <a:ln w="9525">
            <a:noFill/>
            <a:miter lim="800000"/>
            <a:headEnd/>
            <a:tailEnd/>
          </a:ln>
        </p:spPr>
        <p:txBody>
          <a:bodyPr>
            <a:spAutoFit/>
          </a:bodyPr>
          <a:lstStyle/>
          <a:p>
            <a:r>
              <a:rPr lang="en-ZA" dirty="0">
                <a:solidFill>
                  <a:prstClr val="black"/>
                </a:solidFill>
                <a:latin typeface="Arial" panose="020B0604020202020204"/>
              </a:rPr>
              <a:t>+</a:t>
            </a:r>
            <a:endParaRPr lang="en-GB" dirty="0">
              <a:solidFill>
                <a:prstClr val="black"/>
              </a:solidFill>
              <a:latin typeface="Arial" panose="020B0604020202020204"/>
            </a:endParaRPr>
          </a:p>
        </p:txBody>
      </p:sp>
      <p:sp>
        <p:nvSpPr>
          <p:cNvPr id="19" name="TextBox 10">
            <a:extLst>
              <a:ext uri="{FF2B5EF4-FFF2-40B4-BE49-F238E27FC236}">
                <a16:creationId xmlns:a16="http://schemas.microsoft.com/office/drawing/2014/main" id="{F93BB3C9-D949-7EAF-576D-04289A710EE8}"/>
              </a:ext>
            </a:extLst>
          </p:cNvPr>
          <p:cNvSpPr txBox="1">
            <a:spLocks noChangeArrowheads="1"/>
          </p:cNvSpPr>
          <p:nvPr/>
        </p:nvSpPr>
        <p:spPr bwMode="auto">
          <a:xfrm>
            <a:off x="2429691" y="4335376"/>
            <a:ext cx="3043516" cy="584200"/>
          </a:xfrm>
          <a:prstGeom prst="rect">
            <a:avLst/>
          </a:prstGeom>
          <a:noFill/>
          <a:ln w="9525">
            <a:noFill/>
            <a:miter lim="800000"/>
            <a:headEnd/>
            <a:tailEnd/>
          </a:ln>
        </p:spPr>
        <p:txBody>
          <a:bodyPr wrap="square">
            <a:spAutoFit/>
          </a:bodyPr>
          <a:lstStyle/>
          <a:p>
            <a:r>
              <a:rPr lang="en-ZA" sz="3200" b="1" dirty="0">
                <a:solidFill>
                  <a:srgbClr val="44546A"/>
                </a:solidFill>
                <a:latin typeface="Arial" panose="020B0604020202020204"/>
              </a:rPr>
              <a:t>TENDER BOX</a:t>
            </a:r>
          </a:p>
        </p:txBody>
      </p:sp>
      <p:sp>
        <p:nvSpPr>
          <p:cNvPr id="20" name="TextBox 11">
            <a:extLst>
              <a:ext uri="{FF2B5EF4-FFF2-40B4-BE49-F238E27FC236}">
                <a16:creationId xmlns:a16="http://schemas.microsoft.com/office/drawing/2014/main" id="{54DA29EB-078B-0D4C-F6EC-23FC93847A32}"/>
              </a:ext>
            </a:extLst>
          </p:cNvPr>
          <p:cNvSpPr txBox="1">
            <a:spLocks noChangeArrowheads="1"/>
          </p:cNvSpPr>
          <p:nvPr/>
        </p:nvSpPr>
        <p:spPr bwMode="auto">
          <a:xfrm>
            <a:off x="1293891" y="4931655"/>
            <a:ext cx="5429250" cy="369332"/>
          </a:xfrm>
          <a:prstGeom prst="rect">
            <a:avLst/>
          </a:prstGeom>
          <a:noFill/>
          <a:ln w="9525">
            <a:noFill/>
            <a:miter lim="800000"/>
            <a:headEnd/>
            <a:tailEnd/>
          </a:ln>
        </p:spPr>
        <p:txBody>
          <a:bodyPr>
            <a:spAutoFit/>
          </a:bodyPr>
          <a:lstStyle/>
          <a:p>
            <a:pPr algn="ctr"/>
            <a:r>
              <a:rPr lang="en-US">
                <a:solidFill>
                  <a:srgbClr val="44546A"/>
                </a:solidFill>
                <a:latin typeface="Arial" panose="020B0604020202020204"/>
              </a:rPr>
              <a:t>Email submission </a:t>
            </a:r>
            <a:endParaRPr lang="en-ZA" dirty="0">
              <a:solidFill>
                <a:srgbClr val="44546A"/>
              </a:solidFill>
              <a:latin typeface="Arial" panose="020B0604020202020204"/>
            </a:endParaRPr>
          </a:p>
        </p:txBody>
      </p:sp>
      <p:sp>
        <p:nvSpPr>
          <p:cNvPr id="21" name="TextBox 12">
            <a:extLst>
              <a:ext uri="{FF2B5EF4-FFF2-40B4-BE49-F238E27FC236}">
                <a16:creationId xmlns:a16="http://schemas.microsoft.com/office/drawing/2014/main" id="{A9E6E15E-2899-917A-86D8-52FAF3F6A2A2}"/>
              </a:ext>
            </a:extLst>
          </p:cNvPr>
          <p:cNvSpPr txBox="1">
            <a:spLocks noChangeArrowheads="1"/>
          </p:cNvSpPr>
          <p:nvPr/>
        </p:nvSpPr>
        <p:spPr bwMode="auto">
          <a:xfrm>
            <a:off x="145141" y="5404718"/>
            <a:ext cx="8739926" cy="369332"/>
          </a:xfrm>
          <a:prstGeom prst="rect">
            <a:avLst/>
          </a:prstGeom>
          <a:noFill/>
          <a:ln w="9525">
            <a:noFill/>
            <a:miter lim="800000"/>
            <a:headEnd/>
            <a:tailEnd/>
          </a:ln>
        </p:spPr>
        <p:txBody>
          <a:bodyPr wrap="square">
            <a:spAutoFit/>
          </a:bodyPr>
          <a:lstStyle/>
          <a:p>
            <a:pPr indent="84138"/>
            <a:r>
              <a:rPr lang="en-ZA" dirty="0">
                <a:solidFill>
                  <a:srgbClr val="44546A"/>
                </a:solidFill>
                <a:latin typeface="Arial" panose="020B0604020202020204"/>
              </a:rPr>
              <a:t>Any enquiries must be referred, in writing via email: </a:t>
            </a:r>
            <a:r>
              <a:rPr lang="en-ZA" dirty="0">
                <a:solidFill>
                  <a:srgbClr val="44546A"/>
                </a:solidFill>
                <a:latin typeface="Arial" panose="020B0604020202020204"/>
                <a:hlinkClick r:id="rId4"/>
              </a:rPr>
              <a:t>tenderoffice@sars.gov.za</a:t>
            </a:r>
            <a:endParaRPr lang="en-ZA" dirty="0">
              <a:solidFill>
                <a:srgbClr val="44546A"/>
              </a:solidFill>
              <a:latin typeface="Arial" panose="020B0604020202020204"/>
            </a:endParaRPr>
          </a:p>
        </p:txBody>
      </p:sp>
      <p:pic>
        <p:nvPicPr>
          <p:cNvPr id="6" name="Picture 5">
            <a:extLst>
              <a:ext uri="{FF2B5EF4-FFF2-40B4-BE49-F238E27FC236}">
                <a16:creationId xmlns:a16="http://schemas.microsoft.com/office/drawing/2014/main" id="{668E1543-2EAC-66B1-1C8B-1ED00091CE61}"/>
              </a:ext>
            </a:extLst>
          </p:cNvPr>
          <p:cNvPicPr>
            <a:picLocks noChangeAspect="1"/>
          </p:cNvPicPr>
          <p:nvPr/>
        </p:nvPicPr>
        <p:blipFill>
          <a:blip r:embed="rId3"/>
          <a:stretch>
            <a:fillRect/>
          </a:stretch>
        </p:blipFill>
        <p:spPr>
          <a:xfrm>
            <a:off x="6957312" y="3299306"/>
            <a:ext cx="1009650" cy="737391"/>
          </a:xfrm>
          <a:prstGeom prst="rect">
            <a:avLst/>
          </a:prstGeom>
        </p:spPr>
      </p:pic>
      <p:sp>
        <p:nvSpPr>
          <p:cNvPr id="22" name="Right Brace 21">
            <a:extLst>
              <a:ext uri="{FF2B5EF4-FFF2-40B4-BE49-F238E27FC236}">
                <a16:creationId xmlns:a16="http://schemas.microsoft.com/office/drawing/2014/main" id="{5D1ABA90-18ED-5D6C-213A-7A21928F7C1B}"/>
              </a:ext>
            </a:extLst>
          </p:cNvPr>
          <p:cNvSpPr/>
          <p:nvPr/>
        </p:nvSpPr>
        <p:spPr bwMode="auto">
          <a:xfrm flipV="1">
            <a:off x="8780655" y="3061683"/>
            <a:ext cx="377952" cy="983359"/>
          </a:xfrm>
          <a:prstGeom prst="rightBrac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lvl="0" indent="0" defTabSz="895350" eaLnBrk="1" fontAlgn="base" latinLnBrk="0" hangingPunct="1">
              <a:lnSpc>
                <a:spcPct val="100000"/>
              </a:lnSpc>
              <a:spcBef>
                <a:spcPct val="0"/>
              </a:spcBef>
              <a:spcAft>
                <a:spcPct val="0"/>
              </a:spcAft>
              <a:buClrTx/>
              <a:buSzPct val="120000"/>
              <a:buFontTx/>
              <a:buNone/>
              <a:tabLst/>
              <a:defRPr/>
            </a:pPr>
            <a:endParaRPr kumimoji="0" lang="en-ZA" sz="1600" b="1" i="0" u="none" strike="noStrike" kern="0" cap="none" spc="0" normalizeH="0" baseline="0" noProof="0" dirty="0">
              <a:ln>
                <a:noFill/>
              </a:ln>
              <a:solidFill>
                <a:prstClr val="black"/>
              </a:solidFill>
              <a:effectLst/>
              <a:uLnTx/>
              <a:uFillTx/>
              <a:latin typeface="Arial" charset="0"/>
            </a:endParaRPr>
          </a:p>
        </p:txBody>
      </p:sp>
      <p:sp>
        <p:nvSpPr>
          <p:cNvPr id="23" name="TextBox 22">
            <a:extLst>
              <a:ext uri="{FF2B5EF4-FFF2-40B4-BE49-F238E27FC236}">
                <a16:creationId xmlns:a16="http://schemas.microsoft.com/office/drawing/2014/main" id="{3373434B-5271-1EAC-F810-753CF2CA04B3}"/>
              </a:ext>
            </a:extLst>
          </p:cNvPr>
          <p:cNvSpPr txBox="1"/>
          <p:nvPr/>
        </p:nvSpPr>
        <p:spPr>
          <a:xfrm>
            <a:off x="9258119" y="3404576"/>
            <a:ext cx="2461130" cy="492443"/>
          </a:xfrm>
          <a:prstGeom prst="rect">
            <a:avLst/>
          </a:prstGeom>
          <a:noFill/>
        </p:spPr>
        <p:txBody>
          <a:bodyPr wrap="square" rtlCol="0">
            <a:spAutoFit/>
          </a:bodyPr>
          <a:lstStyle/>
          <a:p>
            <a:r>
              <a:rPr lang="en-ZA" sz="1600" b="1" dirty="0">
                <a:solidFill>
                  <a:srgbClr val="FF0000"/>
                </a:solidFill>
                <a:latin typeface="Arial" panose="020B0604020202020204"/>
              </a:rPr>
              <a:t>Content of File 1 and 2</a:t>
            </a:r>
            <a:endParaRPr lang="en-ZA" sz="1600" b="1" dirty="0">
              <a:solidFill>
                <a:prstClr val="black"/>
              </a:solidFill>
              <a:latin typeface="Arial" panose="020B0604020202020204"/>
            </a:endParaRPr>
          </a:p>
          <a:p>
            <a:endParaRPr lang="en-ZA" sz="1000" b="1" dirty="0">
              <a:solidFill>
                <a:prstClr val="black"/>
              </a:solidFill>
              <a:latin typeface="Arial" panose="020B0604020202020204"/>
            </a:endParaRPr>
          </a:p>
        </p:txBody>
      </p:sp>
      <p:pic>
        <p:nvPicPr>
          <p:cNvPr id="24" name="Picture 23">
            <a:extLst>
              <a:ext uri="{FF2B5EF4-FFF2-40B4-BE49-F238E27FC236}">
                <a16:creationId xmlns:a16="http://schemas.microsoft.com/office/drawing/2014/main" id="{E52439FA-8B1D-276E-6AA4-BA38A1F2582C}"/>
              </a:ext>
            </a:extLst>
          </p:cNvPr>
          <p:cNvPicPr>
            <a:picLocks noChangeAspect="1"/>
          </p:cNvPicPr>
          <p:nvPr/>
        </p:nvPicPr>
        <p:blipFill>
          <a:blip r:embed="rId3"/>
          <a:stretch>
            <a:fillRect/>
          </a:stretch>
        </p:blipFill>
        <p:spPr>
          <a:xfrm>
            <a:off x="6957312" y="3187421"/>
            <a:ext cx="1009650" cy="737391"/>
          </a:xfrm>
          <a:prstGeom prst="rect">
            <a:avLst/>
          </a:prstGeom>
        </p:spPr>
      </p:pic>
      <p:sp>
        <p:nvSpPr>
          <p:cNvPr id="25" name="Text Box 17">
            <a:extLst>
              <a:ext uri="{FF2B5EF4-FFF2-40B4-BE49-F238E27FC236}">
                <a16:creationId xmlns:a16="http://schemas.microsoft.com/office/drawing/2014/main" id="{4E2DAFCD-B6AD-51EB-C5D9-9736688438DD}"/>
              </a:ext>
            </a:extLst>
          </p:cNvPr>
          <p:cNvSpPr txBox="1">
            <a:spLocks noChangeArrowheads="1"/>
          </p:cNvSpPr>
          <p:nvPr/>
        </p:nvSpPr>
        <p:spPr bwMode="auto">
          <a:xfrm>
            <a:off x="6921041" y="2488726"/>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prstClr val="black"/>
                </a:solidFill>
                <a:latin typeface="Arial" panose="020B0604020202020204"/>
              </a:rPr>
              <a:t>1</a:t>
            </a:r>
            <a:endParaRPr lang="en-GB" b="1" dirty="0">
              <a:solidFill>
                <a:prstClr val="black"/>
              </a:solidFill>
              <a:latin typeface="Arial" panose="020B0604020202020204"/>
            </a:endParaRPr>
          </a:p>
        </p:txBody>
      </p:sp>
    </p:spTree>
    <p:extLst>
      <p:ext uri="{BB962C8B-B14F-4D97-AF65-F5344CB8AC3E}">
        <p14:creationId xmlns:p14="http://schemas.microsoft.com/office/powerpoint/2010/main" val="4170216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80374" y="343203"/>
            <a:ext cx="11231252" cy="556182"/>
          </a:xfrm>
        </p:spPr>
        <p:txBody>
          <a:bodyPr/>
          <a:lstStyle/>
          <a:p>
            <a:pPr marL="0" marR="0" lvl="0" indent="0" defTabSz="914400" rtl="0" eaLnBrk="1" fontAlgn="auto" latinLnBrk="0" hangingPunct="1">
              <a:lnSpc>
                <a:spcPct val="100000"/>
              </a:lnSpc>
              <a:spcBef>
                <a:spcPts val="0"/>
              </a:spcBef>
              <a:spcAft>
                <a:spcPts val="0"/>
              </a:spcAft>
              <a:tabLst/>
              <a:defRPr/>
            </a:pPr>
            <a:r>
              <a:rPr lang="en-ZA" sz="2800" b="1" dirty="0">
                <a:solidFill>
                  <a:srgbClr val="5B9BD5">
                    <a:lumMod val="75000"/>
                  </a:srgbClr>
                </a:solidFill>
                <a:effectLst>
                  <a:outerShdw blurRad="38100" dist="38100" dir="2700000" algn="tl">
                    <a:srgbClr val="000000">
                      <a:alpha val="43137"/>
                    </a:srgbClr>
                  </a:outerShdw>
                </a:effectLst>
                <a:latin typeface="Arial" panose="020B0604020202020204"/>
              </a:rPr>
              <a:t>FILE 1: ORIGINAL / DUPLICATE </a:t>
            </a:r>
            <a:br>
              <a:rPr kumimoji="0" lang="en-ZA" sz="1800" b="0" i="0" u="none" strike="noStrike" kern="1200" cap="none" spc="0" normalizeH="0" baseline="0" noProof="0" dirty="0">
                <a:ln>
                  <a:noFill/>
                </a:ln>
                <a:solidFill>
                  <a:prstClr val="black"/>
                </a:solidFill>
                <a:effectLst/>
                <a:uLnTx/>
                <a:uFillTx/>
                <a:latin typeface="Arial" panose="020B0604020202020204"/>
                <a:ea typeface="+mn-ea"/>
                <a:cs typeface="+mn-cs"/>
              </a:rPr>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5" name="Rectangle 43">
            <a:extLst>
              <a:ext uri="{FF2B5EF4-FFF2-40B4-BE49-F238E27FC236}">
                <a16:creationId xmlns:a16="http://schemas.microsoft.com/office/drawing/2014/main" id="{46158CC5-19CD-3DD9-5F04-1D3E2BEC926A}"/>
              </a:ext>
            </a:extLst>
          </p:cNvPr>
          <p:cNvSpPr>
            <a:spLocks noChangeArrowheads="1"/>
          </p:cNvSpPr>
          <p:nvPr/>
        </p:nvSpPr>
        <p:spPr bwMode="auto">
          <a:xfrm>
            <a:off x="1244912" y="1412622"/>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7" name="Rectangle 43">
            <a:extLst>
              <a:ext uri="{FF2B5EF4-FFF2-40B4-BE49-F238E27FC236}">
                <a16:creationId xmlns:a16="http://schemas.microsoft.com/office/drawing/2014/main" id="{98082F6A-5382-6DAE-A1A1-BEF167D1BE9A}"/>
              </a:ext>
            </a:extLst>
          </p:cNvPr>
          <p:cNvSpPr>
            <a:spLocks noChangeArrowheads="1"/>
          </p:cNvSpPr>
          <p:nvPr/>
        </p:nvSpPr>
        <p:spPr bwMode="auto">
          <a:xfrm>
            <a:off x="1218073" y="3147082"/>
            <a:ext cx="1201994"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2</a:t>
            </a:r>
          </a:p>
        </p:txBody>
      </p:sp>
      <p:sp>
        <p:nvSpPr>
          <p:cNvPr id="13" name="Rectangle 43">
            <a:extLst>
              <a:ext uri="{FF2B5EF4-FFF2-40B4-BE49-F238E27FC236}">
                <a16:creationId xmlns:a16="http://schemas.microsoft.com/office/drawing/2014/main" id="{225316F1-8800-7059-9EFC-D96873469E82}"/>
              </a:ext>
            </a:extLst>
          </p:cNvPr>
          <p:cNvSpPr>
            <a:spLocks noChangeArrowheads="1"/>
          </p:cNvSpPr>
          <p:nvPr/>
        </p:nvSpPr>
        <p:spPr bwMode="auto">
          <a:xfrm>
            <a:off x="8173425" y="1349805"/>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4" name="Rectangle 43">
            <a:extLst>
              <a:ext uri="{FF2B5EF4-FFF2-40B4-BE49-F238E27FC236}">
                <a16:creationId xmlns:a16="http://schemas.microsoft.com/office/drawing/2014/main" id="{F028AC55-C8A6-2BFF-9064-D850B5B80E12}"/>
              </a:ext>
            </a:extLst>
          </p:cNvPr>
          <p:cNvSpPr>
            <a:spLocks noChangeArrowheads="1"/>
          </p:cNvSpPr>
          <p:nvPr/>
        </p:nvSpPr>
        <p:spPr bwMode="auto">
          <a:xfrm>
            <a:off x="8171785" y="3541480"/>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7" name="Freeform 23">
            <a:extLst>
              <a:ext uri="{FF2B5EF4-FFF2-40B4-BE49-F238E27FC236}">
                <a16:creationId xmlns:a16="http://schemas.microsoft.com/office/drawing/2014/main" id="{59D8C66F-438E-3678-FA4E-2550CBF29C66}"/>
              </a:ext>
            </a:extLst>
          </p:cNvPr>
          <p:cNvSpPr>
            <a:spLocks/>
          </p:cNvSpPr>
          <p:nvPr/>
        </p:nvSpPr>
        <p:spPr bwMode="auto">
          <a:xfrm>
            <a:off x="8376874" y="1404787"/>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ctr">
              <a:defRPr/>
            </a:pPr>
            <a:endParaRPr lang="en-US" sz="1800" dirty="0">
              <a:solidFill>
                <a:srgbClr val="000000"/>
              </a:solidFill>
              <a:cs typeface="+mn-cs"/>
            </a:endParaRPr>
          </a:p>
        </p:txBody>
      </p:sp>
      <p:sp>
        <p:nvSpPr>
          <p:cNvPr id="18" name="Freeform 23">
            <a:extLst>
              <a:ext uri="{FF2B5EF4-FFF2-40B4-BE49-F238E27FC236}">
                <a16:creationId xmlns:a16="http://schemas.microsoft.com/office/drawing/2014/main" id="{E9C388AF-C52F-2D87-E2BB-3D6DA65A36D3}"/>
              </a:ext>
            </a:extLst>
          </p:cNvPr>
          <p:cNvSpPr>
            <a:spLocks/>
          </p:cNvSpPr>
          <p:nvPr/>
        </p:nvSpPr>
        <p:spPr bwMode="auto">
          <a:xfrm>
            <a:off x="8408524" y="3596462"/>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3" name="44 CuadroTexto">
            <a:extLst>
              <a:ext uri="{FF2B5EF4-FFF2-40B4-BE49-F238E27FC236}">
                <a16:creationId xmlns:a16="http://schemas.microsoft.com/office/drawing/2014/main" id="{2C719448-A8B9-CCFA-A0CA-07BCF3CB0BEE}"/>
              </a:ext>
            </a:extLst>
          </p:cNvPr>
          <p:cNvSpPr txBox="1"/>
          <p:nvPr/>
        </p:nvSpPr>
        <p:spPr>
          <a:xfrm>
            <a:off x="2771615" y="1412622"/>
            <a:ext cx="4850537" cy="845177"/>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rgbClr val="44546A"/>
                </a:solidFill>
                <a:effectLst/>
                <a:uLnTx/>
                <a:uFillTx/>
                <a:latin typeface="Arial" panose="020B0604020202020204"/>
              </a:rPr>
              <a:t>Pre-qualification documents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US" b="0" i="0" u="none" strike="noStrike" kern="0" cap="none" spc="0" normalizeH="0" baseline="0" noProof="0" dirty="0">
                <a:ln>
                  <a:noFill/>
                </a:ln>
                <a:solidFill>
                  <a:srgbClr val="44546A"/>
                </a:solidFill>
                <a:effectLst/>
                <a:uLnTx/>
                <a:uFillTx/>
                <a:latin typeface="Arial" panose="020B0604020202020204"/>
              </a:rPr>
              <a:t>SBD documents and other documents</a:t>
            </a:r>
          </a:p>
        </p:txBody>
      </p:sp>
      <p:sp>
        <p:nvSpPr>
          <p:cNvPr id="6" name="44 CuadroTexto">
            <a:extLst>
              <a:ext uri="{FF2B5EF4-FFF2-40B4-BE49-F238E27FC236}">
                <a16:creationId xmlns:a16="http://schemas.microsoft.com/office/drawing/2014/main" id="{E2D550E3-96C2-3B06-C615-5C6DC703BBC5}"/>
              </a:ext>
            </a:extLst>
          </p:cNvPr>
          <p:cNvSpPr txBox="1"/>
          <p:nvPr/>
        </p:nvSpPr>
        <p:spPr>
          <a:xfrm>
            <a:off x="2771615" y="3146554"/>
            <a:ext cx="4823698" cy="1722205"/>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ZA" b="1" i="0" u="sng" strike="noStrike" kern="0" cap="none" spc="0" normalizeH="0" baseline="0" noProof="0" dirty="0">
                <a:ln>
                  <a:noFill/>
                </a:ln>
                <a:solidFill>
                  <a:srgbClr val="44546A"/>
                </a:solidFill>
                <a:effectLst/>
                <a:uLnTx/>
                <a:uFillTx/>
                <a:latin typeface="Arial" panose="020B0604020202020204"/>
                <a:cs typeface="Arial" panose="020B0604020202020204" pitchFamily="34" charset="0"/>
              </a:rPr>
              <a:t>Technical Response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rgbClr val="44546A"/>
                </a:solidFill>
                <a:effectLst/>
                <a:uLnTx/>
                <a:uFillTx/>
                <a:latin typeface="Arial" panose="020B0604020202020204"/>
              </a:rPr>
              <a:t>Response to technical requirements </a:t>
            </a:r>
          </a:p>
          <a:p>
            <a:pPr marL="266700" marR="0" lvl="0" indent="-171450" defTabSz="914400" eaLnBrk="1" fontAlgn="auto" latinLnBrk="0" hangingPunct="1">
              <a:lnSpc>
                <a:spcPct val="150000"/>
              </a:lnSpc>
              <a:spcBef>
                <a:spcPts val="0"/>
              </a:spcBef>
              <a:spcAft>
                <a:spcPts val="0"/>
              </a:spcAft>
              <a:buClrTx/>
              <a:buSzTx/>
              <a:buFont typeface="Arial" pitchFamily="34" charset="0"/>
              <a:buChar char="•"/>
              <a:tabLst>
                <a:tab pos="273050" algn="l"/>
              </a:tabLst>
              <a:defRPr/>
            </a:pPr>
            <a:r>
              <a:rPr kumimoji="0" lang="en-ZA" b="0" i="0" u="none" strike="noStrike" kern="0" cap="none" spc="0" normalizeH="0" baseline="0" noProof="0" dirty="0">
                <a:ln>
                  <a:noFill/>
                </a:ln>
                <a:solidFill>
                  <a:srgbClr val="44546A"/>
                </a:solidFill>
                <a:effectLst/>
                <a:uLnTx/>
                <a:uFillTx/>
                <a:latin typeface="Arial" panose="020B0604020202020204"/>
              </a:rPr>
              <a:t>Supporting documents for technical requirements</a:t>
            </a:r>
            <a:endParaRPr kumimoji="0" lang="en-US" b="0" i="0" u="none" strike="noStrike" kern="0" cap="none" spc="0" normalizeH="0" baseline="0" noProof="0" dirty="0">
              <a:ln>
                <a:noFill/>
              </a:ln>
              <a:solidFill>
                <a:srgbClr val="44546A"/>
              </a:solidFill>
              <a:effectLst/>
              <a:uLnTx/>
              <a:uFillTx/>
              <a:latin typeface="Arial" panose="020B0604020202020204"/>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p:txBody>
      </p:sp>
    </p:spTree>
    <p:extLst>
      <p:ext uri="{BB962C8B-B14F-4D97-AF65-F5344CB8AC3E}">
        <p14:creationId xmlns:p14="http://schemas.microsoft.com/office/powerpoint/2010/main" val="3033414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87938" y="216806"/>
            <a:ext cx="11231252" cy="631596"/>
          </a:xfrm>
        </p:spPr>
        <p:txBody>
          <a:bodyPr/>
          <a:lstStyle/>
          <a:p>
            <a:r>
              <a:rPr lang="en-ZA" sz="2900" b="1" dirty="0">
                <a:solidFill>
                  <a:srgbClr val="5B9BD5">
                    <a:lumMod val="75000"/>
                  </a:srgbClr>
                </a:solidFill>
                <a:effectLst>
                  <a:outerShdw blurRad="38100" dist="38100" dir="2700000" algn="tl">
                    <a:srgbClr val="000000">
                      <a:alpha val="43137"/>
                    </a:srgbClr>
                  </a:outerShdw>
                </a:effectLst>
                <a:latin typeface="Arial" panose="020B0604020202020204"/>
              </a:rPr>
              <a:t>FILE 2: ORIGINAL / DUPLICATE </a:t>
            </a:r>
            <a:br>
              <a:rPr lang="en-ZA" sz="1200" dirty="0"/>
            </a:br>
            <a:endParaRPr lang="en-ZA"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197963" y="820133"/>
            <a:ext cx="8514917" cy="4401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Rectangle 43">
            <a:extLst>
              <a:ext uri="{FF2B5EF4-FFF2-40B4-BE49-F238E27FC236}">
                <a16:creationId xmlns:a16="http://schemas.microsoft.com/office/drawing/2014/main" id="{F39C1BF3-B291-DB81-28ED-80EB6B684AD7}"/>
              </a:ext>
            </a:extLst>
          </p:cNvPr>
          <p:cNvSpPr>
            <a:spLocks noChangeArrowheads="1"/>
          </p:cNvSpPr>
          <p:nvPr/>
        </p:nvSpPr>
        <p:spPr bwMode="auto">
          <a:xfrm>
            <a:off x="1324246" y="1188992"/>
            <a:ext cx="1180993"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1</a:t>
            </a:r>
          </a:p>
        </p:txBody>
      </p:sp>
      <p:sp>
        <p:nvSpPr>
          <p:cNvPr id="5" name="Rectangle 43">
            <a:extLst>
              <a:ext uri="{FF2B5EF4-FFF2-40B4-BE49-F238E27FC236}">
                <a16:creationId xmlns:a16="http://schemas.microsoft.com/office/drawing/2014/main" id="{C60D110F-3CEA-255A-B1F6-A0688A14630C}"/>
              </a:ext>
            </a:extLst>
          </p:cNvPr>
          <p:cNvSpPr>
            <a:spLocks noChangeArrowheads="1"/>
          </p:cNvSpPr>
          <p:nvPr/>
        </p:nvSpPr>
        <p:spPr bwMode="auto">
          <a:xfrm>
            <a:off x="1304145" y="2395745"/>
            <a:ext cx="1221196"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dirty="0">
                <a:solidFill>
                  <a:schemeClr val="tx2"/>
                </a:solidFill>
                <a:latin typeface="Arial" panose="020B0604020202020204" pitchFamily="34" charset="0"/>
                <a:cs typeface="Arial" panose="020B0604020202020204" pitchFamily="34" charset="0"/>
              </a:rPr>
              <a:t>Exhibit  2</a:t>
            </a:r>
          </a:p>
        </p:txBody>
      </p:sp>
      <p:sp>
        <p:nvSpPr>
          <p:cNvPr id="6" name="Rectangle 43">
            <a:extLst>
              <a:ext uri="{FF2B5EF4-FFF2-40B4-BE49-F238E27FC236}">
                <a16:creationId xmlns:a16="http://schemas.microsoft.com/office/drawing/2014/main" id="{681B7ACA-41A1-48BE-3D82-C30C46BE4BBF}"/>
              </a:ext>
            </a:extLst>
          </p:cNvPr>
          <p:cNvSpPr>
            <a:spLocks noChangeArrowheads="1"/>
          </p:cNvSpPr>
          <p:nvPr/>
        </p:nvSpPr>
        <p:spPr bwMode="auto">
          <a:xfrm>
            <a:off x="1304145" y="3928918"/>
            <a:ext cx="1221196" cy="576620"/>
          </a:xfrm>
          <a:prstGeom prst="rect">
            <a:avLst/>
          </a:prstGeom>
          <a:solidFill>
            <a:srgbClr val="FFFFFF"/>
          </a:solidFill>
          <a:ln w="9525" algn="ctr">
            <a:solidFill>
              <a:srgbClr val="44546A"/>
            </a:solidFill>
            <a:miter lim="800000"/>
            <a:headEnd/>
            <a:tailEnd/>
          </a:ln>
          <a:effectLst>
            <a:outerShdw dist="38100" dir="2700000" algn="tl" rotWithShape="0">
              <a:srgbClr val="000000">
                <a:alpha val="39999"/>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44546A"/>
                </a:solidFill>
                <a:effectLst/>
                <a:uLnTx/>
                <a:uFillTx/>
                <a:latin typeface="Arial" panose="020B0604020202020204"/>
              </a:rPr>
              <a:t>Exhibit  3</a:t>
            </a:r>
          </a:p>
        </p:txBody>
      </p:sp>
      <p:sp>
        <p:nvSpPr>
          <p:cNvPr id="7" name="44 CuadroTexto">
            <a:extLst>
              <a:ext uri="{FF2B5EF4-FFF2-40B4-BE49-F238E27FC236}">
                <a16:creationId xmlns:a16="http://schemas.microsoft.com/office/drawing/2014/main" id="{13188C8D-0FAA-59BC-F581-8E0C86434B9C}"/>
              </a:ext>
            </a:extLst>
          </p:cNvPr>
          <p:cNvSpPr txBox="1"/>
          <p:nvPr/>
        </p:nvSpPr>
        <p:spPr>
          <a:xfrm>
            <a:off x="3020681" y="1112768"/>
            <a:ext cx="4850537" cy="743399"/>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Pricing</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Annexure </a:t>
            </a:r>
            <a:r>
              <a:rPr lang="en-US" kern="0" dirty="0">
                <a:solidFill>
                  <a:srgbClr val="44546A"/>
                </a:solidFill>
                <a:latin typeface="Arial" panose="020B0604020202020204" pitchFamily="34" charset="0"/>
                <a:cs typeface="Arial" panose="020B0604020202020204" pitchFamily="34" charset="0"/>
              </a:rPr>
              <a:t>B </a:t>
            </a:r>
            <a:r>
              <a:rPr kumimoji="0" lang="en-US"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 Pricing Schedule</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8" name="44 CuadroTexto">
            <a:extLst>
              <a:ext uri="{FF2B5EF4-FFF2-40B4-BE49-F238E27FC236}">
                <a16:creationId xmlns:a16="http://schemas.microsoft.com/office/drawing/2014/main" id="{1BD04960-9406-4E58-DFEC-4A6E707F5B3D}"/>
              </a:ext>
            </a:extLst>
          </p:cNvPr>
          <p:cNvSpPr txBox="1"/>
          <p:nvPr/>
        </p:nvSpPr>
        <p:spPr>
          <a:xfrm>
            <a:off x="2973794" y="2147174"/>
            <a:ext cx="4898011"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a:p>
            <a:pPr marL="95250" marR="0" lvl="0" indent="0" defTabSz="914400" eaLnBrk="1" fontAlgn="auto" latinLnBrk="0" hangingPunct="1">
              <a:lnSpc>
                <a:spcPct val="150000"/>
              </a:lnSpc>
              <a:spcBef>
                <a:spcPts val="0"/>
              </a:spcBef>
              <a:spcAft>
                <a:spcPts val="0"/>
              </a:spcAft>
              <a:buClrTx/>
              <a:buSzTx/>
              <a:buFontTx/>
              <a:buNone/>
              <a:tabLst/>
              <a:defRPr/>
            </a:pPr>
            <a:r>
              <a:rPr kumimoji="0" lang="en-US" b="1" i="0" u="sng" strike="noStrike" kern="0" cap="none" spc="0" normalizeH="0" baseline="0" noProof="0" dirty="0">
                <a:ln>
                  <a:noFill/>
                </a:ln>
                <a:solidFill>
                  <a:srgbClr val="44546A"/>
                </a:solidFill>
                <a:effectLst/>
                <a:uLnTx/>
                <a:uFillTx/>
                <a:latin typeface="Arial" panose="020B0604020202020204"/>
              </a:rPr>
              <a:t>B-BBEE</a:t>
            </a:r>
            <a:r>
              <a:rPr kumimoji="0" lang="en-US" b="0" i="0" u="none" strike="noStrike" kern="0" cap="none" spc="0" normalizeH="0" baseline="0" noProof="0" dirty="0">
                <a:ln>
                  <a:noFill/>
                </a:ln>
                <a:solidFill>
                  <a:srgbClr val="44546A"/>
                </a:solidFill>
                <a:effectLst/>
                <a:uLnTx/>
                <a:uFillTx/>
                <a:latin typeface="Arial" panose="020B0604020202020204"/>
              </a:rPr>
              <a:t> </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44546A"/>
                </a:solidFill>
                <a:effectLst/>
                <a:uLnTx/>
                <a:uFillTx/>
                <a:latin typeface="Arial" panose="020B0604020202020204"/>
              </a:rPr>
              <a:t>B-BBEE Certificate/ Sworn Affidavit</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44546A"/>
                </a:solidFill>
                <a:effectLst/>
                <a:uLnTx/>
                <a:uFillTx/>
                <a:latin typeface="Arial" panose="020B0604020202020204"/>
              </a:rPr>
              <a:t>SBD 6.1 </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44546A"/>
              </a:solidFill>
              <a:effectLst/>
              <a:uLnTx/>
              <a:uFillTx/>
              <a:latin typeface="Arial" panose="020B0604020202020204"/>
            </a:endParaRPr>
          </a:p>
        </p:txBody>
      </p:sp>
      <p:sp>
        <p:nvSpPr>
          <p:cNvPr id="9" name="44 CuadroTexto">
            <a:extLst>
              <a:ext uri="{FF2B5EF4-FFF2-40B4-BE49-F238E27FC236}">
                <a16:creationId xmlns:a16="http://schemas.microsoft.com/office/drawing/2014/main" id="{D123F7CC-F10C-AB6F-9BC6-F9382D1F2BA7}"/>
              </a:ext>
            </a:extLst>
          </p:cNvPr>
          <p:cNvSpPr txBox="1"/>
          <p:nvPr/>
        </p:nvSpPr>
        <p:spPr>
          <a:xfrm>
            <a:off x="2973794" y="3641167"/>
            <a:ext cx="4850537" cy="1178948"/>
          </a:xfrm>
          <a:prstGeom prst="rect">
            <a:avLst/>
          </a:prstGeom>
          <a:noFill/>
          <a:ln w="15875">
            <a:gradFill>
              <a:gsLst>
                <a:gs pos="0">
                  <a:srgbClr val="5B9BD5">
                    <a:shade val="30000"/>
                    <a:satMod val="115000"/>
                  </a:srgbClr>
                </a:gs>
                <a:gs pos="50000">
                  <a:srgbClr val="5B9BD5">
                    <a:shade val="67500"/>
                    <a:satMod val="115000"/>
                  </a:srgbClr>
                </a:gs>
                <a:gs pos="100000">
                  <a:srgbClr val="5B9BD5">
                    <a:shade val="100000"/>
                    <a:satMod val="115000"/>
                  </a:srgbClr>
                </a:gs>
              </a:gsLst>
              <a:lin ang="5400000" scaled="0"/>
            </a:gradFill>
          </a:ln>
          <a:effectLst/>
        </p:spPr>
        <p:txBody>
          <a:bodyPr lIns="0" tIns="0" rIns="0" bIns="0" anchor="ctr"/>
          <a:lstStyle/>
          <a:p>
            <a:pPr marL="95250" marR="0" lvl="0" indent="0" defTabSz="914400" eaLnBrk="1" fontAlgn="auto" latinLnBrk="0" hangingPunct="1">
              <a:lnSpc>
                <a:spcPct val="150000"/>
              </a:lnSpc>
              <a:spcBef>
                <a:spcPts val="0"/>
              </a:spcBef>
              <a:spcAft>
                <a:spcPts val="0"/>
              </a:spcAft>
              <a:buClrTx/>
              <a:buSzTx/>
              <a:buFontTx/>
              <a:buNone/>
              <a:tabLst>
                <a:tab pos="273050" algn="l"/>
              </a:tabLst>
              <a:defRPr/>
            </a:pPr>
            <a:r>
              <a:rPr kumimoji="0" lang="en-US" b="1" i="0" u="sng"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Annual Financial Statements</a:t>
            </a:r>
          </a:p>
          <a:p>
            <a:pPr marL="26670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tabLst>
                <a:tab pos="273050" algn="l"/>
              </a:tabLst>
              <a:defRPr/>
            </a:pPr>
            <a:r>
              <a:rPr kumimoji="0" lang="en-US" b="0" i="0" u="none" strike="noStrike" kern="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3 most recent years audited/ independently reviewed financial statements</a:t>
            </a:r>
          </a:p>
          <a:p>
            <a:pPr marL="95250" marR="0" lvl="0" indent="0" defTabSz="914400" eaLnBrk="1" fontAlgn="auto" latinLnBrk="0" hangingPunct="1">
              <a:lnSpc>
                <a:spcPct val="150000"/>
              </a:lnSpc>
              <a:spcBef>
                <a:spcPts val="0"/>
              </a:spcBef>
              <a:spcAft>
                <a:spcPts val="0"/>
              </a:spcAft>
              <a:buClrTx/>
              <a:buSzTx/>
              <a:buFontTx/>
              <a:buNone/>
              <a:tabLst>
                <a:tab pos="273050" algn="l"/>
              </a:tabLst>
              <a:defRPr/>
            </a:pPr>
            <a:endParaRPr kumimoji="0" lang="en-US" sz="1200" b="0" i="0" u="none" strike="noStrike" kern="0" cap="none" spc="0" normalizeH="0" baseline="0" noProof="0" dirty="0">
              <a:ln>
                <a:noFill/>
              </a:ln>
              <a:solidFill>
                <a:srgbClr val="44546A"/>
              </a:solidFill>
              <a:effectLst/>
              <a:uLnTx/>
              <a:uFillTx/>
              <a:latin typeface="Arial Narrow" panose="020B0606020202030204" pitchFamily="34" charset="0"/>
            </a:endParaRPr>
          </a:p>
        </p:txBody>
      </p:sp>
      <p:sp>
        <p:nvSpPr>
          <p:cNvPr id="10" name="Rectangle 9">
            <a:extLst>
              <a:ext uri="{FF2B5EF4-FFF2-40B4-BE49-F238E27FC236}">
                <a16:creationId xmlns:a16="http://schemas.microsoft.com/office/drawing/2014/main" id="{A8033702-C67E-279C-7BC3-A8B97A9038BA}"/>
              </a:ext>
            </a:extLst>
          </p:cNvPr>
          <p:cNvSpPr/>
          <p:nvPr/>
        </p:nvSpPr>
        <p:spPr>
          <a:xfrm rot="10800000" flipV="1">
            <a:off x="487936" y="4958520"/>
            <a:ext cx="11399263" cy="958660"/>
          </a:xfrm>
          <a:prstGeom prst="rect">
            <a:avLst/>
          </a:prstGeom>
        </p:spPr>
        <p:txBody>
          <a:bodyPr wrap="square">
            <a:spAutoFit/>
          </a:bodyPr>
          <a:lstStyle/>
          <a:p>
            <a:pPr marL="95250">
              <a:lnSpc>
                <a:spcPct val="150000"/>
              </a:lnSpc>
              <a:defRPr/>
            </a:pPr>
            <a:r>
              <a:rPr lang="en-US" sz="2000" b="1" dirty="0">
                <a:solidFill>
                  <a:srgbClr val="FF0000"/>
                </a:solidFill>
                <a:latin typeface="Arial" panose="020B0604020202020204"/>
              </a:rPr>
              <a:t>NB ! Each file must be marked correctly and sealed separately for easy reference during the evaluation process. USB must be marked with Bidder Name  </a:t>
            </a:r>
          </a:p>
        </p:txBody>
      </p:sp>
      <p:sp>
        <p:nvSpPr>
          <p:cNvPr id="11" name="Rectangle 43">
            <a:extLst>
              <a:ext uri="{FF2B5EF4-FFF2-40B4-BE49-F238E27FC236}">
                <a16:creationId xmlns:a16="http://schemas.microsoft.com/office/drawing/2014/main" id="{868D5357-4917-0204-F306-F548AF0735A9}"/>
              </a:ext>
            </a:extLst>
          </p:cNvPr>
          <p:cNvSpPr>
            <a:spLocks noChangeArrowheads="1"/>
          </p:cNvSpPr>
          <p:nvPr/>
        </p:nvSpPr>
        <p:spPr bwMode="auto">
          <a:xfrm>
            <a:off x="8538403" y="1296642"/>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4" name="Freeform 23">
            <a:extLst>
              <a:ext uri="{FF2B5EF4-FFF2-40B4-BE49-F238E27FC236}">
                <a16:creationId xmlns:a16="http://schemas.microsoft.com/office/drawing/2014/main" id="{84F0EEEB-9AF0-97AB-19ED-42C4612F4B98}"/>
              </a:ext>
            </a:extLst>
          </p:cNvPr>
          <p:cNvSpPr>
            <a:spLocks/>
          </p:cNvSpPr>
          <p:nvPr/>
        </p:nvSpPr>
        <p:spPr bwMode="auto">
          <a:xfrm>
            <a:off x="8772700" y="1384868"/>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7" name="Rectangle 43">
            <a:extLst>
              <a:ext uri="{FF2B5EF4-FFF2-40B4-BE49-F238E27FC236}">
                <a16:creationId xmlns:a16="http://schemas.microsoft.com/office/drawing/2014/main" id="{8594CA07-6208-FAC5-7554-F6E066E4C964}"/>
              </a:ext>
            </a:extLst>
          </p:cNvPr>
          <p:cNvSpPr>
            <a:spLocks noChangeArrowheads="1"/>
          </p:cNvSpPr>
          <p:nvPr/>
        </p:nvSpPr>
        <p:spPr bwMode="auto">
          <a:xfrm>
            <a:off x="8559821" y="2541982"/>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18" name="Freeform 23">
            <a:extLst>
              <a:ext uri="{FF2B5EF4-FFF2-40B4-BE49-F238E27FC236}">
                <a16:creationId xmlns:a16="http://schemas.microsoft.com/office/drawing/2014/main" id="{554438DA-DF39-316A-A3DC-E2FF29B33EDA}"/>
              </a:ext>
            </a:extLst>
          </p:cNvPr>
          <p:cNvSpPr>
            <a:spLocks/>
          </p:cNvSpPr>
          <p:nvPr/>
        </p:nvSpPr>
        <p:spPr bwMode="auto">
          <a:xfrm>
            <a:off x="8794118" y="2630208"/>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
        <p:nvSpPr>
          <p:cNvPr id="19" name="Rectangle 43">
            <a:extLst>
              <a:ext uri="{FF2B5EF4-FFF2-40B4-BE49-F238E27FC236}">
                <a16:creationId xmlns:a16="http://schemas.microsoft.com/office/drawing/2014/main" id="{B3DAE3B5-E8EE-618F-D418-A1716DE35D69}"/>
              </a:ext>
            </a:extLst>
          </p:cNvPr>
          <p:cNvSpPr>
            <a:spLocks noChangeArrowheads="1"/>
          </p:cNvSpPr>
          <p:nvPr/>
        </p:nvSpPr>
        <p:spPr bwMode="auto">
          <a:xfrm>
            <a:off x="8538403" y="4031127"/>
            <a:ext cx="774700" cy="474411"/>
          </a:xfrm>
          <a:prstGeom prst="rect">
            <a:avLst/>
          </a:prstGeom>
          <a:solidFill>
            <a:srgbClr val="44546A">
              <a:lumMod val="75000"/>
            </a:srgb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ndParaRPr>
          </a:p>
        </p:txBody>
      </p:sp>
      <p:sp>
        <p:nvSpPr>
          <p:cNvPr id="20" name="Freeform 23">
            <a:extLst>
              <a:ext uri="{FF2B5EF4-FFF2-40B4-BE49-F238E27FC236}">
                <a16:creationId xmlns:a16="http://schemas.microsoft.com/office/drawing/2014/main" id="{584FB479-630C-FFFE-735E-8D61F556A208}"/>
              </a:ext>
            </a:extLst>
          </p:cNvPr>
          <p:cNvSpPr>
            <a:spLocks/>
          </p:cNvSpPr>
          <p:nvPr/>
        </p:nvSpPr>
        <p:spPr bwMode="auto">
          <a:xfrm>
            <a:off x="8772700" y="4119353"/>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ysClr val="window" lastClr="FFFFFF"/>
          </a:solidFill>
          <a:ln w="9525">
            <a:no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ndParaRPr>
          </a:p>
        </p:txBody>
      </p:sp>
    </p:spTree>
    <p:extLst>
      <p:ext uri="{BB962C8B-B14F-4D97-AF65-F5344CB8AC3E}">
        <p14:creationId xmlns:p14="http://schemas.microsoft.com/office/powerpoint/2010/main" val="1724240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80374" y="287223"/>
            <a:ext cx="11231252" cy="524539"/>
          </a:xfrm>
        </p:spPr>
        <p:txBody>
          <a:bodyPr/>
          <a:lstStyle/>
          <a:p>
            <a:r>
              <a:rPr kumimoji="0" lang="en-ZA" sz="2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sz="2800" dirty="0"/>
          </a:p>
        </p:txBody>
      </p:sp>
      <p:sp>
        <p:nvSpPr>
          <p:cNvPr id="4" name="Text Placeholder 3">
            <a:extLst>
              <a:ext uri="{FF2B5EF4-FFF2-40B4-BE49-F238E27FC236}">
                <a16:creationId xmlns:a16="http://schemas.microsoft.com/office/drawing/2014/main" id="{4183CA5C-E67E-A238-79DD-342D2255761F}"/>
              </a:ext>
            </a:extLst>
          </p:cNvPr>
          <p:cNvSpPr txBox="1">
            <a:spLocks/>
          </p:cNvSpPr>
          <p:nvPr/>
        </p:nvSpPr>
        <p:spPr>
          <a:xfrm>
            <a:off x="341993" y="973931"/>
            <a:ext cx="837088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
        <p:nvSpPr>
          <p:cNvPr id="3" name="Text Placeholder 3">
            <a:extLst>
              <a:ext uri="{FF2B5EF4-FFF2-40B4-BE49-F238E27FC236}">
                <a16:creationId xmlns:a16="http://schemas.microsoft.com/office/drawing/2014/main" id="{488B5CB6-38B0-5E68-4F77-AF66A61B9950}"/>
              </a:ext>
            </a:extLst>
          </p:cNvPr>
          <p:cNvSpPr txBox="1">
            <a:spLocks/>
          </p:cNvSpPr>
          <p:nvPr/>
        </p:nvSpPr>
        <p:spPr>
          <a:xfrm>
            <a:off x="480374" y="811762"/>
            <a:ext cx="8370887" cy="479948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US" sz="1700" b="1" i="0" u="none" strike="noStrike" kern="1200" cap="none" spc="0" normalizeH="0" baseline="0" noProof="0" dirty="0">
                <a:ln>
                  <a:noFill/>
                </a:ln>
                <a:solidFill>
                  <a:srgbClr val="44546A"/>
                </a:solidFill>
                <a:effectLst/>
                <a:uLnTx/>
                <a:uFillTx/>
                <a:latin typeface="Arial" charset="0"/>
                <a:ea typeface="+mn-ea"/>
                <a:cs typeface="+mn-cs"/>
              </a:rPr>
              <a:t>Welcome and Introduction</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Governance, Rules and Procedures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RFP Timelines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Background and Scope of Work </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Bid Evaluation Process </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US" sz="1700" b="1" i="0" u="none" strike="noStrike" kern="1200" cap="none" spc="0" normalizeH="0" baseline="0" noProof="0" dirty="0">
                <a:ln>
                  <a:noFill/>
                </a:ln>
                <a:solidFill>
                  <a:srgbClr val="44546A"/>
                </a:solidFill>
                <a:effectLst/>
                <a:uLnTx/>
                <a:uFillTx/>
                <a:latin typeface="Arial" charset="0"/>
                <a:ea typeface="+mn-ea"/>
                <a:cs typeface="+mn-cs"/>
              </a:rPr>
              <a:t>Price &amp; B-BBEE</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Financial Analysis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Services Agreements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44546A"/>
                </a:solidFill>
                <a:effectLst/>
                <a:uLnTx/>
                <a:uFillTx/>
                <a:latin typeface="Arial" charset="0"/>
                <a:ea typeface="+mn-ea"/>
                <a:cs typeface="+mn-cs"/>
              </a:rPr>
              <a:t>RFT submission and contact details</a:t>
            </a:r>
          </a:p>
          <a:p>
            <a:pPr marL="342900" marR="0" lvl="0" indent="-342900" algn="l" defTabSz="914400" rtl="0" eaLnBrk="1" fontAlgn="auto" latinLnBrk="0" hangingPunct="1">
              <a:lnSpc>
                <a:spcPct val="135000"/>
              </a:lnSpc>
              <a:spcBef>
                <a:spcPct val="75000"/>
              </a:spcBef>
              <a:spcAft>
                <a:spcPct val="10000"/>
              </a:spcAft>
              <a:buClr>
                <a:srgbClr val="5B9BD5"/>
              </a:buClr>
              <a:buSzTx/>
              <a:buFont typeface="+mj-lt"/>
              <a:buAutoNum type="arabicPeriod"/>
              <a:tabLst/>
              <a:defRPr/>
            </a:pPr>
            <a:r>
              <a:rPr kumimoji="0" lang="en-ZA" sz="1700" b="1" i="0" u="none" strike="noStrike" kern="1200" cap="none" spc="0" normalizeH="0" baseline="0" noProof="0" dirty="0">
                <a:ln>
                  <a:noFill/>
                </a:ln>
                <a:solidFill>
                  <a:srgbClr val="FF0000"/>
                </a:solidFill>
                <a:effectLst/>
                <a:uLnTx/>
                <a:uFillTx/>
                <a:latin typeface="Arial" charset="0"/>
                <a:ea typeface="+mn-ea"/>
                <a:cs typeface="+mn-cs"/>
              </a:rPr>
              <a:t>Q&amp;A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48302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560556-8119-FDEF-0CA5-9B566969543A}"/>
              </a:ext>
            </a:extLst>
          </p:cNvPr>
          <p:cNvSpPr txBox="1"/>
          <p:nvPr/>
        </p:nvSpPr>
        <p:spPr>
          <a:xfrm>
            <a:off x="626395" y="139885"/>
            <a:ext cx="6978869" cy="461665"/>
          </a:xfrm>
          <a:prstGeom prst="rect">
            <a:avLst/>
          </a:prstGeom>
          <a:noFill/>
        </p:spPr>
        <p:txBody>
          <a:bodyPr wrap="square" rtlCol="0">
            <a:spAutoFit/>
          </a:bodyPr>
          <a:lstStyle/>
          <a:p>
            <a:r>
              <a:rPr lang="en-US" sz="2400" dirty="0">
                <a:solidFill>
                  <a:schemeClr val="accent1"/>
                </a:solidFill>
                <a:latin typeface="Arial" panose="020B0604020202020204" pitchFamily="34" charset="0"/>
                <a:ea typeface="Lato" panose="020F0502020204030203" pitchFamily="34" charset="0"/>
                <a:cs typeface="Arial" panose="020B0604020202020204" pitchFamily="34" charset="0"/>
              </a:rPr>
              <a:t>Purpose:</a:t>
            </a:r>
            <a:r>
              <a:rPr lang="en-US" sz="2400" dirty="0">
                <a:solidFill>
                  <a:schemeClr val="accent1"/>
                </a:solidFill>
                <a:latin typeface="Lato" panose="020F0502020204030203" pitchFamily="34" charset="0"/>
                <a:ea typeface="Lato" panose="020F0502020204030203" pitchFamily="34" charset="0"/>
                <a:cs typeface="Lato" panose="020F0502020204030203" pitchFamily="34" charset="0"/>
              </a:rPr>
              <a:t> Compulsory Briefing Session</a:t>
            </a:r>
            <a:endParaRPr lang="en-US" sz="4000"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
        <p:nvSpPr>
          <p:cNvPr id="2" name="Text Placeholder 3">
            <a:extLst>
              <a:ext uri="{FF2B5EF4-FFF2-40B4-BE49-F238E27FC236}">
                <a16:creationId xmlns:a16="http://schemas.microsoft.com/office/drawing/2014/main" id="{D5AA213E-0D18-8895-306A-8057DE205E70}"/>
              </a:ext>
            </a:extLst>
          </p:cNvPr>
          <p:cNvSpPr txBox="1">
            <a:spLocks noChangeArrowheads="1"/>
          </p:cNvSpPr>
          <p:nvPr/>
        </p:nvSpPr>
        <p:spPr>
          <a:xfrm>
            <a:off x="626395" y="963016"/>
            <a:ext cx="10747621" cy="47286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Purpose</a:t>
            </a:r>
          </a:p>
          <a:p>
            <a:pPr lvl="1">
              <a:lnSpc>
                <a:spcPct val="8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explain selected concepts, procedures and other aspects of the RFP</a:t>
            </a:r>
          </a:p>
          <a:p>
            <a:pPr lvl="1">
              <a:lnSpc>
                <a:spcPct val="8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confirm formal registration of Bidders for notices and other communications</a:t>
            </a: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It may contain</a:t>
            </a:r>
          </a:p>
          <a:p>
            <a:pPr lvl="1">
              <a:lnSpc>
                <a:spcPct val="8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additional information</a:t>
            </a:r>
          </a:p>
          <a:p>
            <a:pPr lvl="1">
              <a:lnSpc>
                <a:spcPct val="8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additional rules that must be adhered to</a:t>
            </a: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It does not</a:t>
            </a:r>
          </a:p>
          <a:p>
            <a:pPr lvl="1">
              <a:lnSpc>
                <a:spcPct val="8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cover every item in the RFP</a:t>
            </a:r>
          </a:p>
          <a:p>
            <a:pPr lvl="1">
              <a:lnSpc>
                <a:spcPct val="8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replace any of the issued RFP material</a:t>
            </a:r>
          </a:p>
          <a:p>
            <a:pPr lvl="1">
              <a:lnSpc>
                <a:spcPct val="8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change any of the RFP rules unless explicitly communicated in writing</a:t>
            </a:r>
          </a:p>
          <a:p>
            <a:pPr lvl="1">
              <a:lnSpc>
                <a:spcPct val="80000"/>
              </a:lnSpc>
              <a:buFontTx/>
              <a:buNone/>
            </a:pPr>
            <a:endPar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briefing session slides will be posted on the SARS website </a:t>
            </a:r>
          </a:p>
          <a:p>
            <a:pPr marL="0" indent="0">
              <a:lnSpc>
                <a:spcPct val="80000"/>
              </a:lnSpc>
              <a:buFont typeface="Arial" panose="020B0604020202020204" pitchFamily="34" charset="0"/>
              <a:buNone/>
            </a:pPr>
            <a:endPar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endParaRPr>
          </a:p>
          <a:p>
            <a:pPr>
              <a:lnSpc>
                <a:spcPct val="80000"/>
              </a:lnSpc>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1596319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539646" y="384112"/>
            <a:ext cx="11002780" cy="665200"/>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ZA" altLang="en-US" sz="2800"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lgn="l"/>
            <a:r>
              <a:rPr lang="en-ZA" altLang="en-US" sz="2800" dirty="0">
                <a:solidFill>
                  <a:schemeClr val="accent1"/>
                </a:solidFill>
                <a:latin typeface="Lato" panose="020F0502020204030203" pitchFamily="34" charset="0"/>
                <a:ea typeface="Lato" panose="020F0502020204030203" pitchFamily="34" charset="0"/>
                <a:cs typeface="Lato" panose="020F0502020204030203" pitchFamily="34" charset="0"/>
              </a:rPr>
              <a:t>Procedures during Briefing Session </a:t>
            </a:r>
            <a:r>
              <a:rPr lang="en-ZA" altLang="en-US" sz="2800" b="1" dirty="0">
                <a:solidFill>
                  <a:schemeClr val="bg1"/>
                </a:solidFill>
                <a:latin typeface="Arial" panose="020B0604020202020204" pitchFamily="34" charset="0"/>
                <a:cs typeface="Arial" panose="020B0604020202020204" pitchFamily="34" charset="0"/>
              </a:rPr>
              <a:t>during Briefing Session</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3" name="Rectangle 7">
            <a:extLst>
              <a:ext uri="{FF2B5EF4-FFF2-40B4-BE49-F238E27FC236}">
                <a16:creationId xmlns:a16="http://schemas.microsoft.com/office/drawing/2014/main" id="{546A5C9E-B13C-957C-36F6-AD622DECAACD}"/>
              </a:ext>
            </a:extLst>
          </p:cNvPr>
          <p:cNvSpPr txBox="1">
            <a:spLocks noChangeArrowheads="1"/>
          </p:cNvSpPr>
          <p:nvPr/>
        </p:nvSpPr>
        <p:spPr>
          <a:xfrm>
            <a:off x="383204" y="1341580"/>
            <a:ext cx="11425591" cy="38819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ZA" altLang="en-US" sz="1800" b="1" dirty="0">
                <a:solidFill>
                  <a:schemeClr val="accent1"/>
                </a:solidFill>
                <a:latin typeface="Arial" panose="020B0604020202020204" pitchFamily="34" charset="0"/>
                <a:ea typeface="Lato" panose="020F0502020204030203" pitchFamily="34" charset="0"/>
                <a:cs typeface="Arial" panose="020B0604020202020204" pitchFamily="34" charset="0"/>
              </a:rPr>
              <a:t>The session is being recorded</a:t>
            </a:r>
          </a:p>
          <a:p>
            <a:pPr algn="just">
              <a:lnSpc>
                <a:spcPct val="150000"/>
              </a:lnSpc>
            </a:pPr>
            <a:r>
              <a:rPr lang="en-ZA" altLang="en-US" sz="1800" b="1" dirty="0">
                <a:solidFill>
                  <a:schemeClr val="accent1"/>
                </a:solidFill>
                <a:latin typeface="Arial" panose="020B0604020202020204" pitchFamily="34" charset="0"/>
                <a:ea typeface="Lato" panose="020F0502020204030203" pitchFamily="34" charset="0"/>
                <a:cs typeface="Arial" panose="020B0604020202020204" pitchFamily="34" charset="0"/>
              </a:rPr>
              <a:t>Questions during the session.</a:t>
            </a:r>
          </a:p>
          <a:p>
            <a:pPr lvl="1" algn="just">
              <a:lnSpc>
                <a:spcPct val="15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SARS will take questions during the session, and respond to that in writing</a:t>
            </a:r>
          </a:p>
          <a:p>
            <a:pPr lvl="2" algn="just">
              <a:lnSpc>
                <a:spcPct val="150000"/>
              </a:lnSpc>
              <a:buFont typeface="Wingdings" panose="05000000000000000000" pitchFamily="2" charset="2"/>
              <a:buChar char="ü"/>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All questions and answers will be published as part of the wider Q &amp; A process</a:t>
            </a:r>
          </a:p>
          <a:p>
            <a:pPr lvl="2" algn="just">
              <a:lnSpc>
                <a:spcPct val="150000"/>
              </a:lnSpc>
              <a:buFont typeface="Wingdings" panose="05000000000000000000" pitchFamily="2" charset="2"/>
              <a:buChar char="ü"/>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The published answers will take precedence over any verbal response given in the briefing session</a:t>
            </a:r>
          </a:p>
          <a:p>
            <a:pPr lvl="1" algn="just">
              <a:lnSpc>
                <a:spcPct val="150000"/>
              </a:lnSpc>
              <a:buFont typeface="Courier New" panose="02070309020205020404" pitchFamily="49" charset="0"/>
              <a:buChar char="o"/>
            </a:pPr>
            <a:r>
              <a:rPr lang="en-ZA" altLang="en-US" sz="1800" dirty="0">
                <a:solidFill>
                  <a:schemeClr val="accent1"/>
                </a:solidFill>
                <a:latin typeface="Arial" panose="020B0604020202020204" pitchFamily="34" charset="0"/>
                <a:ea typeface="Lato" panose="020F0502020204030203" pitchFamily="34" charset="0"/>
                <a:cs typeface="Arial" panose="020B0604020202020204" pitchFamily="34" charset="0"/>
              </a:rPr>
              <a:t>SARS will review and focus on most pertinent themes arising from the questions and provide answers where possible</a:t>
            </a:r>
          </a:p>
        </p:txBody>
      </p:sp>
    </p:spTree>
    <p:extLst>
      <p:ext uri="{BB962C8B-B14F-4D97-AF65-F5344CB8AC3E}">
        <p14:creationId xmlns:p14="http://schemas.microsoft.com/office/powerpoint/2010/main" val="339864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336313" y="353960"/>
            <a:ext cx="11494325" cy="573528"/>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ZA" altLang="en-US" sz="2800" dirty="0">
                <a:solidFill>
                  <a:schemeClr val="accent1"/>
                </a:solidFill>
                <a:latin typeface="Lato" panose="020F0502020204030203" pitchFamily="34" charset="0"/>
                <a:ea typeface="Lato" panose="020F0502020204030203" pitchFamily="34" charset="0"/>
                <a:cs typeface="Lato" panose="020F0502020204030203" pitchFamily="34" charset="0"/>
              </a:rPr>
              <a:t>Communication Requirements</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D295F57-6DB3-540C-63B2-8B683429B522}"/>
              </a:ext>
            </a:extLst>
          </p:cNvPr>
          <p:cNvSpPr txBox="1">
            <a:spLocks noChangeArrowheads="1"/>
          </p:cNvSpPr>
          <p:nvPr/>
        </p:nvSpPr>
        <p:spPr bwMode="auto">
          <a:xfrm>
            <a:off x="449705" y="1293733"/>
            <a:ext cx="11380933"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i="0" u="none" strike="noStrike" kern="0" cap="none" spc="0" normalizeH="0" baseline="0" noProof="0" dirty="0">
                <a:ln>
                  <a:noFill/>
                </a:ln>
                <a:solidFill>
                  <a:srgbClr val="5B9BD5">
                    <a:lumMod val="50000"/>
                  </a:srgbClr>
                </a:solidFill>
                <a:effectLst/>
                <a:uLnTx/>
                <a:uFillTx/>
                <a:latin typeface="Arial" charset="0"/>
              </a:rPr>
              <a:t>Strict communication channels to be adhered to (refer to RFP document)</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Bidders will be disqualified for non-compliance</a:t>
            </a:r>
          </a:p>
          <a:p>
            <a:pPr marL="628650" lvl="1" indent="-285750" defTabSz="685800" eaLnBrk="1" fontAlgn="base" hangingPunct="1">
              <a:lnSpc>
                <a:spcPct val="150000"/>
              </a:lnSpc>
              <a:spcBef>
                <a:spcPct val="20000"/>
              </a:spcBef>
              <a:spcAft>
                <a:spcPct val="0"/>
              </a:spcAft>
              <a:buFont typeface="Courier New" panose="02070309020205020404" pitchFamily="49" charset="0"/>
              <a:buChar char="o"/>
              <a:defRPr/>
            </a:pPr>
            <a:r>
              <a:rPr lang="en-GB" altLang="en-US" sz="1800" kern="0" dirty="0">
                <a:solidFill>
                  <a:srgbClr val="5B9BD5">
                    <a:lumMod val="50000"/>
                  </a:srgbClr>
                </a:solidFill>
              </a:rPr>
              <a:t>No solicitation of information will be allowed other than by prescribed channels</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Deadlines to be strictly met</a:t>
            </a:r>
          </a:p>
          <a:p>
            <a:pPr marL="257175" marR="0" lvl="0" indent="-257175" algn="l" defTabSz="685800" eaLnBrk="1" fontAlgn="base" latinLnBrk="0" hangingPunct="1">
              <a:lnSpc>
                <a:spcPct val="15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5B9BD5">
                    <a:lumMod val="50000"/>
                  </a:srgbClr>
                </a:solidFill>
                <a:effectLst/>
                <a:uLnTx/>
                <a:uFillTx/>
                <a:latin typeface="Arial" charset="0"/>
              </a:rPr>
              <a:t>Adhere to prescribed submission format to ensure queries are properly dealt with</a:t>
            </a:r>
          </a:p>
          <a:p>
            <a:pPr marL="257175" marR="0" lvl="0" indent="-257175" algn="l" defTabSz="685800" eaLnBrk="1" fontAlgn="base" latinLnBrk="0" hangingPunct="1">
              <a:lnSpc>
                <a:spcPct val="150000"/>
              </a:lnSpc>
              <a:spcBef>
                <a:spcPct val="20000"/>
              </a:spcBef>
              <a:spcAft>
                <a:spcPct val="0"/>
              </a:spcAft>
              <a:buClrTx/>
              <a:buSzTx/>
              <a:buFontTx/>
              <a:buChar char="•"/>
              <a:tabLst/>
              <a:defRPr/>
            </a:pPr>
            <a:endParaRPr lang="en-GB" altLang="en-US" sz="1800" b="0" kern="0" dirty="0">
              <a:solidFill>
                <a:srgbClr val="5B9BD5">
                  <a:lumMod val="50000"/>
                </a:srgbClr>
              </a:solidFill>
            </a:endParaRPr>
          </a:p>
          <a:p>
            <a:pPr marL="0" marR="0" lvl="0" indent="0" algn="l" defTabSz="685800" eaLnBrk="1" fontAlgn="base" latinLnBrk="0" hangingPunct="1">
              <a:lnSpc>
                <a:spcPct val="150000"/>
              </a:lnSpc>
              <a:spcBef>
                <a:spcPct val="20000"/>
              </a:spcBef>
              <a:spcAft>
                <a:spcPct val="0"/>
              </a:spcAft>
              <a:buClrTx/>
              <a:buSzTx/>
              <a:tabLst/>
              <a:defRPr/>
            </a:pPr>
            <a:endParaRPr lang="en-GB" altLang="en-US" sz="1800" b="0" kern="0" dirty="0">
              <a:solidFill>
                <a:srgbClr val="5B9BD5">
                  <a:lumMod val="50000"/>
                </a:srgbClr>
              </a:solidFill>
            </a:endParaRPr>
          </a:p>
          <a:p>
            <a:pPr marL="257175" marR="0" lvl="0" indent="-257175" algn="l" defTabSz="685800" eaLnBrk="1" fontAlgn="base" latinLnBrk="0" hangingPunct="1">
              <a:lnSpc>
                <a:spcPct val="150000"/>
              </a:lnSpc>
              <a:spcBef>
                <a:spcPct val="20000"/>
              </a:spcBef>
              <a:spcAft>
                <a:spcPct val="0"/>
              </a:spcAft>
              <a:buClrTx/>
              <a:buSzTx/>
              <a:buFontTx/>
              <a:buChar char="•"/>
              <a:tabLst/>
              <a:defRPr/>
            </a:pPr>
            <a:endParaRPr kumimoji="0" lang="en-GB" altLang="en-US" sz="1800" b="0" i="0" u="none" strike="noStrike" kern="0" cap="none" spc="0" normalizeH="0" baseline="0" noProof="0" dirty="0">
              <a:ln>
                <a:noFill/>
              </a:ln>
              <a:solidFill>
                <a:srgbClr val="5B9BD5">
                  <a:lumMod val="50000"/>
                </a:srgbClr>
              </a:solidFill>
              <a:effectLst/>
              <a:uLnTx/>
              <a:uFillTx/>
              <a:latin typeface="Arial" charset="0"/>
            </a:endParaRPr>
          </a:p>
        </p:txBody>
      </p:sp>
    </p:spTree>
    <p:extLst>
      <p:ext uri="{BB962C8B-B14F-4D97-AF65-F5344CB8AC3E}">
        <p14:creationId xmlns:p14="http://schemas.microsoft.com/office/powerpoint/2010/main" val="300960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186559" y="174078"/>
            <a:ext cx="6978869" cy="573528"/>
          </a:xfrm>
          <a:prstGeom prst="rect">
            <a:avLst/>
          </a:prstGeom>
        </p:spPr>
        <p:txBody>
          <a:bodyPr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FD5614E-E6D1-836D-D0B7-1BB5A02C333E}"/>
              </a:ext>
            </a:extLst>
          </p:cNvPr>
          <p:cNvSpPr txBox="1">
            <a:spLocks/>
          </p:cNvSpPr>
          <p:nvPr/>
        </p:nvSpPr>
        <p:spPr>
          <a:xfrm>
            <a:off x="341993" y="175022"/>
            <a:ext cx="7886700" cy="532606"/>
          </a:xfrm>
          <a:prstGeom prst="rect">
            <a:avLst/>
          </a:prstGeom>
        </p:spPr>
        <p:txBody>
          <a:bodyPr vert="horz" lIns="91440" tIns="45720" rIns="91440" bIns="45720" rtlCol="0" anchor="t" anchorCtr="0">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ZA" sz="4700" dirty="0">
                <a:solidFill>
                  <a:schemeClr val="accent1"/>
                </a:solidFill>
                <a:latin typeface="Lato" panose="020F0502020204030203" pitchFamily="34" charset="0"/>
                <a:ea typeface="Lato" panose="020F0502020204030203" pitchFamily="34" charset="0"/>
                <a:cs typeface="Lato" panose="020F0502020204030203" pitchFamily="34" charset="0"/>
              </a:rPr>
              <a:t>Table of Content</a:t>
            </a:r>
            <a:br>
              <a:rPr kumimoji="0" lang="en-ZA" sz="3000" b="1" i="0" u="none" strike="noStrike" kern="1200" cap="none" spc="0" normalizeH="0" baseline="0" noProof="0" dirty="0">
                <a:ln>
                  <a:noFill/>
                </a:ln>
                <a:solidFill>
                  <a:srgbClr val="004C85"/>
                </a:solidFill>
                <a:effectLst/>
                <a:uLnTx/>
                <a:uFillTx/>
                <a:latin typeface="Arial" panose="020B0604020202020204"/>
                <a:ea typeface="+mj-ea"/>
                <a:cs typeface="+mj-cs"/>
              </a:rPr>
            </a:br>
            <a:endParaRPr kumimoji="0" lang="en-ZA" sz="3000" b="1" i="0" u="none" strike="noStrike" kern="1200" cap="none" spc="0" normalizeH="0" baseline="0" noProof="0" dirty="0">
              <a:ln>
                <a:noFill/>
              </a:ln>
              <a:solidFill>
                <a:srgbClr val="004C85"/>
              </a:solidFill>
              <a:effectLst/>
              <a:uLnTx/>
              <a:uFillTx/>
              <a:latin typeface="Arial" panose="020B0604020202020204"/>
              <a:ea typeface="+mj-ea"/>
              <a:cs typeface="+mj-cs"/>
            </a:endParaRPr>
          </a:p>
        </p:txBody>
      </p:sp>
      <p:sp>
        <p:nvSpPr>
          <p:cNvPr id="7" name="Text Placeholder 3">
            <a:extLst>
              <a:ext uri="{FF2B5EF4-FFF2-40B4-BE49-F238E27FC236}">
                <a16:creationId xmlns:a16="http://schemas.microsoft.com/office/drawing/2014/main" id="{E3950935-A559-F413-E8B9-1D6211B97306}"/>
              </a:ext>
            </a:extLst>
          </p:cNvPr>
          <p:cNvSpPr txBox="1">
            <a:spLocks/>
          </p:cNvSpPr>
          <p:nvPr/>
        </p:nvSpPr>
        <p:spPr>
          <a:xfrm>
            <a:off x="422667" y="598315"/>
            <a:ext cx="8439503" cy="5326623"/>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2. </a:t>
            </a:r>
            <a:r>
              <a:rPr kumimoji="0" lang="en-ZA" sz="2900" b="1" i="0" u="none" strike="noStrike" kern="1200" cap="none" spc="0" normalizeH="0" baseline="0" noProof="0" dirty="0">
                <a:ln>
                  <a:noFill/>
                </a:ln>
                <a:solidFill>
                  <a:srgbClr val="44546A"/>
                </a:solidFill>
                <a:effectLst/>
                <a:uLnTx/>
                <a:uFillTx/>
                <a:latin typeface="Arial" charset="0"/>
                <a:ea typeface="+mn-ea"/>
                <a:cs typeface="+mn-cs"/>
              </a:rPr>
              <a:t>Governance</a:t>
            </a:r>
            <a:r>
              <a:rPr kumimoji="0" lang="en-ZA" sz="2300" b="1" i="0" u="none" strike="noStrike" kern="1200" cap="none" spc="0" normalizeH="0" baseline="0" noProof="0" dirty="0">
                <a:ln>
                  <a:noFill/>
                </a:ln>
                <a:solidFill>
                  <a:srgbClr val="44546A"/>
                </a:solidFill>
                <a:effectLst/>
                <a:uLnTx/>
                <a:uFillTx/>
                <a:latin typeface="Arial" charset="0"/>
                <a:ea typeface="+mn-ea"/>
                <a:cs typeface="+mn-cs"/>
              </a:rPr>
              <a:t>,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FF000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3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3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23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132518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39B88F6-AC09-B52F-BE24-099A2D37DC75}"/>
              </a:ext>
            </a:extLst>
          </p:cNvPr>
          <p:cNvSpPr txBox="1">
            <a:spLocks noChangeArrowheads="1"/>
          </p:cNvSpPr>
          <p:nvPr/>
        </p:nvSpPr>
        <p:spPr>
          <a:xfrm>
            <a:off x="581966" y="174078"/>
            <a:ext cx="6583462" cy="573528"/>
          </a:xfrm>
          <a:prstGeom prst="rect">
            <a:avLst/>
          </a:prstGeom>
        </p:spPr>
        <p:txBody>
          <a:bodyPr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ZA" sz="41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RFP TIMELINES </a:t>
            </a:r>
            <a:r>
              <a:rPr lang="en-ZA" altLang="en-US" b="1" dirty="0">
                <a:solidFill>
                  <a:schemeClr val="bg1"/>
                </a:solidFill>
                <a:latin typeface="Arial" panose="020B0604020202020204" pitchFamily="34" charset="0"/>
                <a:cs typeface="Arial" panose="020B0604020202020204" pitchFamily="34" charset="0"/>
              </a:rPr>
              <a:t>during Briefing Session</a:t>
            </a:r>
            <a:endParaRPr lang="en-US" altLang="en-US" b="1" dirty="0">
              <a:solidFill>
                <a:schemeClr val="bg1"/>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05A1D2E4-9F7D-2372-AC2B-E0B106B3CAFB}"/>
              </a:ext>
            </a:extLst>
          </p:cNvPr>
          <p:cNvGraphicFramePr>
            <a:graphicFrameLocks noGrp="1"/>
          </p:cNvGraphicFramePr>
          <p:nvPr>
            <p:extLst>
              <p:ext uri="{D42A27DB-BD31-4B8C-83A1-F6EECF244321}">
                <p14:modId xmlns:p14="http://schemas.microsoft.com/office/powerpoint/2010/main" val="2900828550"/>
              </p:ext>
            </p:extLst>
          </p:nvPr>
        </p:nvGraphicFramePr>
        <p:xfrm>
          <a:off x="581966" y="895450"/>
          <a:ext cx="11028067" cy="4643263"/>
        </p:xfrm>
        <a:graphic>
          <a:graphicData uri="http://schemas.openxmlformats.org/drawingml/2006/table">
            <a:tbl>
              <a:tblPr firstRow="1" bandRow="1"/>
              <a:tblGrid>
                <a:gridCol w="5946333">
                  <a:extLst>
                    <a:ext uri="{9D8B030D-6E8A-4147-A177-3AD203B41FA5}">
                      <a16:colId xmlns:a16="http://schemas.microsoft.com/office/drawing/2014/main" val="1945109945"/>
                    </a:ext>
                  </a:extLst>
                </a:gridCol>
                <a:gridCol w="5081734">
                  <a:extLst>
                    <a:ext uri="{9D8B030D-6E8A-4147-A177-3AD203B41FA5}">
                      <a16:colId xmlns:a16="http://schemas.microsoft.com/office/drawing/2014/main" val="3449785096"/>
                    </a:ext>
                  </a:extLst>
                </a:gridCol>
              </a:tblGrid>
              <a:tr h="72345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ACTIVITY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800" dirty="0"/>
                        <a:t>DATE DUE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54260067"/>
                  </a:ext>
                </a:extLst>
              </a:tr>
              <a:tr h="83504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200" dirty="0">
                          <a:solidFill>
                            <a:schemeClr val="tx2"/>
                          </a:solidFill>
                          <a:latin typeface="+mn-lt"/>
                          <a:ea typeface="+mn-ea"/>
                          <a:cs typeface="+mn-cs"/>
                        </a:rPr>
                        <a:t>Issuing of the RFP documents SARS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1800" kern="1200" dirty="0">
                          <a:solidFill>
                            <a:schemeClr val="tx2"/>
                          </a:solidFill>
                          <a:latin typeface="+mn-lt"/>
                          <a:ea typeface="+mn-ea"/>
                          <a:cs typeface="+mn-cs"/>
                        </a:rPr>
                        <a:t>17 April 2025</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719324787"/>
                  </a:ext>
                </a:extLst>
              </a:tr>
              <a:tr h="74389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32962" rtl="0" eaLnBrk="1" latinLnBrk="0" hangingPunct="1"/>
                      <a:r>
                        <a:rPr lang="en-ZA" sz="1800" b="1" kern="1200" baseline="0" dirty="0">
                          <a:solidFill>
                            <a:srgbClr val="FF0000"/>
                          </a:solidFill>
                          <a:latin typeface="+mn-lt"/>
                          <a:ea typeface="+mn-ea"/>
                          <a:cs typeface="+mn-cs"/>
                        </a:rPr>
                        <a:t>Compulsory virtual briefing session</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mn-lt"/>
                          <a:ea typeface="+mn-ea"/>
                          <a:cs typeface="+mn-cs"/>
                        </a:rPr>
                        <a:t>24 April 2025 </a:t>
                      </a:r>
                      <a:r>
                        <a:rPr lang="en-GB" sz="1800" kern="1200" dirty="0">
                          <a:solidFill>
                            <a:schemeClr val="tx2"/>
                          </a:solidFill>
                          <a:latin typeface="+mn-lt"/>
                          <a:ea typeface="+mn-ea"/>
                          <a:cs typeface="+mn-cs"/>
                        </a:rPr>
                        <a:t>AT 11:00</a:t>
                      </a:r>
                      <a:endParaRPr lang="en-ZA" sz="18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kern="1200" noProof="0" dirty="0">
                        <a:solidFill>
                          <a:schemeClr val="tx2"/>
                        </a:solidFill>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84964731"/>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mn-lt"/>
                          <a:ea typeface="+mn-ea"/>
                          <a:cs typeface="+mn-cs"/>
                        </a:rPr>
                        <a:t>Last date for questions relating to RFP</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2"/>
                          </a:solidFill>
                          <a:latin typeface="+mn-lt"/>
                          <a:ea typeface="+mn-ea"/>
                          <a:cs typeface="+mn-cs"/>
                        </a:rPr>
                        <a:t>30 April 2025</a:t>
                      </a:r>
                      <a:endParaRPr lang="en-ZA" sz="1800" kern="1200" noProof="0" dirty="0">
                        <a:solidFill>
                          <a:schemeClr val="tx2"/>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07839868"/>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tx2"/>
                          </a:solidFill>
                          <a:latin typeface="+mn-lt"/>
                          <a:ea typeface="+mn-ea"/>
                          <a:cs typeface="+mn-cs"/>
                        </a:rPr>
                        <a:t>Bid Closing Date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tx2"/>
                          </a:solidFill>
                          <a:latin typeface="Arial" panose="020B0604020202020204"/>
                          <a:ea typeface="+mn-ea"/>
                          <a:cs typeface="+mn-cs"/>
                        </a:rPr>
                        <a:t>27 May 2025 </a:t>
                      </a:r>
                      <a:r>
                        <a:rPr lang="en-GB" sz="1800" b="1" kern="1200" dirty="0">
                          <a:solidFill>
                            <a:schemeClr val="tx2"/>
                          </a:solidFill>
                          <a:latin typeface="+mn-lt"/>
                          <a:ea typeface="+mn-ea"/>
                          <a:cs typeface="+mn-cs"/>
                        </a:rPr>
                        <a:t>AT 11:00</a:t>
                      </a:r>
                      <a:endParaRPr lang="en-ZA" sz="1800" b="1" kern="1200" noProof="0" dirty="0">
                        <a:solidFill>
                          <a:schemeClr val="tx2"/>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68033793"/>
                  </a:ext>
                </a:extLst>
              </a:tr>
              <a:tr h="72345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mn-lt"/>
                          <a:ea typeface="+mn-ea"/>
                          <a:cs typeface="+mn-cs"/>
                        </a:rPr>
                        <a:t>Notice to bidders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baseline="0" noProof="0" dirty="0">
                          <a:solidFill>
                            <a:schemeClr val="tx2"/>
                          </a:solidFill>
                          <a:latin typeface="+mn-lt"/>
                          <a:ea typeface="+mn-ea"/>
                          <a:cs typeface="+mn-cs"/>
                        </a:rPr>
                        <a:t>August 2025</a:t>
                      </a:r>
                      <a:endParaRPr lang="en-ZA" sz="1800" kern="1200" noProof="0" dirty="0">
                        <a:solidFill>
                          <a:schemeClr val="tx2"/>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4058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341993" y="242597"/>
            <a:ext cx="10515600" cy="391885"/>
          </a:xfrm>
        </p:spPr>
        <p:txBody>
          <a:bodyPr/>
          <a:lstStyle/>
          <a:p>
            <a:r>
              <a:rPr kumimoji="0" lang="en-ZA" sz="19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rial" panose="020B0604020202020204"/>
                <a:ea typeface="+mj-ea"/>
                <a:cs typeface="+mj-cs"/>
              </a:rPr>
              <a:t>Table of Content</a:t>
            </a:r>
            <a:endParaRPr lang="en-ZA" sz="1900" dirty="0"/>
          </a:p>
        </p:txBody>
      </p:sp>
      <p:sp>
        <p:nvSpPr>
          <p:cNvPr id="4" name="Text Placeholder 3">
            <a:extLst>
              <a:ext uri="{FF2B5EF4-FFF2-40B4-BE49-F238E27FC236}">
                <a16:creationId xmlns:a16="http://schemas.microsoft.com/office/drawing/2014/main" id="{E3DCBB8C-8DDE-B757-2CCC-ADE114D81476}"/>
              </a:ext>
            </a:extLst>
          </p:cNvPr>
          <p:cNvSpPr txBox="1">
            <a:spLocks/>
          </p:cNvSpPr>
          <p:nvPr/>
        </p:nvSpPr>
        <p:spPr>
          <a:xfrm>
            <a:off x="341993" y="634482"/>
            <a:ext cx="8370887" cy="504786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1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FF0000"/>
                </a:solidFill>
                <a:effectLst/>
                <a:uLnTx/>
                <a:uFillTx/>
                <a:latin typeface="Arial" charset="0"/>
                <a:ea typeface="+mn-ea"/>
                <a:cs typeface="+mn-cs"/>
              </a:rPr>
              <a:t>4. Background and Scope of Work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2100" b="1" i="0" u="none" strike="noStrike" kern="1200" cap="none" spc="0" normalizeH="0" baseline="0" noProof="0" dirty="0">
                <a:ln>
                  <a:noFill/>
                </a:ln>
                <a:solidFill>
                  <a:srgbClr val="44546A"/>
                </a:solidFill>
                <a:effectLst/>
                <a:uLnTx/>
                <a:uFillTx/>
                <a:latin typeface="Arial" charset="0"/>
                <a:ea typeface="+mn-ea"/>
                <a:cs typeface="+mn-cs"/>
              </a:rPr>
              <a:t>6. Price &amp; B-BBEE</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2100" b="1" i="0" u="none" strike="noStrike" kern="1200" cap="none" spc="0" normalizeH="0" baseline="0" noProof="0" dirty="0">
                <a:ln>
                  <a:noFill/>
                </a:ln>
                <a:solidFill>
                  <a:srgbClr val="44546A"/>
                </a:solidFill>
                <a:effectLst/>
                <a:uLnTx/>
                <a:uFillTx/>
                <a:latin typeface="Arial" charset="0"/>
                <a:ea typeface="+mn-ea"/>
                <a:cs typeface="+mn-cs"/>
              </a:rPr>
              <a:t>10. Q&amp;A</a:t>
            </a:r>
            <a:endParaRPr kumimoji="0" lang="en-ZA" sz="2100" b="0" i="0" u="none" strike="noStrike" kern="1200" cap="none" spc="0" normalizeH="0" baseline="0" noProof="0" dirty="0">
              <a:ln>
                <a:noFill/>
              </a:ln>
              <a:solidFill>
                <a:sysClr val="windowText" lastClr="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ysClr val="windowText" lastClr="000000">
                  <a:lumMod val="75000"/>
                  <a:lumOff val="25000"/>
                </a:sysClr>
              </a:solidFill>
              <a:effectLst/>
              <a:uLnTx/>
              <a:uFillTx/>
              <a:latin typeface="Arial" charset="0"/>
              <a:ea typeface="+mn-ea"/>
              <a:cs typeface="+mn-cs"/>
            </a:endParaRPr>
          </a:p>
        </p:txBody>
      </p:sp>
    </p:spTree>
    <p:extLst>
      <p:ext uri="{BB962C8B-B14F-4D97-AF65-F5344CB8AC3E}">
        <p14:creationId xmlns:p14="http://schemas.microsoft.com/office/powerpoint/2010/main" val="395656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300C-40A3-4518-8FB1-C00AD555F5D8}"/>
              </a:ext>
            </a:extLst>
          </p:cNvPr>
          <p:cNvSpPr>
            <a:spLocks noGrp="1"/>
          </p:cNvSpPr>
          <p:nvPr>
            <p:ph type="title"/>
          </p:nvPr>
        </p:nvSpPr>
        <p:spPr>
          <a:xfrm>
            <a:off x="461913" y="365125"/>
            <a:ext cx="10891887" cy="1325563"/>
          </a:xfrm>
        </p:spPr>
        <p:txBody>
          <a:bodyPr/>
          <a:lstStyle/>
          <a:p>
            <a:r>
              <a:rPr lang="en-ZA" sz="2500" b="1" dirty="0">
                <a:solidFill>
                  <a:schemeClr val="accent1"/>
                </a:solidFill>
                <a:latin typeface="Lato" panose="020F0502020204030203" pitchFamily="34" charset="0"/>
                <a:ea typeface="Lato" panose="020F0502020204030203" pitchFamily="34" charset="0"/>
                <a:cs typeface="Lato" panose="020F0502020204030203" pitchFamily="34" charset="0"/>
              </a:rPr>
              <a:t>BACKGROUND &amp; SCOPE OF WORK</a:t>
            </a:r>
          </a:p>
        </p:txBody>
      </p:sp>
      <p:sp>
        <p:nvSpPr>
          <p:cNvPr id="3" name="Content Placeholder 2">
            <a:extLst>
              <a:ext uri="{FF2B5EF4-FFF2-40B4-BE49-F238E27FC236}">
                <a16:creationId xmlns:a16="http://schemas.microsoft.com/office/drawing/2014/main" id="{A9EA07B7-C0D5-6020-CFFB-7B6C2C584CC7}"/>
              </a:ext>
            </a:extLst>
          </p:cNvPr>
          <p:cNvSpPr>
            <a:spLocks noGrp="1"/>
          </p:cNvSpPr>
          <p:nvPr>
            <p:ph idx="1"/>
          </p:nvPr>
        </p:nvSpPr>
        <p:spPr>
          <a:xfrm>
            <a:off x="461913" y="1240971"/>
            <a:ext cx="10891887" cy="3825551"/>
          </a:xfrm>
        </p:spPr>
        <p:txBody>
          <a:bodyPr/>
          <a:lstStyle/>
          <a:p>
            <a:pPr marL="0" indent="0" algn="just">
              <a:lnSpc>
                <a:spcPct val="150000"/>
              </a:lnSpc>
              <a:buNone/>
            </a:pPr>
            <a:r>
              <a:rPr lang="en-US" sz="2000" dirty="0">
                <a:solidFill>
                  <a:schemeClr val="accent1"/>
                </a:solidFill>
                <a:latin typeface="Arial" panose="020B0604020202020204" pitchFamily="34" charset="0"/>
                <a:ea typeface="Lato" panose="020F0502020204030203" pitchFamily="34" charset="0"/>
                <a:cs typeface="Arial" panose="020B0604020202020204" pitchFamily="34" charset="0"/>
              </a:rPr>
              <a:t>Refer to section 2 for the Background and overview of SARS’ requirements (scope of work and requirements) for the appointment of a Group Life Insurer. </a:t>
            </a:r>
          </a:p>
          <a:p>
            <a:pPr marL="0" indent="0">
              <a:buNone/>
            </a:pPr>
            <a:endParaRPr lang="en-ZA" dirty="0"/>
          </a:p>
        </p:txBody>
      </p:sp>
    </p:spTree>
    <p:extLst>
      <p:ext uri="{BB962C8B-B14F-4D97-AF65-F5344CB8AC3E}">
        <p14:creationId xmlns:p14="http://schemas.microsoft.com/office/powerpoint/2010/main" val="3591689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82BA9-CFEE-4B89-ABC0-10558B5D99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D8F876-E29D-4CA2-88E2-E8C229665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10834</TotalTime>
  <Words>2194</Words>
  <Application>Microsoft Office PowerPoint</Application>
  <PresentationFormat>Widescreen</PresentationFormat>
  <Paragraphs>315</Paragraphs>
  <Slides>30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Aptos</vt:lpstr>
      <vt:lpstr>Arial</vt:lpstr>
      <vt:lpstr>Arial Narrow</vt:lpstr>
      <vt:lpstr>Calibri</vt:lpstr>
      <vt:lpstr>Courier New</vt:lpstr>
      <vt:lpstr>Lato</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of Content</vt:lpstr>
      <vt:lpstr>BACKGROUND &amp; SCOPE OF WORK</vt:lpstr>
      <vt:lpstr>Table of Content</vt:lpstr>
      <vt:lpstr>BID EVALUATION PROCESS Refer to section 7 of the RFP doc</vt:lpstr>
      <vt:lpstr>BID EVALUATION PROCESS Refer to section 7 of the RFP doc</vt:lpstr>
      <vt:lpstr>BID EVALUATION PROCESS Refer to section 7 of the RFP doc</vt:lpstr>
      <vt:lpstr>Table of Content</vt:lpstr>
      <vt:lpstr>Bid Evaluation Process  Gate 3 – Price</vt:lpstr>
      <vt:lpstr>B-BBEE evaluation (Gate 3, Stage 2) Refer to section 7.5.5 of the RFP doc </vt:lpstr>
      <vt:lpstr>SPECIFIC GOALS</vt:lpstr>
      <vt:lpstr>REQUIREMENTS FOR SPECIFIC GOALS</vt:lpstr>
      <vt:lpstr>JOINT VENTURES AND CONSORTIUMS</vt:lpstr>
      <vt:lpstr>Table of Content</vt:lpstr>
      <vt:lpstr>Financial Analysis Evaluation   </vt:lpstr>
      <vt:lpstr>Financial Analysis Evaluation   </vt:lpstr>
      <vt:lpstr>Table of Content  </vt:lpstr>
      <vt:lpstr>SERVICE AGREEMENTS  </vt:lpstr>
      <vt:lpstr>Table of Content</vt:lpstr>
      <vt:lpstr> </vt:lpstr>
      <vt:lpstr>FILE 1: ORIGINAL / DUPLICATE  </vt:lpstr>
      <vt:lpstr>FILE 2: ORIGINAL / DUPLICATE  </vt:lpstr>
      <vt:lpstr>Table of Content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Funeka Simelane</dc:creator>
  <cp:lastModifiedBy>Sello Ngobeni</cp:lastModifiedBy>
  <cp:revision>65</cp:revision>
  <dcterms:created xsi:type="dcterms:W3CDTF">2024-06-13T12:41:53Z</dcterms:created>
  <dcterms:modified xsi:type="dcterms:W3CDTF">2025-04-25T09:57:55Z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