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4"/>
  </p:sldMasterIdLst>
  <p:notesMasterIdLst>
    <p:notesMasterId r:id="rId31"/>
  </p:notesMasterIdLst>
  <p:sldIdLst>
    <p:sldId id="256" r:id="rId5"/>
    <p:sldId id="257" r:id="rId6"/>
    <p:sldId id="260" r:id="rId7"/>
    <p:sldId id="262" r:id="rId8"/>
    <p:sldId id="258" r:id="rId9"/>
    <p:sldId id="264" r:id="rId10"/>
    <p:sldId id="285" r:id="rId11"/>
    <p:sldId id="261" r:id="rId12"/>
    <p:sldId id="263" r:id="rId13"/>
    <p:sldId id="265" r:id="rId14"/>
    <p:sldId id="286" r:id="rId15"/>
    <p:sldId id="266" r:id="rId16"/>
    <p:sldId id="268" r:id="rId17"/>
    <p:sldId id="269" r:id="rId18"/>
    <p:sldId id="270" r:id="rId19"/>
    <p:sldId id="271" r:id="rId20"/>
    <p:sldId id="274" r:id="rId21"/>
    <p:sldId id="275" r:id="rId22"/>
    <p:sldId id="276" r:id="rId23"/>
    <p:sldId id="277" r:id="rId24"/>
    <p:sldId id="278" r:id="rId25"/>
    <p:sldId id="283" r:id="rId26"/>
    <p:sldId id="284" r:id="rId27"/>
    <p:sldId id="279" r:id="rId28"/>
    <p:sldId id="280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FA5"/>
    <a:srgbClr val="004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58"/>
  </p:normalViewPr>
  <p:slideViewPr>
    <p:cSldViewPr snapToGrid="0" snapToObjects="1">
      <p:cViewPr varScale="1">
        <p:scale>
          <a:sx n="72" d="100"/>
          <a:sy n="72" d="100"/>
        </p:scale>
        <p:origin x="13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7C929-F5A2-B944-A14F-16451897D16C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2B449-F1C8-6F47-A588-55ED763A9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8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B449-F1C8-6F47-A588-55ED763A979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5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B449-F1C8-6F47-A588-55ED763A97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B449-F1C8-6F47-A588-55ED763A97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07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B449-F1C8-6F47-A588-55ED763A97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3" y="11487"/>
            <a:ext cx="9132512" cy="6835025"/>
          </a:xfrm>
          <a:prstGeom prst="rect">
            <a:avLst/>
          </a:prstGeom>
        </p:spPr>
      </p:pic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3688044" y="5143708"/>
            <a:ext cx="3696480" cy="301756"/>
          </a:xfrm>
          <a:prstGeom prst="rect">
            <a:avLst/>
          </a:prstGeom>
        </p:spPr>
        <p:txBody>
          <a:bodyPr/>
          <a:lstStyle>
            <a:lvl1pPr algn="l">
              <a:defRPr sz="1600" b="0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6"/>
          <p:cNvSpPr>
            <a:spLocks noGrp="1"/>
          </p:cNvSpPr>
          <p:nvPr>
            <p:ph type="title" hasCustomPrompt="1"/>
          </p:nvPr>
        </p:nvSpPr>
        <p:spPr>
          <a:xfrm>
            <a:off x="3688045" y="4185747"/>
            <a:ext cx="5024156" cy="514117"/>
          </a:xfrm>
        </p:spPr>
        <p:txBody>
          <a:bodyPr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88044" y="4711906"/>
            <a:ext cx="5024156" cy="4889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Division</a:t>
            </a:r>
          </a:p>
        </p:txBody>
      </p:sp>
    </p:spTree>
    <p:extLst>
      <p:ext uri="{BB962C8B-B14F-4D97-AF65-F5344CB8AC3E}">
        <p14:creationId xmlns:p14="http://schemas.microsoft.com/office/powerpoint/2010/main" val="22160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41312" y="1844673"/>
            <a:ext cx="8370887" cy="42481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/>
            </a:lvl1pPr>
            <a:lvl2pPr marL="4572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341313" y="1052513"/>
            <a:ext cx="7886700" cy="437806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72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41312" y="1844673"/>
            <a:ext cx="8370887" cy="4248151"/>
          </a:xfrm>
        </p:spPr>
        <p:txBody>
          <a:bodyPr>
            <a:normAutofit/>
          </a:bodyPr>
          <a:lstStyle>
            <a:lvl1pPr marL="285750" indent="-28575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/>
            </a:lvl1pPr>
            <a:lvl2pPr marL="685800" indent="-22860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341313" y="1052513"/>
            <a:ext cx="7886700" cy="437806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56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41993" y="441325"/>
            <a:ext cx="7886700" cy="5326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1993" y="642982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004C85"/>
                </a:solidFill>
                <a:latin typeface="Arial" charset="0"/>
              </a:defRPr>
            </a:lvl1pPr>
          </a:lstStyle>
          <a:p>
            <a:fld id="{B540B12B-D968-2643-8E7F-238A3C456C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1993" y="1052513"/>
            <a:ext cx="7886700" cy="437807"/>
          </a:xfrm>
        </p:spPr>
        <p:txBody>
          <a:bodyPr/>
          <a:lstStyle>
            <a:lvl1pPr>
              <a:defRPr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1312" y="1844674"/>
            <a:ext cx="8370887" cy="4248151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39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1993" y="441325"/>
            <a:ext cx="7886700" cy="5326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993" y="1052513"/>
            <a:ext cx="7886700" cy="433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Click to edit Master Sub-header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1993" y="642982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004C85"/>
                </a:solidFill>
                <a:latin typeface="Arial" charset="0"/>
              </a:defRPr>
            </a:lvl1pPr>
          </a:lstStyle>
          <a:p>
            <a:fld id="{B540B12B-D968-2643-8E7F-238A3C456C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935" y="6365971"/>
            <a:ext cx="1062263" cy="30413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31801" y="6237514"/>
            <a:ext cx="8280399" cy="0"/>
          </a:xfrm>
          <a:prstGeom prst="line">
            <a:avLst/>
          </a:prstGeom>
          <a:ln w="25400">
            <a:solidFill>
              <a:srgbClr val="004C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2" r:id="rId3"/>
    <p:sldLayoutId id="2147483663" r:id="rId4"/>
    <p:sldLayoutId id="214748366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4C8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272" userDrawn="1">
          <p15:clr>
            <a:srgbClr val="F26B43"/>
          </p15:clr>
        </p15:guide>
        <p15:guide id="3" pos="548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orient="horz" pos="1162" userDrawn="1">
          <p15:clr>
            <a:srgbClr val="F26B43"/>
          </p15:clr>
        </p15:guide>
        <p15:guide id="7" orient="horz" pos="38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E7E7-2BB0-1645-8482-3DF6D76BB06A}" type="datetime4">
              <a:rPr lang="en-ZA" smtClean="0"/>
              <a:pPr/>
              <a:t>28 April 2022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88044" y="4185747"/>
            <a:ext cx="5455955" cy="619889"/>
          </a:xfrm>
        </p:spPr>
        <p:txBody>
          <a:bodyPr/>
          <a:lstStyle/>
          <a:p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PROVISION OF FLEET MANAGEMENT SERVICES FOR A PERIOD OF FIVE (5) YEARS</a:t>
            </a:r>
            <a:endParaRPr lang="en-US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88044" y="4654758"/>
            <a:ext cx="5024156" cy="488950"/>
          </a:xfrm>
        </p:spPr>
        <p:txBody>
          <a:bodyPr>
            <a:normAutofit/>
          </a:bodyPr>
          <a:lstStyle/>
          <a:p>
            <a:r>
              <a:rPr lang="en-US" sz="1600" dirty="0"/>
              <a:t>Non-compulsory Briefing Session </a:t>
            </a:r>
          </a:p>
        </p:txBody>
      </p:sp>
    </p:spTree>
    <p:extLst>
      <p:ext uri="{BB962C8B-B14F-4D97-AF65-F5344CB8AC3E}">
        <p14:creationId xmlns:p14="http://schemas.microsoft.com/office/powerpoint/2010/main" val="875299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BBDE5-B7FF-4864-97E4-C7AF8AAB2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93" y="428073"/>
            <a:ext cx="8370206" cy="532606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ZA" dirty="0">
                <a:solidFill>
                  <a:schemeClr val="bg1"/>
                </a:solidFill>
              </a:rPr>
              <a:t>Price Evaluation</a:t>
            </a:r>
            <a:br>
              <a:rPr lang="en-ZA" dirty="0">
                <a:solidFill>
                  <a:schemeClr val="bg1"/>
                </a:solidFill>
              </a:rPr>
            </a:b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21F14-392A-4C30-A546-5664B3EE4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57962-CB6F-4ACA-AAF4-3097718B0F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086" y="1304924"/>
            <a:ext cx="8370887" cy="4248151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Stage 1: Price Evaluation (90 points) </a:t>
            </a:r>
          </a:p>
          <a:p>
            <a:endParaRPr lang="en-GB" b="1" dirty="0">
              <a:solidFill>
                <a:srgbClr val="002060"/>
              </a:solidFill>
            </a:endParaRPr>
          </a:p>
          <a:p>
            <a:endParaRPr lang="en-ZA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080335-21E8-4B60-B6CC-CA21C9324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27" y="2528761"/>
            <a:ext cx="7468642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59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BBDE5-B7FF-4864-97E4-C7AF8AAB2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93" y="428073"/>
            <a:ext cx="8370206" cy="532606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ZA" dirty="0">
                <a:solidFill>
                  <a:schemeClr val="bg1"/>
                </a:solidFill>
              </a:rPr>
              <a:t>Price Template</a:t>
            </a:r>
            <a:br>
              <a:rPr lang="en-ZA" dirty="0">
                <a:solidFill>
                  <a:schemeClr val="bg1"/>
                </a:solidFill>
              </a:rPr>
            </a:b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21F14-392A-4C30-A546-5664B3EE4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0B12B-D968-2643-8E7F-238A3C456C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8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8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57962-CB6F-4ACA-AAF4-3097718B0F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086" y="1304924"/>
            <a:ext cx="8370887" cy="4248151"/>
          </a:xfrm>
        </p:spPr>
        <p:txBody>
          <a:bodyPr/>
          <a:lstStyle/>
          <a:p>
            <a:endParaRPr lang="en-GB" b="1" dirty="0">
              <a:solidFill>
                <a:srgbClr val="002060"/>
              </a:solidFill>
            </a:endParaRPr>
          </a:p>
          <a:p>
            <a:endParaRPr lang="en-ZA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433A1F-02BE-4297-ACDF-7C197F838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26" y="1241410"/>
            <a:ext cx="8670595" cy="482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71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3100B3-40C5-419A-82BB-1594097F2F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97CEE-E9AC-4864-992D-3F83109344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086" y="2991194"/>
            <a:ext cx="8060565" cy="437806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ctr"/>
            <a:r>
              <a:rPr lang="en-ZA" b="0" dirty="0"/>
              <a:t>B-BBEE Requirements </a:t>
            </a:r>
          </a:p>
        </p:txBody>
      </p:sp>
    </p:spTree>
    <p:extLst>
      <p:ext uri="{BB962C8B-B14F-4D97-AF65-F5344CB8AC3E}">
        <p14:creationId xmlns:p14="http://schemas.microsoft.com/office/powerpoint/2010/main" val="400847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D4F00-EDE5-4052-8388-4D15D02A9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92" y="441325"/>
            <a:ext cx="8370887" cy="532606"/>
          </a:xfrm>
          <a:solidFill>
            <a:srgbClr val="002060"/>
          </a:solidFill>
        </p:spPr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B-BBEE  - 10 points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609A7C-41C3-4E1E-BDAC-BBBB63ECDF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B0AAF-0755-49E4-A463-173662EEB2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3851" y="1006957"/>
            <a:ext cx="8370887" cy="484408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GB" dirty="0">
                <a:solidFill>
                  <a:srgbClr val="002060"/>
                </a:solidFill>
              </a:rPr>
              <a:t>B-BBEE points may be allocated to Bidders on submission of documentation or evidence as follows: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Z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42597A-EE07-4030-A14B-9616561B90C0}"/>
              </a:ext>
            </a:extLst>
          </p:cNvPr>
          <p:cNvSpPr txBox="1"/>
          <p:nvPr/>
        </p:nvSpPr>
        <p:spPr>
          <a:xfrm>
            <a:off x="308678" y="4008292"/>
            <a:ext cx="8004292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002060"/>
                </a:solidFill>
              </a:rPr>
              <a:t>Bidders </a:t>
            </a:r>
            <a:r>
              <a:rPr lang="en-GB" b="1" dirty="0">
                <a:solidFill>
                  <a:srgbClr val="002060"/>
                </a:solidFill>
              </a:rPr>
              <a:t>MUST </a:t>
            </a:r>
            <a:r>
              <a:rPr lang="en-GB" dirty="0">
                <a:solidFill>
                  <a:srgbClr val="002060"/>
                </a:solidFill>
              </a:rPr>
              <a:t>complete and sign the Preference claims form to claim the Bidder’s B-BBEE preference points, failing which, the Bidder will be scored zero.</a:t>
            </a:r>
          </a:p>
        </p:txBody>
      </p:sp>
      <p:pic>
        <p:nvPicPr>
          <p:cNvPr id="7" name="table">
            <a:extLst>
              <a:ext uri="{FF2B5EF4-FFF2-40B4-BE49-F238E27FC236}">
                <a16:creationId xmlns:a16="http://schemas.microsoft.com/office/drawing/2014/main" id="{8847DB69-47AC-4502-98F4-C2947B336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92" y="2356309"/>
            <a:ext cx="7970978" cy="134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08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46560-2145-457F-A118-F02DE244D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93" y="441325"/>
            <a:ext cx="8370206" cy="532606"/>
          </a:xfrm>
          <a:solidFill>
            <a:srgbClr val="002060"/>
          </a:solidFill>
        </p:spPr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B-BBEE Certificate or Affidavit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279274-12F8-49FC-831B-4BE78D3C99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5180E-8539-4F3C-9B30-4329928B1D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93" y="985562"/>
            <a:ext cx="8370887" cy="4886876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The table below indicates the specific B-BBEE certification documents that must be submitted for this tender</a:t>
            </a:r>
            <a:r>
              <a:rPr lang="en-GB" dirty="0"/>
              <a:t>. </a:t>
            </a:r>
          </a:p>
          <a:p>
            <a:endParaRPr lang="en-GB" dirty="0"/>
          </a:p>
          <a:p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B08C1B-48DF-4F85-8391-0940844BB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93" y="1794300"/>
            <a:ext cx="8253213" cy="36535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D0C7D1-D1E6-48FE-A47B-B404C361D4FD}"/>
              </a:ext>
            </a:extLst>
          </p:cNvPr>
          <p:cNvSpPr txBox="1"/>
          <p:nvPr/>
        </p:nvSpPr>
        <p:spPr>
          <a:xfrm>
            <a:off x="341993" y="5652051"/>
            <a:ext cx="8802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Failure to submit the required certification documents will result in </a:t>
            </a:r>
            <a:r>
              <a:rPr lang="en-GB" b="1" dirty="0">
                <a:solidFill>
                  <a:srgbClr val="002060"/>
                </a:solidFill>
              </a:rPr>
              <a:t>disqualification</a:t>
            </a:r>
            <a:endParaRPr lang="en-ZA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69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AF25C-10C7-451D-9CFE-D44645EAC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93" y="441325"/>
            <a:ext cx="8370206" cy="532606"/>
          </a:xfrm>
          <a:solidFill>
            <a:srgbClr val="002060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Use and acceptance of Affidavits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50B117-87A8-439C-9799-656DC04D5D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59892-00E3-4A03-8101-E4A78D5C92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312" y="1304924"/>
            <a:ext cx="8370887" cy="424815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GB" dirty="0">
                <a:solidFill>
                  <a:srgbClr val="002060"/>
                </a:solidFill>
              </a:rPr>
              <a:t>Section 1.5 of the Preference Points Claim form states.. The purchaser reserves the right to require of a bidder, either before a bid is adjudicated or at any time subsequently, to substantiate any claim in regard to preferences, in any manner required by the purchaser.</a:t>
            </a:r>
          </a:p>
          <a:p>
            <a:pPr algn="just">
              <a:lnSpc>
                <a:spcPct val="150000"/>
              </a:lnSpc>
            </a:pPr>
            <a:endParaRPr lang="en-GB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GB" dirty="0">
                <a:solidFill>
                  <a:srgbClr val="002060"/>
                </a:solidFill>
              </a:rPr>
              <a:t>SARS reserves the right to request that bidders submit proof of their Black ownership and turnover information in support of their Affidavits.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7911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06EC6-DE71-415D-80B6-6C851D43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93" y="441325"/>
            <a:ext cx="8370206" cy="532606"/>
          </a:xfrm>
          <a:solidFill>
            <a:srgbClr val="002060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B-BBEE Key Sections to complete in SBD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37B70C-4949-4339-83CC-D2C492ED61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9FF41390-DF30-499D-92FD-1E7C430F0D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897225"/>
              </p:ext>
            </p:extLst>
          </p:nvPr>
        </p:nvGraphicFramePr>
        <p:xfrm>
          <a:off x="212725" y="1190262"/>
          <a:ext cx="8370206" cy="5679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Document" r:id="rId3" imgW="6673152" imgH="4526083" progId="Word.Document.12">
                  <p:embed/>
                </p:oleObj>
              </mc:Choice>
              <mc:Fallback>
                <p:oleObj name="Document" r:id="rId3" imgW="6673152" imgH="4526083" progId="Word.Document.12">
                  <p:embed/>
                  <p:pic>
                    <p:nvPicPr>
                      <p:cNvPr id="583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1190262"/>
                        <a:ext cx="8370206" cy="5679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761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5606D-7293-4103-A5DD-66815743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1" y="351406"/>
            <a:ext cx="8370887" cy="532606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Proof of Existence: Joint Ventures and/or Sub-Contracting</a:t>
            </a:r>
            <a:br>
              <a:rPr lang="en-GB" sz="2000" dirty="0">
                <a:solidFill>
                  <a:schemeClr val="bg1"/>
                </a:solidFill>
              </a:rPr>
            </a:br>
            <a:endParaRPr lang="en-ZA" sz="20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B68BA6-7254-4162-9E8B-61C60D5294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DE40B-5F7F-4D3B-89B8-5CF9A26DD8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6556" y="1195317"/>
            <a:ext cx="8370887" cy="3681484"/>
          </a:xfrm>
        </p:spPr>
        <p:txBody>
          <a:bodyPr/>
          <a:lstStyle/>
          <a:p>
            <a:pPr algn="just"/>
            <a:r>
              <a:rPr lang="en-GB" dirty="0">
                <a:solidFill>
                  <a:srgbClr val="002060"/>
                </a:solidFill>
              </a:rPr>
              <a:t>Bidders to submit proof of the existence of joint ventures and/or sub-contracting arrangements. SARS will accept signed agreements as acceptable proof of the existence of a joint venture and/or sub-contracting arrangement. </a:t>
            </a:r>
          </a:p>
          <a:p>
            <a:pPr algn="just"/>
            <a:endParaRPr lang="en-GB" dirty="0">
              <a:solidFill>
                <a:srgbClr val="002060"/>
              </a:solidFill>
            </a:endParaRPr>
          </a:p>
          <a:p>
            <a:pPr algn="just"/>
            <a:r>
              <a:rPr lang="en-GB" dirty="0">
                <a:solidFill>
                  <a:srgbClr val="002060"/>
                </a:solidFill>
              </a:rPr>
              <a:t>The joint venture and/or sub-contracting agreements must clearly set out the roles and responsibilities of the Lead Partner and the joint venture and/or sub-contracting party. The agreement must also clearly identify the Lead Partner, who shall be given the power of attorney to bind the other party/parties in respect of matters pertaining to the joint venture and/or sub-contracting arrangement. </a:t>
            </a:r>
          </a:p>
          <a:p>
            <a:pPr algn="just"/>
            <a:endParaRPr lang="en-GB" dirty="0">
              <a:solidFill>
                <a:srgbClr val="002060"/>
              </a:solidFill>
            </a:endParaRPr>
          </a:p>
          <a:p>
            <a:pPr algn="just"/>
            <a:r>
              <a:rPr lang="en-GB" dirty="0">
                <a:solidFill>
                  <a:srgbClr val="002060"/>
                </a:solidFill>
              </a:rPr>
              <a:t>Incorporated JVs must submit the B-BBEE status of the entity. Unincorporated JVs must submit a consolidated B-BBEE certificate as if they were a group structure for every separate Bid.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62315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4D3B9-464C-4147-9C31-452889895F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991DB-2C29-4F24-AAFE-BE77A9BD0C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1313" y="2550008"/>
            <a:ext cx="8299104" cy="437806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ctr"/>
            <a:r>
              <a:rPr lang="en-ZA" b="0" dirty="0"/>
              <a:t>Financial Analysis </a:t>
            </a:r>
          </a:p>
        </p:txBody>
      </p:sp>
    </p:spTree>
    <p:extLst>
      <p:ext uri="{BB962C8B-B14F-4D97-AF65-F5344CB8AC3E}">
        <p14:creationId xmlns:p14="http://schemas.microsoft.com/office/powerpoint/2010/main" val="3765749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E047-9619-4B9E-BD63-401E30D6C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92" y="441325"/>
            <a:ext cx="8370887" cy="532606"/>
          </a:xfrm>
          <a:solidFill>
            <a:srgbClr val="002060"/>
          </a:solidFill>
        </p:spPr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Purpose</a:t>
            </a:r>
            <a:r>
              <a:rPr lang="en-ZA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DD7F67-75E2-4565-8448-70248FE529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CE06B-3A6A-4E26-A915-E6876D1DCF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6555" y="1304924"/>
            <a:ext cx="8370887" cy="4248151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</a:rPr>
              <a:t>Part of overall risk management strategy of SARS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</a:rPr>
              <a:t>One of multiple governance steps to assess financial fitness of bidders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</a:rPr>
              <a:t>Assess financially stability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</a:rPr>
              <a:t>Identify financial risks that SARS as an organisation is exposed too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</a:rPr>
              <a:t>Recommend appropriate mitigating strategies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75992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92" y="428073"/>
            <a:ext cx="8286829" cy="532606"/>
          </a:xfrm>
          <a:solidFill>
            <a:srgbClr val="002060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Important Dates 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968787E-4C9B-4AA1-9AA8-CAF67E204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105934"/>
              </p:ext>
            </p:extLst>
          </p:nvPr>
        </p:nvGraphicFramePr>
        <p:xfrm>
          <a:off x="389656" y="1173805"/>
          <a:ext cx="8191500" cy="3539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765">
                  <a:extLst>
                    <a:ext uri="{9D8B030D-6E8A-4147-A177-3AD203B41FA5}">
                      <a16:colId xmlns:a16="http://schemas.microsoft.com/office/drawing/2014/main" val="3588957292"/>
                    </a:ext>
                  </a:extLst>
                </a:gridCol>
                <a:gridCol w="3783496">
                  <a:extLst>
                    <a:ext uri="{9D8B030D-6E8A-4147-A177-3AD203B41FA5}">
                      <a16:colId xmlns:a16="http://schemas.microsoft.com/office/drawing/2014/main" val="1263690451"/>
                    </a:ext>
                  </a:extLst>
                </a:gridCol>
                <a:gridCol w="3553239">
                  <a:extLst>
                    <a:ext uri="{9D8B030D-6E8A-4147-A177-3AD203B41FA5}">
                      <a16:colId xmlns:a16="http://schemas.microsoft.com/office/drawing/2014/main" val="329294032"/>
                    </a:ext>
                  </a:extLst>
                </a:gridCol>
              </a:tblGrid>
              <a:tr h="456212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2"/>
                          </a:solidFill>
                        </a:rPr>
                        <a:t>No </a:t>
                      </a: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2"/>
                          </a:solidFill>
                        </a:rPr>
                        <a:t>Activity </a:t>
                      </a: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2"/>
                          </a:solidFill>
                        </a:rPr>
                        <a:t>Date </a:t>
                      </a: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01784611"/>
                  </a:ext>
                </a:extLst>
              </a:tr>
              <a:tr h="770835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2"/>
                          </a:solidFill>
                        </a:rPr>
                        <a:t>1.</a:t>
                      </a: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2"/>
                          </a:solidFill>
                        </a:rPr>
                        <a:t>Clarification of Queries</a:t>
                      </a: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2"/>
                          </a:solidFill>
                        </a:rPr>
                        <a:t>18 April – 22 May 2022</a:t>
                      </a:r>
                      <a:endParaRPr lang="en-ZA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05027539"/>
                  </a:ext>
                </a:extLst>
              </a:tr>
              <a:tr h="770835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2"/>
                          </a:solidFill>
                        </a:rPr>
                        <a:t>2.</a:t>
                      </a: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2"/>
                          </a:solidFill>
                        </a:rPr>
                        <a:t>Response to the queries</a:t>
                      </a: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2"/>
                          </a:solidFill>
                        </a:rPr>
                        <a:t>25 May 2022</a:t>
                      </a:r>
                      <a:endParaRPr lang="en-ZA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82172625"/>
                  </a:ext>
                </a:extLst>
              </a:tr>
              <a:tr h="770835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2"/>
                          </a:solidFill>
                        </a:rPr>
                        <a:t>3.</a:t>
                      </a: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2"/>
                          </a:solidFill>
                        </a:rPr>
                        <a:t>RFP Closing Date</a:t>
                      </a: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2"/>
                          </a:solidFill>
                        </a:rPr>
                        <a:t>31 May 2022 @ 11h00</a:t>
                      </a: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79721578"/>
                  </a:ext>
                </a:extLst>
              </a:tr>
              <a:tr h="770835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2"/>
                          </a:solidFill>
                        </a:rPr>
                        <a:t>4.</a:t>
                      </a: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2"/>
                          </a:solidFill>
                        </a:rPr>
                        <a:t>Notice to Bidders </a:t>
                      </a: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2"/>
                          </a:solidFill>
                        </a:rPr>
                        <a:t>TBC </a:t>
                      </a: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891642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655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769F-462F-4D85-ADAD-5B762B964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Financial Requirement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5DF0E7-4071-4FA8-A0C2-8DB1E98298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86012-E813-4B01-82A6-CB13160345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5294" y="1304924"/>
            <a:ext cx="8370887" cy="4248151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002060"/>
                </a:solidFill>
              </a:rPr>
              <a:t>Three recent complete sets of Audited/Reviewed Annual Financial Statements comprising of:</a:t>
            </a:r>
          </a:p>
          <a:p>
            <a:pPr>
              <a:lnSpc>
                <a:spcPct val="150000"/>
              </a:lnSpc>
            </a:pPr>
            <a:endParaRPr lang="en-GB" dirty="0">
              <a:solidFill>
                <a:srgbClr val="002060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Statement Of Comprehensive Income (Income Statement)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Statement of Financial Position (Balance Sheet)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Statement of Cash Flows (Cash Flow Statement)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Statement of changes in equity / net assets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Accompanying Unabridged Notes for ALL of the above documents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Any supplementary information</a:t>
            </a:r>
          </a:p>
          <a:p>
            <a:pPr lvl="1">
              <a:lnSpc>
                <a:spcPct val="150000"/>
              </a:lnSpc>
            </a:pPr>
            <a:endParaRPr lang="en-GB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002060"/>
                </a:solidFill>
              </a:rPr>
              <a:t>Entities trading for Less than three years Financial Periods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Explanatory Letter – Providing reasons why the entity has been trading for less than three financial periods signed by a duly authorised representative of the entity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0556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737DD-F869-4B02-9E6B-0D2FCAFFF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Financial Requirement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A7DE70-73A1-4188-B8AF-599E5324C2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49CF1-3F6C-4530-849A-06C2CDCDC2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6556" y="1304924"/>
            <a:ext cx="8370887" cy="4248151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002060"/>
                </a:solidFill>
              </a:rPr>
              <a:t>Joint Arrangements (JA)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Annual financial statements of the JA and legal agreement detailing the percentage of ownership of each entity.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Unincorporated JAs must submit separate AFS for each party to the JA.</a:t>
            </a:r>
          </a:p>
          <a:p>
            <a:pPr algn="just">
              <a:lnSpc>
                <a:spcPct val="150000"/>
              </a:lnSpc>
            </a:pPr>
            <a:endParaRPr lang="en-GB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002060"/>
                </a:solidFill>
              </a:rPr>
              <a:t>Signed JA legal agreement</a:t>
            </a:r>
            <a:endParaRPr lang="en-GB" dirty="0">
              <a:solidFill>
                <a:srgbClr val="002060"/>
              </a:solidFill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Financial statements must be in name of the bidding entity.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Subsidiary as the bidding entity submitting holding company’s AFS must also furnish a Performance Guarantee from the holding company, stating that the holding company will undertake to cover any or all risks associated with the bidder.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39006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160144-3E5D-42B7-A3E2-D592D2E8A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0B12B-D968-2643-8E7F-238A3C456C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8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8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1CF85A-5A48-4A6D-B79F-0D261F866D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2801800"/>
            <a:ext cx="7886700" cy="437806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ctr"/>
            <a:r>
              <a:rPr lang="en-ZA" b="0" dirty="0"/>
              <a:t>Navigating eSourcing  </a:t>
            </a:r>
          </a:p>
        </p:txBody>
      </p:sp>
    </p:spTree>
    <p:extLst>
      <p:ext uri="{BB962C8B-B14F-4D97-AF65-F5344CB8AC3E}">
        <p14:creationId xmlns:p14="http://schemas.microsoft.com/office/powerpoint/2010/main" val="2249366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CA64-CE41-43EF-A0E5-1E60A36C0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Navigating eSourcing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25A049-377A-45F3-990D-1E5D67EAB8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4B23EB8-184E-40C7-B799-21CDF989AFDA}"/>
              </a:ext>
            </a:extLst>
          </p:cNvPr>
          <p:cNvSpPr/>
          <p:nvPr/>
        </p:nvSpPr>
        <p:spPr>
          <a:xfrm>
            <a:off x="755374" y="1736035"/>
            <a:ext cx="583096" cy="675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22883E-BBB2-4036-A37D-FECD7BA523E0}"/>
              </a:ext>
            </a:extLst>
          </p:cNvPr>
          <p:cNvSpPr/>
          <p:nvPr/>
        </p:nvSpPr>
        <p:spPr>
          <a:xfrm>
            <a:off x="755374" y="3091070"/>
            <a:ext cx="583096" cy="675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776138-3762-46F7-8210-13CD629AC4CD}"/>
              </a:ext>
            </a:extLst>
          </p:cNvPr>
          <p:cNvSpPr/>
          <p:nvPr/>
        </p:nvSpPr>
        <p:spPr>
          <a:xfrm>
            <a:off x="695739" y="4446105"/>
            <a:ext cx="583096" cy="675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D75D75-D12E-41B0-9094-D1CF3067C31D}"/>
              </a:ext>
            </a:extLst>
          </p:cNvPr>
          <p:cNvSpPr/>
          <p:nvPr/>
        </p:nvSpPr>
        <p:spPr>
          <a:xfrm>
            <a:off x="1855304" y="1736035"/>
            <a:ext cx="5261113" cy="675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/>
              <a:t>Accessing the system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D21711-2E1D-4637-8A72-D8235E50DC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55303" y="3049625"/>
            <a:ext cx="5261113" cy="675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/>
              <a:t>Creating log-in details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3CFEEA-511D-447B-A68D-C71B0627DB0F}"/>
              </a:ext>
            </a:extLst>
          </p:cNvPr>
          <p:cNvSpPr/>
          <p:nvPr/>
        </p:nvSpPr>
        <p:spPr>
          <a:xfrm>
            <a:off x="1855302" y="4446105"/>
            <a:ext cx="5261113" cy="675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/>
              <a:t>Submitting on the system </a:t>
            </a:r>
          </a:p>
        </p:txBody>
      </p:sp>
    </p:spTree>
    <p:extLst>
      <p:ext uri="{BB962C8B-B14F-4D97-AF65-F5344CB8AC3E}">
        <p14:creationId xmlns:p14="http://schemas.microsoft.com/office/powerpoint/2010/main" val="2133930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160144-3E5D-42B7-A3E2-D592D2E8A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1CF85A-5A48-4A6D-B79F-0D261F866D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2801800"/>
            <a:ext cx="7886700" cy="437806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ctr"/>
            <a:r>
              <a:rPr lang="en-ZA" b="0" dirty="0"/>
              <a:t>Bid Submission </a:t>
            </a:r>
          </a:p>
        </p:txBody>
      </p:sp>
    </p:spTree>
    <p:extLst>
      <p:ext uri="{BB962C8B-B14F-4D97-AF65-F5344CB8AC3E}">
        <p14:creationId xmlns:p14="http://schemas.microsoft.com/office/powerpoint/2010/main" val="1646381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B707E-AF56-495E-9AA9-4312D6B9C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93" y="428073"/>
            <a:ext cx="8370206" cy="532606"/>
          </a:xfrm>
          <a:solidFill>
            <a:srgbClr val="002060"/>
          </a:solidFill>
        </p:spPr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Bid Submission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E3DE97-4223-49FF-AB20-6CCE37A220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FD510D-18A9-477A-B393-9D021BBC94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1312" y="1052512"/>
            <a:ext cx="8617157" cy="112084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400" dirty="0">
                <a:solidFill>
                  <a:srgbClr val="002060"/>
                </a:solidFill>
              </a:rPr>
              <a:t>Bidders must submit copies of each file (Original and Duplicate) and a USB with content of each file</a:t>
            </a:r>
          </a:p>
          <a:p>
            <a:pPr algn="ctr">
              <a:lnSpc>
                <a:spcPct val="100000"/>
              </a:lnSpc>
            </a:pPr>
            <a:r>
              <a:rPr lang="en-GB" sz="1400" dirty="0">
                <a:solidFill>
                  <a:srgbClr val="002060"/>
                </a:solidFill>
              </a:rPr>
              <a:t>OR </a:t>
            </a:r>
          </a:p>
          <a:p>
            <a:pPr algn="ctr">
              <a:lnSpc>
                <a:spcPct val="100000"/>
              </a:lnSpc>
            </a:pPr>
            <a:r>
              <a:rPr lang="en-GB" sz="1400" dirty="0">
                <a:solidFill>
                  <a:srgbClr val="FF0000"/>
                </a:solidFill>
              </a:rPr>
              <a:t>eSourcing System </a:t>
            </a:r>
            <a:r>
              <a:rPr lang="en-GB" sz="1400" dirty="0">
                <a:solidFill>
                  <a:srgbClr val="002060"/>
                </a:solidFill>
              </a:rPr>
              <a:t>by 31 May 2022 at 11H00</a:t>
            </a:r>
            <a:endParaRPr lang="en-ZA" sz="1400" dirty="0">
              <a:solidFill>
                <a:srgbClr val="002060"/>
              </a:solidFill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A7A30593-6D1F-43E4-820B-EDC0C4F3A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911" y="4591754"/>
            <a:ext cx="5429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</a:rPr>
              <a:t>Lehae La SARS, 299 Bronkhorst Street, Nieuw Muckleneuk, Brooklyn, Pretoria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4266C1-15C1-469D-97A1-E5FB8FE12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970" y="2557341"/>
            <a:ext cx="4906060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09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41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9228" y="167033"/>
            <a:ext cx="8391190" cy="532606"/>
          </a:xfrm>
          <a:solidFill>
            <a:srgbClr val="00206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Bid Evaluation Process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ECAC99-3D1D-4ACD-B2B1-AC08D8B38D6E}"/>
              </a:ext>
            </a:extLst>
          </p:cNvPr>
          <p:cNvSpPr/>
          <p:nvPr/>
        </p:nvSpPr>
        <p:spPr>
          <a:xfrm>
            <a:off x="515928" y="794080"/>
            <a:ext cx="1551411" cy="41482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/>
              <a:t>Gate 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DE2A19-6B52-46B7-AA33-4D40761650AA}"/>
              </a:ext>
            </a:extLst>
          </p:cNvPr>
          <p:cNvSpPr/>
          <p:nvPr/>
        </p:nvSpPr>
        <p:spPr>
          <a:xfrm>
            <a:off x="168509" y="1291063"/>
            <a:ext cx="2246244" cy="53260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b="1" dirty="0"/>
              <a:t>Prequalification Evaluation 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75F2AD77-4A5B-40F7-824C-CD5198354D12}"/>
              </a:ext>
            </a:extLst>
          </p:cNvPr>
          <p:cNvSpPr/>
          <p:nvPr/>
        </p:nvSpPr>
        <p:spPr>
          <a:xfrm>
            <a:off x="1099734" y="1902619"/>
            <a:ext cx="377687" cy="4672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32D3-B43E-4830-B437-E2BB739424B0}"/>
              </a:ext>
            </a:extLst>
          </p:cNvPr>
          <p:cNvSpPr/>
          <p:nvPr/>
        </p:nvSpPr>
        <p:spPr>
          <a:xfrm>
            <a:off x="333432" y="2849690"/>
            <a:ext cx="2246244" cy="53260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b="1" dirty="0"/>
              <a:t>Pre- Technical Evaluation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8E29EC-8E63-4168-AB17-19AF48778D8A}"/>
              </a:ext>
            </a:extLst>
          </p:cNvPr>
          <p:cNvSpPr/>
          <p:nvPr/>
        </p:nvSpPr>
        <p:spPr>
          <a:xfrm>
            <a:off x="495278" y="3957554"/>
            <a:ext cx="1551412" cy="36700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b="1"/>
              <a:t>Gate 2</a:t>
            </a:r>
            <a:endParaRPr lang="en-ZA" sz="1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EC006E-67E9-4779-8367-B81FB9F701FA}"/>
              </a:ext>
            </a:extLst>
          </p:cNvPr>
          <p:cNvSpPr/>
          <p:nvPr/>
        </p:nvSpPr>
        <p:spPr>
          <a:xfrm>
            <a:off x="211125" y="4380567"/>
            <a:ext cx="2246245" cy="53260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b="1" dirty="0"/>
              <a:t>Technical  Evaluation 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4CDBC7E-009A-484C-900C-B270FDBDF3B0}"/>
              </a:ext>
            </a:extLst>
          </p:cNvPr>
          <p:cNvSpPr/>
          <p:nvPr/>
        </p:nvSpPr>
        <p:spPr>
          <a:xfrm rot="16200000">
            <a:off x="2657115" y="5152219"/>
            <a:ext cx="377687" cy="1101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11BFBFC1-5A6B-4F4B-ADBE-82A7611F6977}"/>
              </a:ext>
            </a:extLst>
          </p:cNvPr>
          <p:cNvSpPr/>
          <p:nvPr/>
        </p:nvSpPr>
        <p:spPr>
          <a:xfrm>
            <a:off x="1210585" y="4970689"/>
            <a:ext cx="299082" cy="4694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437E23-B539-4D4A-B863-F44547CF0947}"/>
              </a:ext>
            </a:extLst>
          </p:cNvPr>
          <p:cNvSpPr/>
          <p:nvPr/>
        </p:nvSpPr>
        <p:spPr>
          <a:xfrm>
            <a:off x="462011" y="5532779"/>
            <a:ext cx="1709530" cy="53260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b="1" dirty="0"/>
              <a:t>Gate 3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4222E583-9754-4FA4-AE1E-B3E5AE33FF43}"/>
              </a:ext>
            </a:extLst>
          </p:cNvPr>
          <p:cNvSpPr/>
          <p:nvPr/>
        </p:nvSpPr>
        <p:spPr>
          <a:xfrm rot="16200000">
            <a:off x="2634631" y="4226666"/>
            <a:ext cx="377687" cy="573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219F3DC-758F-4308-81BB-96F40CA49552}"/>
              </a:ext>
            </a:extLst>
          </p:cNvPr>
          <p:cNvSpPr/>
          <p:nvPr/>
        </p:nvSpPr>
        <p:spPr>
          <a:xfrm rot="16200000">
            <a:off x="3844977" y="1452616"/>
            <a:ext cx="377687" cy="27154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406D53-0310-48BE-A82B-EBFB1D7E1535}"/>
              </a:ext>
            </a:extLst>
          </p:cNvPr>
          <p:cNvSpPr/>
          <p:nvPr/>
        </p:nvSpPr>
        <p:spPr>
          <a:xfrm>
            <a:off x="3744876" y="766479"/>
            <a:ext cx="4895542" cy="137235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000" b="1" dirty="0">
                <a:solidFill>
                  <a:schemeClr val="bg1"/>
                </a:solidFill>
              </a:rPr>
              <a:t>• Invitation to Bid SBD 1 </a:t>
            </a:r>
          </a:p>
          <a:p>
            <a:r>
              <a:rPr lang="en-ZA" sz="1000" dirty="0"/>
              <a:t>• Central Registration Report (Central Database System) from National </a:t>
            </a:r>
          </a:p>
          <a:p>
            <a:r>
              <a:rPr lang="en-ZA" sz="1000" dirty="0"/>
              <a:t>Treasury</a:t>
            </a:r>
          </a:p>
          <a:p>
            <a:r>
              <a:rPr lang="en-ZA" sz="1000" dirty="0"/>
              <a:t>• SARS Oath of Secrecy</a:t>
            </a:r>
          </a:p>
          <a:p>
            <a:r>
              <a:rPr lang="en-ZA" sz="1000" dirty="0"/>
              <a:t>• Declaration of interest SBD 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000" dirty="0"/>
              <a:t>Preference Point Claim Form</a:t>
            </a:r>
          </a:p>
          <a:p>
            <a:r>
              <a:rPr lang="en-ZA" sz="1000" dirty="0"/>
              <a:t>• Supplier Risk Assessment Questionnaire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46DA40-1459-45A2-9D79-7124D06D701D}"/>
              </a:ext>
            </a:extLst>
          </p:cNvPr>
          <p:cNvSpPr/>
          <p:nvPr/>
        </p:nvSpPr>
        <p:spPr>
          <a:xfrm>
            <a:off x="5584394" y="2396636"/>
            <a:ext cx="3077068" cy="532606"/>
          </a:xfrm>
          <a:prstGeom prst="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b="1" dirty="0"/>
              <a:t>Mandatory Evaluation Requirements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D38EFD-A43F-4847-ACCF-36C7F81EE875}"/>
              </a:ext>
            </a:extLst>
          </p:cNvPr>
          <p:cNvSpPr/>
          <p:nvPr/>
        </p:nvSpPr>
        <p:spPr>
          <a:xfrm>
            <a:off x="5584394" y="4273465"/>
            <a:ext cx="3077068" cy="5326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/>
              <a:t>3. </a:t>
            </a:r>
            <a:r>
              <a:rPr lang="en-GB" sz="1000" dirty="0"/>
              <a:t>Bidder must have a 24/7/365 call centre</a:t>
            </a:r>
            <a:r>
              <a:rPr lang="en-ZA" sz="1000" dirty="0"/>
              <a:t>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DF3FA8-47B4-4B88-9E87-B4531C57A336}"/>
              </a:ext>
            </a:extLst>
          </p:cNvPr>
          <p:cNvSpPr/>
          <p:nvPr/>
        </p:nvSpPr>
        <p:spPr>
          <a:xfrm>
            <a:off x="5584394" y="3662456"/>
            <a:ext cx="3077068" cy="5326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2. Ability to provide Roadside Assistance Nationally</a:t>
            </a:r>
            <a:endParaRPr lang="en-ZA" sz="1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B69090-16CE-4945-95DE-F70A999BAAA6}"/>
              </a:ext>
            </a:extLst>
          </p:cNvPr>
          <p:cNvSpPr/>
          <p:nvPr/>
        </p:nvSpPr>
        <p:spPr>
          <a:xfrm>
            <a:off x="5584394" y="3034006"/>
            <a:ext cx="3077068" cy="5326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/>
              <a:t>1. </a:t>
            </a:r>
            <a:r>
              <a:rPr lang="en-GB" sz="1000" dirty="0"/>
              <a:t>Ability to provide Fleet Service Nationally</a:t>
            </a:r>
            <a:endParaRPr lang="en-ZA" sz="1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6B4A44-BE4B-49A0-A6B7-044CF546C4AF}"/>
              </a:ext>
            </a:extLst>
          </p:cNvPr>
          <p:cNvSpPr/>
          <p:nvPr/>
        </p:nvSpPr>
        <p:spPr>
          <a:xfrm>
            <a:off x="3501381" y="5108434"/>
            <a:ext cx="1696242" cy="375823"/>
          </a:xfrm>
          <a:prstGeom prst="rect">
            <a:avLst/>
          </a:prstGeom>
          <a:solidFill>
            <a:srgbClr val="F13FA5"/>
          </a:solidFill>
          <a:ln>
            <a:solidFill>
              <a:srgbClr val="F13FA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b="1" dirty="0"/>
              <a:t>B-BBEE – 10 points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2D136F-AD1B-4E04-AB0C-3372B816BCED}"/>
              </a:ext>
            </a:extLst>
          </p:cNvPr>
          <p:cNvSpPr/>
          <p:nvPr/>
        </p:nvSpPr>
        <p:spPr>
          <a:xfrm>
            <a:off x="3501383" y="5608840"/>
            <a:ext cx="1709531" cy="377688"/>
          </a:xfrm>
          <a:prstGeom prst="rect">
            <a:avLst/>
          </a:prstGeom>
          <a:solidFill>
            <a:srgbClr val="F13FA5"/>
          </a:solidFill>
          <a:ln>
            <a:solidFill>
              <a:srgbClr val="F13FA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b="1" dirty="0"/>
              <a:t>Pricing – 90 points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930A0C-2C46-4AFF-9187-522D4A74AB8E}"/>
              </a:ext>
            </a:extLst>
          </p:cNvPr>
          <p:cNvSpPr/>
          <p:nvPr/>
        </p:nvSpPr>
        <p:spPr>
          <a:xfrm>
            <a:off x="3305393" y="3745170"/>
            <a:ext cx="2035234" cy="11387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Achieve overall score </a:t>
            </a:r>
          </a:p>
          <a:p>
            <a:pPr algn="ctr"/>
            <a:r>
              <a:rPr lang="en-GB" sz="1000" b="1" dirty="0"/>
              <a:t>of 70 out of 100 </a:t>
            </a:r>
          </a:p>
          <a:p>
            <a:pPr algn="ctr"/>
            <a:r>
              <a:rPr lang="en-GB" sz="1000" b="1" dirty="0"/>
              <a:t>points to proceed to </a:t>
            </a:r>
          </a:p>
          <a:p>
            <a:pPr algn="ctr"/>
            <a:r>
              <a:rPr lang="en-GB" sz="1000" b="1" dirty="0"/>
              <a:t>Gate 2</a:t>
            </a:r>
            <a:endParaRPr lang="en-ZA" sz="10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412DF72-D040-443F-BA2F-D71084C06A33}"/>
              </a:ext>
            </a:extLst>
          </p:cNvPr>
          <p:cNvSpPr/>
          <p:nvPr/>
        </p:nvSpPr>
        <p:spPr>
          <a:xfrm>
            <a:off x="5563350" y="4976826"/>
            <a:ext cx="3077068" cy="120760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ZA" sz="1800" b="0" i="0" u="none" strike="noStrike" baseline="0" dirty="0">
              <a:latin typeface="Arial" panose="020B0604020202020204" pitchFamily="34" charset="0"/>
            </a:endParaRPr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r>
              <a:rPr lang="en-GB" sz="1000" dirty="0"/>
              <a:t>4. Online / Web based Onsite Vehicle Tracking</a:t>
            </a:r>
          </a:p>
          <a:p>
            <a:endParaRPr lang="en-GB" sz="1000" dirty="0"/>
          </a:p>
          <a:p>
            <a:r>
              <a:rPr lang="en-GB" sz="1000" dirty="0"/>
              <a:t>Traffic Fines Management System with access to AARTO and all Traffic Authority Systems</a:t>
            </a:r>
          </a:p>
          <a:p>
            <a:r>
              <a:rPr lang="en-GB" sz="1000" dirty="0"/>
              <a:t> </a:t>
            </a:r>
            <a:endParaRPr lang="en-ZA" sz="1800" b="0" i="0" u="none" strike="noStrike" baseline="0" dirty="0">
              <a:latin typeface="Arial" panose="020B0604020202020204" pitchFamily="34" charset="0"/>
            </a:endParaRPr>
          </a:p>
          <a:p>
            <a:r>
              <a:rPr lang="en-GB" sz="1000" dirty="0"/>
              <a:t>Driver identification &amp; Driver Management Tracking system </a:t>
            </a:r>
          </a:p>
          <a:p>
            <a:r>
              <a:rPr lang="en-ZA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en-ZA" sz="1000" dirty="0"/>
          </a:p>
          <a:p>
            <a:pPr algn="ctr"/>
            <a:endParaRPr lang="en-GB" sz="1000" dirty="0"/>
          </a:p>
          <a:p>
            <a:pPr algn="ctr"/>
            <a:endParaRPr lang="en-ZA" sz="1000" dirty="0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C70657C1-E592-47D9-9D5B-23741839FF61}"/>
              </a:ext>
            </a:extLst>
          </p:cNvPr>
          <p:cNvSpPr/>
          <p:nvPr/>
        </p:nvSpPr>
        <p:spPr>
          <a:xfrm>
            <a:off x="1113301" y="3457434"/>
            <a:ext cx="377687" cy="462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26DFB1E6-C5AA-4067-BE30-31FF0BDD354F}"/>
              </a:ext>
            </a:extLst>
          </p:cNvPr>
          <p:cNvSpPr/>
          <p:nvPr/>
        </p:nvSpPr>
        <p:spPr>
          <a:xfrm>
            <a:off x="1159826" y="5001585"/>
            <a:ext cx="377687" cy="449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FC152E9A-5CE1-4554-8E98-69E2722C372B}"/>
              </a:ext>
            </a:extLst>
          </p:cNvPr>
          <p:cNvSpPr/>
          <p:nvPr/>
        </p:nvSpPr>
        <p:spPr>
          <a:xfrm rot="16200000">
            <a:off x="2634632" y="4226666"/>
            <a:ext cx="377687" cy="573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4DD36567-722C-4547-8B6E-1C6845F7ED65}"/>
              </a:ext>
            </a:extLst>
          </p:cNvPr>
          <p:cNvSpPr/>
          <p:nvPr/>
        </p:nvSpPr>
        <p:spPr>
          <a:xfrm>
            <a:off x="1102788" y="3431220"/>
            <a:ext cx="377687" cy="462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A813A61A-F399-42E2-B9C9-8E1584022111}"/>
              </a:ext>
            </a:extLst>
          </p:cNvPr>
          <p:cNvSpPr/>
          <p:nvPr/>
        </p:nvSpPr>
        <p:spPr>
          <a:xfrm>
            <a:off x="1130984" y="5001585"/>
            <a:ext cx="377687" cy="449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57AE179A-19BF-42D1-8DBD-2E5A6188EA33}"/>
              </a:ext>
            </a:extLst>
          </p:cNvPr>
          <p:cNvSpPr/>
          <p:nvPr/>
        </p:nvSpPr>
        <p:spPr>
          <a:xfrm rot="16200000">
            <a:off x="2657116" y="5152219"/>
            <a:ext cx="377687" cy="1101988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8EB3A83B-7F96-4D7E-97AB-EE89B73BAE74}"/>
              </a:ext>
            </a:extLst>
          </p:cNvPr>
          <p:cNvSpPr/>
          <p:nvPr/>
        </p:nvSpPr>
        <p:spPr>
          <a:xfrm rot="16200000">
            <a:off x="2634633" y="4226666"/>
            <a:ext cx="377687" cy="573480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7EC5D6BE-CCC2-464A-BCA3-1B5929C3D525}"/>
              </a:ext>
            </a:extLst>
          </p:cNvPr>
          <p:cNvSpPr/>
          <p:nvPr/>
        </p:nvSpPr>
        <p:spPr>
          <a:xfrm>
            <a:off x="1131980" y="1890100"/>
            <a:ext cx="377687" cy="467276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251FBD0E-BE5F-4267-A9E8-0DE06EC1B83B}"/>
              </a:ext>
            </a:extLst>
          </p:cNvPr>
          <p:cNvSpPr/>
          <p:nvPr/>
        </p:nvSpPr>
        <p:spPr>
          <a:xfrm>
            <a:off x="1102789" y="3457434"/>
            <a:ext cx="377687" cy="462471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039F0204-DB61-4BC5-9342-6D3A21A69F06}"/>
              </a:ext>
            </a:extLst>
          </p:cNvPr>
          <p:cNvSpPr/>
          <p:nvPr/>
        </p:nvSpPr>
        <p:spPr>
          <a:xfrm>
            <a:off x="1145408" y="5020973"/>
            <a:ext cx="377687" cy="449036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FBCC6806-08EC-4BF1-A107-31D75993EBCB}"/>
              </a:ext>
            </a:extLst>
          </p:cNvPr>
          <p:cNvSpPr/>
          <p:nvPr/>
        </p:nvSpPr>
        <p:spPr>
          <a:xfrm rot="16200000">
            <a:off x="3844978" y="1442989"/>
            <a:ext cx="377687" cy="2715432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2654259-694C-4B8A-8C9C-5D5B48532C50}"/>
              </a:ext>
            </a:extLst>
          </p:cNvPr>
          <p:cNvSpPr/>
          <p:nvPr/>
        </p:nvSpPr>
        <p:spPr>
          <a:xfrm>
            <a:off x="541070" y="2440889"/>
            <a:ext cx="1551412" cy="36700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b="1" dirty="0"/>
              <a:t>Gate 1</a:t>
            </a:r>
          </a:p>
        </p:txBody>
      </p:sp>
    </p:spTree>
    <p:extLst>
      <p:ext uri="{BB962C8B-B14F-4D97-AF65-F5344CB8AC3E}">
        <p14:creationId xmlns:p14="http://schemas.microsoft.com/office/powerpoint/2010/main" val="1566536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499E89-A4BE-4171-AF15-793606282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11B39-5579-47C0-86D1-E0C870B24E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8009" y="2536756"/>
            <a:ext cx="8311677" cy="437807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algn="ctr"/>
            <a:r>
              <a:rPr lang="en-ZA" b="0" dirty="0"/>
              <a:t>Technical Requirements </a:t>
            </a:r>
          </a:p>
        </p:txBody>
      </p:sp>
    </p:spTree>
    <p:extLst>
      <p:ext uri="{BB962C8B-B14F-4D97-AF65-F5344CB8AC3E}">
        <p14:creationId xmlns:p14="http://schemas.microsoft.com/office/powerpoint/2010/main" val="2964352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1993" y="441325"/>
            <a:ext cx="8370206" cy="532606"/>
          </a:xfrm>
          <a:solidFill>
            <a:srgbClr val="00206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Scope of Service 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7BB392-6B07-4600-A724-4ED39C9BB087}"/>
              </a:ext>
            </a:extLst>
          </p:cNvPr>
          <p:cNvSpPr txBox="1"/>
          <p:nvPr/>
        </p:nvSpPr>
        <p:spPr>
          <a:xfrm>
            <a:off x="341993" y="1015848"/>
            <a:ext cx="8589972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Arial" charset="0"/>
              </a:rPr>
              <a:t>The Fleet management services required includes but not limited to the following: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sz="1600" dirty="0">
              <a:solidFill>
                <a:srgbClr val="002060"/>
              </a:solidFill>
              <a:latin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600" dirty="0">
                <a:solidFill>
                  <a:srgbClr val="002060"/>
                </a:solidFill>
                <a:latin typeface="Arial" charset="0"/>
              </a:rPr>
              <a:t>Fleet Management Advisory Services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600" dirty="0">
                <a:solidFill>
                  <a:srgbClr val="002060"/>
                </a:solidFill>
                <a:latin typeface="Arial" charset="0"/>
              </a:rPr>
              <a:t>Vehicle Utilisation Monitoring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2060"/>
                </a:solidFill>
                <a:latin typeface="Arial" charset="0"/>
              </a:rPr>
              <a:t>Conduct Predetermined Fleet Technical Inspections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600" dirty="0">
                <a:solidFill>
                  <a:srgbClr val="002060"/>
                </a:solidFill>
                <a:latin typeface="Arial" charset="0"/>
              </a:rPr>
              <a:t>Fleet Maintenance and Repairs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2060"/>
                </a:solidFill>
                <a:latin typeface="Arial" charset="0"/>
              </a:rPr>
              <a:t>Fleet Insurance, Accident Management and Repairs.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2060"/>
                </a:solidFill>
                <a:latin typeface="Arial" charset="0"/>
              </a:rPr>
              <a:t>Fleet Coordination, Towing Services and Roadside Assistance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600" dirty="0">
                <a:solidFill>
                  <a:srgbClr val="002060"/>
                </a:solidFill>
                <a:latin typeface="Arial" charset="0"/>
              </a:rPr>
              <a:t>Vehicle Registration, Licensing and Compliance Certificates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600" dirty="0">
                <a:solidFill>
                  <a:srgbClr val="002060"/>
                </a:solidFill>
                <a:latin typeface="Arial" charset="0"/>
              </a:rPr>
              <a:t>Fuel Card &amp; Intelligent Fuel Management and Toll Management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600" dirty="0">
                <a:solidFill>
                  <a:srgbClr val="002060"/>
                </a:solidFill>
                <a:latin typeface="Arial" charset="0"/>
              </a:rPr>
              <a:t>Toll Fees Management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600" dirty="0">
                <a:solidFill>
                  <a:srgbClr val="002060"/>
                </a:solidFill>
                <a:latin typeface="Arial" charset="0"/>
              </a:rPr>
              <a:t>Telematics (Vehicle Tracking)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600" dirty="0">
                <a:solidFill>
                  <a:srgbClr val="002060"/>
                </a:solidFill>
                <a:latin typeface="Arial" charset="0"/>
              </a:rPr>
              <a:t>Traffic Fines Management System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600" dirty="0">
                <a:solidFill>
                  <a:srgbClr val="002060"/>
                </a:solidFill>
                <a:latin typeface="Arial" charset="0"/>
              </a:rPr>
              <a:t>Driver Identification Management System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600" dirty="0">
                <a:solidFill>
                  <a:srgbClr val="002060"/>
                </a:solidFill>
                <a:latin typeface="Arial" charset="0"/>
              </a:rPr>
              <a:t>Vehicle Condition Assessment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2060"/>
                </a:solidFill>
                <a:latin typeface="Arial" charset="0"/>
              </a:rPr>
              <a:t>Call Centre Service Operated 24 Hours a Day, 7 days a Week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600" dirty="0">
                <a:solidFill>
                  <a:srgbClr val="002060"/>
                </a:solidFill>
                <a:latin typeface="Arial" charset="0"/>
              </a:rPr>
              <a:t>Fleet Disposals Management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600" dirty="0">
                <a:solidFill>
                  <a:srgbClr val="002060"/>
                </a:solidFill>
                <a:latin typeface="Arial" charset="0"/>
              </a:rPr>
              <a:t>Onsite Consultant Service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600" dirty="0">
                <a:solidFill>
                  <a:srgbClr val="002060"/>
                </a:solidFill>
                <a:latin typeface="Arial" charset="0"/>
              </a:rPr>
              <a:t>End User Training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600" dirty="0">
                <a:solidFill>
                  <a:srgbClr val="002060"/>
                </a:solidFill>
                <a:latin typeface="Arial" charset="0"/>
              </a:rPr>
              <a:t>Fleet Data Integrator / Management Reports</a:t>
            </a:r>
          </a:p>
        </p:txBody>
      </p:sp>
    </p:spTree>
    <p:extLst>
      <p:ext uri="{BB962C8B-B14F-4D97-AF65-F5344CB8AC3E}">
        <p14:creationId xmlns:p14="http://schemas.microsoft.com/office/powerpoint/2010/main" val="1308923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99D0A-0D6D-4582-87EF-3C143FFF1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2" y="250074"/>
            <a:ext cx="8206339" cy="532606"/>
          </a:xfrm>
          <a:solidFill>
            <a:srgbClr val="002060"/>
          </a:solidFill>
        </p:spPr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Technical Evaluation (Desktop)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BFC66-A298-4230-914C-452423EE6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881794D-5139-432A-A8C4-4E659C3DF702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49797889"/>
              </p:ext>
            </p:extLst>
          </p:nvPr>
        </p:nvGraphicFramePr>
        <p:xfrm>
          <a:off x="341313" y="1086678"/>
          <a:ext cx="8206339" cy="3882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805">
                  <a:extLst>
                    <a:ext uri="{9D8B030D-6E8A-4147-A177-3AD203B41FA5}">
                      <a16:colId xmlns:a16="http://schemas.microsoft.com/office/drawing/2014/main" val="2321473965"/>
                    </a:ext>
                  </a:extLst>
                </a:gridCol>
                <a:gridCol w="6300964">
                  <a:extLst>
                    <a:ext uri="{9D8B030D-6E8A-4147-A177-3AD203B41FA5}">
                      <a16:colId xmlns:a16="http://schemas.microsoft.com/office/drawing/2014/main" val="1090435074"/>
                    </a:ext>
                  </a:extLst>
                </a:gridCol>
                <a:gridCol w="1317570">
                  <a:extLst>
                    <a:ext uri="{9D8B030D-6E8A-4147-A177-3AD203B41FA5}">
                      <a16:colId xmlns:a16="http://schemas.microsoft.com/office/drawing/2014/main" val="2980051255"/>
                    </a:ext>
                  </a:extLst>
                </a:gridCol>
              </a:tblGrid>
              <a:tr h="383134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No.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Description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Weight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48312775"/>
                  </a:ext>
                </a:extLst>
              </a:tr>
              <a:tr h="379812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Capability (Previous Experience)</a:t>
                      </a:r>
                      <a:endParaRPr lang="en-ZA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644133089"/>
                  </a:ext>
                </a:extLst>
              </a:tr>
              <a:tr h="379812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Dedicated Onsite Consultant  Experience</a:t>
                      </a:r>
                      <a:endParaRPr lang="en-ZA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7.5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087914558"/>
                  </a:ext>
                </a:extLst>
              </a:tr>
              <a:tr h="379812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Operations of a call centre service</a:t>
                      </a:r>
                      <a:endParaRPr lang="en-ZA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279312711"/>
                  </a:ext>
                </a:extLst>
              </a:tr>
              <a:tr h="379812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4.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Toll Management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10758842"/>
                  </a:ext>
                </a:extLst>
              </a:tr>
              <a:tr h="379812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5.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Fuel Control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70900561"/>
                  </a:ext>
                </a:extLst>
              </a:tr>
              <a:tr h="461006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6.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Licence Renewal, COFs and Registration</a:t>
                      </a:r>
                      <a:endParaRPr lang="en-ZA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88650729"/>
                  </a:ext>
                </a:extLst>
              </a:tr>
              <a:tr h="379812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7.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Vehicle Inspections and Technical Audits</a:t>
                      </a:r>
                      <a:endParaRPr lang="en-ZA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80013096"/>
                  </a:ext>
                </a:extLst>
              </a:tr>
              <a:tr h="379812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8.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Fleet Disposal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351851786"/>
                  </a:ext>
                </a:extLst>
              </a:tr>
              <a:tr h="379812">
                <a:tc gridSpan="2"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Total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ZA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42.5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2321541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23C281C-8B1B-47D8-84EA-9DA16D603041}"/>
              </a:ext>
            </a:extLst>
          </p:cNvPr>
          <p:cNvSpPr txBox="1"/>
          <p:nvPr/>
        </p:nvSpPr>
        <p:spPr>
          <a:xfrm>
            <a:off x="450574" y="5221357"/>
            <a:ext cx="809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i="1" dirty="0">
                <a:solidFill>
                  <a:srgbClr val="FF0000"/>
                </a:solidFill>
              </a:rPr>
              <a:t>SARS reserves the right to conduct site visit to confirm reliability of information provided </a:t>
            </a:r>
          </a:p>
        </p:txBody>
      </p:sp>
    </p:spTree>
    <p:extLst>
      <p:ext uri="{BB962C8B-B14F-4D97-AF65-F5344CB8AC3E}">
        <p14:creationId xmlns:p14="http://schemas.microsoft.com/office/powerpoint/2010/main" val="2148220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99D0A-0D6D-4582-87EF-3C143FFF1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2" y="250074"/>
            <a:ext cx="8206339" cy="532606"/>
          </a:xfrm>
          <a:solidFill>
            <a:srgbClr val="002060"/>
          </a:solidFill>
        </p:spPr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Technical Evaluation (Presentation)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BFC66-A298-4230-914C-452423EE6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0B12B-D968-2643-8E7F-238A3C456C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8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8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881794D-5139-432A-A8C4-4E659C3DF702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89688645"/>
              </p:ext>
            </p:extLst>
          </p:nvPr>
        </p:nvGraphicFramePr>
        <p:xfrm>
          <a:off x="341313" y="1086678"/>
          <a:ext cx="8206339" cy="3917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805">
                  <a:extLst>
                    <a:ext uri="{9D8B030D-6E8A-4147-A177-3AD203B41FA5}">
                      <a16:colId xmlns:a16="http://schemas.microsoft.com/office/drawing/2014/main" val="2321473965"/>
                    </a:ext>
                  </a:extLst>
                </a:gridCol>
                <a:gridCol w="6300964">
                  <a:extLst>
                    <a:ext uri="{9D8B030D-6E8A-4147-A177-3AD203B41FA5}">
                      <a16:colId xmlns:a16="http://schemas.microsoft.com/office/drawing/2014/main" val="1090435074"/>
                    </a:ext>
                  </a:extLst>
                </a:gridCol>
                <a:gridCol w="1317570">
                  <a:extLst>
                    <a:ext uri="{9D8B030D-6E8A-4147-A177-3AD203B41FA5}">
                      <a16:colId xmlns:a16="http://schemas.microsoft.com/office/drawing/2014/main" val="2980051255"/>
                    </a:ext>
                  </a:extLst>
                </a:gridCol>
              </a:tblGrid>
              <a:tr h="383134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No.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Description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Weight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48312775"/>
                  </a:ext>
                </a:extLst>
              </a:tr>
              <a:tr h="379812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Online / Web based Onsite GPS Vehicle Tracking System</a:t>
                      </a:r>
                      <a:endParaRPr lang="en-ZA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644133089"/>
                  </a:ext>
                </a:extLst>
              </a:tr>
              <a:tr h="379812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Driver identification &amp; Driver Management System</a:t>
                      </a:r>
                      <a:endParaRPr lang="en-ZA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087914558"/>
                  </a:ext>
                </a:extLst>
              </a:tr>
              <a:tr h="379812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Traffic Fines Management System with access to AARTO and all Traffic Authority Systems</a:t>
                      </a:r>
                      <a:endParaRPr lang="en-ZA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8.5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279312711"/>
                  </a:ext>
                </a:extLst>
              </a:tr>
              <a:tr h="379812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4.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Comprehensive end-to-end Insurance /Accident Management Process including roadside Assistance Nationally</a:t>
                      </a:r>
                      <a:endParaRPr lang="en-ZA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10758842"/>
                  </a:ext>
                </a:extLst>
              </a:tr>
              <a:tr h="379812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5.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Online Booking System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70900561"/>
                  </a:ext>
                </a:extLst>
              </a:tr>
              <a:tr h="461006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6.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Fleet Management Reports</a:t>
                      </a:r>
                      <a:endParaRPr lang="en-ZA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88650729"/>
                  </a:ext>
                </a:extLst>
              </a:tr>
              <a:tr h="379812">
                <a:tc gridSpan="2"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Total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ZA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57.5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232154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0A7348-F1A2-421A-9415-D0DD92A81379}"/>
              </a:ext>
            </a:extLst>
          </p:cNvPr>
          <p:cNvSpPr txBox="1"/>
          <p:nvPr/>
        </p:nvSpPr>
        <p:spPr>
          <a:xfrm>
            <a:off x="450574" y="5221357"/>
            <a:ext cx="809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i="1" dirty="0">
                <a:solidFill>
                  <a:srgbClr val="FF0000"/>
                </a:solidFill>
              </a:rPr>
              <a:t>SARS reserves the right to conduct site visit to confirm reliability of information provided </a:t>
            </a:r>
          </a:p>
        </p:txBody>
      </p:sp>
    </p:spTree>
    <p:extLst>
      <p:ext uri="{BB962C8B-B14F-4D97-AF65-F5344CB8AC3E}">
        <p14:creationId xmlns:p14="http://schemas.microsoft.com/office/powerpoint/2010/main" val="764254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03785E-8EB1-47B5-8A7B-F32908965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16BA7D-2F97-4ACA-A640-B49C66A607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5626" y="2828304"/>
            <a:ext cx="7886700" cy="437806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en-ZA" dirty="0">
                <a:solidFill>
                  <a:schemeClr val="bg1"/>
                </a:solidFill>
              </a:rPr>
              <a:t>Pricing Requirements  </a:t>
            </a:r>
          </a:p>
        </p:txBody>
      </p:sp>
    </p:spTree>
    <p:extLst>
      <p:ext uri="{BB962C8B-B14F-4D97-AF65-F5344CB8AC3E}">
        <p14:creationId xmlns:p14="http://schemas.microsoft.com/office/powerpoint/2010/main" val="2360979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4749A-18F5-4BBE-BCBD-0ABB7FA11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93" y="441325"/>
            <a:ext cx="8370206" cy="532606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SARS Preferential Procurement Policy </a:t>
            </a:r>
            <a:endParaRPr lang="en-ZA" sz="20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C14DC0-8205-422F-A6F4-2D0BD8261A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3AD08-107B-41F0-BC83-6E05EC43C5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312" y="1577803"/>
            <a:ext cx="8370887" cy="31664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002060"/>
                </a:solidFill>
              </a:rPr>
              <a:t>Preference Point Systems</a:t>
            </a:r>
          </a:p>
          <a:p>
            <a:pPr>
              <a:lnSpc>
                <a:spcPct val="150000"/>
              </a:lnSpc>
            </a:pPr>
            <a:endParaRPr lang="en-GB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GB" dirty="0">
                <a:solidFill>
                  <a:srgbClr val="002060"/>
                </a:solidFill>
              </a:rPr>
              <a:t>In the second stage of the evaluation, Tenders that have met the threshold on technical evaluation will be evaluated in terms of the 90/10 preference points system as per SARS Preferential Procurement Policy and SARS Application of Preferential System.</a:t>
            </a:r>
            <a:endParaRPr lang="en-Z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88638"/>
      </p:ext>
    </p:extLst>
  </p:cSld>
  <p:clrMapOvr>
    <a:masterClrMapping/>
  </p:clrMapOvr>
</p:sld>
</file>

<file path=ppt/theme/theme1.xml><?xml version="1.0" encoding="utf-8"?>
<a:theme xmlns:a="http://schemas.openxmlformats.org/drawingml/2006/main" name="SARS Plai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n-compulsory briefing Session" id="{D3A43714-6CF7-407C-9636-8529B7CDF5EF}" vid="{0C6CBC1E-BB19-4C90-8970-8F53C807B0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9BE499DADAD940B1676B0C2ABB368B" ma:contentTypeVersion="1" ma:contentTypeDescription="Create a new document." ma:contentTypeScope="" ma:versionID="bc7b20a49262512c24b0b80ed14816f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9bb71b7ad116188bbd087cbfba3326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9F11EE-7B83-47D2-A4E3-71400E350B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5E41C1A-AD45-497E-A2D0-78EEAE00E8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7189B5-2648-4AEE-AD49-11DB9E228CCA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Non-compulsory briefing Session</Template>
  <TotalTime>160</TotalTime>
  <Words>1178</Words>
  <Application>Microsoft Office PowerPoint</Application>
  <PresentationFormat>On-screen Show (4:3)</PresentationFormat>
  <Paragraphs>231</Paragraphs>
  <Slides>26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Wingdings</vt:lpstr>
      <vt:lpstr>SARS Plain Theme</vt:lpstr>
      <vt:lpstr>Document</vt:lpstr>
      <vt:lpstr>PROVISION OF FLEET MANAGEMENT SERVICES FOR A PERIOD OF FIVE (5) YEARS</vt:lpstr>
      <vt:lpstr>Important Dates </vt:lpstr>
      <vt:lpstr>Bid Evaluation Process </vt:lpstr>
      <vt:lpstr>PowerPoint Presentation</vt:lpstr>
      <vt:lpstr>Scope of Service  </vt:lpstr>
      <vt:lpstr>Technical Evaluation (Desktop) </vt:lpstr>
      <vt:lpstr>Technical Evaluation (Presentation) </vt:lpstr>
      <vt:lpstr>PowerPoint Presentation</vt:lpstr>
      <vt:lpstr>SARS Preferential Procurement Policy </vt:lpstr>
      <vt:lpstr>Price Evaluation </vt:lpstr>
      <vt:lpstr>Price Template </vt:lpstr>
      <vt:lpstr>PowerPoint Presentation</vt:lpstr>
      <vt:lpstr>B-BBEE  - 10 points </vt:lpstr>
      <vt:lpstr>B-BBEE Certificate or Affidavit </vt:lpstr>
      <vt:lpstr>Use and acceptance of Affidavits</vt:lpstr>
      <vt:lpstr>B-BBEE Key Sections to complete in SBD</vt:lpstr>
      <vt:lpstr>Proof of Existence: Joint Ventures and/or Sub-Contracting </vt:lpstr>
      <vt:lpstr>PowerPoint Presentation</vt:lpstr>
      <vt:lpstr>Purpose </vt:lpstr>
      <vt:lpstr>Financial Requirement</vt:lpstr>
      <vt:lpstr>Financial Requirement </vt:lpstr>
      <vt:lpstr>PowerPoint Presentation</vt:lpstr>
      <vt:lpstr>Navigating eSourcing </vt:lpstr>
      <vt:lpstr>PowerPoint Presentation</vt:lpstr>
      <vt:lpstr>Bid Submission </vt:lpstr>
      <vt:lpstr>PowerPoint Presentation</vt:lpstr>
    </vt:vector>
  </TitlesOfParts>
  <Company>SARS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PROVISION OF FLEET MANAGEMENT SERVICES FOR A PERIOD OF FIVE (5) YEARS</dc:title>
  <dc:creator>Zamo Latha</dc:creator>
  <cp:lastModifiedBy>Zamo Latha</cp:lastModifiedBy>
  <cp:revision>5</cp:revision>
  <dcterms:created xsi:type="dcterms:W3CDTF">2022-04-28T06:30:49Z</dcterms:created>
  <dcterms:modified xsi:type="dcterms:W3CDTF">2022-04-28T14:03:15Z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ARS SuppServ Keywords">
    <vt:lpwstr>1889;#communications|99f118ec-bc8c-499e-90c2-01975f38d542</vt:lpwstr>
  </property>
  <property fmtid="{D5CDD505-2E9C-101B-9397-08002B2CF9AE}" pid="3" name="_dlc_DocIdItemGuid">
    <vt:lpwstr>4c1d1f32-dfb8-42a0-8213-5877c51b5980</vt:lpwstr>
  </property>
  <property fmtid="{D5CDD505-2E9C-101B-9397-08002B2CF9AE}" pid="4" name="ContentTypeId">
    <vt:lpwstr>0x010100369BE499DADAD940B1676B0C2ABB368B</vt:lpwstr>
  </property>
  <property fmtid="{D5CDD505-2E9C-101B-9397-08002B2CF9AE}" pid="5" name="Place in SuppServ Navigation">
    <vt:lpwstr>1888;#Templates|b43f2ca6-37ed-425a-b6bf-873d5f19db93;#2024;#Communications|8fe426ae-a6ff-4e04-a79e-3995fc7c51fa</vt:lpwstr>
  </property>
  <property fmtid="{D5CDD505-2E9C-101B-9397-08002B2CF9AE}" pid="6" name="SARS SuppServ Function">
    <vt:lpwstr>1884;#Communications|2b378cf1-a46b-45a4-b05e-8c7d84352a5f</vt:lpwstr>
  </property>
  <property fmtid="{D5CDD505-2E9C-101B-9397-08002B2CF9AE}" pid="7" name="SARS SuppServ Function0">
    <vt:lpwstr>1884;#Communications|2b378cf1-a46b-45a4-b05e-8c7d84352a5f</vt:lpwstr>
  </property>
  <property fmtid="{D5CDD505-2E9C-101B-9397-08002B2CF9AE}" pid="8" name="Order">
    <vt:r8>7500</vt:r8>
  </property>
  <property fmtid="{D5CDD505-2E9C-101B-9397-08002B2CF9AE}" pid="9" name="xd_ProgID">
    <vt:lpwstr/>
  </property>
  <property fmtid="{D5CDD505-2E9C-101B-9397-08002B2CF9AE}" pid="10" name="_CopySource">
    <vt:lpwstr>http://sarsportal/ProdQMS/Supp/SARS SuppServ Doc Router/COMMS-CI-01-T45 - PowerPoint Presentation Template Colour - Internal Template.potx</vt:lpwstr>
  </property>
  <property fmtid="{D5CDD505-2E9C-101B-9397-08002B2CF9AE}" pid="11" name="TemplateUrl">
    <vt:lpwstr/>
  </property>
  <property fmtid="{D5CDD505-2E9C-101B-9397-08002B2CF9AE}" pid="12" name="Synopsis">
    <vt:lpwstr/>
  </property>
  <property fmtid="{D5CDD505-2E9C-101B-9397-08002B2CF9AE}" pid="13" name="Applicable Year">
    <vt:lpwstr/>
  </property>
  <property fmtid="{D5CDD505-2E9C-101B-9397-08002B2CF9AE}" pid="14" name="Tender Type">
    <vt:lpwstr/>
  </property>
  <property fmtid="{D5CDD505-2E9C-101B-9397-08002B2CF9AE}" pid="15" name="Tender Number">
    <vt:lpwstr/>
  </property>
  <property fmtid="{D5CDD505-2E9C-101B-9397-08002B2CF9AE}" pid="16" name="Scam Institution">
    <vt:lpwstr/>
  </property>
  <property fmtid="{D5CDD505-2E9C-101B-9397-08002B2CF9AE}" pid="17" name="Tender Doc Type">
    <vt:lpwstr/>
  </property>
  <property fmtid="{D5CDD505-2E9C-101B-9397-08002B2CF9AE}" pid="18" name="Scam Subject">
    <vt:lpwstr/>
  </property>
  <property fmtid="{D5CDD505-2E9C-101B-9397-08002B2CF9AE}" pid="19" name="Scam Source">
    <vt:lpwstr/>
  </property>
</Properties>
</file>