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2" r:id="rId4"/>
  </p:sldMasterIdLst>
  <p:notesMasterIdLst>
    <p:notesMasterId r:id="rId32"/>
  </p:notesMasterIdLst>
  <p:sldIdLst>
    <p:sldId id="256"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09614-C9A1-EE84-463D-74970DF02ADC}" name="Janette Smit" initials="JS" userId="S::jismit@sars.gov.za::f8cc9203-dafd-4a4b-97f8-72b18490733b" providerId="AD"/>
  <p188:author id="{AB06068F-9D98-5FF0-215C-94F4347BAF98}" name="Itumeleng Molefe" initials="IM" userId="S::Imolefe1@sars.gov.za::e2eff7b6-d5fc-415b-b58e-73c3c1666e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47" autoAdjust="0"/>
    <p:restoredTop sz="87755" autoAdjust="0"/>
  </p:normalViewPr>
  <p:slideViewPr>
    <p:cSldViewPr snapToGrid="0" snapToObjects="1">
      <p:cViewPr varScale="1">
        <p:scale>
          <a:sx n="45" d="100"/>
          <a:sy n="45" d="100"/>
        </p:scale>
        <p:origin x="1214" y="34"/>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FF0BC-8594-4E73-BE99-C681EA1DC6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6B3345-86E1-445E-B144-8D402AEEE2CE}">
      <dgm:prSet phldrT="[Text]"/>
      <dgm:spPr/>
      <dgm:t>
        <a:bodyPr/>
        <a:lstStyle/>
        <a:p>
          <a:r>
            <a:rPr lang="en-US" dirty="0"/>
            <a:t>Submission of the application is easy on eFiling </a:t>
          </a:r>
        </a:p>
      </dgm:t>
    </dgm:pt>
    <dgm:pt modelId="{55BC10C1-806D-4454-922A-DBE1B80D44CB}" type="parTrans" cxnId="{BA723E51-5890-4B5F-BA47-C7DBF708690C}">
      <dgm:prSet/>
      <dgm:spPr/>
      <dgm:t>
        <a:bodyPr/>
        <a:lstStyle/>
        <a:p>
          <a:endParaRPr lang="en-US"/>
        </a:p>
      </dgm:t>
    </dgm:pt>
    <dgm:pt modelId="{7A9F67EE-193B-4FE8-BA99-DF5CBCA75C28}" type="sibTrans" cxnId="{BA723E51-5890-4B5F-BA47-C7DBF708690C}">
      <dgm:prSet/>
      <dgm:spPr/>
      <dgm:t>
        <a:bodyPr/>
        <a:lstStyle/>
        <a:p>
          <a:endParaRPr lang="en-US"/>
        </a:p>
      </dgm:t>
    </dgm:pt>
    <dgm:pt modelId="{5A910A0B-0595-497B-9690-DA75661BD59B}">
      <dgm:prSet phldrT="[Text]"/>
      <dgm:spPr/>
      <dgm:t>
        <a:bodyPr/>
        <a:lstStyle/>
        <a:p>
          <a:r>
            <a:rPr lang="en-ZA" dirty="0"/>
            <a:t>Dashboard functionality for eFiling clients to manage their own registration profiles</a:t>
          </a:r>
          <a:endParaRPr lang="en-US" dirty="0"/>
        </a:p>
      </dgm:t>
    </dgm:pt>
    <dgm:pt modelId="{8589D72B-11A7-4239-B27E-1641DAD27874}" type="parTrans" cxnId="{645823AA-3BE3-4958-8466-5D4F764BD3FC}">
      <dgm:prSet/>
      <dgm:spPr/>
      <dgm:t>
        <a:bodyPr/>
        <a:lstStyle/>
        <a:p>
          <a:endParaRPr lang="en-US"/>
        </a:p>
      </dgm:t>
    </dgm:pt>
    <dgm:pt modelId="{F52255AB-FE2D-417F-B7EA-41D069A141A2}" type="sibTrans" cxnId="{645823AA-3BE3-4958-8466-5D4F764BD3FC}">
      <dgm:prSet/>
      <dgm:spPr/>
      <dgm:t>
        <a:bodyPr/>
        <a:lstStyle/>
        <a:p>
          <a:endParaRPr lang="en-US"/>
        </a:p>
      </dgm:t>
    </dgm:pt>
    <dgm:pt modelId="{E73E17C1-B56A-4B1B-A2F0-D73737DFFEFF}">
      <dgm:prSet/>
      <dgm:spPr/>
      <dgm:t>
        <a:bodyPr/>
        <a:lstStyle/>
        <a:p>
          <a:r>
            <a:rPr lang="en-ZA" dirty="0"/>
            <a:t>Online relationship management for eFilers</a:t>
          </a:r>
          <a:endParaRPr lang="en-US" dirty="0"/>
        </a:p>
      </dgm:t>
    </dgm:pt>
    <dgm:pt modelId="{D386443D-C83F-4665-82A1-A3F793078BF8}" type="parTrans" cxnId="{778C9C92-3E4C-4F0C-90B4-FC5371349C92}">
      <dgm:prSet/>
      <dgm:spPr/>
      <dgm:t>
        <a:bodyPr/>
        <a:lstStyle/>
        <a:p>
          <a:endParaRPr lang="en-US"/>
        </a:p>
      </dgm:t>
    </dgm:pt>
    <dgm:pt modelId="{1FABB588-F064-4785-AA90-8DD06B9E06E1}" type="sibTrans" cxnId="{778C9C92-3E4C-4F0C-90B4-FC5371349C92}">
      <dgm:prSet/>
      <dgm:spPr/>
      <dgm:t>
        <a:bodyPr/>
        <a:lstStyle/>
        <a:p>
          <a:endParaRPr lang="en-US"/>
        </a:p>
      </dgm:t>
    </dgm:pt>
    <dgm:pt modelId="{E4E1085F-15F7-445D-90C6-ACB522F3A8FC}">
      <dgm:prSet/>
      <dgm:spPr/>
      <dgm:t>
        <a:bodyPr/>
        <a:lstStyle/>
        <a:p>
          <a:r>
            <a:rPr lang="en-US" dirty="0"/>
            <a:t>Automated electronic notifications</a:t>
          </a:r>
        </a:p>
      </dgm:t>
    </dgm:pt>
    <dgm:pt modelId="{A3B1821C-D04A-478F-91D3-DAC80CA22F8B}" type="parTrans" cxnId="{B4C1F599-BCA9-40F8-AE49-021D6B2997BC}">
      <dgm:prSet/>
      <dgm:spPr/>
      <dgm:t>
        <a:bodyPr/>
        <a:lstStyle/>
        <a:p>
          <a:endParaRPr lang="en-US"/>
        </a:p>
      </dgm:t>
    </dgm:pt>
    <dgm:pt modelId="{AC738060-9B32-4BC2-967F-077F6EA7732C}" type="sibTrans" cxnId="{B4C1F599-BCA9-40F8-AE49-021D6B2997BC}">
      <dgm:prSet/>
      <dgm:spPr/>
      <dgm:t>
        <a:bodyPr/>
        <a:lstStyle/>
        <a:p>
          <a:endParaRPr lang="en-US"/>
        </a:p>
      </dgm:t>
    </dgm:pt>
    <dgm:pt modelId="{6BB6FCE2-C763-4612-8C50-5F527D3D3A68}">
      <dgm:prSet/>
      <dgm:spPr/>
      <dgm:t>
        <a:bodyPr/>
        <a:lstStyle/>
        <a:p>
          <a:r>
            <a:rPr lang="en-ZA" dirty="0"/>
            <a:t>Reduction of manual paper intensive process </a:t>
          </a:r>
          <a:endParaRPr lang="en-US" dirty="0"/>
        </a:p>
      </dgm:t>
    </dgm:pt>
    <dgm:pt modelId="{248022EF-35C3-46B5-98DB-5A19B180A3B3}" type="parTrans" cxnId="{09332C68-CBCA-4C66-AB91-E6F11A0FA41C}">
      <dgm:prSet/>
      <dgm:spPr/>
      <dgm:t>
        <a:bodyPr/>
        <a:lstStyle/>
        <a:p>
          <a:endParaRPr lang="en-US"/>
        </a:p>
      </dgm:t>
    </dgm:pt>
    <dgm:pt modelId="{54B077B3-229D-4E97-B391-D6C8667AA68E}" type="sibTrans" cxnId="{09332C68-CBCA-4C66-AB91-E6F11A0FA41C}">
      <dgm:prSet/>
      <dgm:spPr/>
      <dgm:t>
        <a:bodyPr/>
        <a:lstStyle/>
        <a:p>
          <a:endParaRPr lang="en-US"/>
        </a:p>
      </dgm:t>
    </dgm:pt>
    <dgm:pt modelId="{649EB855-8D01-4EF4-9085-03AAFFF54204}">
      <dgm:prSet phldrT="[Text]"/>
      <dgm:spPr/>
      <dgm:t>
        <a:bodyPr/>
        <a:lstStyle/>
        <a:p>
          <a:r>
            <a:rPr lang="en-ZA" dirty="0"/>
            <a:t>Improved management capability of the application process</a:t>
          </a:r>
          <a:endParaRPr lang="en-US" dirty="0"/>
        </a:p>
      </dgm:t>
    </dgm:pt>
    <dgm:pt modelId="{D4C361CD-A641-4139-B87F-DA48C1ABF187}" type="parTrans" cxnId="{EC2E1CB8-3BAF-41C2-B91E-E5C5E58199F1}">
      <dgm:prSet/>
      <dgm:spPr/>
      <dgm:t>
        <a:bodyPr/>
        <a:lstStyle/>
        <a:p>
          <a:endParaRPr lang="en-US"/>
        </a:p>
      </dgm:t>
    </dgm:pt>
    <dgm:pt modelId="{D4252F06-ADBA-4BDA-BA4B-B989153FBDB6}" type="sibTrans" cxnId="{EC2E1CB8-3BAF-41C2-B91E-E5C5E58199F1}">
      <dgm:prSet/>
      <dgm:spPr/>
      <dgm:t>
        <a:bodyPr/>
        <a:lstStyle/>
        <a:p>
          <a:endParaRPr lang="en-US"/>
        </a:p>
      </dgm:t>
    </dgm:pt>
    <dgm:pt modelId="{15F118DF-1AAE-40B4-A4A5-28ED776DCBA5}" type="pres">
      <dgm:prSet presAssocID="{E8CFF0BC-8594-4E73-BE99-C681EA1DC638}" presName="linear" presStyleCnt="0">
        <dgm:presLayoutVars>
          <dgm:dir/>
          <dgm:animLvl val="lvl"/>
          <dgm:resizeHandles val="exact"/>
        </dgm:presLayoutVars>
      </dgm:prSet>
      <dgm:spPr/>
    </dgm:pt>
    <dgm:pt modelId="{DE996E46-9F1B-403C-8280-652A5C423722}" type="pres">
      <dgm:prSet presAssocID="{E66B3345-86E1-445E-B144-8D402AEEE2CE}" presName="parentLin" presStyleCnt="0"/>
      <dgm:spPr/>
    </dgm:pt>
    <dgm:pt modelId="{00F8D40A-0C6F-4791-B0F1-C37E3AB9DA5B}" type="pres">
      <dgm:prSet presAssocID="{E66B3345-86E1-445E-B144-8D402AEEE2CE}" presName="parentLeftMargin" presStyleLbl="node1" presStyleIdx="0" presStyleCnt="6"/>
      <dgm:spPr/>
    </dgm:pt>
    <dgm:pt modelId="{FF970D89-5094-41F6-8551-4E7ED0B3BF52}" type="pres">
      <dgm:prSet presAssocID="{E66B3345-86E1-445E-B144-8D402AEEE2CE}" presName="parentText" presStyleLbl="node1" presStyleIdx="0" presStyleCnt="6" custScaleX="104186" custLinFactNeighborX="2069" custLinFactNeighborY="4079">
        <dgm:presLayoutVars>
          <dgm:chMax val="0"/>
          <dgm:bulletEnabled val="1"/>
        </dgm:presLayoutVars>
      </dgm:prSet>
      <dgm:spPr/>
    </dgm:pt>
    <dgm:pt modelId="{4623A8D7-CBBE-4E73-BD0C-161BCED0C3FB}" type="pres">
      <dgm:prSet presAssocID="{E66B3345-86E1-445E-B144-8D402AEEE2CE}" presName="negativeSpace" presStyleCnt="0"/>
      <dgm:spPr/>
    </dgm:pt>
    <dgm:pt modelId="{12851354-2231-4B65-A879-7564DC097D77}" type="pres">
      <dgm:prSet presAssocID="{E66B3345-86E1-445E-B144-8D402AEEE2CE}" presName="childText" presStyleLbl="conFgAcc1" presStyleIdx="0" presStyleCnt="6">
        <dgm:presLayoutVars>
          <dgm:bulletEnabled val="1"/>
        </dgm:presLayoutVars>
      </dgm:prSet>
      <dgm:spPr/>
    </dgm:pt>
    <dgm:pt modelId="{3504FCD4-6E47-4528-9DDD-AA111BB86E99}" type="pres">
      <dgm:prSet presAssocID="{7A9F67EE-193B-4FE8-BA99-DF5CBCA75C28}" presName="spaceBetweenRectangles" presStyleCnt="0"/>
      <dgm:spPr/>
    </dgm:pt>
    <dgm:pt modelId="{99C47520-0572-447F-926A-2F569C989F07}" type="pres">
      <dgm:prSet presAssocID="{649EB855-8D01-4EF4-9085-03AAFFF54204}" presName="parentLin" presStyleCnt="0"/>
      <dgm:spPr/>
    </dgm:pt>
    <dgm:pt modelId="{B20CE6EC-6E3D-4E64-940C-B9CE93FA85FD}" type="pres">
      <dgm:prSet presAssocID="{649EB855-8D01-4EF4-9085-03AAFFF54204}" presName="parentLeftMargin" presStyleLbl="node1" presStyleIdx="0" presStyleCnt="6"/>
      <dgm:spPr/>
    </dgm:pt>
    <dgm:pt modelId="{E5AB1811-383E-4821-A031-361037765665}" type="pres">
      <dgm:prSet presAssocID="{649EB855-8D01-4EF4-9085-03AAFFF54204}" presName="parentText" presStyleLbl="node1" presStyleIdx="1" presStyleCnt="6" custScaleX="104193">
        <dgm:presLayoutVars>
          <dgm:chMax val="0"/>
          <dgm:bulletEnabled val="1"/>
        </dgm:presLayoutVars>
      </dgm:prSet>
      <dgm:spPr/>
    </dgm:pt>
    <dgm:pt modelId="{C5C9CD80-0FA0-4FBC-B684-1C8756B1376D}" type="pres">
      <dgm:prSet presAssocID="{649EB855-8D01-4EF4-9085-03AAFFF54204}" presName="negativeSpace" presStyleCnt="0"/>
      <dgm:spPr/>
    </dgm:pt>
    <dgm:pt modelId="{CC7AFDD0-E2B5-4FDE-B92A-3C14A431AFE9}" type="pres">
      <dgm:prSet presAssocID="{649EB855-8D01-4EF4-9085-03AAFFF54204}" presName="childText" presStyleLbl="conFgAcc1" presStyleIdx="1" presStyleCnt="6">
        <dgm:presLayoutVars>
          <dgm:bulletEnabled val="1"/>
        </dgm:presLayoutVars>
      </dgm:prSet>
      <dgm:spPr/>
    </dgm:pt>
    <dgm:pt modelId="{9F318C7F-E70C-43D8-BA5F-3AF51160D7B6}" type="pres">
      <dgm:prSet presAssocID="{D4252F06-ADBA-4BDA-BA4B-B989153FBDB6}" presName="spaceBetweenRectangles" presStyleCnt="0"/>
      <dgm:spPr/>
    </dgm:pt>
    <dgm:pt modelId="{6DE68F57-C6E3-47EB-8A91-47122351E295}" type="pres">
      <dgm:prSet presAssocID="{6BB6FCE2-C763-4612-8C50-5F527D3D3A68}" presName="parentLin" presStyleCnt="0"/>
      <dgm:spPr/>
    </dgm:pt>
    <dgm:pt modelId="{86C380DD-89BF-40E6-81AD-79ADDB0AA4A6}" type="pres">
      <dgm:prSet presAssocID="{6BB6FCE2-C763-4612-8C50-5F527D3D3A68}" presName="parentLeftMargin" presStyleLbl="node1" presStyleIdx="1" presStyleCnt="6"/>
      <dgm:spPr/>
    </dgm:pt>
    <dgm:pt modelId="{3826D28C-F1E0-4635-AF30-9AC28628F77D}" type="pres">
      <dgm:prSet presAssocID="{6BB6FCE2-C763-4612-8C50-5F527D3D3A68}" presName="parentText" presStyleLbl="node1" presStyleIdx="2" presStyleCnt="6" custScaleX="104193" custLinFactNeighborX="-2586" custLinFactNeighborY="1956">
        <dgm:presLayoutVars>
          <dgm:chMax val="0"/>
          <dgm:bulletEnabled val="1"/>
        </dgm:presLayoutVars>
      </dgm:prSet>
      <dgm:spPr/>
    </dgm:pt>
    <dgm:pt modelId="{3DC849A0-E2BD-4579-8EB6-80B84C8F4B6F}" type="pres">
      <dgm:prSet presAssocID="{6BB6FCE2-C763-4612-8C50-5F527D3D3A68}" presName="negativeSpace" presStyleCnt="0"/>
      <dgm:spPr/>
    </dgm:pt>
    <dgm:pt modelId="{1D381375-B20D-467A-B2BF-CA0137B4CADA}" type="pres">
      <dgm:prSet presAssocID="{6BB6FCE2-C763-4612-8C50-5F527D3D3A68}" presName="childText" presStyleLbl="conFgAcc1" presStyleIdx="2" presStyleCnt="6">
        <dgm:presLayoutVars>
          <dgm:bulletEnabled val="1"/>
        </dgm:presLayoutVars>
      </dgm:prSet>
      <dgm:spPr/>
    </dgm:pt>
    <dgm:pt modelId="{C596290B-91B1-42D7-BC73-F04CEB5E90B8}" type="pres">
      <dgm:prSet presAssocID="{54B077B3-229D-4E97-B391-D6C8667AA68E}" presName="spaceBetweenRectangles" presStyleCnt="0"/>
      <dgm:spPr/>
    </dgm:pt>
    <dgm:pt modelId="{0E93CD60-6F44-4FEF-BC64-988F9D229E93}" type="pres">
      <dgm:prSet presAssocID="{E73E17C1-B56A-4B1B-A2F0-D73737DFFEFF}" presName="parentLin" presStyleCnt="0"/>
      <dgm:spPr/>
    </dgm:pt>
    <dgm:pt modelId="{0202574B-350B-4C9A-A1B5-7B75513BE60B}" type="pres">
      <dgm:prSet presAssocID="{E73E17C1-B56A-4B1B-A2F0-D73737DFFEFF}" presName="parentLeftMargin" presStyleLbl="node1" presStyleIdx="2" presStyleCnt="6"/>
      <dgm:spPr/>
    </dgm:pt>
    <dgm:pt modelId="{03CAE87F-E2A1-4E9B-AB0D-8BCC6404DC4C}" type="pres">
      <dgm:prSet presAssocID="{E73E17C1-B56A-4B1B-A2F0-D73737DFFEFF}" presName="parentText" presStyleLbl="node1" presStyleIdx="3" presStyleCnt="6" custScaleX="104193" custLinFactNeighborX="-3086">
        <dgm:presLayoutVars>
          <dgm:chMax val="0"/>
          <dgm:bulletEnabled val="1"/>
        </dgm:presLayoutVars>
      </dgm:prSet>
      <dgm:spPr/>
    </dgm:pt>
    <dgm:pt modelId="{42540C73-5C05-4E22-A4B2-2CD288CCBC49}" type="pres">
      <dgm:prSet presAssocID="{E73E17C1-B56A-4B1B-A2F0-D73737DFFEFF}" presName="negativeSpace" presStyleCnt="0"/>
      <dgm:spPr/>
    </dgm:pt>
    <dgm:pt modelId="{1A515965-2C1B-4A92-8A90-BDA99F2F29AD}" type="pres">
      <dgm:prSet presAssocID="{E73E17C1-B56A-4B1B-A2F0-D73737DFFEFF}" presName="childText" presStyleLbl="conFgAcc1" presStyleIdx="3" presStyleCnt="6">
        <dgm:presLayoutVars>
          <dgm:bulletEnabled val="1"/>
        </dgm:presLayoutVars>
      </dgm:prSet>
      <dgm:spPr/>
    </dgm:pt>
    <dgm:pt modelId="{A07E56D3-778B-4A93-A810-97C3EBE39F74}" type="pres">
      <dgm:prSet presAssocID="{1FABB588-F064-4785-AA90-8DD06B9E06E1}" presName="spaceBetweenRectangles" presStyleCnt="0"/>
      <dgm:spPr/>
    </dgm:pt>
    <dgm:pt modelId="{47CD4161-54C2-4598-9699-C796A2406F3F}" type="pres">
      <dgm:prSet presAssocID="{E4E1085F-15F7-445D-90C6-ACB522F3A8FC}" presName="parentLin" presStyleCnt="0"/>
      <dgm:spPr/>
    </dgm:pt>
    <dgm:pt modelId="{84371342-8B62-42E9-8F3A-3671B880E1A6}" type="pres">
      <dgm:prSet presAssocID="{E4E1085F-15F7-445D-90C6-ACB522F3A8FC}" presName="parentLeftMargin" presStyleLbl="node1" presStyleIdx="3" presStyleCnt="6"/>
      <dgm:spPr/>
    </dgm:pt>
    <dgm:pt modelId="{B5DD5863-C93B-4DD5-9A59-1F909DB13464}" type="pres">
      <dgm:prSet presAssocID="{E4E1085F-15F7-445D-90C6-ACB522F3A8FC}" presName="parentText" presStyleLbl="node1" presStyleIdx="4" presStyleCnt="6" custScaleX="104193" custLinFactNeighborX="-6172">
        <dgm:presLayoutVars>
          <dgm:chMax val="0"/>
          <dgm:bulletEnabled val="1"/>
        </dgm:presLayoutVars>
      </dgm:prSet>
      <dgm:spPr/>
    </dgm:pt>
    <dgm:pt modelId="{ACCDCC2C-16DA-4D4A-B7D3-91EE1A19B8CE}" type="pres">
      <dgm:prSet presAssocID="{E4E1085F-15F7-445D-90C6-ACB522F3A8FC}" presName="negativeSpace" presStyleCnt="0"/>
      <dgm:spPr/>
    </dgm:pt>
    <dgm:pt modelId="{DC6C1A1B-29AE-4857-B4EC-4972B3ABD1F4}" type="pres">
      <dgm:prSet presAssocID="{E4E1085F-15F7-445D-90C6-ACB522F3A8FC}" presName="childText" presStyleLbl="conFgAcc1" presStyleIdx="4" presStyleCnt="6">
        <dgm:presLayoutVars>
          <dgm:bulletEnabled val="1"/>
        </dgm:presLayoutVars>
      </dgm:prSet>
      <dgm:spPr/>
    </dgm:pt>
    <dgm:pt modelId="{81E7C195-6BF4-4767-99D4-9656876F7902}" type="pres">
      <dgm:prSet presAssocID="{AC738060-9B32-4BC2-967F-077F6EA7732C}" presName="spaceBetweenRectangles" presStyleCnt="0"/>
      <dgm:spPr/>
    </dgm:pt>
    <dgm:pt modelId="{7C2ADF33-6342-447F-818F-13C65AB2D702}" type="pres">
      <dgm:prSet presAssocID="{5A910A0B-0595-497B-9690-DA75661BD59B}" presName="parentLin" presStyleCnt="0"/>
      <dgm:spPr/>
    </dgm:pt>
    <dgm:pt modelId="{CB50BC15-AC71-415F-977F-41D6799BC0FC}" type="pres">
      <dgm:prSet presAssocID="{5A910A0B-0595-497B-9690-DA75661BD59B}" presName="parentLeftMargin" presStyleLbl="node1" presStyleIdx="4" presStyleCnt="6"/>
      <dgm:spPr/>
    </dgm:pt>
    <dgm:pt modelId="{DC130E0B-1B1E-4ADE-B589-36662186A222}" type="pres">
      <dgm:prSet presAssocID="{5A910A0B-0595-497B-9690-DA75661BD59B}" presName="parentText" presStyleLbl="node1" presStyleIdx="5" presStyleCnt="6" custScaleX="104193">
        <dgm:presLayoutVars>
          <dgm:chMax val="0"/>
          <dgm:bulletEnabled val="1"/>
        </dgm:presLayoutVars>
      </dgm:prSet>
      <dgm:spPr/>
    </dgm:pt>
    <dgm:pt modelId="{1AF30196-A9EC-4227-808C-E39E4B4494AE}" type="pres">
      <dgm:prSet presAssocID="{5A910A0B-0595-497B-9690-DA75661BD59B}" presName="negativeSpace" presStyleCnt="0"/>
      <dgm:spPr/>
    </dgm:pt>
    <dgm:pt modelId="{9951E7B2-06CA-4687-B8D3-2C33C8F83085}" type="pres">
      <dgm:prSet presAssocID="{5A910A0B-0595-497B-9690-DA75661BD59B}" presName="childText" presStyleLbl="conFgAcc1" presStyleIdx="5" presStyleCnt="6">
        <dgm:presLayoutVars>
          <dgm:bulletEnabled val="1"/>
        </dgm:presLayoutVars>
      </dgm:prSet>
      <dgm:spPr/>
    </dgm:pt>
  </dgm:ptLst>
  <dgm:cxnLst>
    <dgm:cxn modelId="{22330636-2FF1-41BA-A459-184A1A051D79}" type="presOf" srcId="{E73E17C1-B56A-4B1B-A2F0-D73737DFFEFF}" destId="{0202574B-350B-4C9A-A1B5-7B75513BE60B}" srcOrd="0" destOrd="0" presId="urn:microsoft.com/office/officeart/2005/8/layout/list1"/>
    <dgm:cxn modelId="{5DCC5B60-B008-474E-A072-741C9405C66A}" type="presOf" srcId="{649EB855-8D01-4EF4-9085-03AAFFF54204}" destId="{B20CE6EC-6E3D-4E64-940C-B9CE93FA85FD}" srcOrd="0" destOrd="0" presId="urn:microsoft.com/office/officeart/2005/8/layout/list1"/>
    <dgm:cxn modelId="{09332C68-CBCA-4C66-AB91-E6F11A0FA41C}" srcId="{E8CFF0BC-8594-4E73-BE99-C681EA1DC638}" destId="{6BB6FCE2-C763-4612-8C50-5F527D3D3A68}" srcOrd="2" destOrd="0" parTransId="{248022EF-35C3-46B5-98DB-5A19B180A3B3}" sibTransId="{54B077B3-229D-4E97-B391-D6C8667AA68E}"/>
    <dgm:cxn modelId="{7A5FAD6B-8B8B-4520-9734-56B81DB0E351}" type="presOf" srcId="{5A910A0B-0595-497B-9690-DA75661BD59B}" destId="{CB50BC15-AC71-415F-977F-41D6799BC0FC}" srcOrd="0" destOrd="0" presId="urn:microsoft.com/office/officeart/2005/8/layout/list1"/>
    <dgm:cxn modelId="{1414474C-3E60-4A6F-BD8E-10921B3506A6}" type="presOf" srcId="{649EB855-8D01-4EF4-9085-03AAFFF54204}" destId="{E5AB1811-383E-4821-A031-361037765665}" srcOrd="1" destOrd="0" presId="urn:microsoft.com/office/officeart/2005/8/layout/list1"/>
    <dgm:cxn modelId="{BA723E51-5890-4B5F-BA47-C7DBF708690C}" srcId="{E8CFF0BC-8594-4E73-BE99-C681EA1DC638}" destId="{E66B3345-86E1-445E-B144-8D402AEEE2CE}" srcOrd="0" destOrd="0" parTransId="{55BC10C1-806D-4454-922A-DBE1B80D44CB}" sibTransId="{7A9F67EE-193B-4FE8-BA99-DF5CBCA75C28}"/>
    <dgm:cxn modelId="{778C9C92-3E4C-4F0C-90B4-FC5371349C92}" srcId="{E8CFF0BC-8594-4E73-BE99-C681EA1DC638}" destId="{E73E17C1-B56A-4B1B-A2F0-D73737DFFEFF}" srcOrd="3" destOrd="0" parTransId="{D386443D-C83F-4665-82A1-A3F793078BF8}" sibTransId="{1FABB588-F064-4785-AA90-8DD06B9E06E1}"/>
    <dgm:cxn modelId="{B4C1F599-BCA9-40F8-AE49-021D6B2997BC}" srcId="{E8CFF0BC-8594-4E73-BE99-C681EA1DC638}" destId="{E4E1085F-15F7-445D-90C6-ACB522F3A8FC}" srcOrd="4" destOrd="0" parTransId="{A3B1821C-D04A-478F-91D3-DAC80CA22F8B}" sibTransId="{AC738060-9B32-4BC2-967F-077F6EA7732C}"/>
    <dgm:cxn modelId="{4743A89C-1837-416C-8338-564637C07247}" type="presOf" srcId="{E73E17C1-B56A-4B1B-A2F0-D73737DFFEFF}" destId="{03CAE87F-E2A1-4E9B-AB0D-8BCC6404DC4C}" srcOrd="1" destOrd="0" presId="urn:microsoft.com/office/officeart/2005/8/layout/list1"/>
    <dgm:cxn modelId="{645823AA-3BE3-4958-8466-5D4F764BD3FC}" srcId="{E8CFF0BC-8594-4E73-BE99-C681EA1DC638}" destId="{5A910A0B-0595-497B-9690-DA75661BD59B}" srcOrd="5" destOrd="0" parTransId="{8589D72B-11A7-4239-B27E-1641DAD27874}" sibTransId="{F52255AB-FE2D-417F-B7EA-41D069A141A2}"/>
    <dgm:cxn modelId="{EC2E1CB8-3BAF-41C2-B91E-E5C5E58199F1}" srcId="{E8CFF0BC-8594-4E73-BE99-C681EA1DC638}" destId="{649EB855-8D01-4EF4-9085-03AAFFF54204}" srcOrd="1" destOrd="0" parTransId="{D4C361CD-A641-4139-B87F-DA48C1ABF187}" sibTransId="{D4252F06-ADBA-4BDA-BA4B-B989153FBDB6}"/>
    <dgm:cxn modelId="{9C8836B8-5CD5-4FB6-A639-F2BFD7FD908D}" type="presOf" srcId="{6BB6FCE2-C763-4612-8C50-5F527D3D3A68}" destId="{86C380DD-89BF-40E6-81AD-79ADDB0AA4A6}" srcOrd="0" destOrd="0" presId="urn:microsoft.com/office/officeart/2005/8/layout/list1"/>
    <dgm:cxn modelId="{B29741BF-A647-418A-A9F6-D324565FA8E6}" type="presOf" srcId="{E8CFF0BC-8594-4E73-BE99-C681EA1DC638}" destId="{15F118DF-1AAE-40B4-A4A5-28ED776DCBA5}" srcOrd="0" destOrd="0" presId="urn:microsoft.com/office/officeart/2005/8/layout/list1"/>
    <dgm:cxn modelId="{DE2CE2BF-1F60-4C30-BD33-716A8E731B9F}" type="presOf" srcId="{6BB6FCE2-C763-4612-8C50-5F527D3D3A68}" destId="{3826D28C-F1E0-4635-AF30-9AC28628F77D}" srcOrd="1" destOrd="0" presId="urn:microsoft.com/office/officeart/2005/8/layout/list1"/>
    <dgm:cxn modelId="{809C88C7-FD99-4746-85B8-829CD829C2E4}" type="presOf" srcId="{5A910A0B-0595-497B-9690-DA75661BD59B}" destId="{DC130E0B-1B1E-4ADE-B589-36662186A222}" srcOrd="1" destOrd="0" presId="urn:microsoft.com/office/officeart/2005/8/layout/list1"/>
    <dgm:cxn modelId="{5BA7EEE9-03FD-4646-9854-24E7A9EBB5A1}" type="presOf" srcId="{E66B3345-86E1-445E-B144-8D402AEEE2CE}" destId="{FF970D89-5094-41F6-8551-4E7ED0B3BF52}" srcOrd="1" destOrd="0" presId="urn:microsoft.com/office/officeart/2005/8/layout/list1"/>
    <dgm:cxn modelId="{95A348F5-1852-48BB-B4C0-A1D73CE90B2F}" type="presOf" srcId="{E66B3345-86E1-445E-B144-8D402AEEE2CE}" destId="{00F8D40A-0C6F-4791-B0F1-C37E3AB9DA5B}" srcOrd="0" destOrd="0" presId="urn:microsoft.com/office/officeart/2005/8/layout/list1"/>
    <dgm:cxn modelId="{1C2BBCFB-2BF1-4A16-82A8-6B36C44DC6D6}" type="presOf" srcId="{E4E1085F-15F7-445D-90C6-ACB522F3A8FC}" destId="{B5DD5863-C93B-4DD5-9A59-1F909DB13464}" srcOrd="1" destOrd="0" presId="urn:microsoft.com/office/officeart/2005/8/layout/list1"/>
    <dgm:cxn modelId="{8DE3CFFD-087C-42E2-AB3A-E4AC50C63146}" type="presOf" srcId="{E4E1085F-15F7-445D-90C6-ACB522F3A8FC}" destId="{84371342-8B62-42E9-8F3A-3671B880E1A6}" srcOrd="0" destOrd="0" presId="urn:microsoft.com/office/officeart/2005/8/layout/list1"/>
    <dgm:cxn modelId="{F0C6372B-65D8-4224-85A6-DE7B48AB0E2B}" type="presParOf" srcId="{15F118DF-1AAE-40B4-A4A5-28ED776DCBA5}" destId="{DE996E46-9F1B-403C-8280-652A5C423722}" srcOrd="0" destOrd="0" presId="urn:microsoft.com/office/officeart/2005/8/layout/list1"/>
    <dgm:cxn modelId="{1ABA9418-BEF5-4512-BC04-156053CBA8E8}" type="presParOf" srcId="{DE996E46-9F1B-403C-8280-652A5C423722}" destId="{00F8D40A-0C6F-4791-B0F1-C37E3AB9DA5B}" srcOrd="0" destOrd="0" presId="urn:microsoft.com/office/officeart/2005/8/layout/list1"/>
    <dgm:cxn modelId="{C4DA958C-EBB5-46F8-8E6F-16DD452CF46A}" type="presParOf" srcId="{DE996E46-9F1B-403C-8280-652A5C423722}" destId="{FF970D89-5094-41F6-8551-4E7ED0B3BF52}" srcOrd="1" destOrd="0" presId="urn:microsoft.com/office/officeart/2005/8/layout/list1"/>
    <dgm:cxn modelId="{27B751EC-6F4B-4F9C-861C-453B882652D3}" type="presParOf" srcId="{15F118DF-1AAE-40B4-A4A5-28ED776DCBA5}" destId="{4623A8D7-CBBE-4E73-BD0C-161BCED0C3FB}" srcOrd="1" destOrd="0" presId="urn:microsoft.com/office/officeart/2005/8/layout/list1"/>
    <dgm:cxn modelId="{DE710E86-F9DE-47FE-88EE-E91903DED334}" type="presParOf" srcId="{15F118DF-1AAE-40B4-A4A5-28ED776DCBA5}" destId="{12851354-2231-4B65-A879-7564DC097D77}" srcOrd="2" destOrd="0" presId="urn:microsoft.com/office/officeart/2005/8/layout/list1"/>
    <dgm:cxn modelId="{863582F5-5C2F-4693-B8FE-EE9E5D88260E}" type="presParOf" srcId="{15F118DF-1AAE-40B4-A4A5-28ED776DCBA5}" destId="{3504FCD4-6E47-4528-9DDD-AA111BB86E99}" srcOrd="3" destOrd="0" presId="urn:microsoft.com/office/officeart/2005/8/layout/list1"/>
    <dgm:cxn modelId="{B45DD353-6BEE-4B72-BC48-6F56BA3AA4E3}" type="presParOf" srcId="{15F118DF-1AAE-40B4-A4A5-28ED776DCBA5}" destId="{99C47520-0572-447F-926A-2F569C989F07}" srcOrd="4" destOrd="0" presId="urn:microsoft.com/office/officeart/2005/8/layout/list1"/>
    <dgm:cxn modelId="{EC850334-D088-4D5F-954A-F8BEBD099A56}" type="presParOf" srcId="{99C47520-0572-447F-926A-2F569C989F07}" destId="{B20CE6EC-6E3D-4E64-940C-B9CE93FA85FD}" srcOrd="0" destOrd="0" presId="urn:microsoft.com/office/officeart/2005/8/layout/list1"/>
    <dgm:cxn modelId="{88F3E0A1-FEFB-42DD-8EBA-88162270BCC6}" type="presParOf" srcId="{99C47520-0572-447F-926A-2F569C989F07}" destId="{E5AB1811-383E-4821-A031-361037765665}" srcOrd="1" destOrd="0" presId="urn:microsoft.com/office/officeart/2005/8/layout/list1"/>
    <dgm:cxn modelId="{89A3A10D-E7C2-49B6-BAFF-3450F0280075}" type="presParOf" srcId="{15F118DF-1AAE-40B4-A4A5-28ED776DCBA5}" destId="{C5C9CD80-0FA0-4FBC-B684-1C8756B1376D}" srcOrd="5" destOrd="0" presId="urn:microsoft.com/office/officeart/2005/8/layout/list1"/>
    <dgm:cxn modelId="{7D7A55F1-7E17-4A80-ADA7-3E97B26C62D7}" type="presParOf" srcId="{15F118DF-1AAE-40B4-A4A5-28ED776DCBA5}" destId="{CC7AFDD0-E2B5-4FDE-B92A-3C14A431AFE9}" srcOrd="6" destOrd="0" presId="urn:microsoft.com/office/officeart/2005/8/layout/list1"/>
    <dgm:cxn modelId="{6A44E51B-B77D-4A45-8053-11AE62B587D7}" type="presParOf" srcId="{15F118DF-1AAE-40B4-A4A5-28ED776DCBA5}" destId="{9F318C7F-E70C-43D8-BA5F-3AF51160D7B6}" srcOrd="7" destOrd="0" presId="urn:microsoft.com/office/officeart/2005/8/layout/list1"/>
    <dgm:cxn modelId="{1D6860AB-E800-41CB-9F6A-167813BD8896}" type="presParOf" srcId="{15F118DF-1AAE-40B4-A4A5-28ED776DCBA5}" destId="{6DE68F57-C6E3-47EB-8A91-47122351E295}" srcOrd="8" destOrd="0" presId="urn:microsoft.com/office/officeart/2005/8/layout/list1"/>
    <dgm:cxn modelId="{CCB7A1F3-3BB4-4942-A8DD-C2E20B351A50}" type="presParOf" srcId="{6DE68F57-C6E3-47EB-8A91-47122351E295}" destId="{86C380DD-89BF-40E6-81AD-79ADDB0AA4A6}" srcOrd="0" destOrd="0" presId="urn:microsoft.com/office/officeart/2005/8/layout/list1"/>
    <dgm:cxn modelId="{E3F477E3-2FDC-4E53-B6DF-B99096BC5A0F}" type="presParOf" srcId="{6DE68F57-C6E3-47EB-8A91-47122351E295}" destId="{3826D28C-F1E0-4635-AF30-9AC28628F77D}" srcOrd="1" destOrd="0" presId="urn:microsoft.com/office/officeart/2005/8/layout/list1"/>
    <dgm:cxn modelId="{7D3D3745-9100-4FD1-8B57-2F19A99BD670}" type="presParOf" srcId="{15F118DF-1AAE-40B4-A4A5-28ED776DCBA5}" destId="{3DC849A0-E2BD-4579-8EB6-80B84C8F4B6F}" srcOrd="9" destOrd="0" presId="urn:microsoft.com/office/officeart/2005/8/layout/list1"/>
    <dgm:cxn modelId="{CCEFF8C0-A019-485D-950A-122149A536EB}" type="presParOf" srcId="{15F118DF-1AAE-40B4-A4A5-28ED776DCBA5}" destId="{1D381375-B20D-467A-B2BF-CA0137B4CADA}" srcOrd="10" destOrd="0" presId="urn:microsoft.com/office/officeart/2005/8/layout/list1"/>
    <dgm:cxn modelId="{0C7471A5-07C1-4741-AB80-3528D588ED2A}" type="presParOf" srcId="{15F118DF-1AAE-40B4-A4A5-28ED776DCBA5}" destId="{C596290B-91B1-42D7-BC73-F04CEB5E90B8}" srcOrd="11" destOrd="0" presId="urn:microsoft.com/office/officeart/2005/8/layout/list1"/>
    <dgm:cxn modelId="{D230D012-FBDD-449C-8B10-D296CF6E9F46}" type="presParOf" srcId="{15F118DF-1AAE-40B4-A4A5-28ED776DCBA5}" destId="{0E93CD60-6F44-4FEF-BC64-988F9D229E93}" srcOrd="12" destOrd="0" presId="urn:microsoft.com/office/officeart/2005/8/layout/list1"/>
    <dgm:cxn modelId="{3515EE88-F0EB-4F79-96C6-8EC255C581C1}" type="presParOf" srcId="{0E93CD60-6F44-4FEF-BC64-988F9D229E93}" destId="{0202574B-350B-4C9A-A1B5-7B75513BE60B}" srcOrd="0" destOrd="0" presId="urn:microsoft.com/office/officeart/2005/8/layout/list1"/>
    <dgm:cxn modelId="{BE784DAC-B67F-4436-B8ED-32DC5CF9BF79}" type="presParOf" srcId="{0E93CD60-6F44-4FEF-BC64-988F9D229E93}" destId="{03CAE87F-E2A1-4E9B-AB0D-8BCC6404DC4C}" srcOrd="1" destOrd="0" presId="urn:microsoft.com/office/officeart/2005/8/layout/list1"/>
    <dgm:cxn modelId="{34D227D1-9908-4BCF-B382-4C2348CF570D}" type="presParOf" srcId="{15F118DF-1AAE-40B4-A4A5-28ED776DCBA5}" destId="{42540C73-5C05-4E22-A4B2-2CD288CCBC49}" srcOrd="13" destOrd="0" presId="urn:microsoft.com/office/officeart/2005/8/layout/list1"/>
    <dgm:cxn modelId="{E98BEB8A-40C7-4DE9-98E9-7A71A832ED4C}" type="presParOf" srcId="{15F118DF-1AAE-40B4-A4A5-28ED776DCBA5}" destId="{1A515965-2C1B-4A92-8A90-BDA99F2F29AD}" srcOrd="14" destOrd="0" presId="urn:microsoft.com/office/officeart/2005/8/layout/list1"/>
    <dgm:cxn modelId="{D1C8B87C-AD2B-437C-8120-67388AA6D344}" type="presParOf" srcId="{15F118DF-1AAE-40B4-A4A5-28ED776DCBA5}" destId="{A07E56D3-778B-4A93-A810-97C3EBE39F74}" srcOrd="15" destOrd="0" presId="urn:microsoft.com/office/officeart/2005/8/layout/list1"/>
    <dgm:cxn modelId="{2A5559CD-6DCB-4DE6-8D46-63FC108F1720}" type="presParOf" srcId="{15F118DF-1AAE-40B4-A4A5-28ED776DCBA5}" destId="{47CD4161-54C2-4598-9699-C796A2406F3F}" srcOrd="16" destOrd="0" presId="urn:microsoft.com/office/officeart/2005/8/layout/list1"/>
    <dgm:cxn modelId="{79DADC1C-1507-44BA-80A1-F66B31C43780}" type="presParOf" srcId="{47CD4161-54C2-4598-9699-C796A2406F3F}" destId="{84371342-8B62-42E9-8F3A-3671B880E1A6}" srcOrd="0" destOrd="0" presId="urn:microsoft.com/office/officeart/2005/8/layout/list1"/>
    <dgm:cxn modelId="{95F3A0CD-8219-4F05-81A9-8BCF71629146}" type="presParOf" srcId="{47CD4161-54C2-4598-9699-C796A2406F3F}" destId="{B5DD5863-C93B-4DD5-9A59-1F909DB13464}" srcOrd="1" destOrd="0" presId="urn:microsoft.com/office/officeart/2005/8/layout/list1"/>
    <dgm:cxn modelId="{0510FD5E-6DB0-457C-ACF9-05305EF220D1}" type="presParOf" srcId="{15F118DF-1AAE-40B4-A4A5-28ED776DCBA5}" destId="{ACCDCC2C-16DA-4D4A-B7D3-91EE1A19B8CE}" srcOrd="17" destOrd="0" presId="urn:microsoft.com/office/officeart/2005/8/layout/list1"/>
    <dgm:cxn modelId="{0D5D4F14-78EB-4FEC-A32D-96872B5AEB17}" type="presParOf" srcId="{15F118DF-1AAE-40B4-A4A5-28ED776DCBA5}" destId="{DC6C1A1B-29AE-4857-B4EC-4972B3ABD1F4}" srcOrd="18" destOrd="0" presId="urn:microsoft.com/office/officeart/2005/8/layout/list1"/>
    <dgm:cxn modelId="{906114E1-11FC-4AC1-985C-9F6E62DE1212}" type="presParOf" srcId="{15F118DF-1AAE-40B4-A4A5-28ED776DCBA5}" destId="{81E7C195-6BF4-4767-99D4-9656876F7902}" srcOrd="19" destOrd="0" presId="urn:microsoft.com/office/officeart/2005/8/layout/list1"/>
    <dgm:cxn modelId="{9A722E1E-A886-45B9-BE97-9B93AD1BCFB3}" type="presParOf" srcId="{15F118DF-1AAE-40B4-A4A5-28ED776DCBA5}" destId="{7C2ADF33-6342-447F-818F-13C65AB2D702}" srcOrd="20" destOrd="0" presId="urn:microsoft.com/office/officeart/2005/8/layout/list1"/>
    <dgm:cxn modelId="{5772EADC-66A0-43CC-BC0E-5156AE58730B}" type="presParOf" srcId="{7C2ADF33-6342-447F-818F-13C65AB2D702}" destId="{CB50BC15-AC71-415F-977F-41D6799BC0FC}" srcOrd="0" destOrd="0" presId="urn:microsoft.com/office/officeart/2005/8/layout/list1"/>
    <dgm:cxn modelId="{3B1D3A59-D0CF-484E-A576-0B2F3C6C69A0}" type="presParOf" srcId="{7C2ADF33-6342-447F-818F-13C65AB2D702}" destId="{DC130E0B-1B1E-4ADE-B589-36662186A222}" srcOrd="1" destOrd="0" presId="urn:microsoft.com/office/officeart/2005/8/layout/list1"/>
    <dgm:cxn modelId="{51EC343A-B7CF-4270-9CFD-B321D248FA5C}" type="presParOf" srcId="{15F118DF-1AAE-40B4-A4A5-28ED776DCBA5}" destId="{1AF30196-A9EC-4227-808C-E39E4B4494AE}" srcOrd="21" destOrd="0" presId="urn:microsoft.com/office/officeart/2005/8/layout/list1"/>
    <dgm:cxn modelId="{7FCDD960-5167-4D80-B380-0D06335D0620}" type="presParOf" srcId="{15F118DF-1AAE-40B4-A4A5-28ED776DCBA5}" destId="{9951E7B2-06CA-4687-B8D3-2C33C8F8308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51354-2231-4B65-A879-7564DC097D77}">
      <dsp:nvSpPr>
        <dsp:cNvPr id="0" name=""/>
        <dsp:cNvSpPr/>
      </dsp:nvSpPr>
      <dsp:spPr>
        <a:xfrm>
          <a:off x="0" y="906739"/>
          <a:ext cx="779867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70D89-5094-41F6-8551-4E7ED0B3BF52}">
      <dsp:nvSpPr>
        <dsp:cNvPr id="0" name=""/>
        <dsp:cNvSpPr/>
      </dsp:nvSpPr>
      <dsp:spPr>
        <a:xfrm>
          <a:off x="398001" y="757624"/>
          <a:ext cx="568759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40" tIns="0" rIns="206340" bIns="0" numCol="1" spcCol="1270" anchor="ctr" anchorCtr="0">
          <a:noAutofit/>
        </a:bodyPr>
        <a:lstStyle/>
        <a:p>
          <a:pPr marL="0" lvl="0" indent="0" algn="l" defTabSz="488950">
            <a:lnSpc>
              <a:spcPct val="90000"/>
            </a:lnSpc>
            <a:spcBef>
              <a:spcPct val="0"/>
            </a:spcBef>
            <a:spcAft>
              <a:spcPct val="35000"/>
            </a:spcAft>
            <a:buNone/>
          </a:pPr>
          <a:r>
            <a:rPr lang="en-US" sz="1100" kern="1200" dirty="0"/>
            <a:t>Submission of the application is easy on eFiling </a:t>
          </a:r>
        </a:p>
      </dsp:txBody>
      <dsp:txXfrm>
        <a:off x="413853" y="773476"/>
        <a:ext cx="5655886" cy="293016"/>
      </dsp:txXfrm>
    </dsp:sp>
    <dsp:sp modelId="{CC7AFDD0-E2B5-4FDE-B92A-3C14A431AFE9}">
      <dsp:nvSpPr>
        <dsp:cNvPr id="0" name=""/>
        <dsp:cNvSpPr/>
      </dsp:nvSpPr>
      <dsp:spPr>
        <a:xfrm>
          <a:off x="0" y="1405699"/>
          <a:ext cx="779867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B1811-383E-4821-A031-361037765665}">
      <dsp:nvSpPr>
        <dsp:cNvPr id="0" name=""/>
        <dsp:cNvSpPr/>
      </dsp:nvSpPr>
      <dsp:spPr>
        <a:xfrm>
          <a:off x="389933" y="1243339"/>
          <a:ext cx="5687972"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40" tIns="0" rIns="206340" bIns="0" numCol="1" spcCol="1270" anchor="ctr" anchorCtr="0">
          <a:noAutofit/>
        </a:bodyPr>
        <a:lstStyle/>
        <a:p>
          <a:pPr marL="0" lvl="0" indent="0" algn="l" defTabSz="488950">
            <a:lnSpc>
              <a:spcPct val="90000"/>
            </a:lnSpc>
            <a:spcBef>
              <a:spcPct val="0"/>
            </a:spcBef>
            <a:spcAft>
              <a:spcPct val="35000"/>
            </a:spcAft>
            <a:buNone/>
          </a:pPr>
          <a:r>
            <a:rPr lang="en-ZA" sz="1100" kern="1200" dirty="0"/>
            <a:t>Improved management capability of the application process</a:t>
          </a:r>
          <a:endParaRPr lang="en-US" sz="1100" kern="1200" dirty="0"/>
        </a:p>
      </dsp:txBody>
      <dsp:txXfrm>
        <a:off x="405785" y="1259191"/>
        <a:ext cx="5656268" cy="293016"/>
      </dsp:txXfrm>
    </dsp:sp>
    <dsp:sp modelId="{1D381375-B20D-467A-B2BF-CA0137B4CADA}">
      <dsp:nvSpPr>
        <dsp:cNvPr id="0" name=""/>
        <dsp:cNvSpPr/>
      </dsp:nvSpPr>
      <dsp:spPr>
        <a:xfrm>
          <a:off x="0" y="1904659"/>
          <a:ext cx="779867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26D28C-F1E0-4635-AF30-9AC28628F77D}">
      <dsp:nvSpPr>
        <dsp:cNvPr id="0" name=""/>
        <dsp:cNvSpPr/>
      </dsp:nvSpPr>
      <dsp:spPr>
        <a:xfrm>
          <a:off x="379850" y="1748651"/>
          <a:ext cx="5687972"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40" tIns="0" rIns="206340" bIns="0" numCol="1" spcCol="1270" anchor="ctr" anchorCtr="0">
          <a:noAutofit/>
        </a:bodyPr>
        <a:lstStyle/>
        <a:p>
          <a:pPr marL="0" lvl="0" indent="0" algn="l" defTabSz="488950">
            <a:lnSpc>
              <a:spcPct val="90000"/>
            </a:lnSpc>
            <a:spcBef>
              <a:spcPct val="0"/>
            </a:spcBef>
            <a:spcAft>
              <a:spcPct val="35000"/>
            </a:spcAft>
            <a:buNone/>
          </a:pPr>
          <a:r>
            <a:rPr lang="en-ZA" sz="1100" kern="1200" dirty="0"/>
            <a:t>Reduction of manual paper intensive process </a:t>
          </a:r>
          <a:endParaRPr lang="en-US" sz="1100" kern="1200" dirty="0"/>
        </a:p>
      </dsp:txBody>
      <dsp:txXfrm>
        <a:off x="395702" y="1764503"/>
        <a:ext cx="5656268" cy="293016"/>
      </dsp:txXfrm>
    </dsp:sp>
    <dsp:sp modelId="{1A515965-2C1B-4A92-8A90-BDA99F2F29AD}">
      <dsp:nvSpPr>
        <dsp:cNvPr id="0" name=""/>
        <dsp:cNvSpPr/>
      </dsp:nvSpPr>
      <dsp:spPr>
        <a:xfrm>
          <a:off x="0" y="2403619"/>
          <a:ext cx="779867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CAE87F-E2A1-4E9B-AB0D-8BCC6404DC4C}">
      <dsp:nvSpPr>
        <dsp:cNvPr id="0" name=""/>
        <dsp:cNvSpPr/>
      </dsp:nvSpPr>
      <dsp:spPr>
        <a:xfrm>
          <a:off x="377900" y="2241259"/>
          <a:ext cx="5687972"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40" tIns="0" rIns="206340" bIns="0" numCol="1" spcCol="1270" anchor="ctr" anchorCtr="0">
          <a:noAutofit/>
        </a:bodyPr>
        <a:lstStyle/>
        <a:p>
          <a:pPr marL="0" lvl="0" indent="0" algn="l" defTabSz="488950">
            <a:lnSpc>
              <a:spcPct val="90000"/>
            </a:lnSpc>
            <a:spcBef>
              <a:spcPct val="0"/>
            </a:spcBef>
            <a:spcAft>
              <a:spcPct val="35000"/>
            </a:spcAft>
            <a:buNone/>
          </a:pPr>
          <a:r>
            <a:rPr lang="en-ZA" sz="1100" kern="1200" dirty="0"/>
            <a:t>Online relationship management for eFilers</a:t>
          </a:r>
          <a:endParaRPr lang="en-US" sz="1100" kern="1200" dirty="0"/>
        </a:p>
      </dsp:txBody>
      <dsp:txXfrm>
        <a:off x="393752" y="2257111"/>
        <a:ext cx="5656268" cy="293016"/>
      </dsp:txXfrm>
    </dsp:sp>
    <dsp:sp modelId="{DC6C1A1B-29AE-4857-B4EC-4972B3ABD1F4}">
      <dsp:nvSpPr>
        <dsp:cNvPr id="0" name=""/>
        <dsp:cNvSpPr/>
      </dsp:nvSpPr>
      <dsp:spPr>
        <a:xfrm>
          <a:off x="0" y="2902579"/>
          <a:ext cx="779867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D5863-C93B-4DD5-9A59-1F909DB13464}">
      <dsp:nvSpPr>
        <dsp:cNvPr id="0" name=""/>
        <dsp:cNvSpPr/>
      </dsp:nvSpPr>
      <dsp:spPr>
        <a:xfrm>
          <a:off x="365867" y="2740219"/>
          <a:ext cx="5687972"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40" tIns="0" rIns="206340" bIns="0" numCol="1" spcCol="1270" anchor="ctr" anchorCtr="0">
          <a:noAutofit/>
        </a:bodyPr>
        <a:lstStyle/>
        <a:p>
          <a:pPr marL="0" lvl="0" indent="0" algn="l" defTabSz="488950">
            <a:lnSpc>
              <a:spcPct val="90000"/>
            </a:lnSpc>
            <a:spcBef>
              <a:spcPct val="0"/>
            </a:spcBef>
            <a:spcAft>
              <a:spcPct val="35000"/>
            </a:spcAft>
            <a:buNone/>
          </a:pPr>
          <a:r>
            <a:rPr lang="en-US" sz="1100" kern="1200" dirty="0"/>
            <a:t>Automated electronic notifications</a:t>
          </a:r>
        </a:p>
      </dsp:txBody>
      <dsp:txXfrm>
        <a:off x="381719" y="2756071"/>
        <a:ext cx="5656268" cy="293016"/>
      </dsp:txXfrm>
    </dsp:sp>
    <dsp:sp modelId="{9951E7B2-06CA-4687-B8D3-2C33C8F83085}">
      <dsp:nvSpPr>
        <dsp:cNvPr id="0" name=""/>
        <dsp:cNvSpPr/>
      </dsp:nvSpPr>
      <dsp:spPr>
        <a:xfrm>
          <a:off x="0" y="3401539"/>
          <a:ext cx="779867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130E0B-1B1E-4ADE-B589-36662186A222}">
      <dsp:nvSpPr>
        <dsp:cNvPr id="0" name=""/>
        <dsp:cNvSpPr/>
      </dsp:nvSpPr>
      <dsp:spPr>
        <a:xfrm>
          <a:off x="389933" y="3239179"/>
          <a:ext cx="5687972"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340" tIns="0" rIns="206340" bIns="0" numCol="1" spcCol="1270" anchor="ctr" anchorCtr="0">
          <a:noAutofit/>
        </a:bodyPr>
        <a:lstStyle/>
        <a:p>
          <a:pPr marL="0" lvl="0" indent="0" algn="l" defTabSz="488950">
            <a:lnSpc>
              <a:spcPct val="90000"/>
            </a:lnSpc>
            <a:spcBef>
              <a:spcPct val="0"/>
            </a:spcBef>
            <a:spcAft>
              <a:spcPct val="35000"/>
            </a:spcAft>
            <a:buNone/>
          </a:pPr>
          <a:r>
            <a:rPr lang="en-ZA" sz="1100" kern="1200" dirty="0"/>
            <a:t>Dashboard functionality for eFiling clients to manage their own registration profiles</a:t>
          </a:r>
          <a:endParaRPr lang="en-US" sz="1100" kern="1200" dirty="0"/>
        </a:p>
      </dsp:txBody>
      <dsp:txXfrm>
        <a:off x="405785" y="3255031"/>
        <a:ext cx="565626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10/26/2023</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a:t>
            </a:fld>
            <a:endParaRPr lang="en-US" dirty="0"/>
          </a:p>
        </p:txBody>
      </p:sp>
    </p:spTree>
    <p:extLst>
      <p:ext uri="{BB962C8B-B14F-4D97-AF65-F5344CB8AC3E}">
        <p14:creationId xmlns:p14="http://schemas.microsoft.com/office/powerpoint/2010/main" val="145856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8</a:t>
            </a:fld>
            <a:endParaRPr lang="en-US"/>
          </a:p>
        </p:txBody>
      </p:sp>
    </p:spTree>
    <p:extLst>
      <p:ext uri="{BB962C8B-B14F-4D97-AF65-F5344CB8AC3E}">
        <p14:creationId xmlns:p14="http://schemas.microsoft.com/office/powerpoint/2010/main" val="84730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15</a:t>
            </a:fld>
            <a:endParaRPr lang="en-US"/>
          </a:p>
        </p:txBody>
      </p:sp>
    </p:spTree>
    <p:extLst>
      <p:ext uri="{BB962C8B-B14F-4D97-AF65-F5344CB8AC3E}">
        <p14:creationId xmlns:p14="http://schemas.microsoft.com/office/powerpoint/2010/main" val="228172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26</a:t>
            </a:fld>
            <a:endParaRPr lang="en-US" dirty="0"/>
          </a:p>
        </p:txBody>
      </p:sp>
    </p:spTree>
    <p:extLst>
      <p:ext uri="{BB962C8B-B14F-4D97-AF65-F5344CB8AC3E}">
        <p14:creationId xmlns:p14="http://schemas.microsoft.com/office/powerpoint/2010/main" val="176427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96D6-61C1-A21E-4F25-0AFF381D019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BA06657A-0149-47E7-CB3F-CBFEB426F2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D617BDE-9299-86A4-DCD8-B6E291767639}"/>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5" name="Footer Placeholder 4">
            <a:extLst>
              <a:ext uri="{FF2B5EF4-FFF2-40B4-BE49-F238E27FC236}">
                <a16:creationId xmlns:a16="http://schemas.microsoft.com/office/drawing/2014/main" id="{C0C9538F-FD99-51DF-9850-4B95696FFB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657984D-3F06-A0F2-03A9-4FA4A003899D}"/>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20249516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AE8F-E400-C252-232D-ECD952A2F6F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78FE03A-94D9-45BC-4171-A6B4A6E74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CC4F177-6BEF-3E96-A51F-ECD60AE5F387}"/>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5" name="Footer Placeholder 4">
            <a:extLst>
              <a:ext uri="{FF2B5EF4-FFF2-40B4-BE49-F238E27FC236}">
                <a16:creationId xmlns:a16="http://schemas.microsoft.com/office/drawing/2014/main" id="{F50CDC56-29A3-87E1-EC21-3336D78F4D9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51B8F07-6621-DD0D-A188-1625CAC7CD7A}"/>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4816601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3DC3A-A352-CC84-4BA8-BCCE0D12EF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DE2030A-A0B3-79D9-DB5F-4316B9E248A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AA19A96-F634-B9D8-2DD1-D8CC644AD31E}"/>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5" name="Footer Placeholder 4">
            <a:extLst>
              <a:ext uri="{FF2B5EF4-FFF2-40B4-BE49-F238E27FC236}">
                <a16:creationId xmlns:a16="http://schemas.microsoft.com/office/drawing/2014/main" id="{8B186343-CA82-5CC6-DBC0-16BAF12B18D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78A5D3-41D7-EF57-90D7-FD5028D690DA}"/>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38518719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8026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911646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BE068B-7BBA-C473-440F-A7076F4A27BD}"/>
              </a:ext>
            </a:extLst>
          </p:cNvPr>
          <p:cNvPicPr>
            <a:picLocks noChangeAspect="1"/>
          </p:cNvPicPr>
          <p:nvPr userDrawn="1"/>
        </p:nvPicPr>
        <p:blipFill>
          <a:blip r:embed="rId2"/>
          <a:stretch>
            <a:fillRect/>
          </a:stretch>
        </p:blipFill>
        <p:spPr>
          <a:xfrm>
            <a:off x="-1" y="0"/>
            <a:ext cx="9140415" cy="7078436"/>
          </a:xfrm>
          <a:prstGeom prst="rect">
            <a:avLst/>
          </a:prstGeom>
        </p:spPr>
      </p:pic>
    </p:spTree>
    <p:extLst>
      <p:ext uri="{BB962C8B-B14F-4D97-AF65-F5344CB8AC3E}">
        <p14:creationId xmlns:p14="http://schemas.microsoft.com/office/powerpoint/2010/main" val="1964925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A picture containing text&#10;&#10;Description automatically generated">
            <a:extLst>
              <a:ext uri="{FF2B5EF4-FFF2-40B4-BE49-F238E27FC236}">
                <a16:creationId xmlns:a16="http://schemas.microsoft.com/office/drawing/2014/main" id="{DFF995E4-6126-D2E3-8E06-811C11D96A45}"/>
              </a:ext>
            </a:extLst>
          </p:cNvPr>
          <p:cNvPicPr>
            <a:picLocks noChangeAspect="1"/>
          </p:cNvPicPr>
          <p:nvPr userDrawn="1"/>
        </p:nvPicPr>
        <p:blipFill>
          <a:blip r:embed="rId2"/>
          <a:stretch>
            <a:fillRect/>
          </a:stretch>
        </p:blipFill>
        <p:spPr>
          <a:xfrm>
            <a:off x="0" y="-105655"/>
            <a:ext cx="9200178" cy="7112742"/>
          </a:xfrm>
          <a:prstGeom prst="rect">
            <a:avLst/>
          </a:prstGeom>
        </p:spPr>
      </p:pic>
    </p:spTree>
    <p:extLst>
      <p:ext uri="{BB962C8B-B14F-4D97-AF65-F5344CB8AC3E}">
        <p14:creationId xmlns:p14="http://schemas.microsoft.com/office/powerpoint/2010/main" val="212479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57FF-ABB5-1171-AF2A-A91AFA55E32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517C584-4594-FB73-F79D-789C31BB0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F2BE38B-91E4-1ECB-9F67-86F317721305}"/>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5" name="Footer Placeholder 4">
            <a:extLst>
              <a:ext uri="{FF2B5EF4-FFF2-40B4-BE49-F238E27FC236}">
                <a16:creationId xmlns:a16="http://schemas.microsoft.com/office/drawing/2014/main" id="{5C59A419-6A6F-A865-CFF5-FBD3279750E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4035C89-AF49-3D4E-F684-7462C9A82448}"/>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18422316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717E-DC5A-A972-0556-963A324458F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94B93B3-6556-503F-5A34-7A441A9E41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6ED91-5CE3-37D5-B64C-646619D78E89}"/>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5" name="Footer Placeholder 4">
            <a:extLst>
              <a:ext uri="{FF2B5EF4-FFF2-40B4-BE49-F238E27FC236}">
                <a16:creationId xmlns:a16="http://schemas.microsoft.com/office/drawing/2014/main" id="{E1678D09-CF6E-1A73-C4C6-5EF47F223E2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0985DA9-E93A-CDDF-34D2-69F5C6387644}"/>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17949494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27D3-72A1-569D-84EE-682B7CE123E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8657B0-2D17-AA46-E786-5D6CDAE7B8F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ABE290F-3242-6D08-0466-F50B0F1DEDF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4C6B5D7-8627-CA18-57BA-2C443F6759C0}"/>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6" name="Footer Placeholder 5">
            <a:extLst>
              <a:ext uri="{FF2B5EF4-FFF2-40B4-BE49-F238E27FC236}">
                <a16:creationId xmlns:a16="http://schemas.microsoft.com/office/drawing/2014/main" id="{7AA63D5C-F48E-BCBA-9D67-801E32199C2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3EB374-0CA0-3750-AA16-E10ADFD36624}"/>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813758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19B0-32E2-B7BA-5775-C7CEFF5EAF2D}"/>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0810FAF-2DDC-CD52-A313-10D4345D99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C8BCA0-32B0-436F-95E8-407EEDD873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CFF2783-D5DD-F3AF-BD36-789A181C589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6DDA7FE-2F0E-FB3A-7A90-A8663821367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FAE063-7995-74EB-1A00-695D19B8277B}"/>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8" name="Footer Placeholder 7">
            <a:extLst>
              <a:ext uri="{FF2B5EF4-FFF2-40B4-BE49-F238E27FC236}">
                <a16:creationId xmlns:a16="http://schemas.microsoft.com/office/drawing/2014/main" id="{869722ED-E31E-0B15-DCEF-EA299375230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F067B38-84EB-C3C8-4598-C86834B1F14B}"/>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16888565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F11C-E8E9-660A-7E00-E26E3579936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93437E9-C1F3-77A5-8653-8ACBF38A05CD}"/>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4" name="Footer Placeholder 3">
            <a:extLst>
              <a:ext uri="{FF2B5EF4-FFF2-40B4-BE49-F238E27FC236}">
                <a16:creationId xmlns:a16="http://schemas.microsoft.com/office/drawing/2014/main" id="{FB636F87-8CDE-372B-E836-D3025ACFD55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0FB4FD32-AC3D-7C19-529F-C1CD774502C8}"/>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17662976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DB6E2-6B7A-126C-21A2-1219BC8477C0}"/>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3" name="Footer Placeholder 2">
            <a:extLst>
              <a:ext uri="{FF2B5EF4-FFF2-40B4-BE49-F238E27FC236}">
                <a16:creationId xmlns:a16="http://schemas.microsoft.com/office/drawing/2014/main" id="{06193F62-F88E-2838-28F5-B97E98CED78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A7EB539-BC3D-D199-A91E-7D5A8753B780}"/>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40490641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F070-50F4-4F50-1A1F-00D9B631A5F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AC9C57F-32F9-8F4D-0493-345992913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1493483-FD8F-D955-849A-58B5B32DF3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BDD0954-14BC-694F-1556-266FE99EB419}"/>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6" name="Footer Placeholder 5">
            <a:extLst>
              <a:ext uri="{FF2B5EF4-FFF2-40B4-BE49-F238E27FC236}">
                <a16:creationId xmlns:a16="http://schemas.microsoft.com/office/drawing/2014/main" id="{A9D6BC3F-300A-A3F6-2C8E-B1D93134289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3B0AC8-DA41-EA4F-3FF5-A14800ED6C19}"/>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27462234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6480-F49D-61FD-1F7C-3D9AAE7ACA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CEB589E-0BBD-7DCA-C0FB-737DED4272C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id="{F7C9CD80-2F41-4DD8-7871-EDD0388662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47378A-E099-7A30-69A0-D368384ED251}"/>
              </a:ext>
            </a:extLst>
          </p:cNvPr>
          <p:cNvSpPr>
            <a:spLocks noGrp="1"/>
          </p:cNvSpPr>
          <p:nvPr>
            <p:ph type="dt" sz="half" idx="10"/>
          </p:nvPr>
        </p:nvSpPr>
        <p:spPr/>
        <p:txBody>
          <a:bodyPr/>
          <a:lstStyle/>
          <a:p>
            <a:fld id="{F44BE3DA-DC34-4839-A5E6-E4FD052008F8}" type="datetimeFigureOut">
              <a:rPr lang="en-ZA" smtClean="0"/>
              <a:t>2023/10/26</a:t>
            </a:fld>
            <a:endParaRPr lang="en-ZA"/>
          </a:p>
        </p:txBody>
      </p:sp>
      <p:sp>
        <p:nvSpPr>
          <p:cNvPr id="6" name="Footer Placeholder 5">
            <a:extLst>
              <a:ext uri="{FF2B5EF4-FFF2-40B4-BE49-F238E27FC236}">
                <a16:creationId xmlns:a16="http://schemas.microsoft.com/office/drawing/2014/main" id="{D5A960D3-A6A6-67F7-F94E-8A13829BDF4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268313F-B370-A6C1-ED89-03E3D202A9E1}"/>
              </a:ext>
            </a:extLst>
          </p:cNvPr>
          <p:cNvSpPr>
            <a:spLocks noGrp="1"/>
          </p:cNvSpPr>
          <p:nvPr>
            <p:ph type="sldNum" sz="quarter" idx="12"/>
          </p:nvPr>
        </p:nvSpPr>
        <p:spPr/>
        <p:txBody>
          <a:body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331439025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FAD11-2676-D129-F617-D60C4F10FF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0A3D101-97DC-D981-EF8E-4CFB6DD1D0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ADB9FD0-3AFA-7094-8F3B-397BBA30549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4BE3DA-DC34-4839-A5E6-E4FD052008F8}" type="datetimeFigureOut">
              <a:rPr lang="en-ZA" smtClean="0"/>
              <a:t>2023/10/26</a:t>
            </a:fld>
            <a:endParaRPr lang="en-ZA"/>
          </a:p>
        </p:txBody>
      </p:sp>
      <p:sp>
        <p:nvSpPr>
          <p:cNvPr id="5" name="Footer Placeholder 4">
            <a:extLst>
              <a:ext uri="{FF2B5EF4-FFF2-40B4-BE49-F238E27FC236}">
                <a16:creationId xmlns:a16="http://schemas.microsoft.com/office/drawing/2014/main" id="{360028EF-0D07-481A-D88F-C979F9C5FF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B51FD62-EF93-A290-72B8-FFDAFE84D4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40B12B-D968-2643-8E7F-238A3C456CC9}" type="slidenum">
              <a:rPr lang="en-US" smtClean="0"/>
              <a:pPr/>
              <a:t>‹#›</a:t>
            </a:fld>
            <a:endParaRPr lang="en-US" dirty="0"/>
          </a:p>
        </p:txBody>
      </p:sp>
    </p:spTree>
    <p:extLst>
      <p:ext uri="{BB962C8B-B14F-4D97-AF65-F5344CB8AC3E}">
        <p14:creationId xmlns:p14="http://schemas.microsoft.com/office/powerpoint/2010/main" val="9866428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63" r:id="rId15"/>
    <p:sldLayoutId id="2147483697"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mailto:DBN_LicensingandRegistration@sars.gov.za" TargetMode="External"/><Relationship Id="rId2" Type="http://schemas.openxmlformats.org/officeDocument/2006/relationships/hyperlink" Target="mailto:ClientInterface1WC@sars.gov.za" TargetMode="External"/><Relationship Id="rId1" Type="http://schemas.openxmlformats.org/officeDocument/2006/relationships/slideLayout" Target="../slideLayouts/slideLayout13.xml"/><Relationship Id="rId5" Type="http://schemas.openxmlformats.org/officeDocument/2006/relationships/hyperlink" Target="mailto:PEZRegistrationandLicensing@sars.gov.za" TargetMode="External"/><Relationship Id="rId4" Type="http://schemas.openxmlformats.org/officeDocument/2006/relationships/hyperlink" Target="mailto:Licensing@sars.gov.z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CustomsSSMReg@sars.gov.za" TargetMode="External"/><Relationship Id="rId2" Type="http://schemas.openxmlformats.org/officeDocument/2006/relationships/hyperlink" Target="mailto:RLARegistrations@sars.gov.za"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sars.gov.za/customs-and-excise/registration-licensing-and-accreditation/rla/" TargetMode="External"/><Relationship Id="rId2" Type="http://schemas.openxmlformats.org/officeDocument/2006/relationships/hyperlink" Target="https://www.sars.gov.za/"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20503-6D1A-FCF4-B3BF-C655B5702999}"/>
              </a:ext>
            </a:extLst>
          </p:cNvPr>
          <p:cNvSpPr txBox="1"/>
          <p:nvPr/>
        </p:nvSpPr>
        <p:spPr>
          <a:xfrm>
            <a:off x="2883044" y="3244334"/>
            <a:ext cx="3377912" cy="369332"/>
          </a:xfrm>
          <a:prstGeom prst="rect">
            <a:avLst/>
          </a:prstGeom>
          <a:noFill/>
        </p:spPr>
        <p:txBody>
          <a:bodyPr wrap="none" rtlCol="0">
            <a:spAutoFit/>
          </a:bodyPr>
          <a:lstStyle/>
          <a:p>
            <a:r>
              <a:rPr lang="en-US" dirty="0"/>
              <a:t>South African Revenue Service</a:t>
            </a:r>
          </a:p>
        </p:txBody>
      </p:sp>
      <p:sp>
        <p:nvSpPr>
          <p:cNvPr id="5" name="TextBox 4">
            <a:extLst>
              <a:ext uri="{FF2B5EF4-FFF2-40B4-BE49-F238E27FC236}">
                <a16:creationId xmlns:a16="http://schemas.microsoft.com/office/drawing/2014/main" id="{944057EE-CBE5-DA9C-7CE3-C25A03368639}"/>
              </a:ext>
            </a:extLst>
          </p:cNvPr>
          <p:cNvSpPr txBox="1"/>
          <p:nvPr/>
        </p:nvSpPr>
        <p:spPr>
          <a:xfrm>
            <a:off x="2752928" y="833911"/>
            <a:ext cx="5887219" cy="2246769"/>
          </a:xfrm>
          <a:prstGeom prst="rect">
            <a:avLst/>
          </a:prstGeom>
          <a:noFill/>
        </p:spPr>
        <p:txBody>
          <a:bodyPr wrap="square" rtlCol="0">
            <a:spAutoFit/>
          </a:bodyPr>
          <a:lstStyle/>
          <a:p>
            <a:pPr algn="ctr"/>
            <a:r>
              <a:rPr lang="en-US" sz="2800" b="1" dirty="0">
                <a:solidFill>
                  <a:schemeClr val="bg1"/>
                </a:solidFill>
              </a:rPr>
              <a:t>REGISTRATION, LICENSING AND ACCREDITATION</a:t>
            </a:r>
          </a:p>
          <a:p>
            <a:pPr algn="ctr"/>
            <a:endParaRPr lang="en-US" sz="2800" b="1" dirty="0">
              <a:solidFill>
                <a:schemeClr val="bg1"/>
              </a:solidFill>
            </a:endParaRPr>
          </a:p>
          <a:p>
            <a:pPr algn="ctr"/>
            <a:r>
              <a:rPr lang="en-US" sz="2800" b="1" dirty="0">
                <a:solidFill>
                  <a:schemeClr val="bg1"/>
                </a:solidFill>
              </a:rPr>
              <a:t>Licensing Process</a:t>
            </a:r>
          </a:p>
          <a:p>
            <a:pPr algn="ctr"/>
            <a:endParaRPr lang="en-ZA" sz="2800" b="1" dirty="0">
              <a:solidFill>
                <a:schemeClr val="bg1"/>
              </a:solidFill>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s2016583\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98" y="1820660"/>
            <a:ext cx="7580097" cy="4380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1993" y="282639"/>
            <a:ext cx="844670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9</a:t>
            </a:fld>
            <a:endParaRPr lang="en-US" dirty="0"/>
          </a:p>
        </p:txBody>
      </p:sp>
      <p:sp>
        <p:nvSpPr>
          <p:cNvPr id="5" name="Text Placeholder 4"/>
          <p:cNvSpPr>
            <a:spLocks noGrp="1"/>
          </p:cNvSpPr>
          <p:nvPr>
            <p:ph type="body" sz="quarter" idx="11"/>
          </p:nvPr>
        </p:nvSpPr>
        <p:spPr>
          <a:xfrm>
            <a:off x="341992" y="890546"/>
            <a:ext cx="8738397" cy="620792"/>
          </a:xfrm>
        </p:spPr>
        <p:txBody>
          <a:bodyPr>
            <a:noAutofit/>
          </a:bodyPr>
          <a:lstStyle/>
          <a:p>
            <a:r>
              <a:rPr lang="en-ZA" dirty="0"/>
              <a:t>Changing  your </a:t>
            </a:r>
            <a:r>
              <a:rPr lang="en-ZA" dirty="0" err="1"/>
              <a:t>eFiling</a:t>
            </a:r>
            <a:r>
              <a:rPr lang="en-ZA" dirty="0"/>
              <a:t> profile from Individual to Organisation</a:t>
            </a:r>
          </a:p>
        </p:txBody>
      </p:sp>
      <p:sp>
        <p:nvSpPr>
          <p:cNvPr id="8" name="TextBox 7"/>
          <p:cNvSpPr txBox="1">
            <a:spLocks noChangeArrowheads="1"/>
          </p:cNvSpPr>
          <p:nvPr/>
        </p:nvSpPr>
        <p:spPr bwMode="auto">
          <a:xfrm>
            <a:off x="442018" y="1352312"/>
            <a:ext cx="8308575" cy="5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a:t>Click on “Home”, followed by “My Profile” on the left  then “Portfolio Management”</a:t>
            </a:r>
            <a:endParaRPr lang="en-ZA" dirty="0">
              <a:solidFill>
                <a:srgbClr val="FF0000"/>
              </a:solidFill>
            </a:endParaRPr>
          </a:p>
        </p:txBody>
      </p:sp>
      <p:sp>
        <p:nvSpPr>
          <p:cNvPr id="9" name="Rectangle 8"/>
          <p:cNvSpPr/>
          <p:nvPr/>
        </p:nvSpPr>
        <p:spPr>
          <a:xfrm>
            <a:off x="1143000" y="3298606"/>
            <a:ext cx="80962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1142999" y="4098706"/>
            <a:ext cx="1019175"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1586429" y="2167618"/>
            <a:ext cx="661012" cy="9287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1586429" y="2260488"/>
            <a:ext cx="366197" cy="13973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flipV="1">
            <a:off x="1288973" y="2796844"/>
            <a:ext cx="583894" cy="857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288973" y="3128790"/>
            <a:ext cx="663653" cy="1298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2699133" y="2533880"/>
            <a:ext cx="1255922" cy="16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4594034" y="2533880"/>
            <a:ext cx="782197" cy="16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4594034" y="3128790"/>
            <a:ext cx="892366" cy="169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4594034" y="3363608"/>
            <a:ext cx="892366" cy="1504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4594034" y="3514014"/>
            <a:ext cx="892366" cy="166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4594034" y="3680990"/>
            <a:ext cx="892366" cy="130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2456688" y="2974848"/>
            <a:ext cx="4297680" cy="1652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5494020" y="2018446"/>
            <a:ext cx="71818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1593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282299"/>
            <a:ext cx="8738397"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10</a:t>
            </a:fld>
            <a:endParaRPr lang="en-US" dirty="0"/>
          </a:p>
        </p:txBody>
      </p:sp>
      <p:sp>
        <p:nvSpPr>
          <p:cNvPr id="5" name="Text Placeholder 4"/>
          <p:cNvSpPr>
            <a:spLocks noGrp="1"/>
          </p:cNvSpPr>
          <p:nvPr>
            <p:ph type="body" sz="quarter" idx="11"/>
          </p:nvPr>
        </p:nvSpPr>
        <p:spPr>
          <a:xfrm>
            <a:off x="341313" y="910013"/>
            <a:ext cx="7886700" cy="511270"/>
          </a:xfrm>
        </p:spPr>
        <p:txBody>
          <a:bodyPr>
            <a:noAutofit/>
          </a:bodyPr>
          <a:lstStyle/>
          <a:p>
            <a:r>
              <a:rPr lang="en-ZA" dirty="0"/>
              <a:t>Changing  your </a:t>
            </a:r>
            <a:r>
              <a:rPr lang="en-ZA" dirty="0" err="1"/>
              <a:t>eFiling</a:t>
            </a:r>
            <a:r>
              <a:rPr lang="en-ZA" dirty="0"/>
              <a:t> profile from individual to Organisation</a:t>
            </a:r>
          </a:p>
        </p:txBody>
      </p:sp>
      <p:sp>
        <p:nvSpPr>
          <p:cNvPr id="8" name="TextBox 7"/>
          <p:cNvSpPr txBox="1">
            <a:spLocks noChangeArrowheads="1"/>
          </p:cNvSpPr>
          <p:nvPr/>
        </p:nvSpPr>
        <p:spPr bwMode="auto">
          <a:xfrm>
            <a:off x="406395" y="1484301"/>
            <a:ext cx="8308575" cy="32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a:t>Click on the 3 dots, select “Change Portfolio Type”, change it to “Organisation” and save</a:t>
            </a:r>
            <a:endParaRPr lang="en-ZA" dirty="0">
              <a:solidFill>
                <a:srgbClr val="FF0000"/>
              </a:solidFill>
            </a:endParaRPr>
          </a:p>
        </p:txBody>
      </p:sp>
      <p:pic>
        <p:nvPicPr>
          <p:cNvPr id="4098" name="Picture 2" descr="D:\Users\s2016583\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57" y="2087963"/>
            <a:ext cx="8089900" cy="3683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77024" y="4279681"/>
            <a:ext cx="583309" cy="3304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6913811" y="4860706"/>
            <a:ext cx="1068139" cy="3304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980501" y="4373696"/>
            <a:ext cx="1244906" cy="121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0305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53657"/>
            <a:ext cx="8285172"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11</a:t>
            </a:fld>
            <a:endParaRPr lang="en-US" dirty="0"/>
          </a:p>
        </p:txBody>
      </p:sp>
      <p:sp>
        <p:nvSpPr>
          <p:cNvPr id="5" name="Text Placeholder 4"/>
          <p:cNvSpPr>
            <a:spLocks noGrp="1"/>
          </p:cNvSpPr>
          <p:nvPr>
            <p:ph type="body" sz="quarter" idx="11"/>
          </p:nvPr>
        </p:nvSpPr>
        <p:spPr>
          <a:xfrm>
            <a:off x="341313" y="978009"/>
            <a:ext cx="7886700" cy="616301"/>
          </a:xfrm>
        </p:spPr>
        <p:txBody>
          <a:bodyPr>
            <a:noAutofit/>
          </a:bodyPr>
          <a:lstStyle/>
          <a:p>
            <a:r>
              <a:rPr lang="en-ZA" dirty="0"/>
              <a:t>Changing  your </a:t>
            </a:r>
            <a:r>
              <a:rPr lang="en-ZA" dirty="0" err="1"/>
              <a:t>eFiling</a:t>
            </a:r>
            <a:r>
              <a:rPr lang="en-ZA" dirty="0"/>
              <a:t> profile from Individual to Organisation</a:t>
            </a:r>
          </a:p>
        </p:txBody>
      </p:sp>
      <p:pic>
        <p:nvPicPr>
          <p:cNvPr id="6" name="Picture 2" descr="D:\Users\s2016583\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2044117"/>
            <a:ext cx="6715126" cy="41153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09183" y="2222281"/>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1384299" y="5298856"/>
            <a:ext cx="126682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a:spLocks noChangeArrowheads="1"/>
          </p:cNvSpPr>
          <p:nvPr/>
        </p:nvSpPr>
        <p:spPr bwMode="auto">
          <a:xfrm>
            <a:off x="442020" y="1383527"/>
            <a:ext cx="8416972" cy="7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a:t>“Organisation” and “Customs” is now available in the top menu. Click “Customs Registration” on the left menu bar, then “Registration Licensing Accreditation” to launch RLA</a:t>
            </a:r>
            <a:endParaRPr lang="en-ZA" dirty="0">
              <a:solidFill>
                <a:srgbClr val="FF0000"/>
              </a:solidFill>
            </a:endParaRPr>
          </a:p>
        </p:txBody>
      </p:sp>
      <p:sp>
        <p:nvSpPr>
          <p:cNvPr id="10" name="Rectangle 9"/>
          <p:cNvSpPr/>
          <p:nvPr/>
        </p:nvSpPr>
        <p:spPr>
          <a:xfrm>
            <a:off x="5346699" y="2222282"/>
            <a:ext cx="659509" cy="1699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358899" y="4803556"/>
            <a:ext cx="1266826" cy="2637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1784733" y="2272414"/>
            <a:ext cx="506775" cy="14346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507570" y="2887684"/>
            <a:ext cx="484742" cy="7585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1784733" y="2415879"/>
            <a:ext cx="308472" cy="849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1507570" y="3172858"/>
            <a:ext cx="585635" cy="771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2919470" y="2655065"/>
            <a:ext cx="1112703" cy="121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4594034" y="2655065"/>
            <a:ext cx="605927" cy="121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2919470" y="4230477"/>
            <a:ext cx="616944" cy="121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3822853" y="4230477"/>
            <a:ext cx="586330" cy="121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4715219" y="4230477"/>
            <a:ext cx="484742" cy="121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a:xfrm>
            <a:off x="3051672" y="5562600"/>
            <a:ext cx="771181" cy="133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3902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361826"/>
            <a:ext cx="8388539"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12</a:t>
            </a:fld>
            <a:endParaRPr lang="en-US" dirty="0"/>
          </a:p>
        </p:txBody>
      </p:sp>
      <p:sp>
        <p:nvSpPr>
          <p:cNvPr id="5" name="Text Placeholder 4"/>
          <p:cNvSpPr>
            <a:spLocks noGrp="1"/>
          </p:cNvSpPr>
          <p:nvPr>
            <p:ph type="body" sz="quarter" idx="11"/>
          </p:nvPr>
        </p:nvSpPr>
        <p:spPr>
          <a:xfrm>
            <a:off x="341313" y="914283"/>
            <a:ext cx="7886700" cy="489215"/>
          </a:xfrm>
        </p:spPr>
        <p:txBody>
          <a:bodyPr>
            <a:normAutofit/>
          </a:bodyPr>
          <a:lstStyle/>
          <a:p>
            <a:r>
              <a:rPr lang="en-ZA" dirty="0"/>
              <a:t>Role allocation on </a:t>
            </a:r>
            <a:r>
              <a:rPr lang="en-ZA" dirty="0" err="1"/>
              <a:t>eFiling</a:t>
            </a:r>
            <a:r>
              <a:rPr lang="en-ZA" dirty="0"/>
              <a:t> </a:t>
            </a:r>
            <a:r>
              <a:rPr lang="en-ZA" dirty="0">
                <a:solidFill>
                  <a:srgbClr val="FF0000"/>
                </a:solidFill>
              </a:rPr>
              <a:t> </a:t>
            </a:r>
          </a:p>
        </p:txBody>
      </p:sp>
      <p:pic>
        <p:nvPicPr>
          <p:cNvPr id="4" name="Picture 3"/>
          <p:cNvPicPr>
            <a:picLocks noChangeAspect="1"/>
          </p:cNvPicPr>
          <p:nvPr/>
        </p:nvPicPr>
        <p:blipFill>
          <a:blip r:embed="rId2"/>
          <a:stretch>
            <a:fillRect/>
          </a:stretch>
        </p:blipFill>
        <p:spPr>
          <a:xfrm>
            <a:off x="401089" y="1889736"/>
            <a:ext cx="8268985" cy="4053851"/>
          </a:xfrm>
          <a:prstGeom prst="rect">
            <a:avLst/>
          </a:prstGeom>
        </p:spPr>
      </p:pic>
      <p:sp>
        <p:nvSpPr>
          <p:cNvPr id="10" name="Rectangle 9"/>
          <p:cNvSpPr/>
          <p:nvPr/>
        </p:nvSpPr>
        <p:spPr>
          <a:xfrm>
            <a:off x="4396509" y="1945423"/>
            <a:ext cx="538017" cy="2435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16620" y="3617631"/>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57199" y="4145670"/>
            <a:ext cx="800101"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a:spLocks noChangeArrowheads="1"/>
          </p:cNvSpPr>
          <p:nvPr/>
        </p:nvSpPr>
        <p:spPr bwMode="auto">
          <a:xfrm>
            <a:off x="442020" y="1269227"/>
            <a:ext cx="8416972" cy="7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a:t>Click on “User” on the top menu bar, then “User” on the left menu bar, then “Change Details” and then on the “Update User Rights” button in order to make a role selection</a:t>
            </a:r>
            <a:endParaRPr lang="en-ZA" dirty="0">
              <a:solidFill>
                <a:srgbClr val="FF0000"/>
              </a:solidFill>
            </a:endParaRPr>
          </a:p>
        </p:txBody>
      </p:sp>
      <p:sp>
        <p:nvSpPr>
          <p:cNvPr id="13" name="Rectangle 12"/>
          <p:cNvSpPr/>
          <p:nvPr/>
        </p:nvSpPr>
        <p:spPr>
          <a:xfrm>
            <a:off x="2447636" y="5304834"/>
            <a:ext cx="960582" cy="2646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457199" y="2622328"/>
            <a:ext cx="479235" cy="1098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457199" y="2928595"/>
            <a:ext cx="604838" cy="1094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2447636" y="4045720"/>
            <a:ext cx="626070" cy="125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8361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361826"/>
            <a:ext cx="8388539"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13</a:t>
            </a:fld>
            <a:endParaRPr lang="en-US" dirty="0"/>
          </a:p>
        </p:txBody>
      </p:sp>
      <p:sp>
        <p:nvSpPr>
          <p:cNvPr id="5" name="Text Placeholder 4"/>
          <p:cNvSpPr>
            <a:spLocks noGrp="1"/>
          </p:cNvSpPr>
          <p:nvPr>
            <p:ph type="body" sz="quarter" idx="11"/>
          </p:nvPr>
        </p:nvSpPr>
        <p:spPr>
          <a:xfrm>
            <a:off x="341313" y="914283"/>
            <a:ext cx="7886700" cy="489215"/>
          </a:xfrm>
        </p:spPr>
        <p:txBody>
          <a:bodyPr>
            <a:normAutofit/>
          </a:bodyPr>
          <a:lstStyle/>
          <a:p>
            <a:r>
              <a:rPr lang="en-ZA" dirty="0"/>
              <a:t>Role allocation on </a:t>
            </a:r>
            <a:r>
              <a:rPr lang="en-ZA" dirty="0" err="1"/>
              <a:t>eFiling</a:t>
            </a:r>
            <a:r>
              <a:rPr lang="en-ZA" dirty="0"/>
              <a:t> </a:t>
            </a:r>
            <a:r>
              <a:rPr lang="en-ZA" dirty="0">
                <a:solidFill>
                  <a:srgbClr val="FF0000"/>
                </a:solidFill>
              </a:rPr>
              <a:t> </a:t>
            </a:r>
          </a:p>
        </p:txBody>
      </p:sp>
      <p:pic>
        <p:nvPicPr>
          <p:cNvPr id="6" name="Picture 5"/>
          <p:cNvPicPr/>
          <p:nvPr/>
        </p:nvPicPr>
        <p:blipFill>
          <a:blip r:embed="rId2"/>
          <a:stretch>
            <a:fillRect/>
          </a:stretch>
        </p:blipFill>
        <p:spPr>
          <a:xfrm>
            <a:off x="457199" y="1962150"/>
            <a:ext cx="8010525" cy="4053578"/>
          </a:xfrm>
          <a:prstGeom prst="rect">
            <a:avLst/>
          </a:prstGeom>
        </p:spPr>
      </p:pic>
      <p:sp>
        <p:nvSpPr>
          <p:cNvPr id="8" name="Oval 7"/>
          <p:cNvSpPr/>
          <p:nvPr/>
        </p:nvSpPr>
        <p:spPr>
          <a:xfrm>
            <a:off x="1449420" y="3531740"/>
            <a:ext cx="6629400" cy="2821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a:spLocks noChangeArrowheads="1"/>
          </p:cNvSpPr>
          <p:nvPr/>
        </p:nvSpPr>
        <p:spPr bwMode="auto">
          <a:xfrm>
            <a:off x="442020" y="1269227"/>
            <a:ext cx="8416972" cy="3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a:t>Select the relevant RLA User role</a:t>
            </a:r>
            <a:endParaRPr lang="en-ZA" dirty="0"/>
          </a:p>
        </p:txBody>
      </p:sp>
      <p:sp>
        <p:nvSpPr>
          <p:cNvPr id="10" name="Rectangle 9"/>
          <p:cNvSpPr/>
          <p:nvPr/>
        </p:nvSpPr>
        <p:spPr>
          <a:xfrm>
            <a:off x="3189983" y="2010075"/>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16620" y="3903952"/>
            <a:ext cx="645417"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57199" y="4515129"/>
            <a:ext cx="800101" cy="1699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491627" y="3040655"/>
            <a:ext cx="800101" cy="6610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1277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353861"/>
            <a:ext cx="8291643"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14</a:t>
            </a:fld>
            <a:endParaRPr lang="en-US" dirty="0"/>
          </a:p>
        </p:txBody>
      </p:sp>
      <p:sp>
        <p:nvSpPr>
          <p:cNvPr id="5" name="Text Placeholder 4"/>
          <p:cNvSpPr>
            <a:spLocks noGrp="1"/>
          </p:cNvSpPr>
          <p:nvPr>
            <p:ph type="body" sz="quarter" idx="11"/>
          </p:nvPr>
        </p:nvSpPr>
        <p:spPr>
          <a:xfrm>
            <a:off x="341313" y="948271"/>
            <a:ext cx="7886700" cy="708048"/>
          </a:xfrm>
        </p:spPr>
        <p:txBody>
          <a:bodyPr>
            <a:normAutofit/>
          </a:bodyPr>
          <a:lstStyle/>
          <a:p>
            <a:r>
              <a:rPr lang="en-ZA" sz="2400" dirty="0"/>
              <a:t>Role allocation on </a:t>
            </a:r>
            <a:r>
              <a:rPr lang="en-ZA" sz="2400" dirty="0" err="1"/>
              <a:t>eFiling</a:t>
            </a:r>
            <a:endParaRPr lang="en-ZA" sz="2400" dirty="0"/>
          </a:p>
        </p:txBody>
      </p:sp>
      <p:sp>
        <p:nvSpPr>
          <p:cNvPr id="4" name="TextBox 3"/>
          <p:cNvSpPr txBox="1"/>
          <p:nvPr/>
        </p:nvSpPr>
        <p:spPr>
          <a:xfrm>
            <a:off x="365313" y="1318173"/>
            <a:ext cx="8268323" cy="48936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sz="1600" dirty="0"/>
              <a:t>Once registered on </a:t>
            </a:r>
            <a:r>
              <a:rPr lang="en-ZA" sz="1600" dirty="0" err="1"/>
              <a:t>eFiling</a:t>
            </a:r>
            <a:r>
              <a:rPr lang="en-ZA" sz="1600" dirty="0"/>
              <a:t>, the user will need to ensure that roles were allocated correctly, in order to apply via RLA. This can be done via your internal </a:t>
            </a:r>
            <a:r>
              <a:rPr lang="en-ZA" sz="1600" dirty="0" err="1"/>
              <a:t>eFiling</a:t>
            </a:r>
            <a:r>
              <a:rPr lang="en-ZA" sz="1600" dirty="0"/>
              <a:t> administrator.</a:t>
            </a:r>
          </a:p>
          <a:p>
            <a:pPr marL="285750" indent="-285750">
              <a:lnSpc>
                <a:spcPct val="150000"/>
              </a:lnSpc>
              <a:buFont typeface="Arial" panose="020B0604020202020204" pitchFamily="34" charset="0"/>
              <a:buChar char="•"/>
            </a:pPr>
            <a:r>
              <a:rPr lang="en-ZA" sz="1600" dirty="0"/>
              <a:t>The user will be allowed to select only ONE of the following user roles:</a:t>
            </a:r>
          </a:p>
          <a:p>
            <a:pPr marL="742950" lvl="1" indent="-285750">
              <a:lnSpc>
                <a:spcPct val="150000"/>
              </a:lnSpc>
              <a:buFont typeface="Arial" panose="020B0604020202020204" pitchFamily="34" charset="0"/>
              <a:buChar char="•"/>
            </a:pPr>
            <a:r>
              <a:rPr lang="en-ZA" sz="1600" dirty="0"/>
              <a:t>RLA View Customs Product</a:t>
            </a:r>
          </a:p>
          <a:p>
            <a:pPr marL="742950" lvl="1" indent="-285750">
              <a:lnSpc>
                <a:spcPct val="150000"/>
              </a:lnSpc>
              <a:buFont typeface="Arial" panose="020B0604020202020204" pitchFamily="34" charset="0"/>
              <a:buChar char="•"/>
            </a:pPr>
            <a:r>
              <a:rPr lang="en-ZA" sz="1600" dirty="0"/>
              <a:t>RLA View Client Type</a:t>
            </a:r>
          </a:p>
          <a:p>
            <a:pPr marL="742950" lvl="1" indent="-285750">
              <a:lnSpc>
                <a:spcPct val="150000"/>
              </a:lnSpc>
              <a:buFont typeface="Arial" panose="020B0604020202020204" pitchFamily="34" charset="0"/>
              <a:buChar char="•"/>
            </a:pPr>
            <a:r>
              <a:rPr lang="en-ZA" sz="1600" dirty="0"/>
              <a:t>RLA Manage Customs Product (This role allows full submission rights)</a:t>
            </a:r>
          </a:p>
          <a:p>
            <a:pPr marL="742950" lvl="1" indent="-285750">
              <a:lnSpc>
                <a:spcPct val="150000"/>
              </a:lnSpc>
              <a:buFont typeface="Arial" panose="020B0604020202020204" pitchFamily="34" charset="0"/>
              <a:buChar char="•"/>
            </a:pPr>
            <a:r>
              <a:rPr lang="en-ZA" sz="1600" dirty="0"/>
              <a:t>RLA Manage Client Type </a:t>
            </a:r>
            <a:endParaRPr lang="en-ZA" sz="1600" i="1" dirty="0"/>
          </a:p>
          <a:p>
            <a:pPr marL="285750" indent="-285750">
              <a:lnSpc>
                <a:spcPct val="150000"/>
              </a:lnSpc>
              <a:buFont typeface="Arial" panose="020B0604020202020204" pitchFamily="34" charset="0"/>
              <a:buChar char="•"/>
            </a:pPr>
            <a:r>
              <a:rPr lang="en-ZA" sz="1600" dirty="0"/>
              <a:t>Please note the description of each of the roles, as not all roles allow submission of applications on RLA:</a:t>
            </a:r>
          </a:p>
          <a:p>
            <a:pPr marL="742950" lvl="1" indent="-285750">
              <a:lnSpc>
                <a:spcPct val="150000"/>
              </a:lnSpc>
              <a:buFont typeface="Arial" panose="020B0604020202020204" pitchFamily="34" charset="0"/>
              <a:buChar char="•"/>
            </a:pPr>
            <a:r>
              <a:rPr lang="en-ZA" sz="1600" dirty="0"/>
              <a:t>RLA View role – only view access and no submission capabilities;</a:t>
            </a:r>
          </a:p>
          <a:p>
            <a:pPr marL="742950" lvl="1" indent="-285750">
              <a:lnSpc>
                <a:spcPct val="150000"/>
              </a:lnSpc>
              <a:buFont typeface="Arial" panose="020B0604020202020204" pitchFamily="34" charset="0"/>
              <a:buChar char="•"/>
            </a:pPr>
            <a:r>
              <a:rPr lang="en-ZA" sz="1600" dirty="0"/>
              <a:t>RLA Manage role allows submission capabilities.</a:t>
            </a:r>
          </a:p>
          <a:p>
            <a:pPr>
              <a:lnSpc>
                <a:spcPct val="150000"/>
              </a:lnSpc>
            </a:pPr>
            <a:endParaRPr lang="en-ZA" sz="1600" dirty="0"/>
          </a:p>
        </p:txBody>
      </p:sp>
    </p:spTree>
    <p:extLst>
      <p:ext uri="{BB962C8B-B14F-4D97-AF65-F5344CB8AC3E}">
        <p14:creationId xmlns:p14="http://schemas.microsoft.com/office/powerpoint/2010/main" val="123620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298202"/>
            <a:ext cx="8499857"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15</a:t>
            </a:fld>
            <a:endParaRPr lang="en-US" dirty="0"/>
          </a:p>
        </p:txBody>
      </p:sp>
      <p:sp>
        <p:nvSpPr>
          <p:cNvPr id="5" name="Text Placeholder 4"/>
          <p:cNvSpPr>
            <a:spLocks noGrp="1"/>
          </p:cNvSpPr>
          <p:nvPr>
            <p:ph type="body" sz="quarter" idx="11"/>
          </p:nvPr>
        </p:nvSpPr>
        <p:spPr>
          <a:xfrm>
            <a:off x="341313" y="901882"/>
            <a:ext cx="7886700" cy="394150"/>
          </a:xfrm>
        </p:spPr>
        <p:txBody>
          <a:bodyPr>
            <a:normAutofit/>
          </a:bodyPr>
          <a:lstStyle/>
          <a:p>
            <a:r>
              <a:rPr lang="en-ZA" dirty="0"/>
              <a:t>Accessing RLA</a:t>
            </a:r>
            <a:endParaRPr lang="en-ZA" dirty="0">
              <a:solidFill>
                <a:srgbClr val="FF0000"/>
              </a:solidFill>
            </a:endParaRPr>
          </a:p>
        </p:txBody>
      </p:sp>
      <p:sp>
        <p:nvSpPr>
          <p:cNvPr id="4" name="TextBox 3"/>
          <p:cNvSpPr txBox="1"/>
          <p:nvPr/>
        </p:nvSpPr>
        <p:spPr>
          <a:xfrm>
            <a:off x="341993" y="1230762"/>
            <a:ext cx="8407020" cy="830997"/>
          </a:xfrm>
          <a:prstGeom prst="rect">
            <a:avLst/>
          </a:prstGeom>
          <a:noFill/>
        </p:spPr>
        <p:txBody>
          <a:bodyPr wrap="square" rtlCol="0">
            <a:spAutoFit/>
          </a:bodyPr>
          <a:lstStyle/>
          <a:p>
            <a:r>
              <a:rPr lang="en-ZA" sz="1600" dirty="0"/>
              <a:t>Once the role allocation has been finalised, the user can then click through to submit an application via RLA by selecting the “Customs”  tab and thereafter selecting “Registration Licensing Accreditation” from the menu on the left</a:t>
            </a:r>
          </a:p>
        </p:txBody>
      </p:sp>
      <p:pic>
        <p:nvPicPr>
          <p:cNvPr id="6" name="Picture 5"/>
          <p:cNvPicPr/>
          <p:nvPr/>
        </p:nvPicPr>
        <p:blipFill>
          <a:blip r:embed="rId3"/>
          <a:stretch>
            <a:fillRect/>
          </a:stretch>
        </p:blipFill>
        <p:spPr>
          <a:xfrm>
            <a:off x="723330" y="2275109"/>
            <a:ext cx="7369791" cy="3007597"/>
          </a:xfrm>
          <a:prstGeom prst="rect">
            <a:avLst/>
          </a:prstGeom>
        </p:spPr>
      </p:pic>
      <p:sp>
        <p:nvSpPr>
          <p:cNvPr id="7" name="Down Arrow 6"/>
          <p:cNvSpPr/>
          <p:nvPr/>
        </p:nvSpPr>
        <p:spPr>
          <a:xfrm>
            <a:off x="4545503" y="1999153"/>
            <a:ext cx="484632" cy="2759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own Arrow 7"/>
          <p:cNvSpPr/>
          <p:nvPr/>
        </p:nvSpPr>
        <p:spPr>
          <a:xfrm rot="16200000">
            <a:off x="173409" y="4390910"/>
            <a:ext cx="484632" cy="6987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273098" y="5052500"/>
            <a:ext cx="8407020" cy="1077218"/>
          </a:xfrm>
          <a:prstGeom prst="rect">
            <a:avLst/>
          </a:prstGeom>
          <a:solidFill>
            <a:srgbClr val="FFC000"/>
          </a:solidFill>
        </p:spPr>
        <p:txBody>
          <a:bodyPr wrap="square" rtlCol="0">
            <a:spAutoFit/>
          </a:bodyPr>
          <a:lstStyle/>
          <a:p>
            <a:r>
              <a:rPr lang="en-ZA" sz="1600" dirty="0"/>
              <a:t>Once on this screen:</a:t>
            </a:r>
          </a:p>
          <a:p>
            <a:pPr marL="285750" indent="-285750">
              <a:buFont typeface="Arial" panose="020B0604020202020204" pitchFamily="34" charset="0"/>
              <a:buChar char="•"/>
            </a:pPr>
            <a:r>
              <a:rPr lang="en-ZA" sz="1600" dirty="0"/>
              <a:t>Existing Trader – select the displayed Customs Code;</a:t>
            </a:r>
          </a:p>
          <a:p>
            <a:pPr marL="285750" indent="-285750">
              <a:buFont typeface="Arial" panose="020B0604020202020204" pitchFamily="34" charset="0"/>
              <a:buChar char="•"/>
            </a:pPr>
            <a:r>
              <a:rPr lang="en-ZA" sz="1600" dirty="0"/>
              <a:t>New Trader – select new registration option;</a:t>
            </a:r>
          </a:p>
          <a:p>
            <a:pPr marL="285750" indent="-285750">
              <a:buFont typeface="Arial" panose="020B0604020202020204" pitchFamily="34" charset="0"/>
              <a:buChar char="•"/>
            </a:pPr>
            <a:r>
              <a:rPr lang="en-ZA" sz="1600" dirty="0"/>
              <a:t>NB – if you are an existing trader, the new registration option will not be displayed. </a:t>
            </a:r>
          </a:p>
        </p:txBody>
      </p:sp>
      <p:sp>
        <p:nvSpPr>
          <p:cNvPr id="10" name="Curved Down Arrow 9"/>
          <p:cNvSpPr/>
          <p:nvPr/>
        </p:nvSpPr>
        <p:spPr>
          <a:xfrm rot="16865811">
            <a:off x="2195990" y="4163335"/>
            <a:ext cx="1496682" cy="845816"/>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3" name="Curved Right Arrow 12"/>
          <p:cNvSpPr/>
          <p:nvPr/>
        </p:nvSpPr>
        <p:spPr>
          <a:xfrm rot="10800000">
            <a:off x="6687400" y="4053383"/>
            <a:ext cx="736981" cy="1624086"/>
          </a:xfrm>
          <a:prstGeom prst="curvedRightArrow">
            <a:avLst>
              <a:gd name="adj1" fmla="val 25000"/>
              <a:gd name="adj2" fmla="val 47061"/>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2" name="Rectangle 11"/>
          <p:cNvSpPr/>
          <p:nvPr/>
        </p:nvSpPr>
        <p:spPr>
          <a:xfrm>
            <a:off x="765097" y="3183875"/>
            <a:ext cx="667096" cy="771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1863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30006"/>
            <a:ext cx="822880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16</a:t>
            </a:fld>
            <a:endParaRPr lang="en-US" dirty="0"/>
          </a:p>
        </p:txBody>
      </p:sp>
      <p:sp>
        <p:nvSpPr>
          <p:cNvPr id="5" name="Text Placeholder 4"/>
          <p:cNvSpPr>
            <a:spLocks noGrp="1"/>
          </p:cNvSpPr>
          <p:nvPr>
            <p:ph type="body" sz="quarter" idx="11"/>
          </p:nvPr>
        </p:nvSpPr>
        <p:spPr>
          <a:xfrm>
            <a:off x="314751" y="973931"/>
            <a:ext cx="7886700" cy="667105"/>
          </a:xfrm>
        </p:spPr>
        <p:txBody>
          <a:bodyPr>
            <a:noAutofit/>
          </a:bodyPr>
          <a:lstStyle/>
          <a:p>
            <a:r>
              <a:rPr lang="en-ZA" dirty="0"/>
              <a:t>Registration for RLA via </a:t>
            </a:r>
            <a:r>
              <a:rPr lang="en-ZA" dirty="0" err="1"/>
              <a:t>eFiling</a:t>
            </a:r>
            <a:endParaRPr lang="en-ZA" dirty="0">
              <a:solidFill>
                <a:srgbClr val="FF0000"/>
              </a:solidFill>
            </a:endParaRPr>
          </a:p>
        </p:txBody>
      </p:sp>
      <p:sp>
        <p:nvSpPr>
          <p:cNvPr id="6" name="TextBox 5"/>
          <p:cNvSpPr txBox="1"/>
          <p:nvPr/>
        </p:nvSpPr>
        <p:spPr>
          <a:xfrm>
            <a:off x="339442" y="1407518"/>
            <a:ext cx="8231351" cy="830997"/>
          </a:xfrm>
          <a:prstGeom prst="rect">
            <a:avLst/>
          </a:prstGeom>
          <a:noFill/>
        </p:spPr>
        <p:txBody>
          <a:bodyPr wrap="square" rtlCol="0">
            <a:spAutoFit/>
          </a:bodyPr>
          <a:lstStyle/>
          <a:p>
            <a:r>
              <a:rPr lang="en-ZA" sz="1600" dirty="0"/>
              <a:t>Once the client has selected “Registration, Licensing and Accreditation” from the </a:t>
            </a:r>
            <a:r>
              <a:rPr lang="en-ZA" sz="1600" dirty="0" err="1"/>
              <a:t>eFiling</a:t>
            </a:r>
            <a:r>
              <a:rPr lang="en-ZA" sz="1600" dirty="0"/>
              <a:t> menu, the client will be presented with the Customs Trader Portal (CTP) dashboard, which on first access will be blank</a:t>
            </a:r>
          </a:p>
        </p:txBody>
      </p:sp>
      <p:pic>
        <p:nvPicPr>
          <p:cNvPr id="7" name="Picture 6"/>
          <p:cNvPicPr/>
          <p:nvPr/>
        </p:nvPicPr>
        <p:blipFill>
          <a:blip r:embed="rId2"/>
          <a:stretch>
            <a:fillRect/>
          </a:stretch>
        </p:blipFill>
        <p:spPr>
          <a:xfrm>
            <a:off x="771841" y="2245507"/>
            <a:ext cx="7798952" cy="3959580"/>
          </a:xfrm>
          <a:prstGeom prst="rect">
            <a:avLst/>
          </a:prstGeom>
        </p:spPr>
      </p:pic>
      <p:sp>
        <p:nvSpPr>
          <p:cNvPr id="8" name="Rectangle 7"/>
          <p:cNvSpPr/>
          <p:nvPr/>
        </p:nvSpPr>
        <p:spPr>
          <a:xfrm>
            <a:off x="5045725" y="2610998"/>
            <a:ext cx="727114"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4245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44978"/>
            <a:ext cx="845215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17</a:t>
            </a:fld>
            <a:endParaRPr lang="en-US" dirty="0"/>
          </a:p>
        </p:txBody>
      </p:sp>
      <p:sp>
        <p:nvSpPr>
          <p:cNvPr id="6" name="Text Placeholder 5"/>
          <p:cNvSpPr>
            <a:spLocks noGrp="1"/>
          </p:cNvSpPr>
          <p:nvPr>
            <p:ph type="body" sz="quarter" idx="11"/>
          </p:nvPr>
        </p:nvSpPr>
        <p:spPr>
          <a:xfrm>
            <a:off x="348872" y="1354854"/>
            <a:ext cx="7886700" cy="437806"/>
          </a:xfrm>
        </p:spPr>
        <p:txBody>
          <a:bodyPr>
            <a:noAutofit/>
          </a:bodyPr>
          <a:lstStyle/>
          <a:p>
            <a:r>
              <a:rPr lang="en-ZA" sz="1600" b="0" dirty="0"/>
              <a:t>From the dashboard, the client will click on “RLA” and select “New Application” from the pop up</a:t>
            </a:r>
          </a:p>
        </p:txBody>
      </p:sp>
      <p:sp>
        <p:nvSpPr>
          <p:cNvPr id="11" name="Text Placeholder 4"/>
          <p:cNvSpPr>
            <a:spLocks noGrp="1"/>
          </p:cNvSpPr>
          <p:nvPr>
            <p:ph type="body" sz="quarter" idx="12"/>
          </p:nvPr>
        </p:nvSpPr>
        <p:spPr>
          <a:xfrm>
            <a:off x="348872" y="947596"/>
            <a:ext cx="7886700" cy="667105"/>
          </a:xfrm>
        </p:spPr>
        <p:txBody>
          <a:bodyPr>
            <a:noAutofit/>
          </a:bodyPr>
          <a:lstStyle/>
          <a:p>
            <a:r>
              <a:rPr lang="en-ZA" dirty="0"/>
              <a:t>Registration for RLA via </a:t>
            </a:r>
            <a:r>
              <a:rPr lang="en-ZA" dirty="0" err="1"/>
              <a:t>eFiling</a:t>
            </a:r>
            <a:endParaRPr lang="en-ZA" dirty="0">
              <a:solidFill>
                <a:srgbClr val="FF0000"/>
              </a:solidFill>
            </a:endParaRPr>
          </a:p>
        </p:txBody>
      </p:sp>
      <p:sp>
        <p:nvSpPr>
          <p:cNvPr id="4" name="TextBox 3"/>
          <p:cNvSpPr txBox="1"/>
          <p:nvPr/>
        </p:nvSpPr>
        <p:spPr>
          <a:xfrm>
            <a:off x="504968" y="5090615"/>
            <a:ext cx="7054781" cy="830997"/>
          </a:xfrm>
          <a:prstGeom prst="rect">
            <a:avLst/>
          </a:prstGeom>
          <a:solidFill>
            <a:srgbClr val="FFC000"/>
          </a:solidFill>
        </p:spPr>
        <p:txBody>
          <a:bodyPr wrap="square" rtlCol="0">
            <a:spAutoFit/>
          </a:bodyPr>
          <a:lstStyle/>
          <a:p>
            <a:r>
              <a:rPr lang="en-ZA" sz="1600" dirty="0"/>
              <a:t>Once the first application is submitted, the client will be unable to make any additional applications until the first submitted application has been finalised.</a:t>
            </a:r>
          </a:p>
          <a:p>
            <a:r>
              <a:rPr lang="en-ZA" sz="1600" dirty="0"/>
              <a:t>The outcome of the application can be viewed from the Dashboard “Inbox”</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70" y="2093036"/>
            <a:ext cx="6905471" cy="259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2328684" y="2093036"/>
            <a:ext cx="696036" cy="3310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0000"/>
              </a:solidFill>
            </a:endParaRPr>
          </a:p>
        </p:txBody>
      </p:sp>
      <p:sp>
        <p:nvSpPr>
          <p:cNvPr id="10" name="Left Arrow 9"/>
          <p:cNvSpPr/>
          <p:nvPr/>
        </p:nvSpPr>
        <p:spPr>
          <a:xfrm rot="5400000">
            <a:off x="1980665" y="3488849"/>
            <a:ext cx="696036" cy="3310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Curved Up Arrow 11"/>
          <p:cNvSpPr/>
          <p:nvPr/>
        </p:nvSpPr>
        <p:spPr>
          <a:xfrm rot="14785152">
            <a:off x="5366144" y="3264046"/>
            <a:ext cx="4079846" cy="963415"/>
          </a:xfrm>
          <a:prstGeom prst="curvedUpArrow">
            <a:avLst>
              <a:gd name="adj1" fmla="val 15158"/>
              <a:gd name="adj2" fmla="val 50000"/>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 name="Rectangle 6"/>
          <p:cNvSpPr/>
          <p:nvPr/>
        </p:nvSpPr>
        <p:spPr>
          <a:xfrm>
            <a:off x="4660135" y="2569406"/>
            <a:ext cx="649995" cy="130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4424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44978"/>
            <a:ext cx="845215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18</a:t>
            </a:fld>
            <a:endParaRPr lang="en-US" dirty="0"/>
          </a:p>
        </p:txBody>
      </p:sp>
      <p:sp>
        <p:nvSpPr>
          <p:cNvPr id="6" name="Text Placeholder 5"/>
          <p:cNvSpPr>
            <a:spLocks noGrp="1"/>
          </p:cNvSpPr>
          <p:nvPr>
            <p:ph type="body" sz="quarter" idx="11"/>
          </p:nvPr>
        </p:nvSpPr>
        <p:spPr>
          <a:xfrm>
            <a:off x="348872" y="1354854"/>
            <a:ext cx="7886700" cy="437806"/>
          </a:xfrm>
        </p:spPr>
        <p:txBody>
          <a:bodyPr>
            <a:noAutofit/>
          </a:bodyPr>
          <a:lstStyle/>
          <a:p>
            <a:r>
              <a:rPr lang="en-ZA" sz="1600" b="0" dirty="0"/>
              <a:t>Select or Search for Client Type from Wizard selection</a:t>
            </a:r>
          </a:p>
        </p:txBody>
      </p:sp>
      <p:sp>
        <p:nvSpPr>
          <p:cNvPr id="11" name="Text Placeholder 4"/>
          <p:cNvSpPr>
            <a:spLocks noGrp="1"/>
          </p:cNvSpPr>
          <p:nvPr>
            <p:ph type="body" sz="quarter" idx="12"/>
          </p:nvPr>
        </p:nvSpPr>
        <p:spPr>
          <a:xfrm>
            <a:off x="348872" y="947596"/>
            <a:ext cx="7886700" cy="667105"/>
          </a:xfrm>
        </p:spPr>
        <p:txBody>
          <a:bodyPr>
            <a:noAutofit/>
          </a:bodyPr>
          <a:lstStyle/>
          <a:p>
            <a:r>
              <a:rPr lang="en-ZA" dirty="0"/>
              <a:t>Registration for RLA via </a:t>
            </a:r>
            <a:r>
              <a:rPr lang="en-ZA" dirty="0" err="1"/>
              <a:t>eFiling</a:t>
            </a:r>
            <a:endParaRPr lang="en-ZA" dirty="0">
              <a:solidFill>
                <a:srgbClr val="FF0000"/>
              </a:solidFill>
            </a:endParaRPr>
          </a:p>
        </p:txBody>
      </p:sp>
      <p:pic>
        <p:nvPicPr>
          <p:cNvPr id="5" name="Picture 4"/>
          <p:cNvPicPr>
            <a:picLocks noChangeAspect="1"/>
          </p:cNvPicPr>
          <p:nvPr/>
        </p:nvPicPr>
        <p:blipFill>
          <a:blip r:embed="rId2"/>
          <a:stretch>
            <a:fillRect/>
          </a:stretch>
        </p:blipFill>
        <p:spPr>
          <a:xfrm>
            <a:off x="1884219" y="1811147"/>
            <a:ext cx="5014356" cy="4244274"/>
          </a:xfrm>
          <a:prstGeom prst="rect">
            <a:avLst/>
          </a:prstGeom>
        </p:spPr>
      </p:pic>
      <p:sp>
        <p:nvSpPr>
          <p:cNvPr id="7" name="Rectangle 6"/>
          <p:cNvSpPr/>
          <p:nvPr/>
        </p:nvSpPr>
        <p:spPr>
          <a:xfrm flipV="1">
            <a:off x="4880472" y="2262238"/>
            <a:ext cx="661012" cy="124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6279614" y="2269474"/>
            <a:ext cx="506776" cy="124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320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a:t>Table of Content</a:t>
            </a:r>
            <a:endParaRPr lang="en-ZA" sz="2800" dirty="0"/>
          </a:p>
        </p:txBody>
      </p:sp>
      <p:sp>
        <p:nvSpPr>
          <p:cNvPr id="3" name="Slide Number Placeholder 2"/>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p:cNvSpPr>
            <a:spLocks noGrp="1"/>
          </p:cNvSpPr>
          <p:nvPr>
            <p:ph type="body" sz="quarter" idx="11"/>
          </p:nvPr>
        </p:nvSpPr>
        <p:spPr>
          <a:xfrm>
            <a:off x="341312" y="1094015"/>
            <a:ext cx="8370887" cy="4998810"/>
          </a:xfrm>
        </p:spPr>
        <p:txBody>
          <a:bodyPr>
            <a:normAutofit/>
          </a:bodyPr>
          <a:lstStyle/>
          <a:p>
            <a:pPr lvl="1" indent="-457200">
              <a:lnSpc>
                <a:spcPct val="200000"/>
              </a:lnSpc>
              <a:buFont typeface="+mj-lt"/>
              <a:buAutoNum type="arabicPeriod"/>
              <a:tabLst>
                <a:tab pos="533400" algn="l"/>
              </a:tabLst>
            </a:pPr>
            <a:r>
              <a:rPr lang="en-ZA" sz="1900" dirty="0">
                <a:solidFill>
                  <a:schemeClr val="tx1"/>
                </a:solidFill>
                <a:latin typeface="+mn-lt"/>
              </a:rPr>
              <a:t>The RLA System</a:t>
            </a:r>
          </a:p>
          <a:p>
            <a:pPr lvl="1" indent="-457200">
              <a:lnSpc>
                <a:spcPct val="200000"/>
              </a:lnSpc>
              <a:buFont typeface="+mj-lt"/>
              <a:buAutoNum type="arabicPeriod"/>
              <a:tabLst>
                <a:tab pos="533400" algn="l"/>
              </a:tabLst>
            </a:pPr>
            <a:r>
              <a:rPr lang="en-ZA" sz="1900" dirty="0">
                <a:solidFill>
                  <a:schemeClr val="tx1"/>
                </a:solidFill>
                <a:latin typeface="+mn-lt"/>
              </a:rPr>
              <a:t>Benefits of RLA</a:t>
            </a:r>
          </a:p>
          <a:p>
            <a:pPr lvl="1" indent="-457200">
              <a:lnSpc>
                <a:spcPct val="200000"/>
              </a:lnSpc>
              <a:buFont typeface="+mj-lt"/>
              <a:buAutoNum type="arabicPeriod"/>
              <a:tabLst>
                <a:tab pos="533400" algn="l"/>
              </a:tabLst>
            </a:pPr>
            <a:r>
              <a:rPr lang="en-ZA" sz="1900" dirty="0">
                <a:solidFill>
                  <a:schemeClr val="tx1"/>
                </a:solidFill>
                <a:latin typeface="+mn-lt"/>
              </a:rPr>
              <a:t>Escalations/Queries</a:t>
            </a:r>
          </a:p>
          <a:p>
            <a:pPr lvl="1" indent="-457200">
              <a:lnSpc>
                <a:spcPct val="200000"/>
              </a:lnSpc>
              <a:buFont typeface="+mj-lt"/>
              <a:buAutoNum type="arabicPeriod"/>
              <a:tabLst>
                <a:tab pos="533400" algn="l"/>
              </a:tabLst>
            </a:pPr>
            <a:r>
              <a:rPr lang="en-ZA" sz="1900" dirty="0">
                <a:solidFill>
                  <a:schemeClr val="tx1"/>
                </a:solidFill>
                <a:latin typeface="+mn-lt"/>
              </a:rPr>
              <a:t>Navigation to RLA information on the SARS Website</a:t>
            </a:r>
          </a:p>
          <a:p>
            <a:pPr lvl="1" indent="-457200">
              <a:lnSpc>
                <a:spcPct val="200000"/>
              </a:lnSpc>
              <a:buFont typeface="+mj-lt"/>
              <a:buAutoNum type="arabicPeriod"/>
              <a:tabLst>
                <a:tab pos="533400" algn="l"/>
              </a:tabLst>
            </a:pPr>
            <a:r>
              <a:rPr lang="en-ZA" sz="1900" dirty="0">
                <a:solidFill>
                  <a:schemeClr val="tx1"/>
                </a:solidFill>
                <a:latin typeface="+mn-lt"/>
              </a:rPr>
              <a:t>System Process </a:t>
            </a:r>
          </a:p>
          <a:p>
            <a:pPr lvl="1" indent="-457200">
              <a:lnSpc>
                <a:spcPct val="200000"/>
              </a:lnSpc>
              <a:buFont typeface="+mj-lt"/>
              <a:buAutoNum type="arabicPeriod"/>
              <a:tabLst>
                <a:tab pos="533400" algn="l"/>
              </a:tabLst>
            </a:pPr>
            <a:r>
              <a:rPr lang="en-ZA" sz="1900" dirty="0">
                <a:solidFill>
                  <a:schemeClr val="tx1"/>
                </a:solidFill>
                <a:latin typeface="+mn-lt"/>
              </a:rPr>
              <a:t>Questions</a:t>
            </a:r>
          </a:p>
          <a:p>
            <a:pPr lvl="1" indent="-457200">
              <a:lnSpc>
                <a:spcPct val="200000"/>
              </a:lnSpc>
              <a:buFont typeface="+mj-lt"/>
              <a:buAutoNum type="arabicPeriod"/>
              <a:tabLst>
                <a:tab pos="533400" algn="l"/>
              </a:tabLst>
            </a:pPr>
            <a:r>
              <a:rPr lang="en-ZA" sz="1900" dirty="0">
                <a:solidFill>
                  <a:schemeClr val="tx1"/>
                </a:solidFill>
                <a:latin typeface="+mn-lt"/>
              </a:rPr>
              <a:t>Closure</a:t>
            </a:r>
          </a:p>
          <a:p>
            <a:endParaRPr lang="en-ZA" dirty="0">
              <a:solidFill>
                <a:schemeClr val="tx1"/>
              </a:solidFill>
              <a:latin typeface="+mj-lt"/>
            </a:endParaRPr>
          </a:p>
        </p:txBody>
      </p:sp>
    </p:spTree>
    <p:extLst>
      <p:ext uri="{BB962C8B-B14F-4D97-AF65-F5344CB8AC3E}">
        <p14:creationId xmlns:p14="http://schemas.microsoft.com/office/powerpoint/2010/main" val="75165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44978"/>
            <a:ext cx="845215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19</a:t>
            </a:fld>
            <a:endParaRPr lang="en-US" dirty="0"/>
          </a:p>
        </p:txBody>
      </p:sp>
      <p:sp>
        <p:nvSpPr>
          <p:cNvPr id="6" name="Text Placeholder 5"/>
          <p:cNvSpPr>
            <a:spLocks noGrp="1"/>
          </p:cNvSpPr>
          <p:nvPr>
            <p:ph type="body" sz="quarter" idx="11"/>
          </p:nvPr>
        </p:nvSpPr>
        <p:spPr>
          <a:xfrm>
            <a:off x="348872" y="1354853"/>
            <a:ext cx="8097296" cy="547837"/>
          </a:xfrm>
        </p:spPr>
        <p:txBody>
          <a:bodyPr>
            <a:noAutofit/>
          </a:bodyPr>
          <a:lstStyle/>
          <a:p>
            <a:r>
              <a:rPr lang="en-ZA" sz="1600" b="0" dirty="0"/>
              <a:t>Application form customised depending on client type. Capture all required information</a:t>
            </a:r>
          </a:p>
        </p:txBody>
      </p:sp>
      <p:sp>
        <p:nvSpPr>
          <p:cNvPr id="11" name="Text Placeholder 4"/>
          <p:cNvSpPr>
            <a:spLocks noGrp="1"/>
          </p:cNvSpPr>
          <p:nvPr>
            <p:ph type="body" sz="quarter" idx="12"/>
          </p:nvPr>
        </p:nvSpPr>
        <p:spPr>
          <a:xfrm>
            <a:off x="348872" y="947597"/>
            <a:ext cx="7886700" cy="407258"/>
          </a:xfrm>
        </p:spPr>
        <p:txBody>
          <a:bodyPr>
            <a:noAutofit/>
          </a:bodyPr>
          <a:lstStyle/>
          <a:p>
            <a:r>
              <a:rPr lang="en-ZA" dirty="0"/>
              <a:t>Registration for RLA via </a:t>
            </a:r>
            <a:r>
              <a:rPr lang="en-ZA" dirty="0" err="1"/>
              <a:t>eFiling</a:t>
            </a:r>
            <a:endParaRPr lang="en-ZA" dirty="0">
              <a:solidFill>
                <a:srgbClr val="FF0000"/>
              </a:solidFill>
            </a:endParaRPr>
          </a:p>
        </p:txBody>
      </p:sp>
      <p:pic>
        <p:nvPicPr>
          <p:cNvPr id="4" name="Picture 3"/>
          <p:cNvPicPr>
            <a:picLocks noChangeAspect="1"/>
          </p:cNvPicPr>
          <p:nvPr/>
        </p:nvPicPr>
        <p:blipFill>
          <a:blip r:embed="rId2"/>
          <a:stretch>
            <a:fillRect/>
          </a:stretch>
        </p:blipFill>
        <p:spPr>
          <a:xfrm>
            <a:off x="348872" y="2021959"/>
            <a:ext cx="7991564" cy="4037095"/>
          </a:xfrm>
          <a:prstGeom prst="rect">
            <a:avLst/>
          </a:prstGeom>
        </p:spPr>
      </p:pic>
      <p:sp>
        <p:nvSpPr>
          <p:cNvPr id="5" name="Rectangle 4"/>
          <p:cNvSpPr/>
          <p:nvPr/>
        </p:nvSpPr>
        <p:spPr>
          <a:xfrm>
            <a:off x="2787267" y="2368626"/>
            <a:ext cx="418641" cy="1306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5456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44978"/>
            <a:ext cx="845215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20</a:t>
            </a:fld>
            <a:endParaRPr lang="en-US" dirty="0"/>
          </a:p>
        </p:txBody>
      </p:sp>
      <p:sp>
        <p:nvSpPr>
          <p:cNvPr id="6" name="Text Placeholder 5"/>
          <p:cNvSpPr>
            <a:spLocks noGrp="1"/>
          </p:cNvSpPr>
          <p:nvPr>
            <p:ph type="body" sz="quarter" idx="11"/>
          </p:nvPr>
        </p:nvSpPr>
        <p:spPr>
          <a:xfrm>
            <a:off x="348872" y="1354854"/>
            <a:ext cx="7886700" cy="437806"/>
          </a:xfrm>
        </p:spPr>
        <p:txBody>
          <a:bodyPr>
            <a:noAutofit/>
          </a:bodyPr>
          <a:lstStyle/>
          <a:p>
            <a:r>
              <a:rPr lang="en-ZA" sz="1600" b="0" dirty="0"/>
              <a:t>Upload required supporting documents, accept declaration and submit application</a:t>
            </a:r>
          </a:p>
        </p:txBody>
      </p:sp>
      <p:sp>
        <p:nvSpPr>
          <p:cNvPr id="11" name="Text Placeholder 4"/>
          <p:cNvSpPr>
            <a:spLocks noGrp="1"/>
          </p:cNvSpPr>
          <p:nvPr>
            <p:ph type="body" sz="quarter" idx="12"/>
          </p:nvPr>
        </p:nvSpPr>
        <p:spPr>
          <a:xfrm>
            <a:off x="348872" y="947596"/>
            <a:ext cx="7886700" cy="667105"/>
          </a:xfrm>
        </p:spPr>
        <p:txBody>
          <a:bodyPr>
            <a:noAutofit/>
          </a:bodyPr>
          <a:lstStyle/>
          <a:p>
            <a:r>
              <a:rPr lang="en-ZA" dirty="0"/>
              <a:t>Registration for RLA via </a:t>
            </a:r>
            <a:r>
              <a:rPr lang="en-ZA" dirty="0" err="1"/>
              <a:t>eFiling</a:t>
            </a:r>
            <a:endParaRPr lang="en-ZA" dirty="0">
              <a:solidFill>
                <a:srgbClr val="FF0000"/>
              </a:solidFill>
            </a:endParaRPr>
          </a:p>
        </p:txBody>
      </p:sp>
      <p:pic>
        <p:nvPicPr>
          <p:cNvPr id="5" name="Picture 4"/>
          <p:cNvPicPr>
            <a:picLocks noChangeAspect="1"/>
          </p:cNvPicPr>
          <p:nvPr/>
        </p:nvPicPr>
        <p:blipFill>
          <a:blip r:embed="rId2"/>
          <a:stretch>
            <a:fillRect/>
          </a:stretch>
        </p:blipFill>
        <p:spPr>
          <a:xfrm>
            <a:off x="583436" y="2021959"/>
            <a:ext cx="7969263" cy="3936563"/>
          </a:xfrm>
          <a:prstGeom prst="rect">
            <a:avLst/>
          </a:prstGeom>
        </p:spPr>
      </p:pic>
      <p:sp>
        <p:nvSpPr>
          <p:cNvPr id="4" name="Rectangle 3"/>
          <p:cNvSpPr/>
          <p:nvPr/>
        </p:nvSpPr>
        <p:spPr>
          <a:xfrm>
            <a:off x="2985571" y="2302525"/>
            <a:ext cx="462709" cy="82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2577947" y="3183875"/>
            <a:ext cx="407624" cy="88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5979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344978"/>
            <a:ext cx="8452150" cy="532606"/>
          </a:xfrm>
        </p:spPr>
        <p:txBody>
          <a:bodyPr>
            <a:normAutofit fontScale="90000"/>
          </a:bodyPr>
          <a:lstStyle/>
          <a:p>
            <a:r>
              <a:rPr lang="en-US" dirty="0"/>
              <a:t>Registration, Licensing and Accreditation (RLA)</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21</a:t>
            </a:fld>
            <a:endParaRPr lang="en-US" dirty="0"/>
          </a:p>
        </p:txBody>
      </p:sp>
      <p:sp>
        <p:nvSpPr>
          <p:cNvPr id="6" name="Text Placeholder 5"/>
          <p:cNvSpPr>
            <a:spLocks noGrp="1"/>
          </p:cNvSpPr>
          <p:nvPr>
            <p:ph type="body" sz="quarter" idx="11"/>
          </p:nvPr>
        </p:nvSpPr>
        <p:spPr>
          <a:xfrm>
            <a:off x="348872" y="1354854"/>
            <a:ext cx="7886700" cy="437806"/>
          </a:xfrm>
        </p:spPr>
        <p:txBody>
          <a:bodyPr>
            <a:noAutofit/>
          </a:bodyPr>
          <a:lstStyle/>
          <a:p>
            <a:r>
              <a:rPr lang="en-ZA" sz="1600" b="0" dirty="0"/>
              <a:t>Message with reference number on successful submission</a:t>
            </a:r>
          </a:p>
        </p:txBody>
      </p:sp>
      <p:sp>
        <p:nvSpPr>
          <p:cNvPr id="11" name="Text Placeholder 4"/>
          <p:cNvSpPr>
            <a:spLocks noGrp="1"/>
          </p:cNvSpPr>
          <p:nvPr>
            <p:ph type="body" sz="quarter" idx="12"/>
          </p:nvPr>
        </p:nvSpPr>
        <p:spPr>
          <a:xfrm>
            <a:off x="348872" y="947597"/>
            <a:ext cx="7886700" cy="379002"/>
          </a:xfrm>
        </p:spPr>
        <p:txBody>
          <a:bodyPr>
            <a:noAutofit/>
          </a:bodyPr>
          <a:lstStyle/>
          <a:p>
            <a:r>
              <a:rPr lang="en-ZA" dirty="0"/>
              <a:t>Registration for RLA via </a:t>
            </a:r>
            <a:r>
              <a:rPr lang="en-ZA" dirty="0" err="1"/>
              <a:t>eFiling</a:t>
            </a:r>
            <a:endParaRPr lang="en-ZA" dirty="0">
              <a:solidFill>
                <a:srgbClr val="FF0000"/>
              </a:solidFill>
            </a:endParaRPr>
          </a:p>
        </p:txBody>
      </p:sp>
      <p:pic>
        <p:nvPicPr>
          <p:cNvPr id="7" name="Picture 6"/>
          <p:cNvPicPr>
            <a:picLocks noChangeAspect="1"/>
          </p:cNvPicPr>
          <p:nvPr/>
        </p:nvPicPr>
        <p:blipFill>
          <a:blip r:embed="rId2"/>
          <a:stretch>
            <a:fillRect/>
          </a:stretch>
        </p:blipFill>
        <p:spPr>
          <a:xfrm>
            <a:off x="1422399" y="2199918"/>
            <a:ext cx="6344109" cy="3780894"/>
          </a:xfrm>
          <a:prstGeom prst="rect">
            <a:avLst/>
          </a:prstGeom>
        </p:spPr>
      </p:pic>
    </p:spTree>
    <p:extLst>
      <p:ext uri="{BB962C8B-B14F-4D97-AF65-F5344CB8AC3E}">
        <p14:creationId xmlns:p14="http://schemas.microsoft.com/office/powerpoint/2010/main" val="32827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99C2-482D-4201-B57D-4D9DBA488DA0}"/>
              </a:ext>
            </a:extLst>
          </p:cNvPr>
          <p:cNvSpPr>
            <a:spLocks noGrp="1"/>
          </p:cNvSpPr>
          <p:nvPr>
            <p:ph type="title"/>
          </p:nvPr>
        </p:nvSpPr>
        <p:spPr>
          <a:xfrm>
            <a:off x="275209" y="133165"/>
            <a:ext cx="7953484" cy="497150"/>
          </a:xfrm>
        </p:spPr>
        <p:txBody>
          <a:bodyPr>
            <a:normAutofit fontScale="90000"/>
          </a:bodyPr>
          <a:lstStyle/>
          <a:p>
            <a:r>
              <a:rPr lang="en-US" sz="2700" dirty="0"/>
              <a:t>Registration</a:t>
            </a:r>
            <a:r>
              <a:rPr lang="en-US" dirty="0"/>
              <a:t>, Licensing and Accreditation (RLA)</a:t>
            </a:r>
            <a:endParaRPr lang="en-ZA" dirty="0"/>
          </a:p>
        </p:txBody>
      </p:sp>
      <p:sp>
        <p:nvSpPr>
          <p:cNvPr id="3" name="Slide Number Placeholder 2">
            <a:extLst>
              <a:ext uri="{FF2B5EF4-FFF2-40B4-BE49-F238E27FC236}">
                <a16:creationId xmlns:a16="http://schemas.microsoft.com/office/drawing/2014/main" id="{FE2B8207-9E7B-44FF-9920-90FA5647064B}"/>
              </a:ext>
            </a:extLst>
          </p:cNvPr>
          <p:cNvSpPr>
            <a:spLocks noGrp="1"/>
          </p:cNvSpPr>
          <p:nvPr>
            <p:ph type="sldNum" sz="quarter" idx="10"/>
          </p:nvPr>
        </p:nvSpPr>
        <p:spPr/>
        <p:txBody>
          <a:bodyPr/>
          <a:lstStyle/>
          <a:p>
            <a:fld id="{B540B12B-D968-2643-8E7F-238A3C456CC9}" type="slidenum">
              <a:rPr lang="en-US" smtClean="0"/>
              <a:pPr/>
              <a:t>22</a:t>
            </a:fld>
            <a:endParaRPr lang="en-US" dirty="0"/>
          </a:p>
        </p:txBody>
      </p:sp>
      <p:pic>
        <p:nvPicPr>
          <p:cNvPr id="6" name="Picture 6">
            <a:extLst>
              <a:ext uri="{FF2B5EF4-FFF2-40B4-BE49-F238E27FC236}">
                <a16:creationId xmlns:a16="http://schemas.microsoft.com/office/drawing/2014/main" id="{F563668E-BAC2-4321-83B2-BA4447604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93" y="1753976"/>
            <a:ext cx="8085859" cy="42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6063800-84FB-409E-B320-3DB3AA045472}"/>
              </a:ext>
            </a:extLst>
          </p:cNvPr>
          <p:cNvSpPr txBox="1"/>
          <p:nvPr/>
        </p:nvSpPr>
        <p:spPr>
          <a:xfrm>
            <a:off x="275209" y="630316"/>
            <a:ext cx="6582792" cy="369332"/>
          </a:xfrm>
          <a:prstGeom prst="rect">
            <a:avLst/>
          </a:prstGeom>
          <a:noFill/>
        </p:spPr>
        <p:txBody>
          <a:bodyPr wrap="square">
            <a:spAutoFit/>
          </a:bodyPr>
          <a:lstStyle/>
          <a:p>
            <a:r>
              <a:rPr lang="en-US" sz="1800" dirty="0"/>
              <a:t>Renewal Functionality for Client Types already on RLA</a:t>
            </a:r>
            <a:endParaRPr lang="en-US" sz="1800" u="sng" dirty="0">
              <a:solidFill>
                <a:srgbClr val="FF0000"/>
              </a:solidFill>
            </a:endParaRPr>
          </a:p>
        </p:txBody>
      </p:sp>
      <p:sp>
        <p:nvSpPr>
          <p:cNvPr id="13" name="TextBox 12">
            <a:extLst>
              <a:ext uri="{FF2B5EF4-FFF2-40B4-BE49-F238E27FC236}">
                <a16:creationId xmlns:a16="http://schemas.microsoft.com/office/drawing/2014/main" id="{336DA2F2-CC7A-45A3-9EA0-15D208D81B59}"/>
              </a:ext>
            </a:extLst>
          </p:cNvPr>
          <p:cNvSpPr txBox="1"/>
          <p:nvPr/>
        </p:nvSpPr>
        <p:spPr>
          <a:xfrm>
            <a:off x="275209" y="855849"/>
            <a:ext cx="6582791" cy="923330"/>
          </a:xfrm>
          <a:prstGeom prst="rect">
            <a:avLst/>
          </a:prstGeom>
          <a:noFill/>
        </p:spPr>
        <p:txBody>
          <a:bodyPr wrap="square">
            <a:spAutoFit/>
          </a:bodyPr>
          <a:lstStyle/>
          <a:p>
            <a:pPr marL="285750" indent="-285750" fontAlgn="ctr">
              <a:lnSpc>
                <a:spcPct val="150000"/>
              </a:lnSpc>
              <a:buFont typeface="Arial" panose="020B0604020202020204" pitchFamily="34" charset="0"/>
              <a:buChar char="•"/>
            </a:pPr>
            <a:r>
              <a:rPr lang="en-US" sz="1800" dirty="0">
                <a:solidFill>
                  <a:schemeClr val="tx1"/>
                </a:solidFill>
              </a:rPr>
              <a:t>RLA dashboard has colour-coding for eligible renewal applications</a:t>
            </a:r>
          </a:p>
        </p:txBody>
      </p:sp>
    </p:spTree>
    <p:extLst>
      <p:ext uri="{BB962C8B-B14F-4D97-AF65-F5344CB8AC3E}">
        <p14:creationId xmlns:p14="http://schemas.microsoft.com/office/powerpoint/2010/main" val="284852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524B-FBA2-452A-A833-27A26817CE65}"/>
              </a:ext>
            </a:extLst>
          </p:cNvPr>
          <p:cNvSpPr>
            <a:spLocks noGrp="1"/>
          </p:cNvSpPr>
          <p:nvPr>
            <p:ph type="title"/>
          </p:nvPr>
        </p:nvSpPr>
        <p:spPr>
          <a:xfrm>
            <a:off x="232678" y="150920"/>
            <a:ext cx="7996015" cy="547239"/>
          </a:xfrm>
        </p:spPr>
        <p:txBody>
          <a:bodyPr>
            <a:normAutofit/>
          </a:bodyPr>
          <a:lstStyle/>
          <a:p>
            <a:r>
              <a:rPr lang="en-US" sz="2700" dirty="0"/>
              <a:t>Registration</a:t>
            </a:r>
            <a:r>
              <a:rPr lang="en-US" dirty="0"/>
              <a:t>, Licensing and Accreditation (RLA)</a:t>
            </a:r>
            <a:endParaRPr lang="en-ZA" dirty="0"/>
          </a:p>
        </p:txBody>
      </p:sp>
      <p:sp>
        <p:nvSpPr>
          <p:cNvPr id="3" name="Slide Number Placeholder 2">
            <a:extLst>
              <a:ext uri="{FF2B5EF4-FFF2-40B4-BE49-F238E27FC236}">
                <a16:creationId xmlns:a16="http://schemas.microsoft.com/office/drawing/2014/main" id="{EC640D0D-C26C-4530-9817-680344776B22}"/>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4" name="Text Placeholder 3">
            <a:extLst>
              <a:ext uri="{FF2B5EF4-FFF2-40B4-BE49-F238E27FC236}">
                <a16:creationId xmlns:a16="http://schemas.microsoft.com/office/drawing/2014/main" id="{2AE046D2-6CFA-4BF5-9A46-507B5250CF4D}"/>
              </a:ext>
            </a:extLst>
          </p:cNvPr>
          <p:cNvSpPr>
            <a:spLocks noGrp="1"/>
          </p:cNvSpPr>
          <p:nvPr>
            <p:ph type="body" sz="quarter" idx="11"/>
          </p:nvPr>
        </p:nvSpPr>
        <p:spPr>
          <a:xfrm>
            <a:off x="232678" y="941034"/>
            <a:ext cx="8479522" cy="5151791"/>
          </a:xfrm>
        </p:spPr>
        <p:txBody>
          <a:bodyPr/>
          <a:lstStyle/>
          <a:p>
            <a:pPr fontAlgn="ctr">
              <a:lnSpc>
                <a:spcPct val="150000"/>
              </a:lnSpc>
              <a:buFont typeface="Arial" panose="020B0604020202020204" pitchFamily="34" charset="0"/>
              <a:buChar char="•"/>
            </a:pPr>
            <a:r>
              <a:rPr lang="en-US" sz="1600" dirty="0">
                <a:solidFill>
                  <a:schemeClr val="tx1"/>
                </a:solidFill>
              </a:rPr>
              <a:t>Client types requiring renewal highlighted on RLA dashboard in </a:t>
            </a:r>
            <a:r>
              <a:rPr lang="en-US" sz="1600" b="1" dirty="0">
                <a:solidFill>
                  <a:schemeClr val="accent2"/>
                </a:solidFill>
              </a:rPr>
              <a:t>ORANGE</a:t>
            </a:r>
            <a:r>
              <a:rPr lang="en-US" sz="1600" dirty="0">
                <a:solidFill>
                  <a:schemeClr val="tx1"/>
                </a:solidFill>
              </a:rPr>
              <a:t> and </a:t>
            </a:r>
            <a:r>
              <a:rPr lang="en-US" sz="1600" b="1" dirty="0">
                <a:solidFill>
                  <a:srgbClr val="FF0000"/>
                </a:solidFill>
              </a:rPr>
              <a:t>RED. </a:t>
            </a:r>
          </a:p>
          <a:p>
            <a:pPr fontAlgn="ctr">
              <a:lnSpc>
                <a:spcPct val="150000"/>
              </a:lnSpc>
              <a:buFont typeface="Arial" panose="020B0604020202020204" pitchFamily="34" charset="0"/>
              <a:buChar char="•"/>
            </a:pPr>
            <a:r>
              <a:rPr lang="en-US" sz="1600" dirty="0">
                <a:solidFill>
                  <a:schemeClr val="tx1"/>
                </a:solidFill>
              </a:rPr>
              <a:t>Select and submit renewal application</a:t>
            </a:r>
          </a:p>
          <a:p>
            <a:endParaRPr lang="en-ZA" dirty="0"/>
          </a:p>
          <a:p>
            <a:endParaRPr lang="en-ZA" dirty="0"/>
          </a:p>
          <a:p>
            <a:endParaRPr lang="en-ZA" dirty="0"/>
          </a:p>
        </p:txBody>
      </p:sp>
      <p:sp>
        <p:nvSpPr>
          <p:cNvPr id="5" name="Text Placeholder 4">
            <a:extLst>
              <a:ext uri="{FF2B5EF4-FFF2-40B4-BE49-F238E27FC236}">
                <a16:creationId xmlns:a16="http://schemas.microsoft.com/office/drawing/2014/main" id="{55957E4C-2769-4BF8-988F-4F164B5F595B}"/>
              </a:ext>
            </a:extLst>
          </p:cNvPr>
          <p:cNvSpPr>
            <a:spLocks noGrp="1"/>
          </p:cNvSpPr>
          <p:nvPr>
            <p:ph type="body" sz="quarter" idx="12"/>
          </p:nvPr>
        </p:nvSpPr>
        <p:spPr>
          <a:xfrm>
            <a:off x="341993" y="630316"/>
            <a:ext cx="7886020" cy="310718"/>
          </a:xfrm>
        </p:spPr>
        <p:txBody>
          <a:bodyPr>
            <a:normAutofit fontScale="92500" lnSpcReduction="20000"/>
          </a:bodyPr>
          <a:lstStyle/>
          <a:p>
            <a:r>
              <a:rPr lang="en-US" sz="2000" dirty="0"/>
              <a:t>Renewal Functionality</a:t>
            </a:r>
            <a:endParaRPr lang="en-US" sz="2000" u="sng" dirty="0">
              <a:solidFill>
                <a:srgbClr val="FF0000"/>
              </a:solidFill>
            </a:endParaRPr>
          </a:p>
          <a:p>
            <a:endParaRPr lang="en-ZA" dirty="0"/>
          </a:p>
        </p:txBody>
      </p:sp>
      <p:pic>
        <p:nvPicPr>
          <p:cNvPr id="6" name="Picture 2">
            <a:extLst>
              <a:ext uri="{FF2B5EF4-FFF2-40B4-BE49-F238E27FC236}">
                <a16:creationId xmlns:a16="http://schemas.microsoft.com/office/drawing/2014/main" id="{66BAB998-1413-49AA-91E0-2A58D4DAC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77" y="1936742"/>
            <a:ext cx="7886020" cy="406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2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CB0-AEBC-4074-9F6F-8AC92FE10047}"/>
              </a:ext>
            </a:extLst>
          </p:cNvPr>
          <p:cNvSpPr>
            <a:spLocks noGrp="1"/>
          </p:cNvSpPr>
          <p:nvPr>
            <p:ph type="title"/>
          </p:nvPr>
        </p:nvSpPr>
        <p:spPr>
          <a:xfrm>
            <a:off x="210490" y="100300"/>
            <a:ext cx="8057674" cy="406676"/>
          </a:xfrm>
        </p:spPr>
        <p:txBody>
          <a:bodyPr>
            <a:normAutofit fontScale="90000"/>
          </a:bodyPr>
          <a:lstStyle/>
          <a:p>
            <a:r>
              <a:rPr lang="en-US" sz="2700" dirty="0"/>
              <a:t>Registration</a:t>
            </a:r>
            <a:r>
              <a:rPr lang="en-US" dirty="0"/>
              <a:t>, Licensing and Accreditation (RLA)</a:t>
            </a:r>
            <a:endParaRPr lang="en-ZA" dirty="0"/>
          </a:p>
        </p:txBody>
      </p:sp>
      <p:sp>
        <p:nvSpPr>
          <p:cNvPr id="3" name="Slide Number Placeholder 2">
            <a:extLst>
              <a:ext uri="{FF2B5EF4-FFF2-40B4-BE49-F238E27FC236}">
                <a16:creationId xmlns:a16="http://schemas.microsoft.com/office/drawing/2014/main" id="{115393EF-D489-44CE-8DCD-91C10569D3DA}"/>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4" name="Text Placeholder 3">
            <a:extLst>
              <a:ext uri="{FF2B5EF4-FFF2-40B4-BE49-F238E27FC236}">
                <a16:creationId xmlns:a16="http://schemas.microsoft.com/office/drawing/2014/main" id="{609070D7-7DFC-468F-92F4-2E27A4CBCF42}"/>
              </a:ext>
            </a:extLst>
          </p:cNvPr>
          <p:cNvSpPr>
            <a:spLocks noGrp="1"/>
          </p:cNvSpPr>
          <p:nvPr>
            <p:ph type="body" sz="quarter" idx="11"/>
          </p:nvPr>
        </p:nvSpPr>
        <p:spPr>
          <a:xfrm>
            <a:off x="239698" y="985421"/>
            <a:ext cx="8472502" cy="5107404"/>
          </a:xfrm>
        </p:spPr>
        <p:txBody>
          <a:bodyPr/>
          <a:lstStyle/>
          <a:p>
            <a:r>
              <a:rPr lang="en-US" sz="1800" dirty="0">
                <a:solidFill>
                  <a:schemeClr val="tx1"/>
                </a:solidFill>
              </a:rPr>
              <a:t>Client type renewals submitted highlighted on RLA dashboard in </a:t>
            </a:r>
            <a:r>
              <a:rPr lang="en-US" sz="1800" b="1" dirty="0">
                <a:solidFill>
                  <a:srgbClr val="00B050"/>
                </a:solidFill>
              </a:rPr>
              <a:t>GREEN</a:t>
            </a:r>
          </a:p>
          <a:p>
            <a:endParaRPr lang="en-US" b="1" dirty="0">
              <a:solidFill>
                <a:srgbClr val="00B050"/>
              </a:solidFill>
            </a:endParaRPr>
          </a:p>
          <a:p>
            <a:endParaRPr lang="en-US" sz="1800" b="1" dirty="0">
              <a:solidFill>
                <a:srgbClr val="00B050"/>
              </a:solidFill>
            </a:endParaRPr>
          </a:p>
          <a:p>
            <a:endParaRPr lang="en-US" sz="1800" b="1" dirty="0">
              <a:solidFill>
                <a:srgbClr val="00B050"/>
              </a:solidFill>
            </a:endParaRPr>
          </a:p>
          <a:p>
            <a:endParaRPr lang="en-ZA" dirty="0"/>
          </a:p>
        </p:txBody>
      </p:sp>
      <p:sp>
        <p:nvSpPr>
          <p:cNvPr id="5" name="Text Placeholder 4">
            <a:extLst>
              <a:ext uri="{FF2B5EF4-FFF2-40B4-BE49-F238E27FC236}">
                <a16:creationId xmlns:a16="http://schemas.microsoft.com/office/drawing/2014/main" id="{8BAA54C7-DB76-48C9-8BEE-A7EBCF7E0047}"/>
              </a:ext>
            </a:extLst>
          </p:cNvPr>
          <p:cNvSpPr>
            <a:spLocks noGrp="1"/>
          </p:cNvSpPr>
          <p:nvPr>
            <p:ph type="body" sz="quarter" idx="12"/>
          </p:nvPr>
        </p:nvSpPr>
        <p:spPr>
          <a:xfrm>
            <a:off x="210490" y="506976"/>
            <a:ext cx="8017524" cy="478445"/>
          </a:xfrm>
        </p:spPr>
        <p:txBody>
          <a:bodyPr/>
          <a:lstStyle/>
          <a:p>
            <a:r>
              <a:rPr lang="en-US" sz="2000" dirty="0"/>
              <a:t>Renewal Functionality</a:t>
            </a:r>
            <a:endParaRPr lang="en-US" sz="2000" u="sng" dirty="0">
              <a:solidFill>
                <a:srgbClr val="FF0000"/>
              </a:solidFill>
            </a:endParaRPr>
          </a:p>
          <a:p>
            <a:endParaRPr lang="en-ZA" dirty="0"/>
          </a:p>
        </p:txBody>
      </p:sp>
      <p:pic>
        <p:nvPicPr>
          <p:cNvPr id="6" name="Picture 5">
            <a:extLst>
              <a:ext uri="{FF2B5EF4-FFF2-40B4-BE49-F238E27FC236}">
                <a16:creationId xmlns:a16="http://schemas.microsoft.com/office/drawing/2014/main" id="{C13ACE0B-B9AF-4547-B65D-8567B705BA70}"/>
              </a:ext>
            </a:extLst>
          </p:cNvPr>
          <p:cNvPicPr>
            <a:picLocks noChangeAspect="1"/>
          </p:cNvPicPr>
          <p:nvPr/>
        </p:nvPicPr>
        <p:blipFill>
          <a:blip r:embed="rId2"/>
          <a:stretch>
            <a:fillRect/>
          </a:stretch>
        </p:blipFill>
        <p:spPr>
          <a:xfrm>
            <a:off x="210489" y="1711467"/>
            <a:ext cx="8472502" cy="3914270"/>
          </a:xfrm>
          <a:prstGeom prst="rect">
            <a:avLst/>
          </a:prstGeom>
        </p:spPr>
      </p:pic>
    </p:spTree>
    <p:extLst>
      <p:ext uri="{BB962C8B-B14F-4D97-AF65-F5344CB8AC3E}">
        <p14:creationId xmlns:p14="http://schemas.microsoft.com/office/powerpoint/2010/main" val="368717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540B12B-D968-2643-8E7F-238A3C456CC9}" type="slidenum">
              <a:rPr lang="en-US" smtClean="0"/>
              <a:pPr/>
              <a:t>25</a:t>
            </a:fld>
            <a:endParaRPr lang="en-US" dirty="0"/>
          </a:p>
        </p:txBody>
      </p:sp>
      <p:sp>
        <p:nvSpPr>
          <p:cNvPr id="7" name="Text Placeholder 6"/>
          <p:cNvSpPr>
            <a:spLocks noGrp="1"/>
          </p:cNvSpPr>
          <p:nvPr>
            <p:ph type="body" sz="quarter" idx="11"/>
          </p:nvPr>
        </p:nvSpPr>
        <p:spPr>
          <a:xfrm>
            <a:off x="1" y="2335992"/>
            <a:ext cx="9144000" cy="1662802"/>
          </a:xfrm>
        </p:spPr>
        <p:txBody>
          <a:bodyPr>
            <a:noAutofit/>
          </a:bodyPr>
          <a:lstStyle/>
          <a:p>
            <a:pPr marL="0" indent="0" algn="ctr">
              <a:lnSpc>
                <a:spcPct val="200000"/>
              </a:lnSpc>
              <a:buNone/>
            </a:pPr>
            <a:r>
              <a:rPr lang="en-US" sz="3600" dirty="0"/>
              <a:t>Questions</a:t>
            </a:r>
          </a:p>
          <a:p>
            <a:pPr marL="0" indent="0" algn="ctr">
              <a:lnSpc>
                <a:spcPct val="100000"/>
              </a:lnSpc>
              <a:buNone/>
            </a:pPr>
            <a:endParaRPr lang="en-US" sz="4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463" y="3356810"/>
            <a:ext cx="2937075" cy="507052"/>
          </a:xfrm>
          <a:prstGeom prst="rect">
            <a:avLst/>
          </a:prstGeom>
        </p:spPr>
      </p:pic>
    </p:spTree>
    <p:extLst>
      <p:ext uri="{BB962C8B-B14F-4D97-AF65-F5344CB8AC3E}">
        <p14:creationId xmlns:p14="http://schemas.microsoft.com/office/powerpoint/2010/main" val="344165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95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5D2E-B145-43B9-8978-648B7E60772A}"/>
              </a:ext>
            </a:extLst>
          </p:cNvPr>
          <p:cNvSpPr>
            <a:spLocks noGrp="1"/>
          </p:cNvSpPr>
          <p:nvPr>
            <p:ph type="title"/>
          </p:nvPr>
        </p:nvSpPr>
        <p:spPr>
          <a:xfrm>
            <a:off x="341993" y="217170"/>
            <a:ext cx="7886700" cy="548006"/>
          </a:xfrm>
        </p:spPr>
        <p:txBody>
          <a:bodyPr>
            <a:normAutofit/>
          </a:bodyPr>
          <a:lstStyle/>
          <a:p>
            <a:r>
              <a:rPr lang="en-US" sz="2700" dirty="0"/>
              <a:t>Registration</a:t>
            </a:r>
            <a:r>
              <a:rPr lang="en-US" dirty="0"/>
              <a:t>, Licensing and Accreditation (RLA)</a:t>
            </a:r>
            <a:endParaRPr lang="en-ZA" dirty="0"/>
          </a:p>
        </p:txBody>
      </p:sp>
      <p:sp>
        <p:nvSpPr>
          <p:cNvPr id="3" name="Slide Number Placeholder 2">
            <a:extLst>
              <a:ext uri="{FF2B5EF4-FFF2-40B4-BE49-F238E27FC236}">
                <a16:creationId xmlns:a16="http://schemas.microsoft.com/office/drawing/2014/main" id="{529E9235-BFC8-4AC1-B132-5C12883807A4}"/>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AA32F1D1-4E4C-45CE-B2DA-A1DC36386E6C}"/>
              </a:ext>
            </a:extLst>
          </p:cNvPr>
          <p:cNvSpPr>
            <a:spLocks noGrp="1"/>
          </p:cNvSpPr>
          <p:nvPr>
            <p:ph type="body" sz="quarter" idx="11"/>
          </p:nvPr>
        </p:nvSpPr>
        <p:spPr>
          <a:xfrm>
            <a:off x="275208" y="1490319"/>
            <a:ext cx="8436991" cy="4602505"/>
          </a:xfrm>
        </p:spPr>
        <p:txBody>
          <a:bodyPr>
            <a:normAutofit/>
          </a:bodyPr>
          <a:lstStyle/>
          <a:p>
            <a:pPr marL="285750" marR="809625" indent="-285750" algn="just">
              <a:lnSpc>
                <a:spcPct val="100000"/>
              </a:lnSpc>
              <a:spcAft>
                <a:spcPts val="1200"/>
              </a:spcAft>
              <a:buFont typeface="Arial" panose="020B0604020202020204" pitchFamily="34" charset="0"/>
              <a:buChar char="•"/>
            </a:pPr>
            <a:r>
              <a:rPr lang="en-GB" sz="1500" dirty="0">
                <a:solidFill>
                  <a:schemeClr val="tx1"/>
                </a:solidFill>
                <a:latin typeface="+mn-lt"/>
                <a:ea typeface="Times New Roman" panose="02020603050405020304" pitchFamily="18" charset="0"/>
                <a:cs typeface="Arial" panose="020B0604020202020204" pitchFamily="34" charset="0"/>
              </a:rPr>
              <a:t>Prior to April 2020, Customs </a:t>
            </a:r>
            <a:r>
              <a:rPr lang="en-GB" sz="1500" dirty="0">
                <a:solidFill>
                  <a:schemeClr val="tx1"/>
                </a:solidFill>
                <a:effectLst/>
                <a:latin typeface="+mn-lt"/>
                <a:ea typeface="Times New Roman" panose="02020603050405020304" pitchFamily="18" charset="0"/>
                <a:cs typeface="Arial" panose="020B0604020202020204" pitchFamily="34" charset="0"/>
              </a:rPr>
              <a:t>clients registered / licensed using the DA185 manual form process.</a:t>
            </a:r>
          </a:p>
          <a:p>
            <a:pPr marL="285750" marR="809625" indent="-285750" algn="just">
              <a:lnSpc>
                <a:spcPct val="100000"/>
              </a:lnSpc>
              <a:spcAft>
                <a:spcPts val="1200"/>
              </a:spcAft>
              <a:buFont typeface="Arial" panose="020B0604020202020204" pitchFamily="34" charset="0"/>
              <a:buChar char="•"/>
            </a:pPr>
            <a:r>
              <a:rPr lang="en-GB" sz="1500" dirty="0">
                <a:solidFill>
                  <a:schemeClr val="tx1"/>
                </a:solidFill>
                <a:effectLst/>
                <a:latin typeface="+mn-lt"/>
                <a:ea typeface="Times New Roman" panose="02020603050405020304" pitchFamily="18" charset="0"/>
                <a:cs typeface="Arial" panose="020B0604020202020204" pitchFamily="34" charset="0"/>
              </a:rPr>
              <a:t>On 20 April 2020 SARS launched a secure online Customs Trader Portal (CTP) to submit registration and licensing applications to Customs through </a:t>
            </a:r>
            <a:r>
              <a:rPr lang="en-GB" sz="1500" dirty="0" err="1">
                <a:solidFill>
                  <a:schemeClr val="tx1"/>
                </a:solidFill>
                <a:effectLst/>
                <a:latin typeface="+mn-lt"/>
                <a:ea typeface="Times New Roman" panose="02020603050405020304" pitchFamily="18" charset="0"/>
                <a:cs typeface="Arial" panose="020B0604020202020204" pitchFamily="34" charset="0"/>
              </a:rPr>
              <a:t>eFiling</a:t>
            </a:r>
            <a:r>
              <a:rPr lang="en-GB" sz="1500" dirty="0">
                <a:solidFill>
                  <a:schemeClr val="tx1"/>
                </a:solidFill>
                <a:effectLst/>
                <a:latin typeface="+mn-lt"/>
                <a:ea typeface="Times New Roman" panose="02020603050405020304" pitchFamily="18" charset="0"/>
                <a:cs typeface="Arial" panose="020B0604020202020204" pitchFamily="34" charset="0"/>
              </a:rPr>
              <a:t>. </a:t>
            </a:r>
          </a:p>
          <a:p>
            <a:pPr marL="285750" marR="809625" indent="-285750" algn="just">
              <a:lnSpc>
                <a:spcPct val="100000"/>
              </a:lnSpc>
              <a:spcAft>
                <a:spcPts val="1200"/>
              </a:spcAft>
              <a:buFont typeface="Arial" panose="020B0604020202020204" pitchFamily="34" charset="0"/>
              <a:buChar char="•"/>
            </a:pPr>
            <a:r>
              <a:rPr lang="en-GB" sz="1500" dirty="0">
                <a:solidFill>
                  <a:schemeClr val="tx1"/>
                </a:solidFill>
                <a:effectLst/>
                <a:latin typeface="+mn-lt"/>
                <a:ea typeface="Times New Roman" panose="02020603050405020304" pitchFamily="18" charset="0"/>
                <a:cs typeface="Arial" panose="020B0604020202020204" pitchFamily="34" charset="0"/>
              </a:rPr>
              <a:t>The envisaged journey was always to open this secure online CTP platform to existing clients who were registered / licensed prior to April 2020.</a:t>
            </a:r>
          </a:p>
          <a:p>
            <a:pPr marL="285750" marR="809625" indent="-285750" algn="just">
              <a:lnSpc>
                <a:spcPct val="110000"/>
              </a:lnSpc>
              <a:spcAft>
                <a:spcPts val="1200"/>
              </a:spcAft>
              <a:buFont typeface="Arial" panose="020B0604020202020204" pitchFamily="34" charset="0"/>
              <a:buChar char="•"/>
            </a:pPr>
            <a:r>
              <a:rPr lang="en-GB" sz="1500" dirty="0">
                <a:solidFill>
                  <a:schemeClr val="tx1"/>
                </a:solidFill>
                <a:latin typeface="+mn-lt"/>
                <a:ea typeface="Times New Roman" panose="02020603050405020304" pitchFamily="18" charset="0"/>
                <a:cs typeface="Arial" panose="020B0604020202020204" pitchFamily="34" charset="0"/>
              </a:rPr>
              <a:t>SARS approached this in a staggered way by inviting the Clearing Agents first to capture their existing application details on the CTP platform. </a:t>
            </a:r>
          </a:p>
          <a:p>
            <a:pPr marL="285750" marR="809625" indent="-285750" algn="just">
              <a:lnSpc>
                <a:spcPct val="110000"/>
              </a:lnSpc>
              <a:spcAft>
                <a:spcPts val="1200"/>
              </a:spcAft>
              <a:buFont typeface="Arial" panose="020B0604020202020204" pitchFamily="34" charset="0"/>
              <a:buChar char="•"/>
            </a:pPr>
            <a:r>
              <a:rPr lang="en-ZA" sz="1500" dirty="0">
                <a:solidFill>
                  <a:schemeClr val="tx1"/>
                </a:solidFill>
                <a:latin typeface="+mn-lt"/>
                <a:ea typeface="Times New Roman" panose="02020603050405020304" pitchFamily="18" charset="0"/>
                <a:cs typeface="Arial" panose="020B0604020202020204" pitchFamily="34" charset="0"/>
              </a:rPr>
              <a:t>At the time of onboarding the most important aspect would be to get the latest accurate information on the new RLA platform. Additional processes that needs to be undertaken, such as audits, security assessment and inspections will be done at a later stage.  </a:t>
            </a:r>
          </a:p>
          <a:p>
            <a:endParaRPr lang="en-ZA" dirty="0"/>
          </a:p>
        </p:txBody>
      </p:sp>
      <p:sp>
        <p:nvSpPr>
          <p:cNvPr id="5" name="Text Placeholder 4">
            <a:extLst>
              <a:ext uri="{FF2B5EF4-FFF2-40B4-BE49-F238E27FC236}">
                <a16:creationId xmlns:a16="http://schemas.microsoft.com/office/drawing/2014/main" id="{1A87B4CF-446E-47F8-9C82-A878E02A5D80}"/>
              </a:ext>
            </a:extLst>
          </p:cNvPr>
          <p:cNvSpPr>
            <a:spLocks noGrp="1"/>
          </p:cNvSpPr>
          <p:nvPr>
            <p:ph type="body" sz="quarter" idx="12"/>
          </p:nvPr>
        </p:nvSpPr>
        <p:spPr>
          <a:xfrm>
            <a:off x="341313" y="765177"/>
            <a:ext cx="7886700" cy="477698"/>
          </a:xfrm>
        </p:spPr>
        <p:txBody>
          <a:bodyPr/>
          <a:lstStyle/>
          <a:p>
            <a:r>
              <a:rPr lang="en-US" dirty="0">
                <a:latin typeface="+mn-lt"/>
              </a:rPr>
              <a:t>RLA Onboarding Concept</a:t>
            </a:r>
          </a:p>
          <a:p>
            <a:endParaRPr lang="en-ZA" dirty="0"/>
          </a:p>
        </p:txBody>
      </p:sp>
    </p:spTree>
    <p:extLst>
      <p:ext uri="{BB962C8B-B14F-4D97-AF65-F5344CB8AC3E}">
        <p14:creationId xmlns:p14="http://schemas.microsoft.com/office/powerpoint/2010/main" val="234086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Registration</a:t>
            </a:r>
            <a:r>
              <a:rPr lang="en-US" dirty="0"/>
              <a:t>, Licensing and Accreditation (RLA)</a:t>
            </a:r>
            <a:endParaRPr lang="en-ZA" dirty="0"/>
          </a:p>
        </p:txBody>
      </p:sp>
      <p:sp>
        <p:nvSpPr>
          <p:cNvPr id="3" name="Slide Number Placeholder 2"/>
          <p:cNvSpPr>
            <a:spLocks noGrp="1"/>
          </p:cNvSpPr>
          <p:nvPr>
            <p:ph type="sldNum" sz="quarter" idx="10"/>
          </p:nvPr>
        </p:nvSpPr>
        <p:spPr/>
        <p:txBody>
          <a:bodyPr/>
          <a:lstStyle/>
          <a:p>
            <a:fld id="{B540B12B-D968-2643-8E7F-238A3C456CC9}" type="slidenum">
              <a:rPr lang="en-US" smtClean="0"/>
              <a:pPr/>
              <a:t>3</a:t>
            </a:fld>
            <a:endParaRPr lang="en-US" dirty="0"/>
          </a:p>
        </p:txBody>
      </p:sp>
      <p:sp>
        <p:nvSpPr>
          <p:cNvPr id="6" name="Text Placeholder 5">
            <a:extLst>
              <a:ext uri="{FF2B5EF4-FFF2-40B4-BE49-F238E27FC236}">
                <a16:creationId xmlns:a16="http://schemas.microsoft.com/office/drawing/2014/main" id="{88B4C332-6F81-4AA0-BEAC-10A322491A7C}"/>
              </a:ext>
            </a:extLst>
          </p:cNvPr>
          <p:cNvSpPr>
            <a:spLocks noGrp="1"/>
          </p:cNvSpPr>
          <p:nvPr>
            <p:ph type="body" sz="quarter" idx="11"/>
          </p:nvPr>
        </p:nvSpPr>
        <p:spPr/>
        <p:txBody>
          <a:bodyPr vert="horz" lIns="91440" tIns="45720" rIns="91440" bIns="45720" rtlCol="0">
            <a:normAutofit/>
          </a:bodyPr>
          <a:lstStyle/>
          <a:p>
            <a:r>
              <a:rPr lang="en-ZA" dirty="0">
                <a:latin typeface="+mn-lt"/>
              </a:rPr>
              <a:t>RLA Benefits</a:t>
            </a:r>
          </a:p>
        </p:txBody>
      </p:sp>
      <p:graphicFrame>
        <p:nvGraphicFramePr>
          <p:cNvPr id="8" name="Diagram 7"/>
          <p:cNvGraphicFramePr/>
          <p:nvPr/>
        </p:nvGraphicFramePr>
        <p:xfrm>
          <a:off x="798784" y="1508792"/>
          <a:ext cx="7798677" cy="4423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53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Registration</a:t>
            </a:r>
            <a:r>
              <a:rPr lang="en-US" dirty="0"/>
              <a:t>, Licensing and Accreditation (RLA)</a:t>
            </a:r>
            <a:br>
              <a:rPr lang="en-US" dirty="0"/>
            </a:br>
            <a:endParaRPr lang="en-ZA" dirty="0"/>
          </a:p>
        </p:txBody>
      </p:sp>
      <p:sp>
        <p:nvSpPr>
          <p:cNvPr id="3" name="Slide Number Placeholder 2"/>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p:cNvSpPr>
            <a:spLocks noGrp="1"/>
          </p:cNvSpPr>
          <p:nvPr>
            <p:ph type="body" sz="quarter" idx="11"/>
          </p:nvPr>
        </p:nvSpPr>
        <p:spPr>
          <a:xfrm>
            <a:off x="341312" y="1411549"/>
            <a:ext cx="8349927" cy="4976985"/>
          </a:xfrm>
        </p:spPr>
        <p:txBody>
          <a:bodyPr>
            <a:noAutofit/>
          </a:bodyPr>
          <a:lstStyle/>
          <a:p>
            <a:pPr marL="342900" lvl="0" indent="-342900" algn="just">
              <a:lnSpc>
                <a:spcPct val="150000"/>
              </a:lnSpc>
              <a:buSzPts val="1000"/>
              <a:buFont typeface="Symbol" panose="05050102010706020507" pitchFamily="18" charset="2"/>
              <a:buChar char=""/>
              <a:tabLst>
                <a:tab pos="457200" algn="l"/>
              </a:tabLst>
            </a:pPr>
            <a:r>
              <a:rPr lang="en-ZA" sz="1400" dirty="0">
                <a:solidFill>
                  <a:srgbClr val="000000"/>
                </a:solidFill>
                <a:latin typeface="+mn-lt"/>
              </a:rPr>
              <a:t>If clients are experiencing challenges in accessing the RLA system on </a:t>
            </a:r>
            <a:r>
              <a:rPr lang="en-ZA" sz="1400" dirty="0" err="1">
                <a:solidFill>
                  <a:srgbClr val="000000"/>
                </a:solidFill>
                <a:latin typeface="+mn-lt"/>
              </a:rPr>
              <a:t>eFiling</a:t>
            </a:r>
            <a:r>
              <a:rPr lang="en-ZA" sz="1400" dirty="0">
                <a:solidFill>
                  <a:srgbClr val="000000"/>
                </a:solidFill>
                <a:latin typeface="+mn-lt"/>
              </a:rPr>
              <a:t> or submitting a case, please call the SARS Contact Centre on 0800 00 7277.</a:t>
            </a:r>
          </a:p>
          <a:p>
            <a:pPr marL="342900" lvl="0" indent="-342900" algn="just">
              <a:lnSpc>
                <a:spcPct val="150000"/>
              </a:lnSpc>
              <a:buSzPts val="1000"/>
              <a:buFont typeface="Symbol" panose="05050102010706020507" pitchFamily="18" charset="2"/>
              <a:buChar char=""/>
              <a:tabLst>
                <a:tab pos="457200" algn="l"/>
              </a:tabLst>
            </a:pPr>
            <a:r>
              <a:rPr lang="en-ZA" sz="1400" dirty="0">
                <a:solidFill>
                  <a:srgbClr val="000000"/>
                </a:solidFill>
                <a:latin typeface="+mn-lt"/>
              </a:rPr>
              <a:t>Clients may use the centralised emails noted below for applications and queries except for the two branches as indicated:</a:t>
            </a:r>
            <a:endParaRPr lang="en-ZA" sz="1400" dirty="0">
              <a:effectLst/>
              <a:latin typeface="+mn-lt"/>
            </a:endParaRPr>
          </a:p>
          <a:p>
            <a:pPr marL="742950" lvl="1" indent="-285750" fontAlgn="base">
              <a:lnSpc>
                <a:spcPct val="150000"/>
              </a:lnSpc>
              <a:buSzPts val="1000"/>
              <a:buFont typeface="Courier New" panose="02070309020205020404" pitchFamily="49" charset="0"/>
              <a:buChar char="o"/>
              <a:tabLst>
                <a:tab pos="914400" algn="l"/>
              </a:tabLst>
            </a:pPr>
            <a:r>
              <a:rPr lang="en-ZA" sz="1400" b="1" dirty="0">
                <a:solidFill>
                  <a:srgbClr val="333333"/>
                </a:solidFill>
                <a:effectLst/>
                <a:latin typeface="+mn-lt"/>
                <a:ea typeface="Times New Roman" panose="02020603050405020304" pitchFamily="18" charset="0"/>
                <a:cs typeface="Times New Roman" panose="02020603050405020304" pitchFamily="18" charset="0"/>
              </a:rPr>
              <a:t>Alberton &amp; Pretoria:</a:t>
            </a:r>
            <a:r>
              <a:rPr lang="en-ZA" sz="1400" dirty="0">
                <a:solidFill>
                  <a:srgbClr val="333333"/>
                </a:solidFill>
                <a:effectLst/>
                <a:latin typeface="+mn-lt"/>
                <a:ea typeface="Times New Roman" panose="02020603050405020304" pitchFamily="18" charset="0"/>
                <a:cs typeface="Times New Roman" panose="02020603050405020304" pitchFamily="18" charset="0"/>
              </a:rPr>
              <a:t> Please </a:t>
            </a:r>
            <a:r>
              <a:rPr lang="en-ZA" sz="1400" dirty="0">
                <a:solidFill>
                  <a:srgbClr val="333333"/>
                </a:solidFill>
                <a:latin typeface="+mn-lt"/>
                <a:cs typeface="Times New Roman" panose="02020603050405020304" pitchFamily="18" charset="0"/>
              </a:rPr>
              <a:t>note that as from 1 April 2022 the Alberton branch will no longer be accepting DA185 applications via email.  The applications have to be submitted via the RLA platform or submitted in person to the branch.   </a:t>
            </a:r>
          </a:p>
          <a:p>
            <a:pPr marL="742950" lvl="1" indent="-285750" fontAlgn="base">
              <a:lnSpc>
                <a:spcPct val="150000"/>
              </a:lnSpc>
              <a:buSzPts val="1000"/>
              <a:buFont typeface="Courier New" panose="02070309020205020404" pitchFamily="49" charset="0"/>
              <a:buChar char="o"/>
              <a:tabLst>
                <a:tab pos="914400" algn="l"/>
              </a:tabLst>
            </a:pPr>
            <a:r>
              <a:rPr lang="en-ZA" sz="1400" b="1" dirty="0">
                <a:solidFill>
                  <a:srgbClr val="333333"/>
                </a:solidFill>
                <a:effectLst/>
                <a:latin typeface="+mn-lt"/>
                <a:ea typeface="Times New Roman" panose="02020603050405020304" pitchFamily="18" charset="0"/>
                <a:cs typeface="Times New Roman" panose="02020603050405020304" pitchFamily="18" charset="0"/>
              </a:rPr>
              <a:t>Cape Town</a:t>
            </a:r>
            <a:r>
              <a:rPr lang="en-ZA" sz="1400" dirty="0">
                <a:solidFill>
                  <a:srgbClr val="333333"/>
                </a:solidFill>
                <a:effectLst/>
                <a:latin typeface="+mn-lt"/>
                <a:ea typeface="Times New Roman" panose="02020603050405020304" pitchFamily="18" charset="0"/>
                <a:cs typeface="Times New Roman" panose="02020603050405020304" pitchFamily="18" charset="0"/>
              </a:rPr>
              <a:t>: </a:t>
            </a:r>
            <a:r>
              <a:rPr lang="en-ZA" sz="1400" u="sng" dirty="0">
                <a:solidFill>
                  <a:srgbClr val="333333"/>
                </a:solidFill>
                <a:effectLst/>
                <a:latin typeface="+mn-lt"/>
                <a:ea typeface="Times New Roman" panose="02020603050405020304" pitchFamily="18" charset="0"/>
                <a:cs typeface="Times New Roman" panose="02020603050405020304" pitchFamily="18" charset="0"/>
                <a:hlinkClick r:id="rId2"/>
              </a:rPr>
              <a:t>ClientInterface1WC@sars.gov.za</a:t>
            </a:r>
            <a:endParaRPr lang="en-ZA" sz="1400" dirty="0">
              <a:solidFill>
                <a:srgbClr val="333333"/>
              </a:solidFill>
              <a:effectLst/>
              <a:latin typeface="+mn-lt"/>
              <a:ea typeface="Calibri" panose="020F0502020204030204" pitchFamily="34" charset="0"/>
              <a:cs typeface="Times New Roman" panose="02020603050405020304" pitchFamily="18" charset="0"/>
            </a:endParaRPr>
          </a:p>
          <a:p>
            <a:pPr marL="742950" lvl="1" indent="-285750" fontAlgn="base">
              <a:lnSpc>
                <a:spcPct val="150000"/>
              </a:lnSpc>
              <a:buSzPts val="1000"/>
              <a:buFont typeface="Courier New" panose="02070309020205020404" pitchFamily="49" charset="0"/>
              <a:buChar char="o"/>
              <a:tabLst>
                <a:tab pos="914400" algn="l"/>
              </a:tabLst>
            </a:pPr>
            <a:r>
              <a:rPr lang="en-ZA" sz="1400" b="1" dirty="0">
                <a:solidFill>
                  <a:srgbClr val="333333"/>
                </a:solidFill>
                <a:effectLst/>
                <a:latin typeface="+mn-lt"/>
                <a:ea typeface="Times New Roman" panose="02020603050405020304" pitchFamily="18" charset="0"/>
                <a:cs typeface="Times New Roman" panose="02020603050405020304" pitchFamily="18" charset="0"/>
              </a:rPr>
              <a:t>Durban:</a:t>
            </a:r>
            <a:r>
              <a:rPr lang="en-ZA" sz="1400" dirty="0">
                <a:solidFill>
                  <a:srgbClr val="333333"/>
                </a:solidFill>
                <a:effectLst/>
                <a:latin typeface="+mn-lt"/>
                <a:ea typeface="Times New Roman" panose="02020603050405020304" pitchFamily="18" charset="0"/>
                <a:cs typeface="Times New Roman" panose="02020603050405020304" pitchFamily="18" charset="0"/>
              </a:rPr>
              <a:t>  Please </a:t>
            </a:r>
            <a:r>
              <a:rPr lang="en-ZA" sz="1400" dirty="0">
                <a:solidFill>
                  <a:srgbClr val="333333"/>
                </a:solidFill>
                <a:latin typeface="+mn-lt"/>
                <a:cs typeface="Times New Roman" panose="02020603050405020304" pitchFamily="18" charset="0"/>
              </a:rPr>
              <a:t>note that as from 1 April 2022 the Durban branch will no longer be accepting DA185 applications via email.  The applications have to be submitted via the RLA platform or submitted in person to the branch.   Any queries or bookings can be forwarded to </a:t>
            </a:r>
            <a:r>
              <a:rPr lang="en-ZA" sz="1400" dirty="0">
                <a:solidFill>
                  <a:srgbClr val="333333"/>
                </a:solidFill>
                <a:effectLst/>
                <a:latin typeface="+mn-lt"/>
                <a:ea typeface="Times New Roman" panose="02020603050405020304" pitchFamily="18" charset="0"/>
                <a:cs typeface="Times New Roman" panose="02020603050405020304" pitchFamily="18" charset="0"/>
              </a:rPr>
              <a:t> </a:t>
            </a:r>
            <a:r>
              <a:rPr lang="en-ZA" sz="1400" u="sng" dirty="0">
                <a:solidFill>
                  <a:srgbClr val="333333"/>
                </a:solidFill>
                <a:effectLst/>
                <a:latin typeface="+mn-lt"/>
                <a:ea typeface="Times New Roman" panose="02020603050405020304" pitchFamily="18" charset="0"/>
                <a:cs typeface="Times New Roman" panose="02020603050405020304" pitchFamily="18" charset="0"/>
                <a:hlinkClick r:id="rId3"/>
              </a:rPr>
              <a:t>DBN_LicensingandRegistration@sars.gov.za</a:t>
            </a:r>
            <a:endParaRPr lang="en-ZA" sz="1400" dirty="0">
              <a:solidFill>
                <a:srgbClr val="333333"/>
              </a:solidFill>
              <a:effectLst/>
              <a:latin typeface="+mn-lt"/>
              <a:ea typeface="Calibri" panose="020F0502020204030204" pitchFamily="34" charset="0"/>
              <a:cs typeface="Times New Roman" panose="02020603050405020304" pitchFamily="18" charset="0"/>
            </a:endParaRPr>
          </a:p>
          <a:p>
            <a:pPr marL="742950" lvl="1" indent="-285750" fontAlgn="base">
              <a:lnSpc>
                <a:spcPct val="150000"/>
              </a:lnSpc>
              <a:buSzPts val="1000"/>
              <a:buFont typeface="Courier New" panose="02070309020205020404" pitchFamily="49" charset="0"/>
              <a:buChar char="o"/>
              <a:tabLst>
                <a:tab pos="914400" algn="l"/>
              </a:tabLst>
            </a:pPr>
            <a:r>
              <a:rPr lang="en-ZA" sz="1400" b="1" dirty="0">
                <a:solidFill>
                  <a:srgbClr val="333333"/>
                </a:solidFill>
                <a:effectLst/>
                <a:latin typeface="+mn-lt"/>
                <a:ea typeface="Times New Roman" panose="02020603050405020304" pitchFamily="18" charset="0"/>
                <a:cs typeface="Times New Roman" panose="02020603050405020304" pitchFamily="18" charset="0"/>
              </a:rPr>
              <a:t>ORTIA:</a:t>
            </a:r>
            <a:r>
              <a:rPr lang="en-ZA" sz="1400" dirty="0">
                <a:solidFill>
                  <a:srgbClr val="333333"/>
                </a:solidFill>
                <a:effectLst/>
                <a:latin typeface="+mn-lt"/>
                <a:ea typeface="Times New Roman" panose="02020603050405020304" pitchFamily="18" charset="0"/>
                <a:cs typeface="Times New Roman" panose="02020603050405020304" pitchFamily="18" charset="0"/>
              </a:rPr>
              <a:t> </a:t>
            </a:r>
            <a:r>
              <a:rPr lang="en-ZA" sz="1400" u="sng" dirty="0">
                <a:solidFill>
                  <a:srgbClr val="333333"/>
                </a:solidFill>
                <a:effectLst/>
                <a:latin typeface="+mn-lt"/>
                <a:ea typeface="Times New Roman" panose="02020603050405020304" pitchFamily="18" charset="0"/>
                <a:cs typeface="Times New Roman" panose="02020603050405020304" pitchFamily="18" charset="0"/>
                <a:hlinkClick r:id="rId4"/>
              </a:rPr>
              <a:t>Licensing@sars.gov.za</a:t>
            </a:r>
            <a:endParaRPr lang="en-ZA" sz="1400" dirty="0">
              <a:solidFill>
                <a:srgbClr val="333333"/>
              </a:solidFill>
              <a:effectLst/>
              <a:latin typeface="+mn-lt"/>
              <a:ea typeface="Calibri" panose="020F0502020204030204" pitchFamily="34" charset="0"/>
              <a:cs typeface="Times New Roman" panose="02020603050405020304" pitchFamily="18" charset="0"/>
            </a:endParaRPr>
          </a:p>
          <a:p>
            <a:pPr marL="742950" lvl="1" indent="-285750" fontAlgn="base">
              <a:lnSpc>
                <a:spcPct val="150000"/>
              </a:lnSpc>
              <a:buSzPts val="1000"/>
              <a:buFont typeface="Courier New" panose="02070309020205020404" pitchFamily="49" charset="0"/>
              <a:buChar char="o"/>
              <a:tabLst>
                <a:tab pos="914400" algn="l"/>
              </a:tabLst>
            </a:pPr>
            <a:r>
              <a:rPr lang="en-ZA" sz="1400" b="1" dirty="0">
                <a:solidFill>
                  <a:srgbClr val="333333"/>
                </a:solidFill>
                <a:effectLst/>
                <a:latin typeface="+mn-lt"/>
                <a:ea typeface="Times New Roman" panose="02020603050405020304" pitchFamily="18" charset="0"/>
                <a:cs typeface="Times New Roman" panose="02020603050405020304" pitchFamily="18" charset="0"/>
              </a:rPr>
              <a:t>Port Elizabeth:</a:t>
            </a:r>
            <a:r>
              <a:rPr lang="en-ZA" sz="1400" dirty="0">
                <a:solidFill>
                  <a:srgbClr val="333333"/>
                </a:solidFill>
                <a:effectLst/>
                <a:latin typeface="+mn-lt"/>
                <a:ea typeface="Times New Roman" panose="02020603050405020304" pitchFamily="18" charset="0"/>
                <a:cs typeface="Times New Roman" panose="02020603050405020304" pitchFamily="18" charset="0"/>
              </a:rPr>
              <a:t> </a:t>
            </a:r>
            <a:r>
              <a:rPr lang="en-ZA" sz="1400" u="sng" dirty="0">
                <a:solidFill>
                  <a:srgbClr val="333333"/>
                </a:solidFill>
                <a:effectLst/>
                <a:latin typeface="+mn-lt"/>
                <a:ea typeface="Times New Roman" panose="02020603050405020304" pitchFamily="18" charset="0"/>
                <a:cs typeface="Times New Roman" panose="02020603050405020304" pitchFamily="18" charset="0"/>
                <a:hlinkClick r:id="rId5"/>
              </a:rPr>
              <a:t>PEZRegistrationandLicensing@sars.gov.za</a:t>
            </a:r>
            <a:endParaRPr lang="en-ZA" sz="1400" dirty="0">
              <a:latin typeface="+mn-lt"/>
            </a:endParaRPr>
          </a:p>
        </p:txBody>
      </p:sp>
      <p:sp>
        <p:nvSpPr>
          <p:cNvPr id="5" name="Text Placeholder 4"/>
          <p:cNvSpPr>
            <a:spLocks noGrp="1"/>
          </p:cNvSpPr>
          <p:nvPr>
            <p:ph type="body" sz="quarter" idx="12"/>
          </p:nvPr>
        </p:nvSpPr>
        <p:spPr/>
        <p:txBody>
          <a:bodyPr/>
          <a:lstStyle/>
          <a:p>
            <a:r>
              <a:rPr lang="en-ZA" dirty="0"/>
              <a:t>Escalations/Queries</a:t>
            </a:r>
          </a:p>
        </p:txBody>
      </p:sp>
    </p:spTree>
    <p:extLst>
      <p:ext uri="{BB962C8B-B14F-4D97-AF65-F5344CB8AC3E}">
        <p14:creationId xmlns:p14="http://schemas.microsoft.com/office/powerpoint/2010/main" val="41064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Registration</a:t>
            </a:r>
            <a:r>
              <a:rPr lang="en-US" dirty="0"/>
              <a:t>, Licensing and Accreditation (RLA)</a:t>
            </a:r>
            <a:br>
              <a:rPr lang="en-US" dirty="0"/>
            </a:br>
            <a:endParaRPr lang="en-ZA" dirty="0"/>
          </a:p>
        </p:txBody>
      </p:sp>
      <p:sp>
        <p:nvSpPr>
          <p:cNvPr id="3" name="Slide Number Placeholder 2"/>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p:cNvSpPr>
            <a:spLocks noGrp="1"/>
          </p:cNvSpPr>
          <p:nvPr>
            <p:ph type="body" sz="quarter" idx="11"/>
          </p:nvPr>
        </p:nvSpPr>
        <p:spPr>
          <a:xfrm>
            <a:off x="341312" y="1442286"/>
            <a:ext cx="8370887" cy="5016590"/>
          </a:xfrm>
        </p:spPr>
        <p:txBody>
          <a:bodyPr>
            <a:noAutofit/>
          </a:bodyPr>
          <a:lstStyle/>
          <a:p>
            <a:pPr marL="342900" lvl="0" indent="-342900" algn="just">
              <a:lnSpc>
                <a:spcPct val="150000"/>
              </a:lnSpc>
              <a:spcAft>
                <a:spcPts val="1200"/>
              </a:spcAft>
              <a:buSzPts val="1000"/>
              <a:buFont typeface="Symbol" panose="05050102010706020507" pitchFamily="18" charset="2"/>
              <a:buChar char=""/>
              <a:tabLst>
                <a:tab pos="457200" algn="l"/>
              </a:tabLst>
            </a:pPr>
            <a:r>
              <a:rPr lang="en-ZA" sz="1400" dirty="0">
                <a:solidFill>
                  <a:srgbClr val="000000"/>
                </a:solidFill>
                <a:latin typeface="+mj-lt"/>
                <a:ea typeface="Times New Roman" panose="02020603050405020304" pitchFamily="18" charset="0"/>
                <a:cs typeface="Times New Roman" panose="02020603050405020304" pitchFamily="18" charset="0"/>
              </a:rPr>
              <a:t>For queries on applications already submitted, you can email the following addresses. However, do not send applications (DA185s) to the email addresses below as they do not capture applications:</a:t>
            </a:r>
            <a:endParaRPr lang="en-ZA" sz="1400" dirty="0">
              <a:solidFill>
                <a:srgbClr val="000000"/>
              </a:solidFill>
              <a:latin typeface="+mj-lt"/>
              <a:ea typeface="Calibri" panose="020F0502020204030204" pitchFamily="34" charset="0"/>
              <a:cs typeface="Times New Roman" panose="02020603050405020304" pitchFamily="18" charset="0"/>
            </a:endParaRPr>
          </a:p>
          <a:p>
            <a:pPr marL="742950" lvl="1" indent="-285750" algn="just">
              <a:lnSpc>
                <a:spcPct val="150000"/>
              </a:lnSpc>
              <a:spcAft>
                <a:spcPts val="1200"/>
              </a:spcAft>
              <a:buSzPts val="1000"/>
              <a:buFont typeface="Courier New" panose="02070309020205020404" pitchFamily="49" charset="0"/>
              <a:buChar char="o"/>
              <a:tabLst>
                <a:tab pos="914400" algn="l"/>
              </a:tabLst>
            </a:pPr>
            <a:r>
              <a:rPr lang="en-ZA" sz="1400" dirty="0">
                <a:solidFill>
                  <a:srgbClr val="000000"/>
                </a:solidFill>
                <a:latin typeface="+mj-lt"/>
                <a:ea typeface="Times New Roman" panose="02020603050405020304" pitchFamily="18" charset="0"/>
                <a:cs typeface="Times New Roman" panose="02020603050405020304" pitchFamily="18" charset="0"/>
              </a:rPr>
              <a:t>For applications submitted via the RLA system and the case has passed the acceptable turnaround time, please email </a:t>
            </a:r>
            <a:r>
              <a:rPr lang="en-ZA" sz="1400" u="sng" dirty="0">
                <a:solidFill>
                  <a:srgbClr val="015289"/>
                </a:solidFill>
                <a:latin typeface="+mj-lt"/>
                <a:ea typeface="Times New Roman" panose="02020603050405020304" pitchFamily="18" charset="0"/>
                <a:cs typeface="Times New Roman" panose="02020603050405020304" pitchFamily="18" charset="0"/>
                <a:hlinkClick r:id="rId2"/>
              </a:rPr>
              <a:t>RLARegistrations@sars.gov.za</a:t>
            </a:r>
            <a:r>
              <a:rPr lang="en-ZA" sz="1400" dirty="0">
                <a:solidFill>
                  <a:srgbClr val="000000"/>
                </a:solidFill>
                <a:latin typeface="+mj-lt"/>
                <a:ea typeface="Times New Roman" panose="02020603050405020304" pitchFamily="18" charset="0"/>
                <a:cs typeface="Times New Roman" panose="02020603050405020304" pitchFamily="18" charset="0"/>
              </a:rPr>
              <a:t> with the case number and name of the company in the subject line. These are cases starting with the 1000 number.</a:t>
            </a:r>
            <a:endParaRPr lang="en-ZA" sz="1400" dirty="0">
              <a:solidFill>
                <a:srgbClr val="000000"/>
              </a:solidFill>
              <a:latin typeface="+mj-lt"/>
              <a:ea typeface="Calibri" panose="020F0502020204030204" pitchFamily="34" charset="0"/>
              <a:cs typeface="Times New Roman" panose="02020603050405020304" pitchFamily="18" charset="0"/>
            </a:endParaRPr>
          </a:p>
          <a:p>
            <a:pPr marL="742950" lvl="1" indent="-285750" algn="just">
              <a:lnSpc>
                <a:spcPct val="150000"/>
              </a:lnSpc>
              <a:spcAft>
                <a:spcPts val="1200"/>
              </a:spcAft>
              <a:buSzPts val="1000"/>
              <a:buFont typeface="Courier New" panose="02070309020205020404" pitchFamily="49" charset="0"/>
              <a:buChar char="o"/>
              <a:tabLst>
                <a:tab pos="914400" algn="l"/>
              </a:tabLst>
            </a:pPr>
            <a:r>
              <a:rPr lang="en-ZA" sz="1400" dirty="0">
                <a:solidFill>
                  <a:srgbClr val="000000"/>
                </a:solidFill>
                <a:latin typeface="+mj-lt"/>
                <a:ea typeface="Times New Roman" panose="02020603050405020304" pitchFamily="18" charset="0"/>
                <a:cs typeface="Times New Roman" panose="02020603050405020304" pitchFamily="18" charset="0"/>
              </a:rPr>
              <a:t>For applications submitted via the manual DA185 form and the case has passed the acceptable turnaround time, please email </a:t>
            </a:r>
            <a:r>
              <a:rPr lang="en-ZA" sz="1400" u="sng" dirty="0">
                <a:solidFill>
                  <a:srgbClr val="015289"/>
                </a:solidFill>
                <a:latin typeface="+mj-lt"/>
                <a:ea typeface="Times New Roman" panose="02020603050405020304" pitchFamily="18" charset="0"/>
                <a:cs typeface="Times New Roman" panose="02020603050405020304" pitchFamily="18" charset="0"/>
                <a:hlinkClick r:id="rId3"/>
              </a:rPr>
              <a:t>CustomsSSMReg@sars.gov.za</a:t>
            </a:r>
            <a:r>
              <a:rPr lang="en-ZA" sz="1400" dirty="0">
                <a:solidFill>
                  <a:srgbClr val="000000"/>
                </a:solidFill>
                <a:latin typeface="+mj-lt"/>
                <a:ea typeface="Times New Roman" panose="02020603050405020304" pitchFamily="18" charset="0"/>
                <a:cs typeface="Times New Roman" panose="02020603050405020304" pitchFamily="18" charset="0"/>
              </a:rPr>
              <a:t> with the case number and name of company in the subject line. These are for cases starting with the digit number 3 or 4. The Case Reference Number has 9 digit numbers.</a:t>
            </a:r>
            <a:endParaRPr lang="en-ZA" sz="1400" dirty="0">
              <a:solidFill>
                <a:srgbClr val="000000"/>
              </a:solidFill>
              <a:latin typeface="+mj-lt"/>
              <a:ea typeface="Calibri" panose="020F0502020204030204" pitchFamily="34" charset="0"/>
              <a:cs typeface="Times New Roman" panose="02020603050405020304" pitchFamily="18" charset="0"/>
            </a:endParaRPr>
          </a:p>
          <a:p>
            <a:pPr marL="0" indent="0">
              <a:lnSpc>
                <a:spcPct val="150000"/>
              </a:lnSpc>
              <a:buNone/>
            </a:pPr>
            <a:endParaRPr lang="en-ZA" sz="1400" dirty="0"/>
          </a:p>
        </p:txBody>
      </p:sp>
      <p:sp>
        <p:nvSpPr>
          <p:cNvPr id="5" name="Text Placeholder 4"/>
          <p:cNvSpPr>
            <a:spLocks noGrp="1"/>
          </p:cNvSpPr>
          <p:nvPr>
            <p:ph type="body" sz="quarter" idx="12"/>
          </p:nvPr>
        </p:nvSpPr>
        <p:spPr/>
        <p:txBody>
          <a:bodyPr/>
          <a:lstStyle/>
          <a:p>
            <a:r>
              <a:rPr lang="en-ZA" dirty="0"/>
              <a:t>Escalations/Queries (continue)</a:t>
            </a:r>
          </a:p>
        </p:txBody>
      </p:sp>
    </p:spTree>
    <p:extLst>
      <p:ext uri="{BB962C8B-B14F-4D97-AF65-F5344CB8AC3E}">
        <p14:creationId xmlns:p14="http://schemas.microsoft.com/office/powerpoint/2010/main" val="394098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CA0E-A579-4840-A241-A2ADEF539D30}"/>
              </a:ext>
            </a:extLst>
          </p:cNvPr>
          <p:cNvSpPr>
            <a:spLocks noGrp="1"/>
          </p:cNvSpPr>
          <p:nvPr>
            <p:ph type="title"/>
          </p:nvPr>
        </p:nvSpPr>
        <p:spPr/>
        <p:txBody>
          <a:bodyPr>
            <a:normAutofit/>
          </a:bodyPr>
          <a:lstStyle/>
          <a:p>
            <a:r>
              <a:rPr lang="en-US" sz="2700" dirty="0"/>
              <a:t>Registration</a:t>
            </a:r>
            <a:r>
              <a:rPr lang="en-US" dirty="0"/>
              <a:t>, Licensing and Accreditation (RLA)</a:t>
            </a:r>
            <a:endParaRPr lang="en-ZA" dirty="0"/>
          </a:p>
        </p:txBody>
      </p:sp>
      <p:sp>
        <p:nvSpPr>
          <p:cNvPr id="3" name="Slide Number Placeholder 2">
            <a:extLst>
              <a:ext uri="{FF2B5EF4-FFF2-40B4-BE49-F238E27FC236}">
                <a16:creationId xmlns:a16="http://schemas.microsoft.com/office/drawing/2014/main" id="{57005340-357A-4B48-89FF-3AEEEED5D2EC}"/>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6A3801AC-0A95-4D95-AE8B-40D5CC6E4F3B}"/>
              </a:ext>
            </a:extLst>
          </p:cNvPr>
          <p:cNvSpPr>
            <a:spLocks noGrp="1"/>
          </p:cNvSpPr>
          <p:nvPr>
            <p:ph type="body" sz="quarter" idx="11"/>
          </p:nvPr>
        </p:nvSpPr>
        <p:spPr/>
        <p:txBody>
          <a:bodyPr>
            <a:normAutofit fontScale="92500"/>
          </a:bodyPr>
          <a:lstStyle/>
          <a:p>
            <a:pPr marL="0" indent="0">
              <a:lnSpc>
                <a:spcPct val="170000"/>
              </a:lnSpc>
              <a:buNone/>
            </a:pPr>
            <a:r>
              <a:rPr lang="en-ZA" sz="1400" dirty="0">
                <a:solidFill>
                  <a:schemeClr val="tx1"/>
                </a:solidFill>
                <a:latin typeface="+mn-lt"/>
                <a:cs typeface="Arial" panose="020B0604020202020204" pitchFamily="34" charset="0"/>
              </a:rPr>
              <a:t>SARS website:  </a:t>
            </a:r>
            <a:r>
              <a:rPr lang="en-ZA" sz="1400" u="sng" dirty="0">
                <a:solidFill>
                  <a:schemeClr val="accent1">
                    <a:lumMod val="75000"/>
                  </a:schemeClr>
                </a:solidFill>
                <a:effectLst/>
                <a:latin typeface="+mn-lt"/>
                <a:ea typeface="Calibri" panose="020F0502020204030204" pitchFamily="34" charset="0"/>
                <a:hlinkClick r:id="rId2">
                  <a:extLst>
                    <a:ext uri="{A12FA001-AC4F-418D-AE19-62706E023703}">
                      <ahyp:hlinkClr xmlns:ahyp="http://schemas.microsoft.com/office/drawing/2018/hyperlinkcolor" val="tx"/>
                    </a:ext>
                  </a:extLst>
                </a:hlinkClick>
              </a:rPr>
              <a:t>SARS Home | South African Revenue Service</a:t>
            </a:r>
            <a:endParaRPr lang="en-ZA" sz="1400" dirty="0">
              <a:solidFill>
                <a:schemeClr val="accent1">
                  <a:lumMod val="75000"/>
                </a:schemeClr>
              </a:solidFill>
              <a:effectLst/>
              <a:latin typeface="+mn-lt"/>
              <a:ea typeface="Calibri" panose="020F0502020204030204" pitchFamily="34" charset="0"/>
            </a:endParaRPr>
          </a:p>
          <a:p>
            <a:pPr marL="342900" lvl="0" indent="-342900">
              <a:lnSpc>
                <a:spcPct val="170000"/>
              </a:lnSpc>
              <a:buFont typeface="+mj-lt"/>
              <a:buAutoNum type="arabicPeriod"/>
            </a:pPr>
            <a:r>
              <a:rPr lang="en-ZA" sz="1400" dirty="0">
                <a:solidFill>
                  <a:schemeClr val="tx1"/>
                </a:solidFill>
                <a:effectLst/>
                <a:latin typeface="+mn-lt"/>
                <a:ea typeface="Calibri" panose="020F0502020204030204" pitchFamily="34" charset="0"/>
              </a:rPr>
              <a:t>Click on “Customs and Excise” near top right</a:t>
            </a:r>
          </a:p>
          <a:p>
            <a:pPr marL="342900" lvl="0" indent="-342900">
              <a:lnSpc>
                <a:spcPct val="170000"/>
              </a:lnSpc>
              <a:buFont typeface="+mj-lt"/>
              <a:buAutoNum type="arabicPeriod"/>
            </a:pPr>
            <a:r>
              <a:rPr lang="en-ZA" sz="1400" dirty="0">
                <a:solidFill>
                  <a:schemeClr val="tx1"/>
                </a:solidFill>
                <a:effectLst/>
                <a:latin typeface="+mn-lt"/>
                <a:ea typeface="Calibri" panose="020F0502020204030204" pitchFamily="34" charset="0"/>
              </a:rPr>
              <a:t>Click on “Registration, Licensing and Accreditation” </a:t>
            </a:r>
          </a:p>
          <a:p>
            <a:pPr marL="742950" lvl="1" indent="-285750">
              <a:lnSpc>
                <a:spcPct val="170000"/>
              </a:lnSpc>
              <a:buFont typeface="+mj-lt"/>
              <a:buAutoNum type="alphaLcPeriod"/>
            </a:pPr>
            <a:r>
              <a:rPr lang="en-ZA" sz="1400" dirty="0">
                <a:solidFill>
                  <a:schemeClr val="tx1"/>
                </a:solidFill>
                <a:effectLst/>
                <a:latin typeface="+mn-lt"/>
                <a:ea typeface="Calibri" panose="020F0502020204030204" pitchFamily="34" charset="0"/>
              </a:rPr>
              <a:t>This page has a lot of registration related information with “What’s new” </a:t>
            </a:r>
          </a:p>
          <a:p>
            <a:pPr marL="742950" lvl="1" indent="-285750">
              <a:lnSpc>
                <a:spcPct val="170000"/>
              </a:lnSpc>
              <a:buFont typeface="+mj-lt"/>
              <a:buAutoNum type="alphaLcPeriod"/>
            </a:pPr>
            <a:r>
              <a:rPr lang="en-ZA" sz="1400" dirty="0">
                <a:solidFill>
                  <a:schemeClr val="tx1"/>
                </a:solidFill>
                <a:effectLst/>
                <a:latin typeface="+mn-lt"/>
                <a:ea typeface="Calibri" panose="020F0502020204030204" pitchFamily="34" charset="0"/>
              </a:rPr>
              <a:t>Documents published on  16 April</a:t>
            </a:r>
            <a:r>
              <a:rPr lang="en-ZA" sz="1400" b="1" dirty="0">
                <a:solidFill>
                  <a:schemeClr val="tx1"/>
                </a:solidFill>
                <a:effectLst/>
                <a:latin typeface="+mn-lt"/>
                <a:ea typeface="Calibri" panose="020F0502020204030204" pitchFamily="34" charset="0"/>
              </a:rPr>
              <a:t> 2021</a:t>
            </a:r>
            <a:r>
              <a:rPr lang="en-ZA" sz="1400" dirty="0">
                <a:solidFill>
                  <a:schemeClr val="tx1"/>
                </a:solidFill>
                <a:effectLst/>
                <a:latin typeface="+mn-lt"/>
                <a:ea typeface="Calibri" panose="020F0502020204030204" pitchFamily="34" charset="0"/>
              </a:rPr>
              <a:t> has important information such as webinar presentation and FAQ’s etc</a:t>
            </a:r>
          </a:p>
          <a:p>
            <a:pPr marL="742950" lvl="1" indent="-285750">
              <a:lnSpc>
                <a:spcPct val="170000"/>
              </a:lnSpc>
              <a:buFont typeface="+mj-lt"/>
              <a:buAutoNum type="alphaLcPeriod"/>
            </a:pPr>
            <a:r>
              <a:rPr lang="en-ZA" sz="1400" dirty="0">
                <a:solidFill>
                  <a:schemeClr val="tx1"/>
                </a:solidFill>
                <a:effectLst/>
                <a:latin typeface="+mn-lt"/>
                <a:ea typeface="Calibri" panose="020F0502020204030204" pitchFamily="34" charset="0"/>
              </a:rPr>
              <a:t>Documents published on  16 April</a:t>
            </a:r>
            <a:r>
              <a:rPr lang="en-ZA" sz="1400" b="1" dirty="0">
                <a:solidFill>
                  <a:schemeClr val="tx1"/>
                </a:solidFill>
                <a:effectLst/>
                <a:latin typeface="+mn-lt"/>
                <a:ea typeface="Calibri" panose="020F0502020204030204" pitchFamily="34" charset="0"/>
              </a:rPr>
              <a:t> 2020</a:t>
            </a:r>
            <a:r>
              <a:rPr lang="en-ZA" sz="1400" dirty="0">
                <a:solidFill>
                  <a:schemeClr val="tx1"/>
                </a:solidFill>
                <a:effectLst/>
                <a:latin typeface="+mn-lt"/>
                <a:ea typeface="Calibri" panose="020F0502020204030204" pitchFamily="34" charset="0"/>
              </a:rPr>
              <a:t> has the RLA system guides</a:t>
            </a:r>
          </a:p>
          <a:p>
            <a:pPr marL="342900" lvl="0" indent="-342900">
              <a:lnSpc>
                <a:spcPct val="170000"/>
              </a:lnSpc>
              <a:buFont typeface="+mj-lt"/>
              <a:buAutoNum type="arabicPeriod"/>
            </a:pPr>
            <a:r>
              <a:rPr lang="en-ZA" sz="1400" dirty="0">
                <a:solidFill>
                  <a:schemeClr val="tx1"/>
                </a:solidFill>
                <a:effectLst/>
                <a:latin typeface="+mn-lt"/>
                <a:ea typeface="Calibri" panose="020F0502020204030204" pitchFamily="34" charset="0"/>
              </a:rPr>
              <a:t>Just above “What’s New” navigate to the RLA System specific webpage i.e. </a:t>
            </a:r>
            <a:r>
              <a:rPr lang="en-ZA" sz="1400" b="1" dirty="0">
                <a:solidFill>
                  <a:schemeClr val="tx1"/>
                </a:solidFill>
                <a:effectLst/>
                <a:latin typeface="+mn-lt"/>
                <a:ea typeface="Calibri" panose="020F0502020204030204" pitchFamily="34" charset="0"/>
              </a:rPr>
              <a:t>For more information on the new Registration, Licensing and Accreditation (RLA) system, </a:t>
            </a:r>
            <a:r>
              <a:rPr lang="en-ZA" sz="1400" b="1" u="sng" dirty="0">
                <a:solidFill>
                  <a:schemeClr val="tx1"/>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click here</a:t>
            </a:r>
            <a:r>
              <a:rPr lang="en-ZA" sz="1400" b="1" dirty="0">
                <a:solidFill>
                  <a:schemeClr val="tx1"/>
                </a:solidFill>
                <a:effectLst/>
                <a:latin typeface="+mn-lt"/>
                <a:ea typeface="Calibri" panose="020F0502020204030204" pitchFamily="34" charset="0"/>
              </a:rPr>
              <a:t>.</a:t>
            </a:r>
            <a:endParaRPr lang="en-ZA" sz="1400" dirty="0">
              <a:solidFill>
                <a:schemeClr val="tx1"/>
              </a:solidFill>
              <a:effectLst/>
              <a:latin typeface="+mn-lt"/>
              <a:ea typeface="Calibri" panose="020F0502020204030204" pitchFamily="34" charset="0"/>
            </a:endParaRPr>
          </a:p>
          <a:p>
            <a:pPr marL="742950" lvl="1" indent="-285750">
              <a:lnSpc>
                <a:spcPct val="170000"/>
              </a:lnSpc>
              <a:buFont typeface="+mj-lt"/>
              <a:buAutoNum type="alphaLcPeriod"/>
            </a:pPr>
            <a:r>
              <a:rPr lang="en-ZA" sz="1400" dirty="0">
                <a:solidFill>
                  <a:schemeClr val="tx1"/>
                </a:solidFill>
                <a:effectLst/>
                <a:latin typeface="+mn-lt"/>
                <a:ea typeface="Calibri" panose="020F0502020204030204" pitchFamily="34" charset="0"/>
              </a:rPr>
              <a:t>This page details the journey of RLA, all related publications and updates as well as escalation/query procedures</a:t>
            </a:r>
          </a:p>
          <a:p>
            <a:pPr marL="342900" lvl="0" indent="-342900">
              <a:lnSpc>
                <a:spcPct val="170000"/>
              </a:lnSpc>
              <a:buFont typeface="+mj-lt"/>
              <a:buAutoNum type="arabicPeriod"/>
            </a:pPr>
            <a:r>
              <a:rPr lang="en-ZA" sz="1400" dirty="0">
                <a:solidFill>
                  <a:schemeClr val="tx1"/>
                </a:solidFill>
                <a:effectLst/>
                <a:latin typeface="+mn-lt"/>
                <a:ea typeface="Calibri" panose="020F0502020204030204" pitchFamily="34" charset="0"/>
              </a:rPr>
              <a:t>Bottom of this page has links to related documents such as the policy and external user guides</a:t>
            </a:r>
          </a:p>
          <a:p>
            <a:endParaRPr lang="en-ZA" dirty="0"/>
          </a:p>
        </p:txBody>
      </p:sp>
      <p:sp>
        <p:nvSpPr>
          <p:cNvPr id="5" name="Text Placeholder 4">
            <a:extLst>
              <a:ext uri="{FF2B5EF4-FFF2-40B4-BE49-F238E27FC236}">
                <a16:creationId xmlns:a16="http://schemas.microsoft.com/office/drawing/2014/main" id="{DF0F4705-09DD-40A1-9ED7-A518C6469E52}"/>
              </a:ext>
            </a:extLst>
          </p:cNvPr>
          <p:cNvSpPr>
            <a:spLocks noGrp="1"/>
          </p:cNvSpPr>
          <p:nvPr>
            <p:ph type="body" sz="quarter" idx="12"/>
          </p:nvPr>
        </p:nvSpPr>
        <p:spPr>
          <a:xfrm>
            <a:off x="341312" y="1288768"/>
            <a:ext cx="7886700" cy="437806"/>
          </a:xfrm>
        </p:spPr>
        <p:txBody>
          <a:bodyPr/>
          <a:lstStyle/>
          <a:p>
            <a:r>
              <a:rPr lang="en-ZA" dirty="0">
                <a:latin typeface="+mn-lt"/>
              </a:rPr>
              <a:t>Navigation to RLA information on the SARS Website</a:t>
            </a:r>
          </a:p>
          <a:p>
            <a:endParaRPr lang="en-ZA" dirty="0"/>
          </a:p>
        </p:txBody>
      </p:sp>
    </p:spTree>
    <p:extLst>
      <p:ext uri="{BB962C8B-B14F-4D97-AF65-F5344CB8AC3E}">
        <p14:creationId xmlns:p14="http://schemas.microsoft.com/office/powerpoint/2010/main" val="324852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Registration</a:t>
            </a:r>
            <a:r>
              <a:rPr lang="en-US" dirty="0"/>
              <a:t>, Licensing and Accreditation (RLA)</a:t>
            </a:r>
            <a:endParaRPr lang="en-ZA" dirty="0"/>
          </a:p>
        </p:txBody>
      </p:sp>
      <p:sp>
        <p:nvSpPr>
          <p:cNvPr id="3" name="Slide Number Placeholder 2"/>
          <p:cNvSpPr>
            <a:spLocks noGrp="1"/>
          </p:cNvSpPr>
          <p:nvPr>
            <p:ph type="sldNum" sz="quarter" idx="10"/>
          </p:nvPr>
        </p:nvSpPr>
        <p:spPr/>
        <p:txBody>
          <a:bodyPr/>
          <a:lstStyle/>
          <a:p>
            <a:fld id="{B540B12B-D968-2643-8E7F-238A3C456CC9}" type="slidenum">
              <a:rPr lang="en-US" smtClean="0"/>
              <a:pPr/>
              <a:t>7</a:t>
            </a:fld>
            <a:endParaRPr lang="en-US" dirty="0"/>
          </a:p>
        </p:txBody>
      </p:sp>
      <p:sp>
        <p:nvSpPr>
          <p:cNvPr id="5" name="Text Placeholder 4"/>
          <p:cNvSpPr>
            <a:spLocks noGrp="1"/>
          </p:cNvSpPr>
          <p:nvPr>
            <p:ph type="body" sz="quarter" idx="11"/>
          </p:nvPr>
        </p:nvSpPr>
        <p:spPr>
          <a:xfrm>
            <a:off x="400591" y="2457954"/>
            <a:ext cx="7886700" cy="788319"/>
          </a:xfrm>
        </p:spPr>
        <p:txBody>
          <a:bodyPr>
            <a:noAutofit/>
          </a:bodyPr>
          <a:lstStyle/>
          <a:p>
            <a:pPr algn="ctr"/>
            <a:r>
              <a:rPr lang="en-ZA" sz="4400" dirty="0"/>
              <a:t>System Process</a:t>
            </a:r>
          </a:p>
        </p:txBody>
      </p:sp>
      <p:pic>
        <p:nvPicPr>
          <p:cNvPr id="6" name="Picture 5" descr="Glowing circuit board">
            <a:extLst>
              <a:ext uri="{FF2B5EF4-FFF2-40B4-BE49-F238E27FC236}">
                <a16:creationId xmlns:a16="http://schemas.microsoft.com/office/drawing/2014/main" id="{5FA5684F-ADC2-47D0-BD05-BB1559EE5C2E}"/>
              </a:ext>
            </a:extLst>
          </p:cNvPr>
          <p:cNvPicPr>
            <a:picLocks noChangeAspect="1"/>
          </p:cNvPicPr>
          <p:nvPr/>
        </p:nvPicPr>
        <p:blipFill>
          <a:blip r:embed="rId2"/>
          <a:stretch>
            <a:fillRect/>
          </a:stretch>
        </p:blipFill>
        <p:spPr>
          <a:xfrm>
            <a:off x="3089868" y="3429000"/>
            <a:ext cx="2622884" cy="1748589"/>
          </a:xfrm>
          <a:prstGeom prst="rect">
            <a:avLst/>
          </a:prstGeom>
        </p:spPr>
      </p:pic>
    </p:spTree>
    <p:extLst>
      <p:ext uri="{BB962C8B-B14F-4D97-AF65-F5344CB8AC3E}">
        <p14:creationId xmlns:p14="http://schemas.microsoft.com/office/powerpoint/2010/main" val="264723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7"/>
          <p:cNvSpPr txBox="1">
            <a:spLocks noChangeArrowheads="1"/>
          </p:cNvSpPr>
          <p:nvPr/>
        </p:nvSpPr>
        <p:spPr bwMode="auto">
          <a:xfrm>
            <a:off x="442020" y="1232452"/>
            <a:ext cx="8308575" cy="54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ZA" sz="1600" dirty="0"/>
              <a:t>Once the client has been registered with SARS, the client can then register for </a:t>
            </a:r>
            <a:r>
              <a:rPr lang="en-ZA" sz="1600" dirty="0" err="1"/>
              <a:t>eFiling</a:t>
            </a:r>
            <a:r>
              <a:rPr lang="en-ZA" sz="1600" dirty="0"/>
              <a:t> if not already an </a:t>
            </a:r>
            <a:r>
              <a:rPr lang="en-ZA" sz="1600" dirty="0" err="1"/>
              <a:t>eFiler</a:t>
            </a:r>
            <a:r>
              <a:rPr lang="en-ZA" sz="1600" dirty="0"/>
              <a:t>. This can be done by logging onto the SARS website</a:t>
            </a:r>
            <a:endParaRPr lang="en-ZA" sz="1600" dirty="0">
              <a:solidFill>
                <a:srgbClr val="FF0000"/>
              </a:solidFill>
            </a:endParaRPr>
          </a:p>
          <a:p>
            <a:pPr marL="457200" lvl="1" indent="0"/>
            <a:endParaRPr lang="en-ZA" dirty="0">
              <a:solidFill>
                <a:srgbClr val="FF0000"/>
              </a:solidFill>
            </a:endParaRPr>
          </a:p>
          <a:p>
            <a:pPr marL="457200" lvl="1" indent="0"/>
            <a:endParaRPr lang="en-ZA" dirty="0">
              <a:solidFill>
                <a:srgbClr val="FF0000"/>
              </a:solidFill>
            </a:endParaRPr>
          </a:p>
          <a:p>
            <a:pPr marL="457200" lvl="1" indent="0"/>
            <a:endParaRPr lang="en-ZA" dirty="0">
              <a:solidFill>
                <a:srgbClr val="FF0000"/>
              </a:solidFill>
            </a:endParaRPr>
          </a:p>
          <a:p>
            <a:pPr marL="457200" lvl="1" indent="0"/>
            <a:endParaRPr lang="en-ZA" dirty="0">
              <a:solidFill>
                <a:srgbClr val="FF0000"/>
              </a:solidFill>
            </a:endParaRPr>
          </a:p>
          <a:p>
            <a:pPr marL="457200" lvl="1" indent="0"/>
            <a:endParaRPr lang="en-ZA" dirty="0">
              <a:solidFill>
                <a:srgbClr val="FF0000"/>
              </a:solidFill>
            </a:endParaRPr>
          </a:p>
          <a:p>
            <a:pPr marL="457200" lvl="1" indent="0"/>
            <a:endParaRPr lang="en-ZA" dirty="0">
              <a:solidFill>
                <a:srgbClr val="FF0000"/>
              </a:solidFill>
            </a:endParaRPr>
          </a:p>
        </p:txBody>
      </p:sp>
      <p:sp>
        <p:nvSpPr>
          <p:cNvPr id="6" name="Text Placeholder 7"/>
          <p:cNvSpPr txBox="1">
            <a:spLocks/>
          </p:cNvSpPr>
          <p:nvPr/>
        </p:nvSpPr>
        <p:spPr>
          <a:xfrm>
            <a:off x="370568" y="791051"/>
            <a:ext cx="7886700" cy="508767"/>
          </a:xfrm>
          <a:prstGeom prst="rect">
            <a:avLst/>
          </a:prstGeom>
        </p:spPr>
        <p:txBody>
          <a:bodyPr vert="horz" lIns="91440" tIns="45720" rIns="91440" bIns="45720" rtlCol="0">
            <a:normAutofit/>
          </a:bodyPr>
          <a:lstStyle>
            <a:lvl1pPr indent="0">
              <a:lnSpc>
                <a:spcPct val="90000"/>
              </a:lnSpc>
              <a:spcBef>
                <a:spcPts val="1000"/>
              </a:spcBef>
              <a:buFontTx/>
              <a:buNone/>
              <a:defRPr sz="9600" b="1" i="0">
                <a:solidFill>
                  <a:schemeClr val="tx1">
                    <a:lumMod val="75000"/>
                    <a:lumOff val="25000"/>
                  </a:schemeClr>
                </a:solidFill>
                <a:latin typeface="Arial" charset="0"/>
              </a:defRPr>
            </a:lvl1pPr>
            <a:lvl2pPr marL="0" lvl="1" indent="0">
              <a:lnSpc>
                <a:spcPct val="120000"/>
              </a:lnSpc>
              <a:spcBef>
                <a:spcPts val="1000"/>
              </a:spcBef>
              <a:buFontTx/>
              <a:buNone/>
              <a:defRPr sz="5200" b="0" i="0">
                <a:solidFill>
                  <a:schemeClr val="tx1">
                    <a:lumMod val="75000"/>
                    <a:lumOff val="25000"/>
                  </a:schemeClr>
                </a:solidFill>
                <a:latin typeface="Arial" charset="0"/>
              </a:defRPr>
            </a:lvl2pPr>
            <a:lvl3pPr indent="0">
              <a:lnSpc>
                <a:spcPct val="90000"/>
              </a:lnSpc>
              <a:spcBef>
                <a:spcPts val="500"/>
              </a:spcBef>
              <a:buFontTx/>
              <a:buNone/>
              <a:defRPr sz="2200" b="0" i="0">
                <a:latin typeface="Arial" charset="0"/>
              </a:defRPr>
            </a:lvl3pPr>
            <a:lvl4pPr indent="0">
              <a:lnSpc>
                <a:spcPct val="90000"/>
              </a:lnSpc>
              <a:spcBef>
                <a:spcPts val="500"/>
              </a:spcBef>
              <a:buFontTx/>
              <a:buNone/>
              <a:defRPr sz="2200" b="0" i="0">
                <a:latin typeface="Arial" charset="0"/>
              </a:defRPr>
            </a:lvl4pPr>
            <a:lvl5pPr indent="0">
              <a:lnSpc>
                <a:spcPct val="90000"/>
              </a:lnSpc>
              <a:spcBef>
                <a:spcPts val="500"/>
              </a:spcBef>
              <a:buFontTx/>
              <a:buNone/>
              <a:defRPr sz="2200" b="0" i="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2000" dirty="0">
                <a:ea typeface="+mj-ea"/>
                <a:cs typeface="+mj-cs"/>
              </a:rPr>
              <a:t>How to register for </a:t>
            </a:r>
            <a:r>
              <a:rPr lang="en-US" sz="2000" dirty="0" err="1">
                <a:ea typeface="+mj-ea"/>
                <a:cs typeface="+mj-cs"/>
              </a:rPr>
              <a:t>eFILING</a:t>
            </a:r>
            <a:endParaRPr lang="en-US" sz="2000" dirty="0">
              <a:ea typeface="+mj-ea"/>
              <a:cs typeface="+mj-cs"/>
            </a:endParaRPr>
          </a:p>
        </p:txBody>
      </p:sp>
      <p:sp>
        <p:nvSpPr>
          <p:cNvPr id="8" name="Title 5"/>
          <p:cNvSpPr>
            <a:spLocks noGrp="1"/>
          </p:cNvSpPr>
          <p:nvPr>
            <p:ph type="title"/>
          </p:nvPr>
        </p:nvSpPr>
        <p:spPr>
          <a:xfrm>
            <a:off x="341993" y="258445"/>
            <a:ext cx="8611176" cy="532606"/>
          </a:xfrm>
        </p:spPr>
        <p:txBody>
          <a:bodyPr>
            <a:normAutofit fontScale="90000"/>
          </a:bodyPr>
          <a:lstStyle/>
          <a:p>
            <a:r>
              <a:rPr lang="en-US" dirty="0"/>
              <a:t>Registration, Licensing and Accreditation (RLA)</a:t>
            </a:r>
          </a:p>
        </p:txBody>
      </p:sp>
      <p:sp>
        <p:nvSpPr>
          <p:cNvPr id="7" name="Slide Number Placeholder 2"/>
          <p:cNvSpPr>
            <a:spLocks noGrp="1"/>
          </p:cNvSpPr>
          <p:nvPr>
            <p:ph type="sldNum" sz="quarter" idx="10"/>
          </p:nvPr>
        </p:nvSpPr>
        <p:spPr>
          <a:xfrm>
            <a:off x="457200" y="6356352"/>
            <a:ext cx="1785668" cy="365125"/>
          </a:xfrm>
        </p:spPr>
        <p:txBody>
          <a:bodyPr vert="horz" lIns="98456" tIns="49228" rIns="98456" bIns="49228" rtlCol="0" anchor="ctr"/>
          <a:lstStyle/>
          <a:p>
            <a:fld id="{61E6F4AD-822C-4824-903F-AAE7E1666E74}" type="slidenum">
              <a:rPr lang="en-ZA" sz="1100" b="0">
                <a:solidFill>
                  <a:srgbClr val="004C85"/>
                </a:solidFill>
              </a:rPr>
              <a:pPr/>
              <a:t>8</a:t>
            </a:fld>
            <a:endParaRPr lang="en-ZA" sz="1100" b="0" dirty="0">
              <a:solidFill>
                <a:srgbClr val="004C85"/>
              </a:solidFill>
            </a:endParaRPr>
          </a:p>
        </p:txBody>
      </p:sp>
      <p:pic>
        <p:nvPicPr>
          <p:cNvPr id="10" name="Picture 9"/>
          <p:cNvPicPr/>
          <p:nvPr/>
        </p:nvPicPr>
        <p:blipFill rotWithShape="1">
          <a:blip r:embed="rId3"/>
          <a:srcRect t="8185" b="22894"/>
          <a:stretch/>
        </p:blipFill>
        <p:spPr bwMode="auto">
          <a:xfrm>
            <a:off x="850899" y="1847850"/>
            <a:ext cx="7377793" cy="4260850"/>
          </a:xfrm>
          <a:prstGeom prst="rect">
            <a:avLst/>
          </a:prstGeom>
          <a:ln>
            <a:noFill/>
          </a:ln>
          <a:extLst>
            <a:ext uri="{53640926-AAD7-44D8-BBD7-CCE9431645EC}">
              <a14:shadowObscured xmlns:a14="http://schemas.microsoft.com/office/drawing/2010/main"/>
            </a:ext>
          </a:extLst>
        </p:spPr>
      </p:pic>
      <p:sp>
        <p:nvSpPr>
          <p:cNvPr id="2" name="Right Arrow 1"/>
          <p:cNvSpPr/>
          <p:nvPr/>
        </p:nvSpPr>
        <p:spPr>
          <a:xfrm rot="16200000">
            <a:off x="6582456" y="4993352"/>
            <a:ext cx="74712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71816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0122BF8E98E8458C27A4690E732949" ma:contentTypeVersion="8" ma:contentTypeDescription="Create a new document." ma:contentTypeScope="" ma:versionID="a96bec23a6f1aaa7c32d12b622fafe18">
  <xsd:schema xmlns:xsd="http://www.w3.org/2001/XMLSchema" xmlns:xs="http://www.w3.org/2001/XMLSchema" xmlns:p="http://schemas.microsoft.com/office/2006/metadata/properties" xmlns:ns3="c699fb24-1d87-4381-bdb2-1b3fb7ec8776" xmlns:ns4="2dd959e0-d774-44f9-a575-8f351992d435" targetNamespace="http://schemas.microsoft.com/office/2006/metadata/properties" ma:root="true" ma:fieldsID="1298c83c4cdd839bbf9c41f4f18ff4a3" ns3:_="" ns4:_="">
    <xsd:import namespace="c699fb24-1d87-4381-bdb2-1b3fb7ec8776"/>
    <xsd:import namespace="2dd959e0-d774-44f9-a575-8f351992d4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9fb24-1d87-4381-bdb2-1b3fb7ec8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959e0-d774-44f9-a575-8f351992d4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6FB1A-60FB-48D3-9433-0EC83991451A}">
  <ds:schemaRefs>
    <ds:schemaRef ds:uri="http://schemas.microsoft.com/office/infopath/2007/PartnerControls"/>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c699fb24-1d87-4381-bdb2-1b3fb7ec8776"/>
    <ds:schemaRef ds:uri="http://schemas.openxmlformats.org/package/2006/metadata/core-properties"/>
    <ds:schemaRef ds:uri="2dd959e0-d774-44f9-a575-8f351992d435"/>
    <ds:schemaRef ds:uri="http://purl.org/dc/dcmitype/"/>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B1566EB8-47EC-40FE-AB22-A7485AC61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9fb24-1d87-4381-bdb2-1b3fb7ec8776"/>
    <ds:schemaRef ds:uri="2dd959e0-d774-44f9-a575-8f351992d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2015</TotalTime>
  <Words>1531</Words>
  <Application>Microsoft Office PowerPoint</Application>
  <PresentationFormat>On-screen Show (4:3)</PresentationFormat>
  <Paragraphs>159</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Symbol</vt:lpstr>
      <vt:lpstr>Office Theme</vt:lpstr>
      <vt:lpstr>PowerPoint Presentation</vt:lpstr>
      <vt:lpstr>Table of Content</vt:lpstr>
      <vt:lpstr>Registration, Licensing and Accreditation (RLA)</vt:lpstr>
      <vt:lpstr>Registration, Licensing and Accreditation (RLA)</vt:lpstr>
      <vt:lpstr>Registration, Licensing and Accreditation (RLA) </vt:lpstr>
      <vt:lpstr>Registration, Licensing and Accreditation (RLA) </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Registration, Licensing and Accreditation (RLA)</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25 Year Anniversary Powerpoint Template C</dc:title>
  <dc:creator>Simangele Radebe</dc:creator>
  <cp:lastModifiedBy>Matseliso Agnes Zulu</cp:lastModifiedBy>
  <cp:revision>96</cp:revision>
  <cp:lastPrinted>2019-07-22T09:05:08Z</cp:lastPrinted>
  <dcterms:created xsi:type="dcterms:W3CDTF">2017-08-25T14:16:48Z</dcterms:created>
  <dcterms:modified xsi:type="dcterms:W3CDTF">2023-10-26T13:57:03Z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0x0101009E0122BF8E98E8458C27A4690E732949</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