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83" r:id="rId3"/>
    <p:sldId id="284" r:id="rId4"/>
    <p:sldId id="301" r:id="rId5"/>
    <p:sldId id="286" r:id="rId6"/>
    <p:sldId id="287" r:id="rId7"/>
    <p:sldId id="303" r:id="rId8"/>
    <p:sldId id="304" r:id="rId9"/>
    <p:sldId id="305" r:id="rId10"/>
    <p:sldId id="306" r:id="rId11"/>
    <p:sldId id="307" r:id="rId12"/>
    <p:sldId id="315" r:id="rId13"/>
    <p:sldId id="316" r:id="rId14"/>
    <p:sldId id="268" r:id="rId15"/>
    <p:sldId id="269" r:id="rId16"/>
    <p:sldId id="270" r:id="rId17"/>
    <p:sldId id="271" r:id="rId18"/>
    <p:sldId id="272" r:id="rId19"/>
    <p:sldId id="309" r:id="rId20"/>
    <p:sldId id="310" r:id="rId21"/>
    <p:sldId id="311" r:id="rId22"/>
    <p:sldId id="312" r:id="rId23"/>
    <p:sldId id="313" r:id="rId24"/>
    <p:sldId id="314" r:id="rId25"/>
    <p:sldId id="302" r:id="rId26"/>
    <p:sldId id="317" r:id="rId27"/>
    <p:sldId id="318" r:id="rId28"/>
    <p:sldId id="282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D6AAF3-AD77-4D9E-AD7D-B47B201177D9}" v="2" dt="2024-04-01T11:45:57.2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481" y="5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660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A675B0-19F7-4C15-AA7E-C4DEE17ADEA8}" type="datetimeFigureOut">
              <a:rPr lang="en-ZA" smtClean="0"/>
              <a:t>2024/04/02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36D0E-D0C9-493F-B8BF-8BB2EC2A826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585339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C37CD4-3C71-166A-BC53-AE1D21465A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E0683E-03BB-4407-8C16-FBF5C2A53D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8BF30-AB53-777B-CF61-DDB58662C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8A66FC-ED71-4946-BF1B-285EB5C1BEFB}" type="datetime1">
              <a:rPr lang="en-ZA" smtClean="0"/>
              <a:t>2024/04/02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BDFF8-B276-A797-0F4D-5CC26FCBF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22B9F6-902D-F876-1BFA-512953C16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336133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E784A-9C8C-8F76-5791-62D4D9518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5D43BEA-2E62-58CF-40FE-8B0F2FFA26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2233A-AF9D-1F4A-D8EB-0E2701129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42D692-162F-4D02-8AF8-8E5407F4B488}" type="datetime1">
              <a:rPr lang="en-ZA" smtClean="0"/>
              <a:t>2024/04/02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E2140-0F53-B768-76D7-D6C34F176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38384-C331-DEC8-3F5B-21B05EED6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024452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44056BF-55B7-29DB-5935-04BE61C3C7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52E572-9301-1876-3625-7FF35A4861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601DB-3E48-6434-1B92-56F77C35B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E3153-4B33-4A3D-ACDB-CA43B84954E4}" type="datetime1">
              <a:rPr lang="en-ZA" smtClean="0"/>
              <a:t>2024/04/02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EC6336-8295-3A3B-EB7A-2533E21C0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ABC1F6-F7B3-9526-BAC6-0CD984DC5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70956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17C62-4C72-B99D-9B68-F1B442386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F7CAF5-5938-5BDB-522B-E1148CE49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4A38B3-AE2A-A55D-0C2A-B219C4E7F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C8376-513B-4FEE-9B6C-E94E2E3098F8}" type="datetime1">
              <a:rPr lang="en-ZA" smtClean="0"/>
              <a:t>2024/04/02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03EB93-C362-4A80-1577-5DE9AE929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766220-692B-B70B-F62C-54ADAEA08D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147271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00C594-EB85-D560-3FCE-615CEC203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82E1C-E3B5-2D03-83BA-CA90E51C2A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B38A9-12DD-D917-6339-E76FA28C5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0A1B76-60CD-42C5-9170-E4B1A139750C}" type="datetime1">
              <a:rPr lang="en-ZA" smtClean="0"/>
              <a:t>2024/04/02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CF96E3-4643-1D5A-3BAE-388BB0F64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3E792-7FB2-F04E-C279-92DECA0BE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578274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BB1198-510C-472C-1577-3F568338EF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4AB966-B042-CE24-90CC-4461DF3AC4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F055C-6937-C653-16F4-5EB74B27A8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7728B9-44D2-8C04-724F-F30C23C26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E48AC-8EE1-45F6-BC98-EA42C678C3C6}" type="datetime1">
              <a:rPr lang="en-ZA" smtClean="0"/>
              <a:t>2024/04/02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0CA34A-2755-5181-717C-BEE890E07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149586-C258-5673-29DB-B5BCB9CA7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070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9538D-E53A-3432-7577-2681D634A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021408-0603-423B-7946-B52E8FFF86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1757A-0C69-5D89-C1E6-8F7D1AC2EAE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093FA8-922C-F818-D7A1-C2308E4E78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C648F6-987F-E722-3498-ACBA4807A33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F3B5B2-20B7-0D1B-EB14-5B41673B4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C8C03-BB0F-400C-AC4A-82DF3806E62F}" type="datetime1">
              <a:rPr lang="en-ZA" smtClean="0"/>
              <a:t>2024/04/02</a:t>
            </a:fld>
            <a:endParaRPr lang="en-Z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A4E54B8-4945-6603-AC4D-46AD3F366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5171C84-6878-5396-0106-EC504DE77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483895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71301-72DF-2C3E-105B-3A7819257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60D5E9-4D75-B24D-C772-FFCF44453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6DEE7-28A3-48B6-8424-E2A324B73689}" type="datetime1">
              <a:rPr lang="en-ZA" smtClean="0"/>
              <a:t>2024/04/02</a:t>
            </a:fld>
            <a:endParaRPr lang="en-Z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354B898-B5FB-013A-A297-E91E33BDA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77F743-8C42-F277-59B3-7765587B4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731538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162D11-B338-AFE3-B865-8BA5EB3E0C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A3ACE-60E8-418F-839B-84A4DF919BC3}" type="datetime1">
              <a:rPr lang="en-ZA" smtClean="0"/>
              <a:t>2024/04/02</a:t>
            </a:fld>
            <a:endParaRPr lang="en-Z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B7221A-32AA-FBFD-0B8D-A3A107FD0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48B0B9-00E8-F699-462F-EE6CDB46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49626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B3657A-C88B-16F0-7779-E2C20E154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A56AE-E9DC-5C57-F090-AA4F42AAC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BE365B-58A4-4EE8-C968-399F8D6F4B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FC738EE-94B0-0FF0-F0C2-39781AA008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10198-693C-4BC5-8B8F-88395948E55A}" type="datetime1">
              <a:rPr lang="en-ZA" smtClean="0"/>
              <a:t>2024/04/02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792208-02D6-4EA2-11F2-8B76E01DA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FDA11-B50B-5FE6-2C49-19FB4DFFA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990742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1A1DDE-317F-8DC9-DA64-792448452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E17B9D8-8D33-3D20-B8F1-CC71BFE630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E6D34-5CEB-E177-DD44-A2C373B72B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4E907-B426-0C14-B512-6BF64986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15101-154E-49C9-9DCE-0458A498C9C2}" type="datetime1">
              <a:rPr lang="en-ZA" smtClean="0"/>
              <a:t>2024/04/02</a:t>
            </a:fld>
            <a:endParaRPr lang="en-Z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87BDEE-9114-C645-F288-5E876A27F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9D3468-576D-4737-C62E-DD9112D5F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24313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B74538-574B-67C8-54E3-CEF2357A0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09CB3B-C754-FC2A-6FFC-86E9585EC2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7638C-3FB9-FE6D-0EC6-135305527D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9D864E-3F6B-482F-9D32-448F50906BB1}" type="datetime1">
              <a:rPr lang="en-ZA" smtClean="0"/>
              <a:t>2024/04/02</a:t>
            </a:fld>
            <a:endParaRPr lang="en-Z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F22779-97C0-B30D-E7EA-440C4ED8D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516146-021C-D163-D409-5E71B5A0FD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7A193A-38BE-482D-871D-30EF01E5E921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76010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DB40E-8B15-B6A0-14C1-3ED448FDEE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ZA" b="1" dirty="0"/>
              <a:t>REVENUE TABLES WITH MEDIA APPROPRIATE HEADINGS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D11675-2EB7-500E-9BCC-A488CC87D4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10351"/>
            <a:ext cx="9144000" cy="1655762"/>
          </a:xfrm>
        </p:spPr>
        <p:txBody>
          <a:bodyPr/>
          <a:lstStyle/>
          <a:p>
            <a:endParaRPr lang="en-ZA" dirty="0"/>
          </a:p>
          <a:p>
            <a:r>
              <a:rPr lang="en-ZA" dirty="0"/>
              <a:t>02 April 2024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979E21-8C54-0053-2616-17ACCB2E5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950174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10</a:t>
            </a:fld>
            <a:endParaRPr lang="en-Z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C2421-3E6E-0889-418B-B6A587D75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247" y="6446520"/>
            <a:ext cx="7978140" cy="411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F0DF07-33BE-251E-F4F0-D1D567679D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3919" y="167163"/>
            <a:ext cx="7155180" cy="30937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DBA7476-0B3C-3B0E-8FB5-6383D081D7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3919" y="3306841"/>
            <a:ext cx="7155180" cy="3093720"/>
          </a:xfrm>
          <a:prstGeom prst="rect">
            <a:avLst/>
          </a:prstGeom>
        </p:spPr>
      </p:pic>
      <p:sp>
        <p:nvSpPr>
          <p:cNvPr id="14" name="Subtitle 2">
            <a:extLst>
              <a:ext uri="{FF2B5EF4-FFF2-40B4-BE49-F238E27FC236}">
                <a16:creationId xmlns:a16="http://schemas.microsoft.com/office/drawing/2014/main" id="{46F51E9D-EA64-3543-CA9A-A79D22752F26}"/>
              </a:ext>
            </a:extLst>
          </p:cNvPr>
          <p:cNvSpPr txBox="1">
            <a:spLocks/>
          </p:cNvSpPr>
          <p:nvPr/>
        </p:nvSpPr>
        <p:spPr>
          <a:xfrm>
            <a:off x="102522" y="145234"/>
            <a:ext cx="3459284" cy="5645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ZA" sz="2800" b="1" dirty="0"/>
              <a:t>CY Tax Type by Sector</a:t>
            </a:r>
          </a:p>
        </p:txBody>
      </p:sp>
    </p:spTree>
    <p:extLst>
      <p:ext uri="{BB962C8B-B14F-4D97-AF65-F5344CB8AC3E}">
        <p14:creationId xmlns:p14="http://schemas.microsoft.com/office/powerpoint/2010/main" val="602535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11</a:t>
            </a:fld>
            <a:endParaRPr lang="en-ZA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D4BC10D-1E8E-CEF5-E3D3-E34DBF128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522" y="145234"/>
            <a:ext cx="3459284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CY Tax Type by Sector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C2421-3E6E-0889-418B-B6A587D75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247" y="6446520"/>
            <a:ext cx="7978140" cy="411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62B6BC3-99FD-60B1-597E-42A8F03AF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0668" y="136525"/>
            <a:ext cx="7155180" cy="30937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5CFBCF-B634-61AA-5255-D9AC15E5AF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0668" y="3307715"/>
            <a:ext cx="7155180" cy="309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4327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59AF6-04CF-5806-ABBE-922E2391F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57E1028-A7CF-5DC3-5B40-9A19D914EA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69" y="363451"/>
            <a:ext cx="11906862" cy="563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250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F1904-4834-3632-BC80-2705F561C2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70CF38E-B8F3-4177-2F8A-6E8060BED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587" y="0"/>
            <a:ext cx="9929233" cy="6426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115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14</a:t>
            </a:fld>
            <a:endParaRPr lang="en-Z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C2421-3E6E-0889-418B-B6A587D75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247" y="6446520"/>
            <a:ext cx="7978140" cy="41148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108BAE-02BA-5685-800E-52EAB6F1D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8350" y="136525"/>
            <a:ext cx="6879753" cy="30663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52F0D6-C6D8-6C83-254E-8BC9D8897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68350" y="3293059"/>
            <a:ext cx="6879753" cy="311616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9A34D1D7-A177-7C96-5ACA-B816BC073D6A}"/>
              </a:ext>
            </a:extLst>
          </p:cNvPr>
          <p:cNvSpPr txBox="1"/>
          <p:nvPr/>
        </p:nvSpPr>
        <p:spPr>
          <a:xfrm>
            <a:off x="330926" y="215183"/>
            <a:ext cx="28153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800" b="1" dirty="0"/>
              <a:t>2023/24 Sector </a:t>
            </a:r>
          </a:p>
          <a:p>
            <a:pPr algn="ctr"/>
            <a:r>
              <a:rPr lang="en-ZA" sz="2800" b="1" dirty="0"/>
              <a:t>by Tax Type</a:t>
            </a:r>
          </a:p>
        </p:txBody>
      </p:sp>
    </p:spTree>
    <p:extLst>
      <p:ext uri="{BB962C8B-B14F-4D97-AF65-F5344CB8AC3E}">
        <p14:creationId xmlns:p14="http://schemas.microsoft.com/office/powerpoint/2010/main" val="1106660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15</a:t>
            </a:fld>
            <a:endParaRPr lang="en-Z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C2421-3E6E-0889-418B-B6A587D75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247" y="6446520"/>
            <a:ext cx="7978140" cy="41148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18AFF7-EB0D-B11A-9EA7-DF310FE7C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0702" y="278784"/>
            <a:ext cx="6953098" cy="3005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5BDCA9-6AAB-90D9-F6A2-BE99772E4D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0702" y="3346158"/>
            <a:ext cx="6984521" cy="305527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F31F8F-9737-5EE0-8CB1-547A26F0A875}"/>
              </a:ext>
            </a:extLst>
          </p:cNvPr>
          <p:cNvSpPr txBox="1"/>
          <p:nvPr/>
        </p:nvSpPr>
        <p:spPr>
          <a:xfrm>
            <a:off x="350591" y="278784"/>
            <a:ext cx="28153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800" b="1" dirty="0"/>
              <a:t>2023/24 Sector </a:t>
            </a:r>
          </a:p>
          <a:p>
            <a:pPr algn="ctr"/>
            <a:r>
              <a:rPr lang="en-ZA" sz="2800" b="1" dirty="0"/>
              <a:t>by Tax Type</a:t>
            </a:r>
          </a:p>
        </p:txBody>
      </p:sp>
    </p:spTree>
    <p:extLst>
      <p:ext uri="{BB962C8B-B14F-4D97-AF65-F5344CB8AC3E}">
        <p14:creationId xmlns:p14="http://schemas.microsoft.com/office/powerpoint/2010/main" val="3424466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16</a:t>
            </a:fld>
            <a:endParaRPr lang="en-Z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C2421-3E6E-0889-418B-B6A587D75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247" y="6446520"/>
            <a:ext cx="7978140" cy="4114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1DCD890-CE86-5E91-6910-4CFB20DA79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828" y="145233"/>
            <a:ext cx="6785384" cy="303131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49D3BA-B4D8-0208-F08F-EED58547B9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0828" y="3266722"/>
            <a:ext cx="6785384" cy="28699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AAFA8C9-FA82-C00B-A49B-759405A8FDF1}"/>
              </a:ext>
            </a:extLst>
          </p:cNvPr>
          <p:cNvSpPr txBox="1"/>
          <p:nvPr/>
        </p:nvSpPr>
        <p:spPr>
          <a:xfrm>
            <a:off x="330926" y="136525"/>
            <a:ext cx="28153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800" b="1" dirty="0"/>
              <a:t>2023/24 Sector </a:t>
            </a:r>
          </a:p>
          <a:p>
            <a:pPr algn="ctr"/>
            <a:r>
              <a:rPr lang="en-ZA" sz="2800" b="1" dirty="0"/>
              <a:t>by Tax Type</a:t>
            </a:r>
          </a:p>
        </p:txBody>
      </p:sp>
    </p:spTree>
    <p:extLst>
      <p:ext uri="{BB962C8B-B14F-4D97-AF65-F5344CB8AC3E}">
        <p14:creationId xmlns:p14="http://schemas.microsoft.com/office/powerpoint/2010/main" val="3044434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17</a:t>
            </a:fld>
            <a:endParaRPr lang="en-Z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C2421-3E6E-0889-418B-B6A587D75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247" y="6446520"/>
            <a:ext cx="7978140" cy="4114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2AAF49-0AFC-0497-7348-7C64042D5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8517" y="136525"/>
            <a:ext cx="6856308" cy="302046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3D89643-E9AA-6A73-69FB-1101E5FE4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8517" y="3234631"/>
            <a:ext cx="6892015" cy="312171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272DC18E-32C9-6617-651A-8A9DF6B3B721}"/>
              </a:ext>
            </a:extLst>
          </p:cNvPr>
          <p:cNvSpPr txBox="1"/>
          <p:nvPr/>
        </p:nvSpPr>
        <p:spPr>
          <a:xfrm>
            <a:off x="419416" y="136525"/>
            <a:ext cx="28153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800" b="1" dirty="0"/>
              <a:t>2023/24 Sector </a:t>
            </a:r>
          </a:p>
          <a:p>
            <a:pPr algn="ctr"/>
            <a:r>
              <a:rPr lang="en-ZA" sz="2800" b="1" dirty="0"/>
              <a:t>by Tax Type</a:t>
            </a:r>
          </a:p>
        </p:txBody>
      </p:sp>
    </p:spTree>
    <p:extLst>
      <p:ext uri="{BB962C8B-B14F-4D97-AF65-F5344CB8AC3E}">
        <p14:creationId xmlns:p14="http://schemas.microsoft.com/office/powerpoint/2010/main" val="377682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18</a:t>
            </a:fld>
            <a:endParaRPr lang="en-ZA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C2421-3E6E-0889-418B-B6A587D75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247" y="6446520"/>
            <a:ext cx="7978140" cy="41148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E511DE-78D1-9BAA-50E8-0339CD091C2F}"/>
              </a:ext>
            </a:extLst>
          </p:cNvPr>
          <p:cNvSpPr txBox="1"/>
          <p:nvPr/>
        </p:nvSpPr>
        <p:spPr>
          <a:xfrm>
            <a:off x="330926" y="136525"/>
            <a:ext cx="281539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ZA" sz="2800" b="1" dirty="0"/>
              <a:t>2023/24 Sector </a:t>
            </a:r>
          </a:p>
          <a:p>
            <a:pPr algn="ctr"/>
            <a:r>
              <a:rPr lang="en-ZA" sz="2800" b="1" dirty="0"/>
              <a:t>by Tax Type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C3D154F-E641-4288-245A-54059BA186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5576" y="136525"/>
            <a:ext cx="6821041" cy="30754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0DC03B-B34A-0C53-EC2A-9E6C1D854C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5576" y="3321031"/>
            <a:ext cx="6821041" cy="3110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5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>
            <a:extLst>
              <a:ext uri="{FF2B5EF4-FFF2-40B4-BE49-F238E27FC236}">
                <a16:creationId xmlns:a16="http://schemas.microsoft.com/office/drawing/2014/main" id="{76CB69CE-8428-228F-E078-EBDD8DE856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522" y="136525"/>
            <a:ext cx="11901056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2023/24 Summary: Tax Directive Types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515D423-483D-BA51-4B06-C24996DF60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558" y="1384013"/>
            <a:ext cx="10840883" cy="325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4857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461A0-6F93-5A97-8C59-0B379B4AF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A10FDBD-D25B-D202-1A0C-AE2651E6B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2</a:t>
            </a:fld>
            <a:endParaRPr lang="en-ZA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6DC8B8F-CF77-BE11-B65C-1A96C38EA0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6525"/>
            <a:ext cx="9144000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2023/24 vs 2022/23 (high level)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59E88EA-30DA-1128-6EAC-79381ECB93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2362" y="701040"/>
            <a:ext cx="6347276" cy="5895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9803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20</a:t>
            </a:fld>
            <a:endParaRPr lang="en-ZA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D4BC10D-1E8E-CEF5-E3D3-E34DBF128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522" y="136525"/>
            <a:ext cx="11901056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2023/24 Directives by Fiscal Year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07126A-9B4F-6B36-6D12-D3ADDF4FD9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1" y="677911"/>
            <a:ext cx="10766213" cy="56784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AFE2E26-5EED-11E8-2372-08EFD5357BBE}"/>
              </a:ext>
            </a:extLst>
          </p:cNvPr>
          <p:cNvSpPr txBox="1"/>
          <p:nvPr/>
        </p:nvSpPr>
        <p:spPr>
          <a:xfrm>
            <a:off x="2665476" y="5883147"/>
            <a:ext cx="4122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100" dirty="0"/>
              <a:t>N/A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9F64D5-A5AB-C7C0-678E-20B37A98558F}"/>
              </a:ext>
            </a:extLst>
          </p:cNvPr>
          <p:cNvSpPr txBox="1"/>
          <p:nvPr/>
        </p:nvSpPr>
        <p:spPr>
          <a:xfrm>
            <a:off x="3477355" y="5883147"/>
            <a:ext cx="4122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100" dirty="0"/>
              <a:t>N/A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BEC575A-85C3-3DD3-D316-3C432B413520}"/>
              </a:ext>
            </a:extLst>
          </p:cNvPr>
          <p:cNvSpPr txBox="1"/>
          <p:nvPr/>
        </p:nvSpPr>
        <p:spPr>
          <a:xfrm>
            <a:off x="7578984" y="5883147"/>
            <a:ext cx="4122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100" dirty="0"/>
              <a:t>N/A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2E9CE8-80BA-83A4-3EF4-02852A605BF0}"/>
              </a:ext>
            </a:extLst>
          </p:cNvPr>
          <p:cNvSpPr txBox="1"/>
          <p:nvPr/>
        </p:nvSpPr>
        <p:spPr>
          <a:xfrm>
            <a:off x="8302355" y="5883147"/>
            <a:ext cx="4122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100" dirty="0"/>
              <a:t>N/A</a:t>
            </a:r>
          </a:p>
        </p:txBody>
      </p:sp>
    </p:spTree>
    <p:extLst>
      <p:ext uri="{BB962C8B-B14F-4D97-AF65-F5344CB8AC3E}">
        <p14:creationId xmlns:p14="http://schemas.microsoft.com/office/powerpoint/2010/main" val="39586750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21</a:t>
            </a:fld>
            <a:endParaRPr lang="en-ZA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D4BC10D-1E8E-CEF5-E3D3-E34DBF128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522" y="136525"/>
            <a:ext cx="11901056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2023/24 Tax Directive Type by Sector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1CD91F-58C6-0F00-E999-D121D3178A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86740"/>
            <a:ext cx="11125200" cy="5684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8598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22</a:t>
            </a:fld>
            <a:endParaRPr lang="en-ZA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D4BC10D-1E8E-CEF5-E3D3-E34DBF128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522" y="136525"/>
            <a:ext cx="11901056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2023/24 Tax Directive Type by Sector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8651598-6582-7793-8169-237F1FC7FA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701040"/>
            <a:ext cx="1112520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681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23</a:t>
            </a:fld>
            <a:endParaRPr lang="en-ZA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D4BC10D-1E8E-CEF5-E3D3-E34DBF128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522" y="136525"/>
            <a:ext cx="11901056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2023/24 Tax Directive Type by Sector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E355D3E-40CE-2B81-18C9-397419CCA4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90550"/>
            <a:ext cx="1112520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1910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24</a:t>
            </a:fld>
            <a:endParaRPr lang="en-ZA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D4BC10D-1E8E-CEF5-E3D3-E34DBF128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522" y="136525"/>
            <a:ext cx="11901056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2023/24 Tax Directive Type by Sector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C9B0F6-BDBC-4D59-883A-96A0E15388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90550"/>
            <a:ext cx="11125200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43526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2A2188-E050-6ECA-561D-8350ED743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B524D2-B60A-5238-9D62-928E11C5B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25</a:t>
            </a:fld>
            <a:endParaRPr lang="en-ZA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3EFB0D0-146E-0D21-B375-5922ED57E0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6525"/>
            <a:ext cx="9144000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2023/24 Compliance Revenue by Initiative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340A31D-A2A7-078C-815B-567F9E6F3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410" y="951271"/>
            <a:ext cx="1172718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92974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4ACCD-D44C-D6BB-5C0A-A496D0767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49BE97-AEEA-1585-D1E3-F5EDCE3CD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26</a:t>
            </a:fld>
            <a:endParaRPr lang="en-ZA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74CAE280-6365-E3AC-9B7C-DE35AC0D83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8895" y="216038"/>
            <a:ext cx="6886419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2023/24 Compliance Revenue by Tax Type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0026B8F-0C22-4D81-88A0-2A178B9517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685" y="136525"/>
            <a:ext cx="4563976" cy="6674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153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7D666-CFC0-CCCE-1607-30737AAC1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36DC16-83B1-9525-078F-89489435D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27</a:t>
            </a:fld>
            <a:endParaRPr lang="en-ZA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4666A73C-A375-0B27-4FD4-E63E06C152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9121" y="216038"/>
            <a:ext cx="11386194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2023/24 Revenue Received vs Revenue Collected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AED5EF-F819-5CAE-E035-90039A4CE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399" y="729753"/>
            <a:ext cx="8307361" cy="594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8603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28</a:t>
            </a:fld>
            <a:endParaRPr lang="en-ZA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D4BC10D-1E8E-CEF5-E3D3-E34DBF128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55989"/>
            <a:ext cx="9144000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END</a:t>
            </a:r>
          </a:p>
        </p:txBody>
      </p:sp>
    </p:spTree>
    <p:extLst>
      <p:ext uri="{BB962C8B-B14F-4D97-AF65-F5344CB8AC3E}">
        <p14:creationId xmlns:p14="http://schemas.microsoft.com/office/powerpoint/2010/main" val="4042849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07677-3C9A-1FB5-E0C8-84A85A836B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E5C0E3-B38B-BA1D-7BE7-1AA9BB6B0F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3</a:t>
            </a:fld>
            <a:endParaRPr lang="en-ZA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2BDFFD0-7CF6-F46A-5FB3-7D642F1E2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6525"/>
            <a:ext cx="9144000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2023/24 vs 2022/23 (detailed)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5FE0E6-8810-41C8-15FC-98190680BB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1349" y="619432"/>
            <a:ext cx="4315133" cy="603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23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798E3-D1AD-245F-D05A-4D0084991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AB7BD8A-6C29-F4F5-7174-C003E9A8B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4</a:t>
            </a:fld>
            <a:endParaRPr lang="en-ZA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B224979A-8466-38F6-B3A3-BD3B856053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6525"/>
            <a:ext cx="9144000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2023/24 vs Budget 2023 (high level)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DF27A1B-F314-EE66-A833-D05A478575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897" y="701040"/>
            <a:ext cx="6960501" cy="595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689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5FB039-889F-61A4-BBB3-29B0595EA5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0CF0DE-4398-EC95-6F40-DAC7A69EE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5</a:t>
            </a:fld>
            <a:endParaRPr lang="en-ZA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2FF98EE-8568-3578-94E7-E245255F96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6525"/>
            <a:ext cx="9144000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2023/24 vs Budget 2024 (high level)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1C2B86-EAAF-3B60-FE53-88DF693065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8692" y="617261"/>
            <a:ext cx="6222959" cy="590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202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F60422-1DA6-97E7-6D82-016EB0EA2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5932A8-CC63-5A6C-37A5-CC20563400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6</a:t>
            </a:fld>
            <a:endParaRPr lang="en-ZA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F29A9BA-ACA8-168F-ED47-3E30F1D54B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6525"/>
            <a:ext cx="9144000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2023/24 vs Budget 2024 (detailed)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38C4A1-C59C-4063-F642-451120B660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4360" y="701040"/>
            <a:ext cx="4303176" cy="6015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944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7</a:t>
            </a:fld>
            <a:endParaRPr lang="en-ZA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D4BC10D-1E8E-CEF5-E3D3-E34DBF128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36525"/>
            <a:ext cx="9144000" cy="564515"/>
          </a:xfrm>
        </p:spPr>
        <p:txBody>
          <a:bodyPr>
            <a:normAutofit/>
          </a:bodyPr>
          <a:lstStyle/>
          <a:p>
            <a:r>
              <a:rPr lang="en-ZA" sz="2800" b="1" dirty="0"/>
              <a:t>CY Total Tax Revenue by Sector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C2421-3E6E-0889-418B-B6A587D75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247" y="6446520"/>
            <a:ext cx="7978140" cy="4114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46A6766-73B4-A703-6E19-CBC2C0F6F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298" y="938980"/>
            <a:ext cx="9607702" cy="4154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75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8</a:t>
            </a:fld>
            <a:endParaRPr lang="en-ZA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D4BC10D-1E8E-CEF5-E3D3-E34DBF128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5589" y="136525"/>
            <a:ext cx="4095404" cy="564515"/>
          </a:xfrm>
        </p:spPr>
        <p:txBody>
          <a:bodyPr>
            <a:noAutofit/>
          </a:bodyPr>
          <a:lstStyle/>
          <a:p>
            <a:r>
              <a:rPr lang="en-ZA" sz="2800" b="1" dirty="0"/>
              <a:t>CY Refund Payments by Sector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C2421-3E6E-0889-418B-B6A587D75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247" y="6446520"/>
            <a:ext cx="7978140" cy="411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4D4B710-ACEB-BF19-2CB2-46830ACBBF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815" y="123190"/>
            <a:ext cx="7155180" cy="30937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E49925D-91E2-BF7B-F5F2-DF0D002FE3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9815" y="3274983"/>
            <a:ext cx="7155180" cy="3139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982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69EC8B-5DD5-58B4-B52A-A2BC12221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7A193A-38BE-482D-871D-30EF01E5E921}" type="slidenum">
              <a:rPr lang="en-ZA" smtClean="0"/>
              <a:t>9</a:t>
            </a:fld>
            <a:endParaRPr lang="en-ZA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3D4BC10D-1E8E-CEF5-E3D3-E34DBF1285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522" y="136525"/>
            <a:ext cx="3995653" cy="994185"/>
          </a:xfrm>
        </p:spPr>
        <p:txBody>
          <a:bodyPr>
            <a:noAutofit/>
          </a:bodyPr>
          <a:lstStyle/>
          <a:p>
            <a:r>
              <a:rPr lang="en-ZA" sz="2800" b="1" dirty="0"/>
              <a:t>CY Refund Payments by Sector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48C2421-3E6E-0889-418B-B6A587D750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8247" y="6446520"/>
            <a:ext cx="7978140" cy="4114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C361DC1-995C-04F7-B63A-F6E32D9E00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4762" y="136525"/>
            <a:ext cx="7155180" cy="3093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4851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186</Words>
  <Application>Microsoft Office PowerPoint</Application>
  <PresentationFormat>Widescreen</PresentationFormat>
  <Paragraphs>62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Office Theme</vt:lpstr>
      <vt:lpstr>REVENUE TABLES WITH MEDIA APPROPRIATE HEADINGS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REVENUE TABLES WITH MEDIA APPROPRIATE HEADINGS</dc:title>
  <dc:creator>Teresa Burger (HO)</dc:creator>
  <cp:lastModifiedBy>Johnstone Makhubu</cp:lastModifiedBy>
  <cp:revision>422</cp:revision>
  <dcterms:created xsi:type="dcterms:W3CDTF">2023-04-02T13:49:44Z</dcterms:created>
  <dcterms:modified xsi:type="dcterms:W3CDTF">2024-04-02T05:20:23Z</dcterms:modified>
</cp:coreProperties>
</file>