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3" r:id="rId3"/>
    <p:sldId id="284" r:id="rId4"/>
    <p:sldId id="301" r:id="rId5"/>
    <p:sldId id="286" r:id="rId6"/>
    <p:sldId id="287" r:id="rId7"/>
    <p:sldId id="303" r:id="rId8"/>
    <p:sldId id="304" r:id="rId9"/>
    <p:sldId id="305" r:id="rId10"/>
    <p:sldId id="306" r:id="rId11"/>
    <p:sldId id="307" r:id="rId12"/>
    <p:sldId id="315" r:id="rId13"/>
    <p:sldId id="316" r:id="rId14"/>
    <p:sldId id="268" r:id="rId15"/>
    <p:sldId id="269" r:id="rId16"/>
    <p:sldId id="270" r:id="rId17"/>
    <p:sldId id="271" r:id="rId18"/>
    <p:sldId id="272" r:id="rId19"/>
    <p:sldId id="309" r:id="rId20"/>
    <p:sldId id="310" r:id="rId21"/>
    <p:sldId id="311" r:id="rId22"/>
    <p:sldId id="312" r:id="rId23"/>
    <p:sldId id="313" r:id="rId24"/>
    <p:sldId id="314" r:id="rId25"/>
    <p:sldId id="302" r:id="rId26"/>
    <p:sldId id="317" r:id="rId27"/>
    <p:sldId id="318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D6AAF3-AD77-4D9E-AD7D-B47B201177D9}" v="2" dt="2024-04-01T11:45:57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481" y="5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66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675B0-19F7-4C15-AA7E-C4DEE17ADEA8}" type="datetimeFigureOut">
              <a:rPr lang="en-ZA" smtClean="0"/>
              <a:t>2024/04/02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36D0E-D0C9-493F-B8BF-8BB2EC2A826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8533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37CD4-3C71-166A-BC53-AE1D21465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0683E-03BB-4407-8C16-FBF5C2A53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8BF30-AB53-777B-CF61-DDB58662C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66FC-ED71-4946-BF1B-285EB5C1BEFB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BDFF8-B276-A797-0F4D-5CC26FC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2B9F6-902D-F876-1BFA-512953C1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361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E784A-9C8C-8F76-5791-62D4D951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43BEA-2E62-58CF-40FE-8B0F2FFA2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2233A-AF9D-1F4A-D8EB-0E270112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D692-162F-4D02-8AF8-8E5407F4B488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E2140-0F53-B768-76D7-D6C34F17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38384-C331-DEC8-3F5B-21B05EED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244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056BF-55B7-29DB-5935-04BE61C3C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2E572-9301-1876-3625-7FF35A486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601DB-3E48-6434-1B92-56F77C35B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E3153-4B33-4A3D-ACDB-CA43B84954E4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C6336-8295-3A3B-EB7A-2533E21C0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BC1F6-F7B3-9526-BAC6-0CD984DC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095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17C62-4C72-B99D-9B68-F1B442386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7CAF5-5938-5BDB-522B-E1148CE49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A38B3-AE2A-A55D-0C2A-B219C4E7F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C8376-513B-4FEE-9B6C-E94E2E3098F8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3EB93-C362-4A80-1577-5DE9AE92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66220-692B-B70B-F62C-54ADAEA08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4727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0C594-EB85-D560-3FCE-615CEC203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82E1C-E3B5-2D03-83BA-CA90E51C2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B38A9-12DD-D917-6339-E76FA28C5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1B76-60CD-42C5-9170-E4B1A139750C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F96E3-4643-1D5A-3BAE-388BB0F64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E792-7FB2-F04E-C279-92DECA0BE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827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B1198-510C-472C-1577-3F568338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AB966-B042-CE24-90CC-4461DF3AC4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F055C-6937-C653-16F4-5EB74B27A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728B9-44D2-8C04-724F-F30C23C2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48AC-8EE1-45F6-BC98-EA42C678C3C6}" type="datetime1">
              <a:rPr lang="en-ZA" smtClean="0"/>
              <a:t>2024/04/02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CA34A-2755-5181-717C-BEE890E0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49586-C258-5673-29DB-B5BCB9CA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07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9538D-E53A-3432-7577-2681D634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021408-0603-423B-7946-B52E8FFF8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1757A-0C69-5D89-C1E6-8F7D1AC2E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93FA8-922C-F818-D7A1-C2308E4E7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648F6-987F-E722-3498-ACBA4807A3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F3B5B2-20B7-0D1B-EB14-5B41673B4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C8C03-BB0F-400C-AC4A-82DF3806E62F}" type="datetime1">
              <a:rPr lang="en-ZA" smtClean="0"/>
              <a:t>2024/04/02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E54B8-4945-6603-AC4D-46AD3F366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71C84-6878-5396-0106-EC504DE7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38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71301-72DF-2C3E-105B-3A781925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60D5E9-4D75-B24D-C772-FFCF44453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DEE7-28A3-48B6-8424-E2A324B73689}" type="datetime1">
              <a:rPr lang="en-ZA" smtClean="0"/>
              <a:t>2024/04/02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4B898-B5FB-013A-A297-E91E33BDA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77F743-8C42-F277-59B3-7765587B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315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162D11-B338-AFE3-B865-8BA5EB3E0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3ACE-60E8-418F-839B-84A4DF919BC3}" type="datetime1">
              <a:rPr lang="en-ZA" smtClean="0"/>
              <a:t>2024/04/02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B7221A-32AA-FBFD-0B8D-A3A107FD0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8B0B9-00E8-F699-462F-EE6CDB46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962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3657A-C88B-16F0-7779-E2C20E154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A56AE-E9DC-5C57-F090-AA4F42AAC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365B-58A4-4EE8-C968-399F8D6F4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738EE-94B0-0FF0-F0C2-39781AA0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0198-693C-4BC5-8B8F-88395948E55A}" type="datetime1">
              <a:rPr lang="en-ZA" smtClean="0"/>
              <a:t>2024/04/02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92208-02D6-4EA2-11F2-8B76E01DA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FDA11-B50B-5FE6-2C49-19FB4DFFA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074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1DDE-317F-8DC9-DA64-79244845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7B9D8-8D33-3D20-B8F1-CC71BFE63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E6D34-5CEB-E177-DD44-A2C373B72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4E907-B426-0C14-B512-6BF64986A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5101-154E-49C9-9DCE-0458A498C9C2}" type="datetime1">
              <a:rPr lang="en-ZA" smtClean="0"/>
              <a:t>2024/04/02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7BDEE-9114-C645-F288-5E876A27F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D3468-576D-4737-C62E-DD9112D5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431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B74538-574B-67C8-54E3-CEF2357A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CB3B-C754-FC2A-6FFC-86E9585EC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7638C-3FB9-FE6D-0EC6-135305527D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864E-3F6B-482F-9D32-448F50906BB1}" type="datetime1">
              <a:rPr lang="en-ZA" smtClean="0"/>
              <a:t>2024/04/02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22779-97C0-B30D-E7EA-440C4ED8D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16146-021C-D163-D409-5E71B5A0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A193A-38BE-482D-871D-30EF01E5E9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601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DB40E-8B15-B6A0-14C1-3ED448FDEE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/>
              <a:t>REVENUE TABLES WITH MEDIA APPROPRIATE HEADINGS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D11675-2EB7-500E-9BCC-A488CC87D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10351"/>
            <a:ext cx="9144000" cy="1655762"/>
          </a:xfrm>
        </p:spPr>
        <p:txBody>
          <a:bodyPr/>
          <a:lstStyle/>
          <a:p>
            <a:endParaRPr lang="en-ZA" dirty="0"/>
          </a:p>
          <a:p>
            <a:r>
              <a:rPr lang="en-ZA" dirty="0"/>
              <a:t>02 April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79E21-8C54-0053-2616-17ACCB2E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5017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10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8F0DF07-33BE-251E-F4F0-D1D567679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919" y="167163"/>
            <a:ext cx="7155180" cy="30937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BA7476-0B3C-3B0E-8FB5-6383D081D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3919" y="3306841"/>
            <a:ext cx="7155180" cy="3093720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46F51E9D-EA64-3543-CA9A-A79D22752F26}"/>
              </a:ext>
            </a:extLst>
          </p:cNvPr>
          <p:cNvSpPr txBox="1">
            <a:spLocks/>
          </p:cNvSpPr>
          <p:nvPr/>
        </p:nvSpPr>
        <p:spPr>
          <a:xfrm>
            <a:off x="102522" y="145234"/>
            <a:ext cx="3459284" cy="564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800" b="1" dirty="0"/>
              <a:t>CY Tax Type by Sector</a:t>
            </a:r>
          </a:p>
        </p:txBody>
      </p:sp>
    </p:spTree>
    <p:extLst>
      <p:ext uri="{BB962C8B-B14F-4D97-AF65-F5344CB8AC3E}">
        <p14:creationId xmlns:p14="http://schemas.microsoft.com/office/powerpoint/2010/main" val="602535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11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45234"/>
            <a:ext cx="3459284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CY Tax Type by Sector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2B6BC3-99FD-60B1-597E-42A8F03AF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668" y="136525"/>
            <a:ext cx="7155180" cy="30937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5CFBCF-B634-61AA-5255-D9AC15E5AF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0668" y="3307715"/>
            <a:ext cx="7155180" cy="309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32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59AF6-04CF-5806-ABBE-922E2391F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57E1028-A7CF-5DC3-5B40-9A19D914E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69" y="363451"/>
            <a:ext cx="11906862" cy="563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250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F1904-4834-3632-BC80-2705F561C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70CF38E-B8F3-4177-2F8A-6E8060BED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587" y="0"/>
            <a:ext cx="9929233" cy="642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211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14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108BAE-02BA-5685-800E-52EAB6F1D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350" y="136525"/>
            <a:ext cx="6879753" cy="30663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52F0D6-C6D8-6C83-254E-8BC9D8897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8350" y="3293059"/>
            <a:ext cx="6879753" cy="31161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34D1D7-A177-7C96-5ACA-B816BC073D6A}"/>
              </a:ext>
            </a:extLst>
          </p:cNvPr>
          <p:cNvSpPr txBox="1"/>
          <p:nvPr/>
        </p:nvSpPr>
        <p:spPr>
          <a:xfrm>
            <a:off x="330926" y="215183"/>
            <a:ext cx="28153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b="1" dirty="0"/>
              <a:t>2023/24 Sector </a:t>
            </a:r>
          </a:p>
          <a:p>
            <a:pPr algn="ctr"/>
            <a:r>
              <a:rPr lang="en-ZA" sz="2800" b="1" dirty="0"/>
              <a:t>by Tax Type</a:t>
            </a:r>
          </a:p>
        </p:txBody>
      </p:sp>
    </p:spTree>
    <p:extLst>
      <p:ext uri="{BB962C8B-B14F-4D97-AF65-F5344CB8AC3E}">
        <p14:creationId xmlns:p14="http://schemas.microsoft.com/office/powerpoint/2010/main" val="1106660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15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18AFF7-EB0D-B11A-9EA7-DF310FE7C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702" y="278784"/>
            <a:ext cx="6953098" cy="30055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5BDCA9-6AAB-90D9-F6A2-BE99772E4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0702" y="3346158"/>
            <a:ext cx="6984521" cy="30552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9F31F8F-9737-5EE0-8CB1-547A26F0A875}"/>
              </a:ext>
            </a:extLst>
          </p:cNvPr>
          <p:cNvSpPr txBox="1"/>
          <p:nvPr/>
        </p:nvSpPr>
        <p:spPr>
          <a:xfrm>
            <a:off x="350591" y="278784"/>
            <a:ext cx="28153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b="1" dirty="0"/>
              <a:t>2023/24 Sector </a:t>
            </a:r>
          </a:p>
          <a:p>
            <a:pPr algn="ctr"/>
            <a:r>
              <a:rPr lang="en-ZA" sz="2800" b="1" dirty="0"/>
              <a:t>by Tax Type</a:t>
            </a:r>
          </a:p>
        </p:txBody>
      </p:sp>
    </p:spTree>
    <p:extLst>
      <p:ext uri="{BB962C8B-B14F-4D97-AF65-F5344CB8AC3E}">
        <p14:creationId xmlns:p14="http://schemas.microsoft.com/office/powerpoint/2010/main" val="3424466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16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DCD890-CE86-5E91-6910-4CFB20DA7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828" y="145233"/>
            <a:ext cx="6785384" cy="30313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49D3BA-B4D8-0208-F08F-EED58547B9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0828" y="3266722"/>
            <a:ext cx="6785384" cy="28699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AAFA8C9-FA82-C00B-A49B-759405A8FDF1}"/>
              </a:ext>
            </a:extLst>
          </p:cNvPr>
          <p:cNvSpPr txBox="1"/>
          <p:nvPr/>
        </p:nvSpPr>
        <p:spPr>
          <a:xfrm>
            <a:off x="330926" y="136525"/>
            <a:ext cx="28153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b="1" dirty="0"/>
              <a:t>2023/24 Sector </a:t>
            </a:r>
          </a:p>
          <a:p>
            <a:pPr algn="ctr"/>
            <a:r>
              <a:rPr lang="en-ZA" sz="2800" b="1" dirty="0"/>
              <a:t>by Tax Type</a:t>
            </a:r>
          </a:p>
        </p:txBody>
      </p:sp>
    </p:spTree>
    <p:extLst>
      <p:ext uri="{BB962C8B-B14F-4D97-AF65-F5344CB8AC3E}">
        <p14:creationId xmlns:p14="http://schemas.microsoft.com/office/powerpoint/2010/main" val="3044434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17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2AAF49-0AFC-0497-7348-7C64042D5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8517" y="136525"/>
            <a:ext cx="6856308" cy="30204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3D89643-E9AA-6A73-69FB-1101E5FE4C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8517" y="3234631"/>
            <a:ext cx="6892015" cy="31217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72DC18E-32C9-6617-651A-8A9DF6B3B721}"/>
              </a:ext>
            </a:extLst>
          </p:cNvPr>
          <p:cNvSpPr txBox="1"/>
          <p:nvPr/>
        </p:nvSpPr>
        <p:spPr>
          <a:xfrm>
            <a:off x="419416" y="136525"/>
            <a:ext cx="28153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b="1" dirty="0"/>
              <a:t>2023/24 Sector </a:t>
            </a:r>
          </a:p>
          <a:p>
            <a:pPr algn="ctr"/>
            <a:r>
              <a:rPr lang="en-ZA" sz="2800" b="1" dirty="0"/>
              <a:t>by Tax Type</a:t>
            </a:r>
          </a:p>
        </p:txBody>
      </p:sp>
    </p:spTree>
    <p:extLst>
      <p:ext uri="{BB962C8B-B14F-4D97-AF65-F5344CB8AC3E}">
        <p14:creationId xmlns:p14="http://schemas.microsoft.com/office/powerpoint/2010/main" val="37768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18</a:t>
            </a:fld>
            <a:endParaRPr lang="en-Z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E511DE-78D1-9BAA-50E8-0339CD091C2F}"/>
              </a:ext>
            </a:extLst>
          </p:cNvPr>
          <p:cNvSpPr txBox="1"/>
          <p:nvPr/>
        </p:nvSpPr>
        <p:spPr>
          <a:xfrm>
            <a:off x="330926" y="136525"/>
            <a:ext cx="28153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b="1" dirty="0"/>
              <a:t>2023/24 Sector </a:t>
            </a:r>
          </a:p>
          <a:p>
            <a:pPr algn="ctr"/>
            <a:r>
              <a:rPr lang="en-ZA" sz="2800" b="1" dirty="0"/>
              <a:t>by Tax Type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3D154F-E641-4288-245A-54059BA18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576" y="136525"/>
            <a:ext cx="6821041" cy="30754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0DC03B-B34A-0C53-EC2A-9E6C1D854C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5576" y="3321031"/>
            <a:ext cx="6821041" cy="311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76CB69CE-8428-228F-E078-EBDD8DE85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Summary: Tax Directive Types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15D423-483D-BA51-4B06-C24996DF6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558" y="1384013"/>
            <a:ext cx="10840883" cy="325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48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461A0-6F93-5A97-8C59-0B379B4AF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A10FDBD-D25B-D202-1A0C-AE2651E6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</a:t>
            </a:fld>
            <a:endParaRPr lang="en-ZA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6DC8B8F-CF77-BE11-B65C-1A96C38EA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vs 2022/23 (high level)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9E88EA-30DA-1128-6EAC-79381ECB9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362" y="701040"/>
            <a:ext cx="6347276" cy="589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803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20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Directives by Fiscal Year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7126A-9B4F-6B36-6D12-D3ADDF4FD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1" y="677911"/>
            <a:ext cx="10766213" cy="56784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FE2E26-5EED-11E8-2372-08EFD5357BBE}"/>
              </a:ext>
            </a:extLst>
          </p:cNvPr>
          <p:cNvSpPr txBox="1"/>
          <p:nvPr/>
        </p:nvSpPr>
        <p:spPr>
          <a:xfrm>
            <a:off x="2665476" y="5883147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dirty="0"/>
              <a:t>N/A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9F64D5-A5AB-C7C0-678E-20B37A98558F}"/>
              </a:ext>
            </a:extLst>
          </p:cNvPr>
          <p:cNvSpPr txBox="1"/>
          <p:nvPr/>
        </p:nvSpPr>
        <p:spPr>
          <a:xfrm>
            <a:off x="3477355" y="5883147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dirty="0"/>
              <a:t>N/A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EC575A-85C3-3DD3-D316-3C432B413520}"/>
              </a:ext>
            </a:extLst>
          </p:cNvPr>
          <p:cNvSpPr txBox="1"/>
          <p:nvPr/>
        </p:nvSpPr>
        <p:spPr>
          <a:xfrm>
            <a:off x="7578984" y="5883147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dirty="0"/>
              <a:t>N/A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2E9CE8-80BA-83A4-3EF4-02852A605BF0}"/>
              </a:ext>
            </a:extLst>
          </p:cNvPr>
          <p:cNvSpPr txBox="1"/>
          <p:nvPr/>
        </p:nvSpPr>
        <p:spPr>
          <a:xfrm>
            <a:off x="8302355" y="5883147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3958675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21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Tax Directive Type by Sector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1CD91F-58C6-0F00-E999-D121D3178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86740"/>
            <a:ext cx="11125200" cy="568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598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22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Tax Directive Type by Sector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651598-6582-7793-8169-237F1FC7F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01040"/>
            <a:ext cx="111252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68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23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Tax Directive Type by Sector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355D3E-40CE-2B81-18C9-397419CCA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90550"/>
            <a:ext cx="111252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91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24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11901056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Tax Directive Type by Sector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C9B0F6-BDBC-4D59-883A-96A0E1538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90550"/>
            <a:ext cx="111252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352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A2188-E050-6ECA-561D-8350ED743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524D2-B60A-5238-9D62-928E11C5B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25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3EFB0D0-146E-0D21-B375-5922ED57E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Compliance Revenue by Initiative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40A31D-A2A7-078C-815B-567F9E6F3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" y="951271"/>
            <a:ext cx="1172718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9297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4ACCD-D44C-D6BB-5C0A-A496D0767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9BE97-AEEA-1585-D1E3-F5EDCE3CD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26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4CAE280-6365-E3AC-9B7C-DE35AC0D8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8895" y="216038"/>
            <a:ext cx="6886419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Compliance Revenue by Tax Type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026B8F-0C22-4D81-88A0-2A178B951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85" y="136525"/>
            <a:ext cx="4563976" cy="667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3153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7D666-CFC0-CCCE-1607-30737AAC1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6DC16-83B1-9525-078F-89489435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27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666A73C-A375-0B27-4FD4-E63E06C15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121" y="216038"/>
            <a:ext cx="11386194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Revenue Received vs Revenue Collected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AED5EF-F819-5CAE-E035-90039A4CE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399" y="729753"/>
            <a:ext cx="8307361" cy="594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860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28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55989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042849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07677-3C9A-1FB5-E0C8-84A85A836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5C0E3-B38B-BA1D-7BE7-1AA9BB6B0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3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62BDFFD0-7CF6-F46A-5FB3-7D642F1E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vs 2022/23 (detailed)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5FE0E6-8810-41C8-15FC-98190680B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349" y="619432"/>
            <a:ext cx="4315133" cy="60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2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798E3-D1AD-245F-D05A-4D0084991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B7BD8A-6C29-F4F5-7174-C003E9A8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4</a:t>
            </a:fld>
            <a:endParaRPr lang="en-ZA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224979A-8466-38F6-B3A3-BD3B85605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vs Budget 2023 (high level)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F27A1B-F314-EE66-A833-D05A47857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7897" y="701040"/>
            <a:ext cx="6960501" cy="5953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8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FB039-889F-61A4-BBB3-29B0595EA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0CF0DE-4398-EC95-6F40-DAC7A69E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5</a:t>
            </a:fld>
            <a:endParaRPr lang="en-ZA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FF98EE-8568-3578-94E7-E245255F9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vs Budget 2024 (high level)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1C2B86-EAAF-3B60-FE53-88DF69306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692" y="617261"/>
            <a:ext cx="6222959" cy="590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20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60422-1DA6-97E7-6D82-016EB0EA2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932A8-CC63-5A6C-37A5-CC205634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6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F29A9BA-ACA8-168F-ED47-3E30F1D54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2023/24 vs Budget 2024 (detailed)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8C4A1-C59C-4063-F642-451120B66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4360" y="701040"/>
            <a:ext cx="4303176" cy="601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94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7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525"/>
            <a:ext cx="9144000" cy="564515"/>
          </a:xfrm>
        </p:spPr>
        <p:txBody>
          <a:bodyPr>
            <a:normAutofit/>
          </a:bodyPr>
          <a:lstStyle/>
          <a:p>
            <a:r>
              <a:rPr lang="en-ZA" sz="2800" b="1" dirty="0"/>
              <a:t>CY Total Tax Revenue by Sector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6A6766-73B4-A703-6E19-CBC2C0F6F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298" y="938980"/>
            <a:ext cx="9607702" cy="415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7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8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5589" y="136525"/>
            <a:ext cx="4095404" cy="564515"/>
          </a:xfrm>
        </p:spPr>
        <p:txBody>
          <a:bodyPr>
            <a:noAutofit/>
          </a:bodyPr>
          <a:lstStyle/>
          <a:p>
            <a:r>
              <a:rPr lang="en-ZA" sz="2800" b="1" dirty="0"/>
              <a:t>CY Refund Payments by Sector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D4B710-ACEB-BF19-2CB2-46830ACBB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815" y="123190"/>
            <a:ext cx="7155180" cy="30937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49925D-91E2-BF7B-F5F2-DF0D002FE3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9815" y="3274983"/>
            <a:ext cx="7155180" cy="313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982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9EC8B-5DD5-58B4-B52A-A2BC1222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A193A-38BE-482D-871D-30EF01E5E921}" type="slidenum">
              <a:rPr lang="en-ZA" smtClean="0"/>
              <a:t>9</a:t>
            </a:fld>
            <a:endParaRPr lang="en-ZA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D4BC10D-1E8E-CEF5-E3D3-E34DBF128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2" y="136525"/>
            <a:ext cx="3995653" cy="994185"/>
          </a:xfrm>
        </p:spPr>
        <p:txBody>
          <a:bodyPr>
            <a:noAutofit/>
          </a:bodyPr>
          <a:lstStyle/>
          <a:p>
            <a:r>
              <a:rPr lang="en-ZA" sz="2800" b="1" dirty="0"/>
              <a:t>CY Refund Payments by Sector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C2421-3E6E-0889-418B-B6A587D75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247" y="6446520"/>
            <a:ext cx="7978140" cy="4114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361DC1-995C-04F7-B63A-F6E32D9E0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762" y="136525"/>
            <a:ext cx="7155180" cy="309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48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Widescreen</PresentationFormat>
  <Paragraphs>62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REVENUE TABLES WITH MEDIA APPROPRIATE HEADINGS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REVENUE TABLES WITH MEDIA APPROPRIATE HEADINGS</dc:title>
  <dc:creator>Teresa Burger (HO)</dc:creator>
  <cp:lastModifiedBy>Johnstone Makhubu</cp:lastModifiedBy>
  <cp:revision>422</cp:revision>
  <dcterms:created xsi:type="dcterms:W3CDTF">2023-04-02T13:49:44Z</dcterms:created>
  <dcterms:modified xsi:type="dcterms:W3CDTF">2024-04-02T05:20:23Z</dcterms:modified>
</cp:coreProperties>
</file>