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4"/>
    <p:sldMasterId id="2147483680" r:id="rId5"/>
  </p:sldMasterIdLst>
  <p:notesMasterIdLst>
    <p:notesMasterId r:id="rId28"/>
  </p:notesMasterIdLst>
  <p:sldIdLst>
    <p:sldId id="256" r:id="rId6"/>
    <p:sldId id="291" r:id="rId7"/>
    <p:sldId id="293" r:id="rId8"/>
    <p:sldId id="393" r:id="rId9"/>
    <p:sldId id="394" r:id="rId10"/>
    <p:sldId id="395" r:id="rId11"/>
    <p:sldId id="396" r:id="rId12"/>
    <p:sldId id="295" r:id="rId13"/>
    <p:sldId id="294" r:id="rId14"/>
    <p:sldId id="297" r:id="rId15"/>
    <p:sldId id="352" r:id="rId16"/>
    <p:sldId id="384" r:id="rId17"/>
    <p:sldId id="298" r:id="rId18"/>
    <p:sldId id="299" r:id="rId19"/>
    <p:sldId id="362" r:id="rId20"/>
    <p:sldId id="1421" r:id="rId21"/>
    <p:sldId id="358" r:id="rId22"/>
    <p:sldId id="349" r:id="rId23"/>
    <p:sldId id="350" r:id="rId24"/>
    <p:sldId id="359" r:id="rId25"/>
    <p:sldId id="351" r:id="rId26"/>
    <p:sldId id="284" r:id="rId27"/>
  </p:sldIdLst>
  <p:sldSz cx="9144000" cy="6858000" type="screen4x3"/>
  <p:notesSz cx="672465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572403B-CDE4-49C7-A341-6C580D9FF1D5}">
          <p14:sldIdLst>
            <p14:sldId id="256"/>
            <p14:sldId id="291"/>
            <p14:sldId id="293"/>
            <p14:sldId id="393"/>
            <p14:sldId id="394"/>
            <p14:sldId id="395"/>
            <p14:sldId id="396"/>
            <p14:sldId id="295"/>
            <p14:sldId id="294"/>
            <p14:sldId id="297"/>
          </p14:sldIdLst>
        </p14:section>
        <p14:section name="Untitled Section" id="{54A9D900-A650-4DEC-9719-B9679FDDE41F}">
          <p14:sldIdLst>
            <p14:sldId id="352"/>
            <p14:sldId id="384"/>
            <p14:sldId id="298"/>
            <p14:sldId id="299"/>
            <p14:sldId id="362"/>
            <p14:sldId id="1421"/>
            <p14:sldId id="358"/>
            <p14:sldId id="349"/>
            <p14:sldId id="350"/>
            <p14:sldId id="359"/>
            <p14:sldId id="351"/>
            <p14:sldId id="28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mangele Radebe" initials="S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82C6"/>
    <a:srgbClr val="004C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49"/>
    <p:restoredTop sz="94472" autoAdjust="0"/>
  </p:normalViewPr>
  <p:slideViewPr>
    <p:cSldViewPr snapToGrid="0" snapToObjects="1">
      <p:cViewPr varScale="1">
        <p:scale>
          <a:sx n="64" d="100"/>
          <a:sy n="64" d="100"/>
        </p:scale>
        <p:origin x="1158" y="78"/>
      </p:cViewPr>
      <p:guideLst>
        <p:guide orient="horz" pos="2160"/>
        <p:guide pos="2880"/>
      </p:guideLst>
    </p:cSldViewPr>
  </p:slideViewPr>
  <p:notesTextViewPr>
    <p:cViewPr>
      <p:scale>
        <a:sx n="1" d="1"/>
        <a:sy n="1" d="1"/>
      </p:scale>
      <p:origin x="0" y="0"/>
    </p:cViewPr>
  </p:notesTextViewPr>
  <p:sorterViewPr>
    <p:cViewPr>
      <p:scale>
        <a:sx n="100" d="100"/>
        <a:sy n="100" d="100"/>
      </p:scale>
      <p:origin x="0" y="2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14015" cy="49542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09080" y="2"/>
            <a:ext cx="2914015" cy="495427"/>
          </a:xfrm>
          <a:prstGeom prst="rect">
            <a:avLst/>
          </a:prstGeom>
        </p:spPr>
        <p:txBody>
          <a:bodyPr vert="horz" lIns="91440" tIns="45720" rIns="91440" bIns="45720" rtlCol="0"/>
          <a:lstStyle>
            <a:lvl1pPr algn="r">
              <a:defRPr sz="1200"/>
            </a:lvl1pPr>
          </a:lstStyle>
          <a:p>
            <a:fld id="{A357C929-F5A2-B944-A14F-16451897D16C}" type="datetimeFigureOut">
              <a:rPr lang="en-US" smtClean="0"/>
              <a:t>5/2/2024</a:t>
            </a:fld>
            <a:endParaRPr lang="en-US" dirty="0"/>
          </a:p>
        </p:txBody>
      </p:sp>
      <p:sp>
        <p:nvSpPr>
          <p:cNvPr id="4" name="Slide Image Placeholder 3"/>
          <p:cNvSpPr>
            <a:spLocks noGrp="1" noRot="1" noChangeAspect="1"/>
          </p:cNvSpPr>
          <p:nvPr>
            <p:ph type="sldImg" idx="2"/>
          </p:nvPr>
        </p:nvSpPr>
        <p:spPr>
          <a:xfrm>
            <a:off x="1139825" y="1233488"/>
            <a:ext cx="4445000" cy="3333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2465" y="4751983"/>
            <a:ext cx="5379720" cy="38879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378824"/>
            <a:ext cx="2914015" cy="49542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09080" y="9378824"/>
            <a:ext cx="2914015" cy="495426"/>
          </a:xfrm>
          <a:prstGeom prst="rect">
            <a:avLst/>
          </a:prstGeom>
        </p:spPr>
        <p:txBody>
          <a:bodyPr vert="horz" lIns="91440" tIns="45720" rIns="91440" bIns="45720" rtlCol="0" anchor="b"/>
          <a:lstStyle>
            <a:lvl1pPr algn="r">
              <a:defRPr sz="1200"/>
            </a:lvl1pPr>
          </a:lstStyle>
          <a:p>
            <a:fld id="{50B2B449-F1C8-6F47-A588-55ED763A9793}" type="slidenum">
              <a:rPr lang="en-US" smtClean="0"/>
              <a:t>‹#›</a:t>
            </a:fld>
            <a:endParaRPr lang="en-US" dirty="0"/>
          </a:p>
        </p:txBody>
      </p:sp>
    </p:spTree>
    <p:extLst>
      <p:ext uri="{BB962C8B-B14F-4D97-AF65-F5344CB8AC3E}">
        <p14:creationId xmlns:p14="http://schemas.microsoft.com/office/powerpoint/2010/main" val="459981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2B449-F1C8-6F47-A588-55ED763A9793}" type="slidenum">
              <a:rPr lang="en-US" smtClean="0"/>
              <a:t>0</a:t>
            </a:fld>
            <a:endParaRPr lang="en-US" dirty="0"/>
          </a:p>
        </p:txBody>
      </p:sp>
    </p:spTree>
    <p:extLst>
      <p:ext uri="{BB962C8B-B14F-4D97-AF65-F5344CB8AC3E}">
        <p14:creationId xmlns:p14="http://schemas.microsoft.com/office/powerpoint/2010/main" val="1140851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13</a:t>
            </a:fld>
            <a:endParaRPr lang="en-US" dirty="0"/>
          </a:p>
        </p:txBody>
      </p:sp>
    </p:spTree>
    <p:extLst>
      <p:ext uri="{BB962C8B-B14F-4D97-AF65-F5344CB8AC3E}">
        <p14:creationId xmlns:p14="http://schemas.microsoft.com/office/powerpoint/2010/main" val="1469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dirty="0"/>
          </a:p>
        </p:txBody>
      </p:sp>
      <p:sp>
        <p:nvSpPr>
          <p:cNvPr id="4" name="Header Placeholder 3"/>
          <p:cNvSpPr>
            <a:spLocks noGrp="1"/>
          </p:cNvSpPr>
          <p:nvPr>
            <p:ph type="hdr" sz="quarter"/>
          </p:nvPr>
        </p:nvSpPr>
        <p:spPr/>
        <p:txBody>
          <a:bodyPr/>
          <a:lstStyle/>
          <a:p>
            <a:pPr>
              <a:defRPr/>
            </a:pPr>
            <a:endParaRPr lang="en-ZA" dirty="0"/>
          </a:p>
        </p:txBody>
      </p:sp>
      <p:sp>
        <p:nvSpPr>
          <p:cNvPr id="5" name="Date Placeholder 4"/>
          <p:cNvSpPr>
            <a:spLocks noGrp="1"/>
          </p:cNvSpPr>
          <p:nvPr>
            <p:ph type="dt" sz="quarter" idx="1"/>
          </p:nvPr>
        </p:nvSpPr>
        <p:spPr/>
        <p:txBody>
          <a:bodyPr/>
          <a:lstStyle/>
          <a:p>
            <a:pPr>
              <a:defRPr/>
            </a:pPr>
            <a:r>
              <a:rPr lang="en-US" dirty="0"/>
              <a:t>08/07/2010</a:t>
            </a:r>
            <a:endParaRPr lang="en-ZA" dirty="0"/>
          </a:p>
        </p:txBody>
      </p:sp>
      <p:sp>
        <p:nvSpPr>
          <p:cNvPr id="6" name="Slide Number Placeholder 5"/>
          <p:cNvSpPr>
            <a:spLocks noGrp="1"/>
          </p:cNvSpPr>
          <p:nvPr>
            <p:ph type="sldNum" sz="quarter" idx="5"/>
          </p:nvPr>
        </p:nvSpPr>
        <p:spPr/>
        <p:txBody>
          <a:bodyPr/>
          <a:lstStyle/>
          <a:p>
            <a:pPr>
              <a:defRPr/>
            </a:pPr>
            <a:fld id="{94F6F4F1-02EE-404F-BA4A-629ABCB12ACE}" type="slidenum">
              <a:rPr lang="en-ZA" smtClean="0"/>
              <a:pPr>
                <a:defRPr/>
              </a:pPr>
              <a:t>17</a:t>
            </a:fld>
            <a:endParaRPr lang="en-ZA"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dirty="0"/>
          </a:p>
        </p:txBody>
      </p:sp>
      <p:sp>
        <p:nvSpPr>
          <p:cNvPr id="4" name="Header Placeholder 3"/>
          <p:cNvSpPr>
            <a:spLocks noGrp="1"/>
          </p:cNvSpPr>
          <p:nvPr>
            <p:ph type="hdr" sz="quarter"/>
          </p:nvPr>
        </p:nvSpPr>
        <p:spPr/>
        <p:txBody>
          <a:bodyPr/>
          <a:lstStyle/>
          <a:p>
            <a:pPr>
              <a:defRPr/>
            </a:pPr>
            <a:endParaRPr lang="en-ZA" dirty="0"/>
          </a:p>
        </p:txBody>
      </p:sp>
      <p:sp>
        <p:nvSpPr>
          <p:cNvPr id="5" name="Date Placeholder 4"/>
          <p:cNvSpPr>
            <a:spLocks noGrp="1"/>
          </p:cNvSpPr>
          <p:nvPr>
            <p:ph type="dt" sz="quarter" idx="1"/>
          </p:nvPr>
        </p:nvSpPr>
        <p:spPr/>
        <p:txBody>
          <a:bodyPr/>
          <a:lstStyle/>
          <a:p>
            <a:pPr>
              <a:defRPr/>
            </a:pPr>
            <a:r>
              <a:rPr lang="en-US" dirty="0"/>
              <a:t>08/07/2010</a:t>
            </a:r>
            <a:endParaRPr lang="en-ZA" dirty="0"/>
          </a:p>
        </p:txBody>
      </p:sp>
      <p:sp>
        <p:nvSpPr>
          <p:cNvPr id="6" name="Slide Number Placeholder 5"/>
          <p:cNvSpPr>
            <a:spLocks noGrp="1"/>
          </p:cNvSpPr>
          <p:nvPr>
            <p:ph type="sldNum" sz="quarter" idx="5"/>
          </p:nvPr>
        </p:nvSpPr>
        <p:spPr/>
        <p:txBody>
          <a:bodyPr/>
          <a:lstStyle/>
          <a:p>
            <a:pPr>
              <a:defRPr/>
            </a:pPr>
            <a:fld id="{94F6F4F1-02EE-404F-BA4A-629ABCB12ACE}" type="slidenum">
              <a:rPr lang="en-ZA" smtClean="0"/>
              <a:pPr>
                <a:defRPr/>
              </a:pPr>
              <a:t>18</a:t>
            </a:fld>
            <a:endParaRPr lang="en-ZA" dirty="0"/>
          </a:p>
        </p:txBody>
      </p:sp>
    </p:spTree>
    <p:extLst>
      <p:ext uri="{BB962C8B-B14F-4D97-AF65-F5344CB8AC3E}">
        <p14:creationId xmlns:p14="http://schemas.microsoft.com/office/powerpoint/2010/main" val="258530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2B449-F1C8-6F47-A588-55ED763A9793}" type="slidenum">
              <a:rPr lang="en-US" smtClean="0"/>
              <a:t>21</a:t>
            </a:fld>
            <a:endParaRPr lang="en-US" dirty="0"/>
          </a:p>
        </p:txBody>
      </p:sp>
    </p:spTree>
    <p:extLst>
      <p:ext uri="{BB962C8B-B14F-4D97-AF65-F5344CB8AC3E}">
        <p14:creationId xmlns:p14="http://schemas.microsoft.com/office/powerpoint/2010/main" val="20977494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Date Placeholder 13"/>
          <p:cNvSpPr>
            <a:spLocks noGrp="1"/>
          </p:cNvSpPr>
          <p:nvPr>
            <p:ph type="dt" sz="half" idx="10"/>
          </p:nvPr>
        </p:nvSpPr>
        <p:spPr>
          <a:xfrm>
            <a:off x="2122260" y="5913438"/>
            <a:ext cx="4899479" cy="301756"/>
          </a:xfrm>
          <a:prstGeom prst="rect">
            <a:avLst/>
          </a:prstGeom>
        </p:spPr>
        <p:txBody>
          <a:bodyPr/>
          <a:lstStyle>
            <a:lvl1pPr algn="ctr">
              <a:defRPr sz="1600" b="0" i="0" baseline="0">
                <a:solidFill>
                  <a:schemeClr val="bg1"/>
                </a:solidFill>
                <a:latin typeface="Arial" charset="0"/>
              </a:defRPr>
            </a:lvl1pPr>
          </a:lstStyle>
          <a:p>
            <a:endParaRPr lang="en-US" dirty="0"/>
          </a:p>
        </p:txBody>
      </p:sp>
      <p:sp>
        <p:nvSpPr>
          <p:cNvPr id="17" name="Title 16"/>
          <p:cNvSpPr>
            <a:spLocks noGrp="1"/>
          </p:cNvSpPr>
          <p:nvPr>
            <p:ph type="title" hasCustomPrompt="1"/>
          </p:nvPr>
        </p:nvSpPr>
        <p:spPr>
          <a:xfrm>
            <a:off x="1199696" y="4005620"/>
            <a:ext cx="6744607" cy="514117"/>
          </a:xfrm>
        </p:spPr>
        <p:txBody>
          <a:bodyPr>
            <a:noAutofit/>
          </a:bodyPr>
          <a:lstStyle>
            <a:lvl1pPr algn="ctr">
              <a:defRPr sz="3200" b="1" i="0" baseline="0">
                <a:solidFill>
                  <a:schemeClr val="bg1"/>
                </a:solidFill>
                <a:latin typeface="Arial" charset="0"/>
              </a:defRPr>
            </a:lvl1pPr>
          </a:lstStyle>
          <a:p>
            <a:r>
              <a:rPr lang="en-US" dirty="0"/>
              <a:t>Click to edit Title</a:t>
            </a:r>
          </a:p>
        </p:txBody>
      </p:sp>
      <p:sp>
        <p:nvSpPr>
          <p:cNvPr id="4" name="Text Placeholder 3"/>
          <p:cNvSpPr>
            <a:spLocks noGrp="1"/>
          </p:cNvSpPr>
          <p:nvPr>
            <p:ph type="body" sz="quarter" idx="11" hasCustomPrompt="1"/>
          </p:nvPr>
        </p:nvSpPr>
        <p:spPr>
          <a:xfrm>
            <a:off x="2138589" y="4992693"/>
            <a:ext cx="4866821" cy="488950"/>
          </a:xfrm>
        </p:spPr>
        <p:txBody>
          <a:bodyPr>
            <a:normAutofit/>
          </a:bodyPr>
          <a:lstStyle>
            <a:lvl1pPr marL="0" indent="0" algn="ctr">
              <a:buFontTx/>
              <a:buNone/>
              <a:defRPr sz="2400" baseline="0">
                <a:solidFill>
                  <a:schemeClr val="bg1"/>
                </a:solidFill>
              </a:defRPr>
            </a:lvl1pPr>
          </a:lstStyle>
          <a:p>
            <a:pPr lvl="0"/>
            <a:r>
              <a:rPr lang="en-US" dirty="0"/>
              <a:t>Click to edit Master Division</a:t>
            </a:r>
          </a:p>
        </p:txBody>
      </p:sp>
    </p:spTree>
    <p:extLst>
      <p:ext uri="{BB962C8B-B14F-4D97-AF65-F5344CB8AC3E}">
        <p14:creationId xmlns:p14="http://schemas.microsoft.com/office/powerpoint/2010/main" val="221606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126023" y="1298575"/>
            <a:ext cx="4325815"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592516" y="1298575"/>
            <a:ext cx="4325815"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260127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61472"/>
            <a:ext cx="8229600" cy="369332"/>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436211"/>
            <a:ext cx="4040066" cy="7386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066"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270" y="1436211"/>
            <a:ext cx="4041531" cy="7386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270" y="2174875"/>
            <a:ext cx="4041531"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418162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val="3440649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3571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19547"/>
            <a:ext cx="3008435" cy="615553"/>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538" y="273051"/>
            <a:ext cx="5111262" cy="24006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1"/>
            <a:ext cx="3008435" cy="2154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37672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5059561"/>
            <a:ext cx="5486400" cy="307777"/>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166" y="612775"/>
            <a:ext cx="5486400" cy="4924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166" y="5367338"/>
            <a:ext cx="5486400" cy="2154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45624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a:xfrm>
            <a:off x="4855680" y="1298575"/>
            <a:ext cx="4062651" cy="163121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421133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49960" y="166689"/>
            <a:ext cx="738664" cy="27463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9029" y="166689"/>
            <a:ext cx="2000548" cy="2746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432344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540B12B-D968-2643-8E7F-238A3C456CC9}" type="slidenum">
              <a:rPr lang="en-US" smtClean="0"/>
              <a:pPr/>
              <a:t>‹#›</a:t>
            </a:fld>
            <a:endParaRPr lang="en-US" dirty="0"/>
          </a:p>
        </p:txBody>
      </p:sp>
      <p:sp>
        <p:nvSpPr>
          <p:cNvPr id="12" name="Text Placeholder 11"/>
          <p:cNvSpPr>
            <a:spLocks noGrp="1"/>
          </p:cNvSpPr>
          <p:nvPr>
            <p:ph type="body" sz="quarter" idx="11"/>
          </p:nvPr>
        </p:nvSpPr>
        <p:spPr>
          <a:xfrm>
            <a:off x="341312" y="1844673"/>
            <a:ext cx="8370887" cy="4248151"/>
          </a:xfrm>
        </p:spPr>
        <p:txBody>
          <a:bodyPr>
            <a:normAutofit/>
          </a:bodyPr>
          <a:lstStyle>
            <a:lvl1pPr marL="0" indent="0">
              <a:lnSpc>
                <a:spcPct val="100000"/>
              </a:lnSpc>
              <a:spcBef>
                <a:spcPts val="0"/>
              </a:spcBef>
              <a:buFontTx/>
              <a:buNone/>
              <a:defRPr sz="1800"/>
            </a:lvl1pPr>
            <a:lvl2pPr marL="457200" indent="0">
              <a:buFontTx/>
              <a:buNone/>
              <a:defRPr sz="1800">
                <a:solidFill>
                  <a:schemeClr val="tx1">
                    <a:lumMod val="75000"/>
                    <a:lumOff val="25000"/>
                  </a:schemeClr>
                </a:solidFill>
              </a:defRPr>
            </a:lvl2pPr>
            <a:lvl3pPr marL="914400" indent="0">
              <a:buFontTx/>
              <a:buNone/>
              <a:defRPr sz="1800">
                <a:solidFill>
                  <a:schemeClr val="tx1">
                    <a:lumMod val="75000"/>
                    <a:lumOff val="25000"/>
                  </a:schemeClr>
                </a:solidFill>
              </a:defRPr>
            </a:lvl3pPr>
            <a:lvl4pPr marL="1371600" indent="0">
              <a:buFontTx/>
              <a:buNone/>
              <a:defRPr sz="1800">
                <a:solidFill>
                  <a:schemeClr val="tx1">
                    <a:lumMod val="75000"/>
                    <a:lumOff val="25000"/>
                  </a:schemeClr>
                </a:solidFill>
              </a:defRPr>
            </a:lvl4pPr>
            <a:lvl5pPr marL="1828800" indent="0">
              <a:buFontTx/>
              <a:buNone/>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spTree>
    <p:extLst>
      <p:ext uri="{BB962C8B-B14F-4D97-AF65-F5344CB8AC3E}">
        <p14:creationId xmlns:p14="http://schemas.microsoft.com/office/powerpoint/2010/main" val="760728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Bullet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540B12B-D968-2643-8E7F-238A3C456CC9}" type="slidenum">
              <a:rPr lang="en-US" smtClean="0"/>
              <a:pPr/>
              <a:t>‹#›</a:t>
            </a:fld>
            <a:endParaRPr lang="en-US" dirty="0"/>
          </a:p>
        </p:txBody>
      </p:sp>
      <p:sp>
        <p:nvSpPr>
          <p:cNvPr id="12" name="Text Placeholder 11"/>
          <p:cNvSpPr>
            <a:spLocks noGrp="1"/>
          </p:cNvSpPr>
          <p:nvPr>
            <p:ph type="body" sz="quarter" idx="11"/>
          </p:nvPr>
        </p:nvSpPr>
        <p:spPr>
          <a:xfrm>
            <a:off x="341312" y="1844673"/>
            <a:ext cx="8370887" cy="4248151"/>
          </a:xfrm>
        </p:spPr>
        <p:txBody>
          <a:bodyPr>
            <a:normAutofit/>
          </a:bodyPr>
          <a:lstStyle>
            <a:lvl1pPr marL="285750" indent="-285750">
              <a:lnSpc>
                <a:spcPct val="90000"/>
              </a:lnSpc>
              <a:spcBef>
                <a:spcPts val="0"/>
              </a:spcBef>
              <a:buFontTx/>
              <a:buBlip>
                <a:blip r:embed="rId2"/>
              </a:buBlip>
              <a:defRPr sz="1800"/>
            </a:lvl1pPr>
            <a:lvl2pPr marL="685800" indent="-228600">
              <a:lnSpc>
                <a:spcPct val="90000"/>
              </a:lnSpc>
              <a:spcBef>
                <a:spcPts val="0"/>
              </a:spcBef>
              <a:buFontTx/>
              <a:buBlip>
                <a:blip r:embed="rId2"/>
              </a:buBlip>
              <a:defRPr sz="1800">
                <a:solidFill>
                  <a:schemeClr val="tx1">
                    <a:lumMod val="75000"/>
                    <a:lumOff val="25000"/>
                  </a:schemeClr>
                </a:solidFill>
              </a:defRPr>
            </a:lvl2pPr>
            <a:lvl3pPr marL="1143000" indent="-228600">
              <a:lnSpc>
                <a:spcPct val="90000"/>
              </a:lnSpc>
              <a:spcBef>
                <a:spcPts val="0"/>
              </a:spcBef>
              <a:buFontTx/>
              <a:buBlip>
                <a:blip r:embed="rId2"/>
              </a:buBlip>
              <a:defRPr sz="1800">
                <a:solidFill>
                  <a:schemeClr val="tx1">
                    <a:lumMod val="75000"/>
                    <a:lumOff val="25000"/>
                  </a:schemeClr>
                </a:solidFill>
              </a:defRPr>
            </a:lvl3pPr>
            <a:lvl4pPr marL="1600200" indent="-228600">
              <a:lnSpc>
                <a:spcPct val="90000"/>
              </a:lnSpc>
              <a:spcBef>
                <a:spcPts val="0"/>
              </a:spcBef>
              <a:buFontTx/>
              <a:buBlip>
                <a:blip r:embed="rId2"/>
              </a:buBlip>
              <a:defRPr sz="1800">
                <a:solidFill>
                  <a:schemeClr val="tx1">
                    <a:lumMod val="75000"/>
                    <a:lumOff val="25000"/>
                  </a:schemeClr>
                </a:solidFill>
              </a:defRPr>
            </a:lvl4pPr>
            <a:lvl5pPr marL="2057400" indent="-228600">
              <a:lnSpc>
                <a:spcPct val="90000"/>
              </a:lnSpc>
              <a:spcBef>
                <a:spcPts val="0"/>
              </a:spcBef>
              <a:buFontTx/>
              <a:buBlip>
                <a:blip r:embed="rId2"/>
              </a:buBlip>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spTree>
    <p:extLst>
      <p:ext uri="{BB962C8B-B14F-4D97-AF65-F5344CB8AC3E}">
        <p14:creationId xmlns:p14="http://schemas.microsoft.com/office/powerpoint/2010/main" val="801566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10"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dirty="0"/>
          </a:p>
        </p:txBody>
      </p:sp>
      <p:sp>
        <p:nvSpPr>
          <p:cNvPr id="3" name="Text Placeholder 2"/>
          <p:cNvSpPr>
            <a:spLocks noGrp="1"/>
          </p:cNvSpPr>
          <p:nvPr>
            <p:ph type="body" sz="quarter" idx="10"/>
          </p:nvPr>
        </p:nvSpPr>
        <p:spPr>
          <a:xfrm>
            <a:off x="341993" y="1052513"/>
            <a:ext cx="7886700" cy="437807"/>
          </a:xfrm>
        </p:spPr>
        <p:txBody>
          <a:bodyPr/>
          <a:lstStyle>
            <a:lvl1pPr>
              <a:defRPr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Content Placeholder 4"/>
          <p:cNvSpPr>
            <a:spLocks noGrp="1"/>
          </p:cNvSpPr>
          <p:nvPr>
            <p:ph sz="quarter" idx="11"/>
          </p:nvPr>
        </p:nvSpPr>
        <p:spPr>
          <a:xfrm>
            <a:off x="341312" y="1844674"/>
            <a:ext cx="8370887" cy="4248151"/>
          </a:xfrm>
        </p:spPr>
        <p:txBody>
          <a:bodyPr>
            <a:normAutofit/>
          </a:bodyPr>
          <a:lstStyle>
            <a:lvl1pPr>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759399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8482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oc id"/>
          <p:cNvSpPr>
            <a:spLocks noGrp="1" noChangeArrowheads="1"/>
          </p:cNvSpPr>
          <p:nvPr>
            <p:ph type="ftr" sz="quarter" idx="10"/>
          </p:nvPr>
        </p:nvSpPr>
        <p:spPr>
          <a:ln/>
        </p:spPr>
        <p:txBody>
          <a:bodyPr/>
          <a:lstStyle>
            <a:lvl1pPr>
              <a:defRPr/>
            </a:lvl1pPr>
          </a:lstStyle>
          <a:p>
            <a:pPr>
              <a:defRPr/>
            </a:pPr>
            <a:endParaRPr lang="en-ZA" dirty="0"/>
          </a:p>
        </p:txBody>
      </p:sp>
      <p:sp>
        <p:nvSpPr>
          <p:cNvPr id="3" name="pg num"/>
          <p:cNvSpPr>
            <a:spLocks noGrp="1" noChangeArrowheads="1"/>
          </p:cNvSpPr>
          <p:nvPr>
            <p:ph type="sldNum" sz="quarter" idx="11"/>
          </p:nvPr>
        </p:nvSpPr>
        <p:spPr>
          <a:ln/>
        </p:spPr>
        <p:txBody>
          <a:bodyPr/>
          <a:lstStyle>
            <a:lvl1pPr>
              <a:defRPr/>
            </a:lvl1pPr>
          </a:lstStyle>
          <a:p>
            <a:pPr>
              <a:defRPr/>
            </a:pPr>
            <a:fld id="{1D46AC71-C261-4AF3-BFB1-CCAEF8821007}" type="slidenum">
              <a:rPr lang="en-ZA"/>
              <a:pPr>
                <a:defRPr/>
              </a:pPr>
              <a:t>‹#›</a:t>
            </a:fld>
            <a:endParaRPr lang="en-ZA" dirty="0"/>
          </a:p>
        </p:txBody>
      </p:sp>
    </p:spTree>
    <p:extLst>
      <p:ext uri="{BB962C8B-B14F-4D97-AF65-F5344CB8AC3E}">
        <p14:creationId xmlns:p14="http://schemas.microsoft.com/office/powerpoint/2010/main" val="3272431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80772"/>
            <a:ext cx="7772400" cy="369332"/>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369332"/>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ZA"/>
          </a:p>
        </p:txBody>
      </p:sp>
    </p:spTree>
    <p:extLst>
      <p:ext uri="{BB962C8B-B14F-4D97-AF65-F5344CB8AC3E}">
        <p14:creationId xmlns:p14="http://schemas.microsoft.com/office/powerpoint/2010/main" val="4148552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622747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1"/>
            <a:ext cx="7772400" cy="1231106"/>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435" y="4099123"/>
            <a:ext cx="7772400" cy="30777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74501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wmf"/><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ags" Target="../tags/tag1.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17" Type="http://schemas.openxmlformats.org/officeDocument/2006/relationships/oleObject" Target="../embeddings/oleObject1.bin"/><Relationship Id="rId2" Type="http://schemas.openxmlformats.org/officeDocument/2006/relationships/slideLayout" Target="../slideLayouts/slideLayout8.xml"/><Relationship Id="rId16"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tags" Target="../tags/tag3.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dirty="0"/>
              <a:t>Click to edit Master Headline</a:t>
            </a:r>
          </a:p>
        </p:txBody>
      </p:sp>
      <p:sp>
        <p:nvSpPr>
          <p:cNvPr id="3" name="Text Placeholder 2"/>
          <p:cNvSpPr>
            <a:spLocks noGrp="1"/>
          </p:cNvSpPr>
          <p:nvPr>
            <p:ph type="body" idx="1"/>
          </p:nvPr>
        </p:nvSpPr>
        <p:spPr>
          <a:xfrm>
            <a:off x="341993" y="1052513"/>
            <a:ext cx="7886700" cy="433268"/>
          </a:xfrm>
          <a:prstGeom prst="rect">
            <a:avLst/>
          </a:prstGeom>
        </p:spPr>
        <p:txBody>
          <a:bodyPr vert="horz" lIns="91440" tIns="45720" rIns="91440" bIns="45720" rtlCol="0">
            <a:normAutofit/>
          </a:bodyPr>
          <a:lstStyle/>
          <a:p>
            <a:pPr lvl="0"/>
            <a:r>
              <a:rPr lang="en-US" b="1" i="0" baseline="0" dirty="0">
                <a:solidFill>
                  <a:schemeClr val="tx1">
                    <a:lumMod val="75000"/>
                    <a:lumOff val="25000"/>
                  </a:schemeClr>
                </a:solidFill>
                <a:latin typeface="Arial" charset="0"/>
              </a:rPr>
              <a:t>Click to edit Master Sub-header</a:t>
            </a:r>
          </a:p>
        </p:txBody>
      </p:sp>
      <p:sp>
        <p:nvSpPr>
          <p:cNvPr id="6"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dirty="0"/>
          </a:p>
        </p:txBody>
      </p:sp>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49935" y="6365971"/>
            <a:ext cx="1062263" cy="304133"/>
          </a:xfrm>
          <a:prstGeom prst="rect">
            <a:avLst/>
          </a:prstGeom>
        </p:spPr>
      </p:pic>
      <p:cxnSp>
        <p:nvCxnSpPr>
          <p:cNvPr id="7" name="Straight Connector 6"/>
          <p:cNvCxnSpPr/>
          <p:nvPr/>
        </p:nvCxnSpPr>
        <p:spPr>
          <a:xfrm>
            <a:off x="431801" y="6237514"/>
            <a:ext cx="8280399" cy="0"/>
          </a:xfrm>
          <a:prstGeom prst="line">
            <a:avLst/>
          </a:prstGeom>
          <a:ln w="25400">
            <a:solidFill>
              <a:srgbClr val="004C8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5CC4A0F-DD9F-2A4B-A7C2-D3C533F08224}"/>
              </a:ext>
            </a:extLst>
          </p:cNvPr>
          <p:cNvPicPr>
            <a:picLocks noChangeAspect="1"/>
          </p:cNvPicPr>
          <p:nvPr userDrawn="1"/>
        </p:nvPicPr>
        <p:blipFill>
          <a:blip r:embed="rId9"/>
          <a:stretch>
            <a:fillRect/>
          </a:stretch>
        </p:blipFill>
        <p:spPr>
          <a:xfrm>
            <a:off x="791644" y="6362004"/>
            <a:ext cx="897083" cy="29600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5" r:id="rId2"/>
    <p:sldLayoutId id="2147483662" r:id="rId3"/>
    <p:sldLayoutId id="2147483663" r:id="rId4"/>
    <p:sldLayoutId id="2147483664" r:id="rId5"/>
    <p:sldLayoutId id="2147483666" r:id="rId6"/>
  </p:sldLayoutIdLst>
  <p:hf hdr="0" ftr="0" dt="0"/>
  <p:txStyles>
    <p:title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10"/>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272">
          <p15:clr>
            <a:srgbClr val="F26B43"/>
          </p15:clr>
        </p15:guide>
        <p15:guide id="3" pos="5488">
          <p15:clr>
            <a:srgbClr val="F26B43"/>
          </p15:clr>
        </p15:guide>
        <p15:guide id="4" orient="horz" pos="4201">
          <p15:clr>
            <a:srgbClr val="F26B43"/>
          </p15:clr>
        </p15:guide>
        <p15:guide id="5" orient="horz" pos="663">
          <p15:clr>
            <a:srgbClr val="F26B43"/>
          </p15:clr>
        </p15:guide>
        <p15:guide id="6" orient="horz" pos="1162">
          <p15:clr>
            <a:srgbClr val="F26B43"/>
          </p15:clr>
        </p15:guide>
        <p15:guide id="7" orient="horz" pos="383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8" name="Picture 2" descr="capa-1 copy"/>
          <p:cNvPicPr>
            <a:picLocks noChangeAspect="1" noChangeArrowheads="1"/>
          </p:cNvPicPr>
          <p:nvPr/>
        </p:nvPicPr>
        <p:blipFill>
          <a:blip r:embed="rId16"/>
          <a:srcRect/>
          <a:stretch>
            <a:fillRect/>
          </a:stretch>
        </p:blipFill>
        <p:spPr bwMode="auto">
          <a:xfrm>
            <a:off x="0" y="0"/>
            <a:ext cx="9144000" cy="6858000"/>
          </a:xfrm>
          <a:prstGeom prst="rect">
            <a:avLst/>
          </a:prstGeom>
          <a:noFill/>
          <a:ln w="9525">
            <a:noFill/>
            <a:miter lim="800000"/>
            <a:headEnd/>
            <a:tailEnd/>
          </a:ln>
        </p:spPr>
      </p:pic>
      <p:graphicFrame>
        <p:nvGraphicFramePr>
          <p:cNvPr id="1026" name="Rectangle 3" hidden="1"/>
          <p:cNvGraphicFramePr>
            <a:graphicFrameLocks/>
          </p:cNvGraphicFramePr>
          <p:nvPr/>
        </p:nvGraphicFramePr>
        <p:xfrm>
          <a:off x="5862" y="1"/>
          <a:ext cx="149469" cy="161925"/>
        </p:xfrm>
        <a:graphic>
          <a:graphicData uri="http://schemas.openxmlformats.org/presentationml/2006/ole">
            <mc:AlternateContent xmlns:mc="http://schemas.openxmlformats.org/markup-compatibility/2006">
              <mc:Choice xmlns:v="urn:schemas-microsoft-com:vml" Requires="v">
                <p:oleObj r:id="rId17" imgW="0" imgH="0" progId="">
                  <p:embed/>
                </p:oleObj>
              </mc:Choice>
              <mc:Fallback>
                <p:oleObj r:id="rId17" imgW="0" imgH="0" progId="">
                  <p:embed/>
                  <p:pic>
                    <p:nvPicPr>
                      <p:cNvPr id="1026" name="Rectangle 3"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862" y="1"/>
                        <a:ext cx="149469"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029" name="McK Title Elements"/>
          <p:cNvGrpSpPr>
            <a:grpSpLocks/>
          </p:cNvGrpSpPr>
          <p:nvPr/>
        </p:nvGrpSpPr>
        <p:grpSpPr bwMode="auto">
          <a:xfrm>
            <a:off x="2693377" y="2182813"/>
            <a:ext cx="5130312" cy="4602162"/>
            <a:chOff x="1663" y="1348"/>
            <a:chExt cx="3167" cy="2841"/>
          </a:xfrm>
        </p:grpSpPr>
        <p:sp>
          <p:nvSpPr>
            <p:cNvPr id="13" name="McK Confidential" hidden="1"/>
            <p:cNvSpPr txBox="1">
              <a:spLocks noChangeArrowheads="1"/>
            </p:cNvSpPr>
            <p:nvPr/>
          </p:nvSpPr>
          <p:spPr bwMode="gray">
            <a:xfrm>
              <a:off x="1663" y="1348"/>
              <a:ext cx="936" cy="134"/>
            </a:xfrm>
            <a:prstGeom prst="rect">
              <a:avLst/>
            </a:prstGeom>
            <a:noFill/>
            <a:ln w="9525">
              <a:noFill/>
              <a:miter lim="800000"/>
              <a:headEnd/>
              <a:tailEnd/>
            </a:ln>
            <a:effectLst/>
          </p:spPr>
          <p:txBody>
            <a:bodyPr lIns="0" tIns="0" rIns="0" bIns="0">
              <a:spAutoFit/>
            </a:bodyPr>
            <a:lstStyle/>
            <a:p>
              <a:pPr defTabSz="933450" fontAlgn="base">
                <a:spcBef>
                  <a:spcPct val="0"/>
                </a:spcBef>
                <a:spcAft>
                  <a:spcPct val="0"/>
                </a:spcAft>
                <a:defRPr/>
              </a:pPr>
              <a:r>
                <a:rPr lang="en-GB" sz="1400" dirty="0">
                  <a:solidFill>
                    <a:srgbClr val="000000"/>
                  </a:solidFill>
                </a:rPr>
                <a:t>CONFIDENTIAL</a:t>
              </a:r>
            </a:p>
          </p:txBody>
        </p:sp>
        <p:sp>
          <p:nvSpPr>
            <p:cNvPr id="14" name="McK Document" hidden="1"/>
            <p:cNvSpPr txBox="1">
              <a:spLocks noChangeArrowheads="1"/>
            </p:cNvSpPr>
            <p:nvPr/>
          </p:nvSpPr>
          <p:spPr bwMode="gray">
            <a:xfrm>
              <a:off x="1663" y="3038"/>
              <a:ext cx="3167" cy="133"/>
            </a:xfrm>
            <a:prstGeom prst="rect">
              <a:avLst/>
            </a:prstGeom>
            <a:noFill/>
            <a:ln w="9525">
              <a:noFill/>
              <a:miter lim="800000"/>
              <a:headEnd/>
              <a:tailEnd/>
            </a:ln>
            <a:effectLst/>
          </p:spPr>
          <p:txBody>
            <a:bodyPr lIns="0" tIns="0" rIns="0" bIns="0" anchor="b">
              <a:spAutoFit/>
            </a:bodyPr>
            <a:lstStyle/>
            <a:p>
              <a:pPr defTabSz="933450" fontAlgn="base">
                <a:spcBef>
                  <a:spcPct val="0"/>
                </a:spcBef>
                <a:spcAft>
                  <a:spcPct val="0"/>
                </a:spcAft>
                <a:defRPr/>
              </a:pPr>
              <a:r>
                <a:rPr lang="en-GB" sz="1400" dirty="0">
                  <a:solidFill>
                    <a:srgbClr val="000000"/>
                  </a:solidFill>
                </a:rPr>
                <a:t>Document</a:t>
              </a:r>
            </a:p>
          </p:txBody>
        </p:sp>
        <p:sp>
          <p:nvSpPr>
            <p:cNvPr id="15" name="McK Date" hidden="1"/>
            <p:cNvSpPr txBox="1">
              <a:spLocks noChangeArrowheads="1"/>
            </p:cNvSpPr>
            <p:nvPr/>
          </p:nvSpPr>
          <p:spPr bwMode="gray">
            <a:xfrm>
              <a:off x="1663" y="3216"/>
              <a:ext cx="3167" cy="134"/>
            </a:xfrm>
            <a:prstGeom prst="rect">
              <a:avLst/>
            </a:prstGeom>
            <a:noFill/>
            <a:ln w="9525">
              <a:noFill/>
              <a:miter lim="800000"/>
              <a:headEnd/>
              <a:tailEnd/>
            </a:ln>
            <a:effectLst/>
          </p:spPr>
          <p:txBody>
            <a:bodyPr lIns="0" tIns="0" rIns="0" bIns="0">
              <a:spAutoFit/>
            </a:bodyPr>
            <a:lstStyle/>
            <a:p>
              <a:pPr defTabSz="933450" fontAlgn="base">
                <a:spcBef>
                  <a:spcPct val="0"/>
                </a:spcBef>
                <a:spcAft>
                  <a:spcPct val="0"/>
                </a:spcAft>
                <a:defRPr/>
              </a:pPr>
              <a:r>
                <a:rPr lang="en-GB" sz="1400" dirty="0">
                  <a:solidFill>
                    <a:srgbClr val="000000"/>
                  </a:solidFill>
                </a:rPr>
                <a:t>Date</a:t>
              </a:r>
            </a:p>
          </p:txBody>
        </p:sp>
        <p:sp>
          <p:nvSpPr>
            <p:cNvPr id="16" name="McK Disclaimer" hidden="1"/>
            <p:cNvSpPr>
              <a:spLocks noChangeArrowheads="1"/>
            </p:cNvSpPr>
            <p:nvPr>
              <p:custDataLst>
                <p:tags r:id="rId15"/>
              </p:custDataLst>
            </p:nvPr>
          </p:nvSpPr>
          <p:spPr bwMode="gray">
            <a:xfrm>
              <a:off x="1663" y="3759"/>
              <a:ext cx="2303" cy="430"/>
            </a:xfrm>
            <a:prstGeom prst="rect">
              <a:avLst/>
            </a:prstGeom>
            <a:noFill/>
            <a:ln w="9525">
              <a:noFill/>
              <a:miter lim="800000"/>
              <a:headEnd/>
              <a:tailEnd/>
            </a:ln>
            <a:effectLst/>
          </p:spPr>
          <p:txBody>
            <a:bodyPr lIns="0" tIns="0" rIns="0" bIns="0" anchor="b">
              <a:spAutoFit/>
            </a:bodyPr>
            <a:lstStyle/>
            <a:p>
              <a:pPr defTabSz="820738" eaLnBrk="0" fontAlgn="base" hangingPunct="0">
                <a:spcBef>
                  <a:spcPct val="0"/>
                </a:spcBef>
                <a:spcAft>
                  <a:spcPct val="0"/>
                </a:spcAft>
                <a:defRPr/>
              </a:pPr>
              <a:r>
                <a:rPr lang="en-GB" sz="900" dirty="0">
                  <a:solidFill>
                    <a:srgbClr val="000000"/>
                  </a:solidFill>
                </a:rPr>
                <a:t>This report is solely for the use of client personnel.  No part of it may be circulated, quoted, or reproduced for distribution outside the client organisation without prior written approval from McKinsey &amp; Company. This material was used by McKinsey &amp; Company during an oral presentation; it is not a complete record of the discussion.</a:t>
              </a:r>
            </a:p>
          </p:txBody>
        </p:sp>
      </p:grpSp>
      <p:sp>
        <p:nvSpPr>
          <p:cNvPr id="17" name="Working Draft Text" hidden="1"/>
          <p:cNvSpPr>
            <a:spLocks noChangeArrowheads="1"/>
          </p:cNvSpPr>
          <p:nvPr/>
        </p:nvSpPr>
        <p:spPr bwMode="gray">
          <a:xfrm>
            <a:off x="414705" y="504825"/>
            <a:ext cx="3109546" cy="276999"/>
          </a:xfrm>
          <a:prstGeom prst="rect">
            <a:avLst/>
          </a:prstGeom>
          <a:noFill/>
          <a:ln w="9525">
            <a:noFill/>
            <a:miter lim="800000"/>
            <a:headEnd/>
            <a:tailEnd/>
          </a:ln>
          <a:effectLst/>
        </p:spPr>
        <p:txBody>
          <a:bodyPr lIns="0" tIns="0" rIns="0" bIns="0">
            <a:spAutoFit/>
          </a:bodyPr>
          <a:lstStyle/>
          <a:p>
            <a:pPr defTabSz="912813" fontAlgn="base">
              <a:spcBef>
                <a:spcPct val="0"/>
              </a:spcBef>
              <a:spcAft>
                <a:spcPct val="0"/>
              </a:spcAft>
              <a:defRPr/>
            </a:pPr>
            <a:r>
              <a:rPr lang="en-US" dirty="0">
                <a:solidFill>
                  <a:srgbClr val="000000"/>
                </a:solidFill>
              </a:rPr>
              <a:t>Working Draft    </a:t>
            </a:r>
          </a:p>
        </p:txBody>
      </p:sp>
      <p:sp>
        <p:nvSpPr>
          <p:cNvPr id="18" name="Working Draft" hidden="1"/>
          <p:cNvSpPr txBox="1">
            <a:spLocks noChangeArrowheads="1"/>
          </p:cNvSpPr>
          <p:nvPr/>
        </p:nvSpPr>
        <p:spPr bwMode="gray">
          <a:xfrm>
            <a:off x="414704" y="749301"/>
            <a:ext cx="4043479" cy="184666"/>
          </a:xfrm>
          <a:prstGeom prst="rect">
            <a:avLst/>
          </a:prstGeom>
          <a:noFill/>
          <a:ln w="9525">
            <a:noFill/>
            <a:miter lim="800000"/>
            <a:headEnd/>
            <a:tailEnd/>
          </a:ln>
          <a:effectLst/>
        </p:spPr>
        <p:txBody>
          <a:bodyPr wrap="none" lIns="0" tIns="0" rIns="0" bIns="0">
            <a:spAutoFit/>
          </a:bodyPr>
          <a:lstStyle/>
          <a:p>
            <a:pPr defTabSz="933450" fontAlgn="base">
              <a:spcBef>
                <a:spcPct val="0"/>
              </a:spcBef>
              <a:spcAft>
                <a:spcPct val="0"/>
              </a:spcAft>
              <a:defRPr/>
            </a:pPr>
            <a:r>
              <a:rPr lang="en-US" sz="1200" dirty="0">
                <a:solidFill>
                  <a:srgbClr val="FFFFFF"/>
                </a:solidFill>
              </a:rPr>
              <a:t>Last Modified 09/20/2007 10:49:20 AM India Standard Time</a:t>
            </a:r>
          </a:p>
        </p:txBody>
      </p:sp>
      <p:sp>
        <p:nvSpPr>
          <p:cNvPr id="19" name="Printed" hidden="1"/>
          <p:cNvSpPr txBox="1">
            <a:spLocks noChangeArrowheads="1"/>
          </p:cNvSpPr>
          <p:nvPr/>
        </p:nvSpPr>
        <p:spPr bwMode="gray">
          <a:xfrm>
            <a:off x="414705" y="971551"/>
            <a:ext cx="3905250" cy="187325"/>
          </a:xfrm>
          <a:prstGeom prst="rect">
            <a:avLst/>
          </a:prstGeom>
          <a:noFill/>
          <a:ln w="9525">
            <a:noFill/>
            <a:miter lim="800000"/>
            <a:headEnd/>
            <a:tailEnd/>
          </a:ln>
          <a:effectLst/>
        </p:spPr>
        <p:txBody>
          <a:bodyPr wrap="none" lIns="0" tIns="0" rIns="0" bIns="0">
            <a:spAutoFit/>
          </a:bodyPr>
          <a:lstStyle/>
          <a:p>
            <a:pPr defTabSz="933450" fontAlgn="base">
              <a:spcBef>
                <a:spcPct val="0"/>
              </a:spcBef>
              <a:spcAft>
                <a:spcPct val="0"/>
              </a:spcAft>
              <a:defRPr/>
            </a:pPr>
            <a:r>
              <a:rPr lang="en-US" sz="1200" dirty="0">
                <a:solidFill>
                  <a:srgbClr val="FFFFFF"/>
                </a:solidFill>
              </a:rPr>
              <a:t>Printed 06/08/2007 18:26:04 South Africa Standard Time</a:t>
            </a:r>
          </a:p>
        </p:txBody>
      </p:sp>
      <p:sp>
        <p:nvSpPr>
          <p:cNvPr id="1033" name="Rectangle 3"/>
          <p:cNvSpPr>
            <a:spLocks noGrp="1" noChangeArrowheads="1"/>
          </p:cNvSpPr>
          <p:nvPr>
            <p:ph type="title"/>
            <p:custDataLst>
              <p:tags r:id="rId13"/>
            </p:custDataLst>
          </p:nvPr>
        </p:nvSpPr>
        <p:spPr bwMode="gray">
          <a:xfrm>
            <a:off x="121628" y="164586"/>
            <a:ext cx="8793773" cy="369332"/>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en-GB"/>
              <a:t>Click to edit Master title style</a:t>
            </a:r>
          </a:p>
        </p:txBody>
      </p:sp>
      <p:sp>
        <p:nvSpPr>
          <p:cNvPr id="1034" name="Rectangle 4"/>
          <p:cNvSpPr>
            <a:spLocks noGrp="1" noChangeArrowheads="1"/>
          </p:cNvSpPr>
          <p:nvPr>
            <p:ph type="body" idx="1"/>
            <p:custDataLst>
              <p:tags r:id="rId14"/>
            </p:custDataLst>
          </p:nvPr>
        </p:nvSpPr>
        <p:spPr bwMode="gray">
          <a:xfrm>
            <a:off x="126023" y="1298575"/>
            <a:ext cx="8792308" cy="163121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11277843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sldNum="0" hdr="0" dt="0"/>
  <p:txStyles>
    <p:titleStyle>
      <a:lvl1pPr algn="l" defTabSz="912813" rtl="0" eaLnBrk="0" fontAlgn="base" hangingPunct="0">
        <a:spcBef>
          <a:spcPct val="0"/>
        </a:spcBef>
        <a:spcAft>
          <a:spcPct val="0"/>
        </a:spcAft>
        <a:defRPr sz="2400" b="1">
          <a:solidFill>
            <a:schemeClr val="bg1"/>
          </a:solidFill>
          <a:latin typeface="+mj-lt"/>
          <a:ea typeface="+mj-ea"/>
          <a:cs typeface="+mj-cs"/>
        </a:defRPr>
      </a:lvl1pPr>
      <a:lvl2pPr algn="l" defTabSz="912813" rtl="0" eaLnBrk="0" fontAlgn="base" hangingPunct="0">
        <a:spcBef>
          <a:spcPct val="0"/>
        </a:spcBef>
        <a:spcAft>
          <a:spcPct val="0"/>
        </a:spcAft>
        <a:defRPr sz="2400" b="1">
          <a:solidFill>
            <a:schemeClr val="bg1"/>
          </a:solidFill>
          <a:latin typeface="Arial Rounded MT Bold" pitchFamily="34" charset="0"/>
        </a:defRPr>
      </a:lvl2pPr>
      <a:lvl3pPr algn="l" defTabSz="912813" rtl="0" eaLnBrk="0" fontAlgn="base" hangingPunct="0">
        <a:spcBef>
          <a:spcPct val="0"/>
        </a:spcBef>
        <a:spcAft>
          <a:spcPct val="0"/>
        </a:spcAft>
        <a:defRPr sz="2400" b="1">
          <a:solidFill>
            <a:schemeClr val="bg1"/>
          </a:solidFill>
          <a:latin typeface="Arial Rounded MT Bold" pitchFamily="34" charset="0"/>
        </a:defRPr>
      </a:lvl3pPr>
      <a:lvl4pPr algn="l" defTabSz="912813" rtl="0" eaLnBrk="0" fontAlgn="base" hangingPunct="0">
        <a:spcBef>
          <a:spcPct val="0"/>
        </a:spcBef>
        <a:spcAft>
          <a:spcPct val="0"/>
        </a:spcAft>
        <a:defRPr sz="2400" b="1">
          <a:solidFill>
            <a:schemeClr val="bg1"/>
          </a:solidFill>
          <a:latin typeface="Arial Rounded MT Bold" pitchFamily="34" charset="0"/>
        </a:defRPr>
      </a:lvl4pPr>
      <a:lvl5pPr algn="l" defTabSz="912813" rtl="0" eaLnBrk="0" fontAlgn="base" hangingPunct="0">
        <a:spcBef>
          <a:spcPct val="0"/>
        </a:spcBef>
        <a:spcAft>
          <a:spcPct val="0"/>
        </a:spcAft>
        <a:defRPr sz="2400" b="1">
          <a:solidFill>
            <a:schemeClr val="bg1"/>
          </a:solidFill>
          <a:latin typeface="Arial Rounded MT Bold" pitchFamily="34" charset="0"/>
        </a:defRPr>
      </a:lvl5pPr>
      <a:lvl6pPr marL="457200" algn="l" defTabSz="912813" rtl="0" eaLnBrk="0" fontAlgn="base" hangingPunct="0">
        <a:spcBef>
          <a:spcPct val="0"/>
        </a:spcBef>
        <a:spcAft>
          <a:spcPct val="0"/>
        </a:spcAft>
        <a:defRPr sz="2400" b="1">
          <a:solidFill>
            <a:schemeClr val="bg1"/>
          </a:solidFill>
          <a:latin typeface="Arial Rounded MT Bold" pitchFamily="34" charset="0"/>
        </a:defRPr>
      </a:lvl6pPr>
      <a:lvl7pPr marL="914400" algn="l" defTabSz="912813" rtl="0" eaLnBrk="0" fontAlgn="base" hangingPunct="0">
        <a:spcBef>
          <a:spcPct val="0"/>
        </a:spcBef>
        <a:spcAft>
          <a:spcPct val="0"/>
        </a:spcAft>
        <a:defRPr sz="2400" b="1">
          <a:solidFill>
            <a:schemeClr val="bg1"/>
          </a:solidFill>
          <a:latin typeface="Arial Rounded MT Bold" pitchFamily="34" charset="0"/>
        </a:defRPr>
      </a:lvl7pPr>
      <a:lvl8pPr marL="1371600" algn="l" defTabSz="912813" rtl="0" eaLnBrk="0" fontAlgn="base" hangingPunct="0">
        <a:spcBef>
          <a:spcPct val="0"/>
        </a:spcBef>
        <a:spcAft>
          <a:spcPct val="0"/>
        </a:spcAft>
        <a:defRPr sz="2400" b="1">
          <a:solidFill>
            <a:schemeClr val="bg1"/>
          </a:solidFill>
          <a:latin typeface="Arial Rounded MT Bold" pitchFamily="34" charset="0"/>
        </a:defRPr>
      </a:lvl8pPr>
      <a:lvl9pPr marL="1828800" algn="l" defTabSz="912813" rtl="0" eaLnBrk="0" fontAlgn="base" hangingPunct="0">
        <a:spcBef>
          <a:spcPct val="0"/>
        </a:spcBef>
        <a:spcAft>
          <a:spcPct val="0"/>
        </a:spcAft>
        <a:defRPr sz="2400" b="1">
          <a:solidFill>
            <a:schemeClr val="bg1"/>
          </a:solidFill>
          <a:latin typeface="Arial Rounded MT Bold" pitchFamily="34" charset="0"/>
        </a:defRPr>
      </a:lvl9pPr>
    </p:titleStyle>
    <p:bodyStyle>
      <a:lvl1pPr marL="342900" indent="-342900" algn="l" defTabSz="950913" rtl="0" eaLnBrk="0" fontAlgn="base" hangingPunct="0">
        <a:spcBef>
          <a:spcPct val="0"/>
        </a:spcBef>
        <a:spcAft>
          <a:spcPct val="0"/>
        </a:spcAft>
        <a:buSzPct val="120000"/>
        <a:buChar char="•"/>
        <a:defRPr sz="2400">
          <a:solidFill>
            <a:schemeClr val="tx1"/>
          </a:solidFill>
          <a:latin typeface="+mn-lt"/>
          <a:ea typeface="+mn-ea"/>
          <a:cs typeface="+mn-cs"/>
        </a:defRPr>
      </a:lvl1pPr>
      <a:lvl2pPr marL="153988" indent="-152400" algn="l" defTabSz="950913" rtl="0" eaLnBrk="0" fontAlgn="base" hangingPunct="0">
        <a:spcBef>
          <a:spcPct val="0"/>
        </a:spcBef>
        <a:spcAft>
          <a:spcPct val="0"/>
        </a:spcAft>
        <a:buClr>
          <a:schemeClr val="tx2"/>
        </a:buClr>
        <a:buSzPct val="120000"/>
        <a:buChar char="•"/>
        <a:defRPr sz="2200">
          <a:solidFill>
            <a:schemeClr val="tx1"/>
          </a:solidFill>
          <a:latin typeface="+mn-lt"/>
        </a:defRPr>
      </a:lvl2pPr>
      <a:lvl3pPr marL="314325" indent="-158750" algn="l" defTabSz="950913" rtl="0" eaLnBrk="0" fontAlgn="base" hangingPunct="0">
        <a:spcBef>
          <a:spcPct val="0"/>
        </a:spcBef>
        <a:spcAft>
          <a:spcPct val="0"/>
        </a:spcAft>
        <a:buClr>
          <a:schemeClr val="tx2"/>
        </a:buClr>
        <a:buFont typeface="Times New Roman" pitchFamily="18" charset="0"/>
        <a:buChar char="–"/>
        <a:defRPr sz="2000">
          <a:solidFill>
            <a:schemeClr val="tx1"/>
          </a:solidFill>
          <a:latin typeface="+mn-lt"/>
        </a:defRPr>
      </a:lvl3pPr>
      <a:lvl4pPr marL="460375" indent="-144463" algn="l" defTabSz="950913" rtl="0" eaLnBrk="0" fontAlgn="base" hangingPunct="0">
        <a:spcBef>
          <a:spcPct val="0"/>
        </a:spcBef>
        <a:spcAft>
          <a:spcPct val="0"/>
        </a:spcAft>
        <a:buClr>
          <a:schemeClr val="tx2"/>
        </a:buClr>
        <a:buSzPct val="89000"/>
        <a:buChar char="•"/>
        <a:defRPr sz="2000">
          <a:solidFill>
            <a:schemeClr val="tx1"/>
          </a:solidFill>
          <a:latin typeface="+mn-lt"/>
        </a:defRPr>
      </a:lvl4pPr>
      <a:lvl5pPr marL="619125" indent="-157163" algn="l" defTabSz="950913" rtl="0" eaLnBrk="0" fontAlgn="base" hangingPunct="0">
        <a:spcBef>
          <a:spcPct val="0"/>
        </a:spcBef>
        <a:spcAft>
          <a:spcPct val="0"/>
        </a:spcAft>
        <a:buClr>
          <a:schemeClr val="tx2"/>
        </a:buClr>
        <a:buSzPct val="75000"/>
        <a:buFont typeface="Times New Roman" pitchFamily="18" charset="0"/>
        <a:buChar char="–"/>
        <a:defRPr sz="2000">
          <a:solidFill>
            <a:schemeClr val="tx1"/>
          </a:solidFill>
          <a:latin typeface="+mn-lt"/>
        </a:defRPr>
      </a:lvl5pPr>
      <a:lvl6pPr marL="1076325" indent="-157163" algn="l" defTabSz="950913" rtl="0" eaLnBrk="0" fontAlgn="base" hangingPunct="0">
        <a:spcBef>
          <a:spcPct val="0"/>
        </a:spcBef>
        <a:spcAft>
          <a:spcPct val="0"/>
        </a:spcAft>
        <a:buClr>
          <a:schemeClr val="tx2"/>
        </a:buClr>
        <a:buSzPct val="75000"/>
        <a:buFont typeface="Times New Roman" pitchFamily="18" charset="0"/>
        <a:buChar char="–"/>
        <a:defRPr sz="2000">
          <a:solidFill>
            <a:schemeClr val="tx1"/>
          </a:solidFill>
          <a:latin typeface="+mn-lt"/>
        </a:defRPr>
      </a:lvl6pPr>
      <a:lvl7pPr marL="1533525" indent="-157163" algn="l" defTabSz="950913" rtl="0" eaLnBrk="0" fontAlgn="base" hangingPunct="0">
        <a:spcBef>
          <a:spcPct val="0"/>
        </a:spcBef>
        <a:spcAft>
          <a:spcPct val="0"/>
        </a:spcAft>
        <a:buClr>
          <a:schemeClr val="tx2"/>
        </a:buClr>
        <a:buSzPct val="75000"/>
        <a:buFont typeface="Times New Roman" pitchFamily="18" charset="0"/>
        <a:buChar char="–"/>
        <a:defRPr sz="2000">
          <a:solidFill>
            <a:schemeClr val="tx1"/>
          </a:solidFill>
          <a:latin typeface="+mn-lt"/>
        </a:defRPr>
      </a:lvl7pPr>
      <a:lvl8pPr marL="1990725" indent="-157163" algn="l" defTabSz="950913" rtl="0" eaLnBrk="0" fontAlgn="base" hangingPunct="0">
        <a:spcBef>
          <a:spcPct val="0"/>
        </a:spcBef>
        <a:spcAft>
          <a:spcPct val="0"/>
        </a:spcAft>
        <a:buClr>
          <a:schemeClr val="tx2"/>
        </a:buClr>
        <a:buSzPct val="75000"/>
        <a:buFont typeface="Times New Roman" pitchFamily="18" charset="0"/>
        <a:buChar char="–"/>
        <a:defRPr sz="2000">
          <a:solidFill>
            <a:schemeClr val="tx1"/>
          </a:solidFill>
          <a:latin typeface="+mn-lt"/>
        </a:defRPr>
      </a:lvl8pPr>
      <a:lvl9pPr marL="2447925" indent="-157163" algn="l" defTabSz="950913" rtl="0" eaLnBrk="0" fontAlgn="base" hangingPunct="0">
        <a:spcBef>
          <a:spcPct val="0"/>
        </a:spcBef>
        <a:spcAft>
          <a:spcPct val="0"/>
        </a:spcAft>
        <a:buClr>
          <a:schemeClr val="tx2"/>
        </a:buClr>
        <a:buSzPct val="75000"/>
        <a:buFont typeface="Times New Roman" pitchFamily="18"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tenderoffice@sars.gov.za"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ilto:tenderoffice@sars.gov.z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A59469B6-B21C-4AE7-B0D6-6F6C7C5F7C39}"/>
              </a:ext>
            </a:extLst>
          </p:cNvPr>
          <p:cNvSpPr txBox="1">
            <a:spLocks/>
          </p:cNvSpPr>
          <p:nvPr/>
        </p:nvSpPr>
        <p:spPr bwMode="auto">
          <a:xfrm>
            <a:off x="1131740" y="4445575"/>
            <a:ext cx="8012260" cy="17030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defTabSz="912813" eaLnBrk="0" hangingPunct="0">
              <a:lnSpc>
                <a:spcPct val="150000"/>
              </a:lnSpc>
              <a:buSzPct val="120000"/>
              <a:defRPr/>
            </a:pPr>
            <a:r>
              <a:rPr kumimoji="0" lang="en-ZA" i="0" u="none" strike="noStrike" kern="0" cap="none" spc="0" normalizeH="0" baseline="0" noProof="0" dirty="0">
                <a:ln>
                  <a:noFill/>
                </a:ln>
                <a:solidFill>
                  <a:schemeClr val="bg1"/>
                </a:solidFill>
                <a:effectLst/>
                <a:uLnTx/>
                <a:uFillTx/>
                <a:cs typeface="Arial" charset="0"/>
              </a:rPr>
              <a:t>Non- Compulsory Briefing Session: </a:t>
            </a:r>
            <a:r>
              <a:rPr lang="en-ZA" kern="0" dirty="0">
                <a:solidFill>
                  <a:schemeClr val="bg1"/>
                </a:solidFill>
                <a:cs typeface="Arial" charset="0"/>
              </a:rPr>
              <a:t>02 May</a:t>
            </a:r>
            <a:r>
              <a:rPr kumimoji="0" lang="en-ZA" i="0" u="none" strike="noStrike" kern="0" cap="none" spc="0" normalizeH="0" baseline="0" noProof="0" dirty="0">
                <a:ln>
                  <a:noFill/>
                </a:ln>
                <a:solidFill>
                  <a:schemeClr val="bg1"/>
                </a:solidFill>
                <a:effectLst/>
                <a:uLnTx/>
                <a:uFillTx/>
                <a:cs typeface="Arial" charset="0"/>
              </a:rPr>
              <a:t> </a:t>
            </a:r>
            <a:r>
              <a:rPr lang="en-ZA" kern="0" dirty="0">
                <a:solidFill>
                  <a:schemeClr val="bg1"/>
                </a:solidFill>
                <a:cs typeface="Arial" charset="0"/>
              </a:rPr>
              <a:t>2024 at 10H00</a:t>
            </a:r>
          </a:p>
          <a:p>
            <a:pPr lvl="0" defTabSz="912813" eaLnBrk="0" hangingPunct="0">
              <a:lnSpc>
                <a:spcPct val="150000"/>
              </a:lnSpc>
              <a:buSzPct val="120000"/>
              <a:defRPr/>
            </a:pPr>
            <a:endParaRPr lang="en-ZA" sz="2000" b="1" kern="0" dirty="0">
              <a:solidFill>
                <a:schemeClr val="bg1"/>
              </a:solidFill>
              <a:cs typeface="Arial" charset="0"/>
            </a:endParaRPr>
          </a:p>
          <a:p>
            <a:pPr lvl="0" defTabSz="912813" eaLnBrk="0" hangingPunct="0">
              <a:lnSpc>
                <a:spcPct val="150000"/>
              </a:lnSpc>
              <a:buSzPct val="120000"/>
              <a:tabLst>
                <a:tab pos="2774950" algn="l"/>
              </a:tabLst>
              <a:defRPr/>
            </a:pPr>
            <a:r>
              <a:rPr kumimoji="0" lang="en-ZA" sz="1600" i="0" u="none" strike="noStrike" kern="0" cap="none" spc="0" normalizeH="0" baseline="0" noProof="0" dirty="0">
                <a:ln>
                  <a:noFill/>
                </a:ln>
                <a:solidFill>
                  <a:schemeClr val="bg1"/>
                </a:solidFill>
                <a:effectLst/>
                <a:uLnTx/>
                <a:uFillTx/>
                <a:cs typeface="Arial" charset="0"/>
              </a:rPr>
              <a:t>RFP No:</a:t>
            </a:r>
            <a:r>
              <a:rPr lang="en-ZA" sz="1600" kern="0" noProof="0" dirty="0">
                <a:solidFill>
                  <a:schemeClr val="bg1"/>
                </a:solidFill>
                <a:cs typeface="Arial" charset="0"/>
              </a:rPr>
              <a:t>              </a:t>
            </a:r>
            <a:r>
              <a:rPr kumimoji="0" lang="en-ZA" sz="1600" i="0" u="none" strike="noStrike" kern="0" cap="none" spc="0" normalizeH="0" baseline="0" noProof="0" dirty="0">
                <a:ln>
                  <a:noFill/>
                </a:ln>
                <a:solidFill>
                  <a:schemeClr val="bg1"/>
                </a:solidFill>
                <a:effectLst/>
                <a:uLnTx/>
                <a:uFillTx/>
                <a:cs typeface="Arial" charset="0"/>
              </a:rPr>
              <a:t>RFP 01/2024</a:t>
            </a:r>
          </a:p>
          <a:p>
            <a:pPr lvl="0" defTabSz="912813" eaLnBrk="0" hangingPunct="0">
              <a:lnSpc>
                <a:spcPct val="150000"/>
              </a:lnSpc>
              <a:buSzPct val="120000"/>
              <a:defRPr/>
            </a:pPr>
            <a:r>
              <a:rPr kumimoji="0" lang="en-ZA" sz="1600" i="0" u="none" strike="noStrike" kern="0" cap="none" spc="0" normalizeH="0" baseline="0" noProof="0" dirty="0">
                <a:ln>
                  <a:noFill/>
                </a:ln>
                <a:solidFill>
                  <a:schemeClr val="bg1"/>
                </a:solidFill>
                <a:effectLst/>
                <a:uLnTx/>
                <a:uFillTx/>
                <a:cs typeface="Arial" charset="0"/>
              </a:rPr>
              <a:t>Closing Date:     </a:t>
            </a:r>
            <a:r>
              <a:rPr kumimoji="0" lang="en-ZA" sz="1600" b="1" i="0" u="none" strike="noStrike" kern="0" cap="none" spc="0" normalizeH="0" baseline="0" dirty="0">
                <a:ln>
                  <a:noFill/>
                </a:ln>
                <a:solidFill>
                  <a:schemeClr val="bg1"/>
                </a:solidFill>
                <a:effectLst/>
                <a:uLnTx/>
                <a:uFillTx/>
                <a:cs typeface="Arial" charset="0"/>
              </a:rPr>
              <a:t>27 May 2024</a:t>
            </a:r>
            <a:r>
              <a:rPr kumimoji="0" lang="en-ZA" sz="1600" b="1" i="0" u="none" strike="noStrike" kern="0" cap="none" spc="0" normalizeH="0" baseline="0" noProof="0" dirty="0">
                <a:ln>
                  <a:noFill/>
                </a:ln>
                <a:solidFill>
                  <a:schemeClr val="bg1"/>
                </a:solidFill>
                <a:effectLst/>
                <a:uLnTx/>
                <a:uFillTx/>
                <a:cs typeface="Arial" charset="0"/>
              </a:rPr>
              <a:t>,</a:t>
            </a:r>
            <a:r>
              <a:rPr kumimoji="0" lang="en-ZA" sz="1600" b="1" i="0" u="none" strike="noStrike" kern="0" cap="none" spc="0" normalizeH="0" noProof="0" dirty="0">
                <a:ln>
                  <a:noFill/>
                </a:ln>
                <a:solidFill>
                  <a:schemeClr val="bg1"/>
                </a:solidFill>
                <a:effectLst/>
                <a:uLnTx/>
                <a:uFillTx/>
                <a:cs typeface="Arial" charset="0"/>
              </a:rPr>
              <a:t>  </a:t>
            </a:r>
            <a:r>
              <a:rPr kumimoji="0" lang="en-ZA" sz="1600" b="1" i="0" u="none" strike="noStrike" kern="0" cap="none" spc="0" normalizeH="0" baseline="0" noProof="0" dirty="0">
                <a:ln>
                  <a:noFill/>
                </a:ln>
                <a:solidFill>
                  <a:schemeClr val="bg1"/>
                </a:solidFill>
                <a:effectLst/>
                <a:uLnTx/>
                <a:uFillTx/>
                <a:cs typeface="Arial" charset="0"/>
              </a:rPr>
              <a:t>11H00</a:t>
            </a:r>
          </a:p>
        </p:txBody>
      </p:sp>
      <p:sp>
        <p:nvSpPr>
          <p:cNvPr id="5" name="Subtitle 2">
            <a:extLst>
              <a:ext uri="{FF2B5EF4-FFF2-40B4-BE49-F238E27FC236}">
                <a16:creationId xmlns:a16="http://schemas.microsoft.com/office/drawing/2014/main" id="{BBE37CBF-F13E-4178-9277-D3F2A176387F}"/>
              </a:ext>
            </a:extLst>
          </p:cNvPr>
          <p:cNvSpPr txBox="1">
            <a:spLocks/>
          </p:cNvSpPr>
          <p:nvPr/>
        </p:nvSpPr>
        <p:spPr>
          <a:xfrm>
            <a:off x="536331" y="2499653"/>
            <a:ext cx="8161729" cy="1858694"/>
          </a:xfrm>
          <a:prstGeom prst="rect">
            <a:avLst/>
          </a:prstGeom>
        </p:spPr>
        <p:txBody>
          <a:bodyPr/>
          <a:lst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3"/>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ZA" dirty="0"/>
          </a:p>
          <a:p>
            <a:endParaRPr lang="en-ZA" dirty="0"/>
          </a:p>
          <a:p>
            <a:pPr algn="ctr">
              <a:lnSpc>
                <a:spcPct val="150000"/>
              </a:lnSpc>
            </a:pPr>
            <a:r>
              <a:rPr lang="en-ZA" b="1" kern="0" dirty="0">
                <a:solidFill>
                  <a:schemeClr val="bg1"/>
                </a:solidFill>
                <a:latin typeface="+mn-lt"/>
                <a:cs typeface="Arial" charset="0"/>
              </a:rPr>
              <a:t>STANDARDIZATION ON TWO (2) MULTI-FUNCTION PRINTER (MFP) BRANDS ACROSS SARS OFFICES</a:t>
            </a:r>
            <a:endParaRPr lang="en-US" sz="2600" b="1" kern="0" dirty="0">
              <a:solidFill>
                <a:schemeClr val="bg1"/>
              </a:solidFill>
              <a:latin typeface="+mn-lt"/>
              <a:cs typeface="Arial" charset="0"/>
            </a:endParaRPr>
          </a:p>
        </p:txBody>
      </p:sp>
    </p:spTree>
    <p:extLst>
      <p:ext uri="{BB962C8B-B14F-4D97-AF65-F5344CB8AC3E}">
        <p14:creationId xmlns:p14="http://schemas.microsoft.com/office/powerpoint/2010/main" val="875299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9</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92500" lnSpcReduction="10000"/>
          </a:bodyPr>
          <a:lstStyle/>
          <a:p>
            <a:pPr marL="228600" indent="-228600">
              <a:lnSpc>
                <a:spcPct val="135000"/>
              </a:lnSpc>
              <a:spcBef>
                <a:spcPct val="75000"/>
              </a:spcBef>
              <a:spcAft>
                <a:spcPct val="10000"/>
              </a:spcAft>
              <a:buClr>
                <a:schemeClr val="accent1"/>
              </a:buClr>
            </a:pPr>
            <a:r>
              <a:rPr lang="en-US"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b="1" dirty="0">
                <a:solidFill>
                  <a:schemeClr val="tx2"/>
                </a:solidFill>
              </a:rPr>
              <a:t>2. RFP Timelines</a:t>
            </a:r>
          </a:p>
          <a:p>
            <a:pPr marL="228600" indent="-228600">
              <a:lnSpc>
                <a:spcPct val="135000"/>
              </a:lnSpc>
              <a:spcBef>
                <a:spcPct val="75000"/>
              </a:spcBef>
              <a:spcAft>
                <a:spcPct val="10000"/>
              </a:spcAft>
              <a:buClr>
                <a:schemeClr val="accent1"/>
              </a:buClr>
            </a:pPr>
            <a:r>
              <a:rPr lang="en-ZA" sz="1700" b="1" dirty="0">
                <a:solidFill>
                  <a:schemeClr val="bg1">
                    <a:lumMod val="50000"/>
                  </a:schemeClr>
                </a:solidFill>
                <a:effectLst>
                  <a:outerShdw blurRad="38100" dist="38100" dir="2700000" algn="tl">
                    <a:srgbClr val="000000">
                      <a:alpha val="43137"/>
                    </a:srgbClr>
                  </a:outerShdw>
                </a:effectLst>
              </a:rPr>
              <a:t>3. Background and Requirements</a:t>
            </a:r>
          </a:p>
          <a:p>
            <a:pPr marL="228600" indent="-228600">
              <a:lnSpc>
                <a:spcPct val="135000"/>
              </a:lnSpc>
              <a:spcBef>
                <a:spcPct val="75000"/>
              </a:spcBef>
              <a:spcAft>
                <a:spcPct val="10000"/>
              </a:spcAft>
              <a:buClr>
                <a:schemeClr val="accent1"/>
              </a:buClr>
            </a:pPr>
            <a:r>
              <a:rPr lang="en-ZA" b="1" dirty="0">
                <a:solidFill>
                  <a:schemeClr val="tx2"/>
                </a:solidFill>
              </a:rPr>
              <a:t>4. Bid Evaluation Process </a:t>
            </a:r>
          </a:p>
          <a:p>
            <a:pPr marL="228600" indent="-228600">
              <a:lnSpc>
                <a:spcPct val="135000"/>
              </a:lnSpc>
              <a:spcBef>
                <a:spcPct val="75000"/>
              </a:spcBef>
              <a:spcAft>
                <a:spcPct val="10000"/>
              </a:spcAft>
              <a:buClr>
                <a:schemeClr val="accent1"/>
              </a:buClr>
            </a:pPr>
            <a:r>
              <a:rPr lang="en-US" b="1" dirty="0">
                <a:solidFill>
                  <a:schemeClr val="tx2"/>
                </a:solidFill>
              </a:rPr>
              <a:t>5. Price &amp; Specific goals</a:t>
            </a:r>
          </a:p>
          <a:p>
            <a:pPr marL="228600" indent="-228600">
              <a:lnSpc>
                <a:spcPct val="135000"/>
              </a:lnSpc>
              <a:spcBef>
                <a:spcPct val="75000"/>
              </a:spcBef>
              <a:spcAft>
                <a:spcPct val="10000"/>
              </a:spcAft>
              <a:buClr>
                <a:schemeClr val="accent1"/>
              </a:buClr>
            </a:pPr>
            <a:r>
              <a:rPr lang="en-ZA" sz="1800" b="1" dirty="0">
                <a:solidFill>
                  <a:schemeClr val="tx2"/>
                </a:solidFill>
              </a:rPr>
              <a:t>6. Services Agreements</a:t>
            </a:r>
          </a:p>
          <a:p>
            <a:pPr marL="228600" indent="-228600">
              <a:lnSpc>
                <a:spcPct val="135000"/>
              </a:lnSpc>
              <a:spcBef>
                <a:spcPct val="75000"/>
              </a:spcBef>
              <a:spcAft>
                <a:spcPct val="10000"/>
              </a:spcAft>
              <a:buClr>
                <a:schemeClr val="accent1"/>
              </a:buClr>
            </a:pPr>
            <a:r>
              <a:rPr lang="en-ZA" sz="1800" b="1" dirty="0">
                <a:solidFill>
                  <a:schemeClr val="tx2"/>
                </a:solidFill>
              </a:rPr>
              <a:t>7. RFP submission and contact details</a:t>
            </a:r>
          </a:p>
          <a:p>
            <a:pPr marL="228600" indent="-228600" algn="l">
              <a:lnSpc>
                <a:spcPct val="135000"/>
              </a:lnSpc>
              <a:spcBef>
                <a:spcPct val="75000"/>
              </a:spcBef>
              <a:spcAft>
                <a:spcPct val="10000"/>
              </a:spcAft>
              <a:buClr>
                <a:schemeClr val="accent1"/>
              </a:buClr>
            </a:pPr>
            <a:r>
              <a:rPr lang="en-ZA" sz="1800" b="1" dirty="0">
                <a:solidFill>
                  <a:schemeClr val="tx2"/>
                </a:solidFill>
              </a:rPr>
              <a:t>8. Q&amp;A</a:t>
            </a:r>
            <a:endParaRPr lang="en-ZA" sz="1100" dirty="0">
              <a:solidFill>
                <a:schemeClr val="tx1"/>
              </a:solidFill>
            </a:endParaRPr>
          </a:p>
          <a:p>
            <a:endParaRPr lang="en-ZA" dirty="0"/>
          </a:p>
        </p:txBody>
      </p:sp>
    </p:spTree>
    <p:extLst>
      <p:ext uri="{BB962C8B-B14F-4D97-AF65-F5344CB8AC3E}">
        <p14:creationId xmlns:p14="http://schemas.microsoft.com/office/powerpoint/2010/main" val="1979243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348646"/>
            <a:ext cx="7813128" cy="532606"/>
          </a:xfrm>
        </p:spPr>
        <p:txBody>
          <a:bodyPr>
            <a:normAutofit fontScale="90000"/>
          </a:bodyPr>
          <a:lstStyle/>
          <a:p>
            <a:pPr algn="ctr">
              <a:lnSpc>
                <a:spcPct val="100000"/>
              </a:lnSpc>
            </a:pPr>
            <a:r>
              <a:rPr kumimoji="0" lang="en-ZA" sz="32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n-lt"/>
                <a:ea typeface="+mn-ea"/>
                <a:cs typeface="+mn-cs"/>
              </a:rPr>
              <a:t>BACKGROUNT &amp; </a:t>
            </a:r>
            <a:r>
              <a:rPr lang="en-ZA" sz="3200" dirty="0">
                <a:solidFill>
                  <a:schemeClr val="accent1">
                    <a:lumMod val="75000"/>
                  </a:schemeClr>
                </a:solidFill>
                <a:effectLst>
                  <a:outerShdw blurRad="38100" dist="38100" dir="2700000" algn="tl">
                    <a:srgbClr val="000000">
                      <a:alpha val="43137"/>
                    </a:srgbClr>
                  </a:outerShdw>
                </a:effectLst>
                <a:latin typeface="+mn-lt"/>
                <a:ea typeface="+mn-ea"/>
                <a:cs typeface="+mn-cs"/>
              </a:rPr>
              <a:t>REQUIREMENTS</a:t>
            </a:r>
            <a:r>
              <a:rPr kumimoji="0" lang="en-ZA" sz="32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n-lt"/>
                <a:ea typeface="+mn-ea"/>
                <a:cs typeface="+mn-cs"/>
              </a:rPr>
              <a:t> </a:t>
            </a:r>
            <a:br>
              <a:rPr kumimoji="0" lang="en-ZA"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br>
            <a:br>
              <a:rPr lang="en-ZA" dirty="0"/>
            </a:br>
            <a:br>
              <a:rPr lang="en-ZA" dirty="0"/>
            </a:br>
            <a:r>
              <a:rPr lang="en-ZA" b="0" dirty="0">
                <a:solidFill>
                  <a:schemeClr val="accent5">
                    <a:lumMod val="50000"/>
                  </a:schemeClr>
                </a:solidFill>
              </a:rPr>
              <a:t>Refer to the Business 	Requirement Speciation (BRS):</a:t>
            </a:r>
            <a:br>
              <a:rPr lang="en-ZA" b="0" dirty="0">
                <a:solidFill>
                  <a:schemeClr val="accent5">
                    <a:lumMod val="50000"/>
                  </a:schemeClr>
                </a:solidFill>
              </a:rPr>
            </a:br>
            <a:br>
              <a:rPr lang="en-ZA" b="0" dirty="0">
                <a:solidFill>
                  <a:schemeClr val="accent5">
                    <a:lumMod val="50000"/>
                  </a:schemeClr>
                </a:solidFill>
              </a:rPr>
            </a:br>
            <a:br>
              <a:rPr lang="en-ZA" b="0" dirty="0">
                <a:solidFill>
                  <a:schemeClr val="accent5">
                    <a:lumMod val="50000"/>
                  </a:schemeClr>
                </a:solidFill>
              </a:rPr>
            </a:br>
            <a:r>
              <a:rPr lang="en-ZA" b="0" dirty="0">
                <a:solidFill>
                  <a:schemeClr val="accent5">
                    <a:lumMod val="50000"/>
                  </a:schemeClr>
                </a:solidFill>
              </a:rPr>
              <a:t>                              </a:t>
            </a:r>
            <a:endParaRPr lang="en-ZA" sz="1800" b="0" dirty="0">
              <a:solidFill>
                <a:schemeClr val="accent5">
                  <a:lumMod val="50000"/>
                </a:schemeClr>
              </a:solidFill>
            </a:endParaRPr>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10</a:t>
            </a:fld>
            <a:endParaRPr lang="en-US" dirty="0"/>
          </a:p>
        </p:txBody>
      </p:sp>
      <p:graphicFrame>
        <p:nvGraphicFramePr>
          <p:cNvPr id="5" name="Object 4">
            <a:extLst>
              <a:ext uri="{FF2B5EF4-FFF2-40B4-BE49-F238E27FC236}">
                <a16:creationId xmlns:a16="http://schemas.microsoft.com/office/drawing/2014/main" id="{8BFD4372-2710-402D-53CB-EFFA47442FA1}"/>
              </a:ext>
            </a:extLst>
          </p:cNvPr>
          <p:cNvGraphicFramePr>
            <a:graphicFrameLocks noChangeAspect="1"/>
          </p:cNvGraphicFramePr>
          <p:nvPr>
            <p:extLst>
              <p:ext uri="{D42A27DB-BD31-4B8C-83A1-F6EECF244321}">
                <p14:modId xmlns:p14="http://schemas.microsoft.com/office/powerpoint/2010/main" val="3305563590"/>
              </p:ext>
            </p:extLst>
          </p:nvPr>
        </p:nvGraphicFramePr>
        <p:xfrm>
          <a:off x="3674959" y="2574561"/>
          <a:ext cx="1436687" cy="2031999"/>
        </p:xfrm>
        <a:graphic>
          <a:graphicData uri="http://schemas.openxmlformats.org/presentationml/2006/ole">
            <mc:AlternateContent xmlns:mc="http://schemas.openxmlformats.org/markup-compatibility/2006">
              <mc:Choice xmlns:v="urn:schemas-microsoft-com:vml" Requires="v">
                <p:oleObj name="Acrobat Document" r:id="rId2" imgW="5676871" imgH="8029375" progId="AcroExch.Document.DC">
                  <p:embed/>
                </p:oleObj>
              </mc:Choice>
              <mc:Fallback>
                <p:oleObj name="Acrobat Document" r:id="rId2" imgW="5676871" imgH="8029375" progId="AcroExch.Document.DC">
                  <p:embed/>
                  <p:pic>
                    <p:nvPicPr>
                      <p:cNvPr id="0" name=""/>
                      <p:cNvPicPr/>
                      <p:nvPr/>
                    </p:nvPicPr>
                    <p:blipFill>
                      <a:blip r:embed="rId3"/>
                      <a:stretch>
                        <a:fillRect/>
                      </a:stretch>
                    </p:blipFill>
                    <p:spPr>
                      <a:xfrm>
                        <a:off x="3674959" y="2574561"/>
                        <a:ext cx="1436687" cy="2031999"/>
                      </a:xfrm>
                      <a:prstGeom prst="rect">
                        <a:avLst/>
                      </a:prstGeom>
                    </p:spPr>
                  </p:pic>
                </p:oleObj>
              </mc:Fallback>
            </mc:AlternateContent>
          </a:graphicData>
        </a:graphic>
      </p:graphicFrame>
    </p:spTree>
    <p:extLst>
      <p:ext uri="{BB962C8B-B14F-4D97-AF65-F5344CB8AC3E}">
        <p14:creationId xmlns:p14="http://schemas.microsoft.com/office/powerpoint/2010/main" val="3952987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92500" lnSpcReduction="20000"/>
          </a:bodyPr>
          <a:lstStyle/>
          <a:p>
            <a:pPr marL="228600" indent="-228600">
              <a:lnSpc>
                <a:spcPct val="135000"/>
              </a:lnSpc>
              <a:spcBef>
                <a:spcPct val="75000"/>
              </a:spcBef>
              <a:spcAft>
                <a:spcPct val="10000"/>
              </a:spcAft>
              <a:buClr>
                <a:schemeClr val="accent1"/>
              </a:buClr>
            </a:pPr>
            <a:r>
              <a:rPr lang="en-US"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b="1" dirty="0">
                <a:solidFill>
                  <a:schemeClr val="tx2"/>
                </a:solidFill>
              </a:rPr>
              <a:t>2. Governance, Rules and Procedures</a:t>
            </a:r>
          </a:p>
          <a:p>
            <a:pPr marL="228600" indent="-228600">
              <a:lnSpc>
                <a:spcPct val="135000"/>
              </a:lnSpc>
              <a:spcBef>
                <a:spcPct val="75000"/>
              </a:spcBef>
              <a:spcAft>
                <a:spcPct val="10000"/>
              </a:spcAft>
              <a:buClr>
                <a:schemeClr val="accent1"/>
              </a:buClr>
            </a:pPr>
            <a:r>
              <a:rPr lang="en-ZA" b="1" dirty="0">
                <a:solidFill>
                  <a:schemeClr val="tx2"/>
                </a:solidFill>
              </a:rPr>
              <a:t>3. RFP Timelines</a:t>
            </a:r>
          </a:p>
          <a:p>
            <a:pPr marL="228600" indent="-228600">
              <a:lnSpc>
                <a:spcPct val="135000"/>
              </a:lnSpc>
              <a:spcBef>
                <a:spcPct val="75000"/>
              </a:spcBef>
              <a:spcAft>
                <a:spcPct val="10000"/>
              </a:spcAft>
              <a:buClr>
                <a:schemeClr val="accent1"/>
              </a:buClr>
            </a:pPr>
            <a:r>
              <a:rPr lang="en-ZA" b="1" dirty="0">
                <a:solidFill>
                  <a:schemeClr val="tx2"/>
                </a:solidFill>
              </a:rPr>
              <a:t>4. Background and Requirements</a:t>
            </a:r>
          </a:p>
          <a:p>
            <a:pPr marL="228600" indent="-228600">
              <a:lnSpc>
                <a:spcPct val="145000"/>
              </a:lnSpc>
              <a:spcBef>
                <a:spcPct val="75000"/>
              </a:spcBef>
              <a:spcAft>
                <a:spcPct val="10000"/>
              </a:spcAft>
              <a:buClr>
                <a:schemeClr val="accent1"/>
              </a:buClr>
            </a:pPr>
            <a:r>
              <a:rPr lang="en-ZA" sz="2000" b="1" dirty="0">
                <a:solidFill>
                  <a:schemeClr val="bg1">
                    <a:lumMod val="50000"/>
                  </a:schemeClr>
                </a:solidFill>
                <a:effectLst>
                  <a:outerShdw blurRad="38100" dist="38100" dir="2700000" algn="tl">
                    <a:srgbClr val="000000">
                      <a:alpha val="43137"/>
                    </a:srgbClr>
                  </a:outerShdw>
                </a:effectLst>
              </a:rPr>
              <a:t>5. Bid Evaluation Process </a:t>
            </a:r>
          </a:p>
          <a:p>
            <a:pPr marL="228600" indent="-228600">
              <a:lnSpc>
                <a:spcPct val="135000"/>
              </a:lnSpc>
              <a:spcBef>
                <a:spcPct val="75000"/>
              </a:spcBef>
              <a:spcAft>
                <a:spcPct val="10000"/>
              </a:spcAft>
              <a:buClr>
                <a:schemeClr val="accent1"/>
              </a:buClr>
            </a:pPr>
            <a:r>
              <a:rPr lang="en-ZA" b="1" dirty="0">
                <a:solidFill>
                  <a:schemeClr val="tx2"/>
                </a:solidFill>
              </a:rPr>
              <a:t>6</a:t>
            </a:r>
            <a:r>
              <a:rPr lang="en-ZA" sz="1800" b="1" dirty="0">
                <a:solidFill>
                  <a:schemeClr val="tx2"/>
                </a:solidFill>
              </a:rPr>
              <a:t>. Services Agreements</a:t>
            </a:r>
          </a:p>
          <a:p>
            <a:pPr marL="228600" indent="-228600">
              <a:lnSpc>
                <a:spcPct val="135000"/>
              </a:lnSpc>
              <a:spcBef>
                <a:spcPct val="75000"/>
              </a:spcBef>
              <a:spcAft>
                <a:spcPct val="10000"/>
              </a:spcAft>
              <a:buClr>
                <a:schemeClr val="accent1"/>
              </a:buClr>
            </a:pPr>
            <a:r>
              <a:rPr lang="en-ZA" sz="1800" b="1" dirty="0">
                <a:solidFill>
                  <a:schemeClr val="tx2"/>
                </a:solidFill>
              </a:rPr>
              <a:t>7. RFP submission and contact details</a:t>
            </a:r>
          </a:p>
          <a:p>
            <a:pPr marL="228600" indent="-228600" algn="l">
              <a:lnSpc>
                <a:spcPct val="135000"/>
              </a:lnSpc>
              <a:spcBef>
                <a:spcPct val="75000"/>
              </a:spcBef>
              <a:spcAft>
                <a:spcPct val="10000"/>
              </a:spcAft>
              <a:buClr>
                <a:schemeClr val="accent1"/>
              </a:buClr>
            </a:pPr>
            <a:r>
              <a:rPr lang="en-ZA" sz="1800" b="1" dirty="0">
                <a:solidFill>
                  <a:schemeClr val="tx2"/>
                </a:solidFill>
              </a:rPr>
              <a:t>8. Q&amp;A</a:t>
            </a:r>
            <a:endParaRPr lang="en-ZA" sz="1100" dirty="0">
              <a:solidFill>
                <a:schemeClr val="tx1"/>
              </a:solidFill>
            </a:endParaRPr>
          </a:p>
          <a:p>
            <a:endParaRPr lang="en-ZA" dirty="0"/>
          </a:p>
        </p:txBody>
      </p:sp>
    </p:spTree>
    <p:extLst>
      <p:ext uri="{BB962C8B-B14F-4D97-AF65-F5344CB8AC3E}">
        <p14:creationId xmlns:p14="http://schemas.microsoft.com/office/powerpoint/2010/main" val="2092224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0" y="110479"/>
            <a:ext cx="9144000" cy="532606"/>
          </a:xfrm>
        </p:spPr>
        <p:txBody>
          <a:bodyPr>
            <a:normAutofit fontScale="90000"/>
          </a:bodyPr>
          <a:lstStyle/>
          <a:p>
            <a:pPr algn="ctr"/>
            <a:r>
              <a:rPr kumimoji="0" lang="en-ZA" sz="32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n-lt"/>
                <a:ea typeface="+mn-ea"/>
                <a:cs typeface="+mn-cs"/>
              </a:rPr>
              <a:t>BID EVALUATION PROCESS </a:t>
            </a:r>
            <a:r>
              <a:rPr lang="en-ZA" sz="1800" b="0" dirty="0">
                <a:solidFill>
                  <a:schemeClr val="tx2"/>
                </a:solidFill>
              </a:rPr>
              <a:t>(</a:t>
            </a:r>
            <a:r>
              <a:rPr lang="en-ZA" sz="1800" b="0" dirty="0">
                <a:solidFill>
                  <a:schemeClr val="tx2"/>
                </a:solidFill>
                <a:latin typeface="+mn-lt"/>
                <a:ea typeface="+mn-ea"/>
                <a:cs typeface="+mn-cs"/>
              </a:rPr>
              <a:t>S</a:t>
            </a:r>
            <a:r>
              <a:rPr lang="en-ZA" sz="1800" b="0" dirty="0">
                <a:solidFill>
                  <a:schemeClr val="tx2"/>
                </a:solidFill>
                <a:latin typeface="+mj-lt"/>
                <a:ea typeface="+mj-ea"/>
                <a:cs typeface="+mj-cs"/>
              </a:rPr>
              <a:t>ection </a:t>
            </a:r>
            <a:r>
              <a:rPr lang="en-ZA" sz="1800" b="0" dirty="0">
                <a:solidFill>
                  <a:schemeClr val="tx2"/>
                </a:solidFill>
              </a:rPr>
              <a:t>7</a:t>
            </a:r>
            <a:r>
              <a:rPr lang="en-ZA" sz="1800" b="0" dirty="0">
                <a:solidFill>
                  <a:schemeClr val="tx2"/>
                </a:solidFill>
                <a:latin typeface="+mj-lt"/>
                <a:ea typeface="+mj-ea"/>
                <a:cs typeface="+mj-cs"/>
              </a:rPr>
              <a:t> of the Main RFP)</a:t>
            </a:r>
            <a:br>
              <a:rPr kumimoji="0" lang="en-ZA"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b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12</a:t>
            </a:fld>
            <a:endParaRPr lang="en-US" dirty="0"/>
          </a:p>
        </p:txBody>
      </p:sp>
      <p:sp>
        <p:nvSpPr>
          <p:cNvPr id="4" name="AutoShape 74">
            <a:extLst>
              <a:ext uri="{FF2B5EF4-FFF2-40B4-BE49-F238E27FC236}">
                <a16:creationId xmlns:a16="http://schemas.microsoft.com/office/drawing/2014/main" id="{FF4088F1-A95E-411C-9D84-36E755FE6272}"/>
              </a:ext>
            </a:extLst>
          </p:cNvPr>
          <p:cNvSpPr>
            <a:spLocks noChangeArrowheads="1"/>
          </p:cNvSpPr>
          <p:nvPr/>
        </p:nvSpPr>
        <p:spPr bwMode="auto">
          <a:xfrm>
            <a:off x="273269" y="939909"/>
            <a:ext cx="3325090" cy="1950563"/>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a:p>
        </p:txBody>
      </p:sp>
      <p:sp>
        <p:nvSpPr>
          <p:cNvPr id="5" name="Text Box 75">
            <a:extLst>
              <a:ext uri="{FF2B5EF4-FFF2-40B4-BE49-F238E27FC236}">
                <a16:creationId xmlns:a16="http://schemas.microsoft.com/office/drawing/2014/main" id="{96DD892A-234F-424B-88F5-3A32BD7686F9}"/>
              </a:ext>
            </a:extLst>
          </p:cNvPr>
          <p:cNvSpPr txBox="1">
            <a:spLocks noChangeArrowheads="1"/>
          </p:cNvSpPr>
          <p:nvPr/>
        </p:nvSpPr>
        <p:spPr bwMode="auto">
          <a:xfrm>
            <a:off x="623456" y="1113627"/>
            <a:ext cx="1064586"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schemeClr val="tx2"/>
                </a:solidFill>
              </a:rPr>
              <a:t>Gate 0</a:t>
            </a:r>
            <a:endParaRPr lang="en-GB" b="1" dirty="0">
              <a:solidFill>
                <a:schemeClr val="tx2"/>
              </a:solidFill>
            </a:endParaRPr>
          </a:p>
        </p:txBody>
      </p:sp>
      <p:sp>
        <p:nvSpPr>
          <p:cNvPr id="6" name="Rectangle 11">
            <a:extLst>
              <a:ext uri="{FF2B5EF4-FFF2-40B4-BE49-F238E27FC236}">
                <a16:creationId xmlns:a16="http://schemas.microsoft.com/office/drawing/2014/main" id="{D76C1CEA-7DF1-4756-B22D-05D99288F2E9}"/>
              </a:ext>
            </a:extLst>
          </p:cNvPr>
          <p:cNvSpPr>
            <a:spLocks noChangeArrowheads="1"/>
          </p:cNvSpPr>
          <p:nvPr/>
        </p:nvSpPr>
        <p:spPr bwMode="auto">
          <a:xfrm>
            <a:off x="573305" y="1883463"/>
            <a:ext cx="2082296" cy="546411"/>
          </a:xfrm>
          <a:prstGeom prst="rect">
            <a:avLst/>
          </a:prstGeom>
          <a:solidFill>
            <a:schemeClr val="accent1">
              <a:lumMod val="75000"/>
            </a:schemeClr>
          </a:solidFill>
          <a:ln w="9525">
            <a:noFill/>
            <a:miter lim="800000"/>
            <a:headEnd/>
            <a:tailEnd/>
          </a:ln>
          <a:scene3d>
            <a:camera prst="orthographicFront"/>
            <a:lightRig rig="threePt" dir="t"/>
          </a:scene3d>
          <a:sp3d>
            <a:bevelT w="139700" prst="cross"/>
          </a:sp3d>
        </p:spPr>
        <p:txBody>
          <a:bodyPr lIns="90000" tIns="46800" rIns="90000" bIns="46800" anchor="ctr" anchorCtr="1"/>
          <a:lstStyle/>
          <a:p>
            <a:pPr marL="176213" indent="-176213">
              <a:defRPr/>
            </a:pPr>
            <a:r>
              <a:rPr lang="en-US" sz="1200" b="1" dirty="0">
                <a:solidFill>
                  <a:schemeClr val="bg1"/>
                </a:solidFill>
              </a:rPr>
              <a:t>Pre-Qualification</a:t>
            </a:r>
          </a:p>
        </p:txBody>
      </p:sp>
      <p:sp>
        <p:nvSpPr>
          <p:cNvPr id="7" name="Text Box 98">
            <a:extLst>
              <a:ext uri="{FF2B5EF4-FFF2-40B4-BE49-F238E27FC236}">
                <a16:creationId xmlns:a16="http://schemas.microsoft.com/office/drawing/2014/main" id="{E935DA4E-A466-4652-AC17-45EE64ECEEC8}"/>
              </a:ext>
            </a:extLst>
          </p:cNvPr>
          <p:cNvSpPr txBox="1">
            <a:spLocks noChangeArrowheads="1"/>
          </p:cNvSpPr>
          <p:nvPr/>
        </p:nvSpPr>
        <p:spPr bwMode="auto">
          <a:xfrm>
            <a:off x="3727939" y="731673"/>
            <a:ext cx="5142792" cy="1997150"/>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marL="173038" indent="-173038">
              <a:lnSpc>
                <a:spcPct val="150000"/>
              </a:lnSpc>
              <a:buFontTx/>
              <a:buChar char="•"/>
            </a:pPr>
            <a:r>
              <a:rPr lang="en-ZA" sz="1200" b="1" dirty="0">
                <a:solidFill>
                  <a:schemeClr val="tx2"/>
                </a:solidFill>
              </a:rPr>
              <a:t>Central Registration Report (Central Database System) from NT</a:t>
            </a:r>
          </a:p>
          <a:p>
            <a:pPr marL="173038" indent="-173038">
              <a:lnSpc>
                <a:spcPct val="150000"/>
              </a:lnSpc>
              <a:buFontTx/>
              <a:buChar char="•"/>
            </a:pPr>
            <a:r>
              <a:rPr lang="en-ZA" sz="1200" b="1" dirty="0">
                <a:solidFill>
                  <a:schemeClr val="tx2"/>
                </a:solidFill>
              </a:rPr>
              <a:t>Tax Compliance Status Pin</a:t>
            </a:r>
          </a:p>
          <a:p>
            <a:pPr marL="173038" indent="-173038">
              <a:lnSpc>
                <a:spcPct val="150000"/>
              </a:lnSpc>
              <a:buFontTx/>
              <a:buChar char="•"/>
            </a:pPr>
            <a:r>
              <a:rPr lang="en-ZA" sz="1200" b="1" dirty="0">
                <a:solidFill>
                  <a:schemeClr val="tx2"/>
                </a:solidFill>
              </a:rPr>
              <a:t>Invitation to Bid –SBD 1                       </a:t>
            </a:r>
          </a:p>
          <a:p>
            <a:pPr algn="l">
              <a:lnSpc>
                <a:spcPct val="150000"/>
              </a:lnSpc>
              <a:buFontTx/>
              <a:buChar char="•"/>
            </a:pPr>
            <a:r>
              <a:rPr lang="en-ZA" sz="1200" b="1" dirty="0">
                <a:solidFill>
                  <a:schemeClr val="tx2"/>
                </a:solidFill>
              </a:rPr>
              <a:t>   Declaration of Interest (SBD 4)</a:t>
            </a:r>
          </a:p>
          <a:p>
            <a:pPr algn="l">
              <a:lnSpc>
                <a:spcPct val="150000"/>
              </a:lnSpc>
              <a:buFontTx/>
              <a:buChar char="•"/>
            </a:pPr>
            <a:r>
              <a:rPr lang="en-US" sz="1200" b="1" dirty="0">
                <a:solidFill>
                  <a:schemeClr val="tx2"/>
                </a:solidFill>
              </a:rPr>
              <a:t>   Preference Point Claim Form – SBD 6.1</a:t>
            </a:r>
            <a:endParaRPr lang="en-ZA" sz="1200" b="1" dirty="0">
              <a:solidFill>
                <a:schemeClr val="tx2"/>
              </a:solidFill>
            </a:endParaRPr>
          </a:p>
          <a:p>
            <a:pPr>
              <a:lnSpc>
                <a:spcPct val="150000"/>
              </a:lnSpc>
              <a:buFontTx/>
              <a:buChar char="•"/>
            </a:pPr>
            <a:r>
              <a:rPr lang="en-ZA" sz="1200" b="1" dirty="0">
                <a:solidFill>
                  <a:schemeClr val="tx2"/>
                </a:solidFill>
                <a:cs typeface="Times New Roman" pitchFamily="18" charset="0"/>
              </a:rPr>
              <a:t>   Supplier Risk Questionnaire</a:t>
            </a:r>
          </a:p>
          <a:p>
            <a:pPr>
              <a:lnSpc>
                <a:spcPct val="150000"/>
              </a:lnSpc>
              <a:buFontTx/>
              <a:buChar char="•"/>
            </a:pPr>
            <a:r>
              <a:rPr lang="en-US" sz="1200" b="1" dirty="0">
                <a:solidFill>
                  <a:schemeClr val="tx2"/>
                </a:solidFill>
                <a:cs typeface="Times New Roman" pitchFamily="18" charset="0"/>
              </a:rPr>
              <a:t>   SARS GCC</a:t>
            </a:r>
          </a:p>
        </p:txBody>
      </p:sp>
      <p:sp>
        <p:nvSpPr>
          <p:cNvPr id="8" name="Rectangle 7">
            <a:extLst>
              <a:ext uri="{FF2B5EF4-FFF2-40B4-BE49-F238E27FC236}">
                <a16:creationId xmlns:a16="http://schemas.microsoft.com/office/drawing/2014/main" id="{D76C1CEA-7DF1-4756-B22D-05D99288F2E9}"/>
              </a:ext>
            </a:extLst>
          </p:cNvPr>
          <p:cNvSpPr>
            <a:spLocks noChangeArrowheads="1"/>
          </p:cNvSpPr>
          <p:nvPr/>
        </p:nvSpPr>
        <p:spPr bwMode="auto">
          <a:xfrm>
            <a:off x="573305" y="4075751"/>
            <a:ext cx="2082296" cy="546411"/>
          </a:xfrm>
          <a:prstGeom prst="rect">
            <a:avLst/>
          </a:prstGeom>
          <a:solidFill>
            <a:schemeClr val="accent1">
              <a:lumMod val="75000"/>
            </a:schemeClr>
          </a:solidFill>
          <a:ln w="9525">
            <a:noFill/>
            <a:miter lim="800000"/>
            <a:headEnd/>
            <a:tailEnd/>
          </a:ln>
          <a:scene3d>
            <a:camera prst="orthographicFront"/>
            <a:lightRig rig="threePt" dir="t"/>
          </a:scene3d>
          <a:sp3d>
            <a:bevelT w="139700" prst="cross"/>
          </a:sp3d>
        </p:spPr>
        <p:txBody>
          <a:bodyPr lIns="90000" tIns="46800" rIns="90000" bIns="46800" anchor="ctr" anchorCtr="1"/>
          <a:lstStyle/>
          <a:p>
            <a:pPr marL="176213" indent="-176213">
              <a:defRPr/>
            </a:pPr>
            <a:r>
              <a:rPr lang="en-US" sz="1200" b="1" dirty="0">
                <a:solidFill>
                  <a:schemeClr val="bg1"/>
                </a:solidFill>
              </a:rPr>
              <a:t>Mandatory Requirement </a:t>
            </a:r>
          </a:p>
        </p:txBody>
      </p:sp>
      <p:sp>
        <p:nvSpPr>
          <p:cNvPr id="9" name="Text Box 75">
            <a:extLst>
              <a:ext uri="{FF2B5EF4-FFF2-40B4-BE49-F238E27FC236}">
                <a16:creationId xmlns:a16="http://schemas.microsoft.com/office/drawing/2014/main" id="{96DD892A-234F-424B-88F5-3A32BD7686F9}"/>
              </a:ext>
            </a:extLst>
          </p:cNvPr>
          <p:cNvSpPr txBox="1">
            <a:spLocks noChangeArrowheads="1"/>
          </p:cNvSpPr>
          <p:nvPr/>
        </p:nvSpPr>
        <p:spPr bwMode="auto">
          <a:xfrm>
            <a:off x="629135" y="3463032"/>
            <a:ext cx="1064586"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schemeClr val="tx2"/>
                </a:solidFill>
              </a:rPr>
              <a:t>Gate 1</a:t>
            </a:r>
            <a:endParaRPr lang="en-GB" b="1" dirty="0">
              <a:solidFill>
                <a:schemeClr val="tx2"/>
              </a:solidFill>
            </a:endParaRPr>
          </a:p>
        </p:txBody>
      </p:sp>
      <p:sp>
        <p:nvSpPr>
          <p:cNvPr id="13" name="AutoShape 74">
            <a:extLst>
              <a:ext uri="{FF2B5EF4-FFF2-40B4-BE49-F238E27FC236}">
                <a16:creationId xmlns:a16="http://schemas.microsoft.com/office/drawing/2014/main" id="{F90156B4-4925-0AFA-0175-20E7EDBB3A8A}"/>
              </a:ext>
            </a:extLst>
          </p:cNvPr>
          <p:cNvSpPr>
            <a:spLocks noChangeArrowheads="1"/>
          </p:cNvSpPr>
          <p:nvPr/>
        </p:nvSpPr>
        <p:spPr bwMode="auto">
          <a:xfrm>
            <a:off x="273269" y="3429000"/>
            <a:ext cx="3325090" cy="1950563"/>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a:p>
        </p:txBody>
      </p:sp>
      <p:sp>
        <p:nvSpPr>
          <p:cNvPr id="15" name="Text Box 98">
            <a:extLst>
              <a:ext uri="{FF2B5EF4-FFF2-40B4-BE49-F238E27FC236}">
                <a16:creationId xmlns:a16="http://schemas.microsoft.com/office/drawing/2014/main" id="{B25E6C05-F01E-3E0D-499A-BC8460A77351}"/>
              </a:ext>
            </a:extLst>
          </p:cNvPr>
          <p:cNvSpPr txBox="1">
            <a:spLocks noChangeArrowheads="1"/>
          </p:cNvSpPr>
          <p:nvPr/>
        </p:nvSpPr>
        <p:spPr bwMode="auto">
          <a:xfrm>
            <a:off x="3898395" y="3936411"/>
            <a:ext cx="5006158" cy="889154"/>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marL="173038" indent="-173038">
              <a:lnSpc>
                <a:spcPct val="150000"/>
              </a:lnSpc>
              <a:buFontTx/>
              <a:buChar char="•"/>
            </a:pPr>
            <a:r>
              <a:rPr lang="en-ZA" sz="1200" b="1" dirty="0">
                <a:solidFill>
                  <a:schemeClr val="tx2"/>
                </a:solidFill>
                <a:cs typeface="Times New Roman" pitchFamily="18" charset="0"/>
              </a:rPr>
              <a:t>Accreditation for the Mult Functional Printer (MFP) brand(s)</a:t>
            </a:r>
          </a:p>
          <a:p>
            <a:pPr marL="173038" indent="-173038">
              <a:lnSpc>
                <a:spcPct val="150000"/>
              </a:lnSpc>
              <a:buFontTx/>
              <a:buChar char="•"/>
            </a:pPr>
            <a:r>
              <a:rPr lang="en-ZA" sz="1200" b="1" dirty="0">
                <a:solidFill>
                  <a:schemeClr val="tx2"/>
                </a:solidFill>
                <a:cs typeface="Times New Roman" pitchFamily="18" charset="0"/>
              </a:rPr>
              <a:t>Integration with Microsoft Universal Print</a:t>
            </a:r>
          </a:p>
          <a:p>
            <a:pPr marL="173038" indent="-173038">
              <a:lnSpc>
                <a:spcPct val="150000"/>
              </a:lnSpc>
              <a:buFontTx/>
              <a:buChar char="•"/>
            </a:pPr>
            <a:endParaRPr lang="en-GB" sz="1200" b="1" dirty="0">
              <a:solidFill>
                <a:schemeClr val="tx2"/>
              </a:solidFill>
              <a:cs typeface="Times New Roman" pitchFamily="18" charset="0"/>
            </a:endParaRPr>
          </a:p>
        </p:txBody>
      </p:sp>
      <p:cxnSp>
        <p:nvCxnSpPr>
          <p:cNvPr id="16" name="Straight Connector 15">
            <a:extLst>
              <a:ext uri="{FF2B5EF4-FFF2-40B4-BE49-F238E27FC236}">
                <a16:creationId xmlns:a16="http://schemas.microsoft.com/office/drawing/2014/main" id="{4AE0BBBD-1F51-C01B-0C5F-2D3A2ED740BC}"/>
              </a:ext>
            </a:extLst>
          </p:cNvPr>
          <p:cNvCxnSpPr>
            <a:cxnSpLocks/>
          </p:cNvCxnSpPr>
          <p:nvPr/>
        </p:nvCxnSpPr>
        <p:spPr>
          <a:xfrm>
            <a:off x="3864573" y="765762"/>
            <a:ext cx="5006158"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9" name="Straight Connector 18">
            <a:extLst>
              <a:ext uri="{FF2B5EF4-FFF2-40B4-BE49-F238E27FC236}">
                <a16:creationId xmlns:a16="http://schemas.microsoft.com/office/drawing/2014/main" id="{DBBAA4F6-7706-FAB2-B17E-6FBE4E633783}"/>
              </a:ext>
            </a:extLst>
          </p:cNvPr>
          <p:cNvCxnSpPr>
            <a:cxnSpLocks/>
          </p:cNvCxnSpPr>
          <p:nvPr/>
        </p:nvCxnSpPr>
        <p:spPr>
          <a:xfrm>
            <a:off x="3983653" y="3936411"/>
            <a:ext cx="4920900"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724118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0" y="110479"/>
            <a:ext cx="9144000" cy="532606"/>
          </a:xfrm>
        </p:spPr>
        <p:txBody>
          <a:bodyPr>
            <a:normAutofit fontScale="90000"/>
          </a:bodyPr>
          <a:lstStyle/>
          <a:p>
            <a:pPr algn="ctr"/>
            <a:r>
              <a:rPr kumimoji="0" lang="en-ZA" sz="32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n-lt"/>
                <a:ea typeface="+mn-ea"/>
                <a:cs typeface="+mn-cs"/>
              </a:rPr>
              <a:t>BID EVALUATION PROCESS</a:t>
            </a:r>
            <a:br>
              <a:rPr lang="en-ZA" sz="1800" dirty="0">
                <a:solidFill>
                  <a:schemeClr val="tx2"/>
                </a:solidFill>
                <a:effectLst>
                  <a:outerShdw blurRad="38100" dist="38100" dir="2700000" algn="tl">
                    <a:srgbClr val="000000">
                      <a:alpha val="43137"/>
                    </a:srgbClr>
                  </a:outerShdw>
                </a:effectLst>
              </a:rPr>
            </a:br>
            <a:br>
              <a:rPr lang="en-ZA" sz="1800" dirty="0">
                <a:solidFill>
                  <a:schemeClr val="tx2"/>
                </a:solidFill>
                <a:effectLst>
                  <a:outerShdw blurRad="38100" dist="38100" dir="2700000" algn="tl">
                    <a:srgbClr val="000000">
                      <a:alpha val="43137"/>
                    </a:srgbClr>
                  </a:outerShdw>
                </a:effectLst>
              </a:rPr>
            </a:br>
            <a:endParaRPr lang="en-ZA" sz="1800" dirty="0">
              <a:solidFill>
                <a:schemeClr val="tx2"/>
              </a:solidFill>
              <a:effectLst>
                <a:outerShdw blurRad="38100" dist="38100" dir="2700000" algn="tl">
                  <a:srgbClr val="000000">
                    <a:alpha val="43137"/>
                  </a:srgbClr>
                </a:outerShdw>
              </a:effectLst>
            </a:endParaRPr>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13</a:t>
            </a:fld>
            <a:endParaRPr lang="en-US" dirty="0"/>
          </a:p>
        </p:txBody>
      </p:sp>
      <p:sp>
        <p:nvSpPr>
          <p:cNvPr id="4" name="AutoShape 74">
            <a:extLst>
              <a:ext uri="{FF2B5EF4-FFF2-40B4-BE49-F238E27FC236}">
                <a16:creationId xmlns:a16="http://schemas.microsoft.com/office/drawing/2014/main" id="{FF4088F1-A95E-411C-9D84-36E755FE6272}"/>
              </a:ext>
            </a:extLst>
          </p:cNvPr>
          <p:cNvSpPr>
            <a:spLocks noChangeArrowheads="1"/>
          </p:cNvSpPr>
          <p:nvPr/>
        </p:nvSpPr>
        <p:spPr bwMode="auto">
          <a:xfrm>
            <a:off x="273268" y="727752"/>
            <a:ext cx="4073879" cy="4562016"/>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a:p>
        </p:txBody>
      </p:sp>
      <p:sp>
        <p:nvSpPr>
          <p:cNvPr id="12" name="Text Box 91">
            <a:extLst>
              <a:ext uri="{FF2B5EF4-FFF2-40B4-BE49-F238E27FC236}">
                <a16:creationId xmlns:a16="http://schemas.microsoft.com/office/drawing/2014/main" id="{92D50F77-03FF-473D-B707-C515B27C806C}"/>
              </a:ext>
            </a:extLst>
          </p:cNvPr>
          <p:cNvSpPr txBox="1">
            <a:spLocks noChangeArrowheads="1"/>
          </p:cNvSpPr>
          <p:nvPr/>
        </p:nvSpPr>
        <p:spPr bwMode="auto">
          <a:xfrm>
            <a:off x="543847" y="876371"/>
            <a:ext cx="1238557"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schemeClr val="tx2"/>
                </a:solidFill>
              </a:rPr>
              <a:t>Gate 2</a:t>
            </a:r>
            <a:endParaRPr lang="en-GB" b="1" dirty="0">
              <a:solidFill>
                <a:schemeClr val="tx2"/>
              </a:solidFill>
            </a:endParaRPr>
          </a:p>
        </p:txBody>
      </p:sp>
      <p:sp>
        <p:nvSpPr>
          <p:cNvPr id="14" name="Rectangle 12">
            <a:extLst>
              <a:ext uri="{FF2B5EF4-FFF2-40B4-BE49-F238E27FC236}">
                <a16:creationId xmlns:a16="http://schemas.microsoft.com/office/drawing/2014/main" id="{6D9EECB9-3C4D-4767-B062-66DB2E9F32A1}"/>
              </a:ext>
            </a:extLst>
          </p:cNvPr>
          <p:cNvSpPr>
            <a:spLocks noChangeArrowheads="1"/>
          </p:cNvSpPr>
          <p:nvPr/>
        </p:nvSpPr>
        <p:spPr bwMode="auto">
          <a:xfrm>
            <a:off x="469015" y="1309854"/>
            <a:ext cx="2066415" cy="473289"/>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defRPr/>
            </a:pPr>
            <a:r>
              <a:rPr lang="en-US" sz="1050" b="1" dirty="0">
                <a:solidFill>
                  <a:schemeClr val="bg1"/>
                </a:solidFill>
                <a:cs typeface="Times New Roman" pitchFamily="18" charset="0"/>
              </a:rPr>
              <a:t> </a:t>
            </a:r>
            <a:r>
              <a:rPr lang="en-US" sz="1100" b="1" dirty="0">
                <a:solidFill>
                  <a:schemeClr val="bg1"/>
                </a:solidFill>
                <a:cs typeface="Times New Roman" pitchFamily="18" charset="0"/>
              </a:rPr>
              <a:t>Technical Evaluation</a:t>
            </a:r>
            <a:endParaRPr lang="en-US" sz="1050" b="1" dirty="0">
              <a:solidFill>
                <a:schemeClr val="bg1"/>
              </a:solidFill>
              <a:cs typeface="Times New Roman" pitchFamily="18" charset="0"/>
            </a:endParaRPr>
          </a:p>
        </p:txBody>
      </p:sp>
      <p:sp>
        <p:nvSpPr>
          <p:cNvPr id="16" name="Rectangle 11">
            <a:extLst>
              <a:ext uri="{FF2B5EF4-FFF2-40B4-BE49-F238E27FC236}">
                <a16:creationId xmlns:a16="http://schemas.microsoft.com/office/drawing/2014/main" id="{EF4D9F8C-8FBF-4CF5-827F-900907519BF8}"/>
              </a:ext>
            </a:extLst>
          </p:cNvPr>
          <p:cNvSpPr>
            <a:spLocks noChangeArrowheads="1"/>
          </p:cNvSpPr>
          <p:nvPr/>
        </p:nvSpPr>
        <p:spPr bwMode="auto">
          <a:xfrm>
            <a:off x="2625124" y="1309854"/>
            <a:ext cx="1114193" cy="525855"/>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lgn="ctr">
              <a:defRPr/>
            </a:pPr>
            <a:r>
              <a:rPr lang="en-US" sz="1200" b="1" dirty="0">
                <a:solidFill>
                  <a:schemeClr val="bg1"/>
                </a:solidFill>
              </a:rPr>
              <a:t>100 points</a:t>
            </a:r>
          </a:p>
        </p:txBody>
      </p:sp>
      <p:sp>
        <p:nvSpPr>
          <p:cNvPr id="17" name="Text Box 99">
            <a:extLst>
              <a:ext uri="{FF2B5EF4-FFF2-40B4-BE49-F238E27FC236}">
                <a16:creationId xmlns:a16="http://schemas.microsoft.com/office/drawing/2014/main" id="{AF38654B-FEC6-4C02-870F-668F5C8E37BD}"/>
              </a:ext>
            </a:extLst>
          </p:cNvPr>
          <p:cNvSpPr txBox="1">
            <a:spLocks noChangeArrowheads="1"/>
          </p:cNvSpPr>
          <p:nvPr/>
        </p:nvSpPr>
        <p:spPr bwMode="auto">
          <a:xfrm>
            <a:off x="5033841" y="1834919"/>
            <a:ext cx="3641144" cy="646331"/>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marL="179388" indent="-179388">
              <a:buFont typeface="Arial" pitchFamily="34" charset="0"/>
              <a:buChar char="•"/>
            </a:pPr>
            <a:endParaRPr lang="en-ZA" sz="1200" b="1" dirty="0">
              <a:solidFill>
                <a:schemeClr val="tx2"/>
              </a:solidFill>
              <a:cs typeface="Times New Roman" pitchFamily="18" charset="0"/>
            </a:endParaRPr>
          </a:p>
          <a:p>
            <a:r>
              <a:rPr lang="en-ZA" sz="1200" b="1" dirty="0"/>
              <a:t>For Technical Criteria, refer to the attached document.</a:t>
            </a:r>
          </a:p>
        </p:txBody>
      </p:sp>
      <p:sp>
        <p:nvSpPr>
          <p:cNvPr id="18" name="Rectangle 11">
            <a:extLst>
              <a:ext uri="{FF2B5EF4-FFF2-40B4-BE49-F238E27FC236}">
                <a16:creationId xmlns:a16="http://schemas.microsoft.com/office/drawing/2014/main" id="{8650FE23-10B6-4DC8-BEE4-FA286989A2E1}"/>
              </a:ext>
            </a:extLst>
          </p:cNvPr>
          <p:cNvSpPr>
            <a:spLocks noChangeArrowheads="1"/>
          </p:cNvSpPr>
          <p:nvPr/>
        </p:nvSpPr>
        <p:spPr bwMode="auto">
          <a:xfrm>
            <a:off x="543847" y="1963712"/>
            <a:ext cx="3195470" cy="2758190"/>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t" anchorCtr="1"/>
          <a:lstStyle/>
          <a:p>
            <a:pPr marL="176213" indent="-176213" algn="ctr">
              <a:defRPr/>
            </a:pPr>
            <a:r>
              <a:rPr lang="en-ZA" sz="1200" b="1" dirty="0">
                <a:solidFill>
                  <a:schemeClr val="bg1"/>
                </a:solidFill>
              </a:rPr>
              <a:t>For bidders to qualify to be appointed amongst the two (2) SARS printing brands, the bidder will have to score a minimum of 70 out of 100 points on the technical evaluation criteria and will have to be in the top 2 (for the technical evaluation scores). If there will be a tie in the top 2 for the technical evaluation scores, SARS will throw a die to determine the top 2 scoring bidders and/or brands that SARS will have to appoint as a preferred printing brand(s).</a:t>
            </a:r>
            <a:endParaRPr lang="en-US" sz="1200" b="1" dirty="0">
              <a:solidFill>
                <a:schemeClr val="bg1"/>
              </a:solidFill>
            </a:endParaRPr>
          </a:p>
        </p:txBody>
      </p:sp>
      <p:graphicFrame>
        <p:nvGraphicFramePr>
          <p:cNvPr id="7" name="Object 6">
            <a:extLst>
              <a:ext uri="{FF2B5EF4-FFF2-40B4-BE49-F238E27FC236}">
                <a16:creationId xmlns:a16="http://schemas.microsoft.com/office/drawing/2014/main" id="{21649C8B-25DB-7D19-A6BE-18A50E9F4DFD}"/>
              </a:ext>
            </a:extLst>
          </p:cNvPr>
          <p:cNvGraphicFramePr>
            <a:graphicFrameLocks noChangeAspect="1"/>
          </p:cNvGraphicFramePr>
          <p:nvPr>
            <p:extLst>
              <p:ext uri="{D42A27DB-BD31-4B8C-83A1-F6EECF244321}">
                <p14:modId xmlns:p14="http://schemas.microsoft.com/office/powerpoint/2010/main" val="115740969"/>
              </p:ext>
            </p:extLst>
          </p:nvPr>
        </p:nvGraphicFramePr>
        <p:xfrm>
          <a:off x="6360015" y="3146778"/>
          <a:ext cx="988795" cy="1399290"/>
        </p:xfrm>
        <a:graphic>
          <a:graphicData uri="http://schemas.openxmlformats.org/presentationml/2006/ole">
            <mc:AlternateContent xmlns:mc="http://schemas.openxmlformats.org/markup-compatibility/2006">
              <mc:Choice xmlns:v="urn:schemas-microsoft-com:vml" Requires="v">
                <p:oleObj name="Acrobat Document" r:id="rId3" imgW="5667480" imgH="8020080" progId="AcroExch.Document.DC">
                  <p:embed/>
                </p:oleObj>
              </mc:Choice>
              <mc:Fallback>
                <p:oleObj name="Acrobat Document" r:id="rId3" imgW="5667480" imgH="8020080" progId="AcroExch.Document.DC">
                  <p:embed/>
                  <p:pic>
                    <p:nvPicPr>
                      <p:cNvPr id="0" name=""/>
                      <p:cNvPicPr/>
                      <p:nvPr/>
                    </p:nvPicPr>
                    <p:blipFill>
                      <a:blip r:embed="rId4"/>
                      <a:stretch>
                        <a:fillRect/>
                      </a:stretch>
                    </p:blipFill>
                    <p:spPr>
                      <a:xfrm>
                        <a:off x="6360015" y="3146778"/>
                        <a:ext cx="988795" cy="1399290"/>
                      </a:xfrm>
                      <a:prstGeom prst="rect">
                        <a:avLst/>
                      </a:prstGeom>
                    </p:spPr>
                  </p:pic>
                </p:oleObj>
              </mc:Fallback>
            </mc:AlternateContent>
          </a:graphicData>
        </a:graphic>
      </p:graphicFrame>
    </p:spTree>
    <p:extLst>
      <p:ext uri="{BB962C8B-B14F-4D97-AF65-F5344CB8AC3E}">
        <p14:creationId xmlns:p14="http://schemas.microsoft.com/office/powerpoint/2010/main" val="3341055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14</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92500" lnSpcReduction="20000"/>
          </a:bodyPr>
          <a:lstStyle/>
          <a:p>
            <a:pPr marL="228600" indent="-228600">
              <a:lnSpc>
                <a:spcPct val="135000"/>
              </a:lnSpc>
              <a:spcBef>
                <a:spcPct val="75000"/>
              </a:spcBef>
              <a:spcAft>
                <a:spcPct val="10000"/>
              </a:spcAft>
              <a:buClr>
                <a:schemeClr val="accent1"/>
              </a:buClr>
            </a:pPr>
            <a:r>
              <a:rPr lang="en-US"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b="1" dirty="0">
                <a:solidFill>
                  <a:schemeClr val="tx2"/>
                </a:solidFill>
              </a:rPr>
              <a:t>2. Governance, Rules and Procedures</a:t>
            </a:r>
          </a:p>
          <a:p>
            <a:pPr marL="228600" indent="-228600">
              <a:lnSpc>
                <a:spcPct val="135000"/>
              </a:lnSpc>
              <a:spcBef>
                <a:spcPct val="75000"/>
              </a:spcBef>
              <a:spcAft>
                <a:spcPct val="10000"/>
              </a:spcAft>
              <a:buClr>
                <a:schemeClr val="accent1"/>
              </a:buClr>
            </a:pPr>
            <a:r>
              <a:rPr lang="en-ZA" b="1" dirty="0">
                <a:solidFill>
                  <a:schemeClr val="tx2"/>
                </a:solidFill>
              </a:rPr>
              <a:t>3. RFP Timelines</a:t>
            </a:r>
          </a:p>
          <a:p>
            <a:pPr marL="228600" indent="-228600">
              <a:lnSpc>
                <a:spcPct val="135000"/>
              </a:lnSpc>
              <a:spcBef>
                <a:spcPct val="75000"/>
              </a:spcBef>
              <a:spcAft>
                <a:spcPct val="10000"/>
              </a:spcAft>
              <a:buClr>
                <a:schemeClr val="accent1"/>
              </a:buClr>
            </a:pPr>
            <a:r>
              <a:rPr lang="en-ZA" b="1" dirty="0">
                <a:solidFill>
                  <a:schemeClr val="tx2"/>
                </a:solidFill>
              </a:rPr>
              <a:t>4. Background and Requirements</a:t>
            </a:r>
          </a:p>
          <a:p>
            <a:pPr marL="228600" indent="-228600">
              <a:lnSpc>
                <a:spcPct val="135000"/>
              </a:lnSpc>
              <a:spcBef>
                <a:spcPct val="75000"/>
              </a:spcBef>
              <a:spcAft>
                <a:spcPct val="10000"/>
              </a:spcAft>
              <a:buClr>
                <a:schemeClr val="accent1"/>
              </a:buClr>
            </a:pPr>
            <a:r>
              <a:rPr lang="en-ZA" b="1" dirty="0">
                <a:solidFill>
                  <a:schemeClr val="tx2"/>
                </a:solidFill>
              </a:rPr>
              <a:t>5. Bid Evaluation Process </a:t>
            </a:r>
          </a:p>
          <a:p>
            <a:pPr marL="228600" indent="-228600">
              <a:lnSpc>
                <a:spcPct val="145000"/>
              </a:lnSpc>
              <a:spcBef>
                <a:spcPct val="75000"/>
              </a:spcBef>
              <a:spcAft>
                <a:spcPct val="10000"/>
              </a:spcAft>
              <a:buClr>
                <a:schemeClr val="accent1"/>
              </a:buClr>
            </a:pPr>
            <a:r>
              <a:rPr lang="en-ZA" sz="2100" b="1" dirty="0">
                <a:solidFill>
                  <a:schemeClr val="bg1">
                    <a:lumMod val="50000"/>
                  </a:schemeClr>
                </a:solidFill>
                <a:effectLst>
                  <a:outerShdw blurRad="38100" dist="38100" dir="2700000" algn="tl">
                    <a:srgbClr val="000000">
                      <a:alpha val="43137"/>
                    </a:srgbClr>
                  </a:outerShdw>
                </a:effectLst>
              </a:rPr>
              <a:t>6. Services Agreements</a:t>
            </a:r>
          </a:p>
          <a:p>
            <a:pPr marL="228600" indent="-228600">
              <a:lnSpc>
                <a:spcPct val="135000"/>
              </a:lnSpc>
              <a:spcBef>
                <a:spcPct val="75000"/>
              </a:spcBef>
              <a:spcAft>
                <a:spcPct val="10000"/>
              </a:spcAft>
              <a:buClr>
                <a:schemeClr val="accent1"/>
              </a:buClr>
            </a:pPr>
            <a:r>
              <a:rPr lang="en-ZA" b="1" dirty="0">
                <a:solidFill>
                  <a:schemeClr val="tx2"/>
                </a:solidFill>
              </a:rPr>
              <a:t>7</a:t>
            </a:r>
            <a:r>
              <a:rPr lang="en-ZA" sz="1800" b="1" dirty="0">
                <a:solidFill>
                  <a:schemeClr val="tx2"/>
                </a:solidFill>
              </a:rPr>
              <a:t>. RFP submission and contact details</a:t>
            </a:r>
          </a:p>
          <a:p>
            <a:pPr marL="228600" indent="-228600" algn="l">
              <a:lnSpc>
                <a:spcPct val="135000"/>
              </a:lnSpc>
              <a:spcBef>
                <a:spcPct val="75000"/>
              </a:spcBef>
              <a:spcAft>
                <a:spcPct val="10000"/>
              </a:spcAft>
              <a:buClr>
                <a:schemeClr val="accent1"/>
              </a:buClr>
            </a:pPr>
            <a:r>
              <a:rPr lang="en-ZA" sz="1800" b="1" dirty="0">
                <a:solidFill>
                  <a:schemeClr val="tx2"/>
                </a:solidFill>
              </a:rPr>
              <a:t>8. Q&amp;A</a:t>
            </a:r>
            <a:endParaRPr lang="en-ZA" sz="1100" dirty="0">
              <a:solidFill>
                <a:schemeClr val="tx1"/>
              </a:solidFill>
            </a:endParaRPr>
          </a:p>
          <a:p>
            <a:endParaRPr lang="en-ZA" dirty="0"/>
          </a:p>
        </p:txBody>
      </p:sp>
    </p:spTree>
    <p:extLst>
      <p:ext uri="{BB962C8B-B14F-4D97-AF65-F5344CB8AC3E}">
        <p14:creationId xmlns:p14="http://schemas.microsoft.com/office/powerpoint/2010/main" val="111446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5275" y="287141"/>
            <a:ext cx="9144000" cy="532606"/>
          </a:xfrm>
        </p:spPr>
        <p:txBody>
          <a:bodyPr>
            <a:normAutofit fontScale="90000"/>
          </a:bodyPr>
          <a:lstStyle/>
          <a:p>
            <a:pPr algn="ctr"/>
            <a:r>
              <a:rPr lang="en-ZA" sz="3200" dirty="0">
                <a:solidFill>
                  <a:schemeClr val="accent1">
                    <a:lumMod val="75000"/>
                  </a:schemeClr>
                </a:solidFill>
                <a:effectLst>
                  <a:outerShdw blurRad="38100" dist="38100" dir="2700000" algn="tl">
                    <a:srgbClr val="000000">
                      <a:alpha val="43137"/>
                    </a:srgbClr>
                  </a:outerShdw>
                </a:effectLst>
                <a:latin typeface="+mn-lt"/>
                <a:ea typeface="+mn-ea"/>
                <a:cs typeface="+mn-cs"/>
              </a:rPr>
              <a:t>SERVICE AGREEMENTS</a:t>
            </a:r>
            <a:br>
              <a:rPr kumimoji="0" lang="en-ZA"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b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15</a:t>
            </a:fld>
            <a:endParaRPr lang="en-US" dirty="0"/>
          </a:p>
        </p:txBody>
      </p:sp>
      <p:sp>
        <p:nvSpPr>
          <p:cNvPr id="13" name="TextBox 12">
            <a:extLst>
              <a:ext uri="{FF2B5EF4-FFF2-40B4-BE49-F238E27FC236}">
                <a16:creationId xmlns:a16="http://schemas.microsoft.com/office/drawing/2014/main" id="{4398BC83-F36E-4352-AB21-5F393CE68E45}"/>
              </a:ext>
            </a:extLst>
          </p:cNvPr>
          <p:cNvSpPr txBox="1"/>
          <p:nvPr/>
        </p:nvSpPr>
        <p:spPr>
          <a:xfrm>
            <a:off x="158262" y="817685"/>
            <a:ext cx="8816926" cy="692497"/>
          </a:xfrm>
          <a:prstGeom prst="rect">
            <a:avLst/>
          </a:prstGeom>
          <a:noFill/>
        </p:spPr>
        <p:txBody>
          <a:bodyPr wrap="square">
            <a:spAutoFit/>
          </a:bodyPr>
          <a:lstStyle/>
          <a:p>
            <a:pPr algn="just">
              <a:lnSpc>
                <a:spcPct val="150000"/>
              </a:lnSpc>
            </a:pPr>
            <a:endParaRPr lang="en-ZA" kern="0" dirty="0">
              <a:solidFill>
                <a:schemeClr val="tx2">
                  <a:lumMod val="75000"/>
                </a:schemeClr>
              </a:solidFill>
              <a:latin typeface="Arial" panose="020B0604020202020204" pitchFamily="34" charset="0"/>
              <a:cs typeface="Arial" panose="020B0604020202020204" pitchFamily="34" charset="0"/>
            </a:endParaRPr>
          </a:p>
          <a:p>
            <a:pPr algn="just"/>
            <a:endParaRPr lang="en-GB" sz="1200" kern="0" dirty="0">
              <a:solidFill>
                <a:schemeClr val="tx2">
                  <a:lumMod val="75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D3479D8-0F4D-15A5-472B-48778CAC9C09}"/>
              </a:ext>
            </a:extLst>
          </p:cNvPr>
          <p:cNvSpPr txBox="1"/>
          <p:nvPr/>
        </p:nvSpPr>
        <p:spPr>
          <a:xfrm>
            <a:off x="488200" y="1149876"/>
            <a:ext cx="8816926" cy="553998"/>
          </a:xfrm>
          <a:prstGeom prst="rect">
            <a:avLst/>
          </a:prstGeom>
          <a:noFill/>
        </p:spPr>
        <p:txBody>
          <a:bodyPr wrap="square">
            <a:spAutoFit/>
          </a:bodyPr>
          <a:lstStyle/>
          <a:p>
            <a:pPr algn="just"/>
            <a:r>
              <a:rPr lang="en-GB" dirty="0">
                <a:solidFill>
                  <a:srgbClr val="003366"/>
                </a:solidFill>
                <a:latin typeface="Arial Narrow" panose="020B0606020202030204" pitchFamily="34" charset="0"/>
                <a:ea typeface="Times New Roman" pitchFamily="18" charset="0"/>
                <a:cs typeface="Tahoma" pitchFamily="34" charset="0"/>
              </a:rPr>
              <a:t>Bidders must note that the draft agreement will be made available shortly and negotiated upon award. </a:t>
            </a:r>
            <a:endParaRPr lang="en-ZA" kern="0" dirty="0">
              <a:solidFill>
                <a:schemeClr val="tx2">
                  <a:lumMod val="75000"/>
                </a:schemeClr>
              </a:solidFill>
              <a:latin typeface="Arial" panose="020B0604020202020204" pitchFamily="34" charset="0"/>
              <a:cs typeface="Arial" panose="020B0604020202020204" pitchFamily="34" charset="0"/>
            </a:endParaRPr>
          </a:p>
          <a:p>
            <a:pPr algn="just"/>
            <a:endParaRPr lang="en-GB" sz="1200" kern="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3854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16</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92500" lnSpcReduction="20000"/>
          </a:bodyPr>
          <a:lstStyle/>
          <a:p>
            <a:pPr marL="228600" indent="-228600">
              <a:lnSpc>
                <a:spcPct val="135000"/>
              </a:lnSpc>
              <a:spcBef>
                <a:spcPct val="75000"/>
              </a:spcBef>
              <a:spcAft>
                <a:spcPct val="10000"/>
              </a:spcAft>
              <a:buClr>
                <a:schemeClr val="accent1"/>
              </a:buClr>
            </a:pPr>
            <a:r>
              <a:rPr lang="en-US"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b="1" dirty="0">
                <a:solidFill>
                  <a:schemeClr val="tx2"/>
                </a:solidFill>
              </a:rPr>
              <a:t>2. Governance, Rules and Procedures</a:t>
            </a:r>
          </a:p>
          <a:p>
            <a:pPr marL="228600" indent="-228600">
              <a:lnSpc>
                <a:spcPct val="135000"/>
              </a:lnSpc>
              <a:spcBef>
                <a:spcPct val="75000"/>
              </a:spcBef>
              <a:spcAft>
                <a:spcPct val="10000"/>
              </a:spcAft>
              <a:buClr>
                <a:schemeClr val="accent1"/>
              </a:buClr>
            </a:pPr>
            <a:r>
              <a:rPr lang="en-ZA" b="1" dirty="0">
                <a:solidFill>
                  <a:schemeClr val="tx2"/>
                </a:solidFill>
              </a:rPr>
              <a:t>3. RFP Timelines</a:t>
            </a:r>
          </a:p>
          <a:p>
            <a:pPr marL="228600" indent="-228600">
              <a:lnSpc>
                <a:spcPct val="135000"/>
              </a:lnSpc>
              <a:spcBef>
                <a:spcPct val="75000"/>
              </a:spcBef>
              <a:spcAft>
                <a:spcPct val="10000"/>
              </a:spcAft>
              <a:buClr>
                <a:schemeClr val="accent1"/>
              </a:buClr>
            </a:pPr>
            <a:r>
              <a:rPr lang="en-ZA" b="1" dirty="0">
                <a:solidFill>
                  <a:schemeClr val="tx2"/>
                </a:solidFill>
              </a:rPr>
              <a:t>4. Background and Requirements</a:t>
            </a:r>
          </a:p>
          <a:p>
            <a:pPr marL="228600" indent="-228600">
              <a:lnSpc>
                <a:spcPct val="135000"/>
              </a:lnSpc>
              <a:spcBef>
                <a:spcPct val="75000"/>
              </a:spcBef>
              <a:spcAft>
                <a:spcPct val="10000"/>
              </a:spcAft>
              <a:buClr>
                <a:schemeClr val="accent1"/>
              </a:buClr>
            </a:pPr>
            <a:r>
              <a:rPr lang="en-ZA" b="1" dirty="0">
                <a:solidFill>
                  <a:schemeClr val="tx2"/>
                </a:solidFill>
              </a:rPr>
              <a:t>5. Bid Evaluation Process </a:t>
            </a:r>
          </a:p>
          <a:p>
            <a:pPr marL="228600" indent="-228600">
              <a:lnSpc>
                <a:spcPct val="135000"/>
              </a:lnSpc>
              <a:spcBef>
                <a:spcPct val="75000"/>
              </a:spcBef>
              <a:spcAft>
                <a:spcPct val="10000"/>
              </a:spcAft>
              <a:buClr>
                <a:schemeClr val="accent1"/>
              </a:buClr>
            </a:pPr>
            <a:r>
              <a:rPr lang="en-ZA" b="1" dirty="0">
                <a:solidFill>
                  <a:schemeClr val="tx2"/>
                </a:solidFill>
              </a:rPr>
              <a:t>6. Services Agreements</a:t>
            </a:r>
          </a:p>
          <a:p>
            <a:pPr marL="228600" indent="-228600">
              <a:lnSpc>
                <a:spcPct val="135000"/>
              </a:lnSpc>
              <a:spcBef>
                <a:spcPct val="75000"/>
              </a:spcBef>
              <a:spcAft>
                <a:spcPct val="10000"/>
              </a:spcAft>
              <a:buClr>
                <a:schemeClr val="accent1"/>
              </a:buClr>
            </a:pPr>
            <a:r>
              <a:rPr lang="en-ZA" sz="2100" b="1" dirty="0">
                <a:solidFill>
                  <a:schemeClr val="bg1">
                    <a:lumMod val="50000"/>
                  </a:schemeClr>
                </a:solidFill>
                <a:effectLst>
                  <a:outerShdw blurRad="38100" dist="38100" dir="2700000" algn="tl">
                    <a:srgbClr val="000000">
                      <a:alpha val="43137"/>
                    </a:srgbClr>
                  </a:outerShdw>
                </a:effectLst>
              </a:rPr>
              <a:t>7. RFP submission and Contact Details</a:t>
            </a:r>
          </a:p>
          <a:p>
            <a:pPr marL="228600" indent="-228600" algn="l">
              <a:lnSpc>
                <a:spcPct val="135000"/>
              </a:lnSpc>
              <a:spcBef>
                <a:spcPct val="75000"/>
              </a:spcBef>
              <a:spcAft>
                <a:spcPct val="10000"/>
              </a:spcAft>
              <a:buClr>
                <a:schemeClr val="accent1"/>
              </a:buClr>
            </a:pPr>
            <a:r>
              <a:rPr lang="en-ZA" b="1" dirty="0">
                <a:solidFill>
                  <a:schemeClr val="tx2"/>
                </a:solidFill>
              </a:rPr>
              <a:t>8</a:t>
            </a:r>
            <a:r>
              <a:rPr lang="en-ZA" sz="1800" b="1" dirty="0">
                <a:solidFill>
                  <a:schemeClr val="tx2"/>
                </a:solidFill>
              </a:rPr>
              <a:t>. Q&amp;A</a:t>
            </a:r>
            <a:endParaRPr lang="en-ZA" sz="1100" dirty="0">
              <a:solidFill>
                <a:schemeClr val="tx1"/>
              </a:solidFill>
            </a:endParaRPr>
          </a:p>
          <a:p>
            <a:endParaRPr lang="en-ZA" dirty="0"/>
          </a:p>
        </p:txBody>
      </p:sp>
    </p:spTree>
    <p:extLst>
      <p:ext uri="{BB962C8B-B14F-4D97-AF65-F5344CB8AC3E}">
        <p14:creationId xmlns:p14="http://schemas.microsoft.com/office/powerpoint/2010/main" val="1650549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7264400" y="6564622"/>
            <a:ext cx="862012" cy="184666"/>
          </a:xfrm>
        </p:spPr>
        <p:txBody>
          <a:bodyPr/>
          <a:lstStyle/>
          <a:p>
            <a:pPr algn="ctr">
              <a:defRPr/>
            </a:pPr>
            <a:fld id="{1D46AC71-C261-4AF3-BFB1-CCAEF8821007}" type="slidenum">
              <a:rPr lang="en-ZA" smtClean="0">
                <a:solidFill>
                  <a:schemeClr val="tx1"/>
                </a:solidFill>
              </a:rPr>
              <a:pPr algn="ctr">
                <a:defRPr/>
              </a:pPr>
              <a:t>17</a:t>
            </a:fld>
            <a:endParaRPr lang="en-ZA" dirty="0">
              <a:solidFill>
                <a:schemeClr val="tx1"/>
              </a:solidFill>
            </a:endParaRPr>
          </a:p>
        </p:txBody>
      </p:sp>
      <p:sp>
        <p:nvSpPr>
          <p:cNvPr id="11" name="Text Box 8"/>
          <p:cNvSpPr txBox="1">
            <a:spLocks noChangeArrowheads="1"/>
          </p:cNvSpPr>
          <p:nvPr/>
        </p:nvSpPr>
        <p:spPr bwMode="auto">
          <a:xfrm>
            <a:off x="4910919" y="2705715"/>
            <a:ext cx="357188" cy="369888"/>
          </a:xfrm>
          <a:prstGeom prst="rect">
            <a:avLst/>
          </a:prstGeom>
          <a:noFill/>
          <a:ln w="9525">
            <a:noFill/>
            <a:miter lim="800000"/>
            <a:headEnd/>
            <a:tailEnd/>
          </a:ln>
        </p:spPr>
        <p:txBody>
          <a:bodyPr>
            <a:spAutoFit/>
          </a:bodyPr>
          <a:lstStyle/>
          <a:p>
            <a:pPr algn="l"/>
            <a:r>
              <a:rPr lang="en-ZA" sz="1800" dirty="0">
                <a:solidFill>
                  <a:schemeClr val="tx1"/>
                </a:solidFill>
              </a:rPr>
              <a:t>+</a:t>
            </a:r>
            <a:endParaRPr lang="en-GB" sz="1800" dirty="0">
              <a:solidFill>
                <a:schemeClr val="tx1"/>
              </a:solidFill>
            </a:endParaRPr>
          </a:p>
        </p:txBody>
      </p:sp>
      <p:sp>
        <p:nvSpPr>
          <p:cNvPr id="12" name="TextBox 10"/>
          <p:cNvSpPr txBox="1">
            <a:spLocks noChangeArrowheads="1"/>
          </p:cNvSpPr>
          <p:nvPr/>
        </p:nvSpPr>
        <p:spPr bwMode="auto">
          <a:xfrm>
            <a:off x="2700279" y="3776799"/>
            <a:ext cx="2706190" cy="553998"/>
          </a:xfrm>
          <a:prstGeom prst="rect">
            <a:avLst/>
          </a:prstGeom>
          <a:noFill/>
          <a:ln w="9525">
            <a:noFill/>
            <a:miter lim="800000"/>
            <a:headEnd/>
            <a:tailEnd/>
          </a:ln>
        </p:spPr>
        <p:txBody>
          <a:bodyPr wrap="none">
            <a:spAutoFit/>
          </a:bodyPr>
          <a:lstStyle/>
          <a:p>
            <a:pPr algn="l"/>
            <a:r>
              <a:rPr lang="en-ZA" sz="3000" b="1" dirty="0">
                <a:solidFill>
                  <a:schemeClr val="tx2"/>
                </a:solidFill>
              </a:rPr>
              <a:t>TENDER BOX</a:t>
            </a:r>
          </a:p>
        </p:txBody>
      </p:sp>
      <p:sp>
        <p:nvSpPr>
          <p:cNvPr id="13" name="TextBox 11"/>
          <p:cNvSpPr txBox="1">
            <a:spLocks noChangeArrowheads="1"/>
          </p:cNvSpPr>
          <p:nvPr/>
        </p:nvSpPr>
        <p:spPr bwMode="auto">
          <a:xfrm>
            <a:off x="1577794" y="4223625"/>
            <a:ext cx="5429250" cy="877163"/>
          </a:xfrm>
          <a:prstGeom prst="rect">
            <a:avLst/>
          </a:prstGeom>
          <a:noFill/>
          <a:ln w="9525">
            <a:noFill/>
            <a:miter lim="800000"/>
            <a:headEnd/>
            <a:tailEnd/>
          </a:ln>
        </p:spPr>
        <p:txBody>
          <a:bodyPr>
            <a:spAutoFit/>
          </a:bodyPr>
          <a:lstStyle/>
          <a:p>
            <a:pPr algn="ctr"/>
            <a:r>
              <a:rPr lang="en-ZA" sz="1700" dirty="0">
                <a:solidFill>
                  <a:schemeClr val="tx2"/>
                </a:solidFill>
              </a:rPr>
              <a:t>Tender Office SARS Procurement, Lehae La SARS Head Office,299 Bronkhorst Street Niew Mucleneuk, Pretoria</a:t>
            </a:r>
          </a:p>
        </p:txBody>
      </p:sp>
      <p:sp>
        <p:nvSpPr>
          <p:cNvPr id="14" name="TextBox 12"/>
          <p:cNvSpPr txBox="1">
            <a:spLocks noChangeArrowheads="1"/>
          </p:cNvSpPr>
          <p:nvPr/>
        </p:nvSpPr>
        <p:spPr bwMode="auto">
          <a:xfrm>
            <a:off x="437969" y="5185325"/>
            <a:ext cx="7431087" cy="646331"/>
          </a:xfrm>
          <a:prstGeom prst="rect">
            <a:avLst/>
          </a:prstGeom>
          <a:noFill/>
          <a:ln w="9525">
            <a:noFill/>
            <a:miter lim="800000"/>
            <a:headEnd/>
            <a:tailEnd/>
          </a:ln>
        </p:spPr>
        <p:txBody>
          <a:bodyPr>
            <a:spAutoFit/>
          </a:bodyPr>
          <a:lstStyle/>
          <a:p>
            <a:pPr indent="84138"/>
            <a:r>
              <a:rPr lang="en-ZA" sz="1800" dirty="0">
                <a:solidFill>
                  <a:schemeClr val="tx2"/>
                </a:solidFill>
              </a:rPr>
              <a:t>Any enquiries must be referred, in writing via email:     </a:t>
            </a:r>
            <a:r>
              <a:rPr lang="en-ZA" dirty="0">
                <a:solidFill>
                  <a:schemeClr val="tx2"/>
                </a:solidFill>
                <a:hlinkClick r:id="rId3"/>
              </a:rPr>
              <a:t>tenderoffice@sars.gov.za</a:t>
            </a:r>
            <a:r>
              <a:rPr lang="en-ZA" dirty="0">
                <a:solidFill>
                  <a:schemeClr val="tx2"/>
                </a:solidFill>
              </a:rPr>
              <a:t>        </a:t>
            </a:r>
          </a:p>
        </p:txBody>
      </p:sp>
      <p:cxnSp>
        <p:nvCxnSpPr>
          <p:cNvPr id="15" name="Straight Connector 14"/>
          <p:cNvCxnSpPr/>
          <p:nvPr/>
        </p:nvCxnSpPr>
        <p:spPr>
          <a:xfrm rot="10800000">
            <a:off x="437969" y="5962698"/>
            <a:ext cx="8001000" cy="158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pic>
        <p:nvPicPr>
          <p:cNvPr id="16" name="Picture 7" descr="Folder"/>
          <p:cNvPicPr>
            <a:picLocks noChangeAspect="1" noChangeArrowheads="1"/>
          </p:cNvPicPr>
          <p:nvPr/>
        </p:nvPicPr>
        <p:blipFill>
          <a:blip r:embed="rId4"/>
          <a:srcRect/>
          <a:stretch>
            <a:fillRect/>
          </a:stretch>
        </p:blipFill>
        <p:spPr bwMode="auto">
          <a:xfrm>
            <a:off x="3554574" y="2773134"/>
            <a:ext cx="1079500" cy="731272"/>
          </a:xfrm>
          <a:prstGeom prst="rect">
            <a:avLst/>
          </a:prstGeom>
          <a:noFill/>
          <a:ln w="9525">
            <a:noFill/>
            <a:miter lim="800000"/>
            <a:headEnd/>
            <a:tailEnd/>
          </a:ln>
        </p:spPr>
      </p:pic>
      <p:pic>
        <p:nvPicPr>
          <p:cNvPr id="20" name="Picture 7" descr="Folder"/>
          <p:cNvPicPr>
            <a:picLocks noChangeAspect="1" noChangeArrowheads="1"/>
          </p:cNvPicPr>
          <p:nvPr/>
        </p:nvPicPr>
        <p:blipFill>
          <a:blip r:embed="rId4"/>
          <a:srcRect/>
          <a:stretch>
            <a:fillRect/>
          </a:stretch>
        </p:blipFill>
        <p:spPr bwMode="auto">
          <a:xfrm>
            <a:off x="1103520" y="2817878"/>
            <a:ext cx="1079500" cy="674879"/>
          </a:xfrm>
          <a:prstGeom prst="rect">
            <a:avLst/>
          </a:prstGeom>
          <a:noFill/>
          <a:ln w="9525">
            <a:noFill/>
            <a:miter lim="800000"/>
            <a:headEnd/>
            <a:tailEnd/>
          </a:ln>
        </p:spPr>
      </p:pic>
      <p:sp>
        <p:nvSpPr>
          <p:cNvPr id="21" name="Text Box 16"/>
          <p:cNvSpPr txBox="1">
            <a:spLocks noChangeArrowheads="1"/>
          </p:cNvSpPr>
          <p:nvPr/>
        </p:nvSpPr>
        <p:spPr bwMode="auto">
          <a:xfrm>
            <a:off x="1583732" y="2212560"/>
            <a:ext cx="292100"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t>1</a:t>
            </a:r>
            <a:endParaRPr lang="en-GB" b="1" dirty="0"/>
          </a:p>
        </p:txBody>
      </p:sp>
      <p:sp>
        <p:nvSpPr>
          <p:cNvPr id="23" name="Text Box 17"/>
          <p:cNvSpPr txBox="1">
            <a:spLocks noChangeArrowheads="1"/>
          </p:cNvSpPr>
          <p:nvPr/>
        </p:nvSpPr>
        <p:spPr bwMode="auto">
          <a:xfrm>
            <a:off x="4000319" y="2122110"/>
            <a:ext cx="292100" cy="307975"/>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a:spAutoFit/>
          </a:bodyPr>
          <a:lstStyle/>
          <a:p>
            <a:pPr>
              <a:defRPr/>
            </a:pPr>
            <a:r>
              <a:rPr lang="en-ZA" b="1" dirty="0"/>
              <a:t>2</a:t>
            </a:r>
            <a:endParaRPr lang="en-GB" b="1" dirty="0"/>
          </a:p>
        </p:txBody>
      </p:sp>
      <p:sp>
        <p:nvSpPr>
          <p:cNvPr id="26" name="TextBox 25"/>
          <p:cNvSpPr txBox="1"/>
          <p:nvPr/>
        </p:nvSpPr>
        <p:spPr>
          <a:xfrm>
            <a:off x="1479008" y="2572390"/>
            <a:ext cx="538930" cy="215444"/>
          </a:xfrm>
          <a:prstGeom prst="rect">
            <a:avLst/>
          </a:prstGeom>
          <a:noFill/>
        </p:spPr>
        <p:txBody>
          <a:bodyPr wrap="none" rtlCol="0">
            <a:spAutoFit/>
          </a:bodyPr>
          <a:lstStyle/>
          <a:p>
            <a:r>
              <a:rPr lang="en-ZA" sz="800" dirty="0"/>
              <a:t>Original</a:t>
            </a:r>
          </a:p>
        </p:txBody>
      </p:sp>
      <p:sp>
        <p:nvSpPr>
          <p:cNvPr id="27" name="TextBox 26"/>
          <p:cNvSpPr txBox="1"/>
          <p:nvPr/>
        </p:nvSpPr>
        <p:spPr>
          <a:xfrm>
            <a:off x="3831419" y="2496082"/>
            <a:ext cx="614271" cy="215444"/>
          </a:xfrm>
          <a:prstGeom prst="rect">
            <a:avLst/>
          </a:prstGeom>
          <a:noFill/>
        </p:spPr>
        <p:txBody>
          <a:bodyPr wrap="none" rtlCol="0">
            <a:spAutoFit/>
          </a:bodyPr>
          <a:lstStyle/>
          <a:p>
            <a:r>
              <a:rPr lang="en-ZA" sz="800" dirty="0"/>
              <a:t>Duplicate</a:t>
            </a:r>
          </a:p>
        </p:txBody>
      </p:sp>
      <p:sp>
        <p:nvSpPr>
          <p:cNvPr id="30" name="Right Brace 29"/>
          <p:cNvSpPr/>
          <p:nvPr/>
        </p:nvSpPr>
        <p:spPr bwMode="auto">
          <a:xfrm flipV="1">
            <a:off x="6532884" y="2366371"/>
            <a:ext cx="377952" cy="983359"/>
          </a:xfrm>
          <a:prstGeom prst="rightBrac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810" tIns="0" rIns="3810" bIns="0" numCol="1" rtlCol="0" anchor="ctr" anchorCtr="0" compatLnSpc="1">
            <a:prstTxWarp prst="textNoShape">
              <a:avLst/>
            </a:prstTxWarp>
          </a:bodyPr>
          <a:lstStyle/>
          <a:p>
            <a:pPr marL="0" marR="0" indent="0" algn="l" defTabSz="895350" rtl="0" eaLnBrk="1" fontAlgn="base" latinLnBrk="0" hangingPunct="1">
              <a:lnSpc>
                <a:spcPct val="100000"/>
              </a:lnSpc>
              <a:spcBef>
                <a:spcPct val="0"/>
              </a:spcBef>
              <a:spcAft>
                <a:spcPct val="0"/>
              </a:spcAft>
              <a:buClrTx/>
              <a:buSzPct val="120000"/>
              <a:buFontTx/>
              <a:buNone/>
              <a:tabLst/>
            </a:pPr>
            <a:endParaRPr kumimoji="0" lang="en-ZA" sz="1600" b="1" i="0" u="none" strike="noStrike" cap="none" normalizeH="0" baseline="0" dirty="0">
              <a:ln>
                <a:noFill/>
              </a:ln>
              <a:solidFill>
                <a:schemeClr val="tx1"/>
              </a:solidFill>
              <a:effectLst/>
              <a:latin typeface="Arial" charset="0"/>
            </a:endParaRPr>
          </a:p>
        </p:txBody>
      </p:sp>
      <p:sp>
        <p:nvSpPr>
          <p:cNvPr id="33" name="Text Box 8"/>
          <p:cNvSpPr txBox="1">
            <a:spLocks noChangeArrowheads="1"/>
          </p:cNvSpPr>
          <p:nvPr/>
        </p:nvSpPr>
        <p:spPr bwMode="auto">
          <a:xfrm flipV="1">
            <a:off x="2683239" y="2683239"/>
            <a:ext cx="397238" cy="379890"/>
          </a:xfrm>
          <a:prstGeom prst="rect">
            <a:avLst/>
          </a:prstGeom>
          <a:noFill/>
          <a:ln w="9525">
            <a:noFill/>
            <a:miter lim="800000"/>
            <a:headEnd/>
            <a:tailEnd/>
          </a:ln>
        </p:spPr>
        <p:txBody>
          <a:bodyPr wrap="square">
            <a:spAutoFit/>
          </a:bodyPr>
          <a:lstStyle/>
          <a:p>
            <a:pPr algn="l"/>
            <a:r>
              <a:rPr lang="en-ZA" sz="1800" dirty="0">
                <a:solidFill>
                  <a:schemeClr val="tx1"/>
                </a:solidFill>
              </a:rPr>
              <a:t>+</a:t>
            </a:r>
            <a:endParaRPr lang="en-GB" sz="1800" dirty="0">
              <a:solidFill>
                <a:schemeClr val="tx1"/>
              </a:solidFill>
            </a:endParaRPr>
          </a:p>
        </p:txBody>
      </p:sp>
      <p:sp>
        <p:nvSpPr>
          <p:cNvPr id="2" name="TextBox 1"/>
          <p:cNvSpPr txBox="1"/>
          <p:nvPr/>
        </p:nvSpPr>
        <p:spPr>
          <a:xfrm>
            <a:off x="6928461" y="2392914"/>
            <a:ext cx="1859280" cy="461665"/>
          </a:xfrm>
          <a:prstGeom prst="rect">
            <a:avLst/>
          </a:prstGeom>
          <a:noFill/>
        </p:spPr>
        <p:txBody>
          <a:bodyPr wrap="square" rtlCol="0">
            <a:spAutoFit/>
          </a:bodyPr>
          <a:lstStyle/>
          <a:p>
            <a:endParaRPr lang="en-ZA" sz="1000" b="1" dirty="0"/>
          </a:p>
          <a:p>
            <a:pPr algn="ctr"/>
            <a:r>
              <a:rPr lang="en-ZA" sz="1400" b="1" dirty="0">
                <a:solidFill>
                  <a:srgbClr val="FF0000"/>
                </a:solidFill>
              </a:rPr>
              <a:t>Content of File 1</a:t>
            </a:r>
            <a:endParaRPr lang="en-ZA" sz="1400" b="1" dirty="0"/>
          </a:p>
        </p:txBody>
      </p:sp>
      <p:pic>
        <p:nvPicPr>
          <p:cNvPr id="3" name="Picture 2"/>
          <p:cNvPicPr>
            <a:picLocks noChangeAspect="1"/>
          </p:cNvPicPr>
          <p:nvPr/>
        </p:nvPicPr>
        <p:blipFill>
          <a:blip r:embed="rId5"/>
          <a:stretch>
            <a:fillRect/>
          </a:stretch>
        </p:blipFill>
        <p:spPr>
          <a:xfrm>
            <a:off x="5425747" y="2515767"/>
            <a:ext cx="1009650" cy="737391"/>
          </a:xfrm>
          <a:prstGeom prst="rect">
            <a:avLst/>
          </a:prstGeom>
        </p:spPr>
      </p:pic>
      <p:sp>
        <p:nvSpPr>
          <p:cNvPr id="22" name="Title 1">
            <a:extLst>
              <a:ext uri="{FF2B5EF4-FFF2-40B4-BE49-F238E27FC236}">
                <a16:creationId xmlns:a16="http://schemas.microsoft.com/office/drawing/2014/main" id="{763043F0-AAC7-462F-9E3D-E4809DE55843}"/>
              </a:ext>
            </a:extLst>
          </p:cNvPr>
          <p:cNvSpPr txBox="1">
            <a:spLocks/>
          </p:cNvSpPr>
          <p:nvPr/>
        </p:nvSpPr>
        <p:spPr>
          <a:xfrm>
            <a:off x="114119" y="79124"/>
            <a:ext cx="9144000" cy="532606"/>
          </a:xfrm>
          <a:prstGeom prst="rect">
            <a:avLst/>
          </a:prstGeom>
        </p:spPr>
        <p:txBody>
          <a:bodyPr>
            <a:normAutofit fontScale="975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pPr algn="ctr"/>
            <a:r>
              <a:rPr lang="en-ZA" sz="2800" dirty="0">
                <a:solidFill>
                  <a:schemeClr val="accent1">
                    <a:lumMod val="75000"/>
                  </a:schemeClr>
                </a:solidFill>
                <a:effectLst>
                  <a:outerShdw blurRad="38100" dist="38100" dir="2700000" algn="tl">
                    <a:srgbClr val="000000">
                      <a:alpha val="43137"/>
                    </a:srgbClr>
                  </a:outerShdw>
                </a:effectLst>
                <a:latin typeface="+mn-lt"/>
                <a:ea typeface="+mn-ea"/>
                <a:cs typeface="+mn-cs"/>
              </a:rPr>
              <a:t>BID SUBMISSION</a:t>
            </a:r>
            <a:endParaRPr lang="en-ZA" sz="1200" dirty="0"/>
          </a:p>
        </p:txBody>
      </p:sp>
      <p:sp>
        <p:nvSpPr>
          <p:cNvPr id="24" name="Rectangle 21">
            <a:extLst>
              <a:ext uri="{FF2B5EF4-FFF2-40B4-BE49-F238E27FC236}">
                <a16:creationId xmlns:a16="http://schemas.microsoft.com/office/drawing/2014/main" id="{3C706C4C-E5CD-4B5D-B5D6-DAD3D3F4BFF8}"/>
              </a:ext>
            </a:extLst>
          </p:cNvPr>
          <p:cNvSpPr>
            <a:spLocks noChangeArrowheads="1"/>
          </p:cNvSpPr>
          <p:nvPr/>
        </p:nvSpPr>
        <p:spPr bwMode="auto">
          <a:xfrm>
            <a:off x="-1" y="614736"/>
            <a:ext cx="9143999" cy="877163"/>
          </a:xfrm>
          <a:prstGeom prst="rect">
            <a:avLst/>
          </a:prstGeom>
          <a:noFill/>
          <a:ln w="9525">
            <a:noFill/>
            <a:miter lim="800000"/>
            <a:headEnd/>
            <a:tailEnd/>
          </a:ln>
        </p:spPr>
        <p:txBody>
          <a:bodyPr wrap="square">
            <a:spAutoFit/>
          </a:bodyPr>
          <a:lstStyle/>
          <a:p>
            <a:pPr algn="ctr"/>
            <a:r>
              <a:rPr lang="en-ZA" sz="1400" dirty="0">
                <a:solidFill>
                  <a:schemeClr val="tx2"/>
                </a:solidFill>
              </a:rPr>
              <a:t>Bidders must submit copies of each file (Original and Duplicate) and a USB with content of each file by 27 May 2024 </a:t>
            </a:r>
            <a:r>
              <a:rPr lang="en-ZA" sz="1400" b="1" dirty="0">
                <a:solidFill>
                  <a:schemeClr val="tx2"/>
                </a:solidFill>
              </a:rPr>
              <a:t>at 11:00</a:t>
            </a:r>
          </a:p>
          <a:p>
            <a:pPr algn="ctr"/>
            <a:endParaRPr lang="en-ZA" sz="1100" b="1" dirty="0">
              <a:solidFill>
                <a:schemeClr val="tx2"/>
              </a:solidFill>
            </a:endParaRPr>
          </a:p>
          <a:p>
            <a:pPr algn="l"/>
            <a:r>
              <a:rPr lang="en-ZA" sz="1200" dirty="0">
                <a:solidFill>
                  <a:schemeClr val="tx2"/>
                </a:solidFill>
              </a:rPr>
              <a:t>	Bid documents will only be considered if received by SARS before the Closing Date and time.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7264400" y="6564622"/>
            <a:ext cx="862012" cy="184666"/>
          </a:xfrm>
        </p:spPr>
        <p:txBody>
          <a:bodyPr/>
          <a:lstStyle/>
          <a:p>
            <a:pPr algn="ctr">
              <a:defRPr/>
            </a:pPr>
            <a:fld id="{1D46AC71-C261-4AF3-BFB1-CCAEF8821007}" type="slidenum">
              <a:rPr lang="en-ZA" smtClean="0">
                <a:solidFill>
                  <a:schemeClr val="tx1"/>
                </a:solidFill>
              </a:rPr>
              <a:pPr algn="ctr">
                <a:defRPr/>
              </a:pPr>
              <a:t>18</a:t>
            </a:fld>
            <a:endParaRPr lang="en-ZA" dirty="0">
              <a:solidFill>
                <a:schemeClr val="tx1"/>
              </a:solidFill>
            </a:endParaRPr>
          </a:p>
        </p:txBody>
      </p:sp>
      <p:sp>
        <p:nvSpPr>
          <p:cNvPr id="22" name="Title 1">
            <a:extLst>
              <a:ext uri="{FF2B5EF4-FFF2-40B4-BE49-F238E27FC236}">
                <a16:creationId xmlns:a16="http://schemas.microsoft.com/office/drawing/2014/main" id="{763043F0-AAC7-462F-9E3D-E4809DE55843}"/>
              </a:ext>
            </a:extLst>
          </p:cNvPr>
          <p:cNvSpPr txBox="1">
            <a:spLocks/>
          </p:cNvSpPr>
          <p:nvPr/>
        </p:nvSpPr>
        <p:spPr>
          <a:xfrm>
            <a:off x="114119" y="79124"/>
            <a:ext cx="9144000" cy="532606"/>
          </a:xfrm>
          <a:prstGeom prst="rect">
            <a:avLst/>
          </a:prstGeom>
        </p:spPr>
        <p:txBody>
          <a:bodyPr>
            <a:normAutofit fontScale="975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ZA" dirty="0"/>
              <a:t>FILE 1: ORIGINAL / DUPLICATE </a:t>
            </a:r>
          </a:p>
        </p:txBody>
      </p:sp>
      <p:sp>
        <p:nvSpPr>
          <p:cNvPr id="28" name="Rectangle 43">
            <a:extLst>
              <a:ext uri="{FF2B5EF4-FFF2-40B4-BE49-F238E27FC236}">
                <a16:creationId xmlns:a16="http://schemas.microsoft.com/office/drawing/2014/main" id="{714B64CD-5972-40F8-A590-60ACA66D798A}"/>
              </a:ext>
            </a:extLst>
          </p:cNvPr>
          <p:cNvSpPr>
            <a:spLocks noChangeArrowheads="1"/>
          </p:cNvSpPr>
          <p:nvPr/>
        </p:nvSpPr>
        <p:spPr bwMode="auto">
          <a:xfrm>
            <a:off x="487938" y="2690493"/>
            <a:ext cx="1015274" cy="576620"/>
          </a:xfrm>
          <a:prstGeom prst="rect">
            <a:avLst/>
          </a:prstGeom>
          <a:solidFill>
            <a:srgbClr val="FFFFFF"/>
          </a:solidFill>
          <a:ln w="9525" algn="ctr">
            <a:solidFill>
              <a:schemeClr val="tx2"/>
            </a:solidFill>
            <a:miter lim="800000"/>
            <a:headEnd/>
            <a:tailEnd/>
          </a:ln>
          <a:effectLst>
            <a:outerShdw dist="38100" dir="2700000" algn="tl" rotWithShape="0">
              <a:srgbClr val="000000">
                <a:alpha val="39999"/>
              </a:srgbClr>
            </a:outerShdw>
          </a:effectLst>
        </p:spPr>
        <p:txBody>
          <a:bodyPr wrap="none" anchor="ctr"/>
          <a:lstStyle/>
          <a:p>
            <a:pPr>
              <a:defRPr/>
            </a:pPr>
            <a:r>
              <a:rPr lang="en-US" sz="1400" dirty="0">
                <a:solidFill>
                  <a:schemeClr val="tx2"/>
                </a:solidFill>
              </a:rPr>
              <a:t>Exhibit 1</a:t>
            </a:r>
          </a:p>
        </p:txBody>
      </p:sp>
      <p:sp>
        <p:nvSpPr>
          <p:cNvPr id="32" name="44 CuadroTexto">
            <a:extLst>
              <a:ext uri="{FF2B5EF4-FFF2-40B4-BE49-F238E27FC236}">
                <a16:creationId xmlns:a16="http://schemas.microsoft.com/office/drawing/2014/main" id="{BE195651-A829-4763-8C09-461513DC2916}"/>
              </a:ext>
            </a:extLst>
          </p:cNvPr>
          <p:cNvSpPr txBox="1"/>
          <p:nvPr/>
        </p:nvSpPr>
        <p:spPr>
          <a:xfrm>
            <a:off x="1767254" y="1171026"/>
            <a:ext cx="5262385" cy="4692446"/>
          </a:xfrm>
          <a:prstGeom prst="rect">
            <a:avLst/>
          </a:prstGeom>
          <a:noFill/>
          <a:ln w="1587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p:spPr>
        <p:txBody>
          <a:bodyPr lIns="0" tIns="0" rIns="0" bIns="0" anchor="ctr"/>
          <a:lstStyle/>
          <a:p>
            <a:pPr marL="95250" fontAlgn="auto">
              <a:lnSpc>
                <a:spcPct val="150000"/>
              </a:lnSpc>
              <a:spcBef>
                <a:spcPts val="0"/>
              </a:spcBef>
              <a:spcAft>
                <a:spcPts val="0"/>
              </a:spcAft>
              <a:tabLst>
                <a:tab pos="273050" algn="l"/>
              </a:tabLst>
              <a:defRPr/>
            </a:pPr>
            <a:r>
              <a:rPr lang="en-US" sz="1200" b="1" u="sng" dirty="0">
                <a:solidFill>
                  <a:schemeClr val="tx2"/>
                </a:solidFill>
              </a:rPr>
              <a:t>Pre-qualification documents </a:t>
            </a:r>
          </a:p>
          <a:p>
            <a:pPr marL="95250" fontAlgn="auto">
              <a:lnSpc>
                <a:spcPct val="150000"/>
              </a:lnSpc>
              <a:spcBef>
                <a:spcPts val="0"/>
              </a:spcBef>
              <a:spcAft>
                <a:spcPts val="0"/>
              </a:spcAft>
              <a:tabLst>
                <a:tab pos="273050" algn="l"/>
              </a:tabLst>
              <a:defRPr/>
            </a:pPr>
            <a:endParaRPr lang="en-US" sz="1200" b="1" u="sng" dirty="0">
              <a:solidFill>
                <a:schemeClr val="tx2"/>
              </a:solidFill>
              <a:cs typeface="Arial" panose="020B0604020202020204" pitchFamily="34" charset="0"/>
            </a:endParaRPr>
          </a:p>
          <a:p>
            <a:pPr marL="95250" fontAlgn="auto">
              <a:lnSpc>
                <a:spcPct val="150000"/>
              </a:lnSpc>
              <a:spcBef>
                <a:spcPts val="0"/>
              </a:spcBef>
              <a:spcAft>
                <a:spcPts val="0"/>
              </a:spcAft>
              <a:tabLst>
                <a:tab pos="273050" algn="l"/>
              </a:tabLst>
              <a:defRPr/>
            </a:pPr>
            <a:endParaRPr lang="en-US" sz="1200" b="1" u="sng" dirty="0">
              <a:solidFill>
                <a:schemeClr val="tx2"/>
              </a:solidFill>
              <a:cs typeface="Arial" panose="020B0604020202020204" pitchFamily="34" charset="0"/>
            </a:endParaRPr>
          </a:p>
          <a:p>
            <a:pPr marL="95250" fontAlgn="auto">
              <a:lnSpc>
                <a:spcPct val="150000"/>
              </a:lnSpc>
              <a:spcBef>
                <a:spcPts val="0"/>
              </a:spcBef>
              <a:spcAft>
                <a:spcPts val="0"/>
              </a:spcAft>
              <a:tabLst>
                <a:tab pos="273050" algn="l"/>
              </a:tabLst>
              <a:defRPr/>
            </a:pPr>
            <a:r>
              <a:rPr lang="fr-FR" sz="1200" b="1" dirty="0">
                <a:solidFill>
                  <a:schemeClr val="tx2"/>
                </a:solidFill>
                <a:cs typeface="Arial" panose="020B0604020202020204" pitchFamily="34" charset="0"/>
              </a:rPr>
              <a:t>Section 1</a:t>
            </a:r>
          </a:p>
          <a:p>
            <a:pPr marL="266700" indent="-171450" fontAlgn="auto">
              <a:lnSpc>
                <a:spcPct val="150000"/>
              </a:lnSpc>
              <a:spcBef>
                <a:spcPts val="0"/>
              </a:spcBef>
              <a:spcAft>
                <a:spcPts val="0"/>
              </a:spcAft>
              <a:buFont typeface="Arial" pitchFamily="34" charset="0"/>
              <a:buChar char="•"/>
              <a:tabLst>
                <a:tab pos="273050" algn="l"/>
              </a:tabLst>
              <a:defRPr/>
            </a:pPr>
            <a:r>
              <a:rPr lang="fr-FR" sz="1200" dirty="0">
                <a:solidFill>
                  <a:schemeClr val="tx2"/>
                </a:solidFill>
                <a:cs typeface="Arial" panose="020B0604020202020204" pitchFamily="34" charset="0"/>
              </a:rPr>
              <a:t>Pre-qualification documents (SBD documents)</a:t>
            </a:r>
          </a:p>
          <a:p>
            <a:pPr marL="95250" fontAlgn="auto">
              <a:lnSpc>
                <a:spcPct val="150000"/>
              </a:lnSpc>
              <a:spcBef>
                <a:spcPts val="0"/>
              </a:spcBef>
              <a:spcAft>
                <a:spcPts val="0"/>
              </a:spcAft>
              <a:tabLst>
                <a:tab pos="273050" algn="l"/>
              </a:tabLst>
              <a:defRPr/>
            </a:pPr>
            <a:endParaRPr lang="fr-FR" sz="1200" dirty="0">
              <a:solidFill>
                <a:schemeClr val="tx2"/>
              </a:solidFill>
              <a:cs typeface="Arial" panose="020B0604020202020204" pitchFamily="34" charset="0"/>
            </a:endParaRPr>
          </a:p>
          <a:p>
            <a:pPr marL="95250" fontAlgn="auto">
              <a:lnSpc>
                <a:spcPct val="150000"/>
              </a:lnSpc>
              <a:spcBef>
                <a:spcPts val="0"/>
              </a:spcBef>
              <a:spcAft>
                <a:spcPts val="0"/>
              </a:spcAft>
              <a:tabLst>
                <a:tab pos="273050" algn="l"/>
              </a:tabLst>
              <a:defRPr/>
            </a:pPr>
            <a:r>
              <a:rPr lang="en-GB" sz="1200" b="1" dirty="0">
                <a:solidFill>
                  <a:schemeClr val="tx2"/>
                </a:solidFill>
                <a:cs typeface="Arial" panose="020B0604020202020204" pitchFamily="34" charset="0"/>
              </a:rPr>
              <a:t>Section 2</a:t>
            </a:r>
          </a:p>
          <a:p>
            <a:pPr marL="95250" fontAlgn="auto">
              <a:lnSpc>
                <a:spcPct val="150000"/>
              </a:lnSpc>
              <a:spcBef>
                <a:spcPts val="0"/>
              </a:spcBef>
              <a:spcAft>
                <a:spcPts val="0"/>
              </a:spcAft>
              <a:tabLst>
                <a:tab pos="273050" algn="l"/>
              </a:tabLst>
              <a:defRPr/>
            </a:pPr>
            <a:r>
              <a:rPr lang="en-GB" sz="1200" dirty="0">
                <a:solidFill>
                  <a:schemeClr val="tx2"/>
                </a:solidFill>
                <a:cs typeface="Arial" panose="020B0604020202020204" pitchFamily="34" charset="0"/>
              </a:rPr>
              <a:t>• Mandatory Response Template</a:t>
            </a:r>
          </a:p>
          <a:p>
            <a:pPr marL="95250" fontAlgn="auto">
              <a:lnSpc>
                <a:spcPct val="150000"/>
              </a:lnSpc>
              <a:spcBef>
                <a:spcPts val="0"/>
              </a:spcBef>
              <a:spcAft>
                <a:spcPts val="0"/>
              </a:spcAft>
              <a:tabLst>
                <a:tab pos="273050" algn="l"/>
              </a:tabLst>
              <a:defRPr/>
            </a:pPr>
            <a:r>
              <a:rPr lang="en-GB" sz="1200" dirty="0">
                <a:solidFill>
                  <a:schemeClr val="tx2"/>
                </a:solidFill>
                <a:cs typeface="Arial" panose="020B0604020202020204" pitchFamily="34" charset="0"/>
              </a:rPr>
              <a:t>• Technical Responses</a:t>
            </a:r>
          </a:p>
          <a:p>
            <a:pPr marL="95250" fontAlgn="auto">
              <a:lnSpc>
                <a:spcPct val="150000"/>
              </a:lnSpc>
              <a:spcBef>
                <a:spcPts val="0"/>
              </a:spcBef>
              <a:spcAft>
                <a:spcPts val="0"/>
              </a:spcAft>
              <a:tabLst>
                <a:tab pos="273050" algn="l"/>
              </a:tabLst>
              <a:defRPr/>
            </a:pPr>
            <a:r>
              <a:rPr lang="en-GB" sz="1200" dirty="0">
                <a:solidFill>
                  <a:schemeClr val="tx2"/>
                </a:solidFill>
                <a:cs typeface="Arial" panose="020B0604020202020204" pitchFamily="34" charset="0"/>
              </a:rPr>
              <a:t>• Supporting documents for technical responses</a:t>
            </a:r>
          </a:p>
          <a:p>
            <a:pPr marL="95250" fontAlgn="auto">
              <a:lnSpc>
                <a:spcPct val="150000"/>
              </a:lnSpc>
              <a:spcBef>
                <a:spcPts val="0"/>
              </a:spcBef>
              <a:spcAft>
                <a:spcPts val="0"/>
              </a:spcAft>
              <a:tabLst>
                <a:tab pos="273050" algn="l"/>
              </a:tabLst>
              <a:defRPr/>
            </a:pPr>
            <a:r>
              <a:rPr lang="en-GB" sz="1200" dirty="0">
                <a:solidFill>
                  <a:schemeClr val="tx2"/>
                </a:solidFill>
                <a:cs typeface="Arial" panose="020B0604020202020204" pitchFamily="34" charset="0"/>
              </a:rPr>
              <a:t>• References/testimonials</a:t>
            </a:r>
          </a:p>
          <a:p>
            <a:pPr marL="95250" fontAlgn="auto">
              <a:lnSpc>
                <a:spcPct val="150000"/>
              </a:lnSpc>
              <a:spcBef>
                <a:spcPts val="0"/>
              </a:spcBef>
              <a:spcAft>
                <a:spcPts val="0"/>
              </a:spcAft>
              <a:tabLst>
                <a:tab pos="273050" algn="l"/>
              </a:tabLst>
              <a:defRPr/>
            </a:pPr>
            <a:endParaRPr lang="en-GB" sz="1200" dirty="0">
              <a:solidFill>
                <a:schemeClr val="tx2"/>
              </a:solidFill>
              <a:cs typeface="Arial" panose="020B0604020202020204" pitchFamily="34" charset="0"/>
            </a:endParaRPr>
          </a:p>
          <a:p>
            <a:pPr marL="95250" fontAlgn="auto">
              <a:lnSpc>
                <a:spcPct val="150000"/>
              </a:lnSpc>
              <a:spcBef>
                <a:spcPts val="0"/>
              </a:spcBef>
              <a:spcAft>
                <a:spcPts val="0"/>
              </a:spcAft>
              <a:tabLst>
                <a:tab pos="273050" algn="l"/>
              </a:tabLst>
              <a:defRPr/>
            </a:pPr>
            <a:r>
              <a:rPr lang="en-GB" sz="1200" b="1" dirty="0">
                <a:solidFill>
                  <a:schemeClr val="tx2"/>
                </a:solidFill>
                <a:cs typeface="Arial" panose="020B0604020202020204" pitchFamily="34" charset="0"/>
              </a:rPr>
              <a:t>Section 3</a:t>
            </a:r>
          </a:p>
          <a:p>
            <a:pPr marL="95250" fontAlgn="auto">
              <a:lnSpc>
                <a:spcPct val="150000"/>
              </a:lnSpc>
              <a:spcBef>
                <a:spcPts val="0"/>
              </a:spcBef>
              <a:spcAft>
                <a:spcPts val="0"/>
              </a:spcAft>
              <a:tabLst>
                <a:tab pos="273050" algn="l"/>
              </a:tabLst>
              <a:defRPr/>
            </a:pPr>
            <a:r>
              <a:rPr lang="en-GB" sz="1200" dirty="0">
                <a:solidFill>
                  <a:schemeClr val="tx2"/>
                </a:solidFill>
                <a:cs typeface="Arial" panose="020B0604020202020204" pitchFamily="34" charset="0"/>
              </a:rPr>
              <a:t>• Company profile</a:t>
            </a:r>
          </a:p>
          <a:p>
            <a:pPr marL="95250" fontAlgn="auto">
              <a:lnSpc>
                <a:spcPct val="150000"/>
              </a:lnSpc>
              <a:spcBef>
                <a:spcPts val="0"/>
              </a:spcBef>
              <a:spcAft>
                <a:spcPts val="0"/>
              </a:spcAft>
              <a:tabLst>
                <a:tab pos="273050" algn="l"/>
              </a:tabLst>
              <a:defRPr/>
            </a:pPr>
            <a:r>
              <a:rPr lang="en-GB" sz="1200" dirty="0">
                <a:solidFill>
                  <a:schemeClr val="tx2"/>
                </a:solidFill>
                <a:cs typeface="Arial" panose="020B0604020202020204" pitchFamily="34" charset="0"/>
              </a:rPr>
              <a:t>• Supplementary information</a:t>
            </a:r>
          </a:p>
          <a:p>
            <a:pPr marL="95250" fontAlgn="auto">
              <a:lnSpc>
                <a:spcPct val="150000"/>
              </a:lnSpc>
              <a:spcBef>
                <a:spcPts val="0"/>
              </a:spcBef>
              <a:spcAft>
                <a:spcPts val="0"/>
              </a:spcAft>
              <a:tabLst>
                <a:tab pos="273050" algn="l"/>
              </a:tabLst>
              <a:defRPr/>
            </a:pPr>
            <a:endParaRPr lang="en-GB" sz="1200" dirty="0">
              <a:solidFill>
                <a:schemeClr val="tx2"/>
              </a:solidFill>
              <a:cs typeface="Arial" panose="020B0604020202020204" pitchFamily="34" charset="0"/>
            </a:endParaRPr>
          </a:p>
          <a:p>
            <a:pPr marL="95250" fontAlgn="auto">
              <a:lnSpc>
                <a:spcPct val="150000"/>
              </a:lnSpc>
              <a:spcBef>
                <a:spcPts val="0"/>
              </a:spcBef>
              <a:spcAft>
                <a:spcPts val="0"/>
              </a:spcAft>
              <a:tabLst>
                <a:tab pos="273050" algn="l"/>
              </a:tabLst>
              <a:defRPr/>
            </a:pPr>
            <a:r>
              <a:rPr lang="en-GB" sz="1200" b="1" dirty="0">
                <a:solidFill>
                  <a:schemeClr val="tx2"/>
                </a:solidFill>
                <a:cs typeface="Arial" panose="020B0604020202020204" pitchFamily="34" charset="0"/>
              </a:rPr>
              <a:t>Section 4</a:t>
            </a:r>
          </a:p>
          <a:p>
            <a:pPr marL="95250" fontAlgn="auto">
              <a:lnSpc>
                <a:spcPct val="150000"/>
              </a:lnSpc>
              <a:spcBef>
                <a:spcPts val="0"/>
              </a:spcBef>
              <a:spcAft>
                <a:spcPts val="0"/>
              </a:spcAft>
              <a:tabLst>
                <a:tab pos="273050" algn="l"/>
              </a:tabLst>
              <a:defRPr/>
            </a:pPr>
            <a:r>
              <a:rPr lang="en-GB" sz="1200" dirty="0">
                <a:solidFill>
                  <a:schemeClr val="tx2"/>
                </a:solidFill>
                <a:cs typeface="Arial" panose="020B0604020202020204" pitchFamily="34" charset="0"/>
              </a:rPr>
              <a:t>• Signed Agreement</a:t>
            </a:r>
            <a:endParaRPr lang="en-ZA" sz="1200" dirty="0">
              <a:solidFill>
                <a:schemeClr val="tx2"/>
              </a:solidFill>
              <a:cs typeface="Arial" panose="020B0604020202020204" pitchFamily="34" charset="0"/>
            </a:endParaRPr>
          </a:p>
          <a:p>
            <a:pPr marL="266700" indent="-171450" fontAlgn="auto">
              <a:lnSpc>
                <a:spcPct val="150000"/>
              </a:lnSpc>
              <a:spcBef>
                <a:spcPts val="0"/>
              </a:spcBef>
              <a:spcAft>
                <a:spcPts val="0"/>
              </a:spcAft>
              <a:buFont typeface="Arial" pitchFamily="34" charset="0"/>
              <a:buChar char="•"/>
              <a:tabLst>
                <a:tab pos="273050" algn="l"/>
              </a:tabLst>
              <a:defRPr/>
            </a:pPr>
            <a:endParaRPr lang="en-US" sz="1050" dirty="0">
              <a:solidFill>
                <a:schemeClr val="tx2"/>
              </a:solidFill>
              <a:latin typeface="Arial" panose="020B0604020202020204" pitchFamily="34" charset="0"/>
              <a:cs typeface="Arial" panose="020B0604020202020204" pitchFamily="34" charset="0"/>
            </a:endParaRPr>
          </a:p>
        </p:txBody>
      </p:sp>
      <p:sp>
        <p:nvSpPr>
          <p:cNvPr id="36" name="Rectangle 43">
            <a:extLst>
              <a:ext uri="{FF2B5EF4-FFF2-40B4-BE49-F238E27FC236}">
                <a16:creationId xmlns:a16="http://schemas.microsoft.com/office/drawing/2014/main" id="{ACDA7F4E-D40E-44DC-976B-BE83827DA7F6}"/>
              </a:ext>
            </a:extLst>
          </p:cNvPr>
          <p:cNvSpPr>
            <a:spLocks noChangeArrowheads="1"/>
          </p:cNvSpPr>
          <p:nvPr/>
        </p:nvSpPr>
        <p:spPr bwMode="auto">
          <a:xfrm>
            <a:off x="7176764" y="2409792"/>
            <a:ext cx="774700" cy="474411"/>
          </a:xfrm>
          <a:prstGeom prst="rect">
            <a:avLst/>
          </a:prstGeom>
          <a:solidFill>
            <a:schemeClr val="tx2">
              <a:lumMod val="75000"/>
            </a:scheme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sz="1800" dirty="0">
              <a:solidFill>
                <a:srgbClr val="FFFFFF"/>
              </a:solidFill>
              <a:effectLst>
                <a:outerShdw blurRad="38100" dist="38100" dir="2700000" algn="tl">
                  <a:srgbClr val="000000">
                    <a:alpha val="43137"/>
                  </a:srgbClr>
                </a:outerShdw>
              </a:effectLst>
              <a:latin typeface="Calibri"/>
              <a:cs typeface="+mn-cs"/>
            </a:endParaRPr>
          </a:p>
        </p:txBody>
      </p:sp>
      <p:sp>
        <p:nvSpPr>
          <p:cNvPr id="39" name="Freeform 23">
            <a:extLst>
              <a:ext uri="{FF2B5EF4-FFF2-40B4-BE49-F238E27FC236}">
                <a16:creationId xmlns:a16="http://schemas.microsoft.com/office/drawing/2014/main" id="{3ADE4F14-9795-4FB8-8541-33FD9F47F697}"/>
              </a:ext>
            </a:extLst>
          </p:cNvPr>
          <p:cNvSpPr>
            <a:spLocks/>
          </p:cNvSpPr>
          <p:nvPr/>
        </p:nvSpPr>
        <p:spPr bwMode="auto">
          <a:xfrm>
            <a:off x="7366583" y="2517683"/>
            <a:ext cx="395061" cy="345620"/>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a:lstStyle/>
          <a:p>
            <a:pPr algn="l">
              <a:defRPr/>
            </a:pPr>
            <a:endParaRPr lang="en-US" sz="1800" dirty="0">
              <a:solidFill>
                <a:srgbClr val="000000"/>
              </a:solidFill>
              <a:cs typeface="+mn-cs"/>
            </a:endParaRPr>
          </a:p>
        </p:txBody>
      </p:sp>
    </p:spTree>
    <p:extLst>
      <p:ext uri="{BB962C8B-B14F-4D97-AF65-F5344CB8AC3E}">
        <p14:creationId xmlns:p14="http://schemas.microsoft.com/office/powerpoint/2010/main" val="1519643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92500" lnSpcReduction="20000"/>
          </a:bodyPr>
          <a:lstStyle/>
          <a:p>
            <a:pPr algn="l">
              <a:lnSpc>
                <a:spcPct val="135000"/>
              </a:lnSpc>
              <a:spcBef>
                <a:spcPct val="75000"/>
              </a:spcBef>
              <a:spcAft>
                <a:spcPct val="10000"/>
              </a:spcAft>
              <a:buClr>
                <a:schemeClr val="accent1"/>
              </a:buClr>
            </a:pPr>
            <a:r>
              <a:rPr lang="en-US" sz="1900" b="1" dirty="0">
                <a:solidFill>
                  <a:schemeClr val="bg1">
                    <a:lumMod val="50000"/>
                  </a:schemeClr>
                </a:solidFill>
                <a:effectLst>
                  <a:outerShdw blurRad="38100" dist="38100" dir="2700000" algn="tl">
                    <a:srgbClr val="000000">
                      <a:alpha val="43137"/>
                    </a:srgbClr>
                  </a:outerShdw>
                </a:effectLst>
              </a:rPr>
              <a:t>1. Welcome and Introduction</a:t>
            </a:r>
          </a:p>
          <a:p>
            <a:pPr marL="228600" indent="-228600">
              <a:lnSpc>
                <a:spcPct val="135000"/>
              </a:lnSpc>
              <a:spcBef>
                <a:spcPct val="75000"/>
              </a:spcBef>
              <a:spcAft>
                <a:spcPct val="10000"/>
              </a:spcAft>
              <a:buClr>
                <a:schemeClr val="accent1"/>
              </a:buClr>
            </a:pPr>
            <a:r>
              <a:rPr lang="en-ZA" sz="1800" b="1" dirty="0">
                <a:solidFill>
                  <a:schemeClr val="tx2"/>
                </a:solidFill>
              </a:rPr>
              <a:t>2</a:t>
            </a:r>
            <a:r>
              <a:rPr lang="en-ZA" b="1" dirty="0">
                <a:solidFill>
                  <a:schemeClr val="tx2"/>
                </a:solidFill>
              </a:rPr>
              <a:t>. Governance, Rules and Procedures</a:t>
            </a:r>
          </a:p>
          <a:p>
            <a:pPr marL="228600" indent="-228600">
              <a:lnSpc>
                <a:spcPct val="135000"/>
              </a:lnSpc>
              <a:spcBef>
                <a:spcPct val="75000"/>
              </a:spcBef>
              <a:spcAft>
                <a:spcPct val="10000"/>
              </a:spcAft>
              <a:buClr>
                <a:schemeClr val="accent1"/>
              </a:buClr>
            </a:pPr>
            <a:r>
              <a:rPr lang="en-ZA" sz="1800" b="1" dirty="0">
                <a:solidFill>
                  <a:schemeClr val="tx2"/>
                </a:solidFill>
              </a:rPr>
              <a:t>3.RFP Timelines</a:t>
            </a:r>
          </a:p>
          <a:p>
            <a:pPr marL="228600" indent="-228600">
              <a:lnSpc>
                <a:spcPct val="135000"/>
              </a:lnSpc>
              <a:spcBef>
                <a:spcPct val="75000"/>
              </a:spcBef>
              <a:spcAft>
                <a:spcPct val="10000"/>
              </a:spcAft>
              <a:buClr>
                <a:schemeClr val="accent1"/>
              </a:buClr>
            </a:pPr>
            <a:r>
              <a:rPr lang="en-ZA" b="1" dirty="0">
                <a:solidFill>
                  <a:schemeClr val="tx2"/>
                </a:solidFill>
              </a:rPr>
              <a:t>4</a:t>
            </a:r>
            <a:r>
              <a:rPr lang="en-ZA" sz="1800" b="1" dirty="0">
                <a:solidFill>
                  <a:schemeClr val="tx2"/>
                </a:solidFill>
              </a:rPr>
              <a:t>. Background and </a:t>
            </a:r>
            <a:r>
              <a:rPr lang="en-ZA" b="1" dirty="0">
                <a:solidFill>
                  <a:schemeClr val="tx2"/>
                </a:solidFill>
              </a:rPr>
              <a:t>Requirements</a:t>
            </a:r>
            <a:r>
              <a:rPr lang="en-ZA" sz="1800" b="1" dirty="0">
                <a:solidFill>
                  <a:schemeClr val="tx2"/>
                </a:solidFill>
              </a:rPr>
              <a:t> </a:t>
            </a:r>
          </a:p>
          <a:p>
            <a:pPr marL="228600" indent="-228600">
              <a:lnSpc>
                <a:spcPct val="135000"/>
              </a:lnSpc>
              <a:spcBef>
                <a:spcPct val="75000"/>
              </a:spcBef>
              <a:spcAft>
                <a:spcPct val="10000"/>
              </a:spcAft>
              <a:buClr>
                <a:schemeClr val="accent1"/>
              </a:buClr>
            </a:pPr>
            <a:r>
              <a:rPr lang="en-ZA" b="1" dirty="0">
                <a:solidFill>
                  <a:schemeClr val="tx2"/>
                </a:solidFill>
              </a:rPr>
              <a:t>5</a:t>
            </a:r>
            <a:r>
              <a:rPr lang="en-ZA" sz="1800" b="1" dirty="0">
                <a:solidFill>
                  <a:schemeClr val="tx2"/>
                </a:solidFill>
              </a:rPr>
              <a:t>. Bid Evaluation Process </a:t>
            </a:r>
          </a:p>
          <a:p>
            <a:pPr marL="228600" indent="-228600">
              <a:lnSpc>
                <a:spcPct val="135000"/>
              </a:lnSpc>
              <a:spcBef>
                <a:spcPct val="75000"/>
              </a:spcBef>
              <a:spcAft>
                <a:spcPct val="10000"/>
              </a:spcAft>
              <a:buClr>
                <a:schemeClr val="accent1"/>
              </a:buClr>
            </a:pPr>
            <a:r>
              <a:rPr lang="en-ZA" b="1" dirty="0">
                <a:solidFill>
                  <a:schemeClr val="tx2"/>
                </a:solidFill>
              </a:rPr>
              <a:t>6. Services Agreements</a:t>
            </a:r>
          </a:p>
          <a:p>
            <a:pPr marL="228600" indent="-228600">
              <a:lnSpc>
                <a:spcPct val="135000"/>
              </a:lnSpc>
              <a:spcBef>
                <a:spcPct val="75000"/>
              </a:spcBef>
              <a:spcAft>
                <a:spcPct val="10000"/>
              </a:spcAft>
              <a:buClr>
                <a:schemeClr val="accent1"/>
              </a:buClr>
            </a:pPr>
            <a:r>
              <a:rPr lang="en-ZA" sz="1800" b="1" dirty="0">
                <a:solidFill>
                  <a:schemeClr val="tx2"/>
                </a:solidFill>
              </a:rPr>
              <a:t>7. RFP submission and contact details</a:t>
            </a:r>
          </a:p>
          <a:p>
            <a:pPr marL="228600" indent="-228600" algn="l">
              <a:lnSpc>
                <a:spcPct val="135000"/>
              </a:lnSpc>
              <a:spcBef>
                <a:spcPct val="75000"/>
              </a:spcBef>
              <a:spcAft>
                <a:spcPct val="10000"/>
              </a:spcAft>
              <a:buClr>
                <a:schemeClr val="accent1"/>
              </a:buClr>
            </a:pPr>
            <a:r>
              <a:rPr lang="en-ZA" sz="1800" b="1" dirty="0">
                <a:solidFill>
                  <a:schemeClr val="tx2"/>
                </a:solidFill>
              </a:rPr>
              <a:t>8. Q&amp;A</a:t>
            </a:r>
            <a:endParaRPr lang="en-ZA" sz="1100" dirty="0">
              <a:solidFill>
                <a:schemeClr val="tx1"/>
              </a:solidFill>
            </a:endParaRPr>
          </a:p>
          <a:p>
            <a:endParaRPr lang="en-ZA" dirty="0"/>
          </a:p>
        </p:txBody>
      </p:sp>
    </p:spTree>
    <p:extLst>
      <p:ext uri="{BB962C8B-B14F-4D97-AF65-F5344CB8AC3E}">
        <p14:creationId xmlns:p14="http://schemas.microsoft.com/office/powerpoint/2010/main" val="2334713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19</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92500" lnSpcReduction="20000"/>
          </a:bodyPr>
          <a:lstStyle/>
          <a:p>
            <a:pPr marL="228600" indent="-228600">
              <a:lnSpc>
                <a:spcPct val="135000"/>
              </a:lnSpc>
              <a:spcBef>
                <a:spcPct val="75000"/>
              </a:spcBef>
              <a:spcAft>
                <a:spcPct val="10000"/>
              </a:spcAft>
              <a:buClr>
                <a:schemeClr val="accent1"/>
              </a:buClr>
            </a:pPr>
            <a:r>
              <a:rPr lang="en-US"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b="1" dirty="0">
                <a:solidFill>
                  <a:schemeClr val="tx2"/>
                </a:solidFill>
              </a:rPr>
              <a:t>2. Governance, Rules and Procedures</a:t>
            </a:r>
          </a:p>
          <a:p>
            <a:pPr marL="228600" indent="-228600">
              <a:lnSpc>
                <a:spcPct val="135000"/>
              </a:lnSpc>
              <a:spcBef>
                <a:spcPct val="75000"/>
              </a:spcBef>
              <a:spcAft>
                <a:spcPct val="10000"/>
              </a:spcAft>
              <a:buClr>
                <a:schemeClr val="accent1"/>
              </a:buClr>
            </a:pPr>
            <a:r>
              <a:rPr lang="en-ZA" b="1" dirty="0">
                <a:solidFill>
                  <a:schemeClr val="tx2"/>
                </a:solidFill>
              </a:rPr>
              <a:t>3. RFP Timelines</a:t>
            </a:r>
          </a:p>
          <a:p>
            <a:pPr marL="228600" indent="-228600">
              <a:lnSpc>
                <a:spcPct val="135000"/>
              </a:lnSpc>
              <a:spcBef>
                <a:spcPct val="75000"/>
              </a:spcBef>
              <a:spcAft>
                <a:spcPct val="10000"/>
              </a:spcAft>
              <a:buClr>
                <a:schemeClr val="accent1"/>
              </a:buClr>
            </a:pPr>
            <a:r>
              <a:rPr lang="en-ZA" b="1" dirty="0">
                <a:solidFill>
                  <a:schemeClr val="tx2"/>
                </a:solidFill>
              </a:rPr>
              <a:t>4. Background and Requirements</a:t>
            </a:r>
          </a:p>
          <a:p>
            <a:pPr marL="228600" indent="-228600">
              <a:lnSpc>
                <a:spcPct val="135000"/>
              </a:lnSpc>
              <a:spcBef>
                <a:spcPct val="75000"/>
              </a:spcBef>
              <a:spcAft>
                <a:spcPct val="10000"/>
              </a:spcAft>
              <a:buClr>
                <a:schemeClr val="accent1"/>
              </a:buClr>
            </a:pPr>
            <a:r>
              <a:rPr lang="en-ZA" b="1" dirty="0">
                <a:solidFill>
                  <a:schemeClr val="tx2"/>
                </a:solidFill>
              </a:rPr>
              <a:t>5. Bid Evaluation Process </a:t>
            </a:r>
          </a:p>
          <a:p>
            <a:pPr marL="228600" indent="-228600">
              <a:lnSpc>
                <a:spcPct val="135000"/>
              </a:lnSpc>
              <a:spcBef>
                <a:spcPct val="75000"/>
              </a:spcBef>
              <a:spcAft>
                <a:spcPct val="10000"/>
              </a:spcAft>
              <a:buClr>
                <a:schemeClr val="accent1"/>
              </a:buClr>
            </a:pPr>
            <a:r>
              <a:rPr lang="en-ZA" b="1" dirty="0">
                <a:solidFill>
                  <a:schemeClr val="tx2"/>
                </a:solidFill>
              </a:rPr>
              <a:t>6.Services Agreements</a:t>
            </a:r>
          </a:p>
          <a:p>
            <a:pPr marL="228600" indent="-228600">
              <a:lnSpc>
                <a:spcPct val="135000"/>
              </a:lnSpc>
              <a:spcBef>
                <a:spcPct val="75000"/>
              </a:spcBef>
              <a:spcAft>
                <a:spcPct val="10000"/>
              </a:spcAft>
              <a:buClr>
                <a:schemeClr val="accent1"/>
              </a:buClr>
            </a:pPr>
            <a:r>
              <a:rPr lang="en-ZA" b="1" dirty="0">
                <a:solidFill>
                  <a:schemeClr val="tx2"/>
                </a:solidFill>
              </a:rPr>
              <a:t>7. RFP submission and contact details</a:t>
            </a:r>
          </a:p>
          <a:p>
            <a:pPr marL="228600" indent="-228600">
              <a:lnSpc>
                <a:spcPct val="135000"/>
              </a:lnSpc>
              <a:spcBef>
                <a:spcPct val="75000"/>
              </a:spcBef>
              <a:spcAft>
                <a:spcPct val="10000"/>
              </a:spcAft>
              <a:buClr>
                <a:schemeClr val="accent1"/>
              </a:buClr>
            </a:pPr>
            <a:r>
              <a:rPr lang="en-ZA" sz="1900" b="1" dirty="0">
                <a:solidFill>
                  <a:schemeClr val="bg1">
                    <a:lumMod val="50000"/>
                  </a:schemeClr>
                </a:solidFill>
                <a:effectLst>
                  <a:outerShdw blurRad="38100" dist="38100" dir="2700000" algn="tl">
                    <a:srgbClr val="000000">
                      <a:alpha val="43137"/>
                    </a:srgbClr>
                  </a:outerShdw>
                </a:effectLst>
              </a:rPr>
              <a:t>8. Q&amp;A</a:t>
            </a:r>
          </a:p>
          <a:p>
            <a:endParaRPr lang="en-ZA" dirty="0"/>
          </a:p>
        </p:txBody>
      </p:sp>
    </p:spTree>
    <p:extLst>
      <p:ext uri="{BB962C8B-B14F-4D97-AF65-F5344CB8AC3E}">
        <p14:creationId xmlns:p14="http://schemas.microsoft.com/office/powerpoint/2010/main" val="2138717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B16AAD-28D9-4239-80A4-1C112E13D977}"/>
              </a:ext>
            </a:extLst>
          </p:cNvPr>
          <p:cNvSpPr>
            <a:spLocks noGrp="1"/>
          </p:cNvSpPr>
          <p:nvPr>
            <p:ph type="sldNum" sz="quarter" idx="11"/>
          </p:nvPr>
        </p:nvSpPr>
        <p:spPr/>
        <p:txBody>
          <a:bodyPr/>
          <a:lstStyle/>
          <a:p>
            <a:pPr>
              <a:defRPr/>
            </a:pPr>
            <a:fld id="{1D46AC71-C261-4AF3-BFB1-CCAEF8821007}" type="slidenum">
              <a:rPr lang="en-ZA" smtClean="0"/>
              <a:pPr>
                <a:defRPr/>
              </a:pPr>
              <a:t>20</a:t>
            </a:fld>
            <a:endParaRPr lang="en-ZA" dirty="0"/>
          </a:p>
        </p:txBody>
      </p:sp>
      <p:pic>
        <p:nvPicPr>
          <p:cNvPr id="3" name="Picture 7" descr="Questions">
            <a:extLst>
              <a:ext uri="{FF2B5EF4-FFF2-40B4-BE49-F238E27FC236}">
                <a16:creationId xmlns:a16="http://schemas.microsoft.com/office/drawing/2014/main" id="{64C33304-783C-4CF5-BC6C-8861FE2C6566}"/>
              </a:ext>
            </a:extLst>
          </p:cNvPr>
          <p:cNvPicPr>
            <a:picLocks noChangeAspect="1" noChangeArrowheads="1"/>
          </p:cNvPicPr>
          <p:nvPr/>
        </p:nvPicPr>
        <p:blipFill>
          <a:blip r:embed="rId2"/>
          <a:srcRect/>
          <a:stretch>
            <a:fillRect/>
          </a:stretch>
        </p:blipFill>
        <p:spPr bwMode="auto">
          <a:xfrm>
            <a:off x="3348037" y="1450975"/>
            <a:ext cx="2447925" cy="3956050"/>
          </a:xfrm>
          <a:prstGeom prst="rect">
            <a:avLst/>
          </a:prstGeom>
          <a:noFill/>
          <a:ln w="9525">
            <a:noFill/>
            <a:miter lim="800000"/>
            <a:headEnd/>
            <a:tailEnd/>
          </a:ln>
        </p:spPr>
      </p:pic>
      <p:sp>
        <p:nvSpPr>
          <p:cNvPr id="4" name="Title 1">
            <a:extLst>
              <a:ext uri="{FF2B5EF4-FFF2-40B4-BE49-F238E27FC236}">
                <a16:creationId xmlns:a16="http://schemas.microsoft.com/office/drawing/2014/main" id="{ABAEAC38-5362-462C-B5BA-BFC0F485D6B2}"/>
              </a:ext>
            </a:extLst>
          </p:cNvPr>
          <p:cNvSpPr txBox="1">
            <a:spLocks/>
          </p:cNvSpPr>
          <p:nvPr/>
        </p:nvSpPr>
        <p:spPr>
          <a:xfrm>
            <a:off x="2178589" y="345427"/>
            <a:ext cx="5023489" cy="532606"/>
          </a:xfrm>
          <a:prstGeom prst="rect">
            <a:avLst/>
          </a:prstGeom>
        </p:spPr>
        <p:txBody>
          <a:bodyPr>
            <a:normAutofit fontScale="975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ZA" dirty="0"/>
              <a:t>QUESTION AND ANSWERS</a:t>
            </a:r>
          </a:p>
        </p:txBody>
      </p:sp>
    </p:spTree>
    <p:extLst>
      <p:ext uri="{BB962C8B-B14F-4D97-AF65-F5344CB8AC3E}">
        <p14:creationId xmlns:p14="http://schemas.microsoft.com/office/powerpoint/2010/main" val="1509928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EFDA22-6EA5-4844-BFEF-5AFC8C20B9F4}"/>
              </a:ext>
            </a:extLst>
          </p:cNvPr>
          <p:cNvPicPr>
            <a:picLocks noChangeAspect="1"/>
          </p:cNvPicPr>
          <p:nvPr/>
        </p:nvPicPr>
        <p:blipFill>
          <a:blip r:embed="rId3"/>
          <a:stretch>
            <a:fillRect/>
          </a:stretch>
        </p:blipFill>
        <p:spPr>
          <a:xfrm>
            <a:off x="372115" y="354061"/>
            <a:ext cx="1750145" cy="577489"/>
          </a:xfrm>
          <a:prstGeom prst="rect">
            <a:avLst/>
          </a:prstGeom>
        </p:spPr>
      </p:pic>
    </p:spTree>
    <p:extLst>
      <p:ext uri="{BB962C8B-B14F-4D97-AF65-F5344CB8AC3E}">
        <p14:creationId xmlns:p14="http://schemas.microsoft.com/office/powerpoint/2010/main" val="3431211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2</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92500" lnSpcReduction="20000"/>
          </a:bodyPr>
          <a:lstStyle/>
          <a:p>
            <a:pPr marL="228600" indent="-228600">
              <a:lnSpc>
                <a:spcPct val="135000"/>
              </a:lnSpc>
              <a:spcBef>
                <a:spcPct val="75000"/>
              </a:spcBef>
              <a:spcAft>
                <a:spcPct val="10000"/>
              </a:spcAft>
              <a:buClr>
                <a:schemeClr val="accent1"/>
              </a:buClr>
            </a:pPr>
            <a:r>
              <a:rPr lang="en-US"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sz="1800" b="1" dirty="0">
                <a:solidFill>
                  <a:schemeClr val="bg1">
                    <a:lumMod val="50000"/>
                  </a:schemeClr>
                </a:solidFill>
              </a:rPr>
              <a:t>2</a:t>
            </a:r>
            <a:r>
              <a:rPr lang="en-ZA" sz="2100" b="1" dirty="0">
                <a:solidFill>
                  <a:schemeClr val="bg1">
                    <a:lumMod val="50000"/>
                  </a:schemeClr>
                </a:solidFill>
              </a:rPr>
              <a:t>. </a:t>
            </a:r>
            <a:r>
              <a:rPr lang="en-ZA" sz="2100" b="1" dirty="0">
                <a:solidFill>
                  <a:schemeClr val="bg1">
                    <a:lumMod val="50000"/>
                  </a:schemeClr>
                </a:solidFill>
                <a:effectLst>
                  <a:outerShdw blurRad="38100" dist="38100" dir="2700000" algn="tl">
                    <a:srgbClr val="000000">
                      <a:alpha val="43137"/>
                    </a:srgbClr>
                  </a:outerShdw>
                </a:effectLst>
              </a:rPr>
              <a:t>Governance, Rules and Procedures</a:t>
            </a:r>
          </a:p>
          <a:p>
            <a:pPr marL="228600" indent="-228600">
              <a:lnSpc>
                <a:spcPct val="135000"/>
              </a:lnSpc>
              <a:spcBef>
                <a:spcPct val="75000"/>
              </a:spcBef>
              <a:spcAft>
                <a:spcPct val="10000"/>
              </a:spcAft>
              <a:buClr>
                <a:schemeClr val="accent1"/>
              </a:buClr>
            </a:pPr>
            <a:r>
              <a:rPr lang="en-ZA" b="1" dirty="0">
                <a:solidFill>
                  <a:schemeClr val="tx2"/>
                </a:solidFill>
              </a:rPr>
              <a:t>3. RFP Timelines</a:t>
            </a:r>
          </a:p>
          <a:p>
            <a:pPr marL="228600" indent="-228600">
              <a:lnSpc>
                <a:spcPct val="135000"/>
              </a:lnSpc>
              <a:spcBef>
                <a:spcPct val="75000"/>
              </a:spcBef>
              <a:spcAft>
                <a:spcPct val="10000"/>
              </a:spcAft>
              <a:buClr>
                <a:schemeClr val="accent1"/>
              </a:buClr>
            </a:pPr>
            <a:r>
              <a:rPr lang="en-ZA" b="1" dirty="0">
                <a:solidFill>
                  <a:schemeClr val="tx2"/>
                </a:solidFill>
              </a:rPr>
              <a:t>4</a:t>
            </a:r>
            <a:r>
              <a:rPr lang="en-ZA" sz="1800" b="1" dirty="0">
                <a:solidFill>
                  <a:schemeClr val="tx2"/>
                </a:solidFill>
              </a:rPr>
              <a:t>. Background and </a:t>
            </a:r>
            <a:r>
              <a:rPr lang="en-ZA" b="1" dirty="0">
                <a:solidFill>
                  <a:schemeClr val="tx2"/>
                </a:solidFill>
              </a:rPr>
              <a:t>Requirements</a:t>
            </a:r>
            <a:endParaRPr lang="en-ZA" sz="1800" b="1" dirty="0">
              <a:solidFill>
                <a:schemeClr val="tx2"/>
              </a:solidFill>
            </a:endParaRPr>
          </a:p>
          <a:p>
            <a:pPr marL="228600" indent="-228600">
              <a:lnSpc>
                <a:spcPct val="135000"/>
              </a:lnSpc>
              <a:spcBef>
                <a:spcPct val="75000"/>
              </a:spcBef>
              <a:spcAft>
                <a:spcPct val="10000"/>
              </a:spcAft>
              <a:buClr>
                <a:schemeClr val="accent1"/>
              </a:buClr>
            </a:pPr>
            <a:r>
              <a:rPr lang="en-ZA" b="1" dirty="0">
                <a:solidFill>
                  <a:schemeClr val="tx2"/>
                </a:solidFill>
              </a:rPr>
              <a:t>5</a:t>
            </a:r>
            <a:r>
              <a:rPr lang="en-ZA" sz="1800" b="1" dirty="0">
                <a:solidFill>
                  <a:schemeClr val="tx2"/>
                </a:solidFill>
              </a:rPr>
              <a:t>. Bid Evaluation Process </a:t>
            </a:r>
          </a:p>
          <a:p>
            <a:pPr marL="228600" indent="-228600">
              <a:lnSpc>
                <a:spcPct val="135000"/>
              </a:lnSpc>
              <a:spcBef>
                <a:spcPct val="75000"/>
              </a:spcBef>
              <a:spcAft>
                <a:spcPct val="10000"/>
              </a:spcAft>
              <a:buClr>
                <a:schemeClr val="accent1"/>
              </a:buClr>
            </a:pPr>
            <a:r>
              <a:rPr lang="en-ZA" b="1" dirty="0">
                <a:solidFill>
                  <a:schemeClr val="tx2"/>
                </a:solidFill>
              </a:rPr>
              <a:t>6. Services Agreements</a:t>
            </a:r>
          </a:p>
          <a:p>
            <a:pPr marL="228600" indent="-228600">
              <a:lnSpc>
                <a:spcPct val="135000"/>
              </a:lnSpc>
              <a:spcBef>
                <a:spcPct val="75000"/>
              </a:spcBef>
              <a:spcAft>
                <a:spcPct val="10000"/>
              </a:spcAft>
              <a:buClr>
                <a:schemeClr val="accent1"/>
              </a:buClr>
            </a:pPr>
            <a:r>
              <a:rPr lang="en-ZA" sz="1800" b="1" dirty="0">
                <a:solidFill>
                  <a:schemeClr val="tx2"/>
                </a:solidFill>
              </a:rPr>
              <a:t>7. RFP submission and contact details</a:t>
            </a:r>
          </a:p>
          <a:p>
            <a:pPr marL="228600" indent="-228600" algn="l">
              <a:lnSpc>
                <a:spcPct val="135000"/>
              </a:lnSpc>
              <a:spcBef>
                <a:spcPct val="75000"/>
              </a:spcBef>
              <a:spcAft>
                <a:spcPct val="10000"/>
              </a:spcAft>
              <a:buClr>
                <a:schemeClr val="accent1"/>
              </a:buClr>
            </a:pPr>
            <a:r>
              <a:rPr lang="en-ZA" b="1" dirty="0">
                <a:solidFill>
                  <a:schemeClr val="tx2"/>
                </a:solidFill>
              </a:rPr>
              <a:t>8</a:t>
            </a:r>
            <a:r>
              <a:rPr lang="en-ZA" sz="1800" b="1" dirty="0">
                <a:solidFill>
                  <a:schemeClr val="tx2"/>
                </a:solidFill>
              </a:rPr>
              <a:t>. Q&amp;A</a:t>
            </a:r>
            <a:endParaRPr lang="en-ZA" sz="1100" dirty="0">
              <a:solidFill>
                <a:schemeClr val="tx1"/>
              </a:solidFill>
            </a:endParaRPr>
          </a:p>
          <a:p>
            <a:endParaRPr lang="en-ZA" dirty="0"/>
          </a:p>
        </p:txBody>
      </p:sp>
    </p:spTree>
    <p:extLst>
      <p:ext uri="{BB962C8B-B14F-4D97-AF65-F5344CB8AC3E}">
        <p14:creationId xmlns:p14="http://schemas.microsoft.com/office/powerpoint/2010/main" val="351115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E98CC-3E8E-2581-C424-E7180C4ACC3D}"/>
              </a:ext>
            </a:extLst>
          </p:cNvPr>
          <p:cNvSpPr>
            <a:spLocks noGrp="1"/>
          </p:cNvSpPr>
          <p:nvPr>
            <p:ph type="title"/>
          </p:nvPr>
        </p:nvSpPr>
        <p:spPr/>
        <p:txBody>
          <a:bodyPr/>
          <a:lstStyle/>
          <a:p>
            <a:r>
              <a:rPr lang="en-ZA" dirty="0"/>
              <a:t>Governance, Rules and Procedures</a:t>
            </a:r>
          </a:p>
        </p:txBody>
      </p:sp>
      <p:sp>
        <p:nvSpPr>
          <p:cNvPr id="3" name="Slide Number Placeholder 2">
            <a:extLst>
              <a:ext uri="{FF2B5EF4-FFF2-40B4-BE49-F238E27FC236}">
                <a16:creationId xmlns:a16="http://schemas.microsoft.com/office/drawing/2014/main" id="{E5837CE8-B272-771C-743A-E35ED7572BAD}"/>
              </a:ext>
            </a:extLst>
          </p:cNvPr>
          <p:cNvSpPr>
            <a:spLocks noGrp="1"/>
          </p:cNvSpPr>
          <p:nvPr>
            <p:ph type="sldNum" sz="quarter" idx="10"/>
          </p:nvPr>
        </p:nvSpPr>
        <p:spPr/>
        <p:txBody>
          <a:bodyPr/>
          <a:lstStyle/>
          <a:p>
            <a:fld id="{B540B12B-D968-2643-8E7F-238A3C456CC9}" type="slidenum">
              <a:rPr lang="en-US" smtClean="0"/>
              <a:pPr/>
              <a:t>3</a:t>
            </a:fld>
            <a:endParaRPr lang="en-US" dirty="0"/>
          </a:p>
        </p:txBody>
      </p:sp>
      <p:sp>
        <p:nvSpPr>
          <p:cNvPr id="5" name="Text Placeholder 4">
            <a:extLst>
              <a:ext uri="{FF2B5EF4-FFF2-40B4-BE49-F238E27FC236}">
                <a16:creationId xmlns:a16="http://schemas.microsoft.com/office/drawing/2014/main" id="{B45E17A9-80F6-7645-E55C-9AB8A69722C3}"/>
              </a:ext>
            </a:extLst>
          </p:cNvPr>
          <p:cNvSpPr>
            <a:spLocks noGrp="1"/>
          </p:cNvSpPr>
          <p:nvPr>
            <p:ph type="body" sz="quarter" idx="12"/>
          </p:nvPr>
        </p:nvSpPr>
        <p:spPr>
          <a:xfrm>
            <a:off x="628650" y="3045169"/>
            <a:ext cx="7886700" cy="437806"/>
          </a:xfrm>
        </p:spPr>
        <p:txBody>
          <a:bodyPr>
            <a:noAutofit/>
          </a:bodyPr>
          <a:lstStyle/>
          <a:p>
            <a:pPr algn="ctr"/>
            <a:r>
              <a:rPr lang="en-ZA" sz="2800" dirty="0">
                <a:solidFill>
                  <a:srgbClr val="002060"/>
                </a:solidFill>
              </a:rPr>
              <a:t>SARS Procurement</a:t>
            </a:r>
          </a:p>
        </p:txBody>
      </p:sp>
    </p:spTree>
    <p:extLst>
      <p:ext uri="{BB962C8B-B14F-4D97-AF65-F5344CB8AC3E}">
        <p14:creationId xmlns:p14="http://schemas.microsoft.com/office/powerpoint/2010/main" val="271410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EE0F0-6577-CBA2-9111-22F889158662}"/>
              </a:ext>
            </a:extLst>
          </p:cNvPr>
          <p:cNvSpPr>
            <a:spLocks noGrp="1"/>
          </p:cNvSpPr>
          <p:nvPr>
            <p:ph type="title"/>
          </p:nvPr>
        </p:nvSpPr>
        <p:spPr/>
        <p:txBody>
          <a:bodyPr/>
          <a:lstStyle/>
          <a:p>
            <a:r>
              <a:rPr lang="en-ZA" dirty="0"/>
              <a:t>Purpose</a:t>
            </a:r>
          </a:p>
        </p:txBody>
      </p:sp>
      <p:sp>
        <p:nvSpPr>
          <p:cNvPr id="3" name="Slide Number Placeholder 2">
            <a:extLst>
              <a:ext uri="{FF2B5EF4-FFF2-40B4-BE49-F238E27FC236}">
                <a16:creationId xmlns:a16="http://schemas.microsoft.com/office/drawing/2014/main" id="{3750CDAF-683B-29B2-333B-87D967724E0D}"/>
              </a:ext>
            </a:extLst>
          </p:cNvPr>
          <p:cNvSpPr>
            <a:spLocks noGrp="1"/>
          </p:cNvSpPr>
          <p:nvPr>
            <p:ph type="sldNum" sz="quarter" idx="10"/>
          </p:nvPr>
        </p:nvSpPr>
        <p:spPr/>
        <p:txBody>
          <a:bodyPr/>
          <a:lstStyle/>
          <a:p>
            <a:fld id="{B540B12B-D968-2643-8E7F-238A3C456CC9}" type="slidenum">
              <a:rPr lang="en-US" smtClean="0"/>
              <a:pPr/>
              <a:t>4</a:t>
            </a:fld>
            <a:endParaRPr lang="en-US" dirty="0"/>
          </a:p>
        </p:txBody>
      </p:sp>
      <p:sp>
        <p:nvSpPr>
          <p:cNvPr id="4" name="Text Placeholder 3">
            <a:extLst>
              <a:ext uri="{FF2B5EF4-FFF2-40B4-BE49-F238E27FC236}">
                <a16:creationId xmlns:a16="http://schemas.microsoft.com/office/drawing/2014/main" id="{0DC0C8A3-C904-E10F-E2C9-CC66776C416D}"/>
              </a:ext>
            </a:extLst>
          </p:cNvPr>
          <p:cNvSpPr>
            <a:spLocks noGrp="1"/>
          </p:cNvSpPr>
          <p:nvPr>
            <p:ph type="body" sz="quarter" idx="11"/>
          </p:nvPr>
        </p:nvSpPr>
        <p:spPr>
          <a:xfrm>
            <a:off x="341993" y="1017939"/>
            <a:ext cx="8605059" cy="5171846"/>
          </a:xfrm>
        </p:spPr>
        <p:txBody>
          <a:bodyPr>
            <a:normAutofit fontScale="32500" lnSpcReduction="20000"/>
          </a:bodyPr>
          <a:lstStyle/>
          <a:p>
            <a:pPr marL="171450" marR="0" lvl="0" indent="-171450" algn="l" defTabSz="685800" rtl="0" eaLnBrk="1" fontAlgn="auto" latinLnBrk="0" hangingPunct="1">
              <a:lnSpc>
                <a:spcPct val="170000"/>
              </a:lnSpc>
              <a:spcBef>
                <a:spcPts val="750"/>
              </a:spcBef>
              <a:spcAft>
                <a:spcPts val="0"/>
              </a:spcAft>
              <a:buClrTx/>
              <a:buSzTx/>
              <a:buFontTx/>
              <a:buNone/>
              <a:tabLst/>
              <a:defRPr/>
            </a:pPr>
            <a:r>
              <a:rPr kumimoji="0" lang="en-ZA" altLang="en-US" sz="4300" b="0" i="0" u="sng"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Non-Compulsory Briefing Session</a:t>
            </a:r>
          </a:p>
          <a:p>
            <a:pPr marL="171450" marR="0" lvl="0" indent="-171450" algn="l" defTabSz="685800" rtl="0" eaLnBrk="1" fontAlgn="auto" latinLnBrk="0" hangingPunct="1">
              <a:lnSpc>
                <a:spcPct val="170000"/>
              </a:lnSpc>
              <a:spcBef>
                <a:spcPts val="750"/>
              </a:spcBef>
              <a:spcAft>
                <a:spcPts val="0"/>
              </a:spcAft>
              <a:buClrTx/>
              <a:buSzTx/>
              <a:buFont typeface="Arial" panose="020B0604020202020204" pitchFamily="34" charset="0"/>
              <a:buChar char="•"/>
              <a:tabLst/>
              <a:defRPr/>
            </a:pPr>
            <a:r>
              <a:rPr kumimoji="0" lang="en-ZA" altLang="en-US" sz="37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Purpose</a:t>
            </a:r>
          </a:p>
          <a:p>
            <a:pPr marL="514350" marR="0" lvl="1" indent="-171450" algn="l" defTabSz="685800" rtl="0" eaLnBrk="1" fontAlgn="auto" latinLnBrk="0" hangingPunct="1">
              <a:lnSpc>
                <a:spcPct val="170000"/>
              </a:lnSpc>
              <a:spcBef>
                <a:spcPts val="375"/>
              </a:spcBef>
              <a:spcAft>
                <a:spcPts val="0"/>
              </a:spcAft>
              <a:buClrTx/>
              <a:buSzTx/>
              <a:buFont typeface="Arial" panose="020B0604020202020204" pitchFamily="34" charset="0"/>
              <a:buChar char="•"/>
              <a:tabLst/>
              <a:defRPr/>
            </a:pPr>
            <a:r>
              <a:rPr lang="en-ZA" altLang="en-US" sz="3700" dirty="0">
                <a:solidFill>
                  <a:srgbClr val="4472C4">
                    <a:lumMod val="50000"/>
                  </a:srgbClr>
                </a:solidFill>
                <a:latin typeface="Arial" panose="020B0604020202020204" pitchFamily="34" charset="0"/>
                <a:cs typeface="Arial" panose="020B0604020202020204" pitchFamily="34" charset="0"/>
              </a:rPr>
              <a:t>E</a:t>
            </a:r>
            <a:r>
              <a:rPr kumimoji="0" lang="en-ZA" altLang="en-US" sz="3700" b="0"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mn-ea"/>
                <a:cs typeface="Arial" panose="020B0604020202020204" pitchFamily="34" charset="0"/>
              </a:rPr>
              <a:t>xplain</a:t>
            </a:r>
            <a:r>
              <a:rPr kumimoji="0" lang="en-ZA" altLang="en-US" sz="37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 selected concepts, procedures and other aspects of the RFP</a:t>
            </a:r>
          </a:p>
          <a:p>
            <a:pPr marL="514350" marR="0" lvl="1" indent="-171450" algn="l" defTabSz="685800" rtl="0" eaLnBrk="1" fontAlgn="auto" latinLnBrk="0" hangingPunct="1">
              <a:lnSpc>
                <a:spcPct val="170000"/>
              </a:lnSpc>
              <a:spcBef>
                <a:spcPts val="375"/>
              </a:spcBef>
              <a:spcAft>
                <a:spcPts val="0"/>
              </a:spcAft>
              <a:buClrTx/>
              <a:buSzTx/>
              <a:buFont typeface="Arial" panose="020B0604020202020204" pitchFamily="34" charset="0"/>
              <a:buChar char="•"/>
              <a:tabLst/>
              <a:defRPr/>
            </a:pPr>
            <a:r>
              <a:rPr lang="en-ZA" altLang="en-US" sz="3700" dirty="0">
                <a:solidFill>
                  <a:srgbClr val="4472C4">
                    <a:lumMod val="50000"/>
                  </a:srgbClr>
                </a:solidFill>
                <a:latin typeface="Arial" panose="020B0604020202020204" pitchFamily="34" charset="0"/>
                <a:cs typeface="Arial" panose="020B0604020202020204" pitchFamily="34" charset="0"/>
              </a:rPr>
              <a:t>C</a:t>
            </a:r>
            <a:r>
              <a:rPr kumimoji="0" lang="en-ZA" altLang="en-US" sz="3700" b="0"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mn-ea"/>
                <a:cs typeface="Arial" panose="020B0604020202020204" pitchFamily="34" charset="0"/>
              </a:rPr>
              <a:t>onfirm</a:t>
            </a:r>
            <a:r>
              <a:rPr kumimoji="0" lang="en-ZA" altLang="en-US" sz="37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 formal registration of Bidders for notices and other communications</a:t>
            </a:r>
          </a:p>
          <a:p>
            <a:pPr marL="171450" marR="0" lvl="0" indent="-171450" algn="l" defTabSz="685800" rtl="0" eaLnBrk="1" fontAlgn="auto" latinLnBrk="0" hangingPunct="1">
              <a:lnSpc>
                <a:spcPct val="170000"/>
              </a:lnSpc>
              <a:spcBef>
                <a:spcPts val="750"/>
              </a:spcBef>
              <a:spcAft>
                <a:spcPts val="0"/>
              </a:spcAft>
              <a:buClrTx/>
              <a:buSzTx/>
              <a:buFont typeface="Arial" panose="020B0604020202020204" pitchFamily="34" charset="0"/>
              <a:buChar char="•"/>
              <a:tabLst/>
              <a:defRPr/>
            </a:pPr>
            <a:r>
              <a:rPr kumimoji="0" lang="en-ZA" altLang="en-US" sz="37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It may contain</a:t>
            </a:r>
          </a:p>
          <a:p>
            <a:pPr marL="514350" marR="0" lvl="1" indent="-171450" algn="l" defTabSz="685800" rtl="0" eaLnBrk="1" fontAlgn="auto" latinLnBrk="0" hangingPunct="1">
              <a:lnSpc>
                <a:spcPct val="170000"/>
              </a:lnSpc>
              <a:spcBef>
                <a:spcPts val="375"/>
              </a:spcBef>
              <a:spcAft>
                <a:spcPts val="0"/>
              </a:spcAft>
              <a:buClrTx/>
              <a:buSzTx/>
              <a:buFont typeface="Arial" panose="020B0604020202020204" pitchFamily="34" charset="0"/>
              <a:buChar char="•"/>
              <a:tabLst/>
              <a:defRPr/>
            </a:pPr>
            <a:r>
              <a:rPr lang="en-ZA" altLang="en-US" sz="3700" dirty="0">
                <a:solidFill>
                  <a:srgbClr val="4472C4">
                    <a:lumMod val="50000"/>
                  </a:srgbClr>
                </a:solidFill>
                <a:latin typeface="Arial" panose="020B0604020202020204" pitchFamily="34" charset="0"/>
                <a:cs typeface="Arial" panose="020B0604020202020204" pitchFamily="34" charset="0"/>
              </a:rPr>
              <a:t>A</a:t>
            </a:r>
            <a:r>
              <a:rPr kumimoji="0" lang="en-ZA" altLang="en-US" sz="3700" b="0"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mn-ea"/>
                <a:cs typeface="Arial" panose="020B0604020202020204" pitchFamily="34" charset="0"/>
              </a:rPr>
              <a:t>dditional</a:t>
            </a:r>
            <a:r>
              <a:rPr kumimoji="0" lang="en-ZA" altLang="en-US" sz="37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 information</a:t>
            </a:r>
          </a:p>
          <a:p>
            <a:pPr marL="514350" marR="0" lvl="1" indent="-171450" algn="l" defTabSz="685800" rtl="0" eaLnBrk="1" fontAlgn="auto" latinLnBrk="0" hangingPunct="1">
              <a:lnSpc>
                <a:spcPct val="170000"/>
              </a:lnSpc>
              <a:spcBef>
                <a:spcPts val="375"/>
              </a:spcBef>
              <a:spcAft>
                <a:spcPts val="0"/>
              </a:spcAft>
              <a:buClrTx/>
              <a:buSzTx/>
              <a:buFont typeface="Arial" panose="020B0604020202020204" pitchFamily="34" charset="0"/>
              <a:buChar char="•"/>
              <a:tabLst/>
              <a:defRPr/>
            </a:pPr>
            <a:r>
              <a:rPr lang="en-ZA" altLang="en-US" sz="3700" dirty="0">
                <a:solidFill>
                  <a:srgbClr val="4472C4">
                    <a:lumMod val="50000"/>
                  </a:srgbClr>
                </a:solidFill>
                <a:latin typeface="Arial" panose="020B0604020202020204" pitchFamily="34" charset="0"/>
                <a:cs typeface="Arial" panose="020B0604020202020204" pitchFamily="34" charset="0"/>
              </a:rPr>
              <a:t>A</a:t>
            </a:r>
            <a:r>
              <a:rPr kumimoji="0" lang="en-ZA" altLang="en-US" sz="3700" b="0"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mn-ea"/>
                <a:cs typeface="Arial" panose="020B0604020202020204" pitchFamily="34" charset="0"/>
              </a:rPr>
              <a:t>dditional</a:t>
            </a:r>
            <a:r>
              <a:rPr kumimoji="0" lang="en-ZA" altLang="en-US" sz="37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 rules that must be adhered to</a:t>
            </a:r>
          </a:p>
          <a:p>
            <a:pPr marL="171450" marR="0" lvl="0" indent="-171450" algn="l" defTabSz="685800" rtl="0" eaLnBrk="1" fontAlgn="auto" latinLnBrk="0" hangingPunct="1">
              <a:lnSpc>
                <a:spcPct val="170000"/>
              </a:lnSpc>
              <a:spcBef>
                <a:spcPts val="750"/>
              </a:spcBef>
              <a:spcAft>
                <a:spcPts val="0"/>
              </a:spcAft>
              <a:buClrTx/>
              <a:buSzTx/>
              <a:buFont typeface="Arial" panose="020B0604020202020204" pitchFamily="34" charset="0"/>
              <a:buChar char="•"/>
              <a:tabLst/>
              <a:defRPr/>
            </a:pPr>
            <a:r>
              <a:rPr kumimoji="0" lang="en-ZA" altLang="en-US" sz="37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It does not</a:t>
            </a:r>
          </a:p>
          <a:p>
            <a:pPr marL="514350" marR="0" lvl="1" indent="-171450" algn="l" defTabSz="685800" rtl="0" eaLnBrk="1" fontAlgn="auto" latinLnBrk="0" hangingPunct="1">
              <a:lnSpc>
                <a:spcPct val="170000"/>
              </a:lnSpc>
              <a:spcBef>
                <a:spcPts val="375"/>
              </a:spcBef>
              <a:spcAft>
                <a:spcPts val="0"/>
              </a:spcAft>
              <a:buClrTx/>
              <a:buSzTx/>
              <a:buFont typeface="Arial" panose="020B0604020202020204" pitchFamily="34" charset="0"/>
              <a:buChar char="•"/>
              <a:tabLst/>
              <a:defRPr/>
            </a:pPr>
            <a:r>
              <a:rPr kumimoji="0" lang="en-ZA" altLang="en-US" sz="37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Cover every item in the RFP</a:t>
            </a:r>
          </a:p>
          <a:p>
            <a:pPr marL="514350" marR="0" lvl="1" indent="-171450" algn="l" defTabSz="685800" rtl="0" eaLnBrk="1" fontAlgn="auto" latinLnBrk="0" hangingPunct="1">
              <a:lnSpc>
                <a:spcPct val="170000"/>
              </a:lnSpc>
              <a:spcBef>
                <a:spcPts val="375"/>
              </a:spcBef>
              <a:spcAft>
                <a:spcPts val="0"/>
              </a:spcAft>
              <a:buClrTx/>
              <a:buSzTx/>
              <a:buFont typeface="Arial" panose="020B0604020202020204" pitchFamily="34" charset="0"/>
              <a:buChar char="•"/>
              <a:tabLst/>
              <a:defRPr/>
            </a:pPr>
            <a:r>
              <a:rPr lang="en-ZA" altLang="en-US" sz="3700" dirty="0">
                <a:solidFill>
                  <a:srgbClr val="4472C4">
                    <a:lumMod val="50000"/>
                  </a:srgbClr>
                </a:solidFill>
                <a:latin typeface="Arial" panose="020B0604020202020204" pitchFamily="34" charset="0"/>
                <a:cs typeface="Arial" panose="020B0604020202020204" pitchFamily="34" charset="0"/>
              </a:rPr>
              <a:t>R</a:t>
            </a:r>
            <a:r>
              <a:rPr kumimoji="0" lang="en-ZA" altLang="en-US" sz="3700" b="0"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mn-ea"/>
                <a:cs typeface="Arial" panose="020B0604020202020204" pitchFamily="34" charset="0"/>
              </a:rPr>
              <a:t>eplace</a:t>
            </a:r>
            <a:r>
              <a:rPr kumimoji="0" lang="en-ZA" altLang="en-US" sz="37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 any of the issued RFP material</a:t>
            </a:r>
          </a:p>
          <a:p>
            <a:pPr marL="514350" marR="0" lvl="1" indent="-171450" algn="l" defTabSz="685800" rtl="0" eaLnBrk="1" fontAlgn="auto" latinLnBrk="0" hangingPunct="1">
              <a:lnSpc>
                <a:spcPct val="170000"/>
              </a:lnSpc>
              <a:spcBef>
                <a:spcPts val="375"/>
              </a:spcBef>
              <a:spcAft>
                <a:spcPts val="0"/>
              </a:spcAft>
              <a:buClrTx/>
              <a:buSzTx/>
              <a:buFont typeface="Arial" panose="020B0604020202020204" pitchFamily="34" charset="0"/>
              <a:buChar char="•"/>
              <a:tabLst/>
              <a:defRPr/>
            </a:pPr>
            <a:r>
              <a:rPr lang="en-ZA" altLang="en-US" sz="3700" dirty="0">
                <a:solidFill>
                  <a:srgbClr val="4472C4">
                    <a:lumMod val="50000"/>
                  </a:srgbClr>
                </a:solidFill>
                <a:latin typeface="Arial" panose="020B0604020202020204" pitchFamily="34" charset="0"/>
                <a:cs typeface="Arial" panose="020B0604020202020204" pitchFamily="34" charset="0"/>
              </a:rPr>
              <a:t>C</a:t>
            </a:r>
            <a:r>
              <a:rPr kumimoji="0" lang="en-ZA" altLang="en-US" sz="3700" b="0"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mn-ea"/>
                <a:cs typeface="Arial" panose="020B0604020202020204" pitchFamily="34" charset="0"/>
              </a:rPr>
              <a:t>hange</a:t>
            </a:r>
            <a:r>
              <a:rPr kumimoji="0" lang="en-ZA" altLang="en-US" sz="37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 any of the RFP rules unless explicitly communicated in writing</a:t>
            </a:r>
          </a:p>
          <a:p>
            <a:pPr marL="171450" marR="0" lvl="0" indent="-171450" algn="l" defTabSz="685800" rtl="0" eaLnBrk="1" fontAlgn="auto" latinLnBrk="0" hangingPunct="1">
              <a:lnSpc>
                <a:spcPct val="170000"/>
              </a:lnSpc>
              <a:spcBef>
                <a:spcPts val="750"/>
              </a:spcBef>
              <a:spcAft>
                <a:spcPts val="0"/>
              </a:spcAft>
              <a:buClrTx/>
              <a:buSzTx/>
              <a:buFont typeface="Arial" panose="020B0604020202020204" pitchFamily="34" charset="0"/>
              <a:buChar char="•"/>
              <a:tabLst/>
              <a:defRPr/>
            </a:pPr>
            <a:r>
              <a:rPr kumimoji="0" lang="en-ZA" altLang="en-US" sz="37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The briefing session slides will be </a:t>
            </a:r>
            <a:r>
              <a:rPr kumimoji="0" lang="en-ZA" altLang="en-US" sz="37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uploaded to </a:t>
            </a:r>
            <a:r>
              <a:rPr kumimoji="0" lang="en-ZA" altLang="en-US" sz="370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SARS &amp; NT Portals.</a:t>
            </a:r>
          </a:p>
          <a:p>
            <a:pPr marL="171450" marR="0" lvl="0" indent="-171450" algn="l" defTabSz="685800" rtl="0" eaLnBrk="1" fontAlgn="auto" latinLnBrk="0" hangingPunct="1">
              <a:lnSpc>
                <a:spcPct val="170000"/>
              </a:lnSpc>
              <a:spcBef>
                <a:spcPts val="750"/>
              </a:spcBef>
              <a:spcAft>
                <a:spcPts val="0"/>
              </a:spcAft>
              <a:buClrTx/>
              <a:buSzTx/>
              <a:buFont typeface="Arial" panose="020B0604020202020204" pitchFamily="34" charset="0"/>
              <a:buChar char="•"/>
              <a:tabLst/>
              <a:defRPr/>
            </a:pPr>
            <a:r>
              <a:rPr kumimoji="0" lang="en-ZA" altLang="en-US" sz="37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The RFP pack remains the primary source of information for the Bidder to respond</a:t>
            </a:r>
            <a:r>
              <a:rPr kumimoji="0" lang="en-ZA" altLang="en-US" sz="3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endParaRPr lang="en-ZA" dirty="0"/>
          </a:p>
        </p:txBody>
      </p:sp>
    </p:spTree>
    <p:extLst>
      <p:ext uri="{BB962C8B-B14F-4D97-AF65-F5344CB8AC3E}">
        <p14:creationId xmlns:p14="http://schemas.microsoft.com/office/powerpoint/2010/main" val="2142999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7CFBC-9AA7-82C3-F158-6254BDF3EC9A}"/>
              </a:ext>
            </a:extLst>
          </p:cNvPr>
          <p:cNvSpPr>
            <a:spLocks noGrp="1"/>
          </p:cNvSpPr>
          <p:nvPr>
            <p:ph type="title"/>
          </p:nvPr>
        </p:nvSpPr>
        <p:spPr/>
        <p:txBody>
          <a:bodyPr/>
          <a:lstStyle/>
          <a:p>
            <a:r>
              <a:rPr lang="en-ZA" dirty="0"/>
              <a:t>Procedures during Briefing Session</a:t>
            </a:r>
          </a:p>
        </p:txBody>
      </p:sp>
      <p:sp>
        <p:nvSpPr>
          <p:cNvPr id="3" name="Slide Number Placeholder 2">
            <a:extLst>
              <a:ext uri="{FF2B5EF4-FFF2-40B4-BE49-F238E27FC236}">
                <a16:creationId xmlns:a16="http://schemas.microsoft.com/office/drawing/2014/main" id="{C821C659-F755-65CC-FDED-D6C58A44809A}"/>
              </a:ext>
            </a:extLst>
          </p:cNvPr>
          <p:cNvSpPr>
            <a:spLocks noGrp="1"/>
          </p:cNvSpPr>
          <p:nvPr>
            <p:ph type="sldNum" sz="quarter" idx="10"/>
          </p:nvPr>
        </p:nvSpPr>
        <p:spPr/>
        <p:txBody>
          <a:bodyPr/>
          <a:lstStyle/>
          <a:p>
            <a:fld id="{B540B12B-D968-2643-8E7F-238A3C456CC9}" type="slidenum">
              <a:rPr lang="en-US" smtClean="0"/>
              <a:pPr/>
              <a:t>5</a:t>
            </a:fld>
            <a:endParaRPr lang="en-US" dirty="0"/>
          </a:p>
        </p:txBody>
      </p:sp>
      <p:sp>
        <p:nvSpPr>
          <p:cNvPr id="4" name="Text Placeholder 3">
            <a:extLst>
              <a:ext uri="{FF2B5EF4-FFF2-40B4-BE49-F238E27FC236}">
                <a16:creationId xmlns:a16="http://schemas.microsoft.com/office/drawing/2014/main" id="{EF75A1D8-C392-22C2-146D-4B43A04CCDBB}"/>
              </a:ext>
            </a:extLst>
          </p:cNvPr>
          <p:cNvSpPr>
            <a:spLocks noGrp="1"/>
          </p:cNvSpPr>
          <p:nvPr>
            <p:ph type="body" sz="quarter" idx="11"/>
          </p:nvPr>
        </p:nvSpPr>
        <p:spPr>
          <a:xfrm>
            <a:off x="386556" y="1304924"/>
            <a:ext cx="8370887" cy="4248151"/>
          </a:xfrm>
        </p:spPr>
        <p:txBody>
          <a:bodyPr>
            <a:normAutofit lnSpcReduction="10000"/>
          </a:bodyPr>
          <a:lstStyle/>
          <a:p>
            <a:pPr marL="171450" marR="0" lvl="0" indent="-171450" algn="l" defTabSz="685800" rtl="0" eaLnBrk="1" fontAlgn="auto" latinLnBrk="0" hangingPunct="1">
              <a:lnSpc>
                <a:spcPct val="150000"/>
              </a:lnSpc>
              <a:spcBef>
                <a:spcPts val="750"/>
              </a:spcBef>
              <a:spcAft>
                <a:spcPts val="0"/>
              </a:spcAft>
              <a:buClrTx/>
              <a:buSzTx/>
              <a:buFont typeface="Arial" panose="020B0604020202020204" pitchFamily="34" charset="0"/>
              <a:buChar char="•"/>
              <a:tabLst/>
              <a:defRPr/>
            </a:pPr>
            <a:r>
              <a:rPr kumimoji="0" lang="en-ZA" altLang="en-US" sz="16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Questions during the session.</a:t>
            </a:r>
          </a:p>
          <a:p>
            <a:pPr marL="514350" marR="0" lvl="1" indent="-171450" algn="l" defTabSz="685800" rtl="0" eaLnBrk="1" fontAlgn="auto" latinLnBrk="0" hangingPunct="1">
              <a:lnSpc>
                <a:spcPct val="150000"/>
              </a:lnSpc>
              <a:spcBef>
                <a:spcPts val="375"/>
              </a:spcBef>
              <a:spcAft>
                <a:spcPts val="0"/>
              </a:spcAft>
              <a:buClrTx/>
              <a:buSzTx/>
              <a:buFont typeface="Arial" panose="020B0604020202020204" pitchFamily="34" charset="0"/>
              <a:buChar char="•"/>
              <a:tabLst/>
              <a:defRPr/>
            </a:pPr>
            <a:r>
              <a:rPr kumimoji="0" lang="en-ZA" altLang="en-US" sz="16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SARS will take written questions through </a:t>
            </a:r>
            <a:r>
              <a:rPr lang="en-ZA" altLang="en-US" sz="1600" dirty="0">
                <a:solidFill>
                  <a:srgbClr val="4472C4">
                    <a:lumMod val="50000"/>
                  </a:srgbClr>
                </a:solidFill>
                <a:latin typeface="Arial" panose="020B0604020202020204" pitchFamily="34" charset="0"/>
                <a:cs typeface="Arial" panose="020B0604020202020204" pitchFamily="34" charset="0"/>
              </a:rPr>
              <a:t> the email : </a:t>
            </a:r>
            <a:r>
              <a:rPr lang="en-ZA" altLang="en-US" sz="1600" dirty="0">
                <a:solidFill>
                  <a:srgbClr val="FF0000"/>
                </a:solidFill>
                <a:latin typeface="Arial" panose="020B0604020202020204" pitchFamily="34" charset="0"/>
                <a:cs typeface="Arial" panose="020B0604020202020204" pitchFamily="34" charset="0"/>
                <a:hlinkClick r:id="rId2"/>
              </a:rPr>
              <a:t>tenderoffice@sars.gov.za</a:t>
            </a:r>
            <a:r>
              <a:rPr lang="en-ZA" altLang="en-US" sz="1600" dirty="0">
                <a:solidFill>
                  <a:srgbClr val="FF0000"/>
                </a:solidFill>
                <a:latin typeface="Arial" panose="020B0604020202020204" pitchFamily="34" charset="0"/>
                <a:cs typeface="Arial" panose="020B0604020202020204" pitchFamily="34" charset="0"/>
              </a:rPr>
              <a:t>.</a:t>
            </a:r>
          </a:p>
          <a:p>
            <a:pPr marL="514350" marR="0" lvl="1" indent="-171450" algn="l" defTabSz="685800" rtl="0" eaLnBrk="1" fontAlgn="auto" latinLnBrk="0" hangingPunct="1">
              <a:lnSpc>
                <a:spcPct val="150000"/>
              </a:lnSpc>
              <a:spcBef>
                <a:spcPts val="375"/>
              </a:spcBef>
              <a:spcAft>
                <a:spcPts val="0"/>
              </a:spcAft>
              <a:buClrTx/>
              <a:buSzTx/>
              <a:buFont typeface="Arial" panose="020B0604020202020204" pitchFamily="34" charset="0"/>
              <a:buChar char="•"/>
              <a:tabLst/>
              <a:defRPr/>
            </a:pPr>
            <a:r>
              <a:rPr lang="en-ZA" altLang="en-US" sz="1600" dirty="0">
                <a:solidFill>
                  <a:srgbClr val="4472C4">
                    <a:lumMod val="50000"/>
                  </a:srgbClr>
                </a:solidFill>
                <a:latin typeface="Arial" panose="020B0604020202020204" pitchFamily="34" charset="0"/>
                <a:cs typeface="Arial" panose="020B0604020202020204" pitchFamily="34" charset="0"/>
              </a:rPr>
              <a:t>Bidders are allowed to post question on chat box as well, however the emails sent to tender office takes precedence </a:t>
            </a:r>
            <a:endParaRPr kumimoji="0" lang="en-ZA" altLang="en-US" sz="16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a:p>
            <a:pPr marL="514350" marR="0" lvl="1" indent="-171450" algn="l" defTabSz="685800" rtl="0" eaLnBrk="1" fontAlgn="auto" latinLnBrk="0" hangingPunct="1">
              <a:lnSpc>
                <a:spcPct val="150000"/>
              </a:lnSpc>
              <a:spcBef>
                <a:spcPts val="375"/>
              </a:spcBef>
              <a:spcAft>
                <a:spcPts val="0"/>
              </a:spcAft>
              <a:buClrTx/>
              <a:buSzTx/>
              <a:buFont typeface="Arial" panose="020B0604020202020204" pitchFamily="34" charset="0"/>
              <a:buChar char="•"/>
              <a:tabLst/>
              <a:defRPr/>
            </a:pPr>
            <a:r>
              <a:rPr kumimoji="0" lang="en-ZA" altLang="en-US" sz="16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SARS will review and focus on most pertinent themes arising from the questions and provide answers where possible</a:t>
            </a:r>
          </a:p>
          <a:p>
            <a:pPr marL="514350" marR="0" lvl="1" indent="-171450" algn="l" defTabSz="685800" rtl="0" eaLnBrk="1" fontAlgn="auto" latinLnBrk="0" hangingPunct="1">
              <a:lnSpc>
                <a:spcPct val="150000"/>
              </a:lnSpc>
              <a:spcBef>
                <a:spcPts val="375"/>
              </a:spcBef>
              <a:spcAft>
                <a:spcPts val="0"/>
              </a:spcAft>
              <a:buClrTx/>
              <a:buSzTx/>
              <a:buFont typeface="Arial" panose="020B0604020202020204" pitchFamily="34" charset="0"/>
              <a:buChar char="•"/>
              <a:tabLst/>
              <a:defRPr/>
            </a:pPr>
            <a:r>
              <a:rPr kumimoji="0" lang="en-ZA" altLang="en-US" sz="16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All questions and answers will be </a:t>
            </a:r>
            <a:r>
              <a:rPr lang="en-ZA" altLang="en-US" sz="1600" dirty="0">
                <a:solidFill>
                  <a:srgbClr val="4472C4">
                    <a:lumMod val="50000"/>
                  </a:srgbClr>
                </a:solidFill>
                <a:latin typeface="Arial" panose="020B0604020202020204" pitchFamily="34" charset="0"/>
                <a:cs typeface="Arial" panose="020B0604020202020204" pitchFamily="34" charset="0"/>
              </a:rPr>
              <a:t>posted to the SARS Website and NT portal</a:t>
            </a:r>
            <a:r>
              <a:rPr kumimoji="0" lang="en-ZA" altLang="en-US" sz="16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 as part of the wider Q &amp; A process</a:t>
            </a:r>
          </a:p>
          <a:p>
            <a:pPr marL="514350" marR="0" lvl="1" indent="-171450" algn="l" defTabSz="685800" rtl="0" eaLnBrk="1" fontAlgn="auto" latinLnBrk="0" hangingPunct="1">
              <a:lnSpc>
                <a:spcPct val="150000"/>
              </a:lnSpc>
              <a:spcBef>
                <a:spcPts val="375"/>
              </a:spcBef>
              <a:spcAft>
                <a:spcPts val="0"/>
              </a:spcAft>
              <a:buClrTx/>
              <a:buSzTx/>
              <a:buFont typeface="Arial" panose="020B0604020202020204" pitchFamily="34" charset="0"/>
              <a:buChar char="•"/>
              <a:tabLst/>
              <a:defRPr/>
            </a:pPr>
            <a:r>
              <a:rPr kumimoji="0" lang="en-ZA" altLang="en-US" sz="16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The posted responses will take precedence over any verbal response given in the briefing session</a:t>
            </a:r>
          </a:p>
          <a:p>
            <a:pPr marL="171450" marR="0" lvl="0" indent="-171450" algn="l" defTabSz="685800" rtl="0" eaLnBrk="1" fontAlgn="auto" latinLnBrk="0" hangingPunct="1">
              <a:lnSpc>
                <a:spcPct val="150000"/>
              </a:lnSpc>
              <a:spcBef>
                <a:spcPts val="750"/>
              </a:spcBef>
              <a:spcAft>
                <a:spcPts val="0"/>
              </a:spcAft>
              <a:buClrTx/>
              <a:buSzTx/>
              <a:buFont typeface="Arial" panose="020B0604020202020204" pitchFamily="34" charset="0"/>
              <a:buChar char="•"/>
              <a:tabLst/>
              <a:defRPr/>
            </a:pPr>
            <a:r>
              <a:rPr kumimoji="0" lang="en-ZA" altLang="en-US" sz="16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The session is being recorded</a:t>
            </a:r>
          </a:p>
          <a:p>
            <a:endParaRPr lang="en-ZA" dirty="0"/>
          </a:p>
        </p:txBody>
      </p:sp>
    </p:spTree>
    <p:extLst>
      <p:ext uri="{BB962C8B-B14F-4D97-AF65-F5344CB8AC3E}">
        <p14:creationId xmlns:p14="http://schemas.microsoft.com/office/powerpoint/2010/main" val="3815812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BDFBA-E4BA-B954-B0D1-DF22D811F727}"/>
              </a:ext>
            </a:extLst>
          </p:cNvPr>
          <p:cNvSpPr>
            <a:spLocks noGrp="1"/>
          </p:cNvSpPr>
          <p:nvPr>
            <p:ph type="title"/>
          </p:nvPr>
        </p:nvSpPr>
        <p:spPr/>
        <p:txBody>
          <a:bodyPr/>
          <a:lstStyle/>
          <a:p>
            <a:r>
              <a:rPr lang="en-ZA" dirty="0"/>
              <a:t>Governance Requirements</a:t>
            </a:r>
          </a:p>
        </p:txBody>
      </p:sp>
      <p:sp>
        <p:nvSpPr>
          <p:cNvPr id="3" name="Slide Number Placeholder 2">
            <a:extLst>
              <a:ext uri="{FF2B5EF4-FFF2-40B4-BE49-F238E27FC236}">
                <a16:creationId xmlns:a16="http://schemas.microsoft.com/office/drawing/2014/main" id="{C2CA816D-362A-2C48-D454-4E405435B9E4}"/>
              </a:ext>
            </a:extLst>
          </p:cNvPr>
          <p:cNvSpPr>
            <a:spLocks noGrp="1"/>
          </p:cNvSpPr>
          <p:nvPr>
            <p:ph type="sldNum" sz="quarter" idx="10"/>
          </p:nvPr>
        </p:nvSpPr>
        <p:spPr/>
        <p:txBody>
          <a:bodyPr/>
          <a:lstStyle/>
          <a:p>
            <a:fld id="{B540B12B-D968-2643-8E7F-238A3C456CC9}" type="slidenum">
              <a:rPr lang="en-US" smtClean="0"/>
              <a:pPr/>
              <a:t>6</a:t>
            </a:fld>
            <a:endParaRPr lang="en-US" dirty="0"/>
          </a:p>
        </p:txBody>
      </p:sp>
      <p:sp>
        <p:nvSpPr>
          <p:cNvPr id="4" name="Text Placeholder 3">
            <a:extLst>
              <a:ext uri="{FF2B5EF4-FFF2-40B4-BE49-F238E27FC236}">
                <a16:creationId xmlns:a16="http://schemas.microsoft.com/office/drawing/2014/main" id="{D6232C3F-AAD4-9FA7-1FB8-3A758A109078}"/>
              </a:ext>
            </a:extLst>
          </p:cNvPr>
          <p:cNvSpPr>
            <a:spLocks noGrp="1"/>
          </p:cNvSpPr>
          <p:nvPr>
            <p:ph type="body" sz="quarter" idx="11"/>
          </p:nvPr>
        </p:nvSpPr>
        <p:spPr>
          <a:xfrm>
            <a:off x="386556" y="1141288"/>
            <a:ext cx="8370887" cy="4248151"/>
          </a:xfrm>
        </p:spPr>
        <p:txBody>
          <a:bodyPr/>
          <a:lstStyle/>
          <a:p>
            <a:pPr marL="285750" marR="0" lvl="0" indent="-285750" algn="l" defTabSz="685800" rtl="0" eaLnBrk="1" fontAlgn="base" latinLnBrk="0" hangingPunct="1">
              <a:lnSpc>
                <a:spcPct val="150000"/>
              </a:lnSpc>
              <a:spcBef>
                <a:spcPct val="20000"/>
              </a:spcBef>
              <a:spcAft>
                <a:spcPct val="0"/>
              </a:spcAft>
              <a:buClrTx/>
              <a:buSzTx/>
              <a:buFont typeface="Wingdings" panose="05000000000000000000" pitchFamily="2" charset="2"/>
              <a:buChar char="q"/>
              <a:tabLst/>
              <a:defRPr/>
            </a:pPr>
            <a:r>
              <a:rPr kumimoji="0" lang="en-GB" altLang="en-US" sz="16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Strict communication channels</a:t>
            </a:r>
          </a:p>
          <a:p>
            <a:pPr marL="285750" marR="0" lvl="0" indent="-285750" algn="l" defTabSz="685800" rtl="0" eaLnBrk="1" fontAlgn="base" latinLnBrk="0" hangingPunct="1">
              <a:lnSpc>
                <a:spcPct val="150000"/>
              </a:lnSpc>
              <a:spcBef>
                <a:spcPct val="20000"/>
              </a:spcBef>
              <a:spcAft>
                <a:spcPct val="0"/>
              </a:spcAft>
              <a:buClrTx/>
              <a:buSzTx/>
              <a:buFont typeface="Wingdings" panose="05000000000000000000" pitchFamily="2" charset="2"/>
              <a:buChar char="q"/>
              <a:tabLst/>
              <a:defRPr/>
            </a:pPr>
            <a:r>
              <a:rPr kumimoji="0" lang="en-GB" altLang="en-US" sz="16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Bidders will be disqualified for non-compliance</a:t>
            </a:r>
          </a:p>
          <a:p>
            <a:pPr marL="285750" marR="0" lvl="0" indent="-285750" algn="l" defTabSz="685800" rtl="0" eaLnBrk="1" fontAlgn="base" latinLnBrk="0" hangingPunct="1">
              <a:lnSpc>
                <a:spcPct val="150000"/>
              </a:lnSpc>
              <a:spcBef>
                <a:spcPct val="20000"/>
              </a:spcBef>
              <a:spcAft>
                <a:spcPct val="0"/>
              </a:spcAft>
              <a:buClrTx/>
              <a:buSzTx/>
              <a:buFont typeface="Wingdings" panose="05000000000000000000" pitchFamily="2" charset="2"/>
              <a:buChar char="q"/>
              <a:tabLst/>
              <a:defRPr/>
            </a:pPr>
            <a:r>
              <a:rPr kumimoji="0" lang="en-GB" altLang="en-US" sz="16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No solicitation of information will be allowed other than by prescribed channels</a:t>
            </a:r>
          </a:p>
          <a:p>
            <a:pPr marL="285750" marR="0" lvl="0" indent="-285750" algn="l" defTabSz="685800" rtl="0" eaLnBrk="1" fontAlgn="base" latinLnBrk="0" hangingPunct="1">
              <a:lnSpc>
                <a:spcPct val="150000"/>
              </a:lnSpc>
              <a:spcBef>
                <a:spcPct val="20000"/>
              </a:spcBef>
              <a:spcAft>
                <a:spcPct val="0"/>
              </a:spcAft>
              <a:buClrTx/>
              <a:buSzTx/>
              <a:buFont typeface="Wingdings" panose="05000000000000000000" pitchFamily="2" charset="2"/>
              <a:buChar char="q"/>
              <a:tabLst/>
              <a:defRPr/>
            </a:pPr>
            <a:r>
              <a:rPr kumimoji="0" lang="en-GB" altLang="en-US" sz="16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Deadlines to be strictly met</a:t>
            </a:r>
          </a:p>
          <a:p>
            <a:pPr marL="285750" marR="0" lvl="0" indent="-285750" algn="l" defTabSz="685800" rtl="0" eaLnBrk="1" fontAlgn="base" latinLnBrk="0" hangingPunct="1">
              <a:lnSpc>
                <a:spcPct val="150000"/>
              </a:lnSpc>
              <a:spcBef>
                <a:spcPct val="20000"/>
              </a:spcBef>
              <a:spcAft>
                <a:spcPct val="0"/>
              </a:spcAft>
              <a:buClrTx/>
              <a:buSzTx/>
              <a:buFont typeface="Wingdings" panose="05000000000000000000" pitchFamily="2" charset="2"/>
              <a:buChar char="q"/>
              <a:tabLst/>
              <a:defRPr/>
            </a:pPr>
            <a:r>
              <a:rPr kumimoji="0" lang="en-GB" altLang="en-US" sz="16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Adhere to prescribed submission format to ensure queries are properly dealt with</a:t>
            </a:r>
          </a:p>
          <a:p>
            <a:endParaRPr lang="en-ZA" dirty="0"/>
          </a:p>
        </p:txBody>
      </p:sp>
    </p:spTree>
    <p:extLst>
      <p:ext uri="{BB962C8B-B14F-4D97-AF65-F5344CB8AC3E}">
        <p14:creationId xmlns:p14="http://schemas.microsoft.com/office/powerpoint/2010/main" val="586102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7</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92500" lnSpcReduction="20000"/>
          </a:bodyPr>
          <a:lstStyle/>
          <a:p>
            <a:pPr marL="228600" indent="-228600">
              <a:lnSpc>
                <a:spcPct val="135000"/>
              </a:lnSpc>
              <a:spcBef>
                <a:spcPct val="75000"/>
              </a:spcBef>
              <a:spcAft>
                <a:spcPct val="10000"/>
              </a:spcAft>
              <a:buClr>
                <a:schemeClr val="accent1"/>
              </a:buClr>
            </a:pPr>
            <a:r>
              <a:rPr lang="en-US"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b="1" dirty="0">
                <a:solidFill>
                  <a:schemeClr val="tx2"/>
                </a:solidFill>
              </a:rPr>
              <a:t>2. Governance, Rules and Procedures</a:t>
            </a:r>
          </a:p>
          <a:p>
            <a:pPr marL="228600" indent="-228600">
              <a:lnSpc>
                <a:spcPct val="135000"/>
              </a:lnSpc>
              <a:spcBef>
                <a:spcPct val="75000"/>
              </a:spcBef>
              <a:spcAft>
                <a:spcPct val="10000"/>
              </a:spcAft>
              <a:buClr>
                <a:schemeClr val="accent1"/>
              </a:buClr>
            </a:pPr>
            <a:r>
              <a:rPr lang="en-ZA" sz="1900" b="1" dirty="0">
                <a:solidFill>
                  <a:schemeClr val="bg1">
                    <a:lumMod val="50000"/>
                  </a:schemeClr>
                </a:solidFill>
                <a:effectLst>
                  <a:outerShdw blurRad="38100" dist="38100" dir="2700000" algn="tl">
                    <a:srgbClr val="000000">
                      <a:alpha val="43137"/>
                    </a:srgbClr>
                  </a:outerShdw>
                </a:effectLst>
              </a:rPr>
              <a:t>3. RFP Timelines</a:t>
            </a:r>
          </a:p>
          <a:p>
            <a:pPr marL="228600" indent="-228600">
              <a:lnSpc>
                <a:spcPct val="135000"/>
              </a:lnSpc>
              <a:spcBef>
                <a:spcPct val="75000"/>
              </a:spcBef>
              <a:spcAft>
                <a:spcPct val="10000"/>
              </a:spcAft>
              <a:buClr>
                <a:schemeClr val="accent1"/>
              </a:buClr>
            </a:pPr>
            <a:r>
              <a:rPr lang="en-ZA" b="1" dirty="0">
                <a:solidFill>
                  <a:schemeClr val="tx2"/>
                </a:solidFill>
              </a:rPr>
              <a:t>4. Background and Scope of Work </a:t>
            </a:r>
          </a:p>
          <a:p>
            <a:pPr marL="228600" indent="-228600">
              <a:lnSpc>
                <a:spcPct val="135000"/>
              </a:lnSpc>
              <a:spcBef>
                <a:spcPct val="75000"/>
              </a:spcBef>
              <a:spcAft>
                <a:spcPct val="10000"/>
              </a:spcAft>
              <a:buClr>
                <a:schemeClr val="accent1"/>
              </a:buClr>
            </a:pPr>
            <a:r>
              <a:rPr lang="en-ZA" b="1" dirty="0">
                <a:solidFill>
                  <a:schemeClr val="tx2"/>
                </a:solidFill>
              </a:rPr>
              <a:t>5</a:t>
            </a:r>
            <a:r>
              <a:rPr lang="en-ZA" sz="1800" b="1" dirty="0">
                <a:solidFill>
                  <a:schemeClr val="tx2"/>
                </a:solidFill>
              </a:rPr>
              <a:t>. Bid Evaluation Process </a:t>
            </a:r>
          </a:p>
          <a:p>
            <a:pPr marL="228600" indent="-228600">
              <a:lnSpc>
                <a:spcPct val="135000"/>
              </a:lnSpc>
              <a:spcBef>
                <a:spcPct val="75000"/>
              </a:spcBef>
              <a:spcAft>
                <a:spcPct val="10000"/>
              </a:spcAft>
              <a:buClr>
                <a:schemeClr val="accent1"/>
              </a:buClr>
            </a:pPr>
            <a:r>
              <a:rPr lang="en-ZA" b="1" dirty="0">
                <a:solidFill>
                  <a:schemeClr val="tx2"/>
                </a:solidFill>
              </a:rPr>
              <a:t>6. Services Agreements</a:t>
            </a:r>
          </a:p>
          <a:p>
            <a:pPr marL="228600" indent="-228600">
              <a:lnSpc>
                <a:spcPct val="135000"/>
              </a:lnSpc>
              <a:spcBef>
                <a:spcPct val="75000"/>
              </a:spcBef>
              <a:spcAft>
                <a:spcPct val="10000"/>
              </a:spcAft>
              <a:buClr>
                <a:schemeClr val="accent1"/>
              </a:buClr>
            </a:pPr>
            <a:r>
              <a:rPr lang="en-ZA" sz="1800" b="1" dirty="0">
                <a:solidFill>
                  <a:schemeClr val="tx2"/>
                </a:solidFill>
              </a:rPr>
              <a:t>7. RFP submission and contact details</a:t>
            </a:r>
          </a:p>
          <a:p>
            <a:pPr marL="228600" indent="-228600" algn="l">
              <a:lnSpc>
                <a:spcPct val="135000"/>
              </a:lnSpc>
              <a:spcBef>
                <a:spcPct val="75000"/>
              </a:spcBef>
              <a:spcAft>
                <a:spcPct val="10000"/>
              </a:spcAft>
              <a:buClr>
                <a:schemeClr val="accent1"/>
              </a:buClr>
            </a:pPr>
            <a:r>
              <a:rPr lang="en-ZA" b="1" dirty="0">
                <a:solidFill>
                  <a:schemeClr val="tx2"/>
                </a:solidFill>
              </a:rPr>
              <a:t>8</a:t>
            </a:r>
            <a:r>
              <a:rPr lang="en-ZA" sz="1800" b="1" dirty="0">
                <a:solidFill>
                  <a:schemeClr val="tx2"/>
                </a:solidFill>
              </a:rPr>
              <a:t>. Q&amp;A</a:t>
            </a:r>
            <a:endParaRPr lang="en-ZA" sz="1100" dirty="0">
              <a:solidFill>
                <a:schemeClr val="tx1"/>
              </a:solidFill>
            </a:endParaRPr>
          </a:p>
          <a:p>
            <a:endParaRPr lang="en-ZA" dirty="0"/>
          </a:p>
        </p:txBody>
      </p:sp>
    </p:spTree>
    <p:extLst>
      <p:ext uri="{BB962C8B-B14F-4D97-AF65-F5344CB8AC3E}">
        <p14:creationId xmlns:p14="http://schemas.microsoft.com/office/powerpoint/2010/main" val="1220602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0" y="110479"/>
            <a:ext cx="7886700" cy="532606"/>
          </a:xfrm>
        </p:spPr>
        <p:txBody>
          <a:bodyPr>
            <a:normAutofit fontScale="90000"/>
          </a:bodyPr>
          <a:lstStyle/>
          <a:p>
            <a:pPr algn="ctr"/>
            <a:r>
              <a:rPr kumimoji="0" lang="en-ZA" sz="32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j-lt"/>
                <a:ea typeface="+mj-ea"/>
                <a:cs typeface="+mj-cs"/>
              </a:rPr>
              <a:t>  </a:t>
            </a:r>
            <a:r>
              <a:rPr kumimoji="0" lang="en-ZA" sz="31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j-lt"/>
                <a:ea typeface="+mj-ea"/>
                <a:cs typeface="+mj-cs"/>
              </a:rPr>
              <a:t>RFP TIMELINES</a:t>
            </a:r>
            <a:br>
              <a:rPr kumimoji="0" lang="en-ZA"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b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8</a:t>
            </a:fld>
            <a:endParaRPr lang="en-US" dirty="0"/>
          </a:p>
        </p:txBody>
      </p:sp>
      <p:graphicFrame>
        <p:nvGraphicFramePr>
          <p:cNvPr id="5" name="Table 5">
            <a:extLst>
              <a:ext uri="{FF2B5EF4-FFF2-40B4-BE49-F238E27FC236}">
                <a16:creationId xmlns:a16="http://schemas.microsoft.com/office/drawing/2014/main" id="{AA133F07-979D-4386-873F-62B1BA3EFEE4}"/>
              </a:ext>
            </a:extLst>
          </p:cNvPr>
          <p:cNvGraphicFramePr>
            <a:graphicFrameLocks noGrp="1"/>
          </p:cNvGraphicFramePr>
          <p:nvPr>
            <p:extLst>
              <p:ext uri="{D42A27DB-BD31-4B8C-83A1-F6EECF244321}">
                <p14:modId xmlns:p14="http://schemas.microsoft.com/office/powerpoint/2010/main" val="3971532097"/>
              </p:ext>
            </p:extLst>
          </p:nvPr>
        </p:nvGraphicFramePr>
        <p:xfrm>
          <a:off x="310722" y="763860"/>
          <a:ext cx="8522556" cy="5238152"/>
        </p:xfrm>
        <a:graphic>
          <a:graphicData uri="http://schemas.openxmlformats.org/drawingml/2006/table">
            <a:tbl>
              <a:tblPr firstRow="1" bandRow="1">
                <a:tableStyleId>{BDBED569-4797-4DF1-A0F4-6AAB3CD982D8}</a:tableStyleId>
              </a:tblPr>
              <a:tblGrid>
                <a:gridCol w="4544082">
                  <a:extLst>
                    <a:ext uri="{9D8B030D-6E8A-4147-A177-3AD203B41FA5}">
                      <a16:colId xmlns:a16="http://schemas.microsoft.com/office/drawing/2014/main" val="1945109945"/>
                    </a:ext>
                  </a:extLst>
                </a:gridCol>
                <a:gridCol w="3978474">
                  <a:extLst>
                    <a:ext uri="{9D8B030D-6E8A-4147-A177-3AD203B41FA5}">
                      <a16:colId xmlns:a16="http://schemas.microsoft.com/office/drawing/2014/main" val="3449785096"/>
                    </a:ext>
                  </a:extLst>
                </a:gridCol>
              </a:tblGrid>
              <a:tr h="723454">
                <a:tc>
                  <a:txBody>
                    <a:bodyPr/>
                    <a:lstStyle/>
                    <a:p>
                      <a:r>
                        <a:rPr lang="en-ZA" sz="1600" kern="1200" dirty="0">
                          <a:solidFill>
                            <a:schemeClr val="tx2"/>
                          </a:solidFill>
                          <a:latin typeface="+mn-lt"/>
                          <a:ea typeface="+mn-ea"/>
                          <a:cs typeface="+mn-cs"/>
                        </a:rPr>
                        <a:t>ACTIVITY</a:t>
                      </a:r>
                    </a:p>
                  </a:txBody>
                  <a:tcPr anchor="ctr">
                    <a:solidFill>
                      <a:schemeClr val="bg2"/>
                    </a:solidFill>
                  </a:tcPr>
                </a:tc>
                <a:tc>
                  <a:txBody>
                    <a:bodyPr/>
                    <a:lstStyle/>
                    <a:p>
                      <a:r>
                        <a:rPr lang="en-ZA" sz="1600" kern="1200" dirty="0">
                          <a:solidFill>
                            <a:schemeClr val="tx2"/>
                          </a:solidFill>
                          <a:latin typeface="+mn-lt"/>
                          <a:ea typeface="+mn-ea"/>
                          <a:cs typeface="+mn-cs"/>
                        </a:rPr>
                        <a:t>DATE DUE</a:t>
                      </a:r>
                    </a:p>
                  </a:txBody>
                  <a:tcPr anchor="ctr">
                    <a:solidFill>
                      <a:schemeClr val="bg2"/>
                    </a:solidFill>
                  </a:tcPr>
                </a:tc>
                <a:extLst>
                  <a:ext uri="{0D108BD9-81ED-4DB2-BD59-A6C34878D82A}">
                    <a16:rowId xmlns:a16="http://schemas.microsoft.com/office/drawing/2014/main" val="54260067"/>
                  </a:ext>
                </a:extLst>
              </a:tr>
              <a:tr h="59891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rPr>
                        <a:t>Advertisement of Bid in the:</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kern="1200" dirty="0">
                          <a:solidFill>
                            <a:schemeClr val="tx2"/>
                          </a:solidFill>
                        </a:rPr>
                        <a:t>SARS Website and e-Tender</a:t>
                      </a:r>
                      <a:endParaRPr lang="en-ZA" sz="1600" kern="1200" dirty="0">
                        <a:solidFill>
                          <a:schemeClr val="tx2"/>
                        </a:solidFill>
                        <a:latin typeface="+mn-lt"/>
                        <a:ea typeface="+mn-ea"/>
                        <a:cs typeface="+mn-cs"/>
                      </a:endParaRPr>
                    </a:p>
                  </a:txBody>
                  <a:tcPr anchor="ctr"/>
                </a:tc>
                <a:tc>
                  <a:txBody>
                    <a:bodyPr/>
                    <a:lstStyle/>
                    <a:p>
                      <a:r>
                        <a:rPr lang="en-ZA" sz="1600" kern="1200" dirty="0">
                          <a:solidFill>
                            <a:schemeClr val="tx2"/>
                          </a:solidFill>
                        </a:rPr>
                        <a:t>25 April 2024</a:t>
                      </a:r>
                      <a:endParaRPr lang="en-ZA" sz="1600" kern="1200" dirty="0">
                        <a:solidFill>
                          <a:schemeClr val="tx2"/>
                        </a:solidFill>
                        <a:latin typeface="+mn-lt"/>
                        <a:ea typeface="+mn-ea"/>
                        <a:cs typeface="+mn-cs"/>
                      </a:endParaRPr>
                    </a:p>
                  </a:txBody>
                  <a:tcPr anchor="ctr"/>
                </a:tc>
                <a:extLst>
                  <a:ext uri="{0D108BD9-81ED-4DB2-BD59-A6C34878D82A}">
                    <a16:rowId xmlns:a16="http://schemas.microsoft.com/office/drawing/2014/main" val="719324787"/>
                  </a:ext>
                </a:extLst>
              </a:tr>
              <a:tr h="743891">
                <a:tc>
                  <a:txBody>
                    <a:bodyPr/>
                    <a:lstStyle/>
                    <a:p>
                      <a:pPr marL="0" algn="l" defTabSz="932962" rtl="0" eaLnBrk="1" latinLnBrk="0" hangingPunct="1"/>
                      <a:r>
                        <a:rPr lang="en-ZA" sz="1800" b="0" kern="1200" baseline="0" dirty="0">
                          <a:solidFill>
                            <a:srgbClr val="FF0000"/>
                          </a:solidFill>
                        </a:rPr>
                        <a:t>Non-Compulsory virtual briefing session</a:t>
                      </a:r>
                      <a:endParaRPr lang="en-ZA" sz="1800" b="0" kern="1200" baseline="0" dirty="0">
                        <a:solidFill>
                          <a:srgbClr val="FF0000"/>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kern="1200" noProof="0" dirty="0">
                        <a:solidFill>
                          <a:schemeClr val="tx2"/>
                        </a:solidFill>
                      </a:endParaRPr>
                    </a:p>
                    <a:p>
                      <a:r>
                        <a:rPr lang="en-ZA" sz="1600" kern="1200" noProof="0" dirty="0">
                          <a:solidFill>
                            <a:schemeClr val="tx2"/>
                          </a:solidFill>
                        </a:rPr>
                        <a:t>02 May 2024 at 10h00</a:t>
                      </a:r>
                      <a:endParaRPr lang="en-ZA" sz="1600" kern="120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kern="1200" noProof="0" dirty="0">
                        <a:solidFill>
                          <a:schemeClr val="tx2"/>
                        </a:solidFill>
                        <a:latin typeface="+mn-lt"/>
                        <a:ea typeface="+mn-ea"/>
                        <a:cs typeface="+mn-cs"/>
                      </a:endParaRPr>
                    </a:p>
                  </a:txBody>
                  <a:tcPr anchor="ctr"/>
                </a:tc>
                <a:extLst>
                  <a:ext uri="{0D108BD9-81ED-4DB2-BD59-A6C34878D82A}">
                    <a16:rowId xmlns:a16="http://schemas.microsoft.com/office/drawing/2014/main" val="3384964731"/>
                  </a:ext>
                </a:extLst>
              </a:tr>
              <a:tr h="72345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2"/>
                          </a:solidFill>
                        </a:rPr>
                        <a:t>Last day for Bidders to submit written questions</a:t>
                      </a:r>
                      <a:endParaRPr lang="en-ZA" sz="1600" kern="1200" dirty="0">
                        <a:solidFill>
                          <a:schemeClr val="tx2"/>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kern="1200" noProof="0" dirty="0">
                          <a:solidFill>
                            <a:schemeClr val="tx2"/>
                          </a:solidFill>
                        </a:rPr>
                        <a:t>17 May 2024</a:t>
                      </a:r>
                      <a:endParaRPr lang="en-ZA" sz="1600" kern="1200" noProof="0" dirty="0">
                        <a:solidFill>
                          <a:schemeClr val="tx2"/>
                        </a:solidFill>
                        <a:latin typeface="+mn-lt"/>
                        <a:ea typeface="+mn-ea"/>
                        <a:cs typeface="+mn-cs"/>
                      </a:endParaRPr>
                    </a:p>
                  </a:txBody>
                  <a:tcPr anchor="ctr"/>
                </a:tc>
                <a:extLst>
                  <a:ext uri="{0D108BD9-81ED-4DB2-BD59-A6C34878D82A}">
                    <a16:rowId xmlns:a16="http://schemas.microsoft.com/office/drawing/2014/main" val="1407839868"/>
                  </a:ext>
                </a:extLst>
              </a:tr>
              <a:tr h="72345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2"/>
                          </a:solidFill>
                        </a:rPr>
                        <a:t>Last day for SARS response to Bidder’s written questions</a:t>
                      </a:r>
                      <a:endParaRPr lang="en-ZA" sz="1600" kern="1200" dirty="0">
                        <a:solidFill>
                          <a:schemeClr val="tx2"/>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kern="1200" noProof="0" dirty="0">
                          <a:solidFill>
                            <a:schemeClr val="tx2"/>
                          </a:solidFill>
                        </a:rPr>
                        <a:t>21 May 2024</a:t>
                      </a:r>
                      <a:endParaRPr lang="en-ZA" sz="1600" kern="1200" noProof="0" dirty="0">
                        <a:solidFill>
                          <a:schemeClr val="tx2"/>
                        </a:solidFill>
                        <a:latin typeface="+mn-lt"/>
                        <a:ea typeface="+mn-ea"/>
                        <a:cs typeface="+mn-cs"/>
                      </a:endParaRPr>
                    </a:p>
                  </a:txBody>
                  <a:tcPr anchor="ctr"/>
                </a:tc>
                <a:extLst>
                  <a:ext uri="{0D108BD9-81ED-4DB2-BD59-A6C34878D82A}">
                    <a16:rowId xmlns:a16="http://schemas.microsoft.com/office/drawing/2014/main" val="2424221338"/>
                  </a:ext>
                </a:extLst>
              </a:tr>
              <a:tr h="72345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rPr>
                        <a:t>Bid Closing Date</a:t>
                      </a:r>
                      <a:endParaRPr lang="en-ZA" sz="1600" kern="1200" dirty="0">
                        <a:solidFill>
                          <a:schemeClr val="tx2"/>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kern="1200" noProof="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600" kern="1200" noProof="0" dirty="0">
                          <a:solidFill>
                            <a:schemeClr val="tx2"/>
                          </a:solidFill>
                        </a:rPr>
                        <a:t>27 May 2024 at 11h00</a:t>
                      </a:r>
                      <a:endParaRPr lang="en-ZA" sz="1600" kern="120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kern="1200" noProof="0" dirty="0">
                        <a:solidFill>
                          <a:schemeClr val="tx2"/>
                        </a:solidFill>
                        <a:latin typeface="+mn-lt"/>
                        <a:ea typeface="+mn-ea"/>
                        <a:cs typeface="+mn-cs"/>
                      </a:endParaRPr>
                    </a:p>
                  </a:txBody>
                  <a:tcPr anchor="ctr"/>
                </a:tc>
                <a:extLst>
                  <a:ext uri="{0D108BD9-81ED-4DB2-BD59-A6C34878D82A}">
                    <a16:rowId xmlns:a16="http://schemas.microsoft.com/office/drawing/2014/main" val="4268033793"/>
                  </a:ext>
                </a:extLst>
              </a:tr>
              <a:tr h="72345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rPr>
                        <a:t>Notice to bidders</a:t>
                      </a:r>
                      <a:endParaRPr lang="en-ZA" sz="1600" kern="1200" dirty="0">
                        <a:solidFill>
                          <a:schemeClr val="tx2"/>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kern="1200" noProof="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baseline="0" noProof="0" dirty="0">
                          <a:solidFill>
                            <a:schemeClr val="tx2"/>
                          </a:solidFill>
                        </a:rPr>
                        <a:t>Correspondence will be posted on the SARS website and </a:t>
                      </a:r>
                      <a:r>
                        <a:rPr lang="en-ZA" sz="1600" kern="1200" baseline="0" noProof="0" dirty="0">
                          <a:solidFill>
                            <a:schemeClr val="tx2"/>
                          </a:solidFill>
                        </a:rPr>
                        <a:t>emailed to bidders.</a:t>
                      </a:r>
                      <a:endParaRPr lang="en-ZA" sz="1600" kern="1200" noProof="0" dirty="0">
                        <a:solidFill>
                          <a:schemeClr val="tx2"/>
                        </a:solidFill>
                        <a:latin typeface="+mn-lt"/>
                        <a:ea typeface="+mn-ea"/>
                        <a:cs typeface="+mn-cs"/>
                      </a:endParaRPr>
                    </a:p>
                  </a:txBody>
                  <a:tcPr anchor="ctr"/>
                </a:tc>
                <a:extLst>
                  <a:ext uri="{0D108BD9-81ED-4DB2-BD59-A6C34878D82A}">
                    <a16:rowId xmlns:a16="http://schemas.microsoft.com/office/drawing/2014/main" val="1773444724"/>
                  </a:ext>
                </a:extLst>
              </a:tr>
            </a:tbl>
          </a:graphicData>
        </a:graphic>
      </p:graphicFrame>
    </p:spTree>
    <p:extLst>
      <p:ext uri="{BB962C8B-B14F-4D97-AF65-F5344CB8AC3E}">
        <p14:creationId xmlns:p14="http://schemas.microsoft.com/office/powerpoint/2010/main" val="39453921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SCm5jT94dkWYSz3eIQg9t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9VzwVlcr.0e3W1C.Q2UNGw"/>
</p:tagLst>
</file>

<file path=ppt/tags/tag3.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heme/theme1.xml><?xml version="1.0" encoding="utf-8"?>
<a:theme xmlns:a="http://schemas.openxmlformats.org/drawingml/2006/main" name="Corporate Identity presentation_MANCO_2017 v1.3 S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5606_SARS_PLAIN_PPT.pptx" id="{6DB6358A-5B68-E44E-AD01-63344069B75A}" vid="{702AC70A-0333-DF4E-AA47-865E57494EED}"/>
    </a:ext>
  </a:extLst>
</a:theme>
</file>

<file path=ppt/theme/theme2.xml><?xml version="1.0" encoding="utf-8"?>
<a:theme xmlns:a="http://schemas.openxmlformats.org/drawingml/2006/main" name="1_Consoldiated performance scorecards 18 09 2007 v0 3">
  <a:themeElements>
    <a:clrScheme name="1_Consoldiated performance scorecards 18 09 2007 v0 3 13">
      <a:dk1>
        <a:srgbClr val="000000"/>
      </a:dk1>
      <a:lt1>
        <a:srgbClr val="FFFFFF"/>
      </a:lt1>
      <a:dk2>
        <a:srgbClr val="004F87"/>
      </a:dk2>
      <a:lt2>
        <a:srgbClr val="E6ECF1"/>
      </a:lt2>
      <a:accent1>
        <a:srgbClr val="CCDEEE"/>
      </a:accent1>
      <a:accent2>
        <a:srgbClr val="6AAED8"/>
      </a:accent2>
      <a:accent3>
        <a:srgbClr val="FFFFFF"/>
      </a:accent3>
      <a:accent4>
        <a:srgbClr val="000000"/>
      </a:accent4>
      <a:accent5>
        <a:srgbClr val="E2ECF5"/>
      </a:accent5>
      <a:accent6>
        <a:srgbClr val="5F9DC4"/>
      </a:accent6>
      <a:hlink>
        <a:srgbClr val="0078B2"/>
      </a:hlink>
      <a:folHlink>
        <a:srgbClr val="003366"/>
      </a:folHlink>
    </a:clrScheme>
    <a:fontScheme name="1_Consoldiated performance scorecards 18 09 2007 v0 3">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nsoldiated performance scorecards 18 09 2007 v0 3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1_Consoldiated performance scorecards 18 09 2007 v0 3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1_Consoldiated performance scorecards 18 09 2007 v0 3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1_Consoldiated performance scorecards 18 09 2007 v0 3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1_Consoldiated performance scorecards 18 09 2007 v0 3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1_Consoldiated performance scorecards 18 09 2007 v0 3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Consoldiated performance scorecards 18 09 2007 v0 3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Consoldiated performance scorecards 18 09 2007 v0 3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Consoldiated performance scorecards 18 09 2007 v0 3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Consoldiated performance scorecards 18 09 2007 v0 3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Consoldiated performance scorecards 18 09 2007 v0 3 11">
        <a:dk1>
          <a:srgbClr val="000000"/>
        </a:dk1>
        <a:lt1>
          <a:srgbClr val="FFFFFF"/>
        </a:lt1>
        <a:dk2>
          <a:srgbClr val="004182"/>
        </a:dk2>
        <a:lt2>
          <a:srgbClr val="FFFFFF"/>
        </a:lt2>
        <a:accent1>
          <a:srgbClr val="CCD2E6"/>
        </a:accent1>
        <a:accent2>
          <a:srgbClr val="CEA99C"/>
        </a:accent2>
        <a:accent3>
          <a:srgbClr val="FFFFFF"/>
        </a:accent3>
        <a:accent4>
          <a:srgbClr val="000000"/>
        </a:accent4>
        <a:accent5>
          <a:srgbClr val="E2E5F0"/>
        </a:accent5>
        <a:accent6>
          <a:srgbClr val="BA998D"/>
        </a:accent6>
        <a:hlink>
          <a:srgbClr val="5D75A9"/>
        </a:hlink>
        <a:folHlink>
          <a:srgbClr val="8B332B"/>
        </a:folHlink>
      </a:clrScheme>
      <a:clrMap bg1="lt1" tx1="dk1" bg2="lt2" tx2="dk2" accent1="accent1" accent2="accent2" accent3="accent3" accent4="accent4" accent5="accent5" accent6="accent6" hlink="hlink" folHlink="folHlink"/>
    </a:extraClrScheme>
    <a:extraClrScheme>
      <a:clrScheme name="1_Consoldiated performance scorecards 18 09 2007 v0 3 12">
        <a:dk1>
          <a:srgbClr val="000000"/>
        </a:dk1>
        <a:lt1>
          <a:srgbClr val="FFFFFF"/>
        </a:lt1>
        <a:dk2>
          <a:srgbClr val="004F87"/>
        </a:dk2>
        <a:lt2>
          <a:srgbClr val="E6ECF1"/>
        </a:lt2>
        <a:accent1>
          <a:srgbClr val="CCDEEE"/>
        </a:accent1>
        <a:accent2>
          <a:srgbClr val="C41130"/>
        </a:accent2>
        <a:accent3>
          <a:srgbClr val="FFFFFF"/>
        </a:accent3>
        <a:accent4>
          <a:srgbClr val="000000"/>
        </a:accent4>
        <a:accent5>
          <a:srgbClr val="E2ECF5"/>
        </a:accent5>
        <a:accent6>
          <a:srgbClr val="B10E2A"/>
        </a:accent6>
        <a:hlink>
          <a:srgbClr val="0078B2"/>
        </a:hlink>
        <a:folHlink>
          <a:srgbClr val="003366"/>
        </a:folHlink>
      </a:clrScheme>
      <a:clrMap bg1="lt1" tx1="dk1" bg2="lt2" tx2="dk2" accent1="accent1" accent2="accent2" accent3="accent3" accent4="accent4" accent5="accent5" accent6="accent6" hlink="hlink" folHlink="folHlink"/>
    </a:extraClrScheme>
    <a:extraClrScheme>
      <a:clrScheme name="1_Consoldiated performance scorecards 18 09 2007 v0 3 13">
        <a:dk1>
          <a:srgbClr val="000000"/>
        </a:dk1>
        <a:lt1>
          <a:srgbClr val="FFFFFF"/>
        </a:lt1>
        <a:dk2>
          <a:srgbClr val="004F87"/>
        </a:dk2>
        <a:lt2>
          <a:srgbClr val="E6ECF1"/>
        </a:lt2>
        <a:accent1>
          <a:srgbClr val="CCDEEE"/>
        </a:accent1>
        <a:accent2>
          <a:srgbClr val="6AAED8"/>
        </a:accent2>
        <a:accent3>
          <a:srgbClr val="FFFFFF"/>
        </a:accent3>
        <a:accent4>
          <a:srgbClr val="000000"/>
        </a:accent4>
        <a:accent5>
          <a:srgbClr val="E2ECF5"/>
        </a:accent5>
        <a:accent6>
          <a:srgbClr val="5F9DC4"/>
        </a:accent6>
        <a:hlink>
          <a:srgbClr val="0078B2"/>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A0F01450D51C248A13762FEF3653C9C" ma:contentTypeVersion="3" ma:contentTypeDescription="Create a new document." ma:contentTypeScope="" ma:versionID="8970a0fe6d3ad7727213c3d9a000550a">
  <xsd:schema xmlns:xsd="http://www.w3.org/2001/XMLSchema" xmlns:xs="http://www.w3.org/2001/XMLSchema" xmlns:p="http://schemas.microsoft.com/office/2006/metadata/properties" xmlns:ns1="http://schemas.microsoft.com/sharepoint/v3" xmlns:ns2="77346db6-4ad3-4091-ac3f-0d28eb710522" targetNamespace="http://schemas.microsoft.com/office/2006/metadata/properties" ma:root="true" ma:fieldsID="a4704b9bc4a014bdf33931594177159a" ns1:_="" ns2:_="">
    <xsd:import namespace="http://schemas.microsoft.com/sharepoint/v3"/>
    <xsd:import namespace="77346db6-4ad3-4091-ac3f-0d28eb710522"/>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7346db6-4ad3-4091-ac3f-0d28eb7105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E6FEF6F-3EDD-4CDA-96D1-84A754F6BCC6}">
  <ds:schemaRefs>
    <ds:schemaRef ds:uri="http://schemas.microsoft.com/sharepoint/v3/contenttype/forms"/>
  </ds:schemaRefs>
</ds:datastoreItem>
</file>

<file path=customXml/itemProps2.xml><?xml version="1.0" encoding="utf-8"?>
<ds:datastoreItem xmlns:ds="http://schemas.openxmlformats.org/officeDocument/2006/customXml" ds:itemID="{5B784F3A-BF70-4540-B7DA-EDED340FD4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7346db6-4ad3-4091-ac3f-0d28eb7105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A6FB1A-60FB-48D3-9433-0EC83991451A}">
  <ds:schemaRefs>
    <ds:schemaRef ds:uri="http://schemas.microsoft.com/office/2006/documentManagement/types"/>
    <ds:schemaRef ds:uri="http://purl.org/dc/dcmitype/"/>
    <ds:schemaRef ds:uri="http://schemas.microsoft.com/sharepoint/v3"/>
    <ds:schemaRef ds:uri="http://purl.org/dc/terms/"/>
    <ds:schemaRef ds:uri="77346db6-4ad3-4091-ac3f-0d28eb710522"/>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TM03090430[[fn=Banded]]</Template>
  <TotalTime>8388</TotalTime>
  <Words>1148</Words>
  <Application>Microsoft Office PowerPoint</Application>
  <PresentationFormat>On-screen Show (4:3)</PresentationFormat>
  <Paragraphs>215</Paragraphs>
  <Slides>22</Slides>
  <Notes>5</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31" baseType="lpstr">
      <vt:lpstr>Arial</vt:lpstr>
      <vt:lpstr>Arial Narrow</vt:lpstr>
      <vt:lpstr>Arial Rounded MT Bold</vt:lpstr>
      <vt:lpstr>Calibri</vt:lpstr>
      <vt:lpstr>Times New Roman</vt:lpstr>
      <vt:lpstr>Wingdings</vt:lpstr>
      <vt:lpstr>Corporate Identity presentation_MANCO_2017 v1.3 SR</vt:lpstr>
      <vt:lpstr>1_Consoldiated performance scorecards 18 09 2007 v0 3</vt:lpstr>
      <vt:lpstr>Adobe Acrobat Document</vt:lpstr>
      <vt:lpstr>PowerPoint Presentation</vt:lpstr>
      <vt:lpstr>Table of Content </vt:lpstr>
      <vt:lpstr>Table of Content </vt:lpstr>
      <vt:lpstr>Governance, Rules and Procedures</vt:lpstr>
      <vt:lpstr>Purpose</vt:lpstr>
      <vt:lpstr>Procedures during Briefing Session</vt:lpstr>
      <vt:lpstr>Governance Requirements</vt:lpstr>
      <vt:lpstr>Table of Content </vt:lpstr>
      <vt:lpstr>  RFP TIMELINES  </vt:lpstr>
      <vt:lpstr>Table of Content </vt:lpstr>
      <vt:lpstr>BACKGROUNT &amp; REQUIREMENTS    Refer to the Business  Requirement Speciation (BRS):                                 </vt:lpstr>
      <vt:lpstr>Table of Content </vt:lpstr>
      <vt:lpstr>BID EVALUATION PROCESS (Section 7 of the Main RFP)  </vt:lpstr>
      <vt:lpstr>BID EVALUATION PROCESS  </vt:lpstr>
      <vt:lpstr>Table of Content </vt:lpstr>
      <vt:lpstr>SERVICE AGREEMENTS  </vt:lpstr>
      <vt:lpstr>Table of Content </vt:lpstr>
      <vt:lpstr>PowerPoint Presentation</vt:lpstr>
      <vt:lpstr>PowerPoint Presentation</vt:lpstr>
      <vt:lpstr>Table of Content </vt:lpstr>
      <vt:lpstr>PowerPoint Presentation</vt:lpstr>
      <vt:lpstr>PowerPoint Presentation</vt:lpstr>
    </vt:vector>
  </TitlesOfParts>
  <Company>SARS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25 Year Anniversary Powerpoint Template A</dc:title>
  <dc:creator>Simangele Radebe</dc:creator>
  <cp:lastModifiedBy>Mthokozisi Nkosi</cp:lastModifiedBy>
  <cp:revision>189</cp:revision>
  <cp:lastPrinted>2019-07-22T09:05:08Z</cp:lastPrinted>
  <dcterms:created xsi:type="dcterms:W3CDTF">2017-08-25T14:16:48Z</dcterms:created>
  <dcterms:modified xsi:type="dcterms:W3CDTF">2024-05-02T09:12:31Z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0x010100CA0F01450D51C248A13762FEF3653C9C</vt:lpwstr>
  </property>
  <property fmtid="{D5CDD505-2E9C-101B-9397-08002B2CF9AE}" pid="3" name="_dlc_DocIdItemGuid">
    <vt:lpwstr>2143bd4b-7c40-4309-8067-dc47fc5ba370</vt:lpwstr>
  </property>
  <property fmtid="{D5CDD505-2E9C-101B-9397-08002B2CF9AE}" pid="4" name="SARS SuppServ Keywords">
    <vt:lpwstr>1889;#communications|99f118ec-bc8c-499e-90c2-01975f38d542</vt:lpwstr>
  </property>
  <property fmtid="{D5CDD505-2E9C-101B-9397-08002B2CF9AE}" pid="5" name="Place in SuppServ Navigation">
    <vt:lpwstr>1888;#Templates|b43f2ca6-37ed-425a-b6bf-873d5f19db93;#2024;#Communications|8fe426ae-a6ff-4e04-a79e-3995fc7c51fa</vt:lpwstr>
  </property>
  <property fmtid="{D5CDD505-2E9C-101B-9397-08002B2CF9AE}" pid="6" name="SARS SuppServ Function">
    <vt:lpwstr>1884;#Communications|2b378cf1-a46b-45a4-b05e-8c7d84352a5f</vt:lpwstr>
  </property>
  <property fmtid="{D5CDD505-2E9C-101B-9397-08002B2CF9AE}" pid="7" name="SARS SuppServ Function0">
    <vt:lpwstr>1884;#Communications|2b378cf1-a46b-45a4-b05e-8c7d84352a5f</vt:lpwstr>
  </property>
  <property fmtid="{D5CDD505-2E9C-101B-9397-08002B2CF9AE}" pid="8" name="Order">
    <vt:r8>7400</vt:r8>
  </property>
  <property fmtid="{D5CDD505-2E9C-101B-9397-08002B2CF9AE}" pid="9" name="xd_ProgID">
    <vt:lpwstr/>
  </property>
  <property fmtid="{D5CDD505-2E9C-101B-9397-08002B2CF9AE}" pid="10" name="_CopySource">
    <vt:lpwstr>http://sarsportal/ProdQMS/Supp/SARS SuppServ Doc Router/COMMS-CI-01-T47 - PowerPoint Presentation Template Plain - Internal Template.potx</vt:lpwstr>
  </property>
  <property fmtid="{D5CDD505-2E9C-101B-9397-08002B2CF9AE}" pid="11" name="TemplateUrl">
    <vt:lpwstr/>
  </property>
  <property fmtid="{D5CDD505-2E9C-101B-9397-08002B2CF9AE}" pid="12" name="Synopsis">
    <vt:lpwstr/>
  </property>
  <property fmtid="{D5CDD505-2E9C-101B-9397-08002B2CF9AE}" pid="13" name="Applicable Year">
    <vt:lpwstr/>
  </property>
  <property fmtid="{D5CDD505-2E9C-101B-9397-08002B2CF9AE}" pid="14" name="Tender Type">
    <vt:lpwstr/>
  </property>
  <property fmtid="{D5CDD505-2E9C-101B-9397-08002B2CF9AE}" pid="15" name="Tender Number">
    <vt:lpwstr/>
  </property>
  <property fmtid="{D5CDD505-2E9C-101B-9397-08002B2CF9AE}" pid="16" name="Scam Institution">
    <vt:lpwstr/>
  </property>
  <property fmtid="{D5CDD505-2E9C-101B-9397-08002B2CF9AE}" pid="17" name="Tender Doc Type">
    <vt:lpwstr/>
  </property>
  <property fmtid="{D5CDD505-2E9C-101B-9397-08002B2CF9AE}" pid="18" name="Scam Subject">
    <vt:lpwstr/>
  </property>
  <property fmtid="{D5CDD505-2E9C-101B-9397-08002B2CF9AE}" pid="19" name="Scam Source">
    <vt:lpwstr/>
  </property>
</Properties>
</file>