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666" r:id="rId5"/>
    <p:sldMasterId id="2147483679" r:id="rId6"/>
  </p:sldMasterIdLst>
  <p:notesMasterIdLst>
    <p:notesMasterId r:id="rId87"/>
  </p:notesMasterIdLst>
  <p:sldIdLst>
    <p:sldId id="256" r:id="rId7"/>
    <p:sldId id="1380" r:id="rId8"/>
    <p:sldId id="1381" r:id="rId9"/>
    <p:sldId id="1382" r:id="rId10"/>
    <p:sldId id="1383" r:id="rId11"/>
    <p:sldId id="1384" r:id="rId12"/>
    <p:sldId id="1385" r:id="rId13"/>
    <p:sldId id="1386" r:id="rId14"/>
    <p:sldId id="1387" r:id="rId15"/>
    <p:sldId id="1473" r:id="rId16"/>
    <p:sldId id="1390" r:id="rId17"/>
    <p:sldId id="1406" r:id="rId18"/>
    <p:sldId id="1464" r:id="rId19"/>
    <p:sldId id="1465" r:id="rId20"/>
    <p:sldId id="1458" r:id="rId21"/>
    <p:sldId id="1474" r:id="rId22"/>
    <p:sldId id="1457" r:id="rId23"/>
    <p:sldId id="1410" r:id="rId24"/>
    <p:sldId id="1399" r:id="rId25"/>
    <p:sldId id="298" r:id="rId26"/>
    <p:sldId id="1400" r:id="rId27"/>
    <p:sldId id="1401" r:id="rId28"/>
    <p:sldId id="1447" r:id="rId29"/>
    <p:sldId id="1448" r:id="rId30"/>
    <p:sldId id="1449" r:id="rId31"/>
    <p:sldId id="1415" r:id="rId32"/>
    <p:sldId id="1416" r:id="rId33"/>
    <p:sldId id="1450" r:id="rId34"/>
    <p:sldId id="1451" r:id="rId35"/>
    <p:sldId id="1452" r:id="rId36"/>
    <p:sldId id="1453" r:id="rId37"/>
    <p:sldId id="1420" r:id="rId38"/>
    <p:sldId id="1421" r:id="rId39"/>
    <p:sldId id="1422" r:id="rId40"/>
    <p:sldId id="1423" r:id="rId41"/>
    <p:sldId id="1424" r:id="rId42"/>
    <p:sldId id="1428" r:id="rId43"/>
    <p:sldId id="1432" r:id="rId44"/>
    <p:sldId id="1433" r:id="rId45"/>
    <p:sldId id="1459" r:id="rId46"/>
    <p:sldId id="1427" r:id="rId47"/>
    <p:sldId id="1435" r:id="rId48"/>
    <p:sldId id="1454" r:id="rId49"/>
    <p:sldId id="1434" r:id="rId50"/>
    <p:sldId id="1436" r:id="rId51"/>
    <p:sldId id="1455" r:id="rId52"/>
    <p:sldId id="1437" r:id="rId53"/>
    <p:sldId id="1439" r:id="rId54"/>
    <p:sldId id="1456" r:id="rId55"/>
    <p:sldId id="299" r:id="rId56"/>
    <p:sldId id="1403" r:id="rId57"/>
    <p:sldId id="1460" r:id="rId58"/>
    <p:sldId id="403" r:id="rId59"/>
    <p:sldId id="404" r:id="rId60"/>
    <p:sldId id="405" r:id="rId61"/>
    <p:sldId id="1402" r:id="rId62"/>
    <p:sldId id="1404" r:id="rId63"/>
    <p:sldId id="1394" r:id="rId64"/>
    <p:sldId id="1392" r:id="rId65"/>
    <p:sldId id="1405" r:id="rId66"/>
    <p:sldId id="1446" r:id="rId67"/>
    <p:sldId id="1461" r:id="rId68"/>
    <p:sldId id="1411" r:id="rId69"/>
    <p:sldId id="1467" r:id="rId70"/>
    <p:sldId id="1468" r:id="rId71"/>
    <p:sldId id="1469" r:id="rId72"/>
    <p:sldId id="1470" r:id="rId73"/>
    <p:sldId id="1471" r:id="rId74"/>
    <p:sldId id="1472" r:id="rId75"/>
    <p:sldId id="1475" r:id="rId76"/>
    <p:sldId id="1395" r:id="rId77"/>
    <p:sldId id="1462" r:id="rId78"/>
    <p:sldId id="1445" r:id="rId79"/>
    <p:sldId id="1440" r:id="rId80"/>
    <p:sldId id="1441" r:id="rId81"/>
    <p:sldId id="1443" r:id="rId82"/>
    <p:sldId id="1444" r:id="rId83"/>
    <p:sldId id="1476" r:id="rId84"/>
    <p:sldId id="1463" r:id="rId85"/>
    <p:sldId id="284" r:id="rId86"/>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FEFB47-EB43-30C4-F577-8C1AC12CF4B5}" v="7" dt="2024-05-31T14:47:01.208"/>
    <p1510:client id="{C45FBAA9-A682-3F58-7621-6B0FB9E1D5FB}" v="67" dt="2024-05-31T12:57:14.992"/>
    <p1510:client id="{EB03983C-0590-6F31-4470-8ABDD257F009}" v="242" dt="2024-05-31T13:54:31.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5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diagrams/_rels/data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B813A-5FF4-405B-A589-AD8DC9D9F278}" type="doc">
      <dgm:prSet loTypeId="urn:microsoft.com/office/officeart/2005/8/layout/vList3" loCatId="list" qsTypeId="urn:microsoft.com/office/officeart/2005/8/quickstyle/simple1" qsCatId="simple" csTypeId="urn:microsoft.com/office/officeart/2005/8/colors/accent1_2" csCatId="accent1" phldr="1"/>
      <dgm:spPr/>
    </dgm:pt>
    <dgm:pt modelId="{893883BA-9CB4-4149-A3FA-EBD2D0E9816C}">
      <dgm:prSet phldrT="[Text]" custT="1"/>
      <dgm:spPr/>
      <dgm:t>
        <a:bodyPr/>
        <a:lstStyle/>
        <a:p>
          <a:r>
            <a:rPr lang="en-ZA" sz="1400"/>
            <a:t>1X Electronic Submission</a:t>
          </a:r>
        </a:p>
      </dgm:t>
    </dgm:pt>
    <dgm:pt modelId="{3F8E506F-A760-4609-8F84-39B87AAB208B}" type="parTrans" cxnId="{63DBC4FE-C6B3-49CD-BD95-F962E17CE1B2}">
      <dgm:prSet/>
      <dgm:spPr/>
      <dgm:t>
        <a:bodyPr/>
        <a:lstStyle/>
        <a:p>
          <a:endParaRPr lang="en-ZA"/>
        </a:p>
      </dgm:t>
    </dgm:pt>
    <dgm:pt modelId="{A5420A02-49AE-4107-8637-897C5306EB1B}" type="sibTrans" cxnId="{63DBC4FE-C6B3-49CD-BD95-F962E17CE1B2}">
      <dgm:prSet/>
      <dgm:spPr/>
      <dgm:t>
        <a:bodyPr/>
        <a:lstStyle/>
        <a:p>
          <a:endParaRPr lang="en-ZA"/>
        </a:p>
      </dgm:t>
    </dgm:pt>
    <dgm:pt modelId="{DC4B68E6-2754-46F2-ACE3-0818A270D845}">
      <dgm:prSet phldrT="[Text]" custT="1"/>
      <dgm:spPr/>
      <dgm:t>
        <a:bodyPr/>
        <a:lstStyle/>
        <a:p>
          <a:r>
            <a:rPr lang="en-ZA" sz="1400"/>
            <a:t>1 X Hardcopy submission clearly marked</a:t>
          </a:r>
        </a:p>
      </dgm:t>
    </dgm:pt>
    <dgm:pt modelId="{FC8B8D92-8952-4230-A630-866930CDFB49}" type="sibTrans" cxnId="{8119CC0E-B7B7-4C8C-BFB7-E334092BBDA1}">
      <dgm:prSet/>
      <dgm:spPr/>
      <dgm:t>
        <a:bodyPr/>
        <a:lstStyle/>
        <a:p>
          <a:endParaRPr lang="en-ZA"/>
        </a:p>
      </dgm:t>
    </dgm:pt>
    <dgm:pt modelId="{47BB4A57-4FCB-48CD-8B49-4CFC893B58B6}" type="parTrans" cxnId="{8119CC0E-B7B7-4C8C-BFB7-E334092BBDA1}">
      <dgm:prSet/>
      <dgm:spPr/>
      <dgm:t>
        <a:bodyPr/>
        <a:lstStyle/>
        <a:p>
          <a:endParaRPr lang="en-ZA"/>
        </a:p>
      </dgm:t>
    </dgm:pt>
    <dgm:pt modelId="{89224345-CC26-4F60-B9A1-E6F6D2FB266D}" type="pres">
      <dgm:prSet presAssocID="{449B813A-5FF4-405B-A589-AD8DC9D9F278}" presName="linearFlow" presStyleCnt="0">
        <dgm:presLayoutVars>
          <dgm:dir/>
          <dgm:resizeHandles val="exact"/>
        </dgm:presLayoutVars>
      </dgm:prSet>
      <dgm:spPr/>
    </dgm:pt>
    <dgm:pt modelId="{1BE70914-F628-4E19-BE9E-1F36064DC5D4}" type="pres">
      <dgm:prSet presAssocID="{DC4B68E6-2754-46F2-ACE3-0818A270D845}" presName="composite" presStyleCnt="0"/>
      <dgm:spPr/>
    </dgm:pt>
    <dgm:pt modelId="{F05711DB-2185-4248-9121-EB42F40B2F93}" type="pres">
      <dgm:prSet presAssocID="{DC4B68E6-2754-46F2-ACE3-0818A270D845}" presName="imgShp" presStyleLbl="fgImgPlace1" presStyleIdx="0" presStyleCnt="2" custScaleX="63166" custScaleY="60073" custLinFactNeighborX="-7309">
        <dgm:style>
          <a:lnRef idx="2">
            <a:schemeClr val="accent1"/>
          </a:lnRef>
          <a:fillRef idx="1">
            <a:schemeClr val="lt1"/>
          </a:fillRef>
          <a:effectRef idx="0">
            <a:schemeClr val="accent1"/>
          </a:effectRef>
          <a:fontRef idx="minor">
            <a:schemeClr val="dk1"/>
          </a:fontRef>
        </dgm:styl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a:solidFill>
            <a:schemeClr val="bg1"/>
          </a:solidFill>
        </a:ln>
      </dgm:spPr>
    </dgm:pt>
    <dgm:pt modelId="{543C4806-F6D5-4145-A4A9-A392845AAC46}" type="pres">
      <dgm:prSet presAssocID="{DC4B68E6-2754-46F2-ACE3-0818A270D845}" presName="txShp" presStyleLbl="node1" presStyleIdx="0" presStyleCnt="2" custScaleY="48485" custLinFactNeighborX="-3478" custLinFactNeighborY="0">
        <dgm:presLayoutVars>
          <dgm:bulletEnabled val="1"/>
        </dgm:presLayoutVars>
      </dgm:prSet>
      <dgm:spPr/>
    </dgm:pt>
    <dgm:pt modelId="{26468AAD-40A5-45C5-8145-459EFA84C93D}" type="pres">
      <dgm:prSet presAssocID="{FC8B8D92-8952-4230-A630-866930CDFB49}" presName="spacing" presStyleCnt="0"/>
      <dgm:spPr/>
    </dgm:pt>
    <dgm:pt modelId="{A077748A-4FAC-46EC-B3B6-37E11D6C2E86}" type="pres">
      <dgm:prSet presAssocID="{893883BA-9CB4-4149-A3FA-EBD2D0E9816C}" presName="composite" presStyleCnt="0"/>
      <dgm:spPr/>
    </dgm:pt>
    <dgm:pt modelId="{A63FE0F5-9357-414D-809F-CA97C1405219}" type="pres">
      <dgm:prSet presAssocID="{893883BA-9CB4-4149-A3FA-EBD2D0E9816C}" presName="imgShp" presStyleLbl="fgImgPlace1" presStyleIdx="1" presStyleCnt="2" custScaleX="78003" custScaleY="72878" custLinFactNeighborX="-11502" custLinFactNeighborY="-1578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101FFE3-68EE-46D6-B0BD-9A7672A3C5D1}" type="pres">
      <dgm:prSet presAssocID="{893883BA-9CB4-4149-A3FA-EBD2D0E9816C}" presName="txShp" presStyleLbl="node1" presStyleIdx="1" presStyleCnt="2" custScaleY="47236" custLinFactNeighborX="-2484" custLinFactNeighborY="-20711">
        <dgm:presLayoutVars>
          <dgm:bulletEnabled val="1"/>
        </dgm:presLayoutVars>
      </dgm:prSet>
      <dgm:spPr/>
    </dgm:pt>
  </dgm:ptLst>
  <dgm:cxnLst>
    <dgm:cxn modelId="{4B853E03-97B1-4691-984C-BB52DD9BA468}" type="presOf" srcId="{893883BA-9CB4-4149-A3FA-EBD2D0E9816C}" destId="{1101FFE3-68EE-46D6-B0BD-9A7672A3C5D1}" srcOrd="0" destOrd="0" presId="urn:microsoft.com/office/officeart/2005/8/layout/vList3"/>
    <dgm:cxn modelId="{8119CC0E-B7B7-4C8C-BFB7-E334092BBDA1}" srcId="{449B813A-5FF4-405B-A589-AD8DC9D9F278}" destId="{DC4B68E6-2754-46F2-ACE3-0818A270D845}" srcOrd="0" destOrd="0" parTransId="{47BB4A57-4FCB-48CD-8B49-4CFC893B58B6}" sibTransId="{FC8B8D92-8952-4230-A630-866930CDFB49}"/>
    <dgm:cxn modelId="{4F8CC663-1B3E-458C-91FA-D5AB5C0BF32E}" type="presOf" srcId="{449B813A-5FF4-405B-A589-AD8DC9D9F278}" destId="{89224345-CC26-4F60-B9A1-E6F6D2FB266D}" srcOrd="0" destOrd="0" presId="urn:microsoft.com/office/officeart/2005/8/layout/vList3"/>
    <dgm:cxn modelId="{C29293DE-0586-4B38-92DF-8EA39ECB2EBF}" type="presOf" srcId="{DC4B68E6-2754-46F2-ACE3-0818A270D845}" destId="{543C4806-F6D5-4145-A4A9-A392845AAC46}" srcOrd="0" destOrd="0" presId="urn:microsoft.com/office/officeart/2005/8/layout/vList3"/>
    <dgm:cxn modelId="{63DBC4FE-C6B3-49CD-BD95-F962E17CE1B2}" srcId="{449B813A-5FF4-405B-A589-AD8DC9D9F278}" destId="{893883BA-9CB4-4149-A3FA-EBD2D0E9816C}" srcOrd="1" destOrd="0" parTransId="{3F8E506F-A760-4609-8F84-39B87AAB208B}" sibTransId="{A5420A02-49AE-4107-8637-897C5306EB1B}"/>
    <dgm:cxn modelId="{9238A175-3868-4D17-85F9-2C8188557ACC}" type="presParOf" srcId="{89224345-CC26-4F60-B9A1-E6F6D2FB266D}" destId="{1BE70914-F628-4E19-BE9E-1F36064DC5D4}" srcOrd="0" destOrd="0" presId="urn:microsoft.com/office/officeart/2005/8/layout/vList3"/>
    <dgm:cxn modelId="{8CE97B8B-F825-4D29-A306-B583C287E93B}" type="presParOf" srcId="{1BE70914-F628-4E19-BE9E-1F36064DC5D4}" destId="{F05711DB-2185-4248-9121-EB42F40B2F93}" srcOrd="0" destOrd="0" presId="urn:microsoft.com/office/officeart/2005/8/layout/vList3"/>
    <dgm:cxn modelId="{E72F4422-EB00-4ADA-A179-5F982FF67DB8}" type="presParOf" srcId="{1BE70914-F628-4E19-BE9E-1F36064DC5D4}" destId="{543C4806-F6D5-4145-A4A9-A392845AAC46}" srcOrd="1" destOrd="0" presId="urn:microsoft.com/office/officeart/2005/8/layout/vList3"/>
    <dgm:cxn modelId="{87517784-0C4B-4EFC-9E74-80DF56F49FFA}" type="presParOf" srcId="{89224345-CC26-4F60-B9A1-E6F6D2FB266D}" destId="{26468AAD-40A5-45C5-8145-459EFA84C93D}" srcOrd="1" destOrd="0" presId="urn:microsoft.com/office/officeart/2005/8/layout/vList3"/>
    <dgm:cxn modelId="{3DDEAC8A-F2CD-4E52-99F6-E95923ED4F48}" type="presParOf" srcId="{89224345-CC26-4F60-B9A1-E6F6D2FB266D}" destId="{A077748A-4FAC-46EC-B3B6-37E11D6C2E86}" srcOrd="2" destOrd="0" presId="urn:microsoft.com/office/officeart/2005/8/layout/vList3"/>
    <dgm:cxn modelId="{2CCDF18B-9FC2-4BF6-AFCE-6BD780CB9188}" type="presParOf" srcId="{A077748A-4FAC-46EC-B3B6-37E11D6C2E86}" destId="{A63FE0F5-9357-414D-809F-CA97C1405219}" srcOrd="0" destOrd="0" presId="urn:microsoft.com/office/officeart/2005/8/layout/vList3"/>
    <dgm:cxn modelId="{5A8E8641-0932-453C-A2BD-8BFE4D95159C}" type="presParOf" srcId="{A077748A-4FAC-46EC-B3B6-37E11D6C2E86}" destId="{1101FFE3-68EE-46D6-B0BD-9A7672A3C5D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C4806-F6D5-4145-A4A9-A392845AAC46}">
      <dsp:nvSpPr>
        <dsp:cNvPr id="0" name=""/>
        <dsp:cNvSpPr/>
      </dsp:nvSpPr>
      <dsp:spPr>
        <a:xfrm rot="10800000">
          <a:off x="1017102" y="89604"/>
          <a:ext cx="3573676" cy="74073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705" tIns="53340" rIns="99568" bIns="53340" numCol="1" spcCol="1270" anchor="ctr" anchorCtr="0">
          <a:noAutofit/>
        </a:bodyPr>
        <a:lstStyle/>
        <a:p>
          <a:pPr marL="0" lvl="0" indent="0" algn="ctr" defTabSz="622300">
            <a:lnSpc>
              <a:spcPct val="90000"/>
            </a:lnSpc>
            <a:spcBef>
              <a:spcPct val="0"/>
            </a:spcBef>
            <a:spcAft>
              <a:spcPct val="35000"/>
            </a:spcAft>
            <a:buNone/>
          </a:pPr>
          <a:r>
            <a:rPr lang="en-ZA" sz="1400" kern="1200"/>
            <a:t>1 X Hardcopy submission clearly marked</a:t>
          </a:r>
        </a:p>
      </dsp:txBody>
      <dsp:txXfrm rot="10800000">
        <a:off x="1202287" y="89604"/>
        <a:ext cx="3388491" cy="740739"/>
      </dsp:txXfrm>
    </dsp:sp>
    <dsp:sp modelId="{F05711DB-2185-4248-9121-EB42F40B2F93}">
      <dsp:nvSpPr>
        <dsp:cNvPr id="0" name=""/>
        <dsp:cNvSpPr/>
      </dsp:nvSpPr>
      <dsp:spPr>
        <a:xfrm>
          <a:off x="547213" y="1085"/>
          <a:ext cx="965031" cy="91777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bg1"/>
          </a:solidFill>
          <a:prstDash val="solid"/>
          <a:miter lim="800000"/>
        </a:ln>
        <a:effectLst/>
      </dsp:spPr>
      <dsp:style>
        <a:lnRef idx="2">
          <a:schemeClr val="accent1"/>
        </a:lnRef>
        <a:fillRef idx="1">
          <a:schemeClr val="lt1"/>
        </a:fillRef>
        <a:effectRef idx="0">
          <a:schemeClr val="accent1"/>
        </a:effectRef>
        <a:fontRef idx="minor">
          <a:schemeClr val="dk1"/>
        </a:fontRef>
      </dsp:style>
    </dsp:sp>
    <dsp:sp modelId="{1101FFE3-68EE-46D6-B0BD-9A7672A3C5D1}">
      <dsp:nvSpPr>
        <dsp:cNvPr id="0" name=""/>
        <dsp:cNvSpPr/>
      </dsp:nvSpPr>
      <dsp:spPr>
        <a:xfrm rot="10800000">
          <a:off x="1109293" y="1254372"/>
          <a:ext cx="3573676" cy="72165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705" tIns="53340" rIns="99568" bIns="53340" numCol="1" spcCol="1270" anchor="ctr" anchorCtr="0">
          <a:noAutofit/>
        </a:bodyPr>
        <a:lstStyle/>
        <a:p>
          <a:pPr marL="0" lvl="0" indent="0" algn="ctr" defTabSz="622300">
            <a:lnSpc>
              <a:spcPct val="90000"/>
            </a:lnSpc>
            <a:spcBef>
              <a:spcPct val="0"/>
            </a:spcBef>
            <a:spcAft>
              <a:spcPct val="35000"/>
            </a:spcAft>
            <a:buNone/>
          </a:pPr>
          <a:r>
            <a:rPr lang="en-ZA" sz="1400" kern="1200"/>
            <a:t>1X Electronic Submission</a:t>
          </a:r>
        </a:p>
      </dsp:txBody>
      <dsp:txXfrm rot="10800000">
        <a:off x="1289707" y="1254372"/>
        <a:ext cx="3393262" cy="721657"/>
      </dsp:txXfrm>
    </dsp:sp>
    <dsp:sp modelId="{A63FE0F5-9357-414D-809F-CA97C1405219}">
      <dsp:nvSpPr>
        <dsp:cNvPr id="0" name=""/>
        <dsp:cNvSpPr/>
      </dsp:nvSpPr>
      <dsp:spPr>
        <a:xfrm>
          <a:off x="426485" y="1133831"/>
          <a:ext cx="1191707" cy="111340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6/10/2024</a:t>
            </a:fld>
            <a:endParaRPr lang="en-US"/>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50B2B449-F1C8-6F47-A588-55ED763A9793}" type="slidenum">
              <a:rPr lang="en-US" smtClean="0"/>
              <a:t>49</a:t>
            </a:fld>
            <a:endParaRPr lang="en-US"/>
          </a:p>
        </p:txBody>
      </p:sp>
    </p:spTree>
    <p:extLst>
      <p:ext uri="{BB962C8B-B14F-4D97-AF65-F5344CB8AC3E}">
        <p14:creationId xmlns:p14="http://schemas.microsoft.com/office/powerpoint/2010/main" val="1469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648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2B449-F1C8-6F47-A588-55ED763A9793}" type="slidenum">
              <a:rPr lang="en-US" smtClean="0"/>
              <a:t>79</a:t>
            </a:fld>
            <a:endParaRPr lang="en-US"/>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a:t>Click to edit Master Division</a:t>
            </a:r>
          </a:p>
        </p:txBody>
      </p:sp>
      <p:pic>
        <p:nvPicPr>
          <p:cNvPr id="7" name="Picture 6" descr="A picture containing text, outdoor&#10;&#10;Description automatically generated">
            <a:extLst>
              <a:ext uri="{FF2B5EF4-FFF2-40B4-BE49-F238E27FC236}">
                <a16:creationId xmlns:a16="http://schemas.microsoft.com/office/drawing/2014/main" id="{DA098867-26FE-8BA1-3307-2F7AE6CF33CA}"/>
              </a:ext>
            </a:extLst>
          </p:cNvPr>
          <p:cNvPicPr>
            <a:picLocks noChangeAspect="1"/>
          </p:cNvPicPr>
          <p:nvPr userDrawn="1"/>
        </p:nvPicPr>
        <p:blipFill>
          <a:blip r:embed="rId2"/>
          <a:stretch>
            <a:fillRect/>
          </a:stretch>
        </p:blipFill>
        <p:spPr>
          <a:xfrm>
            <a:off x="1" y="-105656"/>
            <a:ext cx="9137788" cy="7064509"/>
          </a:xfrm>
          <a:prstGeom prst="rect">
            <a:avLst/>
          </a:prstGeom>
        </p:spPr>
      </p:pic>
    </p:spTree>
    <p:extLst>
      <p:ext uri="{BB962C8B-B14F-4D97-AF65-F5344CB8AC3E}">
        <p14:creationId xmlns:p14="http://schemas.microsoft.com/office/powerpoint/2010/main" val="221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75706"/>
            <a:ext cx="8229600" cy="340863"/>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834012"/>
            <a:ext cx="4040066" cy="340863"/>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066" cy="1789914"/>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270" y="1834012"/>
            <a:ext cx="4041531" cy="340863"/>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270" y="2174875"/>
            <a:ext cx="4041531" cy="1789914"/>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10"/>
          </p:nvPr>
        </p:nvSpPr>
        <p:spPr/>
        <p:txBody>
          <a:bodyPr/>
          <a:lstStyle>
            <a:lvl1pPr>
              <a:defRPr smtClean="0"/>
            </a:lvl1pPr>
          </a:lstStyle>
          <a:p>
            <a:pPr>
              <a:defRPr/>
            </a:pPr>
            <a:fld id="{D0C279E1-7F21-4620-AF0D-46CCBFA9400F}" type="slidenum">
              <a:rPr lang="en-GB"/>
              <a:pPr>
                <a:defRPr/>
              </a:pPr>
              <a:t>‹#›</a:t>
            </a:fld>
            <a:endParaRPr lang="en-GB"/>
          </a:p>
        </p:txBody>
      </p:sp>
    </p:spTree>
    <p:extLst>
      <p:ext uri="{BB962C8B-B14F-4D97-AF65-F5344CB8AC3E}">
        <p14:creationId xmlns:p14="http://schemas.microsoft.com/office/powerpoint/2010/main" val="1092951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Slide Number Placeholder 2"/>
          <p:cNvSpPr>
            <a:spLocks noGrp="1"/>
          </p:cNvSpPr>
          <p:nvPr>
            <p:ph type="sldNum" sz="quarter" idx="10"/>
          </p:nvPr>
        </p:nvSpPr>
        <p:spPr/>
        <p:txBody>
          <a:bodyPr/>
          <a:lstStyle>
            <a:lvl1pPr>
              <a:defRPr smtClean="0"/>
            </a:lvl1pPr>
          </a:lstStyle>
          <a:p>
            <a:pPr>
              <a:defRPr/>
            </a:pPr>
            <a:fld id="{AA1B0377-3315-4694-B25A-E6CA90B0B4C2}" type="slidenum">
              <a:rPr lang="en-GB"/>
              <a:pPr>
                <a:defRPr/>
              </a:pPr>
              <a:t>‹#›</a:t>
            </a:fld>
            <a:endParaRPr lang="en-GB"/>
          </a:p>
        </p:txBody>
      </p:sp>
    </p:spTree>
    <p:extLst>
      <p:ext uri="{BB962C8B-B14F-4D97-AF65-F5344CB8AC3E}">
        <p14:creationId xmlns:p14="http://schemas.microsoft.com/office/powerpoint/2010/main" val="2256517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6DD44CF6-1123-46C1-B85C-FB48EFFB2644}" type="slidenum">
              <a:rPr lang="en-GB"/>
              <a:pPr>
                <a:defRPr/>
              </a:pPr>
              <a:t>‹#›</a:t>
            </a:fld>
            <a:endParaRPr lang="en-GB"/>
          </a:p>
        </p:txBody>
      </p:sp>
    </p:spTree>
    <p:extLst>
      <p:ext uri="{BB962C8B-B14F-4D97-AF65-F5344CB8AC3E}">
        <p14:creationId xmlns:p14="http://schemas.microsoft.com/office/powerpoint/2010/main" val="2911235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6996"/>
            <a:ext cx="3008435" cy="568104"/>
          </a:xfrm>
        </p:spPr>
        <p:txBody>
          <a:bodyPr anchor="b"/>
          <a:lstStyle>
            <a:lvl1pPr algn="l">
              <a:defRPr sz="1846" b="1"/>
            </a:lvl1pPr>
          </a:lstStyle>
          <a:p>
            <a:r>
              <a:rPr lang="en-US"/>
              <a:t>Click to edit Master title style</a:t>
            </a:r>
            <a:endParaRPr lang="en-ZA"/>
          </a:p>
        </p:txBody>
      </p:sp>
      <p:sp>
        <p:nvSpPr>
          <p:cNvPr id="3" name="Content Placeholder 2"/>
          <p:cNvSpPr>
            <a:spLocks noGrp="1"/>
          </p:cNvSpPr>
          <p:nvPr>
            <p:ph idx="1"/>
          </p:nvPr>
        </p:nvSpPr>
        <p:spPr>
          <a:xfrm>
            <a:off x="3575538" y="273051"/>
            <a:ext cx="5111262" cy="2215991"/>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1"/>
            <a:ext cx="3008435" cy="198837"/>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81AAC14-CDC8-4ED4-B67A-65C474841A68}" type="slidenum">
              <a:rPr lang="en-GB"/>
              <a:pPr>
                <a:defRPr/>
              </a:pPr>
              <a:t>‹#›</a:t>
            </a:fld>
            <a:endParaRPr lang="en-GB"/>
          </a:p>
        </p:txBody>
      </p:sp>
    </p:spTree>
    <p:extLst>
      <p:ext uri="{BB962C8B-B14F-4D97-AF65-F5344CB8AC3E}">
        <p14:creationId xmlns:p14="http://schemas.microsoft.com/office/powerpoint/2010/main" val="1836307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5083286"/>
            <a:ext cx="5486400" cy="284052"/>
          </a:xfrm>
        </p:spPr>
        <p:txBody>
          <a:bodyPr anchor="b"/>
          <a:lstStyle>
            <a:lvl1pPr algn="l">
              <a:defRPr sz="1846" b="1"/>
            </a:lvl1pPr>
          </a:lstStyle>
          <a:p>
            <a:r>
              <a:rPr lang="en-US"/>
              <a:t>Click to edit Master title style</a:t>
            </a:r>
            <a:endParaRPr lang="en-ZA"/>
          </a:p>
        </p:txBody>
      </p:sp>
      <p:sp>
        <p:nvSpPr>
          <p:cNvPr id="3" name="Picture Placeholder 2"/>
          <p:cNvSpPr>
            <a:spLocks noGrp="1"/>
          </p:cNvSpPr>
          <p:nvPr>
            <p:ph type="pic" idx="1"/>
          </p:nvPr>
        </p:nvSpPr>
        <p:spPr>
          <a:xfrm>
            <a:off x="1792166" y="612775"/>
            <a:ext cx="5486400" cy="454612"/>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ZA"/>
          </a:p>
        </p:txBody>
      </p:sp>
      <p:sp>
        <p:nvSpPr>
          <p:cNvPr id="4" name="Text Placeholder 3"/>
          <p:cNvSpPr>
            <a:spLocks noGrp="1"/>
          </p:cNvSpPr>
          <p:nvPr>
            <p:ph type="body" sz="half" idx="2"/>
          </p:nvPr>
        </p:nvSpPr>
        <p:spPr>
          <a:xfrm>
            <a:off x="1792166" y="5367338"/>
            <a:ext cx="5486400" cy="198837"/>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6D69F1CC-A7E3-4F0E-A027-C743B7B75633}" type="slidenum">
              <a:rPr lang="en-GB"/>
              <a:pPr>
                <a:defRPr/>
              </a:pPr>
              <a:t>‹#›</a:t>
            </a:fld>
            <a:endParaRPr lang="en-GB"/>
          </a:p>
        </p:txBody>
      </p:sp>
    </p:spTree>
    <p:extLst>
      <p:ext uri="{BB962C8B-B14F-4D97-AF65-F5344CB8AC3E}">
        <p14:creationId xmlns:p14="http://schemas.microsoft.com/office/powerpoint/2010/main" val="4030139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a:xfrm>
            <a:off x="-4091769" y="1298575"/>
            <a:ext cx="13010100" cy="9374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smtClean="0"/>
            </a:lvl1pPr>
          </a:lstStyle>
          <a:p>
            <a:pPr>
              <a:defRPr/>
            </a:pPr>
            <a:fld id="{4647AA40-E9A6-426D-A0E2-199C176390B7}" type="slidenum">
              <a:rPr lang="en-GB"/>
              <a:pPr>
                <a:defRPr/>
              </a:pPr>
              <a:t>‹#›</a:t>
            </a:fld>
            <a:endParaRPr lang="en-GB"/>
          </a:p>
        </p:txBody>
      </p:sp>
    </p:spTree>
    <p:extLst>
      <p:ext uri="{BB962C8B-B14F-4D97-AF65-F5344CB8AC3E}">
        <p14:creationId xmlns:p14="http://schemas.microsoft.com/office/powerpoint/2010/main" val="747636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7998" y="166689"/>
            <a:ext cx="1022588" cy="21367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1288731" y="166689"/>
            <a:ext cx="7868308" cy="2136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smtClean="0"/>
            </a:lvl1pPr>
          </a:lstStyle>
          <a:p>
            <a:pPr>
              <a:defRPr/>
            </a:pPr>
            <a:fld id="{7501E750-11FD-4484-85E3-124A68D37C7B}" type="slidenum">
              <a:rPr lang="en-GB"/>
              <a:pPr>
                <a:defRPr/>
              </a:pPr>
              <a:t>‹#›</a:t>
            </a:fld>
            <a:endParaRPr lang="en-GB"/>
          </a:p>
        </p:txBody>
      </p:sp>
    </p:spTree>
    <p:extLst>
      <p:ext uri="{BB962C8B-B14F-4D97-AF65-F5344CB8AC3E}">
        <p14:creationId xmlns:p14="http://schemas.microsoft.com/office/powerpoint/2010/main" val="3443379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a:t>Click to edit Master Division</a:t>
            </a:r>
          </a:p>
        </p:txBody>
      </p:sp>
    </p:spTree>
    <p:extLst>
      <p:ext uri="{BB962C8B-B14F-4D97-AF65-F5344CB8AC3E}">
        <p14:creationId xmlns:p14="http://schemas.microsoft.com/office/powerpoint/2010/main" val="1377484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168539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300138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59128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187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E1003A4-431E-2F00-493A-2560A8AC64D0}"/>
              </a:ext>
            </a:extLst>
          </p:cNvPr>
          <p:cNvPicPr>
            <a:picLocks noChangeAspect="1"/>
          </p:cNvPicPr>
          <p:nvPr userDrawn="1"/>
        </p:nvPicPr>
        <p:blipFill>
          <a:blip r:embed="rId2"/>
          <a:stretch>
            <a:fillRect/>
          </a:stretch>
        </p:blipFill>
        <p:spPr>
          <a:xfrm>
            <a:off x="0" y="-105655"/>
            <a:ext cx="9204960" cy="7116439"/>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5007"/>
            <a:ext cx="7772400" cy="340863"/>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340863"/>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en-US"/>
              <a:t>Click to edit Master subtitle style</a:t>
            </a:r>
            <a:endParaRPr lang="en-ZA"/>
          </a:p>
        </p:txBody>
      </p:sp>
      <p:sp>
        <p:nvSpPr>
          <p:cNvPr id="4" name="Slide Number Placeholder 3"/>
          <p:cNvSpPr>
            <a:spLocks noGrp="1"/>
          </p:cNvSpPr>
          <p:nvPr>
            <p:ph type="sldNum" sz="quarter" idx="10"/>
          </p:nvPr>
        </p:nvSpPr>
        <p:spPr/>
        <p:txBody>
          <a:bodyPr/>
          <a:lstStyle>
            <a:lvl1pPr>
              <a:defRPr smtClean="0"/>
            </a:lvl1pPr>
          </a:lstStyle>
          <a:p>
            <a:pPr>
              <a:defRPr/>
            </a:pPr>
            <a:fld id="{D386F0E7-B29C-400A-8C1B-533072ADC6E6}" type="slidenum">
              <a:rPr lang="en-GB"/>
              <a:pPr>
                <a:defRPr/>
              </a:pPr>
              <a:t>‹#›</a:t>
            </a:fld>
            <a:endParaRPr lang="en-GB"/>
          </a:p>
        </p:txBody>
      </p:sp>
    </p:spTree>
    <p:extLst>
      <p:ext uri="{BB962C8B-B14F-4D97-AF65-F5344CB8AC3E}">
        <p14:creationId xmlns:p14="http://schemas.microsoft.com/office/powerpoint/2010/main" val="227869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a:xfrm>
            <a:off x="126023" y="1298575"/>
            <a:ext cx="8792308" cy="1505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Slide Number Placeholder 3"/>
          <p:cNvSpPr>
            <a:spLocks noGrp="1"/>
          </p:cNvSpPr>
          <p:nvPr>
            <p:ph type="sldNum" sz="quarter" idx="10"/>
          </p:nvPr>
        </p:nvSpPr>
        <p:spPr/>
        <p:txBody>
          <a:bodyPr/>
          <a:lstStyle>
            <a:lvl1pPr>
              <a:defRPr smtClean="0"/>
            </a:lvl1pPr>
          </a:lstStyle>
          <a:p>
            <a:pPr>
              <a:defRPr/>
            </a:pPr>
            <a:fld id="{580E9BF4-0DD8-4BA1-8A2A-F9A8058345CF}" type="slidenum">
              <a:rPr lang="en-GB"/>
              <a:pPr>
                <a:defRPr/>
              </a:pPr>
              <a:t>‹#›</a:t>
            </a:fld>
            <a:endParaRPr lang="en-GB"/>
          </a:p>
        </p:txBody>
      </p:sp>
    </p:spTree>
    <p:extLst>
      <p:ext uri="{BB962C8B-B14F-4D97-AF65-F5344CB8AC3E}">
        <p14:creationId xmlns:p14="http://schemas.microsoft.com/office/powerpoint/2010/main" val="139256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136337"/>
          </a:xfrm>
        </p:spPr>
        <p:txBody>
          <a:bodyPr anchor="t"/>
          <a:lstStyle>
            <a:lvl1pPr algn="l">
              <a:defRPr sz="3692" b="1" cap="all"/>
            </a:lvl1pPr>
          </a:lstStyle>
          <a:p>
            <a:r>
              <a:rPr lang="en-US"/>
              <a:t>Click to edit Master title style</a:t>
            </a:r>
            <a:endParaRPr lang="en-ZA"/>
          </a:p>
        </p:txBody>
      </p:sp>
      <p:sp>
        <p:nvSpPr>
          <p:cNvPr id="3" name="Text Placeholder 2"/>
          <p:cNvSpPr>
            <a:spLocks noGrp="1"/>
          </p:cNvSpPr>
          <p:nvPr>
            <p:ph type="body" idx="1"/>
          </p:nvPr>
        </p:nvSpPr>
        <p:spPr>
          <a:xfrm>
            <a:off x="722435" y="4122848"/>
            <a:ext cx="7772400" cy="284052"/>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smtClean="0"/>
            </a:lvl1pPr>
          </a:lstStyle>
          <a:p>
            <a:pPr>
              <a:defRPr/>
            </a:pPr>
            <a:fld id="{8BBD254A-38DD-47A1-ACBE-2839209FF7E1}" type="slidenum">
              <a:rPr lang="en-GB"/>
              <a:pPr>
                <a:defRPr/>
              </a:pPr>
              <a:t>‹#›</a:t>
            </a:fld>
            <a:endParaRPr lang="en-GB"/>
          </a:p>
        </p:txBody>
      </p:sp>
    </p:spTree>
    <p:extLst>
      <p:ext uri="{BB962C8B-B14F-4D97-AF65-F5344CB8AC3E}">
        <p14:creationId xmlns:p14="http://schemas.microsoft.com/office/powerpoint/2010/main" val="1057872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126023" y="1298575"/>
            <a:ext cx="4325815" cy="2443618"/>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592516" y="1298575"/>
            <a:ext cx="4325815" cy="2443618"/>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Slide Number Placeholder 4"/>
          <p:cNvSpPr>
            <a:spLocks noGrp="1"/>
          </p:cNvSpPr>
          <p:nvPr>
            <p:ph type="sldNum" sz="quarter" idx="10"/>
          </p:nvPr>
        </p:nvSpPr>
        <p:spPr/>
        <p:txBody>
          <a:bodyPr/>
          <a:lstStyle>
            <a:lvl1pPr>
              <a:defRPr smtClean="0"/>
            </a:lvl1pPr>
          </a:lstStyle>
          <a:p>
            <a:pPr>
              <a:defRPr/>
            </a:pPr>
            <a:fld id="{BC5EEA54-4619-49C0-AA51-4D7C367059B1}" type="slidenum">
              <a:rPr lang="en-GB"/>
              <a:pPr>
                <a:defRPr/>
              </a:pPr>
              <a:t>‹#›</a:t>
            </a:fld>
            <a:endParaRPr lang="en-GB"/>
          </a:p>
        </p:txBody>
      </p:sp>
    </p:spTree>
    <p:extLst>
      <p:ext uri="{BB962C8B-B14F-4D97-AF65-F5344CB8AC3E}">
        <p14:creationId xmlns:p14="http://schemas.microsoft.com/office/powerpoint/2010/main" val="117547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1.xml"/><Relationship Id="rId18" Type="http://schemas.openxmlformats.org/officeDocument/2006/relationships/image" Target="../media/image5.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17" Type="http://schemas.openxmlformats.org/officeDocument/2006/relationships/tags" Target="../tags/tag5.xml"/><Relationship Id="rId2" Type="http://schemas.openxmlformats.org/officeDocument/2006/relationships/slideLayout" Target="../slideLayouts/slideLayout7.xml"/><Relationship Id="rId16" Type="http://schemas.openxmlformats.org/officeDocument/2006/relationships/tags" Target="../tags/tag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ags" Target="../tags/tag3.xml"/><Relationship Id="rId10" Type="http://schemas.openxmlformats.org/officeDocument/2006/relationships/slideLayout" Target="../slideLayouts/slideLayout15.xml"/><Relationship Id="rId19" Type="http://schemas.openxmlformats.org/officeDocument/2006/relationships/oleObject" Target="../embeddings/oleObject1.bin"/><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19.xml"/><Relationship Id="rId7" Type="http://schemas.openxmlformats.org/officeDocument/2006/relationships/image" Target="../media/image1.w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53250" name="Picture 2" descr="miolo1 fundo branco"/>
          <p:cNvPicPr>
            <a:picLocks noChangeArrowheads="1"/>
          </p:cNvPicPr>
          <p:nvPr>
            <p:custDataLst>
              <p:tags r:id="rId13"/>
            </p:custDataLst>
          </p:nvPr>
        </p:nvPicPr>
        <p:blipFill>
          <a:blip r:embed="rId18"/>
          <a:srcRect/>
          <a:stretch>
            <a:fillRect/>
          </a:stretch>
        </p:blipFill>
        <p:spPr bwMode="auto">
          <a:xfrm>
            <a:off x="1466" y="-3175"/>
            <a:ext cx="9144000" cy="6858000"/>
          </a:xfrm>
          <a:prstGeom prst="rect">
            <a:avLst/>
          </a:prstGeom>
          <a:noFill/>
          <a:ln w="9525">
            <a:noFill/>
            <a:miter lim="800000"/>
            <a:headEnd/>
            <a:tailEnd/>
          </a:ln>
        </p:spPr>
      </p:pic>
      <p:sp>
        <p:nvSpPr>
          <p:cNvPr id="53251" name="Rectangle 3"/>
          <p:cNvSpPr>
            <a:spLocks noGrp="1" noChangeArrowheads="1"/>
          </p:cNvSpPr>
          <p:nvPr>
            <p:ph type="title"/>
            <p:custDataLst>
              <p:tags r:id="rId14"/>
            </p:custDataLst>
          </p:nvPr>
        </p:nvSpPr>
        <p:spPr bwMode="gray">
          <a:xfrm>
            <a:off x="121628" y="178820"/>
            <a:ext cx="8793773" cy="34086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GB"/>
              <a:t>Click to edit Master title style</a:t>
            </a:r>
          </a:p>
        </p:txBody>
      </p:sp>
      <p:sp>
        <p:nvSpPr>
          <p:cNvPr id="53252" name="Rectangle 4"/>
          <p:cNvSpPr>
            <a:spLocks noGrp="1" noChangeArrowheads="1"/>
          </p:cNvSpPr>
          <p:nvPr>
            <p:ph type="body" idx="1"/>
            <p:custDataLst>
              <p:tags r:id="rId15"/>
            </p:custDataLst>
          </p:nvPr>
        </p:nvSpPr>
        <p:spPr bwMode="gray">
          <a:xfrm>
            <a:off x="126023" y="1298575"/>
            <a:ext cx="8792308" cy="93743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a:t>Click to edit Master text styles</a:t>
            </a:r>
          </a:p>
          <a:p>
            <a:pPr lvl="1"/>
            <a:r>
              <a:rPr lang="en-GB"/>
              <a:t>Second level</a:t>
            </a:r>
          </a:p>
          <a:p>
            <a:pPr lvl="2"/>
            <a:r>
              <a:rPr lang="en-GB"/>
              <a:t>Third level</a:t>
            </a:r>
          </a:p>
        </p:txBody>
      </p:sp>
      <p:grpSp>
        <p:nvGrpSpPr>
          <p:cNvPr id="53253" name="McK Slide Elements"/>
          <p:cNvGrpSpPr>
            <a:grpSpLocks/>
          </p:cNvGrpSpPr>
          <p:nvPr/>
        </p:nvGrpSpPr>
        <p:grpSpPr bwMode="auto">
          <a:xfrm>
            <a:off x="126023" y="542925"/>
            <a:ext cx="8792308" cy="6288088"/>
            <a:chOff x="79" y="342"/>
            <a:chExt cx="5539" cy="3961"/>
          </a:xfrm>
        </p:grpSpPr>
        <p:sp>
          <p:nvSpPr>
            <p:cNvPr id="327686" name="McK Measure" hidden="1"/>
            <p:cNvSpPr txBox="1">
              <a:spLocks noChangeArrowheads="1"/>
            </p:cNvSpPr>
            <p:nvPr userDrawn="1"/>
          </p:nvSpPr>
          <p:spPr bwMode="gray">
            <a:xfrm>
              <a:off x="79" y="342"/>
              <a:ext cx="5539" cy="143"/>
            </a:xfrm>
            <a:prstGeom prst="rect">
              <a:avLst/>
            </a:prstGeom>
            <a:noFill/>
            <a:ln w="9525">
              <a:noFill/>
              <a:miter lim="800000"/>
              <a:headEnd/>
              <a:tailEnd/>
            </a:ln>
            <a:effectLst/>
          </p:spPr>
          <p:txBody>
            <a:bodyPr lIns="0" tIns="0" rIns="0" bIns="0">
              <a:spAutoFit/>
            </a:bodyPr>
            <a:lstStyle/>
            <a:p>
              <a:pPr algn="l" defTabSz="842618">
                <a:defRPr/>
              </a:pPr>
              <a:r>
                <a:rPr lang="en-GB" sz="1477"/>
                <a:t>Unit of measure</a:t>
              </a:r>
            </a:p>
          </p:txBody>
        </p:sp>
        <p:sp>
          <p:nvSpPr>
            <p:cNvPr id="327687" name="McK Footnote" hidden="1"/>
            <p:cNvSpPr txBox="1">
              <a:spLocks noChangeArrowheads="1"/>
            </p:cNvSpPr>
            <p:nvPr userDrawn="1"/>
          </p:nvSpPr>
          <p:spPr bwMode="gray">
            <a:xfrm>
              <a:off x="81" y="4067"/>
              <a:ext cx="5249" cy="236"/>
            </a:xfrm>
            <a:prstGeom prst="rect">
              <a:avLst/>
            </a:prstGeom>
            <a:noFill/>
            <a:ln w="9525">
              <a:noFill/>
              <a:miter lim="800000"/>
              <a:headEnd/>
              <a:tailEnd/>
            </a:ln>
            <a:effectLst/>
          </p:spPr>
          <p:txBody>
            <a:bodyPr lIns="0" tIns="0" rIns="0" bIns="0" anchor="b">
              <a:spAutoFit/>
            </a:bodyPr>
            <a:lstStyle/>
            <a:p>
              <a:pPr marL="540741" indent="-540741" algn="l" defTabSz="842618">
                <a:tabLst>
                  <a:tab pos="502640" algn="r"/>
                </a:tabLst>
                <a:defRPr/>
              </a:pPr>
              <a:r>
                <a:rPr lang="en-GB" sz="1108">
                  <a:solidFill>
                    <a:srgbClr val="000000"/>
                  </a:solidFill>
                </a:rPr>
                <a:t>	*	Footnote</a:t>
              </a:r>
            </a:p>
            <a:p>
              <a:pPr marL="540741" indent="-540741" algn="l" defTabSz="842618">
                <a:spcBef>
                  <a:spcPct val="20000"/>
                </a:spcBef>
                <a:tabLst>
                  <a:tab pos="502640" algn="r"/>
                </a:tabLst>
                <a:defRPr/>
              </a:pPr>
              <a:r>
                <a:rPr lang="en-GB" sz="1108">
                  <a:solidFill>
                    <a:srgbClr val="000000"/>
                  </a:solidFill>
                </a:rPr>
                <a:t>Source:		Source</a:t>
              </a:r>
            </a:p>
          </p:txBody>
        </p:sp>
      </p:grpSp>
      <p:sp>
        <p:nvSpPr>
          <p:cNvPr id="327688" name="pg num"/>
          <p:cNvSpPr>
            <a:spLocks noGrp="1" noChangeArrowheads="1"/>
          </p:cNvSpPr>
          <p:nvPr>
            <p:ph type="sldNum" sz="quarter" idx="4"/>
            <p:custDataLst>
              <p:tags r:id="rId16"/>
            </p:custDataLst>
          </p:nvPr>
        </p:nvSpPr>
        <p:spPr bwMode="gray">
          <a:xfrm>
            <a:off x="6858000" y="6611938"/>
            <a:ext cx="861646" cy="17049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spcAft>
                <a:spcPct val="0"/>
              </a:spcAft>
              <a:buClrTx/>
              <a:buFontTx/>
              <a:buNone/>
              <a:defRPr sz="1108">
                <a:solidFill>
                  <a:schemeClr val="bg1"/>
                </a:solidFill>
              </a:defRPr>
            </a:lvl1pPr>
          </a:lstStyle>
          <a:p>
            <a:pPr>
              <a:defRPr/>
            </a:pPr>
            <a:fld id="{58AB6A61-67EE-440E-ADFA-54876BB55E18}" type="slidenum">
              <a:rPr lang="en-GB"/>
              <a:pPr>
                <a:defRPr/>
              </a:pPr>
              <a:t>‹#›</a:t>
            </a:fld>
            <a:endParaRPr lang="en-GB"/>
          </a:p>
        </p:txBody>
      </p:sp>
      <p:graphicFrame>
        <p:nvGraphicFramePr>
          <p:cNvPr id="53257" name="Rectangle 9" hidden="1"/>
          <p:cNvGraphicFramePr>
            <a:graphicFrameLocks/>
          </p:cNvGraphicFramePr>
          <p:nvPr>
            <p:custDataLst>
              <p:tags r:id="rId17"/>
            </p:custDataLst>
          </p:nvPr>
        </p:nvGraphicFramePr>
        <p:xfrm>
          <a:off x="5862" y="1"/>
          <a:ext cx="149469" cy="161925"/>
        </p:xfrm>
        <a:graphic>
          <a:graphicData uri="http://schemas.openxmlformats.org/presentationml/2006/ole">
            <mc:AlternateContent xmlns:mc="http://schemas.openxmlformats.org/markup-compatibility/2006">
              <mc:Choice xmlns:v="urn:schemas-microsoft-com:vml" Requires="v">
                <p:oleObj r:id="rId19" imgW="0" imgH="0" progId="">
                  <p:embed/>
                </p:oleObj>
              </mc:Choice>
              <mc:Fallback>
                <p:oleObj r:id="rId19" imgW="0" imgH="0" progId="">
                  <p:embed/>
                  <p:pic>
                    <p:nvPicPr>
                      <p:cNvPr id="53257" name="Rectangle 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862" y="1"/>
                        <a:ext cx="149469"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8091502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842618" rtl="0" eaLnBrk="0" fontAlgn="base" hangingPunct="0">
        <a:spcBef>
          <a:spcPct val="0"/>
        </a:spcBef>
        <a:spcAft>
          <a:spcPct val="0"/>
        </a:spcAft>
        <a:defRPr sz="2215" b="1">
          <a:solidFill>
            <a:schemeClr val="bg1"/>
          </a:solidFill>
          <a:latin typeface="+mj-lt"/>
          <a:ea typeface="+mj-ea"/>
          <a:cs typeface="+mj-cs"/>
        </a:defRPr>
      </a:lvl1pPr>
      <a:lvl2pPr algn="l" defTabSz="842618" rtl="0" eaLnBrk="0" fontAlgn="base" hangingPunct="0">
        <a:spcBef>
          <a:spcPct val="0"/>
        </a:spcBef>
        <a:spcAft>
          <a:spcPct val="0"/>
        </a:spcAft>
        <a:defRPr sz="2215" b="1">
          <a:solidFill>
            <a:schemeClr val="bg1"/>
          </a:solidFill>
          <a:latin typeface="Arial" charset="0"/>
        </a:defRPr>
      </a:lvl2pPr>
      <a:lvl3pPr algn="l" defTabSz="842618" rtl="0" eaLnBrk="0" fontAlgn="base" hangingPunct="0">
        <a:spcBef>
          <a:spcPct val="0"/>
        </a:spcBef>
        <a:spcAft>
          <a:spcPct val="0"/>
        </a:spcAft>
        <a:defRPr sz="2215" b="1">
          <a:solidFill>
            <a:schemeClr val="bg1"/>
          </a:solidFill>
          <a:latin typeface="Arial" charset="0"/>
        </a:defRPr>
      </a:lvl3pPr>
      <a:lvl4pPr algn="l" defTabSz="842618" rtl="0" eaLnBrk="0" fontAlgn="base" hangingPunct="0">
        <a:spcBef>
          <a:spcPct val="0"/>
        </a:spcBef>
        <a:spcAft>
          <a:spcPct val="0"/>
        </a:spcAft>
        <a:defRPr sz="2215" b="1">
          <a:solidFill>
            <a:schemeClr val="bg1"/>
          </a:solidFill>
          <a:latin typeface="Arial" charset="0"/>
        </a:defRPr>
      </a:lvl4pPr>
      <a:lvl5pPr algn="l" defTabSz="842618" rtl="0" eaLnBrk="0" fontAlgn="base" hangingPunct="0">
        <a:spcBef>
          <a:spcPct val="0"/>
        </a:spcBef>
        <a:spcAft>
          <a:spcPct val="0"/>
        </a:spcAft>
        <a:defRPr sz="2215" b="1">
          <a:solidFill>
            <a:schemeClr val="bg1"/>
          </a:solidFill>
          <a:latin typeface="Arial" charset="0"/>
        </a:defRPr>
      </a:lvl5pPr>
      <a:lvl6pPr marL="422041" algn="l" defTabSz="842618" rtl="0" eaLnBrk="0" fontAlgn="base" hangingPunct="0">
        <a:spcBef>
          <a:spcPct val="0"/>
        </a:spcBef>
        <a:spcAft>
          <a:spcPct val="0"/>
        </a:spcAft>
        <a:defRPr sz="2215" b="1">
          <a:solidFill>
            <a:schemeClr val="bg1"/>
          </a:solidFill>
          <a:latin typeface="Arial" charset="0"/>
        </a:defRPr>
      </a:lvl6pPr>
      <a:lvl7pPr marL="844083" algn="l" defTabSz="842618" rtl="0" eaLnBrk="0" fontAlgn="base" hangingPunct="0">
        <a:spcBef>
          <a:spcPct val="0"/>
        </a:spcBef>
        <a:spcAft>
          <a:spcPct val="0"/>
        </a:spcAft>
        <a:defRPr sz="2215" b="1">
          <a:solidFill>
            <a:schemeClr val="bg1"/>
          </a:solidFill>
          <a:latin typeface="Arial" charset="0"/>
        </a:defRPr>
      </a:lvl7pPr>
      <a:lvl8pPr marL="1266124" algn="l" defTabSz="842618" rtl="0" eaLnBrk="0" fontAlgn="base" hangingPunct="0">
        <a:spcBef>
          <a:spcPct val="0"/>
        </a:spcBef>
        <a:spcAft>
          <a:spcPct val="0"/>
        </a:spcAft>
        <a:defRPr sz="2215" b="1">
          <a:solidFill>
            <a:schemeClr val="bg1"/>
          </a:solidFill>
          <a:latin typeface="Arial" charset="0"/>
        </a:defRPr>
      </a:lvl8pPr>
      <a:lvl9pPr marL="1688165" algn="l" defTabSz="842618" rtl="0" eaLnBrk="0" fontAlgn="base" hangingPunct="0">
        <a:spcBef>
          <a:spcPct val="0"/>
        </a:spcBef>
        <a:spcAft>
          <a:spcPct val="0"/>
        </a:spcAft>
        <a:defRPr sz="2215" b="1">
          <a:solidFill>
            <a:schemeClr val="bg1"/>
          </a:solidFill>
          <a:latin typeface="Arial" charset="0"/>
        </a:defRPr>
      </a:lvl9pPr>
    </p:titleStyle>
    <p:bodyStyle>
      <a:lvl1pPr marL="165593" indent="-165593" algn="l" defTabSz="877788" rtl="0" eaLnBrk="0" fontAlgn="base" hangingPunct="0">
        <a:spcBef>
          <a:spcPct val="0"/>
        </a:spcBef>
        <a:spcAft>
          <a:spcPct val="0"/>
        </a:spcAft>
        <a:buChar char="•"/>
        <a:tabLst>
          <a:tab pos="244726" algn="l"/>
          <a:tab pos="657975" algn="l"/>
        </a:tabLst>
        <a:defRPr sz="2215">
          <a:solidFill>
            <a:schemeClr val="tx1"/>
          </a:solidFill>
          <a:latin typeface="+mn-lt"/>
          <a:ea typeface="+mn-ea"/>
          <a:cs typeface="+mn-cs"/>
        </a:defRPr>
      </a:lvl1pPr>
      <a:lvl2pPr marL="657975" indent="-246191" algn="l" defTabSz="877788" rtl="0" eaLnBrk="0" fontAlgn="base" hangingPunct="0">
        <a:spcBef>
          <a:spcPct val="0"/>
        </a:spcBef>
        <a:spcAft>
          <a:spcPct val="0"/>
        </a:spcAft>
        <a:buClr>
          <a:schemeClr val="tx1"/>
        </a:buClr>
        <a:buFont typeface="Arial" charset="0"/>
        <a:buChar char="–"/>
        <a:tabLst>
          <a:tab pos="244726" algn="l"/>
          <a:tab pos="657975" algn="l"/>
        </a:tabLst>
        <a:defRPr sz="2031">
          <a:solidFill>
            <a:schemeClr val="tx1"/>
          </a:solidFill>
          <a:latin typeface="+mn-lt"/>
        </a:defRPr>
      </a:lvl2pPr>
      <a:lvl3pPr marL="1327672" indent="-337047" algn="l" defTabSz="877788" rtl="0" eaLnBrk="0" fontAlgn="base" hangingPunct="0">
        <a:spcBef>
          <a:spcPct val="0"/>
        </a:spcBef>
        <a:spcAft>
          <a:spcPct val="0"/>
        </a:spcAft>
        <a:buClr>
          <a:schemeClr val="tx1"/>
        </a:buClr>
        <a:buFont typeface="Times New Roman" pitchFamily="18" charset="0"/>
        <a:buChar char="◦"/>
        <a:tabLst>
          <a:tab pos="244726" algn="l"/>
          <a:tab pos="657975" algn="l"/>
        </a:tabLst>
        <a:defRPr sz="1846">
          <a:solidFill>
            <a:schemeClr val="tx1"/>
          </a:solidFill>
          <a:latin typeface="+mn-lt"/>
        </a:defRPr>
      </a:lvl3pPr>
      <a:lvl4pPr marL="3285474" indent="-133354" algn="l" defTabSz="877788" rtl="0" eaLnBrk="0" fontAlgn="base" hangingPunct="0">
        <a:spcBef>
          <a:spcPct val="0"/>
        </a:spcBef>
        <a:spcAft>
          <a:spcPct val="0"/>
        </a:spcAft>
        <a:buClr>
          <a:schemeClr val="tx2"/>
        </a:buClr>
        <a:buSzPct val="89000"/>
        <a:buChar char="•"/>
        <a:tabLst>
          <a:tab pos="244726" algn="l"/>
          <a:tab pos="657975" algn="l"/>
        </a:tabLst>
        <a:defRPr sz="1846">
          <a:solidFill>
            <a:schemeClr val="tx1"/>
          </a:solidFill>
          <a:latin typeface="+mn-lt"/>
        </a:defRPr>
      </a:lvl4pPr>
      <a:lvl5pPr marL="3596144" indent="-145077" algn="l" defTabSz="877788" rtl="0" eaLnBrk="0" fontAlgn="base" hangingPunct="0">
        <a:spcBef>
          <a:spcPct val="0"/>
        </a:spcBef>
        <a:spcAft>
          <a:spcPct val="0"/>
        </a:spcAft>
        <a:buClr>
          <a:schemeClr val="tx2"/>
        </a:buClr>
        <a:buSzPct val="75000"/>
        <a:buFont typeface="Times New Roman" pitchFamily="18" charset="0"/>
        <a:buChar char="–"/>
        <a:tabLst>
          <a:tab pos="244726" algn="l"/>
          <a:tab pos="657975" algn="l"/>
        </a:tabLst>
        <a:defRPr sz="1846">
          <a:solidFill>
            <a:schemeClr val="tx1"/>
          </a:solidFill>
          <a:latin typeface="+mn-lt"/>
        </a:defRPr>
      </a:lvl5pPr>
      <a:lvl6pPr marL="4018185" indent="-145077" algn="l" defTabSz="877788" rtl="0" eaLnBrk="0" fontAlgn="base" hangingPunct="0">
        <a:spcBef>
          <a:spcPct val="0"/>
        </a:spcBef>
        <a:spcAft>
          <a:spcPct val="0"/>
        </a:spcAft>
        <a:buClr>
          <a:schemeClr val="tx2"/>
        </a:buClr>
        <a:buSzPct val="75000"/>
        <a:buFont typeface="Times New Roman" pitchFamily="18" charset="0"/>
        <a:buChar char="–"/>
        <a:tabLst>
          <a:tab pos="244726" algn="l"/>
          <a:tab pos="657975" algn="l"/>
        </a:tabLst>
        <a:defRPr sz="1846">
          <a:solidFill>
            <a:schemeClr val="tx1"/>
          </a:solidFill>
          <a:latin typeface="+mn-lt"/>
        </a:defRPr>
      </a:lvl6pPr>
      <a:lvl7pPr marL="4440226" indent="-145077" algn="l" defTabSz="877788" rtl="0" eaLnBrk="0" fontAlgn="base" hangingPunct="0">
        <a:spcBef>
          <a:spcPct val="0"/>
        </a:spcBef>
        <a:spcAft>
          <a:spcPct val="0"/>
        </a:spcAft>
        <a:buClr>
          <a:schemeClr val="tx2"/>
        </a:buClr>
        <a:buSzPct val="75000"/>
        <a:buFont typeface="Times New Roman" pitchFamily="18" charset="0"/>
        <a:buChar char="–"/>
        <a:tabLst>
          <a:tab pos="244726" algn="l"/>
          <a:tab pos="657975" algn="l"/>
        </a:tabLst>
        <a:defRPr sz="1846">
          <a:solidFill>
            <a:schemeClr val="tx1"/>
          </a:solidFill>
          <a:latin typeface="+mn-lt"/>
        </a:defRPr>
      </a:lvl7pPr>
      <a:lvl8pPr marL="4862268" indent="-145077" algn="l" defTabSz="877788" rtl="0" eaLnBrk="0" fontAlgn="base" hangingPunct="0">
        <a:spcBef>
          <a:spcPct val="0"/>
        </a:spcBef>
        <a:spcAft>
          <a:spcPct val="0"/>
        </a:spcAft>
        <a:buClr>
          <a:schemeClr val="tx2"/>
        </a:buClr>
        <a:buSzPct val="75000"/>
        <a:buFont typeface="Times New Roman" pitchFamily="18" charset="0"/>
        <a:buChar char="–"/>
        <a:tabLst>
          <a:tab pos="244726" algn="l"/>
          <a:tab pos="657975" algn="l"/>
        </a:tabLst>
        <a:defRPr sz="1846">
          <a:solidFill>
            <a:schemeClr val="tx1"/>
          </a:solidFill>
          <a:latin typeface="+mn-lt"/>
        </a:defRPr>
      </a:lvl8pPr>
      <a:lvl9pPr marL="5284309" indent="-145077" algn="l" defTabSz="877788" rtl="0" eaLnBrk="0" fontAlgn="base" hangingPunct="0">
        <a:spcBef>
          <a:spcPct val="0"/>
        </a:spcBef>
        <a:spcAft>
          <a:spcPct val="0"/>
        </a:spcAft>
        <a:buClr>
          <a:schemeClr val="tx2"/>
        </a:buClr>
        <a:buSzPct val="75000"/>
        <a:buFont typeface="Times New Roman" pitchFamily="18" charset="0"/>
        <a:buChar char="–"/>
        <a:tabLst>
          <a:tab pos="244726" algn="l"/>
          <a:tab pos="657975" algn="l"/>
        </a:tabLst>
        <a:defRPr sz="1846">
          <a:solidFill>
            <a:schemeClr val="tx1"/>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5CC4A0F-DD9F-2A4B-A7C2-D3C533F08224}"/>
              </a:ext>
            </a:extLst>
          </p:cNvPr>
          <p:cNvPicPr>
            <a:picLocks noChangeAspect="1"/>
          </p:cNvPicPr>
          <p:nvPr userDrawn="1"/>
        </p:nvPicPr>
        <p:blipFill>
          <a:blip r:embed="rId8"/>
          <a:stretch>
            <a:fillRect/>
          </a:stretch>
        </p:blipFill>
        <p:spPr>
          <a:xfrm>
            <a:off x="791644" y="6362004"/>
            <a:ext cx="897083" cy="296007"/>
          </a:xfrm>
          <a:prstGeom prst="rect">
            <a:avLst/>
          </a:prstGeom>
        </p:spPr>
      </p:pic>
    </p:spTree>
    <p:extLst>
      <p:ext uri="{BB962C8B-B14F-4D97-AF65-F5344CB8AC3E}">
        <p14:creationId xmlns:p14="http://schemas.microsoft.com/office/powerpoint/2010/main" val="253906383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9"/>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package" Target="../embeddings/Microsoft_Word_Document.docx"/></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package" Target="../embeddings/Microsoft_Word_Document1.docx"/></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package" Target="../embeddings/Microsoft_Word_Document2.docx"/></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package" Target="../embeddings/Microsoft_Word_Document3.docx"/></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package" Target="../embeddings/Microsoft_Word_Document4.docx"/></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package" Target="../embeddings/Microsoft_Word_Document7.docx"/><Relationship Id="rId3" Type="http://schemas.openxmlformats.org/officeDocument/2006/relationships/oleObject" Target="../embeddings/oleObject4.bin"/><Relationship Id="rId7" Type="http://schemas.openxmlformats.org/officeDocument/2006/relationships/package" Target="../embeddings/Microsoft_Word_Document6.docx"/><Relationship Id="rId12" Type="http://schemas.openxmlformats.org/officeDocument/2006/relationships/package" Target="../embeddings/Microsoft_Word_Document11.docx"/><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package" Target="../embeddings/Microsoft_Word_Document10.docx"/><Relationship Id="rId5" Type="http://schemas.openxmlformats.org/officeDocument/2006/relationships/package" Target="../embeddings/Microsoft_Word_Document5.docx"/><Relationship Id="rId10" Type="http://schemas.openxmlformats.org/officeDocument/2006/relationships/package" Target="../embeddings/Microsoft_Word_Document9.docx"/><Relationship Id="rId4" Type="http://schemas.openxmlformats.org/officeDocument/2006/relationships/image" Target="../media/image15.emf"/><Relationship Id="rId9" Type="http://schemas.openxmlformats.org/officeDocument/2006/relationships/package" Target="../embeddings/Microsoft_Word_Document8.docx"/></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4575EB38-C0D4-3CEB-8EDD-75B567269034}"/>
              </a:ext>
            </a:extLst>
          </p:cNvPr>
          <p:cNvSpPr>
            <a:spLocks noChangeArrowheads="1"/>
          </p:cNvSpPr>
          <p:nvPr/>
        </p:nvSpPr>
        <p:spPr bwMode="auto">
          <a:xfrm>
            <a:off x="115651" y="4074849"/>
            <a:ext cx="8594811" cy="24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buSzPct val="120000"/>
              <a:buChar char="•"/>
              <a:defRPr sz="2400">
                <a:solidFill>
                  <a:schemeClr val="tx1"/>
                </a:solidFill>
                <a:latin typeface="Arial" panose="020B0604020202020204" pitchFamily="34" charset="0"/>
              </a:defRPr>
            </a:lvl1pPr>
            <a:lvl2pPr marL="742950" indent="-285750">
              <a:buClr>
                <a:schemeClr val="tx2"/>
              </a:buClr>
              <a:buSzPct val="120000"/>
              <a:buChar char="•"/>
              <a:defRPr sz="2200">
                <a:solidFill>
                  <a:schemeClr val="tx1"/>
                </a:solidFill>
                <a:latin typeface="Arial" panose="020B0604020202020204" pitchFamily="34" charset="0"/>
              </a:defRPr>
            </a:lvl2pPr>
            <a:lvl3pPr marL="1143000" indent="-228600">
              <a:buClr>
                <a:schemeClr val="tx2"/>
              </a:buClr>
              <a:buFont typeface="Times New Roman" panose="02020603050405020304" pitchFamily="18" charset="0"/>
              <a:buChar char="–"/>
              <a:defRPr sz="2000">
                <a:solidFill>
                  <a:schemeClr val="tx1"/>
                </a:solidFill>
                <a:latin typeface="Arial" panose="020B0604020202020204" pitchFamily="34" charset="0"/>
              </a:defRPr>
            </a:lvl3pPr>
            <a:lvl4pPr marL="1600200" indent="-228600">
              <a:buClr>
                <a:schemeClr val="tx2"/>
              </a:buClr>
              <a:buSzPct val="89000"/>
              <a:buChar char="•"/>
              <a:defRPr sz="2000">
                <a:solidFill>
                  <a:schemeClr val="tx1"/>
                </a:solidFill>
                <a:latin typeface="Arial" panose="020B0604020202020204" pitchFamily="34" charset="0"/>
              </a:defRPr>
            </a:lvl4pPr>
            <a:lvl5pPr marL="2057400" indent="-228600">
              <a:buClr>
                <a:schemeClr val="tx2"/>
              </a:buClr>
              <a:buSzPct val="75000"/>
              <a:buFont typeface="Times New Roman"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0"/>
              </a:spcBef>
              <a:spcAft>
                <a:spcPct val="0"/>
              </a:spcAft>
              <a:buClr>
                <a:schemeClr val="tx2"/>
              </a:buClr>
              <a:buSzPct val="75000"/>
              <a:buFont typeface="Times New Roman"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0"/>
              </a:spcBef>
              <a:spcAft>
                <a:spcPct val="0"/>
              </a:spcAft>
              <a:buClr>
                <a:schemeClr val="tx2"/>
              </a:buClr>
              <a:buSzPct val="75000"/>
              <a:buFont typeface="Times New Roman"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0"/>
              </a:spcBef>
              <a:spcAft>
                <a:spcPct val="0"/>
              </a:spcAft>
              <a:buClr>
                <a:schemeClr val="tx2"/>
              </a:buClr>
              <a:buSzPct val="75000"/>
              <a:buFont typeface="Times New Roman"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0"/>
              </a:spcBef>
              <a:spcAft>
                <a:spcPct val="0"/>
              </a:spcAft>
              <a:buClr>
                <a:schemeClr val="tx2"/>
              </a:buClr>
              <a:buSzPct val="75000"/>
              <a:buFont typeface="Times New Roman" panose="02020603050405020304" pitchFamily="18" charset="0"/>
              <a:buChar char="–"/>
              <a:defRPr sz="2000">
                <a:solidFill>
                  <a:schemeClr val="tx1"/>
                </a:solidFill>
                <a:latin typeface="Arial" panose="020B0604020202020204" pitchFamily="34" charset="0"/>
              </a:defRPr>
            </a:lvl9pPr>
          </a:lstStyle>
          <a:p>
            <a:pPr algn="ctr" eaLnBrk="1" hangingPunct="1">
              <a:buSzTx/>
              <a:buFontTx/>
              <a:buNone/>
            </a:pPr>
            <a:r>
              <a:rPr lang="en-US" altLang="en-US" sz="3000" b="1" dirty="0">
                <a:solidFill>
                  <a:schemeClr val="bg1"/>
                </a:solidFill>
                <a:latin typeface="Arial Narrow" panose="020B0606020202030204" pitchFamily="34" charset="0"/>
              </a:rPr>
              <a:t> </a:t>
            </a:r>
          </a:p>
          <a:p>
            <a:pPr algn="ctr" eaLnBrk="1" hangingPunct="1">
              <a:buSzTx/>
              <a:buFontTx/>
              <a:buNone/>
            </a:pPr>
            <a:r>
              <a:rPr lang="en-US" altLang="en-US" sz="3000" b="1" dirty="0">
                <a:solidFill>
                  <a:schemeClr val="bg1"/>
                </a:solidFill>
                <a:latin typeface="Arial Narrow" panose="020B0606020202030204" pitchFamily="34" charset="0"/>
              </a:rPr>
              <a:t> </a:t>
            </a:r>
          </a:p>
          <a:p>
            <a:pPr algn="ctr" eaLnBrk="1" hangingPunct="1">
              <a:buSzTx/>
              <a:buFontTx/>
              <a:buNone/>
            </a:pPr>
            <a:endParaRPr lang="en-US" altLang="en-US" sz="3000" b="1" dirty="0">
              <a:solidFill>
                <a:schemeClr val="bg1"/>
              </a:solidFill>
              <a:latin typeface="Arial Narrow" panose="020B0606020202030204" pitchFamily="34" charset="0"/>
            </a:endParaRPr>
          </a:p>
          <a:p>
            <a:pPr algn="ctr" eaLnBrk="1" hangingPunct="1">
              <a:buSzTx/>
              <a:buFontTx/>
              <a:buNone/>
            </a:pPr>
            <a:endParaRPr lang="en-US" altLang="en-US" sz="3600" b="1" dirty="0">
              <a:solidFill>
                <a:schemeClr val="bg1"/>
              </a:solidFill>
              <a:latin typeface="Arial Narrow" panose="020B0606020202030204" pitchFamily="34" charset="0"/>
            </a:endParaRPr>
          </a:p>
          <a:p>
            <a:pPr algn="ctr" eaLnBrk="1" hangingPunct="1">
              <a:buSzTx/>
              <a:buFontTx/>
              <a:buNone/>
            </a:pPr>
            <a:endParaRPr lang="en-US" altLang="en-US" sz="3600" b="1" dirty="0">
              <a:solidFill>
                <a:schemeClr val="bg1"/>
              </a:solidFill>
              <a:latin typeface="Arial Narrow" panose="020B0606020202030204" pitchFamily="34" charset="0"/>
            </a:endParaRPr>
          </a:p>
          <a:p>
            <a:pPr algn="ctr" eaLnBrk="1" hangingPunct="1">
              <a:buSzTx/>
              <a:buFontTx/>
              <a:buNone/>
            </a:pPr>
            <a:endParaRPr lang="en-US" altLang="en-US" sz="3600" b="1" dirty="0">
              <a:solidFill>
                <a:schemeClr val="bg1"/>
              </a:solidFill>
              <a:latin typeface="Arial Narrow" panose="020B0606020202030204" pitchFamily="34" charset="0"/>
            </a:endParaRPr>
          </a:p>
          <a:p>
            <a:pPr algn="ctr" eaLnBrk="1" hangingPunct="1">
              <a:buSzTx/>
              <a:buFontTx/>
              <a:buNone/>
            </a:pPr>
            <a:endParaRPr lang="en-US" altLang="en-US" sz="3600" b="1" dirty="0">
              <a:solidFill>
                <a:schemeClr val="bg1"/>
              </a:solidFill>
              <a:latin typeface="Arial Narrow" panose="020B0606020202030204" pitchFamily="34" charset="0"/>
            </a:endParaRPr>
          </a:p>
          <a:p>
            <a:pPr algn="ctr" eaLnBrk="1" hangingPunct="1">
              <a:buSzTx/>
              <a:buFontTx/>
              <a:buNone/>
            </a:pPr>
            <a:endParaRPr lang="en-US" altLang="en-US" sz="3600" b="1" dirty="0">
              <a:solidFill>
                <a:schemeClr val="bg1"/>
              </a:solidFill>
              <a:latin typeface="Arial Narrow" panose="020B0606020202030204" pitchFamily="34" charset="0"/>
            </a:endParaRPr>
          </a:p>
          <a:p>
            <a:pPr algn="ctr" eaLnBrk="1" hangingPunct="1">
              <a:buSzTx/>
              <a:buFontTx/>
              <a:buNone/>
            </a:pPr>
            <a:endParaRPr lang="en-US" altLang="en-US" sz="3600" b="1" dirty="0">
              <a:solidFill>
                <a:schemeClr val="bg1"/>
              </a:solidFill>
              <a:latin typeface="Arial Narrow" panose="020B0606020202030204" pitchFamily="34" charset="0"/>
            </a:endParaRPr>
          </a:p>
          <a:p>
            <a:pPr algn="ctr" eaLnBrk="1" hangingPunct="1">
              <a:buSzTx/>
              <a:buFontTx/>
              <a:buNone/>
            </a:pPr>
            <a:endParaRPr lang="en-US" altLang="en-US" sz="3600" b="1" dirty="0">
              <a:solidFill>
                <a:schemeClr val="bg1"/>
              </a:solidFill>
              <a:latin typeface="Arial Narrow" panose="020B0606020202030204" pitchFamily="34" charset="0"/>
            </a:endParaRPr>
          </a:p>
          <a:p>
            <a:pPr algn="ctr" eaLnBrk="1" hangingPunct="1">
              <a:buSzTx/>
              <a:buFontTx/>
              <a:buNone/>
            </a:pPr>
            <a:endParaRPr lang="en-US" altLang="en-US" sz="3600" b="1" dirty="0">
              <a:solidFill>
                <a:schemeClr val="bg1"/>
              </a:solidFill>
              <a:latin typeface="Arial Narrow" panose="020B0606020202030204" pitchFamily="34" charset="0"/>
            </a:endParaRPr>
          </a:p>
          <a:p>
            <a:pPr algn="ctr">
              <a:buSzTx/>
              <a:buNone/>
            </a:pPr>
            <a:endParaRPr lang="en-ZA" sz="2800" b="1" dirty="0">
              <a:solidFill>
                <a:schemeClr val="bg1"/>
              </a:solidFill>
            </a:endParaRPr>
          </a:p>
          <a:p>
            <a:pPr algn="ctr" eaLnBrk="1" hangingPunct="1">
              <a:buSzTx/>
              <a:buFontTx/>
              <a:buNone/>
            </a:pPr>
            <a:r>
              <a:rPr lang="en-US" altLang="en-US" sz="3600" b="1" dirty="0">
                <a:solidFill>
                  <a:schemeClr val="bg1"/>
                </a:solidFill>
                <a:latin typeface="Arial Narrow" panose="020B0606020202030204" pitchFamily="34" charset="0"/>
              </a:rPr>
              <a:t>RFP 02/2024</a:t>
            </a:r>
          </a:p>
          <a:p>
            <a:pPr algn="ctr" eaLnBrk="1" hangingPunct="1">
              <a:buSzTx/>
              <a:buFontTx/>
              <a:buNone/>
            </a:pPr>
            <a:endParaRPr lang="en-US" altLang="en-US" sz="3600" b="1" dirty="0">
              <a:solidFill>
                <a:schemeClr val="bg1"/>
              </a:solidFill>
              <a:latin typeface="Arial Narrow" panose="020B0606020202030204" pitchFamily="34" charset="0"/>
            </a:endParaRPr>
          </a:p>
          <a:p>
            <a:pPr algn="ctr" eaLnBrk="1" hangingPunct="1">
              <a:buSzTx/>
              <a:buFontTx/>
              <a:buNone/>
            </a:pPr>
            <a:r>
              <a:rPr lang="en-ZA" altLang="en-US" sz="3400" b="1" dirty="0">
                <a:solidFill>
                  <a:schemeClr val="bg1"/>
                </a:solidFill>
                <a:latin typeface="Arial Narrow" panose="020B0606020202030204" pitchFamily="34" charset="0"/>
              </a:rPr>
              <a:t>NETWORK CARRIER AND INFRASTRUCTURE SERVICES (KNOWN AS TOWER DVC)</a:t>
            </a:r>
          </a:p>
          <a:p>
            <a:pPr algn="ctr" eaLnBrk="1" hangingPunct="1">
              <a:buSzTx/>
              <a:buFontTx/>
              <a:buNone/>
            </a:pPr>
            <a:endParaRPr lang="en-US" altLang="en-US" sz="3600" b="1" dirty="0">
              <a:solidFill>
                <a:schemeClr val="bg1"/>
              </a:solidFill>
              <a:latin typeface="Arial Narrow" panose="020B0606020202030204" pitchFamily="34" charset="0"/>
            </a:endParaRPr>
          </a:p>
          <a:p>
            <a:pPr algn="ctr" eaLnBrk="1" hangingPunct="1">
              <a:buSzTx/>
              <a:buFontTx/>
              <a:buNone/>
            </a:pPr>
            <a:r>
              <a:rPr lang="en-ZA" altLang="en-US" sz="3300" b="1" dirty="0">
                <a:solidFill>
                  <a:schemeClr val="bg1"/>
                </a:solidFill>
                <a:latin typeface="Arial Narrow"/>
              </a:rPr>
              <a:t>COMPULSORY BRIEFING SESSION: 03 JUNE 2024 AT 10H00</a:t>
            </a:r>
          </a:p>
          <a:p>
            <a:pPr algn="ctr" eaLnBrk="1" hangingPunct="1">
              <a:buSzTx/>
              <a:buFontTx/>
              <a:buNone/>
            </a:pPr>
            <a:endParaRPr lang="en-US" altLang="en-US" sz="3600" b="1" dirty="0">
              <a:solidFill>
                <a:schemeClr val="bg1"/>
              </a:solidFill>
              <a:latin typeface="Arial Narrow" panose="020B0606020202030204" pitchFamily="34" charset="0"/>
            </a:endParaRPr>
          </a:p>
          <a:p>
            <a:pPr algn="ctr" eaLnBrk="1" hangingPunct="1">
              <a:buSzTx/>
              <a:buFontTx/>
              <a:buNone/>
            </a:pPr>
            <a:endParaRPr lang="en-US" altLang="en-US" sz="3600" b="1" dirty="0">
              <a:solidFill>
                <a:schemeClr val="bg1"/>
              </a:solidFill>
              <a:latin typeface="Arial Narrow" panose="020B0606020202030204" pitchFamily="34" charset="0"/>
            </a:endParaRPr>
          </a:p>
          <a:p>
            <a:pPr algn="ctr" eaLnBrk="1" hangingPunct="1">
              <a:buSzTx/>
              <a:buFontTx/>
              <a:buNone/>
            </a:pPr>
            <a:endParaRPr lang="en-US" altLang="en-US" sz="3600" b="1" dirty="0">
              <a:solidFill>
                <a:schemeClr val="bg1"/>
              </a:solidFill>
              <a:latin typeface="Arial Narrow" panose="020B0606020202030204" pitchFamily="34" charset="0"/>
            </a:endParaRPr>
          </a:p>
          <a:p>
            <a:pPr algn="ctr" eaLnBrk="1" hangingPunct="1">
              <a:buSzTx/>
              <a:buFontTx/>
              <a:buNone/>
            </a:pPr>
            <a:endParaRPr lang="en-US" altLang="en-US" sz="3600" b="1" dirty="0">
              <a:solidFill>
                <a:schemeClr val="bg1"/>
              </a:solidFill>
              <a:latin typeface="Arial Narrow" panose="020B0606020202030204" pitchFamily="34" charset="0"/>
            </a:endParaRPr>
          </a:p>
          <a:p>
            <a:pPr algn="ctr" eaLnBrk="1" hangingPunct="1">
              <a:buSzTx/>
              <a:buFontTx/>
              <a:buNone/>
            </a:pPr>
            <a:r>
              <a:rPr lang="en-US" altLang="en-US" sz="2200" b="1" dirty="0">
                <a:solidFill>
                  <a:schemeClr val="bg1"/>
                </a:solidFill>
                <a:latin typeface="Arial Narrow" panose="020B0606020202030204" pitchFamily="34" charset="0"/>
              </a:rPr>
              <a:t>CLOSING DATE</a:t>
            </a:r>
            <a:r>
              <a:rPr lang="en-US" altLang="en-US" b="1" dirty="0">
                <a:solidFill>
                  <a:schemeClr val="bg1"/>
                </a:solidFill>
                <a:latin typeface="Arial Narrow" panose="020B0606020202030204" pitchFamily="34" charset="0"/>
              </a:rPr>
              <a:t>: </a:t>
            </a:r>
            <a:r>
              <a:rPr lang="en-US" altLang="en-US" sz="2000" b="1" dirty="0">
                <a:solidFill>
                  <a:schemeClr val="bg1"/>
                </a:solidFill>
                <a:latin typeface="Arial Narrow" panose="020B0606020202030204" pitchFamily="34" charset="0"/>
              </a:rPr>
              <a:t>27 JUNE 2024 AT 11:H00 </a:t>
            </a:r>
          </a:p>
        </p:txBody>
      </p:sp>
    </p:spTree>
    <p:extLst>
      <p:ext uri="{BB962C8B-B14F-4D97-AF65-F5344CB8AC3E}">
        <p14:creationId xmlns:p14="http://schemas.microsoft.com/office/powerpoint/2010/main" val="87529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088C-8002-337D-C433-DF82A49D7549}"/>
              </a:ext>
            </a:extLst>
          </p:cNvPr>
          <p:cNvSpPr>
            <a:spLocks noGrp="1"/>
          </p:cNvSpPr>
          <p:nvPr>
            <p:ph type="title"/>
          </p:nvPr>
        </p:nvSpPr>
        <p:spPr/>
        <p:txBody>
          <a:bodyPr/>
          <a:lstStyle/>
          <a:p>
            <a:r>
              <a:rPr lang="en-ZA"/>
              <a:t>Table of Content</a:t>
            </a:r>
          </a:p>
        </p:txBody>
      </p:sp>
      <p:sp>
        <p:nvSpPr>
          <p:cNvPr id="3" name="Slide Number Placeholder 2">
            <a:extLst>
              <a:ext uri="{FF2B5EF4-FFF2-40B4-BE49-F238E27FC236}">
                <a16:creationId xmlns:a16="http://schemas.microsoft.com/office/drawing/2014/main" id="{59B6A3E9-D479-CBE5-A88A-823714B52A5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6EA0E21B-4E95-7415-AD08-1D67D70A1222}"/>
              </a:ext>
            </a:extLst>
          </p:cNvPr>
          <p:cNvSpPr>
            <a:spLocks noGrp="1"/>
          </p:cNvSpPr>
          <p:nvPr>
            <p:ph type="body" sz="quarter" idx="11"/>
          </p:nvPr>
        </p:nvSpPr>
        <p:spPr>
          <a:xfrm>
            <a:off x="386556" y="1138091"/>
            <a:ext cx="8292749" cy="5291735"/>
          </a:xfrm>
        </p:spPr>
        <p:txBody>
          <a:bodyPr>
            <a:normAutofit fontScale="92500" lnSpcReduction="10000"/>
          </a:body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002060"/>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FF0000"/>
                </a:solidFill>
                <a:effectLst/>
                <a:uLnTx/>
                <a:uFillTx/>
                <a:latin typeface="Arial" charset="0"/>
                <a:ea typeface="+mn-ea"/>
                <a:cs typeface="+mn-cs"/>
              </a:rPr>
              <a:t>4. Background and Requirements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rgbClr val="44546A"/>
                </a:solidFill>
                <a:effectLst/>
                <a:uLnTx/>
                <a:uFillTx/>
                <a:latin typeface="Arial" charset="0"/>
                <a:ea typeface="+mn-ea"/>
                <a:cs typeface="+mn-cs"/>
              </a:rPr>
              <a:t>6.Price &amp; Specific goals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9</a:t>
            </a:r>
            <a:r>
              <a:rPr kumimoji="0" lang="en-ZA" sz="1600" b="1" i="0" u="none" strike="noStrike" kern="1200" cap="none" spc="0" normalizeH="0" baseline="0" noProof="0" dirty="0">
                <a:ln>
                  <a:noFill/>
                </a:ln>
                <a:solidFill>
                  <a:srgbClr val="44546A"/>
                </a:solidFill>
                <a:effectLst/>
                <a:uLnTx/>
                <a:uFillTx/>
                <a:latin typeface="Arial" charset="0"/>
                <a:ea typeface="+mn-ea"/>
                <a:cs typeface="+mn-cs"/>
              </a:rPr>
              <a:t>. RFP Pack Contents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10</a:t>
            </a:r>
            <a:r>
              <a:rPr kumimoji="0" lang="en-ZA" sz="1600" b="1" i="0" u="none" strike="noStrike" kern="1200" cap="none" spc="0" normalizeH="0" baseline="0" noProof="0" dirty="0">
                <a:ln>
                  <a:noFill/>
                </a:ln>
                <a:solidFill>
                  <a:srgbClr val="44546A"/>
                </a:solidFill>
                <a:effectLst/>
                <a:uLnTx/>
                <a:uFillTx/>
                <a:latin typeface="Arial" charset="0"/>
                <a:ea typeface="+mn-ea"/>
                <a:cs typeface="+mn-cs"/>
              </a:rPr>
              <a:t>.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11. Q&amp;A</a:t>
            </a:r>
            <a:endParaRPr kumimoji="0" lang="en-ZA" sz="1600" b="0" i="0" u="none" strike="noStrike" kern="1200" cap="none" spc="0" normalizeH="0" baseline="0" noProof="0" dirty="0">
              <a:ln>
                <a:noFill/>
              </a:ln>
              <a:solidFill>
                <a:prstClr val="black"/>
              </a:solidFill>
              <a:effectLst/>
              <a:uLnTx/>
              <a:uFillTx/>
              <a:latin typeface="Arial" charset="0"/>
              <a:ea typeface="+mn-ea"/>
              <a:cs typeface="+mn-cs"/>
            </a:endParaRPr>
          </a:p>
          <a:p>
            <a:endParaRPr lang="en-ZA" dirty="0"/>
          </a:p>
        </p:txBody>
      </p:sp>
    </p:spTree>
    <p:extLst>
      <p:ext uri="{BB962C8B-B14F-4D97-AF65-F5344CB8AC3E}">
        <p14:creationId xmlns:p14="http://schemas.microsoft.com/office/powerpoint/2010/main" val="2226691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7A99-3DC7-E724-3438-97B9C437B3CD}"/>
              </a:ext>
            </a:extLst>
          </p:cNvPr>
          <p:cNvSpPr>
            <a:spLocks noGrp="1"/>
          </p:cNvSpPr>
          <p:nvPr>
            <p:ph type="title"/>
          </p:nvPr>
        </p:nvSpPr>
        <p:spPr>
          <a:xfrm>
            <a:off x="341993" y="441325"/>
            <a:ext cx="8517194" cy="555858"/>
          </a:xfrm>
        </p:spPr>
        <p:txBody>
          <a:bodyPr>
            <a:normAutofit fontScale="90000"/>
          </a:bodyPr>
          <a:lstStyle/>
          <a:p>
            <a:r>
              <a:rPr lang="en-ZA" dirty="0"/>
              <a:t>BACKGROUND &amp; REQUIREMENTS: TOWER DVC </a:t>
            </a:r>
          </a:p>
        </p:txBody>
      </p:sp>
      <p:sp>
        <p:nvSpPr>
          <p:cNvPr id="3" name="Slide Number Placeholder 2">
            <a:extLst>
              <a:ext uri="{FF2B5EF4-FFF2-40B4-BE49-F238E27FC236}">
                <a16:creationId xmlns:a16="http://schemas.microsoft.com/office/drawing/2014/main" id="{594FFFB3-232A-5870-250E-C8EB0331DABB}"/>
              </a:ext>
            </a:extLst>
          </p:cNvPr>
          <p:cNvSpPr>
            <a:spLocks noGrp="1"/>
          </p:cNvSpPr>
          <p:nvPr>
            <p:ph type="sldNum" sz="quarter" idx="10"/>
          </p:nvPr>
        </p:nvSpPr>
        <p:spPr/>
        <p:txBody>
          <a:bodyPr/>
          <a:lstStyle/>
          <a:p>
            <a:fld id="{B540B12B-D968-2643-8E7F-238A3C456CC9}" type="slidenum">
              <a:rPr lang="en-US" smtClean="0"/>
              <a:pPr/>
              <a:t>10</a:t>
            </a:fld>
            <a:endParaRPr lang="en-US"/>
          </a:p>
        </p:txBody>
      </p:sp>
      <p:sp>
        <p:nvSpPr>
          <p:cNvPr id="4" name="Text Placeholder 3">
            <a:extLst>
              <a:ext uri="{FF2B5EF4-FFF2-40B4-BE49-F238E27FC236}">
                <a16:creationId xmlns:a16="http://schemas.microsoft.com/office/drawing/2014/main" id="{16DDD70F-3E36-1E80-2A97-BF1372038129}"/>
              </a:ext>
            </a:extLst>
          </p:cNvPr>
          <p:cNvSpPr>
            <a:spLocks noGrp="1"/>
          </p:cNvSpPr>
          <p:nvPr>
            <p:ph type="body" sz="quarter" idx="11"/>
          </p:nvPr>
        </p:nvSpPr>
        <p:spPr>
          <a:xfrm>
            <a:off x="341993" y="1198784"/>
            <a:ext cx="8622806" cy="5029441"/>
          </a:xfrm>
        </p:spPr>
        <p:txBody>
          <a:bodyPr>
            <a:noAutofit/>
          </a:bodyPr>
          <a:lstStyle/>
          <a:p>
            <a:pPr>
              <a:lnSpc>
                <a:spcPct val="150000"/>
              </a:lnSpc>
            </a:pPr>
            <a:r>
              <a:rPr lang="en-ZA" sz="1600" b="0" i="0" u="none" strike="noStrike" baseline="0" dirty="0">
                <a:solidFill>
                  <a:srgbClr val="002060"/>
                </a:solidFill>
                <a:latin typeface="Arial" panose="020B0604020202020204" pitchFamily="34" charset="0"/>
                <a:cs typeface="Arial" panose="020B0604020202020204" pitchFamily="34" charset="0"/>
              </a:rPr>
              <a:t>The primary objective of this RFP is to provide for the delivery, continuity, and cost-effectiveness of SARS’s data carrier (WAN), voice carrier, and Unified Communication/s Platform as a Service Carrier.</a:t>
            </a:r>
          </a:p>
          <a:p>
            <a:pPr>
              <a:lnSpc>
                <a:spcPct val="150000"/>
              </a:lnSpc>
            </a:pPr>
            <a:endParaRPr lang="en-ZA" sz="1600" b="0" i="0" u="none" strike="noStrike" baseline="0" dirty="0">
              <a:solidFill>
                <a:srgbClr val="002060"/>
              </a:solidFill>
              <a:latin typeface="Arial" panose="020B0604020202020204" pitchFamily="34" charset="0"/>
              <a:cs typeface="Arial" panose="020B0604020202020204" pitchFamily="34" charset="0"/>
            </a:endParaRPr>
          </a:p>
          <a:p>
            <a:pPr>
              <a:lnSpc>
                <a:spcPct val="150000"/>
              </a:lnSpc>
            </a:pPr>
            <a:r>
              <a:rPr lang="en-ZA" sz="1600" b="0" i="0" u="none" strike="noStrike" baseline="0" dirty="0">
                <a:solidFill>
                  <a:srgbClr val="002060"/>
                </a:solidFill>
                <a:latin typeface="Arial" panose="020B0604020202020204" pitchFamily="34" charset="0"/>
                <a:cs typeface="Arial" panose="020B0604020202020204" pitchFamily="34" charset="0"/>
              </a:rPr>
              <a:t>SARS has sought to simplify the definition of the services by specifying the requirements, as far as possible, without specifying the detail of the underlying technologies. This approach puts greater emphasis on the agreed service levels, while allowing the service provider freedom to configure the technology solutions in the most cost-effective manner. This approach is particularly evident in the requirements specification in Towers D, V, and C. </a:t>
            </a:r>
          </a:p>
          <a:p>
            <a:pPr>
              <a:lnSpc>
                <a:spcPct val="150000"/>
              </a:lnSpc>
            </a:pPr>
            <a:endParaRPr lang="en-ZA" sz="1600" dirty="0">
              <a:solidFill>
                <a:srgbClr val="002060"/>
              </a:solidFill>
              <a:latin typeface="Arial" panose="020B0604020202020204" pitchFamily="34" charset="0"/>
              <a:cs typeface="Arial" panose="020B0604020202020204" pitchFamily="34" charset="0"/>
            </a:endParaRPr>
          </a:p>
          <a:p>
            <a:pPr>
              <a:lnSpc>
                <a:spcPct val="150000"/>
              </a:lnSpc>
            </a:pPr>
            <a:r>
              <a:rPr lang="en-ZA" sz="1600" dirty="0">
                <a:solidFill>
                  <a:srgbClr val="002060"/>
                </a:solidFill>
                <a:latin typeface="Arial" panose="020B0604020202020204" pitchFamily="34" charset="0"/>
                <a:cs typeface="Arial" panose="020B0604020202020204" pitchFamily="34" charset="0"/>
              </a:rPr>
              <a:t>SARS’s objectives in issuing this RFP do not include contracting to transform the network to newer technologies. Rather, SARS aims to contract services that will allow for the deployment of newer technologies that will improve the quality of services and provide value for money.</a:t>
            </a:r>
          </a:p>
        </p:txBody>
      </p:sp>
    </p:spTree>
    <p:extLst>
      <p:ext uri="{BB962C8B-B14F-4D97-AF65-F5344CB8AC3E}">
        <p14:creationId xmlns:p14="http://schemas.microsoft.com/office/powerpoint/2010/main" val="1823140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8A5C-9476-D858-BC9D-CC3C32AE3C40}"/>
              </a:ext>
            </a:extLst>
          </p:cNvPr>
          <p:cNvSpPr>
            <a:spLocks noGrp="1"/>
          </p:cNvSpPr>
          <p:nvPr>
            <p:ph type="title"/>
          </p:nvPr>
        </p:nvSpPr>
        <p:spPr>
          <a:xfrm>
            <a:off x="560749" y="102785"/>
            <a:ext cx="7886700" cy="532606"/>
          </a:xfrm>
        </p:spPr>
        <p:txBody>
          <a:bodyPr>
            <a:normAutofit fontScale="90000"/>
          </a:bodyPr>
          <a:lstStyle/>
          <a:p>
            <a:r>
              <a:rPr lang="en-ZA" dirty="0"/>
              <a:t>BACKGROUND &amp; REQUIREMENTS: TOWER D </a:t>
            </a:r>
          </a:p>
        </p:txBody>
      </p:sp>
      <p:sp>
        <p:nvSpPr>
          <p:cNvPr id="3" name="Slide Number Placeholder 2">
            <a:extLst>
              <a:ext uri="{FF2B5EF4-FFF2-40B4-BE49-F238E27FC236}">
                <a16:creationId xmlns:a16="http://schemas.microsoft.com/office/drawing/2014/main" id="{F6209D64-5756-B604-3105-D08641B85A37}"/>
              </a:ext>
            </a:extLst>
          </p:cNvPr>
          <p:cNvSpPr>
            <a:spLocks noGrp="1"/>
          </p:cNvSpPr>
          <p:nvPr>
            <p:ph type="sldNum" sz="quarter" idx="10"/>
          </p:nvPr>
        </p:nvSpPr>
        <p:spPr/>
        <p:txBody>
          <a:bodyPr/>
          <a:lstStyle/>
          <a:p>
            <a:fld id="{B540B12B-D968-2643-8E7F-238A3C456CC9}" type="slidenum">
              <a:rPr lang="en-US" smtClean="0"/>
              <a:pPr/>
              <a:t>11</a:t>
            </a:fld>
            <a:endParaRPr lang="en-US"/>
          </a:p>
        </p:txBody>
      </p:sp>
      <p:pic>
        <p:nvPicPr>
          <p:cNvPr id="7" name="Picture 6" descr="A diagram of a network&#10;&#10;Description automatically generated">
            <a:extLst>
              <a:ext uri="{FF2B5EF4-FFF2-40B4-BE49-F238E27FC236}">
                <a16:creationId xmlns:a16="http://schemas.microsoft.com/office/drawing/2014/main" id="{649966BF-CF56-ACEF-5DCC-A9929ACB6FEC}"/>
              </a:ext>
            </a:extLst>
          </p:cNvPr>
          <p:cNvPicPr>
            <a:picLocks noChangeAspect="1"/>
          </p:cNvPicPr>
          <p:nvPr/>
        </p:nvPicPr>
        <p:blipFill>
          <a:blip r:embed="rId2"/>
          <a:stretch>
            <a:fillRect/>
          </a:stretch>
        </p:blipFill>
        <p:spPr>
          <a:xfrm>
            <a:off x="59362" y="667229"/>
            <a:ext cx="9047153" cy="5479791"/>
          </a:xfrm>
          <a:prstGeom prst="rect">
            <a:avLst/>
          </a:prstGeom>
        </p:spPr>
      </p:pic>
    </p:spTree>
    <p:extLst>
      <p:ext uri="{BB962C8B-B14F-4D97-AF65-F5344CB8AC3E}">
        <p14:creationId xmlns:p14="http://schemas.microsoft.com/office/powerpoint/2010/main" val="1962426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8A5C-9476-D858-BC9D-CC3C32AE3C40}"/>
              </a:ext>
            </a:extLst>
          </p:cNvPr>
          <p:cNvSpPr>
            <a:spLocks noGrp="1"/>
          </p:cNvSpPr>
          <p:nvPr>
            <p:ph type="title"/>
          </p:nvPr>
        </p:nvSpPr>
        <p:spPr>
          <a:xfrm>
            <a:off x="549812" y="102785"/>
            <a:ext cx="7886700" cy="532606"/>
          </a:xfrm>
        </p:spPr>
        <p:txBody>
          <a:bodyPr>
            <a:normAutofit/>
          </a:bodyPr>
          <a:lstStyle/>
          <a:p>
            <a:r>
              <a:rPr lang="en-ZA" sz="2700" dirty="0"/>
              <a:t>BACKGROUND &amp; REQUIREMENTS: TOWER D</a:t>
            </a:r>
          </a:p>
        </p:txBody>
      </p:sp>
      <p:sp>
        <p:nvSpPr>
          <p:cNvPr id="3" name="Slide Number Placeholder 2">
            <a:extLst>
              <a:ext uri="{FF2B5EF4-FFF2-40B4-BE49-F238E27FC236}">
                <a16:creationId xmlns:a16="http://schemas.microsoft.com/office/drawing/2014/main" id="{F6209D64-5756-B604-3105-D08641B85A37}"/>
              </a:ext>
            </a:extLst>
          </p:cNvPr>
          <p:cNvSpPr>
            <a:spLocks noGrp="1"/>
          </p:cNvSpPr>
          <p:nvPr>
            <p:ph type="sldNum" sz="quarter" idx="10"/>
          </p:nvPr>
        </p:nvSpPr>
        <p:spPr/>
        <p:txBody>
          <a:bodyPr/>
          <a:lstStyle/>
          <a:p>
            <a:fld id="{B540B12B-D968-2643-8E7F-238A3C456CC9}" type="slidenum">
              <a:rPr lang="en-US" smtClean="0"/>
              <a:pPr/>
              <a:t>12</a:t>
            </a:fld>
            <a:endParaRPr lang="en-US"/>
          </a:p>
        </p:txBody>
      </p:sp>
      <p:pic>
        <p:nvPicPr>
          <p:cNvPr id="7" name="Picture 6" descr="A screenshot of a computer&#10;&#10;Description automatically generated">
            <a:extLst>
              <a:ext uri="{FF2B5EF4-FFF2-40B4-BE49-F238E27FC236}">
                <a16:creationId xmlns:a16="http://schemas.microsoft.com/office/drawing/2014/main" id="{DDD78F86-3C05-3A0D-4646-7C8364670438}"/>
              </a:ext>
            </a:extLst>
          </p:cNvPr>
          <p:cNvPicPr>
            <a:picLocks noChangeAspect="1"/>
          </p:cNvPicPr>
          <p:nvPr/>
        </p:nvPicPr>
        <p:blipFill>
          <a:blip r:embed="rId2"/>
          <a:stretch>
            <a:fillRect/>
          </a:stretch>
        </p:blipFill>
        <p:spPr>
          <a:xfrm>
            <a:off x="55646" y="535975"/>
            <a:ext cx="9021769" cy="5611044"/>
          </a:xfrm>
          <a:prstGeom prst="rect">
            <a:avLst/>
          </a:prstGeom>
        </p:spPr>
      </p:pic>
    </p:spTree>
    <p:extLst>
      <p:ext uri="{BB962C8B-B14F-4D97-AF65-F5344CB8AC3E}">
        <p14:creationId xmlns:p14="http://schemas.microsoft.com/office/powerpoint/2010/main" val="2600093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8A5C-9476-D858-BC9D-CC3C32AE3C40}"/>
              </a:ext>
            </a:extLst>
          </p:cNvPr>
          <p:cNvSpPr>
            <a:spLocks noGrp="1"/>
          </p:cNvSpPr>
          <p:nvPr>
            <p:ph type="title"/>
          </p:nvPr>
        </p:nvSpPr>
        <p:spPr>
          <a:xfrm>
            <a:off x="341993" y="146536"/>
            <a:ext cx="7886700" cy="532606"/>
          </a:xfrm>
        </p:spPr>
        <p:txBody>
          <a:bodyPr>
            <a:normAutofit fontScale="90000"/>
          </a:bodyPr>
          <a:lstStyle/>
          <a:p>
            <a:r>
              <a:rPr lang="en-ZA" dirty="0"/>
              <a:t>BACKGROUND &amp; REQUIREMENTS: TOWER D </a:t>
            </a:r>
          </a:p>
        </p:txBody>
      </p:sp>
      <p:sp>
        <p:nvSpPr>
          <p:cNvPr id="3" name="Slide Number Placeholder 2">
            <a:extLst>
              <a:ext uri="{FF2B5EF4-FFF2-40B4-BE49-F238E27FC236}">
                <a16:creationId xmlns:a16="http://schemas.microsoft.com/office/drawing/2014/main" id="{F6209D64-5756-B604-3105-D08641B85A37}"/>
              </a:ext>
            </a:extLst>
          </p:cNvPr>
          <p:cNvSpPr>
            <a:spLocks noGrp="1"/>
          </p:cNvSpPr>
          <p:nvPr>
            <p:ph type="sldNum" sz="quarter" idx="10"/>
          </p:nvPr>
        </p:nvSpPr>
        <p:spPr/>
        <p:txBody>
          <a:bodyPr/>
          <a:lstStyle/>
          <a:p>
            <a:fld id="{B540B12B-D968-2643-8E7F-238A3C456CC9}" type="slidenum">
              <a:rPr lang="en-US" smtClean="0"/>
              <a:pPr/>
              <a:t>13</a:t>
            </a:fld>
            <a:endParaRPr lang="en-US"/>
          </a:p>
        </p:txBody>
      </p:sp>
      <p:sp>
        <p:nvSpPr>
          <p:cNvPr id="8" name="TextBox 7">
            <a:extLst>
              <a:ext uri="{FF2B5EF4-FFF2-40B4-BE49-F238E27FC236}">
                <a16:creationId xmlns:a16="http://schemas.microsoft.com/office/drawing/2014/main" id="{45801A6B-137F-4352-8580-5AD288C87834}"/>
              </a:ext>
            </a:extLst>
          </p:cNvPr>
          <p:cNvSpPr txBox="1"/>
          <p:nvPr/>
        </p:nvSpPr>
        <p:spPr>
          <a:xfrm>
            <a:off x="-4374" y="772209"/>
            <a:ext cx="9152748"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3464" indent="-283464" algn="just">
              <a:buChar char="•"/>
            </a:pPr>
            <a:r>
              <a:rPr lang="en-US" b="1" dirty="0">
                <a:solidFill>
                  <a:srgbClr val="002060"/>
                </a:solidFill>
                <a:cs typeface="Arial"/>
              </a:rPr>
              <a:t>Network as a Service (</a:t>
            </a:r>
            <a:r>
              <a:rPr lang="en-US" b="1" dirty="0" err="1">
                <a:solidFill>
                  <a:srgbClr val="002060"/>
                </a:solidFill>
                <a:cs typeface="Arial"/>
              </a:rPr>
              <a:t>NaaS</a:t>
            </a:r>
            <a:r>
              <a:rPr lang="en-US" b="1" dirty="0">
                <a:solidFill>
                  <a:srgbClr val="002060"/>
                </a:solidFill>
                <a:cs typeface="Arial"/>
              </a:rPr>
              <a:t>):</a:t>
            </a:r>
            <a:r>
              <a:rPr lang="en-US" dirty="0">
                <a:solidFill>
                  <a:srgbClr val="002060"/>
                </a:solidFill>
                <a:cs typeface="Arial"/>
              </a:rPr>
              <a:t> Provide SARS with network infrastructure hardware, software, services, management, and licensing components. These services include: </a:t>
            </a:r>
          </a:p>
          <a:p>
            <a:pPr marL="740664" indent="-283464" algn="just">
              <a:buChar char="•"/>
            </a:pPr>
            <a:r>
              <a:rPr lang="en-US" dirty="0">
                <a:solidFill>
                  <a:srgbClr val="002060"/>
                </a:solidFill>
                <a:cs typeface="Arial"/>
              </a:rPr>
              <a:t> SD-WAN </a:t>
            </a:r>
          </a:p>
          <a:p>
            <a:pPr marL="740664" indent="-283464" algn="just">
              <a:buChar char="•"/>
            </a:pPr>
            <a:r>
              <a:rPr lang="en-US" dirty="0">
                <a:solidFill>
                  <a:srgbClr val="002060"/>
                </a:solidFill>
                <a:cs typeface="Arial"/>
              </a:rPr>
              <a:t>SASE </a:t>
            </a:r>
          </a:p>
          <a:p>
            <a:pPr marL="740664" indent="-283464" algn="just">
              <a:buChar char="•"/>
            </a:pPr>
            <a:r>
              <a:rPr lang="en-US" dirty="0">
                <a:solidFill>
                  <a:srgbClr val="002060"/>
                </a:solidFill>
                <a:cs typeface="Arial"/>
              </a:rPr>
              <a:t>External/Public Network Connectivity </a:t>
            </a:r>
          </a:p>
          <a:p>
            <a:pPr marL="740664" indent="-283464" algn="just">
              <a:buChar char="•"/>
            </a:pPr>
            <a:r>
              <a:rPr lang="en-US" dirty="0">
                <a:solidFill>
                  <a:srgbClr val="002060"/>
                </a:solidFill>
                <a:cs typeface="Arial"/>
              </a:rPr>
              <a:t>Private Network Connectivity </a:t>
            </a:r>
          </a:p>
          <a:p>
            <a:pPr algn="just"/>
            <a:endParaRPr lang="en-US" dirty="0">
              <a:solidFill>
                <a:srgbClr val="002060"/>
              </a:solidFill>
              <a:cs typeface="Arial"/>
            </a:endParaRPr>
          </a:p>
          <a:p>
            <a:pPr marL="283464" indent="-283464" algn="just">
              <a:buChar char="•"/>
            </a:pPr>
            <a:r>
              <a:rPr lang="en-US" b="1" dirty="0">
                <a:solidFill>
                  <a:srgbClr val="002060"/>
                </a:solidFill>
                <a:cs typeface="Arial"/>
              </a:rPr>
              <a:t>Edge Networking Service: </a:t>
            </a:r>
            <a:r>
              <a:rPr lang="en-US" dirty="0">
                <a:solidFill>
                  <a:srgbClr val="002060"/>
                </a:solidFill>
                <a:cs typeface="Arial"/>
              </a:rPr>
              <a:t>Provide SARS with robust private networks to support data transfer and enable real-time capabilities </a:t>
            </a:r>
          </a:p>
          <a:p>
            <a:pPr algn="just"/>
            <a:endParaRPr lang="en-ZA" dirty="0">
              <a:solidFill>
                <a:srgbClr val="002060"/>
              </a:solidFill>
            </a:endParaRPr>
          </a:p>
          <a:p>
            <a:pPr marL="283464" indent="-283464" algn="just">
              <a:buChar char="•"/>
            </a:pPr>
            <a:r>
              <a:rPr lang="en-US" b="1" dirty="0">
                <a:solidFill>
                  <a:srgbClr val="002060"/>
                </a:solidFill>
                <a:cs typeface="Arial"/>
              </a:rPr>
              <a:t>Digital Experience Monitoring: </a:t>
            </a:r>
            <a:r>
              <a:rPr lang="en-US" dirty="0">
                <a:solidFill>
                  <a:srgbClr val="002060"/>
                </a:solidFill>
                <a:cs typeface="Arial"/>
              </a:rPr>
              <a:t>Provide SARS with a solution to monitor and measure the quality of its digital experience</a:t>
            </a:r>
          </a:p>
          <a:p>
            <a:pPr algn="just"/>
            <a:endParaRPr lang="en-ZA" dirty="0">
              <a:solidFill>
                <a:srgbClr val="002060"/>
              </a:solidFill>
            </a:endParaRPr>
          </a:p>
          <a:p>
            <a:pPr marL="283464" indent="-283464" algn="just">
              <a:buChar char="•"/>
            </a:pPr>
            <a:r>
              <a:rPr lang="en-US" b="1" dirty="0">
                <a:solidFill>
                  <a:srgbClr val="002060"/>
                </a:solidFill>
                <a:cs typeface="Arial"/>
              </a:rPr>
              <a:t>Mobile Network Service: </a:t>
            </a:r>
            <a:r>
              <a:rPr lang="en-US" dirty="0">
                <a:solidFill>
                  <a:srgbClr val="002060"/>
                </a:solidFill>
                <a:cs typeface="Arial"/>
              </a:rPr>
              <a:t>Provide SARS with a corporate or private Access Point Name (APN) solution for SARS’s mobile network connectivity requirements</a:t>
            </a:r>
          </a:p>
          <a:p>
            <a:pPr algn="just"/>
            <a:endParaRPr lang="en-ZA" dirty="0">
              <a:solidFill>
                <a:srgbClr val="002060"/>
              </a:solidFill>
            </a:endParaRPr>
          </a:p>
          <a:p>
            <a:pPr marL="283464" indent="-283464" algn="just">
              <a:buChar char="•"/>
            </a:pPr>
            <a:r>
              <a:rPr lang="en-US" b="1" dirty="0">
                <a:solidFill>
                  <a:srgbClr val="002060"/>
                </a:solidFill>
                <a:cs typeface="Arial"/>
              </a:rPr>
              <a:t>Services Portal: </a:t>
            </a:r>
            <a:r>
              <a:rPr lang="en-US" dirty="0">
                <a:solidFill>
                  <a:srgbClr val="002060"/>
                </a:solidFill>
                <a:cs typeface="Arial"/>
              </a:rPr>
              <a:t>Provide SARS with an intuitive web-based interface to navigate and explore information and deep insights</a:t>
            </a:r>
          </a:p>
        </p:txBody>
      </p:sp>
    </p:spTree>
    <p:extLst>
      <p:ext uri="{BB962C8B-B14F-4D97-AF65-F5344CB8AC3E}">
        <p14:creationId xmlns:p14="http://schemas.microsoft.com/office/powerpoint/2010/main" val="2407805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8A5C-9476-D858-BC9D-CC3C32AE3C40}"/>
              </a:ext>
            </a:extLst>
          </p:cNvPr>
          <p:cNvSpPr>
            <a:spLocks noGrp="1"/>
          </p:cNvSpPr>
          <p:nvPr>
            <p:ph type="title"/>
          </p:nvPr>
        </p:nvSpPr>
        <p:spPr>
          <a:xfrm>
            <a:off x="341993" y="485608"/>
            <a:ext cx="7886700" cy="532606"/>
          </a:xfrm>
        </p:spPr>
        <p:txBody>
          <a:bodyPr>
            <a:normAutofit fontScale="90000"/>
          </a:bodyPr>
          <a:lstStyle/>
          <a:p>
            <a:r>
              <a:rPr lang="en-ZA" dirty="0"/>
              <a:t>BACKGROUND &amp; REQUIREMENTS: TOWER V </a:t>
            </a:r>
          </a:p>
        </p:txBody>
      </p:sp>
      <p:sp>
        <p:nvSpPr>
          <p:cNvPr id="3" name="Slide Number Placeholder 2">
            <a:extLst>
              <a:ext uri="{FF2B5EF4-FFF2-40B4-BE49-F238E27FC236}">
                <a16:creationId xmlns:a16="http://schemas.microsoft.com/office/drawing/2014/main" id="{F6209D64-5756-B604-3105-D08641B85A3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60926D18-8EE9-0953-F448-8A7E95414D00}"/>
              </a:ext>
            </a:extLst>
          </p:cNvPr>
          <p:cNvSpPr>
            <a:spLocks noGrp="1"/>
          </p:cNvSpPr>
          <p:nvPr>
            <p:ph type="body" sz="quarter" idx="11"/>
          </p:nvPr>
        </p:nvSpPr>
        <p:spPr>
          <a:xfrm>
            <a:off x="341993" y="1018214"/>
            <a:ext cx="8460015" cy="6019097"/>
          </a:xfrm>
        </p:spPr>
        <p:txBody>
          <a:bodyPr vert="horz" lIns="91440" tIns="45720" rIns="91440" bIns="45720" rtlCol="0" anchor="t">
            <a:normAutofit/>
          </a:bodyPr>
          <a:lstStyle/>
          <a:p>
            <a:pPr>
              <a:lnSpc>
                <a:spcPct val="170000"/>
              </a:lnSpc>
            </a:pPr>
            <a:r>
              <a:rPr lang="en-ZA" dirty="0">
                <a:solidFill>
                  <a:srgbClr val="002060"/>
                </a:solidFill>
                <a:latin typeface="Arial"/>
                <a:cs typeface="Arial"/>
              </a:rPr>
              <a:t>The supply of Voice Carrier Services to SARS, includes Preferred Inbound (Smart Access Toll Free, Share call numbers and SIP Trunks) and Outbound Voice Services( Dedicated Primary and secondary Voice Links) and all specific cost-saving solutions for SARS’s outbound</a:t>
            </a:r>
            <a:r>
              <a:rPr lang="en-ZA" b="0" i="0" u="none" strike="noStrike" baseline="0" dirty="0">
                <a:solidFill>
                  <a:srgbClr val="002060"/>
                </a:solidFill>
                <a:latin typeface="Arial"/>
                <a:cs typeface="Arial"/>
              </a:rPr>
              <a:t> voice requirements to fixed and mobile destination</a:t>
            </a:r>
            <a:r>
              <a:rPr lang="en-ZA" dirty="0">
                <a:solidFill>
                  <a:srgbClr val="002060"/>
                </a:solidFill>
                <a:latin typeface="Arial"/>
                <a:cs typeface="Arial"/>
              </a:rPr>
              <a:t>.</a:t>
            </a:r>
            <a:r>
              <a:rPr lang="en-ZA" b="0" i="0" u="none" strike="noStrike" baseline="0" dirty="0">
                <a:solidFill>
                  <a:srgbClr val="002060"/>
                </a:solidFill>
                <a:latin typeface="Arial"/>
                <a:cs typeface="Arial"/>
              </a:rPr>
              <a:t> Related voice-carrier services such as service management, monitoring, reporting, support, consulting, and advisory services.</a:t>
            </a:r>
            <a:r>
              <a:rPr lang="en-ZA" dirty="0">
                <a:solidFill>
                  <a:srgbClr val="002060"/>
                </a:solidFill>
                <a:latin typeface="Arial"/>
                <a:cs typeface="Arial"/>
              </a:rPr>
              <a:t> Inbound Traffic is to be routed via two Data Centres at 2 separate sites with traffic split equally across these 2 Data Centres. The configuration between these 2 sites needs to be identical that can support no less than 1800 concurrent Sip sessions per site. Sip Trunk Solution must support G729 codec, must be scalable and fully Geo Redundant. </a:t>
            </a:r>
            <a:endParaRPr lang="en-ZA" dirty="0">
              <a:cs typeface="Arial"/>
            </a:endParaRPr>
          </a:p>
          <a:p>
            <a:pPr>
              <a:lnSpc>
                <a:spcPct val="170000"/>
              </a:lnSpc>
            </a:pPr>
            <a:endParaRPr lang="en-ZA" sz="1100" b="0" i="0" u="none" strike="noStrike" baseline="0" dirty="0">
              <a:solidFill>
                <a:srgbClr val="002060"/>
              </a:solidFill>
              <a:latin typeface="Arial" panose="020B0604020202020204" pitchFamily="34" charset="0"/>
              <a:cs typeface="Arial"/>
            </a:endParaRPr>
          </a:p>
          <a:p>
            <a:pPr>
              <a:lnSpc>
                <a:spcPct val="170000"/>
              </a:lnSpc>
            </a:pPr>
            <a:r>
              <a:rPr lang="en-ZA" sz="1100" b="1" i="0" u="none" strike="noStrike" baseline="0" dirty="0">
                <a:solidFill>
                  <a:srgbClr val="002060"/>
                </a:solidFill>
                <a:latin typeface="Arial"/>
                <a:cs typeface="Arial"/>
              </a:rPr>
              <a:t>	</a:t>
            </a:r>
          </a:p>
          <a:p>
            <a:pPr>
              <a:lnSpc>
                <a:spcPct val="170000"/>
              </a:lnSpc>
            </a:pPr>
            <a:endParaRPr lang="en-ZA" dirty="0">
              <a:solidFill>
                <a:srgbClr val="002060"/>
              </a:solidFill>
            </a:endParaRPr>
          </a:p>
        </p:txBody>
      </p:sp>
    </p:spTree>
    <p:extLst>
      <p:ext uri="{BB962C8B-B14F-4D97-AF65-F5344CB8AC3E}">
        <p14:creationId xmlns:p14="http://schemas.microsoft.com/office/powerpoint/2010/main" val="2796394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8A5C-9476-D858-BC9D-CC3C32AE3C40}"/>
              </a:ext>
            </a:extLst>
          </p:cNvPr>
          <p:cNvSpPr>
            <a:spLocks noGrp="1"/>
          </p:cNvSpPr>
          <p:nvPr>
            <p:ph type="title"/>
          </p:nvPr>
        </p:nvSpPr>
        <p:spPr>
          <a:xfrm>
            <a:off x="341993" y="485608"/>
            <a:ext cx="7886700" cy="532606"/>
          </a:xfrm>
        </p:spPr>
        <p:txBody>
          <a:bodyPr>
            <a:normAutofit fontScale="90000"/>
          </a:bodyPr>
          <a:lstStyle/>
          <a:p>
            <a:r>
              <a:rPr lang="en-ZA" dirty="0"/>
              <a:t>BACKGROUND &amp; REQUIREMENTS: TOWER V </a:t>
            </a:r>
          </a:p>
        </p:txBody>
      </p:sp>
      <p:sp>
        <p:nvSpPr>
          <p:cNvPr id="3" name="Slide Number Placeholder 2">
            <a:extLst>
              <a:ext uri="{FF2B5EF4-FFF2-40B4-BE49-F238E27FC236}">
                <a16:creationId xmlns:a16="http://schemas.microsoft.com/office/drawing/2014/main" id="{F6209D64-5756-B604-3105-D08641B85A3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60926D18-8EE9-0953-F448-8A7E95414D00}"/>
              </a:ext>
            </a:extLst>
          </p:cNvPr>
          <p:cNvSpPr>
            <a:spLocks noGrp="1"/>
          </p:cNvSpPr>
          <p:nvPr>
            <p:ph type="body" sz="quarter" idx="11"/>
          </p:nvPr>
        </p:nvSpPr>
        <p:spPr>
          <a:xfrm>
            <a:off x="341993" y="1018214"/>
            <a:ext cx="8460015" cy="6019097"/>
          </a:xfrm>
        </p:spPr>
        <p:txBody>
          <a:bodyPr vert="horz" lIns="91440" tIns="45720" rIns="91440" bIns="45720" rtlCol="0" anchor="t">
            <a:normAutofit/>
          </a:bodyPr>
          <a:lstStyle/>
          <a:p>
            <a:pPr>
              <a:lnSpc>
                <a:spcPct val="170000"/>
              </a:lnSpc>
            </a:pPr>
            <a:r>
              <a:rPr lang="en-ZA" sz="1400" dirty="0">
                <a:solidFill>
                  <a:srgbClr val="002060"/>
                </a:solidFill>
                <a:latin typeface="Arial"/>
                <a:cs typeface="Arial"/>
              </a:rPr>
              <a:t>SARS’s objective is to award the scope of Tower V to a Service Provider subject to its maintaining the lowest cost for calls at acceptable quality for both inbound and outbound services. SARS retains the right to award certain services of the scope (e.g. outbound calls or inbound calls to different voice carrier providers [“Preferred Outbound Voice Carrier Provider and Preferred Inbound Voice Carrier Provider”]). SARS is under no obligation to appoint a Bidder as a Preferred Outbound Voice Carrier Provider if no Bidder’s Proposal provided a more cost-effective solution for outbound voice traffic. SARS is under no obligation to appoint a Bidder as a Preferred Inbound Voice Carrier Provider if no Bidder’s proposal provided a more cost-effective solution for inbound voice traffic.</a:t>
            </a:r>
          </a:p>
          <a:p>
            <a:pPr>
              <a:lnSpc>
                <a:spcPct val="170000"/>
              </a:lnSpc>
            </a:pPr>
            <a:endParaRPr lang="en-ZA" sz="1400" b="0" i="0" u="none" strike="noStrike" baseline="0" dirty="0">
              <a:solidFill>
                <a:srgbClr val="002060"/>
              </a:solidFill>
              <a:latin typeface="Arial" panose="020B0604020202020204" pitchFamily="34" charset="0"/>
              <a:cs typeface="Arial"/>
            </a:endParaRPr>
          </a:p>
          <a:p>
            <a:pPr>
              <a:lnSpc>
                <a:spcPct val="170000"/>
              </a:lnSpc>
            </a:pPr>
            <a:r>
              <a:rPr lang="en-ZA" sz="1400" b="1" i="0" u="none" strike="noStrike" baseline="0" dirty="0">
                <a:solidFill>
                  <a:srgbClr val="002060"/>
                </a:solidFill>
                <a:latin typeface="Arial"/>
                <a:cs typeface="Arial"/>
              </a:rPr>
              <a:t>NB: A Bidder can respond to either Preferred Inbound Voice Carrier or Preferred Outbound Voice Carrier or both. For the Technical Solution Response Templates, a Bidder will respond and be scored on either the Preferred Inbound Voice Carrier Solution (2.3) or Preferred Outbound Voice Carrier Solution (2.4) or on both if bidding for Inbound and Outbound</a:t>
            </a:r>
            <a:r>
              <a:rPr lang="en-ZA" sz="1100" b="1" i="0" u="none" strike="noStrike" baseline="0" dirty="0">
                <a:solidFill>
                  <a:srgbClr val="002060"/>
                </a:solidFill>
                <a:latin typeface="Arial"/>
                <a:cs typeface="Arial"/>
              </a:rPr>
              <a:t>	</a:t>
            </a:r>
          </a:p>
          <a:p>
            <a:pPr>
              <a:lnSpc>
                <a:spcPct val="170000"/>
              </a:lnSpc>
            </a:pPr>
            <a:endParaRPr lang="en-ZA" dirty="0">
              <a:solidFill>
                <a:srgbClr val="002060"/>
              </a:solidFill>
            </a:endParaRPr>
          </a:p>
        </p:txBody>
      </p:sp>
    </p:spTree>
    <p:extLst>
      <p:ext uri="{BB962C8B-B14F-4D97-AF65-F5344CB8AC3E}">
        <p14:creationId xmlns:p14="http://schemas.microsoft.com/office/powerpoint/2010/main" val="1420743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8A5C-9476-D858-BC9D-CC3C32AE3C40}"/>
              </a:ext>
            </a:extLst>
          </p:cNvPr>
          <p:cNvSpPr>
            <a:spLocks noGrp="1"/>
          </p:cNvSpPr>
          <p:nvPr>
            <p:ph type="title"/>
          </p:nvPr>
        </p:nvSpPr>
        <p:spPr>
          <a:xfrm>
            <a:off x="341993" y="485608"/>
            <a:ext cx="7886700" cy="532606"/>
          </a:xfrm>
        </p:spPr>
        <p:txBody>
          <a:bodyPr>
            <a:normAutofit fontScale="90000"/>
          </a:bodyPr>
          <a:lstStyle/>
          <a:p>
            <a:r>
              <a:rPr lang="en-ZA" dirty="0"/>
              <a:t>BACKGROUND &amp; REQUIREMENTS: TOWER C </a:t>
            </a:r>
          </a:p>
        </p:txBody>
      </p:sp>
      <p:sp>
        <p:nvSpPr>
          <p:cNvPr id="3" name="Slide Number Placeholder 2">
            <a:extLst>
              <a:ext uri="{FF2B5EF4-FFF2-40B4-BE49-F238E27FC236}">
                <a16:creationId xmlns:a16="http://schemas.microsoft.com/office/drawing/2014/main" id="{F6209D64-5756-B604-3105-D08641B85A37}"/>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60926D18-8EE9-0953-F448-8A7E95414D00}"/>
              </a:ext>
            </a:extLst>
          </p:cNvPr>
          <p:cNvSpPr>
            <a:spLocks noGrp="1"/>
          </p:cNvSpPr>
          <p:nvPr>
            <p:ph type="body" sz="quarter" idx="11"/>
          </p:nvPr>
        </p:nvSpPr>
        <p:spPr>
          <a:xfrm>
            <a:off x="341993" y="1219200"/>
            <a:ext cx="8460015" cy="6019097"/>
          </a:xfrm>
        </p:spPr>
        <p:txBody>
          <a:bodyPr vert="horz" lIns="91440" tIns="45720" rIns="91440" bIns="45720" rtlCol="0" anchor="t">
            <a:normAutofit/>
          </a:bodyPr>
          <a:lstStyle/>
          <a:p>
            <a:pPr>
              <a:lnSpc>
                <a:spcPct val="170000"/>
              </a:lnSpc>
            </a:pPr>
            <a:r>
              <a:rPr lang="en-ZA" sz="1600" dirty="0">
                <a:solidFill>
                  <a:srgbClr val="002060"/>
                </a:solidFill>
                <a:latin typeface="Arial"/>
                <a:cs typeface="Arial"/>
              </a:rPr>
              <a:t>The supply of a Unified Communication/s Platform as a Service Carrier for services that include: The carriage of computer-generated </a:t>
            </a:r>
            <a:r>
              <a:rPr lang="en-ZA" sz="1600" b="1" dirty="0">
                <a:solidFill>
                  <a:srgbClr val="002060"/>
                </a:solidFill>
                <a:latin typeface="Arial"/>
                <a:cs typeface="Arial"/>
              </a:rPr>
              <a:t>SMS</a:t>
            </a:r>
            <a:r>
              <a:rPr lang="en-ZA" sz="1600" dirty="0">
                <a:solidFill>
                  <a:srgbClr val="002060"/>
                </a:solidFill>
                <a:latin typeface="Arial"/>
                <a:cs typeface="Arial"/>
              </a:rPr>
              <a:t>, Unstructured Supplementary Service Data (</a:t>
            </a:r>
            <a:r>
              <a:rPr lang="en-ZA" sz="1600" b="1" dirty="0">
                <a:solidFill>
                  <a:srgbClr val="002060"/>
                </a:solidFill>
                <a:latin typeface="Arial"/>
                <a:cs typeface="Arial"/>
              </a:rPr>
              <a:t>USSD</a:t>
            </a:r>
            <a:r>
              <a:rPr lang="en-ZA" sz="1600" dirty="0">
                <a:solidFill>
                  <a:srgbClr val="002060"/>
                </a:solidFill>
                <a:latin typeface="Arial"/>
                <a:cs typeface="Arial"/>
              </a:rPr>
              <a:t>), short messages (</a:t>
            </a:r>
            <a:r>
              <a:rPr lang="en-ZA" sz="1600" b="1" dirty="0" err="1">
                <a:solidFill>
                  <a:srgbClr val="002060"/>
                </a:solidFill>
                <a:latin typeface="Arial"/>
                <a:cs typeface="Arial"/>
              </a:rPr>
              <a:t>eBooking</a:t>
            </a:r>
            <a:r>
              <a:rPr lang="en-ZA" sz="1600" dirty="0">
                <a:solidFill>
                  <a:srgbClr val="002060"/>
                </a:solidFill>
                <a:latin typeface="Arial"/>
                <a:cs typeface="Arial"/>
              </a:rPr>
              <a:t>), email messages, printed letters, live chat, and artificial intelligence (AI) or large language models (LLM) through operators to clients; and Related Communications Platform as a Service (</a:t>
            </a:r>
            <a:r>
              <a:rPr lang="en-ZA" sz="1600" dirty="0" err="1">
                <a:solidFill>
                  <a:srgbClr val="002060"/>
                </a:solidFill>
                <a:latin typeface="Arial"/>
                <a:cs typeface="Arial"/>
              </a:rPr>
              <a:t>CPaaS</a:t>
            </a:r>
            <a:r>
              <a:rPr lang="en-ZA" sz="1600" dirty="0">
                <a:solidFill>
                  <a:srgbClr val="002060"/>
                </a:solidFill>
                <a:latin typeface="Arial"/>
                <a:cs typeface="Arial"/>
              </a:rPr>
              <a:t>) Carrier for services such as service management, monitoring, support, reporting, consulting, and advisory services.</a:t>
            </a:r>
          </a:p>
          <a:p>
            <a:pPr>
              <a:lnSpc>
                <a:spcPct val="170000"/>
              </a:lnSpc>
            </a:pPr>
            <a:endParaRPr lang="en-ZA" sz="1600" dirty="0">
              <a:solidFill>
                <a:srgbClr val="002060"/>
              </a:solidFill>
            </a:endParaRPr>
          </a:p>
          <a:p>
            <a:pPr>
              <a:lnSpc>
                <a:spcPct val="170000"/>
              </a:lnSpc>
            </a:pPr>
            <a:r>
              <a:rPr lang="en-ZA" sz="1600" dirty="0">
                <a:solidFill>
                  <a:srgbClr val="002060"/>
                </a:solidFill>
              </a:rPr>
              <a:t>Tower C is divided into five (5) categories, namely, All Categories, Category A, Category B, Category C, and Category D. A Bidder can respond to all categories, or it can respond to any one of the other four (4) categories.</a:t>
            </a:r>
          </a:p>
          <a:p>
            <a:pPr>
              <a:lnSpc>
                <a:spcPct val="170000"/>
              </a:lnSpc>
            </a:pPr>
            <a:endParaRPr lang="en-ZA" sz="2600" dirty="0">
              <a:solidFill>
                <a:srgbClr val="002060"/>
              </a:solidFill>
            </a:endParaRPr>
          </a:p>
          <a:p>
            <a:pPr>
              <a:lnSpc>
                <a:spcPct val="170000"/>
              </a:lnSpc>
            </a:pPr>
            <a:endParaRPr lang="en-ZA" dirty="0">
              <a:solidFill>
                <a:srgbClr val="002060"/>
              </a:solidFill>
            </a:endParaRPr>
          </a:p>
        </p:txBody>
      </p:sp>
    </p:spTree>
    <p:extLst>
      <p:ext uri="{BB962C8B-B14F-4D97-AF65-F5344CB8AC3E}">
        <p14:creationId xmlns:p14="http://schemas.microsoft.com/office/powerpoint/2010/main" val="330148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4014-D2DA-AF26-991D-A27FBD59CA96}"/>
              </a:ext>
            </a:extLst>
          </p:cNvPr>
          <p:cNvSpPr>
            <a:spLocks noGrp="1"/>
          </p:cNvSpPr>
          <p:nvPr>
            <p:ph type="title"/>
          </p:nvPr>
        </p:nvSpPr>
        <p:spPr/>
        <p:txBody>
          <a:bodyPr>
            <a:normAutofit fontScale="90000"/>
          </a:bodyPr>
          <a:lstStyle/>
          <a:p>
            <a:r>
              <a:rPr lang="en-ZA" dirty="0"/>
              <a:t>BACKGROUND &amp; REQUIREMENTS: TOWER C </a:t>
            </a:r>
          </a:p>
        </p:txBody>
      </p:sp>
      <p:sp>
        <p:nvSpPr>
          <p:cNvPr id="3" name="Slide Number Placeholder 2">
            <a:extLst>
              <a:ext uri="{FF2B5EF4-FFF2-40B4-BE49-F238E27FC236}">
                <a16:creationId xmlns:a16="http://schemas.microsoft.com/office/drawing/2014/main" id="{E6302122-25AF-4E4F-014D-35E861B68FF2}"/>
              </a:ext>
            </a:extLst>
          </p:cNvPr>
          <p:cNvSpPr>
            <a:spLocks noGrp="1"/>
          </p:cNvSpPr>
          <p:nvPr>
            <p:ph type="sldNum" sz="quarter" idx="10"/>
          </p:nvPr>
        </p:nvSpPr>
        <p:spPr/>
        <p:txBody>
          <a:bodyPr/>
          <a:lstStyle/>
          <a:p>
            <a:fld id="{B540B12B-D968-2643-8E7F-238A3C456CC9}" type="slidenum">
              <a:rPr lang="en-US" smtClean="0"/>
              <a:pPr/>
              <a:t>17</a:t>
            </a:fld>
            <a:endParaRPr lang="en-US"/>
          </a:p>
        </p:txBody>
      </p:sp>
      <p:sp>
        <p:nvSpPr>
          <p:cNvPr id="7" name="TextBox 6">
            <a:extLst>
              <a:ext uri="{FF2B5EF4-FFF2-40B4-BE49-F238E27FC236}">
                <a16:creationId xmlns:a16="http://schemas.microsoft.com/office/drawing/2014/main" id="{5C26D3EF-BCDD-63C4-7A0F-EBD411E80513}"/>
              </a:ext>
            </a:extLst>
          </p:cNvPr>
          <p:cNvSpPr txBox="1"/>
          <p:nvPr/>
        </p:nvSpPr>
        <p:spPr>
          <a:xfrm>
            <a:off x="306482" y="5932460"/>
            <a:ext cx="7562868" cy="276999"/>
          </a:xfrm>
          <a:prstGeom prst="rect">
            <a:avLst/>
          </a:prstGeom>
          <a:noFill/>
        </p:spPr>
        <p:txBody>
          <a:bodyPr wrap="square" rtlCol="0">
            <a:spAutoFit/>
          </a:bodyPr>
          <a:lstStyle/>
          <a:p>
            <a:r>
              <a:rPr lang="en-GB" sz="1200" b="1">
                <a:solidFill>
                  <a:srgbClr val="FF0000"/>
                </a:solidFill>
              </a:rPr>
              <a:t>A bidder can respond to all categories, or it can respond to either of the other four (4) categories</a:t>
            </a:r>
            <a:r>
              <a:rPr lang="en-GB" sz="1200">
                <a:solidFill>
                  <a:srgbClr val="FF0000"/>
                </a:solidFill>
              </a:rPr>
              <a:t>.</a:t>
            </a:r>
            <a:endParaRPr lang="en-ZA" sz="1200">
              <a:solidFill>
                <a:srgbClr val="FF0000"/>
              </a:solidFill>
            </a:endParaRPr>
          </a:p>
        </p:txBody>
      </p:sp>
      <p:sp>
        <p:nvSpPr>
          <p:cNvPr id="10" name="TextBox 9">
            <a:extLst>
              <a:ext uri="{FF2B5EF4-FFF2-40B4-BE49-F238E27FC236}">
                <a16:creationId xmlns:a16="http://schemas.microsoft.com/office/drawing/2014/main" id="{27C4A81A-95F6-F54E-BF39-CAF0EFA35791}"/>
              </a:ext>
            </a:extLst>
          </p:cNvPr>
          <p:cNvSpPr txBox="1"/>
          <p:nvPr/>
        </p:nvSpPr>
        <p:spPr>
          <a:xfrm>
            <a:off x="452829" y="1088179"/>
            <a:ext cx="7886700" cy="523220"/>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en-GB" sz="1400" dirty="0">
                <a:solidFill>
                  <a:srgbClr val="002060"/>
                </a:solidFill>
                <a:latin typeface="Arial"/>
                <a:cs typeface="Arial"/>
              </a:rPr>
              <a:t>Communication with tax-payers, traders &amp; travellers, includes (Short Messaging Services (SMS), USSD, WhatsApp, Bulk Email) provide service for Bulk SMS, Email &amp; Letters.</a:t>
            </a:r>
          </a:p>
        </p:txBody>
      </p:sp>
      <p:graphicFrame>
        <p:nvGraphicFramePr>
          <p:cNvPr id="13" name="Table 13">
            <a:extLst>
              <a:ext uri="{FF2B5EF4-FFF2-40B4-BE49-F238E27FC236}">
                <a16:creationId xmlns:a16="http://schemas.microsoft.com/office/drawing/2014/main" id="{3D6AAA08-4C38-8FA0-60D0-9594FD566630}"/>
              </a:ext>
            </a:extLst>
          </p:cNvPr>
          <p:cNvGraphicFramePr>
            <a:graphicFrameLocks noGrp="1"/>
          </p:cNvGraphicFramePr>
          <p:nvPr>
            <p:extLst>
              <p:ext uri="{D42A27DB-BD31-4B8C-83A1-F6EECF244321}">
                <p14:modId xmlns:p14="http://schemas.microsoft.com/office/powerpoint/2010/main" val="2229580868"/>
              </p:ext>
            </p:extLst>
          </p:nvPr>
        </p:nvGraphicFramePr>
        <p:xfrm>
          <a:off x="553653" y="1644911"/>
          <a:ext cx="8317063" cy="4287679"/>
        </p:xfrm>
        <a:graphic>
          <a:graphicData uri="http://schemas.openxmlformats.org/drawingml/2006/table">
            <a:tbl>
              <a:tblPr firstRow="1" bandRow="1">
                <a:tableStyleId>{5C22544A-7EE6-4342-B048-85BDC9FD1C3A}</a:tableStyleId>
              </a:tblPr>
              <a:tblGrid>
                <a:gridCol w="1651283">
                  <a:extLst>
                    <a:ext uri="{9D8B030D-6E8A-4147-A177-3AD203B41FA5}">
                      <a16:colId xmlns:a16="http://schemas.microsoft.com/office/drawing/2014/main" val="933542829"/>
                    </a:ext>
                  </a:extLst>
                </a:gridCol>
                <a:gridCol w="1666445">
                  <a:extLst>
                    <a:ext uri="{9D8B030D-6E8A-4147-A177-3AD203B41FA5}">
                      <a16:colId xmlns:a16="http://schemas.microsoft.com/office/drawing/2014/main" val="3886484361"/>
                    </a:ext>
                  </a:extLst>
                </a:gridCol>
                <a:gridCol w="1666445">
                  <a:extLst>
                    <a:ext uri="{9D8B030D-6E8A-4147-A177-3AD203B41FA5}">
                      <a16:colId xmlns:a16="http://schemas.microsoft.com/office/drawing/2014/main" val="2098983039"/>
                    </a:ext>
                  </a:extLst>
                </a:gridCol>
                <a:gridCol w="1666445">
                  <a:extLst>
                    <a:ext uri="{9D8B030D-6E8A-4147-A177-3AD203B41FA5}">
                      <a16:colId xmlns:a16="http://schemas.microsoft.com/office/drawing/2014/main" val="1364742405"/>
                    </a:ext>
                  </a:extLst>
                </a:gridCol>
                <a:gridCol w="1666445">
                  <a:extLst>
                    <a:ext uri="{9D8B030D-6E8A-4147-A177-3AD203B41FA5}">
                      <a16:colId xmlns:a16="http://schemas.microsoft.com/office/drawing/2014/main" val="1354090514"/>
                    </a:ext>
                  </a:extLst>
                </a:gridCol>
              </a:tblGrid>
              <a:tr h="455390">
                <a:tc>
                  <a:txBody>
                    <a:bodyPr/>
                    <a:lstStyle/>
                    <a:p>
                      <a:r>
                        <a:rPr lang="en-ZA" sz="1400"/>
                        <a:t>All categories</a:t>
                      </a:r>
                    </a:p>
                  </a:txBody>
                  <a:tcPr>
                    <a:solidFill>
                      <a:schemeClr val="accent5">
                        <a:lumMod val="50000"/>
                      </a:schemeClr>
                    </a:solidFill>
                  </a:tcPr>
                </a:tc>
                <a:tc>
                  <a:txBody>
                    <a:bodyPr/>
                    <a:lstStyle/>
                    <a:p>
                      <a:r>
                        <a:rPr lang="en-ZA" sz="1400"/>
                        <a:t>Category A</a:t>
                      </a:r>
                    </a:p>
                  </a:txBody>
                  <a:tcPr>
                    <a:solidFill>
                      <a:schemeClr val="accent5">
                        <a:lumMod val="50000"/>
                      </a:schemeClr>
                    </a:solidFill>
                  </a:tcPr>
                </a:tc>
                <a:tc>
                  <a:txBody>
                    <a:bodyPr/>
                    <a:lstStyle/>
                    <a:p>
                      <a:r>
                        <a:rPr lang="en-ZA" sz="1400"/>
                        <a:t>Category B</a:t>
                      </a:r>
                    </a:p>
                  </a:txBody>
                  <a:tcPr>
                    <a:solidFill>
                      <a:schemeClr val="accent5">
                        <a:lumMod val="50000"/>
                      </a:schemeClr>
                    </a:solidFill>
                  </a:tcPr>
                </a:tc>
                <a:tc>
                  <a:txBody>
                    <a:bodyPr/>
                    <a:lstStyle/>
                    <a:p>
                      <a:r>
                        <a:rPr lang="en-ZA" sz="1400"/>
                        <a:t>Category C</a:t>
                      </a:r>
                    </a:p>
                  </a:txBody>
                  <a:tcPr>
                    <a:solidFill>
                      <a:schemeClr val="accent5">
                        <a:lumMod val="50000"/>
                      </a:schemeClr>
                    </a:solidFill>
                  </a:tcPr>
                </a:tc>
                <a:tc>
                  <a:txBody>
                    <a:bodyPr/>
                    <a:lstStyle/>
                    <a:p>
                      <a:r>
                        <a:rPr lang="en-ZA" sz="1400"/>
                        <a:t>Category D</a:t>
                      </a:r>
                    </a:p>
                  </a:txBody>
                  <a:tcPr>
                    <a:solidFill>
                      <a:schemeClr val="accent5">
                        <a:lumMod val="50000"/>
                      </a:schemeClr>
                    </a:solidFill>
                  </a:tcPr>
                </a:tc>
                <a:extLst>
                  <a:ext uri="{0D108BD9-81ED-4DB2-BD59-A6C34878D82A}">
                    <a16:rowId xmlns:a16="http://schemas.microsoft.com/office/drawing/2014/main" val="367159854"/>
                  </a:ext>
                </a:extLst>
              </a:tr>
              <a:tr h="3424937">
                <a:tc>
                  <a:txBody>
                    <a:bodyPr/>
                    <a:lstStyle/>
                    <a:p>
                      <a:pPr marL="0" indent="0">
                        <a:lnSpc>
                          <a:spcPct val="150000"/>
                        </a:lnSpc>
                        <a:buFont typeface="Arial" panose="020B0604020202020204" pitchFamily="34" charset="0"/>
                        <a:buNone/>
                      </a:pPr>
                      <a:r>
                        <a:rPr lang="en-ZA" sz="1100">
                          <a:solidFill>
                            <a:srgbClr val="002060"/>
                          </a:solidFill>
                          <a:latin typeface="Arial" panose="020B0604020202020204" pitchFamily="34" charset="0"/>
                          <a:cs typeface="Arial" panose="020B0604020202020204" pitchFamily="34" charset="0"/>
                        </a:rPr>
                        <a:t>SMS, USSD, and short-message code messages; SMS traffic; email messages; printed letters; live chat; and AI/LLM Carrier Solution. SARS will awards tenders or appointment service providers according to the stipulations set out from Category A to Category D.</a:t>
                      </a:r>
                    </a:p>
                  </a:txBody>
                  <a:tcPr>
                    <a:solidFill>
                      <a:schemeClr val="accent5">
                        <a:lumMod val="60000"/>
                        <a:lumOff val="40000"/>
                      </a:schemeClr>
                    </a:solidFill>
                  </a:tcPr>
                </a:tc>
                <a:tc>
                  <a:txBody>
                    <a:bodyPr/>
                    <a:lstStyle/>
                    <a:p>
                      <a:pPr marL="171450" indent="-171450">
                        <a:lnSpc>
                          <a:spcPct val="150000"/>
                        </a:lnSpc>
                        <a:buFont typeface="Arial" panose="020B0604020202020204" pitchFamily="34" charset="0"/>
                        <a:buChar char="•"/>
                      </a:pPr>
                      <a:r>
                        <a:rPr lang="en-ZA" sz="1100" kern="1200">
                          <a:solidFill>
                            <a:schemeClr val="bg1"/>
                          </a:solidFill>
                          <a:latin typeface="Arial"/>
                          <a:ea typeface="+mn-ea"/>
                          <a:cs typeface="Arial"/>
                        </a:rPr>
                        <a:t>SARS will award the operating capacity for SMS, or short-message (</a:t>
                      </a:r>
                      <a:r>
                        <a:rPr lang="en-ZA" sz="1100" kern="1200" err="1">
                          <a:solidFill>
                            <a:schemeClr val="bg1"/>
                          </a:solidFill>
                          <a:latin typeface="Arial"/>
                          <a:ea typeface="+mn-ea"/>
                          <a:cs typeface="Arial"/>
                        </a:rPr>
                        <a:t>eBooking</a:t>
                      </a:r>
                      <a:r>
                        <a:rPr lang="en-ZA" sz="1100" kern="1200">
                          <a:solidFill>
                            <a:schemeClr val="bg1"/>
                          </a:solidFill>
                          <a:latin typeface="Arial"/>
                          <a:ea typeface="+mn-ea"/>
                          <a:cs typeface="Arial"/>
                        </a:rPr>
                        <a:t>) messages, traffic to a minimum of two (2) service providers</a:t>
                      </a:r>
                    </a:p>
                    <a:p>
                      <a:pPr marL="171450" indent="-171450">
                        <a:lnSpc>
                          <a:spcPct val="150000"/>
                        </a:lnSpc>
                        <a:buFont typeface="Arial" panose="020B0604020202020204" pitchFamily="34" charset="0"/>
                        <a:buChar char="•"/>
                      </a:pPr>
                      <a:r>
                        <a:rPr lang="en-ZA" sz="1100" kern="1200">
                          <a:solidFill>
                            <a:schemeClr val="bg1"/>
                          </a:solidFill>
                          <a:latin typeface="Arial" panose="020B0604020202020204" pitchFamily="34" charset="0"/>
                          <a:ea typeface="+mn-ea"/>
                          <a:cs typeface="Arial" panose="020B0604020202020204" pitchFamily="34" charset="0"/>
                        </a:rPr>
                        <a:t>SARS will award the USSD services to a single service provider</a:t>
                      </a:r>
                    </a:p>
                    <a:p>
                      <a:pPr marL="171450" indent="-171450">
                        <a:lnSpc>
                          <a:spcPct val="150000"/>
                        </a:lnSpc>
                        <a:buFont typeface="Arial" panose="020B0604020202020204" pitchFamily="34" charset="0"/>
                        <a:buChar char="•"/>
                      </a:pPr>
                      <a:r>
                        <a:rPr lang="en-ZA" sz="1100" kern="1200">
                          <a:solidFill>
                            <a:schemeClr val="bg1"/>
                          </a:solidFill>
                          <a:latin typeface="Arial"/>
                          <a:ea typeface="+mn-ea"/>
                          <a:cs typeface="Arial"/>
                        </a:rPr>
                        <a:t>SARS will award the URL e.g. bit.ly to a single service provider</a:t>
                      </a:r>
                    </a:p>
                  </a:txBody>
                  <a:tcPr>
                    <a:solidFill>
                      <a:schemeClr val="accent5">
                        <a:lumMod val="50000"/>
                      </a:schemeClr>
                    </a:solidFill>
                  </a:tcPr>
                </a:tc>
                <a:tc>
                  <a:txBody>
                    <a:bodyPr/>
                    <a:lstStyle/>
                    <a:p>
                      <a:pPr marL="171450" indent="-171450">
                        <a:lnSpc>
                          <a:spcPct val="150000"/>
                        </a:lnSpc>
                        <a:buFont typeface="Arial" panose="020B0604020202020204" pitchFamily="34" charset="0"/>
                        <a:buChar char="•"/>
                      </a:pPr>
                      <a:r>
                        <a:rPr lang="en-ZA" sz="1100" kern="1200">
                          <a:solidFill>
                            <a:srgbClr val="002060"/>
                          </a:solidFill>
                          <a:latin typeface="Arial"/>
                          <a:ea typeface="+mn-ea"/>
                          <a:cs typeface="Arial"/>
                        </a:rPr>
                        <a:t>SARS will appoint a panel of email distribution service providers, because this category comprises technical requirements that SARS may have in the future.</a:t>
                      </a:r>
                    </a:p>
                  </a:txBody>
                  <a:tcPr>
                    <a:solidFill>
                      <a:schemeClr val="accent5">
                        <a:lumMod val="60000"/>
                        <a:lumOff val="40000"/>
                      </a:schemeClr>
                    </a:solidFill>
                  </a:tcPr>
                </a:tc>
                <a:tc>
                  <a:txBody>
                    <a:bodyPr/>
                    <a:lstStyle/>
                    <a:p>
                      <a:pPr marL="171450" indent="-171450">
                        <a:lnSpc>
                          <a:spcPct val="150000"/>
                        </a:lnSpc>
                        <a:buFont typeface="Arial" panose="020B0604020202020204" pitchFamily="34" charset="0"/>
                        <a:buChar char="•"/>
                      </a:pPr>
                      <a:r>
                        <a:rPr lang="en-ZA" sz="1100" kern="1200">
                          <a:solidFill>
                            <a:schemeClr val="bg1"/>
                          </a:solidFill>
                          <a:latin typeface="Arial"/>
                          <a:ea typeface="+mn-ea"/>
                          <a:cs typeface="Arial"/>
                        </a:rPr>
                        <a:t>SARS will appoint a panel of printed letter  distribution service providers, as these are future requirements.</a:t>
                      </a:r>
                    </a:p>
                  </a:txBody>
                  <a:tcPr>
                    <a:solidFill>
                      <a:schemeClr val="accent5">
                        <a:lumMod val="50000"/>
                      </a:schemeClr>
                    </a:solidFill>
                  </a:tcPr>
                </a:tc>
                <a:tc>
                  <a:txBody>
                    <a:bodyPr/>
                    <a:lstStyle/>
                    <a:p>
                      <a:pPr marL="171450" indent="-171450">
                        <a:lnSpc>
                          <a:spcPct val="150000"/>
                        </a:lnSpc>
                        <a:buFont typeface="Arial" panose="020B0604020202020204" pitchFamily="34" charset="0"/>
                        <a:buChar char="•"/>
                      </a:pPr>
                      <a:r>
                        <a:rPr lang="en-ZA" sz="1100" kern="1200" dirty="0">
                          <a:solidFill>
                            <a:srgbClr val="002060"/>
                          </a:solidFill>
                          <a:latin typeface="Arial"/>
                          <a:ea typeface="+mn-ea"/>
                          <a:cs typeface="Arial"/>
                        </a:rPr>
                        <a:t>SARS will appoint a panel of live chat, AI/LLM service providers, as these are future requirements.</a:t>
                      </a:r>
                    </a:p>
                    <a:p>
                      <a:pPr marL="171450" indent="-171450">
                        <a:lnSpc>
                          <a:spcPct val="150000"/>
                        </a:lnSpc>
                        <a:buFont typeface="Arial" panose="020B0604020202020204" pitchFamily="34" charset="0"/>
                        <a:buChar char="•"/>
                      </a:pPr>
                      <a:endParaRPr lang="en-ZA" sz="1100" kern="1200" dirty="0">
                        <a:solidFill>
                          <a:schemeClr val="bg1"/>
                        </a:solidFill>
                        <a:latin typeface="Arial" panose="020B0604020202020204" pitchFamily="34" charset="0"/>
                        <a:ea typeface="+mn-ea"/>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val="1856724776"/>
                  </a:ext>
                </a:extLst>
              </a:tr>
            </a:tbl>
          </a:graphicData>
        </a:graphic>
      </p:graphicFrame>
    </p:spTree>
    <p:extLst>
      <p:ext uri="{BB962C8B-B14F-4D97-AF65-F5344CB8AC3E}">
        <p14:creationId xmlns:p14="http://schemas.microsoft.com/office/powerpoint/2010/main" val="1629860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088C-8002-337D-C433-DF82A49D7549}"/>
              </a:ext>
            </a:extLst>
          </p:cNvPr>
          <p:cNvSpPr>
            <a:spLocks noGrp="1"/>
          </p:cNvSpPr>
          <p:nvPr>
            <p:ph type="title"/>
          </p:nvPr>
        </p:nvSpPr>
        <p:spPr/>
        <p:txBody>
          <a:bodyPr/>
          <a:lstStyle/>
          <a:p>
            <a:r>
              <a:rPr lang="en-ZA"/>
              <a:t>Table of Content</a:t>
            </a:r>
          </a:p>
        </p:txBody>
      </p:sp>
      <p:sp>
        <p:nvSpPr>
          <p:cNvPr id="3" name="Slide Number Placeholder 2">
            <a:extLst>
              <a:ext uri="{FF2B5EF4-FFF2-40B4-BE49-F238E27FC236}">
                <a16:creationId xmlns:a16="http://schemas.microsoft.com/office/drawing/2014/main" id="{59B6A3E9-D479-CBE5-A88A-823714B52A5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6EA0E21B-4E95-7415-AD08-1D67D70A1222}"/>
              </a:ext>
            </a:extLst>
          </p:cNvPr>
          <p:cNvSpPr>
            <a:spLocks noGrp="1"/>
          </p:cNvSpPr>
          <p:nvPr>
            <p:ph type="body" sz="quarter" idx="11"/>
          </p:nvPr>
        </p:nvSpPr>
        <p:spPr>
          <a:xfrm>
            <a:off x="386556" y="1138091"/>
            <a:ext cx="8442651" cy="5291735"/>
          </a:xfrm>
        </p:spPr>
        <p:txBody>
          <a:bodyPr>
            <a:normAutofit fontScale="92500" lnSpcReduction="10000"/>
          </a:body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4. Background and Requirements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FF0000"/>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rgbClr val="44546A"/>
                </a:solidFill>
                <a:effectLst/>
                <a:uLnTx/>
                <a:uFillTx/>
                <a:latin typeface="Arial" charset="0"/>
                <a:ea typeface="+mn-ea"/>
                <a:cs typeface="+mn-cs"/>
              </a:rPr>
              <a:t>6.Price &amp; Specific goals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9</a:t>
            </a:r>
            <a:r>
              <a:rPr kumimoji="0" lang="en-ZA" sz="1600" b="1" i="0" u="none" strike="noStrike" kern="1200" cap="none" spc="0" normalizeH="0" baseline="0" noProof="0" dirty="0">
                <a:ln>
                  <a:noFill/>
                </a:ln>
                <a:solidFill>
                  <a:srgbClr val="44546A"/>
                </a:solidFill>
                <a:effectLst/>
                <a:uLnTx/>
                <a:uFillTx/>
                <a:latin typeface="Arial" charset="0"/>
                <a:ea typeface="+mn-ea"/>
                <a:cs typeface="+mn-cs"/>
              </a:rPr>
              <a:t>. RFP Pack Contents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10</a:t>
            </a:r>
            <a:r>
              <a:rPr kumimoji="0" lang="en-ZA" sz="1600" b="1" i="0" u="none" strike="noStrike" kern="1200" cap="none" spc="0" normalizeH="0" baseline="0" noProof="0" dirty="0">
                <a:ln>
                  <a:noFill/>
                </a:ln>
                <a:solidFill>
                  <a:srgbClr val="44546A"/>
                </a:solidFill>
                <a:effectLst/>
                <a:uLnTx/>
                <a:uFillTx/>
                <a:latin typeface="Arial" charset="0"/>
                <a:ea typeface="+mn-ea"/>
                <a:cs typeface="+mn-cs"/>
              </a:rPr>
              <a:t>.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11. Q&amp;A</a:t>
            </a:r>
            <a:endParaRPr kumimoji="0" lang="en-ZA" sz="1600" b="0" i="0" u="none" strike="noStrike" kern="1200" cap="none" spc="0" normalizeH="0" baseline="0" noProof="0" dirty="0">
              <a:ln>
                <a:noFill/>
              </a:ln>
              <a:solidFill>
                <a:prstClr val="black"/>
              </a:solidFill>
              <a:effectLst/>
              <a:uLnTx/>
              <a:uFillTx/>
              <a:latin typeface="Arial" charset="0"/>
              <a:ea typeface="+mn-ea"/>
              <a:cs typeface="+mn-cs"/>
            </a:endParaRPr>
          </a:p>
          <a:p>
            <a:endParaRPr lang="en-ZA" dirty="0"/>
          </a:p>
        </p:txBody>
      </p:sp>
    </p:spTree>
    <p:extLst>
      <p:ext uri="{BB962C8B-B14F-4D97-AF65-F5344CB8AC3E}">
        <p14:creationId xmlns:p14="http://schemas.microsoft.com/office/powerpoint/2010/main" val="323077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693F-36B3-CA87-DDF6-1387ED5E574A}"/>
              </a:ext>
            </a:extLst>
          </p:cNvPr>
          <p:cNvSpPr>
            <a:spLocks noGrp="1"/>
          </p:cNvSpPr>
          <p:nvPr>
            <p:ph type="title"/>
          </p:nvPr>
        </p:nvSpPr>
        <p:spPr/>
        <p:txBody>
          <a:bodyPr/>
          <a:lstStyle/>
          <a:p>
            <a:r>
              <a:rPr lang="en-ZA"/>
              <a:t>Table of Content</a:t>
            </a:r>
          </a:p>
        </p:txBody>
      </p:sp>
      <p:sp>
        <p:nvSpPr>
          <p:cNvPr id="3" name="Slide Number Placeholder 2">
            <a:extLst>
              <a:ext uri="{FF2B5EF4-FFF2-40B4-BE49-F238E27FC236}">
                <a16:creationId xmlns:a16="http://schemas.microsoft.com/office/drawing/2014/main" id="{67CD22D2-1BA3-CC4D-2CED-8074780FAA34}"/>
              </a:ext>
            </a:extLst>
          </p:cNvPr>
          <p:cNvSpPr>
            <a:spLocks noGrp="1"/>
          </p:cNvSpPr>
          <p:nvPr>
            <p:ph type="sldNum" sz="quarter" idx="10"/>
          </p:nvPr>
        </p:nvSpPr>
        <p:spPr/>
        <p:txBody>
          <a:bodyPr/>
          <a:lstStyle/>
          <a:p>
            <a:fld id="{B540B12B-D968-2643-8E7F-238A3C456CC9}" type="slidenum">
              <a:rPr lang="en-US" smtClean="0"/>
              <a:pPr/>
              <a:t>1</a:t>
            </a:fld>
            <a:endParaRPr lang="en-US"/>
          </a:p>
        </p:txBody>
      </p:sp>
      <p:sp>
        <p:nvSpPr>
          <p:cNvPr id="4" name="Text Placeholder 3">
            <a:extLst>
              <a:ext uri="{FF2B5EF4-FFF2-40B4-BE49-F238E27FC236}">
                <a16:creationId xmlns:a16="http://schemas.microsoft.com/office/drawing/2014/main" id="{77900993-9C4C-18CC-86C6-D2C3C36B44D7}"/>
              </a:ext>
            </a:extLst>
          </p:cNvPr>
          <p:cNvSpPr>
            <a:spLocks noGrp="1"/>
          </p:cNvSpPr>
          <p:nvPr>
            <p:ph type="body" sz="quarter" idx="11"/>
          </p:nvPr>
        </p:nvSpPr>
        <p:spPr>
          <a:xfrm>
            <a:off x="386556" y="1154068"/>
            <a:ext cx="8415451" cy="5275758"/>
          </a:xfrm>
        </p:spPr>
        <p:txBody>
          <a:bodyPr>
            <a:normAutofit fontScale="32500" lnSpcReduction="20000"/>
          </a:bodyPr>
          <a:lstStyle/>
          <a:p>
            <a:pPr marL="0" marR="0" lvl="0" indent="0" algn="l" defTabSz="914400" rtl="0" eaLnBrk="1" fontAlgn="auto" latinLnBrk="0" hangingPunct="1">
              <a:lnSpc>
                <a:spcPct val="170000"/>
              </a:lnSpc>
              <a:spcBef>
                <a:spcPct val="75000"/>
              </a:spcBef>
              <a:spcAft>
                <a:spcPct val="10000"/>
              </a:spcAft>
              <a:buClr>
                <a:srgbClr val="5B9BD5"/>
              </a:buClr>
              <a:buSzTx/>
              <a:buFontTx/>
              <a:buNone/>
              <a:tabLst/>
              <a:defRPr/>
            </a:pPr>
            <a:r>
              <a:rPr kumimoji="0" lang="en-US" sz="4000" b="1" i="0" u="none" strike="noStrike" kern="1200" cap="none" spc="0" normalizeH="0" baseline="0" noProof="0" dirty="0">
                <a:ln>
                  <a:noFill/>
                </a:ln>
                <a:solidFill>
                  <a:srgbClr val="FF0000"/>
                </a:solidFill>
                <a:effectLst/>
                <a:uLnTx/>
                <a:uFillTx/>
                <a:latin typeface="Arial" charset="0"/>
                <a:ea typeface="SimSun" pitchFamily="2" charset="-122"/>
                <a:cs typeface="+mn-cs"/>
              </a:rPr>
              <a:t>1. Welcome and Introduction</a:t>
            </a:r>
          </a:p>
          <a:p>
            <a:pPr marL="228600" marR="0" lvl="0" indent="-228600" algn="l" defTabSz="914400" rtl="0" eaLnBrk="1" fontAlgn="auto" latinLnBrk="0" hangingPunct="1">
              <a:lnSpc>
                <a:spcPct val="170000"/>
              </a:lnSpc>
              <a:spcBef>
                <a:spcPct val="75000"/>
              </a:spcBef>
              <a:spcAft>
                <a:spcPct val="10000"/>
              </a:spcAft>
              <a:buClr>
                <a:srgbClr val="5B9BD5"/>
              </a:buClr>
              <a:buSzTx/>
              <a:buFontTx/>
              <a:buNone/>
              <a:tabLst/>
              <a:defRPr/>
            </a:pPr>
            <a:r>
              <a:rPr kumimoji="0" lang="en-ZA" sz="40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70000"/>
              </a:lnSpc>
              <a:spcBef>
                <a:spcPct val="75000"/>
              </a:spcBef>
              <a:spcAft>
                <a:spcPct val="10000"/>
              </a:spcAft>
              <a:buClr>
                <a:srgbClr val="5B9BD5"/>
              </a:buClr>
              <a:buSzTx/>
              <a:buFontTx/>
              <a:buNone/>
              <a:tabLst/>
              <a:defRPr/>
            </a:pPr>
            <a:r>
              <a:rPr kumimoji="0" lang="en-ZA" sz="4000" b="1" i="0" u="none" strike="noStrike" kern="1200" cap="none" spc="0" normalizeH="0" baseline="0" noProof="0" dirty="0">
                <a:ln>
                  <a:noFill/>
                </a:ln>
                <a:solidFill>
                  <a:srgbClr val="44546A"/>
                </a:solidFill>
                <a:effectLst/>
                <a:uLnTx/>
                <a:uFillTx/>
                <a:latin typeface="Arial" charset="0"/>
                <a:ea typeface="+mn-ea"/>
                <a:cs typeface="+mn-cs"/>
              </a:rPr>
              <a:t>3.RFP Timelines</a:t>
            </a:r>
          </a:p>
          <a:p>
            <a:pPr marL="228600" marR="0" lvl="0" indent="-228600" algn="l" defTabSz="914400" rtl="0" eaLnBrk="1" fontAlgn="auto" latinLnBrk="0" hangingPunct="1">
              <a:lnSpc>
                <a:spcPct val="170000"/>
              </a:lnSpc>
              <a:spcBef>
                <a:spcPct val="75000"/>
              </a:spcBef>
              <a:spcAft>
                <a:spcPct val="10000"/>
              </a:spcAft>
              <a:buClr>
                <a:srgbClr val="5B9BD5"/>
              </a:buClr>
              <a:buSzTx/>
              <a:buFontTx/>
              <a:buNone/>
              <a:tabLst/>
              <a:defRPr/>
            </a:pPr>
            <a:r>
              <a:rPr kumimoji="0" lang="en-ZA" sz="4000" b="1" i="0" u="none" strike="noStrike" kern="1200" cap="none" spc="0" normalizeH="0" baseline="0" noProof="0" dirty="0">
                <a:ln>
                  <a:noFill/>
                </a:ln>
                <a:solidFill>
                  <a:srgbClr val="44546A"/>
                </a:solidFill>
                <a:effectLst/>
                <a:uLnTx/>
                <a:uFillTx/>
                <a:latin typeface="Arial" charset="0"/>
                <a:ea typeface="+mn-ea"/>
                <a:cs typeface="+mn-cs"/>
              </a:rPr>
              <a:t>4. Background and Requirements </a:t>
            </a:r>
          </a:p>
          <a:p>
            <a:pPr marL="228600" marR="0" lvl="0" indent="-228600" algn="l" defTabSz="914400" rtl="0" eaLnBrk="1" fontAlgn="auto" latinLnBrk="0" hangingPunct="1">
              <a:lnSpc>
                <a:spcPct val="170000"/>
              </a:lnSpc>
              <a:spcBef>
                <a:spcPct val="75000"/>
              </a:spcBef>
              <a:spcAft>
                <a:spcPct val="10000"/>
              </a:spcAft>
              <a:buClr>
                <a:srgbClr val="5B9BD5"/>
              </a:buClr>
              <a:buSzTx/>
              <a:buFontTx/>
              <a:buNone/>
              <a:tabLst/>
              <a:defRPr/>
            </a:pPr>
            <a:r>
              <a:rPr kumimoji="0" lang="en-ZA" sz="40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70000"/>
              </a:lnSpc>
              <a:spcBef>
                <a:spcPct val="75000"/>
              </a:spcBef>
              <a:spcAft>
                <a:spcPct val="10000"/>
              </a:spcAft>
              <a:buClr>
                <a:srgbClr val="5B9BD5"/>
              </a:buClr>
              <a:buSzTx/>
              <a:buFontTx/>
              <a:buNone/>
              <a:tabLst/>
              <a:defRPr/>
            </a:pPr>
            <a:r>
              <a:rPr kumimoji="0" lang="en-US" sz="4000" b="1" i="0" u="none" strike="noStrike" kern="1200" cap="none" spc="0" normalizeH="0" baseline="0" noProof="0" dirty="0">
                <a:ln>
                  <a:noFill/>
                </a:ln>
                <a:solidFill>
                  <a:srgbClr val="44546A"/>
                </a:solidFill>
                <a:effectLst/>
                <a:uLnTx/>
                <a:uFillTx/>
                <a:latin typeface="Arial" charset="0"/>
                <a:ea typeface="+mn-ea"/>
                <a:cs typeface="+mn-cs"/>
              </a:rPr>
              <a:t>6. Price &amp;Specific goals</a:t>
            </a:r>
          </a:p>
          <a:p>
            <a:pPr marL="228600" marR="0" lvl="0" indent="-228600" algn="l" defTabSz="914400" rtl="0" eaLnBrk="1" fontAlgn="auto" latinLnBrk="0" hangingPunct="1">
              <a:lnSpc>
                <a:spcPct val="170000"/>
              </a:lnSpc>
              <a:spcBef>
                <a:spcPct val="75000"/>
              </a:spcBef>
              <a:spcAft>
                <a:spcPct val="10000"/>
              </a:spcAft>
              <a:buClr>
                <a:srgbClr val="5B9BD5"/>
              </a:buClr>
              <a:buSzTx/>
              <a:buFontTx/>
              <a:buNone/>
              <a:tabLst/>
              <a:defRPr/>
            </a:pPr>
            <a:r>
              <a:rPr kumimoji="0" lang="en-ZA" sz="4000" b="1" i="0" u="none" strike="noStrike" kern="1200" cap="none" spc="0" normalizeH="0" baseline="0" noProof="0" dirty="0">
                <a:ln>
                  <a:noFill/>
                </a:ln>
                <a:solidFill>
                  <a:srgbClr val="44546A"/>
                </a:solidFill>
                <a:effectLst/>
                <a:uLnTx/>
                <a:uFillTx/>
                <a:latin typeface="Arial" charset="0"/>
                <a:ea typeface="+mn-ea"/>
                <a:cs typeface="+mn-cs"/>
              </a:rPr>
              <a:t>7. Financial Analysis </a:t>
            </a:r>
          </a:p>
          <a:p>
            <a:pPr marL="228600" marR="0" lvl="0" indent="-228600" algn="l" defTabSz="914400" rtl="0" eaLnBrk="1" fontAlgn="auto" latinLnBrk="0" hangingPunct="1">
              <a:lnSpc>
                <a:spcPct val="170000"/>
              </a:lnSpc>
              <a:spcBef>
                <a:spcPct val="75000"/>
              </a:spcBef>
              <a:spcAft>
                <a:spcPct val="10000"/>
              </a:spcAft>
              <a:buClr>
                <a:srgbClr val="5B9BD5"/>
              </a:buClr>
              <a:buSzTx/>
              <a:buFontTx/>
              <a:buNone/>
              <a:tabLst/>
              <a:defRPr/>
            </a:pPr>
            <a:r>
              <a:rPr kumimoji="0" lang="en-ZA" sz="40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70000"/>
              </a:lnSpc>
              <a:spcBef>
                <a:spcPct val="75000"/>
              </a:spcBef>
              <a:spcAft>
                <a:spcPct val="10000"/>
              </a:spcAft>
              <a:buClr>
                <a:srgbClr val="5B9BD5"/>
              </a:buClr>
              <a:buSzTx/>
              <a:buFontTx/>
              <a:buNone/>
              <a:tabLst/>
              <a:defRPr/>
            </a:pPr>
            <a:r>
              <a:rPr lang="en-ZA" sz="4000" b="1" dirty="0">
                <a:solidFill>
                  <a:srgbClr val="44546A"/>
                </a:solidFill>
              </a:rPr>
              <a:t>9</a:t>
            </a:r>
            <a:r>
              <a:rPr kumimoji="0" lang="en-ZA" sz="4000" b="1" i="0" u="none" strike="noStrike" kern="1200" cap="none" spc="0" normalizeH="0" baseline="0" noProof="0" dirty="0">
                <a:ln>
                  <a:noFill/>
                </a:ln>
                <a:solidFill>
                  <a:srgbClr val="44546A"/>
                </a:solidFill>
                <a:effectLst/>
                <a:uLnTx/>
                <a:uFillTx/>
                <a:latin typeface="Arial" charset="0"/>
                <a:ea typeface="+mn-ea"/>
                <a:cs typeface="+mn-cs"/>
              </a:rPr>
              <a:t>. RFP Pack Contents</a:t>
            </a:r>
          </a:p>
          <a:p>
            <a:pPr marL="228600" marR="0" lvl="0" indent="-228600" algn="l" defTabSz="914400" rtl="0" eaLnBrk="1" fontAlgn="auto" latinLnBrk="0" hangingPunct="1">
              <a:lnSpc>
                <a:spcPct val="170000"/>
              </a:lnSpc>
              <a:spcBef>
                <a:spcPct val="75000"/>
              </a:spcBef>
              <a:spcAft>
                <a:spcPct val="10000"/>
              </a:spcAft>
              <a:buClr>
                <a:srgbClr val="5B9BD5"/>
              </a:buClr>
              <a:buSzTx/>
              <a:buFontTx/>
              <a:buNone/>
              <a:tabLst/>
              <a:defRPr/>
            </a:pPr>
            <a:r>
              <a:rPr lang="en-ZA" sz="4000" b="1" dirty="0">
                <a:solidFill>
                  <a:srgbClr val="44546A"/>
                </a:solidFill>
              </a:rPr>
              <a:t>10</a:t>
            </a:r>
            <a:r>
              <a:rPr kumimoji="0" lang="en-ZA" sz="4000" b="1" i="0" u="none" strike="noStrike" kern="1200" cap="none" spc="0" normalizeH="0" baseline="0" noProof="0" dirty="0">
                <a:ln>
                  <a:noFill/>
                </a:ln>
                <a:solidFill>
                  <a:srgbClr val="44546A"/>
                </a:solidFill>
                <a:effectLst/>
                <a:uLnTx/>
                <a:uFillTx/>
                <a:latin typeface="Arial" charset="0"/>
                <a:ea typeface="+mn-ea"/>
                <a:cs typeface="+mn-cs"/>
              </a:rPr>
              <a:t>. RFP submission and contact details</a:t>
            </a:r>
          </a:p>
          <a:p>
            <a:pPr marL="228600" marR="0" lvl="0" indent="-228600" algn="l" defTabSz="914400" rtl="0" eaLnBrk="1" fontAlgn="auto" latinLnBrk="0" hangingPunct="1">
              <a:lnSpc>
                <a:spcPct val="170000"/>
              </a:lnSpc>
              <a:spcBef>
                <a:spcPct val="75000"/>
              </a:spcBef>
              <a:spcAft>
                <a:spcPct val="10000"/>
              </a:spcAft>
              <a:buClr>
                <a:srgbClr val="5B9BD5"/>
              </a:buClr>
              <a:buSzTx/>
              <a:buFontTx/>
              <a:buNone/>
              <a:tabLst/>
              <a:defRPr/>
            </a:pPr>
            <a:r>
              <a:rPr kumimoji="0" lang="en-ZA" sz="4000" b="1" i="0" u="none" strike="noStrike" kern="1200" cap="none" spc="0" normalizeH="0" baseline="0" noProof="0" dirty="0">
                <a:ln>
                  <a:noFill/>
                </a:ln>
                <a:solidFill>
                  <a:srgbClr val="44546A"/>
                </a:solidFill>
                <a:effectLst/>
                <a:uLnTx/>
                <a:uFillTx/>
                <a:latin typeface="Arial" charset="0"/>
                <a:ea typeface="+mn-ea"/>
                <a:cs typeface="+mn-cs"/>
              </a:rPr>
              <a:t>11. Q&amp;A</a:t>
            </a:r>
            <a:endParaRPr kumimoji="0" lang="en-ZA" sz="4000" b="0" i="0" u="none" strike="noStrike" kern="1200" cap="none" spc="0" normalizeH="0" baseline="0" noProof="0" dirty="0">
              <a:ln>
                <a:noFill/>
              </a:ln>
              <a:solidFill>
                <a:prstClr val="black"/>
              </a:solidFill>
              <a:effectLst/>
              <a:uLnTx/>
              <a:uFillTx/>
              <a:latin typeface="Arial" charset="0"/>
              <a:ea typeface="+mn-ea"/>
              <a:cs typeface="+mn-cs"/>
            </a:endParaRPr>
          </a:p>
          <a:p>
            <a:endParaRPr lang="en-ZA" dirty="0"/>
          </a:p>
        </p:txBody>
      </p:sp>
    </p:spTree>
    <p:extLst>
      <p:ext uri="{BB962C8B-B14F-4D97-AF65-F5344CB8AC3E}">
        <p14:creationId xmlns:p14="http://schemas.microsoft.com/office/powerpoint/2010/main" val="168734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b="1">
                <a:solidFill>
                  <a:schemeClr val="tx2"/>
                </a:solidFill>
                <a:effectLst>
                  <a:outerShdw blurRad="38100" dist="38100" dir="2700000" algn="tl">
                    <a:srgbClr val="000000">
                      <a:alpha val="43137"/>
                    </a:srgbClr>
                  </a:outerShdw>
                </a:effectLst>
                <a:latin typeface="+mj-lt"/>
                <a:ea typeface="+mj-ea"/>
                <a:cs typeface="+mj-cs"/>
              </a:rPr>
              <a:t>Refer to section 8 of the RFP Main doc</a:t>
            </a:r>
            <a:br>
              <a:rPr kumimoji="0" lang="en-ZA"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a:br>
            <a:endParaRPr lang="en-ZA"/>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19</a:t>
            </a:fld>
            <a:endParaRPr lang="en-US"/>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939909"/>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5"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3456" y="111362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a:solidFill>
                  <a:schemeClr val="tx2"/>
                </a:solidFill>
              </a:rPr>
              <a:t>Gate 0</a:t>
            </a:r>
            <a:endParaRPr lang="en-GB" b="1">
              <a:solidFill>
                <a:schemeClr val="tx2"/>
              </a:solidFill>
            </a:endParaRPr>
          </a:p>
        </p:txBody>
      </p:sp>
      <p:sp>
        <p:nvSpPr>
          <p:cNvPr id="6" name="Rectangle 11">
            <a:extLst>
              <a:ext uri="{FF2B5EF4-FFF2-40B4-BE49-F238E27FC236}">
                <a16:creationId xmlns:a16="http://schemas.microsoft.com/office/drawing/2014/main" id="{D76C1CEA-7DF1-4756-B22D-05D99288F2E9}"/>
              </a:ext>
            </a:extLst>
          </p:cNvPr>
          <p:cNvSpPr>
            <a:spLocks noChangeArrowheads="1"/>
          </p:cNvSpPr>
          <p:nvPr/>
        </p:nvSpPr>
        <p:spPr bwMode="auto">
          <a:xfrm>
            <a:off x="573305" y="1883463"/>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a:solidFill>
                  <a:schemeClr val="bg1"/>
                </a:solidFill>
              </a:rPr>
              <a:t>Pre-Qualification</a:t>
            </a:r>
          </a:p>
        </p:txBody>
      </p:sp>
      <p:sp>
        <p:nvSpPr>
          <p:cNvPr id="7" name="Text Box 98">
            <a:extLst>
              <a:ext uri="{FF2B5EF4-FFF2-40B4-BE49-F238E27FC236}">
                <a16:creationId xmlns:a16="http://schemas.microsoft.com/office/drawing/2014/main" id="{E935DA4E-A466-4652-AC17-45EE64ECEEC8}"/>
              </a:ext>
            </a:extLst>
          </p:cNvPr>
          <p:cNvSpPr txBox="1">
            <a:spLocks noChangeArrowheads="1"/>
          </p:cNvSpPr>
          <p:nvPr/>
        </p:nvSpPr>
        <p:spPr bwMode="auto">
          <a:xfrm>
            <a:off x="3780370" y="1113627"/>
            <a:ext cx="5090361" cy="2274149"/>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3038" indent="-173038">
              <a:lnSpc>
                <a:spcPct val="150000"/>
              </a:lnSpc>
              <a:buFontTx/>
              <a:buChar char="•"/>
            </a:pPr>
            <a:r>
              <a:rPr lang="en-ZA" sz="1200" b="1" dirty="0">
                <a:solidFill>
                  <a:schemeClr val="tx2"/>
                </a:solidFill>
              </a:rPr>
              <a:t>Central Registration Report (Central Supplier Database) from NT</a:t>
            </a:r>
          </a:p>
          <a:p>
            <a:pPr marL="173038" indent="-173038">
              <a:lnSpc>
                <a:spcPct val="150000"/>
              </a:lnSpc>
              <a:buFontTx/>
              <a:buChar char="•"/>
            </a:pPr>
            <a:r>
              <a:rPr lang="en-ZA" sz="1200" b="1" dirty="0">
                <a:solidFill>
                  <a:schemeClr val="tx2"/>
                </a:solidFill>
              </a:rPr>
              <a:t>Tax Compliance Status Pin</a:t>
            </a:r>
          </a:p>
          <a:p>
            <a:pPr marL="173038" indent="-173038">
              <a:lnSpc>
                <a:spcPct val="150000"/>
              </a:lnSpc>
              <a:buFontTx/>
              <a:buChar char="•"/>
            </a:pPr>
            <a:r>
              <a:rPr lang="en-ZA" sz="1200" b="1" dirty="0">
                <a:solidFill>
                  <a:schemeClr val="tx2"/>
                </a:solidFill>
              </a:rPr>
              <a:t>Invitation to Bid –SBD 1                       </a:t>
            </a:r>
          </a:p>
          <a:p>
            <a:pPr algn="l">
              <a:lnSpc>
                <a:spcPct val="150000"/>
              </a:lnSpc>
              <a:buFontTx/>
              <a:buChar char="•"/>
            </a:pPr>
            <a:r>
              <a:rPr lang="en-ZA" sz="1200" b="1" dirty="0">
                <a:solidFill>
                  <a:schemeClr val="tx2"/>
                </a:solidFill>
              </a:rPr>
              <a:t>   Declaration of Interest (SBD 4)</a:t>
            </a:r>
          </a:p>
          <a:p>
            <a:pPr algn="l">
              <a:lnSpc>
                <a:spcPct val="150000"/>
              </a:lnSpc>
              <a:buFontTx/>
              <a:buChar char="•"/>
            </a:pPr>
            <a:r>
              <a:rPr lang="fr-FR" sz="1200" b="1" dirty="0">
                <a:solidFill>
                  <a:schemeClr val="tx2"/>
                </a:solidFill>
              </a:rPr>
              <a:t>   National Industrial Participation Programme </a:t>
            </a:r>
            <a:r>
              <a:rPr lang="fr-FR" sz="1200" b="1" dirty="0" err="1">
                <a:solidFill>
                  <a:schemeClr val="tx2"/>
                </a:solidFill>
              </a:rPr>
              <a:t>form</a:t>
            </a:r>
            <a:r>
              <a:rPr lang="fr-FR" sz="1200" b="1" dirty="0">
                <a:solidFill>
                  <a:schemeClr val="tx2"/>
                </a:solidFill>
              </a:rPr>
              <a:t> – SBD 5</a:t>
            </a:r>
            <a:endParaRPr lang="en-ZA" sz="1200" b="1" dirty="0">
              <a:solidFill>
                <a:schemeClr val="tx2"/>
              </a:solidFill>
            </a:endParaRPr>
          </a:p>
          <a:p>
            <a:pPr algn="l">
              <a:lnSpc>
                <a:spcPct val="150000"/>
              </a:lnSpc>
              <a:buFontTx/>
              <a:buChar char="•"/>
            </a:pPr>
            <a:r>
              <a:rPr lang="en-US" sz="1200" b="1" dirty="0">
                <a:solidFill>
                  <a:schemeClr val="tx2"/>
                </a:solidFill>
              </a:rPr>
              <a:t>   Preference Point Claim Form – SBD 6.1</a:t>
            </a:r>
          </a:p>
          <a:p>
            <a:pPr algn="l">
              <a:lnSpc>
                <a:spcPct val="150000"/>
              </a:lnSpc>
              <a:buFontTx/>
              <a:buChar char="•"/>
            </a:pPr>
            <a:r>
              <a:rPr lang="en-US" sz="1200" b="1" dirty="0">
                <a:solidFill>
                  <a:schemeClr val="tx2"/>
                </a:solidFill>
                <a:cs typeface="Times New Roman" pitchFamily="18" charset="0"/>
              </a:rPr>
              <a:t>   Draft Agreement</a:t>
            </a:r>
            <a:endParaRPr lang="en-ZA" sz="1200" b="1" dirty="0">
              <a:solidFill>
                <a:schemeClr val="tx2"/>
              </a:solidFill>
              <a:cs typeface="Times New Roman" pitchFamily="18" charset="0"/>
            </a:endParaRPr>
          </a:p>
          <a:p>
            <a:pPr algn="l">
              <a:lnSpc>
                <a:spcPct val="150000"/>
              </a:lnSpc>
              <a:buFontTx/>
              <a:buChar char="•"/>
            </a:pPr>
            <a:r>
              <a:rPr lang="en-ZA" sz="1200" b="1" dirty="0">
                <a:solidFill>
                  <a:schemeClr val="tx2"/>
                </a:solidFill>
                <a:cs typeface="Times New Roman" pitchFamily="18" charset="0"/>
              </a:rPr>
              <a:t>   Annual Financial Statements</a:t>
            </a:r>
          </a:p>
        </p:txBody>
      </p:sp>
      <p:sp>
        <p:nvSpPr>
          <p:cNvPr id="8" name="Rectangle 7">
            <a:extLst>
              <a:ext uri="{FF2B5EF4-FFF2-40B4-BE49-F238E27FC236}">
                <a16:creationId xmlns:a16="http://schemas.microsoft.com/office/drawing/2014/main" id="{D76C1CEA-7DF1-4756-B22D-05D99288F2E9}"/>
              </a:ext>
            </a:extLst>
          </p:cNvPr>
          <p:cNvSpPr>
            <a:spLocks noChangeArrowheads="1"/>
          </p:cNvSpPr>
          <p:nvPr/>
        </p:nvSpPr>
        <p:spPr bwMode="auto">
          <a:xfrm>
            <a:off x="573305" y="3672130"/>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a:solidFill>
                  <a:schemeClr val="bg1"/>
                </a:solidFill>
              </a:rPr>
              <a:t>Mandatory Requirement </a:t>
            </a:r>
          </a:p>
        </p:txBody>
      </p:sp>
      <p:sp>
        <p:nvSpPr>
          <p:cNvPr id="9"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3456" y="309206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a:solidFill>
                  <a:schemeClr val="tx2"/>
                </a:solidFill>
              </a:rPr>
              <a:t>Gate 1</a:t>
            </a:r>
            <a:endParaRPr lang="en-GB" b="1">
              <a:solidFill>
                <a:schemeClr val="tx2"/>
              </a:solidFill>
            </a:endParaRPr>
          </a:p>
        </p:txBody>
      </p:sp>
      <p:sp>
        <p:nvSpPr>
          <p:cNvPr id="11" name="TextBox 10">
            <a:extLst>
              <a:ext uri="{FF2B5EF4-FFF2-40B4-BE49-F238E27FC236}">
                <a16:creationId xmlns:a16="http://schemas.microsoft.com/office/drawing/2014/main" id="{7409FED6-C5A9-10E6-9767-C580EEC0874C}"/>
              </a:ext>
            </a:extLst>
          </p:cNvPr>
          <p:cNvSpPr txBox="1"/>
          <p:nvPr/>
        </p:nvSpPr>
        <p:spPr>
          <a:xfrm>
            <a:off x="372979" y="5899317"/>
            <a:ext cx="8147565" cy="338554"/>
          </a:xfrm>
          <a:prstGeom prst="rect">
            <a:avLst/>
          </a:prstGeom>
          <a:noFill/>
        </p:spPr>
        <p:txBody>
          <a:bodyPr wrap="square" rtlCol="0">
            <a:spAutoFit/>
          </a:bodyPr>
          <a:lstStyle/>
          <a:p>
            <a:r>
              <a:rPr lang="en-ZA" sz="1600">
                <a:solidFill>
                  <a:srgbClr val="FF0000"/>
                </a:solidFill>
                <a:latin typeface="Arial" charset="0"/>
              </a:rPr>
              <a:t>Ref: SARS RFP 02/2024 – Main Document</a:t>
            </a:r>
          </a:p>
        </p:txBody>
      </p:sp>
    </p:spTree>
    <p:extLst>
      <p:ext uri="{BB962C8B-B14F-4D97-AF65-F5344CB8AC3E}">
        <p14:creationId xmlns:p14="http://schemas.microsoft.com/office/powerpoint/2010/main" val="3724118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20</a:t>
            </a:fld>
            <a:endParaRPr lang="en-US"/>
          </a:p>
        </p:txBody>
      </p:sp>
      <p:pic>
        <p:nvPicPr>
          <p:cNvPr id="7" name="Picture 6">
            <a:extLst>
              <a:ext uri="{FF2B5EF4-FFF2-40B4-BE49-F238E27FC236}">
                <a16:creationId xmlns:a16="http://schemas.microsoft.com/office/drawing/2014/main" id="{F90776F1-658E-7CA5-9FFC-5B139BFBAF6D}"/>
              </a:ext>
            </a:extLst>
          </p:cNvPr>
          <p:cNvPicPr>
            <a:picLocks noChangeAspect="1"/>
          </p:cNvPicPr>
          <p:nvPr/>
        </p:nvPicPr>
        <p:blipFill>
          <a:blip r:embed="rId2"/>
          <a:stretch>
            <a:fillRect/>
          </a:stretch>
        </p:blipFill>
        <p:spPr>
          <a:xfrm>
            <a:off x="431535" y="1229765"/>
            <a:ext cx="1146147" cy="524301"/>
          </a:xfrm>
          <a:prstGeom prst="rect">
            <a:avLst/>
          </a:prstGeom>
        </p:spPr>
      </p:pic>
      <p:pic>
        <p:nvPicPr>
          <p:cNvPr id="8" name="Picture 7">
            <a:extLst>
              <a:ext uri="{FF2B5EF4-FFF2-40B4-BE49-F238E27FC236}">
                <a16:creationId xmlns:a16="http://schemas.microsoft.com/office/drawing/2014/main" id="{926A1DB2-BA3C-C6CC-2E08-DA8DB39F3F68}"/>
              </a:ext>
            </a:extLst>
          </p:cNvPr>
          <p:cNvPicPr>
            <a:picLocks noChangeAspect="1"/>
          </p:cNvPicPr>
          <p:nvPr/>
        </p:nvPicPr>
        <p:blipFill>
          <a:blip r:embed="rId3"/>
          <a:stretch>
            <a:fillRect/>
          </a:stretch>
        </p:blipFill>
        <p:spPr>
          <a:xfrm>
            <a:off x="431535" y="1754066"/>
            <a:ext cx="2109399" cy="579170"/>
          </a:xfrm>
          <a:prstGeom prst="rect">
            <a:avLst/>
          </a:prstGeom>
        </p:spPr>
      </p:pic>
      <p:sp>
        <p:nvSpPr>
          <p:cNvPr id="11" name="TextBox 10">
            <a:extLst>
              <a:ext uri="{FF2B5EF4-FFF2-40B4-BE49-F238E27FC236}">
                <a16:creationId xmlns:a16="http://schemas.microsoft.com/office/drawing/2014/main" id="{F6BE6D66-1C64-B172-D4F9-2F1F2C29A8CC}"/>
              </a:ext>
            </a:extLst>
          </p:cNvPr>
          <p:cNvSpPr txBox="1"/>
          <p:nvPr/>
        </p:nvSpPr>
        <p:spPr>
          <a:xfrm>
            <a:off x="2911642" y="1909035"/>
            <a:ext cx="5197642" cy="369332"/>
          </a:xfrm>
          <a:prstGeom prst="rect">
            <a:avLst/>
          </a:prstGeom>
          <a:noFill/>
        </p:spPr>
        <p:txBody>
          <a:bodyPr wrap="square" rtlCol="0">
            <a:spAutoFit/>
          </a:bodyPr>
          <a:lstStyle/>
          <a:p>
            <a:pPr algn="ctr"/>
            <a:r>
              <a:rPr lang="en-ZA" b="1">
                <a:solidFill>
                  <a:schemeClr val="tx2"/>
                </a:solidFill>
                <a:cs typeface="Times New Roman" pitchFamily="18" charset="0"/>
              </a:rPr>
              <a:t>Tower D</a:t>
            </a:r>
          </a:p>
        </p:txBody>
      </p:sp>
      <p:graphicFrame>
        <p:nvGraphicFramePr>
          <p:cNvPr id="6" name="Table 8">
            <a:extLst>
              <a:ext uri="{FF2B5EF4-FFF2-40B4-BE49-F238E27FC236}">
                <a16:creationId xmlns:a16="http://schemas.microsoft.com/office/drawing/2014/main" id="{0AEACF3C-C03B-D9C5-C15D-631FDF4DB50D}"/>
              </a:ext>
            </a:extLst>
          </p:cNvPr>
          <p:cNvGraphicFramePr>
            <a:graphicFrameLocks noGrp="1"/>
          </p:cNvGraphicFramePr>
          <p:nvPr>
            <p:extLst>
              <p:ext uri="{D42A27DB-BD31-4B8C-83A1-F6EECF244321}">
                <p14:modId xmlns:p14="http://schemas.microsoft.com/office/powerpoint/2010/main" val="1741893582"/>
              </p:ext>
            </p:extLst>
          </p:nvPr>
        </p:nvGraphicFramePr>
        <p:xfrm>
          <a:off x="431535" y="2278367"/>
          <a:ext cx="8423706" cy="3813503"/>
        </p:xfrm>
        <a:graphic>
          <a:graphicData uri="http://schemas.openxmlformats.org/drawingml/2006/table">
            <a:tbl>
              <a:tblPr firstRow="1" bandRow="1">
                <a:tableStyleId>{5C22544A-7EE6-4342-B048-85BDC9FD1C3A}</a:tableStyleId>
              </a:tblPr>
              <a:tblGrid>
                <a:gridCol w="496720">
                  <a:extLst>
                    <a:ext uri="{9D8B030D-6E8A-4147-A177-3AD203B41FA5}">
                      <a16:colId xmlns:a16="http://schemas.microsoft.com/office/drawing/2014/main" val="17432755"/>
                    </a:ext>
                  </a:extLst>
                </a:gridCol>
                <a:gridCol w="1884218">
                  <a:extLst>
                    <a:ext uri="{9D8B030D-6E8A-4147-A177-3AD203B41FA5}">
                      <a16:colId xmlns:a16="http://schemas.microsoft.com/office/drawing/2014/main" val="14901078"/>
                    </a:ext>
                  </a:extLst>
                </a:gridCol>
                <a:gridCol w="6042768">
                  <a:extLst>
                    <a:ext uri="{9D8B030D-6E8A-4147-A177-3AD203B41FA5}">
                      <a16:colId xmlns:a16="http://schemas.microsoft.com/office/drawing/2014/main" val="2109200440"/>
                    </a:ext>
                  </a:extLst>
                </a:gridCol>
              </a:tblGrid>
              <a:tr h="738388">
                <a:tc>
                  <a:txBody>
                    <a:bodyPr/>
                    <a:lstStyle/>
                    <a:p>
                      <a:pPr algn="ctr">
                        <a:lnSpc>
                          <a:spcPct val="150000"/>
                        </a:lnSpc>
                      </a:pPr>
                      <a:r>
                        <a:rPr lang="en-ZA" sz="1400"/>
                        <a:t>No</a:t>
                      </a:r>
                    </a:p>
                  </a:txBody>
                  <a:tcPr anchor="ctr"/>
                </a:tc>
                <a:tc>
                  <a:txBody>
                    <a:bodyPr/>
                    <a:lstStyle/>
                    <a:p>
                      <a:pPr>
                        <a:lnSpc>
                          <a:spcPct val="150000"/>
                        </a:lnSpc>
                      </a:pPr>
                      <a:r>
                        <a:rPr lang="en-ZA" sz="1400"/>
                        <a:t>Mandatory Evaluation Criteria</a:t>
                      </a:r>
                    </a:p>
                  </a:txBody>
                  <a:tcPr anchor="ctr"/>
                </a:tc>
                <a:tc>
                  <a:txBody>
                    <a:bodyPr/>
                    <a:lstStyle/>
                    <a:p>
                      <a:pPr>
                        <a:lnSpc>
                          <a:spcPct val="150000"/>
                        </a:lnSpc>
                      </a:pPr>
                      <a:r>
                        <a:rPr lang="en-GB" sz="1400" b="1" kern="1200">
                          <a:solidFill>
                            <a:schemeClr val="lt1"/>
                          </a:solidFill>
                          <a:latin typeface="+mn-lt"/>
                          <a:ea typeface="+mn-ea"/>
                          <a:cs typeface="+mn-cs"/>
                        </a:rPr>
                        <a:t>Bidder to submit as proof</a:t>
                      </a:r>
                      <a:endParaRPr lang="en-ZA" sz="1400" b="1" kern="1200">
                        <a:solidFill>
                          <a:schemeClr val="lt1"/>
                        </a:solidFill>
                        <a:latin typeface="+mn-lt"/>
                        <a:ea typeface="+mn-ea"/>
                        <a:cs typeface="+mn-cs"/>
                      </a:endParaRPr>
                    </a:p>
                  </a:txBody>
                  <a:tcPr anchor="ctr"/>
                </a:tc>
                <a:extLst>
                  <a:ext uri="{0D108BD9-81ED-4DB2-BD59-A6C34878D82A}">
                    <a16:rowId xmlns:a16="http://schemas.microsoft.com/office/drawing/2014/main" val="2425331793"/>
                  </a:ext>
                </a:extLst>
              </a:tr>
              <a:tr h="2027969">
                <a:tc>
                  <a:txBody>
                    <a:bodyPr/>
                    <a:lstStyle/>
                    <a:p>
                      <a:pPr algn="ctr">
                        <a:lnSpc>
                          <a:spcPct val="150000"/>
                        </a:lnSpc>
                      </a:pPr>
                      <a:r>
                        <a:rPr lang="en-ZA" sz="1200">
                          <a:solidFill>
                            <a:srgbClr val="002060"/>
                          </a:solidFill>
                          <a:latin typeface="Arial" panose="020B0604020202020204" pitchFamily="34" charset="0"/>
                          <a:cs typeface="Arial" panose="020B0604020202020204" pitchFamily="34" charset="0"/>
                        </a:rPr>
                        <a:t>1</a:t>
                      </a:r>
                    </a:p>
                  </a:txBody>
                  <a:tcPr anchor="ctr">
                    <a:solidFill>
                      <a:schemeClr val="tx2">
                        <a:lumMod val="20000"/>
                        <a:lumOff val="80000"/>
                      </a:schemeClr>
                    </a:solidFill>
                  </a:tcPr>
                </a:tc>
                <a:tc>
                  <a:txBody>
                    <a:bodyPr/>
                    <a:lstStyle/>
                    <a:p>
                      <a:pPr>
                        <a:lnSpc>
                          <a:spcPct val="150000"/>
                        </a:lnSpc>
                      </a:pPr>
                      <a:r>
                        <a:rPr lang="en-ZA" sz="1200">
                          <a:solidFill>
                            <a:srgbClr val="002060"/>
                          </a:solidFill>
                          <a:latin typeface="Arial" panose="020B0604020202020204" pitchFamily="34" charset="0"/>
                          <a:cs typeface="Arial" panose="020B0604020202020204" pitchFamily="34" charset="0"/>
                        </a:rPr>
                        <a:t>Bidder Organisation</a:t>
                      </a:r>
                    </a:p>
                  </a:txBody>
                  <a:tcPr anchor="ctr">
                    <a:solidFill>
                      <a:schemeClr val="tx2">
                        <a:lumMod val="20000"/>
                        <a:lumOff val="80000"/>
                      </a:schemeClr>
                    </a:solidFill>
                  </a:tcPr>
                </a:tc>
                <a:tc>
                  <a:txBody>
                    <a:bodyPr/>
                    <a:lstStyle/>
                    <a:p>
                      <a:pPr>
                        <a:lnSpc>
                          <a:spcPct val="150000"/>
                        </a:lnSpc>
                      </a:pPr>
                      <a:r>
                        <a:rPr lang="en-ZA" sz="1200">
                          <a:solidFill>
                            <a:srgbClr val="002060"/>
                          </a:solidFill>
                          <a:latin typeface="Arial" panose="020B0604020202020204" pitchFamily="34" charset="0"/>
                          <a:cs typeface="Arial" panose="020B0604020202020204" pitchFamily="34" charset="0"/>
                        </a:rPr>
                        <a:t>SARS is interested only in organizations that take full accountability for service delivery. Thus, any Bidder, be it a juristic person, partnership, sole proprietor, or any special-purpose vehicle, must take full accountability for service delivery.</a:t>
                      </a:r>
                    </a:p>
                    <a:p>
                      <a:pPr>
                        <a:lnSpc>
                          <a:spcPct val="150000"/>
                        </a:lnSpc>
                      </a:pPr>
                      <a:endParaRPr lang="en-ZA" sz="1200">
                        <a:solidFill>
                          <a:srgbClr val="002060"/>
                        </a:solidFill>
                        <a:latin typeface="Arial" panose="020B0604020202020204" pitchFamily="34" charset="0"/>
                        <a:cs typeface="Arial" panose="020B0604020202020204" pitchFamily="34" charset="0"/>
                      </a:endParaRPr>
                    </a:p>
                    <a:p>
                      <a:pPr>
                        <a:lnSpc>
                          <a:spcPct val="150000"/>
                        </a:lnSpc>
                      </a:pPr>
                      <a:r>
                        <a:rPr lang="en-ZA" sz="1200">
                          <a:solidFill>
                            <a:srgbClr val="002060"/>
                          </a:solidFill>
                          <a:latin typeface="Arial" panose="020B0604020202020204" pitchFamily="34" charset="0"/>
                          <a:cs typeface="Arial" panose="020B0604020202020204" pitchFamily="34" charset="0"/>
                        </a:rPr>
                        <a:t>A Bidder must be registered in South Africa in terms of South African laws and operate in South Africa.</a:t>
                      </a:r>
                    </a:p>
                    <a:p>
                      <a:pPr>
                        <a:lnSpc>
                          <a:spcPct val="150000"/>
                        </a:lnSpc>
                      </a:pPr>
                      <a:endParaRPr lang="en-ZA" sz="1200">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The Bidder must have attached its Companies and Intellectual Property Commission (CIPC) registration. In terms of consortiums or Joint Ventures (JVs), incorporated JVs must submit their CIPC registration, and unincorporated JVs must submit individual CIPC registration documents.</a:t>
                      </a:r>
                    </a:p>
                  </a:txBody>
                  <a:tcPr anchor="ctr">
                    <a:solidFill>
                      <a:schemeClr val="tx2">
                        <a:lumMod val="20000"/>
                        <a:lumOff val="80000"/>
                      </a:schemeClr>
                    </a:solidFill>
                  </a:tcPr>
                </a:tc>
                <a:extLst>
                  <a:ext uri="{0D108BD9-81ED-4DB2-BD59-A6C34878D82A}">
                    <a16:rowId xmlns:a16="http://schemas.microsoft.com/office/drawing/2014/main" val="670572489"/>
                  </a:ext>
                </a:extLst>
              </a:tr>
            </a:tbl>
          </a:graphicData>
        </a:graphic>
      </p:graphicFrame>
      <p:graphicFrame>
        <p:nvGraphicFramePr>
          <p:cNvPr id="4" name="Object 3">
            <a:extLst>
              <a:ext uri="{FF2B5EF4-FFF2-40B4-BE49-F238E27FC236}">
                <a16:creationId xmlns:a16="http://schemas.microsoft.com/office/drawing/2014/main" id="{DCCE8C93-1D60-B7D2-FE99-3A2F86AD1039}"/>
              </a:ext>
            </a:extLst>
          </p:cNvPr>
          <p:cNvGraphicFramePr>
            <a:graphicFrameLocks noChangeAspect="1"/>
          </p:cNvGraphicFramePr>
          <p:nvPr>
            <p:extLst>
              <p:ext uri="{D42A27DB-BD31-4B8C-83A1-F6EECF244321}">
                <p14:modId xmlns:p14="http://schemas.microsoft.com/office/powerpoint/2010/main" val="3256723569"/>
              </p:ext>
            </p:extLst>
          </p:nvPr>
        </p:nvGraphicFramePr>
        <p:xfrm>
          <a:off x="7565592" y="1550031"/>
          <a:ext cx="914400" cy="771525"/>
        </p:xfrm>
        <a:graphic>
          <a:graphicData uri="http://schemas.openxmlformats.org/presentationml/2006/ole">
            <mc:AlternateContent xmlns:mc="http://schemas.openxmlformats.org/markup-compatibility/2006">
              <mc:Choice xmlns:v="urn:schemas-microsoft-com:vml" Requires="v">
                <p:oleObj name="Document" showAsIcon="1" r:id="rId4" imgW="914563" imgH="771490" progId="Word.Document.8">
                  <p:embed/>
                </p:oleObj>
              </mc:Choice>
              <mc:Fallback>
                <p:oleObj name="Document" showAsIcon="1" r:id="rId4" imgW="914563" imgH="771490" progId="Word.Document.8">
                  <p:embed/>
                  <p:pic>
                    <p:nvPicPr>
                      <p:cNvPr id="4" name="Object 3">
                        <a:extLst>
                          <a:ext uri="{FF2B5EF4-FFF2-40B4-BE49-F238E27FC236}">
                            <a16:creationId xmlns:a16="http://schemas.microsoft.com/office/drawing/2014/main" id="{DCCE8C93-1D60-B7D2-FE99-3A2F86AD1039}"/>
                          </a:ext>
                        </a:extLst>
                      </p:cNvPr>
                      <p:cNvPicPr/>
                      <p:nvPr/>
                    </p:nvPicPr>
                    <p:blipFill>
                      <a:blip r:embed="rId5"/>
                      <a:stretch>
                        <a:fillRect/>
                      </a:stretch>
                    </p:blipFill>
                    <p:spPr>
                      <a:xfrm>
                        <a:off x="7565592" y="1550031"/>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04291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21</a:t>
            </a:fld>
            <a:endParaRPr lang="en-US"/>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4176268528"/>
              </p:ext>
            </p:extLst>
          </p:nvPr>
        </p:nvGraphicFramePr>
        <p:xfrm>
          <a:off x="341991" y="2154580"/>
          <a:ext cx="8513249" cy="3075115"/>
        </p:xfrm>
        <a:graphic>
          <a:graphicData uri="http://schemas.openxmlformats.org/drawingml/2006/table">
            <a:tbl>
              <a:tblPr firstRow="1" bandRow="1">
                <a:tableStyleId>{5C22544A-7EE6-4342-B048-85BDC9FD1C3A}</a:tableStyleId>
              </a:tblPr>
              <a:tblGrid>
                <a:gridCol w="715606">
                  <a:extLst>
                    <a:ext uri="{9D8B030D-6E8A-4147-A177-3AD203B41FA5}">
                      <a16:colId xmlns:a16="http://schemas.microsoft.com/office/drawing/2014/main" val="2672278097"/>
                    </a:ext>
                  </a:extLst>
                </a:gridCol>
                <a:gridCol w="1711998">
                  <a:extLst>
                    <a:ext uri="{9D8B030D-6E8A-4147-A177-3AD203B41FA5}">
                      <a16:colId xmlns:a16="http://schemas.microsoft.com/office/drawing/2014/main" val="2430805308"/>
                    </a:ext>
                  </a:extLst>
                </a:gridCol>
                <a:gridCol w="6085645">
                  <a:extLst>
                    <a:ext uri="{9D8B030D-6E8A-4147-A177-3AD203B41FA5}">
                      <a16:colId xmlns:a16="http://schemas.microsoft.com/office/drawing/2014/main" val="1472175372"/>
                    </a:ext>
                  </a:extLst>
                </a:gridCol>
              </a:tblGrid>
              <a:tr h="2878048">
                <a:tc>
                  <a:txBody>
                    <a:bodyPr/>
                    <a:lstStyle/>
                    <a:p>
                      <a:pPr algn="ctr"/>
                      <a:r>
                        <a:rPr lang="en-ZA" sz="1200" b="0">
                          <a:solidFill>
                            <a:srgbClr val="002060"/>
                          </a:solidFill>
                          <a:latin typeface="Arial" panose="020B0604020202020204" pitchFamily="34" charset="0"/>
                          <a:cs typeface="Arial" panose="020B0604020202020204" pitchFamily="34" charset="0"/>
                        </a:rPr>
                        <a:t>2</a:t>
                      </a:r>
                    </a:p>
                  </a:txBody>
                  <a:tcPr anchor="ctr">
                    <a:solidFill>
                      <a:schemeClr val="tx2">
                        <a:lumMod val="20000"/>
                        <a:lumOff val="80000"/>
                      </a:schemeClr>
                    </a:solidFill>
                  </a:tcPr>
                </a:tc>
                <a:tc>
                  <a:txBody>
                    <a:bodyPr/>
                    <a:lstStyle/>
                    <a:p>
                      <a:pPr algn="l">
                        <a:lnSpc>
                          <a:spcPct val="150000"/>
                        </a:lnSpc>
                      </a:pPr>
                      <a:r>
                        <a:rPr lang="en-ZA" sz="1200" b="0">
                          <a:solidFill>
                            <a:srgbClr val="002060"/>
                          </a:solidFill>
                          <a:latin typeface="Arial" panose="020B0604020202020204" pitchFamily="34" charset="0"/>
                          <a:cs typeface="Arial" panose="020B0604020202020204" pitchFamily="34" charset="0"/>
                        </a:rPr>
                        <a:t>Licences</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possess Independent Communications Authority of South Africa (ICASA) Individual ECS (I-ECS) regulatory licence to provide the services for which it is bidding for in Tower D.</a:t>
                      </a:r>
                    </a:p>
                    <a:p>
                      <a:pPr>
                        <a:lnSpc>
                          <a:spcPct val="150000"/>
                        </a:lnSpc>
                      </a:pPr>
                      <a:endParaRPr lang="en-ZA" sz="1200" b="0">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The Bidder must submit proof of licence(s) it holds, together with a warranty that enables it to provide the services for which it is bidding for. The Bidder may rely on regulatory licences held by a parent company or subsidiary, provided that the Bidder submits a satisfactory explanation of how such reliance will comply with regulatory requirements and provides a warranty of compliance. The Bidder may not rely on a third party’s licence(s). The evidence of licence-holding must correspond with the licence(s) the Bidder claims to hold.</a:t>
                      </a:r>
                    </a:p>
                  </a:txBody>
                  <a:tcPr>
                    <a:solidFill>
                      <a:schemeClr val="tx2">
                        <a:lumMod val="20000"/>
                        <a:lumOff val="80000"/>
                      </a:schemeClr>
                    </a:solidFill>
                  </a:tcPr>
                </a:tc>
                <a:extLst>
                  <a:ext uri="{0D108BD9-81ED-4DB2-BD59-A6C34878D82A}">
                    <a16:rowId xmlns:a16="http://schemas.microsoft.com/office/drawing/2014/main" val="3565521382"/>
                  </a:ext>
                </a:extLst>
              </a:tr>
            </a:tbl>
          </a:graphicData>
        </a:graphic>
      </p:graphicFrame>
    </p:spTree>
    <p:extLst>
      <p:ext uri="{BB962C8B-B14F-4D97-AF65-F5344CB8AC3E}">
        <p14:creationId xmlns:p14="http://schemas.microsoft.com/office/powerpoint/2010/main" val="3634626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1501532650"/>
              </p:ext>
            </p:extLst>
          </p:nvPr>
        </p:nvGraphicFramePr>
        <p:xfrm>
          <a:off x="445168" y="973931"/>
          <a:ext cx="8513249" cy="4995355"/>
        </p:xfrm>
        <a:graphic>
          <a:graphicData uri="http://schemas.openxmlformats.org/drawingml/2006/table">
            <a:tbl>
              <a:tblPr firstRow="1" bandRow="1">
                <a:tableStyleId>{5C22544A-7EE6-4342-B048-85BDC9FD1C3A}</a:tableStyleId>
              </a:tblPr>
              <a:tblGrid>
                <a:gridCol w="715606">
                  <a:extLst>
                    <a:ext uri="{9D8B030D-6E8A-4147-A177-3AD203B41FA5}">
                      <a16:colId xmlns:a16="http://schemas.microsoft.com/office/drawing/2014/main" val="2672278097"/>
                    </a:ext>
                  </a:extLst>
                </a:gridCol>
                <a:gridCol w="1711998">
                  <a:extLst>
                    <a:ext uri="{9D8B030D-6E8A-4147-A177-3AD203B41FA5}">
                      <a16:colId xmlns:a16="http://schemas.microsoft.com/office/drawing/2014/main" val="2430805308"/>
                    </a:ext>
                  </a:extLst>
                </a:gridCol>
                <a:gridCol w="6085645">
                  <a:extLst>
                    <a:ext uri="{9D8B030D-6E8A-4147-A177-3AD203B41FA5}">
                      <a16:colId xmlns:a16="http://schemas.microsoft.com/office/drawing/2014/main" val="1472175372"/>
                    </a:ext>
                  </a:extLst>
                </a:gridCol>
              </a:tblGrid>
              <a:tr h="3972142">
                <a:tc>
                  <a:txBody>
                    <a:bodyPr/>
                    <a:lstStyle/>
                    <a:p>
                      <a:pPr algn="ctr"/>
                      <a:r>
                        <a:rPr lang="en-ZA" sz="1200" b="0">
                          <a:solidFill>
                            <a:srgbClr val="002060"/>
                          </a:solidFill>
                          <a:latin typeface="Arial" panose="020B0604020202020204" pitchFamily="34" charset="0"/>
                          <a:cs typeface="Arial" panose="020B0604020202020204" pitchFamily="34" charset="0"/>
                        </a:rPr>
                        <a:t>3</a:t>
                      </a:r>
                    </a:p>
                  </a:txBody>
                  <a:tcPr anchor="ctr">
                    <a:solidFill>
                      <a:schemeClr val="tx2">
                        <a:lumMod val="20000"/>
                        <a:lumOff val="80000"/>
                      </a:schemeClr>
                    </a:solidFill>
                  </a:tcPr>
                </a:tc>
                <a:tc>
                  <a:txBody>
                    <a:bodyPr/>
                    <a:lstStyle/>
                    <a:p>
                      <a:pPr algn="l">
                        <a:lnSpc>
                          <a:spcPct val="150000"/>
                        </a:lnSpc>
                      </a:pPr>
                      <a:r>
                        <a:rPr lang="en-ZA" sz="1200" b="0">
                          <a:solidFill>
                            <a:srgbClr val="002060"/>
                          </a:solidFill>
                          <a:latin typeface="Arial" panose="020B0604020202020204" pitchFamily="34" charset="0"/>
                          <a:cs typeface="Arial" panose="020B0604020202020204" pitchFamily="34" charset="0"/>
                        </a:rPr>
                        <a:t>Cisco Gold Partner Certification</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possess a valid Cisco Gold Partner certificate to provide the services for which it is bidding for in Tower D.</a:t>
                      </a:r>
                    </a:p>
                    <a:p>
                      <a:pPr>
                        <a:lnSpc>
                          <a:spcPct val="150000"/>
                        </a:lnSpc>
                      </a:pPr>
                      <a:r>
                        <a:rPr lang="en-ZA" sz="1200" b="0">
                          <a:solidFill>
                            <a:srgbClr val="002060"/>
                          </a:solidFill>
                          <a:latin typeface="Arial" panose="020B0604020202020204" pitchFamily="34" charset="0"/>
                          <a:cs typeface="Arial" panose="020B0604020202020204" pitchFamily="34" charset="0"/>
                        </a:rPr>
                        <a:t>The Bidder must also be registered in the following roles:</a:t>
                      </a:r>
                    </a:p>
                    <a:p>
                      <a:pPr>
                        <a:lnSpc>
                          <a:spcPct val="150000"/>
                        </a:lnSpc>
                      </a:pPr>
                      <a:endParaRPr lang="en-ZA" sz="1200" b="0">
                        <a:solidFill>
                          <a:srgbClr val="002060"/>
                        </a:solidFill>
                        <a:latin typeface="Arial" panose="020B0604020202020204" pitchFamily="34" charset="0"/>
                        <a:cs typeface="Arial" panose="020B0604020202020204" pitchFamily="34" charset="0"/>
                      </a:endParaRPr>
                    </a:p>
                    <a:p>
                      <a:pPr marL="171450" indent="-171450">
                        <a:lnSpc>
                          <a:spcPct val="150000"/>
                        </a:lnSpc>
                        <a:buFont typeface="Wingdings" panose="05000000000000000000" pitchFamily="2" charset="2"/>
                        <a:buChar char="§"/>
                      </a:pPr>
                      <a:r>
                        <a:rPr lang="en-ZA" sz="1200" b="0">
                          <a:solidFill>
                            <a:srgbClr val="002060"/>
                          </a:solidFill>
                          <a:latin typeface="Arial" panose="020B0604020202020204" pitchFamily="34" charset="0"/>
                          <a:cs typeface="Arial" panose="020B0604020202020204" pitchFamily="34" charset="0"/>
                        </a:rPr>
                        <a:t>CISCO Integrator with Advanced Enterprise Networks Architecture Specialisation and Advanced Security Architecture Specialisation; and</a:t>
                      </a:r>
                    </a:p>
                    <a:p>
                      <a:pPr marL="171450" indent="-171450">
                        <a:lnSpc>
                          <a:spcPct val="150000"/>
                        </a:lnSpc>
                        <a:buFont typeface="Wingdings" panose="05000000000000000000" pitchFamily="2" charset="2"/>
                        <a:buChar char="§"/>
                      </a:pPr>
                      <a:r>
                        <a:rPr lang="en-ZA" sz="1200" b="0">
                          <a:solidFill>
                            <a:srgbClr val="002060"/>
                          </a:solidFill>
                          <a:latin typeface="Arial" panose="020B0604020202020204" pitchFamily="34" charset="0"/>
                          <a:cs typeface="Arial" panose="020B0604020202020204" pitchFamily="34" charset="0"/>
                        </a:rPr>
                        <a:t>CISCO Provider with Advanced Customer Experience Specialisation.</a:t>
                      </a:r>
                    </a:p>
                    <a:p>
                      <a:pPr>
                        <a:lnSpc>
                          <a:spcPct val="150000"/>
                        </a:lnSpc>
                      </a:pPr>
                      <a:endParaRPr lang="en-ZA" sz="1200">
                        <a:solidFill>
                          <a:srgbClr val="002060"/>
                        </a:solidFill>
                        <a:latin typeface="Arial" panose="020B0604020202020204" pitchFamily="34" charset="0"/>
                        <a:cs typeface="Arial" panose="020B0604020202020204" pitchFamily="34" charset="0"/>
                      </a:endParaRPr>
                    </a:p>
                    <a:p>
                      <a:pPr>
                        <a:lnSpc>
                          <a:spcPct val="150000"/>
                        </a:lnSpc>
                      </a:pPr>
                      <a:r>
                        <a:rPr lang="en-ZA" sz="1200">
                          <a:solidFill>
                            <a:srgbClr val="002060"/>
                          </a:solidFill>
                          <a:latin typeface="Arial" panose="020B0604020202020204" pitchFamily="34" charset="0"/>
                          <a:cs typeface="Arial" panose="020B0604020202020204" pitchFamily="34" charset="0"/>
                        </a:rPr>
                        <a:t>NB: The Bidder itself must be a CISCO Gold Partner and cannot rely on a sub-contractor to fulfil this requirement.</a:t>
                      </a:r>
                    </a:p>
                    <a:p>
                      <a:pPr>
                        <a:lnSpc>
                          <a:spcPct val="150000"/>
                        </a:lnSpc>
                      </a:pPr>
                      <a:endParaRPr lang="en-ZA" sz="1200">
                        <a:solidFill>
                          <a:srgbClr val="002060"/>
                        </a:solidFill>
                        <a:latin typeface="Arial" panose="020B0604020202020204" pitchFamily="34" charset="0"/>
                        <a:cs typeface="Arial" panose="020B0604020202020204" pitchFamily="34" charset="0"/>
                      </a:endParaRPr>
                    </a:p>
                    <a:p>
                      <a:pPr>
                        <a:lnSpc>
                          <a:spcPct val="150000"/>
                        </a:lnSpc>
                      </a:pPr>
                      <a:r>
                        <a:rPr lang="en-ZA" sz="1200">
                          <a:solidFill>
                            <a:srgbClr val="002060"/>
                          </a:solidFill>
                          <a:latin typeface="Arial" panose="020B0604020202020204" pitchFamily="34" charset="0"/>
                          <a:cs typeface="Arial" panose="020B0604020202020204" pitchFamily="34" charset="0"/>
                        </a:rPr>
                        <a:t>NB: The Bidder must provide the following proof from Cisco to verify its status as a CISCO Gold Partner reseller and its certification level with respective architecture specialisations:</a:t>
                      </a:r>
                    </a:p>
                    <a:p>
                      <a:pPr marL="171450" indent="-171450">
                        <a:lnSpc>
                          <a:spcPct val="150000"/>
                        </a:lnSpc>
                        <a:buFont typeface="Wingdings" panose="05000000000000000000" pitchFamily="2" charset="2"/>
                        <a:buChar char="§"/>
                      </a:pPr>
                      <a:r>
                        <a:rPr lang="en-ZA" sz="1200">
                          <a:solidFill>
                            <a:srgbClr val="002060"/>
                          </a:solidFill>
                          <a:latin typeface="Arial" panose="020B0604020202020204" pitchFamily="34" charset="0"/>
                          <a:cs typeface="Arial" panose="020B0604020202020204" pitchFamily="34" charset="0"/>
                        </a:rPr>
                        <a:t>Manufacturing Authorisation Form (MAF) confirms that the Bidder is a Cisco Partner) ; and</a:t>
                      </a:r>
                    </a:p>
                    <a:p>
                      <a:pPr marL="171450" indent="-171450">
                        <a:lnSpc>
                          <a:spcPct val="150000"/>
                        </a:lnSpc>
                        <a:buFont typeface="Wingdings" panose="05000000000000000000" pitchFamily="2" charset="2"/>
                        <a:buChar char="§"/>
                      </a:pPr>
                      <a:r>
                        <a:rPr lang="en-ZA" sz="1200">
                          <a:solidFill>
                            <a:srgbClr val="002060"/>
                          </a:solidFill>
                          <a:latin typeface="Arial" panose="020B0604020202020204" pitchFamily="34" charset="0"/>
                          <a:cs typeface="Arial" panose="020B0604020202020204" pitchFamily="34" charset="0"/>
                        </a:rPr>
                        <a:t>Certification letter with specialisations (Bidder’s certification level and architecture speciality).</a:t>
                      </a:r>
                      <a:endParaRPr lang="en-GB" sz="1200">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2095107636"/>
                  </a:ext>
                </a:extLst>
              </a:tr>
            </a:tbl>
          </a:graphicData>
        </a:graphic>
      </p:graphicFrame>
    </p:spTree>
    <p:extLst>
      <p:ext uri="{BB962C8B-B14F-4D97-AF65-F5344CB8AC3E}">
        <p14:creationId xmlns:p14="http://schemas.microsoft.com/office/powerpoint/2010/main" val="399301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578301928"/>
              </p:ext>
            </p:extLst>
          </p:nvPr>
        </p:nvGraphicFramePr>
        <p:xfrm>
          <a:off x="421105" y="1101924"/>
          <a:ext cx="8513249" cy="5052950"/>
        </p:xfrm>
        <a:graphic>
          <a:graphicData uri="http://schemas.openxmlformats.org/drawingml/2006/table">
            <a:tbl>
              <a:tblPr firstRow="1" bandRow="1">
                <a:tableStyleId>{5C22544A-7EE6-4342-B048-85BDC9FD1C3A}</a:tableStyleId>
              </a:tblPr>
              <a:tblGrid>
                <a:gridCol w="715606">
                  <a:extLst>
                    <a:ext uri="{9D8B030D-6E8A-4147-A177-3AD203B41FA5}">
                      <a16:colId xmlns:a16="http://schemas.microsoft.com/office/drawing/2014/main" val="2672278097"/>
                    </a:ext>
                  </a:extLst>
                </a:gridCol>
                <a:gridCol w="1606489">
                  <a:extLst>
                    <a:ext uri="{9D8B030D-6E8A-4147-A177-3AD203B41FA5}">
                      <a16:colId xmlns:a16="http://schemas.microsoft.com/office/drawing/2014/main" val="2430805308"/>
                    </a:ext>
                  </a:extLst>
                </a:gridCol>
                <a:gridCol w="6191154">
                  <a:extLst>
                    <a:ext uri="{9D8B030D-6E8A-4147-A177-3AD203B41FA5}">
                      <a16:colId xmlns:a16="http://schemas.microsoft.com/office/drawing/2014/main" val="1472175372"/>
                    </a:ext>
                  </a:extLst>
                </a:gridCol>
              </a:tblGrid>
              <a:tr h="2198602">
                <a:tc>
                  <a:txBody>
                    <a:bodyPr/>
                    <a:lstStyle/>
                    <a:p>
                      <a:pPr algn="ctr">
                        <a:lnSpc>
                          <a:spcPct val="150000"/>
                        </a:lnSpc>
                      </a:pPr>
                      <a:r>
                        <a:rPr lang="en-ZA" sz="1200" b="0">
                          <a:solidFill>
                            <a:srgbClr val="002060"/>
                          </a:solidFill>
                          <a:latin typeface="Arial" panose="020B0604020202020204" pitchFamily="34" charset="0"/>
                          <a:cs typeface="Arial" panose="020B0604020202020204" pitchFamily="34" charset="0"/>
                        </a:rPr>
                        <a:t>4</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SD-Wan Network Services</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have been operating/running an SD-WAN network for a South African customer, similar in size to SARS for the past 1 (one) year, to at least 1 (one) South African customer, covering 100 (one hundred) or more sites.</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 Bidder must provide a reference letter/testimonial from current/recent contactable clients where they were or are operating/running SD-WAN network for a South African customer, similar in size to SARS, for the past 1 (one) year for at least 1 (one) customer, covering 100 (one hundred) or more sites.</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The reference letter/testimonial from the named customers confirming such service must include the “customer name, service delivered to customer, start date, end date, and a contactable reference’s details”.</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3565521382"/>
                  </a:ext>
                </a:extLst>
              </a:tr>
              <a:tr h="1363647">
                <a:tc>
                  <a:txBody>
                    <a:bodyPr/>
                    <a:lstStyle/>
                    <a:p>
                      <a:pPr algn="ctr">
                        <a:lnSpc>
                          <a:spcPct val="150000"/>
                        </a:lnSpc>
                      </a:pPr>
                      <a:r>
                        <a:rPr lang="en-ZA" sz="1200" b="0">
                          <a:solidFill>
                            <a:srgbClr val="002060"/>
                          </a:solidFill>
                          <a:latin typeface="Arial" panose="020B0604020202020204" pitchFamily="34" charset="0"/>
                          <a:cs typeface="Arial" panose="020B0604020202020204" pitchFamily="34" charset="0"/>
                        </a:rPr>
                        <a:t>5</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Compulsory Briefing Session (Hybrid)</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Bidder(s) must have attended the compulsory briefing session.</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An attendance register will be taken at the compulsory briefing session and a certificate of attendance will be issued (which will be submitted as part of the mandatory requirement, per the Mandatory Response template). If the Bidder does not attend this compulsory briefing session, the Bidder will be disqualified.</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2095107636"/>
                  </a:ext>
                </a:extLst>
              </a:tr>
            </a:tbl>
          </a:graphicData>
        </a:graphic>
      </p:graphicFrame>
    </p:spTree>
    <p:extLst>
      <p:ext uri="{BB962C8B-B14F-4D97-AF65-F5344CB8AC3E}">
        <p14:creationId xmlns:p14="http://schemas.microsoft.com/office/powerpoint/2010/main" val="2145594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2761252367"/>
              </p:ext>
            </p:extLst>
          </p:nvPr>
        </p:nvGraphicFramePr>
        <p:xfrm>
          <a:off x="315375" y="1960905"/>
          <a:ext cx="8513249" cy="2680367"/>
        </p:xfrm>
        <a:graphic>
          <a:graphicData uri="http://schemas.openxmlformats.org/drawingml/2006/table">
            <a:tbl>
              <a:tblPr firstRow="1" bandRow="1">
                <a:tableStyleId>{5C22544A-7EE6-4342-B048-85BDC9FD1C3A}</a:tableStyleId>
              </a:tblPr>
              <a:tblGrid>
                <a:gridCol w="493295">
                  <a:extLst>
                    <a:ext uri="{9D8B030D-6E8A-4147-A177-3AD203B41FA5}">
                      <a16:colId xmlns:a16="http://schemas.microsoft.com/office/drawing/2014/main" val="2672278097"/>
                    </a:ext>
                  </a:extLst>
                </a:gridCol>
                <a:gridCol w="1530144">
                  <a:extLst>
                    <a:ext uri="{9D8B030D-6E8A-4147-A177-3AD203B41FA5}">
                      <a16:colId xmlns:a16="http://schemas.microsoft.com/office/drawing/2014/main" val="2430805308"/>
                    </a:ext>
                  </a:extLst>
                </a:gridCol>
                <a:gridCol w="6489810">
                  <a:extLst>
                    <a:ext uri="{9D8B030D-6E8A-4147-A177-3AD203B41FA5}">
                      <a16:colId xmlns:a16="http://schemas.microsoft.com/office/drawing/2014/main" val="1472175372"/>
                    </a:ext>
                  </a:extLst>
                </a:gridCol>
              </a:tblGrid>
              <a:tr h="2680367">
                <a:tc>
                  <a:txBody>
                    <a:bodyPr/>
                    <a:lstStyle/>
                    <a:p>
                      <a:pPr algn="ctr"/>
                      <a:r>
                        <a:rPr lang="en-ZA" sz="1100" b="0">
                          <a:solidFill>
                            <a:srgbClr val="002060"/>
                          </a:solidFill>
                          <a:latin typeface="Arial" panose="020B0604020202020204" pitchFamily="34" charset="0"/>
                          <a:cs typeface="Arial" panose="020B0604020202020204" pitchFamily="34" charset="0"/>
                        </a:rPr>
                        <a:t>6.</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Compulsory price-templates workshop session (Hybrid)</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Bidder(s) must have attended the compulsory price-schedules workshop session.</a:t>
                      </a:r>
                    </a:p>
                    <a:p>
                      <a:pPr>
                        <a:lnSpc>
                          <a:spcPct val="150000"/>
                        </a:lnSpc>
                      </a:pPr>
                      <a:endParaRPr lang="en-ZA" sz="1200">
                        <a:solidFill>
                          <a:srgbClr val="002060"/>
                        </a:solidFill>
                        <a:latin typeface="Arial" panose="020B0604020202020204" pitchFamily="34" charset="0"/>
                        <a:cs typeface="Arial" panose="020B0604020202020204" pitchFamily="34" charset="0"/>
                      </a:endParaRPr>
                    </a:p>
                    <a:p>
                      <a:pPr>
                        <a:lnSpc>
                          <a:spcPct val="150000"/>
                        </a:lnSpc>
                      </a:pPr>
                      <a:r>
                        <a:rPr lang="en-ZA" sz="1200">
                          <a:solidFill>
                            <a:srgbClr val="002060"/>
                          </a:solidFill>
                          <a:latin typeface="Arial" panose="020B0604020202020204" pitchFamily="34" charset="0"/>
                          <a:cs typeface="Arial" panose="020B0604020202020204" pitchFamily="34" charset="0"/>
                        </a:rPr>
                        <a:t>NB: An attendance register will be taken at the compulsory price-schedules workshop session and a certificate of attendance will be issued (which will be submitted as part of the mandatory requirement, per the Mandatory Response template). If the Bidder does not attend this compulsory price-schedules workshop session, the Bidder will be disqualified.</a:t>
                      </a:r>
                      <a:endParaRPr lang="en-GB" sz="1200">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2606817178"/>
                  </a:ext>
                </a:extLst>
              </a:tr>
            </a:tbl>
          </a:graphicData>
        </a:graphic>
      </p:graphicFrame>
    </p:spTree>
    <p:extLst>
      <p:ext uri="{BB962C8B-B14F-4D97-AF65-F5344CB8AC3E}">
        <p14:creationId xmlns:p14="http://schemas.microsoft.com/office/powerpoint/2010/main" val="3135371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25</a:t>
            </a:fld>
            <a:endParaRPr lang="en-US"/>
          </a:p>
        </p:txBody>
      </p:sp>
      <p:pic>
        <p:nvPicPr>
          <p:cNvPr id="7" name="Picture 6">
            <a:extLst>
              <a:ext uri="{FF2B5EF4-FFF2-40B4-BE49-F238E27FC236}">
                <a16:creationId xmlns:a16="http://schemas.microsoft.com/office/drawing/2014/main" id="{F90776F1-658E-7CA5-9FFC-5B139BFBAF6D}"/>
              </a:ext>
            </a:extLst>
          </p:cNvPr>
          <p:cNvPicPr>
            <a:picLocks noChangeAspect="1"/>
          </p:cNvPicPr>
          <p:nvPr/>
        </p:nvPicPr>
        <p:blipFill>
          <a:blip r:embed="rId2"/>
          <a:stretch>
            <a:fillRect/>
          </a:stretch>
        </p:blipFill>
        <p:spPr>
          <a:xfrm>
            <a:off x="431535" y="1229765"/>
            <a:ext cx="1146147" cy="524301"/>
          </a:xfrm>
          <a:prstGeom prst="rect">
            <a:avLst/>
          </a:prstGeom>
        </p:spPr>
      </p:pic>
      <p:pic>
        <p:nvPicPr>
          <p:cNvPr id="8" name="Picture 7">
            <a:extLst>
              <a:ext uri="{FF2B5EF4-FFF2-40B4-BE49-F238E27FC236}">
                <a16:creationId xmlns:a16="http://schemas.microsoft.com/office/drawing/2014/main" id="{926A1DB2-BA3C-C6CC-2E08-DA8DB39F3F68}"/>
              </a:ext>
            </a:extLst>
          </p:cNvPr>
          <p:cNvPicPr>
            <a:picLocks noChangeAspect="1"/>
          </p:cNvPicPr>
          <p:nvPr/>
        </p:nvPicPr>
        <p:blipFill>
          <a:blip r:embed="rId3"/>
          <a:stretch>
            <a:fillRect/>
          </a:stretch>
        </p:blipFill>
        <p:spPr>
          <a:xfrm>
            <a:off x="431535" y="1754066"/>
            <a:ext cx="2109399" cy="579170"/>
          </a:xfrm>
          <a:prstGeom prst="rect">
            <a:avLst/>
          </a:prstGeom>
        </p:spPr>
      </p:pic>
      <p:sp>
        <p:nvSpPr>
          <p:cNvPr id="11" name="TextBox 10">
            <a:extLst>
              <a:ext uri="{FF2B5EF4-FFF2-40B4-BE49-F238E27FC236}">
                <a16:creationId xmlns:a16="http://schemas.microsoft.com/office/drawing/2014/main" id="{F6BE6D66-1C64-B172-D4F9-2F1F2C29A8CC}"/>
              </a:ext>
            </a:extLst>
          </p:cNvPr>
          <p:cNvSpPr txBox="1"/>
          <p:nvPr/>
        </p:nvSpPr>
        <p:spPr>
          <a:xfrm>
            <a:off x="2911642" y="2010071"/>
            <a:ext cx="5197642" cy="369332"/>
          </a:xfrm>
          <a:prstGeom prst="rect">
            <a:avLst/>
          </a:prstGeom>
          <a:noFill/>
        </p:spPr>
        <p:txBody>
          <a:bodyPr wrap="square" rtlCol="0">
            <a:spAutoFit/>
          </a:bodyPr>
          <a:lstStyle/>
          <a:p>
            <a:pPr algn="ctr"/>
            <a:r>
              <a:rPr lang="en-ZA" b="1">
                <a:solidFill>
                  <a:schemeClr val="tx2"/>
                </a:solidFill>
                <a:cs typeface="Times New Roman" pitchFamily="18" charset="0"/>
              </a:rPr>
              <a:t>Tower V</a:t>
            </a:r>
          </a:p>
        </p:txBody>
      </p:sp>
      <p:graphicFrame>
        <p:nvGraphicFramePr>
          <p:cNvPr id="6" name="Table 8">
            <a:extLst>
              <a:ext uri="{FF2B5EF4-FFF2-40B4-BE49-F238E27FC236}">
                <a16:creationId xmlns:a16="http://schemas.microsoft.com/office/drawing/2014/main" id="{0AEACF3C-C03B-D9C5-C15D-631FDF4DB50D}"/>
              </a:ext>
            </a:extLst>
          </p:cNvPr>
          <p:cNvGraphicFramePr>
            <a:graphicFrameLocks noGrp="1"/>
          </p:cNvGraphicFramePr>
          <p:nvPr>
            <p:extLst>
              <p:ext uri="{D42A27DB-BD31-4B8C-83A1-F6EECF244321}">
                <p14:modId xmlns:p14="http://schemas.microsoft.com/office/powerpoint/2010/main" val="3960264104"/>
              </p:ext>
            </p:extLst>
          </p:nvPr>
        </p:nvGraphicFramePr>
        <p:xfrm>
          <a:off x="341992" y="2333237"/>
          <a:ext cx="8513249" cy="3709912"/>
        </p:xfrm>
        <a:graphic>
          <a:graphicData uri="http://schemas.openxmlformats.org/drawingml/2006/table">
            <a:tbl>
              <a:tblPr firstRow="1" bandRow="1">
                <a:tableStyleId>{5C22544A-7EE6-4342-B048-85BDC9FD1C3A}</a:tableStyleId>
              </a:tblPr>
              <a:tblGrid>
                <a:gridCol w="682549">
                  <a:extLst>
                    <a:ext uri="{9D8B030D-6E8A-4147-A177-3AD203B41FA5}">
                      <a16:colId xmlns:a16="http://schemas.microsoft.com/office/drawing/2014/main" val="17432755"/>
                    </a:ext>
                  </a:extLst>
                </a:gridCol>
                <a:gridCol w="2012388">
                  <a:extLst>
                    <a:ext uri="{9D8B030D-6E8A-4147-A177-3AD203B41FA5}">
                      <a16:colId xmlns:a16="http://schemas.microsoft.com/office/drawing/2014/main" val="14901078"/>
                    </a:ext>
                  </a:extLst>
                </a:gridCol>
                <a:gridCol w="5818312">
                  <a:extLst>
                    <a:ext uri="{9D8B030D-6E8A-4147-A177-3AD203B41FA5}">
                      <a16:colId xmlns:a16="http://schemas.microsoft.com/office/drawing/2014/main" val="2109200440"/>
                    </a:ext>
                  </a:extLst>
                </a:gridCol>
              </a:tblGrid>
              <a:tr h="634797">
                <a:tc>
                  <a:txBody>
                    <a:bodyPr/>
                    <a:lstStyle/>
                    <a:p>
                      <a:pPr algn="ctr"/>
                      <a:r>
                        <a:rPr lang="en-ZA" sz="1100"/>
                        <a:t>No</a:t>
                      </a:r>
                    </a:p>
                  </a:txBody>
                  <a:tcPr anchor="ctr"/>
                </a:tc>
                <a:tc>
                  <a:txBody>
                    <a:bodyPr/>
                    <a:lstStyle/>
                    <a:p>
                      <a:pPr algn="l"/>
                      <a:r>
                        <a:rPr lang="en-ZA" sz="1100"/>
                        <a:t>Mandatory Evaluation Criteria</a:t>
                      </a:r>
                    </a:p>
                  </a:txBody>
                  <a:tcPr anchor="ctr"/>
                </a:tc>
                <a:tc>
                  <a:txBody>
                    <a:bodyPr/>
                    <a:lstStyle/>
                    <a:p>
                      <a:r>
                        <a:rPr lang="en-GB" sz="1100" b="1" kern="1200">
                          <a:solidFill>
                            <a:schemeClr val="lt1"/>
                          </a:solidFill>
                          <a:latin typeface="+mn-lt"/>
                          <a:ea typeface="+mn-ea"/>
                          <a:cs typeface="+mn-cs"/>
                        </a:rPr>
                        <a:t>Bidder to submit as proof</a:t>
                      </a:r>
                      <a:endParaRPr lang="en-ZA" sz="1100" b="1" kern="1200">
                        <a:solidFill>
                          <a:schemeClr val="lt1"/>
                        </a:solidFill>
                        <a:latin typeface="+mn-lt"/>
                        <a:ea typeface="+mn-ea"/>
                        <a:cs typeface="+mn-cs"/>
                      </a:endParaRPr>
                    </a:p>
                  </a:txBody>
                  <a:tcPr/>
                </a:tc>
                <a:extLst>
                  <a:ext uri="{0D108BD9-81ED-4DB2-BD59-A6C34878D82A}">
                    <a16:rowId xmlns:a16="http://schemas.microsoft.com/office/drawing/2014/main" val="2425331793"/>
                  </a:ext>
                </a:extLst>
              </a:tr>
              <a:tr h="2882622">
                <a:tc>
                  <a:txBody>
                    <a:bodyPr/>
                    <a:lstStyle/>
                    <a:p>
                      <a:pPr algn="ctr"/>
                      <a:r>
                        <a:rPr lang="en-ZA" sz="1200">
                          <a:solidFill>
                            <a:srgbClr val="002060"/>
                          </a:solidFill>
                          <a:latin typeface="Arial" panose="020B0604020202020204" pitchFamily="34" charset="0"/>
                          <a:cs typeface="Arial" panose="020B0604020202020204" pitchFamily="34" charset="0"/>
                        </a:rPr>
                        <a:t>1</a:t>
                      </a:r>
                    </a:p>
                  </a:txBody>
                  <a:tcPr anchor="ctr"/>
                </a:tc>
                <a:tc>
                  <a:txBody>
                    <a:bodyPr/>
                    <a:lstStyle/>
                    <a:p>
                      <a:pPr algn="l">
                        <a:lnSpc>
                          <a:spcPct val="150000"/>
                        </a:lnSpc>
                      </a:pPr>
                      <a:r>
                        <a:rPr lang="en-ZA" sz="1200">
                          <a:solidFill>
                            <a:srgbClr val="002060"/>
                          </a:solidFill>
                          <a:latin typeface="Arial" panose="020B0604020202020204" pitchFamily="34" charset="0"/>
                          <a:cs typeface="Arial" panose="020B0604020202020204" pitchFamily="34" charset="0"/>
                        </a:rPr>
                        <a:t>Bidder Organisation</a:t>
                      </a:r>
                    </a:p>
                  </a:txBody>
                  <a:tcPr anchor="ct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SARS is interested only in organisations that take full accountability for service delivery. Thus, any Bidder, be it a juristic person, partnership, sole proprietor, or any special-purpose vehicle, must take full accountability for service delivery.</a:t>
                      </a:r>
                    </a:p>
                    <a:p>
                      <a:pPr>
                        <a:lnSpc>
                          <a:spcPct val="150000"/>
                        </a:lnSpc>
                      </a:pPr>
                      <a:endParaRPr lang="en-ZA" sz="1200" b="0">
                        <a:solidFill>
                          <a:srgbClr val="002060"/>
                        </a:solidFill>
                        <a:latin typeface="Arial" panose="020B0604020202020204" pitchFamily="34" charset="0"/>
                        <a:cs typeface="Arial" panose="020B0604020202020204" pitchFamily="34" charset="0"/>
                      </a:endParaRPr>
                    </a:p>
                    <a:p>
                      <a:pPr>
                        <a:lnSpc>
                          <a:spcPct val="150000"/>
                        </a:lnSpc>
                      </a:pPr>
                      <a:r>
                        <a:rPr lang="en-ZA" sz="1200" b="0">
                          <a:solidFill>
                            <a:srgbClr val="002060"/>
                          </a:solidFill>
                          <a:latin typeface="Arial" panose="020B0604020202020204" pitchFamily="34" charset="0"/>
                          <a:cs typeface="Arial" panose="020B0604020202020204" pitchFamily="34" charset="0"/>
                        </a:rPr>
                        <a:t>A Bidder must be registered in South Africa in terms of South African laws and operate in South Africa.</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The Bidder must have attached its CIPC registration. In terms of consortiums or JVs, incorporated JVs must submit their CIPC registration and unincorporated JVs must submit individual CIPC registration documents.</a:t>
                      </a:r>
                      <a:endParaRPr lang="en-GB" sz="1200" b="1">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70572489"/>
                  </a:ext>
                </a:extLst>
              </a:tr>
            </a:tbl>
          </a:graphicData>
        </a:graphic>
      </p:graphicFrame>
      <p:graphicFrame>
        <p:nvGraphicFramePr>
          <p:cNvPr id="4" name="Object 3">
            <a:extLst>
              <a:ext uri="{FF2B5EF4-FFF2-40B4-BE49-F238E27FC236}">
                <a16:creationId xmlns:a16="http://schemas.microsoft.com/office/drawing/2014/main" id="{0A32A23D-3570-06B5-C62D-1E5D994FA5B6}"/>
              </a:ext>
            </a:extLst>
          </p:cNvPr>
          <p:cNvGraphicFramePr>
            <a:graphicFrameLocks noChangeAspect="1"/>
          </p:cNvGraphicFramePr>
          <p:nvPr>
            <p:extLst>
              <p:ext uri="{D42A27DB-BD31-4B8C-83A1-F6EECF244321}">
                <p14:modId xmlns:p14="http://schemas.microsoft.com/office/powerpoint/2010/main" val="2257711375"/>
              </p:ext>
            </p:extLst>
          </p:nvPr>
        </p:nvGraphicFramePr>
        <p:xfrm>
          <a:off x="6899563" y="1630825"/>
          <a:ext cx="914400" cy="771525"/>
        </p:xfrm>
        <a:graphic>
          <a:graphicData uri="http://schemas.openxmlformats.org/presentationml/2006/ole">
            <mc:AlternateContent xmlns:mc="http://schemas.openxmlformats.org/markup-compatibility/2006">
              <mc:Choice xmlns:v="urn:schemas-microsoft-com:vml" Requires="v">
                <p:oleObj name="Document" showAsIcon="1" r:id="rId4" imgW="914563" imgH="771490" progId="Word.Document.8">
                  <p:embed/>
                </p:oleObj>
              </mc:Choice>
              <mc:Fallback>
                <p:oleObj name="Document" showAsIcon="1" r:id="rId4" imgW="914563" imgH="771490" progId="Word.Document.8">
                  <p:embed/>
                  <p:pic>
                    <p:nvPicPr>
                      <p:cNvPr id="4" name="Object 3">
                        <a:extLst>
                          <a:ext uri="{FF2B5EF4-FFF2-40B4-BE49-F238E27FC236}">
                            <a16:creationId xmlns:a16="http://schemas.microsoft.com/office/drawing/2014/main" id="{0A32A23D-3570-06B5-C62D-1E5D994FA5B6}"/>
                          </a:ext>
                        </a:extLst>
                      </p:cNvPr>
                      <p:cNvPicPr/>
                      <p:nvPr/>
                    </p:nvPicPr>
                    <p:blipFill>
                      <a:blip r:embed="rId5"/>
                      <a:stretch>
                        <a:fillRect/>
                      </a:stretch>
                    </p:blipFill>
                    <p:spPr>
                      <a:xfrm>
                        <a:off x="6899563" y="163082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95882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26</a:t>
            </a:fld>
            <a:endParaRPr lang="en-US"/>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2903889957"/>
              </p:ext>
            </p:extLst>
          </p:nvPr>
        </p:nvGraphicFramePr>
        <p:xfrm>
          <a:off x="200711" y="1537855"/>
          <a:ext cx="8795809" cy="3162564"/>
        </p:xfrm>
        <a:graphic>
          <a:graphicData uri="http://schemas.openxmlformats.org/drawingml/2006/table">
            <a:tbl>
              <a:tblPr firstRow="1" bandRow="1">
                <a:tableStyleId>{5C22544A-7EE6-4342-B048-85BDC9FD1C3A}</a:tableStyleId>
              </a:tblPr>
              <a:tblGrid>
                <a:gridCol w="739357">
                  <a:extLst>
                    <a:ext uri="{9D8B030D-6E8A-4147-A177-3AD203B41FA5}">
                      <a16:colId xmlns:a16="http://schemas.microsoft.com/office/drawing/2014/main" val="2672278097"/>
                    </a:ext>
                  </a:extLst>
                </a:gridCol>
                <a:gridCol w="1351241">
                  <a:extLst>
                    <a:ext uri="{9D8B030D-6E8A-4147-A177-3AD203B41FA5}">
                      <a16:colId xmlns:a16="http://schemas.microsoft.com/office/drawing/2014/main" val="2430805308"/>
                    </a:ext>
                  </a:extLst>
                </a:gridCol>
                <a:gridCol w="6705211">
                  <a:extLst>
                    <a:ext uri="{9D8B030D-6E8A-4147-A177-3AD203B41FA5}">
                      <a16:colId xmlns:a16="http://schemas.microsoft.com/office/drawing/2014/main" val="1472175372"/>
                    </a:ext>
                  </a:extLst>
                </a:gridCol>
              </a:tblGrid>
              <a:tr h="3162564">
                <a:tc>
                  <a:txBody>
                    <a:bodyPr/>
                    <a:lstStyle/>
                    <a:p>
                      <a:pPr algn="ctr"/>
                      <a:r>
                        <a:rPr lang="en-ZA" sz="1200" b="0">
                          <a:solidFill>
                            <a:srgbClr val="002060"/>
                          </a:solidFill>
                          <a:latin typeface="Arial" panose="020B0604020202020204" pitchFamily="34" charset="0"/>
                          <a:cs typeface="Arial" panose="020B0604020202020204" pitchFamily="34" charset="0"/>
                        </a:rPr>
                        <a:t>2</a:t>
                      </a:r>
                    </a:p>
                  </a:txBody>
                  <a:tcPr anchor="ctr">
                    <a:solidFill>
                      <a:schemeClr val="tx2">
                        <a:lumMod val="20000"/>
                        <a:lumOff val="80000"/>
                      </a:schemeClr>
                    </a:solidFill>
                  </a:tcPr>
                </a:tc>
                <a:tc>
                  <a:txBody>
                    <a:bodyPr/>
                    <a:lstStyle/>
                    <a:p>
                      <a:r>
                        <a:rPr lang="en-ZA" sz="1200" b="0">
                          <a:solidFill>
                            <a:srgbClr val="002060"/>
                          </a:solidFill>
                          <a:latin typeface="Arial" panose="020B0604020202020204" pitchFamily="34" charset="0"/>
                          <a:cs typeface="Arial" panose="020B0604020202020204" pitchFamily="34" charset="0"/>
                        </a:rPr>
                        <a:t>Licences</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possess Independent Communications Authority of South Africa (ICASA) Individual ECS (I-ECS) regulatory licence to provide the services for which it is bidding in Tower V.</a:t>
                      </a:r>
                    </a:p>
                    <a:p>
                      <a:pPr>
                        <a:lnSpc>
                          <a:spcPct val="150000"/>
                        </a:lnSpc>
                      </a:pPr>
                      <a:endParaRPr lang="en-ZA" sz="1200" b="0">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The Bidder must submit proof of licence(s) it holds, together with a warranty that enables it to provide the services for which it is bidding for. The Bidder may rely on regulatory licences held by a parent company or subsidiary, provided that the Bidder submits a satisfactory explanation of how such reliance will comply with regulatory requirements and provides a warranty of compliance. The Bidder may not rely on a third party’s licence(s). The evidence of licence-holding must correspond with the licence(s) the Bidder claims to hold.</a:t>
                      </a:r>
                    </a:p>
                  </a:txBody>
                  <a:tcPr anchor="ctr">
                    <a:solidFill>
                      <a:schemeClr val="tx2">
                        <a:lumMod val="20000"/>
                        <a:lumOff val="80000"/>
                      </a:schemeClr>
                    </a:solidFill>
                  </a:tcPr>
                </a:tc>
                <a:extLst>
                  <a:ext uri="{0D108BD9-81ED-4DB2-BD59-A6C34878D82A}">
                    <a16:rowId xmlns:a16="http://schemas.microsoft.com/office/drawing/2014/main" val="3565521382"/>
                  </a:ext>
                </a:extLst>
              </a:tr>
            </a:tbl>
          </a:graphicData>
        </a:graphic>
      </p:graphicFrame>
    </p:spTree>
    <p:extLst>
      <p:ext uri="{BB962C8B-B14F-4D97-AF65-F5344CB8AC3E}">
        <p14:creationId xmlns:p14="http://schemas.microsoft.com/office/powerpoint/2010/main" val="3959325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2909586924"/>
              </p:ext>
            </p:extLst>
          </p:nvPr>
        </p:nvGraphicFramePr>
        <p:xfrm>
          <a:off x="200711" y="1387584"/>
          <a:ext cx="8795809" cy="4573170"/>
        </p:xfrm>
        <a:graphic>
          <a:graphicData uri="http://schemas.openxmlformats.org/drawingml/2006/table">
            <a:tbl>
              <a:tblPr firstRow="1" bandRow="1">
                <a:tableStyleId>{5C22544A-7EE6-4342-B048-85BDC9FD1C3A}</a:tableStyleId>
              </a:tblPr>
              <a:tblGrid>
                <a:gridCol w="739357">
                  <a:extLst>
                    <a:ext uri="{9D8B030D-6E8A-4147-A177-3AD203B41FA5}">
                      <a16:colId xmlns:a16="http://schemas.microsoft.com/office/drawing/2014/main" val="2672278097"/>
                    </a:ext>
                  </a:extLst>
                </a:gridCol>
                <a:gridCol w="1351241">
                  <a:extLst>
                    <a:ext uri="{9D8B030D-6E8A-4147-A177-3AD203B41FA5}">
                      <a16:colId xmlns:a16="http://schemas.microsoft.com/office/drawing/2014/main" val="2430805308"/>
                    </a:ext>
                  </a:extLst>
                </a:gridCol>
                <a:gridCol w="6705211">
                  <a:extLst>
                    <a:ext uri="{9D8B030D-6E8A-4147-A177-3AD203B41FA5}">
                      <a16:colId xmlns:a16="http://schemas.microsoft.com/office/drawing/2014/main" val="1472175372"/>
                    </a:ext>
                  </a:extLst>
                </a:gridCol>
              </a:tblGrid>
              <a:tr h="4573170">
                <a:tc>
                  <a:txBody>
                    <a:bodyPr/>
                    <a:lstStyle/>
                    <a:p>
                      <a:pPr algn="ctr"/>
                      <a:r>
                        <a:rPr lang="en-ZA" sz="1200" b="0">
                          <a:solidFill>
                            <a:srgbClr val="002060"/>
                          </a:solidFill>
                        </a:rPr>
                        <a:t>3</a:t>
                      </a:r>
                    </a:p>
                  </a:txBody>
                  <a:tcPr anchor="ctr">
                    <a:solidFill>
                      <a:schemeClr val="tx2">
                        <a:lumMod val="20000"/>
                        <a:lumOff val="80000"/>
                      </a:schemeClr>
                    </a:solidFill>
                  </a:tcPr>
                </a:tc>
                <a:tc>
                  <a:txBody>
                    <a:bodyPr/>
                    <a:lstStyle/>
                    <a:p>
                      <a:r>
                        <a:rPr lang="en-ZA" sz="1200" b="0">
                          <a:solidFill>
                            <a:srgbClr val="002060"/>
                          </a:solidFill>
                        </a:rPr>
                        <a:t>Preferred Outbound Voice Carrier</a:t>
                      </a:r>
                    </a:p>
                  </a:txBody>
                  <a:tcPr anchor="ctr">
                    <a:solidFill>
                      <a:schemeClr val="tx2">
                        <a:lumMod val="20000"/>
                        <a:lumOff val="80000"/>
                      </a:schemeClr>
                    </a:solidFill>
                  </a:tcPr>
                </a:tc>
                <a:tc>
                  <a:txBody>
                    <a:bodyPr/>
                    <a:lstStyle/>
                    <a:p>
                      <a:pPr>
                        <a:lnSpc>
                          <a:spcPct val="150000"/>
                        </a:lnSpc>
                      </a:pPr>
                      <a:r>
                        <a:rPr lang="en-ZA" sz="1200" b="0">
                          <a:solidFill>
                            <a:srgbClr val="002060"/>
                          </a:solidFill>
                        </a:rPr>
                        <a:t>If the Bidder is submitting only a proposal for the Preferred Outbound Voice Carrier Provider Services, then it must have provided similar service to a current or recent service provider, carrying outbound calls for at least three (3) customers over SIP channel infrastructure from the customers’ site(s) to a terminating network operator. A minimum of 3 (three) years’ experience in the telecommunication industry must be proven on the company profile, which covers the history of the organisation’s services to date.</a:t>
                      </a:r>
                    </a:p>
                    <a:p>
                      <a:pPr>
                        <a:lnSpc>
                          <a:spcPct val="150000"/>
                        </a:lnSpc>
                      </a:pPr>
                      <a:endParaRPr lang="en-ZA" sz="1200" b="1">
                        <a:solidFill>
                          <a:srgbClr val="002060"/>
                        </a:solidFill>
                      </a:endParaRPr>
                    </a:p>
                    <a:p>
                      <a:pPr>
                        <a:lnSpc>
                          <a:spcPct val="150000"/>
                        </a:lnSpc>
                      </a:pPr>
                      <a:r>
                        <a:rPr lang="en-ZA" sz="1200" b="1">
                          <a:solidFill>
                            <a:srgbClr val="002060"/>
                          </a:solidFill>
                        </a:rPr>
                        <a:t>NB: A Bidder must provide a letter/testimonial/affidavit from current/recent contactable clients for which they were or are carrying outbound calls for at least three (3) customers, over SIP channel infrastructure from the customers’ site(s) to a terminating network operator. A minimum of 3 (three) years' experience in the telecommunication industry must be proven on the company profile, which covers the history of the organisation’s services to date.</a:t>
                      </a:r>
                    </a:p>
                    <a:p>
                      <a:pPr>
                        <a:lnSpc>
                          <a:spcPct val="150000"/>
                        </a:lnSpc>
                      </a:pPr>
                      <a:r>
                        <a:rPr lang="en-ZA" sz="1200" b="1">
                          <a:solidFill>
                            <a:srgbClr val="002060"/>
                          </a:solidFill>
                        </a:rPr>
                        <a:t>NB: The reference letter/testimonial from the named customers confirming such service must include the “customer name, service delivered to customer, start date, end date, and a contactable reference’s details”.</a:t>
                      </a:r>
                      <a:endParaRPr lang="en-GB" sz="1200" b="1">
                        <a:solidFill>
                          <a:srgbClr val="002060"/>
                        </a:solidFill>
                      </a:endParaRPr>
                    </a:p>
                  </a:txBody>
                  <a:tcPr anchor="ctr">
                    <a:solidFill>
                      <a:schemeClr val="tx2">
                        <a:lumMod val="20000"/>
                        <a:lumOff val="80000"/>
                      </a:schemeClr>
                    </a:solidFill>
                  </a:tcPr>
                </a:tc>
                <a:extLst>
                  <a:ext uri="{0D108BD9-81ED-4DB2-BD59-A6C34878D82A}">
                    <a16:rowId xmlns:a16="http://schemas.microsoft.com/office/drawing/2014/main" val="2095107636"/>
                  </a:ext>
                </a:extLst>
              </a:tr>
            </a:tbl>
          </a:graphicData>
        </a:graphic>
      </p:graphicFrame>
    </p:spTree>
    <p:extLst>
      <p:ext uri="{BB962C8B-B14F-4D97-AF65-F5344CB8AC3E}">
        <p14:creationId xmlns:p14="http://schemas.microsoft.com/office/powerpoint/2010/main" val="3205503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2342456148"/>
              </p:ext>
            </p:extLst>
          </p:nvPr>
        </p:nvGraphicFramePr>
        <p:xfrm>
          <a:off x="288759" y="1204201"/>
          <a:ext cx="8795809" cy="4995355"/>
        </p:xfrm>
        <a:graphic>
          <a:graphicData uri="http://schemas.openxmlformats.org/drawingml/2006/table">
            <a:tbl>
              <a:tblPr firstRow="1" bandRow="1">
                <a:tableStyleId>{5C22544A-7EE6-4342-B048-85BDC9FD1C3A}</a:tableStyleId>
              </a:tblPr>
              <a:tblGrid>
                <a:gridCol w="739357">
                  <a:extLst>
                    <a:ext uri="{9D8B030D-6E8A-4147-A177-3AD203B41FA5}">
                      <a16:colId xmlns:a16="http://schemas.microsoft.com/office/drawing/2014/main" val="2672278097"/>
                    </a:ext>
                  </a:extLst>
                </a:gridCol>
                <a:gridCol w="1351241">
                  <a:extLst>
                    <a:ext uri="{9D8B030D-6E8A-4147-A177-3AD203B41FA5}">
                      <a16:colId xmlns:a16="http://schemas.microsoft.com/office/drawing/2014/main" val="2430805308"/>
                    </a:ext>
                  </a:extLst>
                </a:gridCol>
                <a:gridCol w="6705211">
                  <a:extLst>
                    <a:ext uri="{9D8B030D-6E8A-4147-A177-3AD203B41FA5}">
                      <a16:colId xmlns:a16="http://schemas.microsoft.com/office/drawing/2014/main" val="1472175372"/>
                    </a:ext>
                  </a:extLst>
                </a:gridCol>
              </a:tblGrid>
              <a:tr h="4573170">
                <a:tc>
                  <a:txBody>
                    <a:bodyPr/>
                    <a:lstStyle/>
                    <a:p>
                      <a:pPr algn="ctr"/>
                      <a:r>
                        <a:rPr lang="en-ZA" sz="1200" b="0">
                          <a:solidFill>
                            <a:srgbClr val="002060"/>
                          </a:solidFill>
                          <a:latin typeface="Arial" panose="020B0604020202020204" pitchFamily="34" charset="0"/>
                          <a:cs typeface="Arial" panose="020B0604020202020204" pitchFamily="34" charset="0"/>
                        </a:rPr>
                        <a:t>4</a:t>
                      </a:r>
                    </a:p>
                  </a:txBody>
                  <a:tcPr anchor="ctr">
                    <a:solidFill>
                      <a:schemeClr val="tx2">
                        <a:lumMod val="20000"/>
                        <a:lumOff val="80000"/>
                      </a:schemeClr>
                    </a:solidFill>
                  </a:tcPr>
                </a:tc>
                <a:tc>
                  <a:txBody>
                    <a:bodyPr/>
                    <a:lstStyle/>
                    <a:p>
                      <a:r>
                        <a:rPr lang="en-ZA" sz="1200" b="0">
                          <a:solidFill>
                            <a:srgbClr val="002060"/>
                          </a:solidFill>
                          <a:latin typeface="Arial" panose="020B0604020202020204" pitchFamily="34" charset="0"/>
                          <a:cs typeface="Arial" panose="020B0604020202020204" pitchFamily="34" charset="0"/>
                        </a:rPr>
                        <a:t>Preferred Inbound Voice Carrier</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If the Bidder is submitting a proposal only for the Preferred Inbound Voice Carrier Provider Services, then the Bidder must have provided similar service to a current or recent customer routing inbound SIP calls via SIP Trunks for at least 3 (three) customers over SIP channel infrastructure from the customers’ site(s) to a terminating network operator. A minimum of three (3) years' experience in the telecommunication industry must be proven on the company profile, which covers the history of the organisation’s services to date.</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 Bidder must provide a letter/testimonial from current/recent contactable clients for which they were or are routing inbound SIP calls via SIP Trunks for at least 3 (three) customers over SIP channel infrastructure from the customers’ site(s) to a terminating network operator. A minimum of three (3) years' experience in the telecommunication industry must be proven on the company profile, which covers the history of the organisation’s services to date.</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The reference letter/testimonial from the named customers confirming such service must include the “customer name, service delivered to customer, start date, end date, and a contactable reference’s details.</a:t>
                      </a:r>
                    </a:p>
                    <a:p>
                      <a:pPr>
                        <a:lnSpc>
                          <a:spcPct val="150000"/>
                        </a:lnSpc>
                      </a:pPr>
                      <a:endParaRPr lang="en-GB" sz="1200" b="1">
                        <a:solidFill>
                          <a:srgbClr val="002060"/>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extLst>
                  <a:ext uri="{0D108BD9-81ED-4DB2-BD59-A6C34878D82A}">
                    <a16:rowId xmlns:a16="http://schemas.microsoft.com/office/drawing/2014/main" val="2095107636"/>
                  </a:ext>
                </a:extLst>
              </a:tr>
            </a:tbl>
          </a:graphicData>
        </a:graphic>
      </p:graphicFrame>
    </p:spTree>
    <p:extLst>
      <p:ext uri="{BB962C8B-B14F-4D97-AF65-F5344CB8AC3E}">
        <p14:creationId xmlns:p14="http://schemas.microsoft.com/office/powerpoint/2010/main" val="159793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0311-B19F-E1A6-E621-0C8C28C5FD4F}"/>
              </a:ext>
            </a:extLst>
          </p:cNvPr>
          <p:cNvSpPr>
            <a:spLocks noGrp="1"/>
          </p:cNvSpPr>
          <p:nvPr>
            <p:ph type="title"/>
          </p:nvPr>
        </p:nvSpPr>
        <p:spPr/>
        <p:txBody>
          <a:bodyPr/>
          <a:lstStyle/>
          <a:p>
            <a:r>
              <a:rPr lang="en-ZA"/>
              <a:t>Table of Content</a:t>
            </a:r>
          </a:p>
        </p:txBody>
      </p:sp>
      <p:sp>
        <p:nvSpPr>
          <p:cNvPr id="3" name="Slide Number Placeholder 2">
            <a:extLst>
              <a:ext uri="{FF2B5EF4-FFF2-40B4-BE49-F238E27FC236}">
                <a16:creationId xmlns:a16="http://schemas.microsoft.com/office/drawing/2014/main" id="{C0061C1E-0455-8A8B-0F04-1A66BCBFF820}"/>
              </a:ext>
            </a:extLst>
          </p:cNvPr>
          <p:cNvSpPr>
            <a:spLocks noGrp="1"/>
          </p:cNvSpPr>
          <p:nvPr>
            <p:ph type="sldNum" sz="quarter" idx="10"/>
          </p:nvPr>
        </p:nvSpPr>
        <p:spPr/>
        <p:txBody>
          <a:bodyPr/>
          <a:lstStyle/>
          <a:p>
            <a:fld id="{B540B12B-D968-2643-8E7F-238A3C456CC9}" type="slidenum">
              <a:rPr lang="en-US" smtClean="0"/>
              <a:pPr/>
              <a:t>2</a:t>
            </a:fld>
            <a:endParaRPr lang="en-US"/>
          </a:p>
        </p:txBody>
      </p:sp>
      <p:sp>
        <p:nvSpPr>
          <p:cNvPr id="4" name="Text Placeholder 3">
            <a:extLst>
              <a:ext uri="{FF2B5EF4-FFF2-40B4-BE49-F238E27FC236}">
                <a16:creationId xmlns:a16="http://schemas.microsoft.com/office/drawing/2014/main" id="{0D0B01A1-ADCB-4721-A01B-303822B83142}"/>
              </a:ext>
            </a:extLst>
          </p:cNvPr>
          <p:cNvSpPr>
            <a:spLocks noGrp="1"/>
          </p:cNvSpPr>
          <p:nvPr>
            <p:ph type="body" sz="quarter" idx="11"/>
          </p:nvPr>
        </p:nvSpPr>
        <p:spPr>
          <a:xfrm>
            <a:off x="386556" y="1304925"/>
            <a:ext cx="8157837" cy="4871024"/>
          </a:xfrm>
        </p:spPr>
        <p:txBody>
          <a:bodyPr>
            <a:normAutofit lnSpcReduction="10000"/>
          </a:body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4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400" b="1" i="0" u="none" strike="noStrike" kern="1200" cap="none" spc="0" normalizeH="0" baseline="0" noProof="0" dirty="0">
                <a:ln>
                  <a:noFill/>
                </a:ln>
                <a:solidFill>
                  <a:srgbClr val="FF0000"/>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400" b="1" i="0" u="none" strike="noStrike" kern="1200" cap="none" spc="0" normalizeH="0" baseline="0" noProof="0" dirty="0">
                <a:ln>
                  <a:noFill/>
                </a:ln>
                <a:solidFill>
                  <a:srgbClr val="44546A"/>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400" b="1" i="0" u="none" strike="noStrike" kern="1200" cap="none" spc="0" normalizeH="0" baseline="0" noProof="0" dirty="0">
                <a:ln>
                  <a:noFill/>
                </a:ln>
                <a:solidFill>
                  <a:srgbClr val="44546A"/>
                </a:solidFill>
                <a:effectLst/>
                <a:uLnTx/>
                <a:uFillTx/>
                <a:latin typeface="Arial" charset="0"/>
                <a:ea typeface="+mn-ea"/>
                <a:cs typeface="+mn-cs"/>
              </a:rPr>
              <a:t>4. Background and Requirements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4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400" b="1" i="0" u="none" strike="noStrike" kern="1200" cap="none" spc="0" normalizeH="0" baseline="0" noProof="0" dirty="0">
                <a:ln>
                  <a:noFill/>
                </a:ln>
                <a:solidFill>
                  <a:srgbClr val="44546A"/>
                </a:solidFill>
                <a:effectLst/>
                <a:uLnTx/>
                <a:uFillTx/>
                <a:latin typeface="Arial" charset="0"/>
                <a:ea typeface="+mn-ea"/>
                <a:cs typeface="+mn-cs"/>
              </a:rPr>
              <a:t>6. Price &amp; Specific goals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400" b="1" i="0" u="none" strike="noStrike" kern="1200" cap="none" spc="0" normalizeH="0" baseline="0" noProof="0" dirty="0">
                <a:ln>
                  <a:noFill/>
                </a:ln>
                <a:solidFill>
                  <a:srgbClr val="44546A"/>
                </a:solidFill>
                <a:effectLst/>
                <a:uLnTx/>
                <a:uFillTx/>
                <a:latin typeface="Arial" charset="0"/>
                <a:ea typeface="+mn-ea"/>
                <a:cs typeface="+mn-cs"/>
              </a:rPr>
              <a:t>7. Financial Analysis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4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400" b="1" dirty="0">
                <a:solidFill>
                  <a:srgbClr val="44546A"/>
                </a:solidFill>
              </a:rPr>
              <a:t>9</a:t>
            </a:r>
            <a:r>
              <a:rPr kumimoji="0" lang="en-ZA" sz="1400" b="1" i="0" u="none" strike="noStrike" kern="1200" cap="none" spc="0" normalizeH="0" baseline="0" noProof="0" dirty="0">
                <a:ln>
                  <a:noFill/>
                </a:ln>
                <a:solidFill>
                  <a:srgbClr val="44546A"/>
                </a:solidFill>
                <a:effectLst/>
                <a:uLnTx/>
                <a:uFillTx/>
                <a:latin typeface="Arial" charset="0"/>
                <a:ea typeface="+mn-ea"/>
                <a:cs typeface="+mn-cs"/>
              </a:rPr>
              <a:t>. RFP Pack Contents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400" b="1" dirty="0">
                <a:solidFill>
                  <a:srgbClr val="44546A"/>
                </a:solidFill>
              </a:rPr>
              <a:t>10</a:t>
            </a:r>
            <a:r>
              <a:rPr kumimoji="0" lang="en-ZA" sz="1400" b="1" i="0" u="none" strike="noStrike" kern="1200" cap="none" spc="0" normalizeH="0" baseline="0" noProof="0" dirty="0">
                <a:ln>
                  <a:noFill/>
                </a:ln>
                <a:solidFill>
                  <a:srgbClr val="44546A"/>
                </a:solidFill>
                <a:effectLst/>
                <a:uLnTx/>
                <a:uFillTx/>
                <a:latin typeface="Arial" charset="0"/>
                <a:ea typeface="+mn-ea"/>
                <a:cs typeface="+mn-cs"/>
              </a:rPr>
              <a:t>.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400" b="1" i="0" u="none" strike="noStrike" kern="1200" cap="none" spc="0" normalizeH="0" baseline="0" noProof="0" dirty="0">
                <a:ln>
                  <a:noFill/>
                </a:ln>
                <a:solidFill>
                  <a:srgbClr val="44546A"/>
                </a:solidFill>
                <a:effectLst/>
                <a:uLnTx/>
                <a:uFillTx/>
                <a:latin typeface="Arial" charset="0"/>
                <a:ea typeface="+mn-ea"/>
                <a:cs typeface="+mn-cs"/>
              </a:rPr>
              <a:t>11. Q&amp;A</a:t>
            </a:r>
            <a:endParaRPr kumimoji="0" lang="en-ZA" sz="1400" b="0" i="0" u="none" strike="noStrike" kern="1200" cap="none" spc="0" normalizeH="0" baseline="0" noProof="0" dirty="0">
              <a:ln>
                <a:noFill/>
              </a:ln>
              <a:solidFill>
                <a:prstClr val="black"/>
              </a:solidFill>
              <a:effectLst/>
              <a:uLnTx/>
              <a:uFillTx/>
              <a:latin typeface="Arial" charset="0"/>
              <a:ea typeface="+mn-ea"/>
              <a:cs typeface="+mn-cs"/>
            </a:endParaRPr>
          </a:p>
          <a:p>
            <a:endParaRPr lang="en-ZA" dirty="0"/>
          </a:p>
        </p:txBody>
      </p:sp>
    </p:spTree>
    <p:extLst>
      <p:ext uri="{BB962C8B-B14F-4D97-AF65-F5344CB8AC3E}">
        <p14:creationId xmlns:p14="http://schemas.microsoft.com/office/powerpoint/2010/main" val="1069086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3376159632"/>
              </p:ext>
            </p:extLst>
          </p:nvPr>
        </p:nvGraphicFramePr>
        <p:xfrm>
          <a:off x="288760" y="1314005"/>
          <a:ext cx="8566481" cy="4229990"/>
        </p:xfrm>
        <a:graphic>
          <a:graphicData uri="http://schemas.openxmlformats.org/drawingml/2006/table">
            <a:tbl>
              <a:tblPr firstRow="1" bandRow="1">
                <a:tableStyleId>{5C22544A-7EE6-4342-B048-85BDC9FD1C3A}</a:tableStyleId>
              </a:tblPr>
              <a:tblGrid>
                <a:gridCol w="720081">
                  <a:extLst>
                    <a:ext uri="{9D8B030D-6E8A-4147-A177-3AD203B41FA5}">
                      <a16:colId xmlns:a16="http://schemas.microsoft.com/office/drawing/2014/main" val="2672278097"/>
                    </a:ext>
                  </a:extLst>
                </a:gridCol>
                <a:gridCol w="1316011">
                  <a:extLst>
                    <a:ext uri="{9D8B030D-6E8A-4147-A177-3AD203B41FA5}">
                      <a16:colId xmlns:a16="http://schemas.microsoft.com/office/drawing/2014/main" val="2430805308"/>
                    </a:ext>
                  </a:extLst>
                </a:gridCol>
                <a:gridCol w="6530389">
                  <a:extLst>
                    <a:ext uri="{9D8B030D-6E8A-4147-A177-3AD203B41FA5}">
                      <a16:colId xmlns:a16="http://schemas.microsoft.com/office/drawing/2014/main" val="1472175372"/>
                    </a:ext>
                  </a:extLst>
                </a:gridCol>
              </a:tblGrid>
              <a:tr h="2386090">
                <a:tc>
                  <a:txBody>
                    <a:bodyPr/>
                    <a:lstStyle/>
                    <a:p>
                      <a:pPr algn="ctr">
                        <a:lnSpc>
                          <a:spcPct val="150000"/>
                        </a:lnSpc>
                      </a:pPr>
                      <a:r>
                        <a:rPr lang="en-ZA" sz="1200" b="0">
                          <a:solidFill>
                            <a:srgbClr val="002060"/>
                          </a:solidFill>
                          <a:latin typeface="Arial" panose="020B0604020202020204" pitchFamily="34" charset="0"/>
                          <a:cs typeface="Arial" panose="020B0604020202020204" pitchFamily="34" charset="0"/>
                        </a:rPr>
                        <a:t>5</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Network Operation Centre</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confirm (in the Mandatory response template) that the bidder has its own Network Operation Centre existing in South Africa for at least three (3) years, with a centralised call-logging facility to provide customer support 24 hours a day, 7 days a week, and 365 days a year.</a:t>
                      </a:r>
                    </a:p>
                    <a:p>
                      <a:pPr>
                        <a:lnSpc>
                          <a:spcPct val="150000"/>
                        </a:lnSpc>
                      </a:pPr>
                      <a:endParaRPr lang="en-ZA" sz="1200" b="0">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 Bidder must confirm (in the Mandatory response template) that the bidder has its own Network Operation Centre existing in South Africa for at least three (3) years, with a centralised call logging facility to provide 24 hours a day, 7 days a week, and 365 days a year customer support.</a:t>
                      </a:r>
                      <a:endParaRPr lang="en-GB" sz="1200" b="1">
                        <a:solidFill>
                          <a:srgbClr val="002060"/>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extLst>
                  <a:ext uri="{0D108BD9-81ED-4DB2-BD59-A6C34878D82A}">
                    <a16:rowId xmlns:a16="http://schemas.microsoft.com/office/drawing/2014/main" val="2095107636"/>
                  </a:ext>
                </a:extLst>
              </a:tr>
              <a:tr h="0">
                <a:tc>
                  <a:txBody>
                    <a:bodyPr/>
                    <a:lstStyle/>
                    <a:p>
                      <a:pPr algn="ctr">
                        <a:lnSpc>
                          <a:spcPct val="150000"/>
                        </a:lnSpc>
                      </a:pPr>
                      <a:r>
                        <a:rPr lang="en-ZA" sz="1200">
                          <a:solidFill>
                            <a:srgbClr val="002060"/>
                          </a:solidFill>
                          <a:latin typeface="Arial" panose="020B0604020202020204" pitchFamily="34" charset="0"/>
                          <a:cs typeface="Arial" panose="020B0604020202020204" pitchFamily="34" charset="0"/>
                        </a:rPr>
                        <a:t>6</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Compulsory Briefing Session (Hybrid)</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Bidder(s) must have attended the compulsory briefing session.</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An attendance register will be taken at the compulsory briefing session and a certificate of attendance will be issued (which will be submitted as part of the mandatory requirement, per the Mandatory Response template). If the Bidder does not attend this compulsory briefing session, the Bidder will be disqualified.</a:t>
                      </a:r>
                      <a:endParaRPr lang="en-GB" sz="1200" b="1">
                        <a:solidFill>
                          <a:srgbClr val="002060"/>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extLst>
                  <a:ext uri="{0D108BD9-81ED-4DB2-BD59-A6C34878D82A}">
                    <a16:rowId xmlns:a16="http://schemas.microsoft.com/office/drawing/2014/main" val="490596469"/>
                  </a:ext>
                </a:extLst>
              </a:tr>
            </a:tbl>
          </a:graphicData>
        </a:graphic>
      </p:graphicFrame>
    </p:spTree>
    <p:extLst>
      <p:ext uri="{BB962C8B-B14F-4D97-AF65-F5344CB8AC3E}">
        <p14:creationId xmlns:p14="http://schemas.microsoft.com/office/powerpoint/2010/main" val="379415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3577415137"/>
              </p:ext>
            </p:extLst>
          </p:nvPr>
        </p:nvGraphicFramePr>
        <p:xfrm>
          <a:off x="315375" y="2077788"/>
          <a:ext cx="8566481" cy="2386090"/>
        </p:xfrm>
        <a:graphic>
          <a:graphicData uri="http://schemas.openxmlformats.org/drawingml/2006/table">
            <a:tbl>
              <a:tblPr firstRow="1" bandRow="1">
                <a:tableStyleId>{5C22544A-7EE6-4342-B048-85BDC9FD1C3A}</a:tableStyleId>
              </a:tblPr>
              <a:tblGrid>
                <a:gridCol w="720081">
                  <a:extLst>
                    <a:ext uri="{9D8B030D-6E8A-4147-A177-3AD203B41FA5}">
                      <a16:colId xmlns:a16="http://schemas.microsoft.com/office/drawing/2014/main" val="2672278097"/>
                    </a:ext>
                  </a:extLst>
                </a:gridCol>
                <a:gridCol w="1316011">
                  <a:extLst>
                    <a:ext uri="{9D8B030D-6E8A-4147-A177-3AD203B41FA5}">
                      <a16:colId xmlns:a16="http://schemas.microsoft.com/office/drawing/2014/main" val="2430805308"/>
                    </a:ext>
                  </a:extLst>
                </a:gridCol>
                <a:gridCol w="6530389">
                  <a:extLst>
                    <a:ext uri="{9D8B030D-6E8A-4147-A177-3AD203B41FA5}">
                      <a16:colId xmlns:a16="http://schemas.microsoft.com/office/drawing/2014/main" val="1472175372"/>
                    </a:ext>
                  </a:extLst>
                </a:gridCol>
              </a:tblGrid>
              <a:tr h="2386090">
                <a:tc>
                  <a:txBody>
                    <a:bodyPr/>
                    <a:lstStyle/>
                    <a:p>
                      <a:pPr algn="ctr">
                        <a:lnSpc>
                          <a:spcPct val="150000"/>
                        </a:lnSpc>
                      </a:pPr>
                      <a:r>
                        <a:rPr lang="en-ZA" sz="1200" b="0">
                          <a:solidFill>
                            <a:srgbClr val="002060"/>
                          </a:solidFill>
                          <a:latin typeface="Arial" panose="020B0604020202020204" pitchFamily="34" charset="0"/>
                          <a:cs typeface="Arial" panose="020B0604020202020204" pitchFamily="34" charset="0"/>
                        </a:rPr>
                        <a:t>7</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Compulsory price-templates workshop session (Hybrid)</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Bidder(s) must have attended the compulsory price-schedule workshop session</a:t>
                      </a:r>
                      <a:r>
                        <a:rPr lang="en-ZA" sz="1200" b="1">
                          <a:solidFill>
                            <a:srgbClr val="002060"/>
                          </a:solidFill>
                          <a:latin typeface="Arial" panose="020B0604020202020204" pitchFamily="34" charset="0"/>
                          <a:cs typeface="Arial" panose="020B0604020202020204" pitchFamily="34" charset="0"/>
                        </a:rPr>
                        <a:t>.</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An attendance register will be taken at the compulsory price-schedules workshop session and a certificate of attendance will be issued (which will be submitted as part of the mandatory requirement, per the Mandatory Response template). If the Bidder does not attend this compulsory price-schedules workshop session, the Bidder will be disqualified.</a:t>
                      </a:r>
                      <a:endParaRPr lang="en-GB" sz="1200" b="1">
                        <a:solidFill>
                          <a:srgbClr val="002060"/>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extLst>
                  <a:ext uri="{0D108BD9-81ED-4DB2-BD59-A6C34878D82A}">
                    <a16:rowId xmlns:a16="http://schemas.microsoft.com/office/drawing/2014/main" val="2095107636"/>
                  </a:ext>
                </a:extLst>
              </a:tr>
            </a:tbl>
          </a:graphicData>
        </a:graphic>
      </p:graphicFrame>
    </p:spTree>
    <p:extLst>
      <p:ext uri="{BB962C8B-B14F-4D97-AF65-F5344CB8AC3E}">
        <p14:creationId xmlns:p14="http://schemas.microsoft.com/office/powerpoint/2010/main" val="896599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31</a:t>
            </a:fld>
            <a:endParaRPr lang="en-US"/>
          </a:p>
        </p:txBody>
      </p:sp>
      <p:pic>
        <p:nvPicPr>
          <p:cNvPr id="7" name="Picture 6">
            <a:extLst>
              <a:ext uri="{FF2B5EF4-FFF2-40B4-BE49-F238E27FC236}">
                <a16:creationId xmlns:a16="http://schemas.microsoft.com/office/drawing/2014/main" id="{F90776F1-658E-7CA5-9FFC-5B139BFBAF6D}"/>
              </a:ext>
            </a:extLst>
          </p:cNvPr>
          <p:cNvPicPr>
            <a:picLocks noChangeAspect="1"/>
          </p:cNvPicPr>
          <p:nvPr/>
        </p:nvPicPr>
        <p:blipFill>
          <a:blip r:embed="rId2"/>
          <a:stretch>
            <a:fillRect/>
          </a:stretch>
        </p:blipFill>
        <p:spPr>
          <a:xfrm>
            <a:off x="431535" y="1229765"/>
            <a:ext cx="1146147" cy="524301"/>
          </a:xfrm>
          <a:prstGeom prst="rect">
            <a:avLst/>
          </a:prstGeom>
        </p:spPr>
      </p:pic>
      <p:pic>
        <p:nvPicPr>
          <p:cNvPr id="8" name="Picture 7">
            <a:extLst>
              <a:ext uri="{FF2B5EF4-FFF2-40B4-BE49-F238E27FC236}">
                <a16:creationId xmlns:a16="http://schemas.microsoft.com/office/drawing/2014/main" id="{926A1DB2-BA3C-C6CC-2E08-DA8DB39F3F68}"/>
              </a:ext>
            </a:extLst>
          </p:cNvPr>
          <p:cNvPicPr>
            <a:picLocks noChangeAspect="1"/>
          </p:cNvPicPr>
          <p:nvPr/>
        </p:nvPicPr>
        <p:blipFill>
          <a:blip r:embed="rId3"/>
          <a:stretch>
            <a:fillRect/>
          </a:stretch>
        </p:blipFill>
        <p:spPr>
          <a:xfrm>
            <a:off x="431535" y="1754066"/>
            <a:ext cx="2109399" cy="579170"/>
          </a:xfrm>
          <a:prstGeom prst="rect">
            <a:avLst/>
          </a:prstGeom>
        </p:spPr>
      </p:pic>
      <p:sp>
        <p:nvSpPr>
          <p:cNvPr id="11" name="TextBox 10">
            <a:extLst>
              <a:ext uri="{FF2B5EF4-FFF2-40B4-BE49-F238E27FC236}">
                <a16:creationId xmlns:a16="http://schemas.microsoft.com/office/drawing/2014/main" id="{F6BE6D66-1C64-B172-D4F9-2F1F2C29A8CC}"/>
              </a:ext>
            </a:extLst>
          </p:cNvPr>
          <p:cNvSpPr txBox="1"/>
          <p:nvPr/>
        </p:nvSpPr>
        <p:spPr>
          <a:xfrm>
            <a:off x="2658979" y="1954480"/>
            <a:ext cx="5197642" cy="369332"/>
          </a:xfrm>
          <a:prstGeom prst="rect">
            <a:avLst/>
          </a:prstGeom>
          <a:noFill/>
        </p:spPr>
        <p:txBody>
          <a:bodyPr wrap="square" rtlCol="0">
            <a:spAutoFit/>
          </a:bodyPr>
          <a:lstStyle/>
          <a:p>
            <a:pPr algn="ctr"/>
            <a:r>
              <a:rPr lang="en-ZA" b="1">
                <a:solidFill>
                  <a:schemeClr val="tx2"/>
                </a:solidFill>
                <a:cs typeface="Times New Roman" pitchFamily="18" charset="0"/>
              </a:rPr>
              <a:t>Tower C - All Categories</a:t>
            </a:r>
          </a:p>
        </p:txBody>
      </p:sp>
      <p:graphicFrame>
        <p:nvGraphicFramePr>
          <p:cNvPr id="6" name="Table 8">
            <a:extLst>
              <a:ext uri="{FF2B5EF4-FFF2-40B4-BE49-F238E27FC236}">
                <a16:creationId xmlns:a16="http://schemas.microsoft.com/office/drawing/2014/main" id="{0AEACF3C-C03B-D9C5-C15D-631FDF4DB50D}"/>
              </a:ext>
            </a:extLst>
          </p:cNvPr>
          <p:cNvGraphicFramePr>
            <a:graphicFrameLocks noGrp="1"/>
          </p:cNvGraphicFramePr>
          <p:nvPr>
            <p:extLst>
              <p:ext uri="{D42A27DB-BD31-4B8C-83A1-F6EECF244321}">
                <p14:modId xmlns:p14="http://schemas.microsoft.com/office/powerpoint/2010/main" val="3145743535"/>
              </p:ext>
            </p:extLst>
          </p:nvPr>
        </p:nvGraphicFramePr>
        <p:xfrm>
          <a:off x="453996" y="2465595"/>
          <a:ext cx="8423706" cy="3626470"/>
        </p:xfrm>
        <a:graphic>
          <a:graphicData uri="http://schemas.openxmlformats.org/drawingml/2006/table">
            <a:tbl>
              <a:tblPr firstRow="1" bandRow="1">
                <a:tableStyleId>{5C22544A-7EE6-4342-B048-85BDC9FD1C3A}</a:tableStyleId>
              </a:tblPr>
              <a:tblGrid>
                <a:gridCol w="675370">
                  <a:extLst>
                    <a:ext uri="{9D8B030D-6E8A-4147-A177-3AD203B41FA5}">
                      <a16:colId xmlns:a16="http://schemas.microsoft.com/office/drawing/2014/main" val="17432755"/>
                    </a:ext>
                  </a:extLst>
                </a:gridCol>
                <a:gridCol w="1904779">
                  <a:extLst>
                    <a:ext uri="{9D8B030D-6E8A-4147-A177-3AD203B41FA5}">
                      <a16:colId xmlns:a16="http://schemas.microsoft.com/office/drawing/2014/main" val="14901078"/>
                    </a:ext>
                  </a:extLst>
                </a:gridCol>
                <a:gridCol w="5843557">
                  <a:extLst>
                    <a:ext uri="{9D8B030D-6E8A-4147-A177-3AD203B41FA5}">
                      <a16:colId xmlns:a16="http://schemas.microsoft.com/office/drawing/2014/main" val="2109200440"/>
                    </a:ext>
                  </a:extLst>
                </a:gridCol>
              </a:tblGrid>
              <a:tr h="825675">
                <a:tc>
                  <a:txBody>
                    <a:bodyPr/>
                    <a:lstStyle/>
                    <a:p>
                      <a:r>
                        <a:rPr lang="en-ZA" sz="1100"/>
                        <a:t>No</a:t>
                      </a:r>
                    </a:p>
                  </a:txBody>
                  <a:tcPr anchor="ctr"/>
                </a:tc>
                <a:tc>
                  <a:txBody>
                    <a:bodyPr/>
                    <a:lstStyle/>
                    <a:p>
                      <a:pPr>
                        <a:lnSpc>
                          <a:spcPct val="150000"/>
                        </a:lnSpc>
                      </a:pPr>
                      <a:r>
                        <a:rPr lang="en-ZA" sz="1100"/>
                        <a:t>Mandatory Evaluation Criteria</a:t>
                      </a:r>
                    </a:p>
                  </a:txBody>
                  <a:tcPr anchor="ctr"/>
                </a:tc>
                <a:tc>
                  <a:txBody>
                    <a:bodyPr/>
                    <a:lstStyle/>
                    <a:p>
                      <a:pPr>
                        <a:lnSpc>
                          <a:spcPct val="150000"/>
                        </a:lnSpc>
                      </a:pPr>
                      <a:r>
                        <a:rPr lang="en-GB" sz="1100" b="1" kern="1200">
                          <a:solidFill>
                            <a:schemeClr val="lt1"/>
                          </a:solidFill>
                          <a:latin typeface="+mn-lt"/>
                          <a:ea typeface="+mn-ea"/>
                          <a:cs typeface="+mn-cs"/>
                        </a:rPr>
                        <a:t>Bidder to submit as proof</a:t>
                      </a:r>
                      <a:endParaRPr lang="en-ZA" sz="1100" b="1" kern="1200">
                        <a:solidFill>
                          <a:schemeClr val="lt1"/>
                        </a:solidFill>
                        <a:latin typeface="+mn-lt"/>
                        <a:ea typeface="+mn-ea"/>
                        <a:cs typeface="+mn-cs"/>
                      </a:endParaRPr>
                    </a:p>
                  </a:txBody>
                  <a:tcPr/>
                </a:tc>
                <a:extLst>
                  <a:ext uri="{0D108BD9-81ED-4DB2-BD59-A6C34878D82A}">
                    <a16:rowId xmlns:a16="http://schemas.microsoft.com/office/drawing/2014/main" val="2425331793"/>
                  </a:ext>
                </a:extLst>
              </a:tr>
              <a:tr h="2325160">
                <a:tc>
                  <a:txBody>
                    <a:bodyPr/>
                    <a:lstStyle/>
                    <a:p>
                      <a:r>
                        <a:rPr lang="en-ZA" sz="1100">
                          <a:solidFill>
                            <a:srgbClr val="002060"/>
                          </a:solidFill>
                        </a:rPr>
                        <a:t>1</a:t>
                      </a:r>
                    </a:p>
                  </a:txBody>
                  <a:tcPr anchor="ctr">
                    <a:solidFill>
                      <a:schemeClr val="tx2">
                        <a:lumMod val="20000"/>
                        <a:lumOff val="80000"/>
                      </a:schemeClr>
                    </a:solidFill>
                  </a:tcPr>
                </a:tc>
                <a:tc>
                  <a:txBody>
                    <a:bodyPr/>
                    <a:lstStyle/>
                    <a:p>
                      <a:pPr>
                        <a:lnSpc>
                          <a:spcPct val="150000"/>
                        </a:lnSpc>
                      </a:pPr>
                      <a:r>
                        <a:rPr lang="en-ZA" sz="1100">
                          <a:solidFill>
                            <a:srgbClr val="002060"/>
                          </a:solidFill>
                        </a:rPr>
                        <a:t>Bidder Organisation</a:t>
                      </a:r>
                    </a:p>
                  </a:txBody>
                  <a:tcPr anchor="ctr">
                    <a:solidFill>
                      <a:schemeClr val="tx2">
                        <a:lumMod val="20000"/>
                        <a:lumOff val="80000"/>
                      </a:schemeClr>
                    </a:solidFill>
                  </a:tcPr>
                </a:tc>
                <a:tc>
                  <a:txBody>
                    <a:bodyPr/>
                    <a:lstStyle/>
                    <a:p>
                      <a:pPr>
                        <a:lnSpc>
                          <a:spcPct val="150000"/>
                        </a:lnSpc>
                      </a:pPr>
                      <a:r>
                        <a:rPr lang="en-GB" sz="1200" b="1">
                          <a:solidFill>
                            <a:srgbClr val="002060"/>
                          </a:solidFill>
                        </a:rPr>
                        <a:t> </a:t>
                      </a:r>
                      <a:r>
                        <a:rPr lang="en-ZA" sz="1200" b="0">
                          <a:solidFill>
                            <a:srgbClr val="002060"/>
                          </a:solidFill>
                        </a:rPr>
                        <a:t>SARS is interested only in organisations that take full accountability for service delivery. Thus, any Bidder, be it a juristic person, partnership, sole proprietor, or any special purpose vehicle, must take full accountability for service delivery.</a:t>
                      </a:r>
                    </a:p>
                    <a:p>
                      <a:pPr>
                        <a:lnSpc>
                          <a:spcPct val="150000"/>
                        </a:lnSpc>
                      </a:pPr>
                      <a:endParaRPr lang="en-ZA" sz="1200" b="1">
                        <a:solidFill>
                          <a:srgbClr val="002060"/>
                        </a:solidFill>
                      </a:endParaRPr>
                    </a:p>
                    <a:p>
                      <a:pPr>
                        <a:lnSpc>
                          <a:spcPct val="150000"/>
                        </a:lnSpc>
                      </a:pPr>
                      <a:r>
                        <a:rPr lang="en-ZA" sz="1200" b="1">
                          <a:solidFill>
                            <a:srgbClr val="002060"/>
                          </a:solidFill>
                        </a:rPr>
                        <a:t>A Bidder must be registered in South Africa in terms of South African laws and operate in South Africa.</a:t>
                      </a:r>
                    </a:p>
                    <a:p>
                      <a:pPr>
                        <a:lnSpc>
                          <a:spcPct val="150000"/>
                        </a:lnSpc>
                      </a:pPr>
                      <a:endParaRPr lang="en-ZA" sz="1200" b="1">
                        <a:solidFill>
                          <a:srgbClr val="002060"/>
                        </a:solidFill>
                      </a:endParaRPr>
                    </a:p>
                    <a:p>
                      <a:pPr>
                        <a:lnSpc>
                          <a:spcPct val="150000"/>
                        </a:lnSpc>
                      </a:pPr>
                      <a:r>
                        <a:rPr lang="en-ZA" sz="1200" b="1">
                          <a:solidFill>
                            <a:srgbClr val="002060"/>
                          </a:solidFill>
                        </a:rPr>
                        <a:t>NB: The Bidder must have attached its CIPC registration. In terms of consortiums or JVs, incorporated JVs must submit their CIPC registration and unincorporated JVs must submit individual CIPC registration documents</a:t>
                      </a:r>
                      <a:r>
                        <a:rPr lang="en-ZA" sz="1100" b="1">
                          <a:solidFill>
                            <a:srgbClr val="002060"/>
                          </a:solidFill>
                        </a:rPr>
                        <a:t>.</a:t>
                      </a:r>
                      <a:endParaRPr lang="en-GB" sz="1100" b="1">
                        <a:solidFill>
                          <a:srgbClr val="002060"/>
                        </a:solidFill>
                      </a:endParaRPr>
                    </a:p>
                  </a:txBody>
                  <a:tcPr>
                    <a:solidFill>
                      <a:schemeClr val="tx2">
                        <a:lumMod val="20000"/>
                        <a:lumOff val="80000"/>
                      </a:schemeClr>
                    </a:solidFill>
                  </a:tcPr>
                </a:tc>
                <a:extLst>
                  <a:ext uri="{0D108BD9-81ED-4DB2-BD59-A6C34878D82A}">
                    <a16:rowId xmlns:a16="http://schemas.microsoft.com/office/drawing/2014/main" val="670572489"/>
                  </a:ext>
                </a:extLst>
              </a:tr>
            </a:tbl>
          </a:graphicData>
        </a:graphic>
      </p:graphicFrame>
      <p:graphicFrame>
        <p:nvGraphicFramePr>
          <p:cNvPr id="4" name="Object 3">
            <a:extLst>
              <a:ext uri="{FF2B5EF4-FFF2-40B4-BE49-F238E27FC236}">
                <a16:creationId xmlns:a16="http://schemas.microsoft.com/office/drawing/2014/main" id="{4E44F28C-55AC-89A1-FC7A-0FDD75C3DFF2}"/>
              </a:ext>
            </a:extLst>
          </p:cNvPr>
          <p:cNvGraphicFramePr>
            <a:graphicFrameLocks noChangeAspect="1"/>
          </p:cNvGraphicFramePr>
          <p:nvPr>
            <p:extLst>
              <p:ext uri="{D42A27DB-BD31-4B8C-83A1-F6EECF244321}">
                <p14:modId xmlns:p14="http://schemas.microsoft.com/office/powerpoint/2010/main" val="496802507"/>
              </p:ext>
            </p:extLst>
          </p:nvPr>
        </p:nvGraphicFramePr>
        <p:xfrm>
          <a:off x="7060266" y="1694070"/>
          <a:ext cx="914400" cy="771525"/>
        </p:xfrm>
        <a:graphic>
          <a:graphicData uri="http://schemas.openxmlformats.org/presentationml/2006/ole">
            <mc:AlternateContent xmlns:mc="http://schemas.openxmlformats.org/markup-compatibility/2006">
              <mc:Choice xmlns:v="urn:schemas-microsoft-com:vml" Requires="v">
                <p:oleObj name="Document" showAsIcon="1" r:id="rId4" imgW="914563" imgH="771490" progId="Word.Document.12">
                  <p:embed/>
                </p:oleObj>
              </mc:Choice>
              <mc:Fallback>
                <p:oleObj name="Document" showAsIcon="1" r:id="rId4" imgW="914563" imgH="771490" progId="Word.Document.12">
                  <p:embed/>
                  <p:pic>
                    <p:nvPicPr>
                      <p:cNvPr id="4" name="Object 3">
                        <a:extLst>
                          <a:ext uri="{FF2B5EF4-FFF2-40B4-BE49-F238E27FC236}">
                            <a16:creationId xmlns:a16="http://schemas.microsoft.com/office/drawing/2014/main" id="{4E44F28C-55AC-89A1-FC7A-0FDD75C3DFF2}"/>
                          </a:ext>
                        </a:extLst>
                      </p:cNvPr>
                      <p:cNvPicPr/>
                      <p:nvPr/>
                    </p:nvPicPr>
                    <p:blipFill>
                      <a:blip r:embed="rId5"/>
                      <a:stretch>
                        <a:fillRect/>
                      </a:stretch>
                    </p:blipFill>
                    <p:spPr>
                      <a:xfrm>
                        <a:off x="7060266" y="169407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75275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32</a:t>
            </a:fld>
            <a:endParaRPr lang="en-US"/>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1288974528"/>
              </p:ext>
            </p:extLst>
          </p:nvPr>
        </p:nvGraphicFramePr>
        <p:xfrm>
          <a:off x="421104" y="815085"/>
          <a:ext cx="8434137" cy="5601590"/>
        </p:xfrm>
        <a:graphic>
          <a:graphicData uri="http://schemas.openxmlformats.org/drawingml/2006/table">
            <a:tbl>
              <a:tblPr firstRow="1" bandRow="1">
                <a:tableStyleId>{5C22544A-7EE6-4342-B048-85BDC9FD1C3A}</a:tableStyleId>
              </a:tblPr>
              <a:tblGrid>
                <a:gridCol w="420082">
                  <a:extLst>
                    <a:ext uri="{9D8B030D-6E8A-4147-A177-3AD203B41FA5}">
                      <a16:colId xmlns:a16="http://schemas.microsoft.com/office/drawing/2014/main" val="2672278097"/>
                    </a:ext>
                  </a:extLst>
                </a:gridCol>
                <a:gridCol w="1584554">
                  <a:extLst>
                    <a:ext uri="{9D8B030D-6E8A-4147-A177-3AD203B41FA5}">
                      <a16:colId xmlns:a16="http://schemas.microsoft.com/office/drawing/2014/main" val="2430805308"/>
                    </a:ext>
                  </a:extLst>
                </a:gridCol>
                <a:gridCol w="6429501">
                  <a:extLst>
                    <a:ext uri="{9D8B030D-6E8A-4147-A177-3AD203B41FA5}">
                      <a16:colId xmlns:a16="http://schemas.microsoft.com/office/drawing/2014/main" val="1472175372"/>
                    </a:ext>
                  </a:extLst>
                </a:gridCol>
              </a:tblGrid>
              <a:tr h="3174258">
                <a:tc>
                  <a:txBody>
                    <a:bodyPr/>
                    <a:lstStyle/>
                    <a:p>
                      <a:r>
                        <a:rPr lang="en-ZA" sz="1200" b="0">
                          <a:solidFill>
                            <a:srgbClr val="002060"/>
                          </a:solidFill>
                        </a:rPr>
                        <a:t>2</a:t>
                      </a:r>
                    </a:p>
                  </a:txBody>
                  <a:tcPr anchor="ctr">
                    <a:solidFill>
                      <a:schemeClr val="tx2">
                        <a:lumMod val="20000"/>
                        <a:lumOff val="80000"/>
                      </a:schemeClr>
                    </a:solidFill>
                  </a:tcPr>
                </a:tc>
                <a:tc>
                  <a:txBody>
                    <a:bodyPr/>
                    <a:lstStyle/>
                    <a:p>
                      <a:pPr>
                        <a:lnSpc>
                          <a:spcPct val="150000"/>
                        </a:lnSpc>
                      </a:pPr>
                      <a:r>
                        <a:rPr lang="en-ZA" sz="1200" b="0">
                          <a:solidFill>
                            <a:srgbClr val="002060"/>
                          </a:solidFill>
                        </a:rPr>
                        <a:t>Licences</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possess Independent Communications Authority of South Africa (ICASA) Individual ECS (I-ECS) regulatory licence to provide the services for which it is bidding in Tower C.</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The Bidder must submit proof of licence(s) it holds, together with a warranty that enables it to provide the services for which it is bidding.</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The Bidder may rely on regulatory licences held by a parent company or subsidiary, provided that the Bidder explains how such reliance will comply with regulatory requirements and provides a warranty of compliance. The Bidder may not rely on a third party’s licence(s). The evidence of licence-holding must correspond with the licence the Bidder claims to hold.</a:t>
                      </a:r>
                    </a:p>
                  </a:txBody>
                  <a:tcPr>
                    <a:solidFill>
                      <a:schemeClr val="tx2">
                        <a:lumMod val="20000"/>
                        <a:lumOff val="80000"/>
                      </a:schemeClr>
                    </a:solidFill>
                  </a:tcPr>
                </a:tc>
                <a:extLst>
                  <a:ext uri="{0D108BD9-81ED-4DB2-BD59-A6C34878D82A}">
                    <a16:rowId xmlns:a16="http://schemas.microsoft.com/office/drawing/2014/main" val="3565521382"/>
                  </a:ext>
                </a:extLst>
              </a:tr>
              <a:tr h="2134366">
                <a:tc>
                  <a:txBody>
                    <a:bodyPr/>
                    <a:lstStyle/>
                    <a:p>
                      <a:r>
                        <a:rPr lang="en-ZA" sz="1200" b="0">
                          <a:solidFill>
                            <a:srgbClr val="002060"/>
                          </a:solidFill>
                        </a:rPr>
                        <a:t>3</a:t>
                      </a:r>
                    </a:p>
                  </a:txBody>
                  <a:tcPr anchor="ctr">
                    <a:solidFill>
                      <a:schemeClr val="tx2">
                        <a:lumMod val="20000"/>
                        <a:lumOff val="80000"/>
                      </a:schemeClr>
                    </a:solidFill>
                  </a:tcPr>
                </a:tc>
                <a:tc>
                  <a:txBody>
                    <a:bodyPr/>
                    <a:lstStyle/>
                    <a:p>
                      <a:pPr>
                        <a:lnSpc>
                          <a:spcPct val="150000"/>
                        </a:lnSpc>
                      </a:pPr>
                      <a:r>
                        <a:rPr lang="en-ZA" sz="1200" b="0">
                          <a:solidFill>
                            <a:srgbClr val="002060"/>
                          </a:solidFill>
                        </a:rPr>
                        <a:t>Operating Capacity for SMS, USSD, or Short Message Code Messages</a:t>
                      </a:r>
                    </a:p>
                  </a:txBody>
                  <a:tcP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have carried at least 70 000 000 (seventy million) SMS, USSD, or short-message code messages for a cumulative period of 12 months, over the past five (5) years, from the closing date of the tender (27 June 2024).</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 Bidder must submit relevant documentation that demonstrates that the Bidder has carried at least 70 000 000 (seventy million) SMS, USSD, or short-message code messages for a cumulative period of 12-months, over the past five (5) years, from the closing date of the tender (27 June 2024).</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2095107636"/>
                  </a:ext>
                </a:extLst>
              </a:tr>
            </a:tbl>
          </a:graphicData>
        </a:graphic>
      </p:graphicFrame>
    </p:spTree>
    <p:extLst>
      <p:ext uri="{BB962C8B-B14F-4D97-AF65-F5344CB8AC3E}">
        <p14:creationId xmlns:p14="http://schemas.microsoft.com/office/powerpoint/2010/main" val="2550305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33</a:t>
            </a:fld>
            <a:endParaRPr lang="en-US"/>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139613570"/>
              </p:ext>
            </p:extLst>
          </p:nvPr>
        </p:nvGraphicFramePr>
        <p:xfrm>
          <a:off x="421105" y="973931"/>
          <a:ext cx="8301789" cy="4816999"/>
        </p:xfrm>
        <a:graphic>
          <a:graphicData uri="http://schemas.openxmlformats.org/drawingml/2006/table">
            <a:tbl>
              <a:tblPr firstRow="1" bandRow="1">
                <a:tableStyleId>{5C22544A-7EE6-4342-B048-85BDC9FD1C3A}</a:tableStyleId>
              </a:tblPr>
              <a:tblGrid>
                <a:gridCol w="697831">
                  <a:extLst>
                    <a:ext uri="{9D8B030D-6E8A-4147-A177-3AD203B41FA5}">
                      <a16:colId xmlns:a16="http://schemas.microsoft.com/office/drawing/2014/main" val="2672278097"/>
                    </a:ext>
                  </a:extLst>
                </a:gridCol>
                <a:gridCol w="1275348">
                  <a:extLst>
                    <a:ext uri="{9D8B030D-6E8A-4147-A177-3AD203B41FA5}">
                      <a16:colId xmlns:a16="http://schemas.microsoft.com/office/drawing/2014/main" val="2430805308"/>
                    </a:ext>
                  </a:extLst>
                </a:gridCol>
                <a:gridCol w="6328610">
                  <a:extLst>
                    <a:ext uri="{9D8B030D-6E8A-4147-A177-3AD203B41FA5}">
                      <a16:colId xmlns:a16="http://schemas.microsoft.com/office/drawing/2014/main" val="1472175372"/>
                    </a:ext>
                  </a:extLst>
                </a:gridCol>
              </a:tblGrid>
              <a:tr h="2294134">
                <a:tc>
                  <a:txBody>
                    <a:bodyPr/>
                    <a:lstStyle/>
                    <a:p>
                      <a:pPr algn="ctr"/>
                      <a:r>
                        <a:rPr lang="en-ZA" sz="1200" b="0" dirty="0">
                          <a:solidFill>
                            <a:srgbClr val="002060"/>
                          </a:solidFill>
                        </a:rPr>
                        <a:t>4</a:t>
                      </a:r>
                    </a:p>
                  </a:txBody>
                  <a:tcPr anchor="ctr">
                    <a:solidFill>
                      <a:schemeClr val="tx2">
                        <a:lumMod val="20000"/>
                        <a:lumOff val="80000"/>
                      </a:schemeClr>
                    </a:solidFill>
                  </a:tcPr>
                </a:tc>
                <a:tc>
                  <a:txBody>
                    <a:bodyPr/>
                    <a:lstStyle/>
                    <a:p>
                      <a:pPr>
                        <a:lnSpc>
                          <a:spcPct val="150000"/>
                        </a:lnSpc>
                      </a:pPr>
                      <a:r>
                        <a:rPr lang="en-ZA" sz="1200" b="0">
                          <a:solidFill>
                            <a:srgbClr val="002060"/>
                          </a:solidFill>
                        </a:rPr>
                        <a:t>Operating Capacity for SMS Traffic</a:t>
                      </a:r>
                    </a:p>
                  </a:txBody>
                  <a:tcPr anchor="ctr">
                    <a:solidFill>
                      <a:schemeClr val="tx2">
                        <a:lumMod val="20000"/>
                        <a:lumOff val="80000"/>
                      </a:schemeClr>
                    </a:solidFill>
                  </a:tcPr>
                </a:tc>
                <a:tc>
                  <a:txBody>
                    <a:bodyPr/>
                    <a:lstStyle/>
                    <a:p>
                      <a:pPr>
                        <a:lnSpc>
                          <a:spcPct val="150000"/>
                        </a:lnSpc>
                      </a:pPr>
                      <a:r>
                        <a:rPr lang="en-ZA" sz="1200" b="0">
                          <a:solidFill>
                            <a:srgbClr val="002060"/>
                          </a:solidFill>
                        </a:rPr>
                        <a:t>The Bidder must propose a solution that carries the SMS traffic directly to the mobile network operators and not to other wireless-application service providers. The Bidder must have and supply proof of existing agreements that are in place with all mobile network operators in terms of which SMSs to subscribers of each mobile network operator are carried.</a:t>
                      </a:r>
                    </a:p>
                    <a:p>
                      <a:pPr>
                        <a:lnSpc>
                          <a:spcPct val="150000"/>
                        </a:lnSpc>
                      </a:pPr>
                      <a:endParaRPr lang="en-ZA" sz="1200" b="0">
                        <a:solidFill>
                          <a:srgbClr val="002060"/>
                        </a:solidFill>
                      </a:endParaRPr>
                    </a:p>
                    <a:p>
                      <a:pPr>
                        <a:lnSpc>
                          <a:spcPct val="150000"/>
                        </a:lnSpc>
                      </a:pPr>
                      <a:r>
                        <a:rPr lang="en-ZA" sz="1200" b="1">
                          <a:solidFill>
                            <a:srgbClr val="002060"/>
                          </a:solidFill>
                        </a:rPr>
                        <a:t>NB: A Bidder must provide proof that demonstrates that it has an existing agreement in place with all mobile network operators in terms of which SMSs to subscribers of each mobile network operator are carried.</a:t>
                      </a:r>
                    </a:p>
                  </a:txBody>
                  <a:tcPr>
                    <a:solidFill>
                      <a:schemeClr val="tx2">
                        <a:lumMod val="20000"/>
                        <a:lumOff val="80000"/>
                      </a:schemeClr>
                    </a:solidFill>
                  </a:tcPr>
                </a:tc>
                <a:extLst>
                  <a:ext uri="{0D108BD9-81ED-4DB2-BD59-A6C34878D82A}">
                    <a16:rowId xmlns:a16="http://schemas.microsoft.com/office/drawing/2014/main" val="3565521382"/>
                  </a:ext>
                </a:extLst>
              </a:tr>
              <a:tr h="2290524">
                <a:tc>
                  <a:txBody>
                    <a:bodyPr/>
                    <a:lstStyle/>
                    <a:p>
                      <a:pPr algn="ctr"/>
                      <a:r>
                        <a:rPr lang="en-ZA" sz="1200">
                          <a:solidFill>
                            <a:srgbClr val="002060"/>
                          </a:solidFill>
                        </a:rPr>
                        <a:t>5</a:t>
                      </a:r>
                    </a:p>
                  </a:txBody>
                  <a:tcPr anchor="ctr">
                    <a:solidFill>
                      <a:schemeClr val="tx2">
                        <a:lumMod val="20000"/>
                        <a:lumOff val="80000"/>
                      </a:schemeClr>
                    </a:solidFill>
                  </a:tcPr>
                </a:tc>
                <a:tc>
                  <a:txBody>
                    <a:bodyPr/>
                    <a:lstStyle/>
                    <a:p>
                      <a:r>
                        <a:rPr lang="en-ZA" sz="1200">
                          <a:solidFill>
                            <a:srgbClr val="002060"/>
                          </a:solidFill>
                        </a:rPr>
                        <a:t>Operating Capacity for Email Messages</a:t>
                      </a:r>
                    </a:p>
                  </a:txBody>
                  <a:tcPr anchor="ctr">
                    <a:solidFill>
                      <a:schemeClr val="tx2">
                        <a:lumMod val="20000"/>
                        <a:lumOff val="80000"/>
                      </a:schemeClr>
                    </a:solidFill>
                  </a:tcPr>
                </a:tc>
                <a:tc>
                  <a:txBody>
                    <a:bodyPr/>
                    <a:lstStyle/>
                    <a:p>
                      <a:pPr>
                        <a:lnSpc>
                          <a:spcPct val="150000"/>
                        </a:lnSpc>
                      </a:pPr>
                      <a:r>
                        <a:rPr lang="en-ZA" sz="1200" b="0" dirty="0">
                          <a:solidFill>
                            <a:srgbClr val="002060"/>
                          </a:solidFill>
                          <a:latin typeface="Arial" panose="020B0604020202020204" pitchFamily="34" charset="0"/>
                          <a:cs typeface="Arial" panose="020B0604020202020204" pitchFamily="34" charset="0"/>
                        </a:rPr>
                        <a:t>The Bidder must have carried at least 10 000 000 (ten million) email messages for a cumulative period of 12 months, over the past five (5) years, from the closing date of the tender (27 June 2024).</a:t>
                      </a:r>
                    </a:p>
                    <a:p>
                      <a:pPr>
                        <a:lnSpc>
                          <a:spcPct val="150000"/>
                        </a:lnSpc>
                      </a:pPr>
                      <a:endParaRPr lang="en-ZA" sz="1200" b="1" dirty="0">
                        <a:solidFill>
                          <a:srgbClr val="002060"/>
                        </a:solidFill>
                        <a:latin typeface="Arial" panose="020B0604020202020204" pitchFamily="34" charset="0"/>
                        <a:cs typeface="Arial" panose="020B0604020202020204" pitchFamily="34" charset="0"/>
                      </a:endParaRPr>
                    </a:p>
                    <a:p>
                      <a:pPr>
                        <a:lnSpc>
                          <a:spcPct val="150000"/>
                        </a:lnSpc>
                      </a:pPr>
                      <a:r>
                        <a:rPr lang="en-ZA" sz="1200" b="1" dirty="0">
                          <a:solidFill>
                            <a:srgbClr val="002060"/>
                          </a:solidFill>
                          <a:latin typeface="Arial" panose="020B0604020202020204" pitchFamily="34" charset="0"/>
                          <a:cs typeface="Arial" panose="020B0604020202020204" pitchFamily="34" charset="0"/>
                        </a:rPr>
                        <a:t>NB: A Bidder must submit relevant documentation that demonstrates that it has carried at least 10 000 000 (ten million) email messages for a cumulative period of 12 months, over the past five (5) years, from the closing date of the tender (27 June 2024).</a:t>
                      </a:r>
                      <a:endParaRPr lang="en-GB" sz="1200" b="1" dirty="0">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2095107636"/>
                  </a:ext>
                </a:extLst>
              </a:tr>
            </a:tbl>
          </a:graphicData>
        </a:graphic>
      </p:graphicFrame>
    </p:spTree>
    <p:extLst>
      <p:ext uri="{BB962C8B-B14F-4D97-AF65-F5344CB8AC3E}">
        <p14:creationId xmlns:p14="http://schemas.microsoft.com/office/powerpoint/2010/main" val="1004393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34</a:t>
            </a:fld>
            <a:endParaRPr lang="en-US"/>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3689373575"/>
              </p:ext>
            </p:extLst>
          </p:nvPr>
        </p:nvGraphicFramePr>
        <p:xfrm>
          <a:off x="421105" y="1419100"/>
          <a:ext cx="8301789" cy="4268359"/>
        </p:xfrm>
        <a:graphic>
          <a:graphicData uri="http://schemas.openxmlformats.org/drawingml/2006/table">
            <a:tbl>
              <a:tblPr firstRow="1" bandRow="1">
                <a:tableStyleId>{5C22544A-7EE6-4342-B048-85BDC9FD1C3A}</a:tableStyleId>
              </a:tblPr>
              <a:tblGrid>
                <a:gridCol w="697831">
                  <a:extLst>
                    <a:ext uri="{9D8B030D-6E8A-4147-A177-3AD203B41FA5}">
                      <a16:colId xmlns:a16="http://schemas.microsoft.com/office/drawing/2014/main" val="2672278097"/>
                    </a:ext>
                  </a:extLst>
                </a:gridCol>
                <a:gridCol w="1275348">
                  <a:extLst>
                    <a:ext uri="{9D8B030D-6E8A-4147-A177-3AD203B41FA5}">
                      <a16:colId xmlns:a16="http://schemas.microsoft.com/office/drawing/2014/main" val="2430805308"/>
                    </a:ext>
                  </a:extLst>
                </a:gridCol>
                <a:gridCol w="6328610">
                  <a:extLst>
                    <a:ext uri="{9D8B030D-6E8A-4147-A177-3AD203B41FA5}">
                      <a16:colId xmlns:a16="http://schemas.microsoft.com/office/drawing/2014/main" val="1472175372"/>
                    </a:ext>
                  </a:extLst>
                </a:gridCol>
              </a:tblGrid>
              <a:tr h="1468480">
                <a:tc>
                  <a:txBody>
                    <a:bodyPr/>
                    <a:lstStyle/>
                    <a:p>
                      <a:pPr algn="ctr">
                        <a:lnSpc>
                          <a:spcPct val="150000"/>
                        </a:lnSpc>
                      </a:pPr>
                      <a:r>
                        <a:rPr lang="en-ZA" sz="1200" b="0">
                          <a:solidFill>
                            <a:srgbClr val="002060"/>
                          </a:solidFill>
                          <a:latin typeface="Arial" panose="020B0604020202020204" pitchFamily="34" charset="0"/>
                          <a:cs typeface="Arial" panose="020B0604020202020204" pitchFamily="34" charset="0"/>
                        </a:rPr>
                        <a:t>6</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Operating Capacity for Printed Letters</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have carried at least 10 000 000 (ten million) printed letters for a cumulative period of 12 months, over the past five (5) years, from the closing date of the tender (27 June 2024).</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 Bidder must submit documentation that demonstrates that it has carried at least 10 000 000 (ten million) printed letters for a cumulative period of 12 months, over the past five (5) years, from the closing date of the tender (27 June 2024).</a:t>
                      </a:r>
                    </a:p>
                  </a:txBody>
                  <a:tcPr>
                    <a:solidFill>
                      <a:schemeClr val="tx2">
                        <a:lumMod val="20000"/>
                        <a:lumOff val="80000"/>
                      </a:schemeClr>
                    </a:solidFill>
                  </a:tcPr>
                </a:tc>
                <a:extLst>
                  <a:ext uri="{0D108BD9-81ED-4DB2-BD59-A6C34878D82A}">
                    <a16:rowId xmlns:a16="http://schemas.microsoft.com/office/drawing/2014/main" val="3565521382"/>
                  </a:ext>
                </a:extLst>
              </a:tr>
              <a:tr h="2290524">
                <a:tc>
                  <a:txBody>
                    <a:bodyPr/>
                    <a:lstStyle/>
                    <a:p>
                      <a:pPr algn="ctr">
                        <a:lnSpc>
                          <a:spcPct val="150000"/>
                        </a:lnSpc>
                      </a:pPr>
                      <a:r>
                        <a:rPr lang="en-ZA" sz="1200" b="0">
                          <a:solidFill>
                            <a:srgbClr val="002060"/>
                          </a:solidFill>
                          <a:latin typeface="Arial" panose="020B0604020202020204" pitchFamily="34" charset="0"/>
                          <a:cs typeface="Arial" panose="020B0604020202020204" pitchFamily="34" charset="0"/>
                        </a:rPr>
                        <a:t>7</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Operating capacity for live chat and AI/LLM</a:t>
                      </a:r>
                    </a:p>
                  </a:txBody>
                  <a:tcPr anchor="ctr">
                    <a:solidFill>
                      <a:schemeClr val="tx2">
                        <a:lumMod val="20000"/>
                        <a:lumOff val="80000"/>
                      </a:schemeClr>
                    </a:solidFill>
                  </a:tcPr>
                </a:tc>
                <a:tc>
                  <a:txBody>
                    <a:bodyPr/>
                    <a:lstStyle/>
                    <a:p>
                      <a:pPr>
                        <a:lnSpc>
                          <a:spcPct val="150000"/>
                        </a:lnSpc>
                      </a:pPr>
                      <a:r>
                        <a:rPr lang="en-ZA" sz="1200">
                          <a:solidFill>
                            <a:srgbClr val="002060"/>
                          </a:solidFill>
                          <a:latin typeface="Arial" panose="020B0604020202020204" pitchFamily="34" charset="0"/>
                          <a:cs typeface="Arial" panose="020B0604020202020204" pitchFamily="34" charset="0"/>
                        </a:rPr>
                        <a:t>The Bidder must have carried at least 10 000 000 (ten million) live chat messages for a cumulative period of 12 months, over the past five (5) years, from the closing date of the tender (27 June 2024).</a:t>
                      </a:r>
                    </a:p>
                    <a:p>
                      <a:pPr>
                        <a:lnSpc>
                          <a:spcPct val="150000"/>
                        </a:lnSpc>
                      </a:pPr>
                      <a:endParaRPr lang="en-ZA" sz="1200">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 Bidder must submit documentation that demonstrates that it has carried at least 10 000 000 (ten million) live chat messages for a cumulative period of 12 months, over the past five (5) years, from the closing date of the tender (27 June 2024).</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2095107636"/>
                  </a:ext>
                </a:extLst>
              </a:tr>
            </a:tbl>
          </a:graphicData>
        </a:graphic>
      </p:graphicFrame>
    </p:spTree>
    <p:extLst>
      <p:ext uri="{BB962C8B-B14F-4D97-AF65-F5344CB8AC3E}">
        <p14:creationId xmlns:p14="http://schemas.microsoft.com/office/powerpoint/2010/main" val="2363301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35</a:t>
            </a:fld>
            <a:endParaRPr lang="en-US"/>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1941681777"/>
              </p:ext>
            </p:extLst>
          </p:nvPr>
        </p:nvGraphicFramePr>
        <p:xfrm>
          <a:off x="421105" y="1419100"/>
          <a:ext cx="8301789" cy="3994039"/>
        </p:xfrm>
        <a:graphic>
          <a:graphicData uri="http://schemas.openxmlformats.org/drawingml/2006/table">
            <a:tbl>
              <a:tblPr firstRow="1" bandRow="1">
                <a:tableStyleId>{5C22544A-7EE6-4342-B048-85BDC9FD1C3A}</a:tableStyleId>
              </a:tblPr>
              <a:tblGrid>
                <a:gridCol w="697831">
                  <a:extLst>
                    <a:ext uri="{9D8B030D-6E8A-4147-A177-3AD203B41FA5}">
                      <a16:colId xmlns:a16="http://schemas.microsoft.com/office/drawing/2014/main" val="2672278097"/>
                    </a:ext>
                  </a:extLst>
                </a:gridCol>
                <a:gridCol w="1275348">
                  <a:extLst>
                    <a:ext uri="{9D8B030D-6E8A-4147-A177-3AD203B41FA5}">
                      <a16:colId xmlns:a16="http://schemas.microsoft.com/office/drawing/2014/main" val="2430805308"/>
                    </a:ext>
                  </a:extLst>
                </a:gridCol>
                <a:gridCol w="6328610">
                  <a:extLst>
                    <a:ext uri="{9D8B030D-6E8A-4147-A177-3AD203B41FA5}">
                      <a16:colId xmlns:a16="http://schemas.microsoft.com/office/drawing/2014/main" val="1472175372"/>
                    </a:ext>
                  </a:extLst>
                </a:gridCol>
              </a:tblGrid>
              <a:tr h="1468480">
                <a:tc>
                  <a:txBody>
                    <a:bodyPr/>
                    <a:lstStyle/>
                    <a:p>
                      <a:pPr algn="ctr"/>
                      <a:r>
                        <a:rPr lang="en-ZA" sz="1200" b="0">
                          <a:solidFill>
                            <a:srgbClr val="002060"/>
                          </a:solidFill>
                          <a:latin typeface="Arial" panose="020B0604020202020204" pitchFamily="34" charset="0"/>
                          <a:cs typeface="Arial" panose="020B0604020202020204" pitchFamily="34" charset="0"/>
                        </a:rPr>
                        <a:t>8</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Compulsory Briefing Session (Hybrid)</a:t>
                      </a:r>
                    </a:p>
                  </a:txBody>
                  <a:tcP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Bidder(s) must have attended the compulsory Briefing Session.</a:t>
                      </a:r>
                    </a:p>
                    <a:p>
                      <a:pPr>
                        <a:lnSpc>
                          <a:spcPct val="150000"/>
                        </a:lnSpc>
                      </a:pPr>
                      <a:endParaRPr lang="en-ZA" sz="1200" b="0">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An attendance register will be taken at the compulsory briefing session and a certificate of attendance will be issued (which will be submitted as part of the mandatory requirement, per the Mandatory Response template). If the Bidder does not attend this compulsory briefing session, the Bidder will be disqualified</a:t>
                      </a:r>
                      <a:r>
                        <a:rPr lang="en-ZA" sz="1200" b="0">
                          <a:solidFill>
                            <a:srgbClr val="002060"/>
                          </a:solidFill>
                          <a:latin typeface="Arial" panose="020B0604020202020204" pitchFamily="34" charset="0"/>
                          <a:cs typeface="Arial" panose="020B0604020202020204" pitchFamily="34" charset="0"/>
                        </a:rPr>
                        <a:t>.</a:t>
                      </a:r>
                    </a:p>
                  </a:txBody>
                  <a:tcPr>
                    <a:solidFill>
                      <a:schemeClr val="tx2">
                        <a:lumMod val="20000"/>
                        <a:lumOff val="80000"/>
                      </a:schemeClr>
                    </a:solidFill>
                  </a:tcPr>
                </a:tc>
                <a:extLst>
                  <a:ext uri="{0D108BD9-81ED-4DB2-BD59-A6C34878D82A}">
                    <a16:rowId xmlns:a16="http://schemas.microsoft.com/office/drawing/2014/main" val="3565521382"/>
                  </a:ext>
                </a:extLst>
              </a:tr>
              <a:tr h="2290524">
                <a:tc>
                  <a:txBody>
                    <a:bodyPr/>
                    <a:lstStyle/>
                    <a:p>
                      <a:pPr algn="ctr"/>
                      <a:r>
                        <a:rPr lang="en-ZA" sz="1200">
                          <a:solidFill>
                            <a:srgbClr val="002060"/>
                          </a:solidFill>
                          <a:latin typeface="Arial" panose="020B0604020202020204" pitchFamily="34" charset="0"/>
                          <a:cs typeface="Arial" panose="020B0604020202020204" pitchFamily="34" charset="0"/>
                        </a:rPr>
                        <a:t>9</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Compulsory price-templates workshop session (Hybrid)</a:t>
                      </a:r>
                    </a:p>
                  </a:txBody>
                  <a:tcP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Bidder(s) must have attended the compulsory price-schedules workshop session.</a:t>
                      </a:r>
                    </a:p>
                    <a:p>
                      <a:pPr>
                        <a:lnSpc>
                          <a:spcPct val="150000"/>
                        </a:lnSpc>
                      </a:pPr>
                      <a:endParaRPr lang="en-ZA" sz="1200" b="0">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An attendance register will be taken at the compulsory price-schedules workshop session and a certificate of attendance will be issued (which will be submitted as part of the mandatory requirement, per the Mandatory Response template). If the Bidder does not attend this compulsory price-schedules workshop session, the Bidder will be disqualified</a:t>
                      </a:r>
                      <a:r>
                        <a:rPr lang="en-ZA" sz="1200" b="0">
                          <a:solidFill>
                            <a:srgbClr val="002060"/>
                          </a:solidFill>
                          <a:latin typeface="Arial" panose="020B0604020202020204" pitchFamily="34" charset="0"/>
                          <a:cs typeface="Arial" panose="020B0604020202020204" pitchFamily="34" charset="0"/>
                        </a:rPr>
                        <a:t>.</a:t>
                      </a:r>
                      <a:endParaRPr lang="en-GB" sz="1200" b="0">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2095107636"/>
                  </a:ext>
                </a:extLst>
              </a:tr>
            </a:tbl>
          </a:graphicData>
        </a:graphic>
      </p:graphicFrame>
    </p:spTree>
    <p:extLst>
      <p:ext uri="{BB962C8B-B14F-4D97-AF65-F5344CB8AC3E}">
        <p14:creationId xmlns:p14="http://schemas.microsoft.com/office/powerpoint/2010/main" val="1446087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36</a:t>
            </a:fld>
            <a:endParaRPr lang="en-US"/>
          </a:p>
        </p:txBody>
      </p:sp>
      <p:pic>
        <p:nvPicPr>
          <p:cNvPr id="7" name="Picture 6">
            <a:extLst>
              <a:ext uri="{FF2B5EF4-FFF2-40B4-BE49-F238E27FC236}">
                <a16:creationId xmlns:a16="http://schemas.microsoft.com/office/drawing/2014/main" id="{F90776F1-658E-7CA5-9FFC-5B139BFBAF6D}"/>
              </a:ext>
            </a:extLst>
          </p:cNvPr>
          <p:cNvPicPr>
            <a:picLocks noChangeAspect="1"/>
          </p:cNvPicPr>
          <p:nvPr/>
        </p:nvPicPr>
        <p:blipFill>
          <a:blip r:embed="rId2"/>
          <a:stretch>
            <a:fillRect/>
          </a:stretch>
        </p:blipFill>
        <p:spPr>
          <a:xfrm>
            <a:off x="431535" y="1229765"/>
            <a:ext cx="1146147" cy="524301"/>
          </a:xfrm>
          <a:prstGeom prst="rect">
            <a:avLst/>
          </a:prstGeom>
        </p:spPr>
      </p:pic>
      <p:pic>
        <p:nvPicPr>
          <p:cNvPr id="8" name="Picture 7">
            <a:extLst>
              <a:ext uri="{FF2B5EF4-FFF2-40B4-BE49-F238E27FC236}">
                <a16:creationId xmlns:a16="http://schemas.microsoft.com/office/drawing/2014/main" id="{926A1DB2-BA3C-C6CC-2E08-DA8DB39F3F68}"/>
              </a:ext>
            </a:extLst>
          </p:cNvPr>
          <p:cNvPicPr>
            <a:picLocks noChangeAspect="1"/>
          </p:cNvPicPr>
          <p:nvPr/>
        </p:nvPicPr>
        <p:blipFill>
          <a:blip r:embed="rId3"/>
          <a:stretch>
            <a:fillRect/>
          </a:stretch>
        </p:blipFill>
        <p:spPr>
          <a:xfrm>
            <a:off x="431535" y="1754066"/>
            <a:ext cx="2109399" cy="579170"/>
          </a:xfrm>
          <a:prstGeom prst="rect">
            <a:avLst/>
          </a:prstGeom>
        </p:spPr>
      </p:pic>
      <p:sp>
        <p:nvSpPr>
          <p:cNvPr id="11" name="TextBox 10">
            <a:extLst>
              <a:ext uri="{FF2B5EF4-FFF2-40B4-BE49-F238E27FC236}">
                <a16:creationId xmlns:a16="http://schemas.microsoft.com/office/drawing/2014/main" id="{F6BE6D66-1C64-B172-D4F9-2F1F2C29A8CC}"/>
              </a:ext>
            </a:extLst>
          </p:cNvPr>
          <p:cNvSpPr txBox="1"/>
          <p:nvPr/>
        </p:nvSpPr>
        <p:spPr>
          <a:xfrm>
            <a:off x="2658979" y="1954480"/>
            <a:ext cx="5197642" cy="369332"/>
          </a:xfrm>
          <a:prstGeom prst="rect">
            <a:avLst/>
          </a:prstGeom>
          <a:noFill/>
        </p:spPr>
        <p:txBody>
          <a:bodyPr wrap="square" rtlCol="0">
            <a:spAutoFit/>
          </a:bodyPr>
          <a:lstStyle/>
          <a:p>
            <a:pPr algn="ctr"/>
            <a:r>
              <a:rPr lang="en-ZA" b="1">
                <a:solidFill>
                  <a:schemeClr val="tx2"/>
                </a:solidFill>
                <a:cs typeface="Times New Roman" pitchFamily="18" charset="0"/>
              </a:rPr>
              <a:t>Tower C – Categories A</a:t>
            </a:r>
          </a:p>
        </p:txBody>
      </p:sp>
      <p:graphicFrame>
        <p:nvGraphicFramePr>
          <p:cNvPr id="6" name="Table 8">
            <a:extLst>
              <a:ext uri="{FF2B5EF4-FFF2-40B4-BE49-F238E27FC236}">
                <a16:creationId xmlns:a16="http://schemas.microsoft.com/office/drawing/2014/main" id="{0AEACF3C-C03B-D9C5-C15D-631FDF4DB50D}"/>
              </a:ext>
            </a:extLst>
          </p:cNvPr>
          <p:cNvGraphicFramePr>
            <a:graphicFrameLocks noGrp="1"/>
          </p:cNvGraphicFramePr>
          <p:nvPr>
            <p:extLst>
              <p:ext uri="{D42A27DB-BD31-4B8C-83A1-F6EECF244321}">
                <p14:modId xmlns:p14="http://schemas.microsoft.com/office/powerpoint/2010/main" val="573906266"/>
              </p:ext>
            </p:extLst>
          </p:nvPr>
        </p:nvGraphicFramePr>
        <p:xfrm>
          <a:off x="453996" y="2335026"/>
          <a:ext cx="8423706" cy="3626470"/>
        </p:xfrm>
        <a:graphic>
          <a:graphicData uri="http://schemas.openxmlformats.org/drawingml/2006/table">
            <a:tbl>
              <a:tblPr firstRow="1" bandRow="1">
                <a:tableStyleId>{5C22544A-7EE6-4342-B048-85BDC9FD1C3A}</a:tableStyleId>
              </a:tblPr>
              <a:tblGrid>
                <a:gridCol w="675370">
                  <a:extLst>
                    <a:ext uri="{9D8B030D-6E8A-4147-A177-3AD203B41FA5}">
                      <a16:colId xmlns:a16="http://schemas.microsoft.com/office/drawing/2014/main" val="17432755"/>
                    </a:ext>
                  </a:extLst>
                </a:gridCol>
                <a:gridCol w="1641543">
                  <a:extLst>
                    <a:ext uri="{9D8B030D-6E8A-4147-A177-3AD203B41FA5}">
                      <a16:colId xmlns:a16="http://schemas.microsoft.com/office/drawing/2014/main" val="14901078"/>
                    </a:ext>
                  </a:extLst>
                </a:gridCol>
                <a:gridCol w="6106793">
                  <a:extLst>
                    <a:ext uri="{9D8B030D-6E8A-4147-A177-3AD203B41FA5}">
                      <a16:colId xmlns:a16="http://schemas.microsoft.com/office/drawing/2014/main" val="2109200440"/>
                    </a:ext>
                  </a:extLst>
                </a:gridCol>
              </a:tblGrid>
              <a:tr h="825675">
                <a:tc>
                  <a:txBody>
                    <a:bodyPr/>
                    <a:lstStyle/>
                    <a:p>
                      <a:pPr algn="ctr"/>
                      <a:r>
                        <a:rPr lang="en-ZA" sz="1200">
                          <a:latin typeface="Arial" panose="020B0604020202020204" pitchFamily="34" charset="0"/>
                          <a:cs typeface="Arial" panose="020B0604020202020204" pitchFamily="34" charset="0"/>
                        </a:rPr>
                        <a:t>No</a:t>
                      </a:r>
                    </a:p>
                  </a:txBody>
                  <a:tcPr anchor="ctr"/>
                </a:tc>
                <a:tc>
                  <a:txBody>
                    <a:bodyPr/>
                    <a:lstStyle/>
                    <a:p>
                      <a:r>
                        <a:rPr lang="en-ZA" sz="1200">
                          <a:latin typeface="Arial" panose="020B0604020202020204" pitchFamily="34" charset="0"/>
                          <a:cs typeface="Arial" panose="020B0604020202020204" pitchFamily="34" charset="0"/>
                        </a:rPr>
                        <a:t>Mandatory Evaluation Criteria</a:t>
                      </a:r>
                    </a:p>
                  </a:txBody>
                  <a:tcPr anchor="ctr"/>
                </a:tc>
                <a:tc>
                  <a:txBody>
                    <a:bodyPr/>
                    <a:lstStyle/>
                    <a:p>
                      <a:r>
                        <a:rPr lang="en-GB" sz="1200" b="1" kern="1200">
                          <a:solidFill>
                            <a:schemeClr val="lt1"/>
                          </a:solidFill>
                          <a:latin typeface="Arial" panose="020B0604020202020204" pitchFamily="34" charset="0"/>
                          <a:ea typeface="+mn-ea"/>
                          <a:cs typeface="Arial" panose="020B0604020202020204" pitchFamily="34" charset="0"/>
                        </a:rPr>
                        <a:t>Bidder to submit as proof</a:t>
                      </a:r>
                      <a:endParaRPr lang="en-ZA" sz="1200" b="1" kern="120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425331793"/>
                  </a:ext>
                </a:extLst>
              </a:tr>
              <a:tr h="2325160">
                <a:tc>
                  <a:txBody>
                    <a:bodyPr/>
                    <a:lstStyle/>
                    <a:p>
                      <a:pPr algn="ctr"/>
                      <a:r>
                        <a:rPr lang="en-ZA" sz="1200">
                          <a:solidFill>
                            <a:srgbClr val="002060"/>
                          </a:solidFill>
                          <a:latin typeface="Arial" panose="020B0604020202020204" pitchFamily="34" charset="0"/>
                          <a:cs typeface="Arial" panose="020B0604020202020204" pitchFamily="34" charset="0"/>
                        </a:rPr>
                        <a:t>1</a:t>
                      </a:r>
                    </a:p>
                  </a:txBody>
                  <a:tcPr anchor="ctr">
                    <a:solidFill>
                      <a:schemeClr val="tx2">
                        <a:lumMod val="20000"/>
                        <a:lumOff val="80000"/>
                      </a:schemeClr>
                    </a:solidFill>
                  </a:tcPr>
                </a:tc>
                <a:tc>
                  <a:txBody>
                    <a:bodyPr/>
                    <a:lstStyle/>
                    <a:p>
                      <a:pPr algn="l">
                        <a:lnSpc>
                          <a:spcPct val="150000"/>
                        </a:lnSpc>
                      </a:pPr>
                      <a:r>
                        <a:rPr lang="en-ZA" sz="1200">
                          <a:solidFill>
                            <a:srgbClr val="002060"/>
                          </a:solidFill>
                          <a:latin typeface="Arial" panose="020B0604020202020204" pitchFamily="34" charset="0"/>
                          <a:cs typeface="Arial" panose="020B0604020202020204" pitchFamily="34" charset="0"/>
                        </a:rPr>
                        <a:t>Bidder Organisation</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SARS is interested only in organisations that take full accountability for service delivery. Thus, any Bidder, be it a juristic person, partnership, sole proprietor, or any special purpose vehicle, must take full accountability for service delivery.</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A Bidder must be registered in South Africa in terms of South African laws and operate in South Africa.</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The Bidder must have attached its CIPC registration. In terms of consortiums or JVs, incorporated JVs must submit their CIPC registration and unincorporated JVs must submit individual CIPC registration documents.</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670572489"/>
                  </a:ext>
                </a:extLst>
              </a:tr>
            </a:tbl>
          </a:graphicData>
        </a:graphic>
      </p:graphicFrame>
      <p:graphicFrame>
        <p:nvGraphicFramePr>
          <p:cNvPr id="4" name="Object 3">
            <a:extLst>
              <a:ext uri="{FF2B5EF4-FFF2-40B4-BE49-F238E27FC236}">
                <a16:creationId xmlns:a16="http://schemas.microsoft.com/office/drawing/2014/main" id="{02B5E069-AA1C-23DE-5D4A-4E2ECC0F9714}"/>
              </a:ext>
            </a:extLst>
          </p:cNvPr>
          <p:cNvGraphicFramePr>
            <a:graphicFrameLocks noChangeAspect="1"/>
          </p:cNvGraphicFramePr>
          <p:nvPr>
            <p:extLst>
              <p:ext uri="{D42A27DB-BD31-4B8C-83A1-F6EECF244321}">
                <p14:modId xmlns:p14="http://schemas.microsoft.com/office/powerpoint/2010/main" val="1799964774"/>
              </p:ext>
            </p:extLst>
          </p:nvPr>
        </p:nvGraphicFramePr>
        <p:xfrm>
          <a:off x="7259781" y="1568717"/>
          <a:ext cx="914400" cy="771525"/>
        </p:xfrm>
        <a:graphic>
          <a:graphicData uri="http://schemas.openxmlformats.org/presentationml/2006/ole">
            <mc:AlternateContent xmlns:mc="http://schemas.openxmlformats.org/markup-compatibility/2006">
              <mc:Choice xmlns:v="urn:schemas-microsoft-com:vml" Requires="v">
                <p:oleObj name="Document" showAsIcon="1" r:id="rId4" imgW="914563" imgH="771490" progId="Word.Document.12">
                  <p:embed/>
                </p:oleObj>
              </mc:Choice>
              <mc:Fallback>
                <p:oleObj name="Document" showAsIcon="1" r:id="rId4" imgW="914563" imgH="771490" progId="Word.Document.12">
                  <p:embed/>
                  <p:pic>
                    <p:nvPicPr>
                      <p:cNvPr id="4" name="Object 3">
                        <a:extLst>
                          <a:ext uri="{FF2B5EF4-FFF2-40B4-BE49-F238E27FC236}">
                            <a16:creationId xmlns:a16="http://schemas.microsoft.com/office/drawing/2014/main" id="{02B5E069-AA1C-23DE-5D4A-4E2ECC0F9714}"/>
                          </a:ext>
                        </a:extLst>
                      </p:cNvPr>
                      <p:cNvPicPr/>
                      <p:nvPr/>
                    </p:nvPicPr>
                    <p:blipFill>
                      <a:blip r:embed="rId5"/>
                      <a:stretch>
                        <a:fillRect/>
                      </a:stretch>
                    </p:blipFill>
                    <p:spPr>
                      <a:xfrm>
                        <a:off x="7259781" y="156871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540153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37</a:t>
            </a:fld>
            <a:endParaRPr lang="en-US"/>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482277626"/>
              </p:ext>
            </p:extLst>
          </p:nvPr>
        </p:nvGraphicFramePr>
        <p:xfrm>
          <a:off x="421105" y="973931"/>
          <a:ext cx="8301789" cy="5365639"/>
        </p:xfrm>
        <a:graphic>
          <a:graphicData uri="http://schemas.openxmlformats.org/drawingml/2006/table">
            <a:tbl>
              <a:tblPr firstRow="1" bandRow="1">
                <a:tableStyleId>{5C22544A-7EE6-4342-B048-85BDC9FD1C3A}</a:tableStyleId>
              </a:tblPr>
              <a:tblGrid>
                <a:gridCol w="697831">
                  <a:extLst>
                    <a:ext uri="{9D8B030D-6E8A-4147-A177-3AD203B41FA5}">
                      <a16:colId xmlns:a16="http://schemas.microsoft.com/office/drawing/2014/main" val="2672278097"/>
                    </a:ext>
                  </a:extLst>
                </a:gridCol>
                <a:gridCol w="1275348">
                  <a:extLst>
                    <a:ext uri="{9D8B030D-6E8A-4147-A177-3AD203B41FA5}">
                      <a16:colId xmlns:a16="http://schemas.microsoft.com/office/drawing/2014/main" val="2430805308"/>
                    </a:ext>
                  </a:extLst>
                </a:gridCol>
                <a:gridCol w="6328610">
                  <a:extLst>
                    <a:ext uri="{9D8B030D-6E8A-4147-A177-3AD203B41FA5}">
                      <a16:colId xmlns:a16="http://schemas.microsoft.com/office/drawing/2014/main" val="1472175372"/>
                    </a:ext>
                  </a:extLst>
                </a:gridCol>
              </a:tblGrid>
              <a:tr h="2294134">
                <a:tc>
                  <a:txBody>
                    <a:bodyPr/>
                    <a:lstStyle/>
                    <a:p>
                      <a:pPr algn="ctr"/>
                      <a:r>
                        <a:rPr lang="en-ZA" sz="1200" b="0">
                          <a:solidFill>
                            <a:srgbClr val="002060"/>
                          </a:solidFill>
                        </a:rPr>
                        <a:t>2</a:t>
                      </a:r>
                    </a:p>
                  </a:txBody>
                  <a:tcPr anchor="ctr">
                    <a:solidFill>
                      <a:schemeClr val="tx2">
                        <a:lumMod val="20000"/>
                        <a:lumOff val="80000"/>
                      </a:schemeClr>
                    </a:solidFill>
                  </a:tcPr>
                </a:tc>
                <a:tc>
                  <a:txBody>
                    <a:bodyPr/>
                    <a:lstStyle/>
                    <a:p>
                      <a:pPr algn="ctr">
                        <a:lnSpc>
                          <a:spcPct val="150000"/>
                        </a:lnSpc>
                      </a:pPr>
                      <a:r>
                        <a:rPr lang="en-ZA" sz="1200" b="0">
                          <a:solidFill>
                            <a:srgbClr val="002060"/>
                          </a:solidFill>
                          <a:latin typeface="Arial" panose="020B0604020202020204" pitchFamily="34" charset="0"/>
                          <a:cs typeface="Arial" panose="020B0604020202020204" pitchFamily="34" charset="0"/>
                        </a:rPr>
                        <a:t>Licences</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possess Independent Communications Authority of South Africa (ICASA) Individual ECS (I-ECS) regulatory licence to provide the services for which it is bidding in Tower C.</a:t>
                      </a:r>
                    </a:p>
                    <a:p>
                      <a:pPr>
                        <a:lnSpc>
                          <a:spcPct val="150000"/>
                        </a:lnSpc>
                      </a:pPr>
                      <a:endParaRPr lang="en-ZA" sz="1200" b="0">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The Bidder must submit proof of licence(s) it holds, together with a warranty that its licence holding enables it to provide the services for which it is bidding. The Bidder may rely on regulatory licences held by a parent company or subsidiary, provided that the Bidder explains how such reliance will comply with regulatory requirements and provides a warranty of compliance. The Bidder may not rely on a third party’s licence(s). The evidence of licence-holding must correspond with the licence the Bidder claims to hold.</a:t>
                      </a:r>
                    </a:p>
                  </a:txBody>
                  <a:tcPr>
                    <a:solidFill>
                      <a:schemeClr val="tx2">
                        <a:lumMod val="20000"/>
                        <a:lumOff val="80000"/>
                      </a:schemeClr>
                    </a:solidFill>
                  </a:tcPr>
                </a:tc>
                <a:extLst>
                  <a:ext uri="{0D108BD9-81ED-4DB2-BD59-A6C34878D82A}">
                    <a16:rowId xmlns:a16="http://schemas.microsoft.com/office/drawing/2014/main" val="3565521382"/>
                  </a:ext>
                </a:extLst>
              </a:tr>
              <a:tr h="2290524">
                <a:tc>
                  <a:txBody>
                    <a:bodyPr/>
                    <a:lstStyle/>
                    <a:p>
                      <a:pPr algn="ctr"/>
                      <a:r>
                        <a:rPr lang="en-ZA" sz="1200" b="0">
                          <a:solidFill>
                            <a:srgbClr val="002060"/>
                          </a:solidFill>
                        </a:rPr>
                        <a:t>3</a:t>
                      </a:r>
                    </a:p>
                  </a:txBody>
                  <a:tcPr anchor="ctr">
                    <a:solidFill>
                      <a:schemeClr val="tx2">
                        <a:lumMod val="20000"/>
                        <a:lumOff val="80000"/>
                      </a:schemeClr>
                    </a:solidFill>
                  </a:tcPr>
                </a:tc>
                <a:tc>
                  <a:txBody>
                    <a:bodyPr/>
                    <a:lstStyle/>
                    <a:p>
                      <a:pPr algn="ctr">
                        <a:lnSpc>
                          <a:spcPct val="150000"/>
                        </a:lnSpc>
                      </a:pPr>
                      <a:r>
                        <a:rPr lang="en-ZA" sz="1200" b="0">
                          <a:solidFill>
                            <a:srgbClr val="002060"/>
                          </a:solidFill>
                          <a:latin typeface="Arial" panose="020B0604020202020204" pitchFamily="34" charset="0"/>
                          <a:cs typeface="Arial" panose="020B0604020202020204" pitchFamily="34" charset="0"/>
                        </a:rPr>
                        <a:t>Operating Capacity for SMS, USSD, or Short Message Code Messages</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have carried at least 70 000 000 (seventy million) SMS, USSD or short-message code messages for a cumulative period of 12months, over the past five (5) years, from the closing date of the tender (27 June 2024).</a:t>
                      </a:r>
                    </a:p>
                    <a:p>
                      <a:pPr>
                        <a:lnSpc>
                          <a:spcPct val="150000"/>
                        </a:lnSpc>
                      </a:pPr>
                      <a:endParaRPr lang="en-ZA" sz="1200" b="0">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 Bidder must submit relevant documentation that demonstrates it has carried at least 70 000 000 (seventy million) SMS, USSD, or short-message code messages for a cumulative period of 12 months, over the past five (5) years, from the closing date of the tender (27 June 2024).</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2095107636"/>
                  </a:ext>
                </a:extLst>
              </a:tr>
            </a:tbl>
          </a:graphicData>
        </a:graphic>
      </p:graphicFrame>
    </p:spTree>
    <p:extLst>
      <p:ext uri="{BB962C8B-B14F-4D97-AF65-F5344CB8AC3E}">
        <p14:creationId xmlns:p14="http://schemas.microsoft.com/office/powerpoint/2010/main" val="1650166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38</a:t>
            </a:fld>
            <a:endParaRPr lang="en-US"/>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1289555954"/>
              </p:ext>
            </p:extLst>
          </p:nvPr>
        </p:nvGraphicFramePr>
        <p:xfrm>
          <a:off x="315376" y="1617590"/>
          <a:ext cx="8513248" cy="3955670"/>
        </p:xfrm>
        <a:graphic>
          <a:graphicData uri="http://schemas.openxmlformats.org/drawingml/2006/table">
            <a:tbl>
              <a:tblPr firstRow="1" bandRow="1">
                <a:tableStyleId>{5C22544A-7EE6-4342-B048-85BDC9FD1C3A}</a:tableStyleId>
              </a:tblPr>
              <a:tblGrid>
                <a:gridCol w="715606">
                  <a:extLst>
                    <a:ext uri="{9D8B030D-6E8A-4147-A177-3AD203B41FA5}">
                      <a16:colId xmlns:a16="http://schemas.microsoft.com/office/drawing/2014/main" val="2672278097"/>
                    </a:ext>
                  </a:extLst>
                </a:gridCol>
                <a:gridCol w="1307833">
                  <a:extLst>
                    <a:ext uri="{9D8B030D-6E8A-4147-A177-3AD203B41FA5}">
                      <a16:colId xmlns:a16="http://schemas.microsoft.com/office/drawing/2014/main" val="2430805308"/>
                    </a:ext>
                  </a:extLst>
                </a:gridCol>
                <a:gridCol w="6489809">
                  <a:extLst>
                    <a:ext uri="{9D8B030D-6E8A-4147-A177-3AD203B41FA5}">
                      <a16:colId xmlns:a16="http://schemas.microsoft.com/office/drawing/2014/main" val="1472175372"/>
                    </a:ext>
                  </a:extLst>
                </a:gridCol>
              </a:tblGrid>
              <a:tr h="1829396">
                <a:tc>
                  <a:txBody>
                    <a:bodyPr/>
                    <a:lstStyle/>
                    <a:p>
                      <a:pPr algn="ctr">
                        <a:lnSpc>
                          <a:spcPct val="150000"/>
                        </a:lnSpc>
                      </a:pPr>
                      <a:r>
                        <a:rPr lang="en-ZA" sz="1200" b="0">
                          <a:solidFill>
                            <a:srgbClr val="002060"/>
                          </a:solidFill>
                          <a:latin typeface="Arial" panose="020B0604020202020204" pitchFamily="34" charset="0"/>
                          <a:cs typeface="Arial" panose="020B0604020202020204" pitchFamily="34" charset="0"/>
                        </a:rPr>
                        <a:t>4</a:t>
                      </a:r>
                    </a:p>
                  </a:txBody>
                  <a:tcPr anchor="ctr">
                    <a:solidFill>
                      <a:schemeClr val="tx2">
                        <a:lumMod val="20000"/>
                        <a:lumOff val="80000"/>
                      </a:schemeClr>
                    </a:solidFill>
                  </a:tcPr>
                </a:tc>
                <a:tc>
                  <a:txBody>
                    <a:bodyPr/>
                    <a:lstStyle/>
                    <a:p>
                      <a:pPr algn="l">
                        <a:lnSpc>
                          <a:spcPct val="150000"/>
                        </a:lnSpc>
                      </a:pPr>
                      <a:r>
                        <a:rPr lang="en-ZA" sz="1200" b="0">
                          <a:solidFill>
                            <a:srgbClr val="002060"/>
                          </a:solidFill>
                          <a:latin typeface="Arial" panose="020B0604020202020204" pitchFamily="34" charset="0"/>
                          <a:cs typeface="Arial" panose="020B0604020202020204" pitchFamily="34" charset="0"/>
                        </a:rPr>
                        <a:t>Operating Capacity for SMS Traffic</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propose a solution that carries the SMS traffic directly to the mobile network operators and not to other wireless application service providers. The Bidder must have and supply proof of existing agreements that are in place with all mobile network operators in terms of which SMSs to subscribers of each mobile network operator are carried.</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 Bidder must provide proof that demonstrates that it has an existing agreement in place with all mobile network operators in terms of which SMSs to subscribers of each mobile network operator are carried.</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3565521382"/>
                  </a:ext>
                </a:extLst>
              </a:tr>
              <a:tr h="236179">
                <a:tc>
                  <a:txBody>
                    <a:bodyPr/>
                    <a:lstStyle/>
                    <a:p>
                      <a:pPr algn="ctr">
                        <a:lnSpc>
                          <a:spcPct val="150000"/>
                        </a:lnSpc>
                      </a:pPr>
                      <a:r>
                        <a:rPr lang="en-ZA" sz="1200" b="0">
                          <a:solidFill>
                            <a:srgbClr val="002060"/>
                          </a:solidFill>
                          <a:latin typeface="Arial" panose="020B0604020202020204" pitchFamily="34" charset="0"/>
                          <a:cs typeface="Arial" panose="020B0604020202020204" pitchFamily="34" charset="0"/>
                        </a:rPr>
                        <a:t>5</a:t>
                      </a:r>
                    </a:p>
                  </a:txBody>
                  <a:tcPr anchor="ctr">
                    <a:solidFill>
                      <a:schemeClr val="tx2">
                        <a:lumMod val="20000"/>
                        <a:lumOff val="80000"/>
                      </a:schemeClr>
                    </a:solidFill>
                  </a:tcPr>
                </a:tc>
                <a:tc>
                  <a:txBody>
                    <a:bodyPr/>
                    <a:lstStyle/>
                    <a:p>
                      <a:pPr algn="l">
                        <a:lnSpc>
                          <a:spcPct val="150000"/>
                        </a:lnSpc>
                      </a:pPr>
                      <a:r>
                        <a:rPr lang="en-ZA" sz="1200" b="0">
                          <a:solidFill>
                            <a:srgbClr val="002060"/>
                          </a:solidFill>
                          <a:latin typeface="Arial" panose="020B0604020202020204" pitchFamily="34" charset="0"/>
                          <a:cs typeface="Arial" panose="020B0604020202020204" pitchFamily="34" charset="0"/>
                        </a:rPr>
                        <a:t>Compulsory Briefing Session (Hybrid)</a:t>
                      </a:r>
                    </a:p>
                  </a:txBody>
                  <a:tcPr anchor="ctr">
                    <a:solidFill>
                      <a:schemeClr val="tx2">
                        <a:lumMod val="20000"/>
                        <a:lumOff val="80000"/>
                      </a:schemeClr>
                    </a:solidFill>
                  </a:tcPr>
                </a:tc>
                <a:tc>
                  <a:txBody>
                    <a:bodyPr/>
                    <a:lstStyle/>
                    <a:p>
                      <a:pPr>
                        <a:lnSpc>
                          <a:spcPct val="150000"/>
                        </a:lnSpc>
                      </a:pPr>
                      <a:r>
                        <a:rPr lang="en-ZA" sz="1200">
                          <a:solidFill>
                            <a:srgbClr val="002060"/>
                          </a:solidFill>
                          <a:latin typeface="Arial" panose="020B0604020202020204" pitchFamily="34" charset="0"/>
                          <a:cs typeface="Arial" panose="020B0604020202020204" pitchFamily="34" charset="0"/>
                        </a:rPr>
                        <a:t>The Bidder(s) must have attended the compulsory briefing session.</a:t>
                      </a:r>
                    </a:p>
                    <a:p>
                      <a:pPr>
                        <a:lnSpc>
                          <a:spcPct val="150000"/>
                        </a:lnSpc>
                      </a:pPr>
                      <a:endParaRPr lang="en-ZA" sz="1200">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An attendance register will be taken at the compulsory briefing session and a certificate of attendance will be issued (which will be submitted as part of the mandatory requirement, per the Mandatory Response template). If the Bidder does not attend this compulsory briefing session, the Bidder will be disqualified.</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2095107636"/>
                  </a:ext>
                </a:extLst>
              </a:tr>
            </a:tbl>
          </a:graphicData>
        </a:graphic>
      </p:graphicFrame>
    </p:spTree>
    <p:extLst>
      <p:ext uri="{BB962C8B-B14F-4D97-AF65-F5344CB8AC3E}">
        <p14:creationId xmlns:p14="http://schemas.microsoft.com/office/powerpoint/2010/main" val="85707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B4C8-4931-35D5-8005-F0C659448A85}"/>
              </a:ext>
            </a:extLst>
          </p:cNvPr>
          <p:cNvSpPr>
            <a:spLocks noGrp="1"/>
          </p:cNvSpPr>
          <p:nvPr>
            <p:ph type="title"/>
          </p:nvPr>
        </p:nvSpPr>
        <p:spPr/>
        <p:txBody>
          <a:bodyPr/>
          <a:lstStyle/>
          <a:p>
            <a:r>
              <a:rPr lang="en-ZA"/>
              <a:t>Governance, Rules and Procedures</a:t>
            </a:r>
          </a:p>
        </p:txBody>
      </p:sp>
      <p:sp>
        <p:nvSpPr>
          <p:cNvPr id="3" name="Slide Number Placeholder 2">
            <a:extLst>
              <a:ext uri="{FF2B5EF4-FFF2-40B4-BE49-F238E27FC236}">
                <a16:creationId xmlns:a16="http://schemas.microsoft.com/office/drawing/2014/main" id="{E3915064-4FEB-D8FB-9415-6BCAD174BAD4}"/>
              </a:ext>
            </a:extLst>
          </p:cNvPr>
          <p:cNvSpPr>
            <a:spLocks noGrp="1"/>
          </p:cNvSpPr>
          <p:nvPr>
            <p:ph type="sldNum" sz="quarter" idx="10"/>
          </p:nvPr>
        </p:nvSpPr>
        <p:spPr/>
        <p:txBody>
          <a:bodyPr/>
          <a:lstStyle/>
          <a:p>
            <a:fld id="{B540B12B-D968-2643-8E7F-238A3C456CC9}" type="slidenum">
              <a:rPr lang="en-US" smtClean="0"/>
              <a:pPr/>
              <a:t>3</a:t>
            </a:fld>
            <a:endParaRPr lang="en-US"/>
          </a:p>
        </p:txBody>
      </p:sp>
      <p:sp>
        <p:nvSpPr>
          <p:cNvPr id="5" name="Text Placeholder 4">
            <a:extLst>
              <a:ext uri="{FF2B5EF4-FFF2-40B4-BE49-F238E27FC236}">
                <a16:creationId xmlns:a16="http://schemas.microsoft.com/office/drawing/2014/main" id="{3A33C5FD-CA99-9490-BF59-1B7C88D1D4A5}"/>
              </a:ext>
            </a:extLst>
          </p:cNvPr>
          <p:cNvSpPr>
            <a:spLocks noGrp="1"/>
          </p:cNvSpPr>
          <p:nvPr>
            <p:ph type="body" sz="quarter" idx="12"/>
          </p:nvPr>
        </p:nvSpPr>
        <p:spPr>
          <a:xfrm>
            <a:off x="452149" y="2756622"/>
            <a:ext cx="7886700" cy="437806"/>
          </a:xfrm>
        </p:spPr>
        <p:txBody>
          <a:bodyPr/>
          <a:lstStyle/>
          <a:p>
            <a:pPr algn="ctr"/>
            <a:r>
              <a:rPr lang="en-ZA">
                <a:solidFill>
                  <a:srgbClr val="002060"/>
                </a:solidFill>
              </a:rPr>
              <a:t>SARS Procurement</a:t>
            </a:r>
          </a:p>
          <a:p>
            <a:endParaRPr lang="en-ZA"/>
          </a:p>
        </p:txBody>
      </p:sp>
    </p:spTree>
    <p:extLst>
      <p:ext uri="{BB962C8B-B14F-4D97-AF65-F5344CB8AC3E}">
        <p14:creationId xmlns:p14="http://schemas.microsoft.com/office/powerpoint/2010/main" val="3470946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3628530581"/>
              </p:ext>
            </p:extLst>
          </p:nvPr>
        </p:nvGraphicFramePr>
        <p:xfrm>
          <a:off x="209647" y="2440082"/>
          <a:ext cx="8513248" cy="1977835"/>
        </p:xfrm>
        <a:graphic>
          <a:graphicData uri="http://schemas.openxmlformats.org/drawingml/2006/table">
            <a:tbl>
              <a:tblPr firstRow="1" bandRow="1">
                <a:tableStyleId>{5C22544A-7EE6-4342-B048-85BDC9FD1C3A}</a:tableStyleId>
              </a:tblPr>
              <a:tblGrid>
                <a:gridCol w="715606">
                  <a:extLst>
                    <a:ext uri="{9D8B030D-6E8A-4147-A177-3AD203B41FA5}">
                      <a16:colId xmlns:a16="http://schemas.microsoft.com/office/drawing/2014/main" val="2672278097"/>
                    </a:ext>
                  </a:extLst>
                </a:gridCol>
                <a:gridCol w="1307833">
                  <a:extLst>
                    <a:ext uri="{9D8B030D-6E8A-4147-A177-3AD203B41FA5}">
                      <a16:colId xmlns:a16="http://schemas.microsoft.com/office/drawing/2014/main" val="2430805308"/>
                    </a:ext>
                  </a:extLst>
                </a:gridCol>
                <a:gridCol w="6489809">
                  <a:extLst>
                    <a:ext uri="{9D8B030D-6E8A-4147-A177-3AD203B41FA5}">
                      <a16:colId xmlns:a16="http://schemas.microsoft.com/office/drawing/2014/main" val="1472175372"/>
                    </a:ext>
                  </a:extLst>
                </a:gridCol>
              </a:tblGrid>
              <a:tr h="1496610">
                <a:tc>
                  <a:txBody>
                    <a:bodyPr/>
                    <a:lstStyle/>
                    <a:p>
                      <a:pPr algn="ctr"/>
                      <a:r>
                        <a:rPr lang="en-ZA" sz="1200" b="0">
                          <a:solidFill>
                            <a:srgbClr val="002060"/>
                          </a:solidFill>
                          <a:latin typeface="Arial" panose="020B0604020202020204" pitchFamily="34" charset="0"/>
                          <a:cs typeface="Arial" panose="020B0604020202020204" pitchFamily="34" charset="0"/>
                        </a:rPr>
                        <a:t>6</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Compulsory price-schedules workshop session (Hybrid)</a:t>
                      </a:r>
                    </a:p>
                  </a:txBody>
                  <a:tcP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Bidder(s) must have attended the compulsory price-schedules workshop session.</a:t>
                      </a:r>
                    </a:p>
                    <a:p>
                      <a:pPr>
                        <a:lnSpc>
                          <a:spcPct val="150000"/>
                        </a:lnSpc>
                      </a:pPr>
                      <a:endParaRPr lang="en-ZA" sz="1200" b="0">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An attendance register will be taken at the compulsory price-schedules workshop session and a certificate of attendance will be issued (which will be submitted as part of the mandatory requirement, per the Mandatory Response template). If the Bidder does not attend this compulsory price-schedules workshop session, the Bidder will be disqualified.</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862129449"/>
                  </a:ext>
                </a:extLst>
              </a:tr>
            </a:tbl>
          </a:graphicData>
        </a:graphic>
      </p:graphicFrame>
    </p:spTree>
    <p:extLst>
      <p:ext uri="{BB962C8B-B14F-4D97-AF65-F5344CB8AC3E}">
        <p14:creationId xmlns:p14="http://schemas.microsoft.com/office/powerpoint/2010/main" val="2999972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40</a:t>
            </a:fld>
            <a:endParaRPr lang="en-US"/>
          </a:p>
        </p:txBody>
      </p:sp>
      <p:pic>
        <p:nvPicPr>
          <p:cNvPr id="7" name="Picture 6">
            <a:extLst>
              <a:ext uri="{FF2B5EF4-FFF2-40B4-BE49-F238E27FC236}">
                <a16:creationId xmlns:a16="http://schemas.microsoft.com/office/drawing/2014/main" id="{F90776F1-658E-7CA5-9FFC-5B139BFBAF6D}"/>
              </a:ext>
            </a:extLst>
          </p:cNvPr>
          <p:cNvPicPr>
            <a:picLocks noChangeAspect="1"/>
          </p:cNvPicPr>
          <p:nvPr/>
        </p:nvPicPr>
        <p:blipFill>
          <a:blip r:embed="rId2"/>
          <a:stretch>
            <a:fillRect/>
          </a:stretch>
        </p:blipFill>
        <p:spPr>
          <a:xfrm>
            <a:off x="431535" y="1229765"/>
            <a:ext cx="1146147" cy="524301"/>
          </a:xfrm>
          <a:prstGeom prst="rect">
            <a:avLst/>
          </a:prstGeom>
        </p:spPr>
      </p:pic>
      <p:pic>
        <p:nvPicPr>
          <p:cNvPr id="8" name="Picture 7">
            <a:extLst>
              <a:ext uri="{FF2B5EF4-FFF2-40B4-BE49-F238E27FC236}">
                <a16:creationId xmlns:a16="http://schemas.microsoft.com/office/drawing/2014/main" id="{926A1DB2-BA3C-C6CC-2E08-DA8DB39F3F68}"/>
              </a:ext>
            </a:extLst>
          </p:cNvPr>
          <p:cNvPicPr>
            <a:picLocks noChangeAspect="1"/>
          </p:cNvPicPr>
          <p:nvPr/>
        </p:nvPicPr>
        <p:blipFill>
          <a:blip r:embed="rId3"/>
          <a:stretch>
            <a:fillRect/>
          </a:stretch>
        </p:blipFill>
        <p:spPr>
          <a:xfrm>
            <a:off x="431535" y="1754066"/>
            <a:ext cx="2109399" cy="579170"/>
          </a:xfrm>
          <a:prstGeom prst="rect">
            <a:avLst/>
          </a:prstGeom>
        </p:spPr>
      </p:pic>
      <p:sp>
        <p:nvSpPr>
          <p:cNvPr id="11" name="TextBox 10">
            <a:extLst>
              <a:ext uri="{FF2B5EF4-FFF2-40B4-BE49-F238E27FC236}">
                <a16:creationId xmlns:a16="http://schemas.microsoft.com/office/drawing/2014/main" id="{F6BE6D66-1C64-B172-D4F9-2F1F2C29A8CC}"/>
              </a:ext>
            </a:extLst>
          </p:cNvPr>
          <p:cNvSpPr txBox="1"/>
          <p:nvPr/>
        </p:nvSpPr>
        <p:spPr>
          <a:xfrm>
            <a:off x="2658979" y="1954480"/>
            <a:ext cx="5197642" cy="369332"/>
          </a:xfrm>
          <a:prstGeom prst="rect">
            <a:avLst/>
          </a:prstGeom>
          <a:noFill/>
        </p:spPr>
        <p:txBody>
          <a:bodyPr wrap="square" rtlCol="0">
            <a:spAutoFit/>
          </a:bodyPr>
          <a:lstStyle/>
          <a:p>
            <a:pPr algn="ctr"/>
            <a:r>
              <a:rPr lang="en-ZA" b="1">
                <a:solidFill>
                  <a:schemeClr val="tx2"/>
                </a:solidFill>
                <a:cs typeface="Times New Roman" pitchFamily="18" charset="0"/>
              </a:rPr>
              <a:t>Tower C – Categories B</a:t>
            </a:r>
          </a:p>
        </p:txBody>
      </p:sp>
      <p:graphicFrame>
        <p:nvGraphicFramePr>
          <p:cNvPr id="6" name="Table 8">
            <a:extLst>
              <a:ext uri="{FF2B5EF4-FFF2-40B4-BE49-F238E27FC236}">
                <a16:creationId xmlns:a16="http://schemas.microsoft.com/office/drawing/2014/main" id="{0AEACF3C-C03B-D9C5-C15D-631FDF4DB50D}"/>
              </a:ext>
            </a:extLst>
          </p:cNvPr>
          <p:cNvGraphicFramePr>
            <a:graphicFrameLocks noGrp="1"/>
          </p:cNvGraphicFramePr>
          <p:nvPr>
            <p:extLst>
              <p:ext uri="{D42A27DB-BD31-4B8C-83A1-F6EECF244321}">
                <p14:modId xmlns:p14="http://schemas.microsoft.com/office/powerpoint/2010/main" val="3953221012"/>
              </p:ext>
            </p:extLst>
          </p:nvPr>
        </p:nvGraphicFramePr>
        <p:xfrm>
          <a:off x="453996" y="2465595"/>
          <a:ext cx="8423706" cy="3626470"/>
        </p:xfrm>
        <a:graphic>
          <a:graphicData uri="http://schemas.openxmlformats.org/drawingml/2006/table">
            <a:tbl>
              <a:tblPr firstRow="1" bandRow="1">
                <a:tableStyleId>{5C22544A-7EE6-4342-B048-85BDC9FD1C3A}</a:tableStyleId>
              </a:tblPr>
              <a:tblGrid>
                <a:gridCol w="675370">
                  <a:extLst>
                    <a:ext uri="{9D8B030D-6E8A-4147-A177-3AD203B41FA5}">
                      <a16:colId xmlns:a16="http://schemas.microsoft.com/office/drawing/2014/main" val="17432755"/>
                    </a:ext>
                  </a:extLst>
                </a:gridCol>
                <a:gridCol w="1683107">
                  <a:extLst>
                    <a:ext uri="{9D8B030D-6E8A-4147-A177-3AD203B41FA5}">
                      <a16:colId xmlns:a16="http://schemas.microsoft.com/office/drawing/2014/main" val="14901078"/>
                    </a:ext>
                  </a:extLst>
                </a:gridCol>
                <a:gridCol w="6065229">
                  <a:extLst>
                    <a:ext uri="{9D8B030D-6E8A-4147-A177-3AD203B41FA5}">
                      <a16:colId xmlns:a16="http://schemas.microsoft.com/office/drawing/2014/main" val="2109200440"/>
                    </a:ext>
                  </a:extLst>
                </a:gridCol>
              </a:tblGrid>
              <a:tr h="825675">
                <a:tc>
                  <a:txBody>
                    <a:bodyPr/>
                    <a:lstStyle/>
                    <a:p>
                      <a:pPr algn="ctr"/>
                      <a:r>
                        <a:rPr lang="en-ZA" sz="1100"/>
                        <a:t>No</a:t>
                      </a:r>
                    </a:p>
                  </a:txBody>
                  <a:tcPr anchor="ctr"/>
                </a:tc>
                <a:tc>
                  <a:txBody>
                    <a:bodyPr/>
                    <a:lstStyle/>
                    <a:p>
                      <a:r>
                        <a:rPr lang="en-ZA" sz="1100"/>
                        <a:t>Mandatory Evaluation Criteria</a:t>
                      </a:r>
                    </a:p>
                  </a:txBody>
                  <a:tcPr/>
                </a:tc>
                <a:tc>
                  <a:txBody>
                    <a:bodyPr/>
                    <a:lstStyle/>
                    <a:p>
                      <a:r>
                        <a:rPr lang="en-GB" sz="1100" b="1" kern="1200">
                          <a:solidFill>
                            <a:schemeClr val="lt1"/>
                          </a:solidFill>
                          <a:latin typeface="+mn-lt"/>
                          <a:ea typeface="+mn-ea"/>
                          <a:cs typeface="+mn-cs"/>
                        </a:rPr>
                        <a:t>Bidder to submit as proof</a:t>
                      </a:r>
                      <a:endParaRPr lang="en-ZA" sz="1100" b="1" kern="1200">
                        <a:solidFill>
                          <a:schemeClr val="lt1"/>
                        </a:solidFill>
                        <a:latin typeface="+mn-lt"/>
                        <a:ea typeface="+mn-ea"/>
                        <a:cs typeface="+mn-cs"/>
                      </a:endParaRPr>
                    </a:p>
                  </a:txBody>
                  <a:tcPr/>
                </a:tc>
                <a:extLst>
                  <a:ext uri="{0D108BD9-81ED-4DB2-BD59-A6C34878D82A}">
                    <a16:rowId xmlns:a16="http://schemas.microsoft.com/office/drawing/2014/main" val="2425331793"/>
                  </a:ext>
                </a:extLst>
              </a:tr>
              <a:tr h="2325160">
                <a:tc>
                  <a:txBody>
                    <a:bodyPr/>
                    <a:lstStyle/>
                    <a:p>
                      <a:pPr algn="ctr"/>
                      <a:r>
                        <a:rPr lang="en-ZA" sz="1200">
                          <a:solidFill>
                            <a:srgbClr val="002060"/>
                          </a:solidFill>
                          <a:latin typeface="Arial" panose="020B0604020202020204" pitchFamily="34" charset="0"/>
                          <a:cs typeface="Arial" panose="020B0604020202020204" pitchFamily="34" charset="0"/>
                        </a:rPr>
                        <a:t>1</a:t>
                      </a:r>
                    </a:p>
                  </a:txBody>
                  <a:tcPr anchor="ctr">
                    <a:solidFill>
                      <a:schemeClr val="tx2">
                        <a:lumMod val="20000"/>
                        <a:lumOff val="80000"/>
                      </a:schemeClr>
                    </a:solidFill>
                  </a:tcPr>
                </a:tc>
                <a:tc>
                  <a:txBody>
                    <a:bodyPr/>
                    <a:lstStyle/>
                    <a:p>
                      <a:pPr>
                        <a:lnSpc>
                          <a:spcPct val="150000"/>
                        </a:lnSpc>
                      </a:pPr>
                      <a:r>
                        <a:rPr lang="en-ZA" sz="1200">
                          <a:solidFill>
                            <a:srgbClr val="002060"/>
                          </a:solidFill>
                          <a:latin typeface="Arial" panose="020B0604020202020204" pitchFamily="34" charset="0"/>
                          <a:cs typeface="Arial" panose="020B0604020202020204" pitchFamily="34" charset="0"/>
                        </a:rPr>
                        <a:t>Bidder Organisation</a:t>
                      </a:r>
                    </a:p>
                  </a:txBody>
                  <a:tcPr anchor="ctr">
                    <a:solidFill>
                      <a:schemeClr val="tx2">
                        <a:lumMod val="20000"/>
                        <a:lumOff val="80000"/>
                      </a:schemeClr>
                    </a:solidFill>
                  </a:tcPr>
                </a:tc>
                <a:tc>
                  <a:txBody>
                    <a:bodyPr/>
                    <a:lstStyle/>
                    <a:p>
                      <a:pPr>
                        <a:lnSpc>
                          <a:spcPct val="150000"/>
                        </a:lnSpc>
                      </a:pPr>
                      <a:r>
                        <a:rPr lang="en-GB" sz="1200" b="1">
                          <a:solidFill>
                            <a:srgbClr val="002060"/>
                          </a:solidFill>
                          <a:latin typeface="Arial" panose="020B0604020202020204" pitchFamily="34" charset="0"/>
                          <a:cs typeface="Arial" panose="020B0604020202020204" pitchFamily="34" charset="0"/>
                        </a:rPr>
                        <a:t> </a:t>
                      </a:r>
                      <a:r>
                        <a:rPr lang="en-ZA" sz="1200" b="0">
                          <a:solidFill>
                            <a:srgbClr val="002060"/>
                          </a:solidFill>
                          <a:latin typeface="Arial" panose="020B0604020202020204" pitchFamily="34" charset="0"/>
                          <a:cs typeface="Arial" panose="020B0604020202020204" pitchFamily="34" charset="0"/>
                        </a:rPr>
                        <a:t>SARS is interested only in organisations that take full accountability for service delivery. Thus, any Bidder, be it a juristic person, partnership, sole proprietor, or any special purpose vehicle, must take full accountability for service delivery.</a:t>
                      </a:r>
                    </a:p>
                    <a:p>
                      <a:pPr>
                        <a:lnSpc>
                          <a:spcPct val="150000"/>
                        </a:lnSpc>
                      </a:pPr>
                      <a:endParaRPr lang="en-ZA" sz="1200" b="0">
                        <a:solidFill>
                          <a:srgbClr val="002060"/>
                        </a:solidFill>
                        <a:latin typeface="Arial" panose="020B0604020202020204" pitchFamily="34" charset="0"/>
                        <a:cs typeface="Arial" panose="020B0604020202020204" pitchFamily="34" charset="0"/>
                      </a:endParaRPr>
                    </a:p>
                    <a:p>
                      <a:pPr>
                        <a:lnSpc>
                          <a:spcPct val="150000"/>
                        </a:lnSpc>
                      </a:pPr>
                      <a:r>
                        <a:rPr lang="en-ZA" sz="1200" b="0">
                          <a:solidFill>
                            <a:srgbClr val="002060"/>
                          </a:solidFill>
                          <a:latin typeface="Arial" panose="020B0604020202020204" pitchFamily="34" charset="0"/>
                          <a:cs typeface="Arial" panose="020B0604020202020204" pitchFamily="34" charset="0"/>
                        </a:rPr>
                        <a:t>A Bidder must be registered in South Africa in terms of South African laws and operate in South Africa.</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The Bidder must have attached its CIPC registration. In terms of consortiums or JVs, JVs must submit their CIPC registration and unincorporated JVs must submit individual CIPC registration documents.</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670572489"/>
                  </a:ext>
                </a:extLst>
              </a:tr>
            </a:tbl>
          </a:graphicData>
        </a:graphic>
      </p:graphicFrame>
      <p:graphicFrame>
        <p:nvGraphicFramePr>
          <p:cNvPr id="4" name="Object 3">
            <a:extLst>
              <a:ext uri="{FF2B5EF4-FFF2-40B4-BE49-F238E27FC236}">
                <a16:creationId xmlns:a16="http://schemas.microsoft.com/office/drawing/2014/main" id="{8AD34EEE-9B1E-666C-DF2A-1E2EB6E38D8F}"/>
              </a:ext>
            </a:extLst>
          </p:cNvPr>
          <p:cNvGraphicFramePr>
            <a:graphicFrameLocks noChangeAspect="1"/>
          </p:cNvGraphicFramePr>
          <p:nvPr>
            <p:extLst>
              <p:ext uri="{D42A27DB-BD31-4B8C-83A1-F6EECF244321}">
                <p14:modId xmlns:p14="http://schemas.microsoft.com/office/powerpoint/2010/main" val="4194426147"/>
              </p:ext>
            </p:extLst>
          </p:nvPr>
        </p:nvGraphicFramePr>
        <p:xfrm>
          <a:off x="7060266" y="1754066"/>
          <a:ext cx="914400" cy="771525"/>
        </p:xfrm>
        <a:graphic>
          <a:graphicData uri="http://schemas.openxmlformats.org/presentationml/2006/ole">
            <mc:AlternateContent xmlns:mc="http://schemas.openxmlformats.org/markup-compatibility/2006">
              <mc:Choice xmlns:v="urn:schemas-microsoft-com:vml" Requires="v">
                <p:oleObj name="Document" showAsIcon="1" r:id="rId4" imgW="914563" imgH="771490" progId="Word.Document.12">
                  <p:embed/>
                </p:oleObj>
              </mc:Choice>
              <mc:Fallback>
                <p:oleObj name="Document" showAsIcon="1" r:id="rId4" imgW="914563" imgH="771490" progId="Word.Document.12">
                  <p:embed/>
                  <p:pic>
                    <p:nvPicPr>
                      <p:cNvPr id="4" name="Object 3">
                        <a:extLst>
                          <a:ext uri="{FF2B5EF4-FFF2-40B4-BE49-F238E27FC236}">
                            <a16:creationId xmlns:a16="http://schemas.microsoft.com/office/drawing/2014/main" id="{8AD34EEE-9B1E-666C-DF2A-1E2EB6E38D8F}"/>
                          </a:ext>
                        </a:extLst>
                      </p:cNvPr>
                      <p:cNvPicPr/>
                      <p:nvPr/>
                    </p:nvPicPr>
                    <p:blipFill>
                      <a:blip r:embed="rId5"/>
                      <a:stretch>
                        <a:fillRect/>
                      </a:stretch>
                    </p:blipFill>
                    <p:spPr>
                      <a:xfrm>
                        <a:off x="7060266" y="175406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98656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41</a:t>
            </a:fld>
            <a:endParaRPr lang="en-US"/>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2452729883"/>
              </p:ext>
            </p:extLst>
          </p:nvPr>
        </p:nvGraphicFramePr>
        <p:xfrm>
          <a:off x="421105" y="962057"/>
          <a:ext cx="8301789" cy="5327270"/>
        </p:xfrm>
        <a:graphic>
          <a:graphicData uri="http://schemas.openxmlformats.org/drawingml/2006/table">
            <a:tbl>
              <a:tblPr firstRow="1" bandRow="1">
                <a:tableStyleId>{5C22544A-7EE6-4342-B048-85BDC9FD1C3A}</a:tableStyleId>
              </a:tblPr>
              <a:tblGrid>
                <a:gridCol w="697831">
                  <a:extLst>
                    <a:ext uri="{9D8B030D-6E8A-4147-A177-3AD203B41FA5}">
                      <a16:colId xmlns:a16="http://schemas.microsoft.com/office/drawing/2014/main" val="2672278097"/>
                    </a:ext>
                  </a:extLst>
                </a:gridCol>
                <a:gridCol w="1275348">
                  <a:extLst>
                    <a:ext uri="{9D8B030D-6E8A-4147-A177-3AD203B41FA5}">
                      <a16:colId xmlns:a16="http://schemas.microsoft.com/office/drawing/2014/main" val="2430805308"/>
                    </a:ext>
                  </a:extLst>
                </a:gridCol>
                <a:gridCol w="6328610">
                  <a:extLst>
                    <a:ext uri="{9D8B030D-6E8A-4147-A177-3AD203B41FA5}">
                      <a16:colId xmlns:a16="http://schemas.microsoft.com/office/drawing/2014/main" val="1472175372"/>
                    </a:ext>
                  </a:extLst>
                </a:gridCol>
              </a:tblGrid>
              <a:tr h="2171319">
                <a:tc>
                  <a:txBody>
                    <a:bodyPr/>
                    <a:lstStyle/>
                    <a:p>
                      <a:pPr algn="ctr"/>
                      <a:r>
                        <a:rPr lang="en-ZA" sz="1200" b="0">
                          <a:solidFill>
                            <a:srgbClr val="002060"/>
                          </a:solidFill>
                          <a:latin typeface="Arial" panose="020B0604020202020204" pitchFamily="34" charset="0"/>
                          <a:cs typeface="Arial" panose="020B0604020202020204" pitchFamily="34" charset="0"/>
                        </a:rPr>
                        <a:t>2</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Licences</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possess Independent Communications Authority of South Africa (ICASA) Individual ECS (I-ECS) regulatory licence to provide the services for which it is bidding in Tower C.</a:t>
                      </a:r>
                    </a:p>
                    <a:p>
                      <a:pPr>
                        <a:lnSpc>
                          <a:spcPct val="150000"/>
                        </a:lnSpc>
                      </a:pPr>
                      <a:endParaRPr lang="en-ZA" sz="1200" b="0">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The Bidder must submit proof of licence(s) it holds, together with a warranty that its licence-holding enables it to provide the services for which it is bidding. The Bidder may rely on regulatory licences held by a parent company or subsidiary, provided that the Bidder explains how such reliance will comply with regulatory requirements and provides a warranty of compliance. The Bidder may not rely on a third party’s licence(s). The evidence of licence-holding must correspond with the licence the Bidder claims to hold.</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3565521382"/>
                  </a:ext>
                </a:extLst>
              </a:tr>
              <a:tr h="1476497">
                <a:tc>
                  <a:txBody>
                    <a:bodyPr/>
                    <a:lstStyle/>
                    <a:p>
                      <a:pPr algn="ctr"/>
                      <a:r>
                        <a:rPr lang="en-ZA" sz="1200" b="0">
                          <a:solidFill>
                            <a:srgbClr val="002060"/>
                          </a:solidFill>
                          <a:latin typeface="Arial" panose="020B0604020202020204" pitchFamily="34" charset="0"/>
                          <a:cs typeface="Arial" panose="020B0604020202020204" pitchFamily="34" charset="0"/>
                        </a:rPr>
                        <a:t>3</a:t>
                      </a:r>
                    </a:p>
                  </a:txBody>
                  <a:tcPr anchor="ctr">
                    <a:solidFill>
                      <a:schemeClr val="tx2">
                        <a:lumMod val="20000"/>
                        <a:lumOff val="80000"/>
                      </a:schemeClr>
                    </a:solidFill>
                  </a:tcPr>
                </a:tc>
                <a:tc>
                  <a:txBody>
                    <a:bodyPr/>
                    <a:lstStyle/>
                    <a:p>
                      <a:pPr>
                        <a:lnSpc>
                          <a:spcPct val="150000"/>
                        </a:lnSpc>
                      </a:pPr>
                      <a:endParaRPr lang="en-GB" sz="1200" b="0">
                        <a:solidFill>
                          <a:srgbClr val="002060"/>
                        </a:solidFill>
                        <a:latin typeface="Arial" panose="020B0604020202020204" pitchFamily="34" charset="0"/>
                        <a:cs typeface="Arial" panose="020B0604020202020204" pitchFamily="34" charset="0"/>
                      </a:endParaRPr>
                    </a:p>
                    <a:p>
                      <a:pPr>
                        <a:lnSpc>
                          <a:spcPct val="150000"/>
                        </a:lnSpc>
                      </a:pPr>
                      <a:r>
                        <a:rPr lang="en-GB" sz="1200" b="0">
                          <a:solidFill>
                            <a:srgbClr val="002060"/>
                          </a:solidFill>
                          <a:latin typeface="Arial" panose="020B0604020202020204" pitchFamily="34" charset="0"/>
                          <a:cs typeface="Arial" panose="020B0604020202020204" pitchFamily="34" charset="0"/>
                        </a:rPr>
                        <a:t>Operating Capacity for Email Messages</a:t>
                      </a:r>
                      <a:endParaRPr lang="en-ZA" sz="1200" b="0">
                        <a:solidFill>
                          <a:srgbClr val="002060"/>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have carried at least 10 000 000 (ten million) email messages for a cumulative period of 12 months, over the past five (5) years, from the closing date of the tender (27 June 2024).</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 Bidder must submit relevant documentation that demonstrates that it has carried at least 10 000 000 (ten million) email messages for a cumulative period of 12 months, over the past five (5) years, from the closing date of the tender (27 June 2024).</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2095107636"/>
                  </a:ext>
                </a:extLst>
              </a:tr>
            </a:tbl>
          </a:graphicData>
        </a:graphic>
      </p:graphicFrame>
    </p:spTree>
    <p:extLst>
      <p:ext uri="{BB962C8B-B14F-4D97-AF65-F5344CB8AC3E}">
        <p14:creationId xmlns:p14="http://schemas.microsoft.com/office/powerpoint/2010/main" val="1167044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2470684417"/>
              </p:ext>
            </p:extLst>
          </p:nvPr>
        </p:nvGraphicFramePr>
        <p:xfrm>
          <a:off x="341993" y="2430639"/>
          <a:ext cx="8301789" cy="1703515"/>
        </p:xfrm>
        <a:graphic>
          <a:graphicData uri="http://schemas.openxmlformats.org/drawingml/2006/table">
            <a:tbl>
              <a:tblPr firstRow="1" bandRow="1">
                <a:tableStyleId>{5C22544A-7EE6-4342-B048-85BDC9FD1C3A}</a:tableStyleId>
              </a:tblPr>
              <a:tblGrid>
                <a:gridCol w="697831">
                  <a:extLst>
                    <a:ext uri="{9D8B030D-6E8A-4147-A177-3AD203B41FA5}">
                      <a16:colId xmlns:a16="http://schemas.microsoft.com/office/drawing/2014/main" val="2672278097"/>
                    </a:ext>
                  </a:extLst>
                </a:gridCol>
                <a:gridCol w="1275348">
                  <a:extLst>
                    <a:ext uri="{9D8B030D-6E8A-4147-A177-3AD203B41FA5}">
                      <a16:colId xmlns:a16="http://schemas.microsoft.com/office/drawing/2014/main" val="2430805308"/>
                    </a:ext>
                  </a:extLst>
                </a:gridCol>
                <a:gridCol w="6328610">
                  <a:extLst>
                    <a:ext uri="{9D8B030D-6E8A-4147-A177-3AD203B41FA5}">
                      <a16:colId xmlns:a16="http://schemas.microsoft.com/office/drawing/2014/main" val="1472175372"/>
                    </a:ext>
                  </a:extLst>
                </a:gridCol>
              </a:tblGrid>
              <a:tr h="1476497">
                <a:tc>
                  <a:txBody>
                    <a:bodyPr/>
                    <a:lstStyle/>
                    <a:p>
                      <a:pPr algn="ctr">
                        <a:lnSpc>
                          <a:spcPct val="150000"/>
                        </a:lnSpc>
                      </a:pPr>
                      <a:r>
                        <a:rPr lang="en-ZA" sz="1200" b="0">
                          <a:solidFill>
                            <a:srgbClr val="002060"/>
                          </a:solidFill>
                        </a:rPr>
                        <a:t>4</a:t>
                      </a:r>
                    </a:p>
                  </a:txBody>
                  <a:tcPr anchor="ctr">
                    <a:solidFill>
                      <a:schemeClr val="tx2">
                        <a:lumMod val="20000"/>
                        <a:lumOff val="80000"/>
                      </a:schemeClr>
                    </a:solidFill>
                  </a:tcPr>
                </a:tc>
                <a:tc>
                  <a:txBody>
                    <a:bodyPr/>
                    <a:lstStyle/>
                    <a:p>
                      <a:pPr>
                        <a:lnSpc>
                          <a:spcPct val="150000"/>
                        </a:lnSpc>
                      </a:pPr>
                      <a:r>
                        <a:rPr lang="en-ZA" sz="1200" b="0">
                          <a:solidFill>
                            <a:srgbClr val="002060"/>
                          </a:solidFill>
                        </a:rPr>
                        <a:t>Compulsory Briefing Session (Hybrid)</a:t>
                      </a:r>
                    </a:p>
                  </a:txBody>
                  <a:tcPr anchor="ctr">
                    <a:solidFill>
                      <a:schemeClr val="tx2">
                        <a:lumMod val="20000"/>
                        <a:lumOff val="80000"/>
                      </a:schemeClr>
                    </a:solidFill>
                  </a:tcPr>
                </a:tc>
                <a:tc>
                  <a:txBody>
                    <a:bodyPr/>
                    <a:lstStyle/>
                    <a:p>
                      <a:pPr>
                        <a:lnSpc>
                          <a:spcPct val="150000"/>
                        </a:lnSpc>
                      </a:pPr>
                      <a:r>
                        <a:rPr lang="en-ZA" sz="1200" b="0">
                          <a:solidFill>
                            <a:srgbClr val="002060"/>
                          </a:solidFill>
                        </a:rPr>
                        <a:t>The Bidder(s) must have attended the compulsory briefing session.</a:t>
                      </a:r>
                    </a:p>
                    <a:p>
                      <a:pPr>
                        <a:lnSpc>
                          <a:spcPct val="150000"/>
                        </a:lnSpc>
                      </a:pPr>
                      <a:endParaRPr lang="en-ZA" sz="1200" b="1">
                        <a:solidFill>
                          <a:srgbClr val="002060"/>
                        </a:solidFill>
                      </a:endParaRPr>
                    </a:p>
                    <a:p>
                      <a:pPr>
                        <a:lnSpc>
                          <a:spcPct val="150000"/>
                        </a:lnSpc>
                      </a:pPr>
                      <a:r>
                        <a:rPr lang="en-ZA" sz="1200" b="1">
                          <a:solidFill>
                            <a:srgbClr val="002060"/>
                          </a:solidFill>
                        </a:rPr>
                        <a:t>NB: An attendance register will be taken at the compulsory briefing session and a certificate of attendance will be issued (which will be submitted as part of the mandatory requirement, per the Mandatory Response template). If the Bidder does not attend this compulsory briefing session, the Bidder will be disqualified.</a:t>
                      </a:r>
                      <a:endParaRPr lang="en-GB" sz="1200" b="1">
                        <a:solidFill>
                          <a:srgbClr val="002060"/>
                        </a:solidFill>
                      </a:endParaRPr>
                    </a:p>
                  </a:txBody>
                  <a:tcPr>
                    <a:solidFill>
                      <a:schemeClr val="tx2">
                        <a:lumMod val="20000"/>
                        <a:lumOff val="80000"/>
                      </a:schemeClr>
                    </a:solidFill>
                  </a:tcPr>
                </a:tc>
                <a:extLst>
                  <a:ext uri="{0D108BD9-81ED-4DB2-BD59-A6C34878D82A}">
                    <a16:rowId xmlns:a16="http://schemas.microsoft.com/office/drawing/2014/main" val="2095107636"/>
                  </a:ext>
                </a:extLst>
              </a:tr>
            </a:tbl>
          </a:graphicData>
        </a:graphic>
      </p:graphicFrame>
    </p:spTree>
    <p:extLst>
      <p:ext uri="{BB962C8B-B14F-4D97-AF65-F5344CB8AC3E}">
        <p14:creationId xmlns:p14="http://schemas.microsoft.com/office/powerpoint/2010/main" val="53187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43</a:t>
            </a:fld>
            <a:endParaRPr lang="en-US"/>
          </a:p>
        </p:txBody>
      </p:sp>
      <p:pic>
        <p:nvPicPr>
          <p:cNvPr id="7" name="Picture 6">
            <a:extLst>
              <a:ext uri="{FF2B5EF4-FFF2-40B4-BE49-F238E27FC236}">
                <a16:creationId xmlns:a16="http://schemas.microsoft.com/office/drawing/2014/main" id="{F90776F1-658E-7CA5-9FFC-5B139BFBAF6D}"/>
              </a:ext>
            </a:extLst>
          </p:cNvPr>
          <p:cNvPicPr>
            <a:picLocks noChangeAspect="1"/>
          </p:cNvPicPr>
          <p:nvPr/>
        </p:nvPicPr>
        <p:blipFill>
          <a:blip r:embed="rId2"/>
          <a:stretch>
            <a:fillRect/>
          </a:stretch>
        </p:blipFill>
        <p:spPr>
          <a:xfrm>
            <a:off x="431535" y="1229765"/>
            <a:ext cx="1146147" cy="524301"/>
          </a:xfrm>
          <a:prstGeom prst="rect">
            <a:avLst/>
          </a:prstGeom>
        </p:spPr>
      </p:pic>
      <p:pic>
        <p:nvPicPr>
          <p:cNvPr id="8" name="Picture 7">
            <a:extLst>
              <a:ext uri="{FF2B5EF4-FFF2-40B4-BE49-F238E27FC236}">
                <a16:creationId xmlns:a16="http://schemas.microsoft.com/office/drawing/2014/main" id="{926A1DB2-BA3C-C6CC-2E08-DA8DB39F3F68}"/>
              </a:ext>
            </a:extLst>
          </p:cNvPr>
          <p:cNvPicPr>
            <a:picLocks noChangeAspect="1"/>
          </p:cNvPicPr>
          <p:nvPr/>
        </p:nvPicPr>
        <p:blipFill>
          <a:blip r:embed="rId3"/>
          <a:stretch>
            <a:fillRect/>
          </a:stretch>
        </p:blipFill>
        <p:spPr>
          <a:xfrm>
            <a:off x="431535" y="1754066"/>
            <a:ext cx="2109399" cy="579170"/>
          </a:xfrm>
          <a:prstGeom prst="rect">
            <a:avLst/>
          </a:prstGeom>
        </p:spPr>
      </p:pic>
      <p:sp>
        <p:nvSpPr>
          <p:cNvPr id="11" name="TextBox 10">
            <a:extLst>
              <a:ext uri="{FF2B5EF4-FFF2-40B4-BE49-F238E27FC236}">
                <a16:creationId xmlns:a16="http://schemas.microsoft.com/office/drawing/2014/main" id="{F6BE6D66-1C64-B172-D4F9-2F1F2C29A8CC}"/>
              </a:ext>
            </a:extLst>
          </p:cNvPr>
          <p:cNvSpPr txBox="1"/>
          <p:nvPr/>
        </p:nvSpPr>
        <p:spPr>
          <a:xfrm>
            <a:off x="2658979" y="1954480"/>
            <a:ext cx="5197642" cy="369332"/>
          </a:xfrm>
          <a:prstGeom prst="rect">
            <a:avLst/>
          </a:prstGeom>
          <a:noFill/>
        </p:spPr>
        <p:txBody>
          <a:bodyPr wrap="square" rtlCol="0">
            <a:spAutoFit/>
          </a:bodyPr>
          <a:lstStyle/>
          <a:p>
            <a:pPr algn="ctr"/>
            <a:r>
              <a:rPr lang="en-ZA" b="1">
                <a:solidFill>
                  <a:schemeClr val="tx2"/>
                </a:solidFill>
                <a:cs typeface="Times New Roman" pitchFamily="18" charset="0"/>
              </a:rPr>
              <a:t>Tower C – Categories C</a:t>
            </a:r>
          </a:p>
        </p:txBody>
      </p:sp>
      <p:graphicFrame>
        <p:nvGraphicFramePr>
          <p:cNvPr id="6" name="Table 8">
            <a:extLst>
              <a:ext uri="{FF2B5EF4-FFF2-40B4-BE49-F238E27FC236}">
                <a16:creationId xmlns:a16="http://schemas.microsoft.com/office/drawing/2014/main" id="{0AEACF3C-C03B-D9C5-C15D-631FDF4DB50D}"/>
              </a:ext>
            </a:extLst>
          </p:cNvPr>
          <p:cNvGraphicFramePr>
            <a:graphicFrameLocks noGrp="1"/>
          </p:cNvGraphicFramePr>
          <p:nvPr>
            <p:extLst>
              <p:ext uri="{D42A27DB-BD31-4B8C-83A1-F6EECF244321}">
                <p14:modId xmlns:p14="http://schemas.microsoft.com/office/powerpoint/2010/main" val="1649860018"/>
              </p:ext>
            </p:extLst>
          </p:nvPr>
        </p:nvGraphicFramePr>
        <p:xfrm>
          <a:off x="453996" y="2319417"/>
          <a:ext cx="8423706" cy="3900790"/>
        </p:xfrm>
        <a:graphic>
          <a:graphicData uri="http://schemas.openxmlformats.org/drawingml/2006/table">
            <a:tbl>
              <a:tblPr firstRow="1" bandRow="1">
                <a:tableStyleId>{5C22544A-7EE6-4342-B048-85BDC9FD1C3A}</a:tableStyleId>
              </a:tblPr>
              <a:tblGrid>
                <a:gridCol w="675370">
                  <a:extLst>
                    <a:ext uri="{9D8B030D-6E8A-4147-A177-3AD203B41FA5}">
                      <a16:colId xmlns:a16="http://schemas.microsoft.com/office/drawing/2014/main" val="17432755"/>
                    </a:ext>
                  </a:extLst>
                </a:gridCol>
                <a:gridCol w="2195725">
                  <a:extLst>
                    <a:ext uri="{9D8B030D-6E8A-4147-A177-3AD203B41FA5}">
                      <a16:colId xmlns:a16="http://schemas.microsoft.com/office/drawing/2014/main" val="14901078"/>
                    </a:ext>
                  </a:extLst>
                </a:gridCol>
                <a:gridCol w="5552611">
                  <a:extLst>
                    <a:ext uri="{9D8B030D-6E8A-4147-A177-3AD203B41FA5}">
                      <a16:colId xmlns:a16="http://schemas.microsoft.com/office/drawing/2014/main" val="2109200440"/>
                    </a:ext>
                  </a:extLst>
                </a:gridCol>
              </a:tblGrid>
              <a:tr h="825675">
                <a:tc>
                  <a:txBody>
                    <a:bodyPr/>
                    <a:lstStyle/>
                    <a:p>
                      <a:pPr algn="ctr"/>
                      <a:r>
                        <a:rPr lang="en-ZA" sz="1100"/>
                        <a:t>No</a:t>
                      </a:r>
                    </a:p>
                  </a:txBody>
                  <a:tcPr anchor="ctr"/>
                </a:tc>
                <a:tc>
                  <a:txBody>
                    <a:bodyPr/>
                    <a:lstStyle/>
                    <a:p>
                      <a:r>
                        <a:rPr lang="en-ZA" sz="1100"/>
                        <a:t>Mandatory Evaluation Criteria</a:t>
                      </a:r>
                    </a:p>
                  </a:txBody>
                  <a:tcPr/>
                </a:tc>
                <a:tc>
                  <a:txBody>
                    <a:bodyPr/>
                    <a:lstStyle/>
                    <a:p>
                      <a:r>
                        <a:rPr lang="en-GB" sz="1100" b="1" kern="1200">
                          <a:solidFill>
                            <a:schemeClr val="lt1"/>
                          </a:solidFill>
                          <a:latin typeface="+mn-lt"/>
                          <a:ea typeface="+mn-ea"/>
                          <a:cs typeface="+mn-cs"/>
                        </a:rPr>
                        <a:t>Bidder to submit as proof</a:t>
                      </a:r>
                      <a:endParaRPr lang="en-ZA" sz="1100" b="1" kern="1200">
                        <a:solidFill>
                          <a:schemeClr val="lt1"/>
                        </a:solidFill>
                        <a:latin typeface="+mn-lt"/>
                        <a:ea typeface="+mn-ea"/>
                        <a:cs typeface="+mn-cs"/>
                      </a:endParaRPr>
                    </a:p>
                  </a:txBody>
                  <a:tcPr/>
                </a:tc>
                <a:extLst>
                  <a:ext uri="{0D108BD9-81ED-4DB2-BD59-A6C34878D82A}">
                    <a16:rowId xmlns:a16="http://schemas.microsoft.com/office/drawing/2014/main" val="2425331793"/>
                  </a:ext>
                </a:extLst>
              </a:tr>
              <a:tr h="2325160">
                <a:tc>
                  <a:txBody>
                    <a:bodyPr/>
                    <a:lstStyle/>
                    <a:p>
                      <a:pPr algn="ctr"/>
                      <a:r>
                        <a:rPr lang="en-ZA" sz="1100">
                          <a:solidFill>
                            <a:srgbClr val="002060"/>
                          </a:solidFill>
                        </a:rPr>
                        <a:t>1</a:t>
                      </a:r>
                    </a:p>
                  </a:txBody>
                  <a:tcPr anchor="ctr">
                    <a:solidFill>
                      <a:schemeClr val="tx2">
                        <a:lumMod val="20000"/>
                        <a:lumOff val="80000"/>
                      </a:schemeClr>
                    </a:solidFill>
                  </a:tcPr>
                </a:tc>
                <a:tc>
                  <a:txBody>
                    <a:bodyPr/>
                    <a:lstStyle/>
                    <a:p>
                      <a:pPr>
                        <a:lnSpc>
                          <a:spcPct val="150000"/>
                        </a:lnSpc>
                      </a:pPr>
                      <a:r>
                        <a:rPr lang="en-ZA" sz="1200">
                          <a:solidFill>
                            <a:srgbClr val="002060"/>
                          </a:solidFill>
                        </a:rPr>
                        <a:t>Bidder Organisation</a:t>
                      </a:r>
                    </a:p>
                  </a:txBody>
                  <a:tcPr anchor="ctr">
                    <a:solidFill>
                      <a:schemeClr val="tx2">
                        <a:lumMod val="20000"/>
                        <a:lumOff val="80000"/>
                      </a:schemeClr>
                    </a:solidFill>
                  </a:tcPr>
                </a:tc>
                <a:tc>
                  <a:txBody>
                    <a:bodyPr/>
                    <a:lstStyle/>
                    <a:p>
                      <a:pPr>
                        <a:lnSpc>
                          <a:spcPct val="150000"/>
                        </a:lnSpc>
                      </a:pPr>
                      <a:r>
                        <a:rPr lang="en-ZA" sz="1200" b="0">
                          <a:solidFill>
                            <a:srgbClr val="002060"/>
                          </a:solidFill>
                        </a:rPr>
                        <a:t>SARS is interested only in organisations that take full accountability for service delivery. Thus, any Bidder, be it a juristic person, partnership, sole proprietor, or any special purpose vehicle, must take full accountability for service delivery.</a:t>
                      </a:r>
                    </a:p>
                    <a:p>
                      <a:pPr>
                        <a:lnSpc>
                          <a:spcPct val="150000"/>
                        </a:lnSpc>
                      </a:pPr>
                      <a:endParaRPr lang="en-ZA" sz="1200" b="0">
                        <a:solidFill>
                          <a:srgbClr val="002060"/>
                        </a:solidFill>
                      </a:endParaRPr>
                    </a:p>
                    <a:p>
                      <a:pPr>
                        <a:lnSpc>
                          <a:spcPct val="150000"/>
                        </a:lnSpc>
                      </a:pPr>
                      <a:r>
                        <a:rPr lang="en-ZA" sz="1200" b="0">
                          <a:solidFill>
                            <a:srgbClr val="002060"/>
                          </a:solidFill>
                        </a:rPr>
                        <a:t>A Bidder must be registered in South Africa in terms of South African laws and operate in South Africa.</a:t>
                      </a:r>
                    </a:p>
                    <a:p>
                      <a:pPr>
                        <a:lnSpc>
                          <a:spcPct val="150000"/>
                        </a:lnSpc>
                      </a:pPr>
                      <a:endParaRPr lang="en-ZA" sz="1200" b="1">
                        <a:solidFill>
                          <a:srgbClr val="002060"/>
                        </a:solidFill>
                      </a:endParaRPr>
                    </a:p>
                    <a:p>
                      <a:pPr>
                        <a:lnSpc>
                          <a:spcPct val="150000"/>
                        </a:lnSpc>
                      </a:pPr>
                      <a:r>
                        <a:rPr lang="en-ZA" sz="1200" b="1">
                          <a:solidFill>
                            <a:srgbClr val="002060"/>
                          </a:solidFill>
                        </a:rPr>
                        <a:t>NB: The Bidder must have attached its CIPC registration. In terms of consortiums or JVs, incorporated JVs must submit their CIPC registration and unincorporated JVs must submit individual CIPC registration documents.</a:t>
                      </a:r>
                      <a:endParaRPr lang="en-GB" sz="1200" b="1">
                        <a:solidFill>
                          <a:srgbClr val="002060"/>
                        </a:solidFill>
                      </a:endParaRPr>
                    </a:p>
                  </a:txBody>
                  <a:tcPr>
                    <a:solidFill>
                      <a:schemeClr val="tx2">
                        <a:lumMod val="20000"/>
                        <a:lumOff val="80000"/>
                      </a:schemeClr>
                    </a:solidFill>
                  </a:tcPr>
                </a:tc>
                <a:extLst>
                  <a:ext uri="{0D108BD9-81ED-4DB2-BD59-A6C34878D82A}">
                    <a16:rowId xmlns:a16="http://schemas.microsoft.com/office/drawing/2014/main" val="670572489"/>
                  </a:ext>
                </a:extLst>
              </a:tr>
            </a:tbl>
          </a:graphicData>
        </a:graphic>
      </p:graphicFrame>
      <p:graphicFrame>
        <p:nvGraphicFramePr>
          <p:cNvPr id="4" name="Object 3">
            <a:extLst>
              <a:ext uri="{FF2B5EF4-FFF2-40B4-BE49-F238E27FC236}">
                <a16:creationId xmlns:a16="http://schemas.microsoft.com/office/drawing/2014/main" id="{96276A54-87AC-C34C-41C7-8C64061B3F80}"/>
              </a:ext>
            </a:extLst>
          </p:cNvPr>
          <p:cNvGraphicFramePr>
            <a:graphicFrameLocks noChangeAspect="1"/>
          </p:cNvGraphicFramePr>
          <p:nvPr>
            <p:extLst>
              <p:ext uri="{D42A27DB-BD31-4B8C-83A1-F6EECF244321}">
                <p14:modId xmlns:p14="http://schemas.microsoft.com/office/powerpoint/2010/main" val="1090862978"/>
              </p:ext>
            </p:extLst>
          </p:nvPr>
        </p:nvGraphicFramePr>
        <p:xfrm>
          <a:off x="7176655" y="1650979"/>
          <a:ext cx="914400" cy="771525"/>
        </p:xfrm>
        <a:graphic>
          <a:graphicData uri="http://schemas.openxmlformats.org/presentationml/2006/ole">
            <mc:AlternateContent xmlns:mc="http://schemas.openxmlformats.org/markup-compatibility/2006">
              <mc:Choice xmlns:v="urn:schemas-microsoft-com:vml" Requires="v">
                <p:oleObj name="Document" showAsIcon="1" r:id="rId4" imgW="914563" imgH="771490" progId="Word.Document.12">
                  <p:embed/>
                </p:oleObj>
              </mc:Choice>
              <mc:Fallback>
                <p:oleObj name="Document" showAsIcon="1" r:id="rId4" imgW="914563" imgH="771490" progId="Word.Document.12">
                  <p:embed/>
                  <p:pic>
                    <p:nvPicPr>
                      <p:cNvPr id="4" name="Object 3">
                        <a:extLst>
                          <a:ext uri="{FF2B5EF4-FFF2-40B4-BE49-F238E27FC236}">
                            <a16:creationId xmlns:a16="http://schemas.microsoft.com/office/drawing/2014/main" id="{96276A54-87AC-C34C-41C7-8C64061B3F80}"/>
                          </a:ext>
                        </a:extLst>
                      </p:cNvPr>
                      <p:cNvPicPr/>
                      <p:nvPr/>
                    </p:nvPicPr>
                    <p:blipFill>
                      <a:blip r:embed="rId5"/>
                      <a:stretch>
                        <a:fillRect/>
                      </a:stretch>
                    </p:blipFill>
                    <p:spPr>
                      <a:xfrm>
                        <a:off x="7176655" y="165097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17903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44</a:t>
            </a:fld>
            <a:endParaRPr lang="en-US"/>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4160560527"/>
              </p:ext>
            </p:extLst>
          </p:nvPr>
        </p:nvGraphicFramePr>
        <p:xfrm>
          <a:off x="421105" y="962057"/>
          <a:ext cx="8301789" cy="5327270"/>
        </p:xfrm>
        <a:graphic>
          <a:graphicData uri="http://schemas.openxmlformats.org/drawingml/2006/table">
            <a:tbl>
              <a:tblPr firstRow="1" bandRow="1">
                <a:tableStyleId>{5C22544A-7EE6-4342-B048-85BDC9FD1C3A}</a:tableStyleId>
              </a:tblPr>
              <a:tblGrid>
                <a:gridCol w="697831">
                  <a:extLst>
                    <a:ext uri="{9D8B030D-6E8A-4147-A177-3AD203B41FA5}">
                      <a16:colId xmlns:a16="http://schemas.microsoft.com/office/drawing/2014/main" val="2672278097"/>
                    </a:ext>
                  </a:extLst>
                </a:gridCol>
                <a:gridCol w="1275348">
                  <a:extLst>
                    <a:ext uri="{9D8B030D-6E8A-4147-A177-3AD203B41FA5}">
                      <a16:colId xmlns:a16="http://schemas.microsoft.com/office/drawing/2014/main" val="2430805308"/>
                    </a:ext>
                  </a:extLst>
                </a:gridCol>
                <a:gridCol w="6328610">
                  <a:extLst>
                    <a:ext uri="{9D8B030D-6E8A-4147-A177-3AD203B41FA5}">
                      <a16:colId xmlns:a16="http://schemas.microsoft.com/office/drawing/2014/main" val="1472175372"/>
                    </a:ext>
                  </a:extLst>
                </a:gridCol>
              </a:tblGrid>
              <a:tr h="2171319">
                <a:tc>
                  <a:txBody>
                    <a:bodyPr/>
                    <a:lstStyle/>
                    <a:p>
                      <a:pPr algn="ctr"/>
                      <a:r>
                        <a:rPr lang="en-ZA" sz="1200" b="0">
                          <a:solidFill>
                            <a:srgbClr val="002060"/>
                          </a:solidFill>
                          <a:latin typeface="Arial" panose="020B0604020202020204" pitchFamily="34" charset="0"/>
                          <a:cs typeface="Arial" panose="020B0604020202020204" pitchFamily="34" charset="0"/>
                        </a:rPr>
                        <a:t>2</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Licences</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possess Independent Communications Authority of South Africa (ICASA) Individual ECS (I-ECS) regulatory licence to provide the services for which it is bidding in Tower C.</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The Bidder must submit proof of licence(s) it holds, together with a warranty that its licence-holding enables it to provide the services for which it is bidding. The Bidder may rely on regulatory licences held by a parent company or subsidiary, provided that the Bidder explains how such reliance will comply with regulatory requirements and provides a warranty of compliance. The Bidder may not rely on a third party’s licence(s). The evidence of licence-holding must correspond with the licence that the Bidder claims to hold.</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3565521382"/>
                  </a:ext>
                </a:extLst>
              </a:tr>
              <a:tr h="1476497">
                <a:tc>
                  <a:txBody>
                    <a:bodyPr/>
                    <a:lstStyle/>
                    <a:p>
                      <a:pPr algn="ctr"/>
                      <a:r>
                        <a:rPr lang="en-ZA" sz="1200" b="0">
                          <a:solidFill>
                            <a:srgbClr val="002060"/>
                          </a:solidFill>
                          <a:latin typeface="Arial" panose="020B0604020202020204" pitchFamily="34" charset="0"/>
                          <a:cs typeface="Arial" panose="020B0604020202020204" pitchFamily="34" charset="0"/>
                        </a:rPr>
                        <a:t>3</a:t>
                      </a:r>
                    </a:p>
                  </a:txBody>
                  <a:tcPr anchor="ctr">
                    <a:solidFill>
                      <a:schemeClr val="tx2">
                        <a:lumMod val="20000"/>
                        <a:lumOff val="80000"/>
                      </a:schemeClr>
                    </a:solidFill>
                  </a:tcPr>
                </a:tc>
                <a:tc>
                  <a:txBody>
                    <a:bodyPr/>
                    <a:lstStyle/>
                    <a:p>
                      <a:pPr>
                        <a:lnSpc>
                          <a:spcPct val="150000"/>
                        </a:lnSpc>
                      </a:pPr>
                      <a:r>
                        <a:rPr lang="en-GB" sz="1200" b="0">
                          <a:solidFill>
                            <a:srgbClr val="002060"/>
                          </a:solidFill>
                          <a:latin typeface="Arial" panose="020B0604020202020204" pitchFamily="34" charset="0"/>
                          <a:cs typeface="Arial" panose="020B0604020202020204" pitchFamily="34" charset="0"/>
                        </a:rPr>
                        <a:t>Operating Capacity for Printed Letters</a:t>
                      </a:r>
                      <a:endParaRPr lang="en-ZA" sz="1200" b="0">
                        <a:solidFill>
                          <a:srgbClr val="002060"/>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have carried at least 10 000 000 (ten million) printed letters for a cumulative period of 12 months, over the past five (5) years, from the closing date of the tender (27 June 2024).</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 Bidder must submit relevant documentation that demonstrates that it has carried at least 10 000 000 (ten million) printed letters for a cumulative period of 12 months, over the past five (5) years, from the closing date of the tender (27 June 2024).</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2095107636"/>
                  </a:ext>
                </a:extLst>
              </a:tr>
            </a:tbl>
          </a:graphicData>
        </a:graphic>
      </p:graphicFrame>
    </p:spTree>
    <p:extLst>
      <p:ext uri="{BB962C8B-B14F-4D97-AF65-F5344CB8AC3E}">
        <p14:creationId xmlns:p14="http://schemas.microsoft.com/office/powerpoint/2010/main" val="33879685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2738445460"/>
              </p:ext>
            </p:extLst>
          </p:nvPr>
        </p:nvGraphicFramePr>
        <p:xfrm>
          <a:off x="421105" y="1488982"/>
          <a:ext cx="8301789" cy="2171319"/>
        </p:xfrm>
        <a:graphic>
          <a:graphicData uri="http://schemas.openxmlformats.org/drawingml/2006/table">
            <a:tbl>
              <a:tblPr firstRow="1" bandRow="1">
                <a:tableStyleId>{5C22544A-7EE6-4342-B048-85BDC9FD1C3A}</a:tableStyleId>
              </a:tblPr>
              <a:tblGrid>
                <a:gridCol w="697831">
                  <a:extLst>
                    <a:ext uri="{9D8B030D-6E8A-4147-A177-3AD203B41FA5}">
                      <a16:colId xmlns:a16="http://schemas.microsoft.com/office/drawing/2014/main" val="2672278097"/>
                    </a:ext>
                  </a:extLst>
                </a:gridCol>
                <a:gridCol w="1275348">
                  <a:extLst>
                    <a:ext uri="{9D8B030D-6E8A-4147-A177-3AD203B41FA5}">
                      <a16:colId xmlns:a16="http://schemas.microsoft.com/office/drawing/2014/main" val="2430805308"/>
                    </a:ext>
                  </a:extLst>
                </a:gridCol>
                <a:gridCol w="6328610">
                  <a:extLst>
                    <a:ext uri="{9D8B030D-6E8A-4147-A177-3AD203B41FA5}">
                      <a16:colId xmlns:a16="http://schemas.microsoft.com/office/drawing/2014/main" val="1472175372"/>
                    </a:ext>
                  </a:extLst>
                </a:gridCol>
              </a:tblGrid>
              <a:tr h="2171319">
                <a:tc>
                  <a:txBody>
                    <a:bodyPr/>
                    <a:lstStyle/>
                    <a:p>
                      <a:pPr algn="ctr"/>
                      <a:r>
                        <a:rPr lang="en-ZA" sz="1200" b="0">
                          <a:solidFill>
                            <a:srgbClr val="002060"/>
                          </a:solidFill>
                        </a:rPr>
                        <a:t>4</a:t>
                      </a:r>
                    </a:p>
                  </a:txBody>
                  <a:tcPr anchor="ctr">
                    <a:solidFill>
                      <a:schemeClr val="tx2">
                        <a:lumMod val="20000"/>
                        <a:lumOff val="80000"/>
                      </a:schemeClr>
                    </a:solidFill>
                  </a:tcPr>
                </a:tc>
                <a:tc>
                  <a:txBody>
                    <a:bodyPr/>
                    <a:lstStyle/>
                    <a:p>
                      <a:pPr>
                        <a:lnSpc>
                          <a:spcPct val="150000"/>
                        </a:lnSpc>
                      </a:pPr>
                      <a:r>
                        <a:rPr lang="en-ZA" sz="1200" b="0">
                          <a:solidFill>
                            <a:srgbClr val="002060"/>
                          </a:solidFill>
                        </a:rPr>
                        <a:t>Compulsory Briefing Session (Hybrid)</a:t>
                      </a:r>
                    </a:p>
                  </a:txBody>
                  <a:tcPr anchor="ctr">
                    <a:solidFill>
                      <a:schemeClr val="tx2">
                        <a:lumMod val="20000"/>
                        <a:lumOff val="80000"/>
                      </a:schemeClr>
                    </a:solidFill>
                  </a:tcPr>
                </a:tc>
                <a:tc>
                  <a:txBody>
                    <a:bodyPr/>
                    <a:lstStyle/>
                    <a:p>
                      <a:pPr>
                        <a:lnSpc>
                          <a:spcPct val="150000"/>
                        </a:lnSpc>
                      </a:pPr>
                      <a:r>
                        <a:rPr lang="en-ZA" sz="1200" b="0">
                          <a:solidFill>
                            <a:srgbClr val="002060"/>
                          </a:solidFill>
                        </a:rPr>
                        <a:t>The Bidder(s) must have attended the compulsory briefing session.</a:t>
                      </a:r>
                    </a:p>
                    <a:p>
                      <a:pPr>
                        <a:lnSpc>
                          <a:spcPct val="150000"/>
                        </a:lnSpc>
                      </a:pPr>
                      <a:endParaRPr lang="en-ZA" sz="1200" b="1">
                        <a:solidFill>
                          <a:srgbClr val="002060"/>
                        </a:solidFill>
                      </a:endParaRPr>
                    </a:p>
                    <a:p>
                      <a:pPr>
                        <a:lnSpc>
                          <a:spcPct val="150000"/>
                        </a:lnSpc>
                      </a:pPr>
                      <a:r>
                        <a:rPr lang="en-ZA" sz="1200" b="1">
                          <a:solidFill>
                            <a:srgbClr val="002060"/>
                          </a:solidFill>
                        </a:rPr>
                        <a:t>NB: An attendance register will be taken at the compulsory briefing session and a certificate of attendance will be issued (which will be submitted as part of the Mandatory requirement, per the Mandatory Response template). If the Bidder does not attend this compulsory briefing session, the Bidder will be disqualified.</a:t>
                      </a:r>
                      <a:endParaRPr lang="en-GB" sz="1200" b="1">
                        <a:solidFill>
                          <a:srgbClr val="002060"/>
                        </a:solidFill>
                      </a:endParaRPr>
                    </a:p>
                  </a:txBody>
                  <a:tcPr>
                    <a:solidFill>
                      <a:schemeClr val="tx2">
                        <a:lumMod val="20000"/>
                        <a:lumOff val="80000"/>
                      </a:schemeClr>
                    </a:solidFill>
                  </a:tcPr>
                </a:tc>
                <a:extLst>
                  <a:ext uri="{0D108BD9-81ED-4DB2-BD59-A6C34878D82A}">
                    <a16:rowId xmlns:a16="http://schemas.microsoft.com/office/drawing/2014/main" val="3565521382"/>
                  </a:ext>
                </a:extLst>
              </a:tr>
            </a:tbl>
          </a:graphicData>
        </a:graphic>
      </p:graphicFrame>
    </p:spTree>
    <p:extLst>
      <p:ext uri="{BB962C8B-B14F-4D97-AF65-F5344CB8AC3E}">
        <p14:creationId xmlns:p14="http://schemas.microsoft.com/office/powerpoint/2010/main" val="1924672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46</a:t>
            </a:fld>
            <a:endParaRPr lang="en-US"/>
          </a:p>
        </p:txBody>
      </p:sp>
      <p:pic>
        <p:nvPicPr>
          <p:cNvPr id="7" name="Picture 6">
            <a:extLst>
              <a:ext uri="{FF2B5EF4-FFF2-40B4-BE49-F238E27FC236}">
                <a16:creationId xmlns:a16="http://schemas.microsoft.com/office/drawing/2014/main" id="{F90776F1-658E-7CA5-9FFC-5B139BFBAF6D}"/>
              </a:ext>
            </a:extLst>
          </p:cNvPr>
          <p:cNvPicPr>
            <a:picLocks noChangeAspect="1"/>
          </p:cNvPicPr>
          <p:nvPr/>
        </p:nvPicPr>
        <p:blipFill>
          <a:blip r:embed="rId2"/>
          <a:stretch>
            <a:fillRect/>
          </a:stretch>
        </p:blipFill>
        <p:spPr>
          <a:xfrm>
            <a:off x="431535" y="1229765"/>
            <a:ext cx="1146147" cy="524301"/>
          </a:xfrm>
          <a:prstGeom prst="rect">
            <a:avLst/>
          </a:prstGeom>
        </p:spPr>
      </p:pic>
      <p:pic>
        <p:nvPicPr>
          <p:cNvPr id="8" name="Picture 7">
            <a:extLst>
              <a:ext uri="{FF2B5EF4-FFF2-40B4-BE49-F238E27FC236}">
                <a16:creationId xmlns:a16="http://schemas.microsoft.com/office/drawing/2014/main" id="{926A1DB2-BA3C-C6CC-2E08-DA8DB39F3F68}"/>
              </a:ext>
            </a:extLst>
          </p:cNvPr>
          <p:cNvPicPr>
            <a:picLocks noChangeAspect="1"/>
          </p:cNvPicPr>
          <p:nvPr/>
        </p:nvPicPr>
        <p:blipFill>
          <a:blip r:embed="rId3"/>
          <a:stretch>
            <a:fillRect/>
          </a:stretch>
        </p:blipFill>
        <p:spPr>
          <a:xfrm>
            <a:off x="431535" y="1754066"/>
            <a:ext cx="2109399" cy="579170"/>
          </a:xfrm>
          <a:prstGeom prst="rect">
            <a:avLst/>
          </a:prstGeom>
        </p:spPr>
      </p:pic>
      <p:sp>
        <p:nvSpPr>
          <p:cNvPr id="11" name="TextBox 10">
            <a:extLst>
              <a:ext uri="{FF2B5EF4-FFF2-40B4-BE49-F238E27FC236}">
                <a16:creationId xmlns:a16="http://schemas.microsoft.com/office/drawing/2014/main" id="{F6BE6D66-1C64-B172-D4F9-2F1F2C29A8CC}"/>
              </a:ext>
            </a:extLst>
          </p:cNvPr>
          <p:cNvSpPr txBox="1"/>
          <p:nvPr/>
        </p:nvSpPr>
        <p:spPr>
          <a:xfrm>
            <a:off x="2658979" y="1954480"/>
            <a:ext cx="5197642" cy="369332"/>
          </a:xfrm>
          <a:prstGeom prst="rect">
            <a:avLst/>
          </a:prstGeom>
          <a:noFill/>
        </p:spPr>
        <p:txBody>
          <a:bodyPr wrap="square" rtlCol="0">
            <a:spAutoFit/>
          </a:bodyPr>
          <a:lstStyle/>
          <a:p>
            <a:pPr algn="ctr"/>
            <a:r>
              <a:rPr lang="en-ZA" b="1">
                <a:solidFill>
                  <a:schemeClr val="tx2"/>
                </a:solidFill>
                <a:cs typeface="Times New Roman" pitchFamily="18" charset="0"/>
              </a:rPr>
              <a:t>Tower C – Categories D</a:t>
            </a:r>
          </a:p>
        </p:txBody>
      </p:sp>
      <p:graphicFrame>
        <p:nvGraphicFramePr>
          <p:cNvPr id="6" name="Table 8">
            <a:extLst>
              <a:ext uri="{FF2B5EF4-FFF2-40B4-BE49-F238E27FC236}">
                <a16:creationId xmlns:a16="http://schemas.microsoft.com/office/drawing/2014/main" id="{0AEACF3C-C03B-D9C5-C15D-631FDF4DB50D}"/>
              </a:ext>
            </a:extLst>
          </p:cNvPr>
          <p:cNvGraphicFramePr>
            <a:graphicFrameLocks noGrp="1"/>
          </p:cNvGraphicFramePr>
          <p:nvPr>
            <p:extLst>
              <p:ext uri="{D42A27DB-BD31-4B8C-83A1-F6EECF244321}">
                <p14:modId xmlns:p14="http://schemas.microsoft.com/office/powerpoint/2010/main" val="1377764275"/>
              </p:ext>
            </p:extLst>
          </p:nvPr>
        </p:nvGraphicFramePr>
        <p:xfrm>
          <a:off x="431534" y="2278368"/>
          <a:ext cx="8423708" cy="3886906"/>
        </p:xfrm>
        <a:graphic>
          <a:graphicData uri="http://schemas.openxmlformats.org/drawingml/2006/table">
            <a:tbl>
              <a:tblPr firstRow="1" bandRow="1">
                <a:tableStyleId>{5C22544A-7EE6-4342-B048-85BDC9FD1C3A}</a:tableStyleId>
              </a:tblPr>
              <a:tblGrid>
                <a:gridCol w="675370">
                  <a:extLst>
                    <a:ext uri="{9D8B030D-6E8A-4147-A177-3AD203B41FA5}">
                      <a16:colId xmlns:a16="http://schemas.microsoft.com/office/drawing/2014/main" val="17432755"/>
                    </a:ext>
                  </a:extLst>
                </a:gridCol>
                <a:gridCol w="1735362">
                  <a:extLst>
                    <a:ext uri="{9D8B030D-6E8A-4147-A177-3AD203B41FA5}">
                      <a16:colId xmlns:a16="http://schemas.microsoft.com/office/drawing/2014/main" val="14901078"/>
                    </a:ext>
                  </a:extLst>
                </a:gridCol>
                <a:gridCol w="6012976">
                  <a:extLst>
                    <a:ext uri="{9D8B030D-6E8A-4147-A177-3AD203B41FA5}">
                      <a16:colId xmlns:a16="http://schemas.microsoft.com/office/drawing/2014/main" val="2109200440"/>
                    </a:ext>
                  </a:extLst>
                </a:gridCol>
              </a:tblGrid>
              <a:tr h="768680">
                <a:tc>
                  <a:txBody>
                    <a:bodyPr/>
                    <a:lstStyle/>
                    <a:p>
                      <a:pPr algn="ctr"/>
                      <a:r>
                        <a:rPr lang="en-ZA" sz="1200">
                          <a:latin typeface="Arial" panose="020B0604020202020204" pitchFamily="34" charset="0"/>
                          <a:cs typeface="Arial" panose="020B0604020202020204" pitchFamily="34" charset="0"/>
                        </a:rPr>
                        <a:t>No</a:t>
                      </a:r>
                    </a:p>
                  </a:txBody>
                  <a:tcPr anchor="ctr"/>
                </a:tc>
                <a:tc>
                  <a:txBody>
                    <a:bodyPr/>
                    <a:lstStyle/>
                    <a:p>
                      <a:r>
                        <a:rPr lang="en-ZA" sz="1100"/>
                        <a:t>Mandatory Evaluation Criteria</a:t>
                      </a:r>
                    </a:p>
                  </a:txBody>
                  <a:tcPr anchor="ctr"/>
                </a:tc>
                <a:tc>
                  <a:txBody>
                    <a:bodyPr/>
                    <a:lstStyle/>
                    <a:p>
                      <a:r>
                        <a:rPr lang="en-GB" sz="1100" b="1" kern="1200">
                          <a:solidFill>
                            <a:schemeClr val="lt1"/>
                          </a:solidFill>
                          <a:latin typeface="+mn-lt"/>
                          <a:ea typeface="+mn-ea"/>
                          <a:cs typeface="+mn-cs"/>
                        </a:rPr>
                        <a:t>Bidder to submit as proof</a:t>
                      </a:r>
                      <a:endParaRPr lang="en-ZA" sz="1100" b="1" kern="1200">
                        <a:solidFill>
                          <a:schemeClr val="lt1"/>
                        </a:solidFill>
                        <a:latin typeface="+mn-lt"/>
                        <a:ea typeface="+mn-ea"/>
                        <a:cs typeface="+mn-cs"/>
                      </a:endParaRPr>
                    </a:p>
                  </a:txBody>
                  <a:tcPr/>
                </a:tc>
                <a:extLst>
                  <a:ext uri="{0D108BD9-81ED-4DB2-BD59-A6C34878D82A}">
                    <a16:rowId xmlns:a16="http://schemas.microsoft.com/office/drawing/2014/main" val="2425331793"/>
                  </a:ext>
                </a:extLst>
              </a:tr>
              <a:tr h="3118226">
                <a:tc>
                  <a:txBody>
                    <a:bodyPr/>
                    <a:lstStyle/>
                    <a:p>
                      <a:pPr algn="ctr"/>
                      <a:r>
                        <a:rPr lang="en-ZA" sz="1200">
                          <a:solidFill>
                            <a:srgbClr val="002060"/>
                          </a:solidFill>
                          <a:latin typeface="Arial" panose="020B0604020202020204" pitchFamily="34" charset="0"/>
                          <a:cs typeface="Arial" panose="020B0604020202020204" pitchFamily="34" charset="0"/>
                        </a:rPr>
                        <a:t>1</a:t>
                      </a:r>
                    </a:p>
                  </a:txBody>
                  <a:tcPr anchor="ctr">
                    <a:solidFill>
                      <a:schemeClr val="tx2">
                        <a:lumMod val="20000"/>
                        <a:lumOff val="80000"/>
                      </a:schemeClr>
                    </a:solidFill>
                  </a:tcPr>
                </a:tc>
                <a:tc>
                  <a:txBody>
                    <a:bodyPr/>
                    <a:lstStyle/>
                    <a:p>
                      <a:pPr>
                        <a:lnSpc>
                          <a:spcPct val="150000"/>
                        </a:lnSpc>
                      </a:pPr>
                      <a:r>
                        <a:rPr lang="en-ZA" sz="1200">
                          <a:solidFill>
                            <a:srgbClr val="002060"/>
                          </a:solidFill>
                          <a:latin typeface="Arial" panose="020B0604020202020204" pitchFamily="34" charset="0"/>
                          <a:cs typeface="Arial" panose="020B0604020202020204" pitchFamily="34" charset="0"/>
                        </a:rPr>
                        <a:t>Bidder Organisation</a:t>
                      </a:r>
                    </a:p>
                  </a:txBody>
                  <a:tcPr anchor="ctr">
                    <a:solidFill>
                      <a:schemeClr val="tx2">
                        <a:lumMod val="20000"/>
                        <a:lumOff val="80000"/>
                      </a:schemeClr>
                    </a:solidFill>
                  </a:tcPr>
                </a:tc>
                <a:tc>
                  <a:txBody>
                    <a:bodyPr/>
                    <a:lstStyle/>
                    <a:p>
                      <a:pPr>
                        <a:lnSpc>
                          <a:spcPct val="150000"/>
                        </a:lnSpc>
                      </a:pPr>
                      <a:r>
                        <a:rPr lang="en-GB" sz="1200" b="0">
                          <a:solidFill>
                            <a:srgbClr val="002060"/>
                          </a:solidFill>
                          <a:latin typeface="Arial" panose="020B0604020202020204" pitchFamily="34" charset="0"/>
                          <a:cs typeface="Arial" panose="020B0604020202020204" pitchFamily="34" charset="0"/>
                        </a:rPr>
                        <a:t> </a:t>
                      </a:r>
                      <a:r>
                        <a:rPr lang="en-ZA" sz="1200" b="0">
                          <a:solidFill>
                            <a:srgbClr val="002060"/>
                          </a:solidFill>
                          <a:latin typeface="Arial" panose="020B0604020202020204" pitchFamily="34" charset="0"/>
                          <a:cs typeface="Arial" panose="020B0604020202020204" pitchFamily="34" charset="0"/>
                        </a:rPr>
                        <a:t>SARS is interested only in organisations that take full accountability for service delivery. Thus, any Bidder, be it a juristic person, partnership, sole proprietor, or any special purpose vehicle, must take full accountability for service delivery.</a:t>
                      </a:r>
                    </a:p>
                    <a:p>
                      <a:pPr>
                        <a:lnSpc>
                          <a:spcPct val="150000"/>
                        </a:lnSpc>
                      </a:pPr>
                      <a:endParaRPr lang="en-ZA" sz="1200" b="0">
                        <a:solidFill>
                          <a:srgbClr val="002060"/>
                        </a:solidFill>
                        <a:latin typeface="Arial" panose="020B0604020202020204" pitchFamily="34" charset="0"/>
                        <a:cs typeface="Arial" panose="020B0604020202020204" pitchFamily="34" charset="0"/>
                      </a:endParaRPr>
                    </a:p>
                    <a:p>
                      <a:pPr>
                        <a:lnSpc>
                          <a:spcPct val="150000"/>
                        </a:lnSpc>
                      </a:pPr>
                      <a:r>
                        <a:rPr lang="en-ZA" sz="1200" b="0">
                          <a:solidFill>
                            <a:srgbClr val="002060"/>
                          </a:solidFill>
                          <a:latin typeface="Arial" panose="020B0604020202020204" pitchFamily="34" charset="0"/>
                          <a:cs typeface="Arial" panose="020B0604020202020204" pitchFamily="34" charset="0"/>
                        </a:rPr>
                        <a:t>A Bidder must be registered in South Africa in terms of South African laws and the Bidder must operate in South Africa.</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The Bidder must have attached its CIPC registration. In terms of consortiums or JVs, incorporated JVs must submit their CIPC registration and unincorporated JVs must submit individual CIPC registration documents.</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670572489"/>
                  </a:ext>
                </a:extLst>
              </a:tr>
            </a:tbl>
          </a:graphicData>
        </a:graphic>
      </p:graphicFrame>
      <p:graphicFrame>
        <p:nvGraphicFramePr>
          <p:cNvPr id="4" name="Object 3">
            <a:extLst>
              <a:ext uri="{FF2B5EF4-FFF2-40B4-BE49-F238E27FC236}">
                <a16:creationId xmlns:a16="http://schemas.microsoft.com/office/drawing/2014/main" id="{F1ABC54A-7CF7-DEF9-5E90-88F8A3537D0B}"/>
              </a:ext>
            </a:extLst>
          </p:cNvPr>
          <p:cNvGraphicFramePr>
            <a:graphicFrameLocks noChangeAspect="1"/>
          </p:cNvGraphicFramePr>
          <p:nvPr>
            <p:extLst>
              <p:ext uri="{D42A27DB-BD31-4B8C-83A1-F6EECF244321}">
                <p14:modId xmlns:p14="http://schemas.microsoft.com/office/powerpoint/2010/main" val="3110690741"/>
              </p:ext>
            </p:extLst>
          </p:nvPr>
        </p:nvGraphicFramePr>
        <p:xfrm>
          <a:off x="6942221" y="1628053"/>
          <a:ext cx="914400" cy="771525"/>
        </p:xfrm>
        <a:graphic>
          <a:graphicData uri="http://schemas.openxmlformats.org/presentationml/2006/ole">
            <mc:AlternateContent xmlns:mc="http://schemas.openxmlformats.org/markup-compatibility/2006">
              <mc:Choice xmlns:v="urn:schemas-microsoft-com:vml" Requires="v">
                <p:oleObj name="Document" showAsIcon="1" r:id="rId4" imgW="914563" imgH="771490" progId="Word.Document.12">
                  <p:embed/>
                </p:oleObj>
              </mc:Choice>
              <mc:Fallback>
                <p:oleObj name="Document" showAsIcon="1" r:id="rId4" imgW="914563" imgH="771490" progId="Word.Document.12">
                  <p:embed/>
                  <p:pic>
                    <p:nvPicPr>
                      <p:cNvPr id="4" name="Object 3">
                        <a:extLst>
                          <a:ext uri="{FF2B5EF4-FFF2-40B4-BE49-F238E27FC236}">
                            <a16:creationId xmlns:a16="http://schemas.microsoft.com/office/drawing/2014/main" id="{F1ABC54A-7CF7-DEF9-5E90-88F8A3537D0B}"/>
                          </a:ext>
                        </a:extLst>
                      </p:cNvPr>
                      <p:cNvPicPr/>
                      <p:nvPr/>
                    </p:nvPicPr>
                    <p:blipFill>
                      <a:blip r:embed="rId5"/>
                      <a:stretch>
                        <a:fillRect/>
                      </a:stretch>
                    </p:blipFill>
                    <p:spPr>
                      <a:xfrm>
                        <a:off x="6942221" y="1628053"/>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97783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fld id="{B540B12B-D968-2643-8E7F-238A3C456CC9}" type="slidenum">
              <a:rPr lang="en-US" smtClean="0"/>
              <a:pPr/>
              <a:t>47</a:t>
            </a:fld>
            <a:endParaRPr lang="en-US"/>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3882021823"/>
              </p:ext>
            </p:extLst>
          </p:nvPr>
        </p:nvGraphicFramePr>
        <p:xfrm>
          <a:off x="421105" y="962057"/>
          <a:ext cx="8513249" cy="5327270"/>
        </p:xfrm>
        <a:graphic>
          <a:graphicData uri="http://schemas.openxmlformats.org/drawingml/2006/table">
            <a:tbl>
              <a:tblPr firstRow="1" bandRow="1">
                <a:tableStyleId>{5C22544A-7EE6-4342-B048-85BDC9FD1C3A}</a:tableStyleId>
              </a:tblPr>
              <a:tblGrid>
                <a:gridCol w="715606">
                  <a:extLst>
                    <a:ext uri="{9D8B030D-6E8A-4147-A177-3AD203B41FA5}">
                      <a16:colId xmlns:a16="http://schemas.microsoft.com/office/drawing/2014/main" val="2672278097"/>
                    </a:ext>
                  </a:extLst>
                </a:gridCol>
                <a:gridCol w="1307833">
                  <a:extLst>
                    <a:ext uri="{9D8B030D-6E8A-4147-A177-3AD203B41FA5}">
                      <a16:colId xmlns:a16="http://schemas.microsoft.com/office/drawing/2014/main" val="2430805308"/>
                    </a:ext>
                  </a:extLst>
                </a:gridCol>
                <a:gridCol w="6489810">
                  <a:extLst>
                    <a:ext uri="{9D8B030D-6E8A-4147-A177-3AD203B41FA5}">
                      <a16:colId xmlns:a16="http://schemas.microsoft.com/office/drawing/2014/main" val="1472175372"/>
                    </a:ext>
                  </a:extLst>
                </a:gridCol>
              </a:tblGrid>
              <a:tr h="2955521">
                <a:tc>
                  <a:txBody>
                    <a:bodyPr/>
                    <a:lstStyle/>
                    <a:p>
                      <a:pPr algn="ctr"/>
                      <a:r>
                        <a:rPr lang="en-ZA" sz="1200" b="0">
                          <a:solidFill>
                            <a:srgbClr val="002060"/>
                          </a:solidFill>
                          <a:latin typeface="Arial" panose="020B0604020202020204" pitchFamily="34" charset="0"/>
                          <a:cs typeface="Arial" panose="020B0604020202020204" pitchFamily="34" charset="0"/>
                        </a:rPr>
                        <a:t>2</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Licences</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possess Independent Communications Authority of South Africa (ICASA) Individual ECS (I-ECS) regulatory licence to provide the services for which it is bidding in Tower C.</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The Bidder must submit proof of licence(s) it holds, together with a warranty that enables it to provide the services for which it is bidding for. The Bidder may rely on regulatory licences held by a parent company or subsidiary, provided that the Bidder explains how such reliance will comply with regulatory requirements and provides a warranty of compliance. The Bidder may not rely on a third party’s licence(s). The evidence of licence-holding must correspond with the licence the Bidder claims to hold.</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3565521382"/>
                  </a:ext>
                </a:extLst>
              </a:tr>
              <a:tr h="2164567">
                <a:tc>
                  <a:txBody>
                    <a:bodyPr/>
                    <a:lstStyle/>
                    <a:p>
                      <a:pPr algn="ctr"/>
                      <a:r>
                        <a:rPr lang="en-ZA" sz="1200" b="0">
                          <a:solidFill>
                            <a:srgbClr val="002060"/>
                          </a:solidFill>
                          <a:latin typeface="Arial" panose="020B0604020202020204" pitchFamily="34" charset="0"/>
                          <a:cs typeface="Arial" panose="020B0604020202020204" pitchFamily="34" charset="0"/>
                        </a:rPr>
                        <a:t>3</a:t>
                      </a:r>
                    </a:p>
                  </a:txBody>
                  <a:tcPr anchor="ctr">
                    <a:solidFill>
                      <a:schemeClr val="tx2">
                        <a:lumMod val="20000"/>
                        <a:lumOff val="80000"/>
                      </a:schemeClr>
                    </a:solidFill>
                  </a:tcPr>
                </a:tc>
                <a:tc>
                  <a:txBody>
                    <a:bodyPr/>
                    <a:lstStyle/>
                    <a:p>
                      <a:pPr>
                        <a:lnSpc>
                          <a:spcPct val="150000"/>
                        </a:lnSpc>
                      </a:pPr>
                      <a:r>
                        <a:rPr lang="en-GB" sz="1200" b="0">
                          <a:solidFill>
                            <a:srgbClr val="002060"/>
                          </a:solidFill>
                          <a:latin typeface="Arial" panose="020B0604020202020204" pitchFamily="34" charset="0"/>
                          <a:cs typeface="Arial" panose="020B0604020202020204" pitchFamily="34" charset="0"/>
                        </a:rPr>
                        <a:t>Operating Capacity for Live Chat and AI/LLM</a:t>
                      </a:r>
                      <a:endParaRPr lang="en-ZA" sz="1200" b="0">
                        <a:solidFill>
                          <a:srgbClr val="002060"/>
                        </a:solidFill>
                        <a:latin typeface="Arial" panose="020B0604020202020204" pitchFamily="34" charset="0"/>
                        <a:cs typeface="Arial" panose="020B0604020202020204" pitchFamily="34" charset="0"/>
                      </a:endParaRP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 must have carried at least 10 000 000 (ten million) live chat messages for a cumulative period of 12 months, over the past five (5) years, from the closing date of the tender (27 June 2024).</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 Bidder must submit relevant documentation that demonstrates that it has carried at least 10 000 000 (ten million) live chat messages for a cumulative period of 12 months, over the past five (5) years, from the closing date of the tender (27 June 2024).</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2095107636"/>
                  </a:ext>
                </a:extLst>
              </a:tr>
            </a:tbl>
          </a:graphicData>
        </a:graphic>
      </p:graphicFrame>
    </p:spTree>
    <p:extLst>
      <p:ext uri="{BB962C8B-B14F-4D97-AF65-F5344CB8AC3E}">
        <p14:creationId xmlns:p14="http://schemas.microsoft.com/office/powerpoint/2010/main" val="1291935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7B09-0C23-1A1A-738A-0C640E5459C1}"/>
              </a:ext>
            </a:extLst>
          </p:cNvPr>
          <p:cNvSpPr>
            <a:spLocks noGrp="1"/>
          </p:cNvSpPr>
          <p:nvPr>
            <p:ph type="title"/>
          </p:nvPr>
        </p:nvSpPr>
        <p:spPr>
          <a:xfrm>
            <a:off x="341992" y="441325"/>
            <a:ext cx="8513249" cy="532606"/>
          </a:xfrm>
        </p:spPr>
        <p:txBody>
          <a:bodyPr>
            <a:normAutofit fontScale="90000"/>
          </a:bodyPr>
          <a:lstStyle/>
          <a:p>
            <a:r>
              <a:rPr lang="en-GB"/>
              <a:t>BID EVALUATION PROCESS </a:t>
            </a:r>
            <a:r>
              <a:rPr kumimoji="0" lang="en-ZA" sz="1600" b="1" i="0" u="none" strike="noStrike" kern="1200" cap="none" spc="0" normalizeH="0" baseline="0" noProof="0">
                <a:ln>
                  <a:noFill/>
                </a:ln>
                <a:solidFill>
                  <a:srgbClr val="44546A"/>
                </a:solidFill>
                <a:effectLst>
                  <a:outerShdw blurRad="38100" dist="38100" dir="2700000" algn="tl">
                    <a:srgbClr val="000000">
                      <a:alpha val="43137"/>
                    </a:srgbClr>
                  </a:outerShdw>
                </a:effectLst>
                <a:uLnTx/>
                <a:uFillTx/>
                <a:latin typeface="Arial" panose="020B0604020202020204"/>
                <a:ea typeface="+mj-ea"/>
                <a:cs typeface="+mj-cs"/>
              </a:rPr>
              <a:t>Refer to section 8 of the RFP Main doc</a:t>
            </a:r>
            <a:endParaRPr lang="en-ZA"/>
          </a:p>
        </p:txBody>
      </p:sp>
      <p:sp>
        <p:nvSpPr>
          <p:cNvPr id="3" name="Slide Number Placeholder 2">
            <a:extLst>
              <a:ext uri="{FF2B5EF4-FFF2-40B4-BE49-F238E27FC236}">
                <a16:creationId xmlns:a16="http://schemas.microsoft.com/office/drawing/2014/main" id="{8826F95D-2EF5-B2CD-EFBC-B6764FED2AE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graphicFrame>
        <p:nvGraphicFramePr>
          <p:cNvPr id="5" name="Table 5">
            <a:extLst>
              <a:ext uri="{FF2B5EF4-FFF2-40B4-BE49-F238E27FC236}">
                <a16:creationId xmlns:a16="http://schemas.microsoft.com/office/drawing/2014/main" id="{7DE25EF4-496E-0477-E8F8-63D02FB6251B}"/>
              </a:ext>
            </a:extLst>
          </p:cNvPr>
          <p:cNvGraphicFramePr>
            <a:graphicFrameLocks noGrp="1"/>
          </p:cNvGraphicFramePr>
          <p:nvPr>
            <p:extLst>
              <p:ext uri="{D42A27DB-BD31-4B8C-83A1-F6EECF244321}">
                <p14:modId xmlns:p14="http://schemas.microsoft.com/office/powerpoint/2010/main" val="1945431452"/>
              </p:ext>
            </p:extLst>
          </p:nvPr>
        </p:nvGraphicFramePr>
        <p:xfrm>
          <a:off x="421105" y="1813814"/>
          <a:ext cx="8301789" cy="1703515"/>
        </p:xfrm>
        <a:graphic>
          <a:graphicData uri="http://schemas.openxmlformats.org/drawingml/2006/table">
            <a:tbl>
              <a:tblPr firstRow="1" bandRow="1">
                <a:tableStyleId>{5C22544A-7EE6-4342-B048-85BDC9FD1C3A}</a:tableStyleId>
              </a:tblPr>
              <a:tblGrid>
                <a:gridCol w="697831">
                  <a:extLst>
                    <a:ext uri="{9D8B030D-6E8A-4147-A177-3AD203B41FA5}">
                      <a16:colId xmlns:a16="http://schemas.microsoft.com/office/drawing/2014/main" val="2672278097"/>
                    </a:ext>
                  </a:extLst>
                </a:gridCol>
                <a:gridCol w="1275348">
                  <a:extLst>
                    <a:ext uri="{9D8B030D-6E8A-4147-A177-3AD203B41FA5}">
                      <a16:colId xmlns:a16="http://schemas.microsoft.com/office/drawing/2014/main" val="2430805308"/>
                    </a:ext>
                  </a:extLst>
                </a:gridCol>
                <a:gridCol w="6328610">
                  <a:extLst>
                    <a:ext uri="{9D8B030D-6E8A-4147-A177-3AD203B41FA5}">
                      <a16:colId xmlns:a16="http://schemas.microsoft.com/office/drawing/2014/main" val="1472175372"/>
                    </a:ext>
                  </a:extLst>
                </a:gridCol>
              </a:tblGrid>
              <a:tr h="1476497">
                <a:tc>
                  <a:txBody>
                    <a:bodyPr/>
                    <a:lstStyle/>
                    <a:p>
                      <a:pPr algn="ctr">
                        <a:lnSpc>
                          <a:spcPct val="150000"/>
                        </a:lnSpc>
                      </a:pPr>
                      <a:r>
                        <a:rPr lang="en-ZA" sz="1200" b="0">
                          <a:solidFill>
                            <a:srgbClr val="002060"/>
                          </a:solidFill>
                          <a:latin typeface="Arial" panose="020B0604020202020204" pitchFamily="34" charset="0"/>
                          <a:cs typeface="Arial" panose="020B0604020202020204" pitchFamily="34" charset="0"/>
                        </a:rPr>
                        <a:t>4</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Compulsory Briefing Session (Hybrid)</a:t>
                      </a:r>
                    </a:p>
                  </a:txBody>
                  <a:tcPr anchor="ctr">
                    <a:solidFill>
                      <a:schemeClr val="tx2">
                        <a:lumMod val="20000"/>
                        <a:lumOff val="80000"/>
                      </a:schemeClr>
                    </a:solidFill>
                  </a:tcPr>
                </a:tc>
                <a:tc>
                  <a:txBody>
                    <a:bodyPr/>
                    <a:lstStyle/>
                    <a:p>
                      <a:pPr>
                        <a:lnSpc>
                          <a:spcPct val="150000"/>
                        </a:lnSpc>
                      </a:pPr>
                      <a:r>
                        <a:rPr lang="en-ZA" sz="1200" b="0">
                          <a:solidFill>
                            <a:srgbClr val="002060"/>
                          </a:solidFill>
                          <a:latin typeface="Arial" panose="020B0604020202020204" pitchFamily="34" charset="0"/>
                          <a:cs typeface="Arial" panose="020B0604020202020204" pitchFamily="34" charset="0"/>
                        </a:rPr>
                        <a:t>The Bidder(s) must have attended the compulsory briefing session</a:t>
                      </a:r>
                      <a:r>
                        <a:rPr lang="en-ZA" sz="1200" b="1">
                          <a:solidFill>
                            <a:srgbClr val="002060"/>
                          </a:solidFill>
                          <a:latin typeface="Arial" panose="020B0604020202020204" pitchFamily="34" charset="0"/>
                          <a:cs typeface="Arial" panose="020B0604020202020204" pitchFamily="34" charset="0"/>
                        </a:rPr>
                        <a:t>.</a:t>
                      </a:r>
                    </a:p>
                    <a:p>
                      <a:pPr>
                        <a:lnSpc>
                          <a:spcPct val="150000"/>
                        </a:lnSpc>
                      </a:pPr>
                      <a:endParaRPr lang="en-ZA" sz="1200" b="1">
                        <a:solidFill>
                          <a:srgbClr val="002060"/>
                        </a:solidFill>
                        <a:latin typeface="Arial" panose="020B0604020202020204" pitchFamily="34" charset="0"/>
                        <a:cs typeface="Arial" panose="020B0604020202020204" pitchFamily="34" charset="0"/>
                      </a:endParaRPr>
                    </a:p>
                    <a:p>
                      <a:pPr>
                        <a:lnSpc>
                          <a:spcPct val="150000"/>
                        </a:lnSpc>
                      </a:pPr>
                      <a:r>
                        <a:rPr lang="en-ZA" sz="1200" b="1">
                          <a:solidFill>
                            <a:srgbClr val="002060"/>
                          </a:solidFill>
                          <a:latin typeface="Arial" panose="020B0604020202020204" pitchFamily="34" charset="0"/>
                          <a:cs typeface="Arial" panose="020B0604020202020204" pitchFamily="34" charset="0"/>
                        </a:rPr>
                        <a:t>NB: An attendance register will be taken at the compulsory briefing session and a certificate of attendance will be issued (which will be submitted as part of the mandatory requirement, per the Mandatory Response template). If the Bidder does not attend this compulsory briefing session, the Bidder will be disqualified.</a:t>
                      </a:r>
                      <a:endParaRPr lang="en-GB" sz="1200" b="1">
                        <a:solidFill>
                          <a:srgbClr val="002060"/>
                        </a:solidFill>
                        <a:latin typeface="Arial" panose="020B0604020202020204" pitchFamily="34" charset="0"/>
                        <a:cs typeface="Arial" panose="020B0604020202020204" pitchFamily="34" charset="0"/>
                      </a:endParaRPr>
                    </a:p>
                  </a:txBody>
                  <a:tcPr>
                    <a:solidFill>
                      <a:schemeClr val="tx2">
                        <a:lumMod val="20000"/>
                        <a:lumOff val="80000"/>
                      </a:schemeClr>
                    </a:solidFill>
                  </a:tcPr>
                </a:tc>
                <a:extLst>
                  <a:ext uri="{0D108BD9-81ED-4DB2-BD59-A6C34878D82A}">
                    <a16:rowId xmlns:a16="http://schemas.microsoft.com/office/drawing/2014/main" val="2095107636"/>
                  </a:ext>
                </a:extLst>
              </a:tr>
            </a:tbl>
          </a:graphicData>
        </a:graphic>
      </p:graphicFrame>
    </p:spTree>
    <p:extLst>
      <p:ext uri="{BB962C8B-B14F-4D97-AF65-F5344CB8AC3E}">
        <p14:creationId xmlns:p14="http://schemas.microsoft.com/office/powerpoint/2010/main" val="3433558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6A66-CDC5-064B-0387-77F4CC7D3CDF}"/>
              </a:ext>
            </a:extLst>
          </p:cNvPr>
          <p:cNvSpPr>
            <a:spLocks noGrp="1"/>
          </p:cNvSpPr>
          <p:nvPr>
            <p:ph type="title"/>
          </p:nvPr>
        </p:nvSpPr>
        <p:spPr/>
        <p:txBody>
          <a:bodyPr/>
          <a:lstStyle/>
          <a:p>
            <a:r>
              <a:rPr lang="en-ZA"/>
              <a:t>Purpose</a:t>
            </a:r>
          </a:p>
        </p:txBody>
      </p:sp>
      <p:sp>
        <p:nvSpPr>
          <p:cNvPr id="3" name="Slide Number Placeholder 2">
            <a:extLst>
              <a:ext uri="{FF2B5EF4-FFF2-40B4-BE49-F238E27FC236}">
                <a16:creationId xmlns:a16="http://schemas.microsoft.com/office/drawing/2014/main" id="{5CFD5440-F576-4A76-26E3-C1D64D882573}"/>
              </a:ext>
            </a:extLst>
          </p:cNvPr>
          <p:cNvSpPr>
            <a:spLocks noGrp="1"/>
          </p:cNvSpPr>
          <p:nvPr>
            <p:ph type="sldNum" sz="quarter" idx="10"/>
          </p:nvPr>
        </p:nvSpPr>
        <p:spPr/>
        <p:txBody>
          <a:bodyPr/>
          <a:lstStyle/>
          <a:p>
            <a:fld id="{B540B12B-D968-2643-8E7F-238A3C456CC9}" type="slidenum">
              <a:rPr lang="en-US" smtClean="0"/>
              <a:pPr/>
              <a:t>4</a:t>
            </a:fld>
            <a:endParaRPr lang="en-US"/>
          </a:p>
        </p:txBody>
      </p:sp>
      <p:sp>
        <p:nvSpPr>
          <p:cNvPr id="4" name="Text Placeholder 3">
            <a:extLst>
              <a:ext uri="{FF2B5EF4-FFF2-40B4-BE49-F238E27FC236}">
                <a16:creationId xmlns:a16="http://schemas.microsoft.com/office/drawing/2014/main" id="{939286C7-FF38-C12C-5E8B-3F9E209F81C0}"/>
              </a:ext>
            </a:extLst>
          </p:cNvPr>
          <p:cNvSpPr>
            <a:spLocks noGrp="1"/>
          </p:cNvSpPr>
          <p:nvPr>
            <p:ph type="body" sz="quarter" idx="11"/>
          </p:nvPr>
        </p:nvSpPr>
        <p:spPr>
          <a:xfrm>
            <a:off x="288419" y="973931"/>
            <a:ext cx="8567161" cy="5403273"/>
          </a:xfrm>
        </p:spPr>
        <p:txBody>
          <a:bodyPr>
            <a:normAutofit lnSpcReduction="10000"/>
          </a:bodyPr>
          <a:lstStyle/>
          <a:p>
            <a:pPr marL="171450" marR="0" lvl="0" indent="-171450" algn="l" defTabSz="685800" rtl="0" eaLnBrk="1" fontAlgn="auto" latinLnBrk="0" hangingPunct="1">
              <a:lnSpc>
                <a:spcPct val="170000"/>
              </a:lnSpc>
              <a:spcBef>
                <a:spcPts val="750"/>
              </a:spcBef>
              <a:spcAft>
                <a:spcPts val="0"/>
              </a:spcAft>
              <a:buClrTx/>
              <a:buSzTx/>
              <a:buFontTx/>
              <a:buNone/>
              <a:tabLst/>
              <a:defRPr/>
            </a:pPr>
            <a:r>
              <a:rPr kumimoji="0" lang="en-ZA" altLang="en-US" sz="1400" b="0" i="0" u="sng"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Compulsory Briefing Session</a:t>
            </a:r>
          </a:p>
          <a:p>
            <a:pPr marL="171450" marR="0" lvl="0" indent="-171450" algn="l" defTabSz="685800" rtl="0" eaLnBrk="1" fontAlgn="auto" latinLnBrk="0" hangingPunct="1">
              <a:lnSpc>
                <a:spcPct val="170000"/>
              </a:lnSpc>
              <a:spcBef>
                <a:spcPts val="750"/>
              </a:spcBef>
              <a:spcAft>
                <a:spcPts val="0"/>
              </a:spcAft>
              <a:buClrTx/>
              <a:buSzTx/>
              <a:buFont typeface="Arial" panose="020B0604020202020204" pitchFamily="34" charset="0"/>
              <a:buChar char="•"/>
              <a:tabLst/>
              <a:defRPr/>
            </a:pPr>
            <a:r>
              <a:rPr kumimoji="0" lang="en-ZA" altLang="en-US" sz="1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Purpose</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kumimoji="0" lang="en-ZA" altLang="en-US" sz="1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explain selected concepts, procedures and other aspects of the RFP</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kumimoji="0" lang="en-ZA" altLang="en-US" sz="1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confirm formal registration of Bidders for notices and other communications</a:t>
            </a:r>
          </a:p>
          <a:p>
            <a:pPr marL="171450" marR="0" lvl="0" indent="-171450" algn="l" defTabSz="685800" rtl="0" eaLnBrk="1" fontAlgn="auto" latinLnBrk="0" hangingPunct="1">
              <a:lnSpc>
                <a:spcPct val="170000"/>
              </a:lnSpc>
              <a:spcBef>
                <a:spcPts val="750"/>
              </a:spcBef>
              <a:spcAft>
                <a:spcPts val="0"/>
              </a:spcAft>
              <a:buClrTx/>
              <a:buSzTx/>
              <a:buFont typeface="Arial" panose="020B0604020202020204" pitchFamily="34" charset="0"/>
              <a:buChar char="•"/>
              <a:tabLst/>
              <a:defRPr/>
            </a:pPr>
            <a:r>
              <a:rPr kumimoji="0" lang="en-ZA" altLang="en-US" sz="1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It may contain</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kumimoji="0" lang="en-ZA" altLang="en-US" sz="1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additional information</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kumimoji="0" lang="en-ZA" altLang="en-US" sz="1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additional rules that must be adhered to</a:t>
            </a:r>
          </a:p>
          <a:p>
            <a:pPr marL="171450" marR="0" lvl="0" indent="-171450" algn="l" defTabSz="685800" rtl="0" eaLnBrk="1" fontAlgn="auto" latinLnBrk="0" hangingPunct="1">
              <a:lnSpc>
                <a:spcPct val="170000"/>
              </a:lnSpc>
              <a:spcBef>
                <a:spcPts val="750"/>
              </a:spcBef>
              <a:spcAft>
                <a:spcPts val="0"/>
              </a:spcAft>
              <a:buClrTx/>
              <a:buSzTx/>
              <a:buFont typeface="Arial" panose="020B0604020202020204" pitchFamily="34" charset="0"/>
              <a:buChar char="•"/>
              <a:tabLst/>
              <a:defRPr/>
            </a:pPr>
            <a:r>
              <a:rPr kumimoji="0" lang="en-ZA" altLang="en-US" sz="1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It does not</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kumimoji="0" lang="en-ZA" altLang="en-US" sz="1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cover every item in the RFP</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kumimoji="0" lang="en-ZA" altLang="en-US" sz="1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replace any of the issued RFP material</a:t>
            </a:r>
          </a:p>
          <a:p>
            <a:pPr marL="514350" marR="0" lvl="1" indent="-171450" algn="l" defTabSz="685800" rtl="0" eaLnBrk="1" fontAlgn="auto" latinLnBrk="0" hangingPunct="1">
              <a:lnSpc>
                <a:spcPct val="170000"/>
              </a:lnSpc>
              <a:spcBef>
                <a:spcPts val="375"/>
              </a:spcBef>
              <a:spcAft>
                <a:spcPts val="0"/>
              </a:spcAft>
              <a:buClrTx/>
              <a:buSzTx/>
              <a:buFont typeface="Arial" panose="020B0604020202020204" pitchFamily="34" charset="0"/>
              <a:buChar char="•"/>
              <a:tabLst/>
              <a:defRPr/>
            </a:pPr>
            <a:r>
              <a:rPr kumimoji="0" lang="en-ZA" altLang="en-US" sz="1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change any of the RFP rules unless explicitly communicated in writing</a:t>
            </a:r>
          </a:p>
          <a:p>
            <a:pPr marL="171450" marR="0" lvl="0" indent="-171450" algn="l" defTabSz="685800" rtl="0" eaLnBrk="1" fontAlgn="auto" latinLnBrk="0" hangingPunct="1">
              <a:lnSpc>
                <a:spcPct val="170000"/>
              </a:lnSpc>
              <a:spcBef>
                <a:spcPts val="750"/>
              </a:spcBef>
              <a:spcAft>
                <a:spcPts val="0"/>
              </a:spcAft>
              <a:buClrTx/>
              <a:buSzTx/>
              <a:buFont typeface="Arial" panose="020B0604020202020204" pitchFamily="34" charset="0"/>
              <a:buChar char="•"/>
              <a:tabLst/>
              <a:defRPr/>
            </a:pPr>
            <a:r>
              <a:rPr kumimoji="0" lang="en-ZA" altLang="en-US" sz="1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The briefing session slides will be uploaded to SARS &amp; NT Portals.</a:t>
            </a:r>
          </a:p>
          <a:p>
            <a:pPr marL="171450" marR="0" lvl="0" indent="-171450" algn="l" defTabSz="685800" rtl="0" eaLnBrk="1" fontAlgn="auto" latinLnBrk="0" hangingPunct="1">
              <a:lnSpc>
                <a:spcPct val="170000"/>
              </a:lnSpc>
              <a:spcBef>
                <a:spcPts val="750"/>
              </a:spcBef>
              <a:spcAft>
                <a:spcPts val="0"/>
              </a:spcAft>
              <a:buClrTx/>
              <a:buSzTx/>
              <a:buFont typeface="Arial" panose="020B0604020202020204" pitchFamily="34" charset="0"/>
              <a:buChar char="•"/>
              <a:tabLst/>
              <a:defRPr/>
            </a:pPr>
            <a:r>
              <a:rPr kumimoji="0" lang="en-ZA" altLang="en-US" sz="14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The RFP pack remains the primary source of information for the Bidder to respond</a:t>
            </a:r>
            <a:r>
              <a:rPr kumimoji="0" lang="en-ZA"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a:p>
            <a:endParaRPr lang="en-ZA"/>
          </a:p>
        </p:txBody>
      </p:sp>
    </p:spTree>
    <p:extLst>
      <p:ext uri="{BB962C8B-B14F-4D97-AF65-F5344CB8AC3E}">
        <p14:creationId xmlns:p14="http://schemas.microsoft.com/office/powerpoint/2010/main" val="442041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a:solidFill>
                  <a:schemeClr val="tx2"/>
                </a:solidFill>
                <a:effectLst>
                  <a:outerShdw blurRad="38100" dist="38100" dir="2700000" algn="tl">
                    <a:srgbClr val="000000">
                      <a:alpha val="43137"/>
                    </a:srgbClr>
                  </a:outerShdw>
                </a:effectLst>
              </a:rPr>
              <a:t>Refer to section 8.4 of the RFP Main doc</a:t>
            </a:r>
            <a:br>
              <a:rPr lang="en-ZA" sz="1800">
                <a:solidFill>
                  <a:schemeClr val="tx2"/>
                </a:solidFill>
                <a:effectLst>
                  <a:outerShdw blurRad="38100" dist="38100" dir="2700000" algn="tl">
                    <a:srgbClr val="000000">
                      <a:alpha val="43137"/>
                    </a:srgbClr>
                  </a:outerShdw>
                </a:effectLst>
              </a:rPr>
            </a:br>
            <a:br>
              <a:rPr lang="en-ZA" sz="1800">
                <a:solidFill>
                  <a:schemeClr val="tx2"/>
                </a:solidFill>
                <a:effectLst>
                  <a:outerShdw blurRad="38100" dist="38100" dir="2700000" algn="tl">
                    <a:srgbClr val="000000">
                      <a:alpha val="43137"/>
                    </a:srgbClr>
                  </a:outerShdw>
                </a:effectLst>
              </a:rPr>
            </a:br>
            <a:endParaRPr lang="en-ZA" sz="1800">
              <a:solidFill>
                <a:schemeClr val="tx2"/>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49</a:t>
            </a:fld>
            <a:endParaRPr lang="en-US"/>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95677" y="876371"/>
            <a:ext cx="3587214"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2" name="Text Box 91">
            <a:extLst>
              <a:ext uri="{FF2B5EF4-FFF2-40B4-BE49-F238E27FC236}">
                <a16:creationId xmlns:a16="http://schemas.microsoft.com/office/drawing/2014/main" id="{92D50F77-03FF-473D-B707-C515B27C806C}"/>
              </a:ext>
            </a:extLst>
          </p:cNvPr>
          <p:cNvSpPr txBox="1">
            <a:spLocks noChangeArrowheads="1"/>
          </p:cNvSpPr>
          <p:nvPr/>
        </p:nvSpPr>
        <p:spPr bwMode="auto">
          <a:xfrm>
            <a:off x="543847" y="876371"/>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a:solidFill>
                  <a:schemeClr val="tx2"/>
                </a:solidFill>
              </a:rPr>
              <a:t>Gate 2</a:t>
            </a:r>
            <a:endParaRPr lang="en-GB" b="1">
              <a:solidFill>
                <a:schemeClr val="tx2"/>
              </a:solidFill>
            </a:endParaRPr>
          </a:p>
        </p:txBody>
      </p:sp>
      <p:sp>
        <p:nvSpPr>
          <p:cNvPr id="14" name="Rectangle 12">
            <a:extLst>
              <a:ext uri="{FF2B5EF4-FFF2-40B4-BE49-F238E27FC236}">
                <a16:creationId xmlns:a16="http://schemas.microsoft.com/office/drawing/2014/main" id="{6D9EECB9-3C4D-4767-B062-66DB2E9F32A1}"/>
              </a:ext>
            </a:extLst>
          </p:cNvPr>
          <p:cNvSpPr>
            <a:spLocks noChangeArrowheads="1"/>
          </p:cNvSpPr>
          <p:nvPr/>
        </p:nvSpPr>
        <p:spPr bwMode="auto">
          <a:xfrm>
            <a:off x="469015" y="1309854"/>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050" b="1">
                <a:solidFill>
                  <a:schemeClr val="bg1"/>
                </a:solidFill>
                <a:cs typeface="Times New Roman" pitchFamily="18" charset="0"/>
              </a:rPr>
              <a:t> </a:t>
            </a:r>
            <a:r>
              <a:rPr lang="en-US" sz="1100" b="1">
                <a:solidFill>
                  <a:schemeClr val="bg1"/>
                </a:solidFill>
                <a:cs typeface="Times New Roman" pitchFamily="18" charset="0"/>
              </a:rPr>
              <a:t>Technical Evaluation</a:t>
            </a:r>
            <a:endParaRPr lang="en-US" sz="1050" b="1">
              <a:solidFill>
                <a:schemeClr val="bg1"/>
              </a:solidFill>
              <a:cs typeface="Times New Roman" pitchFamily="18" charset="0"/>
            </a:endParaRPr>
          </a:p>
        </p:txBody>
      </p:sp>
      <p:sp>
        <p:nvSpPr>
          <p:cNvPr id="16" name="Rectangle 11">
            <a:extLst>
              <a:ext uri="{FF2B5EF4-FFF2-40B4-BE49-F238E27FC236}">
                <a16:creationId xmlns:a16="http://schemas.microsoft.com/office/drawing/2014/main" id="{EF4D9F8C-8FBF-4CF5-827F-900907519BF8}"/>
              </a:ext>
            </a:extLst>
          </p:cNvPr>
          <p:cNvSpPr>
            <a:spLocks noChangeArrowheads="1"/>
          </p:cNvSpPr>
          <p:nvPr/>
        </p:nvSpPr>
        <p:spPr bwMode="auto">
          <a:xfrm>
            <a:off x="2625124" y="1309854"/>
            <a:ext cx="1114193" cy="525855"/>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lgn="ctr">
              <a:defRPr/>
            </a:pPr>
            <a:r>
              <a:rPr lang="en-US" sz="1200" b="1">
                <a:solidFill>
                  <a:schemeClr val="bg1"/>
                </a:solidFill>
              </a:rPr>
              <a:t>100 points</a:t>
            </a:r>
          </a:p>
        </p:txBody>
      </p:sp>
      <p:sp>
        <p:nvSpPr>
          <p:cNvPr id="17" name="Text Box 99">
            <a:extLst>
              <a:ext uri="{FF2B5EF4-FFF2-40B4-BE49-F238E27FC236}">
                <a16:creationId xmlns:a16="http://schemas.microsoft.com/office/drawing/2014/main" id="{AF38654B-FEC6-4C02-870F-668F5C8E37BD}"/>
              </a:ext>
            </a:extLst>
          </p:cNvPr>
          <p:cNvSpPr txBox="1">
            <a:spLocks noChangeArrowheads="1"/>
          </p:cNvSpPr>
          <p:nvPr/>
        </p:nvSpPr>
        <p:spPr bwMode="auto">
          <a:xfrm>
            <a:off x="5072783" y="1379186"/>
            <a:ext cx="3471386" cy="807913"/>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r>
              <a:rPr lang="en-ZA" sz="1200" b="1">
                <a:solidFill>
                  <a:schemeClr val="tx2"/>
                </a:solidFill>
                <a:cs typeface="Times New Roman" pitchFamily="18" charset="0"/>
              </a:rPr>
              <a:t>Refer to Section 8.4 of the RFP Main Document (Technical Evaluation Criteria)</a:t>
            </a:r>
          </a:p>
          <a:p>
            <a:pPr marL="179388" indent="-179388">
              <a:buFont typeface="Arial" pitchFamily="34" charset="0"/>
              <a:buChar char="•"/>
            </a:pPr>
            <a:endParaRPr lang="en-ZA" sz="1200" b="1">
              <a:solidFill>
                <a:schemeClr val="tx2"/>
              </a:solidFill>
              <a:cs typeface="Times New Roman" pitchFamily="18" charset="0"/>
            </a:endParaRPr>
          </a:p>
          <a:p>
            <a:endParaRPr lang="en-ZA" sz="1050" b="1">
              <a:solidFill>
                <a:schemeClr val="accent2">
                  <a:lumMod val="50000"/>
                </a:schemeClr>
              </a:solidFill>
            </a:endParaRPr>
          </a:p>
        </p:txBody>
      </p:sp>
      <p:sp>
        <p:nvSpPr>
          <p:cNvPr id="18" name="Rectangle 11">
            <a:extLst>
              <a:ext uri="{FF2B5EF4-FFF2-40B4-BE49-F238E27FC236}">
                <a16:creationId xmlns:a16="http://schemas.microsoft.com/office/drawing/2014/main" id="{8650FE23-10B6-4DC8-BEE4-FA286989A2E1}"/>
              </a:ext>
            </a:extLst>
          </p:cNvPr>
          <p:cNvSpPr>
            <a:spLocks noChangeArrowheads="1"/>
          </p:cNvSpPr>
          <p:nvPr/>
        </p:nvSpPr>
        <p:spPr bwMode="auto">
          <a:xfrm>
            <a:off x="469015" y="1984328"/>
            <a:ext cx="2925043" cy="761833"/>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indent="-176213" algn="ctr">
              <a:defRPr/>
            </a:pPr>
            <a:r>
              <a:rPr lang="en-US" sz="1200" b="1">
                <a:solidFill>
                  <a:schemeClr val="bg1"/>
                </a:solidFill>
              </a:rPr>
              <a:t>Achieve overall score of 70 points out of 100 points to proceed to Gate 3</a:t>
            </a:r>
          </a:p>
        </p:txBody>
      </p:sp>
      <p:graphicFrame>
        <p:nvGraphicFramePr>
          <p:cNvPr id="5" name="Object 4">
            <a:extLst>
              <a:ext uri="{FF2B5EF4-FFF2-40B4-BE49-F238E27FC236}">
                <a16:creationId xmlns:a16="http://schemas.microsoft.com/office/drawing/2014/main" id="{F3D5448B-4E52-EA6A-8E75-ACFA199093EA}"/>
              </a:ext>
            </a:extLst>
          </p:cNvPr>
          <p:cNvGraphicFramePr>
            <a:graphicFrameLocks noChangeAspect="1"/>
          </p:cNvGraphicFramePr>
          <p:nvPr>
            <p:extLst>
              <p:ext uri="{D42A27DB-BD31-4B8C-83A1-F6EECF244321}">
                <p14:modId xmlns:p14="http://schemas.microsoft.com/office/powerpoint/2010/main" val="1432974643"/>
              </p:ext>
            </p:extLst>
          </p:nvPr>
        </p:nvGraphicFramePr>
        <p:xfrm>
          <a:off x="5894076" y="774973"/>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3" imgW="914563" imgH="771490" progId="AcroExch.Document.DC">
                  <p:embed/>
                </p:oleObj>
              </mc:Choice>
              <mc:Fallback>
                <p:oleObj name="Acrobat Document" showAsIcon="1" r:id="rId3" imgW="914563" imgH="771490" progId="AcroExch.Document.DC">
                  <p:embed/>
                  <p:pic>
                    <p:nvPicPr>
                      <p:cNvPr id="5" name="Object 4">
                        <a:extLst>
                          <a:ext uri="{FF2B5EF4-FFF2-40B4-BE49-F238E27FC236}">
                            <a16:creationId xmlns:a16="http://schemas.microsoft.com/office/drawing/2014/main" id="{F3D5448B-4E52-EA6A-8E75-ACFA199093EA}"/>
                          </a:ext>
                        </a:extLst>
                      </p:cNvPr>
                      <p:cNvPicPr/>
                      <p:nvPr/>
                    </p:nvPicPr>
                    <p:blipFill>
                      <a:blip r:embed="rId4"/>
                      <a:stretch>
                        <a:fillRect/>
                      </a:stretch>
                    </p:blipFill>
                    <p:spPr>
                      <a:xfrm>
                        <a:off x="5894076" y="774973"/>
                        <a:ext cx="914400" cy="7715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F84049A-F053-A520-42DD-5FDD359AC782}"/>
              </a:ext>
            </a:extLst>
          </p:cNvPr>
          <p:cNvGraphicFramePr>
            <a:graphicFrameLocks noChangeAspect="1"/>
          </p:cNvGraphicFramePr>
          <p:nvPr>
            <p:extLst>
              <p:ext uri="{D42A27DB-BD31-4B8C-83A1-F6EECF244321}">
                <p14:modId xmlns:p14="http://schemas.microsoft.com/office/powerpoint/2010/main" val="1968795329"/>
              </p:ext>
            </p:extLst>
          </p:nvPr>
        </p:nvGraphicFramePr>
        <p:xfrm>
          <a:off x="765313" y="3789458"/>
          <a:ext cx="914400" cy="771525"/>
        </p:xfrm>
        <a:graphic>
          <a:graphicData uri="http://schemas.openxmlformats.org/presentationml/2006/ole">
            <mc:AlternateContent xmlns:mc="http://schemas.openxmlformats.org/markup-compatibility/2006">
              <mc:Choice xmlns:v="urn:schemas-microsoft-com:vml" Requires="v">
                <p:oleObj name="Document" showAsIcon="1" r:id="rId5" imgW="914563" imgH="771490" progId="Word.Document.12">
                  <p:embed/>
                </p:oleObj>
              </mc:Choice>
              <mc:Fallback>
                <p:oleObj name="Document" showAsIcon="1" r:id="rId5" imgW="914563" imgH="771490" progId="Word.Document.12">
                  <p:embed/>
                  <p:pic>
                    <p:nvPicPr>
                      <p:cNvPr id="6" name="Object 5">
                        <a:extLst>
                          <a:ext uri="{FF2B5EF4-FFF2-40B4-BE49-F238E27FC236}">
                            <a16:creationId xmlns:a16="http://schemas.microsoft.com/office/drawing/2014/main" id="{FF84049A-F053-A520-42DD-5FDD359AC782}"/>
                          </a:ext>
                        </a:extLst>
                      </p:cNvPr>
                      <p:cNvPicPr/>
                      <p:nvPr/>
                    </p:nvPicPr>
                    <p:blipFill>
                      <a:blip r:embed="rId6"/>
                      <a:stretch>
                        <a:fillRect/>
                      </a:stretch>
                    </p:blipFill>
                    <p:spPr>
                      <a:xfrm>
                        <a:off x="765313" y="3789458"/>
                        <a:ext cx="914400" cy="77152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FB1B091-3B24-5F84-4D8F-93608F783BA3}"/>
              </a:ext>
            </a:extLst>
          </p:cNvPr>
          <p:cNvSpPr txBox="1"/>
          <p:nvPr/>
        </p:nvSpPr>
        <p:spPr>
          <a:xfrm>
            <a:off x="572316" y="3421893"/>
            <a:ext cx="1859811" cy="276999"/>
          </a:xfrm>
          <a:prstGeom prst="rect">
            <a:avLst/>
          </a:prstGeom>
          <a:noFill/>
        </p:spPr>
        <p:txBody>
          <a:bodyPr wrap="square" rtlCol="0">
            <a:spAutoFit/>
          </a:bodyPr>
          <a:lstStyle/>
          <a:p>
            <a:r>
              <a:rPr lang="en-ZA" sz="1200" b="1">
                <a:solidFill>
                  <a:srgbClr val="002060"/>
                </a:solidFill>
                <a:latin typeface="Arial" panose="020B0604020202020204" pitchFamily="34" charset="0"/>
                <a:cs typeface="Arial" panose="020B0604020202020204" pitchFamily="34" charset="0"/>
              </a:rPr>
              <a:t>TRT for Tower D</a:t>
            </a:r>
          </a:p>
        </p:txBody>
      </p:sp>
      <p:sp>
        <p:nvSpPr>
          <p:cNvPr id="8" name="TextBox 7">
            <a:extLst>
              <a:ext uri="{FF2B5EF4-FFF2-40B4-BE49-F238E27FC236}">
                <a16:creationId xmlns:a16="http://schemas.microsoft.com/office/drawing/2014/main" id="{1B09ED90-AF15-A7CE-6C6A-D1054DC46682}"/>
              </a:ext>
            </a:extLst>
          </p:cNvPr>
          <p:cNvSpPr txBox="1"/>
          <p:nvPr/>
        </p:nvSpPr>
        <p:spPr>
          <a:xfrm>
            <a:off x="2089284" y="3417667"/>
            <a:ext cx="1859811" cy="276999"/>
          </a:xfrm>
          <a:prstGeom prst="rect">
            <a:avLst/>
          </a:prstGeom>
          <a:noFill/>
        </p:spPr>
        <p:txBody>
          <a:bodyPr wrap="square" rtlCol="0">
            <a:spAutoFit/>
          </a:bodyPr>
          <a:lstStyle/>
          <a:p>
            <a:r>
              <a:rPr lang="en-ZA" sz="1200" b="1">
                <a:solidFill>
                  <a:srgbClr val="002060"/>
                </a:solidFill>
                <a:latin typeface="Arial" panose="020B0604020202020204" pitchFamily="34" charset="0"/>
                <a:cs typeface="Arial" panose="020B0604020202020204" pitchFamily="34" charset="0"/>
              </a:rPr>
              <a:t>TRT for Tower V</a:t>
            </a:r>
          </a:p>
        </p:txBody>
      </p:sp>
      <p:graphicFrame>
        <p:nvGraphicFramePr>
          <p:cNvPr id="9" name="Object 8">
            <a:extLst>
              <a:ext uri="{FF2B5EF4-FFF2-40B4-BE49-F238E27FC236}">
                <a16:creationId xmlns:a16="http://schemas.microsoft.com/office/drawing/2014/main" id="{56E2C3D3-BFB9-5FC1-9C66-5505B7BEDCF5}"/>
              </a:ext>
            </a:extLst>
          </p:cNvPr>
          <p:cNvGraphicFramePr>
            <a:graphicFrameLocks noChangeAspect="1"/>
          </p:cNvGraphicFramePr>
          <p:nvPr>
            <p:extLst>
              <p:ext uri="{D42A27DB-BD31-4B8C-83A1-F6EECF244321}">
                <p14:modId xmlns:p14="http://schemas.microsoft.com/office/powerpoint/2010/main" val="2904012426"/>
              </p:ext>
            </p:extLst>
          </p:nvPr>
        </p:nvGraphicFramePr>
        <p:xfrm>
          <a:off x="2267820" y="3861713"/>
          <a:ext cx="914400" cy="771525"/>
        </p:xfrm>
        <a:graphic>
          <a:graphicData uri="http://schemas.openxmlformats.org/presentationml/2006/ole">
            <mc:AlternateContent xmlns:mc="http://schemas.openxmlformats.org/markup-compatibility/2006">
              <mc:Choice xmlns:v="urn:schemas-microsoft-com:vml" Requires="v">
                <p:oleObj name="Document" showAsIcon="1" r:id="rId7" imgW="914563" imgH="771490" progId="Word.Document.12">
                  <p:embed/>
                </p:oleObj>
              </mc:Choice>
              <mc:Fallback>
                <p:oleObj name="Document" showAsIcon="1" r:id="rId7" imgW="914563" imgH="771490" progId="Word.Document.12">
                  <p:embed/>
                  <p:pic>
                    <p:nvPicPr>
                      <p:cNvPr id="9" name="Object 8">
                        <a:extLst>
                          <a:ext uri="{FF2B5EF4-FFF2-40B4-BE49-F238E27FC236}">
                            <a16:creationId xmlns:a16="http://schemas.microsoft.com/office/drawing/2014/main" id="{56E2C3D3-BFB9-5FC1-9C66-5505B7BEDCF5}"/>
                          </a:ext>
                        </a:extLst>
                      </p:cNvPr>
                      <p:cNvPicPr/>
                      <p:nvPr/>
                    </p:nvPicPr>
                    <p:blipFill>
                      <a:blip r:embed="rId6"/>
                      <a:stretch>
                        <a:fillRect/>
                      </a:stretch>
                    </p:blipFill>
                    <p:spPr>
                      <a:xfrm>
                        <a:off x="2267820" y="3861713"/>
                        <a:ext cx="914400" cy="77152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0564619F-F5A2-7C33-B345-B1627D7A87AC}"/>
              </a:ext>
            </a:extLst>
          </p:cNvPr>
          <p:cNvSpPr txBox="1"/>
          <p:nvPr/>
        </p:nvSpPr>
        <p:spPr>
          <a:xfrm>
            <a:off x="691208" y="4831638"/>
            <a:ext cx="3320848" cy="276999"/>
          </a:xfrm>
          <a:prstGeom prst="rect">
            <a:avLst/>
          </a:prstGeom>
          <a:noFill/>
        </p:spPr>
        <p:txBody>
          <a:bodyPr wrap="square" rtlCol="0">
            <a:spAutoFit/>
          </a:bodyPr>
          <a:lstStyle/>
          <a:p>
            <a:r>
              <a:rPr lang="en-ZA" sz="1200" b="1">
                <a:solidFill>
                  <a:srgbClr val="002060"/>
                </a:solidFill>
                <a:latin typeface="Arial" panose="020B0604020202020204" pitchFamily="34" charset="0"/>
                <a:cs typeface="Arial" panose="020B0604020202020204" pitchFamily="34" charset="0"/>
              </a:rPr>
              <a:t>TRT for Tower C, All Categories</a:t>
            </a:r>
          </a:p>
        </p:txBody>
      </p:sp>
      <p:graphicFrame>
        <p:nvGraphicFramePr>
          <p:cNvPr id="11" name="Object 10">
            <a:extLst>
              <a:ext uri="{FF2B5EF4-FFF2-40B4-BE49-F238E27FC236}">
                <a16:creationId xmlns:a16="http://schemas.microsoft.com/office/drawing/2014/main" id="{31B3D2A9-C149-4FDC-9B69-8C639E06EEC1}"/>
              </a:ext>
            </a:extLst>
          </p:cNvPr>
          <p:cNvGraphicFramePr>
            <a:graphicFrameLocks noChangeAspect="1"/>
          </p:cNvGraphicFramePr>
          <p:nvPr>
            <p:extLst>
              <p:ext uri="{D42A27DB-BD31-4B8C-83A1-F6EECF244321}">
                <p14:modId xmlns:p14="http://schemas.microsoft.com/office/powerpoint/2010/main" val="75972307"/>
              </p:ext>
            </p:extLst>
          </p:nvPr>
        </p:nvGraphicFramePr>
        <p:xfrm>
          <a:off x="1174884" y="5469858"/>
          <a:ext cx="914400" cy="771525"/>
        </p:xfrm>
        <a:graphic>
          <a:graphicData uri="http://schemas.openxmlformats.org/presentationml/2006/ole">
            <mc:AlternateContent xmlns:mc="http://schemas.openxmlformats.org/markup-compatibility/2006">
              <mc:Choice xmlns:v="urn:schemas-microsoft-com:vml" Requires="v">
                <p:oleObj name="Document" showAsIcon="1" r:id="rId8" imgW="914563" imgH="771490" progId="Word.Document.12">
                  <p:embed/>
                </p:oleObj>
              </mc:Choice>
              <mc:Fallback>
                <p:oleObj name="Document" showAsIcon="1" r:id="rId8" imgW="914563" imgH="771490" progId="Word.Document.12">
                  <p:embed/>
                  <p:pic>
                    <p:nvPicPr>
                      <p:cNvPr id="11" name="Object 10">
                        <a:extLst>
                          <a:ext uri="{FF2B5EF4-FFF2-40B4-BE49-F238E27FC236}">
                            <a16:creationId xmlns:a16="http://schemas.microsoft.com/office/drawing/2014/main" id="{31B3D2A9-C149-4FDC-9B69-8C639E06EEC1}"/>
                          </a:ext>
                        </a:extLst>
                      </p:cNvPr>
                      <p:cNvPicPr/>
                      <p:nvPr/>
                    </p:nvPicPr>
                    <p:blipFill>
                      <a:blip r:embed="rId6"/>
                      <a:stretch>
                        <a:fillRect/>
                      </a:stretch>
                    </p:blipFill>
                    <p:spPr>
                      <a:xfrm>
                        <a:off x="1174884" y="5469858"/>
                        <a:ext cx="914400" cy="771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B3A3FBC6-CAAD-1E06-E574-8ECD76BB15E4}"/>
              </a:ext>
            </a:extLst>
          </p:cNvPr>
          <p:cNvSpPr txBox="1"/>
          <p:nvPr/>
        </p:nvSpPr>
        <p:spPr>
          <a:xfrm>
            <a:off x="4091738" y="2365244"/>
            <a:ext cx="2620029" cy="276999"/>
          </a:xfrm>
          <a:prstGeom prst="rect">
            <a:avLst/>
          </a:prstGeom>
          <a:noFill/>
        </p:spPr>
        <p:txBody>
          <a:bodyPr wrap="square" rtlCol="0">
            <a:spAutoFit/>
          </a:bodyPr>
          <a:lstStyle/>
          <a:p>
            <a:r>
              <a:rPr lang="en-ZA" sz="1200" b="1">
                <a:solidFill>
                  <a:srgbClr val="002060"/>
                </a:solidFill>
                <a:latin typeface="Arial" panose="020B0604020202020204" pitchFamily="34" charset="0"/>
                <a:cs typeface="Arial" panose="020B0604020202020204" pitchFamily="34" charset="0"/>
              </a:rPr>
              <a:t>TRT for Tower C, Category A</a:t>
            </a:r>
          </a:p>
        </p:txBody>
      </p:sp>
      <p:graphicFrame>
        <p:nvGraphicFramePr>
          <p:cNvPr id="22" name="Object 21">
            <a:extLst>
              <a:ext uri="{FF2B5EF4-FFF2-40B4-BE49-F238E27FC236}">
                <a16:creationId xmlns:a16="http://schemas.microsoft.com/office/drawing/2014/main" id="{A11E1351-009E-2179-6A50-790BCE3AD17B}"/>
              </a:ext>
            </a:extLst>
          </p:cNvPr>
          <p:cNvGraphicFramePr>
            <a:graphicFrameLocks noChangeAspect="1"/>
          </p:cNvGraphicFramePr>
          <p:nvPr>
            <p:extLst>
              <p:ext uri="{D42A27DB-BD31-4B8C-83A1-F6EECF244321}">
                <p14:modId xmlns:p14="http://schemas.microsoft.com/office/powerpoint/2010/main" val="1469672114"/>
              </p:ext>
            </p:extLst>
          </p:nvPr>
        </p:nvGraphicFramePr>
        <p:xfrm>
          <a:off x="6808476" y="4831638"/>
          <a:ext cx="914400" cy="740184"/>
        </p:xfrm>
        <a:graphic>
          <a:graphicData uri="http://schemas.openxmlformats.org/presentationml/2006/ole">
            <mc:AlternateContent xmlns:mc="http://schemas.openxmlformats.org/markup-compatibility/2006">
              <mc:Choice xmlns:v="urn:schemas-microsoft-com:vml" Requires="v">
                <p:oleObj name="Document" showAsIcon="1" r:id="rId9" imgW="914563" imgH="771490" progId="Word.Document.12">
                  <p:embed/>
                </p:oleObj>
              </mc:Choice>
              <mc:Fallback>
                <p:oleObj name="Document" showAsIcon="1" r:id="rId9" imgW="914563" imgH="771490" progId="Word.Document.12">
                  <p:embed/>
                  <p:pic>
                    <p:nvPicPr>
                      <p:cNvPr id="22" name="Object 21">
                        <a:extLst>
                          <a:ext uri="{FF2B5EF4-FFF2-40B4-BE49-F238E27FC236}">
                            <a16:creationId xmlns:a16="http://schemas.microsoft.com/office/drawing/2014/main" id="{A11E1351-009E-2179-6A50-790BCE3AD17B}"/>
                          </a:ext>
                        </a:extLst>
                      </p:cNvPr>
                      <p:cNvPicPr/>
                      <p:nvPr/>
                    </p:nvPicPr>
                    <p:blipFill>
                      <a:blip r:embed="rId6"/>
                      <a:stretch>
                        <a:fillRect/>
                      </a:stretch>
                    </p:blipFill>
                    <p:spPr>
                      <a:xfrm>
                        <a:off x="6808476" y="4831638"/>
                        <a:ext cx="914400" cy="740184"/>
                      </a:xfrm>
                      <a:prstGeom prst="rect">
                        <a:avLst/>
                      </a:prstGeom>
                    </p:spPr>
                  </p:pic>
                </p:oleObj>
              </mc:Fallback>
            </mc:AlternateContent>
          </a:graphicData>
        </a:graphic>
      </p:graphicFrame>
      <p:sp>
        <p:nvSpPr>
          <p:cNvPr id="24" name="TextBox 23">
            <a:extLst>
              <a:ext uri="{FF2B5EF4-FFF2-40B4-BE49-F238E27FC236}">
                <a16:creationId xmlns:a16="http://schemas.microsoft.com/office/drawing/2014/main" id="{0A484115-734C-47D6-7C3D-BDED22F1AA86}"/>
              </a:ext>
            </a:extLst>
          </p:cNvPr>
          <p:cNvSpPr txBox="1"/>
          <p:nvPr/>
        </p:nvSpPr>
        <p:spPr>
          <a:xfrm>
            <a:off x="6383313" y="2384146"/>
            <a:ext cx="2620029" cy="276999"/>
          </a:xfrm>
          <a:prstGeom prst="rect">
            <a:avLst/>
          </a:prstGeom>
          <a:noFill/>
        </p:spPr>
        <p:txBody>
          <a:bodyPr wrap="square" rtlCol="0">
            <a:spAutoFit/>
          </a:bodyPr>
          <a:lstStyle/>
          <a:p>
            <a:r>
              <a:rPr lang="en-ZA" sz="1200" b="1">
                <a:solidFill>
                  <a:srgbClr val="002060"/>
                </a:solidFill>
                <a:latin typeface="Arial" panose="020B0604020202020204" pitchFamily="34" charset="0"/>
                <a:cs typeface="Arial" panose="020B0604020202020204" pitchFamily="34" charset="0"/>
              </a:rPr>
              <a:t>TRT for Tower C, Category B</a:t>
            </a:r>
          </a:p>
        </p:txBody>
      </p:sp>
      <p:graphicFrame>
        <p:nvGraphicFramePr>
          <p:cNvPr id="26" name="Object 25">
            <a:extLst>
              <a:ext uri="{FF2B5EF4-FFF2-40B4-BE49-F238E27FC236}">
                <a16:creationId xmlns:a16="http://schemas.microsoft.com/office/drawing/2014/main" id="{3C6D2D5A-E5F9-C453-4CDC-2192B2399F6C}"/>
              </a:ext>
            </a:extLst>
          </p:cNvPr>
          <p:cNvGraphicFramePr>
            <a:graphicFrameLocks noChangeAspect="1"/>
          </p:cNvGraphicFramePr>
          <p:nvPr>
            <p:extLst>
              <p:ext uri="{D42A27DB-BD31-4B8C-83A1-F6EECF244321}">
                <p14:modId xmlns:p14="http://schemas.microsoft.com/office/powerpoint/2010/main" val="3931658893"/>
              </p:ext>
            </p:extLst>
          </p:nvPr>
        </p:nvGraphicFramePr>
        <p:xfrm>
          <a:off x="6808476" y="2901796"/>
          <a:ext cx="914400" cy="771525"/>
        </p:xfrm>
        <a:graphic>
          <a:graphicData uri="http://schemas.openxmlformats.org/presentationml/2006/ole">
            <mc:AlternateContent xmlns:mc="http://schemas.openxmlformats.org/markup-compatibility/2006">
              <mc:Choice xmlns:v="urn:schemas-microsoft-com:vml" Requires="v">
                <p:oleObj name="Document" showAsIcon="1" r:id="rId10" imgW="914563" imgH="771490" progId="Word.Document.12">
                  <p:embed/>
                </p:oleObj>
              </mc:Choice>
              <mc:Fallback>
                <p:oleObj name="Document" showAsIcon="1" r:id="rId10" imgW="914563" imgH="771490" progId="Word.Document.12">
                  <p:embed/>
                  <p:pic>
                    <p:nvPicPr>
                      <p:cNvPr id="26" name="Object 25">
                        <a:extLst>
                          <a:ext uri="{FF2B5EF4-FFF2-40B4-BE49-F238E27FC236}">
                            <a16:creationId xmlns:a16="http://schemas.microsoft.com/office/drawing/2014/main" id="{3C6D2D5A-E5F9-C453-4CDC-2192B2399F6C}"/>
                          </a:ext>
                        </a:extLst>
                      </p:cNvPr>
                      <p:cNvPicPr/>
                      <p:nvPr/>
                    </p:nvPicPr>
                    <p:blipFill>
                      <a:blip r:embed="rId6"/>
                      <a:stretch>
                        <a:fillRect/>
                      </a:stretch>
                    </p:blipFill>
                    <p:spPr>
                      <a:xfrm>
                        <a:off x="6808476" y="2901796"/>
                        <a:ext cx="914400" cy="771525"/>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41C9CDF6-6F88-8442-3690-B346D2E97265}"/>
              </a:ext>
            </a:extLst>
          </p:cNvPr>
          <p:cNvSpPr txBox="1"/>
          <p:nvPr/>
        </p:nvSpPr>
        <p:spPr>
          <a:xfrm>
            <a:off x="3819512" y="4244804"/>
            <a:ext cx="2620029" cy="276999"/>
          </a:xfrm>
          <a:prstGeom prst="rect">
            <a:avLst/>
          </a:prstGeom>
          <a:noFill/>
        </p:spPr>
        <p:txBody>
          <a:bodyPr wrap="square" rtlCol="0">
            <a:spAutoFit/>
          </a:bodyPr>
          <a:lstStyle/>
          <a:p>
            <a:r>
              <a:rPr lang="en-ZA" sz="1200" b="1">
                <a:solidFill>
                  <a:srgbClr val="002060"/>
                </a:solidFill>
                <a:latin typeface="Arial" panose="020B0604020202020204" pitchFamily="34" charset="0"/>
                <a:cs typeface="Arial" panose="020B0604020202020204" pitchFamily="34" charset="0"/>
              </a:rPr>
              <a:t>TRT for Tower C, Category C</a:t>
            </a:r>
          </a:p>
        </p:txBody>
      </p:sp>
      <p:sp>
        <p:nvSpPr>
          <p:cNvPr id="28" name="TextBox 27">
            <a:extLst>
              <a:ext uri="{FF2B5EF4-FFF2-40B4-BE49-F238E27FC236}">
                <a16:creationId xmlns:a16="http://schemas.microsoft.com/office/drawing/2014/main" id="{CBCBA385-AEDF-B13D-9B9C-D187D32CB4C1}"/>
              </a:ext>
            </a:extLst>
          </p:cNvPr>
          <p:cNvSpPr txBox="1"/>
          <p:nvPr/>
        </p:nvSpPr>
        <p:spPr>
          <a:xfrm>
            <a:off x="6105512" y="4258704"/>
            <a:ext cx="2620029" cy="276999"/>
          </a:xfrm>
          <a:prstGeom prst="rect">
            <a:avLst/>
          </a:prstGeom>
          <a:noFill/>
        </p:spPr>
        <p:txBody>
          <a:bodyPr wrap="square" rtlCol="0">
            <a:spAutoFit/>
          </a:bodyPr>
          <a:lstStyle/>
          <a:p>
            <a:r>
              <a:rPr lang="en-ZA" sz="1200" b="1">
                <a:solidFill>
                  <a:srgbClr val="002060"/>
                </a:solidFill>
                <a:latin typeface="Arial" panose="020B0604020202020204" pitchFamily="34" charset="0"/>
                <a:cs typeface="Arial" panose="020B0604020202020204" pitchFamily="34" charset="0"/>
              </a:rPr>
              <a:t>TRT for Tower C, Category D</a:t>
            </a:r>
          </a:p>
        </p:txBody>
      </p:sp>
      <p:graphicFrame>
        <p:nvGraphicFramePr>
          <p:cNvPr id="29" name="Object 28">
            <a:extLst>
              <a:ext uri="{FF2B5EF4-FFF2-40B4-BE49-F238E27FC236}">
                <a16:creationId xmlns:a16="http://schemas.microsoft.com/office/drawing/2014/main" id="{DF4560BA-961C-CB70-6FCA-4C60B131C2A6}"/>
              </a:ext>
            </a:extLst>
          </p:cNvPr>
          <p:cNvGraphicFramePr>
            <a:graphicFrameLocks noChangeAspect="1"/>
          </p:cNvGraphicFramePr>
          <p:nvPr>
            <p:extLst>
              <p:ext uri="{D42A27DB-BD31-4B8C-83A1-F6EECF244321}">
                <p14:modId xmlns:p14="http://schemas.microsoft.com/office/powerpoint/2010/main" val="2754847173"/>
              </p:ext>
            </p:extLst>
          </p:nvPr>
        </p:nvGraphicFramePr>
        <p:xfrm>
          <a:off x="4215126" y="4831638"/>
          <a:ext cx="914400" cy="771525"/>
        </p:xfrm>
        <a:graphic>
          <a:graphicData uri="http://schemas.openxmlformats.org/presentationml/2006/ole">
            <mc:AlternateContent xmlns:mc="http://schemas.openxmlformats.org/markup-compatibility/2006">
              <mc:Choice xmlns:v="urn:schemas-microsoft-com:vml" Requires="v">
                <p:oleObj name="Document" showAsIcon="1" r:id="rId11" imgW="914563" imgH="771490" progId="Word.Document.12">
                  <p:embed/>
                </p:oleObj>
              </mc:Choice>
              <mc:Fallback>
                <p:oleObj name="Document" showAsIcon="1" r:id="rId11" imgW="914563" imgH="771490" progId="Word.Document.12">
                  <p:embed/>
                  <p:pic>
                    <p:nvPicPr>
                      <p:cNvPr id="29" name="Object 28">
                        <a:extLst>
                          <a:ext uri="{FF2B5EF4-FFF2-40B4-BE49-F238E27FC236}">
                            <a16:creationId xmlns:a16="http://schemas.microsoft.com/office/drawing/2014/main" id="{DF4560BA-961C-CB70-6FCA-4C60B131C2A6}"/>
                          </a:ext>
                        </a:extLst>
                      </p:cNvPr>
                      <p:cNvPicPr/>
                      <p:nvPr/>
                    </p:nvPicPr>
                    <p:blipFill>
                      <a:blip r:embed="rId6"/>
                      <a:stretch>
                        <a:fillRect/>
                      </a:stretch>
                    </p:blipFill>
                    <p:spPr>
                      <a:xfrm>
                        <a:off x="4215126" y="4831638"/>
                        <a:ext cx="914400" cy="771525"/>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1AE2C5DE-60C8-5EDF-231F-7B196AF03B8E}"/>
              </a:ext>
            </a:extLst>
          </p:cNvPr>
          <p:cNvGraphicFramePr>
            <a:graphicFrameLocks noChangeAspect="1"/>
          </p:cNvGraphicFramePr>
          <p:nvPr>
            <p:extLst>
              <p:ext uri="{D42A27DB-BD31-4B8C-83A1-F6EECF244321}">
                <p14:modId xmlns:p14="http://schemas.microsoft.com/office/powerpoint/2010/main" val="2398861614"/>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name="Document" showAsIcon="1" r:id="rId12" imgW="914563" imgH="771490" progId="Word.Document.12">
                  <p:embed/>
                </p:oleObj>
              </mc:Choice>
              <mc:Fallback>
                <p:oleObj name="Document" showAsIcon="1" r:id="rId12" imgW="914563" imgH="771490" progId="Word.Document.12">
                  <p:embed/>
                  <p:pic>
                    <p:nvPicPr>
                      <p:cNvPr id="30" name="Object 29">
                        <a:extLst>
                          <a:ext uri="{FF2B5EF4-FFF2-40B4-BE49-F238E27FC236}">
                            <a16:creationId xmlns:a16="http://schemas.microsoft.com/office/drawing/2014/main" id="{1AE2C5DE-60C8-5EDF-231F-7B196AF03B8E}"/>
                          </a:ext>
                        </a:extLst>
                      </p:cNvPr>
                      <p:cNvPicPr/>
                      <p:nvPr/>
                    </p:nvPicPr>
                    <p:blipFill>
                      <a:blip r:embed="rId6"/>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41055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088C-8002-337D-C433-DF82A49D7549}"/>
              </a:ext>
            </a:extLst>
          </p:cNvPr>
          <p:cNvSpPr>
            <a:spLocks noGrp="1"/>
          </p:cNvSpPr>
          <p:nvPr>
            <p:ph type="title"/>
          </p:nvPr>
        </p:nvSpPr>
        <p:spPr/>
        <p:txBody>
          <a:bodyPr/>
          <a:lstStyle/>
          <a:p>
            <a:r>
              <a:rPr lang="en-ZA"/>
              <a:t>Table of Content</a:t>
            </a:r>
          </a:p>
        </p:txBody>
      </p:sp>
      <p:sp>
        <p:nvSpPr>
          <p:cNvPr id="3" name="Slide Number Placeholder 2">
            <a:extLst>
              <a:ext uri="{FF2B5EF4-FFF2-40B4-BE49-F238E27FC236}">
                <a16:creationId xmlns:a16="http://schemas.microsoft.com/office/drawing/2014/main" id="{59B6A3E9-D479-CBE5-A88A-823714B52A5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6EA0E21B-4E95-7415-AD08-1D67D70A1222}"/>
              </a:ext>
            </a:extLst>
          </p:cNvPr>
          <p:cNvSpPr>
            <a:spLocks noGrp="1"/>
          </p:cNvSpPr>
          <p:nvPr>
            <p:ph type="body" sz="quarter" idx="11"/>
          </p:nvPr>
        </p:nvSpPr>
        <p:spPr>
          <a:xfrm>
            <a:off x="386556" y="1138091"/>
            <a:ext cx="8292749" cy="5397620"/>
          </a:xfrm>
        </p:spPr>
        <p:txBody>
          <a:bodyPr>
            <a:normAutofit fontScale="92500" lnSpcReduction="10000"/>
          </a:body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4. Background and Requirements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5. </a:t>
            </a:r>
            <a:r>
              <a:rPr lang="en-ZA" sz="1600" b="1" dirty="0">
                <a:solidFill>
                  <a:srgbClr val="44546A"/>
                </a:solidFill>
              </a:rPr>
              <a:t>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rgbClr val="FF0000"/>
                </a:solidFill>
                <a:effectLst/>
                <a:uLnTx/>
                <a:uFillTx/>
                <a:latin typeface="Arial" charset="0"/>
                <a:ea typeface="+mn-ea"/>
                <a:cs typeface="+mn-cs"/>
              </a:rPr>
              <a:t>6. Price &amp; Specific goals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9</a:t>
            </a:r>
            <a:r>
              <a:rPr kumimoji="0" lang="en-ZA" sz="1600" b="1" i="0" u="none" strike="noStrike" kern="1200" cap="none" spc="0" normalizeH="0" baseline="0" noProof="0" dirty="0">
                <a:ln>
                  <a:noFill/>
                </a:ln>
                <a:solidFill>
                  <a:srgbClr val="44546A"/>
                </a:solidFill>
                <a:effectLst/>
                <a:uLnTx/>
                <a:uFillTx/>
                <a:latin typeface="Arial" charset="0"/>
                <a:ea typeface="+mn-ea"/>
                <a:cs typeface="+mn-cs"/>
              </a:rPr>
              <a:t>. RFP Pack Contents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10</a:t>
            </a:r>
            <a:r>
              <a:rPr kumimoji="0" lang="en-ZA" sz="1600" b="1" i="0" u="none" strike="noStrike" kern="1200" cap="none" spc="0" normalizeH="0" baseline="0" noProof="0" dirty="0">
                <a:ln>
                  <a:noFill/>
                </a:ln>
                <a:solidFill>
                  <a:srgbClr val="44546A"/>
                </a:solidFill>
                <a:effectLst/>
                <a:uLnTx/>
                <a:uFillTx/>
                <a:latin typeface="Arial" charset="0"/>
                <a:ea typeface="+mn-ea"/>
                <a:cs typeface="+mn-cs"/>
              </a:rPr>
              <a:t>.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11. Q&amp;A</a:t>
            </a:r>
            <a:endParaRPr kumimoji="0" lang="en-ZA" sz="1600" b="0" i="0" u="none" strike="noStrike" kern="1200" cap="none" spc="0" normalizeH="0" baseline="0" noProof="0" dirty="0">
              <a:ln>
                <a:noFill/>
              </a:ln>
              <a:solidFill>
                <a:prstClr val="black"/>
              </a:solidFill>
              <a:effectLst/>
              <a:uLnTx/>
              <a:uFillTx/>
              <a:latin typeface="Arial" charset="0"/>
              <a:ea typeface="+mn-ea"/>
              <a:cs typeface="+mn-cs"/>
            </a:endParaRPr>
          </a:p>
          <a:p>
            <a:endParaRPr lang="en-ZA" dirty="0"/>
          </a:p>
        </p:txBody>
      </p:sp>
    </p:spTree>
    <p:extLst>
      <p:ext uri="{BB962C8B-B14F-4D97-AF65-F5344CB8AC3E}">
        <p14:creationId xmlns:p14="http://schemas.microsoft.com/office/powerpoint/2010/main" val="282043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a:solidFill>
                  <a:schemeClr val="tx2"/>
                </a:solidFill>
                <a:effectLst>
                  <a:outerShdw blurRad="38100" dist="38100" dir="2700000" algn="tl">
                    <a:srgbClr val="000000">
                      <a:alpha val="43137"/>
                    </a:srgbClr>
                  </a:outerShdw>
                </a:effectLst>
              </a:rPr>
              <a:t>Refer to section 8.4 of the RFP Main doc</a:t>
            </a:r>
            <a:br>
              <a:rPr lang="en-ZA" sz="1800">
                <a:solidFill>
                  <a:schemeClr val="tx2"/>
                </a:solidFill>
                <a:effectLst>
                  <a:outerShdw blurRad="38100" dist="38100" dir="2700000" algn="tl">
                    <a:srgbClr val="000000">
                      <a:alpha val="43137"/>
                    </a:srgbClr>
                  </a:outerShdw>
                </a:effectLst>
              </a:rPr>
            </a:br>
            <a:br>
              <a:rPr lang="en-ZA" sz="1800">
                <a:solidFill>
                  <a:schemeClr val="tx2"/>
                </a:solidFill>
                <a:effectLst>
                  <a:outerShdw blurRad="38100" dist="38100" dir="2700000" algn="tl">
                    <a:srgbClr val="000000">
                      <a:alpha val="43137"/>
                    </a:srgbClr>
                  </a:outerShdw>
                </a:effectLst>
              </a:rPr>
            </a:br>
            <a:endParaRPr lang="en-ZA" sz="1800">
              <a:solidFill>
                <a:schemeClr val="tx2"/>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sp>
        <p:nvSpPr>
          <p:cNvPr id="20" name="AutoShape 74">
            <a:extLst>
              <a:ext uri="{FF2B5EF4-FFF2-40B4-BE49-F238E27FC236}">
                <a16:creationId xmlns:a16="http://schemas.microsoft.com/office/drawing/2014/main" id="{FBD35483-9F55-440A-B28B-86D894FD6383}"/>
              </a:ext>
            </a:extLst>
          </p:cNvPr>
          <p:cNvSpPr>
            <a:spLocks noChangeArrowheads="1"/>
          </p:cNvSpPr>
          <p:nvPr/>
        </p:nvSpPr>
        <p:spPr bwMode="auto">
          <a:xfrm>
            <a:off x="341993" y="1435795"/>
            <a:ext cx="3587213"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Text Box 91">
            <a:extLst>
              <a:ext uri="{FF2B5EF4-FFF2-40B4-BE49-F238E27FC236}">
                <a16:creationId xmlns:a16="http://schemas.microsoft.com/office/drawing/2014/main" id="{D0280ABB-42A8-4FC4-86AD-CC0088042893}"/>
              </a:ext>
            </a:extLst>
          </p:cNvPr>
          <p:cNvSpPr txBox="1">
            <a:spLocks noChangeArrowheads="1"/>
          </p:cNvSpPr>
          <p:nvPr/>
        </p:nvSpPr>
        <p:spPr bwMode="auto">
          <a:xfrm>
            <a:off x="611447" y="1796911"/>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a:ln>
                  <a:noFill/>
                </a:ln>
                <a:solidFill>
                  <a:srgbClr val="44546A"/>
                </a:solidFill>
                <a:effectLst/>
                <a:uLnTx/>
                <a:uFillTx/>
                <a:latin typeface="Arial" panose="020B0604020202020204"/>
                <a:ea typeface="+mn-ea"/>
                <a:cs typeface="+mn-cs"/>
              </a:rPr>
              <a:t>Gate 3</a:t>
            </a:r>
            <a:endParaRPr kumimoji="0" lang="en-GB" sz="1800" b="1" i="0" u="none" strike="noStrike" kern="1200" cap="none" spc="0" normalizeH="0" baseline="0" noProof="0">
              <a:ln>
                <a:noFill/>
              </a:ln>
              <a:solidFill>
                <a:srgbClr val="44546A"/>
              </a:solidFill>
              <a:effectLst/>
              <a:uLnTx/>
              <a:uFillTx/>
              <a:latin typeface="Arial" panose="020B0604020202020204"/>
              <a:ea typeface="+mn-ea"/>
              <a:cs typeface="+mn-cs"/>
            </a:endParaRPr>
          </a:p>
        </p:txBody>
      </p:sp>
      <p:sp>
        <p:nvSpPr>
          <p:cNvPr id="23" name="Text Box 99">
            <a:extLst>
              <a:ext uri="{FF2B5EF4-FFF2-40B4-BE49-F238E27FC236}">
                <a16:creationId xmlns:a16="http://schemas.microsoft.com/office/drawing/2014/main" id="{987E33C0-1001-4A36-8887-A0E8003F422C}"/>
              </a:ext>
            </a:extLst>
          </p:cNvPr>
          <p:cNvSpPr txBox="1">
            <a:spLocks noChangeArrowheads="1"/>
          </p:cNvSpPr>
          <p:nvPr/>
        </p:nvSpPr>
        <p:spPr bwMode="auto">
          <a:xfrm>
            <a:off x="4572000" y="2035046"/>
            <a:ext cx="3837709" cy="807913"/>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marR="0" lvl="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ZA" sz="1200" b="1" i="0" u="none" strike="noStrike" kern="1200" cap="none" spc="0" normalizeH="0" baseline="0" noProof="0">
                <a:ln>
                  <a:noFill/>
                </a:ln>
                <a:solidFill>
                  <a:srgbClr val="44546A"/>
                </a:solidFill>
                <a:effectLst/>
                <a:uLnTx/>
                <a:uFillTx/>
                <a:latin typeface="Arial" panose="020B0604020202020204"/>
                <a:ea typeface="+mn-ea"/>
                <a:cs typeface="+mn-cs"/>
              </a:rPr>
              <a:t>Valid B-BBEE Certificate/ Sworn Affidavit</a:t>
            </a:r>
          </a:p>
          <a:p>
            <a:pPr marL="179388" marR="0" lvl="0" indent="-179388"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1" i="0" u="none" strike="noStrike" kern="1200" cap="none" spc="0" normalizeH="0" baseline="0" noProof="0">
                <a:ln>
                  <a:noFill/>
                </a:ln>
                <a:solidFill>
                  <a:srgbClr val="44546A"/>
                </a:solidFill>
                <a:effectLst/>
                <a:uLnTx/>
                <a:uFillTx/>
                <a:latin typeface="Arial" panose="020B0604020202020204"/>
                <a:ea typeface="+mn-ea"/>
                <a:cs typeface="+mn-cs"/>
              </a:rPr>
              <a:t>Preference Point Claim Form – SBD 6.1</a:t>
            </a:r>
            <a:endParaRPr kumimoji="0" lang="en-ZA" sz="1200" b="1" i="0" u="none" strike="noStrike" kern="1200" cap="none" spc="0" normalizeH="0" baseline="0" noProof="0">
              <a:ln>
                <a:noFill/>
              </a:ln>
              <a:solidFill>
                <a:srgbClr val="44546A"/>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ZA" sz="1200" b="1" i="0" u="none" strike="noStrike" kern="1200" cap="none" spc="0" normalizeH="0" baseline="0" noProof="0">
                <a:ln>
                  <a:noFill/>
                </a:ln>
                <a:solidFill>
                  <a:srgbClr val="44546A"/>
                </a:solidFill>
                <a:effectLst/>
                <a:uLnTx/>
                <a:uFillTx/>
                <a:latin typeface="Arial" panose="020B0604020202020204"/>
                <a:ea typeface="+mn-ea"/>
                <a:cs typeface="+mn-cs"/>
              </a:rPr>
              <a:t>SARS RFP 02/2024 : Price Response Template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050" b="1" i="0" u="none" strike="noStrike" kern="1200" cap="none" spc="0" normalizeH="0" baseline="0" noProof="0">
              <a:ln>
                <a:noFill/>
              </a:ln>
              <a:solidFill>
                <a:srgbClr val="ED7D31">
                  <a:lumMod val="50000"/>
                </a:srgbClr>
              </a:solidFill>
              <a:effectLst/>
              <a:uLnTx/>
              <a:uFillTx/>
              <a:latin typeface="Arial" panose="020B0604020202020204"/>
              <a:ea typeface="+mn-ea"/>
              <a:cs typeface="+mn-cs"/>
            </a:endParaRPr>
          </a:p>
        </p:txBody>
      </p:sp>
      <p:sp>
        <p:nvSpPr>
          <p:cNvPr id="15" name="Rectangle 12"/>
          <p:cNvSpPr>
            <a:spLocks noChangeArrowheads="1"/>
          </p:cNvSpPr>
          <p:nvPr/>
        </p:nvSpPr>
        <p:spPr bwMode="auto">
          <a:xfrm>
            <a:off x="505584" y="2447656"/>
            <a:ext cx="1518489" cy="395303"/>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Price </a:t>
            </a:r>
            <a:r>
              <a:rPr kumimoji="0" lang="en-US" sz="1100" b="0"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a:t>
            </a:r>
            <a:r>
              <a:rPr kumimoji="0" lang="en-US" sz="1100" b="1"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 </a:t>
            </a:r>
            <a:r>
              <a:rPr lang="en-US" sz="1100" b="1">
                <a:solidFill>
                  <a:prstClr val="white"/>
                </a:solidFill>
                <a:latin typeface="Arial Narrow" panose="020B0606020202030204" pitchFamily="34" charset="0"/>
              </a:rPr>
              <a:t>90</a:t>
            </a:r>
            <a:endParaRPr kumimoji="0" lang="en-US" sz="1100" b="1"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sp>
        <p:nvSpPr>
          <p:cNvPr id="19" name="Rectangle 12"/>
          <p:cNvSpPr>
            <a:spLocks noChangeArrowheads="1"/>
          </p:cNvSpPr>
          <p:nvPr/>
        </p:nvSpPr>
        <p:spPr bwMode="auto">
          <a:xfrm>
            <a:off x="505583" y="3148863"/>
            <a:ext cx="1518490" cy="406194"/>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Specific Goals </a:t>
            </a:r>
            <a:r>
              <a:rPr kumimoji="0" lang="en-US" sz="1100" b="0"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a:t>
            </a:r>
            <a:r>
              <a:rPr kumimoji="0" lang="en-US" sz="1100" b="1"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 </a:t>
            </a:r>
            <a:r>
              <a:rPr lang="en-US" sz="1100" b="1">
                <a:solidFill>
                  <a:prstClr val="white"/>
                </a:solidFill>
                <a:latin typeface="Arial Narrow" panose="020B0606020202030204" pitchFamily="34" charset="0"/>
              </a:rPr>
              <a:t>10</a:t>
            </a:r>
            <a:endParaRPr kumimoji="0" lang="en-US" sz="1100" b="1" i="0" u="none" strike="noStrike" kern="1200" cap="none" spc="0" normalizeH="0" baseline="0" noProof="0">
              <a:ln>
                <a:noFill/>
              </a:ln>
              <a:solidFill>
                <a:prstClr val="white"/>
              </a:solidFill>
              <a:effectLst/>
              <a:uLnTx/>
              <a:uFillTx/>
              <a:latin typeface="Arial Narrow" panose="020B0606020202030204" pitchFamily="34" charset="0"/>
              <a:ea typeface="+mn-ea"/>
              <a:cs typeface="+mn-cs"/>
            </a:endParaRPr>
          </a:p>
        </p:txBody>
      </p:sp>
      <p:sp>
        <p:nvSpPr>
          <p:cNvPr id="25" name="Rectangle 11"/>
          <p:cNvSpPr>
            <a:spLocks noChangeArrowheads="1"/>
          </p:cNvSpPr>
          <p:nvPr/>
        </p:nvSpPr>
        <p:spPr bwMode="auto">
          <a:xfrm>
            <a:off x="2625124" y="2645307"/>
            <a:ext cx="928695" cy="447814"/>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100 points</a:t>
            </a:r>
          </a:p>
        </p:txBody>
      </p:sp>
      <p:sp>
        <p:nvSpPr>
          <p:cNvPr id="5" name="TextBox 4">
            <a:extLst>
              <a:ext uri="{FF2B5EF4-FFF2-40B4-BE49-F238E27FC236}">
                <a16:creationId xmlns:a16="http://schemas.microsoft.com/office/drawing/2014/main" id="{A4053E7D-87D3-A863-A497-4DFC04EE1F25}"/>
              </a:ext>
            </a:extLst>
          </p:cNvPr>
          <p:cNvSpPr txBox="1"/>
          <p:nvPr/>
        </p:nvSpPr>
        <p:spPr>
          <a:xfrm>
            <a:off x="480538" y="4784289"/>
            <a:ext cx="8663462" cy="707886"/>
          </a:xfrm>
          <a:prstGeom prst="rect">
            <a:avLst/>
          </a:prstGeom>
          <a:noFill/>
        </p:spPr>
        <p:txBody>
          <a:bodyPr wrap="square" rtlCol="0">
            <a:spAutoFit/>
          </a:bodyPr>
          <a:lstStyle/>
          <a:p>
            <a:r>
              <a:rPr lang="en-ZA" sz="2000" b="1">
                <a:solidFill>
                  <a:srgbClr val="FF0000"/>
                </a:solidFill>
                <a:latin typeface="Arial" panose="020B0604020202020204" pitchFamily="34" charset="0"/>
                <a:cs typeface="Arial" panose="020B0604020202020204" pitchFamily="34" charset="0"/>
              </a:rPr>
              <a:t>There is Mandatory price templates working shop that is scheduled for Tuesday, 04 June 2024 at 10:00 (registration starts at 09:00)</a:t>
            </a:r>
          </a:p>
        </p:txBody>
      </p:sp>
    </p:spTree>
    <p:extLst>
      <p:ext uri="{BB962C8B-B14F-4D97-AF65-F5344CB8AC3E}">
        <p14:creationId xmlns:p14="http://schemas.microsoft.com/office/powerpoint/2010/main" val="2625060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F02A-5B3E-AFAE-217C-958931335E82}"/>
              </a:ext>
            </a:extLst>
          </p:cNvPr>
          <p:cNvSpPr>
            <a:spLocks noGrp="1"/>
          </p:cNvSpPr>
          <p:nvPr>
            <p:ph type="title"/>
          </p:nvPr>
        </p:nvSpPr>
        <p:spPr/>
        <p:txBody>
          <a:bodyPr/>
          <a:lstStyle/>
          <a:p>
            <a:r>
              <a:rPr lang="en-ZA"/>
              <a:t>Specific goals = 10 Points</a:t>
            </a:r>
          </a:p>
        </p:txBody>
      </p:sp>
      <p:sp>
        <p:nvSpPr>
          <p:cNvPr id="3" name="Slide Number Placeholder 2">
            <a:extLst>
              <a:ext uri="{FF2B5EF4-FFF2-40B4-BE49-F238E27FC236}">
                <a16:creationId xmlns:a16="http://schemas.microsoft.com/office/drawing/2014/main" id="{2CB6E448-4D53-713D-AEDF-EC74C72934F8}"/>
              </a:ext>
            </a:extLst>
          </p:cNvPr>
          <p:cNvSpPr>
            <a:spLocks noGrp="1"/>
          </p:cNvSpPr>
          <p:nvPr>
            <p:ph type="sldNum" sz="quarter" idx="10"/>
          </p:nvPr>
        </p:nvSpPr>
        <p:spPr/>
        <p:txBody>
          <a:bodyPr/>
          <a:lstStyle/>
          <a:p>
            <a:fld id="{B540B12B-D968-2643-8E7F-238A3C456CC9}" type="slidenum">
              <a:rPr lang="en-US" smtClean="0"/>
              <a:pPr/>
              <a:t>52</a:t>
            </a:fld>
            <a:endParaRPr lang="en-US"/>
          </a:p>
        </p:txBody>
      </p:sp>
      <p:sp>
        <p:nvSpPr>
          <p:cNvPr id="4" name="Text Placeholder 3">
            <a:extLst>
              <a:ext uri="{FF2B5EF4-FFF2-40B4-BE49-F238E27FC236}">
                <a16:creationId xmlns:a16="http://schemas.microsoft.com/office/drawing/2014/main" id="{69C120F6-3ADE-05F3-F0E0-F3D5E68DD22B}"/>
              </a:ext>
            </a:extLst>
          </p:cNvPr>
          <p:cNvSpPr>
            <a:spLocks noGrp="1"/>
          </p:cNvSpPr>
          <p:nvPr>
            <p:ph type="body" sz="quarter" idx="11"/>
          </p:nvPr>
        </p:nvSpPr>
        <p:spPr>
          <a:xfrm>
            <a:off x="341993" y="1304924"/>
            <a:ext cx="8370887" cy="4248151"/>
          </a:xfrm>
        </p:spPr>
        <p:txBody>
          <a:bodyPr/>
          <a:lstStyle/>
          <a:p>
            <a:r>
              <a:rPr kumimoji="0" lang="en-ZA" sz="2000" b="1" i="0" u="none" strike="noStrike" kern="1200" cap="none" spc="0" normalizeH="0" baseline="0" noProof="0">
                <a:ln>
                  <a:noFill/>
                </a:ln>
                <a:solidFill>
                  <a:srgbClr val="004F87">
                    <a:lumMod val="75000"/>
                  </a:srgbClr>
                </a:solidFill>
                <a:effectLst/>
                <a:uLnTx/>
                <a:uFillTx/>
                <a:latin typeface="Arial"/>
                <a:ea typeface="+mn-ea"/>
                <a:cs typeface="+mn-cs"/>
              </a:rPr>
              <a:t>Specific goals points may be allocated to Bidders on submission of documentation or evidence as follows:</a:t>
            </a:r>
          </a:p>
          <a:p>
            <a:endParaRPr lang="en-ZA" sz="2000" b="1">
              <a:solidFill>
                <a:srgbClr val="004F87">
                  <a:lumMod val="75000"/>
                </a:srgbClr>
              </a:solidFill>
              <a:latin typeface="Arial"/>
            </a:endParaRPr>
          </a:p>
          <a:p>
            <a:endParaRPr kumimoji="0" lang="en-ZA" sz="2000" b="1" i="0" u="none" strike="noStrike" kern="1200" cap="none" spc="0" normalizeH="0" baseline="0" noProof="0">
              <a:ln>
                <a:noFill/>
              </a:ln>
              <a:solidFill>
                <a:srgbClr val="004F87">
                  <a:lumMod val="75000"/>
                </a:srgbClr>
              </a:solidFill>
              <a:effectLst/>
              <a:uLnTx/>
              <a:uFillTx/>
              <a:latin typeface="Arial"/>
              <a:ea typeface="+mn-ea"/>
              <a:cs typeface="+mn-cs"/>
            </a:endParaRPr>
          </a:p>
          <a:p>
            <a:endParaRPr lang="en-ZA" sz="2000" b="1">
              <a:solidFill>
                <a:srgbClr val="004F87">
                  <a:lumMod val="75000"/>
                </a:srgbClr>
              </a:solidFill>
              <a:latin typeface="Arial"/>
            </a:endParaRPr>
          </a:p>
          <a:p>
            <a:endParaRPr kumimoji="0" lang="en-ZA" sz="2000" b="1" i="0" u="none" strike="noStrike" kern="1200" cap="none" spc="0" normalizeH="0" baseline="0" noProof="0">
              <a:ln>
                <a:noFill/>
              </a:ln>
              <a:solidFill>
                <a:srgbClr val="004F87">
                  <a:lumMod val="75000"/>
                </a:srgbClr>
              </a:solidFill>
              <a:effectLst/>
              <a:uLnTx/>
              <a:uFillTx/>
              <a:latin typeface="Arial"/>
              <a:ea typeface="+mn-ea"/>
              <a:cs typeface="+mn-cs"/>
            </a:endParaRPr>
          </a:p>
          <a:p>
            <a:endParaRPr lang="en-ZA" sz="2000" b="1">
              <a:solidFill>
                <a:srgbClr val="004F87">
                  <a:lumMod val="75000"/>
                </a:srgbClr>
              </a:solidFill>
              <a:latin typeface="Arial"/>
            </a:endParaRPr>
          </a:p>
          <a:p>
            <a:endParaRPr kumimoji="0" lang="en-ZA" sz="2000" b="1" i="0" u="none" strike="noStrike" kern="1200" cap="none" spc="0" normalizeH="0" baseline="0" noProof="0">
              <a:ln>
                <a:noFill/>
              </a:ln>
              <a:solidFill>
                <a:srgbClr val="004F87">
                  <a:lumMod val="75000"/>
                </a:srgbClr>
              </a:solidFill>
              <a:effectLst/>
              <a:uLnTx/>
              <a:uFillTx/>
              <a:latin typeface="Arial"/>
              <a:ea typeface="+mn-ea"/>
              <a:cs typeface="+mn-cs"/>
            </a:endParaRPr>
          </a:p>
          <a:p>
            <a:endParaRPr lang="en-ZA" sz="2000" b="1">
              <a:solidFill>
                <a:srgbClr val="004F87">
                  <a:lumMod val="75000"/>
                </a:srgbClr>
              </a:solidFill>
              <a:latin typeface="Arial"/>
            </a:endParaRPr>
          </a:p>
          <a:p>
            <a:endParaRPr lang="en-ZA" sz="2000" b="1">
              <a:solidFill>
                <a:srgbClr val="004F87">
                  <a:lumMod val="75000"/>
                </a:srgbClr>
              </a:solidFill>
              <a:latin typeface="Arial"/>
            </a:endParaRPr>
          </a:p>
          <a:p>
            <a:endParaRPr lang="en-ZA" sz="2000" b="1">
              <a:solidFill>
                <a:srgbClr val="004F87">
                  <a:lumMod val="75000"/>
                </a:srgbClr>
              </a:solidFill>
              <a:latin typeface="Arial"/>
            </a:endParaRPr>
          </a:p>
          <a:p>
            <a:r>
              <a:rPr kumimoji="0" lang="en-GB" sz="1900" b="1" i="0" u="none" strike="noStrike" kern="1200" cap="none" spc="0" normalizeH="0" baseline="0" noProof="0">
                <a:ln>
                  <a:noFill/>
                </a:ln>
                <a:solidFill>
                  <a:srgbClr val="004F87">
                    <a:lumMod val="75000"/>
                  </a:srgbClr>
                </a:solidFill>
                <a:effectLst/>
                <a:uLnTx/>
                <a:uFillTx/>
                <a:latin typeface="Arial"/>
                <a:ea typeface="+mn-ea"/>
                <a:cs typeface="+mn-cs"/>
              </a:rPr>
              <a:t>Bidders MUST complete and sign the SBD 6.1 form to claim the points for Specific goals, failing which, the Bidder will be scored zero.</a:t>
            </a:r>
            <a:endParaRPr kumimoji="0" lang="en-ZA" sz="1900" b="1" i="0" u="none" strike="noStrike" kern="1200" cap="none" spc="0" normalizeH="0" baseline="0" noProof="0">
              <a:ln>
                <a:noFill/>
              </a:ln>
              <a:solidFill>
                <a:srgbClr val="004F87">
                  <a:lumMod val="75000"/>
                </a:srgbClr>
              </a:solidFill>
              <a:effectLst/>
              <a:uLnTx/>
              <a:uFillTx/>
              <a:latin typeface="Arial"/>
              <a:ea typeface="+mn-ea"/>
              <a:cs typeface="+mn-cs"/>
            </a:endParaRPr>
          </a:p>
          <a:p>
            <a:endParaRPr lang="en-ZA" sz="2000" b="1">
              <a:solidFill>
                <a:srgbClr val="004F87">
                  <a:lumMod val="75000"/>
                </a:srgbClr>
              </a:solidFill>
              <a:latin typeface="Arial"/>
            </a:endParaRPr>
          </a:p>
          <a:p>
            <a:endParaRPr lang="en-ZA"/>
          </a:p>
        </p:txBody>
      </p:sp>
      <p:graphicFrame>
        <p:nvGraphicFramePr>
          <p:cNvPr id="10" name="Table 10">
            <a:extLst>
              <a:ext uri="{FF2B5EF4-FFF2-40B4-BE49-F238E27FC236}">
                <a16:creationId xmlns:a16="http://schemas.microsoft.com/office/drawing/2014/main" id="{9CF10CCB-C21A-2531-3E87-7854FDBDAAF9}"/>
              </a:ext>
            </a:extLst>
          </p:cNvPr>
          <p:cNvGraphicFramePr>
            <a:graphicFrameLocks noGrp="1"/>
          </p:cNvGraphicFramePr>
          <p:nvPr>
            <p:extLst>
              <p:ext uri="{D42A27DB-BD31-4B8C-83A1-F6EECF244321}">
                <p14:modId xmlns:p14="http://schemas.microsoft.com/office/powerpoint/2010/main" val="2924198401"/>
              </p:ext>
            </p:extLst>
          </p:nvPr>
        </p:nvGraphicFramePr>
        <p:xfrm>
          <a:off x="886702" y="2346774"/>
          <a:ext cx="7281468" cy="1711959"/>
        </p:xfrm>
        <a:graphic>
          <a:graphicData uri="http://schemas.openxmlformats.org/drawingml/2006/table">
            <a:tbl>
              <a:tblPr firstRow="1" bandRow="1">
                <a:tableStyleId>{5C22544A-7EE6-4342-B048-85BDC9FD1C3A}</a:tableStyleId>
              </a:tblPr>
              <a:tblGrid>
                <a:gridCol w="3640734">
                  <a:extLst>
                    <a:ext uri="{9D8B030D-6E8A-4147-A177-3AD203B41FA5}">
                      <a16:colId xmlns:a16="http://schemas.microsoft.com/office/drawing/2014/main" val="1611569213"/>
                    </a:ext>
                  </a:extLst>
                </a:gridCol>
                <a:gridCol w="3640734">
                  <a:extLst>
                    <a:ext uri="{9D8B030D-6E8A-4147-A177-3AD203B41FA5}">
                      <a16:colId xmlns:a16="http://schemas.microsoft.com/office/drawing/2014/main" val="2117663839"/>
                    </a:ext>
                  </a:extLst>
                </a:gridCol>
              </a:tblGrid>
              <a:tr h="741295">
                <a:tc>
                  <a:txBody>
                    <a:bodyPr/>
                    <a:lstStyle/>
                    <a:p>
                      <a:pPr algn="l" eaLnBrk="0" fontAlgn="base" hangingPunct="0">
                        <a:spcBef>
                          <a:spcPts val="480"/>
                        </a:spcBef>
                      </a:pPr>
                      <a:r>
                        <a:rPr lang="en-US" sz="1100" b="1" kern="1200">
                          <a:solidFill>
                            <a:schemeClr val="bg1"/>
                          </a:solidFill>
                          <a:effectLst/>
                          <a:latin typeface="+mn-lt"/>
                          <a:ea typeface="Times New Roman" panose="02020603050405020304" pitchFamily="18" charset="0"/>
                          <a:cs typeface="Arial" panose="020B0604020202020204" pitchFamily="34" charset="0"/>
                        </a:rPr>
                        <a:t>The specific goals allocated points in terms of this tender</a:t>
                      </a:r>
                      <a:endParaRPr lang="en-ZA" sz="110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just" eaLnBrk="0" fontAlgn="base" hangingPunct="0">
                        <a:spcBef>
                          <a:spcPts val="480"/>
                        </a:spcBef>
                      </a:pPr>
                      <a:r>
                        <a:rPr lang="en-US" sz="1100" b="1" kern="1200">
                          <a:solidFill>
                            <a:schemeClr val="bg1"/>
                          </a:solidFill>
                          <a:effectLst/>
                          <a:latin typeface="+mn-lt"/>
                          <a:ea typeface="Times New Roman" panose="02020603050405020304" pitchFamily="18" charset="0"/>
                          <a:cs typeface="Arial" panose="020B0604020202020204" pitchFamily="34" charset="0"/>
                        </a:rPr>
                        <a:t>Number of points allocated (90/10 system)</a:t>
                      </a:r>
                      <a:endParaRPr lang="en-ZA" sz="1100">
                        <a:solidFill>
                          <a:schemeClr val="bg1"/>
                        </a:solidFill>
                        <a:effectLst/>
                        <a:latin typeface="+mn-lt"/>
                        <a:ea typeface="Times New Roman" panose="02020603050405020304" pitchFamily="18" charset="0"/>
                        <a:cs typeface="Times New Roman" panose="02020603050405020304" pitchFamily="18" charset="0"/>
                      </a:endParaRPr>
                    </a:p>
                    <a:p>
                      <a:pPr algn="ctr" eaLnBrk="0" fontAlgn="base" hangingPunct="0">
                        <a:spcBef>
                          <a:spcPts val="480"/>
                        </a:spcBef>
                      </a:pPr>
                      <a:r>
                        <a:rPr lang="en-US" sz="1100" b="1">
                          <a:solidFill>
                            <a:srgbClr val="002060"/>
                          </a:solidFill>
                          <a:effectLst/>
                          <a:latin typeface="+mn-lt"/>
                          <a:ea typeface="Times New Roman" panose="02020603050405020304" pitchFamily="18" charset="0"/>
                          <a:cs typeface="Arial" panose="020B0604020202020204" pitchFamily="34" charset="0"/>
                        </a:rPr>
                        <a:t> </a:t>
                      </a:r>
                      <a:endParaRPr lang="en-ZA" sz="11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5790215"/>
                  </a:ext>
                </a:extLst>
              </a:tr>
              <a:tr h="485332">
                <a:tc>
                  <a:txBody>
                    <a:bodyPr/>
                    <a:lstStyle/>
                    <a:p>
                      <a:pPr algn="just">
                        <a:lnSpc>
                          <a:spcPct val="107000"/>
                        </a:lnSpc>
                        <a:spcAft>
                          <a:spcPts val="800"/>
                        </a:spcAft>
                      </a:pPr>
                      <a:r>
                        <a:rPr lang="en-ZA" sz="1100">
                          <a:solidFill>
                            <a:srgbClr val="002060"/>
                          </a:solidFill>
                          <a:effectLst/>
                          <a:latin typeface="+mn-lt"/>
                          <a:ea typeface="Calibri" panose="020F0502020204030204" pitchFamily="34" charset="0"/>
                          <a:cs typeface="Arial" panose="020B0604020202020204" pitchFamily="34" charset="0"/>
                        </a:rPr>
                        <a:t>The entity is an EME/QSE </a:t>
                      </a:r>
                      <a:endParaRPr lang="en-ZA" sz="11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eaLnBrk="0" fontAlgn="base" hangingPunct="0">
                        <a:spcBef>
                          <a:spcPts val="575"/>
                        </a:spcBef>
                      </a:pPr>
                      <a:r>
                        <a:rPr lang="en-US" sz="1100">
                          <a:solidFill>
                            <a:srgbClr val="002060"/>
                          </a:solidFill>
                          <a:effectLst/>
                          <a:latin typeface="+mn-lt"/>
                          <a:ea typeface="Times New Roman" panose="02020603050405020304" pitchFamily="18" charset="0"/>
                          <a:cs typeface="Arial" panose="020B0604020202020204" pitchFamily="34" charset="0"/>
                        </a:rPr>
                        <a:t>5</a:t>
                      </a:r>
                      <a:endParaRPr lang="en-ZA" sz="11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3111345020"/>
                  </a:ext>
                </a:extLst>
              </a:tr>
              <a:tr h="485332">
                <a:tc>
                  <a:txBody>
                    <a:bodyPr/>
                    <a:lstStyle/>
                    <a:p>
                      <a:pPr algn="just">
                        <a:lnSpc>
                          <a:spcPct val="107000"/>
                        </a:lnSpc>
                        <a:spcAft>
                          <a:spcPts val="800"/>
                        </a:spcAft>
                      </a:pPr>
                      <a:r>
                        <a:rPr lang="en-GB" sz="1100">
                          <a:solidFill>
                            <a:srgbClr val="002060"/>
                          </a:solidFill>
                          <a:effectLst/>
                          <a:latin typeface="+mn-lt"/>
                          <a:ea typeface="Calibri" panose="020F0502020204030204" pitchFamily="34" charset="0"/>
                          <a:cs typeface="Arial" panose="020B0604020202020204" pitchFamily="34" charset="0"/>
                        </a:rPr>
                        <a:t>Enterprise with Women Ownership of 30% and more</a:t>
                      </a:r>
                      <a:endParaRPr lang="en-ZA" sz="11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ctr" eaLnBrk="0" fontAlgn="base" hangingPunct="0">
                        <a:spcBef>
                          <a:spcPts val="575"/>
                        </a:spcBef>
                      </a:pPr>
                      <a:r>
                        <a:rPr lang="en-US" sz="1100">
                          <a:solidFill>
                            <a:srgbClr val="002060"/>
                          </a:solidFill>
                          <a:effectLst/>
                          <a:latin typeface="+mn-lt"/>
                          <a:ea typeface="Times New Roman" panose="02020603050405020304" pitchFamily="18" charset="0"/>
                          <a:cs typeface="Arial" panose="020B0604020202020204" pitchFamily="34" charset="0"/>
                        </a:rPr>
                        <a:t>5</a:t>
                      </a:r>
                      <a:endParaRPr lang="en-ZA" sz="110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634358116"/>
                  </a:ext>
                </a:extLst>
              </a:tr>
            </a:tbl>
          </a:graphicData>
        </a:graphic>
      </p:graphicFrame>
    </p:spTree>
    <p:extLst>
      <p:ext uri="{BB962C8B-B14F-4D97-AF65-F5344CB8AC3E}">
        <p14:creationId xmlns:p14="http://schemas.microsoft.com/office/powerpoint/2010/main" val="3896276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31499-82AA-3C86-CDC9-58F02A7AAC9A}"/>
              </a:ext>
            </a:extLst>
          </p:cNvPr>
          <p:cNvSpPr>
            <a:spLocks noGrp="1"/>
          </p:cNvSpPr>
          <p:nvPr>
            <p:ph type="title"/>
          </p:nvPr>
        </p:nvSpPr>
        <p:spPr>
          <a:xfrm>
            <a:off x="431121" y="201284"/>
            <a:ext cx="7886700" cy="532606"/>
          </a:xfrm>
        </p:spPr>
        <p:txBody>
          <a:bodyPr>
            <a:normAutofit/>
          </a:bodyPr>
          <a:lstStyle/>
          <a:p>
            <a:r>
              <a:rPr lang="en-ZA" sz="2800"/>
              <a:t>B-BBEE  Certificate/Affidavit</a:t>
            </a:r>
          </a:p>
        </p:txBody>
      </p:sp>
      <p:sp>
        <p:nvSpPr>
          <p:cNvPr id="3" name="Slide Number Placeholder 2">
            <a:extLst>
              <a:ext uri="{FF2B5EF4-FFF2-40B4-BE49-F238E27FC236}">
                <a16:creationId xmlns:a16="http://schemas.microsoft.com/office/drawing/2014/main" id="{79519C9F-C7E2-8DF1-C4DB-A54C965EB85C}"/>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AA16771D-3DEE-DD9E-515B-00D76F57C107}"/>
              </a:ext>
            </a:extLst>
          </p:cNvPr>
          <p:cNvSpPr>
            <a:spLocks noGrp="1"/>
          </p:cNvSpPr>
          <p:nvPr>
            <p:ph type="body" sz="quarter" idx="11"/>
          </p:nvPr>
        </p:nvSpPr>
        <p:spPr>
          <a:xfrm>
            <a:off x="431121" y="821073"/>
            <a:ext cx="8560496" cy="5327064"/>
          </a:xfrm>
        </p:spPr>
        <p:txBody>
          <a:bodyPr>
            <a:normAutofit fontScale="85000" lnSpcReduction="20000"/>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x-none" sz="17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rPr>
              <a:t>The t</a:t>
            </a:r>
            <a:r>
              <a:rPr kumimoji="0" lang="en-ZA" sz="17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rPr>
              <a:t>able</a:t>
            </a:r>
            <a:r>
              <a:rPr kumimoji="0" lang="x-none" sz="17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rPr>
              <a:t> below indicates the specific B-BBEE certification documents that must be submitted for this tender</a:t>
            </a:r>
            <a:r>
              <a:rPr kumimoji="0" lang="x-none"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rPr>
              <a:t>. </a:t>
            </a:r>
            <a:endParaRPr kumimoji="0" lang="en-ZA"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ZA">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ZA">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ZA">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ZA">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ZA">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ZA">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ZA">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GB">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lang="en-GB" noProof="0">
              <a:solidFill>
                <a:srgbClr val="003366"/>
              </a:solidFill>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003366"/>
                </a:solidFill>
                <a:effectLst/>
                <a:uLnTx/>
                <a:uFillTx/>
                <a:latin typeface="Arial"/>
                <a:ea typeface="Times New Roman" pitchFamily="18" charset="0"/>
                <a:cs typeface="Tahoma" pitchFamily="34" charset="0"/>
              </a:rPr>
              <a:t>Joint Ventures and Consortiums (JV's collectively)</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rPr>
              <a:t>Incorporated JV's must submit the B-BBEE status of the entity. </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rPr>
              <a:t>Unincorporated JV's must submit a consolidated B-BBEE scorecard as if they were a group structure for every separate tender.</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a:ln>
                <a:noFill/>
              </a:ln>
              <a:solidFill>
                <a:srgbClr val="003366"/>
              </a:solidFill>
              <a:effectLst/>
              <a:uLnTx/>
              <a:uFillTx/>
              <a:latin typeface="Arial"/>
              <a:ea typeface="Times New Roman" pitchFamily="18" charset="0"/>
              <a:cs typeface="Tahoma" pitchFamily="34" charset="0"/>
            </a:endParaRPr>
          </a:p>
          <a:p>
            <a:endParaRPr lang="en-ZA"/>
          </a:p>
        </p:txBody>
      </p:sp>
      <p:graphicFrame>
        <p:nvGraphicFramePr>
          <p:cNvPr id="6" name="Table 6">
            <a:extLst>
              <a:ext uri="{FF2B5EF4-FFF2-40B4-BE49-F238E27FC236}">
                <a16:creationId xmlns:a16="http://schemas.microsoft.com/office/drawing/2014/main" id="{BC83A061-8D1C-2123-EA18-5BA523A62F91}"/>
              </a:ext>
            </a:extLst>
          </p:cNvPr>
          <p:cNvGraphicFramePr>
            <a:graphicFrameLocks noGrp="1"/>
          </p:cNvGraphicFramePr>
          <p:nvPr>
            <p:extLst>
              <p:ext uri="{D42A27DB-BD31-4B8C-83A1-F6EECF244321}">
                <p14:modId xmlns:p14="http://schemas.microsoft.com/office/powerpoint/2010/main" val="931399502"/>
              </p:ext>
            </p:extLst>
          </p:nvPr>
        </p:nvGraphicFramePr>
        <p:xfrm>
          <a:off x="408838" y="1459812"/>
          <a:ext cx="8326323" cy="3453127"/>
        </p:xfrm>
        <a:graphic>
          <a:graphicData uri="http://schemas.openxmlformats.org/drawingml/2006/table">
            <a:tbl>
              <a:tblPr firstRow="1" bandRow="1">
                <a:tableStyleId>{5C22544A-7EE6-4342-B048-85BDC9FD1C3A}</a:tableStyleId>
              </a:tblPr>
              <a:tblGrid>
                <a:gridCol w="2638876">
                  <a:extLst>
                    <a:ext uri="{9D8B030D-6E8A-4147-A177-3AD203B41FA5}">
                      <a16:colId xmlns:a16="http://schemas.microsoft.com/office/drawing/2014/main" val="2803837335"/>
                    </a:ext>
                  </a:extLst>
                </a:gridCol>
                <a:gridCol w="2441360">
                  <a:extLst>
                    <a:ext uri="{9D8B030D-6E8A-4147-A177-3AD203B41FA5}">
                      <a16:colId xmlns:a16="http://schemas.microsoft.com/office/drawing/2014/main" val="981266956"/>
                    </a:ext>
                  </a:extLst>
                </a:gridCol>
                <a:gridCol w="3246087">
                  <a:extLst>
                    <a:ext uri="{9D8B030D-6E8A-4147-A177-3AD203B41FA5}">
                      <a16:colId xmlns:a16="http://schemas.microsoft.com/office/drawing/2014/main" val="899006996"/>
                    </a:ext>
                  </a:extLst>
                </a:gridCol>
              </a:tblGrid>
              <a:tr h="383193">
                <a:tc>
                  <a:txBody>
                    <a:bodyPr/>
                    <a:lstStyle/>
                    <a:p>
                      <a:pPr marL="0" indent="0" algn="ctr">
                        <a:lnSpc>
                          <a:spcPct val="115000"/>
                        </a:lnSpc>
                        <a:spcAft>
                          <a:spcPts val="0"/>
                        </a:spcAft>
                      </a:pPr>
                      <a:r>
                        <a:rPr lang="en-ZA" sz="1400" kern="1200">
                          <a:solidFill>
                            <a:srgbClr val="002060"/>
                          </a:solidFill>
                        </a:rPr>
                        <a:t>Classification</a:t>
                      </a:r>
                      <a:endParaRPr lang="en-ZA" sz="1400" kern="1200">
                        <a:solidFill>
                          <a:srgbClr val="002060"/>
                        </a:solidFill>
                        <a:latin typeface="Arial" charset="0"/>
                        <a:ea typeface="Times New Roman" pitchFamily="18" charset="0"/>
                        <a:cs typeface="Tahoma" pitchFamily="34" charset="0"/>
                      </a:endParaRPr>
                    </a:p>
                  </a:txBody>
                  <a:tcPr marL="22089" marR="22089" marT="0" marB="0" anchor="ctr">
                    <a:solidFill>
                      <a:schemeClr val="bg1">
                        <a:lumMod val="75000"/>
                      </a:schemeClr>
                    </a:solidFill>
                  </a:tcPr>
                </a:tc>
                <a:tc>
                  <a:txBody>
                    <a:bodyPr/>
                    <a:lstStyle/>
                    <a:p>
                      <a:pPr algn="ctr">
                        <a:lnSpc>
                          <a:spcPct val="115000"/>
                        </a:lnSpc>
                        <a:spcAft>
                          <a:spcPts val="0"/>
                        </a:spcAft>
                      </a:pPr>
                      <a:r>
                        <a:rPr lang="en-ZA" sz="1400" kern="1200">
                          <a:solidFill>
                            <a:srgbClr val="002060"/>
                          </a:solidFill>
                        </a:rPr>
                        <a:t>Turnover</a:t>
                      </a:r>
                      <a:endParaRPr lang="en-ZA" sz="1400" kern="1200">
                        <a:solidFill>
                          <a:srgbClr val="002060"/>
                        </a:solidFill>
                        <a:latin typeface="Arial" charset="0"/>
                        <a:ea typeface="Times New Roman" pitchFamily="18" charset="0"/>
                        <a:cs typeface="Tahoma" pitchFamily="34" charset="0"/>
                      </a:endParaRPr>
                    </a:p>
                  </a:txBody>
                  <a:tcPr marL="22089" marR="22089" marT="0" marB="0" anchor="ctr">
                    <a:solidFill>
                      <a:schemeClr val="bg1">
                        <a:lumMod val="75000"/>
                      </a:schemeClr>
                    </a:solidFill>
                  </a:tcPr>
                </a:tc>
                <a:tc>
                  <a:txBody>
                    <a:bodyPr/>
                    <a:lstStyle/>
                    <a:p>
                      <a:pPr algn="ctr">
                        <a:lnSpc>
                          <a:spcPct val="115000"/>
                        </a:lnSpc>
                        <a:spcAft>
                          <a:spcPts val="0"/>
                        </a:spcAft>
                      </a:pPr>
                      <a:r>
                        <a:rPr lang="en-ZA" sz="1400" kern="1200">
                          <a:solidFill>
                            <a:srgbClr val="002060"/>
                          </a:solidFill>
                        </a:rPr>
                        <a:t>Submission Requirement</a:t>
                      </a:r>
                      <a:endParaRPr lang="en-ZA" sz="1400" kern="1200">
                        <a:solidFill>
                          <a:srgbClr val="002060"/>
                        </a:solidFill>
                        <a:latin typeface="Arial" charset="0"/>
                        <a:ea typeface="Times New Roman" pitchFamily="18" charset="0"/>
                        <a:cs typeface="Tahoma" pitchFamily="34" charset="0"/>
                      </a:endParaRPr>
                    </a:p>
                  </a:txBody>
                  <a:tcPr marL="22089" marR="22089" marT="0" marB="0" anchor="ctr">
                    <a:solidFill>
                      <a:schemeClr val="bg1">
                        <a:lumMod val="75000"/>
                      </a:schemeClr>
                    </a:solidFill>
                  </a:tcPr>
                </a:tc>
                <a:extLst>
                  <a:ext uri="{0D108BD9-81ED-4DB2-BD59-A6C34878D82A}">
                    <a16:rowId xmlns:a16="http://schemas.microsoft.com/office/drawing/2014/main" val="1143267015"/>
                  </a:ext>
                </a:extLst>
              </a:tr>
              <a:tr h="429678">
                <a:tc>
                  <a:txBody>
                    <a:bodyPr/>
                    <a:lstStyle/>
                    <a:p>
                      <a:pPr algn="just">
                        <a:lnSpc>
                          <a:spcPct val="115000"/>
                        </a:lnSpc>
                        <a:spcAft>
                          <a:spcPts val="0"/>
                        </a:spcAft>
                      </a:pPr>
                      <a:r>
                        <a:rPr lang="en-ZA" sz="1300" kern="1200">
                          <a:solidFill>
                            <a:srgbClr val="002060"/>
                          </a:solidFill>
                        </a:rPr>
                        <a:t>Exempted</a:t>
                      </a:r>
                      <a:r>
                        <a:rPr lang="en-ZA" sz="1300" kern="1200" baseline="0">
                          <a:solidFill>
                            <a:srgbClr val="002060"/>
                          </a:solidFill>
                        </a:rPr>
                        <a:t> </a:t>
                      </a:r>
                      <a:r>
                        <a:rPr lang="en-ZA" sz="1300" kern="1200">
                          <a:solidFill>
                            <a:srgbClr val="002060"/>
                          </a:solidFill>
                        </a:rPr>
                        <a:t>Micro Enterprise  (EME)</a:t>
                      </a:r>
                      <a:endParaRPr lang="en-ZA" sz="1300" kern="1200">
                        <a:solidFill>
                          <a:srgbClr val="002060"/>
                        </a:solidFill>
                        <a:latin typeface="Arial" charset="0"/>
                        <a:ea typeface="Times New Roman" pitchFamily="18" charset="0"/>
                        <a:cs typeface="Tahoma" pitchFamily="34" charset="0"/>
                      </a:endParaRPr>
                    </a:p>
                  </a:txBody>
                  <a:tcPr marL="22089" marR="22089" marT="0" marB="0"/>
                </a:tc>
                <a:tc>
                  <a:txBody>
                    <a:bodyPr/>
                    <a:lstStyle/>
                    <a:p>
                      <a:pPr algn="just">
                        <a:lnSpc>
                          <a:spcPct val="115000"/>
                        </a:lnSpc>
                        <a:spcAft>
                          <a:spcPts val="0"/>
                        </a:spcAft>
                      </a:pPr>
                      <a:r>
                        <a:rPr lang="en-ZA" sz="1300" kern="1200">
                          <a:solidFill>
                            <a:srgbClr val="002060"/>
                          </a:solidFill>
                        </a:rPr>
                        <a:t>Below R10 million </a:t>
                      </a:r>
                      <a:r>
                        <a:rPr lang="en-ZA" sz="1300" kern="1200" err="1">
                          <a:solidFill>
                            <a:srgbClr val="002060"/>
                          </a:solidFill>
                        </a:rPr>
                        <a:t>p.a</a:t>
                      </a:r>
                      <a:endParaRPr lang="en-ZA" sz="1300" kern="1200">
                        <a:solidFill>
                          <a:srgbClr val="002060"/>
                        </a:solidFill>
                        <a:latin typeface="Arial" charset="0"/>
                        <a:ea typeface="Times New Roman" pitchFamily="18" charset="0"/>
                        <a:cs typeface="Tahoma" pitchFamily="34" charset="0"/>
                      </a:endParaRPr>
                    </a:p>
                  </a:txBody>
                  <a:tcPr marL="22089" marR="22089" marT="0" marB="0"/>
                </a:tc>
                <a:tc>
                  <a:txBody>
                    <a:bodyPr/>
                    <a:lstStyle/>
                    <a:p>
                      <a:pPr marL="285750" indent="-285750" algn="just">
                        <a:lnSpc>
                          <a:spcPct val="115000"/>
                        </a:lnSpc>
                        <a:spcAft>
                          <a:spcPts val="0"/>
                        </a:spcAft>
                        <a:buFont typeface="Arial" panose="020B0604020202020204" pitchFamily="34" charset="0"/>
                        <a:buChar char="•"/>
                      </a:pPr>
                      <a:r>
                        <a:rPr lang="en-ZA" sz="1300" kern="1200">
                          <a:solidFill>
                            <a:srgbClr val="002060"/>
                          </a:solidFill>
                        </a:rPr>
                        <a:t>An Affidavit or Certificate from CIPC </a:t>
                      </a:r>
                      <a:endParaRPr lang="en-ZA" sz="1300" kern="1200">
                        <a:solidFill>
                          <a:srgbClr val="002060"/>
                        </a:solidFill>
                        <a:latin typeface="Arial" charset="0"/>
                        <a:ea typeface="Times New Roman" pitchFamily="18" charset="0"/>
                        <a:cs typeface="Tahoma" pitchFamily="34" charset="0"/>
                      </a:endParaRPr>
                    </a:p>
                  </a:txBody>
                  <a:tcPr marL="22089" marR="22089" marT="0" marB="0"/>
                </a:tc>
                <a:extLst>
                  <a:ext uri="{0D108BD9-81ED-4DB2-BD59-A6C34878D82A}">
                    <a16:rowId xmlns:a16="http://schemas.microsoft.com/office/drawing/2014/main" val="1922538886"/>
                  </a:ext>
                </a:extLst>
              </a:tr>
              <a:tr h="1685294">
                <a:tc>
                  <a:txBody>
                    <a:bodyPr/>
                    <a:lstStyle/>
                    <a:p>
                      <a:pPr algn="just">
                        <a:lnSpc>
                          <a:spcPct val="115000"/>
                        </a:lnSpc>
                        <a:spcAft>
                          <a:spcPts val="0"/>
                        </a:spcAft>
                      </a:pPr>
                      <a:r>
                        <a:rPr lang="en-ZA" sz="1300" kern="1200">
                          <a:solidFill>
                            <a:srgbClr val="002060"/>
                          </a:solidFill>
                        </a:rPr>
                        <a:t>Qualifying</a:t>
                      </a:r>
                      <a:r>
                        <a:rPr lang="en-ZA" sz="1300" kern="1200" baseline="0">
                          <a:solidFill>
                            <a:srgbClr val="002060"/>
                          </a:solidFill>
                        </a:rPr>
                        <a:t> </a:t>
                      </a:r>
                      <a:r>
                        <a:rPr lang="en-ZA" sz="1300" kern="1200">
                          <a:solidFill>
                            <a:srgbClr val="002060"/>
                          </a:solidFill>
                        </a:rPr>
                        <a:t>Small Enterprise (QSE)</a:t>
                      </a:r>
                      <a:endParaRPr lang="en-ZA" sz="1300" kern="1200">
                        <a:solidFill>
                          <a:srgbClr val="002060"/>
                        </a:solidFill>
                        <a:latin typeface="Arial" charset="0"/>
                        <a:ea typeface="Times New Roman" pitchFamily="18" charset="0"/>
                        <a:cs typeface="Tahoma" pitchFamily="34" charset="0"/>
                      </a:endParaRPr>
                    </a:p>
                  </a:txBody>
                  <a:tcPr marL="22089" marR="22089" marT="0" marB="0"/>
                </a:tc>
                <a:tc>
                  <a:txBody>
                    <a:bodyPr/>
                    <a:lstStyle/>
                    <a:p>
                      <a:pPr algn="just">
                        <a:lnSpc>
                          <a:spcPct val="115000"/>
                        </a:lnSpc>
                        <a:spcAft>
                          <a:spcPts val="0"/>
                        </a:spcAft>
                      </a:pPr>
                      <a:r>
                        <a:rPr lang="en-ZA" sz="1300" kern="1200">
                          <a:solidFill>
                            <a:srgbClr val="002060"/>
                          </a:solidFill>
                        </a:rPr>
                        <a:t>Between R10 million and R50 million p.a. </a:t>
                      </a:r>
                      <a:endParaRPr lang="en-ZA" sz="1300" kern="1200">
                        <a:solidFill>
                          <a:srgbClr val="002060"/>
                        </a:solidFill>
                        <a:latin typeface="Arial" charset="0"/>
                        <a:ea typeface="Times New Roman" pitchFamily="18" charset="0"/>
                        <a:cs typeface="Tahoma" pitchFamily="34" charset="0"/>
                      </a:endParaRPr>
                    </a:p>
                  </a:txBody>
                  <a:tcPr marL="22089" marR="22089" marT="0" marB="0"/>
                </a:tc>
                <a:tc>
                  <a:txBody>
                    <a:bodyPr/>
                    <a:lstStyle/>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300" kern="1200">
                          <a:solidFill>
                            <a:srgbClr val="002060"/>
                          </a:solidFill>
                        </a:rPr>
                        <a:t>An affidavit. Only 51% Black ownership and above or</a:t>
                      </a:r>
                    </a:p>
                    <a:p>
                      <a:pPr marL="285750" marR="0" lvl="0" indent="-285750" algn="just"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300" kern="1200">
                          <a:solidFill>
                            <a:srgbClr val="002060"/>
                          </a:solidFill>
                        </a:rPr>
                        <a:t>A copy of B-BBEE rating certificate from a South African National Accreditation System (SANAS) accredited rating agency.</a:t>
                      </a:r>
                      <a:endParaRPr lang="en-GB" sz="1300" kern="1200">
                        <a:solidFill>
                          <a:srgbClr val="002060"/>
                        </a:solidFill>
                        <a:latin typeface="Arial" charset="0"/>
                        <a:ea typeface="Times New Roman" pitchFamily="18" charset="0"/>
                        <a:cs typeface="Tahoma" pitchFamily="34" charset="0"/>
                      </a:endParaRPr>
                    </a:p>
                  </a:txBody>
                  <a:tcPr marL="22089" marR="22089" marT="0" marB="0"/>
                </a:tc>
                <a:extLst>
                  <a:ext uri="{0D108BD9-81ED-4DB2-BD59-A6C34878D82A}">
                    <a16:rowId xmlns:a16="http://schemas.microsoft.com/office/drawing/2014/main" val="907805409"/>
                  </a:ext>
                </a:extLst>
              </a:tr>
              <a:tr h="954962">
                <a:tc>
                  <a:txBody>
                    <a:bodyPr/>
                    <a:lstStyle/>
                    <a:p>
                      <a:pPr algn="just">
                        <a:lnSpc>
                          <a:spcPct val="115000"/>
                        </a:lnSpc>
                        <a:spcAft>
                          <a:spcPts val="0"/>
                        </a:spcAft>
                      </a:pPr>
                      <a:r>
                        <a:rPr lang="en-ZA" sz="1300" kern="1200">
                          <a:solidFill>
                            <a:srgbClr val="002060"/>
                          </a:solidFill>
                        </a:rPr>
                        <a:t>Large Enterprise (LE)</a:t>
                      </a:r>
                      <a:endParaRPr lang="en-ZA" sz="1300" kern="1200">
                        <a:solidFill>
                          <a:srgbClr val="002060"/>
                        </a:solidFill>
                        <a:latin typeface="Arial" charset="0"/>
                        <a:ea typeface="Times New Roman" pitchFamily="18" charset="0"/>
                        <a:cs typeface="Tahoma" pitchFamily="34" charset="0"/>
                      </a:endParaRPr>
                    </a:p>
                  </a:txBody>
                  <a:tcPr marL="22089" marR="22089" marT="0" marB="0"/>
                </a:tc>
                <a:tc>
                  <a:txBody>
                    <a:bodyPr/>
                    <a:lstStyle/>
                    <a:p>
                      <a:pPr algn="just">
                        <a:lnSpc>
                          <a:spcPct val="115000"/>
                        </a:lnSpc>
                        <a:spcAft>
                          <a:spcPts val="0"/>
                        </a:spcAft>
                      </a:pPr>
                      <a:r>
                        <a:rPr lang="en-ZA" sz="1300" kern="1200">
                          <a:solidFill>
                            <a:srgbClr val="002060"/>
                          </a:solidFill>
                        </a:rPr>
                        <a:t>Above R50 million p.a.</a:t>
                      </a:r>
                      <a:r>
                        <a:rPr lang="en-ZA" sz="1300" kern="1200" baseline="0">
                          <a:solidFill>
                            <a:srgbClr val="002060"/>
                          </a:solidFill>
                        </a:rPr>
                        <a:t>  </a:t>
                      </a:r>
                      <a:endParaRPr lang="en-ZA" sz="1300" kern="1200">
                        <a:solidFill>
                          <a:srgbClr val="002060"/>
                        </a:solidFill>
                        <a:latin typeface="Arial" charset="0"/>
                        <a:ea typeface="Times New Roman" pitchFamily="18" charset="0"/>
                        <a:cs typeface="Tahoma" pitchFamily="34" charset="0"/>
                      </a:endParaRPr>
                    </a:p>
                  </a:txBody>
                  <a:tcPr marL="22089" marR="22089" marT="0" marB="0"/>
                </a:tc>
                <a:tc>
                  <a:txBody>
                    <a:bodyPr/>
                    <a:lstStyle/>
                    <a:p>
                      <a:pPr marL="342900" indent="-342900" algn="just">
                        <a:lnSpc>
                          <a:spcPct val="115000"/>
                        </a:lnSpc>
                        <a:spcAft>
                          <a:spcPts val="0"/>
                        </a:spcAft>
                        <a:buFont typeface="Arial" panose="020B0604020202020204" pitchFamily="34" charset="0"/>
                        <a:buChar char="•"/>
                      </a:pPr>
                      <a:r>
                        <a:rPr lang="en-ZA" sz="1300" kern="1200">
                          <a:solidFill>
                            <a:srgbClr val="002060"/>
                          </a:solidFill>
                        </a:rPr>
                        <a:t>A copy of B-BBEE Rating Certificate from a SANAS Accredited rating agency.</a:t>
                      </a:r>
                      <a:endParaRPr lang="en-ZA" sz="1300" kern="1200">
                        <a:solidFill>
                          <a:srgbClr val="002060"/>
                        </a:solidFill>
                        <a:latin typeface="Arial" charset="0"/>
                        <a:ea typeface="Times New Roman" pitchFamily="18" charset="0"/>
                        <a:cs typeface="Tahoma" pitchFamily="34" charset="0"/>
                      </a:endParaRPr>
                    </a:p>
                  </a:txBody>
                  <a:tcPr marL="22089" marR="22089" marT="0" marB="0"/>
                </a:tc>
                <a:extLst>
                  <a:ext uri="{0D108BD9-81ED-4DB2-BD59-A6C34878D82A}">
                    <a16:rowId xmlns:a16="http://schemas.microsoft.com/office/drawing/2014/main" val="1961470287"/>
                  </a:ext>
                </a:extLst>
              </a:tr>
            </a:tbl>
          </a:graphicData>
        </a:graphic>
      </p:graphicFrame>
    </p:spTree>
    <p:extLst>
      <p:ext uri="{BB962C8B-B14F-4D97-AF65-F5344CB8AC3E}">
        <p14:creationId xmlns:p14="http://schemas.microsoft.com/office/powerpoint/2010/main" val="3853544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D967-8493-1A08-1199-90CA3C8A7613}"/>
              </a:ext>
            </a:extLst>
          </p:cNvPr>
          <p:cNvSpPr>
            <a:spLocks noGrp="1"/>
          </p:cNvSpPr>
          <p:nvPr>
            <p:ph type="title"/>
          </p:nvPr>
        </p:nvSpPr>
        <p:spPr/>
        <p:txBody>
          <a:bodyPr>
            <a:normAutofit/>
          </a:bodyPr>
          <a:lstStyle/>
          <a:p>
            <a:r>
              <a:rPr lang="en-GB" sz="2800"/>
              <a:t>Use and acceptance of Affidavits</a:t>
            </a:r>
            <a:endParaRPr lang="en-ZA" sz="2800"/>
          </a:p>
        </p:txBody>
      </p:sp>
      <p:sp>
        <p:nvSpPr>
          <p:cNvPr id="3" name="Slide Number Placeholder 2">
            <a:extLst>
              <a:ext uri="{FF2B5EF4-FFF2-40B4-BE49-F238E27FC236}">
                <a16:creationId xmlns:a16="http://schemas.microsoft.com/office/drawing/2014/main" id="{C857F781-36BA-82BA-B760-2840CE1CD714}"/>
              </a:ext>
            </a:extLst>
          </p:cNvPr>
          <p:cNvSpPr>
            <a:spLocks noGrp="1"/>
          </p:cNvSpPr>
          <p:nvPr>
            <p:ph type="sldNum" sz="quarter" idx="10"/>
          </p:nvPr>
        </p:nvSpPr>
        <p:spPr/>
        <p:txBody>
          <a:bodyPr/>
          <a:lstStyle/>
          <a:p>
            <a:fld id="{B540B12B-D968-2643-8E7F-238A3C456CC9}" type="slidenum">
              <a:rPr lang="en-US" smtClean="0"/>
              <a:pPr/>
              <a:t>54</a:t>
            </a:fld>
            <a:endParaRPr lang="en-US"/>
          </a:p>
        </p:txBody>
      </p:sp>
      <p:sp>
        <p:nvSpPr>
          <p:cNvPr id="4" name="Text Placeholder 3">
            <a:extLst>
              <a:ext uri="{FF2B5EF4-FFF2-40B4-BE49-F238E27FC236}">
                <a16:creationId xmlns:a16="http://schemas.microsoft.com/office/drawing/2014/main" id="{FA9E8E10-2297-03EA-601A-796166656E03}"/>
              </a:ext>
            </a:extLst>
          </p:cNvPr>
          <p:cNvSpPr>
            <a:spLocks noGrp="1"/>
          </p:cNvSpPr>
          <p:nvPr>
            <p:ph type="body" sz="quarter" idx="11"/>
          </p:nvPr>
        </p:nvSpPr>
        <p:spPr>
          <a:xfrm>
            <a:off x="341312" y="1197559"/>
            <a:ext cx="8370887" cy="42481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a:ln>
                  <a:noFill/>
                </a:ln>
                <a:solidFill>
                  <a:srgbClr val="004F87"/>
                </a:solidFill>
                <a:effectLst/>
                <a:uLnTx/>
                <a:uFillTx/>
                <a:latin typeface="Arial"/>
                <a:ea typeface="+mn-ea"/>
                <a:cs typeface="+mn-cs"/>
              </a:rPr>
              <a:t>Section 1.6 </a:t>
            </a:r>
            <a:r>
              <a:rPr lang="en-ZA" sz="2000" b="1">
                <a:solidFill>
                  <a:srgbClr val="004F87"/>
                </a:solidFill>
                <a:latin typeface="Arial"/>
              </a:rPr>
              <a:t>of </a:t>
            </a:r>
            <a:r>
              <a:rPr kumimoji="0" lang="en-ZA" sz="2000" b="1" i="0" u="none" strike="noStrike" kern="1200" cap="none" spc="0" normalizeH="0" baseline="0" noProof="0">
                <a:ln>
                  <a:noFill/>
                </a:ln>
                <a:solidFill>
                  <a:srgbClr val="004F87"/>
                </a:solidFill>
                <a:effectLst/>
                <a:uLnTx/>
                <a:uFillTx/>
                <a:latin typeface="Arial"/>
                <a:ea typeface="+mn-ea"/>
                <a:cs typeface="+mn-cs"/>
              </a:rPr>
              <a:t>SBD 6.1 states…</a:t>
            </a:r>
            <a:r>
              <a:rPr kumimoji="0" lang="en-GB" sz="2000" b="1" i="0" u="none" strike="noStrike" kern="1200" cap="none" spc="0" normalizeH="0" baseline="0" noProof="0">
                <a:ln>
                  <a:noFill/>
                </a:ln>
                <a:solidFill>
                  <a:srgbClr val="004F87"/>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a:solidFill>
                <a:srgbClr val="004F87"/>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srgbClr val="004F87"/>
                </a:solidFill>
                <a:effectLst/>
                <a:uLnTx/>
                <a:uFillTx/>
                <a:latin typeface="Arial"/>
                <a:ea typeface="+mn-ea"/>
                <a:cs typeface="+mn-cs"/>
              </a:rPr>
              <a:t>“</a:t>
            </a:r>
            <a:r>
              <a:rPr kumimoji="0" lang="en-GB" sz="1900" b="0" i="1" u="none" strike="noStrike" kern="1200" cap="none" spc="0" normalizeH="0" baseline="0" noProof="0">
                <a:ln>
                  <a:noFill/>
                </a:ln>
                <a:solidFill>
                  <a:srgbClr val="004F87"/>
                </a:solidFill>
                <a:effectLst/>
                <a:uLnTx/>
                <a:uFillTx/>
                <a:latin typeface="Arial"/>
                <a:ea typeface="+mn-ea"/>
                <a:cs typeface="+mn-cs"/>
              </a:rPr>
              <a:t>The organ of state reserves the right to require of a tenderer, either before a tender is adjudicated or at any time subsequently, to substantiate any claim regarding preferences, in any manner required by the organ of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a:ln>
                <a:noFill/>
              </a:ln>
              <a:solidFill>
                <a:srgbClr val="004F87"/>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a:ln>
                  <a:noFill/>
                </a:ln>
                <a:solidFill>
                  <a:srgbClr val="004F87"/>
                </a:solidFill>
                <a:effectLst/>
                <a:uLnTx/>
                <a:uFillTx/>
                <a:latin typeface="Arial"/>
                <a:ea typeface="+mn-ea"/>
                <a:cs typeface="+mn-cs"/>
              </a:rPr>
              <a:t>SARS reserves the right to request that bidders submit proof of their Black ownership and turnover information in support of their Affidavits.</a:t>
            </a:r>
            <a:endParaRPr lang="en-ZA"/>
          </a:p>
        </p:txBody>
      </p:sp>
    </p:spTree>
    <p:extLst>
      <p:ext uri="{BB962C8B-B14F-4D97-AF65-F5344CB8AC3E}">
        <p14:creationId xmlns:p14="http://schemas.microsoft.com/office/powerpoint/2010/main" val="33239401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B774-B2DE-CD9F-6825-012B363BC590}"/>
              </a:ext>
            </a:extLst>
          </p:cNvPr>
          <p:cNvSpPr>
            <a:spLocks noGrp="1"/>
          </p:cNvSpPr>
          <p:nvPr>
            <p:ph type="title"/>
          </p:nvPr>
        </p:nvSpPr>
        <p:spPr/>
        <p:txBody>
          <a:bodyPr>
            <a:noAutofit/>
          </a:bodyPr>
          <a:lstStyle/>
          <a:p>
            <a:r>
              <a:rPr lang="en-GB" sz="2400"/>
              <a:t>B-BBEE Key Sections to complete in SBD 6.1 Page 4</a:t>
            </a:r>
            <a:endParaRPr lang="en-ZA" sz="2400"/>
          </a:p>
        </p:txBody>
      </p:sp>
      <p:sp>
        <p:nvSpPr>
          <p:cNvPr id="3" name="Slide Number Placeholder 2">
            <a:extLst>
              <a:ext uri="{FF2B5EF4-FFF2-40B4-BE49-F238E27FC236}">
                <a16:creationId xmlns:a16="http://schemas.microsoft.com/office/drawing/2014/main" id="{BAC521D4-A506-6C60-AD76-D2FA73765916}"/>
              </a:ext>
            </a:extLst>
          </p:cNvPr>
          <p:cNvSpPr>
            <a:spLocks noGrp="1"/>
          </p:cNvSpPr>
          <p:nvPr>
            <p:ph type="sldNum" sz="quarter" idx="10"/>
          </p:nvPr>
        </p:nvSpPr>
        <p:spPr/>
        <p:txBody>
          <a:bodyPr/>
          <a:lstStyle/>
          <a:p>
            <a:fld id="{B540B12B-D968-2643-8E7F-238A3C456CC9}" type="slidenum">
              <a:rPr lang="en-US" smtClean="0"/>
              <a:pPr/>
              <a:t>55</a:t>
            </a:fld>
            <a:endParaRPr lang="en-US"/>
          </a:p>
        </p:txBody>
      </p:sp>
      <p:pic>
        <p:nvPicPr>
          <p:cNvPr id="7" name="Picture 6">
            <a:extLst>
              <a:ext uri="{FF2B5EF4-FFF2-40B4-BE49-F238E27FC236}">
                <a16:creationId xmlns:a16="http://schemas.microsoft.com/office/drawing/2014/main" id="{252E6C2E-22A2-CF50-3B73-82A43D937C45}"/>
              </a:ext>
            </a:extLst>
          </p:cNvPr>
          <p:cNvPicPr>
            <a:picLocks noChangeAspect="1"/>
          </p:cNvPicPr>
          <p:nvPr/>
        </p:nvPicPr>
        <p:blipFill>
          <a:blip r:embed="rId2"/>
          <a:stretch>
            <a:fillRect/>
          </a:stretch>
        </p:blipFill>
        <p:spPr>
          <a:xfrm>
            <a:off x="227264" y="1357023"/>
            <a:ext cx="7906853" cy="4143953"/>
          </a:xfrm>
          <a:prstGeom prst="rect">
            <a:avLst/>
          </a:prstGeom>
        </p:spPr>
      </p:pic>
    </p:spTree>
    <p:extLst>
      <p:ext uri="{BB962C8B-B14F-4D97-AF65-F5344CB8AC3E}">
        <p14:creationId xmlns:p14="http://schemas.microsoft.com/office/powerpoint/2010/main" val="2149328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088C-8002-337D-C433-DF82A49D7549}"/>
              </a:ext>
            </a:extLst>
          </p:cNvPr>
          <p:cNvSpPr>
            <a:spLocks noGrp="1"/>
          </p:cNvSpPr>
          <p:nvPr>
            <p:ph type="title"/>
          </p:nvPr>
        </p:nvSpPr>
        <p:spPr/>
        <p:txBody>
          <a:bodyPr/>
          <a:lstStyle/>
          <a:p>
            <a:r>
              <a:rPr lang="en-ZA"/>
              <a:t>Table of Content</a:t>
            </a:r>
          </a:p>
        </p:txBody>
      </p:sp>
      <p:sp>
        <p:nvSpPr>
          <p:cNvPr id="3" name="Slide Number Placeholder 2">
            <a:extLst>
              <a:ext uri="{FF2B5EF4-FFF2-40B4-BE49-F238E27FC236}">
                <a16:creationId xmlns:a16="http://schemas.microsoft.com/office/drawing/2014/main" id="{59B6A3E9-D479-CBE5-A88A-823714B52A5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6EA0E21B-4E95-7415-AD08-1D67D70A1222}"/>
              </a:ext>
            </a:extLst>
          </p:cNvPr>
          <p:cNvSpPr>
            <a:spLocks noGrp="1"/>
          </p:cNvSpPr>
          <p:nvPr>
            <p:ph type="body" sz="quarter" idx="11"/>
          </p:nvPr>
        </p:nvSpPr>
        <p:spPr>
          <a:xfrm>
            <a:off x="386556" y="1138091"/>
            <a:ext cx="8142847" cy="5291735"/>
          </a:xfrm>
        </p:spPr>
        <p:txBody>
          <a:bodyPr>
            <a:normAutofit fontScale="92500" lnSpcReduction="10000"/>
          </a:body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4. Background and Requirements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5. </a:t>
            </a:r>
            <a:r>
              <a:rPr lang="en-ZA" sz="1600" b="1" dirty="0">
                <a:solidFill>
                  <a:srgbClr val="44546A"/>
                </a:solidFill>
              </a:rPr>
              <a:t>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US" sz="1600" b="1" dirty="0">
                <a:solidFill>
                  <a:srgbClr val="44546A"/>
                </a:solidFill>
              </a:rPr>
              <a:t>6. Price &amp; Specific goals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FF0000"/>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9</a:t>
            </a:r>
            <a:r>
              <a:rPr kumimoji="0" lang="en-ZA" sz="1600" b="1" i="0" u="none" strike="noStrike" kern="1200" cap="none" spc="0" normalizeH="0" baseline="0" noProof="0" dirty="0">
                <a:ln>
                  <a:noFill/>
                </a:ln>
                <a:solidFill>
                  <a:srgbClr val="44546A"/>
                </a:solidFill>
                <a:effectLst/>
                <a:uLnTx/>
                <a:uFillTx/>
                <a:latin typeface="Arial" charset="0"/>
                <a:ea typeface="+mn-ea"/>
                <a:cs typeface="+mn-cs"/>
              </a:rPr>
              <a:t>. RFP Pack Contents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10</a:t>
            </a:r>
            <a:r>
              <a:rPr kumimoji="0" lang="en-ZA" sz="1600" b="1" i="0" u="none" strike="noStrike" kern="1200" cap="none" spc="0" normalizeH="0" baseline="0" noProof="0" dirty="0">
                <a:ln>
                  <a:noFill/>
                </a:ln>
                <a:solidFill>
                  <a:srgbClr val="44546A"/>
                </a:solidFill>
                <a:effectLst/>
                <a:uLnTx/>
                <a:uFillTx/>
                <a:latin typeface="Arial" charset="0"/>
                <a:ea typeface="+mn-ea"/>
                <a:cs typeface="+mn-cs"/>
              </a:rPr>
              <a:t>.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11. Q&amp;A</a:t>
            </a:r>
            <a:endParaRPr kumimoji="0" lang="en-ZA" sz="1600" b="0" i="0" u="none" strike="noStrike" kern="1200" cap="none" spc="0" normalizeH="0" baseline="0" noProof="0" dirty="0">
              <a:ln>
                <a:noFill/>
              </a:ln>
              <a:solidFill>
                <a:prstClr val="black"/>
              </a:solidFill>
              <a:effectLst/>
              <a:uLnTx/>
              <a:uFillTx/>
              <a:latin typeface="Arial" charset="0"/>
              <a:ea typeface="+mn-ea"/>
              <a:cs typeface="+mn-cs"/>
            </a:endParaRPr>
          </a:p>
          <a:p>
            <a:endParaRPr lang="en-ZA" dirty="0"/>
          </a:p>
        </p:txBody>
      </p:sp>
    </p:spTree>
    <p:extLst>
      <p:ext uri="{BB962C8B-B14F-4D97-AF65-F5344CB8AC3E}">
        <p14:creationId xmlns:p14="http://schemas.microsoft.com/office/powerpoint/2010/main" val="2515501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52ED-8275-9368-8B83-4E49DE8E2811}"/>
              </a:ext>
            </a:extLst>
          </p:cNvPr>
          <p:cNvSpPr>
            <a:spLocks noGrp="1"/>
          </p:cNvSpPr>
          <p:nvPr>
            <p:ph type="title"/>
          </p:nvPr>
        </p:nvSpPr>
        <p:spPr/>
        <p:txBody>
          <a:bodyPr/>
          <a:lstStyle/>
          <a:p>
            <a:r>
              <a:rPr lang="en-ZA"/>
              <a:t>Financial Analysis Evaluation</a:t>
            </a:r>
          </a:p>
        </p:txBody>
      </p:sp>
      <p:sp>
        <p:nvSpPr>
          <p:cNvPr id="3" name="Slide Number Placeholder 2">
            <a:extLst>
              <a:ext uri="{FF2B5EF4-FFF2-40B4-BE49-F238E27FC236}">
                <a16:creationId xmlns:a16="http://schemas.microsoft.com/office/drawing/2014/main" id="{4B6304F7-ECBC-6AA2-3932-FCD2E8CA1144}"/>
              </a:ext>
            </a:extLst>
          </p:cNvPr>
          <p:cNvSpPr>
            <a:spLocks noGrp="1"/>
          </p:cNvSpPr>
          <p:nvPr>
            <p:ph type="sldNum" sz="quarter" idx="10"/>
          </p:nvPr>
        </p:nvSpPr>
        <p:spPr/>
        <p:txBody>
          <a:bodyPr/>
          <a:lstStyle/>
          <a:p>
            <a:fld id="{B540B12B-D968-2643-8E7F-238A3C456CC9}" type="slidenum">
              <a:rPr lang="en-US" smtClean="0"/>
              <a:pPr/>
              <a:t>57</a:t>
            </a:fld>
            <a:endParaRPr lang="en-US"/>
          </a:p>
        </p:txBody>
      </p:sp>
      <p:sp>
        <p:nvSpPr>
          <p:cNvPr id="4" name="Text Placeholder 3">
            <a:extLst>
              <a:ext uri="{FF2B5EF4-FFF2-40B4-BE49-F238E27FC236}">
                <a16:creationId xmlns:a16="http://schemas.microsoft.com/office/drawing/2014/main" id="{7D8E5304-AC3E-F726-5768-7EF6AA6169CA}"/>
              </a:ext>
            </a:extLst>
          </p:cNvPr>
          <p:cNvSpPr>
            <a:spLocks noGrp="1"/>
          </p:cNvSpPr>
          <p:nvPr>
            <p:ph type="body" sz="quarter" idx="11"/>
          </p:nvPr>
        </p:nvSpPr>
        <p:spPr>
          <a:xfrm>
            <a:off x="341312" y="1155033"/>
            <a:ext cx="8370887" cy="4937792"/>
          </a:xfrm>
        </p:spPr>
        <p:txBody>
          <a:bodyPr>
            <a:normAutofit fontScale="85000" lnSpcReduction="20000"/>
          </a:bodyPr>
          <a:lstStyle/>
          <a:p>
            <a:pPr algn="just">
              <a:lnSpc>
                <a:spcPct val="150000"/>
              </a:lnSpc>
            </a:pPr>
            <a:r>
              <a:rPr lang="en-US" sz="1800">
                <a:solidFill>
                  <a:srgbClr val="003366"/>
                </a:solidFill>
                <a:latin typeface="Arial" panose="020B0604020202020204" pitchFamily="34" charset="0"/>
                <a:ea typeface="Times New Roman" pitchFamily="18" charset="0"/>
                <a:cs typeface="Arial" panose="020B0604020202020204" pitchFamily="34" charset="0"/>
              </a:rPr>
              <a:t>Bidders </a:t>
            </a:r>
            <a:r>
              <a:rPr lang="en-GB" sz="1800">
                <a:solidFill>
                  <a:srgbClr val="003366"/>
                </a:solidFill>
                <a:latin typeface="Arial" panose="020B0604020202020204" pitchFamily="34" charset="0"/>
                <a:ea typeface="Times New Roman" pitchFamily="18" charset="0"/>
                <a:cs typeface="Arial" panose="020B0604020202020204" pitchFamily="3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bidders.</a:t>
            </a:r>
            <a:endParaRPr lang="en-US" sz="1800">
              <a:solidFill>
                <a:srgbClr val="003366"/>
              </a:solidFill>
              <a:latin typeface="Arial" panose="020B0604020202020204" pitchFamily="34" charset="0"/>
              <a:ea typeface="Times New Roman" pitchFamily="18" charset="0"/>
              <a:cs typeface="Arial" panose="020B0604020202020204" pitchFamily="34" charset="0"/>
            </a:endParaRPr>
          </a:p>
          <a:p>
            <a:pPr algn="just">
              <a:lnSpc>
                <a:spcPct val="150000"/>
              </a:lnSpc>
            </a:pPr>
            <a:r>
              <a:rPr lang="en-US" sz="1800">
                <a:solidFill>
                  <a:srgbClr val="003366"/>
                </a:solidFill>
                <a:latin typeface="Arial" panose="020B0604020202020204" pitchFamily="34" charset="0"/>
                <a:ea typeface="Times New Roman" pitchFamily="18" charset="0"/>
                <a:cs typeface="Arial" panose="020B0604020202020204" pitchFamily="34" charset="0"/>
              </a:rPr>
              <a:t> </a:t>
            </a:r>
            <a:endParaRPr lang="en-ZA" sz="1800">
              <a:solidFill>
                <a:srgbClr val="003366"/>
              </a:solidFill>
              <a:latin typeface="Arial" panose="020B0604020202020204" pitchFamily="34" charset="0"/>
              <a:ea typeface="Times New Roman" pitchFamily="18" charset="0"/>
              <a:cs typeface="Arial" panose="020B0604020202020204" pitchFamily="34" charset="0"/>
            </a:endParaRPr>
          </a:p>
          <a:p>
            <a:pPr lvl="0"/>
            <a:r>
              <a:rPr lang="en-ZA" sz="1800" b="1">
                <a:solidFill>
                  <a:srgbClr val="003366"/>
                </a:solidFill>
                <a:latin typeface="Arial" panose="020B0604020202020204" pitchFamily="34" charset="0"/>
                <a:ea typeface="Times New Roman" pitchFamily="18" charset="0"/>
                <a:cs typeface="Arial" panose="020B0604020202020204" pitchFamily="34" charset="0"/>
              </a:rPr>
              <a:t>The annual financial statements must contain: </a:t>
            </a:r>
          </a:p>
          <a:p>
            <a:pPr lvl="0"/>
            <a:endParaRPr lang="en-ZA" sz="1800">
              <a:solidFill>
                <a:srgbClr val="003366"/>
              </a:solidFill>
              <a:latin typeface="Arial" panose="020B0604020202020204" pitchFamily="34" charset="0"/>
              <a:ea typeface="Times New Roman" pitchFamily="18" charset="0"/>
              <a:cs typeface="Arial" panose="020B0604020202020204" pitchFamily="34" charset="0"/>
            </a:endParaRPr>
          </a:p>
          <a:p>
            <a:pPr marL="285750" lvl="0" indent="-285750">
              <a:buFont typeface="Wingdings" panose="05000000000000000000" pitchFamily="2" charset="2"/>
              <a:buChar char="ü"/>
            </a:pPr>
            <a:r>
              <a:rPr lang="en-ZA" sz="1800">
                <a:solidFill>
                  <a:srgbClr val="003366"/>
                </a:solidFill>
                <a:latin typeface="Arial" panose="020B0604020202020204" pitchFamily="34" charset="0"/>
                <a:ea typeface="Times New Roman" pitchFamily="18" charset="0"/>
                <a:cs typeface="Arial" panose="020B0604020202020204" pitchFamily="34" charset="0"/>
              </a:rPr>
              <a:t>Statement of Profit and Loss and Other Comprehensive Income; </a:t>
            </a:r>
          </a:p>
          <a:p>
            <a:pPr marL="285750" lvl="0" indent="-285750">
              <a:buFont typeface="Wingdings" panose="05000000000000000000" pitchFamily="2" charset="2"/>
              <a:buChar char="ü"/>
            </a:pPr>
            <a:r>
              <a:rPr lang="en-ZA" sz="1800">
                <a:solidFill>
                  <a:srgbClr val="003366"/>
                </a:solidFill>
                <a:latin typeface="Arial" panose="020B0604020202020204" pitchFamily="34" charset="0"/>
                <a:ea typeface="Times New Roman" pitchFamily="18" charset="0"/>
                <a:cs typeface="Arial" panose="020B0604020202020204" pitchFamily="34" charset="0"/>
              </a:rPr>
              <a:t>Statement of Financial Position; </a:t>
            </a:r>
          </a:p>
          <a:p>
            <a:pPr marL="285750" lvl="0" indent="-285750">
              <a:buFont typeface="Wingdings" panose="05000000000000000000" pitchFamily="2" charset="2"/>
              <a:buChar char="ü"/>
            </a:pPr>
            <a:r>
              <a:rPr lang="en-ZA" sz="1800">
                <a:solidFill>
                  <a:srgbClr val="003366"/>
                </a:solidFill>
                <a:latin typeface="Arial" panose="020B0604020202020204" pitchFamily="34" charset="0"/>
                <a:ea typeface="Times New Roman" pitchFamily="18" charset="0"/>
                <a:cs typeface="Arial" panose="020B0604020202020204" pitchFamily="34" charset="0"/>
              </a:rPr>
              <a:t>Statement of Cash Flows; </a:t>
            </a:r>
          </a:p>
          <a:p>
            <a:pPr marL="285750" lvl="0" indent="-285750">
              <a:buFont typeface="Wingdings" panose="05000000000000000000" pitchFamily="2" charset="2"/>
              <a:buChar char="ü"/>
            </a:pPr>
            <a:r>
              <a:rPr lang="en-ZA" sz="1800">
                <a:solidFill>
                  <a:srgbClr val="003366"/>
                </a:solidFill>
                <a:latin typeface="Arial" panose="020B0604020202020204" pitchFamily="34" charset="0"/>
                <a:ea typeface="Times New Roman" pitchFamily="18" charset="0"/>
                <a:cs typeface="Arial" panose="020B0604020202020204" pitchFamily="34" charset="0"/>
              </a:rPr>
              <a:t>Statement of changes in equity/ net assets ; and</a:t>
            </a:r>
          </a:p>
          <a:p>
            <a:pPr marL="285750" lvl="0" indent="-285750">
              <a:buFont typeface="Wingdings" panose="05000000000000000000" pitchFamily="2" charset="2"/>
              <a:buChar char="ü"/>
            </a:pPr>
            <a:r>
              <a:rPr lang="en-ZA" sz="1800">
                <a:solidFill>
                  <a:srgbClr val="003366"/>
                </a:solidFill>
                <a:latin typeface="Arial" panose="020B0604020202020204" pitchFamily="34" charset="0"/>
                <a:ea typeface="Times New Roman" pitchFamily="18" charset="0"/>
                <a:cs typeface="Arial" panose="020B0604020202020204" pitchFamily="34" charset="0"/>
              </a:rPr>
              <a:t>Accompanying Notes. </a:t>
            </a:r>
          </a:p>
          <a:p>
            <a:pPr lvl="0"/>
            <a:endParaRPr lang="en-ZA" sz="1800">
              <a:solidFill>
                <a:srgbClr val="003366"/>
              </a:solidFill>
              <a:latin typeface="Arial" panose="020B0604020202020204" pitchFamily="34" charset="0"/>
              <a:ea typeface="Times New Roman" pitchFamily="18" charset="0"/>
              <a:cs typeface="Arial" panose="020B0604020202020204" pitchFamily="34" charset="0"/>
            </a:endParaRPr>
          </a:p>
          <a:p>
            <a:pPr algn="just">
              <a:lnSpc>
                <a:spcPct val="150000"/>
              </a:lnSpc>
            </a:pPr>
            <a:r>
              <a:rPr lang="en-GB" sz="1600" b="1">
                <a:solidFill>
                  <a:srgbClr val="003366"/>
                </a:solidFill>
                <a:latin typeface="Arial" panose="020B0604020202020204" pitchFamily="34" charset="0"/>
                <a:ea typeface="Times New Roman" pitchFamily="18" charset="0"/>
                <a:cs typeface="Arial" panose="020B0604020202020204" pitchFamily="34" charset="0"/>
              </a:rPr>
              <a:t>Entities which are trading for less than three (3) financial periods must provide:</a:t>
            </a:r>
          </a:p>
          <a:p>
            <a:pPr marL="285750" indent="-285750" algn="just">
              <a:lnSpc>
                <a:spcPct val="150000"/>
              </a:lnSpc>
              <a:buFont typeface="Wingdings" panose="05000000000000000000" pitchFamily="2" charset="2"/>
              <a:buChar char="ü"/>
            </a:pPr>
            <a:r>
              <a:rPr lang="en-GB" sz="1600">
                <a:solidFill>
                  <a:srgbClr val="003366"/>
                </a:solidFill>
                <a:latin typeface="Arial" panose="020B0604020202020204" pitchFamily="34" charset="0"/>
                <a:ea typeface="Times New Roman" pitchFamily="18" charset="0"/>
                <a:cs typeface="Arial" panose="020B0604020202020204" pitchFamily="34" charset="0"/>
              </a:rPr>
              <a:t>A letter detailing that fact, signed by a duly authorised representative of the entity;</a:t>
            </a:r>
          </a:p>
          <a:p>
            <a:pPr marL="285750" indent="-285750" algn="just">
              <a:lnSpc>
                <a:spcPct val="150000"/>
              </a:lnSpc>
              <a:buFont typeface="Wingdings" panose="05000000000000000000" pitchFamily="2" charset="2"/>
              <a:buChar char="ü"/>
            </a:pPr>
            <a:r>
              <a:rPr lang="en-GB" sz="1600">
                <a:solidFill>
                  <a:srgbClr val="003366"/>
                </a:solidFill>
                <a:latin typeface="Arial" panose="020B0604020202020204" pitchFamily="34" charset="0"/>
                <a:ea typeface="Times New Roman" pitchFamily="18" charset="0"/>
                <a:cs typeface="Arial" panose="020B0604020202020204" pitchFamily="34" charset="0"/>
              </a:rPr>
              <a:t>The annual financial statements that the entity can provide, considering the period that it has been trading; and</a:t>
            </a:r>
          </a:p>
          <a:p>
            <a:pPr marL="285750" indent="-285750" algn="just">
              <a:lnSpc>
                <a:spcPct val="150000"/>
              </a:lnSpc>
              <a:buFont typeface="Wingdings" panose="05000000000000000000" pitchFamily="2" charset="2"/>
              <a:buChar char="ü"/>
            </a:pPr>
            <a:r>
              <a:rPr lang="en-GB" sz="1600">
                <a:solidFill>
                  <a:srgbClr val="003366"/>
                </a:solidFill>
                <a:latin typeface="Arial" panose="020B0604020202020204" pitchFamily="34" charset="0"/>
                <a:ea typeface="Times New Roman" pitchFamily="18" charset="0"/>
                <a:cs typeface="Arial" panose="020B0604020202020204" pitchFamily="34" charset="0"/>
              </a:rPr>
              <a:t>Any other information or documentation which would provide more clarity on the financial history of the bidder.</a:t>
            </a:r>
            <a:endParaRPr lang="en-US" sz="1600">
              <a:solidFill>
                <a:srgbClr val="003366"/>
              </a:solidFill>
              <a:latin typeface="Arial" panose="020B0604020202020204" pitchFamily="34" charset="0"/>
              <a:ea typeface="Times New Roman" pitchFamily="18" charset="0"/>
              <a:cs typeface="Arial" panose="020B0604020202020204" pitchFamily="34" charset="0"/>
            </a:endParaRPr>
          </a:p>
          <a:p>
            <a:endParaRPr lang="en-ZA"/>
          </a:p>
        </p:txBody>
      </p:sp>
    </p:spTree>
    <p:extLst>
      <p:ext uri="{BB962C8B-B14F-4D97-AF65-F5344CB8AC3E}">
        <p14:creationId xmlns:p14="http://schemas.microsoft.com/office/powerpoint/2010/main" val="33791602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6C79-49D7-CF86-FDE0-03A5B3851612}"/>
              </a:ext>
            </a:extLst>
          </p:cNvPr>
          <p:cNvSpPr>
            <a:spLocks noGrp="1"/>
          </p:cNvSpPr>
          <p:nvPr>
            <p:ph type="title"/>
          </p:nvPr>
        </p:nvSpPr>
        <p:spPr/>
        <p:txBody>
          <a:bodyPr/>
          <a:lstStyle/>
          <a:p>
            <a:r>
              <a:rPr lang="en-ZA"/>
              <a:t>Financial Analysis Evaluation</a:t>
            </a:r>
          </a:p>
        </p:txBody>
      </p:sp>
      <p:sp>
        <p:nvSpPr>
          <p:cNvPr id="3" name="Slide Number Placeholder 2">
            <a:extLst>
              <a:ext uri="{FF2B5EF4-FFF2-40B4-BE49-F238E27FC236}">
                <a16:creationId xmlns:a16="http://schemas.microsoft.com/office/drawing/2014/main" id="{C894C4D8-BF3A-A775-B7F9-3A90C73BA65D}"/>
              </a:ext>
            </a:extLst>
          </p:cNvPr>
          <p:cNvSpPr>
            <a:spLocks noGrp="1"/>
          </p:cNvSpPr>
          <p:nvPr>
            <p:ph type="sldNum" sz="quarter" idx="10"/>
          </p:nvPr>
        </p:nvSpPr>
        <p:spPr/>
        <p:txBody>
          <a:bodyPr/>
          <a:lstStyle/>
          <a:p>
            <a:fld id="{B540B12B-D968-2643-8E7F-238A3C456CC9}" type="slidenum">
              <a:rPr lang="en-US" smtClean="0"/>
              <a:pPr/>
              <a:t>58</a:t>
            </a:fld>
            <a:endParaRPr lang="en-US"/>
          </a:p>
        </p:txBody>
      </p:sp>
      <p:sp>
        <p:nvSpPr>
          <p:cNvPr id="4" name="Text Placeholder 3">
            <a:extLst>
              <a:ext uri="{FF2B5EF4-FFF2-40B4-BE49-F238E27FC236}">
                <a16:creationId xmlns:a16="http://schemas.microsoft.com/office/drawing/2014/main" id="{51084FA2-4414-0977-A5A3-6702C3F24C33}"/>
              </a:ext>
            </a:extLst>
          </p:cNvPr>
          <p:cNvSpPr>
            <a:spLocks noGrp="1"/>
          </p:cNvSpPr>
          <p:nvPr>
            <p:ph type="body" sz="quarter" idx="11"/>
          </p:nvPr>
        </p:nvSpPr>
        <p:spPr>
          <a:xfrm>
            <a:off x="341312" y="1239253"/>
            <a:ext cx="8370887" cy="4853571"/>
          </a:xfrm>
        </p:spPr>
        <p:txBody>
          <a:bodyPr>
            <a:normAutofit lnSpcReduction="10000"/>
          </a:bodyPr>
          <a:lstStyle/>
          <a:p>
            <a:pPr>
              <a:lnSpc>
                <a:spcPct val="150000"/>
              </a:lnSpc>
            </a:pPr>
            <a:r>
              <a:rPr lang="en-GB" sz="1800" b="1">
                <a:solidFill>
                  <a:srgbClr val="003366"/>
                </a:solidFill>
                <a:latin typeface="Arial" panose="020B0604020202020204" pitchFamily="34" charset="0"/>
                <a:cs typeface="Arial" panose="020B0604020202020204" pitchFamily="34" charset="0"/>
              </a:rPr>
              <a:t>In the event of the bid being in the form of a Joint Venture (JV), the following is required:</a:t>
            </a:r>
          </a:p>
          <a:p>
            <a:pPr>
              <a:lnSpc>
                <a:spcPct val="150000"/>
              </a:lnSpc>
            </a:pPr>
            <a:endParaRPr lang="en-GB" sz="1800">
              <a:solidFill>
                <a:srgbClr val="003366"/>
              </a:solidFill>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ü"/>
            </a:pPr>
            <a:r>
              <a:rPr lang="en-GB" sz="1800">
                <a:solidFill>
                  <a:srgbClr val="003366"/>
                </a:solidFill>
                <a:latin typeface="Arial" panose="020B0604020202020204" pitchFamily="34" charset="0"/>
                <a:cs typeface="Arial" panose="020B0604020202020204" pitchFamily="34" charset="0"/>
              </a:rPr>
              <a:t>Annual financial statements of the JV for a registered JV and for unincorporated JV annual financial statements of each company;</a:t>
            </a:r>
          </a:p>
          <a:p>
            <a:pPr marL="285750" indent="-285750">
              <a:lnSpc>
                <a:spcPct val="150000"/>
              </a:lnSpc>
              <a:buFont typeface="Wingdings" panose="05000000000000000000" pitchFamily="2" charset="2"/>
              <a:buChar char="ü"/>
            </a:pPr>
            <a:r>
              <a:rPr lang="en-GB" sz="1800">
                <a:solidFill>
                  <a:srgbClr val="003366"/>
                </a:solidFill>
                <a:latin typeface="Arial" panose="020B0604020202020204" pitchFamily="34" charset="0"/>
                <a:cs typeface="Arial" panose="020B0604020202020204" pitchFamily="34" charset="0"/>
              </a:rPr>
              <a:t>A JV legal agreement detailing the percentage ownership of each entity; and</a:t>
            </a:r>
          </a:p>
          <a:p>
            <a:pPr marL="285750" indent="-285750">
              <a:lnSpc>
                <a:spcPct val="150000"/>
              </a:lnSpc>
              <a:buFont typeface="Wingdings" panose="05000000000000000000" pitchFamily="2" charset="2"/>
              <a:buChar char="ü"/>
            </a:pPr>
            <a:r>
              <a:rPr lang="en-GB" sz="1800">
                <a:solidFill>
                  <a:srgbClr val="003366"/>
                </a:solidFill>
                <a:latin typeface="Arial" panose="020B0604020202020204" pitchFamily="34" charset="0"/>
                <a:cs typeface="Arial" panose="020B0604020202020204" pitchFamily="34" charset="0"/>
              </a:rPr>
              <a:t>A consolidated B-BBEE Certificate.</a:t>
            </a:r>
          </a:p>
          <a:p>
            <a:pPr>
              <a:lnSpc>
                <a:spcPct val="150000"/>
              </a:lnSpc>
            </a:pPr>
            <a:endParaRPr lang="en-GB" sz="1800">
              <a:solidFill>
                <a:srgbClr val="003366"/>
              </a:solidFill>
              <a:latin typeface="Arial" panose="020B0604020202020204" pitchFamily="34" charset="0"/>
              <a:cs typeface="Arial" panose="020B0604020202020204" pitchFamily="34" charset="0"/>
            </a:endParaRPr>
          </a:p>
          <a:p>
            <a:pPr>
              <a:lnSpc>
                <a:spcPct val="150000"/>
              </a:lnSpc>
            </a:pPr>
            <a:endParaRPr lang="en-GB" sz="1800">
              <a:solidFill>
                <a:srgbClr val="003366"/>
              </a:solidFill>
              <a:latin typeface="Arial" panose="020B0604020202020204" pitchFamily="34" charset="0"/>
              <a:cs typeface="Arial" panose="020B0604020202020204" pitchFamily="34" charset="0"/>
            </a:endParaRPr>
          </a:p>
          <a:p>
            <a:pPr algn="l"/>
            <a:endParaRPr lang="en-ZA" sz="2000" b="0" i="0" u="none" strike="noStrike" baseline="0">
              <a:solidFill>
                <a:srgbClr val="000000"/>
              </a:solidFill>
              <a:latin typeface="Arial" panose="020B0604020202020204" pitchFamily="34" charset="0"/>
              <a:cs typeface="Arial" panose="020B0604020202020204" pitchFamily="34" charset="0"/>
            </a:endParaRPr>
          </a:p>
          <a:p>
            <a:pPr algn="l"/>
            <a:endParaRPr lang="en-ZA" sz="2000" b="0" i="0" u="none" strike="noStrike" baseline="0">
              <a:solidFill>
                <a:srgbClr val="000000"/>
              </a:solidFill>
              <a:latin typeface="Arial" panose="020B0604020202020204" pitchFamily="34" charset="0"/>
              <a:cs typeface="Arial" panose="020B0604020202020204" pitchFamily="34" charset="0"/>
            </a:endParaRPr>
          </a:p>
          <a:p>
            <a:r>
              <a:rPr lang="en-GB" sz="1800">
                <a:solidFill>
                  <a:srgbClr val="FF0000"/>
                </a:solidFill>
                <a:latin typeface="Arial" panose="020B0604020202020204" pitchFamily="34" charset="0"/>
                <a:cs typeface="Arial" panose="020B0604020202020204" pitchFamily="34" charset="0"/>
              </a:rPr>
              <a:t>NB: SARS reserves the right to request further information with regards to the annual financial statements of a bidder at a later stage. </a:t>
            </a:r>
            <a:endParaRPr lang="en-ZA" sz="1800">
              <a:solidFill>
                <a:srgbClr val="FF0000"/>
              </a:solidFill>
              <a:latin typeface="Arial" panose="020B0604020202020204" pitchFamily="34" charset="0"/>
              <a:cs typeface="Arial" panose="020B0604020202020204" pitchFamily="34" charset="0"/>
            </a:endParaRPr>
          </a:p>
          <a:p>
            <a:endParaRPr lang="en-ZA"/>
          </a:p>
        </p:txBody>
      </p:sp>
    </p:spTree>
    <p:extLst>
      <p:ext uri="{BB962C8B-B14F-4D97-AF65-F5344CB8AC3E}">
        <p14:creationId xmlns:p14="http://schemas.microsoft.com/office/powerpoint/2010/main" val="213149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CFA5-A3A1-A8D3-6C79-3FB6CFD34935}"/>
              </a:ext>
            </a:extLst>
          </p:cNvPr>
          <p:cNvSpPr>
            <a:spLocks noGrp="1"/>
          </p:cNvSpPr>
          <p:nvPr>
            <p:ph type="title"/>
          </p:nvPr>
        </p:nvSpPr>
        <p:spPr/>
        <p:txBody>
          <a:bodyPr/>
          <a:lstStyle/>
          <a:p>
            <a:r>
              <a:rPr lang="en-ZA"/>
              <a:t>Procedures during Briefing Session</a:t>
            </a:r>
          </a:p>
        </p:txBody>
      </p:sp>
      <p:sp>
        <p:nvSpPr>
          <p:cNvPr id="3" name="Slide Number Placeholder 2">
            <a:extLst>
              <a:ext uri="{FF2B5EF4-FFF2-40B4-BE49-F238E27FC236}">
                <a16:creationId xmlns:a16="http://schemas.microsoft.com/office/drawing/2014/main" id="{E8CB78DE-F22A-F768-D121-565E152BC16D}"/>
              </a:ext>
            </a:extLst>
          </p:cNvPr>
          <p:cNvSpPr>
            <a:spLocks noGrp="1"/>
          </p:cNvSpPr>
          <p:nvPr>
            <p:ph type="sldNum" sz="quarter" idx="10"/>
          </p:nvPr>
        </p:nvSpPr>
        <p:spPr/>
        <p:txBody>
          <a:bodyPr/>
          <a:lstStyle/>
          <a:p>
            <a:fld id="{B540B12B-D968-2643-8E7F-238A3C456CC9}" type="slidenum">
              <a:rPr lang="en-US" smtClean="0"/>
              <a:pPr/>
              <a:t>5</a:t>
            </a:fld>
            <a:endParaRPr lang="en-US"/>
          </a:p>
        </p:txBody>
      </p:sp>
      <p:sp>
        <p:nvSpPr>
          <p:cNvPr id="4" name="Text Placeholder 3">
            <a:extLst>
              <a:ext uri="{FF2B5EF4-FFF2-40B4-BE49-F238E27FC236}">
                <a16:creationId xmlns:a16="http://schemas.microsoft.com/office/drawing/2014/main" id="{F8EA375D-F068-8D9D-D179-8C300304A98D}"/>
              </a:ext>
            </a:extLst>
          </p:cNvPr>
          <p:cNvSpPr>
            <a:spLocks noGrp="1"/>
          </p:cNvSpPr>
          <p:nvPr>
            <p:ph type="body" sz="quarter" idx="11"/>
          </p:nvPr>
        </p:nvSpPr>
        <p:spPr>
          <a:xfrm>
            <a:off x="341312" y="1179654"/>
            <a:ext cx="8370887" cy="4248151"/>
          </a:xfrm>
        </p:spPr>
        <p:txBody>
          <a:bodyPr>
            <a:normAutofit lnSpcReduction="10000"/>
          </a:bodyPr>
          <a:lstStyle/>
          <a:p>
            <a:pPr marL="171450" marR="0" lvl="0" indent="-17145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ZA" altLang="en-US" sz="20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Questions during the session.</a:t>
            </a:r>
          </a:p>
          <a:p>
            <a:pPr marL="514350" marR="0" lvl="1" indent="-171450" algn="l" defTabSz="685800" rtl="0" eaLnBrk="1" fontAlgn="auto" latinLnBrk="0" hangingPunct="1">
              <a:lnSpc>
                <a:spcPct val="150000"/>
              </a:lnSpc>
              <a:spcBef>
                <a:spcPts val="375"/>
              </a:spcBef>
              <a:spcAft>
                <a:spcPts val="0"/>
              </a:spcAft>
              <a:buClrTx/>
              <a:buSzTx/>
              <a:buFont typeface="Arial" panose="020B0604020202020204" pitchFamily="34" charset="0"/>
              <a:buChar char="•"/>
              <a:tabLst/>
              <a:defRPr/>
            </a:pPr>
            <a:r>
              <a:rPr kumimoji="0" lang="en-ZA" altLang="en-US" sz="20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SARS will take written questions submitted during the session</a:t>
            </a:r>
          </a:p>
          <a:p>
            <a:pPr marL="514350" marR="0" lvl="1" indent="-171450" algn="l" defTabSz="685800" rtl="0" eaLnBrk="1" fontAlgn="auto" latinLnBrk="0" hangingPunct="1">
              <a:lnSpc>
                <a:spcPct val="150000"/>
              </a:lnSpc>
              <a:spcBef>
                <a:spcPts val="375"/>
              </a:spcBef>
              <a:spcAft>
                <a:spcPts val="0"/>
              </a:spcAft>
              <a:buClrTx/>
              <a:buSzTx/>
              <a:buFont typeface="Arial" panose="020B0604020202020204" pitchFamily="34" charset="0"/>
              <a:buChar char="•"/>
              <a:tabLst/>
              <a:defRPr/>
            </a:pPr>
            <a:r>
              <a:rPr kumimoji="0" lang="en-ZA" altLang="en-US" sz="20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SARS will review and focus on most pertinent themes arising from the questions and provide answers where possible</a:t>
            </a:r>
          </a:p>
          <a:p>
            <a:pPr marL="514350" marR="0" lvl="1" indent="-171450" algn="l" defTabSz="685800" rtl="0" eaLnBrk="1" fontAlgn="auto" latinLnBrk="0" hangingPunct="1">
              <a:lnSpc>
                <a:spcPct val="150000"/>
              </a:lnSpc>
              <a:spcBef>
                <a:spcPts val="375"/>
              </a:spcBef>
              <a:spcAft>
                <a:spcPts val="0"/>
              </a:spcAft>
              <a:buClrTx/>
              <a:buSzTx/>
              <a:buFont typeface="Arial" panose="020B0604020202020204" pitchFamily="34" charset="0"/>
              <a:buChar char="•"/>
              <a:tabLst/>
              <a:defRPr/>
            </a:pPr>
            <a:r>
              <a:rPr kumimoji="0" lang="en-ZA" altLang="en-US" sz="20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All questions and answers will be </a:t>
            </a:r>
            <a:r>
              <a:rPr lang="en-ZA" altLang="en-US" sz="2000">
                <a:solidFill>
                  <a:srgbClr val="4472C4">
                    <a:lumMod val="50000"/>
                  </a:srgbClr>
                </a:solidFill>
                <a:latin typeface="Arial" panose="020B0604020202020204" pitchFamily="34" charset="0"/>
                <a:cs typeface="Arial" panose="020B0604020202020204" pitchFamily="34" charset="0"/>
              </a:rPr>
              <a:t>posted to the SARS Website and e-Tender portal</a:t>
            </a:r>
            <a:r>
              <a:rPr kumimoji="0" lang="en-ZA" altLang="en-US" sz="20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as part of the wider Q &amp; A process</a:t>
            </a:r>
          </a:p>
          <a:p>
            <a:pPr marL="514350" marR="0" lvl="1" indent="-171450" algn="l" defTabSz="685800" rtl="0" eaLnBrk="1" fontAlgn="auto" latinLnBrk="0" hangingPunct="1">
              <a:lnSpc>
                <a:spcPct val="150000"/>
              </a:lnSpc>
              <a:spcBef>
                <a:spcPts val="375"/>
              </a:spcBef>
              <a:spcAft>
                <a:spcPts val="0"/>
              </a:spcAft>
              <a:buClrTx/>
              <a:buSzTx/>
              <a:buFont typeface="Arial" panose="020B0604020202020204" pitchFamily="34" charset="0"/>
              <a:buChar char="•"/>
              <a:tabLst/>
              <a:defRPr/>
            </a:pPr>
            <a:r>
              <a:rPr kumimoji="0" lang="en-ZA" altLang="en-US" sz="20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The</a:t>
            </a:r>
            <a:r>
              <a:rPr lang="en-ZA" altLang="en-US" sz="2000">
                <a:solidFill>
                  <a:srgbClr val="4472C4">
                    <a:lumMod val="50000"/>
                  </a:srgbClr>
                </a:solidFill>
                <a:latin typeface="Arial" panose="020B0604020202020204" pitchFamily="34" charset="0"/>
                <a:cs typeface="Arial" panose="020B0604020202020204" pitchFamily="34" charset="0"/>
              </a:rPr>
              <a:t> SARS and e-Tender portal answers</a:t>
            </a:r>
            <a:r>
              <a:rPr kumimoji="0" lang="en-ZA" altLang="en-US" sz="20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 will take precedence over any verbal response given in the briefing session</a:t>
            </a:r>
          </a:p>
          <a:p>
            <a:pPr marL="171450" marR="0" lvl="0" indent="-17145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ZA" altLang="en-US" sz="2000" b="0" i="0" u="none" strike="noStrike" kern="1200" cap="none" spc="0" normalizeH="0" baseline="0" noProof="0">
                <a:ln>
                  <a:noFill/>
                </a:ln>
                <a:solidFill>
                  <a:srgbClr val="4472C4">
                    <a:lumMod val="50000"/>
                  </a:srgbClr>
                </a:solidFill>
                <a:effectLst/>
                <a:uLnTx/>
                <a:uFillTx/>
                <a:latin typeface="Arial" panose="020B0604020202020204" pitchFamily="34" charset="0"/>
                <a:ea typeface="+mn-ea"/>
                <a:cs typeface="Arial" panose="020B0604020202020204" pitchFamily="34" charset="0"/>
              </a:rPr>
              <a:t>The session is being recorded</a:t>
            </a:r>
          </a:p>
          <a:p>
            <a:endParaRPr lang="en-ZA"/>
          </a:p>
        </p:txBody>
      </p:sp>
    </p:spTree>
    <p:extLst>
      <p:ext uri="{BB962C8B-B14F-4D97-AF65-F5344CB8AC3E}">
        <p14:creationId xmlns:p14="http://schemas.microsoft.com/office/powerpoint/2010/main" val="28056309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088C-8002-337D-C433-DF82A49D7549}"/>
              </a:ext>
            </a:extLst>
          </p:cNvPr>
          <p:cNvSpPr>
            <a:spLocks noGrp="1"/>
          </p:cNvSpPr>
          <p:nvPr>
            <p:ph type="title"/>
          </p:nvPr>
        </p:nvSpPr>
        <p:spPr/>
        <p:txBody>
          <a:bodyPr/>
          <a:lstStyle/>
          <a:p>
            <a:r>
              <a:rPr lang="en-ZA"/>
              <a:t>Table of Content</a:t>
            </a:r>
          </a:p>
        </p:txBody>
      </p:sp>
      <p:sp>
        <p:nvSpPr>
          <p:cNvPr id="3" name="Slide Number Placeholder 2">
            <a:extLst>
              <a:ext uri="{FF2B5EF4-FFF2-40B4-BE49-F238E27FC236}">
                <a16:creationId xmlns:a16="http://schemas.microsoft.com/office/drawing/2014/main" id="{59B6A3E9-D479-CBE5-A88A-823714B52A5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6EA0E21B-4E95-7415-AD08-1D67D70A1222}"/>
              </a:ext>
            </a:extLst>
          </p:cNvPr>
          <p:cNvSpPr>
            <a:spLocks noGrp="1"/>
          </p:cNvSpPr>
          <p:nvPr>
            <p:ph type="body" sz="quarter" idx="11"/>
          </p:nvPr>
        </p:nvSpPr>
        <p:spPr>
          <a:xfrm>
            <a:off x="386556" y="1138090"/>
            <a:ext cx="8367700" cy="5291735"/>
          </a:xfrm>
        </p:spPr>
        <p:txBody>
          <a:bodyPr>
            <a:normAutofit fontScale="92500" lnSpcReduction="10000"/>
          </a:body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4. Background and Requirements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5. </a:t>
            </a:r>
            <a:r>
              <a:rPr lang="en-ZA" sz="1600" b="1" dirty="0">
                <a:solidFill>
                  <a:srgbClr val="44546A"/>
                </a:solidFill>
              </a:rPr>
              <a:t>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US" sz="1600" b="1" dirty="0">
                <a:solidFill>
                  <a:srgbClr val="44546A"/>
                </a:solidFill>
              </a:rPr>
              <a:t>6. Price &amp; Specific goals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FF0000"/>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i="0" u="none" strike="noStrike" kern="1200" cap="none" spc="0" normalizeH="0" baseline="0" noProof="0" dirty="0">
                <a:ln>
                  <a:noFill/>
                </a:ln>
                <a:solidFill>
                  <a:srgbClr val="002060"/>
                </a:solidFill>
                <a:effectLst/>
                <a:uLnTx/>
                <a:uFillTx/>
                <a:latin typeface="Arial" charset="0"/>
                <a:ea typeface="+mn-ea"/>
                <a:cs typeface="+mn-cs"/>
              </a:rPr>
              <a:t>10. RFP Pack Contents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9.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11. Q&amp;A</a:t>
            </a:r>
            <a:endParaRPr kumimoji="0" lang="en-ZA" sz="1600" b="0" i="0" u="none" strike="noStrike" kern="1200" cap="none" spc="0" normalizeH="0" baseline="0" noProof="0" dirty="0">
              <a:ln>
                <a:noFill/>
              </a:ln>
              <a:solidFill>
                <a:prstClr val="black"/>
              </a:solidFill>
              <a:effectLst/>
              <a:uLnTx/>
              <a:uFillTx/>
              <a:latin typeface="Arial" charset="0"/>
              <a:ea typeface="+mn-ea"/>
              <a:cs typeface="+mn-cs"/>
            </a:endParaRPr>
          </a:p>
          <a:p>
            <a:endParaRPr lang="en-ZA" dirty="0"/>
          </a:p>
        </p:txBody>
      </p:sp>
    </p:spTree>
    <p:extLst>
      <p:ext uri="{BB962C8B-B14F-4D97-AF65-F5344CB8AC3E}">
        <p14:creationId xmlns:p14="http://schemas.microsoft.com/office/powerpoint/2010/main" val="14482064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B545-7CCE-74B7-E83D-B7EC0F2A7A81}"/>
              </a:ext>
            </a:extLst>
          </p:cNvPr>
          <p:cNvSpPr>
            <a:spLocks noGrp="1"/>
          </p:cNvSpPr>
          <p:nvPr>
            <p:ph type="title"/>
          </p:nvPr>
        </p:nvSpPr>
        <p:spPr>
          <a:xfrm>
            <a:off x="341993" y="441325"/>
            <a:ext cx="7886700" cy="532606"/>
          </a:xfrm>
        </p:spPr>
        <p:txBody>
          <a:bodyPr>
            <a:normAutofit/>
          </a:bodyPr>
          <a:lstStyle/>
          <a:p>
            <a:r>
              <a:rPr lang="en-ZA" sz="2400"/>
              <a:t>Service Agreements</a:t>
            </a:r>
          </a:p>
        </p:txBody>
      </p:sp>
      <p:sp>
        <p:nvSpPr>
          <p:cNvPr id="3" name="Slide Number Placeholder 2">
            <a:extLst>
              <a:ext uri="{FF2B5EF4-FFF2-40B4-BE49-F238E27FC236}">
                <a16:creationId xmlns:a16="http://schemas.microsoft.com/office/drawing/2014/main" id="{CA868978-775F-4D01-ED51-CF9E0D9CAA8B}"/>
              </a:ext>
            </a:extLst>
          </p:cNvPr>
          <p:cNvSpPr>
            <a:spLocks noGrp="1"/>
          </p:cNvSpPr>
          <p:nvPr>
            <p:ph type="sldNum" sz="quarter" idx="10"/>
          </p:nvPr>
        </p:nvSpPr>
        <p:spPr/>
        <p:txBody>
          <a:bodyPr/>
          <a:lstStyle/>
          <a:p>
            <a:fld id="{B540B12B-D968-2643-8E7F-238A3C456CC9}" type="slidenum">
              <a:rPr lang="en-US" smtClean="0"/>
              <a:pPr/>
              <a:t>60</a:t>
            </a:fld>
            <a:endParaRPr lang="en-US"/>
          </a:p>
        </p:txBody>
      </p:sp>
      <p:sp>
        <p:nvSpPr>
          <p:cNvPr id="4" name="Text Placeholder 3">
            <a:extLst>
              <a:ext uri="{FF2B5EF4-FFF2-40B4-BE49-F238E27FC236}">
                <a16:creationId xmlns:a16="http://schemas.microsoft.com/office/drawing/2014/main" id="{5A0B5112-8B76-14D3-BAF0-306F7CD980EF}"/>
              </a:ext>
            </a:extLst>
          </p:cNvPr>
          <p:cNvSpPr>
            <a:spLocks noGrp="1"/>
          </p:cNvSpPr>
          <p:nvPr>
            <p:ph type="body" sz="quarter" idx="11"/>
          </p:nvPr>
        </p:nvSpPr>
        <p:spPr>
          <a:xfrm>
            <a:off x="341312" y="973931"/>
            <a:ext cx="8370887" cy="5118893"/>
          </a:xfrm>
        </p:spPr>
        <p:txBody>
          <a:bodyPr>
            <a:normAutofit lnSpcReduction="10000"/>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800" b="0" i="0" u="none" strike="noStrike" kern="1200" cap="none" spc="0" normalizeH="0" baseline="0" noProof="0">
                <a:ln>
                  <a:noFill/>
                </a:ln>
                <a:solidFill>
                  <a:srgbClr val="003366"/>
                </a:solidFill>
                <a:effectLst/>
                <a:uLnTx/>
                <a:uFillTx/>
                <a:latin typeface="Arial" panose="020B0604020202020204" pitchFamily="34" charset="0"/>
                <a:ea typeface="Times New Roman" pitchFamily="18" charset="0"/>
                <a:cs typeface="Arial" panose="020B0604020202020204" pitchFamily="34" charset="0"/>
              </a:rPr>
              <a:t>The proposed contract is applicable to all three (3) Towers. The Bidders are directed to take note of instructions or notes that are specific to the relevant Tower(s) for which they are submitting Proposal(s).  Such instructions or notes are contained in square brackets, i.e. [Note to Bidder:…  ]</a:t>
            </a:r>
          </a:p>
          <a:p>
            <a:pPr marR="0" lvl="0" algn="just" defTabSz="914400" rtl="0" eaLnBrk="1" fontAlgn="auto" latinLnBrk="0" hangingPunct="1">
              <a:lnSpc>
                <a:spcPct val="100000"/>
              </a:lnSpc>
              <a:spcBef>
                <a:spcPts val="0"/>
              </a:spcBef>
              <a:spcAft>
                <a:spcPts val="0"/>
              </a:spcAft>
              <a:buClrTx/>
              <a:buSzTx/>
              <a:tabLst/>
              <a:defRPr/>
            </a:pPr>
            <a:endParaRPr kumimoji="0" lang="en-ZA" sz="1800" b="0" i="0" u="none" strike="noStrike" kern="1200" cap="none" spc="0" normalizeH="0" baseline="0" noProof="0">
              <a:ln>
                <a:noFill/>
              </a:ln>
              <a:solidFill>
                <a:srgbClr val="003366"/>
              </a:solidFill>
              <a:effectLst/>
              <a:uLnTx/>
              <a:uFillTx/>
              <a:latin typeface="Arial" panose="020B0604020202020204" pitchFamily="34" charset="0"/>
              <a:ea typeface="Times New Roman" pitchFamily="18"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800" b="0" i="0" u="none" strike="noStrike" kern="1200" cap="none" spc="0" normalizeH="0" baseline="0" noProof="0">
                <a:ln>
                  <a:noFill/>
                </a:ln>
                <a:solidFill>
                  <a:srgbClr val="003366"/>
                </a:solidFill>
                <a:effectLst/>
                <a:uLnTx/>
                <a:uFillTx/>
                <a:latin typeface="Arial" panose="020B0604020202020204" pitchFamily="34" charset="0"/>
                <a:ea typeface="Times New Roman" pitchFamily="18" charset="0"/>
                <a:cs typeface="Arial" panose="020B0604020202020204" pitchFamily="34" charset="0"/>
              </a:rPr>
              <a:t>The Bidder(s) may accept the terms and conditions of each Proposed Contract as is or mark-up such terms and conditions which it wishes to amend;</a:t>
            </a:r>
          </a:p>
          <a:p>
            <a:pPr marR="0" lvl="0" algn="just" defTabSz="914400" rtl="0" eaLnBrk="1" fontAlgn="auto" latinLnBrk="0" hangingPunct="1">
              <a:lnSpc>
                <a:spcPct val="100000"/>
              </a:lnSpc>
              <a:spcBef>
                <a:spcPts val="0"/>
              </a:spcBef>
              <a:spcAft>
                <a:spcPts val="0"/>
              </a:spcAft>
              <a:buClrTx/>
              <a:buSzTx/>
              <a:tabLst/>
              <a:defRPr/>
            </a:pPr>
            <a:endParaRPr kumimoji="0" lang="en-ZA" sz="1800" b="0" i="0" u="none" strike="noStrike" kern="1200" cap="none" spc="0" normalizeH="0" baseline="0" noProof="0">
              <a:ln>
                <a:noFill/>
              </a:ln>
              <a:solidFill>
                <a:srgbClr val="003366"/>
              </a:solidFill>
              <a:effectLst/>
              <a:uLnTx/>
              <a:uFillTx/>
              <a:latin typeface="Arial" panose="020B0604020202020204" pitchFamily="34" charset="0"/>
              <a:ea typeface="Times New Roman" pitchFamily="18"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800" b="0" i="0" u="none" strike="noStrike" kern="1200" cap="none" spc="0" normalizeH="0" baseline="0" noProof="0">
                <a:ln>
                  <a:noFill/>
                </a:ln>
                <a:solidFill>
                  <a:srgbClr val="003366"/>
                </a:solidFill>
                <a:effectLst/>
                <a:uLnTx/>
                <a:uFillTx/>
                <a:latin typeface="Arial" panose="020B0604020202020204" pitchFamily="34" charset="0"/>
                <a:ea typeface="Times New Roman" pitchFamily="18" charset="0"/>
                <a:cs typeface="Arial" panose="020B0604020202020204" pitchFamily="34" charset="0"/>
              </a:rPr>
              <a:t>The Bidder(s) must provide reason(s) and/or alternative terms and conditions to each mark-up it makes. </a:t>
            </a:r>
          </a:p>
          <a:p>
            <a:pPr marR="0" lvl="0" algn="just" defTabSz="914400" rtl="0" eaLnBrk="1" fontAlgn="auto" latinLnBrk="0" hangingPunct="1">
              <a:lnSpc>
                <a:spcPct val="100000"/>
              </a:lnSpc>
              <a:spcBef>
                <a:spcPts val="0"/>
              </a:spcBef>
              <a:spcAft>
                <a:spcPts val="0"/>
              </a:spcAft>
              <a:buClrTx/>
              <a:buSzTx/>
              <a:tabLst/>
              <a:defRPr/>
            </a:pPr>
            <a:endParaRPr kumimoji="0" lang="en-ZA" sz="1800" b="0" i="0" u="none" strike="noStrike" kern="1200" cap="none" spc="0" normalizeH="0" baseline="0" noProof="0">
              <a:ln>
                <a:noFill/>
              </a:ln>
              <a:solidFill>
                <a:srgbClr val="003366"/>
              </a:solidFill>
              <a:effectLst/>
              <a:uLnTx/>
              <a:uFillTx/>
              <a:latin typeface="Arial" panose="020B0604020202020204" pitchFamily="34" charset="0"/>
              <a:ea typeface="Times New Roman" pitchFamily="18"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ZA" sz="1800" b="0" i="0" u="none" strike="noStrike" kern="1200" cap="none" spc="0" normalizeH="0" baseline="0" noProof="0">
                <a:ln>
                  <a:noFill/>
                </a:ln>
                <a:solidFill>
                  <a:srgbClr val="003366"/>
                </a:solidFill>
                <a:effectLst/>
                <a:uLnTx/>
                <a:uFillTx/>
                <a:latin typeface="Arial" panose="020B0604020202020204" pitchFamily="34" charset="0"/>
                <a:ea typeface="Times New Roman" pitchFamily="18" charset="0"/>
                <a:cs typeface="Arial" panose="020B0604020202020204" pitchFamily="34" charset="0"/>
              </a:rPr>
              <a:t>Any deletion of a provision of the Proposed  Contract(s) without providing a reason or an alternative provision will be ignored and considered accepted as-is by the Bidder;</a:t>
            </a:r>
          </a:p>
          <a:p>
            <a:pPr marR="0" lvl="0" algn="just" defTabSz="914400" rtl="0" eaLnBrk="1" fontAlgn="auto" latinLnBrk="0" hangingPunct="1">
              <a:lnSpc>
                <a:spcPct val="100000"/>
              </a:lnSpc>
              <a:spcBef>
                <a:spcPts val="0"/>
              </a:spcBef>
              <a:spcAft>
                <a:spcPts val="0"/>
              </a:spcAft>
              <a:buClrTx/>
              <a:buSzTx/>
              <a:tabLst/>
              <a:defRPr/>
            </a:pPr>
            <a:endParaRPr kumimoji="0" lang="en-ZA" sz="1800" b="0" i="0" u="none" strike="noStrike" kern="1200" cap="none" spc="0" normalizeH="0" baseline="0" noProof="0">
              <a:ln>
                <a:noFill/>
              </a:ln>
              <a:solidFill>
                <a:srgbClr val="003366"/>
              </a:solidFill>
              <a:effectLst/>
              <a:uLnTx/>
              <a:uFillTx/>
              <a:latin typeface="Arial" panose="020B0604020202020204" pitchFamily="34" charset="0"/>
              <a:ea typeface="Times New Roman" pitchFamily="18"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a:ln>
                  <a:noFill/>
                </a:ln>
                <a:solidFill>
                  <a:srgbClr val="003366"/>
                </a:solidFill>
                <a:effectLst/>
                <a:uLnTx/>
                <a:uFillTx/>
                <a:latin typeface="Arial" panose="020B0604020202020204" pitchFamily="34" charset="0"/>
                <a:ea typeface="Times New Roman" pitchFamily="18" charset="0"/>
                <a:cs typeface="Arial" panose="020B0604020202020204" pitchFamily="34" charset="0"/>
              </a:rPr>
              <a:t>SARS reserves the right to accept or reject any or all amendments or additions proposed by the successful bidder if such amendments or additions are unacceptable to SARS or pose a risk to the organisation</a:t>
            </a:r>
            <a:r>
              <a:rPr kumimoji="0" lang="en-GB" sz="1800" b="0" i="0" u="none" strike="noStrike" kern="1200" cap="none" spc="0" normalizeH="0" baseline="0" noProof="0">
                <a:ln>
                  <a:noFill/>
                </a:ln>
                <a:solidFill>
                  <a:srgbClr val="003366"/>
                </a:solidFill>
                <a:effectLst/>
                <a:uLnTx/>
                <a:uFillTx/>
                <a:latin typeface="Arial Narrow" panose="020B0606020202030204" pitchFamily="34" charset="0"/>
                <a:ea typeface="Times New Roman" pitchFamily="18" charset="0"/>
                <a:cs typeface="Tahoma" pitchFamily="34" charset="0"/>
              </a:rPr>
              <a:t>.  </a:t>
            </a:r>
            <a:endParaRPr kumimoji="0" lang="en-ZA" sz="1800" b="0" i="0" u="none" strike="noStrike" kern="0" cap="none" spc="0" normalizeH="0" baseline="0" noProof="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a:p>
            <a:endParaRPr lang="en-ZA"/>
          </a:p>
        </p:txBody>
      </p:sp>
    </p:spTree>
    <p:extLst>
      <p:ext uri="{BB962C8B-B14F-4D97-AF65-F5344CB8AC3E}">
        <p14:creationId xmlns:p14="http://schemas.microsoft.com/office/powerpoint/2010/main" val="2427930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B545-7CCE-74B7-E83D-B7EC0F2A7A81}"/>
              </a:ext>
            </a:extLst>
          </p:cNvPr>
          <p:cNvSpPr>
            <a:spLocks noGrp="1"/>
          </p:cNvSpPr>
          <p:nvPr>
            <p:ph type="title"/>
          </p:nvPr>
        </p:nvSpPr>
        <p:spPr>
          <a:xfrm>
            <a:off x="341993" y="441325"/>
            <a:ext cx="7886700" cy="532606"/>
          </a:xfrm>
        </p:spPr>
        <p:txBody>
          <a:bodyPr>
            <a:normAutofit/>
          </a:bodyPr>
          <a:lstStyle/>
          <a:p>
            <a:r>
              <a:rPr lang="en-ZA" sz="2400"/>
              <a:t>Service Agreements</a:t>
            </a:r>
          </a:p>
        </p:txBody>
      </p:sp>
      <p:sp>
        <p:nvSpPr>
          <p:cNvPr id="3" name="Slide Number Placeholder 2">
            <a:extLst>
              <a:ext uri="{FF2B5EF4-FFF2-40B4-BE49-F238E27FC236}">
                <a16:creationId xmlns:a16="http://schemas.microsoft.com/office/drawing/2014/main" id="{CA868978-775F-4D01-ED51-CF9E0D9CAA8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5A0B5112-8B76-14D3-BAF0-306F7CD980EF}"/>
              </a:ext>
            </a:extLst>
          </p:cNvPr>
          <p:cNvSpPr>
            <a:spLocks noGrp="1"/>
          </p:cNvSpPr>
          <p:nvPr>
            <p:ph type="body" sz="quarter" idx="11"/>
          </p:nvPr>
        </p:nvSpPr>
        <p:spPr>
          <a:xfrm>
            <a:off x="341312" y="973931"/>
            <a:ext cx="8370887" cy="5118893"/>
          </a:xfrm>
        </p:spPr>
        <p:txBody>
          <a:bodyPr>
            <a:normAutofit/>
          </a:bodyPr>
          <a:lstStyle/>
          <a:p>
            <a:pPr marL="285750" indent="-285750">
              <a:buFont typeface="Wingdings" panose="05000000000000000000" pitchFamily="2" charset="2"/>
              <a:buChar char="§"/>
            </a:pPr>
            <a:r>
              <a:rPr lang="en-ZA">
                <a:solidFill>
                  <a:srgbClr val="002060"/>
                </a:solidFill>
              </a:rPr>
              <a:t>Bidder(s) must submit their Proposed Contract mark-ups in the provided Contract Response Template document;</a:t>
            </a:r>
          </a:p>
          <a:p>
            <a:pPr marL="285750" indent="-285750">
              <a:buFont typeface="Wingdings" panose="05000000000000000000" pitchFamily="2" charset="2"/>
              <a:buChar char="§"/>
            </a:pPr>
            <a:endParaRPr lang="en-ZA">
              <a:solidFill>
                <a:srgbClr val="002060"/>
              </a:solidFill>
            </a:endParaRPr>
          </a:p>
          <a:p>
            <a:pPr marL="285750" indent="-285750">
              <a:buFont typeface="Wingdings" panose="05000000000000000000" pitchFamily="2" charset="2"/>
              <a:buChar char="§"/>
            </a:pPr>
            <a:r>
              <a:rPr lang="en-ZA">
                <a:solidFill>
                  <a:srgbClr val="002060"/>
                </a:solidFill>
              </a:rPr>
              <a:t>Bidder(s) who are responding to more than one (1) Tower must submit a Contract Response Template document for each Tower irrespective of how similar or identical  the mark-ups are in the different Towers.</a:t>
            </a:r>
          </a:p>
          <a:p>
            <a:endParaRPr lang="en-ZA">
              <a:solidFill>
                <a:srgbClr val="002060"/>
              </a:solidFill>
            </a:endParaRPr>
          </a:p>
          <a:p>
            <a:pPr marL="285750" indent="-285750">
              <a:buFont typeface="Wingdings" panose="05000000000000000000" pitchFamily="2" charset="2"/>
              <a:buChar char="§"/>
            </a:pPr>
            <a:r>
              <a:rPr lang="en-ZA">
                <a:solidFill>
                  <a:srgbClr val="002060"/>
                </a:solidFill>
              </a:rPr>
              <a:t>Any other specific terms and conditions which the Bidder(s) is of the view that are omitted from the Proposed Contracts must be submitted in a separate document.  SARS will reserve the right to accept or reject such specific terms and conditions. </a:t>
            </a:r>
          </a:p>
          <a:p>
            <a:pPr marL="285750" indent="-285750">
              <a:buFont typeface="Wingdings" panose="05000000000000000000" pitchFamily="2" charset="2"/>
              <a:buChar char="§"/>
            </a:pPr>
            <a:endParaRPr lang="en-ZA">
              <a:solidFill>
                <a:srgbClr val="002060"/>
              </a:solidFill>
            </a:endParaRPr>
          </a:p>
          <a:p>
            <a:pPr marL="285750" indent="-285750">
              <a:buFont typeface="Wingdings" panose="05000000000000000000" pitchFamily="2" charset="2"/>
              <a:buChar char="§"/>
            </a:pPr>
            <a:endParaRPr lang="en-ZA"/>
          </a:p>
        </p:txBody>
      </p:sp>
    </p:spTree>
    <p:extLst>
      <p:ext uri="{BB962C8B-B14F-4D97-AF65-F5344CB8AC3E}">
        <p14:creationId xmlns:p14="http://schemas.microsoft.com/office/powerpoint/2010/main" val="13504572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088C-8002-337D-C433-DF82A49D7549}"/>
              </a:ext>
            </a:extLst>
          </p:cNvPr>
          <p:cNvSpPr>
            <a:spLocks noGrp="1"/>
          </p:cNvSpPr>
          <p:nvPr>
            <p:ph type="title"/>
          </p:nvPr>
        </p:nvSpPr>
        <p:spPr/>
        <p:txBody>
          <a:bodyPr/>
          <a:lstStyle/>
          <a:p>
            <a:r>
              <a:rPr lang="en-ZA"/>
              <a:t>Table of Content</a:t>
            </a:r>
          </a:p>
        </p:txBody>
      </p:sp>
      <p:sp>
        <p:nvSpPr>
          <p:cNvPr id="3" name="Slide Number Placeholder 2">
            <a:extLst>
              <a:ext uri="{FF2B5EF4-FFF2-40B4-BE49-F238E27FC236}">
                <a16:creationId xmlns:a16="http://schemas.microsoft.com/office/drawing/2014/main" id="{59B6A3E9-D479-CBE5-A88A-823714B52A5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6EA0E21B-4E95-7415-AD08-1D67D70A1222}"/>
              </a:ext>
            </a:extLst>
          </p:cNvPr>
          <p:cNvSpPr>
            <a:spLocks noGrp="1"/>
          </p:cNvSpPr>
          <p:nvPr>
            <p:ph type="body" sz="quarter" idx="11"/>
          </p:nvPr>
        </p:nvSpPr>
        <p:spPr>
          <a:xfrm>
            <a:off x="386556" y="1138091"/>
            <a:ext cx="8382690" cy="5278584"/>
          </a:xfrm>
        </p:spPr>
        <p:txBody>
          <a:bodyPr>
            <a:normAutofit fontScale="92500" lnSpcReduction="10000"/>
          </a:body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4. Background and Requirements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5. </a:t>
            </a:r>
            <a:r>
              <a:rPr lang="en-ZA" sz="1600" b="1" dirty="0">
                <a:solidFill>
                  <a:srgbClr val="44546A"/>
                </a:solidFill>
              </a:rPr>
              <a:t>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US" sz="1600" b="1" dirty="0">
                <a:solidFill>
                  <a:srgbClr val="44546A"/>
                </a:solidFill>
              </a:rPr>
              <a:t>6. Price &amp; Specific goals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FF0000"/>
                </a:solidFill>
              </a:rPr>
              <a:t>9. RFP Pack Contents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002060"/>
                </a:solidFill>
              </a:rPr>
              <a:t>10</a:t>
            </a:r>
            <a:r>
              <a:rPr kumimoji="0" lang="en-ZA" sz="1600" b="1" i="0" u="none" strike="noStrike" kern="1200" cap="none" spc="0" normalizeH="0" baseline="0" noProof="0" dirty="0">
                <a:ln>
                  <a:noFill/>
                </a:ln>
                <a:solidFill>
                  <a:srgbClr val="002060"/>
                </a:solidFill>
                <a:effectLst/>
                <a:uLnTx/>
                <a:uFillTx/>
                <a:latin typeface="Arial" charset="0"/>
                <a:ea typeface="+mn-ea"/>
                <a:cs typeface="+mn-cs"/>
              </a:rPr>
              <a:t>.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002060"/>
                </a:solidFill>
                <a:effectLst/>
                <a:uLnTx/>
                <a:uFillTx/>
                <a:latin typeface="Arial" charset="0"/>
                <a:ea typeface="+mn-ea"/>
                <a:cs typeface="+mn-cs"/>
              </a:rPr>
              <a:t>11. Q&amp;A</a:t>
            </a:r>
            <a:endParaRPr kumimoji="0" lang="en-ZA" sz="1600" b="0" i="0" u="none" strike="noStrike" kern="1200" cap="none" spc="0" normalizeH="0" baseline="0" noProof="0" dirty="0">
              <a:ln>
                <a:noFill/>
              </a:ln>
              <a:solidFill>
                <a:srgbClr val="002060"/>
              </a:solidFill>
              <a:effectLst/>
              <a:uLnTx/>
              <a:uFillTx/>
              <a:latin typeface="Arial" charset="0"/>
              <a:ea typeface="+mn-ea"/>
              <a:cs typeface="+mn-cs"/>
            </a:endParaRPr>
          </a:p>
          <a:p>
            <a:endParaRPr lang="en-ZA" dirty="0"/>
          </a:p>
        </p:txBody>
      </p:sp>
    </p:spTree>
    <p:extLst>
      <p:ext uri="{BB962C8B-B14F-4D97-AF65-F5344CB8AC3E}">
        <p14:creationId xmlns:p14="http://schemas.microsoft.com/office/powerpoint/2010/main" val="30997571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A2FD-69FA-899F-F496-94C60FE53F76}"/>
              </a:ext>
            </a:extLst>
          </p:cNvPr>
          <p:cNvSpPr>
            <a:spLocks noGrp="1"/>
          </p:cNvSpPr>
          <p:nvPr>
            <p:ph type="title"/>
          </p:nvPr>
        </p:nvSpPr>
        <p:spPr>
          <a:xfrm>
            <a:off x="765313" y="473524"/>
            <a:ext cx="7886700" cy="532606"/>
          </a:xfrm>
        </p:spPr>
        <p:txBody>
          <a:bodyPr/>
          <a:lstStyle/>
          <a:p>
            <a:r>
              <a:rPr lang="en-ZA" dirty="0"/>
              <a:t>RFP Pack Contents</a:t>
            </a:r>
          </a:p>
        </p:txBody>
      </p:sp>
      <p:sp>
        <p:nvSpPr>
          <p:cNvPr id="3" name="Slide Number Placeholder 2">
            <a:extLst>
              <a:ext uri="{FF2B5EF4-FFF2-40B4-BE49-F238E27FC236}">
                <a16:creationId xmlns:a16="http://schemas.microsoft.com/office/drawing/2014/main" id="{B9E4DC38-EB2A-16A6-BB76-B8CFF6D1FFA6}"/>
              </a:ext>
            </a:extLst>
          </p:cNvPr>
          <p:cNvSpPr>
            <a:spLocks noGrp="1"/>
          </p:cNvSpPr>
          <p:nvPr>
            <p:ph type="sldNum" sz="quarter" idx="10"/>
          </p:nvPr>
        </p:nvSpPr>
        <p:spPr/>
        <p:txBody>
          <a:bodyPr/>
          <a:lstStyle/>
          <a:p>
            <a:fld id="{B540B12B-D968-2643-8E7F-238A3C456CC9}" type="slidenum">
              <a:rPr lang="en-US" smtClean="0"/>
              <a:pPr/>
              <a:t>63</a:t>
            </a:fld>
            <a:endParaRPr lang="en-US"/>
          </a:p>
        </p:txBody>
      </p:sp>
      <p:sp>
        <p:nvSpPr>
          <p:cNvPr id="5" name="Text Placeholder 4">
            <a:extLst>
              <a:ext uri="{FF2B5EF4-FFF2-40B4-BE49-F238E27FC236}">
                <a16:creationId xmlns:a16="http://schemas.microsoft.com/office/drawing/2014/main" id="{B937ECA3-909D-0C65-5AF2-B5EA8939F2C3}"/>
              </a:ext>
            </a:extLst>
          </p:cNvPr>
          <p:cNvSpPr>
            <a:spLocks noGrp="1"/>
          </p:cNvSpPr>
          <p:nvPr>
            <p:ph type="body" sz="quarter" idx="12"/>
          </p:nvPr>
        </p:nvSpPr>
        <p:spPr>
          <a:xfrm>
            <a:off x="765313" y="1406867"/>
            <a:ext cx="7886700" cy="437806"/>
          </a:xfrm>
        </p:spPr>
        <p:txBody>
          <a:bodyPr/>
          <a:lstStyle/>
          <a:p>
            <a:r>
              <a:rPr lang="en-ZA" dirty="0">
                <a:solidFill>
                  <a:srgbClr val="002060"/>
                </a:solidFill>
              </a:rPr>
              <a:t>Page 9 of 76 of the </a:t>
            </a:r>
            <a:r>
              <a:rPr lang="fr-FR" dirty="0">
                <a:solidFill>
                  <a:srgbClr val="002060"/>
                </a:solidFill>
              </a:rPr>
              <a:t>SARS RFP 02-2024 1-1 Main Document</a:t>
            </a:r>
            <a:endParaRPr lang="en-ZA" dirty="0">
              <a:solidFill>
                <a:srgbClr val="002060"/>
              </a:solidFill>
            </a:endParaRPr>
          </a:p>
        </p:txBody>
      </p:sp>
      <p:graphicFrame>
        <p:nvGraphicFramePr>
          <p:cNvPr id="6" name="Table 5">
            <a:extLst>
              <a:ext uri="{FF2B5EF4-FFF2-40B4-BE49-F238E27FC236}">
                <a16:creationId xmlns:a16="http://schemas.microsoft.com/office/drawing/2014/main" id="{197F0C37-AC10-9F3B-5C82-CE9F6A824785}"/>
              </a:ext>
            </a:extLst>
          </p:cNvPr>
          <p:cNvGraphicFramePr>
            <a:graphicFrameLocks noGrp="1"/>
          </p:cNvGraphicFramePr>
          <p:nvPr>
            <p:extLst>
              <p:ext uri="{D42A27DB-BD31-4B8C-83A1-F6EECF244321}">
                <p14:modId xmlns:p14="http://schemas.microsoft.com/office/powerpoint/2010/main" val="3537666289"/>
              </p:ext>
            </p:extLst>
          </p:nvPr>
        </p:nvGraphicFramePr>
        <p:xfrm>
          <a:off x="765313" y="1844673"/>
          <a:ext cx="7886700" cy="4316285"/>
        </p:xfrm>
        <a:graphic>
          <a:graphicData uri="http://schemas.openxmlformats.org/drawingml/2006/table">
            <a:tbl>
              <a:tblPr firstRow="1" bandRow="1">
                <a:tableStyleId>{5C22544A-7EE6-4342-B048-85BDC9FD1C3A}</a:tableStyleId>
              </a:tblPr>
              <a:tblGrid>
                <a:gridCol w="1168256">
                  <a:extLst>
                    <a:ext uri="{9D8B030D-6E8A-4147-A177-3AD203B41FA5}">
                      <a16:colId xmlns:a16="http://schemas.microsoft.com/office/drawing/2014/main" val="1385758367"/>
                    </a:ext>
                  </a:extLst>
                </a:gridCol>
                <a:gridCol w="6718444">
                  <a:extLst>
                    <a:ext uri="{9D8B030D-6E8A-4147-A177-3AD203B41FA5}">
                      <a16:colId xmlns:a16="http://schemas.microsoft.com/office/drawing/2014/main" val="2516109652"/>
                    </a:ext>
                  </a:extLst>
                </a:gridCol>
              </a:tblGrid>
              <a:tr h="547053">
                <a:tc>
                  <a:txBody>
                    <a:bodyPr/>
                    <a:lstStyle/>
                    <a:p>
                      <a:pPr algn="ctr"/>
                      <a:r>
                        <a:rPr lang="en-ZA" dirty="0"/>
                        <a:t>Section </a:t>
                      </a:r>
                    </a:p>
                  </a:txBody>
                  <a:tcPr anchor="ctr"/>
                </a:tc>
                <a:tc>
                  <a:txBody>
                    <a:bodyPr/>
                    <a:lstStyle/>
                    <a:p>
                      <a:r>
                        <a:rPr lang="en-ZA" dirty="0"/>
                        <a:t>Document name</a:t>
                      </a:r>
                    </a:p>
                  </a:txBody>
                  <a:tcPr/>
                </a:tc>
                <a:extLst>
                  <a:ext uri="{0D108BD9-81ED-4DB2-BD59-A6C34878D82A}">
                    <a16:rowId xmlns:a16="http://schemas.microsoft.com/office/drawing/2014/main" val="1950322198"/>
                  </a:ext>
                </a:extLst>
              </a:tr>
              <a:tr h="486914">
                <a:tc rowSpan="2">
                  <a:txBody>
                    <a:bodyPr/>
                    <a:lstStyle/>
                    <a:p>
                      <a:pPr algn="ctr"/>
                      <a:r>
                        <a:rPr lang="en-ZA" dirty="0">
                          <a:solidFill>
                            <a:srgbClr val="002060"/>
                          </a:solidFill>
                        </a:rPr>
                        <a:t>1</a:t>
                      </a:r>
                    </a:p>
                  </a:txBody>
                  <a:tcPr anchor="ctr"/>
                </a:tc>
                <a:tc>
                  <a:txBody>
                    <a:bodyPr/>
                    <a:lstStyle/>
                    <a:p>
                      <a:r>
                        <a:rPr lang="fr-FR" dirty="0">
                          <a:solidFill>
                            <a:srgbClr val="002060"/>
                          </a:solidFill>
                        </a:rPr>
                        <a:t>SARS RFP 02-2024 1-0 Invitation Letter</a:t>
                      </a:r>
                      <a:endParaRPr lang="en-ZA" dirty="0">
                        <a:solidFill>
                          <a:srgbClr val="002060"/>
                        </a:solidFill>
                      </a:endParaRPr>
                    </a:p>
                  </a:txBody>
                  <a:tcPr anchor="ctr"/>
                </a:tc>
                <a:extLst>
                  <a:ext uri="{0D108BD9-81ED-4DB2-BD59-A6C34878D82A}">
                    <a16:rowId xmlns:a16="http://schemas.microsoft.com/office/drawing/2014/main" val="4204792820"/>
                  </a:ext>
                </a:extLst>
              </a:tr>
              <a:tr h="547053">
                <a:tc vMerge="1">
                  <a:txBody>
                    <a:bodyPr/>
                    <a:lstStyle/>
                    <a:p>
                      <a:endParaRPr lang="en-ZA" dirty="0">
                        <a:solidFill>
                          <a:srgbClr val="002060"/>
                        </a:solidFill>
                      </a:endParaRPr>
                    </a:p>
                  </a:txBody>
                  <a:tcPr/>
                </a:tc>
                <a:tc>
                  <a:txBody>
                    <a:bodyPr/>
                    <a:lstStyle/>
                    <a:p>
                      <a:r>
                        <a:rPr lang="fr-FR" dirty="0">
                          <a:solidFill>
                            <a:srgbClr val="002060"/>
                          </a:solidFill>
                        </a:rPr>
                        <a:t>SARS RFP 02-2024 1-1 Main Document</a:t>
                      </a:r>
                      <a:endParaRPr lang="en-ZA" dirty="0">
                        <a:solidFill>
                          <a:srgbClr val="002060"/>
                        </a:solidFill>
                      </a:endParaRPr>
                    </a:p>
                  </a:txBody>
                  <a:tcPr anchor="ctr"/>
                </a:tc>
                <a:extLst>
                  <a:ext uri="{0D108BD9-81ED-4DB2-BD59-A6C34878D82A}">
                    <a16:rowId xmlns:a16="http://schemas.microsoft.com/office/drawing/2014/main" val="3560589993"/>
                  </a:ext>
                </a:extLst>
              </a:tr>
              <a:tr h="547053">
                <a:tc rowSpan="5">
                  <a:txBody>
                    <a:bodyPr/>
                    <a:lstStyle/>
                    <a:p>
                      <a:pPr algn="ctr"/>
                      <a:r>
                        <a:rPr lang="en-ZA" dirty="0">
                          <a:solidFill>
                            <a:srgbClr val="002060"/>
                          </a:solidFill>
                        </a:rPr>
                        <a:t>2.</a:t>
                      </a:r>
                    </a:p>
                  </a:txBody>
                  <a:tcPr anchor="ctr"/>
                </a:tc>
                <a:tc>
                  <a:txBody>
                    <a:bodyPr/>
                    <a:lstStyle/>
                    <a:p>
                      <a:r>
                        <a:rPr lang="en-ZA" dirty="0">
                          <a:solidFill>
                            <a:srgbClr val="002060"/>
                          </a:solidFill>
                        </a:rPr>
                        <a:t>SARS RFP 02-2024 2-1 Business Requirement Specifications</a:t>
                      </a:r>
                    </a:p>
                  </a:txBody>
                  <a:tcPr anchor="ctr"/>
                </a:tc>
                <a:extLst>
                  <a:ext uri="{0D108BD9-81ED-4DB2-BD59-A6C34878D82A}">
                    <a16:rowId xmlns:a16="http://schemas.microsoft.com/office/drawing/2014/main" val="871238707"/>
                  </a:ext>
                </a:extLst>
              </a:tr>
              <a:tr h="547053">
                <a:tc vMerge="1">
                  <a:txBody>
                    <a:bodyPr/>
                    <a:lstStyle/>
                    <a:p>
                      <a:pPr algn="ctr"/>
                      <a:endParaRPr lang="en-ZA">
                        <a:solidFill>
                          <a:srgbClr val="002060"/>
                        </a:solidFill>
                      </a:endParaRPr>
                    </a:p>
                  </a:txBody>
                  <a:tcPr anchor="ctr"/>
                </a:tc>
                <a:tc>
                  <a:txBody>
                    <a:bodyPr/>
                    <a:lstStyle/>
                    <a:p>
                      <a:r>
                        <a:rPr lang="fr-FR" dirty="0">
                          <a:solidFill>
                            <a:srgbClr val="002060"/>
                          </a:solidFill>
                        </a:rPr>
                        <a:t>SARS RFP 02-2024 2-2 SARS Site Classifications</a:t>
                      </a:r>
                      <a:endParaRPr lang="en-ZA" dirty="0">
                        <a:solidFill>
                          <a:srgbClr val="002060"/>
                        </a:solidFill>
                      </a:endParaRPr>
                    </a:p>
                  </a:txBody>
                  <a:tcPr anchor="ctr"/>
                </a:tc>
                <a:extLst>
                  <a:ext uri="{0D108BD9-81ED-4DB2-BD59-A6C34878D82A}">
                    <a16:rowId xmlns:a16="http://schemas.microsoft.com/office/drawing/2014/main" val="1819455352"/>
                  </a:ext>
                </a:extLst>
              </a:tr>
              <a:tr h="547053">
                <a:tc vMerge="1">
                  <a:txBody>
                    <a:bodyPr/>
                    <a:lstStyle/>
                    <a:p>
                      <a:pPr algn="ctr"/>
                      <a:endParaRPr lang="en-ZA">
                        <a:solidFill>
                          <a:srgbClr val="002060"/>
                        </a:solidFill>
                      </a:endParaRPr>
                    </a:p>
                  </a:txBody>
                  <a:tcPr anchor="ctr"/>
                </a:tc>
                <a:tc>
                  <a:txBody>
                    <a:bodyPr/>
                    <a:lstStyle/>
                    <a:p>
                      <a:r>
                        <a:rPr lang="nl-NL" dirty="0">
                          <a:solidFill>
                            <a:srgbClr val="002060"/>
                          </a:solidFill>
                        </a:rPr>
                        <a:t>SARS RFP 02-2024 2-3 WAN Diagram</a:t>
                      </a:r>
                      <a:endParaRPr lang="en-ZA" dirty="0">
                        <a:solidFill>
                          <a:srgbClr val="002060"/>
                        </a:solidFill>
                      </a:endParaRPr>
                    </a:p>
                  </a:txBody>
                  <a:tcPr anchor="ctr"/>
                </a:tc>
                <a:extLst>
                  <a:ext uri="{0D108BD9-81ED-4DB2-BD59-A6C34878D82A}">
                    <a16:rowId xmlns:a16="http://schemas.microsoft.com/office/drawing/2014/main" val="2027318059"/>
                  </a:ext>
                </a:extLst>
              </a:tr>
              <a:tr h="547053">
                <a:tc vMerge="1">
                  <a:txBody>
                    <a:bodyPr/>
                    <a:lstStyle/>
                    <a:p>
                      <a:pPr algn="ctr"/>
                      <a:endParaRPr lang="en-ZA">
                        <a:solidFill>
                          <a:srgbClr val="002060"/>
                        </a:solidFill>
                      </a:endParaRPr>
                    </a:p>
                  </a:txBody>
                  <a:tcPr anchor="ctr"/>
                </a:tc>
                <a:tc>
                  <a:txBody>
                    <a:bodyPr/>
                    <a:lstStyle/>
                    <a:p>
                      <a:r>
                        <a:rPr lang="en-ZA" dirty="0">
                          <a:solidFill>
                            <a:srgbClr val="002060"/>
                          </a:solidFill>
                        </a:rPr>
                        <a:t>SARS RFP 02-2024 2-4 WAN Inventory</a:t>
                      </a:r>
                    </a:p>
                  </a:txBody>
                  <a:tcPr anchor="ctr"/>
                </a:tc>
                <a:extLst>
                  <a:ext uri="{0D108BD9-81ED-4DB2-BD59-A6C34878D82A}">
                    <a16:rowId xmlns:a16="http://schemas.microsoft.com/office/drawing/2014/main" val="1526468766"/>
                  </a:ext>
                </a:extLst>
              </a:tr>
              <a:tr h="547053">
                <a:tc vMerge="1">
                  <a:txBody>
                    <a:bodyPr/>
                    <a:lstStyle/>
                    <a:p>
                      <a:pPr algn="ctr"/>
                      <a:endParaRPr lang="en-ZA" dirty="0">
                        <a:solidFill>
                          <a:srgbClr val="002060"/>
                        </a:solidFill>
                      </a:endParaRPr>
                    </a:p>
                  </a:txBody>
                  <a:tcPr anchor="ctr"/>
                </a:tc>
                <a:tc>
                  <a:txBody>
                    <a:bodyPr/>
                    <a:lstStyle/>
                    <a:p>
                      <a:r>
                        <a:rPr lang="nl-NL" dirty="0">
                          <a:solidFill>
                            <a:srgbClr val="002060"/>
                          </a:solidFill>
                        </a:rPr>
                        <a:t>SARS RFP 02-2024 2-5 SDWAN Diagram</a:t>
                      </a:r>
                      <a:endParaRPr lang="en-ZA" dirty="0">
                        <a:solidFill>
                          <a:srgbClr val="002060"/>
                        </a:solidFill>
                      </a:endParaRPr>
                    </a:p>
                  </a:txBody>
                  <a:tcPr anchor="ctr"/>
                </a:tc>
                <a:extLst>
                  <a:ext uri="{0D108BD9-81ED-4DB2-BD59-A6C34878D82A}">
                    <a16:rowId xmlns:a16="http://schemas.microsoft.com/office/drawing/2014/main" val="1219581541"/>
                  </a:ext>
                </a:extLst>
              </a:tr>
            </a:tbl>
          </a:graphicData>
        </a:graphic>
      </p:graphicFrame>
    </p:spTree>
    <p:extLst>
      <p:ext uri="{BB962C8B-B14F-4D97-AF65-F5344CB8AC3E}">
        <p14:creationId xmlns:p14="http://schemas.microsoft.com/office/powerpoint/2010/main" val="22103945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A2FD-69FA-899F-F496-94C60FE53F76}"/>
              </a:ext>
            </a:extLst>
          </p:cNvPr>
          <p:cNvSpPr>
            <a:spLocks noGrp="1"/>
          </p:cNvSpPr>
          <p:nvPr>
            <p:ph type="title"/>
          </p:nvPr>
        </p:nvSpPr>
        <p:spPr/>
        <p:txBody>
          <a:bodyPr/>
          <a:lstStyle/>
          <a:p>
            <a:r>
              <a:rPr lang="en-ZA" dirty="0"/>
              <a:t>RFP Pack Contents</a:t>
            </a:r>
          </a:p>
        </p:txBody>
      </p:sp>
      <p:sp>
        <p:nvSpPr>
          <p:cNvPr id="3" name="Slide Number Placeholder 2">
            <a:extLst>
              <a:ext uri="{FF2B5EF4-FFF2-40B4-BE49-F238E27FC236}">
                <a16:creationId xmlns:a16="http://schemas.microsoft.com/office/drawing/2014/main" id="{B9E4DC38-EB2A-16A6-BB76-B8CFF6D1FF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graphicFrame>
        <p:nvGraphicFramePr>
          <p:cNvPr id="6" name="Table 5">
            <a:extLst>
              <a:ext uri="{FF2B5EF4-FFF2-40B4-BE49-F238E27FC236}">
                <a16:creationId xmlns:a16="http://schemas.microsoft.com/office/drawing/2014/main" id="{197F0C37-AC10-9F3B-5C82-CE9F6A824785}"/>
              </a:ext>
            </a:extLst>
          </p:cNvPr>
          <p:cNvGraphicFramePr>
            <a:graphicFrameLocks noGrp="1"/>
          </p:cNvGraphicFramePr>
          <p:nvPr>
            <p:extLst>
              <p:ext uri="{D42A27DB-BD31-4B8C-83A1-F6EECF244321}">
                <p14:modId xmlns:p14="http://schemas.microsoft.com/office/powerpoint/2010/main" val="2716166613"/>
              </p:ext>
            </p:extLst>
          </p:nvPr>
        </p:nvGraphicFramePr>
        <p:xfrm>
          <a:off x="341993" y="1154243"/>
          <a:ext cx="8667096" cy="3522687"/>
        </p:xfrm>
        <a:graphic>
          <a:graphicData uri="http://schemas.openxmlformats.org/drawingml/2006/table">
            <a:tbl>
              <a:tblPr firstRow="1" bandRow="1">
                <a:tableStyleId>{5C22544A-7EE6-4342-B048-85BDC9FD1C3A}</a:tableStyleId>
              </a:tblPr>
              <a:tblGrid>
                <a:gridCol w="1515642">
                  <a:extLst>
                    <a:ext uri="{9D8B030D-6E8A-4147-A177-3AD203B41FA5}">
                      <a16:colId xmlns:a16="http://schemas.microsoft.com/office/drawing/2014/main" val="1385758367"/>
                    </a:ext>
                  </a:extLst>
                </a:gridCol>
                <a:gridCol w="7151454">
                  <a:extLst>
                    <a:ext uri="{9D8B030D-6E8A-4147-A177-3AD203B41FA5}">
                      <a16:colId xmlns:a16="http://schemas.microsoft.com/office/drawing/2014/main" val="2516109652"/>
                    </a:ext>
                  </a:extLst>
                </a:gridCol>
              </a:tblGrid>
              <a:tr h="550401">
                <a:tc>
                  <a:txBody>
                    <a:bodyPr/>
                    <a:lstStyle/>
                    <a:p>
                      <a:pPr algn="ctr"/>
                      <a:r>
                        <a:rPr lang="en-ZA" dirty="0"/>
                        <a:t>Section </a:t>
                      </a:r>
                    </a:p>
                  </a:txBody>
                  <a:tcPr anchor="ctr"/>
                </a:tc>
                <a:tc>
                  <a:txBody>
                    <a:bodyPr/>
                    <a:lstStyle/>
                    <a:p>
                      <a:r>
                        <a:rPr lang="en-ZA" dirty="0"/>
                        <a:t>Document name</a:t>
                      </a:r>
                    </a:p>
                  </a:txBody>
                  <a:tcPr/>
                </a:tc>
                <a:extLst>
                  <a:ext uri="{0D108BD9-81ED-4DB2-BD59-A6C34878D82A}">
                    <a16:rowId xmlns:a16="http://schemas.microsoft.com/office/drawing/2014/main" val="1950322198"/>
                  </a:ext>
                </a:extLst>
              </a:tr>
              <a:tr h="489894">
                <a:tc rowSpan="5">
                  <a:txBody>
                    <a:bodyPr/>
                    <a:lstStyle/>
                    <a:p>
                      <a:pPr algn="ctr"/>
                      <a:r>
                        <a:rPr lang="en-ZA" dirty="0">
                          <a:solidFill>
                            <a:srgbClr val="002060"/>
                          </a:solidFill>
                        </a:rPr>
                        <a:t>3.</a:t>
                      </a:r>
                    </a:p>
                  </a:txBody>
                  <a:tcPr anchor="ctr"/>
                </a:tc>
                <a:tc>
                  <a:txBody>
                    <a:bodyPr/>
                    <a:lstStyle/>
                    <a:p>
                      <a:r>
                        <a:rPr lang="en-ZA" dirty="0">
                          <a:solidFill>
                            <a:srgbClr val="002060"/>
                          </a:solidFill>
                        </a:rPr>
                        <a:t>SARS RFP 02-2024 3-1 Invitation to Bid (SBD 1)</a:t>
                      </a:r>
                    </a:p>
                  </a:txBody>
                  <a:tcPr anchor="ctr"/>
                </a:tc>
                <a:extLst>
                  <a:ext uri="{0D108BD9-81ED-4DB2-BD59-A6C34878D82A}">
                    <a16:rowId xmlns:a16="http://schemas.microsoft.com/office/drawing/2014/main" val="4204792820"/>
                  </a:ext>
                </a:extLst>
              </a:tr>
              <a:tr h="550401">
                <a:tc vMerge="1">
                  <a:txBody>
                    <a:bodyPr/>
                    <a:lstStyle/>
                    <a:p>
                      <a:endParaRPr lang="en-ZA" dirty="0">
                        <a:solidFill>
                          <a:srgbClr val="002060"/>
                        </a:solidFill>
                      </a:endParaRPr>
                    </a:p>
                  </a:txBody>
                  <a:tcPr/>
                </a:tc>
                <a:tc>
                  <a:txBody>
                    <a:bodyPr/>
                    <a:lstStyle/>
                    <a:p>
                      <a:r>
                        <a:rPr lang="en-ZA" dirty="0">
                          <a:solidFill>
                            <a:srgbClr val="002060"/>
                          </a:solidFill>
                        </a:rPr>
                        <a:t>SARS RFP 02-2024 3-2 Declaration of Interest (SBD 4)</a:t>
                      </a:r>
                    </a:p>
                  </a:txBody>
                  <a:tcPr anchor="ctr"/>
                </a:tc>
                <a:extLst>
                  <a:ext uri="{0D108BD9-81ED-4DB2-BD59-A6C34878D82A}">
                    <a16:rowId xmlns:a16="http://schemas.microsoft.com/office/drawing/2014/main" val="3560589993"/>
                  </a:ext>
                </a:extLst>
              </a:tr>
              <a:tr h="643997">
                <a:tc vMerge="1">
                  <a:txBody>
                    <a:bodyPr/>
                    <a:lstStyle/>
                    <a:p>
                      <a:pPr algn="ctr"/>
                      <a:endParaRPr lang="en-ZA" dirty="0">
                        <a:solidFill>
                          <a:srgbClr val="002060"/>
                        </a:solidFill>
                      </a:endParaRPr>
                    </a:p>
                  </a:txBody>
                  <a:tcPr anchor="ctr"/>
                </a:tc>
                <a:tc>
                  <a:txBody>
                    <a:bodyPr/>
                    <a:lstStyle/>
                    <a:p>
                      <a:r>
                        <a:rPr lang="fr-FR" dirty="0">
                          <a:solidFill>
                            <a:srgbClr val="002060"/>
                          </a:solidFill>
                        </a:rPr>
                        <a:t>SARS RFP 02-2024 3-3 National Industrial Participation Programme (SBD 5)</a:t>
                      </a:r>
                      <a:endParaRPr lang="en-ZA" dirty="0">
                        <a:solidFill>
                          <a:srgbClr val="002060"/>
                        </a:solidFill>
                      </a:endParaRPr>
                    </a:p>
                  </a:txBody>
                  <a:tcPr anchor="ctr"/>
                </a:tc>
                <a:extLst>
                  <a:ext uri="{0D108BD9-81ED-4DB2-BD59-A6C34878D82A}">
                    <a16:rowId xmlns:a16="http://schemas.microsoft.com/office/drawing/2014/main" val="2697134759"/>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3-4 Preference Points Claim Form (SBD 6.1)</a:t>
                      </a:r>
                    </a:p>
                  </a:txBody>
                  <a:tcPr anchor="ctr"/>
                </a:tc>
                <a:extLst>
                  <a:ext uri="{0D108BD9-81ED-4DB2-BD59-A6C34878D82A}">
                    <a16:rowId xmlns:a16="http://schemas.microsoft.com/office/drawing/2014/main" val="1558836148"/>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3-5 Supplier Cost and Risk Assessment Questionnaire</a:t>
                      </a:r>
                    </a:p>
                  </a:txBody>
                  <a:tcPr anchor="ctr"/>
                </a:tc>
                <a:extLst>
                  <a:ext uri="{0D108BD9-81ED-4DB2-BD59-A6C34878D82A}">
                    <a16:rowId xmlns:a16="http://schemas.microsoft.com/office/drawing/2014/main" val="3066799606"/>
                  </a:ext>
                </a:extLst>
              </a:tr>
            </a:tbl>
          </a:graphicData>
        </a:graphic>
      </p:graphicFrame>
    </p:spTree>
    <p:extLst>
      <p:ext uri="{BB962C8B-B14F-4D97-AF65-F5344CB8AC3E}">
        <p14:creationId xmlns:p14="http://schemas.microsoft.com/office/powerpoint/2010/main" val="2356390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A2FD-69FA-899F-F496-94C60FE53F76}"/>
              </a:ext>
            </a:extLst>
          </p:cNvPr>
          <p:cNvSpPr>
            <a:spLocks noGrp="1"/>
          </p:cNvSpPr>
          <p:nvPr>
            <p:ph type="title"/>
          </p:nvPr>
        </p:nvSpPr>
        <p:spPr/>
        <p:txBody>
          <a:bodyPr/>
          <a:lstStyle/>
          <a:p>
            <a:r>
              <a:rPr lang="en-ZA" dirty="0"/>
              <a:t>RFP Pack Contents</a:t>
            </a:r>
          </a:p>
        </p:txBody>
      </p:sp>
      <p:sp>
        <p:nvSpPr>
          <p:cNvPr id="3" name="Slide Number Placeholder 2">
            <a:extLst>
              <a:ext uri="{FF2B5EF4-FFF2-40B4-BE49-F238E27FC236}">
                <a16:creationId xmlns:a16="http://schemas.microsoft.com/office/drawing/2014/main" id="{B9E4DC38-EB2A-16A6-BB76-B8CFF6D1FF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graphicFrame>
        <p:nvGraphicFramePr>
          <p:cNvPr id="6" name="Table 5">
            <a:extLst>
              <a:ext uri="{FF2B5EF4-FFF2-40B4-BE49-F238E27FC236}">
                <a16:creationId xmlns:a16="http://schemas.microsoft.com/office/drawing/2014/main" id="{197F0C37-AC10-9F3B-5C82-CE9F6A824785}"/>
              </a:ext>
            </a:extLst>
          </p:cNvPr>
          <p:cNvGraphicFramePr>
            <a:graphicFrameLocks noGrp="1"/>
          </p:cNvGraphicFramePr>
          <p:nvPr>
            <p:extLst>
              <p:ext uri="{D42A27DB-BD31-4B8C-83A1-F6EECF244321}">
                <p14:modId xmlns:p14="http://schemas.microsoft.com/office/powerpoint/2010/main" val="253627530"/>
              </p:ext>
            </p:extLst>
          </p:nvPr>
        </p:nvGraphicFramePr>
        <p:xfrm>
          <a:off x="341993" y="1154243"/>
          <a:ext cx="8667096" cy="5050546"/>
        </p:xfrm>
        <a:graphic>
          <a:graphicData uri="http://schemas.openxmlformats.org/drawingml/2006/table">
            <a:tbl>
              <a:tblPr firstRow="1" bandRow="1">
                <a:tableStyleId>{5C22544A-7EE6-4342-B048-85BDC9FD1C3A}</a:tableStyleId>
              </a:tblPr>
              <a:tblGrid>
                <a:gridCol w="1515642">
                  <a:extLst>
                    <a:ext uri="{9D8B030D-6E8A-4147-A177-3AD203B41FA5}">
                      <a16:colId xmlns:a16="http://schemas.microsoft.com/office/drawing/2014/main" val="1385758367"/>
                    </a:ext>
                  </a:extLst>
                </a:gridCol>
                <a:gridCol w="7151454">
                  <a:extLst>
                    <a:ext uri="{9D8B030D-6E8A-4147-A177-3AD203B41FA5}">
                      <a16:colId xmlns:a16="http://schemas.microsoft.com/office/drawing/2014/main" val="2516109652"/>
                    </a:ext>
                  </a:extLst>
                </a:gridCol>
              </a:tblGrid>
              <a:tr h="550401">
                <a:tc>
                  <a:txBody>
                    <a:bodyPr/>
                    <a:lstStyle/>
                    <a:p>
                      <a:pPr algn="ctr"/>
                      <a:r>
                        <a:rPr lang="en-ZA" dirty="0"/>
                        <a:t>Section </a:t>
                      </a:r>
                    </a:p>
                  </a:txBody>
                  <a:tcPr anchor="ctr"/>
                </a:tc>
                <a:tc>
                  <a:txBody>
                    <a:bodyPr/>
                    <a:lstStyle/>
                    <a:p>
                      <a:r>
                        <a:rPr lang="en-ZA" dirty="0"/>
                        <a:t>Document name</a:t>
                      </a:r>
                    </a:p>
                  </a:txBody>
                  <a:tcPr/>
                </a:tc>
                <a:extLst>
                  <a:ext uri="{0D108BD9-81ED-4DB2-BD59-A6C34878D82A}">
                    <a16:rowId xmlns:a16="http://schemas.microsoft.com/office/drawing/2014/main" val="1950322198"/>
                  </a:ext>
                </a:extLst>
              </a:tr>
              <a:tr h="489894">
                <a:tc rowSpan="7">
                  <a:txBody>
                    <a:bodyPr/>
                    <a:lstStyle/>
                    <a:p>
                      <a:pPr algn="ctr"/>
                      <a:r>
                        <a:rPr lang="en-ZA" dirty="0">
                          <a:solidFill>
                            <a:srgbClr val="002060"/>
                          </a:solidFill>
                        </a:rPr>
                        <a:t>4.</a:t>
                      </a:r>
                    </a:p>
                  </a:txBody>
                  <a:tcPr anchor="ctr"/>
                </a:tc>
                <a:tc>
                  <a:txBody>
                    <a:bodyPr/>
                    <a:lstStyle/>
                    <a:p>
                      <a:r>
                        <a:rPr lang="en-ZA" dirty="0">
                          <a:solidFill>
                            <a:srgbClr val="002060"/>
                          </a:solidFill>
                        </a:rPr>
                        <a:t>SARS RFP 02-2024 4-1 Network Carrier and Infrastructure Services Agreement</a:t>
                      </a:r>
                    </a:p>
                  </a:txBody>
                  <a:tcPr anchor="ctr"/>
                </a:tc>
                <a:extLst>
                  <a:ext uri="{0D108BD9-81ED-4DB2-BD59-A6C34878D82A}">
                    <a16:rowId xmlns:a16="http://schemas.microsoft.com/office/drawing/2014/main" val="4204792820"/>
                  </a:ext>
                </a:extLst>
              </a:tr>
              <a:tr h="550401">
                <a:tc vMerge="1">
                  <a:txBody>
                    <a:bodyPr/>
                    <a:lstStyle/>
                    <a:p>
                      <a:endParaRPr lang="en-ZA" dirty="0">
                        <a:solidFill>
                          <a:srgbClr val="002060"/>
                        </a:solidFill>
                      </a:endParaRPr>
                    </a:p>
                  </a:txBody>
                  <a:tcPr/>
                </a:tc>
                <a:tc>
                  <a:txBody>
                    <a:bodyPr/>
                    <a:lstStyle/>
                    <a:p>
                      <a:r>
                        <a:rPr lang="en-ZA" dirty="0">
                          <a:solidFill>
                            <a:srgbClr val="002060"/>
                          </a:solidFill>
                        </a:rPr>
                        <a:t>SARS RFP 02-2024 4-2 Data Protection Agreement — Tower Data-Voice-</a:t>
                      </a:r>
                      <a:r>
                        <a:rPr lang="en-ZA" dirty="0" err="1">
                          <a:solidFill>
                            <a:srgbClr val="002060"/>
                          </a:solidFill>
                        </a:rPr>
                        <a:t>CPaaS</a:t>
                      </a:r>
                      <a:endParaRPr lang="en-ZA" dirty="0">
                        <a:solidFill>
                          <a:srgbClr val="002060"/>
                        </a:solidFill>
                      </a:endParaRPr>
                    </a:p>
                  </a:txBody>
                  <a:tcPr anchor="ctr"/>
                </a:tc>
                <a:extLst>
                  <a:ext uri="{0D108BD9-81ED-4DB2-BD59-A6C34878D82A}">
                    <a16:rowId xmlns:a16="http://schemas.microsoft.com/office/drawing/2014/main" val="3560589993"/>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4-3 Appendix E-4 — Incident Management Major Priority Process</a:t>
                      </a:r>
                    </a:p>
                  </a:txBody>
                  <a:tcPr anchor="ctr"/>
                </a:tc>
                <a:extLst>
                  <a:ext uri="{0D108BD9-81ED-4DB2-BD59-A6C34878D82A}">
                    <a16:rowId xmlns:a16="http://schemas.microsoft.com/office/drawing/2014/main" val="2697134759"/>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4-4 General Contract of Conditions (GCC)</a:t>
                      </a:r>
                    </a:p>
                  </a:txBody>
                  <a:tcPr anchor="ctr"/>
                </a:tc>
                <a:extLst>
                  <a:ext uri="{0D108BD9-81ED-4DB2-BD59-A6C34878D82A}">
                    <a16:rowId xmlns:a16="http://schemas.microsoft.com/office/drawing/2014/main" val="1558836148"/>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4-5 Tower D Contract Response Template</a:t>
                      </a:r>
                    </a:p>
                  </a:txBody>
                  <a:tcPr anchor="ctr"/>
                </a:tc>
                <a:extLst>
                  <a:ext uri="{0D108BD9-81ED-4DB2-BD59-A6C34878D82A}">
                    <a16:rowId xmlns:a16="http://schemas.microsoft.com/office/drawing/2014/main" val="3066799606"/>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4-6 Tower V Contract Response Template</a:t>
                      </a:r>
                    </a:p>
                  </a:txBody>
                  <a:tcPr anchor="ctr"/>
                </a:tc>
                <a:extLst>
                  <a:ext uri="{0D108BD9-81ED-4DB2-BD59-A6C34878D82A}">
                    <a16:rowId xmlns:a16="http://schemas.microsoft.com/office/drawing/2014/main" val="4223435936"/>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4-7 Tower C Contract Response Template</a:t>
                      </a:r>
                    </a:p>
                  </a:txBody>
                  <a:tcPr anchor="ctr"/>
                </a:tc>
                <a:extLst>
                  <a:ext uri="{0D108BD9-81ED-4DB2-BD59-A6C34878D82A}">
                    <a16:rowId xmlns:a16="http://schemas.microsoft.com/office/drawing/2014/main" val="4105893256"/>
                  </a:ext>
                </a:extLst>
              </a:tr>
            </a:tbl>
          </a:graphicData>
        </a:graphic>
      </p:graphicFrame>
    </p:spTree>
    <p:extLst>
      <p:ext uri="{BB962C8B-B14F-4D97-AF65-F5344CB8AC3E}">
        <p14:creationId xmlns:p14="http://schemas.microsoft.com/office/powerpoint/2010/main" val="1965960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A2FD-69FA-899F-F496-94C60FE53F76}"/>
              </a:ext>
            </a:extLst>
          </p:cNvPr>
          <p:cNvSpPr>
            <a:spLocks noGrp="1"/>
          </p:cNvSpPr>
          <p:nvPr>
            <p:ph type="title"/>
          </p:nvPr>
        </p:nvSpPr>
        <p:spPr/>
        <p:txBody>
          <a:bodyPr/>
          <a:lstStyle/>
          <a:p>
            <a:r>
              <a:rPr lang="en-ZA" dirty="0"/>
              <a:t>RFP Pack Contents</a:t>
            </a:r>
          </a:p>
        </p:txBody>
      </p:sp>
      <p:sp>
        <p:nvSpPr>
          <p:cNvPr id="3" name="Slide Number Placeholder 2">
            <a:extLst>
              <a:ext uri="{FF2B5EF4-FFF2-40B4-BE49-F238E27FC236}">
                <a16:creationId xmlns:a16="http://schemas.microsoft.com/office/drawing/2014/main" id="{B9E4DC38-EB2A-16A6-BB76-B8CFF6D1FF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graphicFrame>
        <p:nvGraphicFramePr>
          <p:cNvPr id="6" name="Table 5">
            <a:extLst>
              <a:ext uri="{FF2B5EF4-FFF2-40B4-BE49-F238E27FC236}">
                <a16:creationId xmlns:a16="http://schemas.microsoft.com/office/drawing/2014/main" id="{197F0C37-AC10-9F3B-5C82-CE9F6A824785}"/>
              </a:ext>
            </a:extLst>
          </p:cNvPr>
          <p:cNvGraphicFramePr>
            <a:graphicFrameLocks noGrp="1"/>
          </p:cNvGraphicFramePr>
          <p:nvPr>
            <p:extLst>
              <p:ext uri="{D42A27DB-BD31-4B8C-83A1-F6EECF244321}">
                <p14:modId xmlns:p14="http://schemas.microsoft.com/office/powerpoint/2010/main" val="3031431639"/>
              </p:ext>
            </p:extLst>
          </p:nvPr>
        </p:nvGraphicFramePr>
        <p:xfrm>
          <a:off x="341993" y="1154243"/>
          <a:ext cx="8667096" cy="4810681"/>
        </p:xfrm>
        <a:graphic>
          <a:graphicData uri="http://schemas.openxmlformats.org/drawingml/2006/table">
            <a:tbl>
              <a:tblPr firstRow="1" bandRow="1">
                <a:tableStyleId>{5C22544A-7EE6-4342-B048-85BDC9FD1C3A}</a:tableStyleId>
              </a:tblPr>
              <a:tblGrid>
                <a:gridCol w="1515642">
                  <a:extLst>
                    <a:ext uri="{9D8B030D-6E8A-4147-A177-3AD203B41FA5}">
                      <a16:colId xmlns:a16="http://schemas.microsoft.com/office/drawing/2014/main" val="1385758367"/>
                    </a:ext>
                  </a:extLst>
                </a:gridCol>
                <a:gridCol w="7151454">
                  <a:extLst>
                    <a:ext uri="{9D8B030D-6E8A-4147-A177-3AD203B41FA5}">
                      <a16:colId xmlns:a16="http://schemas.microsoft.com/office/drawing/2014/main" val="2516109652"/>
                    </a:ext>
                  </a:extLst>
                </a:gridCol>
              </a:tblGrid>
              <a:tr h="550401">
                <a:tc>
                  <a:txBody>
                    <a:bodyPr/>
                    <a:lstStyle/>
                    <a:p>
                      <a:pPr algn="ctr"/>
                      <a:r>
                        <a:rPr lang="en-ZA" dirty="0"/>
                        <a:t>Section </a:t>
                      </a:r>
                    </a:p>
                  </a:txBody>
                  <a:tcPr anchor="ctr"/>
                </a:tc>
                <a:tc>
                  <a:txBody>
                    <a:bodyPr/>
                    <a:lstStyle/>
                    <a:p>
                      <a:r>
                        <a:rPr lang="en-ZA" dirty="0"/>
                        <a:t>Document name</a:t>
                      </a:r>
                    </a:p>
                  </a:txBody>
                  <a:tcPr/>
                </a:tc>
                <a:extLst>
                  <a:ext uri="{0D108BD9-81ED-4DB2-BD59-A6C34878D82A}">
                    <a16:rowId xmlns:a16="http://schemas.microsoft.com/office/drawing/2014/main" val="1950322198"/>
                  </a:ext>
                </a:extLst>
              </a:tr>
              <a:tr h="489894">
                <a:tc rowSpan="7">
                  <a:txBody>
                    <a:bodyPr/>
                    <a:lstStyle/>
                    <a:p>
                      <a:pPr algn="ctr"/>
                      <a:r>
                        <a:rPr lang="en-ZA" dirty="0">
                          <a:solidFill>
                            <a:srgbClr val="002060"/>
                          </a:solidFill>
                        </a:rPr>
                        <a:t>5.</a:t>
                      </a:r>
                    </a:p>
                  </a:txBody>
                  <a:tcPr anchor="ctr"/>
                </a:tc>
                <a:tc>
                  <a:txBody>
                    <a:bodyPr/>
                    <a:lstStyle/>
                    <a:p>
                      <a:r>
                        <a:rPr lang="en-ZA" dirty="0">
                          <a:solidFill>
                            <a:srgbClr val="002060"/>
                          </a:solidFill>
                        </a:rPr>
                        <a:t>SARS RFP 02-2024 5-1-D Tower D Mandatory Response Template</a:t>
                      </a:r>
                    </a:p>
                  </a:txBody>
                  <a:tcPr anchor="ctr"/>
                </a:tc>
                <a:extLst>
                  <a:ext uri="{0D108BD9-81ED-4DB2-BD59-A6C34878D82A}">
                    <a16:rowId xmlns:a16="http://schemas.microsoft.com/office/drawing/2014/main" val="4204792820"/>
                  </a:ext>
                </a:extLst>
              </a:tr>
              <a:tr h="550401">
                <a:tc vMerge="1">
                  <a:txBody>
                    <a:bodyPr/>
                    <a:lstStyle/>
                    <a:p>
                      <a:endParaRPr lang="en-ZA" dirty="0">
                        <a:solidFill>
                          <a:srgbClr val="002060"/>
                        </a:solidFill>
                      </a:endParaRPr>
                    </a:p>
                  </a:txBody>
                  <a:tcPr/>
                </a:tc>
                <a:tc>
                  <a:txBody>
                    <a:bodyPr/>
                    <a:lstStyle/>
                    <a:p>
                      <a:r>
                        <a:rPr lang="en-ZA" dirty="0">
                          <a:solidFill>
                            <a:srgbClr val="002060"/>
                          </a:solidFill>
                        </a:rPr>
                        <a:t>SARS RFP 02-2024 5-1-V Tower V Mandatory Response Template</a:t>
                      </a:r>
                    </a:p>
                  </a:txBody>
                  <a:tcPr anchor="ctr"/>
                </a:tc>
                <a:extLst>
                  <a:ext uri="{0D108BD9-81ED-4DB2-BD59-A6C34878D82A}">
                    <a16:rowId xmlns:a16="http://schemas.microsoft.com/office/drawing/2014/main" val="3560589993"/>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5-1-C Tower C Mandatory Response Template All Categories</a:t>
                      </a:r>
                    </a:p>
                  </a:txBody>
                  <a:tcPr anchor="ctr"/>
                </a:tc>
                <a:extLst>
                  <a:ext uri="{0D108BD9-81ED-4DB2-BD59-A6C34878D82A}">
                    <a16:rowId xmlns:a16="http://schemas.microsoft.com/office/drawing/2014/main" val="2697134759"/>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5-1-C Tower C Mandatory Response Template Category A</a:t>
                      </a:r>
                    </a:p>
                  </a:txBody>
                  <a:tcPr anchor="ctr"/>
                </a:tc>
                <a:extLst>
                  <a:ext uri="{0D108BD9-81ED-4DB2-BD59-A6C34878D82A}">
                    <a16:rowId xmlns:a16="http://schemas.microsoft.com/office/drawing/2014/main" val="1558836148"/>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5-1-C Tower C Mandatory Response Template Category B</a:t>
                      </a:r>
                    </a:p>
                  </a:txBody>
                  <a:tcPr anchor="ctr"/>
                </a:tc>
                <a:extLst>
                  <a:ext uri="{0D108BD9-81ED-4DB2-BD59-A6C34878D82A}">
                    <a16:rowId xmlns:a16="http://schemas.microsoft.com/office/drawing/2014/main" val="3066799606"/>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5-1-C Tower C Mandatory Response Template Category C</a:t>
                      </a:r>
                    </a:p>
                  </a:txBody>
                  <a:tcPr anchor="ctr"/>
                </a:tc>
                <a:extLst>
                  <a:ext uri="{0D108BD9-81ED-4DB2-BD59-A6C34878D82A}">
                    <a16:rowId xmlns:a16="http://schemas.microsoft.com/office/drawing/2014/main" val="4223435936"/>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5-1-C Tower C Mandatory Response Template Category D</a:t>
                      </a:r>
                    </a:p>
                  </a:txBody>
                  <a:tcPr anchor="ctr"/>
                </a:tc>
                <a:extLst>
                  <a:ext uri="{0D108BD9-81ED-4DB2-BD59-A6C34878D82A}">
                    <a16:rowId xmlns:a16="http://schemas.microsoft.com/office/drawing/2014/main" val="4105893256"/>
                  </a:ext>
                </a:extLst>
              </a:tr>
            </a:tbl>
          </a:graphicData>
        </a:graphic>
      </p:graphicFrame>
    </p:spTree>
    <p:extLst>
      <p:ext uri="{BB962C8B-B14F-4D97-AF65-F5344CB8AC3E}">
        <p14:creationId xmlns:p14="http://schemas.microsoft.com/office/powerpoint/2010/main" val="15166172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A2FD-69FA-899F-F496-94C60FE53F76}"/>
              </a:ext>
            </a:extLst>
          </p:cNvPr>
          <p:cNvSpPr>
            <a:spLocks noGrp="1"/>
          </p:cNvSpPr>
          <p:nvPr>
            <p:ph type="title"/>
          </p:nvPr>
        </p:nvSpPr>
        <p:spPr/>
        <p:txBody>
          <a:bodyPr/>
          <a:lstStyle/>
          <a:p>
            <a:r>
              <a:rPr lang="en-ZA" dirty="0"/>
              <a:t>RFP Pack Contents</a:t>
            </a:r>
          </a:p>
        </p:txBody>
      </p:sp>
      <p:sp>
        <p:nvSpPr>
          <p:cNvPr id="3" name="Slide Number Placeholder 2">
            <a:extLst>
              <a:ext uri="{FF2B5EF4-FFF2-40B4-BE49-F238E27FC236}">
                <a16:creationId xmlns:a16="http://schemas.microsoft.com/office/drawing/2014/main" id="{B9E4DC38-EB2A-16A6-BB76-B8CFF6D1FF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graphicFrame>
        <p:nvGraphicFramePr>
          <p:cNvPr id="6" name="Table 5">
            <a:extLst>
              <a:ext uri="{FF2B5EF4-FFF2-40B4-BE49-F238E27FC236}">
                <a16:creationId xmlns:a16="http://schemas.microsoft.com/office/drawing/2014/main" id="{197F0C37-AC10-9F3B-5C82-CE9F6A824785}"/>
              </a:ext>
            </a:extLst>
          </p:cNvPr>
          <p:cNvGraphicFramePr>
            <a:graphicFrameLocks noGrp="1"/>
          </p:cNvGraphicFramePr>
          <p:nvPr>
            <p:extLst>
              <p:ext uri="{D42A27DB-BD31-4B8C-83A1-F6EECF244321}">
                <p14:modId xmlns:p14="http://schemas.microsoft.com/office/powerpoint/2010/main" val="3978927572"/>
              </p:ext>
            </p:extLst>
          </p:nvPr>
        </p:nvGraphicFramePr>
        <p:xfrm>
          <a:off x="341993" y="1154243"/>
          <a:ext cx="8667096" cy="4810681"/>
        </p:xfrm>
        <a:graphic>
          <a:graphicData uri="http://schemas.openxmlformats.org/drawingml/2006/table">
            <a:tbl>
              <a:tblPr firstRow="1" bandRow="1">
                <a:tableStyleId>{5C22544A-7EE6-4342-B048-85BDC9FD1C3A}</a:tableStyleId>
              </a:tblPr>
              <a:tblGrid>
                <a:gridCol w="1515642">
                  <a:extLst>
                    <a:ext uri="{9D8B030D-6E8A-4147-A177-3AD203B41FA5}">
                      <a16:colId xmlns:a16="http://schemas.microsoft.com/office/drawing/2014/main" val="1385758367"/>
                    </a:ext>
                  </a:extLst>
                </a:gridCol>
                <a:gridCol w="7151454">
                  <a:extLst>
                    <a:ext uri="{9D8B030D-6E8A-4147-A177-3AD203B41FA5}">
                      <a16:colId xmlns:a16="http://schemas.microsoft.com/office/drawing/2014/main" val="2516109652"/>
                    </a:ext>
                  </a:extLst>
                </a:gridCol>
              </a:tblGrid>
              <a:tr h="550401">
                <a:tc>
                  <a:txBody>
                    <a:bodyPr/>
                    <a:lstStyle/>
                    <a:p>
                      <a:pPr algn="ctr"/>
                      <a:r>
                        <a:rPr lang="en-ZA" dirty="0"/>
                        <a:t>Section </a:t>
                      </a:r>
                    </a:p>
                  </a:txBody>
                  <a:tcPr anchor="ctr"/>
                </a:tc>
                <a:tc>
                  <a:txBody>
                    <a:bodyPr/>
                    <a:lstStyle/>
                    <a:p>
                      <a:r>
                        <a:rPr lang="en-ZA" dirty="0"/>
                        <a:t>Document name</a:t>
                      </a:r>
                    </a:p>
                  </a:txBody>
                  <a:tcPr/>
                </a:tc>
                <a:extLst>
                  <a:ext uri="{0D108BD9-81ED-4DB2-BD59-A6C34878D82A}">
                    <a16:rowId xmlns:a16="http://schemas.microsoft.com/office/drawing/2014/main" val="1950322198"/>
                  </a:ext>
                </a:extLst>
              </a:tr>
              <a:tr h="489894">
                <a:tc rowSpan="7">
                  <a:txBody>
                    <a:bodyPr/>
                    <a:lstStyle/>
                    <a:p>
                      <a:pPr algn="ctr"/>
                      <a:r>
                        <a:rPr lang="en-ZA" dirty="0">
                          <a:solidFill>
                            <a:srgbClr val="002060"/>
                          </a:solidFill>
                        </a:rPr>
                        <a:t>5.</a:t>
                      </a:r>
                    </a:p>
                  </a:txBody>
                  <a:tcPr anchor="ctr"/>
                </a:tc>
                <a:tc>
                  <a:txBody>
                    <a:bodyPr/>
                    <a:lstStyle/>
                    <a:p>
                      <a:r>
                        <a:rPr lang="en-ZA" dirty="0">
                          <a:solidFill>
                            <a:srgbClr val="002060"/>
                          </a:solidFill>
                        </a:rPr>
                        <a:t>SARS RFP 02-2024 5-2-D Tower D Technical Response Template</a:t>
                      </a:r>
                    </a:p>
                  </a:txBody>
                  <a:tcPr anchor="ctr"/>
                </a:tc>
                <a:extLst>
                  <a:ext uri="{0D108BD9-81ED-4DB2-BD59-A6C34878D82A}">
                    <a16:rowId xmlns:a16="http://schemas.microsoft.com/office/drawing/2014/main" val="4204792820"/>
                  </a:ext>
                </a:extLst>
              </a:tr>
              <a:tr h="550401">
                <a:tc vMerge="1">
                  <a:txBody>
                    <a:bodyPr/>
                    <a:lstStyle/>
                    <a:p>
                      <a:endParaRPr lang="en-ZA" dirty="0">
                        <a:solidFill>
                          <a:srgbClr val="002060"/>
                        </a:solidFill>
                      </a:endParaRPr>
                    </a:p>
                  </a:txBody>
                  <a:tcPr/>
                </a:tc>
                <a:tc>
                  <a:txBody>
                    <a:bodyPr/>
                    <a:lstStyle/>
                    <a:p>
                      <a:r>
                        <a:rPr lang="en-ZA" dirty="0">
                          <a:solidFill>
                            <a:srgbClr val="002060"/>
                          </a:solidFill>
                        </a:rPr>
                        <a:t>SARS RFP 02-2024 5-2-V Tower V Technical Response Template</a:t>
                      </a:r>
                    </a:p>
                  </a:txBody>
                  <a:tcPr anchor="ctr"/>
                </a:tc>
                <a:extLst>
                  <a:ext uri="{0D108BD9-81ED-4DB2-BD59-A6C34878D82A}">
                    <a16:rowId xmlns:a16="http://schemas.microsoft.com/office/drawing/2014/main" val="3560589993"/>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5-2-C Tower C Technical Response Template All Categories</a:t>
                      </a:r>
                    </a:p>
                  </a:txBody>
                  <a:tcPr anchor="ctr"/>
                </a:tc>
                <a:extLst>
                  <a:ext uri="{0D108BD9-81ED-4DB2-BD59-A6C34878D82A}">
                    <a16:rowId xmlns:a16="http://schemas.microsoft.com/office/drawing/2014/main" val="2697134759"/>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5-2-C Tower C Technical Response Template Category A</a:t>
                      </a:r>
                    </a:p>
                  </a:txBody>
                  <a:tcPr anchor="ctr"/>
                </a:tc>
                <a:extLst>
                  <a:ext uri="{0D108BD9-81ED-4DB2-BD59-A6C34878D82A}">
                    <a16:rowId xmlns:a16="http://schemas.microsoft.com/office/drawing/2014/main" val="1558836148"/>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5-2-C Tower C Technical Response Template Category B</a:t>
                      </a:r>
                    </a:p>
                  </a:txBody>
                  <a:tcPr anchor="ctr"/>
                </a:tc>
                <a:extLst>
                  <a:ext uri="{0D108BD9-81ED-4DB2-BD59-A6C34878D82A}">
                    <a16:rowId xmlns:a16="http://schemas.microsoft.com/office/drawing/2014/main" val="3066799606"/>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5-2-C Tower C Technical Response Template Category C</a:t>
                      </a:r>
                    </a:p>
                  </a:txBody>
                  <a:tcPr anchor="ctr"/>
                </a:tc>
                <a:extLst>
                  <a:ext uri="{0D108BD9-81ED-4DB2-BD59-A6C34878D82A}">
                    <a16:rowId xmlns:a16="http://schemas.microsoft.com/office/drawing/2014/main" val="4223435936"/>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5-2-C Tower C Technical Response Template Category D</a:t>
                      </a:r>
                    </a:p>
                  </a:txBody>
                  <a:tcPr anchor="ctr"/>
                </a:tc>
                <a:extLst>
                  <a:ext uri="{0D108BD9-81ED-4DB2-BD59-A6C34878D82A}">
                    <a16:rowId xmlns:a16="http://schemas.microsoft.com/office/drawing/2014/main" val="4105893256"/>
                  </a:ext>
                </a:extLst>
              </a:tr>
            </a:tbl>
          </a:graphicData>
        </a:graphic>
      </p:graphicFrame>
    </p:spTree>
    <p:extLst>
      <p:ext uri="{BB962C8B-B14F-4D97-AF65-F5344CB8AC3E}">
        <p14:creationId xmlns:p14="http://schemas.microsoft.com/office/powerpoint/2010/main" val="9677834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A2FD-69FA-899F-F496-94C60FE53F76}"/>
              </a:ext>
            </a:extLst>
          </p:cNvPr>
          <p:cNvSpPr>
            <a:spLocks noGrp="1"/>
          </p:cNvSpPr>
          <p:nvPr>
            <p:ph type="title"/>
          </p:nvPr>
        </p:nvSpPr>
        <p:spPr/>
        <p:txBody>
          <a:bodyPr/>
          <a:lstStyle/>
          <a:p>
            <a:r>
              <a:rPr lang="en-ZA" dirty="0"/>
              <a:t>RFP Pack Contents</a:t>
            </a:r>
          </a:p>
        </p:txBody>
      </p:sp>
      <p:sp>
        <p:nvSpPr>
          <p:cNvPr id="3" name="Slide Number Placeholder 2">
            <a:extLst>
              <a:ext uri="{FF2B5EF4-FFF2-40B4-BE49-F238E27FC236}">
                <a16:creationId xmlns:a16="http://schemas.microsoft.com/office/drawing/2014/main" id="{B9E4DC38-EB2A-16A6-BB76-B8CFF6D1FF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graphicFrame>
        <p:nvGraphicFramePr>
          <p:cNvPr id="6" name="Table 5">
            <a:extLst>
              <a:ext uri="{FF2B5EF4-FFF2-40B4-BE49-F238E27FC236}">
                <a16:creationId xmlns:a16="http://schemas.microsoft.com/office/drawing/2014/main" id="{197F0C37-AC10-9F3B-5C82-CE9F6A824785}"/>
              </a:ext>
            </a:extLst>
          </p:cNvPr>
          <p:cNvGraphicFramePr>
            <a:graphicFrameLocks noGrp="1"/>
          </p:cNvGraphicFramePr>
          <p:nvPr>
            <p:extLst>
              <p:ext uri="{D42A27DB-BD31-4B8C-83A1-F6EECF244321}">
                <p14:modId xmlns:p14="http://schemas.microsoft.com/office/powerpoint/2010/main" val="1213639087"/>
              </p:ext>
            </p:extLst>
          </p:nvPr>
        </p:nvGraphicFramePr>
        <p:xfrm>
          <a:off x="238452" y="2578309"/>
          <a:ext cx="8667096" cy="2878690"/>
        </p:xfrm>
        <a:graphic>
          <a:graphicData uri="http://schemas.openxmlformats.org/drawingml/2006/table">
            <a:tbl>
              <a:tblPr firstRow="1" bandRow="1">
                <a:tableStyleId>{5C22544A-7EE6-4342-B048-85BDC9FD1C3A}</a:tableStyleId>
              </a:tblPr>
              <a:tblGrid>
                <a:gridCol w="1515642">
                  <a:extLst>
                    <a:ext uri="{9D8B030D-6E8A-4147-A177-3AD203B41FA5}">
                      <a16:colId xmlns:a16="http://schemas.microsoft.com/office/drawing/2014/main" val="1385758367"/>
                    </a:ext>
                  </a:extLst>
                </a:gridCol>
                <a:gridCol w="7151454">
                  <a:extLst>
                    <a:ext uri="{9D8B030D-6E8A-4147-A177-3AD203B41FA5}">
                      <a16:colId xmlns:a16="http://schemas.microsoft.com/office/drawing/2014/main" val="2516109652"/>
                    </a:ext>
                  </a:extLst>
                </a:gridCol>
              </a:tblGrid>
              <a:tr h="550401">
                <a:tc>
                  <a:txBody>
                    <a:bodyPr/>
                    <a:lstStyle/>
                    <a:p>
                      <a:pPr algn="ctr"/>
                      <a:r>
                        <a:rPr lang="en-ZA" dirty="0"/>
                        <a:t>Section </a:t>
                      </a:r>
                    </a:p>
                  </a:txBody>
                  <a:tcPr anchor="ctr"/>
                </a:tc>
                <a:tc>
                  <a:txBody>
                    <a:bodyPr/>
                    <a:lstStyle/>
                    <a:p>
                      <a:r>
                        <a:rPr lang="en-ZA" dirty="0"/>
                        <a:t>Document name</a:t>
                      </a:r>
                    </a:p>
                  </a:txBody>
                  <a:tcPr/>
                </a:tc>
                <a:extLst>
                  <a:ext uri="{0D108BD9-81ED-4DB2-BD59-A6C34878D82A}">
                    <a16:rowId xmlns:a16="http://schemas.microsoft.com/office/drawing/2014/main" val="1950322198"/>
                  </a:ext>
                </a:extLst>
              </a:tr>
              <a:tr h="489894">
                <a:tc rowSpan="4">
                  <a:txBody>
                    <a:bodyPr/>
                    <a:lstStyle/>
                    <a:p>
                      <a:pPr algn="ctr"/>
                      <a:r>
                        <a:rPr lang="en-ZA" dirty="0">
                          <a:solidFill>
                            <a:srgbClr val="002060"/>
                          </a:solidFill>
                        </a:rPr>
                        <a:t>5.</a:t>
                      </a:r>
                    </a:p>
                  </a:txBody>
                  <a:tcPr anchor="ctr"/>
                </a:tc>
                <a:tc>
                  <a:txBody>
                    <a:bodyPr/>
                    <a:lstStyle/>
                    <a:p>
                      <a:r>
                        <a:rPr lang="en-ZA" dirty="0">
                          <a:solidFill>
                            <a:srgbClr val="002060"/>
                          </a:solidFill>
                        </a:rPr>
                        <a:t>SARS RFP 02-2024 5-3-D Tower D Pricing Response Template</a:t>
                      </a:r>
                    </a:p>
                  </a:txBody>
                  <a:tcPr anchor="ctr"/>
                </a:tc>
                <a:extLst>
                  <a:ext uri="{0D108BD9-81ED-4DB2-BD59-A6C34878D82A}">
                    <a16:rowId xmlns:a16="http://schemas.microsoft.com/office/drawing/2014/main" val="4204792820"/>
                  </a:ext>
                </a:extLst>
              </a:tr>
              <a:tr h="550401">
                <a:tc vMerge="1">
                  <a:txBody>
                    <a:bodyPr/>
                    <a:lstStyle/>
                    <a:p>
                      <a:endParaRPr lang="en-ZA" dirty="0">
                        <a:solidFill>
                          <a:srgbClr val="002060"/>
                        </a:solidFill>
                      </a:endParaRPr>
                    </a:p>
                  </a:txBody>
                  <a:tcPr/>
                </a:tc>
                <a:tc>
                  <a:txBody>
                    <a:bodyPr/>
                    <a:lstStyle/>
                    <a:p>
                      <a:r>
                        <a:rPr lang="en-ZA" dirty="0">
                          <a:solidFill>
                            <a:srgbClr val="002060"/>
                          </a:solidFill>
                        </a:rPr>
                        <a:t>SARS RFP 02-2024 5-3-V Tower V Pricing Response Template</a:t>
                      </a:r>
                    </a:p>
                  </a:txBody>
                  <a:tcPr anchor="ctr"/>
                </a:tc>
                <a:extLst>
                  <a:ext uri="{0D108BD9-81ED-4DB2-BD59-A6C34878D82A}">
                    <a16:rowId xmlns:a16="http://schemas.microsoft.com/office/drawing/2014/main" val="3560589993"/>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5-3-C Tower C Pricing Response Template Category A</a:t>
                      </a:r>
                    </a:p>
                  </a:txBody>
                  <a:tcPr anchor="ctr"/>
                </a:tc>
                <a:extLst>
                  <a:ext uri="{0D108BD9-81ED-4DB2-BD59-A6C34878D82A}">
                    <a16:rowId xmlns:a16="http://schemas.microsoft.com/office/drawing/2014/main" val="2697134759"/>
                  </a:ext>
                </a:extLst>
              </a:tr>
              <a:tr h="643997">
                <a:tc vMerge="1">
                  <a:txBody>
                    <a:bodyPr/>
                    <a:lstStyle/>
                    <a:p>
                      <a:pPr algn="ctr"/>
                      <a:endParaRPr lang="en-ZA" dirty="0">
                        <a:solidFill>
                          <a:srgbClr val="002060"/>
                        </a:solidFill>
                      </a:endParaRPr>
                    </a:p>
                  </a:txBody>
                  <a:tcPr anchor="ctr"/>
                </a:tc>
                <a:tc>
                  <a:txBody>
                    <a:bodyPr/>
                    <a:lstStyle/>
                    <a:p>
                      <a:r>
                        <a:rPr lang="en-ZA" dirty="0">
                          <a:solidFill>
                            <a:srgbClr val="002060"/>
                          </a:solidFill>
                        </a:rPr>
                        <a:t>SARS RFP 02-2024 5-4 Proposal Response Checklist</a:t>
                      </a:r>
                    </a:p>
                  </a:txBody>
                  <a:tcPr anchor="ctr"/>
                </a:tc>
                <a:extLst>
                  <a:ext uri="{0D108BD9-81ED-4DB2-BD59-A6C34878D82A}">
                    <a16:rowId xmlns:a16="http://schemas.microsoft.com/office/drawing/2014/main" val="1558836148"/>
                  </a:ext>
                </a:extLst>
              </a:tr>
            </a:tbl>
          </a:graphicData>
        </a:graphic>
      </p:graphicFrame>
    </p:spTree>
    <p:extLst>
      <p:ext uri="{BB962C8B-B14F-4D97-AF65-F5344CB8AC3E}">
        <p14:creationId xmlns:p14="http://schemas.microsoft.com/office/powerpoint/2010/main" val="14250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6353-BA81-8530-C4C2-45C76790E064}"/>
              </a:ext>
            </a:extLst>
          </p:cNvPr>
          <p:cNvSpPr>
            <a:spLocks noGrp="1"/>
          </p:cNvSpPr>
          <p:nvPr>
            <p:ph type="title"/>
          </p:nvPr>
        </p:nvSpPr>
        <p:spPr/>
        <p:txBody>
          <a:bodyPr/>
          <a:lstStyle/>
          <a:p>
            <a:r>
              <a:rPr lang="en-ZA"/>
              <a:t>Governance Requirements</a:t>
            </a:r>
          </a:p>
        </p:txBody>
      </p:sp>
      <p:sp>
        <p:nvSpPr>
          <p:cNvPr id="3" name="Slide Number Placeholder 2">
            <a:extLst>
              <a:ext uri="{FF2B5EF4-FFF2-40B4-BE49-F238E27FC236}">
                <a16:creationId xmlns:a16="http://schemas.microsoft.com/office/drawing/2014/main" id="{41D975E9-823C-2A27-6169-71FB7365D032}"/>
              </a:ext>
            </a:extLst>
          </p:cNvPr>
          <p:cNvSpPr>
            <a:spLocks noGrp="1"/>
          </p:cNvSpPr>
          <p:nvPr>
            <p:ph type="sldNum" sz="quarter" idx="10"/>
          </p:nvPr>
        </p:nvSpPr>
        <p:spPr/>
        <p:txBody>
          <a:bodyPr/>
          <a:lstStyle/>
          <a:p>
            <a:fld id="{B540B12B-D968-2643-8E7F-238A3C456CC9}" type="slidenum">
              <a:rPr lang="en-US" smtClean="0"/>
              <a:pPr/>
              <a:t>6</a:t>
            </a:fld>
            <a:endParaRPr lang="en-US"/>
          </a:p>
        </p:txBody>
      </p:sp>
      <p:sp>
        <p:nvSpPr>
          <p:cNvPr id="4" name="Text Placeholder 3">
            <a:extLst>
              <a:ext uri="{FF2B5EF4-FFF2-40B4-BE49-F238E27FC236}">
                <a16:creationId xmlns:a16="http://schemas.microsoft.com/office/drawing/2014/main" id="{D557ACD6-E7C4-62AB-F8F7-6A02E05A4BF2}"/>
              </a:ext>
            </a:extLst>
          </p:cNvPr>
          <p:cNvSpPr>
            <a:spLocks noGrp="1"/>
          </p:cNvSpPr>
          <p:nvPr>
            <p:ph type="body" sz="quarter" idx="11"/>
          </p:nvPr>
        </p:nvSpPr>
        <p:spPr>
          <a:xfrm>
            <a:off x="341312" y="1179655"/>
            <a:ext cx="8370887" cy="4248151"/>
          </a:xfrm>
        </p:spPr>
        <p:txBody>
          <a:bodyPr/>
          <a:lstStyle/>
          <a:p>
            <a:pPr marL="257175" marR="0" lvl="0" indent="-257175" algn="l" defTabSz="685800" rtl="0" eaLnBrk="1" fontAlgn="base" latinLnBrk="0" hangingPunct="1">
              <a:lnSpc>
                <a:spcPct val="150000"/>
              </a:lnSpc>
              <a:spcBef>
                <a:spcPct val="20000"/>
              </a:spcBef>
              <a:spcAft>
                <a:spcPct val="0"/>
              </a:spcAft>
              <a:buClrTx/>
              <a:buSzTx/>
              <a:buFontTx/>
              <a:buChar char="•"/>
              <a:tabLst/>
              <a:defRPr/>
            </a:pPr>
            <a:r>
              <a:rPr kumimoji="0" lang="en-GB" altLang="en-US"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Strict communication channels</a:t>
            </a:r>
          </a:p>
          <a:p>
            <a:pPr marL="600075" marR="0" lvl="1" indent="-257175" algn="l" defTabSz="685800" rtl="0" eaLnBrk="1" fontAlgn="base" latinLnBrk="0" hangingPunct="1">
              <a:lnSpc>
                <a:spcPct val="150000"/>
              </a:lnSpc>
              <a:spcBef>
                <a:spcPct val="20000"/>
              </a:spcBef>
              <a:spcAft>
                <a:spcPct val="0"/>
              </a:spcAft>
              <a:buClrTx/>
              <a:buSzTx/>
              <a:buFontTx/>
              <a:buNone/>
              <a:tabLst/>
              <a:defRPr/>
            </a:pPr>
            <a:r>
              <a:rPr kumimoji="0" lang="en-GB" altLang="en-US"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Bidders will be disqualified for non-compliance</a:t>
            </a:r>
          </a:p>
          <a:p>
            <a:pPr marL="257175" marR="0" lvl="0" indent="-257175" algn="l" defTabSz="685800" rtl="0" eaLnBrk="1" fontAlgn="base" latinLnBrk="0" hangingPunct="1">
              <a:lnSpc>
                <a:spcPct val="150000"/>
              </a:lnSpc>
              <a:spcBef>
                <a:spcPct val="20000"/>
              </a:spcBef>
              <a:spcAft>
                <a:spcPct val="0"/>
              </a:spcAft>
              <a:buClrTx/>
              <a:buSzTx/>
              <a:buFontTx/>
              <a:buChar char="•"/>
              <a:tabLst/>
              <a:defRPr/>
            </a:pPr>
            <a:r>
              <a:rPr kumimoji="0" lang="en-GB" altLang="en-US"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No solicitation of information will be allowed other than by prescribed channels</a:t>
            </a:r>
          </a:p>
          <a:p>
            <a:pPr marL="257175" marR="0" lvl="0" indent="-257175" algn="l" defTabSz="685800" rtl="0" eaLnBrk="1" fontAlgn="base" latinLnBrk="0" hangingPunct="1">
              <a:lnSpc>
                <a:spcPct val="150000"/>
              </a:lnSpc>
              <a:spcBef>
                <a:spcPct val="20000"/>
              </a:spcBef>
              <a:spcAft>
                <a:spcPct val="0"/>
              </a:spcAft>
              <a:buClrTx/>
              <a:buSzTx/>
              <a:buFontTx/>
              <a:buChar char="•"/>
              <a:tabLst/>
              <a:defRPr/>
            </a:pPr>
            <a:r>
              <a:rPr kumimoji="0" lang="en-GB" altLang="en-US"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Deadlines to be strictly met</a:t>
            </a:r>
          </a:p>
          <a:p>
            <a:pPr marL="257175" marR="0" lvl="0" indent="-257175" algn="l" defTabSz="685800" rtl="0" eaLnBrk="1" fontAlgn="base" latinLnBrk="0" hangingPunct="1">
              <a:lnSpc>
                <a:spcPct val="150000"/>
              </a:lnSpc>
              <a:spcBef>
                <a:spcPct val="20000"/>
              </a:spcBef>
              <a:spcAft>
                <a:spcPct val="0"/>
              </a:spcAft>
              <a:buClrTx/>
              <a:buSzTx/>
              <a:buFontTx/>
              <a:buChar char="•"/>
              <a:tabLst/>
              <a:defRPr/>
            </a:pPr>
            <a:r>
              <a:rPr kumimoji="0" lang="en-GB" altLang="en-US"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Adhere to prescribed submission format to ensure queries are properly dealt with</a:t>
            </a:r>
          </a:p>
          <a:p>
            <a:endParaRPr lang="en-ZA"/>
          </a:p>
        </p:txBody>
      </p:sp>
    </p:spTree>
    <p:extLst>
      <p:ext uri="{BB962C8B-B14F-4D97-AF65-F5344CB8AC3E}">
        <p14:creationId xmlns:p14="http://schemas.microsoft.com/office/powerpoint/2010/main" val="23074301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088C-8002-337D-C433-DF82A49D7549}"/>
              </a:ext>
            </a:extLst>
          </p:cNvPr>
          <p:cNvSpPr>
            <a:spLocks noGrp="1"/>
          </p:cNvSpPr>
          <p:nvPr>
            <p:ph type="title"/>
          </p:nvPr>
        </p:nvSpPr>
        <p:spPr/>
        <p:txBody>
          <a:bodyPr/>
          <a:lstStyle/>
          <a:p>
            <a:r>
              <a:rPr lang="en-ZA"/>
              <a:t>Table of Content</a:t>
            </a:r>
          </a:p>
        </p:txBody>
      </p:sp>
      <p:sp>
        <p:nvSpPr>
          <p:cNvPr id="3" name="Slide Number Placeholder 2">
            <a:extLst>
              <a:ext uri="{FF2B5EF4-FFF2-40B4-BE49-F238E27FC236}">
                <a16:creationId xmlns:a16="http://schemas.microsoft.com/office/drawing/2014/main" id="{59B6A3E9-D479-CBE5-A88A-823714B52A5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6EA0E21B-4E95-7415-AD08-1D67D70A1222}"/>
              </a:ext>
            </a:extLst>
          </p:cNvPr>
          <p:cNvSpPr>
            <a:spLocks noGrp="1"/>
          </p:cNvSpPr>
          <p:nvPr>
            <p:ph type="body" sz="quarter" idx="11"/>
          </p:nvPr>
        </p:nvSpPr>
        <p:spPr>
          <a:xfrm>
            <a:off x="386556" y="1138091"/>
            <a:ext cx="8307739" cy="5022866"/>
          </a:xfrm>
        </p:spPr>
        <p:txBody>
          <a:bodyPr>
            <a:normAutofit fontScale="92500" lnSpcReduction="20000"/>
          </a:body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4. Background and Requirements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5. </a:t>
            </a:r>
            <a:r>
              <a:rPr lang="en-ZA" sz="1600" b="1" dirty="0">
                <a:solidFill>
                  <a:srgbClr val="44546A"/>
                </a:solidFill>
              </a:rPr>
              <a:t>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US" sz="1600" b="1" dirty="0">
                <a:solidFill>
                  <a:srgbClr val="44546A"/>
                </a:solidFill>
              </a:rPr>
              <a:t>6. Price &amp; Specific goals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002060"/>
                </a:solidFill>
              </a:rPr>
              <a:t>9. RFP Pack Contents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FF0000"/>
                </a:solidFill>
              </a:rPr>
              <a:t>10</a:t>
            </a:r>
            <a:r>
              <a:rPr kumimoji="0" lang="en-ZA" sz="1600" b="1" i="0" u="none" strike="noStrike" kern="1200" cap="none" spc="0" normalizeH="0" baseline="0" noProof="0" dirty="0">
                <a:ln>
                  <a:noFill/>
                </a:ln>
                <a:solidFill>
                  <a:srgbClr val="FF0000"/>
                </a:solidFill>
                <a:effectLst/>
                <a:uLnTx/>
                <a:uFillTx/>
                <a:latin typeface="Arial" charset="0"/>
                <a:ea typeface="+mn-ea"/>
                <a:cs typeface="+mn-cs"/>
              </a:rPr>
              <a:t>.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002060"/>
                </a:solidFill>
                <a:effectLst/>
                <a:uLnTx/>
                <a:uFillTx/>
                <a:latin typeface="Arial" charset="0"/>
                <a:ea typeface="+mn-ea"/>
                <a:cs typeface="+mn-cs"/>
              </a:rPr>
              <a:t>11. Q&amp;A</a:t>
            </a:r>
            <a:endParaRPr kumimoji="0" lang="en-ZA" sz="1600" b="0" i="0" u="none" strike="noStrike" kern="1200" cap="none" spc="0" normalizeH="0" baseline="0" noProof="0" dirty="0">
              <a:ln>
                <a:noFill/>
              </a:ln>
              <a:solidFill>
                <a:srgbClr val="002060"/>
              </a:solidFill>
              <a:effectLst/>
              <a:uLnTx/>
              <a:uFillTx/>
              <a:latin typeface="Arial" charset="0"/>
              <a:ea typeface="+mn-ea"/>
              <a:cs typeface="+mn-cs"/>
            </a:endParaRPr>
          </a:p>
          <a:p>
            <a:endParaRPr lang="en-ZA" dirty="0"/>
          </a:p>
        </p:txBody>
      </p:sp>
    </p:spTree>
    <p:extLst>
      <p:ext uri="{BB962C8B-B14F-4D97-AF65-F5344CB8AC3E}">
        <p14:creationId xmlns:p14="http://schemas.microsoft.com/office/powerpoint/2010/main" val="41637577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E39AA-C49D-0930-DEDF-494C98EFD3C7}"/>
              </a:ext>
            </a:extLst>
          </p:cNvPr>
          <p:cNvSpPr>
            <a:spLocks noGrp="1"/>
          </p:cNvSpPr>
          <p:nvPr>
            <p:ph type="title"/>
          </p:nvPr>
        </p:nvSpPr>
        <p:spPr/>
        <p:txBody>
          <a:bodyPr/>
          <a:lstStyle/>
          <a:p>
            <a:r>
              <a:rPr lang="en-ZA"/>
              <a:t>RFP submission and contact details</a:t>
            </a:r>
          </a:p>
        </p:txBody>
      </p:sp>
      <p:sp>
        <p:nvSpPr>
          <p:cNvPr id="3" name="Slide Number Placeholder 2">
            <a:extLst>
              <a:ext uri="{FF2B5EF4-FFF2-40B4-BE49-F238E27FC236}">
                <a16:creationId xmlns:a16="http://schemas.microsoft.com/office/drawing/2014/main" id="{5D42A263-79ED-3EBC-1569-6F3F38BAC52D}"/>
              </a:ext>
            </a:extLst>
          </p:cNvPr>
          <p:cNvSpPr>
            <a:spLocks noGrp="1"/>
          </p:cNvSpPr>
          <p:nvPr>
            <p:ph type="sldNum" sz="quarter" idx="10"/>
          </p:nvPr>
        </p:nvSpPr>
        <p:spPr/>
        <p:txBody>
          <a:bodyPr/>
          <a:lstStyle/>
          <a:p>
            <a:fld id="{B540B12B-D968-2643-8E7F-238A3C456CC9}" type="slidenum">
              <a:rPr lang="en-US" smtClean="0"/>
              <a:pPr/>
              <a:t>70</a:t>
            </a:fld>
            <a:endParaRPr lang="en-US"/>
          </a:p>
        </p:txBody>
      </p:sp>
      <p:sp>
        <p:nvSpPr>
          <p:cNvPr id="4" name="Text Placeholder 3">
            <a:extLst>
              <a:ext uri="{FF2B5EF4-FFF2-40B4-BE49-F238E27FC236}">
                <a16:creationId xmlns:a16="http://schemas.microsoft.com/office/drawing/2014/main" id="{8CDC8FC5-7035-A968-AB83-7DE6622E1AFE}"/>
              </a:ext>
            </a:extLst>
          </p:cNvPr>
          <p:cNvSpPr>
            <a:spLocks noGrp="1"/>
          </p:cNvSpPr>
          <p:nvPr>
            <p:ph type="body" sz="quarter" idx="11"/>
          </p:nvPr>
        </p:nvSpPr>
        <p:spPr>
          <a:xfrm>
            <a:off x="341312" y="1179096"/>
            <a:ext cx="8370887" cy="4790248"/>
          </a:xfrm>
        </p:spPr>
        <p:txBody>
          <a:bodyPr/>
          <a:lstStyle/>
          <a:p>
            <a:r>
              <a:rPr lang="en-GB" sz="1400">
                <a:solidFill>
                  <a:srgbClr val="003366"/>
                </a:solidFill>
                <a:cs typeface="Tahoma" pitchFamily="34" charset="0"/>
              </a:rPr>
              <a:t>The bidders must submit a single hardcopy of its proposal contained in several hardcopy files, and a single electronic copy written to several Universal Serial Bus (USB) by </a:t>
            </a:r>
            <a:r>
              <a:rPr lang="en-GB" sz="1400" b="1">
                <a:solidFill>
                  <a:srgbClr val="003366"/>
                </a:solidFill>
                <a:cs typeface="Tahoma" pitchFamily="34" charset="0"/>
              </a:rPr>
              <a:t>27 June 2024 at 11:00</a:t>
            </a:r>
          </a:p>
          <a:p>
            <a:endParaRPr lang="en-ZA"/>
          </a:p>
        </p:txBody>
      </p:sp>
      <p:graphicFrame>
        <p:nvGraphicFramePr>
          <p:cNvPr id="7" name="Diagram 6">
            <a:extLst>
              <a:ext uri="{FF2B5EF4-FFF2-40B4-BE49-F238E27FC236}">
                <a16:creationId xmlns:a16="http://schemas.microsoft.com/office/drawing/2014/main" id="{69540C5B-1204-DEC8-756A-CEA2EA9593E9}"/>
              </a:ext>
            </a:extLst>
          </p:cNvPr>
          <p:cNvGraphicFramePr/>
          <p:nvPr>
            <p:extLst>
              <p:ext uri="{D42A27DB-BD31-4B8C-83A1-F6EECF244321}">
                <p14:modId xmlns:p14="http://schemas.microsoft.com/office/powerpoint/2010/main" val="2973462133"/>
              </p:ext>
            </p:extLst>
          </p:nvPr>
        </p:nvGraphicFramePr>
        <p:xfrm>
          <a:off x="-13114" y="1967183"/>
          <a:ext cx="5373950" cy="2489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4947F9E5-2AD7-6886-9808-D5A7CD333E42}"/>
              </a:ext>
            </a:extLst>
          </p:cNvPr>
          <p:cNvSpPr txBox="1"/>
          <p:nvPr/>
        </p:nvSpPr>
        <p:spPr>
          <a:xfrm>
            <a:off x="431801" y="5969343"/>
            <a:ext cx="8013297" cy="261610"/>
          </a:xfrm>
          <a:prstGeom prst="rect">
            <a:avLst/>
          </a:prstGeom>
          <a:noFill/>
        </p:spPr>
        <p:txBody>
          <a:bodyPr wrap="square" rtlCol="0">
            <a:spAutoFit/>
          </a:bodyPr>
          <a:lstStyle/>
          <a:p>
            <a:r>
              <a:rPr lang="en-GB" sz="1100" b="1">
                <a:solidFill>
                  <a:srgbClr val="FF0000"/>
                </a:solidFill>
              </a:rPr>
              <a:t>Bid documents will only be considered if received by SARS before the Closing Date and time</a:t>
            </a:r>
            <a:endParaRPr lang="en-ZA" sz="1100" b="1">
              <a:solidFill>
                <a:srgbClr val="FF0000"/>
              </a:solidFill>
            </a:endParaRPr>
          </a:p>
        </p:txBody>
      </p:sp>
      <p:sp>
        <p:nvSpPr>
          <p:cNvPr id="12" name="TextBox 11">
            <a:extLst>
              <a:ext uri="{FF2B5EF4-FFF2-40B4-BE49-F238E27FC236}">
                <a16:creationId xmlns:a16="http://schemas.microsoft.com/office/drawing/2014/main" id="{5F61AA17-C260-448F-DDD9-EA64F77643DC}"/>
              </a:ext>
            </a:extLst>
          </p:cNvPr>
          <p:cNvSpPr txBox="1"/>
          <p:nvPr/>
        </p:nvSpPr>
        <p:spPr>
          <a:xfrm>
            <a:off x="2752077" y="2737116"/>
            <a:ext cx="861134" cy="584775"/>
          </a:xfrm>
          <a:prstGeom prst="rect">
            <a:avLst/>
          </a:prstGeom>
          <a:noFill/>
        </p:spPr>
        <p:txBody>
          <a:bodyPr wrap="square" rtlCol="0">
            <a:spAutoFit/>
          </a:bodyPr>
          <a:lstStyle/>
          <a:p>
            <a:r>
              <a:rPr lang="en-ZA" sz="3200"/>
              <a:t>+</a:t>
            </a:r>
          </a:p>
        </p:txBody>
      </p:sp>
      <p:sp>
        <p:nvSpPr>
          <p:cNvPr id="13" name="Rectangle: Rounded Corners 12">
            <a:extLst>
              <a:ext uri="{FF2B5EF4-FFF2-40B4-BE49-F238E27FC236}">
                <a16:creationId xmlns:a16="http://schemas.microsoft.com/office/drawing/2014/main" id="{6B0A2538-F237-088F-59C7-97FC03D1C046}"/>
              </a:ext>
            </a:extLst>
          </p:cNvPr>
          <p:cNvSpPr/>
          <p:nvPr/>
        </p:nvSpPr>
        <p:spPr>
          <a:xfrm>
            <a:off x="4824920" y="2043527"/>
            <a:ext cx="3887280" cy="1971952"/>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171450" indent="-171450" algn="just">
              <a:buFont typeface="Arial" panose="020B0604020202020204" pitchFamily="34" charset="0"/>
              <a:buChar char="•"/>
            </a:pPr>
            <a:r>
              <a:rPr lang="en-GB" sz="1400">
                <a:solidFill>
                  <a:srgbClr val="003366"/>
                </a:solidFill>
                <a:latin typeface="Arial" charset="0"/>
                <a:cs typeface="Tahoma" pitchFamily="34" charset="0"/>
              </a:rPr>
              <a:t>The hardcopy and electronic submission must be marked and labelled correctly, and must be outer sealed, wrapped and packaged for ease of reference during the evaluation process.</a:t>
            </a:r>
          </a:p>
          <a:p>
            <a:pPr algn="just"/>
            <a:endParaRPr lang="en-GB" sz="1400">
              <a:solidFill>
                <a:srgbClr val="003366"/>
              </a:solidFill>
              <a:latin typeface="Arial" charset="0"/>
              <a:cs typeface="Tahoma" pitchFamily="34" charset="0"/>
            </a:endParaRPr>
          </a:p>
          <a:p>
            <a:pPr marL="171450" indent="-171450" algn="just">
              <a:buFont typeface="Arial" panose="020B0604020202020204" pitchFamily="34" charset="0"/>
              <a:buChar char="•"/>
            </a:pPr>
            <a:r>
              <a:rPr lang="en-GB" sz="1400">
                <a:solidFill>
                  <a:srgbClr val="003366"/>
                </a:solidFill>
                <a:latin typeface="Arial" charset="0"/>
                <a:cs typeface="Tahoma" pitchFamily="34" charset="0"/>
              </a:rPr>
              <a:t>For RFP submission, see slide 63.</a:t>
            </a:r>
          </a:p>
        </p:txBody>
      </p:sp>
      <p:sp>
        <p:nvSpPr>
          <p:cNvPr id="15" name="TextBox 14">
            <a:extLst>
              <a:ext uri="{FF2B5EF4-FFF2-40B4-BE49-F238E27FC236}">
                <a16:creationId xmlns:a16="http://schemas.microsoft.com/office/drawing/2014/main" id="{D618441E-30BA-4C1A-D2A3-372CBD5FC282}"/>
              </a:ext>
            </a:extLst>
          </p:cNvPr>
          <p:cNvSpPr txBox="1"/>
          <p:nvPr/>
        </p:nvSpPr>
        <p:spPr>
          <a:xfrm>
            <a:off x="3868419" y="4412748"/>
            <a:ext cx="2955300" cy="1600438"/>
          </a:xfrm>
          <a:prstGeom prst="rect">
            <a:avLst/>
          </a:prstGeom>
          <a:noFill/>
        </p:spPr>
        <p:txBody>
          <a:bodyPr wrap="square" rtlCol="0">
            <a:spAutoFit/>
          </a:bodyPr>
          <a:lstStyle/>
          <a:p>
            <a:r>
              <a:rPr lang="en-GB" sz="1400" b="1">
                <a:solidFill>
                  <a:srgbClr val="003366"/>
                </a:solidFill>
                <a:latin typeface="Arial" charset="0"/>
                <a:cs typeface="Tahoma" pitchFamily="34" charset="0"/>
              </a:rPr>
              <a:t>TENDER BOX</a:t>
            </a:r>
          </a:p>
          <a:p>
            <a:endParaRPr lang="en-GB" sz="1400">
              <a:solidFill>
                <a:srgbClr val="003366"/>
              </a:solidFill>
              <a:latin typeface="Arial" charset="0"/>
              <a:cs typeface="Tahoma" pitchFamily="34" charset="0"/>
            </a:endParaRPr>
          </a:p>
          <a:p>
            <a:r>
              <a:rPr lang="en-GB" sz="1400">
                <a:solidFill>
                  <a:srgbClr val="003366"/>
                </a:solidFill>
                <a:latin typeface="Arial" charset="0"/>
                <a:cs typeface="Tahoma" pitchFamily="34" charset="0"/>
              </a:rPr>
              <a:t>Tender Office SARS Procurement,</a:t>
            </a:r>
          </a:p>
          <a:p>
            <a:r>
              <a:rPr lang="en-GB" sz="1400">
                <a:solidFill>
                  <a:srgbClr val="003366"/>
                </a:solidFill>
                <a:latin typeface="Arial" charset="0"/>
                <a:cs typeface="Tahoma" pitchFamily="34" charset="0"/>
              </a:rPr>
              <a:t>Lehae La SARS Head Office,</a:t>
            </a:r>
          </a:p>
          <a:p>
            <a:r>
              <a:rPr lang="en-GB" sz="1400">
                <a:solidFill>
                  <a:srgbClr val="003366"/>
                </a:solidFill>
                <a:latin typeface="Arial" charset="0"/>
                <a:cs typeface="Tahoma" pitchFamily="34" charset="0"/>
              </a:rPr>
              <a:t>299 Bronkhorst Street</a:t>
            </a:r>
          </a:p>
          <a:p>
            <a:r>
              <a:rPr lang="en-GB" sz="1400">
                <a:solidFill>
                  <a:srgbClr val="003366"/>
                </a:solidFill>
                <a:latin typeface="Arial" charset="0"/>
                <a:cs typeface="Tahoma" pitchFamily="34" charset="0"/>
              </a:rPr>
              <a:t>Niew Mucleneuk, Pretoria</a:t>
            </a:r>
          </a:p>
          <a:p>
            <a:endParaRPr lang="en-ZA" sz="1400"/>
          </a:p>
        </p:txBody>
      </p:sp>
      <p:sp>
        <p:nvSpPr>
          <p:cNvPr id="16" name="TextBox 15">
            <a:extLst>
              <a:ext uri="{FF2B5EF4-FFF2-40B4-BE49-F238E27FC236}">
                <a16:creationId xmlns:a16="http://schemas.microsoft.com/office/drawing/2014/main" id="{A0975389-6A62-36E9-17E6-8748630D4507}"/>
              </a:ext>
            </a:extLst>
          </p:cNvPr>
          <p:cNvSpPr txBox="1"/>
          <p:nvPr/>
        </p:nvSpPr>
        <p:spPr>
          <a:xfrm>
            <a:off x="553653" y="4938676"/>
            <a:ext cx="3684233" cy="307777"/>
          </a:xfrm>
          <a:prstGeom prst="rect">
            <a:avLst/>
          </a:prstGeom>
          <a:noFill/>
        </p:spPr>
        <p:txBody>
          <a:bodyPr wrap="square" rtlCol="0">
            <a:spAutoFit/>
          </a:bodyPr>
          <a:lstStyle/>
          <a:p>
            <a:r>
              <a:rPr lang="en-ZA" sz="1400" b="1">
                <a:solidFill>
                  <a:srgbClr val="003366"/>
                </a:solidFill>
                <a:latin typeface="Arial" charset="0"/>
                <a:cs typeface="Tahoma" pitchFamily="34" charset="0"/>
              </a:rPr>
              <a:t>The tender must be submitted to </a:t>
            </a:r>
          </a:p>
        </p:txBody>
      </p:sp>
      <p:sp>
        <p:nvSpPr>
          <p:cNvPr id="17" name="Arrow: Right 16">
            <a:extLst>
              <a:ext uri="{FF2B5EF4-FFF2-40B4-BE49-F238E27FC236}">
                <a16:creationId xmlns:a16="http://schemas.microsoft.com/office/drawing/2014/main" id="{0305AAFA-8ECD-F8D6-151C-363D6ABC0495}"/>
              </a:ext>
            </a:extLst>
          </p:cNvPr>
          <p:cNvSpPr/>
          <p:nvPr/>
        </p:nvSpPr>
        <p:spPr>
          <a:xfrm flipV="1">
            <a:off x="3448491" y="4995010"/>
            <a:ext cx="329439" cy="177302"/>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2103834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7252B4-244B-3E74-BD87-6895C4E0C6D4}"/>
              </a:ext>
            </a:extLst>
          </p:cNvPr>
          <p:cNvSpPr>
            <a:spLocks noGrp="1"/>
          </p:cNvSpPr>
          <p:nvPr>
            <p:ph type="sldNum" sz="quarter" idx="10"/>
          </p:nvPr>
        </p:nvSpPr>
        <p:spPr/>
        <p:txBody>
          <a:bodyPr/>
          <a:lstStyle/>
          <a:p>
            <a:fld id="{B540B12B-D968-2643-8E7F-238A3C456CC9}" type="slidenum">
              <a:rPr lang="en-US" smtClean="0"/>
              <a:pPr/>
              <a:t>71</a:t>
            </a:fld>
            <a:endParaRPr lang="en-US"/>
          </a:p>
        </p:txBody>
      </p:sp>
      <p:sp>
        <p:nvSpPr>
          <p:cNvPr id="6" name="Title 1">
            <a:extLst>
              <a:ext uri="{FF2B5EF4-FFF2-40B4-BE49-F238E27FC236}">
                <a16:creationId xmlns:a16="http://schemas.microsoft.com/office/drawing/2014/main" id="{37FFB0FC-1AFF-14F0-785E-F22F553CA493}"/>
              </a:ext>
            </a:extLst>
          </p:cNvPr>
          <p:cNvSpPr>
            <a:spLocks noGrp="1"/>
          </p:cNvSpPr>
          <p:nvPr/>
        </p:nvSpPr>
        <p:spPr>
          <a:xfrm>
            <a:off x="346441" y="603250"/>
            <a:ext cx="7886700" cy="53260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a:t>RFP Submission Files format</a:t>
            </a:r>
          </a:p>
        </p:txBody>
      </p:sp>
      <p:sp>
        <p:nvSpPr>
          <p:cNvPr id="7" name="Text Placeholder 3">
            <a:extLst>
              <a:ext uri="{FF2B5EF4-FFF2-40B4-BE49-F238E27FC236}">
                <a16:creationId xmlns:a16="http://schemas.microsoft.com/office/drawing/2014/main" id="{87C90F3A-CC95-D4EE-525A-AEC009FD6391}"/>
              </a:ext>
            </a:extLst>
          </p:cNvPr>
          <p:cNvSpPr>
            <a:spLocks noGrp="1"/>
          </p:cNvSpPr>
          <p:nvPr/>
        </p:nvSpPr>
        <p:spPr>
          <a:xfrm>
            <a:off x="345760" y="2006598"/>
            <a:ext cx="6483057" cy="424815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Tx/>
              <a:buNone/>
              <a:defRPr sz="1800" b="0" i="0" kern="1200">
                <a:solidFill>
                  <a:schemeClr val="tx1">
                    <a:lumMod val="75000"/>
                    <a:lumOff val="25000"/>
                  </a:schemeClr>
                </a:solidFill>
                <a:latin typeface="Arial" charset="0"/>
                <a:ea typeface="+mn-ea"/>
                <a:cs typeface="+mn-cs"/>
              </a:defRPr>
            </a:lvl1pPr>
            <a:lvl2pPr marL="4572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2pPr>
            <a:lvl3pPr marL="9144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3pPr>
            <a:lvl4pPr marL="13716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lumMod val="75000"/>
                    <a:lumOff val="25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ZA" b="1" dirty="0">
                <a:solidFill>
                  <a:srgbClr val="002060"/>
                </a:solidFill>
              </a:rPr>
              <a:t>All RFP Submission files </a:t>
            </a:r>
            <a:r>
              <a:rPr lang="en-ZA" b="1" u="sng" dirty="0">
                <a:solidFill>
                  <a:srgbClr val="002060"/>
                </a:solidFill>
              </a:rPr>
              <a:t>MUST</a:t>
            </a:r>
            <a:r>
              <a:rPr lang="en-ZA" dirty="0">
                <a:solidFill>
                  <a:srgbClr val="002060"/>
                </a:solidFill>
              </a:rPr>
              <a:t> be in the following format:</a:t>
            </a:r>
          </a:p>
          <a:p>
            <a:endParaRPr lang="en-ZA" dirty="0">
              <a:solidFill>
                <a:srgbClr val="002060"/>
              </a:solidFill>
            </a:endParaRPr>
          </a:p>
          <a:p>
            <a:pPr marL="285750" indent="-285750">
              <a:spcBef>
                <a:spcPts val="600"/>
              </a:spcBef>
              <a:buFont typeface="Arial" panose="020B0604020202020204" pitchFamily="34" charset="0"/>
              <a:buChar char="•"/>
            </a:pPr>
            <a:r>
              <a:rPr lang="en-ZA" dirty="0">
                <a:solidFill>
                  <a:srgbClr val="002060"/>
                </a:solidFill>
              </a:rPr>
              <a:t>Table of Contents aligned with Tender documentation</a:t>
            </a:r>
          </a:p>
          <a:p>
            <a:pPr marL="285750" indent="-285750">
              <a:spcBef>
                <a:spcPts val="600"/>
              </a:spcBef>
              <a:buFont typeface="Arial" panose="020B0604020202020204" pitchFamily="34" charset="0"/>
              <a:buChar char="•"/>
            </a:pPr>
            <a:r>
              <a:rPr lang="en-ZA" dirty="0">
                <a:solidFill>
                  <a:srgbClr val="002060"/>
                </a:solidFill>
              </a:rPr>
              <a:t>Numbering as per Tender documentation and provided Templates</a:t>
            </a:r>
          </a:p>
          <a:p>
            <a:pPr marL="285750" indent="-285750">
              <a:spcBef>
                <a:spcPts val="600"/>
              </a:spcBef>
              <a:buFont typeface="Arial" panose="020B0604020202020204" pitchFamily="34" charset="0"/>
              <a:buChar char="•"/>
            </a:pPr>
            <a:r>
              <a:rPr lang="en-ZA" dirty="0">
                <a:solidFill>
                  <a:srgbClr val="002060"/>
                </a:solidFill>
              </a:rPr>
              <a:t>RFP Submission Files to be </a:t>
            </a:r>
            <a:r>
              <a:rPr lang="en-ZA" b="1" dirty="0">
                <a:solidFill>
                  <a:srgbClr val="002060"/>
                </a:solidFill>
              </a:rPr>
              <a:t>clearly labelled </a:t>
            </a:r>
            <a:r>
              <a:rPr lang="en-ZA" dirty="0">
                <a:solidFill>
                  <a:srgbClr val="002060"/>
                </a:solidFill>
              </a:rPr>
              <a:t>as per Table of Contents and Templates</a:t>
            </a:r>
          </a:p>
          <a:p>
            <a:pPr marL="285750" indent="-285750">
              <a:buFont typeface="Arial" panose="020B0604020202020204" pitchFamily="34" charset="0"/>
              <a:buChar char="•"/>
            </a:pPr>
            <a:endParaRPr lang="en-ZA" dirty="0"/>
          </a:p>
          <a:p>
            <a:endParaRPr lang="en-ZA" dirty="0"/>
          </a:p>
        </p:txBody>
      </p:sp>
      <p:pic>
        <p:nvPicPr>
          <p:cNvPr id="8" name="Picture 7" descr="Print Or Write File Folder Labels, 11/16 | Printable File |  omnitradebrasil.com">
            <a:extLst>
              <a:ext uri="{FF2B5EF4-FFF2-40B4-BE49-F238E27FC236}">
                <a16:creationId xmlns:a16="http://schemas.microsoft.com/office/drawing/2014/main" id="{39947C9A-7C3D-81A7-0150-6BA0260C2E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86"/>
          <a:stretch/>
        </p:blipFill>
        <p:spPr bwMode="auto">
          <a:xfrm rot="5400000">
            <a:off x="6482116" y="3650229"/>
            <a:ext cx="2565561" cy="231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3242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43A4C-A13F-AAB6-692C-2F48E8F4900A}"/>
              </a:ext>
            </a:extLst>
          </p:cNvPr>
          <p:cNvSpPr>
            <a:spLocks noGrp="1"/>
          </p:cNvSpPr>
          <p:nvPr>
            <p:ph type="title"/>
          </p:nvPr>
        </p:nvSpPr>
        <p:spPr/>
        <p:txBody>
          <a:bodyPr/>
          <a:lstStyle/>
          <a:p>
            <a:r>
              <a:rPr lang="en-GB"/>
              <a:t>RFP submission and contact details</a:t>
            </a:r>
            <a:endParaRPr lang="en-ZA"/>
          </a:p>
        </p:txBody>
      </p:sp>
      <p:sp>
        <p:nvSpPr>
          <p:cNvPr id="3" name="Slide Number Placeholder 2">
            <a:extLst>
              <a:ext uri="{FF2B5EF4-FFF2-40B4-BE49-F238E27FC236}">
                <a16:creationId xmlns:a16="http://schemas.microsoft.com/office/drawing/2014/main" id="{BEA9A30B-B491-0D73-6EE0-1833C060AD4A}"/>
              </a:ext>
            </a:extLst>
          </p:cNvPr>
          <p:cNvSpPr>
            <a:spLocks noGrp="1"/>
          </p:cNvSpPr>
          <p:nvPr>
            <p:ph type="sldNum" sz="quarter" idx="10"/>
          </p:nvPr>
        </p:nvSpPr>
        <p:spPr/>
        <p:txBody>
          <a:bodyPr/>
          <a:lstStyle/>
          <a:p>
            <a:fld id="{B540B12B-D968-2643-8E7F-238A3C456CC9}" type="slidenum">
              <a:rPr lang="en-US" smtClean="0"/>
              <a:pPr/>
              <a:t>72</a:t>
            </a:fld>
            <a:endParaRPr lang="en-US"/>
          </a:p>
        </p:txBody>
      </p:sp>
      <p:sp>
        <p:nvSpPr>
          <p:cNvPr id="4" name="Text Placeholder 3">
            <a:extLst>
              <a:ext uri="{FF2B5EF4-FFF2-40B4-BE49-F238E27FC236}">
                <a16:creationId xmlns:a16="http://schemas.microsoft.com/office/drawing/2014/main" id="{C5485A7D-30E1-4147-D133-A40494CD67E5}"/>
              </a:ext>
            </a:extLst>
          </p:cNvPr>
          <p:cNvSpPr>
            <a:spLocks noGrp="1"/>
          </p:cNvSpPr>
          <p:nvPr>
            <p:ph type="body" sz="quarter" idx="11"/>
          </p:nvPr>
        </p:nvSpPr>
        <p:spPr>
          <a:xfrm>
            <a:off x="341312" y="1074199"/>
            <a:ext cx="8370887" cy="5018626"/>
          </a:xfrm>
        </p:spPr>
        <p:txBody>
          <a:bodyPr>
            <a:normAutofit/>
          </a:bodyPr>
          <a:lstStyle/>
          <a:p>
            <a:r>
              <a:rPr lang="en-GB">
                <a:solidFill>
                  <a:srgbClr val="003366"/>
                </a:solidFill>
                <a:cs typeface="Tahoma" pitchFamily="34" charset="0"/>
              </a:rPr>
              <a:t>Any enquiries must be referred, in writing via email to:  </a:t>
            </a:r>
          </a:p>
          <a:p>
            <a:endParaRPr lang="en-GB">
              <a:solidFill>
                <a:srgbClr val="003366"/>
              </a:solidFill>
              <a:cs typeface="Tahoma" pitchFamily="34" charset="0"/>
            </a:endParaRPr>
          </a:p>
          <a:p>
            <a:pPr algn="ctr"/>
            <a:r>
              <a:rPr lang="en-GB">
                <a:solidFill>
                  <a:srgbClr val="003366"/>
                </a:solidFill>
                <a:cs typeface="Tahoma" pitchFamily="34" charset="0"/>
              </a:rPr>
              <a:t>   </a:t>
            </a:r>
            <a:r>
              <a:rPr lang="en-GB" b="1" u="sng">
                <a:solidFill>
                  <a:srgbClr val="003366"/>
                </a:solidFill>
                <a:cs typeface="Tahoma" pitchFamily="34" charset="0"/>
              </a:rPr>
              <a:t>tenderoffice@sars.gov.za </a:t>
            </a:r>
            <a:endParaRPr lang="en-ZA" b="1" u="sng">
              <a:solidFill>
                <a:srgbClr val="003366"/>
              </a:solidFill>
              <a:cs typeface="Tahoma" pitchFamily="34" charset="0"/>
            </a:endParaRPr>
          </a:p>
        </p:txBody>
      </p:sp>
      <p:sp>
        <p:nvSpPr>
          <p:cNvPr id="5" name="Text Box 4">
            <a:extLst>
              <a:ext uri="{FF2B5EF4-FFF2-40B4-BE49-F238E27FC236}">
                <a16:creationId xmlns:a16="http://schemas.microsoft.com/office/drawing/2014/main" id="{240C3506-2426-6E2D-7666-0009E39E3467}"/>
              </a:ext>
            </a:extLst>
          </p:cNvPr>
          <p:cNvSpPr txBox="1">
            <a:spLocks noChangeArrowheads="1"/>
          </p:cNvSpPr>
          <p:nvPr/>
        </p:nvSpPr>
        <p:spPr bwMode="auto">
          <a:xfrm>
            <a:off x="765313" y="3193009"/>
            <a:ext cx="5688012" cy="1520416"/>
          </a:xfrm>
          <a:prstGeom prst="rect">
            <a:avLst/>
          </a:prstGeom>
          <a:solidFill>
            <a:srgbClr val="FFFF99">
              <a:alpha val="58038"/>
            </a:srgbClr>
          </a:solidFill>
          <a:ln w="9525" algn="ctr">
            <a:solidFill>
              <a:srgbClr val="000000"/>
            </a:solidFill>
            <a:miter lim="800000"/>
            <a:headEnd/>
            <a:tailEnd/>
          </a:ln>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6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20000"/>
              </a:spcBef>
              <a:spcAft>
                <a:spcPct val="0"/>
              </a:spcAft>
              <a:buClrTx/>
              <a:buSzTx/>
              <a:buFontTx/>
              <a:buNone/>
              <a:tabLst/>
              <a:defRPr/>
            </a:pPr>
            <a:r>
              <a:rPr kumimoji="0" lang="en-ZA" altLang="en-US" sz="1600" b="1" i="1" u="none" strike="noStrike" kern="0" cap="none" spc="0" normalizeH="0" baseline="0" noProof="0" dirty="0">
                <a:ln>
                  <a:noFill/>
                </a:ln>
                <a:solidFill>
                  <a:srgbClr val="002060"/>
                </a:solidFill>
                <a:effectLst/>
                <a:uLnTx/>
                <a:uFillTx/>
                <a:latin typeface="Arial" panose="020B0604020202020204" pitchFamily="34" charset="0"/>
              </a:rPr>
              <a:t>Subject	: “RFP 02-2024 – Question”</a:t>
            </a:r>
          </a:p>
          <a:p>
            <a:pPr marL="0" marR="0" lvl="0" indent="0" defTabSz="914400" eaLnBrk="1" fontAlgn="base" latinLnBrk="0" hangingPunct="1">
              <a:lnSpc>
                <a:spcPct val="100000"/>
              </a:lnSpc>
              <a:spcBef>
                <a:spcPct val="20000"/>
              </a:spcBef>
              <a:spcAft>
                <a:spcPct val="0"/>
              </a:spcAft>
              <a:buClrTx/>
              <a:buSzTx/>
              <a:buFontTx/>
              <a:buNone/>
              <a:tabLst/>
              <a:defRPr/>
            </a:pPr>
            <a:r>
              <a:rPr kumimoji="0" lang="en-ZA" altLang="en-US" sz="1600" b="1" i="1" u="none" strike="noStrike" kern="0" cap="none" spc="0" normalizeH="0" baseline="0" noProof="0" dirty="0">
                <a:ln>
                  <a:noFill/>
                </a:ln>
                <a:solidFill>
                  <a:srgbClr val="002060"/>
                </a:solidFill>
                <a:effectLst/>
                <a:uLnTx/>
                <a:uFillTx/>
                <a:latin typeface="Arial" panose="020B0604020202020204" pitchFamily="34" charset="0"/>
              </a:rPr>
              <a:t>Body	: “Supplier : &lt;supplier name&gt;”</a:t>
            </a:r>
          </a:p>
          <a:p>
            <a:pPr marL="0" marR="0" lvl="0" indent="0" defTabSz="914400" eaLnBrk="1" fontAlgn="base" latinLnBrk="0" hangingPunct="1">
              <a:lnSpc>
                <a:spcPct val="100000"/>
              </a:lnSpc>
              <a:spcBef>
                <a:spcPct val="20000"/>
              </a:spcBef>
              <a:spcAft>
                <a:spcPct val="0"/>
              </a:spcAft>
              <a:buClrTx/>
              <a:buSzTx/>
              <a:buFontTx/>
              <a:buNone/>
              <a:tabLst/>
              <a:defRPr/>
            </a:pPr>
            <a:r>
              <a:rPr kumimoji="0" lang="en-ZA" altLang="en-US" sz="1600" b="1" i="1" u="none" strike="noStrike" kern="0" cap="none" spc="0" normalizeH="0" baseline="0" noProof="0" dirty="0">
                <a:ln>
                  <a:noFill/>
                </a:ln>
                <a:solidFill>
                  <a:srgbClr val="002060"/>
                </a:solidFill>
                <a:effectLst/>
                <a:uLnTx/>
                <a:uFillTx/>
                <a:latin typeface="Arial" panose="020B0604020202020204" pitchFamily="34" charset="0"/>
              </a:rPr>
              <a:t>	: “Tower: &lt;Tower&gt;”</a:t>
            </a:r>
          </a:p>
          <a:p>
            <a:pPr marL="0" marR="0" lvl="0" indent="0" defTabSz="914400" eaLnBrk="1" fontAlgn="base" latinLnBrk="0" hangingPunct="1">
              <a:lnSpc>
                <a:spcPct val="100000"/>
              </a:lnSpc>
              <a:spcBef>
                <a:spcPct val="20000"/>
              </a:spcBef>
              <a:spcAft>
                <a:spcPct val="0"/>
              </a:spcAft>
              <a:buClrTx/>
              <a:buSzTx/>
              <a:buFontTx/>
              <a:buNone/>
              <a:tabLst/>
              <a:defRPr/>
            </a:pPr>
            <a:r>
              <a:rPr kumimoji="0" lang="en-ZA" altLang="en-US" sz="1600" b="1" i="1" u="none" strike="noStrike" kern="0" cap="none" spc="0" normalizeH="0" baseline="0" noProof="0" dirty="0">
                <a:ln>
                  <a:noFill/>
                </a:ln>
                <a:solidFill>
                  <a:srgbClr val="002060"/>
                </a:solidFill>
                <a:effectLst/>
                <a:uLnTx/>
                <a:uFillTx/>
                <a:latin typeface="Arial" panose="020B0604020202020204" pitchFamily="34" charset="0"/>
              </a:rPr>
              <a:t>	: “Question : &lt;Question text&gt;”</a:t>
            </a:r>
          </a:p>
          <a:p>
            <a:pPr marL="0" marR="0" lvl="0" indent="0" defTabSz="914400" eaLnBrk="1" fontAlgn="base" latinLnBrk="0" hangingPunct="1">
              <a:lnSpc>
                <a:spcPct val="100000"/>
              </a:lnSpc>
              <a:spcBef>
                <a:spcPct val="20000"/>
              </a:spcBef>
              <a:spcAft>
                <a:spcPct val="0"/>
              </a:spcAft>
              <a:buClrTx/>
              <a:buSzTx/>
              <a:buFontTx/>
              <a:buChar char="•"/>
              <a:tabLst/>
              <a:defRPr/>
            </a:pPr>
            <a:endParaRPr kumimoji="0" lang="en-ZA" altLang="en-US" sz="16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7" name="TextBox 6">
            <a:extLst>
              <a:ext uri="{FF2B5EF4-FFF2-40B4-BE49-F238E27FC236}">
                <a16:creationId xmlns:a16="http://schemas.microsoft.com/office/drawing/2014/main" id="{F8152C55-9BA4-2E58-7B66-410D31D4E270}"/>
              </a:ext>
            </a:extLst>
          </p:cNvPr>
          <p:cNvSpPr txBox="1"/>
          <p:nvPr/>
        </p:nvSpPr>
        <p:spPr>
          <a:xfrm>
            <a:off x="765313" y="2661854"/>
            <a:ext cx="4572000" cy="430887"/>
          </a:xfrm>
          <a:prstGeom prst="rect">
            <a:avLst/>
          </a:prstGeom>
          <a:noFill/>
        </p:spPr>
        <p:txBody>
          <a:bodyPr wrap="square">
            <a:spAutoFit/>
          </a:bodyPr>
          <a:lstStyle/>
          <a:p>
            <a:r>
              <a:rPr kumimoji="0" lang="en-ZA" altLang="en-US" sz="2200" b="1" i="0" u="none" strike="noStrike" kern="0" cap="none" spc="0" normalizeH="0" baseline="0" noProof="0" dirty="0">
                <a:ln>
                  <a:noFill/>
                </a:ln>
                <a:solidFill>
                  <a:srgbClr val="002060"/>
                </a:solidFill>
                <a:effectLst/>
                <a:uLnTx/>
                <a:uFillTx/>
                <a:latin typeface="Arial"/>
                <a:ea typeface="+mn-ea"/>
                <a:cs typeface="+mn-cs"/>
              </a:rPr>
              <a:t>Email format</a:t>
            </a:r>
            <a:r>
              <a:rPr lang="en-ZA" altLang="en-US" sz="2200" b="1" kern="0" dirty="0">
                <a:solidFill>
                  <a:srgbClr val="002060"/>
                </a:solidFill>
                <a:latin typeface="Arial"/>
              </a:rPr>
              <a:t>:</a:t>
            </a:r>
            <a:endParaRPr lang="en-ZA" dirty="0">
              <a:solidFill>
                <a:srgbClr val="002060"/>
              </a:solidFill>
            </a:endParaRPr>
          </a:p>
        </p:txBody>
      </p:sp>
    </p:spTree>
    <p:extLst>
      <p:ext uri="{BB962C8B-B14F-4D97-AF65-F5344CB8AC3E}">
        <p14:creationId xmlns:p14="http://schemas.microsoft.com/office/powerpoint/2010/main" val="38423619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3EC3-4FF4-15BD-7CD3-EDEA73BA33E6}"/>
              </a:ext>
            </a:extLst>
          </p:cNvPr>
          <p:cNvSpPr>
            <a:spLocks noGrp="1"/>
          </p:cNvSpPr>
          <p:nvPr>
            <p:ph type="title"/>
          </p:nvPr>
        </p:nvSpPr>
        <p:spPr/>
        <p:txBody>
          <a:bodyPr/>
          <a:lstStyle/>
          <a:p>
            <a:r>
              <a:rPr lang="en-GB"/>
              <a:t>RFP submission and contact details</a:t>
            </a:r>
            <a:endParaRPr lang="en-ZA"/>
          </a:p>
        </p:txBody>
      </p:sp>
      <p:sp>
        <p:nvSpPr>
          <p:cNvPr id="3" name="Slide Number Placeholder 2">
            <a:extLst>
              <a:ext uri="{FF2B5EF4-FFF2-40B4-BE49-F238E27FC236}">
                <a16:creationId xmlns:a16="http://schemas.microsoft.com/office/drawing/2014/main" id="{202CFC1E-2589-F715-D0E9-023F2B3F826F}"/>
              </a:ext>
            </a:extLst>
          </p:cNvPr>
          <p:cNvSpPr>
            <a:spLocks noGrp="1"/>
          </p:cNvSpPr>
          <p:nvPr>
            <p:ph type="sldNum" sz="quarter" idx="10"/>
          </p:nvPr>
        </p:nvSpPr>
        <p:spPr/>
        <p:txBody>
          <a:bodyPr/>
          <a:lstStyle/>
          <a:p>
            <a:fld id="{B540B12B-D968-2643-8E7F-238A3C456CC9}" type="slidenum">
              <a:rPr lang="en-US" smtClean="0"/>
              <a:pPr/>
              <a:t>73</a:t>
            </a:fld>
            <a:endParaRPr lang="en-US"/>
          </a:p>
        </p:txBody>
      </p:sp>
      <p:sp>
        <p:nvSpPr>
          <p:cNvPr id="5" name="Text Placeholder 4">
            <a:extLst>
              <a:ext uri="{FF2B5EF4-FFF2-40B4-BE49-F238E27FC236}">
                <a16:creationId xmlns:a16="http://schemas.microsoft.com/office/drawing/2014/main" id="{D731B932-E162-5049-B56C-454340F0EB42}"/>
              </a:ext>
            </a:extLst>
          </p:cNvPr>
          <p:cNvSpPr>
            <a:spLocks noGrp="1"/>
          </p:cNvSpPr>
          <p:nvPr>
            <p:ph type="body" sz="quarter" idx="12"/>
          </p:nvPr>
        </p:nvSpPr>
        <p:spPr>
          <a:xfrm>
            <a:off x="341312" y="971496"/>
            <a:ext cx="7886700" cy="437806"/>
          </a:xfrm>
        </p:spPr>
        <p:txBody>
          <a:bodyPr/>
          <a:lstStyle/>
          <a:p>
            <a:r>
              <a:rPr lang="en-ZA" sz="1800">
                <a:solidFill>
                  <a:srgbClr val="003366"/>
                </a:solidFill>
                <a:cs typeface="Tahoma" pitchFamily="34" charset="0"/>
              </a:rPr>
              <a:t>Instructions for submitting a response to this RFP – Common File </a:t>
            </a:r>
          </a:p>
          <a:p>
            <a:endParaRPr lang="en-ZA"/>
          </a:p>
        </p:txBody>
      </p:sp>
      <p:graphicFrame>
        <p:nvGraphicFramePr>
          <p:cNvPr id="7" name="Table 6">
            <a:extLst>
              <a:ext uri="{FF2B5EF4-FFF2-40B4-BE49-F238E27FC236}">
                <a16:creationId xmlns:a16="http://schemas.microsoft.com/office/drawing/2014/main" id="{88D3E02C-E1DE-D48C-325B-AE26849CF6DA}"/>
              </a:ext>
            </a:extLst>
          </p:cNvPr>
          <p:cNvGraphicFramePr>
            <a:graphicFrameLocks noGrp="1"/>
          </p:cNvGraphicFramePr>
          <p:nvPr>
            <p:extLst>
              <p:ext uri="{D42A27DB-BD31-4B8C-83A1-F6EECF244321}">
                <p14:modId xmlns:p14="http://schemas.microsoft.com/office/powerpoint/2010/main" val="1107985501"/>
              </p:ext>
            </p:extLst>
          </p:nvPr>
        </p:nvGraphicFramePr>
        <p:xfrm>
          <a:off x="890338" y="1661306"/>
          <a:ext cx="7182852" cy="1081894"/>
        </p:xfrm>
        <a:graphic>
          <a:graphicData uri="http://schemas.openxmlformats.org/drawingml/2006/table">
            <a:tbl>
              <a:tblPr firstRow="1" firstCol="1" lastRow="1" lastCol="1" bandRow="1" bandCol="1"/>
              <a:tblGrid>
                <a:gridCol w="2052704">
                  <a:extLst>
                    <a:ext uri="{9D8B030D-6E8A-4147-A177-3AD203B41FA5}">
                      <a16:colId xmlns:a16="http://schemas.microsoft.com/office/drawing/2014/main" val="105847985"/>
                    </a:ext>
                  </a:extLst>
                </a:gridCol>
                <a:gridCol w="5130148">
                  <a:extLst>
                    <a:ext uri="{9D8B030D-6E8A-4147-A177-3AD203B41FA5}">
                      <a16:colId xmlns:a16="http://schemas.microsoft.com/office/drawing/2014/main" val="3119999006"/>
                    </a:ext>
                  </a:extLst>
                </a:gridCol>
              </a:tblGrid>
              <a:tr h="185951">
                <a:tc gridSpan="2">
                  <a:txBody>
                    <a:bodyPr/>
                    <a:lstStyle/>
                    <a:p>
                      <a:pPr algn="ctr">
                        <a:spcBef>
                          <a:spcPts val="600"/>
                        </a:spcBef>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Common File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971" marR="31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extLst>
                  <a:ext uri="{0D108BD9-81ED-4DB2-BD59-A6C34878D82A}">
                    <a16:rowId xmlns:a16="http://schemas.microsoft.com/office/drawing/2014/main" val="2735810683"/>
                  </a:ext>
                </a:extLst>
              </a:tr>
              <a:tr h="895943">
                <a:tc>
                  <a:txBody>
                    <a:bodyPr/>
                    <a:lstStyle/>
                    <a:p>
                      <a:pPr algn="l">
                        <a:spcBef>
                          <a:spcPts val="600"/>
                        </a:spcBef>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Label</a:t>
                      </a: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 (on both file cover and USB)</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971" marR="31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RFP 02/2024</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&lt;Bidder Name&gt;</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n-GB"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Common File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971" marR="31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293558"/>
                  </a:ext>
                </a:extLst>
              </a:tr>
            </a:tbl>
          </a:graphicData>
        </a:graphic>
      </p:graphicFrame>
      <p:graphicFrame>
        <p:nvGraphicFramePr>
          <p:cNvPr id="8" name="Table 7">
            <a:extLst>
              <a:ext uri="{FF2B5EF4-FFF2-40B4-BE49-F238E27FC236}">
                <a16:creationId xmlns:a16="http://schemas.microsoft.com/office/drawing/2014/main" id="{B2BEDEEA-29E4-712D-9AAD-7FA0789B8C9A}"/>
              </a:ext>
            </a:extLst>
          </p:cNvPr>
          <p:cNvGraphicFramePr>
            <a:graphicFrameLocks noGrp="1"/>
          </p:cNvGraphicFramePr>
          <p:nvPr>
            <p:extLst>
              <p:ext uri="{D42A27DB-BD31-4B8C-83A1-F6EECF244321}">
                <p14:modId xmlns:p14="http://schemas.microsoft.com/office/powerpoint/2010/main" val="3040607729"/>
              </p:ext>
            </p:extLst>
          </p:nvPr>
        </p:nvGraphicFramePr>
        <p:xfrm>
          <a:off x="890337" y="2827710"/>
          <a:ext cx="7182853" cy="2606040"/>
        </p:xfrm>
        <a:graphic>
          <a:graphicData uri="http://schemas.openxmlformats.org/drawingml/2006/table">
            <a:tbl>
              <a:tblPr firstRow="1" firstCol="1" lastRow="1" lastCol="1" bandRow="1" bandCol="1"/>
              <a:tblGrid>
                <a:gridCol w="544859">
                  <a:extLst>
                    <a:ext uri="{9D8B030D-6E8A-4147-A177-3AD203B41FA5}">
                      <a16:colId xmlns:a16="http://schemas.microsoft.com/office/drawing/2014/main" val="2009564554"/>
                    </a:ext>
                  </a:extLst>
                </a:gridCol>
                <a:gridCol w="1484266">
                  <a:extLst>
                    <a:ext uri="{9D8B030D-6E8A-4147-A177-3AD203B41FA5}">
                      <a16:colId xmlns:a16="http://schemas.microsoft.com/office/drawing/2014/main" val="268386420"/>
                    </a:ext>
                  </a:extLst>
                </a:gridCol>
                <a:gridCol w="5153728">
                  <a:extLst>
                    <a:ext uri="{9D8B030D-6E8A-4147-A177-3AD203B41FA5}">
                      <a16:colId xmlns:a16="http://schemas.microsoft.com/office/drawing/2014/main" val="2363208470"/>
                    </a:ext>
                  </a:extLst>
                </a:gridCol>
              </a:tblGrid>
              <a:tr h="489408">
                <a:tc>
                  <a:txBody>
                    <a:bodyPr/>
                    <a:lstStyle/>
                    <a:p>
                      <a:pPr algn="ctr">
                        <a:spcBef>
                          <a:spcPts val="600"/>
                        </a:spcBef>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No.</a:t>
                      </a:r>
                      <a:endPar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1820" marR="11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Bef>
                          <a:spcPts val="600"/>
                        </a:spcBef>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File divider/Directory name</a:t>
                      </a:r>
                      <a:endPar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1820" marR="11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Bef>
                          <a:spcPts val="600"/>
                        </a:spcBef>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Content required</a:t>
                      </a:r>
                      <a:endPar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11820" marR="11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425526452"/>
                  </a:ext>
                </a:extLst>
              </a:tr>
              <a:tr h="1712925">
                <a:tc>
                  <a:txBody>
                    <a:bodyPr/>
                    <a:lstStyle/>
                    <a:p>
                      <a:pPr algn="ctr">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1</a:t>
                      </a:r>
                    </a:p>
                  </a:txBody>
                  <a:tcPr marL="11820" marR="118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SBDs</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18" marR="31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Completed SBDs.</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210820" algn="just">
                        <a:lnSpc>
                          <a:spcPct val="115000"/>
                        </a:lnSpc>
                        <a:spcBef>
                          <a:spcPts val="600"/>
                        </a:spcBef>
                        <a:spcAft>
                          <a:spcPts val="0"/>
                        </a:spcAft>
                      </a:pPr>
                      <a:r>
                        <a:rPr lang="en-ZA" sz="1200" i="1" u="sng">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Invitation to Bid (SBD1)</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210820" algn="just">
                        <a:lnSpc>
                          <a:spcPct val="115000"/>
                        </a:lnSpc>
                        <a:spcBef>
                          <a:spcPts val="600"/>
                        </a:spcBef>
                        <a:spcAft>
                          <a:spcPts val="0"/>
                        </a:spcAft>
                      </a:pPr>
                      <a:r>
                        <a:rPr lang="en-ZA" sz="1200" i="1" u="sng">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Declaration of Interest (SBD 4)</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210820" algn="just">
                        <a:lnSpc>
                          <a:spcPct val="115000"/>
                        </a:lnSpc>
                        <a:spcBef>
                          <a:spcPts val="600"/>
                        </a:spcBef>
                        <a:spcAft>
                          <a:spcPts val="0"/>
                        </a:spcAft>
                      </a:pPr>
                      <a:r>
                        <a:rPr lang="en-ZA" sz="1200" i="1" u="sng">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National Industrial Participation Program (SBD 5)</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210820" algn="just">
                        <a:lnSpc>
                          <a:spcPct val="115000"/>
                        </a:lnSpc>
                        <a:spcBef>
                          <a:spcPts val="600"/>
                        </a:spcBef>
                        <a:spcAft>
                          <a:spcPts val="0"/>
                        </a:spcAft>
                      </a:pPr>
                      <a:r>
                        <a:rPr lang="en-ZA" sz="1200" i="1" u="sng">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Supplier Cost and Risk Assessment Questionnaire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1270" algn="just">
                        <a:lnSpc>
                          <a:spcPct val="115000"/>
                        </a:lnSpc>
                        <a:spcBef>
                          <a:spcPts val="600"/>
                        </a:spcBef>
                        <a:spcAft>
                          <a:spcPts val="0"/>
                        </a:spcAft>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original signed documents must be included in the hardcopy file.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 the electronic copy, the original signed document must be scanned and submitted in PDF format.</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18" marR="31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851424"/>
                  </a:ext>
                </a:extLst>
              </a:tr>
            </a:tbl>
          </a:graphicData>
        </a:graphic>
      </p:graphicFrame>
    </p:spTree>
    <p:extLst>
      <p:ext uri="{BB962C8B-B14F-4D97-AF65-F5344CB8AC3E}">
        <p14:creationId xmlns:p14="http://schemas.microsoft.com/office/powerpoint/2010/main" val="1379139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34CD-217E-D44F-A8CA-A41E5344C66E}"/>
              </a:ext>
            </a:extLst>
          </p:cNvPr>
          <p:cNvSpPr>
            <a:spLocks noGrp="1"/>
          </p:cNvSpPr>
          <p:nvPr>
            <p:ph type="title"/>
          </p:nvPr>
        </p:nvSpPr>
        <p:spPr>
          <a:xfrm>
            <a:off x="341993" y="255062"/>
            <a:ext cx="7886700" cy="665580"/>
          </a:xfrm>
        </p:spPr>
        <p:txBody>
          <a:bodyPr>
            <a:noAutofit/>
          </a:bodyPr>
          <a:lstStyle/>
          <a:p>
            <a:r>
              <a:rPr lang="en-GB" sz="2200"/>
              <a:t>Instructions for submitting a response to this RFP – Common File </a:t>
            </a:r>
            <a:br>
              <a:rPr lang="en-GB" sz="2200"/>
            </a:br>
            <a:endParaRPr lang="en-ZA" sz="2200"/>
          </a:p>
        </p:txBody>
      </p:sp>
      <p:sp>
        <p:nvSpPr>
          <p:cNvPr id="3" name="Slide Number Placeholder 2">
            <a:extLst>
              <a:ext uri="{FF2B5EF4-FFF2-40B4-BE49-F238E27FC236}">
                <a16:creationId xmlns:a16="http://schemas.microsoft.com/office/drawing/2014/main" id="{16A30791-E180-CAE0-C3A8-FE9C66261617}"/>
              </a:ext>
            </a:extLst>
          </p:cNvPr>
          <p:cNvSpPr>
            <a:spLocks noGrp="1"/>
          </p:cNvSpPr>
          <p:nvPr>
            <p:ph type="sldNum" sz="quarter" idx="10"/>
          </p:nvPr>
        </p:nvSpPr>
        <p:spPr/>
        <p:txBody>
          <a:bodyPr/>
          <a:lstStyle/>
          <a:p>
            <a:fld id="{B540B12B-D968-2643-8E7F-238A3C456CC9}" type="slidenum">
              <a:rPr lang="en-US" smtClean="0"/>
              <a:pPr/>
              <a:t>74</a:t>
            </a:fld>
            <a:endParaRPr lang="en-US"/>
          </a:p>
        </p:txBody>
      </p:sp>
      <p:graphicFrame>
        <p:nvGraphicFramePr>
          <p:cNvPr id="7" name="Table 6">
            <a:extLst>
              <a:ext uri="{FF2B5EF4-FFF2-40B4-BE49-F238E27FC236}">
                <a16:creationId xmlns:a16="http://schemas.microsoft.com/office/drawing/2014/main" id="{D42BFB82-0477-D394-1C9C-30E9EC69CA23}"/>
              </a:ext>
            </a:extLst>
          </p:cNvPr>
          <p:cNvGraphicFramePr>
            <a:graphicFrameLocks noGrp="1"/>
          </p:cNvGraphicFramePr>
          <p:nvPr>
            <p:extLst>
              <p:ext uri="{D42A27DB-BD31-4B8C-83A1-F6EECF244321}">
                <p14:modId xmlns:p14="http://schemas.microsoft.com/office/powerpoint/2010/main" val="2460312523"/>
              </p:ext>
            </p:extLst>
          </p:nvPr>
        </p:nvGraphicFramePr>
        <p:xfrm>
          <a:off x="341993" y="1070811"/>
          <a:ext cx="8297988" cy="5160435"/>
        </p:xfrm>
        <a:graphic>
          <a:graphicData uri="http://schemas.openxmlformats.org/drawingml/2006/table">
            <a:tbl>
              <a:tblPr firstRow="1" firstCol="1" lastRow="1" lastCol="1" bandRow="1" bandCol="1"/>
              <a:tblGrid>
                <a:gridCol w="1097677">
                  <a:extLst>
                    <a:ext uri="{9D8B030D-6E8A-4147-A177-3AD203B41FA5}">
                      <a16:colId xmlns:a16="http://schemas.microsoft.com/office/drawing/2014/main" val="2521745972"/>
                    </a:ext>
                  </a:extLst>
                </a:gridCol>
                <a:gridCol w="1709038">
                  <a:extLst>
                    <a:ext uri="{9D8B030D-6E8A-4147-A177-3AD203B41FA5}">
                      <a16:colId xmlns:a16="http://schemas.microsoft.com/office/drawing/2014/main" val="2822097259"/>
                    </a:ext>
                  </a:extLst>
                </a:gridCol>
                <a:gridCol w="5491273">
                  <a:extLst>
                    <a:ext uri="{9D8B030D-6E8A-4147-A177-3AD203B41FA5}">
                      <a16:colId xmlns:a16="http://schemas.microsoft.com/office/drawing/2014/main" val="3865628914"/>
                    </a:ext>
                  </a:extLst>
                </a:gridCol>
              </a:tblGrid>
              <a:tr h="1110811">
                <a:tc>
                  <a:txBody>
                    <a:bodyPr/>
                    <a:lstStyle/>
                    <a:p>
                      <a:pPr algn="ctr">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18" marR="31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Bidder CSD Registration Report</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18" marR="31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CSD registration report, including the Tax Clearance Status.</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 the hardcopy file, a printout of the report obtained from the CSD system should be included. (www.csd.gov.za).</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 the electronic copy the downloaded PDF report should be included.</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18" marR="31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776274"/>
                  </a:ext>
                </a:extLst>
              </a:tr>
              <a:tr h="1644001">
                <a:tc>
                  <a:txBody>
                    <a:bodyPr/>
                    <a:lstStyle/>
                    <a:p>
                      <a:pPr algn="ctr">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3</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18" marR="31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Mandatory Response Template for Each Tower the Bidder is Submitting a Proposal for</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18" marR="31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A completed template for each Tower for which the bidder is submitting a proposal:</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212725" algn="just">
                        <a:spcBef>
                          <a:spcPts val="600"/>
                        </a:spcBef>
                        <a:spcAft>
                          <a:spcPts val="0"/>
                        </a:spcAft>
                      </a:pPr>
                      <a:r>
                        <a:rPr lang="en-ZA" sz="1200" i="1" u="sng">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Tower x Mandatory Response Template</a:t>
                      </a:r>
                      <a:r>
                        <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(where x is the Tower reference for which the Bidder is submitting a response)</a:t>
                      </a:r>
                    </a:p>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A printout of the completed and signed template(s) must be included in the hardcopy file.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completed template(s) must be submitted in Microsoft Word format in the electronic copy.</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118" marR="31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050468"/>
                  </a:ext>
                </a:extLst>
              </a:tr>
              <a:tr h="971556">
                <a:tc>
                  <a:txBody>
                    <a:bodyPr/>
                    <a:lstStyle/>
                    <a:p>
                      <a:pPr algn="ctr">
                        <a:spcBef>
                          <a:spcPts val="600"/>
                        </a:spcBef>
                      </a:pPr>
                      <a:r>
                        <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4</a:t>
                      </a:r>
                    </a:p>
                  </a:txBody>
                  <a:tcPr marL="3118" marR="31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Annual Financial Statements</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6051" marR="16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bidder’s last three (3) years audited annual financial statements.</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 the electronic copy the originals must be scanned and submitted in PDF format.</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6051" marR="16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1687585"/>
                  </a:ext>
                </a:extLst>
              </a:tr>
              <a:tr h="1354239">
                <a:tc>
                  <a:txBody>
                    <a:bodyPr/>
                    <a:lstStyle/>
                    <a:p>
                      <a:pPr algn="ctr">
                        <a:spcBef>
                          <a:spcPts val="600"/>
                        </a:spcBef>
                      </a:pPr>
                      <a:r>
                        <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5</a:t>
                      </a:r>
                    </a:p>
                  </a:txBody>
                  <a:tcPr marL="3118" marR="31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Checklist</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6051" marR="16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Completed template: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210820" algn="just">
                        <a:lnSpc>
                          <a:spcPct val="115000"/>
                        </a:lnSpc>
                        <a:spcBef>
                          <a:spcPts val="600"/>
                        </a:spcBef>
                        <a:spcAft>
                          <a:spcPts val="0"/>
                        </a:spcAft>
                      </a:pPr>
                      <a:r>
                        <a:rPr lang="en-ZA" sz="1200" i="1" u="sng">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Proposal Checklist</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A signed printout of the completed template must be included in the hardcopy file.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A scanned copy of the signed checklist must be submitted in PDF format.</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6051" marR="160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662615"/>
                  </a:ext>
                </a:extLst>
              </a:tr>
            </a:tbl>
          </a:graphicData>
        </a:graphic>
      </p:graphicFrame>
    </p:spTree>
    <p:extLst>
      <p:ext uri="{BB962C8B-B14F-4D97-AF65-F5344CB8AC3E}">
        <p14:creationId xmlns:p14="http://schemas.microsoft.com/office/powerpoint/2010/main" val="18622174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02EA72-F4BF-64D9-611F-9E468902A5C2}"/>
              </a:ext>
            </a:extLst>
          </p:cNvPr>
          <p:cNvSpPr>
            <a:spLocks noGrp="1"/>
          </p:cNvSpPr>
          <p:nvPr>
            <p:ph type="sldNum" sz="quarter" idx="10"/>
          </p:nvPr>
        </p:nvSpPr>
        <p:spPr/>
        <p:txBody>
          <a:bodyPr/>
          <a:lstStyle/>
          <a:p>
            <a:fld id="{B540B12B-D968-2643-8E7F-238A3C456CC9}" type="slidenum">
              <a:rPr lang="en-US" smtClean="0"/>
              <a:pPr/>
              <a:t>75</a:t>
            </a:fld>
            <a:endParaRPr lang="en-US"/>
          </a:p>
        </p:txBody>
      </p:sp>
      <p:sp>
        <p:nvSpPr>
          <p:cNvPr id="6" name="Text Placeholder 4">
            <a:extLst>
              <a:ext uri="{FF2B5EF4-FFF2-40B4-BE49-F238E27FC236}">
                <a16:creationId xmlns:a16="http://schemas.microsoft.com/office/drawing/2014/main" id="{44AA2FCF-2B84-9A5A-85CB-E15BA6D7CC9C}"/>
              </a:ext>
            </a:extLst>
          </p:cNvPr>
          <p:cNvSpPr>
            <a:spLocks noGrp="1"/>
          </p:cNvSpPr>
          <p:nvPr>
            <p:ph type="title"/>
          </p:nvPr>
        </p:nvSpPr>
        <p:spPr>
          <a:xfrm>
            <a:off x="341313" y="441325"/>
            <a:ext cx="7886700" cy="882149"/>
          </a:xfrm>
        </p:spPr>
        <p:txBody>
          <a:bodyPr>
            <a:noAutofit/>
          </a:bodyPr>
          <a:lstStyle/>
          <a:p>
            <a:r>
              <a:rPr lang="en-GB" sz="2200">
                <a:solidFill>
                  <a:srgbClr val="004C85"/>
                </a:solidFill>
                <a:latin typeface="+mj-lt"/>
                <a:ea typeface="+mj-ea"/>
                <a:cs typeface="+mj-cs"/>
              </a:rPr>
              <a:t>Instructions for submitting a response to this RFP – File Non-Pricing (NP) </a:t>
            </a:r>
            <a:endParaRPr lang="en-ZA" sz="2200">
              <a:solidFill>
                <a:srgbClr val="004C85"/>
              </a:solidFill>
              <a:latin typeface="+mj-lt"/>
              <a:ea typeface="+mj-ea"/>
              <a:cs typeface="+mj-cs"/>
            </a:endParaRPr>
          </a:p>
        </p:txBody>
      </p:sp>
      <p:graphicFrame>
        <p:nvGraphicFramePr>
          <p:cNvPr id="8" name="Table 7">
            <a:extLst>
              <a:ext uri="{FF2B5EF4-FFF2-40B4-BE49-F238E27FC236}">
                <a16:creationId xmlns:a16="http://schemas.microsoft.com/office/drawing/2014/main" id="{64959154-76F6-EDED-551D-389EDF4E05A6}"/>
              </a:ext>
            </a:extLst>
          </p:cNvPr>
          <p:cNvGraphicFramePr>
            <a:graphicFrameLocks noGrp="1"/>
          </p:cNvGraphicFramePr>
          <p:nvPr>
            <p:extLst>
              <p:ext uri="{D42A27DB-BD31-4B8C-83A1-F6EECF244321}">
                <p14:modId xmlns:p14="http://schemas.microsoft.com/office/powerpoint/2010/main" val="249441279"/>
              </p:ext>
            </p:extLst>
          </p:nvPr>
        </p:nvGraphicFramePr>
        <p:xfrm>
          <a:off x="553653" y="2646947"/>
          <a:ext cx="7886700" cy="3233286"/>
        </p:xfrm>
        <a:graphic>
          <a:graphicData uri="http://schemas.openxmlformats.org/drawingml/2006/table">
            <a:tbl>
              <a:tblPr firstRow="1" firstCol="1" lastRow="1" lastCol="1" bandRow="1" bandCol="1"/>
              <a:tblGrid>
                <a:gridCol w="407791">
                  <a:extLst>
                    <a:ext uri="{9D8B030D-6E8A-4147-A177-3AD203B41FA5}">
                      <a16:colId xmlns:a16="http://schemas.microsoft.com/office/drawing/2014/main" val="3146737444"/>
                    </a:ext>
                  </a:extLst>
                </a:gridCol>
                <a:gridCol w="1775159">
                  <a:extLst>
                    <a:ext uri="{9D8B030D-6E8A-4147-A177-3AD203B41FA5}">
                      <a16:colId xmlns:a16="http://schemas.microsoft.com/office/drawing/2014/main" val="2247706848"/>
                    </a:ext>
                  </a:extLst>
                </a:gridCol>
                <a:gridCol w="5703750">
                  <a:extLst>
                    <a:ext uri="{9D8B030D-6E8A-4147-A177-3AD203B41FA5}">
                      <a16:colId xmlns:a16="http://schemas.microsoft.com/office/drawing/2014/main" val="3428165055"/>
                    </a:ext>
                  </a:extLst>
                </a:gridCol>
              </a:tblGrid>
              <a:tr h="569870">
                <a:tc>
                  <a:txBody>
                    <a:bodyPr/>
                    <a:lstStyle/>
                    <a:p>
                      <a:pPr algn="ctr">
                        <a:spcBef>
                          <a:spcPts val="600"/>
                        </a:spcBef>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No.</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873" marR="12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Bef>
                          <a:spcPts val="600"/>
                        </a:spcBef>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File divider/Directory name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873" marR="12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Bef>
                          <a:spcPts val="600"/>
                        </a:spcBef>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Content required</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873" marR="12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81134734"/>
                  </a:ext>
                </a:extLst>
              </a:tr>
              <a:tr h="1054393">
                <a:tc>
                  <a:txBody>
                    <a:bodyPr/>
                    <a:lstStyle/>
                    <a:p>
                      <a:pPr algn="ctr">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873" marR="12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Technical Response Template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873" marR="12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Completed template: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210820" algn="just">
                        <a:lnSpc>
                          <a:spcPct val="115000"/>
                        </a:lnSpc>
                        <a:spcBef>
                          <a:spcPts val="600"/>
                        </a:spcBef>
                        <a:spcAft>
                          <a:spcPts val="0"/>
                        </a:spcAft>
                      </a:pPr>
                      <a:r>
                        <a:rPr lang="en-ZA" sz="1200" i="1" u="sng">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Tower x Technical Response Template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A printout of the completed, signed and initialled template must be included in the hardcopy file.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completed template must be submitted in Microsoft Word format in the electronic copy.</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873" marR="12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72408"/>
                  </a:ext>
                </a:extLst>
              </a:tr>
              <a:tr h="433137">
                <a:tc>
                  <a:txBody>
                    <a:bodyPr/>
                    <a:lstStyle/>
                    <a:p>
                      <a:pPr algn="ctr">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873" marR="12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Contract Agreement</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873" marR="12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pPr>
                      <a:endPar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bidder must submit a signed agreement with the contract mark-up.</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873" marR="12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727659"/>
                  </a:ext>
                </a:extLst>
              </a:tr>
              <a:tr h="868144">
                <a:tc>
                  <a:txBody>
                    <a:bodyPr/>
                    <a:lstStyle/>
                    <a:p>
                      <a:pPr algn="ctr">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3</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873" marR="12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Subcontractor CSD Registration Report.</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873" marR="12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 the hardcopy file a printout of the report obtained from the CSD system should be included. (www.csd.gov.za).</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 the electronic copy the downloaded PDF report should be included.</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2873" marR="128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7139932"/>
                  </a:ext>
                </a:extLst>
              </a:tr>
            </a:tbl>
          </a:graphicData>
        </a:graphic>
      </p:graphicFrame>
      <p:graphicFrame>
        <p:nvGraphicFramePr>
          <p:cNvPr id="9" name="Table 8">
            <a:extLst>
              <a:ext uri="{FF2B5EF4-FFF2-40B4-BE49-F238E27FC236}">
                <a16:creationId xmlns:a16="http://schemas.microsoft.com/office/drawing/2014/main" id="{504713D5-6E3F-08B2-5F12-C1FE73F3BAED}"/>
              </a:ext>
            </a:extLst>
          </p:cNvPr>
          <p:cNvGraphicFramePr>
            <a:graphicFrameLocks noGrp="1"/>
          </p:cNvGraphicFramePr>
          <p:nvPr>
            <p:extLst>
              <p:ext uri="{D42A27DB-BD31-4B8C-83A1-F6EECF244321}">
                <p14:modId xmlns:p14="http://schemas.microsoft.com/office/powerpoint/2010/main" val="463486795"/>
              </p:ext>
            </p:extLst>
          </p:nvPr>
        </p:nvGraphicFramePr>
        <p:xfrm>
          <a:off x="553654" y="1235242"/>
          <a:ext cx="7886699" cy="1390908"/>
        </p:xfrm>
        <a:graphic>
          <a:graphicData uri="http://schemas.openxmlformats.org/drawingml/2006/table">
            <a:tbl>
              <a:tblPr firstRow="1" firstCol="1" lastRow="1" lastCol="1" bandRow="1" bandCol="1"/>
              <a:tblGrid>
                <a:gridCol w="2138612">
                  <a:extLst>
                    <a:ext uri="{9D8B030D-6E8A-4147-A177-3AD203B41FA5}">
                      <a16:colId xmlns:a16="http://schemas.microsoft.com/office/drawing/2014/main" val="1032741565"/>
                    </a:ext>
                  </a:extLst>
                </a:gridCol>
                <a:gridCol w="5748087">
                  <a:extLst>
                    <a:ext uri="{9D8B030D-6E8A-4147-A177-3AD203B41FA5}">
                      <a16:colId xmlns:a16="http://schemas.microsoft.com/office/drawing/2014/main" val="4061751869"/>
                    </a:ext>
                  </a:extLst>
                </a:gridCol>
              </a:tblGrid>
              <a:tr h="202188">
                <a:tc gridSpan="2">
                  <a:txBody>
                    <a:bodyPr/>
                    <a:lstStyle/>
                    <a:p>
                      <a:pPr algn="ctr">
                        <a:spcBef>
                          <a:spcPts val="600"/>
                        </a:spcBef>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File NP-x (Non-Pricing Section for Tower x)</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020" marR="20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extLst>
                  <a:ext uri="{0D108BD9-81ED-4DB2-BD59-A6C34878D82A}">
                    <a16:rowId xmlns:a16="http://schemas.microsoft.com/office/drawing/2014/main" val="417106811"/>
                  </a:ext>
                </a:extLst>
              </a:tr>
              <a:tr h="330509">
                <a:tc>
                  <a:txBody>
                    <a:bodyPr/>
                    <a:lstStyle/>
                    <a:p>
                      <a:pPr algn="ctr">
                        <a:spcBef>
                          <a:spcPts val="600"/>
                        </a:spcBef>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Label</a:t>
                      </a: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 (on both file cover and USB)</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020" marR="20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RFP 02/2024</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&lt;Bidder Name&gt;</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n-GB"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File-NP-</a:t>
                      </a:r>
                      <a:r>
                        <a:rPr lang="en-GB" sz="1200" b="1"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x</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n-GB"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Non-pricing</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0020" marR="20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999877"/>
                  </a:ext>
                </a:extLst>
              </a:tr>
            </a:tbl>
          </a:graphicData>
        </a:graphic>
      </p:graphicFrame>
      <p:sp>
        <p:nvSpPr>
          <p:cNvPr id="10" name="TextBox 9">
            <a:extLst>
              <a:ext uri="{FF2B5EF4-FFF2-40B4-BE49-F238E27FC236}">
                <a16:creationId xmlns:a16="http://schemas.microsoft.com/office/drawing/2014/main" id="{3592968E-407C-B40E-6578-1A2A763F5164}"/>
              </a:ext>
            </a:extLst>
          </p:cNvPr>
          <p:cNvSpPr txBox="1"/>
          <p:nvPr/>
        </p:nvSpPr>
        <p:spPr>
          <a:xfrm>
            <a:off x="553654" y="5942798"/>
            <a:ext cx="5233536" cy="276999"/>
          </a:xfrm>
          <a:prstGeom prst="rect">
            <a:avLst/>
          </a:prstGeom>
          <a:noFill/>
        </p:spPr>
        <p:txBody>
          <a:bodyPr wrap="square" rtlCol="0">
            <a:spAutoFit/>
          </a:bodyPr>
          <a:lstStyle/>
          <a:p>
            <a:r>
              <a:rPr lang="en-ZA" sz="1200" b="1">
                <a:solidFill>
                  <a:srgbClr val="FF0000"/>
                </a:solidFill>
              </a:rPr>
              <a:t>{(X) Is the tower reference}</a:t>
            </a:r>
          </a:p>
        </p:txBody>
      </p:sp>
    </p:spTree>
    <p:extLst>
      <p:ext uri="{BB962C8B-B14F-4D97-AF65-F5344CB8AC3E}">
        <p14:creationId xmlns:p14="http://schemas.microsoft.com/office/powerpoint/2010/main" val="6633954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7D1BFC-239B-3328-D143-2C756438B609}"/>
              </a:ext>
            </a:extLst>
          </p:cNvPr>
          <p:cNvSpPr>
            <a:spLocks noGrp="1"/>
          </p:cNvSpPr>
          <p:nvPr>
            <p:ph type="sldNum" sz="quarter" idx="10"/>
          </p:nvPr>
        </p:nvSpPr>
        <p:spPr/>
        <p:txBody>
          <a:bodyPr/>
          <a:lstStyle/>
          <a:p>
            <a:fld id="{B540B12B-D968-2643-8E7F-238A3C456CC9}" type="slidenum">
              <a:rPr lang="en-US" smtClean="0"/>
              <a:pPr/>
              <a:t>76</a:t>
            </a:fld>
            <a:endParaRPr lang="en-US"/>
          </a:p>
        </p:txBody>
      </p:sp>
      <p:sp>
        <p:nvSpPr>
          <p:cNvPr id="5" name="Text Placeholder 4">
            <a:extLst>
              <a:ext uri="{FF2B5EF4-FFF2-40B4-BE49-F238E27FC236}">
                <a16:creationId xmlns:a16="http://schemas.microsoft.com/office/drawing/2014/main" id="{D1417B37-F87D-9A0A-8765-500E54EF976A}"/>
              </a:ext>
            </a:extLst>
          </p:cNvPr>
          <p:cNvSpPr>
            <a:spLocks noGrp="1"/>
          </p:cNvSpPr>
          <p:nvPr>
            <p:ph type="body" sz="quarter" idx="12"/>
          </p:nvPr>
        </p:nvSpPr>
        <p:spPr>
          <a:xfrm>
            <a:off x="341993" y="333136"/>
            <a:ext cx="8370206" cy="437806"/>
          </a:xfrm>
        </p:spPr>
        <p:txBody>
          <a:bodyPr>
            <a:normAutofit fontScale="70000" lnSpcReduction="20000"/>
          </a:bodyPr>
          <a:lstStyle/>
          <a:p>
            <a:r>
              <a:rPr lang="en-GB" sz="2200" dirty="0">
                <a:solidFill>
                  <a:srgbClr val="004C85"/>
                </a:solidFill>
                <a:latin typeface="+mj-lt"/>
                <a:ea typeface="+mj-ea"/>
                <a:cs typeface="+mj-cs"/>
              </a:rPr>
              <a:t>Instructions for submitting a response to this RFP - </a:t>
            </a:r>
            <a:r>
              <a:rPr lang="en-ZA" sz="2100" dirty="0">
                <a:solidFill>
                  <a:srgbClr val="004C85"/>
                </a:solidFill>
                <a:latin typeface="+mj-lt"/>
                <a:ea typeface="+mj-ea"/>
                <a:cs typeface="+mj-cs"/>
              </a:rPr>
              <a:t>Pricing and Specific </a:t>
            </a:r>
            <a:r>
              <a:rPr lang="en-ZA" sz="2100" dirty="0" err="1">
                <a:solidFill>
                  <a:srgbClr val="004C85"/>
                </a:solidFill>
                <a:latin typeface="+mj-lt"/>
                <a:ea typeface="+mj-ea"/>
                <a:cs typeface="+mj-cs"/>
              </a:rPr>
              <a:t>goalsSection</a:t>
            </a:r>
            <a:r>
              <a:rPr lang="en-ZA" sz="2100" dirty="0">
                <a:solidFill>
                  <a:srgbClr val="004C85"/>
                </a:solidFill>
                <a:latin typeface="+mj-lt"/>
                <a:ea typeface="+mj-ea"/>
                <a:cs typeface="+mj-cs"/>
              </a:rPr>
              <a:t> </a:t>
            </a:r>
            <a:r>
              <a:rPr lang="en-GB" sz="2100" dirty="0">
                <a:solidFill>
                  <a:srgbClr val="004C85"/>
                </a:solidFill>
                <a:latin typeface="+mj-lt"/>
                <a:ea typeface="+mj-ea"/>
                <a:cs typeface="+mj-cs"/>
              </a:rPr>
              <a:t> </a:t>
            </a:r>
            <a:endParaRPr lang="en-ZA" sz="2100" dirty="0">
              <a:solidFill>
                <a:srgbClr val="004C85"/>
              </a:solidFill>
              <a:latin typeface="+mj-lt"/>
              <a:ea typeface="+mj-ea"/>
              <a:cs typeface="+mj-cs"/>
            </a:endParaRPr>
          </a:p>
        </p:txBody>
      </p:sp>
      <p:graphicFrame>
        <p:nvGraphicFramePr>
          <p:cNvPr id="6" name="Table 5">
            <a:extLst>
              <a:ext uri="{FF2B5EF4-FFF2-40B4-BE49-F238E27FC236}">
                <a16:creationId xmlns:a16="http://schemas.microsoft.com/office/drawing/2014/main" id="{D77C0757-02A0-EDF0-EDA8-B699C797BB78}"/>
              </a:ext>
            </a:extLst>
          </p:cNvPr>
          <p:cNvGraphicFramePr>
            <a:graphicFrameLocks noGrp="1"/>
          </p:cNvGraphicFramePr>
          <p:nvPr>
            <p:extLst>
              <p:ext uri="{D42A27DB-BD31-4B8C-83A1-F6EECF244321}">
                <p14:modId xmlns:p14="http://schemas.microsoft.com/office/powerpoint/2010/main" val="748807526"/>
              </p:ext>
            </p:extLst>
          </p:nvPr>
        </p:nvGraphicFramePr>
        <p:xfrm>
          <a:off x="355360" y="860776"/>
          <a:ext cx="8356839" cy="1549667"/>
        </p:xfrm>
        <a:graphic>
          <a:graphicData uri="http://schemas.openxmlformats.org/drawingml/2006/table">
            <a:tbl>
              <a:tblPr firstRow="1" firstCol="1" lastRow="1" lastCol="1" bandRow="1" bandCol="1"/>
              <a:tblGrid>
                <a:gridCol w="2255318">
                  <a:extLst>
                    <a:ext uri="{9D8B030D-6E8A-4147-A177-3AD203B41FA5}">
                      <a16:colId xmlns:a16="http://schemas.microsoft.com/office/drawing/2014/main" val="3027175419"/>
                    </a:ext>
                  </a:extLst>
                </a:gridCol>
                <a:gridCol w="6101521">
                  <a:extLst>
                    <a:ext uri="{9D8B030D-6E8A-4147-A177-3AD203B41FA5}">
                      <a16:colId xmlns:a16="http://schemas.microsoft.com/office/drawing/2014/main" val="2710327558"/>
                    </a:ext>
                  </a:extLst>
                </a:gridCol>
              </a:tblGrid>
              <a:tr h="360947">
                <a:tc gridSpan="2">
                  <a:txBody>
                    <a:bodyPr/>
                    <a:lstStyle/>
                    <a:p>
                      <a:pPr algn="ctr">
                        <a:spcBef>
                          <a:spcPts val="600"/>
                        </a:spcBef>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File P-x (Pricing Section for Tower x)</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3783" marR="23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ZA"/>
                    </a:p>
                  </a:txBody>
                  <a:tcPr/>
                </a:tc>
                <a:extLst>
                  <a:ext uri="{0D108BD9-81ED-4DB2-BD59-A6C34878D82A}">
                    <a16:rowId xmlns:a16="http://schemas.microsoft.com/office/drawing/2014/main" val="3041320065"/>
                  </a:ext>
                </a:extLst>
              </a:tr>
              <a:tr h="380535">
                <a:tc>
                  <a:txBody>
                    <a:bodyPr/>
                    <a:lstStyle/>
                    <a:p>
                      <a:pPr algn="ctr">
                        <a:spcBef>
                          <a:spcPts val="600"/>
                        </a:spcBef>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Label</a:t>
                      </a: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 (on both file cover and USB)</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3783" marR="23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RFP 02/2024</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&lt;Bidder Name&gt;</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n-GB"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File-P-</a:t>
                      </a:r>
                      <a:r>
                        <a:rPr lang="en-GB" sz="1200" b="1" i="1">
                          <a:solidFill>
                            <a:srgbClr val="002060"/>
                          </a:solidFill>
                          <a:effectLst/>
                          <a:latin typeface="Arial" panose="020B0604020202020204" pitchFamily="34" charset="0"/>
                          <a:ea typeface="Times New Roman" panose="02020603050405020304" pitchFamily="18" charset="0"/>
                          <a:cs typeface="Arial" panose="020B0604020202020204" pitchFamily="34" charset="0"/>
                        </a:rPr>
                        <a:t>x</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Bef>
                          <a:spcPts val="600"/>
                        </a:spcBef>
                        <a:spcAft>
                          <a:spcPts val="600"/>
                        </a:spcAft>
                      </a:pPr>
                      <a:r>
                        <a:rPr lang="en-GB"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Pricing</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3783" marR="237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494906"/>
                  </a:ext>
                </a:extLst>
              </a:tr>
            </a:tbl>
          </a:graphicData>
        </a:graphic>
      </p:graphicFrame>
      <p:graphicFrame>
        <p:nvGraphicFramePr>
          <p:cNvPr id="7" name="Table 6">
            <a:extLst>
              <a:ext uri="{FF2B5EF4-FFF2-40B4-BE49-F238E27FC236}">
                <a16:creationId xmlns:a16="http://schemas.microsoft.com/office/drawing/2014/main" id="{AA8FB7BA-A8F1-BDD3-3EAF-F5F0187FDBF9}"/>
              </a:ext>
            </a:extLst>
          </p:cNvPr>
          <p:cNvGraphicFramePr>
            <a:graphicFrameLocks noGrp="1"/>
          </p:cNvGraphicFramePr>
          <p:nvPr>
            <p:extLst>
              <p:ext uri="{D42A27DB-BD31-4B8C-83A1-F6EECF244321}">
                <p14:modId xmlns:p14="http://schemas.microsoft.com/office/powerpoint/2010/main" val="3422574944"/>
              </p:ext>
            </p:extLst>
          </p:nvPr>
        </p:nvGraphicFramePr>
        <p:xfrm>
          <a:off x="355359" y="2378357"/>
          <a:ext cx="8356839" cy="3782635"/>
        </p:xfrm>
        <a:graphic>
          <a:graphicData uri="http://schemas.openxmlformats.org/drawingml/2006/table">
            <a:tbl>
              <a:tblPr firstRow="1" firstCol="1" lastRow="1" lastCol="1" bandRow="1" bandCol="1"/>
              <a:tblGrid>
                <a:gridCol w="404844">
                  <a:extLst>
                    <a:ext uri="{9D8B030D-6E8A-4147-A177-3AD203B41FA5}">
                      <a16:colId xmlns:a16="http://schemas.microsoft.com/office/drawing/2014/main" val="1475197196"/>
                    </a:ext>
                  </a:extLst>
                </a:gridCol>
                <a:gridCol w="1668957">
                  <a:extLst>
                    <a:ext uri="{9D8B030D-6E8A-4147-A177-3AD203B41FA5}">
                      <a16:colId xmlns:a16="http://schemas.microsoft.com/office/drawing/2014/main" val="21420517"/>
                    </a:ext>
                  </a:extLst>
                </a:gridCol>
                <a:gridCol w="6283038">
                  <a:extLst>
                    <a:ext uri="{9D8B030D-6E8A-4147-A177-3AD203B41FA5}">
                      <a16:colId xmlns:a16="http://schemas.microsoft.com/office/drawing/2014/main" val="2684784544"/>
                    </a:ext>
                  </a:extLst>
                </a:gridCol>
              </a:tblGrid>
              <a:tr h="360251">
                <a:tc>
                  <a:txBody>
                    <a:bodyPr/>
                    <a:lstStyle/>
                    <a:p>
                      <a:pPr algn="ctr">
                        <a:spcBef>
                          <a:spcPts val="600"/>
                        </a:spcBef>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No.</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08" marR="9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Bef>
                          <a:spcPts val="600"/>
                        </a:spcBef>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File divider/Directory name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08" marR="9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Bef>
                          <a:spcPts val="600"/>
                        </a:spcBef>
                      </a:pPr>
                      <a:r>
                        <a:rPr lang="en-ZA" sz="12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Content required</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08" marR="9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315831704"/>
                  </a:ext>
                </a:extLst>
              </a:tr>
              <a:tr h="1750715">
                <a:tc>
                  <a:txBody>
                    <a:bodyPr/>
                    <a:lstStyle/>
                    <a:p>
                      <a:pPr algn="ctr">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1</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08" marR="9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Pricing Response Template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08" marR="9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Completed template: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marL="210820" algn="just">
                        <a:lnSpc>
                          <a:spcPct val="115000"/>
                        </a:lnSpc>
                        <a:spcBef>
                          <a:spcPts val="600"/>
                        </a:spcBef>
                        <a:spcAft>
                          <a:spcPts val="0"/>
                        </a:spcAft>
                      </a:pPr>
                      <a:r>
                        <a:rPr lang="en-ZA" sz="1200" i="1" u="sng">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Tower x Pricing Response Template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A printout of the completed template must be included in the hardcopy file.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completed template must be submitted in Microsoft Excel format in the electronic copy.</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08" marR="9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55497"/>
                  </a:ext>
                </a:extLst>
              </a:tr>
              <a:tr h="322319">
                <a:tc>
                  <a:txBody>
                    <a:bodyPr/>
                    <a:lstStyle/>
                    <a:p>
                      <a:pPr algn="ctr">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2</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08" marR="9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Preference Points Claim Form</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08" marR="9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A completed Preference Points Claim Form (SBD 6.1) for Tower x.</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08" marR="9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928029"/>
                  </a:ext>
                </a:extLst>
              </a:tr>
              <a:tr h="639949">
                <a:tc>
                  <a:txBody>
                    <a:bodyPr/>
                    <a:lstStyle/>
                    <a:p>
                      <a:pPr algn="ctr">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3</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08" marR="9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Bidder’s BEE Certificate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08" marR="9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bidder’s B-BBEE certificate, valid as at the closing date.</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For the electronic copy, the original hardcopy must be scanned and submitted in PDF format.</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08" marR="9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263700"/>
                  </a:ext>
                </a:extLst>
              </a:tr>
              <a:tr h="660451">
                <a:tc>
                  <a:txBody>
                    <a:bodyPr/>
                    <a:lstStyle/>
                    <a:p>
                      <a:pPr algn="ctr">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4</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08" marR="9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Subcontractor B-BBEE Certificates</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08" marR="9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600"/>
                        </a:spcBef>
                      </a:pPr>
                      <a:r>
                        <a:rPr lang="en-ZA" sz="120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B-BBEE certificates must be scanned and submitted as PDF documents on the USB.</a:t>
                      </a:r>
                      <a:endParaRPr lang="en-ZA" sz="12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008" marR="90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194574"/>
                  </a:ext>
                </a:extLst>
              </a:tr>
            </a:tbl>
          </a:graphicData>
        </a:graphic>
      </p:graphicFrame>
    </p:spTree>
    <p:extLst>
      <p:ext uri="{BB962C8B-B14F-4D97-AF65-F5344CB8AC3E}">
        <p14:creationId xmlns:p14="http://schemas.microsoft.com/office/powerpoint/2010/main" val="32869467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088C-8002-337D-C433-DF82A49D7549}"/>
              </a:ext>
            </a:extLst>
          </p:cNvPr>
          <p:cNvSpPr>
            <a:spLocks noGrp="1"/>
          </p:cNvSpPr>
          <p:nvPr>
            <p:ph type="title"/>
          </p:nvPr>
        </p:nvSpPr>
        <p:spPr/>
        <p:txBody>
          <a:bodyPr/>
          <a:lstStyle/>
          <a:p>
            <a:r>
              <a:rPr lang="en-ZA"/>
              <a:t>Table of Content</a:t>
            </a:r>
          </a:p>
        </p:txBody>
      </p:sp>
      <p:sp>
        <p:nvSpPr>
          <p:cNvPr id="3" name="Slide Number Placeholder 2">
            <a:extLst>
              <a:ext uri="{FF2B5EF4-FFF2-40B4-BE49-F238E27FC236}">
                <a16:creationId xmlns:a16="http://schemas.microsoft.com/office/drawing/2014/main" id="{59B6A3E9-D479-CBE5-A88A-823714B52A5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6EA0E21B-4E95-7415-AD08-1D67D70A1222}"/>
              </a:ext>
            </a:extLst>
          </p:cNvPr>
          <p:cNvSpPr>
            <a:spLocks noGrp="1"/>
          </p:cNvSpPr>
          <p:nvPr>
            <p:ph type="body" sz="quarter" idx="11"/>
          </p:nvPr>
        </p:nvSpPr>
        <p:spPr>
          <a:xfrm>
            <a:off x="386556" y="1138091"/>
            <a:ext cx="8427660" cy="5278584"/>
          </a:xfrm>
        </p:spPr>
        <p:txBody>
          <a:bodyPr>
            <a:normAutofit fontScale="92500" lnSpcReduction="10000"/>
          </a:body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4. Background and Requirements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5. </a:t>
            </a:r>
            <a:r>
              <a:rPr lang="en-ZA" sz="1600" b="1" dirty="0">
                <a:solidFill>
                  <a:srgbClr val="44546A"/>
                </a:solidFill>
              </a:rPr>
              <a:t>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US" sz="1600" b="1" dirty="0">
                <a:solidFill>
                  <a:srgbClr val="44546A"/>
                </a:solidFill>
              </a:rPr>
              <a:t>6. Price &amp; Specific goals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002060"/>
                </a:solidFill>
              </a:rPr>
              <a:t>9. RFP Pack Contents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002060"/>
                </a:solidFill>
              </a:rPr>
              <a:t>10</a:t>
            </a:r>
            <a:r>
              <a:rPr kumimoji="0" lang="en-ZA" sz="1600" b="1" i="0" u="none" strike="noStrike" kern="1200" cap="none" spc="0" normalizeH="0" baseline="0" noProof="0" dirty="0">
                <a:ln>
                  <a:noFill/>
                </a:ln>
                <a:solidFill>
                  <a:srgbClr val="002060"/>
                </a:solidFill>
                <a:effectLst/>
                <a:uLnTx/>
                <a:uFillTx/>
                <a:latin typeface="Arial" charset="0"/>
                <a:ea typeface="+mn-ea"/>
                <a:cs typeface="+mn-cs"/>
              </a:rPr>
              <a:t>.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FF0000"/>
                </a:solidFill>
                <a:effectLst/>
                <a:uLnTx/>
                <a:uFillTx/>
                <a:latin typeface="Arial" charset="0"/>
                <a:ea typeface="+mn-ea"/>
                <a:cs typeface="+mn-cs"/>
              </a:rPr>
              <a:t>11. Q&amp;A</a:t>
            </a:r>
            <a:endParaRPr kumimoji="0" lang="en-ZA" sz="1600" b="0" i="0" u="none" strike="noStrike" kern="1200" cap="none" spc="0" normalizeH="0" baseline="0" noProof="0" dirty="0">
              <a:ln>
                <a:noFill/>
              </a:ln>
              <a:solidFill>
                <a:srgbClr val="FF0000"/>
              </a:solidFill>
              <a:effectLst/>
              <a:uLnTx/>
              <a:uFillTx/>
              <a:latin typeface="Arial" charset="0"/>
              <a:ea typeface="+mn-ea"/>
              <a:cs typeface="+mn-cs"/>
            </a:endParaRPr>
          </a:p>
          <a:p>
            <a:endParaRPr lang="en-ZA" dirty="0"/>
          </a:p>
        </p:txBody>
      </p:sp>
    </p:spTree>
    <p:extLst>
      <p:ext uri="{BB962C8B-B14F-4D97-AF65-F5344CB8AC3E}">
        <p14:creationId xmlns:p14="http://schemas.microsoft.com/office/powerpoint/2010/main" val="33518741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088C-8002-337D-C433-DF82A49D7549}"/>
              </a:ext>
            </a:extLst>
          </p:cNvPr>
          <p:cNvSpPr>
            <a:spLocks noGrp="1"/>
          </p:cNvSpPr>
          <p:nvPr>
            <p:ph type="title"/>
          </p:nvPr>
        </p:nvSpPr>
        <p:spPr/>
        <p:txBody>
          <a:bodyPr>
            <a:normAutofit fontScale="90000"/>
          </a:bodyPr>
          <a:lstStyle/>
          <a:p>
            <a:pPr marL="0" marR="0" lvl="0" indent="0" defTabSz="914400" rtl="0" eaLnBrk="1" fontAlgn="auto" latinLnBrk="0" hangingPunct="1">
              <a:lnSpc>
                <a:spcPct val="90000"/>
              </a:lnSpc>
              <a:spcBef>
                <a:spcPct val="0"/>
              </a:spcBef>
              <a:spcAft>
                <a:spcPts val="0"/>
              </a:spcAft>
              <a:tabLst/>
              <a:defRPr/>
            </a:pPr>
            <a:r>
              <a:rPr kumimoji="0" lang="en-ZA" sz="2900" b="1" i="0" u="none" strike="noStrike" kern="1200" cap="none" spc="0" normalizeH="0" baseline="0" noProof="0">
                <a:ln>
                  <a:noFill/>
                </a:ln>
                <a:solidFill>
                  <a:srgbClr val="004C85"/>
                </a:solidFill>
                <a:effectLst/>
                <a:uLnTx/>
                <a:uFillTx/>
                <a:latin typeface="Arial" panose="020B0604020202020204"/>
                <a:ea typeface="+mn-ea"/>
                <a:cs typeface="+mn-cs"/>
              </a:rPr>
              <a:t>QUESTION AND ANSWERS</a:t>
            </a:r>
            <a:br>
              <a:rPr kumimoji="0" lang="en-ZA" sz="2900" b="1" i="0" u="none" strike="noStrike" kern="1200" cap="none" spc="0" normalizeH="0" baseline="0" noProof="0">
                <a:ln>
                  <a:noFill/>
                </a:ln>
                <a:solidFill>
                  <a:srgbClr val="004C85"/>
                </a:solidFill>
                <a:effectLst/>
                <a:uLnTx/>
                <a:uFillTx/>
                <a:latin typeface="Arial" panose="020B0604020202020204"/>
                <a:ea typeface="+mn-ea"/>
                <a:cs typeface="+mn-cs"/>
              </a:rPr>
            </a:br>
            <a:endParaRPr lang="en-ZA"/>
          </a:p>
        </p:txBody>
      </p:sp>
      <p:sp>
        <p:nvSpPr>
          <p:cNvPr id="3" name="Slide Number Placeholder 2">
            <a:extLst>
              <a:ext uri="{FF2B5EF4-FFF2-40B4-BE49-F238E27FC236}">
                <a16:creationId xmlns:a16="http://schemas.microsoft.com/office/drawing/2014/main" id="{59B6A3E9-D479-CBE5-A88A-823714B52A5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srgbClr val="004C85"/>
              </a:solidFill>
              <a:effectLst/>
              <a:uLnTx/>
              <a:uFillTx/>
              <a:latin typeface="Arial" charset="0"/>
              <a:ea typeface="+mn-ea"/>
              <a:cs typeface="+mn-cs"/>
            </a:endParaRPr>
          </a:p>
        </p:txBody>
      </p:sp>
      <p:pic>
        <p:nvPicPr>
          <p:cNvPr id="5" name="Picture 7" descr="Questions">
            <a:extLst>
              <a:ext uri="{FF2B5EF4-FFF2-40B4-BE49-F238E27FC236}">
                <a16:creationId xmlns:a16="http://schemas.microsoft.com/office/drawing/2014/main" id="{2348EFA7-9DFB-E153-876F-916A29966A8D}"/>
              </a:ext>
            </a:extLst>
          </p:cNvPr>
          <p:cNvPicPr>
            <a:picLocks noChangeAspect="1" noChangeArrowheads="1"/>
          </p:cNvPicPr>
          <p:nvPr/>
        </p:nvPicPr>
        <p:blipFill>
          <a:blip r:embed="rId2"/>
          <a:srcRect/>
          <a:stretch>
            <a:fillRect/>
          </a:stretch>
        </p:blipFill>
        <p:spPr bwMode="auto">
          <a:xfrm>
            <a:off x="3132138" y="995729"/>
            <a:ext cx="2447925" cy="3956050"/>
          </a:xfrm>
          <a:prstGeom prst="rect">
            <a:avLst/>
          </a:prstGeom>
          <a:noFill/>
          <a:ln w="9525">
            <a:noFill/>
            <a:miter lim="800000"/>
            <a:headEnd/>
            <a:tailEnd/>
          </a:ln>
        </p:spPr>
      </p:pic>
    </p:spTree>
    <p:extLst>
      <p:ext uri="{BB962C8B-B14F-4D97-AF65-F5344CB8AC3E}">
        <p14:creationId xmlns:p14="http://schemas.microsoft.com/office/powerpoint/2010/main" val="199534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088C-8002-337D-C433-DF82A49D7549}"/>
              </a:ext>
            </a:extLst>
          </p:cNvPr>
          <p:cNvSpPr>
            <a:spLocks noGrp="1"/>
          </p:cNvSpPr>
          <p:nvPr>
            <p:ph type="title"/>
          </p:nvPr>
        </p:nvSpPr>
        <p:spPr/>
        <p:txBody>
          <a:bodyPr/>
          <a:lstStyle/>
          <a:p>
            <a:r>
              <a:rPr lang="en-ZA"/>
              <a:t>Table of Content</a:t>
            </a:r>
          </a:p>
        </p:txBody>
      </p:sp>
      <p:sp>
        <p:nvSpPr>
          <p:cNvPr id="3" name="Slide Number Placeholder 2">
            <a:extLst>
              <a:ext uri="{FF2B5EF4-FFF2-40B4-BE49-F238E27FC236}">
                <a16:creationId xmlns:a16="http://schemas.microsoft.com/office/drawing/2014/main" id="{59B6A3E9-D479-CBE5-A88A-823714B52A53}"/>
              </a:ext>
            </a:extLst>
          </p:cNvPr>
          <p:cNvSpPr>
            <a:spLocks noGrp="1"/>
          </p:cNvSpPr>
          <p:nvPr>
            <p:ph type="sldNum" sz="quarter" idx="10"/>
          </p:nvPr>
        </p:nvSpPr>
        <p:spPr/>
        <p:txBody>
          <a:bodyPr/>
          <a:lstStyle/>
          <a:p>
            <a:fld id="{B540B12B-D968-2643-8E7F-238A3C456CC9}" type="slidenum">
              <a:rPr lang="en-US" smtClean="0"/>
              <a:pPr/>
              <a:t>7</a:t>
            </a:fld>
            <a:endParaRPr lang="en-US"/>
          </a:p>
        </p:txBody>
      </p:sp>
      <p:sp>
        <p:nvSpPr>
          <p:cNvPr id="4" name="Text Placeholder 3">
            <a:extLst>
              <a:ext uri="{FF2B5EF4-FFF2-40B4-BE49-F238E27FC236}">
                <a16:creationId xmlns:a16="http://schemas.microsoft.com/office/drawing/2014/main" id="{6EA0E21B-4E95-7415-AD08-1D67D70A1222}"/>
              </a:ext>
            </a:extLst>
          </p:cNvPr>
          <p:cNvSpPr>
            <a:spLocks noGrp="1"/>
          </p:cNvSpPr>
          <p:nvPr>
            <p:ph type="body" sz="quarter" idx="11"/>
          </p:nvPr>
        </p:nvSpPr>
        <p:spPr>
          <a:xfrm>
            <a:off x="386556" y="1138091"/>
            <a:ext cx="8397679" cy="5278584"/>
          </a:xfrm>
        </p:spPr>
        <p:txBody>
          <a:bodyPr>
            <a:normAutofit fontScale="92500" lnSpcReduction="10000"/>
          </a:bodyPr>
          <a:lstStyle/>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rgbClr val="44546A"/>
                </a:solidFill>
                <a:effectLst/>
                <a:uLnTx/>
                <a:uFillTx/>
                <a:latin typeface="Arial" charset="0"/>
                <a:ea typeface="+mn-ea"/>
                <a:cs typeface="+mn-cs"/>
              </a:rPr>
              <a:t>1. Welcome and Introduction</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2. Governance, Rules and Procedures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FF0000"/>
                </a:solidFill>
                <a:effectLst/>
                <a:uLnTx/>
                <a:uFillTx/>
                <a:latin typeface="Arial" charset="0"/>
                <a:ea typeface="+mn-ea"/>
                <a:cs typeface="+mn-cs"/>
              </a:rPr>
              <a:t>3. RFP Timelines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4. Background and </a:t>
            </a:r>
            <a:r>
              <a:rPr lang="en-ZA" sz="1600" b="1" dirty="0">
                <a:solidFill>
                  <a:srgbClr val="44546A"/>
                </a:solidFill>
              </a:rPr>
              <a:t>Requirements</a:t>
            </a:r>
            <a:endParaRPr kumimoji="0" lang="en-ZA" sz="1600" b="1" i="0" u="none" strike="noStrike" kern="1200" cap="none" spc="0" normalizeH="0" baseline="0" noProof="0" dirty="0">
              <a:ln>
                <a:noFill/>
              </a:ln>
              <a:solidFill>
                <a:srgbClr val="44546A"/>
              </a:solidFill>
              <a:effectLst/>
              <a:uLnTx/>
              <a:uFillTx/>
              <a:latin typeface="Arial" charset="0"/>
              <a:ea typeface="+mn-ea"/>
              <a:cs typeface="+mn-cs"/>
            </a:endParaRP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5. Bid Evaluation Process </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US" sz="1600" b="1" i="0" u="none" strike="noStrike" kern="1200" cap="none" spc="0" normalizeH="0" baseline="0" noProof="0" dirty="0">
                <a:ln>
                  <a:noFill/>
                </a:ln>
                <a:solidFill>
                  <a:srgbClr val="44546A"/>
                </a:solidFill>
                <a:effectLst/>
                <a:uLnTx/>
                <a:uFillTx/>
                <a:latin typeface="Arial" charset="0"/>
                <a:ea typeface="+mn-ea"/>
                <a:cs typeface="+mn-cs"/>
              </a:rPr>
              <a:t>6.Price &amp; Specific goals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7. Financial Analysis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8. Services Agreements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9</a:t>
            </a:r>
            <a:r>
              <a:rPr kumimoji="0" lang="en-ZA" sz="1600" b="1" i="0" u="none" strike="noStrike" kern="1200" cap="none" spc="0" normalizeH="0" baseline="0" noProof="0" dirty="0">
                <a:ln>
                  <a:noFill/>
                </a:ln>
                <a:solidFill>
                  <a:srgbClr val="44546A"/>
                </a:solidFill>
                <a:effectLst/>
                <a:uLnTx/>
                <a:uFillTx/>
                <a:latin typeface="Arial" charset="0"/>
                <a:ea typeface="+mn-ea"/>
                <a:cs typeface="+mn-cs"/>
              </a:rPr>
              <a:t>. RFP Pack Contents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lang="en-ZA" sz="1600" b="1" dirty="0">
                <a:solidFill>
                  <a:srgbClr val="44546A"/>
                </a:solidFill>
              </a:rPr>
              <a:t>10</a:t>
            </a:r>
            <a:r>
              <a:rPr kumimoji="0" lang="en-ZA" sz="1600" b="1" i="0" u="none" strike="noStrike" kern="1200" cap="none" spc="0" normalizeH="0" baseline="0" noProof="0" dirty="0">
                <a:ln>
                  <a:noFill/>
                </a:ln>
                <a:solidFill>
                  <a:srgbClr val="44546A"/>
                </a:solidFill>
                <a:effectLst/>
                <a:uLnTx/>
                <a:uFillTx/>
                <a:latin typeface="Arial" charset="0"/>
                <a:ea typeface="+mn-ea"/>
                <a:cs typeface="+mn-cs"/>
              </a:rPr>
              <a:t>. RFP submission and contact details</a:t>
            </a:r>
          </a:p>
          <a:p>
            <a:pPr marL="228600" marR="0" lvl="0" indent="-228600" algn="l" defTabSz="914400" rtl="0" eaLnBrk="1" fontAlgn="auto" latinLnBrk="0" hangingPunct="1">
              <a:lnSpc>
                <a:spcPct val="135000"/>
              </a:lnSpc>
              <a:spcBef>
                <a:spcPct val="75000"/>
              </a:spcBef>
              <a:spcAft>
                <a:spcPct val="10000"/>
              </a:spcAft>
              <a:buClr>
                <a:srgbClr val="5B9BD5"/>
              </a:buClr>
              <a:buSzTx/>
              <a:buFontTx/>
              <a:buNone/>
              <a:tabLst/>
              <a:defRPr/>
            </a:pPr>
            <a:r>
              <a:rPr kumimoji="0" lang="en-ZA" sz="1600" b="1" i="0" u="none" strike="noStrike" kern="1200" cap="none" spc="0" normalizeH="0" baseline="0" noProof="0" dirty="0">
                <a:ln>
                  <a:noFill/>
                </a:ln>
                <a:solidFill>
                  <a:srgbClr val="44546A"/>
                </a:solidFill>
                <a:effectLst/>
                <a:uLnTx/>
                <a:uFillTx/>
                <a:latin typeface="Arial" charset="0"/>
                <a:ea typeface="+mn-ea"/>
                <a:cs typeface="+mn-cs"/>
              </a:rPr>
              <a:t>11. Q&amp;A</a:t>
            </a:r>
            <a:endParaRPr kumimoji="0" lang="en-ZA" sz="1600" b="0" i="0" u="none" strike="noStrike" kern="1200" cap="none" spc="0" normalizeH="0" baseline="0" noProof="0" dirty="0">
              <a:ln>
                <a:noFill/>
              </a:ln>
              <a:solidFill>
                <a:prstClr val="black"/>
              </a:solidFill>
              <a:effectLst/>
              <a:uLnTx/>
              <a:uFillTx/>
              <a:latin typeface="Arial" charset="0"/>
              <a:ea typeface="+mn-ea"/>
              <a:cs typeface="+mn-cs"/>
            </a:endParaRPr>
          </a:p>
          <a:p>
            <a:endParaRPr lang="en-ZA" dirty="0"/>
          </a:p>
        </p:txBody>
      </p:sp>
    </p:spTree>
    <p:extLst>
      <p:ext uri="{BB962C8B-B14F-4D97-AF65-F5344CB8AC3E}">
        <p14:creationId xmlns:p14="http://schemas.microsoft.com/office/powerpoint/2010/main" val="1373646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21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E12B-BA3F-EC60-B270-298175FF95F9}"/>
              </a:ext>
            </a:extLst>
          </p:cNvPr>
          <p:cNvSpPr>
            <a:spLocks noGrp="1"/>
          </p:cNvSpPr>
          <p:nvPr>
            <p:ph type="title"/>
          </p:nvPr>
        </p:nvSpPr>
        <p:spPr/>
        <p:txBody>
          <a:bodyPr/>
          <a:lstStyle/>
          <a:p>
            <a:r>
              <a:rPr lang="en-ZA"/>
              <a:t>RFP TIMELINES</a:t>
            </a:r>
          </a:p>
        </p:txBody>
      </p:sp>
      <p:sp>
        <p:nvSpPr>
          <p:cNvPr id="3" name="Slide Number Placeholder 2">
            <a:extLst>
              <a:ext uri="{FF2B5EF4-FFF2-40B4-BE49-F238E27FC236}">
                <a16:creationId xmlns:a16="http://schemas.microsoft.com/office/drawing/2014/main" id="{F9022949-AE58-EE32-73DB-ACE2B6C636E8}"/>
              </a:ext>
            </a:extLst>
          </p:cNvPr>
          <p:cNvSpPr>
            <a:spLocks noGrp="1"/>
          </p:cNvSpPr>
          <p:nvPr>
            <p:ph type="sldNum" sz="quarter" idx="10"/>
          </p:nvPr>
        </p:nvSpPr>
        <p:spPr/>
        <p:txBody>
          <a:bodyPr/>
          <a:lstStyle/>
          <a:p>
            <a:fld id="{B540B12B-D968-2643-8E7F-238A3C456CC9}" type="slidenum">
              <a:rPr lang="en-US" smtClean="0"/>
              <a:pPr/>
              <a:t>8</a:t>
            </a:fld>
            <a:endParaRPr lang="en-US"/>
          </a:p>
        </p:txBody>
      </p:sp>
      <p:graphicFrame>
        <p:nvGraphicFramePr>
          <p:cNvPr id="7" name="Table 5">
            <a:extLst>
              <a:ext uri="{FF2B5EF4-FFF2-40B4-BE49-F238E27FC236}">
                <a16:creationId xmlns:a16="http://schemas.microsoft.com/office/drawing/2014/main" id="{8C2E8693-6877-88A4-3DE1-CDCF3F94F5E3}"/>
              </a:ext>
            </a:extLst>
          </p:cNvPr>
          <p:cNvGraphicFramePr>
            <a:graphicFrameLocks noGrp="1"/>
          </p:cNvGraphicFramePr>
          <p:nvPr>
            <p:extLst>
              <p:ext uri="{D42A27DB-BD31-4B8C-83A1-F6EECF244321}">
                <p14:modId xmlns:p14="http://schemas.microsoft.com/office/powerpoint/2010/main" val="3007130279"/>
              </p:ext>
            </p:extLst>
          </p:nvPr>
        </p:nvGraphicFramePr>
        <p:xfrm>
          <a:off x="523783" y="1065320"/>
          <a:ext cx="8229600" cy="4805236"/>
        </p:xfrm>
        <a:graphic>
          <a:graphicData uri="http://schemas.openxmlformats.org/drawingml/2006/table">
            <a:tbl>
              <a:tblPr firstRow="1" bandRow="1">
                <a:tableStyleId>{5C22544A-7EE6-4342-B048-85BDC9FD1C3A}</a:tableStyleId>
              </a:tblPr>
              <a:tblGrid>
                <a:gridCol w="4437400">
                  <a:extLst>
                    <a:ext uri="{9D8B030D-6E8A-4147-A177-3AD203B41FA5}">
                      <a16:colId xmlns:a16="http://schemas.microsoft.com/office/drawing/2014/main" val="1945109945"/>
                    </a:ext>
                  </a:extLst>
                </a:gridCol>
                <a:gridCol w="3792200">
                  <a:extLst>
                    <a:ext uri="{9D8B030D-6E8A-4147-A177-3AD203B41FA5}">
                      <a16:colId xmlns:a16="http://schemas.microsoft.com/office/drawing/2014/main" val="3449785096"/>
                    </a:ext>
                  </a:extLst>
                </a:gridCol>
              </a:tblGrid>
              <a:tr h="573116">
                <a:tc>
                  <a:txBody>
                    <a:bodyPr/>
                    <a:lstStyle/>
                    <a:p>
                      <a:r>
                        <a:rPr lang="en-ZA"/>
                        <a:t>ACTIVITY</a:t>
                      </a:r>
                    </a:p>
                  </a:txBody>
                  <a:tcPr anchor="ctr"/>
                </a:tc>
                <a:tc>
                  <a:txBody>
                    <a:bodyPr/>
                    <a:lstStyle/>
                    <a:p>
                      <a:r>
                        <a:rPr lang="en-ZA"/>
                        <a:t>DATE DUE</a:t>
                      </a:r>
                    </a:p>
                  </a:txBody>
                  <a:tcPr anchor="ctr"/>
                </a:tc>
                <a:extLst>
                  <a:ext uri="{0D108BD9-81ED-4DB2-BD59-A6C34878D82A}">
                    <a16:rowId xmlns:a16="http://schemas.microsoft.com/office/drawing/2014/main" val="54260067"/>
                  </a:ext>
                </a:extLst>
              </a:tr>
              <a:tr h="55700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a:solidFill>
                            <a:schemeClr val="tx2"/>
                          </a:solidFill>
                          <a:latin typeface="+mn-lt"/>
                          <a:ea typeface="+mn-ea"/>
                          <a:cs typeface="+mn-cs"/>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a:solidFill>
                            <a:schemeClr val="tx2"/>
                          </a:solidFill>
                          <a:latin typeface="+mn-lt"/>
                          <a:ea typeface="+mn-ea"/>
                          <a:cs typeface="+mn-cs"/>
                        </a:rPr>
                        <a:t>SARS Website and e-Tender</a:t>
                      </a:r>
                    </a:p>
                  </a:txBody>
                  <a:tcPr anchor="ctr"/>
                </a:tc>
                <a:tc>
                  <a:txBody>
                    <a:bodyPr/>
                    <a:lstStyle/>
                    <a:p>
                      <a:r>
                        <a:rPr lang="en-ZA" sz="1600" kern="1200">
                          <a:solidFill>
                            <a:schemeClr val="tx2"/>
                          </a:solidFill>
                          <a:latin typeface="+mn-lt"/>
                          <a:ea typeface="+mn-ea"/>
                          <a:cs typeface="+mn-cs"/>
                        </a:rPr>
                        <a:t>20 May 2024</a:t>
                      </a:r>
                    </a:p>
                  </a:txBody>
                  <a:tcPr anchor="ctr"/>
                </a:tc>
                <a:extLst>
                  <a:ext uri="{0D108BD9-81ED-4DB2-BD59-A6C34878D82A}">
                    <a16:rowId xmlns:a16="http://schemas.microsoft.com/office/drawing/2014/main" val="719324787"/>
                  </a:ext>
                </a:extLst>
              </a:tr>
              <a:tr h="494395">
                <a:tc>
                  <a:txBody>
                    <a:bodyPr/>
                    <a:lstStyle/>
                    <a:p>
                      <a:pPr marL="0" algn="l" defTabSz="932962" rtl="0" eaLnBrk="1" latinLnBrk="0" hangingPunct="1"/>
                      <a:r>
                        <a:rPr lang="en-ZA" sz="1600" kern="1200">
                          <a:solidFill>
                            <a:schemeClr val="tx2"/>
                          </a:solidFill>
                          <a:latin typeface="+mn-lt"/>
                          <a:ea typeface="+mn-ea"/>
                          <a:cs typeface="+mn-cs"/>
                        </a:rPr>
                        <a:t>Compulsory briefing session</a:t>
                      </a:r>
                    </a:p>
                  </a:txBody>
                  <a:tcPr anchor="ctr"/>
                </a:tc>
                <a:tc>
                  <a:txBody>
                    <a:bodyPr/>
                    <a:lstStyle/>
                    <a:p>
                      <a:r>
                        <a:rPr lang="en-ZA" sz="1600" kern="1200" noProof="0">
                          <a:solidFill>
                            <a:schemeClr val="tx2"/>
                          </a:solidFill>
                          <a:latin typeface="+mn-lt"/>
                          <a:ea typeface="+mn-ea"/>
                          <a:cs typeface="+mn-cs"/>
                        </a:rPr>
                        <a:t>03 June 2024 at 10h00</a:t>
                      </a:r>
                      <a:endParaRPr lang="en-ZA" sz="1600" kern="1200">
                        <a:solidFill>
                          <a:schemeClr val="tx2"/>
                        </a:solidFill>
                        <a:latin typeface="+mn-lt"/>
                        <a:ea typeface="+mn-ea"/>
                        <a:cs typeface="+mn-cs"/>
                      </a:endParaRPr>
                    </a:p>
                  </a:txBody>
                  <a:tcPr anchor="ctr"/>
                </a:tc>
                <a:extLst>
                  <a:ext uri="{0D108BD9-81ED-4DB2-BD59-A6C34878D82A}">
                    <a16:rowId xmlns:a16="http://schemas.microsoft.com/office/drawing/2014/main" val="3384964731"/>
                  </a:ext>
                </a:extLst>
              </a:tr>
              <a:tr h="623035">
                <a:tc>
                  <a:txBody>
                    <a:bodyPr/>
                    <a:lstStyle/>
                    <a:p>
                      <a:pPr marL="0" algn="l" defTabSz="932962" rtl="0" eaLnBrk="1" latinLnBrk="0" hangingPunct="1"/>
                      <a:r>
                        <a:rPr lang="en-ZA" sz="1600" kern="1200">
                          <a:solidFill>
                            <a:schemeClr val="tx2"/>
                          </a:solidFill>
                          <a:latin typeface="+mn-lt"/>
                          <a:ea typeface="+mn-ea"/>
                          <a:cs typeface="+mn-cs"/>
                        </a:rPr>
                        <a:t>Compulsory Price Templates Workshop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a:solidFill>
                            <a:schemeClr val="tx2"/>
                          </a:solidFill>
                          <a:latin typeface="+mn-lt"/>
                          <a:ea typeface="+mn-ea"/>
                          <a:cs typeface="+mn-cs"/>
                        </a:rPr>
                        <a:t>04 June 2024 at 10h00</a:t>
                      </a:r>
                    </a:p>
                  </a:txBody>
                  <a:tcPr anchor="ctr"/>
                </a:tc>
                <a:extLst>
                  <a:ext uri="{0D108BD9-81ED-4DB2-BD59-A6C34878D82A}">
                    <a16:rowId xmlns:a16="http://schemas.microsoft.com/office/drawing/2014/main" val="2799895912"/>
                  </a:ext>
                </a:extLst>
              </a:tr>
              <a:tr h="65215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2"/>
                          </a:solidFill>
                          <a:latin typeface="+mn-lt"/>
                          <a:ea typeface="+mn-ea"/>
                          <a:cs typeface="+mn-cs"/>
                        </a:rPr>
                        <a:t>Last day for Bidders to submit written questions</a:t>
                      </a:r>
                      <a:endParaRPr lang="en-ZA" sz="1600" kern="1200">
                        <a:solidFill>
                          <a:schemeClr val="tx2"/>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a:solidFill>
                            <a:schemeClr val="tx2"/>
                          </a:solidFill>
                          <a:latin typeface="+mn-lt"/>
                          <a:ea typeface="+mn-ea"/>
                          <a:cs typeface="+mn-cs"/>
                        </a:rPr>
                        <a:t>18 June 2024</a:t>
                      </a:r>
                    </a:p>
                  </a:txBody>
                  <a:tcPr anchor="ctr"/>
                </a:tc>
                <a:extLst>
                  <a:ext uri="{0D108BD9-81ED-4DB2-BD59-A6C34878D82A}">
                    <a16:rowId xmlns:a16="http://schemas.microsoft.com/office/drawing/2014/main" val="1407839868"/>
                  </a:ext>
                </a:extLst>
              </a:tr>
              <a:tr h="65215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2"/>
                          </a:solidFill>
                          <a:latin typeface="+mn-lt"/>
                          <a:ea typeface="+mn-ea"/>
                          <a:cs typeface="+mn-cs"/>
                        </a:rPr>
                        <a:t>Last day for SARS response to Bidder’s written questions</a:t>
                      </a:r>
                      <a:endParaRPr lang="en-ZA" sz="1600" kern="1200">
                        <a:solidFill>
                          <a:schemeClr val="tx2"/>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noProof="0">
                          <a:solidFill>
                            <a:schemeClr val="tx2"/>
                          </a:solidFill>
                          <a:latin typeface="+mn-lt"/>
                          <a:ea typeface="+mn-ea"/>
                          <a:cs typeface="+mn-cs"/>
                        </a:rPr>
                        <a:t>20 June 2024</a:t>
                      </a:r>
                    </a:p>
                  </a:txBody>
                  <a:tcPr anchor="ctr"/>
                </a:tc>
                <a:extLst>
                  <a:ext uri="{0D108BD9-81ED-4DB2-BD59-A6C34878D82A}">
                    <a16:rowId xmlns:a16="http://schemas.microsoft.com/office/drawing/2014/main" val="2424221338"/>
                  </a:ext>
                </a:extLst>
              </a:tr>
              <a:tr h="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b="1" kern="1200">
                          <a:solidFill>
                            <a:schemeClr val="tx2"/>
                          </a:solidFill>
                          <a:latin typeface="+mn-lt"/>
                          <a:ea typeface="+mn-ea"/>
                          <a:cs typeface="+mn-cs"/>
                        </a:rPr>
                        <a:t>Bid Closing 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b="1" kern="120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1200" noProof="0">
                          <a:solidFill>
                            <a:schemeClr val="tx2"/>
                          </a:solidFill>
                          <a:latin typeface="+mn-lt"/>
                          <a:ea typeface="+mn-ea"/>
                          <a:cs typeface="+mn-cs"/>
                        </a:rPr>
                        <a:t>27 June 2024 at 11h00</a:t>
                      </a:r>
                      <a:endParaRPr lang="en-ZA" sz="1600" b="1" kern="1200">
                        <a:solidFill>
                          <a:schemeClr val="tx2"/>
                        </a:solidFill>
                        <a:latin typeface="+mn-lt"/>
                        <a:ea typeface="+mn-ea"/>
                        <a:cs typeface="+mn-cs"/>
                      </a:endParaRPr>
                    </a:p>
                  </a:txBody>
                  <a:tcPr anchor="ctr"/>
                </a:tc>
                <a:extLst>
                  <a:ext uri="{0D108BD9-81ED-4DB2-BD59-A6C34878D82A}">
                    <a16:rowId xmlns:a16="http://schemas.microsoft.com/office/drawing/2014/main" val="4268033793"/>
                  </a:ext>
                </a:extLst>
              </a:tr>
              <a:tr h="65215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a:solidFill>
                            <a:schemeClr val="tx2"/>
                          </a:solidFill>
                          <a:latin typeface="+mn-lt"/>
                          <a:ea typeface="+mn-ea"/>
                          <a:cs typeface="+mn-cs"/>
                        </a:rPr>
                        <a:t>Notice to bidders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baseline="0" noProof="0">
                          <a:solidFill>
                            <a:schemeClr val="tx2"/>
                          </a:solidFill>
                          <a:latin typeface="+mn-lt"/>
                          <a:ea typeface="+mn-ea"/>
                          <a:cs typeface="+mn-cs"/>
                        </a:rPr>
                        <a:t> Before the end of </a:t>
                      </a:r>
                      <a:r>
                        <a:rPr lang="en-ZA" sz="1600" kern="1200" noProof="0">
                          <a:solidFill>
                            <a:schemeClr val="tx2"/>
                          </a:solidFill>
                          <a:latin typeface="+mn-lt"/>
                          <a:ea typeface="+mn-ea"/>
                          <a:cs typeface="+mn-cs"/>
                        </a:rPr>
                        <a:t>2024</a:t>
                      </a:r>
                    </a:p>
                  </a:txBody>
                  <a:tcPr anchor="ct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14317286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Cm5jT94dkWYSz3eIQg9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VzwVlcr.0e3W1C.Q2UNG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_u1iTKo88E2tQNcB1cRRK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2_Consoldiated performance scorecards 18 09 2007 v0 3">
  <a:themeElements>
    <a:clrScheme name="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fontScheme name="Consoldiated performance scorecards 18 09 2007 v0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soldiated performance scorecards 18 09 2007 v0 3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Consoldiated performance scorecards 18 09 2007 v0 3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onsoldiated performance scorecards 18 09 2007 v0 3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Consoldiated performance scorecards 18 09 2007 v0 3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Consoldiated performance scorecards 18 09 2007 v0 3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Consoldiated performance scorecards 18 09 2007 v0 3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Consoldiated performance scorecards 18 09 2007 v0 3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Consoldiated performance scorecards 18 09 2007 v0 3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Consoldiated performance scorecards 18 09 2007 v0 3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Consoldiated performance scorecards 18 09 2007 v0 3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Consoldiated performance scorecards 18 09 2007 v0 3 11">
        <a:dk1>
          <a:srgbClr val="000000"/>
        </a:dk1>
        <a:lt1>
          <a:srgbClr val="FFFFFF"/>
        </a:lt1>
        <a:dk2>
          <a:srgbClr val="004182"/>
        </a:dk2>
        <a:lt2>
          <a:srgbClr val="FFFFFF"/>
        </a:lt2>
        <a:accent1>
          <a:srgbClr val="CCD2E6"/>
        </a:accent1>
        <a:accent2>
          <a:srgbClr val="CEA99C"/>
        </a:accent2>
        <a:accent3>
          <a:srgbClr val="FFFFFF"/>
        </a:accent3>
        <a:accent4>
          <a:srgbClr val="000000"/>
        </a:accent4>
        <a:accent5>
          <a:srgbClr val="E2E5F0"/>
        </a:accent5>
        <a:accent6>
          <a:srgbClr val="BA998D"/>
        </a:accent6>
        <a:hlink>
          <a:srgbClr val="5D75A9"/>
        </a:hlink>
        <a:folHlink>
          <a:srgbClr val="8B332B"/>
        </a:folHlink>
      </a:clrScheme>
      <a:clrMap bg1="lt1" tx1="dk1" bg2="lt2" tx2="dk2" accent1="accent1" accent2="accent2" accent3="accent3" accent4="accent4" accent5="accent5" accent6="accent6" hlink="hlink" folHlink="folHlink"/>
    </a:extraClrScheme>
    <a:extraClrScheme>
      <a:clrScheme name="Consoldiated performance scorecards 18 09 2007 v0 3 12">
        <a:dk1>
          <a:srgbClr val="000000"/>
        </a:dk1>
        <a:lt1>
          <a:srgbClr val="FFFFFF"/>
        </a:lt1>
        <a:dk2>
          <a:srgbClr val="004F87"/>
        </a:dk2>
        <a:lt2>
          <a:srgbClr val="E6ECF1"/>
        </a:lt2>
        <a:accent1>
          <a:srgbClr val="CCDEEE"/>
        </a:accent1>
        <a:accent2>
          <a:srgbClr val="C41130"/>
        </a:accent2>
        <a:accent3>
          <a:srgbClr val="FFFFFF"/>
        </a:accent3>
        <a:accent4>
          <a:srgbClr val="000000"/>
        </a:accent4>
        <a:accent5>
          <a:srgbClr val="E2ECF5"/>
        </a:accent5>
        <a:accent6>
          <a:srgbClr val="B10E2A"/>
        </a:accent6>
        <a:hlink>
          <a:srgbClr val="0078B2"/>
        </a:hlink>
        <a:folHlink>
          <a:srgbClr val="003366"/>
        </a:folHlink>
      </a:clrScheme>
      <a:clrMap bg1="lt1" tx1="dk1" bg2="lt2" tx2="dk2" accent1="accent1" accent2="accent2" accent3="accent3" accent4="accent4" accent5="accent5" accent6="accent6" hlink="hlink" folHlink="folHlink"/>
    </a:extraClrScheme>
    <a:extraClrScheme>
      <a:clrScheme name="Consoldiated performance scorecards 18 09 2007 v0 3 13">
        <a:dk1>
          <a:srgbClr val="000000"/>
        </a:dk1>
        <a:lt1>
          <a:srgbClr val="FFFFFF"/>
        </a:lt1>
        <a:dk2>
          <a:srgbClr val="004F87"/>
        </a:dk2>
        <a:lt2>
          <a:srgbClr val="E6ECF1"/>
        </a:lt2>
        <a:accent1>
          <a:srgbClr val="CCDEEE"/>
        </a:accent1>
        <a:accent2>
          <a:srgbClr val="6AAED8"/>
        </a:accent2>
        <a:accent3>
          <a:srgbClr val="FFFFFF"/>
        </a:accent3>
        <a:accent4>
          <a:srgbClr val="000000"/>
        </a:accent4>
        <a:accent5>
          <a:srgbClr val="E2ECF5"/>
        </a:accent5>
        <a:accent6>
          <a:srgbClr val="5F9DC4"/>
        </a:accent6>
        <a:hlink>
          <a:srgbClr val="0078B2"/>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FBFBD77059EB419A3C744851961147" ma:contentTypeVersion="10" ma:contentTypeDescription="Create a new document." ma:contentTypeScope="" ma:versionID="a9aa011af57c74f08bb7eb779010dc9e">
  <xsd:schema xmlns:xsd="http://www.w3.org/2001/XMLSchema" xmlns:xs="http://www.w3.org/2001/XMLSchema" xmlns:p="http://schemas.microsoft.com/office/2006/metadata/properties" xmlns:ns2="37c90231-06eb-4540-af99-d037d1bc05d1" xmlns:ns3="d6c01407-8935-496a-b8bd-e396ba0ff5f9" targetNamespace="http://schemas.microsoft.com/office/2006/metadata/properties" ma:root="true" ma:fieldsID="0d98ad23e107ae01d7079a3f3d90da2d" ns2:_="" ns3:_="">
    <xsd:import namespace="37c90231-06eb-4540-af99-d037d1bc05d1"/>
    <xsd:import namespace="d6c01407-8935-496a-b8bd-e396ba0ff5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90231-06eb-4540-af99-d037d1bc05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c01407-8935-496a-b8bd-e396ba0ff5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0B5B6E-9AE7-4A38-BF1F-1ADFBF71A56B}">
  <ds:schemaRefs>
    <ds:schemaRef ds:uri="37c90231-06eb-4540-af99-d037d1bc05d1"/>
    <ds:schemaRef ds:uri="d6c01407-8935-496a-b8bd-e396ba0ff5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A6FB1A-60FB-48D3-9433-0EC83991451A}">
  <ds:schemaRefs>
    <ds:schemaRef ds:uri="77346db6-4ad3-4091-ac3f-0d28eb7105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E6FEF6F-3EDD-4CDA-96D1-84A754F6BC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 Identity presentation_MANCO_2017 v1.3 SR</Template>
  <TotalTime>85</TotalTime>
  <Words>9466</Words>
  <Application>Microsoft Office PowerPoint</Application>
  <PresentationFormat>On-screen Show (4:3)</PresentationFormat>
  <Paragraphs>963</Paragraphs>
  <Slides>80</Slides>
  <Notes>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2</vt:i4>
      </vt:variant>
      <vt:variant>
        <vt:lpstr>Slide Titles</vt:lpstr>
      </vt:variant>
      <vt:variant>
        <vt:i4>80</vt:i4>
      </vt:variant>
    </vt:vector>
  </HeadingPairs>
  <TitlesOfParts>
    <vt:vector size="91" baseType="lpstr">
      <vt:lpstr>Arial</vt:lpstr>
      <vt:lpstr>Arial Narrow</vt:lpstr>
      <vt:lpstr>Calibri</vt:lpstr>
      <vt:lpstr>Tahoma</vt:lpstr>
      <vt:lpstr>Times New Roman</vt:lpstr>
      <vt:lpstr>Wingdings</vt:lpstr>
      <vt:lpstr>Corporate Identity presentation_MANCO_2017 v1.3 SR</vt:lpstr>
      <vt:lpstr>2_Consoldiated performance scorecards 18 09 2007 v0 3</vt:lpstr>
      <vt:lpstr>1_Corporate Identity presentation_MANCO_2017 v1.3 SR</vt:lpstr>
      <vt:lpstr>Document</vt:lpstr>
      <vt:lpstr>Acrobat Document</vt:lpstr>
      <vt:lpstr>PowerPoint Presentation</vt:lpstr>
      <vt:lpstr>Table of Content</vt:lpstr>
      <vt:lpstr>Table of Content</vt:lpstr>
      <vt:lpstr>Governance, Rules and Procedures</vt:lpstr>
      <vt:lpstr>Purpose</vt:lpstr>
      <vt:lpstr>Procedures during Briefing Session</vt:lpstr>
      <vt:lpstr>Governance Requirements</vt:lpstr>
      <vt:lpstr>Table of Content</vt:lpstr>
      <vt:lpstr>RFP TIMELINES</vt:lpstr>
      <vt:lpstr>Table of Content</vt:lpstr>
      <vt:lpstr>BACKGROUND &amp; REQUIREMENTS: TOWER DVC </vt:lpstr>
      <vt:lpstr>BACKGROUND &amp; REQUIREMENTS: TOWER D </vt:lpstr>
      <vt:lpstr>BACKGROUND &amp; REQUIREMENTS: TOWER D</vt:lpstr>
      <vt:lpstr>BACKGROUND &amp; REQUIREMENTS: TOWER D </vt:lpstr>
      <vt:lpstr>BACKGROUND &amp; REQUIREMENTS: TOWER V </vt:lpstr>
      <vt:lpstr>BACKGROUND &amp; REQUIREMENTS: TOWER V </vt:lpstr>
      <vt:lpstr>BACKGROUND &amp; REQUIREMENTS: TOWER C </vt:lpstr>
      <vt:lpstr>BACKGROUND &amp; REQUIREMENTS: TOWER C </vt:lpstr>
      <vt:lpstr>Table of Content</vt:lpstr>
      <vt:lpstr>BID EVALUATION PROCESS Refer to section 8 of the RFP Main doc  </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 of the RFP Main doc</vt:lpstr>
      <vt:lpstr>BID EVALUATION PROCESS  Refer to section 8.4 of the RFP Main doc  </vt:lpstr>
      <vt:lpstr>Table of Content</vt:lpstr>
      <vt:lpstr>BID EVALUATION PROCESS  Refer to section 8.4 of the RFP Main doc  </vt:lpstr>
      <vt:lpstr>Specific goals = 10 Points</vt:lpstr>
      <vt:lpstr>B-BBEE  Certificate/Affidavit</vt:lpstr>
      <vt:lpstr>Use and acceptance of Affidavits</vt:lpstr>
      <vt:lpstr>B-BBEE Key Sections to complete in SBD 6.1 Page 4</vt:lpstr>
      <vt:lpstr>Table of Content</vt:lpstr>
      <vt:lpstr>Financial Analysis Evaluation</vt:lpstr>
      <vt:lpstr>Financial Analysis Evaluation</vt:lpstr>
      <vt:lpstr>Table of Content</vt:lpstr>
      <vt:lpstr>Service Agreements</vt:lpstr>
      <vt:lpstr>Service Agreements</vt:lpstr>
      <vt:lpstr>Table of Content</vt:lpstr>
      <vt:lpstr>RFP Pack Contents</vt:lpstr>
      <vt:lpstr>RFP Pack Contents</vt:lpstr>
      <vt:lpstr>RFP Pack Contents</vt:lpstr>
      <vt:lpstr>RFP Pack Contents</vt:lpstr>
      <vt:lpstr>RFP Pack Contents</vt:lpstr>
      <vt:lpstr>RFP Pack Contents</vt:lpstr>
      <vt:lpstr>Table of Content</vt:lpstr>
      <vt:lpstr>RFP submission and contact details</vt:lpstr>
      <vt:lpstr>PowerPoint Presentation</vt:lpstr>
      <vt:lpstr>RFP submission and contact details</vt:lpstr>
      <vt:lpstr>RFP submission and contact details</vt:lpstr>
      <vt:lpstr>Instructions for submitting a response to this RFP – Common File  </vt:lpstr>
      <vt:lpstr>Instructions for submitting a response to this RFP – File Non-Pricing (NP) </vt:lpstr>
      <vt:lpstr>PowerPoint Presentation</vt:lpstr>
      <vt:lpstr>Table of Content</vt:lpstr>
      <vt:lpstr>QUESTION AND ANSWERS </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1</dc:title>
  <dc:creator>Simangele Radebe</dc:creator>
  <cp:lastModifiedBy>Mthokozisi Nkosi</cp:lastModifiedBy>
  <cp:revision>13</cp:revision>
  <cp:lastPrinted>2019-07-22T09:05:08Z</cp:lastPrinted>
  <dcterms:created xsi:type="dcterms:W3CDTF">2017-08-25T14:16:48Z</dcterms:created>
  <dcterms:modified xsi:type="dcterms:W3CDTF">2024-06-10T05:01:40Z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0x010100FCFBFBD77059EB419A3C744851961147</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