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80" r:id="rId5"/>
  </p:sldMasterIdLst>
  <p:notesMasterIdLst>
    <p:notesMasterId r:id="rId41"/>
  </p:notesMasterIdLst>
  <p:sldIdLst>
    <p:sldId id="256" r:id="rId6"/>
    <p:sldId id="291" r:id="rId7"/>
    <p:sldId id="293" r:id="rId8"/>
    <p:sldId id="393" r:id="rId9"/>
    <p:sldId id="394" r:id="rId10"/>
    <p:sldId id="395" r:id="rId11"/>
    <p:sldId id="396" r:id="rId12"/>
    <p:sldId id="295" r:id="rId13"/>
    <p:sldId id="294" r:id="rId14"/>
    <p:sldId id="297" r:id="rId15"/>
    <p:sldId id="352" r:id="rId16"/>
    <p:sldId id="384" r:id="rId17"/>
    <p:sldId id="298" r:id="rId18"/>
    <p:sldId id="391" r:id="rId19"/>
    <p:sldId id="392" r:id="rId20"/>
    <p:sldId id="299" r:id="rId21"/>
    <p:sldId id="387" r:id="rId22"/>
    <p:sldId id="385" r:id="rId23"/>
    <p:sldId id="357" r:id="rId24"/>
    <p:sldId id="403" r:id="rId25"/>
    <p:sldId id="404" r:id="rId26"/>
    <p:sldId id="405" r:id="rId27"/>
    <p:sldId id="406" r:id="rId28"/>
    <p:sldId id="386" r:id="rId29"/>
    <p:sldId id="368" r:id="rId30"/>
    <p:sldId id="380" r:id="rId31"/>
    <p:sldId id="362" r:id="rId32"/>
    <p:sldId id="360" r:id="rId33"/>
    <p:sldId id="358" r:id="rId34"/>
    <p:sldId id="349" r:id="rId35"/>
    <p:sldId id="350" r:id="rId36"/>
    <p:sldId id="361" r:id="rId37"/>
    <p:sldId id="359" r:id="rId38"/>
    <p:sldId id="351" r:id="rId39"/>
    <p:sldId id="284" r:id="rId40"/>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72403B-CDE4-49C7-A341-6C580D9FF1D5}">
          <p14:sldIdLst>
            <p14:sldId id="256"/>
            <p14:sldId id="291"/>
            <p14:sldId id="293"/>
            <p14:sldId id="393"/>
            <p14:sldId id="394"/>
            <p14:sldId id="395"/>
            <p14:sldId id="396"/>
            <p14:sldId id="295"/>
            <p14:sldId id="294"/>
            <p14:sldId id="297"/>
          </p14:sldIdLst>
        </p14:section>
        <p14:section name="Untitled Section" id="{54A9D900-A650-4DEC-9719-B9679FDDE41F}">
          <p14:sldIdLst>
            <p14:sldId id="352"/>
            <p14:sldId id="384"/>
            <p14:sldId id="298"/>
            <p14:sldId id="391"/>
            <p14:sldId id="392"/>
            <p14:sldId id="299"/>
            <p14:sldId id="387"/>
            <p14:sldId id="385"/>
            <p14:sldId id="357"/>
            <p14:sldId id="403"/>
            <p14:sldId id="404"/>
            <p14:sldId id="405"/>
            <p14:sldId id="406"/>
            <p14:sldId id="386"/>
            <p14:sldId id="368"/>
            <p14:sldId id="380"/>
            <p14:sldId id="362"/>
            <p14:sldId id="360"/>
            <p14:sldId id="358"/>
            <p14:sldId id="349"/>
            <p14:sldId id="350"/>
            <p14:sldId id="361"/>
            <p14:sldId id="359"/>
            <p14:sldId id="351"/>
            <p14:sldId id="28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94"/>
  </p:normalViewPr>
  <p:slideViewPr>
    <p:cSldViewPr snapToGrid="0" snapToObjects="1">
      <p:cViewPr varScale="1">
        <p:scale>
          <a:sx n="78" d="100"/>
          <a:sy n="78" d="100"/>
        </p:scale>
        <p:origin x="1066" y="62"/>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7/19/2023</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15</a:t>
            </a:fld>
            <a:endParaRPr lang="en-US" dirty="0"/>
          </a:p>
        </p:txBody>
      </p:sp>
    </p:spTree>
    <p:extLst>
      <p:ext uri="{BB962C8B-B14F-4D97-AF65-F5344CB8AC3E}">
        <p14:creationId xmlns:p14="http://schemas.microsoft.com/office/powerpoint/2010/main" val="1469863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30</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31</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34</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60127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418162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3440649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571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37672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5624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21133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32344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4148552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22747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4501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ags" Target="../tags/tag1.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17" Type="http://schemas.openxmlformats.org/officeDocument/2006/relationships/oleObject" Target="../embeddings/oleObject1.bin"/><Relationship Id="rId2" Type="http://schemas.openxmlformats.org/officeDocument/2006/relationships/slideLayout" Target="../slideLayouts/slideLayout8.xml"/><Relationship Id="rId16"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ags" Target="../tags/tag3.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9"/>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7" imgW="0" imgH="0" progId="">
                  <p:embed/>
                </p:oleObj>
              </mc:Choice>
              <mc:Fallback>
                <p:oleObj r:id="rId17" imgW="0" imgH="0" progId="">
                  <p:embed/>
                  <p:pic>
                    <p:nvPicPr>
                      <p:cNvPr id="1026"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5"/>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3"/>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34" name="Rectangle 4"/>
          <p:cNvSpPr>
            <a:spLocks noGrp="1" noChangeArrowheads="1"/>
          </p:cNvSpPr>
          <p:nvPr>
            <p:ph type="body" idx="1"/>
            <p:custDataLst>
              <p:tags r:id="rId14"/>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1277843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680772"/>
            <a:ext cx="8012260" cy="18819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Compulsory Briefing Session: </a:t>
            </a:r>
            <a:r>
              <a:rPr lang="en-ZA" sz="2000" b="1" kern="0" dirty="0">
                <a:solidFill>
                  <a:schemeClr val="bg1"/>
                </a:solidFill>
                <a:cs typeface="Arial" charset="0"/>
              </a:rPr>
              <a:t>19 July 2023 at 11H00</a:t>
            </a:r>
          </a:p>
          <a:p>
            <a:pPr lvl="0" defTabSz="912813" eaLnBrk="0" hangingPunct="0">
              <a:lnSpc>
                <a:spcPct val="150000"/>
              </a:lnSpc>
              <a:buSzPct val="120000"/>
              <a:defRPr/>
            </a:pPr>
            <a:endParaRPr lang="en-ZA" sz="2000" b="1" kern="0" dirty="0">
              <a:solidFill>
                <a:schemeClr val="bg1"/>
              </a:solidFill>
              <a:cs typeface="Arial" charset="0"/>
            </a:endParaRP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19/2023</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a:t>
            </a:r>
            <a:r>
              <a:rPr lang="en-ZA" sz="2000" b="1" kern="0" noProof="0" dirty="0">
                <a:solidFill>
                  <a:schemeClr val="bg1"/>
                </a:solidFill>
                <a:cs typeface="Arial" charset="0"/>
              </a:rPr>
              <a:t>07</a:t>
            </a:r>
            <a:r>
              <a:rPr kumimoji="0" lang="en-ZA" sz="2000" b="1" i="0" u="none" strike="noStrike" kern="0" cap="none" spc="0" normalizeH="0" baseline="0" dirty="0">
                <a:ln>
                  <a:noFill/>
                </a:ln>
                <a:solidFill>
                  <a:schemeClr val="bg1"/>
                </a:solidFill>
                <a:effectLst/>
                <a:uLnTx/>
                <a:uFillTx/>
                <a:cs typeface="Arial" charset="0"/>
              </a:rPr>
              <a:t> </a:t>
            </a:r>
            <a:r>
              <a:rPr lang="en-ZA" sz="2000" b="1" kern="0" dirty="0">
                <a:solidFill>
                  <a:schemeClr val="bg1"/>
                </a:solidFill>
                <a:cs typeface="Arial" charset="0"/>
              </a:rPr>
              <a:t>A</a:t>
            </a:r>
            <a:r>
              <a:rPr kumimoji="0" lang="en-ZA" sz="2000" b="1" i="0" u="none" strike="noStrike" kern="0" cap="none" spc="0" normalizeH="0" baseline="0" dirty="0">
                <a:ln>
                  <a:noFill/>
                </a:ln>
                <a:solidFill>
                  <a:schemeClr val="bg1"/>
                </a:solidFill>
                <a:effectLst/>
                <a:uLnTx/>
                <a:uFillTx/>
                <a:cs typeface="Arial" charset="0"/>
              </a:rPr>
              <a:t>ugust</a:t>
            </a:r>
            <a:r>
              <a:rPr lang="en-ZA" sz="2000" b="1" kern="0" dirty="0">
                <a:solidFill>
                  <a:schemeClr val="bg1"/>
                </a:solidFill>
                <a:cs typeface="Arial" charset="0"/>
              </a:rPr>
              <a:t> 2023</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499653"/>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just">
              <a:lnSpc>
                <a:spcPct val="150000"/>
              </a:lnSpc>
            </a:pPr>
            <a:r>
              <a:rPr lang="en-GB" b="1" kern="0" dirty="0">
                <a:solidFill>
                  <a:schemeClr val="bg1"/>
                </a:solidFill>
                <a:latin typeface="+mn-lt"/>
                <a:cs typeface="Arial" charset="0"/>
              </a:rPr>
              <a:t>PROVISION OF GRAPH DATABASE MANAGEMENT SOFTWARE  TOOL WITH MAINTENANCE AND SUPPORT</a:t>
            </a:r>
          </a:p>
          <a:p>
            <a:pPr algn="just">
              <a:lnSpc>
                <a:spcPct val="150000"/>
              </a:lnSpc>
            </a:pPr>
            <a:r>
              <a:rPr lang="en-US" b="1" kern="0" dirty="0">
                <a:solidFill>
                  <a:schemeClr val="bg1"/>
                </a:solidFill>
                <a:latin typeface="+mn-lt"/>
                <a:cs typeface="Arial" charset="0"/>
              </a:rPr>
              <a:t> </a:t>
            </a: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rgbClr val="FF0000"/>
                </a:solidFill>
              </a:rPr>
              <a:t>3.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4. Bid Evaluation Process </a:t>
            </a:r>
          </a:p>
          <a:p>
            <a:pPr marL="228600" indent="-228600">
              <a:lnSpc>
                <a:spcPct val="135000"/>
              </a:lnSpc>
              <a:spcBef>
                <a:spcPct val="75000"/>
              </a:spcBef>
              <a:spcAft>
                <a:spcPct val="10000"/>
              </a:spcAft>
              <a:buClr>
                <a:schemeClr val="accent1"/>
              </a:buClr>
            </a:pPr>
            <a:r>
              <a:rPr lang="en-US" b="1" dirty="0">
                <a:solidFill>
                  <a:schemeClr val="tx2"/>
                </a:solidFill>
              </a:rPr>
              <a:t>5. Price &amp; Specific goals</a:t>
            </a:r>
          </a:p>
          <a:p>
            <a:pPr marL="228600" indent="-228600">
              <a:lnSpc>
                <a:spcPct val="135000"/>
              </a:lnSpc>
              <a:spcBef>
                <a:spcPct val="75000"/>
              </a:spcBef>
              <a:spcAft>
                <a:spcPct val="10000"/>
              </a:spcAft>
              <a:buClr>
                <a:schemeClr val="accent1"/>
              </a:buClr>
            </a:pPr>
            <a:r>
              <a:rPr lang="en-ZA" sz="1800" b="1" dirty="0">
                <a:solidFill>
                  <a:schemeClr val="tx2"/>
                </a:solidFill>
              </a:rPr>
              <a:t>6.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197924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73572" y="82343"/>
            <a:ext cx="7813128" cy="532606"/>
          </a:xfrm>
        </p:spPr>
        <p:txBody>
          <a:bodyPr>
            <a:normAutofit fontScale="90000"/>
          </a:bodyPr>
          <a:lstStyle/>
          <a:p>
            <a:pPr>
              <a:lnSpc>
                <a:spcPct val="100000"/>
              </a:lnSpc>
            </a:pP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a:t>
            </a:r>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REQUIREMENTS</a:t>
            </a: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br>
              <a:rPr lang="en-ZA" dirty="0"/>
            </a:br>
            <a:r>
              <a:rPr lang="en-ZA" sz="2200" b="0" dirty="0">
                <a:solidFill>
                  <a:srgbClr val="004F87">
                    <a:lumMod val="75000"/>
                  </a:srgbClr>
                </a:solidFill>
                <a:latin typeface="+mn-lt"/>
                <a:ea typeface="+mn-ea"/>
                <a:cs typeface="+mn-cs"/>
              </a:rPr>
              <a:t>Refer to the Business Requirement Specification(BRS):</a:t>
            </a:r>
            <a:br>
              <a:rPr lang="en-ZA" b="0" dirty="0">
                <a:solidFill>
                  <a:schemeClr val="accent5">
                    <a:lumMod val="50000"/>
                  </a:schemeClr>
                </a:solidFill>
                <a:latin typeface="+mn-lt"/>
              </a:rPr>
            </a:br>
            <a:br>
              <a:rPr lang="en-ZA" b="0" dirty="0">
                <a:solidFill>
                  <a:schemeClr val="accent5">
                    <a:lumMod val="50000"/>
                  </a:schemeClr>
                </a:solidFill>
              </a:rPr>
            </a:br>
            <a:br>
              <a:rPr lang="en-ZA" b="0" dirty="0">
                <a:solidFill>
                  <a:schemeClr val="accent5">
                    <a:lumMod val="50000"/>
                  </a:schemeClr>
                </a:solidFill>
              </a:rPr>
            </a:br>
            <a:r>
              <a:rPr lang="en-ZA" b="0" dirty="0">
                <a:solidFill>
                  <a:schemeClr val="accent5">
                    <a:lumMod val="50000"/>
                  </a:schemeClr>
                </a:solidFill>
              </a:rPr>
              <a:t>                              </a:t>
            </a:r>
            <a:endParaRPr lang="en-ZA" sz="1800" b="0" dirty="0">
              <a:solidFill>
                <a:schemeClr val="accent5">
                  <a:lumMod val="50000"/>
                </a:schemeClr>
              </a:solidFill>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graphicFrame>
        <p:nvGraphicFramePr>
          <p:cNvPr id="4" name="Object 3">
            <a:extLst>
              <a:ext uri="{FF2B5EF4-FFF2-40B4-BE49-F238E27FC236}">
                <a16:creationId xmlns:a16="http://schemas.microsoft.com/office/drawing/2014/main" id="{03545560-4D52-F3C2-1D75-C0588808C3B4}"/>
              </a:ext>
            </a:extLst>
          </p:cNvPr>
          <p:cNvGraphicFramePr>
            <a:graphicFrameLocks noChangeAspect="1"/>
          </p:cNvGraphicFramePr>
          <p:nvPr>
            <p:extLst>
              <p:ext uri="{D42A27DB-BD31-4B8C-83A1-F6EECF244321}">
                <p14:modId xmlns:p14="http://schemas.microsoft.com/office/powerpoint/2010/main" val="2241845799"/>
              </p:ext>
            </p:extLst>
          </p:nvPr>
        </p:nvGraphicFramePr>
        <p:xfrm>
          <a:off x="3519948" y="3087329"/>
          <a:ext cx="1509252" cy="1189243"/>
        </p:xfrm>
        <a:graphic>
          <a:graphicData uri="http://schemas.openxmlformats.org/presentationml/2006/ole">
            <mc:AlternateContent xmlns:mc="http://schemas.openxmlformats.org/markup-compatibility/2006">
              <mc:Choice xmlns:v="urn:schemas-microsoft-com:vml" Requires="v">
                <p:oleObj name="Acrobat Document" showAsIcon="1" r:id="rId2" imgW="914400" imgH="792360" progId="AcroExch.Document.DC">
                  <p:embed/>
                </p:oleObj>
              </mc:Choice>
              <mc:Fallback>
                <p:oleObj name="Acrobat Document" showAsIcon="1" r:id="rId2" imgW="914400" imgH="792360" progId="AcroExch.Document.DC">
                  <p:embed/>
                  <p:pic>
                    <p:nvPicPr>
                      <p:cNvPr id="0" name=""/>
                      <p:cNvPicPr/>
                      <p:nvPr/>
                    </p:nvPicPr>
                    <p:blipFill>
                      <a:blip r:embed="rId3"/>
                      <a:stretch>
                        <a:fillRect/>
                      </a:stretch>
                    </p:blipFill>
                    <p:spPr>
                      <a:xfrm>
                        <a:off x="3519948" y="3087329"/>
                        <a:ext cx="1509252" cy="1189243"/>
                      </a:xfrm>
                      <a:prstGeom prst="rect">
                        <a:avLst/>
                      </a:prstGeom>
                    </p:spPr>
                  </p:pic>
                </p:oleObj>
              </mc:Fallback>
            </mc:AlternateContent>
          </a:graphicData>
        </a:graphic>
      </p:graphicFrame>
    </p:spTree>
    <p:extLst>
      <p:ext uri="{BB962C8B-B14F-4D97-AF65-F5344CB8AC3E}">
        <p14:creationId xmlns:p14="http://schemas.microsoft.com/office/powerpoint/2010/main" val="3952987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rgbClr val="FF0000"/>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Specific goals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sz="1800"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092224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1" dirty="0">
                <a:solidFill>
                  <a:schemeClr val="tx2"/>
                </a:solidFill>
                <a:effectLst>
                  <a:outerShdw blurRad="38100" dist="38100" dir="2700000" algn="tl">
                    <a:srgbClr val="000000">
                      <a:alpha val="43137"/>
                    </a:srgbClr>
                  </a:outerShdw>
                </a:effectLst>
                <a:latin typeface="+mj-lt"/>
                <a:ea typeface="+mj-ea"/>
                <a:cs typeface="+mj-cs"/>
              </a:rPr>
              <a:t>Refer to section </a:t>
            </a:r>
            <a:r>
              <a:rPr lang="en-ZA" sz="1800" dirty="0">
                <a:solidFill>
                  <a:schemeClr val="tx2"/>
                </a:solidFill>
                <a:effectLst>
                  <a:outerShdw blurRad="38100" dist="38100" dir="2700000" algn="tl">
                    <a:srgbClr val="000000">
                      <a:alpha val="43137"/>
                    </a:srgbClr>
                  </a:outerShdw>
                </a:effectLst>
              </a:rPr>
              <a:t>7</a:t>
            </a:r>
            <a:r>
              <a:rPr lang="en-ZA" sz="1800" b="1" dirty="0">
                <a:solidFill>
                  <a:schemeClr val="tx2"/>
                </a:solidFill>
                <a:effectLst>
                  <a:outerShdw blurRad="38100" dist="38100" dir="2700000" algn="tl">
                    <a:srgbClr val="000000">
                      <a:alpha val="43137"/>
                    </a:srgbClr>
                  </a:outerShdw>
                </a:effectLst>
                <a:latin typeface="+mj-lt"/>
                <a:ea typeface="+mj-ea"/>
                <a:cs typeface="+mj-cs"/>
              </a:rPr>
              <a:t> of the RFP Main doc</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727939" y="643085"/>
            <a:ext cx="5416062" cy="2308324"/>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3038" indent="-173038">
              <a:lnSpc>
                <a:spcPct val="150000"/>
              </a:lnSpc>
              <a:buFontTx/>
              <a:buChar char="•"/>
            </a:pPr>
            <a:r>
              <a:rPr lang="en-ZA" sz="1200" b="1" dirty="0">
                <a:solidFill>
                  <a:schemeClr val="tx2"/>
                </a:solidFill>
              </a:rPr>
              <a:t>Central Registration Report (Central Database System) from NT</a:t>
            </a:r>
          </a:p>
          <a:p>
            <a:pPr marL="173038" indent="-173038">
              <a:lnSpc>
                <a:spcPct val="150000"/>
              </a:lnSpc>
              <a:buFontTx/>
              <a:buChar char="•"/>
            </a:pPr>
            <a:r>
              <a:rPr lang="en-ZA" sz="1200" b="1" dirty="0">
                <a:solidFill>
                  <a:schemeClr val="tx2"/>
                </a:solidFill>
              </a:rPr>
              <a:t>Tax Compliance Status Pin</a:t>
            </a:r>
          </a:p>
          <a:p>
            <a:pPr marL="173038" indent="-173038">
              <a:lnSpc>
                <a:spcPct val="150000"/>
              </a:lnSpc>
              <a:buFontTx/>
              <a:buChar char="•"/>
            </a:pPr>
            <a:r>
              <a:rPr lang="en-ZA" sz="1200" b="1" dirty="0">
                <a:solidFill>
                  <a:schemeClr val="tx2"/>
                </a:solidFill>
              </a:rPr>
              <a:t>Invitation to Bid –SBD 1                       </a:t>
            </a:r>
          </a:p>
          <a:p>
            <a:pPr algn="l">
              <a:lnSpc>
                <a:spcPct val="150000"/>
              </a:lnSpc>
              <a:buFontTx/>
              <a:buChar char="•"/>
            </a:pPr>
            <a:r>
              <a:rPr lang="en-ZA" sz="1200" b="1" dirty="0">
                <a:solidFill>
                  <a:schemeClr val="tx2"/>
                </a:solidFill>
              </a:rPr>
              <a:t>   Declaration of Interest (SBD 4)</a:t>
            </a:r>
          </a:p>
          <a:p>
            <a:pPr algn="l">
              <a:lnSpc>
                <a:spcPct val="150000"/>
              </a:lnSpc>
              <a:buFontTx/>
              <a:buChar char="•"/>
            </a:pPr>
            <a:r>
              <a:rPr lang="en-US" sz="1200" b="1" dirty="0">
                <a:solidFill>
                  <a:schemeClr val="tx2"/>
                </a:solidFill>
              </a:rPr>
              <a:t>   Preference Point Claim Form – SBD 6.1</a:t>
            </a:r>
            <a:endParaRPr lang="en-ZA" sz="1200" b="1" dirty="0">
              <a:solidFill>
                <a:schemeClr val="tx2"/>
              </a:solidFill>
            </a:endParaRPr>
          </a:p>
          <a:p>
            <a:pPr>
              <a:lnSpc>
                <a:spcPct val="150000"/>
              </a:lnSpc>
              <a:buFontTx/>
              <a:buChar char="•"/>
            </a:pPr>
            <a:r>
              <a:rPr lang="en-ZA" sz="1200" b="1" dirty="0">
                <a:solidFill>
                  <a:schemeClr val="tx2"/>
                </a:solidFill>
                <a:cs typeface="Times New Roman" pitchFamily="18" charset="0"/>
              </a:rPr>
              <a:t>   Supplier Risk Questionnaire</a:t>
            </a:r>
          </a:p>
          <a:p>
            <a:pPr>
              <a:lnSpc>
                <a:spcPct val="150000"/>
              </a:lnSpc>
              <a:buFontTx/>
              <a:buChar char="•"/>
            </a:pPr>
            <a:r>
              <a:rPr lang="en-US" sz="1200" b="1" dirty="0">
                <a:solidFill>
                  <a:schemeClr val="tx2"/>
                </a:solidFill>
                <a:cs typeface="Times New Roman" pitchFamily="18" charset="0"/>
              </a:rPr>
              <a:t>   Agreement</a:t>
            </a:r>
            <a:endParaRPr lang="en-ZA" sz="1200" b="1" dirty="0">
              <a:solidFill>
                <a:schemeClr val="tx2"/>
              </a:solidFill>
              <a:cs typeface="Times New Roman" pitchFamily="18" charset="0"/>
            </a:endParaRPr>
          </a:p>
          <a:p>
            <a:pPr algn="l">
              <a:lnSpc>
                <a:spcPct val="150000"/>
              </a:lnSpc>
              <a:buFontTx/>
              <a:buChar char="•"/>
            </a:pPr>
            <a:r>
              <a:rPr lang="en-ZA" sz="1200" b="1" dirty="0">
                <a:solidFill>
                  <a:schemeClr val="tx2"/>
                </a:solidFill>
                <a:cs typeface="Times New Roman" pitchFamily="18" charset="0"/>
              </a:rPr>
              <a:t>    Annual Financial Statements</a:t>
            </a:r>
          </a:p>
        </p:txBody>
      </p:sp>
      <p:sp>
        <p:nvSpPr>
          <p:cNvPr id="8" name="Rectangle 7">
            <a:extLst>
              <a:ext uri="{FF2B5EF4-FFF2-40B4-BE49-F238E27FC236}">
                <a16:creationId xmlns:a16="http://schemas.microsoft.com/office/drawing/2014/main" id="{D76C1CEA-7DF1-4756-B22D-05D99288F2E9}"/>
              </a:ext>
            </a:extLst>
          </p:cNvPr>
          <p:cNvSpPr>
            <a:spLocks noChangeArrowheads="1"/>
          </p:cNvSpPr>
          <p:nvPr/>
        </p:nvSpPr>
        <p:spPr bwMode="auto">
          <a:xfrm>
            <a:off x="573305" y="3442632"/>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Mandatory Requirement </a:t>
            </a:r>
          </a:p>
        </p:txBody>
      </p:sp>
      <p:sp>
        <p:nvSpPr>
          <p:cNvPr id="9"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3015418"/>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10" name="Rectangle 9"/>
          <p:cNvSpPr/>
          <p:nvPr/>
        </p:nvSpPr>
        <p:spPr>
          <a:xfrm>
            <a:off x="3640015" y="3015418"/>
            <a:ext cx="5416062" cy="3659143"/>
          </a:xfrm>
          <a:prstGeom prst="rect">
            <a:avLst/>
          </a:prstGeom>
        </p:spPr>
        <p:txBody>
          <a:bodyPr wrap="square">
            <a:spAutoFit/>
          </a:bodyPr>
          <a:lstStyle/>
          <a:p>
            <a:pPr marL="171450" indent="-171450">
              <a:lnSpc>
                <a:spcPct val="150000"/>
              </a:lnSpc>
              <a:buFont typeface="Wingdings" panose="05000000000000000000" pitchFamily="2" charset="2"/>
              <a:buChar char="§"/>
            </a:pPr>
            <a:r>
              <a:rPr lang="en-US" sz="1200" b="1" dirty="0">
                <a:solidFill>
                  <a:schemeClr val="tx2"/>
                </a:solidFill>
                <a:cs typeface="Times New Roman" pitchFamily="18" charset="0"/>
              </a:rPr>
              <a:t>Initial Integrations to the existing SARS infrastructure</a:t>
            </a:r>
          </a:p>
          <a:p>
            <a:pPr marL="628650" lvl="1" indent="-171450">
              <a:lnSpc>
                <a:spcPct val="150000"/>
              </a:lnSpc>
              <a:buFont typeface="Arial" panose="020B0604020202020204" pitchFamily="34" charset="0"/>
              <a:buChar char="•"/>
            </a:pPr>
            <a:r>
              <a:rPr lang="en-US" sz="1200" b="1" dirty="0">
                <a:solidFill>
                  <a:schemeClr val="tx2"/>
                </a:solidFill>
                <a:cs typeface="Times New Roman" pitchFamily="18" charset="0"/>
              </a:rPr>
              <a:t>Integrate with the existing SARS Data Platforms like Enterprise Data Warehouse EDW. </a:t>
            </a:r>
          </a:p>
          <a:p>
            <a:pPr marL="628650" lvl="1" indent="-171450">
              <a:lnSpc>
                <a:spcPct val="150000"/>
              </a:lnSpc>
              <a:buFont typeface="Arial" panose="020B0604020202020204" pitchFamily="34" charset="0"/>
              <a:buChar char="•"/>
            </a:pPr>
            <a:r>
              <a:rPr lang="en-US" sz="1200" b="1" dirty="0">
                <a:solidFill>
                  <a:schemeClr val="tx2"/>
                </a:solidFill>
                <a:cs typeface="Times New Roman" pitchFamily="18" charset="0"/>
              </a:rPr>
              <a:t>Operational within the Security Policies of SARS.                                                                     </a:t>
            </a:r>
          </a:p>
          <a:p>
            <a:pPr marL="628650" lvl="1" indent="-171450">
              <a:lnSpc>
                <a:spcPct val="150000"/>
              </a:lnSpc>
              <a:buFont typeface="Arial" panose="020B0604020202020204" pitchFamily="34" charset="0"/>
              <a:buChar char="•"/>
            </a:pPr>
            <a:r>
              <a:rPr lang="en-US" sz="1200" b="1" dirty="0">
                <a:solidFill>
                  <a:schemeClr val="tx2"/>
                </a:solidFill>
                <a:cs typeface="Times New Roman" pitchFamily="18" charset="0"/>
              </a:rPr>
              <a:t>Analytics Execution Platform, to allow analytics with languages like Python, R etc.</a:t>
            </a:r>
          </a:p>
          <a:p>
            <a:pPr marL="628650" lvl="1" indent="-171450">
              <a:lnSpc>
                <a:spcPct val="150000"/>
              </a:lnSpc>
              <a:buFont typeface="Arial" panose="020B0604020202020204" pitchFamily="34" charset="0"/>
              <a:buChar char="•"/>
            </a:pPr>
            <a:r>
              <a:rPr lang="en-US" sz="1200" b="1" dirty="0">
                <a:solidFill>
                  <a:schemeClr val="tx2"/>
                </a:solidFill>
                <a:cs typeface="Times New Roman" pitchFamily="18" charset="0"/>
              </a:rPr>
              <a:t>Business Intelligence and Visualisation Tools allowing to display networks and relationships and integrate with other tools like PowerBI.</a:t>
            </a:r>
          </a:p>
          <a:p>
            <a:pPr lvl="1">
              <a:lnSpc>
                <a:spcPct val="150000"/>
              </a:lnSpc>
            </a:pPr>
            <a:r>
              <a:rPr lang="en-US" sz="1200" b="1" dirty="0">
                <a:solidFill>
                  <a:schemeClr val="tx2"/>
                </a:solidFill>
                <a:cs typeface="Times New Roman" pitchFamily="18" charset="0"/>
              </a:rPr>
              <a:t> </a:t>
            </a:r>
            <a:endParaRPr lang="en-GB" sz="1200" b="1" dirty="0">
              <a:solidFill>
                <a:schemeClr val="tx2"/>
              </a:solidFill>
              <a:cs typeface="Times New Roman" pitchFamily="18" charset="0"/>
            </a:endParaRPr>
          </a:p>
          <a:p>
            <a:pPr marL="171450" indent="-171450">
              <a:lnSpc>
                <a:spcPct val="150000"/>
              </a:lnSpc>
              <a:buFont typeface="Wingdings" panose="05000000000000000000" pitchFamily="2" charset="2"/>
              <a:buChar char="§"/>
            </a:pPr>
            <a:r>
              <a:rPr lang="en-GB" sz="1200" b="1" dirty="0">
                <a:solidFill>
                  <a:schemeClr val="tx2"/>
                </a:solidFill>
                <a:cs typeface="Times New Roman" pitchFamily="18" charset="0"/>
              </a:rPr>
              <a:t>Compulsory Briefing Session</a:t>
            </a:r>
          </a:p>
          <a:p>
            <a:pPr marL="171450" indent="-171450">
              <a:lnSpc>
                <a:spcPct val="150000"/>
              </a:lnSpc>
              <a:buFont typeface="Wingdings" panose="05000000000000000000" pitchFamily="2" charset="2"/>
              <a:buChar char="§"/>
            </a:pPr>
            <a:endParaRPr lang="en-GB" sz="1200" b="1" dirty="0">
              <a:solidFill>
                <a:schemeClr val="tx2"/>
              </a:solidFill>
              <a:cs typeface="Times New Roman" pitchFamily="18" charset="0"/>
            </a:endParaRPr>
          </a:p>
          <a:p>
            <a:pPr>
              <a:lnSpc>
                <a:spcPct val="150000"/>
              </a:lnSpc>
            </a:pPr>
            <a:endParaRPr lang="en-GB" sz="1200" b="1" dirty="0">
              <a:solidFill>
                <a:schemeClr val="tx2"/>
              </a:solidFill>
              <a:cs typeface="Times New Roman" pitchFamily="18" charset="0"/>
            </a:endParaRPr>
          </a:p>
        </p:txBody>
      </p:sp>
    </p:spTree>
    <p:extLst>
      <p:ext uri="{BB962C8B-B14F-4D97-AF65-F5344CB8AC3E}">
        <p14:creationId xmlns:p14="http://schemas.microsoft.com/office/powerpoint/2010/main" val="372411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7 of the RFP Main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22" name="Table 3">
            <a:extLst>
              <a:ext uri="{FF2B5EF4-FFF2-40B4-BE49-F238E27FC236}">
                <a16:creationId xmlns:a16="http://schemas.microsoft.com/office/drawing/2014/main" id="{656D80E0-5392-9C11-CEC3-81DBF8EE2A6D}"/>
              </a:ext>
            </a:extLst>
          </p:cNvPr>
          <p:cNvGraphicFramePr>
            <a:graphicFrameLocks noGrp="1"/>
          </p:cNvGraphicFramePr>
          <p:nvPr>
            <p:extLst>
              <p:ext uri="{D42A27DB-BD31-4B8C-83A1-F6EECF244321}">
                <p14:modId xmlns:p14="http://schemas.microsoft.com/office/powerpoint/2010/main" val="3068964240"/>
              </p:ext>
            </p:extLst>
          </p:nvPr>
        </p:nvGraphicFramePr>
        <p:xfrm>
          <a:off x="170996" y="643085"/>
          <a:ext cx="8802007" cy="3624200"/>
        </p:xfrm>
        <a:graphic>
          <a:graphicData uri="http://schemas.openxmlformats.org/drawingml/2006/table">
            <a:tbl>
              <a:tblPr firstRow="1" bandRow="1">
                <a:tableStyleId>{5C22544A-7EE6-4342-B048-85BDC9FD1C3A}</a:tableStyleId>
              </a:tblPr>
              <a:tblGrid>
                <a:gridCol w="860659">
                  <a:extLst>
                    <a:ext uri="{9D8B030D-6E8A-4147-A177-3AD203B41FA5}">
                      <a16:colId xmlns:a16="http://schemas.microsoft.com/office/drawing/2014/main" val="1540842745"/>
                    </a:ext>
                  </a:extLst>
                </a:gridCol>
                <a:gridCol w="7941348">
                  <a:extLst>
                    <a:ext uri="{9D8B030D-6E8A-4147-A177-3AD203B41FA5}">
                      <a16:colId xmlns:a16="http://schemas.microsoft.com/office/drawing/2014/main" val="3676804752"/>
                    </a:ext>
                  </a:extLst>
                </a:gridCol>
              </a:tblGrid>
              <a:tr h="367846">
                <a:tc>
                  <a:txBody>
                    <a:bodyPr/>
                    <a:lstStyle/>
                    <a:p>
                      <a:pPr>
                        <a:lnSpc>
                          <a:spcPct val="150000"/>
                        </a:lnSpc>
                      </a:pPr>
                      <a:r>
                        <a:rPr lang="en-ZA" sz="1400" dirty="0">
                          <a:latin typeface="+mn-lt"/>
                        </a:rPr>
                        <a:t>No:</a:t>
                      </a:r>
                    </a:p>
                  </a:txBody>
                  <a:tcPr/>
                </a:tc>
                <a:tc>
                  <a:txBody>
                    <a:bodyPr/>
                    <a:lstStyle/>
                    <a:p>
                      <a:pPr>
                        <a:lnSpc>
                          <a:spcPct val="150000"/>
                        </a:lnSpc>
                      </a:pPr>
                      <a:r>
                        <a:rPr lang="en-ZA" sz="1400" dirty="0">
                          <a:latin typeface="+mn-lt"/>
                        </a:rPr>
                        <a:t>Pre- Technical Evaluation Criterion</a:t>
                      </a:r>
                    </a:p>
                  </a:txBody>
                  <a:tcPr/>
                </a:tc>
                <a:extLst>
                  <a:ext uri="{0D108BD9-81ED-4DB2-BD59-A6C34878D82A}">
                    <a16:rowId xmlns:a16="http://schemas.microsoft.com/office/drawing/2014/main" val="86481887"/>
                  </a:ext>
                </a:extLst>
              </a:tr>
              <a:tr h="2619012">
                <a:tc>
                  <a:txBody>
                    <a:bodyPr/>
                    <a:lstStyle/>
                    <a:p>
                      <a:pPr algn="ctr">
                        <a:lnSpc>
                          <a:spcPct val="150000"/>
                        </a:lnSpc>
                      </a:pPr>
                      <a:r>
                        <a:rPr lang="en-ZA" sz="1400" dirty="0">
                          <a:solidFill>
                            <a:srgbClr val="002060"/>
                          </a:solidFill>
                          <a:latin typeface="+mn-lt"/>
                        </a:rPr>
                        <a:t>1.</a:t>
                      </a:r>
                    </a:p>
                  </a:txBody>
                  <a:tcPr anchor="ctr"/>
                </a:tc>
                <a:tc>
                  <a:txBody>
                    <a:bodyPr/>
                    <a:lstStyle/>
                    <a:p>
                      <a:pPr marL="0" lvl="0" indent="0" algn="just">
                        <a:lnSpc>
                          <a:spcPct val="150000"/>
                        </a:lnSpc>
                        <a:buFont typeface="Symbol" panose="05050102010706020507" pitchFamily="18" charset="2"/>
                        <a:buNone/>
                      </a:pPr>
                      <a:r>
                        <a:rPr lang="en-US" sz="1400" b="1" dirty="0">
                          <a:effectLst/>
                          <a:latin typeface="+mn-lt"/>
                          <a:ea typeface="Times New Roman" panose="02020603050405020304" pitchFamily="18" charset="0"/>
                          <a:cs typeface="Arial" panose="020B0604020202020204" pitchFamily="34" charset="0"/>
                        </a:rPr>
                        <a:t>Initial Integrations to the existing SARS infrastructure</a:t>
                      </a:r>
                      <a:r>
                        <a:rPr lang="en-US" sz="1400" dirty="0">
                          <a:effectLst/>
                          <a:latin typeface="+mn-lt"/>
                          <a:ea typeface="Times New Roman" panose="02020603050405020304" pitchFamily="18" charset="0"/>
                          <a:cs typeface="Arial" panose="020B0604020202020204" pitchFamily="34" charset="0"/>
                        </a:rPr>
                        <a:t>:</a:t>
                      </a:r>
                      <a:endParaRPr lang="en-GB" sz="1400" dirty="0">
                        <a:effectLst/>
                        <a:latin typeface="+mn-lt"/>
                        <a:ea typeface="Times New Roman" panose="02020603050405020304" pitchFamily="18" charset="0"/>
                        <a:cs typeface="Arial" panose="020B0604020202020204" pitchFamily="34" charset="0"/>
                      </a:endParaRPr>
                    </a:p>
                    <a:p>
                      <a:pPr marL="342900" lvl="0" indent="-342900" algn="just">
                        <a:lnSpc>
                          <a:spcPct val="150000"/>
                        </a:lnSpc>
                        <a:buFont typeface="Symbol" panose="05050102010706020507" pitchFamily="18" charset="2"/>
                        <a:buChar char=""/>
                      </a:pPr>
                      <a:r>
                        <a:rPr lang="en-GB" sz="1400" dirty="0">
                          <a:effectLst/>
                          <a:latin typeface="+mn-lt"/>
                          <a:ea typeface="Times New Roman" panose="02020603050405020304" pitchFamily="18" charset="0"/>
                          <a:cs typeface="Arial" panose="020B0604020202020204" pitchFamily="34" charset="0"/>
                        </a:rPr>
                        <a:t>If the Bidder’s Solution Integrate with the existing SARS Data Platforms like Enterprise Data Warehouse (EDW). (See Solution Architecture Overview on pg. 11 of BRS).                                                                                                                                                                                        </a:t>
                      </a:r>
                      <a:endParaRPr lang="en-ZA" sz="1400" dirty="0">
                        <a:effectLst/>
                        <a:latin typeface="+mn-lt"/>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GB" sz="1400" dirty="0">
                          <a:effectLst/>
                          <a:latin typeface="+mn-lt"/>
                          <a:ea typeface="Times New Roman" panose="02020603050405020304" pitchFamily="18" charset="0"/>
                          <a:cs typeface="Arial" panose="020B0604020202020204" pitchFamily="34" charset="0"/>
                        </a:rPr>
                        <a:t>If the Bidder’s Solution is Operational within the Security Policies of SARS.</a:t>
                      </a:r>
                      <a:endParaRPr lang="en-ZA" sz="1400" dirty="0">
                        <a:effectLst/>
                        <a:latin typeface="+mn-lt"/>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GB" sz="1400" dirty="0">
                          <a:effectLst/>
                          <a:latin typeface="+mn-lt"/>
                          <a:ea typeface="Times New Roman" panose="02020603050405020304" pitchFamily="18" charset="0"/>
                          <a:cs typeface="Arial" panose="020B0604020202020204" pitchFamily="34" charset="0"/>
                        </a:rPr>
                        <a:t>If the Bidder’s Solution has Analytics Execution Platform, to allow analytics with languages like Python, R etc.</a:t>
                      </a:r>
                      <a:endParaRPr lang="en-ZA" sz="1400" dirty="0">
                        <a:effectLst/>
                        <a:latin typeface="+mn-lt"/>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GB" sz="1400" dirty="0">
                          <a:effectLst/>
                          <a:latin typeface="+mn-lt"/>
                          <a:ea typeface="Times New Roman" panose="02020603050405020304" pitchFamily="18" charset="0"/>
                          <a:cs typeface="Arial" panose="020B0604020202020204" pitchFamily="34" charset="0"/>
                        </a:rPr>
                        <a:t>If the Bidder’s Solution has Business Intelligence and Visualisation Tools allowing to display networks and relationships and integrate with other tools like PowerBI</a:t>
                      </a:r>
                      <a:endParaRPr lang="en-ZA" sz="1400" dirty="0">
                        <a:effectLst/>
                        <a:latin typeface="+mn-lt"/>
                        <a:ea typeface="Times New Roman" panose="02020603050405020304" pitchFamily="18" charset="0"/>
                        <a:cs typeface="Times New Roman" panose="02020603050405020304" pitchFamily="18" charset="0"/>
                      </a:endParaRPr>
                    </a:p>
                    <a:p>
                      <a:pPr marL="57150" algn="just">
                        <a:lnSpc>
                          <a:spcPct val="150000"/>
                        </a:lnSpc>
                      </a:pPr>
                      <a:r>
                        <a:rPr lang="en-GB" sz="1400" b="1" dirty="0">
                          <a:effectLst/>
                          <a:latin typeface="+mn-lt"/>
                          <a:ea typeface="Times New Roman" panose="02020603050405020304" pitchFamily="18" charset="0"/>
                          <a:cs typeface="Arial" panose="020B0604020202020204" pitchFamily="34" charset="0"/>
                        </a:rPr>
                        <a:t>NB: If a Bidder does not provide samples as evidence, the Bidder will be disqualified at this stage of the evaluation process.</a:t>
                      </a:r>
                      <a:endParaRPr lang="en-ZA" sz="1400" dirty="0">
                        <a:effectLst/>
                        <a:latin typeface="+mn-lt"/>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77277104"/>
                  </a:ext>
                </a:extLst>
              </a:tr>
            </a:tbl>
          </a:graphicData>
        </a:graphic>
      </p:graphicFrame>
      <p:graphicFrame>
        <p:nvGraphicFramePr>
          <p:cNvPr id="4" name="Object 3">
            <a:extLst>
              <a:ext uri="{FF2B5EF4-FFF2-40B4-BE49-F238E27FC236}">
                <a16:creationId xmlns:a16="http://schemas.microsoft.com/office/drawing/2014/main" id="{6F9A062C-B0C0-4B3F-1A24-0DB317FFB64A}"/>
              </a:ext>
            </a:extLst>
          </p:cNvPr>
          <p:cNvGraphicFramePr>
            <a:graphicFrameLocks noChangeAspect="1"/>
          </p:cNvGraphicFramePr>
          <p:nvPr>
            <p:extLst>
              <p:ext uri="{D42A27DB-BD31-4B8C-83A1-F6EECF244321}">
                <p14:modId xmlns:p14="http://schemas.microsoft.com/office/powerpoint/2010/main" val="683218247"/>
              </p:ext>
            </p:extLst>
          </p:nvPr>
        </p:nvGraphicFramePr>
        <p:xfrm>
          <a:off x="2846438" y="4556392"/>
          <a:ext cx="914400" cy="792163"/>
        </p:xfrm>
        <a:graphic>
          <a:graphicData uri="http://schemas.openxmlformats.org/presentationml/2006/ole">
            <mc:AlternateContent xmlns:mc="http://schemas.openxmlformats.org/markup-compatibility/2006">
              <mc:Choice xmlns:v="urn:schemas-microsoft-com:vml" Requires="v">
                <p:oleObj name="Acrobat Document" showAsIcon="1" r:id="rId2" imgW="914400" imgH="792360" progId="AcroExch.Document.DC">
                  <p:embed/>
                </p:oleObj>
              </mc:Choice>
              <mc:Fallback>
                <p:oleObj name="Acrobat Document" showAsIcon="1" r:id="rId2" imgW="914400" imgH="792360" progId="AcroExch.Document.DC">
                  <p:embed/>
                  <p:pic>
                    <p:nvPicPr>
                      <p:cNvPr id="0" name=""/>
                      <p:cNvPicPr/>
                      <p:nvPr/>
                    </p:nvPicPr>
                    <p:blipFill>
                      <a:blip r:embed="rId3"/>
                      <a:stretch>
                        <a:fillRect/>
                      </a:stretch>
                    </p:blipFill>
                    <p:spPr>
                      <a:xfrm>
                        <a:off x="2846438" y="4556392"/>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1917004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7 of the RFP Main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22" name="Table 3">
            <a:extLst>
              <a:ext uri="{FF2B5EF4-FFF2-40B4-BE49-F238E27FC236}">
                <a16:creationId xmlns:a16="http://schemas.microsoft.com/office/drawing/2014/main" id="{656D80E0-5392-9C11-CEC3-81DBF8EE2A6D}"/>
              </a:ext>
            </a:extLst>
          </p:cNvPr>
          <p:cNvGraphicFramePr>
            <a:graphicFrameLocks noGrp="1"/>
          </p:cNvGraphicFramePr>
          <p:nvPr>
            <p:extLst>
              <p:ext uri="{D42A27DB-BD31-4B8C-83A1-F6EECF244321}">
                <p14:modId xmlns:p14="http://schemas.microsoft.com/office/powerpoint/2010/main" val="1463133572"/>
              </p:ext>
            </p:extLst>
          </p:nvPr>
        </p:nvGraphicFramePr>
        <p:xfrm>
          <a:off x="170996" y="643085"/>
          <a:ext cx="8802007" cy="2990932"/>
        </p:xfrm>
        <a:graphic>
          <a:graphicData uri="http://schemas.openxmlformats.org/drawingml/2006/table">
            <a:tbl>
              <a:tblPr firstRow="1" bandRow="1">
                <a:tableStyleId>{5C22544A-7EE6-4342-B048-85BDC9FD1C3A}</a:tableStyleId>
              </a:tblPr>
              <a:tblGrid>
                <a:gridCol w="860659">
                  <a:extLst>
                    <a:ext uri="{9D8B030D-6E8A-4147-A177-3AD203B41FA5}">
                      <a16:colId xmlns:a16="http://schemas.microsoft.com/office/drawing/2014/main" val="1540842745"/>
                    </a:ext>
                  </a:extLst>
                </a:gridCol>
                <a:gridCol w="7941348">
                  <a:extLst>
                    <a:ext uri="{9D8B030D-6E8A-4147-A177-3AD203B41FA5}">
                      <a16:colId xmlns:a16="http://schemas.microsoft.com/office/drawing/2014/main" val="3676804752"/>
                    </a:ext>
                  </a:extLst>
                </a:gridCol>
              </a:tblGrid>
              <a:tr h="367846">
                <a:tc>
                  <a:txBody>
                    <a:bodyPr/>
                    <a:lstStyle/>
                    <a:p>
                      <a:pPr>
                        <a:lnSpc>
                          <a:spcPct val="150000"/>
                        </a:lnSpc>
                      </a:pPr>
                      <a:r>
                        <a:rPr lang="en-ZA" sz="1400" dirty="0">
                          <a:latin typeface="+mn-lt"/>
                        </a:rPr>
                        <a:t>No:</a:t>
                      </a:r>
                    </a:p>
                  </a:txBody>
                  <a:tcPr/>
                </a:tc>
                <a:tc>
                  <a:txBody>
                    <a:bodyPr/>
                    <a:lstStyle/>
                    <a:p>
                      <a:pPr>
                        <a:lnSpc>
                          <a:spcPct val="150000"/>
                        </a:lnSpc>
                      </a:pPr>
                      <a:r>
                        <a:rPr lang="en-ZA" sz="1400" dirty="0">
                          <a:latin typeface="+mn-lt"/>
                        </a:rPr>
                        <a:t>Pre- Technical Evaluation Criterion</a:t>
                      </a:r>
                    </a:p>
                  </a:txBody>
                  <a:tcPr/>
                </a:tc>
                <a:extLst>
                  <a:ext uri="{0D108BD9-81ED-4DB2-BD59-A6C34878D82A}">
                    <a16:rowId xmlns:a16="http://schemas.microsoft.com/office/drawing/2014/main" val="86481887"/>
                  </a:ext>
                </a:extLst>
              </a:tr>
              <a:tr h="2619012">
                <a:tc>
                  <a:txBody>
                    <a:bodyPr/>
                    <a:lstStyle/>
                    <a:p>
                      <a:pPr algn="ctr">
                        <a:lnSpc>
                          <a:spcPct val="150000"/>
                        </a:lnSpc>
                      </a:pPr>
                      <a:r>
                        <a:rPr lang="en-ZA" sz="1400" dirty="0">
                          <a:solidFill>
                            <a:srgbClr val="002060"/>
                          </a:solidFill>
                          <a:latin typeface="+mn-lt"/>
                        </a:rPr>
                        <a:t>2.</a:t>
                      </a:r>
                    </a:p>
                  </a:txBody>
                  <a:tcPr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1400" b="1" i="0" u="none" strike="noStrike" kern="1200" baseline="0" dirty="0">
                          <a:solidFill>
                            <a:srgbClr val="002060"/>
                          </a:solidFill>
                          <a:latin typeface="+mn-lt"/>
                          <a:ea typeface="+mn-ea"/>
                          <a:cs typeface="+mn-cs"/>
                        </a:rPr>
                        <a:t>The Bidder(s) must have attended the compulsory Briefing Session.</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1400" b="0" i="0" u="none" strike="noStrike" kern="1200" baseline="0" dirty="0">
                        <a:solidFill>
                          <a:srgbClr val="002060"/>
                        </a:solidFill>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1400" b="1" i="0" u="none" strike="noStrike" kern="1200" baseline="0" dirty="0">
                          <a:solidFill>
                            <a:srgbClr val="002060"/>
                          </a:solidFill>
                          <a:latin typeface="+mn-lt"/>
                          <a:ea typeface="+mn-ea"/>
                          <a:cs typeface="+mn-cs"/>
                        </a:rPr>
                        <a:t>NB: Bidder(s) will leave their names and company their representing on the chat box. A bidders who  will not leave their names and company their representing on the chat box  of the Compulsory briefing session will be disqualified at this stage of the evaluation.</a:t>
                      </a:r>
                      <a:endParaRPr lang="en-GB" sz="1400" b="1" i="0" u="none" strike="noStrike" kern="1200" baseline="0" dirty="0">
                        <a:solidFill>
                          <a:srgbClr val="002060"/>
                        </a:solidFill>
                        <a:latin typeface="+mn-lt"/>
                        <a:ea typeface="+mn-ea"/>
                        <a:cs typeface="+mn-cs"/>
                      </a:endParaRPr>
                    </a:p>
                  </a:txBody>
                  <a:tcPr/>
                </a:tc>
                <a:extLst>
                  <a:ext uri="{0D108BD9-81ED-4DB2-BD59-A6C34878D82A}">
                    <a16:rowId xmlns:a16="http://schemas.microsoft.com/office/drawing/2014/main" val="3077277104"/>
                  </a:ext>
                </a:extLst>
              </a:tr>
            </a:tbl>
          </a:graphicData>
        </a:graphic>
      </p:graphicFrame>
    </p:spTree>
    <p:extLst>
      <p:ext uri="{BB962C8B-B14F-4D97-AF65-F5344CB8AC3E}">
        <p14:creationId xmlns:p14="http://schemas.microsoft.com/office/powerpoint/2010/main" val="201569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7 of the RFP Main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tx2"/>
                </a:solidFill>
                <a:cs typeface="Times New Roman" pitchFamily="18" charset="0"/>
              </a:rPr>
              <a:t> </a:t>
            </a:r>
            <a:r>
              <a:rPr lang="en-US" sz="1100" b="1" dirty="0">
                <a:solidFill>
                  <a:schemeClr val="tx2"/>
                </a:solidFill>
                <a:cs typeface="Times New Roman" pitchFamily="18" charset="0"/>
              </a:rPr>
              <a:t>Technical Evaluation</a:t>
            </a:r>
            <a:endParaRPr lang="en-US" sz="1050" b="1" dirty="0">
              <a:solidFill>
                <a:schemeClr val="tx2"/>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625124" y="1309854"/>
            <a:ext cx="1114193"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tx2"/>
                </a:solidFill>
              </a:rPr>
              <a:t>100 points</a:t>
            </a:r>
          </a:p>
        </p:txBody>
      </p:sp>
      <p:sp>
        <p:nvSpPr>
          <p:cNvPr id="17" name="Text Box 99">
            <a:extLst>
              <a:ext uri="{FF2B5EF4-FFF2-40B4-BE49-F238E27FC236}">
                <a16:creationId xmlns:a16="http://schemas.microsoft.com/office/drawing/2014/main" id="{AF38654B-FEC6-4C02-870F-668F5C8E37BD}"/>
              </a:ext>
            </a:extLst>
          </p:cNvPr>
          <p:cNvSpPr txBox="1">
            <a:spLocks noChangeArrowheads="1"/>
          </p:cNvSpPr>
          <p:nvPr/>
        </p:nvSpPr>
        <p:spPr bwMode="auto">
          <a:xfrm>
            <a:off x="5072783" y="1352255"/>
            <a:ext cx="3471386" cy="80791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r>
              <a:rPr lang="en-ZA" sz="1200" b="1" dirty="0">
                <a:solidFill>
                  <a:schemeClr val="tx2"/>
                </a:solidFill>
                <a:cs typeface="Times New Roman" pitchFamily="18" charset="0"/>
              </a:rPr>
              <a:t>Refer to Section 7.4 of the RFP Main Document (Technical Evaluation Criteria)</a:t>
            </a:r>
          </a:p>
          <a:p>
            <a:pPr marL="179388" indent="-179388">
              <a:buFont typeface="Arial" pitchFamily="34" charset="0"/>
              <a:buChar char="•"/>
            </a:pPr>
            <a:endParaRPr lang="en-ZA" sz="1200" b="1" dirty="0">
              <a:solidFill>
                <a:schemeClr val="tx2"/>
              </a:solidFill>
              <a:cs typeface="Times New Roman" pitchFamily="18" charset="0"/>
            </a:endParaRPr>
          </a:p>
          <a:p>
            <a:endParaRPr lang="en-ZA" sz="1050" b="1" dirty="0">
              <a:solidFill>
                <a:schemeClr val="accent2">
                  <a:lumMod val="50000"/>
                </a:schemeClr>
              </a:solidFill>
            </a:endParaRP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tx2"/>
                </a:solidFill>
              </a:rPr>
              <a:t>Achieve overall score of 70 points out of 100 points to proceed to Gate 3</a:t>
            </a: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3</a:t>
            </a:r>
            <a:endParaRPr lang="en-GB" b="1" dirty="0">
              <a:solidFill>
                <a:schemeClr val="tx2"/>
              </a:solidFill>
            </a:endParaRP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825218" y="3187433"/>
            <a:ext cx="3718951" cy="992579"/>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sz="1200" b="1" dirty="0">
                <a:solidFill>
                  <a:schemeClr val="tx2"/>
                </a:solidFill>
              </a:rPr>
              <a:t>Valid B-BBEE Certificate/ Sworn Affidavit</a:t>
            </a:r>
          </a:p>
          <a:p>
            <a:pPr marL="179388" indent="-179388">
              <a:buFont typeface="Arial" pitchFamily="34" charset="0"/>
              <a:buChar char="•"/>
            </a:pPr>
            <a:r>
              <a:rPr lang="en-US" sz="1200" b="1" dirty="0">
                <a:solidFill>
                  <a:schemeClr val="tx2"/>
                </a:solidFill>
              </a:rPr>
              <a:t>Preference Point Claim Form – SBD 6.1</a:t>
            </a:r>
            <a:endParaRPr lang="en-ZA" sz="1200" b="1" dirty="0">
              <a:solidFill>
                <a:schemeClr val="tx2"/>
              </a:solidFill>
            </a:endParaRPr>
          </a:p>
          <a:p>
            <a:pPr marL="171450" indent="-171450">
              <a:buFont typeface="Arial" pitchFamily="34" charset="0"/>
              <a:buChar char="•"/>
            </a:pPr>
            <a:r>
              <a:rPr lang="en-ZA" sz="1200" b="1" dirty="0">
                <a:solidFill>
                  <a:schemeClr val="tx2"/>
                </a:solidFill>
              </a:rPr>
              <a:t>SARS RFP 19/2023 6-1: Price Response Template</a:t>
            </a:r>
          </a:p>
          <a:p>
            <a:endParaRPr lang="en-ZA" sz="1050" b="1" dirty="0">
              <a:solidFill>
                <a:schemeClr val="accent2">
                  <a:lumMod val="50000"/>
                </a:schemeClr>
              </a:solidFill>
            </a:endParaRPr>
          </a:p>
        </p:txBody>
      </p:sp>
      <p:sp>
        <p:nvSpPr>
          <p:cNvPr id="15" name="Rectangle 12"/>
          <p:cNvSpPr>
            <a:spLocks noChangeArrowheads="1"/>
          </p:cNvSpPr>
          <p:nvPr/>
        </p:nvSpPr>
        <p:spPr bwMode="auto">
          <a:xfrm>
            <a:off x="611447" y="4008050"/>
            <a:ext cx="1518489" cy="39530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tx2"/>
                </a:solidFill>
                <a:latin typeface="Arial Narrow" panose="020B0606020202030204" pitchFamily="34" charset="0"/>
              </a:rPr>
              <a:t>Price </a:t>
            </a:r>
            <a:r>
              <a:rPr lang="en-US" sz="1100" dirty="0">
                <a:solidFill>
                  <a:schemeClr val="tx2"/>
                </a:solidFill>
                <a:latin typeface="Arial Narrow" panose="020B0606020202030204" pitchFamily="34" charset="0"/>
              </a:rPr>
              <a:t>=</a:t>
            </a:r>
            <a:r>
              <a:rPr lang="en-US" sz="1100" b="1" dirty="0">
                <a:solidFill>
                  <a:schemeClr val="tx2"/>
                </a:solidFill>
                <a:latin typeface="Arial Narrow" panose="020B0606020202030204" pitchFamily="34" charset="0"/>
              </a:rPr>
              <a:t> 90</a:t>
            </a:r>
          </a:p>
        </p:txBody>
      </p:sp>
      <p:sp>
        <p:nvSpPr>
          <p:cNvPr id="19" name="Rectangle 12"/>
          <p:cNvSpPr>
            <a:spLocks noChangeArrowheads="1"/>
          </p:cNvSpPr>
          <p:nvPr/>
        </p:nvSpPr>
        <p:spPr bwMode="auto">
          <a:xfrm>
            <a:off x="615515" y="4709812"/>
            <a:ext cx="1518490" cy="40619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tx2"/>
                </a:solidFill>
                <a:latin typeface="Arial Narrow" panose="020B0606020202030204" pitchFamily="34" charset="0"/>
              </a:rPr>
              <a:t>Specific Goals </a:t>
            </a:r>
            <a:r>
              <a:rPr lang="en-US" sz="1100" dirty="0">
                <a:solidFill>
                  <a:schemeClr val="tx2"/>
                </a:solidFill>
                <a:latin typeface="Arial Narrow" panose="020B0606020202030204" pitchFamily="34" charset="0"/>
              </a:rPr>
              <a:t>=</a:t>
            </a:r>
            <a:r>
              <a:rPr lang="en-US" sz="1100" b="1" dirty="0">
                <a:solidFill>
                  <a:schemeClr val="tx2"/>
                </a:solidFill>
                <a:latin typeface="Arial Narrow" panose="020B0606020202030204" pitchFamily="34" charset="0"/>
              </a:rPr>
              <a:t> 10</a:t>
            </a:r>
          </a:p>
        </p:txBody>
      </p:sp>
      <p:sp>
        <p:nvSpPr>
          <p:cNvPr id="25" name="Rectangle 11"/>
          <p:cNvSpPr>
            <a:spLocks noChangeArrowheads="1"/>
          </p:cNvSpPr>
          <p:nvPr/>
        </p:nvSpPr>
        <p:spPr bwMode="auto">
          <a:xfrm>
            <a:off x="2625124" y="4260571"/>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tx2"/>
                </a:solidFill>
                <a:latin typeface="Arial Narrow" panose="020B0606020202030204" pitchFamily="34" charset="0"/>
              </a:rPr>
              <a:t>100 points</a:t>
            </a:r>
          </a:p>
        </p:txBody>
      </p:sp>
    </p:spTree>
    <p:extLst>
      <p:ext uri="{BB962C8B-B14F-4D97-AF65-F5344CB8AC3E}">
        <p14:creationId xmlns:p14="http://schemas.microsoft.com/office/powerpoint/2010/main" val="3341055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7 of the RFP Main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5" name="Object 4">
            <a:extLst>
              <a:ext uri="{FF2B5EF4-FFF2-40B4-BE49-F238E27FC236}">
                <a16:creationId xmlns:a16="http://schemas.microsoft.com/office/drawing/2014/main" id="{828E1DB5-1720-F395-3E80-2A6452B1B82C}"/>
              </a:ext>
            </a:extLst>
          </p:cNvPr>
          <p:cNvGraphicFramePr>
            <a:graphicFrameLocks noChangeAspect="1"/>
          </p:cNvGraphicFramePr>
          <p:nvPr>
            <p:extLst>
              <p:ext uri="{D42A27DB-BD31-4B8C-83A1-F6EECF244321}">
                <p14:modId xmlns:p14="http://schemas.microsoft.com/office/powerpoint/2010/main" val="3173018820"/>
              </p:ext>
            </p:extLst>
          </p:nvPr>
        </p:nvGraphicFramePr>
        <p:xfrm>
          <a:off x="2674696" y="1871919"/>
          <a:ext cx="1277872" cy="792163"/>
        </p:xfrm>
        <a:graphic>
          <a:graphicData uri="http://schemas.openxmlformats.org/presentationml/2006/ole">
            <mc:AlternateContent xmlns:mc="http://schemas.openxmlformats.org/markup-compatibility/2006">
              <mc:Choice xmlns:v="urn:schemas-microsoft-com:vml" Requires="v">
                <p:oleObj name="Worksheet" showAsIcon="1" r:id="rId2" imgW="914400" imgH="792360" progId="Excel.Sheet.12">
                  <p:embed/>
                </p:oleObj>
              </mc:Choice>
              <mc:Fallback>
                <p:oleObj name="Worksheet" showAsIcon="1" r:id="rId2" imgW="914400" imgH="792360" progId="Excel.Sheet.12">
                  <p:embed/>
                  <p:pic>
                    <p:nvPicPr>
                      <p:cNvPr id="0" name=""/>
                      <p:cNvPicPr/>
                      <p:nvPr/>
                    </p:nvPicPr>
                    <p:blipFill>
                      <a:blip r:embed="rId3"/>
                      <a:stretch>
                        <a:fillRect/>
                      </a:stretch>
                    </p:blipFill>
                    <p:spPr>
                      <a:xfrm>
                        <a:off x="2674696" y="1871919"/>
                        <a:ext cx="1277872" cy="792163"/>
                      </a:xfrm>
                      <a:prstGeom prst="rect">
                        <a:avLst/>
                      </a:prstGeom>
                    </p:spPr>
                  </p:pic>
                </p:oleObj>
              </mc:Fallback>
            </mc:AlternateContent>
          </a:graphicData>
        </a:graphic>
      </p:graphicFrame>
    </p:spTree>
    <p:extLst>
      <p:ext uri="{BB962C8B-B14F-4D97-AF65-F5344CB8AC3E}">
        <p14:creationId xmlns:p14="http://schemas.microsoft.com/office/powerpoint/2010/main" val="1531210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rgbClr val="FF0000"/>
                </a:solidFill>
              </a:rPr>
              <a:t>6. Price &amp; Specific goals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sz="1800"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55555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Bid Evaluation Process  Gate </a:t>
            </a:r>
            <a:r>
              <a:rPr lang="en-ZA" sz="2000" dirty="0">
                <a:solidFill>
                  <a:schemeClr val="tx2"/>
                </a:solidFill>
                <a:effectLst>
                  <a:outerShdw blurRad="38100" dist="38100" dir="2700000" algn="tl">
                    <a:srgbClr val="000000">
                      <a:alpha val="43137"/>
                    </a:srgbClr>
                  </a:outerShdw>
                </a:effectLst>
              </a:rPr>
              <a:t>3</a:t>
            </a:r>
            <a:r>
              <a:rPr lang="en-ZA" sz="2000" b="1" dirty="0">
                <a:solidFill>
                  <a:schemeClr val="tx2"/>
                </a:solidFill>
                <a:effectLst>
                  <a:outerShdw blurRad="38100" dist="38100" dir="2700000" algn="tl">
                    <a:srgbClr val="000000">
                      <a:alpha val="43137"/>
                    </a:srgbClr>
                  </a:outerShdw>
                </a:effectLst>
                <a:latin typeface="+mj-lt"/>
                <a:ea typeface="+mj-ea"/>
                <a:cs typeface="+mj-cs"/>
              </a:rPr>
              <a:t> – Price</a:t>
            </a:r>
          </a:p>
        </p:txBody>
      </p:sp>
      <p:sp>
        <p:nvSpPr>
          <p:cNvPr id="7" name="Rectangle 6"/>
          <p:cNvSpPr/>
          <p:nvPr/>
        </p:nvSpPr>
        <p:spPr>
          <a:xfrm>
            <a:off x="149542" y="839063"/>
            <a:ext cx="8594408" cy="1021883"/>
          </a:xfrm>
          <a:prstGeom prst="rect">
            <a:avLst/>
          </a:prstGeom>
        </p:spPr>
        <p:txBody>
          <a:bodyPr wrap="square">
            <a:spAutoFit/>
          </a:bodyPr>
          <a:lstStyle/>
          <a:p>
            <a:pPr>
              <a:lnSpc>
                <a:spcPct val="150000"/>
              </a:lnSpc>
            </a:pPr>
            <a:r>
              <a:rPr lang="en-ZA" sz="1400" dirty="0">
                <a:solidFill>
                  <a:srgbClr val="003366"/>
                </a:solidFill>
                <a:ea typeface="Times New Roman" pitchFamily="18" charset="0"/>
                <a:cs typeface="Tahoma" pitchFamily="34" charset="0"/>
              </a:rPr>
              <a:t>The Price and Specific goals points will be added together to determine each bidder’s overall score out of 100 points. </a:t>
            </a:r>
          </a:p>
          <a:p>
            <a:pPr>
              <a:lnSpc>
                <a:spcPct val="150000"/>
              </a:lnSpc>
            </a:pPr>
            <a:endParaRPr lang="en-ZA" sz="1400" dirty="0">
              <a:solidFill>
                <a:srgbClr val="003366"/>
              </a:solidFill>
              <a:ea typeface="Times New Roman" pitchFamily="18" charset="0"/>
              <a:cs typeface="Tahoma" pitchFamily="34" charset="0"/>
            </a:endParaRPr>
          </a:p>
        </p:txBody>
      </p:sp>
      <p:sp>
        <p:nvSpPr>
          <p:cNvPr id="8" name="Rectangle 7"/>
          <p:cNvSpPr/>
          <p:nvPr/>
        </p:nvSpPr>
        <p:spPr>
          <a:xfrm>
            <a:off x="149542" y="1717288"/>
            <a:ext cx="8844915" cy="416011"/>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Stage 1: Price Evaluation (90 points)</a:t>
            </a:r>
            <a:r>
              <a:rPr lang="en-ZA" sz="1600" b="1" u="sng" dirty="0">
                <a:solidFill>
                  <a:srgbClr val="003366"/>
                </a:solidFill>
                <a:ea typeface="Times New Roman" pitchFamily="18" charset="0"/>
                <a:cs typeface="Tahoma" pitchFamily="34" charset="0"/>
              </a:rPr>
              <a:t> </a:t>
            </a:r>
          </a:p>
        </p:txBody>
      </p:sp>
      <p:sp>
        <p:nvSpPr>
          <p:cNvPr id="9" name="Rectangle 8"/>
          <p:cNvSpPr/>
          <p:nvPr/>
        </p:nvSpPr>
        <p:spPr>
          <a:xfrm>
            <a:off x="112871" y="2178953"/>
            <a:ext cx="8667750" cy="307777"/>
          </a:xfrm>
          <a:prstGeom prst="rect">
            <a:avLst/>
          </a:prstGeom>
        </p:spPr>
        <p:txBody>
          <a:bodyPr wrap="square">
            <a:spAutoFit/>
          </a:bodyPr>
          <a:lstStyle/>
          <a:p>
            <a:r>
              <a:rPr lang="en-ZA" sz="1400" dirty="0">
                <a:solidFill>
                  <a:srgbClr val="003366"/>
                </a:solidFill>
                <a:ea typeface="Times New Roman" pitchFamily="18" charset="0"/>
                <a:cs typeface="Tahoma" pitchFamily="34" charset="0"/>
              </a:rPr>
              <a:t>Bidders must refer to Annexure B  – Pricing Schedule</a:t>
            </a:r>
          </a:p>
        </p:txBody>
      </p:sp>
      <p:graphicFrame>
        <p:nvGraphicFramePr>
          <p:cNvPr id="10" name="Table 9"/>
          <p:cNvGraphicFramePr>
            <a:graphicFrameLocks noGrp="1"/>
          </p:cNvGraphicFramePr>
          <p:nvPr>
            <p:extLst>
              <p:ext uri="{D42A27DB-BD31-4B8C-83A1-F6EECF244321}">
                <p14:modId xmlns:p14="http://schemas.microsoft.com/office/powerpoint/2010/main" val="4255957479"/>
              </p:ext>
            </p:extLst>
          </p:nvPr>
        </p:nvGraphicFramePr>
        <p:xfrm>
          <a:off x="219075" y="2684389"/>
          <a:ext cx="6345637" cy="1125830"/>
        </p:xfrm>
        <a:graphic>
          <a:graphicData uri="http://schemas.openxmlformats.org/drawingml/2006/table">
            <a:tbl>
              <a:tblPr firstRow="1" firstCol="1" bandRow="1"/>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Evaluation</a:t>
                      </a:r>
                      <a:endParaRPr lang="en-ZA" sz="1100" dirty="0">
                        <a:effectLst/>
                        <a:latin typeface="Arial"/>
                        <a:ea typeface="Times New Roman"/>
                        <a:cs typeface="Times New Roman"/>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a:solidFill>
                            <a:schemeClr val="tx2">
                              <a:lumMod val="75000"/>
                            </a:schemeClr>
                          </a:solidFill>
                          <a:latin typeface="+mn-lt"/>
                          <a:ea typeface="+mn-ea"/>
                          <a:cs typeface="+mn-cs"/>
                        </a:rPr>
                        <a:t>90</a:t>
                      </a: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tint val="40000"/>
                      </a:srgbClr>
                    </a:solidFill>
                  </a:tcPr>
                </a:tc>
                <a:extLst>
                  <a:ext uri="{0D108BD9-81ED-4DB2-BD59-A6C34878D82A}">
                    <a16:rowId xmlns:a16="http://schemas.microsoft.com/office/drawing/2014/main" val="10001"/>
                  </a:ext>
                </a:extLst>
              </a:tr>
            </a:tbl>
          </a:graphicData>
        </a:graphic>
      </p:graphicFrame>
      <p:sp>
        <p:nvSpPr>
          <p:cNvPr id="12" name="Rectangle 11"/>
          <p:cNvSpPr/>
          <p:nvPr/>
        </p:nvSpPr>
        <p:spPr>
          <a:xfrm>
            <a:off x="219075" y="5442288"/>
            <a:ext cx="7505700" cy="738664"/>
          </a:xfrm>
          <a:prstGeom prst="rect">
            <a:avLst/>
          </a:prstGeom>
        </p:spPr>
        <p:txBody>
          <a:bodyPr wrap="square">
            <a:spAutoFit/>
          </a:bodyPr>
          <a:lstStyle/>
          <a:p>
            <a:r>
              <a:rPr lang="en-ZA" sz="1400" dirty="0">
                <a:solidFill>
                  <a:srgbClr val="004F87">
                    <a:lumMod val="75000"/>
                  </a:srgbClr>
                </a:solidFill>
              </a:rPr>
              <a:t>Ps	=	Points scored for price of Bid under consideration</a:t>
            </a:r>
          </a:p>
          <a:p>
            <a:r>
              <a:rPr lang="en-ZA" sz="1400" dirty="0">
                <a:solidFill>
                  <a:srgbClr val="004F87">
                    <a:lumMod val="75000"/>
                  </a:srgbClr>
                </a:solidFill>
              </a:rPr>
              <a:t>Pt.	=	Rand value of Bid under consideration</a:t>
            </a:r>
          </a:p>
          <a:p>
            <a:r>
              <a:rPr lang="en-ZA" sz="1400" dirty="0">
                <a:solidFill>
                  <a:srgbClr val="004F87">
                    <a:lumMod val="75000"/>
                  </a:srgbClr>
                </a:solidFill>
              </a:rPr>
              <a:t>Pmin	=	Rand value of lowest acceptable Bid</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4C9E016-2628-3A1C-E553-61535103FD73}"/>
                  </a:ext>
                </a:extLst>
              </p:cNvPr>
              <p:cNvSpPr txBox="1"/>
              <p:nvPr/>
            </p:nvSpPr>
            <p:spPr>
              <a:xfrm>
                <a:off x="112871" y="4236035"/>
                <a:ext cx="3967516" cy="6455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ZA" sz="1600" b="1" i="1" smtClean="0">
                          <a:latin typeface="Cambria Math" panose="02040503050406030204" pitchFamily="18" charset="0"/>
                        </a:rPr>
                        <m:t>𝑷𝒔</m:t>
                      </m:r>
                      <m:r>
                        <a:rPr lang="en-ZA" sz="1600" b="0" i="0">
                          <a:latin typeface="Cambria Math" panose="02040503050406030204" pitchFamily="18" charset="0"/>
                        </a:rPr>
                        <m:t>=90</m:t>
                      </m:r>
                      <m:d>
                        <m:dPr>
                          <m:ctrlPr>
                            <a:rPr lang="en-ZA" sz="1600" b="0" i="1">
                              <a:solidFill>
                                <a:srgbClr val="836967"/>
                              </a:solidFill>
                              <a:latin typeface="Cambria Math" panose="02040503050406030204" pitchFamily="18" charset="0"/>
                            </a:rPr>
                          </m:ctrlPr>
                        </m:dPr>
                        <m:e>
                          <m:r>
                            <a:rPr lang="en-ZA" sz="1600" b="0" i="0">
                              <a:latin typeface="Cambria Math" panose="02040503050406030204" pitchFamily="18" charset="0"/>
                            </a:rPr>
                            <m:t>1−</m:t>
                          </m:r>
                          <m:f>
                            <m:fPr>
                              <m:ctrlPr>
                                <a:rPr lang="en-ZA" sz="1600" b="0" i="1">
                                  <a:solidFill>
                                    <a:srgbClr val="836967"/>
                                  </a:solidFill>
                                  <a:latin typeface="Cambria Math" panose="02040503050406030204" pitchFamily="18" charset="0"/>
                                </a:rPr>
                              </m:ctrlPr>
                            </m:fPr>
                            <m:num>
                              <m:r>
                                <a:rPr lang="en-ZA" sz="1600" b="1" i="1">
                                  <a:latin typeface="Cambria Math" panose="02040503050406030204" pitchFamily="18" charset="0"/>
                                </a:rPr>
                                <m:t>𝑷𝒕</m:t>
                              </m:r>
                              <m:r>
                                <a:rPr lang="en-ZA" sz="1600" b="0" i="0">
                                  <a:latin typeface="Cambria Math" panose="02040503050406030204" pitchFamily="18" charset="0"/>
                                </a:rPr>
                                <m:t>−</m:t>
                              </m:r>
                              <m:r>
                                <a:rPr lang="en-ZA" sz="1600" b="1" i="1">
                                  <a:latin typeface="Cambria Math" panose="02040503050406030204" pitchFamily="18" charset="0"/>
                                </a:rPr>
                                <m:t>𝑷</m:t>
                              </m:r>
                              <m:func>
                                <m:funcPr>
                                  <m:ctrlPr>
                                    <a:rPr lang="en-ZA" sz="1600" b="1" i="1">
                                      <a:latin typeface="Cambria Math" panose="02040503050406030204" pitchFamily="18" charset="0"/>
                                    </a:rPr>
                                  </m:ctrlPr>
                                </m:funcPr>
                                <m:fName>
                                  <m:r>
                                    <a:rPr lang="en-ZA" sz="1600" b="1" i="1">
                                      <a:latin typeface="Cambria Math" panose="02040503050406030204" pitchFamily="18" charset="0"/>
                                    </a:rPr>
                                    <m:t>𝒎𝒊𝒏</m:t>
                                  </m:r>
                                </m:fName>
                                <m:e/>
                              </m:func>
                            </m:num>
                            <m:den>
                              <m:r>
                                <a:rPr lang="en-ZA" sz="1600" b="1" i="1">
                                  <a:latin typeface="Cambria Math" panose="02040503050406030204" pitchFamily="18" charset="0"/>
                                </a:rPr>
                                <m:t>𝑷</m:t>
                              </m:r>
                              <m:func>
                                <m:funcPr>
                                  <m:ctrlPr>
                                    <a:rPr lang="en-ZA" sz="1600" b="1" i="1">
                                      <a:latin typeface="Cambria Math" panose="02040503050406030204" pitchFamily="18" charset="0"/>
                                    </a:rPr>
                                  </m:ctrlPr>
                                </m:funcPr>
                                <m:fName>
                                  <m:r>
                                    <a:rPr lang="en-ZA" sz="1600" b="1" i="1">
                                      <a:latin typeface="Cambria Math" panose="02040503050406030204" pitchFamily="18" charset="0"/>
                                    </a:rPr>
                                    <m:t>𝒎𝒊𝒏</m:t>
                                  </m:r>
                                </m:fName>
                                <m:e/>
                              </m:func>
                            </m:den>
                          </m:f>
                        </m:e>
                      </m:d>
                    </m:oMath>
                  </m:oMathPara>
                </a14:m>
                <a:endParaRPr lang="en-ZA" sz="1600" dirty="0"/>
              </a:p>
            </p:txBody>
          </p:sp>
        </mc:Choice>
        <mc:Fallback xmlns="">
          <p:sp>
            <p:nvSpPr>
              <p:cNvPr id="22" name="TextBox 21">
                <a:extLst>
                  <a:ext uri="{FF2B5EF4-FFF2-40B4-BE49-F238E27FC236}">
                    <a16:creationId xmlns:a16="http://schemas.microsoft.com/office/drawing/2014/main" id="{B4C9E016-2628-3A1C-E553-61535103FD73}"/>
                  </a:ext>
                </a:extLst>
              </p:cNvPr>
              <p:cNvSpPr txBox="1">
                <a:spLocks noRot="1" noChangeAspect="1" noMove="1" noResize="1" noEditPoints="1" noAdjustHandles="1" noChangeArrowheads="1" noChangeShapeType="1" noTextEdit="1"/>
              </p:cNvSpPr>
              <p:nvPr/>
            </p:nvSpPr>
            <p:spPr>
              <a:xfrm>
                <a:off x="112871" y="4236035"/>
                <a:ext cx="3967516" cy="645561"/>
              </a:xfrm>
              <a:prstGeom prst="rect">
                <a:avLst/>
              </a:prstGeom>
              <a:blipFill>
                <a:blip r:embed="rId2"/>
                <a:stretch>
                  <a:fillRect/>
                </a:stretch>
              </a:blipFill>
            </p:spPr>
            <p:txBody>
              <a:bodyPr/>
              <a:lstStyle/>
              <a:p>
                <a:r>
                  <a:rPr lang="en-ZA">
                    <a:noFill/>
                  </a:rPr>
                  <a:t> </a:t>
                </a:r>
              </a:p>
            </p:txBody>
          </p:sp>
        </mc:Fallback>
      </mc:AlternateContent>
      <p:graphicFrame>
        <p:nvGraphicFramePr>
          <p:cNvPr id="2" name="Object 1">
            <a:extLst>
              <a:ext uri="{FF2B5EF4-FFF2-40B4-BE49-F238E27FC236}">
                <a16:creationId xmlns:a16="http://schemas.microsoft.com/office/drawing/2014/main" id="{A9BB43A6-008A-6ED3-1021-BD44EA908588}"/>
              </a:ext>
            </a:extLst>
          </p:cNvPr>
          <p:cNvGraphicFramePr>
            <a:graphicFrameLocks noChangeAspect="1"/>
          </p:cNvGraphicFramePr>
          <p:nvPr>
            <p:extLst>
              <p:ext uri="{D42A27DB-BD31-4B8C-83A1-F6EECF244321}">
                <p14:modId xmlns:p14="http://schemas.microsoft.com/office/powerpoint/2010/main" val="4254077257"/>
              </p:ext>
            </p:extLst>
          </p:nvPr>
        </p:nvGraphicFramePr>
        <p:xfrm>
          <a:off x="5112295" y="1391984"/>
          <a:ext cx="1344263" cy="1094746"/>
        </p:xfrm>
        <a:graphic>
          <a:graphicData uri="http://schemas.openxmlformats.org/presentationml/2006/ole">
            <mc:AlternateContent xmlns:mc="http://schemas.openxmlformats.org/markup-compatibility/2006">
              <mc:Choice xmlns:v="urn:schemas-microsoft-com:vml" Requires="v">
                <p:oleObj name="Worksheet" showAsIcon="1" r:id="rId3" imgW="914400" imgH="792360" progId="Excel.Sheet.12">
                  <p:embed/>
                </p:oleObj>
              </mc:Choice>
              <mc:Fallback>
                <p:oleObj name="Worksheet" showAsIcon="1" r:id="rId3" imgW="914400" imgH="792360" progId="Excel.Sheet.12">
                  <p:embed/>
                  <p:pic>
                    <p:nvPicPr>
                      <p:cNvPr id="0" name=""/>
                      <p:cNvPicPr/>
                      <p:nvPr/>
                    </p:nvPicPr>
                    <p:blipFill>
                      <a:blip r:embed="rId4"/>
                      <a:stretch>
                        <a:fillRect/>
                      </a:stretch>
                    </p:blipFill>
                    <p:spPr>
                      <a:xfrm>
                        <a:off x="5112295" y="1391984"/>
                        <a:ext cx="1344263" cy="1094746"/>
                      </a:xfrm>
                      <a:prstGeom prst="rect">
                        <a:avLst/>
                      </a:prstGeom>
                    </p:spPr>
                  </p:pic>
                </p:oleObj>
              </mc:Fallback>
            </mc:AlternateContent>
          </a:graphicData>
        </a:graphic>
      </p:graphicFrame>
    </p:spTree>
    <p:extLst>
      <p:ext uri="{BB962C8B-B14F-4D97-AF65-F5344CB8AC3E}">
        <p14:creationId xmlns:p14="http://schemas.microsoft.com/office/powerpoint/2010/main" val="1752963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algn="l">
              <a:lnSpc>
                <a:spcPct val="135000"/>
              </a:lnSpc>
              <a:spcBef>
                <a:spcPct val="75000"/>
              </a:spcBef>
              <a:spcAft>
                <a:spcPct val="10000"/>
              </a:spcAft>
              <a:buClr>
                <a:schemeClr val="accent1"/>
              </a:buClr>
            </a:pPr>
            <a:r>
              <a:rPr lang="en-US" sz="18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a:t>
            </a:r>
            <a:r>
              <a:rPr lang="en-ZA" b="1" dirty="0">
                <a:solidFill>
                  <a:schemeClr val="tx2"/>
                </a:solidFill>
              </a:rPr>
              <a:t>. Governance, Rules and Procedures</a:t>
            </a:r>
          </a:p>
          <a:p>
            <a:pPr marL="228600" indent="-228600">
              <a:lnSpc>
                <a:spcPct val="135000"/>
              </a:lnSpc>
              <a:spcBef>
                <a:spcPct val="75000"/>
              </a:spcBef>
              <a:spcAft>
                <a:spcPct val="10000"/>
              </a:spcAft>
              <a:buClr>
                <a:schemeClr val="accent1"/>
              </a:buClr>
            </a:pPr>
            <a:r>
              <a:rPr lang="en-ZA" sz="1800" b="1" dirty="0">
                <a:solidFill>
                  <a:schemeClr val="tx2"/>
                </a:solidFill>
              </a:rPr>
              <a:t>3.RFP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a:t>
            </a:r>
            <a:r>
              <a:rPr lang="en-ZA" b="1" dirty="0">
                <a:solidFill>
                  <a:schemeClr val="tx2"/>
                </a:solidFill>
              </a:rPr>
              <a:t>Requirements</a:t>
            </a:r>
            <a:r>
              <a:rPr lang="en-ZA" sz="1800" b="1" dirty="0">
                <a:solidFill>
                  <a:schemeClr val="tx2"/>
                </a:solidFill>
              </a:rPr>
              <a:t>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&amp;Specific goals</a:t>
            </a:r>
          </a:p>
          <a:p>
            <a:pPr marL="228600" indent="-228600">
              <a:lnSpc>
                <a:spcPct val="135000"/>
              </a:lnSpc>
              <a:spcBef>
                <a:spcPct val="75000"/>
              </a:spcBef>
              <a:spcAft>
                <a:spcPct val="10000"/>
              </a:spcAft>
              <a:buClr>
                <a:schemeClr val="accent1"/>
              </a:buClr>
            </a:pPr>
            <a:r>
              <a:rPr lang="en-ZA" sz="1800" b="1" dirty="0">
                <a:solidFill>
                  <a:schemeClr val="tx2"/>
                </a:solidFill>
              </a:rPr>
              <a:t>7. Financial Analysis </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2334713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FF02A-5B3E-AFAE-217C-958931335E82}"/>
              </a:ext>
            </a:extLst>
          </p:cNvPr>
          <p:cNvSpPr>
            <a:spLocks noGrp="1"/>
          </p:cNvSpPr>
          <p:nvPr>
            <p:ph type="title"/>
          </p:nvPr>
        </p:nvSpPr>
        <p:spPr/>
        <p:txBody>
          <a:bodyPr/>
          <a:lstStyle/>
          <a:p>
            <a:r>
              <a:rPr lang="en-ZA" dirty="0"/>
              <a:t>Specific goals = 10 Points</a:t>
            </a:r>
          </a:p>
        </p:txBody>
      </p:sp>
      <p:sp>
        <p:nvSpPr>
          <p:cNvPr id="3" name="Slide Number Placeholder 2">
            <a:extLst>
              <a:ext uri="{FF2B5EF4-FFF2-40B4-BE49-F238E27FC236}">
                <a16:creationId xmlns:a16="http://schemas.microsoft.com/office/drawing/2014/main" id="{2CB6E448-4D53-713D-AEDF-EC74C72934F8}"/>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a:extLst>
              <a:ext uri="{FF2B5EF4-FFF2-40B4-BE49-F238E27FC236}">
                <a16:creationId xmlns:a16="http://schemas.microsoft.com/office/drawing/2014/main" id="{69C120F6-3ADE-05F3-F0E0-F3D5E68DD22B}"/>
              </a:ext>
            </a:extLst>
          </p:cNvPr>
          <p:cNvSpPr>
            <a:spLocks noGrp="1"/>
          </p:cNvSpPr>
          <p:nvPr>
            <p:ph type="body" sz="quarter" idx="11"/>
          </p:nvPr>
        </p:nvSpPr>
        <p:spPr>
          <a:xfrm>
            <a:off x="341993" y="1304924"/>
            <a:ext cx="8370887" cy="4248151"/>
          </a:xfrm>
        </p:spPr>
        <p:txBody>
          <a:bodyPr/>
          <a:lstStyle/>
          <a:p>
            <a:r>
              <a:rPr kumimoji="0" lang="en-ZA" sz="2000" b="1" i="0" u="none" strike="noStrike" kern="1200" cap="none" spc="0" normalizeH="0" baseline="0" noProof="0" dirty="0">
                <a:ln>
                  <a:noFill/>
                </a:ln>
                <a:solidFill>
                  <a:srgbClr val="004F87">
                    <a:lumMod val="75000"/>
                  </a:srgbClr>
                </a:solidFill>
                <a:effectLst/>
                <a:uLnTx/>
                <a:uFillTx/>
                <a:latin typeface="Arial"/>
                <a:ea typeface="+mn-ea"/>
                <a:cs typeface="+mn-cs"/>
              </a:rPr>
              <a:t>Specific goals points may be allocated to Bidders on submission of documentation or evidence as follows:</a:t>
            </a:r>
          </a:p>
          <a:p>
            <a:endParaRPr lang="en-ZA" sz="2000" b="1" dirty="0">
              <a:solidFill>
                <a:srgbClr val="004F87">
                  <a:lumMod val="75000"/>
                </a:srgbClr>
              </a:solidFill>
              <a:latin typeface="Arial"/>
            </a:endParaRPr>
          </a:p>
          <a:p>
            <a:endParaRPr kumimoji="0" lang="en-ZA" sz="2000" b="1" i="0" u="none" strike="noStrike" kern="1200" cap="none" spc="0" normalizeH="0" baseline="0" noProof="0" dirty="0">
              <a:ln>
                <a:noFill/>
              </a:ln>
              <a:solidFill>
                <a:srgbClr val="004F87">
                  <a:lumMod val="75000"/>
                </a:srgbClr>
              </a:solidFill>
              <a:effectLst/>
              <a:uLnTx/>
              <a:uFillTx/>
              <a:latin typeface="Arial"/>
              <a:ea typeface="+mn-ea"/>
              <a:cs typeface="+mn-cs"/>
            </a:endParaRPr>
          </a:p>
          <a:p>
            <a:endParaRPr lang="en-ZA" sz="2000" b="1" dirty="0">
              <a:solidFill>
                <a:srgbClr val="004F87">
                  <a:lumMod val="75000"/>
                </a:srgbClr>
              </a:solidFill>
              <a:latin typeface="Arial"/>
            </a:endParaRPr>
          </a:p>
          <a:p>
            <a:endParaRPr kumimoji="0" lang="en-ZA" sz="2000" b="1" i="0" u="none" strike="noStrike" kern="1200" cap="none" spc="0" normalizeH="0" baseline="0" noProof="0" dirty="0">
              <a:ln>
                <a:noFill/>
              </a:ln>
              <a:solidFill>
                <a:srgbClr val="004F87">
                  <a:lumMod val="75000"/>
                </a:srgbClr>
              </a:solidFill>
              <a:effectLst/>
              <a:uLnTx/>
              <a:uFillTx/>
              <a:latin typeface="Arial"/>
              <a:ea typeface="+mn-ea"/>
              <a:cs typeface="+mn-cs"/>
            </a:endParaRPr>
          </a:p>
          <a:p>
            <a:endParaRPr lang="en-ZA" sz="2000" b="1" dirty="0">
              <a:solidFill>
                <a:srgbClr val="004F87">
                  <a:lumMod val="75000"/>
                </a:srgbClr>
              </a:solidFill>
              <a:latin typeface="Arial"/>
            </a:endParaRPr>
          </a:p>
          <a:p>
            <a:endParaRPr kumimoji="0" lang="en-ZA" sz="2000" b="1" i="0" u="none" strike="noStrike" kern="1200" cap="none" spc="0" normalizeH="0" baseline="0" noProof="0" dirty="0">
              <a:ln>
                <a:noFill/>
              </a:ln>
              <a:solidFill>
                <a:srgbClr val="004F87">
                  <a:lumMod val="75000"/>
                </a:srgbClr>
              </a:solidFill>
              <a:effectLst/>
              <a:uLnTx/>
              <a:uFillTx/>
              <a:latin typeface="Arial"/>
              <a:ea typeface="+mn-ea"/>
              <a:cs typeface="+mn-cs"/>
            </a:endParaRPr>
          </a:p>
          <a:p>
            <a:endParaRPr lang="en-ZA" sz="2000" b="1" dirty="0">
              <a:solidFill>
                <a:srgbClr val="004F87">
                  <a:lumMod val="75000"/>
                </a:srgbClr>
              </a:solidFill>
              <a:latin typeface="Arial"/>
            </a:endParaRPr>
          </a:p>
          <a:p>
            <a:r>
              <a:rPr kumimoji="0" lang="en-GB" sz="2000" b="1" i="0" u="none" strike="noStrike" kern="1200" cap="none" spc="0" normalizeH="0" baseline="0" noProof="0" dirty="0">
                <a:ln>
                  <a:noFill/>
                </a:ln>
                <a:solidFill>
                  <a:srgbClr val="004F87">
                    <a:lumMod val="75000"/>
                  </a:srgbClr>
                </a:solidFill>
                <a:effectLst/>
                <a:uLnTx/>
                <a:uFillTx/>
                <a:latin typeface="Arial"/>
                <a:ea typeface="+mn-ea"/>
                <a:cs typeface="+mn-cs"/>
              </a:rPr>
              <a:t>Bidders MUST complete and sign the SBD 6.1 form to claim the points for Specific goals, failing which, the Bidder will be scored zero.</a:t>
            </a:r>
            <a:endParaRPr kumimoji="0" lang="en-ZA" sz="2000" b="1" i="0" u="none" strike="noStrike" kern="1200" cap="none" spc="0" normalizeH="0" baseline="0" noProof="0" dirty="0">
              <a:ln>
                <a:noFill/>
              </a:ln>
              <a:solidFill>
                <a:srgbClr val="004F87">
                  <a:lumMod val="75000"/>
                </a:srgbClr>
              </a:solidFill>
              <a:effectLst/>
              <a:uLnTx/>
              <a:uFillTx/>
              <a:latin typeface="Arial"/>
              <a:ea typeface="+mn-ea"/>
              <a:cs typeface="+mn-cs"/>
            </a:endParaRPr>
          </a:p>
          <a:p>
            <a:endParaRPr lang="en-ZA" sz="2000" b="1" dirty="0">
              <a:solidFill>
                <a:srgbClr val="004F87">
                  <a:lumMod val="75000"/>
                </a:srgbClr>
              </a:solidFill>
              <a:latin typeface="Arial"/>
            </a:endParaRPr>
          </a:p>
          <a:p>
            <a:endParaRPr lang="en-ZA" dirty="0"/>
          </a:p>
        </p:txBody>
      </p:sp>
      <p:graphicFrame>
        <p:nvGraphicFramePr>
          <p:cNvPr id="10" name="Table 10">
            <a:extLst>
              <a:ext uri="{FF2B5EF4-FFF2-40B4-BE49-F238E27FC236}">
                <a16:creationId xmlns:a16="http://schemas.microsoft.com/office/drawing/2014/main" id="{9CF10CCB-C21A-2531-3E87-7854FDBDAAF9}"/>
              </a:ext>
            </a:extLst>
          </p:cNvPr>
          <p:cNvGraphicFramePr>
            <a:graphicFrameLocks noGrp="1"/>
          </p:cNvGraphicFramePr>
          <p:nvPr>
            <p:extLst>
              <p:ext uri="{D42A27DB-BD31-4B8C-83A1-F6EECF244321}">
                <p14:modId xmlns:p14="http://schemas.microsoft.com/office/powerpoint/2010/main" val="1409672424"/>
              </p:ext>
            </p:extLst>
          </p:nvPr>
        </p:nvGraphicFramePr>
        <p:xfrm>
          <a:off x="431120" y="2142588"/>
          <a:ext cx="7281468" cy="1711959"/>
        </p:xfrm>
        <a:graphic>
          <a:graphicData uri="http://schemas.openxmlformats.org/drawingml/2006/table">
            <a:tbl>
              <a:tblPr firstRow="1" bandRow="1">
                <a:tableStyleId>{5C22544A-7EE6-4342-B048-85BDC9FD1C3A}</a:tableStyleId>
              </a:tblPr>
              <a:tblGrid>
                <a:gridCol w="3640734">
                  <a:extLst>
                    <a:ext uri="{9D8B030D-6E8A-4147-A177-3AD203B41FA5}">
                      <a16:colId xmlns:a16="http://schemas.microsoft.com/office/drawing/2014/main" val="1611569213"/>
                    </a:ext>
                  </a:extLst>
                </a:gridCol>
                <a:gridCol w="3640734">
                  <a:extLst>
                    <a:ext uri="{9D8B030D-6E8A-4147-A177-3AD203B41FA5}">
                      <a16:colId xmlns:a16="http://schemas.microsoft.com/office/drawing/2014/main" val="2117663839"/>
                    </a:ext>
                  </a:extLst>
                </a:gridCol>
              </a:tblGrid>
              <a:tr h="741295">
                <a:tc>
                  <a:txBody>
                    <a:bodyPr/>
                    <a:lstStyle/>
                    <a:p>
                      <a:pPr algn="l" eaLnBrk="0" fontAlgn="base" hangingPunct="0">
                        <a:spcBef>
                          <a:spcPts val="480"/>
                        </a:spcBef>
                      </a:pPr>
                      <a:r>
                        <a:rPr lang="en-US" sz="1100" b="1" kern="1200" dirty="0">
                          <a:solidFill>
                            <a:srgbClr val="002060"/>
                          </a:solidFill>
                          <a:effectLst/>
                          <a:latin typeface="+mn-lt"/>
                          <a:ea typeface="Times New Roman" panose="02020603050405020304" pitchFamily="18" charset="0"/>
                          <a:cs typeface="Arial" panose="020B0604020202020204" pitchFamily="34" charset="0"/>
                        </a:rPr>
                        <a:t>The specific goals allocated points in terms of this tender</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just" eaLnBrk="0" fontAlgn="base" hangingPunct="0">
                        <a:spcBef>
                          <a:spcPts val="480"/>
                        </a:spcBef>
                      </a:pPr>
                      <a:r>
                        <a:rPr lang="en-US" sz="1100" b="1" kern="1200" dirty="0">
                          <a:solidFill>
                            <a:srgbClr val="002060"/>
                          </a:solidFill>
                          <a:effectLst/>
                          <a:latin typeface="+mn-lt"/>
                          <a:ea typeface="Times New Roman" panose="02020603050405020304" pitchFamily="18" charset="0"/>
                          <a:cs typeface="Arial" panose="020B0604020202020204" pitchFamily="34" charset="0"/>
                        </a:rPr>
                        <a:t>Number of points allocated (90/10 system)</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p>
                      <a:pPr algn="ctr" eaLnBrk="0" fontAlgn="base" hangingPunct="0">
                        <a:spcBef>
                          <a:spcPts val="480"/>
                        </a:spcBef>
                      </a:pPr>
                      <a:r>
                        <a:rPr lang="en-US" sz="1100" b="1" dirty="0">
                          <a:solidFill>
                            <a:srgbClr val="002060"/>
                          </a:solidFill>
                          <a:effectLst/>
                          <a:latin typeface="+mn-lt"/>
                          <a:ea typeface="Times New Roman" panose="02020603050405020304" pitchFamily="18" charset="0"/>
                          <a:cs typeface="Arial" panose="020B0604020202020204" pitchFamily="34" charset="0"/>
                        </a:rPr>
                        <a:t> </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5790215"/>
                  </a:ext>
                </a:extLst>
              </a:tr>
              <a:tr h="485332">
                <a:tc>
                  <a:txBody>
                    <a:bodyPr/>
                    <a:lstStyle/>
                    <a:p>
                      <a:pPr algn="just">
                        <a:lnSpc>
                          <a:spcPct val="107000"/>
                        </a:lnSpc>
                        <a:spcAft>
                          <a:spcPts val="800"/>
                        </a:spcAft>
                      </a:pPr>
                      <a:r>
                        <a:rPr lang="en-ZA" sz="1100" dirty="0">
                          <a:solidFill>
                            <a:srgbClr val="002060"/>
                          </a:solidFill>
                          <a:effectLst/>
                          <a:latin typeface="+mn-lt"/>
                          <a:ea typeface="Calibri" panose="020F0502020204030204" pitchFamily="34" charset="0"/>
                          <a:cs typeface="Arial" panose="020B0604020202020204" pitchFamily="34" charset="0"/>
                        </a:rPr>
                        <a:t>The entity is an EME</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eaLnBrk="0" fontAlgn="base" hangingPunct="0">
                        <a:spcBef>
                          <a:spcPts val="575"/>
                        </a:spcBef>
                      </a:pPr>
                      <a:r>
                        <a:rPr lang="en-US" sz="1100" dirty="0">
                          <a:solidFill>
                            <a:srgbClr val="002060"/>
                          </a:solidFill>
                          <a:effectLst/>
                          <a:latin typeface="+mn-lt"/>
                          <a:ea typeface="Times New Roman" panose="02020603050405020304" pitchFamily="18" charset="0"/>
                          <a:cs typeface="Arial" panose="020B0604020202020204" pitchFamily="34" charset="0"/>
                        </a:rPr>
                        <a:t>10</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11345020"/>
                  </a:ext>
                </a:extLst>
              </a:tr>
              <a:tr h="485332">
                <a:tc>
                  <a:txBody>
                    <a:bodyPr/>
                    <a:lstStyle/>
                    <a:p>
                      <a:pPr algn="just">
                        <a:lnSpc>
                          <a:spcPct val="107000"/>
                        </a:lnSpc>
                        <a:spcAft>
                          <a:spcPts val="800"/>
                        </a:spcAft>
                      </a:pPr>
                      <a:r>
                        <a:rPr lang="en-ZA" sz="1100" dirty="0">
                          <a:solidFill>
                            <a:srgbClr val="002060"/>
                          </a:solidFill>
                          <a:effectLst/>
                          <a:latin typeface="+mn-lt"/>
                          <a:ea typeface="Calibri" panose="020F0502020204030204" pitchFamily="34" charset="0"/>
                          <a:cs typeface="Arial" panose="020B0604020202020204" pitchFamily="34" charset="0"/>
                        </a:rPr>
                        <a:t>The entity is a QSE</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eaLnBrk="0" fontAlgn="base" hangingPunct="0">
                        <a:spcBef>
                          <a:spcPts val="575"/>
                        </a:spcBef>
                      </a:pPr>
                      <a:r>
                        <a:rPr lang="en-US" sz="1100" dirty="0">
                          <a:solidFill>
                            <a:srgbClr val="002060"/>
                          </a:solidFill>
                          <a:effectLst/>
                          <a:latin typeface="+mn-lt"/>
                          <a:ea typeface="Times New Roman" panose="02020603050405020304" pitchFamily="18" charset="0"/>
                          <a:cs typeface="Arial" panose="020B0604020202020204" pitchFamily="34" charset="0"/>
                        </a:rPr>
                        <a:t>5</a:t>
                      </a:r>
                      <a:endParaRPr lang="en-ZA" sz="11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34358116"/>
                  </a:ext>
                </a:extLst>
              </a:tr>
            </a:tbl>
          </a:graphicData>
        </a:graphic>
      </p:graphicFrame>
    </p:spTree>
    <p:extLst>
      <p:ext uri="{BB962C8B-B14F-4D97-AF65-F5344CB8AC3E}">
        <p14:creationId xmlns:p14="http://schemas.microsoft.com/office/powerpoint/2010/main" val="3896276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31499-82AA-3C86-CDC9-58F02A7AAC9A}"/>
              </a:ext>
            </a:extLst>
          </p:cNvPr>
          <p:cNvSpPr>
            <a:spLocks noGrp="1"/>
          </p:cNvSpPr>
          <p:nvPr>
            <p:ph type="title"/>
          </p:nvPr>
        </p:nvSpPr>
        <p:spPr/>
        <p:txBody>
          <a:bodyPr/>
          <a:lstStyle/>
          <a:p>
            <a:r>
              <a:rPr lang="en-ZA" dirty="0"/>
              <a:t>B-BBEE  Certificate/Affidavit</a:t>
            </a:r>
          </a:p>
        </p:txBody>
      </p:sp>
      <p:sp>
        <p:nvSpPr>
          <p:cNvPr id="3" name="Slide Number Placeholder 2">
            <a:extLst>
              <a:ext uri="{FF2B5EF4-FFF2-40B4-BE49-F238E27FC236}">
                <a16:creationId xmlns:a16="http://schemas.microsoft.com/office/drawing/2014/main" id="{79519C9F-C7E2-8DF1-C4DB-A54C965EB85C}"/>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4" name="Text Placeholder 3">
            <a:extLst>
              <a:ext uri="{FF2B5EF4-FFF2-40B4-BE49-F238E27FC236}">
                <a16:creationId xmlns:a16="http://schemas.microsoft.com/office/drawing/2014/main" id="{AA16771D-3DEE-DD9E-515B-00D76F57C107}"/>
              </a:ext>
            </a:extLst>
          </p:cNvPr>
          <p:cNvSpPr>
            <a:spLocks noGrp="1"/>
          </p:cNvSpPr>
          <p:nvPr>
            <p:ph type="body" sz="quarter" idx="11"/>
          </p:nvPr>
        </p:nvSpPr>
        <p:spPr>
          <a:xfrm>
            <a:off x="386556" y="973931"/>
            <a:ext cx="8560496" cy="5215854"/>
          </a:xfrm>
        </p:spPr>
        <p:txBody>
          <a:bodyPr>
            <a:normAutofit fontScale="92500" lnSpcReduction="20000"/>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x-none"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The t</a:t>
            </a:r>
            <a:r>
              <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able</a:t>
            </a:r>
            <a:r>
              <a:rPr kumimoji="0" lang="x-none"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 below indicates the specific B-BBEE certification documents that must be submitted for this tender. </a:t>
            </a: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GB" dirty="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Joint Ventures and Consortiums (JV's collectively)</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Incorporated JV's must submit the B-BBEE status of the entity. Unincorporated JV's must submit a consolidated B-BBEE scorecard as if they were a group structure for every separate tender.</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a:p>
            <a:endParaRPr lang="en-ZA" dirty="0"/>
          </a:p>
        </p:txBody>
      </p:sp>
      <p:graphicFrame>
        <p:nvGraphicFramePr>
          <p:cNvPr id="6" name="Table 6">
            <a:extLst>
              <a:ext uri="{FF2B5EF4-FFF2-40B4-BE49-F238E27FC236}">
                <a16:creationId xmlns:a16="http://schemas.microsoft.com/office/drawing/2014/main" id="{BC83A061-8D1C-2123-EA18-5BA523A62F91}"/>
              </a:ext>
            </a:extLst>
          </p:cNvPr>
          <p:cNvGraphicFramePr>
            <a:graphicFrameLocks noGrp="1"/>
          </p:cNvGraphicFramePr>
          <p:nvPr>
            <p:extLst>
              <p:ext uri="{D42A27DB-BD31-4B8C-83A1-F6EECF244321}">
                <p14:modId xmlns:p14="http://schemas.microsoft.com/office/powerpoint/2010/main" val="3230105353"/>
              </p:ext>
            </p:extLst>
          </p:nvPr>
        </p:nvGraphicFramePr>
        <p:xfrm>
          <a:off x="431121" y="1506537"/>
          <a:ext cx="8326323" cy="3521489"/>
        </p:xfrm>
        <a:graphic>
          <a:graphicData uri="http://schemas.openxmlformats.org/drawingml/2006/table">
            <a:tbl>
              <a:tblPr firstRow="1" bandRow="1">
                <a:tableStyleId>{5C22544A-7EE6-4342-B048-85BDC9FD1C3A}</a:tableStyleId>
              </a:tblPr>
              <a:tblGrid>
                <a:gridCol w="2775441">
                  <a:extLst>
                    <a:ext uri="{9D8B030D-6E8A-4147-A177-3AD203B41FA5}">
                      <a16:colId xmlns:a16="http://schemas.microsoft.com/office/drawing/2014/main" val="2803837335"/>
                    </a:ext>
                  </a:extLst>
                </a:gridCol>
                <a:gridCol w="2775441">
                  <a:extLst>
                    <a:ext uri="{9D8B030D-6E8A-4147-A177-3AD203B41FA5}">
                      <a16:colId xmlns:a16="http://schemas.microsoft.com/office/drawing/2014/main" val="981266956"/>
                    </a:ext>
                  </a:extLst>
                </a:gridCol>
                <a:gridCol w="2775441">
                  <a:extLst>
                    <a:ext uri="{9D8B030D-6E8A-4147-A177-3AD203B41FA5}">
                      <a16:colId xmlns:a16="http://schemas.microsoft.com/office/drawing/2014/main" val="899006996"/>
                    </a:ext>
                  </a:extLst>
                </a:gridCol>
              </a:tblGrid>
              <a:tr h="383193">
                <a:tc>
                  <a:txBody>
                    <a:bodyPr/>
                    <a:lstStyle/>
                    <a:p>
                      <a:pPr marL="0" indent="0" algn="ctr">
                        <a:lnSpc>
                          <a:spcPct val="115000"/>
                        </a:lnSpc>
                        <a:spcAft>
                          <a:spcPts val="0"/>
                        </a:spcAft>
                      </a:pPr>
                      <a:r>
                        <a:rPr lang="en-ZA" sz="1400" kern="1200" dirty="0">
                          <a:solidFill>
                            <a:srgbClr val="002060"/>
                          </a:solidFill>
                          <a:latin typeface="Arial" charset="0"/>
                          <a:ea typeface="Times New Roman" pitchFamily="18" charset="0"/>
                          <a:cs typeface="Tahoma" pitchFamily="34" charset="0"/>
                        </a:rPr>
                        <a:t>Classification</a:t>
                      </a:r>
                    </a:p>
                  </a:txBody>
                  <a:tcPr marL="22089" marR="22089" marT="0" marB="0" anchor="ctr"/>
                </a:tc>
                <a:tc>
                  <a:txBody>
                    <a:bodyPr/>
                    <a:lstStyle/>
                    <a:p>
                      <a:pPr algn="ctr">
                        <a:lnSpc>
                          <a:spcPct val="115000"/>
                        </a:lnSpc>
                        <a:spcAft>
                          <a:spcPts val="0"/>
                        </a:spcAft>
                      </a:pPr>
                      <a:r>
                        <a:rPr lang="en-ZA" sz="1400" kern="1200" dirty="0">
                          <a:solidFill>
                            <a:srgbClr val="002060"/>
                          </a:solidFill>
                          <a:latin typeface="Arial" charset="0"/>
                          <a:ea typeface="Times New Roman" pitchFamily="18" charset="0"/>
                          <a:cs typeface="Tahoma" pitchFamily="34" charset="0"/>
                        </a:rPr>
                        <a:t>Turnover</a:t>
                      </a:r>
                    </a:p>
                  </a:txBody>
                  <a:tcPr marL="22089" marR="22089" marT="0" marB="0" anchor="ctr"/>
                </a:tc>
                <a:tc>
                  <a:txBody>
                    <a:bodyPr/>
                    <a:lstStyle/>
                    <a:p>
                      <a:pPr algn="ctr">
                        <a:lnSpc>
                          <a:spcPct val="115000"/>
                        </a:lnSpc>
                        <a:spcAft>
                          <a:spcPts val="0"/>
                        </a:spcAft>
                      </a:pPr>
                      <a:r>
                        <a:rPr lang="en-ZA" sz="1400" kern="1200" dirty="0">
                          <a:solidFill>
                            <a:srgbClr val="002060"/>
                          </a:solidFill>
                          <a:latin typeface="Arial" charset="0"/>
                          <a:ea typeface="Times New Roman" pitchFamily="18" charset="0"/>
                          <a:cs typeface="Tahoma" pitchFamily="34" charset="0"/>
                        </a:rPr>
                        <a:t>Submission Requirement</a:t>
                      </a:r>
                    </a:p>
                  </a:txBody>
                  <a:tcPr marL="22089" marR="22089" marT="0" marB="0" anchor="ctr"/>
                </a:tc>
                <a:extLst>
                  <a:ext uri="{0D108BD9-81ED-4DB2-BD59-A6C34878D82A}">
                    <a16:rowId xmlns:a16="http://schemas.microsoft.com/office/drawing/2014/main" val="1143267015"/>
                  </a:ext>
                </a:extLst>
              </a:tr>
              <a:tr h="498040">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Exempted</a:t>
                      </a:r>
                      <a:r>
                        <a:rPr lang="en-ZA" sz="1400" kern="1200" baseline="0" dirty="0">
                          <a:solidFill>
                            <a:srgbClr val="002060"/>
                          </a:solidFill>
                          <a:latin typeface="Arial" charset="0"/>
                          <a:ea typeface="Times New Roman" pitchFamily="18" charset="0"/>
                          <a:cs typeface="Tahoma" pitchFamily="34" charset="0"/>
                        </a:rPr>
                        <a:t> </a:t>
                      </a:r>
                      <a:r>
                        <a:rPr lang="en-ZA" sz="1400" kern="1200" dirty="0">
                          <a:solidFill>
                            <a:srgbClr val="002060"/>
                          </a:solidFill>
                          <a:latin typeface="Arial" charset="0"/>
                          <a:ea typeface="Times New Roman" pitchFamily="18" charset="0"/>
                          <a:cs typeface="Tahoma" pitchFamily="34" charset="0"/>
                        </a:rPr>
                        <a:t>Micro Enterprise ( EME)</a:t>
                      </a:r>
                    </a:p>
                  </a:txBody>
                  <a:tcPr marL="22089" marR="22089" marT="0" marB="0"/>
                </a:tc>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Below R10 million </a:t>
                      </a:r>
                      <a:r>
                        <a:rPr lang="en-ZA" sz="1400" kern="1200" dirty="0" err="1">
                          <a:solidFill>
                            <a:srgbClr val="002060"/>
                          </a:solidFill>
                          <a:latin typeface="Arial" charset="0"/>
                          <a:ea typeface="Times New Roman" pitchFamily="18" charset="0"/>
                          <a:cs typeface="Tahoma" pitchFamily="34" charset="0"/>
                        </a:rPr>
                        <a:t>p.a</a:t>
                      </a:r>
                      <a:endParaRPr lang="en-ZA" sz="1400" kern="1200" dirty="0">
                        <a:solidFill>
                          <a:srgbClr val="002060"/>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400" b="1" kern="1200" dirty="0">
                          <a:solidFill>
                            <a:srgbClr val="002060"/>
                          </a:solidFill>
                          <a:latin typeface="Arial" charset="0"/>
                          <a:ea typeface="Times New Roman" pitchFamily="18" charset="0"/>
                          <a:cs typeface="Tahoma" pitchFamily="34" charset="0"/>
                        </a:rPr>
                        <a:t>A sworn Affidavit or Certificate from CIPC </a:t>
                      </a:r>
                    </a:p>
                  </a:txBody>
                  <a:tcPr marL="22089" marR="22089" marT="0" marB="0"/>
                </a:tc>
                <a:extLst>
                  <a:ext uri="{0D108BD9-81ED-4DB2-BD59-A6C34878D82A}">
                    <a16:rowId xmlns:a16="http://schemas.microsoft.com/office/drawing/2014/main" val="1922538886"/>
                  </a:ext>
                </a:extLst>
              </a:tr>
              <a:tr h="1685294">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Qualifying</a:t>
                      </a:r>
                      <a:r>
                        <a:rPr lang="en-ZA" sz="1400" kern="1200" baseline="0" dirty="0">
                          <a:solidFill>
                            <a:srgbClr val="002060"/>
                          </a:solidFill>
                          <a:latin typeface="Arial" charset="0"/>
                          <a:ea typeface="Times New Roman" pitchFamily="18" charset="0"/>
                          <a:cs typeface="Tahoma" pitchFamily="34" charset="0"/>
                        </a:rPr>
                        <a:t> </a:t>
                      </a:r>
                      <a:r>
                        <a:rPr lang="en-ZA" sz="1400" kern="1200" dirty="0">
                          <a:solidFill>
                            <a:srgbClr val="002060"/>
                          </a:solidFill>
                          <a:latin typeface="Arial" charset="0"/>
                          <a:ea typeface="Times New Roman" pitchFamily="18" charset="0"/>
                          <a:cs typeface="Tahoma" pitchFamily="34" charset="0"/>
                        </a:rPr>
                        <a:t>Small Enterprise (QSE)</a:t>
                      </a:r>
                    </a:p>
                  </a:txBody>
                  <a:tcPr marL="22089" marR="22089" marT="0" marB="0"/>
                </a:tc>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Between R10 million and R50 million p.a. </a:t>
                      </a:r>
                    </a:p>
                  </a:txBody>
                  <a:tcPr marL="22089" marR="22089"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ZA" sz="1400" b="1" kern="1200" dirty="0">
                          <a:solidFill>
                            <a:srgbClr val="002060"/>
                          </a:solidFill>
                          <a:latin typeface="Arial" charset="0"/>
                          <a:ea typeface="Times New Roman" pitchFamily="18" charset="0"/>
                          <a:cs typeface="Tahoma" pitchFamily="34" charset="0"/>
                        </a:rPr>
                        <a:t>A sworn Affidavit</a:t>
                      </a:r>
                      <a:r>
                        <a:rPr lang="en-ZA" sz="1400" b="1" kern="1200" baseline="0" dirty="0">
                          <a:solidFill>
                            <a:srgbClr val="002060"/>
                          </a:solidFill>
                          <a:latin typeface="Arial" charset="0"/>
                          <a:ea typeface="Times New Roman" pitchFamily="18" charset="0"/>
                          <a:cs typeface="Tahoma" pitchFamily="34" charset="0"/>
                        </a:rPr>
                        <a:t> – only 51% BO and above</a:t>
                      </a:r>
                      <a:endParaRPr lang="en-ZA" sz="1400" b="1" kern="1200" dirty="0">
                        <a:solidFill>
                          <a:srgbClr val="002060"/>
                        </a:solidFill>
                        <a:latin typeface="Arial" charset="0"/>
                        <a:ea typeface="Times New Roman" pitchFamily="18" charset="0"/>
                        <a:cs typeface="Tahoma" pitchFamily="34" charset="0"/>
                      </a:endParaRPr>
                    </a:p>
                    <a:p>
                      <a:pPr algn="just">
                        <a:lnSpc>
                          <a:spcPct val="115000"/>
                        </a:lnSpc>
                        <a:spcAft>
                          <a:spcPts val="0"/>
                        </a:spcAft>
                      </a:pPr>
                      <a:endParaRPr lang="en-ZA" sz="1400" kern="1200" dirty="0">
                        <a:solidFill>
                          <a:srgbClr val="002060"/>
                        </a:solidFill>
                        <a:latin typeface="Arial" charset="0"/>
                        <a:ea typeface="Times New Roman" pitchFamily="18" charset="0"/>
                        <a:cs typeface="Tahoma" pitchFamily="34" charset="0"/>
                      </a:endParaRPr>
                    </a:p>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Certified copy of B-BBEE Rating Certificate from a SANAS Accredited rating agency. </a:t>
                      </a:r>
                    </a:p>
                  </a:txBody>
                  <a:tcPr marL="22089" marR="22089" marT="0" marB="0"/>
                </a:tc>
                <a:extLst>
                  <a:ext uri="{0D108BD9-81ED-4DB2-BD59-A6C34878D82A}">
                    <a16:rowId xmlns:a16="http://schemas.microsoft.com/office/drawing/2014/main" val="907805409"/>
                  </a:ext>
                </a:extLst>
              </a:tr>
              <a:tr h="954962">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Large Enterprise (LE)</a:t>
                      </a:r>
                    </a:p>
                  </a:txBody>
                  <a:tcPr marL="22089" marR="22089" marT="0" marB="0"/>
                </a:tc>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Above R50 million p.a.</a:t>
                      </a:r>
                      <a:r>
                        <a:rPr lang="en-ZA" sz="1400" kern="1200" baseline="0" dirty="0">
                          <a:solidFill>
                            <a:srgbClr val="002060"/>
                          </a:solidFill>
                          <a:latin typeface="Arial" charset="0"/>
                          <a:ea typeface="Times New Roman" pitchFamily="18" charset="0"/>
                          <a:cs typeface="Tahoma" pitchFamily="34" charset="0"/>
                        </a:rPr>
                        <a:t>  </a:t>
                      </a:r>
                      <a:endParaRPr lang="en-ZA" sz="1400" kern="1200" dirty="0">
                        <a:solidFill>
                          <a:srgbClr val="002060"/>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400" kern="1200" dirty="0">
                          <a:solidFill>
                            <a:srgbClr val="002060"/>
                          </a:solidFill>
                          <a:latin typeface="Arial" charset="0"/>
                          <a:ea typeface="Times New Roman" pitchFamily="18" charset="0"/>
                          <a:cs typeface="Tahoma" pitchFamily="34" charset="0"/>
                        </a:rPr>
                        <a:t>Certified copy of B-BBEE Rating Certificate from a SANAS Accredited rating agency.</a:t>
                      </a:r>
                    </a:p>
                  </a:txBody>
                  <a:tcPr marL="22089" marR="22089" marT="0" marB="0"/>
                </a:tc>
                <a:extLst>
                  <a:ext uri="{0D108BD9-81ED-4DB2-BD59-A6C34878D82A}">
                    <a16:rowId xmlns:a16="http://schemas.microsoft.com/office/drawing/2014/main" val="1961470287"/>
                  </a:ext>
                </a:extLst>
              </a:tr>
            </a:tbl>
          </a:graphicData>
        </a:graphic>
      </p:graphicFrame>
    </p:spTree>
    <p:extLst>
      <p:ext uri="{BB962C8B-B14F-4D97-AF65-F5344CB8AC3E}">
        <p14:creationId xmlns:p14="http://schemas.microsoft.com/office/powerpoint/2010/main" val="3853544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D967-8493-1A08-1199-90CA3C8A7613}"/>
              </a:ext>
            </a:extLst>
          </p:cNvPr>
          <p:cNvSpPr>
            <a:spLocks noGrp="1"/>
          </p:cNvSpPr>
          <p:nvPr>
            <p:ph type="title"/>
          </p:nvPr>
        </p:nvSpPr>
        <p:spPr/>
        <p:txBody>
          <a:bodyPr/>
          <a:lstStyle/>
          <a:p>
            <a:r>
              <a:rPr lang="en-GB" dirty="0"/>
              <a:t>Use and acceptance of Affidavits</a:t>
            </a:r>
            <a:endParaRPr lang="en-ZA" dirty="0"/>
          </a:p>
        </p:txBody>
      </p:sp>
      <p:sp>
        <p:nvSpPr>
          <p:cNvPr id="3" name="Slide Number Placeholder 2">
            <a:extLst>
              <a:ext uri="{FF2B5EF4-FFF2-40B4-BE49-F238E27FC236}">
                <a16:creationId xmlns:a16="http://schemas.microsoft.com/office/drawing/2014/main" id="{C857F781-36BA-82BA-B760-2840CE1CD714}"/>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4" name="Text Placeholder 3">
            <a:extLst>
              <a:ext uri="{FF2B5EF4-FFF2-40B4-BE49-F238E27FC236}">
                <a16:creationId xmlns:a16="http://schemas.microsoft.com/office/drawing/2014/main" id="{FA9E8E10-2297-03EA-601A-796166656E03}"/>
              </a:ext>
            </a:extLst>
          </p:cNvPr>
          <p:cNvSpPr>
            <a:spLocks noGrp="1"/>
          </p:cNvSpPr>
          <p:nvPr>
            <p:ph type="body" sz="quarter" idx="11"/>
          </p:nvPr>
        </p:nvSpPr>
        <p:spPr>
          <a:xfrm>
            <a:off x="341312" y="1197559"/>
            <a:ext cx="8370887" cy="42481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srgbClr val="004F87"/>
                </a:solidFill>
                <a:effectLst/>
                <a:uLnTx/>
                <a:uFillTx/>
                <a:latin typeface="Arial"/>
                <a:ea typeface="+mn-ea"/>
                <a:cs typeface="+mn-cs"/>
              </a:rPr>
              <a:t>Section 1.6 SBD 6.1 states.. </a:t>
            </a:r>
            <a:r>
              <a:rPr kumimoji="0" lang="en-GB" sz="2000" b="0" i="0" u="none" strike="noStrike" kern="1200" cap="none" spc="0" normalizeH="0" baseline="0" noProof="0" dirty="0">
                <a:ln>
                  <a:noFill/>
                </a:ln>
                <a:solidFill>
                  <a:srgbClr val="004F87"/>
                </a:solidFill>
                <a:effectLst/>
                <a:uLnTx/>
                <a:uFillTx/>
                <a:latin typeface="Arial"/>
                <a:ea typeface="+mn-ea"/>
                <a:cs typeface="+mn-cs"/>
              </a:rPr>
              <a:t>1.6	The organ of state reserves the right to require of a tenderer, either before a tender is adjudicated or at any time subsequently, to substantiate any claim in regard to preferences, in any manner required by the organ of state.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000" b="0" i="0" u="none" strike="noStrike" kern="1200" cap="none" spc="0" normalizeH="0" baseline="0" noProof="0" dirty="0">
              <a:ln>
                <a:noFill/>
              </a:ln>
              <a:solidFill>
                <a:srgbClr val="004F87"/>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srgbClr val="004F87"/>
                </a:solidFill>
                <a:effectLst/>
                <a:uLnTx/>
                <a:uFillTx/>
                <a:latin typeface="Arial"/>
                <a:ea typeface="+mn-ea"/>
                <a:cs typeface="+mn-cs"/>
              </a:rPr>
              <a:t>SARS reserves the right to request that bidders submit proof of their Black ownership and turnover information in support of their Affidavits.</a:t>
            </a:r>
            <a:endParaRPr lang="en-ZA" dirty="0"/>
          </a:p>
        </p:txBody>
      </p:sp>
    </p:spTree>
    <p:extLst>
      <p:ext uri="{BB962C8B-B14F-4D97-AF65-F5344CB8AC3E}">
        <p14:creationId xmlns:p14="http://schemas.microsoft.com/office/powerpoint/2010/main" val="3323940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32F3E-6C8A-8E75-35F9-35F18FAB72E8}"/>
              </a:ext>
            </a:extLst>
          </p:cNvPr>
          <p:cNvSpPr>
            <a:spLocks noGrp="1"/>
          </p:cNvSpPr>
          <p:nvPr>
            <p:ph type="title"/>
          </p:nvPr>
        </p:nvSpPr>
        <p:spPr/>
        <p:txBody>
          <a:bodyPr>
            <a:normAutofit/>
          </a:bodyPr>
          <a:lstStyle/>
          <a:p>
            <a:r>
              <a:rPr lang="en-GB" sz="2400" dirty="0"/>
              <a:t>B-BBEE Key Sections to complete in SBD 6.1 Page 4</a:t>
            </a:r>
            <a:endParaRPr lang="en-ZA" sz="2400" dirty="0"/>
          </a:p>
        </p:txBody>
      </p:sp>
      <p:sp>
        <p:nvSpPr>
          <p:cNvPr id="3" name="Slide Number Placeholder 2">
            <a:extLst>
              <a:ext uri="{FF2B5EF4-FFF2-40B4-BE49-F238E27FC236}">
                <a16:creationId xmlns:a16="http://schemas.microsoft.com/office/drawing/2014/main" id="{FC2CB104-AFD3-3DED-4D52-16DAAF2904D7}"/>
              </a:ext>
            </a:extLst>
          </p:cNvPr>
          <p:cNvSpPr>
            <a:spLocks noGrp="1"/>
          </p:cNvSpPr>
          <p:nvPr>
            <p:ph type="sldNum" sz="quarter" idx="10"/>
          </p:nvPr>
        </p:nvSpPr>
        <p:spPr/>
        <p:txBody>
          <a:bodyPr/>
          <a:lstStyle/>
          <a:p>
            <a:fld id="{B540B12B-D968-2643-8E7F-238A3C456CC9}" type="slidenum">
              <a:rPr lang="en-US" smtClean="0"/>
              <a:pPr/>
              <a:t>22</a:t>
            </a:fld>
            <a:endParaRPr lang="en-US" dirty="0"/>
          </a:p>
        </p:txBody>
      </p:sp>
      <p:graphicFrame>
        <p:nvGraphicFramePr>
          <p:cNvPr id="4" name="Table 3">
            <a:extLst>
              <a:ext uri="{FF2B5EF4-FFF2-40B4-BE49-F238E27FC236}">
                <a16:creationId xmlns:a16="http://schemas.microsoft.com/office/drawing/2014/main" id="{6680F7E7-FF00-7CDA-F7F4-AA8E80AB670D}"/>
              </a:ext>
            </a:extLst>
          </p:cNvPr>
          <p:cNvGraphicFramePr>
            <a:graphicFrameLocks noGrp="1"/>
          </p:cNvGraphicFramePr>
          <p:nvPr>
            <p:extLst>
              <p:ext uri="{D42A27DB-BD31-4B8C-83A1-F6EECF244321}">
                <p14:modId xmlns:p14="http://schemas.microsoft.com/office/powerpoint/2010/main" val="2151579023"/>
              </p:ext>
            </p:extLst>
          </p:nvPr>
        </p:nvGraphicFramePr>
        <p:xfrm>
          <a:off x="915306" y="1052024"/>
          <a:ext cx="6704693" cy="4333594"/>
        </p:xfrm>
        <a:graphic>
          <a:graphicData uri="http://schemas.openxmlformats.org/drawingml/2006/table">
            <a:tbl>
              <a:tblPr firstRow="1" firstCol="1" bandRow="1"/>
              <a:tblGrid>
                <a:gridCol w="3033667">
                  <a:extLst>
                    <a:ext uri="{9D8B030D-6E8A-4147-A177-3AD203B41FA5}">
                      <a16:colId xmlns:a16="http://schemas.microsoft.com/office/drawing/2014/main" val="799901455"/>
                    </a:ext>
                  </a:extLst>
                </a:gridCol>
                <a:gridCol w="1745426">
                  <a:extLst>
                    <a:ext uri="{9D8B030D-6E8A-4147-A177-3AD203B41FA5}">
                      <a16:colId xmlns:a16="http://schemas.microsoft.com/office/drawing/2014/main" val="2905208249"/>
                    </a:ext>
                  </a:extLst>
                </a:gridCol>
                <a:gridCol w="1925600">
                  <a:extLst>
                    <a:ext uri="{9D8B030D-6E8A-4147-A177-3AD203B41FA5}">
                      <a16:colId xmlns:a16="http://schemas.microsoft.com/office/drawing/2014/main" val="1377387813"/>
                    </a:ext>
                  </a:extLst>
                </a:gridCol>
              </a:tblGrid>
              <a:tr h="2844626">
                <a:tc>
                  <a:txBody>
                    <a:bodyPr/>
                    <a:lstStyle/>
                    <a:p>
                      <a:pPr eaLnBrk="0" fontAlgn="base" hangingPunct="0">
                        <a:lnSpc>
                          <a:spcPct val="107000"/>
                        </a:lnSpc>
                        <a:spcBef>
                          <a:spcPts val="480"/>
                        </a:spcBef>
                        <a:spcAft>
                          <a:spcPts val="800"/>
                        </a:spcAft>
                      </a:pPr>
                      <a:r>
                        <a:rPr lang="en-US" sz="14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specific goals allocated points in terms of this tender</a:t>
                      </a: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EAAAA"/>
                    </a:solidFill>
                  </a:tcPr>
                </a:tc>
                <a:tc>
                  <a:txBody>
                    <a:bodyPr/>
                    <a:lstStyle/>
                    <a:p>
                      <a:pPr algn="ctr" eaLnBrk="0" fontAlgn="base" hangingPunct="0">
                        <a:lnSpc>
                          <a:spcPct val="107000"/>
                        </a:lnSpc>
                        <a:spcBef>
                          <a:spcPts val="480"/>
                        </a:spcBef>
                        <a:spcAft>
                          <a:spcPts val="800"/>
                        </a:spcAft>
                      </a:pPr>
                      <a:r>
                        <a:rPr lang="en-US"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Number of points</a:t>
                      </a:r>
                      <a:endParaRPr lang="en-ZA" sz="1400" dirty="0">
                        <a:effectLst/>
                        <a:latin typeface="Arial" panose="020B0604020202020204" pitchFamily="34" charset="0"/>
                        <a:ea typeface="Calibri" panose="020F0502020204030204" pitchFamily="34" charset="0"/>
                        <a:cs typeface="Arial" panose="020B0604020202020204" pitchFamily="34" charset="0"/>
                      </a:endParaRPr>
                    </a:p>
                    <a:p>
                      <a:pPr algn="ctr" eaLnBrk="0" fontAlgn="base" hangingPunct="0">
                        <a:lnSpc>
                          <a:spcPct val="107000"/>
                        </a:lnSpc>
                        <a:spcBef>
                          <a:spcPts val="480"/>
                        </a:spcBef>
                        <a:spcAft>
                          <a:spcPts val="800"/>
                        </a:spcAft>
                      </a:pPr>
                      <a:r>
                        <a:rPr lang="en-US"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allocated</a:t>
                      </a:r>
                      <a:endParaRPr lang="en-ZA" sz="1400" dirty="0">
                        <a:effectLst/>
                        <a:latin typeface="Arial" panose="020B0604020202020204" pitchFamily="34" charset="0"/>
                        <a:ea typeface="Calibri" panose="020F0502020204030204" pitchFamily="34" charset="0"/>
                        <a:cs typeface="Arial" panose="020B0604020202020204" pitchFamily="34" charset="0"/>
                      </a:endParaRPr>
                    </a:p>
                    <a:p>
                      <a:pPr algn="ctr" eaLnBrk="0" fontAlgn="base" hangingPunct="0">
                        <a:lnSpc>
                          <a:spcPct val="107000"/>
                        </a:lnSpc>
                        <a:spcBef>
                          <a:spcPts val="480"/>
                        </a:spcBef>
                        <a:spcAft>
                          <a:spcPts val="800"/>
                        </a:spcAft>
                      </a:pPr>
                      <a:r>
                        <a:rPr lang="en-US"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(90/100 system)</a:t>
                      </a:r>
                      <a:endParaRPr lang="en-ZA" sz="1400" dirty="0">
                        <a:effectLst/>
                        <a:latin typeface="Arial" panose="020B0604020202020204" pitchFamily="34" charset="0"/>
                        <a:ea typeface="Calibri" panose="020F0502020204030204" pitchFamily="34" charset="0"/>
                        <a:cs typeface="Arial" panose="020B0604020202020204" pitchFamily="34" charset="0"/>
                      </a:endParaRPr>
                    </a:p>
                    <a:p>
                      <a:pPr algn="ctr" eaLnBrk="0" fontAlgn="base" hangingPunct="0">
                        <a:lnSpc>
                          <a:spcPct val="107000"/>
                        </a:lnSpc>
                        <a:spcBef>
                          <a:spcPts val="480"/>
                        </a:spcBef>
                        <a:spcAft>
                          <a:spcPts val="800"/>
                        </a:spcAft>
                      </a:pPr>
                      <a:r>
                        <a:rPr lang="en-US" sz="14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(To be completed by the organ of state)</a:t>
                      </a:r>
                    </a:p>
                    <a:p>
                      <a:pPr algn="ctr" eaLnBrk="0" fontAlgn="base" hangingPunct="0">
                        <a:lnSpc>
                          <a:spcPct val="107000"/>
                        </a:lnSpc>
                        <a:spcBef>
                          <a:spcPts val="480"/>
                        </a:spcBef>
                        <a:spcAft>
                          <a:spcPts val="800"/>
                        </a:spcAft>
                      </a:pPr>
                      <a:endParaRPr lang="en-US" sz="1400" b="1"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p>
                      <a:pPr algn="ctr" eaLnBrk="0" fontAlgn="base" hangingPunct="0">
                        <a:lnSpc>
                          <a:spcPct val="107000"/>
                        </a:lnSpc>
                        <a:spcBef>
                          <a:spcPts val="480"/>
                        </a:spcBef>
                        <a:spcAft>
                          <a:spcPts val="800"/>
                        </a:spcAft>
                      </a:pPr>
                      <a:endParaRPr lang="en-US" sz="1400" b="1"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p>
                      <a:pPr algn="ctr" eaLnBrk="0" fontAlgn="base" hangingPunct="0">
                        <a:lnSpc>
                          <a:spcPct val="107000"/>
                        </a:lnSpc>
                        <a:spcBef>
                          <a:spcPts val="480"/>
                        </a:spcBef>
                        <a:spcAft>
                          <a:spcPts val="800"/>
                        </a:spcAft>
                      </a:pP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eaLnBrk="0" fontAlgn="base" hangingPunct="0">
                        <a:lnSpc>
                          <a:spcPct val="107000"/>
                        </a:lnSpc>
                        <a:spcBef>
                          <a:spcPts val="480"/>
                        </a:spcBef>
                        <a:spcAft>
                          <a:spcPts val="800"/>
                        </a:spcAft>
                      </a:pPr>
                      <a:r>
                        <a:rPr lang="en-US" sz="14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Number of points claimed (90/10 system)</a:t>
                      </a:r>
                      <a:endParaRPr lang="en-ZA" sz="1400" dirty="0">
                        <a:effectLst/>
                        <a:latin typeface="Arial" panose="020B0604020202020204" pitchFamily="34" charset="0"/>
                        <a:ea typeface="Calibri" panose="020F0502020204030204" pitchFamily="34" charset="0"/>
                        <a:cs typeface="Arial" panose="020B0604020202020204" pitchFamily="34" charset="0"/>
                      </a:endParaRPr>
                    </a:p>
                    <a:p>
                      <a:pPr algn="ctr" eaLnBrk="0" fontAlgn="base" hangingPunct="0">
                        <a:lnSpc>
                          <a:spcPct val="107000"/>
                        </a:lnSpc>
                        <a:spcBef>
                          <a:spcPts val="480"/>
                        </a:spcBef>
                        <a:spcAft>
                          <a:spcPts val="800"/>
                        </a:spcAft>
                      </a:pPr>
                      <a:r>
                        <a:rPr lang="en-US" sz="14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be completed by the tenderer)</a:t>
                      </a: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2785344653"/>
                  </a:ext>
                </a:extLst>
              </a:tr>
              <a:tr h="594394">
                <a:tc>
                  <a:txBody>
                    <a:bodyPr/>
                    <a:lstStyle/>
                    <a:p>
                      <a:pPr algn="ctr">
                        <a:lnSpc>
                          <a:spcPct val="107000"/>
                        </a:lnSpc>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entity is an EME </a:t>
                      </a: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400">
                          <a:effectLst/>
                          <a:latin typeface="Arial" panose="020B0604020202020204" pitchFamily="34" charset="0"/>
                          <a:ea typeface="Times New Roman" panose="02020603050405020304" pitchFamily="18" charset="0"/>
                          <a:cs typeface="Arial" panose="020B0604020202020204" pitchFamily="34" charset="0"/>
                        </a:rPr>
                        <a:t>10</a:t>
                      </a:r>
                      <a:endParaRPr lang="en-ZA" sz="140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 </a:t>
                      </a: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5212031"/>
                  </a:ext>
                </a:extLst>
              </a:tr>
              <a:tr h="454582">
                <a:tc>
                  <a:txBody>
                    <a:bodyPr/>
                    <a:lstStyle/>
                    <a:p>
                      <a:pPr algn="ctr">
                        <a:lnSpc>
                          <a:spcPct val="107000"/>
                        </a:lnSpc>
                      </a:pPr>
                      <a:r>
                        <a:rPr lang="en-ZA" sz="1400">
                          <a:solidFill>
                            <a:srgbClr val="000000"/>
                          </a:solidFill>
                          <a:effectLst/>
                          <a:latin typeface="Arial" panose="020B0604020202020204" pitchFamily="34" charset="0"/>
                          <a:ea typeface="Calibri" panose="020F0502020204030204" pitchFamily="34" charset="0"/>
                          <a:cs typeface="Arial" panose="020B0604020202020204" pitchFamily="34" charset="0"/>
                        </a:rPr>
                        <a:t>The entity is an QSE</a:t>
                      </a: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5</a:t>
                      </a: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 </a:t>
                      </a: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1113997"/>
                  </a:ext>
                </a:extLst>
              </a:tr>
              <a:tr h="351585">
                <a:tc gridSpan="3">
                  <a:txBody>
                    <a:bodyPr/>
                    <a:lstStyle/>
                    <a:p>
                      <a:pPr algn="ctr" eaLnBrk="0" fontAlgn="base" hangingPunct="0">
                        <a:lnSpc>
                          <a:spcPct val="107000"/>
                        </a:lnSpc>
                        <a:spcBef>
                          <a:spcPts val="575"/>
                        </a:spcBef>
                        <a:spcAft>
                          <a:spcPts val="800"/>
                        </a:spcAft>
                      </a:pPr>
                      <a:r>
                        <a:rPr lang="en-US" sz="1400" b="1" dirty="0">
                          <a:effectLst/>
                          <a:latin typeface="Arial" panose="020B0604020202020204" pitchFamily="34" charset="0"/>
                          <a:ea typeface="Times New Roman" panose="02020603050405020304" pitchFamily="18" charset="0"/>
                          <a:cs typeface="Arial" panose="020B0604020202020204" pitchFamily="34" charset="0"/>
                        </a:rPr>
                        <a:t>BEE Affidavit/Certificate must be submitted as evidence to claim points for specific goals</a:t>
                      </a: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10417" marR="104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963098385"/>
                  </a:ext>
                </a:extLst>
              </a:tr>
            </a:tbl>
          </a:graphicData>
        </a:graphic>
      </p:graphicFrame>
    </p:spTree>
    <p:extLst>
      <p:ext uri="{BB962C8B-B14F-4D97-AF65-F5344CB8AC3E}">
        <p14:creationId xmlns:p14="http://schemas.microsoft.com/office/powerpoint/2010/main" val="68663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&amp;Specific goals</a:t>
            </a:r>
          </a:p>
          <a:p>
            <a:pPr marL="228600" indent="-228600">
              <a:lnSpc>
                <a:spcPct val="135000"/>
              </a:lnSpc>
              <a:spcBef>
                <a:spcPct val="75000"/>
              </a:spcBef>
              <a:spcAft>
                <a:spcPct val="10000"/>
              </a:spcAft>
              <a:buClr>
                <a:schemeClr val="accent1"/>
              </a:buClr>
            </a:pPr>
            <a:r>
              <a:rPr lang="en-US" b="1" dirty="0">
                <a:solidFill>
                  <a:srgbClr val="FF0000"/>
                </a:solidFill>
              </a:rPr>
              <a:t>7. Financial Analysis Evaluation</a:t>
            </a:r>
          </a:p>
          <a:p>
            <a:pPr marL="228600" indent="-228600">
              <a:lnSpc>
                <a:spcPct val="135000"/>
              </a:lnSpc>
              <a:spcBef>
                <a:spcPct val="75000"/>
              </a:spcBef>
              <a:spcAft>
                <a:spcPct val="10000"/>
              </a:spcAft>
              <a:buClr>
                <a:schemeClr val="accent1"/>
              </a:buClr>
            </a:pPr>
            <a:r>
              <a:rPr lang="en-ZA" sz="1800"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17129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6" name="Rectangle 5"/>
          <p:cNvSpPr/>
          <p:nvPr/>
        </p:nvSpPr>
        <p:spPr>
          <a:xfrm>
            <a:off x="175259" y="790127"/>
            <a:ext cx="8844915" cy="6494598"/>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Bidders </a:t>
            </a:r>
            <a:r>
              <a:rPr lang="en-GB" sz="1600" dirty="0">
                <a:solidFill>
                  <a:srgbClr val="003366"/>
                </a:solidFill>
                <a:latin typeface="Arial Narrow" panose="020B0606020202030204" pitchFamily="34" charset="0"/>
                <a:ea typeface="Times New Roman" pitchFamily="18" charset="0"/>
                <a:cs typeface="Tahoma"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endParaRPr lang="en-US"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ZA" sz="1600" dirty="0">
              <a:solidFill>
                <a:srgbClr val="003366"/>
              </a:solidFill>
              <a:latin typeface="Arial Narrow" panose="020B0606020202030204" pitchFamily="34" charset="0"/>
              <a:ea typeface="Times New Roman" pitchFamily="18" charset="0"/>
              <a:cs typeface="Tahoma" pitchFamily="34" charset="0"/>
            </a:endParaRPr>
          </a:p>
          <a:p>
            <a:pPr lvl="0"/>
            <a:r>
              <a:rPr lang="en-ZA" sz="1600" dirty="0">
                <a:solidFill>
                  <a:srgbClr val="003366"/>
                </a:solidFill>
                <a:latin typeface="Arial Narrow" panose="020B0606020202030204" pitchFamily="34" charset="0"/>
                <a:ea typeface="Times New Roman" pitchFamily="18" charset="0"/>
                <a:cs typeface="Tahoma" pitchFamily="34" charset="0"/>
              </a:rPr>
              <a:t>The annual financial statements must contain: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Profit and Loss and Other Comprehensive Income;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Financial Position;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Cash Flows;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changes in equity/ net assets ; and</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Accompanying Notes.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GB" sz="1400" dirty="0">
                <a:solidFill>
                  <a:srgbClr val="003366"/>
                </a:solidFill>
                <a:ea typeface="Times New Roman" pitchFamily="18" charset="0"/>
                <a:cs typeface="Tahoma" pitchFamily="34" charset="0"/>
              </a:rPr>
              <a:t>Entities which are trading for less than three (3) financial periods must provide:</a:t>
            </a:r>
          </a:p>
          <a:p>
            <a:pPr algn="just">
              <a:lnSpc>
                <a:spcPct val="150000"/>
              </a:lnSpc>
            </a:pPr>
            <a:r>
              <a:rPr lang="en-GB" sz="1400" dirty="0">
                <a:solidFill>
                  <a:srgbClr val="003366"/>
                </a:solidFill>
                <a:ea typeface="Times New Roman" pitchFamily="18" charset="0"/>
                <a:cs typeface="Tahoma" pitchFamily="34" charset="0"/>
              </a:rPr>
              <a:t>• A letter detailing that fact, signed by a duly authorised representative of the entity;</a:t>
            </a:r>
          </a:p>
          <a:p>
            <a:pPr algn="just">
              <a:lnSpc>
                <a:spcPct val="150000"/>
              </a:lnSpc>
            </a:pPr>
            <a:r>
              <a:rPr lang="en-GB" sz="1400" dirty="0">
                <a:solidFill>
                  <a:srgbClr val="003366"/>
                </a:solidFill>
                <a:ea typeface="Times New Roman" pitchFamily="18" charset="0"/>
                <a:cs typeface="Tahoma" pitchFamily="34" charset="0"/>
              </a:rPr>
              <a:t>• The annual financial statements that the entity is able to provide, taking into account the period that it has been trading; and</a:t>
            </a:r>
          </a:p>
          <a:p>
            <a:pPr algn="just">
              <a:lnSpc>
                <a:spcPct val="150000"/>
              </a:lnSpc>
            </a:pPr>
            <a:r>
              <a:rPr lang="en-GB" sz="1400" dirty="0">
                <a:solidFill>
                  <a:srgbClr val="003366"/>
                </a:solidFill>
                <a:ea typeface="Times New Roman" pitchFamily="18" charset="0"/>
                <a:cs typeface="Tahoma" pitchFamily="34" charset="0"/>
              </a:rPr>
              <a:t>• Any other information or documentation which would provide more clarity on the financial history of the bidder.</a:t>
            </a:r>
            <a:endParaRPr lang="en-US" sz="1400" dirty="0">
              <a:solidFill>
                <a:srgbClr val="003366"/>
              </a:solidFill>
              <a:ea typeface="Times New Roman" pitchFamily="18" charset="0"/>
              <a:cs typeface="Tahoma" pitchFamily="34" charset="0"/>
            </a:endParaRP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175259" y="436184"/>
            <a:ext cx="4501844"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Analysis Evaluation</a:t>
            </a:r>
          </a:p>
        </p:txBody>
      </p:sp>
    </p:spTree>
    <p:extLst>
      <p:ext uri="{BB962C8B-B14F-4D97-AF65-F5344CB8AC3E}">
        <p14:creationId xmlns:p14="http://schemas.microsoft.com/office/powerpoint/2010/main" val="1856586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25</a:t>
            </a:fld>
            <a:endParaRPr lang="en-US" dirty="0"/>
          </a:p>
        </p:txBody>
      </p:sp>
      <p:sp>
        <p:nvSpPr>
          <p:cNvPr id="6" name="Rectangle 5"/>
          <p:cNvSpPr/>
          <p:nvPr/>
        </p:nvSpPr>
        <p:spPr>
          <a:xfrm>
            <a:off x="175259" y="790127"/>
            <a:ext cx="8844915" cy="1154675"/>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436184"/>
            <a:ext cx="4419928"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Analysis Evaluation</a:t>
            </a:r>
          </a:p>
        </p:txBody>
      </p:sp>
      <p:sp>
        <p:nvSpPr>
          <p:cNvPr id="8" name="TextBox 7">
            <a:extLst>
              <a:ext uri="{FF2B5EF4-FFF2-40B4-BE49-F238E27FC236}">
                <a16:creationId xmlns:a16="http://schemas.microsoft.com/office/drawing/2014/main" id="{EEED99E7-8B0D-EB58-620C-1EA38506F3BD}"/>
              </a:ext>
            </a:extLst>
          </p:cNvPr>
          <p:cNvSpPr txBox="1"/>
          <p:nvPr/>
        </p:nvSpPr>
        <p:spPr>
          <a:xfrm>
            <a:off x="257175" y="970535"/>
            <a:ext cx="8077528" cy="3508653"/>
          </a:xfrm>
          <a:prstGeom prst="rect">
            <a:avLst/>
          </a:prstGeom>
          <a:noFill/>
        </p:spPr>
        <p:txBody>
          <a:bodyPr wrap="square">
            <a:spAutoFit/>
          </a:bodyPr>
          <a:lstStyle/>
          <a:p>
            <a:pPr>
              <a:lnSpc>
                <a:spcPct val="150000"/>
              </a:lnSpc>
            </a:pPr>
            <a:r>
              <a:rPr lang="en-GB" sz="1600" dirty="0">
                <a:solidFill>
                  <a:srgbClr val="003366"/>
                </a:solidFill>
                <a:latin typeface="Arial Narrow" panose="020B0606020202030204" pitchFamily="34" charset="0"/>
                <a:cs typeface="Tahoma" pitchFamily="34" charset="0"/>
              </a:rPr>
              <a:t>In the event of the bid being in the form of a Joint Venture (JV), the following is required:</a:t>
            </a:r>
          </a:p>
          <a:p>
            <a:pPr>
              <a:lnSpc>
                <a:spcPct val="150000"/>
              </a:lnSpc>
            </a:pPr>
            <a:r>
              <a:rPr lang="en-GB" sz="1600" dirty="0">
                <a:solidFill>
                  <a:srgbClr val="003366"/>
                </a:solidFill>
                <a:latin typeface="Arial Narrow" panose="020B0606020202030204" pitchFamily="34" charset="0"/>
                <a:cs typeface="Tahoma" pitchFamily="34" charset="0"/>
              </a:rPr>
              <a:t>• Annual financial statements of the JV for a registered JV and for unincorporated JV annual financial statements of each company;</a:t>
            </a:r>
          </a:p>
          <a:p>
            <a:pPr>
              <a:lnSpc>
                <a:spcPct val="150000"/>
              </a:lnSpc>
            </a:pPr>
            <a:r>
              <a:rPr lang="en-GB" sz="1600" dirty="0">
                <a:solidFill>
                  <a:srgbClr val="003366"/>
                </a:solidFill>
                <a:latin typeface="Arial Narrow" panose="020B0606020202030204" pitchFamily="34" charset="0"/>
                <a:cs typeface="Tahoma" pitchFamily="34" charset="0"/>
              </a:rPr>
              <a:t>• A JV legal agreement detailing the percentage ownership of each entity; and</a:t>
            </a:r>
          </a:p>
          <a:p>
            <a:pPr>
              <a:lnSpc>
                <a:spcPct val="150000"/>
              </a:lnSpc>
            </a:pPr>
            <a:r>
              <a:rPr lang="en-GB" sz="1600" dirty="0">
                <a:solidFill>
                  <a:srgbClr val="003366"/>
                </a:solidFill>
                <a:latin typeface="Arial Narrow" panose="020B0606020202030204" pitchFamily="34" charset="0"/>
                <a:cs typeface="Tahoma" pitchFamily="34" charset="0"/>
              </a:rPr>
              <a:t>• A consolidated B-BBEE Certificate.</a:t>
            </a:r>
          </a:p>
          <a:p>
            <a:pPr>
              <a:lnSpc>
                <a:spcPct val="150000"/>
              </a:lnSpc>
            </a:pPr>
            <a:endParaRPr lang="en-GB" sz="1600" dirty="0">
              <a:solidFill>
                <a:srgbClr val="003366"/>
              </a:solidFill>
              <a:latin typeface="Arial Narrow" panose="020B0606020202030204" pitchFamily="34" charset="0"/>
              <a:cs typeface="Tahoma" pitchFamily="34" charset="0"/>
            </a:endParaRPr>
          </a:p>
          <a:p>
            <a:pPr>
              <a:lnSpc>
                <a:spcPct val="150000"/>
              </a:lnSpc>
            </a:pPr>
            <a:endParaRPr lang="en-GB" sz="1600" dirty="0">
              <a:solidFill>
                <a:srgbClr val="003366"/>
              </a:solidFill>
              <a:latin typeface="Arial Narrow" panose="020B0606020202030204" pitchFamily="34" charset="0"/>
              <a:cs typeface="Tahoma" pitchFamily="34" charset="0"/>
            </a:endParaRPr>
          </a:p>
          <a:p>
            <a:pPr algn="l"/>
            <a:endParaRPr lang="en-ZA" sz="1800" b="0" i="0" u="none" strike="noStrike" baseline="0" dirty="0">
              <a:solidFill>
                <a:srgbClr val="000000"/>
              </a:solidFill>
              <a:latin typeface="Arial" panose="020B0604020202020204" pitchFamily="34" charset="0"/>
            </a:endParaRPr>
          </a:p>
          <a:p>
            <a:r>
              <a:rPr lang="en-GB" sz="1600" dirty="0">
                <a:solidFill>
                  <a:srgbClr val="003366"/>
                </a:solidFill>
                <a:latin typeface="Arial Narrow" panose="020B0606020202030204" pitchFamily="34" charset="0"/>
                <a:cs typeface="Tahoma" pitchFamily="34" charset="0"/>
              </a:rPr>
              <a:t>SARS reserves the right to request further information with regards to the annual financial statements of a bidder at a later stage. </a:t>
            </a:r>
            <a:endParaRPr lang="en-ZA" sz="1600" dirty="0">
              <a:solidFill>
                <a:srgbClr val="003366"/>
              </a:solidFill>
              <a:latin typeface="Arial Narrow" panose="020B0606020202030204" pitchFamily="34" charset="0"/>
              <a:cs typeface="Tahoma" pitchFamily="34" charset="0"/>
            </a:endParaRPr>
          </a:p>
        </p:txBody>
      </p:sp>
    </p:spTree>
    <p:extLst>
      <p:ext uri="{BB962C8B-B14F-4D97-AF65-F5344CB8AC3E}">
        <p14:creationId xmlns:p14="http://schemas.microsoft.com/office/powerpoint/2010/main" val="3998529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Specific goals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sz="1800" b="1" dirty="0">
                <a:solidFill>
                  <a:srgbClr val="FF0000"/>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11446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SERVICE 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27</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4570482"/>
          </a:xfrm>
          <a:prstGeom prst="rect">
            <a:avLst/>
          </a:prstGeom>
          <a:noFill/>
        </p:spPr>
        <p:txBody>
          <a:bodyPr wrap="square">
            <a:spAutoFit/>
          </a:bodyPr>
          <a:lstStyle/>
          <a:p>
            <a:pPr algn="just"/>
            <a:r>
              <a:rPr lang="en-ZA" dirty="0">
                <a:solidFill>
                  <a:srgbClr val="003366"/>
                </a:solidFill>
                <a:latin typeface="Arial Narrow" panose="020B0606020202030204" pitchFamily="34" charset="0"/>
                <a:ea typeface="Times New Roman" pitchFamily="18" charset="0"/>
                <a:cs typeface="Tahoma"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Comment on the terms and conditions set out in the Services Agreement and where necessary,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make proposals to the terms and conditions;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Each comment and/or amendment must be explained; and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All changes and/or amendments to the Services Agreement must be in an easily identifiable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colour font and tracked for ease of reference.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SARS reserves the right to accept or reject any or all amendments or additions proposed by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successful bidder if such amendments or additions are unacceptable to SARS or pose a risk to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organisation. </a:t>
            </a:r>
          </a:p>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Specific goals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rgbClr val="FF0000"/>
                </a:solidFill>
              </a:rPr>
              <a:t>9. RFP submission and Contact </a:t>
            </a:r>
            <a:r>
              <a:rPr lang="en-ZA" b="1" dirty="0">
                <a:solidFill>
                  <a:srgbClr val="FF0000"/>
                </a:solidFill>
              </a:rPr>
              <a:t>D</a:t>
            </a:r>
            <a:r>
              <a:rPr lang="en-ZA" sz="1800" b="1" dirty="0">
                <a:solidFill>
                  <a:srgbClr val="FF0000"/>
                </a:solidFill>
              </a:rPr>
              <a:t>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rgbClr val="FF0000"/>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a:t>
            </a:r>
            <a:r>
              <a:rPr lang="en-ZA" b="1" dirty="0">
                <a:solidFill>
                  <a:schemeClr val="tx2"/>
                </a:solidFill>
              </a:rPr>
              <a:t>Requirements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Specific goals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a:t>
            </a:r>
            <a:r>
              <a:rPr lang="en-ZA" b="1" dirty="0">
                <a:solidFill>
                  <a:schemeClr val="tx2"/>
                </a:solidFill>
              </a:rPr>
              <a:t>Financial Analysis </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     </a:t>
            </a:r>
            <a:r>
              <a:rPr lang="en-ZA" dirty="0">
                <a:solidFill>
                  <a:schemeClr val="tx2"/>
                </a:solidFill>
                <a:hlinkClick r:id="rId3"/>
              </a:rPr>
              <a:t>tenderoffice@sars.gov.za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5"/>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877163"/>
          </a:xfrm>
          <a:prstGeom prst="rect">
            <a:avLst/>
          </a:prstGeom>
          <a:noFill/>
          <a:ln w="9525">
            <a:noFill/>
            <a:miter lim="800000"/>
            <a:headEnd/>
            <a:tailEnd/>
          </a:ln>
        </p:spPr>
        <p:txBody>
          <a:bodyPr wrap="square">
            <a:spAutoFit/>
          </a:bodyPr>
          <a:lstStyle/>
          <a:p>
            <a:pPr algn="ctr"/>
            <a:r>
              <a:rPr lang="en-ZA" sz="1400" dirty="0">
                <a:solidFill>
                  <a:schemeClr val="tx2"/>
                </a:solidFill>
              </a:rPr>
              <a:t>Bidders must submit copies of each file (Original and Duplicate) and a USB with content of each file by 07 August 2023</a:t>
            </a:r>
            <a:r>
              <a:rPr lang="en-ZA" sz="1400" b="1" dirty="0">
                <a:solidFill>
                  <a:schemeClr val="tx2"/>
                </a:solidFill>
              </a:rPr>
              <a:t> at 11:00</a:t>
            </a:r>
          </a:p>
          <a:p>
            <a:pPr algn="ctr"/>
            <a:endParaRPr lang="en-ZA" sz="1100" b="1" dirty="0">
              <a:solidFill>
                <a:schemeClr val="tx2"/>
              </a:solidFill>
            </a:endParaRPr>
          </a:p>
          <a:p>
            <a:pPr algn="l"/>
            <a:r>
              <a:rPr lang="en-ZA" sz="1200" dirty="0">
                <a:solidFill>
                  <a:schemeClr val="tx2"/>
                </a:solidFill>
              </a:rPr>
              <a:t>Bid documents will only be considered if received by SARS before the Closing Date and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30</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2690493"/>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767254" y="1171027"/>
            <a:ext cx="5262385" cy="4192172"/>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rPr>
              <a:t>Pre-qualification documents </a:t>
            </a:r>
          </a:p>
          <a:p>
            <a:pPr marL="95250" fontAlgn="auto">
              <a:lnSpc>
                <a:spcPct val="150000"/>
              </a:lnSpc>
              <a:spcBef>
                <a:spcPts val="0"/>
              </a:spcBef>
              <a:spcAft>
                <a:spcPts val="0"/>
              </a:spcAft>
              <a:tabLst>
                <a:tab pos="273050" algn="l"/>
              </a:tabLst>
              <a:defRPr/>
            </a:pPr>
            <a:r>
              <a:rPr lang="fr-FR" sz="1200" b="1" dirty="0">
                <a:solidFill>
                  <a:schemeClr val="tx2"/>
                </a:solidFill>
                <a:cs typeface="Arial" panose="020B0604020202020204" pitchFamily="34" charset="0"/>
              </a:rPr>
              <a:t>Section 1</a:t>
            </a:r>
          </a:p>
          <a:p>
            <a:pPr marL="266700" indent="-171450" fontAlgn="auto">
              <a:lnSpc>
                <a:spcPct val="150000"/>
              </a:lnSpc>
              <a:spcBef>
                <a:spcPts val="0"/>
              </a:spcBef>
              <a:spcAft>
                <a:spcPts val="0"/>
              </a:spcAft>
              <a:buFont typeface="Arial" pitchFamily="34" charset="0"/>
              <a:buChar char="•"/>
              <a:tabLst>
                <a:tab pos="273050" algn="l"/>
              </a:tabLst>
              <a:defRPr/>
            </a:pPr>
            <a:r>
              <a:rPr lang="fr-FR" sz="1200" dirty="0">
                <a:solidFill>
                  <a:schemeClr val="tx2"/>
                </a:solidFill>
                <a:cs typeface="Arial" panose="020B0604020202020204" pitchFamily="34" charset="0"/>
              </a:rPr>
              <a:t>Pre-qualification documents (SBD documents)</a:t>
            </a:r>
          </a:p>
          <a:p>
            <a:pPr marL="95250" fontAlgn="auto">
              <a:lnSpc>
                <a:spcPct val="150000"/>
              </a:lnSpc>
              <a:spcBef>
                <a:spcPts val="0"/>
              </a:spcBef>
              <a:spcAft>
                <a:spcPts val="0"/>
              </a:spcAft>
              <a:tabLst>
                <a:tab pos="273050" algn="l"/>
              </a:tabLst>
              <a:defRPr/>
            </a:pPr>
            <a:endParaRPr lang="fr-FR"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2</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Mandatory Response Template</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Technical Responses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Supporting documents for technical responses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References/testimonials/CVs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3 years audited /reviewed Financial statements</a:t>
            </a:r>
          </a:p>
          <a:p>
            <a:pPr marL="95250" fontAlgn="auto">
              <a:lnSpc>
                <a:spcPct val="150000"/>
              </a:lnSpc>
              <a:spcBef>
                <a:spcPts val="0"/>
              </a:spcBef>
              <a:spcAft>
                <a:spcPts val="0"/>
              </a:spcAft>
              <a:tabLst>
                <a:tab pos="273050" algn="l"/>
              </a:tabLst>
              <a:defRPr/>
            </a:pPr>
            <a:endParaRPr lang="en-GB"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3</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Company profile</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Supplementary information</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Section 4</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Signed Agreement</a:t>
            </a:r>
            <a:endParaRPr lang="en-ZA" sz="1200" dirty="0">
              <a:solidFill>
                <a:schemeClr val="tx2"/>
              </a:solidFill>
              <a:cs typeface="Arial" panose="020B0604020202020204" pitchFamily="34" charset="0"/>
            </a:endParaRPr>
          </a:p>
          <a:p>
            <a:pPr marL="266700" indent="-171450" fontAlgn="auto">
              <a:lnSpc>
                <a:spcPct val="150000"/>
              </a:lnSpc>
              <a:spcBef>
                <a:spcPts val="0"/>
              </a:spcBef>
              <a:spcAft>
                <a:spcPts val="0"/>
              </a:spcAft>
              <a:buFont typeface="Arial" pitchFamily="34" charset="0"/>
              <a:buChar char="•"/>
              <a:tabLst>
                <a:tab pos="273050" algn="l"/>
              </a:tabLst>
              <a:defRPr/>
            </a:pPr>
            <a:endParaRPr lang="en-US" sz="1050" dirty="0">
              <a:solidFill>
                <a:schemeClr val="tx2"/>
              </a:solidFill>
              <a:latin typeface="Arial" panose="020B0604020202020204" pitchFamily="34" charset="0"/>
              <a:cs typeface="Arial" panose="020B0604020202020204" pitchFamily="34" charset="0"/>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176764" y="2409792"/>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366583" y="2517683"/>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31</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dirty="0">
                <a:solidFill>
                  <a:schemeClr val="tx2"/>
                </a:solidFill>
                <a:latin typeface="Arial" panose="020B0604020202020204" pitchFamily="34" charset="0"/>
                <a:cs typeface="Arial" panose="020B0604020202020204" pitchFamily="34" charset="0"/>
              </a:rPr>
              <a:t>Pricing Schedule</a:t>
            </a:r>
          </a:p>
          <a:p>
            <a:pPr marL="95250" fontAlgn="auto">
              <a:lnSpc>
                <a:spcPct val="150000"/>
              </a:lnSpc>
              <a:spcBef>
                <a:spcPts val="0"/>
              </a:spcBef>
              <a:spcAft>
                <a:spcPts val="0"/>
              </a:spcAft>
              <a:tabLst>
                <a:tab pos="273050" algn="l"/>
              </a:tabLst>
              <a:defRPr/>
            </a:pPr>
            <a:endParaRPr lang="en-US" sz="1200" dirty="0">
              <a:solidFill>
                <a:schemeClr val="tx2"/>
              </a:solidFill>
              <a:latin typeface="Arial Narrow" panose="020B0606020202030204" pitchFamily="34" charset="0"/>
            </a:endParaRP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746484"/>
            <a:ext cx="4850537" cy="647348"/>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266700" indent="-171450">
              <a:lnSpc>
                <a:spcPct val="150000"/>
              </a:lnSpc>
              <a:buFont typeface="Arial" panose="020B0604020202020204" pitchFamily="34" charset="0"/>
              <a:buChar char="•"/>
              <a:defRPr/>
            </a:pPr>
            <a:r>
              <a:rPr lang="en-US" sz="1200" dirty="0">
                <a:solidFill>
                  <a:schemeClr val="tx2"/>
                </a:solidFill>
              </a:rPr>
              <a:t>B-BBEE Certificate/ Sworn Affidavit</a:t>
            </a:r>
          </a:p>
          <a:p>
            <a:pPr marL="266700" indent="-171450">
              <a:lnSpc>
                <a:spcPct val="150000"/>
              </a:lnSpc>
              <a:buFont typeface="Arial" panose="020B0604020202020204" pitchFamily="34" charset="0"/>
              <a:buChar char="•"/>
              <a:defRPr/>
            </a:pPr>
            <a:r>
              <a:rPr lang="en-US" sz="1200" dirty="0">
                <a:solidFill>
                  <a:schemeClr val="tx2"/>
                </a:solidFill>
              </a:rPr>
              <a:t>SBD 6.1 </a:t>
            </a:r>
          </a:p>
          <a:p>
            <a:pPr algn="l" fontAlgn="auto">
              <a:lnSpc>
                <a:spcPct val="150000"/>
              </a:lnSpc>
              <a:spcBef>
                <a:spcPts val="0"/>
              </a:spcBef>
              <a:spcAft>
                <a:spcPts val="0"/>
              </a:spcAft>
              <a:defRPr/>
            </a:pP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4005992"/>
            <a:ext cx="8537330" cy="872034"/>
          </a:xfrm>
          <a:prstGeom prst="rect">
            <a:avLst/>
          </a:prstGeom>
        </p:spPr>
        <p:txBody>
          <a:bodyPr wrap="square">
            <a:spAutoFit/>
          </a:bodyPr>
          <a:lstStyle/>
          <a:p>
            <a:pPr marL="95250">
              <a:lnSpc>
                <a:spcPct val="150000"/>
              </a:lnSpc>
              <a:defRPr/>
            </a:pPr>
            <a:r>
              <a:rPr lang="en-US" dirty="0">
                <a:solidFill>
                  <a:srgbClr val="FF0000"/>
                </a:solidFill>
              </a:rPr>
              <a:t>NB ! Each file must be marked correctly and sealed separately for easy reference during the evaluation process. USB must be marked with Bidder Name  </a:t>
            </a:r>
          </a:p>
        </p:txBody>
      </p:sp>
    </p:spTree>
    <p:extLst>
      <p:ext uri="{BB962C8B-B14F-4D97-AF65-F5344CB8AC3E}">
        <p14:creationId xmlns:p14="http://schemas.microsoft.com/office/powerpoint/2010/main" val="28693302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t>
            </a:r>
            <a:r>
              <a:rPr lang="en-ZA" b="1">
                <a:solidFill>
                  <a:schemeClr val="tx2"/>
                </a:solidFill>
              </a:rPr>
              <a:t>and Requirements</a:t>
            </a:r>
            <a:endParaRPr lang="en-ZA"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8.Services Agreements</a:t>
            </a:r>
          </a:p>
          <a:p>
            <a:pPr marL="228600" indent="-228600">
              <a:lnSpc>
                <a:spcPct val="135000"/>
              </a:lnSpc>
              <a:spcBef>
                <a:spcPct val="75000"/>
              </a:spcBef>
              <a:spcAft>
                <a:spcPct val="10000"/>
              </a:spcAft>
              <a:buClr>
                <a:schemeClr val="accent1"/>
              </a:buClr>
            </a:pPr>
            <a:r>
              <a:rPr lang="en-ZA" b="1" dirty="0">
                <a:solidFill>
                  <a:schemeClr val="tx2"/>
                </a:solidFill>
              </a:rPr>
              <a:t>9. RFP submission and contact details</a:t>
            </a:r>
          </a:p>
          <a:p>
            <a:pPr marL="228600" indent="-228600">
              <a:lnSpc>
                <a:spcPct val="135000"/>
              </a:lnSpc>
              <a:spcBef>
                <a:spcPct val="75000"/>
              </a:spcBef>
              <a:spcAft>
                <a:spcPct val="10000"/>
              </a:spcAft>
              <a:buClr>
                <a:schemeClr val="accent1"/>
              </a:buClr>
            </a:pPr>
            <a:r>
              <a:rPr lang="en-ZA" b="1" dirty="0">
                <a:solidFill>
                  <a:srgbClr val="FF0000"/>
                </a:solidFill>
              </a:rPr>
              <a:t>10. Q&amp;A</a:t>
            </a:r>
          </a:p>
          <a:p>
            <a:endParaRPr lang="en-ZA" dirty="0"/>
          </a:p>
        </p:txBody>
      </p:sp>
    </p:spTree>
    <p:extLst>
      <p:ext uri="{BB962C8B-B14F-4D97-AF65-F5344CB8AC3E}">
        <p14:creationId xmlns:p14="http://schemas.microsoft.com/office/powerpoint/2010/main" val="2138717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33</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E98CC-3E8E-2581-C424-E7180C4ACC3D}"/>
              </a:ext>
            </a:extLst>
          </p:cNvPr>
          <p:cNvSpPr>
            <a:spLocks noGrp="1"/>
          </p:cNvSpPr>
          <p:nvPr>
            <p:ph type="title"/>
          </p:nvPr>
        </p:nvSpPr>
        <p:spPr/>
        <p:txBody>
          <a:bodyPr/>
          <a:lstStyle/>
          <a:p>
            <a:r>
              <a:rPr lang="en-ZA" dirty="0"/>
              <a:t>Governance, Rules and Procedures</a:t>
            </a:r>
          </a:p>
        </p:txBody>
      </p:sp>
      <p:sp>
        <p:nvSpPr>
          <p:cNvPr id="3" name="Slide Number Placeholder 2">
            <a:extLst>
              <a:ext uri="{FF2B5EF4-FFF2-40B4-BE49-F238E27FC236}">
                <a16:creationId xmlns:a16="http://schemas.microsoft.com/office/drawing/2014/main" id="{E5837CE8-B272-771C-743A-E35ED7572BAD}"/>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5" name="Text Placeholder 4">
            <a:extLst>
              <a:ext uri="{FF2B5EF4-FFF2-40B4-BE49-F238E27FC236}">
                <a16:creationId xmlns:a16="http://schemas.microsoft.com/office/drawing/2014/main" id="{B45E17A9-80F6-7645-E55C-9AB8A69722C3}"/>
              </a:ext>
            </a:extLst>
          </p:cNvPr>
          <p:cNvSpPr>
            <a:spLocks noGrp="1"/>
          </p:cNvSpPr>
          <p:nvPr>
            <p:ph type="body" sz="quarter" idx="12"/>
          </p:nvPr>
        </p:nvSpPr>
        <p:spPr>
          <a:xfrm>
            <a:off x="628650" y="3045169"/>
            <a:ext cx="7886700" cy="437806"/>
          </a:xfrm>
        </p:spPr>
        <p:txBody>
          <a:bodyPr>
            <a:noAutofit/>
          </a:bodyPr>
          <a:lstStyle/>
          <a:p>
            <a:pPr algn="ctr"/>
            <a:r>
              <a:rPr lang="en-ZA" sz="2800" dirty="0">
                <a:solidFill>
                  <a:srgbClr val="002060"/>
                </a:solidFill>
              </a:rPr>
              <a:t>SARS Procurement</a:t>
            </a:r>
          </a:p>
        </p:txBody>
      </p:sp>
    </p:spTree>
    <p:extLst>
      <p:ext uri="{BB962C8B-B14F-4D97-AF65-F5344CB8AC3E}">
        <p14:creationId xmlns:p14="http://schemas.microsoft.com/office/powerpoint/2010/main" val="27141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E0F0-6577-CBA2-9111-22F889158662}"/>
              </a:ext>
            </a:extLst>
          </p:cNvPr>
          <p:cNvSpPr>
            <a:spLocks noGrp="1"/>
          </p:cNvSpPr>
          <p:nvPr>
            <p:ph type="title"/>
          </p:nvPr>
        </p:nvSpPr>
        <p:spPr/>
        <p:txBody>
          <a:bodyPr/>
          <a:lstStyle/>
          <a:p>
            <a:r>
              <a:rPr lang="en-ZA" dirty="0"/>
              <a:t>Purpose</a:t>
            </a:r>
          </a:p>
        </p:txBody>
      </p:sp>
      <p:sp>
        <p:nvSpPr>
          <p:cNvPr id="3" name="Slide Number Placeholder 2">
            <a:extLst>
              <a:ext uri="{FF2B5EF4-FFF2-40B4-BE49-F238E27FC236}">
                <a16:creationId xmlns:a16="http://schemas.microsoft.com/office/drawing/2014/main" id="{3750CDAF-683B-29B2-333B-87D967724E0D}"/>
              </a:ext>
            </a:extLst>
          </p:cNvPr>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a:extLst>
              <a:ext uri="{FF2B5EF4-FFF2-40B4-BE49-F238E27FC236}">
                <a16:creationId xmlns:a16="http://schemas.microsoft.com/office/drawing/2014/main" id="{0DC0C8A3-C904-E10F-E2C9-CC66776C416D}"/>
              </a:ext>
            </a:extLst>
          </p:cNvPr>
          <p:cNvSpPr>
            <a:spLocks noGrp="1"/>
          </p:cNvSpPr>
          <p:nvPr>
            <p:ph type="body" sz="quarter" idx="11"/>
          </p:nvPr>
        </p:nvSpPr>
        <p:spPr>
          <a:xfrm>
            <a:off x="341993" y="1017939"/>
            <a:ext cx="8605059" cy="5171846"/>
          </a:xfrm>
        </p:spPr>
        <p:txBody>
          <a:bodyPr>
            <a:normAutofit fontScale="40000" lnSpcReduction="20000"/>
          </a:bodyPr>
          <a:lstStyle/>
          <a:p>
            <a:pPr marL="171450" marR="0" lvl="0" indent="-171450" algn="l" defTabSz="685800" rtl="0" eaLnBrk="1" fontAlgn="auto" latinLnBrk="0" hangingPunct="1">
              <a:lnSpc>
                <a:spcPct val="170000"/>
              </a:lnSpc>
              <a:spcBef>
                <a:spcPts val="750"/>
              </a:spcBef>
              <a:spcAft>
                <a:spcPts val="0"/>
              </a:spcAft>
              <a:buClrTx/>
              <a:buSzTx/>
              <a:buFontTx/>
              <a:buNone/>
              <a:tabLst/>
              <a:defRPr/>
            </a:pPr>
            <a:r>
              <a:rPr kumimoji="0" lang="en-ZA" altLang="en-US" sz="2500" b="0" i="0" u="sng"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Compulsory Briefing Session</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Purpose</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explain selected concepts, procedures and other aspects of the RFP</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confirm formal registration of Bidders for notices and other communications</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It may contain</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additional information</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additional rules that must be adhered to</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It does not</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cover every item in the RFP</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replace any of the issued RFP material</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change any of the RFP rules unless explicitly communicated in writing</a:t>
            </a:r>
          </a:p>
          <a:p>
            <a:pPr marL="514350" marR="0" lvl="1" indent="-171450" algn="l" defTabSz="685800" rtl="0" eaLnBrk="1" fontAlgn="auto" latinLnBrk="0" hangingPunct="1">
              <a:lnSpc>
                <a:spcPct val="170000"/>
              </a:lnSpc>
              <a:spcBef>
                <a:spcPts val="375"/>
              </a:spcBef>
              <a:spcAft>
                <a:spcPts val="0"/>
              </a:spcAft>
              <a:buClrTx/>
              <a:buSzTx/>
              <a:buFontTx/>
              <a:buNone/>
              <a:tabLst/>
              <a:defRPr/>
            </a:pPr>
            <a:endPar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briefing session slides will be uploaded to SARS &amp; NT Portals.</a:t>
            </a:r>
          </a:p>
          <a:p>
            <a:pPr marL="0" marR="0" lvl="0" indent="0" algn="l" defTabSz="685800" rtl="0" eaLnBrk="1" fontAlgn="auto" latinLnBrk="0" hangingPunct="1">
              <a:lnSpc>
                <a:spcPct val="170000"/>
              </a:lnSpc>
              <a:spcBef>
                <a:spcPts val="750"/>
              </a:spcBef>
              <a:spcAft>
                <a:spcPts val="0"/>
              </a:spcAft>
              <a:buClrTx/>
              <a:buSzTx/>
              <a:buFont typeface="Arial" panose="020B0604020202020204" pitchFamily="34" charset="0"/>
              <a:buNone/>
              <a:tabLst/>
              <a:defRPr/>
            </a:pPr>
            <a:endPar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25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RFP pack remains the primary source of information for the Bidder to respond</a:t>
            </a:r>
            <a:r>
              <a:rPr kumimoji="0" lang="en-ZA" alt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endParaRPr lang="en-ZA" dirty="0"/>
          </a:p>
        </p:txBody>
      </p:sp>
    </p:spTree>
    <p:extLst>
      <p:ext uri="{BB962C8B-B14F-4D97-AF65-F5344CB8AC3E}">
        <p14:creationId xmlns:p14="http://schemas.microsoft.com/office/powerpoint/2010/main" val="2142999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7CFBC-9AA7-82C3-F158-6254BDF3EC9A}"/>
              </a:ext>
            </a:extLst>
          </p:cNvPr>
          <p:cNvSpPr>
            <a:spLocks noGrp="1"/>
          </p:cNvSpPr>
          <p:nvPr>
            <p:ph type="title"/>
          </p:nvPr>
        </p:nvSpPr>
        <p:spPr/>
        <p:txBody>
          <a:bodyPr/>
          <a:lstStyle/>
          <a:p>
            <a:r>
              <a:rPr lang="en-ZA" dirty="0"/>
              <a:t>Procedures during Briefing Session</a:t>
            </a:r>
          </a:p>
        </p:txBody>
      </p:sp>
      <p:sp>
        <p:nvSpPr>
          <p:cNvPr id="3" name="Slide Number Placeholder 2">
            <a:extLst>
              <a:ext uri="{FF2B5EF4-FFF2-40B4-BE49-F238E27FC236}">
                <a16:creationId xmlns:a16="http://schemas.microsoft.com/office/drawing/2014/main" id="{C821C659-F755-65CC-FDED-D6C58A44809A}"/>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EF75A1D8-C392-22C2-146D-4B43A04CCDBB}"/>
              </a:ext>
            </a:extLst>
          </p:cNvPr>
          <p:cNvSpPr>
            <a:spLocks noGrp="1"/>
          </p:cNvSpPr>
          <p:nvPr>
            <p:ph type="body" sz="quarter" idx="11"/>
          </p:nvPr>
        </p:nvSpPr>
        <p:spPr>
          <a:xfrm>
            <a:off x="386556" y="1304924"/>
            <a:ext cx="8370887" cy="4248151"/>
          </a:xfrm>
        </p:spPr>
        <p:txBody>
          <a:bodyPr/>
          <a:lstStyle/>
          <a:p>
            <a:pPr marL="171450" marR="0" lvl="0" indent="-171450"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Questions during the session.</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SARS will take written questions submitted during the session</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SARS will review and focus on most pertinent themes arising from the questions and provide answers where possible</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All questions and answers will be emailed to all the bidders as part of the wider Q &amp; A process</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emailed answers will take precedence over any verbal response given in the briefing session</a:t>
            </a:r>
          </a:p>
          <a:p>
            <a:pPr marL="171450" marR="0" lvl="0" indent="-171450"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session is being recorded</a:t>
            </a:r>
          </a:p>
          <a:p>
            <a:endParaRPr lang="en-ZA" dirty="0"/>
          </a:p>
        </p:txBody>
      </p:sp>
    </p:spTree>
    <p:extLst>
      <p:ext uri="{BB962C8B-B14F-4D97-AF65-F5344CB8AC3E}">
        <p14:creationId xmlns:p14="http://schemas.microsoft.com/office/powerpoint/2010/main" val="3815812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BDFBA-E4BA-B954-B0D1-DF22D811F727}"/>
              </a:ext>
            </a:extLst>
          </p:cNvPr>
          <p:cNvSpPr>
            <a:spLocks noGrp="1"/>
          </p:cNvSpPr>
          <p:nvPr>
            <p:ph type="title"/>
          </p:nvPr>
        </p:nvSpPr>
        <p:spPr/>
        <p:txBody>
          <a:bodyPr/>
          <a:lstStyle/>
          <a:p>
            <a:r>
              <a:rPr lang="en-ZA" dirty="0"/>
              <a:t>Governance Requirements</a:t>
            </a:r>
          </a:p>
        </p:txBody>
      </p:sp>
      <p:sp>
        <p:nvSpPr>
          <p:cNvPr id="3" name="Slide Number Placeholder 2">
            <a:extLst>
              <a:ext uri="{FF2B5EF4-FFF2-40B4-BE49-F238E27FC236}">
                <a16:creationId xmlns:a16="http://schemas.microsoft.com/office/drawing/2014/main" id="{C2CA816D-362A-2C48-D454-4E405435B9E4}"/>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D6232C3F-AAD4-9FA7-1FB8-3A758A109078}"/>
              </a:ext>
            </a:extLst>
          </p:cNvPr>
          <p:cNvSpPr>
            <a:spLocks noGrp="1"/>
          </p:cNvSpPr>
          <p:nvPr>
            <p:ph type="body" sz="quarter" idx="11"/>
          </p:nvPr>
        </p:nvSpPr>
        <p:spPr>
          <a:xfrm>
            <a:off x="386556" y="1141288"/>
            <a:ext cx="8370887" cy="4248151"/>
          </a:xfrm>
        </p:spPr>
        <p:txBody>
          <a:bodyPr/>
          <a:lstStyle/>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Strict communication channels</a:t>
            </a:r>
          </a:p>
          <a:p>
            <a:pPr marL="600075" marR="0" lvl="1" indent="-257175" algn="l" defTabSz="685800" rtl="0" eaLnBrk="1" fontAlgn="base" latinLnBrk="0" hangingPunct="1">
              <a:lnSpc>
                <a:spcPct val="150000"/>
              </a:lnSpc>
              <a:spcBef>
                <a:spcPct val="20000"/>
              </a:spcBef>
              <a:spcAft>
                <a:spcPct val="0"/>
              </a:spcAft>
              <a:buClrTx/>
              <a:buSzTx/>
              <a:buFontTx/>
              <a:buNone/>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Bidders will be disqualified for non-compliance</a:t>
            </a:r>
          </a:p>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No solicitation of information will be allowed other than by prescribed channels</a:t>
            </a:r>
          </a:p>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Deadlines to be strictly met</a:t>
            </a:r>
          </a:p>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Adhere to prescribed submission format to ensure queries are properly dealt with</a:t>
            </a:r>
          </a:p>
          <a:p>
            <a:endParaRPr lang="en-ZA" dirty="0"/>
          </a:p>
        </p:txBody>
      </p:sp>
    </p:spTree>
    <p:extLst>
      <p:ext uri="{BB962C8B-B14F-4D97-AF65-F5344CB8AC3E}">
        <p14:creationId xmlns:p14="http://schemas.microsoft.com/office/powerpoint/2010/main" val="58610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rgbClr val="FF0000"/>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Specific goals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22060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4154578276"/>
              </p:ext>
            </p:extLst>
          </p:nvPr>
        </p:nvGraphicFramePr>
        <p:xfrm>
          <a:off x="140677" y="858128"/>
          <a:ext cx="8792308" cy="5138646"/>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nchor="ctr"/>
                </a:tc>
                <a:tc>
                  <a:txBody>
                    <a:bodyPr/>
                    <a:lstStyle/>
                    <a:p>
                      <a:r>
                        <a:rPr lang="en-ZA" dirty="0"/>
                        <a:t>DATE DUE</a:t>
                      </a:r>
                    </a:p>
                  </a:txBody>
                  <a:tcPr anchor="ctr"/>
                </a:tc>
                <a:extLst>
                  <a:ext uri="{0D108BD9-81ED-4DB2-BD59-A6C34878D82A}">
                    <a16:rowId xmlns:a16="http://schemas.microsoft.com/office/drawing/2014/main" val="54260067"/>
                  </a:ext>
                </a:extLst>
              </a:tr>
              <a:tr h="59891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SARS Website and e-Tender</a:t>
                      </a:r>
                    </a:p>
                  </a:txBody>
                  <a:tcPr anchor="ctr"/>
                </a:tc>
                <a:tc>
                  <a:txBody>
                    <a:bodyPr/>
                    <a:lstStyle/>
                    <a:p>
                      <a:r>
                        <a:rPr lang="en-ZA" sz="1600" kern="1200" dirty="0">
                          <a:solidFill>
                            <a:schemeClr val="tx2"/>
                          </a:solidFill>
                          <a:latin typeface="+mn-lt"/>
                          <a:ea typeface="+mn-ea"/>
                          <a:cs typeface="+mn-cs"/>
                        </a:rPr>
                        <a:t>07 July 2023</a:t>
                      </a:r>
                    </a:p>
                  </a:txBody>
                  <a:tcPr anchor="ctr"/>
                </a:tc>
                <a:extLst>
                  <a:ext uri="{0D108BD9-81ED-4DB2-BD59-A6C34878D82A}">
                    <a16:rowId xmlns:a16="http://schemas.microsoft.com/office/drawing/2014/main" val="719324787"/>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ZA" sz="1600" kern="1200" noProof="0" dirty="0">
                          <a:solidFill>
                            <a:schemeClr val="tx2"/>
                          </a:solidFill>
                          <a:latin typeface="+mn-lt"/>
                          <a:ea typeface="+mn-ea"/>
                          <a:cs typeface="+mn-cs"/>
                        </a:rPr>
                        <a:t>19 July 2023 at 11h00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Last day for Bidders to submit written questions</a:t>
                      </a:r>
                      <a:endParaRPr lang="en-ZA" sz="1600" kern="1200" dirty="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27 July 2023</a:t>
                      </a:r>
                    </a:p>
                  </a:txBody>
                  <a:tcPr anchor="ct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Last day for SARS response to Bidder’s written questions</a:t>
                      </a:r>
                      <a:endParaRPr lang="en-ZA" sz="1600" kern="1200" dirty="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02 August 2023</a:t>
                      </a:r>
                    </a:p>
                  </a:txBody>
                  <a:tcPr anchor="ctr"/>
                </a:tc>
                <a:extLst>
                  <a:ext uri="{0D108BD9-81ED-4DB2-BD59-A6C34878D82A}">
                    <a16:rowId xmlns:a16="http://schemas.microsoft.com/office/drawing/2014/main" val="242422133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07 August 2023 at 11h00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mn-lt"/>
                          <a:ea typeface="+mn-ea"/>
                          <a:cs typeface="+mn-cs"/>
                        </a:rPr>
                        <a:t> Oct/November </a:t>
                      </a:r>
                      <a:r>
                        <a:rPr lang="en-ZA" sz="1600" kern="1200" noProof="0" dirty="0">
                          <a:solidFill>
                            <a:schemeClr val="tx2"/>
                          </a:solidFill>
                          <a:latin typeface="+mn-lt"/>
                          <a:ea typeface="+mn-ea"/>
                          <a:cs typeface="+mn-cs"/>
                        </a:rPr>
                        <a:t>2023</a:t>
                      </a: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A6FB1A-60FB-48D3-9433-0EC83991451A}">
  <ds:schemaRefs>
    <ds:schemaRef ds:uri="http://schemas.microsoft.com/office/2006/documentManagement/types"/>
    <ds:schemaRef ds:uri="http://purl.org/dc/dcmitype/"/>
    <ds:schemaRef ds:uri="http://schemas.microsoft.com/sharepoint/v3"/>
    <ds:schemaRef ds:uri="http://purl.org/dc/terms/"/>
    <ds:schemaRef ds:uri="77346db6-4ad3-4091-ac3f-0d28eb710522"/>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4014</TotalTime>
  <Words>2452</Words>
  <Application>Microsoft Office PowerPoint</Application>
  <PresentationFormat>On-screen Show (4:3)</PresentationFormat>
  <Paragraphs>434</Paragraphs>
  <Slides>35</Slides>
  <Notes>6</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2</vt:i4>
      </vt:variant>
      <vt:variant>
        <vt:lpstr>Slide Titles</vt:lpstr>
      </vt:variant>
      <vt:variant>
        <vt:i4>35</vt:i4>
      </vt:variant>
    </vt:vector>
  </HeadingPairs>
  <TitlesOfParts>
    <vt:vector size="47" baseType="lpstr">
      <vt:lpstr>Arial</vt:lpstr>
      <vt:lpstr>Arial Narrow</vt:lpstr>
      <vt:lpstr>Arial Rounded MT Bold</vt:lpstr>
      <vt:lpstr>Calibri</vt:lpstr>
      <vt:lpstr>Cambria Math</vt:lpstr>
      <vt:lpstr>Symbol</vt:lpstr>
      <vt:lpstr>Times New Roman</vt:lpstr>
      <vt:lpstr>Wingdings</vt:lpstr>
      <vt:lpstr>Corporate Identity presentation_MANCO_2017 v1.3 SR</vt:lpstr>
      <vt:lpstr>1_Consoldiated performance scorecards 18 09 2007 v0 3</vt:lpstr>
      <vt:lpstr>Acrobat Document</vt:lpstr>
      <vt:lpstr>Worksheet</vt:lpstr>
      <vt:lpstr>PowerPoint Presentation</vt:lpstr>
      <vt:lpstr>Table of Content </vt:lpstr>
      <vt:lpstr>Table of Content </vt:lpstr>
      <vt:lpstr>Governance, Rules and Procedures</vt:lpstr>
      <vt:lpstr>Purpose</vt:lpstr>
      <vt:lpstr>Procedures during Briefing Session</vt:lpstr>
      <vt:lpstr>Governance Requirements</vt:lpstr>
      <vt:lpstr>Table of Content </vt:lpstr>
      <vt:lpstr>RFP TIMELINES  </vt:lpstr>
      <vt:lpstr>Table of Content </vt:lpstr>
      <vt:lpstr>BACKGROUND &amp; REQUIREMENTS    Refer to the Business Requirement Specification(BRS):                                 </vt:lpstr>
      <vt:lpstr>Table of Content </vt:lpstr>
      <vt:lpstr>BID EVALUATION PROCESS Refer to section 7 of the RFP Main doc  </vt:lpstr>
      <vt:lpstr>BID EVALUATION PROCESS  Refer to section 7 of the RFP Main doc  </vt:lpstr>
      <vt:lpstr>BID EVALUATION PROCESS  Refer to section 7 of the RFP Main doc  </vt:lpstr>
      <vt:lpstr>BID EVALUATION PROCESS  Refer to section 7 of the RFP Main doc  </vt:lpstr>
      <vt:lpstr>BID EVALUATION PROCESS  Refer to section 7 of the RFP Main doc  </vt:lpstr>
      <vt:lpstr>Table of Content </vt:lpstr>
      <vt:lpstr>Bid Evaluation Process  Gate 3 – Price</vt:lpstr>
      <vt:lpstr>Specific goals = 10 Points</vt:lpstr>
      <vt:lpstr>B-BBEE  Certificate/Affidavit</vt:lpstr>
      <vt:lpstr>Use and acceptance of Affidavits</vt:lpstr>
      <vt:lpstr>B-BBEE Key Sections to complete in SBD 6.1 Page 4</vt:lpstr>
      <vt:lpstr>Table of Content </vt:lpstr>
      <vt:lpstr>PowerPoint Presentation</vt:lpstr>
      <vt:lpstr>PowerPoint Presentation</vt:lpstr>
      <vt:lpstr>Table of Content </vt:lpstr>
      <vt:lpstr>SERVICE AGREEMENTS  </vt:lpstr>
      <vt:lpstr>Table of Content </vt:lpstr>
      <vt:lpstr>PowerPoint Presentation</vt:lpstr>
      <vt:lpstr>PowerPoint Presentation</vt:lpstr>
      <vt:lpstr>PowerPoint Presentation</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Lorraine Tema</cp:lastModifiedBy>
  <cp:revision>144</cp:revision>
  <cp:lastPrinted>2019-07-22T09:05:08Z</cp:lastPrinted>
  <dcterms:created xsi:type="dcterms:W3CDTF">2017-08-25T14:16:48Z</dcterms:created>
  <dcterms:modified xsi:type="dcterms:W3CDTF">2023-07-19T11:20:17Z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