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67" r:id="rId5"/>
    <p:sldMasterId id="2147483680" r:id="rId6"/>
    <p:sldMasterId id="2147483693" r:id="rId7"/>
  </p:sldMasterIdLst>
  <p:notesMasterIdLst>
    <p:notesMasterId r:id="rId34"/>
  </p:notesMasterIdLst>
  <p:sldIdLst>
    <p:sldId id="256" r:id="rId8"/>
    <p:sldId id="395" r:id="rId9"/>
    <p:sldId id="382" r:id="rId10"/>
    <p:sldId id="383" r:id="rId11"/>
    <p:sldId id="356" r:id="rId12"/>
    <p:sldId id="393" r:id="rId13"/>
    <p:sldId id="394" r:id="rId14"/>
    <p:sldId id="396" r:id="rId15"/>
    <p:sldId id="398" r:id="rId16"/>
    <p:sldId id="399" r:id="rId17"/>
    <p:sldId id="404" r:id="rId18"/>
    <p:sldId id="258" r:id="rId19"/>
    <p:sldId id="259" r:id="rId20"/>
    <p:sldId id="264" r:id="rId21"/>
    <p:sldId id="263" r:id="rId22"/>
    <p:sldId id="266" r:id="rId23"/>
    <p:sldId id="260" r:id="rId24"/>
    <p:sldId id="261" r:id="rId25"/>
    <p:sldId id="368" r:id="rId26"/>
    <p:sldId id="380" r:id="rId27"/>
    <p:sldId id="360" r:id="rId28"/>
    <p:sldId id="349" r:id="rId29"/>
    <p:sldId id="350" r:id="rId30"/>
    <p:sldId id="361" r:id="rId31"/>
    <p:sldId id="351" r:id="rId32"/>
    <p:sldId id="284" r:id="rId33"/>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72403B-CDE4-49C7-A341-6C580D9FF1D5}">
          <p14:sldIdLst>
            <p14:sldId id="256"/>
            <p14:sldId id="395"/>
            <p14:sldId id="382"/>
            <p14:sldId id="383"/>
            <p14:sldId id="356"/>
            <p14:sldId id="393"/>
            <p14:sldId id="394"/>
            <p14:sldId id="396"/>
            <p14:sldId id="398"/>
            <p14:sldId id="399"/>
            <p14:sldId id="404"/>
          </p14:sldIdLst>
        </p14:section>
        <p14:section name="Untitled Section" id="{54A9D900-A650-4DEC-9719-B9679FDDE41F}">
          <p14:sldIdLst>
            <p14:sldId id="258"/>
            <p14:sldId id="259"/>
            <p14:sldId id="264"/>
            <p14:sldId id="263"/>
            <p14:sldId id="266"/>
            <p14:sldId id="260"/>
            <p14:sldId id="261"/>
            <p14:sldId id="368"/>
            <p14:sldId id="380"/>
            <p14:sldId id="360"/>
            <p14:sldId id="349"/>
            <p14:sldId id="350"/>
            <p14:sldId id="361"/>
            <p14:sldId id="351"/>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2C6"/>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p:restoredTop sz="94694"/>
  </p:normalViewPr>
  <p:slideViewPr>
    <p:cSldViewPr snapToGrid="0" snapToObjects="1">
      <p:cViewPr varScale="1">
        <p:scale>
          <a:sx n="80" d="100"/>
          <a:sy n="80" d="100"/>
        </p:scale>
        <p:origin x="708" y="96"/>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10/14/2022</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dirty="0"/>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43000" y="685800"/>
            <a:ext cx="4572000" cy="3429000"/>
          </a:xfrm>
          <a:ln/>
        </p:spPr>
      </p:sp>
      <p:sp>
        <p:nvSpPr>
          <p:cNvPr id="30723" name="Notes Placeholder 2"/>
          <p:cNvSpPr>
            <a:spLocks noGrp="1"/>
          </p:cNvSpPr>
          <p:nvPr>
            <p:ph type="body" idx="1"/>
          </p:nvPr>
        </p:nvSpPr>
        <p:spPr>
          <a:noFill/>
          <a:ln/>
        </p:spPr>
        <p:txBody>
          <a:bodyPr/>
          <a:lstStyle/>
          <a:p>
            <a:endParaRPr lang="en-ZA"/>
          </a:p>
        </p:txBody>
      </p:sp>
      <p:sp>
        <p:nvSpPr>
          <p:cNvPr id="30724"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kwmampane@sars.gov.za</a:t>
            </a:r>
          </a:p>
        </p:txBody>
      </p:sp>
      <p:sp>
        <p:nvSpPr>
          <p:cNvPr id="30725"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97F07-BF30-475E-BFEC-949B6D7BF9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43000" y="685800"/>
            <a:ext cx="4572000" cy="3429000"/>
          </a:xfrm>
          <a:ln/>
        </p:spPr>
      </p:sp>
      <p:sp>
        <p:nvSpPr>
          <p:cNvPr id="31747" name="Notes Placeholder 2"/>
          <p:cNvSpPr>
            <a:spLocks noGrp="1"/>
          </p:cNvSpPr>
          <p:nvPr>
            <p:ph type="body" idx="1"/>
          </p:nvPr>
        </p:nvSpPr>
        <p:spPr>
          <a:noFill/>
          <a:ln/>
        </p:spPr>
        <p:txBody>
          <a:bodyPr/>
          <a:lstStyle/>
          <a:p>
            <a:endParaRPr lang="en-ZA" dirty="0"/>
          </a:p>
        </p:txBody>
      </p:sp>
      <p:sp>
        <p:nvSpPr>
          <p:cNvPr id="31748"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kwmampane@sars.gov.za</a:t>
            </a:r>
          </a:p>
        </p:txBody>
      </p:sp>
      <p:sp>
        <p:nvSpPr>
          <p:cNvPr id="31749"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5D536-2164-43FA-8EAC-B320B68B81A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21</a:t>
            </a:fld>
            <a:endParaRPr lang="en-Z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22</a:t>
            </a:fld>
            <a:endParaRPr lang="en-ZA" dirty="0"/>
          </a:p>
        </p:txBody>
      </p:sp>
    </p:spTree>
    <p:extLst>
      <p:ext uri="{BB962C8B-B14F-4D97-AF65-F5344CB8AC3E}">
        <p14:creationId xmlns:p14="http://schemas.microsoft.com/office/powerpoint/2010/main" val="25853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23</a:t>
            </a:fld>
            <a:endParaRPr lang="en-ZA" dirty="0"/>
          </a:p>
        </p:txBody>
      </p:sp>
    </p:spTree>
    <p:extLst>
      <p:ext uri="{BB962C8B-B14F-4D97-AF65-F5344CB8AC3E}">
        <p14:creationId xmlns:p14="http://schemas.microsoft.com/office/powerpoint/2010/main" val="20971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25</a:t>
            </a:fld>
            <a:endParaRPr lang="en-US" dirty="0"/>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oleObject" Target="../embeddings/oleObject1.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oleObject" Target="../embeddings/oleObject3.bin"/></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4.xml"/><Relationship Id="rId1" Type="http://schemas.openxmlformats.org/officeDocument/2006/relationships/tags" Target="../tags/tag8.xml"/><Relationship Id="rId4" Type="http://schemas.openxmlformats.org/officeDocument/2006/relationships/oleObject" Target="../embeddings/oleObject5.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7EB1-2200-1D0F-F527-4ED64D62091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A66CA17-6DD5-91D9-5C81-8BD479F401A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49551874-1B1F-8BEB-F109-0BE870DCB6A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AD68BF59-F7C5-E745-EE16-74111A32E6FB}"/>
              </a:ext>
            </a:extLst>
          </p:cNvPr>
          <p:cNvSpPr>
            <a:spLocks noGrp="1"/>
          </p:cNvSpPr>
          <p:nvPr>
            <p:ph type="dt" sz="half" idx="10"/>
          </p:nvPr>
        </p:nvSpPr>
        <p:spPr/>
        <p:txBody>
          <a:bodyPr/>
          <a:lstStyle/>
          <a:p>
            <a:fld id="{8897FC24-9924-4E48-B922-77F92FB415ED}" type="datetimeFigureOut">
              <a:rPr lang="en-ZA" smtClean="0"/>
              <a:t>2022/10/14</a:t>
            </a:fld>
            <a:endParaRPr lang="en-ZA"/>
          </a:p>
        </p:txBody>
      </p:sp>
      <p:sp>
        <p:nvSpPr>
          <p:cNvPr id="6" name="Footer Placeholder 5">
            <a:extLst>
              <a:ext uri="{FF2B5EF4-FFF2-40B4-BE49-F238E27FC236}">
                <a16:creationId xmlns:a16="http://schemas.microsoft.com/office/drawing/2014/main" id="{9B40D233-5103-3E0D-8328-97BD5223D04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5E7535D-51E0-A7CC-C4EE-7AEEB665B468}"/>
              </a:ext>
            </a:extLst>
          </p:cNvPr>
          <p:cNvSpPr>
            <a:spLocks noGrp="1"/>
          </p:cNvSpPr>
          <p:nvPr>
            <p:ph type="sldNum" sz="quarter" idx="12"/>
          </p:nvPr>
        </p:nvSpPr>
        <p:spPr/>
        <p:txBody>
          <a:bodyPr/>
          <a:lstStyle/>
          <a:p>
            <a:fld id="{8C5D44B7-3F6A-43B9-897B-0C9B23D8DA39}" type="slidenum">
              <a:rPr lang="en-ZA" smtClean="0"/>
              <a:t>‹#›</a:t>
            </a:fld>
            <a:endParaRPr lang="en-ZA"/>
          </a:p>
        </p:txBody>
      </p:sp>
    </p:spTree>
    <p:extLst>
      <p:ext uri="{BB962C8B-B14F-4D97-AF65-F5344CB8AC3E}">
        <p14:creationId xmlns:p14="http://schemas.microsoft.com/office/powerpoint/2010/main" val="40920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0300-359B-A969-CFD3-6232674AD00C}"/>
              </a:ext>
            </a:extLst>
          </p:cNvPr>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1DE0EE5-4F6B-B72C-5515-F2BDF04ADD7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2A1B62F-1A85-57DD-ABAF-9345E53C4B0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CAD7D8-F705-F24F-375E-E9322E76D6B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1FEF8-6BB8-ECD4-D156-EA1074F8122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AC12B003-BF26-1395-C79D-45B7F3B1C35B}"/>
              </a:ext>
            </a:extLst>
          </p:cNvPr>
          <p:cNvSpPr>
            <a:spLocks noGrp="1"/>
          </p:cNvSpPr>
          <p:nvPr>
            <p:ph type="dt" sz="half" idx="10"/>
          </p:nvPr>
        </p:nvSpPr>
        <p:spPr/>
        <p:txBody>
          <a:bodyPr/>
          <a:lstStyle/>
          <a:p>
            <a:fld id="{8897FC24-9924-4E48-B922-77F92FB415ED}" type="datetimeFigureOut">
              <a:rPr lang="en-ZA" smtClean="0"/>
              <a:t>2022/10/14</a:t>
            </a:fld>
            <a:endParaRPr lang="en-ZA"/>
          </a:p>
        </p:txBody>
      </p:sp>
      <p:sp>
        <p:nvSpPr>
          <p:cNvPr id="8" name="Footer Placeholder 7">
            <a:extLst>
              <a:ext uri="{FF2B5EF4-FFF2-40B4-BE49-F238E27FC236}">
                <a16:creationId xmlns:a16="http://schemas.microsoft.com/office/drawing/2014/main" id="{B6D14868-BC1A-C08A-08A0-B1E23E7034B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C53BD643-8F6E-5943-10FB-72361B144875}"/>
              </a:ext>
            </a:extLst>
          </p:cNvPr>
          <p:cNvSpPr>
            <a:spLocks noGrp="1"/>
          </p:cNvSpPr>
          <p:nvPr>
            <p:ph type="sldNum" sz="quarter" idx="12"/>
          </p:nvPr>
        </p:nvSpPr>
        <p:spPr/>
        <p:txBody>
          <a:bodyPr/>
          <a:lstStyle/>
          <a:p>
            <a:fld id="{8C5D44B7-3F6A-43B9-897B-0C9B23D8DA39}" type="slidenum">
              <a:rPr lang="en-ZA" smtClean="0"/>
              <a:t>‹#›</a:t>
            </a:fld>
            <a:endParaRPr lang="en-ZA"/>
          </a:p>
        </p:txBody>
      </p:sp>
    </p:spTree>
    <p:extLst>
      <p:ext uri="{BB962C8B-B14F-4D97-AF65-F5344CB8AC3E}">
        <p14:creationId xmlns:p14="http://schemas.microsoft.com/office/powerpoint/2010/main" val="109672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3AE9-6575-6102-3931-E1FC14BF652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83A1AE06-6217-2A10-9CDE-2902E1D29D5D}"/>
              </a:ext>
            </a:extLst>
          </p:cNvPr>
          <p:cNvSpPr>
            <a:spLocks noGrp="1"/>
          </p:cNvSpPr>
          <p:nvPr>
            <p:ph type="dt" sz="half" idx="10"/>
          </p:nvPr>
        </p:nvSpPr>
        <p:spPr/>
        <p:txBody>
          <a:bodyPr/>
          <a:lstStyle/>
          <a:p>
            <a:fld id="{8897FC24-9924-4E48-B922-77F92FB415ED}" type="datetimeFigureOut">
              <a:rPr lang="en-ZA" smtClean="0"/>
              <a:t>2022/10/14</a:t>
            </a:fld>
            <a:endParaRPr lang="en-ZA"/>
          </a:p>
        </p:txBody>
      </p:sp>
      <p:sp>
        <p:nvSpPr>
          <p:cNvPr id="4" name="Footer Placeholder 3">
            <a:extLst>
              <a:ext uri="{FF2B5EF4-FFF2-40B4-BE49-F238E27FC236}">
                <a16:creationId xmlns:a16="http://schemas.microsoft.com/office/drawing/2014/main" id="{24CB84C4-F29C-2A6E-C86E-E4079149139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2EE268C6-55FF-B5C7-2ADF-62D4CADAA6F9}"/>
              </a:ext>
            </a:extLst>
          </p:cNvPr>
          <p:cNvSpPr>
            <a:spLocks noGrp="1"/>
          </p:cNvSpPr>
          <p:nvPr>
            <p:ph type="sldNum" sz="quarter" idx="12"/>
          </p:nvPr>
        </p:nvSpPr>
        <p:spPr/>
        <p:txBody>
          <a:bodyPr/>
          <a:lstStyle/>
          <a:p>
            <a:fld id="{8C5D44B7-3F6A-43B9-897B-0C9B23D8DA39}" type="slidenum">
              <a:rPr lang="en-ZA" smtClean="0"/>
              <a:t>‹#›</a:t>
            </a:fld>
            <a:endParaRPr lang="en-ZA"/>
          </a:p>
        </p:txBody>
      </p:sp>
    </p:spTree>
    <p:extLst>
      <p:ext uri="{BB962C8B-B14F-4D97-AF65-F5344CB8AC3E}">
        <p14:creationId xmlns:p14="http://schemas.microsoft.com/office/powerpoint/2010/main" val="250883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1A3674-66E7-28C3-B562-13C3DF68DA2E}"/>
              </a:ext>
            </a:extLst>
          </p:cNvPr>
          <p:cNvSpPr>
            <a:spLocks noGrp="1"/>
          </p:cNvSpPr>
          <p:nvPr>
            <p:ph type="dt" sz="half" idx="10"/>
          </p:nvPr>
        </p:nvSpPr>
        <p:spPr/>
        <p:txBody>
          <a:bodyPr/>
          <a:lstStyle/>
          <a:p>
            <a:fld id="{8897FC24-9924-4E48-B922-77F92FB415ED}" type="datetimeFigureOut">
              <a:rPr lang="en-ZA" smtClean="0"/>
              <a:t>2022/10/14</a:t>
            </a:fld>
            <a:endParaRPr lang="en-ZA"/>
          </a:p>
        </p:txBody>
      </p:sp>
      <p:sp>
        <p:nvSpPr>
          <p:cNvPr id="3" name="Footer Placeholder 2">
            <a:extLst>
              <a:ext uri="{FF2B5EF4-FFF2-40B4-BE49-F238E27FC236}">
                <a16:creationId xmlns:a16="http://schemas.microsoft.com/office/drawing/2014/main" id="{24877492-293C-6824-169D-32C57638955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A8B4FAB7-DBF0-73F8-C359-2F4886DDA7E0}"/>
              </a:ext>
            </a:extLst>
          </p:cNvPr>
          <p:cNvSpPr>
            <a:spLocks noGrp="1"/>
          </p:cNvSpPr>
          <p:nvPr>
            <p:ph type="sldNum" sz="quarter" idx="12"/>
          </p:nvPr>
        </p:nvSpPr>
        <p:spPr/>
        <p:txBody>
          <a:bodyPr/>
          <a:lstStyle/>
          <a:p>
            <a:fld id="{8C5D44B7-3F6A-43B9-897B-0C9B23D8DA39}" type="slidenum">
              <a:rPr lang="en-ZA" smtClean="0"/>
              <a:t>‹#›</a:t>
            </a:fld>
            <a:endParaRPr lang="en-ZA"/>
          </a:p>
        </p:txBody>
      </p:sp>
    </p:spTree>
    <p:extLst>
      <p:ext uri="{BB962C8B-B14F-4D97-AF65-F5344CB8AC3E}">
        <p14:creationId xmlns:p14="http://schemas.microsoft.com/office/powerpoint/2010/main" val="2374521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F4921-C2B8-2631-716F-946E14BDA4C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E7B7B9D-8866-C3BA-CBAE-CD35B187F97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62055017-E724-F25D-6F1A-4BC19B9E56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D5A43A0-5CDD-2342-A400-B9FA935E9228}"/>
              </a:ext>
            </a:extLst>
          </p:cNvPr>
          <p:cNvSpPr>
            <a:spLocks noGrp="1"/>
          </p:cNvSpPr>
          <p:nvPr>
            <p:ph type="dt" sz="half" idx="10"/>
          </p:nvPr>
        </p:nvSpPr>
        <p:spPr/>
        <p:txBody>
          <a:bodyPr/>
          <a:lstStyle/>
          <a:p>
            <a:fld id="{8897FC24-9924-4E48-B922-77F92FB415ED}" type="datetimeFigureOut">
              <a:rPr lang="en-ZA" smtClean="0"/>
              <a:t>2022/10/14</a:t>
            </a:fld>
            <a:endParaRPr lang="en-ZA"/>
          </a:p>
        </p:txBody>
      </p:sp>
      <p:sp>
        <p:nvSpPr>
          <p:cNvPr id="6" name="Footer Placeholder 5">
            <a:extLst>
              <a:ext uri="{FF2B5EF4-FFF2-40B4-BE49-F238E27FC236}">
                <a16:creationId xmlns:a16="http://schemas.microsoft.com/office/drawing/2014/main" id="{C200FC02-E5AB-FEA0-FD81-EA53A8E5FEC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0B86054-29F7-4E44-BF28-79E52E1D8104}"/>
              </a:ext>
            </a:extLst>
          </p:cNvPr>
          <p:cNvSpPr>
            <a:spLocks noGrp="1"/>
          </p:cNvSpPr>
          <p:nvPr>
            <p:ph type="sldNum" sz="quarter" idx="12"/>
          </p:nvPr>
        </p:nvSpPr>
        <p:spPr/>
        <p:txBody>
          <a:bodyPr/>
          <a:lstStyle/>
          <a:p>
            <a:fld id="{8C5D44B7-3F6A-43B9-897B-0C9B23D8DA39}" type="slidenum">
              <a:rPr lang="en-ZA" smtClean="0"/>
              <a:t>‹#›</a:t>
            </a:fld>
            <a:endParaRPr lang="en-ZA"/>
          </a:p>
        </p:txBody>
      </p:sp>
    </p:spTree>
    <p:extLst>
      <p:ext uri="{BB962C8B-B14F-4D97-AF65-F5344CB8AC3E}">
        <p14:creationId xmlns:p14="http://schemas.microsoft.com/office/powerpoint/2010/main" val="4225082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511B-3AAE-3596-002F-CD09E7D5D96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0FFB72D-AC03-CAFF-D27F-C22BC588240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a:extLst>
              <a:ext uri="{FF2B5EF4-FFF2-40B4-BE49-F238E27FC236}">
                <a16:creationId xmlns:a16="http://schemas.microsoft.com/office/drawing/2014/main" id="{6511A0DD-BD6D-3514-7C88-B4768E65B0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0696680-443D-F242-8053-92C87A6EE671}"/>
              </a:ext>
            </a:extLst>
          </p:cNvPr>
          <p:cNvSpPr>
            <a:spLocks noGrp="1"/>
          </p:cNvSpPr>
          <p:nvPr>
            <p:ph type="dt" sz="half" idx="10"/>
          </p:nvPr>
        </p:nvSpPr>
        <p:spPr/>
        <p:txBody>
          <a:bodyPr/>
          <a:lstStyle/>
          <a:p>
            <a:fld id="{8897FC24-9924-4E48-B922-77F92FB415ED}" type="datetimeFigureOut">
              <a:rPr lang="en-ZA" smtClean="0"/>
              <a:t>2022/10/14</a:t>
            </a:fld>
            <a:endParaRPr lang="en-ZA"/>
          </a:p>
        </p:txBody>
      </p:sp>
      <p:sp>
        <p:nvSpPr>
          <p:cNvPr id="6" name="Footer Placeholder 5">
            <a:extLst>
              <a:ext uri="{FF2B5EF4-FFF2-40B4-BE49-F238E27FC236}">
                <a16:creationId xmlns:a16="http://schemas.microsoft.com/office/drawing/2014/main" id="{65932AC4-DEB5-C2B3-AAD3-7A7BA68065A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0D70452-B13B-0280-6ECE-F45D372B8402}"/>
              </a:ext>
            </a:extLst>
          </p:cNvPr>
          <p:cNvSpPr>
            <a:spLocks noGrp="1"/>
          </p:cNvSpPr>
          <p:nvPr>
            <p:ph type="sldNum" sz="quarter" idx="12"/>
          </p:nvPr>
        </p:nvSpPr>
        <p:spPr/>
        <p:txBody>
          <a:bodyPr/>
          <a:lstStyle/>
          <a:p>
            <a:fld id="{8C5D44B7-3F6A-43B9-897B-0C9B23D8DA39}" type="slidenum">
              <a:rPr lang="en-ZA" smtClean="0"/>
              <a:t>‹#›</a:t>
            </a:fld>
            <a:endParaRPr lang="en-ZA"/>
          </a:p>
        </p:txBody>
      </p:sp>
    </p:spTree>
    <p:extLst>
      <p:ext uri="{BB962C8B-B14F-4D97-AF65-F5344CB8AC3E}">
        <p14:creationId xmlns:p14="http://schemas.microsoft.com/office/powerpoint/2010/main" val="723635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3935-BD64-3C9D-D250-2C95D9FB891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2080205-4979-E096-9B01-E296C339D0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65E61A2-3811-D7D0-0419-DA0807C5246D}"/>
              </a:ext>
            </a:extLst>
          </p:cNvPr>
          <p:cNvSpPr>
            <a:spLocks noGrp="1"/>
          </p:cNvSpPr>
          <p:nvPr>
            <p:ph type="dt" sz="half" idx="10"/>
          </p:nvPr>
        </p:nvSpPr>
        <p:spPr/>
        <p:txBody>
          <a:bodyPr/>
          <a:lstStyle/>
          <a:p>
            <a:fld id="{8897FC24-9924-4E48-B922-77F92FB415ED}" type="datetimeFigureOut">
              <a:rPr lang="en-ZA" smtClean="0"/>
              <a:t>2022/10/14</a:t>
            </a:fld>
            <a:endParaRPr lang="en-ZA"/>
          </a:p>
        </p:txBody>
      </p:sp>
      <p:sp>
        <p:nvSpPr>
          <p:cNvPr id="5" name="Footer Placeholder 4">
            <a:extLst>
              <a:ext uri="{FF2B5EF4-FFF2-40B4-BE49-F238E27FC236}">
                <a16:creationId xmlns:a16="http://schemas.microsoft.com/office/drawing/2014/main" id="{682F7B3B-E526-DA9D-146F-D4811F41E8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E95AC6A-62B3-E1E9-878C-FCF525A3FC0F}"/>
              </a:ext>
            </a:extLst>
          </p:cNvPr>
          <p:cNvSpPr>
            <a:spLocks noGrp="1"/>
          </p:cNvSpPr>
          <p:nvPr>
            <p:ph type="sldNum" sz="quarter" idx="12"/>
          </p:nvPr>
        </p:nvSpPr>
        <p:spPr/>
        <p:txBody>
          <a:bodyPr/>
          <a:lstStyle/>
          <a:p>
            <a:fld id="{8C5D44B7-3F6A-43B9-897B-0C9B23D8DA39}" type="slidenum">
              <a:rPr lang="en-ZA" smtClean="0"/>
              <a:t>‹#›</a:t>
            </a:fld>
            <a:endParaRPr lang="en-ZA"/>
          </a:p>
        </p:txBody>
      </p:sp>
    </p:spTree>
    <p:extLst>
      <p:ext uri="{BB962C8B-B14F-4D97-AF65-F5344CB8AC3E}">
        <p14:creationId xmlns:p14="http://schemas.microsoft.com/office/powerpoint/2010/main" val="2050048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6762F-19E4-1909-4D4B-F70E40923A0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4F9D096-589D-6FA6-5437-F09B1597014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B241D28-9ACF-619D-F483-3C34B8A3ABDC}"/>
              </a:ext>
            </a:extLst>
          </p:cNvPr>
          <p:cNvSpPr>
            <a:spLocks noGrp="1"/>
          </p:cNvSpPr>
          <p:nvPr>
            <p:ph type="dt" sz="half" idx="10"/>
          </p:nvPr>
        </p:nvSpPr>
        <p:spPr/>
        <p:txBody>
          <a:bodyPr/>
          <a:lstStyle/>
          <a:p>
            <a:fld id="{8897FC24-9924-4E48-B922-77F92FB415ED}" type="datetimeFigureOut">
              <a:rPr lang="en-ZA" smtClean="0"/>
              <a:t>2022/10/14</a:t>
            </a:fld>
            <a:endParaRPr lang="en-ZA"/>
          </a:p>
        </p:txBody>
      </p:sp>
      <p:sp>
        <p:nvSpPr>
          <p:cNvPr id="5" name="Footer Placeholder 4">
            <a:extLst>
              <a:ext uri="{FF2B5EF4-FFF2-40B4-BE49-F238E27FC236}">
                <a16:creationId xmlns:a16="http://schemas.microsoft.com/office/drawing/2014/main" id="{4888D3E3-E07A-3747-530A-40E6BA0F216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19BFCE2-0658-349E-C2CF-28FBD8F0F5C0}"/>
              </a:ext>
            </a:extLst>
          </p:cNvPr>
          <p:cNvSpPr>
            <a:spLocks noGrp="1"/>
          </p:cNvSpPr>
          <p:nvPr>
            <p:ph type="sldNum" sz="quarter" idx="12"/>
          </p:nvPr>
        </p:nvSpPr>
        <p:spPr/>
        <p:txBody>
          <a:bodyPr/>
          <a:lstStyle/>
          <a:p>
            <a:fld id="{8C5D44B7-3F6A-43B9-897B-0C9B23D8DA39}" type="slidenum">
              <a:rPr lang="en-ZA" smtClean="0"/>
              <a:t>‹#›</a:t>
            </a:fld>
            <a:endParaRPr lang="en-ZA"/>
          </a:p>
        </p:txBody>
      </p:sp>
    </p:spTree>
    <p:extLst>
      <p:ext uri="{BB962C8B-B14F-4D97-AF65-F5344CB8AC3E}">
        <p14:creationId xmlns:p14="http://schemas.microsoft.com/office/powerpoint/2010/main" val="599537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588"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5413" y="542925"/>
            <a:ext cx="8793162" cy="6288088"/>
            <a:chOff x="79" y="342"/>
            <a:chExt cx="5539" cy="3961"/>
          </a:xfrm>
        </p:grpSpPr>
        <p:sp>
          <p:nvSpPr>
            <p:cNvPr id="6" name="McK Measure" hidden="1"/>
            <p:cNvSpPr txBox="1">
              <a:spLocks noChangeArrowheads="1"/>
            </p:cNvSpPr>
            <p:nvPr userDrawn="1"/>
          </p:nvSpPr>
          <p:spPr bwMode="gray">
            <a:xfrm>
              <a:off x="79" y="342"/>
              <a:ext cx="55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algn="ctr" defTabSz="912813" eaLnBrk="0" fontAlgn="base" hangingPunct="0">
                <a:spcBef>
                  <a:spcPct val="20000"/>
                </a:spcBef>
                <a:spcAft>
                  <a:spcPct val="0"/>
                </a:spcAft>
                <a:buChar char="•"/>
                <a:defRPr>
                  <a:solidFill>
                    <a:schemeClr val="tx1"/>
                  </a:solidFill>
                  <a:latin typeface="Arial" pitchFamily="34" charset="0"/>
                </a:defRPr>
              </a:lvl6pPr>
              <a:lvl7pPr marL="2971800" indent="-228600" algn="ctr" defTabSz="912813" eaLnBrk="0" fontAlgn="base" hangingPunct="0">
                <a:spcBef>
                  <a:spcPct val="20000"/>
                </a:spcBef>
                <a:spcAft>
                  <a:spcPct val="0"/>
                </a:spcAft>
                <a:buChar char="•"/>
                <a:defRPr>
                  <a:solidFill>
                    <a:schemeClr val="tx1"/>
                  </a:solidFill>
                  <a:latin typeface="Arial" pitchFamily="34" charset="0"/>
                </a:defRPr>
              </a:lvl7pPr>
              <a:lvl8pPr marL="3429000" indent="-228600" algn="ctr" defTabSz="912813" eaLnBrk="0" fontAlgn="base" hangingPunct="0">
                <a:spcBef>
                  <a:spcPct val="20000"/>
                </a:spcBef>
                <a:spcAft>
                  <a:spcPct val="0"/>
                </a:spcAft>
                <a:buChar char="•"/>
                <a:defRPr>
                  <a:solidFill>
                    <a:schemeClr val="tx1"/>
                  </a:solidFill>
                  <a:latin typeface="Arial" pitchFamily="34" charset="0"/>
                </a:defRPr>
              </a:lvl8pPr>
              <a:lvl9pPr marL="3886200" indent="-228600" algn="ctr" defTabSz="912813" eaLnBrk="0" fontAlgn="base" hangingPunct="0">
                <a:spcBef>
                  <a:spcPct val="20000"/>
                </a:spcBef>
                <a:spcAft>
                  <a:spcPct val="0"/>
                </a:spcAft>
                <a:buChar char="•"/>
                <a:defRPr>
                  <a:solidFill>
                    <a:schemeClr val="tx1"/>
                  </a:solidFill>
                  <a:latin typeface="Arial" pitchFamily="34" charset="0"/>
                </a:defRPr>
              </a:lvl9pPr>
            </a:lstStyle>
            <a:p>
              <a:pPr algn="ctr" eaLnBrk="1" fontAlgn="base" hangingPunct="1">
                <a:spcBef>
                  <a:spcPct val="0"/>
                </a:spcBef>
                <a:spcAft>
                  <a:spcPct val="0"/>
                </a:spcAft>
                <a:buFontTx/>
                <a:buChar char="•"/>
                <a:defRPr/>
              </a:pPr>
              <a:r>
                <a:rPr lang="en-GB" altLang="en-US" sz="1200">
                  <a:solidFill>
                    <a:srgbClr val="000000"/>
                  </a:solidFill>
                </a:rPr>
                <a:t>Unit of measure</a:t>
              </a:r>
            </a:p>
          </p:txBody>
        </p:sp>
        <p:sp>
          <p:nvSpPr>
            <p:cNvPr id="8" name="McK Footnote" hidden="1"/>
            <p:cNvSpPr txBox="1">
              <a:spLocks noChangeArrowheads="1"/>
            </p:cNvSpPr>
            <p:nvPr userDrawn="1"/>
          </p:nvSpPr>
          <p:spPr bwMode="gray">
            <a:xfrm>
              <a:off x="81" y="4111"/>
              <a:ext cx="52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5788" indent="-585788" defTabSz="912813" eaLnBrk="0" hangingPunct="0">
                <a:tabLst>
                  <a:tab pos="544513" algn="r"/>
                </a:tabLst>
                <a:defRPr>
                  <a:solidFill>
                    <a:schemeClr val="tx1"/>
                  </a:solidFill>
                  <a:latin typeface="Arial" pitchFamily="34" charset="0"/>
                </a:defRPr>
              </a:lvl1pPr>
              <a:lvl2pPr marL="742950" indent="-285750" defTabSz="912813" eaLnBrk="0" hangingPunct="0">
                <a:tabLst>
                  <a:tab pos="544513" algn="r"/>
                </a:tabLst>
                <a:defRPr>
                  <a:solidFill>
                    <a:schemeClr val="tx1"/>
                  </a:solidFill>
                  <a:latin typeface="Arial" pitchFamily="34" charset="0"/>
                </a:defRPr>
              </a:lvl2pPr>
              <a:lvl3pPr marL="1143000" indent="-228600" defTabSz="912813" eaLnBrk="0" hangingPunct="0">
                <a:tabLst>
                  <a:tab pos="544513" algn="r"/>
                </a:tabLst>
                <a:defRPr>
                  <a:solidFill>
                    <a:schemeClr val="tx1"/>
                  </a:solidFill>
                  <a:latin typeface="Arial" pitchFamily="34" charset="0"/>
                </a:defRPr>
              </a:lvl3pPr>
              <a:lvl4pPr marL="1600200" indent="-228600" defTabSz="912813" eaLnBrk="0" hangingPunct="0">
                <a:tabLst>
                  <a:tab pos="544513" algn="r"/>
                </a:tabLst>
                <a:defRPr>
                  <a:solidFill>
                    <a:schemeClr val="tx1"/>
                  </a:solidFill>
                  <a:latin typeface="Arial" pitchFamily="34" charset="0"/>
                </a:defRPr>
              </a:lvl4pPr>
              <a:lvl5pPr marL="2057400" indent="-228600" defTabSz="912813" eaLnBrk="0" hangingPunct="0">
                <a:tabLst>
                  <a:tab pos="544513" algn="r"/>
                </a:tabLst>
                <a:defRPr>
                  <a:solidFill>
                    <a:schemeClr val="tx1"/>
                  </a:solidFill>
                  <a:latin typeface="Arial" pitchFamily="34" charset="0"/>
                </a:defRPr>
              </a:lvl5pPr>
              <a:lvl6pPr marL="25146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6pPr>
              <a:lvl7pPr marL="29718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7pPr>
              <a:lvl8pPr marL="34290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8pPr>
              <a:lvl9pPr marL="38862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9pPr>
            </a:lstStyle>
            <a:p>
              <a:pPr algn="ctr" eaLnBrk="1" fontAlgn="base" hangingPunct="1">
                <a:spcBef>
                  <a:spcPct val="0"/>
                </a:spcBef>
                <a:spcAft>
                  <a:spcPct val="0"/>
                </a:spcAft>
                <a:buFontTx/>
                <a:buChar char="•"/>
                <a:defRPr/>
              </a:pPr>
              <a:r>
                <a:rPr lang="en-GB" altLang="en-US" sz="900">
                  <a:solidFill>
                    <a:srgbClr val="000000"/>
                  </a:solidFill>
                </a:rPr>
                <a:t>	*	Footnote</a:t>
              </a:r>
            </a:p>
            <a:p>
              <a:pPr algn="ctr" eaLnBrk="1" fontAlgn="base" hangingPunct="1">
                <a:spcBef>
                  <a:spcPct val="20000"/>
                </a:spcBef>
                <a:spcAft>
                  <a:spcPct val="0"/>
                </a:spcAft>
                <a:buFontTx/>
                <a:buChar char="•"/>
                <a:defRPr/>
              </a:pPr>
              <a:r>
                <a:rPr lang="en-GB" altLang="en-US" sz="900">
                  <a:solidFill>
                    <a:srgbClr val="000000"/>
                  </a:solidFill>
                </a:rPr>
                <a:t>Source:		Source</a:t>
              </a:r>
            </a:p>
          </p:txBody>
        </p:sp>
      </p:grpSp>
      <p:graphicFrame>
        <p:nvGraphicFramePr>
          <p:cNvPr id="9" name="Rectangle 9" hidden="1"/>
          <p:cNvGraphicFramePr>
            <a:graphicFrameLocks/>
          </p:cNvGraphicFramePr>
          <p:nvPr/>
        </p:nvGraphicFramePr>
        <p:xfrm>
          <a:off x="6351" y="2"/>
          <a:ext cx="149225" cy="161925"/>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9" name="Rectangle 9"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1" y="2"/>
                        <a:ext cx="1492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18" y="1255715"/>
            <a:ext cx="8799635" cy="1538883"/>
          </a:xfrm>
          <a:prstGeom prst="rect">
            <a:avLst/>
          </a:prstGeom>
        </p:spPr>
        <p:txBody>
          <a:bodyPr/>
          <a:lstStyle>
            <a:lvl1pPr>
              <a:defRPr sz="1350"/>
            </a:lvl1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72915" y="467797"/>
            <a:ext cx="8853854" cy="369332"/>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151247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80772"/>
            <a:ext cx="7772400" cy="369332"/>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36933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414855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22747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231106"/>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435"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4501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26023" y="1298575"/>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592516" y="1298575"/>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260127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1472"/>
            <a:ext cx="8229600" cy="369332"/>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436211"/>
            <a:ext cx="4040066"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270" y="1436211"/>
            <a:ext cx="4041531"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0" y="2174875"/>
            <a:ext cx="4041531"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418162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3440649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571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9547"/>
            <a:ext cx="3008435" cy="615553"/>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538" y="273051"/>
            <a:ext cx="5111262"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1"/>
            <a:ext cx="3008435"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37672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5059561"/>
            <a:ext cx="5486400" cy="307777"/>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166" y="612775"/>
            <a:ext cx="5486400"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166"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5624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855680" y="1298575"/>
            <a:ext cx="4062651" cy="16312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21133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9960" y="166689"/>
            <a:ext cx="738664" cy="27463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9029" y="166689"/>
            <a:ext cx="2000548" cy="2746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43234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1"/>
            </p:custDataLst>
          </p:nvPr>
        </p:nvPicPr>
        <p:blipFill>
          <a:blip r:embed="rId3"/>
          <a:srcRect/>
          <a:stretch>
            <a:fillRect/>
          </a:stretch>
        </p:blipFill>
        <p:spPr bwMode="auto">
          <a:xfrm>
            <a:off x="1466" y="-3175"/>
            <a:ext cx="9144000" cy="6858000"/>
          </a:xfrm>
          <a:prstGeom prst="rect">
            <a:avLst/>
          </a:prstGeom>
          <a:noFill/>
          <a:ln w="9525">
            <a:noFill/>
            <a:miter lim="800000"/>
            <a:headEnd/>
            <a:tailEnd/>
          </a:ln>
        </p:spPr>
      </p:pic>
      <p:grpSp>
        <p:nvGrpSpPr>
          <p:cNvPr id="5" name="McK Slide Elements"/>
          <p:cNvGrpSpPr>
            <a:grpSpLocks/>
          </p:cNvGrpSpPr>
          <p:nvPr/>
        </p:nvGrpSpPr>
        <p:grpSpPr bwMode="auto">
          <a:xfrm>
            <a:off x="126023" y="542925"/>
            <a:ext cx="8792308" cy="6288088"/>
            <a:chOff x="79" y="342"/>
            <a:chExt cx="5539" cy="3961"/>
          </a:xfrm>
        </p:grpSpPr>
        <p:sp>
          <p:nvSpPr>
            <p:cNvPr id="6" name="McK Measure" hidden="1"/>
            <p:cNvSpPr txBox="1">
              <a:spLocks noChangeArrowheads="1"/>
            </p:cNvSpPr>
            <p:nvPr userDrawn="1"/>
          </p:nvSpPr>
          <p:spPr bwMode="gray">
            <a:xfrm>
              <a:off x="79" y="342"/>
              <a:ext cx="5539" cy="157"/>
            </a:xfrm>
            <a:prstGeom prst="rect">
              <a:avLst/>
            </a:prstGeom>
            <a:noFill/>
            <a:ln w="9525">
              <a:noFill/>
              <a:miter lim="800000"/>
              <a:headEnd/>
              <a:tailEnd/>
            </a:ln>
            <a:effectLst/>
          </p:spPr>
          <p:txBody>
            <a:bodyPr lIns="0" tIns="0" rIns="0" bIns="0">
              <a:spAutoFit/>
            </a:bodyPr>
            <a:lstStyle/>
            <a:p>
              <a:pPr defTabSz="912813" fontAlgn="base">
                <a:spcBef>
                  <a:spcPct val="0"/>
                </a:spcBef>
                <a:spcAft>
                  <a:spcPct val="0"/>
                </a:spcAft>
                <a:defRPr/>
              </a:pPr>
              <a:r>
                <a:rPr lang="en-GB" sz="1600" dirty="0">
                  <a:solidFill>
                    <a:srgbClr val="000000"/>
                  </a:solidFill>
                </a:rPr>
                <a:t>Unit of measure</a:t>
              </a:r>
            </a:p>
          </p:txBody>
        </p:sp>
        <p:sp>
          <p:nvSpPr>
            <p:cNvPr id="8" name="McK Footnote" hidden="1"/>
            <p:cNvSpPr txBox="1">
              <a:spLocks noChangeArrowheads="1"/>
            </p:cNvSpPr>
            <p:nvPr userDrawn="1"/>
          </p:nvSpPr>
          <p:spPr bwMode="gray">
            <a:xfrm>
              <a:off x="81" y="4045"/>
              <a:ext cx="5249" cy="258"/>
            </a:xfrm>
            <a:prstGeom prst="rect">
              <a:avLst/>
            </a:prstGeom>
            <a:noFill/>
            <a:ln w="9525">
              <a:noFill/>
              <a:miter lim="800000"/>
              <a:headEnd/>
              <a:tailEnd/>
            </a:ln>
            <a:effectLst/>
          </p:spPr>
          <p:txBody>
            <a:bodyPr lIns="0" tIns="0" rIns="0" bIns="0" anchor="b">
              <a:spAutoFit/>
            </a:bodyPr>
            <a:lstStyle/>
            <a:p>
              <a:pPr marL="585788" indent="-585788" defTabSz="912813" fontAlgn="base">
                <a:spcBef>
                  <a:spcPct val="0"/>
                </a:spcBef>
                <a:spcAft>
                  <a:spcPct val="0"/>
                </a:spcAft>
                <a:tabLst>
                  <a:tab pos="544513" algn="r"/>
                </a:tabLst>
                <a:defRPr/>
              </a:pPr>
              <a:r>
                <a:rPr lang="en-GB" sz="1200" dirty="0">
                  <a:solidFill>
                    <a:srgbClr val="000000"/>
                  </a:solidFill>
                </a:rPr>
                <a:t>	*	Footnote</a:t>
              </a:r>
            </a:p>
            <a:p>
              <a:pPr marL="585788" indent="-585788" defTabSz="912813" fontAlgn="base">
                <a:spcBef>
                  <a:spcPct val="20000"/>
                </a:spcBef>
                <a:spcAft>
                  <a:spcPct val="0"/>
                </a:spcAft>
                <a:tabLst>
                  <a:tab pos="544513" algn="r"/>
                </a:tabLst>
                <a:defRPr/>
              </a:pPr>
              <a:r>
                <a:rPr lang="en-GB" sz="1200" dirty="0">
                  <a:solidFill>
                    <a:srgbClr val="000000"/>
                  </a:solidFill>
                </a:rPr>
                <a:t>Source:		Source</a:t>
              </a:r>
            </a:p>
          </p:txBody>
        </p:sp>
      </p:grpSp>
      <p:graphicFrame>
        <p:nvGraphicFramePr>
          <p:cNvPr id="9" name="Rectangle 9" hidden="1"/>
          <p:cNvGraphicFramePr>
            <a:graphicFrameLocks/>
          </p:cNvGraphicFramePr>
          <p:nvPr/>
        </p:nvGraphicFramePr>
        <p:xfrm>
          <a:off x="5862" y="1"/>
          <a:ext cx="149469" cy="161925"/>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9" name="Rectangle 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62" y="1"/>
                        <a:ext cx="149469"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17" y="1255714"/>
            <a:ext cx="8799635" cy="1538883"/>
          </a:xfrm>
          <a:prstGeom prst="rect">
            <a:avLst/>
          </a:prstGeom>
        </p:spPr>
        <p:txBody>
          <a:bodyPr/>
          <a:lstStyle>
            <a:lvl1pPr>
              <a:defRPr sz="1800"/>
            </a:lvl1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72915" y="467797"/>
            <a:ext cx="8853854" cy="369332"/>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1126960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64" descr="capa-1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5" name="Rectangle 1059" hidden="1"/>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5" name="Rectangle 105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McK Title Elements"/>
          <p:cNvGrpSpPr>
            <a:grpSpLocks/>
          </p:cNvGrpSpPr>
          <p:nvPr/>
        </p:nvGrpSpPr>
        <p:grpSpPr bwMode="auto">
          <a:xfrm>
            <a:off x="2693988" y="2182813"/>
            <a:ext cx="5129212" cy="4602162"/>
            <a:chOff x="1663" y="1348"/>
            <a:chExt cx="3167" cy="2841"/>
          </a:xfrm>
        </p:grpSpPr>
        <p:sp>
          <p:nvSpPr>
            <p:cNvPr id="7"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a:defRPr/>
              </a:pPr>
              <a:r>
                <a:rPr lang="en-GB" sz="1400" dirty="0">
                  <a:solidFill>
                    <a:srgbClr val="000000"/>
                  </a:solidFill>
                </a:rPr>
                <a:t>CONFIDENTIAL</a:t>
              </a:r>
            </a:p>
          </p:txBody>
        </p:sp>
        <p:sp>
          <p:nvSpPr>
            <p:cNvPr id="8" name="McK Document" hidden="1"/>
            <p:cNvSpPr txBox="1">
              <a:spLocks noChangeArrowheads="1"/>
            </p:cNvSpPr>
            <p:nvPr/>
          </p:nvSpPr>
          <p:spPr bwMode="gray">
            <a:xfrm>
              <a:off x="1663" y="3049"/>
              <a:ext cx="3167" cy="126"/>
            </a:xfrm>
            <a:prstGeom prst="rect">
              <a:avLst/>
            </a:prstGeom>
            <a:noFill/>
            <a:ln w="9525">
              <a:noFill/>
              <a:miter lim="800000"/>
              <a:headEnd/>
              <a:tailEnd/>
            </a:ln>
            <a:effectLst/>
          </p:spPr>
          <p:txBody>
            <a:bodyPr lIns="0" tIns="0" rIns="0" bIns="0" anchor="b">
              <a:spAutoFit/>
            </a:bodyPr>
            <a:lstStyle/>
            <a:p>
              <a:pPr>
                <a:defRPr/>
              </a:pPr>
              <a:r>
                <a:rPr lang="en-GB" sz="1400" dirty="0">
                  <a:solidFill>
                    <a:srgbClr val="000000"/>
                  </a:solidFill>
                </a:rPr>
                <a:t>Document</a:t>
              </a:r>
            </a:p>
          </p:txBody>
        </p:sp>
        <p:sp>
          <p:nvSpPr>
            <p:cNvPr id="9"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a:defRPr/>
              </a:pPr>
              <a:r>
                <a:rPr lang="en-GB" sz="1400" dirty="0">
                  <a:solidFill>
                    <a:srgbClr val="000000"/>
                  </a:solidFill>
                </a:rPr>
                <a:t>Date</a:t>
              </a:r>
            </a:p>
          </p:txBody>
        </p:sp>
        <p:sp>
          <p:nvSpPr>
            <p:cNvPr id="10" name="McK Disclaimer" hidden="1"/>
            <p:cNvSpPr>
              <a:spLocks noChangeArrowheads="1"/>
            </p:cNvSpPr>
            <p:nvPr>
              <p:custDataLst>
                <p:tags r:id="rId1"/>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defTabSz="821202" eaLnBrk="0" hangingPunct="0">
                <a:defRPr/>
              </a:pPr>
              <a:r>
                <a:rPr lang="en-GB" sz="900" dirty="0">
                  <a:solidFill>
                    <a:srgbClr val="000000"/>
                  </a:solidFil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14338" y="504825"/>
            <a:ext cx="3109912" cy="217488"/>
          </a:xfrm>
          <a:prstGeom prst="rect">
            <a:avLst/>
          </a:prstGeom>
          <a:noFill/>
          <a:ln w="9525">
            <a:noFill/>
            <a:miter lim="800000"/>
            <a:headEnd/>
            <a:tailEnd/>
          </a:ln>
          <a:effectLst/>
        </p:spPr>
        <p:txBody>
          <a:bodyPr lIns="0" tIns="0" rIns="0" bIns="0">
            <a:spAutoFit/>
          </a:bodyPr>
          <a:lstStyle/>
          <a:p>
            <a:pPr defTabSz="913526">
              <a:defRPr/>
            </a:pPr>
            <a:r>
              <a:rPr lang="en-US" sz="1400" dirty="0">
                <a:solidFill>
                  <a:srgbClr val="FFFFFF"/>
                </a:solidFill>
              </a:rPr>
              <a:t>Working Draft    </a:t>
            </a:r>
          </a:p>
        </p:txBody>
      </p:sp>
      <p:sp>
        <p:nvSpPr>
          <p:cNvPr id="12" name="Working Draft" hidden="1"/>
          <p:cNvSpPr txBox="1">
            <a:spLocks noChangeArrowheads="1"/>
          </p:cNvSpPr>
          <p:nvPr/>
        </p:nvSpPr>
        <p:spPr bwMode="gray">
          <a:xfrm>
            <a:off x="414338" y="749300"/>
            <a:ext cx="4337050" cy="187325"/>
          </a:xfrm>
          <a:prstGeom prst="rect">
            <a:avLst/>
          </a:prstGeom>
          <a:noFill/>
          <a:ln w="9525">
            <a:noFill/>
            <a:miter lim="800000"/>
            <a:headEnd/>
            <a:tailEnd/>
          </a:ln>
          <a:effectLst/>
        </p:spPr>
        <p:txBody>
          <a:bodyPr wrap="none" lIns="0" tIns="0" rIns="0" bIns="0">
            <a:spAutoFit/>
          </a:bodyPr>
          <a:lstStyle/>
          <a:p>
            <a:pPr>
              <a:defRPr/>
            </a:pPr>
            <a:r>
              <a:rPr lang="en-ZA" sz="1200" dirty="0">
                <a:solidFill>
                  <a:srgbClr val="FFFFFF"/>
                </a:solidFill>
              </a:rPr>
              <a:t>Last Modified 2008/08/03 23:52:45 South Africa Standard Time</a:t>
            </a:r>
            <a:endParaRPr lang="en-US" sz="1200" dirty="0">
              <a:solidFill>
                <a:srgbClr val="FFFFFF"/>
              </a:solidFill>
            </a:endParaRPr>
          </a:p>
        </p:txBody>
      </p:sp>
      <p:sp>
        <p:nvSpPr>
          <p:cNvPr id="13" name="Printed" hidden="1"/>
          <p:cNvSpPr txBox="1">
            <a:spLocks noChangeArrowheads="1"/>
          </p:cNvSpPr>
          <p:nvPr/>
        </p:nvSpPr>
        <p:spPr bwMode="gray">
          <a:xfrm>
            <a:off x="414338" y="971550"/>
            <a:ext cx="3905250" cy="187325"/>
          </a:xfrm>
          <a:prstGeom prst="rect">
            <a:avLst/>
          </a:prstGeom>
          <a:noFill/>
          <a:ln w="9525">
            <a:noFill/>
            <a:miter lim="800000"/>
            <a:headEnd/>
            <a:tailEnd/>
          </a:ln>
          <a:effectLst/>
        </p:spPr>
        <p:txBody>
          <a:bodyPr wrap="none" lIns="0" tIns="0" rIns="0" bIns="0">
            <a:spAutoFit/>
          </a:bodyPr>
          <a:lstStyle/>
          <a:p>
            <a:pPr>
              <a:defRPr/>
            </a:pPr>
            <a:r>
              <a:rPr lang="en-ZA" sz="1200" dirty="0">
                <a:solidFill>
                  <a:srgbClr val="FFFFFF"/>
                </a:solidFill>
              </a:rPr>
              <a:t>Printed 2008/07/21 10:16:55 South Africa Standard Time</a:t>
            </a:r>
            <a:endParaRPr lang="en-US" sz="1200" dirty="0">
              <a:solidFill>
                <a:srgbClr val="FFFFFF"/>
              </a:solidFill>
            </a:endParaRPr>
          </a:p>
        </p:txBody>
      </p:sp>
      <p:sp>
        <p:nvSpPr>
          <p:cNvPr id="13314" name="Rectangle 1026"/>
          <p:cNvSpPr>
            <a:spLocks noGrp="1" noChangeArrowheads="1"/>
          </p:cNvSpPr>
          <p:nvPr>
            <p:ph type="ctrTitle"/>
          </p:nvPr>
        </p:nvSpPr>
        <p:spPr>
          <a:xfrm>
            <a:off x="2693795" y="2756806"/>
            <a:ext cx="5130034" cy="304512"/>
          </a:xfrm>
        </p:spPr>
        <p:txBody>
          <a:bodyPr anchor="t"/>
          <a:lstStyle>
            <a:lvl1pPr>
              <a:defRPr sz="2300" b="0"/>
            </a:lvl1pPr>
          </a:lstStyle>
          <a:p>
            <a:r>
              <a:rPr lang="en-US"/>
              <a:t>Click to edit Master title style</a:t>
            </a:r>
            <a:endParaRPr lang="en-GB"/>
          </a:p>
        </p:txBody>
      </p:sp>
      <p:sp>
        <p:nvSpPr>
          <p:cNvPr id="13315" name="Rectangle 1027"/>
          <p:cNvSpPr>
            <a:spLocks noGrp="1" noChangeArrowheads="1"/>
          </p:cNvSpPr>
          <p:nvPr>
            <p:ph type="subTitle" idx="1"/>
          </p:nvPr>
        </p:nvSpPr>
        <p:spPr>
          <a:xfrm>
            <a:off x="2693795" y="3961896"/>
            <a:ext cx="5130034" cy="217046"/>
          </a:xfrm>
        </p:spPr>
        <p:txBody>
          <a:bodyPr/>
          <a:lstStyle>
            <a:lvl1pPr>
              <a:defRPr sz="1400">
                <a:solidFill>
                  <a:schemeClr val="bg1"/>
                </a:solidFill>
              </a:defRPr>
            </a:lvl1pPr>
          </a:lstStyle>
          <a:p>
            <a:r>
              <a:rPr lang="en-US"/>
              <a:t>Click to edit Master subtitle style</a:t>
            </a:r>
            <a:endParaRPr lang="en-GB"/>
          </a:p>
        </p:txBody>
      </p:sp>
      <p:sp>
        <p:nvSpPr>
          <p:cNvPr id="14" name="doc id"/>
          <p:cNvSpPr>
            <a:spLocks noGrp="1" noChangeArrowheads="1"/>
          </p:cNvSpPr>
          <p:nvPr>
            <p:ph type="ftr" sz="quarter" idx="10"/>
          </p:nvPr>
        </p:nvSpPr>
        <p:spPr>
          <a:xfrm>
            <a:off x="7775575" y="36513"/>
            <a:ext cx="1139825" cy="93662"/>
          </a:xfrm>
        </p:spPr>
        <p:txBody>
          <a:bodyPr/>
          <a:lstStyle>
            <a:lvl1pPr>
              <a:buSzPct val="120000"/>
              <a:defRPr sz="600"/>
            </a:lvl1pPr>
          </a:lstStyle>
          <a:p>
            <a:pPr>
              <a:defRPr/>
            </a:pPr>
            <a:endParaRPr lang="en-ZA" dirty="0">
              <a:solidFill>
                <a:srgbClr val="6AAED8"/>
              </a:solidFill>
            </a:endParaRPr>
          </a:p>
        </p:txBody>
      </p:sp>
    </p:spTree>
    <p:extLst>
      <p:ext uri="{BB962C8B-B14F-4D97-AF65-F5344CB8AC3E}">
        <p14:creationId xmlns:p14="http://schemas.microsoft.com/office/powerpoint/2010/main" val="2214543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5" name="pg num"/>
          <p:cNvSpPr>
            <a:spLocks noGrp="1" noChangeArrowheads="1"/>
          </p:cNvSpPr>
          <p:nvPr>
            <p:ph type="sldNum" sz="quarter" idx="11"/>
          </p:nvPr>
        </p:nvSpPr>
        <p:spPr>
          <a:ln/>
        </p:spPr>
        <p:txBody>
          <a:bodyPr/>
          <a:lstStyle>
            <a:lvl1pPr>
              <a:defRPr/>
            </a:lvl1pPr>
          </a:lstStyle>
          <a:p>
            <a:pPr>
              <a:defRPr/>
            </a:pPr>
            <a:fld id="{7ABC2798-EB18-44DC-8EE5-F31FF9AF6718}"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338564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072601"/>
          </a:xfrm>
        </p:spPr>
        <p:txBody>
          <a:bodyPr anchor="t"/>
          <a:lstStyle>
            <a:lvl1pPr algn="l">
              <a:defRPr sz="4100" b="1" cap="all"/>
            </a:lvl1pPr>
          </a:lstStyle>
          <a:p>
            <a:r>
              <a:rPr lang="en-US"/>
              <a:t>Click to edit Master title style</a:t>
            </a:r>
            <a:endParaRPr lang="en-ZA"/>
          </a:p>
        </p:txBody>
      </p:sp>
      <p:sp>
        <p:nvSpPr>
          <p:cNvPr id="3" name="Text Placeholder 2"/>
          <p:cNvSpPr>
            <a:spLocks noGrp="1"/>
          </p:cNvSpPr>
          <p:nvPr>
            <p:ph type="body" idx="1"/>
          </p:nvPr>
        </p:nvSpPr>
        <p:spPr>
          <a:xfrm>
            <a:off x="722449" y="2907443"/>
            <a:ext cx="7771995" cy="307777"/>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a:t>Click to edit Master text styles</a:t>
            </a:r>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5" name="pg num"/>
          <p:cNvSpPr>
            <a:spLocks noGrp="1" noChangeArrowheads="1"/>
          </p:cNvSpPr>
          <p:nvPr>
            <p:ph type="sldNum" sz="quarter" idx="11"/>
          </p:nvPr>
        </p:nvSpPr>
        <p:spPr>
          <a:ln/>
        </p:spPr>
        <p:txBody>
          <a:bodyPr/>
          <a:lstStyle>
            <a:lvl1pPr>
              <a:defRPr/>
            </a:lvl1pPr>
          </a:lstStyle>
          <a:p>
            <a:pPr>
              <a:defRPr/>
            </a:pPr>
            <a:fld id="{2E3AE70B-3CD8-4F92-AC7F-2C2AD4F12AF6}"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539670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24729" y="1299036"/>
            <a:ext cx="4318495"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598728" y="1299036"/>
            <a:ext cx="4320114"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6" name="pg num"/>
          <p:cNvSpPr>
            <a:spLocks noGrp="1" noChangeArrowheads="1"/>
          </p:cNvSpPr>
          <p:nvPr>
            <p:ph type="sldNum" sz="quarter" idx="11"/>
          </p:nvPr>
        </p:nvSpPr>
        <p:spPr>
          <a:ln/>
        </p:spPr>
        <p:txBody>
          <a:bodyPr/>
          <a:lstStyle>
            <a:lvl1pPr>
              <a:defRPr/>
            </a:lvl1pPr>
          </a:lstStyle>
          <a:p>
            <a:pPr>
              <a:defRPr/>
            </a:pPr>
            <a:fld id="{B3F25361-EA2F-45DE-B34F-A9042E9020FE}"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4102661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6"/>
            <a:ext cx="8230410" cy="235449"/>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6796" y="1535519"/>
            <a:ext cx="403988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a:t>Click to edit Master text styles</a:t>
            </a:r>
          </a:p>
        </p:txBody>
      </p:sp>
      <p:sp>
        <p:nvSpPr>
          <p:cNvPr id="4" name="Content Placeholder 3"/>
          <p:cNvSpPr>
            <a:spLocks noGrp="1"/>
          </p:cNvSpPr>
          <p:nvPr>
            <p:ph sz="half" idx="2"/>
          </p:nvPr>
        </p:nvSpPr>
        <p:spPr>
          <a:xfrm>
            <a:off x="456796" y="2175318"/>
            <a:ext cx="403988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703" y="1535519"/>
            <a:ext cx="404150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703" y="2175318"/>
            <a:ext cx="404150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8" name="pg num"/>
          <p:cNvSpPr>
            <a:spLocks noGrp="1" noChangeArrowheads="1"/>
          </p:cNvSpPr>
          <p:nvPr>
            <p:ph type="sldNum" sz="quarter" idx="11"/>
          </p:nvPr>
        </p:nvSpPr>
        <p:spPr>
          <a:ln/>
        </p:spPr>
        <p:txBody>
          <a:bodyPr/>
          <a:lstStyle>
            <a:lvl1pPr>
              <a:defRPr/>
            </a:lvl1pPr>
          </a:lstStyle>
          <a:p>
            <a:pPr>
              <a:defRPr/>
            </a:pPr>
            <a:fld id="{849780DE-CBD6-4665-8300-A9372B66A8DA}"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257030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4" name="pg num"/>
          <p:cNvSpPr>
            <a:spLocks noGrp="1" noChangeArrowheads="1"/>
          </p:cNvSpPr>
          <p:nvPr>
            <p:ph type="sldNum" sz="quarter" idx="11"/>
          </p:nvPr>
        </p:nvSpPr>
        <p:spPr>
          <a:ln/>
        </p:spPr>
        <p:txBody>
          <a:bodyPr/>
          <a:lstStyle>
            <a:lvl1pPr>
              <a:defRPr/>
            </a:lvl1pPr>
          </a:lstStyle>
          <a:p>
            <a:pPr>
              <a:defRPr/>
            </a:pPr>
            <a:fld id="{25B0C65C-ACB3-41B3-B9D6-603EB25AD180}"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69111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179278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3738"/>
            <a:ext cx="3008044" cy="52322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4988" y="273738"/>
            <a:ext cx="5112217" cy="244682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6795" y="1435094"/>
            <a:ext cx="3008044"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6" name="pg num"/>
          <p:cNvSpPr>
            <a:spLocks noGrp="1" noChangeArrowheads="1"/>
          </p:cNvSpPr>
          <p:nvPr>
            <p:ph type="sldNum" sz="quarter" idx="11"/>
          </p:nvPr>
        </p:nvSpPr>
        <p:spPr>
          <a:ln/>
        </p:spPr>
        <p:txBody>
          <a:bodyPr/>
          <a:lstStyle>
            <a:lvl1pPr>
              <a:defRPr/>
            </a:lvl1pPr>
          </a:lstStyle>
          <a:p>
            <a:pPr>
              <a:defRPr/>
            </a:pPr>
            <a:fld id="{CB4D1A03-3B74-41C6-A61B-3D935DEAC631}"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529480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4800924"/>
            <a:ext cx="5486400" cy="261610"/>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1544" y="612264"/>
            <a:ext cx="5486400" cy="507831"/>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r>
              <a:rPr lang="en-US" noProof="0" dirty="0"/>
              <a:t>Click icon to add picture</a:t>
            </a:r>
            <a:endParaRPr lang="en-ZA" noProof="0" dirty="0"/>
          </a:p>
        </p:txBody>
      </p:sp>
      <p:sp>
        <p:nvSpPr>
          <p:cNvPr id="4" name="Text Placeholder 3"/>
          <p:cNvSpPr>
            <a:spLocks noGrp="1"/>
          </p:cNvSpPr>
          <p:nvPr>
            <p:ph type="body" sz="half" idx="2"/>
          </p:nvPr>
        </p:nvSpPr>
        <p:spPr>
          <a:xfrm>
            <a:off x="1791544" y="5367835"/>
            <a:ext cx="5486400"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6" name="pg num"/>
          <p:cNvSpPr>
            <a:spLocks noGrp="1" noChangeArrowheads="1"/>
          </p:cNvSpPr>
          <p:nvPr>
            <p:ph type="sldNum" sz="quarter" idx="11"/>
          </p:nvPr>
        </p:nvSpPr>
        <p:spPr>
          <a:ln/>
        </p:spPr>
        <p:txBody>
          <a:bodyPr/>
          <a:lstStyle>
            <a:lvl1pPr>
              <a:defRPr/>
            </a:lvl1pPr>
          </a:lstStyle>
          <a:p>
            <a:pPr>
              <a:defRPr/>
            </a:pPr>
            <a:fld id="{5CDCB21E-F91D-489D-964A-AB22525D6B40}"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78915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6456630" y="1299036"/>
            <a:ext cx="2462213" cy="12472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5" name="pg num"/>
          <p:cNvSpPr>
            <a:spLocks noGrp="1" noChangeArrowheads="1"/>
          </p:cNvSpPr>
          <p:nvPr>
            <p:ph type="sldNum" sz="quarter" idx="11"/>
          </p:nvPr>
        </p:nvSpPr>
        <p:spPr>
          <a:ln/>
        </p:spPr>
        <p:txBody>
          <a:bodyPr/>
          <a:lstStyle>
            <a:lvl1pPr>
              <a:defRPr/>
            </a:lvl1pPr>
          </a:lstStyle>
          <a:p>
            <a:pPr>
              <a:defRPr/>
            </a:pPr>
            <a:fld id="{D9E27632-AE1F-4BCB-B572-C7174DC2D099}"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694009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0719" y="230004"/>
            <a:ext cx="2198123" cy="231623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087887" y="230004"/>
            <a:ext cx="1477328" cy="23162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5" name="pg num"/>
          <p:cNvSpPr>
            <a:spLocks noGrp="1" noChangeArrowheads="1"/>
          </p:cNvSpPr>
          <p:nvPr>
            <p:ph type="sldNum" sz="quarter" idx="11"/>
          </p:nvPr>
        </p:nvSpPr>
        <p:spPr>
          <a:ln/>
        </p:spPr>
        <p:txBody>
          <a:bodyPr/>
          <a:lstStyle>
            <a:lvl1pPr>
              <a:defRPr/>
            </a:lvl1pPr>
          </a:lstStyle>
          <a:p>
            <a:pPr>
              <a:defRPr/>
            </a:pPr>
            <a:fld id="{EF07BA11-81D8-4B49-AC80-8952A11A1DAF}"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07723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extLst>
      <p:ext uri="{BB962C8B-B14F-4D97-AF65-F5344CB8AC3E}">
        <p14:creationId xmlns:p14="http://schemas.microsoft.com/office/powerpoint/2010/main" val="327243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0B76-8924-9892-FD10-0E3D06274AD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id="{968B0BFF-2E0C-225E-395D-4A31D5B6600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EFC389E-CDC6-C931-C982-B9A518660170}"/>
              </a:ext>
            </a:extLst>
          </p:cNvPr>
          <p:cNvSpPr>
            <a:spLocks noGrp="1"/>
          </p:cNvSpPr>
          <p:nvPr>
            <p:ph type="dt" sz="half" idx="10"/>
          </p:nvPr>
        </p:nvSpPr>
        <p:spPr/>
        <p:txBody>
          <a:bodyPr/>
          <a:lstStyle/>
          <a:p>
            <a:fld id="{8897FC24-9924-4E48-B922-77F92FB415ED}" type="datetimeFigureOut">
              <a:rPr lang="en-ZA" smtClean="0"/>
              <a:t>2022/10/14</a:t>
            </a:fld>
            <a:endParaRPr lang="en-ZA"/>
          </a:p>
        </p:txBody>
      </p:sp>
      <p:sp>
        <p:nvSpPr>
          <p:cNvPr id="5" name="Footer Placeholder 4">
            <a:extLst>
              <a:ext uri="{FF2B5EF4-FFF2-40B4-BE49-F238E27FC236}">
                <a16:creationId xmlns:a16="http://schemas.microsoft.com/office/drawing/2014/main" id="{D3A33A9D-8CD5-E4E2-DE13-1BBA56CEB92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8654144-49E0-6217-042F-D0C134270632}"/>
              </a:ext>
            </a:extLst>
          </p:cNvPr>
          <p:cNvSpPr>
            <a:spLocks noGrp="1"/>
          </p:cNvSpPr>
          <p:nvPr>
            <p:ph type="sldNum" sz="quarter" idx="12"/>
          </p:nvPr>
        </p:nvSpPr>
        <p:spPr/>
        <p:txBody>
          <a:bodyPr/>
          <a:lstStyle/>
          <a:p>
            <a:fld id="{8C5D44B7-3F6A-43B9-897B-0C9B23D8DA39}" type="slidenum">
              <a:rPr lang="en-ZA" smtClean="0"/>
              <a:t>‹#›</a:t>
            </a:fld>
            <a:endParaRPr lang="en-ZA"/>
          </a:p>
        </p:txBody>
      </p:sp>
    </p:spTree>
    <p:extLst>
      <p:ext uri="{BB962C8B-B14F-4D97-AF65-F5344CB8AC3E}">
        <p14:creationId xmlns:p14="http://schemas.microsoft.com/office/powerpoint/2010/main" val="14623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8EFD-A727-9861-910B-2670EC507F0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A29B411-0BF3-3733-168D-AE2A37702D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2E3470F-C9AB-4825-57A2-1F604B1A24B4}"/>
              </a:ext>
            </a:extLst>
          </p:cNvPr>
          <p:cNvSpPr>
            <a:spLocks noGrp="1"/>
          </p:cNvSpPr>
          <p:nvPr>
            <p:ph type="dt" sz="half" idx="10"/>
          </p:nvPr>
        </p:nvSpPr>
        <p:spPr/>
        <p:txBody>
          <a:bodyPr/>
          <a:lstStyle/>
          <a:p>
            <a:fld id="{8897FC24-9924-4E48-B922-77F92FB415ED}" type="datetimeFigureOut">
              <a:rPr lang="en-ZA" smtClean="0"/>
              <a:t>2022/10/14</a:t>
            </a:fld>
            <a:endParaRPr lang="en-ZA"/>
          </a:p>
        </p:txBody>
      </p:sp>
      <p:sp>
        <p:nvSpPr>
          <p:cNvPr id="5" name="Footer Placeholder 4">
            <a:extLst>
              <a:ext uri="{FF2B5EF4-FFF2-40B4-BE49-F238E27FC236}">
                <a16:creationId xmlns:a16="http://schemas.microsoft.com/office/drawing/2014/main" id="{BB380C04-05E7-BAFA-4978-0A82B638CAB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0FEE6D5-2FE3-6B44-B520-F8AC5F5EF1EC}"/>
              </a:ext>
            </a:extLst>
          </p:cNvPr>
          <p:cNvSpPr>
            <a:spLocks noGrp="1"/>
          </p:cNvSpPr>
          <p:nvPr>
            <p:ph type="sldNum" sz="quarter" idx="12"/>
          </p:nvPr>
        </p:nvSpPr>
        <p:spPr/>
        <p:txBody>
          <a:bodyPr/>
          <a:lstStyle/>
          <a:p>
            <a:fld id="{8C5D44B7-3F6A-43B9-897B-0C9B23D8DA39}" type="slidenum">
              <a:rPr lang="en-ZA" smtClean="0"/>
              <a:t>‹#›</a:t>
            </a:fld>
            <a:endParaRPr lang="en-ZA"/>
          </a:p>
        </p:txBody>
      </p:sp>
    </p:spTree>
    <p:extLst>
      <p:ext uri="{BB962C8B-B14F-4D97-AF65-F5344CB8AC3E}">
        <p14:creationId xmlns:p14="http://schemas.microsoft.com/office/powerpoint/2010/main" val="3733812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42450-6B5C-4D36-2D8E-A5C68D6E740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A5847F45-DA3F-957B-74A5-4798F707487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D27AC9-A82F-49F0-521C-79F2FDEB2727}"/>
              </a:ext>
            </a:extLst>
          </p:cNvPr>
          <p:cNvSpPr>
            <a:spLocks noGrp="1"/>
          </p:cNvSpPr>
          <p:nvPr>
            <p:ph type="dt" sz="half" idx="10"/>
          </p:nvPr>
        </p:nvSpPr>
        <p:spPr/>
        <p:txBody>
          <a:bodyPr/>
          <a:lstStyle/>
          <a:p>
            <a:fld id="{8897FC24-9924-4E48-B922-77F92FB415ED}" type="datetimeFigureOut">
              <a:rPr lang="en-ZA" smtClean="0"/>
              <a:t>2022/10/14</a:t>
            </a:fld>
            <a:endParaRPr lang="en-ZA"/>
          </a:p>
        </p:txBody>
      </p:sp>
      <p:sp>
        <p:nvSpPr>
          <p:cNvPr id="5" name="Footer Placeholder 4">
            <a:extLst>
              <a:ext uri="{FF2B5EF4-FFF2-40B4-BE49-F238E27FC236}">
                <a16:creationId xmlns:a16="http://schemas.microsoft.com/office/drawing/2014/main" id="{BD350F09-4BAB-27F3-74FF-808B13D3E63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B80D271-C3F5-E27F-A985-4967BFA5C265}"/>
              </a:ext>
            </a:extLst>
          </p:cNvPr>
          <p:cNvSpPr>
            <a:spLocks noGrp="1"/>
          </p:cNvSpPr>
          <p:nvPr>
            <p:ph type="sldNum" sz="quarter" idx="12"/>
          </p:nvPr>
        </p:nvSpPr>
        <p:spPr/>
        <p:txBody>
          <a:bodyPr/>
          <a:lstStyle/>
          <a:p>
            <a:fld id="{8C5D44B7-3F6A-43B9-897B-0C9B23D8DA39}" type="slidenum">
              <a:rPr lang="en-ZA" smtClean="0"/>
              <a:t>‹#›</a:t>
            </a:fld>
            <a:endParaRPr lang="en-ZA"/>
          </a:p>
        </p:txBody>
      </p:sp>
    </p:spTree>
    <p:extLst>
      <p:ext uri="{BB962C8B-B14F-4D97-AF65-F5344CB8AC3E}">
        <p14:creationId xmlns:p14="http://schemas.microsoft.com/office/powerpoint/2010/main" val="11744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w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18" Type="http://schemas.openxmlformats.org/officeDocument/2006/relationships/oleObject" Target="../embeddings/oleObject2.bin"/><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7.jpeg"/><Relationship Id="rId2" Type="http://schemas.openxmlformats.org/officeDocument/2006/relationships/slideLayout" Target="../slideLayouts/slideLayout20.xml"/><Relationship Id="rId16" Type="http://schemas.openxmlformats.org/officeDocument/2006/relationships/tags" Target="../tags/tag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ags" Target="../tags/tag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ags" Target="../tags/tag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6" Type="http://schemas.openxmlformats.org/officeDocument/2006/relationships/oleObject" Target="../embeddings/oleObject4.bin"/><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8.jpe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CC4A0F-DD9F-2A4B-A7C2-D3C533F08224}"/>
              </a:ext>
            </a:extLst>
          </p:cNvPr>
          <p:cNvPicPr>
            <a:picLocks noChangeAspect="1"/>
          </p:cNvPicPr>
          <p:nvPr userDrawn="1"/>
        </p:nvPicPr>
        <p:blipFill>
          <a:blip r:embed="rId9"/>
          <a:stretch>
            <a:fillRect/>
          </a:stretch>
        </p:blipFill>
        <p:spPr>
          <a:xfrm>
            <a:off x="791644" y="6362004"/>
            <a:ext cx="897083" cy="2960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0"/>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759FE4-C077-122B-2933-B92E407E8A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367221F-7276-439C-1742-6FEF7FCBE0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DC10C89-0FCD-394C-7151-FFAF7E1645D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97FC24-9924-4E48-B922-77F92FB415ED}" type="datetimeFigureOut">
              <a:rPr lang="en-ZA" smtClean="0"/>
              <a:t>2022/10/14</a:t>
            </a:fld>
            <a:endParaRPr lang="en-ZA"/>
          </a:p>
        </p:txBody>
      </p:sp>
      <p:sp>
        <p:nvSpPr>
          <p:cNvPr id="5" name="Footer Placeholder 4">
            <a:extLst>
              <a:ext uri="{FF2B5EF4-FFF2-40B4-BE49-F238E27FC236}">
                <a16:creationId xmlns:a16="http://schemas.microsoft.com/office/drawing/2014/main" id="{EA9DAE5D-7D49-979F-CC1A-89DB1483267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0CDA91C1-1250-47E1-742B-A28DDF9DA5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5D44B7-3F6A-43B9-897B-0C9B23D8DA39}" type="slidenum">
              <a:rPr lang="en-ZA" smtClean="0"/>
              <a:t>‹#›</a:t>
            </a:fld>
            <a:endParaRPr lang="en-ZA"/>
          </a:p>
        </p:txBody>
      </p:sp>
    </p:spTree>
    <p:extLst>
      <p:ext uri="{BB962C8B-B14F-4D97-AF65-F5344CB8AC3E}">
        <p14:creationId xmlns:p14="http://schemas.microsoft.com/office/powerpoint/2010/main" val="307761585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8" name="Picture 2" descr="capa-1 copy"/>
          <p:cNvPicPr>
            <a:picLocks noChangeAspect="1" noChangeArrowheads="1"/>
          </p:cNvPicPr>
          <p:nvPr/>
        </p:nvPicPr>
        <p:blipFill>
          <a:blip r:embed="rId17"/>
          <a:srcRect/>
          <a:stretch>
            <a:fillRect/>
          </a:stretch>
        </p:blipFill>
        <p:spPr bwMode="auto">
          <a:xfrm>
            <a:off x="0" y="0"/>
            <a:ext cx="9144000" cy="6858000"/>
          </a:xfrm>
          <a:prstGeom prst="rect">
            <a:avLst/>
          </a:prstGeom>
          <a:noFill/>
          <a:ln w="9525">
            <a:noFill/>
            <a:miter lim="800000"/>
            <a:headEnd/>
            <a:tailEnd/>
          </a:ln>
        </p:spPr>
      </p:pic>
      <p:graphicFrame>
        <p:nvGraphicFramePr>
          <p:cNvPr id="1026" name="Rectangle 3" hidden="1"/>
          <p:cNvGraphicFramePr>
            <a:graphicFrameLocks/>
          </p:cNvGraphicFramePr>
          <p:nvPr/>
        </p:nvGraphicFramePr>
        <p:xfrm>
          <a:off x="5862" y="1"/>
          <a:ext cx="149469" cy="161925"/>
        </p:xfrm>
        <a:graphic>
          <a:graphicData uri="http://schemas.openxmlformats.org/presentationml/2006/ole">
            <mc:AlternateContent xmlns:mc="http://schemas.openxmlformats.org/markup-compatibility/2006">
              <mc:Choice xmlns:v="urn:schemas-microsoft-com:vml" Requires="v">
                <p:oleObj r:id="rId18" imgW="0" imgH="0" progId="">
                  <p:embed/>
                </p:oleObj>
              </mc:Choice>
              <mc:Fallback>
                <p:oleObj r:id="rId18" imgW="0" imgH="0" progId="">
                  <p:embed/>
                  <p:pic>
                    <p:nvPicPr>
                      <p:cNvPr id="1026" name="Rectangle 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62" y="1"/>
                        <a:ext cx="149469"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9" name="McK Title Elements"/>
          <p:cNvGrpSpPr>
            <a:grpSpLocks/>
          </p:cNvGrpSpPr>
          <p:nvPr/>
        </p:nvGrpSpPr>
        <p:grpSpPr bwMode="auto">
          <a:xfrm>
            <a:off x="2693377" y="2182813"/>
            <a:ext cx="5130312" cy="4602162"/>
            <a:chOff x="1663" y="1348"/>
            <a:chExt cx="3167" cy="2841"/>
          </a:xfrm>
        </p:grpSpPr>
        <p:sp>
          <p:nvSpPr>
            <p:cNvPr id="13"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defTabSz="933450" fontAlgn="base">
                <a:spcBef>
                  <a:spcPct val="0"/>
                </a:spcBef>
                <a:spcAft>
                  <a:spcPct val="0"/>
                </a:spcAft>
                <a:defRPr/>
              </a:pPr>
              <a:r>
                <a:rPr lang="en-GB" sz="1400" dirty="0">
                  <a:solidFill>
                    <a:srgbClr val="000000"/>
                  </a:solidFill>
                </a:rPr>
                <a:t>CONFIDENTIAL</a:t>
              </a:r>
            </a:p>
          </p:txBody>
        </p:sp>
        <p:sp>
          <p:nvSpPr>
            <p:cNvPr id="14" name="McK Document" hidden="1"/>
            <p:cNvSpPr txBox="1">
              <a:spLocks noChangeArrowheads="1"/>
            </p:cNvSpPr>
            <p:nvPr/>
          </p:nvSpPr>
          <p:spPr bwMode="gray">
            <a:xfrm>
              <a:off x="1663" y="3038"/>
              <a:ext cx="3167" cy="133"/>
            </a:xfrm>
            <a:prstGeom prst="rect">
              <a:avLst/>
            </a:prstGeom>
            <a:noFill/>
            <a:ln w="9525">
              <a:noFill/>
              <a:miter lim="800000"/>
              <a:headEnd/>
              <a:tailEnd/>
            </a:ln>
            <a:effectLst/>
          </p:spPr>
          <p:txBody>
            <a:bodyPr lIns="0" tIns="0" rIns="0" bIns="0" anchor="b">
              <a:spAutoFit/>
            </a:bodyPr>
            <a:lstStyle/>
            <a:p>
              <a:pPr defTabSz="933450" fontAlgn="base">
                <a:spcBef>
                  <a:spcPct val="0"/>
                </a:spcBef>
                <a:spcAft>
                  <a:spcPct val="0"/>
                </a:spcAft>
                <a:defRPr/>
              </a:pPr>
              <a:r>
                <a:rPr lang="en-GB" sz="1400" dirty="0">
                  <a:solidFill>
                    <a:srgbClr val="000000"/>
                  </a:solidFill>
                </a:rPr>
                <a:t>Document</a:t>
              </a:r>
            </a:p>
          </p:txBody>
        </p:sp>
        <p:sp>
          <p:nvSpPr>
            <p:cNvPr id="15"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defTabSz="933450" fontAlgn="base">
                <a:spcBef>
                  <a:spcPct val="0"/>
                </a:spcBef>
                <a:spcAft>
                  <a:spcPct val="0"/>
                </a:spcAft>
                <a:defRPr/>
              </a:pPr>
              <a:r>
                <a:rPr lang="en-GB" sz="1400" dirty="0">
                  <a:solidFill>
                    <a:srgbClr val="000000"/>
                  </a:solidFill>
                </a:rPr>
                <a:t>Date</a:t>
              </a:r>
            </a:p>
          </p:txBody>
        </p:sp>
        <p:sp>
          <p:nvSpPr>
            <p:cNvPr id="16" name="McK Disclaimer" hidden="1"/>
            <p:cNvSpPr>
              <a:spLocks noChangeArrowheads="1"/>
            </p:cNvSpPr>
            <p:nvPr>
              <p:custDataLst>
                <p:tags r:id="rId16"/>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defTabSz="820738" eaLnBrk="0" fontAlgn="base" hangingPunct="0">
                <a:spcBef>
                  <a:spcPct val="0"/>
                </a:spcBef>
                <a:spcAft>
                  <a:spcPct val="0"/>
                </a:spcAft>
                <a:defRPr/>
              </a:pPr>
              <a:r>
                <a:rPr lang="en-GB" sz="900" dirty="0">
                  <a:solidFill>
                    <a:srgbClr val="000000"/>
                  </a:solidFil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7" name="Working Draft Text" hidden="1"/>
          <p:cNvSpPr>
            <a:spLocks noChangeArrowheads="1"/>
          </p:cNvSpPr>
          <p:nvPr/>
        </p:nvSpPr>
        <p:spPr bwMode="gray">
          <a:xfrm>
            <a:off x="414705" y="504825"/>
            <a:ext cx="3109546" cy="276999"/>
          </a:xfrm>
          <a:prstGeom prst="rect">
            <a:avLst/>
          </a:prstGeom>
          <a:noFill/>
          <a:ln w="9525">
            <a:noFill/>
            <a:miter lim="800000"/>
            <a:headEnd/>
            <a:tailEnd/>
          </a:ln>
          <a:effectLst/>
        </p:spPr>
        <p:txBody>
          <a:bodyPr lIns="0" tIns="0" rIns="0" bIns="0">
            <a:spAutoFit/>
          </a:bodyPr>
          <a:lstStyle/>
          <a:p>
            <a:pPr defTabSz="912813" fontAlgn="base">
              <a:spcBef>
                <a:spcPct val="0"/>
              </a:spcBef>
              <a:spcAft>
                <a:spcPct val="0"/>
              </a:spcAft>
              <a:defRPr/>
            </a:pPr>
            <a:r>
              <a:rPr lang="en-US" dirty="0">
                <a:solidFill>
                  <a:srgbClr val="000000"/>
                </a:solidFill>
              </a:rPr>
              <a:t>Working Draft    </a:t>
            </a:r>
          </a:p>
        </p:txBody>
      </p:sp>
      <p:sp>
        <p:nvSpPr>
          <p:cNvPr id="18" name="Working Draft" hidden="1"/>
          <p:cNvSpPr txBox="1">
            <a:spLocks noChangeArrowheads="1"/>
          </p:cNvSpPr>
          <p:nvPr/>
        </p:nvSpPr>
        <p:spPr bwMode="gray">
          <a:xfrm>
            <a:off x="414704" y="749301"/>
            <a:ext cx="4043479" cy="184666"/>
          </a:xfrm>
          <a:prstGeom prst="rect">
            <a:avLst/>
          </a:prstGeom>
          <a:noFill/>
          <a:ln w="9525">
            <a:noFill/>
            <a:miter lim="800000"/>
            <a:headEnd/>
            <a:tailEnd/>
          </a:ln>
          <a:effectLst/>
        </p:spPr>
        <p:txBody>
          <a:bodyPr wrap="none" lIns="0" tIns="0" rIns="0" bIns="0">
            <a:spAutoFit/>
          </a:bodyPr>
          <a:lstStyle/>
          <a:p>
            <a:pPr defTabSz="933450" fontAlgn="base">
              <a:spcBef>
                <a:spcPct val="0"/>
              </a:spcBef>
              <a:spcAft>
                <a:spcPct val="0"/>
              </a:spcAft>
              <a:defRPr/>
            </a:pPr>
            <a:r>
              <a:rPr lang="en-US" sz="1200" dirty="0">
                <a:solidFill>
                  <a:srgbClr val="FFFFFF"/>
                </a:solidFill>
              </a:rPr>
              <a:t>Last Modified 09/20/2007 10:49:20 AM India Standard Time</a:t>
            </a:r>
          </a:p>
        </p:txBody>
      </p:sp>
      <p:sp>
        <p:nvSpPr>
          <p:cNvPr id="19" name="Printed" hidden="1"/>
          <p:cNvSpPr txBox="1">
            <a:spLocks noChangeArrowheads="1"/>
          </p:cNvSpPr>
          <p:nvPr/>
        </p:nvSpPr>
        <p:spPr bwMode="gray">
          <a:xfrm>
            <a:off x="414705" y="971551"/>
            <a:ext cx="3905250" cy="187325"/>
          </a:xfrm>
          <a:prstGeom prst="rect">
            <a:avLst/>
          </a:prstGeom>
          <a:noFill/>
          <a:ln w="9525">
            <a:noFill/>
            <a:miter lim="800000"/>
            <a:headEnd/>
            <a:tailEnd/>
          </a:ln>
          <a:effectLst/>
        </p:spPr>
        <p:txBody>
          <a:bodyPr wrap="none" lIns="0" tIns="0" rIns="0" bIns="0">
            <a:spAutoFit/>
          </a:bodyPr>
          <a:lstStyle/>
          <a:p>
            <a:pPr defTabSz="933450" fontAlgn="base">
              <a:spcBef>
                <a:spcPct val="0"/>
              </a:spcBef>
              <a:spcAft>
                <a:spcPct val="0"/>
              </a:spcAft>
              <a:defRPr/>
            </a:pPr>
            <a:r>
              <a:rPr lang="en-US" sz="1200" dirty="0">
                <a:solidFill>
                  <a:srgbClr val="FFFFFF"/>
                </a:solidFill>
              </a:rPr>
              <a:t>Printed 06/08/2007 18:26:04 South Africa Standard Time</a:t>
            </a:r>
          </a:p>
        </p:txBody>
      </p:sp>
      <p:sp>
        <p:nvSpPr>
          <p:cNvPr id="1033" name="Rectangle 3"/>
          <p:cNvSpPr>
            <a:spLocks noGrp="1" noChangeArrowheads="1"/>
          </p:cNvSpPr>
          <p:nvPr>
            <p:ph type="title"/>
            <p:custDataLst>
              <p:tags r:id="rId14"/>
            </p:custDataLst>
          </p:nvPr>
        </p:nvSpPr>
        <p:spPr bwMode="gray">
          <a:xfrm>
            <a:off x="121628" y="164586"/>
            <a:ext cx="8793773"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a:t>Click to edit Master title style</a:t>
            </a:r>
          </a:p>
        </p:txBody>
      </p:sp>
      <p:sp>
        <p:nvSpPr>
          <p:cNvPr id="1034" name="Rectangle 4"/>
          <p:cNvSpPr>
            <a:spLocks noGrp="1" noChangeArrowheads="1"/>
          </p:cNvSpPr>
          <p:nvPr>
            <p:ph type="body" idx="1"/>
            <p:custDataLst>
              <p:tags r:id="rId15"/>
            </p:custDataLst>
          </p:nvPr>
        </p:nvSpPr>
        <p:spPr bwMode="gray">
          <a:xfrm>
            <a:off x="126023" y="1298575"/>
            <a:ext cx="8792308" cy="163121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1277843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dt="0"/>
  <p:txStyles>
    <p:titleStyle>
      <a:lvl1pPr algn="l" defTabSz="912813" rtl="0" eaLnBrk="0" fontAlgn="base" hangingPunct="0">
        <a:spcBef>
          <a:spcPct val="0"/>
        </a:spcBef>
        <a:spcAft>
          <a:spcPct val="0"/>
        </a:spcAft>
        <a:defRPr sz="2400" b="1">
          <a:solidFill>
            <a:schemeClr val="bg1"/>
          </a:solidFill>
          <a:latin typeface="+mj-lt"/>
          <a:ea typeface="+mj-ea"/>
          <a:cs typeface="+mj-cs"/>
        </a:defRPr>
      </a:lvl1pPr>
      <a:lvl2pPr algn="l" defTabSz="912813" rtl="0" eaLnBrk="0" fontAlgn="base" hangingPunct="0">
        <a:spcBef>
          <a:spcPct val="0"/>
        </a:spcBef>
        <a:spcAft>
          <a:spcPct val="0"/>
        </a:spcAft>
        <a:defRPr sz="2400" b="1">
          <a:solidFill>
            <a:schemeClr val="bg1"/>
          </a:solidFill>
          <a:latin typeface="Arial Rounded MT Bold" pitchFamily="34" charset="0"/>
        </a:defRPr>
      </a:lvl2pPr>
      <a:lvl3pPr algn="l" defTabSz="912813" rtl="0" eaLnBrk="0" fontAlgn="base" hangingPunct="0">
        <a:spcBef>
          <a:spcPct val="0"/>
        </a:spcBef>
        <a:spcAft>
          <a:spcPct val="0"/>
        </a:spcAft>
        <a:defRPr sz="2400" b="1">
          <a:solidFill>
            <a:schemeClr val="bg1"/>
          </a:solidFill>
          <a:latin typeface="Arial Rounded MT Bold" pitchFamily="34" charset="0"/>
        </a:defRPr>
      </a:lvl3pPr>
      <a:lvl4pPr algn="l" defTabSz="912813" rtl="0" eaLnBrk="0" fontAlgn="base" hangingPunct="0">
        <a:spcBef>
          <a:spcPct val="0"/>
        </a:spcBef>
        <a:spcAft>
          <a:spcPct val="0"/>
        </a:spcAft>
        <a:defRPr sz="2400" b="1">
          <a:solidFill>
            <a:schemeClr val="bg1"/>
          </a:solidFill>
          <a:latin typeface="Arial Rounded MT Bold" pitchFamily="34" charset="0"/>
        </a:defRPr>
      </a:lvl4pPr>
      <a:lvl5pPr algn="l" defTabSz="912813" rtl="0" eaLnBrk="0" fontAlgn="base" hangingPunct="0">
        <a:spcBef>
          <a:spcPct val="0"/>
        </a:spcBef>
        <a:spcAft>
          <a:spcPct val="0"/>
        </a:spcAft>
        <a:defRPr sz="2400" b="1">
          <a:solidFill>
            <a:schemeClr val="bg1"/>
          </a:solidFill>
          <a:latin typeface="Arial Rounded MT Bold" pitchFamily="34" charset="0"/>
        </a:defRPr>
      </a:lvl5pPr>
      <a:lvl6pPr marL="457200" algn="l" defTabSz="912813" rtl="0" eaLnBrk="0" fontAlgn="base" hangingPunct="0">
        <a:spcBef>
          <a:spcPct val="0"/>
        </a:spcBef>
        <a:spcAft>
          <a:spcPct val="0"/>
        </a:spcAft>
        <a:defRPr sz="2400" b="1">
          <a:solidFill>
            <a:schemeClr val="bg1"/>
          </a:solidFill>
          <a:latin typeface="Arial Rounded MT Bold" pitchFamily="34" charset="0"/>
        </a:defRPr>
      </a:lvl6pPr>
      <a:lvl7pPr marL="914400" algn="l" defTabSz="912813" rtl="0" eaLnBrk="0" fontAlgn="base" hangingPunct="0">
        <a:spcBef>
          <a:spcPct val="0"/>
        </a:spcBef>
        <a:spcAft>
          <a:spcPct val="0"/>
        </a:spcAft>
        <a:defRPr sz="2400" b="1">
          <a:solidFill>
            <a:schemeClr val="bg1"/>
          </a:solidFill>
          <a:latin typeface="Arial Rounded MT Bold" pitchFamily="34" charset="0"/>
        </a:defRPr>
      </a:lvl7pPr>
      <a:lvl8pPr marL="1371600" algn="l" defTabSz="912813" rtl="0" eaLnBrk="0" fontAlgn="base" hangingPunct="0">
        <a:spcBef>
          <a:spcPct val="0"/>
        </a:spcBef>
        <a:spcAft>
          <a:spcPct val="0"/>
        </a:spcAft>
        <a:defRPr sz="2400" b="1">
          <a:solidFill>
            <a:schemeClr val="bg1"/>
          </a:solidFill>
          <a:latin typeface="Arial Rounded MT Bold" pitchFamily="34" charset="0"/>
        </a:defRPr>
      </a:lvl8pPr>
      <a:lvl9pPr marL="1828800" algn="l" defTabSz="912813" rtl="0" eaLnBrk="0" fontAlgn="base" hangingPunct="0">
        <a:spcBef>
          <a:spcPct val="0"/>
        </a:spcBef>
        <a:spcAft>
          <a:spcPct val="0"/>
        </a:spcAft>
        <a:defRPr sz="2400" b="1">
          <a:solidFill>
            <a:schemeClr val="bg1"/>
          </a:solidFill>
          <a:latin typeface="Arial Rounded MT Bold" pitchFamily="34" charset="0"/>
        </a:defRPr>
      </a:lvl9pPr>
    </p:titleStyle>
    <p:bodyStyle>
      <a:lvl1pPr marL="342900" indent="-342900" algn="l" defTabSz="950913" rtl="0" eaLnBrk="0" fontAlgn="base" hangingPunct="0">
        <a:spcBef>
          <a:spcPct val="0"/>
        </a:spcBef>
        <a:spcAft>
          <a:spcPct val="0"/>
        </a:spcAft>
        <a:buSzPct val="120000"/>
        <a:buChar char="•"/>
        <a:defRPr sz="2400">
          <a:solidFill>
            <a:schemeClr val="tx1"/>
          </a:solidFill>
          <a:latin typeface="+mn-lt"/>
          <a:ea typeface="+mn-ea"/>
          <a:cs typeface="+mn-cs"/>
        </a:defRPr>
      </a:lvl1pPr>
      <a:lvl2pPr marL="153988" indent="-152400" algn="l" defTabSz="950913" rtl="0" eaLnBrk="0" fontAlgn="base" hangingPunct="0">
        <a:spcBef>
          <a:spcPct val="0"/>
        </a:spcBef>
        <a:spcAft>
          <a:spcPct val="0"/>
        </a:spcAft>
        <a:buClr>
          <a:schemeClr val="tx2"/>
        </a:buClr>
        <a:buSzPct val="120000"/>
        <a:buChar char="•"/>
        <a:defRPr sz="2200">
          <a:solidFill>
            <a:schemeClr val="tx1"/>
          </a:solidFill>
          <a:latin typeface="+mn-lt"/>
        </a:defRPr>
      </a:lvl2pPr>
      <a:lvl3pPr marL="314325" indent="-158750" algn="l" defTabSz="950913" rtl="0" eaLnBrk="0" fontAlgn="base" hangingPunct="0">
        <a:spcBef>
          <a:spcPct val="0"/>
        </a:spcBef>
        <a:spcAft>
          <a:spcPct val="0"/>
        </a:spcAft>
        <a:buClr>
          <a:schemeClr val="tx2"/>
        </a:buClr>
        <a:buFont typeface="Times New Roman" pitchFamily="18" charset="0"/>
        <a:buChar char="–"/>
        <a:defRPr sz="2000">
          <a:solidFill>
            <a:schemeClr val="tx1"/>
          </a:solidFill>
          <a:latin typeface="+mn-lt"/>
        </a:defRPr>
      </a:lvl3pPr>
      <a:lvl4pPr marL="460375" indent="-144463" algn="l" defTabSz="950913" rtl="0" eaLnBrk="0" fontAlgn="base" hangingPunct="0">
        <a:spcBef>
          <a:spcPct val="0"/>
        </a:spcBef>
        <a:spcAft>
          <a:spcPct val="0"/>
        </a:spcAft>
        <a:buClr>
          <a:schemeClr val="tx2"/>
        </a:buClr>
        <a:buSzPct val="89000"/>
        <a:buChar char="•"/>
        <a:defRPr sz="2000">
          <a:solidFill>
            <a:schemeClr val="tx1"/>
          </a:solidFill>
          <a:latin typeface="+mn-lt"/>
        </a:defRPr>
      </a:lvl4pPr>
      <a:lvl5pPr marL="6191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5pPr>
      <a:lvl6pPr marL="10763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6pPr>
      <a:lvl7pPr marL="15335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7pPr>
      <a:lvl8pPr marL="19907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8pPr>
      <a:lvl9pPr marL="24479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8" name="Picture 778" descr="miolo1 fundo branco"/>
          <p:cNvPicPr>
            <a:picLocks noChangeArrowheads="1"/>
          </p:cNvPicPr>
          <p:nvPr>
            <p:custDataLst>
              <p:tags r:id="rId13"/>
            </p:custDataLst>
          </p:nvPr>
        </p:nvPicPr>
        <p:blipFill>
          <a:blip r:embed="rId15"/>
          <a:srcRect/>
          <a:stretch>
            <a:fillRect/>
          </a:stretch>
        </p:blipFill>
        <p:spPr bwMode="auto">
          <a:xfrm>
            <a:off x="1588" y="-3175"/>
            <a:ext cx="9144000" cy="6858000"/>
          </a:xfrm>
          <a:prstGeom prst="rect">
            <a:avLst/>
          </a:prstGeom>
          <a:noFill/>
          <a:ln w="9525">
            <a:noFill/>
            <a:miter lim="800000"/>
            <a:headEnd/>
            <a:tailEnd/>
          </a:ln>
        </p:spPr>
      </p:pic>
      <p:sp>
        <p:nvSpPr>
          <p:cNvPr id="1029" name="doc id"/>
          <p:cNvSpPr>
            <a:spLocks noGrp="1" noChangeArrowheads="1"/>
          </p:cNvSpPr>
          <p:nvPr>
            <p:ph type="ftr" sz="quarter" idx="3"/>
          </p:nvPr>
        </p:nvSpPr>
        <p:spPr bwMode="gray">
          <a:xfrm>
            <a:off x="7975600" y="-3175"/>
            <a:ext cx="939800" cy="762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500">
                <a:solidFill>
                  <a:schemeClr val="accent2"/>
                </a:solidFill>
              </a:defRPr>
            </a:lvl1pPr>
          </a:lstStyle>
          <a:p>
            <a:pPr fontAlgn="base">
              <a:spcBef>
                <a:spcPct val="0"/>
              </a:spcBef>
              <a:spcAft>
                <a:spcPct val="0"/>
              </a:spcAft>
              <a:defRPr/>
            </a:pPr>
            <a:endParaRPr lang="en-ZA" dirty="0">
              <a:solidFill>
                <a:srgbClr val="6AAED8"/>
              </a:solidFill>
            </a:endParaRPr>
          </a:p>
        </p:txBody>
      </p:sp>
      <p:sp>
        <p:nvSpPr>
          <p:cNvPr id="1030" name="Rectangle 2"/>
          <p:cNvSpPr>
            <a:spLocks noGrp="1" noChangeArrowheads="1"/>
          </p:cNvSpPr>
          <p:nvPr>
            <p:ph type="title"/>
          </p:nvPr>
        </p:nvSpPr>
        <p:spPr bwMode="gray">
          <a:xfrm>
            <a:off x="122238" y="230188"/>
            <a:ext cx="8793162" cy="2381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a:t>Click to edit Master title style</a:t>
            </a:r>
            <a:endParaRPr lang="en-GB"/>
          </a:p>
        </p:txBody>
      </p:sp>
      <p:sp>
        <p:nvSpPr>
          <p:cNvPr id="1031" name="Rectangle 3"/>
          <p:cNvSpPr>
            <a:spLocks noGrp="1" noChangeArrowheads="1"/>
          </p:cNvSpPr>
          <p:nvPr>
            <p:ph type="body" idx="1"/>
            <p:custDataLst>
              <p:tags r:id="rId14"/>
            </p:custDataLst>
          </p:nvPr>
        </p:nvSpPr>
        <p:spPr bwMode="gray">
          <a:xfrm>
            <a:off x="125413" y="1298575"/>
            <a:ext cx="8793162" cy="12477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032" name="McK Slide Elements"/>
          <p:cNvGrpSpPr>
            <a:grpSpLocks/>
          </p:cNvGrpSpPr>
          <p:nvPr/>
        </p:nvGrpSpPr>
        <p:grpSpPr bwMode="auto">
          <a:xfrm>
            <a:off x="125413" y="542925"/>
            <a:ext cx="8793162" cy="6288088"/>
            <a:chOff x="77" y="335"/>
            <a:chExt cx="5429" cy="3882"/>
          </a:xfrm>
        </p:grpSpPr>
        <p:sp>
          <p:nvSpPr>
            <p:cNvPr id="2" name="McK Measure" hidden="1"/>
            <p:cNvSpPr txBox="1">
              <a:spLocks noChangeArrowheads="1"/>
            </p:cNvSpPr>
            <p:nvPr userDrawn="1"/>
          </p:nvSpPr>
          <p:spPr bwMode="gray">
            <a:xfrm>
              <a:off x="77" y="335"/>
              <a:ext cx="5429" cy="154"/>
            </a:xfrm>
            <a:prstGeom prst="rect">
              <a:avLst/>
            </a:prstGeom>
            <a:noFill/>
            <a:ln w="9525">
              <a:noFill/>
              <a:miter lim="800000"/>
              <a:headEnd/>
              <a:tailEnd/>
            </a:ln>
            <a:effectLst/>
          </p:spPr>
          <p:txBody>
            <a:bodyPr lIns="0" tIns="0" rIns="0" bIns="0">
              <a:spAutoFit/>
            </a:bodyPr>
            <a:lstStyle/>
            <a:p>
              <a:pPr defTabSz="913526">
                <a:defRPr/>
              </a:pPr>
              <a:r>
                <a:rPr lang="en-GB" dirty="0">
                  <a:solidFill>
                    <a:srgbClr val="000000"/>
                  </a:solidFill>
                </a:rPr>
                <a:t>Unit of measure</a:t>
              </a:r>
            </a:p>
          </p:txBody>
        </p:sp>
        <p:sp>
          <p:nvSpPr>
            <p:cNvPr id="1033" name="McK Footnote" hidden="1"/>
            <p:cNvSpPr txBox="1">
              <a:spLocks noChangeArrowheads="1"/>
            </p:cNvSpPr>
            <p:nvPr userDrawn="1"/>
          </p:nvSpPr>
          <p:spPr bwMode="gray">
            <a:xfrm>
              <a:off x="79" y="3964"/>
              <a:ext cx="5145" cy="253"/>
            </a:xfrm>
            <a:prstGeom prst="rect">
              <a:avLst/>
            </a:prstGeom>
            <a:noFill/>
            <a:ln w="9525">
              <a:noFill/>
              <a:miter lim="800000"/>
              <a:headEnd/>
              <a:tailEnd/>
            </a:ln>
            <a:effectLst/>
          </p:spPr>
          <p:txBody>
            <a:bodyPr lIns="0" tIns="0" rIns="0" bIns="0" anchor="b">
              <a:spAutoFit/>
            </a:bodyPr>
            <a:lstStyle/>
            <a:p>
              <a:pPr marL="586341" indent="-586341" defTabSz="913526">
                <a:tabLst>
                  <a:tab pos="544228" algn="r"/>
                </a:tabLst>
                <a:defRPr/>
              </a:pPr>
              <a:r>
                <a:rPr lang="en-GB" sz="1200" dirty="0">
                  <a:solidFill>
                    <a:srgbClr val="000000"/>
                  </a:solidFill>
                </a:rPr>
                <a:t>	*	Footnote</a:t>
              </a:r>
            </a:p>
            <a:p>
              <a:pPr marL="586341" indent="-586341" defTabSz="913526">
                <a:spcBef>
                  <a:spcPct val="20000"/>
                </a:spcBef>
                <a:tabLst>
                  <a:tab pos="544228" algn="r"/>
                </a:tabLst>
                <a:defRPr/>
              </a:pPr>
              <a:r>
                <a:rPr lang="en-GB" sz="1200" dirty="0">
                  <a:solidFill>
                    <a:srgbClr val="000000"/>
                  </a:solidFill>
                </a:rPr>
                <a:t>Source:		Source</a:t>
              </a:r>
            </a:p>
          </p:txBody>
        </p:sp>
      </p:grpSp>
      <p:sp>
        <p:nvSpPr>
          <p:cNvPr id="1057" name="pg num"/>
          <p:cNvSpPr>
            <a:spLocks noGrp="1" noChangeArrowheads="1"/>
          </p:cNvSpPr>
          <p:nvPr>
            <p:ph type="sldNum" sz="quarter" idx="4"/>
          </p:nvPr>
        </p:nvSpPr>
        <p:spPr bwMode="gray">
          <a:xfrm>
            <a:off x="8053388" y="6611938"/>
            <a:ext cx="862012"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defRPr>
            </a:lvl1pPr>
          </a:lstStyle>
          <a:p>
            <a:pPr fontAlgn="base">
              <a:spcBef>
                <a:spcPct val="0"/>
              </a:spcBef>
              <a:spcAft>
                <a:spcPct val="0"/>
              </a:spcAft>
              <a:defRPr/>
            </a:pPr>
            <a:fld id="{B3DE87F4-0109-4B0E-B87E-7451EC998711}" type="slidenum">
              <a:rPr lang="en-ZA">
                <a:solidFill>
                  <a:srgbClr val="FFFFFF"/>
                </a:solidFill>
              </a:rPr>
              <a:pPr fontAlgn="base">
                <a:spcBef>
                  <a:spcPct val="0"/>
                </a:spcBef>
                <a:spcAft>
                  <a:spcPct val="0"/>
                </a:spcAft>
                <a:defRPr/>
              </a:pPr>
              <a:t>‹#›</a:t>
            </a:fld>
            <a:endParaRPr lang="en-ZA" dirty="0">
              <a:solidFill>
                <a:srgbClr val="FFFFFF"/>
              </a:solidFill>
            </a:endParaRPr>
          </a:p>
        </p:txBody>
      </p:sp>
      <p:graphicFrame>
        <p:nvGraphicFramePr>
          <p:cNvPr id="1026" name="Rectangle 34" hidden="1"/>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r:id="rId16" imgW="0" imgH="0" progId="">
                  <p:embed/>
                </p:oleObj>
              </mc:Choice>
              <mc:Fallback>
                <p:oleObj r:id="rId16" imgW="0" imgH="0" progId="">
                  <p:embed/>
                  <p:pic>
                    <p:nvPicPr>
                      <p:cNvPr id="1026" name="Rectangle 3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5242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l" defTabSz="912813" rtl="0" eaLnBrk="0" fontAlgn="base" hangingPunct="0">
        <a:lnSpc>
          <a:spcPct val="85000"/>
        </a:lnSpc>
        <a:spcBef>
          <a:spcPct val="0"/>
        </a:spcBef>
        <a:spcAft>
          <a:spcPct val="0"/>
        </a:spcAft>
        <a:defRPr sz="4400" b="1">
          <a:solidFill>
            <a:schemeClr val="bg1"/>
          </a:solidFill>
          <a:latin typeface="+mj-lt"/>
          <a:ea typeface="+mj-ea"/>
          <a:cs typeface="+mj-cs"/>
        </a:defRPr>
      </a:lvl1pPr>
      <a:lvl2pPr algn="l" defTabSz="912813" rtl="0" eaLnBrk="0" fontAlgn="base" hangingPunct="0">
        <a:lnSpc>
          <a:spcPct val="85000"/>
        </a:lnSpc>
        <a:spcBef>
          <a:spcPct val="0"/>
        </a:spcBef>
        <a:spcAft>
          <a:spcPct val="0"/>
        </a:spcAft>
        <a:defRPr sz="4400" b="1">
          <a:solidFill>
            <a:schemeClr val="bg1"/>
          </a:solidFill>
          <a:latin typeface="Arial" charset="0"/>
        </a:defRPr>
      </a:lvl2pPr>
      <a:lvl3pPr algn="l" defTabSz="912813" rtl="0" eaLnBrk="0" fontAlgn="base" hangingPunct="0">
        <a:lnSpc>
          <a:spcPct val="85000"/>
        </a:lnSpc>
        <a:spcBef>
          <a:spcPct val="0"/>
        </a:spcBef>
        <a:spcAft>
          <a:spcPct val="0"/>
        </a:spcAft>
        <a:defRPr sz="4400" b="1">
          <a:solidFill>
            <a:schemeClr val="bg1"/>
          </a:solidFill>
          <a:latin typeface="Arial" charset="0"/>
        </a:defRPr>
      </a:lvl3pPr>
      <a:lvl4pPr algn="l" defTabSz="912813" rtl="0" eaLnBrk="0" fontAlgn="base" hangingPunct="0">
        <a:lnSpc>
          <a:spcPct val="85000"/>
        </a:lnSpc>
        <a:spcBef>
          <a:spcPct val="0"/>
        </a:spcBef>
        <a:spcAft>
          <a:spcPct val="0"/>
        </a:spcAft>
        <a:defRPr sz="4400" b="1">
          <a:solidFill>
            <a:schemeClr val="bg1"/>
          </a:solidFill>
          <a:latin typeface="Arial" charset="0"/>
        </a:defRPr>
      </a:lvl4pPr>
      <a:lvl5pPr algn="l" defTabSz="912813" rtl="0" eaLnBrk="0" fontAlgn="base" hangingPunct="0">
        <a:lnSpc>
          <a:spcPct val="85000"/>
        </a:lnSpc>
        <a:spcBef>
          <a:spcPct val="0"/>
        </a:spcBef>
        <a:spcAft>
          <a:spcPct val="0"/>
        </a:spcAft>
        <a:defRPr sz="4400" b="1">
          <a:solidFill>
            <a:schemeClr val="bg1"/>
          </a:solidFill>
          <a:latin typeface="Arial" charset="0"/>
        </a:defRPr>
      </a:lvl5pPr>
      <a:lvl6pPr marL="466481" algn="l" defTabSz="913526" rtl="0" eaLnBrk="1" fontAlgn="base" hangingPunct="1">
        <a:lnSpc>
          <a:spcPct val="85000"/>
        </a:lnSpc>
        <a:spcBef>
          <a:spcPct val="0"/>
        </a:spcBef>
        <a:spcAft>
          <a:spcPct val="0"/>
        </a:spcAft>
        <a:defRPr b="1">
          <a:solidFill>
            <a:schemeClr val="bg1"/>
          </a:solidFill>
          <a:latin typeface="Arial" charset="0"/>
        </a:defRPr>
      </a:lvl6pPr>
      <a:lvl7pPr marL="932962" algn="l" defTabSz="913526" rtl="0" eaLnBrk="1" fontAlgn="base" hangingPunct="1">
        <a:lnSpc>
          <a:spcPct val="85000"/>
        </a:lnSpc>
        <a:spcBef>
          <a:spcPct val="0"/>
        </a:spcBef>
        <a:spcAft>
          <a:spcPct val="0"/>
        </a:spcAft>
        <a:defRPr b="1">
          <a:solidFill>
            <a:schemeClr val="bg1"/>
          </a:solidFill>
          <a:latin typeface="Arial" charset="0"/>
        </a:defRPr>
      </a:lvl7pPr>
      <a:lvl8pPr marL="1399443" algn="l" defTabSz="913526" rtl="0" eaLnBrk="1" fontAlgn="base" hangingPunct="1">
        <a:lnSpc>
          <a:spcPct val="85000"/>
        </a:lnSpc>
        <a:spcBef>
          <a:spcPct val="0"/>
        </a:spcBef>
        <a:spcAft>
          <a:spcPct val="0"/>
        </a:spcAft>
        <a:defRPr b="1">
          <a:solidFill>
            <a:schemeClr val="bg1"/>
          </a:solidFill>
          <a:latin typeface="Arial" charset="0"/>
        </a:defRPr>
      </a:lvl8pPr>
      <a:lvl9pPr marL="1865925" algn="l" defTabSz="913526" rtl="0" eaLnBrk="1" fontAlgn="base" hangingPunct="1">
        <a:lnSpc>
          <a:spcPct val="85000"/>
        </a:lnSpc>
        <a:spcBef>
          <a:spcPct val="0"/>
        </a:spcBef>
        <a:spcAft>
          <a:spcPct val="0"/>
        </a:spcAft>
        <a:defRPr b="1">
          <a:solidFill>
            <a:schemeClr val="bg1"/>
          </a:solidFill>
          <a:latin typeface="Arial" charset="0"/>
        </a:defRPr>
      </a:lvl9pPr>
    </p:titleStyle>
    <p:bodyStyle>
      <a:lvl1pPr marL="342900" indent="-342900" algn="l" defTabSz="912813" rtl="0" eaLnBrk="0" fontAlgn="base" hangingPunct="0">
        <a:spcBef>
          <a:spcPct val="0"/>
        </a:spcBef>
        <a:spcAft>
          <a:spcPct val="0"/>
        </a:spcAft>
        <a:buSzPct val="120000"/>
        <a:buChar char="•"/>
        <a:defRPr sz="1600">
          <a:solidFill>
            <a:schemeClr val="tx1"/>
          </a:solidFill>
          <a:latin typeface="+mn-lt"/>
          <a:ea typeface="+mn-ea"/>
          <a:cs typeface="+mn-cs"/>
        </a:defRPr>
      </a:lvl1pPr>
      <a:lvl2pPr marL="146050" indent="-144463" algn="l" defTabSz="912813" rtl="0" eaLnBrk="0" fontAlgn="base" hangingPunct="0">
        <a:spcBef>
          <a:spcPct val="0"/>
        </a:spcBef>
        <a:spcAft>
          <a:spcPct val="0"/>
        </a:spcAft>
        <a:buClr>
          <a:schemeClr val="tx2"/>
        </a:buClr>
        <a:buSzPct val="120000"/>
        <a:buChar char="•"/>
        <a:defRPr sz="1600">
          <a:solidFill>
            <a:schemeClr val="tx1"/>
          </a:solidFill>
          <a:latin typeface="+mn-lt"/>
        </a:defRPr>
      </a:lvl2pPr>
      <a:lvl3pPr marL="300038" indent="-150813" algn="l" defTabSz="912813"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39738" indent="-136525" algn="l" defTabSz="912813" rtl="0" eaLnBrk="0" fontAlgn="base" hangingPunct="0">
        <a:spcBef>
          <a:spcPct val="0"/>
        </a:spcBef>
        <a:spcAft>
          <a:spcPct val="0"/>
        </a:spcAft>
        <a:buClr>
          <a:schemeClr val="tx2"/>
        </a:buClr>
        <a:buSzPct val="89000"/>
        <a:buChar char="•"/>
        <a:defRPr sz="1600">
          <a:solidFill>
            <a:schemeClr val="tx1"/>
          </a:solidFill>
          <a:latin typeface="+mn-lt"/>
        </a:defRPr>
      </a:lvl4pPr>
      <a:lvl5pPr marL="593725" indent="-150813" algn="l" defTabSz="912813"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0921"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27402"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3884"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0365"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6.bin"/><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tenderoffice@sars.gov.za"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21548-6038-7E41-94EC-34607F2F72EA}"/>
              </a:ext>
            </a:extLst>
          </p:cNvPr>
          <p:cNvPicPr>
            <a:picLocks noChangeAspect="1"/>
          </p:cNvPicPr>
          <p:nvPr/>
        </p:nvPicPr>
        <p:blipFill>
          <a:blip r:embed="rId3"/>
          <a:stretch>
            <a:fillRect/>
          </a:stretch>
        </p:blipFill>
        <p:spPr>
          <a:xfrm>
            <a:off x="372115" y="354061"/>
            <a:ext cx="1750145" cy="577489"/>
          </a:xfrm>
          <a:prstGeom prst="rect">
            <a:avLst/>
          </a:prstGeom>
        </p:spPr>
      </p:pic>
      <p:sp>
        <p:nvSpPr>
          <p:cNvPr id="4" name="Subtitle 3">
            <a:extLst>
              <a:ext uri="{FF2B5EF4-FFF2-40B4-BE49-F238E27FC236}">
                <a16:creationId xmlns:a16="http://schemas.microsoft.com/office/drawing/2014/main" id="{A59469B6-B21C-4AE7-B0D6-6F6C7C5F7C39}"/>
              </a:ext>
            </a:extLst>
          </p:cNvPr>
          <p:cNvSpPr txBox="1">
            <a:spLocks/>
          </p:cNvSpPr>
          <p:nvPr/>
        </p:nvSpPr>
        <p:spPr bwMode="auto">
          <a:xfrm>
            <a:off x="685800" y="4760513"/>
            <a:ext cx="8012260" cy="142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latin typeface="Arial Narrow" panose="020B0606020202030204" pitchFamily="34" charset="0"/>
                <a:cs typeface="Arial" charset="0"/>
              </a:rPr>
              <a:t>Virtual Briefing Session:	</a:t>
            </a:r>
            <a:r>
              <a:rPr lang="en-ZA" sz="2000" b="1" kern="0" dirty="0">
                <a:solidFill>
                  <a:schemeClr val="bg1"/>
                </a:solidFill>
                <a:latin typeface="Arial Narrow" panose="020B0606020202030204" pitchFamily="34" charset="0"/>
                <a:cs typeface="Arial" charset="0"/>
              </a:rPr>
              <a:t>06 October 2022 at 11:00am</a:t>
            </a:r>
          </a:p>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latin typeface="Arial Narrow" panose="020B0606020202030204" pitchFamily="34" charset="0"/>
                <a:cs typeface="Arial" charset="0"/>
              </a:rPr>
              <a:t>RFP No.:</a:t>
            </a:r>
            <a:r>
              <a:rPr lang="en-ZA" sz="2000" b="1" kern="0" noProof="0" dirty="0">
                <a:solidFill>
                  <a:schemeClr val="bg1"/>
                </a:solidFill>
                <a:latin typeface="Arial Narrow" panose="020B0606020202030204" pitchFamily="34" charset="0"/>
                <a:cs typeface="Arial" charset="0"/>
              </a:rPr>
              <a:t>                         	</a:t>
            </a:r>
            <a:r>
              <a:rPr kumimoji="0" lang="en-ZA" sz="2000" b="1" i="0" u="none" strike="noStrike" kern="0" cap="none" spc="0" normalizeH="0" baseline="0" noProof="0" dirty="0">
                <a:ln>
                  <a:noFill/>
                </a:ln>
                <a:solidFill>
                  <a:schemeClr val="bg1"/>
                </a:solidFill>
                <a:effectLst/>
                <a:uLnTx/>
                <a:uFillTx/>
                <a:latin typeface="Arial Narrow" panose="020B0606020202030204" pitchFamily="34" charset="0"/>
                <a:cs typeface="Arial" charset="0"/>
              </a:rPr>
              <a:t>RFP </a:t>
            </a:r>
            <a:r>
              <a:rPr lang="en-ZA" sz="2000" b="1" kern="0" dirty="0">
                <a:solidFill>
                  <a:schemeClr val="bg1"/>
                </a:solidFill>
                <a:latin typeface="Arial Narrow" panose="020B0606020202030204" pitchFamily="34" charset="0"/>
                <a:cs typeface="Arial" charset="0"/>
              </a:rPr>
              <a:t>22</a:t>
            </a:r>
            <a:r>
              <a:rPr kumimoji="0" lang="en-ZA" sz="2000" b="1" i="0" u="none" strike="noStrike" kern="0" cap="none" spc="0" normalizeH="0" baseline="0" noProof="0" dirty="0">
                <a:ln>
                  <a:noFill/>
                </a:ln>
                <a:solidFill>
                  <a:schemeClr val="bg1"/>
                </a:solidFill>
                <a:effectLst/>
                <a:uLnTx/>
                <a:uFillTx/>
                <a:latin typeface="Arial Narrow" panose="020B0606020202030204" pitchFamily="34" charset="0"/>
                <a:cs typeface="Arial" charset="0"/>
              </a:rPr>
              <a:t>/2022</a:t>
            </a:r>
          </a:p>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latin typeface="Arial Narrow" panose="020B0606020202030204" pitchFamily="34" charset="0"/>
                <a:cs typeface="Arial" charset="0"/>
              </a:rPr>
              <a:t>Closing Date:      	                </a:t>
            </a:r>
            <a:r>
              <a:rPr lang="en-ZA" sz="2000" b="1" kern="0" noProof="0" dirty="0">
                <a:solidFill>
                  <a:schemeClr val="bg1"/>
                </a:solidFill>
                <a:latin typeface="Arial Narrow" panose="020B0606020202030204" pitchFamily="34" charset="0"/>
                <a:cs typeface="Arial" charset="0"/>
              </a:rPr>
              <a:t>26</a:t>
            </a:r>
            <a:r>
              <a:rPr kumimoji="0" lang="en-ZA" sz="2000" b="1" i="0" u="none" strike="noStrike" kern="0" cap="none" spc="0" normalizeH="0" baseline="0" dirty="0">
                <a:ln>
                  <a:noFill/>
                </a:ln>
                <a:solidFill>
                  <a:schemeClr val="bg1"/>
                </a:solidFill>
                <a:effectLst/>
                <a:uLnTx/>
                <a:uFillTx/>
                <a:latin typeface="Arial Narrow" panose="020B0606020202030204" pitchFamily="34" charset="0"/>
                <a:cs typeface="Arial" charset="0"/>
              </a:rPr>
              <a:t> October</a:t>
            </a:r>
            <a:r>
              <a:rPr lang="en-ZA" sz="2000" b="1" kern="0" noProof="0" dirty="0">
                <a:solidFill>
                  <a:schemeClr val="bg1"/>
                </a:solidFill>
                <a:latin typeface="Arial Narrow" panose="020B0606020202030204" pitchFamily="34" charset="0"/>
                <a:cs typeface="Arial" charset="0"/>
              </a:rPr>
              <a:t> </a:t>
            </a:r>
            <a:r>
              <a:rPr lang="en-ZA" sz="2000" b="1" kern="0" dirty="0">
                <a:solidFill>
                  <a:schemeClr val="bg1"/>
                </a:solidFill>
                <a:latin typeface="Arial Narrow" panose="020B0606020202030204" pitchFamily="34" charset="0"/>
                <a:cs typeface="Arial" charset="0"/>
              </a:rPr>
              <a:t>2022 @</a:t>
            </a:r>
            <a:r>
              <a:rPr kumimoji="0" lang="en-ZA" sz="2000" b="1" i="0" u="none" strike="noStrike" kern="0" cap="none" spc="0" normalizeH="0" noProof="0" dirty="0">
                <a:ln>
                  <a:noFill/>
                </a:ln>
                <a:solidFill>
                  <a:schemeClr val="bg1"/>
                </a:solidFill>
                <a:effectLst/>
                <a:uLnTx/>
                <a:uFillTx/>
                <a:latin typeface="Arial Narrow" panose="020B0606020202030204" pitchFamily="34" charset="0"/>
                <a:cs typeface="Arial" charset="0"/>
              </a:rPr>
              <a:t> </a:t>
            </a:r>
            <a:r>
              <a:rPr kumimoji="0" lang="en-ZA" sz="2000" b="1" i="0" u="none" strike="noStrike" kern="0" cap="none" spc="0" normalizeH="0" baseline="0" noProof="0" dirty="0">
                <a:ln>
                  <a:noFill/>
                </a:ln>
                <a:solidFill>
                  <a:schemeClr val="bg1"/>
                </a:solidFill>
                <a:effectLst/>
                <a:uLnTx/>
                <a:uFillTx/>
                <a:latin typeface="Arial Narrow" panose="020B0606020202030204" pitchFamily="34" charset="0"/>
                <a:cs typeface="Arial" charset="0"/>
              </a:rPr>
              <a:t>11:00am</a:t>
            </a:r>
          </a:p>
        </p:txBody>
      </p:sp>
      <p:sp>
        <p:nvSpPr>
          <p:cNvPr id="5" name="Subtitle 2">
            <a:extLst>
              <a:ext uri="{FF2B5EF4-FFF2-40B4-BE49-F238E27FC236}">
                <a16:creationId xmlns:a16="http://schemas.microsoft.com/office/drawing/2014/main" id="{BBE37CBF-F13E-4178-9277-D3F2A176387F}"/>
              </a:ext>
            </a:extLst>
          </p:cNvPr>
          <p:cNvSpPr txBox="1">
            <a:spLocks/>
          </p:cNvSpPr>
          <p:nvPr/>
        </p:nvSpPr>
        <p:spPr>
          <a:xfrm>
            <a:off x="536331" y="2518125"/>
            <a:ext cx="8161729" cy="2260860"/>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4"/>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ZA" dirty="0"/>
          </a:p>
          <a:p>
            <a:endParaRPr lang="en-ZA" dirty="0"/>
          </a:p>
          <a:p>
            <a:pPr algn="ctr">
              <a:lnSpc>
                <a:spcPct val="150000"/>
              </a:lnSpc>
            </a:pPr>
            <a:r>
              <a:rPr lang="en-GB" b="1" kern="0" dirty="0">
                <a:solidFill>
                  <a:schemeClr val="bg1"/>
                </a:solidFill>
                <a:latin typeface="Arial Narrow" panose="020B0606020202030204" pitchFamily="34" charset="0"/>
                <a:cs typeface="Arial" charset="0"/>
              </a:rPr>
              <a:t>The Establishment of a Panel for Printing, Labelling, Packaging and Distribution of Communications Material</a:t>
            </a:r>
            <a:endParaRPr lang="en-ZA" b="1" kern="0" dirty="0">
              <a:solidFill>
                <a:schemeClr val="bg1"/>
              </a:solidFill>
              <a:latin typeface="+mn-lt"/>
              <a:cs typeface="Arial" charset="0"/>
            </a:endParaRPr>
          </a:p>
          <a:p>
            <a:pPr algn="just">
              <a:lnSpc>
                <a:spcPct val="150000"/>
              </a:lnSpc>
            </a:pPr>
            <a:r>
              <a:rPr lang="en-US" b="1" kern="0" dirty="0">
                <a:solidFill>
                  <a:schemeClr val="bg1"/>
                </a:solidFill>
                <a:latin typeface="+mn-lt"/>
                <a:cs typeface="Arial" charset="0"/>
              </a:rPr>
              <a:t>				</a:t>
            </a:r>
          </a:p>
        </p:txBody>
      </p:sp>
    </p:spTree>
    <p:extLst>
      <p:ext uri="{BB962C8B-B14F-4D97-AF65-F5344CB8AC3E}">
        <p14:creationId xmlns:p14="http://schemas.microsoft.com/office/powerpoint/2010/main" val="87529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0" y="132519"/>
            <a:ext cx="8835081" cy="540060"/>
          </a:xfrm>
        </p:spPr>
        <p:txBody>
          <a:bodyPr>
            <a:noAutofit/>
          </a:bodyPr>
          <a:lstStyle/>
          <a:p>
            <a:r>
              <a:rPr lang="en-ZA" sz="2800" b="1" dirty="0">
                <a:solidFill>
                  <a:schemeClr val="bg1"/>
                </a:solidFill>
                <a:effectLst>
                  <a:outerShdw blurRad="38100" dist="38100" dir="2700000" algn="tl">
                    <a:srgbClr val="000000">
                      <a:alpha val="43137"/>
                    </a:srgbClr>
                  </a:outerShdw>
                </a:effectLst>
                <a:latin typeface="Arial Narrow" panose="020B0606020202030204" pitchFamily="34" charset="0"/>
              </a:rPr>
              <a:t>5.3 Bid Evaluation Process </a:t>
            </a:r>
            <a:r>
              <a:rPr lang="en-ZA" sz="2000" b="1" dirty="0">
                <a:solidFill>
                  <a:schemeClr val="bg1"/>
                </a:solidFill>
                <a:effectLst>
                  <a:outerShdw blurRad="38100" dist="38100" dir="2700000" algn="tl">
                    <a:srgbClr val="000000">
                      <a:alpha val="43137"/>
                    </a:srgbClr>
                  </a:outerShdw>
                </a:effectLst>
                <a:latin typeface="Arial Narrow" panose="020B0606020202030204" pitchFamily="34" charset="0"/>
              </a:rPr>
              <a:t>(Refer to section </a:t>
            </a:r>
            <a:r>
              <a:rPr lang="en-ZA" sz="2000" dirty="0">
                <a:solidFill>
                  <a:schemeClr val="bg1"/>
                </a:solidFill>
                <a:effectLst>
                  <a:outerShdw blurRad="38100" dist="38100" dir="2700000" algn="tl">
                    <a:srgbClr val="000000">
                      <a:alpha val="43137"/>
                    </a:srgbClr>
                  </a:outerShdw>
                </a:effectLst>
                <a:latin typeface="Arial Narrow" panose="020B0606020202030204" pitchFamily="34" charset="0"/>
              </a:rPr>
              <a:t>7</a:t>
            </a:r>
            <a:r>
              <a:rPr lang="en-ZA" sz="2000" b="1" dirty="0">
                <a:solidFill>
                  <a:schemeClr val="bg1"/>
                </a:solidFill>
                <a:effectLst>
                  <a:outerShdw blurRad="38100" dist="38100" dir="2700000" algn="tl">
                    <a:srgbClr val="000000">
                      <a:alpha val="43137"/>
                    </a:srgbClr>
                  </a:outerShdw>
                </a:effectLst>
                <a:latin typeface="Arial Narrow" panose="020B0606020202030204" pitchFamily="34" charset="0"/>
              </a:rPr>
              <a:t> of the RFP Main doc) </a:t>
            </a:r>
            <a:endParaRPr lang="en-ZA" sz="20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aphicFrame>
        <p:nvGraphicFramePr>
          <p:cNvPr id="2" name="Table 6">
            <a:extLst>
              <a:ext uri="{FF2B5EF4-FFF2-40B4-BE49-F238E27FC236}">
                <a16:creationId xmlns:a16="http://schemas.microsoft.com/office/drawing/2014/main" id="{A1149BBE-4825-8E9D-249A-8F1386737E58}"/>
              </a:ext>
            </a:extLst>
          </p:cNvPr>
          <p:cNvGraphicFramePr>
            <a:graphicFrameLocks noGrp="1"/>
          </p:cNvGraphicFramePr>
          <p:nvPr>
            <p:extLst>
              <p:ext uri="{D42A27DB-BD31-4B8C-83A1-F6EECF244321}">
                <p14:modId xmlns:p14="http://schemas.microsoft.com/office/powerpoint/2010/main" val="542548640"/>
              </p:ext>
            </p:extLst>
          </p:nvPr>
        </p:nvGraphicFramePr>
        <p:xfrm>
          <a:off x="-1" y="774145"/>
          <a:ext cx="9014691" cy="5590559"/>
        </p:xfrm>
        <a:graphic>
          <a:graphicData uri="http://schemas.openxmlformats.org/drawingml/2006/table">
            <a:tbl>
              <a:tblPr firstRow="1" bandRow="1">
                <a:tableStyleId>{5C22544A-7EE6-4342-B048-85BDC9FD1C3A}</a:tableStyleId>
              </a:tblPr>
              <a:tblGrid>
                <a:gridCol w="3004897">
                  <a:extLst>
                    <a:ext uri="{9D8B030D-6E8A-4147-A177-3AD203B41FA5}">
                      <a16:colId xmlns:a16="http://schemas.microsoft.com/office/drawing/2014/main" val="2988171336"/>
                    </a:ext>
                  </a:extLst>
                </a:gridCol>
                <a:gridCol w="3004897">
                  <a:extLst>
                    <a:ext uri="{9D8B030D-6E8A-4147-A177-3AD203B41FA5}">
                      <a16:colId xmlns:a16="http://schemas.microsoft.com/office/drawing/2014/main" val="805345871"/>
                    </a:ext>
                  </a:extLst>
                </a:gridCol>
                <a:gridCol w="3004897">
                  <a:extLst>
                    <a:ext uri="{9D8B030D-6E8A-4147-A177-3AD203B41FA5}">
                      <a16:colId xmlns:a16="http://schemas.microsoft.com/office/drawing/2014/main" val="2412047895"/>
                    </a:ext>
                  </a:extLst>
                </a:gridCol>
              </a:tblGrid>
              <a:tr h="465127">
                <a:tc>
                  <a:txBody>
                    <a:bodyPr/>
                    <a:lstStyle/>
                    <a:p>
                      <a:r>
                        <a:rPr lang="en-ZA" sz="1200" dirty="0"/>
                        <a:t>Criterion</a:t>
                      </a:r>
                    </a:p>
                  </a:txBody>
                  <a:tcPr/>
                </a:tc>
                <a:tc>
                  <a:txBody>
                    <a:bodyPr/>
                    <a:lstStyle/>
                    <a:p>
                      <a:r>
                        <a:rPr lang="en-ZA" sz="1200" dirty="0"/>
                        <a:t>Description</a:t>
                      </a:r>
                    </a:p>
                  </a:txBody>
                  <a:tcPr/>
                </a:tc>
                <a:tc>
                  <a:txBody>
                    <a:bodyPr/>
                    <a:lstStyle/>
                    <a:p>
                      <a:r>
                        <a:rPr lang="en-ZA" sz="1200" dirty="0"/>
                        <a:t>Weighting </a:t>
                      </a:r>
                    </a:p>
                  </a:txBody>
                  <a:tcPr/>
                </a:tc>
                <a:extLst>
                  <a:ext uri="{0D108BD9-81ED-4DB2-BD59-A6C34878D82A}">
                    <a16:rowId xmlns:a16="http://schemas.microsoft.com/office/drawing/2014/main" val="968146538"/>
                  </a:ext>
                </a:extLst>
              </a:tr>
              <a:tr h="1635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mn-lt"/>
                          <a:ea typeface="+mn-ea"/>
                          <a:cs typeface="+mn-cs"/>
                        </a:rPr>
                        <a:t>System to ensure quality control</a:t>
                      </a:r>
                      <a:r>
                        <a:rPr lang="en-ZA" sz="1200" b="1" kern="1200" dirty="0">
                          <a:solidFill>
                            <a:schemeClr val="dk1"/>
                          </a:solidFill>
                          <a:latin typeface="+mn-lt"/>
                          <a:ea typeface="+mn-ea"/>
                          <a:cs typeface="+mn-cs"/>
                        </a:rPr>
                        <a:t>	</a:t>
                      </a:r>
                    </a:p>
                  </a:txBody>
                  <a:tcPr/>
                </a:tc>
                <a:tc>
                  <a:txBody>
                    <a:bodyPr/>
                    <a:lstStyle/>
                    <a:p>
                      <a:r>
                        <a:rPr lang="en-GB" sz="1200" dirty="0"/>
                        <a:t>Bidder to supply policy and/or quality control.</a:t>
                      </a:r>
                    </a:p>
                    <a:p>
                      <a:endParaRPr lang="en-GB" sz="1200" dirty="0"/>
                    </a:p>
                    <a:p>
                      <a:r>
                        <a:rPr lang="en-GB" sz="1200" dirty="0"/>
                        <a:t>Standard Operating Procedure that governs the quality control in the value chain of printing.</a:t>
                      </a:r>
                    </a:p>
                    <a:p>
                      <a:endParaRPr lang="en-ZA" sz="1200" dirty="0"/>
                    </a:p>
                  </a:txBody>
                  <a:tcPr/>
                </a:tc>
                <a:tc>
                  <a:txBody>
                    <a:bodyPr/>
                    <a:lstStyle/>
                    <a:p>
                      <a:pPr algn="ctr"/>
                      <a:r>
                        <a:rPr lang="en-ZA" sz="1200" dirty="0"/>
                        <a:t>15</a:t>
                      </a:r>
                    </a:p>
                  </a:txBody>
                  <a:tcPr/>
                </a:tc>
                <a:extLst>
                  <a:ext uri="{0D108BD9-81ED-4DB2-BD59-A6C34878D82A}">
                    <a16:rowId xmlns:a16="http://schemas.microsoft.com/office/drawing/2014/main" val="3822748524"/>
                  </a:ext>
                </a:extLst>
              </a:tr>
              <a:tr h="763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mn-lt"/>
                          <a:ea typeface="+mn-ea"/>
                          <a:cs typeface="+mn-cs"/>
                        </a:rPr>
                        <a:t>What Systems does the Bidder have in place to ensure quality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mn-lt"/>
                        <a:ea typeface="+mn-ea"/>
                        <a:cs typeface="+mn-cs"/>
                      </a:endParaRPr>
                    </a:p>
                  </a:txBody>
                  <a:tcPr/>
                </a:tc>
                <a:tc>
                  <a:txBody>
                    <a:bodyPr/>
                    <a:lstStyle/>
                    <a:p>
                      <a:r>
                        <a:rPr lang="en-GB" sz="1200" dirty="0"/>
                        <a:t>Bidder's must demonstrate capability to do 24 hour / 7 days a week printing</a:t>
                      </a:r>
                      <a:endParaRPr lang="en-ZA" sz="1200" dirty="0"/>
                    </a:p>
                  </a:txBody>
                  <a:tcPr/>
                </a:tc>
                <a:tc>
                  <a:txBody>
                    <a:bodyPr/>
                    <a:lstStyle/>
                    <a:p>
                      <a:pPr algn="ctr"/>
                      <a:r>
                        <a:rPr lang="en-ZA" sz="1200" dirty="0"/>
                        <a:t>10</a:t>
                      </a:r>
                    </a:p>
                  </a:txBody>
                  <a:tcPr/>
                </a:tc>
                <a:extLst>
                  <a:ext uri="{0D108BD9-81ED-4DB2-BD59-A6C34878D82A}">
                    <a16:rowId xmlns:a16="http://schemas.microsoft.com/office/drawing/2014/main" val="2744853743"/>
                  </a:ext>
                </a:extLst>
              </a:tr>
              <a:tr h="2726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dk1"/>
                          </a:solidFill>
                          <a:latin typeface="+mn-lt"/>
                          <a:ea typeface="+mn-ea"/>
                          <a:cs typeface="+mn-cs"/>
                        </a:rPr>
                        <a:t>Physical and Information Security </a:t>
                      </a:r>
                    </a:p>
                  </a:txBody>
                  <a:tcPr/>
                </a:tc>
                <a:tc>
                  <a:txBody>
                    <a:bodyPr/>
                    <a:lstStyle/>
                    <a:p>
                      <a:r>
                        <a:rPr lang="en-GB" sz="1200" dirty="0"/>
                        <a:t>Bidders must submit pictures to demonstrate that their premises are well equipped for Physical and Information security elements.</a:t>
                      </a:r>
                    </a:p>
                    <a:p>
                      <a:endParaRPr lang="en-GB" sz="1200" dirty="0"/>
                    </a:p>
                    <a:p>
                      <a:r>
                        <a:rPr lang="en-GB" sz="1200" dirty="0"/>
                        <a:t>Non-submission of pictures to demonstrate Physical and Information security will be scored zero.</a:t>
                      </a:r>
                    </a:p>
                    <a:p>
                      <a:endParaRPr lang="en-GB" sz="1200" dirty="0"/>
                    </a:p>
                    <a:p>
                      <a:r>
                        <a:rPr lang="en-GB" sz="1200" dirty="0"/>
                        <a:t>Bidders would be scored based on the number of security requirements they have achieved</a:t>
                      </a:r>
                      <a:endParaRPr lang="en-ZA" sz="1200" dirty="0"/>
                    </a:p>
                  </a:txBody>
                  <a:tcPr/>
                </a:tc>
                <a:tc>
                  <a:txBody>
                    <a:bodyPr/>
                    <a:lstStyle/>
                    <a:p>
                      <a:pPr algn="ctr"/>
                      <a:r>
                        <a:rPr lang="en-ZA" sz="1200" dirty="0"/>
                        <a:t>10</a:t>
                      </a:r>
                    </a:p>
                  </a:txBody>
                  <a:tcPr/>
                </a:tc>
                <a:extLst>
                  <a:ext uri="{0D108BD9-81ED-4DB2-BD59-A6C34878D82A}">
                    <a16:rowId xmlns:a16="http://schemas.microsoft.com/office/drawing/2014/main" val="1422240491"/>
                  </a:ext>
                </a:extLst>
              </a:tr>
            </a:tbl>
          </a:graphicData>
        </a:graphic>
      </p:graphicFrame>
    </p:spTree>
    <p:extLst>
      <p:ext uri="{BB962C8B-B14F-4D97-AF65-F5344CB8AC3E}">
        <p14:creationId xmlns:p14="http://schemas.microsoft.com/office/powerpoint/2010/main" val="231596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0" y="132519"/>
            <a:ext cx="8835081" cy="540060"/>
          </a:xfrm>
        </p:spPr>
        <p:txBody>
          <a:bodyPr>
            <a:noAutofit/>
          </a:bodyPr>
          <a:lstStyle/>
          <a:p>
            <a:r>
              <a:rPr lang="en-ZA" sz="2800" b="1" dirty="0">
                <a:solidFill>
                  <a:schemeClr val="bg1"/>
                </a:solidFill>
                <a:effectLst>
                  <a:outerShdw blurRad="38100" dist="38100" dir="2700000" algn="tl">
                    <a:srgbClr val="000000">
                      <a:alpha val="43137"/>
                    </a:srgbClr>
                  </a:outerShdw>
                </a:effectLst>
                <a:latin typeface="Arial Narrow" panose="020B0606020202030204" pitchFamily="34" charset="0"/>
              </a:rPr>
              <a:t>6. Bid Evaluation Process Gate 3 - Price</a:t>
            </a:r>
            <a:endParaRPr lang="en-ZA" sz="20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5" name="Rectangle 4"/>
          <p:cNvSpPr/>
          <p:nvPr/>
        </p:nvSpPr>
        <p:spPr>
          <a:xfrm>
            <a:off x="149542" y="839063"/>
            <a:ext cx="8594408" cy="697883"/>
          </a:xfrm>
          <a:prstGeom prst="rect">
            <a:avLst/>
          </a:prstGeom>
        </p:spPr>
        <p:txBody>
          <a:bodyPr wrap="square">
            <a:spAutoFit/>
          </a:bodyPr>
          <a:lstStyle/>
          <a:p>
            <a:pPr>
              <a:lnSpc>
                <a:spcPct val="150000"/>
              </a:lnSpc>
            </a:pPr>
            <a:r>
              <a:rPr lang="en-ZA" sz="1400" dirty="0">
                <a:solidFill>
                  <a:srgbClr val="003366"/>
                </a:solidFill>
                <a:latin typeface="Arial Narrow" panose="020B0606020202030204" pitchFamily="34" charset="0"/>
                <a:ea typeface="Times New Roman" pitchFamily="18" charset="0"/>
                <a:cs typeface="Tahoma" pitchFamily="34" charset="0"/>
              </a:rPr>
              <a:t>The Price and B-BBEE points will not be evaluated</a:t>
            </a:r>
          </a:p>
          <a:p>
            <a:pPr>
              <a:lnSpc>
                <a:spcPct val="150000"/>
              </a:lnSpc>
            </a:pPr>
            <a:endParaRPr lang="en-ZA" sz="1400" dirty="0">
              <a:solidFill>
                <a:srgbClr val="003366"/>
              </a:solidFill>
              <a:latin typeface="Arial Narrow" panose="020B0606020202030204" pitchFamily="34" charset="0"/>
              <a:ea typeface="Times New Roman" pitchFamily="18" charset="0"/>
              <a:cs typeface="Tahoma" pitchFamily="34" charset="0"/>
            </a:endParaRPr>
          </a:p>
        </p:txBody>
      </p:sp>
    </p:spTree>
    <p:extLst>
      <p:ext uri="{BB962C8B-B14F-4D97-AF65-F5344CB8AC3E}">
        <p14:creationId xmlns:p14="http://schemas.microsoft.com/office/powerpoint/2010/main" val="94109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886" y="143657"/>
            <a:ext cx="8853854" cy="430887"/>
          </a:xfrm>
        </p:spPr>
        <p:txBody>
          <a:bodyPr/>
          <a:lstStyle/>
          <a:p>
            <a:r>
              <a:rPr lang="en-ZA" sz="2800" kern="1200" dirty="0">
                <a:effectLst>
                  <a:outerShdw blurRad="38100" dist="38100" dir="2700000" algn="tl">
                    <a:srgbClr val="000000">
                      <a:alpha val="43137"/>
                    </a:srgbClr>
                  </a:outerShdw>
                </a:effectLst>
                <a:latin typeface="Arial Narrow" panose="020B0606020202030204" pitchFamily="34" charset="0"/>
              </a:rPr>
              <a:t>6. Continues….B-BBEE = 20 Points</a:t>
            </a:r>
            <a:endParaRPr lang="en-GB" sz="2800" kern="1200" dirty="0">
              <a:effectLst>
                <a:outerShdw blurRad="38100" dist="38100" dir="2700000" algn="tl">
                  <a:srgbClr val="000000">
                    <a:alpha val="43137"/>
                  </a:srgbClr>
                </a:outerShdw>
              </a:effectLst>
              <a:latin typeface="Arial Narrow" panose="020B0606020202030204" pitchFamily="34" charset="0"/>
            </a:endParaRPr>
          </a:p>
        </p:txBody>
      </p:sp>
      <p:sp>
        <p:nvSpPr>
          <p:cNvPr id="19459" name="TextBox 8"/>
          <p:cNvSpPr txBox="1">
            <a:spLocks noChangeArrowheads="1"/>
          </p:cNvSpPr>
          <p:nvPr/>
        </p:nvSpPr>
        <p:spPr bwMode="auto">
          <a:xfrm>
            <a:off x="49797" y="870497"/>
            <a:ext cx="8931082" cy="2313710"/>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 typeface="Wingdings" pitchFamily="2" charset="2"/>
              <a:buNone/>
              <a:tabLst/>
              <a:defRPr/>
            </a:pPr>
            <a:r>
              <a:rPr kumimoji="0" lang="en-ZA" sz="1400" b="1" i="0" u="none" strike="noStrike" kern="1200" cap="none" spc="0" normalizeH="0" baseline="0" noProof="0" dirty="0">
                <a:ln>
                  <a:noFill/>
                </a:ln>
                <a:solidFill>
                  <a:srgbClr val="004F87">
                    <a:lumMod val="75000"/>
                  </a:srgbClr>
                </a:solidFill>
                <a:effectLst/>
                <a:uLnTx/>
                <a:uFillTx/>
                <a:latin typeface="Arial Narrow" panose="020B0606020202030204" pitchFamily="34" charset="0"/>
              </a:rPr>
              <a:t>B-BBEE points may be allocated to Bidders on submission of documentation or evidence as follows:</a:t>
            </a:r>
          </a:p>
          <a:p>
            <a:pPr marL="0" marR="0" lvl="0" indent="0" algn="l" defTabSz="914400" rtl="0" eaLnBrk="1" fontAlgn="base" latinLnBrk="0" hangingPunct="1">
              <a:lnSpc>
                <a:spcPct val="150000"/>
              </a:lnSpc>
              <a:spcBef>
                <a:spcPct val="0"/>
              </a:spcBef>
              <a:spcAft>
                <a:spcPct val="0"/>
              </a:spcAft>
              <a:buClrTx/>
              <a:buSzTx/>
              <a:buFont typeface="Wingdings" pitchFamily="2" charset="2"/>
              <a:buNone/>
              <a:tabLst/>
              <a:defRPr/>
            </a:pPr>
            <a:endParaRPr kumimoji="0" lang="en-ZA" altLang="zh-TW" sz="1400" b="1" i="0" u="none" strike="noStrike" kern="1200" cap="none" spc="0" normalizeH="0" baseline="0" noProof="0" dirty="0">
              <a:ln>
                <a:noFill/>
              </a:ln>
              <a:solidFill>
                <a:srgbClr val="004F87"/>
              </a:solidFill>
              <a:effectLst/>
              <a:uLnTx/>
              <a:uFillTx/>
              <a:latin typeface="Arial Narrow" panose="020B0606020202030204" pitchFamily="34" charset="0"/>
              <a:ea typeface="Times New Roman" pitchFamily="18" charset="0"/>
              <a:cs typeface="Tahoma" pitchFamily="34" charset="0"/>
            </a:endParaRPr>
          </a:p>
          <a:p>
            <a:pPr marL="0" marR="0" lvl="0" indent="0" algn="l" defTabSz="914400" rtl="0" eaLnBrk="1" fontAlgn="base" latinLnBrk="0" hangingPunct="1">
              <a:lnSpc>
                <a:spcPct val="150000"/>
              </a:lnSpc>
              <a:spcBef>
                <a:spcPct val="0"/>
              </a:spcBef>
              <a:spcAft>
                <a:spcPct val="0"/>
              </a:spcAft>
              <a:buClrTx/>
              <a:buSzTx/>
              <a:buFont typeface="Wingdings" pitchFamily="2" charset="2"/>
              <a:buNone/>
              <a:tabLst/>
              <a:defRPr/>
            </a:pPr>
            <a:endParaRPr kumimoji="0" lang="en-ZA" altLang="zh-TW" sz="1400" b="1" i="0" u="none" strike="noStrike" kern="1200" cap="none" spc="0" normalizeH="0" baseline="0" noProof="0" dirty="0">
              <a:ln>
                <a:noFill/>
              </a:ln>
              <a:solidFill>
                <a:srgbClr val="004F87"/>
              </a:solidFill>
              <a:effectLst/>
              <a:uLnTx/>
              <a:uFillTx/>
              <a:latin typeface="Arial Narrow" panose="020B0606020202030204" pitchFamily="34" charset="0"/>
              <a:ea typeface="Times New Roman" pitchFamily="18" charset="0"/>
              <a:cs typeface="Tahoma" pitchFamily="34" charset="0"/>
            </a:endParaRPr>
          </a:p>
          <a:p>
            <a:pPr marL="0" marR="0" lvl="0" indent="0" algn="l" defTabSz="914400" rtl="0" eaLnBrk="1" fontAlgn="base" latinLnBrk="0" hangingPunct="1">
              <a:lnSpc>
                <a:spcPct val="150000"/>
              </a:lnSpc>
              <a:spcBef>
                <a:spcPct val="0"/>
              </a:spcBef>
              <a:spcAft>
                <a:spcPct val="0"/>
              </a:spcAft>
              <a:buClrTx/>
              <a:buSzTx/>
              <a:buFont typeface="Wingdings" pitchFamily="2" charset="2"/>
              <a:buNone/>
              <a:tabLst/>
              <a:defRPr/>
            </a:pPr>
            <a:endParaRPr kumimoji="0" lang="en-ZA" altLang="zh-TW" sz="1400" b="1" i="0" u="none" strike="noStrike" kern="1200" cap="none" spc="0" normalizeH="0" baseline="0" noProof="0" dirty="0">
              <a:ln>
                <a:noFill/>
              </a:ln>
              <a:solidFill>
                <a:srgbClr val="004F87"/>
              </a:solidFill>
              <a:effectLst/>
              <a:uLnTx/>
              <a:uFillTx/>
              <a:latin typeface="Arial Narrow" panose="020B0606020202030204" pitchFamily="34" charset="0"/>
              <a:ea typeface="Times New Roman" pitchFamily="18" charset="0"/>
              <a:cs typeface="Tahoma" pitchFamily="34" charset="0"/>
            </a:endParaRPr>
          </a:p>
          <a:p>
            <a:pPr marL="0" marR="0" lvl="0" indent="0" algn="l" defTabSz="914400" rtl="0" eaLnBrk="1" fontAlgn="base" latinLnBrk="0" hangingPunct="1">
              <a:lnSpc>
                <a:spcPct val="150000"/>
              </a:lnSpc>
              <a:spcBef>
                <a:spcPct val="0"/>
              </a:spcBef>
              <a:spcAft>
                <a:spcPct val="0"/>
              </a:spcAft>
              <a:buClrTx/>
              <a:buSzTx/>
              <a:buFont typeface="Wingdings" pitchFamily="2" charset="2"/>
              <a:buNone/>
              <a:tabLst/>
              <a:defRPr/>
            </a:pPr>
            <a:endParaRPr kumimoji="0" lang="en-US" sz="14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50000"/>
              </a:lnSpc>
              <a:spcBef>
                <a:spcPct val="0"/>
              </a:spcBef>
              <a:spcAft>
                <a:spcPct val="0"/>
              </a:spcAft>
              <a:buClrTx/>
              <a:buSzTx/>
              <a:buFont typeface="Wingdings" pitchFamily="2" charset="2"/>
              <a:buNone/>
              <a:tabLst/>
              <a:defRPr/>
            </a:pPr>
            <a:endParaRPr kumimoji="0" lang="en-US" sz="14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50000"/>
              </a:lnSpc>
              <a:spcBef>
                <a:spcPct val="0"/>
              </a:spcBef>
              <a:spcAft>
                <a:spcPct val="0"/>
              </a:spcAft>
              <a:buClrTx/>
              <a:buSzTx/>
              <a:buFont typeface="Wingdings" pitchFamily="2" charset="2"/>
              <a:buNone/>
              <a:tabLst/>
              <a:defRPr/>
            </a:pPr>
            <a:endParaRPr kumimoji="0" lang="en-US" sz="14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17829182"/>
              </p:ext>
            </p:extLst>
          </p:nvPr>
        </p:nvGraphicFramePr>
        <p:xfrm>
          <a:off x="75195" y="1348252"/>
          <a:ext cx="8782803" cy="1465263"/>
        </p:xfrm>
        <a:graphic>
          <a:graphicData uri="http://schemas.openxmlformats.org/drawingml/2006/table">
            <a:tbl>
              <a:tblPr firstRow="1" firstCol="1" bandRow="1">
                <a:tableStyleId>{5C22544A-7EE6-4342-B048-85BDC9FD1C3A}</a:tableStyleId>
              </a:tblPr>
              <a:tblGrid>
                <a:gridCol w="4385700">
                  <a:extLst>
                    <a:ext uri="{9D8B030D-6E8A-4147-A177-3AD203B41FA5}">
                      <a16:colId xmlns:a16="http://schemas.microsoft.com/office/drawing/2014/main" val="20000"/>
                    </a:ext>
                  </a:extLst>
                </a:gridCol>
                <a:gridCol w="4397103">
                  <a:extLst>
                    <a:ext uri="{9D8B030D-6E8A-4147-A177-3AD203B41FA5}">
                      <a16:colId xmlns:a16="http://schemas.microsoft.com/office/drawing/2014/main" val="20001"/>
                    </a:ext>
                  </a:extLst>
                </a:gridCol>
              </a:tblGrid>
              <a:tr h="459500">
                <a:tc>
                  <a:txBody>
                    <a:bodyPr/>
                    <a:lstStyle/>
                    <a:p>
                      <a:pPr algn="ctr">
                        <a:lnSpc>
                          <a:spcPct val="115000"/>
                        </a:lnSpc>
                        <a:spcBef>
                          <a:spcPts val="1200"/>
                        </a:spcBef>
                        <a:spcAft>
                          <a:spcPts val="0"/>
                        </a:spcAft>
                        <a:tabLst>
                          <a:tab pos="630555" algn="l"/>
                        </a:tabLst>
                      </a:pPr>
                      <a:r>
                        <a:rPr lang="en-ZA" sz="1600" kern="1600" dirty="0">
                          <a:solidFill>
                            <a:schemeClr val="tx2"/>
                          </a:solidFill>
                          <a:effectLst/>
                          <a:latin typeface="Arial Narrow" panose="020B0606020202030204" pitchFamily="34" charset="0"/>
                        </a:rPr>
                        <a:t>ADJUDICATION CRITERIA</a:t>
                      </a:r>
                      <a:endParaRPr lang="en-ZA" sz="1600" b="1" kern="1600" dirty="0">
                        <a:solidFill>
                          <a:schemeClr val="tx2"/>
                        </a:solidFill>
                        <a:effectLst/>
                        <a:latin typeface="Arial Narrow" panose="020B0606020202030204" pitchFamily="34" charset="0"/>
                        <a:cs typeface="Times New Roman"/>
                      </a:endParaRPr>
                    </a:p>
                  </a:txBody>
                  <a:tcPr marL="63305" marR="63305" marT="0" marB="0" anchor="ctr"/>
                </a:tc>
                <a:tc>
                  <a:txBody>
                    <a:bodyPr/>
                    <a:lstStyle/>
                    <a:p>
                      <a:pPr algn="ctr">
                        <a:lnSpc>
                          <a:spcPct val="115000"/>
                        </a:lnSpc>
                        <a:spcBef>
                          <a:spcPts val="1200"/>
                        </a:spcBef>
                        <a:spcAft>
                          <a:spcPts val="0"/>
                        </a:spcAft>
                        <a:tabLst>
                          <a:tab pos="630555" algn="l"/>
                        </a:tabLst>
                      </a:pPr>
                      <a:r>
                        <a:rPr lang="en-ZA" sz="1600" kern="1600" dirty="0">
                          <a:solidFill>
                            <a:schemeClr val="tx2"/>
                          </a:solidFill>
                          <a:effectLst/>
                          <a:latin typeface="Arial Narrow" panose="020B0606020202030204" pitchFamily="34" charset="0"/>
                        </a:rPr>
                        <a:t>POINTS</a:t>
                      </a:r>
                      <a:endParaRPr lang="en-ZA" sz="1600" b="1" kern="1600" dirty="0">
                        <a:solidFill>
                          <a:schemeClr val="tx2"/>
                        </a:solidFill>
                        <a:effectLst/>
                        <a:latin typeface="Arial Narrow" panose="020B0606020202030204" pitchFamily="34" charset="0"/>
                        <a:cs typeface="Times New Roman"/>
                      </a:endParaRPr>
                    </a:p>
                  </a:txBody>
                  <a:tcPr marL="63305" marR="63305" marT="0" marB="0" anchor="ctr"/>
                </a:tc>
                <a:extLst>
                  <a:ext uri="{0D108BD9-81ED-4DB2-BD59-A6C34878D82A}">
                    <a16:rowId xmlns:a16="http://schemas.microsoft.com/office/drawing/2014/main" val="10000"/>
                  </a:ext>
                </a:extLst>
              </a:tr>
              <a:tr h="1005763">
                <a:tc>
                  <a:txBody>
                    <a:bodyPr/>
                    <a:lstStyle/>
                    <a:p>
                      <a:pPr algn="l">
                        <a:lnSpc>
                          <a:spcPct val="115000"/>
                        </a:lnSpc>
                        <a:spcBef>
                          <a:spcPts val="1200"/>
                        </a:spcBef>
                        <a:spcAft>
                          <a:spcPts val="0"/>
                        </a:spcAft>
                        <a:tabLst>
                          <a:tab pos="630555" algn="l"/>
                        </a:tabLst>
                      </a:pPr>
                      <a:r>
                        <a:rPr lang="en-ZA" sz="1600" b="0" kern="1600" dirty="0">
                          <a:solidFill>
                            <a:schemeClr val="tx2"/>
                          </a:solidFill>
                          <a:effectLst/>
                          <a:latin typeface="Arial Narrow" panose="020B0606020202030204" pitchFamily="34" charset="0"/>
                        </a:rPr>
                        <a:t>A duly completed Preference Point Claim Form: SBD 6.1 and a B-BBEE Certificate/Affidavit.</a:t>
                      </a:r>
                      <a:endParaRPr lang="en-ZA" sz="1600" b="0" kern="1600" dirty="0">
                        <a:solidFill>
                          <a:schemeClr val="tx2"/>
                        </a:solidFill>
                        <a:effectLst/>
                        <a:latin typeface="Arial Narrow" panose="020B0606020202030204" pitchFamily="34" charset="0"/>
                        <a:cs typeface="Times New Roman"/>
                      </a:endParaRPr>
                    </a:p>
                  </a:txBody>
                  <a:tcPr marL="63305" marR="63305" marT="0" marB="0"/>
                </a:tc>
                <a:tc>
                  <a:txBody>
                    <a:bodyPr/>
                    <a:lstStyle/>
                    <a:p>
                      <a:pPr algn="ctr">
                        <a:lnSpc>
                          <a:spcPct val="115000"/>
                        </a:lnSpc>
                        <a:spcBef>
                          <a:spcPts val="1200"/>
                        </a:spcBef>
                        <a:spcAft>
                          <a:spcPts val="0"/>
                        </a:spcAft>
                        <a:tabLst>
                          <a:tab pos="630555" algn="l"/>
                        </a:tabLst>
                      </a:pPr>
                      <a:r>
                        <a:rPr lang="en-ZA" sz="1600" b="1" kern="1600" dirty="0">
                          <a:solidFill>
                            <a:schemeClr val="tx2"/>
                          </a:solidFill>
                          <a:effectLst/>
                          <a:latin typeface="Arial Narrow" panose="020B0606020202030204" pitchFamily="34" charset="0"/>
                          <a:cs typeface="Times New Roman"/>
                        </a:rPr>
                        <a:t>20</a:t>
                      </a:r>
                    </a:p>
                  </a:txBody>
                  <a:tcPr marL="63305" marR="6330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29144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6403" y="180726"/>
            <a:ext cx="8853854" cy="430887"/>
          </a:xfrm>
        </p:spPr>
        <p:txBody>
          <a:bodyPr/>
          <a:lstStyle/>
          <a:p>
            <a:r>
              <a:rPr lang="en-ZA" sz="2800" kern="1200" dirty="0">
                <a:effectLst>
                  <a:outerShdw blurRad="38100" dist="38100" dir="2700000" algn="tl">
                    <a:srgbClr val="000000">
                      <a:alpha val="43137"/>
                    </a:srgbClr>
                  </a:outerShdw>
                </a:effectLst>
                <a:latin typeface="Arial Narrow" panose="020B0606020202030204" pitchFamily="34" charset="0"/>
              </a:rPr>
              <a:t>6. Continues…B-BBEE  Certificate/Affidavit</a:t>
            </a:r>
            <a:endParaRPr lang="en-GB" sz="2800" kern="1200" dirty="0">
              <a:effectLst>
                <a:outerShdw blurRad="38100" dist="38100" dir="2700000" algn="tl">
                  <a:srgbClr val="000000">
                    <a:alpha val="43137"/>
                  </a:srgbClr>
                </a:outerShdw>
              </a:effectLst>
              <a:latin typeface="Arial Narrow" panose="020B0606020202030204" pitchFamily="34" charset="0"/>
            </a:endParaRPr>
          </a:p>
        </p:txBody>
      </p:sp>
      <p:sp>
        <p:nvSpPr>
          <p:cNvPr id="20483" name="TextBox 8"/>
          <p:cNvSpPr txBox="1">
            <a:spLocks noChangeArrowheads="1"/>
          </p:cNvSpPr>
          <p:nvPr/>
        </p:nvSpPr>
        <p:spPr bwMode="auto">
          <a:xfrm>
            <a:off x="107504" y="980023"/>
            <a:ext cx="8890296" cy="4524315"/>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x-none" sz="1500" b="1"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rPr>
              <a:t>The t</a:t>
            </a:r>
            <a:r>
              <a:rPr kumimoji="0" lang="en-ZA" sz="1500" b="1"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rPr>
              <a:t>able</a:t>
            </a:r>
            <a:r>
              <a:rPr kumimoji="0" lang="x-none" sz="1500" b="1"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rPr>
              <a:t> below indicates the specific B-BBEE certification documents that must be submitted for this tender. </a:t>
            </a:r>
            <a:endParaRPr kumimoji="0" lang="en-ZA" sz="1500" b="1"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1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8193296"/>
              </p:ext>
            </p:extLst>
          </p:nvPr>
        </p:nvGraphicFramePr>
        <p:xfrm>
          <a:off x="171095" y="1700807"/>
          <a:ext cx="8793393" cy="3650126"/>
        </p:xfrm>
        <a:graphic>
          <a:graphicData uri="http://schemas.openxmlformats.org/drawingml/2006/table">
            <a:tbl>
              <a:tblPr firstRow="1" firstCol="1" bandRow="1" bandCol="1">
                <a:tableStyleId>{5C22544A-7EE6-4342-B048-85BDC9FD1C3A}</a:tableStyleId>
              </a:tblPr>
              <a:tblGrid>
                <a:gridCol w="1592593">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3816424">
                  <a:extLst>
                    <a:ext uri="{9D8B030D-6E8A-4147-A177-3AD203B41FA5}">
                      <a16:colId xmlns:a16="http://schemas.microsoft.com/office/drawing/2014/main" val="20002"/>
                    </a:ext>
                  </a:extLst>
                </a:gridCol>
              </a:tblGrid>
              <a:tr h="824479">
                <a:tc>
                  <a:txBody>
                    <a:bodyPr/>
                    <a:lstStyle/>
                    <a:p>
                      <a:pPr marL="0" indent="0" algn="ctr">
                        <a:lnSpc>
                          <a:spcPct val="115000"/>
                        </a:lnSpc>
                        <a:spcAft>
                          <a:spcPts val="0"/>
                        </a:spcAft>
                      </a:pPr>
                      <a:r>
                        <a:rPr lang="en-ZA" sz="1300" kern="1200" dirty="0">
                          <a:solidFill>
                            <a:schemeClr val="folHlink"/>
                          </a:solidFill>
                          <a:latin typeface="Arial" charset="0"/>
                          <a:ea typeface="Times New Roman" pitchFamily="18" charset="0"/>
                          <a:cs typeface="Tahoma" pitchFamily="34" charset="0"/>
                        </a:rPr>
                        <a:t>Classification</a:t>
                      </a:r>
                    </a:p>
                  </a:txBody>
                  <a:tcPr marL="22089" marR="22089" marT="0" marB="0" anchor="ctr"/>
                </a:tc>
                <a:tc>
                  <a:txBody>
                    <a:bodyPr/>
                    <a:lstStyle/>
                    <a:p>
                      <a:pPr algn="ctr">
                        <a:lnSpc>
                          <a:spcPct val="115000"/>
                        </a:lnSpc>
                        <a:spcAft>
                          <a:spcPts val="0"/>
                        </a:spcAft>
                      </a:pPr>
                      <a:r>
                        <a:rPr lang="en-ZA" sz="1300" kern="1200" dirty="0">
                          <a:solidFill>
                            <a:schemeClr val="folHlink"/>
                          </a:solidFill>
                          <a:latin typeface="Arial" charset="0"/>
                          <a:ea typeface="Times New Roman" pitchFamily="18" charset="0"/>
                          <a:cs typeface="Tahoma" pitchFamily="34" charset="0"/>
                        </a:rPr>
                        <a:t>Turnover</a:t>
                      </a:r>
                    </a:p>
                  </a:txBody>
                  <a:tcPr marL="22089" marR="22089" marT="0" marB="0" anchor="ctr"/>
                </a:tc>
                <a:tc>
                  <a:txBody>
                    <a:bodyPr/>
                    <a:lstStyle/>
                    <a:p>
                      <a:pPr algn="ctr">
                        <a:lnSpc>
                          <a:spcPct val="115000"/>
                        </a:lnSpc>
                        <a:spcAft>
                          <a:spcPts val="0"/>
                        </a:spcAft>
                      </a:pPr>
                      <a:r>
                        <a:rPr lang="en-ZA" sz="1300" kern="1200" dirty="0">
                          <a:solidFill>
                            <a:schemeClr val="folHlink"/>
                          </a:solidFill>
                          <a:latin typeface="Arial" charset="0"/>
                          <a:ea typeface="Times New Roman" pitchFamily="18" charset="0"/>
                          <a:cs typeface="Tahoma" pitchFamily="34" charset="0"/>
                        </a:rPr>
                        <a:t>Submission Requirement</a:t>
                      </a:r>
                    </a:p>
                  </a:txBody>
                  <a:tcPr marL="22089" marR="22089" marT="0" marB="0" anchor="ctr"/>
                </a:tc>
                <a:extLst>
                  <a:ext uri="{0D108BD9-81ED-4DB2-BD59-A6C34878D82A}">
                    <a16:rowId xmlns:a16="http://schemas.microsoft.com/office/drawing/2014/main" val="10000"/>
                  </a:ext>
                </a:extLst>
              </a:tr>
              <a:tr h="906926">
                <a:tc>
                  <a:txBody>
                    <a:bodyPr/>
                    <a:lstStyle/>
                    <a:p>
                      <a:pPr algn="l">
                        <a:lnSpc>
                          <a:spcPct val="115000"/>
                        </a:lnSpc>
                        <a:spcAft>
                          <a:spcPts val="0"/>
                        </a:spcAft>
                      </a:pPr>
                      <a:r>
                        <a:rPr lang="en-ZA" sz="1200" kern="1200" dirty="0">
                          <a:solidFill>
                            <a:schemeClr val="folHlink"/>
                          </a:solidFill>
                          <a:latin typeface="Arial Narrow" panose="020B0606020202030204" pitchFamily="34" charset="0"/>
                          <a:ea typeface="Times New Roman" pitchFamily="18" charset="0"/>
                          <a:cs typeface="Tahoma" pitchFamily="34" charset="0"/>
                        </a:rPr>
                        <a:t>Exempted</a:t>
                      </a:r>
                      <a:r>
                        <a:rPr lang="en-ZA" sz="1200" kern="1200" baseline="0" dirty="0">
                          <a:solidFill>
                            <a:schemeClr val="folHlink"/>
                          </a:solidFill>
                          <a:latin typeface="Arial Narrow" panose="020B0606020202030204" pitchFamily="34" charset="0"/>
                          <a:ea typeface="Times New Roman" pitchFamily="18" charset="0"/>
                          <a:cs typeface="Tahoma" pitchFamily="34" charset="0"/>
                        </a:rPr>
                        <a:t> </a:t>
                      </a:r>
                      <a:r>
                        <a:rPr lang="en-ZA" sz="1200" kern="1200" dirty="0">
                          <a:solidFill>
                            <a:schemeClr val="folHlink"/>
                          </a:solidFill>
                          <a:latin typeface="Arial Narrow" panose="020B0606020202030204" pitchFamily="34" charset="0"/>
                          <a:ea typeface="Times New Roman" pitchFamily="18" charset="0"/>
                          <a:cs typeface="Tahoma" pitchFamily="34" charset="0"/>
                        </a:rPr>
                        <a:t>Micro Enterprise ( EME)</a:t>
                      </a:r>
                    </a:p>
                  </a:txBody>
                  <a:tcPr marL="22089" marR="22089" marT="0" marB="0"/>
                </a:tc>
                <a:tc>
                  <a:txBody>
                    <a:bodyPr/>
                    <a:lstStyle/>
                    <a:p>
                      <a:pPr algn="just">
                        <a:lnSpc>
                          <a:spcPct val="115000"/>
                        </a:lnSpc>
                        <a:spcAft>
                          <a:spcPts val="0"/>
                        </a:spcAft>
                      </a:pPr>
                      <a:r>
                        <a:rPr lang="en-ZA" sz="1200" kern="1200" dirty="0">
                          <a:solidFill>
                            <a:schemeClr val="folHlink"/>
                          </a:solidFill>
                          <a:latin typeface="Arial Narrow" panose="020B0606020202030204" pitchFamily="34" charset="0"/>
                          <a:ea typeface="Times New Roman" pitchFamily="18" charset="0"/>
                          <a:cs typeface="Tahoma" pitchFamily="34" charset="0"/>
                        </a:rPr>
                        <a:t>Below R10 million </a:t>
                      </a:r>
                      <a:r>
                        <a:rPr lang="en-ZA" sz="1200" kern="1200" dirty="0" err="1">
                          <a:solidFill>
                            <a:schemeClr val="folHlink"/>
                          </a:solidFill>
                          <a:latin typeface="Arial Narrow" panose="020B0606020202030204" pitchFamily="34" charset="0"/>
                          <a:ea typeface="Times New Roman" pitchFamily="18" charset="0"/>
                          <a:cs typeface="Tahoma" pitchFamily="34" charset="0"/>
                        </a:rPr>
                        <a:t>p.a</a:t>
                      </a:r>
                      <a:endParaRPr lang="en-ZA" sz="1200" kern="1200" dirty="0">
                        <a:solidFill>
                          <a:schemeClr val="folHlink"/>
                        </a:solidFill>
                        <a:latin typeface="Arial Narrow" panose="020B0606020202030204" pitchFamily="34" charset="0"/>
                        <a:ea typeface="Times New Roman" pitchFamily="18" charset="0"/>
                        <a:cs typeface="Tahoma" pitchFamily="34" charset="0"/>
                      </a:endParaRPr>
                    </a:p>
                  </a:txBody>
                  <a:tcPr marL="22089" marR="22089" marT="0" marB="0"/>
                </a:tc>
                <a:tc>
                  <a:txBody>
                    <a:bodyPr/>
                    <a:lstStyle/>
                    <a:p>
                      <a:pPr algn="just">
                        <a:lnSpc>
                          <a:spcPct val="115000"/>
                        </a:lnSpc>
                        <a:spcAft>
                          <a:spcPts val="0"/>
                        </a:spcAft>
                      </a:pPr>
                      <a:r>
                        <a:rPr lang="en-ZA" sz="1200" b="1" kern="1200" dirty="0">
                          <a:solidFill>
                            <a:schemeClr val="folHlink"/>
                          </a:solidFill>
                          <a:latin typeface="Arial Narrow" panose="020B0606020202030204" pitchFamily="34" charset="0"/>
                          <a:ea typeface="Times New Roman" pitchFamily="18" charset="0"/>
                          <a:cs typeface="Tahoma" pitchFamily="34" charset="0"/>
                        </a:rPr>
                        <a:t>A sworn Affidavit or Certificate from CIPC </a:t>
                      </a:r>
                    </a:p>
                    <a:p>
                      <a:pPr algn="just">
                        <a:lnSpc>
                          <a:spcPct val="115000"/>
                        </a:lnSpc>
                        <a:spcAft>
                          <a:spcPts val="0"/>
                        </a:spcAft>
                      </a:pPr>
                      <a:endParaRPr lang="en-ZA" sz="1200" kern="1200" dirty="0">
                        <a:solidFill>
                          <a:schemeClr val="folHlink"/>
                        </a:solidFill>
                        <a:latin typeface="Arial Narrow" panose="020B0606020202030204" pitchFamily="34" charset="0"/>
                        <a:ea typeface="Times New Roman" pitchFamily="18" charset="0"/>
                        <a:cs typeface="Tahoma" pitchFamily="34" charset="0"/>
                      </a:endParaRPr>
                    </a:p>
                  </a:txBody>
                  <a:tcPr marL="22089" marR="22089" marT="0" marB="0"/>
                </a:tc>
                <a:extLst>
                  <a:ext uri="{0D108BD9-81ED-4DB2-BD59-A6C34878D82A}">
                    <a16:rowId xmlns:a16="http://schemas.microsoft.com/office/drawing/2014/main" val="10001"/>
                  </a:ext>
                </a:extLst>
              </a:tr>
              <a:tr h="1099829">
                <a:tc>
                  <a:txBody>
                    <a:bodyPr/>
                    <a:lstStyle/>
                    <a:p>
                      <a:pPr algn="l">
                        <a:lnSpc>
                          <a:spcPct val="115000"/>
                        </a:lnSpc>
                        <a:spcAft>
                          <a:spcPts val="0"/>
                        </a:spcAft>
                      </a:pPr>
                      <a:r>
                        <a:rPr lang="en-ZA" sz="1200" kern="1200" dirty="0">
                          <a:solidFill>
                            <a:schemeClr val="folHlink"/>
                          </a:solidFill>
                          <a:latin typeface="Arial Narrow" panose="020B0606020202030204" pitchFamily="34" charset="0"/>
                          <a:ea typeface="Times New Roman" pitchFamily="18" charset="0"/>
                          <a:cs typeface="Tahoma" pitchFamily="34" charset="0"/>
                        </a:rPr>
                        <a:t>Qualifying</a:t>
                      </a:r>
                      <a:r>
                        <a:rPr lang="en-ZA" sz="1200" kern="1200" baseline="0" dirty="0">
                          <a:solidFill>
                            <a:schemeClr val="folHlink"/>
                          </a:solidFill>
                          <a:latin typeface="Arial Narrow" panose="020B0606020202030204" pitchFamily="34" charset="0"/>
                          <a:ea typeface="Times New Roman" pitchFamily="18" charset="0"/>
                          <a:cs typeface="Tahoma" pitchFamily="34" charset="0"/>
                        </a:rPr>
                        <a:t> </a:t>
                      </a:r>
                      <a:r>
                        <a:rPr lang="en-ZA" sz="1200" kern="1200" dirty="0">
                          <a:solidFill>
                            <a:schemeClr val="folHlink"/>
                          </a:solidFill>
                          <a:latin typeface="Arial Narrow" panose="020B0606020202030204" pitchFamily="34" charset="0"/>
                          <a:ea typeface="Times New Roman" pitchFamily="18" charset="0"/>
                          <a:cs typeface="Tahoma" pitchFamily="34" charset="0"/>
                        </a:rPr>
                        <a:t>Small Enterprise (QSE)</a:t>
                      </a:r>
                    </a:p>
                  </a:txBody>
                  <a:tcPr marL="22089" marR="22089" marT="0" marB="0"/>
                </a:tc>
                <a:tc>
                  <a:txBody>
                    <a:bodyPr/>
                    <a:lstStyle/>
                    <a:p>
                      <a:pPr algn="just">
                        <a:lnSpc>
                          <a:spcPct val="115000"/>
                        </a:lnSpc>
                        <a:spcAft>
                          <a:spcPts val="0"/>
                        </a:spcAft>
                      </a:pPr>
                      <a:r>
                        <a:rPr lang="en-ZA" sz="1200" kern="1200" dirty="0">
                          <a:solidFill>
                            <a:schemeClr val="folHlink"/>
                          </a:solidFill>
                          <a:latin typeface="Arial Narrow" panose="020B0606020202030204" pitchFamily="34" charset="0"/>
                          <a:ea typeface="Times New Roman" pitchFamily="18" charset="0"/>
                          <a:cs typeface="Tahoma" pitchFamily="34" charset="0"/>
                        </a:rPr>
                        <a:t>Between R10 million and R50 million p.a. </a:t>
                      </a:r>
                    </a:p>
                  </a:txBody>
                  <a:tcPr marL="22089" marR="22089"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ZA" sz="1200" b="1" kern="1200" dirty="0">
                          <a:solidFill>
                            <a:schemeClr val="folHlink"/>
                          </a:solidFill>
                          <a:latin typeface="Arial Narrow" panose="020B0606020202030204" pitchFamily="34" charset="0"/>
                          <a:ea typeface="Times New Roman" pitchFamily="18" charset="0"/>
                          <a:cs typeface="Tahoma" pitchFamily="34" charset="0"/>
                        </a:rPr>
                        <a:t>A sworn Affidavit</a:t>
                      </a:r>
                      <a:r>
                        <a:rPr lang="en-ZA" sz="1200" b="1" kern="1200" baseline="0" dirty="0">
                          <a:solidFill>
                            <a:schemeClr val="folHlink"/>
                          </a:solidFill>
                          <a:latin typeface="Arial Narrow" panose="020B0606020202030204" pitchFamily="34" charset="0"/>
                          <a:ea typeface="Times New Roman" pitchFamily="18" charset="0"/>
                          <a:cs typeface="Tahoma" pitchFamily="34" charset="0"/>
                        </a:rPr>
                        <a:t> – only 51% and above</a:t>
                      </a:r>
                      <a:endParaRPr lang="en-ZA" sz="1200" b="1" kern="1200" dirty="0">
                        <a:solidFill>
                          <a:schemeClr val="folHlink"/>
                        </a:solidFill>
                        <a:latin typeface="Arial Narrow" panose="020B0606020202030204" pitchFamily="34" charset="0"/>
                        <a:ea typeface="Times New Roman" pitchFamily="18" charset="0"/>
                        <a:cs typeface="Tahoma" pitchFamily="34" charset="0"/>
                      </a:endParaRPr>
                    </a:p>
                    <a:p>
                      <a:pPr algn="just">
                        <a:lnSpc>
                          <a:spcPct val="115000"/>
                        </a:lnSpc>
                        <a:spcAft>
                          <a:spcPts val="0"/>
                        </a:spcAft>
                      </a:pPr>
                      <a:endParaRPr lang="en-ZA" sz="1200" kern="1200" dirty="0">
                        <a:solidFill>
                          <a:schemeClr val="folHlink"/>
                        </a:solidFill>
                        <a:latin typeface="Arial Narrow" panose="020B0606020202030204" pitchFamily="34" charset="0"/>
                        <a:ea typeface="Times New Roman" pitchFamily="18" charset="0"/>
                        <a:cs typeface="Tahoma" pitchFamily="34" charset="0"/>
                      </a:endParaRPr>
                    </a:p>
                    <a:p>
                      <a:pPr algn="just">
                        <a:lnSpc>
                          <a:spcPct val="115000"/>
                        </a:lnSpc>
                        <a:spcAft>
                          <a:spcPts val="0"/>
                        </a:spcAft>
                      </a:pPr>
                      <a:r>
                        <a:rPr lang="en-ZA" sz="1200" kern="1200" dirty="0">
                          <a:solidFill>
                            <a:schemeClr val="folHlink"/>
                          </a:solidFill>
                          <a:latin typeface="Arial Narrow" panose="020B0606020202030204" pitchFamily="34" charset="0"/>
                          <a:ea typeface="Times New Roman" pitchFamily="18" charset="0"/>
                          <a:cs typeface="Tahoma" pitchFamily="34" charset="0"/>
                        </a:rPr>
                        <a:t>Certified copy of B-BBEE Rating Certificate from a SANAS Accredited rating agency. </a:t>
                      </a:r>
                    </a:p>
                    <a:p>
                      <a:pPr algn="just">
                        <a:lnSpc>
                          <a:spcPct val="115000"/>
                        </a:lnSpc>
                        <a:spcAft>
                          <a:spcPts val="0"/>
                        </a:spcAft>
                      </a:pPr>
                      <a:endParaRPr lang="en-ZA" sz="1200" kern="1200" dirty="0">
                        <a:solidFill>
                          <a:schemeClr val="folHlink"/>
                        </a:solidFill>
                        <a:latin typeface="Arial Narrow" panose="020B0606020202030204" pitchFamily="34" charset="0"/>
                        <a:ea typeface="Times New Roman" pitchFamily="18" charset="0"/>
                        <a:cs typeface="Tahoma" pitchFamily="34" charset="0"/>
                      </a:endParaRPr>
                    </a:p>
                  </a:txBody>
                  <a:tcPr marL="22089" marR="22089" marT="0" marB="0"/>
                </a:tc>
                <a:extLst>
                  <a:ext uri="{0D108BD9-81ED-4DB2-BD59-A6C34878D82A}">
                    <a16:rowId xmlns:a16="http://schemas.microsoft.com/office/drawing/2014/main" val="10002"/>
                  </a:ext>
                </a:extLst>
              </a:tr>
              <a:tr h="818892">
                <a:tc>
                  <a:txBody>
                    <a:bodyPr/>
                    <a:lstStyle/>
                    <a:p>
                      <a:pPr algn="just">
                        <a:lnSpc>
                          <a:spcPct val="115000"/>
                        </a:lnSpc>
                        <a:spcAft>
                          <a:spcPts val="0"/>
                        </a:spcAft>
                      </a:pPr>
                      <a:r>
                        <a:rPr lang="en-ZA" sz="1200" kern="1200" dirty="0">
                          <a:solidFill>
                            <a:schemeClr val="folHlink"/>
                          </a:solidFill>
                          <a:latin typeface="Arial Narrow" panose="020B0606020202030204" pitchFamily="34" charset="0"/>
                          <a:ea typeface="Times New Roman" pitchFamily="18" charset="0"/>
                          <a:cs typeface="Tahoma" pitchFamily="34" charset="0"/>
                        </a:rPr>
                        <a:t>Large Enterprise (LE)</a:t>
                      </a:r>
                    </a:p>
                  </a:txBody>
                  <a:tcPr marL="22089" marR="22089" marT="0" marB="0"/>
                </a:tc>
                <a:tc>
                  <a:txBody>
                    <a:bodyPr/>
                    <a:lstStyle/>
                    <a:p>
                      <a:pPr algn="just">
                        <a:lnSpc>
                          <a:spcPct val="115000"/>
                        </a:lnSpc>
                        <a:spcAft>
                          <a:spcPts val="0"/>
                        </a:spcAft>
                      </a:pPr>
                      <a:r>
                        <a:rPr lang="en-ZA" sz="1200" kern="1200" dirty="0">
                          <a:solidFill>
                            <a:schemeClr val="folHlink"/>
                          </a:solidFill>
                          <a:latin typeface="Arial Narrow" panose="020B0606020202030204" pitchFamily="34" charset="0"/>
                          <a:ea typeface="Times New Roman" pitchFamily="18" charset="0"/>
                          <a:cs typeface="Tahoma" pitchFamily="34" charset="0"/>
                        </a:rPr>
                        <a:t>Above R50 million p.a.</a:t>
                      </a:r>
                      <a:r>
                        <a:rPr lang="en-ZA" sz="1200" kern="1200" baseline="0" dirty="0">
                          <a:solidFill>
                            <a:schemeClr val="folHlink"/>
                          </a:solidFill>
                          <a:latin typeface="Arial Narrow" panose="020B0606020202030204" pitchFamily="34" charset="0"/>
                          <a:ea typeface="Times New Roman" pitchFamily="18" charset="0"/>
                          <a:cs typeface="Tahoma" pitchFamily="34" charset="0"/>
                        </a:rPr>
                        <a:t>  </a:t>
                      </a:r>
                      <a:endParaRPr lang="en-ZA" sz="1200" kern="1200" dirty="0">
                        <a:solidFill>
                          <a:schemeClr val="folHlink"/>
                        </a:solidFill>
                        <a:latin typeface="Arial Narrow" panose="020B0606020202030204" pitchFamily="34" charset="0"/>
                        <a:ea typeface="Times New Roman" pitchFamily="18" charset="0"/>
                        <a:cs typeface="Tahoma" pitchFamily="34" charset="0"/>
                      </a:endParaRPr>
                    </a:p>
                  </a:txBody>
                  <a:tcPr marL="22089" marR="22089" marT="0" marB="0"/>
                </a:tc>
                <a:tc>
                  <a:txBody>
                    <a:bodyPr/>
                    <a:lstStyle/>
                    <a:p>
                      <a:pPr algn="just">
                        <a:lnSpc>
                          <a:spcPct val="115000"/>
                        </a:lnSpc>
                        <a:spcAft>
                          <a:spcPts val="0"/>
                        </a:spcAft>
                      </a:pPr>
                      <a:r>
                        <a:rPr lang="en-ZA" sz="1200" kern="1200" dirty="0">
                          <a:solidFill>
                            <a:schemeClr val="folHlink"/>
                          </a:solidFill>
                          <a:latin typeface="Arial Narrow" panose="020B0606020202030204" pitchFamily="34" charset="0"/>
                          <a:ea typeface="Times New Roman" pitchFamily="18" charset="0"/>
                          <a:cs typeface="Tahoma" pitchFamily="34" charset="0"/>
                        </a:rPr>
                        <a:t>Certified copy of B-BBEE Rating Certificate from a SANAS Accredited rating agency.</a:t>
                      </a:r>
                    </a:p>
                    <a:p>
                      <a:pPr algn="just">
                        <a:lnSpc>
                          <a:spcPct val="115000"/>
                        </a:lnSpc>
                        <a:spcAft>
                          <a:spcPts val="0"/>
                        </a:spcAft>
                      </a:pPr>
                      <a:endParaRPr lang="en-ZA" sz="1200" kern="1200" dirty="0">
                        <a:solidFill>
                          <a:schemeClr val="folHlink"/>
                        </a:solidFill>
                        <a:latin typeface="Arial Narrow" panose="020B0606020202030204" pitchFamily="34" charset="0"/>
                        <a:ea typeface="Times New Roman" pitchFamily="18" charset="0"/>
                        <a:cs typeface="Tahoma" pitchFamily="34" charset="0"/>
                      </a:endParaRPr>
                    </a:p>
                  </a:txBody>
                  <a:tcPr marL="22089" marR="22089" marT="0" marB="0"/>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238DFF09-C1C6-52D8-718E-837186FEB6F8}"/>
              </a:ext>
            </a:extLst>
          </p:cNvPr>
          <p:cNvSpPr txBox="1"/>
          <p:nvPr/>
        </p:nvSpPr>
        <p:spPr>
          <a:xfrm>
            <a:off x="189381" y="5429325"/>
            <a:ext cx="8793393"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003366"/>
                </a:solidFill>
                <a:effectLst/>
                <a:uLnTx/>
                <a:uFillTx/>
                <a:latin typeface="Arial Narrow" panose="020B0606020202030204" pitchFamily="34" charset="0"/>
                <a:cs typeface="Tahoma" pitchFamily="34" charset="0"/>
              </a:rPr>
              <a:t>Incorporated JVs must submit the B-BBEE status of the entity. Unincorporated JVs must submit a consolidated B-BBEE certificate as if they were a group structure for every separate Bid.</a:t>
            </a:r>
          </a:p>
        </p:txBody>
      </p:sp>
    </p:spTree>
    <p:extLst>
      <p:ext uri="{BB962C8B-B14F-4D97-AF65-F5344CB8AC3E}">
        <p14:creationId xmlns:p14="http://schemas.microsoft.com/office/powerpoint/2010/main" val="9862041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915" y="221576"/>
            <a:ext cx="8853854" cy="861774"/>
          </a:xfrm>
        </p:spPr>
        <p:txBody>
          <a:bodyPr/>
          <a:lstStyle/>
          <a:p>
            <a:r>
              <a:rPr lang="en-ZA" sz="2800" kern="1200" dirty="0">
                <a:effectLst>
                  <a:outerShdw blurRad="38100" dist="38100" dir="2700000" algn="tl">
                    <a:srgbClr val="000000">
                      <a:alpha val="43137"/>
                    </a:srgbClr>
                  </a:outerShdw>
                </a:effectLst>
                <a:latin typeface="Arial Narrow" panose="020B0606020202030204" pitchFamily="34" charset="0"/>
              </a:rPr>
              <a:t>6. Continues…Use and acceptance of Affidavits</a:t>
            </a:r>
            <a:br>
              <a:rPr lang="en-ZA" sz="2800" kern="1200" dirty="0">
                <a:effectLst>
                  <a:outerShdw blurRad="38100" dist="38100" dir="2700000" algn="tl">
                    <a:srgbClr val="000000">
                      <a:alpha val="43137"/>
                    </a:srgbClr>
                  </a:outerShdw>
                </a:effectLst>
                <a:latin typeface="Arial Narrow" panose="020B0606020202030204" pitchFamily="34" charset="0"/>
              </a:rPr>
            </a:br>
            <a:endParaRPr lang="en-ZA" sz="2800" kern="1200" dirty="0">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330199" y="828531"/>
            <a:ext cx="8271933" cy="430887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b="0" i="0" u="none" strike="noStrike" kern="1200" cap="none" spc="0" normalizeH="0" baseline="0" noProof="0" dirty="0">
                <a:ln>
                  <a:noFill/>
                </a:ln>
                <a:solidFill>
                  <a:srgbClr val="004F87"/>
                </a:solidFill>
                <a:effectLst/>
                <a:uLnTx/>
                <a:uFillTx/>
                <a:latin typeface="Arial Narrow" panose="020B0606020202030204" pitchFamily="34" charset="0"/>
              </a:rPr>
              <a:t>Section 1.6 SBD 6.1 states.. The purchaser reserves the right to require of a bidder, either before a bid is adjudicated or at any time subsequently, to substantiate any claim in regard to preferences, in any manner required by the purchaser.</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b="0" i="0" u="none" strike="noStrike" kern="1200" cap="none" spc="0" normalizeH="0" baseline="0" noProof="0" dirty="0">
              <a:ln>
                <a:noFill/>
              </a:ln>
              <a:solidFill>
                <a:srgbClr val="004F87"/>
              </a:solidFill>
              <a:effectLst/>
              <a:uLnTx/>
              <a:uFillTx/>
              <a:latin typeface="Arial Narrow" panose="020B0606020202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b="0" i="0" u="none" strike="noStrike" kern="1200" cap="none" spc="0" normalizeH="0" baseline="0" noProof="0" dirty="0">
                <a:ln>
                  <a:noFill/>
                </a:ln>
                <a:solidFill>
                  <a:srgbClr val="004F87"/>
                </a:solidFill>
                <a:effectLst/>
                <a:uLnTx/>
                <a:uFillTx/>
                <a:latin typeface="Arial Narrow" panose="020B0606020202030204" pitchFamily="34" charset="0"/>
              </a:rPr>
              <a:t>SARS reserves the right to request that bidders submit proof of their Black ownership and turnover information in support of their Affidavits.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F87"/>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F87"/>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ndParaRPr>
          </a:p>
        </p:txBody>
      </p:sp>
    </p:spTree>
    <p:extLst>
      <p:ext uri="{BB962C8B-B14F-4D97-AF65-F5344CB8AC3E}">
        <p14:creationId xmlns:p14="http://schemas.microsoft.com/office/powerpoint/2010/main" val="351798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880134" y="-3175"/>
            <a:ext cx="35266" cy="769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BFA4D0-3530-4B6B-9F3B-7DF38293B480}" type="slidenum">
              <a:rPr kumimoji="0" lang="en-GB" sz="500" b="0" i="0" u="none" strike="noStrike" kern="1200" cap="none" spc="0" normalizeH="0" baseline="0" noProof="0" smtClean="0">
                <a:ln>
                  <a:noFill/>
                </a:ln>
                <a:solidFill>
                  <a:srgbClr val="6AAED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500" b="0" i="0" u="none" strike="noStrike" kern="1200" cap="none" spc="0" normalizeH="0" baseline="0" noProof="0" dirty="0">
              <a:ln>
                <a:noFill/>
              </a:ln>
              <a:solidFill>
                <a:srgbClr val="6AAED8"/>
              </a:solidFill>
              <a:effectLst/>
              <a:uLnTx/>
              <a:uFillTx/>
              <a:latin typeface="Arial"/>
              <a:ea typeface="+mn-ea"/>
              <a:cs typeface="+mn-cs"/>
            </a:endParaRPr>
          </a:p>
        </p:txBody>
      </p:sp>
      <p:graphicFrame>
        <p:nvGraphicFramePr>
          <p:cNvPr id="58370" name="Object 2"/>
          <p:cNvGraphicFramePr>
            <a:graphicFrameLocks noChangeAspect="1"/>
          </p:cNvGraphicFramePr>
          <p:nvPr>
            <p:extLst>
              <p:ext uri="{D42A27DB-BD31-4B8C-83A1-F6EECF244321}">
                <p14:modId xmlns:p14="http://schemas.microsoft.com/office/powerpoint/2010/main" val="4145413292"/>
              </p:ext>
            </p:extLst>
          </p:nvPr>
        </p:nvGraphicFramePr>
        <p:xfrm>
          <a:off x="211138" y="820738"/>
          <a:ext cx="8831262" cy="5978525"/>
        </p:xfrm>
        <a:graphic>
          <a:graphicData uri="http://schemas.openxmlformats.org/presentationml/2006/ole">
            <mc:AlternateContent xmlns:mc="http://schemas.openxmlformats.org/markup-compatibility/2006">
              <mc:Choice xmlns:v="urn:schemas-microsoft-com:vml" Requires="v">
                <p:oleObj name="Document" r:id="rId2" imgW="6672433" imgH="4522273" progId="Word.Document.12">
                  <p:embed/>
                </p:oleObj>
              </mc:Choice>
              <mc:Fallback>
                <p:oleObj name="Document" r:id="rId2" imgW="6672433" imgH="4522273" progId="Word.Document.12">
                  <p:embed/>
                  <p:pic>
                    <p:nvPicPr>
                      <p:cNvPr id="58370" name="Object 2"/>
                      <p:cNvPicPr>
                        <a:picLocks noChangeAspect="1" noChangeArrowheads="1"/>
                      </p:cNvPicPr>
                      <p:nvPr/>
                    </p:nvPicPr>
                    <p:blipFill>
                      <a:blip r:embed="rId3"/>
                      <a:srcRect/>
                      <a:stretch>
                        <a:fillRect/>
                      </a:stretch>
                    </p:blipFill>
                    <p:spPr bwMode="auto">
                      <a:xfrm>
                        <a:off x="211138" y="820738"/>
                        <a:ext cx="8831262" cy="59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1"/>
          <p:cNvSpPr txBox="1">
            <a:spLocks/>
          </p:cNvSpPr>
          <p:nvPr/>
        </p:nvSpPr>
        <p:spPr>
          <a:xfrm>
            <a:off x="0" y="155121"/>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lang="en-ZA" sz="2000" b="1" dirty="0">
                <a:solidFill>
                  <a:srgbClr val="FFFFFF"/>
                </a:solidFill>
                <a:effectLst>
                  <a:outerShdw blurRad="38100" dist="38100" dir="2700000" algn="tl">
                    <a:srgbClr val="000000">
                      <a:alpha val="43137"/>
                    </a:srgbClr>
                  </a:outerShdw>
                </a:effectLst>
                <a:latin typeface="Arial Narrow" panose="020B0606020202030204" pitchFamily="34" charset="0"/>
              </a:rPr>
              <a:t>6. Continues…</a:t>
            </a:r>
            <a:r>
              <a:rPr kumimoji="0" lang="en-ZA"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rPr>
              <a:t>B-BBEE Key Sections to complete in SBD 6.1</a:t>
            </a:r>
          </a:p>
        </p:txBody>
      </p:sp>
    </p:spTree>
    <p:extLst>
      <p:ext uri="{BB962C8B-B14F-4D97-AF65-F5344CB8AC3E}">
        <p14:creationId xmlns:p14="http://schemas.microsoft.com/office/powerpoint/2010/main" val="97637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8" y="218446"/>
            <a:ext cx="8793162" cy="261610"/>
          </a:xfrm>
        </p:spPr>
        <p:txBody>
          <a:bodyPr/>
          <a:lstStyle/>
          <a:p>
            <a:r>
              <a:rPr lang="en-ZA" sz="2000" kern="1200" dirty="0">
                <a:solidFill>
                  <a:srgbClr val="FFFFFF"/>
                </a:solidFill>
                <a:effectLst>
                  <a:outerShdw blurRad="38100" dist="38100" dir="2700000" algn="tl">
                    <a:srgbClr val="000000">
                      <a:alpha val="43137"/>
                    </a:srgbClr>
                  </a:outerShdw>
                </a:effectLst>
                <a:latin typeface="+mn-lt"/>
                <a:ea typeface="+mn-ea"/>
                <a:cs typeface="+mn-cs"/>
              </a:rPr>
              <a:t>6. Continues… SBD 6.1 sub-contracting</a:t>
            </a:r>
          </a:p>
        </p:txBody>
      </p:sp>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500" b="0" i="0" u="none" strike="noStrike" kern="1200" cap="none" spc="0" normalizeH="0" baseline="0" noProof="0" dirty="0">
              <a:ln>
                <a:noFill/>
              </a:ln>
              <a:solidFill>
                <a:srgbClr val="6AAED8"/>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C65C-ACB3-41B3-B9D6-603EB25AD180}" type="slidenum">
              <a:rPr kumimoji="0" lang="en-ZA"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p:cNvSpPr/>
          <p:nvPr/>
        </p:nvSpPr>
        <p:spPr>
          <a:xfrm>
            <a:off x="122238" y="1124744"/>
            <a:ext cx="8793162" cy="6480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Arial"/>
                <a:ea typeface="+mn-ea"/>
                <a:cs typeface="+mn-cs"/>
              </a:rPr>
              <a:t>v)  Specify, by ticking the appropriate box, if subcontracting with an enterprise in terms of Preferential Procurement Regulations, 2017:</a:t>
            </a:r>
          </a:p>
        </p:txBody>
      </p:sp>
      <p:pic>
        <p:nvPicPr>
          <p:cNvPr id="11" name="Picture 10"/>
          <p:cNvPicPr>
            <a:picLocks noChangeAspect="1"/>
          </p:cNvPicPr>
          <p:nvPr/>
        </p:nvPicPr>
        <p:blipFill>
          <a:blip r:embed="rId2"/>
          <a:stretch>
            <a:fillRect/>
          </a:stretch>
        </p:blipFill>
        <p:spPr>
          <a:xfrm>
            <a:off x="169574" y="2294534"/>
            <a:ext cx="8339570" cy="1235000"/>
          </a:xfrm>
          <a:prstGeom prst="rect">
            <a:avLst/>
          </a:prstGeom>
        </p:spPr>
      </p:pic>
      <p:pic>
        <p:nvPicPr>
          <p:cNvPr id="12" name="Picture 11"/>
          <p:cNvPicPr>
            <a:picLocks noChangeAspect="1"/>
          </p:cNvPicPr>
          <p:nvPr/>
        </p:nvPicPr>
        <p:blipFill>
          <a:blip r:embed="rId3"/>
          <a:stretch>
            <a:fillRect/>
          </a:stretch>
        </p:blipFill>
        <p:spPr>
          <a:xfrm>
            <a:off x="156478" y="3529534"/>
            <a:ext cx="8352666" cy="1745134"/>
          </a:xfrm>
          <a:prstGeom prst="rect">
            <a:avLst/>
          </a:prstGeom>
        </p:spPr>
      </p:pic>
    </p:spTree>
    <p:extLst>
      <p:ext uri="{BB962C8B-B14F-4D97-AF65-F5344CB8AC3E}">
        <p14:creationId xmlns:p14="http://schemas.microsoft.com/office/powerpoint/2010/main" val="2038356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0025" y="908720"/>
            <a:ext cx="8799635" cy="4708981"/>
          </a:xfrm>
        </p:spPr>
        <p:txBody>
          <a:bodyPr/>
          <a:lstStyle/>
          <a:p>
            <a:pPr marL="1588" lvl="1" indent="0" algn="just">
              <a:buNone/>
            </a:pPr>
            <a:r>
              <a:rPr lang="x-none" sz="1800" kern="1200" dirty="0">
                <a:solidFill>
                  <a:schemeClr val="folHlink"/>
                </a:solidFill>
                <a:latin typeface="Arial Narrow" panose="020B0606020202030204" pitchFamily="34" charset="0"/>
                <a:ea typeface="Times New Roman" pitchFamily="18" charset="0"/>
                <a:cs typeface="Tahoma" pitchFamily="34" charset="0"/>
              </a:rPr>
              <a:t>Bidders who want to claim preference points will have to comply fully with regulations </a:t>
            </a:r>
            <a:endParaRPr lang="en-ZA" sz="1800" kern="1200" dirty="0">
              <a:solidFill>
                <a:schemeClr val="folHlink"/>
              </a:solidFill>
              <a:latin typeface="Arial Narrow" panose="020B0606020202030204" pitchFamily="34" charset="0"/>
              <a:ea typeface="Times New Roman" pitchFamily="18" charset="0"/>
              <a:cs typeface="Tahoma" pitchFamily="34" charset="0"/>
            </a:endParaRPr>
          </a:p>
          <a:p>
            <a:pPr marL="1588" lvl="1" indent="0" algn="just">
              <a:buNone/>
            </a:pPr>
            <a:r>
              <a:rPr lang="en-ZA" sz="1800" kern="1200" dirty="0">
                <a:solidFill>
                  <a:schemeClr val="folHlink"/>
                </a:solidFill>
                <a:latin typeface="Arial Narrow" panose="020B0606020202030204" pitchFamily="34" charset="0"/>
                <a:ea typeface="Times New Roman" pitchFamily="18" charset="0"/>
                <a:cs typeface="Tahoma" pitchFamily="34" charset="0"/>
              </a:rPr>
              <a:t>6</a:t>
            </a:r>
            <a:r>
              <a:rPr lang="x-none" sz="1800" kern="1200" dirty="0">
                <a:solidFill>
                  <a:schemeClr val="folHlink"/>
                </a:solidFill>
                <a:latin typeface="Arial Narrow" panose="020B0606020202030204" pitchFamily="34" charset="0"/>
                <a:ea typeface="Times New Roman" pitchFamily="18" charset="0"/>
                <a:cs typeface="Tahoma" pitchFamily="34" charset="0"/>
              </a:rPr>
              <a:t>(</a:t>
            </a:r>
            <a:r>
              <a:rPr lang="en-ZA" sz="1800" kern="1200" dirty="0">
                <a:solidFill>
                  <a:schemeClr val="folHlink"/>
                </a:solidFill>
                <a:latin typeface="Arial Narrow" panose="020B0606020202030204" pitchFamily="34" charset="0"/>
                <a:ea typeface="Times New Roman" pitchFamily="18" charset="0"/>
                <a:cs typeface="Tahoma" pitchFamily="34" charset="0"/>
              </a:rPr>
              <a:t>5</a:t>
            </a:r>
            <a:r>
              <a:rPr lang="x-none" sz="1800" kern="1200" dirty="0">
                <a:solidFill>
                  <a:schemeClr val="folHlink"/>
                </a:solidFill>
                <a:latin typeface="Arial Narrow" panose="020B0606020202030204" pitchFamily="34" charset="0"/>
                <a:ea typeface="Times New Roman" pitchFamily="18" charset="0"/>
                <a:cs typeface="Tahoma" pitchFamily="34" charset="0"/>
              </a:rPr>
              <a:t>) and 1</a:t>
            </a:r>
            <a:r>
              <a:rPr lang="en-ZA" sz="1800" kern="1200" dirty="0">
                <a:solidFill>
                  <a:schemeClr val="folHlink"/>
                </a:solidFill>
                <a:latin typeface="Arial Narrow" panose="020B0606020202030204" pitchFamily="34" charset="0"/>
                <a:ea typeface="Times New Roman" pitchFamily="18" charset="0"/>
                <a:cs typeface="Tahoma" pitchFamily="34" charset="0"/>
              </a:rPr>
              <a:t>2</a:t>
            </a:r>
            <a:r>
              <a:rPr lang="x-none" sz="1800" kern="1200" dirty="0">
                <a:solidFill>
                  <a:schemeClr val="folHlink"/>
                </a:solidFill>
                <a:latin typeface="Arial Narrow" panose="020B0606020202030204" pitchFamily="34" charset="0"/>
                <a:ea typeface="Times New Roman" pitchFamily="18" charset="0"/>
                <a:cs typeface="Tahoma" pitchFamily="34" charset="0"/>
              </a:rPr>
              <a:t>(</a:t>
            </a:r>
            <a:r>
              <a:rPr lang="en-ZA" sz="1800" kern="1200" dirty="0">
                <a:solidFill>
                  <a:schemeClr val="folHlink"/>
                </a:solidFill>
                <a:latin typeface="Arial Narrow" panose="020B0606020202030204" pitchFamily="34" charset="0"/>
                <a:ea typeface="Times New Roman" pitchFamily="18" charset="0"/>
                <a:cs typeface="Tahoma" pitchFamily="34" charset="0"/>
              </a:rPr>
              <a:t>3</a:t>
            </a:r>
            <a:r>
              <a:rPr lang="x-none" sz="1800" kern="1200" dirty="0">
                <a:solidFill>
                  <a:schemeClr val="folHlink"/>
                </a:solidFill>
                <a:latin typeface="Arial Narrow" panose="020B0606020202030204" pitchFamily="34" charset="0"/>
                <a:ea typeface="Times New Roman" pitchFamily="18" charset="0"/>
                <a:cs typeface="Tahoma" pitchFamily="34" charset="0"/>
              </a:rPr>
              <a:t>) of the </a:t>
            </a:r>
            <a:r>
              <a:rPr lang="en-ZA" sz="1800" kern="1200" dirty="0">
                <a:solidFill>
                  <a:schemeClr val="folHlink"/>
                </a:solidFill>
                <a:latin typeface="Arial Narrow" panose="020B0606020202030204" pitchFamily="34" charset="0"/>
                <a:ea typeface="Times New Roman" pitchFamily="18" charset="0"/>
                <a:cs typeface="Tahoma" pitchFamily="34" charset="0"/>
              </a:rPr>
              <a:t>P</a:t>
            </a:r>
            <a:r>
              <a:rPr lang="x-none" sz="1800" kern="1200" dirty="0">
                <a:solidFill>
                  <a:schemeClr val="folHlink"/>
                </a:solidFill>
                <a:latin typeface="Arial Narrow" panose="020B0606020202030204" pitchFamily="34" charset="0"/>
                <a:ea typeface="Times New Roman" pitchFamily="18" charset="0"/>
                <a:cs typeface="Tahoma" pitchFamily="34" charset="0"/>
              </a:rPr>
              <a:t>referential </a:t>
            </a:r>
            <a:r>
              <a:rPr lang="en-ZA" sz="1800" kern="1200" dirty="0">
                <a:solidFill>
                  <a:schemeClr val="folHlink"/>
                </a:solidFill>
                <a:latin typeface="Arial Narrow" panose="020B0606020202030204" pitchFamily="34" charset="0"/>
                <a:ea typeface="Times New Roman" pitchFamily="18" charset="0"/>
                <a:cs typeface="Tahoma" pitchFamily="34" charset="0"/>
              </a:rPr>
              <a:t>P</a:t>
            </a:r>
            <a:r>
              <a:rPr lang="x-none" sz="1800" kern="1200" dirty="0">
                <a:solidFill>
                  <a:schemeClr val="folHlink"/>
                </a:solidFill>
                <a:latin typeface="Arial Narrow" panose="020B0606020202030204" pitchFamily="34" charset="0"/>
                <a:ea typeface="Times New Roman" pitchFamily="18" charset="0"/>
                <a:cs typeface="Tahoma" pitchFamily="34" charset="0"/>
              </a:rPr>
              <a:t>rocurement </a:t>
            </a:r>
            <a:r>
              <a:rPr lang="en-ZA" sz="1800" kern="1200" dirty="0">
                <a:solidFill>
                  <a:schemeClr val="folHlink"/>
                </a:solidFill>
                <a:latin typeface="Arial Narrow" panose="020B0606020202030204" pitchFamily="34" charset="0"/>
                <a:ea typeface="Times New Roman" pitchFamily="18" charset="0"/>
                <a:cs typeface="Tahoma" pitchFamily="34" charset="0"/>
              </a:rPr>
              <a:t>R</a:t>
            </a:r>
            <a:r>
              <a:rPr lang="x-none" sz="1800" kern="1200" dirty="0">
                <a:solidFill>
                  <a:schemeClr val="folHlink"/>
                </a:solidFill>
                <a:latin typeface="Arial Narrow" panose="020B0606020202030204" pitchFamily="34" charset="0"/>
                <a:ea typeface="Times New Roman" pitchFamily="18" charset="0"/>
                <a:cs typeface="Tahoma" pitchFamily="34" charset="0"/>
              </a:rPr>
              <a:t>egulations, 201</a:t>
            </a:r>
            <a:r>
              <a:rPr lang="en-ZA" sz="1800" kern="1200" dirty="0">
                <a:solidFill>
                  <a:schemeClr val="folHlink"/>
                </a:solidFill>
                <a:latin typeface="Arial Narrow" panose="020B0606020202030204" pitchFamily="34" charset="0"/>
                <a:ea typeface="Times New Roman" pitchFamily="18" charset="0"/>
                <a:cs typeface="Tahoma" pitchFamily="34" charset="0"/>
              </a:rPr>
              <a:t>7</a:t>
            </a:r>
            <a:r>
              <a:rPr lang="x-none" sz="1800" kern="1200" dirty="0">
                <a:solidFill>
                  <a:schemeClr val="folHlink"/>
                </a:solidFill>
                <a:latin typeface="Arial Narrow" panose="020B0606020202030204" pitchFamily="34" charset="0"/>
                <a:ea typeface="Times New Roman" pitchFamily="18" charset="0"/>
                <a:cs typeface="Tahoma" pitchFamily="34" charset="0"/>
              </a:rPr>
              <a:t> with regard to sub–contracting</a:t>
            </a:r>
            <a:r>
              <a:rPr lang="en-ZA" sz="1800" kern="1200" dirty="0">
                <a:solidFill>
                  <a:schemeClr val="folHlink"/>
                </a:solidFill>
                <a:latin typeface="Arial Narrow" panose="020B0606020202030204" pitchFamily="34" charset="0"/>
                <a:ea typeface="Times New Roman" pitchFamily="18" charset="0"/>
                <a:cs typeface="Tahoma" pitchFamily="34" charset="0"/>
              </a:rPr>
              <a:t>:</a:t>
            </a:r>
          </a:p>
          <a:p>
            <a:pPr algn="just"/>
            <a:endParaRPr lang="en-ZA" kern="1200" dirty="0">
              <a:solidFill>
                <a:schemeClr val="folHlink"/>
              </a:solidFill>
              <a:latin typeface="Arial Narrow" panose="020B0606020202030204" pitchFamily="34" charset="0"/>
              <a:ea typeface="Times New Roman" pitchFamily="18" charset="0"/>
              <a:cs typeface="Tahoma" pitchFamily="34" charset="0"/>
            </a:endParaRPr>
          </a:p>
          <a:p>
            <a:pPr marL="0" indent="0" algn="just">
              <a:buNone/>
            </a:pPr>
            <a:r>
              <a:rPr lang="en-ZA" kern="1200" dirty="0">
                <a:solidFill>
                  <a:schemeClr val="folHlink"/>
                </a:solidFill>
                <a:latin typeface="Arial Narrow" panose="020B0606020202030204" pitchFamily="34" charset="0"/>
                <a:ea typeface="Times New Roman" pitchFamily="18" charset="0"/>
                <a:cs typeface="Tahoma" pitchFamily="34" charset="0"/>
              </a:rPr>
              <a:t>Regulation 6(5)</a:t>
            </a:r>
          </a:p>
          <a:p>
            <a:pPr marL="0" indent="0" algn="just">
              <a:buNone/>
            </a:pPr>
            <a:endParaRPr lang="en-ZA" kern="1200" dirty="0">
              <a:solidFill>
                <a:schemeClr val="folHlink"/>
              </a:solidFill>
              <a:latin typeface="Arial Narrow" panose="020B0606020202030204" pitchFamily="34" charset="0"/>
              <a:ea typeface="Times New Roman" pitchFamily="18" charset="0"/>
              <a:cs typeface="Tahoma" pitchFamily="34" charset="0"/>
            </a:endParaRPr>
          </a:p>
          <a:p>
            <a:pPr algn="just"/>
            <a:r>
              <a:rPr lang="en-ZA" kern="1200" dirty="0">
                <a:solidFill>
                  <a:schemeClr val="folHlink"/>
                </a:solidFill>
                <a:latin typeface="Arial Narrow" panose="020B0606020202030204" pitchFamily="34" charset="0"/>
                <a:ea typeface="Times New Roman" pitchFamily="18" charset="0"/>
                <a:cs typeface="Tahoma" pitchFamily="34" charset="0"/>
              </a:rPr>
              <a:t>A tenderer may not be awarded points for B-BBEE status level of contributor if the tender documents indicate that the tenderer intends subcontracting more than 25% of the value of the contract to any other person not qualifying for at least the points that the tenderer qualifies for, unless the intended subcontractor is an EME that has the capability to execute the subcontract.</a:t>
            </a:r>
          </a:p>
          <a:p>
            <a:pPr marL="0" indent="0" algn="just">
              <a:buNone/>
            </a:pPr>
            <a:endParaRPr lang="en-ZA" kern="1200" dirty="0">
              <a:solidFill>
                <a:schemeClr val="folHlink"/>
              </a:solidFill>
              <a:latin typeface="Arial Narrow" panose="020B0606020202030204" pitchFamily="34" charset="0"/>
              <a:cs typeface="Tahoma" pitchFamily="34" charset="0"/>
            </a:endParaRPr>
          </a:p>
          <a:p>
            <a:pPr marL="0" indent="0">
              <a:buNone/>
            </a:pPr>
            <a:r>
              <a:rPr lang="x-none" kern="1200" dirty="0">
                <a:solidFill>
                  <a:schemeClr val="folHlink"/>
                </a:solidFill>
                <a:latin typeface="Arial Narrow" panose="020B0606020202030204" pitchFamily="34" charset="0"/>
                <a:ea typeface="Times New Roman" pitchFamily="18" charset="0"/>
                <a:cs typeface="Tahoma" pitchFamily="34" charset="0"/>
              </a:rPr>
              <a:t>Regulation 1</a:t>
            </a:r>
            <a:r>
              <a:rPr lang="en-ZA" kern="1200" dirty="0">
                <a:solidFill>
                  <a:schemeClr val="folHlink"/>
                </a:solidFill>
                <a:latin typeface="Arial Narrow" panose="020B0606020202030204" pitchFamily="34" charset="0"/>
                <a:ea typeface="Times New Roman" pitchFamily="18" charset="0"/>
                <a:cs typeface="Tahoma" pitchFamily="34" charset="0"/>
              </a:rPr>
              <a:t>2</a:t>
            </a:r>
            <a:r>
              <a:rPr lang="x-none" kern="1200" dirty="0">
                <a:solidFill>
                  <a:schemeClr val="folHlink"/>
                </a:solidFill>
                <a:latin typeface="Arial Narrow" panose="020B0606020202030204" pitchFamily="34" charset="0"/>
                <a:ea typeface="Times New Roman" pitchFamily="18" charset="0"/>
                <a:cs typeface="Tahoma" pitchFamily="34" charset="0"/>
              </a:rPr>
              <a:t>(</a:t>
            </a:r>
            <a:r>
              <a:rPr lang="en-ZA" kern="1200" dirty="0">
                <a:solidFill>
                  <a:schemeClr val="folHlink"/>
                </a:solidFill>
                <a:latin typeface="Arial Narrow" panose="020B0606020202030204" pitchFamily="34" charset="0"/>
                <a:ea typeface="Times New Roman" pitchFamily="18" charset="0"/>
                <a:cs typeface="Tahoma" pitchFamily="34" charset="0"/>
              </a:rPr>
              <a:t>3</a:t>
            </a:r>
            <a:r>
              <a:rPr lang="x-none" kern="1200" dirty="0">
                <a:solidFill>
                  <a:schemeClr val="folHlink"/>
                </a:solidFill>
                <a:latin typeface="Arial Narrow" panose="020B0606020202030204" pitchFamily="34" charset="0"/>
                <a:ea typeface="Times New Roman" pitchFamily="18" charset="0"/>
                <a:cs typeface="Tahoma" pitchFamily="34" charset="0"/>
              </a:rPr>
              <a:t>) </a:t>
            </a:r>
            <a:endParaRPr lang="en-ZA" kern="1200" dirty="0">
              <a:solidFill>
                <a:schemeClr val="folHlink"/>
              </a:solidFill>
              <a:latin typeface="Arial Narrow" panose="020B0606020202030204" pitchFamily="34" charset="0"/>
              <a:ea typeface="Times New Roman" pitchFamily="18" charset="0"/>
              <a:cs typeface="Tahoma" pitchFamily="34" charset="0"/>
            </a:endParaRPr>
          </a:p>
          <a:p>
            <a:pPr marL="0" indent="0">
              <a:buNone/>
            </a:pPr>
            <a:endParaRPr lang="en-ZA" kern="1200" dirty="0">
              <a:solidFill>
                <a:schemeClr val="folHlink"/>
              </a:solidFill>
              <a:latin typeface="Arial Narrow" panose="020B0606020202030204" pitchFamily="34" charset="0"/>
              <a:ea typeface="Times New Roman" pitchFamily="18" charset="0"/>
              <a:cs typeface="Tahoma" pitchFamily="34" charset="0"/>
            </a:endParaRPr>
          </a:p>
          <a:p>
            <a:pPr algn="just"/>
            <a:r>
              <a:rPr lang="x-none" kern="1200" dirty="0">
                <a:solidFill>
                  <a:schemeClr val="folHlink"/>
                </a:solidFill>
                <a:latin typeface="Arial Narrow" panose="020B0606020202030204" pitchFamily="34" charset="0"/>
                <a:ea typeface="Times New Roman" pitchFamily="18" charset="0"/>
                <a:cs typeface="Tahoma" pitchFamily="34" charset="0"/>
              </a:rPr>
              <a:t>A person awarded a contract may not sub-contract more than 25% of the value of the contract to any other enterprise that does not have an equal or higher B-BBEE status level than the person concerned, unless the contract is sub-contracted to an Exempted Micro Enterprise that has the capability and ability to execute the sub-contract.</a:t>
            </a:r>
            <a:endParaRPr lang="en-ZA" kern="1200" dirty="0">
              <a:solidFill>
                <a:schemeClr val="folHlink"/>
              </a:solidFill>
              <a:latin typeface="Arial Narrow" panose="020B0606020202030204" pitchFamily="34" charset="0"/>
              <a:ea typeface="Times New Roman" pitchFamily="18" charset="0"/>
              <a:cs typeface="Tahoma" pitchFamily="34" charset="0"/>
            </a:endParaRPr>
          </a:p>
          <a:p>
            <a:pPr algn="just"/>
            <a:endParaRPr lang="en-ZA" dirty="0"/>
          </a:p>
        </p:txBody>
      </p:sp>
      <p:sp>
        <p:nvSpPr>
          <p:cNvPr id="3" name="Title 2"/>
          <p:cNvSpPr>
            <a:spLocks noGrp="1"/>
          </p:cNvSpPr>
          <p:nvPr>
            <p:ph type="title"/>
          </p:nvPr>
        </p:nvSpPr>
        <p:spPr>
          <a:xfrm>
            <a:off x="172916" y="167503"/>
            <a:ext cx="8853854" cy="369332"/>
          </a:xfrm>
        </p:spPr>
        <p:txBody>
          <a:bodyPr/>
          <a:lstStyle/>
          <a:p>
            <a:r>
              <a:rPr lang="en-ZA" dirty="0"/>
              <a:t>6. continues…. Sub-contracting</a:t>
            </a:r>
          </a:p>
        </p:txBody>
      </p:sp>
    </p:spTree>
    <p:extLst>
      <p:ext uri="{BB962C8B-B14F-4D97-AF65-F5344CB8AC3E}">
        <p14:creationId xmlns:p14="http://schemas.microsoft.com/office/powerpoint/2010/main" val="1297462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518" y="864976"/>
            <a:ext cx="8799635" cy="4216539"/>
          </a:xfrm>
        </p:spPr>
        <p:txBody>
          <a:bodyPr/>
          <a:lstStyle/>
          <a:p>
            <a:pPr algn="just"/>
            <a:endParaRPr lang="en-ZA" kern="1200" dirty="0">
              <a:solidFill>
                <a:schemeClr val="folHlink"/>
              </a:solidFill>
              <a:ea typeface="Times New Roman" pitchFamily="18" charset="0"/>
              <a:cs typeface="Tahoma" pitchFamily="34" charset="0"/>
            </a:endParaRPr>
          </a:p>
          <a:p>
            <a:pPr marL="0" lvl="1" indent="0" algn="just">
              <a:buClrTx/>
              <a:buNone/>
            </a:pPr>
            <a:r>
              <a:rPr lang="en-ZA" sz="2000" b="1" kern="1200" dirty="0">
                <a:solidFill>
                  <a:schemeClr val="folHlink"/>
                </a:solidFill>
                <a:ea typeface="Times New Roman" pitchFamily="18" charset="0"/>
                <a:cs typeface="Tahoma" pitchFamily="34" charset="0"/>
              </a:rPr>
              <a:t>     </a:t>
            </a:r>
            <a:endParaRPr lang="en-ZA" kern="1200" dirty="0">
              <a:solidFill>
                <a:schemeClr val="folHlink"/>
              </a:solidFill>
              <a:ea typeface="Times New Roman" pitchFamily="18" charset="0"/>
              <a:cs typeface="Tahoma" pitchFamily="34" charset="0"/>
            </a:endParaRPr>
          </a:p>
          <a:p>
            <a:pPr marL="342900" lvl="2" indent="-342900" algn="just">
              <a:buClrTx/>
              <a:buSzPct val="120000"/>
              <a:buFontTx/>
              <a:buChar char="•"/>
            </a:pPr>
            <a:r>
              <a:rPr lang="x-none" sz="1800" kern="1200" dirty="0">
                <a:solidFill>
                  <a:schemeClr val="folHlink"/>
                </a:solidFill>
                <a:latin typeface="Arial Narrow" panose="020B0606020202030204" pitchFamily="34" charset="0"/>
                <a:ea typeface="Times New Roman" pitchFamily="18" charset="0"/>
                <a:cs typeface="Tahoma" pitchFamily="34" charset="0"/>
              </a:rPr>
              <a:t>Bidders must submit concrete proof of the existence of joint ventures and/or sub-contracting arrangements. SARS will accept signed agreements as acceptable proof of the existence of a joint venture and/or sub-contracting arrangement. </a:t>
            </a:r>
            <a:endParaRPr lang="en-ZA" sz="1800" kern="1200" dirty="0">
              <a:solidFill>
                <a:schemeClr val="folHlink"/>
              </a:solidFill>
              <a:latin typeface="Arial Narrow" panose="020B0606020202030204" pitchFamily="34" charset="0"/>
              <a:ea typeface="Times New Roman" pitchFamily="18" charset="0"/>
              <a:cs typeface="Tahoma" pitchFamily="34" charset="0"/>
            </a:endParaRPr>
          </a:p>
          <a:p>
            <a:pPr marL="342900" lvl="2" indent="-342900" algn="just">
              <a:buClrTx/>
              <a:buSzPct val="120000"/>
              <a:buFontTx/>
              <a:buChar char="•"/>
            </a:pPr>
            <a:endParaRPr lang="en-ZA" sz="1800" kern="1200" dirty="0">
              <a:solidFill>
                <a:schemeClr val="folHlink"/>
              </a:solidFill>
              <a:latin typeface="Arial Narrow" panose="020B0606020202030204" pitchFamily="34" charset="0"/>
              <a:ea typeface="Times New Roman" pitchFamily="18" charset="0"/>
              <a:cs typeface="Tahoma" pitchFamily="34" charset="0"/>
            </a:endParaRPr>
          </a:p>
          <a:p>
            <a:pPr marL="342900" lvl="2" indent="-342900" algn="just">
              <a:buClrTx/>
              <a:buSzPct val="120000"/>
              <a:buFontTx/>
              <a:buChar char="•"/>
            </a:pPr>
            <a:r>
              <a:rPr lang="x-none" sz="1800" kern="1200" dirty="0">
                <a:solidFill>
                  <a:schemeClr val="folHlink"/>
                </a:solidFill>
                <a:latin typeface="Arial Narrow" panose="020B0606020202030204" pitchFamily="34" charset="0"/>
                <a:ea typeface="Times New Roman" pitchFamily="18" charset="0"/>
                <a:cs typeface="Tahoma" pitchFamily="34" charset="0"/>
              </a:rPr>
              <a:t>The joint venture and/or sub-contracting agreements must clearly set out the roles and responsibilities of the </a:t>
            </a:r>
            <a:r>
              <a:rPr lang="en-ZA" sz="1800" kern="1200" dirty="0">
                <a:solidFill>
                  <a:schemeClr val="folHlink"/>
                </a:solidFill>
                <a:latin typeface="Arial Narrow" panose="020B0606020202030204" pitchFamily="34" charset="0"/>
                <a:ea typeface="Times New Roman" pitchFamily="18" charset="0"/>
                <a:cs typeface="Tahoma" pitchFamily="34" charset="0"/>
              </a:rPr>
              <a:t>Lead Partner </a:t>
            </a:r>
            <a:r>
              <a:rPr lang="x-none" sz="1800" kern="1200" dirty="0">
                <a:solidFill>
                  <a:schemeClr val="folHlink"/>
                </a:solidFill>
                <a:latin typeface="Arial Narrow" panose="020B0606020202030204" pitchFamily="34" charset="0"/>
                <a:ea typeface="Times New Roman" pitchFamily="18" charset="0"/>
                <a:cs typeface="Tahoma" pitchFamily="34" charset="0"/>
              </a:rPr>
              <a:t>and the joint venture and/or sub-contracting party. The agreement must also clearly identify the </a:t>
            </a:r>
            <a:r>
              <a:rPr lang="en-ZA" sz="1800" kern="1200" dirty="0">
                <a:solidFill>
                  <a:schemeClr val="folHlink"/>
                </a:solidFill>
                <a:latin typeface="Arial Narrow" panose="020B0606020202030204" pitchFamily="34" charset="0"/>
                <a:ea typeface="Times New Roman" pitchFamily="18" charset="0"/>
                <a:cs typeface="Tahoma" pitchFamily="34" charset="0"/>
              </a:rPr>
              <a:t>Lead Partner</a:t>
            </a:r>
            <a:r>
              <a:rPr lang="x-none" sz="1800" kern="1200" dirty="0">
                <a:solidFill>
                  <a:schemeClr val="folHlink"/>
                </a:solidFill>
                <a:latin typeface="Arial Narrow" panose="020B0606020202030204" pitchFamily="34" charset="0"/>
                <a:ea typeface="Times New Roman" pitchFamily="18" charset="0"/>
                <a:cs typeface="Tahoma" pitchFamily="34" charset="0"/>
              </a:rPr>
              <a:t>, who shall be given the power of attorney to bind the other party/parties in respect of matters pertaining to the joint venture and/or sub-contracting arrangement</a:t>
            </a:r>
            <a:r>
              <a:rPr lang="x-none" sz="1800" dirty="0">
                <a:latin typeface="Arial Narrow" panose="020B0606020202030204" pitchFamily="34" charset="0"/>
              </a:rPr>
              <a:t>. </a:t>
            </a:r>
            <a:endParaRPr lang="en-ZA" sz="1800" dirty="0">
              <a:latin typeface="Arial Narrow" panose="020B0606020202030204" pitchFamily="34" charset="0"/>
            </a:endParaRPr>
          </a:p>
          <a:p>
            <a:pPr marL="342900" lvl="2" indent="-342900" algn="just">
              <a:buClrTx/>
              <a:buSzPct val="120000"/>
              <a:buFontTx/>
              <a:buChar char="•"/>
            </a:pPr>
            <a:endParaRPr lang="en-ZA" sz="1800" kern="1200" dirty="0">
              <a:solidFill>
                <a:schemeClr val="folHlink"/>
              </a:solidFill>
              <a:latin typeface="Arial Narrow" panose="020B0606020202030204" pitchFamily="34" charset="0"/>
              <a:ea typeface="Times New Roman" pitchFamily="18" charset="0"/>
              <a:cs typeface="Tahoma" pitchFamily="34" charset="0"/>
            </a:endParaRPr>
          </a:p>
          <a:p>
            <a:pPr marL="342900" lvl="2" indent="-342900" algn="just">
              <a:buClrTx/>
              <a:buSzPct val="120000"/>
              <a:buFontTx/>
              <a:buChar char="•"/>
            </a:pPr>
            <a:r>
              <a:rPr lang="x-none" sz="1800" kern="1200" dirty="0">
                <a:solidFill>
                  <a:schemeClr val="folHlink"/>
                </a:solidFill>
                <a:latin typeface="Arial Narrow" panose="020B0606020202030204" pitchFamily="34" charset="0"/>
                <a:cs typeface="Tahoma" pitchFamily="34" charset="0"/>
              </a:rPr>
              <a:t>Incorporated JVs must submit the B-BBEE status of the entity. Unincorporated JVs must submit a consolidated B-BBEE certificate as if they were a group structure for every separate Bid.</a:t>
            </a:r>
            <a:endParaRPr lang="en-ZA" sz="1800" kern="1200" dirty="0">
              <a:solidFill>
                <a:schemeClr val="folHlink"/>
              </a:solidFill>
              <a:latin typeface="Arial Narrow" panose="020B0606020202030204" pitchFamily="34" charset="0"/>
              <a:cs typeface="Tahoma" pitchFamily="34" charset="0"/>
            </a:endParaRPr>
          </a:p>
          <a:p>
            <a:pPr marL="342900" lvl="2" indent="-342900" algn="just">
              <a:buClrTx/>
              <a:buSzPct val="120000"/>
              <a:buFontTx/>
              <a:buChar char="•"/>
            </a:pPr>
            <a:endParaRPr lang="en-ZA" kern="1200" dirty="0">
              <a:solidFill>
                <a:schemeClr val="folHlink"/>
              </a:solidFill>
              <a:ea typeface="Times New Roman" pitchFamily="18" charset="0"/>
              <a:cs typeface="Tahoma" pitchFamily="34" charset="0"/>
            </a:endParaRPr>
          </a:p>
          <a:p>
            <a:endParaRPr lang="en-ZA" kern="1200" dirty="0">
              <a:solidFill>
                <a:schemeClr val="folHlink"/>
              </a:solidFill>
              <a:latin typeface="Arial" charset="0"/>
              <a:ea typeface="Times New Roman" pitchFamily="18" charset="0"/>
              <a:cs typeface="Tahoma" pitchFamily="34" charset="0"/>
            </a:endParaRPr>
          </a:p>
        </p:txBody>
      </p:sp>
      <p:sp>
        <p:nvSpPr>
          <p:cNvPr id="3" name="Title 2"/>
          <p:cNvSpPr>
            <a:spLocks noGrp="1"/>
          </p:cNvSpPr>
          <p:nvPr>
            <p:ph type="title"/>
          </p:nvPr>
        </p:nvSpPr>
        <p:spPr>
          <a:xfrm>
            <a:off x="172916" y="100225"/>
            <a:ext cx="8853854" cy="738664"/>
          </a:xfrm>
        </p:spPr>
        <p:txBody>
          <a:bodyPr/>
          <a:lstStyle/>
          <a:p>
            <a:r>
              <a:rPr lang="en-ZA" dirty="0"/>
              <a:t>Proof of Existence:  Joint Ventures and/or Sub-Contracting</a:t>
            </a:r>
            <a:br>
              <a:rPr lang="en-ZA" dirty="0"/>
            </a:br>
            <a:endParaRPr lang="en-ZA" dirty="0"/>
          </a:p>
        </p:txBody>
      </p:sp>
    </p:spTree>
    <p:extLst>
      <p:ext uri="{BB962C8B-B14F-4D97-AF65-F5344CB8AC3E}">
        <p14:creationId xmlns:p14="http://schemas.microsoft.com/office/powerpoint/2010/main" val="143717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18</a:t>
            </a:fld>
            <a:endParaRPr lang="en-US" dirty="0"/>
          </a:p>
        </p:txBody>
      </p:sp>
      <p:sp>
        <p:nvSpPr>
          <p:cNvPr id="6" name="Rectangle 5"/>
          <p:cNvSpPr/>
          <p:nvPr/>
        </p:nvSpPr>
        <p:spPr>
          <a:xfrm>
            <a:off x="175259" y="790127"/>
            <a:ext cx="8844915" cy="6494598"/>
          </a:xfrm>
          <a:prstGeom prst="rect">
            <a:avLst/>
          </a:prstGeom>
        </p:spPr>
        <p:txBody>
          <a:bodyPr wrap="square">
            <a:spAutoFit/>
          </a:bodyPr>
          <a:lstStyle/>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Bidders </a:t>
            </a:r>
            <a:r>
              <a:rPr lang="en-GB" sz="1600" dirty="0">
                <a:solidFill>
                  <a:srgbClr val="003366"/>
                </a:solidFill>
                <a:latin typeface="Arial Narrow" panose="020B0606020202030204" pitchFamily="34" charset="0"/>
                <a:ea typeface="Times New Roman" pitchFamily="18" charset="0"/>
                <a:cs typeface="Tahoma"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bidders.</a:t>
            </a:r>
            <a:endParaRPr lang="en-US" sz="1600"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 </a:t>
            </a:r>
            <a:endParaRPr lang="en-ZA" sz="1600" dirty="0">
              <a:solidFill>
                <a:srgbClr val="003366"/>
              </a:solidFill>
              <a:latin typeface="Arial Narrow" panose="020B0606020202030204" pitchFamily="34" charset="0"/>
              <a:ea typeface="Times New Roman" pitchFamily="18" charset="0"/>
              <a:cs typeface="Tahoma" pitchFamily="34" charset="0"/>
            </a:endParaRPr>
          </a:p>
          <a:p>
            <a:pPr lvl="0"/>
            <a:r>
              <a:rPr lang="en-ZA" sz="1600" dirty="0">
                <a:solidFill>
                  <a:srgbClr val="003366"/>
                </a:solidFill>
                <a:latin typeface="Arial Narrow" panose="020B0606020202030204" pitchFamily="34" charset="0"/>
                <a:ea typeface="Times New Roman" pitchFamily="18" charset="0"/>
                <a:cs typeface="Tahoma" pitchFamily="34" charset="0"/>
              </a:rPr>
              <a:t>The annual financial statements must contain: </a:t>
            </a:r>
          </a:p>
          <a:p>
            <a:pPr lvl="0"/>
            <a:endParaRPr lang="en-ZA" sz="1600" dirty="0">
              <a:solidFill>
                <a:srgbClr val="003366"/>
              </a:solidFill>
              <a:latin typeface="Arial Narrow" panose="020B0606020202030204" pitchFamily="34" charset="0"/>
              <a:ea typeface="Times New Roman" pitchFamily="18" charset="0"/>
              <a:cs typeface="Tahoma" pitchFamily="34" charset="0"/>
            </a:endParaRP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Profit and Loss and Other Comprehensive Income;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Financial Position;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Cash Flows;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changes in equity/ net assets ; and</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Accompanying Notes. </a:t>
            </a:r>
          </a:p>
          <a:p>
            <a:pPr lvl="0"/>
            <a:endParaRPr lang="en-ZA" sz="1600"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GB" sz="1400" dirty="0">
                <a:solidFill>
                  <a:srgbClr val="003366"/>
                </a:solidFill>
                <a:ea typeface="Times New Roman" pitchFamily="18" charset="0"/>
                <a:cs typeface="Tahoma" pitchFamily="34" charset="0"/>
              </a:rPr>
              <a:t>Entities which are trading for less than three (3) financial periods must provide:</a:t>
            </a:r>
          </a:p>
          <a:p>
            <a:pPr algn="just">
              <a:lnSpc>
                <a:spcPct val="150000"/>
              </a:lnSpc>
            </a:pPr>
            <a:r>
              <a:rPr lang="en-GB" sz="1400" dirty="0">
                <a:solidFill>
                  <a:srgbClr val="003366"/>
                </a:solidFill>
                <a:ea typeface="Times New Roman" pitchFamily="18" charset="0"/>
                <a:cs typeface="Tahoma" pitchFamily="34" charset="0"/>
              </a:rPr>
              <a:t>• A letter detailing that fact, signed by a duly authorised representative of the entity;</a:t>
            </a:r>
          </a:p>
          <a:p>
            <a:pPr algn="just">
              <a:lnSpc>
                <a:spcPct val="150000"/>
              </a:lnSpc>
            </a:pPr>
            <a:r>
              <a:rPr lang="en-GB" sz="1400" dirty="0">
                <a:solidFill>
                  <a:srgbClr val="003366"/>
                </a:solidFill>
                <a:ea typeface="Times New Roman" pitchFamily="18" charset="0"/>
                <a:cs typeface="Tahoma" pitchFamily="34" charset="0"/>
              </a:rPr>
              <a:t>• The annual financial statements that the entity is able to provide, taking into account the period that it has been trading; and</a:t>
            </a:r>
          </a:p>
          <a:p>
            <a:pPr algn="just">
              <a:lnSpc>
                <a:spcPct val="150000"/>
              </a:lnSpc>
            </a:pPr>
            <a:r>
              <a:rPr lang="en-GB" sz="1400" dirty="0">
                <a:solidFill>
                  <a:srgbClr val="003366"/>
                </a:solidFill>
                <a:ea typeface="Times New Roman" pitchFamily="18" charset="0"/>
                <a:cs typeface="Tahoma" pitchFamily="34" charset="0"/>
              </a:rPr>
              <a:t>• Any other information or documentation which would provide more clarity on the financial history of the bidder.</a:t>
            </a:r>
            <a:endParaRPr lang="en-US" sz="1400" dirty="0">
              <a:solidFill>
                <a:srgbClr val="003366"/>
              </a:solidFill>
              <a:ea typeface="Times New Roman" pitchFamily="18" charset="0"/>
              <a:cs typeface="Tahoma" pitchFamily="34" charset="0"/>
            </a:endParaRPr>
          </a:p>
          <a:p>
            <a:pPr algn="just">
              <a:lnSpc>
                <a:spcPct val="150000"/>
              </a:lnSpc>
            </a:pPr>
            <a:endParaRPr lang="en-US" sz="14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p:txBody>
      </p:sp>
      <p:sp>
        <p:nvSpPr>
          <p:cNvPr id="7" name="Rectangle 6"/>
          <p:cNvSpPr/>
          <p:nvPr/>
        </p:nvSpPr>
        <p:spPr>
          <a:xfrm>
            <a:off x="175259" y="436184"/>
            <a:ext cx="4501844" cy="353943"/>
          </a:xfrm>
          <a:prstGeom prst="rect">
            <a:avLst/>
          </a:prstGeom>
        </p:spPr>
        <p:txBody>
          <a:bodyPr wrap="square">
            <a:spAutoFit/>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7. Financial Analysis Evaluation</a:t>
            </a:r>
          </a:p>
        </p:txBody>
      </p:sp>
    </p:spTree>
    <p:extLst>
      <p:ext uri="{BB962C8B-B14F-4D97-AF65-F5344CB8AC3E}">
        <p14:creationId xmlns:p14="http://schemas.microsoft.com/office/powerpoint/2010/main" val="185658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486" y="174561"/>
            <a:ext cx="8129686" cy="540060"/>
          </a:xfrm>
        </p:spPr>
        <p:txBody>
          <a:bodyPr>
            <a:normAutofit fontScale="90000"/>
          </a:bodyPr>
          <a:lstStyle/>
          <a:p>
            <a:r>
              <a:rPr lang="en-ZA" altLang="en-US"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Table of Content</a:t>
            </a:r>
            <a:endParaRPr lang="en-ZA"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C9AC161C-A544-4499-B9AC-84A54B02EABA}"/>
              </a:ext>
            </a:extLst>
          </p:cNvPr>
          <p:cNvSpPr>
            <a:spLocks noGrp="1"/>
          </p:cNvSpPr>
          <p:nvPr>
            <p:ph type="body" sz="quarter" idx="4294967295"/>
          </p:nvPr>
        </p:nvSpPr>
        <p:spPr>
          <a:xfrm>
            <a:off x="258869" y="973931"/>
            <a:ext cx="8370887" cy="5020469"/>
          </a:xfrm>
          <a:prstGeom prst="rect">
            <a:avLst/>
          </a:prstGeom>
        </p:spPr>
        <p:txBody>
          <a:bodyPr>
            <a:noAutofit/>
          </a:bodyPr>
          <a:lstStyle/>
          <a:p>
            <a:pPr marL="0" indent="0" algn="l">
              <a:spcBef>
                <a:spcPct val="75000"/>
              </a:spcBef>
              <a:spcAft>
                <a:spcPct val="10000"/>
              </a:spcAft>
              <a:buClr>
                <a:schemeClr val="accent1"/>
              </a:buClr>
              <a:buNone/>
            </a:pPr>
            <a:r>
              <a:rPr lang="en-US" sz="1600" b="1" dirty="0">
                <a:solidFill>
                  <a:schemeClr val="accent1">
                    <a:lumMod val="50000"/>
                  </a:schemeClr>
                </a:solidFill>
                <a:latin typeface="Arial Narrow" panose="020B0606020202030204" pitchFamily="34" charset="0"/>
                <a:cs typeface="Arial" panose="020B0604020202020204" pitchFamily="34" charset="0"/>
              </a:rPr>
              <a:t>1. Welcome and Introduction</a:t>
            </a:r>
          </a:p>
          <a:p>
            <a:pPr marL="0" indent="0">
              <a:spcBef>
                <a:spcPct val="75000"/>
              </a:spcBef>
              <a:spcAft>
                <a:spcPct val="10000"/>
              </a:spcAft>
              <a:buClr>
                <a:schemeClr val="accent1"/>
              </a:buClr>
              <a:buNone/>
            </a:pPr>
            <a:r>
              <a:rPr lang="en-ZA" sz="1600" b="1" dirty="0">
                <a:solidFill>
                  <a:schemeClr val="accent1">
                    <a:lumMod val="50000"/>
                  </a:schemeClr>
                </a:solidFill>
                <a:latin typeface="Arial Narrow" panose="020B0606020202030204" pitchFamily="34" charset="0"/>
                <a:cs typeface="Arial" panose="020B0604020202020204" pitchFamily="34" charset="0"/>
              </a:rPr>
              <a:t>2. Governance, Rules and Procedures</a:t>
            </a:r>
          </a:p>
          <a:p>
            <a:pPr marL="0" indent="0">
              <a:spcBef>
                <a:spcPct val="75000"/>
              </a:spcBef>
              <a:spcAft>
                <a:spcPct val="10000"/>
              </a:spcAft>
              <a:buClr>
                <a:schemeClr val="accent1"/>
              </a:buClr>
              <a:buNone/>
            </a:pPr>
            <a:r>
              <a:rPr lang="en-ZA" sz="1600" b="1" dirty="0">
                <a:solidFill>
                  <a:schemeClr val="accent1">
                    <a:lumMod val="50000"/>
                  </a:schemeClr>
                </a:solidFill>
                <a:latin typeface="Arial Narrow" panose="020B0606020202030204" pitchFamily="34" charset="0"/>
                <a:cs typeface="Arial" panose="020B0604020202020204" pitchFamily="34" charset="0"/>
              </a:rPr>
              <a:t>3. RFP Timelines</a:t>
            </a:r>
          </a:p>
          <a:p>
            <a:pPr marL="0" indent="0">
              <a:spcBef>
                <a:spcPct val="75000"/>
              </a:spcBef>
              <a:spcAft>
                <a:spcPct val="10000"/>
              </a:spcAft>
              <a:buClr>
                <a:schemeClr val="accent1"/>
              </a:buClr>
              <a:buNone/>
            </a:pPr>
            <a:r>
              <a:rPr lang="en-ZA" sz="1600" b="1" dirty="0">
                <a:solidFill>
                  <a:schemeClr val="accent1">
                    <a:lumMod val="50000"/>
                  </a:schemeClr>
                </a:solidFill>
                <a:latin typeface="Arial Narrow" panose="020B0606020202030204" pitchFamily="34" charset="0"/>
                <a:cs typeface="Arial" panose="020B0604020202020204" pitchFamily="34" charset="0"/>
              </a:rPr>
              <a:t>4. Background and Purpose</a:t>
            </a:r>
          </a:p>
          <a:p>
            <a:pPr marL="0" indent="0">
              <a:spcBef>
                <a:spcPct val="75000"/>
              </a:spcBef>
              <a:spcAft>
                <a:spcPct val="10000"/>
              </a:spcAft>
              <a:buClr>
                <a:schemeClr val="accent1"/>
              </a:buClr>
              <a:buNone/>
            </a:pPr>
            <a:r>
              <a:rPr lang="en-ZA" sz="1600" b="1" dirty="0">
                <a:solidFill>
                  <a:schemeClr val="accent1">
                    <a:lumMod val="50000"/>
                  </a:schemeClr>
                </a:solidFill>
                <a:latin typeface="Arial Narrow" panose="020B0606020202030204" pitchFamily="34" charset="0"/>
                <a:cs typeface="Arial" panose="020B0604020202020204" pitchFamily="34" charset="0"/>
              </a:rPr>
              <a:t>5. Bid Evaluation Process </a:t>
            </a:r>
          </a:p>
          <a:p>
            <a:pPr marL="0" indent="0">
              <a:spcBef>
                <a:spcPct val="75000"/>
              </a:spcBef>
              <a:spcAft>
                <a:spcPct val="10000"/>
              </a:spcAft>
              <a:buClr>
                <a:schemeClr val="accent1"/>
              </a:buClr>
              <a:buNone/>
            </a:pPr>
            <a:r>
              <a:rPr lang="en-US" sz="1600" b="1" dirty="0">
                <a:solidFill>
                  <a:schemeClr val="accent1">
                    <a:lumMod val="50000"/>
                  </a:schemeClr>
                </a:solidFill>
                <a:latin typeface="Arial Narrow" panose="020B0606020202030204" pitchFamily="34" charset="0"/>
                <a:cs typeface="Arial" panose="020B0604020202020204" pitchFamily="34" charset="0"/>
              </a:rPr>
              <a:t>6. Price &amp; B-BBEE</a:t>
            </a:r>
          </a:p>
          <a:p>
            <a:pPr marL="0" indent="0">
              <a:spcBef>
                <a:spcPct val="75000"/>
              </a:spcBef>
              <a:spcAft>
                <a:spcPct val="10000"/>
              </a:spcAft>
              <a:buClr>
                <a:schemeClr val="accent1"/>
              </a:buClr>
              <a:buNone/>
            </a:pPr>
            <a:r>
              <a:rPr lang="en-ZA" sz="1600" b="1" dirty="0">
                <a:solidFill>
                  <a:schemeClr val="accent1">
                    <a:lumMod val="50000"/>
                  </a:schemeClr>
                </a:solidFill>
                <a:latin typeface="Arial Narrow" panose="020B0606020202030204" pitchFamily="34" charset="0"/>
                <a:cs typeface="Arial" panose="020B0604020202020204" pitchFamily="34" charset="0"/>
              </a:rPr>
              <a:t>7. Financial Analysis </a:t>
            </a:r>
          </a:p>
          <a:p>
            <a:pPr marL="0" indent="0">
              <a:spcBef>
                <a:spcPct val="75000"/>
              </a:spcBef>
              <a:spcAft>
                <a:spcPct val="10000"/>
              </a:spcAft>
              <a:buClr>
                <a:schemeClr val="accent1"/>
              </a:buClr>
              <a:buNone/>
            </a:pPr>
            <a:r>
              <a:rPr lang="en-ZA" sz="1600" b="1" dirty="0">
                <a:solidFill>
                  <a:schemeClr val="accent1">
                    <a:lumMod val="50000"/>
                  </a:schemeClr>
                </a:solidFill>
                <a:latin typeface="Arial Narrow" panose="020B0606020202030204" pitchFamily="34" charset="0"/>
                <a:cs typeface="Arial" panose="020B0604020202020204" pitchFamily="34" charset="0"/>
              </a:rPr>
              <a:t>8. Services Agreements</a:t>
            </a:r>
          </a:p>
          <a:p>
            <a:pPr marL="0" indent="0">
              <a:spcBef>
                <a:spcPct val="75000"/>
              </a:spcBef>
              <a:spcAft>
                <a:spcPct val="10000"/>
              </a:spcAft>
              <a:buClr>
                <a:schemeClr val="accent1"/>
              </a:buClr>
              <a:buNone/>
            </a:pPr>
            <a:r>
              <a:rPr lang="en-ZA" sz="1600" b="1" dirty="0">
                <a:solidFill>
                  <a:schemeClr val="accent1">
                    <a:lumMod val="50000"/>
                  </a:schemeClr>
                </a:solidFill>
                <a:latin typeface="Arial Narrow" panose="020B0606020202030204" pitchFamily="34" charset="0"/>
                <a:cs typeface="Arial" panose="020B0604020202020204" pitchFamily="34" charset="0"/>
              </a:rPr>
              <a:t>9. RFP submission and contact details</a:t>
            </a:r>
          </a:p>
          <a:p>
            <a:pPr marL="0" indent="0" algn="l">
              <a:spcBef>
                <a:spcPct val="75000"/>
              </a:spcBef>
              <a:spcAft>
                <a:spcPct val="10000"/>
              </a:spcAft>
              <a:buClr>
                <a:schemeClr val="accent1"/>
              </a:buClr>
              <a:buNone/>
            </a:pPr>
            <a:r>
              <a:rPr lang="en-ZA" sz="1600" b="1" dirty="0">
                <a:solidFill>
                  <a:schemeClr val="accent1">
                    <a:lumMod val="50000"/>
                  </a:schemeClr>
                </a:solidFill>
                <a:latin typeface="Arial Narrow" panose="020B0606020202030204" pitchFamily="34" charset="0"/>
                <a:cs typeface="Arial" panose="020B0604020202020204" pitchFamily="34" charset="0"/>
              </a:rPr>
              <a:t>10. Q &amp; A</a:t>
            </a:r>
          </a:p>
          <a:p>
            <a:endParaRPr lang="en-ZA" sz="1500" dirty="0">
              <a:solidFill>
                <a:schemeClr val="accent1">
                  <a:lumMod val="50000"/>
                </a:schemeClr>
              </a:solidFill>
            </a:endParaRPr>
          </a:p>
        </p:txBody>
      </p:sp>
    </p:spTree>
    <p:extLst>
      <p:ext uri="{BB962C8B-B14F-4D97-AF65-F5344CB8AC3E}">
        <p14:creationId xmlns:p14="http://schemas.microsoft.com/office/powerpoint/2010/main" val="428412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19</a:t>
            </a:fld>
            <a:endParaRPr lang="en-US" dirty="0"/>
          </a:p>
        </p:txBody>
      </p:sp>
      <p:sp>
        <p:nvSpPr>
          <p:cNvPr id="6" name="Rectangle 5"/>
          <p:cNvSpPr/>
          <p:nvPr/>
        </p:nvSpPr>
        <p:spPr>
          <a:xfrm>
            <a:off x="175259" y="790127"/>
            <a:ext cx="8844915" cy="1154675"/>
          </a:xfrm>
          <a:prstGeom prst="rect">
            <a:avLst/>
          </a:prstGeom>
        </p:spPr>
        <p:txBody>
          <a:bodyPr wrap="square">
            <a:spAutoFit/>
          </a:bodyPr>
          <a:lstStyle/>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    </a:t>
            </a:r>
            <a:endParaRPr lang="en-US" sz="14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p:txBody>
      </p:sp>
      <p:sp>
        <p:nvSpPr>
          <p:cNvPr id="7" name="Rectangle 6"/>
          <p:cNvSpPr/>
          <p:nvPr/>
        </p:nvSpPr>
        <p:spPr>
          <a:xfrm>
            <a:off x="257175" y="363612"/>
            <a:ext cx="7087054" cy="353943"/>
          </a:xfrm>
          <a:prstGeom prst="rect">
            <a:avLst/>
          </a:prstGeom>
        </p:spPr>
        <p:txBody>
          <a:bodyPr wrap="square">
            <a:spAutoFit/>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7. continues… Financial Analysis Evaluation</a:t>
            </a:r>
          </a:p>
        </p:txBody>
      </p:sp>
      <p:sp>
        <p:nvSpPr>
          <p:cNvPr id="8" name="TextBox 7">
            <a:extLst>
              <a:ext uri="{FF2B5EF4-FFF2-40B4-BE49-F238E27FC236}">
                <a16:creationId xmlns:a16="http://schemas.microsoft.com/office/drawing/2014/main" id="{EEED99E7-8B0D-EB58-620C-1EA38506F3BD}"/>
              </a:ext>
            </a:extLst>
          </p:cNvPr>
          <p:cNvSpPr txBox="1"/>
          <p:nvPr/>
        </p:nvSpPr>
        <p:spPr>
          <a:xfrm>
            <a:off x="257175" y="970535"/>
            <a:ext cx="8077528" cy="3831818"/>
          </a:xfrm>
          <a:prstGeom prst="rect">
            <a:avLst/>
          </a:prstGeom>
          <a:noFill/>
        </p:spPr>
        <p:txBody>
          <a:bodyPr wrap="square">
            <a:spAutoFit/>
          </a:bodyPr>
          <a:lstStyle/>
          <a:p>
            <a:pPr>
              <a:lnSpc>
                <a:spcPct val="150000"/>
              </a:lnSpc>
            </a:pPr>
            <a:r>
              <a:rPr lang="en-GB" dirty="0">
                <a:solidFill>
                  <a:srgbClr val="003366"/>
                </a:solidFill>
                <a:latin typeface="Arial Narrow" panose="020B0606020202030204" pitchFamily="34" charset="0"/>
                <a:cs typeface="Tahoma" pitchFamily="34" charset="0"/>
              </a:rPr>
              <a:t>In the event of the bid being in the form of a Joint Venture (JV), the following is required:</a:t>
            </a:r>
          </a:p>
          <a:p>
            <a:pPr>
              <a:lnSpc>
                <a:spcPct val="150000"/>
              </a:lnSpc>
            </a:pPr>
            <a:r>
              <a:rPr lang="en-GB" dirty="0">
                <a:solidFill>
                  <a:srgbClr val="003366"/>
                </a:solidFill>
                <a:latin typeface="Arial Narrow" panose="020B0606020202030204" pitchFamily="34" charset="0"/>
                <a:cs typeface="Tahoma" pitchFamily="34" charset="0"/>
              </a:rPr>
              <a:t>• Annual financial statements of the JV for a registered JV and for unincorporated JV annual financial statements of each company;</a:t>
            </a:r>
          </a:p>
          <a:p>
            <a:pPr>
              <a:lnSpc>
                <a:spcPct val="150000"/>
              </a:lnSpc>
            </a:pPr>
            <a:r>
              <a:rPr lang="en-GB" dirty="0">
                <a:solidFill>
                  <a:srgbClr val="003366"/>
                </a:solidFill>
                <a:latin typeface="Arial Narrow" panose="020B0606020202030204" pitchFamily="34" charset="0"/>
                <a:cs typeface="Tahoma" pitchFamily="34" charset="0"/>
              </a:rPr>
              <a:t>• A JV legal agreement detailing the percentage ownership of each entity; and</a:t>
            </a:r>
          </a:p>
          <a:p>
            <a:pPr>
              <a:lnSpc>
                <a:spcPct val="150000"/>
              </a:lnSpc>
            </a:pPr>
            <a:r>
              <a:rPr lang="en-GB" dirty="0">
                <a:solidFill>
                  <a:srgbClr val="003366"/>
                </a:solidFill>
                <a:latin typeface="Arial Narrow" panose="020B0606020202030204" pitchFamily="34" charset="0"/>
                <a:cs typeface="Tahoma" pitchFamily="34" charset="0"/>
              </a:rPr>
              <a:t>• A consolidated B-BBEE Certificate.</a:t>
            </a:r>
          </a:p>
          <a:p>
            <a:pPr>
              <a:lnSpc>
                <a:spcPct val="150000"/>
              </a:lnSpc>
            </a:pPr>
            <a:endParaRPr lang="en-GB" dirty="0">
              <a:solidFill>
                <a:srgbClr val="003366"/>
              </a:solidFill>
              <a:latin typeface="Arial Narrow" panose="020B0606020202030204" pitchFamily="34" charset="0"/>
              <a:cs typeface="Tahoma" pitchFamily="34" charset="0"/>
            </a:endParaRPr>
          </a:p>
          <a:p>
            <a:pPr>
              <a:lnSpc>
                <a:spcPct val="150000"/>
              </a:lnSpc>
            </a:pPr>
            <a:endParaRPr lang="en-GB" dirty="0">
              <a:solidFill>
                <a:srgbClr val="003366"/>
              </a:solidFill>
              <a:latin typeface="Arial Narrow" panose="020B0606020202030204" pitchFamily="34" charset="0"/>
              <a:cs typeface="Tahoma" pitchFamily="34" charset="0"/>
            </a:endParaRPr>
          </a:p>
          <a:p>
            <a:pPr algn="l"/>
            <a:endParaRPr lang="en-ZA" b="0" i="0" u="none" strike="noStrike" baseline="0" dirty="0">
              <a:solidFill>
                <a:srgbClr val="000000"/>
              </a:solidFill>
              <a:latin typeface="Arial" panose="020B0604020202020204" pitchFamily="34" charset="0"/>
            </a:endParaRPr>
          </a:p>
          <a:p>
            <a:r>
              <a:rPr lang="en-GB" dirty="0">
                <a:solidFill>
                  <a:srgbClr val="003366"/>
                </a:solidFill>
                <a:latin typeface="Arial Narrow" panose="020B0606020202030204" pitchFamily="34" charset="0"/>
                <a:cs typeface="Tahoma" pitchFamily="34" charset="0"/>
              </a:rPr>
              <a:t>SARS reserves the right to request further information with regards to the annual financial statements of a bidder at a later stage. </a:t>
            </a:r>
            <a:endParaRPr lang="en-ZA" dirty="0">
              <a:solidFill>
                <a:srgbClr val="003366"/>
              </a:solidFill>
              <a:latin typeface="Arial Narrow" panose="020B0606020202030204" pitchFamily="34" charset="0"/>
              <a:cs typeface="Tahoma" pitchFamily="34" charset="0"/>
            </a:endParaRPr>
          </a:p>
        </p:txBody>
      </p:sp>
    </p:spTree>
    <p:extLst>
      <p:ext uri="{BB962C8B-B14F-4D97-AF65-F5344CB8AC3E}">
        <p14:creationId xmlns:p14="http://schemas.microsoft.com/office/powerpoint/2010/main" val="399852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latin typeface="+mn-lt"/>
                <a:ea typeface="+mn-ea"/>
                <a:cs typeface="+mn-cs"/>
              </a:rPr>
              <a:t>8. SERVICE AGREEMENTS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20</a:t>
            </a:fld>
            <a:endParaRPr lang="en-US" dirty="0"/>
          </a:p>
        </p:txBody>
      </p:sp>
      <p:sp>
        <p:nvSpPr>
          <p:cNvPr id="13" name="TextBox 12">
            <a:extLst>
              <a:ext uri="{FF2B5EF4-FFF2-40B4-BE49-F238E27FC236}">
                <a16:creationId xmlns:a16="http://schemas.microsoft.com/office/drawing/2014/main" id="{4398BC83-F36E-4352-AB21-5F393CE68E45}"/>
              </a:ext>
            </a:extLst>
          </p:cNvPr>
          <p:cNvSpPr txBox="1"/>
          <p:nvPr/>
        </p:nvSpPr>
        <p:spPr>
          <a:xfrm>
            <a:off x="158262" y="817685"/>
            <a:ext cx="8816926" cy="4570482"/>
          </a:xfrm>
          <a:prstGeom prst="rect">
            <a:avLst/>
          </a:prstGeom>
          <a:noFill/>
        </p:spPr>
        <p:txBody>
          <a:bodyPr wrap="square">
            <a:spAutoFit/>
          </a:bodyPr>
          <a:lstStyle/>
          <a:p>
            <a:pPr algn="just"/>
            <a:r>
              <a:rPr lang="en-ZA" dirty="0">
                <a:solidFill>
                  <a:srgbClr val="003366"/>
                </a:solidFill>
                <a:latin typeface="Arial Narrow" panose="020B0606020202030204" pitchFamily="34" charset="0"/>
                <a:ea typeface="Times New Roman" pitchFamily="18" charset="0"/>
                <a:cs typeface="Tahoma" pitchFamily="34" charset="0"/>
              </a:rPr>
              <a:t>Bidders are requested to: </a:t>
            </a:r>
          </a:p>
          <a:p>
            <a:pPr algn="just"/>
            <a:endParaRPr lang="en-ZA"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Comment on the terms and conditions set out in the Services Agreement and where necessary,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make proposals to the terms and conditions;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Each comment and/or amendment must be explained; and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All changes and/or amendments to the Services Agreement must be in an easily identifiable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colour font and tracked for ease of reference.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SARS reserves the right to accept or reject any or all amendments or additions proposed by the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successful bidder if such amendments or additions are unacceptable to SARS or pose a risk to the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organisation. </a:t>
            </a:r>
          </a:p>
          <a:p>
            <a:pPr algn="just">
              <a:lnSpc>
                <a:spcPct val="150000"/>
              </a:lnSpc>
            </a:pPr>
            <a:endParaRPr lang="en-ZA" kern="0" dirty="0">
              <a:solidFill>
                <a:schemeClr val="tx2">
                  <a:lumMod val="75000"/>
                </a:schemeClr>
              </a:solidFill>
              <a:latin typeface="Arial" panose="020B0604020202020204" pitchFamily="34" charset="0"/>
              <a:cs typeface="Arial" panose="020B0604020202020204" pitchFamily="34" charset="0"/>
            </a:endParaRPr>
          </a:p>
          <a:p>
            <a:pPr algn="just"/>
            <a:endParaRPr lang="en-GB" sz="1200" kern="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450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21</a:t>
            </a:fld>
            <a:endParaRPr lang="en-ZA" dirty="0">
              <a:solidFill>
                <a:schemeClr val="tx1"/>
              </a:solidFill>
            </a:endParaRPr>
          </a:p>
        </p:txBody>
      </p:sp>
      <p:sp>
        <p:nvSpPr>
          <p:cNvPr id="11" name="Text Box 8"/>
          <p:cNvSpPr txBox="1">
            <a:spLocks noChangeArrowheads="1"/>
          </p:cNvSpPr>
          <p:nvPr/>
        </p:nvSpPr>
        <p:spPr bwMode="auto">
          <a:xfrm>
            <a:off x="4910919" y="2705715"/>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12" name="TextBox 10"/>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3" name="TextBox 11"/>
          <p:cNvSpPr txBox="1">
            <a:spLocks noChangeArrowheads="1"/>
          </p:cNvSpPr>
          <p:nvPr/>
        </p:nvSpPr>
        <p:spPr bwMode="auto">
          <a:xfrm>
            <a:off x="1577794" y="4223625"/>
            <a:ext cx="5429250" cy="923330"/>
          </a:xfrm>
          <a:prstGeom prst="rect">
            <a:avLst/>
          </a:prstGeom>
          <a:noFill/>
          <a:ln w="9525">
            <a:noFill/>
            <a:miter lim="800000"/>
            <a:headEnd/>
            <a:tailEnd/>
          </a:ln>
        </p:spPr>
        <p:txBody>
          <a:bodyPr>
            <a:spAutoFit/>
          </a:bodyPr>
          <a:lstStyle/>
          <a:p>
            <a:pPr algn="ctr"/>
            <a:r>
              <a:rPr lang="en-ZA" dirty="0">
                <a:solidFill>
                  <a:schemeClr val="tx2"/>
                </a:solidFill>
              </a:rPr>
              <a:t>Tender Office SARS Procurement, </a:t>
            </a:r>
            <a:r>
              <a:rPr lang="en-ZA" dirty="0" err="1">
                <a:solidFill>
                  <a:schemeClr val="tx2"/>
                </a:solidFill>
              </a:rPr>
              <a:t>Lehae</a:t>
            </a:r>
            <a:r>
              <a:rPr lang="en-ZA" dirty="0">
                <a:solidFill>
                  <a:schemeClr val="tx2"/>
                </a:solidFill>
              </a:rPr>
              <a:t> La SARS Head Office,299 Bronkhorst Street </a:t>
            </a:r>
            <a:r>
              <a:rPr lang="en-ZA" dirty="0" err="1">
                <a:solidFill>
                  <a:schemeClr val="tx2"/>
                </a:solidFill>
              </a:rPr>
              <a:t>Niew</a:t>
            </a:r>
            <a:r>
              <a:rPr lang="en-ZA" dirty="0">
                <a:solidFill>
                  <a:schemeClr val="tx2"/>
                </a:solidFill>
              </a:rPr>
              <a:t> </a:t>
            </a:r>
            <a:r>
              <a:rPr lang="en-ZA" dirty="0" err="1">
                <a:solidFill>
                  <a:schemeClr val="tx2"/>
                </a:solidFill>
              </a:rPr>
              <a:t>Mucleneuk</a:t>
            </a:r>
            <a:r>
              <a:rPr lang="en-ZA" sz="1800" dirty="0">
                <a:solidFill>
                  <a:schemeClr val="tx2"/>
                </a:solidFill>
              </a:rPr>
              <a:t>, Pretoria</a:t>
            </a:r>
          </a:p>
        </p:txBody>
      </p:sp>
      <p:sp>
        <p:nvSpPr>
          <p:cNvPr id="14" name="TextBox 12"/>
          <p:cNvSpPr txBox="1">
            <a:spLocks noChangeArrowheads="1"/>
          </p:cNvSpPr>
          <p:nvPr/>
        </p:nvSpPr>
        <p:spPr bwMode="auto">
          <a:xfrm>
            <a:off x="730146" y="5070880"/>
            <a:ext cx="7431087" cy="646331"/>
          </a:xfrm>
          <a:prstGeom prst="rect">
            <a:avLst/>
          </a:prstGeom>
          <a:noFill/>
          <a:ln w="9525">
            <a:noFill/>
            <a:miter lim="800000"/>
            <a:headEnd/>
            <a:tailEnd/>
          </a:ln>
        </p:spPr>
        <p:txBody>
          <a:bodyPr>
            <a:spAutoFit/>
          </a:bodyPr>
          <a:lstStyle/>
          <a:p>
            <a:pPr indent="84138"/>
            <a:r>
              <a:rPr lang="en-ZA" sz="1800" dirty="0">
                <a:solidFill>
                  <a:schemeClr val="tx2"/>
                </a:solidFill>
              </a:rPr>
              <a:t>Any enquiries must be referred, in writing via email:     </a:t>
            </a:r>
            <a:r>
              <a:rPr lang="en-ZA" dirty="0">
                <a:solidFill>
                  <a:schemeClr val="tx2"/>
                </a:solidFill>
                <a:hlinkClick r:id="rId3"/>
              </a:rPr>
              <a:t>tenderoffice@sars.gov.za</a:t>
            </a:r>
            <a:r>
              <a:rPr lang="en-ZA" dirty="0">
                <a:solidFill>
                  <a:schemeClr val="tx2"/>
                </a:solidFill>
              </a:rPr>
              <a:t>        </a:t>
            </a:r>
          </a:p>
        </p:txBody>
      </p:sp>
      <p:cxnSp>
        <p:nvCxnSpPr>
          <p:cNvPr id="15" name="Straight Connector 14"/>
          <p:cNvCxnSpPr/>
          <p:nvPr/>
        </p:nvCxnSpPr>
        <p:spPr>
          <a:xfrm rot="10800000">
            <a:off x="437969" y="5962698"/>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7" descr="Folder"/>
          <p:cNvPicPr>
            <a:picLocks noChangeAspect="1" noChangeArrowheads="1"/>
          </p:cNvPicPr>
          <p:nvPr/>
        </p:nvPicPr>
        <p:blipFill>
          <a:blip r:embed="rId4"/>
          <a:srcRect/>
          <a:stretch>
            <a:fillRect/>
          </a:stretch>
        </p:blipFill>
        <p:spPr bwMode="auto">
          <a:xfrm>
            <a:off x="3554574" y="2773134"/>
            <a:ext cx="1079500" cy="1008062"/>
          </a:xfrm>
          <a:prstGeom prst="rect">
            <a:avLst/>
          </a:prstGeom>
          <a:noFill/>
          <a:ln w="9525">
            <a:noFill/>
            <a:miter lim="800000"/>
            <a:headEnd/>
            <a:tailEnd/>
          </a:ln>
        </p:spPr>
      </p:pic>
      <p:pic>
        <p:nvPicPr>
          <p:cNvPr id="20" name="Picture 7" descr="Folder"/>
          <p:cNvPicPr>
            <a:picLocks noChangeAspect="1" noChangeArrowheads="1"/>
          </p:cNvPicPr>
          <p:nvPr/>
        </p:nvPicPr>
        <p:blipFill>
          <a:blip r:embed="rId4"/>
          <a:srcRect/>
          <a:stretch>
            <a:fillRect/>
          </a:stretch>
        </p:blipFill>
        <p:spPr bwMode="auto">
          <a:xfrm>
            <a:off x="1103520" y="2817877"/>
            <a:ext cx="1079500" cy="1008063"/>
          </a:xfrm>
          <a:prstGeom prst="rect">
            <a:avLst/>
          </a:prstGeom>
          <a:noFill/>
          <a:ln w="9525">
            <a:noFill/>
            <a:miter lim="800000"/>
            <a:headEnd/>
            <a:tailEnd/>
          </a:ln>
        </p:spPr>
      </p:pic>
      <p:sp>
        <p:nvSpPr>
          <p:cNvPr id="21" name="Text Box 16"/>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23" name="Text Box 17"/>
          <p:cNvSpPr txBox="1">
            <a:spLocks noChangeArrowheads="1"/>
          </p:cNvSpPr>
          <p:nvPr/>
        </p:nvSpPr>
        <p:spPr bwMode="auto">
          <a:xfrm>
            <a:off x="4000319" y="2122110"/>
            <a:ext cx="292100"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2</a:t>
            </a:r>
            <a:endParaRPr lang="en-GB" b="1" dirty="0"/>
          </a:p>
        </p:txBody>
      </p:sp>
      <p:sp>
        <p:nvSpPr>
          <p:cNvPr id="26" name="TextBox 25"/>
          <p:cNvSpPr txBox="1"/>
          <p:nvPr/>
        </p:nvSpPr>
        <p:spPr>
          <a:xfrm>
            <a:off x="1479008" y="2572390"/>
            <a:ext cx="538930" cy="215444"/>
          </a:xfrm>
          <a:prstGeom prst="rect">
            <a:avLst/>
          </a:prstGeom>
          <a:noFill/>
        </p:spPr>
        <p:txBody>
          <a:bodyPr wrap="none" rtlCol="0">
            <a:spAutoFit/>
          </a:bodyPr>
          <a:lstStyle/>
          <a:p>
            <a:r>
              <a:rPr lang="en-ZA" sz="800" dirty="0"/>
              <a:t>Original</a:t>
            </a:r>
          </a:p>
        </p:txBody>
      </p:sp>
      <p:sp>
        <p:nvSpPr>
          <p:cNvPr id="27" name="TextBox 26"/>
          <p:cNvSpPr txBox="1"/>
          <p:nvPr/>
        </p:nvSpPr>
        <p:spPr>
          <a:xfrm>
            <a:off x="3831419" y="2496082"/>
            <a:ext cx="614271" cy="215444"/>
          </a:xfrm>
          <a:prstGeom prst="rect">
            <a:avLst/>
          </a:prstGeom>
          <a:noFill/>
        </p:spPr>
        <p:txBody>
          <a:bodyPr wrap="none" rtlCol="0">
            <a:spAutoFit/>
          </a:bodyPr>
          <a:lstStyle/>
          <a:p>
            <a:r>
              <a:rPr lang="en-ZA" sz="800" dirty="0"/>
              <a:t>Duplicate</a:t>
            </a:r>
          </a:p>
        </p:txBody>
      </p:sp>
      <p:sp>
        <p:nvSpPr>
          <p:cNvPr id="30" name="Right Brace 29"/>
          <p:cNvSpPr/>
          <p:nvPr/>
        </p:nvSpPr>
        <p:spPr bwMode="auto">
          <a:xfrm flipV="1">
            <a:off x="6532884" y="2366371"/>
            <a:ext cx="377952" cy="983359"/>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33" name="Text Box 8"/>
          <p:cNvSpPr txBox="1">
            <a:spLocks noChangeArrowheads="1"/>
          </p:cNvSpPr>
          <p:nvPr/>
        </p:nvSpPr>
        <p:spPr bwMode="auto">
          <a:xfrm flipV="1">
            <a:off x="2683239" y="2683239"/>
            <a:ext cx="397238" cy="379890"/>
          </a:xfrm>
          <a:prstGeom prst="rect">
            <a:avLst/>
          </a:prstGeom>
          <a:noFill/>
          <a:ln w="9525">
            <a:noFill/>
            <a:miter lim="800000"/>
            <a:headEnd/>
            <a:tailEnd/>
          </a:ln>
        </p:spPr>
        <p:txBody>
          <a:bodyPr wrap="square">
            <a:spAutoFit/>
          </a:bodyPr>
          <a:lstStyle/>
          <a:p>
            <a:pPr algn="l"/>
            <a:r>
              <a:rPr lang="en-ZA" sz="1800" dirty="0">
                <a:solidFill>
                  <a:schemeClr val="tx1"/>
                </a:solidFill>
              </a:rPr>
              <a:t>+</a:t>
            </a:r>
            <a:endParaRPr lang="en-GB" sz="1800" dirty="0">
              <a:solidFill>
                <a:schemeClr val="tx1"/>
              </a:solidFill>
            </a:endParaRPr>
          </a:p>
        </p:txBody>
      </p:sp>
      <p:sp>
        <p:nvSpPr>
          <p:cNvPr id="2" name="TextBox 1"/>
          <p:cNvSpPr txBox="1"/>
          <p:nvPr/>
        </p:nvSpPr>
        <p:spPr>
          <a:xfrm>
            <a:off x="6928461" y="2392914"/>
            <a:ext cx="1859280" cy="677108"/>
          </a:xfrm>
          <a:prstGeom prst="rect">
            <a:avLst/>
          </a:prstGeom>
          <a:noFill/>
        </p:spPr>
        <p:txBody>
          <a:bodyPr wrap="square" rtlCol="0">
            <a:spAutoFit/>
          </a:bodyPr>
          <a:lstStyle/>
          <a:p>
            <a:endParaRPr lang="en-ZA" sz="1000" b="1" dirty="0"/>
          </a:p>
          <a:p>
            <a:pPr algn="ctr"/>
            <a:r>
              <a:rPr lang="en-ZA" sz="1400" b="1" dirty="0">
                <a:solidFill>
                  <a:srgbClr val="FF0000"/>
                </a:solidFill>
              </a:rPr>
              <a:t>Content of File 1 and 2</a:t>
            </a:r>
            <a:endParaRPr lang="en-ZA" sz="1400" b="1" dirty="0"/>
          </a:p>
        </p:txBody>
      </p:sp>
      <p:pic>
        <p:nvPicPr>
          <p:cNvPr id="3" name="Picture 2"/>
          <p:cNvPicPr>
            <a:picLocks noChangeAspect="1"/>
          </p:cNvPicPr>
          <p:nvPr/>
        </p:nvPicPr>
        <p:blipFill>
          <a:blip r:embed="rId5"/>
          <a:stretch>
            <a:fillRect/>
          </a:stretch>
        </p:blipFill>
        <p:spPr>
          <a:xfrm>
            <a:off x="5425747" y="2515767"/>
            <a:ext cx="1009650" cy="737391"/>
          </a:xfrm>
          <a:prstGeom prst="rect">
            <a:avLst/>
          </a:prstGeom>
        </p:spPr>
      </p:pic>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7700" dirty="0">
                <a:solidFill>
                  <a:schemeClr val="accent1">
                    <a:lumMod val="75000"/>
                  </a:schemeClr>
                </a:solidFill>
                <a:effectLst>
                  <a:outerShdw blurRad="38100" dist="38100" dir="2700000" algn="tl">
                    <a:srgbClr val="000000">
                      <a:alpha val="43137"/>
                    </a:srgbClr>
                  </a:outerShdw>
                </a:effectLst>
                <a:latin typeface="+mn-lt"/>
                <a:ea typeface="+mn-ea"/>
                <a:cs typeface="+mn-cs"/>
              </a:rPr>
              <a:t>9. BID SUBMISSION</a:t>
            </a:r>
            <a:endParaRPr lang="en-ZA" dirty="0"/>
          </a:p>
        </p:txBody>
      </p:sp>
      <p:sp>
        <p:nvSpPr>
          <p:cNvPr id="24" name="Rectangle 21">
            <a:extLst>
              <a:ext uri="{FF2B5EF4-FFF2-40B4-BE49-F238E27FC236}">
                <a16:creationId xmlns:a16="http://schemas.microsoft.com/office/drawing/2014/main" id="{3C706C4C-E5CD-4B5D-B5D6-DAD3D3F4BFF8}"/>
              </a:ext>
            </a:extLst>
          </p:cNvPr>
          <p:cNvSpPr>
            <a:spLocks noChangeArrowheads="1"/>
          </p:cNvSpPr>
          <p:nvPr/>
        </p:nvSpPr>
        <p:spPr bwMode="auto">
          <a:xfrm>
            <a:off x="-1" y="614736"/>
            <a:ext cx="9143999" cy="877163"/>
          </a:xfrm>
          <a:prstGeom prst="rect">
            <a:avLst/>
          </a:prstGeom>
          <a:noFill/>
          <a:ln w="9525">
            <a:noFill/>
            <a:miter lim="800000"/>
            <a:headEnd/>
            <a:tailEnd/>
          </a:ln>
        </p:spPr>
        <p:txBody>
          <a:bodyPr wrap="square">
            <a:spAutoFit/>
          </a:bodyPr>
          <a:lstStyle/>
          <a:p>
            <a:pPr algn="ctr"/>
            <a:r>
              <a:rPr lang="en-ZA" sz="1400" dirty="0">
                <a:solidFill>
                  <a:schemeClr val="tx2"/>
                </a:solidFill>
              </a:rPr>
              <a:t>Bidders must submit copies of each file (Original and Duplicate) and a USB with content of each file by the          </a:t>
            </a:r>
            <a:r>
              <a:rPr lang="en-ZA" sz="1400" b="1" dirty="0">
                <a:solidFill>
                  <a:schemeClr val="tx2"/>
                </a:solidFill>
              </a:rPr>
              <a:t>26 October 2022 at 11:00am</a:t>
            </a:r>
          </a:p>
          <a:p>
            <a:pPr algn="ctr"/>
            <a:endParaRPr lang="en-ZA" sz="1100" b="1" dirty="0">
              <a:solidFill>
                <a:schemeClr val="tx2"/>
              </a:solidFill>
            </a:endParaRPr>
          </a:p>
          <a:p>
            <a:pPr algn="l"/>
            <a:r>
              <a:rPr lang="en-ZA" sz="1200" dirty="0">
                <a:solidFill>
                  <a:schemeClr val="tx2"/>
                </a:solidFill>
              </a:rPr>
              <a:t>Bid documents will only be considered if received by SARS before the Closing Date and time.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22</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1: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2690493"/>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767254" y="1171027"/>
            <a:ext cx="5262385" cy="4192172"/>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200" b="1" u="sng" dirty="0">
                <a:solidFill>
                  <a:schemeClr val="tx2"/>
                </a:solidFill>
              </a:rPr>
              <a:t>Pre-qualification documents </a:t>
            </a:r>
          </a:p>
          <a:p>
            <a:pPr marL="95250" fontAlgn="auto">
              <a:lnSpc>
                <a:spcPct val="150000"/>
              </a:lnSpc>
              <a:spcBef>
                <a:spcPts val="0"/>
              </a:spcBef>
              <a:spcAft>
                <a:spcPts val="0"/>
              </a:spcAft>
              <a:tabLst>
                <a:tab pos="273050" algn="l"/>
              </a:tabLst>
              <a:defRPr/>
            </a:pPr>
            <a:r>
              <a:rPr lang="fr-FR" sz="1200" b="1" dirty="0">
                <a:solidFill>
                  <a:schemeClr val="tx2"/>
                </a:solidFill>
                <a:cs typeface="Arial" panose="020B0604020202020204" pitchFamily="34" charset="0"/>
              </a:rPr>
              <a:t>Section 1</a:t>
            </a:r>
          </a:p>
          <a:p>
            <a:pPr marL="266700" indent="-171450" fontAlgn="auto">
              <a:lnSpc>
                <a:spcPct val="150000"/>
              </a:lnSpc>
              <a:spcBef>
                <a:spcPts val="0"/>
              </a:spcBef>
              <a:spcAft>
                <a:spcPts val="0"/>
              </a:spcAft>
              <a:buFont typeface="Arial" pitchFamily="34" charset="0"/>
              <a:buChar char="•"/>
              <a:tabLst>
                <a:tab pos="273050" algn="l"/>
              </a:tabLst>
              <a:defRPr/>
            </a:pPr>
            <a:r>
              <a:rPr lang="fr-FR" sz="1200" dirty="0">
                <a:solidFill>
                  <a:schemeClr val="tx2"/>
                </a:solidFill>
                <a:cs typeface="Arial" panose="020B0604020202020204" pitchFamily="34" charset="0"/>
              </a:rPr>
              <a:t>Pre-qualification documents (SBD documents)</a:t>
            </a:r>
          </a:p>
          <a:p>
            <a:pPr marL="95250" fontAlgn="auto">
              <a:lnSpc>
                <a:spcPct val="150000"/>
              </a:lnSpc>
              <a:spcBef>
                <a:spcPts val="0"/>
              </a:spcBef>
              <a:spcAft>
                <a:spcPts val="0"/>
              </a:spcAft>
              <a:tabLst>
                <a:tab pos="273050" algn="l"/>
              </a:tabLst>
              <a:defRPr/>
            </a:pPr>
            <a:endParaRPr lang="fr-FR" sz="1200" dirty="0">
              <a:solidFill>
                <a:schemeClr val="tx2"/>
              </a:solidFill>
              <a:cs typeface="Arial" panose="020B0604020202020204" pitchFamily="34" charset="0"/>
            </a:endParaRPr>
          </a:p>
          <a:p>
            <a:pPr marL="95250" fontAlgn="auto">
              <a:lnSpc>
                <a:spcPct val="150000"/>
              </a:lnSpc>
              <a:spcBef>
                <a:spcPts val="0"/>
              </a:spcBef>
              <a:spcAft>
                <a:spcPts val="0"/>
              </a:spcAft>
              <a:tabLst>
                <a:tab pos="273050" algn="l"/>
              </a:tabLst>
              <a:defRPr/>
            </a:pPr>
            <a:r>
              <a:rPr lang="en-GB" sz="1200" b="1" dirty="0">
                <a:solidFill>
                  <a:schemeClr val="tx2"/>
                </a:solidFill>
                <a:cs typeface="Arial" panose="020B0604020202020204" pitchFamily="34" charset="0"/>
              </a:rPr>
              <a:t>Section 2</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Mandatory Response Template</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Technical Responses</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Supporting documents for technical responses</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References/testimonials/CVs</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3 years audited /reviewed Financial statements</a:t>
            </a:r>
          </a:p>
          <a:p>
            <a:pPr marL="95250" fontAlgn="auto">
              <a:lnSpc>
                <a:spcPct val="150000"/>
              </a:lnSpc>
              <a:spcBef>
                <a:spcPts val="0"/>
              </a:spcBef>
              <a:spcAft>
                <a:spcPts val="0"/>
              </a:spcAft>
              <a:tabLst>
                <a:tab pos="273050" algn="l"/>
              </a:tabLst>
              <a:defRPr/>
            </a:pPr>
            <a:endParaRPr lang="en-GB" sz="1200" dirty="0">
              <a:solidFill>
                <a:schemeClr val="tx2"/>
              </a:solidFill>
              <a:cs typeface="Arial" panose="020B0604020202020204" pitchFamily="34" charset="0"/>
            </a:endParaRPr>
          </a:p>
          <a:p>
            <a:pPr marL="95250" fontAlgn="auto">
              <a:lnSpc>
                <a:spcPct val="150000"/>
              </a:lnSpc>
              <a:spcBef>
                <a:spcPts val="0"/>
              </a:spcBef>
              <a:spcAft>
                <a:spcPts val="0"/>
              </a:spcAft>
              <a:tabLst>
                <a:tab pos="273050" algn="l"/>
              </a:tabLst>
              <a:defRPr/>
            </a:pPr>
            <a:r>
              <a:rPr lang="en-GB" sz="1200" b="1" dirty="0">
                <a:solidFill>
                  <a:schemeClr val="tx2"/>
                </a:solidFill>
                <a:cs typeface="Arial" panose="020B0604020202020204" pitchFamily="34" charset="0"/>
              </a:rPr>
              <a:t>Section 3</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Company profile</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Supplementary information</a:t>
            </a:r>
          </a:p>
          <a:p>
            <a:pPr marL="95250" fontAlgn="auto">
              <a:lnSpc>
                <a:spcPct val="150000"/>
              </a:lnSpc>
              <a:spcBef>
                <a:spcPts val="0"/>
              </a:spcBef>
              <a:spcAft>
                <a:spcPts val="0"/>
              </a:spcAft>
              <a:tabLst>
                <a:tab pos="273050" algn="l"/>
              </a:tabLst>
              <a:defRPr/>
            </a:pPr>
            <a:endParaRPr lang="en-US" sz="1050" dirty="0">
              <a:solidFill>
                <a:schemeClr val="tx2"/>
              </a:solidFill>
              <a:latin typeface="Arial" panose="020B0604020202020204" pitchFamily="34" charset="0"/>
              <a:cs typeface="Arial" panose="020B0604020202020204" pitchFamily="34" charset="0"/>
            </a:endParaRP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176764" y="2409792"/>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366583" y="2517683"/>
            <a:ext cx="395061" cy="345620"/>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extLst>
      <p:ext uri="{BB962C8B-B14F-4D97-AF65-F5344CB8AC3E}">
        <p14:creationId xmlns:p14="http://schemas.microsoft.com/office/powerpoint/2010/main" val="1519643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23</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1: ORIGINAL / DUPLICATE </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223329" y="123920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4371" y="1218426"/>
            <a:ext cx="4850537" cy="1007415"/>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gn="l" fontAlgn="auto">
              <a:lnSpc>
                <a:spcPct val="150000"/>
              </a:lnSpc>
              <a:spcBef>
                <a:spcPts val="0"/>
              </a:spcBef>
              <a:spcAft>
                <a:spcPts val="0"/>
              </a:spcAft>
              <a:defRPr/>
            </a:pPr>
            <a:endParaRPr lang="en-US" sz="1200" dirty="0">
              <a:solidFill>
                <a:schemeClr val="tx2"/>
              </a:solidFill>
            </a:endParaRPr>
          </a:p>
          <a:p>
            <a:pPr marL="95250" fontAlgn="auto">
              <a:lnSpc>
                <a:spcPct val="150000"/>
              </a:lnSpc>
              <a:spcBef>
                <a:spcPts val="0"/>
              </a:spcBef>
              <a:spcAft>
                <a:spcPts val="0"/>
              </a:spcAft>
              <a:tabLst>
                <a:tab pos="273050" algn="l"/>
              </a:tabLst>
              <a:defRPr/>
            </a:pPr>
            <a:r>
              <a:rPr lang="en-GB" sz="1200" b="1" dirty="0">
                <a:solidFill>
                  <a:schemeClr val="tx2"/>
                </a:solidFill>
                <a:cs typeface="Arial" panose="020B0604020202020204" pitchFamily="34" charset="0"/>
              </a:rPr>
              <a:t>Section 4</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Signed Agreement</a:t>
            </a:r>
            <a:endParaRPr lang="en-ZA" sz="1200" dirty="0">
              <a:solidFill>
                <a:schemeClr val="tx2"/>
              </a:solidFill>
              <a:cs typeface="Arial" panose="020B0604020202020204" pitchFamily="34" charset="0"/>
            </a:endParaRPr>
          </a:p>
          <a:p>
            <a:pPr marL="266700" indent="-171450">
              <a:lnSpc>
                <a:spcPct val="150000"/>
              </a:lnSpc>
              <a:buFont typeface="Arial" panose="020B0604020202020204" pitchFamily="34" charset="0"/>
              <a:buChar char="•"/>
              <a:defRPr/>
            </a:pPr>
            <a:r>
              <a:rPr lang="en-US" sz="1200" dirty="0">
                <a:solidFill>
                  <a:schemeClr val="tx2"/>
                </a:solidFill>
              </a:rPr>
              <a:t>B-BBEE Certificate/ Sworn Affidavit</a:t>
            </a:r>
          </a:p>
          <a:p>
            <a:pPr marL="266700" indent="-171450">
              <a:lnSpc>
                <a:spcPct val="150000"/>
              </a:lnSpc>
              <a:buFont typeface="Arial" panose="020B0604020202020204" pitchFamily="34" charset="0"/>
              <a:buChar char="•"/>
              <a:defRPr/>
            </a:pPr>
            <a:r>
              <a:rPr lang="en-US" sz="1200" dirty="0">
                <a:solidFill>
                  <a:schemeClr val="tx2"/>
                </a:solidFill>
              </a:rPr>
              <a:t>SBD 6.1 </a:t>
            </a:r>
          </a:p>
          <a:p>
            <a:pPr algn="l" fontAlgn="auto">
              <a:lnSpc>
                <a:spcPct val="150000"/>
              </a:lnSpc>
              <a:spcBef>
                <a:spcPts val="0"/>
              </a:spcBef>
              <a:spcAft>
                <a:spcPts val="0"/>
              </a:spcAft>
              <a:defRPr/>
            </a:pPr>
            <a:endParaRPr lang="en-US" sz="1200" kern="0" dirty="0">
              <a:solidFill>
                <a:schemeClr val="tx2"/>
              </a:solidFill>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51712" y="1318582"/>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140117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 name="Rectangle 1"/>
          <p:cNvSpPr/>
          <p:nvPr/>
        </p:nvSpPr>
        <p:spPr>
          <a:xfrm rot="10800000" flipV="1">
            <a:off x="316523" y="4005992"/>
            <a:ext cx="8537330" cy="872034"/>
          </a:xfrm>
          <a:prstGeom prst="rect">
            <a:avLst/>
          </a:prstGeom>
        </p:spPr>
        <p:txBody>
          <a:bodyPr wrap="square">
            <a:spAutoFit/>
          </a:bodyPr>
          <a:lstStyle/>
          <a:p>
            <a:pPr marL="95250">
              <a:lnSpc>
                <a:spcPct val="150000"/>
              </a:lnSpc>
              <a:defRPr/>
            </a:pPr>
            <a:r>
              <a:rPr lang="en-US" dirty="0">
                <a:solidFill>
                  <a:srgbClr val="FF0000"/>
                </a:solidFill>
              </a:rPr>
              <a:t>NB ! This File must be marked correctly and sealed separately for easy reference during the evaluation process. USB must be marked with Bidder Name  </a:t>
            </a:r>
          </a:p>
        </p:txBody>
      </p:sp>
    </p:spTree>
    <p:extLst>
      <p:ext uri="{BB962C8B-B14F-4D97-AF65-F5344CB8AC3E}">
        <p14:creationId xmlns:p14="http://schemas.microsoft.com/office/powerpoint/2010/main" val="2869330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B16AAD-28D9-4239-80A4-1C112E13D977}"/>
              </a:ext>
            </a:extLst>
          </p:cNvPr>
          <p:cNvSpPr>
            <a:spLocks noGrp="1"/>
          </p:cNvSpPr>
          <p:nvPr>
            <p:ph type="sldNum" sz="quarter" idx="11"/>
          </p:nvPr>
        </p:nvSpPr>
        <p:spPr/>
        <p:txBody>
          <a:bodyPr/>
          <a:lstStyle/>
          <a:p>
            <a:pPr>
              <a:defRPr/>
            </a:pPr>
            <a:fld id="{1D46AC71-C261-4AF3-BFB1-CCAEF8821007}" type="slidenum">
              <a:rPr lang="en-ZA" smtClean="0"/>
              <a:pPr>
                <a:defRPr/>
              </a:pPr>
              <a:t>24</a:t>
            </a:fld>
            <a:endParaRPr lang="en-ZA" dirty="0"/>
          </a:p>
        </p:txBody>
      </p:sp>
      <p:pic>
        <p:nvPicPr>
          <p:cNvPr id="3" name="Picture 7" descr="Questions">
            <a:extLst>
              <a:ext uri="{FF2B5EF4-FFF2-40B4-BE49-F238E27FC236}">
                <a16:creationId xmlns:a16="http://schemas.microsoft.com/office/drawing/2014/main" id="{64C33304-783C-4CF5-BC6C-8861FE2C6566}"/>
              </a:ext>
            </a:extLst>
          </p:cNvPr>
          <p:cNvPicPr>
            <a:picLocks noChangeAspect="1" noChangeArrowheads="1"/>
          </p:cNvPicPr>
          <p:nvPr/>
        </p:nvPicPr>
        <p:blipFill>
          <a:blip r:embed="rId2"/>
          <a:srcRect/>
          <a:stretch>
            <a:fillRect/>
          </a:stretch>
        </p:blipFill>
        <p:spPr bwMode="auto">
          <a:xfrm>
            <a:off x="3132138" y="995729"/>
            <a:ext cx="2447925" cy="3956050"/>
          </a:xfrm>
          <a:prstGeom prst="rect">
            <a:avLst/>
          </a:prstGeom>
          <a:noFill/>
          <a:ln w="9525">
            <a:noFill/>
            <a:miter lim="800000"/>
            <a:headEnd/>
            <a:tailEnd/>
          </a:ln>
        </p:spPr>
      </p:pic>
      <p:sp>
        <p:nvSpPr>
          <p:cNvPr id="4" name="Title 1">
            <a:extLst>
              <a:ext uri="{FF2B5EF4-FFF2-40B4-BE49-F238E27FC236}">
                <a16:creationId xmlns:a16="http://schemas.microsoft.com/office/drawing/2014/main" id="{ABAEAC38-5362-462C-B5BA-BFC0F485D6B2}"/>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10. QUESTION AND ANSWERS</a:t>
            </a:r>
          </a:p>
        </p:txBody>
      </p:sp>
    </p:spTree>
    <p:extLst>
      <p:ext uri="{BB962C8B-B14F-4D97-AF65-F5344CB8AC3E}">
        <p14:creationId xmlns:p14="http://schemas.microsoft.com/office/powerpoint/2010/main" val="1509928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FDA22-6EA5-4844-BFEF-5AFC8C20B9F4}"/>
              </a:ext>
            </a:extLst>
          </p:cNvPr>
          <p:cNvPicPr>
            <a:picLocks noChangeAspect="1"/>
          </p:cNvPicPr>
          <p:nvPr/>
        </p:nvPicPr>
        <p:blipFill>
          <a:blip r:embed="rId3"/>
          <a:stretch>
            <a:fillRect/>
          </a:stretch>
        </p:blipFill>
        <p:spPr>
          <a:xfrm>
            <a:off x="372115" y="354061"/>
            <a:ext cx="1750145" cy="577489"/>
          </a:xfrm>
          <a:prstGeom prst="rect">
            <a:avLst/>
          </a:prstGeom>
        </p:spPr>
      </p:pic>
    </p:spTree>
    <p:extLst>
      <p:ext uri="{BB962C8B-B14F-4D97-AF65-F5344CB8AC3E}">
        <p14:creationId xmlns:p14="http://schemas.microsoft.com/office/powerpoint/2010/main" val="343121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486" y="174561"/>
            <a:ext cx="8129686" cy="540060"/>
          </a:xfrm>
        </p:spPr>
        <p:txBody>
          <a:bodyPr>
            <a:normAutofit fontScale="90000"/>
          </a:bodyPr>
          <a:lstStyle/>
          <a:p>
            <a:r>
              <a:rPr lang="en-ZA" altLang="en-US" b="1" dirty="0">
                <a:solidFill>
                  <a:schemeClr val="bg1"/>
                </a:solidFill>
                <a:latin typeface="Arial" panose="020B0604020202020204" pitchFamily="34" charset="0"/>
                <a:cs typeface="Arial" panose="020B0604020202020204" pitchFamily="34" charset="0"/>
              </a:rPr>
              <a:t>1. </a:t>
            </a:r>
            <a:r>
              <a:rPr lang="en-ZA" altLang="en-US"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Introduction</a:t>
            </a:r>
            <a:endParaRPr lang="en-ZA"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4" name="Text Placeholder 3"/>
          <p:cNvSpPr>
            <a:spLocks noGrp="1" noChangeArrowheads="1"/>
          </p:cNvSpPr>
          <p:nvPr>
            <p:ph type="body" idx="4294967295"/>
          </p:nvPr>
        </p:nvSpPr>
        <p:spPr>
          <a:xfrm>
            <a:off x="376675" y="785035"/>
            <a:ext cx="8129686" cy="5061584"/>
          </a:xfrm>
          <a:prstGeom prst="rect">
            <a:avLst/>
          </a:prstGeom>
        </p:spPr>
        <p:txBody>
          <a:bodyPr>
            <a:noAutofit/>
          </a:bodyPr>
          <a:lstStyle/>
          <a:p>
            <a:pPr eaLnBrk="1" hangingPunct="1">
              <a:lnSpc>
                <a:spcPct val="100000"/>
              </a:lnSpc>
              <a:buFontTx/>
              <a:buNone/>
            </a:pPr>
            <a:r>
              <a:rPr lang="en-ZA" altLang="en-US" sz="1600" b="1" u="sng" dirty="0">
                <a:solidFill>
                  <a:schemeClr val="accent1">
                    <a:lumMod val="50000"/>
                  </a:schemeClr>
                </a:solidFill>
                <a:latin typeface="Arial Narrow" panose="020B0606020202030204" pitchFamily="34" charset="0"/>
                <a:cs typeface="Arial" panose="020B0604020202020204" pitchFamily="34" charset="0"/>
              </a:rPr>
              <a:t>NON- COMPULSORY BRIEFING SESSION</a:t>
            </a:r>
          </a:p>
          <a:p>
            <a:pPr marL="0" indent="0" eaLnBrk="1" hangingPunct="1">
              <a:lnSpc>
                <a:spcPct val="100000"/>
              </a:lnSpc>
              <a:buNone/>
            </a:pPr>
            <a:endParaRPr lang="en-ZA" altLang="en-US" sz="1600" dirty="0">
              <a:solidFill>
                <a:schemeClr val="accent1">
                  <a:lumMod val="50000"/>
                </a:schemeClr>
              </a:solidFill>
              <a:latin typeface="Arial Narrow" panose="020B0606020202030204" pitchFamily="34" charset="0"/>
              <a:cs typeface="Arial" panose="020B0604020202020204" pitchFamily="34" charset="0"/>
            </a:endParaRPr>
          </a:p>
          <a:p>
            <a:pPr eaLnBrk="1" hangingPunct="1">
              <a:lnSpc>
                <a:spcPct val="100000"/>
              </a:lnSpc>
              <a:buFont typeface="Wingdings" panose="05000000000000000000" pitchFamily="2" charset="2"/>
              <a:buChar char="§"/>
            </a:pPr>
            <a:r>
              <a:rPr lang="en-ZA" altLang="en-US" sz="1600" dirty="0">
                <a:solidFill>
                  <a:schemeClr val="accent1">
                    <a:lumMod val="50000"/>
                  </a:schemeClr>
                </a:solidFill>
                <a:latin typeface="Arial Narrow" panose="020B0606020202030204" pitchFamily="34" charset="0"/>
                <a:cs typeface="Arial" panose="020B0604020202020204" pitchFamily="34" charset="0"/>
              </a:rPr>
              <a:t>Purpose:</a:t>
            </a:r>
          </a:p>
          <a:p>
            <a:pPr lvl="1" eaLnBrk="1" hangingPunct="1">
              <a:lnSpc>
                <a:spcPct val="100000"/>
              </a:lnSpc>
              <a:buFont typeface="Courier New" panose="02070309020205020404" pitchFamily="49" charset="0"/>
              <a:buChar char="o"/>
            </a:pPr>
            <a:r>
              <a:rPr lang="en-ZA" altLang="en-US" sz="1600" dirty="0">
                <a:solidFill>
                  <a:schemeClr val="accent1">
                    <a:lumMod val="50000"/>
                  </a:schemeClr>
                </a:solidFill>
                <a:latin typeface="Arial Narrow" panose="020B0606020202030204" pitchFamily="34" charset="0"/>
                <a:cs typeface="Arial" panose="020B0604020202020204" pitchFamily="34" charset="0"/>
              </a:rPr>
              <a:t>Explain selected concepts, procedures and other aspects of the RFP</a:t>
            </a:r>
          </a:p>
          <a:p>
            <a:pPr lvl="1" eaLnBrk="1" hangingPunct="1">
              <a:lnSpc>
                <a:spcPct val="100000"/>
              </a:lnSpc>
              <a:buFont typeface="Courier New" panose="02070309020205020404" pitchFamily="49" charset="0"/>
              <a:buChar char="o"/>
            </a:pPr>
            <a:r>
              <a:rPr lang="en-ZA" altLang="en-US" sz="1600" dirty="0">
                <a:solidFill>
                  <a:schemeClr val="accent1">
                    <a:lumMod val="50000"/>
                  </a:schemeClr>
                </a:solidFill>
                <a:latin typeface="Arial Narrow" panose="020B0606020202030204" pitchFamily="34" charset="0"/>
                <a:cs typeface="Arial" panose="020B0604020202020204" pitchFamily="34" charset="0"/>
              </a:rPr>
              <a:t>Confirm formal registration of Bidders for notices and other communications</a:t>
            </a:r>
          </a:p>
          <a:p>
            <a:pPr>
              <a:lnSpc>
                <a:spcPct val="100000"/>
              </a:lnSpc>
              <a:buFont typeface="Wingdings" panose="05000000000000000000" pitchFamily="2" charset="2"/>
              <a:buChar char="§"/>
            </a:pPr>
            <a:r>
              <a:rPr lang="en-ZA" altLang="en-US" sz="1600" dirty="0">
                <a:solidFill>
                  <a:schemeClr val="accent1">
                    <a:lumMod val="50000"/>
                  </a:schemeClr>
                </a:solidFill>
                <a:latin typeface="Arial Narrow" panose="020B0606020202030204" pitchFamily="34" charset="0"/>
                <a:cs typeface="Arial" panose="020B0604020202020204" pitchFamily="34" charset="0"/>
              </a:rPr>
              <a:t>It may contain:</a:t>
            </a:r>
          </a:p>
          <a:p>
            <a:pPr lvl="1">
              <a:lnSpc>
                <a:spcPct val="100000"/>
              </a:lnSpc>
              <a:buFont typeface="Courier New" panose="02070309020205020404" pitchFamily="49" charset="0"/>
              <a:buChar char="o"/>
            </a:pPr>
            <a:r>
              <a:rPr lang="en-ZA" altLang="en-US" sz="1600" dirty="0">
                <a:solidFill>
                  <a:schemeClr val="accent1">
                    <a:lumMod val="50000"/>
                  </a:schemeClr>
                </a:solidFill>
                <a:latin typeface="Arial Narrow" panose="020B0606020202030204" pitchFamily="34" charset="0"/>
                <a:cs typeface="Arial" panose="020B0604020202020204" pitchFamily="34" charset="0"/>
              </a:rPr>
              <a:t>Additional information</a:t>
            </a:r>
          </a:p>
          <a:p>
            <a:pPr lvl="1">
              <a:lnSpc>
                <a:spcPct val="100000"/>
              </a:lnSpc>
              <a:buFont typeface="Courier New" panose="02070309020205020404" pitchFamily="49" charset="0"/>
              <a:buChar char="o"/>
            </a:pPr>
            <a:r>
              <a:rPr lang="en-ZA" altLang="en-US" sz="1600" dirty="0">
                <a:solidFill>
                  <a:schemeClr val="accent1">
                    <a:lumMod val="50000"/>
                  </a:schemeClr>
                </a:solidFill>
                <a:latin typeface="Arial Narrow" panose="020B0606020202030204" pitchFamily="34" charset="0"/>
                <a:cs typeface="Arial" panose="020B0604020202020204" pitchFamily="34" charset="0"/>
              </a:rPr>
              <a:t>Additional rules that must be adhered to</a:t>
            </a:r>
          </a:p>
          <a:p>
            <a:pPr eaLnBrk="1" hangingPunct="1">
              <a:lnSpc>
                <a:spcPct val="100000"/>
              </a:lnSpc>
              <a:buFont typeface="Wingdings" panose="05000000000000000000" pitchFamily="2" charset="2"/>
              <a:buChar char="§"/>
            </a:pPr>
            <a:r>
              <a:rPr lang="en-ZA" altLang="en-US" sz="1600" dirty="0">
                <a:solidFill>
                  <a:schemeClr val="accent1">
                    <a:lumMod val="50000"/>
                  </a:schemeClr>
                </a:solidFill>
                <a:latin typeface="Arial Narrow" panose="020B0606020202030204" pitchFamily="34" charset="0"/>
                <a:cs typeface="Arial" panose="020B0604020202020204" pitchFamily="34" charset="0"/>
              </a:rPr>
              <a:t>It does not:</a:t>
            </a:r>
          </a:p>
          <a:p>
            <a:pPr lvl="1" eaLnBrk="1" hangingPunct="1">
              <a:lnSpc>
                <a:spcPct val="100000"/>
              </a:lnSpc>
              <a:buFont typeface="Courier New" panose="02070309020205020404" pitchFamily="49" charset="0"/>
              <a:buChar char="o"/>
            </a:pPr>
            <a:r>
              <a:rPr lang="en-ZA" altLang="en-US" sz="1600" dirty="0">
                <a:solidFill>
                  <a:schemeClr val="accent1">
                    <a:lumMod val="50000"/>
                  </a:schemeClr>
                </a:solidFill>
                <a:latin typeface="Arial Narrow" panose="020B0606020202030204" pitchFamily="34" charset="0"/>
                <a:cs typeface="Arial" panose="020B0604020202020204" pitchFamily="34" charset="0"/>
              </a:rPr>
              <a:t>Cover every item in the RFP</a:t>
            </a:r>
          </a:p>
          <a:p>
            <a:pPr lvl="1" eaLnBrk="1" hangingPunct="1">
              <a:lnSpc>
                <a:spcPct val="100000"/>
              </a:lnSpc>
              <a:buFont typeface="Courier New" panose="02070309020205020404" pitchFamily="49" charset="0"/>
              <a:buChar char="o"/>
            </a:pPr>
            <a:r>
              <a:rPr lang="en-ZA" altLang="en-US" sz="1600" dirty="0">
                <a:solidFill>
                  <a:schemeClr val="accent1">
                    <a:lumMod val="50000"/>
                  </a:schemeClr>
                </a:solidFill>
                <a:latin typeface="Arial Narrow" panose="020B0606020202030204" pitchFamily="34" charset="0"/>
                <a:cs typeface="Arial" panose="020B0604020202020204" pitchFamily="34" charset="0"/>
              </a:rPr>
              <a:t>Replace any of the issued RFP material</a:t>
            </a:r>
          </a:p>
          <a:p>
            <a:pPr lvl="1" eaLnBrk="1" hangingPunct="1">
              <a:lnSpc>
                <a:spcPct val="100000"/>
              </a:lnSpc>
              <a:buFont typeface="Courier New" panose="02070309020205020404" pitchFamily="49" charset="0"/>
              <a:buChar char="o"/>
            </a:pPr>
            <a:r>
              <a:rPr lang="en-ZA" altLang="en-US" sz="1600" dirty="0">
                <a:solidFill>
                  <a:schemeClr val="accent1">
                    <a:lumMod val="50000"/>
                  </a:schemeClr>
                </a:solidFill>
                <a:latin typeface="Arial Narrow" panose="020B0606020202030204" pitchFamily="34" charset="0"/>
                <a:cs typeface="Arial" panose="020B0604020202020204" pitchFamily="34" charset="0"/>
              </a:rPr>
              <a:t>Change any of the RFP rules unless explicitly communicated in writing</a:t>
            </a:r>
          </a:p>
          <a:p>
            <a:pPr eaLnBrk="1" hangingPunct="1">
              <a:lnSpc>
                <a:spcPct val="100000"/>
              </a:lnSpc>
              <a:buFont typeface="Wingdings" panose="05000000000000000000" pitchFamily="2" charset="2"/>
              <a:buChar char="§"/>
            </a:pPr>
            <a:r>
              <a:rPr lang="en-ZA" altLang="en-US" sz="1600" dirty="0">
                <a:solidFill>
                  <a:schemeClr val="accent1">
                    <a:lumMod val="50000"/>
                  </a:schemeClr>
                </a:solidFill>
                <a:latin typeface="Arial Narrow" panose="020B0606020202030204" pitchFamily="34" charset="0"/>
                <a:cs typeface="Arial" panose="020B0604020202020204" pitchFamily="34" charset="0"/>
              </a:rPr>
              <a:t>The briefing session slides will be emailed via the SARS Tender Office email address.</a:t>
            </a:r>
          </a:p>
          <a:p>
            <a:pPr eaLnBrk="1" hangingPunct="1">
              <a:lnSpc>
                <a:spcPct val="100000"/>
              </a:lnSpc>
              <a:buFont typeface="Wingdings" panose="05000000000000000000" pitchFamily="2" charset="2"/>
              <a:buChar char="§"/>
            </a:pPr>
            <a:r>
              <a:rPr lang="en-ZA" altLang="en-US" sz="1600" dirty="0">
                <a:solidFill>
                  <a:schemeClr val="accent1">
                    <a:lumMod val="50000"/>
                  </a:schemeClr>
                </a:solidFill>
                <a:latin typeface="Arial Narrow" panose="020B0606020202030204" pitchFamily="34" charset="0"/>
                <a:cs typeface="Arial" panose="020B0604020202020204" pitchFamily="34" charset="0"/>
              </a:rPr>
              <a:t>The RFP pack remains the primary source of information for the Bidder to respond</a:t>
            </a:r>
            <a:r>
              <a:rPr lang="en-ZA" altLang="en-US" sz="1600" dirty="0">
                <a:latin typeface="Arial Narrow" panose="020B0606020202030204" pitchFamily="34" charset="0"/>
                <a:cs typeface="Arial" panose="020B0604020202020204" pitchFamily="34" charset="0"/>
              </a:rPr>
              <a:t>.</a:t>
            </a:r>
          </a:p>
        </p:txBody>
      </p:sp>
    </p:spTree>
    <p:extLst>
      <p:ext uri="{BB962C8B-B14F-4D97-AF65-F5344CB8AC3E}">
        <p14:creationId xmlns:p14="http://schemas.microsoft.com/office/powerpoint/2010/main" val="191432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body" idx="4294967295"/>
          </p:nvPr>
        </p:nvSpPr>
        <p:spPr>
          <a:xfrm>
            <a:off x="302053" y="1060026"/>
            <a:ext cx="8162597" cy="3726656"/>
          </a:xfrm>
          <a:prstGeom prst="rect">
            <a:avLst/>
          </a:prstGeom>
        </p:spPr>
        <p:txBody>
          <a:bodyPr>
            <a:normAutofit/>
          </a:bodyPr>
          <a:lstStyle/>
          <a:p>
            <a:pPr algn="just" eaLnBrk="1" hangingPunct="1">
              <a:lnSpc>
                <a:spcPct val="150000"/>
              </a:lnSpc>
              <a:buFont typeface="Wingdings" panose="05000000000000000000" pitchFamily="2" charset="2"/>
              <a:buChar char="§"/>
            </a:pPr>
            <a:r>
              <a:rPr lang="en-ZA" altLang="en-US" sz="1600" dirty="0">
                <a:solidFill>
                  <a:schemeClr val="accent1">
                    <a:lumMod val="50000"/>
                  </a:schemeClr>
                </a:solidFill>
                <a:latin typeface="Arial Narrow" panose="020B0606020202030204" pitchFamily="34" charset="0"/>
                <a:cs typeface="Arial" panose="020B0604020202020204" pitchFamily="34" charset="0"/>
              </a:rPr>
              <a:t>Questions during the session.</a:t>
            </a:r>
          </a:p>
          <a:p>
            <a:pPr lvl="1" algn="just" eaLnBrk="1" hangingPunct="1">
              <a:lnSpc>
                <a:spcPct val="150000"/>
              </a:lnSpc>
              <a:buFont typeface="Courier New" panose="02070309020205020404" pitchFamily="49" charset="0"/>
              <a:buChar char="o"/>
            </a:pPr>
            <a:r>
              <a:rPr lang="en-ZA" altLang="en-US" sz="1600" dirty="0">
                <a:solidFill>
                  <a:schemeClr val="accent1">
                    <a:lumMod val="50000"/>
                  </a:schemeClr>
                </a:solidFill>
                <a:latin typeface="Arial Narrow" panose="020B0606020202030204" pitchFamily="34" charset="0"/>
                <a:cs typeface="Arial" panose="020B0604020202020204" pitchFamily="34" charset="0"/>
              </a:rPr>
              <a:t>SARS will take written questions submitted during the session</a:t>
            </a:r>
          </a:p>
          <a:p>
            <a:pPr lvl="1" algn="just" eaLnBrk="1" hangingPunct="1">
              <a:lnSpc>
                <a:spcPct val="150000"/>
              </a:lnSpc>
              <a:buFont typeface="Courier New" panose="02070309020205020404" pitchFamily="49" charset="0"/>
              <a:buChar char="o"/>
            </a:pPr>
            <a:r>
              <a:rPr lang="en-ZA" altLang="en-US" sz="1600" dirty="0">
                <a:solidFill>
                  <a:schemeClr val="accent1">
                    <a:lumMod val="50000"/>
                  </a:schemeClr>
                </a:solidFill>
                <a:latin typeface="Arial Narrow" panose="020B0606020202030204" pitchFamily="34" charset="0"/>
                <a:cs typeface="Arial" panose="020B0604020202020204" pitchFamily="34" charset="0"/>
              </a:rPr>
              <a:t>SARS will review and focus on most pertinent themes arising from the questions and provide answers where possible</a:t>
            </a:r>
          </a:p>
          <a:p>
            <a:pPr lvl="1" algn="just">
              <a:lnSpc>
                <a:spcPct val="150000"/>
              </a:lnSpc>
              <a:buFont typeface="Courier New" panose="02070309020205020404" pitchFamily="49" charset="0"/>
              <a:buChar char="o"/>
            </a:pPr>
            <a:r>
              <a:rPr lang="en-ZA" altLang="en-US" sz="1600" dirty="0">
                <a:solidFill>
                  <a:schemeClr val="accent1">
                    <a:lumMod val="50000"/>
                  </a:schemeClr>
                </a:solidFill>
                <a:latin typeface="Arial Narrow" panose="020B0606020202030204" pitchFamily="34" charset="0"/>
                <a:cs typeface="Arial" panose="020B0604020202020204" pitchFamily="34" charset="0"/>
              </a:rPr>
              <a:t>All questions and answers will be published on SARS website to all the bidders as part of the wider </a:t>
            </a:r>
          </a:p>
          <a:p>
            <a:pPr marL="342900" lvl="1" indent="0" algn="just">
              <a:lnSpc>
                <a:spcPct val="150000"/>
              </a:lnSpc>
              <a:buNone/>
            </a:pPr>
            <a:r>
              <a:rPr lang="en-ZA" altLang="en-US" sz="1600" dirty="0">
                <a:solidFill>
                  <a:schemeClr val="accent1">
                    <a:lumMod val="50000"/>
                  </a:schemeClr>
                </a:solidFill>
                <a:latin typeface="Arial Narrow" panose="020B0606020202030204" pitchFamily="34" charset="0"/>
                <a:cs typeface="Arial" panose="020B0604020202020204" pitchFamily="34" charset="0"/>
              </a:rPr>
              <a:t>    Q &amp; A process</a:t>
            </a:r>
          </a:p>
          <a:p>
            <a:pPr lvl="1" algn="just" eaLnBrk="1" hangingPunct="1">
              <a:lnSpc>
                <a:spcPct val="150000"/>
              </a:lnSpc>
              <a:buFont typeface="Courier New" panose="02070309020205020404" pitchFamily="49" charset="0"/>
              <a:buChar char="o"/>
            </a:pPr>
            <a:r>
              <a:rPr lang="en-ZA" altLang="en-US" sz="1600" dirty="0">
                <a:solidFill>
                  <a:schemeClr val="accent1">
                    <a:lumMod val="50000"/>
                  </a:schemeClr>
                </a:solidFill>
                <a:latin typeface="Arial Narrow" panose="020B0606020202030204" pitchFamily="34" charset="0"/>
                <a:cs typeface="Arial" panose="020B0604020202020204" pitchFamily="34" charset="0"/>
              </a:rPr>
              <a:t>The emailed answers will take precedence over any verbal response given in the briefing session</a:t>
            </a:r>
          </a:p>
          <a:p>
            <a:pPr algn="just" eaLnBrk="1" hangingPunct="1">
              <a:lnSpc>
                <a:spcPct val="150000"/>
              </a:lnSpc>
              <a:buFont typeface="Wingdings" panose="05000000000000000000" pitchFamily="2" charset="2"/>
              <a:buChar char="§"/>
            </a:pPr>
            <a:r>
              <a:rPr lang="en-ZA" altLang="en-US" sz="1600" dirty="0">
                <a:solidFill>
                  <a:schemeClr val="accent1">
                    <a:lumMod val="50000"/>
                  </a:schemeClr>
                </a:solidFill>
                <a:latin typeface="Arial Narrow" panose="020B0606020202030204" pitchFamily="34" charset="0"/>
                <a:cs typeface="Arial" panose="020B0604020202020204" pitchFamily="34" charset="0"/>
              </a:rPr>
              <a:t>The session is being recorded</a:t>
            </a:r>
          </a:p>
        </p:txBody>
      </p:sp>
      <p:sp>
        <p:nvSpPr>
          <p:cNvPr id="6" name="Rectangle 6"/>
          <p:cNvSpPr>
            <a:spLocks noGrp="1" noChangeArrowheads="1"/>
          </p:cNvSpPr>
          <p:nvPr>
            <p:ph type="title"/>
          </p:nvPr>
        </p:nvSpPr>
        <p:spPr>
          <a:xfrm>
            <a:off x="186559" y="174078"/>
            <a:ext cx="7612117" cy="573528"/>
          </a:xfrm>
        </p:spPr>
        <p:txBody>
          <a:bodyPr>
            <a:normAutofit/>
          </a:bodyPr>
          <a:lstStyle/>
          <a:p>
            <a:pPr eaLnBrk="1" hangingPunct="1"/>
            <a:r>
              <a:rPr lang="en-ZA" altLang="en-US" sz="30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Procedures during Briefing Session</a:t>
            </a:r>
            <a:endParaRPr lang="en-US" altLang="en-US" sz="30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94975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0" y="132519"/>
            <a:ext cx="6640391" cy="540060"/>
          </a:xfrm>
        </p:spPr>
        <p:txBody>
          <a:bodyPr>
            <a:normAutofit fontScale="90000"/>
          </a:bodyPr>
          <a:lstStyle/>
          <a:p>
            <a:r>
              <a:rPr lang="en-ZA" altLang="en-US"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2. Governance Requirements</a:t>
            </a:r>
            <a:endParaRPr lang="en-ZA"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4" name="Rectangle 3"/>
          <p:cNvSpPr txBox="1">
            <a:spLocks noChangeArrowheads="1"/>
          </p:cNvSpPr>
          <p:nvPr/>
        </p:nvSpPr>
        <p:spPr bwMode="auto">
          <a:xfrm>
            <a:off x="336314" y="993784"/>
            <a:ext cx="8282169" cy="37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defTabSz="685800" eaLnBrk="1" fontAlgn="base" hangingPunct="1">
              <a:lnSpc>
                <a:spcPct val="150000"/>
              </a:lnSpc>
              <a:spcBef>
                <a:spcPct val="20000"/>
              </a:spcBef>
              <a:spcAft>
                <a:spcPct val="0"/>
              </a:spcAft>
              <a:buFont typeface="Wingdings" panose="05000000000000000000" pitchFamily="2" charset="2"/>
              <a:buChar char="§"/>
            </a:pPr>
            <a:r>
              <a:rPr lang="en-GB" altLang="en-US" sz="1600" b="0" dirty="0">
                <a:solidFill>
                  <a:schemeClr val="accent1">
                    <a:lumMod val="50000"/>
                  </a:schemeClr>
                </a:solidFill>
                <a:latin typeface="Arial Narrow" panose="020B0606020202030204" pitchFamily="34" charset="0"/>
              </a:rPr>
              <a:t>Strict communication channels</a:t>
            </a:r>
          </a:p>
          <a:p>
            <a:pPr marL="628650" lvl="1" indent="-285750" defTabSz="685800" eaLnBrk="1" fontAlgn="base" hangingPunct="1">
              <a:lnSpc>
                <a:spcPct val="150000"/>
              </a:lnSpc>
              <a:spcBef>
                <a:spcPct val="20000"/>
              </a:spcBef>
              <a:spcAft>
                <a:spcPct val="0"/>
              </a:spcAft>
              <a:buFont typeface="Courier New" panose="02070309020205020404" pitchFamily="49" charset="0"/>
              <a:buChar char="o"/>
            </a:pPr>
            <a:r>
              <a:rPr lang="en-GB" altLang="en-US" sz="1600" dirty="0">
                <a:solidFill>
                  <a:schemeClr val="accent1">
                    <a:lumMod val="50000"/>
                  </a:schemeClr>
                </a:solidFill>
                <a:latin typeface="Arial Narrow" panose="020B0606020202030204" pitchFamily="34" charset="0"/>
              </a:rPr>
              <a:t>Bidders will be disqualified for non-compliance</a:t>
            </a:r>
          </a:p>
          <a:p>
            <a:pPr marL="285750" indent="-285750" defTabSz="685800" eaLnBrk="1" fontAlgn="base" hangingPunct="1">
              <a:lnSpc>
                <a:spcPct val="150000"/>
              </a:lnSpc>
              <a:spcBef>
                <a:spcPct val="20000"/>
              </a:spcBef>
              <a:spcAft>
                <a:spcPct val="0"/>
              </a:spcAft>
              <a:buFont typeface="Wingdings" panose="05000000000000000000" pitchFamily="2" charset="2"/>
              <a:buChar char="§"/>
            </a:pPr>
            <a:r>
              <a:rPr lang="en-GB" altLang="en-US" sz="1600" b="0" dirty="0">
                <a:solidFill>
                  <a:schemeClr val="accent1">
                    <a:lumMod val="50000"/>
                  </a:schemeClr>
                </a:solidFill>
                <a:latin typeface="Arial Narrow" panose="020B0606020202030204" pitchFamily="34" charset="0"/>
              </a:rPr>
              <a:t>No solicitation of information will be allowed other than by prescribed channels</a:t>
            </a:r>
          </a:p>
          <a:p>
            <a:pPr marL="285750" indent="-285750" defTabSz="685800" eaLnBrk="1" fontAlgn="base" hangingPunct="1">
              <a:lnSpc>
                <a:spcPct val="150000"/>
              </a:lnSpc>
              <a:spcBef>
                <a:spcPct val="20000"/>
              </a:spcBef>
              <a:spcAft>
                <a:spcPct val="0"/>
              </a:spcAft>
              <a:buFont typeface="Wingdings" panose="05000000000000000000" pitchFamily="2" charset="2"/>
              <a:buChar char="§"/>
            </a:pPr>
            <a:r>
              <a:rPr lang="en-GB" altLang="en-US" sz="1600" b="0" dirty="0">
                <a:solidFill>
                  <a:schemeClr val="accent1">
                    <a:lumMod val="50000"/>
                  </a:schemeClr>
                </a:solidFill>
                <a:latin typeface="Arial Narrow" panose="020B0606020202030204" pitchFamily="34" charset="0"/>
              </a:rPr>
              <a:t>Deadlines to be strictly met</a:t>
            </a:r>
          </a:p>
          <a:p>
            <a:pPr marL="285750" indent="-285750" defTabSz="685800" eaLnBrk="1" fontAlgn="base" hangingPunct="1">
              <a:lnSpc>
                <a:spcPct val="150000"/>
              </a:lnSpc>
              <a:spcBef>
                <a:spcPct val="20000"/>
              </a:spcBef>
              <a:spcAft>
                <a:spcPct val="0"/>
              </a:spcAft>
              <a:buFont typeface="Wingdings" panose="05000000000000000000" pitchFamily="2" charset="2"/>
              <a:buChar char="§"/>
            </a:pPr>
            <a:r>
              <a:rPr lang="en-GB" altLang="en-US" sz="1600" b="0" dirty="0">
                <a:solidFill>
                  <a:schemeClr val="accent1">
                    <a:lumMod val="50000"/>
                  </a:schemeClr>
                </a:solidFill>
                <a:latin typeface="Arial Narrow" panose="020B0606020202030204" pitchFamily="34" charset="0"/>
              </a:rPr>
              <a:t>Adhere to prescribed submission format to ensure queries are properly dealt with</a:t>
            </a:r>
          </a:p>
        </p:txBody>
      </p:sp>
    </p:spTree>
    <p:extLst>
      <p:ext uri="{BB962C8B-B14F-4D97-AF65-F5344CB8AC3E}">
        <p14:creationId xmlns:p14="http://schemas.microsoft.com/office/powerpoint/2010/main" val="131751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0" y="132519"/>
            <a:ext cx="6640391" cy="540060"/>
          </a:xfrm>
        </p:spPr>
        <p:txBody>
          <a:bodyPr>
            <a:normAutofit fontScale="90000"/>
          </a:bodyPr>
          <a:lstStyle/>
          <a:p>
            <a:r>
              <a:rPr lang="en-ZA" altLang="en-US" b="1" dirty="0">
                <a:solidFill>
                  <a:schemeClr val="bg1"/>
                </a:solidFill>
                <a:latin typeface="Arial Narrow" panose="020B0606020202030204" pitchFamily="34" charset="0"/>
                <a:cs typeface="Arial" panose="020B0604020202020204" pitchFamily="34" charset="0"/>
              </a:rPr>
              <a:t>3. </a:t>
            </a:r>
            <a:r>
              <a:rPr lang="en-ZA" b="1" dirty="0">
                <a:solidFill>
                  <a:schemeClr val="bg1"/>
                </a:solidFill>
                <a:effectLst>
                  <a:outerShdw blurRad="38100" dist="38100" dir="2700000" algn="tl">
                    <a:srgbClr val="000000">
                      <a:alpha val="43137"/>
                    </a:srgbClr>
                  </a:outerShdw>
                </a:effectLst>
                <a:latin typeface="Arial Narrow" panose="020B0606020202030204" pitchFamily="34" charset="0"/>
              </a:rPr>
              <a:t>RFP Timelines</a:t>
            </a:r>
            <a:endParaRPr lang="en-ZA" b="1" dirty="0">
              <a:solidFill>
                <a:schemeClr val="bg1"/>
              </a:solidFill>
              <a:latin typeface="Arial Narrow" panose="020B060602020203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AA133F07-979D-4386-873F-62B1BA3EFEE4}"/>
              </a:ext>
            </a:extLst>
          </p:cNvPr>
          <p:cNvGraphicFramePr>
            <a:graphicFrameLocks noGrp="1"/>
          </p:cNvGraphicFramePr>
          <p:nvPr>
            <p:extLst>
              <p:ext uri="{D42A27DB-BD31-4B8C-83A1-F6EECF244321}">
                <p14:modId xmlns:p14="http://schemas.microsoft.com/office/powerpoint/2010/main" val="35890707"/>
              </p:ext>
            </p:extLst>
          </p:nvPr>
        </p:nvGraphicFramePr>
        <p:xfrm>
          <a:off x="140677" y="858128"/>
          <a:ext cx="8792308" cy="5138646"/>
        </p:xfrm>
        <a:graphic>
          <a:graphicData uri="http://schemas.openxmlformats.org/drawingml/2006/table">
            <a:tbl>
              <a:tblPr firstRow="1" bandRow="1">
                <a:tableStyleId>{5C22544A-7EE6-4342-B048-85BDC9FD1C3A}</a:tableStyleId>
              </a:tblPr>
              <a:tblGrid>
                <a:gridCol w="4740812">
                  <a:extLst>
                    <a:ext uri="{9D8B030D-6E8A-4147-A177-3AD203B41FA5}">
                      <a16:colId xmlns:a16="http://schemas.microsoft.com/office/drawing/2014/main" val="1945109945"/>
                    </a:ext>
                  </a:extLst>
                </a:gridCol>
                <a:gridCol w="4051496">
                  <a:extLst>
                    <a:ext uri="{9D8B030D-6E8A-4147-A177-3AD203B41FA5}">
                      <a16:colId xmlns:a16="http://schemas.microsoft.com/office/drawing/2014/main" val="3449785096"/>
                    </a:ext>
                  </a:extLst>
                </a:gridCol>
              </a:tblGrid>
              <a:tr h="723454">
                <a:tc>
                  <a:txBody>
                    <a:bodyPr/>
                    <a:lstStyle/>
                    <a:p>
                      <a:r>
                        <a:rPr lang="en-ZA" dirty="0">
                          <a:latin typeface="Arial Narrow" panose="020B0606020202030204" pitchFamily="34" charset="0"/>
                        </a:rPr>
                        <a:t>ACTIVITY</a:t>
                      </a:r>
                    </a:p>
                  </a:txBody>
                  <a:tcPr anchor="ctr"/>
                </a:tc>
                <a:tc>
                  <a:txBody>
                    <a:bodyPr/>
                    <a:lstStyle/>
                    <a:p>
                      <a:r>
                        <a:rPr lang="en-ZA" dirty="0">
                          <a:latin typeface="Arial Narrow" panose="020B0606020202030204" pitchFamily="34" charset="0"/>
                        </a:rPr>
                        <a:t>DATE DUE</a:t>
                      </a:r>
                    </a:p>
                  </a:txBody>
                  <a:tcPr anchor="ctr"/>
                </a:tc>
                <a:extLst>
                  <a:ext uri="{0D108BD9-81ED-4DB2-BD59-A6C34878D82A}">
                    <a16:rowId xmlns:a16="http://schemas.microsoft.com/office/drawing/2014/main" val="54260067"/>
                  </a:ext>
                </a:extLst>
              </a:tr>
              <a:tr h="59891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Arial Narrow" panose="020B0606020202030204" pitchFamily="34" charset="0"/>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600" kern="1200" dirty="0">
                          <a:solidFill>
                            <a:schemeClr val="tx2"/>
                          </a:solidFill>
                          <a:latin typeface="Arial Narrow" panose="020B0606020202030204" pitchFamily="34" charset="0"/>
                          <a:ea typeface="+mn-ea"/>
                          <a:cs typeface="+mn-cs"/>
                        </a:rPr>
                        <a:t>SARS Tender Office</a:t>
                      </a:r>
                    </a:p>
                  </a:txBody>
                  <a:tcPr anchor="ctr"/>
                </a:tc>
                <a:tc>
                  <a:txBody>
                    <a:bodyPr/>
                    <a:lstStyle/>
                    <a:p>
                      <a:r>
                        <a:rPr lang="en-ZA" sz="1600" kern="1200" dirty="0">
                          <a:solidFill>
                            <a:schemeClr val="tx2"/>
                          </a:solidFill>
                          <a:latin typeface="Arial Narrow" panose="020B0606020202030204" pitchFamily="34" charset="0"/>
                          <a:ea typeface="+mn-ea"/>
                          <a:cs typeface="+mn-cs"/>
                        </a:rPr>
                        <a:t>27 September 2022</a:t>
                      </a:r>
                    </a:p>
                  </a:txBody>
                  <a:tcPr anchor="ctr"/>
                </a:tc>
                <a:extLst>
                  <a:ext uri="{0D108BD9-81ED-4DB2-BD59-A6C34878D82A}">
                    <a16:rowId xmlns:a16="http://schemas.microsoft.com/office/drawing/2014/main" val="719324787"/>
                  </a:ext>
                </a:extLst>
              </a:tr>
              <a:tr h="743891">
                <a:tc>
                  <a:txBody>
                    <a:bodyPr/>
                    <a:lstStyle/>
                    <a:p>
                      <a:pPr marL="0" algn="l" defTabSz="932962" rtl="0" eaLnBrk="1" latinLnBrk="0" hangingPunct="1"/>
                      <a:r>
                        <a:rPr lang="en-ZA" sz="1600" b="0" kern="1200" baseline="0" dirty="0">
                          <a:solidFill>
                            <a:srgbClr val="FF0000"/>
                          </a:solidFill>
                          <a:latin typeface="Arial Narrow" panose="020B0606020202030204" pitchFamily="34" charset="0"/>
                          <a:ea typeface="+mn-ea"/>
                          <a:cs typeface="+mn-cs"/>
                        </a:rPr>
                        <a:t>Non-compulsory virtual briefing session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Arial Narrow" panose="020B0606020202030204" pitchFamily="34" charset="0"/>
                        <a:ea typeface="+mn-ea"/>
                        <a:cs typeface="+mn-cs"/>
                      </a:endParaRPr>
                    </a:p>
                    <a:p>
                      <a:r>
                        <a:rPr lang="en-ZA" sz="1600" kern="1200" noProof="0" dirty="0">
                          <a:solidFill>
                            <a:schemeClr val="tx2"/>
                          </a:solidFill>
                          <a:latin typeface="Arial Narrow" panose="020B0606020202030204" pitchFamily="34" charset="0"/>
                          <a:ea typeface="+mn-ea"/>
                          <a:cs typeface="+mn-cs"/>
                        </a:rPr>
                        <a:t>06 October 2022 at 11h00am</a:t>
                      </a:r>
                      <a:endParaRPr lang="en-ZA" sz="1600" kern="1200" dirty="0">
                        <a:solidFill>
                          <a:schemeClr val="tx2"/>
                        </a:solidFill>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3384964731"/>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Arial Narrow" panose="020B0606020202030204" pitchFamily="34" charset="0"/>
                          <a:ea typeface="+mn-ea"/>
                          <a:cs typeface="+mn-cs"/>
                        </a:rPr>
                        <a:t>Last day for Bidders to submit written questions</a:t>
                      </a:r>
                      <a:endParaRPr lang="en-ZA" sz="1600" kern="1200" dirty="0">
                        <a:solidFill>
                          <a:schemeClr val="tx2"/>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Arial Narrow" panose="020B0606020202030204" pitchFamily="34" charset="0"/>
                          <a:ea typeface="+mn-ea"/>
                          <a:cs typeface="+mn-cs"/>
                        </a:rPr>
                        <a:t>21 October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140783986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Arial Narrow" panose="020B0606020202030204" pitchFamily="34" charset="0"/>
                          <a:ea typeface="+mn-ea"/>
                          <a:cs typeface="+mn-cs"/>
                        </a:rPr>
                        <a:t>Last day for SARS response to Bidder’s written questions</a:t>
                      </a:r>
                      <a:endParaRPr lang="en-ZA" sz="1600" kern="1200" dirty="0">
                        <a:solidFill>
                          <a:schemeClr val="tx2"/>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Arial Narrow" panose="020B0606020202030204" pitchFamily="34" charset="0"/>
                          <a:ea typeface="+mn-ea"/>
                          <a:cs typeface="+mn-cs"/>
                        </a:rPr>
                        <a:t>23 October 2022</a:t>
                      </a:r>
                    </a:p>
                  </a:txBody>
                  <a:tcPr anchor="ctr"/>
                </a:tc>
                <a:extLst>
                  <a:ext uri="{0D108BD9-81ED-4DB2-BD59-A6C34878D82A}">
                    <a16:rowId xmlns:a16="http://schemas.microsoft.com/office/drawing/2014/main" val="242422133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Arial Narrow" panose="020B0606020202030204" pitchFamily="34" charset="0"/>
                          <a:ea typeface="+mn-ea"/>
                          <a:cs typeface="+mn-cs"/>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Arial Narrow" panose="020B0606020202030204" pitchFamily="34" charset="0"/>
                          <a:ea typeface="+mn-ea"/>
                          <a:cs typeface="+mn-cs"/>
                        </a:rPr>
                        <a:t>26 October 2022 at 11h00</a:t>
                      </a:r>
                      <a:endParaRPr lang="en-ZA" sz="1600" kern="1200" dirty="0">
                        <a:solidFill>
                          <a:schemeClr val="tx2"/>
                        </a:solidFill>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4268033793"/>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Arial Narrow" panose="020B0606020202030204" pitchFamily="34" charset="0"/>
                          <a:ea typeface="+mn-ea"/>
                          <a:cs typeface="+mn-cs"/>
                        </a:rPr>
                        <a:t>Notice to bidders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baseline="0" noProof="0" dirty="0">
                          <a:solidFill>
                            <a:schemeClr val="tx2"/>
                          </a:solidFill>
                          <a:latin typeface="Arial Narrow" panose="020B0606020202030204" pitchFamily="34" charset="0"/>
                          <a:ea typeface="+mn-ea"/>
                          <a:cs typeface="+mn-cs"/>
                        </a:rPr>
                        <a:t>Dec/ Jan </a:t>
                      </a:r>
                      <a:r>
                        <a:rPr lang="en-ZA" sz="1600" kern="1200" noProof="0" dirty="0">
                          <a:solidFill>
                            <a:schemeClr val="tx2"/>
                          </a:solidFill>
                          <a:latin typeface="Arial Narrow" panose="020B0606020202030204" pitchFamily="34" charset="0"/>
                          <a:ea typeface="+mn-ea"/>
                          <a:cs typeface="+mn-cs"/>
                        </a:rPr>
                        <a:t>2023</a:t>
                      </a:r>
                    </a:p>
                  </a:txBody>
                  <a:tcPr anchor="ct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159566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0" y="132519"/>
            <a:ext cx="6640391" cy="540060"/>
          </a:xfrm>
        </p:spPr>
        <p:txBody>
          <a:bodyPr>
            <a:normAutofit fontScale="90000"/>
          </a:bodyPr>
          <a:lstStyle/>
          <a:p>
            <a:r>
              <a:rPr lang="en-ZA" altLang="en-US"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4. </a:t>
            </a:r>
            <a:r>
              <a:rPr lang="en-ZA" b="1" dirty="0">
                <a:solidFill>
                  <a:schemeClr val="bg1"/>
                </a:solidFill>
                <a:effectLst>
                  <a:outerShdw blurRad="38100" dist="38100" dir="2700000" algn="tl">
                    <a:srgbClr val="000000">
                      <a:alpha val="43137"/>
                    </a:srgbClr>
                  </a:outerShdw>
                </a:effectLst>
                <a:latin typeface="Arial Narrow" panose="020B0606020202030204" pitchFamily="34" charset="0"/>
              </a:rPr>
              <a:t>Background &amp; Purpose</a:t>
            </a:r>
            <a:endParaRPr lang="en-ZA"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4" name="Rectangle 3"/>
          <p:cNvSpPr txBox="1">
            <a:spLocks noChangeArrowheads="1"/>
          </p:cNvSpPr>
          <p:nvPr/>
        </p:nvSpPr>
        <p:spPr bwMode="auto">
          <a:xfrm>
            <a:off x="336314" y="993784"/>
            <a:ext cx="8282169" cy="78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defTabSz="685800" eaLnBrk="1" fontAlgn="base" hangingPunct="1">
              <a:lnSpc>
                <a:spcPct val="150000"/>
              </a:lnSpc>
              <a:spcBef>
                <a:spcPct val="20000"/>
              </a:spcBef>
              <a:spcAft>
                <a:spcPct val="0"/>
              </a:spcAft>
            </a:pPr>
            <a:r>
              <a:rPr lang="en-ZA" sz="1600" b="0" dirty="0">
                <a:solidFill>
                  <a:schemeClr val="accent5">
                    <a:lumMod val="50000"/>
                  </a:schemeClr>
                </a:solidFill>
                <a:latin typeface="Arial Narrow" panose="020B0606020202030204" pitchFamily="34" charset="0"/>
              </a:rPr>
              <a:t>Summary of Business Requirement Speciation (BRS): Mr M Gumede</a:t>
            </a:r>
            <a:endParaRPr lang="en-GB" altLang="en-US" sz="1600" b="0"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2035397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0" y="84480"/>
            <a:ext cx="8835081" cy="540060"/>
          </a:xfrm>
        </p:spPr>
        <p:txBody>
          <a:bodyPr>
            <a:noAutofit/>
          </a:bodyPr>
          <a:lstStyle/>
          <a:p>
            <a:r>
              <a:rPr lang="en-ZA" sz="3000" b="1" dirty="0">
                <a:solidFill>
                  <a:schemeClr val="bg1"/>
                </a:solidFill>
                <a:effectLst>
                  <a:outerShdw blurRad="38100" dist="38100" dir="2700000" algn="tl">
                    <a:srgbClr val="000000">
                      <a:alpha val="43137"/>
                    </a:srgbClr>
                  </a:outerShdw>
                </a:effectLst>
                <a:latin typeface="Arial Narrow" panose="020B0606020202030204" pitchFamily="34" charset="0"/>
              </a:rPr>
              <a:t>5. Bid Evaluation Process </a:t>
            </a:r>
            <a:r>
              <a:rPr lang="en-ZA" sz="2000" b="1" dirty="0">
                <a:solidFill>
                  <a:schemeClr val="bg1"/>
                </a:solidFill>
                <a:effectLst>
                  <a:outerShdw blurRad="38100" dist="38100" dir="2700000" algn="tl">
                    <a:srgbClr val="000000">
                      <a:alpha val="43137"/>
                    </a:srgbClr>
                  </a:outerShdw>
                </a:effectLst>
                <a:latin typeface="Arial Narrow" panose="020B0606020202030204" pitchFamily="34" charset="0"/>
              </a:rPr>
              <a:t>(Refer to section </a:t>
            </a:r>
            <a:r>
              <a:rPr lang="en-ZA" sz="2000" dirty="0">
                <a:solidFill>
                  <a:schemeClr val="bg1"/>
                </a:solidFill>
                <a:effectLst>
                  <a:outerShdw blurRad="38100" dist="38100" dir="2700000" algn="tl">
                    <a:srgbClr val="000000">
                      <a:alpha val="43137"/>
                    </a:srgbClr>
                  </a:outerShdw>
                </a:effectLst>
                <a:latin typeface="Arial Narrow" panose="020B0606020202030204" pitchFamily="34" charset="0"/>
              </a:rPr>
              <a:t>7</a:t>
            </a:r>
            <a:r>
              <a:rPr lang="en-ZA" sz="2000" b="1" dirty="0">
                <a:solidFill>
                  <a:schemeClr val="bg1"/>
                </a:solidFill>
                <a:effectLst>
                  <a:outerShdw blurRad="38100" dist="38100" dir="2700000" algn="tl">
                    <a:srgbClr val="000000">
                      <a:alpha val="43137"/>
                    </a:srgbClr>
                  </a:outerShdw>
                </a:effectLst>
                <a:latin typeface="Arial Narrow" panose="020B0606020202030204" pitchFamily="34" charset="0"/>
              </a:rPr>
              <a:t> of the RFP Main doc) </a:t>
            </a:r>
            <a:endParaRPr lang="en-ZA" sz="20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E4050B3-6396-89C2-F693-34B9ED91A7F7}"/>
              </a:ext>
            </a:extLst>
          </p:cNvPr>
          <p:cNvSpPr>
            <a:spLocks noChangeArrowheads="1"/>
          </p:cNvSpPr>
          <p:nvPr/>
        </p:nvSpPr>
        <p:spPr bwMode="auto">
          <a:xfrm>
            <a:off x="785988" y="11480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SzPct val="120000"/>
              <a:buChar char="•"/>
              <a:defRPr sz="2400">
                <a:solidFill>
                  <a:schemeClr val="tx1"/>
                </a:solidFill>
                <a:latin typeface="Arial" pitchFamily="34" charset="0"/>
              </a:defRPr>
            </a:lvl1pPr>
            <a:lvl2pPr marL="742950" indent="-285750" eaLnBrk="0" hangingPunct="0">
              <a:buClr>
                <a:schemeClr val="tx2"/>
              </a:buClr>
              <a:buSzPct val="120000"/>
              <a:buChar char="•"/>
              <a:defRPr sz="2200">
                <a:solidFill>
                  <a:schemeClr val="tx1"/>
                </a:solidFill>
                <a:latin typeface="Arial" pitchFamily="34" charset="0"/>
              </a:defRPr>
            </a:lvl2pPr>
            <a:lvl3pPr marL="1143000" indent="-228600" eaLnBrk="0" hangingPunct="0">
              <a:buClr>
                <a:schemeClr val="tx2"/>
              </a:buClr>
              <a:buFont typeface="Times New Roman" pitchFamily="18" charset="0"/>
              <a:buChar char="–"/>
              <a:defRPr sz="2000">
                <a:solidFill>
                  <a:schemeClr val="tx1"/>
                </a:solidFill>
                <a:latin typeface="Arial" pitchFamily="34" charset="0"/>
              </a:defRPr>
            </a:lvl3pPr>
            <a:lvl4pPr marL="1600200" indent="-228600" eaLnBrk="0" hangingPunct="0">
              <a:buClr>
                <a:schemeClr val="tx2"/>
              </a:buClr>
              <a:buSzPct val="89000"/>
              <a:buChar char="•"/>
              <a:defRPr sz="2000">
                <a:solidFill>
                  <a:schemeClr val="tx1"/>
                </a:solidFill>
                <a:latin typeface="Arial" pitchFamily="34" charset="0"/>
              </a:defRPr>
            </a:lvl4pPr>
            <a:lvl5pPr marL="2057400" indent="-228600" eaLnBrk="0" hangingPunct="0">
              <a:buClr>
                <a:schemeClr val="tx2"/>
              </a:buClr>
              <a:buSzPct val="75000"/>
              <a:buFont typeface="Times New Roman" pitchFamily="18" charset="0"/>
              <a:buChar char="–"/>
              <a:defRPr sz="2000">
                <a:solidFill>
                  <a:schemeClr val="tx1"/>
                </a:solidFill>
                <a:latin typeface="Arial" pitchFamily="34" charset="0"/>
              </a:defRPr>
            </a:lvl5pPr>
            <a:lvl6pPr marL="2514600" indent="-22860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Arial" pitchFamily="34" charset="0"/>
              </a:defRPr>
            </a:lvl6pPr>
            <a:lvl7pPr marL="2971800" indent="-22860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Arial" pitchFamily="34" charset="0"/>
              </a:defRPr>
            </a:lvl7pPr>
            <a:lvl8pPr marL="3429000" indent="-22860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Arial" pitchFamily="34" charset="0"/>
              </a:defRPr>
            </a:lvl8pPr>
            <a:lvl9pPr marL="3886200" indent="-22860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Arial" pitchFamily="34" charset="0"/>
              </a:defRPr>
            </a:lvl9pPr>
          </a:lstStyle>
          <a:p>
            <a:pPr eaLnBrk="1" hangingPunct="1">
              <a:buSzTx/>
              <a:buFontTx/>
              <a:buNone/>
            </a:pPr>
            <a:endParaRPr lang="en-US" altLang="en-US">
              <a:solidFill>
                <a:srgbClr val="000000"/>
              </a:solidFill>
            </a:endParaRPr>
          </a:p>
        </p:txBody>
      </p:sp>
      <p:sp>
        <p:nvSpPr>
          <p:cNvPr id="6" name="Rectangle 5">
            <a:extLst>
              <a:ext uri="{FF2B5EF4-FFF2-40B4-BE49-F238E27FC236}">
                <a16:creationId xmlns:a16="http://schemas.microsoft.com/office/drawing/2014/main" id="{E4C794B0-2809-7BB4-3040-A7C556A1A91A}"/>
              </a:ext>
            </a:extLst>
          </p:cNvPr>
          <p:cNvSpPr/>
          <p:nvPr/>
        </p:nvSpPr>
        <p:spPr bwMode="auto">
          <a:xfrm>
            <a:off x="379348" y="4084675"/>
            <a:ext cx="1659293" cy="45748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91276" tIns="45638" rIns="91276" bIns="45638" spcCol="0" rtlCol="0" anchor="ctr"/>
          <a:lstStyle/>
          <a:p>
            <a:pPr marL="228184" indent="-228184" algn="ctr">
              <a:lnSpc>
                <a:spcPct val="135000"/>
              </a:lnSpc>
              <a:spcBef>
                <a:spcPct val="75000"/>
              </a:spcBef>
              <a:spcAft>
                <a:spcPct val="10000"/>
              </a:spcAft>
              <a:buClr>
                <a:schemeClr val="accent1"/>
              </a:buClr>
            </a:pPr>
            <a:r>
              <a:rPr lang="en-ZA" sz="1600" b="1" dirty="0">
                <a:solidFill>
                  <a:schemeClr val="bg1"/>
                </a:solidFill>
                <a:latin typeface="Arial Narrow" panose="020B0606020202030204" pitchFamily="34" charset="0"/>
                <a:ea typeface="SimSun" pitchFamily="2" charset="-122"/>
              </a:rPr>
              <a:t>Gate 1</a:t>
            </a:r>
          </a:p>
        </p:txBody>
      </p:sp>
      <p:sp>
        <p:nvSpPr>
          <p:cNvPr id="14" name="Rectangle 13">
            <a:extLst>
              <a:ext uri="{FF2B5EF4-FFF2-40B4-BE49-F238E27FC236}">
                <a16:creationId xmlns:a16="http://schemas.microsoft.com/office/drawing/2014/main" id="{F4706009-DC44-4644-9DF9-450A7F77ADD6}"/>
              </a:ext>
            </a:extLst>
          </p:cNvPr>
          <p:cNvSpPr/>
          <p:nvPr/>
        </p:nvSpPr>
        <p:spPr bwMode="auto">
          <a:xfrm>
            <a:off x="402102" y="1265335"/>
            <a:ext cx="1655087" cy="34031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91276" tIns="45638" rIns="91276" bIns="45638" spcCol="0" rtlCol="0" anchor="t"/>
          <a:lstStyle/>
          <a:p>
            <a:pPr marL="228184" indent="-228184" algn="ctr">
              <a:lnSpc>
                <a:spcPct val="135000"/>
              </a:lnSpc>
              <a:spcBef>
                <a:spcPct val="75000"/>
              </a:spcBef>
              <a:spcAft>
                <a:spcPct val="10000"/>
              </a:spcAft>
              <a:buClr>
                <a:schemeClr val="accent1"/>
              </a:buClr>
            </a:pPr>
            <a:r>
              <a:rPr lang="en-ZA" sz="1600" b="1" dirty="0">
                <a:solidFill>
                  <a:schemeClr val="bg1"/>
                </a:solidFill>
                <a:latin typeface="Arial Narrow" panose="020B0606020202030204" pitchFamily="34" charset="0"/>
                <a:ea typeface="SimSun" pitchFamily="2" charset="-122"/>
              </a:rPr>
              <a:t>Gate 0</a:t>
            </a:r>
          </a:p>
          <a:p>
            <a:pPr marL="228184" indent="-228184" algn="ctr">
              <a:lnSpc>
                <a:spcPct val="135000"/>
              </a:lnSpc>
              <a:spcBef>
                <a:spcPct val="75000"/>
              </a:spcBef>
              <a:spcAft>
                <a:spcPct val="10000"/>
              </a:spcAft>
              <a:buClr>
                <a:schemeClr val="accent1"/>
              </a:buClr>
            </a:pPr>
            <a:r>
              <a:rPr lang="en-ZA" sz="2000" b="1" dirty="0">
                <a:solidFill>
                  <a:schemeClr val="bg1"/>
                </a:solidFill>
                <a:ea typeface="SimSun" pitchFamily="2" charset="-122"/>
              </a:rPr>
              <a:t> </a:t>
            </a:r>
          </a:p>
        </p:txBody>
      </p:sp>
      <p:sp>
        <p:nvSpPr>
          <p:cNvPr id="15" name="Rectangle 14">
            <a:extLst>
              <a:ext uri="{FF2B5EF4-FFF2-40B4-BE49-F238E27FC236}">
                <a16:creationId xmlns:a16="http://schemas.microsoft.com/office/drawing/2014/main" id="{C45FD59C-D7C8-3FC4-3214-1D1A0D28239D}"/>
              </a:ext>
            </a:extLst>
          </p:cNvPr>
          <p:cNvSpPr/>
          <p:nvPr/>
        </p:nvSpPr>
        <p:spPr bwMode="auto">
          <a:xfrm>
            <a:off x="364865" y="5848559"/>
            <a:ext cx="1692325" cy="43269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91276" tIns="45638" rIns="91276" bIns="45638" spcCol="0" rtlCol="0" anchor="t"/>
          <a:lstStyle/>
          <a:p>
            <a:pPr marL="228184" indent="-228184" algn="ctr">
              <a:lnSpc>
                <a:spcPct val="135000"/>
              </a:lnSpc>
              <a:spcBef>
                <a:spcPct val="75000"/>
              </a:spcBef>
              <a:spcAft>
                <a:spcPct val="10000"/>
              </a:spcAft>
              <a:buClr>
                <a:schemeClr val="accent1"/>
              </a:buClr>
            </a:pPr>
            <a:r>
              <a:rPr lang="en-ZA" sz="1600" b="1" dirty="0">
                <a:solidFill>
                  <a:schemeClr val="bg1"/>
                </a:solidFill>
                <a:latin typeface="Arial Narrow" panose="020B0606020202030204" pitchFamily="34" charset="0"/>
                <a:ea typeface="SimSun" pitchFamily="2" charset="-122"/>
              </a:rPr>
              <a:t>Gate 2 </a:t>
            </a:r>
          </a:p>
        </p:txBody>
      </p:sp>
      <p:sp>
        <p:nvSpPr>
          <p:cNvPr id="16" name="Rectangle 15">
            <a:extLst>
              <a:ext uri="{FF2B5EF4-FFF2-40B4-BE49-F238E27FC236}">
                <a16:creationId xmlns:a16="http://schemas.microsoft.com/office/drawing/2014/main" id="{829EA94C-867B-62C8-D07C-2A2A5D0DDC8B}"/>
              </a:ext>
            </a:extLst>
          </p:cNvPr>
          <p:cNvSpPr/>
          <p:nvPr/>
        </p:nvSpPr>
        <p:spPr bwMode="auto">
          <a:xfrm>
            <a:off x="2959032" y="5864842"/>
            <a:ext cx="1757620" cy="396044"/>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91276" tIns="45638" rIns="91276" bIns="45638" spcCol="0" rtlCol="0" anchor="ctr"/>
          <a:lstStyle/>
          <a:p>
            <a:pPr marL="228184" indent="-228184">
              <a:lnSpc>
                <a:spcPct val="135000"/>
              </a:lnSpc>
              <a:spcBef>
                <a:spcPct val="75000"/>
              </a:spcBef>
              <a:spcAft>
                <a:spcPct val="10000"/>
              </a:spcAft>
              <a:buClr>
                <a:schemeClr val="accent1"/>
              </a:buClr>
            </a:pPr>
            <a:r>
              <a:rPr lang="en-ZA" sz="1200" b="1" dirty="0">
                <a:solidFill>
                  <a:srgbClr val="FF0000"/>
                </a:solidFill>
                <a:latin typeface="Arial Narrow" panose="020B0606020202030204" pitchFamily="34" charset="0"/>
                <a:ea typeface="SimSun" pitchFamily="2" charset="-122"/>
              </a:rPr>
              <a:t>B-BBEE – Classification </a:t>
            </a:r>
          </a:p>
        </p:txBody>
      </p:sp>
      <p:sp>
        <p:nvSpPr>
          <p:cNvPr id="17" name="Text Box 98">
            <a:extLst>
              <a:ext uri="{FF2B5EF4-FFF2-40B4-BE49-F238E27FC236}">
                <a16:creationId xmlns:a16="http://schemas.microsoft.com/office/drawing/2014/main" id="{5785ABD9-9DB3-A15E-BBDE-7525FE04A718}"/>
              </a:ext>
            </a:extLst>
          </p:cNvPr>
          <p:cNvSpPr txBox="1">
            <a:spLocks noChangeArrowheads="1"/>
          </p:cNvSpPr>
          <p:nvPr/>
        </p:nvSpPr>
        <p:spPr bwMode="auto">
          <a:xfrm>
            <a:off x="3324346" y="1119563"/>
            <a:ext cx="5103425" cy="1446384"/>
          </a:xfrm>
          <a:prstGeom prst="rect">
            <a:avLst/>
          </a:prstGeom>
          <a:solidFill>
            <a:schemeClr val="accent1">
              <a:lumMod val="40000"/>
              <a:lumOff val="60000"/>
            </a:schemeClr>
          </a:solidFill>
          <a:ln>
            <a:headEnd/>
            <a:tailEnd/>
          </a:ln>
        </p:spPr>
        <p:style>
          <a:lnRef idx="1">
            <a:schemeClr val="accent3"/>
          </a:lnRef>
          <a:fillRef idx="3">
            <a:schemeClr val="accent3"/>
          </a:fillRef>
          <a:effectRef idx="2">
            <a:schemeClr val="accent3"/>
          </a:effectRef>
          <a:fontRef idx="minor">
            <a:schemeClr val="lt1"/>
          </a:fontRef>
        </p:style>
        <p:txBody>
          <a:bodyPr wrap="square" lIns="91276" tIns="45638" rIns="91276" bIns="45638">
            <a:spAutoFit/>
          </a:bodyPr>
          <a:lstStyle/>
          <a:p>
            <a:pPr algn="l">
              <a:buFontTx/>
              <a:buChar char="•"/>
            </a:pPr>
            <a:r>
              <a:rPr lang="en-ZA" sz="1100" b="1" dirty="0">
                <a:solidFill>
                  <a:schemeClr val="accent1">
                    <a:lumMod val="75000"/>
                  </a:schemeClr>
                </a:solidFill>
              </a:rPr>
              <a:t>Central Registration Report (Central Database System) from NT</a:t>
            </a:r>
          </a:p>
          <a:p>
            <a:pPr algn="l">
              <a:buFontTx/>
              <a:buChar char="•"/>
            </a:pPr>
            <a:r>
              <a:rPr lang="en-ZA" sz="1100" b="1" dirty="0">
                <a:solidFill>
                  <a:schemeClr val="accent1">
                    <a:lumMod val="75000"/>
                  </a:schemeClr>
                </a:solidFill>
              </a:rPr>
              <a:t>Tax Compliance Status Pin</a:t>
            </a:r>
          </a:p>
          <a:p>
            <a:pPr algn="l">
              <a:buFontTx/>
              <a:buChar char="•"/>
            </a:pPr>
            <a:r>
              <a:rPr lang="en-ZA" sz="1100" b="1" dirty="0">
                <a:solidFill>
                  <a:schemeClr val="accent1">
                    <a:lumMod val="75000"/>
                  </a:schemeClr>
                </a:solidFill>
              </a:rPr>
              <a:t>Invitation to Bid –SBD 1                       </a:t>
            </a:r>
          </a:p>
          <a:p>
            <a:pPr algn="l">
              <a:buFontTx/>
              <a:buChar char="•"/>
            </a:pPr>
            <a:r>
              <a:rPr lang="en-ZA" sz="1100" b="1" dirty="0">
                <a:solidFill>
                  <a:schemeClr val="accent1">
                    <a:lumMod val="75000"/>
                  </a:schemeClr>
                </a:solidFill>
              </a:rPr>
              <a:t>Declaration of Interest (SBD 4)</a:t>
            </a:r>
          </a:p>
          <a:p>
            <a:pPr algn="l">
              <a:buFontTx/>
              <a:buChar char="•"/>
            </a:pPr>
            <a:r>
              <a:rPr lang="en-ZA" sz="1100" b="1" dirty="0">
                <a:solidFill>
                  <a:schemeClr val="accent1">
                    <a:lumMod val="75000"/>
                  </a:schemeClr>
                </a:solidFill>
              </a:rPr>
              <a:t>Preference Point Claim Form – SBD 6.1</a:t>
            </a:r>
          </a:p>
          <a:p>
            <a:pPr algn="l">
              <a:buFontTx/>
              <a:buChar char="•"/>
            </a:pPr>
            <a:r>
              <a:rPr lang="en-ZA" sz="1100" b="1" dirty="0">
                <a:solidFill>
                  <a:schemeClr val="accent1">
                    <a:lumMod val="75000"/>
                  </a:schemeClr>
                </a:solidFill>
              </a:rPr>
              <a:t>Supplier Risk Questionnaire</a:t>
            </a:r>
          </a:p>
          <a:p>
            <a:pPr algn="l">
              <a:buFontTx/>
              <a:buChar char="•"/>
            </a:pPr>
            <a:r>
              <a:rPr lang="en-ZA" sz="1100" b="1" dirty="0">
                <a:solidFill>
                  <a:schemeClr val="accent1">
                    <a:lumMod val="75000"/>
                  </a:schemeClr>
                </a:solidFill>
              </a:rPr>
              <a:t>Agreement</a:t>
            </a:r>
          </a:p>
          <a:p>
            <a:pPr algn="l">
              <a:buFontTx/>
              <a:buChar char="•"/>
            </a:pPr>
            <a:r>
              <a:rPr lang="en-ZA" sz="1100" b="1" dirty="0">
                <a:solidFill>
                  <a:schemeClr val="accent1">
                    <a:lumMod val="75000"/>
                  </a:schemeClr>
                </a:solidFill>
              </a:rPr>
              <a:t>Annual Financial Statements</a:t>
            </a:r>
          </a:p>
        </p:txBody>
      </p:sp>
      <p:sp>
        <p:nvSpPr>
          <p:cNvPr id="18" name="Text Box 98">
            <a:extLst>
              <a:ext uri="{FF2B5EF4-FFF2-40B4-BE49-F238E27FC236}">
                <a16:creationId xmlns:a16="http://schemas.microsoft.com/office/drawing/2014/main" id="{B7C7EC0F-793E-E8E5-04A3-002A966945DE}"/>
              </a:ext>
            </a:extLst>
          </p:cNvPr>
          <p:cNvSpPr txBox="1">
            <a:spLocks noChangeArrowheads="1"/>
          </p:cNvSpPr>
          <p:nvPr/>
        </p:nvSpPr>
        <p:spPr bwMode="auto">
          <a:xfrm>
            <a:off x="5416446" y="3616700"/>
            <a:ext cx="2242300" cy="599999"/>
          </a:xfrm>
          <a:prstGeom prst="rect">
            <a:avLst/>
          </a:prstGeom>
          <a:solidFill>
            <a:schemeClr val="accent2">
              <a:lumMod val="40000"/>
              <a:lumOff val="60000"/>
            </a:schemeClr>
          </a:solidFill>
          <a:ln>
            <a:headEnd/>
            <a:tailEnd/>
          </a:ln>
        </p:spPr>
        <p:style>
          <a:lnRef idx="1">
            <a:schemeClr val="accent3"/>
          </a:lnRef>
          <a:fillRef idx="3">
            <a:schemeClr val="accent3"/>
          </a:fillRef>
          <a:effectRef idx="2">
            <a:schemeClr val="accent3"/>
          </a:effectRef>
          <a:fontRef idx="minor">
            <a:schemeClr val="lt1"/>
          </a:fontRef>
        </p:style>
        <p:txBody>
          <a:bodyPr wrap="square" lIns="91276" tIns="45638" rIns="91276" bIns="45638">
            <a:spAutoFit/>
          </a:bodyPr>
          <a:lstStyle/>
          <a:p>
            <a:pPr marL="171140" indent="-171140">
              <a:buFont typeface="Arial" panose="020B0604020202020204" pitchFamily="34" charset="0"/>
              <a:buChar char="•"/>
            </a:pPr>
            <a:r>
              <a:rPr lang="en-GB" sz="1100" b="1" dirty="0">
                <a:solidFill>
                  <a:schemeClr val="tx2"/>
                </a:solidFill>
                <a:cs typeface="Times New Roman" pitchFamily="18" charset="0"/>
              </a:rPr>
              <a:t>Proof of accreditation by Printing SA for Print Secure printing</a:t>
            </a:r>
            <a:endParaRPr lang="en-ZA" sz="1100" b="1" dirty="0">
              <a:solidFill>
                <a:schemeClr val="tx2"/>
              </a:solidFill>
              <a:cs typeface="Times New Roman" pitchFamily="18" charset="0"/>
            </a:endParaRPr>
          </a:p>
        </p:txBody>
      </p:sp>
      <p:sp>
        <p:nvSpPr>
          <p:cNvPr id="19" name="Text Box 98">
            <a:extLst>
              <a:ext uri="{FF2B5EF4-FFF2-40B4-BE49-F238E27FC236}">
                <a16:creationId xmlns:a16="http://schemas.microsoft.com/office/drawing/2014/main" id="{459022F2-EAEF-07F1-EFBF-B93B956A6A80}"/>
              </a:ext>
            </a:extLst>
          </p:cNvPr>
          <p:cNvSpPr txBox="1">
            <a:spLocks noChangeArrowheads="1"/>
          </p:cNvSpPr>
          <p:nvPr/>
        </p:nvSpPr>
        <p:spPr bwMode="auto">
          <a:xfrm>
            <a:off x="5419146" y="3022160"/>
            <a:ext cx="2186592" cy="399944"/>
          </a:xfrm>
          <a:prstGeom prst="rect">
            <a:avLst/>
          </a:prstGeom>
          <a:solidFill>
            <a:srgbClr val="FFC000"/>
          </a:solidFill>
          <a:ln>
            <a:headEnd/>
            <a:tailEnd/>
          </a:ln>
        </p:spPr>
        <p:style>
          <a:lnRef idx="1">
            <a:schemeClr val="accent3"/>
          </a:lnRef>
          <a:fillRef idx="3">
            <a:schemeClr val="accent3"/>
          </a:fillRef>
          <a:effectRef idx="2">
            <a:schemeClr val="accent3"/>
          </a:effectRef>
          <a:fontRef idx="minor">
            <a:schemeClr val="lt1"/>
          </a:fontRef>
        </p:style>
        <p:txBody>
          <a:bodyPr wrap="square" lIns="91276" tIns="45638" rIns="91276" bIns="45638">
            <a:spAutoFit/>
          </a:bodyPr>
          <a:lstStyle/>
          <a:p>
            <a:pPr algn="ctr"/>
            <a:r>
              <a:rPr lang="en-ZA" sz="1000" b="1" dirty="0">
                <a:solidFill>
                  <a:schemeClr val="tx2"/>
                </a:solidFill>
                <a:cs typeface="Times New Roman" pitchFamily="18" charset="0"/>
              </a:rPr>
              <a:t>Mandatory Requirements </a:t>
            </a:r>
          </a:p>
          <a:p>
            <a:pPr algn="ctr"/>
            <a:r>
              <a:rPr lang="en-ZA" sz="1000" b="1" dirty="0">
                <a:solidFill>
                  <a:schemeClr val="tx2"/>
                </a:solidFill>
                <a:cs typeface="Times New Roman" pitchFamily="18" charset="0"/>
              </a:rPr>
              <a:t>(Pre-Technical Evaluation)</a:t>
            </a:r>
          </a:p>
        </p:txBody>
      </p:sp>
      <p:sp>
        <p:nvSpPr>
          <p:cNvPr id="20" name="Rectangle 19">
            <a:extLst>
              <a:ext uri="{FF2B5EF4-FFF2-40B4-BE49-F238E27FC236}">
                <a16:creationId xmlns:a16="http://schemas.microsoft.com/office/drawing/2014/main" id="{E709870F-E9CF-36A2-7D5B-EF4FCBA60D60}"/>
              </a:ext>
            </a:extLst>
          </p:cNvPr>
          <p:cNvSpPr/>
          <p:nvPr/>
        </p:nvSpPr>
        <p:spPr bwMode="auto">
          <a:xfrm>
            <a:off x="379344" y="4645823"/>
            <a:ext cx="1638275" cy="50405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91276" tIns="45638" rIns="91276" bIns="45638" spcCol="0" rtlCol="0" anchor="ctr"/>
          <a:lstStyle/>
          <a:p>
            <a:pPr marL="228184" indent="-228184" algn="ctr">
              <a:lnSpc>
                <a:spcPct val="135000"/>
              </a:lnSpc>
              <a:spcBef>
                <a:spcPct val="75000"/>
              </a:spcBef>
              <a:spcAft>
                <a:spcPct val="10000"/>
              </a:spcAft>
              <a:buClr>
                <a:schemeClr val="accent1"/>
              </a:buClr>
            </a:pPr>
            <a:r>
              <a:rPr lang="en-ZA" sz="1100" b="1" dirty="0">
                <a:solidFill>
                  <a:schemeClr val="bg1"/>
                </a:solidFill>
                <a:ea typeface="SimSun" pitchFamily="2" charset="-122"/>
              </a:rPr>
              <a:t>Technical Evaluation </a:t>
            </a:r>
          </a:p>
        </p:txBody>
      </p:sp>
      <p:sp>
        <p:nvSpPr>
          <p:cNvPr id="21" name="Rectangle 11">
            <a:extLst>
              <a:ext uri="{FF2B5EF4-FFF2-40B4-BE49-F238E27FC236}">
                <a16:creationId xmlns:a16="http://schemas.microsoft.com/office/drawing/2014/main" id="{1906943D-A7DD-6534-A903-A9AE2E3E59C9}"/>
              </a:ext>
            </a:extLst>
          </p:cNvPr>
          <p:cNvSpPr>
            <a:spLocks noChangeArrowheads="1"/>
          </p:cNvSpPr>
          <p:nvPr/>
        </p:nvSpPr>
        <p:spPr bwMode="auto">
          <a:xfrm>
            <a:off x="3094388" y="3711738"/>
            <a:ext cx="1802280" cy="1517971"/>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89838" tIns="46716" rIns="89838" bIns="46716" anchor="t" anchorCtr="1"/>
          <a:lstStyle/>
          <a:p>
            <a:pPr marL="175895" indent="-175895" algn="ctr">
              <a:defRPr/>
            </a:pPr>
            <a:endParaRPr lang="en-US" sz="1000" b="1" dirty="0">
              <a:solidFill>
                <a:schemeClr val="bg1"/>
              </a:solidFill>
            </a:endParaRPr>
          </a:p>
          <a:p>
            <a:pPr marL="175895" indent="-175895" algn="ctr">
              <a:defRPr/>
            </a:pPr>
            <a:endParaRPr lang="en-US" sz="1000" b="1" dirty="0">
              <a:solidFill>
                <a:schemeClr val="bg1"/>
              </a:solidFill>
            </a:endParaRPr>
          </a:p>
          <a:p>
            <a:pPr marL="175895" indent="-175895" algn="ctr">
              <a:defRPr/>
            </a:pPr>
            <a:r>
              <a:rPr lang="en-US" sz="1100" b="1" dirty="0">
                <a:solidFill>
                  <a:schemeClr val="bg1"/>
                </a:solidFill>
              </a:rPr>
              <a:t>Achieve  overall score of 70 out of 100 points to formulate panel</a:t>
            </a:r>
          </a:p>
        </p:txBody>
      </p:sp>
      <p:sp>
        <p:nvSpPr>
          <p:cNvPr id="22" name="Rectangle 21">
            <a:extLst>
              <a:ext uri="{FF2B5EF4-FFF2-40B4-BE49-F238E27FC236}">
                <a16:creationId xmlns:a16="http://schemas.microsoft.com/office/drawing/2014/main" id="{6013CA8A-8171-3671-D4AD-D97C039A01FD}"/>
              </a:ext>
            </a:extLst>
          </p:cNvPr>
          <p:cNvSpPr/>
          <p:nvPr/>
        </p:nvSpPr>
        <p:spPr bwMode="auto">
          <a:xfrm>
            <a:off x="402099" y="1766580"/>
            <a:ext cx="2072650" cy="50405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91276" tIns="45638" rIns="91276" bIns="45638" spcCol="0" rtlCol="0" anchor="ctr"/>
          <a:lstStyle/>
          <a:p>
            <a:pPr marL="228184" indent="-228184">
              <a:lnSpc>
                <a:spcPct val="135000"/>
              </a:lnSpc>
              <a:spcBef>
                <a:spcPct val="75000"/>
              </a:spcBef>
              <a:spcAft>
                <a:spcPct val="10000"/>
              </a:spcAft>
              <a:buClr>
                <a:schemeClr val="accent1"/>
              </a:buClr>
            </a:pPr>
            <a:r>
              <a:rPr lang="en-ZA" sz="1200" b="1" dirty="0">
                <a:solidFill>
                  <a:schemeClr val="bg1"/>
                </a:solidFill>
                <a:latin typeface="Arial Narrow" panose="020B0606020202030204" pitchFamily="34" charset="0"/>
                <a:ea typeface="SimSun" pitchFamily="2" charset="-122"/>
              </a:rPr>
              <a:t>Pre-Qualification Evaluation </a:t>
            </a:r>
          </a:p>
        </p:txBody>
      </p:sp>
      <p:sp>
        <p:nvSpPr>
          <p:cNvPr id="23" name="Down Arrow 26">
            <a:extLst>
              <a:ext uri="{FF2B5EF4-FFF2-40B4-BE49-F238E27FC236}">
                <a16:creationId xmlns:a16="http://schemas.microsoft.com/office/drawing/2014/main" id="{6F810047-498A-216B-780F-EDEBC104AC12}"/>
              </a:ext>
            </a:extLst>
          </p:cNvPr>
          <p:cNvSpPr/>
          <p:nvPr/>
        </p:nvSpPr>
        <p:spPr bwMode="auto">
          <a:xfrm>
            <a:off x="1027061" y="5276729"/>
            <a:ext cx="355473" cy="430722"/>
          </a:xfrm>
          <a:prstGeom prst="downArrow">
            <a:avLst/>
          </a:prstGeom>
          <a:ln>
            <a:headEnd/>
            <a:tailEnd/>
          </a:ln>
        </p:spPr>
        <p:style>
          <a:lnRef idx="1">
            <a:schemeClr val="accent3"/>
          </a:lnRef>
          <a:fillRef idx="3">
            <a:schemeClr val="accent3"/>
          </a:fillRef>
          <a:effectRef idx="2">
            <a:schemeClr val="accent3"/>
          </a:effectRef>
          <a:fontRef idx="minor">
            <a:schemeClr val="lt1"/>
          </a:fontRef>
        </p:style>
        <p:txBody>
          <a:bodyPr lIns="91276" tIns="45638" rIns="91276" bIns="45638" spcCol="0" rtlCol="0" anchor="ctr"/>
          <a:lstStyle/>
          <a:p>
            <a:pPr marL="228184" indent="-228184">
              <a:lnSpc>
                <a:spcPct val="135000"/>
              </a:lnSpc>
              <a:spcBef>
                <a:spcPct val="75000"/>
              </a:spcBef>
              <a:spcAft>
                <a:spcPct val="10000"/>
              </a:spcAft>
              <a:buClr>
                <a:schemeClr val="accent1"/>
              </a:buClr>
            </a:pPr>
            <a:endParaRPr lang="en-ZA" sz="2000" b="1" dirty="0">
              <a:solidFill>
                <a:srgbClr val="FF0000"/>
              </a:solidFill>
              <a:ea typeface="SimSun" pitchFamily="2" charset="-122"/>
            </a:endParaRPr>
          </a:p>
        </p:txBody>
      </p:sp>
      <p:sp>
        <p:nvSpPr>
          <p:cNvPr id="24" name="Down Arrow 27">
            <a:extLst>
              <a:ext uri="{FF2B5EF4-FFF2-40B4-BE49-F238E27FC236}">
                <a16:creationId xmlns:a16="http://schemas.microsoft.com/office/drawing/2014/main" id="{9200F95F-9645-558A-892A-F211179C2338}"/>
              </a:ext>
            </a:extLst>
          </p:cNvPr>
          <p:cNvSpPr/>
          <p:nvPr/>
        </p:nvSpPr>
        <p:spPr bwMode="auto">
          <a:xfrm>
            <a:off x="983322" y="3500953"/>
            <a:ext cx="355473" cy="457487"/>
          </a:xfrm>
          <a:prstGeom prst="downArrow">
            <a:avLst/>
          </a:prstGeom>
          <a:ln>
            <a:headEnd/>
            <a:tailEnd/>
          </a:ln>
        </p:spPr>
        <p:style>
          <a:lnRef idx="1">
            <a:schemeClr val="accent3"/>
          </a:lnRef>
          <a:fillRef idx="3">
            <a:schemeClr val="accent3"/>
          </a:fillRef>
          <a:effectRef idx="2">
            <a:schemeClr val="accent3"/>
          </a:effectRef>
          <a:fontRef idx="minor">
            <a:schemeClr val="lt1"/>
          </a:fontRef>
        </p:style>
        <p:txBody>
          <a:bodyPr lIns="91276" tIns="45638" rIns="91276" bIns="45638" spcCol="0" rtlCol="0" anchor="ctr"/>
          <a:lstStyle/>
          <a:p>
            <a:pPr marL="228184" indent="-228184">
              <a:lnSpc>
                <a:spcPct val="135000"/>
              </a:lnSpc>
              <a:spcBef>
                <a:spcPct val="75000"/>
              </a:spcBef>
              <a:spcAft>
                <a:spcPct val="10000"/>
              </a:spcAft>
              <a:buClr>
                <a:schemeClr val="accent1"/>
              </a:buClr>
            </a:pPr>
            <a:endParaRPr lang="en-ZA" sz="2000" b="1" dirty="0">
              <a:solidFill>
                <a:srgbClr val="FF0000"/>
              </a:solidFill>
              <a:ea typeface="SimSun" pitchFamily="2" charset="-122"/>
            </a:endParaRPr>
          </a:p>
        </p:txBody>
      </p:sp>
      <p:sp>
        <p:nvSpPr>
          <p:cNvPr id="25" name="Text Box 98">
            <a:extLst>
              <a:ext uri="{FF2B5EF4-FFF2-40B4-BE49-F238E27FC236}">
                <a16:creationId xmlns:a16="http://schemas.microsoft.com/office/drawing/2014/main" id="{CB3B965B-5871-DC48-E73C-29CC5AF83CAE}"/>
              </a:ext>
            </a:extLst>
          </p:cNvPr>
          <p:cNvSpPr txBox="1">
            <a:spLocks noChangeArrowheads="1"/>
          </p:cNvSpPr>
          <p:nvPr/>
        </p:nvSpPr>
        <p:spPr bwMode="auto">
          <a:xfrm>
            <a:off x="5409822" y="4434658"/>
            <a:ext cx="2242300" cy="599999"/>
          </a:xfrm>
          <a:prstGeom prst="rect">
            <a:avLst/>
          </a:prstGeom>
          <a:solidFill>
            <a:schemeClr val="bg2"/>
          </a:solidFill>
          <a:ln>
            <a:headEnd/>
            <a:tailEnd/>
          </a:ln>
        </p:spPr>
        <p:style>
          <a:lnRef idx="1">
            <a:schemeClr val="accent3"/>
          </a:lnRef>
          <a:fillRef idx="3">
            <a:schemeClr val="accent3"/>
          </a:fillRef>
          <a:effectRef idx="2">
            <a:schemeClr val="accent3"/>
          </a:effectRef>
          <a:fontRef idx="minor">
            <a:schemeClr val="lt1"/>
          </a:fontRef>
        </p:style>
        <p:txBody>
          <a:bodyPr wrap="square" lIns="91276" tIns="45638" rIns="91276" bIns="45638">
            <a:spAutoFit/>
          </a:bodyPr>
          <a:lstStyle/>
          <a:p>
            <a:pPr marL="171140" indent="-171140">
              <a:buFont typeface="Arial" panose="020B0604020202020204" pitchFamily="34" charset="0"/>
              <a:buChar char="•"/>
            </a:pPr>
            <a:r>
              <a:rPr lang="en-GB" sz="1100" b="1" dirty="0">
                <a:solidFill>
                  <a:schemeClr val="tx2"/>
                </a:solidFill>
                <a:cs typeface="Times New Roman" pitchFamily="18" charset="0"/>
              </a:rPr>
              <a:t>Machines and Finishing equipment with advanced Capability</a:t>
            </a:r>
            <a:endParaRPr lang="en-ZA" sz="1100" b="1" dirty="0">
              <a:solidFill>
                <a:schemeClr val="tx2"/>
              </a:solidFill>
              <a:cs typeface="Times New Roman" pitchFamily="18" charset="0"/>
            </a:endParaRPr>
          </a:p>
        </p:txBody>
      </p:sp>
      <p:sp>
        <p:nvSpPr>
          <p:cNvPr id="26" name="Text Box 98">
            <a:extLst>
              <a:ext uri="{FF2B5EF4-FFF2-40B4-BE49-F238E27FC236}">
                <a16:creationId xmlns:a16="http://schemas.microsoft.com/office/drawing/2014/main" id="{A345C3C3-823A-AE69-120A-459DC1499CD6}"/>
              </a:ext>
            </a:extLst>
          </p:cNvPr>
          <p:cNvSpPr txBox="1">
            <a:spLocks noChangeArrowheads="1"/>
          </p:cNvSpPr>
          <p:nvPr/>
        </p:nvSpPr>
        <p:spPr bwMode="auto">
          <a:xfrm>
            <a:off x="5416450" y="5215802"/>
            <a:ext cx="2242300" cy="430722"/>
          </a:xfrm>
          <a:prstGeom prst="rect">
            <a:avLst/>
          </a:prstGeom>
          <a:solidFill>
            <a:schemeClr val="accent6">
              <a:lumMod val="60000"/>
              <a:lumOff val="40000"/>
            </a:schemeClr>
          </a:solidFill>
          <a:ln>
            <a:headEnd/>
            <a:tailEnd/>
          </a:ln>
        </p:spPr>
        <p:style>
          <a:lnRef idx="1">
            <a:schemeClr val="accent3"/>
          </a:lnRef>
          <a:fillRef idx="3">
            <a:schemeClr val="accent3"/>
          </a:fillRef>
          <a:effectRef idx="2">
            <a:schemeClr val="accent3"/>
          </a:effectRef>
          <a:fontRef idx="minor">
            <a:schemeClr val="lt1"/>
          </a:fontRef>
        </p:style>
        <p:txBody>
          <a:bodyPr wrap="square" lIns="91276" tIns="45638" rIns="91276" bIns="45638">
            <a:spAutoFit/>
          </a:bodyPr>
          <a:lstStyle/>
          <a:p>
            <a:pPr marL="171140" indent="-171140">
              <a:buFont typeface="Arial" panose="020B0604020202020204" pitchFamily="34" charset="0"/>
              <a:buChar char="•"/>
            </a:pPr>
            <a:r>
              <a:rPr lang="en-GB" sz="1100" b="1" dirty="0">
                <a:solidFill>
                  <a:schemeClr val="tx2"/>
                </a:solidFill>
                <a:cs typeface="Times New Roman" pitchFamily="18" charset="0"/>
              </a:rPr>
              <a:t>B-BBEE Status level 1, 2, 3 and 4 only</a:t>
            </a:r>
            <a:endParaRPr lang="en-ZA" sz="1100" b="1" dirty="0">
              <a:solidFill>
                <a:schemeClr val="tx2"/>
              </a:solidFill>
              <a:cs typeface="Times New Roman" pitchFamily="18" charset="0"/>
            </a:endParaRPr>
          </a:p>
        </p:txBody>
      </p:sp>
      <p:sp>
        <p:nvSpPr>
          <p:cNvPr id="27" name="Down Arrow 27">
            <a:extLst>
              <a:ext uri="{FF2B5EF4-FFF2-40B4-BE49-F238E27FC236}">
                <a16:creationId xmlns:a16="http://schemas.microsoft.com/office/drawing/2014/main" id="{28F4F70C-5DDD-648A-46DF-9E7B3FB87F5A}"/>
              </a:ext>
            </a:extLst>
          </p:cNvPr>
          <p:cNvSpPr/>
          <p:nvPr/>
        </p:nvSpPr>
        <p:spPr bwMode="auto">
          <a:xfrm>
            <a:off x="989950" y="2328141"/>
            <a:ext cx="355473" cy="457487"/>
          </a:xfrm>
          <a:prstGeom prst="downArrow">
            <a:avLst/>
          </a:prstGeom>
          <a:ln>
            <a:headEnd/>
            <a:tailEnd/>
          </a:ln>
        </p:spPr>
        <p:style>
          <a:lnRef idx="1">
            <a:schemeClr val="accent3"/>
          </a:lnRef>
          <a:fillRef idx="3">
            <a:schemeClr val="accent3"/>
          </a:fillRef>
          <a:effectRef idx="2">
            <a:schemeClr val="accent3"/>
          </a:effectRef>
          <a:fontRef idx="minor">
            <a:schemeClr val="lt1"/>
          </a:fontRef>
        </p:style>
        <p:txBody>
          <a:bodyPr lIns="91276" tIns="45638" rIns="91276" bIns="45638" spcCol="0" rtlCol="0" anchor="ctr"/>
          <a:lstStyle/>
          <a:p>
            <a:pPr marL="228184" indent="-228184">
              <a:lnSpc>
                <a:spcPct val="135000"/>
              </a:lnSpc>
              <a:spcBef>
                <a:spcPct val="75000"/>
              </a:spcBef>
              <a:spcAft>
                <a:spcPct val="10000"/>
              </a:spcAft>
              <a:buClr>
                <a:schemeClr val="accent1"/>
              </a:buClr>
            </a:pPr>
            <a:endParaRPr lang="en-ZA" sz="2000" b="1" dirty="0">
              <a:solidFill>
                <a:srgbClr val="FF0000"/>
              </a:solidFill>
              <a:ea typeface="SimSun" pitchFamily="2" charset="-122"/>
            </a:endParaRPr>
          </a:p>
        </p:txBody>
      </p:sp>
      <p:sp>
        <p:nvSpPr>
          <p:cNvPr id="28" name="Rectangle 27">
            <a:extLst>
              <a:ext uri="{FF2B5EF4-FFF2-40B4-BE49-F238E27FC236}">
                <a16:creationId xmlns:a16="http://schemas.microsoft.com/office/drawing/2014/main" id="{C07ECA4F-7160-F506-EA34-03E9DE8D4906}"/>
              </a:ext>
            </a:extLst>
          </p:cNvPr>
          <p:cNvSpPr/>
          <p:nvPr/>
        </p:nvSpPr>
        <p:spPr bwMode="auto">
          <a:xfrm>
            <a:off x="382223" y="2909393"/>
            <a:ext cx="2072650" cy="50405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91276" tIns="45638" rIns="91276" bIns="45638" spcCol="0" rtlCol="0" anchor="ctr"/>
          <a:lstStyle/>
          <a:p>
            <a:pPr marL="228184" indent="-228184">
              <a:lnSpc>
                <a:spcPct val="135000"/>
              </a:lnSpc>
              <a:spcBef>
                <a:spcPct val="75000"/>
              </a:spcBef>
              <a:spcAft>
                <a:spcPct val="10000"/>
              </a:spcAft>
              <a:buClr>
                <a:schemeClr val="accent1"/>
              </a:buClr>
            </a:pPr>
            <a:r>
              <a:rPr lang="en-ZA" sz="1200" b="1" dirty="0">
                <a:solidFill>
                  <a:schemeClr val="bg1"/>
                </a:solidFill>
                <a:latin typeface="Arial Narrow" panose="020B0606020202030204" pitchFamily="34" charset="0"/>
                <a:ea typeface="SimSun" pitchFamily="2" charset="-122"/>
              </a:rPr>
              <a:t>Pre-Technical Evaluation </a:t>
            </a:r>
          </a:p>
        </p:txBody>
      </p:sp>
      <p:sp>
        <p:nvSpPr>
          <p:cNvPr id="29" name="Down Arrow 27">
            <a:extLst>
              <a:ext uri="{FF2B5EF4-FFF2-40B4-BE49-F238E27FC236}">
                <a16:creationId xmlns:a16="http://schemas.microsoft.com/office/drawing/2014/main" id="{01DD3CB9-B610-438A-D67D-80539D03A0BB}"/>
              </a:ext>
            </a:extLst>
          </p:cNvPr>
          <p:cNvSpPr/>
          <p:nvPr/>
        </p:nvSpPr>
        <p:spPr bwMode="auto">
          <a:xfrm rot="16200000">
            <a:off x="3800422" y="1942815"/>
            <a:ext cx="355473" cy="2526852"/>
          </a:xfrm>
          <a:prstGeom prst="downArrow">
            <a:avLst/>
          </a:prstGeom>
          <a:ln>
            <a:headEnd/>
            <a:tailEnd/>
          </a:ln>
        </p:spPr>
        <p:style>
          <a:lnRef idx="1">
            <a:schemeClr val="accent3"/>
          </a:lnRef>
          <a:fillRef idx="3">
            <a:schemeClr val="accent3"/>
          </a:fillRef>
          <a:effectRef idx="2">
            <a:schemeClr val="accent3"/>
          </a:effectRef>
          <a:fontRef idx="minor">
            <a:schemeClr val="lt1"/>
          </a:fontRef>
        </p:style>
        <p:txBody>
          <a:bodyPr lIns="91276" tIns="45638" rIns="91276" bIns="45638" spcCol="0" rtlCol="0" anchor="ctr"/>
          <a:lstStyle/>
          <a:p>
            <a:pPr marL="228184" indent="-228184">
              <a:lnSpc>
                <a:spcPct val="135000"/>
              </a:lnSpc>
              <a:spcBef>
                <a:spcPct val="75000"/>
              </a:spcBef>
              <a:spcAft>
                <a:spcPct val="10000"/>
              </a:spcAft>
              <a:buClr>
                <a:schemeClr val="accent1"/>
              </a:buClr>
            </a:pPr>
            <a:endParaRPr lang="en-ZA" sz="2000" b="1" dirty="0">
              <a:solidFill>
                <a:srgbClr val="FF0000"/>
              </a:solidFill>
              <a:ea typeface="SimSun" pitchFamily="2" charset="-122"/>
            </a:endParaRPr>
          </a:p>
        </p:txBody>
      </p:sp>
      <p:sp>
        <p:nvSpPr>
          <p:cNvPr id="30" name="Down Arrow 27">
            <a:extLst>
              <a:ext uri="{FF2B5EF4-FFF2-40B4-BE49-F238E27FC236}">
                <a16:creationId xmlns:a16="http://schemas.microsoft.com/office/drawing/2014/main" id="{831BF7C3-C338-423E-1579-49D1041AAA31}"/>
              </a:ext>
            </a:extLst>
          </p:cNvPr>
          <p:cNvSpPr/>
          <p:nvPr/>
        </p:nvSpPr>
        <p:spPr bwMode="auto">
          <a:xfrm rot="16200000">
            <a:off x="2315164" y="4766532"/>
            <a:ext cx="355473" cy="457487"/>
          </a:xfrm>
          <a:prstGeom prst="downArrow">
            <a:avLst/>
          </a:prstGeom>
          <a:ln>
            <a:headEnd/>
            <a:tailEnd/>
          </a:ln>
        </p:spPr>
        <p:style>
          <a:lnRef idx="1">
            <a:schemeClr val="accent3"/>
          </a:lnRef>
          <a:fillRef idx="3">
            <a:schemeClr val="accent3"/>
          </a:fillRef>
          <a:effectRef idx="2">
            <a:schemeClr val="accent3"/>
          </a:effectRef>
          <a:fontRef idx="minor">
            <a:schemeClr val="lt1"/>
          </a:fontRef>
        </p:style>
        <p:txBody>
          <a:bodyPr lIns="91276" tIns="45638" rIns="91276" bIns="45638" spcCol="0" rtlCol="0" anchor="ctr"/>
          <a:lstStyle/>
          <a:p>
            <a:pPr marL="228184" indent="-228184">
              <a:lnSpc>
                <a:spcPct val="135000"/>
              </a:lnSpc>
              <a:spcBef>
                <a:spcPct val="75000"/>
              </a:spcBef>
              <a:spcAft>
                <a:spcPct val="10000"/>
              </a:spcAft>
              <a:buClr>
                <a:schemeClr val="accent1"/>
              </a:buClr>
            </a:pPr>
            <a:endParaRPr lang="en-ZA" sz="2000" b="1" dirty="0">
              <a:solidFill>
                <a:srgbClr val="FF0000"/>
              </a:solidFill>
              <a:ea typeface="SimSun" pitchFamily="2" charset="-122"/>
            </a:endParaRPr>
          </a:p>
        </p:txBody>
      </p:sp>
      <p:sp>
        <p:nvSpPr>
          <p:cNvPr id="31" name="Down Arrow 27">
            <a:extLst>
              <a:ext uri="{FF2B5EF4-FFF2-40B4-BE49-F238E27FC236}">
                <a16:creationId xmlns:a16="http://schemas.microsoft.com/office/drawing/2014/main" id="{1283BD2E-9BFD-7323-E835-64069F822281}"/>
              </a:ext>
            </a:extLst>
          </p:cNvPr>
          <p:cNvSpPr/>
          <p:nvPr/>
        </p:nvSpPr>
        <p:spPr bwMode="auto">
          <a:xfrm rot="16200000">
            <a:off x="2335044" y="5833330"/>
            <a:ext cx="355473" cy="457487"/>
          </a:xfrm>
          <a:prstGeom prst="downArrow">
            <a:avLst/>
          </a:prstGeom>
          <a:ln>
            <a:headEnd/>
            <a:tailEnd/>
          </a:ln>
        </p:spPr>
        <p:style>
          <a:lnRef idx="1">
            <a:schemeClr val="accent3"/>
          </a:lnRef>
          <a:fillRef idx="3">
            <a:schemeClr val="accent3"/>
          </a:fillRef>
          <a:effectRef idx="2">
            <a:schemeClr val="accent3"/>
          </a:effectRef>
          <a:fontRef idx="minor">
            <a:schemeClr val="lt1"/>
          </a:fontRef>
        </p:style>
        <p:txBody>
          <a:bodyPr lIns="91276" tIns="45638" rIns="91276" bIns="45638" spcCol="0" rtlCol="0" anchor="ctr"/>
          <a:lstStyle/>
          <a:p>
            <a:pPr marL="228184" indent="-228184">
              <a:lnSpc>
                <a:spcPct val="135000"/>
              </a:lnSpc>
              <a:spcBef>
                <a:spcPct val="75000"/>
              </a:spcBef>
              <a:spcAft>
                <a:spcPct val="10000"/>
              </a:spcAft>
              <a:buClr>
                <a:schemeClr val="accent1"/>
              </a:buClr>
            </a:pPr>
            <a:endParaRPr lang="en-ZA" sz="2000" b="1" dirty="0">
              <a:solidFill>
                <a:srgbClr val="FF0000"/>
              </a:solidFill>
              <a:ea typeface="SimSun" pitchFamily="2" charset="-122"/>
            </a:endParaRPr>
          </a:p>
        </p:txBody>
      </p:sp>
    </p:spTree>
    <p:extLst>
      <p:ext uri="{BB962C8B-B14F-4D97-AF65-F5344CB8AC3E}">
        <p14:creationId xmlns:p14="http://schemas.microsoft.com/office/powerpoint/2010/main" val="268584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0" y="132519"/>
            <a:ext cx="8835081" cy="540060"/>
          </a:xfrm>
        </p:spPr>
        <p:txBody>
          <a:bodyPr>
            <a:noAutofit/>
          </a:bodyPr>
          <a:lstStyle/>
          <a:p>
            <a:r>
              <a:rPr lang="en-ZA" sz="2800" b="1" dirty="0">
                <a:solidFill>
                  <a:schemeClr val="bg1"/>
                </a:solidFill>
                <a:effectLst>
                  <a:outerShdw blurRad="38100" dist="38100" dir="2700000" algn="tl">
                    <a:srgbClr val="000000">
                      <a:alpha val="43137"/>
                    </a:srgbClr>
                  </a:outerShdw>
                </a:effectLst>
                <a:latin typeface="Arial Narrow" panose="020B0606020202030204" pitchFamily="34" charset="0"/>
              </a:rPr>
              <a:t>5.2 Bid Evaluation Process </a:t>
            </a:r>
            <a:r>
              <a:rPr lang="en-ZA" sz="2000" b="1" dirty="0">
                <a:solidFill>
                  <a:schemeClr val="bg1"/>
                </a:solidFill>
                <a:effectLst>
                  <a:outerShdw blurRad="38100" dist="38100" dir="2700000" algn="tl">
                    <a:srgbClr val="000000">
                      <a:alpha val="43137"/>
                    </a:srgbClr>
                  </a:outerShdw>
                </a:effectLst>
                <a:latin typeface="Arial Narrow" panose="020B0606020202030204" pitchFamily="34" charset="0"/>
              </a:rPr>
              <a:t>(Refer to section </a:t>
            </a:r>
            <a:r>
              <a:rPr lang="en-ZA" sz="2000" dirty="0">
                <a:solidFill>
                  <a:schemeClr val="bg1"/>
                </a:solidFill>
                <a:effectLst>
                  <a:outerShdw blurRad="38100" dist="38100" dir="2700000" algn="tl">
                    <a:srgbClr val="000000">
                      <a:alpha val="43137"/>
                    </a:srgbClr>
                  </a:outerShdw>
                </a:effectLst>
                <a:latin typeface="Arial Narrow" panose="020B0606020202030204" pitchFamily="34" charset="0"/>
              </a:rPr>
              <a:t>7</a:t>
            </a:r>
            <a:r>
              <a:rPr lang="en-ZA" sz="2000" b="1" dirty="0">
                <a:solidFill>
                  <a:schemeClr val="bg1"/>
                </a:solidFill>
                <a:effectLst>
                  <a:outerShdw blurRad="38100" dist="38100" dir="2700000" algn="tl">
                    <a:srgbClr val="000000">
                      <a:alpha val="43137"/>
                    </a:srgbClr>
                  </a:outerShdw>
                </a:effectLst>
                <a:latin typeface="Arial Narrow" panose="020B0606020202030204" pitchFamily="34" charset="0"/>
              </a:rPr>
              <a:t> of the RFP Main doc) </a:t>
            </a:r>
            <a:endParaRPr lang="en-ZA" sz="20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aphicFrame>
        <p:nvGraphicFramePr>
          <p:cNvPr id="2" name="Table 6">
            <a:extLst>
              <a:ext uri="{FF2B5EF4-FFF2-40B4-BE49-F238E27FC236}">
                <a16:creationId xmlns:a16="http://schemas.microsoft.com/office/drawing/2014/main" id="{B4307BC8-BDE4-801A-AFDE-E0F4FF9412DD}"/>
              </a:ext>
            </a:extLst>
          </p:cNvPr>
          <p:cNvGraphicFramePr>
            <a:graphicFrameLocks noGrp="1"/>
          </p:cNvGraphicFramePr>
          <p:nvPr>
            <p:extLst>
              <p:ext uri="{D42A27DB-BD31-4B8C-83A1-F6EECF244321}">
                <p14:modId xmlns:p14="http://schemas.microsoft.com/office/powerpoint/2010/main" val="891242445"/>
              </p:ext>
            </p:extLst>
          </p:nvPr>
        </p:nvGraphicFramePr>
        <p:xfrm>
          <a:off x="84221" y="672579"/>
          <a:ext cx="8930469" cy="5704159"/>
        </p:xfrm>
        <a:graphic>
          <a:graphicData uri="http://schemas.openxmlformats.org/drawingml/2006/table">
            <a:tbl>
              <a:tblPr firstRow="1" bandRow="1">
                <a:tableStyleId>{5C22544A-7EE6-4342-B048-85BDC9FD1C3A}</a:tableStyleId>
              </a:tblPr>
              <a:tblGrid>
                <a:gridCol w="2976823">
                  <a:extLst>
                    <a:ext uri="{9D8B030D-6E8A-4147-A177-3AD203B41FA5}">
                      <a16:colId xmlns:a16="http://schemas.microsoft.com/office/drawing/2014/main" val="2988171336"/>
                    </a:ext>
                  </a:extLst>
                </a:gridCol>
                <a:gridCol w="2976823">
                  <a:extLst>
                    <a:ext uri="{9D8B030D-6E8A-4147-A177-3AD203B41FA5}">
                      <a16:colId xmlns:a16="http://schemas.microsoft.com/office/drawing/2014/main" val="805345871"/>
                    </a:ext>
                  </a:extLst>
                </a:gridCol>
                <a:gridCol w="2976823">
                  <a:extLst>
                    <a:ext uri="{9D8B030D-6E8A-4147-A177-3AD203B41FA5}">
                      <a16:colId xmlns:a16="http://schemas.microsoft.com/office/drawing/2014/main" val="2412047895"/>
                    </a:ext>
                  </a:extLst>
                </a:gridCol>
              </a:tblGrid>
              <a:tr h="421005">
                <a:tc>
                  <a:txBody>
                    <a:bodyPr/>
                    <a:lstStyle/>
                    <a:p>
                      <a:r>
                        <a:rPr lang="en-ZA" sz="1200" dirty="0"/>
                        <a:t>Criterion</a:t>
                      </a:r>
                    </a:p>
                  </a:txBody>
                  <a:tcPr/>
                </a:tc>
                <a:tc>
                  <a:txBody>
                    <a:bodyPr/>
                    <a:lstStyle/>
                    <a:p>
                      <a:r>
                        <a:rPr lang="en-ZA" sz="1200" dirty="0"/>
                        <a:t>Description</a:t>
                      </a:r>
                    </a:p>
                  </a:txBody>
                  <a:tcPr/>
                </a:tc>
                <a:tc>
                  <a:txBody>
                    <a:bodyPr/>
                    <a:lstStyle/>
                    <a:p>
                      <a:r>
                        <a:rPr lang="en-ZA" sz="1200" dirty="0"/>
                        <a:t>Weighting </a:t>
                      </a:r>
                    </a:p>
                  </a:txBody>
                  <a:tcPr/>
                </a:tc>
                <a:extLst>
                  <a:ext uri="{0D108BD9-81ED-4DB2-BD59-A6C34878D82A}">
                    <a16:rowId xmlns:a16="http://schemas.microsoft.com/office/drawing/2014/main" val="968146538"/>
                  </a:ext>
                </a:extLst>
              </a:tr>
              <a:tr h="421005">
                <a:tc>
                  <a:txBody>
                    <a:bodyPr/>
                    <a:lstStyle/>
                    <a:p>
                      <a:r>
                        <a:rPr lang="en-ZA" sz="1200" b="1" kern="1200" dirty="0">
                          <a:solidFill>
                            <a:schemeClr val="dk1"/>
                          </a:solidFill>
                          <a:latin typeface="+mn-lt"/>
                          <a:ea typeface="+mn-ea"/>
                          <a:cs typeface="+mn-cs"/>
                        </a:rPr>
                        <a:t>Customer Reference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Three (3) contactable references letters </a:t>
                      </a:r>
                    </a:p>
                  </a:txBody>
                  <a:tcPr/>
                </a:tc>
                <a:tc>
                  <a:txBody>
                    <a:bodyPr/>
                    <a:lstStyle/>
                    <a:p>
                      <a:pPr algn="ctr"/>
                      <a:r>
                        <a:rPr lang="en-ZA" sz="1200" dirty="0"/>
                        <a:t>10</a:t>
                      </a:r>
                    </a:p>
                  </a:txBody>
                  <a:tcPr/>
                </a:tc>
                <a:extLst>
                  <a:ext uri="{0D108BD9-81ED-4DB2-BD59-A6C34878D82A}">
                    <a16:rowId xmlns:a16="http://schemas.microsoft.com/office/drawing/2014/main" val="3397717094"/>
                  </a:ext>
                </a:extLst>
              </a:tr>
              <a:tr h="519046">
                <a:tc>
                  <a:txBody>
                    <a:bodyPr/>
                    <a:lstStyle/>
                    <a:p>
                      <a:r>
                        <a:rPr lang="en-ZA" sz="1200" b="1" kern="1200" dirty="0">
                          <a:solidFill>
                            <a:schemeClr val="dk1"/>
                          </a:solidFill>
                          <a:latin typeface="+mn-lt"/>
                          <a:ea typeface="+mn-ea"/>
                          <a:cs typeface="+mn-cs"/>
                        </a:rPr>
                        <a:t>Customer Experience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How many years has the Bidder been providing the services of Printing? </a:t>
                      </a:r>
                    </a:p>
                  </a:txBody>
                  <a:tcPr/>
                </a:tc>
                <a:tc>
                  <a:txBody>
                    <a:bodyPr/>
                    <a:lstStyle/>
                    <a:p>
                      <a:pPr algn="ctr"/>
                      <a:r>
                        <a:rPr lang="en-ZA" sz="1200" dirty="0"/>
                        <a:t>10</a:t>
                      </a:r>
                    </a:p>
                  </a:txBody>
                  <a:tcPr/>
                </a:tc>
                <a:extLst>
                  <a:ext uri="{0D108BD9-81ED-4DB2-BD59-A6C34878D82A}">
                    <a16:rowId xmlns:a16="http://schemas.microsoft.com/office/drawing/2014/main" val="276801765"/>
                  </a:ext>
                </a:extLst>
              </a:tr>
              <a:tr h="888363">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dk1"/>
                          </a:solidFill>
                          <a:latin typeface="+mn-lt"/>
                          <a:ea typeface="+mn-ea"/>
                          <a:cs typeface="+mn-cs"/>
                        </a:rPr>
                        <a:t>Capability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latin typeface="+mn-lt"/>
                          <a:ea typeface="+mn-ea"/>
                          <a:cs typeface="+mn-cs"/>
                        </a:rPr>
                        <a:t>The Bidder must supply three (3) printed samples with different finishes (e.g. Annual report / brochure / leaflet / poster) with confirmation letter from the client that the delivered service was satisfactory.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kern="1200" dirty="0">
                        <a:solidFill>
                          <a:schemeClr val="dk1"/>
                        </a:solidFill>
                        <a:latin typeface="+mn-lt"/>
                        <a:ea typeface="+mn-ea"/>
                        <a:cs typeface="+mn-cs"/>
                      </a:endParaRPr>
                    </a:p>
                  </a:txBody>
                  <a:tcPr/>
                </a:tc>
                <a:tc>
                  <a:txBody>
                    <a:bodyPr/>
                    <a:lstStyle/>
                    <a:p>
                      <a:r>
                        <a:rPr lang="en-GB" sz="1200" dirty="0"/>
                        <a:t>Bidder's must supply three (3) samples of large format printing.</a:t>
                      </a:r>
                    </a:p>
                    <a:p>
                      <a:r>
                        <a:rPr lang="en-GB" sz="1200" dirty="0"/>
                        <a:t>Bidder's will also be evaluated for printing capability up to paper size A0.</a:t>
                      </a:r>
                      <a:endParaRPr lang="en-ZA" sz="1200" dirty="0"/>
                    </a:p>
                  </a:txBody>
                  <a:tcPr/>
                </a:tc>
                <a:tc>
                  <a:txBody>
                    <a:bodyPr/>
                    <a:lstStyle/>
                    <a:p>
                      <a:pPr algn="ctr"/>
                      <a:r>
                        <a:rPr lang="en-ZA" sz="1200" dirty="0"/>
                        <a:t>10</a:t>
                      </a:r>
                    </a:p>
                  </a:txBody>
                  <a:tcPr/>
                </a:tc>
                <a:extLst>
                  <a:ext uri="{0D108BD9-81ED-4DB2-BD59-A6C34878D82A}">
                    <a16:rowId xmlns:a16="http://schemas.microsoft.com/office/drawing/2014/main" val="2431586243"/>
                  </a:ext>
                </a:extLst>
              </a:tr>
              <a:tr h="69094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0" i="0" u="none" strike="noStrike" kern="1200" baseline="0" dirty="0">
                        <a:solidFill>
                          <a:schemeClr val="dk1"/>
                        </a:solidFill>
                        <a:latin typeface="+mn-lt"/>
                        <a:ea typeface="+mn-ea"/>
                        <a:cs typeface="+mn-cs"/>
                      </a:endParaRPr>
                    </a:p>
                  </a:txBody>
                  <a:tcPr/>
                </a:tc>
                <a:tc>
                  <a:txBody>
                    <a:bodyPr/>
                    <a:lstStyle/>
                    <a:p>
                      <a:r>
                        <a:rPr lang="en-GB" sz="1200" dirty="0"/>
                        <a:t>Samples should be provided in Fabric and Paper (Bidders are encouraged to submit different sizes of samples).</a:t>
                      </a:r>
                      <a:endParaRPr lang="en-ZA" sz="1200" dirty="0"/>
                    </a:p>
                  </a:txBody>
                  <a:tcPr/>
                </a:tc>
                <a:tc>
                  <a:txBody>
                    <a:bodyPr/>
                    <a:lstStyle/>
                    <a:p>
                      <a:pPr algn="ctr"/>
                      <a:r>
                        <a:rPr lang="en-ZA" sz="1200" dirty="0"/>
                        <a:t>10</a:t>
                      </a:r>
                    </a:p>
                  </a:txBody>
                  <a:tcPr/>
                </a:tc>
                <a:extLst>
                  <a:ext uri="{0D108BD9-81ED-4DB2-BD59-A6C34878D82A}">
                    <a16:rowId xmlns:a16="http://schemas.microsoft.com/office/drawing/2014/main" val="2224948716"/>
                  </a:ext>
                </a:extLst>
              </a:tr>
              <a:tr h="148060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	</a:t>
                      </a:r>
                    </a:p>
                  </a:txBody>
                  <a:tcPr/>
                </a:tc>
                <a:tc>
                  <a:txBody>
                    <a:bodyPr/>
                    <a:lstStyle/>
                    <a:p>
                      <a:r>
                        <a:rPr lang="en-GB" sz="1200" dirty="0"/>
                        <a:t>The Bidder will be judged on the quality of work based on the following elements:</a:t>
                      </a:r>
                    </a:p>
                    <a:p>
                      <a:r>
                        <a:rPr lang="en-GB" sz="1200" dirty="0"/>
                        <a:t>a). Printing machines: </a:t>
                      </a:r>
                      <a:r>
                        <a:rPr lang="en-GB" sz="1200" dirty="0" err="1"/>
                        <a:t>Litho</a:t>
                      </a:r>
                      <a:r>
                        <a:rPr lang="en-GB" sz="1200" dirty="0"/>
                        <a:t>, digital and large format;</a:t>
                      </a:r>
                    </a:p>
                    <a:p>
                      <a:r>
                        <a:rPr lang="en-GB" sz="1200" dirty="0"/>
                        <a:t>b). Finishing, cutting, binding abilities). Packing and labelling ability.</a:t>
                      </a:r>
                      <a:endParaRPr lang="en-ZA" sz="1200" dirty="0"/>
                    </a:p>
                  </a:txBody>
                  <a:tcPr/>
                </a:tc>
                <a:tc>
                  <a:txBody>
                    <a:bodyPr/>
                    <a:lstStyle/>
                    <a:p>
                      <a:pPr algn="ctr"/>
                      <a:r>
                        <a:rPr lang="en-ZA" sz="1200" dirty="0"/>
                        <a:t>10</a:t>
                      </a:r>
                    </a:p>
                  </a:txBody>
                  <a:tcPr/>
                </a:tc>
                <a:extLst>
                  <a:ext uri="{0D108BD9-81ED-4DB2-BD59-A6C34878D82A}">
                    <a16:rowId xmlns:a16="http://schemas.microsoft.com/office/drawing/2014/main" val="819060458"/>
                  </a:ext>
                </a:extLst>
              </a:tr>
              <a:tr h="1283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dk1"/>
                          </a:solidFill>
                          <a:latin typeface="+mn-lt"/>
                          <a:ea typeface="+mn-ea"/>
                          <a:cs typeface="+mn-cs"/>
                        </a:rPr>
                        <a:t>Industry Service and Dedicated Service	</a:t>
                      </a:r>
                    </a:p>
                  </a:txBody>
                  <a:tcPr/>
                </a:tc>
                <a:tc>
                  <a:txBody>
                    <a:bodyPr/>
                    <a:lstStyle/>
                    <a:p>
                      <a:r>
                        <a:rPr lang="en-GB" sz="1200" dirty="0"/>
                        <a:t>Bidder to supply dedicated client service personnel with industry experience:</a:t>
                      </a:r>
                    </a:p>
                    <a:p>
                      <a:r>
                        <a:rPr lang="en-GB" sz="1200" dirty="0"/>
                        <a:t>(Provide CV with name, email, contact number, years in the industry and detailed experience).</a:t>
                      </a:r>
                      <a:endParaRPr lang="en-ZA" sz="1200" dirty="0"/>
                    </a:p>
                  </a:txBody>
                  <a:tcPr/>
                </a:tc>
                <a:tc>
                  <a:txBody>
                    <a:bodyPr/>
                    <a:lstStyle/>
                    <a:p>
                      <a:pPr algn="ctr"/>
                      <a:r>
                        <a:rPr lang="en-ZA" sz="1200" dirty="0"/>
                        <a:t>15</a:t>
                      </a:r>
                    </a:p>
                  </a:txBody>
                  <a:tcPr/>
                </a:tc>
                <a:extLst>
                  <a:ext uri="{0D108BD9-81ED-4DB2-BD59-A6C34878D82A}">
                    <a16:rowId xmlns:a16="http://schemas.microsoft.com/office/drawing/2014/main" val="336355883"/>
                  </a:ext>
                </a:extLst>
              </a:tr>
            </a:tbl>
          </a:graphicData>
        </a:graphic>
      </p:graphicFrame>
    </p:spTree>
    <p:extLst>
      <p:ext uri="{BB962C8B-B14F-4D97-AF65-F5344CB8AC3E}">
        <p14:creationId xmlns:p14="http://schemas.microsoft.com/office/powerpoint/2010/main" val="24659412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i.6WzRpDUCn0RgiBeBSRA"/>
</p:tagLst>
</file>

<file path=ppt/tags/tag8.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soldiated performance scorecards 18 09 2007 v0 3">
  <a:themeElements>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1_Consoldiated performance scorecards 18 09 2007 v0 3">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1_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lumMod val="75000"/>
            </a:schemeClr>
          </a:solidFill>
          <a:miter lim="800000"/>
          <a:headEnd/>
          <a:tailEnd/>
        </a:ln>
      </a:spPr>
      <a:bodyPr/>
      <a:lstStyle>
        <a:defPPr marL="228600" indent="-228600" algn="l">
          <a:lnSpc>
            <a:spcPct val="135000"/>
          </a:lnSpc>
          <a:spcBef>
            <a:spcPct val="75000"/>
          </a:spcBef>
          <a:spcAft>
            <a:spcPct val="10000"/>
          </a:spcAft>
          <a:buClr>
            <a:schemeClr val="accent1"/>
          </a:buClr>
          <a:defRPr sz="2000" b="1" dirty="0">
            <a:solidFill>
              <a:srgbClr val="FF0000"/>
            </a:solidFill>
            <a:ea typeface="SimSun"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810" tIns="0" rIns="3810" bIns="0" numCol="1" anchor="ctr" anchorCtr="0" compatLnSpc="1">
        <a:prstTxWarp prst="textNoShape">
          <a:avLst/>
        </a:prstTxWarp>
      </a:bodyPr>
      <a:lstStyle>
        <a:defPPr marL="0" marR="0" indent="0" algn="l" defTabSz="895350" rtl="0" eaLnBrk="1" fontAlgn="base" latinLnBrk="0" hangingPunct="1">
          <a:lnSpc>
            <a:spcPct val="100000"/>
          </a:lnSpc>
          <a:spcBef>
            <a:spcPct val="0"/>
          </a:spcBef>
          <a:spcAft>
            <a:spcPct val="0"/>
          </a:spcAft>
          <a:buClrTx/>
          <a:buSzPct val="120000"/>
          <a:buFontTx/>
          <a:buNone/>
          <a:tabLst/>
          <a:defRPr kumimoji="0" lang="en-GB" sz="16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42376D2C646144A2DE85E475850AC6" ma:contentTypeVersion="9" ma:contentTypeDescription="Create a new document." ma:contentTypeScope="" ma:versionID="f065d8bf9c7c7518a8096ccf0610b1c0">
  <xsd:schema xmlns:xsd="http://www.w3.org/2001/XMLSchema" xmlns:xs="http://www.w3.org/2001/XMLSchema" xmlns:p="http://schemas.microsoft.com/office/2006/metadata/properties" xmlns:ns3="5e8c4d6c-82f7-4511-bcfc-b3dc59f96b9c" xmlns:ns4="931a0f75-e4f4-4041-8539-b0624571fa10" targetNamespace="http://schemas.microsoft.com/office/2006/metadata/properties" ma:root="true" ma:fieldsID="02d49793aeea59b349662602b0f7dbb6" ns3:_="" ns4:_="">
    <xsd:import namespace="5e8c4d6c-82f7-4511-bcfc-b3dc59f96b9c"/>
    <xsd:import namespace="931a0f75-e4f4-4041-8539-b0624571fa1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c4d6c-82f7-4511-bcfc-b3dc59f96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1a0f75-e4f4-4041-8539-b0624571fa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A6FB1A-60FB-48D3-9433-0EC83991451A}">
  <ds:schemaRefs>
    <ds:schemaRef ds:uri="931a0f75-e4f4-4041-8539-b0624571fa10"/>
    <ds:schemaRef ds:uri="http://schemas.openxmlformats.org/package/2006/metadata/core-properties"/>
    <ds:schemaRef ds:uri="http://purl.org/dc/dcmitype/"/>
    <ds:schemaRef ds:uri="http://schemas.microsoft.com/office/infopath/2007/PartnerControls"/>
    <ds:schemaRef ds:uri="http://purl.org/dc/terms/"/>
    <ds:schemaRef ds:uri="http://www.w3.org/XML/1998/namespace"/>
    <ds:schemaRef ds:uri="http://schemas.microsoft.com/office/2006/documentManagement/types"/>
    <ds:schemaRef ds:uri="5e8c4d6c-82f7-4511-bcfc-b3dc59f96b9c"/>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8541793D-F5A6-42F7-BB8E-F5D77BD2A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8c4d6c-82f7-4511-bcfc-b3dc59f96b9c"/>
    <ds:schemaRef ds:uri="931a0f75-e4f4-4041-8539-b0624571f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6FEF6F-3EDD-4CDA-96D1-84A754F6BC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3008</TotalTime>
  <Words>2155</Words>
  <Application>Microsoft Office PowerPoint</Application>
  <PresentationFormat>On-screen Show (4:3)</PresentationFormat>
  <Paragraphs>310</Paragraphs>
  <Slides>26</Slides>
  <Notes>7</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9" baseType="lpstr">
      <vt:lpstr>Arial</vt:lpstr>
      <vt:lpstr>Arial Narrow</vt:lpstr>
      <vt:lpstr>Arial Rounded MT Bold</vt:lpstr>
      <vt:lpstr>Calibri</vt:lpstr>
      <vt:lpstr>Calibri Light</vt:lpstr>
      <vt:lpstr>Courier New</vt:lpstr>
      <vt:lpstr>Times New Roman</vt:lpstr>
      <vt:lpstr>Wingdings</vt:lpstr>
      <vt:lpstr>Corporate Identity presentation_MANCO_2017 v1.3 SR</vt:lpstr>
      <vt:lpstr>Office Theme</vt:lpstr>
      <vt:lpstr>1_Consoldiated performance scorecards 18 09 2007 v0 3</vt:lpstr>
      <vt:lpstr>Template</vt:lpstr>
      <vt:lpstr>Document</vt:lpstr>
      <vt:lpstr>PowerPoint Presentation</vt:lpstr>
      <vt:lpstr>Table of Content</vt:lpstr>
      <vt:lpstr>1. Introduction</vt:lpstr>
      <vt:lpstr>Procedures during Briefing Session</vt:lpstr>
      <vt:lpstr>2. Governance Requirements</vt:lpstr>
      <vt:lpstr>3. RFP Timelines</vt:lpstr>
      <vt:lpstr>4. Background &amp; Purpose</vt:lpstr>
      <vt:lpstr>5. Bid Evaluation Process (Refer to section 7 of the RFP Main doc) </vt:lpstr>
      <vt:lpstr>5.2 Bid Evaluation Process (Refer to section 7 of the RFP Main doc) </vt:lpstr>
      <vt:lpstr>5.3 Bid Evaluation Process (Refer to section 7 of the RFP Main doc) </vt:lpstr>
      <vt:lpstr>6. Bid Evaluation Process Gate 3 - Price</vt:lpstr>
      <vt:lpstr>6. Continues….B-BBEE = 20 Points</vt:lpstr>
      <vt:lpstr>6. Continues…B-BBEE  Certificate/Affidavit</vt:lpstr>
      <vt:lpstr>6. Continues…Use and acceptance of Affidavits </vt:lpstr>
      <vt:lpstr>PowerPoint Presentation</vt:lpstr>
      <vt:lpstr>6. Continues… SBD 6.1 sub-contracting</vt:lpstr>
      <vt:lpstr>6. continues…. Sub-contracting</vt:lpstr>
      <vt:lpstr>Proof of Existence:  Joint Ventures and/or Sub-Contracting </vt:lpstr>
      <vt:lpstr>PowerPoint Presentation</vt:lpstr>
      <vt:lpstr>PowerPoint Presentation</vt:lpstr>
      <vt:lpstr>8. SERVICE AGREEMENTS  </vt:lpstr>
      <vt:lpstr>PowerPoint Presentation</vt:lpstr>
      <vt:lpstr>PowerPoint Presentation</vt:lpstr>
      <vt:lpstr>PowerPoint Presentation</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A</dc:title>
  <dc:creator>Simangele Radebe</dc:creator>
  <cp:lastModifiedBy>Barbara Lorraine Prins</cp:lastModifiedBy>
  <cp:revision>196</cp:revision>
  <cp:lastPrinted>2019-07-22T09:05:08Z</cp:lastPrinted>
  <dcterms:created xsi:type="dcterms:W3CDTF">2017-08-25T14:16:48Z</dcterms:created>
  <dcterms:modified xsi:type="dcterms:W3CDTF">2022-10-14T08:10:31Z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0x0101002F42376D2C646144A2DE85E475850AC6</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