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5"/>
  </p:sldMasterIdLst>
  <p:notesMasterIdLst>
    <p:notesMasterId r:id="rId33"/>
  </p:notesMasterIdLst>
  <p:sldIdLst>
    <p:sldId id="256" r:id="rId6"/>
    <p:sldId id="403" r:id="rId7"/>
    <p:sldId id="405" r:id="rId8"/>
    <p:sldId id="376" r:id="rId9"/>
    <p:sldId id="410" r:id="rId10"/>
    <p:sldId id="414" r:id="rId11"/>
    <p:sldId id="377" r:id="rId12"/>
    <p:sldId id="379" r:id="rId13"/>
    <p:sldId id="380" r:id="rId14"/>
    <p:sldId id="381" r:id="rId15"/>
    <p:sldId id="382" r:id="rId16"/>
    <p:sldId id="415" r:id="rId17"/>
    <p:sldId id="384" r:id="rId18"/>
    <p:sldId id="412" r:id="rId19"/>
    <p:sldId id="413" r:id="rId20"/>
    <p:sldId id="385" r:id="rId21"/>
    <p:sldId id="386" r:id="rId22"/>
    <p:sldId id="409" r:id="rId23"/>
    <p:sldId id="388" r:id="rId24"/>
    <p:sldId id="389" r:id="rId25"/>
    <p:sldId id="399" r:id="rId26"/>
    <p:sldId id="396" r:id="rId27"/>
    <p:sldId id="398" r:id="rId28"/>
    <p:sldId id="397" r:id="rId29"/>
    <p:sldId id="394" r:id="rId30"/>
    <p:sldId id="374"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0B65CB-5EE8-4F61-B863-C58C3FEB3AD4}">
          <p14:sldIdLst>
            <p14:sldId id="256"/>
          </p14:sldIdLst>
        </p14:section>
        <p14:section name="Untitled Section" id="{31916B52-6A44-4853-AD0E-AA374872F554}">
          <p14:sldIdLst>
            <p14:sldId id="403"/>
            <p14:sldId id="405"/>
            <p14:sldId id="376"/>
            <p14:sldId id="410"/>
            <p14:sldId id="414"/>
            <p14:sldId id="377"/>
            <p14:sldId id="379"/>
            <p14:sldId id="380"/>
            <p14:sldId id="381"/>
            <p14:sldId id="382"/>
            <p14:sldId id="415"/>
            <p14:sldId id="384"/>
            <p14:sldId id="412"/>
            <p14:sldId id="413"/>
            <p14:sldId id="385"/>
            <p14:sldId id="386"/>
            <p14:sldId id="409"/>
            <p14:sldId id="388"/>
            <p14:sldId id="389"/>
            <p14:sldId id="399"/>
            <p14:sldId id="396"/>
            <p14:sldId id="398"/>
            <p14:sldId id="397"/>
            <p14:sldId id="394"/>
            <p14:sldId id="374"/>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Jones" initials="PJ" lastIdx="10" clrIdx="0">
    <p:extLst>
      <p:ext uri="{19B8F6BF-5375-455C-9EA6-DF929625EA0E}">
        <p15:presenceInfo xmlns:p15="http://schemas.microsoft.com/office/powerpoint/2012/main" userId="S-1-5-21-2224308663-43837995-856700667-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8" autoAdjust="0"/>
    <p:restoredTop sz="94690"/>
  </p:normalViewPr>
  <p:slideViewPr>
    <p:cSldViewPr snapToGrid="0" snapToObjects="1">
      <p:cViewPr varScale="1">
        <p:scale>
          <a:sx n="86" d="100"/>
          <a:sy n="86" d="100"/>
        </p:scale>
        <p:origin x="11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35727-FC12-421C-85C7-3DC26D944F3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1478D4A-BF48-4517-94D7-8FB0828FBE01}">
      <dgm:prSet custT="1"/>
      <dgm:spPr/>
      <dgm:t>
        <a:bodyPr/>
        <a:lstStyle/>
        <a:p>
          <a:r>
            <a:rPr lang="en-US" sz="2000" dirty="0" smtClean="0">
              <a:latin typeface="+mj-lt"/>
            </a:rPr>
            <a:t>Clearance &amp; Procedure</a:t>
          </a:r>
          <a:endParaRPr lang="en-US" sz="2000" dirty="0">
            <a:latin typeface="+mj-lt"/>
          </a:endParaRPr>
        </a:p>
      </dgm:t>
    </dgm:pt>
    <dgm:pt modelId="{BF7BFCA9-7186-4051-B87C-2F1F68F4516C}" type="parTrans" cxnId="{AAECEA5F-B960-4968-9F17-6454E83B5C22}">
      <dgm:prSet/>
      <dgm:spPr/>
      <dgm:t>
        <a:bodyPr/>
        <a:lstStyle/>
        <a:p>
          <a:endParaRPr lang="en-US"/>
        </a:p>
      </dgm:t>
    </dgm:pt>
    <dgm:pt modelId="{3BE604BC-BDD6-4540-A437-18CD35A6B01A}" type="sibTrans" cxnId="{AAECEA5F-B960-4968-9F17-6454E83B5C22}">
      <dgm:prSet/>
      <dgm:spPr/>
      <dgm:t>
        <a:bodyPr/>
        <a:lstStyle/>
        <a:p>
          <a:endParaRPr lang="en-US"/>
        </a:p>
      </dgm:t>
    </dgm:pt>
    <dgm:pt modelId="{684FCBB4-5C52-4436-87D5-C8CFC170EADE}">
      <dgm:prSet custT="1"/>
      <dgm:spPr/>
      <dgm:t>
        <a:bodyPr/>
        <a:lstStyle/>
        <a:p>
          <a:r>
            <a:rPr lang="en-US" sz="2000" dirty="0" smtClean="0">
              <a:latin typeface="+mj-lt"/>
            </a:rPr>
            <a:t>Overview Of Legislation Requirements</a:t>
          </a:r>
          <a:endParaRPr lang="en-US" sz="2000" dirty="0">
            <a:latin typeface="+mj-lt"/>
          </a:endParaRPr>
        </a:p>
      </dgm:t>
    </dgm:pt>
    <dgm:pt modelId="{92AF4F0E-53F4-48CC-AB00-011E25CF38C1}" type="parTrans" cxnId="{2DF0DE24-9803-4004-A8C3-F30540E7DADA}">
      <dgm:prSet/>
      <dgm:spPr/>
      <dgm:t>
        <a:bodyPr/>
        <a:lstStyle/>
        <a:p>
          <a:endParaRPr lang="en-US"/>
        </a:p>
      </dgm:t>
    </dgm:pt>
    <dgm:pt modelId="{CEDBA460-1DFA-476B-9CD9-DCEB22CECDE2}" type="sibTrans" cxnId="{2DF0DE24-9803-4004-A8C3-F30540E7DADA}">
      <dgm:prSet/>
      <dgm:spPr/>
      <dgm:t>
        <a:bodyPr/>
        <a:lstStyle/>
        <a:p>
          <a:endParaRPr lang="en-US"/>
        </a:p>
      </dgm:t>
    </dgm:pt>
    <dgm:pt modelId="{8A6522E0-DC31-49BC-963D-8912A6D5C14B}">
      <dgm:prSet custT="1"/>
      <dgm:spPr/>
      <dgm:t>
        <a:bodyPr/>
        <a:lstStyle/>
        <a:p>
          <a:r>
            <a:rPr lang="en-US" sz="1800" dirty="0" smtClean="0">
              <a:latin typeface="+mj-lt"/>
            </a:rPr>
            <a:t>Statistics On Manufacturing</a:t>
          </a:r>
          <a:endParaRPr lang="en-US" sz="1800" dirty="0">
            <a:latin typeface="+mj-lt"/>
          </a:endParaRPr>
        </a:p>
      </dgm:t>
    </dgm:pt>
    <dgm:pt modelId="{C3A365F1-AB6C-48F9-92D0-5546884AEF3E}" type="parTrans" cxnId="{2F10EB52-6D5B-4508-9F5B-4606BBA68F42}">
      <dgm:prSet/>
      <dgm:spPr/>
      <dgm:t>
        <a:bodyPr/>
        <a:lstStyle/>
        <a:p>
          <a:endParaRPr lang="en-US"/>
        </a:p>
      </dgm:t>
    </dgm:pt>
    <dgm:pt modelId="{780E7642-8919-48CB-8069-CE2C5E2C4412}" type="sibTrans" cxnId="{2F10EB52-6D5B-4508-9F5B-4606BBA68F42}">
      <dgm:prSet/>
      <dgm:spPr/>
      <dgm:t>
        <a:bodyPr/>
        <a:lstStyle/>
        <a:p>
          <a:endParaRPr lang="en-US"/>
        </a:p>
      </dgm:t>
    </dgm:pt>
    <dgm:pt modelId="{E6D9DBA2-D954-4A9B-83DB-A3088AC69B42}">
      <dgm:prSet custT="1"/>
      <dgm:spPr/>
      <dgm:t>
        <a:bodyPr/>
        <a:lstStyle/>
        <a:p>
          <a:r>
            <a:rPr lang="en-US" sz="2000" dirty="0" smtClean="0">
              <a:latin typeface="+mj-lt"/>
            </a:rPr>
            <a:t>Registration &amp; Licensing</a:t>
          </a:r>
          <a:endParaRPr lang="en-US" sz="2000" dirty="0">
            <a:latin typeface="+mj-lt"/>
          </a:endParaRPr>
        </a:p>
      </dgm:t>
    </dgm:pt>
    <dgm:pt modelId="{1390560F-2ABB-453F-A991-172829BA0B49}" type="parTrans" cxnId="{6B1DCA25-8BFF-4AAE-ABFC-9E37A39829F7}">
      <dgm:prSet/>
      <dgm:spPr/>
      <dgm:t>
        <a:bodyPr/>
        <a:lstStyle/>
        <a:p>
          <a:endParaRPr lang="en-US"/>
        </a:p>
      </dgm:t>
    </dgm:pt>
    <dgm:pt modelId="{23A8530C-6427-4CCB-B6FD-9875E7D26CF6}" type="sibTrans" cxnId="{6B1DCA25-8BFF-4AAE-ABFC-9E37A39829F7}">
      <dgm:prSet/>
      <dgm:spPr/>
      <dgm:t>
        <a:bodyPr/>
        <a:lstStyle/>
        <a:p>
          <a:endParaRPr lang="en-US"/>
        </a:p>
      </dgm:t>
    </dgm:pt>
    <dgm:pt modelId="{3BE4684B-A192-43FE-A884-562D3BECE6F8}">
      <dgm:prSet custT="1"/>
      <dgm:spPr/>
      <dgm:t>
        <a:bodyPr/>
        <a:lstStyle/>
        <a:p>
          <a:r>
            <a:rPr lang="en-US" sz="2000" dirty="0" smtClean="0">
              <a:latin typeface="+mj-lt"/>
            </a:rPr>
            <a:t>Customs Types &amp; Requirements</a:t>
          </a:r>
          <a:endParaRPr lang="en-US" sz="2000" dirty="0">
            <a:latin typeface="+mj-lt"/>
          </a:endParaRPr>
        </a:p>
      </dgm:t>
    </dgm:pt>
    <dgm:pt modelId="{F7E5D95C-B809-425F-842A-12E52B0B64EC}" type="parTrans" cxnId="{2D7EF693-28BE-4A8D-B6D7-2E796D03C258}">
      <dgm:prSet/>
      <dgm:spPr/>
      <dgm:t>
        <a:bodyPr/>
        <a:lstStyle/>
        <a:p>
          <a:endParaRPr lang="en-US"/>
        </a:p>
      </dgm:t>
    </dgm:pt>
    <dgm:pt modelId="{02F3D6FE-594A-42C1-943A-3EC2CC3B0A8C}" type="sibTrans" cxnId="{2D7EF693-28BE-4A8D-B6D7-2E796D03C258}">
      <dgm:prSet/>
      <dgm:spPr/>
      <dgm:t>
        <a:bodyPr/>
        <a:lstStyle/>
        <a:p>
          <a:endParaRPr lang="en-US"/>
        </a:p>
      </dgm:t>
    </dgm:pt>
    <dgm:pt modelId="{C5EE984D-A164-4C3E-9003-EB2CD8407437}">
      <dgm:prSet custT="1"/>
      <dgm:spPr/>
      <dgm:t>
        <a:bodyPr/>
        <a:lstStyle/>
        <a:p>
          <a:r>
            <a:rPr lang="en-US" sz="2000" dirty="0" smtClean="0">
              <a:latin typeface="+mj-lt"/>
            </a:rPr>
            <a:t>Submission Of Application</a:t>
          </a:r>
          <a:endParaRPr lang="en-US" sz="2000" dirty="0">
            <a:latin typeface="+mj-lt"/>
          </a:endParaRPr>
        </a:p>
      </dgm:t>
    </dgm:pt>
    <dgm:pt modelId="{9C226B9B-1E01-47ED-B92C-4CCD34F7DE92}" type="parTrans" cxnId="{02C9EC55-6D8C-4C83-82DA-795B681A5F2A}">
      <dgm:prSet/>
      <dgm:spPr/>
      <dgm:t>
        <a:bodyPr/>
        <a:lstStyle/>
        <a:p>
          <a:endParaRPr lang="en-US"/>
        </a:p>
      </dgm:t>
    </dgm:pt>
    <dgm:pt modelId="{B926FC3C-9177-4AEF-A5B8-71061C189284}" type="sibTrans" cxnId="{02C9EC55-6D8C-4C83-82DA-795B681A5F2A}">
      <dgm:prSet/>
      <dgm:spPr/>
      <dgm:t>
        <a:bodyPr/>
        <a:lstStyle/>
        <a:p>
          <a:endParaRPr lang="en-US"/>
        </a:p>
      </dgm:t>
    </dgm:pt>
    <dgm:pt modelId="{7CB2A577-683C-48DF-B450-338975F06DF1}">
      <dgm:prSet custT="1"/>
      <dgm:spPr/>
      <dgm:t>
        <a:bodyPr/>
        <a:lstStyle/>
        <a:p>
          <a:r>
            <a:rPr lang="en-US" sz="2000" dirty="0" smtClean="0">
              <a:latin typeface="+mj-lt"/>
            </a:rPr>
            <a:t>Summary  </a:t>
          </a:r>
          <a:endParaRPr lang="en-US" sz="2000" dirty="0">
            <a:latin typeface="+mj-lt"/>
          </a:endParaRPr>
        </a:p>
      </dgm:t>
    </dgm:pt>
    <dgm:pt modelId="{2C21F694-C713-4BB9-AD13-B8EF21C1132E}" type="sibTrans" cxnId="{0294E6FA-5666-4840-A42C-4694952C4F92}">
      <dgm:prSet/>
      <dgm:spPr/>
      <dgm:t>
        <a:bodyPr/>
        <a:lstStyle/>
        <a:p>
          <a:endParaRPr lang="en-US"/>
        </a:p>
      </dgm:t>
    </dgm:pt>
    <dgm:pt modelId="{AF0ACF2A-B109-4125-991D-E26CC7435455}" type="parTrans" cxnId="{0294E6FA-5666-4840-A42C-4694952C4F92}">
      <dgm:prSet/>
      <dgm:spPr/>
      <dgm:t>
        <a:bodyPr/>
        <a:lstStyle/>
        <a:p>
          <a:endParaRPr lang="en-US"/>
        </a:p>
      </dgm:t>
    </dgm:pt>
    <dgm:pt modelId="{1E40F010-86D1-4DFC-B072-FF7E4F8B4DBE}" type="pres">
      <dgm:prSet presAssocID="{F2D35727-FC12-421C-85C7-3DC26D944F3E}" presName="Name0" presStyleCnt="0">
        <dgm:presLayoutVars>
          <dgm:chMax val="7"/>
          <dgm:chPref val="7"/>
          <dgm:dir/>
        </dgm:presLayoutVars>
      </dgm:prSet>
      <dgm:spPr/>
      <dgm:t>
        <a:bodyPr/>
        <a:lstStyle/>
        <a:p>
          <a:endParaRPr lang="en-US"/>
        </a:p>
      </dgm:t>
    </dgm:pt>
    <dgm:pt modelId="{D770F49F-64D5-461E-87B5-A830F1B9C139}" type="pres">
      <dgm:prSet presAssocID="{F2D35727-FC12-421C-85C7-3DC26D944F3E}" presName="Name1" presStyleCnt="0"/>
      <dgm:spPr/>
    </dgm:pt>
    <dgm:pt modelId="{370B2CD1-B396-4609-BB29-7D3A17CB17C4}" type="pres">
      <dgm:prSet presAssocID="{F2D35727-FC12-421C-85C7-3DC26D944F3E}" presName="cycle" presStyleCnt="0"/>
      <dgm:spPr/>
    </dgm:pt>
    <dgm:pt modelId="{AF9E7E60-D0F0-4D09-B81F-A09AB72E6F26}" type="pres">
      <dgm:prSet presAssocID="{F2D35727-FC12-421C-85C7-3DC26D944F3E}" presName="srcNode" presStyleLbl="node1" presStyleIdx="0" presStyleCnt="7"/>
      <dgm:spPr/>
    </dgm:pt>
    <dgm:pt modelId="{56854FD6-BB4D-4C30-9216-4BC9E6368769}" type="pres">
      <dgm:prSet presAssocID="{F2D35727-FC12-421C-85C7-3DC26D944F3E}" presName="conn" presStyleLbl="parChTrans1D2" presStyleIdx="0" presStyleCnt="1"/>
      <dgm:spPr/>
      <dgm:t>
        <a:bodyPr/>
        <a:lstStyle/>
        <a:p>
          <a:endParaRPr lang="en-US"/>
        </a:p>
      </dgm:t>
    </dgm:pt>
    <dgm:pt modelId="{138FA22F-EABA-4C61-9342-F9DBAC4F68B6}" type="pres">
      <dgm:prSet presAssocID="{F2D35727-FC12-421C-85C7-3DC26D944F3E}" presName="extraNode" presStyleLbl="node1" presStyleIdx="0" presStyleCnt="7"/>
      <dgm:spPr/>
    </dgm:pt>
    <dgm:pt modelId="{53724FFF-1EE1-490E-8DC8-97B737565EAF}" type="pres">
      <dgm:prSet presAssocID="{F2D35727-FC12-421C-85C7-3DC26D944F3E}" presName="dstNode" presStyleLbl="node1" presStyleIdx="0" presStyleCnt="7"/>
      <dgm:spPr/>
    </dgm:pt>
    <dgm:pt modelId="{9BEA15A1-AFD2-487F-85E1-498EDDDFF86F}" type="pres">
      <dgm:prSet presAssocID="{7CB2A577-683C-48DF-B450-338975F06DF1}" presName="text_1" presStyleLbl="node1" presStyleIdx="0" presStyleCnt="7" custLinFactNeighborX="258">
        <dgm:presLayoutVars>
          <dgm:bulletEnabled val="1"/>
        </dgm:presLayoutVars>
      </dgm:prSet>
      <dgm:spPr/>
      <dgm:t>
        <a:bodyPr/>
        <a:lstStyle/>
        <a:p>
          <a:endParaRPr lang="en-US"/>
        </a:p>
      </dgm:t>
    </dgm:pt>
    <dgm:pt modelId="{B078C18F-8D6F-4694-8E66-3836E12D28C6}" type="pres">
      <dgm:prSet presAssocID="{7CB2A577-683C-48DF-B450-338975F06DF1}" presName="accent_1" presStyleCnt="0"/>
      <dgm:spPr/>
    </dgm:pt>
    <dgm:pt modelId="{6B7F8D0A-3147-41AB-9A17-4E3E8B1C7588}" type="pres">
      <dgm:prSet presAssocID="{7CB2A577-683C-48DF-B450-338975F06DF1}" presName="accentRepeatNode" presStyleLbl="solidFgAcc1" presStyleIdx="0" presStyleCnt="7" custLinFactNeighborX="-11752" custLinFactNeighborY="7496"/>
      <dgm:spPr/>
    </dgm:pt>
    <dgm:pt modelId="{01AC0169-F924-4F2C-BC71-9F0747B4C30B}" type="pres">
      <dgm:prSet presAssocID="{81478D4A-BF48-4517-94D7-8FB0828FBE01}" presName="text_2" presStyleLbl="node1" presStyleIdx="1" presStyleCnt="7">
        <dgm:presLayoutVars>
          <dgm:bulletEnabled val="1"/>
        </dgm:presLayoutVars>
      </dgm:prSet>
      <dgm:spPr/>
      <dgm:t>
        <a:bodyPr/>
        <a:lstStyle/>
        <a:p>
          <a:endParaRPr lang="en-US"/>
        </a:p>
      </dgm:t>
    </dgm:pt>
    <dgm:pt modelId="{43AD6D7D-444B-4B4C-9C23-0FF0EF506FA0}" type="pres">
      <dgm:prSet presAssocID="{81478D4A-BF48-4517-94D7-8FB0828FBE01}" presName="accent_2" presStyleCnt="0"/>
      <dgm:spPr/>
    </dgm:pt>
    <dgm:pt modelId="{144212F9-F4D8-4C3F-81B5-28B4395DEABD}" type="pres">
      <dgm:prSet presAssocID="{81478D4A-BF48-4517-94D7-8FB0828FBE01}" presName="accentRepeatNode" presStyleLbl="solidFgAcc1" presStyleIdx="1" presStyleCnt="7"/>
      <dgm:spPr/>
    </dgm:pt>
    <dgm:pt modelId="{7F3CFC05-5078-4FCF-A558-7CE9B00377AB}" type="pres">
      <dgm:prSet presAssocID="{684FCBB4-5C52-4436-87D5-C8CFC170EADE}" presName="text_3" presStyleLbl="node1" presStyleIdx="2" presStyleCnt="7">
        <dgm:presLayoutVars>
          <dgm:bulletEnabled val="1"/>
        </dgm:presLayoutVars>
      </dgm:prSet>
      <dgm:spPr/>
      <dgm:t>
        <a:bodyPr/>
        <a:lstStyle/>
        <a:p>
          <a:endParaRPr lang="en-US"/>
        </a:p>
      </dgm:t>
    </dgm:pt>
    <dgm:pt modelId="{F5652984-40F7-4AF8-A901-1FB9D3572389}" type="pres">
      <dgm:prSet presAssocID="{684FCBB4-5C52-4436-87D5-C8CFC170EADE}" presName="accent_3" presStyleCnt="0"/>
      <dgm:spPr/>
    </dgm:pt>
    <dgm:pt modelId="{58DD184A-9F32-4F59-A72D-4D9067D97A15}" type="pres">
      <dgm:prSet presAssocID="{684FCBB4-5C52-4436-87D5-C8CFC170EADE}" presName="accentRepeatNode" presStyleLbl="solidFgAcc1" presStyleIdx="2" presStyleCnt="7"/>
      <dgm:spPr/>
    </dgm:pt>
    <dgm:pt modelId="{28C6B7FE-DC90-470B-884F-D011116E4442}" type="pres">
      <dgm:prSet presAssocID="{8A6522E0-DC31-49BC-963D-8912A6D5C14B}" presName="text_4" presStyleLbl="node1" presStyleIdx="3" presStyleCnt="7">
        <dgm:presLayoutVars>
          <dgm:bulletEnabled val="1"/>
        </dgm:presLayoutVars>
      </dgm:prSet>
      <dgm:spPr/>
      <dgm:t>
        <a:bodyPr/>
        <a:lstStyle/>
        <a:p>
          <a:endParaRPr lang="en-US"/>
        </a:p>
      </dgm:t>
    </dgm:pt>
    <dgm:pt modelId="{3C4EAA6F-73FF-4DBF-B66A-333F0B2B2755}" type="pres">
      <dgm:prSet presAssocID="{8A6522E0-DC31-49BC-963D-8912A6D5C14B}" presName="accent_4" presStyleCnt="0"/>
      <dgm:spPr/>
    </dgm:pt>
    <dgm:pt modelId="{93AE3B29-E38E-4E35-AE9C-2A95BDDC9E38}" type="pres">
      <dgm:prSet presAssocID="{8A6522E0-DC31-49BC-963D-8912A6D5C14B}" presName="accentRepeatNode" presStyleLbl="solidFgAcc1" presStyleIdx="3" presStyleCnt="7"/>
      <dgm:spPr/>
    </dgm:pt>
    <dgm:pt modelId="{44EE3EA0-A124-436A-8215-F257E6215077}" type="pres">
      <dgm:prSet presAssocID="{E6D9DBA2-D954-4A9B-83DB-A3088AC69B42}" presName="text_5" presStyleLbl="node1" presStyleIdx="4" presStyleCnt="7">
        <dgm:presLayoutVars>
          <dgm:bulletEnabled val="1"/>
        </dgm:presLayoutVars>
      </dgm:prSet>
      <dgm:spPr/>
      <dgm:t>
        <a:bodyPr/>
        <a:lstStyle/>
        <a:p>
          <a:endParaRPr lang="en-US"/>
        </a:p>
      </dgm:t>
    </dgm:pt>
    <dgm:pt modelId="{A037F0D9-B6B6-4609-9722-F912EAEBCBB1}" type="pres">
      <dgm:prSet presAssocID="{E6D9DBA2-D954-4A9B-83DB-A3088AC69B42}" presName="accent_5" presStyleCnt="0"/>
      <dgm:spPr/>
    </dgm:pt>
    <dgm:pt modelId="{30E73A6F-0A6A-41FE-A117-381CA2D637D8}" type="pres">
      <dgm:prSet presAssocID="{E6D9DBA2-D954-4A9B-83DB-A3088AC69B42}" presName="accentRepeatNode" presStyleLbl="solidFgAcc1" presStyleIdx="4" presStyleCnt="7"/>
      <dgm:spPr/>
    </dgm:pt>
    <dgm:pt modelId="{248F82A6-8E24-4ADA-B97F-B50848930AA6}" type="pres">
      <dgm:prSet presAssocID="{3BE4684B-A192-43FE-A884-562D3BECE6F8}" presName="text_6" presStyleLbl="node1" presStyleIdx="5" presStyleCnt="7">
        <dgm:presLayoutVars>
          <dgm:bulletEnabled val="1"/>
        </dgm:presLayoutVars>
      </dgm:prSet>
      <dgm:spPr/>
      <dgm:t>
        <a:bodyPr/>
        <a:lstStyle/>
        <a:p>
          <a:endParaRPr lang="en-US"/>
        </a:p>
      </dgm:t>
    </dgm:pt>
    <dgm:pt modelId="{C4650676-B77F-4463-B906-C5C20BD22055}" type="pres">
      <dgm:prSet presAssocID="{3BE4684B-A192-43FE-A884-562D3BECE6F8}" presName="accent_6" presStyleCnt="0"/>
      <dgm:spPr/>
    </dgm:pt>
    <dgm:pt modelId="{20BB7E5A-56E3-4798-A257-C020AC3D1590}" type="pres">
      <dgm:prSet presAssocID="{3BE4684B-A192-43FE-A884-562D3BECE6F8}" presName="accentRepeatNode" presStyleLbl="solidFgAcc1" presStyleIdx="5" presStyleCnt="7"/>
      <dgm:spPr/>
    </dgm:pt>
    <dgm:pt modelId="{A8EEE9E0-F2E3-4708-9D7B-9BDE35C21194}" type="pres">
      <dgm:prSet presAssocID="{C5EE984D-A164-4C3E-9003-EB2CD8407437}" presName="text_7" presStyleLbl="node1" presStyleIdx="6" presStyleCnt="7">
        <dgm:presLayoutVars>
          <dgm:bulletEnabled val="1"/>
        </dgm:presLayoutVars>
      </dgm:prSet>
      <dgm:spPr/>
      <dgm:t>
        <a:bodyPr/>
        <a:lstStyle/>
        <a:p>
          <a:endParaRPr lang="en-US"/>
        </a:p>
      </dgm:t>
    </dgm:pt>
    <dgm:pt modelId="{ABD44F79-653E-4964-8C4D-7E91657BDD8F}" type="pres">
      <dgm:prSet presAssocID="{C5EE984D-A164-4C3E-9003-EB2CD8407437}" presName="accent_7" presStyleCnt="0"/>
      <dgm:spPr/>
    </dgm:pt>
    <dgm:pt modelId="{B07A78F9-8D3B-4082-A9C2-1F8D5F98BC0F}" type="pres">
      <dgm:prSet presAssocID="{C5EE984D-A164-4C3E-9003-EB2CD8407437}" presName="accentRepeatNode" presStyleLbl="solidFgAcc1" presStyleIdx="6" presStyleCnt="7"/>
      <dgm:spPr/>
    </dgm:pt>
  </dgm:ptLst>
  <dgm:cxnLst>
    <dgm:cxn modelId="{70FCA186-B55C-4381-BB70-CAA3EB1D6F6F}" type="presOf" srcId="{7CB2A577-683C-48DF-B450-338975F06DF1}" destId="{9BEA15A1-AFD2-487F-85E1-498EDDDFF86F}" srcOrd="0" destOrd="0" presId="urn:microsoft.com/office/officeart/2008/layout/VerticalCurvedList"/>
    <dgm:cxn modelId="{6B16A143-8F30-4853-A295-48403B64601F}" type="presOf" srcId="{3BE4684B-A192-43FE-A884-562D3BECE6F8}" destId="{248F82A6-8E24-4ADA-B97F-B50848930AA6}" srcOrd="0" destOrd="0" presId="urn:microsoft.com/office/officeart/2008/layout/VerticalCurvedList"/>
    <dgm:cxn modelId="{99FED213-C185-426F-BBBE-657C45D17303}" type="presOf" srcId="{81478D4A-BF48-4517-94D7-8FB0828FBE01}" destId="{01AC0169-F924-4F2C-BC71-9F0747B4C30B}" srcOrd="0" destOrd="0" presId="urn:microsoft.com/office/officeart/2008/layout/VerticalCurvedList"/>
    <dgm:cxn modelId="{2F10EB52-6D5B-4508-9F5B-4606BBA68F42}" srcId="{F2D35727-FC12-421C-85C7-3DC26D944F3E}" destId="{8A6522E0-DC31-49BC-963D-8912A6D5C14B}" srcOrd="3" destOrd="0" parTransId="{C3A365F1-AB6C-48F9-92D0-5546884AEF3E}" sibTransId="{780E7642-8919-48CB-8069-CE2C5E2C4412}"/>
    <dgm:cxn modelId="{0294E6FA-5666-4840-A42C-4694952C4F92}" srcId="{F2D35727-FC12-421C-85C7-3DC26D944F3E}" destId="{7CB2A577-683C-48DF-B450-338975F06DF1}" srcOrd="0" destOrd="0" parTransId="{AF0ACF2A-B109-4125-991D-E26CC7435455}" sibTransId="{2C21F694-C713-4BB9-AD13-B8EF21C1132E}"/>
    <dgm:cxn modelId="{829C5E4F-4670-4FC8-BD6B-0E1B484D0A5C}" type="presOf" srcId="{F2D35727-FC12-421C-85C7-3DC26D944F3E}" destId="{1E40F010-86D1-4DFC-B072-FF7E4F8B4DBE}" srcOrd="0" destOrd="0" presId="urn:microsoft.com/office/officeart/2008/layout/VerticalCurvedList"/>
    <dgm:cxn modelId="{2DF0DE24-9803-4004-A8C3-F30540E7DADA}" srcId="{F2D35727-FC12-421C-85C7-3DC26D944F3E}" destId="{684FCBB4-5C52-4436-87D5-C8CFC170EADE}" srcOrd="2" destOrd="0" parTransId="{92AF4F0E-53F4-48CC-AB00-011E25CF38C1}" sibTransId="{CEDBA460-1DFA-476B-9CD9-DCEB22CECDE2}"/>
    <dgm:cxn modelId="{6B1DCA25-8BFF-4AAE-ABFC-9E37A39829F7}" srcId="{F2D35727-FC12-421C-85C7-3DC26D944F3E}" destId="{E6D9DBA2-D954-4A9B-83DB-A3088AC69B42}" srcOrd="4" destOrd="0" parTransId="{1390560F-2ABB-453F-A991-172829BA0B49}" sibTransId="{23A8530C-6427-4CCB-B6FD-9875E7D26CF6}"/>
    <dgm:cxn modelId="{FA89D89C-FAE0-42D1-B4B7-34B2E003FB42}" type="presOf" srcId="{8A6522E0-DC31-49BC-963D-8912A6D5C14B}" destId="{28C6B7FE-DC90-470B-884F-D011116E4442}" srcOrd="0" destOrd="0" presId="urn:microsoft.com/office/officeart/2008/layout/VerticalCurvedList"/>
    <dgm:cxn modelId="{C00B6EEE-6D27-4D82-8D79-B0C035216837}" type="presOf" srcId="{684FCBB4-5C52-4436-87D5-C8CFC170EADE}" destId="{7F3CFC05-5078-4FCF-A558-7CE9B00377AB}" srcOrd="0" destOrd="0" presId="urn:microsoft.com/office/officeart/2008/layout/VerticalCurvedList"/>
    <dgm:cxn modelId="{AAECEA5F-B960-4968-9F17-6454E83B5C22}" srcId="{F2D35727-FC12-421C-85C7-3DC26D944F3E}" destId="{81478D4A-BF48-4517-94D7-8FB0828FBE01}" srcOrd="1" destOrd="0" parTransId="{BF7BFCA9-7186-4051-B87C-2F1F68F4516C}" sibTransId="{3BE604BC-BDD6-4540-A437-18CD35A6B01A}"/>
    <dgm:cxn modelId="{2D7EF693-28BE-4A8D-B6D7-2E796D03C258}" srcId="{F2D35727-FC12-421C-85C7-3DC26D944F3E}" destId="{3BE4684B-A192-43FE-A884-562D3BECE6F8}" srcOrd="5" destOrd="0" parTransId="{F7E5D95C-B809-425F-842A-12E52B0B64EC}" sibTransId="{02F3D6FE-594A-42C1-943A-3EC2CC3B0A8C}"/>
    <dgm:cxn modelId="{4D725959-7A88-45F1-8D81-4F4A37DC4B0F}" type="presOf" srcId="{E6D9DBA2-D954-4A9B-83DB-A3088AC69B42}" destId="{44EE3EA0-A124-436A-8215-F257E6215077}" srcOrd="0" destOrd="0" presId="urn:microsoft.com/office/officeart/2008/layout/VerticalCurvedList"/>
    <dgm:cxn modelId="{964ECFB4-9C6D-45C0-B600-5FE95EC90137}" type="presOf" srcId="{C5EE984D-A164-4C3E-9003-EB2CD8407437}" destId="{A8EEE9E0-F2E3-4708-9D7B-9BDE35C21194}" srcOrd="0" destOrd="0" presId="urn:microsoft.com/office/officeart/2008/layout/VerticalCurvedList"/>
    <dgm:cxn modelId="{0A5DE93A-4936-46F8-86BE-1005058E9EC2}" type="presOf" srcId="{2C21F694-C713-4BB9-AD13-B8EF21C1132E}" destId="{56854FD6-BB4D-4C30-9216-4BC9E6368769}" srcOrd="0" destOrd="0" presId="urn:microsoft.com/office/officeart/2008/layout/VerticalCurvedList"/>
    <dgm:cxn modelId="{02C9EC55-6D8C-4C83-82DA-795B681A5F2A}" srcId="{F2D35727-FC12-421C-85C7-3DC26D944F3E}" destId="{C5EE984D-A164-4C3E-9003-EB2CD8407437}" srcOrd="6" destOrd="0" parTransId="{9C226B9B-1E01-47ED-B92C-4CCD34F7DE92}" sibTransId="{B926FC3C-9177-4AEF-A5B8-71061C189284}"/>
    <dgm:cxn modelId="{0B2C362D-B188-4B07-BB13-894EEC75ADC8}" type="presParOf" srcId="{1E40F010-86D1-4DFC-B072-FF7E4F8B4DBE}" destId="{D770F49F-64D5-461E-87B5-A830F1B9C139}" srcOrd="0" destOrd="0" presId="urn:microsoft.com/office/officeart/2008/layout/VerticalCurvedList"/>
    <dgm:cxn modelId="{93218E2B-E6E6-4360-8F48-0535F6F8F18E}" type="presParOf" srcId="{D770F49F-64D5-461E-87B5-A830F1B9C139}" destId="{370B2CD1-B396-4609-BB29-7D3A17CB17C4}" srcOrd="0" destOrd="0" presId="urn:microsoft.com/office/officeart/2008/layout/VerticalCurvedList"/>
    <dgm:cxn modelId="{219D1779-01E2-478B-A7F5-655552ABFA1D}" type="presParOf" srcId="{370B2CD1-B396-4609-BB29-7D3A17CB17C4}" destId="{AF9E7E60-D0F0-4D09-B81F-A09AB72E6F26}" srcOrd="0" destOrd="0" presId="urn:microsoft.com/office/officeart/2008/layout/VerticalCurvedList"/>
    <dgm:cxn modelId="{62814576-1BA1-4BA2-A58A-D6021B3AB7FF}" type="presParOf" srcId="{370B2CD1-B396-4609-BB29-7D3A17CB17C4}" destId="{56854FD6-BB4D-4C30-9216-4BC9E6368769}" srcOrd="1" destOrd="0" presId="urn:microsoft.com/office/officeart/2008/layout/VerticalCurvedList"/>
    <dgm:cxn modelId="{614E2208-A68C-4B53-B67D-8A37F717D5BC}" type="presParOf" srcId="{370B2CD1-B396-4609-BB29-7D3A17CB17C4}" destId="{138FA22F-EABA-4C61-9342-F9DBAC4F68B6}" srcOrd="2" destOrd="0" presId="urn:microsoft.com/office/officeart/2008/layout/VerticalCurvedList"/>
    <dgm:cxn modelId="{423E44D1-DF3E-4299-B717-799F1DBA83D1}" type="presParOf" srcId="{370B2CD1-B396-4609-BB29-7D3A17CB17C4}" destId="{53724FFF-1EE1-490E-8DC8-97B737565EAF}" srcOrd="3" destOrd="0" presId="urn:microsoft.com/office/officeart/2008/layout/VerticalCurvedList"/>
    <dgm:cxn modelId="{BE950206-4C33-4F05-A1A6-A95E6202B4D5}" type="presParOf" srcId="{D770F49F-64D5-461E-87B5-A830F1B9C139}" destId="{9BEA15A1-AFD2-487F-85E1-498EDDDFF86F}" srcOrd="1" destOrd="0" presId="urn:microsoft.com/office/officeart/2008/layout/VerticalCurvedList"/>
    <dgm:cxn modelId="{EC473D11-D4F5-4536-92CF-1EFD42C310E3}" type="presParOf" srcId="{D770F49F-64D5-461E-87B5-A830F1B9C139}" destId="{B078C18F-8D6F-4694-8E66-3836E12D28C6}" srcOrd="2" destOrd="0" presId="urn:microsoft.com/office/officeart/2008/layout/VerticalCurvedList"/>
    <dgm:cxn modelId="{3DA23193-DA9F-493C-B388-8C387229E287}" type="presParOf" srcId="{B078C18F-8D6F-4694-8E66-3836E12D28C6}" destId="{6B7F8D0A-3147-41AB-9A17-4E3E8B1C7588}" srcOrd="0" destOrd="0" presId="urn:microsoft.com/office/officeart/2008/layout/VerticalCurvedList"/>
    <dgm:cxn modelId="{F71EFCCD-10A7-4813-9CCE-C2270EFEA90C}" type="presParOf" srcId="{D770F49F-64D5-461E-87B5-A830F1B9C139}" destId="{01AC0169-F924-4F2C-BC71-9F0747B4C30B}" srcOrd="3" destOrd="0" presId="urn:microsoft.com/office/officeart/2008/layout/VerticalCurvedList"/>
    <dgm:cxn modelId="{07D6AF8C-12DF-4DF1-831D-155F77798271}" type="presParOf" srcId="{D770F49F-64D5-461E-87B5-A830F1B9C139}" destId="{43AD6D7D-444B-4B4C-9C23-0FF0EF506FA0}" srcOrd="4" destOrd="0" presId="urn:microsoft.com/office/officeart/2008/layout/VerticalCurvedList"/>
    <dgm:cxn modelId="{208AA990-69EB-415C-9612-C0C03CE2F09C}" type="presParOf" srcId="{43AD6D7D-444B-4B4C-9C23-0FF0EF506FA0}" destId="{144212F9-F4D8-4C3F-81B5-28B4395DEABD}" srcOrd="0" destOrd="0" presId="urn:microsoft.com/office/officeart/2008/layout/VerticalCurvedList"/>
    <dgm:cxn modelId="{E20321CE-2251-4F99-A22B-A763753E3828}" type="presParOf" srcId="{D770F49F-64D5-461E-87B5-A830F1B9C139}" destId="{7F3CFC05-5078-4FCF-A558-7CE9B00377AB}" srcOrd="5" destOrd="0" presId="urn:microsoft.com/office/officeart/2008/layout/VerticalCurvedList"/>
    <dgm:cxn modelId="{857FC194-5FE6-42DA-B709-75D22BA8BC63}" type="presParOf" srcId="{D770F49F-64D5-461E-87B5-A830F1B9C139}" destId="{F5652984-40F7-4AF8-A901-1FB9D3572389}" srcOrd="6" destOrd="0" presId="urn:microsoft.com/office/officeart/2008/layout/VerticalCurvedList"/>
    <dgm:cxn modelId="{C6F9CA41-E541-451A-AA2D-C35B5F55F926}" type="presParOf" srcId="{F5652984-40F7-4AF8-A901-1FB9D3572389}" destId="{58DD184A-9F32-4F59-A72D-4D9067D97A15}" srcOrd="0" destOrd="0" presId="urn:microsoft.com/office/officeart/2008/layout/VerticalCurvedList"/>
    <dgm:cxn modelId="{6207B445-0BC3-4639-9241-9FEEB4304689}" type="presParOf" srcId="{D770F49F-64D5-461E-87B5-A830F1B9C139}" destId="{28C6B7FE-DC90-470B-884F-D011116E4442}" srcOrd="7" destOrd="0" presId="urn:microsoft.com/office/officeart/2008/layout/VerticalCurvedList"/>
    <dgm:cxn modelId="{F22FAA8D-F442-4D86-A386-46D37BA2D579}" type="presParOf" srcId="{D770F49F-64D5-461E-87B5-A830F1B9C139}" destId="{3C4EAA6F-73FF-4DBF-B66A-333F0B2B2755}" srcOrd="8" destOrd="0" presId="urn:microsoft.com/office/officeart/2008/layout/VerticalCurvedList"/>
    <dgm:cxn modelId="{100B5B92-D096-46C0-B850-413B577683B8}" type="presParOf" srcId="{3C4EAA6F-73FF-4DBF-B66A-333F0B2B2755}" destId="{93AE3B29-E38E-4E35-AE9C-2A95BDDC9E38}" srcOrd="0" destOrd="0" presId="urn:microsoft.com/office/officeart/2008/layout/VerticalCurvedList"/>
    <dgm:cxn modelId="{256A40BE-3A65-414B-BF24-DCE856DF385B}" type="presParOf" srcId="{D770F49F-64D5-461E-87B5-A830F1B9C139}" destId="{44EE3EA0-A124-436A-8215-F257E6215077}" srcOrd="9" destOrd="0" presId="urn:microsoft.com/office/officeart/2008/layout/VerticalCurvedList"/>
    <dgm:cxn modelId="{D9498143-F8DC-4CA7-945A-3CFEC8FBE646}" type="presParOf" srcId="{D770F49F-64D5-461E-87B5-A830F1B9C139}" destId="{A037F0D9-B6B6-4609-9722-F912EAEBCBB1}" srcOrd="10" destOrd="0" presId="urn:microsoft.com/office/officeart/2008/layout/VerticalCurvedList"/>
    <dgm:cxn modelId="{0E50598D-C60E-48E0-A6DC-81C64D93C270}" type="presParOf" srcId="{A037F0D9-B6B6-4609-9722-F912EAEBCBB1}" destId="{30E73A6F-0A6A-41FE-A117-381CA2D637D8}" srcOrd="0" destOrd="0" presId="urn:microsoft.com/office/officeart/2008/layout/VerticalCurvedList"/>
    <dgm:cxn modelId="{529CA361-6FA8-437B-B9E1-7041B664CB6E}" type="presParOf" srcId="{D770F49F-64D5-461E-87B5-A830F1B9C139}" destId="{248F82A6-8E24-4ADA-B97F-B50848930AA6}" srcOrd="11" destOrd="0" presId="urn:microsoft.com/office/officeart/2008/layout/VerticalCurvedList"/>
    <dgm:cxn modelId="{826F9E09-C637-48CA-85CD-E50A2606143F}" type="presParOf" srcId="{D770F49F-64D5-461E-87B5-A830F1B9C139}" destId="{C4650676-B77F-4463-B906-C5C20BD22055}" srcOrd="12" destOrd="0" presId="urn:microsoft.com/office/officeart/2008/layout/VerticalCurvedList"/>
    <dgm:cxn modelId="{9B71142F-19C2-4C46-8D7A-15DD3AD70B37}" type="presParOf" srcId="{C4650676-B77F-4463-B906-C5C20BD22055}" destId="{20BB7E5A-56E3-4798-A257-C020AC3D1590}" srcOrd="0" destOrd="0" presId="urn:microsoft.com/office/officeart/2008/layout/VerticalCurvedList"/>
    <dgm:cxn modelId="{119608FC-F42A-49AB-95BA-49DEE812CDE1}" type="presParOf" srcId="{D770F49F-64D5-461E-87B5-A830F1B9C139}" destId="{A8EEE9E0-F2E3-4708-9D7B-9BDE35C21194}" srcOrd="13" destOrd="0" presId="urn:microsoft.com/office/officeart/2008/layout/VerticalCurvedList"/>
    <dgm:cxn modelId="{A0583136-9BB0-44AD-9C1D-FEAD1CE8188C}" type="presParOf" srcId="{D770F49F-64D5-461E-87B5-A830F1B9C139}" destId="{ABD44F79-653E-4964-8C4D-7E91657BDD8F}" srcOrd="14" destOrd="0" presId="urn:microsoft.com/office/officeart/2008/layout/VerticalCurvedList"/>
    <dgm:cxn modelId="{60EDBE88-41DF-4F65-B461-2795F5AC309D}" type="presParOf" srcId="{ABD44F79-653E-4964-8C4D-7E91657BDD8F}" destId="{B07A78F9-8D3B-4082-A9C2-1F8D5F98BC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35727-FC12-421C-85C7-3DC26D944F3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CB2A577-683C-48DF-B450-338975F06DF1}">
      <dgm:prSet custT="1"/>
      <dgm:spPr/>
      <dgm:t>
        <a:bodyPr/>
        <a:lstStyle/>
        <a:p>
          <a:r>
            <a:rPr lang="en-US" sz="2000" dirty="0" smtClean="0">
              <a:latin typeface="+mj-lt"/>
            </a:rPr>
            <a:t>Import &amp; Export</a:t>
          </a:r>
          <a:endParaRPr lang="en-US" sz="2000" dirty="0">
            <a:latin typeface="+mj-lt"/>
          </a:endParaRPr>
        </a:p>
      </dgm:t>
    </dgm:pt>
    <dgm:pt modelId="{AF0ACF2A-B109-4125-991D-E26CC7435455}" type="parTrans" cxnId="{0294E6FA-5666-4840-A42C-4694952C4F92}">
      <dgm:prSet/>
      <dgm:spPr/>
      <dgm:t>
        <a:bodyPr/>
        <a:lstStyle/>
        <a:p>
          <a:endParaRPr lang="en-US"/>
        </a:p>
      </dgm:t>
    </dgm:pt>
    <dgm:pt modelId="{2C21F694-C713-4BB9-AD13-B8EF21C1132E}" type="sibTrans" cxnId="{0294E6FA-5666-4840-A42C-4694952C4F92}">
      <dgm:prSet/>
      <dgm:spPr/>
      <dgm:t>
        <a:bodyPr/>
        <a:lstStyle/>
        <a:p>
          <a:endParaRPr lang="en-US"/>
        </a:p>
      </dgm:t>
    </dgm:pt>
    <dgm:pt modelId="{81478D4A-BF48-4517-94D7-8FB0828FBE01}">
      <dgm:prSet custT="1"/>
      <dgm:spPr/>
      <dgm:t>
        <a:bodyPr/>
        <a:lstStyle/>
        <a:p>
          <a:r>
            <a:rPr lang="en-US" sz="2000" dirty="0" smtClean="0">
              <a:latin typeface="+mj-lt"/>
            </a:rPr>
            <a:t>Customs &amp; Clearance Procedures</a:t>
          </a:r>
          <a:endParaRPr lang="en-US" sz="2000" dirty="0">
            <a:latin typeface="+mj-lt"/>
          </a:endParaRPr>
        </a:p>
      </dgm:t>
    </dgm:pt>
    <dgm:pt modelId="{BF7BFCA9-7186-4051-B87C-2F1F68F4516C}" type="parTrans" cxnId="{AAECEA5F-B960-4968-9F17-6454E83B5C22}">
      <dgm:prSet/>
      <dgm:spPr/>
      <dgm:t>
        <a:bodyPr/>
        <a:lstStyle/>
        <a:p>
          <a:endParaRPr lang="en-US"/>
        </a:p>
      </dgm:t>
    </dgm:pt>
    <dgm:pt modelId="{3BE604BC-BDD6-4540-A437-18CD35A6B01A}" type="sibTrans" cxnId="{AAECEA5F-B960-4968-9F17-6454E83B5C22}">
      <dgm:prSet/>
      <dgm:spPr/>
      <dgm:t>
        <a:bodyPr/>
        <a:lstStyle/>
        <a:p>
          <a:endParaRPr lang="en-US"/>
        </a:p>
      </dgm:t>
    </dgm:pt>
    <dgm:pt modelId="{684FCBB4-5C52-4436-87D5-C8CFC170EADE}">
      <dgm:prSet custT="1"/>
      <dgm:spPr/>
      <dgm:t>
        <a:bodyPr/>
        <a:lstStyle/>
        <a:p>
          <a:r>
            <a:rPr lang="en-US" sz="2000" dirty="0" smtClean="0">
              <a:latin typeface="+mj-lt"/>
            </a:rPr>
            <a:t>Valid Declaration &amp; Submission Declaration</a:t>
          </a:r>
          <a:endParaRPr lang="en-US" sz="2000" dirty="0">
            <a:latin typeface="+mj-lt"/>
          </a:endParaRPr>
        </a:p>
      </dgm:t>
    </dgm:pt>
    <dgm:pt modelId="{92AF4F0E-53F4-48CC-AB00-011E25CF38C1}" type="parTrans" cxnId="{2DF0DE24-9803-4004-A8C3-F30540E7DADA}">
      <dgm:prSet/>
      <dgm:spPr/>
      <dgm:t>
        <a:bodyPr/>
        <a:lstStyle/>
        <a:p>
          <a:endParaRPr lang="en-US"/>
        </a:p>
      </dgm:t>
    </dgm:pt>
    <dgm:pt modelId="{CEDBA460-1DFA-476B-9CD9-DCEB22CECDE2}" type="sibTrans" cxnId="{2DF0DE24-9803-4004-A8C3-F30540E7DADA}">
      <dgm:prSet/>
      <dgm:spPr/>
      <dgm:t>
        <a:bodyPr/>
        <a:lstStyle/>
        <a:p>
          <a:endParaRPr lang="en-US"/>
        </a:p>
      </dgm:t>
    </dgm:pt>
    <dgm:pt modelId="{8A6522E0-DC31-49BC-963D-8912A6D5C14B}">
      <dgm:prSet custT="1"/>
      <dgm:spPr/>
      <dgm:t>
        <a:bodyPr/>
        <a:lstStyle/>
        <a:p>
          <a:r>
            <a:rPr lang="en-US" sz="1800" dirty="0" smtClean="0">
              <a:latin typeface="+mj-lt"/>
            </a:rPr>
            <a:t>Clearing &amp; Forwarding</a:t>
          </a:r>
          <a:endParaRPr lang="en-US" sz="1800" dirty="0">
            <a:latin typeface="+mj-lt"/>
          </a:endParaRPr>
        </a:p>
      </dgm:t>
    </dgm:pt>
    <dgm:pt modelId="{C3A365F1-AB6C-48F9-92D0-5546884AEF3E}" type="parTrans" cxnId="{2F10EB52-6D5B-4508-9F5B-4606BBA68F42}">
      <dgm:prSet/>
      <dgm:spPr/>
      <dgm:t>
        <a:bodyPr/>
        <a:lstStyle/>
        <a:p>
          <a:endParaRPr lang="en-US"/>
        </a:p>
      </dgm:t>
    </dgm:pt>
    <dgm:pt modelId="{780E7642-8919-48CB-8069-CE2C5E2C4412}" type="sibTrans" cxnId="{2F10EB52-6D5B-4508-9F5B-4606BBA68F42}">
      <dgm:prSet/>
      <dgm:spPr/>
      <dgm:t>
        <a:bodyPr/>
        <a:lstStyle/>
        <a:p>
          <a:endParaRPr lang="en-US"/>
        </a:p>
      </dgm:t>
    </dgm:pt>
    <dgm:pt modelId="{E6D9DBA2-D954-4A9B-83DB-A3088AC69B42}">
      <dgm:prSet custT="1"/>
      <dgm:spPr/>
      <dgm:t>
        <a:bodyPr/>
        <a:lstStyle/>
        <a:p>
          <a:r>
            <a:rPr lang="en-US" sz="2000" dirty="0" smtClean="0">
              <a:latin typeface="+mj-lt"/>
            </a:rPr>
            <a:t>Prohibited &amp; Restricted Goods</a:t>
          </a:r>
          <a:endParaRPr lang="en-US" sz="2000" dirty="0">
            <a:latin typeface="+mj-lt"/>
          </a:endParaRPr>
        </a:p>
      </dgm:t>
    </dgm:pt>
    <dgm:pt modelId="{1390560F-2ABB-453F-A991-172829BA0B49}" type="parTrans" cxnId="{6B1DCA25-8BFF-4AAE-ABFC-9E37A39829F7}">
      <dgm:prSet/>
      <dgm:spPr/>
      <dgm:t>
        <a:bodyPr/>
        <a:lstStyle/>
        <a:p>
          <a:endParaRPr lang="en-US"/>
        </a:p>
      </dgm:t>
    </dgm:pt>
    <dgm:pt modelId="{23A8530C-6427-4CCB-B6FD-9875E7D26CF6}" type="sibTrans" cxnId="{6B1DCA25-8BFF-4AAE-ABFC-9E37A39829F7}">
      <dgm:prSet/>
      <dgm:spPr/>
      <dgm:t>
        <a:bodyPr/>
        <a:lstStyle/>
        <a:p>
          <a:endParaRPr lang="en-US"/>
        </a:p>
      </dgm:t>
    </dgm:pt>
    <dgm:pt modelId="{3BE4684B-A192-43FE-A884-562D3BECE6F8}">
      <dgm:prSet custT="1"/>
      <dgm:spPr/>
      <dgm:t>
        <a:bodyPr/>
        <a:lstStyle/>
        <a:p>
          <a:r>
            <a:rPr lang="en-US" sz="2000" dirty="0" smtClean="0">
              <a:latin typeface="+mj-lt"/>
            </a:rPr>
            <a:t>Goods In Warehouse</a:t>
          </a:r>
          <a:endParaRPr lang="en-US" sz="2000" dirty="0">
            <a:latin typeface="+mj-lt"/>
          </a:endParaRPr>
        </a:p>
      </dgm:t>
    </dgm:pt>
    <dgm:pt modelId="{F7E5D95C-B809-425F-842A-12E52B0B64EC}" type="parTrans" cxnId="{2D7EF693-28BE-4A8D-B6D7-2E796D03C258}">
      <dgm:prSet/>
      <dgm:spPr/>
      <dgm:t>
        <a:bodyPr/>
        <a:lstStyle/>
        <a:p>
          <a:endParaRPr lang="en-US"/>
        </a:p>
      </dgm:t>
    </dgm:pt>
    <dgm:pt modelId="{02F3D6FE-594A-42C1-943A-3EC2CC3B0A8C}" type="sibTrans" cxnId="{2D7EF693-28BE-4A8D-B6D7-2E796D03C258}">
      <dgm:prSet/>
      <dgm:spPr/>
      <dgm:t>
        <a:bodyPr/>
        <a:lstStyle/>
        <a:p>
          <a:endParaRPr lang="en-US"/>
        </a:p>
      </dgm:t>
    </dgm:pt>
    <dgm:pt modelId="{C5EE984D-A164-4C3E-9003-EB2CD8407437}">
      <dgm:prSet custT="1"/>
      <dgm:spPr/>
      <dgm:t>
        <a:bodyPr/>
        <a:lstStyle/>
        <a:p>
          <a:r>
            <a:rPr lang="en-US" sz="2000" dirty="0" smtClean="0">
              <a:latin typeface="+mj-lt"/>
            </a:rPr>
            <a:t>Dispute Resolution &amp; SARS Contact Centre &amp; Documents</a:t>
          </a:r>
          <a:endParaRPr lang="en-US" sz="2000" dirty="0">
            <a:latin typeface="+mj-lt"/>
          </a:endParaRPr>
        </a:p>
      </dgm:t>
    </dgm:pt>
    <dgm:pt modelId="{9C226B9B-1E01-47ED-B92C-4CCD34F7DE92}" type="parTrans" cxnId="{02C9EC55-6D8C-4C83-82DA-795B681A5F2A}">
      <dgm:prSet/>
      <dgm:spPr/>
      <dgm:t>
        <a:bodyPr/>
        <a:lstStyle/>
        <a:p>
          <a:endParaRPr lang="en-US"/>
        </a:p>
      </dgm:t>
    </dgm:pt>
    <dgm:pt modelId="{B926FC3C-9177-4AEF-A5B8-71061C189284}" type="sibTrans" cxnId="{02C9EC55-6D8C-4C83-82DA-795B681A5F2A}">
      <dgm:prSet/>
      <dgm:spPr/>
      <dgm:t>
        <a:bodyPr/>
        <a:lstStyle/>
        <a:p>
          <a:endParaRPr lang="en-US"/>
        </a:p>
      </dgm:t>
    </dgm:pt>
    <dgm:pt modelId="{1E40F010-86D1-4DFC-B072-FF7E4F8B4DBE}" type="pres">
      <dgm:prSet presAssocID="{F2D35727-FC12-421C-85C7-3DC26D944F3E}" presName="Name0" presStyleCnt="0">
        <dgm:presLayoutVars>
          <dgm:chMax val="7"/>
          <dgm:chPref val="7"/>
          <dgm:dir/>
        </dgm:presLayoutVars>
      </dgm:prSet>
      <dgm:spPr/>
      <dgm:t>
        <a:bodyPr/>
        <a:lstStyle/>
        <a:p>
          <a:endParaRPr lang="en-US"/>
        </a:p>
      </dgm:t>
    </dgm:pt>
    <dgm:pt modelId="{D770F49F-64D5-461E-87B5-A830F1B9C139}" type="pres">
      <dgm:prSet presAssocID="{F2D35727-FC12-421C-85C7-3DC26D944F3E}" presName="Name1" presStyleCnt="0"/>
      <dgm:spPr/>
      <dgm:t>
        <a:bodyPr/>
        <a:lstStyle/>
        <a:p>
          <a:endParaRPr lang="en-US"/>
        </a:p>
      </dgm:t>
    </dgm:pt>
    <dgm:pt modelId="{370B2CD1-B396-4609-BB29-7D3A17CB17C4}" type="pres">
      <dgm:prSet presAssocID="{F2D35727-FC12-421C-85C7-3DC26D944F3E}" presName="cycle" presStyleCnt="0"/>
      <dgm:spPr/>
      <dgm:t>
        <a:bodyPr/>
        <a:lstStyle/>
        <a:p>
          <a:endParaRPr lang="en-US"/>
        </a:p>
      </dgm:t>
    </dgm:pt>
    <dgm:pt modelId="{AF9E7E60-D0F0-4D09-B81F-A09AB72E6F26}" type="pres">
      <dgm:prSet presAssocID="{F2D35727-FC12-421C-85C7-3DC26D944F3E}" presName="srcNode" presStyleLbl="node1" presStyleIdx="0" presStyleCnt="7"/>
      <dgm:spPr/>
      <dgm:t>
        <a:bodyPr/>
        <a:lstStyle/>
        <a:p>
          <a:endParaRPr lang="en-US"/>
        </a:p>
      </dgm:t>
    </dgm:pt>
    <dgm:pt modelId="{56854FD6-BB4D-4C30-9216-4BC9E6368769}" type="pres">
      <dgm:prSet presAssocID="{F2D35727-FC12-421C-85C7-3DC26D944F3E}" presName="conn" presStyleLbl="parChTrans1D2" presStyleIdx="0" presStyleCnt="1"/>
      <dgm:spPr/>
      <dgm:t>
        <a:bodyPr/>
        <a:lstStyle/>
        <a:p>
          <a:endParaRPr lang="en-US"/>
        </a:p>
      </dgm:t>
    </dgm:pt>
    <dgm:pt modelId="{138FA22F-EABA-4C61-9342-F9DBAC4F68B6}" type="pres">
      <dgm:prSet presAssocID="{F2D35727-FC12-421C-85C7-3DC26D944F3E}" presName="extraNode" presStyleLbl="node1" presStyleIdx="0" presStyleCnt="7"/>
      <dgm:spPr/>
      <dgm:t>
        <a:bodyPr/>
        <a:lstStyle/>
        <a:p>
          <a:endParaRPr lang="en-US"/>
        </a:p>
      </dgm:t>
    </dgm:pt>
    <dgm:pt modelId="{53724FFF-1EE1-490E-8DC8-97B737565EAF}" type="pres">
      <dgm:prSet presAssocID="{F2D35727-FC12-421C-85C7-3DC26D944F3E}" presName="dstNode" presStyleLbl="node1" presStyleIdx="0" presStyleCnt="7"/>
      <dgm:spPr/>
      <dgm:t>
        <a:bodyPr/>
        <a:lstStyle/>
        <a:p>
          <a:endParaRPr lang="en-US"/>
        </a:p>
      </dgm:t>
    </dgm:pt>
    <dgm:pt modelId="{9BEA15A1-AFD2-487F-85E1-498EDDDFF86F}" type="pres">
      <dgm:prSet presAssocID="{7CB2A577-683C-48DF-B450-338975F06DF1}" presName="text_1" presStyleLbl="node1" presStyleIdx="0" presStyleCnt="7" custScaleY="102548" custLinFactNeighborY="1968">
        <dgm:presLayoutVars>
          <dgm:bulletEnabled val="1"/>
        </dgm:presLayoutVars>
      </dgm:prSet>
      <dgm:spPr/>
      <dgm:t>
        <a:bodyPr/>
        <a:lstStyle/>
        <a:p>
          <a:endParaRPr lang="en-US"/>
        </a:p>
      </dgm:t>
    </dgm:pt>
    <dgm:pt modelId="{B078C18F-8D6F-4694-8E66-3836E12D28C6}" type="pres">
      <dgm:prSet presAssocID="{7CB2A577-683C-48DF-B450-338975F06DF1}" presName="accent_1" presStyleCnt="0"/>
      <dgm:spPr/>
      <dgm:t>
        <a:bodyPr/>
        <a:lstStyle/>
        <a:p>
          <a:endParaRPr lang="en-US"/>
        </a:p>
      </dgm:t>
    </dgm:pt>
    <dgm:pt modelId="{6B7F8D0A-3147-41AB-9A17-4E3E8B1C7588}" type="pres">
      <dgm:prSet presAssocID="{7CB2A577-683C-48DF-B450-338975F06DF1}" presName="accentRepeatNode" presStyleLbl="solidFgAcc1" presStyleIdx="0" presStyleCnt="7" custLinFactNeighborX="-11752" custLinFactNeighborY="7496"/>
      <dgm:spPr/>
      <dgm:t>
        <a:bodyPr/>
        <a:lstStyle/>
        <a:p>
          <a:endParaRPr lang="en-US"/>
        </a:p>
      </dgm:t>
    </dgm:pt>
    <dgm:pt modelId="{01AC0169-F924-4F2C-BC71-9F0747B4C30B}" type="pres">
      <dgm:prSet presAssocID="{81478D4A-BF48-4517-94D7-8FB0828FBE01}" presName="text_2" presStyleLbl="node1" presStyleIdx="1" presStyleCnt="7" custScaleY="95681">
        <dgm:presLayoutVars>
          <dgm:bulletEnabled val="1"/>
        </dgm:presLayoutVars>
      </dgm:prSet>
      <dgm:spPr/>
      <dgm:t>
        <a:bodyPr/>
        <a:lstStyle/>
        <a:p>
          <a:endParaRPr lang="en-US"/>
        </a:p>
      </dgm:t>
    </dgm:pt>
    <dgm:pt modelId="{43AD6D7D-444B-4B4C-9C23-0FF0EF506FA0}" type="pres">
      <dgm:prSet presAssocID="{81478D4A-BF48-4517-94D7-8FB0828FBE01}" presName="accent_2" presStyleCnt="0"/>
      <dgm:spPr/>
      <dgm:t>
        <a:bodyPr/>
        <a:lstStyle/>
        <a:p>
          <a:endParaRPr lang="en-US"/>
        </a:p>
      </dgm:t>
    </dgm:pt>
    <dgm:pt modelId="{144212F9-F4D8-4C3F-81B5-28B4395DEABD}" type="pres">
      <dgm:prSet presAssocID="{81478D4A-BF48-4517-94D7-8FB0828FBE01}" presName="accentRepeatNode" presStyleLbl="solidFgAcc1" presStyleIdx="1" presStyleCnt="7"/>
      <dgm:spPr/>
      <dgm:t>
        <a:bodyPr/>
        <a:lstStyle/>
        <a:p>
          <a:endParaRPr lang="en-US"/>
        </a:p>
      </dgm:t>
    </dgm:pt>
    <dgm:pt modelId="{7F3CFC05-5078-4FCF-A558-7CE9B00377AB}" type="pres">
      <dgm:prSet presAssocID="{684FCBB4-5C52-4436-87D5-C8CFC170EADE}" presName="text_3" presStyleLbl="node1" presStyleIdx="2" presStyleCnt="7" custScaleY="98971">
        <dgm:presLayoutVars>
          <dgm:bulletEnabled val="1"/>
        </dgm:presLayoutVars>
      </dgm:prSet>
      <dgm:spPr/>
      <dgm:t>
        <a:bodyPr/>
        <a:lstStyle/>
        <a:p>
          <a:endParaRPr lang="en-US"/>
        </a:p>
      </dgm:t>
    </dgm:pt>
    <dgm:pt modelId="{F5652984-40F7-4AF8-A901-1FB9D3572389}" type="pres">
      <dgm:prSet presAssocID="{684FCBB4-5C52-4436-87D5-C8CFC170EADE}" presName="accent_3" presStyleCnt="0"/>
      <dgm:spPr/>
      <dgm:t>
        <a:bodyPr/>
        <a:lstStyle/>
        <a:p>
          <a:endParaRPr lang="en-US"/>
        </a:p>
      </dgm:t>
    </dgm:pt>
    <dgm:pt modelId="{58DD184A-9F32-4F59-A72D-4D9067D97A15}" type="pres">
      <dgm:prSet presAssocID="{684FCBB4-5C52-4436-87D5-C8CFC170EADE}" presName="accentRepeatNode" presStyleLbl="solidFgAcc1" presStyleIdx="2" presStyleCnt="7"/>
      <dgm:spPr/>
      <dgm:t>
        <a:bodyPr/>
        <a:lstStyle/>
        <a:p>
          <a:endParaRPr lang="en-US"/>
        </a:p>
      </dgm:t>
    </dgm:pt>
    <dgm:pt modelId="{28C6B7FE-DC90-470B-884F-D011116E4442}" type="pres">
      <dgm:prSet presAssocID="{8A6522E0-DC31-49BC-963D-8912A6D5C14B}" presName="text_4" presStyleLbl="node1" presStyleIdx="3" presStyleCnt="7" custScaleY="91746">
        <dgm:presLayoutVars>
          <dgm:bulletEnabled val="1"/>
        </dgm:presLayoutVars>
      </dgm:prSet>
      <dgm:spPr/>
      <dgm:t>
        <a:bodyPr/>
        <a:lstStyle/>
        <a:p>
          <a:endParaRPr lang="en-US"/>
        </a:p>
      </dgm:t>
    </dgm:pt>
    <dgm:pt modelId="{3C4EAA6F-73FF-4DBF-B66A-333F0B2B2755}" type="pres">
      <dgm:prSet presAssocID="{8A6522E0-DC31-49BC-963D-8912A6D5C14B}" presName="accent_4" presStyleCnt="0"/>
      <dgm:spPr/>
      <dgm:t>
        <a:bodyPr/>
        <a:lstStyle/>
        <a:p>
          <a:endParaRPr lang="en-US"/>
        </a:p>
      </dgm:t>
    </dgm:pt>
    <dgm:pt modelId="{93AE3B29-E38E-4E35-AE9C-2A95BDDC9E38}" type="pres">
      <dgm:prSet presAssocID="{8A6522E0-DC31-49BC-963D-8912A6D5C14B}" presName="accentRepeatNode" presStyleLbl="solidFgAcc1" presStyleIdx="3" presStyleCnt="7"/>
      <dgm:spPr/>
      <dgm:t>
        <a:bodyPr/>
        <a:lstStyle/>
        <a:p>
          <a:endParaRPr lang="en-US"/>
        </a:p>
      </dgm:t>
    </dgm:pt>
    <dgm:pt modelId="{44EE3EA0-A124-436A-8215-F257E6215077}" type="pres">
      <dgm:prSet presAssocID="{E6D9DBA2-D954-4A9B-83DB-A3088AC69B42}" presName="text_5" presStyleLbl="node1" presStyleIdx="4" presStyleCnt="7">
        <dgm:presLayoutVars>
          <dgm:bulletEnabled val="1"/>
        </dgm:presLayoutVars>
      </dgm:prSet>
      <dgm:spPr/>
      <dgm:t>
        <a:bodyPr/>
        <a:lstStyle/>
        <a:p>
          <a:endParaRPr lang="en-US"/>
        </a:p>
      </dgm:t>
    </dgm:pt>
    <dgm:pt modelId="{A037F0D9-B6B6-4609-9722-F912EAEBCBB1}" type="pres">
      <dgm:prSet presAssocID="{E6D9DBA2-D954-4A9B-83DB-A3088AC69B42}" presName="accent_5" presStyleCnt="0"/>
      <dgm:spPr/>
      <dgm:t>
        <a:bodyPr/>
        <a:lstStyle/>
        <a:p>
          <a:endParaRPr lang="en-US"/>
        </a:p>
      </dgm:t>
    </dgm:pt>
    <dgm:pt modelId="{30E73A6F-0A6A-41FE-A117-381CA2D637D8}" type="pres">
      <dgm:prSet presAssocID="{E6D9DBA2-D954-4A9B-83DB-A3088AC69B42}" presName="accentRepeatNode" presStyleLbl="solidFgAcc1" presStyleIdx="4" presStyleCnt="7"/>
      <dgm:spPr/>
      <dgm:t>
        <a:bodyPr/>
        <a:lstStyle/>
        <a:p>
          <a:endParaRPr lang="en-US"/>
        </a:p>
      </dgm:t>
    </dgm:pt>
    <dgm:pt modelId="{248F82A6-8E24-4ADA-B97F-B50848930AA6}" type="pres">
      <dgm:prSet presAssocID="{3BE4684B-A192-43FE-A884-562D3BECE6F8}" presName="text_6" presStyleLbl="node1" presStyleIdx="5" presStyleCnt="7">
        <dgm:presLayoutVars>
          <dgm:bulletEnabled val="1"/>
        </dgm:presLayoutVars>
      </dgm:prSet>
      <dgm:spPr/>
      <dgm:t>
        <a:bodyPr/>
        <a:lstStyle/>
        <a:p>
          <a:endParaRPr lang="en-US"/>
        </a:p>
      </dgm:t>
    </dgm:pt>
    <dgm:pt modelId="{C4650676-B77F-4463-B906-C5C20BD22055}" type="pres">
      <dgm:prSet presAssocID="{3BE4684B-A192-43FE-A884-562D3BECE6F8}" presName="accent_6" presStyleCnt="0"/>
      <dgm:spPr/>
      <dgm:t>
        <a:bodyPr/>
        <a:lstStyle/>
        <a:p>
          <a:endParaRPr lang="en-US"/>
        </a:p>
      </dgm:t>
    </dgm:pt>
    <dgm:pt modelId="{20BB7E5A-56E3-4798-A257-C020AC3D1590}" type="pres">
      <dgm:prSet presAssocID="{3BE4684B-A192-43FE-A884-562D3BECE6F8}" presName="accentRepeatNode" presStyleLbl="solidFgAcc1" presStyleIdx="5" presStyleCnt="7"/>
      <dgm:spPr/>
      <dgm:t>
        <a:bodyPr/>
        <a:lstStyle/>
        <a:p>
          <a:endParaRPr lang="en-US"/>
        </a:p>
      </dgm:t>
    </dgm:pt>
    <dgm:pt modelId="{A8EEE9E0-F2E3-4708-9D7B-9BDE35C21194}" type="pres">
      <dgm:prSet presAssocID="{C5EE984D-A164-4C3E-9003-EB2CD8407437}" presName="text_7" presStyleLbl="node1" presStyleIdx="6" presStyleCnt="7">
        <dgm:presLayoutVars>
          <dgm:bulletEnabled val="1"/>
        </dgm:presLayoutVars>
      </dgm:prSet>
      <dgm:spPr/>
      <dgm:t>
        <a:bodyPr/>
        <a:lstStyle/>
        <a:p>
          <a:endParaRPr lang="en-US"/>
        </a:p>
      </dgm:t>
    </dgm:pt>
    <dgm:pt modelId="{ABD44F79-653E-4964-8C4D-7E91657BDD8F}" type="pres">
      <dgm:prSet presAssocID="{C5EE984D-A164-4C3E-9003-EB2CD8407437}" presName="accent_7" presStyleCnt="0"/>
      <dgm:spPr/>
      <dgm:t>
        <a:bodyPr/>
        <a:lstStyle/>
        <a:p>
          <a:endParaRPr lang="en-US"/>
        </a:p>
      </dgm:t>
    </dgm:pt>
    <dgm:pt modelId="{B07A78F9-8D3B-4082-A9C2-1F8D5F98BC0F}" type="pres">
      <dgm:prSet presAssocID="{C5EE984D-A164-4C3E-9003-EB2CD8407437}" presName="accentRepeatNode" presStyleLbl="solidFgAcc1" presStyleIdx="6" presStyleCnt="7"/>
      <dgm:spPr/>
      <dgm:t>
        <a:bodyPr/>
        <a:lstStyle/>
        <a:p>
          <a:endParaRPr lang="en-US"/>
        </a:p>
      </dgm:t>
    </dgm:pt>
  </dgm:ptLst>
  <dgm:cxnLst>
    <dgm:cxn modelId="{4D725959-7A88-45F1-8D81-4F4A37DC4B0F}" type="presOf" srcId="{E6D9DBA2-D954-4A9B-83DB-A3088AC69B42}" destId="{44EE3EA0-A124-436A-8215-F257E6215077}" srcOrd="0" destOrd="0" presId="urn:microsoft.com/office/officeart/2008/layout/VerticalCurvedList"/>
    <dgm:cxn modelId="{6B16A143-8F30-4853-A295-48403B64601F}" type="presOf" srcId="{3BE4684B-A192-43FE-A884-562D3BECE6F8}" destId="{248F82A6-8E24-4ADA-B97F-B50848930AA6}" srcOrd="0" destOrd="0" presId="urn:microsoft.com/office/officeart/2008/layout/VerticalCurvedList"/>
    <dgm:cxn modelId="{70FCA186-B55C-4381-BB70-CAA3EB1D6F6F}" type="presOf" srcId="{7CB2A577-683C-48DF-B450-338975F06DF1}" destId="{9BEA15A1-AFD2-487F-85E1-498EDDDFF86F}" srcOrd="0" destOrd="0" presId="urn:microsoft.com/office/officeart/2008/layout/VerticalCurvedList"/>
    <dgm:cxn modelId="{6B1DCA25-8BFF-4AAE-ABFC-9E37A39829F7}" srcId="{F2D35727-FC12-421C-85C7-3DC26D944F3E}" destId="{E6D9DBA2-D954-4A9B-83DB-A3088AC69B42}" srcOrd="4" destOrd="0" parTransId="{1390560F-2ABB-453F-A991-172829BA0B49}" sibTransId="{23A8530C-6427-4CCB-B6FD-9875E7D26CF6}"/>
    <dgm:cxn modelId="{0A5DE93A-4936-46F8-86BE-1005058E9EC2}" type="presOf" srcId="{2C21F694-C713-4BB9-AD13-B8EF21C1132E}" destId="{56854FD6-BB4D-4C30-9216-4BC9E6368769}" srcOrd="0" destOrd="0" presId="urn:microsoft.com/office/officeart/2008/layout/VerticalCurvedList"/>
    <dgm:cxn modelId="{2D7EF693-28BE-4A8D-B6D7-2E796D03C258}" srcId="{F2D35727-FC12-421C-85C7-3DC26D944F3E}" destId="{3BE4684B-A192-43FE-A884-562D3BECE6F8}" srcOrd="5" destOrd="0" parTransId="{F7E5D95C-B809-425F-842A-12E52B0B64EC}" sibTransId="{02F3D6FE-594A-42C1-943A-3EC2CC3B0A8C}"/>
    <dgm:cxn modelId="{02C9EC55-6D8C-4C83-82DA-795B681A5F2A}" srcId="{F2D35727-FC12-421C-85C7-3DC26D944F3E}" destId="{C5EE984D-A164-4C3E-9003-EB2CD8407437}" srcOrd="6" destOrd="0" parTransId="{9C226B9B-1E01-47ED-B92C-4CCD34F7DE92}" sibTransId="{B926FC3C-9177-4AEF-A5B8-71061C189284}"/>
    <dgm:cxn modelId="{2DF0DE24-9803-4004-A8C3-F30540E7DADA}" srcId="{F2D35727-FC12-421C-85C7-3DC26D944F3E}" destId="{684FCBB4-5C52-4436-87D5-C8CFC170EADE}" srcOrd="2" destOrd="0" parTransId="{92AF4F0E-53F4-48CC-AB00-011E25CF38C1}" sibTransId="{CEDBA460-1DFA-476B-9CD9-DCEB22CECDE2}"/>
    <dgm:cxn modelId="{0294E6FA-5666-4840-A42C-4694952C4F92}" srcId="{F2D35727-FC12-421C-85C7-3DC26D944F3E}" destId="{7CB2A577-683C-48DF-B450-338975F06DF1}" srcOrd="0" destOrd="0" parTransId="{AF0ACF2A-B109-4125-991D-E26CC7435455}" sibTransId="{2C21F694-C713-4BB9-AD13-B8EF21C1132E}"/>
    <dgm:cxn modelId="{AAECEA5F-B960-4968-9F17-6454E83B5C22}" srcId="{F2D35727-FC12-421C-85C7-3DC26D944F3E}" destId="{81478D4A-BF48-4517-94D7-8FB0828FBE01}" srcOrd="1" destOrd="0" parTransId="{BF7BFCA9-7186-4051-B87C-2F1F68F4516C}" sibTransId="{3BE604BC-BDD6-4540-A437-18CD35A6B01A}"/>
    <dgm:cxn modelId="{C00B6EEE-6D27-4D82-8D79-B0C035216837}" type="presOf" srcId="{684FCBB4-5C52-4436-87D5-C8CFC170EADE}" destId="{7F3CFC05-5078-4FCF-A558-7CE9B00377AB}" srcOrd="0" destOrd="0" presId="urn:microsoft.com/office/officeart/2008/layout/VerticalCurvedList"/>
    <dgm:cxn modelId="{2F10EB52-6D5B-4508-9F5B-4606BBA68F42}" srcId="{F2D35727-FC12-421C-85C7-3DC26D944F3E}" destId="{8A6522E0-DC31-49BC-963D-8912A6D5C14B}" srcOrd="3" destOrd="0" parTransId="{C3A365F1-AB6C-48F9-92D0-5546884AEF3E}" sibTransId="{780E7642-8919-48CB-8069-CE2C5E2C4412}"/>
    <dgm:cxn modelId="{829C5E4F-4670-4FC8-BD6B-0E1B484D0A5C}" type="presOf" srcId="{F2D35727-FC12-421C-85C7-3DC26D944F3E}" destId="{1E40F010-86D1-4DFC-B072-FF7E4F8B4DBE}" srcOrd="0" destOrd="0" presId="urn:microsoft.com/office/officeart/2008/layout/VerticalCurvedList"/>
    <dgm:cxn modelId="{FA89D89C-FAE0-42D1-B4B7-34B2E003FB42}" type="presOf" srcId="{8A6522E0-DC31-49BC-963D-8912A6D5C14B}" destId="{28C6B7FE-DC90-470B-884F-D011116E4442}" srcOrd="0" destOrd="0" presId="urn:microsoft.com/office/officeart/2008/layout/VerticalCurvedList"/>
    <dgm:cxn modelId="{99FED213-C185-426F-BBBE-657C45D17303}" type="presOf" srcId="{81478D4A-BF48-4517-94D7-8FB0828FBE01}" destId="{01AC0169-F924-4F2C-BC71-9F0747B4C30B}" srcOrd="0" destOrd="0" presId="urn:microsoft.com/office/officeart/2008/layout/VerticalCurvedList"/>
    <dgm:cxn modelId="{964ECFB4-9C6D-45C0-B600-5FE95EC90137}" type="presOf" srcId="{C5EE984D-A164-4C3E-9003-EB2CD8407437}" destId="{A8EEE9E0-F2E3-4708-9D7B-9BDE35C21194}" srcOrd="0" destOrd="0" presId="urn:microsoft.com/office/officeart/2008/layout/VerticalCurvedList"/>
    <dgm:cxn modelId="{0B2C362D-B188-4B07-BB13-894EEC75ADC8}" type="presParOf" srcId="{1E40F010-86D1-4DFC-B072-FF7E4F8B4DBE}" destId="{D770F49F-64D5-461E-87B5-A830F1B9C139}" srcOrd="0" destOrd="0" presId="urn:microsoft.com/office/officeart/2008/layout/VerticalCurvedList"/>
    <dgm:cxn modelId="{93218E2B-E6E6-4360-8F48-0535F6F8F18E}" type="presParOf" srcId="{D770F49F-64D5-461E-87B5-A830F1B9C139}" destId="{370B2CD1-B396-4609-BB29-7D3A17CB17C4}" srcOrd="0" destOrd="0" presId="urn:microsoft.com/office/officeart/2008/layout/VerticalCurvedList"/>
    <dgm:cxn modelId="{219D1779-01E2-478B-A7F5-655552ABFA1D}" type="presParOf" srcId="{370B2CD1-B396-4609-BB29-7D3A17CB17C4}" destId="{AF9E7E60-D0F0-4D09-B81F-A09AB72E6F26}" srcOrd="0" destOrd="0" presId="urn:microsoft.com/office/officeart/2008/layout/VerticalCurvedList"/>
    <dgm:cxn modelId="{62814576-1BA1-4BA2-A58A-D6021B3AB7FF}" type="presParOf" srcId="{370B2CD1-B396-4609-BB29-7D3A17CB17C4}" destId="{56854FD6-BB4D-4C30-9216-4BC9E6368769}" srcOrd="1" destOrd="0" presId="urn:microsoft.com/office/officeart/2008/layout/VerticalCurvedList"/>
    <dgm:cxn modelId="{614E2208-A68C-4B53-B67D-8A37F717D5BC}" type="presParOf" srcId="{370B2CD1-B396-4609-BB29-7D3A17CB17C4}" destId="{138FA22F-EABA-4C61-9342-F9DBAC4F68B6}" srcOrd="2" destOrd="0" presId="urn:microsoft.com/office/officeart/2008/layout/VerticalCurvedList"/>
    <dgm:cxn modelId="{423E44D1-DF3E-4299-B717-799F1DBA83D1}" type="presParOf" srcId="{370B2CD1-B396-4609-BB29-7D3A17CB17C4}" destId="{53724FFF-1EE1-490E-8DC8-97B737565EAF}" srcOrd="3" destOrd="0" presId="urn:microsoft.com/office/officeart/2008/layout/VerticalCurvedList"/>
    <dgm:cxn modelId="{BE950206-4C33-4F05-A1A6-A95E6202B4D5}" type="presParOf" srcId="{D770F49F-64D5-461E-87B5-A830F1B9C139}" destId="{9BEA15A1-AFD2-487F-85E1-498EDDDFF86F}" srcOrd="1" destOrd="0" presId="urn:microsoft.com/office/officeart/2008/layout/VerticalCurvedList"/>
    <dgm:cxn modelId="{EC473D11-D4F5-4536-92CF-1EFD42C310E3}" type="presParOf" srcId="{D770F49F-64D5-461E-87B5-A830F1B9C139}" destId="{B078C18F-8D6F-4694-8E66-3836E12D28C6}" srcOrd="2" destOrd="0" presId="urn:microsoft.com/office/officeart/2008/layout/VerticalCurvedList"/>
    <dgm:cxn modelId="{3DA23193-DA9F-493C-B388-8C387229E287}" type="presParOf" srcId="{B078C18F-8D6F-4694-8E66-3836E12D28C6}" destId="{6B7F8D0A-3147-41AB-9A17-4E3E8B1C7588}" srcOrd="0" destOrd="0" presId="urn:microsoft.com/office/officeart/2008/layout/VerticalCurvedList"/>
    <dgm:cxn modelId="{F71EFCCD-10A7-4813-9CCE-C2270EFEA90C}" type="presParOf" srcId="{D770F49F-64D5-461E-87B5-A830F1B9C139}" destId="{01AC0169-F924-4F2C-BC71-9F0747B4C30B}" srcOrd="3" destOrd="0" presId="urn:microsoft.com/office/officeart/2008/layout/VerticalCurvedList"/>
    <dgm:cxn modelId="{07D6AF8C-12DF-4DF1-831D-155F77798271}" type="presParOf" srcId="{D770F49F-64D5-461E-87B5-A830F1B9C139}" destId="{43AD6D7D-444B-4B4C-9C23-0FF0EF506FA0}" srcOrd="4" destOrd="0" presId="urn:microsoft.com/office/officeart/2008/layout/VerticalCurvedList"/>
    <dgm:cxn modelId="{208AA990-69EB-415C-9612-C0C03CE2F09C}" type="presParOf" srcId="{43AD6D7D-444B-4B4C-9C23-0FF0EF506FA0}" destId="{144212F9-F4D8-4C3F-81B5-28B4395DEABD}" srcOrd="0" destOrd="0" presId="urn:microsoft.com/office/officeart/2008/layout/VerticalCurvedList"/>
    <dgm:cxn modelId="{E20321CE-2251-4F99-A22B-A763753E3828}" type="presParOf" srcId="{D770F49F-64D5-461E-87B5-A830F1B9C139}" destId="{7F3CFC05-5078-4FCF-A558-7CE9B00377AB}" srcOrd="5" destOrd="0" presId="urn:microsoft.com/office/officeart/2008/layout/VerticalCurvedList"/>
    <dgm:cxn modelId="{857FC194-5FE6-42DA-B709-75D22BA8BC63}" type="presParOf" srcId="{D770F49F-64D5-461E-87B5-A830F1B9C139}" destId="{F5652984-40F7-4AF8-A901-1FB9D3572389}" srcOrd="6" destOrd="0" presId="urn:microsoft.com/office/officeart/2008/layout/VerticalCurvedList"/>
    <dgm:cxn modelId="{C6F9CA41-E541-451A-AA2D-C35B5F55F926}" type="presParOf" srcId="{F5652984-40F7-4AF8-A901-1FB9D3572389}" destId="{58DD184A-9F32-4F59-A72D-4D9067D97A15}" srcOrd="0" destOrd="0" presId="urn:microsoft.com/office/officeart/2008/layout/VerticalCurvedList"/>
    <dgm:cxn modelId="{6207B445-0BC3-4639-9241-9FEEB4304689}" type="presParOf" srcId="{D770F49F-64D5-461E-87B5-A830F1B9C139}" destId="{28C6B7FE-DC90-470B-884F-D011116E4442}" srcOrd="7" destOrd="0" presId="urn:microsoft.com/office/officeart/2008/layout/VerticalCurvedList"/>
    <dgm:cxn modelId="{F22FAA8D-F442-4D86-A386-46D37BA2D579}" type="presParOf" srcId="{D770F49F-64D5-461E-87B5-A830F1B9C139}" destId="{3C4EAA6F-73FF-4DBF-B66A-333F0B2B2755}" srcOrd="8" destOrd="0" presId="urn:microsoft.com/office/officeart/2008/layout/VerticalCurvedList"/>
    <dgm:cxn modelId="{100B5B92-D096-46C0-B850-413B577683B8}" type="presParOf" srcId="{3C4EAA6F-73FF-4DBF-B66A-333F0B2B2755}" destId="{93AE3B29-E38E-4E35-AE9C-2A95BDDC9E38}" srcOrd="0" destOrd="0" presId="urn:microsoft.com/office/officeart/2008/layout/VerticalCurvedList"/>
    <dgm:cxn modelId="{256A40BE-3A65-414B-BF24-DCE856DF385B}" type="presParOf" srcId="{D770F49F-64D5-461E-87B5-A830F1B9C139}" destId="{44EE3EA0-A124-436A-8215-F257E6215077}" srcOrd="9" destOrd="0" presId="urn:microsoft.com/office/officeart/2008/layout/VerticalCurvedList"/>
    <dgm:cxn modelId="{D9498143-F8DC-4CA7-945A-3CFEC8FBE646}" type="presParOf" srcId="{D770F49F-64D5-461E-87B5-A830F1B9C139}" destId="{A037F0D9-B6B6-4609-9722-F912EAEBCBB1}" srcOrd="10" destOrd="0" presId="urn:microsoft.com/office/officeart/2008/layout/VerticalCurvedList"/>
    <dgm:cxn modelId="{0E50598D-C60E-48E0-A6DC-81C64D93C270}" type="presParOf" srcId="{A037F0D9-B6B6-4609-9722-F912EAEBCBB1}" destId="{30E73A6F-0A6A-41FE-A117-381CA2D637D8}" srcOrd="0" destOrd="0" presId="urn:microsoft.com/office/officeart/2008/layout/VerticalCurvedList"/>
    <dgm:cxn modelId="{529CA361-6FA8-437B-B9E1-7041B664CB6E}" type="presParOf" srcId="{D770F49F-64D5-461E-87B5-A830F1B9C139}" destId="{248F82A6-8E24-4ADA-B97F-B50848930AA6}" srcOrd="11" destOrd="0" presId="urn:microsoft.com/office/officeart/2008/layout/VerticalCurvedList"/>
    <dgm:cxn modelId="{826F9E09-C637-48CA-85CD-E50A2606143F}" type="presParOf" srcId="{D770F49F-64D5-461E-87B5-A830F1B9C139}" destId="{C4650676-B77F-4463-B906-C5C20BD22055}" srcOrd="12" destOrd="0" presId="urn:microsoft.com/office/officeart/2008/layout/VerticalCurvedList"/>
    <dgm:cxn modelId="{9B71142F-19C2-4C46-8D7A-15DD3AD70B37}" type="presParOf" srcId="{C4650676-B77F-4463-B906-C5C20BD22055}" destId="{20BB7E5A-56E3-4798-A257-C020AC3D1590}" srcOrd="0" destOrd="0" presId="urn:microsoft.com/office/officeart/2008/layout/VerticalCurvedList"/>
    <dgm:cxn modelId="{119608FC-F42A-49AB-95BA-49DEE812CDE1}" type="presParOf" srcId="{D770F49F-64D5-461E-87B5-A830F1B9C139}" destId="{A8EEE9E0-F2E3-4708-9D7B-9BDE35C21194}" srcOrd="13" destOrd="0" presId="urn:microsoft.com/office/officeart/2008/layout/VerticalCurvedList"/>
    <dgm:cxn modelId="{A0583136-9BB0-44AD-9C1D-FEAD1CE8188C}" type="presParOf" srcId="{D770F49F-64D5-461E-87B5-A830F1B9C139}" destId="{ABD44F79-653E-4964-8C4D-7E91657BDD8F}" srcOrd="14" destOrd="0" presId="urn:microsoft.com/office/officeart/2008/layout/VerticalCurvedList"/>
    <dgm:cxn modelId="{60EDBE88-41DF-4F65-B461-2795F5AC309D}" type="presParOf" srcId="{ABD44F79-653E-4964-8C4D-7E91657BDD8F}" destId="{B07A78F9-8D3B-4082-A9C2-1F8D5F98BC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392B2-7E56-4E3E-B70D-C8C82934A630}"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3AA3F3C-5136-478B-80EE-1433994DEA05}">
      <dgm:prSet phldrT="[Text]" custT="1"/>
      <dgm:spPr/>
      <dgm:t>
        <a:bodyPr/>
        <a:lstStyle/>
        <a:p>
          <a:pPr algn="l"/>
          <a:r>
            <a:rPr lang="en-US" sz="1100" b="1" u="sng" dirty="0" smtClean="0">
              <a:latin typeface="Arial" panose="020B0604020202020204" pitchFamily="34" charset="0"/>
              <a:cs typeface="Arial" panose="020B0604020202020204" pitchFamily="34" charset="0"/>
            </a:rPr>
            <a:t>Manufacturing</a:t>
          </a:r>
        </a:p>
        <a:p>
          <a:pPr algn="l"/>
          <a:endParaRPr lang="en-US" sz="1100" dirty="0" smtClean="0">
            <a:latin typeface="Arial" panose="020B0604020202020204" pitchFamily="34" charset="0"/>
            <a:cs typeface="Arial" panose="020B0604020202020204" pitchFamily="34" charset="0"/>
          </a:endParaRPr>
        </a:p>
        <a:p>
          <a:pPr algn="l"/>
          <a:r>
            <a:rPr lang="en-US" sz="1200" dirty="0" smtClean="0">
              <a:latin typeface="+mj-lt"/>
              <a:cs typeface="Arial" panose="020B0604020202020204" pitchFamily="34" charset="0"/>
            </a:rPr>
            <a:t>Registration with the appropriate authority i.e. the DTI or ITAC</a:t>
          </a:r>
        </a:p>
        <a:p>
          <a:pPr algn="l"/>
          <a:endParaRPr lang="en-US" sz="1100" dirty="0" smtClean="0">
            <a:latin typeface="Arial" panose="020B0604020202020204" pitchFamily="34" charset="0"/>
            <a:cs typeface="Arial" panose="020B0604020202020204" pitchFamily="34" charset="0"/>
          </a:endParaRPr>
        </a:p>
        <a:p>
          <a:pPr algn="l"/>
          <a:r>
            <a:rPr lang="en-US" sz="1100" dirty="0" smtClean="0">
              <a:latin typeface="Arial" panose="020B0604020202020204" pitchFamily="34" charset="0"/>
              <a:cs typeface="Arial" panose="020B0604020202020204" pitchFamily="34" charset="0"/>
            </a:rPr>
            <a:t>Application directed to the appropriate authority depending the registration required.</a:t>
          </a:r>
        </a:p>
        <a:p>
          <a:pPr algn="l"/>
          <a:endParaRPr lang="en-US" sz="1050" dirty="0"/>
        </a:p>
      </dgm:t>
    </dgm:pt>
    <dgm:pt modelId="{EAA095F4-7362-4337-9E75-63F9AA7557F8}" type="parTrans" cxnId="{36A73305-3F4F-489C-9FB2-C1C1F0F1CAD8}">
      <dgm:prSet/>
      <dgm:spPr/>
      <dgm:t>
        <a:bodyPr/>
        <a:lstStyle/>
        <a:p>
          <a:endParaRPr lang="en-US"/>
        </a:p>
      </dgm:t>
    </dgm:pt>
    <dgm:pt modelId="{778F7E57-FB13-49B4-B89C-DEE9FDBA9BE1}" type="sibTrans" cxnId="{36A73305-3F4F-489C-9FB2-C1C1F0F1CAD8}">
      <dgm:prSet/>
      <dgm:spPr/>
      <dgm:t>
        <a:bodyPr/>
        <a:lstStyle/>
        <a:p>
          <a:endParaRPr lang="en-US"/>
        </a:p>
      </dgm:t>
    </dgm:pt>
    <dgm:pt modelId="{B2251AE3-C718-4242-BCB0-CCDE3A5C5AD6}">
      <dgm:prSet phldrT="[Text]" custT="1"/>
      <dgm:spPr/>
      <dgm:t>
        <a:bodyPr/>
        <a:lstStyle/>
        <a:p>
          <a:pPr algn="l"/>
          <a:r>
            <a:rPr lang="en-US" sz="1100" b="1" u="sng" dirty="0" smtClean="0">
              <a:latin typeface="+mj-lt"/>
              <a:cs typeface="Arial" panose="020B0604020202020204" pitchFamily="34" charset="0"/>
            </a:rPr>
            <a:t>Customs Registration &amp; Licensing</a:t>
          </a:r>
        </a:p>
        <a:p>
          <a:pPr algn="l"/>
          <a:endParaRPr lang="en-US" sz="1100" dirty="0" smtClean="0">
            <a:latin typeface="+mj-lt"/>
            <a:cs typeface="Arial" panose="020B0604020202020204" pitchFamily="34" charset="0"/>
          </a:endParaRPr>
        </a:p>
        <a:p>
          <a:pPr algn="l"/>
          <a:r>
            <a:rPr lang="en-US" sz="1100" dirty="0" smtClean="0">
              <a:latin typeface="+mj-lt"/>
              <a:cs typeface="Arial" panose="020B0604020202020204" pitchFamily="34" charset="0"/>
            </a:rPr>
            <a:t>Section: </a:t>
          </a:r>
          <a:r>
            <a:rPr lang="pt-BR" sz="1100" dirty="0" smtClean="0">
              <a:latin typeface="+mj-lt"/>
              <a:cs typeface="Arial" panose="020B0604020202020204" pitchFamily="34" charset="0"/>
            </a:rPr>
            <a:t>19, 19A, 21, 21A, 22,</a:t>
          </a:r>
          <a:endParaRPr lang="en-US" sz="1100" dirty="0" smtClean="0">
            <a:latin typeface="+mj-lt"/>
            <a:cs typeface="Arial" panose="020B0604020202020204" pitchFamily="34" charset="0"/>
          </a:endParaRPr>
        </a:p>
        <a:p>
          <a:pPr algn="l"/>
          <a:r>
            <a:rPr lang="pt-BR" sz="1100" dirty="0" smtClean="0">
              <a:latin typeface="+mj-lt"/>
              <a:cs typeface="Arial" panose="020B0604020202020204" pitchFamily="34" charset="0"/>
            </a:rPr>
            <a:t>23, 25, 27, 38, 41, 59A, 60 – 64, 64A – G, 65, 75-76,  </a:t>
          </a:r>
          <a:r>
            <a:rPr lang="en-ZA" sz="1100" dirty="0" smtClean="0">
              <a:latin typeface="+mj-lt"/>
              <a:cs typeface="Arial" panose="020B0604020202020204" pitchFamily="34" charset="0"/>
            </a:rPr>
            <a:t>99A 101, 101A 105,</a:t>
          </a:r>
        </a:p>
        <a:p>
          <a:pPr algn="l"/>
          <a:endParaRPr lang="en-ZA" sz="1100" dirty="0" smtClean="0">
            <a:latin typeface="+mj-lt"/>
            <a:cs typeface="Arial" panose="020B0604020202020204" pitchFamily="34" charset="0"/>
          </a:endParaRPr>
        </a:p>
        <a:p>
          <a:pPr algn="l"/>
          <a:r>
            <a:rPr lang="en-ZA" sz="1100" dirty="0" smtClean="0">
              <a:latin typeface="+mj-lt"/>
              <a:cs typeface="Arial" panose="020B0604020202020204" pitchFamily="34" charset="0"/>
            </a:rPr>
            <a:t>Rules:  </a:t>
          </a:r>
          <a:r>
            <a:rPr lang="en-US" sz="1100" dirty="0" smtClean="0">
              <a:latin typeface="+mj-lt"/>
              <a:cs typeface="Arial" panose="020B0604020202020204" pitchFamily="34" charset="0"/>
            </a:rPr>
            <a:t>21A.01 to 21A.13, 38.01</a:t>
          </a:r>
        </a:p>
        <a:p>
          <a:pPr algn="l"/>
          <a:endParaRPr lang="en-US" sz="1100" dirty="0" smtClean="0">
            <a:latin typeface="+mj-lt"/>
            <a:cs typeface="Arial" panose="020B0604020202020204" pitchFamily="34" charset="0"/>
          </a:endParaRPr>
        </a:p>
        <a:p>
          <a:pPr algn="l"/>
          <a:r>
            <a:rPr lang="en-US" sz="1100" dirty="0" smtClean="0">
              <a:latin typeface="+mj-lt"/>
              <a:cs typeface="Arial" panose="020B0604020202020204" pitchFamily="34" charset="0"/>
            </a:rPr>
            <a:t>Licensing of Customs and Excise  Manufacturing Warehouse</a:t>
          </a:r>
          <a:endParaRPr lang="en-US" sz="1100" dirty="0">
            <a:latin typeface="+mj-lt"/>
            <a:cs typeface="Arial" panose="020B0604020202020204" pitchFamily="34" charset="0"/>
          </a:endParaRPr>
        </a:p>
      </dgm:t>
    </dgm:pt>
    <dgm:pt modelId="{DBB17EFB-5815-4732-9253-397600F0C93A}" type="parTrans" cxnId="{3B4AD2C1-20F9-44F5-80B1-BDFA249257B4}">
      <dgm:prSet/>
      <dgm:spPr/>
      <dgm:t>
        <a:bodyPr/>
        <a:lstStyle/>
        <a:p>
          <a:endParaRPr lang="en-US"/>
        </a:p>
      </dgm:t>
    </dgm:pt>
    <dgm:pt modelId="{94166141-6EE3-4E1A-A263-2078E604604B}" type="sibTrans" cxnId="{3B4AD2C1-20F9-44F5-80B1-BDFA249257B4}">
      <dgm:prSet/>
      <dgm:spPr/>
      <dgm:t>
        <a:bodyPr/>
        <a:lstStyle/>
        <a:p>
          <a:endParaRPr lang="en-US"/>
        </a:p>
      </dgm:t>
    </dgm:pt>
    <dgm:pt modelId="{D8AE4E0B-268E-4BAF-A3B1-C09D7CA37C5F}">
      <dgm:prSet phldrT="[Text]" custT="1"/>
      <dgm:spPr/>
      <dgm:t>
        <a:bodyPr/>
        <a:lstStyle/>
        <a:p>
          <a:pPr algn="l"/>
          <a:r>
            <a:rPr lang="en-US" sz="1100" b="1" u="sng" dirty="0" smtClean="0">
              <a:latin typeface="+mj-lt"/>
              <a:cs typeface="Arial" panose="020B0604020202020204" pitchFamily="34" charset="0"/>
            </a:rPr>
            <a:t>Incentives </a:t>
          </a:r>
        </a:p>
        <a:p>
          <a:pPr algn="l"/>
          <a:endParaRPr lang="en-US" sz="1100" dirty="0" smtClean="0">
            <a:latin typeface="+mj-lt"/>
            <a:cs typeface="Arial" panose="020B0604020202020204" pitchFamily="34" charset="0"/>
          </a:endParaRPr>
        </a:p>
        <a:p>
          <a:pPr algn="l"/>
          <a:r>
            <a:rPr lang="en-US" sz="1100" dirty="0" smtClean="0">
              <a:latin typeface="+mj-lt"/>
              <a:cs typeface="Arial" panose="020B0604020202020204" pitchFamily="34" charset="0"/>
            </a:rPr>
            <a:t>Duty free schemes</a:t>
          </a:r>
        </a:p>
        <a:p>
          <a:pPr algn="l"/>
          <a:r>
            <a:rPr lang="en-US" sz="1100" dirty="0" smtClean="0">
              <a:latin typeface="+mj-lt"/>
              <a:cs typeface="Arial" panose="020B0604020202020204" pitchFamily="34" charset="0"/>
            </a:rPr>
            <a:t>Manufacturing under Schedule 3</a:t>
          </a:r>
        </a:p>
        <a:p>
          <a:pPr algn="l"/>
          <a:r>
            <a:rPr lang="en-US" sz="1100" dirty="0" smtClean="0">
              <a:latin typeface="+mj-lt"/>
              <a:cs typeface="Arial" panose="020B0604020202020204" pitchFamily="34" charset="0"/>
            </a:rPr>
            <a:t>Manufacturing under Schedule 4</a:t>
          </a:r>
        </a:p>
        <a:p>
          <a:pPr algn="l"/>
          <a:r>
            <a:rPr lang="en-US" sz="1100" dirty="0" smtClean="0">
              <a:latin typeface="+mj-lt"/>
              <a:cs typeface="Arial" panose="020B0604020202020204" pitchFamily="34" charset="0"/>
            </a:rPr>
            <a:t>Manufacturing as CCA Enterprise in SEZ</a:t>
          </a:r>
          <a:endParaRPr lang="en-US" sz="1100" dirty="0">
            <a:latin typeface="+mj-lt"/>
            <a:cs typeface="Arial" panose="020B0604020202020204" pitchFamily="34" charset="0"/>
          </a:endParaRPr>
        </a:p>
      </dgm:t>
    </dgm:pt>
    <dgm:pt modelId="{224B852F-74F5-4392-B0BA-FA5DB0708EA5}" type="parTrans" cxnId="{70F79BEA-1A1C-4B72-9FCB-8EB02C4E8097}">
      <dgm:prSet/>
      <dgm:spPr/>
      <dgm:t>
        <a:bodyPr/>
        <a:lstStyle/>
        <a:p>
          <a:endParaRPr lang="en-US"/>
        </a:p>
      </dgm:t>
    </dgm:pt>
    <dgm:pt modelId="{C924A6CD-407C-4A38-97DF-57A93B91158B}" type="sibTrans" cxnId="{70F79BEA-1A1C-4B72-9FCB-8EB02C4E8097}">
      <dgm:prSet/>
      <dgm:spPr/>
      <dgm:t>
        <a:bodyPr/>
        <a:lstStyle/>
        <a:p>
          <a:endParaRPr lang="en-US"/>
        </a:p>
      </dgm:t>
    </dgm:pt>
    <dgm:pt modelId="{A99B1E72-2955-42C1-830D-11692E548D8F}" type="pres">
      <dgm:prSet presAssocID="{25A392B2-7E56-4E3E-B70D-C8C82934A630}" presName="Name0" presStyleCnt="0">
        <dgm:presLayoutVars>
          <dgm:dir/>
          <dgm:resizeHandles val="exact"/>
        </dgm:presLayoutVars>
      </dgm:prSet>
      <dgm:spPr/>
      <dgm:t>
        <a:bodyPr/>
        <a:lstStyle/>
        <a:p>
          <a:endParaRPr lang="en-US"/>
        </a:p>
      </dgm:t>
    </dgm:pt>
    <dgm:pt modelId="{EBF440BB-8DF5-4197-B0CC-3594EE57D73A}" type="pres">
      <dgm:prSet presAssocID="{25A392B2-7E56-4E3E-B70D-C8C82934A630}" presName="bkgdShp" presStyleLbl="alignAccFollowNode1" presStyleIdx="0" presStyleCnt="1" custScaleY="214587"/>
      <dgm:spPr/>
    </dgm:pt>
    <dgm:pt modelId="{15FDB08A-1AB7-4E2C-A84D-D74187F50367}" type="pres">
      <dgm:prSet presAssocID="{25A392B2-7E56-4E3E-B70D-C8C82934A630}" presName="linComp" presStyleCnt="0"/>
      <dgm:spPr/>
    </dgm:pt>
    <dgm:pt modelId="{5646696A-EC4D-4636-883A-5792EC0DEBC3}" type="pres">
      <dgm:prSet presAssocID="{E3AA3F3C-5136-478B-80EE-1433994DEA05}" presName="compNode" presStyleCnt="0"/>
      <dgm:spPr/>
    </dgm:pt>
    <dgm:pt modelId="{841CC6E9-ED20-4368-844F-8399477DB68F}" type="pres">
      <dgm:prSet presAssocID="{E3AA3F3C-5136-478B-80EE-1433994DEA05}" presName="node" presStyleLbl="node1" presStyleIdx="0" presStyleCnt="3" custScaleY="105185" custLinFactNeighborX="496" custLinFactNeighborY="-29492">
        <dgm:presLayoutVars>
          <dgm:bulletEnabled val="1"/>
        </dgm:presLayoutVars>
      </dgm:prSet>
      <dgm:spPr/>
      <dgm:t>
        <a:bodyPr/>
        <a:lstStyle/>
        <a:p>
          <a:endParaRPr lang="en-US"/>
        </a:p>
      </dgm:t>
    </dgm:pt>
    <dgm:pt modelId="{997B7645-4668-4465-A3DD-5DCC00B5253F}" type="pres">
      <dgm:prSet presAssocID="{E3AA3F3C-5136-478B-80EE-1433994DEA05}" presName="invisiNode" presStyleLbl="node1" presStyleIdx="0" presStyleCnt="3"/>
      <dgm:spPr/>
    </dgm:pt>
    <dgm:pt modelId="{4278860A-E08E-4E8A-8B9A-160614C76BD4}" type="pres">
      <dgm:prSet presAssocID="{E3AA3F3C-5136-478B-80EE-1433994DEA05}" presName="imagNode" presStyleLbl="fgImgPlace1" presStyleIdx="0" presStyleCnt="3" custLinFactNeighborX="-495" custLinFactNeighborY="-42615"/>
      <dgm:spPr>
        <a:blipFill rotWithShape="1">
          <a:blip xmlns:r="http://schemas.openxmlformats.org/officeDocument/2006/relationships" r:embed="rId1"/>
          <a:stretch>
            <a:fillRect/>
          </a:stretch>
        </a:blipFill>
      </dgm:spPr>
    </dgm:pt>
    <dgm:pt modelId="{821A7347-F0E0-4E16-91E2-B516F66DA67F}" type="pres">
      <dgm:prSet presAssocID="{778F7E57-FB13-49B4-B89C-DEE9FDBA9BE1}" presName="sibTrans" presStyleLbl="sibTrans2D1" presStyleIdx="0" presStyleCnt="0"/>
      <dgm:spPr/>
      <dgm:t>
        <a:bodyPr/>
        <a:lstStyle/>
        <a:p>
          <a:endParaRPr lang="en-US"/>
        </a:p>
      </dgm:t>
    </dgm:pt>
    <dgm:pt modelId="{FA49C803-A25C-4BE6-8833-47F72AFEEB5A}" type="pres">
      <dgm:prSet presAssocID="{B2251AE3-C718-4242-BCB0-CCDE3A5C5AD6}" presName="compNode" presStyleCnt="0"/>
      <dgm:spPr/>
    </dgm:pt>
    <dgm:pt modelId="{012CF817-6F8F-479A-B20F-5B487FB92273}" type="pres">
      <dgm:prSet presAssocID="{B2251AE3-C718-4242-BCB0-CCDE3A5C5AD6}" presName="node" presStyleLbl="node1" presStyleIdx="1" presStyleCnt="3" custLinFactNeighborX="1842" custLinFactNeighborY="-31857">
        <dgm:presLayoutVars>
          <dgm:bulletEnabled val="1"/>
        </dgm:presLayoutVars>
      </dgm:prSet>
      <dgm:spPr/>
      <dgm:t>
        <a:bodyPr/>
        <a:lstStyle/>
        <a:p>
          <a:endParaRPr lang="en-US"/>
        </a:p>
      </dgm:t>
    </dgm:pt>
    <dgm:pt modelId="{337731CF-AD93-4E25-92A5-454A203D1170}" type="pres">
      <dgm:prSet presAssocID="{B2251AE3-C718-4242-BCB0-CCDE3A5C5AD6}" presName="invisiNode" presStyleLbl="node1" presStyleIdx="1" presStyleCnt="3"/>
      <dgm:spPr/>
    </dgm:pt>
    <dgm:pt modelId="{E44EA342-BD4F-485F-9349-733847D70601}" type="pres">
      <dgm:prSet presAssocID="{B2251AE3-C718-4242-BCB0-CCDE3A5C5AD6}" presName="imagNode" presStyleLbl="fgImgPlace1" presStyleIdx="1" presStyleCnt="3" custLinFactNeighborX="1840" custLinFactNeighborY="-42117"/>
      <dgm:spPr>
        <a:blipFill rotWithShape="1">
          <a:blip xmlns:r="http://schemas.openxmlformats.org/officeDocument/2006/relationships" r:embed="rId2"/>
          <a:stretch>
            <a:fillRect/>
          </a:stretch>
        </a:blipFill>
      </dgm:spPr>
      <dgm:t>
        <a:bodyPr/>
        <a:lstStyle/>
        <a:p>
          <a:endParaRPr lang="en-US"/>
        </a:p>
      </dgm:t>
    </dgm:pt>
    <dgm:pt modelId="{D3DD8914-44A3-45C1-BD90-EBC6540764BD}" type="pres">
      <dgm:prSet presAssocID="{94166141-6EE3-4E1A-A263-2078E604604B}" presName="sibTrans" presStyleLbl="sibTrans2D1" presStyleIdx="0" presStyleCnt="0"/>
      <dgm:spPr/>
      <dgm:t>
        <a:bodyPr/>
        <a:lstStyle/>
        <a:p>
          <a:endParaRPr lang="en-US"/>
        </a:p>
      </dgm:t>
    </dgm:pt>
    <dgm:pt modelId="{F09329DB-574D-4A3C-8EE5-7C9DAABB3983}" type="pres">
      <dgm:prSet presAssocID="{D8AE4E0B-268E-4BAF-A3B1-C09D7CA37C5F}" presName="compNode" presStyleCnt="0"/>
      <dgm:spPr/>
    </dgm:pt>
    <dgm:pt modelId="{0F27BF87-7DE1-484C-9800-54721C165D4F}" type="pres">
      <dgm:prSet presAssocID="{D8AE4E0B-268E-4BAF-A3B1-C09D7CA37C5F}" presName="node" presStyleLbl="node1" presStyleIdx="2" presStyleCnt="3" custLinFactNeighborX="-579" custLinFactNeighborY="-30624">
        <dgm:presLayoutVars>
          <dgm:bulletEnabled val="1"/>
        </dgm:presLayoutVars>
      </dgm:prSet>
      <dgm:spPr/>
      <dgm:t>
        <a:bodyPr/>
        <a:lstStyle/>
        <a:p>
          <a:endParaRPr lang="en-US"/>
        </a:p>
      </dgm:t>
    </dgm:pt>
    <dgm:pt modelId="{CCBE5E61-DFB3-4F92-90B4-0F8C4A32BBED}" type="pres">
      <dgm:prSet presAssocID="{D8AE4E0B-268E-4BAF-A3B1-C09D7CA37C5F}" presName="invisiNode" presStyleLbl="node1" presStyleIdx="2" presStyleCnt="3"/>
      <dgm:spPr/>
    </dgm:pt>
    <dgm:pt modelId="{286CE0BC-2FA6-4EF0-8167-7C646EEBF711}" type="pres">
      <dgm:prSet presAssocID="{D8AE4E0B-268E-4BAF-A3B1-C09D7CA37C5F}" presName="imagNode" presStyleLbl="fgImgPlace1" presStyleIdx="2" presStyleCnt="3" custLinFactNeighborX="-637" custLinFactNeighborY="-43484"/>
      <dgm:spPr>
        <a:blipFill rotWithShape="1">
          <a:blip xmlns:r="http://schemas.openxmlformats.org/officeDocument/2006/relationships" r:embed="rId3"/>
          <a:stretch>
            <a:fillRect/>
          </a:stretch>
        </a:blipFill>
      </dgm:spPr>
    </dgm:pt>
  </dgm:ptLst>
  <dgm:cxnLst>
    <dgm:cxn modelId="{1CE88479-B7C0-4737-B325-7F0E91B6F297}" type="presOf" srcId="{B2251AE3-C718-4242-BCB0-CCDE3A5C5AD6}" destId="{012CF817-6F8F-479A-B20F-5B487FB92273}" srcOrd="0" destOrd="0" presId="urn:microsoft.com/office/officeart/2005/8/layout/pList2"/>
    <dgm:cxn modelId="{70220885-A962-4599-BFCB-6D98A8B30F18}" type="presOf" srcId="{25A392B2-7E56-4E3E-B70D-C8C82934A630}" destId="{A99B1E72-2955-42C1-830D-11692E548D8F}" srcOrd="0" destOrd="0" presId="urn:microsoft.com/office/officeart/2005/8/layout/pList2"/>
    <dgm:cxn modelId="{0ADB26EC-C474-4234-A6C0-C577DC4DABC0}" type="presOf" srcId="{94166141-6EE3-4E1A-A263-2078E604604B}" destId="{D3DD8914-44A3-45C1-BD90-EBC6540764BD}" srcOrd="0" destOrd="0" presId="urn:microsoft.com/office/officeart/2005/8/layout/pList2"/>
    <dgm:cxn modelId="{36A73305-3F4F-489C-9FB2-C1C1F0F1CAD8}" srcId="{25A392B2-7E56-4E3E-B70D-C8C82934A630}" destId="{E3AA3F3C-5136-478B-80EE-1433994DEA05}" srcOrd="0" destOrd="0" parTransId="{EAA095F4-7362-4337-9E75-63F9AA7557F8}" sibTransId="{778F7E57-FB13-49B4-B89C-DEE9FDBA9BE1}"/>
    <dgm:cxn modelId="{70F79BEA-1A1C-4B72-9FCB-8EB02C4E8097}" srcId="{25A392B2-7E56-4E3E-B70D-C8C82934A630}" destId="{D8AE4E0B-268E-4BAF-A3B1-C09D7CA37C5F}" srcOrd="2" destOrd="0" parTransId="{224B852F-74F5-4392-B0BA-FA5DB0708EA5}" sibTransId="{C924A6CD-407C-4A38-97DF-57A93B91158B}"/>
    <dgm:cxn modelId="{3B4AD2C1-20F9-44F5-80B1-BDFA249257B4}" srcId="{25A392B2-7E56-4E3E-B70D-C8C82934A630}" destId="{B2251AE3-C718-4242-BCB0-CCDE3A5C5AD6}" srcOrd="1" destOrd="0" parTransId="{DBB17EFB-5815-4732-9253-397600F0C93A}" sibTransId="{94166141-6EE3-4E1A-A263-2078E604604B}"/>
    <dgm:cxn modelId="{E5FE906D-BC88-49F6-BA52-06660046EDFB}" type="presOf" srcId="{778F7E57-FB13-49B4-B89C-DEE9FDBA9BE1}" destId="{821A7347-F0E0-4E16-91E2-B516F66DA67F}" srcOrd="0" destOrd="0" presId="urn:microsoft.com/office/officeart/2005/8/layout/pList2"/>
    <dgm:cxn modelId="{37D6FBA9-D328-4584-B7D2-2902CA9EBBAA}" type="presOf" srcId="{D8AE4E0B-268E-4BAF-A3B1-C09D7CA37C5F}" destId="{0F27BF87-7DE1-484C-9800-54721C165D4F}" srcOrd="0" destOrd="0" presId="urn:microsoft.com/office/officeart/2005/8/layout/pList2"/>
    <dgm:cxn modelId="{A441D463-3706-4795-9FEF-2A8852404EE8}" type="presOf" srcId="{E3AA3F3C-5136-478B-80EE-1433994DEA05}" destId="{841CC6E9-ED20-4368-844F-8399477DB68F}" srcOrd="0" destOrd="0" presId="urn:microsoft.com/office/officeart/2005/8/layout/pList2"/>
    <dgm:cxn modelId="{5F6EFE97-FF50-4C38-99B6-E8717F2CA992}" type="presParOf" srcId="{A99B1E72-2955-42C1-830D-11692E548D8F}" destId="{EBF440BB-8DF5-4197-B0CC-3594EE57D73A}" srcOrd="0" destOrd="0" presId="urn:microsoft.com/office/officeart/2005/8/layout/pList2"/>
    <dgm:cxn modelId="{C4223B6F-A3E1-410B-911D-1F6AB787D201}" type="presParOf" srcId="{A99B1E72-2955-42C1-830D-11692E548D8F}" destId="{15FDB08A-1AB7-4E2C-A84D-D74187F50367}" srcOrd="1" destOrd="0" presId="urn:microsoft.com/office/officeart/2005/8/layout/pList2"/>
    <dgm:cxn modelId="{2E0D2133-4C83-4CFF-8667-9119AFC2F73C}" type="presParOf" srcId="{15FDB08A-1AB7-4E2C-A84D-D74187F50367}" destId="{5646696A-EC4D-4636-883A-5792EC0DEBC3}" srcOrd="0" destOrd="0" presId="urn:microsoft.com/office/officeart/2005/8/layout/pList2"/>
    <dgm:cxn modelId="{8AD9726B-145C-494A-BD31-6EB7D77E1E84}" type="presParOf" srcId="{5646696A-EC4D-4636-883A-5792EC0DEBC3}" destId="{841CC6E9-ED20-4368-844F-8399477DB68F}" srcOrd="0" destOrd="0" presId="urn:microsoft.com/office/officeart/2005/8/layout/pList2"/>
    <dgm:cxn modelId="{611B4488-BE13-46CD-A4A7-B970B2A4173E}" type="presParOf" srcId="{5646696A-EC4D-4636-883A-5792EC0DEBC3}" destId="{997B7645-4668-4465-A3DD-5DCC00B5253F}" srcOrd="1" destOrd="0" presId="urn:microsoft.com/office/officeart/2005/8/layout/pList2"/>
    <dgm:cxn modelId="{0816DB14-6F7E-4AD3-A151-90D55DCFEF89}" type="presParOf" srcId="{5646696A-EC4D-4636-883A-5792EC0DEBC3}" destId="{4278860A-E08E-4E8A-8B9A-160614C76BD4}" srcOrd="2" destOrd="0" presId="urn:microsoft.com/office/officeart/2005/8/layout/pList2"/>
    <dgm:cxn modelId="{6F9BF9E8-9636-4E28-94B5-9FD683DD9875}" type="presParOf" srcId="{15FDB08A-1AB7-4E2C-A84D-D74187F50367}" destId="{821A7347-F0E0-4E16-91E2-B516F66DA67F}" srcOrd="1" destOrd="0" presId="urn:microsoft.com/office/officeart/2005/8/layout/pList2"/>
    <dgm:cxn modelId="{DC8F9474-D6E8-48A2-BEDC-8C806F64CC2B}" type="presParOf" srcId="{15FDB08A-1AB7-4E2C-A84D-D74187F50367}" destId="{FA49C803-A25C-4BE6-8833-47F72AFEEB5A}" srcOrd="2" destOrd="0" presId="urn:microsoft.com/office/officeart/2005/8/layout/pList2"/>
    <dgm:cxn modelId="{AB7A6F89-B028-4DA9-B5E7-248AABC3B9D5}" type="presParOf" srcId="{FA49C803-A25C-4BE6-8833-47F72AFEEB5A}" destId="{012CF817-6F8F-479A-B20F-5B487FB92273}" srcOrd="0" destOrd="0" presId="urn:microsoft.com/office/officeart/2005/8/layout/pList2"/>
    <dgm:cxn modelId="{E2E0893C-8023-43E2-9CF4-C7C32CEA41E2}" type="presParOf" srcId="{FA49C803-A25C-4BE6-8833-47F72AFEEB5A}" destId="{337731CF-AD93-4E25-92A5-454A203D1170}" srcOrd="1" destOrd="0" presId="urn:microsoft.com/office/officeart/2005/8/layout/pList2"/>
    <dgm:cxn modelId="{4EDA067E-619B-4860-81A7-09F4DDEED0E1}" type="presParOf" srcId="{FA49C803-A25C-4BE6-8833-47F72AFEEB5A}" destId="{E44EA342-BD4F-485F-9349-733847D70601}" srcOrd="2" destOrd="0" presId="urn:microsoft.com/office/officeart/2005/8/layout/pList2"/>
    <dgm:cxn modelId="{E666B04F-AC86-4CB2-9B4D-234B8D3E1059}" type="presParOf" srcId="{15FDB08A-1AB7-4E2C-A84D-D74187F50367}" destId="{D3DD8914-44A3-45C1-BD90-EBC6540764BD}" srcOrd="3" destOrd="0" presId="urn:microsoft.com/office/officeart/2005/8/layout/pList2"/>
    <dgm:cxn modelId="{6979CAD7-F94F-4173-B970-51B1012F2DEA}" type="presParOf" srcId="{15FDB08A-1AB7-4E2C-A84D-D74187F50367}" destId="{F09329DB-574D-4A3C-8EE5-7C9DAABB3983}" srcOrd="4" destOrd="0" presId="urn:microsoft.com/office/officeart/2005/8/layout/pList2"/>
    <dgm:cxn modelId="{FAC12330-15FF-400E-A59B-BAB27BD34856}" type="presParOf" srcId="{F09329DB-574D-4A3C-8EE5-7C9DAABB3983}" destId="{0F27BF87-7DE1-484C-9800-54721C165D4F}" srcOrd="0" destOrd="0" presId="urn:microsoft.com/office/officeart/2005/8/layout/pList2"/>
    <dgm:cxn modelId="{C60C6D93-E76B-40A9-9225-A9CBAFB9F80B}" type="presParOf" srcId="{F09329DB-574D-4A3C-8EE5-7C9DAABB3983}" destId="{CCBE5E61-DFB3-4F92-90B4-0F8C4A32BBED}" srcOrd="1" destOrd="0" presId="urn:microsoft.com/office/officeart/2005/8/layout/pList2"/>
    <dgm:cxn modelId="{2B883770-F0A5-4FA8-86A9-D07EACC6DE9E}" type="presParOf" srcId="{F09329DB-574D-4A3C-8EE5-7C9DAABB3983}" destId="{286CE0BC-2FA6-4EF0-8167-7C646EEBF71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4600A-90E5-4305-92D1-5F3BE212D41A}" type="doc">
      <dgm:prSet loTypeId="urn:diagrams.loki3.com/VaryingWidthList" loCatId="list" qsTypeId="urn:microsoft.com/office/officeart/2005/8/quickstyle/simple1" qsCatId="simple" csTypeId="urn:microsoft.com/office/officeart/2005/8/colors/accent1_2" csCatId="accent1" phldr="1"/>
      <dgm:spPr/>
    </dgm:pt>
    <dgm:pt modelId="{173519B1-EBAA-4CCC-A34C-3F5247F49334}">
      <dgm:prSet custT="1"/>
      <dgm:spPr/>
      <dgm:t>
        <a:bodyPr/>
        <a:lstStyle/>
        <a:p>
          <a:r>
            <a:rPr lang="en-ZA" sz="1800" dirty="0" smtClean="0"/>
            <a:t>Clearing Agents are registered and licensed operators performing clearing and forwarding of goods in terms of the Customs and Excise Act</a:t>
          </a:r>
          <a:endParaRPr lang="en-US" sz="1800" dirty="0"/>
        </a:p>
      </dgm:t>
    </dgm:pt>
    <dgm:pt modelId="{06FE5C28-4262-4CD0-844C-6B66DE383926}" type="parTrans" cxnId="{AE6AE68B-D771-4093-A8F7-A90FF6195695}">
      <dgm:prSet/>
      <dgm:spPr/>
      <dgm:t>
        <a:bodyPr/>
        <a:lstStyle/>
        <a:p>
          <a:endParaRPr lang="en-US"/>
        </a:p>
      </dgm:t>
    </dgm:pt>
    <dgm:pt modelId="{4FA9FD5C-7717-4A38-9062-6A1B9E2A992F}" type="sibTrans" cxnId="{AE6AE68B-D771-4093-A8F7-A90FF6195695}">
      <dgm:prSet/>
      <dgm:spPr/>
      <dgm:t>
        <a:bodyPr/>
        <a:lstStyle/>
        <a:p>
          <a:endParaRPr lang="en-US"/>
        </a:p>
      </dgm:t>
    </dgm:pt>
    <dgm:pt modelId="{67600C1F-AA83-4AAC-B89F-67EB5549C4F5}">
      <dgm:prSet custT="1"/>
      <dgm:spPr/>
      <dgm:t>
        <a:bodyPr/>
        <a:lstStyle/>
        <a:p>
          <a:r>
            <a:rPr lang="en-ZA" sz="1800" dirty="0" smtClean="0">
              <a:latin typeface="+mj-lt"/>
            </a:rPr>
            <a:t>Most Clearing and Forwarding agencies are members of SAAFF</a:t>
          </a:r>
          <a:endParaRPr lang="en-US" sz="1800" dirty="0">
            <a:latin typeface="+mj-lt"/>
          </a:endParaRPr>
        </a:p>
      </dgm:t>
    </dgm:pt>
    <dgm:pt modelId="{68110AB5-918F-4349-BD46-F11EEFEE9713}" type="parTrans" cxnId="{ADA0E131-DC2A-45C2-A2CF-766F2CBB3983}">
      <dgm:prSet/>
      <dgm:spPr/>
      <dgm:t>
        <a:bodyPr/>
        <a:lstStyle/>
        <a:p>
          <a:endParaRPr lang="en-US"/>
        </a:p>
      </dgm:t>
    </dgm:pt>
    <dgm:pt modelId="{76BDFF02-99D9-4B09-9550-81ADF2FDB417}" type="sibTrans" cxnId="{ADA0E131-DC2A-45C2-A2CF-766F2CBB3983}">
      <dgm:prSet/>
      <dgm:spPr/>
      <dgm:t>
        <a:bodyPr/>
        <a:lstStyle/>
        <a:p>
          <a:endParaRPr lang="en-US"/>
        </a:p>
      </dgm:t>
    </dgm:pt>
    <dgm:pt modelId="{CEBAE8AA-326F-40E2-980E-682C61215853}">
      <dgm:prSet custT="1"/>
      <dgm:spPr/>
      <dgm:t>
        <a:bodyPr/>
        <a:lstStyle/>
        <a:p>
          <a:r>
            <a:rPr lang="en-ZA" sz="1800" dirty="0" smtClean="0">
              <a:latin typeface="+mj-lt"/>
            </a:rPr>
            <a:t>They operate independent of SARS and do charge fees for their services</a:t>
          </a:r>
          <a:endParaRPr lang="en-US" sz="1800" dirty="0">
            <a:latin typeface="+mj-lt"/>
          </a:endParaRPr>
        </a:p>
      </dgm:t>
    </dgm:pt>
    <dgm:pt modelId="{3D30D628-9A43-4B80-BCEA-D025FFE0FD48}" type="parTrans" cxnId="{2CB1B160-B8D4-4CC8-81F7-D4FDD61E9984}">
      <dgm:prSet/>
      <dgm:spPr/>
      <dgm:t>
        <a:bodyPr/>
        <a:lstStyle/>
        <a:p>
          <a:endParaRPr lang="en-US"/>
        </a:p>
      </dgm:t>
    </dgm:pt>
    <dgm:pt modelId="{1F244A01-2FB6-417D-BE67-686C06E12F93}" type="sibTrans" cxnId="{2CB1B160-B8D4-4CC8-81F7-D4FDD61E9984}">
      <dgm:prSet/>
      <dgm:spPr/>
      <dgm:t>
        <a:bodyPr/>
        <a:lstStyle/>
        <a:p>
          <a:endParaRPr lang="en-US"/>
        </a:p>
      </dgm:t>
    </dgm:pt>
    <dgm:pt modelId="{9FD4A6D9-3C84-42B3-885E-4227ADF2A128}">
      <dgm:prSet custT="1"/>
      <dgm:spPr/>
      <dgm:t>
        <a:bodyPr/>
        <a:lstStyle/>
        <a:p>
          <a:r>
            <a:rPr lang="en-ZA" sz="1800" dirty="0" smtClean="0">
              <a:latin typeface="+mj-lt"/>
            </a:rPr>
            <a:t>SARS will ensure operators will have sufficient Customs knowledge through prescribed processes in Customs legislation</a:t>
          </a:r>
          <a:endParaRPr lang="en-US" sz="1800" dirty="0">
            <a:latin typeface="+mj-lt"/>
          </a:endParaRPr>
        </a:p>
      </dgm:t>
    </dgm:pt>
    <dgm:pt modelId="{609B33B0-3059-4483-AA65-34BFE40E4236}" type="parTrans" cxnId="{1176F065-2E04-42F0-B245-35C0BF357585}">
      <dgm:prSet/>
      <dgm:spPr/>
      <dgm:t>
        <a:bodyPr/>
        <a:lstStyle/>
        <a:p>
          <a:endParaRPr lang="en-US"/>
        </a:p>
      </dgm:t>
    </dgm:pt>
    <dgm:pt modelId="{114C4C5C-F218-4807-B3B1-B45D4DE229D0}" type="sibTrans" cxnId="{1176F065-2E04-42F0-B245-35C0BF357585}">
      <dgm:prSet/>
      <dgm:spPr/>
      <dgm:t>
        <a:bodyPr/>
        <a:lstStyle/>
        <a:p>
          <a:endParaRPr lang="en-US"/>
        </a:p>
      </dgm:t>
    </dgm:pt>
    <dgm:pt modelId="{D73392F9-8C44-4BAA-AF45-6029CE2E0E23}">
      <dgm:prSet custT="1"/>
      <dgm:spPr/>
      <dgm:t>
        <a:bodyPr/>
        <a:lstStyle/>
        <a:p>
          <a:r>
            <a:rPr lang="en-ZA" sz="1800" dirty="0" smtClean="0">
              <a:latin typeface="+mj-lt"/>
            </a:rPr>
            <a:t>SARS do not participate in moving or clearing goods and may not refer any clearing agency to importers / exporters</a:t>
          </a:r>
          <a:endParaRPr lang="en-US" sz="1800" dirty="0">
            <a:latin typeface="+mj-lt"/>
          </a:endParaRPr>
        </a:p>
      </dgm:t>
    </dgm:pt>
    <dgm:pt modelId="{E7180416-B91E-4590-AD65-38ECF4F3C371}" type="parTrans" cxnId="{A02659CA-A787-497D-A321-7D9721C0CE86}">
      <dgm:prSet/>
      <dgm:spPr/>
      <dgm:t>
        <a:bodyPr/>
        <a:lstStyle/>
        <a:p>
          <a:endParaRPr lang="en-US"/>
        </a:p>
      </dgm:t>
    </dgm:pt>
    <dgm:pt modelId="{85ACD94B-945D-4B1C-9BB6-508A79BC8B86}" type="sibTrans" cxnId="{A02659CA-A787-497D-A321-7D9721C0CE86}">
      <dgm:prSet/>
      <dgm:spPr/>
      <dgm:t>
        <a:bodyPr/>
        <a:lstStyle/>
        <a:p>
          <a:endParaRPr lang="en-US"/>
        </a:p>
      </dgm:t>
    </dgm:pt>
    <dgm:pt modelId="{A5F2A8EE-AF40-4F90-ACE6-3C27D00064CF}" type="pres">
      <dgm:prSet presAssocID="{2ED4600A-90E5-4305-92D1-5F3BE212D41A}" presName="Name0" presStyleCnt="0">
        <dgm:presLayoutVars>
          <dgm:resizeHandles/>
        </dgm:presLayoutVars>
      </dgm:prSet>
      <dgm:spPr/>
    </dgm:pt>
    <dgm:pt modelId="{B7F738FA-F9F9-4B50-BD5C-42C58BD7FF50}" type="pres">
      <dgm:prSet presAssocID="{173519B1-EBAA-4CCC-A34C-3F5247F49334}" presName="text" presStyleLbl="node1" presStyleIdx="0" presStyleCnt="5" custScaleX="169109" custLinFactNeighborX="-30295" custLinFactNeighborY="-4573">
        <dgm:presLayoutVars>
          <dgm:bulletEnabled val="1"/>
        </dgm:presLayoutVars>
      </dgm:prSet>
      <dgm:spPr/>
      <dgm:t>
        <a:bodyPr/>
        <a:lstStyle/>
        <a:p>
          <a:endParaRPr lang="en-US"/>
        </a:p>
      </dgm:t>
    </dgm:pt>
    <dgm:pt modelId="{BF557CF2-08DD-481B-A2A5-BD5E6DF1D183}" type="pres">
      <dgm:prSet presAssocID="{4FA9FD5C-7717-4A38-9062-6A1B9E2A992F}" presName="space" presStyleCnt="0"/>
      <dgm:spPr/>
    </dgm:pt>
    <dgm:pt modelId="{E9C05900-12F7-4C0A-96BF-3F467260FA32}" type="pres">
      <dgm:prSet presAssocID="{67600C1F-AA83-4AAC-B89F-67EB5549C4F5}" presName="text" presStyleLbl="node1" presStyleIdx="1" presStyleCnt="5" custScaleX="332178">
        <dgm:presLayoutVars>
          <dgm:bulletEnabled val="1"/>
        </dgm:presLayoutVars>
      </dgm:prSet>
      <dgm:spPr/>
      <dgm:t>
        <a:bodyPr/>
        <a:lstStyle/>
        <a:p>
          <a:endParaRPr lang="en-US"/>
        </a:p>
      </dgm:t>
    </dgm:pt>
    <dgm:pt modelId="{6B7C53F2-222F-4D94-8289-48C788C91C82}" type="pres">
      <dgm:prSet presAssocID="{76BDFF02-99D9-4B09-9550-81ADF2FDB417}" presName="space" presStyleCnt="0"/>
      <dgm:spPr/>
    </dgm:pt>
    <dgm:pt modelId="{EB2E6301-8C43-460B-B7DB-B3AB3995814D}" type="pres">
      <dgm:prSet presAssocID="{CEBAE8AA-326F-40E2-980E-682C61215853}" presName="text" presStyleLbl="node1" presStyleIdx="2" presStyleCnt="5" custScaleX="300032" custLinFactNeighborX="-45296">
        <dgm:presLayoutVars>
          <dgm:bulletEnabled val="1"/>
        </dgm:presLayoutVars>
      </dgm:prSet>
      <dgm:spPr/>
      <dgm:t>
        <a:bodyPr/>
        <a:lstStyle/>
        <a:p>
          <a:endParaRPr lang="en-US"/>
        </a:p>
      </dgm:t>
    </dgm:pt>
    <dgm:pt modelId="{61DA8F6F-24BF-4352-899B-960654B21B56}" type="pres">
      <dgm:prSet presAssocID="{1F244A01-2FB6-417D-BE67-686C06E12F93}" presName="space" presStyleCnt="0"/>
      <dgm:spPr/>
    </dgm:pt>
    <dgm:pt modelId="{7606B5C9-602F-4B0D-ABD5-13F0661CA265}" type="pres">
      <dgm:prSet presAssocID="{9FD4A6D9-3C84-42B3-885E-4227ADF2A128}" presName="text" presStyleLbl="node1" presStyleIdx="3" presStyleCnt="5" custScaleX="183678" custLinFactNeighborX="-31300">
        <dgm:presLayoutVars>
          <dgm:bulletEnabled val="1"/>
        </dgm:presLayoutVars>
      </dgm:prSet>
      <dgm:spPr/>
      <dgm:t>
        <a:bodyPr/>
        <a:lstStyle/>
        <a:p>
          <a:endParaRPr lang="en-US"/>
        </a:p>
      </dgm:t>
    </dgm:pt>
    <dgm:pt modelId="{AC127A84-0943-43FF-B3C4-37364370385E}" type="pres">
      <dgm:prSet presAssocID="{114C4C5C-F218-4807-B3B1-B45D4DE229D0}" presName="space" presStyleCnt="0"/>
      <dgm:spPr/>
    </dgm:pt>
    <dgm:pt modelId="{13F9064F-A474-4D58-91C4-4215E35EB5F7}" type="pres">
      <dgm:prSet presAssocID="{D73392F9-8C44-4BAA-AF45-6029CE2E0E23}" presName="text" presStyleLbl="node1" presStyleIdx="4" presStyleCnt="5" custScaleX="202195" custLinFactNeighborX="-34456" custLinFactNeighborY="4577">
        <dgm:presLayoutVars>
          <dgm:bulletEnabled val="1"/>
        </dgm:presLayoutVars>
      </dgm:prSet>
      <dgm:spPr/>
      <dgm:t>
        <a:bodyPr/>
        <a:lstStyle/>
        <a:p>
          <a:endParaRPr lang="en-US"/>
        </a:p>
      </dgm:t>
    </dgm:pt>
  </dgm:ptLst>
  <dgm:cxnLst>
    <dgm:cxn modelId="{1176F065-2E04-42F0-B245-35C0BF357585}" srcId="{2ED4600A-90E5-4305-92D1-5F3BE212D41A}" destId="{9FD4A6D9-3C84-42B3-885E-4227ADF2A128}" srcOrd="3" destOrd="0" parTransId="{609B33B0-3059-4483-AA65-34BFE40E4236}" sibTransId="{114C4C5C-F218-4807-B3B1-B45D4DE229D0}"/>
    <dgm:cxn modelId="{AE6AE68B-D771-4093-A8F7-A90FF6195695}" srcId="{2ED4600A-90E5-4305-92D1-5F3BE212D41A}" destId="{173519B1-EBAA-4CCC-A34C-3F5247F49334}" srcOrd="0" destOrd="0" parTransId="{06FE5C28-4262-4CD0-844C-6B66DE383926}" sibTransId="{4FA9FD5C-7717-4A38-9062-6A1B9E2A992F}"/>
    <dgm:cxn modelId="{62751B1D-FCF9-41D6-856E-0B2DE167D7D3}" type="presOf" srcId="{D73392F9-8C44-4BAA-AF45-6029CE2E0E23}" destId="{13F9064F-A474-4D58-91C4-4215E35EB5F7}" srcOrd="0" destOrd="0" presId="urn:diagrams.loki3.com/VaryingWidthList"/>
    <dgm:cxn modelId="{2CB1B160-B8D4-4CC8-81F7-D4FDD61E9984}" srcId="{2ED4600A-90E5-4305-92D1-5F3BE212D41A}" destId="{CEBAE8AA-326F-40E2-980E-682C61215853}" srcOrd="2" destOrd="0" parTransId="{3D30D628-9A43-4B80-BCEA-D025FFE0FD48}" sibTransId="{1F244A01-2FB6-417D-BE67-686C06E12F93}"/>
    <dgm:cxn modelId="{A02659CA-A787-497D-A321-7D9721C0CE86}" srcId="{2ED4600A-90E5-4305-92D1-5F3BE212D41A}" destId="{D73392F9-8C44-4BAA-AF45-6029CE2E0E23}" srcOrd="4" destOrd="0" parTransId="{E7180416-B91E-4590-AD65-38ECF4F3C371}" sibTransId="{85ACD94B-945D-4B1C-9BB6-508A79BC8B86}"/>
    <dgm:cxn modelId="{ADA0E131-DC2A-45C2-A2CF-766F2CBB3983}" srcId="{2ED4600A-90E5-4305-92D1-5F3BE212D41A}" destId="{67600C1F-AA83-4AAC-B89F-67EB5549C4F5}" srcOrd="1" destOrd="0" parTransId="{68110AB5-918F-4349-BD46-F11EEFEE9713}" sibTransId="{76BDFF02-99D9-4B09-9550-81ADF2FDB417}"/>
    <dgm:cxn modelId="{5D3C2174-CB4E-4437-9039-601CC61BC171}" type="presOf" srcId="{67600C1F-AA83-4AAC-B89F-67EB5549C4F5}" destId="{E9C05900-12F7-4C0A-96BF-3F467260FA32}" srcOrd="0" destOrd="0" presId="urn:diagrams.loki3.com/VaryingWidthList"/>
    <dgm:cxn modelId="{049BB538-0EE3-46D2-B236-09025F842965}" type="presOf" srcId="{CEBAE8AA-326F-40E2-980E-682C61215853}" destId="{EB2E6301-8C43-460B-B7DB-B3AB3995814D}" srcOrd="0" destOrd="0" presId="urn:diagrams.loki3.com/VaryingWidthList"/>
    <dgm:cxn modelId="{1AD12476-EFF1-4FFE-BB0A-28CC89767F78}" type="presOf" srcId="{173519B1-EBAA-4CCC-A34C-3F5247F49334}" destId="{B7F738FA-F9F9-4B50-BD5C-42C58BD7FF50}" srcOrd="0" destOrd="0" presId="urn:diagrams.loki3.com/VaryingWidthList"/>
    <dgm:cxn modelId="{89FFF95F-9A41-4F92-B1DD-52295C1D31AB}" type="presOf" srcId="{9FD4A6D9-3C84-42B3-885E-4227ADF2A128}" destId="{7606B5C9-602F-4B0D-ABD5-13F0661CA265}" srcOrd="0" destOrd="0" presId="urn:diagrams.loki3.com/VaryingWidthList"/>
    <dgm:cxn modelId="{609F888F-9724-4B60-9C27-BA72ED5EE737}" type="presOf" srcId="{2ED4600A-90E5-4305-92D1-5F3BE212D41A}" destId="{A5F2A8EE-AF40-4F90-ACE6-3C27D00064CF}" srcOrd="0" destOrd="0" presId="urn:diagrams.loki3.com/VaryingWidthList"/>
    <dgm:cxn modelId="{060E0BB7-9468-45EF-91CF-56B9428C4F76}" type="presParOf" srcId="{A5F2A8EE-AF40-4F90-ACE6-3C27D00064CF}" destId="{B7F738FA-F9F9-4B50-BD5C-42C58BD7FF50}" srcOrd="0" destOrd="0" presId="urn:diagrams.loki3.com/VaryingWidthList"/>
    <dgm:cxn modelId="{79320B73-64E1-449B-9BE2-738103977808}" type="presParOf" srcId="{A5F2A8EE-AF40-4F90-ACE6-3C27D00064CF}" destId="{BF557CF2-08DD-481B-A2A5-BD5E6DF1D183}" srcOrd="1" destOrd="0" presId="urn:diagrams.loki3.com/VaryingWidthList"/>
    <dgm:cxn modelId="{C59DEB88-AD38-4900-83C3-EC55D8F248AF}" type="presParOf" srcId="{A5F2A8EE-AF40-4F90-ACE6-3C27D00064CF}" destId="{E9C05900-12F7-4C0A-96BF-3F467260FA32}" srcOrd="2" destOrd="0" presId="urn:diagrams.loki3.com/VaryingWidthList"/>
    <dgm:cxn modelId="{057C8059-9250-4535-9568-36341A2388E1}" type="presParOf" srcId="{A5F2A8EE-AF40-4F90-ACE6-3C27D00064CF}" destId="{6B7C53F2-222F-4D94-8289-48C788C91C82}" srcOrd="3" destOrd="0" presId="urn:diagrams.loki3.com/VaryingWidthList"/>
    <dgm:cxn modelId="{DC349F10-C7A1-47F0-BC87-A1821F1F73F6}" type="presParOf" srcId="{A5F2A8EE-AF40-4F90-ACE6-3C27D00064CF}" destId="{EB2E6301-8C43-460B-B7DB-B3AB3995814D}" srcOrd="4" destOrd="0" presId="urn:diagrams.loki3.com/VaryingWidthList"/>
    <dgm:cxn modelId="{31263850-5693-47A2-8BFC-EC92F884E2D0}" type="presParOf" srcId="{A5F2A8EE-AF40-4F90-ACE6-3C27D00064CF}" destId="{61DA8F6F-24BF-4352-899B-960654B21B56}" srcOrd="5" destOrd="0" presId="urn:diagrams.loki3.com/VaryingWidthList"/>
    <dgm:cxn modelId="{A857688D-FA04-46FF-95E8-5C2405E081A7}" type="presParOf" srcId="{A5F2A8EE-AF40-4F90-ACE6-3C27D00064CF}" destId="{7606B5C9-602F-4B0D-ABD5-13F0661CA265}" srcOrd="6" destOrd="0" presId="urn:diagrams.loki3.com/VaryingWidthList"/>
    <dgm:cxn modelId="{BA47A95D-2B91-4594-A834-67D061EB1B7C}" type="presParOf" srcId="{A5F2A8EE-AF40-4F90-ACE6-3C27D00064CF}" destId="{AC127A84-0943-43FF-B3C4-37364370385E}" srcOrd="7" destOrd="0" presId="urn:diagrams.loki3.com/VaryingWidthList"/>
    <dgm:cxn modelId="{EE50219F-E04B-4148-A8F6-D05E54F8348C}" type="presParOf" srcId="{A5F2A8EE-AF40-4F90-ACE6-3C27D00064CF}" destId="{13F9064F-A474-4D58-91C4-4215E35EB5F7}"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3CDD98-45A9-4602-9607-C3500432FE8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A2C917C-0B64-4B04-92A8-45AA6B8A62AF}">
      <dgm:prSet phldrT="[Text]"/>
      <dgm:spPr/>
      <dgm:t>
        <a:bodyPr/>
        <a:lstStyle/>
        <a:p>
          <a:endParaRPr lang="en-US" dirty="0"/>
        </a:p>
      </dgm:t>
    </dgm:pt>
    <dgm:pt modelId="{A8CA316D-3625-49F7-B334-2649B9537F87}" type="parTrans" cxnId="{546B2D13-305F-47BA-9CC1-B5AA149D95C3}">
      <dgm:prSet/>
      <dgm:spPr/>
      <dgm:t>
        <a:bodyPr/>
        <a:lstStyle/>
        <a:p>
          <a:endParaRPr lang="en-US"/>
        </a:p>
      </dgm:t>
    </dgm:pt>
    <dgm:pt modelId="{CC9FB7C2-BF93-4888-BCEA-40887726B273}" type="sibTrans" cxnId="{546B2D13-305F-47BA-9CC1-B5AA149D95C3}">
      <dgm:prSet/>
      <dgm:spPr/>
      <dgm:t>
        <a:bodyPr/>
        <a:lstStyle/>
        <a:p>
          <a:endParaRPr lang="en-US"/>
        </a:p>
      </dgm:t>
    </dgm:pt>
    <dgm:pt modelId="{E5CF44C4-C946-4E76-8F2D-B1810FF75240}">
      <dgm:prSet phldrT="[Text]" custT="1"/>
      <dgm:spPr/>
      <dgm:t>
        <a:bodyPr/>
        <a:lstStyle/>
        <a:p>
          <a:r>
            <a:rPr lang="en-ZA" sz="1600" dirty="0" smtClean="0">
              <a:latin typeface="+mj-lt"/>
            </a:rPr>
            <a:t>Certain goods may not be imported and exported and from South Africa</a:t>
          </a:r>
          <a:endParaRPr lang="en-US" sz="1600" dirty="0">
            <a:latin typeface="+mj-lt"/>
          </a:endParaRPr>
        </a:p>
      </dgm:t>
    </dgm:pt>
    <dgm:pt modelId="{B954E5B2-A767-4FD5-B77F-9526C784AC1C}" type="parTrans" cxnId="{9D3210BD-871B-4B40-B97E-C7902EC8C8C2}">
      <dgm:prSet/>
      <dgm:spPr/>
      <dgm:t>
        <a:bodyPr/>
        <a:lstStyle/>
        <a:p>
          <a:endParaRPr lang="en-US"/>
        </a:p>
      </dgm:t>
    </dgm:pt>
    <dgm:pt modelId="{2D9E605F-C6EB-4EF5-9727-09447C25DD2C}" type="sibTrans" cxnId="{9D3210BD-871B-4B40-B97E-C7902EC8C8C2}">
      <dgm:prSet/>
      <dgm:spPr/>
      <dgm:t>
        <a:bodyPr/>
        <a:lstStyle/>
        <a:p>
          <a:endParaRPr lang="en-US"/>
        </a:p>
      </dgm:t>
    </dgm:pt>
    <dgm:pt modelId="{145A24FD-FE13-42B7-A63A-0F22567C955E}">
      <dgm:prSet phldrT="[Text]" custT="1"/>
      <dgm:spPr/>
      <dgm:t>
        <a:bodyPr/>
        <a:lstStyle/>
        <a:p>
          <a:r>
            <a:rPr lang="en-ZA" sz="1600" dirty="0" smtClean="0">
              <a:latin typeface="+mj-lt"/>
            </a:rPr>
            <a:t>Protect society from harmful products or substances </a:t>
          </a:r>
          <a:endParaRPr lang="en-US" sz="1600" dirty="0">
            <a:latin typeface="+mj-lt"/>
          </a:endParaRPr>
        </a:p>
      </dgm:t>
    </dgm:pt>
    <dgm:pt modelId="{452B8DBD-88B9-4657-90B9-107DBBEE5DC4}" type="parTrans" cxnId="{90079230-E766-49EA-83F1-51EAECAFCA54}">
      <dgm:prSet/>
      <dgm:spPr/>
      <dgm:t>
        <a:bodyPr/>
        <a:lstStyle/>
        <a:p>
          <a:endParaRPr lang="en-US"/>
        </a:p>
      </dgm:t>
    </dgm:pt>
    <dgm:pt modelId="{DC77FA48-04C2-4C2E-B3BD-D307ABDADE32}" type="sibTrans" cxnId="{90079230-E766-49EA-83F1-51EAECAFCA54}">
      <dgm:prSet/>
      <dgm:spPr/>
      <dgm:t>
        <a:bodyPr/>
        <a:lstStyle/>
        <a:p>
          <a:endParaRPr lang="en-US"/>
        </a:p>
      </dgm:t>
    </dgm:pt>
    <dgm:pt modelId="{564F12ED-05EC-4990-81AC-7B971D7E584A}">
      <dgm:prSet phldrT="[Text]"/>
      <dgm:spPr/>
      <dgm:t>
        <a:bodyPr/>
        <a:lstStyle/>
        <a:p>
          <a:endParaRPr lang="en-US" dirty="0"/>
        </a:p>
      </dgm:t>
    </dgm:pt>
    <dgm:pt modelId="{79378A5C-1681-460B-A78C-FF337BB23CAE}" type="parTrans" cxnId="{45375D5F-E738-4772-9EF7-A941BD87BC58}">
      <dgm:prSet/>
      <dgm:spPr/>
      <dgm:t>
        <a:bodyPr/>
        <a:lstStyle/>
        <a:p>
          <a:endParaRPr lang="en-US"/>
        </a:p>
      </dgm:t>
    </dgm:pt>
    <dgm:pt modelId="{0F2824EA-33A8-4211-8D50-24CB42DF1FB3}" type="sibTrans" cxnId="{45375D5F-E738-4772-9EF7-A941BD87BC58}">
      <dgm:prSet/>
      <dgm:spPr/>
      <dgm:t>
        <a:bodyPr/>
        <a:lstStyle/>
        <a:p>
          <a:endParaRPr lang="en-US"/>
        </a:p>
      </dgm:t>
    </dgm:pt>
    <dgm:pt modelId="{0FFFC671-70AF-413C-A9CE-950908ACB43F}">
      <dgm:prSet phldrT="[Text]" custT="1"/>
      <dgm:spPr/>
      <dgm:t>
        <a:bodyPr/>
        <a:lstStyle/>
        <a:p>
          <a:r>
            <a:rPr lang="en-ZA" sz="1400" dirty="0" smtClean="0">
              <a:latin typeface="+mj-lt"/>
            </a:rPr>
            <a:t>Protect society from harmful economical activities</a:t>
          </a:r>
          <a:endParaRPr lang="en-US" sz="1400" dirty="0">
            <a:latin typeface="+mj-lt"/>
          </a:endParaRPr>
        </a:p>
      </dgm:t>
    </dgm:pt>
    <dgm:pt modelId="{9D1F14FB-095C-49C2-917D-E642BB3A2B5F}" type="parTrans" cxnId="{3773C6A5-161D-4980-BCB7-7B6AAB70277D}">
      <dgm:prSet/>
      <dgm:spPr/>
      <dgm:t>
        <a:bodyPr/>
        <a:lstStyle/>
        <a:p>
          <a:endParaRPr lang="en-US"/>
        </a:p>
      </dgm:t>
    </dgm:pt>
    <dgm:pt modelId="{F1CD8F17-D95F-4DEC-A7CE-344FCF1C4F23}" type="sibTrans" cxnId="{3773C6A5-161D-4980-BCB7-7B6AAB70277D}">
      <dgm:prSet/>
      <dgm:spPr/>
      <dgm:t>
        <a:bodyPr/>
        <a:lstStyle/>
        <a:p>
          <a:endParaRPr lang="en-US"/>
        </a:p>
      </dgm:t>
    </dgm:pt>
    <dgm:pt modelId="{7592BA87-5B9A-407D-9083-0EBC5F8168EF}">
      <dgm:prSet phldrT="[Text]" custT="1"/>
      <dgm:spPr/>
      <dgm:t>
        <a:bodyPr/>
        <a:lstStyle/>
        <a:p>
          <a:r>
            <a:rPr lang="en-ZA" sz="1400" dirty="0" smtClean="0">
              <a:latin typeface="+mj-lt"/>
            </a:rPr>
            <a:t>Protect and promote South African Industries</a:t>
          </a:r>
          <a:endParaRPr lang="en-US" sz="1400" dirty="0">
            <a:latin typeface="+mj-lt"/>
          </a:endParaRPr>
        </a:p>
      </dgm:t>
    </dgm:pt>
    <dgm:pt modelId="{4D17F4ED-8326-4906-831D-4CB4C122AAD5}" type="parTrans" cxnId="{3A1FE966-E4BB-4358-88DA-7DD797171351}">
      <dgm:prSet/>
      <dgm:spPr/>
      <dgm:t>
        <a:bodyPr/>
        <a:lstStyle/>
        <a:p>
          <a:endParaRPr lang="en-US"/>
        </a:p>
      </dgm:t>
    </dgm:pt>
    <dgm:pt modelId="{5CA2F544-980F-450B-9AFE-CBDF2840D63E}" type="sibTrans" cxnId="{3A1FE966-E4BB-4358-88DA-7DD797171351}">
      <dgm:prSet/>
      <dgm:spPr/>
      <dgm:t>
        <a:bodyPr/>
        <a:lstStyle/>
        <a:p>
          <a:endParaRPr lang="en-US"/>
        </a:p>
      </dgm:t>
    </dgm:pt>
    <dgm:pt modelId="{F8A845AE-316A-4A6C-80AF-195BA46BAF41}">
      <dgm:prSet phldrT="[Text]"/>
      <dgm:spPr/>
      <dgm:t>
        <a:bodyPr/>
        <a:lstStyle/>
        <a:p>
          <a:endParaRPr lang="en-US" dirty="0"/>
        </a:p>
      </dgm:t>
    </dgm:pt>
    <dgm:pt modelId="{00CE1226-6CA9-4E8F-B177-0FA016FC347D}" type="parTrans" cxnId="{5F6FF27F-E727-4DC1-B4DA-CE841C1DBEC3}">
      <dgm:prSet/>
      <dgm:spPr/>
      <dgm:t>
        <a:bodyPr/>
        <a:lstStyle/>
        <a:p>
          <a:endParaRPr lang="en-US"/>
        </a:p>
      </dgm:t>
    </dgm:pt>
    <dgm:pt modelId="{E8AE2E98-3368-44E9-9DA5-31FB984D696C}" type="sibTrans" cxnId="{5F6FF27F-E727-4DC1-B4DA-CE841C1DBEC3}">
      <dgm:prSet/>
      <dgm:spPr/>
      <dgm:t>
        <a:bodyPr/>
        <a:lstStyle/>
        <a:p>
          <a:endParaRPr lang="en-US"/>
        </a:p>
      </dgm:t>
    </dgm:pt>
    <dgm:pt modelId="{8DEAE27E-7C10-4716-810D-5421D67683EC}">
      <dgm:prSet phldrT="[Text]" custT="1"/>
      <dgm:spPr/>
      <dgm:t>
        <a:bodyPr/>
        <a:lstStyle/>
        <a:p>
          <a:r>
            <a:rPr lang="en-US" sz="1400" dirty="0" smtClean="0">
              <a:latin typeface="+mj-lt"/>
            </a:rPr>
            <a:t>Protect fauna and flora</a:t>
          </a:r>
          <a:endParaRPr lang="en-US" sz="1400" dirty="0">
            <a:latin typeface="+mj-lt"/>
          </a:endParaRPr>
        </a:p>
      </dgm:t>
    </dgm:pt>
    <dgm:pt modelId="{3D7F1084-DE7F-4256-9B10-47A831D221AB}" type="parTrans" cxnId="{F872FB89-E437-44C9-8253-ED8F1E35D0C4}">
      <dgm:prSet/>
      <dgm:spPr/>
      <dgm:t>
        <a:bodyPr/>
        <a:lstStyle/>
        <a:p>
          <a:endParaRPr lang="en-US"/>
        </a:p>
      </dgm:t>
    </dgm:pt>
    <dgm:pt modelId="{E6C3A87F-854B-4B7E-A178-AF965A30D7D9}" type="sibTrans" cxnId="{F872FB89-E437-44C9-8253-ED8F1E35D0C4}">
      <dgm:prSet/>
      <dgm:spPr/>
      <dgm:t>
        <a:bodyPr/>
        <a:lstStyle/>
        <a:p>
          <a:endParaRPr lang="en-US"/>
        </a:p>
      </dgm:t>
    </dgm:pt>
    <dgm:pt modelId="{C07D1C4F-BD0E-4151-AD15-53F30F0EAB7C}">
      <dgm:prSet phldrT="[Text]" custT="1"/>
      <dgm:spPr/>
      <dgm:t>
        <a:bodyPr/>
        <a:lstStyle/>
        <a:p>
          <a:r>
            <a:rPr lang="en-ZA" sz="1400" dirty="0" smtClean="0">
              <a:latin typeface="+mj-lt"/>
            </a:rPr>
            <a:t>Protect indigenous art effects and cultural heritage </a:t>
          </a:r>
          <a:endParaRPr lang="en-US" sz="1400" dirty="0">
            <a:latin typeface="+mj-lt"/>
          </a:endParaRPr>
        </a:p>
      </dgm:t>
    </dgm:pt>
    <dgm:pt modelId="{9C8A4BA2-8BB4-48DE-9776-763341E63AA4}" type="parTrans" cxnId="{E395AF8B-06C4-4FB7-AE43-44F511F37341}">
      <dgm:prSet/>
      <dgm:spPr/>
      <dgm:t>
        <a:bodyPr/>
        <a:lstStyle/>
        <a:p>
          <a:endParaRPr lang="en-US"/>
        </a:p>
      </dgm:t>
    </dgm:pt>
    <dgm:pt modelId="{E44C5F41-52FE-474A-91CB-49308EF4C333}" type="sibTrans" cxnId="{E395AF8B-06C4-4FB7-AE43-44F511F37341}">
      <dgm:prSet/>
      <dgm:spPr/>
      <dgm:t>
        <a:bodyPr/>
        <a:lstStyle/>
        <a:p>
          <a:endParaRPr lang="en-US"/>
        </a:p>
      </dgm:t>
    </dgm:pt>
    <dgm:pt modelId="{0BF215FC-4922-4F24-84C8-C8FA81005946}">
      <dgm:prSet custT="1"/>
      <dgm:spPr/>
      <dgm:t>
        <a:bodyPr/>
        <a:lstStyle/>
        <a:p>
          <a:endParaRPr lang="en-US" sz="1600" dirty="0">
            <a:latin typeface="+mj-lt"/>
          </a:endParaRPr>
        </a:p>
      </dgm:t>
    </dgm:pt>
    <dgm:pt modelId="{0605DED2-F029-4396-939A-9B07A6CEB5F3}" type="parTrans" cxnId="{186E682C-C9B8-40AF-9190-01958CBEAAD2}">
      <dgm:prSet/>
      <dgm:spPr/>
      <dgm:t>
        <a:bodyPr/>
        <a:lstStyle/>
        <a:p>
          <a:endParaRPr lang="en-US"/>
        </a:p>
      </dgm:t>
    </dgm:pt>
    <dgm:pt modelId="{DEC203ED-3101-40C3-8151-D2FA841E6861}" type="sibTrans" cxnId="{186E682C-C9B8-40AF-9190-01958CBEAAD2}">
      <dgm:prSet/>
      <dgm:spPr/>
      <dgm:t>
        <a:bodyPr/>
        <a:lstStyle/>
        <a:p>
          <a:endParaRPr lang="en-US"/>
        </a:p>
      </dgm:t>
    </dgm:pt>
    <dgm:pt modelId="{18459FB2-026E-4F83-A74E-226DCEFB502B}">
      <dgm:prSet/>
      <dgm:spPr/>
      <dgm:t>
        <a:bodyPr/>
        <a:lstStyle/>
        <a:p>
          <a:endParaRPr lang="en-US" sz="1100" dirty="0"/>
        </a:p>
      </dgm:t>
    </dgm:pt>
    <dgm:pt modelId="{347886BE-3246-4E34-9294-E824BDA4D76A}" type="parTrans" cxnId="{9F8275BA-353C-42E5-BB9C-020921B1A76C}">
      <dgm:prSet/>
      <dgm:spPr/>
      <dgm:t>
        <a:bodyPr/>
        <a:lstStyle/>
        <a:p>
          <a:endParaRPr lang="en-US"/>
        </a:p>
      </dgm:t>
    </dgm:pt>
    <dgm:pt modelId="{7531022D-1EA9-4ACC-AEF7-C493B08FABEB}" type="sibTrans" cxnId="{9F8275BA-353C-42E5-BB9C-020921B1A76C}">
      <dgm:prSet/>
      <dgm:spPr/>
      <dgm:t>
        <a:bodyPr/>
        <a:lstStyle/>
        <a:p>
          <a:endParaRPr lang="en-US"/>
        </a:p>
      </dgm:t>
    </dgm:pt>
    <dgm:pt modelId="{28942307-0DAF-4DAA-8A1F-E7EBC5D58AF1}">
      <dgm:prSet custT="1"/>
      <dgm:spPr/>
      <dgm:t>
        <a:bodyPr/>
        <a:lstStyle/>
        <a:p>
          <a:r>
            <a:rPr lang="en-US" sz="1400" dirty="0" smtClean="0">
              <a:latin typeface="+mj-lt"/>
            </a:rPr>
            <a:t>Protect supply chain</a:t>
          </a:r>
          <a:endParaRPr lang="en-US" sz="1400" dirty="0">
            <a:latin typeface="+mj-lt"/>
          </a:endParaRPr>
        </a:p>
      </dgm:t>
    </dgm:pt>
    <dgm:pt modelId="{4906BBA7-0A8E-4091-8931-F1676E611DEC}" type="parTrans" cxnId="{F240F8BA-5893-4A08-B681-F19575F37F50}">
      <dgm:prSet/>
      <dgm:spPr/>
      <dgm:t>
        <a:bodyPr/>
        <a:lstStyle/>
        <a:p>
          <a:endParaRPr lang="en-US"/>
        </a:p>
      </dgm:t>
    </dgm:pt>
    <dgm:pt modelId="{50B25D6E-2AC6-4C4A-B69B-40D20934DC47}" type="sibTrans" cxnId="{F240F8BA-5893-4A08-B681-F19575F37F50}">
      <dgm:prSet/>
      <dgm:spPr/>
      <dgm:t>
        <a:bodyPr/>
        <a:lstStyle/>
        <a:p>
          <a:endParaRPr lang="en-US"/>
        </a:p>
      </dgm:t>
    </dgm:pt>
    <dgm:pt modelId="{4BDCFF11-FB00-4A0B-921D-BA945B2D73B5}">
      <dgm:prSet/>
      <dgm:spPr/>
      <dgm:t>
        <a:bodyPr/>
        <a:lstStyle/>
        <a:p>
          <a:endParaRPr lang="en-US" sz="1100" dirty="0"/>
        </a:p>
      </dgm:t>
    </dgm:pt>
    <dgm:pt modelId="{E971B964-DBCC-45C9-BE54-2488EDE78CAA}" type="parTrans" cxnId="{BEB89BEA-8B00-4AF8-AC9F-074E49C8D6CF}">
      <dgm:prSet/>
      <dgm:spPr/>
      <dgm:t>
        <a:bodyPr/>
        <a:lstStyle/>
        <a:p>
          <a:endParaRPr lang="en-US"/>
        </a:p>
      </dgm:t>
    </dgm:pt>
    <dgm:pt modelId="{F06283E7-DEA8-4C53-BCED-0A2B4E2FC9F4}" type="sibTrans" cxnId="{BEB89BEA-8B00-4AF8-AC9F-074E49C8D6CF}">
      <dgm:prSet/>
      <dgm:spPr/>
      <dgm:t>
        <a:bodyPr/>
        <a:lstStyle/>
        <a:p>
          <a:endParaRPr lang="en-US"/>
        </a:p>
      </dgm:t>
    </dgm:pt>
    <dgm:pt modelId="{D85C0FF8-4F83-47A9-806A-29E781DBA348}">
      <dgm:prSet custT="1"/>
      <dgm:spPr/>
      <dgm:t>
        <a:bodyPr/>
        <a:lstStyle/>
        <a:p>
          <a:endParaRPr lang="en-US" sz="1400" dirty="0">
            <a:latin typeface="+mj-lt"/>
          </a:endParaRPr>
        </a:p>
      </dgm:t>
    </dgm:pt>
    <dgm:pt modelId="{1F5BBA27-051D-49F4-8D28-39F2195AD088}" type="parTrans" cxnId="{3CBA7C5F-A756-4214-84B3-0EE94FC4190A}">
      <dgm:prSet/>
      <dgm:spPr/>
      <dgm:t>
        <a:bodyPr/>
        <a:lstStyle/>
        <a:p>
          <a:endParaRPr lang="en-US"/>
        </a:p>
      </dgm:t>
    </dgm:pt>
    <dgm:pt modelId="{DD1E063C-790E-4827-B136-811F983CE01D}" type="sibTrans" cxnId="{3CBA7C5F-A756-4214-84B3-0EE94FC4190A}">
      <dgm:prSet/>
      <dgm:spPr/>
      <dgm:t>
        <a:bodyPr/>
        <a:lstStyle/>
        <a:p>
          <a:endParaRPr lang="en-US"/>
        </a:p>
      </dgm:t>
    </dgm:pt>
    <dgm:pt modelId="{ECC2DB48-4C42-487E-B95F-6192EAB658AE}">
      <dgm:prSet/>
      <dgm:spPr/>
      <dgm:t>
        <a:bodyPr/>
        <a:lstStyle/>
        <a:p>
          <a:endParaRPr lang="en-US" sz="1500" dirty="0"/>
        </a:p>
      </dgm:t>
    </dgm:pt>
    <dgm:pt modelId="{27FEB308-C61C-47C3-925A-B06705DD739D}" type="parTrans" cxnId="{3B71E178-417C-4D85-9270-C02906A9C686}">
      <dgm:prSet/>
      <dgm:spPr/>
      <dgm:t>
        <a:bodyPr/>
        <a:lstStyle/>
        <a:p>
          <a:endParaRPr lang="en-US"/>
        </a:p>
      </dgm:t>
    </dgm:pt>
    <dgm:pt modelId="{3C6F4F05-4DB9-4B4D-9C13-06986A7E9329}" type="sibTrans" cxnId="{3B71E178-417C-4D85-9270-C02906A9C686}">
      <dgm:prSet/>
      <dgm:spPr/>
      <dgm:t>
        <a:bodyPr/>
        <a:lstStyle/>
        <a:p>
          <a:endParaRPr lang="en-US"/>
        </a:p>
      </dgm:t>
    </dgm:pt>
    <dgm:pt modelId="{42492BB7-2FB6-4091-9312-8DCB5BE67781}">
      <dgm:prSet custT="1"/>
      <dgm:spPr/>
      <dgm:t>
        <a:bodyPr/>
        <a:lstStyle/>
        <a:p>
          <a:endParaRPr lang="en-US" sz="1400" dirty="0">
            <a:latin typeface="+mj-lt"/>
          </a:endParaRPr>
        </a:p>
      </dgm:t>
    </dgm:pt>
    <dgm:pt modelId="{999D9AE5-1004-4F9A-B14B-F320A2D0AFE9}" type="parTrans" cxnId="{04AF4D24-B1DB-4C74-AE1F-1C3ED5A9ABBB}">
      <dgm:prSet/>
      <dgm:spPr/>
      <dgm:t>
        <a:bodyPr/>
        <a:lstStyle/>
        <a:p>
          <a:endParaRPr lang="en-US"/>
        </a:p>
      </dgm:t>
    </dgm:pt>
    <dgm:pt modelId="{F4C83173-CD2E-4AF3-93C1-FDE72169B023}" type="sibTrans" cxnId="{04AF4D24-B1DB-4C74-AE1F-1C3ED5A9ABBB}">
      <dgm:prSet/>
      <dgm:spPr/>
      <dgm:t>
        <a:bodyPr/>
        <a:lstStyle/>
        <a:p>
          <a:endParaRPr lang="en-US"/>
        </a:p>
      </dgm:t>
    </dgm:pt>
    <dgm:pt modelId="{72FD6837-40DB-4B82-BE75-C191AD3F3640}">
      <dgm:prSet phldrT="[Text]" custT="1"/>
      <dgm:spPr/>
      <dgm:t>
        <a:bodyPr/>
        <a:lstStyle/>
        <a:p>
          <a:endParaRPr lang="en-US" sz="1400" dirty="0">
            <a:latin typeface="+mj-lt"/>
          </a:endParaRPr>
        </a:p>
      </dgm:t>
    </dgm:pt>
    <dgm:pt modelId="{4669251B-E988-4541-9F0A-AED9309B7E78}" type="parTrans" cxnId="{988916C4-6AA1-4C01-903D-26D76E509F27}">
      <dgm:prSet/>
      <dgm:spPr/>
      <dgm:t>
        <a:bodyPr/>
        <a:lstStyle/>
        <a:p>
          <a:endParaRPr lang="en-US"/>
        </a:p>
      </dgm:t>
    </dgm:pt>
    <dgm:pt modelId="{5E9DFB6C-C44C-454F-9836-0E1FF10DBF80}" type="sibTrans" cxnId="{988916C4-6AA1-4C01-903D-26D76E509F27}">
      <dgm:prSet/>
      <dgm:spPr/>
      <dgm:t>
        <a:bodyPr/>
        <a:lstStyle/>
        <a:p>
          <a:endParaRPr lang="en-US"/>
        </a:p>
      </dgm:t>
    </dgm:pt>
    <dgm:pt modelId="{898FBB7A-389E-407C-8177-C130F0613355}" type="pres">
      <dgm:prSet presAssocID="{273CDD98-45A9-4602-9607-C3500432FE87}" presName="linearFlow" presStyleCnt="0">
        <dgm:presLayoutVars>
          <dgm:dir/>
          <dgm:animLvl val="lvl"/>
          <dgm:resizeHandles val="exact"/>
        </dgm:presLayoutVars>
      </dgm:prSet>
      <dgm:spPr/>
      <dgm:t>
        <a:bodyPr/>
        <a:lstStyle/>
        <a:p>
          <a:endParaRPr lang="en-US"/>
        </a:p>
      </dgm:t>
    </dgm:pt>
    <dgm:pt modelId="{E78264D4-F305-4873-A4F8-1DC67B5EBBC0}" type="pres">
      <dgm:prSet presAssocID="{CA2C917C-0B64-4B04-92A8-45AA6B8A62AF}" presName="composite" presStyleCnt="0"/>
      <dgm:spPr/>
    </dgm:pt>
    <dgm:pt modelId="{8DDF4ECD-9B86-4C89-BC9C-1E98AA315D52}" type="pres">
      <dgm:prSet presAssocID="{CA2C917C-0B64-4B04-92A8-45AA6B8A62AF}" presName="parentText" presStyleLbl="alignNode1" presStyleIdx="0" presStyleCnt="3">
        <dgm:presLayoutVars>
          <dgm:chMax val="1"/>
          <dgm:bulletEnabled val="1"/>
        </dgm:presLayoutVars>
      </dgm:prSet>
      <dgm:spPr/>
      <dgm:t>
        <a:bodyPr/>
        <a:lstStyle/>
        <a:p>
          <a:endParaRPr lang="en-US"/>
        </a:p>
      </dgm:t>
    </dgm:pt>
    <dgm:pt modelId="{5AA90E8C-27C3-42EC-A114-4B16BC86CECA}" type="pres">
      <dgm:prSet presAssocID="{CA2C917C-0B64-4B04-92A8-45AA6B8A62AF}" presName="descendantText" presStyleLbl="alignAcc1" presStyleIdx="0" presStyleCnt="3">
        <dgm:presLayoutVars>
          <dgm:bulletEnabled val="1"/>
        </dgm:presLayoutVars>
      </dgm:prSet>
      <dgm:spPr/>
      <dgm:t>
        <a:bodyPr/>
        <a:lstStyle/>
        <a:p>
          <a:endParaRPr lang="en-US"/>
        </a:p>
      </dgm:t>
    </dgm:pt>
    <dgm:pt modelId="{32642DE0-A092-4A49-8401-709CCD121C5B}" type="pres">
      <dgm:prSet presAssocID="{CC9FB7C2-BF93-4888-BCEA-40887726B273}" presName="sp" presStyleCnt="0"/>
      <dgm:spPr/>
    </dgm:pt>
    <dgm:pt modelId="{6EDFA8B8-F99E-4B34-B5A2-C65D8369AEAA}" type="pres">
      <dgm:prSet presAssocID="{564F12ED-05EC-4990-81AC-7B971D7E584A}" presName="composite" presStyleCnt="0"/>
      <dgm:spPr/>
    </dgm:pt>
    <dgm:pt modelId="{862EBAF3-8058-4C78-9AAF-4D14965398B7}" type="pres">
      <dgm:prSet presAssocID="{564F12ED-05EC-4990-81AC-7B971D7E584A}" presName="parentText" presStyleLbl="alignNode1" presStyleIdx="1" presStyleCnt="3">
        <dgm:presLayoutVars>
          <dgm:chMax val="1"/>
          <dgm:bulletEnabled val="1"/>
        </dgm:presLayoutVars>
      </dgm:prSet>
      <dgm:spPr/>
      <dgm:t>
        <a:bodyPr/>
        <a:lstStyle/>
        <a:p>
          <a:endParaRPr lang="en-US"/>
        </a:p>
      </dgm:t>
    </dgm:pt>
    <dgm:pt modelId="{6AAF6C08-424F-4A3D-8AB9-FF374D4E1498}" type="pres">
      <dgm:prSet presAssocID="{564F12ED-05EC-4990-81AC-7B971D7E584A}" presName="descendantText" presStyleLbl="alignAcc1" presStyleIdx="1" presStyleCnt="3" custScaleY="156098">
        <dgm:presLayoutVars>
          <dgm:bulletEnabled val="1"/>
        </dgm:presLayoutVars>
      </dgm:prSet>
      <dgm:spPr/>
      <dgm:t>
        <a:bodyPr/>
        <a:lstStyle/>
        <a:p>
          <a:endParaRPr lang="en-US"/>
        </a:p>
      </dgm:t>
    </dgm:pt>
    <dgm:pt modelId="{9D89A7CF-6304-4959-BDD7-1C1111D1F159}" type="pres">
      <dgm:prSet presAssocID="{0F2824EA-33A8-4211-8D50-24CB42DF1FB3}" presName="sp" presStyleCnt="0"/>
      <dgm:spPr/>
    </dgm:pt>
    <dgm:pt modelId="{45175533-BD69-443C-AFFC-415C949DB47F}" type="pres">
      <dgm:prSet presAssocID="{F8A845AE-316A-4A6C-80AF-195BA46BAF41}" presName="composite" presStyleCnt="0"/>
      <dgm:spPr/>
    </dgm:pt>
    <dgm:pt modelId="{64A7BF19-C3EA-4434-8C6D-ADC6A093DC40}" type="pres">
      <dgm:prSet presAssocID="{F8A845AE-316A-4A6C-80AF-195BA46BAF41}" presName="parentText" presStyleLbl="alignNode1" presStyleIdx="2" presStyleCnt="3">
        <dgm:presLayoutVars>
          <dgm:chMax val="1"/>
          <dgm:bulletEnabled val="1"/>
        </dgm:presLayoutVars>
      </dgm:prSet>
      <dgm:spPr/>
      <dgm:t>
        <a:bodyPr/>
        <a:lstStyle/>
        <a:p>
          <a:endParaRPr lang="en-US"/>
        </a:p>
      </dgm:t>
    </dgm:pt>
    <dgm:pt modelId="{2444DABE-D1E5-4F71-A87A-E706F85DF2A5}" type="pres">
      <dgm:prSet presAssocID="{F8A845AE-316A-4A6C-80AF-195BA46BAF41}" presName="descendantText" presStyleLbl="alignAcc1" presStyleIdx="2" presStyleCnt="3" custScaleY="125996">
        <dgm:presLayoutVars>
          <dgm:bulletEnabled val="1"/>
        </dgm:presLayoutVars>
      </dgm:prSet>
      <dgm:spPr/>
      <dgm:t>
        <a:bodyPr/>
        <a:lstStyle/>
        <a:p>
          <a:endParaRPr lang="en-US"/>
        </a:p>
      </dgm:t>
    </dgm:pt>
  </dgm:ptLst>
  <dgm:cxnLst>
    <dgm:cxn modelId="{179AA44D-FDC8-4FD0-99FE-9C3FD7FE9BC3}" type="presOf" srcId="{C07D1C4F-BD0E-4151-AD15-53F30F0EAB7C}" destId="{2444DABE-D1E5-4F71-A87A-E706F85DF2A5}" srcOrd="0" destOrd="2" presId="urn:microsoft.com/office/officeart/2005/8/layout/chevron2"/>
    <dgm:cxn modelId="{F872FB89-E437-44C9-8253-ED8F1E35D0C4}" srcId="{F8A845AE-316A-4A6C-80AF-195BA46BAF41}" destId="{8DEAE27E-7C10-4716-810D-5421D67683EC}" srcOrd="0" destOrd="0" parTransId="{3D7F1084-DE7F-4256-9B10-47A831D221AB}" sibTransId="{E6C3A87F-854B-4B7E-A178-AF965A30D7D9}"/>
    <dgm:cxn modelId="{546B2D13-305F-47BA-9CC1-B5AA149D95C3}" srcId="{273CDD98-45A9-4602-9607-C3500432FE87}" destId="{CA2C917C-0B64-4B04-92A8-45AA6B8A62AF}" srcOrd="0" destOrd="0" parTransId="{A8CA316D-3625-49F7-B334-2649B9537F87}" sibTransId="{CC9FB7C2-BF93-4888-BCEA-40887726B273}"/>
    <dgm:cxn modelId="{5F97281D-AB52-4103-8D86-D02807870326}" type="presOf" srcId="{E5CF44C4-C946-4E76-8F2D-B1810FF75240}" destId="{5AA90E8C-27C3-42EC-A114-4B16BC86CECA}" srcOrd="0" destOrd="0" presId="urn:microsoft.com/office/officeart/2005/8/layout/chevron2"/>
    <dgm:cxn modelId="{90079230-E766-49EA-83F1-51EAECAFCA54}" srcId="{CA2C917C-0B64-4B04-92A8-45AA6B8A62AF}" destId="{145A24FD-FE13-42B7-A63A-0F22567C955E}" srcOrd="2" destOrd="0" parTransId="{452B8DBD-88B9-4657-90B9-107DBBEE5DC4}" sibTransId="{DC77FA48-04C2-4C2E-B3BD-D307ABDADE32}"/>
    <dgm:cxn modelId="{5F6FF27F-E727-4DC1-B4DA-CE841C1DBEC3}" srcId="{273CDD98-45A9-4602-9607-C3500432FE87}" destId="{F8A845AE-316A-4A6C-80AF-195BA46BAF41}" srcOrd="2" destOrd="0" parTransId="{00CE1226-6CA9-4E8F-B177-0FA016FC347D}" sibTransId="{E8AE2E98-3368-44E9-9DA5-31FB984D696C}"/>
    <dgm:cxn modelId="{7CB3ED12-9F05-4EDF-A7BB-D10ADAEFD605}" type="presOf" srcId="{273CDD98-45A9-4602-9607-C3500432FE87}" destId="{898FBB7A-389E-407C-8177-C130F0613355}" srcOrd="0" destOrd="0" presId="urn:microsoft.com/office/officeart/2005/8/layout/chevron2"/>
    <dgm:cxn modelId="{C954F016-03E8-438D-9522-13B0D6E988BE}" type="presOf" srcId="{0BF215FC-4922-4F24-84C8-C8FA81005946}" destId="{5AA90E8C-27C3-42EC-A114-4B16BC86CECA}" srcOrd="0" destOrd="1" presId="urn:microsoft.com/office/officeart/2005/8/layout/chevron2"/>
    <dgm:cxn modelId="{5B7F9E56-9814-4F8F-A5F3-8BBA7D54CA3A}" type="presOf" srcId="{28942307-0DAF-4DAA-8A1F-E7EBC5D58AF1}" destId="{6AAF6C08-424F-4A3D-8AB9-FF374D4E1498}" srcOrd="0" destOrd="2" presId="urn:microsoft.com/office/officeart/2005/8/layout/chevron2"/>
    <dgm:cxn modelId="{04312EA3-1017-4D28-9E19-A6F4DA046AD6}" type="presOf" srcId="{8DEAE27E-7C10-4716-810D-5421D67683EC}" destId="{2444DABE-D1E5-4F71-A87A-E706F85DF2A5}" srcOrd="0" destOrd="0" presId="urn:microsoft.com/office/officeart/2005/8/layout/chevron2"/>
    <dgm:cxn modelId="{3CBA7C5F-A756-4214-84B3-0EE94FC4190A}" srcId="{F8A845AE-316A-4A6C-80AF-195BA46BAF41}" destId="{D85C0FF8-4F83-47A9-806A-29E781DBA348}" srcOrd="1" destOrd="0" parTransId="{1F5BBA27-051D-49F4-8D28-39F2195AD088}" sibTransId="{DD1E063C-790E-4827-B136-811F983CE01D}"/>
    <dgm:cxn modelId="{D37C80B8-0183-4EA9-B2FD-85375B421D2C}" type="presOf" srcId="{18459FB2-026E-4F83-A74E-226DCEFB502B}" destId="{5AA90E8C-27C3-42EC-A114-4B16BC86CECA}" srcOrd="0" destOrd="3" presId="urn:microsoft.com/office/officeart/2005/8/layout/chevron2"/>
    <dgm:cxn modelId="{9F8275BA-353C-42E5-BB9C-020921B1A76C}" srcId="{CA2C917C-0B64-4B04-92A8-45AA6B8A62AF}" destId="{18459FB2-026E-4F83-A74E-226DCEFB502B}" srcOrd="3" destOrd="0" parTransId="{347886BE-3246-4E34-9294-E824BDA4D76A}" sibTransId="{7531022D-1EA9-4ACC-AEF7-C493B08FABEB}"/>
    <dgm:cxn modelId="{BEB89BEA-8B00-4AF8-AC9F-074E49C8D6CF}" srcId="{564F12ED-05EC-4990-81AC-7B971D7E584A}" destId="{4BDCFF11-FB00-4A0B-921D-BA945B2D73B5}" srcOrd="5" destOrd="0" parTransId="{E971B964-DBCC-45C9-BE54-2488EDE78CAA}" sibTransId="{F06283E7-DEA8-4C53-BCED-0A2B4E2FC9F4}"/>
    <dgm:cxn modelId="{98CE5C97-3209-4815-9F39-2250FB632F40}" type="presOf" srcId="{F8A845AE-316A-4A6C-80AF-195BA46BAF41}" destId="{64A7BF19-C3EA-4434-8C6D-ADC6A093DC40}" srcOrd="0" destOrd="0" presId="urn:microsoft.com/office/officeart/2005/8/layout/chevron2"/>
    <dgm:cxn modelId="{3773C6A5-161D-4980-BCB7-7B6AAB70277D}" srcId="{564F12ED-05EC-4990-81AC-7B971D7E584A}" destId="{0FFFC671-70AF-413C-A9CE-950908ACB43F}" srcOrd="0" destOrd="0" parTransId="{9D1F14FB-095C-49C2-917D-E642BB3A2B5F}" sibTransId="{F1CD8F17-D95F-4DEC-A7CE-344FCF1C4F23}"/>
    <dgm:cxn modelId="{E395AF8B-06C4-4FB7-AE43-44F511F37341}" srcId="{F8A845AE-316A-4A6C-80AF-195BA46BAF41}" destId="{C07D1C4F-BD0E-4151-AD15-53F30F0EAB7C}" srcOrd="2" destOrd="0" parTransId="{9C8A4BA2-8BB4-48DE-9776-763341E63AA4}" sibTransId="{E44C5F41-52FE-474A-91CB-49308EF4C333}"/>
    <dgm:cxn modelId="{C81046EF-851F-406B-A2EF-B97B07691CF5}" type="presOf" srcId="{0FFFC671-70AF-413C-A9CE-950908ACB43F}" destId="{6AAF6C08-424F-4A3D-8AB9-FF374D4E1498}" srcOrd="0" destOrd="0" presId="urn:microsoft.com/office/officeart/2005/8/layout/chevron2"/>
    <dgm:cxn modelId="{3B71E178-417C-4D85-9270-C02906A9C686}" srcId="{F8A845AE-316A-4A6C-80AF-195BA46BAF41}" destId="{ECC2DB48-4C42-487E-B95F-6192EAB658AE}" srcOrd="3" destOrd="0" parTransId="{27FEB308-C61C-47C3-925A-B06705DD739D}" sibTransId="{3C6F4F05-4DB9-4B4D-9C13-06986A7E9329}"/>
    <dgm:cxn modelId="{F240F8BA-5893-4A08-B681-F19575F37F50}" srcId="{564F12ED-05EC-4990-81AC-7B971D7E584A}" destId="{28942307-0DAF-4DAA-8A1F-E7EBC5D58AF1}" srcOrd="2" destOrd="0" parTransId="{4906BBA7-0A8E-4091-8931-F1676E611DEC}" sibTransId="{50B25D6E-2AC6-4C4A-B69B-40D20934DC47}"/>
    <dgm:cxn modelId="{DB2C57C0-5C93-469A-B5BA-60B8FA0BD702}" type="presOf" srcId="{72FD6837-40DB-4B82-BE75-C191AD3F3640}" destId="{6AAF6C08-424F-4A3D-8AB9-FF374D4E1498}" srcOrd="0" destOrd="1" presId="urn:microsoft.com/office/officeart/2005/8/layout/chevron2"/>
    <dgm:cxn modelId="{C54464DC-5996-4BC1-9D03-E6B91547C4DD}" type="presOf" srcId="{564F12ED-05EC-4990-81AC-7B971D7E584A}" destId="{862EBAF3-8058-4C78-9AAF-4D14965398B7}" srcOrd="0" destOrd="0" presId="urn:microsoft.com/office/officeart/2005/8/layout/chevron2"/>
    <dgm:cxn modelId="{45375D5F-E738-4772-9EF7-A941BD87BC58}" srcId="{273CDD98-45A9-4602-9607-C3500432FE87}" destId="{564F12ED-05EC-4990-81AC-7B971D7E584A}" srcOrd="1" destOrd="0" parTransId="{79378A5C-1681-460B-A78C-FF337BB23CAE}" sibTransId="{0F2824EA-33A8-4211-8D50-24CB42DF1FB3}"/>
    <dgm:cxn modelId="{7D7C48E5-DD68-4F95-9AF9-104DA6A57BB0}" type="presOf" srcId="{ECC2DB48-4C42-487E-B95F-6192EAB658AE}" destId="{2444DABE-D1E5-4F71-A87A-E706F85DF2A5}" srcOrd="0" destOrd="3" presId="urn:microsoft.com/office/officeart/2005/8/layout/chevron2"/>
    <dgm:cxn modelId="{3A1FE966-E4BB-4358-88DA-7DD797171351}" srcId="{564F12ED-05EC-4990-81AC-7B971D7E584A}" destId="{7592BA87-5B9A-407D-9083-0EBC5F8168EF}" srcOrd="4" destOrd="0" parTransId="{4D17F4ED-8326-4906-831D-4CB4C122AAD5}" sibTransId="{5CA2F544-980F-450B-9AFE-CBDF2840D63E}"/>
    <dgm:cxn modelId="{DADA0C70-DD2B-4F03-BF8C-F88A4B6FF5ED}" type="presOf" srcId="{7592BA87-5B9A-407D-9083-0EBC5F8168EF}" destId="{6AAF6C08-424F-4A3D-8AB9-FF374D4E1498}" srcOrd="0" destOrd="4" presId="urn:microsoft.com/office/officeart/2005/8/layout/chevron2"/>
    <dgm:cxn modelId="{EF46D558-7BB3-48EC-A63A-AF2A51F591F4}" type="presOf" srcId="{CA2C917C-0B64-4B04-92A8-45AA6B8A62AF}" destId="{8DDF4ECD-9B86-4C89-BC9C-1E98AA315D52}" srcOrd="0" destOrd="0" presId="urn:microsoft.com/office/officeart/2005/8/layout/chevron2"/>
    <dgm:cxn modelId="{8BCBD985-A5E4-4F10-BF44-9B650D565B3B}" type="presOf" srcId="{42492BB7-2FB6-4091-9312-8DCB5BE67781}" destId="{6AAF6C08-424F-4A3D-8AB9-FF374D4E1498}" srcOrd="0" destOrd="3" presId="urn:microsoft.com/office/officeart/2005/8/layout/chevron2"/>
    <dgm:cxn modelId="{988916C4-6AA1-4C01-903D-26D76E509F27}" srcId="{564F12ED-05EC-4990-81AC-7B971D7E584A}" destId="{72FD6837-40DB-4B82-BE75-C191AD3F3640}" srcOrd="1" destOrd="0" parTransId="{4669251B-E988-4541-9F0A-AED9309B7E78}" sibTransId="{5E9DFB6C-C44C-454F-9836-0E1FF10DBF80}"/>
    <dgm:cxn modelId="{7DA1F520-6D5F-4E08-A759-5DC53BAC32A5}" type="presOf" srcId="{4BDCFF11-FB00-4A0B-921D-BA945B2D73B5}" destId="{6AAF6C08-424F-4A3D-8AB9-FF374D4E1498}" srcOrd="0" destOrd="5" presId="urn:microsoft.com/office/officeart/2005/8/layout/chevron2"/>
    <dgm:cxn modelId="{90117EC0-037D-4E0B-B48B-410A8627D275}" type="presOf" srcId="{145A24FD-FE13-42B7-A63A-0F22567C955E}" destId="{5AA90E8C-27C3-42EC-A114-4B16BC86CECA}" srcOrd="0" destOrd="2" presId="urn:microsoft.com/office/officeart/2005/8/layout/chevron2"/>
    <dgm:cxn modelId="{9D3210BD-871B-4B40-B97E-C7902EC8C8C2}" srcId="{CA2C917C-0B64-4B04-92A8-45AA6B8A62AF}" destId="{E5CF44C4-C946-4E76-8F2D-B1810FF75240}" srcOrd="0" destOrd="0" parTransId="{B954E5B2-A767-4FD5-B77F-9526C784AC1C}" sibTransId="{2D9E605F-C6EB-4EF5-9727-09447C25DD2C}"/>
    <dgm:cxn modelId="{63914515-FE5C-49FA-842F-22881AC7D026}" type="presOf" srcId="{D85C0FF8-4F83-47A9-806A-29E781DBA348}" destId="{2444DABE-D1E5-4F71-A87A-E706F85DF2A5}" srcOrd="0" destOrd="1" presId="urn:microsoft.com/office/officeart/2005/8/layout/chevron2"/>
    <dgm:cxn modelId="{04AF4D24-B1DB-4C74-AE1F-1C3ED5A9ABBB}" srcId="{564F12ED-05EC-4990-81AC-7B971D7E584A}" destId="{42492BB7-2FB6-4091-9312-8DCB5BE67781}" srcOrd="3" destOrd="0" parTransId="{999D9AE5-1004-4F9A-B14B-F320A2D0AFE9}" sibTransId="{F4C83173-CD2E-4AF3-93C1-FDE72169B023}"/>
    <dgm:cxn modelId="{186E682C-C9B8-40AF-9190-01958CBEAAD2}" srcId="{CA2C917C-0B64-4B04-92A8-45AA6B8A62AF}" destId="{0BF215FC-4922-4F24-84C8-C8FA81005946}" srcOrd="1" destOrd="0" parTransId="{0605DED2-F029-4396-939A-9B07A6CEB5F3}" sibTransId="{DEC203ED-3101-40C3-8151-D2FA841E6861}"/>
    <dgm:cxn modelId="{0AEB0816-6AB8-4257-A3EF-E6DA18B5C7EA}" type="presParOf" srcId="{898FBB7A-389E-407C-8177-C130F0613355}" destId="{E78264D4-F305-4873-A4F8-1DC67B5EBBC0}" srcOrd="0" destOrd="0" presId="urn:microsoft.com/office/officeart/2005/8/layout/chevron2"/>
    <dgm:cxn modelId="{4CF88A80-6782-4BBD-9C96-6122E3371C12}" type="presParOf" srcId="{E78264D4-F305-4873-A4F8-1DC67B5EBBC0}" destId="{8DDF4ECD-9B86-4C89-BC9C-1E98AA315D52}" srcOrd="0" destOrd="0" presId="urn:microsoft.com/office/officeart/2005/8/layout/chevron2"/>
    <dgm:cxn modelId="{81C76B96-44DD-45A0-B87E-271A669D493A}" type="presParOf" srcId="{E78264D4-F305-4873-A4F8-1DC67B5EBBC0}" destId="{5AA90E8C-27C3-42EC-A114-4B16BC86CECA}" srcOrd="1" destOrd="0" presId="urn:microsoft.com/office/officeart/2005/8/layout/chevron2"/>
    <dgm:cxn modelId="{8AC41856-2A92-42C8-80A5-B27181757BA9}" type="presParOf" srcId="{898FBB7A-389E-407C-8177-C130F0613355}" destId="{32642DE0-A092-4A49-8401-709CCD121C5B}" srcOrd="1" destOrd="0" presId="urn:microsoft.com/office/officeart/2005/8/layout/chevron2"/>
    <dgm:cxn modelId="{6537666D-38B8-4557-AF58-51824FB1288B}" type="presParOf" srcId="{898FBB7A-389E-407C-8177-C130F0613355}" destId="{6EDFA8B8-F99E-4B34-B5A2-C65D8369AEAA}" srcOrd="2" destOrd="0" presId="urn:microsoft.com/office/officeart/2005/8/layout/chevron2"/>
    <dgm:cxn modelId="{7D0A0F76-78C1-4BC3-B3C9-F3D7FA0E1C90}" type="presParOf" srcId="{6EDFA8B8-F99E-4B34-B5A2-C65D8369AEAA}" destId="{862EBAF3-8058-4C78-9AAF-4D14965398B7}" srcOrd="0" destOrd="0" presId="urn:microsoft.com/office/officeart/2005/8/layout/chevron2"/>
    <dgm:cxn modelId="{47E418E4-F59D-44CE-B2EC-87C29F9DE3F5}" type="presParOf" srcId="{6EDFA8B8-F99E-4B34-B5A2-C65D8369AEAA}" destId="{6AAF6C08-424F-4A3D-8AB9-FF374D4E1498}" srcOrd="1" destOrd="0" presId="urn:microsoft.com/office/officeart/2005/8/layout/chevron2"/>
    <dgm:cxn modelId="{46044466-BA15-4CB3-9C63-E4C18F88278A}" type="presParOf" srcId="{898FBB7A-389E-407C-8177-C130F0613355}" destId="{9D89A7CF-6304-4959-BDD7-1C1111D1F159}" srcOrd="3" destOrd="0" presId="urn:microsoft.com/office/officeart/2005/8/layout/chevron2"/>
    <dgm:cxn modelId="{EE7DCA54-1106-4E29-AC8A-8B8D26646211}" type="presParOf" srcId="{898FBB7A-389E-407C-8177-C130F0613355}" destId="{45175533-BD69-443C-AFFC-415C949DB47F}" srcOrd="4" destOrd="0" presId="urn:microsoft.com/office/officeart/2005/8/layout/chevron2"/>
    <dgm:cxn modelId="{378CA0E5-E887-458C-9D5C-6E795C0C956E}" type="presParOf" srcId="{45175533-BD69-443C-AFFC-415C949DB47F}" destId="{64A7BF19-C3EA-4434-8C6D-ADC6A093DC40}" srcOrd="0" destOrd="0" presId="urn:microsoft.com/office/officeart/2005/8/layout/chevron2"/>
    <dgm:cxn modelId="{FA790972-EB31-41E0-9E67-F420CCF228B8}" type="presParOf" srcId="{45175533-BD69-443C-AFFC-415C949DB47F}" destId="{2444DABE-D1E5-4F71-A87A-E706F85DF2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6FC5F8-2322-4200-92A2-CEC083E718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B2D570-78E4-4AFF-B4B9-322B26ED1167}">
      <dgm:prSet custT="1"/>
      <dgm:spPr/>
      <dgm:t>
        <a:bodyPr/>
        <a:lstStyle/>
        <a:p>
          <a:r>
            <a:rPr lang="en-ZA" sz="1800" dirty="0" smtClean="0">
              <a:latin typeface="+mj-lt"/>
            </a:rPr>
            <a:t>We undertake better control and constant surveillance of such goods till the point of release to traders.</a:t>
          </a:r>
          <a:endParaRPr lang="en-US" sz="1800" dirty="0">
            <a:latin typeface="+mj-lt"/>
          </a:endParaRPr>
        </a:p>
      </dgm:t>
    </dgm:pt>
    <dgm:pt modelId="{3891A9CB-B20D-47F4-A2B3-3E1E50D0DE25}" type="parTrans" cxnId="{A880BC0F-9EF1-4352-BA86-87EB83089A25}">
      <dgm:prSet/>
      <dgm:spPr/>
      <dgm:t>
        <a:bodyPr/>
        <a:lstStyle/>
        <a:p>
          <a:endParaRPr lang="en-US"/>
        </a:p>
      </dgm:t>
    </dgm:pt>
    <dgm:pt modelId="{151E1A91-4CCF-4B96-AC8F-F837CD2460D7}" type="sibTrans" cxnId="{A880BC0F-9EF1-4352-BA86-87EB83089A25}">
      <dgm:prSet/>
      <dgm:spPr/>
      <dgm:t>
        <a:bodyPr/>
        <a:lstStyle/>
        <a:p>
          <a:endParaRPr lang="en-US"/>
        </a:p>
      </dgm:t>
    </dgm:pt>
    <dgm:pt modelId="{BEAF7AD1-B3DB-4256-B8E9-62C7D949CF13}">
      <dgm:prSet custT="1"/>
      <dgm:spPr/>
      <dgm:t>
        <a:bodyPr/>
        <a:lstStyle/>
        <a:p>
          <a:r>
            <a:rPr lang="en-ZA" sz="1800" dirty="0" smtClean="0">
              <a:latin typeface="+mj-lt"/>
            </a:rPr>
            <a:t>SARS will improve processes and system to eliminate all irregularities regarding the storage of goods in State warehouses.</a:t>
          </a:r>
          <a:endParaRPr lang="en-US" sz="1800" dirty="0">
            <a:latin typeface="+mj-lt"/>
          </a:endParaRPr>
        </a:p>
      </dgm:t>
    </dgm:pt>
    <dgm:pt modelId="{0F168788-97C5-4CA7-B7DA-88491EEFA819}" type="parTrans" cxnId="{000647C0-83BC-4597-AD6B-3DE77E16FBA2}">
      <dgm:prSet/>
      <dgm:spPr/>
      <dgm:t>
        <a:bodyPr/>
        <a:lstStyle/>
        <a:p>
          <a:endParaRPr lang="en-US"/>
        </a:p>
      </dgm:t>
    </dgm:pt>
    <dgm:pt modelId="{345C3D58-7151-431D-B9C3-9F06750CF9AE}" type="sibTrans" cxnId="{000647C0-83BC-4597-AD6B-3DE77E16FBA2}">
      <dgm:prSet/>
      <dgm:spPr/>
      <dgm:t>
        <a:bodyPr/>
        <a:lstStyle/>
        <a:p>
          <a:endParaRPr lang="en-US"/>
        </a:p>
      </dgm:t>
    </dgm:pt>
    <dgm:pt modelId="{91B845EF-4F2E-447F-A7D4-8956B2D33D58}">
      <dgm:prSet custT="1"/>
      <dgm:spPr/>
      <dgm:t>
        <a:bodyPr/>
        <a:lstStyle/>
        <a:p>
          <a:r>
            <a:rPr lang="en-ZA" sz="1800" dirty="0" smtClean="0">
              <a:latin typeface="+mj-lt"/>
            </a:rPr>
            <a:t>Please consult Branch office details on the SARS websites to report any such problems or to initiate processes when experiencing problems. </a:t>
          </a:r>
          <a:endParaRPr lang="en-US" sz="1800" dirty="0">
            <a:latin typeface="+mj-lt"/>
          </a:endParaRPr>
        </a:p>
      </dgm:t>
    </dgm:pt>
    <dgm:pt modelId="{382AE0F4-49E4-4925-A737-73FD29A711A7}" type="parTrans" cxnId="{C6DE58A3-25C3-42D3-BD80-28D6C8815D9C}">
      <dgm:prSet/>
      <dgm:spPr/>
      <dgm:t>
        <a:bodyPr/>
        <a:lstStyle/>
        <a:p>
          <a:endParaRPr lang="en-US"/>
        </a:p>
      </dgm:t>
    </dgm:pt>
    <dgm:pt modelId="{8990B9C5-24A2-415C-9766-FB49E57EDFCD}" type="sibTrans" cxnId="{C6DE58A3-25C3-42D3-BD80-28D6C8815D9C}">
      <dgm:prSet/>
      <dgm:spPr/>
      <dgm:t>
        <a:bodyPr/>
        <a:lstStyle/>
        <a:p>
          <a:endParaRPr lang="en-US"/>
        </a:p>
      </dgm:t>
    </dgm:pt>
    <dgm:pt modelId="{7C6DA72E-561B-46DD-B972-10EA9BF57963}" type="pres">
      <dgm:prSet presAssocID="{936FC5F8-2322-4200-92A2-CEC083E71841}" presName="linear" presStyleCnt="0">
        <dgm:presLayoutVars>
          <dgm:animLvl val="lvl"/>
          <dgm:resizeHandles val="exact"/>
        </dgm:presLayoutVars>
      </dgm:prSet>
      <dgm:spPr/>
      <dgm:t>
        <a:bodyPr/>
        <a:lstStyle/>
        <a:p>
          <a:endParaRPr lang="en-US"/>
        </a:p>
      </dgm:t>
    </dgm:pt>
    <dgm:pt modelId="{2AC51E29-C167-40DA-8881-7BB94507B079}" type="pres">
      <dgm:prSet presAssocID="{CDB2D570-78E4-4AFF-B4B9-322B26ED1167}" presName="parentText" presStyleLbl="node1" presStyleIdx="0" presStyleCnt="3" custScaleY="135390" custLinFactY="-49190" custLinFactNeighborX="-2884" custLinFactNeighborY="-100000">
        <dgm:presLayoutVars>
          <dgm:chMax val="0"/>
          <dgm:bulletEnabled val="1"/>
        </dgm:presLayoutVars>
      </dgm:prSet>
      <dgm:spPr/>
      <dgm:t>
        <a:bodyPr/>
        <a:lstStyle/>
        <a:p>
          <a:endParaRPr lang="en-US"/>
        </a:p>
      </dgm:t>
    </dgm:pt>
    <dgm:pt modelId="{BD2DD219-FF6B-4620-925F-6B806A4AFE0C}" type="pres">
      <dgm:prSet presAssocID="{151E1A91-4CCF-4B96-AC8F-F837CD2460D7}" presName="spacer" presStyleCnt="0"/>
      <dgm:spPr/>
    </dgm:pt>
    <dgm:pt modelId="{24CFF563-2F20-42F2-882E-6B694AFF0C68}" type="pres">
      <dgm:prSet presAssocID="{BEAF7AD1-B3DB-4256-B8E9-62C7D949CF13}" presName="parentText" presStyleLbl="node1" presStyleIdx="1" presStyleCnt="3" custScaleY="141804">
        <dgm:presLayoutVars>
          <dgm:chMax val="0"/>
          <dgm:bulletEnabled val="1"/>
        </dgm:presLayoutVars>
      </dgm:prSet>
      <dgm:spPr/>
      <dgm:t>
        <a:bodyPr/>
        <a:lstStyle/>
        <a:p>
          <a:endParaRPr lang="en-US"/>
        </a:p>
      </dgm:t>
    </dgm:pt>
    <dgm:pt modelId="{2B77FB8C-CEF4-43D5-BFA2-38644EE60264}" type="pres">
      <dgm:prSet presAssocID="{345C3D58-7151-431D-B9C3-9F06750CF9AE}" presName="spacer" presStyleCnt="0"/>
      <dgm:spPr/>
    </dgm:pt>
    <dgm:pt modelId="{5A7C978D-57C4-48BE-B2DD-6D5497DB54AB}" type="pres">
      <dgm:prSet presAssocID="{91B845EF-4F2E-447F-A7D4-8956B2D33D58}" presName="parentText" presStyleLbl="node1" presStyleIdx="2" presStyleCnt="3">
        <dgm:presLayoutVars>
          <dgm:chMax val="0"/>
          <dgm:bulletEnabled val="1"/>
        </dgm:presLayoutVars>
      </dgm:prSet>
      <dgm:spPr/>
      <dgm:t>
        <a:bodyPr/>
        <a:lstStyle/>
        <a:p>
          <a:endParaRPr lang="en-US"/>
        </a:p>
      </dgm:t>
    </dgm:pt>
  </dgm:ptLst>
  <dgm:cxnLst>
    <dgm:cxn modelId="{90F600FE-F959-4F63-AD20-B1FBF55FEFA8}" type="presOf" srcId="{936FC5F8-2322-4200-92A2-CEC083E71841}" destId="{7C6DA72E-561B-46DD-B972-10EA9BF57963}" srcOrd="0" destOrd="0" presId="urn:microsoft.com/office/officeart/2005/8/layout/vList2"/>
    <dgm:cxn modelId="{0324FE33-E8A6-4AEA-BEEF-16CD9F112517}" type="presOf" srcId="{91B845EF-4F2E-447F-A7D4-8956B2D33D58}" destId="{5A7C978D-57C4-48BE-B2DD-6D5497DB54AB}" srcOrd="0" destOrd="0" presId="urn:microsoft.com/office/officeart/2005/8/layout/vList2"/>
    <dgm:cxn modelId="{A880BC0F-9EF1-4352-BA86-87EB83089A25}" srcId="{936FC5F8-2322-4200-92A2-CEC083E71841}" destId="{CDB2D570-78E4-4AFF-B4B9-322B26ED1167}" srcOrd="0" destOrd="0" parTransId="{3891A9CB-B20D-47F4-A2B3-3E1E50D0DE25}" sibTransId="{151E1A91-4CCF-4B96-AC8F-F837CD2460D7}"/>
    <dgm:cxn modelId="{C6DE58A3-25C3-42D3-BD80-28D6C8815D9C}" srcId="{936FC5F8-2322-4200-92A2-CEC083E71841}" destId="{91B845EF-4F2E-447F-A7D4-8956B2D33D58}" srcOrd="2" destOrd="0" parTransId="{382AE0F4-49E4-4925-A737-73FD29A711A7}" sibTransId="{8990B9C5-24A2-415C-9766-FB49E57EDFCD}"/>
    <dgm:cxn modelId="{626ECC0A-7645-4EFA-BB1C-4AD1F567FD0C}" type="presOf" srcId="{BEAF7AD1-B3DB-4256-B8E9-62C7D949CF13}" destId="{24CFF563-2F20-42F2-882E-6B694AFF0C68}" srcOrd="0" destOrd="0" presId="urn:microsoft.com/office/officeart/2005/8/layout/vList2"/>
    <dgm:cxn modelId="{ECD16232-0D03-4AE4-86EC-09C6A82E01DB}" type="presOf" srcId="{CDB2D570-78E4-4AFF-B4B9-322B26ED1167}" destId="{2AC51E29-C167-40DA-8881-7BB94507B079}" srcOrd="0" destOrd="0" presId="urn:microsoft.com/office/officeart/2005/8/layout/vList2"/>
    <dgm:cxn modelId="{000647C0-83BC-4597-AD6B-3DE77E16FBA2}" srcId="{936FC5F8-2322-4200-92A2-CEC083E71841}" destId="{BEAF7AD1-B3DB-4256-B8E9-62C7D949CF13}" srcOrd="1" destOrd="0" parTransId="{0F168788-97C5-4CA7-B7DA-88491EEFA819}" sibTransId="{345C3D58-7151-431D-B9C3-9F06750CF9AE}"/>
    <dgm:cxn modelId="{D6C65799-4F20-4B07-99FE-56BEAF2155B1}" type="presParOf" srcId="{7C6DA72E-561B-46DD-B972-10EA9BF57963}" destId="{2AC51E29-C167-40DA-8881-7BB94507B079}" srcOrd="0" destOrd="0" presId="urn:microsoft.com/office/officeart/2005/8/layout/vList2"/>
    <dgm:cxn modelId="{B8D44131-547C-4181-8711-340348BFBC02}" type="presParOf" srcId="{7C6DA72E-561B-46DD-B972-10EA9BF57963}" destId="{BD2DD219-FF6B-4620-925F-6B806A4AFE0C}" srcOrd="1" destOrd="0" presId="urn:microsoft.com/office/officeart/2005/8/layout/vList2"/>
    <dgm:cxn modelId="{AA631CF5-F074-4DF2-B8A5-66877E0723C2}" type="presParOf" srcId="{7C6DA72E-561B-46DD-B972-10EA9BF57963}" destId="{24CFF563-2F20-42F2-882E-6B694AFF0C68}" srcOrd="2" destOrd="0" presId="urn:microsoft.com/office/officeart/2005/8/layout/vList2"/>
    <dgm:cxn modelId="{FFEEFA27-D190-478F-A4BE-5D4F911BC6A5}" type="presParOf" srcId="{7C6DA72E-561B-46DD-B972-10EA9BF57963}" destId="{2B77FB8C-CEF4-43D5-BFA2-38644EE60264}" srcOrd="3" destOrd="0" presId="urn:microsoft.com/office/officeart/2005/8/layout/vList2"/>
    <dgm:cxn modelId="{1294EACB-60E4-4126-8806-1B13275B6E02}" type="presParOf" srcId="{7C6DA72E-561B-46DD-B972-10EA9BF57963}" destId="{5A7C978D-57C4-48BE-B2DD-6D5497DB54A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D35727-FC12-421C-85C7-3DC26D944F3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CB2A577-683C-48DF-B450-338975F06DF1}">
      <dgm:prSet custT="1"/>
      <dgm:spPr/>
      <dgm:t>
        <a:bodyPr/>
        <a:lstStyle/>
        <a:p>
          <a:r>
            <a:rPr lang="en-ZA" sz="2000" dirty="0" smtClean="0">
              <a:latin typeface="+mj-lt"/>
            </a:rPr>
            <a:t>SARS is governed by processes and systems that are transparent and lends itself to governance processes that seeks to ensure we adhere to such processes</a:t>
          </a:r>
          <a:endParaRPr lang="en-US" sz="2000" dirty="0">
            <a:latin typeface="+mj-lt"/>
          </a:endParaRPr>
        </a:p>
      </dgm:t>
    </dgm:pt>
    <dgm:pt modelId="{AF0ACF2A-B109-4125-991D-E26CC7435455}" type="parTrans" cxnId="{0294E6FA-5666-4840-A42C-4694952C4F92}">
      <dgm:prSet/>
      <dgm:spPr/>
      <dgm:t>
        <a:bodyPr/>
        <a:lstStyle/>
        <a:p>
          <a:endParaRPr lang="en-US"/>
        </a:p>
      </dgm:t>
    </dgm:pt>
    <dgm:pt modelId="{2C21F694-C713-4BB9-AD13-B8EF21C1132E}" type="sibTrans" cxnId="{0294E6FA-5666-4840-A42C-4694952C4F92}">
      <dgm:prSet/>
      <dgm:spPr/>
      <dgm:t>
        <a:bodyPr/>
        <a:lstStyle/>
        <a:p>
          <a:endParaRPr lang="en-US"/>
        </a:p>
      </dgm:t>
    </dgm:pt>
    <dgm:pt modelId="{81478D4A-BF48-4517-94D7-8FB0828FBE01}">
      <dgm:prSet custT="1"/>
      <dgm:spPr/>
      <dgm:t>
        <a:bodyPr/>
        <a:lstStyle/>
        <a:p>
          <a:r>
            <a:rPr lang="en-ZA" sz="2000" dirty="0" smtClean="0">
              <a:latin typeface="+mj-lt"/>
            </a:rPr>
            <a:t>SARS dispute processes are within the framework as prescribe by PAJA</a:t>
          </a:r>
          <a:endParaRPr lang="en-US" sz="2000" dirty="0">
            <a:latin typeface="+mj-lt"/>
          </a:endParaRPr>
        </a:p>
      </dgm:t>
    </dgm:pt>
    <dgm:pt modelId="{BF7BFCA9-7186-4051-B87C-2F1F68F4516C}" type="parTrans" cxnId="{AAECEA5F-B960-4968-9F17-6454E83B5C22}">
      <dgm:prSet/>
      <dgm:spPr/>
      <dgm:t>
        <a:bodyPr/>
        <a:lstStyle/>
        <a:p>
          <a:endParaRPr lang="en-US"/>
        </a:p>
      </dgm:t>
    </dgm:pt>
    <dgm:pt modelId="{3BE604BC-BDD6-4540-A437-18CD35A6B01A}" type="sibTrans" cxnId="{AAECEA5F-B960-4968-9F17-6454E83B5C22}">
      <dgm:prSet/>
      <dgm:spPr/>
      <dgm:t>
        <a:bodyPr/>
        <a:lstStyle/>
        <a:p>
          <a:endParaRPr lang="en-US"/>
        </a:p>
      </dgm:t>
    </dgm:pt>
    <dgm:pt modelId="{684FCBB4-5C52-4436-87D5-C8CFC170EADE}">
      <dgm:prSet custT="1"/>
      <dgm:spPr/>
      <dgm:t>
        <a:bodyPr/>
        <a:lstStyle/>
        <a:p>
          <a:r>
            <a:rPr lang="en-ZA" sz="2000" dirty="0" smtClean="0">
              <a:latin typeface="+mj-lt"/>
            </a:rPr>
            <a:t>Clients may exhaust all internal appeal processes as contained within the Customs and Excise Act and Rules and external documents on the matter</a:t>
          </a:r>
          <a:endParaRPr lang="en-US" sz="2000" dirty="0">
            <a:latin typeface="+mj-lt"/>
          </a:endParaRPr>
        </a:p>
      </dgm:t>
    </dgm:pt>
    <dgm:pt modelId="{92AF4F0E-53F4-48CC-AB00-011E25CF38C1}" type="parTrans" cxnId="{2DF0DE24-9803-4004-A8C3-F30540E7DADA}">
      <dgm:prSet/>
      <dgm:spPr/>
      <dgm:t>
        <a:bodyPr/>
        <a:lstStyle/>
        <a:p>
          <a:endParaRPr lang="en-US"/>
        </a:p>
      </dgm:t>
    </dgm:pt>
    <dgm:pt modelId="{CEDBA460-1DFA-476B-9CD9-DCEB22CECDE2}" type="sibTrans" cxnId="{2DF0DE24-9803-4004-A8C3-F30540E7DADA}">
      <dgm:prSet/>
      <dgm:spPr/>
      <dgm:t>
        <a:bodyPr/>
        <a:lstStyle/>
        <a:p>
          <a:endParaRPr lang="en-US"/>
        </a:p>
      </dgm:t>
    </dgm:pt>
    <dgm:pt modelId="{1E40F010-86D1-4DFC-B072-FF7E4F8B4DBE}" type="pres">
      <dgm:prSet presAssocID="{F2D35727-FC12-421C-85C7-3DC26D944F3E}" presName="Name0" presStyleCnt="0">
        <dgm:presLayoutVars>
          <dgm:chMax val="7"/>
          <dgm:chPref val="7"/>
          <dgm:dir/>
        </dgm:presLayoutVars>
      </dgm:prSet>
      <dgm:spPr/>
      <dgm:t>
        <a:bodyPr/>
        <a:lstStyle/>
        <a:p>
          <a:endParaRPr lang="en-US"/>
        </a:p>
      </dgm:t>
    </dgm:pt>
    <dgm:pt modelId="{D770F49F-64D5-461E-87B5-A830F1B9C139}" type="pres">
      <dgm:prSet presAssocID="{F2D35727-FC12-421C-85C7-3DC26D944F3E}" presName="Name1" presStyleCnt="0"/>
      <dgm:spPr/>
    </dgm:pt>
    <dgm:pt modelId="{370B2CD1-B396-4609-BB29-7D3A17CB17C4}" type="pres">
      <dgm:prSet presAssocID="{F2D35727-FC12-421C-85C7-3DC26D944F3E}" presName="cycle" presStyleCnt="0"/>
      <dgm:spPr/>
    </dgm:pt>
    <dgm:pt modelId="{AF9E7E60-D0F0-4D09-B81F-A09AB72E6F26}" type="pres">
      <dgm:prSet presAssocID="{F2D35727-FC12-421C-85C7-3DC26D944F3E}" presName="srcNode" presStyleLbl="node1" presStyleIdx="0" presStyleCnt="3"/>
      <dgm:spPr/>
    </dgm:pt>
    <dgm:pt modelId="{56854FD6-BB4D-4C30-9216-4BC9E6368769}" type="pres">
      <dgm:prSet presAssocID="{F2D35727-FC12-421C-85C7-3DC26D944F3E}" presName="conn" presStyleLbl="parChTrans1D2" presStyleIdx="0" presStyleCnt="1"/>
      <dgm:spPr/>
      <dgm:t>
        <a:bodyPr/>
        <a:lstStyle/>
        <a:p>
          <a:endParaRPr lang="en-US"/>
        </a:p>
      </dgm:t>
    </dgm:pt>
    <dgm:pt modelId="{138FA22F-EABA-4C61-9342-F9DBAC4F68B6}" type="pres">
      <dgm:prSet presAssocID="{F2D35727-FC12-421C-85C7-3DC26D944F3E}" presName="extraNode" presStyleLbl="node1" presStyleIdx="0" presStyleCnt="3"/>
      <dgm:spPr/>
    </dgm:pt>
    <dgm:pt modelId="{53724FFF-1EE1-490E-8DC8-97B737565EAF}" type="pres">
      <dgm:prSet presAssocID="{F2D35727-FC12-421C-85C7-3DC26D944F3E}" presName="dstNode" presStyleLbl="node1" presStyleIdx="0" presStyleCnt="3"/>
      <dgm:spPr/>
    </dgm:pt>
    <dgm:pt modelId="{9BEA15A1-AFD2-487F-85E1-498EDDDFF86F}" type="pres">
      <dgm:prSet presAssocID="{7CB2A577-683C-48DF-B450-338975F06DF1}" presName="text_1" presStyleLbl="node1" presStyleIdx="0" presStyleCnt="3">
        <dgm:presLayoutVars>
          <dgm:bulletEnabled val="1"/>
        </dgm:presLayoutVars>
      </dgm:prSet>
      <dgm:spPr/>
      <dgm:t>
        <a:bodyPr/>
        <a:lstStyle/>
        <a:p>
          <a:endParaRPr lang="en-US"/>
        </a:p>
      </dgm:t>
    </dgm:pt>
    <dgm:pt modelId="{B078C18F-8D6F-4694-8E66-3836E12D28C6}" type="pres">
      <dgm:prSet presAssocID="{7CB2A577-683C-48DF-B450-338975F06DF1}" presName="accent_1" presStyleCnt="0"/>
      <dgm:spPr/>
    </dgm:pt>
    <dgm:pt modelId="{6B7F8D0A-3147-41AB-9A17-4E3E8B1C7588}" type="pres">
      <dgm:prSet presAssocID="{7CB2A577-683C-48DF-B450-338975F06DF1}" presName="accentRepeatNode" presStyleLbl="solidFgAcc1" presStyleIdx="0" presStyleCnt="3"/>
      <dgm:spPr/>
    </dgm:pt>
    <dgm:pt modelId="{01AC0169-F924-4F2C-BC71-9F0747B4C30B}" type="pres">
      <dgm:prSet presAssocID="{81478D4A-BF48-4517-94D7-8FB0828FBE01}" presName="text_2" presStyleLbl="node1" presStyleIdx="1" presStyleCnt="3">
        <dgm:presLayoutVars>
          <dgm:bulletEnabled val="1"/>
        </dgm:presLayoutVars>
      </dgm:prSet>
      <dgm:spPr/>
      <dgm:t>
        <a:bodyPr/>
        <a:lstStyle/>
        <a:p>
          <a:endParaRPr lang="en-US"/>
        </a:p>
      </dgm:t>
    </dgm:pt>
    <dgm:pt modelId="{43AD6D7D-444B-4B4C-9C23-0FF0EF506FA0}" type="pres">
      <dgm:prSet presAssocID="{81478D4A-BF48-4517-94D7-8FB0828FBE01}" presName="accent_2" presStyleCnt="0"/>
      <dgm:spPr/>
    </dgm:pt>
    <dgm:pt modelId="{144212F9-F4D8-4C3F-81B5-28B4395DEABD}" type="pres">
      <dgm:prSet presAssocID="{81478D4A-BF48-4517-94D7-8FB0828FBE01}" presName="accentRepeatNode" presStyleLbl="solidFgAcc1" presStyleIdx="1" presStyleCnt="3"/>
      <dgm:spPr/>
    </dgm:pt>
    <dgm:pt modelId="{7F3CFC05-5078-4FCF-A558-7CE9B00377AB}" type="pres">
      <dgm:prSet presAssocID="{684FCBB4-5C52-4436-87D5-C8CFC170EADE}" presName="text_3" presStyleLbl="node1" presStyleIdx="2" presStyleCnt="3">
        <dgm:presLayoutVars>
          <dgm:bulletEnabled val="1"/>
        </dgm:presLayoutVars>
      </dgm:prSet>
      <dgm:spPr/>
      <dgm:t>
        <a:bodyPr/>
        <a:lstStyle/>
        <a:p>
          <a:endParaRPr lang="en-US"/>
        </a:p>
      </dgm:t>
    </dgm:pt>
    <dgm:pt modelId="{F5652984-40F7-4AF8-A901-1FB9D3572389}" type="pres">
      <dgm:prSet presAssocID="{684FCBB4-5C52-4436-87D5-C8CFC170EADE}" presName="accent_3" presStyleCnt="0"/>
      <dgm:spPr/>
    </dgm:pt>
    <dgm:pt modelId="{58DD184A-9F32-4F59-A72D-4D9067D97A15}" type="pres">
      <dgm:prSet presAssocID="{684FCBB4-5C52-4436-87D5-C8CFC170EADE}" presName="accentRepeatNode" presStyleLbl="solidFgAcc1" presStyleIdx="2" presStyleCnt="3"/>
      <dgm:spPr/>
    </dgm:pt>
  </dgm:ptLst>
  <dgm:cxnLst>
    <dgm:cxn modelId="{70FCA186-B55C-4381-BB70-CAA3EB1D6F6F}" type="presOf" srcId="{7CB2A577-683C-48DF-B450-338975F06DF1}" destId="{9BEA15A1-AFD2-487F-85E1-498EDDDFF86F}" srcOrd="0" destOrd="0" presId="urn:microsoft.com/office/officeart/2008/layout/VerticalCurvedList"/>
    <dgm:cxn modelId="{0A5DE93A-4936-46F8-86BE-1005058E9EC2}" type="presOf" srcId="{2C21F694-C713-4BB9-AD13-B8EF21C1132E}" destId="{56854FD6-BB4D-4C30-9216-4BC9E6368769}" srcOrd="0" destOrd="0" presId="urn:microsoft.com/office/officeart/2008/layout/VerticalCurvedList"/>
    <dgm:cxn modelId="{2DF0DE24-9803-4004-A8C3-F30540E7DADA}" srcId="{F2D35727-FC12-421C-85C7-3DC26D944F3E}" destId="{684FCBB4-5C52-4436-87D5-C8CFC170EADE}" srcOrd="2" destOrd="0" parTransId="{92AF4F0E-53F4-48CC-AB00-011E25CF38C1}" sibTransId="{CEDBA460-1DFA-476B-9CD9-DCEB22CECDE2}"/>
    <dgm:cxn modelId="{0294E6FA-5666-4840-A42C-4694952C4F92}" srcId="{F2D35727-FC12-421C-85C7-3DC26D944F3E}" destId="{7CB2A577-683C-48DF-B450-338975F06DF1}" srcOrd="0" destOrd="0" parTransId="{AF0ACF2A-B109-4125-991D-E26CC7435455}" sibTransId="{2C21F694-C713-4BB9-AD13-B8EF21C1132E}"/>
    <dgm:cxn modelId="{AAECEA5F-B960-4968-9F17-6454E83B5C22}" srcId="{F2D35727-FC12-421C-85C7-3DC26D944F3E}" destId="{81478D4A-BF48-4517-94D7-8FB0828FBE01}" srcOrd="1" destOrd="0" parTransId="{BF7BFCA9-7186-4051-B87C-2F1F68F4516C}" sibTransId="{3BE604BC-BDD6-4540-A437-18CD35A6B01A}"/>
    <dgm:cxn modelId="{C00B6EEE-6D27-4D82-8D79-B0C035216837}" type="presOf" srcId="{684FCBB4-5C52-4436-87D5-C8CFC170EADE}" destId="{7F3CFC05-5078-4FCF-A558-7CE9B00377AB}" srcOrd="0" destOrd="0" presId="urn:microsoft.com/office/officeart/2008/layout/VerticalCurvedList"/>
    <dgm:cxn modelId="{829C5E4F-4670-4FC8-BD6B-0E1B484D0A5C}" type="presOf" srcId="{F2D35727-FC12-421C-85C7-3DC26D944F3E}" destId="{1E40F010-86D1-4DFC-B072-FF7E4F8B4DBE}" srcOrd="0" destOrd="0" presId="urn:microsoft.com/office/officeart/2008/layout/VerticalCurvedList"/>
    <dgm:cxn modelId="{99FED213-C185-426F-BBBE-657C45D17303}" type="presOf" srcId="{81478D4A-BF48-4517-94D7-8FB0828FBE01}" destId="{01AC0169-F924-4F2C-BC71-9F0747B4C30B}" srcOrd="0" destOrd="0" presId="urn:microsoft.com/office/officeart/2008/layout/VerticalCurvedList"/>
    <dgm:cxn modelId="{0B2C362D-B188-4B07-BB13-894EEC75ADC8}" type="presParOf" srcId="{1E40F010-86D1-4DFC-B072-FF7E4F8B4DBE}" destId="{D770F49F-64D5-461E-87B5-A830F1B9C139}" srcOrd="0" destOrd="0" presId="urn:microsoft.com/office/officeart/2008/layout/VerticalCurvedList"/>
    <dgm:cxn modelId="{93218E2B-E6E6-4360-8F48-0535F6F8F18E}" type="presParOf" srcId="{D770F49F-64D5-461E-87B5-A830F1B9C139}" destId="{370B2CD1-B396-4609-BB29-7D3A17CB17C4}" srcOrd="0" destOrd="0" presId="urn:microsoft.com/office/officeart/2008/layout/VerticalCurvedList"/>
    <dgm:cxn modelId="{219D1779-01E2-478B-A7F5-655552ABFA1D}" type="presParOf" srcId="{370B2CD1-B396-4609-BB29-7D3A17CB17C4}" destId="{AF9E7E60-D0F0-4D09-B81F-A09AB72E6F26}" srcOrd="0" destOrd="0" presId="urn:microsoft.com/office/officeart/2008/layout/VerticalCurvedList"/>
    <dgm:cxn modelId="{62814576-1BA1-4BA2-A58A-D6021B3AB7FF}" type="presParOf" srcId="{370B2CD1-B396-4609-BB29-7D3A17CB17C4}" destId="{56854FD6-BB4D-4C30-9216-4BC9E6368769}" srcOrd="1" destOrd="0" presId="urn:microsoft.com/office/officeart/2008/layout/VerticalCurvedList"/>
    <dgm:cxn modelId="{614E2208-A68C-4B53-B67D-8A37F717D5BC}" type="presParOf" srcId="{370B2CD1-B396-4609-BB29-7D3A17CB17C4}" destId="{138FA22F-EABA-4C61-9342-F9DBAC4F68B6}" srcOrd="2" destOrd="0" presId="urn:microsoft.com/office/officeart/2008/layout/VerticalCurvedList"/>
    <dgm:cxn modelId="{423E44D1-DF3E-4299-B717-799F1DBA83D1}" type="presParOf" srcId="{370B2CD1-B396-4609-BB29-7D3A17CB17C4}" destId="{53724FFF-1EE1-490E-8DC8-97B737565EAF}" srcOrd="3" destOrd="0" presId="urn:microsoft.com/office/officeart/2008/layout/VerticalCurvedList"/>
    <dgm:cxn modelId="{BE950206-4C33-4F05-A1A6-A95E6202B4D5}" type="presParOf" srcId="{D770F49F-64D5-461E-87B5-A830F1B9C139}" destId="{9BEA15A1-AFD2-487F-85E1-498EDDDFF86F}" srcOrd="1" destOrd="0" presId="urn:microsoft.com/office/officeart/2008/layout/VerticalCurvedList"/>
    <dgm:cxn modelId="{EC473D11-D4F5-4536-92CF-1EFD42C310E3}" type="presParOf" srcId="{D770F49F-64D5-461E-87B5-A830F1B9C139}" destId="{B078C18F-8D6F-4694-8E66-3836E12D28C6}" srcOrd="2" destOrd="0" presId="urn:microsoft.com/office/officeart/2008/layout/VerticalCurvedList"/>
    <dgm:cxn modelId="{3DA23193-DA9F-493C-B388-8C387229E287}" type="presParOf" srcId="{B078C18F-8D6F-4694-8E66-3836E12D28C6}" destId="{6B7F8D0A-3147-41AB-9A17-4E3E8B1C7588}" srcOrd="0" destOrd="0" presId="urn:microsoft.com/office/officeart/2008/layout/VerticalCurvedList"/>
    <dgm:cxn modelId="{F71EFCCD-10A7-4813-9CCE-C2270EFEA90C}" type="presParOf" srcId="{D770F49F-64D5-461E-87B5-A830F1B9C139}" destId="{01AC0169-F924-4F2C-BC71-9F0747B4C30B}" srcOrd="3" destOrd="0" presId="urn:microsoft.com/office/officeart/2008/layout/VerticalCurvedList"/>
    <dgm:cxn modelId="{07D6AF8C-12DF-4DF1-831D-155F77798271}" type="presParOf" srcId="{D770F49F-64D5-461E-87B5-A830F1B9C139}" destId="{43AD6D7D-444B-4B4C-9C23-0FF0EF506FA0}" srcOrd="4" destOrd="0" presId="urn:microsoft.com/office/officeart/2008/layout/VerticalCurvedList"/>
    <dgm:cxn modelId="{208AA990-69EB-415C-9612-C0C03CE2F09C}" type="presParOf" srcId="{43AD6D7D-444B-4B4C-9C23-0FF0EF506FA0}" destId="{144212F9-F4D8-4C3F-81B5-28B4395DEABD}" srcOrd="0" destOrd="0" presId="urn:microsoft.com/office/officeart/2008/layout/VerticalCurvedList"/>
    <dgm:cxn modelId="{E20321CE-2251-4F99-A22B-A763753E3828}" type="presParOf" srcId="{D770F49F-64D5-461E-87B5-A830F1B9C139}" destId="{7F3CFC05-5078-4FCF-A558-7CE9B00377AB}" srcOrd="5" destOrd="0" presId="urn:microsoft.com/office/officeart/2008/layout/VerticalCurvedList"/>
    <dgm:cxn modelId="{857FC194-5FE6-42DA-B709-75D22BA8BC63}" type="presParOf" srcId="{D770F49F-64D5-461E-87B5-A830F1B9C139}" destId="{F5652984-40F7-4AF8-A901-1FB9D3572389}" srcOrd="6" destOrd="0" presId="urn:microsoft.com/office/officeart/2008/layout/VerticalCurvedList"/>
    <dgm:cxn modelId="{C6F9CA41-E541-451A-AA2D-C35B5F55F926}" type="presParOf" srcId="{F5652984-40F7-4AF8-A901-1FB9D3572389}" destId="{58DD184A-9F32-4F59-A72D-4D9067D97A1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4FD6-BB4D-4C30-9216-4BC9E6368769}">
      <dsp:nvSpPr>
        <dsp:cNvPr id="0" name=""/>
        <dsp:cNvSpPr/>
      </dsp:nvSpPr>
      <dsp:spPr>
        <a:xfrm>
          <a:off x="-5822678" y="-891694"/>
          <a:ext cx="6936266" cy="6936266"/>
        </a:xfrm>
        <a:prstGeom prst="blockArc">
          <a:avLst>
            <a:gd name="adj1" fmla="val 18900000"/>
            <a:gd name="adj2" fmla="val 2700000"/>
            <a:gd name="adj3" fmla="val 3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EA15A1-AFD2-487F-85E1-498EDDDFF86F}">
      <dsp:nvSpPr>
        <dsp:cNvPr id="0" name=""/>
        <dsp:cNvSpPr/>
      </dsp:nvSpPr>
      <dsp:spPr>
        <a:xfrm>
          <a:off x="383698" y="234249"/>
          <a:ext cx="8613835" cy="468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70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Summary  </a:t>
          </a:r>
          <a:endParaRPr lang="en-US" sz="2000" kern="1200" dirty="0">
            <a:latin typeface="+mj-lt"/>
          </a:endParaRPr>
        </a:p>
      </dsp:txBody>
      <dsp:txXfrm>
        <a:off x="383698" y="234249"/>
        <a:ext cx="8613835" cy="468293"/>
      </dsp:txXfrm>
    </dsp:sp>
    <dsp:sp modelId="{6B7F8D0A-3147-41AB-9A17-4E3E8B1C7588}">
      <dsp:nvSpPr>
        <dsp:cNvPr id="0" name=""/>
        <dsp:cNvSpPr/>
      </dsp:nvSpPr>
      <dsp:spPr>
        <a:xfrm>
          <a:off x="0" y="219592"/>
          <a:ext cx="585366" cy="5853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AC0169-F924-4F2C-BC71-9F0747B4C30B}">
      <dsp:nvSpPr>
        <dsp:cNvPr id="0" name=""/>
        <dsp:cNvSpPr/>
      </dsp:nvSpPr>
      <dsp:spPr>
        <a:xfrm>
          <a:off x="785556" y="937102"/>
          <a:ext cx="8189753" cy="468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70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Clearance &amp; Procedure</a:t>
          </a:r>
          <a:endParaRPr lang="en-US" sz="2000" kern="1200" dirty="0">
            <a:latin typeface="+mj-lt"/>
          </a:endParaRPr>
        </a:p>
      </dsp:txBody>
      <dsp:txXfrm>
        <a:off x="785556" y="937102"/>
        <a:ext cx="8189753" cy="468293"/>
      </dsp:txXfrm>
    </dsp:sp>
    <dsp:sp modelId="{144212F9-F4D8-4C3F-81B5-28B4395DEABD}">
      <dsp:nvSpPr>
        <dsp:cNvPr id="0" name=""/>
        <dsp:cNvSpPr/>
      </dsp:nvSpPr>
      <dsp:spPr>
        <a:xfrm>
          <a:off x="492872" y="878565"/>
          <a:ext cx="585366" cy="5853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CFC05-5078-4FCF-A558-7CE9B00377AB}">
      <dsp:nvSpPr>
        <dsp:cNvPr id="0" name=""/>
        <dsp:cNvSpPr/>
      </dsp:nvSpPr>
      <dsp:spPr>
        <a:xfrm>
          <a:off x="1017950" y="1639439"/>
          <a:ext cx="7957359" cy="468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70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Overview Of Legislation Requirements</a:t>
          </a:r>
          <a:endParaRPr lang="en-US" sz="2000" kern="1200" dirty="0">
            <a:latin typeface="+mj-lt"/>
          </a:endParaRPr>
        </a:p>
      </dsp:txBody>
      <dsp:txXfrm>
        <a:off x="1017950" y="1639439"/>
        <a:ext cx="7957359" cy="468293"/>
      </dsp:txXfrm>
    </dsp:sp>
    <dsp:sp modelId="{58DD184A-9F32-4F59-A72D-4D9067D97A15}">
      <dsp:nvSpPr>
        <dsp:cNvPr id="0" name=""/>
        <dsp:cNvSpPr/>
      </dsp:nvSpPr>
      <dsp:spPr>
        <a:xfrm>
          <a:off x="725267" y="1580902"/>
          <a:ext cx="585366" cy="5853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C6B7FE-DC90-470B-884F-D011116E4442}">
      <dsp:nvSpPr>
        <dsp:cNvPr id="0" name=""/>
        <dsp:cNvSpPr/>
      </dsp:nvSpPr>
      <dsp:spPr>
        <a:xfrm>
          <a:off x="1092152" y="2342291"/>
          <a:ext cx="7883157" cy="468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708"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Statistics On Manufacturing</a:t>
          </a:r>
          <a:endParaRPr lang="en-US" sz="1800" kern="1200" dirty="0">
            <a:latin typeface="+mj-lt"/>
          </a:endParaRPr>
        </a:p>
      </dsp:txBody>
      <dsp:txXfrm>
        <a:off x="1092152" y="2342291"/>
        <a:ext cx="7883157" cy="468293"/>
      </dsp:txXfrm>
    </dsp:sp>
    <dsp:sp modelId="{93AE3B29-E38E-4E35-AE9C-2A95BDDC9E38}">
      <dsp:nvSpPr>
        <dsp:cNvPr id="0" name=""/>
        <dsp:cNvSpPr/>
      </dsp:nvSpPr>
      <dsp:spPr>
        <a:xfrm>
          <a:off x="799468" y="2283755"/>
          <a:ext cx="585366" cy="5853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EE3EA0-A124-436A-8215-F257E6215077}">
      <dsp:nvSpPr>
        <dsp:cNvPr id="0" name=""/>
        <dsp:cNvSpPr/>
      </dsp:nvSpPr>
      <dsp:spPr>
        <a:xfrm>
          <a:off x="1017950" y="3045144"/>
          <a:ext cx="7957359" cy="468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70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Registration &amp; Licensing</a:t>
          </a:r>
          <a:endParaRPr lang="en-US" sz="2000" kern="1200" dirty="0">
            <a:latin typeface="+mj-lt"/>
          </a:endParaRPr>
        </a:p>
      </dsp:txBody>
      <dsp:txXfrm>
        <a:off x="1017950" y="3045144"/>
        <a:ext cx="7957359" cy="468293"/>
      </dsp:txXfrm>
    </dsp:sp>
    <dsp:sp modelId="{30E73A6F-0A6A-41FE-A117-381CA2D637D8}">
      <dsp:nvSpPr>
        <dsp:cNvPr id="0" name=""/>
        <dsp:cNvSpPr/>
      </dsp:nvSpPr>
      <dsp:spPr>
        <a:xfrm>
          <a:off x="725267" y="2986607"/>
          <a:ext cx="585366" cy="5853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F82A6-8E24-4ADA-B97F-B50848930AA6}">
      <dsp:nvSpPr>
        <dsp:cNvPr id="0" name=""/>
        <dsp:cNvSpPr/>
      </dsp:nvSpPr>
      <dsp:spPr>
        <a:xfrm>
          <a:off x="785556" y="3747481"/>
          <a:ext cx="8189753" cy="468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70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Customs Types &amp; Requirements</a:t>
          </a:r>
          <a:endParaRPr lang="en-US" sz="2000" kern="1200" dirty="0">
            <a:latin typeface="+mj-lt"/>
          </a:endParaRPr>
        </a:p>
      </dsp:txBody>
      <dsp:txXfrm>
        <a:off x="785556" y="3747481"/>
        <a:ext cx="8189753" cy="468293"/>
      </dsp:txXfrm>
    </dsp:sp>
    <dsp:sp modelId="{20BB7E5A-56E3-4798-A257-C020AC3D1590}">
      <dsp:nvSpPr>
        <dsp:cNvPr id="0" name=""/>
        <dsp:cNvSpPr/>
      </dsp:nvSpPr>
      <dsp:spPr>
        <a:xfrm>
          <a:off x="492872" y="3688944"/>
          <a:ext cx="585366" cy="5853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EE9E0-F2E3-4708-9D7B-9BDE35C21194}">
      <dsp:nvSpPr>
        <dsp:cNvPr id="0" name=""/>
        <dsp:cNvSpPr/>
      </dsp:nvSpPr>
      <dsp:spPr>
        <a:xfrm>
          <a:off x="361474" y="4450333"/>
          <a:ext cx="8613835" cy="468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70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Submission Of Application</a:t>
          </a:r>
          <a:endParaRPr lang="en-US" sz="2000" kern="1200" dirty="0">
            <a:latin typeface="+mj-lt"/>
          </a:endParaRPr>
        </a:p>
      </dsp:txBody>
      <dsp:txXfrm>
        <a:off x="361474" y="4450333"/>
        <a:ext cx="8613835" cy="468293"/>
      </dsp:txXfrm>
    </dsp:sp>
    <dsp:sp modelId="{B07A78F9-8D3B-4082-A9C2-1F8D5F98BC0F}">
      <dsp:nvSpPr>
        <dsp:cNvPr id="0" name=""/>
        <dsp:cNvSpPr/>
      </dsp:nvSpPr>
      <dsp:spPr>
        <a:xfrm>
          <a:off x="68790" y="4391797"/>
          <a:ext cx="585366" cy="5853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4FD6-BB4D-4C30-9216-4BC9E6368769}">
      <dsp:nvSpPr>
        <dsp:cNvPr id="0" name=""/>
        <dsp:cNvSpPr/>
      </dsp:nvSpPr>
      <dsp:spPr>
        <a:xfrm>
          <a:off x="-6873858" y="-1051847"/>
          <a:ext cx="8187696" cy="8187696"/>
        </a:xfrm>
        <a:prstGeom prst="blockArc">
          <a:avLst>
            <a:gd name="adj1" fmla="val 18900000"/>
            <a:gd name="adj2" fmla="val 2700000"/>
            <a:gd name="adj3" fmla="val 26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EA15A1-AFD2-487F-85E1-498EDDDFF86F}">
      <dsp:nvSpPr>
        <dsp:cNvPr id="0" name=""/>
        <dsp:cNvSpPr/>
      </dsp:nvSpPr>
      <dsp:spPr>
        <a:xfrm>
          <a:off x="426792" y="280415"/>
          <a:ext cx="8536087" cy="567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7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Import &amp; Export</a:t>
          </a:r>
          <a:endParaRPr lang="en-US" sz="2000" kern="1200" dirty="0">
            <a:latin typeface="+mj-lt"/>
          </a:endParaRPr>
        </a:p>
      </dsp:txBody>
      <dsp:txXfrm>
        <a:off x="426792" y="280415"/>
        <a:ext cx="8536087" cy="567002"/>
      </dsp:txXfrm>
    </dsp:sp>
    <dsp:sp modelId="{6B7F8D0A-3147-41AB-9A17-4E3E8B1C7588}">
      <dsp:nvSpPr>
        <dsp:cNvPr id="0" name=""/>
        <dsp:cNvSpPr/>
      </dsp:nvSpPr>
      <dsp:spPr>
        <a:xfrm>
          <a:off x="0" y="259272"/>
          <a:ext cx="691142" cy="691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AC0169-F924-4F2C-BC71-9F0747B4C30B}">
      <dsp:nvSpPr>
        <dsp:cNvPr id="0" name=""/>
        <dsp:cNvSpPr/>
      </dsp:nvSpPr>
      <dsp:spPr>
        <a:xfrm>
          <a:off x="927505" y="1118376"/>
          <a:ext cx="8035373" cy="5290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7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Customs &amp; Clearance Procedures</a:t>
          </a:r>
          <a:endParaRPr lang="en-US" sz="2000" kern="1200" dirty="0">
            <a:latin typeface="+mj-lt"/>
          </a:endParaRPr>
        </a:p>
      </dsp:txBody>
      <dsp:txXfrm>
        <a:off x="927505" y="1118376"/>
        <a:ext cx="8035373" cy="529033"/>
      </dsp:txXfrm>
    </dsp:sp>
    <dsp:sp modelId="{144212F9-F4D8-4C3F-81B5-28B4395DEABD}">
      <dsp:nvSpPr>
        <dsp:cNvPr id="0" name=""/>
        <dsp:cNvSpPr/>
      </dsp:nvSpPr>
      <dsp:spPr>
        <a:xfrm>
          <a:off x="581934" y="1037322"/>
          <a:ext cx="691142" cy="691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CFC05-5078-4FCF-A558-7CE9B00377AB}">
      <dsp:nvSpPr>
        <dsp:cNvPr id="0" name=""/>
        <dsp:cNvSpPr/>
      </dsp:nvSpPr>
      <dsp:spPr>
        <a:xfrm>
          <a:off x="1201894" y="1938530"/>
          <a:ext cx="7760985" cy="5472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7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Valid Declaration &amp; Submission Declaration</a:t>
          </a:r>
          <a:endParaRPr lang="en-US" sz="2000" kern="1200" dirty="0">
            <a:latin typeface="+mj-lt"/>
          </a:endParaRPr>
        </a:p>
      </dsp:txBody>
      <dsp:txXfrm>
        <a:off x="1201894" y="1938530"/>
        <a:ext cx="7760985" cy="547224"/>
      </dsp:txXfrm>
    </dsp:sp>
    <dsp:sp modelId="{58DD184A-9F32-4F59-A72D-4D9067D97A15}">
      <dsp:nvSpPr>
        <dsp:cNvPr id="0" name=""/>
        <dsp:cNvSpPr/>
      </dsp:nvSpPr>
      <dsp:spPr>
        <a:xfrm>
          <a:off x="856323" y="1866571"/>
          <a:ext cx="691142" cy="691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C6B7FE-DC90-470B-884F-D011116E4442}">
      <dsp:nvSpPr>
        <dsp:cNvPr id="0" name=""/>
        <dsp:cNvSpPr/>
      </dsp:nvSpPr>
      <dsp:spPr>
        <a:xfrm>
          <a:off x="1289503" y="2788361"/>
          <a:ext cx="7673375" cy="5072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75"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Clearing &amp; Forwarding</a:t>
          </a:r>
          <a:endParaRPr lang="en-US" sz="1800" kern="1200" dirty="0">
            <a:latin typeface="+mj-lt"/>
          </a:endParaRPr>
        </a:p>
      </dsp:txBody>
      <dsp:txXfrm>
        <a:off x="1289503" y="2788361"/>
        <a:ext cx="7673375" cy="507276"/>
      </dsp:txXfrm>
    </dsp:sp>
    <dsp:sp modelId="{93AE3B29-E38E-4E35-AE9C-2A95BDDC9E38}">
      <dsp:nvSpPr>
        <dsp:cNvPr id="0" name=""/>
        <dsp:cNvSpPr/>
      </dsp:nvSpPr>
      <dsp:spPr>
        <a:xfrm>
          <a:off x="943932" y="2696428"/>
          <a:ext cx="691142" cy="691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EE3EA0-A124-436A-8215-F257E6215077}">
      <dsp:nvSpPr>
        <dsp:cNvPr id="0" name=""/>
        <dsp:cNvSpPr/>
      </dsp:nvSpPr>
      <dsp:spPr>
        <a:xfrm>
          <a:off x="1201894" y="3595400"/>
          <a:ext cx="7760985" cy="55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7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Prohibited &amp; Restricted Goods</a:t>
          </a:r>
          <a:endParaRPr lang="en-US" sz="2000" kern="1200" dirty="0">
            <a:latin typeface="+mj-lt"/>
          </a:endParaRPr>
        </a:p>
      </dsp:txBody>
      <dsp:txXfrm>
        <a:off x="1201894" y="3595400"/>
        <a:ext cx="7760985" cy="552913"/>
      </dsp:txXfrm>
    </dsp:sp>
    <dsp:sp modelId="{30E73A6F-0A6A-41FE-A117-381CA2D637D8}">
      <dsp:nvSpPr>
        <dsp:cNvPr id="0" name=""/>
        <dsp:cNvSpPr/>
      </dsp:nvSpPr>
      <dsp:spPr>
        <a:xfrm>
          <a:off x="856323" y="3526286"/>
          <a:ext cx="691142" cy="691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F82A6-8E24-4ADA-B97F-B50848930AA6}">
      <dsp:nvSpPr>
        <dsp:cNvPr id="0" name=""/>
        <dsp:cNvSpPr/>
      </dsp:nvSpPr>
      <dsp:spPr>
        <a:xfrm>
          <a:off x="927505" y="4424649"/>
          <a:ext cx="8035373" cy="55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7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Goods In Warehouse</a:t>
          </a:r>
          <a:endParaRPr lang="en-US" sz="2000" kern="1200" dirty="0">
            <a:latin typeface="+mj-lt"/>
          </a:endParaRPr>
        </a:p>
      </dsp:txBody>
      <dsp:txXfrm>
        <a:off x="927505" y="4424649"/>
        <a:ext cx="8035373" cy="552913"/>
      </dsp:txXfrm>
    </dsp:sp>
    <dsp:sp modelId="{20BB7E5A-56E3-4798-A257-C020AC3D1590}">
      <dsp:nvSpPr>
        <dsp:cNvPr id="0" name=""/>
        <dsp:cNvSpPr/>
      </dsp:nvSpPr>
      <dsp:spPr>
        <a:xfrm>
          <a:off x="581934" y="4355535"/>
          <a:ext cx="691142" cy="691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EE9E0-F2E3-4708-9D7B-9BDE35C21194}">
      <dsp:nvSpPr>
        <dsp:cNvPr id="0" name=""/>
        <dsp:cNvSpPr/>
      </dsp:nvSpPr>
      <dsp:spPr>
        <a:xfrm>
          <a:off x="426792" y="5254507"/>
          <a:ext cx="8536087" cy="552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7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Dispute Resolution &amp; SARS Contact Centre &amp; Documents</a:t>
          </a:r>
          <a:endParaRPr lang="en-US" sz="2000" kern="1200" dirty="0">
            <a:latin typeface="+mj-lt"/>
          </a:endParaRPr>
        </a:p>
      </dsp:txBody>
      <dsp:txXfrm>
        <a:off x="426792" y="5254507"/>
        <a:ext cx="8536087" cy="552913"/>
      </dsp:txXfrm>
    </dsp:sp>
    <dsp:sp modelId="{B07A78F9-8D3B-4082-A9C2-1F8D5F98BC0F}">
      <dsp:nvSpPr>
        <dsp:cNvPr id="0" name=""/>
        <dsp:cNvSpPr/>
      </dsp:nvSpPr>
      <dsp:spPr>
        <a:xfrm>
          <a:off x="81221" y="5185393"/>
          <a:ext cx="691142" cy="691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440BB-8DF5-4197-B0CC-3594EE57D73A}">
      <dsp:nvSpPr>
        <dsp:cNvPr id="0" name=""/>
        <dsp:cNvSpPr/>
      </dsp:nvSpPr>
      <dsp:spPr>
        <a:xfrm>
          <a:off x="0" y="-562773"/>
          <a:ext cx="8370887" cy="41021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8860A-E08E-4E8A-8B9A-160614C76BD4}">
      <dsp:nvSpPr>
        <dsp:cNvPr id="0" name=""/>
        <dsp:cNvSpPr/>
      </dsp:nvSpPr>
      <dsp:spPr>
        <a:xfrm>
          <a:off x="242808" y="159674"/>
          <a:ext cx="2456546" cy="140188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1CC6E9-ED20-4368-844F-8399477DB68F}">
      <dsp:nvSpPr>
        <dsp:cNvPr id="0" name=""/>
        <dsp:cNvSpPr/>
      </dsp:nvSpPr>
      <dsp:spPr>
        <a:xfrm rot="10800000">
          <a:off x="267153" y="1664219"/>
          <a:ext cx="2456546" cy="245762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l" defTabSz="488950">
            <a:lnSpc>
              <a:spcPct val="90000"/>
            </a:lnSpc>
            <a:spcBef>
              <a:spcPct val="0"/>
            </a:spcBef>
            <a:spcAft>
              <a:spcPct val="35000"/>
            </a:spcAft>
          </a:pPr>
          <a:r>
            <a:rPr lang="en-US" sz="1100" b="1" u="sng" kern="1200" dirty="0" smtClean="0">
              <a:latin typeface="Arial" panose="020B0604020202020204" pitchFamily="34" charset="0"/>
              <a:cs typeface="Arial" panose="020B0604020202020204" pitchFamily="34" charset="0"/>
            </a:rPr>
            <a:t>Manufacturing</a:t>
          </a:r>
        </a:p>
        <a:p>
          <a:pPr lvl="0" algn="l" defTabSz="488950">
            <a:lnSpc>
              <a:spcPct val="90000"/>
            </a:lnSpc>
            <a:spcBef>
              <a:spcPct val="0"/>
            </a:spcBef>
            <a:spcAft>
              <a:spcPct val="35000"/>
            </a:spcAft>
          </a:pPr>
          <a:endParaRPr lang="en-US" sz="1100" kern="1200" dirty="0" smtClean="0">
            <a:latin typeface="Arial" panose="020B0604020202020204" pitchFamily="34" charset="0"/>
            <a:cs typeface="Arial" panose="020B0604020202020204" pitchFamily="34" charset="0"/>
          </a:endParaRPr>
        </a:p>
        <a:p>
          <a:pPr lvl="0" algn="l" defTabSz="488950">
            <a:lnSpc>
              <a:spcPct val="90000"/>
            </a:lnSpc>
            <a:spcBef>
              <a:spcPct val="0"/>
            </a:spcBef>
            <a:spcAft>
              <a:spcPct val="35000"/>
            </a:spcAft>
          </a:pPr>
          <a:r>
            <a:rPr lang="en-US" sz="1200" kern="1200" dirty="0" smtClean="0">
              <a:latin typeface="+mj-lt"/>
              <a:cs typeface="Arial" panose="020B0604020202020204" pitchFamily="34" charset="0"/>
            </a:rPr>
            <a:t>Registration with the appropriate authority i.e. the DTI or ITAC</a:t>
          </a:r>
        </a:p>
        <a:p>
          <a:pPr lvl="0" algn="l" defTabSz="488950">
            <a:lnSpc>
              <a:spcPct val="90000"/>
            </a:lnSpc>
            <a:spcBef>
              <a:spcPct val="0"/>
            </a:spcBef>
            <a:spcAft>
              <a:spcPct val="35000"/>
            </a:spcAft>
          </a:pPr>
          <a:endParaRPr lang="en-US" sz="1100" kern="1200" dirty="0" smtClean="0">
            <a:latin typeface="Arial" panose="020B0604020202020204" pitchFamily="34" charset="0"/>
            <a:cs typeface="Arial" panose="020B0604020202020204" pitchFamily="34" charset="0"/>
          </a:endParaRPr>
        </a:p>
        <a:p>
          <a:pPr lvl="0" algn="l"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Application directed to the appropriate authority depending the registration required.</a:t>
          </a:r>
        </a:p>
        <a:p>
          <a:pPr lvl="0" algn="l" defTabSz="488950">
            <a:lnSpc>
              <a:spcPct val="90000"/>
            </a:lnSpc>
            <a:spcBef>
              <a:spcPct val="0"/>
            </a:spcBef>
            <a:spcAft>
              <a:spcPct val="35000"/>
            </a:spcAft>
          </a:pPr>
          <a:endParaRPr lang="en-US" sz="1050" kern="1200" dirty="0"/>
        </a:p>
      </dsp:txBody>
      <dsp:txXfrm rot="10800000">
        <a:off x="342700" y="1664219"/>
        <a:ext cx="2305452" cy="2382082"/>
      </dsp:txXfrm>
    </dsp:sp>
    <dsp:sp modelId="{E44EA342-BD4F-485F-9349-733847D70601}">
      <dsp:nvSpPr>
        <dsp:cNvPr id="0" name=""/>
        <dsp:cNvSpPr/>
      </dsp:nvSpPr>
      <dsp:spPr>
        <a:xfrm>
          <a:off x="3002370" y="196942"/>
          <a:ext cx="2456546" cy="140188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2CF817-6F8F-479A-B20F-5B487FB92273}">
      <dsp:nvSpPr>
        <dsp:cNvPr id="0" name=""/>
        <dsp:cNvSpPr/>
      </dsp:nvSpPr>
      <dsp:spPr>
        <a:xfrm rot="10800000">
          <a:off x="3002419" y="1699821"/>
          <a:ext cx="2456546" cy="233648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l" defTabSz="488950">
            <a:lnSpc>
              <a:spcPct val="90000"/>
            </a:lnSpc>
            <a:spcBef>
              <a:spcPct val="0"/>
            </a:spcBef>
            <a:spcAft>
              <a:spcPct val="35000"/>
            </a:spcAft>
          </a:pPr>
          <a:r>
            <a:rPr lang="en-US" sz="1100" b="1" u="sng" kern="1200" dirty="0" smtClean="0">
              <a:latin typeface="+mj-lt"/>
              <a:cs typeface="Arial" panose="020B0604020202020204" pitchFamily="34" charset="0"/>
            </a:rPr>
            <a:t>Customs Registration &amp; Licensing</a:t>
          </a:r>
        </a:p>
        <a:p>
          <a:pPr lvl="0" algn="l" defTabSz="488950">
            <a:lnSpc>
              <a:spcPct val="90000"/>
            </a:lnSpc>
            <a:spcBef>
              <a:spcPct val="0"/>
            </a:spcBef>
            <a:spcAft>
              <a:spcPct val="35000"/>
            </a:spcAft>
          </a:pPr>
          <a:endParaRPr lang="en-US" sz="1100" kern="1200" dirty="0" smtClean="0">
            <a:latin typeface="+mj-lt"/>
            <a:cs typeface="Arial" panose="020B0604020202020204" pitchFamily="34" charset="0"/>
          </a:endParaRPr>
        </a:p>
        <a:p>
          <a:pPr lvl="0" algn="l" defTabSz="488950">
            <a:lnSpc>
              <a:spcPct val="90000"/>
            </a:lnSpc>
            <a:spcBef>
              <a:spcPct val="0"/>
            </a:spcBef>
            <a:spcAft>
              <a:spcPct val="35000"/>
            </a:spcAft>
          </a:pPr>
          <a:r>
            <a:rPr lang="en-US" sz="1100" kern="1200" dirty="0" smtClean="0">
              <a:latin typeface="+mj-lt"/>
              <a:cs typeface="Arial" panose="020B0604020202020204" pitchFamily="34" charset="0"/>
            </a:rPr>
            <a:t>Section: </a:t>
          </a:r>
          <a:r>
            <a:rPr lang="pt-BR" sz="1100" kern="1200" dirty="0" smtClean="0">
              <a:latin typeface="+mj-lt"/>
              <a:cs typeface="Arial" panose="020B0604020202020204" pitchFamily="34" charset="0"/>
            </a:rPr>
            <a:t>19, 19A, 21, 21A, 22,</a:t>
          </a:r>
          <a:endParaRPr lang="en-US" sz="1100" kern="1200" dirty="0" smtClean="0">
            <a:latin typeface="+mj-lt"/>
            <a:cs typeface="Arial" panose="020B0604020202020204" pitchFamily="34" charset="0"/>
          </a:endParaRPr>
        </a:p>
        <a:p>
          <a:pPr lvl="0" algn="l" defTabSz="488950">
            <a:lnSpc>
              <a:spcPct val="90000"/>
            </a:lnSpc>
            <a:spcBef>
              <a:spcPct val="0"/>
            </a:spcBef>
            <a:spcAft>
              <a:spcPct val="35000"/>
            </a:spcAft>
          </a:pPr>
          <a:r>
            <a:rPr lang="pt-BR" sz="1100" kern="1200" dirty="0" smtClean="0">
              <a:latin typeface="+mj-lt"/>
              <a:cs typeface="Arial" panose="020B0604020202020204" pitchFamily="34" charset="0"/>
            </a:rPr>
            <a:t>23, 25, 27, 38, 41, 59A, 60 – 64, 64A – G, 65, 75-76,  </a:t>
          </a:r>
          <a:r>
            <a:rPr lang="en-ZA" sz="1100" kern="1200" dirty="0" smtClean="0">
              <a:latin typeface="+mj-lt"/>
              <a:cs typeface="Arial" panose="020B0604020202020204" pitchFamily="34" charset="0"/>
            </a:rPr>
            <a:t>99A 101, 101A 105,</a:t>
          </a:r>
        </a:p>
        <a:p>
          <a:pPr lvl="0" algn="l" defTabSz="488950">
            <a:lnSpc>
              <a:spcPct val="90000"/>
            </a:lnSpc>
            <a:spcBef>
              <a:spcPct val="0"/>
            </a:spcBef>
            <a:spcAft>
              <a:spcPct val="35000"/>
            </a:spcAft>
          </a:pPr>
          <a:endParaRPr lang="en-ZA" sz="1100" kern="1200" dirty="0" smtClean="0">
            <a:latin typeface="+mj-lt"/>
            <a:cs typeface="Arial" panose="020B0604020202020204" pitchFamily="34" charset="0"/>
          </a:endParaRPr>
        </a:p>
        <a:p>
          <a:pPr lvl="0" algn="l" defTabSz="488950">
            <a:lnSpc>
              <a:spcPct val="90000"/>
            </a:lnSpc>
            <a:spcBef>
              <a:spcPct val="0"/>
            </a:spcBef>
            <a:spcAft>
              <a:spcPct val="35000"/>
            </a:spcAft>
          </a:pPr>
          <a:r>
            <a:rPr lang="en-ZA" sz="1100" kern="1200" dirty="0" smtClean="0">
              <a:latin typeface="+mj-lt"/>
              <a:cs typeface="Arial" panose="020B0604020202020204" pitchFamily="34" charset="0"/>
            </a:rPr>
            <a:t>Rules:  </a:t>
          </a:r>
          <a:r>
            <a:rPr lang="en-US" sz="1100" kern="1200" dirty="0" smtClean="0">
              <a:latin typeface="+mj-lt"/>
              <a:cs typeface="Arial" panose="020B0604020202020204" pitchFamily="34" charset="0"/>
            </a:rPr>
            <a:t>21A.01 to 21A.13, 38.01</a:t>
          </a:r>
        </a:p>
        <a:p>
          <a:pPr lvl="0" algn="l" defTabSz="488950">
            <a:lnSpc>
              <a:spcPct val="90000"/>
            </a:lnSpc>
            <a:spcBef>
              <a:spcPct val="0"/>
            </a:spcBef>
            <a:spcAft>
              <a:spcPct val="35000"/>
            </a:spcAft>
          </a:pPr>
          <a:endParaRPr lang="en-US" sz="1100" kern="1200" dirty="0" smtClean="0">
            <a:latin typeface="+mj-lt"/>
            <a:cs typeface="Arial" panose="020B0604020202020204" pitchFamily="34" charset="0"/>
          </a:endParaRPr>
        </a:p>
        <a:p>
          <a:pPr lvl="0" algn="l" defTabSz="488950">
            <a:lnSpc>
              <a:spcPct val="90000"/>
            </a:lnSpc>
            <a:spcBef>
              <a:spcPct val="0"/>
            </a:spcBef>
            <a:spcAft>
              <a:spcPct val="35000"/>
            </a:spcAft>
          </a:pPr>
          <a:r>
            <a:rPr lang="en-US" sz="1100" kern="1200" dirty="0" smtClean="0">
              <a:latin typeface="+mj-lt"/>
              <a:cs typeface="Arial" panose="020B0604020202020204" pitchFamily="34" charset="0"/>
            </a:rPr>
            <a:t>Licensing of Customs and Excise  Manufacturing Warehouse</a:t>
          </a:r>
          <a:endParaRPr lang="en-US" sz="1100" kern="1200" dirty="0">
            <a:latin typeface="+mj-lt"/>
            <a:cs typeface="Arial" panose="020B0604020202020204" pitchFamily="34" charset="0"/>
          </a:endParaRPr>
        </a:p>
      </dsp:txBody>
      <dsp:txXfrm rot="10800000">
        <a:off x="3074274" y="1699821"/>
        <a:ext cx="2312836" cy="2264627"/>
      </dsp:txXfrm>
    </dsp:sp>
    <dsp:sp modelId="{286CE0BC-2FA6-4EF0-8167-7C646EEBF711}">
      <dsp:nvSpPr>
        <dsp:cNvPr id="0" name=""/>
        <dsp:cNvSpPr/>
      </dsp:nvSpPr>
      <dsp:spPr>
        <a:xfrm>
          <a:off x="5643723" y="177778"/>
          <a:ext cx="2456546" cy="140188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27BF87-7DE1-484C-9800-54721C165D4F}">
      <dsp:nvSpPr>
        <dsp:cNvPr id="0" name=""/>
        <dsp:cNvSpPr/>
      </dsp:nvSpPr>
      <dsp:spPr>
        <a:xfrm rot="10800000">
          <a:off x="5645148" y="1728630"/>
          <a:ext cx="2456546" cy="233648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l" defTabSz="488950">
            <a:lnSpc>
              <a:spcPct val="90000"/>
            </a:lnSpc>
            <a:spcBef>
              <a:spcPct val="0"/>
            </a:spcBef>
            <a:spcAft>
              <a:spcPct val="35000"/>
            </a:spcAft>
          </a:pPr>
          <a:r>
            <a:rPr lang="en-US" sz="1100" b="1" u="sng" kern="1200" dirty="0" smtClean="0">
              <a:latin typeface="+mj-lt"/>
              <a:cs typeface="Arial" panose="020B0604020202020204" pitchFamily="34" charset="0"/>
            </a:rPr>
            <a:t>Incentives </a:t>
          </a:r>
        </a:p>
        <a:p>
          <a:pPr lvl="0" algn="l" defTabSz="488950">
            <a:lnSpc>
              <a:spcPct val="90000"/>
            </a:lnSpc>
            <a:spcBef>
              <a:spcPct val="0"/>
            </a:spcBef>
            <a:spcAft>
              <a:spcPct val="35000"/>
            </a:spcAft>
          </a:pPr>
          <a:endParaRPr lang="en-US" sz="1100" kern="1200" dirty="0" smtClean="0">
            <a:latin typeface="+mj-lt"/>
            <a:cs typeface="Arial" panose="020B0604020202020204" pitchFamily="34" charset="0"/>
          </a:endParaRPr>
        </a:p>
        <a:p>
          <a:pPr lvl="0" algn="l" defTabSz="488950">
            <a:lnSpc>
              <a:spcPct val="90000"/>
            </a:lnSpc>
            <a:spcBef>
              <a:spcPct val="0"/>
            </a:spcBef>
            <a:spcAft>
              <a:spcPct val="35000"/>
            </a:spcAft>
          </a:pPr>
          <a:r>
            <a:rPr lang="en-US" sz="1100" kern="1200" dirty="0" smtClean="0">
              <a:latin typeface="+mj-lt"/>
              <a:cs typeface="Arial" panose="020B0604020202020204" pitchFamily="34" charset="0"/>
            </a:rPr>
            <a:t>Duty free schemes</a:t>
          </a:r>
        </a:p>
        <a:p>
          <a:pPr lvl="0" algn="l" defTabSz="488950">
            <a:lnSpc>
              <a:spcPct val="90000"/>
            </a:lnSpc>
            <a:spcBef>
              <a:spcPct val="0"/>
            </a:spcBef>
            <a:spcAft>
              <a:spcPct val="35000"/>
            </a:spcAft>
          </a:pPr>
          <a:r>
            <a:rPr lang="en-US" sz="1100" kern="1200" dirty="0" smtClean="0">
              <a:latin typeface="+mj-lt"/>
              <a:cs typeface="Arial" panose="020B0604020202020204" pitchFamily="34" charset="0"/>
            </a:rPr>
            <a:t>Manufacturing under Schedule 3</a:t>
          </a:r>
        </a:p>
        <a:p>
          <a:pPr lvl="0" algn="l" defTabSz="488950">
            <a:lnSpc>
              <a:spcPct val="90000"/>
            </a:lnSpc>
            <a:spcBef>
              <a:spcPct val="0"/>
            </a:spcBef>
            <a:spcAft>
              <a:spcPct val="35000"/>
            </a:spcAft>
          </a:pPr>
          <a:r>
            <a:rPr lang="en-US" sz="1100" kern="1200" dirty="0" smtClean="0">
              <a:latin typeface="+mj-lt"/>
              <a:cs typeface="Arial" panose="020B0604020202020204" pitchFamily="34" charset="0"/>
            </a:rPr>
            <a:t>Manufacturing under Schedule 4</a:t>
          </a:r>
        </a:p>
        <a:p>
          <a:pPr lvl="0" algn="l" defTabSz="488950">
            <a:lnSpc>
              <a:spcPct val="90000"/>
            </a:lnSpc>
            <a:spcBef>
              <a:spcPct val="0"/>
            </a:spcBef>
            <a:spcAft>
              <a:spcPct val="35000"/>
            </a:spcAft>
          </a:pPr>
          <a:r>
            <a:rPr lang="en-US" sz="1100" kern="1200" dirty="0" smtClean="0">
              <a:latin typeface="+mj-lt"/>
              <a:cs typeface="Arial" panose="020B0604020202020204" pitchFamily="34" charset="0"/>
            </a:rPr>
            <a:t>Manufacturing as CCA Enterprise in SEZ</a:t>
          </a:r>
          <a:endParaRPr lang="en-US" sz="1100" kern="1200" dirty="0">
            <a:latin typeface="+mj-lt"/>
            <a:cs typeface="Arial" panose="020B0604020202020204" pitchFamily="34" charset="0"/>
          </a:endParaRPr>
        </a:p>
      </dsp:txBody>
      <dsp:txXfrm rot="10800000">
        <a:off x="5717003" y="1728630"/>
        <a:ext cx="2312836" cy="2264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738FA-F9F9-4B50-BD5C-42C58BD7FF50}">
      <dsp:nvSpPr>
        <dsp:cNvPr id="0" name=""/>
        <dsp:cNvSpPr/>
      </dsp:nvSpPr>
      <dsp:spPr>
        <a:xfrm>
          <a:off x="0" y="0"/>
          <a:ext cx="8370887" cy="981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ZA" sz="1800" kern="1200" dirty="0" smtClean="0"/>
            <a:t>Clearing Agents are registered and licensed operators performing clearing and forwarding of goods in terms of the Customs and Excise Act</a:t>
          </a:r>
          <a:endParaRPr lang="en-US" sz="1800" kern="1200" dirty="0"/>
        </a:p>
      </dsp:txBody>
      <dsp:txXfrm>
        <a:off x="0" y="0"/>
        <a:ext cx="8370887" cy="981870"/>
      </dsp:txXfrm>
    </dsp:sp>
    <dsp:sp modelId="{E9C05900-12F7-4C0A-96BF-3F467260FA32}">
      <dsp:nvSpPr>
        <dsp:cNvPr id="0" name=""/>
        <dsp:cNvSpPr/>
      </dsp:nvSpPr>
      <dsp:spPr>
        <a:xfrm>
          <a:off x="0" y="1033209"/>
          <a:ext cx="8370885" cy="981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ZA" sz="1800" kern="1200" dirty="0" smtClean="0">
              <a:latin typeface="+mj-lt"/>
            </a:rPr>
            <a:t>Most Clearing and Forwarding agencies are members of SAAFF</a:t>
          </a:r>
          <a:endParaRPr lang="en-US" sz="1800" kern="1200" dirty="0">
            <a:latin typeface="+mj-lt"/>
          </a:endParaRPr>
        </a:p>
      </dsp:txBody>
      <dsp:txXfrm>
        <a:off x="0" y="1033209"/>
        <a:ext cx="8370885" cy="981870"/>
      </dsp:txXfrm>
    </dsp:sp>
    <dsp:sp modelId="{EB2E6301-8C43-460B-B7DB-B3AB3995814D}">
      <dsp:nvSpPr>
        <dsp:cNvPr id="0" name=""/>
        <dsp:cNvSpPr/>
      </dsp:nvSpPr>
      <dsp:spPr>
        <a:xfrm>
          <a:off x="0" y="2064173"/>
          <a:ext cx="8370887" cy="981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ZA" sz="1800" kern="1200" dirty="0" smtClean="0">
              <a:latin typeface="+mj-lt"/>
            </a:rPr>
            <a:t>They operate independent of SARS and do charge fees for their services</a:t>
          </a:r>
          <a:endParaRPr lang="en-US" sz="1800" kern="1200" dirty="0">
            <a:latin typeface="+mj-lt"/>
          </a:endParaRPr>
        </a:p>
      </dsp:txBody>
      <dsp:txXfrm>
        <a:off x="0" y="2064173"/>
        <a:ext cx="8370887" cy="981870"/>
      </dsp:txXfrm>
    </dsp:sp>
    <dsp:sp modelId="{7606B5C9-602F-4B0D-ABD5-13F0661CA265}">
      <dsp:nvSpPr>
        <dsp:cNvPr id="0" name=""/>
        <dsp:cNvSpPr/>
      </dsp:nvSpPr>
      <dsp:spPr>
        <a:xfrm>
          <a:off x="0" y="3095137"/>
          <a:ext cx="8370884" cy="981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ZA" sz="1800" kern="1200" dirty="0" smtClean="0">
              <a:latin typeface="+mj-lt"/>
            </a:rPr>
            <a:t>SARS will ensure operators will have sufficient Customs knowledge through prescribed processes in Customs legislation</a:t>
          </a:r>
          <a:endParaRPr lang="en-US" sz="1800" kern="1200" dirty="0">
            <a:latin typeface="+mj-lt"/>
          </a:endParaRPr>
        </a:p>
      </dsp:txBody>
      <dsp:txXfrm>
        <a:off x="0" y="3095137"/>
        <a:ext cx="8370884" cy="981870"/>
      </dsp:txXfrm>
    </dsp:sp>
    <dsp:sp modelId="{13F9064F-A474-4D58-91C4-4215E35EB5F7}">
      <dsp:nvSpPr>
        <dsp:cNvPr id="0" name=""/>
        <dsp:cNvSpPr/>
      </dsp:nvSpPr>
      <dsp:spPr>
        <a:xfrm>
          <a:off x="0" y="4128346"/>
          <a:ext cx="8370873" cy="981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ZA" sz="1800" kern="1200" dirty="0" smtClean="0">
              <a:latin typeface="+mj-lt"/>
            </a:rPr>
            <a:t>SARS do not participate in moving or clearing goods and may not refer any clearing agency to importers / exporters</a:t>
          </a:r>
          <a:endParaRPr lang="en-US" sz="1800" kern="1200" dirty="0">
            <a:latin typeface="+mj-lt"/>
          </a:endParaRPr>
        </a:p>
      </dsp:txBody>
      <dsp:txXfrm>
        <a:off x="0" y="4128346"/>
        <a:ext cx="8370873" cy="981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F4ECD-9B86-4C89-BC9C-1E98AA315D52}">
      <dsp:nvSpPr>
        <dsp:cNvPr id="0" name=""/>
        <dsp:cNvSpPr/>
      </dsp:nvSpPr>
      <dsp:spPr>
        <a:xfrm rot="5400000">
          <a:off x="-233589" y="237573"/>
          <a:ext cx="1557263" cy="10900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549025"/>
        <a:ext cx="1090084" cy="467179"/>
      </dsp:txXfrm>
    </dsp:sp>
    <dsp:sp modelId="{5AA90E8C-27C3-42EC-A114-4B16BC86CECA}">
      <dsp:nvSpPr>
        <dsp:cNvPr id="0" name=""/>
        <dsp:cNvSpPr/>
      </dsp:nvSpPr>
      <dsp:spPr>
        <a:xfrm rot="5400000">
          <a:off x="4224375" y="-3130306"/>
          <a:ext cx="1012221" cy="72808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kern="1200" dirty="0" smtClean="0">
              <a:latin typeface="+mj-lt"/>
            </a:rPr>
            <a:t>Certain goods may not be imported and exported and from South Africa</a:t>
          </a:r>
          <a:endParaRPr lang="en-US" sz="1600" kern="1200" dirty="0">
            <a:latin typeface="+mj-lt"/>
          </a:endParaRPr>
        </a:p>
        <a:p>
          <a:pPr marL="171450" lvl="1" indent="-171450" algn="l" defTabSz="711200">
            <a:lnSpc>
              <a:spcPct val="90000"/>
            </a:lnSpc>
            <a:spcBef>
              <a:spcPct val="0"/>
            </a:spcBef>
            <a:spcAft>
              <a:spcPct val="15000"/>
            </a:spcAft>
            <a:buChar char="••"/>
          </a:pPr>
          <a:endParaRPr lang="en-US" sz="1600" kern="1200" dirty="0">
            <a:latin typeface="+mj-lt"/>
          </a:endParaRPr>
        </a:p>
        <a:p>
          <a:pPr marL="171450" lvl="1" indent="-171450" algn="l" defTabSz="711200">
            <a:lnSpc>
              <a:spcPct val="90000"/>
            </a:lnSpc>
            <a:spcBef>
              <a:spcPct val="0"/>
            </a:spcBef>
            <a:spcAft>
              <a:spcPct val="15000"/>
            </a:spcAft>
            <a:buChar char="••"/>
          </a:pPr>
          <a:r>
            <a:rPr lang="en-ZA" sz="1600" kern="1200" dirty="0" smtClean="0">
              <a:latin typeface="+mj-lt"/>
            </a:rPr>
            <a:t>Protect society from harmful products or substances </a:t>
          </a:r>
          <a:endParaRPr lang="en-US" sz="1600" kern="1200" dirty="0">
            <a:latin typeface="+mj-lt"/>
          </a:endParaRPr>
        </a:p>
        <a:p>
          <a:pPr marL="57150" lvl="1" indent="-57150" algn="l" defTabSz="488950">
            <a:lnSpc>
              <a:spcPct val="90000"/>
            </a:lnSpc>
            <a:spcBef>
              <a:spcPct val="0"/>
            </a:spcBef>
            <a:spcAft>
              <a:spcPct val="15000"/>
            </a:spcAft>
            <a:buChar char="••"/>
          </a:pPr>
          <a:endParaRPr lang="en-US" sz="1100" kern="1200" dirty="0"/>
        </a:p>
      </dsp:txBody>
      <dsp:txXfrm rot="-5400000">
        <a:off x="1090085" y="53397"/>
        <a:ext cx="7231389" cy="913395"/>
      </dsp:txXfrm>
    </dsp:sp>
    <dsp:sp modelId="{862EBAF3-8058-4C78-9AAF-4D14965398B7}">
      <dsp:nvSpPr>
        <dsp:cNvPr id="0" name=""/>
        <dsp:cNvSpPr/>
      </dsp:nvSpPr>
      <dsp:spPr>
        <a:xfrm rot="5400000">
          <a:off x="-233589" y="1902895"/>
          <a:ext cx="1557263" cy="10900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2214347"/>
        <a:ext cx="1090084" cy="467179"/>
      </dsp:txXfrm>
    </dsp:sp>
    <dsp:sp modelId="{6AAF6C08-424F-4A3D-8AB9-FF374D4E1498}">
      <dsp:nvSpPr>
        <dsp:cNvPr id="0" name=""/>
        <dsp:cNvSpPr/>
      </dsp:nvSpPr>
      <dsp:spPr>
        <a:xfrm rot="5400000">
          <a:off x="3940457" y="-1464984"/>
          <a:ext cx="1580057" cy="72808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smtClean="0">
              <a:latin typeface="+mj-lt"/>
            </a:rPr>
            <a:t>Protect society from harmful economical activities</a:t>
          </a:r>
          <a:endParaRPr lang="en-US" sz="1400" kern="1200" dirty="0">
            <a:latin typeface="+mj-lt"/>
          </a:endParaRPr>
        </a:p>
        <a:p>
          <a:pPr marL="114300" lvl="1" indent="-114300" algn="l" defTabSz="622300">
            <a:lnSpc>
              <a:spcPct val="90000"/>
            </a:lnSpc>
            <a:spcBef>
              <a:spcPct val="0"/>
            </a:spcBef>
            <a:spcAft>
              <a:spcPct val="15000"/>
            </a:spcAft>
            <a:buChar char="••"/>
          </a:pP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Protect supply chain</a:t>
          </a:r>
          <a:endParaRPr lang="en-US" sz="1400" kern="1200" dirty="0">
            <a:latin typeface="+mj-lt"/>
          </a:endParaRPr>
        </a:p>
        <a:p>
          <a:pPr marL="114300" lvl="1" indent="-114300" algn="l" defTabSz="622300">
            <a:lnSpc>
              <a:spcPct val="90000"/>
            </a:lnSpc>
            <a:spcBef>
              <a:spcPct val="0"/>
            </a:spcBef>
            <a:spcAft>
              <a:spcPct val="15000"/>
            </a:spcAft>
            <a:buChar char="••"/>
          </a:pPr>
          <a:endParaRPr lang="en-US" sz="1400" kern="1200" dirty="0">
            <a:latin typeface="+mj-lt"/>
          </a:endParaRPr>
        </a:p>
        <a:p>
          <a:pPr marL="114300" lvl="1" indent="-114300" algn="l" defTabSz="622300">
            <a:lnSpc>
              <a:spcPct val="90000"/>
            </a:lnSpc>
            <a:spcBef>
              <a:spcPct val="0"/>
            </a:spcBef>
            <a:spcAft>
              <a:spcPct val="15000"/>
            </a:spcAft>
            <a:buChar char="••"/>
          </a:pPr>
          <a:r>
            <a:rPr lang="en-ZA" sz="1400" kern="1200" dirty="0" smtClean="0">
              <a:latin typeface="+mj-lt"/>
            </a:rPr>
            <a:t>Protect and promote South African Industries</a:t>
          </a:r>
          <a:endParaRPr lang="en-US" sz="1400" kern="1200" dirty="0">
            <a:latin typeface="+mj-lt"/>
          </a:endParaRPr>
        </a:p>
        <a:p>
          <a:pPr marL="57150" lvl="1" indent="-57150" algn="l" defTabSz="488950">
            <a:lnSpc>
              <a:spcPct val="90000"/>
            </a:lnSpc>
            <a:spcBef>
              <a:spcPct val="0"/>
            </a:spcBef>
            <a:spcAft>
              <a:spcPct val="15000"/>
            </a:spcAft>
            <a:buChar char="••"/>
          </a:pPr>
          <a:endParaRPr lang="en-US" sz="1100" kern="1200" dirty="0"/>
        </a:p>
      </dsp:txBody>
      <dsp:txXfrm rot="-5400000">
        <a:off x="1090085" y="1462520"/>
        <a:ext cx="7203670" cy="1425793"/>
      </dsp:txXfrm>
    </dsp:sp>
    <dsp:sp modelId="{64A7BF19-C3EA-4434-8C6D-ADC6A093DC40}">
      <dsp:nvSpPr>
        <dsp:cNvPr id="0" name=""/>
        <dsp:cNvSpPr/>
      </dsp:nvSpPr>
      <dsp:spPr>
        <a:xfrm rot="5400000">
          <a:off x="-233589" y="3415868"/>
          <a:ext cx="1557263" cy="10900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3727320"/>
        <a:ext cx="1090084" cy="467179"/>
      </dsp:txXfrm>
    </dsp:sp>
    <dsp:sp modelId="{2444DABE-D1E5-4F71-A87A-E706F85DF2A5}">
      <dsp:nvSpPr>
        <dsp:cNvPr id="0" name=""/>
        <dsp:cNvSpPr/>
      </dsp:nvSpPr>
      <dsp:spPr>
        <a:xfrm rot="5400000">
          <a:off x="4092806" y="47988"/>
          <a:ext cx="1275358" cy="72808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Protect fauna and flora</a:t>
          </a:r>
          <a:endParaRPr lang="en-US" sz="1400" kern="1200" dirty="0">
            <a:latin typeface="+mj-lt"/>
          </a:endParaRPr>
        </a:p>
        <a:p>
          <a:pPr marL="114300" lvl="1" indent="-114300" algn="l" defTabSz="622300">
            <a:lnSpc>
              <a:spcPct val="90000"/>
            </a:lnSpc>
            <a:spcBef>
              <a:spcPct val="0"/>
            </a:spcBef>
            <a:spcAft>
              <a:spcPct val="15000"/>
            </a:spcAft>
            <a:buChar char="••"/>
          </a:pPr>
          <a:endParaRPr lang="en-US" sz="1400" kern="1200" dirty="0">
            <a:latin typeface="+mj-lt"/>
          </a:endParaRPr>
        </a:p>
        <a:p>
          <a:pPr marL="114300" lvl="1" indent="-114300" algn="l" defTabSz="622300">
            <a:lnSpc>
              <a:spcPct val="90000"/>
            </a:lnSpc>
            <a:spcBef>
              <a:spcPct val="0"/>
            </a:spcBef>
            <a:spcAft>
              <a:spcPct val="15000"/>
            </a:spcAft>
            <a:buChar char="••"/>
          </a:pPr>
          <a:r>
            <a:rPr lang="en-ZA" sz="1400" kern="1200" dirty="0" smtClean="0">
              <a:latin typeface="+mj-lt"/>
            </a:rPr>
            <a:t>Protect indigenous art effects and cultural heritage </a:t>
          </a:r>
          <a:endParaRPr lang="en-US" sz="1400" kern="1200" dirty="0">
            <a:latin typeface="+mj-lt"/>
          </a:endParaRPr>
        </a:p>
        <a:p>
          <a:pPr marL="114300" lvl="1" indent="-114300" algn="l" defTabSz="666750">
            <a:lnSpc>
              <a:spcPct val="90000"/>
            </a:lnSpc>
            <a:spcBef>
              <a:spcPct val="0"/>
            </a:spcBef>
            <a:spcAft>
              <a:spcPct val="15000"/>
            </a:spcAft>
            <a:buChar char="••"/>
          </a:pPr>
          <a:endParaRPr lang="en-US" sz="1500" kern="1200" dirty="0"/>
        </a:p>
      </dsp:txBody>
      <dsp:txXfrm rot="-5400000">
        <a:off x="1090084" y="3112968"/>
        <a:ext cx="7218544" cy="1150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51E29-C167-40DA-8881-7BB94507B079}">
      <dsp:nvSpPr>
        <dsp:cNvPr id="0" name=""/>
        <dsp:cNvSpPr/>
      </dsp:nvSpPr>
      <dsp:spPr>
        <a:xfrm>
          <a:off x="0" y="0"/>
          <a:ext cx="8370887" cy="1647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dirty="0" smtClean="0">
              <a:latin typeface="+mj-lt"/>
            </a:rPr>
            <a:t>We undertake better control and constant surveillance of such goods till the point of release to traders.</a:t>
          </a:r>
          <a:endParaRPr lang="en-US" sz="1800" kern="1200" dirty="0">
            <a:latin typeface="+mj-lt"/>
          </a:endParaRPr>
        </a:p>
      </dsp:txBody>
      <dsp:txXfrm>
        <a:off x="80421" y="80421"/>
        <a:ext cx="8210045" cy="1486583"/>
      </dsp:txXfrm>
    </dsp:sp>
    <dsp:sp modelId="{24CFF563-2F20-42F2-882E-6B694AFF0C68}">
      <dsp:nvSpPr>
        <dsp:cNvPr id="0" name=""/>
        <dsp:cNvSpPr/>
      </dsp:nvSpPr>
      <dsp:spPr>
        <a:xfrm>
          <a:off x="0" y="2042150"/>
          <a:ext cx="8370887" cy="1725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dirty="0" smtClean="0">
              <a:latin typeface="+mj-lt"/>
            </a:rPr>
            <a:t>SARS will improve processes and system to eliminate all irregularities regarding the storage of goods in State warehouses.</a:t>
          </a:r>
          <a:endParaRPr lang="en-US" sz="1800" kern="1200" dirty="0">
            <a:latin typeface="+mj-lt"/>
          </a:endParaRPr>
        </a:p>
      </dsp:txBody>
      <dsp:txXfrm>
        <a:off x="84231" y="2126381"/>
        <a:ext cx="8202425" cy="1557009"/>
      </dsp:txXfrm>
    </dsp:sp>
    <dsp:sp modelId="{5A7C978D-57C4-48BE-B2DD-6D5497DB54AB}">
      <dsp:nvSpPr>
        <dsp:cNvPr id="0" name=""/>
        <dsp:cNvSpPr/>
      </dsp:nvSpPr>
      <dsp:spPr>
        <a:xfrm>
          <a:off x="0" y="3954821"/>
          <a:ext cx="8370887"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dirty="0" smtClean="0">
              <a:latin typeface="+mj-lt"/>
            </a:rPr>
            <a:t>Please consult Branch office details on the SARS websites to report any such problems or to initiate processes when experiencing problems. </a:t>
          </a:r>
          <a:endParaRPr lang="en-US" sz="1800" kern="1200" dirty="0">
            <a:latin typeface="+mj-lt"/>
          </a:endParaRPr>
        </a:p>
      </dsp:txBody>
      <dsp:txXfrm>
        <a:off x="59399" y="4014220"/>
        <a:ext cx="8252089"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4FD6-BB4D-4C30-9216-4BC9E6368769}">
      <dsp:nvSpPr>
        <dsp:cNvPr id="0" name=""/>
        <dsp:cNvSpPr/>
      </dsp:nvSpPr>
      <dsp:spPr>
        <a:xfrm>
          <a:off x="-5477956" y="-838842"/>
          <a:ext cx="6523279" cy="6523279"/>
        </a:xfrm>
        <a:prstGeom prst="blockArc">
          <a:avLst>
            <a:gd name="adj1" fmla="val 18900000"/>
            <a:gd name="adj2" fmla="val 2700000"/>
            <a:gd name="adj3" fmla="val 33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EA15A1-AFD2-487F-85E1-498EDDDFF86F}">
      <dsp:nvSpPr>
        <dsp:cNvPr id="0" name=""/>
        <dsp:cNvSpPr/>
      </dsp:nvSpPr>
      <dsp:spPr>
        <a:xfrm>
          <a:off x="672568" y="484559"/>
          <a:ext cx="7631449" cy="9691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9238" tIns="50800" rIns="50800" bIns="50800" numCol="1" spcCol="1270" anchor="ctr" anchorCtr="0">
          <a:noAutofit/>
        </a:bodyPr>
        <a:lstStyle/>
        <a:p>
          <a:pPr lvl="0" algn="l" defTabSz="889000">
            <a:lnSpc>
              <a:spcPct val="90000"/>
            </a:lnSpc>
            <a:spcBef>
              <a:spcPct val="0"/>
            </a:spcBef>
            <a:spcAft>
              <a:spcPct val="35000"/>
            </a:spcAft>
          </a:pPr>
          <a:r>
            <a:rPr lang="en-ZA" sz="2000" kern="1200" dirty="0" smtClean="0">
              <a:latin typeface="+mj-lt"/>
            </a:rPr>
            <a:t>SARS is governed by processes and systems that are transparent and lends itself to governance processes that seeks to ensure we adhere to such processes</a:t>
          </a:r>
          <a:endParaRPr lang="en-US" sz="2000" kern="1200" dirty="0">
            <a:latin typeface="+mj-lt"/>
          </a:endParaRPr>
        </a:p>
      </dsp:txBody>
      <dsp:txXfrm>
        <a:off x="672568" y="484559"/>
        <a:ext cx="7631449" cy="969119"/>
      </dsp:txXfrm>
    </dsp:sp>
    <dsp:sp modelId="{6B7F8D0A-3147-41AB-9A17-4E3E8B1C7588}">
      <dsp:nvSpPr>
        <dsp:cNvPr id="0" name=""/>
        <dsp:cNvSpPr/>
      </dsp:nvSpPr>
      <dsp:spPr>
        <a:xfrm>
          <a:off x="66869" y="363419"/>
          <a:ext cx="1211398" cy="12113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AC0169-F924-4F2C-BC71-9F0747B4C30B}">
      <dsp:nvSpPr>
        <dsp:cNvPr id="0" name=""/>
        <dsp:cNvSpPr/>
      </dsp:nvSpPr>
      <dsp:spPr>
        <a:xfrm>
          <a:off x="1024843" y="1938238"/>
          <a:ext cx="7279174" cy="9691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9238" tIns="50800" rIns="50800" bIns="50800" numCol="1" spcCol="1270" anchor="ctr" anchorCtr="0">
          <a:noAutofit/>
        </a:bodyPr>
        <a:lstStyle/>
        <a:p>
          <a:pPr lvl="0" algn="l" defTabSz="889000">
            <a:lnSpc>
              <a:spcPct val="90000"/>
            </a:lnSpc>
            <a:spcBef>
              <a:spcPct val="0"/>
            </a:spcBef>
            <a:spcAft>
              <a:spcPct val="35000"/>
            </a:spcAft>
          </a:pPr>
          <a:r>
            <a:rPr lang="en-ZA" sz="2000" kern="1200" dirty="0" smtClean="0">
              <a:latin typeface="+mj-lt"/>
            </a:rPr>
            <a:t>SARS dispute processes are within the framework as prescribe by PAJA</a:t>
          </a:r>
          <a:endParaRPr lang="en-US" sz="2000" kern="1200" dirty="0">
            <a:latin typeface="+mj-lt"/>
          </a:endParaRPr>
        </a:p>
      </dsp:txBody>
      <dsp:txXfrm>
        <a:off x="1024843" y="1938238"/>
        <a:ext cx="7279174" cy="969119"/>
      </dsp:txXfrm>
    </dsp:sp>
    <dsp:sp modelId="{144212F9-F4D8-4C3F-81B5-28B4395DEABD}">
      <dsp:nvSpPr>
        <dsp:cNvPr id="0" name=""/>
        <dsp:cNvSpPr/>
      </dsp:nvSpPr>
      <dsp:spPr>
        <a:xfrm>
          <a:off x="419143" y="1817098"/>
          <a:ext cx="1211398" cy="12113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CFC05-5078-4FCF-A558-7CE9B00377AB}">
      <dsp:nvSpPr>
        <dsp:cNvPr id="0" name=""/>
        <dsp:cNvSpPr/>
      </dsp:nvSpPr>
      <dsp:spPr>
        <a:xfrm>
          <a:off x="672568" y="3391916"/>
          <a:ext cx="7631449" cy="9691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9238" tIns="50800" rIns="50800" bIns="50800" numCol="1" spcCol="1270" anchor="ctr" anchorCtr="0">
          <a:noAutofit/>
        </a:bodyPr>
        <a:lstStyle/>
        <a:p>
          <a:pPr lvl="0" algn="l" defTabSz="889000">
            <a:lnSpc>
              <a:spcPct val="90000"/>
            </a:lnSpc>
            <a:spcBef>
              <a:spcPct val="0"/>
            </a:spcBef>
            <a:spcAft>
              <a:spcPct val="35000"/>
            </a:spcAft>
          </a:pPr>
          <a:r>
            <a:rPr lang="en-ZA" sz="2000" kern="1200" dirty="0" smtClean="0">
              <a:latin typeface="+mj-lt"/>
            </a:rPr>
            <a:t>Clients may exhaust all internal appeal processes as contained within the Customs and Excise Act and Rules and external documents on the matter</a:t>
          </a:r>
          <a:endParaRPr lang="en-US" sz="2000" kern="1200" dirty="0">
            <a:latin typeface="+mj-lt"/>
          </a:endParaRPr>
        </a:p>
      </dsp:txBody>
      <dsp:txXfrm>
        <a:off x="672568" y="3391916"/>
        <a:ext cx="7631449" cy="969119"/>
      </dsp:txXfrm>
    </dsp:sp>
    <dsp:sp modelId="{58DD184A-9F32-4F59-A72D-4D9067D97A15}">
      <dsp:nvSpPr>
        <dsp:cNvPr id="0" name=""/>
        <dsp:cNvSpPr/>
      </dsp:nvSpPr>
      <dsp:spPr>
        <a:xfrm>
          <a:off x="66869" y="3270776"/>
          <a:ext cx="1211398" cy="12113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7C929-F5A2-B944-A14F-16451897D16C}" type="datetimeFigureOut">
              <a:rPr lang="en-US" smtClean="0"/>
              <a:t>8/19/2021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26</a:t>
            </a:fld>
            <a:endParaRPr lang="en-US"/>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fld id="{53672DC1-85C1-477C-A2BE-0D91C6DC7E1F}" type="datetime1">
              <a:rPr lang="en-US" smtClean="0"/>
              <a:t>8/19/2021</a:t>
            </a:fld>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smtClean="0"/>
              <a:t>Click to edit Master Division</a:t>
            </a:r>
            <a:endParaRPr lang="en-US" dirty="0"/>
          </a:p>
        </p:txBody>
      </p:sp>
    </p:spTree>
    <p:extLst>
      <p:ext uri="{BB962C8B-B14F-4D97-AF65-F5344CB8AC3E}">
        <p14:creationId xmlns:p14="http://schemas.microsoft.com/office/powerpoint/2010/main" val="221606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760728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8015662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59399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8A645C-CB70-443F-91E6-879E3033604F}" type="datetime1">
              <a:rPr lang="en-US" smtClean="0"/>
              <a:t>8/19/2021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6D5AB60-DF99-5943-A599-BF532D2DBDC7}" type="slidenum">
              <a:rPr lang="en-US" smtClean="0"/>
              <a:t>‹#›</a:t>
            </a:fld>
            <a:endParaRPr lang="en-US" dirty="0"/>
          </a:p>
        </p:txBody>
      </p:sp>
    </p:spTree>
    <p:extLst>
      <p:ext uri="{BB962C8B-B14F-4D97-AF65-F5344CB8AC3E}">
        <p14:creationId xmlns:p14="http://schemas.microsoft.com/office/powerpoint/2010/main" val="335370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smtClean="0"/>
              <a:t>Click to edit Master Headline</a:t>
            </a:r>
            <a:endParaRPr lang="en-US" dirty="0"/>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smtClean="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8" r:id="rId6"/>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ars.gov.za/"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sars.gov.za/" TargetMode="External"/><Relationship Id="rId2" Type="http://schemas.openxmlformats.org/officeDocument/2006/relationships/hyperlink" Target="http://www.youtube.com/sarstax"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ars.gov.za/AllDocs/OpsDocs/Policies/SC-CF-19%20-%20Registration%20Licensing%20and%20Designation%20-%20External%20Policy.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073" y="3811650"/>
            <a:ext cx="8136128" cy="691802"/>
          </a:xfrm>
        </p:spPr>
        <p:txBody>
          <a:bodyPr/>
          <a:lstStyle/>
          <a:p>
            <a:r>
              <a:rPr lang="en-US" sz="2800" dirty="0" smtClean="0">
                <a:latin typeface="+mj-lt"/>
              </a:rPr>
              <a:t>SMME TRADERS AND TRAVELLERS</a:t>
            </a: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5" name="Title 2"/>
          <p:cNvSpPr txBox="1">
            <a:spLocks/>
          </p:cNvSpPr>
          <p:nvPr/>
        </p:nvSpPr>
        <p:spPr>
          <a:xfrm>
            <a:off x="635620" y="4804791"/>
            <a:ext cx="7167756" cy="100127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baseline="0">
                <a:solidFill>
                  <a:schemeClr val="bg1"/>
                </a:solidFill>
                <a:latin typeface="Arial" charset="0"/>
                <a:ea typeface="+mj-ea"/>
                <a:cs typeface="+mj-cs"/>
              </a:defRPr>
            </a:lvl1pPr>
          </a:lstStyle>
          <a:p>
            <a:r>
              <a:rPr lang="en-US" sz="2800" dirty="0">
                <a:latin typeface="+mj-lt"/>
              </a:rPr>
              <a:t>CUSTOMS </a:t>
            </a:r>
            <a:r>
              <a:rPr lang="en-US" sz="2800" dirty="0" smtClean="0">
                <a:latin typeface="+mj-lt"/>
              </a:rPr>
              <a:t>CARGO CLEARANCE PROCEDURES WEBINAR</a:t>
            </a:r>
            <a:endParaRPr lang="en-US" sz="2800" dirty="0">
              <a:latin typeface="+mj-lt"/>
            </a:endParaRPr>
          </a:p>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en-US" dirty="0" smtClean="0"/>
              <a:t>19 August 2021</a:t>
            </a:r>
            <a:endParaRPr lang="en-US" dirty="0"/>
          </a:p>
        </p:txBody>
      </p:sp>
    </p:spTree>
    <p:extLst>
      <p:ext uri="{BB962C8B-B14F-4D97-AF65-F5344CB8AC3E}">
        <p14:creationId xmlns:p14="http://schemas.microsoft.com/office/powerpoint/2010/main" val="87529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25"/>
            <a:ext cx="9144000" cy="532606"/>
          </a:xfrm>
          <a:noFill/>
        </p:spPr>
        <p:txBody>
          <a:bodyPr>
            <a:noAutofit/>
          </a:bodyPr>
          <a:lstStyle/>
          <a:p>
            <a:r>
              <a:rPr lang="en-ZA" sz="2400" dirty="0" smtClean="0"/>
              <a:t>Registration and Licensing</a:t>
            </a:r>
            <a:r>
              <a:rPr lang="en-ZA" sz="2800" dirty="0" smtClean="0"/>
              <a:t/>
            </a:r>
            <a:br>
              <a:rPr lang="en-ZA" sz="2800" dirty="0" smtClean="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9</a:t>
            </a:fld>
            <a:endParaRPr lang="en-US" dirty="0"/>
          </a:p>
        </p:txBody>
      </p:sp>
      <p:sp>
        <p:nvSpPr>
          <p:cNvPr id="6" name="TextBox 5"/>
          <p:cNvSpPr txBox="1"/>
          <p:nvPr/>
        </p:nvSpPr>
        <p:spPr>
          <a:xfrm>
            <a:off x="0" y="1472837"/>
            <a:ext cx="8458200" cy="923330"/>
          </a:xfrm>
          <a:prstGeom prst="rect">
            <a:avLst/>
          </a:prstGeom>
          <a:noFill/>
        </p:spPr>
        <p:txBody>
          <a:bodyPr wrap="square" rtlCol="0">
            <a:spAutoFit/>
          </a:bodyPr>
          <a:lstStyle/>
          <a:p>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p:txBody>
      </p:sp>
      <p:sp>
        <p:nvSpPr>
          <p:cNvPr id="4" name="Rectangle 3"/>
          <p:cNvSpPr/>
          <p:nvPr/>
        </p:nvSpPr>
        <p:spPr>
          <a:xfrm>
            <a:off x="54779" y="885953"/>
            <a:ext cx="4680552" cy="369332"/>
          </a:xfrm>
          <a:prstGeom prst="rect">
            <a:avLst/>
          </a:prstGeom>
        </p:spPr>
        <p:txBody>
          <a:bodyPr wrap="square">
            <a:spAutoFit/>
          </a:bodyPr>
          <a:lstStyle/>
          <a:p>
            <a:r>
              <a:rPr lang="en-ZA" b="1" dirty="0" smtClean="0">
                <a:solidFill>
                  <a:srgbClr val="004C85"/>
                </a:solidFill>
              </a:rPr>
              <a:t>Authorised Person to submit  application</a:t>
            </a:r>
            <a:endParaRPr lang="en-ZA" b="1" dirty="0">
              <a:solidFill>
                <a:srgbClr val="004C8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71922269"/>
              </p:ext>
            </p:extLst>
          </p:nvPr>
        </p:nvGraphicFramePr>
        <p:xfrm>
          <a:off x="85344" y="1460642"/>
          <a:ext cx="8372856" cy="4749519"/>
        </p:xfrm>
        <a:graphic>
          <a:graphicData uri="http://schemas.openxmlformats.org/drawingml/2006/table">
            <a:tbl>
              <a:tblPr firstRow="1" bandRow="1">
                <a:tableStyleId>{5C22544A-7EE6-4342-B048-85BDC9FD1C3A}</a:tableStyleId>
              </a:tblPr>
              <a:tblGrid>
                <a:gridCol w="4171145">
                  <a:extLst>
                    <a:ext uri="{9D8B030D-6E8A-4147-A177-3AD203B41FA5}">
                      <a16:colId xmlns:a16="http://schemas.microsoft.com/office/drawing/2014/main" val="3698005577"/>
                    </a:ext>
                  </a:extLst>
                </a:gridCol>
                <a:gridCol w="4201711">
                  <a:extLst>
                    <a:ext uri="{9D8B030D-6E8A-4147-A177-3AD203B41FA5}">
                      <a16:colId xmlns:a16="http://schemas.microsoft.com/office/drawing/2014/main" val="3310105134"/>
                    </a:ext>
                  </a:extLst>
                </a:gridCol>
              </a:tblGrid>
              <a:tr h="851741">
                <a:tc>
                  <a:txBody>
                    <a:bodyPr/>
                    <a:lstStyle/>
                    <a:p>
                      <a:r>
                        <a:rPr lang="en-ZA" dirty="0" smtClean="0"/>
                        <a:t>Applicant</a:t>
                      </a:r>
                      <a:r>
                        <a:rPr lang="en-ZA" baseline="0" dirty="0" smtClean="0"/>
                        <a:t> / Entity</a:t>
                      </a:r>
                      <a:endParaRPr lang="en-ZA" dirty="0"/>
                    </a:p>
                  </a:txBody>
                  <a:tcPr/>
                </a:tc>
                <a:tc>
                  <a:txBody>
                    <a:bodyPr/>
                    <a:lstStyle/>
                    <a:p>
                      <a:r>
                        <a:rPr lang="en-ZA" dirty="0" smtClean="0"/>
                        <a:t>Person (s) Authorised</a:t>
                      </a:r>
                      <a:endParaRPr lang="en-ZA" dirty="0"/>
                    </a:p>
                  </a:txBody>
                  <a:tcPr/>
                </a:tc>
                <a:extLst>
                  <a:ext uri="{0D108BD9-81ED-4DB2-BD59-A6C34878D82A}">
                    <a16:rowId xmlns:a16="http://schemas.microsoft.com/office/drawing/2014/main" val="4060670914"/>
                  </a:ext>
                </a:extLst>
              </a:tr>
              <a:tr h="2349469">
                <a:tc>
                  <a:txBody>
                    <a:bodyPr/>
                    <a:lstStyle/>
                    <a:p>
                      <a:r>
                        <a:rPr lang="en-ZA" sz="1800" b="0" i="0" u="none" strike="noStrike" baseline="0" dirty="0" smtClean="0">
                          <a:latin typeface="+mj-lt"/>
                        </a:rPr>
                        <a:t>Estate of a deceased or insolvent</a:t>
                      </a:r>
                    </a:p>
                    <a:p>
                      <a:r>
                        <a:rPr lang="en-ZA" sz="1800" b="0" i="0" u="none" strike="noStrike" baseline="0" dirty="0" smtClean="0">
                          <a:latin typeface="+mj-lt"/>
                        </a:rPr>
                        <a:t>person(s)</a:t>
                      </a:r>
                      <a:endParaRPr lang="en-ZA" sz="1800" dirty="0">
                        <a:latin typeface="+mj-lt"/>
                      </a:endParaRPr>
                    </a:p>
                  </a:txBody>
                  <a:tcPr/>
                </a:tc>
                <a:tc>
                  <a:txBody>
                    <a:bodyPr/>
                    <a:lstStyle/>
                    <a:p>
                      <a:pPr marL="285750" indent="-285750">
                        <a:buFont typeface="Arial" panose="020B0604020202020204" pitchFamily="34" charset="0"/>
                        <a:buChar char="•"/>
                      </a:pPr>
                      <a:r>
                        <a:rPr lang="en-ZA" sz="1600" b="0" i="0" u="none" strike="noStrike" kern="1200" baseline="0" dirty="0" smtClean="0">
                          <a:solidFill>
                            <a:schemeClr val="dk1"/>
                          </a:solidFill>
                          <a:latin typeface="+mj-lt"/>
                          <a:ea typeface="+mn-ea"/>
                          <a:cs typeface="+mn-cs"/>
                        </a:rPr>
                        <a:t>Executor;</a:t>
                      </a:r>
                    </a:p>
                    <a:p>
                      <a:pPr marL="285750" indent="-285750">
                        <a:buFont typeface="Arial" panose="020B0604020202020204" pitchFamily="34" charset="0"/>
                        <a:buChar char="•"/>
                      </a:pPr>
                      <a:r>
                        <a:rPr lang="en-ZA" sz="1600" b="0" i="0" u="none" strike="noStrike" kern="1200" baseline="0" dirty="0" smtClean="0">
                          <a:solidFill>
                            <a:schemeClr val="dk1"/>
                          </a:solidFill>
                          <a:latin typeface="+mj-lt"/>
                          <a:ea typeface="+mn-ea"/>
                          <a:cs typeface="+mn-cs"/>
                        </a:rPr>
                        <a:t>Administrator of the estate; or</a:t>
                      </a:r>
                    </a:p>
                    <a:p>
                      <a:pPr marL="285750" indent="-285750">
                        <a:buFont typeface="Arial" panose="020B0604020202020204" pitchFamily="34" charset="0"/>
                        <a:buChar char="•"/>
                      </a:pPr>
                      <a:r>
                        <a:rPr lang="en-ZA" sz="1600" b="0" i="0" u="none" strike="noStrike" kern="1200" baseline="0" dirty="0" smtClean="0">
                          <a:solidFill>
                            <a:schemeClr val="dk1"/>
                          </a:solidFill>
                          <a:latin typeface="+mj-lt"/>
                          <a:ea typeface="+mn-ea"/>
                          <a:cs typeface="+mn-cs"/>
                        </a:rPr>
                        <a:t>If the executor or administrator is a company or firm, the</a:t>
                      </a:r>
                    </a:p>
                    <a:p>
                      <a:pPr marL="285750" indent="-285750">
                        <a:buFont typeface="Arial" panose="020B0604020202020204" pitchFamily="34" charset="0"/>
                        <a:buChar char="•"/>
                      </a:pPr>
                      <a:r>
                        <a:rPr lang="en-ZA" sz="1600" b="0" i="0" u="none" strike="noStrike" kern="1200" baseline="0" dirty="0" smtClean="0">
                          <a:solidFill>
                            <a:schemeClr val="dk1"/>
                          </a:solidFill>
                          <a:latin typeface="+mj-lt"/>
                          <a:ea typeface="+mn-ea"/>
                          <a:cs typeface="+mn-cs"/>
                        </a:rPr>
                        <a:t>duly authorised senior official of the company or firm</a:t>
                      </a:r>
                      <a:endParaRPr lang="en-ZA" sz="1600" dirty="0">
                        <a:latin typeface="+mj-lt"/>
                      </a:endParaRPr>
                    </a:p>
                  </a:txBody>
                  <a:tcPr/>
                </a:tc>
                <a:extLst>
                  <a:ext uri="{0D108BD9-81ED-4DB2-BD59-A6C34878D82A}">
                    <a16:rowId xmlns:a16="http://schemas.microsoft.com/office/drawing/2014/main" val="2804333937"/>
                  </a:ext>
                </a:extLst>
              </a:tr>
              <a:tr h="657131">
                <a:tc>
                  <a:txBody>
                    <a:bodyPr/>
                    <a:lstStyle/>
                    <a:p>
                      <a:r>
                        <a:rPr lang="en-ZA" sz="1600" b="0" i="0" u="none" strike="noStrike" kern="1200" baseline="0" dirty="0" smtClean="0">
                          <a:solidFill>
                            <a:schemeClr val="dk1"/>
                          </a:solidFill>
                          <a:latin typeface="+mj-lt"/>
                          <a:ea typeface="+mn-ea"/>
                          <a:cs typeface="+mn-cs"/>
                        </a:rPr>
                        <a:t>Organ of state</a:t>
                      </a:r>
                      <a:endParaRPr lang="en-ZA" sz="1600" dirty="0">
                        <a:latin typeface="+mj-lt"/>
                      </a:endParaRPr>
                    </a:p>
                  </a:txBody>
                  <a:tcPr/>
                </a:tc>
                <a:tc>
                  <a:txBody>
                    <a:bodyPr/>
                    <a:lstStyle/>
                    <a:p>
                      <a:pPr marL="285750" indent="-285750">
                        <a:buFont typeface="Arial" panose="020B0604020202020204" pitchFamily="34" charset="0"/>
                        <a:buChar char="•"/>
                      </a:pPr>
                      <a:r>
                        <a:rPr lang="en-ZA" sz="1600" b="0" i="0" u="none" strike="noStrike" kern="1200" baseline="0" dirty="0" smtClean="0">
                          <a:solidFill>
                            <a:schemeClr val="dk1"/>
                          </a:solidFill>
                          <a:latin typeface="+mj-lt"/>
                          <a:ea typeface="+mn-ea"/>
                          <a:cs typeface="+mn-cs"/>
                        </a:rPr>
                        <a:t>An official in an executive position</a:t>
                      </a:r>
                      <a:endParaRPr lang="en-ZA" sz="1600" dirty="0" smtClean="0">
                        <a:latin typeface="+mj-lt"/>
                      </a:endParaRPr>
                    </a:p>
                  </a:txBody>
                  <a:tcPr/>
                </a:tc>
                <a:extLst>
                  <a:ext uri="{0D108BD9-81ED-4DB2-BD59-A6C34878D82A}">
                    <a16:rowId xmlns:a16="http://schemas.microsoft.com/office/drawing/2014/main" val="3560205124"/>
                  </a:ext>
                </a:extLst>
              </a:tr>
              <a:tr h="891178">
                <a:tc>
                  <a:txBody>
                    <a:bodyPr/>
                    <a:lstStyle/>
                    <a:p>
                      <a:r>
                        <a:rPr lang="en-ZA" sz="1800" b="0" i="0" u="none" strike="noStrike" kern="1200" baseline="0" dirty="0" smtClean="0">
                          <a:solidFill>
                            <a:schemeClr val="dk1"/>
                          </a:solidFill>
                          <a:latin typeface="+mj-lt"/>
                          <a:ea typeface="+mn-ea"/>
                          <a:cs typeface="+mn-cs"/>
                        </a:rPr>
                        <a:t>Institution</a:t>
                      </a:r>
                      <a:endParaRPr lang="en-ZA" sz="1800" dirty="0">
                        <a:latin typeface="+mj-lt"/>
                      </a:endParaRPr>
                    </a:p>
                  </a:txBody>
                  <a:tcPr/>
                </a:tc>
                <a:tc>
                  <a:txBody>
                    <a:bodyPr/>
                    <a:lstStyle/>
                    <a:p>
                      <a:pPr marL="285750" indent="-285750">
                        <a:buFont typeface="Arial" panose="020B0604020202020204" pitchFamily="34" charset="0"/>
                        <a:buChar char="•"/>
                      </a:pPr>
                      <a:r>
                        <a:rPr lang="en-ZA" sz="1800" b="0" i="0" u="none" strike="noStrike" kern="1200" baseline="0" dirty="0" smtClean="0">
                          <a:solidFill>
                            <a:schemeClr val="dk1"/>
                          </a:solidFill>
                          <a:latin typeface="+mj-lt"/>
                          <a:ea typeface="+mn-ea"/>
                          <a:cs typeface="+mn-cs"/>
                        </a:rPr>
                        <a:t>The person having effective management of the institution</a:t>
                      </a:r>
                      <a:endParaRPr lang="en-ZA" sz="1800" dirty="0" smtClean="0">
                        <a:latin typeface="+mj-lt"/>
                      </a:endParaRPr>
                    </a:p>
                  </a:txBody>
                  <a:tcPr/>
                </a:tc>
                <a:extLst>
                  <a:ext uri="{0D108BD9-81ED-4DB2-BD59-A6C34878D82A}">
                    <a16:rowId xmlns:a16="http://schemas.microsoft.com/office/drawing/2014/main" val="1023508829"/>
                  </a:ext>
                </a:extLst>
              </a:tr>
            </a:tbl>
          </a:graphicData>
        </a:graphic>
      </p:graphicFrame>
      <p:pic>
        <p:nvPicPr>
          <p:cNvPr id="7" name="Picture 6"/>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083121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25"/>
            <a:ext cx="9144000" cy="532606"/>
          </a:xfrm>
          <a:noFill/>
        </p:spPr>
        <p:txBody>
          <a:bodyPr>
            <a:noAutofit/>
          </a:bodyPr>
          <a:lstStyle/>
          <a:p>
            <a:r>
              <a:rPr lang="en-ZA" sz="2800" dirty="0" smtClean="0"/>
              <a:t> </a:t>
            </a:r>
            <a:r>
              <a:rPr lang="en-ZA" sz="2400" dirty="0" smtClean="0"/>
              <a:t>Customs Client Types and Requirements</a:t>
            </a:r>
            <a:r>
              <a:rPr lang="en-ZA" sz="2800" dirty="0"/>
              <a:t/>
            </a:r>
            <a:br>
              <a:rPr lang="en-ZA" sz="2800" dirty="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10</a:t>
            </a:fld>
            <a:endParaRPr lang="en-US" dirty="0"/>
          </a:p>
        </p:txBody>
      </p:sp>
      <p:sp>
        <p:nvSpPr>
          <p:cNvPr id="6" name="TextBox 5"/>
          <p:cNvSpPr txBox="1"/>
          <p:nvPr/>
        </p:nvSpPr>
        <p:spPr>
          <a:xfrm>
            <a:off x="0" y="1138055"/>
            <a:ext cx="8366171" cy="369332"/>
          </a:xfrm>
          <a:prstGeom prst="rect">
            <a:avLst/>
          </a:prstGeom>
          <a:noFill/>
        </p:spPr>
        <p:txBody>
          <a:bodyPr wrap="square" rtlCol="0">
            <a:spAutoFit/>
          </a:bodyPr>
          <a:lstStyle/>
          <a:p>
            <a:pPr marL="285750" indent="-285750">
              <a:buFont typeface="Arial" panose="020B0604020202020204" pitchFamily="34" charset="0"/>
              <a:buChar char="•"/>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213990360"/>
              </p:ext>
            </p:extLst>
          </p:nvPr>
        </p:nvGraphicFramePr>
        <p:xfrm>
          <a:off x="154424" y="984010"/>
          <a:ext cx="8989576" cy="5971540"/>
        </p:xfrm>
        <a:graphic>
          <a:graphicData uri="http://schemas.openxmlformats.org/drawingml/2006/table">
            <a:tbl>
              <a:tblPr firstRow="1" bandRow="1">
                <a:tableStyleId>{5C22544A-7EE6-4342-B048-85BDC9FD1C3A}</a:tableStyleId>
              </a:tblPr>
              <a:tblGrid>
                <a:gridCol w="3697443">
                  <a:extLst>
                    <a:ext uri="{9D8B030D-6E8A-4147-A177-3AD203B41FA5}">
                      <a16:colId xmlns:a16="http://schemas.microsoft.com/office/drawing/2014/main" val="2721143003"/>
                    </a:ext>
                  </a:extLst>
                </a:gridCol>
                <a:gridCol w="5292133">
                  <a:extLst>
                    <a:ext uri="{9D8B030D-6E8A-4147-A177-3AD203B41FA5}">
                      <a16:colId xmlns:a16="http://schemas.microsoft.com/office/drawing/2014/main" val="2310452976"/>
                    </a:ext>
                  </a:extLst>
                </a:gridCol>
              </a:tblGrid>
              <a:tr h="370840">
                <a:tc>
                  <a:txBody>
                    <a:bodyPr/>
                    <a:lstStyle/>
                    <a:p>
                      <a:pPr algn="ctr"/>
                      <a:r>
                        <a:rPr lang="en-ZA" dirty="0" smtClean="0"/>
                        <a:t>CLIENT TYPE</a:t>
                      </a:r>
                      <a:endParaRPr lang="en-ZA" dirty="0"/>
                    </a:p>
                  </a:txBody>
                  <a:tcPr/>
                </a:tc>
                <a:tc>
                  <a:txBody>
                    <a:bodyPr/>
                    <a:lstStyle/>
                    <a:p>
                      <a:pPr algn="ctr"/>
                      <a:r>
                        <a:rPr lang="en-ZA" dirty="0" smtClean="0"/>
                        <a:t>REQUIREMENTS</a:t>
                      </a:r>
                      <a:endParaRPr lang="en-ZA" dirty="0"/>
                    </a:p>
                  </a:txBody>
                  <a:tcPr/>
                </a:tc>
                <a:extLst>
                  <a:ext uri="{0D108BD9-81ED-4DB2-BD59-A6C34878D82A}">
                    <a16:rowId xmlns:a16="http://schemas.microsoft.com/office/drawing/2014/main" val="3991916655"/>
                  </a:ext>
                </a:extLst>
              </a:tr>
              <a:tr h="370840">
                <a:tc>
                  <a:txBody>
                    <a:bodyPr/>
                    <a:lstStyle/>
                    <a:p>
                      <a:r>
                        <a:rPr lang="en-ZA" sz="1600" b="1" i="0" u="none" strike="noStrike" kern="1200" baseline="0" dirty="0" smtClean="0">
                          <a:solidFill>
                            <a:schemeClr val="dk1"/>
                          </a:solidFill>
                          <a:latin typeface="+mj-lt"/>
                          <a:ea typeface="+mn-ea"/>
                          <a:cs typeface="+mn-cs"/>
                        </a:rPr>
                        <a:t>Automotive Production and Development Programme (APDP</a:t>
                      </a:r>
                      <a:r>
                        <a:rPr lang="en-ZA" sz="1350" b="1" i="0" u="none" strike="noStrike" kern="1200" baseline="0" dirty="0" smtClean="0">
                          <a:solidFill>
                            <a:schemeClr val="dk1"/>
                          </a:solidFill>
                          <a:latin typeface="+mn-lt"/>
                          <a:ea typeface="+mn-ea"/>
                          <a:cs typeface="+mn-cs"/>
                        </a:rPr>
                        <a:t>)</a:t>
                      </a:r>
                      <a:endParaRPr lang="en-ZA" dirty="0"/>
                    </a:p>
                  </a:txBody>
                  <a:tcPr/>
                </a:tc>
                <a:tc>
                  <a:txBody>
                    <a:bodyPr/>
                    <a:lstStyle/>
                    <a:p>
                      <a:r>
                        <a:rPr lang="en-ZA" sz="1600" dirty="0" smtClean="0">
                          <a:latin typeface="+mj-lt"/>
                        </a:rPr>
                        <a:t>Must</a:t>
                      </a:r>
                      <a:r>
                        <a:rPr lang="en-ZA" sz="1600" baseline="0" dirty="0" smtClean="0">
                          <a:latin typeface="+mj-lt"/>
                        </a:rPr>
                        <a:t> register with Customs as:</a:t>
                      </a:r>
                    </a:p>
                    <a:p>
                      <a:pPr marL="285750" indent="-285750">
                        <a:buFont typeface="Arial" panose="020B0604020202020204" pitchFamily="34" charset="0"/>
                        <a:buChar char="•"/>
                      </a:pPr>
                      <a:r>
                        <a:rPr lang="en-ZA" sz="1600" baseline="0" dirty="0" smtClean="0">
                          <a:latin typeface="+mj-lt"/>
                        </a:rPr>
                        <a:t>Importer / Exporter</a:t>
                      </a:r>
                    </a:p>
                    <a:p>
                      <a:pPr marL="285750" indent="-285750">
                        <a:buFont typeface="Arial" panose="020B0604020202020204" pitchFamily="34" charset="0"/>
                        <a:buChar char="•"/>
                      </a:pPr>
                      <a:r>
                        <a:rPr lang="en-ZA" sz="1600" baseline="0" dirty="0" smtClean="0">
                          <a:latin typeface="+mj-lt"/>
                        </a:rPr>
                        <a:t>Rebate user</a:t>
                      </a:r>
                    </a:p>
                    <a:p>
                      <a:pPr marL="0" indent="0">
                        <a:buFont typeface="Arial" panose="020B0604020202020204" pitchFamily="34" charset="0"/>
                        <a:buNone/>
                      </a:pPr>
                      <a:r>
                        <a:rPr lang="en-ZA" sz="1600" baseline="0" dirty="0" smtClean="0">
                          <a:latin typeface="+mj-lt"/>
                        </a:rPr>
                        <a:t>Premises registered as Special manufacturing warehouse for APDP</a:t>
                      </a:r>
                    </a:p>
                    <a:p>
                      <a:pPr marL="0" indent="0">
                        <a:buFont typeface="Arial" panose="020B0604020202020204" pitchFamily="34" charset="0"/>
                        <a:buNone/>
                      </a:pPr>
                      <a:r>
                        <a:rPr lang="en-ZA" sz="1600" baseline="0" dirty="0" smtClean="0">
                          <a:latin typeface="+mj-lt"/>
                        </a:rPr>
                        <a:t>Manual submission of DA185 and Annex  4A5 and required supporting documents</a:t>
                      </a:r>
                      <a:endParaRPr lang="en-ZA" sz="1600" dirty="0">
                        <a:latin typeface="+mj-lt"/>
                      </a:endParaRPr>
                    </a:p>
                  </a:txBody>
                  <a:tcPr/>
                </a:tc>
                <a:extLst>
                  <a:ext uri="{0D108BD9-81ED-4DB2-BD59-A6C34878D82A}">
                    <a16:rowId xmlns:a16="http://schemas.microsoft.com/office/drawing/2014/main" val="3121802617"/>
                  </a:ext>
                </a:extLst>
              </a:tr>
              <a:tr h="370840">
                <a:tc>
                  <a:txBody>
                    <a:bodyPr/>
                    <a:lstStyle/>
                    <a:p>
                      <a:pPr marL="0" algn="l" defTabSz="685800" rtl="0" eaLnBrk="1" latinLnBrk="0" hangingPunct="1"/>
                      <a:r>
                        <a:rPr lang="en-ZA" sz="1800" b="1" i="0" u="none" strike="noStrike" kern="1200" baseline="0" dirty="0" smtClean="0">
                          <a:solidFill>
                            <a:schemeClr val="dk1"/>
                          </a:solidFill>
                          <a:latin typeface="+mj-lt"/>
                          <a:ea typeface="+mn-ea"/>
                          <a:cs typeface="+mn-cs"/>
                        </a:rPr>
                        <a:t>Cargo Reporters</a:t>
                      </a:r>
                      <a:endParaRPr lang="en-ZA" sz="1800" b="1" i="0" u="none" strike="noStrike" kern="1200" baseline="0" dirty="0">
                        <a:solidFill>
                          <a:schemeClr val="dk1"/>
                        </a:solidFill>
                        <a:latin typeface="+mj-lt"/>
                        <a:ea typeface="+mn-ea"/>
                        <a:cs typeface="+mn-cs"/>
                      </a:endParaRPr>
                    </a:p>
                  </a:txBody>
                  <a:tcPr/>
                </a:tc>
                <a:tc>
                  <a:txBody>
                    <a:bodyPr/>
                    <a:lstStyle/>
                    <a:p>
                      <a:pPr marL="0" indent="0" algn="l" defTabSz="685800" rtl="0" eaLnBrk="1" latinLnBrk="0" hangingPunct="1">
                        <a:buFont typeface="Arial" panose="020B0604020202020204" pitchFamily="34" charset="0"/>
                        <a:buNone/>
                      </a:pPr>
                      <a:r>
                        <a:rPr lang="en-ZA" sz="1600" kern="1200" baseline="0" dirty="0" smtClean="0">
                          <a:solidFill>
                            <a:schemeClr val="dk1"/>
                          </a:solidFill>
                          <a:latin typeface="+mj-lt"/>
                          <a:ea typeface="+mn-ea"/>
                          <a:cs typeface="+mn-cs"/>
                        </a:rPr>
                        <a:t>Must register with SARS for:</a:t>
                      </a:r>
                    </a:p>
                    <a:p>
                      <a:pPr marL="285750" indent="-285750" algn="l" defTabSz="685800" rtl="0" eaLnBrk="1" latinLnBrk="0" hangingPunct="1">
                        <a:buFont typeface="Arial" panose="020B0604020202020204" pitchFamily="34" charset="0"/>
                        <a:buChar char="•"/>
                      </a:pPr>
                      <a:r>
                        <a:rPr lang="en-ZA" sz="1600" kern="1200" baseline="0" dirty="0" smtClean="0">
                          <a:solidFill>
                            <a:schemeClr val="dk1"/>
                          </a:solidFill>
                          <a:latin typeface="+mj-lt"/>
                          <a:ea typeface="+mn-ea"/>
                          <a:cs typeface="+mn-cs"/>
                        </a:rPr>
                        <a:t>Submitting, receiving and processing cargo reports on Cargo Processing System (CPS)</a:t>
                      </a:r>
                    </a:p>
                    <a:p>
                      <a:pPr marL="285750" indent="-285750" algn="l" defTabSz="685800" rtl="0" eaLnBrk="1" latinLnBrk="0" hangingPunct="1">
                        <a:buFont typeface="Arial" panose="020B0604020202020204" pitchFamily="34" charset="0"/>
                        <a:buChar char="•"/>
                      </a:pPr>
                      <a:r>
                        <a:rPr lang="en-ZA" sz="1600" kern="1200" baseline="0" dirty="0" smtClean="0">
                          <a:solidFill>
                            <a:schemeClr val="dk1"/>
                          </a:solidFill>
                          <a:latin typeface="+mj-lt"/>
                          <a:ea typeface="+mn-ea"/>
                          <a:cs typeface="+mn-cs"/>
                        </a:rPr>
                        <a:t>Application through e-filing or</a:t>
                      </a:r>
                    </a:p>
                    <a:p>
                      <a:pPr marL="285750" indent="-285750" algn="l" defTabSz="685800" rtl="0" eaLnBrk="1" latinLnBrk="0" hangingPunct="1">
                        <a:buFont typeface="Arial" panose="020B0604020202020204" pitchFamily="34" charset="0"/>
                        <a:buChar char="•"/>
                      </a:pPr>
                      <a:r>
                        <a:rPr lang="en-ZA" sz="1600" kern="1200" baseline="0" dirty="0" smtClean="0">
                          <a:solidFill>
                            <a:schemeClr val="dk1"/>
                          </a:solidFill>
                          <a:latin typeface="+mj-lt"/>
                          <a:ea typeface="+mn-ea"/>
                          <a:cs typeface="+mn-cs"/>
                        </a:rPr>
                        <a:t>Manual at Branch Office</a:t>
                      </a:r>
                      <a:endParaRPr lang="en-ZA" sz="1600" kern="1200" baseline="0" dirty="0">
                        <a:solidFill>
                          <a:schemeClr val="dk1"/>
                        </a:solidFill>
                        <a:latin typeface="+mj-lt"/>
                        <a:ea typeface="+mn-ea"/>
                        <a:cs typeface="+mn-cs"/>
                      </a:endParaRPr>
                    </a:p>
                  </a:txBody>
                  <a:tcPr/>
                </a:tc>
                <a:extLst>
                  <a:ext uri="{0D108BD9-81ED-4DB2-BD59-A6C34878D82A}">
                    <a16:rowId xmlns:a16="http://schemas.microsoft.com/office/drawing/2014/main" val="2368385946"/>
                  </a:ext>
                </a:extLst>
              </a:tr>
              <a:tr h="370840">
                <a:tc>
                  <a:txBody>
                    <a:bodyPr/>
                    <a:lstStyle/>
                    <a:p>
                      <a:pPr marL="0" algn="l" defTabSz="685800" rtl="0" eaLnBrk="1" latinLnBrk="0" hangingPunct="1"/>
                      <a:r>
                        <a:rPr lang="en-ZA" sz="1800" b="1" i="0" u="none" strike="noStrike" kern="1200" baseline="0" dirty="0" smtClean="0">
                          <a:solidFill>
                            <a:schemeClr val="dk1"/>
                          </a:solidFill>
                          <a:latin typeface="+mj-lt"/>
                          <a:ea typeface="+mn-ea"/>
                          <a:cs typeface="+mn-cs"/>
                        </a:rPr>
                        <a:t>Customs Clearing Agent</a:t>
                      </a:r>
                      <a:endParaRPr lang="en-ZA" sz="1800" b="1" i="0" u="none" strike="noStrike" kern="1200" baseline="0" dirty="0">
                        <a:solidFill>
                          <a:schemeClr val="dk1"/>
                        </a:solidFill>
                        <a:latin typeface="+mj-lt"/>
                        <a:ea typeface="+mn-ea"/>
                        <a:cs typeface="+mn-cs"/>
                      </a:endParaRPr>
                    </a:p>
                  </a:txBody>
                  <a:tcPr/>
                </a:tc>
                <a:tc>
                  <a:txBody>
                    <a:bodyPr/>
                    <a:lstStyle/>
                    <a:p>
                      <a:pPr marL="285750" indent="-285750">
                        <a:buFont typeface="Arial" panose="020B0604020202020204" pitchFamily="34" charset="0"/>
                        <a:buChar char="•"/>
                      </a:pPr>
                      <a:r>
                        <a:rPr lang="en-ZA" sz="1600" b="0" i="0" u="none" strike="noStrike" kern="1200" baseline="0" dirty="0" smtClean="0">
                          <a:solidFill>
                            <a:schemeClr val="dk1"/>
                          </a:solidFill>
                          <a:latin typeface="+mj-lt"/>
                          <a:ea typeface="+mn-ea"/>
                          <a:cs typeface="+mn-cs"/>
                        </a:rPr>
                        <a:t>Must license with Customs as Customs Clearing Agent</a:t>
                      </a:r>
                    </a:p>
                    <a:p>
                      <a:pPr marL="285750" indent="-285750">
                        <a:buFont typeface="Arial" panose="020B0604020202020204" pitchFamily="34" charset="0"/>
                        <a:buChar char="•"/>
                      </a:pPr>
                      <a:r>
                        <a:rPr lang="en-ZA" sz="1600" b="0" i="0" u="none" strike="noStrike" kern="1200" baseline="0" dirty="0" smtClean="0">
                          <a:solidFill>
                            <a:schemeClr val="dk1"/>
                          </a:solidFill>
                          <a:latin typeface="+mj-lt"/>
                          <a:ea typeface="+mn-ea"/>
                          <a:cs typeface="+mn-cs"/>
                        </a:rPr>
                        <a:t>Register as Registered Agent if representing entities not located in South Africa</a:t>
                      </a:r>
                    </a:p>
                    <a:p>
                      <a:pPr marL="285750" indent="-285750" algn="l" defTabSz="685800" rtl="0" eaLnBrk="1" latinLnBrk="0" hangingPunct="1">
                        <a:buFont typeface="Arial" panose="020B0604020202020204" pitchFamily="34" charset="0"/>
                        <a:buChar char="•"/>
                      </a:pPr>
                      <a:r>
                        <a:rPr lang="en-ZA" sz="1600" kern="1200" baseline="0" dirty="0" smtClean="0">
                          <a:solidFill>
                            <a:schemeClr val="dk1"/>
                          </a:solidFill>
                          <a:latin typeface="+mj-lt"/>
                          <a:ea typeface="+mn-ea"/>
                          <a:cs typeface="+mn-cs"/>
                        </a:rPr>
                        <a:t>Application through e-filing or</a:t>
                      </a:r>
                    </a:p>
                    <a:p>
                      <a:pPr marL="285750" indent="-285750" algn="l" defTabSz="685800" rtl="0" eaLnBrk="1" latinLnBrk="0" hangingPunct="1">
                        <a:buFont typeface="Arial" panose="020B0604020202020204" pitchFamily="34" charset="0"/>
                        <a:buChar char="•"/>
                      </a:pPr>
                      <a:r>
                        <a:rPr lang="en-ZA" sz="1600" kern="1200" baseline="0" dirty="0" smtClean="0">
                          <a:solidFill>
                            <a:schemeClr val="dk1"/>
                          </a:solidFill>
                          <a:latin typeface="+mj-lt"/>
                          <a:ea typeface="+mn-ea"/>
                          <a:cs typeface="+mn-cs"/>
                        </a:rPr>
                        <a:t>Manual at Branch Office</a:t>
                      </a:r>
                    </a:p>
                    <a:p>
                      <a:r>
                        <a:rPr lang="en-ZA" sz="1600" b="0" i="0" u="none" strike="noStrike" kern="1200" baseline="0" dirty="0" smtClean="0">
                          <a:solidFill>
                            <a:schemeClr val="dk1"/>
                          </a:solidFill>
                          <a:latin typeface="+mj-lt"/>
                          <a:ea typeface="+mn-ea"/>
                          <a:cs typeface="+mn-cs"/>
                        </a:rPr>
                        <a:t>Register as Cargo Reporter when receipt, delivery or the transport of imported or exported goods into or from South Africa on behalf of other person for reward</a:t>
                      </a:r>
                      <a:r>
                        <a:rPr lang="en-ZA" sz="1350" b="0" i="0" u="none" strike="noStrike" kern="1200" baseline="0" dirty="0" smtClean="0">
                          <a:solidFill>
                            <a:schemeClr val="dk1"/>
                          </a:solidFill>
                          <a:latin typeface="+mn-lt"/>
                          <a:ea typeface="+mn-ea"/>
                          <a:cs typeface="+mn-cs"/>
                        </a:rPr>
                        <a:t>, </a:t>
                      </a:r>
                    </a:p>
                    <a:p>
                      <a:pPr marL="285750" indent="-285750">
                        <a:buFont typeface="Arial" panose="020B0604020202020204" pitchFamily="34" charset="0"/>
                        <a:buChar char="•"/>
                      </a:pPr>
                      <a:endParaRPr lang="en-ZA" sz="135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50873494"/>
                  </a:ext>
                </a:extLst>
              </a:tr>
            </a:tbl>
          </a:graphicData>
        </a:graphic>
      </p:graphicFrame>
      <p:pic>
        <p:nvPicPr>
          <p:cNvPr id="7" name="Picture 6"/>
          <p:cNvPicPr>
            <a:picLocks noChangeAspect="1"/>
          </p:cNvPicPr>
          <p:nvPr/>
        </p:nvPicPr>
        <p:blipFill>
          <a:blip r:embed="rId2"/>
          <a:stretch>
            <a:fillRect/>
          </a:stretch>
        </p:blipFill>
        <p:spPr>
          <a:xfrm>
            <a:off x="645985" y="6269227"/>
            <a:ext cx="2828925" cy="371475"/>
          </a:xfrm>
          <a:prstGeom prst="rect">
            <a:avLst/>
          </a:prstGeom>
        </p:spPr>
      </p:pic>
    </p:spTree>
    <p:extLst>
      <p:ext uri="{BB962C8B-B14F-4D97-AF65-F5344CB8AC3E}">
        <p14:creationId xmlns:p14="http://schemas.microsoft.com/office/powerpoint/2010/main" val="2440633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Submission Of Application</a:t>
            </a:r>
          </a:p>
        </p:txBody>
      </p:sp>
      <p:sp>
        <p:nvSpPr>
          <p:cNvPr id="3" name="Slide Number Placeholder 2"/>
          <p:cNvSpPr>
            <a:spLocks noGrp="1"/>
          </p:cNvSpPr>
          <p:nvPr>
            <p:ph type="sldNum" sz="quarter" idx="4"/>
          </p:nvPr>
        </p:nvSpPr>
        <p:spPr/>
        <p:txBody>
          <a:bodyPr/>
          <a:lstStyle/>
          <a:p>
            <a:fld id="{B540B12B-D968-2643-8E7F-238A3C456CC9}" type="slidenum">
              <a:rPr lang="en-US" smtClean="0"/>
              <a:pPr/>
              <a:t>11</a:t>
            </a:fld>
            <a:endParaRPr lang="en-US" dirty="0"/>
          </a:p>
        </p:txBody>
      </p:sp>
      <p:sp>
        <p:nvSpPr>
          <p:cNvPr id="5" name="Content Placeholder 4"/>
          <p:cNvSpPr>
            <a:spLocks noGrp="1"/>
          </p:cNvSpPr>
          <p:nvPr>
            <p:ph sz="quarter" idx="11"/>
          </p:nvPr>
        </p:nvSpPr>
        <p:spPr>
          <a:xfrm>
            <a:off x="341312" y="1616928"/>
            <a:ext cx="8370887" cy="4475898"/>
          </a:xfrm>
        </p:spPr>
        <p:txBody>
          <a:bodyPr/>
          <a:lstStyle/>
          <a:p>
            <a:pPr marL="285750" indent="-285750">
              <a:buFont typeface="Wingdings" panose="05000000000000000000" pitchFamily="2" charset="2"/>
              <a:buChar char="Ø"/>
            </a:pPr>
            <a:r>
              <a:rPr lang="en-ZA" dirty="0"/>
              <a:t>Application for registration as entity with </a:t>
            </a:r>
            <a:r>
              <a:rPr lang="en-ZA" dirty="0" smtClean="0"/>
              <a:t>SARS</a:t>
            </a:r>
          </a:p>
          <a:p>
            <a:pPr marL="285750" indent="-285750">
              <a:buFont typeface="Wingdings" panose="05000000000000000000" pitchFamily="2" charset="2"/>
              <a:buChar char="Ø"/>
            </a:pPr>
            <a:endParaRPr lang="en-ZA" dirty="0"/>
          </a:p>
          <a:p>
            <a:pPr marL="285750" indent="-285750">
              <a:buFont typeface="Wingdings" panose="05000000000000000000" pitchFamily="2" charset="2"/>
              <a:buChar char="Ø"/>
            </a:pPr>
            <a:r>
              <a:rPr lang="en-ZA" dirty="0"/>
              <a:t>Application as </a:t>
            </a:r>
            <a:r>
              <a:rPr lang="en-ZA" dirty="0" smtClean="0"/>
              <a:t>E-filer </a:t>
            </a:r>
            <a:r>
              <a:rPr lang="en-ZA" dirty="0"/>
              <a:t>with </a:t>
            </a:r>
            <a:r>
              <a:rPr lang="en-ZA" dirty="0" smtClean="0"/>
              <a:t>SARS</a:t>
            </a:r>
          </a:p>
          <a:p>
            <a:endParaRPr lang="en-ZA" dirty="0"/>
          </a:p>
          <a:p>
            <a:pPr marL="285750" indent="-285750">
              <a:buFont typeface="Wingdings" panose="05000000000000000000" pitchFamily="2" charset="2"/>
              <a:buChar char="Ø"/>
            </a:pPr>
            <a:r>
              <a:rPr lang="en-ZA" dirty="0" smtClean="0"/>
              <a:t>Manual </a:t>
            </a:r>
            <a:r>
              <a:rPr lang="en-ZA" dirty="0"/>
              <a:t>submission and all supporting documents must be submitted to Customs Branch Office where RLA capturing capabilities are </a:t>
            </a:r>
            <a:r>
              <a:rPr lang="en-ZA" dirty="0" smtClean="0"/>
              <a:t>available</a:t>
            </a:r>
          </a:p>
          <a:p>
            <a:pPr marL="285750" indent="-285750">
              <a:buFont typeface="Wingdings" panose="05000000000000000000" pitchFamily="2" charset="2"/>
              <a:buChar char="Ø"/>
            </a:pPr>
            <a:r>
              <a:rPr lang="en-ZA" dirty="0"/>
              <a:t>Application for Customs and Excise Warehouse done on the required documents and submitted with supporting documents to Customs Branch office as stated above</a:t>
            </a:r>
          </a:p>
          <a:p>
            <a:endParaRPr lang="en-ZA" dirty="0"/>
          </a:p>
          <a:p>
            <a:endParaRPr lang="en-ZA" dirty="0"/>
          </a:p>
        </p:txBody>
      </p:sp>
    </p:spTree>
    <p:extLst>
      <p:ext uri="{BB962C8B-B14F-4D97-AF65-F5344CB8AC3E}">
        <p14:creationId xmlns:p14="http://schemas.microsoft.com/office/powerpoint/2010/main" val="227342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25"/>
            <a:ext cx="9144000" cy="532606"/>
          </a:xfrm>
          <a:noFill/>
        </p:spPr>
        <p:txBody>
          <a:bodyPr>
            <a:noAutofit/>
          </a:bodyPr>
          <a:lstStyle/>
          <a:p>
            <a:r>
              <a:rPr lang="en-ZA" sz="2000" dirty="0" smtClean="0"/>
              <a:t> Import</a:t>
            </a:r>
            <a:r>
              <a:rPr lang="en-ZA" sz="2400" dirty="0"/>
              <a:t/>
            </a:r>
            <a:br>
              <a:rPr lang="en-ZA" sz="2400" dirty="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12</a:t>
            </a:fld>
            <a:endParaRPr lang="en-US" dirty="0"/>
          </a:p>
        </p:txBody>
      </p:sp>
      <p:sp>
        <p:nvSpPr>
          <p:cNvPr id="6" name="TextBox 5"/>
          <p:cNvSpPr txBox="1"/>
          <p:nvPr/>
        </p:nvSpPr>
        <p:spPr>
          <a:xfrm>
            <a:off x="0" y="1138055"/>
            <a:ext cx="9144000" cy="8063746"/>
          </a:xfrm>
          <a:prstGeom prst="rect">
            <a:avLst/>
          </a:prstGeom>
          <a:noFill/>
        </p:spPr>
        <p:txBody>
          <a:bodyPr wrap="square" rtlCol="0">
            <a:spAutoFit/>
          </a:bodyPr>
          <a:lstStyle/>
          <a:p>
            <a:pPr marL="285750" indent="-285750">
              <a:buFont typeface="Wingdings" panose="05000000000000000000" pitchFamily="2" charset="2"/>
              <a:buChar char="Ø"/>
            </a:pPr>
            <a:r>
              <a:rPr lang="en-ZA" sz="1600" dirty="0" smtClean="0">
                <a:latin typeface="+mj-lt"/>
              </a:rPr>
              <a:t>Goods imported into SA must be through designated ports listed in Rules</a:t>
            </a:r>
          </a:p>
          <a:p>
            <a:r>
              <a:rPr lang="en-ZA" sz="1600" dirty="0" smtClean="0">
                <a:latin typeface="+mj-lt"/>
              </a:rPr>
              <a:t> </a:t>
            </a:r>
          </a:p>
          <a:p>
            <a:pPr marL="285750" indent="-285750">
              <a:buFont typeface="Wingdings" panose="05000000000000000000" pitchFamily="2" charset="2"/>
              <a:buChar char="Ø"/>
            </a:pPr>
            <a:r>
              <a:rPr lang="en-ZA" sz="1600" dirty="0" smtClean="0">
                <a:latin typeface="+mj-lt"/>
              </a:rPr>
              <a:t>Declare all imported within 7 days or longer time allowed by Commissioner </a:t>
            </a:r>
          </a:p>
          <a:p>
            <a:endParaRPr lang="en-ZA" sz="1600" dirty="0" smtClean="0">
              <a:latin typeface="+mj-lt"/>
            </a:endParaRPr>
          </a:p>
          <a:p>
            <a:r>
              <a:rPr lang="en-ZA" sz="1600" b="1" dirty="0" smtClean="0">
                <a:latin typeface="+mj-lt"/>
              </a:rPr>
              <a:t>Prohibited Goods:</a:t>
            </a:r>
          </a:p>
          <a:p>
            <a:endParaRPr lang="en-ZA" sz="1600" b="1" dirty="0">
              <a:solidFill>
                <a:srgbClr val="000000"/>
              </a:solidFill>
              <a:latin typeface="+mj-lt"/>
            </a:endParaRPr>
          </a:p>
          <a:p>
            <a:r>
              <a:rPr lang="en-ZA" sz="1600" dirty="0" smtClean="0">
                <a:solidFill>
                  <a:srgbClr val="000000"/>
                </a:solidFill>
                <a:latin typeface="+mj-lt"/>
              </a:rPr>
              <a:t>These are </a:t>
            </a:r>
            <a:r>
              <a:rPr lang="en-ZA" sz="1600" dirty="0">
                <a:solidFill>
                  <a:srgbClr val="000000"/>
                </a:solidFill>
                <a:latin typeface="+mj-lt"/>
              </a:rPr>
              <a:t>goods of which the importation or exportation is forbidden by law in terms of Section 113 of the </a:t>
            </a:r>
            <a:r>
              <a:rPr lang="en-ZA" sz="1600" dirty="0" smtClean="0">
                <a:solidFill>
                  <a:srgbClr val="000000"/>
                </a:solidFill>
                <a:latin typeface="+mj-lt"/>
              </a:rPr>
              <a:t>Act</a:t>
            </a:r>
          </a:p>
          <a:p>
            <a:endParaRPr lang="en-ZA" sz="1600" b="1" dirty="0">
              <a:solidFill>
                <a:srgbClr val="000000"/>
              </a:solidFill>
              <a:latin typeface="+mj-lt"/>
            </a:endParaRPr>
          </a:p>
          <a:p>
            <a:r>
              <a:rPr lang="en-ZA" sz="1600" dirty="0" smtClean="0">
                <a:solidFill>
                  <a:srgbClr val="000000"/>
                </a:solidFill>
                <a:latin typeface="+mj-lt"/>
              </a:rPr>
              <a:t>Prohibited goods include:</a:t>
            </a:r>
          </a:p>
          <a:p>
            <a:endParaRPr lang="en-ZA" sz="1600" dirty="0">
              <a:solidFill>
                <a:srgbClr val="000000"/>
              </a:solidFill>
              <a:latin typeface="+mj-lt"/>
            </a:endParaRPr>
          </a:p>
          <a:p>
            <a:pPr marL="285750" indent="-285750" algn="just">
              <a:buFont typeface="Arial" panose="020B0604020202020204" pitchFamily="34" charset="0"/>
              <a:buChar char="•"/>
            </a:pPr>
            <a:r>
              <a:rPr lang="en-ZA" sz="1600" dirty="0">
                <a:solidFill>
                  <a:srgbClr val="000000"/>
                </a:solidFill>
                <a:latin typeface="+mj-lt"/>
              </a:rPr>
              <a:t>Narcotic and habit-forming drugs in any form </a:t>
            </a:r>
            <a:endParaRPr lang="en-ZA" sz="1600" dirty="0" smtClean="0">
              <a:solidFill>
                <a:srgbClr val="000000"/>
              </a:solidFill>
              <a:latin typeface="+mj-lt"/>
            </a:endParaRPr>
          </a:p>
          <a:p>
            <a:endParaRPr lang="en-ZA" sz="1600" dirty="0">
              <a:solidFill>
                <a:srgbClr val="000000"/>
              </a:solidFill>
              <a:latin typeface="+mj-lt"/>
            </a:endParaRPr>
          </a:p>
          <a:p>
            <a:pPr marL="285750" indent="-285750" algn="just">
              <a:buFont typeface="Arial" panose="020B0604020202020204" pitchFamily="34" charset="0"/>
              <a:buChar char="•"/>
            </a:pPr>
            <a:r>
              <a:rPr lang="en-ZA" sz="1600" dirty="0">
                <a:solidFill>
                  <a:srgbClr val="000000"/>
                </a:solidFill>
                <a:latin typeface="+mj-lt"/>
              </a:rPr>
              <a:t>Fully automatic, military and unnumbered weapons, explosives and fireworks </a:t>
            </a:r>
            <a:endParaRPr lang="en-ZA" sz="1600" dirty="0" smtClean="0">
              <a:solidFill>
                <a:srgbClr val="000000"/>
              </a:solidFill>
              <a:latin typeface="+mj-lt"/>
            </a:endParaRPr>
          </a:p>
          <a:p>
            <a:endParaRPr lang="en-ZA" sz="1600" dirty="0">
              <a:solidFill>
                <a:srgbClr val="000000"/>
              </a:solidFill>
              <a:latin typeface="+mj-lt"/>
            </a:endParaRPr>
          </a:p>
          <a:p>
            <a:pPr marL="285750" indent="-285750" algn="just">
              <a:buFont typeface="Arial" panose="020B0604020202020204" pitchFamily="34" charset="0"/>
              <a:buChar char="•"/>
            </a:pPr>
            <a:r>
              <a:rPr lang="en-ZA" sz="1600" dirty="0">
                <a:solidFill>
                  <a:srgbClr val="000000"/>
                </a:solidFill>
                <a:latin typeface="+mj-lt"/>
              </a:rPr>
              <a:t>Poison and other toxic substances </a:t>
            </a:r>
            <a:endParaRPr lang="en-ZA" sz="1600" dirty="0" smtClean="0">
              <a:solidFill>
                <a:srgbClr val="000000"/>
              </a:solidFill>
              <a:latin typeface="+mj-lt"/>
            </a:endParaRPr>
          </a:p>
          <a:p>
            <a:endParaRPr lang="en-ZA" sz="1600" dirty="0">
              <a:solidFill>
                <a:srgbClr val="000000"/>
              </a:solidFill>
              <a:latin typeface="+mj-lt"/>
            </a:endParaRPr>
          </a:p>
          <a:p>
            <a:pPr marL="285750" indent="-285750" algn="just">
              <a:buFont typeface="Arial" panose="020B0604020202020204" pitchFamily="34" charset="0"/>
              <a:buChar char="•"/>
            </a:pPr>
            <a:r>
              <a:rPr lang="en-ZA" sz="1600" dirty="0">
                <a:solidFill>
                  <a:srgbClr val="000000"/>
                </a:solidFill>
                <a:latin typeface="+mj-lt"/>
              </a:rPr>
              <a:t>Cigarettes with a mass of more than 2kg per 1000 </a:t>
            </a:r>
            <a:endParaRPr lang="en-ZA" sz="1600" dirty="0" smtClean="0">
              <a:solidFill>
                <a:srgbClr val="000000"/>
              </a:solidFill>
              <a:latin typeface="+mj-lt"/>
            </a:endParaRPr>
          </a:p>
          <a:p>
            <a:endParaRPr lang="en-ZA" dirty="0">
              <a:solidFill>
                <a:srgbClr val="000000"/>
              </a:solidFill>
              <a:latin typeface="Arial" panose="020B0604020202020204" pitchFamily="34" charset="0"/>
            </a:endParaRPr>
          </a:p>
          <a:p>
            <a:pPr marL="285750" indent="-285750">
              <a:buFont typeface="Arial" panose="020B0604020202020204" pitchFamily="34" charset="0"/>
              <a:buChar char="•"/>
            </a:pPr>
            <a:r>
              <a:rPr lang="en-ZA" sz="1600" dirty="0">
                <a:solidFill>
                  <a:srgbClr val="000000"/>
                </a:solidFill>
                <a:latin typeface="Arial" panose="020B0604020202020204" pitchFamily="34" charset="0"/>
              </a:rPr>
              <a:t>Unlawful reproductions of any works subject to copyright </a:t>
            </a:r>
            <a:r>
              <a:rPr lang="en-ZA" sz="1600" dirty="0" smtClean="0">
                <a:solidFill>
                  <a:srgbClr val="000000"/>
                </a:solidFill>
                <a:latin typeface="Arial" panose="020B0604020202020204" pitchFamily="34" charset="0"/>
              </a:rPr>
              <a:t> etc.</a:t>
            </a:r>
            <a:endParaRPr lang="en-ZA" sz="1600" dirty="0">
              <a:solidFill>
                <a:srgbClr val="000000"/>
              </a:solidFill>
              <a:latin typeface="Arial" panose="020B0604020202020204" pitchFamily="34" charset="0"/>
            </a:endParaRPr>
          </a:p>
          <a:p>
            <a:pPr marL="285750" indent="-285750" algn="just">
              <a:buFont typeface="Arial" panose="020B0604020202020204" pitchFamily="34" charset="0"/>
              <a:buChar char="•"/>
            </a:pPr>
            <a:endParaRPr lang="en-ZA" sz="1600" dirty="0">
              <a:solidFill>
                <a:srgbClr val="000000"/>
              </a:solidFill>
              <a:latin typeface="+mj-lt"/>
            </a:endParaRPr>
          </a:p>
          <a:p>
            <a:pPr marL="285750" indent="-285750" algn="just">
              <a:buFont typeface="Arial" panose="020B0604020202020204" pitchFamily="34" charset="0"/>
              <a:buChar char="•"/>
            </a:pPr>
            <a:endParaRPr lang="en-ZA" dirty="0">
              <a:solidFill>
                <a:srgbClr val="000000"/>
              </a:solidFill>
              <a:latin typeface="Arial" panose="020B0604020202020204" pitchFamily="34" charset="0"/>
            </a:endParaRPr>
          </a:p>
          <a:p>
            <a:pPr marL="285750" indent="-285750" algn="just">
              <a:buFont typeface="Arial" panose="020B0604020202020204" pitchFamily="34" charset="0"/>
              <a:buChar char="•"/>
            </a:pPr>
            <a:endParaRPr lang="en-ZA" dirty="0">
              <a:solidFill>
                <a:srgbClr val="000000"/>
              </a:solidFill>
              <a:latin typeface="Arial" panose="020B0604020202020204" pitchFamily="34" charset="0"/>
            </a:endParaRPr>
          </a:p>
          <a:p>
            <a:pPr marL="285750" indent="-285750" algn="just">
              <a:buFont typeface="Arial" panose="020B0604020202020204" pitchFamily="34" charset="0"/>
              <a:buChar char="•"/>
            </a:pPr>
            <a:endParaRPr lang="en-ZA" dirty="0">
              <a:solidFill>
                <a:srgbClr val="000000"/>
              </a:solidFill>
              <a:latin typeface="Arial" panose="020B0604020202020204" pitchFamily="34" charset="0"/>
            </a:endParaRPr>
          </a:p>
          <a:p>
            <a:endParaRPr lang="en-ZA" dirty="0" smtClean="0"/>
          </a:p>
          <a:p>
            <a:endParaRPr lang="en-ZA" b="1" dirty="0" smtClean="0"/>
          </a:p>
          <a:p>
            <a:endParaRPr lang="en-ZA" dirty="0" smtClean="0"/>
          </a:p>
          <a:p>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p:txBody>
      </p:sp>
      <p:pic>
        <p:nvPicPr>
          <p:cNvPr id="5" name="Picture 4"/>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701347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522"/>
            <a:ext cx="8374997" cy="6242304"/>
          </a:xfrm>
        </p:spPr>
        <p:txBody>
          <a:bodyPr>
            <a:normAutofit fontScale="90000"/>
          </a:bodyPr>
          <a:lstStyle/>
          <a:p>
            <a:r>
              <a:rPr lang="en-ZA" sz="1800" dirty="0" smtClean="0">
                <a:solidFill>
                  <a:srgbClr val="000000"/>
                </a:solidFill>
              </a:rPr>
              <a:t>Restricted Goods:</a:t>
            </a:r>
            <a:br>
              <a:rPr lang="en-ZA" sz="1800" dirty="0" smtClean="0">
                <a:solidFill>
                  <a:srgbClr val="000000"/>
                </a:solidFill>
              </a:rPr>
            </a:br>
            <a:r>
              <a:rPr lang="en-ZA" sz="1800" dirty="0" smtClean="0">
                <a:solidFill>
                  <a:srgbClr val="000000"/>
                </a:solidFill>
              </a:rPr>
              <a:t/>
            </a:r>
            <a:br>
              <a:rPr lang="en-ZA" sz="1800" dirty="0" smtClean="0">
                <a:solidFill>
                  <a:srgbClr val="000000"/>
                </a:solidFill>
              </a:rPr>
            </a:br>
            <a:r>
              <a:rPr lang="en-ZA" sz="1800" b="0" dirty="0" smtClean="0">
                <a:solidFill>
                  <a:srgbClr val="000000"/>
                </a:solidFill>
              </a:rPr>
              <a:t>These are goods of which the importation or exportation is controlled subject to compliance to specified conditions or circumstances and the </a:t>
            </a:r>
            <a:r>
              <a:rPr lang="en-ZA" sz="1800" b="0" dirty="0" smtClean="0">
                <a:solidFill>
                  <a:srgbClr val="000000"/>
                </a:solidFill>
              </a:rPr>
              <a:t>include:</a:t>
            </a:r>
            <a:r>
              <a:rPr lang="en-ZA" sz="1800" b="0" dirty="0" smtClean="0">
                <a:solidFill>
                  <a:srgbClr val="000000"/>
                </a:solidFill>
              </a:rPr>
              <a:t/>
            </a:r>
            <a:br>
              <a:rPr lang="en-ZA" sz="1800" b="0" dirty="0" smtClean="0">
                <a:solidFill>
                  <a:srgbClr val="000000"/>
                </a:solidFill>
              </a:rPr>
            </a:br>
            <a:r>
              <a:rPr lang="en-ZA" sz="1800" b="0" dirty="0" smtClean="0">
                <a:solidFill>
                  <a:srgbClr val="000000"/>
                </a:solidFill>
              </a:rPr>
              <a:t/>
            </a:r>
            <a:br>
              <a:rPr lang="en-ZA" sz="1800" b="0" dirty="0" smtClean="0">
                <a:solidFill>
                  <a:srgbClr val="000000"/>
                </a:solidFill>
              </a:rPr>
            </a:br>
            <a:r>
              <a:rPr lang="en-ZA" sz="1800" b="0" dirty="0" smtClean="0">
                <a:solidFill>
                  <a:srgbClr val="000000"/>
                </a:solidFill>
              </a:rPr>
              <a:t>-Currency</a:t>
            </a:r>
            <a:r>
              <a:rPr lang="en-ZA" sz="1800" b="0" dirty="0" smtClean="0">
                <a:solidFill>
                  <a:srgbClr val="000000"/>
                </a:solidFill>
              </a:rPr>
              <a:t>: South African bank notes in excess of R25 000, gold coins, coin and stamp 	collections and unprocessed gold.</a:t>
            </a:r>
            <a:br>
              <a:rPr lang="en-ZA" sz="1800" b="0" dirty="0" smtClean="0">
                <a:solidFill>
                  <a:srgbClr val="000000"/>
                </a:solidFill>
              </a:rPr>
            </a:br>
            <a:r>
              <a:rPr lang="en-ZA" sz="1800" b="0" dirty="0">
                <a:solidFill>
                  <a:srgbClr val="000000"/>
                </a:solidFill>
              </a:rPr>
              <a:t/>
            </a:r>
            <a:br>
              <a:rPr lang="en-ZA" sz="1800" b="0" dirty="0">
                <a:solidFill>
                  <a:srgbClr val="000000"/>
                </a:solidFill>
              </a:rPr>
            </a:br>
            <a:r>
              <a:rPr lang="en-ZA" sz="1800" b="0" dirty="0">
                <a:solidFill>
                  <a:srgbClr val="000000"/>
                </a:solidFill>
              </a:rPr>
              <a:t/>
            </a:r>
            <a:br>
              <a:rPr lang="en-ZA" sz="1800" b="0" dirty="0">
                <a:solidFill>
                  <a:srgbClr val="000000"/>
                </a:solidFill>
              </a:rPr>
            </a:br>
            <a:r>
              <a:rPr lang="en-ZA" sz="1800" b="0" dirty="0" smtClean="0">
                <a:solidFill>
                  <a:srgbClr val="000000"/>
                </a:solidFill>
              </a:rPr>
              <a:t> -Food</a:t>
            </a:r>
            <a:r>
              <a:rPr lang="en-ZA" sz="1800" b="0" dirty="0">
                <a:solidFill>
                  <a:srgbClr val="000000"/>
                </a:solidFill>
              </a:rPr>
              <a:t>, plants, animals and biological goods: All plants and plant products, such as </a:t>
            </a:r>
            <a:r>
              <a:rPr lang="en-ZA" sz="1800" b="0" dirty="0" smtClean="0">
                <a:solidFill>
                  <a:srgbClr val="000000"/>
                </a:solidFill>
              </a:rPr>
              <a:t>   -	seeds</a:t>
            </a:r>
            <a:r>
              <a:rPr lang="en-ZA" sz="1800" b="0" dirty="0">
                <a:solidFill>
                  <a:srgbClr val="000000"/>
                </a:solidFill>
              </a:rPr>
              <a:t>, flowers, fruit, honey, margarine and vegetable oils. All animals, birds, </a:t>
            </a:r>
            <a:r>
              <a:rPr lang="en-ZA" sz="1800" b="0" dirty="0" smtClean="0">
                <a:solidFill>
                  <a:srgbClr val="000000"/>
                </a:solidFill>
              </a:rPr>
              <a:t>	poultry </a:t>
            </a:r>
            <a:r>
              <a:rPr lang="en-ZA" sz="1800" b="0" dirty="0">
                <a:solidFill>
                  <a:srgbClr val="000000"/>
                </a:solidFill>
              </a:rPr>
              <a:t>and products thereof, for example, dairy products, butter and eggs. </a:t>
            </a:r>
            <a:r>
              <a:rPr lang="en-ZA" sz="1800" b="0" dirty="0" smtClean="0">
                <a:solidFill>
                  <a:srgbClr val="000000"/>
                </a:solidFill>
              </a:rPr>
              <a:t/>
            </a:r>
            <a:br>
              <a:rPr lang="en-ZA" sz="1800" b="0" dirty="0" smtClean="0">
                <a:solidFill>
                  <a:srgbClr val="000000"/>
                </a:solidFill>
              </a:rPr>
            </a:br>
            <a:r>
              <a:rPr lang="en-ZA" sz="1800" b="0" dirty="0">
                <a:solidFill>
                  <a:srgbClr val="000000"/>
                </a:solidFill>
              </a:rPr>
              <a:t/>
            </a:r>
            <a:br>
              <a:rPr lang="en-ZA" sz="1800" b="0" dirty="0">
                <a:solidFill>
                  <a:srgbClr val="000000"/>
                </a:solidFill>
              </a:rPr>
            </a:br>
            <a:r>
              <a:rPr lang="en-ZA" sz="1800" b="0" dirty="0">
                <a:solidFill>
                  <a:srgbClr val="000000"/>
                </a:solidFill>
              </a:rPr>
              <a:t/>
            </a:r>
            <a:br>
              <a:rPr lang="en-ZA" sz="1800" b="0" dirty="0">
                <a:solidFill>
                  <a:srgbClr val="000000"/>
                </a:solidFill>
              </a:rPr>
            </a:br>
            <a:r>
              <a:rPr lang="en-ZA" sz="1800" b="0" dirty="0" smtClean="0">
                <a:solidFill>
                  <a:srgbClr val="000000"/>
                </a:solidFill>
              </a:rPr>
              <a:t> -Medicines</a:t>
            </a:r>
            <a:r>
              <a:rPr lang="en-ZA" sz="1800" b="0" dirty="0">
                <a:solidFill>
                  <a:srgbClr val="000000"/>
                </a:solidFill>
              </a:rPr>
              <a:t>: Travellers are allowed to bring in no more than three months’ supply </a:t>
            </a:r>
            <a:r>
              <a:rPr lang="en-ZA" sz="1800" b="0" dirty="0" smtClean="0">
                <a:solidFill>
                  <a:srgbClr val="000000"/>
                </a:solidFill>
              </a:rPr>
              <a:t>of 	pharmaceutical </a:t>
            </a:r>
            <a:r>
              <a:rPr lang="en-ZA" sz="1800" b="0" dirty="0">
                <a:solidFill>
                  <a:srgbClr val="000000"/>
                </a:solidFill>
              </a:rPr>
              <a:t>drugs and medicines for their personal use. All other </a:t>
            </a:r>
            <a:r>
              <a:rPr lang="en-ZA" sz="1800" b="0" dirty="0" smtClean="0">
                <a:solidFill>
                  <a:srgbClr val="000000"/>
                </a:solidFill>
              </a:rPr>
              <a:t>	pharmaceutical </a:t>
            </a:r>
            <a:r>
              <a:rPr lang="en-ZA" sz="1800" b="0" dirty="0">
                <a:solidFill>
                  <a:srgbClr val="000000"/>
                </a:solidFill>
              </a:rPr>
              <a:t>drugs </a:t>
            </a:r>
            <a:r>
              <a:rPr lang="en-ZA" sz="1800" b="0" dirty="0" smtClean="0">
                <a:solidFill>
                  <a:srgbClr val="000000"/>
                </a:solidFill>
              </a:rPr>
              <a:t>and medicines </a:t>
            </a:r>
            <a:r>
              <a:rPr lang="en-ZA" sz="1800" b="0" dirty="0">
                <a:solidFill>
                  <a:srgbClr val="000000"/>
                </a:solidFill>
              </a:rPr>
              <a:t>have to be declared and have to be </a:t>
            </a:r>
            <a:r>
              <a:rPr lang="en-ZA" sz="1800" b="0" dirty="0" smtClean="0">
                <a:solidFill>
                  <a:srgbClr val="000000"/>
                </a:solidFill>
              </a:rPr>
              <a:t>	accompanied </a:t>
            </a:r>
            <a:r>
              <a:rPr lang="en-ZA" sz="1800" b="0" dirty="0">
                <a:solidFill>
                  <a:srgbClr val="000000"/>
                </a:solidFill>
              </a:rPr>
              <a:t>by a letter or certified </a:t>
            </a:r>
            <a:r>
              <a:rPr lang="en-ZA" sz="1800" b="0" dirty="0" smtClean="0">
                <a:solidFill>
                  <a:srgbClr val="000000"/>
                </a:solidFill>
              </a:rPr>
              <a:t>prescription from </a:t>
            </a:r>
            <a:r>
              <a:rPr lang="en-ZA" sz="1800" b="0" dirty="0">
                <a:solidFill>
                  <a:srgbClr val="000000"/>
                </a:solidFill>
              </a:rPr>
              <a:t>a registered </a:t>
            </a:r>
            <a:r>
              <a:rPr lang="en-ZA" sz="1800" b="0" dirty="0" smtClean="0">
                <a:solidFill>
                  <a:srgbClr val="000000"/>
                </a:solidFill>
              </a:rPr>
              <a:t>physician</a:t>
            </a:r>
            <a:br>
              <a:rPr lang="en-ZA" sz="1800" b="0" dirty="0" smtClean="0">
                <a:solidFill>
                  <a:srgbClr val="000000"/>
                </a:solidFill>
              </a:rPr>
            </a:br>
            <a:r>
              <a:rPr lang="en-ZA" sz="1800" b="0" dirty="0">
                <a:solidFill>
                  <a:srgbClr val="000000"/>
                </a:solidFill>
              </a:rPr>
              <a:t/>
            </a:r>
            <a:br>
              <a:rPr lang="en-ZA" sz="1800" b="0" dirty="0">
                <a:solidFill>
                  <a:srgbClr val="000000"/>
                </a:solidFill>
              </a:rPr>
            </a:br>
            <a:r>
              <a:rPr lang="en-ZA" sz="1800" b="0" dirty="0" smtClean="0">
                <a:solidFill>
                  <a:srgbClr val="000000"/>
                </a:solidFill>
              </a:rPr>
              <a:t>The </a:t>
            </a:r>
            <a:r>
              <a:rPr lang="en-ZA" sz="1800" b="0" dirty="0">
                <a:solidFill>
                  <a:srgbClr val="000000"/>
                </a:solidFill>
              </a:rPr>
              <a:t>difference between prohibitions and restrictions is that prohibited goods are never allowed to enter South Africa under any circumstances and restricted goods are allowed to enter South Africa only in certain circumstances and under certain conditions i.e. on production of a permit, certificate or letter of authority from the relevant government department, institution or body. Usually require a license, health certificate or any other form of documentation which needs to be finalized before the goods may be </a:t>
            </a:r>
            <a:r>
              <a:rPr lang="en-ZA" sz="1800" b="0" dirty="0" smtClean="0">
                <a:solidFill>
                  <a:srgbClr val="000000"/>
                </a:solidFill>
              </a:rPr>
              <a:t>imported</a:t>
            </a:r>
            <a:br>
              <a:rPr lang="en-ZA" sz="1800" b="0" dirty="0" smtClean="0">
                <a:solidFill>
                  <a:srgbClr val="000000"/>
                </a:solidFill>
              </a:rPr>
            </a:br>
            <a:r>
              <a:rPr lang="en-ZA" sz="1800" b="0" dirty="0">
                <a:solidFill>
                  <a:srgbClr val="000000"/>
                </a:solidFill>
              </a:rPr>
              <a:t/>
            </a:r>
            <a:br>
              <a:rPr lang="en-ZA" sz="1800" b="0" dirty="0">
                <a:solidFill>
                  <a:srgbClr val="000000"/>
                </a:solidFill>
              </a:rPr>
            </a:br>
            <a:r>
              <a:rPr lang="en-ZA" sz="1800" b="0" dirty="0">
                <a:solidFill>
                  <a:srgbClr val="000000"/>
                </a:solidFill>
              </a:rPr>
              <a:t/>
            </a:r>
            <a:br>
              <a:rPr lang="en-ZA" sz="1800" b="0" dirty="0">
                <a:solidFill>
                  <a:srgbClr val="000000"/>
                </a:solidFill>
              </a:rPr>
            </a:br>
            <a:r>
              <a:rPr lang="en-ZA" sz="1800" b="0" dirty="0">
                <a:solidFill>
                  <a:srgbClr val="000000"/>
                </a:solidFill>
              </a:rPr>
              <a:t/>
            </a:r>
            <a:br>
              <a:rPr lang="en-ZA" sz="1800" b="0" dirty="0">
                <a:solidFill>
                  <a:srgbClr val="000000"/>
                </a:solidFill>
              </a:rPr>
            </a:br>
            <a:r>
              <a:rPr lang="en-ZA" sz="1600" b="0" dirty="0" smtClean="0">
                <a:solidFill>
                  <a:srgbClr val="000000"/>
                </a:solidFill>
              </a:rPr>
              <a:t/>
            </a:r>
            <a:br>
              <a:rPr lang="en-ZA" sz="1600" b="0" dirty="0" smtClean="0">
                <a:solidFill>
                  <a:srgbClr val="000000"/>
                </a:solidFill>
              </a:rPr>
            </a:br>
            <a:endParaRPr lang="en-ZA" sz="1600" b="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41808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14</a:t>
            </a:fld>
            <a:endParaRPr lang="en-US" dirty="0"/>
          </a:p>
        </p:txBody>
      </p:sp>
      <p:sp>
        <p:nvSpPr>
          <p:cNvPr id="5" name="Content Placeholder 4"/>
          <p:cNvSpPr>
            <a:spLocks noGrp="1"/>
          </p:cNvSpPr>
          <p:nvPr>
            <p:ph sz="quarter" idx="11"/>
          </p:nvPr>
        </p:nvSpPr>
        <p:spPr>
          <a:xfrm>
            <a:off x="341312" y="280416"/>
            <a:ext cx="8370887" cy="5812409"/>
          </a:xfrm>
        </p:spPr>
        <p:txBody>
          <a:bodyPr/>
          <a:lstStyle/>
          <a:p>
            <a:pPr marL="285750" lvl="0" indent="-285750">
              <a:lnSpc>
                <a:spcPct val="100000"/>
              </a:lnSpc>
              <a:spcBef>
                <a:spcPts val="0"/>
              </a:spcBef>
              <a:buFont typeface="Wingdings" panose="05000000000000000000" pitchFamily="2" charset="2"/>
              <a:buChar char="Ø"/>
            </a:pPr>
            <a:r>
              <a:rPr lang="en-ZA" sz="2000" dirty="0">
                <a:solidFill>
                  <a:prstClr val="black"/>
                </a:solidFill>
                <a:latin typeface="+mj-lt"/>
              </a:rPr>
              <a:t>Goods not cleared in specified time must be removed to State Warehouse</a:t>
            </a:r>
          </a:p>
          <a:p>
            <a:pPr lvl="0">
              <a:lnSpc>
                <a:spcPct val="100000"/>
              </a:lnSpc>
              <a:spcBef>
                <a:spcPts val="0"/>
              </a:spcBef>
            </a:pPr>
            <a:endParaRPr lang="en-ZA" sz="2000" dirty="0">
              <a:solidFill>
                <a:prstClr val="black"/>
              </a:solidFill>
              <a:latin typeface="+mj-lt"/>
            </a:endParaRPr>
          </a:p>
          <a:p>
            <a:pPr marL="285750" lvl="0" indent="-285750">
              <a:lnSpc>
                <a:spcPct val="100000"/>
              </a:lnSpc>
              <a:spcBef>
                <a:spcPts val="0"/>
              </a:spcBef>
              <a:buFont typeface="Wingdings" panose="05000000000000000000" pitchFamily="2" charset="2"/>
              <a:buChar char="Ø"/>
            </a:pPr>
            <a:r>
              <a:rPr lang="en-ZA" sz="2000" dirty="0">
                <a:solidFill>
                  <a:prstClr val="black"/>
                </a:solidFill>
                <a:latin typeface="+mj-lt"/>
              </a:rPr>
              <a:t>Clearance may done prior to arrival given such goods are loaded on board ship / aircraft or handed to carrier for dispatch to South Africa</a:t>
            </a:r>
          </a:p>
          <a:p>
            <a:pPr lvl="0">
              <a:lnSpc>
                <a:spcPct val="100000"/>
              </a:lnSpc>
              <a:spcBef>
                <a:spcPts val="0"/>
              </a:spcBef>
            </a:pPr>
            <a:endParaRPr lang="en-ZA" sz="2000" dirty="0">
              <a:solidFill>
                <a:prstClr val="black"/>
              </a:solidFill>
              <a:latin typeface="+mj-lt"/>
            </a:endParaRPr>
          </a:p>
          <a:p>
            <a:pPr marL="285750" lvl="0" indent="-285750">
              <a:lnSpc>
                <a:spcPct val="100000"/>
              </a:lnSpc>
              <a:spcBef>
                <a:spcPts val="0"/>
              </a:spcBef>
              <a:buFont typeface="Wingdings" panose="05000000000000000000" pitchFamily="2" charset="2"/>
              <a:buChar char="Ø"/>
            </a:pPr>
            <a:r>
              <a:rPr lang="en-ZA" sz="2000" dirty="0">
                <a:solidFill>
                  <a:prstClr val="black"/>
                </a:solidFill>
                <a:latin typeface="+mj-lt"/>
              </a:rPr>
              <a:t>Offence if goods are not loaded as declared</a:t>
            </a:r>
          </a:p>
          <a:p>
            <a:pPr lvl="0">
              <a:lnSpc>
                <a:spcPct val="100000"/>
              </a:lnSpc>
              <a:spcBef>
                <a:spcPts val="0"/>
              </a:spcBef>
            </a:pPr>
            <a:endParaRPr lang="en-ZA" sz="2000" dirty="0">
              <a:solidFill>
                <a:prstClr val="black"/>
              </a:solidFill>
              <a:latin typeface="+mj-lt"/>
            </a:endParaRPr>
          </a:p>
          <a:p>
            <a:pPr marL="285750" lvl="0" indent="-285750">
              <a:lnSpc>
                <a:spcPct val="100000"/>
              </a:lnSpc>
              <a:spcBef>
                <a:spcPts val="0"/>
              </a:spcBef>
              <a:buFont typeface="Wingdings" panose="05000000000000000000" pitchFamily="2" charset="2"/>
              <a:buChar char="Ø"/>
            </a:pPr>
            <a:r>
              <a:rPr lang="en-ZA" sz="2000" dirty="0">
                <a:solidFill>
                  <a:prstClr val="black"/>
                </a:solidFill>
                <a:latin typeface="+mj-lt"/>
              </a:rPr>
              <a:t>Waste or scrap must be declared and released before landing in SA</a:t>
            </a:r>
          </a:p>
          <a:p>
            <a:pPr lvl="0">
              <a:lnSpc>
                <a:spcPct val="100000"/>
              </a:lnSpc>
              <a:spcBef>
                <a:spcPts val="0"/>
              </a:spcBef>
            </a:pPr>
            <a:endParaRPr lang="en-ZA" sz="2000" dirty="0">
              <a:solidFill>
                <a:prstClr val="black"/>
              </a:solidFill>
              <a:latin typeface="+mj-lt"/>
            </a:endParaRPr>
          </a:p>
          <a:p>
            <a:pPr marL="285750" lvl="0" indent="-285750">
              <a:lnSpc>
                <a:spcPct val="100000"/>
              </a:lnSpc>
              <a:spcBef>
                <a:spcPts val="0"/>
              </a:spcBef>
              <a:buFont typeface="Wingdings" panose="05000000000000000000" pitchFamily="2" charset="2"/>
              <a:buChar char="Ø"/>
            </a:pPr>
            <a:r>
              <a:rPr lang="en-ZA" sz="2000" dirty="0">
                <a:solidFill>
                  <a:prstClr val="black"/>
                </a:solidFill>
                <a:latin typeface="+mj-lt"/>
              </a:rPr>
              <a:t>Temporary imports may attract provisional payment for security purposes</a:t>
            </a:r>
          </a:p>
          <a:p>
            <a:pPr lvl="0">
              <a:lnSpc>
                <a:spcPct val="100000"/>
              </a:lnSpc>
              <a:spcBef>
                <a:spcPts val="0"/>
              </a:spcBef>
            </a:pPr>
            <a:endParaRPr lang="en-ZA" sz="2000" dirty="0">
              <a:solidFill>
                <a:prstClr val="black"/>
              </a:solidFill>
              <a:latin typeface="+mj-lt"/>
            </a:endParaRPr>
          </a:p>
          <a:p>
            <a:pPr marL="285750" lvl="0" indent="-285750">
              <a:lnSpc>
                <a:spcPct val="100000"/>
              </a:lnSpc>
              <a:spcBef>
                <a:spcPts val="0"/>
              </a:spcBef>
              <a:buFont typeface="Wingdings" panose="05000000000000000000" pitchFamily="2" charset="2"/>
              <a:buChar char="Ø"/>
            </a:pPr>
            <a:r>
              <a:rPr lang="en-ZA" sz="2000" dirty="0">
                <a:solidFill>
                  <a:prstClr val="black"/>
                </a:solidFill>
                <a:latin typeface="+mj-lt"/>
              </a:rPr>
              <a:t>Proof of export are required to acquit temporary import and to refund duties </a:t>
            </a:r>
          </a:p>
          <a:p>
            <a:pPr lvl="0">
              <a:lnSpc>
                <a:spcPct val="100000"/>
              </a:lnSpc>
              <a:spcBef>
                <a:spcPts val="0"/>
              </a:spcBef>
            </a:pPr>
            <a:endParaRPr lang="en-ZA" sz="2000" dirty="0">
              <a:solidFill>
                <a:prstClr val="black"/>
              </a:solidFill>
              <a:latin typeface="+mj-lt"/>
            </a:endParaRPr>
          </a:p>
          <a:p>
            <a:pPr marL="285750" lvl="0" indent="-285750">
              <a:lnSpc>
                <a:spcPct val="100000"/>
              </a:lnSpc>
              <a:spcBef>
                <a:spcPts val="0"/>
              </a:spcBef>
              <a:buFont typeface="Wingdings" panose="05000000000000000000" pitchFamily="2" charset="2"/>
              <a:buChar char="Ø"/>
            </a:pPr>
            <a:r>
              <a:rPr lang="en-ZA" sz="2000" dirty="0">
                <a:solidFill>
                  <a:prstClr val="black"/>
                </a:solidFill>
                <a:latin typeface="+mj-lt"/>
              </a:rPr>
              <a:t>Goods on ATA or CPD Carnet do not require CCD for clearance</a:t>
            </a:r>
          </a:p>
          <a:p>
            <a:endParaRPr lang="en-ZA" dirty="0"/>
          </a:p>
        </p:txBody>
      </p:sp>
      <p:pic>
        <p:nvPicPr>
          <p:cNvPr id="4" name="Picture 3"/>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56000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210"/>
            <a:ext cx="9144000" cy="434897"/>
          </a:xfrm>
          <a:noFill/>
        </p:spPr>
        <p:txBody>
          <a:bodyPr>
            <a:noAutofit/>
          </a:bodyPr>
          <a:lstStyle/>
          <a:p>
            <a:r>
              <a:rPr lang="en-ZA" sz="2400" dirty="0" smtClean="0"/>
              <a:t> </a:t>
            </a:r>
            <a:r>
              <a:rPr lang="en-ZA" sz="2000" dirty="0" smtClean="0"/>
              <a:t>Export</a:t>
            </a:r>
            <a:r>
              <a:rPr lang="en-ZA" sz="2000" dirty="0"/>
              <a:t/>
            </a:r>
            <a:br>
              <a:rPr lang="en-ZA" sz="2000" dirty="0"/>
            </a:br>
            <a:endParaRPr lang="en-ZA" sz="20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15</a:t>
            </a:fld>
            <a:endParaRPr lang="en-US" dirty="0"/>
          </a:p>
        </p:txBody>
      </p:sp>
      <p:sp>
        <p:nvSpPr>
          <p:cNvPr id="6" name="TextBox 5"/>
          <p:cNvSpPr txBox="1"/>
          <p:nvPr/>
        </p:nvSpPr>
        <p:spPr>
          <a:xfrm>
            <a:off x="0" y="875369"/>
            <a:ext cx="9266663" cy="5909310"/>
          </a:xfrm>
          <a:prstGeom prst="rect">
            <a:avLst/>
          </a:prstGeom>
          <a:noFill/>
        </p:spPr>
        <p:txBody>
          <a:bodyPr wrap="square" rtlCol="0">
            <a:spAutoFit/>
          </a:bodyPr>
          <a:lstStyle/>
          <a:p>
            <a:r>
              <a:rPr lang="en-ZA" dirty="0" smtClean="0">
                <a:latin typeface="+mj-lt"/>
              </a:rPr>
              <a:t>Goods exported may only be allowed to loaded on board any carrier for sea / air and rail when release notification was issued for such export</a:t>
            </a:r>
          </a:p>
          <a:p>
            <a:endParaRPr lang="en-ZA" dirty="0" smtClean="0">
              <a:latin typeface="+mj-lt"/>
            </a:endParaRPr>
          </a:p>
          <a:p>
            <a:r>
              <a:rPr lang="en-ZA" b="1" dirty="0" smtClean="0">
                <a:latin typeface="+mj-lt"/>
              </a:rPr>
              <a:t>Road freight:</a:t>
            </a:r>
          </a:p>
          <a:p>
            <a:endParaRPr lang="en-ZA" b="1" dirty="0" smtClean="0">
              <a:latin typeface="+mj-lt"/>
            </a:endParaRPr>
          </a:p>
          <a:p>
            <a:pPr marL="285750" indent="-285750">
              <a:buFont typeface="Wingdings" panose="05000000000000000000" pitchFamily="2" charset="2"/>
              <a:buChar char="Ø"/>
            </a:pPr>
            <a:r>
              <a:rPr lang="en-ZA" dirty="0" smtClean="0">
                <a:latin typeface="+mj-lt"/>
              </a:rPr>
              <a:t>Free circulation goods will receive a “proceed to port” as authorisation</a:t>
            </a:r>
          </a:p>
          <a:p>
            <a:pPr marL="285750" indent="-285750">
              <a:buFont typeface="Wingdings" panose="05000000000000000000" pitchFamily="2" charset="2"/>
              <a:buChar char="Ø"/>
            </a:pPr>
            <a:r>
              <a:rPr lang="en-ZA" dirty="0" smtClean="0">
                <a:latin typeface="+mj-lt"/>
              </a:rPr>
              <a:t>Ex-warehouse goods will receive a release notification</a:t>
            </a:r>
          </a:p>
          <a:p>
            <a:endParaRPr lang="en-ZA" dirty="0" smtClean="0">
              <a:latin typeface="+mj-lt"/>
            </a:endParaRPr>
          </a:p>
          <a:p>
            <a:r>
              <a:rPr lang="en-ZA" dirty="0" smtClean="0">
                <a:latin typeface="+mj-lt"/>
              </a:rPr>
              <a:t>Goods exported to Marion and Gough Islands are regarded as exports</a:t>
            </a:r>
          </a:p>
          <a:p>
            <a:endParaRPr lang="en-ZA" b="1" dirty="0" smtClean="0">
              <a:latin typeface="+mj-lt"/>
            </a:endParaRPr>
          </a:p>
          <a:p>
            <a:r>
              <a:rPr lang="en-ZA" b="1" dirty="0" smtClean="0">
                <a:latin typeface="+mj-lt"/>
              </a:rPr>
              <a:t>Temporary exports are treated as follow:</a:t>
            </a:r>
          </a:p>
          <a:p>
            <a:endParaRPr lang="en-ZA" b="1" dirty="0" smtClean="0">
              <a:latin typeface="+mj-lt"/>
            </a:endParaRPr>
          </a:p>
          <a:p>
            <a:pPr marL="285750" indent="-285750">
              <a:buFont typeface="Wingdings" panose="05000000000000000000" pitchFamily="2" charset="2"/>
              <a:buChar char="§"/>
            </a:pPr>
            <a:r>
              <a:rPr lang="en-ZA" dirty="0" smtClean="0">
                <a:latin typeface="+mj-lt"/>
              </a:rPr>
              <a:t>CCD must be completed and presented to Customs</a:t>
            </a:r>
          </a:p>
          <a:p>
            <a:pPr marL="285750" indent="-285750">
              <a:buFont typeface="Wingdings" panose="05000000000000000000" pitchFamily="2" charset="2"/>
              <a:buChar char="§"/>
            </a:pPr>
            <a:r>
              <a:rPr lang="en-ZA" dirty="0" smtClean="0">
                <a:latin typeface="+mj-lt"/>
              </a:rPr>
              <a:t>Repairs under rebate item 409.04 must provide:</a:t>
            </a:r>
          </a:p>
          <a:p>
            <a:pPr marL="285750" indent="-285750">
              <a:buFont typeface="Wingdings" panose="05000000000000000000" pitchFamily="2" charset="2"/>
              <a:buChar char="Ø"/>
            </a:pPr>
            <a:r>
              <a:rPr lang="en-ZA" dirty="0" smtClean="0">
                <a:latin typeface="+mj-lt"/>
              </a:rPr>
              <a:t>Proof goods were exported</a:t>
            </a:r>
          </a:p>
          <a:p>
            <a:pPr marL="285750" indent="-285750">
              <a:buFont typeface="Wingdings" panose="05000000000000000000" pitchFamily="2" charset="2"/>
              <a:buChar char="Ø"/>
            </a:pPr>
            <a:r>
              <a:rPr lang="en-ZA" dirty="0" smtClean="0">
                <a:latin typeface="+mj-lt"/>
              </a:rPr>
              <a:t>Retain essential character </a:t>
            </a:r>
          </a:p>
          <a:p>
            <a:pPr marL="285750" indent="-285750">
              <a:buFont typeface="Wingdings" panose="05000000000000000000" pitchFamily="2" charset="2"/>
              <a:buChar char="Ø"/>
            </a:pPr>
            <a:r>
              <a:rPr lang="en-ZA" dirty="0" smtClean="0">
                <a:latin typeface="+mj-lt"/>
              </a:rPr>
              <a:t>Identifiable on re-importation </a:t>
            </a:r>
          </a:p>
          <a:p>
            <a:endParaRPr lang="en-ZA" dirty="0" smtClean="0">
              <a:latin typeface="+mj-lt"/>
            </a:endParaRPr>
          </a:p>
          <a:p>
            <a:r>
              <a:rPr lang="en-ZA" dirty="0" smtClean="0">
                <a:latin typeface="+mj-lt"/>
              </a:rPr>
              <a:t>Duty only applicable on cost of repair or processing</a:t>
            </a:r>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p:txBody>
      </p:sp>
      <p:pic>
        <p:nvPicPr>
          <p:cNvPr id="5" name="Picture 4"/>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41158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25"/>
            <a:ext cx="9144000" cy="532606"/>
          </a:xfrm>
          <a:noFill/>
        </p:spPr>
        <p:txBody>
          <a:bodyPr>
            <a:noAutofit/>
          </a:bodyPr>
          <a:lstStyle/>
          <a:p>
            <a:r>
              <a:rPr lang="en-ZA" sz="2000" dirty="0" smtClean="0"/>
              <a:t>Export</a:t>
            </a:r>
            <a:endParaRPr lang="en-ZA" sz="20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16</a:t>
            </a:fld>
            <a:endParaRPr lang="en-US" dirty="0"/>
          </a:p>
        </p:txBody>
      </p:sp>
      <p:sp>
        <p:nvSpPr>
          <p:cNvPr id="6" name="TextBox 5"/>
          <p:cNvSpPr txBox="1"/>
          <p:nvPr/>
        </p:nvSpPr>
        <p:spPr>
          <a:xfrm>
            <a:off x="0" y="1215003"/>
            <a:ext cx="8366171" cy="923330"/>
          </a:xfrm>
          <a:prstGeom prst="rect">
            <a:avLst/>
          </a:prstGeom>
          <a:noFill/>
        </p:spPr>
        <p:txBody>
          <a:bodyPr wrap="square" rtlCol="0">
            <a:spAutoFit/>
          </a:bodyPr>
          <a:lstStyle/>
          <a:p>
            <a:r>
              <a:rPr lang="en-ZA" dirty="0" smtClean="0">
                <a:latin typeface="+mj-lt"/>
              </a:rPr>
              <a:t>When are goods considered exported:</a:t>
            </a:r>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465228899"/>
              </p:ext>
            </p:extLst>
          </p:nvPr>
        </p:nvGraphicFramePr>
        <p:xfrm>
          <a:off x="0" y="1628078"/>
          <a:ext cx="9143999" cy="5120640"/>
        </p:xfrm>
        <a:graphic>
          <a:graphicData uri="http://schemas.openxmlformats.org/drawingml/2006/table">
            <a:tbl>
              <a:tblPr firstRow="1" bandRow="1">
                <a:tableStyleId>{5C22544A-7EE6-4342-B048-85BDC9FD1C3A}</a:tableStyleId>
              </a:tblPr>
              <a:tblGrid>
                <a:gridCol w="2560775">
                  <a:extLst>
                    <a:ext uri="{9D8B030D-6E8A-4147-A177-3AD203B41FA5}">
                      <a16:colId xmlns:a16="http://schemas.microsoft.com/office/drawing/2014/main" val="1625130184"/>
                    </a:ext>
                  </a:extLst>
                </a:gridCol>
                <a:gridCol w="6583224">
                  <a:extLst>
                    <a:ext uri="{9D8B030D-6E8A-4147-A177-3AD203B41FA5}">
                      <a16:colId xmlns:a16="http://schemas.microsoft.com/office/drawing/2014/main" val="2348369979"/>
                    </a:ext>
                  </a:extLst>
                </a:gridCol>
              </a:tblGrid>
              <a:tr h="260461">
                <a:tc>
                  <a:txBody>
                    <a:bodyPr/>
                    <a:lstStyle/>
                    <a:p>
                      <a:r>
                        <a:rPr lang="en-ZA" dirty="0" smtClean="0"/>
                        <a:t>Modality</a:t>
                      </a:r>
                      <a:endParaRPr lang="en-ZA" dirty="0"/>
                    </a:p>
                  </a:txBody>
                  <a:tcPr/>
                </a:tc>
                <a:tc>
                  <a:txBody>
                    <a:bodyPr/>
                    <a:lstStyle/>
                    <a:p>
                      <a:r>
                        <a:rPr lang="en-ZA" dirty="0" smtClean="0"/>
                        <a:t>Requirement</a:t>
                      </a:r>
                      <a:endParaRPr lang="en-ZA" dirty="0"/>
                    </a:p>
                  </a:txBody>
                  <a:tcPr/>
                </a:tc>
                <a:extLst>
                  <a:ext uri="{0D108BD9-81ED-4DB2-BD59-A6C34878D82A}">
                    <a16:rowId xmlns:a16="http://schemas.microsoft.com/office/drawing/2014/main" val="80703653"/>
                  </a:ext>
                </a:extLst>
              </a:tr>
              <a:tr h="1237188">
                <a:tc>
                  <a:txBody>
                    <a:bodyPr/>
                    <a:lstStyle/>
                    <a:p>
                      <a:r>
                        <a:rPr lang="en-ZA" b="1" dirty="0" smtClean="0">
                          <a:latin typeface="+mj-lt"/>
                        </a:rPr>
                        <a:t>Sea </a:t>
                      </a:r>
                      <a:endParaRPr lang="en-ZA" b="1" dirty="0">
                        <a:latin typeface="+mj-lt"/>
                      </a:endParaRPr>
                    </a:p>
                  </a:txBody>
                  <a:tcPr/>
                </a:tc>
                <a:tc>
                  <a:txBody>
                    <a:bodyPr/>
                    <a:lstStyle/>
                    <a:p>
                      <a:r>
                        <a:rPr lang="en-ZA" dirty="0" smtClean="0">
                          <a:latin typeface="+mj-lt"/>
                        </a:rPr>
                        <a:t>The time goods are delivered to:</a:t>
                      </a:r>
                    </a:p>
                    <a:p>
                      <a:pPr marL="285750" indent="-285750">
                        <a:buFont typeface="Arial" panose="020B0604020202020204" pitchFamily="34" charset="0"/>
                        <a:buChar char="•"/>
                      </a:pPr>
                      <a:r>
                        <a:rPr lang="en-ZA" dirty="0" smtClean="0">
                          <a:latin typeface="+mj-lt"/>
                        </a:rPr>
                        <a:t>Port authority</a:t>
                      </a:r>
                    </a:p>
                    <a:p>
                      <a:pPr marL="285750" indent="-285750">
                        <a:buFont typeface="Arial" panose="020B0604020202020204" pitchFamily="34" charset="0"/>
                        <a:buChar char="•"/>
                      </a:pPr>
                      <a:r>
                        <a:rPr lang="en-ZA" dirty="0" smtClean="0">
                          <a:latin typeface="+mj-lt"/>
                        </a:rPr>
                        <a:t>Depot operator</a:t>
                      </a:r>
                    </a:p>
                    <a:p>
                      <a:pPr marL="285750" indent="-285750">
                        <a:buFont typeface="Arial" panose="020B0604020202020204" pitchFamily="34" charset="0"/>
                        <a:buChar char="•"/>
                      </a:pPr>
                      <a:r>
                        <a:rPr lang="en-ZA" dirty="0" smtClean="0">
                          <a:latin typeface="+mj-lt"/>
                        </a:rPr>
                        <a:t>Master</a:t>
                      </a:r>
                      <a:r>
                        <a:rPr lang="en-ZA" baseline="0" dirty="0" smtClean="0">
                          <a:latin typeface="+mj-lt"/>
                        </a:rPr>
                        <a:t> of the ship</a:t>
                      </a:r>
                    </a:p>
                    <a:p>
                      <a:pPr marL="285750" indent="-285750">
                        <a:buFont typeface="Arial" panose="020B0604020202020204" pitchFamily="34" charset="0"/>
                        <a:buChar char="•"/>
                      </a:pPr>
                      <a:r>
                        <a:rPr lang="en-ZA" baseline="0" dirty="0" smtClean="0">
                          <a:latin typeface="+mj-lt"/>
                        </a:rPr>
                        <a:t>Container operator</a:t>
                      </a:r>
                      <a:endParaRPr lang="en-ZA" dirty="0" smtClean="0">
                        <a:latin typeface="+mj-lt"/>
                      </a:endParaRPr>
                    </a:p>
                    <a:p>
                      <a:pPr marL="285750" indent="-285750">
                        <a:buFont typeface="Arial" panose="020B0604020202020204" pitchFamily="34" charset="0"/>
                        <a:buChar char="•"/>
                      </a:pPr>
                      <a:endParaRPr lang="en-ZA" dirty="0"/>
                    </a:p>
                  </a:txBody>
                  <a:tcPr/>
                </a:tc>
                <a:extLst>
                  <a:ext uri="{0D108BD9-81ED-4DB2-BD59-A6C34878D82A}">
                    <a16:rowId xmlns:a16="http://schemas.microsoft.com/office/drawing/2014/main" val="3135122087"/>
                  </a:ext>
                </a:extLst>
              </a:tr>
              <a:tr h="846497">
                <a:tc>
                  <a:txBody>
                    <a:bodyPr/>
                    <a:lstStyle/>
                    <a:p>
                      <a:r>
                        <a:rPr lang="en-ZA" b="1" dirty="0" smtClean="0">
                          <a:latin typeface="+mj-lt"/>
                        </a:rPr>
                        <a:t>Air </a:t>
                      </a:r>
                      <a:endParaRPr lang="en-ZA" b="1" dirty="0">
                        <a:latin typeface="+mj-lt"/>
                      </a:endParaRPr>
                    </a:p>
                  </a:txBody>
                  <a:tcPr/>
                </a:tc>
                <a:tc>
                  <a:txBody>
                    <a:bodyPr/>
                    <a:lstStyle/>
                    <a:p>
                      <a:r>
                        <a:rPr lang="en-ZA" dirty="0" smtClean="0">
                          <a:latin typeface="+mj-lt"/>
                        </a:rPr>
                        <a:t>The time goods are delivered to:</a:t>
                      </a:r>
                    </a:p>
                    <a:p>
                      <a:pPr marL="285750" indent="-285750">
                        <a:buFont typeface="Arial" panose="020B0604020202020204" pitchFamily="34" charset="0"/>
                        <a:buChar char="•"/>
                      </a:pPr>
                      <a:r>
                        <a:rPr lang="en-ZA" dirty="0" smtClean="0">
                          <a:latin typeface="+mj-lt"/>
                        </a:rPr>
                        <a:t>Pilot of the aircraft concerned; or </a:t>
                      </a:r>
                    </a:p>
                    <a:p>
                      <a:pPr marL="285750" indent="-285750">
                        <a:buFont typeface="Arial" panose="020B0604020202020204" pitchFamily="34" charset="0"/>
                        <a:buChar char="•"/>
                      </a:pPr>
                      <a:r>
                        <a:rPr lang="en-ZA" dirty="0" smtClean="0">
                          <a:latin typeface="+mj-lt"/>
                        </a:rPr>
                        <a:t>Brought</a:t>
                      </a:r>
                      <a:r>
                        <a:rPr lang="en-ZA" baseline="0" dirty="0" smtClean="0">
                          <a:latin typeface="+mj-lt"/>
                        </a:rPr>
                        <a:t> into the control area</a:t>
                      </a:r>
                      <a:endParaRPr lang="en-ZA" dirty="0" smtClean="0">
                        <a:latin typeface="+mj-lt"/>
                      </a:endParaRPr>
                    </a:p>
                    <a:p>
                      <a:endParaRPr lang="en-ZA" dirty="0"/>
                    </a:p>
                  </a:txBody>
                  <a:tcPr/>
                </a:tc>
                <a:extLst>
                  <a:ext uri="{0D108BD9-81ED-4DB2-BD59-A6C34878D82A}">
                    <a16:rowId xmlns:a16="http://schemas.microsoft.com/office/drawing/2014/main" val="3318792355"/>
                  </a:ext>
                </a:extLst>
              </a:tr>
              <a:tr h="651152">
                <a:tc>
                  <a:txBody>
                    <a:bodyPr/>
                    <a:lstStyle/>
                    <a:p>
                      <a:r>
                        <a:rPr lang="en-ZA" b="1" dirty="0" smtClean="0">
                          <a:latin typeface="+mj-lt"/>
                        </a:rPr>
                        <a:t>Rail </a:t>
                      </a:r>
                      <a:endParaRPr lang="en-ZA" b="1" dirty="0">
                        <a:latin typeface="+mj-lt"/>
                      </a:endParaRPr>
                    </a:p>
                  </a:txBody>
                  <a:tcPr/>
                </a:tc>
                <a:tc>
                  <a:txBody>
                    <a:bodyPr/>
                    <a:lstStyle/>
                    <a:p>
                      <a:r>
                        <a:rPr lang="en-ZA" dirty="0" smtClean="0">
                          <a:latin typeface="+mj-lt"/>
                        </a:rPr>
                        <a:t>The time goods are delivered to:</a:t>
                      </a:r>
                    </a:p>
                    <a:p>
                      <a:pPr marL="285750" indent="-285750">
                        <a:buFont typeface="Arial" panose="020B0604020202020204" pitchFamily="34" charset="0"/>
                        <a:buChar char="•"/>
                      </a:pPr>
                      <a:r>
                        <a:rPr lang="en-ZA" dirty="0" smtClean="0">
                          <a:latin typeface="+mj-lt"/>
                        </a:rPr>
                        <a:t>Railway authority</a:t>
                      </a:r>
                    </a:p>
                    <a:p>
                      <a:endParaRPr lang="en-ZA" dirty="0"/>
                    </a:p>
                  </a:txBody>
                  <a:tcPr/>
                </a:tc>
                <a:extLst>
                  <a:ext uri="{0D108BD9-81ED-4DB2-BD59-A6C34878D82A}">
                    <a16:rowId xmlns:a16="http://schemas.microsoft.com/office/drawing/2014/main" val="1720251024"/>
                  </a:ext>
                </a:extLst>
              </a:tr>
              <a:tr h="651152">
                <a:tc>
                  <a:txBody>
                    <a:bodyPr/>
                    <a:lstStyle/>
                    <a:p>
                      <a:r>
                        <a:rPr lang="en-ZA" b="1" dirty="0" smtClean="0">
                          <a:latin typeface="+mj-lt"/>
                        </a:rPr>
                        <a:t>Overland</a:t>
                      </a:r>
                      <a:endParaRPr lang="en-ZA" b="1" dirty="0">
                        <a:latin typeface="+mj-lt"/>
                      </a:endParaRPr>
                    </a:p>
                  </a:txBody>
                  <a:tcPr/>
                </a:tc>
                <a:tc>
                  <a:txBody>
                    <a:bodyPr/>
                    <a:lstStyle/>
                    <a:p>
                      <a:r>
                        <a:rPr lang="en-ZA" dirty="0" smtClean="0">
                          <a:latin typeface="+mj-lt"/>
                        </a:rPr>
                        <a:t>The time goods are delivered to:</a:t>
                      </a:r>
                    </a:p>
                    <a:p>
                      <a:pPr marL="285750" indent="-285750">
                        <a:buFont typeface="Arial" panose="020B0604020202020204" pitchFamily="34" charset="0"/>
                        <a:buChar char="•"/>
                      </a:pPr>
                      <a:r>
                        <a:rPr lang="en-ZA" dirty="0" smtClean="0">
                          <a:latin typeface="+mj-lt"/>
                        </a:rPr>
                        <a:t>Goods are loaded onto the vehicle</a:t>
                      </a:r>
                    </a:p>
                    <a:p>
                      <a:endParaRPr lang="en-ZA" dirty="0"/>
                    </a:p>
                  </a:txBody>
                  <a:tcPr/>
                </a:tc>
                <a:extLst>
                  <a:ext uri="{0D108BD9-81ED-4DB2-BD59-A6C34878D82A}">
                    <a16:rowId xmlns:a16="http://schemas.microsoft.com/office/drawing/2014/main" val="3749635576"/>
                  </a:ext>
                </a:extLst>
              </a:tr>
            </a:tbl>
          </a:graphicData>
        </a:graphic>
      </p:graphicFrame>
    </p:spTree>
    <p:extLst>
      <p:ext uri="{BB962C8B-B14F-4D97-AF65-F5344CB8AC3E}">
        <p14:creationId xmlns:p14="http://schemas.microsoft.com/office/powerpoint/2010/main" val="263044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17</a:t>
            </a:fld>
            <a:endParaRPr lang="en-US" dirty="0"/>
          </a:p>
        </p:txBody>
      </p:sp>
      <p:sp>
        <p:nvSpPr>
          <p:cNvPr id="4" name="Text Placeholder 3"/>
          <p:cNvSpPr>
            <a:spLocks noGrp="1"/>
          </p:cNvSpPr>
          <p:nvPr>
            <p:ph type="body" sz="quarter" idx="10"/>
          </p:nvPr>
        </p:nvSpPr>
        <p:spPr>
          <a:xfrm>
            <a:off x="341993" y="158497"/>
            <a:ext cx="7886700" cy="377951"/>
          </a:xfrm>
        </p:spPr>
        <p:txBody>
          <a:bodyPr/>
          <a:lstStyle/>
          <a:p>
            <a:r>
              <a:rPr lang="en-ZA" dirty="0" smtClean="0">
                <a:solidFill>
                  <a:schemeClr val="accent1">
                    <a:lumMod val="50000"/>
                  </a:schemeClr>
                </a:solidFill>
              </a:rPr>
              <a:t>Customs Clearance Documents</a:t>
            </a:r>
            <a:endParaRPr lang="en-ZA" dirty="0">
              <a:solidFill>
                <a:schemeClr val="accent1">
                  <a:lumMod val="50000"/>
                </a:schemeClr>
              </a:solidFill>
            </a:endParaRPr>
          </a:p>
        </p:txBody>
      </p:sp>
      <p:sp>
        <p:nvSpPr>
          <p:cNvPr id="5" name="Content Placeholder 4"/>
          <p:cNvSpPr>
            <a:spLocks noGrp="1"/>
          </p:cNvSpPr>
          <p:nvPr>
            <p:ph sz="quarter" idx="11"/>
          </p:nvPr>
        </p:nvSpPr>
        <p:spPr>
          <a:xfrm>
            <a:off x="341312" y="536448"/>
            <a:ext cx="8370887" cy="5556377"/>
          </a:xfrm>
        </p:spPr>
        <p:txBody>
          <a:bodyPr/>
          <a:lstStyle/>
          <a:p>
            <a:pPr marL="285750" indent="-285750">
              <a:buFont typeface="Arial" panose="020B0604020202020204" pitchFamily="34" charset="0"/>
              <a:buChar char="•"/>
            </a:pPr>
            <a:r>
              <a:rPr lang="en-ZA" dirty="0"/>
              <a:t>Every importer / exporter or owner of the goods or his / her agent must:</a:t>
            </a:r>
          </a:p>
          <a:p>
            <a:pPr marL="285750" indent="-285750">
              <a:buFont typeface="Wingdings" panose="05000000000000000000" pitchFamily="2" charset="2"/>
              <a:buChar char="v"/>
            </a:pPr>
            <a:r>
              <a:rPr lang="en-ZA" dirty="0" smtClean="0"/>
              <a:t>Before </a:t>
            </a:r>
            <a:r>
              <a:rPr lang="en-ZA" dirty="0"/>
              <a:t>importation or exportation lodge a CCD for processing and </a:t>
            </a:r>
            <a:r>
              <a:rPr lang="en-ZA" dirty="0" smtClean="0"/>
              <a:t>release </a:t>
            </a:r>
            <a:r>
              <a:rPr lang="en-ZA" dirty="0"/>
              <a:t>by Customs</a:t>
            </a:r>
          </a:p>
          <a:p>
            <a:pPr marL="285750" indent="-285750">
              <a:buFont typeface="Wingdings" panose="05000000000000000000" pitchFamily="2" charset="2"/>
              <a:buChar char="v"/>
            </a:pPr>
            <a:r>
              <a:rPr lang="en-ZA" dirty="0"/>
              <a:t>CCD must be in prescribe format </a:t>
            </a:r>
          </a:p>
          <a:p>
            <a:pPr marL="285750" indent="-285750">
              <a:buFont typeface="Arial" panose="020B0604020202020204" pitchFamily="34" charset="0"/>
              <a:buChar char="•"/>
            </a:pPr>
            <a:r>
              <a:rPr lang="en-ZA" dirty="0"/>
              <a:t>Submitted by –</a:t>
            </a:r>
          </a:p>
          <a:p>
            <a:pPr marL="285750" indent="-285750">
              <a:buFont typeface="Wingdings" panose="05000000000000000000" pitchFamily="2" charset="2"/>
              <a:buChar char="v"/>
            </a:pPr>
            <a:r>
              <a:rPr lang="en-ZA" dirty="0"/>
              <a:t>Importer or Exporter</a:t>
            </a:r>
          </a:p>
          <a:p>
            <a:pPr marL="285750" indent="-285750">
              <a:buFont typeface="Wingdings" panose="05000000000000000000" pitchFamily="2" charset="2"/>
              <a:buChar char="v"/>
            </a:pPr>
            <a:r>
              <a:rPr lang="en-ZA" dirty="0"/>
              <a:t>Registered Agent; or</a:t>
            </a:r>
          </a:p>
          <a:p>
            <a:pPr marL="285750" indent="-285750">
              <a:buFont typeface="Wingdings" panose="05000000000000000000" pitchFamily="2" charset="2"/>
              <a:buChar char="v"/>
            </a:pPr>
            <a:r>
              <a:rPr lang="en-ZA" dirty="0"/>
              <a:t>Appointed Agent </a:t>
            </a:r>
          </a:p>
          <a:p>
            <a:pPr marL="285750" indent="-285750">
              <a:buFont typeface="Arial" panose="020B0604020202020204" pitchFamily="34" charset="0"/>
              <a:buChar char="•"/>
            </a:pPr>
            <a:r>
              <a:rPr lang="en-ZA" dirty="0"/>
              <a:t>Registration of goods for re-importation on DA 65</a:t>
            </a:r>
          </a:p>
          <a:p>
            <a:pPr marL="285750" indent="-285750">
              <a:buFont typeface="Arial" panose="020B0604020202020204" pitchFamily="34" charset="0"/>
              <a:buChar char="•"/>
            </a:pPr>
            <a:r>
              <a:rPr lang="en-ZA" dirty="0"/>
              <a:t>In the case of road freight, the “place of clearance” and “port of entry” must be the same for all imported goods to South Africa </a:t>
            </a:r>
          </a:p>
          <a:p>
            <a:pPr marL="285750" indent="-285750">
              <a:buFont typeface="Arial" panose="020B0604020202020204" pitchFamily="34" charset="0"/>
              <a:buChar char="•"/>
            </a:pPr>
            <a:r>
              <a:rPr lang="en-ZA" dirty="0"/>
              <a:t>Export make a distinction between free circulation and bonded goods, i.e.</a:t>
            </a:r>
          </a:p>
          <a:p>
            <a:pPr marL="285750" indent="-285750">
              <a:buFont typeface="Arial" panose="020B0604020202020204" pitchFamily="34" charset="0"/>
              <a:buChar char="•"/>
            </a:pPr>
            <a:r>
              <a:rPr lang="en-ZA" dirty="0"/>
              <a:t>Free circulation - “place of clearance” and “port of exit” is the same; but</a:t>
            </a:r>
          </a:p>
          <a:p>
            <a:pPr marL="285750" indent="-285750">
              <a:buFont typeface="Arial" panose="020B0604020202020204" pitchFamily="34" charset="0"/>
              <a:buChar char="•"/>
            </a:pPr>
            <a:r>
              <a:rPr lang="en-ZA" dirty="0"/>
              <a:t>Bonded goods -  “place of clearance” will reflect the Customs source office and “port of exit” the land port of exit </a:t>
            </a:r>
          </a:p>
          <a:p>
            <a:endParaRPr lang="en-ZA" dirty="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31729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815"/>
            <a:ext cx="9144000" cy="420630"/>
          </a:xfrm>
          <a:noFill/>
        </p:spPr>
        <p:txBody>
          <a:bodyPr>
            <a:noAutofit/>
          </a:bodyPr>
          <a:lstStyle/>
          <a:p>
            <a:r>
              <a:rPr lang="en-ZA" sz="2400" dirty="0" smtClean="0"/>
              <a:t>Valid Declaration</a:t>
            </a:r>
            <a:r>
              <a:rPr lang="en-ZA" sz="2800" dirty="0"/>
              <a:t/>
            </a:r>
            <a:br>
              <a:rPr lang="en-ZA" sz="2800" dirty="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18</a:t>
            </a:fld>
            <a:endParaRPr lang="en-US" dirty="0"/>
          </a:p>
        </p:txBody>
      </p:sp>
      <p:sp>
        <p:nvSpPr>
          <p:cNvPr id="6" name="TextBox 5"/>
          <p:cNvSpPr txBox="1"/>
          <p:nvPr/>
        </p:nvSpPr>
        <p:spPr>
          <a:xfrm>
            <a:off x="0" y="720043"/>
            <a:ext cx="8366171" cy="5909310"/>
          </a:xfrm>
          <a:prstGeom prst="rect">
            <a:avLst/>
          </a:prstGeom>
          <a:noFill/>
        </p:spPr>
        <p:txBody>
          <a:bodyPr wrap="square" rtlCol="0">
            <a:spAutoFit/>
          </a:bodyPr>
          <a:lstStyle/>
          <a:p>
            <a:endParaRPr lang="en-ZA" dirty="0"/>
          </a:p>
          <a:p>
            <a:pPr marL="285750" indent="-285750">
              <a:buFont typeface="Wingdings" panose="05000000000000000000" pitchFamily="2" charset="2"/>
              <a:buChar char="Ø"/>
            </a:pPr>
            <a:r>
              <a:rPr lang="en-ZA" dirty="0"/>
              <a:t>The description and particulars of the goods and the marks and particulars of the packages declared on the CCD must </a:t>
            </a:r>
            <a:r>
              <a:rPr lang="en-ZA" dirty="0" smtClean="0"/>
              <a:t>correspond.</a:t>
            </a:r>
          </a:p>
          <a:p>
            <a:endParaRPr lang="en-ZA" dirty="0" smtClean="0"/>
          </a:p>
          <a:p>
            <a:pPr marL="285750" indent="-285750">
              <a:buFont typeface="Wingdings" panose="05000000000000000000" pitchFamily="2" charset="2"/>
              <a:buChar char="Ø"/>
            </a:pPr>
            <a:r>
              <a:rPr lang="en-ZA" dirty="0" smtClean="0"/>
              <a:t>The </a:t>
            </a:r>
            <a:r>
              <a:rPr lang="en-ZA" dirty="0"/>
              <a:t>commodities must be entered on CCDs according to their precise nature </a:t>
            </a:r>
            <a:r>
              <a:rPr lang="en-ZA" dirty="0" smtClean="0"/>
              <a:t>for </a:t>
            </a:r>
            <a:r>
              <a:rPr lang="en-ZA" dirty="0"/>
              <a:t>Customs classification </a:t>
            </a:r>
            <a:r>
              <a:rPr lang="en-ZA" dirty="0" smtClean="0"/>
              <a:t>purposes. </a:t>
            </a:r>
          </a:p>
          <a:p>
            <a:endParaRPr lang="en-ZA" dirty="0" smtClean="0"/>
          </a:p>
          <a:p>
            <a:pPr marL="285750" indent="-285750">
              <a:buFont typeface="Wingdings" panose="05000000000000000000" pitchFamily="2" charset="2"/>
              <a:buChar char="Ø"/>
            </a:pPr>
            <a:r>
              <a:rPr lang="en-ZA" dirty="0" smtClean="0"/>
              <a:t>The </a:t>
            </a:r>
            <a:r>
              <a:rPr lang="en-ZA" dirty="0"/>
              <a:t>quantities, if required to be specified, must be stated on the </a:t>
            </a:r>
            <a:r>
              <a:rPr lang="en-ZA" dirty="0" smtClean="0"/>
              <a:t>CCDs. </a:t>
            </a:r>
          </a:p>
          <a:p>
            <a:endParaRPr lang="en-ZA" dirty="0" smtClean="0"/>
          </a:p>
          <a:p>
            <a:pPr marL="285750" indent="-285750">
              <a:buFont typeface="Wingdings" panose="05000000000000000000" pitchFamily="2" charset="2"/>
              <a:buChar char="Ø"/>
            </a:pPr>
            <a:r>
              <a:rPr lang="en-ZA" dirty="0" smtClean="0"/>
              <a:t>The </a:t>
            </a:r>
            <a:r>
              <a:rPr lang="en-ZA" dirty="0"/>
              <a:t>C.I.F. &amp; C. values must be accurately </a:t>
            </a:r>
            <a:r>
              <a:rPr lang="en-ZA" dirty="0" smtClean="0"/>
              <a:t>reflected.</a:t>
            </a:r>
          </a:p>
          <a:p>
            <a:endParaRPr lang="en-ZA" dirty="0" smtClean="0"/>
          </a:p>
          <a:p>
            <a:pPr marL="285750" indent="-285750">
              <a:buFont typeface="Wingdings" panose="05000000000000000000" pitchFamily="2" charset="2"/>
              <a:buChar char="Ø"/>
            </a:pPr>
            <a:r>
              <a:rPr lang="en-ZA" dirty="0" smtClean="0"/>
              <a:t>The </a:t>
            </a:r>
            <a:r>
              <a:rPr lang="en-ZA" dirty="0"/>
              <a:t>Customs </a:t>
            </a:r>
            <a:r>
              <a:rPr lang="en-ZA"/>
              <a:t>value </a:t>
            </a:r>
            <a:r>
              <a:rPr lang="en-ZA" smtClean="0"/>
              <a:t>must </a:t>
            </a:r>
            <a:r>
              <a:rPr lang="en-ZA" dirty="0"/>
              <a:t>be declared. </a:t>
            </a:r>
            <a:endParaRPr lang="en-ZA" dirty="0" smtClean="0"/>
          </a:p>
          <a:p>
            <a:pPr marL="285750" indent="-285750">
              <a:buFont typeface="Wingdings" panose="05000000000000000000" pitchFamily="2" charset="2"/>
              <a:buChar char="Ø"/>
            </a:pPr>
            <a:endParaRPr lang="en-ZA" dirty="0" smtClean="0"/>
          </a:p>
          <a:p>
            <a:pPr marL="285750" indent="-285750">
              <a:buFont typeface="Wingdings" panose="05000000000000000000" pitchFamily="2" charset="2"/>
              <a:buChar char="Ø"/>
            </a:pPr>
            <a:r>
              <a:rPr lang="en-ZA" dirty="0" smtClean="0"/>
              <a:t>The </a:t>
            </a:r>
            <a:r>
              <a:rPr lang="en-ZA" dirty="0"/>
              <a:t>correct country of origin must be </a:t>
            </a:r>
            <a:r>
              <a:rPr lang="en-ZA" dirty="0" smtClean="0"/>
              <a:t>declared.</a:t>
            </a:r>
          </a:p>
          <a:p>
            <a:endParaRPr lang="en-ZA" dirty="0" smtClean="0"/>
          </a:p>
          <a:p>
            <a:pPr marL="285750" indent="-285750">
              <a:buFont typeface="Wingdings" panose="05000000000000000000" pitchFamily="2" charset="2"/>
              <a:buChar char="Ø"/>
            </a:pPr>
            <a:r>
              <a:rPr lang="en-ZA" dirty="0" smtClean="0"/>
              <a:t>Country </a:t>
            </a:r>
            <a:r>
              <a:rPr lang="en-ZA" dirty="0"/>
              <a:t>of export and means of carriage must be declared. </a:t>
            </a:r>
            <a:endParaRPr lang="en-ZA" dirty="0" smtClean="0"/>
          </a:p>
          <a:p>
            <a:endParaRPr lang="en-ZA" dirty="0" smtClean="0"/>
          </a:p>
          <a:p>
            <a:pPr marL="285750" indent="-285750">
              <a:buFont typeface="Wingdings" panose="05000000000000000000" pitchFamily="2" charset="2"/>
              <a:buChar char="Ø"/>
            </a:pPr>
            <a:r>
              <a:rPr lang="en-ZA" dirty="0" smtClean="0"/>
              <a:t>The </a:t>
            </a:r>
            <a:r>
              <a:rPr lang="en-ZA" dirty="0"/>
              <a:t>correct invoices completed </a:t>
            </a:r>
            <a:r>
              <a:rPr lang="en-ZA" dirty="0" smtClean="0"/>
              <a:t>must </a:t>
            </a:r>
            <a:r>
              <a:rPr lang="en-ZA" dirty="0"/>
              <a:t>be produced at the time of </a:t>
            </a:r>
            <a:r>
              <a:rPr lang="en-ZA" dirty="0" smtClean="0"/>
              <a:t>CCD.</a:t>
            </a:r>
          </a:p>
          <a:p>
            <a:endParaRPr lang="en-ZA" dirty="0" smtClean="0"/>
          </a:p>
          <a:p>
            <a:pPr marL="285750" indent="-285750">
              <a:buFont typeface="Wingdings" panose="05000000000000000000" pitchFamily="2" charset="2"/>
              <a:buChar char="Ø"/>
            </a:pPr>
            <a:r>
              <a:rPr lang="en-ZA" dirty="0" smtClean="0"/>
              <a:t>The </a:t>
            </a:r>
            <a:r>
              <a:rPr lang="en-ZA" dirty="0"/>
              <a:t>correct duty due must be paid. </a:t>
            </a:r>
          </a:p>
          <a:p>
            <a:pPr marL="285750" indent="-285750">
              <a:buFont typeface="Arial" panose="020B0604020202020204" pitchFamily="34" charset="0"/>
              <a:buChar char="•"/>
            </a:pPr>
            <a:endParaRPr lang="en-ZA" dirty="0"/>
          </a:p>
        </p:txBody>
      </p:sp>
      <p:pic>
        <p:nvPicPr>
          <p:cNvPr id="5" name="Picture 4"/>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96145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Contents</a:t>
            </a:r>
            <a:endParaRPr lang="en-ZA" sz="2000" dirty="0"/>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214071945"/>
              </p:ext>
            </p:extLst>
          </p:nvPr>
        </p:nvGraphicFramePr>
        <p:xfrm>
          <a:off x="99899" y="1081668"/>
          <a:ext cx="9044101" cy="5152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45990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098"/>
            <a:ext cx="9144000" cy="439161"/>
          </a:xfrm>
          <a:noFill/>
        </p:spPr>
        <p:txBody>
          <a:bodyPr>
            <a:noAutofit/>
          </a:bodyPr>
          <a:lstStyle/>
          <a:p>
            <a:r>
              <a:rPr lang="en-ZA" sz="2000" dirty="0" smtClean="0"/>
              <a:t> </a:t>
            </a:r>
            <a:r>
              <a:rPr lang="en-ZA" sz="2400" dirty="0" smtClean="0"/>
              <a:t>Submission Of Declaration</a:t>
            </a:r>
            <a:r>
              <a:rPr lang="en-ZA" sz="2400" dirty="0"/>
              <a:t/>
            </a:r>
            <a:br>
              <a:rPr lang="en-ZA" sz="2400" dirty="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19</a:t>
            </a:fld>
            <a:endParaRPr lang="en-US" dirty="0"/>
          </a:p>
        </p:txBody>
      </p:sp>
      <p:sp>
        <p:nvSpPr>
          <p:cNvPr id="6" name="TextBox 5"/>
          <p:cNvSpPr txBox="1"/>
          <p:nvPr/>
        </p:nvSpPr>
        <p:spPr>
          <a:xfrm>
            <a:off x="0" y="862305"/>
            <a:ext cx="8366171" cy="5632311"/>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latin typeface="+mj-lt"/>
              </a:rPr>
              <a:t>The </a:t>
            </a:r>
            <a:r>
              <a:rPr lang="en-ZA" dirty="0">
                <a:latin typeface="+mj-lt"/>
              </a:rPr>
              <a:t>declarant submits the CCD in either Electronic Data Interchange (EDI) or manual format (hard copy) to Customs </a:t>
            </a:r>
            <a:endParaRPr lang="en-ZA" dirty="0" smtClean="0">
              <a:latin typeface="+mj-lt"/>
            </a:endParaRPr>
          </a:p>
          <a:p>
            <a:endParaRPr lang="en-ZA" dirty="0" smtClean="0">
              <a:latin typeface="+mj-lt"/>
            </a:endParaRPr>
          </a:p>
          <a:p>
            <a:pPr marL="285750" indent="-285750">
              <a:buFont typeface="Wingdings" panose="05000000000000000000" pitchFamily="2" charset="2"/>
              <a:buChar char="Ø"/>
            </a:pPr>
            <a:r>
              <a:rPr lang="en-ZA" dirty="0" smtClean="0">
                <a:latin typeface="+mj-lt"/>
              </a:rPr>
              <a:t>Section </a:t>
            </a:r>
            <a:r>
              <a:rPr lang="en-ZA" dirty="0">
                <a:latin typeface="+mj-lt"/>
              </a:rPr>
              <a:t>101A provides for the application of electronic communication for the purposes of Customs and Excise procedures </a:t>
            </a:r>
          </a:p>
          <a:p>
            <a:pPr marL="285750" indent="-285750">
              <a:buFont typeface="Arial" panose="020B0604020202020204" pitchFamily="34" charset="0"/>
              <a:buChar char="•"/>
            </a:pPr>
            <a:endParaRPr lang="en-ZA" dirty="0" smtClean="0">
              <a:latin typeface="+mj-lt"/>
            </a:endParaRPr>
          </a:p>
          <a:p>
            <a:r>
              <a:rPr lang="en-ZA" sz="1600" b="1" dirty="0" smtClean="0">
                <a:latin typeface="+mj-lt"/>
              </a:rPr>
              <a:t>VALIDATIONS ON THE SYSTEM</a:t>
            </a:r>
          </a:p>
          <a:p>
            <a:endParaRPr lang="en-ZA" b="1" dirty="0" smtClean="0">
              <a:latin typeface="+mj-lt"/>
            </a:endParaRPr>
          </a:p>
          <a:p>
            <a:pPr marL="285750" indent="-285750">
              <a:buFont typeface="Wingdings" panose="05000000000000000000" pitchFamily="2" charset="2"/>
              <a:buChar char="Ø"/>
            </a:pPr>
            <a:r>
              <a:rPr lang="en-ZA" dirty="0" smtClean="0">
                <a:latin typeface="+mj-lt"/>
              </a:rPr>
              <a:t>The </a:t>
            </a:r>
            <a:r>
              <a:rPr lang="en-ZA" dirty="0">
                <a:latin typeface="+mj-lt"/>
              </a:rPr>
              <a:t>declaration system performs validations to verify the correctness of key fields, the completion of mandatory fields, </a:t>
            </a:r>
            <a:r>
              <a:rPr lang="en-ZA" dirty="0" smtClean="0">
                <a:latin typeface="+mj-lt"/>
              </a:rPr>
              <a:t>etc</a:t>
            </a:r>
            <a:r>
              <a:rPr lang="en-ZA" dirty="0">
                <a:latin typeface="+mj-lt"/>
              </a:rPr>
              <a:t>. </a:t>
            </a:r>
            <a:endParaRPr lang="en-ZA" dirty="0" smtClean="0">
              <a:latin typeface="+mj-lt"/>
            </a:endParaRPr>
          </a:p>
          <a:p>
            <a:pPr marL="285750" indent="-285750">
              <a:buFont typeface="Wingdings" panose="05000000000000000000" pitchFamily="2" charset="2"/>
              <a:buChar char="Ø"/>
            </a:pPr>
            <a:endParaRPr lang="en-ZA" dirty="0" smtClean="0">
              <a:latin typeface="+mj-lt"/>
            </a:endParaRPr>
          </a:p>
          <a:p>
            <a:pPr marL="285750" indent="-285750">
              <a:buFont typeface="Wingdings" panose="05000000000000000000" pitchFamily="2" charset="2"/>
              <a:buChar char="Ø"/>
            </a:pPr>
            <a:r>
              <a:rPr lang="en-ZA" dirty="0" smtClean="0">
                <a:latin typeface="+mj-lt"/>
              </a:rPr>
              <a:t>If </a:t>
            </a:r>
            <a:r>
              <a:rPr lang="en-ZA" dirty="0">
                <a:latin typeface="+mj-lt"/>
              </a:rPr>
              <a:t>the CCD is not valid the declaration system will send a CUSRES 6 (error message, indicating that the client has to submit a new CCD). </a:t>
            </a:r>
            <a:endParaRPr lang="en-ZA" dirty="0" smtClean="0">
              <a:latin typeface="+mj-lt"/>
            </a:endParaRPr>
          </a:p>
          <a:p>
            <a:endParaRPr lang="en-ZA" dirty="0" smtClean="0">
              <a:latin typeface="+mj-lt"/>
            </a:endParaRPr>
          </a:p>
          <a:p>
            <a:pPr marL="285750" indent="-285750">
              <a:buFont typeface="Wingdings" panose="05000000000000000000" pitchFamily="2" charset="2"/>
              <a:buChar char="Ø"/>
            </a:pPr>
            <a:r>
              <a:rPr lang="en-ZA" dirty="0" smtClean="0">
                <a:latin typeface="+mj-lt"/>
              </a:rPr>
              <a:t>A </a:t>
            </a:r>
            <a:r>
              <a:rPr lang="en-ZA" dirty="0">
                <a:latin typeface="+mj-lt"/>
              </a:rPr>
              <a:t>valid CCD submitted via EDI receives a Movement Reference Number </a:t>
            </a:r>
            <a:r>
              <a:rPr lang="en-ZA" dirty="0" smtClean="0">
                <a:latin typeface="+mj-lt"/>
              </a:rPr>
              <a:t>(</a:t>
            </a:r>
            <a:r>
              <a:rPr lang="en-ZA" dirty="0">
                <a:latin typeface="+mj-lt"/>
              </a:rPr>
              <a:t>MRN) that must be reflected or quoted on all correspondence to Customs. </a:t>
            </a:r>
            <a:endParaRPr lang="en-ZA" dirty="0" smtClean="0">
              <a:latin typeface="+mj-lt"/>
            </a:endParaRPr>
          </a:p>
          <a:p>
            <a:pPr marL="285750" indent="-285750">
              <a:buFont typeface="Wingdings" panose="05000000000000000000" pitchFamily="2" charset="2"/>
              <a:buChar char="Ø"/>
            </a:pPr>
            <a:endParaRPr lang="en-ZA" dirty="0" smtClean="0">
              <a:latin typeface="+mj-lt"/>
            </a:endParaRPr>
          </a:p>
          <a:p>
            <a:pPr marL="285750" indent="-285750">
              <a:buFont typeface="Wingdings" panose="05000000000000000000" pitchFamily="2" charset="2"/>
              <a:buChar char="Ø"/>
            </a:pPr>
            <a:r>
              <a:rPr lang="en-ZA" dirty="0" smtClean="0">
                <a:latin typeface="+mj-lt"/>
              </a:rPr>
              <a:t>Where </a:t>
            </a:r>
            <a:r>
              <a:rPr lang="en-ZA" dirty="0">
                <a:latin typeface="+mj-lt"/>
              </a:rPr>
              <a:t>a CUSRES 1 (Release status) is received the goods may now be released or exported if the client has made payment, if required. </a:t>
            </a:r>
          </a:p>
          <a:p>
            <a:pPr marL="285750" indent="-285750">
              <a:buFont typeface="Arial" panose="020B0604020202020204" pitchFamily="34" charset="0"/>
              <a:buChar char="•"/>
            </a:pPr>
            <a:endParaRPr lang="en-ZA" dirty="0">
              <a:latin typeface="+mj-lt"/>
            </a:endParaRPr>
          </a:p>
        </p:txBody>
      </p:sp>
      <p:pic>
        <p:nvPicPr>
          <p:cNvPr id="5" name="Picture 4"/>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993801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156117"/>
            <a:ext cx="7886700" cy="472136"/>
          </a:xfrm>
        </p:spPr>
        <p:txBody>
          <a:bodyPr>
            <a:normAutofit/>
          </a:bodyPr>
          <a:lstStyle/>
          <a:p>
            <a:r>
              <a:rPr lang="en-ZA" sz="2400" dirty="0" smtClean="0"/>
              <a:t>Clearing </a:t>
            </a:r>
            <a:r>
              <a:rPr lang="en-ZA" sz="2400" dirty="0"/>
              <a:t>and Forwarding</a:t>
            </a:r>
          </a:p>
        </p:txBody>
      </p:sp>
      <p:sp>
        <p:nvSpPr>
          <p:cNvPr id="3" name="Slide Number Placeholder 2"/>
          <p:cNvSpPr>
            <a:spLocks noGrp="1"/>
          </p:cNvSpPr>
          <p:nvPr>
            <p:ph type="sldNum" sz="quarter" idx="4"/>
          </p:nvPr>
        </p:nvSpPr>
        <p:spPr/>
        <p:txBody>
          <a:bodyPr/>
          <a:lstStyle/>
          <a:p>
            <a:fld id="{B540B12B-D968-2643-8E7F-238A3C456CC9}" type="slidenum">
              <a:rPr lang="en-US" smtClean="0"/>
              <a:pPr/>
              <a:t>20</a:t>
            </a:fld>
            <a:endParaRPr lang="en-US" dirty="0"/>
          </a:p>
        </p:txBody>
      </p:sp>
      <p:graphicFrame>
        <p:nvGraphicFramePr>
          <p:cNvPr id="12" name="Content Placeholder 11"/>
          <p:cNvGraphicFramePr>
            <a:graphicFrameLocks noGrp="1"/>
          </p:cNvGraphicFramePr>
          <p:nvPr>
            <p:ph sz="quarter" idx="11"/>
            <p:extLst>
              <p:ext uri="{D42A27DB-BD31-4B8C-83A1-F6EECF244321}">
                <p14:modId xmlns:p14="http://schemas.microsoft.com/office/powerpoint/2010/main" val="1909608287"/>
              </p:ext>
            </p:extLst>
          </p:nvPr>
        </p:nvGraphicFramePr>
        <p:xfrm>
          <a:off x="304165" y="973931"/>
          <a:ext cx="8370887" cy="5110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221916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325"/>
            <a:ext cx="8228693" cy="532606"/>
          </a:xfrm>
        </p:spPr>
        <p:txBody>
          <a:bodyPr>
            <a:normAutofit/>
          </a:bodyPr>
          <a:lstStyle/>
          <a:p>
            <a:r>
              <a:rPr lang="en-ZA" sz="2400" dirty="0" smtClean="0"/>
              <a:t> </a:t>
            </a:r>
            <a:r>
              <a:rPr lang="en-ZA" sz="2400" dirty="0"/>
              <a:t>Prohibited and Restricted goods</a:t>
            </a:r>
          </a:p>
        </p:txBody>
      </p:sp>
      <p:sp>
        <p:nvSpPr>
          <p:cNvPr id="3" name="Slide Number Placeholder 2"/>
          <p:cNvSpPr>
            <a:spLocks noGrp="1"/>
          </p:cNvSpPr>
          <p:nvPr>
            <p:ph type="sldNum" sz="quarter" idx="4"/>
          </p:nvPr>
        </p:nvSpPr>
        <p:spPr/>
        <p:txBody>
          <a:bodyPr/>
          <a:lstStyle/>
          <a:p>
            <a:fld id="{B540B12B-D968-2643-8E7F-238A3C456CC9}" type="slidenum">
              <a:rPr lang="en-US" smtClean="0"/>
              <a:pPr/>
              <a:t>21</a:t>
            </a:fld>
            <a:endParaRPr lang="en-US" dirty="0"/>
          </a:p>
        </p:txBody>
      </p:sp>
      <p:sp>
        <p:nvSpPr>
          <p:cNvPr id="4" name="Text Placeholder 3"/>
          <p:cNvSpPr>
            <a:spLocks noGrp="1"/>
          </p:cNvSpPr>
          <p:nvPr>
            <p:ph type="body" sz="quarter" idx="10"/>
          </p:nvPr>
        </p:nvSpPr>
        <p:spPr>
          <a:xfrm>
            <a:off x="85344" y="792480"/>
            <a:ext cx="8143349" cy="415098"/>
          </a:xfrm>
        </p:spPr>
        <p:txBody>
          <a:bodyPr>
            <a:normAutofit/>
          </a:bodyPr>
          <a:lstStyle/>
          <a:p>
            <a:r>
              <a:rPr lang="en-ZA" dirty="0">
                <a:solidFill>
                  <a:srgbClr val="004C85"/>
                </a:solidFill>
              </a:rPr>
              <a:t>Purpose</a:t>
            </a:r>
          </a:p>
          <a:p>
            <a:endParaRPr lang="en-ZA"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660795861"/>
              </p:ext>
            </p:extLst>
          </p:nvPr>
        </p:nvGraphicFramePr>
        <p:xfrm>
          <a:off x="341313" y="1349298"/>
          <a:ext cx="8370887" cy="474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523019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133815"/>
            <a:ext cx="7886700" cy="579863"/>
          </a:xfrm>
        </p:spPr>
        <p:txBody>
          <a:bodyPr>
            <a:normAutofit/>
          </a:bodyPr>
          <a:lstStyle/>
          <a:p>
            <a:r>
              <a:rPr lang="en-ZA" sz="2400" dirty="0" smtClean="0"/>
              <a:t>Goods </a:t>
            </a:r>
            <a:r>
              <a:rPr lang="en-ZA" sz="2400" dirty="0"/>
              <a:t>in warehouses</a:t>
            </a:r>
          </a:p>
        </p:txBody>
      </p:sp>
      <p:sp>
        <p:nvSpPr>
          <p:cNvPr id="3" name="Slide Number Placeholder 2"/>
          <p:cNvSpPr>
            <a:spLocks noGrp="1"/>
          </p:cNvSpPr>
          <p:nvPr>
            <p:ph type="sldNum" sz="quarter" idx="4"/>
          </p:nvPr>
        </p:nvSpPr>
        <p:spPr/>
        <p:txBody>
          <a:bodyPr/>
          <a:lstStyle/>
          <a:p>
            <a:fld id="{B540B12B-D968-2643-8E7F-238A3C456CC9}" type="slidenum">
              <a:rPr lang="en-US" smtClean="0"/>
              <a:pPr/>
              <a:t>22</a:t>
            </a:fld>
            <a:endParaRPr lang="en-US" dirty="0"/>
          </a:p>
        </p:txBody>
      </p:sp>
      <p:graphicFrame>
        <p:nvGraphicFramePr>
          <p:cNvPr id="11" name="Content Placeholder 10"/>
          <p:cNvGraphicFramePr>
            <a:graphicFrameLocks noGrp="1"/>
          </p:cNvGraphicFramePr>
          <p:nvPr>
            <p:ph sz="quarter" idx="11"/>
            <p:extLst>
              <p:ext uri="{D42A27DB-BD31-4B8C-83A1-F6EECF244321}">
                <p14:modId xmlns:p14="http://schemas.microsoft.com/office/powerpoint/2010/main" val="3799079813"/>
              </p:ext>
            </p:extLst>
          </p:nvPr>
        </p:nvGraphicFramePr>
        <p:xfrm>
          <a:off x="341313" y="713678"/>
          <a:ext cx="8370887" cy="537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787472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9" y="441325"/>
            <a:ext cx="8128794" cy="532606"/>
          </a:xfrm>
        </p:spPr>
        <p:txBody>
          <a:bodyPr>
            <a:normAutofit/>
          </a:bodyPr>
          <a:lstStyle/>
          <a:p>
            <a:r>
              <a:rPr lang="en-ZA" sz="2000" dirty="0" smtClean="0"/>
              <a:t>  </a:t>
            </a:r>
            <a:r>
              <a:rPr lang="en-ZA" sz="2400" dirty="0" smtClean="0"/>
              <a:t>Dispute Resolution</a:t>
            </a: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23</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246154469"/>
              </p:ext>
            </p:extLst>
          </p:nvPr>
        </p:nvGraphicFramePr>
        <p:xfrm>
          <a:off x="99899" y="973931"/>
          <a:ext cx="8370887" cy="4845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380568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541"/>
            <a:ext cx="9144000" cy="518532"/>
          </a:xfrm>
          <a:noFill/>
        </p:spPr>
        <p:txBody>
          <a:bodyPr>
            <a:noAutofit/>
          </a:bodyPr>
          <a:lstStyle/>
          <a:p>
            <a:r>
              <a:rPr lang="en-ZA" sz="2000" dirty="0" smtClean="0"/>
              <a:t> </a:t>
            </a:r>
            <a:r>
              <a:rPr lang="en-ZA" sz="2400" dirty="0" smtClean="0"/>
              <a:t>SARS Contact Centre And Documents</a:t>
            </a:r>
            <a:r>
              <a:rPr lang="en-ZA" sz="2800" dirty="0"/>
              <a:t/>
            </a:r>
            <a:br>
              <a:rPr lang="en-ZA" sz="2800" dirty="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24</a:t>
            </a:fld>
            <a:endParaRPr lang="en-US" dirty="0"/>
          </a:p>
        </p:txBody>
      </p:sp>
      <p:sp>
        <p:nvSpPr>
          <p:cNvPr id="6" name="TextBox 5"/>
          <p:cNvSpPr txBox="1"/>
          <p:nvPr/>
        </p:nvSpPr>
        <p:spPr>
          <a:xfrm>
            <a:off x="130629" y="1166525"/>
            <a:ext cx="9013371" cy="5355312"/>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latin typeface="+mj-lt"/>
              </a:rPr>
              <a:t>Stakeholders can contact SARS Contact Centre for any information on Customs Matters</a:t>
            </a:r>
          </a:p>
          <a:p>
            <a:endParaRPr lang="en-ZA" dirty="0" smtClean="0">
              <a:latin typeface="+mj-lt"/>
            </a:endParaRPr>
          </a:p>
          <a:p>
            <a:pPr marL="285750" indent="-285750">
              <a:buFont typeface="Wingdings" panose="05000000000000000000" pitchFamily="2" charset="2"/>
              <a:buChar char="Ø"/>
            </a:pPr>
            <a:r>
              <a:rPr lang="en-ZA" dirty="0" smtClean="0">
                <a:latin typeface="+mj-lt"/>
              </a:rPr>
              <a:t>The service is to inform trade and stakeholders on processes and business hours</a:t>
            </a:r>
          </a:p>
          <a:p>
            <a:endParaRPr lang="en-ZA" dirty="0" smtClean="0">
              <a:latin typeface="+mj-lt"/>
            </a:endParaRPr>
          </a:p>
          <a:p>
            <a:pPr marL="285750" indent="-285750">
              <a:buFont typeface="Wingdings" panose="05000000000000000000" pitchFamily="2" charset="2"/>
              <a:buChar char="Ø"/>
            </a:pPr>
            <a:r>
              <a:rPr lang="en-ZA" dirty="0" smtClean="0">
                <a:latin typeface="+mj-lt"/>
              </a:rPr>
              <a:t>SARS Website can be consulted at </a:t>
            </a:r>
            <a:r>
              <a:rPr lang="en-ZA" dirty="0" smtClean="0">
                <a:latin typeface="+mj-lt"/>
                <a:hlinkClick r:id="rId2"/>
              </a:rPr>
              <a:t>www.sars.gov.za</a:t>
            </a:r>
            <a:r>
              <a:rPr lang="en-ZA" dirty="0" smtClean="0">
                <a:latin typeface="+mj-lt"/>
              </a:rPr>
              <a:t> for all external Customs policies and manuals for Customs procedures when dealing in imported and exported goods.</a:t>
            </a:r>
          </a:p>
          <a:p>
            <a:endParaRPr lang="en-ZA" dirty="0">
              <a:latin typeface="+mj-lt"/>
            </a:endParaRPr>
          </a:p>
          <a:p>
            <a:pPr marL="285750" indent="-285750">
              <a:buFont typeface="Wingdings" panose="05000000000000000000" pitchFamily="2" charset="2"/>
              <a:buChar char="Ø"/>
            </a:pPr>
            <a:r>
              <a:rPr lang="en-ZA" dirty="0" smtClean="0">
                <a:latin typeface="+mj-lt"/>
              </a:rPr>
              <a:t>Prohibited and Restricted list  for all imported and exported are also available to inform on goods that maybe imported or exported.</a:t>
            </a:r>
          </a:p>
          <a:p>
            <a:endParaRPr lang="en-ZA" dirty="0" smtClean="0">
              <a:latin typeface="+mj-lt"/>
            </a:endParaRPr>
          </a:p>
          <a:p>
            <a:pPr marL="285750" indent="-285750">
              <a:buFont typeface="Wingdings" panose="05000000000000000000" pitchFamily="2" charset="2"/>
              <a:buChar char="Ø"/>
            </a:pPr>
            <a:r>
              <a:rPr lang="en-ZA" dirty="0" smtClean="0">
                <a:latin typeface="+mj-lt"/>
              </a:rPr>
              <a:t>Dispute Resolution processes are also outlined on the SARS website</a:t>
            </a:r>
          </a:p>
          <a:p>
            <a:endParaRPr lang="en-ZA" dirty="0" smtClean="0">
              <a:latin typeface="+mj-lt"/>
            </a:endParaRPr>
          </a:p>
          <a:p>
            <a:pPr marL="285750" indent="-285750">
              <a:buFont typeface="Wingdings" panose="05000000000000000000" pitchFamily="2" charset="2"/>
              <a:buChar char="Ø"/>
            </a:pPr>
            <a:r>
              <a:rPr lang="en-ZA" u="sng" dirty="0" smtClean="0">
                <a:latin typeface="+mj-lt"/>
              </a:rPr>
              <a:t>Please consult the following documents:</a:t>
            </a:r>
          </a:p>
          <a:p>
            <a:pPr marL="285750" indent="-285750">
              <a:buFont typeface="Arial" panose="020B0604020202020204" pitchFamily="34" charset="0"/>
              <a:buChar char="•"/>
            </a:pPr>
            <a:r>
              <a:rPr lang="en-CA" dirty="0">
                <a:latin typeface="+mj-lt"/>
              </a:rPr>
              <a:t>SC-CC-32 - Prohibited and Restricted Goods - External Policy</a:t>
            </a:r>
            <a:endParaRPr lang="en-ZA" dirty="0">
              <a:latin typeface="+mj-lt"/>
            </a:endParaRPr>
          </a:p>
          <a:p>
            <a:pPr marL="285750" indent="-285750">
              <a:buFont typeface="Arial" panose="020B0604020202020204" pitchFamily="34" charset="0"/>
              <a:buChar char="•"/>
            </a:pPr>
            <a:r>
              <a:rPr lang="en-CA" dirty="0">
                <a:latin typeface="+mj-lt"/>
              </a:rPr>
              <a:t>SC-CF-55 - Clearance Declaration - External Policy</a:t>
            </a:r>
            <a:endParaRPr lang="en-ZA" dirty="0">
              <a:latin typeface="+mj-lt"/>
            </a:endParaRPr>
          </a:p>
          <a:p>
            <a:pPr marL="285750" indent="-285750">
              <a:buFont typeface="Arial" panose="020B0604020202020204" pitchFamily="34" charset="0"/>
              <a:buChar char="•"/>
            </a:pPr>
            <a:r>
              <a:rPr lang="en-CA" dirty="0">
                <a:latin typeface="+mj-lt"/>
              </a:rPr>
              <a:t>SC-CF-19 - Registration Licensing and Designation - External </a:t>
            </a:r>
            <a:r>
              <a:rPr lang="en-CA" dirty="0" smtClean="0">
                <a:latin typeface="+mj-lt"/>
              </a:rPr>
              <a:t>Policy</a:t>
            </a:r>
          </a:p>
          <a:p>
            <a:pPr marL="285750" indent="-285750">
              <a:buFont typeface="Arial" panose="020B0604020202020204" pitchFamily="34" charset="0"/>
              <a:buChar char="•"/>
            </a:pPr>
            <a:endParaRPr lang="en-ZA" dirty="0"/>
          </a:p>
        </p:txBody>
      </p:sp>
      <p:pic>
        <p:nvPicPr>
          <p:cNvPr id="5" name="Picture 4"/>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500005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341993" y="133566"/>
            <a:ext cx="8348247" cy="595900"/>
          </a:xfrm>
        </p:spPr>
        <p:txBody>
          <a:bodyPr>
            <a:noAutofit/>
          </a:bodyPr>
          <a:lstStyle/>
          <a:p>
            <a:pPr algn="ctr"/>
            <a:r>
              <a:rPr lang="en-US" dirty="0" smtClean="0"/>
              <a:t>Contact Us</a:t>
            </a:r>
            <a:endParaRPr lang="en-US" dirty="0"/>
          </a:p>
        </p:txBody>
      </p:sp>
      <p:sp>
        <p:nvSpPr>
          <p:cNvPr id="2" name="Rectangle 1"/>
          <p:cNvSpPr/>
          <p:nvPr/>
        </p:nvSpPr>
        <p:spPr>
          <a:xfrm>
            <a:off x="498363" y="2127583"/>
            <a:ext cx="8298795" cy="265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t"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44546A"/>
                </a:solidFill>
                <a:effectLst/>
                <a:uLnTx/>
                <a:uFillTx/>
                <a:latin typeface="Arial" panose="020B0604020202020204"/>
                <a:ea typeface="+mn-ea"/>
                <a:cs typeface="+mn-cs"/>
              </a:rPr>
              <a:t>We’ve </a:t>
            </a:r>
            <a:r>
              <a:rPr kumimoji="0" lang="en-ZA" sz="1600" b="1" i="0" u="none" strike="noStrike" kern="1200" cap="none" spc="0" normalizeH="0" baseline="0" noProof="0" dirty="0">
                <a:ln>
                  <a:noFill/>
                </a:ln>
                <a:solidFill>
                  <a:srgbClr val="44546A"/>
                </a:solidFill>
                <a:effectLst/>
                <a:uLnTx/>
                <a:uFillTx/>
                <a:latin typeface="Arial" panose="020B0604020202020204"/>
                <a:ea typeface="+mn-ea"/>
                <a:cs typeface="+mn-cs"/>
              </a:rPr>
              <a:t>made it easier for you.</a:t>
            </a:r>
            <a:endParaRPr kumimoji="0" lang="en-ZA" sz="1600" b="0" i="0" u="none" strike="noStrike" kern="1200" cap="none" spc="0" normalizeH="0" baseline="0" noProof="0" dirty="0">
              <a:ln>
                <a:noFill/>
              </a:ln>
              <a:solidFill>
                <a:srgbClr val="44546A"/>
              </a:solidFill>
              <a:effectLst/>
              <a:uLnTx/>
              <a:uFillTx/>
              <a:latin typeface="Arial" panose="020B0604020202020204"/>
              <a:ea typeface="+mn-ea"/>
              <a:cs typeface="+mn-cs"/>
            </a:endParaRPr>
          </a:p>
          <a:p>
            <a:pPr marL="0" marR="0" lvl="0" indent="0" algn="l" defTabSz="914400" rtl="0" eaLnBrk="1" fontAlgn="t"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44546A"/>
                </a:solidFill>
                <a:effectLst/>
                <a:uLnTx/>
                <a:uFillTx/>
                <a:latin typeface="Arial" panose="020B0604020202020204"/>
                <a:ea typeface="+mn-ea"/>
                <a:cs typeface="+mn-cs"/>
              </a:rPr>
              <a:t>Go Digital! </a:t>
            </a:r>
            <a:endParaRPr kumimoji="0" lang="en-ZA" sz="1600" b="1" i="0" u="none" strike="noStrike" kern="1200" cap="none" spc="0" normalizeH="0" baseline="0" noProof="0" dirty="0" smtClean="0">
              <a:ln>
                <a:noFill/>
              </a:ln>
              <a:solidFill>
                <a:srgbClr val="44546A"/>
              </a:solidFill>
              <a:effectLst/>
              <a:uLnTx/>
              <a:uFillTx/>
              <a:latin typeface="Arial" panose="020B0604020202020204"/>
              <a:ea typeface="+mn-ea"/>
              <a:cs typeface="+mn-cs"/>
            </a:endParaRPr>
          </a:p>
          <a:p>
            <a:pPr marL="0" marR="0" lvl="0" indent="0" algn="l" defTabSz="914400" rtl="0" eaLnBrk="1" fontAlgn="t"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Arial"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Download the SARS MobiApp via your app store.</a:t>
            </a:r>
          </a:p>
          <a:p>
            <a:pPr marL="742950" marR="0" lvl="1" indent="-285750" algn="l" defTabSz="914400" rtl="0" eaLnBrk="1" fontAlgn="t" latinLnBrk="0" hangingPunct="1">
              <a:lnSpc>
                <a:spcPct val="100000"/>
              </a:lnSpc>
              <a:spcBef>
                <a:spcPts val="0"/>
              </a:spcBef>
              <a:spcAft>
                <a:spcPts val="0"/>
              </a:spcAft>
              <a:buClrTx/>
              <a:buSzTx/>
              <a:buFont typeface="Arial"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Register for eFiling</a:t>
            </a:r>
            <a:r>
              <a:rPr kumimoji="0" lang="en-ZA" sz="1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a:t>
            </a:r>
            <a:endParaRPr kumimoji="0" lang="en-ZA" sz="1600" b="0" i="0" u="none" strike="noStrike" kern="1200" cap="none" spc="0" normalizeH="0" baseline="0" noProof="0" dirty="0" smtClean="0">
              <a:ln>
                <a:noFill/>
              </a:ln>
              <a:solidFill>
                <a:srgbClr val="E7E6E6">
                  <a:lumMod val="50000"/>
                </a:srgbClr>
              </a:solidFill>
              <a:effectLst/>
              <a:uLnTx/>
              <a:uFillTx/>
              <a:latin typeface="Arial" panose="020B0604020202020204"/>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Arial" charset="0"/>
              <a:buChar char="•"/>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Visit SARS website for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a list of services that are available on our digital platforms</a:t>
            </a:r>
            <a:b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a:ea typeface="+mn-ea"/>
                <a:cs typeface="+mn-cs"/>
              </a:rPr>
              <a:t>Need a Tax Number? </a:t>
            </a:r>
            <a:endParaRPr kumimoji="0" lang="en-ZA" sz="16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Register for eFiling and you will be automatically registered for personal income tax and receive a tax reference number</a:t>
            </a:r>
            <a:b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endParaRPr kumimoji="0" lang="en-ZA" sz="1600" b="1" i="0" u="none" strike="noStrike" kern="1200" cap="none" spc="0" normalizeH="0" baseline="0" noProof="0" dirty="0" smtClean="0">
              <a:ln>
                <a:noFill/>
              </a:ln>
              <a:solidFill>
                <a:srgbClr val="E7E6E6">
                  <a:lumMod val="50000"/>
                </a:srgbClr>
              </a:solidFill>
              <a:effectLst/>
              <a:uLnTx/>
              <a:uFillTx/>
              <a:latin typeface="Arial" panose="020B0604020202020204"/>
              <a:ea typeface="+mn-ea"/>
              <a:cs typeface="+mn-cs"/>
            </a:endParaRPr>
          </a:p>
        </p:txBody>
      </p:sp>
      <p:grpSp>
        <p:nvGrpSpPr>
          <p:cNvPr id="6" name="Group 5"/>
          <p:cNvGrpSpPr/>
          <p:nvPr/>
        </p:nvGrpSpPr>
        <p:grpSpPr>
          <a:xfrm>
            <a:off x="501804" y="4930955"/>
            <a:ext cx="8087416" cy="1227607"/>
            <a:chOff x="400784" y="4298626"/>
            <a:chExt cx="8087416" cy="1077218"/>
          </a:xfrm>
        </p:grpSpPr>
        <p:sp>
          <p:nvSpPr>
            <p:cNvPr id="3" name="Rounded Rectangle 2"/>
            <p:cNvSpPr/>
            <p:nvPr/>
          </p:nvSpPr>
          <p:spPr>
            <a:xfrm>
              <a:off x="400784" y="4298626"/>
              <a:ext cx="7980044" cy="1077218"/>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703843" y="4364609"/>
              <a:ext cx="7784357" cy="945253"/>
            </a:xfrm>
            <a:prstGeom prst="rect">
              <a:avLst/>
            </a:prstGeom>
            <a:noFill/>
          </p:spPr>
          <p:txBody>
            <a:bodyPr wrap="square" rtlCol="0">
              <a:spAutoFit/>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For more </a:t>
              </a: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information,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visit the</a:t>
              </a: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SARS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YouTube channel</a:t>
              </a:r>
              <a:r>
                <a:rPr kumimoji="0" lang="en-ZA" sz="1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a:t>
              </a:r>
              <a:r>
                <a:rPr kumimoji="0" lang="en-ZA" sz="1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hlinkClick r:id="rId2"/>
                </a:rPr>
                <a:t>www.youtube.com/sarstax</a:t>
              </a:r>
              <a:r>
                <a:rPr kumimoji="0" lang="en-ZA" sz="1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a:t>
              </a:r>
              <a:endParaRPr kumimoji="0" lang="en-ZA" sz="1600" b="0" i="0" u="none" strike="noStrike" kern="1200" cap="none" spc="0" normalizeH="0" baseline="0" noProof="0" dirty="0" smtClean="0">
                <a:ln>
                  <a:noFill/>
                </a:ln>
                <a:solidFill>
                  <a:srgbClr val="E7E6E6">
                    <a:lumMod val="50000"/>
                  </a:srgbClr>
                </a:solidFill>
                <a:effectLst/>
                <a:uLnTx/>
                <a:uFillTx/>
                <a:latin typeface="Arial" panose="020B0604020202020204"/>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SARS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website on </a:t>
              </a:r>
              <a:r>
                <a:rPr kumimoji="0" lang="en-ZA" sz="1600" b="0" i="0" u="none" strike="noStrike" kern="1200" cap="none" spc="0" normalizeH="0" baseline="0" noProof="0" dirty="0" smtClean="0">
                  <a:ln>
                    <a:noFill/>
                  </a:ln>
                  <a:solidFill>
                    <a:srgbClr val="E7E6E6">
                      <a:lumMod val="50000"/>
                    </a:srgbClr>
                  </a:solidFill>
                  <a:effectLst/>
                  <a:uLnTx/>
                  <a:uFillTx/>
                  <a:latin typeface="Arial" panose="020B0604020202020204"/>
                  <a:ea typeface="+mn-ea"/>
                  <a:cs typeface="+mn-cs"/>
                  <a:hlinkClick r:id="rId3"/>
                </a:rPr>
                <a:t>www.sars.gov.za</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B906B-2071-41CC-BDB1-02EEE201423B}" type="slidenum">
              <a:rPr kumimoji="0" lang="en-ZA"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9" name="TextBox 8"/>
          <p:cNvSpPr txBox="1"/>
          <p:nvPr/>
        </p:nvSpPr>
        <p:spPr>
          <a:xfrm>
            <a:off x="400784" y="700567"/>
            <a:ext cx="8188436"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0"/>
                <a:solidFill>
                  <a:srgbClr val="44546A"/>
                </a:solidFill>
                <a:effectLst>
                  <a:reflection blurRad="6350" stA="53000" endA="300" endPos="35500" dir="5400000" sy="-90000" algn="bl" rotWithShape="0"/>
                </a:effectLst>
                <a:uLnTx/>
                <a:uFillTx/>
                <a:latin typeface="Arial" panose="020B0604020202020204"/>
                <a:ea typeface="+mn-ea"/>
                <a:cs typeface="+mn-cs"/>
              </a:rPr>
              <a:t>Your compliance changes lives – get your tax matters in order for the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0"/>
                <a:solidFill>
                  <a:srgbClr val="44546A"/>
                </a:solidFill>
                <a:effectLst>
                  <a:reflection blurRad="6350" stA="53000" endA="300" endPos="35500" dir="5400000" sy="-90000" algn="bl" rotWithShape="0"/>
                </a:effectLst>
                <a:uLnTx/>
                <a:uFillTx/>
                <a:latin typeface="Arial" panose="020B0604020202020204"/>
                <a:ea typeface="+mn-ea"/>
                <a:cs typeface="+mn-cs"/>
              </a:rPr>
              <a:t>Filing Season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0"/>
                <a:solidFill>
                  <a:srgbClr val="44546A"/>
                </a:solidFill>
                <a:effectLst>
                  <a:reflection blurRad="6350" stA="53000" endA="300" endPos="35500" dir="5400000" sy="-90000" algn="bl" rotWithShape="0"/>
                </a:effectLst>
                <a:uLnTx/>
                <a:uFillTx/>
                <a:latin typeface="Arial" panose="020B0604020202020204"/>
                <a:ea typeface="+mn-ea"/>
                <a:cs typeface="+mn-cs"/>
              </a:rPr>
              <a:t>		             </a:t>
            </a:r>
            <a:r>
              <a:rPr kumimoji="0" lang="en-US" sz="1800" b="1" i="0" u="none" strike="noStrike" kern="1200" cap="none" spc="0" normalizeH="0" baseline="0" noProof="0" dirty="0" smtClean="0">
                <a:ln w="0"/>
                <a:solidFill>
                  <a:srgbClr val="44546A"/>
                </a:solidFill>
                <a:effectLst>
                  <a:reflection blurRad="6350" stA="53000" endA="300" endPos="35500" dir="5400000" sy="-90000" algn="bl" rotWithShape="0"/>
                </a:effectLst>
                <a:uLnTx/>
                <a:uFillTx/>
                <a:latin typeface="Arial" panose="020B0604020202020204"/>
                <a:ea typeface="+mn-ea"/>
                <a:cs typeface="+mn-cs"/>
              </a:rPr>
              <a:t>#YOURTAXMATTERS</a:t>
            </a:r>
            <a:endParaRPr kumimoji="0" lang="en-US" sz="1800" b="1" i="0" u="none" strike="noStrike" kern="1200" cap="none" spc="0" normalizeH="0" baseline="0" noProof="0" dirty="0">
              <a:ln w="0"/>
              <a:solidFill>
                <a:srgbClr val="44546A"/>
              </a:solidFill>
              <a:effectLst>
                <a:reflection blurRad="6350" stA="53000" endA="300" endPos="35500" dir="5400000" sy="-90000" algn="bl" rotWithShape="0"/>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p:cNvPicPr>
            <a:picLocks noChangeAspect="1"/>
          </p:cNvPicPr>
          <p:nvPr/>
        </p:nvPicPr>
        <p:blipFill>
          <a:blip r:embed="rId4"/>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377724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415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a:t>11.  DISPUTE RESOLUTION</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99931727"/>
              </p:ext>
            </p:extLst>
          </p:nvPr>
        </p:nvGraphicFramePr>
        <p:xfrm>
          <a:off x="99899" y="0"/>
          <a:ext cx="9044101" cy="608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486706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17"/>
            <a:ext cx="9144000" cy="1572555"/>
          </a:xfrm>
          <a:noFill/>
        </p:spPr>
        <p:txBody>
          <a:bodyPr>
            <a:noAutofit/>
          </a:bodyPr>
          <a:lstStyle/>
          <a:p>
            <a:pPr marR="0" lvl="1" algn="l" defTabSz="914400" rtl="0" eaLnBrk="1" fontAlgn="auto" latinLnBrk="0" hangingPunct="1">
              <a:lnSpc>
                <a:spcPct val="110000"/>
              </a:lnSpc>
              <a:spcBef>
                <a:spcPts val="0"/>
              </a:spcBef>
              <a:spcAft>
                <a:spcPts val="0"/>
              </a:spcAft>
              <a:buClrTx/>
              <a:buSzTx/>
              <a:tabLst/>
              <a:defRPr/>
            </a:pPr>
            <a:r>
              <a:rPr lang="en-ZA" sz="2400" b="1" dirty="0" smtClean="0">
                <a:solidFill>
                  <a:schemeClr val="accent1">
                    <a:lumMod val="50000"/>
                  </a:schemeClr>
                </a:solidFill>
                <a:latin typeface="+mj-lt"/>
              </a:rPr>
              <a:t>Summary</a:t>
            </a:r>
            <a:r>
              <a:rPr lang="en-ZA" sz="2400" dirty="0" smtClean="0">
                <a:solidFill>
                  <a:schemeClr val="accent1">
                    <a:lumMod val="50000"/>
                  </a:schemeClr>
                </a:solidFill>
                <a:latin typeface="+mj-lt"/>
              </a:rPr>
              <a:t/>
            </a:r>
            <a:br>
              <a:rPr lang="en-ZA" sz="2400" dirty="0" smtClean="0">
                <a:solidFill>
                  <a:schemeClr val="accent1">
                    <a:lumMod val="50000"/>
                  </a:schemeClr>
                </a:solidFill>
                <a:latin typeface="+mj-lt"/>
              </a:rPr>
            </a:br>
            <a:r>
              <a:rPr lang="en-ZA" sz="2400" dirty="0" smtClean="0"/>
              <a:t/>
            </a:r>
            <a:br>
              <a:rPr lang="en-ZA" sz="2400" dirty="0" smtClean="0"/>
            </a:br>
            <a:r>
              <a:rPr lang="en-ZA" kern="1200" dirty="0">
                <a:solidFill>
                  <a:schemeClr val="tx1"/>
                </a:solidFill>
                <a:latin typeface="+mj-lt"/>
                <a:ea typeface="+mn-ea"/>
                <a:cs typeface="+mn-cs"/>
              </a:rPr>
              <a:t>This presentation will introduce </a:t>
            </a:r>
            <a:r>
              <a:rPr lang="en-ZA" kern="1200" dirty="0" smtClean="0">
                <a:solidFill>
                  <a:schemeClr val="tx1"/>
                </a:solidFill>
                <a:latin typeface="+mj-lt"/>
                <a:ea typeface="+mn-ea"/>
                <a:cs typeface="+mn-cs"/>
              </a:rPr>
              <a:t>the legislation</a:t>
            </a:r>
            <a:r>
              <a:rPr lang="en-ZA" kern="1200" dirty="0">
                <a:solidFill>
                  <a:schemeClr val="tx1"/>
                </a:solidFill>
                <a:latin typeface="+mj-lt"/>
                <a:ea typeface="+mn-ea"/>
                <a:cs typeface="+mn-cs"/>
              </a:rPr>
              <a:t>, policy, procedures and guides available for manufacturing, licensing and registration, import and export process, and documents</a:t>
            </a:r>
            <a:r>
              <a:rPr lang="en-ZA" kern="1200" dirty="0">
                <a:solidFill>
                  <a:srgbClr val="5B9BD5">
                    <a:lumMod val="50000"/>
                  </a:srgbClr>
                </a:solidFill>
                <a:latin typeface="+mj-lt"/>
                <a:ea typeface="+mn-ea"/>
                <a:cs typeface="+mn-cs"/>
              </a:rPr>
              <a:t/>
            </a:r>
            <a:br>
              <a:rPr lang="en-ZA" kern="1200" dirty="0">
                <a:solidFill>
                  <a:srgbClr val="5B9BD5">
                    <a:lumMod val="50000"/>
                  </a:srgbClr>
                </a:solidFill>
                <a:latin typeface="+mj-lt"/>
                <a:ea typeface="+mn-ea"/>
                <a:cs typeface="+mn-cs"/>
              </a:rPr>
            </a:br>
            <a:r>
              <a:rPr lang="en-ZA" kern="1200" dirty="0" smtClean="0">
                <a:solidFill>
                  <a:srgbClr val="5B9BD5">
                    <a:lumMod val="50000"/>
                  </a:srgbClr>
                </a:solidFill>
                <a:latin typeface="+mj-lt"/>
                <a:ea typeface="+mn-ea"/>
                <a:cs typeface="+mn-cs"/>
              </a:rPr>
              <a:t/>
            </a:r>
            <a:br>
              <a:rPr lang="en-ZA" kern="1200" dirty="0" smtClean="0">
                <a:solidFill>
                  <a:srgbClr val="5B9BD5">
                    <a:lumMod val="50000"/>
                  </a:srgbClr>
                </a:solidFill>
                <a:latin typeface="+mj-lt"/>
                <a:ea typeface="+mn-ea"/>
                <a:cs typeface="+mn-cs"/>
              </a:rPr>
            </a:br>
            <a:r>
              <a:rPr lang="en-ZA" kern="1200" dirty="0" smtClean="0">
                <a:solidFill>
                  <a:srgbClr val="5B9BD5">
                    <a:lumMod val="50000"/>
                  </a:srgbClr>
                </a:solidFill>
                <a:latin typeface="+mj-lt"/>
                <a:ea typeface="+mn-ea"/>
                <a:cs typeface="+mn-cs"/>
              </a:rPr>
              <a:t> </a:t>
            </a:r>
            <a:r>
              <a:rPr lang="en-ZA" kern="1200" dirty="0">
                <a:solidFill>
                  <a:srgbClr val="5B9BD5">
                    <a:lumMod val="50000"/>
                  </a:srgbClr>
                </a:solidFill>
                <a:latin typeface="+mj-lt"/>
                <a:ea typeface="+mn-ea"/>
                <a:cs typeface="+mn-cs"/>
              </a:rPr>
              <a:t/>
            </a:r>
            <a:br>
              <a:rPr lang="en-ZA" kern="1200" dirty="0">
                <a:solidFill>
                  <a:srgbClr val="5B9BD5">
                    <a:lumMod val="50000"/>
                  </a:srgbClr>
                </a:solidFill>
                <a:latin typeface="+mj-lt"/>
                <a:ea typeface="+mn-ea"/>
                <a:cs typeface="+mn-cs"/>
              </a:rPr>
            </a:br>
            <a:r>
              <a:rPr lang="en-ZA" sz="2400" dirty="0" smtClean="0">
                <a:latin typeface="+mj-lt"/>
              </a:rPr>
              <a:t/>
            </a:r>
            <a:br>
              <a:rPr lang="en-ZA" sz="2400" dirty="0" smtClean="0">
                <a:latin typeface="+mj-lt"/>
              </a:rPr>
            </a:br>
            <a:r>
              <a:rPr lang="en-ZA" sz="2400" dirty="0">
                <a:latin typeface="+mj-lt"/>
              </a:rPr>
              <a:t/>
            </a:r>
            <a:br>
              <a:rPr lang="en-ZA" sz="2400" dirty="0">
                <a:latin typeface="+mj-lt"/>
              </a:rPr>
            </a:br>
            <a:r>
              <a:rPr lang="en-ZA" sz="2400" dirty="0" smtClean="0">
                <a:latin typeface="+mj-lt"/>
              </a:rPr>
              <a:t/>
            </a:r>
            <a:br>
              <a:rPr lang="en-ZA" sz="2400" dirty="0" smtClean="0">
                <a:latin typeface="+mj-lt"/>
              </a:rPr>
            </a:br>
            <a:r>
              <a:rPr lang="en-ZA" sz="2800" dirty="0" smtClean="0">
                <a:latin typeface="+mj-lt"/>
              </a:rPr>
              <a:t/>
            </a:r>
            <a:br>
              <a:rPr lang="en-ZA" sz="2800" dirty="0" smtClean="0">
                <a:latin typeface="+mj-lt"/>
              </a:rPr>
            </a:br>
            <a:endParaRPr lang="en-ZA" sz="2400" dirty="0">
              <a:latin typeface="+mj-lt"/>
            </a:endParaRPr>
          </a:p>
        </p:txBody>
      </p:sp>
      <p:sp>
        <p:nvSpPr>
          <p:cNvPr id="3" name="Slide Number Placeholder 2"/>
          <p:cNvSpPr>
            <a:spLocks noGrp="1"/>
          </p:cNvSpPr>
          <p:nvPr>
            <p:ph type="sldNum" sz="quarter" idx="4"/>
          </p:nvPr>
        </p:nvSpPr>
        <p:spPr/>
        <p:txBody>
          <a:bodyPr/>
          <a:lstStyle/>
          <a:p>
            <a:fld id="{B540B12B-D968-2643-8E7F-238A3C456CC9}" type="slidenum">
              <a:rPr lang="en-US" smtClean="0"/>
              <a:pPr/>
              <a:t>3</a:t>
            </a:fld>
            <a:endParaRPr lang="en-US" dirty="0"/>
          </a:p>
        </p:txBody>
      </p:sp>
      <p:sp>
        <p:nvSpPr>
          <p:cNvPr id="6" name="TextBox 5"/>
          <p:cNvSpPr txBox="1"/>
          <p:nvPr/>
        </p:nvSpPr>
        <p:spPr>
          <a:xfrm>
            <a:off x="189622" y="1536639"/>
            <a:ext cx="8366171" cy="8094524"/>
          </a:xfrm>
          <a:prstGeom prst="rect">
            <a:avLst/>
          </a:prstGeom>
          <a:noFill/>
        </p:spPr>
        <p:txBody>
          <a:bodyPr wrap="square" rtlCol="0">
            <a:spAutoFit/>
          </a:bodyPr>
          <a:lstStyle/>
          <a:p>
            <a:endParaRPr lang="en-ZA" sz="1600" dirty="0" smtClean="0">
              <a:latin typeface="+mj-lt"/>
            </a:endParaRPr>
          </a:p>
          <a:p>
            <a:endParaRPr lang="en-ZA" sz="1600" dirty="0" smtClean="0">
              <a:latin typeface="+mj-lt"/>
            </a:endParaRPr>
          </a:p>
          <a:p>
            <a:endParaRPr lang="en-ZA" sz="1600" dirty="0">
              <a:latin typeface="+mj-lt"/>
            </a:endParaRPr>
          </a:p>
          <a:p>
            <a:r>
              <a:rPr lang="en-ZA" sz="1600" dirty="0" smtClean="0">
                <a:latin typeface="+mj-lt"/>
              </a:rPr>
              <a:t>Importers </a:t>
            </a:r>
            <a:r>
              <a:rPr lang="en-ZA" sz="1600" dirty="0">
                <a:latin typeface="+mj-lt"/>
              </a:rPr>
              <a:t>and </a:t>
            </a:r>
            <a:r>
              <a:rPr lang="en-ZA" sz="1600" dirty="0" smtClean="0">
                <a:latin typeface="+mj-lt"/>
              </a:rPr>
              <a:t>exporters, clearing </a:t>
            </a:r>
            <a:r>
              <a:rPr lang="en-ZA" sz="1600" dirty="0">
                <a:latin typeface="+mj-lt"/>
              </a:rPr>
              <a:t>or registered agents must be registered or licensed </a:t>
            </a:r>
            <a:r>
              <a:rPr lang="en-ZA" sz="1600" dirty="0" smtClean="0">
                <a:latin typeface="+mj-lt"/>
              </a:rPr>
              <a:t>before </a:t>
            </a:r>
            <a:r>
              <a:rPr lang="en-ZA" sz="1600" dirty="0">
                <a:latin typeface="+mj-lt"/>
              </a:rPr>
              <a:t>submitting a </a:t>
            </a:r>
            <a:r>
              <a:rPr lang="en-ZA" sz="1600" dirty="0" smtClean="0">
                <a:latin typeface="+mj-lt"/>
              </a:rPr>
              <a:t>Customs Clearance Declaration(CCD).</a:t>
            </a:r>
          </a:p>
          <a:p>
            <a:endParaRPr lang="en-ZA" sz="1600" dirty="0" smtClean="0">
              <a:latin typeface="+mj-lt"/>
            </a:endParaRPr>
          </a:p>
          <a:p>
            <a:r>
              <a:rPr lang="en-ZA" sz="1600" b="1" dirty="0" smtClean="0">
                <a:latin typeface="+mj-lt"/>
              </a:rPr>
              <a:t> Electronic </a:t>
            </a:r>
            <a:r>
              <a:rPr lang="en-ZA" sz="1600" b="1" dirty="0">
                <a:latin typeface="+mj-lt"/>
              </a:rPr>
              <a:t>communication with </a:t>
            </a:r>
            <a:r>
              <a:rPr lang="en-ZA" sz="1600" b="1" dirty="0" smtClean="0">
                <a:latin typeface="+mj-lt"/>
              </a:rPr>
              <a:t>SARS</a:t>
            </a:r>
          </a:p>
          <a:p>
            <a:endParaRPr lang="en-ZA" sz="1600" b="1" dirty="0" smtClean="0">
              <a:latin typeface="+mj-lt"/>
            </a:endParaRPr>
          </a:p>
          <a:p>
            <a:r>
              <a:rPr lang="en-ZA" sz="1600" dirty="0">
                <a:latin typeface="+mj-lt"/>
              </a:rPr>
              <a:t>The following registrants or licensees must register with Customs as an Electronic Data </a:t>
            </a:r>
            <a:r>
              <a:rPr lang="en-ZA" sz="1600" dirty="0" smtClean="0">
                <a:latin typeface="+mj-lt"/>
              </a:rPr>
              <a:t>Interchange (EDI</a:t>
            </a:r>
            <a:r>
              <a:rPr lang="en-ZA" sz="1600" dirty="0">
                <a:latin typeface="+mj-lt"/>
              </a:rPr>
              <a:t>) user for the electronic submission </a:t>
            </a:r>
            <a:r>
              <a:rPr lang="en-ZA" sz="1600" dirty="0" smtClean="0">
                <a:latin typeface="+mj-lt"/>
              </a:rPr>
              <a:t>of</a:t>
            </a:r>
          </a:p>
          <a:p>
            <a:endParaRPr lang="en-ZA" sz="1600" dirty="0" smtClean="0">
              <a:latin typeface="+mj-lt"/>
            </a:endParaRPr>
          </a:p>
          <a:p>
            <a:pPr marL="1200150" lvl="2" indent="-285750">
              <a:buFont typeface="Arial" panose="020B0604020202020204" pitchFamily="34" charset="0"/>
              <a:buChar char="•"/>
            </a:pPr>
            <a:r>
              <a:rPr lang="en-ZA" sz="1600" dirty="0" smtClean="0">
                <a:latin typeface="+mj-lt"/>
              </a:rPr>
              <a:t>Cargo </a:t>
            </a:r>
            <a:r>
              <a:rPr lang="en-ZA" sz="1600" dirty="0">
                <a:latin typeface="+mj-lt"/>
              </a:rPr>
              <a:t>reports through the CPS system </a:t>
            </a:r>
            <a:r>
              <a:rPr lang="en-ZA" sz="1600" dirty="0" smtClean="0">
                <a:latin typeface="+mj-lt"/>
              </a:rPr>
              <a:t>; </a:t>
            </a:r>
            <a:r>
              <a:rPr lang="en-ZA" sz="1600" dirty="0">
                <a:latin typeface="+mj-lt"/>
              </a:rPr>
              <a:t>or</a:t>
            </a:r>
          </a:p>
          <a:p>
            <a:pPr marL="1200150" lvl="2" indent="-285750">
              <a:buFont typeface="Arial" panose="020B0604020202020204" pitchFamily="34" charset="0"/>
              <a:buChar char="•"/>
            </a:pPr>
            <a:r>
              <a:rPr lang="en-ZA" sz="1600" dirty="0" smtClean="0">
                <a:latin typeface="+mj-lt"/>
              </a:rPr>
              <a:t>CCD </a:t>
            </a:r>
            <a:r>
              <a:rPr lang="en-ZA" sz="1600" dirty="0">
                <a:latin typeface="+mj-lt"/>
              </a:rPr>
              <a:t>in terms of goods imported into or exported from South Africa by:</a:t>
            </a:r>
          </a:p>
          <a:p>
            <a:r>
              <a:rPr lang="en-ZA" sz="1600" dirty="0">
                <a:latin typeface="+mj-lt"/>
              </a:rPr>
              <a:t>	</a:t>
            </a:r>
            <a:r>
              <a:rPr lang="en-ZA" sz="1600" dirty="0" smtClean="0">
                <a:latin typeface="+mj-lt"/>
              </a:rPr>
              <a:t>Importers </a:t>
            </a:r>
            <a:r>
              <a:rPr lang="en-ZA" sz="1600" dirty="0">
                <a:latin typeface="+mj-lt"/>
              </a:rPr>
              <a:t>and </a:t>
            </a:r>
            <a:r>
              <a:rPr lang="en-ZA" sz="1600" dirty="0" smtClean="0">
                <a:latin typeface="+mj-lt"/>
              </a:rPr>
              <a:t>exporters; or </a:t>
            </a:r>
            <a:r>
              <a:rPr lang="en-ZA" sz="1600" dirty="0">
                <a:latin typeface="+mj-lt"/>
              </a:rPr>
              <a:t>Customs clearing agent(s</a:t>
            </a:r>
            <a:r>
              <a:rPr lang="en-ZA" sz="1600" dirty="0" smtClean="0">
                <a:latin typeface="+mj-lt"/>
              </a:rPr>
              <a:t>) </a:t>
            </a:r>
            <a:r>
              <a:rPr lang="en-ZA" sz="1600" dirty="0">
                <a:latin typeface="+mj-lt"/>
              </a:rPr>
              <a:t>or Registered agent(s</a:t>
            </a:r>
            <a:r>
              <a:rPr lang="en-ZA" sz="1600" dirty="0" smtClean="0">
                <a:latin typeface="+mj-lt"/>
              </a:rPr>
              <a:t>)</a:t>
            </a:r>
          </a:p>
          <a:p>
            <a:endParaRPr lang="en-ZA" sz="1600" dirty="0" smtClean="0">
              <a:latin typeface="+mj-lt"/>
            </a:endParaRPr>
          </a:p>
          <a:p>
            <a:r>
              <a:rPr lang="en-ZA" sz="1600" dirty="0">
                <a:latin typeface="+mj-lt"/>
              </a:rPr>
              <a:t>Importers, exporters, Customs clearing agents or registered agents are not required to register </a:t>
            </a:r>
            <a:r>
              <a:rPr lang="en-ZA" sz="1600" dirty="0" smtClean="0">
                <a:latin typeface="+mj-lt"/>
              </a:rPr>
              <a:t>with Customs </a:t>
            </a:r>
            <a:r>
              <a:rPr lang="en-ZA" sz="1600" dirty="0">
                <a:latin typeface="+mj-lt"/>
              </a:rPr>
              <a:t>as an EDI user, if he/she submits less than ten (10) declarations per calendar month that </a:t>
            </a:r>
            <a:r>
              <a:rPr lang="en-ZA" sz="1600" dirty="0" smtClean="0">
                <a:latin typeface="+mj-lt"/>
              </a:rPr>
              <a:t>do not </a:t>
            </a:r>
            <a:r>
              <a:rPr lang="en-ZA" sz="1600" dirty="0">
                <a:latin typeface="+mj-lt"/>
              </a:rPr>
              <a:t>exceed ten (10) lines.</a:t>
            </a:r>
          </a:p>
          <a:p>
            <a:endParaRPr lang="en-ZA" sz="1600" dirty="0" smtClean="0"/>
          </a:p>
          <a:p>
            <a:endParaRPr lang="en-ZA" sz="1600" dirty="0"/>
          </a:p>
          <a:p>
            <a:pPr marL="285750" indent="-285750">
              <a:buFont typeface="Wingdings" panose="05000000000000000000" pitchFamily="2" charset="2"/>
              <a:buChar char="Ø"/>
            </a:pPr>
            <a:endParaRPr lang="en-ZA" sz="1600" dirty="0" smtClean="0"/>
          </a:p>
          <a:p>
            <a:pPr marL="285750" indent="-285750">
              <a:buFont typeface="Wingdings" panose="05000000000000000000" pitchFamily="2" charset="2"/>
              <a:buChar char="Ø"/>
            </a:pPr>
            <a:endParaRPr lang="en-ZA" sz="1600" dirty="0"/>
          </a:p>
          <a:p>
            <a:pPr marL="285750" indent="-285750">
              <a:buFont typeface="Wingdings" panose="05000000000000000000" pitchFamily="2" charset="2"/>
              <a:buChar char="Ø"/>
            </a:pPr>
            <a:endParaRPr lang="en-ZA" sz="1600" dirty="0" smtClean="0"/>
          </a:p>
          <a:p>
            <a:pPr marL="285750" indent="-285750">
              <a:buFont typeface="Wingdings" panose="05000000000000000000" pitchFamily="2" charset="2"/>
              <a:buChar char="Ø"/>
            </a:pPr>
            <a:endParaRPr lang="en-ZA" sz="1600" dirty="0"/>
          </a:p>
          <a:p>
            <a:pPr marL="285750" indent="-285750">
              <a:buFont typeface="Wingdings" panose="05000000000000000000" pitchFamily="2" charset="2"/>
              <a:buChar char="Ø"/>
            </a:pPr>
            <a:endParaRPr lang="en-ZA" sz="1600" dirty="0" smtClean="0"/>
          </a:p>
          <a:p>
            <a:pPr marL="285750" indent="-285750">
              <a:buFont typeface="Wingdings" panose="05000000000000000000" pitchFamily="2" charset="2"/>
              <a:buChar char="Ø"/>
            </a:pPr>
            <a:endParaRPr lang="en-ZA" sz="1600" dirty="0"/>
          </a:p>
          <a:p>
            <a:pPr marL="285750" indent="-285750">
              <a:buFont typeface="Wingdings" panose="05000000000000000000" pitchFamily="2" charset="2"/>
              <a:buChar char="Ø"/>
            </a:pPr>
            <a:endParaRPr lang="en-ZA" sz="1600" dirty="0" smtClean="0"/>
          </a:p>
          <a:p>
            <a:endParaRPr lang="en-ZA" sz="1600"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p:txBody>
      </p:sp>
      <p:sp>
        <p:nvSpPr>
          <p:cNvPr id="5" name="Rectangle 4"/>
          <p:cNvSpPr/>
          <p:nvPr/>
        </p:nvSpPr>
        <p:spPr>
          <a:xfrm>
            <a:off x="49029" y="842274"/>
            <a:ext cx="2492990" cy="2308324"/>
          </a:xfrm>
          <a:prstGeom prst="rect">
            <a:avLst/>
          </a:prstGeom>
        </p:spPr>
        <p:txBody>
          <a:bodyPr wrap="square">
            <a:spAutoFit/>
          </a:bodyPr>
          <a:lstStyle/>
          <a:p>
            <a:endParaRPr lang="en-ZA" b="1" dirty="0" smtClean="0">
              <a:latin typeface="+mj-lt"/>
              <a:ea typeface="+mj-ea"/>
              <a:cs typeface="+mj-cs"/>
            </a:endParaRPr>
          </a:p>
          <a:p>
            <a:endParaRPr lang="en-ZA" b="1" dirty="0">
              <a:latin typeface="+mj-lt"/>
              <a:ea typeface="+mj-ea"/>
              <a:cs typeface="+mj-cs"/>
            </a:endParaRPr>
          </a:p>
          <a:p>
            <a:endParaRPr lang="en-ZA" b="1" dirty="0" smtClean="0">
              <a:latin typeface="+mj-lt"/>
              <a:ea typeface="+mj-ea"/>
              <a:cs typeface="+mj-cs"/>
            </a:endParaRPr>
          </a:p>
          <a:p>
            <a:endParaRPr lang="en-ZA" b="1" dirty="0">
              <a:latin typeface="+mj-lt"/>
              <a:ea typeface="+mj-ea"/>
              <a:cs typeface="+mj-cs"/>
            </a:endParaRPr>
          </a:p>
          <a:p>
            <a:r>
              <a:rPr lang="en-ZA" b="1" dirty="0" smtClean="0">
                <a:solidFill>
                  <a:schemeClr val="accent1">
                    <a:lumMod val="50000"/>
                  </a:schemeClr>
                </a:solidFill>
                <a:latin typeface="+mj-lt"/>
                <a:ea typeface="+mj-ea"/>
                <a:cs typeface="+mj-cs"/>
              </a:rPr>
              <a:t>Clearance Procedure</a:t>
            </a:r>
          </a:p>
          <a:p>
            <a:endParaRPr lang="en-ZA" b="1" dirty="0">
              <a:solidFill>
                <a:srgbClr val="004C85"/>
              </a:solidFill>
              <a:latin typeface="+mj-lt"/>
              <a:ea typeface="+mj-ea"/>
              <a:cs typeface="+mj-cs"/>
            </a:endParaRPr>
          </a:p>
          <a:p>
            <a:endParaRPr lang="en-ZA" b="1" dirty="0" smtClean="0">
              <a:solidFill>
                <a:srgbClr val="004C85"/>
              </a:solidFill>
              <a:latin typeface="+mj-lt"/>
              <a:ea typeface="+mj-ea"/>
              <a:cs typeface="+mj-cs"/>
            </a:endParaRPr>
          </a:p>
          <a:p>
            <a:endParaRPr lang="en-ZA" b="1" dirty="0">
              <a:solidFill>
                <a:srgbClr val="004C85"/>
              </a:solidFill>
              <a:latin typeface="+mj-lt"/>
              <a:ea typeface="+mj-ea"/>
              <a:cs typeface="+mj-cs"/>
            </a:endParaRPr>
          </a:p>
        </p:txBody>
      </p:sp>
      <p:pic>
        <p:nvPicPr>
          <p:cNvPr id="7" name="Picture 6"/>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03086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1993" y="441324"/>
            <a:ext cx="7886700" cy="5703443"/>
          </a:xfrm>
        </p:spPr>
        <p:txBody>
          <a:bodyPr>
            <a:noAutofit/>
          </a:bodyPr>
          <a:lstStyle/>
          <a:p>
            <a:pPr lvl="0">
              <a:lnSpc>
                <a:spcPct val="100000"/>
              </a:lnSpc>
              <a:spcBef>
                <a:spcPts val="0"/>
              </a:spcBef>
            </a:pPr>
            <a:r>
              <a:rPr lang="en-ZA" sz="1400" b="0" dirty="0">
                <a:solidFill>
                  <a:prstClr val="black"/>
                </a:solidFill>
                <a:ea typeface="+mn-ea"/>
                <a:cs typeface="+mn-cs"/>
              </a:rPr>
              <a:t>CCD are required when goods are imported into or exported from SA </a:t>
            </a: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Submits the CCD to Customs either electronically or manual </a:t>
            </a: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Customs release goods or request supporting documents - validation through documentary inspection </a:t>
            </a: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May request expedited clearances, conditional- or embargo release </a:t>
            </a: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Goods may only enter or leave SA through designated ports of entry or </a:t>
            </a:r>
            <a:r>
              <a:rPr lang="en-ZA" sz="1400" b="0" dirty="0" smtClean="0">
                <a:solidFill>
                  <a:prstClr val="black"/>
                </a:solidFill>
                <a:ea typeface="+mn-ea"/>
                <a:cs typeface="+mn-cs"/>
              </a:rPr>
              <a:t>exit</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Goods moved in transit must retain the proof of export for acquittal </a:t>
            </a: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Goods recovered from abandoned wreck are regarded as imported goods and duty must be </a:t>
            </a:r>
            <a:r>
              <a:rPr lang="en-ZA" sz="1400" b="0" dirty="0" smtClean="0">
                <a:solidFill>
                  <a:prstClr val="black"/>
                </a:solidFill>
                <a:ea typeface="+mn-ea"/>
                <a:cs typeface="+mn-cs"/>
              </a:rPr>
              <a:t>paid</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Exports of  goods for drawback of duty and tax must contain appropriate drawback item in terms of the schedule and correct CPC on </a:t>
            </a:r>
            <a:r>
              <a:rPr lang="en-ZA" sz="1400" b="0" dirty="0" smtClean="0">
                <a:solidFill>
                  <a:prstClr val="black"/>
                </a:solidFill>
                <a:ea typeface="+mn-ea"/>
                <a:cs typeface="+mn-cs"/>
              </a:rPr>
              <a:t>CCD</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CCDs may be required to be amended, substituted or cancelled </a:t>
            </a:r>
            <a:r>
              <a:rPr lang="en-ZA" sz="1400" b="0" dirty="0" smtClean="0">
                <a:solidFill>
                  <a:prstClr val="black"/>
                </a:solidFill>
                <a:ea typeface="+mn-ea"/>
                <a:cs typeface="+mn-cs"/>
              </a:rPr>
              <a:t/>
            </a:r>
            <a:br>
              <a:rPr lang="en-ZA" sz="1400" b="0" dirty="0" smtClean="0">
                <a:solidFill>
                  <a:prstClr val="black"/>
                </a:solidFill>
                <a:ea typeface="+mn-ea"/>
                <a:cs typeface="+mn-cs"/>
              </a:rPr>
            </a:b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Certain imported goods (Section 38) are cleared on a simplified clearance procedure (DA 306</a:t>
            </a:r>
            <a:r>
              <a:rPr lang="en-ZA" sz="1400" b="0" dirty="0" smtClean="0">
                <a:solidFill>
                  <a:prstClr val="black"/>
                </a:solidFill>
                <a:ea typeface="+mn-ea"/>
                <a:cs typeface="+mn-cs"/>
              </a:rPr>
              <a:t>)</a:t>
            </a:r>
            <a:br>
              <a:rPr lang="en-ZA" sz="1400" b="0" dirty="0" smtClean="0">
                <a:solidFill>
                  <a:prstClr val="black"/>
                </a:solidFill>
                <a:ea typeface="+mn-ea"/>
                <a:cs typeface="+mn-cs"/>
              </a:rPr>
            </a:br>
            <a:r>
              <a:rPr lang="en-ZA" sz="1400" b="0" dirty="0" smtClean="0">
                <a:solidFill>
                  <a:prstClr val="black"/>
                </a:solidFill>
                <a:ea typeface="+mn-ea"/>
                <a:cs typeface="+mn-cs"/>
              </a:rPr>
              <a:t> </a:t>
            </a:r>
            <a:r>
              <a:rPr lang="en-ZA" sz="1400" b="0" dirty="0">
                <a:solidFill>
                  <a:prstClr val="black"/>
                </a:solidFill>
                <a:ea typeface="+mn-ea"/>
                <a:cs typeface="+mn-cs"/>
              </a:rPr>
              <a:t/>
            </a:r>
            <a:br>
              <a:rPr lang="en-ZA" sz="1400" b="0" dirty="0">
                <a:solidFill>
                  <a:prstClr val="black"/>
                </a:solidFill>
                <a:ea typeface="+mn-ea"/>
                <a:cs typeface="+mn-cs"/>
              </a:rPr>
            </a:br>
            <a:r>
              <a:rPr lang="en-ZA" sz="1400" b="0" dirty="0">
                <a:solidFill>
                  <a:prstClr val="black"/>
                </a:solidFill>
                <a:ea typeface="+mn-ea"/>
                <a:cs typeface="+mn-cs"/>
              </a:rPr>
              <a:t>Any person whose rights have been adversely affected by administrative action has right to recourse in terms of PAJA</a:t>
            </a:r>
            <a:br>
              <a:rPr lang="en-ZA" sz="1400" b="0" dirty="0">
                <a:solidFill>
                  <a:prstClr val="black"/>
                </a:solidFill>
                <a:ea typeface="+mn-ea"/>
                <a:cs typeface="+mn-cs"/>
              </a:rPr>
            </a:br>
            <a:endParaRPr lang="en-ZA" sz="1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5973574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5</a:t>
            </a:fld>
            <a:endParaRPr lang="en-US" dirty="0"/>
          </a:p>
        </p:txBody>
      </p:sp>
      <p:sp>
        <p:nvSpPr>
          <p:cNvPr id="5" name="Content Placeholder 4"/>
          <p:cNvSpPr>
            <a:spLocks noGrp="1"/>
          </p:cNvSpPr>
          <p:nvPr>
            <p:ph sz="quarter" idx="11"/>
          </p:nvPr>
        </p:nvSpPr>
        <p:spPr>
          <a:xfrm>
            <a:off x="341312" y="973932"/>
            <a:ext cx="8370887" cy="5118894"/>
          </a:xfrm>
        </p:spPr>
        <p:txBody>
          <a:bodyPr>
            <a:normAutofit fontScale="85000" lnSpcReduction="20000"/>
          </a:bodyPr>
          <a:lstStyle/>
          <a:p>
            <a:pPr marL="285750" indent="-285750">
              <a:buFont typeface="Wingdings" panose="05000000000000000000" pitchFamily="2" charset="2"/>
              <a:buChar char="Ø"/>
            </a:pPr>
            <a:r>
              <a:rPr lang="en-ZA" dirty="0" smtClean="0"/>
              <a:t>CCD </a:t>
            </a:r>
            <a:r>
              <a:rPr lang="en-ZA" dirty="0"/>
              <a:t>are required when goods are imported into or exported from SA </a:t>
            </a:r>
            <a:r>
              <a:rPr lang="en-ZA" dirty="0" smtClean="0"/>
              <a:t>.</a:t>
            </a:r>
            <a:r>
              <a:rPr lang="en-ZA" dirty="0"/>
              <a:t/>
            </a:r>
            <a:br>
              <a:rPr lang="en-ZA" dirty="0"/>
            </a:br>
            <a:r>
              <a:rPr lang="en-ZA" dirty="0" smtClean="0"/>
              <a:t>Submits the CCD to Customs either electronically or manual .</a:t>
            </a:r>
          </a:p>
          <a:p>
            <a:pPr marL="285750" indent="-285750">
              <a:buFont typeface="Wingdings" panose="05000000000000000000" pitchFamily="2" charset="2"/>
              <a:buChar char="Ø"/>
            </a:pPr>
            <a:r>
              <a:rPr lang="en-ZA" dirty="0" smtClean="0"/>
              <a:t>Customs release goods or request supporting documents - validation through documentary inspection .</a:t>
            </a:r>
            <a:br>
              <a:rPr lang="en-ZA" dirty="0" smtClean="0"/>
            </a:br>
            <a:endParaRPr lang="en-ZA" dirty="0" smtClean="0"/>
          </a:p>
          <a:p>
            <a:pPr marL="285750" indent="-285750">
              <a:buFont typeface="Wingdings" panose="05000000000000000000" pitchFamily="2" charset="2"/>
              <a:buChar char="Ø"/>
            </a:pPr>
            <a:r>
              <a:rPr lang="en-ZA" dirty="0" smtClean="0"/>
              <a:t>May request expedited clearances, conditional- or embargo release.</a:t>
            </a:r>
            <a:br>
              <a:rPr lang="en-ZA" dirty="0" smtClean="0"/>
            </a:br>
            <a:endParaRPr lang="en-ZA" dirty="0" smtClean="0"/>
          </a:p>
          <a:p>
            <a:pPr marL="285750" indent="-285750">
              <a:buFont typeface="Wingdings" panose="05000000000000000000" pitchFamily="2" charset="2"/>
              <a:buChar char="Ø"/>
            </a:pPr>
            <a:r>
              <a:rPr lang="en-ZA" dirty="0" smtClean="0"/>
              <a:t>Goods may only enter or leave SA through designated ports of entry or exit.</a:t>
            </a:r>
            <a:br>
              <a:rPr lang="en-ZA" dirty="0" smtClean="0"/>
            </a:br>
            <a:endParaRPr lang="en-ZA" dirty="0" smtClean="0"/>
          </a:p>
          <a:p>
            <a:pPr marL="285750" indent="-285750">
              <a:buFont typeface="Wingdings" panose="05000000000000000000" pitchFamily="2" charset="2"/>
              <a:buChar char="Ø"/>
            </a:pPr>
            <a:r>
              <a:rPr lang="en-ZA" dirty="0" smtClean="0"/>
              <a:t>Goods moved in transit must retain the proof of export for acquittal .</a:t>
            </a:r>
            <a:br>
              <a:rPr lang="en-ZA" dirty="0" smtClean="0"/>
            </a:br>
            <a:endParaRPr lang="en-ZA" dirty="0" smtClean="0"/>
          </a:p>
          <a:p>
            <a:pPr marL="285750" indent="-285750">
              <a:buFont typeface="Wingdings" panose="05000000000000000000" pitchFamily="2" charset="2"/>
              <a:buChar char="Ø"/>
            </a:pPr>
            <a:r>
              <a:rPr lang="en-ZA" dirty="0" smtClean="0"/>
              <a:t>Goods recovered from abandoned wreck are regarded as imported goods and duty must be paid.</a:t>
            </a:r>
            <a:br>
              <a:rPr lang="en-ZA" dirty="0" smtClean="0"/>
            </a:br>
            <a:endParaRPr lang="en-ZA" dirty="0" smtClean="0"/>
          </a:p>
          <a:p>
            <a:pPr marL="285750" indent="-285750">
              <a:buFont typeface="Wingdings" panose="05000000000000000000" pitchFamily="2" charset="2"/>
              <a:buChar char="Ø"/>
            </a:pPr>
            <a:r>
              <a:rPr lang="en-ZA" dirty="0" smtClean="0"/>
              <a:t>Exports of  goods for drawback of duty and tax must contain appropriate drawback item in terms of the schedule and correct CPC on CCD.</a:t>
            </a:r>
            <a:br>
              <a:rPr lang="en-ZA" dirty="0" smtClean="0"/>
            </a:br>
            <a:endParaRPr lang="en-ZA" dirty="0" smtClean="0"/>
          </a:p>
          <a:p>
            <a:pPr marL="285750" indent="-285750">
              <a:buFont typeface="Wingdings" panose="05000000000000000000" pitchFamily="2" charset="2"/>
              <a:buChar char="Ø"/>
            </a:pPr>
            <a:r>
              <a:rPr lang="en-ZA" dirty="0" smtClean="0"/>
              <a:t>CCDs may be required to be amended, substituted or cancelled.</a:t>
            </a:r>
            <a:br>
              <a:rPr lang="en-ZA" dirty="0" smtClean="0"/>
            </a:br>
            <a:r>
              <a:rPr lang="en-ZA" dirty="0" smtClean="0"/>
              <a:t>Certain imported goods (Section 38) are cleared on a simplified clearance procedure (DA 306).</a:t>
            </a:r>
            <a:br>
              <a:rPr lang="en-ZA" dirty="0" smtClean="0"/>
            </a:br>
            <a:endParaRPr lang="en-ZA" dirty="0" smtClean="0"/>
          </a:p>
          <a:p>
            <a:pPr marL="285750" indent="-285750">
              <a:buFont typeface="Wingdings" panose="05000000000000000000" pitchFamily="2" charset="2"/>
              <a:buChar char="Ø"/>
            </a:pPr>
            <a:r>
              <a:rPr lang="en-ZA" dirty="0" smtClean="0"/>
              <a:t>Any person whose rights have been adversely affected by administrative action has right to recourse in terms of PAJA.</a:t>
            </a:r>
            <a:r>
              <a:rPr lang="en-ZA" dirty="0"/>
              <a:t/>
            </a:r>
            <a:br>
              <a:rPr lang="en-ZA" dirty="0"/>
            </a:br>
            <a:endParaRPr lang="en-ZA" dirty="0"/>
          </a:p>
        </p:txBody>
      </p:sp>
      <p:pic>
        <p:nvPicPr>
          <p:cNvPr id="7" name="Picture 6"/>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428306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449056" cy="463296"/>
          </a:xfrm>
        </p:spPr>
        <p:txBody>
          <a:bodyPr>
            <a:normAutofit fontScale="90000"/>
          </a:bodyPr>
          <a:lstStyle/>
          <a:p>
            <a:r>
              <a:rPr lang="en-ZA" sz="2800" dirty="0" smtClean="0"/>
              <a:t>Overview of Legislative Requirements</a:t>
            </a:r>
            <a:endParaRPr lang="en-ZA" sz="28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6</a:t>
            </a:fld>
            <a:endParaRPr lang="en-US" dirty="0"/>
          </a:p>
        </p:txBody>
      </p:sp>
      <p:sp>
        <p:nvSpPr>
          <p:cNvPr id="4" name="Text Placeholder 3"/>
          <p:cNvSpPr>
            <a:spLocks noGrp="1"/>
          </p:cNvSpPr>
          <p:nvPr>
            <p:ph type="body" sz="quarter" idx="10"/>
          </p:nvPr>
        </p:nvSpPr>
        <p:spPr>
          <a:xfrm>
            <a:off x="85344" y="605018"/>
            <a:ext cx="8143349" cy="467878"/>
          </a:xfrm>
        </p:spPr>
        <p:txBody>
          <a:bodyPr>
            <a:normAutofit/>
          </a:bodyPr>
          <a:lstStyle/>
          <a:p>
            <a:r>
              <a:rPr lang="en-ZA" dirty="0" smtClean="0">
                <a:latin typeface="+mj-lt"/>
              </a:rPr>
              <a:t>Registration and Licensing</a:t>
            </a:r>
            <a:endParaRPr lang="en-ZA" dirty="0">
              <a:latin typeface="+mj-lt"/>
            </a:endParaRPr>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1125916966"/>
              </p:ext>
            </p:extLst>
          </p:nvPr>
        </p:nvGraphicFramePr>
        <p:xfrm>
          <a:off x="341313" y="1844675"/>
          <a:ext cx="8370887"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52111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25"/>
            <a:ext cx="9144000" cy="532606"/>
          </a:xfrm>
          <a:noFill/>
        </p:spPr>
        <p:txBody>
          <a:bodyPr>
            <a:noAutofit/>
          </a:bodyPr>
          <a:lstStyle/>
          <a:p>
            <a:r>
              <a:rPr lang="en-ZA" sz="2400" dirty="0" smtClean="0"/>
              <a:t>Registration and Licensing</a:t>
            </a:r>
            <a:r>
              <a:rPr lang="en-ZA" sz="2800" dirty="0"/>
              <a:t/>
            </a:r>
            <a:br>
              <a:rPr lang="en-ZA" sz="2800" dirty="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7</a:t>
            </a:fld>
            <a:endParaRPr lang="en-US" dirty="0"/>
          </a:p>
        </p:txBody>
      </p:sp>
      <p:sp>
        <p:nvSpPr>
          <p:cNvPr id="6" name="TextBox 5"/>
          <p:cNvSpPr txBox="1"/>
          <p:nvPr/>
        </p:nvSpPr>
        <p:spPr>
          <a:xfrm>
            <a:off x="0" y="1355792"/>
            <a:ext cx="8366171" cy="5078313"/>
          </a:xfrm>
          <a:prstGeom prst="rect">
            <a:avLst/>
          </a:prstGeom>
          <a:noFill/>
        </p:spPr>
        <p:txBody>
          <a:bodyPr wrap="square" rtlCol="0">
            <a:spAutoFit/>
          </a:bodyPr>
          <a:lstStyle/>
          <a:p>
            <a:pPr marL="285750" indent="-285750">
              <a:buFont typeface="Wingdings" panose="05000000000000000000" pitchFamily="2" charset="2"/>
              <a:buChar char="Ø"/>
            </a:pPr>
            <a:r>
              <a:rPr lang="en-ZA" dirty="0">
                <a:latin typeface="+mj-lt"/>
              </a:rPr>
              <a:t>A natural person who is a citizen or a permanent resident of South </a:t>
            </a:r>
            <a:r>
              <a:rPr lang="en-ZA" dirty="0" smtClean="0">
                <a:latin typeface="+mj-lt"/>
              </a:rPr>
              <a:t>Africa; or</a:t>
            </a:r>
          </a:p>
          <a:p>
            <a:pPr marL="285750" indent="-285750">
              <a:buFont typeface="Wingdings" panose="05000000000000000000" pitchFamily="2" charset="2"/>
              <a:buChar char="Ø"/>
            </a:pPr>
            <a:r>
              <a:rPr lang="en-ZA" dirty="0">
                <a:latin typeface="+mj-lt"/>
              </a:rPr>
              <a:t>has an </a:t>
            </a:r>
            <a:r>
              <a:rPr lang="en-ZA" dirty="0" smtClean="0">
                <a:latin typeface="+mj-lt"/>
              </a:rPr>
              <a:t>established place </a:t>
            </a:r>
            <a:r>
              <a:rPr lang="en-ZA" dirty="0">
                <a:latin typeface="+mj-lt"/>
              </a:rPr>
              <a:t>of business (fixed physical address) in South </a:t>
            </a:r>
            <a:r>
              <a:rPr lang="en-ZA" dirty="0" smtClean="0">
                <a:latin typeface="+mj-lt"/>
              </a:rPr>
              <a:t>Africa</a:t>
            </a:r>
          </a:p>
          <a:p>
            <a:pPr marL="285750" indent="-285750">
              <a:buFont typeface="Wingdings" panose="05000000000000000000" pitchFamily="2" charset="2"/>
              <a:buChar char="Ø"/>
            </a:pPr>
            <a:r>
              <a:rPr lang="en-ZA" dirty="0">
                <a:latin typeface="+mj-lt"/>
              </a:rPr>
              <a:t>A juristic person that has an established place of business (fixed physical address) in </a:t>
            </a:r>
            <a:r>
              <a:rPr lang="en-ZA" dirty="0" smtClean="0">
                <a:latin typeface="+mj-lt"/>
              </a:rPr>
              <a:t>South Africa</a:t>
            </a:r>
          </a:p>
          <a:p>
            <a:pPr marL="285750" indent="-285750">
              <a:buFont typeface="Wingdings" panose="05000000000000000000" pitchFamily="2" charset="2"/>
              <a:buChar char="Ø"/>
            </a:pPr>
            <a:r>
              <a:rPr lang="en-ZA" dirty="0">
                <a:latin typeface="+mj-lt"/>
              </a:rPr>
              <a:t>The person having the effective management of an association of persons </a:t>
            </a:r>
            <a:r>
              <a:rPr lang="en-ZA" dirty="0" smtClean="0">
                <a:latin typeface="+mj-lt"/>
              </a:rPr>
              <a:t>that </a:t>
            </a:r>
            <a:r>
              <a:rPr lang="en-ZA" dirty="0">
                <a:latin typeface="+mj-lt"/>
              </a:rPr>
              <a:t>has an established place of business in South </a:t>
            </a:r>
            <a:r>
              <a:rPr lang="en-ZA" dirty="0" smtClean="0">
                <a:latin typeface="+mj-lt"/>
              </a:rPr>
              <a:t>Africa</a:t>
            </a:r>
          </a:p>
          <a:p>
            <a:pPr marL="285750" indent="-285750">
              <a:buFont typeface="Wingdings" panose="05000000000000000000" pitchFamily="2" charset="2"/>
              <a:buChar char="Ø"/>
            </a:pPr>
            <a:r>
              <a:rPr lang="en-ZA" dirty="0">
                <a:latin typeface="+mj-lt"/>
              </a:rPr>
              <a:t>A partnership or a trust composed of individuals each of whom is a natural person who is </a:t>
            </a:r>
            <a:r>
              <a:rPr lang="en-ZA" dirty="0" smtClean="0">
                <a:latin typeface="+mj-lt"/>
              </a:rPr>
              <a:t>a citizen </a:t>
            </a:r>
            <a:r>
              <a:rPr lang="en-ZA" dirty="0">
                <a:latin typeface="+mj-lt"/>
              </a:rPr>
              <a:t>or </a:t>
            </a:r>
            <a:endParaRPr lang="en-ZA" dirty="0" smtClean="0">
              <a:latin typeface="+mj-lt"/>
            </a:endParaRPr>
          </a:p>
          <a:p>
            <a:pPr marL="285750" indent="-285750">
              <a:buFont typeface="Wingdings" panose="05000000000000000000" pitchFamily="2" charset="2"/>
              <a:buChar char="Ø"/>
            </a:pPr>
            <a:r>
              <a:rPr lang="en-ZA" dirty="0" smtClean="0">
                <a:latin typeface="+mj-lt"/>
              </a:rPr>
              <a:t>a </a:t>
            </a:r>
            <a:r>
              <a:rPr lang="en-ZA" dirty="0">
                <a:latin typeface="+mj-lt"/>
              </a:rPr>
              <a:t>permanent resident of South </a:t>
            </a:r>
            <a:r>
              <a:rPr lang="en-ZA" dirty="0" smtClean="0">
                <a:latin typeface="+mj-lt"/>
              </a:rPr>
              <a:t>Africa </a:t>
            </a:r>
            <a:r>
              <a:rPr lang="en-ZA" dirty="0">
                <a:latin typeface="+mj-lt"/>
              </a:rPr>
              <a:t>or has an established place of business in </a:t>
            </a:r>
            <a:r>
              <a:rPr lang="en-ZA" dirty="0" smtClean="0">
                <a:latin typeface="+mj-lt"/>
              </a:rPr>
              <a:t>South Africa </a:t>
            </a:r>
            <a:r>
              <a:rPr lang="en-ZA" dirty="0">
                <a:latin typeface="+mj-lt"/>
              </a:rPr>
              <a:t>and </a:t>
            </a:r>
            <a:endParaRPr lang="en-ZA" dirty="0" smtClean="0">
              <a:latin typeface="+mj-lt"/>
            </a:endParaRPr>
          </a:p>
          <a:p>
            <a:pPr marL="285750" indent="-285750">
              <a:buFont typeface="Wingdings" panose="05000000000000000000" pitchFamily="2" charset="2"/>
              <a:buChar char="Ø"/>
            </a:pPr>
            <a:r>
              <a:rPr lang="en-ZA" dirty="0" smtClean="0">
                <a:latin typeface="+mj-lt"/>
              </a:rPr>
              <a:t>is </a:t>
            </a:r>
            <a:r>
              <a:rPr lang="en-ZA" dirty="0">
                <a:latin typeface="+mj-lt"/>
              </a:rPr>
              <a:t>at least eighteen (18) years old or emancipated by a court order at time </a:t>
            </a:r>
            <a:r>
              <a:rPr lang="en-ZA" dirty="0" smtClean="0">
                <a:latin typeface="+mj-lt"/>
              </a:rPr>
              <a:t>of application</a:t>
            </a:r>
            <a:r>
              <a:rPr lang="en-ZA" dirty="0">
                <a:latin typeface="+mj-lt"/>
              </a:rPr>
              <a:t>;</a:t>
            </a:r>
          </a:p>
          <a:p>
            <a:pPr marL="285750" indent="-285750">
              <a:buFont typeface="Wingdings" panose="05000000000000000000" pitchFamily="2" charset="2"/>
              <a:buChar char="Ø"/>
            </a:pPr>
            <a:r>
              <a:rPr lang="en-ZA" dirty="0" smtClean="0">
                <a:latin typeface="+mj-lt"/>
              </a:rPr>
              <a:t> For </a:t>
            </a:r>
            <a:r>
              <a:rPr lang="en-ZA" u="sng" dirty="0" smtClean="0">
                <a:latin typeface="+mj-lt"/>
              </a:rPr>
              <a:t>industry specific application </a:t>
            </a:r>
            <a:r>
              <a:rPr lang="en-ZA" dirty="0" smtClean="0">
                <a:latin typeface="+mj-lt"/>
              </a:rPr>
              <a:t>refer to SC-CF-19 </a:t>
            </a:r>
            <a:r>
              <a:rPr lang="en-ZA" dirty="0">
                <a:latin typeface="+mj-lt"/>
              </a:rPr>
              <a:t>on </a:t>
            </a:r>
            <a:r>
              <a:rPr lang="en-ZA" dirty="0" smtClean="0">
                <a:latin typeface="+mj-lt"/>
                <a:hlinkClick r:id="rId2"/>
              </a:rPr>
              <a:t>www.sars.gov.za/AllDocs/OpsDocs/Policies/SC-CF-19%20-</a:t>
            </a:r>
            <a:r>
              <a:rPr lang="en-ZA" dirty="0">
                <a:latin typeface="+mj-lt"/>
                <a:hlinkClick r:id="rId2"/>
              </a:rPr>
              <a:t>%20Registration%20Licensing%20and%20Designation%20-%</a:t>
            </a:r>
            <a:r>
              <a:rPr lang="en-ZA" dirty="0" smtClean="0">
                <a:latin typeface="+mj-lt"/>
                <a:hlinkClick r:id="rId2"/>
              </a:rPr>
              <a:t>20External%20Policy.pdf</a:t>
            </a:r>
            <a:endParaRPr lang="en-ZA" dirty="0" smtClean="0">
              <a:latin typeface="+mj-lt"/>
            </a:endParaRPr>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p:txBody>
      </p:sp>
      <p:sp>
        <p:nvSpPr>
          <p:cNvPr id="4" name="Rectangle 3"/>
          <p:cNvSpPr/>
          <p:nvPr/>
        </p:nvSpPr>
        <p:spPr>
          <a:xfrm>
            <a:off x="0" y="885953"/>
            <a:ext cx="2783257" cy="369332"/>
          </a:xfrm>
          <a:prstGeom prst="rect">
            <a:avLst/>
          </a:prstGeom>
        </p:spPr>
        <p:txBody>
          <a:bodyPr wrap="square">
            <a:spAutoFit/>
          </a:bodyPr>
          <a:lstStyle/>
          <a:p>
            <a:r>
              <a:rPr lang="en-ZA" b="1" dirty="0" smtClean="0">
                <a:solidFill>
                  <a:srgbClr val="004C85"/>
                </a:solidFill>
              </a:rPr>
              <a:t>General requirements:</a:t>
            </a:r>
            <a:endParaRPr lang="en-ZA" b="1" dirty="0">
              <a:solidFill>
                <a:srgbClr val="004C85"/>
              </a:solidFill>
            </a:endParaRPr>
          </a:p>
        </p:txBody>
      </p:sp>
      <p:pic>
        <p:nvPicPr>
          <p:cNvPr id="7" name="Picture 6"/>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0126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63296"/>
          </a:xfrm>
          <a:noFill/>
        </p:spPr>
        <p:txBody>
          <a:bodyPr>
            <a:noAutofit/>
          </a:bodyPr>
          <a:lstStyle/>
          <a:p>
            <a:r>
              <a:rPr lang="en-ZA" sz="2400" dirty="0" smtClean="0"/>
              <a:t>Registration and Licensing</a:t>
            </a:r>
            <a:br>
              <a:rPr lang="en-ZA" sz="2400" dirty="0" smtClean="0"/>
            </a:br>
            <a:r>
              <a:rPr lang="en-ZA" sz="2400" dirty="0" smtClean="0"/>
              <a:t/>
            </a:r>
            <a:br>
              <a:rPr lang="en-ZA" sz="2400" dirty="0" smtClean="0"/>
            </a:br>
            <a:r>
              <a:rPr lang="en-ZA" sz="1800" dirty="0" smtClean="0"/>
              <a:t>Authorised Person to submit application</a:t>
            </a:r>
            <a:r>
              <a:rPr lang="en-ZA" sz="2400" dirty="0" smtClean="0"/>
              <a:t/>
            </a:r>
            <a:br>
              <a:rPr lang="en-ZA" sz="2400" dirty="0" smtClean="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8</a:t>
            </a:fld>
            <a:endParaRPr lang="en-US" dirty="0"/>
          </a:p>
        </p:txBody>
      </p:sp>
      <p:sp>
        <p:nvSpPr>
          <p:cNvPr id="6" name="TextBox 5"/>
          <p:cNvSpPr txBox="1"/>
          <p:nvPr/>
        </p:nvSpPr>
        <p:spPr>
          <a:xfrm>
            <a:off x="0" y="3517839"/>
            <a:ext cx="8366171" cy="923330"/>
          </a:xfrm>
          <a:prstGeom prst="rect">
            <a:avLst/>
          </a:prstGeom>
          <a:noFill/>
        </p:spPr>
        <p:txBody>
          <a:bodyPr wrap="square" rtlCol="0">
            <a:spAutoFit/>
          </a:bodyPr>
          <a:lstStyle/>
          <a:p>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325889301"/>
              </p:ext>
            </p:extLst>
          </p:nvPr>
        </p:nvGraphicFramePr>
        <p:xfrm>
          <a:off x="136377" y="975361"/>
          <a:ext cx="9007622" cy="5882639"/>
        </p:xfrm>
        <a:graphic>
          <a:graphicData uri="http://schemas.openxmlformats.org/drawingml/2006/table">
            <a:tbl>
              <a:tblPr firstRow="1" bandRow="1">
                <a:tableStyleId>{5C22544A-7EE6-4342-B048-85BDC9FD1C3A}</a:tableStyleId>
              </a:tblPr>
              <a:tblGrid>
                <a:gridCol w="4503811">
                  <a:extLst>
                    <a:ext uri="{9D8B030D-6E8A-4147-A177-3AD203B41FA5}">
                      <a16:colId xmlns:a16="http://schemas.microsoft.com/office/drawing/2014/main" val="3698005577"/>
                    </a:ext>
                  </a:extLst>
                </a:gridCol>
                <a:gridCol w="4503811">
                  <a:extLst>
                    <a:ext uri="{9D8B030D-6E8A-4147-A177-3AD203B41FA5}">
                      <a16:colId xmlns:a16="http://schemas.microsoft.com/office/drawing/2014/main" val="3310105134"/>
                    </a:ext>
                  </a:extLst>
                </a:gridCol>
              </a:tblGrid>
              <a:tr h="398822">
                <a:tc>
                  <a:txBody>
                    <a:bodyPr/>
                    <a:lstStyle/>
                    <a:p>
                      <a:r>
                        <a:rPr lang="en-ZA" dirty="0" smtClean="0"/>
                        <a:t>Applicant</a:t>
                      </a:r>
                      <a:r>
                        <a:rPr lang="en-ZA" baseline="0" dirty="0" smtClean="0"/>
                        <a:t> / Entity</a:t>
                      </a:r>
                      <a:endParaRPr lang="en-ZA" dirty="0"/>
                    </a:p>
                  </a:txBody>
                  <a:tcPr/>
                </a:tc>
                <a:tc>
                  <a:txBody>
                    <a:bodyPr/>
                    <a:lstStyle/>
                    <a:p>
                      <a:r>
                        <a:rPr lang="en-ZA" dirty="0" smtClean="0"/>
                        <a:t>Person (s) Authorised</a:t>
                      </a:r>
                      <a:endParaRPr lang="en-ZA" dirty="0"/>
                    </a:p>
                  </a:txBody>
                  <a:tcPr/>
                </a:tc>
                <a:extLst>
                  <a:ext uri="{0D108BD9-81ED-4DB2-BD59-A6C34878D82A}">
                    <a16:rowId xmlns:a16="http://schemas.microsoft.com/office/drawing/2014/main" val="4060670914"/>
                  </a:ext>
                </a:extLst>
              </a:tr>
              <a:tr h="1296175">
                <a:tc>
                  <a:txBody>
                    <a:bodyPr/>
                    <a:lstStyle/>
                    <a:p>
                      <a:r>
                        <a:rPr lang="en-ZA" sz="1600" b="0" i="0" u="none" strike="noStrike" baseline="0" dirty="0" smtClean="0">
                          <a:latin typeface="+mj-lt"/>
                        </a:rPr>
                        <a:t>Company or Co-operative</a:t>
                      </a:r>
                      <a:endParaRPr lang="en-ZA" sz="1600" dirty="0">
                        <a:latin typeface="+mj-lt"/>
                      </a:endParaRPr>
                    </a:p>
                  </a:txBody>
                  <a:tcPr/>
                </a:tc>
                <a:tc>
                  <a:txBody>
                    <a:bodyPr/>
                    <a:lstStyle/>
                    <a:p>
                      <a:pPr marL="285750" indent="-285750">
                        <a:buFont typeface="Arial" panose="020B0604020202020204" pitchFamily="34" charset="0"/>
                        <a:buChar char="•"/>
                      </a:pPr>
                      <a:r>
                        <a:rPr lang="en-ZA" dirty="0" smtClean="0"/>
                        <a:t>Director</a:t>
                      </a:r>
                    </a:p>
                    <a:p>
                      <a:pPr marL="285750" indent="-285750">
                        <a:buFont typeface="Arial" panose="020B0604020202020204" pitchFamily="34" charset="0"/>
                        <a:buChar char="•"/>
                      </a:pPr>
                      <a:r>
                        <a:rPr lang="en-ZA" dirty="0" smtClean="0"/>
                        <a:t>Manager</a:t>
                      </a:r>
                    </a:p>
                    <a:p>
                      <a:pPr marL="285750" indent="-285750">
                        <a:buFont typeface="Arial" panose="020B0604020202020204" pitchFamily="34" charset="0"/>
                        <a:buChar char="•"/>
                      </a:pPr>
                      <a:r>
                        <a:rPr lang="en-ZA" dirty="0" smtClean="0"/>
                        <a:t>Authorised officer</a:t>
                      </a:r>
                      <a:r>
                        <a:rPr lang="en-ZA" baseline="0" dirty="0" smtClean="0"/>
                        <a:t> of the company or co-operative</a:t>
                      </a:r>
                      <a:endParaRPr lang="en-ZA" dirty="0"/>
                    </a:p>
                  </a:txBody>
                  <a:tcPr/>
                </a:tc>
                <a:extLst>
                  <a:ext uri="{0D108BD9-81ED-4DB2-BD59-A6C34878D82A}">
                    <a16:rowId xmlns:a16="http://schemas.microsoft.com/office/drawing/2014/main" val="2804333937"/>
                  </a:ext>
                </a:extLst>
              </a:tr>
              <a:tr h="1595292">
                <a:tc>
                  <a:txBody>
                    <a:bodyPr/>
                    <a:lstStyle/>
                    <a:p>
                      <a:r>
                        <a:rPr lang="en-ZA" sz="1600" b="0" i="0" u="none" strike="noStrike" kern="1200" baseline="0" dirty="0" smtClean="0">
                          <a:solidFill>
                            <a:schemeClr val="dk1"/>
                          </a:solidFill>
                          <a:latin typeface="+mj-lt"/>
                          <a:ea typeface="+mn-ea"/>
                          <a:cs typeface="+mn-cs"/>
                        </a:rPr>
                        <a:t>Close corporation or partnership</a:t>
                      </a:r>
                      <a:endParaRPr lang="en-ZA" sz="1600" dirty="0">
                        <a:latin typeface="+mj-lt"/>
                      </a:endParaRPr>
                    </a:p>
                  </a:txBody>
                  <a:tcPr/>
                </a:tc>
                <a:tc>
                  <a:txBody>
                    <a:bodyPr/>
                    <a:lstStyle/>
                    <a:p>
                      <a:pPr marL="285750" indent="-285750">
                        <a:buFont typeface="Arial" panose="020B0604020202020204" pitchFamily="34" charset="0"/>
                        <a:buChar char="•"/>
                      </a:pPr>
                      <a:r>
                        <a:rPr lang="en-ZA" dirty="0" smtClean="0"/>
                        <a:t>Member</a:t>
                      </a:r>
                    </a:p>
                    <a:p>
                      <a:pPr marL="285750" indent="-285750">
                        <a:buFont typeface="Arial" panose="020B0604020202020204" pitchFamily="34" charset="0"/>
                        <a:buChar char="•"/>
                      </a:pPr>
                      <a:r>
                        <a:rPr lang="en-ZA" dirty="0" smtClean="0"/>
                        <a:t>Partner</a:t>
                      </a:r>
                    </a:p>
                    <a:p>
                      <a:pPr marL="285750" indent="-285750">
                        <a:buFont typeface="Arial" panose="020B0604020202020204" pitchFamily="34" charset="0"/>
                        <a:buChar char="•"/>
                      </a:pPr>
                      <a:r>
                        <a:rPr lang="en-ZA" dirty="0" smtClean="0"/>
                        <a:t>Manager; or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t>Authorised officer</a:t>
                      </a:r>
                      <a:r>
                        <a:rPr lang="en-ZA" baseline="0" dirty="0" smtClean="0"/>
                        <a:t> of the co-operative or partnership</a:t>
                      </a:r>
                      <a:endParaRPr lang="en-ZA" dirty="0" smtClean="0"/>
                    </a:p>
                  </a:txBody>
                  <a:tcPr/>
                </a:tc>
                <a:extLst>
                  <a:ext uri="{0D108BD9-81ED-4DB2-BD59-A6C34878D82A}">
                    <a16:rowId xmlns:a16="http://schemas.microsoft.com/office/drawing/2014/main" val="3560205124"/>
                  </a:ext>
                </a:extLst>
              </a:tr>
              <a:tr h="1296175">
                <a:tc>
                  <a:txBody>
                    <a:bodyPr/>
                    <a:lstStyle/>
                    <a:p>
                      <a:r>
                        <a:rPr lang="en-ZA" sz="1600" b="0" i="0" u="none" strike="noStrike" kern="1200" baseline="0" dirty="0" smtClean="0">
                          <a:solidFill>
                            <a:schemeClr val="dk1"/>
                          </a:solidFill>
                          <a:latin typeface="+mj-lt"/>
                          <a:ea typeface="+mn-ea"/>
                          <a:cs typeface="+mn-cs"/>
                        </a:rPr>
                        <a:t>Association, club or other body of</a:t>
                      </a:r>
                    </a:p>
                    <a:p>
                      <a:r>
                        <a:rPr lang="en-ZA" sz="1600" b="0" i="0" u="none" strike="noStrike" kern="1200" baseline="0" dirty="0" smtClean="0">
                          <a:solidFill>
                            <a:schemeClr val="dk1"/>
                          </a:solidFill>
                          <a:latin typeface="+mj-lt"/>
                          <a:ea typeface="+mn-ea"/>
                          <a:cs typeface="+mn-cs"/>
                        </a:rPr>
                        <a:t>persons</a:t>
                      </a:r>
                      <a:endParaRPr lang="en-ZA" sz="1600" dirty="0">
                        <a:latin typeface="+mj-lt"/>
                      </a:endParaRPr>
                    </a:p>
                  </a:txBody>
                  <a:tcPr/>
                </a:tc>
                <a:tc>
                  <a:txBody>
                    <a:bodyPr/>
                    <a:lstStyle/>
                    <a:p>
                      <a:pPr marL="285750" indent="-285750">
                        <a:buFont typeface="Arial" panose="020B0604020202020204" pitchFamily="34" charset="0"/>
                        <a:buChar char="•"/>
                      </a:pPr>
                      <a:r>
                        <a:rPr lang="en-ZA" dirty="0" smtClean="0"/>
                        <a:t>Chairperson</a:t>
                      </a:r>
                    </a:p>
                    <a:p>
                      <a:pPr marL="285750" indent="-285750">
                        <a:buFont typeface="Arial" panose="020B0604020202020204" pitchFamily="34" charset="0"/>
                        <a:buChar char="•"/>
                      </a:pPr>
                      <a:r>
                        <a:rPr lang="en-ZA" dirty="0" smtClean="0"/>
                        <a:t>Manager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t>Authorised officer</a:t>
                      </a:r>
                      <a:r>
                        <a:rPr lang="en-ZA" baseline="0" dirty="0" smtClean="0"/>
                        <a:t> of the association, club or other body of person</a:t>
                      </a:r>
                      <a:endParaRPr lang="en-ZA" dirty="0" smtClean="0"/>
                    </a:p>
                  </a:txBody>
                  <a:tcPr/>
                </a:tc>
                <a:extLst>
                  <a:ext uri="{0D108BD9-81ED-4DB2-BD59-A6C34878D82A}">
                    <a16:rowId xmlns:a16="http://schemas.microsoft.com/office/drawing/2014/main" val="1023508829"/>
                  </a:ext>
                </a:extLst>
              </a:tr>
              <a:tr h="1296175">
                <a:tc>
                  <a:txBody>
                    <a:bodyPr/>
                    <a:lstStyle/>
                    <a:p>
                      <a:r>
                        <a:rPr lang="en-ZA" dirty="0" smtClean="0">
                          <a:latin typeface="+mj-lt"/>
                        </a:rPr>
                        <a:t>Trust or Trust fund</a:t>
                      </a:r>
                      <a:endParaRPr lang="en-ZA" dirty="0">
                        <a:latin typeface="+mj-lt"/>
                      </a:endParaRPr>
                    </a:p>
                  </a:txBody>
                  <a:tcPr/>
                </a:tc>
                <a:tc>
                  <a:txBody>
                    <a:bodyPr/>
                    <a:lstStyle/>
                    <a:p>
                      <a:pPr marL="285750" indent="-285750">
                        <a:buFont typeface="Arial" panose="020B0604020202020204" pitchFamily="34" charset="0"/>
                        <a:buChar char="•"/>
                      </a:pPr>
                      <a:r>
                        <a:rPr lang="en-ZA" dirty="0" smtClean="0"/>
                        <a:t>Administrator</a:t>
                      </a:r>
                    </a:p>
                    <a:p>
                      <a:pPr marL="285750" indent="-285750">
                        <a:buFont typeface="Arial" panose="020B0604020202020204" pitchFamily="34" charset="0"/>
                        <a:buChar char="•"/>
                      </a:pPr>
                      <a:r>
                        <a:rPr lang="en-ZA" dirty="0" smtClean="0"/>
                        <a:t>Trustee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t>Authorised officer</a:t>
                      </a:r>
                      <a:r>
                        <a:rPr lang="en-ZA" baseline="0" dirty="0" smtClean="0"/>
                        <a:t> of the company or co-operative</a:t>
                      </a:r>
                      <a:endParaRPr lang="en-ZA" dirty="0" smtClean="0"/>
                    </a:p>
                  </a:txBody>
                  <a:tcPr/>
                </a:tc>
                <a:extLst>
                  <a:ext uri="{0D108BD9-81ED-4DB2-BD59-A6C34878D82A}">
                    <a16:rowId xmlns:a16="http://schemas.microsoft.com/office/drawing/2014/main" val="332401468"/>
                  </a:ext>
                </a:extLst>
              </a:tr>
            </a:tbl>
          </a:graphicData>
        </a:graphic>
      </p:graphicFrame>
    </p:spTree>
    <p:extLst>
      <p:ext uri="{BB962C8B-B14F-4D97-AF65-F5344CB8AC3E}">
        <p14:creationId xmlns:p14="http://schemas.microsoft.com/office/powerpoint/2010/main" val="2764632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YE - Employer oblig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ARS SuppServ Documents" ma:contentTypeID="0x0101008BD992B76FE80145A10E31A839FC6615020059FFAB126CD31B4FA047CC6D39DF1276" ma:contentTypeVersion="13" ma:contentTypeDescription="" ma:contentTypeScope="" ma:versionID="187fdb8158711822ffcc5f53669e2909">
  <xsd:schema xmlns:xsd="http://www.w3.org/2001/XMLSchema" xmlns:xs="http://www.w3.org/2001/XMLSchema" xmlns:p="http://schemas.microsoft.com/office/2006/metadata/properties" xmlns:ns2="dc9eddcd-f279-41d2-9f45-832515fcc031" targetNamespace="http://schemas.microsoft.com/office/2006/metadata/properties" ma:root="true" ma:fieldsID="ecb3344406a64ea6bef1165ebf73f106" ns2:_="">
    <xsd:import namespace="dc9eddcd-f279-41d2-9f45-832515fcc031"/>
    <xsd:element name="properties">
      <xsd:complexType>
        <xsd:sequence>
          <xsd:element name="documentManagement">
            <xsd:complexType>
              <xsd:all>
                <xsd:element ref="ns2:Document_x0020_Type"/>
                <xsd:element ref="ns2:Q-Code"/>
                <xsd:element ref="ns2:Used_x0020_by"/>
                <xsd:element ref="ns2:Revision_x0020_Number" minOccurs="0"/>
                <xsd:element ref="ns2:_dlc_DocIdUrl" minOccurs="0"/>
                <xsd:element ref="ns2:_dlc_DocIdPersistId" minOccurs="0"/>
                <xsd:element ref="ns2:SARS_x0020_SuppServ_x0020_KeywordsTaxHTField0" minOccurs="0"/>
                <xsd:element ref="ns2:TaxCatchAll" minOccurs="0"/>
                <xsd:element ref="ns2:TaxCatchAllLabel" minOccurs="0"/>
                <xsd:element ref="ns2:_dlc_DocId" minOccurs="0"/>
                <xsd:element ref="ns2:Place_x0020_in_x0020_SuppServ_x0020_NavigationTaxHTField0" minOccurs="0"/>
                <xsd:element ref="ns2:SARS_x0020_SuppServ_x0020_FunctionTaxHTField0" minOccurs="0"/>
                <xsd:element ref="ns2:Review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eddcd-f279-41d2-9f45-832515fcc031" elementFormDefault="qualified">
    <xsd:import namespace="http://schemas.microsoft.com/office/2006/documentManagement/types"/>
    <xsd:import namespace="http://schemas.microsoft.com/office/infopath/2007/PartnerControls"/>
    <xsd:element name="Document_x0020_Type" ma:index="2" ma:displayName="DocumentType" ma:description="Hosts the types of documents we have in SARS (Policies, Procedures, forms, etc.)" ma:format="Dropdown" ma:indexed="true" ma:internalName="Document_x0020_Type">
      <xsd:simpleType>
        <xsd:restriction base="dms:Choice">
          <xsd:enumeration value="Annexure"/>
          <xsd:enumeration value="Brochure"/>
          <xsd:enumeration value="Correspondence"/>
          <xsd:enumeration value="FAQ"/>
          <xsd:enumeration value="Form"/>
          <xsd:enumeration value="Guide"/>
          <xsd:enumeration value="Internal Agreement"/>
          <xsd:enumeration value="International Instrument"/>
          <xsd:enumeration value="Manual"/>
          <xsd:enumeration value="Policy"/>
          <xsd:enumeration value="Process Flow"/>
          <xsd:enumeration value="Report"/>
          <xsd:enumeration value="Research"/>
          <xsd:enumeration value="Script"/>
          <xsd:enumeration value="SoP"/>
          <xsd:enumeration value="Standard"/>
          <xsd:enumeration value="Table"/>
          <xsd:enumeration value="Template"/>
          <xsd:enumeration value="Terms of Reference"/>
        </xsd:restriction>
      </xsd:simpleType>
    </xsd:element>
    <xsd:element name="Q-Code" ma:index="3" ma:displayName="Q-Code" ma:description="Hosts the Q-Code for all controlled documents" ma:internalName="Q_x002d_Code" ma:readOnly="false">
      <xsd:simpleType>
        <xsd:restriction base="dms:Text">
          <xsd:maxLength value="255"/>
        </xsd:restriction>
      </xsd:simpleType>
    </xsd:element>
    <xsd:element name="Used_x0020_by" ma:index="4" ma:displayName="Used by" ma:description="Sets if adocument is used internally only, or is safe for external consumption" ma:format="Dropdown" ma:internalName="Used_x0020_by">
      <xsd:simpleType>
        <xsd:restriction base="dms:Choice">
          <xsd:enumeration value="Internal"/>
          <xsd:enumeration value="External"/>
        </xsd:restriction>
      </xsd:simpleType>
    </xsd:element>
    <xsd:element name="Revision_x0020_Number" ma:index="5" nillable="true" ma:displayName="Revision Number" ma:decimals="0" ma:description="Stores the revision number of a document (Not the same ad Version Number)" ma:internalName="Revision_x0020_Number">
      <xsd:simpleType>
        <xsd:restriction base="dms:Number"/>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ARS_x0020_SuppServ_x0020_KeywordsTaxHTField0" ma:index="15" ma:taxonomy="true" ma:internalName="SARS_x0020_SuppServ_x0020_KeywordsTaxHTField0" ma:taxonomyFieldName="SARS_x0020_SuppServ_x0020_Keywords" ma:displayName="SARS SuppServ Keywords" ma:readOnly="false" ma:default="" ma:fieldId="{d2bfec79-04b8-4ab2-a7e5-796c85dd8ef1}" ma:taxonomyMulti="true" ma:sspId="660966cd-14ca-479e-8cbf-c274f462cad1" ma:termSetId="458e8432-d94a-4ef3-a0d0-24a652488195" ma:anchorId="00000000-0000-0000-0000-000000000000" ma:open="true" ma:isKeyword="false">
      <xsd:complexType>
        <xsd:sequence>
          <xsd:element ref="pc:Terms" minOccurs="0" maxOccurs="1"/>
        </xsd:sequence>
      </xsd:complexType>
    </xsd:element>
    <xsd:element name="TaxCatchAll" ma:index="16" nillable="true" ma:displayName="Taxonomy Catch All Column" ma:hidden="true" ma:list="{db09edb2-bea9-44b7-9235-33915e6d56cb}" ma:internalName="TaxCatchAll" ma:showField="CatchAllData"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db09edb2-bea9-44b7-9235-33915e6d56cb}" ma:internalName="TaxCatchAllLabel" ma:readOnly="true" ma:showField="CatchAllDataLabel"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lace_x0020_in_x0020_SuppServ_x0020_NavigationTaxHTField0" ma:index="19" ma:taxonomy="true" ma:internalName="Place_x0020_in_x0020_SuppServ_x0020_NavigationTaxHTField0" ma:taxonomyFieldName="Place_x0020_in_x0020_SuppServ_x0020_Navigation" ma:displayName="Place in SuppServ Navigation" ma:readOnly="false" ma:default="" ma:fieldId="{61754ca2-bc88-421f-9df0-d75a9d639ff2}" ma:taxonomyMulti="true" ma:sspId="660966cd-14ca-479e-8cbf-c274f462cad1" ma:termSetId="d769de68-9d82-4b2f-b0b0-d4cf5ec32e2b" ma:anchorId="00000000-0000-0000-0000-000000000000" ma:open="false" ma:isKeyword="false">
      <xsd:complexType>
        <xsd:sequence>
          <xsd:element ref="pc:Terms" minOccurs="0" maxOccurs="1"/>
        </xsd:sequence>
      </xsd:complexType>
    </xsd:element>
    <xsd:element name="SARS_x0020_SuppServ_x0020_FunctionTaxHTField0" ma:index="21" ma:taxonomy="true" ma:internalName="SARS_x0020_SuppServ_x0020_FunctionTaxHTField0" ma:taxonomyFieldName="SARS_x0020_SuppServ_x0020_Function0" ma:displayName="SARS SuppServ Function" ma:default="" ma:fieldId="{e860790b-3d24-4ae2-8579-6665ce9ceb97}" ma:sspId="660966cd-14ca-479e-8cbf-c274f462cad1" ma:termSetId="75606068-f5ad-4592-9fc9-54b151bf9050" ma:anchorId="00000000-0000-0000-0000-000000000000" ma:open="false" ma:isKeyword="false">
      <xsd:complexType>
        <xsd:sequence>
          <xsd:element ref="pc:Terms" minOccurs="0" maxOccurs="1"/>
        </xsd:sequence>
      </xsd:complexType>
    </xsd:element>
    <xsd:element name="Review_x0020_Date" ma:index="23" ma:displayName="Review Date" ma:format="DateOnly" ma:internalName="Review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ARS_x0020_SuppServ_x0020_Keywords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99f118ec-bc8c-499e-90c2-01975f38d542</TermId>
        </TermInfo>
      </Terms>
    </SARS_x0020_SuppServ_x0020_KeywordsTaxHTField0>
    <Q-Code xmlns="dc9eddcd-f279-41d2-9f45-832515fcc031">COMMS-CI-01-T47</Q-Code>
    <Revision_x0020_Number xmlns="dc9eddcd-f279-41d2-9f45-832515fcc031" xsi:nil="true"/>
    <Document_x0020_Type xmlns="dc9eddcd-f279-41d2-9f45-832515fcc031">Template</Document_x0020_Type>
    <Used_x0020_by xmlns="dc9eddcd-f279-41d2-9f45-832515fcc031">Internal</Used_x0020_by>
    <TaxCatchAll xmlns="dc9eddcd-f279-41d2-9f45-832515fcc031">
      <Value>1889</Value>
      <Value>1888</Value>
      <Value>1884</Value>
      <Value>2024</Value>
    </TaxCatchAll>
    <Review_x0020_Date xmlns="dc9eddcd-f279-41d2-9f45-832515fcc031">2018-07-11T22:00:00+00:00</Review_x0020_Date>
    <Place_x0020_in_x0020_SuppServ_x0020_NavigationTaxHTField0 xmlns="dc9eddcd-f279-41d2-9f45-832515fcc031">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b43f2ca6-37ed-425a-b6bf-873d5f19db93</TermId>
        </TermInfo>
        <TermInfo xmlns="http://schemas.microsoft.com/office/infopath/2007/PartnerControls">
          <TermName xmlns="http://schemas.microsoft.com/office/infopath/2007/PartnerControls">Communications</TermName>
          <TermId xmlns="http://schemas.microsoft.com/office/infopath/2007/PartnerControls">8fe426ae-a6ff-4e04-a79e-3995fc7c51fa</TermId>
        </TermInfo>
      </Terms>
    </Place_x0020_in_x0020_SuppServ_x0020_NavigationTaxHTField0>
    <SARS_x0020_SuppServ_x0020_Function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2b378cf1-a46b-45a4-b05e-8c7d84352a5f</TermId>
        </TermInfo>
      </Terms>
    </SARS_x0020_SuppServ_x0020_FunctionTaxHTField0>
    <_dlc_DocId xmlns="dc9eddcd-f279-41d2-9f45-832515fcc031">QC2P5U4QP6W4-103-58</_dlc_DocId>
    <_dlc_DocIdUrl xmlns="dc9eddcd-f279-41d2-9f45-832515fcc031">
      <Url>http://sarsportal/ProdQMS/Supp/_layouts/DocIdRedir.aspx?ID=QC2P5U4QP6W4-103-58</Url>
      <Description>QC2P5U4QP6W4-103-58</Description>
    </_dlc_DocIdUrl>
    <_dlc_DocIdPersistId xmlns="dc9eddcd-f279-41d2-9f45-832515fcc031">true</_dlc_DocIdPersist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FD446F-9FB5-4356-8558-6B3659AF7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eddcd-f279-41d2-9f45-832515fcc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6FB1A-60FB-48D3-9433-0EC83991451A}">
  <ds:schemaRefs>
    <ds:schemaRef ds:uri="http://www.w3.org/XML/1998/namespace"/>
    <ds:schemaRef ds:uri="http://schemas.microsoft.com/office/2006/documentManagement/types"/>
    <ds:schemaRef ds:uri="http://purl.org/dc/dcmitype/"/>
    <ds:schemaRef ds:uri="dc9eddcd-f279-41d2-9f45-832515fcc031"/>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4.xml><?xml version="1.0" encoding="utf-8"?>
<ds:datastoreItem xmlns:ds="http://schemas.openxmlformats.org/officeDocument/2006/customXml" ds:itemID="{0FFAE75F-82A4-43E4-913C-C28EB655092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5451</TotalTime>
  <Words>2748</Words>
  <Application>Microsoft Office PowerPoint</Application>
  <PresentationFormat>On-screen Show (4:3)</PresentationFormat>
  <Paragraphs>368</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PAYE - Employer obligation</vt:lpstr>
      <vt:lpstr>SMME TRADERS AND TRAVELLERS   </vt:lpstr>
      <vt:lpstr>Contents</vt:lpstr>
      <vt:lpstr>11.  DISPUTE RESOLUTION</vt:lpstr>
      <vt:lpstr>Summary  This presentation will introduce the legislation, policy, procedures and guides available for manufacturing, licensing and registration, import and export process, and documents        </vt:lpstr>
      <vt:lpstr>CCD are required when goods are imported into or exported from SA    Submits the CCD to Customs either electronically or manual    Customs release goods or request supporting documents - validation through documentary inspection   May request expedited clearances, conditional- or embargo release   Goods may only enter or leave SA through designated ports of entry or exit  Goods moved in transit must retain the proof of export for acquittal   Goods recovered from abandoned wreck are regarded as imported goods and duty must be paid  Exports of  goods for drawback of duty and tax must contain appropriate drawback item in terms of the schedule and correct CPC on CCD  CCDs may be required to be amended, substituted or cancelled   Certain imported goods (Section 38) are cleared on a simplified clearance procedure (DA 306)   Any person whose rights have been adversely affected by administrative action has right to recourse in terms of PAJA </vt:lpstr>
      <vt:lpstr>Summary</vt:lpstr>
      <vt:lpstr>Overview of Legislative Requirements</vt:lpstr>
      <vt:lpstr>Registration and Licensing </vt:lpstr>
      <vt:lpstr>Registration and Licensing  Authorised Person to submit application </vt:lpstr>
      <vt:lpstr>Registration and Licensing </vt:lpstr>
      <vt:lpstr> Customs Client Types and Requirements </vt:lpstr>
      <vt:lpstr>Submission Of Application</vt:lpstr>
      <vt:lpstr> Import </vt:lpstr>
      <vt:lpstr>Restricted Goods:  These are goods of which the importation or exportation is controlled subject to compliance to specified conditions or circumstances and the include:  -Currency: South African bank notes in excess of R25 000, gold coins, coin and stamp  collections and unprocessed gold.    -Food, plants, animals and biological goods: All plants and plant products, such as    - seeds, flowers, fruit, honey, margarine and vegetable oils. All animals, birds,  poultry and products thereof, for example, dairy products, butter and eggs.     -Medicines: Travellers are allowed to bring in no more than three months’ supply of  pharmaceutical drugs and medicines for their personal use. All other  pharmaceutical drugs and medicines have to be declared and have to be  accompanied by a letter or certified prescription from a registered physician  The difference between prohibitions and restrictions is that prohibited goods are never allowed to enter South Africa under any circumstances and restricted goods are allowed to enter South Africa only in certain circumstances and under certain conditions i.e. on production of a permit, certificate or letter of authority from the relevant government department, institution or body. Usually require a license, health certificate or any other form of documentation which needs to be finalized before the goods may be imported     </vt:lpstr>
      <vt:lpstr>PowerPoint Presentation</vt:lpstr>
      <vt:lpstr> Export </vt:lpstr>
      <vt:lpstr>Export</vt:lpstr>
      <vt:lpstr>PowerPoint Presentation</vt:lpstr>
      <vt:lpstr>Valid Declaration </vt:lpstr>
      <vt:lpstr> Submission Of Declaration </vt:lpstr>
      <vt:lpstr>Clearing and Forwarding</vt:lpstr>
      <vt:lpstr> Prohibited and Restricted goods</vt:lpstr>
      <vt:lpstr>Goods in warehouses</vt:lpstr>
      <vt:lpstr>  Dispute Resolution</vt:lpstr>
      <vt:lpstr> SARS Contact Centre And Documents </vt:lpstr>
      <vt:lpstr>Contact Us</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PAYE Employer Obligation</dc:title>
  <dc:creator>Amanda Ngcobo</dc:creator>
  <cp:lastModifiedBy>Hazel Kolokoto</cp:lastModifiedBy>
  <cp:revision>147</cp:revision>
  <dcterms:created xsi:type="dcterms:W3CDTF">2019-04-16T12:54:59Z</dcterms:created>
  <dcterms:modified xsi:type="dcterms:W3CDTF">2021-08-19T12:31:11Z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0x0101008BD992B76FE80145A10E31A839FC6615020059FFAB126CD31B4FA047CC6D39DF1276</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