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60" r:id="rId4"/>
    <p:sldMasterId id="2147483667" r:id="rId5"/>
    <p:sldMasterId id="2147483673" r:id="rId6"/>
  </p:sldMasterIdLst>
  <p:notesMasterIdLst>
    <p:notesMasterId r:id="rId39"/>
  </p:notesMasterIdLst>
  <p:sldIdLst>
    <p:sldId id="651" r:id="rId7"/>
    <p:sldId id="568" r:id="rId8"/>
    <p:sldId id="348" r:id="rId9"/>
    <p:sldId id="291" r:id="rId10"/>
    <p:sldId id="631" r:id="rId11"/>
    <p:sldId id="642" r:id="rId12"/>
    <p:sldId id="611" r:id="rId13"/>
    <p:sldId id="612" r:id="rId14"/>
    <p:sldId id="625" r:id="rId15"/>
    <p:sldId id="626" r:id="rId16"/>
    <p:sldId id="627" r:id="rId17"/>
    <p:sldId id="650" r:id="rId18"/>
    <p:sldId id="649" r:id="rId19"/>
    <p:sldId id="624" r:id="rId20"/>
    <p:sldId id="628" r:id="rId21"/>
    <p:sldId id="629" r:id="rId22"/>
    <p:sldId id="630" r:id="rId23"/>
    <p:sldId id="614" r:id="rId24"/>
    <p:sldId id="615" r:id="rId25"/>
    <p:sldId id="616" r:id="rId26"/>
    <p:sldId id="618" r:id="rId27"/>
    <p:sldId id="613" r:id="rId28"/>
    <p:sldId id="632" r:id="rId29"/>
    <p:sldId id="648" r:id="rId30"/>
    <p:sldId id="646" r:id="rId31"/>
    <p:sldId id="645" r:id="rId32"/>
    <p:sldId id="643" r:id="rId33"/>
    <p:sldId id="638" r:id="rId34"/>
    <p:sldId id="639" r:id="rId35"/>
    <p:sldId id="647" r:id="rId36"/>
    <p:sldId id="609" r:id="rId37"/>
    <p:sldId id="399" r:id="rId38"/>
  </p:sldIdLst>
  <p:sldSz cx="9144000" cy="6858000" type="screen4x3"/>
  <p:notesSz cx="6724650"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AEAF131-FCFB-4B31-ED27-1A21258E09A0}" name="RF Team" initials="RF Team" userId="RF Team" providerId="None"/>
  <p188:author id="{C5A28D33-7C80-A96C-54E0-A6F1F66DDAA9}" name="Daleen Pietersen" initials="DP" userId="S::dpietersen@sars.gov.za::ba669967-7c1f-40d0-ab71-3513306bdb7d" providerId="AD"/>
  <p188:author id="{65F68A60-F477-D4C9-DB20-0096B6877710}" name="BW" initials="BW" userId="BW" providerId="None"/>
  <p188:author id="{AB06068F-9D98-5FF0-215C-94F4347BAF98}" name="Itumeleng Molefe" initials="IM" userId="S::Imolefe1@sars.gov.za::e2eff7b6-d5fc-415b-b58e-73c3c1666e0d" providerId="AD"/>
  <p188:author id="{8E807891-226D-EA3F-AF28-8BF5211882B0}" name="Vanessa Vogt" initials="VV" userId="S::VVogt@sars.gov.za::59659269-d559-4205-97c5-53597b6fc629" providerId="AD"/>
  <p188:author id="{8165B7D8-FAE3-DDAE-CDD6-D03F07CBB989}" name="Retirement Funds" initials="RF" userId="Retirement Funds" providerId="None"/>
  <p188:author id="{BEA600E1-CF67-4E64-90A2-E93B83A606A5}" name="Yamkela Somi" initials="YS" userId="S::YSomi@sars.gov.za::f4d0e374-e02c-44a0-b779-ecca47f5493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Simangele Radebe" initials="SR"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C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347" autoAdjust="0"/>
    <p:restoredTop sz="94249" autoAdjust="0"/>
  </p:normalViewPr>
  <p:slideViewPr>
    <p:cSldViewPr snapToGrid="0" snapToObjects="1">
      <p:cViewPr varScale="1">
        <p:scale>
          <a:sx n="64" d="100"/>
          <a:sy n="64" d="100"/>
        </p:scale>
        <p:origin x="1206" y="48"/>
      </p:cViewPr>
      <p:guideLst>
        <p:guide orient="horz" pos="2160"/>
        <p:guide pos="2880"/>
      </p:guideLst>
    </p:cSldViewPr>
  </p:slideViewPr>
  <p:notesTextViewPr>
    <p:cViewPr>
      <p:scale>
        <a:sx n="1" d="1"/>
        <a:sy n="1" d="1"/>
      </p:scale>
      <p:origin x="0" y="0"/>
    </p:cViewPr>
  </p:notesTextViewPr>
  <p:sorterViewPr>
    <p:cViewPr>
      <p:scale>
        <a:sx n="100" d="100"/>
        <a:sy n="100" d="100"/>
      </p:scale>
      <p:origin x="0" y="28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notesMaster" Target="notesMasters/notesMaster1.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commentAuthors" Target="commentAuthors.xml"/><Relationship Id="rId45"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20" Type="http://schemas.openxmlformats.org/officeDocument/2006/relationships/slide" Target="slides/slide14.xml"/><Relationship Id="rId4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8D769D-CC18-4723-BE37-4E6843F6F73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ZA"/>
        </a:p>
      </dgm:t>
    </dgm:pt>
    <dgm:pt modelId="{3F9BEC6D-2487-4F45-86CB-A3AB70E5BBD9}">
      <dgm:prSet phldrT="[Text]" custT="1"/>
      <dgm:spPr>
        <a:solidFill>
          <a:schemeClr val="accent5">
            <a:lumMod val="75000"/>
          </a:schemeClr>
        </a:solidFill>
      </dgm:spPr>
      <dgm:t>
        <a:bodyPr/>
        <a:lstStyle/>
        <a:p>
          <a:r>
            <a:rPr lang="en-ZA" sz="1600" dirty="0"/>
            <a:t>Definitions and Acronyms</a:t>
          </a:r>
        </a:p>
      </dgm:t>
    </dgm:pt>
    <dgm:pt modelId="{13E86C27-B1AC-4245-B729-5D1A44C02EE5}" type="parTrans" cxnId="{EF3CD313-57B6-4D77-B6F8-DC92BF984A9B}">
      <dgm:prSet/>
      <dgm:spPr/>
      <dgm:t>
        <a:bodyPr/>
        <a:lstStyle/>
        <a:p>
          <a:endParaRPr lang="en-ZA"/>
        </a:p>
      </dgm:t>
    </dgm:pt>
    <dgm:pt modelId="{6BC4CD1B-2E0F-4D53-AF6C-2A196FCA2DB9}" type="sibTrans" cxnId="{EF3CD313-57B6-4D77-B6F8-DC92BF984A9B}">
      <dgm:prSet/>
      <dgm:spPr/>
      <dgm:t>
        <a:bodyPr/>
        <a:lstStyle/>
        <a:p>
          <a:endParaRPr lang="en-ZA"/>
        </a:p>
      </dgm:t>
    </dgm:pt>
    <dgm:pt modelId="{8ADA95AC-719D-4189-9277-B652892EE9D7}">
      <dgm:prSet phldrT="[Text]" custT="1"/>
      <dgm:spPr/>
      <dgm:t>
        <a:bodyPr/>
        <a:lstStyle/>
        <a:p>
          <a:r>
            <a:rPr lang="en-ZA" sz="1600" dirty="0"/>
            <a:t>Introduction</a:t>
          </a:r>
        </a:p>
      </dgm:t>
    </dgm:pt>
    <dgm:pt modelId="{EA5A0B99-FB8A-40EE-A081-1B10A57696A9}" type="parTrans" cxnId="{FA7AC43E-35D4-4E72-8E98-43269B6D3053}">
      <dgm:prSet/>
      <dgm:spPr/>
      <dgm:t>
        <a:bodyPr/>
        <a:lstStyle/>
        <a:p>
          <a:endParaRPr lang="en-ZA"/>
        </a:p>
      </dgm:t>
    </dgm:pt>
    <dgm:pt modelId="{E3CA2215-1475-4653-83D1-FEA95A459830}" type="sibTrans" cxnId="{FA7AC43E-35D4-4E72-8E98-43269B6D3053}">
      <dgm:prSet/>
      <dgm:spPr/>
      <dgm:t>
        <a:bodyPr/>
        <a:lstStyle/>
        <a:p>
          <a:endParaRPr lang="en-ZA"/>
        </a:p>
      </dgm:t>
    </dgm:pt>
    <dgm:pt modelId="{D82E486C-338B-4DD3-92F4-884CEAC25C0D}">
      <dgm:prSet phldrT="[Text]" custT="1"/>
      <dgm:spPr>
        <a:solidFill>
          <a:schemeClr val="accent5">
            <a:lumMod val="75000"/>
          </a:schemeClr>
        </a:solidFill>
      </dgm:spPr>
      <dgm:t>
        <a:bodyPr/>
        <a:lstStyle/>
        <a:p>
          <a:r>
            <a:rPr lang="en-ZA" sz="1600" dirty="0"/>
            <a:t>Types of Tax Directives</a:t>
          </a:r>
        </a:p>
      </dgm:t>
    </dgm:pt>
    <dgm:pt modelId="{AA869C31-9974-4261-963E-85E8E6C46D1D}" type="parTrans" cxnId="{77A80AF0-84E7-45C4-9A82-A9B9076F33DD}">
      <dgm:prSet/>
      <dgm:spPr/>
      <dgm:t>
        <a:bodyPr/>
        <a:lstStyle/>
        <a:p>
          <a:endParaRPr lang="en-ZA"/>
        </a:p>
      </dgm:t>
    </dgm:pt>
    <dgm:pt modelId="{0F54E72F-394C-4108-AB7D-52B759E3B3A8}" type="sibTrans" cxnId="{77A80AF0-84E7-45C4-9A82-A9B9076F33DD}">
      <dgm:prSet/>
      <dgm:spPr/>
      <dgm:t>
        <a:bodyPr/>
        <a:lstStyle/>
        <a:p>
          <a:endParaRPr lang="en-ZA"/>
        </a:p>
      </dgm:t>
    </dgm:pt>
    <dgm:pt modelId="{6F71819B-9C4D-4B6C-A5B9-48CA2506FD82}">
      <dgm:prSet phldrT="[Text]" custT="1"/>
      <dgm:spPr>
        <a:solidFill>
          <a:schemeClr val="accent5">
            <a:lumMod val="75000"/>
          </a:schemeClr>
        </a:solidFill>
      </dgm:spPr>
      <dgm:t>
        <a:bodyPr/>
        <a:lstStyle/>
        <a:p>
          <a:pPr>
            <a:buFont typeface="Symbol" panose="05050102010706020507" pitchFamily="18" charset="2"/>
            <a:buChar char=""/>
          </a:pPr>
          <a:r>
            <a:rPr lang="en-ZA" sz="1600" dirty="0">
              <a:effectLst/>
            </a:rPr>
            <a:t>Tax Directive application process</a:t>
          </a:r>
          <a:endParaRPr lang="en-ZA" sz="1600" dirty="0"/>
        </a:p>
      </dgm:t>
    </dgm:pt>
    <dgm:pt modelId="{38CDD1FB-7C1F-4FD6-A44E-7C604B62E565}" type="parTrans" cxnId="{F074B0AF-EF65-4A3B-8813-F8CA70C065C3}">
      <dgm:prSet/>
      <dgm:spPr/>
      <dgm:t>
        <a:bodyPr/>
        <a:lstStyle/>
        <a:p>
          <a:endParaRPr lang="en-ZA"/>
        </a:p>
      </dgm:t>
    </dgm:pt>
    <dgm:pt modelId="{5198E668-761D-4AB4-B332-616D99C4D9EC}" type="sibTrans" cxnId="{F074B0AF-EF65-4A3B-8813-F8CA70C065C3}">
      <dgm:prSet/>
      <dgm:spPr/>
      <dgm:t>
        <a:bodyPr/>
        <a:lstStyle/>
        <a:p>
          <a:endParaRPr lang="en-ZA"/>
        </a:p>
      </dgm:t>
    </dgm:pt>
    <dgm:pt modelId="{84B306F0-63CE-473A-89D1-FCCF5008BC53}">
      <dgm:prSet custT="1"/>
      <dgm:spPr/>
      <dgm:t>
        <a:bodyPr/>
        <a:lstStyle/>
        <a:p>
          <a:r>
            <a:rPr lang="en-ZA" sz="1600" dirty="0">
              <a:effectLst/>
            </a:rPr>
            <a:t>Type of Tax Directives by Tax Practitioners on behalf of Individuals and Employers</a:t>
          </a:r>
          <a:endParaRPr lang="en-ZA" sz="1600" dirty="0">
            <a:effectLst/>
            <a:latin typeface="Calibri" panose="020F0502020204030204" pitchFamily="34" charset="0"/>
            <a:ea typeface="Calibri" panose="020F0502020204030204" pitchFamily="34" charset="0"/>
          </a:endParaRPr>
        </a:p>
      </dgm:t>
    </dgm:pt>
    <dgm:pt modelId="{0BD7B383-E24D-471F-9FAF-4E641B7ABFF8}" type="parTrans" cxnId="{194D7F13-78F0-4862-AB07-3ECF98DB404B}">
      <dgm:prSet/>
      <dgm:spPr/>
      <dgm:t>
        <a:bodyPr/>
        <a:lstStyle/>
        <a:p>
          <a:endParaRPr lang="en-ZA"/>
        </a:p>
      </dgm:t>
    </dgm:pt>
    <dgm:pt modelId="{DAC5283E-7A93-4D6B-973E-66D10D4D9961}" type="sibTrans" cxnId="{194D7F13-78F0-4862-AB07-3ECF98DB404B}">
      <dgm:prSet/>
      <dgm:spPr/>
      <dgm:t>
        <a:bodyPr/>
        <a:lstStyle/>
        <a:p>
          <a:endParaRPr lang="en-ZA"/>
        </a:p>
      </dgm:t>
    </dgm:pt>
    <dgm:pt modelId="{70ED3AA0-FD63-4D38-ABC5-3CE25E49B4D0}">
      <dgm:prSet custT="1"/>
      <dgm:spPr/>
      <dgm:t>
        <a:bodyPr/>
        <a:lstStyle/>
        <a:p>
          <a:pPr>
            <a:buFont typeface="Symbol" panose="05050102010706020507" pitchFamily="18" charset="2"/>
            <a:buChar char=""/>
          </a:pPr>
          <a:r>
            <a:rPr lang="en-ZA" sz="1600" dirty="0">
              <a:effectLst/>
            </a:rPr>
            <a:t>What are the timelines on the Tax Directives applications</a:t>
          </a:r>
        </a:p>
      </dgm:t>
    </dgm:pt>
    <dgm:pt modelId="{49BBAD4A-5612-414E-8717-232DECBCBACA}" type="parTrans" cxnId="{543EE593-0FB9-43E5-A173-D5D0C65115FD}">
      <dgm:prSet/>
      <dgm:spPr/>
      <dgm:t>
        <a:bodyPr/>
        <a:lstStyle/>
        <a:p>
          <a:endParaRPr lang="en-ZA"/>
        </a:p>
      </dgm:t>
    </dgm:pt>
    <dgm:pt modelId="{0C2546EC-87E3-4C3C-B5DB-7E73917ACEBA}" type="sibTrans" cxnId="{543EE593-0FB9-43E5-A173-D5D0C65115FD}">
      <dgm:prSet/>
      <dgm:spPr/>
      <dgm:t>
        <a:bodyPr/>
        <a:lstStyle/>
        <a:p>
          <a:endParaRPr lang="en-ZA"/>
        </a:p>
      </dgm:t>
    </dgm:pt>
    <dgm:pt modelId="{0ACD744D-2B29-47B8-AB4E-369E837469CD}">
      <dgm:prSet custT="1"/>
      <dgm:spPr>
        <a:solidFill>
          <a:schemeClr val="accent5">
            <a:lumMod val="75000"/>
          </a:schemeClr>
        </a:solidFill>
      </dgm:spPr>
      <dgm:t>
        <a:bodyPr/>
        <a:lstStyle/>
        <a:p>
          <a:pPr>
            <a:buFont typeface="Symbol" panose="05050102010706020507" pitchFamily="18" charset="2"/>
            <a:buChar char=""/>
          </a:pPr>
          <a:r>
            <a:rPr lang="en-ZA" sz="1600" dirty="0">
              <a:effectLst/>
            </a:rPr>
            <a:t>Tax Directive updates/ changes</a:t>
          </a:r>
          <a:endParaRPr lang="en-ZA" sz="1800" dirty="0">
            <a:effectLst/>
          </a:endParaRPr>
        </a:p>
      </dgm:t>
    </dgm:pt>
    <dgm:pt modelId="{2D7C2D56-0857-409E-8537-4B242A23D800}" type="parTrans" cxnId="{70E86514-4BB3-4343-BFEB-B785C6B34B01}">
      <dgm:prSet/>
      <dgm:spPr/>
      <dgm:t>
        <a:bodyPr/>
        <a:lstStyle/>
        <a:p>
          <a:endParaRPr lang="en-ZA"/>
        </a:p>
      </dgm:t>
    </dgm:pt>
    <dgm:pt modelId="{039E5B3F-09F8-48E7-B6B4-9427546065E5}" type="sibTrans" cxnId="{70E86514-4BB3-4343-BFEB-B785C6B34B01}">
      <dgm:prSet/>
      <dgm:spPr/>
      <dgm:t>
        <a:bodyPr/>
        <a:lstStyle/>
        <a:p>
          <a:endParaRPr lang="en-ZA"/>
        </a:p>
      </dgm:t>
    </dgm:pt>
    <dgm:pt modelId="{630215DD-6477-4F19-A6A5-2FECD519133D}">
      <dgm:prSet custT="1"/>
      <dgm:spPr/>
      <dgm:t>
        <a:bodyPr/>
        <a:lstStyle/>
        <a:p>
          <a:r>
            <a:rPr lang="en-ZA" sz="1600" dirty="0">
              <a:solidFill>
                <a:schemeClr val="bg1"/>
              </a:solidFill>
            </a:rPr>
            <a:t>What can delay your Tax Directive Applications</a:t>
          </a:r>
          <a:endParaRPr lang="en-ZA" sz="1600" dirty="0">
            <a:effectLst/>
          </a:endParaRPr>
        </a:p>
      </dgm:t>
    </dgm:pt>
    <dgm:pt modelId="{222EE728-7F69-412A-97FA-34C2171690C2}" type="parTrans" cxnId="{B3E3F893-2669-47B3-8C7A-5B00CF1A7407}">
      <dgm:prSet/>
      <dgm:spPr/>
      <dgm:t>
        <a:bodyPr/>
        <a:lstStyle/>
        <a:p>
          <a:endParaRPr lang="en-ZA"/>
        </a:p>
      </dgm:t>
    </dgm:pt>
    <dgm:pt modelId="{1E1EDDD8-89FB-47F1-862B-60DF67C1E078}" type="sibTrans" cxnId="{B3E3F893-2669-47B3-8C7A-5B00CF1A7407}">
      <dgm:prSet/>
      <dgm:spPr/>
      <dgm:t>
        <a:bodyPr/>
        <a:lstStyle/>
        <a:p>
          <a:endParaRPr lang="en-ZA"/>
        </a:p>
      </dgm:t>
    </dgm:pt>
    <dgm:pt modelId="{06B918C5-2F83-4617-8367-BFF3F44075E1}" type="pres">
      <dgm:prSet presAssocID="{B08D769D-CC18-4723-BE37-4E6843F6F73B}" presName="linear" presStyleCnt="0">
        <dgm:presLayoutVars>
          <dgm:dir/>
          <dgm:animLvl val="lvl"/>
          <dgm:resizeHandles val="exact"/>
        </dgm:presLayoutVars>
      </dgm:prSet>
      <dgm:spPr/>
    </dgm:pt>
    <dgm:pt modelId="{5DC07DBE-857D-4BEB-8160-A35769BE5CE3}" type="pres">
      <dgm:prSet presAssocID="{3F9BEC6D-2487-4F45-86CB-A3AB70E5BBD9}" presName="parentLin" presStyleCnt="0"/>
      <dgm:spPr/>
    </dgm:pt>
    <dgm:pt modelId="{E8D60668-E5E8-4F1E-BFED-A6B74E507774}" type="pres">
      <dgm:prSet presAssocID="{3F9BEC6D-2487-4F45-86CB-A3AB70E5BBD9}" presName="parentLeftMargin" presStyleLbl="node1" presStyleIdx="0" presStyleCnt="8"/>
      <dgm:spPr/>
    </dgm:pt>
    <dgm:pt modelId="{4A2A0896-6ACB-49E6-BB87-AB8B03BF1549}" type="pres">
      <dgm:prSet presAssocID="{3F9BEC6D-2487-4F45-86CB-A3AB70E5BBD9}" presName="parentText" presStyleLbl="node1" presStyleIdx="0" presStyleCnt="8">
        <dgm:presLayoutVars>
          <dgm:chMax val="0"/>
          <dgm:bulletEnabled val="1"/>
        </dgm:presLayoutVars>
      </dgm:prSet>
      <dgm:spPr/>
    </dgm:pt>
    <dgm:pt modelId="{77382A0D-1835-41F0-9200-BF9D0604E914}" type="pres">
      <dgm:prSet presAssocID="{3F9BEC6D-2487-4F45-86CB-A3AB70E5BBD9}" presName="negativeSpace" presStyleCnt="0"/>
      <dgm:spPr/>
    </dgm:pt>
    <dgm:pt modelId="{E0B970C2-9CEF-459C-8053-925BC7D8D5EF}" type="pres">
      <dgm:prSet presAssocID="{3F9BEC6D-2487-4F45-86CB-A3AB70E5BBD9}" presName="childText" presStyleLbl="conFgAcc1" presStyleIdx="0" presStyleCnt="8">
        <dgm:presLayoutVars>
          <dgm:bulletEnabled val="1"/>
        </dgm:presLayoutVars>
      </dgm:prSet>
      <dgm:spPr>
        <a:solidFill>
          <a:schemeClr val="bg2">
            <a:alpha val="90000"/>
          </a:schemeClr>
        </a:solidFill>
      </dgm:spPr>
    </dgm:pt>
    <dgm:pt modelId="{F1DD0F5A-71CB-4D6B-B339-35AA3A40EB71}" type="pres">
      <dgm:prSet presAssocID="{6BC4CD1B-2E0F-4D53-AF6C-2A196FCA2DB9}" presName="spaceBetweenRectangles" presStyleCnt="0"/>
      <dgm:spPr/>
    </dgm:pt>
    <dgm:pt modelId="{04820C85-AAA9-455E-8C94-F73FC8E1C4A4}" type="pres">
      <dgm:prSet presAssocID="{8ADA95AC-719D-4189-9277-B652892EE9D7}" presName="parentLin" presStyleCnt="0"/>
      <dgm:spPr/>
    </dgm:pt>
    <dgm:pt modelId="{E7F3F1C9-3CE1-4957-ADA8-3D06D8B39BDE}" type="pres">
      <dgm:prSet presAssocID="{8ADA95AC-719D-4189-9277-B652892EE9D7}" presName="parentLeftMargin" presStyleLbl="node1" presStyleIdx="0" presStyleCnt="8"/>
      <dgm:spPr/>
    </dgm:pt>
    <dgm:pt modelId="{4422D3B7-61E0-4504-9267-FE85D93D7B88}" type="pres">
      <dgm:prSet presAssocID="{8ADA95AC-719D-4189-9277-B652892EE9D7}" presName="parentText" presStyleLbl="node1" presStyleIdx="1" presStyleCnt="8">
        <dgm:presLayoutVars>
          <dgm:chMax val="0"/>
          <dgm:bulletEnabled val="1"/>
        </dgm:presLayoutVars>
      </dgm:prSet>
      <dgm:spPr/>
    </dgm:pt>
    <dgm:pt modelId="{CEA34673-ABF5-45FA-A2F0-A91028C8051D}" type="pres">
      <dgm:prSet presAssocID="{8ADA95AC-719D-4189-9277-B652892EE9D7}" presName="negativeSpace" presStyleCnt="0"/>
      <dgm:spPr/>
    </dgm:pt>
    <dgm:pt modelId="{10EADB55-2D7B-44B1-877A-AF700900BB17}" type="pres">
      <dgm:prSet presAssocID="{8ADA95AC-719D-4189-9277-B652892EE9D7}" presName="childText" presStyleLbl="conFgAcc1" presStyleIdx="1" presStyleCnt="8">
        <dgm:presLayoutVars>
          <dgm:bulletEnabled val="1"/>
        </dgm:presLayoutVars>
      </dgm:prSet>
      <dgm:spPr/>
    </dgm:pt>
    <dgm:pt modelId="{AF19C167-DA21-4B76-B116-2F7B49A693EB}" type="pres">
      <dgm:prSet presAssocID="{E3CA2215-1475-4653-83D1-FEA95A459830}" presName="spaceBetweenRectangles" presStyleCnt="0"/>
      <dgm:spPr/>
    </dgm:pt>
    <dgm:pt modelId="{1397C23F-A009-4541-AD25-5F5D3537BB0D}" type="pres">
      <dgm:prSet presAssocID="{D82E486C-338B-4DD3-92F4-884CEAC25C0D}" presName="parentLin" presStyleCnt="0"/>
      <dgm:spPr/>
    </dgm:pt>
    <dgm:pt modelId="{5BEDB2EF-517A-49DE-B941-F536FBC114D9}" type="pres">
      <dgm:prSet presAssocID="{D82E486C-338B-4DD3-92F4-884CEAC25C0D}" presName="parentLeftMargin" presStyleLbl="node1" presStyleIdx="1" presStyleCnt="8"/>
      <dgm:spPr/>
    </dgm:pt>
    <dgm:pt modelId="{9B738D53-4F2B-4C79-9ED3-B2D2C4123D8E}" type="pres">
      <dgm:prSet presAssocID="{D82E486C-338B-4DD3-92F4-884CEAC25C0D}" presName="parentText" presStyleLbl="node1" presStyleIdx="2" presStyleCnt="8">
        <dgm:presLayoutVars>
          <dgm:chMax val="0"/>
          <dgm:bulletEnabled val="1"/>
        </dgm:presLayoutVars>
      </dgm:prSet>
      <dgm:spPr/>
    </dgm:pt>
    <dgm:pt modelId="{FF344086-E589-46DE-94FD-CD3CEAFDD000}" type="pres">
      <dgm:prSet presAssocID="{D82E486C-338B-4DD3-92F4-884CEAC25C0D}" presName="negativeSpace" presStyleCnt="0"/>
      <dgm:spPr/>
    </dgm:pt>
    <dgm:pt modelId="{7A143F49-B9F4-4560-8DF6-8234498484B3}" type="pres">
      <dgm:prSet presAssocID="{D82E486C-338B-4DD3-92F4-884CEAC25C0D}" presName="childText" presStyleLbl="conFgAcc1" presStyleIdx="2" presStyleCnt="8">
        <dgm:presLayoutVars>
          <dgm:bulletEnabled val="1"/>
        </dgm:presLayoutVars>
      </dgm:prSet>
      <dgm:spPr>
        <a:solidFill>
          <a:schemeClr val="bg2">
            <a:alpha val="90000"/>
          </a:schemeClr>
        </a:solidFill>
      </dgm:spPr>
    </dgm:pt>
    <dgm:pt modelId="{96152D4D-3DBB-498B-B733-A0F581CE5F1E}" type="pres">
      <dgm:prSet presAssocID="{0F54E72F-394C-4108-AB7D-52B759E3B3A8}" presName="spaceBetweenRectangles" presStyleCnt="0"/>
      <dgm:spPr/>
    </dgm:pt>
    <dgm:pt modelId="{053931C3-612E-4D6D-B580-F723CFB19249}" type="pres">
      <dgm:prSet presAssocID="{84B306F0-63CE-473A-89D1-FCCF5008BC53}" presName="parentLin" presStyleCnt="0"/>
      <dgm:spPr/>
    </dgm:pt>
    <dgm:pt modelId="{3D56A8A8-EED7-4758-8CE9-EC0EC6C0F11C}" type="pres">
      <dgm:prSet presAssocID="{84B306F0-63CE-473A-89D1-FCCF5008BC53}" presName="parentLeftMargin" presStyleLbl="node1" presStyleIdx="2" presStyleCnt="8"/>
      <dgm:spPr/>
    </dgm:pt>
    <dgm:pt modelId="{C4F31063-BCF9-4A77-9EF0-E4858BDEEE11}" type="pres">
      <dgm:prSet presAssocID="{84B306F0-63CE-473A-89D1-FCCF5008BC53}" presName="parentText" presStyleLbl="node1" presStyleIdx="3" presStyleCnt="8" custScaleY="165987">
        <dgm:presLayoutVars>
          <dgm:chMax val="0"/>
          <dgm:bulletEnabled val="1"/>
        </dgm:presLayoutVars>
      </dgm:prSet>
      <dgm:spPr/>
    </dgm:pt>
    <dgm:pt modelId="{911B3703-D081-4FFD-8455-B8760719238D}" type="pres">
      <dgm:prSet presAssocID="{84B306F0-63CE-473A-89D1-FCCF5008BC53}" presName="negativeSpace" presStyleCnt="0"/>
      <dgm:spPr/>
    </dgm:pt>
    <dgm:pt modelId="{552C4090-38C7-42F0-910F-7B7C3AFE7B6F}" type="pres">
      <dgm:prSet presAssocID="{84B306F0-63CE-473A-89D1-FCCF5008BC53}" presName="childText" presStyleLbl="conFgAcc1" presStyleIdx="3" presStyleCnt="8">
        <dgm:presLayoutVars>
          <dgm:bulletEnabled val="1"/>
        </dgm:presLayoutVars>
      </dgm:prSet>
      <dgm:spPr/>
    </dgm:pt>
    <dgm:pt modelId="{B4213B7B-F867-48FA-9AC8-195DFB69F845}" type="pres">
      <dgm:prSet presAssocID="{DAC5283E-7A93-4D6B-973E-66D10D4D9961}" presName="spaceBetweenRectangles" presStyleCnt="0"/>
      <dgm:spPr/>
    </dgm:pt>
    <dgm:pt modelId="{273EC5EB-EA05-4BE2-9D0B-671956A90C3C}" type="pres">
      <dgm:prSet presAssocID="{6F71819B-9C4D-4B6C-A5B9-48CA2506FD82}" presName="parentLin" presStyleCnt="0"/>
      <dgm:spPr/>
    </dgm:pt>
    <dgm:pt modelId="{B30D0A73-85BA-47C8-BAE7-241DDD4BB5E0}" type="pres">
      <dgm:prSet presAssocID="{6F71819B-9C4D-4B6C-A5B9-48CA2506FD82}" presName="parentLeftMargin" presStyleLbl="node1" presStyleIdx="3" presStyleCnt="8"/>
      <dgm:spPr/>
    </dgm:pt>
    <dgm:pt modelId="{91B775AE-B2E9-421C-82F3-507ABB6F8E46}" type="pres">
      <dgm:prSet presAssocID="{6F71819B-9C4D-4B6C-A5B9-48CA2506FD82}" presName="parentText" presStyleLbl="node1" presStyleIdx="4" presStyleCnt="8">
        <dgm:presLayoutVars>
          <dgm:chMax val="0"/>
          <dgm:bulletEnabled val="1"/>
        </dgm:presLayoutVars>
      </dgm:prSet>
      <dgm:spPr/>
    </dgm:pt>
    <dgm:pt modelId="{D465F935-BC79-433E-A2CF-DB4D26B53B11}" type="pres">
      <dgm:prSet presAssocID="{6F71819B-9C4D-4B6C-A5B9-48CA2506FD82}" presName="negativeSpace" presStyleCnt="0"/>
      <dgm:spPr/>
    </dgm:pt>
    <dgm:pt modelId="{086655EC-F896-46DB-9AA3-575CFD1C902C}" type="pres">
      <dgm:prSet presAssocID="{6F71819B-9C4D-4B6C-A5B9-48CA2506FD82}" presName="childText" presStyleLbl="conFgAcc1" presStyleIdx="4" presStyleCnt="8">
        <dgm:presLayoutVars>
          <dgm:bulletEnabled val="1"/>
        </dgm:presLayoutVars>
      </dgm:prSet>
      <dgm:spPr>
        <a:solidFill>
          <a:schemeClr val="bg2">
            <a:alpha val="90000"/>
          </a:schemeClr>
        </a:solidFill>
      </dgm:spPr>
    </dgm:pt>
    <dgm:pt modelId="{4C2B8A70-86E9-4D08-96FC-637140DE8BE1}" type="pres">
      <dgm:prSet presAssocID="{5198E668-761D-4AB4-B332-616D99C4D9EC}" presName="spaceBetweenRectangles" presStyleCnt="0"/>
      <dgm:spPr/>
    </dgm:pt>
    <dgm:pt modelId="{2044DB42-A117-4443-B5B3-58B2EC93B447}" type="pres">
      <dgm:prSet presAssocID="{70ED3AA0-FD63-4D38-ABC5-3CE25E49B4D0}" presName="parentLin" presStyleCnt="0"/>
      <dgm:spPr/>
    </dgm:pt>
    <dgm:pt modelId="{BC5EEAA7-7080-4A94-B430-FD24CF038860}" type="pres">
      <dgm:prSet presAssocID="{70ED3AA0-FD63-4D38-ABC5-3CE25E49B4D0}" presName="parentLeftMargin" presStyleLbl="node1" presStyleIdx="4" presStyleCnt="8"/>
      <dgm:spPr/>
    </dgm:pt>
    <dgm:pt modelId="{6FA3796A-776A-400D-B53A-FF148AC5DBA0}" type="pres">
      <dgm:prSet presAssocID="{70ED3AA0-FD63-4D38-ABC5-3CE25E49B4D0}" presName="parentText" presStyleLbl="node1" presStyleIdx="5" presStyleCnt="8" custScaleY="151307">
        <dgm:presLayoutVars>
          <dgm:chMax val="0"/>
          <dgm:bulletEnabled val="1"/>
        </dgm:presLayoutVars>
      </dgm:prSet>
      <dgm:spPr/>
    </dgm:pt>
    <dgm:pt modelId="{8B2873CB-9880-4F40-9E85-55ED434AE8E2}" type="pres">
      <dgm:prSet presAssocID="{70ED3AA0-FD63-4D38-ABC5-3CE25E49B4D0}" presName="negativeSpace" presStyleCnt="0"/>
      <dgm:spPr/>
    </dgm:pt>
    <dgm:pt modelId="{D76AB9BB-74A0-4C6A-87CF-F62781C9FD29}" type="pres">
      <dgm:prSet presAssocID="{70ED3AA0-FD63-4D38-ABC5-3CE25E49B4D0}" presName="childText" presStyleLbl="conFgAcc1" presStyleIdx="5" presStyleCnt="8">
        <dgm:presLayoutVars>
          <dgm:bulletEnabled val="1"/>
        </dgm:presLayoutVars>
      </dgm:prSet>
      <dgm:spPr/>
    </dgm:pt>
    <dgm:pt modelId="{15ED2FC2-BF6E-4305-ADE7-7052DFF385AF}" type="pres">
      <dgm:prSet presAssocID="{0C2546EC-87E3-4C3C-B5DB-7E73917ACEBA}" presName="spaceBetweenRectangles" presStyleCnt="0"/>
      <dgm:spPr/>
    </dgm:pt>
    <dgm:pt modelId="{E5F48DA5-C514-4C77-B664-11AD31C6361A}" type="pres">
      <dgm:prSet presAssocID="{0ACD744D-2B29-47B8-AB4E-369E837469CD}" presName="parentLin" presStyleCnt="0"/>
      <dgm:spPr/>
    </dgm:pt>
    <dgm:pt modelId="{04B12CE5-3BAE-44D6-9E20-8E306B3CB494}" type="pres">
      <dgm:prSet presAssocID="{0ACD744D-2B29-47B8-AB4E-369E837469CD}" presName="parentLeftMargin" presStyleLbl="node1" presStyleIdx="5" presStyleCnt="8"/>
      <dgm:spPr/>
    </dgm:pt>
    <dgm:pt modelId="{3C5E2974-7222-4C36-AEC9-A8F5D3151ED6}" type="pres">
      <dgm:prSet presAssocID="{0ACD744D-2B29-47B8-AB4E-369E837469CD}" presName="parentText" presStyleLbl="node1" presStyleIdx="6" presStyleCnt="8">
        <dgm:presLayoutVars>
          <dgm:chMax val="0"/>
          <dgm:bulletEnabled val="1"/>
        </dgm:presLayoutVars>
      </dgm:prSet>
      <dgm:spPr/>
    </dgm:pt>
    <dgm:pt modelId="{ABCC0408-FA8D-4D7E-AB8A-1D83EB6C677D}" type="pres">
      <dgm:prSet presAssocID="{0ACD744D-2B29-47B8-AB4E-369E837469CD}" presName="negativeSpace" presStyleCnt="0"/>
      <dgm:spPr/>
    </dgm:pt>
    <dgm:pt modelId="{BF0988CE-80DC-4D21-B19E-BE7066BF8123}" type="pres">
      <dgm:prSet presAssocID="{0ACD744D-2B29-47B8-AB4E-369E837469CD}" presName="childText" presStyleLbl="conFgAcc1" presStyleIdx="6" presStyleCnt="8">
        <dgm:presLayoutVars>
          <dgm:bulletEnabled val="1"/>
        </dgm:presLayoutVars>
      </dgm:prSet>
      <dgm:spPr>
        <a:solidFill>
          <a:schemeClr val="bg2">
            <a:alpha val="90000"/>
          </a:schemeClr>
        </a:solidFill>
      </dgm:spPr>
    </dgm:pt>
    <dgm:pt modelId="{C0EB345A-3F01-49C6-BFFB-995DD0D66FB3}" type="pres">
      <dgm:prSet presAssocID="{039E5B3F-09F8-48E7-B6B4-9427546065E5}" presName="spaceBetweenRectangles" presStyleCnt="0"/>
      <dgm:spPr/>
    </dgm:pt>
    <dgm:pt modelId="{E6EA64AC-2C09-4E67-BCF0-099308DAEA6F}" type="pres">
      <dgm:prSet presAssocID="{630215DD-6477-4F19-A6A5-2FECD519133D}" presName="parentLin" presStyleCnt="0"/>
      <dgm:spPr/>
    </dgm:pt>
    <dgm:pt modelId="{C6BEA229-A0BD-4A68-8280-4ABEF8EFB23C}" type="pres">
      <dgm:prSet presAssocID="{630215DD-6477-4F19-A6A5-2FECD519133D}" presName="parentLeftMargin" presStyleLbl="node1" presStyleIdx="6" presStyleCnt="8"/>
      <dgm:spPr/>
    </dgm:pt>
    <dgm:pt modelId="{9F94A169-9422-4C38-805F-FB7BFE3D5A4F}" type="pres">
      <dgm:prSet presAssocID="{630215DD-6477-4F19-A6A5-2FECD519133D}" presName="parentText" presStyleLbl="node1" presStyleIdx="7" presStyleCnt="8">
        <dgm:presLayoutVars>
          <dgm:chMax val="0"/>
          <dgm:bulletEnabled val="1"/>
        </dgm:presLayoutVars>
      </dgm:prSet>
      <dgm:spPr/>
    </dgm:pt>
    <dgm:pt modelId="{0B8DE9E0-2D06-42FE-B5FB-C11FAA5F0387}" type="pres">
      <dgm:prSet presAssocID="{630215DD-6477-4F19-A6A5-2FECD519133D}" presName="negativeSpace" presStyleCnt="0"/>
      <dgm:spPr/>
    </dgm:pt>
    <dgm:pt modelId="{E8593598-F030-45CE-A9BF-30D73D3397E1}" type="pres">
      <dgm:prSet presAssocID="{630215DD-6477-4F19-A6A5-2FECD519133D}" presName="childText" presStyleLbl="conFgAcc1" presStyleIdx="7" presStyleCnt="8">
        <dgm:presLayoutVars>
          <dgm:bulletEnabled val="1"/>
        </dgm:presLayoutVars>
      </dgm:prSet>
      <dgm:spPr/>
    </dgm:pt>
  </dgm:ptLst>
  <dgm:cxnLst>
    <dgm:cxn modelId="{19C14B04-8FB6-4DE4-B123-8AB6936F6C8D}" type="presOf" srcId="{3F9BEC6D-2487-4F45-86CB-A3AB70E5BBD9}" destId="{4A2A0896-6ACB-49E6-BB87-AB8B03BF1549}" srcOrd="1" destOrd="0" presId="urn:microsoft.com/office/officeart/2005/8/layout/list1"/>
    <dgm:cxn modelId="{E64CB90A-E8DC-4D59-BA44-E337BC3BB304}" type="presOf" srcId="{3F9BEC6D-2487-4F45-86CB-A3AB70E5BBD9}" destId="{E8D60668-E5E8-4F1E-BFED-A6B74E507774}" srcOrd="0" destOrd="0" presId="urn:microsoft.com/office/officeart/2005/8/layout/list1"/>
    <dgm:cxn modelId="{B6FF530B-72E8-457D-A3DA-97D444553F95}" type="presOf" srcId="{D82E486C-338B-4DD3-92F4-884CEAC25C0D}" destId="{5BEDB2EF-517A-49DE-B941-F536FBC114D9}" srcOrd="0" destOrd="0" presId="urn:microsoft.com/office/officeart/2005/8/layout/list1"/>
    <dgm:cxn modelId="{194D7F13-78F0-4862-AB07-3ECF98DB404B}" srcId="{B08D769D-CC18-4723-BE37-4E6843F6F73B}" destId="{84B306F0-63CE-473A-89D1-FCCF5008BC53}" srcOrd="3" destOrd="0" parTransId="{0BD7B383-E24D-471F-9FAF-4E641B7ABFF8}" sibTransId="{DAC5283E-7A93-4D6B-973E-66D10D4D9961}"/>
    <dgm:cxn modelId="{EF3CD313-57B6-4D77-B6F8-DC92BF984A9B}" srcId="{B08D769D-CC18-4723-BE37-4E6843F6F73B}" destId="{3F9BEC6D-2487-4F45-86CB-A3AB70E5BBD9}" srcOrd="0" destOrd="0" parTransId="{13E86C27-B1AC-4245-B729-5D1A44C02EE5}" sibTransId="{6BC4CD1B-2E0F-4D53-AF6C-2A196FCA2DB9}"/>
    <dgm:cxn modelId="{70E86514-4BB3-4343-BFEB-B785C6B34B01}" srcId="{B08D769D-CC18-4723-BE37-4E6843F6F73B}" destId="{0ACD744D-2B29-47B8-AB4E-369E837469CD}" srcOrd="6" destOrd="0" parTransId="{2D7C2D56-0857-409E-8537-4B242A23D800}" sibTransId="{039E5B3F-09F8-48E7-B6B4-9427546065E5}"/>
    <dgm:cxn modelId="{EC854324-B2F4-4FF7-9EB3-1699F6924139}" type="presOf" srcId="{8ADA95AC-719D-4189-9277-B652892EE9D7}" destId="{4422D3B7-61E0-4504-9267-FE85D93D7B88}" srcOrd="1" destOrd="0" presId="urn:microsoft.com/office/officeart/2005/8/layout/list1"/>
    <dgm:cxn modelId="{18901C2A-603F-423D-9CDC-359C0391D7E7}" type="presOf" srcId="{84B306F0-63CE-473A-89D1-FCCF5008BC53}" destId="{C4F31063-BCF9-4A77-9EF0-E4858BDEEE11}" srcOrd="1" destOrd="0" presId="urn:microsoft.com/office/officeart/2005/8/layout/list1"/>
    <dgm:cxn modelId="{FA7AC43E-35D4-4E72-8E98-43269B6D3053}" srcId="{B08D769D-CC18-4723-BE37-4E6843F6F73B}" destId="{8ADA95AC-719D-4189-9277-B652892EE9D7}" srcOrd="1" destOrd="0" parTransId="{EA5A0B99-FB8A-40EE-A081-1B10A57696A9}" sibTransId="{E3CA2215-1475-4653-83D1-FEA95A459830}"/>
    <dgm:cxn modelId="{038F7A5C-A47B-49D4-B28E-4C2E5852B561}" type="presOf" srcId="{630215DD-6477-4F19-A6A5-2FECD519133D}" destId="{9F94A169-9422-4C38-805F-FB7BFE3D5A4F}" srcOrd="1" destOrd="0" presId="urn:microsoft.com/office/officeart/2005/8/layout/list1"/>
    <dgm:cxn modelId="{1F6EE35E-E534-41B0-B60C-6CD5BDFB622B}" type="presOf" srcId="{0ACD744D-2B29-47B8-AB4E-369E837469CD}" destId="{04B12CE5-3BAE-44D6-9E20-8E306B3CB494}" srcOrd="0" destOrd="0" presId="urn:microsoft.com/office/officeart/2005/8/layout/list1"/>
    <dgm:cxn modelId="{5782034C-A3B0-40E2-A823-5049AB6C0E7C}" type="presOf" srcId="{6F71819B-9C4D-4B6C-A5B9-48CA2506FD82}" destId="{91B775AE-B2E9-421C-82F3-507ABB6F8E46}" srcOrd="1" destOrd="0" presId="urn:microsoft.com/office/officeart/2005/8/layout/list1"/>
    <dgm:cxn modelId="{347FAE4C-DB2A-47EB-8016-7BB85B96FA91}" type="presOf" srcId="{70ED3AA0-FD63-4D38-ABC5-3CE25E49B4D0}" destId="{BC5EEAA7-7080-4A94-B430-FD24CF038860}" srcOrd="0" destOrd="0" presId="urn:microsoft.com/office/officeart/2005/8/layout/list1"/>
    <dgm:cxn modelId="{6E380651-31B6-43FD-BADD-ACA89A37ED7D}" type="presOf" srcId="{84B306F0-63CE-473A-89D1-FCCF5008BC53}" destId="{3D56A8A8-EED7-4758-8CE9-EC0EC6C0F11C}" srcOrd="0" destOrd="0" presId="urn:microsoft.com/office/officeart/2005/8/layout/list1"/>
    <dgm:cxn modelId="{F8968B7D-5231-45A1-884E-23509884DCC4}" type="presOf" srcId="{8ADA95AC-719D-4189-9277-B652892EE9D7}" destId="{E7F3F1C9-3CE1-4957-ADA8-3D06D8B39BDE}" srcOrd="0" destOrd="0" presId="urn:microsoft.com/office/officeart/2005/8/layout/list1"/>
    <dgm:cxn modelId="{D5E24F81-9C63-4AA1-8A60-58EB84AD6678}" type="presOf" srcId="{630215DD-6477-4F19-A6A5-2FECD519133D}" destId="{C6BEA229-A0BD-4A68-8280-4ABEF8EFB23C}" srcOrd="0" destOrd="0" presId="urn:microsoft.com/office/officeart/2005/8/layout/list1"/>
    <dgm:cxn modelId="{0838218A-1388-460E-A2F8-14D6DBF88C0B}" type="presOf" srcId="{0ACD744D-2B29-47B8-AB4E-369E837469CD}" destId="{3C5E2974-7222-4C36-AEC9-A8F5D3151ED6}" srcOrd="1" destOrd="0" presId="urn:microsoft.com/office/officeart/2005/8/layout/list1"/>
    <dgm:cxn modelId="{543EE593-0FB9-43E5-A173-D5D0C65115FD}" srcId="{B08D769D-CC18-4723-BE37-4E6843F6F73B}" destId="{70ED3AA0-FD63-4D38-ABC5-3CE25E49B4D0}" srcOrd="5" destOrd="0" parTransId="{49BBAD4A-5612-414E-8717-232DECBCBACA}" sibTransId="{0C2546EC-87E3-4C3C-B5DB-7E73917ACEBA}"/>
    <dgm:cxn modelId="{B3E3F893-2669-47B3-8C7A-5B00CF1A7407}" srcId="{B08D769D-CC18-4723-BE37-4E6843F6F73B}" destId="{630215DD-6477-4F19-A6A5-2FECD519133D}" srcOrd="7" destOrd="0" parTransId="{222EE728-7F69-412A-97FA-34C2171690C2}" sibTransId="{1E1EDDD8-89FB-47F1-862B-60DF67C1E078}"/>
    <dgm:cxn modelId="{F074B0AF-EF65-4A3B-8813-F8CA70C065C3}" srcId="{B08D769D-CC18-4723-BE37-4E6843F6F73B}" destId="{6F71819B-9C4D-4B6C-A5B9-48CA2506FD82}" srcOrd="4" destOrd="0" parTransId="{38CDD1FB-7C1F-4FD6-A44E-7C604B62E565}" sibTransId="{5198E668-761D-4AB4-B332-616D99C4D9EC}"/>
    <dgm:cxn modelId="{371A59B5-E60B-43DF-AC03-CBD84CE5A1B0}" type="presOf" srcId="{D82E486C-338B-4DD3-92F4-884CEAC25C0D}" destId="{9B738D53-4F2B-4C79-9ED3-B2D2C4123D8E}" srcOrd="1" destOrd="0" presId="urn:microsoft.com/office/officeart/2005/8/layout/list1"/>
    <dgm:cxn modelId="{CA25EED8-97D6-4610-BCA6-7CC918D0B71D}" type="presOf" srcId="{B08D769D-CC18-4723-BE37-4E6843F6F73B}" destId="{06B918C5-2F83-4617-8367-BFF3F44075E1}" srcOrd="0" destOrd="0" presId="urn:microsoft.com/office/officeart/2005/8/layout/list1"/>
    <dgm:cxn modelId="{278E52E7-97C8-4A3D-9AAD-72191EE7224A}" type="presOf" srcId="{70ED3AA0-FD63-4D38-ABC5-3CE25E49B4D0}" destId="{6FA3796A-776A-400D-B53A-FF148AC5DBA0}" srcOrd="1" destOrd="0" presId="urn:microsoft.com/office/officeart/2005/8/layout/list1"/>
    <dgm:cxn modelId="{77A80AF0-84E7-45C4-9A82-A9B9076F33DD}" srcId="{B08D769D-CC18-4723-BE37-4E6843F6F73B}" destId="{D82E486C-338B-4DD3-92F4-884CEAC25C0D}" srcOrd="2" destOrd="0" parTransId="{AA869C31-9974-4261-963E-85E8E6C46D1D}" sibTransId="{0F54E72F-394C-4108-AB7D-52B759E3B3A8}"/>
    <dgm:cxn modelId="{DA8D09FD-A343-49A7-8624-0BE833AECBFE}" type="presOf" srcId="{6F71819B-9C4D-4B6C-A5B9-48CA2506FD82}" destId="{B30D0A73-85BA-47C8-BAE7-241DDD4BB5E0}" srcOrd="0" destOrd="0" presId="urn:microsoft.com/office/officeart/2005/8/layout/list1"/>
    <dgm:cxn modelId="{37E78C18-1F62-4741-9D00-0AAE3B91B211}" type="presParOf" srcId="{06B918C5-2F83-4617-8367-BFF3F44075E1}" destId="{5DC07DBE-857D-4BEB-8160-A35769BE5CE3}" srcOrd="0" destOrd="0" presId="urn:microsoft.com/office/officeart/2005/8/layout/list1"/>
    <dgm:cxn modelId="{EA7CBE08-B7DD-413F-AC8D-F1A40C9DB867}" type="presParOf" srcId="{5DC07DBE-857D-4BEB-8160-A35769BE5CE3}" destId="{E8D60668-E5E8-4F1E-BFED-A6B74E507774}" srcOrd="0" destOrd="0" presId="urn:microsoft.com/office/officeart/2005/8/layout/list1"/>
    <dgm:cxn modelId="{13CDC967-4900-4ED3-8146-D550AFBD6F34}" type="presParOf" srcId="{5DC07DBE-857D-4BEB-8160-A35769BE5CE3}" destId="{4A2A0896-6ACB-49E6-BB87-AB8B03BF1549}" srcOrd="1" destOrd="0" presId="urn:microsoft.com/office/officeart/2005/8/layout/list1"/>
    <dgm:cxn modelId="{A88E4292-D915-432D-A9E1-DF58F39077A0}" type="presParOf" srcId="{06B918C5-2F83-4617-8367-BFF3F44075E1}" destId="{77382A0D-1835-41F0-9200-BF9D0604E914}" srcOrd="1" destOrd="0" presId="urn:microsoft.com/office/officeart/2005/8/layout/list1"/>
    <dgm:cxn modelId="{04F23544-6B1C-4B89-A5A4-1C1935E8C19D}" type="presParOf" srcId="{06B918C5-2F83-4617-8367-BFF3F44075E1}" destId="{E0B970C2-9CEF-459C-8053-925BC7D8D5EF}" srcOrd="2" destOrd="0" presId="urn:microsoft.com/office/officeart/2005/8/layout/list1"/>
    <dgm:cxn modelId="{590F0F48-20A2-489E-9238-5C1D16A71D53}" type="presParOf" srcId="{06B918C5-2F83-4617-8367-BFF3F44075E1}" destId="{F1DD0F5A-71CB-4D6B-B339-35AA3A40EB71}" srcOrd="3" destOrd="0" presId="urn:microsoft.com/office/officeart/2005/8/layout/list1"/>
    <dgm:cxn modelId="{DBA10A0F-66C2-40CF-B848-65166FBB153B}" type="presParOf" srcId="{06B918C5-2F83-4617-8367-BFF3F44075E1}" destId="{04820C85-AAA9-455E-8C94-F73FC8E1C4A4}" srcOrd="4" destOrd="0" presId="urn:microsoft.com/office/officeart/2005/8/layout/list1"/>
    <dgm:cxn modelId="{E1076A77-3969-49CC-AC6A-0B05FBBB64B7}" type="presParOf" srcId="{04820C85-AAA9-455E-8C94-F73FC8E1C4A4}" destId="{E7F3F1C9-3CE1-4957-ADA8-3D06D8B39BDE}" srcOrd="0" destOrd="0" presId="urn:microsoft.com/office/officeart/2005/8/layout/list1"/>
    <dgm:cxn modelId="{894BDDD3-8970-4B70-8BEE-1294DC54C4BD}" type="presParOf" srcId="{04820C85-AAA9-455E-8C94-F73FC8E1C4A4}" destId="{4422D3B7-61E0-4504-9267-FE85D93D7B88}" srcOrd="1" destOrd="0" presId="urn:microsoft.com/office/officeart/2005/8/layout/list1"/>
    <dgm:cxn modelId="{2EBF2730-5A56-47B1-A782-27DC20D2675F}" type="presParOf" srcId="{06B918C5-2F83-4617-8367-BFF3F44075E1}" destId="{CEA34673-ABF5-45FA-A2F0-A91028C8051D}" srcOrd="5" destOrd="0" presId="urn:microsoft.com/office/officeart/2005/8/layout/list1"/>
    <dgm:cxn modelId="{8DC356A1-B79D-41CC-8D41-F67C40F44FF3}" type="presParOf" srcId="{06B918C5-2F83-4617-8367-BFF3F44075E1}" destId="{10EADB55-2D7B-44B1-877A-AF700900BB17}" srcOrd="6" destOrd="0" presId="urn:microsoft.com/office/officeart/2005/8/layout/list1"/>
    <dgm:cxn modelId="{D740E48F-B628-46F8-8AB7-91FD2E8D1F41}" type="presParOf" srcId="{06B918C5-2F83-4617-8367-BFF3F44075E1}" destId="{AF19C167-DA21-4B76-B116-2F7B49A693EB}" srcOrd="7" destOrd="0" presId="urn:microsoft.com/office/officeart/2005/8/layout/list1"/>
    <dgm:cxn modelId="{807C79E6-0434-44F0-9AB4-882AC1B0F516}" type="presParOf" srcId="{06B918C5-2F83-4617-8367-BFF3F44075E1}" destId="{1397C23F-A009-4541-AD25-5F5D3537BB0D}" srcOrd="8" destOrd="0" presId="urn:microsoft.com/office/officeart/2005/8/layout/list1"/>
    <dgm:cxn modelId="{DAD7658A-D87A-4CDB-BDF5-5ED15CD6DD7C}" type="presParOf" srcId="{1397C23F-A009-4541-AD25-5F5D3537BB0D}" destId="{5BEDB2EF-517A-49DE-B941-F536FBC114D9}" srcOrd="0" destOrd="0" presId="urn:microsoft.com/office/officeart/2005/8/layout/list1"/>
    <dgm:cxn modelId="{FF30FA81-53B1-4439-8CB1-578E07C1CF83}" type="presParOf" srcId="{1397C23F-A009-4541-AD25-5F5D3537BB0D}" destId="{9B738D53-4F2B-4C79-9ED3-B2D2C4123D8E}" srcOrd="1" destOrd="0" presId="urn:microsoft.com/office/officeart/2005/8/layout/list1"/>
    <dgm:cxn modelId="{DBCDCB2D-895F-41F8-BD98-31ABB886E005}" type="presParOf" srcId="{06B918C5-2F83-4617-8367-BFF3F44075E1}" destId="{FF344086-E589-46DE-94FD-CD3CEAFDD000}" srcOrd="9" destOrd="0" presId="urn:microsoft.com/office/officeart/2005/8/layout/list1"/>
    <dgm:cxn modelId="{F3A027A4-972A-4F9C-9896-CA80AB4EE11A}" type="presParOf" srcId="{06B918C5-2F83-4617-8367-BFF3F44075E1}" destId="{7A143F49-B9F4-4560-8DF6-8234498484B3}" srcOrd="10" destOrd="0" presId="urn:microsoft.com/office/officeart/2005/8/layout/list1"/>
    <dgm:cxn modelId="{F3C51085-703C-42B6-A511-75610246FBA7}" type="presParOf" srcId="{06B918C5-2F83-4617-8367-BFF3F44075E1}" destId="{96152D4D-3DBB-498B-B733-A0F581CE5F1E}" srcOrd="11" destOrd="0" presId="urn:microsoft.com/office/officeart/2005/8/layout/list1"/>
    <dgm:cxn modelId="{CF7514DC-0993-4EDB-A5C6-5105D045EAFA}" type="presParOf" srcId="{06B918C5-2F83-4617-8367-BFF3F44075E1}" destId="{053931C3-612E-4D6D-B580-F723CFB19249}" srcOrd="12" destOrd="0" presId="urn:microsoft.com/office/officeart/2005/8/layout/list1"/>
    <dgm:cxn modelId="{1D3A2242-40FD-4C24-BCDB-D4D4566A81AB}" type="presParOf" srcId="{053931C3-612E-4D6D-B580-F723CFB19249}" destId="{3D56A8A8-EED7-4758-8CE9-EC0EC6C0F11C}" srcOrd="0" destOrd="0" presId="urn:microsoft.com/office/officeart/2005/8/layout/list1"/>
    <dgm:cxn modelId="{4D2EDAF5-F8DB-42D9-902D-549180E86496}" type="presParOf" srcId="{053931C3-612E-4D6D-B580-F723CFB19249}" destId="{C4F31063-BCF9-4A77-9EF0-E4858BDEEE11}" srcOrd="1" destOrd="0" presId="urn:microsoft.com/office/officeart/2005/8/layout/list1"/>
    <dgm:cxn modelId="{3FD0212A-0B80-4769-88F9-A4305E7C39D4}" type="presParOf" srcId="{06B918C5-2F83-4617-8367-BFF3F44075E1}" destId="{911B3703-D081-4FFD-8455-B8760719238D}" srcOrd="13" destOrd="0" presId="urn:microsoft.com/office/officeart/2005/8/layout/list1"/>
    <dgm:cxn modelId="{EBAB2F15-3B13-4D60-992B-21CA7BD08696}" type="presParOf" srcId="{06B918C5-2F83-4617-8367-BFF3F44075E1}" destId="{552C4090-38C7-42F0-910F-7B7C3AFE7B6F}" srcOrd="14" destOrd="0" presId="urn:microsoft.com/office/officeart/2005/8/layout/list1"/>
    <dgm:cxn modelId="{E8FE927C-BDF0-42C2-B7F8-4F2FD1DD690A}" type="presParOf" srcId="{06B918C5-2F83-4617-8367-BFF3F44075E1}" destId="{B4213B7B-F867-48FA-9AC8-195DFB69F845}" srcOrd="15" destOrd="0" presId="urn:microsoft.com/office/officeart/2005/8/layout/list1"/>
    <dgm:cxn modelId="{E0D9F1CC-6C62-4DAB-B5A7-8062911A60A7}" type="presParOf" srcId="{06B918C5-2F83-4617-8367-BFF3F44075E1}" destId="{273EC5EB-EA05-4BE2-9D0B-671956A90C3C}" srcOrd="16" destOrd="0" presId="urn:microsoft.com/office/officeart/2005/8/layout/list1"/>
    <dgm:cxn modelId="{B280DB6A-C3E0-42E4-B15E-64C7759849D2}" type="presParOf" srcId="{273EC5EB-EA05-4BE2-9D0B-671956A90C3C}" destId="{B30D0A73-85BA-47C8-BAE7-241DDD4BB5E0}" srcOrd="0" destOrd="0" presId="urn:microsoft.com/office/officeart/2005/8/layout/list1"/>
    <dgm:cxn modelId="{E7EB68C2-8673-4A1D-A6B4-26225AC5663D}" type="presParOf" srcId="{273EC5EB-EA05-4BE2-9D0B-671956A90C3C}" destId="{91B775AE-B2E9-421C-82F3-507ABB6F8E46}" srcOrd="1" destOrd="0" presId="urn:microsoft.com/office/officeart/2005/8/layout/list1"/>
    <dgm:cxn modelId="{9B8C05A8-3214-4BE8-90E8-D61213433028}" type="presParOf" srcId="{06B918C5-2F83-4617-8367-BFF3F44075E1}" destId="{D465F935-BC79-433E-A2CF-DB4D26B53B11}" srcOrd="17" destOrd="0" presId="urn:microsoft.com/office/officeart/2005/8/layout/list1"/>
    <dgm:cxn modelId="{7C6672BE-C63B-4BED-A30D-203784331813}" type="presParOf" srcId="{06B918C5-2F83-4617-8367-BFF3F44075E1}" destId="{086655EC-F896-46DB-9AA3-575CFD1C902C}" srcOrd="18" destOrd="0" presId="urn:microsoft.com/office/officeart/2005/8/layout/list1"/>
    <dgm:cxn modelId="{63FEE1FD-0EFE-4425-ACD6-CCBE97CC0B07}" type="presParOf" srcId="{06B918C5-2F83-4617-8367-BFF3F44075E1}" destId="{4C2B8A70-86E9-4D08-96FC-637140DE8BE1}" srcOrd="19" destOrd="0" presId="urn:microsoft.com/office/officeart/2005/8/layout/list1"/>
    <dgm:cxn modelId="{A5432957-4ADE-4A40-B108-67D000D7F201}" type="presParOf" srcId="{06B918C5-2F83-4617-8367-BFF3F44075E1}" destId="{2044DB42-A117-4443-B5B3-58B2EC93B447}" srcOrd="20" destOrd="0" presId="urn:microsoft.com/office/officeart/2005/8/layout/list1"/>
    <dgm:cxn modelId="{F60FD1A7-2C85-4D45-902E-3B2273AA5FB4}" type="presParOf" srcId="{2044DB42-A117-4443-B5B3-58B2EC93B447}" destId="{BC5EEAA7-7080-4A94-B430-FD24CF038860}" srcOrd="0" destOrd="0" presId="urn:microsoft.com/office/officeart/2005/8/layout/list1"/>
    <dgm:cxn modelId="{0B527E5B-2406-4909-BD0D-7F7F14CA1CDE}" type="presParOf" srcId="{2044DB42-A117-4443-B5B3-58B2EC93B447}" destId="{6FA3796A-776A-400D-B53A-FF148AC5DBA0}" srcOrd="1" destOrd="0" presId="urn:microsoft.com/office/officeart/2005/8/layout/list1"/>
    <dgm:cxn modelId="{1F50611F-23D6-4042-B1B5-1E5AA49A6FF3}" type="presParOf" srcId="{06B918C5-2F83-4617-8367-BFF3F44075E1}" destId="{8B2873CB-9880-4F40-9E85-55ED434AE8E2}" srcOrd="21" destOrd="0" presId="urn:microsoft.com/office/officeart/2005/8/layout/list1"/>
    <dgm:cxn modelId="{5E5717B7-8548-4239-8666-D2A611B1EEB5}" type="presParOf" srcId="{06B918C5-2F83-4617-8367-BFF3F44075E1}" destId="{D76AB9BB-74A0-4C6A-87CF-F62781C9FD29}" srcOrd="22" destOrd="0" presId="urn:microsoft.com/office/officeart/2005/8/layout/list1"/>
    <dgm:cxn modelId="{27477248-80D3-4A2E-A7F4-C9267E207645}" type="presParOf" srcId="{06B918C5-2F83-4617-8367-BFF3F44075E1}" destId="{15ED2FC2-BF6E-4305-ADE7-7052DFF385AF}" srcOrd="23" destOrd="0" presId="urn:microsoft.com/office/officeart/2005/8/layout/list1"/>
    <dgm:cxn modelId="{E030BF05-BDD5-4981-B1B4-88358015C189}" type="presParOf" srcId="{06B918C5-2F83-4617-8367-BFF3F44075E1}" destId="{E5F48DA5-C514-4C77-B664-11AD31C6361A}" srcOrd="24" destOrd="0" presId="urn:microsoft.com/office/officeart/2005/8/layout/list1"/>
    <dgm:cxn modelId="{CEF4DA3D-B867-4E21-BCF0-02DB9FEAAFF6}" type="presParOf" srcId="{E5F48DA5-C514-4C77-B664-11AD31C6361A}" destId="{04B12CE5-3BAE-44D6-9E20-8E306B3CB494}" srcOrd="0" destOrd="0" presId="urn:microsoft.com/office/officeart/2005/8/layout/list1"/>
    <dgm:cxn modelId="{F86D2A48-796D-435C-A15E-F127F80D245F}" type="presParOf" srcId="{E5F48DA5-C514-4C77-B664-11AD31C6361A}" destId="{3C5E2974-7222-4C36-AEC9-A8F5D3151ED6}" srcOrd="1" destOrd="0" presId="urn:microsoft.com/office/officeart/2005/8/layout/list1"/>
    <dgm:cxn modelId="{9ABA9410-937D-4248-80F3-0257B5D5A68D}" type="presParOf" srcId="{06B918C5-2F83-4617-8367-BFF3F44075E1}" destId="{ABCC0408-FA8D-4D7E-AB8A-1D83EB6C677D}" srcOrd="25" destOrd="0" presId="urn:microsoft.com/office/officeart/2005/8/layout/list1"/>
    <dgm:cxn modelId="{78891B13-0B52-414D-9159-D33A87E98599}" type="presParOf" srcId="{06B918C5-2F83-4617-8367-BFF3F44075E1}" destId="{BF0988CE-80DC-4D21-B19E-BE7066BF8123}" srcOrd="26" destOrd="0" presId="urn:microsoft.com/office/officeart/2005/8/layout/list1"/>
    <dgm:cxn modelId="{F7159B20-5EB9-4A64-B4FD-33E3D41F97E1}" type="presParOf" srcId="{06B918C5-2F83-4617-8367-BFF3F44075E1}" destId="{C0EB345A-3F01-49C6-BFFB-995DD0D66FB3}" srcOrd="27" destOrd="0" presId="urn:microsoft.com/office/officeart/2005/8/layout/list1"/>
    <dgm:cxn modelId="{A6444AE5-F4E8-41FD-AF7B-38B7B65EB949}" type="presParOf" srcId="{06B918C5-2F83-4617-8367-BFF3F44075E1}" destId="{E6EA64AC-2C09-4E67-BCF0-099308DAEA6F}" srcOrd="28" destOrd="0" presId="urn:microsoft.com/office/officeart/2005/8/layout/list1"/>
    <dgm:cxn modelId="{3BA98F2B-ABF6-4825-9A6E-0A9C08775686}" type="presParOf" srcId="{E6EA64AC-2C09-4E67-BCF0-099308DAEA6F}" destId="{C6BEA229-A0BD-4A68-8280-4ABEF8EFB23C}" srcOrd="0" destOrd="0" presId="urn:microsoft.com/office/officeart/2005/8/layout/list1"/>
    <dgm:cxn modelId="{1731143C-F5CF-4801-9006-B483B2D063F3}" type="presParOf" srcId="{E6EA64AC-2C09-4E67-BCF0-099308DAEA6F}" destId="{9F94A169-9422-4C38-805F-FB7BFE3D5A4F}" srcOrd="1" destOrd="0" presId="urn:microsoft.com/office/officeart/2005/8/layout/list1"/>
    <dgm:cxn modelId="{89646299-D54E-48F5-B901-01BED35F6280}" type="presParOf" srcId="{06B918C5-2F83-4617-8367-BFF3F44075E1}" destId="{0B8DE9E0-2D06-42FE-B5FB-C11FAA5F0387}" srcOrd="29" destOrd="0" presId="urn:microsoft.com/office/officeart/2005/8/layout/list1"/>
    <dgm:cxn modelId="{0092C40E-5AE9-4A49-B98E-42FA8262D2A4}" type="presParOf" srcId="{06B918C5-2F83-4617-8367-BFF3F44075E1}" destId="{E8593598-F030-45CE-A9BF-30D73D3397E1}" srcOrd="3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1D91B6-4E44-4DA2-9CF8-7FF9DFD16273}"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n-ZA"/>
        </a:p>
      </dgm:t>
    </dgm:pt>
    <dgm:pt modelId="{AF33026C-A884-4861-B974-EBC0148894BE}">
      <dgm:prSet custT="1"/>
      <dgm:spPr/>
      <dgm:t>
        <a:bodyPr/>
        <a:lstStyle/>
        <a:p>
          <a:r>
            <a:rPr lang="en-US" sz="2000" b="1" i="0" dirty="0">
              <a:solidFill>
                <a:schemeClr val="tx2">
                  <a:lumMod val="75000"/>
                </a:schemeClr>
              </a:solidFill>
            </a:rPr>
            <a:t>Why must a tax directive application be submitted</a:t>
          </a:r>
          <a:r>
            <a:rPr lang="en-GB" sz="2000" b="1" i="0" dirty="0">
              <a:solidFill>
                <a:schemeClr val="tx2">
                  <a:lumMod val="75000"/>
                </a:schemeClr>
              </a:solidFill>
            </a:rPr>
            <a:t>?</a:t>
          </a:r>
          <a:endParaRPr lang="en-ZA" sz="2000" b="1" dirty="0">
            <a:solidFill>
              <a:schemeClr val="tx2">
                <a:lumMod val="75000"/>
              </a:schemeClr>
            </a:solidFill>
          </a:endParaRPr>
        </a:p>
      </dgm:t>
    </dgm:pt>
    <dgm:pt modelId="{D531257B-48E9-490E-A080-28DCB9662D72}" type="parTrans" cxnId="{B10A17D2-2D20-4BD6-B677-8E0AFDC333F7}">
      <dgm:prSet/>
      <dgm:spPr/>
      <dgm:t>
        <a:bodyPr/>
        <a:lstStyle/>
        <a:p>
          <a:endParaRPr lang="en-ZA"/>
        </a:p>
      </dgm:t>
    </dgm:pt>
    <dgm:pt modelId="{07CBD966-2294-4B0D-87AA-F57C8FEBD8BB}" type="sibTrans" cxnId="{B10A17D2-2D20-4BD6-B677-8E0AFDC333F7}">
      <dgm:prSet/>
      <dgm:spPr/>
      <dgm:t>
        <a:bodyPr/>
        <a:lstStyle/>
        <a:p>
          <a:endParaRPr lang="en-ZA"/>
        </a:p>
      </dgm:t>
    </dgm:pt>
    <dgm:pt modelId="{24A340D6-E35F-419A-A985-1184B18EE6BB}">
      <dgm:prSet custT="1"/>
      <dgm:spPr/>
      <dgm:t>
        <a:bodyPr/>
        <a:lstStyle/>
        <a:p>
          <a:r>
            <a:rPr lang="en-US" sz="1600" b="0" i="0" dirty="0"/>
            <a:t>Fund Administrators and Employers are required in terms of paragraph 9(3) of the Fourth Schedule of the Act to apply for a tax directive for any lump sum payable. SARS will calculate the prescribed amount of employees’ tax that has to </a:t>
          </a:r>
          <a:r>
            <a:rPr lang="en-US" sz="1600" b="0" i="0" dirty="0">
              <a:solidFill>
                <a:schemeClr val="tx1"/>
              </a:solidFill>
            </a:rPr>
            <a:t>be withheld from the specific lump sum payment, which must be paid over </a:t>
          </a:r>
          <a:r>
            <a:rPr lang="en-ZA" sz="1600" b="0" i="0" dirty="0">
              <a:solidFill>
                <a:schemeClr val="tx1"/>
              </a:solidFill>
            </a:rPr>
            <a:t>to SARS. </a:t>
          </a:r>
          <a:r>
            <a:rPr lang="en-ZA" sz="1600" b="0" i="0" dirty="0">
              <a:solidFill>
                <a:schemeClr val="accent5">
                  <a:lumMod val="75000"/>
                </a:schemeClr>
              </a:solidFill>
            </a:rPr>
            <a:t>The information the Employer or Fund Administrator provided on the application form is used to determine the tax payable.</a:t>
          </a:r>
          <a:endParaRPr lang="en-ZA" sz="1600" dirty="0">
            <a:solidFill>
              <a:schemeClr val="accent5">
                <a:lumMod val="75000"/>
              </a:schemeClr>
            </a:solidFill>
          </a:endParaRPr>
        </a:p>
      </dgm:t>
    </dgm:pt>
    <dgm:pt modelId="{C3C12FC6-2CAB-41B0-B719-3B2E8435EA9B}" type="parTrans" cxnId="{935AC2BB-E455-41BB-A83A-CBE3BC72BF51}">
      <dgm:prSet/>
      <dgm:spPr/>
      <dgm:t>
        <a:bodyPr/>
        <a:lstStyle/>
        <a:p>
          <a:endParaRPr lang="en-ZA"/>
        </a:p>
      </dgm:t>
    </dgm:pt>
    <dgm:pt modelId="{65D45FA1-8732-4E7F-B896-D70437CCCB69}" type="sibTrans" cxnId="{935AC2BB-E455-41BB-A83A-CBE3BC72BF51}">
      <dgm:prSet/>
      <dgm:spPr/>
      <dgm:t>
        <a:bodyPr/>
        <a:lstStyle/>
        <a:p>
          <a:endParaRPr lang="en-ZA"/>
        </a:p>
      </dgm:t>
    </dgm:pt>
    <dgm:pt modelId="{6EB12B78-9BD7-4714-8BA7-9BBB5966DCC0}">
      <dgm:prSet custT="1"/>
      <dgm:spPr/>
      <dgm:t>
        <a:bodyPr/>
        <a:lstStyle/>
        <a:p>
          <a:r>
            <a:rPr lang="en-US" sz="1600" b="0" i="0" kern="1200" dirty="0"/>
            <a:t>Fund Administrators / Trustees / Long-term Insurers / Employers must submit a tax directive application, even if </a:t>
          </a:r>
          <a:r>
            <a:rPr lang="en-US" sz="1600" b="0" i="0" kern="1200" dirty="0">
              <a:solidFill>
                <a:prstClr val="black">
                  <a:hueOff val="0"/>
                  <a:satOff val="0"/>
                  <a:lumOff val="0"/>
                  <a:alphaOff val="0"/>
                </a:prstClr>
              </a:solidFill>
              <a:latin typeface="Arial" panose="020B0604020202020204"/>
              <a:ea typeface="+mn-ea"/>
              <a:cs typeface="+mn-cs"/>
            </a:rPr>
            <a:t>the lump sum </a:t>
          </a:r>
          <a:r>
            <a:rPr lang="en-US" sz="1600" b="0" i="0" kern="1200" dirty="0"/>
            <a:t>amount payable is less than the allowable deductions in terms of the Second Schedule to the </a:t>
          </a:r>
          <a:r>
            <a:rPr lang="en-ZA" sz="1600" b="0" i="0" kern="1200" dirty="0"/>
            <a:t>Act.</a:t>
          </a:r>
          <a:endParaRPr lang="en-ZA" sz="1600" kern="1200" dirty="0"/>
        </a:p>
      </dgm:t>
    </dgm:pt>
    <dgm:pt modelId="{F744F42A-C211-4B6F-A05D-F62E53D50AC4}" type="parTrans" cxnId="{A9C2ED20-05F4-4534-A0C4-F3C14109AB13}">
      <dgm:prSet/>
      <dgm:spPr/>
      <dgm:t>
        <a:bodyPr/>
        <a:lstStyle/>
        <a:p>
          <a:endParaRPr lang="en-ZA"/>
        </a:p>
      </dgm:t>
    </dgm:pt>
    <dgm:pt modelId="{0BAC291C-B6A8-4276-B655-1B4EBD251FA7}" type="sibTrans" cxnId="{A9C2ED20-05F4-4534-A0C4-F3C14109AB13}">
      <dgm:prSet/>
      <dgm:spPr/>
      <dgm:t>
        <a:bodyPr/>
        <a:lstStyle/>
        <a:p>
          <a:endParaRPr lang="en-ZA"/>
        </a:p>
      </dgm:t>
    </dgm:pt>
    <dgm:pt modelId="{6005EBA1-259B-4E14-8AB8-DCB22F9C2E86}">
      <dgm:prSet custT="1"/>
      <dgm:spPr/>
      <dgm:t>
        <a:bodyPr/>
        <a:lstStyle/>
        <a:p>
          <a:r>
            <a:rPr lang="en-US" sz="1600" i="0" dirty="0"/>
            <a:t>Employers must also submit </a:t>
          </a:r>
          <a:r>
            <a:rPr lang="en-US" sz="1600" i="0" strike="noStrike" dirty="0"/>
            <a:t>other</a:t>
          </a:r>
          <a:r>
            <a:rPr lang="en-US" sz="1600" i="0" dirty="0"/>
            <a:t> tax directive application </a:t>
          </a:r>
          <a:r>
            <a:rPr lang="en-US" sz="1600" i="0" strike="noStrike" dirty="0"/>
            <a:t>f</a:t>
          </a:r>
          <a:r>
            <a:rPr lang="en-US" sz="1600" i="0" dirty="0"/>
            <a:t>or lump sum payments such as: Gratuities, Fixed amounts</a:t>
          </a:r>
          <a:r>
            <a:rPr lang="en-US" sz="1600" i="0" dirty="0">
              <a:solidFill>
                <a:schemeClr val="tx1"/>
              </a:solidFill>
            </a:rPr>
            <a:t>, leave payment on retirement, </a:t>
          </a:r>
          <a:r>
            <a:rPr lang="en-US" sz="1600" i="0" dirty="0"/>
            <a:t>etc.</a:t>
          </a:r>
          <a:endParaRPr lang="en-ZA" sz="1600" i="0" dirty="0"/>
        </a:p>
      </dgm:t>
    </dgm:pt>
    <dgm:pt modelId="{827BC869-CFB3-4A68-B909-6B4D1E840FDE}" type="parTrans" cxnId="{4BB2CC02-9736-4BFB-8C2B-0A2BF9AD1487}">
      <dgm:prSet/>
      <dgm:spPr/>
      <dgm:t>
        <a:bodyPr/>
        <a:lstStyle/>
        <a:p>
          <a:endParaRPr lang="en-ZA"/>
        </a:p>
      </dgm:t>
    </dgm:pt>
    <dgm:pt modelId="{CBEF844A-672E-4574-93E0-2D0C34183FAA}" type="sibTrans" cxnId="{4BB2CC02-9736-4BFB-8C2B-0A2BF9AD1487}">
      <dgm:prSet/>
      <dgm:spPr/>
      <dgm:t>
        <a:bodyPr/>
        <a:lstStyle/>
        <a:p>
          <a:endParaRPr lang="en-ZA"/>
        </a:p>
      </dgm:t>
    </dgm:pt>
    <dgm:pt modelId="{C2CAD79D-FEAC-43DF-B3FF-F16029389263}" type="pres">
      <dgm:prSet presAssocID="{E61D91B6-4E44-4DA2-9CF8-7FF9DFD16273}" presName="linear" presStyleCnt="0">
        <dgm:presLayoutVars>
          <dgm:animLvl val="lvl"/>
          <dgm:resizeHandles val="exact"/>
        </dgm:presLayoutVars>
      </dgm:prSet>
      <dgm:spPr/>
    </dgm:pt>
    <dgm:pt modelId="{7C8E31EC-DC7C-4AE4-B665-0925A9EBECD8}" type="pres">
      <dgm:prSet presAssocID="{AF33026C-A884-4861-B974-EBC0148894BE}" presName="parentText" presStyleLbl="node1" presStyleIdx="0" presStyleCnt="4" custScaleY="64639" custLinFactY="-3009" custLinFactNeighborX="214" custLinFactNeighborY="-100000">
        <dgm:presLayoutVars>
          <dgm:chMax val="0"/>
          <dgm:bulletEnabled val="1"/>
        </dgm:presLayoutVars>
      </dgm:prSet>
      <dgm:spPr/>
    </dgm:pt>
    <dgm:pt modelId="{3FE3CA49-6F47-4F19-83D0-9E2A35C4CB03}" type="pres">
      <dgm:prSet presAssocID="{07CBD966-2294-4B0D-87AA-F57C8FEBD8BB}" presName="spacer" presStyleCnt="0"/>
      <dgm:spPr/>
    </dgm:pt>
    <dgm:pt modelId="{9DCF168B-FD21-4AC4-B7AE-A844B4A66DD0}" type="pres">
      <dgm:prSet presAssocID="{24A340D6-E35F-419A-A985-1184B18EE6BB}" presName="parentText" presStyleLbl="node1" presStyleIdx="1" presStyleCnt="4" custScaleY="101025" custLinFactNeighborX="540">
        <dgm:presLayoutVars>
          <dgm:chMax val="0"/>
          <dgm:bulletEnabled val="1"/>
        </dgm:presLayoutVars>
      </dgm:prSet>
      <dgm:spPr/>
    </dgm:pt>
    <dgm:pt modelId="{743E0CED-8A94-43A8-8754-4078357BA371}" type="pres">
      <dgm:prSet presAssocID="{65D45FA1-8732-4E7F-B896-D70437CCCB69}" presName="spacer" presStyleCnt="0"/>
      <dgm:spPr/>
    </dgm:pt>
    <dgm:pt modelId="{6E872B08-B7E0-4CFF-9E94-24DD425ED501}" type="pres">
      <dgm:prSet presAssocID="{6EB12B78-9BD7-4714-8BA7-9BBB5966DCC0}" presName="parentText" presStyleLbl="node1" presStyleIdx="2" presStyleCnt="4" custScaleY="104087">
        <dgm:presLayoutVars>
          <dgm:chMax val="0"/>
          <dgm:bulletEnabled val="1"/>
        </dgm:presLayoutVars>
      </dgm:prSet>
      <dgm:spPr/>
    </dgm:pt>
    <dgm:pt modelId="{A8E3E89A-FBCF-4545-BA02-D7660B2249CA}" type="pres">
      <dgm:prSet presAssocID="{0BAC291C-B6A8-4276-B655-1B4EBD251FA7}" presName="spacer" presStyleCnt="0"/>
      <dgm:spPr/>
    </dgm:pt>
    <dgm:pt modelId="{872F28E6-6485-4C14-8100-4C2805DCB3D0}" type="pres">
      <dgm:prSet presAssocID="{6005EBA1-259B-4E14-8AB8-DCB22F9C2E86}" presName="parentText" presStyleLbl="node1" presStyleIdx="3" presStyleCnt="4" custLinFactY="908" custLinFactNeighborX="540" custLinFactNeighborY="100000">
        <dgm:presLayoutVars>
          <dgm:chMax val="0"/>
          <dgm:bulletEnabled val="1"/>
        </dgm:presLayoutVars>
      </dgm:prSet>
      <dgm:spPr/>
    </dgm:pt>
  </dgm:ptLst>
  <dgm:cxnLst>
    <dgm:cxn modelId="{4BB2CC02-9736-4BFB-8C2B-0A2BF9AD1487}" srcId="{E61D91B6-4E44-4DA2-9CF8-7FF9DFD16273}" destId="{6005EBA1-259B-4E14-8AB8-DCB22F9C2E86}" srcOrd="3" destOrd="0" parTransId="{827BC869-CFB3-4A68-B909-6B4D1E840FDE}" sibTransId="{CBEF844A-672E-4574-93E0-2D0C34183FAA}"/>
    <dgm:cxn modelId="{A9C2ED20-05F4-4534-A0C4-F3C14109AB13}" srcId="{E61D91B6-4E44-4DA2-9CF8-7FF9DFD16273}" destId="{6EB12B78-9BD7-4714-8BA7-9BBB5966DCC0}" srcOrd="2" destOrd="0" parTransId="{F744F42A-C211-4B6F-A05D-F62E53D50AC4}" sibTransId="{0BAC291C-B6A8-4276-B655-1B4EBD251FA7}"/>
    <dgm:cxn modelId="{4BDE6741-1297-472C-8026-A238E6F18099}" type="presOf" srcId="{6EB12B78-9BD7-4714-8BA7-9BBB5966DCC0}" destId="{6E872B08-B7E0-4CFF-9E94-24DD425ED501}" srcOrd="0" destOrd="0" presId="urn:microsoft.com/office/officeart/2005/8/layout/vList2"/>
    <dgm:cxn modelId="{54B6DF75-ACC6-4D88-9091-5CD0A8600673}" type="presOf" srcId="{AF33026C-A884-4861-B974-EBC0148894BE}" destId="{7C8E31EC-DC7C-4AE4-B665-0925A9EBECD8}" srcOrd="0" destOrd="0" presId="urn:microsoft.com/office/officeart/2005/8/layout/vList2"/>
    <dgm:cxn modelId="{DE593BAC-4C0E-4C80-83B3-483927405051}" type="presOf" srcId="{6005EBA1-259B-4E14-8AB8-DCB22F9C2E86}" destId="{872F28E6-6485-4C14-8100-4C2805DCB3D0}" srcOrd="0" destOrd="0" presId="urn:microsoft.com/office/officeart/2005/8/layout/vList2"/>
    <dgm:cxn modelId="{935AC2BB-E455-41BB-A83A-CBE3BC72BF51}" srcId="{E61D91B6-4E44-4DA2-9CF8-7FF9DFD16273}" destId="{24A340D6-E35F-419A-A985-1184B18EE6BB}" srcOrd="1" destOrd="0" parTransId="{C3C12FC6-2CAB-41B0-B719-3B2E8435EA9B}" sibTransId="{65D45FA1-8732-4E7F-B896-D70437CCCB69}"/>
    <dgm:cxn modelId="{987785CA-E49D-4439-8E8B-9DDAF3F86E6C}" type="presOf" srcId="{24A340D6-E35F-419A-A985-1184B18EE6BB}" destId="{9DCF168B-FD21-4AC4-B7AE-A844B4A66DD0}" srcOrd="0" destOrd="0" presId="urn:microsoft.com/office/officeart/2005/8/layout/vList2"/>
    <dgm:cxn modelId="{B66096D1-CD20-488C-B0DF-DB5EA992E327}" type="presOf" srcId="{E61D91B6-4E44-4DA2-9CF8-7FF9DFD16273}" destId="{C2CAD79D-FEAC-43DF-B3FF-F16029389263}" srcOrd="0" destOrd="0" presId="urn:microsoft.com/office/officeart/2005/8/layout/vList2"/>
    <dgm:cxn modelId="{B10A17D2-2D20-4BD6-B677-8E0AFDC333F7}" srcId="{E61D91B6-4E44-4DA2-9CF8-7FF9DFD16273}" destId="{AF33026C-A884-4861-B974-EBC0148894BE}" srcOrd="0" destOrd="0" parTransId="{D531257B-48E9-490E-A080-28DCB9662D72}" sibTransId="{07CBD966-2294-4B0D-87AA-F57C8FEBD8BB}"/>
    <dgm:cxn modelId="{99C885F2-E862-4215-A040-6F08CF4FFDA7}" type="presParOf" srcId="{C2CAD79D-FEAC-43DF-B3FF-F16029389263}" destId="{7C8E31EC-DC7C-4AE4-B665-0925A9EBECD8}" srcOrd="0" destOrd="0" presId="urn:microsoft.com/office/officeart/2005/8/layout/vList2"/>
    <dgm:cxn modelId="{D731B7D7-385F-444F-B2B7-21B316B3A40F}" type="presParOf" srcId="{C2CAD79D-FEAC-43DF-B3FF-F16029389263}" destId="{3FE3CA49-6F47-4F19-83D0-9E2A35C4CB03}" srcOrd="1" destOrd="0" presId="urn:microsoft.com/office/officeart/2005/8/layout/vList2"/>
    <dgm:cxn modelId="{A209E4E8-3D63-4A32-97AE-C6718B2D0139}" type="presParOf" srcId="{C2CAD79D-FEAC-43DF-B3FF-F16029389263}" destId="{9DCF168B-FD21-4AC4-B7AE-A844B4A66DD0}" srcOrd="2" destOrd="0" presId="urn:microsoft.com/office/officeart/2005/8/layout/vList2"/>
    <dgm:cxn modelId="{D200E0A1-5EE5-4000-B4AC-A9DEA032D84A}" type="presParOf" srcId="{C2CAD79D-FEAC-43DF-B3FF-F16029389263}" destId="{743E0CED-8A94-43A8-8754-4078357BA371}" srcOrd="3" destOrd="0" presId="urn:microsoft.com/office/officeart/2005/8/layout/vList2"/>
    <dgm:cxn modelId="{A88B6221-A752-4422-9A9E-03357FCC7AFC}" type="presParOf" srcId="{C2CAD79D-FEAC-43DF-B3FF-F16029389263}" destId="{6E872B08-B7E0-4CFF-9E94-24DD425ED501}" srcOrd="4" destOrd="0" presId="urn:microsoft.com/office/officeart/2005/8/layout/vList2"/>
    <dgm:cxn modelId="{B0D8D35A-668B-4CEC-94D5-B232D40F362E}" type="presParOf" srcId="{C2CAD79D-FEAC-43DF-B3FF-F16029389263}" destId="{A8E3E89A-FBCF-4545-BA02-D7660B2249CA}" srcOrd="5" destOrd="0" presId="urn:microsoft.com/office/officeart/2005/8/layout/vList2"/>
    <dgm:cxn modelId="{EA9925DD-D8E0-4259-B807-5C35F9D0A976}" type="presParOf" srcId="{C2CAD79D-FEAC-43DF-B3FF-F16029389263}" destId="{872F28E6-6485-4C14-8100-4C2805DCB3D0}"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FB9B371-8394-4250-9386-32D6269755F4}" type="doc">
      <dgm:prSet loTypeId="urn:microsoft.com/office/officeart/2005/8/layout/vList2" loCatId="list" qsTypeId="urn:microsoft.com/office/officeart/2005/8/quickstyle/simple1" qsCatId="simple" csTypeId="urn:microsoft.com/office/officeart/2005/8/colors/accent1_4" csCatId="accent1" phldr="1"/>
      <dgm:spPr/>
      <dgm:t>
        <a:bodyPr/>
        <a:lstStyle/>
        <a:p>
          <a:endParaRPr lang="en-ZA"/>
        </a:p>
      </dgm:t>
    </dgm:pt>
    <dgm:pt modelId="{B84E33A4-4001-4683-8534-2F781DF76743}">
      <dgm:prSet custT="1"/>
      <dgm:spPr/>
      <dgm:t>
        <a:bodyPr/>
        <a:lstStyle/>
        <a:p>
          <a:r>
            <a:rPr lang="en-US" sz="2000" b="1" i="0" dirty="0"/>
            <a:t>Reasons for employers, Fund Administrators to apply for a tax directive irrespective of lump sum amount </a:t>
          </a:r>
          <a:endParaRPr lang="en-ZA" sz="2000" dirty="0"/>
        </a:p>
      </dgm:t>
    </dgm:pt>
    <dgm:pt modelId="{7C84884D-7964-4CF4-A8EB-505FD2A03515}" type="parTrans" cxnId="{9AE36D7C-2564-4D6F-9836-FCE8D11CB847}">
      <dgm:prSet/>
      <dgm:spPr/>
      <dgm:t>
        <a:bodyPr/>
        <a:lstStyle/>
        <a:p>
          <a:endParaRPr lang="en-ZA"/>
        </a:p>
      </dgm:t>
    </dgm:pt>
    <dgm:pt modelId="{0AC893B0-8A82-48A3-B8B6-D7024EBA6973}" type="sibTrans" cxnId="{9AE36D7C-2564-4D6F-9836-FCE8D11CB847}">
      <dgm:prSet/>
      <dgm:spPr/>
      <dgm:t>
        <a:bodyPr/>
        <a:lstStyle/>
        <a:p>
          <a:endParaRPr lang="en-ZA"/>
        </a:p>
      </dgm:t>
    </dgm:pt>
    <dgm:pt modelId="{CD10046F-5081-46AE-802B-569E8B0E32E3}">
      <dgm:prSet custT="1"/>
      <dgm:spPr/>
      <dgm:t>
        <a:bodyPr/>
        <a:lstStyle/>
        <a:p>
          <a:r>
            <a:rPr lang="en-US" sz="1800" dirty="0"/>
            <a:t>Applicants (Employers, Fund Administrators) are</a:t>
          </a:r>
          <a:r>
            <a:rPr lang="en-US" sz="1800" b="0" i="0" baseline="0" dirty="0"/>
            <a:t> normally not aware of:</a:t>
          </a:r>
          <a:endParaRPr lang="en-ZA" sz="1800" dirty="0"/>
        </a:p>
      </dgm:t>
    </dgm:pt>
    <dgm:pt modelId="{427DCC89-B98A-4CA5-8C96-75C98D28384C}" type="parTrans" cxnId="{1FA0102C-F3F5-41F7-90D3-D9D05D05096C}">
      <dgm:prSet/>
      <dgm:spPr/>
      <dgm:t>
        <a:bodyPr/>
        <a:lstStyle/>
        <a:p>
          <a:endParaRPr lang="en-ZA"/>
        </a:p>
      </dgm:t>
    </dgm:pt>
    <dgm:pt modelId="{13C47FB3-3B03-48E9-A8E1-0B1439DE5B6D}" type="sibTrans" cxnId="{1FA0102C-F3F5-41F7-90D3-D9D05D05096C}">
      <dgm:prSet/>
      <dgm:spPr/>
      <dgm:t>
        <a:bodyPr/>
        <a:lstStyle/>
        <a:p>
          <a:endParaRPr lang="en-ZA"/>
        </a:p>
      </dgm:t>
    </dgm:pt>
    <dgm:pt modelId="{22B262BC-47B3-4B33-AE9E-7A7564564C03}">
      <dgm:prSet custT="1"/>
      <dgm:spPr/>
      <dgm:t>
        <a:bodyPr/>
        <a:lstStyle/>
        <a:p>
          <a:r>
            <a:rPr lang="en-US" sz="1800" dirty="0"/>
            <a:t>t</a:t>
          </a:r>
          <a:r>
            <a:rPr lang="en-US" sz="1800" b="0" i="0" baseline="0" dirty="0"/>
            <a:t>he lump sum benefits submitted by other Fund Administrators, Employers or Long-term </a:t>
          </a:r>
          <a:r>
            <a:rPr lang="en-ZA" sz="1800" b="0" i="0" baseline="0" dirty="0"/>
            <a:t>Insurers;</a:t>
          </a:r>
          <a:endParaRPr lang="en-ZA" sz="1800" dirty="0"/>
        </a:p>
      </dgm:t>
    </dgm:pt>
    <dgm:pt modelId="{9A9A7767-1048-44D3-9115-8C6581258960}" type="parTrans" cxnId="{1787EA17-DEB8-4DF5-B68D-950B354BD38A}">
      <dgm:prSet/>
      <dgm:spPr/>
      <dgm:t>
        <a:bodyPr/>
        <a:lstStyle/>
        <a:p>
          <a:endParaRPr lang="en-ZA"/>
        </a:p>
      </dgm:t>
    </dgm:pt>
    <dgm:pt modelId="{4893E6A3-764A-407C-BD89-39022B55CB85}" type="sibTrans" cxnId="{1787EA17-DEB8-4DF5-B68D-950B354BD38A}">
      <dgm:prSet/>
      <dgm:spPr/>
      <dgm:t>
        <a:bodyPr/>
        <a:lstStyle/>
        <a:p>
          <a:endParaRPr lang="en-ZA"/>
        </a:p>
      </dgm:t>
    </dgm:pt>
    <dgm:pt modelId="{15FCCA24-99A6-4909-A75C-869BDB99AADF}">
      <dgm:prSet custT="1"/>
      <dgm:spPr/>
      <dgm:t>
        <a:bodyPr/>
        <a:lstStyle/>
        <a:p>
          <a:r>
            <a:rPr lang="en-US" sz="1800" dirty="0"/>
            <a:t>t</a:t>
          </a:r>
          <a:r>
            <a:rPr lang="en-US" sz="1800" b="0" i="0" baseline="0" dirty="0"/>
            <a:t>he deductions that were previously allowed; or</a:t>
          </a:r>
          <a:endParaRPr lang="en-ZA" sz="1800" dirty="0"/>
        </a:p>
      </dgm:t>
    </dgm:pt>
    <dgm:pt modelId="{1C2AFF93-D4F5-4094-909C-1DBFE3878261}" type="parTrans" cxnId="{A20B9468-D347-4D11-B748-8FB15DA7B32E}">
      <dgm:prSet/>
      <dgm:spPr/>
      <dgm:t>
        <a:bodyPr/>
        <a:lstStyle/>
        <a:p>
          <a:endParaRPr lang="en-ZA"/>
        </a:p>
      </dgm:t>
    </dgm:pt>
    <dgm:pt modelId="{33CDED72-D6A6-4BC2-8F87-06FD2B76FB39}" type="sibTrans" cxnId="{A20B9468-D347-4D11-B748-8FB15DA7B32E}">
      <dgm:prSet/>
      <dgm:spPr/>
      <dgm:t>
        <a:bodyPr/>
        <a:lstStyle/>
        <a:p>
          <a:endParaRPr lang="en-ZA"/>
        </a:p>
      </dgm:t>
    </dgm:pt>
    <dgm:pt modelId="{B89A07C9-BB84-4560-BCA0-876FF3C62CF0}">
      <dgm:prSet custT="1"/>
      <dgm:spPr/>
      <dgm:t>
        <a:bodyPr/>
        <a:lstStyle/>
        <a:p>
          <a:r>
            <a:rPr lang="en-US" sz="1800" b="0" i="0" baseline="0" dirty="0"/>
            <a:t>if the taxpayer will qualify for any deduction.</a:t>
          </a:r>
          <a:endParaRPr lang="en-ZA" sz="1800" dirty="0"/>
        </a:p>
      </dgm:t>
    </dgm:pt>
    <dgm:pt modelId="{D1C754E7-8DB5-4763-A0CA-13AC3060182C}" type="parTrans" cxnId="{B5F74BB8-54C7-4E59-B7D3-496B971B58D7}">
      <dgm:prSet/>
      <dgm:spPr/>
      <dgm:t>
        <a:bodyPr/>
        <a:lstStyle/>
        <a:p>
          <a:endParaRPr lang="en-ZA"/>
        </a:p>
      </dgm:t>
    </dgm:pt>
    <dgm:pt modelId="{93D189F7-31FC-4282-824A-D23BA50593AF}" type="sibTrans" cxnId="{B5F74BB8-54C7-4E59-B7D3-496B971B58D7}">
      <dgm:prSet/>
      <dgm:spPr/>
      <dgm:t>
        <a:bodyPr/>
        <a:lstStyle/>
        <a:p>
          <a:endParaRPr lang="en-ZA"/>
        </a:p>
      </dgm:t>
    </dgm:pt>
    <dgm:pt modelId="{5A8EFA84-84E3-4CF7-84CE-2E538235672E}">
      <dgm:prSet custT="1"/>
      <dgm:spPr/>
      <dgm:t>
        <a:bodyPr/>
        <a:lstStyle/>
        <a:p>
          <a:r>
            <a:rPr lang="en-US" sz="1800" b="0" i="0" baseline="0" dirty="0"/>
            <a:t>Where a lump sum benefit is payable, a tax directive application must be submitted to </a:t>
          </a:r>
          <a:r>
            <a:rPr lang="en-ZA" sz="1800" b="0" i="0" baseline="0" dirty="0"/>
            <a:t>allow SARS to:</a:t>
          </a:r>
          <a:endParaRPr lang="en-ZA" sz="1800" dirty="0"/>
        </a:p>
      </dgm:t>
    </dgm:pt>
    <dgm:pt modelId="{B25B7FAC-021F-48B5-BA1B-A526826B656D}" type="parTrans" cxnId="{48159755-F32F-458A-ADA4-937B53358CA6}">
      <dgm:prSet/>
      <dgm:spPr/>
      <dgm:t>
        <a:bodyPr/>
        <a:lstStyle/>
        <a:p>
          <a:endParaRPr lang="en-ZA"/>
        </a:p>
      </dgm:t>
    </dgm:pt>
    <dgm:pt modelId="{2296C054-2A3A-41A0-BED4-72A85B860A49}" type="sibTrans" cxnId="{48159755-F32F-458A-ADA4-937B53358CA6}">
      <dgm:prSet/>
      <dgm:spPr/>
      <dgm:t>
        <a:bodyPr/>
        <a:lstStyle/>
        <a:p>
          <a:endParaRPr lang="en-ZA"/>
        </a:p>
      </dgm:t>
    </dgm:pt>
    <dgm:pt modelId="{0104C6C5-4291-4BAE-80B2-3B0B4D74A635}">
      <dgm:prSet custT="1"/>
      <dgm:spPr/>
      <dgm:t>
        <a:bodyPr/>
        <a:lstStyle/>
        <a:p>
          <a:r>
            <a:rPr lang="en-US" sz="1800" b="0" i="0" baseline="0" dirty="0"/>
            <a:t>consider lump sums, </a:t>
          </a:r>
          <a:r>
            <a:rPr lang="en-US" sz="1800" b="0" i="0" u="none" baseline="0" dirty="0">
              <a:solidFill>
                <a:schemeClr val="tx1"/>
              </a:solidFill>
            </a:rPr>
            <a:t>if any,</a:t>
          </a:r>
          <a:r>
            <a:rPr lang="en-US" sz="1800" b="0" i="0" baseline="0" dirty="0">
              <a:solidFill>
                <a:schemeClr val="tx1"/>
              </a:solidFill>
            </a:rPr>
            <a:t> </a:t>
          </a:r>
          <a:r>
            <a:rPr lang="en-US" sz="1800" b="0" i="0" baseline="0" dirty="0"/>
            <a:t>received prior to the current lump sum; </a:t>
          </a:r>
          <a:endParaRPr lang="en-ZA" sz="1800" dirty="0">
            <a:highlight>
              <a:srgbClr val="FFFF00"/>
            </a:highlight>
          </a:endParaRPr>
        </a:p>
      </dgm:t>
    </dgm:pt>
    <dgm:pt modelId="{1B29E6CC-D6A8-4D21-B63F-C3BD6C1E6B42}" type="parTrans" cxnId="{C5CDFAC7-085C-4D64-8A72-068E67C16D2A}">
      <dgm:prSet/>
      <dgm:spPr/>
      <dgm:t>
        <a:bodyPr/>
        <a:lstStyle/>
        <a:p>
          <a:endParaRPr lang="en-ZA"/>
        </a:p>
      </dgm:t>
    </dgm:pt>
    <dgm:pt modelId="{83FCB307-CFC3-4632-B9E3-04F1EA3E7748}" type="sibTrans" cxnId="{C5CDFAC7-085C-4D64-8A72-068E67C16D2A}">
      <dgm:prSet/>
      <dgm:spPr/>
      <dgm:t>
        <a:bodyPr/>
        <a:lstStyle/>
        <a:p>
          <a:endParaRPr lang="en-ZA"/>
        </a:p>
      </dgm:t>
    </dgm:pt>
    <dgm:pt modelId="{48B21972-3C1A-402C-A3FE-1FA3BF005BF8}">
      <dgm:prSet custT="1"/>
      <dgm:spPr/>
      <dgm:t>
        <a:bodyPr/>
        <a:lstStyle/>
        <a:p>
          <a:r>
            <a:rPr lang="en-US" sz="1800" b="0" i="0" baseline="0" dirty="0"/>
            <a:t>calculate the allowable deduction in terms of the Second Schedule to the Act;</a:t>
          </a:r>
          <a:endParaRPr lang="en-ZA" sz="1800" dirty="0"/>
        </a:p>
      </dgm:t>
    </dgm:pt>
    <dgm:pt modelId="{31BBE23D-C74B-4284-BCB7-502C08A932AB}" type="parTrans" cxnId="{67C02AFD-045D-4FE1-B528-60AEE5BBA325}">
      <dgm:prSet/>
      <dgm:spPr/>
      <dgm:t>
        <a:bodyPr/>
        <a:lstStyle/>
        <a:p>
          <a:endParaRPr lang="en-ZA"/>
        </a:p>
      </dgm:t>
    </dgm:pt>
    <dgm:pt modelId="{D534CE2B-5060-4FB7-BBF3-3CF9220ADCB0}" type="sibTrans" cxnId="{67C02AFD-045D-4FE1-B528-60AEE5BBA325}">
      <dgm:prSet/>
      <dgm:spPr/>
      <dgm:t>
        <a:bodyPr/>
        <a:lstStyle/>
        <a:p>
          <a:endParaRPr lang="en-ZA"/>
        </a:p>
      </dgm:t>
    </dgm:pt>
    <dgm:pt modelId="{D8E5B340-9512-4AA9-883E-98D259A9F558}">
      <dgm:prSet custT="1"/>
      <dgm:spPr/>
      <dgm:t>
        <a:bodyPr/>
        <a:lstStyle/>
        <a:p>
          <a:r>
            <a:rPr lang="en-US" sz="1800" b="0" i="0" baseline="0" dirty="0"/>
            <a:t>determine the tax to be withheld from the lump sum benefit payment</a:t>
          </a:r>
          <a:r>
            <a:rPr lang="en-US" sz="1800" b="0" i="0" baseline="0" dirty="0">
              <a:solidFill>
                <a:schemeClr val="tx1"/>
              </a:solidFill>
            </a:rPr>
            <a:t>; and</a:t>
          </a:r>
          <a:endParaRPr lang="en-ZA" sz="1800" dirty="0">
            <a:solidFill>
              <a:schemeClr val="tx1"/>
            </a:solidFill>
          </a:endParaRPr>
        </a:p>
      </dgm:t>
    </dgm:pt>
    <dgm:pt modelId="{52F059CD-8D67-498B-91DE-3F37A668EB94}" type="parTrans" cxnId="{E4706BC6-94E8-4D05-B3AB-426B4C9097D2}">
      <dgm:prSet/>
      <dgm:spPr/>
      <dgm:t>
        <a:bodyPr/>
        <a:lstStyle/>
        <a:p>
          <a:endParaRPr lang="en-ZA"/>
        </a:p>
      </dgm:t>
    </dgm:pt>
    <dgm:pt modelId="{104ECABA-860E-4344-B905-80525AF55163}" type="sibTrans" cxnId="{E4706BC6-94E8-4D05-B3AB-426B4C9097D2}">
      <dgm:prSet/>
      <dgm:spPr/>
      <dgm:t>
        <a:bodyPr/>
        <a:lstStyle/>
        <a:p>
          <a:endParaRPr lang="en-ZA"/>
        </a:p>
      </dgm:t>
    </dgm:pt>
    <dgm:pt modelId="{747E52D4-978E-421B-9E04-E21DCF7A2C6E}">
      <dgm:prSet custT="1"/>
      <dgm:spPr/>
      <dgm:t>
        <a:bodyPr/>
        <a:lstStyle/>
        <a:p>
          <a:r>
            <a:rPr lang="en-US" sz="1800" b="0" i="0" baseline="0" dirty="0"/>
            <a:t>issue a stop-order where </a:t>
          </a:r>
          <a:r>
            <a:rPr lang="en-US" sz="1800" b="0" i="0" baseline="0" dirty="0">
              <a:solidFill>
                <a:schemeClr val="tx1"/>
              </a:solidFill>
            </a:rPr>
            <a:t>the recipient has any </a:t>
          </a:r>
          <a:r>
            <a:rPr lang="en-US" sz="1800" b="0" i="0" baseline="0" dirty="0"/>
            <a:t>outstanding taxes</a:t>
          </a:r>
          <a:r>
            <a:rPr lang="en-US" sz="1800" b="0" i="0" baseline="0" dirty="0">
              <a:solidFill>
                <a:srgbClr val="FF0000"/>
              </a:solidFill>
            </a:rPr>
            <a:t>. </a:t>
          </a:r>
          <a:endParaRPr lang="en-ZA" sz="1800" dirty="0">
            <a:solidFill>
              <a:srgbClr val="FF0000"/>
            </a:solidFill>
            <a:highlight>
              <a:srgbClr val="FFFF00"/>
            </a:highlight>
          </a:endParaRPr>
        </a:p>
      </dgm:t>
    </dgm:pt>
    <dgm:pt modelId="{9F450938-D6A5-4901-9A99-FA2C4A93D633}" type="parTrans" cxnId="{7CF531F3-AF50-41AC-B5F4-DF9467C49767}">
      <dgm:prSet/>
      <dgm:spPr/>
      <dgm:t>
        <a:bodyPr/>
        <a:lstStyle/>
        <a:p>
          <a:endParaRPr lang="en-ZA"/>
        </a:p>
      </dgm:t>
    </dgm:pt>
    <dgm:pt modelId="{0896AEB2-BA18-4D5D-93BD-F3BDDCC7EF1B}" type="sibTrans" cxnId="{7CF531F3-AF50-41AC-B5F4-DF9467C49767}">
      <dgm:prSet/>
      <dgm:spPr/>
      <dgm:t>
        <a:bodyPr/>
        <a:lstStyle/>
        <a:p>
          <a:endParaRPr lang="en-ZA"/>
        </a:p>
      </dgm:t>
    </dgm:pt>
    <dgm:pt modelId="{715F74FF-C5DB-4E63-9568-195D1EB9B973}" type="pres">
      <dgm:prSet presAssocID="{9FB9B371-8394-4250-9386-32D6269755F4}" presName="linear" presStyleCnt="0">
        <dgm:presLayoutVars>
          <dgm:animLvl val="lvl"/>
          <dgm:resizeHandles val="exact"/>
        </dgm:presLayoutVars>
      </dgm:prSet>
      <dgm:spPr/>
    </dgm:pt>
    <dgm:pt modelId="{79E39572-6185-4A8F-AB8D-39244B70A142}" type="pres">
      <dgm:prSet presAssocID="{B84E33A4-4001-4683-8534-2F781DF76743}" presName="parentText" presStyleLbl="node1" presStyleIdx="0" presStyleCnt="3">
        <dgm:presLayoutVars>
          <dgm:chMax val="0"/>
          <dgm:bulletEnabled val="1"/>
        </dgm:presLayoutVars>
      </dgm:prSet>
      <dgm:spPr/>
    </dgm:pt>
    <dgm:pt modelId="{A5B08B3C-2C61-4067-B23B-FE386E67827F}" type="pres">
      <dgm:prSet presAssocID="{0AC893B0-8A82-48A3-B8B6-D7024EBA6973}" presName="spacer" presStyleCnt="0"/>
      <dgm:spPr/>
    </dgm:pt>
    <dgm:pt modelId="{0110E195-5FF1-4E88-BDDA-4388917AFD38}" type="pres">
      <dgm:prSet presAssocID="{CD10046F-5081-46AE-802B-569E8B0E32E3}" presName="parentText" presStyleLbl="node1" presStyleIdx="1" presStyleCnt="3">
        <dgm:presLayoutVars>
          <dgm:chMax val="0"/>
          <dgm:bulletEnabled val="1"/>
        </dgm:presLayoutVars>
      </dgm:prSet>
      <dgm:spPr/>
    </dgm:pt>
    <dgm:pt modelId="{DCC69688-E5C4-44C1-8778-12A67BE06A87}" type="pres">
      <dgm:prSet presAssocID="{CD10046F-5081-46AE-802B-569E8B0E32E3}" presName="childText" presStyleLbl="revTx" presStyleIdx="0" presStyleCnt="2">
        <dgm:presLayoutVars>
          <dgm:bulletEnabled val="1"/>
        </dgm:presLayoutVars>
      </dgm:prSet>
      <dgm:spPr/>
    </dgm:pt>
    <dgm:pt modelId="{38FD21BB-B114-4655-9F99-D6BBEE18BEF3}" type="pres">
      <dgm:prSet presAssocID="{5A8EFA84-84E3-4CF7-84CE-2E538235672E}" presName="parentText" presStyleLbl="node1" presStyleIdx="2" presStyleCnt="3">
        <dgm:presLayoutVars>
          <dgm:chMax val="0"/>
          <dgm:bulletEnabled val="1"/>
        </dgm:presLayoutVars>
      </dgm:prSet>
      <dgm:spPr/>
    </dgm:pt>
    <dgm:pt modelId="{7EEA3A94-6055-4460-B789-BCBA2542E3BF}" type="pres">
      <dgm:prSet presAssocID="{5A8EFA84-84E3-4CF7-84CE-2E538235672E}" presName="childText" presStyleLbl="revTx" presStyleIdx="1" presStyleCnt="2">
        <dgm:presLayoutVars>
          <dgm:bulletEnabled val="1"/>
        </dgm:presLayoutVars>
      </dgm:prSet>
      <dgm:spPr/>
    </dgm:pt>
  </dgm:ptLst>
  <dgm:cxnLst>
    <dgm:cxn modelId="{F74E5F00-4136-49F5-A304-C06A4FFAA1D3}" type="presOf" srcId="{CD10046F-5081-46AE-802B-569E8B0E32E3}" destId="{0110E195-5FF1-4E88-BDDA-4388917AFD38}" srcOrd="0" destOrd="0" presId="urn:microsoft.com/office/officeart/2005/8/layout/vList2"/>
    <dgm:cxn modelId="{1787EA17-DEB8-4DF5-B68D-950B354BD38A}" srcId="{CD10046F-5081-46AE-802B-569E8B0E32E3}" destId="{22B262BC-47B3-4B33-AE9E-7A7564564C03}" srcOrd="0" destOrd="0" parTransId="{9A9A7767-1048-44D3-9115-8C6581258960}" sibTransId="{4893E6A3-764A-407C-BD89-39022B55CB85}"/>
    <dgm:cxn modelId="{1FA0102C-F3F5-41F7-90D3-D9D05D05096C}" srcId="{9FB9B371-8394-4250-9386-32D6269755F4}" destId="{CD10046F-5081-46AE-802B-569E8B0E32E3}" srcOrd="1" destOrd="0" parTransId="{427DCC89-B98A-4CA5-8C96-75C98D28384C}" sibTransId="{13C47FB3-3B03-48E9-A8E1-0B1439DE5B6D}"/>
    <dgm:cxn modelId="{FE7EBA32-AE30-4D0C-8962-3B7196F58636}" type="presOf" srcId="{9FB9B371-8394-4250-9386-32D6269755F4}" destId="{715F74FF-C5DB-4E63-9568-195D1EB9B973}" srcOrd="0" destOrd="0" presId="urn:microsoft.com/office/officeart/2005/8/layout/vList2"/>
    <dgm:cxn modelId="{0D7E0734-C77D-4DA4-B047-E2B0FA4C3AF9}" type="presOf" srcId="{B89A07C9-BB84-4560-BCA0-876FF3C62CF0}" destId="{DCC69688-E5C4-44C1-8778-12A67BE06A87}" srcOrd="0" destOrd="2" presId="urn:microsoft.com/office/officeart/2005/8/layout/vList2"/>
    <dgm:cxn modelId="{C79E0B63-BCFA-4CF9-9466-30CFC11CFEAC}" type="presOf" srcId="{B84E33A4-4001-4683-8534-2F781DF76743}" destId="{79E39572-6185-4A8F-AB8D-39244B70A142}" srcOrd="0" destOrd="0" presId="urn:microsoft.com/office/officeart/2005/8/layout/vList2"/>
    <dgm:cxn modelId="{50B53443-6490-4280-9240-9CD22B2D8BA0}" type="presOf" srcId="{22B262BC-47B3-4B33-AE9E-7A7564564C03}" destId="{DCC69688-E5C4-44C1-8778-12A67BE06A87}" srcOrd="0" destOrd="0" presId="urn:microsoft.com/office/officeart/2005/8/layout/vList2"/>
    <dgm:cxn modelId="{67DBBB44-6878-45C5-9A98-B7872DB842D8}" type="presOf" srcId="{5A8EFA84-84E3-4CF7-84CE-2E538235672E}" destId="{38FD21BB-B114-4655-9F99-D6BBEE18BEF3}" srcOrd="0" destOrd="0" presId="urn:microsoft.com/office/officeart/2005/8/layout/vList2"/>
    <dgm:cxn modelId="{A20B9468-D347-4D11-B748-8FB15DA7B32E}" srcId="{CD10046F-5081-46AE-802B-569E8B0E32E3}" destId="{15FCCA24-99A6-4909-A75C-869BDB99AADF}" srcOrd="1" destOrd="0" parTransId="{1C2AFF93-D4F5-4094-909C-1DBFE3878261}" sibTransId="{33CDED72-D6A6-4BC2-8F87-06FD2B76FB39}"/>
    <dgm:cxn modelId="{26936371-7F41-466A-BB68-42C098178E88}" type="presOf" srcId="{747E52D4-978E-421B-9E04-E21DCF7A2C6E}" destId="{7EEA3A94-6055-4460-B789-BCBA2542E3BF}" srcOrd="0" destOrd="3" presId="urn:microsoft.com/office/officeart/2005/8/layout/vList2"/>
    <dgm:cxn modelId="{48159755-F32F-458A-ADA4-937B53358CA6}" srcId="{9FB9B371-8394-4250-9386-32D6269755F4}" destId="{5A8EFA84-84E3-4CF7-84CE-2E538235672E}" srcOrd="2" destOrd="0" parTransId="{B25B7FAC-021F-48B5-BA1B-A526826B656D}" sibTransId="{2296C054-2A3A-41A0-BED4-72A85B860A49}"/>
    <dgm:cxn modelId="{9AE36D7C-2564-4D6F-9836-FCE8D11CB847}" srcId="{9FB9B371-8394-4250-9386-32D6269755F4}" destId="{B84E33A4-4001-4683-8534-2F781DF76743}" srcOrd="0" destOrd="0" parTransId="{7C84884D-7964-4CF4-A8EB-505FD2A03515}" sibTransId="{0AC893B0-8A82-48A3-B8B6-D7024EBA6973}"/>
    <dgm:cxn modelId="{F3F7C882-10A3-45AB-A614-E6557D3A609B}" type="presOf" srcId="{15FCCA24-99A6-4909-A75C-869BDB99AADF}" destId="{DCC69688-E5C4-44C1-8778-12A67BE06A87}" srcOrd="0" destOrd="1" presId="urn:microsoft.com/office/officeart/2005/8/layout/vList2"/>
    <dgm:cxn modelId="{FAF80489-9ABF-4468-A706-5A266B30564E}" type="presOf" srcId="{D8E5B340-9512-4AA9-883E-98D259A9F558}" destId="{7EEA3A94-6055-4460-B789-BCBA2542E3BF}" srcOrd="0" destOrd="2" presId="urn:microsoft.com/office/officeart/2005/8/layout/vList2"/>
    <dgm:cxn modelId="{B5F74BB8-54C7-4E59-B7D3-496B971B58D7}" srcId="{CD10046F-5081-46AE-802B-569E8B0E32E3}" destId="{B89A07C9-BB84-4560-BCA0-876FF3C62CF0}" srcOrd="2" destOrd="0" parTransId="{D1C754E7-8DB5-4763-A0CA-13AC3060182C}" sibTransId="{93D189F7-31FC-4282-824A-D23BA50593AF}"/>
    <dgm:cxn modelId="{12A7F4BD-919F-4DB9-8020-27254ABC20D6}" type="presOf" srcId="{0104C6C5-4291-4BAE-80B2-3B0B4D74A635}" destId="{7EEA3A94-6055-4460-B789-BCBA2542E3BF}" srcOrd="0" destOrd="0" presId="urn:microsoft.com/office/officeart/2005/8/layout/vList2"/>
    <dgm:cxn modelId="{E4706BC6-94E8-4D05-B3AB-426B4C9097D2}" srcId="{5A8EFA84-84E3-4CF7-84CE-2E538235672E}" destId="{D8E5B340-9512-4AA9-883E-98D259A9F558}" srcOrd="2" destOrd="0" parTransId="{52F059CD-8D67-498B-91DE-3F37A668EB94}" sibTransId="{104ECABA-860E-4344-B905-80525AF55163}"/>
    <dgm:cxn modelId="{C5CDFAC7-085C-4D64-8A72-068E67C16D2A}" srcId="{5A8EFA84-84E3-4CF7-84CE-2E538235672E}" destId="{0104C6C5-4291-4BAE-80B2-3B0B4D74A635}" srcOrd="0" destOrd="0" parTransId="{1B29E6CC-D6A8-4D21-B63F-C3BD6C1E6B42}" sibTransId="{83FCB307-CFC3-4632-B9E3-04F1EA3E7748}"/>
    <dgm:cxn modelId="{7376B0DF-AF24-4C79-BF67-604236932371}" type="presOf" srcId="{48B21972-3C1A-402C-A3FE-1FA3BF005BF8}" destId="{7EEA3A94-6055-4460-B789-BCBA2542E3BF}" srcOrd="0" destOrd="1" presId="urn:microsoft.com/office/officeart/2005/8/layout/vList2"/>
    <dgm:cxn modelId="{7CF531F3-AF50-41AC-B5F4-DF9467C49767}" srcId="{5A8EFA84-84E3-4CF7-84CE-2E538235672E}" destId="{747E52D4-978E-421B-9E04-E21DCF7A2C6E}" srcOrd="3" destOrd="0" parTransId="{9F450938-D6A5-4901-9A99-FA2C4A93D633}" sibTransId="{0896AEB2-BA18-4D5D-93BD-F3BDDCC7EF1B}"/>
    <dgm:cxn modelId="{67C02AFD-045D-4FE1-B528-60AEE5BBA325}" srcId="{5A8EFA84-84E3-4CF7-84CE-2E538235672E}" destId="{48B21972-3C1A-402C-A3FE-1FA3BF005BF8}" srcOrd="1" destOrd="0" parTransId="{31BBE23D-C74B-4284-BCB7-502C08A932AB}" sibTransId="{D534CE2B-5060-4FB7-BBF3-3CF9220ADCB0}"/>
    <dgm:cxn modelId="{17037C7F-DAF8-4CCA-A8AA-171F022769B9}" type="presParOf" srcId="{715F74FF-C5DB-4E63-9568-195D1EB9B973}" destId="{79E39572-6185-4A8F-AB8D-39244B70A142}" srcOrd="0" destOrd="0" presId="urn:microsoft.com/office/officeart/2005/8/layout/vList2"/>
    <dgm:cxn modelId="{62A503E1-F852-4649-9685-E77622D87C15}" type="presParOf" srcId="{715F74FF-C5DB-4E63-9568-195D1EB9B973}" destId="{A5B08B3C-2C61-4067-B23B-FE386E67827F}" srcOrd="1" destOrd="0" presId="urn:microsoft.com/office/officeart/2005/8/layout/vList2"/>
    <dgm:cxn modelId="{A148ECDA-2521-4EDF-80AA-89C69B590436}" type="presParOf" srcId="{715F74FF-C5DB-4E63-9568-195D1EB9B973}" destId="{0110E195-5FF1-4E88-BDDA-4388917AFD38}" srcOrd="2" destOrd="0" presId="urn:microsoft.com/office/officeart/2005/8/layout/vList2"/>
    <dgm:cxn modelId="{0DA6A4FF-C43C-4F03-A769-2185BD4E316B}" type="presParOf" srcId="{715F74FF-C5DB-4E63-9568-195D1EB9B973}" destId="{DCC69688-E5C4-44C1-8778-12A67BE06A87}" srcOrd="3" destOrd="0" presId="urn:microsoft.com/office/officeart/2005/8/layout/vList2"/>
    <dgm:cxn modelId="{BB1A1D53-13B5-4477-AF6D-C90CA95D3435}" type="presParOf" srcId="{715F74FF-C5DB-4E63-9568-195D1EB9B973}" destId="{38FD21BB-B114-4655-9F99-D6BBEE18BEF3}" srcOrd="4" destOrd="0" presId="urn:microsoft.com/office/officeart/2005/8/layout/vList2"/>
    <dgm:cxn modelId="{A5CFA168-459A-460F-8FF6-713833A16A2E}" type="presParOf" srcId="{715F74FF-C5DB-4E63-9568-195D1EB9B973}" destId="{7EEA3A94-6055-4460-B789-BCBA2542E3BF}"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6766525-8BE5-4EEF-807B-6B4AC245782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ZA"/>
        </a:p>
      </dgm:t>
    </dgm:pt>
    <dgm:pt modelId="{395D413E-3CC3-496F-B354-7374455D7087}">
      <dgm:prSet custT="1"/>
      <dgm:spPr/>
      <dgm:t>
        <a:bodyPr/>
        <a:lstStyle/>
        <a:p>
          <a:r>
            <a:rPr lang="en-US" sz="1600" b="0" i="0" baseline="0" dirty="0"/>
            <a:t>This number is also referred to as </a:t>
          </a:r>
          <a:r>
            <a:rPr lang="en-US" sz="1600" b="0" i="0" baseline="0" dirty="0">
              <a:solidFill>
                <a:schemeClr val="tx1"/>
              </a:solidFill>
            </a:rPr>
            <a:t>the</a:t>
          </a:r>
          <a:r>
            <a:rPr lang="en-US" sz="1600" b="0" i="0" baseline="0" dirty="0"/>
            <a:t> income tax reference number and is allocated by SARS to the taxpayer when registering for income tax purposes. This number must be on the IRP5/IT3(a) tax certificate.</a:t>
          </a:r>
          <a:endParaRPr lang="en-ZA" sz="1600" dirty="0"/>
        </a:p>
      </dgm:t>
    </dgm:pt>
    <dgm:pt modelId="{37576E95-5465-45B5-8032-CCDBF2503425}" type="parTrans" cxnId="{D8035AE8-78EF-43C5-BE6D-0DA1BF5F94B2}">
      <dgm:prSet/>
      <dgm:spPr/>
      <dgm:t>
        <a:bodyPr/>
        <a:lstStyle/>
        <a:p>
          <a:endParaRPr lang="en-ZA"/>
        </a:p>
      </dgm:t>
    </dgm:pt>
    <dgm:pt modelId="{AD4B0351-BE6B-42D0-9C8E-C8FCB7B8CD45}" type="sibTrans" cxnId="{D8035AE8-78EF-43C5-BE6D-0DA1BF5F94B2}">
      <dgm:prSet/>
      <dgm:spPr/>
      <dgm:t>
        <a:bodyPr/>
        <a:lstStyle/>
        <a:p>
          <a:endParaRPr lang="en-ZA"/>
        </a:p>
      </dgm:t>
    </dgm:pt>
    <dgm:pt modelId="{4BC01DF5-2FD8-44F7-9C9B-99CFDDA00880}">
      <dgm:prSet custT="1"/>
      <dgm:spPr/>
      <dgm:t>
        <a:bodyPr/>
        <a:lstStyle/>
        <a:p>
          <a:r>
            <a:rPr lang="en-US" sz="1600" b="0" i="0" baseline="0" dirty="0"/>
            <a:t>In the case of a divorce </a:t>
          </a:r>
          <a:r>
            <a:rPr lang="en-US" sz="1600" b="0" i="0" baseline="0" dirty="0">
              <a:solidFill>
                <a:schemeClr val="tx1"/>
              </a:solidFill>
            </a:rPr>
            <a:t>order granted </a:t>
          </a:r>
          <a:r>
            <a:rPr lang="en-GB" sz="1600" b="0" i="0" baseline="0" dirty="0">
              <a:solidFill>
                <a:schemeClr val="tx1"/>
              </a:solidFill>
            </a:rPr>
            <a:t>after 13 September 2007 and </a:t>
          </a:r>
          <a:r>
            <a:rPr lang="en-US" sz="1600" b="0" i="0" baseline="0" dirty="0">
              <a:solidFill>
                <a:schemeClr val="tx1"/>
              </a:solidFill>
            </a:rPr>
            <a:t>a date of accrual </a:t>
          </a:r>
          <a:r>
            <a:rPr lang="en-US" sz="1600" b="0" i="0" baseline="0" dirty="0"/>
            <a:t>after 1 March 2009 the income tax reference number of the spouse who will receive the benefit must be provided on the tax directive application form.</a:t>
          </a:r>
          <a:endParaRPr lang="en-ZA" sz="1600" dirty="0"/>
        </a:p>
      </dgm:t>
    </dgm:pt>
    <dgm:pt modelId="{5160BCE3-A6B6-4480-A6F8-5E1ABDC08164}" type="parTrans" cxnId="{0D9A1644-972B-4F0D-8DDF-7EEFFCEB7D1C}">
      <dgm:prSet/>
      <dgm:spPr/>
      <dgm:t>
        <a:bodyPr/>
        <a:lstStyle/>
        <a:p>
          <a:endParaRPr lang="en-ZA"/>
        </a:p>
      </dgm:t>
    </dgm:pt>
    <dgm:pt modelId="{51EC3DBF-AB03-4C95-9A61-56EED4FB95C6}" type="sibTrans" cxnId="{0D9A1644-972B-4F0D-8DDF-7EEFFCEB7D1C}">
      <dgm:prSet/>
      <dgm:spPr/>
      <dgm:t>
        <a:bodyPr/>
        <a:lstStyle/>
        <a:p>
          <a:endParaRPr lang="en-ZA"/>
        </a:p>
      </dgm:t>
    </dgm:pt>
    <dgm:pt modelId="{8FD01240-009F-44BE-B79A-C634FDFF9DA6}">
      <dgm:prSet custT="1"/>
      <dgm:spPr/>
      <dgm:t>
        <a:bodyPr/>
        <a:lstStyle/>
        <a:p>
          <a:r>
            <a:rPr lang="en-US" sz="1600" b="0" i="0" baseline="0" dirty="0"/>
            <a:t>SARS has implemented a new function on eFiling that allows the Fund Administrator or Insurer to request the income tax reference number </a:t>
          </a:r>
          <a:r>
            <a:rPr lang="en-US" sz="1600" b="0" i="0" baseline="0" dirty="0">
              <a:solidFill>
                <a:schemeClr val="tx1"/>
              </a:solidFill>
            </a:rPr>
            <a:t>where only the ID number is known</a:t>
          </a:r>
          <a:r>
            <a:rPr lang="en-US" sz="1600" b="0" i="0" baseline="0" dirty="0"/>
            <a:t>.</a:t>
          </a:r>
          <a:endParaRPr lang="en-ZA" sz="1600" dirty="0"/>
        </a:p>
      </dgm:t>
    </dgm:pt>
    <dgm:pt modelId="{7F32B9EC-F841-405E-BC2B-D0ECEE667AB7}" type="parTrans" cxnId="{20590F58-25A7-40B2-B0AE-98828D00F2C9}">
      <dgm:prSet/>
      <dgm:spPr/>
      <dgm:t>
        <a:bodyPr/>
        <a:lstStyle/>
        <a:p>
          <a:endParaRPr lang="en-ZA"/>
        </a:p>
      </dgm:t>
    </dgm:pt>
    <dgm:pt modelId="{66F50721-41C2-4B23-830C-598BFF520703}" type="sibTrans" cxnId="{20590F58-25A7-40B2-B0AE-98828D00F2C9}">
      <dgm:prSet/>
      <dgm:spPr/>
      <dgm:t>
        <a:bodyPr/>
        <a:lstStyle/>
        <a:p>
          <a:endParaRPr lang="en-ZA"/>
        </a:p>
      </dgm:t>
    </dgm:pt>
    <dgm:pt modelId="{39204B11-6D08-4BCB-ABB5-0B59801EA009}">
      <dgm:prSet custT="1"/>
      <dgm:spPr/>
      <dgm:t>
        <a:bodyPr/>
        <a:lstStyle/>
        <a:p>
          <a:r>
            <a:rPr lang="en-US" sz="1600" b="0" i="0" baseline="0" dirty="0"/>
            <a:t>If the taxpayer / member is not registered for income tax, select one of the following reasons:</a:t>
          </a:r>
        </a:p>
        <a:p>
          <a:r>
            <a:rPr lang="en-US" sz="1600" b="0" i="0" baseline="0" dirty="0"/>
            <a:t>1. Unemployed or </a:t>
          </a:r>
        </a:p>
        <a:p>
          <a:r>
            <a:rPr lang="en-US" sz="1600" b="0" i="0" baseline="0" dirty="0"/>
            <a:t>2. Other (Supply Reason)</a:t>
          </a:r>
          <a:endParaRPr lang="en-ZA" sz="1600" dirty="0"/>
        </a:p>
      </dgm:t>
    </dgm:pt>
    <dgm:pt modelId="{A3FD9EF1-FC69-4487-9993-1838A4B51BB2}" type="parTrans" cxnId="{9E6874B5-42EF-47FA-853C-066EB6619E83}">
      <dgm:prSet/>
      <dgm:spPr/>
      <dgm:t>
        <a:bodyPr/>
        <a:lstStyle/>
        <a:p>
          <a:endParaRPr lang="en-ZA"/>
        </a:p>
      </dgm:t>
    </dgm:pt>
    <dgm:pt modelId="{485757CF-7377-4B70-9996-9E5230286140}" type="sibTrans" cxnId="{9E6874B5-42EF-47FA-853C-066EB6619E83}">
      <dgm:prSet/>
      <dgm:spPr/>
      <dgm:t>
        <a:bodyPr/>
        <a:lstStyle/>
        <a:p>
          <a:endParaRPr lang="en-ZA"/>
        </a:p>
      </dgm:t>
    </dgm:pt>
    <dgm:pt modelId="{878BE6C9-6D2E-4D7F-BCEC-0FA6ABFA9643}" type="pres">
      <dgm:prSet presAssocID="{E6766525-8BE5-4EEF-807B-6B4AC245782F}" presName="vert0" presStyleCnt="0">
        <dgm:presLayoutVars>
          <dgm:dir/>
          <dgm:animOne val="branch"/>
          <dgm:animLvl val="lvl"/>
        </dgm:presLayoutVars>
      </dgm:prSet>
      <dgm:spPr/>
    </dgm:pt>
    <dgm:pt modelId="{3B24BE59-8840-40D0-8AE6-4AC77C210A53}" type="pres">
      <dgm:prSet presAssocID="{395D413E-3CC3-496F-B354-7374455D7087}" presName="thickLine" presStyleLbl="alignNode1" presStyleIdx="0" presStyleCnt="4"/>
      <dgm:spPr/>
    </dgm:pt>
    <dgm:pt modelId="{DE950B33-2E49-4F2D-A2D7-E07E9FF94F8B}" type="pres">
      <dgm:prSet presAssocID="{395D413E-3CC3-496F-B354-7374455D7087}" presName="horz1" presStyleCnt="0"/>
      <dgm:spPr/>
    </dgm:pt>
    <dgm:pt modelId="{669BF48E-E871-4126-BB83-62C495DE1757}" type="pres">
      <dgm:prSet presAssocID="{395D413E-3CC3-496F-B354-7374455D7087}" presName="tx1" presStyleLbl="revTx" presStyleIdx="0" presStyleCnt="4"/>
      <dgm:spPr/>
    </dgm:pt>
    <dgm:pt modelId="{477C86E0-E920-437E-A3E4-4492F5B7D6BC}" type="pres">
      <dgm:prSet presAssocID="{395D413E-3CC3-496F-B354-7374455D7087}" presName="vert1" presStyleCnt="0"/>
      <dgm:spPr/>
    </dgm:pt>
    <dgm:pt modelId="{66C7FFDE-39C8-4286-AA46-1D0B0ABF0193}" type="pres">
      <dgm:prSet presAssocID="{4BC01DF5-2FD8-44F7-9C9B-99CFDDA00880}" presName="thickLine" presStyleLbl="alignNode1" presStyleIdx="1" presStyleCnt="4"/>
      <dgm:spPr/>
    </dgm:pt>
    <dgm:pt modelId="{2690890C-2279-4B8F-A3BA-8B04DD12E4C9}" type="pres">
      <dgm:prSet presAssocID="{4BC01DF5-2FD8-44F7-9C9B-99CFDDA00880}" presName="horz1" presStyleCnt="0"/>
      <dgm:spPr/>
    </dgm:pt>
    <dgm:pt modelId="{F7DEAFA9-F342-4F9C-AF21-1DA096D76C18}" type="pres">
      <dgm:prSet presAssocID="{4BC01DF5-2FD8-44F7-9C9B-99CFDDA00880}" presName="tx1" presStyleLbl="revTx" presStyleIdx="1" presStyleCnt="4"/>
      <dgm:spPr/>
    </dgm:pt>
    <dgm:pt modelId="{267B0735-515F-4543-A328-3AD76AE46507}" type="pres">
      <dgm:prSet presAssocID="{4BC01DF5-2FD8-44F7-9C9B-99CFDDA00880}" presName="vert1" presStyleCnt="0"/>
      <dgm:spPr/>
    </dgm:pt>
    <dgm:pt modelId="{AE38CF66-D3CA-441B-8439-850DC9E78529}" type="pres">
      <dgm:prSet presAssocID="{8FD01240-009F-44BE-B79A-C634FDFF9DA6}" presName="thickLine" presStyleLbl="alignNode1" presStyleIdx="2" presStyleCnt="4"/>
      <dgm:spPr/>
    </dgm:pt>
    <dgm:pt modelId="{8CD22972-5056-4BB2-86A2-59F06E92F19F}" type="pres">
      <dgm:prSet presAssocID="{8FD01240-009F-44BE-B79A-C634FDFF9DA6}" presName="horz1" presStyleCnt="0"/>
      <dgm:spPr/>
    </dgm:pt>
    <dgm:pt modelId="{BF931B4B-E079-480B-903C-AF175D11708C}" type="pres">
      <dgm:prSet presAssocID="{8FD01240-009F-44BE-B79A-C634FDFF9DA6}" presName="tx1" presStyleLbl="revTx" presStyleIdx="2" presStyleCnt="4"/>
      <dgm:spPr/>
    </dgm:pt>
    <dgm:pt modelId="{E592DD86-8F17-46E3-AD45-CFAE82BBC1D2}" type="pres">
      <dgm:prSet presAssocID="{8FD01240-009F-44BE-B79A-C634FDFF9DA6}" presName="vert1" presStyleCnt="0"/>
      <dgm:spPr/>
    </dgm:pt>
    <dgm:pt modelId="{CE31DAEE-A6A4-4653-9A30-72D500DB4551}" type="pres">
      <dgm:prSet presAssocID="{39204B11-6D08-4BCB-ABB5-0B59801EA009}" presName="thickLine" presStyleLbl="alignNode1" presStyleIdx="3" presStyleCnt="4"/>
      <dgm:spPr/>
    </dgm:pt>
    <dgm:pt modelId="{BA954649-B247-48D1-9CC7-3985C40B7E33}" type="pres">
      <dgm:prSet presAssocID="{39204B11-6D08-4BCB-ABB5-0B59801EA009}" presName="horz1" presStyleCnt="0"/>
      <dgm:spPr/>
    </dgm:pt>
    <dgm:pt modelId="{5BE3F5B1-84B7-4D34-8EE5-B3668895572A}" type="pres">
      <dgm:prSet presAssocID="{39204B11-6D08-4BCB-ABB5-0B59801EA009}" presName="tx1" presStyleLbl="revTx" presStyleIdx="3" presStyleCnt="4"/>
      <dgm:spPr/>
    </dgm:pt>
    <dgm:pt modelId="{D221241D-0CDA-4805-81D4-81BA2C423C65}" type="pres">
      <dgm:prSet presAssocID="{39204B11-6D08-4BCB-ABB5-0B59801EA009}" presName="vert1" presStyleCnt="0"/>
      <dgm:spPr/>
    </dgm:pt>
  </dgm:ptLst>
  <dgm:cxnLst>
    <dgm:cxn modelId="{61A4DE62-2A37-4BA9-ABB9-E172303DD179}" type="presOf" srcId="{8FD01240-009F-44BE-B79A-C634FDFF9DA6}" destId="{BF931B4B-E079-480B-903C-AF175D11708C}" srcOrd="0" destOrd="0" presId="urn:microsoft.com/office/officeart/2008/layout/LinedList"/>
    <dgm:cxn modelId="{F4BDE342-750B-4E90-BF7D-AC4E1DEE9C28}" type="presOf" srcId="{39204B11-6D08-4BCB-ABB5-0B59801EA009}" destId="{5BE3F5B1-84B7-4D34-8EE5-B3668895572A}" srcOrd="0" destOrd="0" presId="urn:microsoft.com/office/officeart/2008/layout/LinedList"/>
    <dgm:cxn modelId="{0D9A1644-972B-4F0D-8DDF-7EEFFCEB7D1C}" srcId="{E6766525-8BE5-4EEF-807B-6B4AC245782F}" destId="{4BC01DF5-2FD8-44F7-9C9B-99CFDDA00880}" srcOrd="1" destOrd="0" parTransId="{5160BCE3-A6B6-4480-A6F8-5E1ABDC08164}" sibTransId="{51EC3DBF-AB03-4C95-9A61-56EED4FB95C6}"/>
    <dgm:cxn modelId="{20590F58-25A7-40B2-B0AE-98828D00F2C9}" srcId="{E6766525-8BE5-4EEF-807B-6B4AC245782F}" destId="{8FD01240-009F-44BE-B79A-C634FDFF9DA6}" srcOrd="2" destOrd="0" parTransId="{7F32B9EC-F841-405E-BC2B-D0ECEE667AB7}" sibTransId="{66F50721-41C2-4B23-830C-598BFF520703}"/>
    <dgm:cxn modelId="{A4AECF78-06EE-49DA-91CE-99DC7942323D}" type="presOf" srcId="{395D413E-3CC3-496F-B354-7374455D7087}" destId="{669BF48E-E871-4126-BB83-62C495DE1757}" srcOrd="0" destOrd="0" presId="urn:microsoft.com/office/officeart/2008/layout/LinedList"/>
    <dgm:cxn modelId="{ECDCE778-8686-4E6F-BAC2-C19B347B6C96}" type="presOf" srcId="{4BC01DF5-2FD8-44F7-9C9B-99CFDDA00880}" destId="{F7DEAFA9-F342-4F9C-AF21-1DA096D76C18}" srcOrd="0" destOrd="0" presId="urn:microsoft.com/office/officeart/2008/layout/LinedList"/>
    <dgm:cxn modelId="{9E6874B5-42EF-47FA-853C-066EB6619E83}" srcId="{E6766525-8BE5-4EEF-807B-6B4AC245782F}" destId="{39204B11-6D08-4BCB-ABB5-0B59801EA009}" srcOrd="3" destOrd="0" parTransId="{A3FD9EF1-FC69-4487-9993-1838A4B51BB2}" sibTransId="{485757CF-7377-4B70-9996-9E5230286140}"/>
    <dgm:cxn modelId="{D8035AE8-78EF-43C5-BE6D-0DA1BF5F94B2}" srcId="{E6766525-8BE5-4EEF-807B-6B4AC245782F}" destId="{395D413E-3CC3-496F-B354-7374455D7087}" srcOrd="0" destOrd="0" parTransId="{37576E95-5465-45B5-8032-CCDBF2503425}" sibTransId="{AD4B0351-BE6B-42D0-9C8E-C8FCB7B8CD45}"/>
    <dgm:cxn modelId="{EF867CEF-E58A-4186-A227-C62B76DD01A2}" type="presOf" srcId="{E6766525-8BE5-4EEF-807B-6B4AC245782F}" destId="{878BE6C9-6D2E-4D7F-BCEC-0FA6ABFA9643}" srcOrd="0" destOrd="0" presId="urn:microsoft.com/office/officeart/2008/layout/LinedList"/>
    <dgm:cxn modelId="{F1724BD2-A1A4-438B-8B83-C0C427A9F9B4}" type="presParOf" srcId="{878BE6C9-6D2E-4D7F-BCEC-0FA6ABFA9643}" destId="{3B24BE59-8840-40D0-8AE6-4AC77C210A53}" srcOrd="0" destOrd="0" presId="urn:microsoft.com/office/officeart/2008/layout/LinedList"/>
    <dgm:cxn modelId="{8F978E9F-46C6-4794-AAE3-7109E52D9DB7}" type="presParOf" srcId="{878BE6C9-6D2E-4D7F-BCEC-0FA6ABFA9643}" destId="{DE950B33-2E49-4F2D-A2D7-E07E9FF94F8B}" srcOrd="1" destOrd="0" presId="urn:microsoft.com/office/officeart/2008/layout/LinedList"/>
    <dgm:cxn modelId="{0BD97145-B19A-4369-8C1D-5BE44FB11F05}" type="presParOf" srcId="{DE950B33-2E49-4F2D-A2D7-E07E9FF94F8B}" destId="{669BF48E-E871-4126-BB83-62C495DE1757}" srcOrd="0" destOrd="0" presId="urn:microsoft.com/office/officeart/2008/layout/LinedList"/>
    <dgm:cxn modelId="{3105A08C-1A19-488E-8113-F27CD163C93C}" type="presParOf" srcId="{DE950B33-2E49-4F2D-A2D7-E07E9FF94F8B}" destId="{477C86E0-E920-437E-A3E4-4492F5B7D6BC}" srcOrd="1" destOrd="0" presId="urn:microsoft.com/office/officeart/2008/layout/LinedList"/>
    <dgm:cxn modelId="{6FAC5B2D-67A7-463F-BF62-948840DF5342}" type="presParOf" srcId="{878BE6C9-6D2E-4D7F-BCEC-0FA6ABFA9643}" destId="{66C7FFDE-39C8-4286-AA46-1D0B0ABF0193}" srcOrd="2" destOrd="0" presId="urn:microsoft.com/office/officeart/2008/layout/LinedList"/>
    <dgm:cxn modelId="{53A3EDC6-BC98-409A-BBF9-F4D5BCD7072F}" type="presParOf" srcId="{878BE6C9-6D2E-4D7F-BCEC-0FA6ABFA9643}" destId="{2690890C-2279-4B8F-A3BA-8B04DD12E4C9}" srcOrd="3" destOrd="0" presId="urn:microsoft.com/office/officeart/2008/layout/LinedList"/>
    <dgm:cxn modelId="{96476B1F-1C0F-443A-BF46-4CB1D4E42E11}" type="presParOf" srcId="{2690890C-2279-4B8F-A3BA-8B04DD12E4C9}" destId="{F7DEAFA9-F342-4F9C-AF21-1DA096D76C18}" srcOrd="0" destOrd="0" presId="urn:microsoft.com/office/officeart/2008/layout/LinedList"/>
    <dgm:cxn modelId="{8B982C36-3333-4F8C-A0C4-D76655DC116B}" type="presParOf" srcId="{2690890C-2279-4B8F-A3BA-8B04DD12E4C9}" destId="{267B0735-515F-4543-A328-3AD76AE46507}" srcOrd="1" destOrd="0" presId="urn:microsoft.com/office/officeart/2008/layout/LinedList"/>
    <dgm:cxn modelId="{FD489294-DDEB-42CB-86BD-1D7090690628}" type="presParOf" srcId="{878BE6C9-6D2E-4D7F-BCEC-0FA6ABFA9643}" destId="{AE38CF66-D3CA-441B-8439-850DC9E78529}" srcOrd="4" destOrd="0" presId="urn:microsoft.com/office/officeart/2008/layout/LinedList"/>
    <dgm:cxn modelId="{AD82BFA7-A860-4BE4-94B1-8E15A97CB9A3}" type="presParOf" srcId="{878BE6C9-6D2E-4D7F-BCEC-0FA6ABFA9643}" destId="{8CD22972-5056-4BB2-86A2-59F06E92F19F}" srcOrd="5" destOrd="0" presId="urn:microsoft.com/office/officeart/2008/layout/LinedList"/>
    <dgm:cxn modelId="{CCDC2636-085D-49CA-A1E3-000501481AC7}" type="presParOf" srcId="{8CD22972-5056-4BB2-86A2-59F06E92F19F}" destId="{BF931B4B-E079-480B-903C-AF175D11708C}" srcOrd="0" destOrd="0" presId="urn:microsoft.com/office/officeart/2008/layout/LinedList"/>
    <dgm:cxn modelId="{F979E7D0-8775-4630-81FF-96B1316B40D9}" type="presParOf" srcId="{8CD22972-5056-4BB2-86A2-59F06E92F19F}" destId="{E592DD86-8F17-46E3-AD45-CFAE82BBC1D2}" srcOrd="1" destOrd="0" presId="urn:microsoft.com/office/officeart/2008/layout/LinedList"/>
    <dgm:cxn modelId="{5723AD74-C240-4500-A269-F248CDDEC10C}" type="presParOf" srcId="{878BE6C9-6D2E-4D7F-BCEC-0FA6ABFA9643}" destId="{CE31DAEE-A6A4-4653-9A30-72D500DB4551}" srcOrd="6" destOrd="0" presId="urn:microsoft.com/office/officeart/2008/layout/LinedList"/>
    <dgm:cxn modelId="{BD3838A7-2E99-4F29-B518-2EC4EDC5BEB8}" type="presParOf" srcId="{878BE6C9-6D2E-4D7F-BCEC-0FA6ABFA9643}" destId="{BA954649-B247-48D1-9CC7-3985C40B7E33}" srcOrd="7" destOrd="0" presId="urn:microsoft.com/office/officeart/2008/layout/LinedList"/>
    <dgm:cxn modelId="{059F8471-B2C5-4BC7-9AB9-863F03DF5F36}" type="presParOf" srcId="{BA954649-B247-48D1-9CC7-3985C40B7E33}" destId="{5BE3F5B1-84B7-4D34-8EE5-B3668895572A}" srcOrd="0" destOrd="0" presId="urn:microsoft.com/office/officeart/2008/layout/LinedList"/>
    <dgm:cxn modelId="{191C34AF-28C8-4CF6-A49A-C9CE5567F48A}" type="presParOf" srcId="{BA954649-B247-48D1-9CC7-3985C40B7E33}" destId="{D221241D-0CDA-4805-81D4-81BA2C423C6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4D5064B-31EB-4828-8155-D1344AA6B58D}"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ZA"/>
        </a:p>
      </dgm:t>
    </dgm:pt>
    <dgm:pt modelId="{2FE52908-FEA0-4346-8E6B-8BEDE749F869}">
      <dgm:prSet/>
      <dgm:spPr/>
      <dgm:t>
        <a:bodyPr/>
        <a:lstStyle/>
        <a:p>
          <a:endParaRPr lang="en-ZA"/>
        </a:p>
      </dgm:t>
    </dgm:pt>
    <dgm:pt modelId="{B0B83ACE-5F87-4AA5-9EC4-6C9759FDE70E}" type="parTrans" cxnId="{3066D469-9819-4524-8617-63BDD533A974}">
      <dgm:prSet/>
      <dgm:spPr/>
      <dgm:t>
        <a:bodyPr/>
        <a:lstStyle/>
        <a:p>
          <a:endParaRPr lang="en-ZA"/>
        </a:p>
      </dgm:t>
    </dgm:pt>
    <dgm:pt modelId="{3CD1F585-08E6-4252-9E21-EE8B962BEE57}" type="sibTrans" cxnId="{3066D469-9819-4524-8617-63BDD533A974}">
      <dgm:prSet/>
      <dgm:spPr/>
      <dgm:t>
        <a:bodyPr/>
        <a:lstStyle/>
        <a:p>
          <a:endParaRPr lang="en-ZA"/>
        </a:p>
      </dgm:t>
    </dgm:pt>
    <dgm:pt modelId="{6C0B0E13-F982-4899-AAA4-5B116243C6CF}">
      <dgm:prSet/>
      <dgm:spPr/>
      <dgm:t>
        <a:bodyPr/>
        <a:lstStyle/>
        <a:p>
          <a:r>
            <a:rPr lang="en-ZA" b="0" i="0" baseline="0" dirty="0"/>
            <a:t>Fund administrators using incorrect tax numbers on applications</a:t>
          </a:r>
          <a:endParaRPr lang="en-ZA" dirty="0"/>
        </a:p>
      </dgm:t>
    </dgm:pt>
    <dgm:pt modelId="{374D75C4-6946-43BC-9143-E3D8B30DB4DB}" type="parTrans" cxnId="{366C2B6F-4CF7-41EC-87A8-C94899952AA6}">
      <dgm:prSet/>
      <dgm:spPr/>
      <dgm:t>
        <a:bodyPr/>
        <a:lstStyle/>
        <a:p>
          <a:endParaRPr lang="en-ZA"/>
        </a:p>
      </dgm:t>
    </dgm:pt>
    <dgm:pt modelId="{18757DCB-4425-401C-9A17-771DF8A4C4D2}" type="sibTrans" cxnId="{366C2B6F-4CF7-41EC-87A8-C94899952AA6}">
      <dgm:prSet/>
      <dgm:spPr/>
      <dgm:t>
        <a:bodyPr/>
        <a:lstStyle/>
        <a:p>
          <a:endParaRPr lang="en-ZA"/>
        </a:p>
      </dgm:t>
    </dgm:pt>
    <dgm:pt modelId="{7C62097C-6CA9-44CE-9782-40B40FB8015E}">
      <dgm:prSet/>
      <dgm:spPr/>
      <dgm:t>
        <a:bodyPr/>
        <a:lstStyle/>
        <a:p>
          <a:r>
            <a:rPr lang="en-ZA" b="0" i="0" dirty="0"/>
            <a:t>Taxpayer having two active tax numbers with SARS</a:t>
          </a:r>
          <a:endParaRPr lang="en-ZA" dirty="0"/>
        </a:p>
      </dgm:t>
    </dgm:pt>
    <dgm:pt modelId="{97B5B1B7-B736-4DD2-8626-616E57B67577}" type="parTrans" cxnId="{83EDCF0A-5469-4087-AA4E-6567FB04EC4A}">
      <dgm:prSet/>
      <dgm:spPr/>
      <dgm:t>
        <a:bodyPr/>
        <a:lstStyle/>
        <a:p>
          <a:endParaRPr lang="en-ZA"/>
        </a:p>
      </dgm:t>
    </dgm:pt>
    <dgm:pt modelId="{09DC15D6-B084-4D84-8B29-F80ED14BFB4E}" type="sibTrans" cxnId="{83EDCF0A-5469-4087-AA4E-6567FB04EC4A}">
      <dgm:prSet/>
      <dgm:spPr/>
      <dgm:t>
        <a:bodyPr/>
        <a:lstStyle/>
        <a:p>
          <a:endParaRPr lang="en-ZA"/>
        </a:p>
      </dgm:t>
    </dgm:pt>
    <dgm:pt modelId="{FA677424-6C89-400D-A2DC-F6BA5948E410}">
      <dgm:prSet/>
      <dgm:spPr/>
      <dgm:t>
        <a:bodyPr/>
        <a:lstStyle/>
        <a:p>
          <a:r>
            <a:rPr lang="en-ZA" b="0" i="0"/>
            <a:t>Duplicated Tax directive application</a:t>
          </a:r>
          <a:endParaRPr lang="en-ZA"/>
        </a:p>
      </dgm:t>
    </dgm:pt>
    <dgm:pt modelId="{0F3B0A1D-89C3-400A-997A-F2FD617C4867}" type="parTrans" cxnId="{58FE09D3-C85B-431E-A3F8-775DDC31D6B7}">
      <dgm:prSet/>
      <dgm:spPr/>
      <dgm:t>
        <a:bodyPr/>
        <a:lstStyle/>
        <a:p>
          <a:endParaRPr lang="en-ZA"/>
        </a:p>
      </dgm:t>
    </dgm:pt>
    <dgm:pt modelId="{9F5FA7DD-607D-4E0C-ACC0-DF73986FF87B}" type="sibTrans" cxnId="{58FE09D3-C85B-431E-A3F8-775DDC31D6B7}">
      <dgm:prSet/>
      <dgm:spPr/>
      <dgm:t>
        <a:bodyPr/>
        <a:lstStyle/>
        <a:p>
          <a:endParaRPr lang="en-ZA"/>
        </a:p>
      </dgm:t>
    </dgm:pt>
    <dgm:pt modelId="{0C4EAFFE-C02B-49C5-8BFC-A30B7ED04BBE}">
      <dgm:prSet/>
      <dgm:spPr/>
      <dgm:t>
        <a:bodyPr/>
        <a:lstStyle/>
        <a:p>
          <a:r>
            <a:rPr lang="en-ZA" b="0" i="0" dirty="0"/>
            <a:t>Taxpayers failing to update passport numbers</a:t>
          </a:r>
          <a:endParaRPr lang="en-ZA" dirty="0"/>
        </a:p>
      </dgm:t>
    </dgm:pt>
    <dgm:pt modelId="{AD045205-1D49-403D-98C8-AEC3A2B5BA2B}" type="parTrans" cxnId="{77DB51F3-A4B5-4F4A-954D-5F214692869E}">
      <dgm:prSet/>
      <dgm:spPr/>
      <dgm:t>
        <a:bodyPr/>
        <a:lstStyle/>
        <a:p>
          <a:endParaRPr lang="en-ZA"/>
        </a:p>
      </dgm:t>
    </dgm:pt>
    <dgm:pt modelId="{09EA3CEB-A3C3-4353-B189-DA6058751EAB}" type="sibTrans" cxnId="{77DB51F3-A4B5-4F4A-954D-5F214692869E}">
      <dgm:prSet/>
      <dgm:spPr/>
      <dgm:t>
        <a:bodyPr/>
        <a:lstStyle/>
        <a:p>
          <a:endParaRPr lang="en-ZA"/>
        </a:p>
      </dgm:t>
    </dgm:pt>
    <dgm:pt modelId="{20280070-C906-4CA6-86D7-F319010457AE}">
      <dgm:prSet/>
      <dgm:spPr/>
      <dgm:t>
        <a:bodyPr/>
        <a:lstStyle/>
        <a:p>
          <a:r>
            <a:rPr lang="en-ZA" b="0" i="0" baseline="0" dirty="0"/>
            <a:t>Old ID numbers </a:t>
          </a:r>
          <a:endParaRPr lang="en-ZA" dirty="0"/>
        </a:p>
      </dgm:t>
    </dgm:pt>
    <dgm:pt modelId="{C7F8C8BA-2893-4949-B447-9101C30488FB}" type="parTrans" cxnId="{3103847C-E742-4E7C-8C45-ED6673914A7E}">
      <dgm:prSet/>
      <dgm:spPr/>
      <dgm:t>
        <a:bodyPr/>
        <a:lstStyle/>
        <a:p>
          <a:endParaRPr lang="en-ZA"/>
        </a:p>
      </dgm:t>
    </dgm:pt>
    <dgm:pt modelId="{7897F5FF-136A-4CB7-BCC5-0FEE93B2C81F}" type="sibTrans" cxnId="{3103847C-E742-4E7C-8C45-ED6673914A7E}">
      <dgm:prSet/>
      <dgm:spPr/>
      <dgm:t>
        <a:bodyPr/>
        <a:lstStyle/>
        <a:p>
          <a:endParaRPr lang="en-ZA"/>
        </a:p>
      </dgm:t>
    </dgm:pt>
    <dgm:pt modelId="{E5AD9435-8118-493E-858D-652EA91AA085}">
      <dgm:prSet/>
      <dgm:spPr>
        <a:solidFill>
          <a:schemeClr val="accent4">
            <a:lumMod val="60000"/>
            <a:lumOff val="40000"/>
          </a:schemeClr>
        </a:solidFill>
      </dgm:spPr>
      <dgm:t>
        <a:bodyPr/>
        <a:lstStyle/>
        <a:p>
          <a:r>
            <a:rPr lang="en-ZA" b="0" i="0" dirty="0"/>
            <a:t>The directive sometimes needs manual intervention from SARS</a:t>
          </a:r>
          <a:endParaRPr lang="en-ZA" dirty="0"/>
        </a:p>
      </dgm:t>
    </dgm:pt>
    <dgm:pt modelId="{BBCB5F51-5B50-4381-9325-436345CAB3C3}" type="parTrans" cxnId="{6A8F25D5-DA9C-4CAD-A76F-9A532F484508}">
      <dgm:prSet/>
      <dgm:spPr/>
      <dgm:t>
        <a:bodyPr/>
        <a:lstStyle/>
        <a:p>
          <a:endParaRPr lang="en-ZA"/>
        </a:p>
      </dgm:t>
    </dgm:pt>
    <dgm:pt modelId="{A9F47530-B861-4A5C-A91D-09DCECD3EC70}" type="sibTrans" cxnId="{6A8F25D5-DA9C-4CAD-A76F-9A532F484508}">
      <dgm:prSet/>
      <dgm:spPr/>
      <dgm:t>
        <a:bodyPr/>
        <a:lstStyle/>
        <a:p>
          <a:endParaRPr lang="en-ZA"/>
        </a:p>
      </dgm:t>
    </dgm:pt>
    <dgm:pt modelId="{19F3868C-6728-4B86-9400-A8C613BE516C}" type="pres">
      <dgm:prSet presAssocID="{A4D5064B-31EB-4828-8155-D1344AA6B58D}" presName="compositeShape" presStyleCnt="0">
        <dgm:presLayoutVars>
          <dgm:chMax val="7"/>
          <dgm:dir/>
          <dgm:resizeHandles val="exact"/>
        </dgm:presLayoutVars>
      </dgm:prSet>
      <dgm:spPr/>
    </dgm:pt>
    <dgm:pt modelId="{89F2C97A-8540-419C-82DA-8AC39E120167}" type="pres">
      <dgm:prSet presAssocID="{2FE52908-FEA0-4346-8E6B-8BEDE749F869}" presName="circ1" presStyleLbl="vennNode1" presStyleIdx="0" presStyleCnt="7"/>
      <dgm:spPr/>
    </dgm:pt>
    <dgm:pt modelId="{55E13DC7-0B74-4D26-BFDD-0A0EC0679733}" type="pres">
      <dgm:prSet presAssocID="{2FE52908-FEA0-4346-8E6B-8BEDE749F869}" presName="circ1Tx" presStyleLbl="revTx" presStyleIdx="0" presStyleCnt="0">
        <dgm:presLayoutVars>
          <dgm:chMax val="0"/>
          <dgm:chPref val="0"/>
          <dgm:bulletEnabled val="1"/>
        </dgm:presLayoutVars>
      </dgm:prSet>
      <dgm:spPr/>
    </dgm:pt>
    <dgm:pt modelId="{5E587CEA-B6AB-413F-80A6-E0ECD0E66B20}" type="pres">
      <dgm:prSet presAssocID="{6C0B0E13-F982-4899-AAA4-5B116243C6CF}" presName="circ2" presStyleLbl="vennNode1" presStyleIdx="1" presStyleCnt="7"/>
      <dgm:spPr/>
    </dgm:pt>
    <dgm:pt modelId="{97A3CBAE-AC21-4253-B93B-D36ABCA6E727}" type="pres">
      <dgm:prSet presAssocID="{6C0B0E13-F982-4899-AAA4-5B116243C6CF}" presName="circ2Tx" presStyleLbl="revTx" presStyleIdx="0" presStyleCnt="0">
        <dgm:presLayoutVars>
          <dgm:chMax val="0"/>
          <dgm:chPref val="0"/>
          <dgm:bulletEnabled val="1"/>
        </dgm:presLayoutVars>
      </dgm:prSet>
      <dgm:spPr/>
    </dgm:pt>
    <dgm:pt modelId="{525201B3-75FD-4115-AC60-F72701D6063A}" type="pres">
      <dgm:prSet presAssocID="{7C62097C-6CA9-44CE-9782-40B40FB8015E}" presName="circ3" presStyleLbl="vennNode1" presStyleIdx="2" presStyleCnt="7"/>
      <dgm:spPr/>
    </dgm:pt>
    <dgm:pt modelId="{EA741E34-1AFD-4FAE-B686-37B82B1133DE}" type="pres">
      <dgm:prSet presAssocID="{7C62097C-6CA9-44CE-9782-40B40FB8015E}" presName="circ3Tx" presStyleLbl="revTx" presStyleIdx="0" presStyleCnt="0">
        <dgm:presLayoutVars>
          <dgm:chMax val="0"/>
          <dgm:chPref val="0"/>
          <dgm:bulletEnabled val="1"/>
        </dgm:presLayoutVars>
      </dgm:prSet>
      <dgm:spPr/>
    </dgm:pt>
    <dgm:pt modelId="{39D27291-D419-4FA2-8257-D92BFB1EB246}" type="pres">
      <dgm:prSet presAssocID="{FA677424-6C89-400D-A2DC-F6BA5948E410}" presName="circ4" presStyleLbl="vennNode1" presStyleIdx="3" presStyleCnt="7"/>
      <dgm:spPr/>
    </dgm:pt>
    <dgm:pt modelId="{ECF8C48B-4C4A-42B3-A0C6-6B8EA2AB0A92}" type="pres">
      <dgm:prSet presAssocID="{FA677424-6C89-400D-A2DC-F6BA5948E410}" presName="circ4Tx" presStyleLbl="revTx" presStyleIdx="0" presStyleCnt="0">
        <dgm:presLayoutVars>
          <dgm:chMax val="0"/>
          <dgm:chPref val="0"/>
          <dgm:bulletEnabled val="1"/>
        </dgm:presLayoutVars>
      </dgm:prSet>
      <dgm:spPr/>
    </dgm:pt>
    <dgm:pt modelId="{D7303EA3-3390-4C0F-B7BD-97B7D984A9B4}" type="pres">
      <dgm:prSet presAssocID="{0C4EAFFE-C02B-49C5-8BFC-A30B7ED04BBE}" presName="circ5" presStyleLbl="vennNode1" presStyleIdx="4" presStyleCnt="7"/>
      <dgm:spPr/>
    </dgm:pt>
    <dgm:pt modelId="{27A053ED-3D5F-4824-8F12-CC023DB2E20B}" type="pres">
      <dgm:prSet presAssocID="{0C4EAFFE-C02B-49C5-8BFC-A30B7ED04BBE}" presName="circ5Tx" presStyleLbl="revTx" presStyleIdx="0" presStyleCnt="0">
        <dgm:presLayoutVars>
          <dgm:chMax val="0"/>
          <dgm:chPref val="0"/>
          <dgm:bulletEnabled val="1"/>
        </dgm:presLayoutVars>
      </dgm:prSet>
      <dgm:spPr/>
    </dgm:pt>
    <dgm:pt modelId="{68A7639A-0042-465A-9E7B-970AA8C8CE01}" type="pres">
      <dgm:prSet presAssocID="{20280070-C906-4CA6-86D7-F319010457AE}" presName="circ6" presStyleLbl="vennNode1" presStyleIdx="5" presStyleCnt="7"/>
      <dgm:spPr/>
    </dgm:pt>
    <dgm:pt modelId="{065CFCD1-8077-4261-9E26-04F10F5CA021}" type="pres">
      <dgm:prSet presAssocID="{20280070-C906-4CA6-86D7-F319010457AE}" presName="circ6Tx" presStyleLbl="revTx" presStyleIdx="0" presStyleCnt="0">
        <dgm:presLayoutVars>
          <dgm:chMax val="0"/>
          <dgm:chPref val="0"/>
          <dgm:bulletEnabled val="1"/>
        </dgm:presLayoutVars>
      </dgm:prSet>
      <dgm:spPr/>
    </dgm:pt>
    <dgm:pt modelId="{262F73A4-E470-4CC6-8BBF-983C0289F13A}" type="pres">
      <dgm:prSet presAssocID="{E5AD9435-8118-493E-858D-652EA91AA085}" presName="circ7" presStyleLbl="vennNode1" presStyleIdx="6" presStyleCnt="7"/>
      <dgm:spPr/>
    </dgm:pt>
    <dgm:pt modelId="{C289719C-FA90-47B2-B204-B93A002E24B7}" type="pres">
      <dgm:prSet presAssocID="{E5AD9435-8118-493E-858D-652EA91AA085}" presName="circ7Tx" presStyleLbl="revTx" presStyleIdx="0" presStyleCnt="0">
        <dgm:presLayoutVars>
          <dgm:chMax val="0"/>
          <dgm:chPref val="0"/>
          <dgm:bulletEnabled val="1"/>
        </dgm:presLayoutVars>
      </dgm:prSet>
      <dgm:spPr/>
    </dgm:pt>
  </dgm:ptLst>
  <dgm:cxnLst>
    <dgm:cxn modelId="{C5874306-77E7-443C-973F-771D37DF4AD5}" type="presOf" srcId="{6C0B0E13-F982-4899-AAA4-5B116243C6CF}" destId="{97A3CBAE-AC21-4253-B93B-D36ABCA6E727}" srcOrd="0" destOrd="0" presId="urn:microsoft.com/office/officeart/2005/8/layout/venn1"/>
    <dgm:cxn modelId="{83EDCF0A-5469-4087-AA4E-6567FB04EC4A}" srcId="{A4D5064B-31EB-4828-8155-D1344AA6B58D}" destId="{7C62097C-6CA9-44CE-9782-40B40FB8015E}" srcOrd="2" destOrd="0" parTransId="{97B5B1B7-B736-4DD2-8626-616E57B67577}" sibTransId="{09DC15D6-B084-4D84-8B29-F80ED14BFB4E}"/>
    <dgm:cxn modelId="{9BD3A028-6C1E-478C-BC9B-7B49F943BD9A}" type="presOf" srcId="{A4D5064B-31EB-4828-8155-D1344AA6B58D}" destId="{19F3868C-6728-4B86-9400-A8C613BE516C}" srcOrd="0" destOrd="0" presId="urn:microsoft.com/office/officeart/2005/8/layout/venn1"/>
    <dgm:cxn modelId="{D2B68C30-F6B4-42C6-A2E9-2C045D5CE9BA}" type="presOf" srcId="{2FE52908-FEA0-4346-8E6B-8BEDE749F869}" destId="{55E13DC7-0B74-4D26-BFDD-0A0EC0679733}" srcOrd="0" destOrd="0" presId="urn:microsoft.com/office/officeart/2005/8/layout/venn1"/>
    <dgm:cxn modelId="{C71E043D-69AC-4537-8980-5E5ED3998439}" type="presOf" srcId="{E5AD9435-8118-493E-858D-652EA91AA085}" destId="{C289719C-FA90-47B2-B204-B93A002E24B7}" srcOrd="0" destOrd="0" presId="urn:microsoft.com/office/officeart/2005/8/layout/venn1"/>
    <dgm:cxn modelId="{0D7F495C-3BAA-41A5-B7D7-E39CB1E628DC}" type="presOf" srcId="{0C4EAFFE-C02B-49C5-8BFC-A30B7ED04BBE}" destId="{27A053ED-3D5F-4824-8F12-CC023DB2E20B}" srcOrd="0" destOrd="0" presId="urn:microsoft.com/office/officeart/2005/8/layout/venn1"/>
    <dgm:cxn modelId="{B8BC2B67-2EF0-494A-A8C0-A88C1D260205}" type="presOf" srcId="{FA677424-6C89-400D-A2DC-F6BA5948E410}" destId="{ECF8C48B-4C4A-42B3-A0C6-6B8EA2AB0A92}" srcOrd="0" destOrd="0" presId="urn:microsoft.com/office/officeart/2005/8/layout/venn1"/>
    <dgm:cxn modelId="{3066D469-9819-4524-8617-63BDD533A974}" srcId="{A4D5064B-31EB-4828-8155-D1344AA6B58D}" destId="{2FE52908-FEA0-4346-8E6B-8BEDE749F869}" srcOrd="0" destOrd="0" parTransId="{B0B83ACE-5F87-4AA5-9EC4-6C9759FDE70E}" sibTransId="{3CD1F585-08E6-4252-9E21-EE8B962BEE57}"/>
    <dgm:cxn modelId="{A056A14D-4803-459B-B397-DBA9A07AC549}" type="presOf" srcId="{7C62097C-6CA9-44CE-9782-40B40FB8015E}" destId="{EA741E34-1AFD-4FAE-B686-37B82B1133DE}" srcOrd="0" destOrd="0" presId="urn:microsoft.com/office/officeart/2005/8/layout/venn1"/>
    <dgm:cxn modelId="{366C2B6F-4CF7-41EC-87A8-C94899952AA6}" srcId="{A4D5064B-31EB-4828-8155-D1344AA6B58D}" destId="{6C0B0E13-F982-4899-AAA4-5B116243C6CF}" srcOrd="1" destOrd="0" parTransId="{374D75C4-6946-43BC-9143-E3D8B30DB4DB}" sibTransId="{18757DCB-4425-401C-9A17-771DF8A4C4D2}"/>
    <dgm:cxn modelId="{3103847C-E742-4E7C-8C45-ED6673914A7E}" srcId="{A4D5064B-31EB-4828-8155-D1344AA6B58D}" destId="{20280070-C906-4CA6-86D7-F319010457AE}" srcOrd="5" destOrd="0" parTransId="{C7F8C8BA-2893-4949-B447-9101C30488FB}" sibTransId="{7897F5FF-136A-4CB7-BCC5-0FEE93B2C81F}"/>
    <dgm:cxn modelId="{47867793-B478-4BE5-9644-538F188448FE}" type="presOf" srcId="{20280070-C906-4CA6-86D7-F319010457AE}" destId="{065CFCD1-8077-4261-9E26-04F10F5CA021}" srcOrd="0" destOrd="0" presId="urn:microsoft.com/office/officeart/2005/8/layout/venn1"/>
    <dgm:cxn modelId="{58FE09D3-C85B-431E-A3F8-775DDC31D6B7}" srcId="{A4D5064B-31EB-4828-8155-D1344AA6B58D}" destId="{FA677424-6C89-400D-A2DC-F6BA5948E410}" srcOrd="3" destOrd="0" parTransId="{0F3B0A1D-89C3-400A-997A-F2FD617C4867}" sibTransId="{9F5FA7DD-607D-4E0C-ACC0-DF73986FF87B}"/>
    <dgm:cxn modelId="{6A8F25D5-DA9C-4CAD-A76F-9A532F484508}" srcId="{A4D5064B-31EB-4828-8155-D1344AA6B58D}" destId="{E5AD9435-8118-493E-858D-652EA91AA085}" srcOrd="6" destOrd="0" parTransId="{BBCB5F51-5B50-4381-9325-436345CAB3C3}" sibTransId="{A9F47530-B861-4A5C-A91D-09DCECD3EC70}"/>
    <dgm:cxn modelId="{77DB51F3-A4B5-4F4A-954D-5F214692869E}" srcId="{A4D5064B-31EB-4828-8155-D1344AA6B58D}" destId="{0C4EAFFE-C02B-49C5-8BFC-A30B7ED04BBE}" srcOrd="4" destOrd="0" parTransId="{AD045205-1D49-403D-98C8-AEC3A2B5BA2B}" sibTransId="{09EA3CEB-A3C3-4353-B189-DA6058751EAB}"/>
    <dgm:cxn modelId="{085C7960-94AA-4123-BABA-F6B0A792B231}" type="presParOf" srcId="{19F3868C-6728-4B86-9400-A8C613BE516C}" destId="{89F2C97A-8540-419C-82DA-8AC39E120167}" srcOrd="0" destOrd="0" presId="urn:microsoft.com/office/officeart/2005/8/layout/venn1"/>
    <dgm:cxn modelId="{53732E67-92EE-4ADA-8D3E-DA8CDFCC27A6}" type="presParOf" srcId="{19F3868C-6728-4B86-9400-A8C613BE516C}" destId="{55E13DC7-0B74-4D26-BFDD-0A0EC0679733}" srcOrd="1" destOrd="0" presId="urn:microsoft.com/office/officeart/2005/8/layout/venn1"/>
    <dgm:cxn modelId="{34029D25-5055-4936-9C88-D63D70CB5C89}" type="presParOf" srcId="{19F3868C-6728-4B86-9400-A8C613BE516C}" destId="{5E587CEA-B6AB-413F-80A6-E0ECD0E66B20}" srcOrd="2" destOrd="0" presId="urn:microsoft.com/office/officeart/2005/8/layout/venn1"/>
    <dgm:cxn modelId="{FF136BF8-26BD-47DE-885F-C92757867095}" type="presParOf" srcId="{19F3868C-6728-4B86-9400-A8C613BE516C}" destId="{97A3CBAE-AC21-4253-B93B-D36ABCA6E727}" srcOrd="3" destOrd="0" presId="urn:microsoft.com/office/officeart/2005/8/layout/venn1"/>
    <dgm:cxn modelId="{A2A53F26-EB02-45AF-96D8-88C011D0BEBB}" type="presParOf" srcId="{19F3868C-6728-4B86-9400-A8C613BE516C}" destId="{525201B3-75FD-4115-AC60-F72701D6063A}" srcOrd="4" destOrd="0" presId="urn:microsoft.com/office/officeart/2005/8/layout/venn1"/>
    <dgm:cxn modelId="{D64BBEE7-A048-4753-A3E7-E1545C7CE6AE}" type="presParOf" srcId="{19F3868C-6728-4B86-9400-A8C613BE516C}" destId="{EA741E34-1AFD-4FAE-B686-37B82B1133DE}" srcOrd="5" destOrd="0" presId="urn:microsoft.com/office/officeart/2005/8/layout/venn1"/>
    <dgm:cxn modelId="{71EBACF1-47C6-4B21-BAC4-CB4ED9366F49}" type="presParOf" srcId="{19F3868C-6728-4B86-9400-A8C613BE516C}" destId="{39D27291-D419-4FA2-8257-D92BFB1EB246}" srcOrd="6" destOrd="0" presId="urn:microsoft.com/office/officeart/2005/8/layout/venn1"/>
    <dgm:cxn modelId="{47E2FB52-989C-48DD-9B67-D0F6F102F5DD}" type="presParOf" srcId="{19F3868C-6728-4B86-9400-A8C613BE516C}" destId="{ECF8C48B-4C4A-42B3-A0C6-6B8EA2AB0A92}" srcOrd="7" destOrd="0" presId="urn:microsoft.com/office/officeart/2005/8/layout/venn1"/>
    <dgm:cxn modelId="{58DAD94D-FF05-4F02-AD24-C58EFC088485}" type="presParOf" srcId="{19F3868C-6728-4B86-9400-A8C613BE516C}" destId="{D7303EA3-3390-4C0F-B7BD-97B7D984A9B4}" srcOrd="8" destOrd="0" presId="urn:microsoft.com/office/officeart/2005/8/layout/venn1"/>
    <dgm:cxn modelId="{3DBB0FFC-5D14-4F83-A8A4-FA5768D922B7}" type="presParOf" srcId="{19F3868C-6728-4B86-9400-A8C613BE516C}" destId="{27A053ED-3D5F-4824-8F12-CC023DB2E20B}" srcOrd="9" destOrd="0" presId="urn:microsoft.com/office/officeart/2005/8/layout/venn1"/>
    <dgm:cxn modelId="{CB9D2367-1EFF-4EC3-A1DD-E4DF3C52FAA7}" type="presParOf" srcId="{19F3868C-6728-4B86-9400-A8C613BE516C}" destId="{68A7639A-0042-465A-9E7B-970AA8C8CE01}" srcOrd="10" destOrd="0" presId="urn:microsoft.com/office/officeart/2005/8/layout/venn1"/>
    <dgm:cxn modelId="{514FF9FB-C17C-4959-BEDE-054FFC9C6A6C}" type="presParOf" srcId="{19F3868C-6728-4B86-9400-A8C613BE516C}" destId="{065CFCD1-8077-4261-9E26-04F10F5CA021}" srcOrd="11" destOrd="0" presId="urn:microsoft.com/office/officeart/2005/8/layout/venn1"/>
    <dgm:cxn modelId="{49DA7969-90F6-43F0-911E-0081AFF9637B}" type="presParOf" srcId="{19F3868C-6728-4B86-9400-A8C613BE516C}" destId="{262F73A4-E470-4CC6-8BBF-983C0289F13A}" srcOrd="12" destOrd="0" presId="urn:microsoft.com/office/officeart/2005/8/layout/venn1"/>
    <dgm:cxn modelId="{7546D928-30F9-471C-9ED2-AAF15F97B8D0}" type="presParOf" srcId="{19F3868C-6728-4B86-9400-A8C613BE516C}" destId="{C289719C-FA90-47B2-B204-B93A002E24B7}" srcOrd="1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B970C2-9CEF-459C-8053-925BC7D8D5EF}">
      <dsp:nvSpPr>
        <dsp:cNvPr id="0" name=""/>
        <dsp:cNvSpPr/>
      </dsp:nvSpPr>
      <dsp:spPr>
        <a:xfrm>
          <a:off x="0" y="202642"/>
          <a:ext cx="8370887" cy="327600"/>
        </a:xfrm>
        <a:prstGeom prst="rect">
          <a:avLst/>
        </a:prstGeom>
        <a:solidFill>
          <a:schemeClr val="bg2">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A2A0896-6ACB-49E6-BB87-AB8B03BF1549}">
      <dsp:nvSpPr>
        <dsp:cNvPr id="0" name=""/>
        <dsp:cNvSpPr/>
      </dsp:nvSpPr>
      <dsp:spPr>
        <a:xfrm>
          <a:off x="418544" y="10762"/>
          <a:ext cx="5859620" cy="383760"/>
        </a:xfrm>
        <a:prstGeom prst="round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1480" tIns="0" rIns="221480" bIns="0" numCol="1" spcCol="1270" anchor="ctr" anchorCtr="0">
          <a:noAutofit/>
        </a:bodyPr>
        <a:lstStyle/>
        <a:p>
          <a:pPr marL="0" lvl="0" indent="0" algn="l" defTabSz="711200">
            <a:lnSpc>
              <a:spcPct val="90000"/>
            </a:lnSpc>
            <a:spcBef>
              <a:spcPct val="0"/>
            </a:spcBef>
            <a:spcAft>
              <a:spcPct val="35000"/>
            </a:spcAft>
            <a:buNone/>
          </a:pPr>
          <a:r>
            <a:rPr lang="en-ZA" sz="1600" kern="1200" dirty="0"/>
            <a:t>Definitions and Acronyms</a:t>
          </a:r>
        </a:p>
      </dsp:txBody>
      <dsp:txXfrm>
        <a:off x="437278" y="29496"/>
        <a:ext cx="5822152" cy="346292"/>
      </dsp:txXfrm>
    </dsp:sp>
    <dsp:sp modelId="{10EADB55-2D7B-44B1-877A-AF700900BB17}">
      <dsp:nvSpPr>
        <dsp:cNvPr id="0" name=""/>
        <dsp:cNvSpPr/>
      </dsp:nvSpPr>
      <dsp:spPr>
        <a:xfrm>
          <a:off x="0" y="792322"/>
          <a:ext cx="8370887" cy="327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422D3B7-61E0-4504-9267-FE85D93D7B88}">
      <dsp:nvSpPr>
        <dsp:cNvPr id="0" name=""/>
        <dsp:cNvSpPr/>
      </dsp:nvSpPr>
      <dsp:spPr>
        <a:xfrm>
          <a:off x="418544" y="600442"/>
          <a:ext cx="5859620"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1480" tIns="0" rIns="221480" bIns="0" numCol="1" spcCol="1270" anchor="ctr" anchorCtr="0">
          <a:noAutofit/>
        </a:bodyPr>
        <a:lstStyle/>
        <a:p>
          <a:pPr marL="0" lvl="0" indent="0" algn="l" defTabSz="711200">
            <a:lnSpc>
              <a:spcPct val="90000"/>
            </a:lnSpc>
            <a:spcBef>
              <a:spcPct val="0"/>
            </a:spcBef>
            <a:spcAft>
              <a:spcPct val="35000"/>
            </a:spcAft>
            <a:buNone/>
          </a:pPr>
          <a:r>
            <a:rPr lang="en-ZA" sz="1600" kern="1200" dirty="0"/>
            <a:t>Introduction</a:t>
          </a:r>
        </a:p>
      </dsp:txBody>
      <dsp:txXfrm>
        <a:off x="437278" y="619176"/>
        <a:ext cx="5822152" cy="346292"/>
      </dsp:txXfrm>
    </dsp:sp>
    <dsp:sp modelId="{7A143F49-B9F4-4560-8DF6-8234498484B3}">
      <dsp:nvSpPr>
        <dsp:cNvPr id="0" name=""/>
        <dsp:cNvSpPr/>
      </dsp:nvSpPr>
      <dsp:spPr>
        <a:xfrm>
          <a:off x="0" y="1382002"/>
          <a:ext cx="8370887" cy="327600"/>
        </a:xfrm>
        <a:prstGeom prst="rect">
          <a:avLst/>
        </a:prstGeom>
        <a:solidFill>
          <a:schemeClr val="bg2">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B738D53-4F2B-4C79-9ED3-B2D2C4123D8E}">
      <dsp:nvSpPr>
        <dsp:cNvPr id="0" name=""/>
        <dsp:cNvSpPr/>
      </dsp:nvSpPr>
      <dsp:spPr>
        <a:xfrm>
          <a:off x="418544" y="1190122"/>
          <a:ext cx="5859620" cy="383760"/>
        </a:xfrm>
        <a:prstGeom prst="round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1480" tIns="0" rIns="221480" bIns="0" numCol="1" spcCol="1270" anchor="ctr" anchorCtr="0">
          <a:noAutofit/>
        </a:bodyPr>
        <a:lstStyle/>
        <a:p>
          <a:pPr marL="0" lvl="0" indent="0" algn="l" defTabSz="711200">
            <a:lnSpc>
              <a:spcPct val="90000"/>
            </a:lnSpc>
            <a:spcBef>
              <a:spcPct val="0"/>
            </a:spcBef>
            <a:spcAft>
              <a:spcPct val="35000"/>
            </a:spcAft>
            <a:buNone/>
          </a:pPr>
          <a:r>
            <a:rPr lang="en-ZA" sz="1600" kern="1200" dirty="0"/>
            <a:t>Types of Tax Directives</a:t>
          </a:r>
        </a:p>
      </dsp:txBody>
      <dsp:txXfrm>
        <a:off x="437278" y="1208856"/>
        <a:ext cx="5822152" cy="346292"/>
      </dsp:txXfrm>
    </dsp:sp>
    <dsp:sp modelId="{552C4090-38C7-42F0-910F-7B7C3AFE7B6F}">
      <dsp:nvSpPr>
        <dsp:cNvPr id="0" name=""/>
        <dsp:cNvSpPr/>
      </dsp:nvSpPr>
      <dsp:spPr>
        <a:xfrm>
          <a:off x="0" y="2224914"/>
          <a:ext cx="8370887" cy="327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4F31063-BCF9-4A77-9EF0-E4858BDEEE11}">
      <dsp:nvSpPr>
        <dsp:cNvPr id="0" name=""/>
        <dsp:cNvSpPr/>
      </dsp:nvSpPr>
      <dsp:spPr>
        <a:xfrm>
          <a:off x="418544" y="1779802"/>
          <a:ext cx="5859620" cy="63699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1480" tIns="0" rIns="221480" bIns="0" numCol="1" spcCol="1270" anchor="ctr" anchorCtr="0">
          <a:noAutofit/>
        </a:bodyPr>
        <a:lstStyle/>
        <a:p>
          <a:pPr marL="0" lvl="0" indent="0" algn="l" defTabSz="711200">
            <a:lnSpc>
              <a:spcPct val="90000"/>
            </a:lnSpc>
            <a:spcBef>
              <a:spcPct val="0"/>
            </a:spcBef>
            <a:spcAft>
              <a:spcPct val="35000"/>
            </a:spcAft>
            <a:buNone/>
          </a:pPr>
          <a:r>
            <a:rPr lang="en-ZA" sz="1600" kern="1200" dirty="0">
              <a:effectLst/>
            </a:rPr>
            <a:t>Type of Tax Directives by Tax Practitioners on behalf of Individuals and Employers</a:t>
          </a:r>
          <a:endParaRPr lang="en-ZA" sz="1600" kern="1200" dirty="0">
            <a:effectLst/>
            <a:latin typeface="Calibri" panose="020F0502020204030204" pitchFamily="34" charset="0"/>
            <a:ea typeface="Calibri" panose="020F0502020204030204" pitchFamily="34" charset="0"/>
          </a:endParaRPr>
        </a:p>
      </dsp:txBody>
      <dsp:txXfrm>
        <a:off x="449639" y="1810897"/>
        <a:ext cx="5797430" cy="574801"/>
      </dsp:txXfrm>
    </dsp:sp>
    <dsp:sp modelId="{086655EC-F896-46DB-9AA3-575CFD1C902C}">
      <dsp:nvSpPr>
        <dsp:cNvPr id="0" name=""/>
        <dsp:cNvSpPr/>
      </dsp:nvSpPr>
      <dsp:spPr>
        <a:xfrm>
          <a:off x="0" y="2814594"/>
          <a:ext cx="8370887" cy="327600"/>
        </a:xfrm>
        <a:prstGeom prst="rect">
          <a:avLst/>
        </a:prstGeom>
        <a:solidFill>
          <a:schemeClr val="bg2">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1B775AE-B2E9-421C-82F3-507ABB6F8E46}">
      <dsp:nvSpPr>
        <dsp:cNvPr id="0" name=""/>
        <dsp:cNvSpPr/>
      </dsp:nvSpPr>
      <dsp:spPr>
        <a:xfrm>
          <a:off x="418544" y="2622714"/>
          <a:ext cx="5859620" cy="383760"/>
        </a:xfrm>
        <a:prstGeom prst="round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1480" tIns="0" rIns="221480" bIns="0" numCol="1" spcCol="1270" anchor="ctr" anchorCtr="0">
          <a:noAutofit/>
        </a:bodyPr>
        <a:lstStyle/>
        <a:p>
          <a:pPr marL="0" lvl="0" indent="0" algn="l" defTabSz="711200">
            <a:lnSpc>
              <a:spcPct val="90000"/>
            </a:lnSpc>
            <a:spcBef>
              <a:spcPct val="0"/>
            </a:spcBef>
            <a:spcAft>
              <a:spcPct val="35000"/>
            </a:spcAft>
            <a:buFont typeface="Symbol" panose="05050102010706020507" pitchFamily="18" charset="2"/>
            <a:buNone/>
          </a:pPr>
          <a:r>
            <a:rPr lang="en-ZA" sz="1600" kern="1200" dirty="0">
              <a:effectLst/>
            </a:rPr>
            <a:t>Tax Directive application process</a:t>
          </a:r>
          <a:endParaRPr lang="en-ZA" sz="1600" kern="1200" dirty="0"/>
        </a:p>
      </dsp:txBody>
      <dsp:txXfrm>
        <a:off x="437278" y="2641448"/>
        <a:ext cx="5822152" cy="346292"/>
      </dsp:txXfrm>
    </dsp:sp>
    <dsp:sp modelId="{D76AB9BB-74A0-4C6A-87CF-F62781C9FD29}">
      <dsp:nvSpPr>
        <dsp:cNvPr id="0" name=""/>
        <dsp:cNvSpPr/>
      </dsp:nvSpPr>
      <dsp:spPr>
        <a:xfrm>
          <a:off x="0" y="3601170"/>
          <a:ext cx="8370887" cy="327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FA3796A-776A-400D-B53A-FF148AC5DBA0}">
      <dsp:nvSpPr>
        <dsp:cNvPr id="0" name=""/>
        <dsp:cNvSpPr/>
      </dsp:nvSpPr>
      <dsp:spPr>
        <a:xfrm>
          <a:off x="418544" y="3212394"/>
          <a:ext cx="5859620" cy="5806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1480" tIns="0" rIns="221480" bIns="0" numCol="1" spcCol="1270" anchor="ctr" anchorCtr="0">
          <a:noAutofit/>
        </a:bodyPr>
        <a:lstStyle/>
        <a:p>
          <a:pPr marL="0" lvl="0" indent="0" algn="l" defTabSz="711200">
            <a:lnSpc>
              <a:spcPct val="90000"/>
            </a:lnSpc>
            <a:spcBef>
              <a:spcPct val="0"/>
            </a:spcBef>
            <a:spcAft>
              <a:spcPct val="35000"/>
            </a:spcAft>
            <a:buFont typeface="Symbol" panose="05050102010706020507" pitchFamily="18" charset="2"/>
            <a:buNone/>
          </a:pPr>
          <a:r>
            <a:rPr lang="en-ZA" sz="1600" kern="1200" dirty="0">
              <a:effectLst/>
            </a:rPr>
            <a:t>What are the timelines on the Tax Directives applications</a:t>
          </a:r>
        </a:p>
      </dsp:txBody>
      <dsp:txXfrm>
        <a:off x="446889" y="3240739"/>
        <a:ext cx="5802930" cy="523965"/>
      </dsp:txXfrm>
    </dsp:sp>
    <dsp:sp modelId="{BF0988CE-80DC-4D21-B19E-BE7066BF8123}">
      <dsp:nvSpPr>
        <dsp:cNvPr id="0" name=""/>
        <dsp:cNvSpPr/>
      </dsp:nvSpPr>
      <dsp:spPr>
        <a:xfrm>
          <a:off x="0" y="4190850"/>
          <a:ext cx="8370887" cy="327600"/>
        </a:xfrm>
        <a:prstGeom prst="rect">
          <a:avLst/>
        </a:prstGeom>
        <a:solidFill>
          <a:schemeClr val="bg2">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C5E2974-7222-4C36-AEC9-A8F5D3151ED6}">
      <dsp:nvSpPr>
        <dsp:cNvPr id="0" name=""/>
        <dsp:cNvSpPr/>
      </dsp:nvSpPr>
      <dsp:spPr>
        <a:xfrm>
          <a:off x="418544" y="3998970"/>
          <a:ext cx="5859620" cy="383760"/>
        </a:xfrm>
        <a:prstGeom prst="round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1480" tIns="0" rIns="221480" bIns="0" numCol="1" spcCol="1270" anchor="ctr" anchorCtr="0">
          <a:noAutofit/>
        </a:bodyPr>
        <a:lstStyle/>
        <a:p>
          <a:pPr marL="0" lvl="0" indent="0" algn="l" defTabSz="711200">
            <a:lnSpc>
              <a:spcPct val="90000"/>
            </a:lnSpc>
            <a:spcBef>
              <a:spcPct val="0"/>
            </a:spcBef>
            <a:spcAft>
              <a:spcPct val="35000"/>
            </a:spcAft>
            <a:buFont typeface="Symbol" panose="05050102010706020507" pitchFamily="18" charset="2"/>
            <a:buNone/>
          </a:pPr>
          <a:r>
            <a:rPr lang="en-ZA" sz="1600" kern="1200" dirty="0">
              <a:effectLst/>
            </a:rPr>
            <a:t>Tax Directive updates/ changes</a:t>
          </a:r>
          <a:endParaRPr lang="en-ZA" sz="1800" kern="1200" dirty="0">
            <a:effectLst/>
          </a:endParaRPr>
        </a:p>
      </dsp:txBody>
      <dsp:txXfrm>
        <a:off x="437278" y="4017704"/>
        <a:ext cx="5822152" cy="346292"/>
      </dsp:txXfrm>
    </dsp:sp>
    <dsp:sp modelId="{E8593598-F030-45CE-A9BF-30D73D3397E1}">
      <dsp:nvSpPr>
        <dsp:cNvPr id="0" name=""/>
        <dsp:cNvSpPr/>
      </dsp:nvSpPr>
      <dsp:spPr>
        <a:xfrm>
          <a:off x="0" y="4780530"/>
          <a:ext cx="8370887" cy="327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F94A169-9422-4C38-805F-FB7BFE3D5A4F}">
      <dsp:nvSpPr>
        <dsp:cNvPr id="0" name=""/>
        <dsp:cNvSpPr/>
      </dsp:nvSpPr>
      <dsp:spPr>
        <a:xfrm>
          <a:off x="418544" y="4588650"/>
          <a:ext cx="5859620"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1480" tIns="0" rIns="221480" bIns="0" numCol="1" spcCol="1270" anchor="ctr" anchorCtr="0">
          <a:noAutofit/>
        </a:bodyPr>
        <a:lstStyle/>
        <a:p>
          <a:pPr marL="0" lvl="0" indent="0" algn="l" defTabSz="711200">
            <a:lnSpc>
              <a:spcPct val="90000"/>
            </a:lnSpc>
            <a:spcBef>
              <a:spcPct val="0"/>
            </a:spcBef>
            <a:spcAft>
              <a:spcPct val="35000"/>
            </a:spcAft>
            <a:buNone/>
          </a:pPr>
          <a:r>
            <a:rPr lang="en-ZA" sz="1600" kern="1200" dirty="0">
              <a:solidFill>
                <a:schemeClr val="bg1"/>
              </a:solidFill>
            </a:rPr>
            <a:t>What can delay your Tax Directive Applications</a:t>
          </a:r>
          <a:endParaRPr lang="en-ZA" sz="1600" kern="1200" dirty="0">
            <a:effectLst/>
          </a:endParaRPr>
        </a:p>
      </dsp:txBody>
      <dsp:txXfrm>
        <a:off x="437278" y="4607384"/>
        <a:ext cx="5822152" cy="3462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8E31EC-DC7C-4AE4-B665-0925A9EBECD8}">
      <dsp:nvSpPr>
        <dsp:cNvPr id="0" name=""/>
        <dsp:cNvSpPr/>
      </dsp:nvSpPr>
      <dsp:spPr>
        <a:xfrm>
          <a:off x="0" y="70008"/>
          <a:ext cx="8350201" cy="794747"/>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i="0" kern="1200" dirty="0">
              <a:solidFill>
                <a:schemeClr val="tx2">
                  <a:lumMod val="75000"/>
                </a:schemeClr>
              </a:solidFill>
            </a:rPr>
            <a:t>Why must a tax directive application be submitted</a:t>
          </a:r>
          <a:r>
            <a:rPr lang="en-GB" sz="2000" b="1" i="0" kern="1200" dirty="0">
              <a:solidFill>
                <a:schemeClr val="tx2">
                  <a:lumMod val="75000"/>
                </a:schemeClr>
              </a:solidFill>
            </a:rPr>
            <a:t>?</a:t>
          </a:r>
          <a:endParaRPr lang="en-ZA" sz="2000" b="1" kern="1200" dirty="0">
            <a:solidFill>
              <a:schemeClr val="tx2">
                <a:lumMod val="75000"/>
              </a:schemeClr>
            </a:solidFill>
          </a:endParaRPr>
        </a:p>
      </dsp:txBody>
      <dsp:txXfrm>
        <a:off x="38796" y="108804"/>
        <a:ext cx="8272609" cy="717155"/>
      </dsp:txXfrm>
    </dsp:sp>
    <dsp:sp modelId="{9DCF168B-FD21-4AC4-B7AE-A844B4A66DD0}">
      <dsp:nvSpPr>
        <dsp:cNvPr id="0" name=""/>
        <dsp:cNvSpPr/>
      </dsp:nvSpPr>
      <dsp:spPr>
        <a:xfrm>
          <a:off x="0" y="925770"/>
          <a:ext cx="8350201" cy="1242118"/>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i="0" kern="1200" dirty="0"/>
            <a:t>Fund Administrators and Employers are required in terms of paragraph 9(3) of the Fourth Schedule of the Act to apply for a tax directive for any lump sum payable. SARS will calculate the prescribed amount of employees’ tax that has to </a:t>
          </a:r>
          <a:r>
            <a:rPr lang="en-US" sz="1600" b="0" i="0" kern="1200" dirty="0">
              <a:solidFill>
                <a:schemeClr val="tx1"/>
              </a:solidFill>
            </a:rPr>
            <a:t>be withheld from the specific lump sum payment, which must be paid over </a:t>
          </a:r>
          <a:r>
            <a:rPr lang="en-ZA" sz="1600" b="0" i="0" kern="1200" dirty="0">
              <a:solidFill>
                <a:schemeClr val="tx1"/>
              </a:solidFill>
            </a:rPr>
            <a:t>to SARS. </a:t>
          </a:r>
          <a:r>
            <a:rPr lang="en-ZA" sz="1600" b="0" i="0" kern="1200" dirty="0">
              <a:solidFill>
                <a:schemeClr val="accent5">
                  <a:lumMod val="75000"/>
                </a:schemeClr>
              </a:solidFill>
            </a:rPr>
            <a:t>The information the Employer or Fund Administrator provided on the application form is used to determine the tax payable.</a:t>
          </a:r>
          <a:endParaRPr lang="en-ZA" sz="1600" kern="1200" dirty="0">
            <a:solidFill>
              <a:schemeClr val="accent5">
                <a:lumMod val="75000"/>
              </a:schemeClr>
            </a:solidFill>
          </a:endParaRPr>
        </a:p>
      </dsp:txBody>
      <dsp:txXfrm>
        <a:off x="60635" y="986405"/>
        <a:ext cx="8228931" cy="1120848"/>
      </dsp:txXfrm>
    </dsp:sp>
    <dsp:sp modelId="{6E872B08-B7E0-4CFF-9E94-24DD425ED501}">
      <dsp:nvSpPr>
        <dsp:cNvPr id="0" name=""/>
        <dsp:cNvSpPr/>
      </dsp:nvSpPr>
      <dsp:spPr>
        <a:xfrm>
          <a:off x="0" y="2179899"/>
          <a:ext cx="8350201" cy="1279766"/>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i="0" kern="1200" dirty="0"/>
            <a:t>Fund Administrators / Trustees / Long-term Insurers / Employers must submit a tax directive application, even if </a:t>
          </a:r>
          <a:r>
            <a:rPr lang="en-US" sz="1600" b="0" i="0" kern="1200" dirty="0">
              <a:solidFill>
                <a:prstClr val="black">
                  <a:hueOff val="0"/>
                  <a:satOff val="0"/>
                  <a:lumOff val="0"/>
                  <a:alphaOff val="0"/>
                </a:prstClr>
              </a:solidFill>
              <a:latin typeface="Arial" panose="020B0604020202020204"/>
              <a:ea typeface="+mn-ea"/>
              <a:cs typeface="+mn-cs"/>
            </a:rPr>
            <a:t>the lump sum </a:t>
          </a:r>
          <a:r>
            <a:rPr lang="en-US" sz="1600" b="0" i="0" kern="1200" dirty="0"/>
            <a:t>amount payable is less than the allowable deductions in terms of the Second Schedule to the </a:t>
          </a:r>
          <a:r>
            <a:rPr lang="en-ZA" sz="1600" b="0" i="0" kern="1200" dirty="0"/>
            <a:t>Act.</a:t>
          </a:r>
          <a:endParaRPr lang="en-ZA" sz="1600" kern="1200" dirty="0"/>
        </a:p>
      </dsp:txBody>
      <dsp:txXfrm>
        <a:off x="62473" y="2242372"/>
        <a:ext cx="8225255" cy="1154820"/>
      </dsp:txXfrm>
    </dsp:sp>
    <dsp:sp modelId="{872F28E6-6485-4C14-8100-4C2805DCB3D0}">
      <dsp:nvSpPr>
        <dsp:cNvPr id="0" name=""/>
        <dsp:cNvSpPr/>
      </dsp:nvSpPr>
      <dsp:spPr>
        <a:xfrm>
          <a:off x="0" y="3494848"/>
          <a:ext cx="8350201" cy="1229516"/>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i="0" kern="1200" dirty="0"/>
            <a:t>Employers must also submit </a:t>
          </a:r>
          <a:r>
            <a:rPr lang="en-US" sz="1600" i="0" strike="noStrike" kern="1200" dirty="0"/>
            <a:t>other</a:t>
          </a:r>
          <a:r>
            <a:rPr lang="en-US" sz="1600" i="0" kern="1200" dirty="0"/>
            <a:t> tax directive application </a:t>
          </a:r>
          <a:r>
            <a:rPr lang="en-US" sz="1600" i="0" strike="noStrike" kern="1200" dirty="0"/>
            <a:t>f</a:t>
          </a:r>
          <a:r>
            <a:rPr lang="en-US" sz="1600" i="0" kern="1200" dirty="0"/>
            <a:t>or lump sum payments such as: Gratuities, Fixed amounts</a:t>
          </a:r>
          <a:r>
            <a:rPr lang="en-US" sz="1600" i="0" kern="1200" dirty="0">
              <a:solidFill>
                <a:schemeClr val="tx1"/>
              </a:solidFill>
            </a:rPr>
            <a:t>, leave payment on retirement, </a:t>
          </a:r>
          <a:r>
            <a:rPr lang="en-US" sz="1600" i="0" kern="1200" dirty="0"/>
            <a:t>etc.</a:t>
          </a:r>
          <a:endParaRPr lang="en-ZA" sz="1600" i="0" kern="1200" dirty="0"/>
        </a:p>
      </dsp:txBody>
      <dsp:txXfrm>
        <a:off x="60020" y="3554868"/>
        <a:ext cx="8230161" cy="11094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E39572-6185-4A8F-AB8D-39244B70A142}">
      <dsp:nvSpPr>
        <dsp:cNvPr id="0" name=""/>
        <dsp:cNvSpPr/>
      </dsp:nvSpPr>
      <dsp:spPr>
        <a:xfrm>
          <a:off x="0" y="30170"/>
          <a:ext cx="8369055" cy="842400"/>
        </a:xfrm>
        <a:prstGeom prst="round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i="0" kern="1200" dirty="0"/>
            <a:t>Reasons for employers, Fund Administrators to apply for a tax directive irrespective of lump sum amount </a:t>
          </a:r>
          <a:endParaRPr lang="en-ZA" sz="2000" kern="1200" dirty="0"/>
        </a:p>
      </dsp:txBody>
      <dsp:txXfrm>
        <a:off x="41123" y="71293"/>
        <a:ext cx="8286809" cy="760154"/>
      </dsp:txXfrm>
    </dsp:sp>
    <dsp:sp modelId="{0110E195-5FF1-4E88-BDDA-4388917AFD38}">
      <dsp:nvSpPr>
        <dsp:cNvPr id="0" name=""/>
        <dsp:cNvSpPr/>
      </dsp:nvSpPr>
      <dsp:spPr>
        <a:xfrm>
          <a:off x="0" y="1002170"/>
          <a:ext cx="8369055" cy="842400"/>
        </a:xfrm>
        <a:prstGeom prst="roundRect">
          <a:avLst/>
        </a:prstGeom>
        <a:solidFill>
          <a:schemeClr val="accent1">
            <a:shade val="50000"/>
            <a:hueOff val="222839"/>
            <a:satOff val="5970"/>
            <a:lumOff val="263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Applicants (Employers, Fund Administrators) are</a:t>
          </a:r>
          <a:r>
            <a:rPr lang="en-US" sz="1800" b="0" i="0" kern="1200" baseline="0" dirty="0"/>
            <a:t> normally not aware of:</a:t>
          </a:r>
          <a:endParaRPr lang="en-ZA" sz="1800" kern="1200" dirty="0"/>
        </a:p>
      </dsp:txBody>
      <dsp:txXfrm>
        <a:off x="41123" y="1043293"/>
        <a:ext cx="8286809" cy="760154"/>
      </dsp:txXfrm>
    </dsp:sp>
    <dsp:sp modelId="{DCC69688-E5C4-44C1-8778-12A67BE06A87}">
      <dsp:nvSpPr>
        <dsp:cNvPr id="0" name=""/>
        <dsp:cNvSpPr/>
      </dsp:nvSpPr>
      <dsp:spPr>
        <a:xfrm>
          <a:off x="0" y="1844570"/>
          <a:ext cx="8369055" cy="1117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5717"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dirty="0"/>
            <a:t>t</a:t>
          </a:r>
          <a:r>
            <a:rPr lang="en-US" sz="1800" b="0" i="0" kern="1200" baseline="0" dirty="0"/>
            <a:t>he lump sum benefits submitted by other Fund Administrators, Employers or Long-term </a:t>
          </a:r>
          <a:r>
            <a:rPr lang="en-ZA" sz="1800" b="0" i="0" kern="1200" baseline="0" dirty="0"/>
            <a:t>Insurers;</a:t>
          </a:r>
          <a:endParaRPr lang="en-ZA" sz="1800" kern="1200" dirty="0"/>
        </a:p>
        <a:p>
          <a:pPr marL="171450" lvl="1" indent="-171450" algn="l" defTabSz="800100">
            <a:lnSpc>
              <a:spcPct val="90000"/>
            </a:lnSpc>
            <a:spcBef>
              <a:spcPct val="0"/>
            </a:spcBef>
            <a:spcAft>
              <a:spcPct val="20000"/>
            </a:spcAft>
            <a:buChar char="•"/>
          </a:pPr>
          <a:r>
            <a:rPr lang="en-US" sz="1800" kern="1200" dirty="0"/>
            <a:t>t</a:t>
          </a:r>
          <a:r>
            <a:rPr lang="en-US" sz="1800" b="0" i="0" kern="1200" baseline="0" dirty="0"/>
            <a:t>he deductions that were previously allowed; or</a:t>
          </a:r>
          <a:endParaRPr lang="en-ZA" sz="1800" kern="1200" dirty="0"/>
        </a:p>
        <a:p>
          <a:pPr marL="171450" lvl="1" indent="-171450" algn="l" defTabSz="800100">
            <a:lnSpc>
              <a:spcPct val="90000"/>
            </a:lnSpc>
            <a:spcBef>
              <a:spcPct val="0"/>
            </a:spcBef>
            <a:spcAft>
              <a:spcPct val="20000"/>
            </a:spcAft>
            <a:buChar char="•"/>
          </a:pPr>
          <a:r>
            <a:rPr lang="en-US" sz="1800" b="0" i="0" kern="1200" baseline="0" dirty="0"/>
            <a:t>if the taxpayer will qualify for any deduction.</a:t>
          </a:r>
          <a:endParaRPr lang="en-ZA" sz="1800" kern="1200" dirty="0"/>
        </a:p>
      </dsp:txBody>
      <dsp:txXfrm>
        <a:off x="0" y="1844570"/>
        <a:ext cx="8369055" cy="1117799"/>
      </dsp:txXfrm>
    </dsp:sp>
    <dsp:sp modelId="{38FD21BB-B114-4655-9F99-D6BBEE18BEF3}">
      <dsp:nvSpPr>
        <dsp:cNvPr id="0" name=""/>
        <dsp:cNvSpPr/>
      </dsp:nvSpPr>
      <dsp:spPr>
        <a:xfrm>
          <a:off x="0" y="2962370"/>
          <a:ext cx="8369055" cy="842400"/>
        </a:xfrm>
        <a:prstGeom prst="roundRect">
          <a:avLst/>
        </a:prstGeom>
        <a:solidFill>
          <a:schemeClr val="accent1">
            <a:shade val="50000"/>
            <a:hueOff val="222839"/>
            <a:satOff val="5970"/>
            <a:lumOff val="263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baseline="0" dirty="0"/>
            <a:t>Where a lump sum benefit is payable, a tax directive application must be submitted to </a:t>
          </a:r>
          <a:r>
            <a:rPr lang="en-ZA" sz="1800" b="0" i="0" kern="1200" baseline="0" dirty="0"/>
            <a:t>allow SARS to:</a:t>
          </a:r>
          <a:endParaRPr lang="en-ZA" sz="1800" kern="1200" dirty="0"/>
        </a:p>
      </dsp:txBody>
      <dsp:txXfrm>
        <a:off x="41123" y="3003493"/>
        <a:ext cx="8286809" cy="760154"/>
      </dsp:txXfrm>
    </dsp:sp>
    <dsp:sp modelId="{7EEA3A94-6055-4460-B789-BCBA2542E3BF}">
      <dsp:nvSpPr>
        <dsp:cNvPr id="0" name=""/>
        <dsp:cNvSpPr/>
      </dsp:nvSpPr>
      <dsp:spPr>
        <a:xfrm>
          <a:off x="0" y="3804770"/>
          <a:ext cx="8369055" cy="11643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5717"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b="0" i="0" kern="1200" baseline="0" dirty="0"/>
            <a:t>consider lump sums, </a:t>
          </a:r>
          <a:r>
            <a:rPr lang="en-US" sz="1800" b="0" i="0" u="none" kern="1200" baseline="0" dirty="0">
              <a:solidFill>
                <a:schemeClr val="tx1"/>
              </a:solidFill>
            </a:rPr>
            <a:t>if any,</a:t>
          </a:r>
          <a:r>
            <a:rPr lang="en-US" sz="1800" b="0" i="0" kern="1200" baseline="0" dirty="0">
              <a:solidFill>
                <a:schemeClr val="tx1"/>
              </a:solidFill>
            </a:rPr>
            <a:t> </a:t>
          </a:r>
          <a:r>
            <a:rPr lang="en-US" sz="1800" b="0" i="0" kern="1200" baseline="0" dirty="0"/>
            <a:t>received prior to the current lump sum; </a:t>
          </a:r>
          <a:endParaRPr lang="en-ZA" sz="1800" kern="1200" dirty="0">
            <a:highlight>
              <a:srgbClr val="FFFF00"/>
            </a:highlight>
          </a:endParaRPr>
        </a:p>
        <a:p>
          <a:pPr marL="171450" lvl="1" indent="-171450" algn="l" defTabSz="800100">
            <a:lnSpc>
              <a:spcPct val="90000"/>
            </a:lnSpc>
            <a:spcBef>
              <a:spcPct val="0"/>
            </a:spcBef>
            <a:spcAft>
              <a:spcPct val="20000"/>
            </a:spcAft>
            <a:buChar char="•"/>
          </a:pPr>
          <a:r>
            <a:rPr lang="en-US" sz="1800" b="0" i="0" kern="1200" baseline="0" dirty="0"/>
            <a:t>calculate the allowable deduction in terms of the Second Schedule to the Act;</a:t>
          </a:r>
          <a:endParaRPr lang="en-ZA" sz="1800" kern="1200" dirty="0"/>
        </a:p>
        <a:p>
          <a:pPr marL="171450" lvl="1" indent="-171450" algn="l" defTabSz="800100">
            <a:lnSpc>
              <a:spcPct val="90000"/>
            </a:lnSpc>
            <a:spcBef>
              <a:spcPct val="0"/>
            </a:spcBef>
            <a:spcAft>
              <a:spcPct val="20000"/>
            </a:spcAft>
            <a:buChar char="•"/>
          </a:pPr>
          <a:r>
            <a:rPr lang="en-US" sz="1800" b="0" i="0" kern="1200" baseline="0" dirty="0"/>
            <a:t>determine the tax to be withheld from the lump sum benefit payment</a:t>
          </a:r>
          <a:r>
            <a:rPr lang="en-US" sz="1800" b="0" i="0" kern="1200" baseline="0" dirty="0">
              <a:solidFill>
                <a:schemeClr val="tx1"/>
              </a:solidFill>
            </a:rPr>
            <a:t>; and</a:t>
          </a:r>
          <a:endParaRPr lang="en-ZA" sz="1800" kern="1200" dirty="0">
            <a:solidFill>
              <a:schemeClr val="tx1"/>
            </a:solidFill>
          </a:endParaRPr>
        </a:p>
        <a:p>
          <a:pPr marL="171450" lvl="1" indent="-171450" algn="l" defTabSz="800100">
            <a:lnSpc>
              <a:spcPct val="90000"/>
            </a:lnSpc>
            <a:spcBef>
              <a:spcPct val="0"/>
            </a:spcBef>
            <a:spcAft>
              <a:spcPct val="20000"/>
            </a:spcAft>
            <a:buChar char="•"/>
          </a:pPr>
          <a:r>
            <a:rPr lang="en-US" sz="1800" b="0" i="0" kern="1200" baseline="0" dirty="0"/>
            <a:t>issue a stop-order where </a:t>
          </a:r>
          <a:r>
            <a:rPr lang="en-US" sz="1800" b="0" i="0" kern="1200" baseline="0" dirty="0">
              <a:solidFill>
                <a:schemeClr val="tx1"/>
              </a:solidFill>
            </a:rPr>
            <a:t>the recipient has any </a:t>
          </a:r>
          <a:r>
            <a:rPr lang="en-US" sz="1800" b="0" i="0" kern="1200" baseline="0" dirty="0"/>
            <a:t>outstanding taxes</a:t>
          </a:r>
          <a:r>
            <a:rPr lang="en-US" sz="1800" b="0" i="0" kern="1200" baseline="0" dirty="0">
              <a:solidFill>
                <a:srgbClr val="FF0000"/>
              </a:solidFill>
            </a:rPr>
            <a:t>. </a:t>
          </a:r>
          <a:endParaRPr lang="en-ZA" sz="1800" kern="1200" dirty="0">
            <a:solidFill>
              <a:srgbClr val="FF0000"/>
            </a:solidFill>
            <a:highlight>
              <a:srgbClr val="FFFF00"/>
            </a:highlight>
          </a:endParaRPr>
        </a:p>
      </dsp:txBody>
      <dsp:txXfrm>
        <a:off x="0" y="3804770"/>
        <a:ext cx="8369055" cy="116437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24BE59-8840-40D0-8AE6-4AC77C210A53}">
      <dsp:nvSpPr>
        <dsp:cNvPr id="0" name=""/>
        <dsp:cNvSpPr/>
      </dsp:nvSpPr>
      <dsp:spPr>
        <a:xfrm>
          <a:off x="0" y="0"/>
          <a:ext cx="825788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9BF48E-E871-4126-BB83-62C495DE1757}">
      <dsp:nvSpPr>
        <dsp:cNvPr id="0" name=""/>
        <dsp:cNvSpPr/>
      </dsp:nvSpPr>
      <dsp:spPr>
        <a:xfrm>
          <a:off x="0" y="0"/>
          <a:ext cx="8257881" cy="1101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0" i="0" kern="1200" baseline="0" dirty="0"/>
            <a:t>This number is also referred to as </a:t>
          </a:r>
          <a:r>
            <a:rPr lang="en-US" sz="1600" b="0" i="0" kern="1200" baseline="0" dirty="0">
              <a:solidFill>
                <a:schemeClr val="tx1"/>
              </a:solidFill>
            </a:rPr>
            <a:t>the</a:t>
          </a:r>
          <a:r>
            <a:rPr lang="en-US" sz="1600" b="0" i="0" kern="1200" baseline="0" dirty="0"/>
            <a:t> income tax reference number and is allocated by SARS to the taxpayer when registering for income tax purposes. This number must be on the IRP5/IT3(a) tax certificate.</a:t>
          </a:r>
          <a:endParaRPr lang="en-ZA" sz="1600" kern="1200" dirty="0"/>
        </a:p>
      </dsp:txBody>
      <dsp:txXfrm>
        <a:off x="0" y="0"/>
        <a:ext cx="8257881" cy="1101356"/>
      </dsp:txXfrm>
    </dsp:sp>
    <dsp:sp modelId="{66C7FFDE-39C8-4286-AA46-1D0B0ABF0193}">
      <dsp:nvSpPr>
        <dsp:cNvPr id="0" name=""/>
        <dsp:cNvSpPr/>
      </dsp:nvSpPr>
      <dsp:spPr>
        <a:xfrm>
          <a:off x="0" y="1101356"/>
          <a:ext cx="825788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DEAFA9-F342-4F9C-AF21-1DA096D76C18}">
      <dsp:nvSpPr>
        <dsp:cNvPr id="0" name=""/>
        <dsp:cNvSpPr/>
      </dsp:nvSpPr>
      <dsp:spPr>
        <a:xfrm>
          <a:off x="0" y="1101356"/>
          <a:ext cx="8257881" cy="1101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0" i="0" kern="1200" baseline="0" dirty="0"/>
            <a:t>In the case of a divorce </a:t>
          </a:r>
          <a:r>
            <a:rPr lang="en-US" sz="1600" b="0" i="0" kern="1200" baseline="0" dirty="0">
              <a:solidFill>
                <a:schemeClr val="tx1"/>
              </a:solidFill>
            </a:rPr>
            <a:t>order granted </a:t>
          </a:r>
          <a:r>
            <a:rPr lang="en-GB" sz="1600" b="0" i="0" kern="1200" baseline="0" dirty="0">
              <a:solidFill>
                <a:schemeClr val="tx1"/>
              </a:solidFill>
            </a:rPr>
            <a:t>after 13 September 2007 and </a:t>
          </a:r>
          <a:r>
            <a:rPr lang="en-US" sz="1600" b="0" i="0" kern="1200" baseline="0" dirty="0">
              <a:solidFill>
                <a:schemeClr val="tx1"/>
              </a:solidFill>
            </a:rPr>
            <a:t>a date of accrual </a:t>
          </a:r>
          <a:r>
            <a:rPr lang="en-US" sz="1600" b="0" i="0" kern="1200" baseline="0" dirty="0"/>
            <a:t>after 1 March 2009 the income tax reference number of the spouse who will receive the benefit must be provided on the tax directive application form.</a:t>
          </a:r>
          <a:endParaRPr lang="en-ZA" sz="1600" kern="1200" dirty="0"/>
        </a:p>
      </dsp:txBody>
      <dsp:txXfrm>
        <a:off x="0" y="1101356"/>
        <a:ext cx="8257881" cy="1101356"/>
      </dsp:txXfrm>
    </dsp:sp>
    <dsp:sp modelId="{AE38CF66-D3CA-441B-8439-850DC9E78529}">
      <dsp:nvSpPr>
        <dsp:cNvPr id="0" name=""/>
        <dsp:cNvSpPr/>
      </dsp:nvSpPr>
      <dsp:spPr>
        <a:xfrm>
          <a:off x="0" y="2202713"/>
          <a:ext cx="825788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931B4B-E079-480B-903C-AF175D11708C}">
      <dsp:nvSpPr>
        <dsp:cNvPr id="0" name=""/>
        <dsp:cNvSpPr/>
      </dsp:nvSpPr>
      <dsp:spPr>
        <a:xfrm>
          <a:off x="0" y="2202712"/>
          <a:ext cx="8257881" cy="1101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0" i="0" kern="1200" baseline="0" dirty="0"/>
            <a:t>SARS has implemented a new function on eFiling that allows the Fund Administrator or Insurer to request the income tax reference number </a:t>
          </a:r>
          <a:r>
            <a:rPr lang="en-US" sz="1600" b="0" i="0" kern="1200" baseline="0" dirty="0">
              <a:solidFill>
                <a:schemeClr val="tx1"/>
              </a:solidFill>
            </a:rPr>
            <a:t>where only the ID number is known</a:t>
          </a:r>
          <a:r>
            <a:rPr lang="en-US" sz="1600" b="0" i="0" kern="1200" baseline="0" dirty="0"/>
            <a:t>.</a:t>
          </a:r>
          <a:endParaRPr lang="en-ZA" sz="1600" kern="1200" dirty="0"/>
        </a:p>
      </dsp:txBody>
      <dsp:txXfrm>
        <a:off x="0" y="2202712"/>
        <a:ext cx="8257881" cy="1101356"/>
      </dsp:txXfrm>
    </dsp:sp>
    <dsp:sp modelId="{CE31DAEE-A6A4-4653-9A30-72D500DB4551}">
      <dsp:nvSpPr>
        <dsp:cNvPr id="0" name=""/>
        <dsp:cNvSpPr/>
      </dsp:nvSpPr>
      <dsp:spPr>
        <a:xfrm>
          <a:off x="0" y="3304069"/>
          <a:ext cx="825788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E3F5B1-84B7-4D34-8EE5-B3668895572A}">
      <dsp:nvSpPr>
        <dsp:cNvPr id="0" name=""/>
        <dsp:cNvSpPr/>
      </dsp:nvSpPr>
      <dsp:spPr>
        <a:xfrm>
          <a:off x="0" y="3304069"/>
          <a:ext cx="8257881" cy="1101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0" i="0" kern="1200" baseline="0" dirty="0"/>
            <a:t>If the taxpayer / member is not registered for income tax, select one of the following reasons:</a:t>
          </a:r>
        </a:p>
        <a:p>
          <a:pPr marL="0" lvl="0" indent="0" algn="l" defTabSz="711200">
            <a:lnSpc>
              <a:spcPct val="90000"/>
            </a:lnSpc>
            <a:spcBef>
              <a:spcPct val="0"/>
            </a:spcBef>
            <a:spcAft>
              <a:spcPct val="35000"/>
            </a:spcAft>
            <a:buNone/>
          </a:pPr>
          <a:r>
            <a:rPr lang="en-US" sz="1600" b="0" i="0" kern="1200" baseline="0" dirty="0"/>
            <a:t>1. Unemployed or </a:t>
          </a:r>
        </a:p>
        <a:p>
          <a:pPr marL="0" lvl="0" indent="0" algn="l" defTabSz="711200">
            <a:lnSpc>
              <a:spcPct val="90000"/>
            </a:lnSpc>
            <a:spcBef>
              <a:spcPct val="0"/>
            </a:spcBef>
            <a:spcAft>
              <a:spcPct val="35000"/>
            </a:spcAft>
            <a:buNone/>
          </a:pPr>
          <a:r>
            <a:rPr lang="en-US" sz="1600" b="0" i="0" kern="1200" baseline="0" dirty="0"/>
            <a:t>2. Other (Supply Reason)</a:t>
          </a:r>
          <a:endParaRPr lang="en-ZA" sz="1600" kern="1200" dirty="0"/>
        </a:p>
      </dsp:txBody>
      <dsp:txXfrm>
        <a:off x="0" y="3304069"/>
        <a:ext cx="8257881" cy="110135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F2C97A-8540-419C-82DA-8AC39E120167}">
      <dsp:nvSpPr>
        <dsp:cNvPr id="0" name=""/>
        <dsp:cNvSpPr/>
      </dsp:nvSpPr>
      <dsp:spPr>
        <a:xfrm>
          <a:off x="3328794" y="1336335"/>
          <a:ext cx="1711936" cy="171214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55E13DC7-0B74-4D26-BFDD-0A0EC0679733}">
      <dsp:nvSpPr>
        <dsp:cNvPr id="0" name=""/>
        <dsp:cNvSpPr/>
      </dsp:nvSpPr>
      <dsp:spPr>
        <a:xfrm>
          <a:off x="3203965" y="0"/>
          <a:ext cx="1961593" cy="104975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ZA" sz="1700" kern="1200"/>
        </a:p>
      </dsp:txBody>
      <dsp:txXfrm>
        <a:off x="3203965" y="0"/>
        <a:ext cx="1961593" cy="1049752"/>
      </dsp:txXfrm>
    </dsp:sp>
    <dsp:sp modelId="{5E587CEA-B6AB-413F-80A6-E0ECD0E66B20}">
      <dsp:nvSpPr>
        <dsp:cNvPr id="0" name=""/>
        <dsp:cNvSpPr/>
      </dsp:nvSpPr>
      <dsp:spPr>
        <a:xfrm>
          <a:off x="3830962" y="1577778"/>
          <a:ext cx="1711936" cy="171214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97A3CBAE-AC21-4253-B93B-D36ABCA6E727}">
      <dsp:nvSpPr>
        <dsp:cNvPr id="0" name=""/>
        <dsp:cNvSpPr/>
      </dsp:nvSpPr>
      <dsp:spPr>
        <a:xfrm>
          <a:off x="5754037" y="997264"/>
          <a:ext cx="1854597" cy="115472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en-ZA" sz="1700" b="0" i="0" kern="1200" baseline="0" dirty="0"/>
            <a:t>Fund administrators using incorrect tax numbers on applications</a:t>
          </a:r>
          <a:endParaRPr lang="en-ZA" sz="1700" kern="1200" dirty="0"/>
        </a:p>
      </dsp:txBody>
      <dsp:txXfrm>
        <a:off x="5754037" y="997264"/>
        <a:ext cx="1854597" cy="1154727"/>
      </dsp:txXfrm>
    </dsp:sp>
    <dsp:sp modelId="{525201B3-75FD-4115-AC60-F72701D6063A}">
      <dsp:nvSpPr>
        <dsp:cNvPr id="0" name=""/>
        <dsp:cNvSpPr/>
      </dsp:nvSpPr>
      <dsp:spPr>
        <a:xfrm>
          <a:off x="3954364" y="2121025"/>
          <a:ext cx="1711936" cy="171214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A741E34-1AFD-4FAE-B686-37B82B1133DE}">
      <dsp:nvSpPr>
        <dsp:cNvPr id="0" name=""/>
        <dsp:cNvSpPr/>
      </dsp:nvSpPr>
      <dsp:spPr>
        <a:xfrm>
          <a:off x="5932364" y="2466918"/>
          <a:ext cx="1818932" cy="123345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en-ZA" sz="1700" b="0" i="0" kern="1200" dirty="0"/>
            <a:t>Taxpayer having two active tax numbers with SARS</a:t>
          </a:r>
          <a:endParaRPr lang="en-ZA" sz="1700" kern="1200" dirty="0"/>
        </a:p>
      </dsp:txBody>
      <dsp:txXfrm>
        <a:off x="5932364" y="2466918"/>
        <a:ext cx="1818932" cy="1233459"/>
      </dsp:txXfrm>
    </dsp:sp>
    <dsp:sp modelId="{39D27291-D419-4FA2-8257-D92BFB1EB246}">
      <dsp:nvSpPr>
        <dsp:cNvPr id="0" name=""/>
        <dsp:cNvSpPr/>
      </dsp:nvSpPr>
      <dsp:spPr>
        <a:xfrm>
          <a:off x="3606983" y="2556672"/>
          <a:ext cx="1711936" cy="171214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CF8C48B-4C4A-42B3-A0C6-6B8EA2AB0A92}">
      <dsp:nvSpPr>
        <dsp:cNvPr id="0" name=""/>
        <dsp:cNvSpPr/>
      </dsp:nvSpPr>
      <dsp:spPr>
        <a:xfrm>
          <a:off x="5147726" y="4120278"/>
          <a:ext cx="1961593" cy="112848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en-ZA" sz="1700" b="0" i="0" kern="1200"/>
            <a:t>Duplicated Tax directive application</a:t>
          </a:r>
          <a:endParaRPr lang="en-ZA" sz="1700" kern="1200"/>
        </a:p>
      </dsp:txBody>
      <dsp:txXfrm>
        <a:off x="5147726" y="4120278"/>
        <a:ext cx="1961593" cy="1128484"/>
      </dsp:txXfrm>
    </dsp:sp>
    <dsp:sp modelId="{D7303EA3-3390-4C0F-B7BD-97B7D984A9B4}">
      <dsp:nvSpPr>
        <dsp:cNvPr id="0" name=""/>
        <dsp:cNvSpPr/>
      </dsp:nvSpPr>
      <dsp:spPr>
        <a:xfrm>
          <a:off x="3050604" y="2556672"/>
          <a:ext cx="1711936" cy="171214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7A053ED-3D5F-4824-8F12-CC023DB2E20B}">
      <dsp:nvSpPr>
        <dsp:cNvPr id="0" name=""/>
        <dsp:cNvSpPr/>
      </dsp:nvSpPr>
      <dsp:spPr>
        <a:xfrm>
          <a:off x="1260204" y="4120278"/>
          <a:ext cx="1961593" cy="112848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en-ZA" sz="1700" b="0" i="0" kern="1200" dirty="0"/>
            <a:t>Taxpayers failing to update passport numbers</a:t>
          </a:r>
          <a:endParaRPr lang="en-ZA" sz="1700" kern="1200" dirty="0"/>
        </a:p>
      </dsp:txBody>
      <dsp:txXfrm>
        <a:off x="1260204" y="4120278"/>
        <a:ext cx="1961593" cy="1128484"/>
      </dsp:txXfrm>
    </dsp:sp>
    <dsp:sp modelId="{68A7639A-0042-465A-9E7B-970AA8C8CE01}">
      <dsp:nvSpPr>
        <dsp:cNvPr id="0" name=""/>
        <dsp:cNvSpPr/>
      </dsp:nvSpPr>
      <dsp:spPr>
        <a:xfrm>
          <a:off x="2703224" y="2121025"/>
          <a:ext cx="1711936" cy="171214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065CFCD1-8077-4261-9E26-04F10F5CA021}">
      <dsp:nvSpPr>
        <dsp:cNvPr id="0" name=""/>
        <dsp:cNvSpPr/>
      </dsp:nvSpPr>
      <dsp:spPr>
        <a:xfrm>
          <a:off x="618228" y="2466918"/>
          <a:ext cx="1818932" cy="123345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en-ZA" sz="1700" b="0" i="0" kern="1200" baseline="0" dirty="0"/>
            <a:t>Old ID numbers </a:t>
          </a:r>
          <a:endParaRPr lang="en-ZA" sz="1700" kern="1200" dirty="0"/>
        </a:p>
      </dsp:txBody>
      <dsp:txXfrm>
        <a:off x="618228" y="2466918"/>
        <a:ext cx="1818932" cy="1233459"/>
      </dsp:txXfrm>
    </dsp:sp>
    <dsp:sp modelId="{262F73A4-E470-4CC6-8BBF-983C0289F13A}">
      <dsp:nvSpPr>
        <dsp:cNvPr id="0" name=""/>
        <dsp:cNvSpPr/>
      </dsp:nvSpPr>
      <dsp:spPr>
        <a:xfrm>
          <a:off x="2826626" y="1577778"/>
          <a:ext cx="1711936" cy="171214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C289719C-FA90-47B2-B204-B93A002E24B7}">
      <dsp:nvSpPr>
        <dsp:cNvPr id="0" name=""/>
        <dsp:cNvSpPr/>
      </dsp:nvSpPr>
      <dsp:spPr>
        <a:xfrm>
          <a:off x="760889" y="997264"/>
          <a:ext cx="1854597" cy="1154727"/>
        </a:xfrm>
        <a:prstGeom prst="rect">
          <a:avLst/>
        </a:prstGeom>
        <a:solidFill>
          <a:schemeClr val="accent4">
            <a:lumMod val="60000"/>
            <a:lumOff val="40000"/>
          </a:schemeClr>
        </a:solid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en-ZA" sz="1700" b="0" i="0" kern="1200" dirty="0"/>
            <a:t>The directive sometimes needs manual intervention from SARS</a:t>
          </a:r>
          <a:endParaRPr lang="en-ZA" sz="1700" kern="1200" dirty="0"/>
        </a:p>
      </dsp:txBody>
      <dsp:txXfrm>
        <a:off x="760889" y="997264"/>
        <a:ext cx="1854597" cy="1154727"/>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14015" cy="495427"/>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09080" y="2"/>
            <a:ext cx="2914015" cy="495427"/>
          </a:xfrm>
          <a:prstGeom prst="rect">
            <a:avLst/>
          </a:prstGeom>
        </p:spPr>
        <p:txBody>
          <a:bodyPr vert="horz" lIns="91440" tIns="45720" rIns="91440" bIns="45720" rtlCol="0"/>
          <a:lstStyle>
            <a:lvl1pPr algn="r">
              <a:defRPr sz="1200"/>
            </a:lvl1pPr>
          </a:lstStyle>
          <a:p>
            <a:fld id="{A357C929-F5A2-B944-A14F-16451897D16C}" type="datetimeFigureOut">
              <a:rPr lang="en-US" smtClean="0"/>
              <a:t>2/16/2023</a:t>
            </a:fld>
            <a:endParaRPr lang="en-US" dirty="0"/>
          </a:p>
        </p:txBody>
      </p:sp>
      <p:sp>
        <p:nvSpPr>
          <p:cNvPr id="4" name="Slide Image Placeholder 3"/>
          <p:cNvSpPr>
            <a:spLocks noGrp="1" noRot="1" noChangeAspect="1"/>
          </p:cNvSpPr>
          <p:nvPr>
            <p:ph type="sldImg" idx="2"/>
          </p:nvPr>
        </p:nvSpPr>
        <p:spPr>
          <a:xfrm>
            <a:off x="1139825" y="1233488"/>
            <a:ext cx="4445000" cy="33337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2465" y="4751983"/>
            <a:ext cx="5379720" cy="388798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378824"/>
            <a:ext cx="2914015" cy="495426"/>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09080" y="9378824"/>
            <a:ext cx="2914015" cy="495426"/>
          </a:xfrm>
          <a:prstGeom prst="rect">
            <a:avLst/>
          </a:prstGeom>
        </p:spPr>
        <p:txBody>
          <a:bodyPr vert="horz" lIns="91440" tIns="45720" rIns="91440" bIns="45720" rtlCol="0" anchor="b"/>
          <a:lstStyle>
            <a:lvl1pPr algn="r">
              <a:defRPr sz="1200"/>
            </a:lvl1pPr>
          </a:lstStyle>
          <a:p>
            <a:fld id="{50B2B449-F1C8-6F47-A588-55ED763A9793}" type="slidenum">
              <a:rPr lang="en-US" smtClean="0"/>
              <a:t>‹#›</a:t>
            </a:fld>
            <a:endParaRPr lang="en-US" dirty="0"/>
          </a:p>
        </p:txBody>
      </p:sp>
    </p:spTree>
    <p:extLst>
      <p:ext uri="{BB962C8B-B14F-4D97-AF65-F5344CB8AC3E}">
        <p14:creationId xmlns:p14="http://schemas.microsoft.com/office/powerpoint/2010/main" val="459981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B2B449-F1C8-6F47-A588-55ED763A9793}" type="slidenum">
              <a:rPr lang="en-US" smtClean="0"/>
              <a:t>0</a:t>
            </a:fld>
            <a:endParaRPr lang="en-US"/>
          </a:p>
        </p:txBody>
      </p:sp>
    </p:spTree>
    <p:extLst>
      <p:ext uri="{BB962C8B-B14F-4D97-AF65-F5344CB8AC3E}">
        <p14:creationId xmlns:p14="http://schemas.microsoft.com/office/powerpoint/2010/main" val="19313768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2B449-F1C8-6F47-A588-55ED763A97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64320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2B449-F1C8-6F47-A588-55ED763A97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51716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2B449-F1C8-6F47-A588-55ED763A97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6664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2B449-F1C8-6F47-A588-55ED763A97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3797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50B2B449-F1C8-6F47-A588-55ED763A9793}" type="slidenum">
              <a:rPr lang="en-US" smtClean="0"/>
              <a:t>3</a:t>
            </a:fld>
            <a:endParaRPr lang="en-US" dirty="0"/>
          </a:p>
        </p:txBody>
      </p:sp>
    </p:spTree>
    <p:extLst>
      <p:ext uri="{BB962C8B-B14F-4D97-AF65-F5344CB8AC3E}">
        <p14:creationId xmlns:p14="http://schemas.microsoft.com/office/powerpoint/2010/main" val="3257099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50B2B449-F1C8-6F47-A588-55ED763A9793}" type="slidenum">
              <a:rPr lang="en-US" smtClean="0"/>
              <a:t>21</a:t>
            </a:fld>
            <a:endParaRPr lang="en-US" dirty="0"/>
          </a:p>
        </p:txBody>
      </p:sp>
    </p:spTree>
    <p:extLst>
      <p:ext uri="{BB962C8B-B14F-4D97-AF65-F5344CB8AC3E}">
        <p14:creationId xmlns:p14="http://schemas.microsoft.com/office/powerpoint/2010/main" val="3888159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2B449-F1C8-6F47-A588-55ED763A97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7421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2B449-F1C8-6F47-A588-55ED763A97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28101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2B449-F1C8-6F47-A588-55ED763A97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5374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2B449-F1C8-6F47-A588-55ED763A97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24346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2B449-F1C8-6F47-A588-55ED763A97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51283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4" name="Date Placeholder 13"/>
          <p:cNvSpPr>
            <a:spLocks noGrp="1"/>
          </p:cNvSpPr>
          <p:nvPr>
            <p:ph type="dt" sz="half" idx="10"/>
          </p:nvPr>
        </p:nvSpPr>
        <p:spPr>
          <a:xfrm>
            <a:off x="2122260" y="5913438"/>
            <a:ext cx="4899479" cy="301756"/>
          </a:xfrm>
          <a:prstGeom prst="rect">
            <a:avLst/>
          </a:prstGeom>
        </p:spPr>
        <p:txBody>
          <a:bodyPr/>
          <a:lstStyle>
            <a:lvl1pPr algn="ctr">
              <a:defRPr sz="1600" b="0" i="0" baseline="0">
                <a:solidFill>
                  <a:schemeClr val="bg1"/>
                </a:solidFill>
                <a:latin typeface="Arial" charset="0"/>
              </a:defRPr>
            </a:lvl1pPr>
          </a:lstStyle>
          <a:p>
            <a:endParaRPr lang="en-US" dirty="0"/>
          </a:p>
        </p:txBody>
      </p:sp>
      <p:sp>
        <p:nvSpPr>
          <p:cNvPr id="17" name="Title 16"/>
          <p:cNvSpPr>
            <a:spLocks noGrp="1"/>
          </p:cNvSpPr>
          <p:nvPr>
            <p:ph type="title" hasCustomPrompt="1"/>
          </p:nvPr>
        </p:nvSpPr>
        <p:spPr>
          <a:xfrm>
            <a:off x="1199696" y="4005620"/>
            <a:ext cx="6744607" cy="514117"/>
          </a:xfrm>
        </p:spPr>
        <p:txBody>
          <a:bodyPr>
            <a:noAutofit/>
          </a:bodyPr>
          <a:lstStyle>
            <a:lvl1pPr algn="ctr">
              <a:defRPr sz="3200" b="1" i="0" baseline="0">
                <a:solidFill>
                  <a:schemeClr val="bg1"/>
                </a:solidFill>
                <a:latin typeface="Arial" charset="0"/>
              </a:defRPr>
            </a:lvl1pPr>
          </a:lstStyle>
          <a:p>
            <a:r>
              <a:rPr lang="en-US" dirty="0"/>
              <a:t>Click to edit Title</a:t>
            </a:r>
          </a:p>
        </p:txBody>
      </p:sp>
      <p:sp>
        <p:nvSpPr>
          <p:cNvPr id="4" name="Text Placeholder 3"/>
          <p:cNvSpPr>
            <a:spLocks noGrp="1"/>
          </p:cNvSpPr>
          <p:nvPr>
            <p:ph type="body" sz="quarter" idx="11" hasCustomPrompt="1"/>
          </p:nvPr>
        </p:nvSpPr>
        <p:spPr>
          <a:xfrm>
            <a:off x="2138589" y="4992693"/>
            <a:ext cx="4866821" cy="488950"/>
          </a:xfrm>
        </p:spPr>
        <p:txBody>
          <a:bodyPr>
            <a:normAutofit/>
          </a:bodyPr>
          <a:lstStyle>
            <a:lvl1pPr marL="0" indent="0" algn="ctr">
              <a:buFontTx/>
              <a:buNone/>
              <a:defRPr sz="2400" baseline="0">
                <a:solidFill>
                  <a:schemeClr val="bg1"/>
                </a:solidFill>
              </a:defRPr>
            </a:lvl1pPr>
          </a:lstStyle>
          <a:p>
            <a:pPr lvl="0"/>
            <a:r>
              <a:rPr lang="en-US" dirty="0"/>
              <a:t>Click to edit Master Division</a:t>
            </a:r>
          </a:p>
        </p:txBody>
      </p:sp>
      <p:pic>
        <p:nvPicPr>
          <p:cNvPr id="3" name="Picture 2" descr="Logo&#10;&#10;Description automatically generated">
            <a:extLst>
              <a:ext uri="{FF2B5EF4-FFF2-40B4-BE49-F238E27FC236}">
                <a16:creationId xmlns:a16="http://schemas.microsoft.com/office/drawing/2014/main" id="{68A79F8D-7B50-2E4C-922B-5AA7C8C28EF9}"/>
              </a:ext>
            </a:extLst>
          </p:cNvPr>
          <p:cNvPicPr>
            <a:picLocks noChangeAspect="1"/>
          </p:cNvPicPr>
          <p:nvPr userDrawn="1"/>
        </p:nvPicPr>
        <p:blipFill>
          <a:blip r:embed="rId2"/>
          <a:stretch>
            <a:fillRect/>
          </a:stretch>
        </p:blipFill>
        <p:spPr>
          <a:xfrm>
            <a:off x="-188843" y="0"/>
            <a:ext cx="9715500" cy="6858000"/>
          </a:xfrm>
          <a:prstGeom prst="rect">
            <a:avLst/>
          </a:prstGeom>
        </p:spPr>
      </p:pic>
    </p:spTree>
    <p:extLst>
      <p:ext uri="{BB962C8B-B14F-4D97-AF65-F5344CB8AC3E}">
        <p14:creationId xmlns:p14="http://schemas.microsoft.com/office/powerpoint/2010/main" val="221606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5" name="Picture 4" descr="Graphical user interface&#10;&#10;Description automatically generated">
            <a:extLst>
              <a:ext uri="{FF2B5EF4-FFF2-40B4-BE49-F238E27FC236}">
                <a16:creationId xmlns:a16="http://schemas.microsoft.com/office/drawing/2014/main" id="{88BE068B-7BBA-C473-440F-A7076F4A27BD}"/>
              </a:ext>
            </a:extLst>
          </p:cNvPr>
          <p:cNvPicPr>
            <a:picLocks noChangeAspect="1"/>
          </p:cNvPicPr>
          <p:nvPr userDrawn="1"/>
        </p:nvPicPr>
        <p:blipFill>
          <a:blip r:embed="rId2"/>
          <a:stretch>
            <a:fillRect/>
          </a:stretch>
        </p:blipFill>
        <p:spPr>
          <a:xfrm>
            <a:off x="-1" y="0"/>
            <a:ext cx="9140415" cy="7078436"/>
          </a:xfrm>
          <a:prstGeom prst="rect">
            <a:avLst/>
          </a:prstGeom>
        </p:spPr>
      </p:pic>
    </p:spTree>
    <p:extLst>
      <p:ext uri="{BB962C8B-B14F-4D97-AF65-F5344CB8AC3E}">
        <p14:creationId xmlns:p14="http://schemas.microsoft.com/office/powerpoint/2010/main" val="2628326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4" name="Date Placeholder 13"/>
          <p:cNvSpPr>
            <a:spLocks noGrp="1"/>
          </p:cNvSpPr>
          <p:nvPr>
            <p:ph type="dt" sz="half" idx="10"/>
          </p:nvPr>
        </p:nvSpPr>
        <p:spPr>
          <a:xfrm>
            <a:off x="2122260" y="5913438"/>
            <a:ext cx="4899479" cy="301756"/>
          </a:xfrm>
          <a:prstGeom prst="rect">
            <a:avLst/>
          </a:prstGeom>
        </p:spPr>
        <p:txBody>
          <a:bodyPr/>
          <a:lstStyle>
            <a:lvl1pPr algn="ctr">
              <a:defRPr sz="1600" b="0" i="0" baseline="0">
                <a:solidFill>
                  <a:schemeClr val="bg1"/>
                </a:solidFill>
                <a:latin typeface="Arial" charset="0"/>
              </a:defRPr>
            </a:lvl1pPr>
          </a:lstStyle>
          <a:p>
            <a:endParaRPr lang="en-US" dirty="0"/>
          </a:p>
        </p:txBody>
      </p:sp>
      <p:sp>
        <p:nvSpPr>
          <p:cNvPr id="17" name="Title 16"/>
          <p:cNvSpPr>
            <a:spLocks noGrp="1"/>
          </p:cNvSpPr>
          <p:nvPr>
            <p:ph type="title" hasCustomPrompt="1"/>
          </p:nvPr>
        </p:nvSpPr>
        <p:spPr>
          <a:xfrm>
            <a:off x="1199696" y="4005620"/>
            <a:ext cx="6744607" cy="514117"/>
          </a:xfrm>
        </p:spPr>
        <p:txBody>
          <a:bodyPr>
            <a:noAutofit/>
          </a:bodyPr>
          <a:lstStyle>
            <a:lvl1pPr algn="ctr">
              <a:defRPr sz="3200" b="1" i="0" baseline="0">
                <a:solidFill>
                  <a:schemeClr val="bg1"/>
                </a:solidFill>
                <a:latin typeface="Arial" charset="0"/>
              </a:defRPr>
            </a:lvl1pPr>
          </a:lstStyle>
          <a:p>
            <a:r>
              <a:rPr lang="en-US" dirty="0"/>
              <a:t>Click to edit Title</a:t>
            </a:r>
          </a:p>
        </p:txBody>
      </p:sp>
      <p:sp>
        <p:nvSpPr>
          <p:cNvPr id="4" name="Text Placeholder 3"/>
          <p:cNvSpPr>
            <a:spLocks noGrp="1"/>
          </p:cNvSpPr>
          <p:nvPr>
            <p:ph type="body" sz="quarter" idx="11" hasCustomPrompt="1"/>
          </p:nvPr>
        </p:nvSpPr>
        <p:spPr>
          <a:xfrm>
            <a:off x="2138589" y="4992693"/>
            <a:ext cx="4866821" cy="488950"/>
          </a:xfrm>
        </p:spPr>
        <p:txBody>
          <a:bodyPr>
            <a:normAutofit/>
          </a:bodyPr>
          <a:lstStyle>
            <a:lvl1pPr marL="0" indent="0" algn="ctr">
              <a:buFontTx/>
              <a:buNone/>
              <a:defRPr sz="2400" baseline="0">
                <a:solidFill>
                  <a:schemeClr val="bg1"/>
                </a:solidFill>
              </a:defRPr>
            </a:lvl1pPr>
          </a:lstStyle>
          <a:p>
            <a:pPr lvl="0"/>
            <a:r>
              <a:rPr lang="en-US" dirty="0"/>
              <a:t>Click to edit Master Division</a:t>
            </a:r>
          </a:p>
        </p:txBody>
      </p:sp>
      <p:pic>
        <p:nvPicPr>
          <p:cNvPr id="3" name="Picture 2" descr="Logo&#10;&#10;Description automatically generated">
            <a:extLst>
              <a:ext uri="{FF2B5EF4-FFF2-40B4-BE49-F238E27FC236}">
                <a16:creationId xmlns:a16="http://schemas.microsoft.com/office/drawing/2014/main" id="{68A79F8D-7B50-2E4C-922B-5AA7C8C28EF9}"/>
              </a:ext>
            </a:extLst>
          </p:cNvPr>
          <p:cNvPicPr>
            <a:picLocks noChangeAspect="1"/>
          </p:cNvPicPr>
          <p:nvPr userDrawn="1"/>
        </p:nvPicPr>
        <p:blipFill>
          <a:blip r:embed="rId2"/>
          <a:stretch>
            <a:fillRect/>
          </a:stretch>
        </p:blipFill>
        <p:spPr>
          <a:xfrm>
            <a:off x="-188843" y="0"/>
            <a:ext cx="9715500" cy="6858000"/>
          </a:xfrm>
          <a:prstGeom prst="rect">
            <a:avLst/>
          </a:prstGeom>
        </p:spPr>
      </p:pic>
    </p:spTree>
    <p:extLst>
      <p:ext uri="{BB962C8B-B14F-4D97-AF65-F5344CB8AC3E}">
        <p14:creationId xmlns:p14="http://schemas.microsoft.com/office/powerpoint/2010/main" val="24493472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a:xfrm>
            <a:off x="341993" y="6429826"/>
            <a:ext cx="423320" cy="365125"/>
          </a:xfrm>
        </p:spPr>
        <p:txBody>
          <a:bodyPr/>
          <a:lstStyle/>
          <a:p>
            <a:fld id="{B540B12B-D968-2643-8E7F-238A3C456CC9}" type="slidenum">
              <a:rPr lang="en-US" smtClean="0"/>
              <a:pPr/>
              <a:t>‹#›</a:t>
            </a:fld>
            <a:endParaRPr lang="en-US" dirty="0"/>
          </a:p>
        </p:txBody>
      </p:sp>
      <p:sp>
        <p:nvSpPr>
          <p:cNvPr id="12" name="Text Placeholder 11"/>
          <p:cNvSpPr>
            <a:spLocks noGrp="1"/>
          </p:cNvSpPr>
          <p:nvPr>
            <p:ph type="body" sz="quarter" idx="11"/>
          </p:nvPr>
        </p:nvSpPr>
        <p:spPr>
          <a:xfrm>
            <a:off x="341312" y="1844673"/>
            <a:ext cx="8370887" cy="4248151"/>
          </a:xfrm>
        </p:spPr>
        <p:txBody>
          <a:bodyPr>
            <a:normAutofit/>
          </a:bodyPr>
          <a:lstStyle>
            <a:lvl1pPr marL="0" indent="0">
              <a:lnSpc>
                <a:spcPct val="100000"/>
              </a:lnSpc>
              <a:spcBef>
                <a:spcPts val="0"/>
              </a:spcBef>
              <a:buFontTx/>
              <a:buNone/>
              <a:defRPr sz="1800"/>
            </a:lvl1pPr>
            <a:lvl2pPr marL="457200" indent="0">
              <a:buFontTx/>
              <a:buNone/>
              <a:defRPr sz="1800">
                <a:solidFill>
                  <a:schemeClr val="tx1">
                    <a:lumMod val="75000"/>
                    <a:lumOff val="25000"/>
                  </a:schemeClr>
                </a:solidFill>
              </a:defRPr>
            </a:lvl2pPr>
            <a:lvl3pPr marL="914400" indent="0">
              <a:buFontTx/>
              <a:buNone/>
              <a:defRPr sz="1800">
                <a:solidFill>
                  <a:schemeClr val="tx1">
                    <a:lumMod val="75000"/>
                    <a:lumOff val="25000"/>
                  </a:schemeClr>
                </a:solidFill>
              </a:defRPr>
            </a:lvl3pPr>
            <a:lvl4pPr marL="1371600" indent="0">
              <a:buFontTx/>
              <a:buNone/>
              <a:defRPr sz="1800">
                <a:solidFill>
                  <a:schemeClr val="tx1">
                    <a:lumMod val="75000"/>
                    <a:lumOff val="25000"/>
                  </a:schemeClr>
                </a:solidFill>
              </a:defRPr>
            </a:lvl4pPr>
            <a:lvl5pPr marL="1828800" indent="0">
              <a:buFontTx/>
              <a:buNone/>
              <a:defRPr sz="18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16"/>
          <p:cNvSpPr>
            <a:spLocks noGrp="1"/>
          </p:cNvSpPr>
          <p:nvPr>
            <p:ph type="body" sz="quarter" idx="12"/>
          </p:nvPr>
        </p:nvSpPr>
        <p:spPr>
          <a:xfrm>
            <a:off x="341313" y="1052513"/>
            <a:ext cx="7886700" cy="437806"/>
          </a:xfrm>
        </p:spPr>
        <p:txBody>
          <a:bodyPr>
            <a:normAutofit/>
          </a:bodyPr>
          <a:lstStyle>
            <a:lvl1pPr>
              <a:defRPr sz="2000" b="1"/>
            </a:lvl1pPr>
          </a:lstStyle>
          <a:p>
            <a:pPr lvl="0"/>
            <a:r>
              <a:rPr lang="en-US"/>
              <a:t>Click to edit Master text styles</a:t>
            </a:r>
          </a:p>
        </p:txBody>
      </p:sp>
      <p:pic>
        <p:nvPicPr>
          <p:cNvPr id="6" name="Picture 5" descr="Text, logo&#10;&#10;Description automatically generated">
            <a:extLst>
              <a:ext uri="{FF2B5EF4-FFF2-40B4-BE49-F238E27FC236}">
                <a16:creationId xmlns:a16="http://schemas.microsoft.com/office/drawing/2014/main" id="{70FF3F6F-6524-3640-BD7B-EA758569EEB3}"/>
              </a:ext>
            </a:extLst>
          </p:cNvPr>
          <p:cNvPicPr>
            <a:picLocks noChangeAspect="1"/>
          </p:cNvPicPr>
          <p:nvPr userDrawn="1"/>
        </p:nvPicPr>
        <p:blipFill>
          <a:blip r:embed="rId2"/>
          <a:stretch>
            <a:fillRect/>
          </a:stretch>
        </p:blipFill>
        <p:spPr>
          <a:xfrm>
            <a:off x="798786" y="6408806"/>
            <a:ext cx="855717" cy="283312"/>
          </a:xfrm>
          <a:prstGeom prst="rect">
            <a:avLst/>
          </a:prstGeom>
        </p:spPr>
      </p:pic>
    </p:spTree>
    <p:extLst>
      <p:ext uri="{BB962C8B-B14F-4D97-AF65-F5344CB8AC3E}">
        <p14:creationId xmlns:p14="http://schemas.microsoft.com/office/powerpoint/2010/main" val="16067155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Bullet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B540B12B-D968-2643-8E7F-238A3C456CC9}" type="slidenum">
              <a:rPr lang="en-US" smtClean="0"/>
              <a:pPr/>
              <a:t>‹#›</a:t>
            </a:fld>
            <a:endParaRPr lang="en-US" dirty="0"/>
          </a:p>
        </p:txBody>
      </p:sp>
      <p:sp>
        <p:nvSpPr>
          <p:cNvPr id="12" name="Text Placeholder 11"/>
          <p:cNvSpPr>
            <a:spLocks noGrp="1"/>
          </p:cNvSpPr>
          <p:nvPr>
            <p:ph type="body" sz="quarter" idx="11"/>
          </p:nvPr>
        </p:nvSpPr>
        <p:spPr>
          <a:xfrm>
            <a:off x="341312" y="1844673"/>
            <a:ext cx="8370887" cy="4248151"/>
          </a:xfrm>
        </p:spPr>
        <p:txBody>
          <a:bodyPr>
            <a:normAutofit/>
          </a:bodyPr>
          <a:lstStyle>
            <a:lvl1pPr marL="285750" indent="-285750">
              <a:lnSpc>
                <a:spcPct val="90000"/>
              </a:lnSpc>
              <a:spcBef>
                <a:spcPts val="0"/>
              </a:spcBef>
              <a:buFontTx/>
              <a:buBlip>
                <a:blip r:embed="rId2"/>
              </a:buBlip>
              <a:defRPr sz="1800"/>
            </a:lvl1pPr>
            <a:lvl2pPr marL="685800" indent="-228600">
              <a:lnSpc>
                <a:spcPct val="90000"/>
              </a:lnSpc>
              <a:spcBef>
                <a:spcPts val="0"/>
              </a:spcBef>
              <a:buFontTx/>
              <a:buBlip>
                <a:blip r:embed="rId2"/>
              </a:buBlip>
              <a:defRPr sz="1800">
                <a:solidFill>
                  <a:schemeClr val="tx1">
                    <a:lumMod val="75000"/>
                    <a:lumOff val="25000"/>
                  </a:schemeClr>
                </a:solidFill>
              </a:defRPr>
            </a:lvl2pPr>
            <a:lvl3pPr marL="1143000" indent="-228600">
              <a:lnSpc>
                <a:spcPct val="90000"/>
              </a:lnSpc>
              <a:spcBef>
                <a:spcPts val="0"/>
              </a:spcBef>
              <a:buFontTx/>
              <a:buBlip>
                <a:blip r:embed="rId2"/>
              </a:buBlip>
              <a:defRPr sz="1800">
                <a:solidFill>
                  <a:schemeClr val="tx1">
                    <a:lumMod val="75000"/>
                    <a:lumOff val="25000"/>
                  </a:schemeClr>
                </a:solidFill>
              </a:defRPr>
            </a:lvl3pPr>
            <a:lvl4pPr marL="1600200" indent="-228600">
              <a:lnSpc>
                <a:spcPct val="90000"/>
              </a:lnSpc>
              <a:spcBef>
                <a:spcPts val="0"/>
              </a:spcBef>
              <a:buFontTx/>
              <a:buBlip>
                <a:blip r:embed="rId2"/>
              </a:buBlip>
              <a:defRPr sz="1800">
                <a:solidFill>
                  <a:schemeClr val="tx1">
                    <a:lumMod val="75000"/>
                    <a:lumOff val="25000"/>
                  </a:schemeClr>
                </a:solidFill>
              </a:defRPr>
            </a:lvl4pPr>
            <a:lvl5pPr marL="2057400" indent="-228600">
              <a:lnSpc>
                <a:spcPct val="90000"/>
              </a:lnSpc>
              <a:spcBef>
                <a:spcPts val="0"/>
              </a:spcBef>
              <a:buFontTx/>
              <a:buBlip>
                <a:blip r:embed="rId2"/>
              </a:buBlip>
              <a:defRPr sz="18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16"/>
          <p:cNvSpPr>
            <a:spLocks noGrp="1"/>
          </p:cNvSpPr>
          <p:nvPr>
            <p:ph type="body" sz="quarter" idx="12"/>
          </p:nvPr>
        </p:nvSpPr>
        <p:spPr>
          <a:xfrm>
            <a:off x="341313" y="1052513"/>
            <a:ext cx="7886700" cy="437806"/>
          </a:xfrm>
        </p:spPr>
        <p:txBody>
          <a:bodyPr>
            <a:normAutofit/>
          </a:bodyPr>
          <a:lstStyle>
            <a:lvl1pPr>
              <a:defRPr sz="2000" b="1"/>
            </a:lvl1pPr>
          </a:lstStyle>
          <a:p>
            <a:pPr lvl="0"/>
            <a:r>
              <a:rPr lang="en-US"/>
              <a:t>Click to edit Master text styles</a:t>
            </a:r>
          </a:p>
        </p:txBody>
      </p:sp>
    </p:spTree>
    <p:extLst>
      <p:ext uri="{BB962C8B-B14F-4D97-AF65-F5344CB8AC3E}">
        <p14:creationId xmlns:p14="http://schemas.microsoft.com/office/powerpoint/2010/main" val="22563363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Imag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341993" y="441325"/>
            <a:ext cx="7886700" cy="532606"/>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10" name="Slide Number Placeholder 5"/>
          <p:cNvSpPr>
            <a:spLocks noGrp="1"/>
          </p:cNvSpPr>
          <p:nvPr>
            <p:ph type="sldNum" sz="quarter" idx="4"/>
          </p:nvPr>
        </p:nvSpPr>
        <p:spPr>
          <a:xfrm>
            <a:off x="341993" y="6429826"/>
            <a:ext cx="2057400" cy="365125"/>
          </a:xfrm>
          <a:prstGeom prst="rect">
            <a:avLst/>
          </a:prstGeom>
        </p:spPr>
        <p:txBody>
          <a:bodyPr vert="horz" lIns="91440" tIns="45720" rIns="91440" bIns="45720" rtlCol="0" anchor="ctr"/>
          <a:lstStyle>
            <a:lvl1pPr algn="l">
              <a:defRPr sz="1200" b="0" i="0">
                <a:solidFill>
                  <a:srgbClr val="004C85"/>
                </a:solidFill>
                <a:latin typeface="Arial" charset="0"/>
              </a:defRPr>
            </a:lvl1pPr>
          </a:lstStyle>
          <a:p>
            <a:fld id="{B540B12B-D968-2643-8E7F-238A3C456CC9}" type="slidenum">
              <a:rPr lang="en-US" smtClean="0"/>
              <a:pPr/>
              <a:t>‹#›</a:t>
            </a:fld>
            <a:endParaRPr lang="en-US" dirty="0"/>
          </a:p>
        </p:txBody>
      </p:sp>
      <p:sp>
        <p:nvSpPr>
          <p:cNvPr id="3" name="Text Placeholder 2"/>
          <p:cNvSpPr>
            <a:spLocks noGrp="1"/>
          </p:cNvSpPr>
          <p:nvPr>
            <p:ph type="body" sz="quarter" idx="10"/>
          </p:nvPr>
        </p:nvSpPr>
        <p:spPr>
          <a:xfrm>
            <a:off x="341993" y="1052513"/>
            <a:ext cx="7886700" cy="437807"/>
          </a:xfrm>
        </p:spPr>
        <p:txBody>
          <a:bodyPr/>
          <a:lstStyle>
            <a:lvl1pPr>
              <a:defRPr b="1"/>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5" name="Content Placeholder 4"/>
          <p:cNvSpPr>
            <a:spLocks noGrp="1"/>
          </p:cNvSpPr>
          <p:nvPr>
            <p:ph sz="quarter" idx="11"/>
          </p:nvPr>
        </p:nvSpPr>
        <p:spPr>
          <a:xfrm>
            <a:off x="341312" y="1844674"/>
            <a:ext cx="8370887" cy="4248151"/>
          </a:xfrm>
        </p:spPr>
        <p:txBody>
          <a:bodyPr>
            <a:normAutofit/>
          </a:bodyPr>
          <a:lstStyle>
            <a:lvl1pPr>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Tree>
    <p:extLst>
      <p:ext uri="{BB962C8B-B14F-4D97-AF65-F5344CB8AC3E}">
        <p14:creationId xmlns:p14="http://schemas.microsoft.com/office/powerpoint/2010/main" val="3058798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43187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a:xfrm>
            <a:off x="341993" y="6429826"/>
            <a:ext cx="423320" cy="365125"/>
          </a:xfrm>
        </p:spPr>
        <p:txBody>
          <a:bodyPr/>
          <a:lstStyle/>
          <a:p>
            <a:fld id="{B540B12B-D968-2643-8E7F-238A3C456CC9}" type="slidenum">
              <a:rPr lang="en-US" smtClean="0"/>
              <a:pPr/>
              <a:t>‹#›</a:t>
            </a:fld>
            <a:endParaRPr lang="en-US" dirty="0"/>
          </a:p>
        </p:txBody>
      </p:sp>
      <p:sp>
        <p:nvSpPr>
          <p:cNvPr id="12" name="Text Placeholder 11"/>
          <p:cNvSpPr>
            <a:spLocks noGrp="1"/>
          </p:cNvSpPr>
          <p:nvPr>
            <p:ph type="body" sz="quarter" idx="11"/>
          </p:nvPr>
        </p:nvSpPr>
        <p:spPr>
          <a:xfrm>
            <a:off x="341312" y="1844673"/>
            <a:ext cx="8370887" cy="4248151"/>
          </a:xfrm>
        </p:spPr>
        <p:txBody>
          <a:bodyPr>
            <a:normAutofit/>
          </a:bodyPr>
          <a:lstStyle>
            <a:lvl1pPr marL="0" indent="0">
              <a:lnSpc>
                <a:spcPct val="100000"/>
              </a:lnSpc>
              <a:spcBef>
                <a:spcPts val="0"/>
              </a:spcBef>
              <a:buFontTx/>
              <a:buNone/>
              <a:defRPr sz="1800"/>
            </a:lvl1pPr>
            <a:lvl2pPr marL="457200" indent="0">
              <a:buFontTx/>
              <a:buNone/>
              <a:defRPr sz="1800">
                <a:solidFill>
                  <a:schemeClr val="tx1">
                    <a:lumMod val="75000"/>
                    <a:lumOff val="25000"/>
                  </a:schemeClr>
                </a:solidFill>
              </a:defRPr>
            </a:lvl2pPr>
            <a:lvl3pPr marL="914400" indent="0">
              <a:buFontTx/>
              <a:buNone/>
              <a:defRPr sz="1800">
                <a:solidFill>
                  <a:schemeClr val="tx1">
                    <a:lumMod val="75000"/>
                    <a:lumOff val="25000"/>
                  </a:schemeClr>
                </a:solidFill>
              </a:defRPr>
            </a:lvl3pPr>
            <a:lvl4pPr marL="1371600" indent="0">
              <a:buFontTx/>
              <a:buNone/>
              <a:defRPr sz="1800">
                <a:solidFill>
                  <a:schemeClr val="tx1">
                    <a:lumMod val="75000"/>
                    <a:lumOff val="25000"/>
                  </a:schemeClr>
                </a:solidFill>
              </a:defRPr>
            </a:lvl4pPr>
            <a:lvl5pPr marL="1828800" indent="0">
              <a:buFontTx/>
              <a:buNone/>
              <a:defRPr sz="18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16"/>
          <p:cNvSpPr>
            <a:spLocks noGrp="1"/>
          </p:cNvSpPr>
          <p:nvPr>
            <p:ph type="body" sz="quarter" idx="12"/>
          </p:nvPr>
        </p:nvSpPr>
        <p:spPr>
          <a:xfrm>
            <a:off x="341313" y="1052513"/>
            <a:ext cx="7886700" cy="437806"/>
          </a:xfrm>
        </p:spPr>
        <p:txBody>
          <a:bodyPr>
            <a:normAutofit/>
          </a:bodyPr>
          <a:lstStyle>
            <a:lvl1pPr>
              <a:defRPr sz="2000" b="1"/>
            </a:lvl1pPr>
          </a:lstStyle>
          <a:p>
            <a:pPr lvl="0"/>
            <a:r>
              <a:rPr lang="en-US"/>
              <a:t>Click to edit Master text styles</a:t>
            </a:r>
          </a:p>
        </p:txBody>
      </p:sp>
      <p:pic>
        <p:nvPicPr>
          <p:cNvPr id="6" name="Picture 5" descr="Text, logo&#10;&#10;Description automatically generated">
            <a:extLst>
              <a:ext uri="{FF2B5EF4-FFF2-40B4-BE49-F238E27FC236}">
                <a16:creationId xmlns:a16="http://schemas.microsoft.com/office/drawing/2014/main" id="{70FF3F6F-6524-3640-BD7B-EA758569EEB3}"/>
              </a:ext>
            </a:extLst>
          </p:cNvPr>
          <p:cNvPicPr>
            <a:picLocks noChangeAspect="1"/>
          </p:cNvPicPr>
          <p:nvPr userDrawn="1"/>
        </p:nvPicPr>
        <p:blipFill>
          <a:blip r:embed="rId2"/>
          <a:stretch>
            <a:fillRect/>
          </a:stretch>
        </p:blipFill>
        <p:spPr>
          <a:xfrm>
            <a:off x="798786" y="6408806"/>
            <a:ext cx="855717" cy="283312"/>
          </a:xfrm>
          <a:prstGeom prst="rect">
            <a:avLst/>
          </a:prstGeom>
        </p:spPr>
      </p:pic>
    </p:spTree>
    <p:extLst>
      <p:ext uri="{BB962C8B-B14F-4D97-AF65-F5344CB8AC3E}">
        <p14:creationId xmlns:p14="http://schemas.microsoft.com/office/powerpoint/2010/main" val="760728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Bullet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B540B12B-D968-2643-8E7F-238A3C456CC9}" type="slidenum">
              <a:rPr lang="en-US" smtClean="0"/>
              <a:pPr/>
              <a:t>‹#›</a:t>
            </a:fld>
            <a:endParaRPr lang="en-US" dirty="0"/>
          </a:p>
        </p:txBody>
      </p:sp>
      <p:sp>
        <p:nvSpPr>
          <p:cNvPr id="12" name="Text Placeholder 11"/>
          <p:cNvSpPr>
            <a:spLocks noGrp="1"/>
          </p:cNvSpPr>
          <p:nvPr>
            <p:ph type="body" sz="quarter" idx="11"/>
          </p:nvPr>
        </p:nvSpPr>
        <p:spPr>
          <a:xfrm>
            <a:off x="341312" y="1844673"/>
            <a:ext cx="8370887" cy="4248151"/>
          </a:xfrm>
        </p:spPr>
        <p:txBody>
          <a:bodyPr>
            <a:normAutofit/>
          </a:bodyPr>
          <a:lstStyle>
            <a:lvl1pPr marL="285750" indent="-285750">
              <a:lnSpc>
                <a:spcPct val="90000"/>
              </a:lnSpc>
              <a:spcBef>
                <a:spcPts val="0"/>
              </a:spcBef>
              <a:buFontTx/>
              <a:buBlip>
                <a:blip r:embed="rId2"/>
              </a:buBlip>
              <a:defRPr sz="1800"/>
            </a:lvl1pPr>
            <a:lvl2pPr marL="685800" indent="-228600">
              <a:lnSpc>
                <a:spcPct val="90000"/>
              </a:lnSpc>
              <a:spcBef>
                <a:spcPts val="0"/>
              </a:spcBef>
              <a:buFontTx/>
              <a:buBlip>
                <a:blip r:embed="rId2"/>
              </a:buBlip>
              <a:defRPr sz="1800">
                <a:solidFill>
                  <a:schemeClr val="tx1">
                    <a:lumMod val="75000"/>
                    <a:lumOff val="25000"/>
                  </a:schemeClr>
                </a:solidFill>
              </a:defRPr>
            </a:lvl2pPr>
            <a:lvl3pPr marL="1143000" indent="-228600">
              <a:lnSpc>
                <a:spcPct val="90000"/>
              </a:lnSpc>
              <a:spcBef>
                <a:spcPts val="0"/>
              </a:spcBef>
              <a:buFontTx/>
              <a:buBlip>
                <a:blip r:embed="rId2"/>
              </a:buBlip>
              <a:defRPr sz="1800">
                <a:solidFill>
                  <a:schemeClr val="tx1">
                    <a:lumMod val="75000"/>
                    <a:lumOff val="25000"/>
                  </a:schemeClr>
                </a:solidFill>
              </a:defRPr>
            </a:lvl3pPr>
            <a:lvl4pPr marL="1600200" indent="-228600">
              <a:lnSpc>
                <a:spcPct val="90000"/>
              </a:lnSpc>
              <a:spcBef>
                <a:spcPts val="0"/>
              </a:spcBef>
              <a:buFontTx/>
              <a:buBlip>
                <a:blip r:embed="rId2"/>
              </a:buBlip>
              <a:defRPr sz="1800">
                <a:solidFill>
                  <a:schemeClr val="tx1">
                    <a:lumMod val="75000"/>
                    <a:lumOff val="25000"/>
                  </a:schemeClr>
                </a:solidFill>
              </a:defRPr>
            </a:lvl4pPr>
            <a:lvl5pPr marL="2057400" indent="-228600">
              <a:lnSpc>
                <a:spcPct val="90000"/>
              </a:lnSpc>
              <a:spcBef>
                <a:spcPts val="0"/>
              </a:spcBef>
              <a:buFontTx/>
              <a:buBlip>
                <a:blip r:embed="rId2"/>
              </a:buBlip>
              <a:defRPr sz="18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16"/>
          <p:cNvSpPr>
            <a:spLocks noGrp="1"/>
          </p:cNvSpPr>
          <p:nvPr>
            <p:ph type="body" sz="quarter" idx="12"/>
          </p:nvPr>
        </p:nvSpPr>
        <p:spPr>
          <a:xfrm>
            <a:off x="341313" y="1052513"/>
            <a:ext cx="7886700" cy="437806"/>
          </a:xfrm>
        </p:spPr>
        <p:txBody>
          <a:bodyPr>
            <a:normAutofit/>
          </a:bodyPr>
          <a:lstStyle>
            <a:lvl1pPr>
              <a:defRPr sz="2000" b="1"/>
            </a:lvl1pPr>
          </a:lstStyle>
          <a:p>
            <a:pPr lvl="0"/>
            <a:r>
              <a:rPr lang="en-US"/>
              <a:t>Click to edit Master text styles</a:t>
            </a:r>
          </a:p>
        </p:txBody>
      </p:sp>
    </p:spTree>
    <p:extLst>
      <p:ext uri="{BB962C8B-B14F-4D97-AF65-F5344CB8AC3E}">
        <p14:creationId xmlns:p14="http://schemas.microsoft.com/office/powerpoint/2010/main" val="801566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Imag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341993" y="441325"/>
            <a:ext cx="7886700" cy="532606"/>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10" name="Slide Number Placeholder 5"/>
          <p:cNvSpPr>
            <a:spLocks noGrp="1"/>
          </p:cNvSpPr>
          <p:nvPr>
            <p:ph type="sldNum" sz="quarter" idx="4"/>
          </p:nvPr>
        </p:nvSpPr>
        <p:spPr>
          <a:xfrm>
            <a:off x="341993" y="6429826"/>
            <a:ext cx="2057400" cy="365125"/>
          </a:xfrm>
          <a:prstGeom prst="rect">
            <a:avLst/>
          </a:prstGeom>
        </p:spPr>
        <p:txBody>
          <a:bodyPr vert="horz" lIns="91440" tIns="45720" rIns="91440" bIns="45720" rtlCol="0" anchor="ctr"/>
          <a:lstStyle>
            <a:lvl1pPr algn="l">
              <a:defRPr sz="1200" b="0" i="0">
                <a:solidFill>
                  <a:srgbClr val="004C85"/>
                </a:solidFill>
                <a:latin typeface="Arial" charset="0"/>
              </a:defRPr>
            </a:lvl1pPr>
          </a:lstStyle>
          <a:p>
            <a:fld id="{B540B12B-D968-2643-8E7F-238A3C456CC9}" type="slidenum">
              <a:rPr lang="en-US" smtClean="0"/>
              <a:pPr/>
              <a:t>‹#›</a:t>
            </a:fld>
            <a:endParaRPr lang="en-US" dirty="0"/>
          </a:p>
        </p:txBody>
      </p:sp>
      <p:sp>
        <p:nvSpPr>
          <p:cNvPr id="3" name="Text Placeholder 2"/>
          <p:cNvSpPr>
            <a:spLocks noGrp="1"/>
          </p:cNvSpPr>
          <p:nvPr>
            <p:ph type="body" sz="quarter" idx="10"/>
          </p:nvPr>
        </p:nvSpPr>
        <p:spPr>
          <a:xfrm>
            <a:off x="341993" y="1052513"/>
            <a:ext cx="7886700" cy="437807"/>
          </a:xfrm>
        </p:spPr>
        <p:txBody>
          <a:bodyPr/>
          <a:lstStyle>
            <a:lvl1pPr>
              <a:defRPr b="1"/>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5" name="Content Placeholder 4"/>
          <p:cNvSpPr>
            <a:spLocks noGrp="1"/>
          </p:cNvSpPr>
          <p:nvPr>
            <p:ph sz="quarter" idx="11"/>
          </p:nvPr>
        </p:nvSpPr>
        <p:spPr>
          <a:xfrm>
            <a:off x="341312" y="1844674"/>
            <a:ext cx="8370887" cy="4248151"/>
          </a:xfrm>
        </p:spPr>
        <p:txBody>
          <a:bodyPr>
            <a:normAutofit/>
          </a:bodyPr>
          <a:lstStyle>
            <a:lvl1pPr>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Tree>
    <p:extLst>
      <p:ext uri="{BB962C8B-B14F-4D97-AF65-F5344CB8AC3E}">
        <p14:creationId xmlns:p14="http://schemas.microsoft.com/office/powerpoint/2010/main" val="759399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8482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4" name="Date Placeholder 13"/>
          <p:cNvSpPr>
            <a:spLocks noGrp="1"/>
          </p:cNvSpPr>
          <p:nvPr>
            <p:ph type="dt" sz="half" idx="10"/>
          </p:nvPr>
        </p:nvSpPr>
        <p:spPr>
          <a:xfrm>
            <a:off x="2122260" y="5913438"/>
            <a:ext cx="4899479" cy="301756"/>
          </a:xfrm>
          <a:prstGeom prst="rect">
            <a:avLst/>
          </a:prstGeom>
        </p:spPr>
        <p:txBody>
          <a:bodyPr/>
          <a:lstStyle>
            <a:lvl1pPr algn="ctr">
              <a:defRPr sz="1600" b="0" i="0" baseline="0">
                <a:solidFill>
                  <a:schemeClr val="bg1"/>
                </a:solidFill>
                <a:latin typeface="Arial"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charset="0"/>
              <a:ea typeface="+mn-ea"/>
              <a:cs typeface="+mn-cs"/>
            </a:endParaRPr>
          </a:p>
        </p:txBody>
      </p:sp>
      <p:sp>
        <p:nvSpPr>
          <p:cNvPr id="17" name="Title 16"/>
          <p:cNvSpPr>
            <a:spLocks noGrp="1"/>
          </p:cNvSpPr>
          <p:nvPr>
            <p:ph type="title" hasCustomPrompt="1"/>
          </p:nvPr>
        </p:nvSpPr>
        <p:spPr>
          <a:xfrm>
            <a:off x="1199696" y="4005620"/>
            <a:ext cx="6744607" cy="514117"/>
          </a:xfrm>
        </p:spPr>
        <p:txBody>
          <a:bodyPr>
            <a:noAutofit/>
          </a:bodyPr>
          <a:lstStyle>
            <a:lvl1pPr algn="ctr">
              <a:defRPr sz="3200" b="1" i="0" baseline="0">
                <a:solidFill>
                  <a:schemeClr val="bg1"/>
                </a:solidFill>
                <a:latin typeface="Arial" charset="0"/>
              </a:defRPr>
            </a:lvl1pPr>
          </a:lstStyle>
          <a:p>
            <a:r>
              <a:rPr lang="en-US" dirty="0"/>
              <a:t>Click to edit Title</a:t>
            </a:r>
          </a:p>
        </p:txBody>
      </p:sp>
      <p:sp>
        <p:nvSpPr>
          <p:cNvPr id="4" name="Text Placeholder 3"/>
          <p:cNvSpPr>
            <a:spLocks noGrp="1"/>
          </p:cNvSpPr>
          <p:nvPr>
            <p:ph type="body" sz="quarter" idx="11" hasCustomPrompt="1"/>
          </p:nvPr>
        </p:nvSpPr>
        <p:spPr>
          <a:xfrm>
            <a:off x="2138589" y="4992693"/>
            <a:ext cx="4866821" cy="488950"/>
          </a:xfrm>
        </p:spPr>
        <p:txBody>
          <a:bodyPr>
            <a:normAutofit/>
          </a:bodyPr>
          <a:lstStyle>
            <a:lvl1pPr marL="0" indent="0" algn="ctr">
              <a:buFontTx/>
              <a:buNone/>
              <a:defRPr sz="2400" baseline="0">
                <a:solidFill>
                  <a:schemeClr val="bg1"/>
                </a:solidFill>
              </a:defRPr>
            </a:lvl1pPr>
          </a:lstStyle>
          <a:p>
            <a:pPr lvl="0"/>
            <a:r>
              <a:rPr lang="en-US" dirty="0"/>
              <a:t>Click to edit Master Division</a:t>
            </a:r>
          </a:p>
        </p:txBody>
      </p:sp>
      <p:pic>
        <p:nvPicPr>
          <p:cNvPr id="9" name="Picture 8" descr="Graphical user interface, website&#10;&#10;Description automatically generated">
            <a:extLst>
              <a:ext uri="{FF2B5EF4-FFF2-40B4-BE49-F238E27FC236}">
                <a16:creationId xmlns:a16="http://schemas.microsoft.com/office/drawing/2014/main" id="{768B10F3-7AA8-B56C-6BD6-D6E17091EEC8}"/>
              </a:ext>
            </a:extLst>
          </p:cNvPr>
          <p:cNvPicPr>
            <a:picLocks noChangeAspect="1"/>
          </p:cNvPicPr>
          <p:nvPr userDrawn="1"/>
        </p:nvPicPr>
        <p:blipFill>
          <a:blip r:embed="rId2"/>
          <a:stretch>
            <a:fillRect/>
          </a:stretch>
        </p:blipFill>
        <p:spPr>
          <a:xfrm>
            <a:off x="-1" y="-1"/>
            <a:ext cx="9138125" cy="7076662"/>
          </a:xfrm>
          <a:prstGeom prst="rect">
            <a:avLst/>
          </a:prstGeom>
        </p:spPr>
      </p:pic>
    </p:spTree>
    <p:extLst>
      <p:ext uri="{BB962C8B-B14F-4D97-AF65-F5344CB8AC3E}">
        <p14:creationId xmlns:p14="http://schemas.microsoft.com/office/powerpoint/2010/main" val="1389295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a:xfrm>
            <a:off x="341993" y="6429826"/>
            <a:ext cx="42332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40B12B-D968-2643-8E7F-238A3C456CC9}" type="slidenum">
              <a:rPr kumimoji="0" lang="en-US" sz="1200" b="0" i="0" u="none" strike="noStrike" kern="1200" cap="none" spc="0" normalizeH="0" baseline="0" noProof="0" smtClean="0">
                <a:ln>
                  <a:noFill/>
                </a:ln>
                <a:solidFill>
                  <a:srgbClr val="004C85"/>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04C85"/>
              </a:solidFill>
              <a:effectLst/>
              <a:uLnTx/>
              <a:uFillTx/>
              <a:latin typeface="Arial" charset="0"/>
              <a:ea typeface="+mn-ea"/>
              <a:cs typeface="+mn-cs"/>
            </a:endParaRPr>
          </a:p>
        </p:txBody>
      </p:sp>
      <p:sp>
        <p:nvSpPr>
          <p:cNvPr id="12" name="Text Placeholder 11"/>
          <p:cNvSpPr>
            <a:spLocks noGrp="1"/>
          </p:cNvSpPr>
          <p:nvPr>
            <p:ph type="body" sz="quarter" idx="11"/>
          </p:nvPr>
        </p:nvSpPr>
        <p:spPr>
          <a:xfrm>
            <a:off x="341312" y="1844673"/>
            <a:ext cx="8370887" cy="4248151"/>
          </a:xfrm>
        </p:spPr>
        <p:txBody>
          <a:bodyPr>
            <a:normAutofit/>
          </a:bodyPr>
          <a:lstStyle>
            <a:lvl1pPr marL="0" indent="0">
              <a:lnSpc>
                <a:spcPct val="100000"/>
              </a:lnSpc>
              <a:spcBef>
                <a:spcPts val="0"/>
              </a:spcBef>
              <a:buFontTx/>
              <a:buNone/>
              <a:defRPr sz="1800"/>
            </a:lvl1pPr>
            <a:lvl2pPr marL="457200" indent="0">
              <a:buFontTx/>
              <a:buNone/>
              <a:defRPr sz="1800">
                <a:solidFill>
                  <a:schemeClr val="tx1">
                    <a:lumMod val="75000"/>
                    <a:lumOff val="25000"/>
                  </a:schemeClr>
                </a:solidFill>
              </a:defRPr>
            </a:lvl2pPr>
            <a:lvl3pPr marL="914400" indent="0">
              <a:buFontTx/>
              <a:buNone/>
              <a:defRPr sz="1800">
                <a:solidFill>
                  <a:schemeClr val="tx1">
                    <a:lumMod val="75000"/>
                    <a:lumOff val="25000"/>
                  </a:schemeClr>
                </a:solidFill>
              </a:defRPr>
            </a:lvl3pPr>
            <a:lvl4pPr marL="1371600" indent="0">
              <a:buFontTx/>
              <a:buNone/>
              <a:defRPr sz="1800">
                <a:solidFill>
                  <a:schemeClr val="tx1">
                    <a:lumMod val="75000"/>
                    <a:lumOff val="25000"/>
                  </a:schemeClr>
                </a:solidFill>
              </a:defRPr>
            </a:lvl4pPr>
            <a:lvl5pPr marL="1828800" indent="0">
              <a:buFontTx/>
              <a:buNone/>
              <a:defRPr sz="18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16"/>
          <p:cNvSpPr>
            <a:spLocks noGrp="1"/>
          </p:cNvSpPr>
          <p:nvPr>
            <p:ph type="body" sz="quarter" idx="12"/>
          </p:nvPr>
        </p:nvSpPr>
        <p:spPr>
          <a:xfrm>
            <a:off x="341313" y="1052513"/>
            <a:ext cx="7886700" cy="437806"/>
          </a:xfrm>
        </p:spPr>
        <p:txBody>
          <a:bodyPr>
            <a:normAutofit/>
          </a:bodyPr>
          <a:lstStyle>
            <a:lvl1pPr>
              <a:defRPr sz="2000" b="1"/>
            </a:lvl1pPr>
          </a:lstStyle>
          <a:p>
            <a:pPr lvl="0"/>
            <a:r>
              <a:rPr lang="en-US"/>
              <a:t>Click to edit Master text styles</a:t>
            </a:r>
          </a:p>
        </p:txBody>
      </p:sp>
      <p:pic>
        <p:nvPicPr>
          <p:cNvPr id="6" name="Picture 5" descr="Text, logo&#10;&#10;Description automatically generated">
            <a:extLst>
              <a:ext uri="{FF2B5EF4-FFF2-40B4-BE49-F238E27FC236}">
                <a16:creationId xmlns:a16="http://schemas.microsoft.com/office/drawing/2014/main" id="{70FF3F6F-6524-3640-BD7B-EA758569EEB3}"/>
              </a:ext>
            </a:extLst>
          </p:cNvPr>
          <p:cNvPicPr>
            <a:picLocks noChangeAspect="1"/>
          </p:cNvPicPr>
          <p:nvPr userDrawn="1"/>
        </p:nvPicPr>
        <p:blipFill>
          <a:blip r:embed="rId2"/>
          <a:stretch>
            <a:fillRect/>
          </a:stretch>
        </p:blipFill>
        <p:spPr>
          <a:xfrm>
            <a:off x="798786" y="6408806"/>
            <a:ext cx="855717" cy="283312"/>
          </a:xfrm>
          <a:prstGeom prst="rect">
            <a:avLst/>
          </a:prstGeom>
        </p:spPr>
      </p:pic>
    </p:spTree>
    <p:extLst>
      <p:ext uri="{BB962C8B-B14F-4D97-AF65-F5344CB8AC3E}">
        <p14:creationId xmlns:p14="http://schemas.microsoft.com/office/powerpoint/2010/main" val="3232457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Bullet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40B12B-D968-2643-8E7F-238A3C456CC9}" type="slidenum">
              <a:rPr kumimoji="0" lang="en-US" sz="1200" b="0" i="0" u="none" strike="noStrike" kern="1200" cap="none" spc="0" normalizeH="0" baseline="0" noProof="0" smtClean="0">
                <a:ln>
                  <a:noFill/>
                </a:ln>
                <a:solidFill>
                  <a:srgbClr val="004C85"/>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04C85"/>
              </a:solidFill>
              <a:effectLst/>
              <a:uLnTx/>
              <a:uFillTx/>
              <a:latin typeface="Arial" charset="0"/>
              <a:ea typeface="+mn-ea"/>
              <a:cs typeface="+mn-cs"/>
            </a:endParaRPr>
          </a:p>
        </p:txBody>
      </p:sp>
      <p:sp>
        <p:nvSpPr>
          <p:cNvPr id="12" name="Text Placeholder 11"/>
          <p:cNvSpPr>
            <a:spLocks noGrp="1"/>
          </p:cNvSpPr>
          <p:nvPr>
            <p:ph type="body" sz="quarter" idx="11"/>
          </p:nvPr>
        </p:nvSpPr>
        <p:spPr>
          <a:xfrm>
            <a:off x="341312" y="1844673"/>
            <a:ext cx="8370887" cy="4248151"/>
          </a:xfrm>
        </p:spPr>
        <p:txBody>
          <a:bodyPr>
            <a:normAutofit/>
          </a:bodyPr>
          <a:lstStyle>
            <a:lvl1pPr marL="285750" indent="-285750">
              <a:lnSpc>
                <a:spcPct val="90000"/>
              </a:lnSpc>
              <a:spcBef>
                <a:spcPts val="0"/>
              </a:spcBef>
              <a:buFontTx/>
              <a:buBlip>
                <a:blip r:embed="rId2"/>
              </a:buBlip>
              <a:defRPr sz="1800"/>
            </a:lvl1pPr>
            <a:lvl2pPr marL="685800" indent="-228600">
              <a:lnSpc>
                <a:spcPct val="90000"/>
              </a:lnSpc>
              <a:spcBef>
                <a:spcPts val="0"/>
              </a:spcBef>
              <a:buFontTx/>
              <a:buBlip>
                <a:blip r:embed="rId2"/>
              </a:buBlip>
              <a:defRPr sz="1800">
                <a:solidFill>
                  <a:schemeClr val="tx1">
                    <a:lumMod val="75000"/>
                    <a:lumOff val="25000"/>
                  </a:schemeClr>
                </a:solidFill>
              </a:defRPr>
            </a:lvl2pPr>
            <a:lvl3pPr marL="1143000" indent="-228600">
              <a:lnSpc>
                <a:spcPct val="90000"/>
              </a:lnSpc>
              <a:spcBef>
                <a:spcPts val="0"/>
              </a:spcBef>
              <a:buFontTx/>
              <a:buBlip>
                <a:blip r:embed="rId2"/>
              </a:buBlip>
              <a:defRPr sz="1800">
                <a:solidFill>
                  <a:schemeClr val="tx1">
                    <a:lumMod val="75000"/>
                    <a:lumOff val="25000"/>
                  </a:schemeClr>
                </a:solidFill>
              </a:defRPr>
            </a:lvl3pPr>
            <a:lvl4pPr marL="1600200" indent="-228600">
              <a:lnSpc>
                <a:spcPct val="90000"/>
              </a:lnSpc>
              <a:spcBef>
                <a:spcPts val="0"/>
              </a:spcBef>
              <a:buFontTx/>
              <a:buBlip>
                <a:blip r:embed="rId2"/>
              </a:buBlip>
              <a:defRPr sz="1800">
                <a:solidFill>
                  <a:schemeClr val="tx1">
                    <a:lumMod val="75000"/>
                    <a:lumOff val="25000"/>
                  </a:schemeClr>
                </a:solidFill>
              </a:defRPr>
            </a:lvl4pPr>
            <a:lvl5pPr marL="2057400" indent="-228600">
              <a:lnSpc>
                <a:spcPct val="90000"/>
              </a:lnSpc>
              <a:spcBef>
                <a:spcPts val="0"/>
              </a:spcBef>
              <a:buFontTx/>
              <a:buBlip>
                <a:blip r:embed="rId2"/>
              </a:buBlip>
              <a:defRPr sz="18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16"/>
          <p:cNvSpPr>
            <a:spLocks noGrp="1"/>
          </p:cNvSpPr>
          <p:nvPr>
            <p:ph type="body" sz="quarter" idx="12"/>
          </p:nvPr>
        </p:nvSpPr>
        <p:spPr>
          <a:xfrm>
            <a:off x="341313" y="1052513"/>
            <a:ext cx="7886700" cy="437806"/>
          </a:xfrm>
        </p:spPr>
        <p:txBody>
          <a:bodyPr>
            <a:normAutofit/>
          </a:bodyPr>
          <a:lstStyle>
            <a:lvl1pPr>
              <a:defRPr sz="2000" b="1"/>
            </a:lvl1pPr>
          </a:lstStyle>
          <a:p>
            <a:pPr lvl="0"/>
            <a:r>
              <a:rPr lang="en-US"/>
              <a:t>Click to edit Master text styles</a:t>
            </a:r>
          </a:p>
        </p:txBody>
      </p:sp>
    </p:spTree>
    <p:extLst>
      <p:ext uri="{BB962C8B-B14F-4D97-AF65-F5344CB8AC3E}">
        <p14:creationId xmlns:p14="http://schemas.microsoft.com/office/powerpoint/2010/main" val="1446487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Imag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341993" y="441325"/>
            <a:ext cx="7886700" cy="532606"/>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10" name="Slide Number Placeholder 5"/>
          <p:cNvSpPr>
            <a:spLocks noGrp="1"/>
          </p:cNvSpPr>
          <p:nvPr>
            <p:ph type="sldNum" sz="quarter" idx="4"/>
          </p:nvPr>
        </p:nvSpPr>
        <p:spPr>
          <a:xfrm>
            <a:off x="341993" y="6429826"/>
            <a:ext cx="2057400" cy="365125"/>
          </a:xfrm>
          <a:prstGeom prst="rect">
            <a:avLst/>
          </a:prstGeom>
        </p:spPr>
        <p:txBody>
          <a:bodyPr vert="horz" lIns="91440" tIns="45720" rIns="91440" bIns="45720" rtlCol="0" anchor="ctr"/>
          <a:lstStyle>
            <a:lvl1pPr algn="l">
              <a:defRPr sz="1200" b="0" i="0">
                <a:solidFill>
                  <a:srgbClr val="004C85"/>
                </a:solidFill>
                <a:latin typeface="Arial"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540B12B-D968-2643-8E7F-238A3C456CC9}" type="slidenum">
              <a:rPr kumimoji="0" lang="en-US" sz="1200" b="0" i="0" u="none" strike="noStrike" kern="1200" cap="none" spc="0" normalizeH="0" baseline="0" noProof="0" smtClean="0">
                <a:ln>
                  <a:noFill/>
                </a:ln>
                <a:solidFill>
                  <a:srgbClr val="004C85"/>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04C85"/>
              </a:solidFill>
              <a:effectLst/>
              <a:uLnTx/>
              <a:uFillTx/>
              <a:latin typeface="Arial" charset="0"/>
              <a:ea typeface="+mn-ea"/>
              <a:cs typeface="+mn-cs"/>
            </a:endParaRPr>
          </a:p>
        </p:txBody>
      </p:sp>
      <p:sp>
        <p:nvSpPr>
          <p:cNvPr id="3" name="Text Placeholder 2"/>
          <p:cNvSpPr>
            <a:spLocks noGrp="1"/>
          </p:cNvSpPr>
          <p:nvPr>
            <p:ph type="body" sz="quarter" idx="10"/>
          </p:nvPr>
        </p:nvSpPr>
        <p:spPr>
          <a:xfrm>
            <a:off x="341993" y="1052513"/>
            <a:ext cx="7886700" cy="437807"/>
          </a:xfrm>
        </p:spPr>
        <p:txBody>
          <a:bodyPr/>
          <a:lstStyle>
            <a:lvl1pPr>
              <a:defRPr b="1"/>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5" name="Content Placeholder 4"/>
          <p:cNvSpPr>
            <a:spLocks noGrp="1"/>
          </p:cNvSpPr>
          <p:nvPr>
            <p:ph sz="quarter" idx="11"/>
          </p:nvPr>
        </p:nvSpPr>
        <p:spPr>
          <a:xfrm>
            <a:off x="341312" y="1844674"/>
            <a:ext cx="8370887" cy="4248151"/>
          </a:xfrm>
        </p:spPr>
        <p:txBody>
          <a:bodyPr>
            <a:normAutofit/>
          </a:bodyPr>
          <a:lstStyle>
            <a:lvl1pPr>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Tree>
    <p:extLst>
      <p:ext uri="{BB962C8B-B14F-4D97-AF65-F5344CB8AC3E}">
        <p14:creationId xmlns:p14="http://schemas.microsoft.com/office/powerpoint/2010/main" val="1300168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wmf"/><Relationship Id="rId3" Type="http://schemas.openxmlformats.org/officeDocument/2006/relationships/slideLayout" Target="../slideLayouts/slideLayout3.xml"/><Relationship Id="rId7" Type="http://schemas.openxmlformats.org/officeDocument/2006/relationships/image" Target="../media/image1.w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wmf"/><Relationship Id="rId3" Type="http://schemas.openxmlformats.org/officeDocument/2006/relationships/slideLayout" Target="../slideLayouts/slideLayout8.xml"/><Relationship Id="rId7" Type="http://schemas.openxmlformats.org/officeDocument/2006/relationships/image" Target="../media/image1.wmf"/><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wmf"/><Relationship Id="rId3" Type="http://schemas.openxmlformats.org/officeDocument/2006/relationships/slideLayout" Target="../slideLayouts/slideLayout13.xml"/><Relationship Id="rId7" Type="http://schemas.openxmlformats.org/officeDocument/2006/relationships/image" Target="../media/image1.wmf"/><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3.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1993" y="441325"/>
            <a:ext cx="7886700" cy="532606"/>
          </a:xfrm>
          <a:prstGeom prst="rect">
            <a:avLst/>
          </a:prstGeom>
        </p:spPr>
        <p:txBody>
          <a:bodyPr vert="horz" lIns="91440" tIns="45720" rIns="91440" bIns="45720" rtlCol="0" anchor="t" anchorCtr="0">
            <a:normAutofit/>
          </a:bodyPr>
          <a:lstStyle/>
          <a:p>
            <a:r>
              <a:rPr lang="en-US" dirty="0"/>
              <a:t>Click to edit Master Headline</a:t>
            </a:r>
          </a:p>
        </p:txBody>
      </p:sp>
      <p:sp>
        <p:nvSpPr>
          <p:cNvPr id="3" name="Text Placeholder 2"/>
          <p:cNvSpPr>
            <a:spLocks noGrp="1"/>
          </p:cNvSpPr>
          <p:nvPr>
            <p:ph type="body" idx="1"/>
          </p:nvPr>
        </p:nvSpPr>
        <p:spPr>
          <a:xfrm>
            <a:off x="341993" y="1052513"/>
            <a:ext cx="7886700" cy="433268"/>
          </a:xfrm>
          <a:prstGeom prst="rect">
            <a:avLst/>
          </a:prstGeom>
        </p:spPr>
        <p:txBody>
          <a:bodyPr vert="horz" lIns="91440" tIns="45720" rIns="91440" bIns="45720" rtlCol="0">
            <a:normAutofit/>
          </a:bodyPr>
          <a:lstStyle/>
          <a:p>
            <a:pPr lvl="0"/>
            <a:r>
              <a:rPr lang="en-US" b="1" i="0" baseline="0" dirty="0">
                <a:solidFill>
                  <a:schemeClr val="tx1">
                    <a:lumMod val="75000"/>
                    <a:lumOff val="25000"/>
                  </a:schemeClr>
                </a:solidFill>
                <a:latin typeface="Arial" charset="0"/>
              </a:rPr>
              <a:t>Click to edit Master Sub-header</a:t>
            </a:r>
          </a:p>
        </p:txBody>
      </p:sp>
      <p:sp>
        <p:nvSpPr>
          <p:cNvPr id="6" name="Slide Number Placeholder 5"/>
          <p:cNvSpPr>
            <a:spLocks noGrp="1"/>
          </p:cNvSpPr>
          <p:nvPr>
            <p:ph type="sldNum" sz="quarter" idx="4"/>
          </p:nvPr>
        </p:nvSpPr>
        <p:spPr>
          <a:xfrm>
            <a:off x="341993" y="6429826"/>
            <a:ext cx="2057400" cy="365125"/>
          </a:xfrm>
          <a:prstGeom prst="rect">
            <a:avLst/>
          </a:prstGeom>
        </p:spPr>
        <p:txBody>
          <a:bodyPr vert="horz" lIns="91440" tIns="45720" rIns="91440" bIns="45720" rtlCol="0" anchor="ctr"/>
          <a:lstStyle>
            <a:lvl1pPr algn="l">
              <a:defRPr sz="1200" b="0" i="0">
                <a:solidFill>
                  <a:srgbClr val="004C85"/>
                </a:solidFill>
                <a:latin typeface="Arial" charset="0"/>
              </a:defRPr>
            </a:lvl1pPr>
          </a:lstStyle>
          <a:p>
            <a:fld id="{B540B12B-D968-2643-8E7F-238A3C456CC9}" type="slidenum">
              <a:rPr lang="en-US" smtClean="0"/>
              <a:pPr/>
              <a:t>‹#›</a:t>
            </a:fld>
            <a:endParaRPr lang="en-US" dirty="0"/>
          </a:p>
        </p:txBody>
      </p:sp>
      <p:pic>
        <p:nvPicPr>
          <p:cNvPr id="13" name="Picture 1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649935" y="6365971"/>
            <a:ext cx="1062263" cy="304133"/>
          </a:xfrm>
          <a:prstGeom prst="rect">
            <a:avLst/>
          </a:prstGeom>
        </p:spPr>
      </p:pic>
      <p:cxnSp>
        <p:nvCxnSpPr>
          <p:cNvPr id="7" name="Straight Connector 6"/>
          <p:cNvCxnSpPr/>
          <p:nvPr/>
        </p:nvCxnSpPr>
        <p:spPr>
          <a:xfrm>
            <a:off x="431801" y="6237514"/>
            <a:ext cx="8280399" cy="0"/>
          </a:xfrm>
          <a:prstGeom prst="line">
            <a:avLst/>
          </a:prstGeom>
          <a:ln w="25400">
            <a:solidFill>
              <a:srgbClr val="004C85"/>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1" r:id="rId1"/>
    <p:sldLayoutId id="2147483665" r:id="rId2"/>
    <p:sldLayoutId id="2147483662" r:id="rId3"/>
    <p:sldLayoutId id="2147483663" r:id="rId4"/>
    <p:sldLayoutId id="2147483664" r:id="rId5"/>
  </p:sldLayoutIdLst>
  <p:hf hdr="0" ftr="0" dt="0"/>
  <p:txStyles>
    <p:title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2000" b="0" i="0" kern="1200">
          <a:solidFill>
            <a:schemeClr val="tx1">
              <a:lumMod val="75000"/>
              <a:lumOff val="25000"/>
            </a:schemeClr>
          </a:solidFill>
          <a:latin typeface="Arial" charset="0"/>
          <a:ea typeface="+mn-ea"/>
          <a:cs typeface="+mn-cs"/>
        </a:defRPr>
      </a:lvl1pPr>
      <a:lvl2pPr marL="685800" indent="-228600" algn="l" defTabSz="914400" rtl="0" eaLnBrk="1" latinLnBrk="0" hangingPunct="1">
        <a:lnSpc>
          <a:spcPct val="90000"/>
        </a:lnSpc>
        <a:spcBef>
          <a:spcPts val="500"/>
        </a:spcBef>
        <a:buFontTx/>
        <a:buBlip>
          <a:blip r:embed="rId8"/>
        </a:buBlip>
        <a:defRPr sz="2000" b="0" i="0" kern="1200">
          <a:solidFill>
            <a:schemeClr val="tx1">
              <a:lumMod val="75000"/>
              <a:lumOff val="25000"/>
            </a:schemeClr>
          </a:solidFill>
          <a:latin typeface="Arial" charset="0"/>
          <a:ea typeface="+mn-ea"/>
          <a:cs typeface="+mn-cs"/>
        </a:defRPr>
      </a:lvl2pPr>
      <a:lvl3pPr marL="11430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3pPr>
      <a:lvl4pPr marL="16002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4pPr>
      <a:lvl5pPr marL="20574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userDrawn="1">
          <p15:clr>
            <a:srgbClr val="F26B43"/>
          </p15:clr>
        </p15:guide>
        <p15:guide id="2" pos="272" userDrawn="1">
          <p15:clr>
            <a:srgbClr val="F26B43"/>
          </p15:clr>
        </p15:guide>
        <p15:guide id="3" pos="5488" userDrawn="1">
          <p15:clr>
            <a:srgbClr val="F26B43"/>
          </p15:clr>
        </p15:guide>
        <p15:guide id="4" orient="horz" pos="4201" userDrawn="1">
          <p15:clr>
            <a:srgbClr val="F26B43"/>
          </p15:clr>
        </p15:guide>
        <p15:guide id="5" orient="horz" pos="663" userDrawn="1">
          <p15:clr>
            <a:srgbClr val="F26B43"/>
          </p15:clr>
        </p15:guide>
        <p15:guide id="6" orient="horz" pos="1162" userDrawn="1">
          <p15:clr>
            <a:srgbClr val="F26B43"/>
          </p15:clr>
        </p15:guide>
        <p15:guide id="7" orient="horz" pos="383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1993" y="441325"/>
            <a:ext cx="7886700" cy="532606"/>
          </a:xfrm>
          <a:prstGeom prst="rect">
            <a:avLst/>
          </a:prstGeom>
        </p:spPr>
        <p:txBody>
          <a:bodyPr vert="horz" lIns="91440" tIns="45720" rIns="91440" bIns="45720" rtlCol="0" anchor="t" anchorCtr="0">
            <a:normAutofit/>
          </a:bodyPr>
          <a:lstStyle/>
          <a:p>
            <a:r>
              <a:rPr lang="en-US" dirty="0"/>
              <a:t>Click to edit Master Headline</a:t>
            </a:r>
          </a:p>
        </p:txBody>
      </p:sp>
      <p:sp>
        <p:nvSpPr>
          <p:cNvPr id="3" name="Text Placeholder 2"/>
          <p:cNvSpPr>
            <a:spLocks noGrp="1"/>
          </p:cNvSpPr>
          <p:nvPr>
            <p:ph type="body" idx="1"/>
          </p:nvPr>
        </p:nvSpPr>
        <p:spPr>
          <a:xfrm>
            <a:off x="341993" y="1052513"/>
            <a:ext cx="7886700" cy="433268"/>
          </a:xfrm>
          <a:prstGeom prst="rect">
            <a:avLst/>
          </a:prstGeom>
        </p:spPr>
        <p:txBody>
          <a:bodyPr vert="horz" lIns="91440" tIns="45720" rIns="91440" bIns="45720" rtlCol="0">
            <a:normAutofit/>
          </a:bodyPr>
          <a:lstStyle/>
          <a:p>
            <a:pPr lvl="0"/>
            <a:r>
              <a:rPr lang="en-US" b="1" i="0" baseline="0" dirty="0">
                <a:solidFill>
                  <a:schemeClr val="tx1">
                    <a:lumMod val="75000"/>
                    <a:lumOff val="25000"/>
                  </a:schemeClr>
                </a:solidFill>
                <a:latin typeface="Arial" charset="0"/>
              </a:rPr>
              <a:t>Click to edit Master Sub-header</a:t>
            </a:r>
          </a:p>
        </p:txBody>
      </p:sp>
      <p:sp>
        <p:nvSpPr>
          <p:cNvPr id="6" name="Slide Number Placeholder 5"/>
          <p:cNvSpPr>
            <a:spLocks noGrp="1"/>
          </p:cNvSpPr>
          <p:nvPr>
            <p:ph type="sldNum" sz="quarter" idx="4"/>
          </p:nvPr>
        </p:nvSpPr>
        <p:spPr>
          <a:xfrm>
            <a:off x="341993" y="6429826"/>
            <a:ext cx="2057400" cy="365125"/>
          </a:xfrm>
          <a:prstGeom prst="rect">
            <a:avLst/>
          </a:prstGeom>
        </p:spPr>
        <p:txBody>
          <a:bodyPr vert="horz" lIns="91440" tIns="45720" rIns="91440" bIns="45720" rtlCol="0" anchor="ctr"/>
          <a:lstStyle>
            <a:lvl1pPr algn="l">
              <a:defRPr sz="1200" b="0" i="0">
                <a:solidFill>
                  <a:srgbClr val="004C85"/>
                </a:solidFill>
                <a:latin typeface="Arial"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540B12B-D968-2643-8E7F-238A3C456CC9}" type="slidenum">
              <a:rPr kumimoji="0" lang="en-US" sz="1200" b="0" i="0" u="none" strike="noStrike" kern="1200" cap="none" spc="0" normalizeH="0" baseline="0" noProof="0" smtClean="0">
                <a:ln>
                  <a:noFill/>
                </a:ln>
                <a:solidFill>
                  <a:srgbClr val="004C85"/>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04C85"/>
              </a:solidFill>
              <a:effectLst/>
              <a:uLnTx/>
              <a:uFillTx/>
              <a:latin typeface="Arial" charset="0"/>
              <a:ea typeface="+mn-ea"/>
              <a:cs typeface="+mn-cs"/>
            </a:endParaRPr>
          </a:p>
        </p:txBody>
      </p:sp>
      <p:pic>
        <p:nvPicPr>
          <p:cNvPr id="13" name="Picture 1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649935" y="6365971"/>
            <a:ext cx="1062263" cy="304133"/>
          </a:xfrm>
          <a:prstGeom prst="rect">
            <a:avLst/>
          </a:prstGeom>
        </p:spPr>
      </p:pic>
      <p:cxnSp>
        <p:nvCxnSpPr>
          <p:cNvPr id="7" name="Straight Connector 6"/>
          <p:cNvCxnSpPr/>
          <p:nvPr/>
        </p:nvCxnSpPr>
        <p:spPr>
          <a:xfrm>
            <a:off x="431801" y="6237514"/>
            <a:ext cx="8280399" cy="0"/>
          </a:xfrm>
          <a:prstGeom prst="line">
            <a:avLst/>
          </a:prstGeom>
          <a:ln w="25400">
            <a:solidFill>
              <a:srgbClr val="004C8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4320697"/>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Lst>
  <p:hf hdr="0" ftr="0" dt="0"/>
  <p:txStyles>
    <p:title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2000" b="0" i="0" kern="1200">
          <a:solidFill>
            <a:schemeClr val="tx1">
              <a:lumMod val="75000"/>
              <a:lumOff val="25000"/>
            </a:schemeClr>
          </a:solidFill>
          <a:latin typeface="Arial" charset="0"/>
          <a:ea typeface="+mn-ea"/>
          <a:cs typeface="+mn-cs"/>
        </a:defRPr>
      </a:lvl1pPr>
      <a:lvl2pPr marL="685800" indent="-228600" algn="l" defTabSz="914400" rtl="0" eaLnBrk="1" latinLnBrk="0" hangingPunct="1">
        <a:lnSpc>
          <a:spcPct val="90000"/>
        </a:lnSpc>
        <a:spcBef>
          <a:spcPts val="500"/>
        </a:spcBef>
        <a:buFontTx/>
        <a:buBlip>
          <a:blip r:embed="rId8"/>
        </a:buBlip>
        <a:defRPr sz="2000" b="0" i="0" kern="1200">
          <a:solidFill>
            <a:schemeClr val="tx1">
              <a:lumMod val="75000"/>
              <a:lumOff val="25000"/>
            </a:schemeClr>
          </a:solidFill>
          <a:latin typeface="Arial" charset="0"/>
          <a:ea typeface="+mn-ea"/>
          <a:cs typeface="+mn-cs"/>
        </a:defRPr>
      </a:lvl2pPr>
      <a:lvl3pPr marL="11430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3pPr>
      <a:lvl4pPr marL="16002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4pPr>
      <a:lvl5pPr marL="20574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272">
          <p15:clr>
            <a:srgbClr val="F26B43"/>
          </p15:clr>
        </p15:guide>
        <p15:guide id="3" pos="5488">
          <p15:clr>
            <a:srgbClr val="F26B43"/>
          </p15:clr>
        </p15:guide>
        <p15:guide id="4" orient="horz" pos="4201">
          <p15:clr>
            <a:srgbClr val="F26B43"/>
          </p15:clr>
        </p15:guide>
        <p15:guide id="5" orient="horz" pos="663">
          <p15:clr>
            <a:srgbClr val="F26B43"/>
          </p15:clr>
        </p15:guide>
        <p15:guide id="6" orient="horz" pos="1162">
          <p15:clr>
            <a:srgbClr val="F26B43"/>
          </p15:clr>
        </p15:guide>
        <p15:guide id="7" orient="horz" pos="383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1993" y="441325"/>
            <a:ext cx="7886700" cy="532606"/>
          </a:xfrm>
          <a:prstGeom prst="rect">
            <a:avLst/>
          </a:prstGeom>
        </p:spPr>
        <p:txBody>
          <a:bodyPr vert="horz" lIns="91440" tIns="45720" rIns="91440" bIns="45720" rtlCol="0" anchor="t" anchorCtr="0">
            <a:normAutofit/>
          </a:bodyPr>
          <a:lstStyle/>
          <a:p>
            <a:r>
              <a:rPr lang="en-US" dirty="0"/>
              <a:t>Click to edit Master Headline</a:t>
            </a:r>
          </a:p>
        </p:txBody>
      </p:sp>
      <p:sp>
        <p:nvSpPr>
          <p:cNvPr id="3" name="Text Placeholder 2"/>
          <p:cNvSpPr>
            <a:spLocks noGrp="1"/>
          </p:cNvSpPr>
          <p:nvPr>
            <p:ph type="body" idx="1"/>
          </p:nvPr>
        </p:nvSpPr>
        <p:spPr>
          <a:xfrm>
            <a:off x="341993" y="1052513"/>
            <a:ext cx="7886700" cy="433268"/>
          </a:xfrm>
          <a:prstGeom prst="rect">
            <a:avLst/>
          </a:prstGeom>
        </p:spPr>
        <p:txBody>
          <a:bodyPr vert="horz" lIns="91440" tIns="45720" rIns="91440" bIns="45720" rtlCol="0">
            <a:normAutofit/>
          </a:bodyPr>
          <a:lstStyle/>
          <a:p>
            <a:pPr lvl="0"/>
            <a:r>
              <a:rPr lang="en-US" b="1" i="0" baseline="0" dirty="0">
                <a:solidFill>
                  <a:schemeClr val="tx1">
                    <a:lumMod val="75000"/>
                    <a:lumOff val="25000"/>
                  </a:schemeClr>
                </a:solidFill>
                <a:latin typeface="Arial" charset="0"/>
              </a:rPr>
              <a:t>Click to edit Master Sub-header</a:t>
            </a:r>
          </a:p>
        </p:txBody>
      </p:sp>
      <p:sp>
        <p:nvSpPr>
          <p:cNvPr id="6" name="Slide Number Placeholder 5"/>
          <p:cNvSpPr>
            <a:spLocks noGrp="1"/>
          </p:cNvSpPr>
          <p:nvPr>
            <p:ph type="sldNum" sz="quarter" idx="4"/>
          </p:nvPr>
        </p:nvSpPr>
        <p:spPr>
          <a:xfrm>
            <a:off x="341993" y="6429826"/>
            <a:ext cx="2057400" cy="365125"/>
          </a:xfrm>
          <a:prstGeom prst="rect">
            <a:avLst/>
          </a:prstGeom>
        </p:spPr>
        <p:txBody>
          <a:bodyPr vert="horz" lIns="91440" tIns="45720" rIns="91440" bIns="45720" rtlCol="0" anchor="ctr"/>
          <a:lstStyle>
            <a:lvl1pPr algn="l">
              <a:defRPr sz="1200" b="0" i="0">
                <a:solidFill>
                  <a:srgbClr val="004C85"/>
                </a:solidFill>
                <a:latin typeface="Arial" charset="0"/>
              </a:defRPr>
            </a:lvl1pPr>
          </a:lstStyle>
          <a:p>
            <a:fld id="{B540B12B-D968-2643-8E7F-238A3C456CC9}" type="slidenum">
              <a:rPr lang="en-US" smtClean="0"/>
              <a:pPr/>
              <a:t>‹#›</a:t>
            </a:fld>
            <a:endParaRPr lang="en-US" dirty="0"/>
          </a:p>
        </p:txBody>
      </p:sp>
      <p:pic>
        <p:nvPicPr>
          <p:cNvPr id="13" name="Picture 1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649935" y="6365971"/>
            <a:ext cx="1062263" cy="304133"/>
          </a:xfrm>
          <a:prstGeom prst="rect">
            <a:avLst/>
          </a:prstGeom>
        </p:spPr>
      </p:pic>
      <p:cxnSp>
        <p:nvCxnSpPr>
          <p:cNvPr id="7" name="Straight Connector 6"/>
          <p:cNvCxnSpPr/>
          <p:nvPr/>
        </p:nvCxnSpPr>
        <p:spPr>
          <a:xfrm>
            <a:off x="431801" y="6237514"/>
            <a:ext cx="8280399" cy="0"/>
          </a:xfrm>
          <a:prstGeom prst="line">
            <a:avLst/>
          </a:prstGeom>
          <a:ln w="25400">
            <a:solidFill>
              <a:srgbClr val="004C8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529190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Lst>
  <p:hf hdr="0" ftr="0" dt="0"/>
  <p:txStyles>
    <p:titleStyle>
      <a:lvl1pPr algn="l" defTabSz="914400" rtl="0" eaLnBrk="1" latinLnBrk="0" hangingPunct="1">
        <a:lnSpc>
          <a:spcPct val="90000"/>
        </a:lnSpc>
        <a:spcBef>
          <a:spcPct val="0"/>
        </a:spcBef>
        <a:buNone/>
        <a:defRPr sz="2800" b="1" kern="1200">
          <a:solidFill>
            <a:srgbClr val="004C85"/>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2000" b="0" i="0" kern="1200">
          <a:solidFill>
            <a:schemeClr val="tx1">
              <a:lumMod val="75000"/>
              <a:lumOff val="25000"/>
            </a:schemeClr>
          </a:solidFill>
          <a:latin typeface="Arial" charset="0"/>
          <a:ea typeface="+mn-ea"/>
          <a:cs typeface="+mn-cs"/>
        </a:defRPr>
      </a:lvl1pPr>
      <a:lvl2pPr marL="685800" indent="-228600" algn="l" defTabSz="914400" rtl="0" eaLnBrk="1" latinLnBrk="0" hangingPunct="1">
        <a:lnSpc>
          <a:spcPct val="90000"/>
        </a:lnSpc>
        <a:spcBef>
          <a:spcPts val="500"/>
        </a:spcBef>
        <a:buFontTx/>
        <a:buBlip>
          <a:blip r:embed="rId8"/>
        </a:buBlip>
        <a:defRPr sz="2000" b="0" i="0" kern="1200">
          <a:solidFill>
            <a:schemeClr val="tx1">
              <a:lumMod val="75000"/>
              <a:lumOff val="25000"/>
            </a:schemeClr>
          </a:solidFill>
          <a:latin typeface="Arial" charset="0"/>
          <a:ea typeface="+mn-ea"/>
          <a:cs typeface="+mn-cs"/>
        </a:defRPr>
      </a:lvl2pPr>
      <a:lvl3pPr marL="11430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3pPr>
      <a:lvl4pPr marL="16002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4pPr>
      <a:lvl5pPr marL="20574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272">
          <p15:clr>
            <a:srgbClr val="F26B43"/>
          </p15:clr>
        </p15:guide>
        <p15:guide id="3" pos="5488">
          <p15:clr>
            <a:srgbClr val="F26B43"/>
          </p15:clr>
        </p15:guide>
        <p15:guide id="4" orient="horz" pos="4201">
          <p15:clr>
            <a:srgbClr val="F26B43"/>
          </p15:clr>
        </p15:guide>
        <p15:guide id="5" orient="horz" pos="663">
          <p15:clr>
            <a:srgbClr val="F26B43"/>
          </p15:clr>
        </p15:guide>
        <p15:guide id="6" orient="horz" pos="1162">
          <p15:clr>
            <a:srgbClr val="F26B43"/>
          </p15:clr>
        </p15:guide>
        <p15:guide id="7" orient="horz" pos="383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w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pngall.com/time-png"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sars.gov.za/" TargetMode="Externa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01288" y="2790335"/>
            <a:ext cx="7143015" cy="638666"/>
          </a:xfrm>
        </p:spPr>
        <p:txBody>
          <a:bodyPr/>
          <a:lstStyle/>
          <a:p>
            <a:r>
              <a:rPr lang="en-US" dirty="0"/>
              <a:t>Tax Directives Webinar</a:t>
            </a:r>
          </a:p>
        </p:txBody>
      </p:sp>
      <p:sp>
        <p:nvSpPr>
          <p:cNvPr id="4" name="Text Placeholder 3"/>
          <p:cNvSpPr>
            <a:spLocks noGrp="1"/>
          </p:cNvSpPr>
          <p:nvPr>
            <p:ph type="body" sz="quarter" idx="11"/>
          </p:nvPr>
        </p:nvSpPr>
        <p:spPr/>
        <p:txBody>
          <a:bodyPr/>
          <a:lstStyle/>
          <a:p>
            <a:r>
              <a:rPr lang="en-US" dirty="0"/>
              <a:t> </a:t>
            </a:r>
          </a:p>
        </p:txBody>
      </p:sp>
      <p:sp>
        <p:nvSpPr>
          <p:cNvPr id="2" name="TextBox 1">
            <a:extLst>
              <a:ext uri="{FF2B5EF4-FFF2-40B4-BE49-F238E27FC236}">
                <a16:creationId xmlns:a16="http://schemas.microsoft.com/office/drawing/2014/main" id="{0AE49887-4C5A-AEB7-9AB2-A4F2CD4ADD6E}"/>
              </a:ext>
            </a:extLst>
          </p:cNvPr>
          <p:cNvSpPr txBox="1"/>
          <p:nvPr/>
        </p:nvSpPr>
        <p:spPr>
          <a:xfrm>
            <a:off x="801288" y="1105057"/>
            <a:ext cx="667157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South African Revenue Service</a:t>
            </a:r>
          </a:p>
        </p:txBody>
      </p:sp>
    </p:spTree>
    <p:extLst>
      <p:ext uri="{BB962C8B-B14F-4D97-AF65-F5344CB8AC3E}">
        <p14:creationId xmlns:p14="http://schemas.microsoft.com/office/powerpoint/2010/main" val="21929762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9FF59-6018-467F-8821-9277B6ACFFB4}"/>
              </a:ext>
            </a:extLst>
          </p:cNvPr>
          <p:cNvSpPr>
            <a:spLocks noGrp="1"/>
          </p:cNvSpPr>
          <p:nvPr>
            <p:ph type="title"/>
          </p:nvPr>
        </p:nvSpPr>
        <p:spPr>
          <a:xfrm>
            <a:off x="359016" y="198914"/>
            <a:ext cx="8387228" cy="532606"/>
          </a:xfrm>
          <a:solidFill>
            <a:schemeClr val="accent5">
              <a:lumMod val="75000"/>
            </a:schemeClr>
          </a:solidFill>
        </p:spPr>
        <p:txBody>
          <a:bodyPr>
            <a:normAutofit fontScale="90000"/>
          </a:bodyPr>
          <a:lstStyle/>
          <a:p>
            <a:pPr algn="ctr"/>
            <a:r>
              <a:rPr lang="en-ZA" sz="3200" dirty="0">
                <a:solidFill>
                  <a:schemeClr val="bg1"/>
                </a:solidFill>
              </a:rPr>
              <a:t>Types of Tax Directives</a:t>
            </a:r>
            <a:br>
              <a:rPr lang="en-ZA" sz="3200" dirty="0"/>
            </a:br>
            <a:endParaRPr lang="en-ZA" dirty="0"/>
          </a:p>
        </p:txBody>
      </p:sp>
      <p:sp>
        <p:nvSpPr>
          <p:cNvPr id="3" name="Slide Number Placeholder 2">
            <a:extLst>
              <a:ext uri="{FF2B5EF4-FFF2-40B4-BE49-F238E27FC236}">
                <a16:creationId xmlns:a16="http://schemas.microsoft.com/office/drawing/2014/main" id="{6503DAC1-27C8-443D-9155-A13C912B02A6}"/>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40B12B-D968-2643-8E7F-238A3C456CC9}" type="slidenum">
              <a:rPr kumimoji="0" lang="en-US" sz="1200" b="0" i="0" u="none" strike="noStrike" kern="1200" cap="none" spc="0" normalizeH="0" baseline="0" noProof="0" smtClean="0">
                <a:ln>
                  <a:noFill/>
                </a:ln>
                <a:solidFill>
                  <a:srgbClr val="004C85"/>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srgbClr val="004C85"/>
              </a:solidFill>
              <a:effectLst/>
              <a:uLnTx/>
              <a:uFillTx/>
              <a:latin typeface="Arial" charset="0"/>
              <a:ea typeface="+mn-ea"/>
              <a:cs typeface="+mn-cs"/>
            </a:endParaRPr>
          </a:p>
        </p:txBody>
      </p:sp>
      <p:sp>
        <p:nvSpPr>
          <p:cNvPr id="4" name="Rectangle 3">
            <a:extLst>
              <a:ext uri="{FF2B5EF4-FFF2-40B4-BE49-F238E27FC236}">
                <a16:creationId xmlns:a16="http://schemas.microsoft.com/office/drawing/2014/main" id="{D0445C0D-C70A-619E-47E3-2ABF4B9C3993}"/>
              </a:ext>
            </a:extLst>
          </p:cNvPr>
          <p:cNvSpPr/>
          <p:nvPr/>
        </p:nvSpPr>
        <p:spPr>
          <a:xfrm>
            <a:off x="359016" y="956603"/>
            <a:ext cx="8370205" cy="5275385"/>
          </a:xfrm>
          <a:prstGeom prst="rect">
            <a:avLst/>
          </a:prstGeom>
          <a:solidFill>
            <a:schemeClr val="accent1">
              <a:lumMod val="20000"/>
              <a:lumOff val="80000"/>
            </a:schemeClr>
          </a:solidFill>
        </p:spPr>
        <p:txBody>
          <a:bodyPr/>
          <a:lstStyle/>
          <a:p>
            <a:r>
              <a:rPr lang="en-GB" sz="1600" b="1" i="0" u="none" strike="noStrike" baseline="0" dirty="0">
                <a:solidFill>
                  <a:schemeClr val="accent5">
                    <a:lumMod val="50000"/>
                  </a:schemeClr>
                </a:solidFill>
              </a:rPr>
              <a:t>Tax Practitioner  eFiling Portfolio</a:t>
            </a:r>
          </a:p>
          <a:p>
            <a:endParaRPr lang="en-GB" sz="1600" b="1" dirty="0">
              <a:solidFill>
                <a:srgbClr val="000000"/>
              </a:solidFill>
            </a:endParaRPr>
          </a:p>
          <a:p>
            <a:r>
              <a:rPr lang="en-GB" sz="1600" dirty="0">
                <a:solidFill>
                  <a:srgbClr val="000000"/>
                </a:solidFill>
              </a:rPr>
              <a:t>T</a:t>
            </a:r>
            <a:r>
              <a:rPr lang="en-GB" sz="1600" b="0" i="0" u="none" strike="noStrike" baseline="0" dirty="0">
                <a:solidFill>
                  <a:srgbClr val="000000"/>
                </a:solidFill>
              </a:rPr>
              <a:t>he following </a:t>
            </a:r>
            <a:r>
              <a:rPr lang="en-GB" sz="1600" b="1" i="0" u="none" strike="noStrike" baseline="0" dirty="0">
                <a:solidFill>
                  <a:srgbClr val="000000"/>
                </a:solidFill>
              </a:rPr>
              <a:t>IRP3 Employer </a:t>
            </a:r>
            <a:r>
              <a:rPr lang="en-GB" sz="1600" b="0" i="0" u="none" strike="noStrike" baseline="0" dirty="0">
                <a:solidFill>
                  <a:srgbClr val="000000"/>
                </a:solidFill>
              </a:rPr>
              <a:t>application forms will be available:</a:t>
            </a:r>
          </a:p>
          <a:p>
            <a:endParaRPr lang="en-GB" sz="1600" dirty="0">
              <a:solidFill>
                <a:srgbClr val="000000"/>
              </a:solidFill>
            </a:endParaRPr>
          </a:p>
          <a:p>
            <a:pPr marL="285750" indent="-285750">
              <a:buFont typeface="Arial" panose="020B0604020202020204" pitchFamily="34" charset="0"/>
              <a:buChar char="•"/>
            </a:pPr>
            <a:r>
              <a:rPr lang="en-GB" sz="1600" b="1" i="0" u="none" strike="noStrike" baseline="0" dirty="0">
                <a:solidFill>
                  <a:srgbClr val="000000"/>
                </a:solidFill>
              </a:rPr>
              <a:t>IRP 3(b) </a:t>
            </a:r>
            <a:r>
              <a:rPr lang="en-GB" sz="1600" b="0" i="0" u="none" strike="noStrike" baseline="0" dirty="0">
                <a:solidFill>
                  <a:srgbClr val="000000"/>
                </a:solidFill>
              </a:rPr>
              <a:t>– Employees' tax to be deducted at a fixed percentage (e.g., commission agents / personal service company / personal service trust). </a:t>
            </a:r>
          </a:p>
          <a:p>
            <a:pPr marL="285750" indent="-285750">
              <a:buFont typeface="Arial" panose="020B0604020202020204" pitchFamily="34" charset="0"/>
              <a:buChar char="•"/>
            </a:pPr>
            <a:endParaRPr lang="en-GB" sz="1600" b="0" i="0" u="none" strike="noStrike" baseline="0" dirty="0">
              <a:solidFill>
                <a:srgbClr val="000000"/>
              </a:solidFill>
            </a:endParaRPr>
          </a:p>
          <a:p>
            <a:pPr marL="285750" indent="-285750">
              <a:buFont typeface="Arial" panose="020B0604020202020204" pitchFamily="34" charset="0"/>
              <a:buChar char="•"/>
            </a:pPr>
            <a:r>
              <a:rPr lang="en-GB" sz="1600" b="1" i="0" u="none" strike="noStrike" baseline="0" dirty="0">
                <a:solidFill>
                  <a:srgbClr val="000000"/>
                </a:solidFill>
              </a:rPr>
              <a:t>IRP 3(c) </a:t>
            </a:r>
            <a:r>
              <a:rPr lang="en-GB" sz="1600" b="0" i="0" u="none" strike="noStrike" baseline="0" dirty="0">
                <a:solidFill>
                  <a:srgbClr val="000000"/>
                </a:solidFill>
              </a:rPr>
              <a:t>– Employees' tax to be deducted at a fixed amount (e.g., Paragraph 11 of the 4th Schedule (hardship) / assessed loss carried forward). </a:t>
            </a:r>
          </a:p>
          <a:p>
            <a:pPr marL="285750" indent="-285750">
              <a:buFont typeface="Arial" panose="020B0604020202020204" pitchFamily="34" charset="0"/>
              <a:buChar char="•"/>
            </a:pPr>
            <a:endParaRPr lang="en-GB" sz="1600" b="0" i="0" u="none" strike="noStrike" baseline="0" dirty="0">
              <a:solidFill>
                <a:srgbClr val="000000"/>
              </a:solidFill>
            </a:endParaRPr>
          </a:p>
          <a:p>
            <a:pPr marL="285750" indent="-285750">
              <a:buFont typeface="Arial" panose="020B0604020202020204" pitchFamily="34" charset="0"/>
              <a:buChar char="•"/>
            </a:pPr>
            <a:r>
              <a:rPr lang="en-GB" sz="1600" b="1" i="0" u="none" strike="noStrike" baseline="0" dirty="0">
                <a:solidFill>
                  <a:srgbClr val="000000"/>
                </a:solidFill>
              </a:rPr>
              <a:t>IRP 3(f) </a:t>
            </a:r>
            <a:r>
              <a:rPr lang="en-GB" sz="1600" b="0" i="0" u="none" strike="noStrike" baseline="0" dirty="0">
                <a:solidFill>
                  <a:srgbClr val="000000"/>
                </a:solidFill>
              </a:rPr>
              <a:t>- Doubtful Debts 11(j)(1)(2) </a:t>
            </a:r>
          </a:p>
          <a:p>
            <a:pPr marL="285750" indent="-285750">
              <a:buFont typeface="Arial" panose="020B0604020202020204" pitchFamily="34" charset="0"/>
              <a:buChar char="•"/>
            </a:pPr>
            <a:endParaRPr lang="en-GB" sz="1600" b="0" i="0" u="none" strike="noStrike" baseline="0" dirty="0">
              <a:solidFill>
                <a:srgbClr val="000000"/>
              </a:solidFill>
            </a:endParaRPr>
          </a:p>
          <a:p>
            <a:pPr marL="285750" indent="-285750" algn="l">
              <a:buFont typeface="Arial" panose="020B0604020202020204" pitchFamily="34" charset="0"/>
              <a:buChar char="•"/>
            </a:pPr>
            <a:r>
              <a:rPr lang="en-GB" sz="1600" b="1" i="0" u="none" strike="noStrike" baseline="0" dirty="0">
                <a:solidFill>
                  <a:srgbClr val="000000"/>
                </a:solidFill>
              </a:rPr>
              <a:t>IRP 3(q) </a:t>
            </a:r>
            <a:r>
              <a:rPr lang="en-GB" sz="1600" b="0" i="0" u="none" strike="noStrike" baseline="0" dirty="0">
                <a:solidFill>
                  <a:srgbClr val="000000"/>
                </a:solidFill>
              </a:rPr>
              <a:t>– Foreign Tax Credit under paragraph of 10 of the 4th Schedule of </a:t>
            </a:r>
            <a:endParaRPr lang="en-ZA" sz="1600" b="0" i="0" u="none" strike="noStrike" baseline="0" dirty="0">
              <a:solidFill>
                <a:srgbClr val="000000"/>
              </a:solidFill>
            </a:endParaRPr>
          </a:p>
          <a:p>
            <a:r>
              <a:rPr lang="en-ZA" sz="1600" b="0" i="0" u="none" strike="noStrike" baseline="0" dirty="0">
                <a:solidFill>
                  <a:srgbClr val="000000"/>
                </a:solidFill>
              </a:rPr>
              <a:t>Income Tax Act </a:t>
            </a:r>
          </a:p>
          <a:p>
            <a:endParaRPr lang="en-ZA" sz="1600" dirty="0">
              <a:solidFill>
                <a:srgbClr val="000000"/>
              </a:solidFill>
            </a:endParaRPr>
          </a:p>
          <a:p>
            <a:endParaRPr lang="en-ZA" sz="1600" b="0" i="0" u="none" strike="noStrike" baseline="0" dirty="0">
              <a:solidFill>
                <a:srgbClr val="000000"/>
              </a:solidFill>
            </a:endParaRPr>
          </a:p>
          <a:p>
            <a:endParaRPr lang="en-ZA" sz="1800" b="0" i="0" u="none" strike="noStrike" baseline="0" dirty="0">
              <a:solidFill>
                <a:srgbClr val="000000"/>
              </a:solidFill>
              <a:latin typeface="Arial" panose="020B0604020202020204" pitchFamily="34" charset="0"/>
            </a:endParaRPr>
          </a:p>
          <a:p>
            <a:endParaRPr lang="en-GB" sz="1800" b="0" i="0" u="none" strike="noStrike" baseline="0" dirty="0">
              <a:solidFill>
                <a:srgbClr val="000000"/>
              </a:solidFill>
              <a:latin typeface="Arial" panose="020B0604020202020204" pitchFamily="34" charset="0"/>
            </a:endParaRPr>
          </a:p>
          <a:p>
            <a:endParaRPr lang="en-ZA" sz="1800" b="0" i="0" u="none" strike="noStrike" baseline="0" dirty="0">
              <a:solidFill>
                <a:srgbClr val="000000"/>
              </a:solidFill>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2060"/>
              </a:solidFill>
              <a:effectLst/>
              <a:uLnTx/>
              <a:uFillTx/>
              <a:latin typeface="Arial" panose="020B0604020202020204"/>
              <a:ea typeface="+mn-ea"/>
              <a:cs typeface="+mn-cs"/>
            </a:endParaRPr>
          </a:p>
        </p:txBody>
      </p:sp>
      <p:pic>
        <p:nvPicPr>
          <p:cNvPr id="9" name="Picture 8">
            <a:extLst>
              <a:ext uri="{FF2B5EF4-FFF2-40B4-BE49-F238E27FC236}">
                <a16:creationId xmlns:a16="http://schemas.microsoft.com/office/drawing/2014/main" id="{2469BBA8-B7A8-A267-5352-60B33B5422FD}"/>
              </a:ext>
            </a:extLst>
          </p:cNvPr>
          <p:cNvPicPr>
            <a:picLocks noChangeAspect="1"/>
          </p:cNvPicPr>
          <p:nvPr/>
        </p:nvPicPr>
        <p:blipFill>
          <a:blip r:embed="rId2"/>
          <a:stretch>
            <a:fillRect/>
          </a:stretch>
        </p:blipFill>
        <p:spPr>
          <a:xfrm>
            <a:off x="512989" y="4671652"/>
            <a:ext cx="8045235" cy="1335253"/>
          </a:xfrm>
          <a:prstGeom prst="rect">
            <a:avLst/>
          </a:prstGeom>
        </p:spPr>
      </p:pic>
    </p:spTree>
    <p:extLst>
      <p:ext uri="{BB962C8B-B14F-4D97-AF65-F5344CB8AC3E}">
        <p14:creationId xmlns:p14="http://schemas.microsoft.com/office/powerpoint/2010/main" val="31283110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9FF59-6018-467F-8821-9277B6ACFFB4}"/>
              </a:ext>
            </a:extLst>
          </p:cNvPr>
          <p:cNvSpPr>
            <a:spLocks noGrp="1"/>
          </p:cNvSpPr>
          <p:nvPr>
            <p:ph type="title"/>
          </p:nvPr>
        </p:nvSpPr>
        <p:spPr>
          <a:xfrm>
            <a:off x="359015" y="205948"/>
            <a:ext cx="8573969" cy="532606"/>
          </a:xfrm>
          <a:solidFill>
            <a:schemeClr val="accent5">
              <a:lumMod val="75000"/>
            </a:schemeClr>
          </a:solidFill>
        </p:spPr>
        <p:txBody>
          <a:bodyPr>
            <a:normAutofit fontScale="90000"/>
          </a:bodyPr>
          <a:lstStyle/>
          <a:p>
            <a:pPr algn="ctr"/>
            <a:r>
              <a:rPr lang="en-ZA" sz="3200" dirty="0">
                <a:solidFill>
                  <a:schemeClr val="bg1"/>
                </a:solidFill>
              </a:rPr>
              <a:t>Types of Tax Directives</a:t>
            </a:r>
            <a:br>
              <a:rPr lang="en-ZA" sz="3200" dirty="0"/>
            </a:br>
            <a:endParaRPr lang="en-ZA" dirty="0"/>
          </a:p>
        </p:txBody>
      </p:sp>
      <p:sp>
        <p:nvSpPr>
          <p:cNvPr id="3" name="Slide Number Placeholder 2">
            <a:extLst>
              <a:ext uri="{FF2B5EF4-FFF2-40B4-BE49-F238E27FC236}">
                <a16:creationId xmlns:a16="http://schemas.microsoft.com/office/drawing/2014/main" id="{6503DAC1-27C8-443D-9155-A13C912B02A6}"/>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40B12B-D968-2643-8E7F-238A3C456CC9}" type="slidenum">
              <a:rPr kumimoji="0" lang="en-US" sz="1200" b="0" i="0" u="none" strike="noStrike" kern="1200" cap="none" spc="0" normalizeH="0" baseline="0" noProof="0" smtClean="0">
                <a:ln>
                  <a:noFill/>
                </a:ln>
                <a:solidFill>
                  <a:srgbClr val="004C85"/>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srgbClr val="004C85"/>
              </a:solidFill>
              <a:effectLst/>
              <a:uLnTx/>
              <a:uFillTx/>
              <a:latin typeface="Arial" charset="0"/>
              <a:ea typeface="+mn-ea"/>
              <a:cs typeface="+mn-cs"/>
            </a:endParaRPr>
          </a:p>
        </p:txBody>
      </p:sp>
      <p:sp>
        <p:nvSpPr>
          <p:cNvPr id="4" name="Rectangle 3">
            <a:extLst>
              <a:ext uri="{FF2B5EF4-FFF2-40B4-BE49-F238E27FC236}">
                <a16:creationId xmlns:a16="http://schemas.microsoft.com/office/drawing/2014/main" id="{D0445C0D-C70A-619E-47E3-2ABF4B9C3993}"/>
              </a:ext>
            </a:extLst>
          </p:cNvPr>
          <p:cNvSpPr/>
          <p:nvPr/>
        </p:nvSpPr>
        <p:spPr>
          <a:xfrm>
            <a:off x="359016" y="928468"/>
            <a:ext cx="8573968" cy="5190978"/>
          </a:xfrm>
          <a:prstGeom prst="rect">
            <a:avLst/>
          </a:prstGeom>
          <a:solidFill>
            <a:schemeClr val="accent1">
              <a:lumMod val="20000"/>
              <a:lumOff val="80000"/>
            </a:schemeClr>
          </a:solidFill>
        </p:spPr>
        <p:txBody>
          <a:bodyPr/>
          <a:lstStyle/>
          <a:p>
            <a:endParaRPr lang="en-GB" sz="1600" b="1" i="0" u="none" strike="noStrike" baseline="0" dirty="0">
              <a:solidFill>
                <a:schemeClr val="accent5">
                  <a:lumMod val="50000"/>
                </a:schemeClr>
              </a:solidFill>
            </a:endParaRPr>
          </a:p>
          <a:p>
            <a:endParaRPr lang="en-GB" sz="1600" b="1" dirty="0">
              <a:solidFill>
                <a:schemeClr val="accent5">
                  <a:lumMod val="50000"/>
                </a:schemeClr>
              </a:solidFill>
            </a:endParaRPr>
          </a:p>
          <a:p>
            <a:r>
              <a:rPr lang="en-GB" sz="1600" b="1" i="0" u="none" strike="noStrike" baseline="0" dirty="0">
                <a:solidFill>
                  <a:schemeClr val="accent5">
                    <a:lumMod val="50000"/>
                  </a:schemeClr>
                </a:solidFill>
              </a:rPr>
              <a:t>Organisation eFiling Portfolio</a:t>
            </a:r>
          </a:p>
          <a:p>
            <a:endParaRPr lang="en-GB" sz="1600" b="1" dirty="0">
              <a:solidFill>
                <a:srgbClr val="000000"/>
              </a:solidFill>
            </a:endParaRPr>
          </a:p>
          <a:p>
            <a:r>
              <a:rPr lang="en-GB" sz="1600" dirty="0">
                <a:solidFill>
                  <a:srgbClr val="000000"/>
                </a:solidFill>
              </a:rPr>
              <a:t>T</a:t>
            </a:r>
            <a:r>
              <a:rPr lang="en-GB" sz="1600" b="0" i="0" u="none" strike="noStrike" baseline="0" dirty="0">
                <a:solidFill>
                  <a:srgbClr val="000000"/>
                </a:solidFill>
              </a:rPr>
              <a:t>he following applications will be available: </a:t>
            </a:r>
          </a:p>
          <a:p>
            <a:endParaRPr lang="en-GB" sz="1600" b="0" i="0" u="none" strike="noStrike" baseline="0" dirty="0">
              <a:solidFill>
                <a:srgbClr val="000000"/>
              </a:solidFill>
            </a:endParaRPr>
          </a:p>
          <a:p>
            <a:pPr marL="285750" indent="-285750">
              <a:buFont typeface="Arial" panose="020B0604020202020204" pitchFamily="34" charset="0"/>
              <a:buChar char="•"/>
            </a:pPr>
            <a:r>
              <a:rPr lang="en-GB" sz="1600" b="1" i="0" u="none" strike="noStrike" baseline="0" dirty="0">
                <a:solidFill>
                  <a:srgbClr val="000000"/>
                </a:solidFill>
              </a:rPr>
              <a:t>Form A&amp;D </a:t>
            </a:r>
            <a:r>
              <a:rPr lang="en-GB" sz="1600" b="0" i="0" u="none" strike="noStrike" baseline="0" dirty="0">
                <a:solidFill>
                  <a:srgbClr val="000000"/>
                </a:solidFill>
              </a:rPr>
              <a:t>– Lump sums paid by pension, pension preservation fund, provident or provident preservation fund. (e.g., death before retirement / retirement due to ill health / retirement / provident fund – deemed retirement). </a:t>
            </a:r>
          </a:p>
          <a:p>
            <a:endParaRPr lang="en-GB" sz="1600" b="0" i="0" u="none" strike="noStrike" baseline="0" dirty="0">
              <a:solidFill>
                <a:srgbClr val="000000"/>
              </a:solidFill>
            </a:endParaRPr>
          </a:p>
          <a:p>
            <a:pPr marL="285750" indent="-285750">
              <a:buFont typeface="Arial" panose="020B0604020202020204" pitchFamily="34" charset="0"/>
              <a:buChar char="•"/>
            </a:pPr>
            <a:r>
              <a:rPr lang="en-ZA" sz="1600" dirty="0"/>
              <a:t>The reason </a:t>
            </a:r>
            <a:r>
              <a:rPr lang="en-ZA" sz="1600" b="1" dirty="0"/>
              <a:t>“Retirement” </a:t>
            </a:r>
            <a:r>
              <a:rPr lang="en-ZA" sz="1600" dirty="0"/>
              <a:t>must be used where the member has reached the retirement age according to the rules of the Fund and has either elected to take </a:t>
            </a:r>
            <a:r>
              <a:rPr lang="en-ZA" sz="1600" b="1" dirty="0"/>
              <a:t>a portion in cash </a:t>
            </a:r>
            <a:r>
              <a:rPr lang="en-ZA" sz="1600" dirty="0"/>
              <a:t>or purchase an annuity or annuities with the full benefit.</a:t>
            </a:r>
          </a:p>
          <a:p>
            <a:endParaRPr lang="en-ZA" sz="1600" dirty="0"/>
          </a:p>
          <a:p>
            <a:pPr marL="285750" indent="-285750">
              <a:buFont typeface="Arial" panose="020B0604020202020204" pitchFamily="34" charset="0"/>
              <a:buChar char="•"/>
            </a:pPr>
            <a:r>
              <a:rPr lang="en-GB" sz="1600" dirty="0">
                <a:effectLst/>
              </a:rPr>
              <a:t>A member can transfer their member’s interest to a Retirement Annuity, pension preservation or provident preservation fund before electing to retire. </a:t>
            </a:r>
            <a:r>
              <a:rPr lang="en-GB" sz="1600" dirty="0"/>
              <a:t>However,</a:t>
            </a:r>
            <a:r>
              <a:rPr lang="en-GB" sz="1600" dirty="0">
                <a:effectLst/>
              </a:rPr>
              <a:t> if the reason on the tax directive is 'Retirement' the member cannot transfer the remaining two-thirds to a Retirement Annuity Fund. The member can purchase an annuity from a registered long-term Insurer or can purchase an annuity from a registered long-term Insurer </a:t>
            </a:r>
            <a:r>
              <a:rPr lang="en-GB" sz="1600" b="1" dirty="0">
                <a:effectLst/>
              </a:rPr>
              <a:t>and</a:t>
            </a:r>
            <a:r>
              <a:rPr lang="en-GB" sz="1600" dirty="0">
                <a:effectLst/>
              </a:rPr>
              <a:t> have the annuity provided by the fund.</a:t>
            </a:r>
          </a:p>
          <a:p>
            <a:endParaRPr lang="en-ZA" sz="1600" dirty="0"/>
          </a:p>
          <a:p>
            <a:endParaRPr lang="en-ZA" sz="1400" dirty="0"/>
          </a:p>
          <a:p>
            <a:endParaRPr lang="en-ZA" dirty="0">
              <a:solidFill>
                <a:srgbClr val="000000"/>
              </a:solidFill>
              <a:latin typeface="Arial" panose="020B0604020202020204" pitchFamily="34" charset="0"/>
            </a:endParaRPr>
          </a:p>
          <a:p>
            <a:endParaRPr lang="en-ZA" sz="1800" b="0" i="0" u="none" strike="noStrike" baseline="0" dirty="0">
              <a:solidFill>
                <a:srgbClr val="000000"/>
              </a:solidFill>
              <a:latin typeface="Arial" panose="020B0604020202020204" pitchFamily="34" charset="0"/>
            </a:endParaRPr>
          </a:p>
        </p:txBody>
      </p:sp>
    </p:spTree>
    <p:extLst>
      <p:ext uri="{BB962C8B-B14F-4D97-AF65-F5344CB8AC3E}">
        <p14:creationId xmlns:p14="http://schemas.microsoft.com/office/powerpoint/2010/main" val="39273304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9FF59-6018-467F-8821-9277B6ACFFB4}"/>
              </a:ext>
            </a:extLst>
          </p:cNvPr>
          <p:cNvSpPr>
            <a:spLocks noGrp="1"/>
          </p:cNvSpPr>
          <p:nvPr>
            <p:ph type="title"/>
          </p:nvPr>
        </p:nvSpPr>
        <p:spPr>
          <a:xfrm>
            <a:off x="341993" y="161871"/>
            <a:ext cx="8573969" cy="532606"/>
          </a:xfrm>
          <a:solidFill>
            <a:schemeClr val="accent5">
              <a:lumMod val="75000"/>
            </a:schemeClr>
          </a:solidFill>
        </p:spPr>
        <p:txBody>
          <a:bodyPr>
            <a:normAutofit fontScale="90000"/>
          </a:bodyPr>
          <a:lstStyle/>
          <a:p>
            <a:pPr algn="ctr"/>
            <a:r>
              <a:rPr lang="en-ZA" sz="3200" dirty="0">
                <a:solidFill>
                  <a:schemeClr val="bg1"/>
                </a:solidFill>
              </a:rPr>
              <a:t>Types of Tax Directives</a:t>
            </a:r>
            <a:br>
              <a:rPr lang="en-ZA" sz="3200" dirty="0"/>
            </a:br>
            <a:endParaRPr lang="en-ZA" dirty="0"/>
          </a:p>
        </p:txBody>
      </p:sp>
      <p:sp>
        <p:nvSpPr>
          <p:cNvPr id="3" name="Slide Number Placeholder 2">
            <a:extLst>
              <a:ext uri="{FF2B5EF4-FFF2-40B4-BE49-F238E27FC236}">
                <a16:creationId xmlns:a16="http://schemas.microsoft.com/office/drawing/2014/main" id="{6503DAC1-27C8-443D-9155-A13C912B02A6}"/>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40B12B-D968-2643-8E7F-238A3C456CC9}" type="slidenum">
              <a:rPr kumimoji="0" lang="en-US" sz="1200" b="0" i="0" u="none" strike="noStrike" kern="1200" cap="none" spc="0" normalizeH="0" baseline="0" noProof="0" smtClean="0">
                <a:ln>
                  <a:noFill/>
                </a:ln>
                <a:solidFill>
                  <a:srgbClr val="004C85"/>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srgbClr val="004C85"/>
              </a:solidFill>
              <a:effectLst/>
              <a:uLnTx/>
              <a:uFillTx/>
              <a:latin typeface="Arial" charset="0"/>
              <a:ea typeface="+mn-ea"/>
              <a:cs typeface="+mn-cs"/>
            </a:endParaRPr>
          </a:p>
        </p:txBody>
      </p:sp>
      <p:sp>
        <p:nvSpPr>
          <p:cNvPr id="4" name="Rectangle 3">
            <a:extLst>
              <a:ext uri="{FF2B5EF4-FFF2-40B4-BE49-F238E27FC236}">
                <a16:creationId xmlns:a16="http://schemas.microsoft.com/office/drawing/2014/main" id="{D0445C0D-C70A-619E-47E3-2ABF4B9C3993}"/>
              </a:ext>
            </a:extLst>
          </p:cNvPr>
          <p:cNvSpPr/>
          <p:nvPr/>
        </p:nvSpPr>
        <p:spPr>
          <a:xfrm>
            <a:off x="359016" y="738554"/>
            <a:ext cx="8573968" cy="5380892"/>
          </a:xfrm>
          <a:prstGeom prst="rect">
            <a:avLst/>
          </a:prstGeom>
          <a:solidFill>
            <a:schemeClr val="accent1">
              <a:lumMod val="20000"/>
              <a:lumOff val="80000"/>
            </a:schemeClr>
          </a:solidFill>
        </p:spPr>
        <p:txBody>
          <a:bodyPr/>
          <a:lstStyle/>
          <a:p>
            <a:r>
              <a:rPr lang="en-ZA" sz="1600" b="1" dirty="0">
                <a:solidFill>
                  <a:schemeClr val="accent5">
                    <a:lumMod val="50000"/>
                  </a:schemeClr>
                </a:solidFill>
              </a:rPr>
              <a:t>Continued…</a:t>
            </a:r>
          </a:p>
          <a:p>
            <a:endParaRPr lang="en-ZA" sz="1400" dirty="0"/>
          </a:p>
          <a:p>
            <a:pPr marL="285750" indent="-285750">
              <a:buFont typeface="Arial" panose="020B0604020202020204" pitchFamily="34" charset="0"/>
              <a:buChar char="•"/>
            </a:pPr>
            <a:r>
              <a:rPr lang="en-GB" sz="1600" b="0" i="0" u="none" strike="noStrike" baseline="0" dirty="0">
                <a:solidFill>
                  <a:srgbClr val="000000"/>
                </a:solidFill>
              </a:rPr>
              <a:t>FORM A&amp;D may only be used for certain lump sums paid by a pension- or provident fund, </a:t>
            </a:r>
            <a:r>
              <a:rPr lang="en-GB" sz="1600" b="1" i="0" u="none" strike="noStrike" baseline="0" dirty="0">
                <a:solidFill>
                  <a:schemeClr val="accent5">
                    <a:lumMod val="50000"/>
                  </a:schemeClr>
                </a:solidFill>
              </a:rPr>
              <a:t>including pension and provident preservation funds</a:t>
            </a:r>
            <a:r>
              <a:rPr lang="en-GB" sz="1600" b="1" i="0" u="none" strike="noStrike" baseline="0" dirty="0">
                <a:solidFill>
                  <a:srgbClr val="FF0000"/>
                </a:solidFill>
              </a:rPr>
              <a:t>.</a:t>
            </a:r>
            <a:r>
              <a:rPr lang="en-GB" sz="1600" i="0" u="none" strike="noStrike" baseline="0" dirty="0">
                <a:solidFill>
                  <a:schemeClr val="accent1">
                    <a:lumMod val="75000"/>
                  </a:schemeClr>
                </a:solidFill>
              </a:rPr>
              <a:t> </a:t>
            </a:r>
            <a:r>
              <a:rPr lang="en-GB" sz="1600" i="0" u="none" strike="noStrike" baseline="0" dirty="0"/>
              <a:t>This form</a:t>
            </a:r>
            <a:r>
              <a:rPr lang="en-GB" sz="1600" b="1" i="0" u="none" strike="noStrike" baseline="0" dirty="0"/>
              <a:t> </a:t>
            </a:r>
            <a:r>
              <a:rPr lang="en-GB" sz="1600" dirty="0"/>
              <a:t>cannot be used</a:t>
            </a:r>
            <a:r>
              <a:rPr lang="en-GB" sz="1600" b="0" i="0" u="none" strike="noStrike" baseline="0" dirty="0"/>
              <a:t> </a:t>
            </a:r>
            <a:r>
              <a:rPr lang="en-GB" sz="1600" b="0" i="0" u="none" strike="noStrike" baseline="0" dirty="0">
                <a:solidFill>
                  <a:srgbClr val="000000"/>
                </a:solidFill>
              </a:rPr>
              <a:t>for a retirement annuity fund. </a:t>
            </a:r>
          </a:p>
          <a:p>
            <a:endParaRPr lang="en-GB" sz="1600" b="0" i="0" u="none" strike="noStrike" baseline="0" dirty="0"/>
          </a:p>
          <a:p>
            <a:r>
              <a:rPr lang="en-ZA" sz="1600" b="0" i="0" u="none" strike="noStrike" baseline="0" dirty="0"/>
              <a:t>FORM A&amp;D Directive Request Reason Codes (on eFiling a reason can be selected) </a:t>
            </a:r>
          </a:p>
          <a:p>
            <a:r>
              <a:rPr lang="en-ZA" sz="1600" b="1" i="0" u="none" strike="noStrike" baseline="0" dirty="0">
                <a:solidFill>
                  <a:srgbClr val="000000"/>
                </a:solidFill>
              </a:rPr>
              <a:t>Code </a:t>
            </a:r>
            <a:r>
              <a:rPr lang="en-ZA" sz="1600" b="0" i="0" u="none" strike="noStrike" baseline="0" dirty="0">
                <a:solidFill>
                  <a:srgbClr val="000000"/>
                </a:solidFill>
              </a:rPr>
              <a:t>	</a:t>
            </a:r>
            <a:r>
              <a:rPr lang="en-ZA" sz="1600" b="1" i="0" u="none" strike="noStrike" baseline="0" dirty="0">
                <a:solidFill>
                  <a:srgbClr val="000000"/>
                </a:solidFill>
              </a:rPr>
              <a:t>Description</a:t>
            </a:r>
          </a:p>
          <a:p>
            <a:r>
              <a:rPr lang="en-ZA" sz="1600" b="1" i="0" u="none" strike="noStrike" baseline="0" dirty="0">
                <a:solidFill>
                  <a:srgbClr val="000000"/>
                </a:solidFill>
              </a:rPr>
              <a:t> </a:t>
            </a:r>
            <a:r>
              <a:rPr lang="en-ZA" sz="1600" b="0" i="0" u="none" strike="noStrike" baseline="0" dirty="0">
                <a:solidFill>
                  <a:srgbClr val="000000"/>
                </a:solidFill>
              </a:rPr>
              <a:t>	</a:t>
            </a:r>
          </a:p>
          <a:p>
            <a:r>
              <a:rPr lang="en-ZA" sz="1600" b="0" i="0" u="none" strike="noStrike" baseline="0" dirty="0">
                <a:solidFill>
                  <a:srgbClr val="000000"/>
                </a:solidFill>
              </a:rPr>
              <a:t>01 	Death before Retirement 	</a:t>
            </a:r>
          </a:p>
          <a:p>
            <a:r>
              <a:rPr lang="en-ZA" sz="1600" b="0" i="0" u="none" strike="noStrike" baseline="0" dirty="0">
                <a:solidFill>
                  <a:srgbClr val="000000"/>
                </a:solidFill>
              </a:rPr>
              <a:t>02 	Retirement 	</a:t>
            </a:r>
          </a:p>
          <a:p>
            <a:r>
              <a:rPr lang="en-GB" sz="1600" b="0" i="0" u="none" strike="noStrike" baseline="0" dirty="0">
                <a:solidFill>
                  <a:srgbClr val="000000"/>
                </a:solidFill>
              </a:rPr>
              <a:t>03 	Retirement due to ill health 	</a:t>
            </a:r>
          </a:p>
          <a:p>
            <a:r>
              <a:rPr lang="en-GB" sz="1600" b="0" i="0" u="none" strike="noStrike" baseline="0" dirty="0">
                <a:solidFill>
                  <a:srgbClr val="000000"/>
                </a:solidFill>
              </a:rPr>
              <a:t>04 	Provident fund Deemed retirement </a:t>
            </a:r>
            <a:r>
              <a:rPr lang="en-GB" sz="1600" b="1" i="0" u="none" strike="noStrike" baseline="0" dirty="0">
                <a:solidFill>
                  <a:schemeClr val="accent5">
                    <a:lumMod val="50000"/>
                  </a:schemeClr>
                </a:solidFill>
              </a:rPr>
              <a:t>until 28 February 2023</a:t>
            </a:r>
            <a:r>
              <a:rPr lang="en-GB" sz="1600" b="0" i="0" u="none" strike="noStrike" baseline="0" dirty="0">
                <a:solidFill>
                  <a:srgbClr val="000000"/>
                </a:solidFill>
              </a:rPr>
              <a:t>	</a:t>
            </a:r>
          </a:p>
          <a:p>
            <a:r>
              <a:rPr lang="fr-FR" sz="1600" b="0" i="0" u="none" strike="noStrike" baseline="0" dirty="0">
                <a:solidFill>
                  <a:srgbClr val="000000"/>
                </a:solidFill>
              </a:rPr>
              <a:t>52 	Transfer on retirement – Par 2(1)(c) </a:t>
            </a:r>
            <a:endParaRPr lang="en-GB" sz="1600" b="0" i="0" u="none" strike="noStrike" baseline="0" dirty="0">
              <a:solidFill>
                <a:srgbClr val="000000"/>
              </a:solidFill>
            </a:endParaRPr>
          </a:p>
          <a:p>
            <a:endParaRPr lang="en-ZA" dirty="0">
              <a:solidFill>
                <a:srgbClr val="000000"/>
              </a:solidFill>
              <a:latin typeface="Arial" panose="020B0604020202020204" pitchFamily="34" charset="0"/>
            </a:endParaRPr>
          </a:p>
          <a:p>
            <a:endParaRPr lang="en-ZA" sz="1800" b="0" i="0" u="none" strike="noStrike" baseline="0" dirty="0">
              <a:solidFill>
                <a:srgbClr val="000000"/>
              </a:solidFill>
              <a:latin typeface="Arial" panose="020B0604020202020204" pitchFamily="34" charset="0"/>
            </a:endParaRPr>
          </a:p>
        </p:txBody>
      </p:sp>
      <p:pic>
        <p:nvPicPr>
          <p:cNvPr id="6" name="Picture 5">
            <a:extLst>
              <a:ext uri="{FF2B5EF4-FFF2-40B4-BE49-F238E27FC236}">
                <a16:creationId xmlns:a16="http://schemas.microsoft.com/office/drawing/2014/main" id="{9949E691-93B6-96BF-2969-8EBB590E52E3}"/>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saturation sat="300000"/>
                    </a14:imgEffect>
                  </a14:imgLayer>
                </a14:imgProps>
              </a:ext>
            </a:extLst>
          </a:blip>
          <a:srcRect t="8272" r="47300"/>
          <a:stretch/>
        </p:blipFill>
        <p:spPr>
          <a:xfrm>
            <a:off x="2736166" y="4317167"/>
            <a:ext cx="3671668" cy="1802279"/>
          </a:xfrm>
          <a:prstGeom prst="rect">
            <a:avLst/>
          </a:prstGeom>
        </p:spPr>
      </p:pic>
    </p:spTree>
    <p:extLst>
      <p:ext uri="{BB962C8B-B14F-4D97-AF65-F5344CB8AC3E}">
        <p14:creationId xmlns:p14="http://schemas.microsoft.com/office/powerpoint/2010/main" val="34231329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9FF59-6018-467F-8821-9277B6ACFFB4}"/>
              </a:ext>
            </a:extLst>
          </p:cNvPr>
          <p:cNvSpPr>
            <a:spLocks noGrp="1"/>
          </p:cNvSpPr>
          <p:nvPr>
            <p:ph type="title"/>
          </p:nvPr>
        </p:nvSpPr>
        <p:spPr>
          <a:xfrm>
            <a:off x="211015" y="108012"/>
            <a:ext cx="8778240" cy="532606"/>
          </a:xfrm>
          <a:solidFill>
            <a:schemeClr val="accent5">
              <a:lumMod val="75000"/>
            </a:schemeClr>
          </a:solidFill>
        </p:spPr>
        <p:txBody>
          <a:bodyPr>
            <a:normAutofit fontScale="90000"/>
          </a:bodyPr>
          <a:lstStyle/>
          <a:p>
            <a:pPr algn="ctr"/>
            <a:r>
              <a:rPr lang="en-ZA" sz="3200" dirty="0">
                <a:solidFill>
                  <a:schemeClr val="bg1"/>
                </a:solidFill>
              </a:rPr>
              <a:t>Types of Tax Directives</a:t>
            </a:r>
            <a:br>
              <a:rPr lang="en-ZA" sz="3200" dirty="0"/>
            </a:br>
            <a:endParaRPr lang="en-ZA" dirty="0"/>
          </a:p>
        </p:txBody>
      </p:sp>
      <p:sp>
        <p:nvSpPr>
          <p:cNvPr id="3" name="Slide Number Placeholder 2">
            <a:extLst>
              <a:ext uri="{FF2B5EF4-FFF2-40B4-BE49-F238E27FC236}">
                <a16:creationId xmlns:a16="http://schemas.microsoft.com/office/drawing/2014/main" id="{6503DAC1-27C8-443D-9155-A13C912B02A6}"/>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40B12B-D968-2643-8E7F-238A3C456CC9}" type="slidenum">
              <a:rPr kumimoji="0" lang="en-US" sz="1200" b="0" i="0" u="none" strike="noStrike" kern="1200" cap="none" spc="0" normalizeH="0" baseline="0" noProof="0" smtClean="0">
                <a:ln>
                  <a:noFill/>
                </a:ln>
                <a:solidFill>
                  <a:srgbClr val="004C85"/>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srgbClr val="004C85"/>
              </a:solidFill>
              <a:effectLst/>
              <a:uLnTx/>
              <a:uFillTx/>
              <a:latin typeface="Arial" charset="0"/>
              <a:ea typeface="+mn-ea"/>
              <a:cs typeface="+mn-cs"/>
            </a:endParaRPr>
          </a:p>
        </p:txBody>
      </p:sp>
      <p:sp>
        <p:nvSpPr>
          <p:cNvPr id="4" name="Rectangle 3">
            <a:extLst>
              <a:ext uri="{FF2B5EF4-FFF2-40B4-BE49-F238E27FC236}">
                <a16:creationId xmlns:a16="http://schemas.microsoft.com/office/drawing/2014/main" id="{D0445C0D-C70A-619E-47E3-2ABF4B9C3993}"/>
              </a:ext>
            </a:extLst>
          </p:cNvPr>
          <p:cNvSpPr/>
          <p:nvPr/>
        </p:nvSpPr>
        <p:spPr>
          <a:xfrm>
            <a:off x="211016" y="829995"/>
            <a:ext cx="8778240" cy="5500468"/>
          </a:xfrm>
          <a:prstGeom prst="rect">
            <a:avLst/>
          </a:prstGeom>
          <a:solidFill>
            <a:schemeClr val="accent1">
              <a:lumMod val="20000"/>
              <a:lumOff val="80000"/>
            </a:schemeClr>
          </a:solidFill>
        </p:spPr>
        <p:txBody>
          <a:bodyPr/>
          <a:lstStyle/>
          <a:p>
            <a:pPr marL="285750" indent="-285750">
              <a:buFont typeface="Arial" panose="020B0604020202020204" pitchFamily="34" charset="0"/>
              <a:buChar char="•"/>
            </a:pPr>
            <a:r>
              <a:rPr lang="en-GB" sz="1600" b="0" i="0" u="none" strike="noStrike" baseline="0" dirty="0"/>
              <a:t> </a:t>
            </a:r>
            <a:r>
              <a:rPr lang="en-GB" sz="1600" b="1" i="0" u="none" strike="noStrike" baseline="0" dirty="0"/>
              <a:t>Form B </a:t>
            </a:r>
            <a:r>
              <a:rPr lang="en-GB" sz="1600" b="0" i="0" u="none" strike="noStrike" baseline="0" dirty="0"/>
              <a:t>– Lump sums paid by a pension or provident fund prior to retirement of the member (e.g. resignation / withdrawal / winding up / transfer / Section 1, Paragraph (eA) of the definition of gross income transfer or payment / future surplus / unclaimed benefit / divorce – transfer, divorce – non-member spouse / divorce – member spouse / housing loan / involuntary termination of employment (retrenchment) including withdrawals from a pension preservation or provident preservation fund). </a:t>
            </a:r>
            <a:endParaRPr lang="en-GB" sz="1600" dirty="0"/>
          </a:p>
          <a:p>
            <a:pPr marL="285750" indent="-285750">
              <a:buFont typeface="Arial" panose="020B0604020202020204" pitchFamily="34" charset="0"/>
              <a:buChar char="•"/>
            </a:pPr>
            <a:endParaRPr lang="en-ZA" sz="1600" dirty="0"/>
          </a:p>
          <a:p>
            <a:pPr marL="285750" indent="-285750">
              <a:buFont typeface="Arial" panose="020B0604020202020204" pitchFamily="34" charset="0"/>
              <a:buChar char="•"/>
            </a:pPr>
            <a:r>
              <a:rPr lang="en-GB" sz="1600" b="1" i="0" u="none" strike="noStrike" baseline="0" dirty="0">
                <a:solidFill>
                  <a:srgbClr val="000000"/>
                </a:solidFill>
              </a:rPr>
              <a:t>Form B </a:t>
            </a:r>
            <a:r>
              <a:rPr lang="en-GB" sz="1600" b="0" i="0" u="none" strike="noStrike" baseline="0" dirty="0">
                <a:solidFill>
                  <a:srgbClr val="000000"/>
                </a:solidFill>
              </a:rPr>
              <a:t>directive requests must </a:t>
            </a:r>
            <a:r>
              <a:rPr lang="en-GB" sz="1600" b="0" i="0" u="none" baseline="0" dirty="0">
                <a:solidFill>
                  <a:srgbClr val="000000"/>
                </a:solidFill>
              </a:rPr>
              <a:t>also be submitted </a:t>
            </a:r>
            <a:r>
              <a:rPr lang="en-GB" sz="1600" b="0" i="0" u="none" strike="noStrike" baseline="0" dirty="0">
                <a:solidFill>
                  <a:srgbClr val="000000"/>
                </a:solidFill>
              </a:rPr>
              <a:t>where a pension fund or a provident fund is wound up.. </a:t>
            </a:r>
            <a:endParaRPr lang="en-ZA" sz="1600" b="0" i="0" u="none" strike="noStrike" baseline="0" dirty="0">
              <a:solidFill>
                <a:srgbClr val="000000"/>
              </a:solidFill>
            </a:endParaRPr>
          </a:p>
          <a:p>
            <a:endParaRPr lang="en-GB" sz="1600" dirty="0">
              <a:solidFill>
                <a:srgbClr val="000000"/>
              </a:solidFill>
              <a:latin typeface="Arial" panose="020B0604020202020204" pitchFamily="34" charset="0"/>
            </a:endParaRPr>
          </a:p>
          <a:p>
            <a:pPr marL="285750" indent="-285750">
              <a:buFont typeface="Arial" panose="020B0604020202020204" pitchFamily="34" charset="0"/>
              <a:buChar char="•"/>
            </a:pPr>
            <a:r>
              <a:rPr lang="en-GB" sz="1600" b="0" i="0" u="none" strike="noStrike" baseline="0" dirty="0">
                <a:solidFill>
                  <a:srgbClr val="000000"/>
                </a:solidFill>
                <a:latin typeface="Arial" panose="020B0604020202020204" pitchFamily="34" charset="0"/>
              </a:rPr>
              <a:t>Note that </a:t>
            </a:r>
            <a:r>
              <a:rPr lang="en-GB" sz="1600" b="1" i="0" u="none" strike="noStrike" baseline="0" dirty="0">
                <a:solidFill>
                  <a:srgbClr val="000000"/>
                </a:solidFill>
                <a:latin typeface="Arial" panose="020B0604020202020204" pitchFamily="34" charset="0"/>
              </a:rPr>
              <a:t>Form B </a:t>
            </a:r>
            <a:r>
              <a:rPr lang="en-GB" sz="1600" b="0" i="0" u="none" strike="noStrike" baseline="0" dirty="0">
                <a:solidFill>
                  <a:srgbClr val="000000"/>
                </a:solidFill>
                <a:latin typeface="Arial" panose="020B0604020202020204" pitchFamily="34" charset="0"/>
              </a:rPr>
              <a:t>may </a:t>
            </a:r>
            <a:r>
              <a:rPr lang="en-GB" sz="1600" i="0" u="sng" strike="noStrike" baseline="0" dirty="0">
                <a:latin typeface="Arial" panose="020B0604020202020204" pitchFamily="34" charset="0"/>
              </a:rPr>
              <a:t>not</a:t>
            </a:r>
            <a:r>
              <a:rPr lang="en-GB" sz="1600" b="0" i="0" u="none" strike="noStrike" baseline="0" dirty="0">
                <a:latin typeface="Arial" panose="020B0604020202020204" pitchFamily="34" charset="0"/>
              </a:rPr>
              <a:t> be used for withdrawals from retirement annuity funds, but must be used if there is a transfer from an Approved fund to a RAF. </a:t>
            </a:r>
            <a:endParaRPr lang="en-ZA" sz="1600" dirty="0"/>
          </a:p>
          <a:p>
            <a:pPr marL="285750" indent="-285750">
              <a:buFont typeface="Arial" panose="020B0604020202020204" pitchFamily="34" charset="0"/>
              <a:buChar char="•"/>
            </a:pPr>
            <a:endParaRPr lang="en-GB" sz="1600" b="0" i="0" u="none" strike="noStrike" baseline="0" dirty="0">
              <a:solidFill>
                <a:srgbClr val="000000"/>
              </a:solidFill>
            </a:endParaRPr>
          </a:p>
          <a:p>
            <a:pPr marL="285750" indent="-285750">
              <a:buFont typeface="Arial" panose="020B0604020202020204" pitchFamily="34" charset="0"/>
              <a:buChar char="•"/>
            </a:pPr>
            <a:endParaRPr lang="en-GB" sz="1600" dirty="0">
              <a:solidFill>
                <a:srgbClr val="000000"/>
              </a:solidFill>
            </a:endParaRPr>
          </a:p>
          <a:p>
            <a:endParaRPr lang="en-GB" sz="1600" b="0" i="0" u="none" strike="noStrike" baseline="0" dirty="0">
              <a:solidFill>
                <a:srgbClr val="000000"/>
              </a:solidFill>
            </a:endParaRPr>
          </a:p>
          <a:p>
            <a:endParaRPr lang="en-ZA" dirty="0">
              <a:solidFill>
                <a:srgbClr val="000000"/>
              </a:solidFill>
              <a:latin typeface="Arial" panose="020B0604020202020204" pitchFamily="34" charset="0"/>
            </a:endParaRPr>
          </a:p>
          <a:p>
            <a:endParaRPr lang="en-ZA" sz="1800" b="0" i="0" u="none" strike="noStrike" baseline="0" dirty="0">
              <a:solidFill>
                <a:srgbClr val="000000"/>
              </a:solidFill>
              <a:latin typeface="Arial" panose="020B0604020202020204" pitchFamily="34" charset="0"/>
            </a:endParaRPr>
          </a:p>
        </p:txBody>
      </p:sp>
      <p:pic>
        <p:nvPicPr>
          <p:cNvPr id="5" name="Picture 4">
            <a:extLst>
              <a:ext uri="{FF2B5EF4-FFF2-40B4-BE49-F238E27FC236}">
                <a16:creationId xmlns:a16="http://schemas.microsoft.com/office/drawing/2014/main" id="{0A1B23CC-CFC3-4581-A24A-F2954C9EDE40}"/>
              </a:ext>
            </a:extLst>
          </p:cNvPr>
          <p:cNvPicPr>
            <a:picLocks noChangeAspect="1"/>
          </p:cNvPicPr>
          <p:nvPr/>
        </p:nvPicPr>
        <p:blipFill rotWithShape="1">
          <a:blip r:embed="rId2"/>
          <a:srcRect l="24721" t="8359" r="52714"/>
          <a:stretch/>
        </p:blipFill>
        <p:spPr>
          <a:xfrm>
            <a:off x="2514482" y="4072594"/>
            <a:ext cx="3716282" cy="1955411"/>
          </a:xfrm>
          <a:prstGeom prst="rect">
            <a:avLst/>
          </a:prstGeom>
        </p:spPr>
      </p:pic>
    </p:spTree>
    <p:extLst>
      <p:ext uri="{BB962C8B-B14F-4D97-AF65-F5344CB8AC3E}">
        <p14:creationId xmlns:p14="http://schemas.microsoft.com/office/powerpoint/2010/main" val="4386508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9FF59-6018-467F-8821-9277B6ACFFB4}"/>
              </a:ext>
            </a:extLst>
          </p:cNvPr>
          <p:cNvSpPr>
            <a:spLocks noGrp="1"/>
          </p:cNvSpPr>
          <p:nvPr>
            <p:ph type="title"/>
          </p:nvPr>
        </p:nvSpPr>
        <p:spPr>
          <a:xfrm>
            <a:off x="341991" y="183294"/>
            <a:ext cx="8387229" cy="442718"/>
          </a:xfrm>
          <a:solidFill>
            <a:schemeClr val="accent5">
              <a:lumMod val="75000"/>
            </a:schemeClr>
          </a:solidFill>
        </p:spPr>
        <p:txBody>
          <a:bodyPr>
            <a:normAutofit fontScale="90000"/>
          </a:bodyPr>
          <a:lstStyle/>
          <a:p>
            <a:pPr algn="ctr"/>
            <a:r>
              <a:rPr lang="en-ZA" sz="3200" dirty="0">
                <a:solidFill>
                  <a:schemeClr val="bg1"/>
                </a:solidFill>
              </a:rPr>
              <a:t>Types of Tax Directives</a:t>
            </a:r>
            <a:br>
              <a:rPr lang="en-ZA" sz="3200" dirty="0"/>
            </a:br>
            <a:endParaRPr lang="en-ZA" dirty="0"/>
          </a:p>
        </p:txBody>
      </p:sp>
      <p:sp>
        <p:nvSpPr>
          <p:cNvPr id="3" name="Slide Number Placeholder 2">
            <a:extLst>
              <a:ext uri="{FF2B5EF4-FFF2-40B4-BE49-F238E27FC236}">
                <a16:creationId xmlns:a16="http://schemas.microsoft.com/office/drawing/2014/main" id="{6503DAC1-27C8-443D-9155-A13C912B02A6}"/>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40B12B-D968-2643-8E7F-238A3C456CC9}" type="slidenum">
              <a:rPr kumimoji="0" lang="en-US" sz="1200" b="0" i="0" u="none" strike="noStrike" kern="1200" cap="none" spc="0" normalizeH="0" baseline="0" noProof="0" smtClean="0">
                <a:ln>
                  <a:noFill/>
                </a:ln>
                <a:solidFill>
                  <a:srgbClr val="004C85"/>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srgbClr val="004C85"/>
              </a:solidFill>
              <a:effectLst/>
              <a:uLnTx/>
              <a:uFillTx/>
              <a:latin typeface="Arial" charset="0"/>
              <a:ea typeface="+mn-ea"/>
              <a:cs typeface="+mn-cs"/>
            </a:endParaRPr>
          </a:p>
        </p:txBody>
      </p:sp>
      <p:sp>
        <p:nvSpPr>
          <p:cNvPr id="4" name="Rectangle 3">
            <a:extLst>
              <a:ext uri="{FF2B5EF4-FFF2-40B4-BE49-F238E27FC236}">
                <a16:creationId xmlns:a16="http://schemas.microsoft.com/office/drawing/2014/main" id="{D0445C0D-C70A-619E-47E3-2ABF4B9C3993}"/>
              </a:ext>
            </a:extLst>
          </p:cNvPr>
          <p:cNvSpPr/>
          <p:nvPr/>
        </p:nvSpPr>
        <p:spPr>
          <a:xfrm>
            <a:off x="341992" y="886265"/>
            <a:ext cx="8387230" cy="5345723"/>
          </a:xfrm>
          <a:prstGeom prst="rect">
            <a:avLst/>
          </a:prstGeom>
          <a:solidFill>
            <a:schemeClr val="accent1">
              <a:lumMod val="20000"/>
              <a:lumOff val="80000"/>
            </a:schemeClr>
          </a:solidFill>
        </p:spPr>
        <p:txBody>
          <a:bodyPr/>
          <a:lstStyle/>
          <a:p>
            <a:r>
              <a:rPr lang="en-GB" sz="1600" b="1" i="0" u="none" strike="noStrike" baseline="0" dirty="0">
                <a:solidFill>
                  <a:srgbClr val="000000"/>
                </a:solidFill>
              </a:rPr>
              <a:t>Form B</a:t>
            </a:r>
          </a:p>
          <a:p>
            <a:endParaRPr lang="en-ZA" sz="1600" b="0" i="0" u="none" strike="noStrike" baseline="0" dirty="0"/>
          </a:p>
          <a:p>
            <a:r>
              <a:rPr lang="en-ZA" sz="1600" b="0" i="0" u="none" strike="noStrike" baseline="0" dirty="0"/>
              <a:t>Form B Directive Request Reason Codes </a:t>
            </a:r>
            <a:r>
              <a:rPr lang="en-ZA" sz="1600" b="0" i="0" u="none" strike="noStrike" baseline="0" dirty="0">
                <a:solidFill>
                  <a:schemeClr val="accent5">
                    <a:lumMod val="75000"/>
                  </a:schemeClr>
                </a:solidFill>
              </a:rPr>
              <a:t>(on eFiling a reason can be selected) </a:t>
            </a:r>
          </a:p>
          <a:p>
            <a:endParaRPr lang="en-ZA" sz="1600" dirty="0">
              <a:solidFill>
                <a:srgbClr val="000000"/>
              </a:solidFill>
            </a:endParaRPr>
          </a:p>
          <a:p>
            <a:r>
              <a:rPr lang="en-ZA" sz="1600" b="1" i="0" u="none" strike="noStrike" baseline="0" dirty="0">
                <a:solidFill>
                  <a:srgbClr val="000000"/>
                </a:solidFill>
              </a:rPr>
              <a:t>Code </a:t>
            </a:r>
            <a:r>
              <a:rPr lang="en-ZA" sz="1600" b="0" i="0" u="none" strike="noStrike" baseline="0" dirty="0">
                <a:solidFill>
                  <a:srgbClr val="000000"/>
                </a:solidFill>
              </a:rPr>
              <a:t>	</a:t>
            </a:r>
            <a:r>
              <a:rPr lang="en-ZA" sz="1600" b="1" i="0" u="none" strike="noStrike" baseline="0" dirty="0">
                <a:solidFill>
                  <a:srgbClr val="000000"/>
                </a:solidFill>
              </a:rPr>
              <a:t>Description </a:t>
            </a:r>
            <a:r>
              <a:rPr lang="en-ZA" sz="1600" b="0" i="0" u="none" strike="noStrike" baseline="0" dirty="0">
                <a:solidFill>
                  <a:srgbClr val="000000"/>
                </a:solidFill>
              </a:rPr>
              <a:t>	</a:t>
            </a:r>
          </a:p>
          <a:p>
            <a:r>
              <a:rPr lang="en-ZA" sz="1600" b="0" i="0" u="none" strike="noStrike" baseline="0" dirty="0">
                <a:solidFill>
                  <a:srgbClr val="000000"/>
                </a:solidFill>
              </a:rPr>
              <a:t>05 	Transfer 	</a:t>
            </a:r>
          </a:p>
          <a:p>
            <a:r>
              <a:rPr lang="en-ZA" sz="1600" b="0" i="0" u="none" strike="noStrike" baseline="0" dirty="0">
                <a:solidFill>
                  <a:srgbClr val="000000"/>
                </a:solidFill>
              </a:rPr>
              <a:t>06 	Withdrawal 	</a:t>
            </a:r>
          </a:p>
          <a:p>
            <a:r>
              <a:rPr lang="en-ZA" sz="1600" b="0" i="0" u="none" strike="noStrike" baseline="0" dirty="0">
                <a:solidFill>
                  <a:srgbClr val="000000"/>
                </a:solidFill>
              </a:rPr>
              <a:t>09 	Par (eA) Transfer/Payment 	</a:t>
            </a:r>
          </a:p>
          <a:p>
            <a:r>
              <a:rPr lang="en-ZA" sz="1600" b="0" i="0" u="none" strike="noStrike" baseline="0" dirty="0">
                <a:solidFill>
                  <a:srgbClr val="000000"/>
                </a:solidFill>
              </a:rPr>
              <a:t>16 	Resignation 	</a:t>
            </a:r>
          </a:p>
          <a:p>
            <a:r>
              <a:rPr lang="en-ZA" sz="1600" b="0" i="0" u="none" strike="noStrike" baseline="0" dirty="0">
                <a:solidFill>
                  <a:srgbClr val="000000"/>
                </a:solidFill>
              </a:rPr>
              <a:t>21 	Future Surplus 	</a:t>
            </a:r>
          </a:p>
          <a:p>
            <a:r>
              <a:rPr lang="en-ZA" sz="1600" b="0" i="0" u="none" strike="noStrike" baseline="0" dirty="0">
                <a:solidFill>
                  <a:srgbClr val="000000"/>
                </a:solidFill>
              </a:rPr>
              <a:t>22 	Divorce – Member Spouse 	</a:t>
            </a:r>
          </a:p>
          <a:p>
            <a:r>
              <a:rPr lang="en-ZA" sz="1600" b="0" i="0" u="none" strike="noStrike" baseline="0" dirty="0">
                <a:solidFill>
                  <a:srgbClr val="000000"/>
                </a:solidFill>
              </a:rPr>
              <a:t>24 	Unclaimed Benefit 	</a:t>
            </a:r>
          </a:p>
          <a:p>
            <a:r>
              <a:rPr lang="en-GB" sz="1600" b="0" i="0" u="none" strike="noStrike" baseline="0" dirty="0">
                <a:solidFill>
                  <a:srgbClr val="000000"/>
                </a:solidFill>
              </a:rPr>
              <a:t>27 	Security of Mortgage Bond Order/Housing Loan 	</a:t>
            </a:r>
          </a:p>
          <a:p>
            <a:r>
              <a:rPr lang="en-GB" sz="1600" b="0" i="0" u="none" strike="noStrike" baseline="0" dirty="0">
                <a:solidFill>
                  <a:srgbClr val="000000"/>
                </a:solidFill>
              </a:rPr>
              <a:t>29 	Emigration Withdrawal </a:t>
            </a:r>
            <a:r>
              <a:rPr lang="en-GB" sz="1600" b="0" i="0" u="none" strike="noStrike" baseline="0" dirty="0">
                <a:solidFill>
                  <a:schemeClr val="accent5">
                    <a:lumMod val="75000"/>
                  </a:schemeClr>
                </a:solidFill>
              </a:rPr>
              <a:t>(eFiling Submissions only due to documentation	)</a:t>
            </a:r>
          </a:p>
          <a:p>
            <a:r>
              <a:rPr lang="en-ZA" sz="1600" b="0" i="0" u="none" strike="noStrike" baseline="0" dirty="0">
                <a:solidFill>
                  <a:srgbClr val="000000"/>
                </a:solidFill>
              </a:rPr>
              <a:t>31 	Divorce – Transfer 	</a:t>
            </a:r>
          </a:p>
          <a:p>
            <a:r>
              <a:rPr lang="en-ZA" sz="1600" b="0" i="0" u="none" strike="noStrike" baseline="0" dirty="0">
                <a:solidFill>
                  <a:srgbClr val="000000"/>
                </a:solidFill>
              </a:rPr>
              <a:t>32 	Divorce – Non-Member Spouse 	</a:t>
            </a:r>
          </a:p>
          <a:p>
            <a:r>
              <a:rPr lang="en-GB" sz="1600" b="0" i="0" u="none" strike="noStrike" baseline="0" dirty="0">
                <a:solidFill>
                  <a:srgbClr val="000000"/>
                </a:solidFill>
              </a:rPr>
              <a:t>34 	Termination of Employment (Retrenchment) 	</a:t>
            </a:r>
          </a:p>
          <a:p>
            <a:r>
              <a:rPr lang="en-GB" sz="1600" b="0" i="0" u="none" strike="noStrike" baseline="0" dirty="0">
                <a:solidFill>
                  <a:srgbClr val="000000"/>
                </a:solidFill>
              </a:rPr>
              <a:t>44 	Withdrawal due to Visa Expiry </a:t>
            </a:r>
            <a:r>
              <a:rPr lang="en-GB" sz="1600" b="0" i="0" u="none" strike="noStrike" baseline="0" dirty="0">
                <a:solidFill>
                  <a:schemeClr val="accent5">
                    <a:lumMod val="50000"/>
                  </a:schemeClr>
                </a:solidFill>
              </a:rPr>
              <a:t>(eFiling Submissions only due to documentation)</a:t>
            </a:r>
            <a:endParaRPr lang="en-GB" sz="1600" b="0" i="0" u="none" strike="noStrike" baseline="0" dirty="0">
              <a:solidFill>
                <a:srgbClr val="000000"/>
              </a:solidFill>
            </a:endParaRPr>
          </a:p>
          <a:p>
            <a:r>
              <a:rPr lang="en-ZA" sz="1600" b="0" i="0" u="none" strike="noStrike" baseline="0" dirty="0">
                <a:solidFill>
                  <a:srgbClr val="000000"/>
                </a:solidFill>
              </a:rPr>
              <a:t>48 	Transfer – Unclaimed Benefit 	</a:t>
            </a:r>
          </a:p>
          <a:p>
            <a:r>
              <a:rPr lang="en-ZA" sz="1600" b="0" i="0" u="none" strike="noStrike" baseline="0" dirty="0">
                <a:solidFill>
                  <a:srgbClr val="000000"/>
                </a:solidFill>
              </a:rPr>
              <a:t>54 	Transfer – Inactive Member with Insufficient Information 	</a:t>
            </a:r>
          </a:p>
          <a:p>
            <a:r>
              <a:rPr lang="en-ZA" sz="1600" b="0" i="0" u="none" strike="noStrike" baseline="0" dirty="0">
                <a:solidFill>
                  <a:srgbClr val="000000"/>
                </a:solidFill>
              </a:rPr>
              <a:t>57 	Cessation of SA Residence </a:t>
            </a:r>
            <a:r>
              <a:rPr lang="en-GB" sz="1600" b="0" i="0" u="none" strike="noStrike" baseline="0" dirty="0">
                <a:solidFill>
                  <a:schemeClr val="accent5">
                    <a:lumMod val="50000"/>
                  </a:schemeClr>
                </a:solidFill>
              </a:rPr>
              <a:t>(eFiling Submissions only due to documentation) </a:t>
            </a:r>
            <a:r>
              <a:rPr lang="en-ZA" sz="1800" b="0" i="0" u="none" strike="noStrike" baseline="0" dirty="0">
                <a:solidFill>
                  <a:srgbClr val="000000"/>
                </a:solidFill>
                <a:latin typeface="Arial" panose="020B0604020202020204" pitchFamily="34" charset="0"/>
              </a:rPr>
              <a:t>	</a:t>
            </a:r>
          </a:p>
          <a:p>
            <a:endParaRPr lang="en-GB" sz="1600" dirty="0">
              <a:solidFill>
                <a:srgbClr val="000000"/>
              </a:solidFill>
            </a:endParaRPr>
          </a:p>
          <a:p>
            <a:endParaRPr lang="en-GB" sz="1800" b="0" i="0" u="none" strike="noStrike" baseline="0" dirty="0">
              <a:solidFill>
                <a:srgbClr val="000000"/>
              </a:solidFill>
              <a:latin typeface="Arial" panose="020B0604020202020204" pitchFamily="34" charset="0"/>
            </a:endParaRPr>
          </a:p>
          <a:p>
            <a:pPr marL="285750" indent="-285750">
              <a:buFont typeface="Arial" panose="020B0604020202020204" pitchFamily="34" charset="0"/>
              <a:buChar char="•"/>
            </a:pPr>
            <a:endParaRPr lang="en-GB" dirty="0">
              <a:solidFill>
                <a:srgbClr val="000000"/>
              </a:solidFill>
              <a:latin typeface="Arial" panose="020B0604020202020204" pitchFamily="34" charset="0"/>
            </a:endParaRPr>
          </a:p>
          <a:p>
            <a:endParaRPr lang="en-GB" sz="1800" b="0" i="0" u="none" strike="noStrike" baseline="0" dirty="0">
              <a:solidFill>
                <a:srgbClr val="000000"/>
              </a:solidFill>
              <a:latin typeface="Arial" panose="020B0604020202020204" pitchFamily="34" charset="0"/>
            </a:endParaRPr>
          </a:p>
          <a:p>
            <a:pPr marL="285750" indent="-285750">
              <a:buFont typeface="Arial" panose="020B0604020202020204" pitchFamily="34" charset="0"/>
              <a:buChar char="•"/>
            </a:pPr>
            <a:endParaRPr lang="en-GB" dirty="0">
              <a:solidFill>
                <a:srgbClr val="000000"/>
              </a:solidFill>
              <a:latin typeface="Arial" panose="020B0604020202020204" pitchFamily="34" charset="0"/>
            </a:endParaRPr>
          </a:p>
          <a:p>
            <a:pPr marL="285750" indent="-285750">
              <a:buFont typeface="Arial" panose="020B0604020202020204" pitchFamily="34" charset="0"/>
              <a:buChar char="•"/>
            </a:pPr>
            <a:endParaRPr lang="en-ZA" sz="1600" dirty="0"/>
          </a:p>
          <a:p>
            <a:endParaRPr lang="en-ZA" sz="1600" dirty="0"/>
          </a:p>
          <a:p>
            <a:endParaRPr lang="en-ZA" sz="1600" dirty="0"/>
          </a:p>
          <a:p>
            <a:endParaRPr lang="en-GB" sz="1600" b="0" i="0" u="none" strike="noStrike" baseline="0" dirty="0">
              <a:solidFill>
                <a:srgbClr val="000000"/>
              </a:solidFill>
            </a:endParaRPr>
          </a:p>
          <a:p>
            <a:pPr marL="342900" indent="-342900">
              <a:buFont typeface="+mj-lt"/>
              <a:buAutoNum type="arabicPeriod"/>
            </a:pPr>
            <a:endParaRPr lang="en-GB" sz="1600" dirty="0">
              <a:solidFill>
                <a:srgbClr val="000000"/>
              </a:solidFill>
            </a:endParaRPr>
          </a:p>
          <a:p>
            <a:r>
              <a:rPr lang="en-GB" sz="1600" b="0" i="0" u="none" strike="noStrike" baseline="0" dirty="0">
                <a:solidFill>
                  <a:srgbClr val="000000"/>
                </a:solidFill>
              </a:rPr>
              <a:t> </a:t>
            </a:r>
          </a:p>
        </p:txBody>
      </p:sp>
    </p:spTree>
    <p:extLst>
      <p:ext uri="{BB962C8B-B14F-4D97-AF65-F5344CB8AC3E}">
        <p14:creationId xmlns:p14="http://schemas.microsoft.com/office/powerpoint/2010/main" val="13094694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9FF59-6018-467F-8821-9277B6ACFFB4}"/>
              </a:ext>
            </a:extLst>
          </p:cNvPr>
          <p:cNvSpPr>
            <a:spLocks noGrp="1"/>
          </p:cNvSpPr>
          <p:nvPr>
            <p:ph type="title"/>
          </p:nvPr>
        </p:nvSpPr>
        <p:spPr>
          <a:xfrm>
            <a:off x="341993" y="241655"/>
            <a:ext cx="8387228" cy="532606"/>
          </a:xfrm>
          <a:solidFill>
            <a:schemeClr val="accent5">
              <a:lumMod val="75000"/>
            </a:schemeClr>
          </a:solidFill>
        </p:spPr>
        <p:txBody>
          <a:bodyPr>
            <a:normAutofit fontScale="90000"/>
          </a:bodyPr>
          <a:lstStyle/>
          <a:p>
            <a:pPr algn="ctr"/>
            <a:r>
              <a:rPr lang="en-ZA" sz="3200" dirty="0">
                <a:solidFill>
                  <a:schemeClr val="bg1"/>
                </a:solidFill>
              </a:rPr>
              <a:t>Types of Tax Directives</a:t>
            </a:r>
            <a:br>
              <a:rPr lang="en-ZA" sz="3200" dirty="0"/>
            </a:br>
            <a:endParaRPr lang="en-ZA" dirty="0"/>
          </a:p>
        </p:txBody>
      </p:sp>
      <p:sp>
        <p:nvSpPr>
          <p:cNvPr id="3" name="Slide Number Placeholder 2">
            <a:extLst>
              <a:ext uri="{FF2B5EF4-FFF2-40B4-BE49-F238E27FC236}">
                <a16:creationId xmlns:a16="http://schemas.microsoft.com/office/drawing/2014/main" id="{6503DAC1-27C8-443D-9155-A13C912B02A6}"/>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40B12B-D968-2643-8E7F-238A3C456CC9}" type="slidenum">
              <a:rPr kumimoji="0" lang="en-US" sz="1200" b="0" i="0" u="none" strike="noStrike" kern="1200" cap="none" spc="0" normalizeH="0" baseline="0" noProof="0" smtClean="0">
                <a:ln>
                  <a:noFill/>
                </a:ln>
                <a:solidFill>
                  <a:srgbClr val="004C85"/>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srgbClr val="004C85"/>
              </a:solidFill>
              <a:effectLst/>
              <a:uLnTx/>
              <a:uFillTx/>
              <a:latin typeface="Arial" charset="0"/>
              <a:ea typeface="+mn-ea"/>
              <a:cs typeface="+mn-cs"/>
            </a:endParaRPr>
          </a:p>
        </p:txBody>
      </p:sp>
      <p:sp>
        <p:nvSpPr>
          <p:cNvPr id="4" name="Rectangle 3">
            <a:extLst>
              <a:ext uri="{FF2B5EF4-FFF2-40B4-BE49-F238E27FC236}">
                <a16:creationId xmlns:a16="http://schemas.microsoft.com/office/drawing/2014/main" id="{D0445C0D-C70A-619E-47E3-2ABF4B9C3993}"/>
              </a:ext>
            </a:extLst>
          </p:cNvPr>
          <p:cNvSpPr/>
          <p:nvPr/>
        </p:nvSpPr>
        <p:spPr>
          <a:xfrm>
            <a:off x="359016" y="956604"/>
            <a:ext cx="8370205" cy="5219114"/>
          </a:xfrm>
          <a:prstGeom prst="rect">
            <a:avLst/>
          </a:prstGeom>
          <a:solidFill>
            <a:schemeClr val="accent1">
              <a:lumMod val="20000"/>
              <a:lumOff val="80000"/>
            </a:schemeClr>
          </a:solidFill>
        </p:spPr>
        <p:txBody>
          <a:bodyPr/>
          <a:lstStyle/>
          <a:p>
            <a:r>
              <a:rPr lang="en-GB" sz="1600" b="1" i="0" u="none" strike="noStrike" baseline="0" dirty="0">
                <a:solidFill>
                  <a:schemeClr val="accent5">
                    <a:lumMod val="50000"/>
                  </a:schemeClr>
                </a:solidFill>
              </a:rPr>
              <a:t>Organisation eFiling Portfolio</a:t>
            </a:r>
            <a:endParaRPr lang="en-GB" sz="1600" dirty="0">
              <a:solidFill>
                <a:srgbClr val="000000"/>
              </a:solidFill>
            </a:endParaRPr>
          </a:p>
          <a:p>
            <a:endParaRPr lang="en-GB" sz="1600" b="0" i="0" u="none" strike="noStrike" baseline="0" dirty="0">
              <a:solidFill>
                <a:srgbClr val="000000"/>
              </a:solidFill>
            </a:endParaRPr>
          </a:p>
          <a:p>
            <a:r>
              <a:rPr lang="en-GB" sz="1600" dirty="0">
                <a:solidFill>
                  <a:srgbClr val="000000"/>
                </a:solidFill>
              </a:rPr>
              <a:t>T</a:t>
            </a:r>
            <a:r>
              <a:rPr lang="en-GB" sz="1600" b="0" i="0" u="none" strike="noStrike" baseline="0" dirty="0">
                <a:solidFill>
                  <a:srgbClr val="000000"/>
                </a:solidFill>
              </a:rPr>
              <a:t>he following applications will be available: </a:t>
            </a:r>
          </a:p>
          <a:p>
            <a:endParaRPr lang="en-GB" sz="1600" b="0" i="0" u="none" strike="noStrike" baseline="0" dirty="0">
              <a:solidFill>
                <a:srgbClr val="000000"/>
              </a:solidFill>
            </a:endParaRPr>
          </a:p>
          <a:p>
            <a:pPr marL="285750" indent="-285750">
              <a:buFont typeface="Arial" panose="020B0604020202020204" pitchFamily="34" charset="0"/>
              <a:buChar char="•"/>
            </a:pPr>
            <a:r>
              <a:rPr lang="en-ZA" sz="1600" b="1" i="0" u="none" strike="noStrike" baseline="0" dirty="0">
                <a:solidFill>
                  <a:srgbClr val="000000"/>
                </a:solidFill>
              </a:rPr>
              <a:t>Form C </a:t>
            </a:r>
            <a:r>
              <a:rPr lang="en-ZA" sz="1600" b="0" i="0" u="none" strike="noStrike" baseline="0" dirty="0">
                <a:solidFill>
                  <a:srgbClr val="000000"/>
                </a:solidFill>
              </a:rPr>
              <a:t>– Lump sums paid by a RAF to a member (e.g. death before retirement / retirement due to ill health / retirement / transfer from one RAF to another / discontinued contributions / future surplus / divorce – transfer, divorce – non-member spouse / divorce – member spouse / emigration withdrawal / visa expiry </a:t>
            </a:r>
            <a:r>
              <a:rPr lang="en-ZA" sz="1600" b="0" i="0" u="none" strike="noStrike" baseline="0" dirty="0">
                <a:solidFill>
                  <a:schemeClr val="accent5">
                    <a:lumMod val="75000"/>
                  </a:schemeClr>
                </a:solidFill>
              </a:rPr>
              <a:t>/ Cessation of SA Residence). </a:t>
            </a:r>
          </a:p>
          <a:p>
            <a:endParaRPr lang="en-ZA" sz="1200" b="0" i="0" u="none" strike="noStrike" baseline="0" dirty="0">
              <a:solidFill>
                <a:srgbClr val="000000"/>
              </a:solidFill>
            </a:endParaRPr>
          </a:p>
          <a:p>
            <a:pPr marL="285750" indent="-285750">
              <a:buFont typeface="Arial" panose="020B0604020202020204" pitchFamily="34" charset="0"/>
              <a:buChar char="•"/>
            </a:pPr>
            <a:r>
              <a:rPr lang="en-GB" sz="1600" b="1" i="0" u="none" strike="noStrike" baseline="0" dirty="0">
                <a:solidFill>
                  <a:srgbClr val="000000"/>
                </a:solidFill>
              </a:rPr>
              <a:t>Form E </a:t>
            </a:r>
            <a:r>
              <a:rPr lang="en-GB" sz="1600" b="0" i="0" u="none" strike="noStrike" baseline="0" dirty="0">
                <a:solidFill>
                  <a:srgbClr val="000000"/>
                </a:solidFill>
              </a:rPr>
              <a:t>– Lump sums paid after retirement by an insurer or a fund (e.g., Death Member / Former Member after Retirement, Par. (c) Living Annuity Commutation, Death - Next Generation Annuitant, Next Generation Annuitant Commutation and Transfer of an annuity to another registered long-term insurer). </a:t>
            </a:r>
          </a:p>
          <a:p>
            <a:endParaRPr lang="en-ZA" dirty="0">
              <a:solidFill>
                <a:srgbClr val="000000"/>
              </a:solidFill>
              <a:latin typeface="Arial" panose="020B0604020202020204" pitchFamily="34" charset="0"/>
            </a:endParaRPr>
          </a:p>
          <a:p>
            <a:endParaRPr lang="en-ZA" dirty="0">
              <a:solidFill>
                <a:srgbClr val="000000"/>
              </a:solidFill>
              <a:latin typeface="Arial" panose="020B0604020202020204" pitchFamily="34" charset="0"/>
            </a:endParaRPr>
          </a:p>
          <a:p>
            <a:endParaRPr lang="en-ZA" sz="1800" b="0" i="0" u="none" strike="noStrike" baseline="0" dirty="0">
              <a:solidFill>
                <a:srgbClr val="000000"/>
              </a:solidFill>
              <a:latin typeface="Arial" panose="020B0604020202020204" pitchFamily="34" charset="0"/>
            </a:endParaRPr>
          </a:p>
        </p:txBody>
      </p:sp>
      <p:pic>
        <p:nvPicPr>
          <p:cNvPr id="5" name="Picture 4">
            <a:extLst>
              <a:ext uri="{FF2B5EF4-FFF2-40B4-BE49-F238E27FC236}">
                <a16:creationId xmlns:a16="http://schemas.microsoft.com/office/drawing/2014/main" id="{002662BA-2B90-BF8C-4C50-9B3F48B4F380}"/>
              </a:ext>
            </a:extLst>
          </p:cNvPr>
          <p:cNvPicPr>
            <a:picLocks noChangeAspect="1"/>
          </p:cNvPicPr>
          <p:nvPr/>
        </p:nvPicPr>
        <p:blipFill rotWithShape="1">
          <a:blip r:embed="rId2"/>
          <a:srcRect l="47714" r="6982"/>
          <a:stretch/>
        </p:blipFill>
        <p:spPr>
          <a:xfrm>
            <a:off x="1920240" y="4358515"/>
            <a:ext cx="5127674" cy="1817203"/>
          </a:xfrm>
          <a:prstGeom prst="rect">
            <a:avLst/>
          </a:prstGeom>
        </p:spPr>
      </p:pic>
    </p:spTree>
    <p:extLst>
      <p:ext uri="{BB962C8B-B14F-4D97-AF65-F5344CB8AC3E}">
        <p14:creationId xmlns:p14="http://schemas.microsoft.com/office/powerpoint/2010/main" val="15152395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9FF59-6018-467F-8821-9277B6ACFFB4}"/>
              </a:ext>
            </a:extLst>
          </p:cNvPr>
          <p:cNvSpPr>
            <a:spLocks noGrp="1"/>
          </p:cNvSpPr>
          <p:nvPr>
            <p:ph type="title"/>
          </p:nvPr>
        </p:nvSpPr>
        <p:spPr>
          <a:xfrm>
            <a:off x="341993" y="241655"/>
            <a:ext cx="8387228" cy="532606"/>
          </a:xfrm>
          <a:solidFill>
            <a:schemeClr val="accent5">
              <a:lumMod val="75000"/>
            </a:schemeClr>
          </a:solidFill>
        </p:spPr>
        <p:txBody>
          <a:bodyPr>
            <a:normAutofit fontScale="90000"/>
          </a:bodyPr>
          <a:lstStyle/>
          <a:p>
            <a:pPr algn="ctr"/>
            <a:r>
              <a:rPr lang="en-ZA" sz="3200" dirty="0">
                <a:solidFill>
                  <a:schemeClr val="bg1"/>
                </a:solidFill>
              </a:rPr>
              <a:t>Types of Tax Directives</a:t>
            </a:r>
            <a:br>
              <a:rPr lang="en-ZA" sz="3200" dirty="0"/>
            </a:br>
            <a:endParaRPr lang="en-ZA" dirty="0"/>
          </a:p>
        </p:txBody>
      </p:sp>
      <p:sp>
        <p:nvSpPr>
          <p:cNvPr id="3" name="Slide Number Placeholder 2">
            <a:extLst>
              <a:ext uri="{FF2B5EF4-FFF2-40B4-BE49-F238E27FC236}">
                <a16:creationId xmlns:a16="http://schemas.microsoft.com/office/drawing/2014/main" id="{6503DAC1-27C8-443D-9155-A13C912B02A6}"/>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40B12B-D968-2643-8E7F-238A3C456CC9}" type="slidenum">
              <a:rPr kumimoji="0" lang="en-US" sz="1200" b="0" i="0" u="none" strike="noStrike" kern="1200" cap="none" spc="0" normalizeH="0" baseline="0" noProof="0" smtClean="0">
                <a:ln>
                  <a:noFill/>
                </a:ln>
                <a:solidFill>
                  <a:srgbClr val="004C85"/>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srgbClr val="004C85"/>
              </a:solidFill>
              <a:effectLst/>
              <a:uLnTx/>
              <a:uFillTx/>
              <a:latin typeface="Arial" charset="0"/>
              <a:ea typeface="+mn-ea"/>
              <a:cs typeface="+mn-cs"/>
            </a:endParaRPr>
          </a:p>
        </p:txBody>
      </p:sp>
      <p:sp>
        <p:nvSpPr>
          <p:cNvPr id="4" name="Rectangle 3">
            <a:extLst>
              <a:ext uri="{FF2B5EF4-FFF2-40B4-BE49-F238E27FC236}">
                <a16:creationId xmlns:a16="http://schemas.microsoft.com/office/drawing/2014/main" id="{D0445C0D-C70A-619E-47E3-2ABF4B9C3993}"/>
              </a:ext>
            </a:extLst>
          </p:cNvPr>
          <p:cNvSpPr/>
          <p:nvPr/>
        </p:nvSpPr>
        <p:spPr>
          <a:xfrm>
            <a:off x="359016" y="956604"/>
            <a:ext cx="8370205" cy="5233182"/>
          </a:xfrm>
          <a:prstGeom prst="rect">
            <a:avLst/>
          </a:prstGeom>
          <a:solidFill>
            <a:schemeClr val="accent1">
              <a:lumMod val="20000"/>
              <a:lumOff val="80000"/>
            </a:schemeClr>
          </a:solidFill>
        </p:spPr>
        <p:txBody>
          <a:bodyPr/>
          <a:lstStyle/>
          <a:p>
            <a:endParaRPr lang="en-GB" sz="1600" b="1" i="0" u="none" strike="noStrike" baseline="0" dirty="0">
              <a:solidFill>
                <a:srgbClr val="000000"/>
              </a:solidFill>
            </a:endParaRPr>
          </a:p>
          <a:p>
            <a:r>
              <a:rPr lang="en-GB" sz="1600" b="1" i="0" u="none" strike="noStrike" baseline="0" dirty="0">
                <a:solidFill>
                  <a:srgbClr val="000000"/>
                </a:solidFill>
              </a:rPr>
              <a:t>IRP3 Employer Form</a:t>
            </a:r>
          </a:p>
          <a:p>
            <a:endParaRPr lang="en-GB" sz="1600" b="1" i="0" u="none" strike="noStrike" baseline="0" dirty="0">
              <a:solidFill>
                <a:srgbClr val="000000"/>
              </a:solidFill>
            </a:endParaRPr>
          </a:p>
          <a:p>
            <a:endParaRPr lang="en-GB" sz="1600" b="1" i="0" u="none" strike="noStrike" baseline="0" dirty="0">
              <a:solidFill>
                <a:srgbClr val="000000"/>
              </a:solidFill>
            </a:endParaRPr>
          </a:p>
          <a:p>
            <a:pPr marL="285750" indent="-285750">
              <a:buFont typeface="Arial" panose="020B0604020202020204" pitchFamily="34" charset="0"/>
              <a:buChar char="•"/>
            </a:pPr>
            <a:r>
              <a:rPr lang="en-GB" sz="1600" b="1" i="0" u="none" strike="noStrike" baseline="0" dirty="0">
                <a:solidFill>
                  <a:srgbClr val="000000"/>
                </a:solidFill>
              </a:rPr>
              <a:t>IRP3(s)- share option </a:t>
            </a:r>
            <a:r>
              <a:rPr lang="en-GB" sz="1600" b="0" i="0" u="none" strike="noStrike" baseline="0" dirty="0">
                <a:solidFill>
                  <a:srgbClr val="000000"/>
                </a:solidFill>
              </a:rPr>
              <a:t>– Employees' tax to be deducted on any amount to be included under section 8A or 8C of the Income Tax Act. </a:t>
            </a:r>
          </a:p>
          <a:p>
            <a:endParaRPr lang="en-GB" sz="1600" b="1" dirty="0">
              <a:solidFill>
                <a:srgbClr val="000000"/>
              </a:solidFill>
            </a:endParaRPr>
          </a:p>
          <a:p>
            <a:pPr marL="285750" indent="-285750">
              <a:buFont typeface="Arial" panose="020B0604020202020204" pitchFamily="34" charset="0"/>
              <a:buChar char="•"/>
            </a:pPr>
            <a:r>
              <a:rPr lang="en-GB" sz="1600" b="1" i="0" u="none" strike="noStrike" baseline="0" dirty="0">
                <a:solidFill>
                  <a:srgbClr val="000000"/>
                </a:solidFill>
              </a:rPr>
              <a:t>IRP3(a) – </a:t>
            </a:r>
            <a:r>
              <a:rPr lang="en-GB" sz="1600" b="0" i="0" u="none" strike="noStrike" baseline="0" dirty="0">
                <a:solidFill>
                  <a:srgbClr val="000000"/>
                </a:solidFill>
              </a:rPr>
              <a:t>Gratuities paid by employer (e.g., death / retirement / retirement due to ill health / retrenchment / other – to </a:t>
            </a:r>
            <a:r>
              <a:rPr lang="en-GB" sz="1600" b="0" i="0" u="none" strike="noStrike" baseline="0" dirty="0"/>
              <a:t>supply a</a:t>
            </a:r>
            <a:r>
              <a:rPr lang="en-GB" sz="1600" b="0" i="0" u="none" strike="noStrike" baseline="0" dirty="0">
                <a:solidFill>
                  <a:srgbClr val="000000"/>
                </a:solidFill>
              </a:rPr>
              <a:t> reason for payment). </a:t>
            </a:r>
          </a:p>
          <a:p>
            <a:endParaRPr lang="en-GB" sz="1600" b="0" i="0" u="none" strike="noStrike" baseline="0" dirty="0">
              <a:solidFill>
                <a:srgbClr val="000000"/>
              </a:solidFill>
            </a:endParaRPr>
          </a:p>
          <a:p>
            <a:pPr marL="285750" indent="-285750" algn="l">
              <a:buFont typeface="Arial" panose="020B0604020202020204" pitchFamily="34" charset="0"/>
              <a:buChar char="•"/>
            </a:pPr>
            <a:r>
              <a:rPr lang="en-GB" sz="1600" b="1" i="0" u="none" strike="noStrike" baseline="0" dirty="0">
                <a:solidFill>
                  <a:srgbClr val="000000"/>
                </a:solidFill>
              </a:rPr>
              <a:t>IRP 3(b) </a:t>
            </a:r>
            <a:r>
              <a:rPr lang="en-GB" sz="1600" b="0" i="0" u="none" strike="noStrike" baseline="0" dirty="0">
                <a:solidFill>
                  <a:srgbClr val="000000"/>
                </a:solidFill>
              </a:rPr>
              <a:t>– Employees' tax to be deducted at a fixed percentage (e.g. commission agents / personal service company / personal service trust).</a:t>
            </a:r>
            <a:endParaRPr lang="en-ZA" sz="1800" b="0" i="0" u="none" strike="noStrike" baseline="0" dirty="0">
              <a:solidFill>
                <a:srgbClr val="000000"/>
              </a:solidFill>
              <a:latin typeface="Arial" panose="020B0604020202020204" pitchFamily="34" charset="0"/>
            </a:endParaRPr>
          </a:p>
          <a:p>
            <a:endParaRPr lang="en-GB" sz="1600" b="0" i="0" u="none" strike="noStrike" baseline="0" dirty="0">
              <a:solidFill>
                <a:srgbClr val="000000"/>
              </a:solidFill>
            </a:endParaRPr>
          </a:p>
          <a:p>
            <a:endParaRPr lang="en-GB" sz="1600" dirty="0">
              <a:solidFill>
                <a:srgbClr val="000000"/>
              </a:solidFill>
            </a:endParaRPr>
          </a:p>
          <a:p>
            <a:endParaRPr lang="en-ZA" dirty="0">
              <a:solidFill>
                <a:srgbClr val="000000"/>
              </a:solidFill>
              <a:latin typeface="Arial" panose="020B0604020202020204" pitchFamily="34" charset="0"/>
            </a:endParaRPr>
          </a:p>
          <a:p>
            <a:endParaRPr lang="en-ZA" dirty="0">
              <a:solidFill>
                <a:srgbClr val="000000"/>
              </a:solidFill>
              <a:latin typeface="Arial" panose="020B0604020202020204" pitchFamily="34" charset="0"/>
            </a:endParaRPr>
          </a:p>
          <a:p>
            <a:endParaRPr lang="en-ZA" sz="1800" b="0" i="0" u="none" strike="noStrike" baseline="0" dirty="0">
              <a:solidFill>
                <a:srgbClr val="000000"/>
              </a:solidFill>
              <a:latin typeface="Arial" panose="020B0604020202020204" pitchFamily="34" charset="0"/>
            </a:endParaRPr>
          </a:p>
        </p:txBody>
      </p:sp>
      <p:sp>
        <p:nvSpPr>
          <p:cNvPr id="6" name="Rectangle 5">
            <a:extLst>
              <a:ext uri="{FF2B5EF4-FFF2-40B4-BE49-F238E27FC236}">
                <a16:creationId xmlns:a16="http://schemas.microsoft.com/office/drawing/2014/main" id="{DB5B31DE-841C-59C0-9A46-C3C4CBFAF90C}"/>
              </a:ext>
            </a:extLst>
          </p:cNvPr>
          <p:cNvSpPr/>
          <p:nvPr/>
        </p:nvSpPr>
        <p:spPr>
          <a:xfrm>
            <a:off x="604912" y="4290647"/>
            <a:ext cx="7906042" cy="18006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ZA" sz="1600" b="1" i="0" u="none" strike="noStrike" baseline="0" dirty="0">
                <a:solidFill>
                  <a:schemeClr val="bg1"/>
                </a:solidFill>
              </a:rPr>
              <a:t>Note: </a:t>
            </a:r>
          </a:p>
          <a:p>
            <a:pPr algn="l"/>
            <a:endParaRPr lang="en-ZA" sz="1600" b="1" i="0" u="none" strike="noStrike" baseline="0" dirty="0">
              <a:solidFill>
                <a:schemeClr val="bg1"/>
              </a:solidFill>
            </a:endParaRPr>
          </a:p>
          <a:p>
            <a:r>
              <a:rPr lang="en-GB" sz="1600" b="1" i="0" u="none" strike="noStrike" baseline="0" dirty="0">
                <a:solidFill>
                  <a:schemeClr val="bg1"/>
                </a:solidFill>
              </a:rPr>
              <a:t>The IRP3(b) directive application process has been changed. Applicants are no longer permitted to select a percentage of their own choice as was allowed in previous years. This process is now completely automated, and the system calculates the percentage based on the income and expenses declared by the applicant</a:t>
            </a:r>
            <a:r>
              <a:rPr lang="en-GB" sz="1600" b="0" i="0" u="none" strike="noStrike" baseline="0" dirty="0">
                <a:solidFill>
                  <a:schemeClr val="bg1"/>
                </a:solidFill>
              </a:rPr>
              <a:t>. </a:t>
            </a:r>
          </a:p>
        </p:txBody>
      </p:sp>
    </p:spTree>
    <p:extLst>
      <p:ext uri="{BB962C8B-B14F-4D97-AF65-F5344CB8AC3E}">
        <p14:creationId xmlns:p14="http://schemas.microsoft.com/office/powerpoint/2010/main" val="10144144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9FF59-6018-467F-8821-9277B6ACFFB4}"/>
              </a:ext>
            </a:extLst>
          </p:cNvPr>
          <p:cNvSpPr>
            <a:spLocks noGrp="1"/>
          </p:cNvSpPr>
          <p:nvPr>
            <p:ph type="title"/>
          </p:nvPr>
        </p:nvSpPr>
        <p:spPr>
          <a:xfrm>
            <a:off x="341993" y="241655"/>
            <a:ext cx="8387228" cy="532606"/>
          </a:xfrm>
          <a:solidFill>
            <a:schemeClr val="accent5">
              <a:lumMod val="75000"/>
            </a:schemeClr>
          </a:solidFill>
        </p:spPr>
        <p:txBody>
          <a:bodyPr>
            <a:normAutofit fontScale="90000"/>
          </a:bodyPr>
          <a:lstStyle/>
          <a:p>
            <a:pPr algn="ctr"/>
            <a:r>
              <a:rPr lang="en-ZA" sz="3200" dirty="0">
                <a:solidFill>
                  <a:schemeClr val="bg1"/>
                </a:solidFill>
              </a:rPr>
              <a:t>Types of Tax Directives</a:t>
            </a:r>
            <a:br>
              <a:rPr lang="en-ZA" sz="3200" dirty="0"/>
            </a:br>
            <a:endParaRPr lang="en-ZA" dirty="0"/>
          </a:p>
        </p:txBody>
      </p:sp>
      <p:sp>
        <p:nvSpPr>
          <p:cNvPr id="3" name="Slide Number Placeholder 2">
            <a:extLst>
              <a:ext uri="{FF2B5EF4-FFF2-40B4-BE49-F238E27FC236}">
                <a16:creationId xmlns:a16="http://schemas.microsoft.com/office/drawing/2014/main" id="{6503DAC1-27C8-443D-9155-A13C912B02A6}"/>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40B12B-D968-2643-8E7F-238A3C456CC9}" type="slidenum">
              <a:rPr kumimoji="0" lang="en-US" sz="1200" b="0" i="0" u="none" strike="noStrike" kern="1200" cap="none" spc="0" normalizeH="0" baseline="0" noProof="0" smtClean="0">
                <a:ln>
                  <a:noFill/>
                </a:ln>
                <a:solidFill>
                  <a:srgbClr val="004C85"/>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srgbClr val="004C85"/>
              </a:solidFill>
              <a:effectLst/>
              <a:uLnTx/>
              <a:uFillTx/>
              <a:latin typeface="Arial" charset="0"/>
              <a:ea typeface="+mn-ea"/>
              <a:cs typeface="+mn-cs"/>
            </a:endParaRPr>
          </a:p>
        </p:txBody>
      </p:sp>
      <p:sp>
        <p:nvSpPr>
          <p:cNvPr id="4" name="Rectangle 3">
            <a:extLst>
              <a:ext uri="{FF2B5EF4-FFF2-40B4-BE49-F238E27FC236}">
                <a16:creationId xmlns:a16="http://schemas.microsoft.com/office/drawing/2014/main" id="{D0445C0D-C70A-619E-47E3-2ABF4B9C3993}"/>
              </a:ext>
            </a:extLst>
          </p:cNvPr>
          <p:cNvSpPr/>
          <p:nvPr/>
        </p:nvSpPr>
        <p:spPr>
          <a:xfrm>
            <a:off x="359016" y="956603"/>
            <a:ext cx="8370205" cy="5092505"/>
          </a:xfrm>
          <a:prstGeom prst="rect">
            <a:avLst/>
          </a:prstGeom>
          <a:solidFill>
            <a:schemeClr val="accent1">
              <a:lumMod val="20000"/>
              <a:lumOff val="80000"/>
            </a:schemeClr>
          </a:solidFill>
        </p:spPr>
        <p:txBody>
          <a:bodyPr/>
          <a:lstStyle/>
          <a:p>
            <a:endParaRPr lang="en-GB" sz="1800" b="1" i="0" u="none" strike="noStrike" baseline="0" dirty="0">
              <a:solidFill>
                <a:srgbClr val="000000"/>
              </a:solidFill>
            </a:endParaRPr>
          </a:p>
          <a:p>
            <a:endParaRPr lang="en-GB" b="1" dirty="0">
              <a:solidFill>
                <a:srgbClr val="000000"/>
              </a:solidFill>
            </a:endParaRPr>
          </a:p>
          <a:p>
            <a:r>
              <a:rPr lang="en-GB" sz="1800" b="1" i="0" u="none" strike="noStrike" baseline="0" dirty="0">
                <a:solidFill>
                  <a:srgbClr val="000000"/>
                </a:solidFill>
              </a:rPr>
              <a:t>IRP3 Employer Form</a:t>
            </a:r>
          </a:p>
          <a:p>
            <a:endParaRPr lang="en-GB" sz="1800" b="1" i="0" u="none" strike="noStrike" baseline="0" dirty="0">
              <a:solidFill>
                <a:srgbClr val="000000"/>
              </a:solidFill>
            </a:endParaRPr>
          </a:p>
          <a:p>
            <a:pPr marL="285750" indent="-285750" algn="l">
              <a:buFont typeface="Arial" panose="020B0604020202020204" pitchFamily="34" charset="0"/>
              <a:buChar char="•"/>
            </a:pPr>
            <a:endParaRPr lang="en-GB" sz="1800" b="0" i="0" u="none" strike="noStrike" baseline="0" dirty="0">
              <a:solidFill>
                <a:srgbClr val="000000"/>
              </a:solidFill>
            </a:endParaRPr>
          </a:p>
          <a:p>
            <a:pPr marL="285750" indent="-285750">
              <a:buFont typeface="Arial" panose="020B0604020202020204" pitchFamily="34" charset="0"/>
              <a:buChar char="•"/>
            </a:pPr>
            <a:r>
              <a:rPr lang="en-GB" sz="1600" b="1" i="0" u="none" strike="noStrike" baseline="0" dirty="0">
                <a:solidFill>
                  <a:srgbClr val="000000"/>
                </a:solidFill>
              </a:rPr>
              <a:t>IRP 3(c) </a:t>
            </a:r>
            <a:r>
              <a:rPr lang="en-GB" sz="1600" b="0" i="0" u="none" strike="noStrike" baseline="0" dirty="0">
                <a:solidFill>
                  <a:srgbClr val="000000"/>
                </a:solidFill>
              </a:rPr>
              <a:t>– Employees' tax to be deducted at a fixed amount (e.g., Paragraph 11 of the 4th Schedule (hardship) / assessed loss carried forward). </a:t>
            </a:r>
          </a:p>
          <a:p>
            <a:pPr marL="285750" indent="-285750">
              <a:buFont typeface="Arial" panose="020B0604020202020204" pitchFamily="34" charset="0"/>
              <a:buChar char="•"/>
            </a:pPr>
            <a:endParaRPr lang="en-GB" sz="1600" b="0" i="0" u="none" strike="noStrike" baseline="0" dirty="0">
              <a:solidFill>
                <a:srgbClr val="000000"/>
              </a:solidFill>
            </a:endParaRPr>
          </a:p>
          <a:p>
            <a:pPr marL="285750" indent="-285750">
              <a:buFont typeface="Arial" panose="020B0604020202020204" pitchFamily="34" charset="0"/>
              <a:buChar char="•"/>
            </a:pPr>
            <a:endParaRPr lang="en-GB" sz="1600" b="1" dirty="0">
              <a:solidFill>
                <a:srgbClr val="000000"/>
              </a:solidFill>
            </a:endParaRPr>
          </a:p>
          <a:p>
            <a:pPr marL="285750" indent="-285750">
              <a:buFont typeface="Arial" panose="020B0604020202020204" pitchFamily="34" charset="0"/>
              <a:buChar char="•"/>
            </a:pPr>
            <a:r>
              <a:rPr lang="en-GB" sz="1600" b="1" i="0" u="none" strike="noStrike" baseline="0" dirty="0">
                <a:solidFill>
                  <a:srgbClr val="000000"/>
                </a:solidFill>
              </a:rPr>
              <a:t>IRP 3(f) </a:t>
            </a:r>
            <a:r>
              <a:rPr lang="en-GB" sz="1600" b="0" i="0" u="none" strike="noStrike" baseline="0" dirty="0">
                <a:solidFill>
                  <a:srgbClr val="000000"/>
                </a:solidFill>
              </a:rPr>
              <a:t>- Doubtful Debts 11(j)(1)(2)</a:t>
            </a:r>
            <a:r>
              <a:rPr lang="en-GB" sz="1600" b="0" i="0" u="none" strike="noStrike" baseline="0" dirty="0">
                <a:solidFill>
                  <a:srgbClr val="FF0000"/>
                </a:solidFill>
              </a:rPr>
              <a:t>.</a:t>
            </a:r>
            <a:endParaRPr lang="en-GB" sz="1600" b="0" i="0" u="none" strike="noStrike" baseline="0" dirty="0">
              <a:solidFill>
                <a:srgbClr val="000000"/>
              </a:solidFill>
            </a:endParaRPr>
          </a:p>
          <a:p>
            <a:pPr marL="285750" indent="-285750">
              <a:buFont typeface="Arial" panose="020B0604020202020204" pitchFamily="34" charset="0"/>
              <a:buChar char="•"/>
            </a:pPr>
            <a:endParaRPr lang="en-GB" sz="1600" b="0" i="0" u="none" strike="noStrike" baseline="0" dirty="0">
              <a:solidFill>
                <a:srgbClr val="000000"/>
              </a:solidFill>
            </a:endParaRPr>
          </a:p>
          <a:p>
            <a:pPr marL="285750" indent="-285750">
              <a:buFont typeface="Arial" panose="020B0604020202020204" pitchFamily="34" charset="0"/>
              <a:buChar char="•"/>
            </a:pPr>
            <a:endParaRPr lang="en-GB" sz="1600" b="0" i="0" u="none" strike="noStrike" baseline="0" dirty="0">
              <a:solidFill>
                <a:srgbClr val="000000"/>
              </a:solidFill>
            </a:endParaRPr>
          </a:p>
          <a:p>
            <a:pPr marL="285750" indent="-285750" algn="l">
              <a:buFont typeface="Arial" panose="020B0604020202020204" pitchFamily="34" charset="0"/>
              <a:buChar char="•"/>
            </a:pPr>
            <a:r>
              <a:rPr lang="en-GB" sz="1600" b="1" i="0" u="none" strike="noStrike" baseline="0" dirty="0">
                <a:solidFill>
                  <a:srgbClr val="000000"/>
                </a:solidFill>
              </a:rPr>
              <a:t>IRP 3(q) </a:t>
            </a:r>
            <a:r>
              <a:rPr lang="en-GB" sz="1600" b="0" i="0" u="none" strike="noStrike" baseline="0" dirty="0">
                <a:solidFill>
                  <a:srgbClr val="000000"/>
                </a:solidFill>
              </a:rPr>
              <a:t>– Foreign Tax Credit under paragraph of 10 of the 4th Schedule of </a:t>
            </a:r>
            <a:r>
              <a:rPr lang="en-ZA" sz="1600" b="0" i="0" u="none" strike="noStrike" baseline="0" dirty="0">
                <a:solidFill>
                  <a:srgbClr val="000000"/>
                </a:solidFill>
              </a:rPr>
              <a:t>Income Tax Act. </a:t>
            </a:r>
          </a:p>
        </p:txBody>
      </p:sp>
    </p:spTree>
    <p:extLst>
      <p:ext uri="{BB962C8B-B14F-4D97-AF65-F5344CB8AC3E}">
        <p14:creationId xmlns:p14="http://schemas.microsoft.com/office/powerpoint/2010/main" val="36332626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9FF59-6018-467F-8821-9277B6ACFFB4}"/>
              </a:ext>
            </a:extLst>
          </p:cNvPr>
          <p:cNvSpPr>
            <a:spLocks noGrp="1"/>
          </p:cNvSpPr>
          <p:nvPr>
            <p:ph type="title"/>
          </p:nvPr>
        </p:nvSpPr>
        <p:spPr>
          <a:xfrm>
            <a:off x="241519" y="153859"/>
            <a:ext cx="8660962" cy="532606"/>
          </a:xfrm>
          <a:solidFill>
            <a:schemeClr val="accent5">
              <a:lumMod val="75000"/>
            </a:schemeClr>
          </a:solidFill>
        </p:spPr>
        <p:txBody>
          <a:bodyPr>
            <a:normAutofit fontScale="90000"/>
          </a:bodyPr>
          <a:lstStyle/>
          <a:p>
            <a:pPr algn="ctr"/>
            <a:r>
              <a:rPr lang="en-US" sz="3200" b="1" i="0" u="none" strike="noStrike" baseline="0" dirty="0">
                <a:solidFill>
                  <a:schemeClr val="bg1"/>
                </a:solidFill>
              </a:rPr>
              <a:t>Application for Tax Directive Forms</a:t>
            </a:r>
            <a:br>
              <a:rPr lang="en-ZA" sz="3200" dirty="0"/>
            </a:br>
            <a:endParaRPr lang="en-ZA" dirty="0"/>
          </a:p>
        </p:txBody>
      </p:sp>
      <p:sp>
        <p:nvSpPr>
          <p:cNvPr id="3" name="Slide Number Placeholder 2">
            <a:extLst>
              <a:ext uri="{FF2B5EF4-FFF2-40B4-BE49-F238E27FC236}">
                <a16:creationId xmlns:a16="http://schemas.microsoft.com/office/drawing/2014/main" id="{6503DAC1-27C8-443D-9155-A13C912B02A6}"/>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40B12B-D968-2643-8E7F-238A3C456CC9}" type="slidenum">
              <a:rPr kumimoji="0" lang="en-US" sz="1200" b="0" i="0" u="none" strike="noStrike" kern="1200" cap="none" spc="0" normalizeH="0" baseline="0" noProof="0" smtClean="0">
                <a:ln>
                  <a:noFill/>
                </a:ln>
                <a:solidFill>
                  <a:srgbClr val="004C85"/>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srgbClr val="004C85"/>
              </a:solidFill>
              <a:effectLst/>
              <a:uLnTx/>
              <a:uFillTx/>
              <a:latin typeface="Arial" charset="0"/>
              <a:ea typeface="+mn-ea"/>
              <a:cs typeface="+mn-cs"/>
            </a:endParaRPr>
          </a:p>
        </p:txBody>
      </p:sp>
      <p:sp>
        <p:nvSpPr>
          <p:cNvPr id="7" name="TextBox 6">
            <a:extLst>
              <a:ext uri="{FF2B5EF4-FFF2-40B4-BE49-F238E27FC236}">
                <a16:creationId xmlns:a16="http://schemas.microsoft.com/office/drawing/2014/main" id="{3C0C19AE-77AD-E6D3-27AC-7D6577C4AFC3}"/>
              </a:ext>
            </a:extLst>
          </p:cNvPr>
          <p:cNvSpPr txBox="1"/>
          <p:nvPr/>
        </p:nvSpPr>
        <p:spPr>
          <a:xfrm>
            <a:off x="241519" y="1079087"/>
            <a:ext cx="8660962" cy="584775"/>
          </a:xfrm>
          <a:prstGeom prst="rect">
            <a:avLst/>
          </a:prstGeom>
          <a:solidFill>
            <a:schemeClr val="bg2"/>
          </a:solidFill>
        </p:spPr>
        <p:txBody>
          <a:bodyPr wrap="square">
            <a:spAutoFit/>
          </a:bodyPr>
          <a:lstStyle/>
          <a:p>
            <a:r>
              <a:rPr lang="en-US" sz="1600" dirty="0"/>
              <a:t>This part of the form is generic to all the tax directive application forms (Form A&amp;D, Form B, Form C and Form E).</a:t>
            </a:r>
          </a:p>
        </p:txBody>
      </p:sp>
      <p:pic>
        <p:nvPicPr>
          <p:cNvPr id="6" name="Picture 5">
            <a:extLst>
              <a:ext uri="{FF2B5EF4-FFF2-40B4-BE49-F238E27FC236}">
                <a16:creationId xmlns:a16="http://schemas.microsoft.com/office/drawing/2014/main" id="{E8FDC7CC-1FF4-66C0-D9B6-8069CCDAC8FF}"/>
              </a:ext>
            </a:extLst>
          </p:cNvPr>
          <p:cNvPicPr>
            <a:picLocks noChangeAspect="1"/>
          </p:cNvPicPr>
          <p:nvPr/>
        </p:nvPicPr>
        <p:blipFill>
          <a:blip r:embed="rId2"/>
          <a:stretch>
            <a:fillRect/>
          </a:stretch>
        </p:blipFill>
        <p:spPr>
          <a:xfrm>
            <a:off x="241519" y="2118040"/>
            <a:ext cx="8660962" cy="3857608"/>
          </a:xfrm>
          <a:prstGeom prst="rect">
            <a:avLst/>
          </a:prstGeom>
        </p:spPr>
      </p:pic>
    </p:spTree>
    <p:extLst>
      <p:ext uri="{BB962C8B-B14F-4D97-AF65-F5344CB8AC3E}">
        <p14:creationId xmlns:p14="http://schemas.microsoft.com/office/powerpoint/2010/main" val="34663799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9FF59-6018-467F-8821-9277B6ACFFB4}"/>
              </a:ext>
            </a:extLst>
          </p:cNvPr>
          <p:cNvSpPr>
            <a:spLocks noGrp="1"/>
          </p:cNvSpPr>
          <p:nvPr>
            <p:ph type="title"/>
          </p:nvPr>
        </p:nvSpPr>
        <p:spPr>
          <a:xfrm>
            <a:off x="341993" y="232570"/>
            <a:ext cx="8370206" cy="532606"/>
          </a:xfrm>
          <a:solidFill>
            <a:schemeClr val="accent5">
              <a:lumMod val="75000"/>
            </a:schemeClr>
          </a:solidFill>
        </p:spPr>
        <p:txBody>
          <a:bodyPr>
            <a:normAutofit fontScale="90000"/>
          </a:bodyPr>
          <a:lstStyle/>
          <a:p>
            <a:pPr algn="ctr"/>
            <a:r>
              <a:rPr lang="en-US" sz="3200" b="1" i="0" u="none" strike="noStrike" baseline="0" dirty="0">
                <a:solidFill>
                  <a:schemeClr val="bg1"/>
                </a:solidFill>
              </a:rPr>
              <a:t>Application for Tax Directive Forms</a:t>
            </a:r>
            <a:br>
              <a:rPr lang="en-ZA" sz="3200" dirty="0"/>
            </a:br>
            <a:endParaRPr lang="en-ZA" dirty="0"/>
          </a:p>
        </p:txBody>
      </p:sp>
      <p:sp>
        <p:nvSpPr>
          <p:cNvPr id="3" name="Slide Number Placeholder 2">
            <a:extLst>
              <a:ext uri="{FF2B5EF4-FFF2-40B4-BE49-F238E27FC236}">
                <a16:creationId xmlns:a16="http://schemas.microsoft.com/office/drawing/2014/main" id="{6503DAC1-27C8-443D-9155-A13C912B02A6}"/>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40B12B-D968-2643-8E7F-238A3C456CC9}" type="slidenum">
              <a:rPr kumimoji="0" lang="en-US" sz="1200" b="0" i="0" u="none" strike="noStrike" kern="1200" cap="none" spc="0" normalizeH="0" baseline="0" noProof="0" smtClean="0">
                <a:ln>
                  <a:noFill/>
                </a:ln>
                <a:solidFill>
                  <a:srgbClr val="004C85"/>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srgbClr val="004C85"/>
              </a:solidFill>
              <a:effectLst/>
              <a:uLnTx/>
              <a:uFillTx/>
              <a:latin typeface="Arial" charset="0"/>
              <a:ea typeface="+mn-ea"/>
              <a:cs typeface="+mn-cs"/>
            </a:endParaRPr>
          </a:p>
        </p:txBody>
      </p:sp>
      <p:sp>
        <p:nvSpPr>
          <p:cNvPr id="4" name="Rectangle 3">
            <a:extLst>
              <a:ext uri="{FF2B5EF4-FFF2-40B4-BE49-F238E27FC236}">
                <a16:creationId xmlns:a16="http://schemas.microsoft.com/office/drawing/2014/main" id="{D0445C0D-C70A-619E-47E3-2ABF4B9C3993}"/>
              </a:ext>
            </a:extLst>
          </p:cNvPr>
          <p:cNvSpPr/>
          <p:nvPr/>
        </p:nvSpPr>
        <p:spPr>
          <a:xfrm>
            <a:off x="471340" y="1687398"/>
            <a:ext cx="8257881" cy="4405426"/>
          </a:xfrm>
          <a:prstGeom prst="rect">
            <a:avLst/>
          </a:prstGeom>
          <a:solidFill>
            <a:schemeClr val="accent1">
              <a:lumMod val="20000"/>
              <a:lumOff val="80000"/>
            </a:schemeClr>
          </a:solidFill>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dirty="0">
              <a:solidFill>
                <a:prstClr val="black"/>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ea typeface="+mn-ea"/>
                <a:cs typeface="+mn-cs"/>
              </a:rPr>
              <a:t>Under the ‘Taxpayer Details’ container provide the personal details of the member </a:t>
            </a:r>
            <a:r>
              <a:rPr kumimoji="0" lang="en-US" sz="1600" b="0" i="0" u="none" strike="noStrike" kern="1200" cap="none" spc="0" normalizeH="0" baseline="0" noProof="0" dirty="0">
                <a:ln>
                  <a:noFill/>
                </a:ln>
                <a:solidFill>
                  <a:srgbClr val="FF0000"/>
                </a:solidFill>
                <a:effectLst/>
                <a:uLnTx/>
                <a:uFillTx/>
                <a:ea typeface="+mn-ea"/>
                <a:cs typeface="+mn-cs"/>
              </a:rPr>
              <a:t>/ </a:t>
            </a:r>
            <a:r>
              <a:rPr kumimoji="0" lang="en-US" sz="1600" b="0" i="0" u="none" strike="noStrike" kern="1200" cap="none" spc="0" normalizeH="0" baseline="0" noProof="0" dirty="0">
                <a:ln>
                  <a:noFill/>
                </a:ln>
                <a:effectLst/>
                <a:uLnTx/>
                <a:uFillTx/>
                <a:ea typeface="+mn-ea"/>
                <a:cs typeface="+mn-cs"/>
              </a:rPr>
              <a:t>person</a:t>
            </a:r>
            <a:r>
              <a:rPr kumimoji="0" lang="en-US" sz="1600" b="0" i="0" u="none" strike="noStrike" kern="1200" cap="none" spc="0" normalizeH="0" baseline="0" noProof="0" dirty="0">
                <a:ln>
                  <a:noFill/>
                </a:ln>
                <a:solidFill>
                  <a:srgbClr val="FF0000"/>
                </a:solidFill>
                <a:effectLst/>
                <a:uLnTx/>
                <a:uFillTx/>
                <a:ea typeface="+mn-ea"/>
                <a:cs typeface="+mn-cs"/>
              </a:rPr>
              <a:t> </a:t>
            </a:r>
            <a:r>
              <a:rPr kumimoji="0" lang="en-US" sz="1600" b="0" i="0" u="none" strike="noStrike" kern="1200" cap="none" spc="0" normalizeH="0" baseline="0" noProof="0" dirty="0">
                <a:ln>
                  <a:noFill/>
                </a:ln>
                <a:solidFill>
                  <a:prstClr val="black"/>
                </a:solidFill>
                <a:effectLst/>
                <a:uLnTx/>
                <a:uFillTx/>
                <a:ea typeface="+mn-ea"/>
                <a:cs typeface="+mn-cs"/>
              </a:rPr>
              <a:t>who will receive the lump sum benefit payment.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ea typeface="+mn-ea"/>
                <a:cs typeface="+mn-cs"/>
              </a:rPr>
              <a:t>If the tax directive application form is submitted and the directive reason ‘Divorce – transfer’ or ‘Divorce non-member spouse’ is selected on the tax directive application </a:t>
            </a:r>
            <a:r>
              <a:rPr kumimoji="0" lang="en-US" sz="1600" b="0" i="0" u="none" strike="noStrike" kern="1200" cap="none" spc="0" normalizeH="0" baseline="0" noProof="0" dirty="0">
                <a:ln>
                  <a:noFill/>
                </a:ln>
                <a:effectLst/>
                <a:uLnTx/>
                <a:uFillTx/>
                <a:ea typeface="+mn-ea"/>
                <a:cs typeface="+mn-cs"/>
              </a:rPr>
              <a:t>form, with a date of divorce after 13 September 2007 and </a:t>
            </a:r>
            <a:r>
              <a:rPr kumimoji="0" lang="en-US" sz="1600" b="0" i="0" u="none" strike="noStrike" kern="1200" cap="none" spc="0" normalizeH="0" baseline="0" noProof="0" dirty="0">
                <a:ln>
                  <a:noFill/>
                </a:ln>
                <a:solidFill>
                  <a:prstClr val="black"/>
                </a:solidFill>
                <a:effectLst/>
                <a:uLnTx/>
                <a:uFillTx/>
                <a:ea typeface="+mn-ea"/>
                <a:cs typeface="+mn-cs"/>
              </a:rPr>
              <a:t>the date of accrual is after   </a:t>
            </a:r>
            <a:r>
              <a:rPr kumimoji="0" lang="en-US" sz="1600" b="1" i="0" u="none" strike="noStrike" kern="1200" cap="none" spc="0" normalizeH="0" baseline="0" noProof="0" dirty="0">
                <a:ln>
                  <a:noFill/>
                </a:ln>
                <a:solidFill>
                  <a:schemeClr val="accent5">
                    <a:lumMod val="75000"/>
                  </a:schemeClr>
                </a:solidFill>
                <a:effectLst/>
                <a:uLnTx/>
                <a:uFillTx/>
                <a:ea typeface="+mn-ea"/>
                <a:cs typeface="+mn-cs"/>
              </a:rPr>
              <a:t>1 March 2009</a:t>
            </a:r>
            <a:r>
              <a:rPr kumimoji="0" lang="en-US" sz="1600" b="0" i="0" u="none" strike="noStrike" kern="1200" cap="none" spc="0" normalizeH="0" baseline="0" noProof="0" dirty="0">
                <a:ln>
                  <a:noFill/>
                </a:ln>
                <a:solidFill>
                  <a:prstClr val="black"/>
                </a:solidFill>
                <a:effectLst/>
                <a:uLnTx/>
                <a:uFillTx/>
                <a:ea typeface="+mn-ea"/>
                <a:cs typeface="+mn-cs"/>
              </a:rPr>
              <a:t>, the personal details of the spouse who will receive the lump sum benefit must be completed under this container.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ea typeface="+mn-ea"/>
                <a:cs typeface="+mn-cs"/>
              </a:rPr>
              <a:t>The information in this container must be used to issue an IRP5/IT3(a) tax certificate for the lump sum benefit amount paid.</a:t>
            </a:r>
          </a:p>
        </p:txBody>
      </p:sp>
      <p:sp>
        <p:nvSpPr>
          <p:cNvPr id="6" name="TextBox 5">
            <a:extLst>
              <a:ext uri="{FF2B5EF4-FFF2-40B4-BE49-F238E27FC236}">
                <a16:creationId xmlns:a16="http://schemas.microsoft.com/office/drawing/2014/main" id="{6369C865-9B11-5B11-6A7C-DE0750DF1E9E}"/>
              </a:ext>
            </a:extLst>
          </p:cNvPr>
          <p:cNvSpPr txBox="1"/>
          <p:nvPr/>
        </p:nvSpPr>
        <p:spPr>
          <a:xfrm>
            <a:off x="454319" y="1105299"/>
            <a:ext cx="8257880" cy="400110"/>
          </a:xfrm>
          <a:prstGeom prst="rect">
            <a:avLst/>
          </a:prstGeom>
          <a:noFill/>
        </p:spPr>
        <p:txBody>
          <a:bodyPr wrap="square">
            <a:spAutoFit/>
          </a:bodyPr>
          <a:lstStyle/>
          <a:p>
            <a:r>
              <a:rPr lang="en-ZA" sz="2000" b="1" dirty="0"/>
              <a:t>Recipient Details</a:t>
            </a:r>
          </a:p>
        </p:txBody>
      </p:sp>
    </p:spTree>
    <p:extLst>
      <p:ext uri="{BB962C8B-B14F-4D97-AF65-F5344CB8AC3E}">
        <p14:creationId xmlns:p14="http://schemas.microsoft.com/office/powerpoint/2010/main" val="1830454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EC03CB5-1A53-4AC9-B248-CA3B5F767695}"/>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40B12B-D968-2643-8E7F-238A3C456CC9}" type="slidenum">
              <a:rPr kumimoji="0" lang="en-US" sz="1200" b="0" i="0" u="none" strike="noStrike" kern="1200" cap="none" spc="0" normalizeH="0" baseline="0" noProof="0" smtClean="0">
                <a:ln>
                  <a:noFill/>
                </a:ln>
                <a:solidFill>
                  <a:srgbClr val="004C85"/>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srgbClr val="004C85"/>
              </a:solidFill>
              <a:effectLst/>
              <a:uLnTx/>
              <a:uFillTx/>
              <a:latin typeface="Arial" charset="0"/>
              <a:ea typeface="+mn-ea"/>
              <a:cs typeface="+mn-cs"/>
            </a:endParaRPr>
          </a:p>
        </p:txBody>
      </p:sp>
      <p:sp>
        <p:nvSpPr>
          <p:cNvPr id="7" name="Content Placeholder 2">
            <a:extLst>
              <a:ext uri="{FF2B5EF4-FFF2-40B4-BE49-F238E27FC236}">
                <a16:creationId xmlns:a16="http://schemas.microsoft.com/office/drawing/2014/main" id="{70121892-9F8A-4588-92E3-CE529B056A32}"/>
              </a:ext>
            </a:extLst>
          </p:cNvPr>
          <p:cNvSpPr txBox="1">
            <a:spLocks/>
          </p:cNvSpPr>
          <p:nvPr/>
        </p:nvSpPr>
        <p:spPr>
          <a:xfrm>
            <a:off x="223683" y="2228227"/>
            <a:ext cx="8558981" cy="2735318"/>
          </a:xfrm>
          <a:prstGeom prst="rect">
            <a:avLst/>
          </a:prstGeom>
        </p:spPr>
        <p:txBody>
          <a:bodyPr>
            <a:normAutofit/>
          </a:bodyPr>
          <a:lstStyle>
            <a:lvl1pPr marL="0" indent="0" algn="l" defTabSz="914400" rtl="0" eaLnBrk="1" latinLnBrk="0" hangingPunct="1">
              <a:lnSpc>
                <a:spcPct val="90000"/>
              </a:lnSpc>
              <a:spcBef>
                <a:spcPts val="1000"/>
              </a:spcBef>
              <a:buFontTx/>
              <a:buNone/>
              <a:defRPr sz="2000" b="0" i="0" kern="1200">
                <a:solidFill>
                  <a:schemeClr val="tx1">
                    <a:lumMod val="75000"/>
                    <a:lumOff val="25000"/>
                  </a:schemeClr>
                </a:solidFill>
                <a:latin typeface="Arial" charset="0"/>
                <a:ea typeface="+mn-ea"/>
                <a:cs typeface="+mn-cs"/>
              </a:defRPr>
            </a:lvl1pPr>
            <a:lvl2pPr marL="685800" indent="-228600" algn="l" defTabSz="914400" rtl="0" eaLnBrk="1" latinLnBrk="0" hangingPunct="1">
              <a:lnSpc>
                <a:spcPct val="90000"/>
              </a:lnSpc>
              <a:spcBef>
                <a:spcPts val="500"/>
              </a:spcBef>
              <a:buFontTx/>
              <a:buBlip>
                <a:blip r:embed="rId2"/>
              </a:buBlip>
              <a:defRPr sz="2000" b="0" i="0" kern="1200">
                <a:solidFill>
                  <a:schemeClr val="tx1">
                    <a:lumMod val="75000"/>
                    <a:lumOff val="25000"/>
                  </a:schemeClr>
                </a:solidFill>
                <a:latin typeface="Arial" charset="0"/>
                <a:ea typeface="+mn-ea"/>
                <a:cs typeface="+mn-cs"/>
              </a:defRPr>
            </a:lvl2pPr>
            <a:lvl3pPr marL="11430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3pPr>
            <a:lvl4pPr marL="16002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4pPr>
            <a:lvl5pPr marL="20574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1000"/>
              </a:spcBef>
              <a:spcAft>
                <a:spcPts val="0"/>
              </a:spcAft>
              <a:buClrTx/>
              <a:buSzTx/>
              <a:buFontTx/>
              <a:buNone/>
              <a:tabLst/>
              <a:defRPr/>
            </a:pPr>
            <a:endParaRPr kumimoji="0" lang="en-ZA" sz="1600" b="0" i="0" u="none" strike="noStrike" kern="1200" cap="none" spc="0" normalizeH="0" baseline="0" noProof="0" dirty="0">
              <a:ln>
                <a:noFill/>
              </a:ln>
              <a:solidFill>
                <a:prstClr val="black">
                  <a:lumMod val="75000"/>
                  <a:lumOff val="25000"/>
                </a:prstClr>
              </a:solidFill>
              <a:effectLst/>
              <a:uLnTx/>
              <a:uFillTx/>
              <a:latin typeface="Arial" charset="0"/>
              <a:ea typeface="+mn-ea"/>
              <a:cs typeface="+mn-cs"/>
            </a:endParaRPr>
          </a:p>
        </p:txBody>
      </p:sp>
      <p:sp>
        <p:nvSpPr>
          <p:cNvPr id="11" name="Title 1">
            <a:extLst>
              <a:ext uri="{FF2B5EF4-FFF2-40B4-BE49-F238E27FC236}">
                <a16:creationId xmlns:a16="http://schemas.microsoft.com/office/drawing/2014/main" id="{38FE62B8-1729-BFA0-BE2F-A96A2039F4BD}"/>
              </a:ext>
            </a:extLst>
          </p:cNvPr>
          <p:cNvSpPr>
            <a:spLocks noGrp="1"/>
          </p:cNvSpPr>
          <p:nvPr>
            <p:ph type="title"/>
          </p:nvPr>
        </p:nvSpPr>
        <p:spPr>
          <a:xfrm>
            <a:off x="0" y="-28136"/>
            <a:ext cx="9144000" cy="6274191"/>
          </a:xfrm>
          <a:solidFill>
            <a:schemeClr val="bg2"/>
          </a:solidFill>
          <a:effectLst>
            <a:outerShdw blurRad="50800" dist="38100" dir="2700000" algn="tl" rotWithShape="0">
              <a:prstClr val="black">
                <a:alpha val="40000"/>
              </a:prstClr>
            </a:outerShdw>
          </a:effectLst>
        </p:spPr>
        <p:txBody>
          <a:bodyPr>
            <a:noAutofit/>
          </a:bodyPr>
          <a:lstStyle/>
          <a:p>
            <a:br>
              <a:rPr lang="en-ZA" sz="1800" b="1" dirty="0"/>
            </a:br>
            <a:br>
              <a:rPr lang="en-ZA" sz="1800" b="1" dirty="0"/>
            </a:br>
            <a:br>
              <a:rPr lang="en-ZA" sz="1800" b="1" dirty="0"/>
            </a:br>
            <a:br>
              <a:rPr lang="en-ZA" sz="1800" b="1" dirty="0"/>
            </a:br>
            <a:br>
              <a:rPr lang="en-ZA" sz="1600" b="1" dirty="0">
                <a:solidFill>
                  <a:schemeClr val="bg1"/>
                </a:solidFill>
              </a:rPr>
            </a:br>
            <a:br>
              <a:rPr lang="en-ZA" sz="1600" b="1" dirty="0">
                <a:solidFill>
                  <a:schemeClr val="bg1"/>
                </a:solidFill>
              </a:rPr>
            </a:br>
            <a:br>
              <a:rPr lang="en-ZA" sz="1600" b="1" dirty="0">
                <a:solidFill>
                  <a:schemeClr val="tx2">
                    <a:lumMod val="75000"/>
                  </a:schemeClr>
                </a:solidFill>
                <a:ea typeface="Times New Roman" panose="02020603050405020304" pitchFamily="18" charset="0"/>
                <a:cs typeface="Times New Roman" panose="02020603050405020304" pitchFamily="18" charset="0"/>
              </a:rPr>
            </a:br>
            <a:br>
              <a:rPr lang="en-ZA" sz="1800" b="1" dirty="0">
                <a:solidFill>
                  <a:schemeClr val="bg1"/>
                </a:solidFill>
              </a:rPr>
            </a:br>
            <a:br>
              <a:rPr lang="en-ZA" sz="1800" b="1" dirty="0">
                <a:solidFill>
                  <a:schemeClr val="bg1"/>
                </a:solidFill>
              </a:rPr>
            </a:br>
            <a:br>
              <a:rPr lang="en-ZA" sz="1800" b="1" dirty="0">
                <a:solidFill>
                  <a:schemeClr val="bg1"/>
                </a:solidFill>
              </a:rPr>
            </a:br>
            <a:br>
              <a:rPr lang="en-ZA" sz="1800" b="1" dirty="0">
                <a:solidFill>
                  <a:schemeClr val="bg1"/>
                </a:solidFill>
              </a:rPr>
            </a:br>
            <a:br>
              <a:rPr lang="en-ZA" sz="4000" dirty="0">
                <a:solidFill>
                  <a:schemeClr val="bg1"/>
                </a:solidFill>
              </a:rPr>
            </a:br>
            <a:br>
              <a:rPr lang="en-ZA" sz="6000" b="1" dirty="0"/>
            </a:br>
            <a:br>
              <a:rPr lang="en-ZA" sz="6000" b="1" dirty="0">
                <a:effectLst>
                  <a:outerShdw blurRad="60007" dist="310007" dir="7680000" sy="30000" kx="1300200" algn="ctr" rotWithShape="0">
                    <a:prstClr val="black">
                      <a:alpha val="32000"/>
                    </a:prstClr>
                  </a:outerShdw>
                </a:effectLst>
              </a:rPr>
            </a:br>
            <a:br>
              <a:rPr lang="en-ZA" sz="6000" b="1" dirty="0"/>
            </a:br>
            <a:endParaRPr lang="en-US" sz="6000" dirty="0"/>
          </a:p>
        </p:txBody>
      </p:sp>
      <p:sp>
        <p:nvSpPr>
          <p:cNvPr id="12" name="Title 1">
            <a:extLst>
              <a:ext uri="{FF2B5EF4-FFF2-40B4-BE49-F238E27FC236}">
                <a16:creationId xmlns:a16="http://schemas.microsoft.com/office/drawing/2014/main" id="{3FAB224A-8D56-022E-CF62-0B84FAB0DA4C}"/>
              </a:ext>
            </a:extLst>
          </p:cNvPr>
          <p:cNvSpPr txBox="1">
            <a:spLocks/>
          </p:cNvSpPr>
          <p:nvPr/>
        </p:nvSpPr>
        <p:spPr>
          <a:xfrm>
            <a:off x="251405" y="337626"/>
            <a:ext cx="8623969" cy="1547446"/>
          </a:xfrm>
          <a:prstGeom prst="rect">
            <a:avLst/>
          </a:prstGeom>
          <a:solidFill>
            <a:schemeClr val="accent1"/>
          </a:solidFill>
        </p:spPr>
        <p:txBody>
          <a:bodyPr vert="horz" lIns="91440" tIns="45720" rIns="91440" bIns="45720" rtlCol="0" anchor="t" anchorCtr="0">
            <a:noAutofit/>
          </a:bodyPr>
          <a:lst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ZA" sz="3600" b="1" i="0" u="none" strike="noStrike" kern="1200" cap="none" spc="0" normalizeH="0" baseline="0" noProof="0" dirty="0">
                <a:ln>
                  <a:noFill/>
                </a:ln>
                <a:solidFill>
                  <a:schemeClr val="accent5">
                    <a:lumMod val="50000"/>
                  </a:schemeClr>
                </a:solidFill>
                <a:effectLst/>
                <a:uLnTx/>
                <a:uFillTx/>
                <a:latin typeface="Calibri"/>
                <a:ea typeface="+mj-ea"/>
                <a:cs typeface="+mj-cs"/>
              </a:rPr>
              <a:t>Welcome to the </a:t>
            </a:r>
            <a:br>
              <a:rPr kumimoji="0" lang="en-ZA" sz="3600" b="1" i="0" u="none" strike="noStrike" kern="1200" cap="none" spc="0" normalizeH="0" baseline="0" noProof="0" dirty="0">
                <a:ln>
                  <a:noFill/>
                </a:ln>
                <a:solidFill>
                  <a:schemeClr val="accent5">
                    <a:lumMod val="50000"/>
                  </a:schemeClr>
                </a:solidFill>
                <a:effectLst/>
                <a:uLnTx/>
                <a:uFillTx/>
                <a:latin typeface="Calibri"/>
                <a:ea typeface="+mj-ea"/>
                <a:cs typeface="+mj-cs"/>
              </a:rPr>
            </a:br>
            <a:r>
              <a:rPr kumimoji="0" lang="en-ZA" sz="3600" b="1" i="0" u="none" strike="noStrike" kern="1200" cap="none" spc="0" normalizeH="0" baseline="0" noProof="0" dirty="0">
                <a:ln>
                  <a:noFill/>
                </a:ln>
                <a:solidFill>
                  <a:schemeClr val="accent5">
                    <a:lumMod val="50000"/>
                  </a:schemeClr>
                </a:solidFill>
                <a:effectLst/>
                <a:uLnTx/>
                <a:uFillTx/>
                <a:latin typeface="Calibri"/>
                <a:ea typeface="+mj-ea"/>
                <a:cs typeface="+mj-cs"/>
              </a:rPr>
              <a:t>SARS </a:t>
            </a:r>
            <a:br>
              <a:rPr kumimoji="0" lang="en-ZA" sz="3600" b="1" i="0" u="none" strike="noStrike" kern="1200" cap="none" spc="0" normalizeH="0" baseline="0" noProof="0" dirty="0">
                <a:ln>
                  <a:noFill/>
                </a:ln>
                <a:solidFill>
                  <a:schemeClr val="accent5">
                    <a:lumMod val="50000"/>
                  </a:schemeClr>
                </a:solidFill>
                <a:effectLst/>
                <a:uLnTx/>
                <a:uFillTx/>
                <a:latin typeface="Calibri"/>
                <a:ea typeface="+mj-ea"/>
                <a:cs typeface="+mj-cs"/>
              </a:rPr>
            </a:br>
            <a:r>
              <a:rPr kumimoji="0" lang="en-ZA" sz="3600" b="1" i="0" u="none" strike="noStrike" kern="1200" cap="none" spc="0" normalizeH="0" baseline="0" noProof="0" dirty="0">
                <a:ln>
                  <a:noFill/>
                </a:ln>
                <a:solidFill>
                  <a:schemeClr val="accent5">
                    <a:lumMod val="50000"/>
                  </a:schemeClr>
                </a:solidFill>
                <a:effectLst/>
                <a:uLnTx/>
                <a:uFillTx/>
                <a:latin typeface="Calibri"/>
                <a:ea typeface="+mj-ea"/>
                <a:cs typeface="+mj-cs"/>
              </a:rPr>
              <a:t>Webinar</a:t>
            </a:r>
          </a:p>
        </p:txBody>
      </p:sp>
      <p:sp>
        <p:nvSpPr>
          <p:cNvPr id="13" name="Rectangle 12">
            <a:extLst>
              <a:ext uri="{FF2B5EF4-FFF2-40B4-BE49-F238E27FC236}">
                <a16:creationId xmlns:a16="http://schemas.microsoft.com/office/drawing/2014/main" id="{DE5FBF49-5793-0897-92BF-E1328ECBCFCA}"/>
              </a:ext>
            </a:extLst>
          </p:cNvPr>
          <p:cNvSpPr/>
          <p:nvPr/>
        </p:nvSpPr>
        <p:spPr>
          <a:xfrm>
            <a:off x="295799" y="2319429"/>
            <a:ext cx="5750621" cy="1200329"/>
          </a:xfrm>
          <a:prstGeom prst="rect">
            <a:avLst/>
          </a:prstGeom>
          <a:solidFill>
            <a:schemeClr val="accent5">
              <a:lumMod val="75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prstClr val="white"/>
                </a:solidFill>
                <a:effectLst/>
                <a:uLnTx/>
                <a:uFillTx/>
                <a:latin typeface="Calibri"/>
                <a:ea typeface="+mn-ea"/>
                <a:cs typeface="+mn-cs"/>
              </a:rPr>
              <a:t>Purpose: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white"/>
                </a:solidFill>
                <a:effectLst/>
                <a:uLnTx/>
                <a:uFillTx/>
                <a:latin typeface="Calibri"/>
                <a:ea typeface="+mn-ea"/>
                <a:cs typeface="+mn-cs"/>
              </a:rPr>
              <a:t>This presentation is merely to provide information in an easily understandable format and is intended to make the provisions of the legislation more </a:t>
            </a:r>
            <a:r>
              <a:rPr kumimoji="0" lang="en-ZA" sz="1800" b="0" i="0" u="none" strike="noStrike" kern="1200" cap="none" spc="0" normalizeH="0" baseline="0" noProof="0" dirty="0">
                <a:ln>
                  <a:noFill/>
                </a:ln>
                <a:solidFill>
                  <a:schemeClr val="bg1"/>
                </a:solidFill>
                <a:effectLst/>
                <a:uLnTx/>
                <a:uFillTx/>
                <a:latin typeface="Calibri"/>
                <a:ea typeface="+mn-ea"/>
                <a:cs typeface="+mn-cs"/>
              </a:rPr>
              <a:t>accessible.</a:t>
            </a:r>
          </a:p>
        </p:txBody>
      </p:sp>
      <p:sp>
        <p:nvSpPr>
          <p:cNvPr id="15" name="TextBox 14">
            <a:extLst>
              <a:ext uri="{FF2B5EF4-FFF2-40B4-BE49-F238E27FC236}">
                <a16:creationId xmlns:a16="http://schemas.microsoft.com/office/drawing/2014/main" id="{82DF9F0A-1D4E-01B5-F537-BE0E087561C0}"/>
              </a:ext>
            </a:extLst>
          </p:cNvPr>
          <p:cNvSpPr txBox="1"/>
          <p:nvPr/>
        </p:nvSpPr>
        <p:spPr>
          <a:xfrm>
            <a:off x="268625" y="4237282"/>
            <a:ext cx="6345623" cy="1200329"/>
          </a:xfrm>
          <a:prstGeom prst="rect">
            <a:avLst/>
          </a:prstGeom>
          <a:solidFill>
            <a:schemeClr val="accent1">
              <a:lumMod val="60000"/>
              <a:lumOff val="40000"/>
            </a:schemeClr>
          </a:solid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srgbClr val="44546A"/>
                </a:solidFill>
                <a:effectLst/>
                <a:uLnTx/>
                <a:uFillTx/>
                <a:latin typeface="Calibri"/>
                <a:ea typeface="+mn-ea"/>
                <a:cs typeface="+mn-cs"/>
              </a:rPr>
              <a:t>Disclaimer: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44546A"/>
                </a:solidFill>
                <a:effectLst/>
                <a:uLnTx/>
                <a:uFillTx/>
                <a:latin typeface="Calibri"/>
                <a:ea typeface="+mn-ea"/>
                <a:cs typeface="+mn-cs"/>
              </a:rPr>
              <a:t>The information therefore has no binding legal effect and the relevant legislation must be consulted in the event of any doubt as to the meaning or application of any provision. </a:t>
            </a:r>
          </a:p>
        </p:txBody>
      </p:sp>
      <p:pic>
        <p:nvPicPr>
          <p:cNvPr id="16" name="Picture 15">
            <a:extLst>
              <a:ext uri="{FF2B5EF4-FFF2-40B4-BE49-F238E27FC236}">
                <a16:creationId xmlns:a16="http://schemas.microsoft.com/office/drawing/2014/main" id="{1A25A728-CED8-FCE1-9109-4279AD298A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4728" y="2224531"/>
            <a:ext cx="2120647" cy="3687147"/>
          </a:xfrm>
          <a:prstGeom prst="rect">
            <a:avLst/>
          </a:prstGeom>
        </p:spPr>
      </p:pic>
    </p:spTree>
    <p:extLst>
      <p:ext uri="{BB962C8B-B14F-4D97-AF65-F5344CB8AC3E}">
        <p14:creationId xmlns:p14="http://schemas.microsoft.com/office/powerpoint/2010/main" val="9522999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9FF59-6018-467F-8821-9277B6ACFFB4}"/>
              </a:ext>
            </a:extLst>
          </p:cNvPr>
          <p:cNvSpPr>
            <a:spLocks noGrp="1"/>
          </p:cNvSpPr>
          <p:nvPr>
            <p:ph type="title"/>
          </p:nvPr>
        </p:nvSpPr>
        <p:spPr>
          <a:xfrm>
            <a:off x="341993" y="215396"/>
            <a:ext cx="8370206" cy="532606"/>
          </a:xfrm>
          <a:solidFill>
            <a:schemeClr val="accent5">
              <a:lumMod val="75000"/>
            </a:schemeClr>
          </a:solidFill>
        </p:spPr>
        <p:txBody>
          <a:bodyPr>
            <a:normAutofit fontScale="90000"/>
          </a:bodyPr>
          <a:lstStyle/>
          <a:p>
            <a:pPr algn="ctr"/>
            <a:r>
              <a:rPr lang="en-US" sz="3200" b="1" i="0" u="none" strike="noStrike" baseline="0" dirty="0">
                <a:solidFill>
                  <a:schemeClr val="bg1"/>
                </a:solidFill>
              </a:rPr>
              <a:t>Application for Tax Directive Forms</a:t>
            </a:r>
            <a:br>
              <a:rPr lang="en-ZA" sz="3200" dirty="0"/>
            </a:br>
            <a:endParaRPr lang="en-ZA" dirty="0"/>
          </a:p>
        </p:txBody>
      </p:sp>
      <p:sp>
        <p:nvSpPr>
          <p:cNvPr id="3" name="Slide Number Placeholder 2">
            <a:extLst>
              <a:ext uri="{FF2B5EF4-FFF2-40B4-BE49-F238E27FC236}">
                <a16:creationId xmlns:a16="http://schemas.microsoft.com/office/drawing/2014/main" id="{6503DAC1-27C8-443D-9155-A13C912B02A6}"/>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40B12B-D968-2643-8E7F-238A3C456CC9}" type="slidenum">
              <a:rPr kumimoji="0" lang="en-US" sz="1200" b="0" i="0" u="none" strike="noStrike" kern="1200" cap="none" spc="0" normalizeH="0" baseline="0" noProof="0" smtClean="0">
                <a:ln>
                  <a:noFill/>
                </a:ln>
                <a:solidFill>
                  <a:srgbClr val="004C85"/>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srgbClr val="004C85"/>
              </a:solidFill>
              <a:effectLst/>
              <a:uLnTx/>
              <a:uFillTx/>
              <a:latin typeface="Arial" charset="0"/>
              <a:ea typeface="+mn-ea"/>
              <a:cs typeface="+mn-cs"/>
            </a:endParaRPr>
          </a:p>
        </p:txBody>
      </p:sp>
      <p:graphicFrame>
        <p:nvGraphicFramePr>
          <p:cNvPr id="5" name="Diagram 4">
            <a:extLst>
              <a:ext uri="{FF2B5EF4-FFF2-40B4-BE49-F238E27FC236}">
                <a16:creationId xmlns:a16="http://schemas.microsoft.com/office/drawing/2014/main" id="{57B90717-33CB-CD53-3927-D5CE774F0AE3}"/>
              </a:ext>
            </a:extLst>
          </p:cNvPr>
          <p:cNvGraphicFramePr/>
          <p:nvPr>
            <p:extLst>
              <p:ext uri="{D42A27DB-BD31-4B8C-83A1-F6EECF244321}">
                <p14:modId xmlns:p14="http://schemas.microsoft.com/office/powerpoint/2010/main" val="3011538311"/>
              </p:ext>
            </p:extLst>
          </p:nvPr>
        </p:nvGraphicFramePr>
        <p:xfrm>
          <a:off x="471340" y="1687398"/>
          <a:ext cx="8257881" cy="440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6369C865-9B11-5B11-6A7C-DE0750DF1E9E}"/>
              </a:ext>
            </a:extLst>
          </p:cNvPr>
          <p:cNvSpPr txBox="1"/>
          <p:nvPr/>
        </p:nvSpPr>
        <p:spPr>
          <a:xfrm>
            <a:off x="454319" y="1105299"/>
            <a:ext cx="8257880" cy="400110"/>
          </a:xfrm>
          <a:prstGeom prst="rect">
            <a:avLst/>
          </a:prstGeom>
          <a:noFill/>
        </p:spPr>
        <p:txBody>
          <a:bodyPr wrap="square">
            <a:spAutoFit/>
          </a:bodyPr>
          <a:lstStyle/>
          <a:p>
            <a:r>
              <a:rPr lang="en-ZA" sz="2000" b="1" dirty="0"/>
              <a:t>Income Tax Number</a:t>
            </a:r>
          </a:p>
        </p:txBody>
      </p:sp>
    </p:spTree>
    <p:extLst>
      <p:ext uri="{BB962C8B-B14F-4D97-AF65-F5344CB8AC3E}">
        <p14:creationId xmlns:p14="http://schemas.microsoft.com/office/powerpoint/2010/main" val="16091921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9FF59-6018-467F-8821-9277B6ACFFB4}"/>
              </a:ext>
            </a:extLst>
          </p:cNvPr>
          <p:cNvSpPr>
            <a:spLocks noGrp="1"/>
          </p:cNvSpPr>
          <p:nvPr>
            <p:ph type="title"/>
          </p:nvPr>
        </p:nvSpPr>
        <p:spPr>
          <a:xfrm>
            <a:off x="341993" y="189715"/>
            <a:ext cx="8370206" cy="532606"/>
          </a:xfrm>
          <a:solidFill>
            <a:schemeClr val="accent5">
              <a:lumMod val="75000"/>
            </a:schemeClr>
          </a:solidFill>
        </p:spPr>
        <p:txBody>
          <a:bodyPr>
            <a:normAutofit fontScale="90000"/>
          </a:bodyPr>
          <a:lstStyle/>
          <a:p>
            <a:pPr algn="ctr"/>
            <a:r>
              <a:rPr lang="en-US" sz="3200" b="1" i="0" u="none" strike="noStrike" baseline="0" dirty="0">
                <a:solidFill>
                  <a:schemeClr val="bg1"/>
                </a:solidFill>
              </a:rPr>
              <a:t>Application for Tax Directive Forms</a:t>
            </a:r>
            <a:br>
              <a:rPr lang="en-ZA" sz="3200" dirty="0"/>
            </a:br>
            <a:endParaRPr lang="en-ZA" dirty="0"/>
          </a:p>
        </p:txBody>
      </p:sp>
      <p:sp>
        <p:nvSpPr>
          <p:cNvPr id="3" name="Slide Number Placeholder 2">
            <a:extLst>
              <a:ext uri="{FF2B5EF4-FFF2-40B4-BE49-F238E27FC236}">
                <a16:creationId xmlns:a16="http://schemas.microsoft.com/office/drawing/2014/main" id="{6503DAC1-27C8-443D-9155-A13C912B02A6}"/>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40B12B-D968-2643-8E7F-238A3C456CC9}" type="slidenum">
              <a:rPr kumimoji="0" lang="en-US" sz="1200" b="0" i="0" u="none" strike="noStrike" kern="1200" cap="none" spc="0" normalizeH="0" baseline="0" noProof="0" smtClean="0">
                <a:ln>
                  <a:noFill/>
                </a:ln>
                <a:solidFill>
                  <a:srgbClr val="004C85"/>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srgbClr val="004C85"/>
              </a:solidFill>
              <a:effectLst/>
              <a:uLnTx/>
              <a:uFillTx/>
              <a:latin typeface="Arial" charset="0"/>
              <a:ea typeface="+mn-ea"/>
              <a:cs typeface="+mn-cs"/>
            </a:endParaRPr>
          </a:p>
        </p:txBody>
      </p:sp>
      <p:sp>
        <p:nvSpPr>
          <p:cNvPr id="4" name="Rectangle 3">
            <a:extLst>
              <a:ext uri="{FF2B5EF4-FFF2-40B4-BE49-F238E27FC236}">
                <a16:creationId xmlns:a16="http://schemas.microsoft.com/office/drawing/2014/main" id="{D0445C0D-C70A-619E-47E3-2ABF4B9C3993}"/>
              </a:ext>
            </a:extLst>
          </p:cNvPr>
          <p:cNvSpPr/>
          <p:nvPr/>
        </p:nvSpPr>
        <p:spPr>
          <a:xfrm>
            <a:off x="471340" y="1687398"/>
            <a:ext cx="8257881" cy="4405426"/>
          </a:xfrm>
          <a:prstGeom prst="rect">
            <a:avLst/>
          </a:prstGeom>
          <a:solidFill>
            <a:schemeClr val="accent1">
              <a:lumMod val="20000"/>
              <a:lumOff val="80000"/>
            </a:schemeClr>
          </a:solidFill>
        </p:spPr>
        <p:txBody>
          <a:bodyPr/>
          <a:lstStyle/>
          <a:p>
            <a:r>
              <a:rPr lang="en-GB" sz="1600" b="0" i="0" u="none" strike="noStrike" baseline="0" dirty="0">
                <a:solidFill>
                  <a:srgbClr val="000000"/>
                </a:solidFill>
              </a:rPr>
              <a:t>The annual income must reflect all income received by or which accrued to the taxpayer during the year of assessment, e.g., salary, remuneration, earnings, emolument, wages, bonuses, fees, gratuities, commission, pension, overtime payments, royalties, stipend, allowances and benefits, interest, annuities, share of profits, rental income, compensation, honorarium, etc.</a:t>
            </a:r>
          </a:p>
          <a:p>
            <a:endParaRPr lang="en-GB" sz="1600" b="0" i="0" u="none" strike="noStrike" baseline="0" dirty="0">
              <a:solidFill>
                <a:srgbClr val="000000"/>
              </a:solidFill>
            </a:endParaRPr>
          </a:p>
          <a:p>
            <a:r>
              <a:rPr lang="en-ZA" sz="1600" b="1" dirty="0"/>
              <a:t>This field is only mandatory if:</a:t>
            </a:r>
          </a:p>
          <a:p>
            <a:pPr>
              <a:defRPr/>
            </a:pPr>
            <a:endParaRPr lang="en-ZA" sz="1600" dirty="0"/>
          </a:p>
          <a:p>
            <a:pPr marL="285750" indent="-285750">
              <a:buFont typeface="Wingdings" panose="05000000000000000000" pitchFamily="2" charset="2"/>
              <a:buChar char="ü"/>
            </a:pPr>
            <a:r>
              <a:rPr lang="en-ZA" sz="1600" dirty="0"/>
              <a:t>The reason on the tax directive application is </a:t>
            </a:r>
            <a:r>
              <a:rPr lang="en-ZA" sz="1600" i="1" dirty="0"/>
              <a:t>‘Par (eA) Transfer / Payment’</a:t>
            </a:r>
            <a:r>
              <a:rPr lang="en-ZA" sz="1600" dirty="0"/>
              <a:t>. This is only applicable to public sector funds.</a:t>
            </a:r>
          </a:p>
          <a:p>
            <a:pPr marL="285750" indent="-285750">
              <a:buFont typeface="Wingdings" panose="05000000000000000000" pitchFamily="2" charset="2"/>
              <a:buChar char="ü"/>
            </a:pPr>
            <a:endParaRPr lang="en-ZA" sz="1600" dirty="0"/>
          </a:p>
          <a:p>
            <a:pPr marL="285750" indent="-285750">
              <a:buFont typeface="Wingdings" panose="05000000000000000000" pitchFamily="2" charset="2"/>
              <a:buChar char="ü"/>
            </a:pPr>
            <a:r>
              <a:rPr lang="en-ZA" sz="1600" dirty="0"/>
              <a:t>The application is for unapproved funds;</a:t>
            </a:r>
          </a:p>
          <a:p>
            <a:pPr marL="285750" indent="-285750">
              <a:buFont typeface="Wingdings" panose="05000000000000000000" pitchFamily="2" charset="2"/>
              <a:buChar char="ü"/>
            </a:pPr>
            <a:endParaRPr lang="en-ZA" sz="1600" dirty="0"/>
          </a:p>
          <a:p>
            <a:pPr marL="285750" indent="-285750">
              <a:buFont typeface="Wingdings" panose="05000000000000000000" pitchFamily="2" charset="2"/>
              <a:buChar char="ü"/>
            </a:pPr>
            <a:r>
              <a:rPr lang="en-ZA" sz="1600" dirty="0"/>
              <a:t>Form B and Form E where the date of accrual is prior to 1 March 2009; or</a:t>
            </a:r>
          </a:p>
          <a:p>
            <a:pPr marL="285750" indent="-285750">
              <a:buFont typeface="Wingdings" panose="05000000000000000000" pitchFamily="2" charset="2"/>
              <a:buChar char="ü"/>
            </a:pPr>
            <a:endParaRPr lang="en-ZA" sz="1600" dirty="0"/>
          </a:p>
          <a:p>
            <a:pPr marL="285750" indent="-285750">
              <a:buFont typeface="Wingdings" panose="05000000000000000000" pitchFamily="2" charset="2"/>
              <a:buChar char="ü"/>
            </a:pPr>
            <a:r>
              <a:rPr lang="en-ZA" sz="1600" dirty="0"/>
              <a:t>Form A&amp;D and Form C, where the date of accrual is prior to 1 October 2007</a:t>
            </a:r>
            <a:r>
              <a:rPr lang="en-ZA" sz="1600" dirty="0">
                <a:solidFill>
                  <a:srgbClr val="FF0000"/>
                </a:solidFill>
              </a:rPr>
              <a:t>.</a:t>
            </a:r>
            <a:endParaRPr lang="en-ZA" sz="1600" dirty="0"/>
          </a:p>
          <a:p>
            <a:pPr>
              <a:defRPr/>
            </a:pPr>
            <a:endParaRPr lang="en-ZA"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6" name="TextBox 5">
            <a:extLst>
              <a:ext uri="{FF2B5EF4-FFF2-40B4-BE49-F238E27FC236}">
                <a16:creationId xmlns:a16="http://schemas.microsoft.com/office/drawing/2014/main" id="{6369C865-9B11-5B11-6A7C-DE0750DF1E9E}"/>
              </a:ext>
            </a:extLst>
          </p:cNvPr>
          <p:cNvSpPr txBox="1"/>
          <p:nvPr/>
        </p:nvSpPr>
        <p:spPr>
          <a:xfrm>
            <a:off x="471340" y="910643"/>
            <a:ext cx="8257880"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prstClr val="black"/>
                </a:solidFill>
                <a:latin typeface="Arial" panose="020B0604020202020204"/>
              </a:rPr>
              <a:t>A</a:t>
            </a:r>
            <a:r>
              <a:rPr lang="en-ZA" sz="2000" b="1" dirty="0">
                <a:solidFill>
                  <a:prstClr val="black"/>
                </a:solidFill>
                <a:latin typeface="Arial" panose="020B0604020202020204"/>
              </a:rPr>
              <a:t>nnual Income</a:t>
            </a:r>
            <a:endParaRPr kumimoji="0" lang="en-ZA" sz="20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2241432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9FF59-6018-467F-8821-9277B6ACFFB4}"/>
              </a:ext>
            </a:extLst>
          </p:cNvPr>
          <p:cNvSpPr>
            <a:spLocks noGrp="1"/>
          </p:cNvSpPr>
          <p:nvPr>
            <p:ph type="title"/>
          </p:nvPr>
        </p:nvSpPr>
        <p:spPr>
          <a:xfrm>
            <a:off x="341993" y="197040"/>
            <a:ext cx="8576924" cy="532606"/>
          </a:xfrm>
          <a:solidFill>
            <a:schemeClr val="accent5">
              <a:lumMod val="75000"/>
            </a:schemeClr>
          </a:solidFill>
        </p:spPr>
        <p:txBody>
          <a:bodyPr>
            <a:normAutofit fontScale="90000"/>
          </a:bodyPr>
          <a:lstStyle/>
          <a:p>
            <a:pPr algn="ctr"/>
            <a:r>
              <a:rPr lang="en-ZA" sz="3200" dirty="0">
                <a:solidFill>
                  <a:schemeClr val="bg1"/>
                </a:solidFill>
              </a:rPr>
              <a:t>Tax Directive Application Process</a:t>
            </a:r>
            <a:br>
              <a:rPr lang="en-ZA" sz="3200" dirty="0">
                <a:solidFill>
                  <a:schemeClr val="bg1"/>
                </a:solidFill>
              </a:rPr>
            </a:br>
            <a:endParaRPr lang="en-ZA" dirty="0">
              <a:solidFill>
                <a:schemeClr val="bg1"/>
              </a:solidFill>
            </a:endParaRPr>
          </a:p>
        </p:txBody>
      </p:sp>
      <p:sp>
        <p:nvSpPr>
          <p:cNvPr id="3" name="Slide Number Placeholder 2">
            <a:extLst>
              <a:ext uri="{FF2B5EF4-FFF2-40B4-BE49-F238E27FC236}">
                <a16:creationId xmlns:a16="http://schemas.microsoft.com/office/drawing/2014/main" id="{6503DAC1-27C8-443D-9155-A13C912B02A6}"/>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40B12B-D968-2643-8E7F-238A3C456CC9}" type="slidenum">
              <a:rPr kumimoji="0" lang="en-US" sz="1200" b="0" i="0" u="none" strike="noStrike" kern="1200" cap="none" spc="0" normalizeH="0" baseline="0" noProof="0" smtClean="0">
                <a:ln>
                  <a:noFill/>
                </a:ln>
                <a:solidFill>
                  <a:srgbClr val="004C85"/>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srgbClr val="004C85"/>
              </a:solidFill>
              <a:effectLst/>
              <a:uLnTx/>
              <a:uFillTx/>
              <a:latin typeface="Arial" charset="0"/>
              <a:ea typeface="+mn-ea"/>
              <a:cs typeface="+mn-cs"/>
            </a:endParaRPr>
          </a:p>
        </p:txBody>
      </p:sp>
      <p:sp>
        <p:nvSpPr>
          <p:cNvPr id="4" name="Rectangle 3">
            <a:extLst>
              <a:ext uri="{FF2B5EF4-FFF2-40B4-BE49-F238E27FC236}">
                <a16:creationId xmlns:a16="http://schemas.microsoft.com/office/drawing/2014/main" id="{D0445C0D-C70A-619E-47E3-2ABF4B9C3993}"/>
              </a:ext>
            </a:extLst>
          </p:cNvPr>
          <p:cNvSpPr/>
          <p:nvPr/>
        </p:nvSpPr>
        <p:spPr>
          <a:xfrm>
            <a:off x="341994" y="801858"/>
            <a:ext cx="8576924" cy="5289453"/>
          </a:xfrm>
          <a:prstGeom prst="rect">
            <a:avLst/>
          </a:prstGeom>
          <a:solidFill>
            <a:schemeClr val="accent1">
              <a:lumMod val="20000"/>
              <a:lumOff val="80000"/>
            </a:schemeClr>
          </a:solidFill>
        </p:spPr>
        <p:txBody>
          <a:bodyPr/>
          <a:lstStyle/>
          <a:p>
            <a:r>
              <a:rPr lang="en-GB" sz="1600" b="1" i="0" u="none" strike="noStrike" baseline="0" dirty="0">
                <a:solidFill>
                  <a:srgbClr val="000000"/>
                </a:solidFill>
              </a:rPr>
              <a:t>How to obtain a tax directive application form?</a:t>
            </a:r>
          </a:p>
          <a:p>
            <a:endParaRPr lang="en-GB" sz="1600" b="1" i="0" u="none" strike="noStrike" baseline="0" dirty="0">
              <a:solidFill>
                <a:srgbClr val="000000"/>
              </a:solidFill>
            </a:endParaRPr>
          </a:p>
          <a:p>
            <a:r>
              <a:rPr lang="en-GB" sz="1600" b="0" i="0" u="none" strike="noStrike" baseline="0" dirty="0">
                <a:solidFill>
                  <a:srgbClr val="000000"/>
                </a:solidFill>
              </a:rPr>
              <a:t>The tax directive application forms can be obtained through any of the following channels: </a:t>
            </a:r>
          </a:p>
          <a:p>
            <a:endParaRPr lang="en-GB" sz="1600" b="1" i="0" u="none" strike="noStrike" baseline="0" dirty="0">
              <a:solidFill>
                <a:srgbClr val="000000"/>
              </a:solidFill>
            </a:endParaRPr>
          </a:p>
          <a:p>
            <a:pPr marL="285750" indent="-285750">
              <a:buFont typeface="Arial" panose="020B0604020202020204" pitchFamily="34" charset="0"/>
              <a:buChar char="•"/>
            </a:pPr>
            <a:r>
              <a:rPr lang="en-GB" sz="1600" b="1" i="0" u="none" strike="noStrike" baseline="0" dirty="0">
                <a:solidFill>
                  <a:srgbClr val="000000"/>
                </a:solidFill>
              </a:rPr>
              <a:t>eFiling</a:t>
            </a:r>
            <a:r>
              <a:rPr lang="en-GB" sz="1600" b="0" i="0" u="none" strike="noStrike" baseline="0" dirty="0">
                <a:solidFill>
                  <a:srgbClr val="000000"/>
                </a:solidFill>
              </a:rPr>
              <a:t>: If not registered as an eFiler, please log on to </a:t>
            </a:r>
            <a:r>
              <a:rPr lang="en-GB" sz="1600" b="0" i="0" u="sng" strike="noStrike" baseline="0" dirty="0">
                <a:solidFill>
                  <a:schemeClr val="accent5">
                    <a:lumMod val="75000"/>
                  </a:schemeClr>
                </a:solidFill>
              </a:rPr>
              <a:t>sarsefiling.co.za </a:t>
            </a:r>
            <a:r>
              <a:rPr lang="en-GB" sz="1600" b="0" i="0" u="none" strike="noStrike" baseline="0" dirty="0">
                <a:solidFill>
                  <a:srgbClr val="000000"/>
                </a:solidFill>
              </a:rPr>
              <a:t>to register and refer to the guide: </a:t>
            </a:r>
            <a:r>
              <a:rPr lang="en-GB" sz="1600" b="1" i="0" u="none" strike="noStrike" baseline="0" dirty="0">
                <a:solidFill>
                  <a:srgbClr val="002060"/>
                </a:solidFill>
              </a:rPr>
              <a:t>‘How to Register for eFiling and manage your user profile’</a:t>
            </a:r>
            <a:endParaRPr lang="en-ZA" sz="1600" b="0" i="0" u="none" strike="noStrike" baseline="0" dirty="0">
              <a:solidFill>
                <a:srgbClr val="000000"/>
              </a:solidFill>
            </a:endParaRPr>
          </a:p>
          <a:p>
            <a:pPr marL="285750" indent="-285750">
              <a:buFont typeface="Arial" panose="020B0604020202020204" pitchFamily="34" charset="0"/>
              <a:buChar char="•"/>
            </a:pPr>
            <a:r>
              <a:rPr lang="en-GB" sz="1600" b="1" i="0" u="none" strike="noStrike" baseline="0" dirty="0">
                <a:solidFill>
                  <a:srgbClr val="000000"/>
                </a:solidFill>
              </a:rPr>
              <a:t>Electronically </a:t>
            </a:r>
            <a:r>
              <a:rPr lang="en-GB" sz="1600" b="0" i="0" u="none" strike="noStrike" baseline="0" dirty="0">
                <a:solidFill>
                  <a:srgbClr val="000000"/>
                </a:solidFill>
              </a:rPr>
              <a:t>(via an Interface Agent or eFiling). </a:t>
            </a:r>
          </a:p>
          <a:p>
            <a:pPr marL="285750" indent="-285750">
              <a:buFont typeface="Arial" panose="020B0604020202020204" pitchFamily="34" charset="0"/>
              <a:buChar char="•"/>
            </a:pPr>
            <a:endParaRPr lang="en-GB" sz="1600" b="0" i="0" u="none" strike="noStrike" baseline="0" dirty="0">
              <a:solidFill>
                <a:srgbClr val="000000"/>
              </a:solidFill>
            </a:endParaRPr>
          </a:p>
          <a:p>
            <a:pPr marL="285750" indent="-285750">
              <a:buFont typeface="Wingdings" panose="05000000000000000000" pitchFamily="2" charset="2"/>
              <a:buChar char="ü"/>
            </a:pPr>
            <a:r>
              <a:rPr lang="en-GB" sz="1600" b="0" i="0" u="none" strike="noStrike" baseline="0" dirty="0">
                <a:solidFill>
                  <a:srgbClr val="000000"/>
                </a:solidFill>
              </a:rPr>
              <a:t> Fund Administrators or Long-term Insurers can be registered as an Interface Agent or use established Interface Agents to capture the tax directive application forms online. The interface specification IBIR-006 and the INF001 form, to register to obtain access to the SARS Interface, are available on the SARS website.</a:t>
            </a:r>
          </a:p>
          <a:p>
            <a:r>
              <a:rPr lang="en-GB" sz="1600" b="0" i="0" u="none" strike="noStrike" baseline="0" dirty="0">
                <a:solidFill>
                  <a:srgbClr val="000000"/>
                </a:solidFill>
              </a:rPr>
              <a:t> </a:t>
            </a:r>
          </a:p>
          <a:p>
            <a:r>
              <a:rPr lang="en-GB" sz="1600" b="1" i="0" u="none" strike="noStrike" baseline="0" dirty="0">
                <a:solidFill>
                  <a:srgbClr val="000000"/>
                </a:solidFill>
              </a:rPr>
              <a:t>For the following applications, no supporting documents are required:</a:t>
            </a:r>
          </a:p>
          <a:p>
            <a:endParaRPr lang="en-GB" sz="1600" b="1" i="0" u="none" strike="noStrike" baseline="0" dirty="0">
              <a:solidFill>
                <a:srgbClr val="000000"/>
              </a:solidFill>
            </a:endParaRPr>
          </a:p>
          <a:p>
            <a:pPr marL="285750" indent="-285750">
              <a:buFont typeface="Wingdings" panose="05000000000000000000" pitchFamily="2" charset="2"/>
              <a:buChar char="ü"/>
            </a:pPr>
            <a:r>
              <a:rPr lang="en-GB" sz="1600" b="0" i="0" u="none" strike="noStrike" baseline="0" dirty="0">
                <a:solidFill>
                  <a:srgbClr val="000000"/>
                </a:solidFill>
              </a:rPr>
              <a:t> Form A&amp;D,</a:t>
            </a:r>
          </a:p>
          <a:p>
            <a:pPr marL="285750" indent="-285750">
              <a:buFont typeface="Wingdings" panose="05000000000000000000" pitchFamily="2" charset="2"/>
              <a:buChar char="ü"/>
            </a:pPr>
            <a:r>
              <a:rPr lang="en-GB" sz="1600" b="0" i="0" u="none" strike="noStrike" baseline="0" dirty="0">
                <a:solidFill>
                  <a:srgbClr val="000000"/>
                </a:solidFill>
              </a:rPr>
              <a:t> Form B, </a:t>
            </a:r>
          </a:p>
          <a:p>
            <a:pPr marL="285750" indent="-285750">
              <a:buFont typeface="Wingdings" panose="05000000000000000000" pitchFamily="2" charset="2"/>
              <a:buChar char="ü"/>
            </a:pPr>
            <a:r>
              <a:rPr lang="en-GB" sz="1600" b="0" i="0" u="none" strike="noStrike" baseline="0" dirty="0">
                <a:solidFill>
                  <a:srgbClr val="000000"/>
                </a:solidFill>
              </a:rPr>
              <a:t> Form C, </a:t>
            </a:r>
          </a:p>
          <a:p>
            <a:pPr marL="285750" indent="-285750">
              <a:buFont typeface="Wingdings" panose="05000000000000000000" pitchFamily="2" charset="2"/>
              <a:buChar char="ü"/>
            </a:pPr>
            <a:r>
              <a:rPr lang="en-GB" sz="1600" b="0" i="0" u="none" strike="noStrike" baseline="0" dirty="0">
                <a:solidFill>
                  <a:srgbClr val="000000"/>
                </a:solidFill>
              </a:rPr>
              <a:t> Form E; </a:t>
            </a:r>
          </a:p>
          <a:p>
            <a:pPr marL="285750" indent="-285750">
              <a:buFont typeface="Wingdings" panose="05000000000000000000" pitchFamily="2" charset="2"/>
              <a:buChar char="ü"/>
            </a:pPr>
            <a:r>
              <a:rPr lang="en-ZA" sz="1600" b="0" i="0" u="none" strike="noStrike" baseline="0" dirty="0">
                <a:solidFill>
                  <a:srgbClr val="000000"/>
                </a:solidFill>
              </a:rPr>
              <a:t> IRP3(a) and IRP3(s); </a:t>
            </a:r>
            <a:r>
              <a:rPr lang="en-ZA" sz="1600" b="0" i="0" u="none" strike="noStrike" baseline="0" dirty="0"/>
              <a:t>and</a:t>
            </a:r>
          </a:p>
          <a:p>
            <a:pPr marL="285750" indent="-285750">
              <a:buFont typeface="Wingdings" panose="05000000000000000000" pitchFamily="2" charset="2"/>
              <a:buChar char="ü"/>
            </a:pPr>
            <a:r>
              <a:rPr lang="en-GB" sz="1600" b="0" i="0" u="none" strike="noStrike" baseline="0" dirty="0">
                <a:solidFill>
                  <a:srgbClr val="000000"/>
                </a:solidFill>
              </a:rPr>
              <a:t> Part B of the ROT01 and ROT02. </a:t>
            </a:r>
          </a:p>
          <a:p>
            <a:endParaRPr lang="en-ZA" sz="1800" b="0" i="0" u="none" strike="noStrike" baseline="0" dirty="0">
              <a:solidFill>
                <a:srgbClr val="000000"/>
              </a:solidFill>
              <a:latin typeface="Arial" panose="020B0604020202020204" pitchFamily="34" charset="0"/>
            </a:endParaRPr>
          </a:p>
          <a:p>
            <a:endParaRPr lang="en-ZA" sz="1800" b="0" i="0" u="none" strike="noStrike" baseline="0" dirty="0">
              <a:solidFill>
                <a:srgbClr val="000000"/>
              </a:solidFill>
              <a:latin typeface="Arial" panose="020B0604020202020204" pitchFamily="34" charset="0"/>
            </a:endParaRPr>
          </a:p>
          <a:p>
            <a:endParaRPr lang="en-ZA" sz="1800" b="0" i="0" u="none" strike="noStrike" baseline="0" dirty="0">
              <a:solidFill>
                <a:srgbClr val="000000"/>
              </a:solidFill>
              <a:latin typeface="Arial" panose="020B0604020202020204" pitchFamily="34" charset="0"/>
            </a:endParaRPr>
          </a:p>
          <a:p>
            <a:endParaRPr lang="en-ZA" sz="1800" b="0" i="0" u="none" strike="noStrike" baseline="0" dirty="0">
              <a:solidFill>
                <a:srgbClr val="000000"/>
              </a:solidFill>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3201549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9FF59-6018-467F-8821-9277B6ACFFB4}"/>
              </a:ext>
            </a:extLst>
          </p:cNvPr>
          <p:cNvSpPr>
            <a:spLocks noGrp="1"/>
          </p:cNvSpPr>
          <p:nvPr>
            <p:ph type="title"/>
          </p:nvPr>
        </p:nvSpPr>
        <p:spPr>
          <a:xfrm>
            <a:off x="341993" y="191880"/>
            <a:ext cx="8387228" cy="532606"/>
          </a:xfrm>
          <a:solidFill>
            <a:schemeClr val="accent5">
              <a:lumMod val="75000"/>
            </a:schemeClr>
          </a:solidFill>
        </p:spPr>
        <p:txBody>
          <a:bodyPr>
            <a:normAutofit fontScale="90000"/>
          </a:bodyPr>
          <a:lstStyle/>
          <a:p>
            <a:pPr algn="ctr"/>
            <a:r>
              <a:rPr lang="en-ZA" sz="3200" dirty="0">
                <a:solidFill>
                  <a:schemeClr val="bg1"/>
                </a:solidFill>
              </a:rPr>
              <a:t>Tax Directives Application Process</a:t>
            </a:r>
            <a:br>
              <a:rPr lang="en-ZA" sz="3200" dirty="0"/>
            </a:br>
            <a:endParaRPr lang="en-ZA" dirty="0"/>
          </a:p>
        </p:txBody>
      </p:sp>
      <p:sp>
        <p:nvSpPr>
          <p:cNvPr id="3" name="Slide Number Placeholder 2">
            <a:extLst>
              <a:ext uri="{FF2B5EF4-FFF2-40B4-BE49-F238E27FC236}">
                <a16:creationId xmlns:a16="http://schemas.microsoft.com/office/drawing/2014/main" id="{6503DAC1-27C8-443D-9155-A13C912B02A6}"/>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40B12B-D968-2643-8E7F-238A3C456CC9}" type="slidenum">
              <a:rPr kumimoji="0" lang="en-US" sz="1200" b="0" i="0" u="none" strike="noStrike" kern="1200" cap="none" spc="0" normalizeH="0" baseline="0" noProof="0" smtClean="0">
                <a:ln>
                  <a:noFill/>
                </a:ln>
                <a:solidFill>
                  <a:srgbClr val="004C85"/>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srgbClr val="004C85"/>
              </a:solidFill>
              <a:effectLst/>
              <a:uLnTx/>
              <a:uFillTx/>
              <a:latin typeface="Arial" charset="0"/>
              <a:ea typeface="+mn-ea"/>
              <a:cs typeface="+mn-cs"/>
            </a:endParaRPr>
          </a:p>
        </p:txBody>
      </p:sp>
      <p:sp>
        <p:nvSpPr>
          <p:cNvPr id="4" name="Rectangle 3">
            <a:extLst>
              <a:ext uri="{FF2B5EF4-FFF2-40B4-BE49-F238E27FC236}">
                <a16:creationId xmlns:a16="http://schemas.microsoft.com/office/drawing/2014/main" id="{D0445C0D-C70A-619E-47E3-2ABF4B9C3993}"/>
              </a:ext>
            </a:extLst>
          </p:cNvPr>
          <p:cNvSpPr/>
          <p:nvPr/>
        </p:nvSpPr>
        <p:spPr>
          <a:xfrm>
            <a:off x="359016" y="956603"/>
            <a:ext cx="8370205" cy="5176911"/>
          </a:xfrm>
          <a:prstGeom prst="rect">
            <a:avLst/>
          </a:prstGeom>
          <a:solidFill>
            <a:schemeClr val="accent1">
              <a:lumMod val="20000"/>
              <a:lumOff val="80000"/>
            </a:schemeClr>
          </a:solidFill>
        </p:spPr>
        <p:txBody>
          <a:bodyPr/>
          <a:lstStyle/>
          <a:p>
            <a:endParaRPr lang="en-GB" sz="1600" b="1" i="0" u="none" strike="noStrike" baseline="0" dirty="0">
              <a:solidFill>
                <a:srgbClr val="000000"/>
              </a:solidFill>
            </a:endParaRPr>
          </a:p>
          <a:p>
            <a:endParaRPr lang="en-GB" sz="1600" b="1" dirty="0">
              <a:solidFill>
                <a:srgbClr val="000000"/>
              </a:solidFill>
            </a:endParaRPr>
          </a:p>
          <a:p>
            <a:endParaRPr lang="en-GB" sz="1600" b="1" i="0" u="none" strike="noStrike" baseline="0" dirty="0">
              <a:solidFill>
                <a:srgbClr val="000000"/>
              </a:solidFill>
            </a:endParaRPr>
          </a:p>
          <a:p>
            <a:endParaRPr lang="en-GB" sz="1600" b="1" dirty="0">
              <a:solidFill>
                <a:srgbClr val="000000"/>
              </a:solidFill>
            </a:endParaRPr>
          </a:p>
          <a:p>
            <a:endParaRPr lang="en-GB" sz="1600" b="1" i="0" u="none" strike="noStrike" baseline="0" dirty="0">
              <a:solidFill>
                <a:srgbClr val="000000"/>
              </a:solidFill>
            </a:endParaRPr>
          </a:p>
          <a:p>
            <a:endParaRPr lang="en-GB" sz="1600" b="1" i="0" u="none" strike="noStrike" baseline="0" dirty="0">
              <a:solidFill>
                <a:srgbClr val="000000"/>
              </a:solidFill>
            </a:endParaRPr>
          </a:p>
          <a:p>
            <a:endParaRPr lang="en-GB" sz="1600" b="1" i="0" u="none" strike="noStrike" baseline="0" dirty="0">
              <a:solidFill>
                <a:srgbClr val="000000"/>
              </a:solidFill>
            </a:endParaRPr>
          </a:p>
          <a:p>
            <a:endParaRPr lang="en-GB" sz="1600" b="1" dirty="0">
              <a:solidFill>
                <a:srgbClr val="000000"/>
              </a:solidFill>
            </a:endParaRPr>
          </a:p>
          <a:p>
            <a:endParaRPr lang="en-GB" sz="1600" b="1" i="0" u="none" strike="noStrike" baseline="0" dirty="0">
              <a:solidFill>
                <a:srgbClr val="000000"/>
              </a:solidFill>
            </a:endParaRPr>
          </a:p>
          <a:p>
            <a:endParaRPr lang="en-GB" sz="1600" b="1" i="0" u="none" strike="noStrike" baseline="0" dirty="0">
              <a:solidFill>
                <a:srgbClr val="000000"/>
              </a:solidFill>
            </a:endParaRPr>
          </a:p>
          <a:p>
            <a:r>
              <a:rPr lang="en-GB" sz="1600" b="1" i="0" u="none" strike="noStrike" baseline="0" dirty="0">
                <a:solidFill>
                  <a:srgbClr val="000000"/>
                </a:solidFill>
              </a:rPr>
              <a:t>How to submit a Tax Directive Application Form? </a:t>
            </a:r>
            <a:endParaRPr lang="en-GB" sz="1600" dirty="0">
              <a:solidFill>
                <a:srgbClr val="002060"/>
              </a:solidFill>
            </a:endParaRPr>
          </a:p>
          <a:p>
            <a:endParaRPr lang="en-GB" sz="1600" i="0" u="none" strike="noStrike" baseline="0" dirty="0">
              <a:solidFill>
                <a:srgbClr val="002060"/>
              </a:solidFill>
            </a:endParaRPr>
          </a:p>
          <a:p>
            <a:r>
              <a:rPr lang="en-GB" sz="1600" i="0" u="none" strike="noStrike" baseline="0" dirty="0">
                <a:solidFill>
                  <a:srgbClr val="002060"/>
                </a:solidFill>
              </a:rPr>
              <a:t>• NOTE: It is recommended that the Fund Administrator or Long-term Insurer makes use of either eFiling or the electronic submission of tax directive application form/s through the Interface agencies to obtain a tax directive. </a:t>
            </a:r>
          </a:p>
          <a:p>
            <a:endParaRPr lang="en-GB" sz="1600" dirty="0">
              <a:solidFill>
                <a:srgbClr val="002060"/>
              </a:solidFill>
            </a:endParaRPr>
          </a:p>
          <a:p>
            <a:endParaRPr lang="en-GB" sz="1600" i="0" u="none" strike="noStrike" baseline="0" dirty="0">
              <a:solidFill>
                <a:srgbClr val="002060"/>
              </a:solidFill>
            </a:endParaRPr>
          </a:p>
          <a:p>
            <a:endParaRPr lang="en-ZA" sz="1800" b="0" i="0" u="none" strike="noStrike" baseline="0" dirty="0">
              <a:solidFill>
                <a:srgbClr val="000000"/>
              </a:solidFill>
              <a:latin typeface="Arial" panose="020B0604020202020204" pitchFamily="34" charset="0"/>
            </a:endParaRPr>
          </a:p>
        </p:txBody>
      </p:sp>
      <p:sp>
        <p:nvSpPr>
          <p:cNvPr id="5" name="Rectangle 4">
            <a:extLst>
              <a:ext uri="{FF2B5EF4-FFF2-40B4-BE49-F238E27FC236}">
                <a16:creationId xmlns:a16="http://schemas.microsoft.com/office/drawing/2014/main" id="{529A8999-DD2E-70EB-B1A2-82D11373C443}"/>
              </a:ext>
            </a:extLst>
          </p:cNvPr>
          <p:cNvSpPr/>
          <p:nvPr/>
        </p:nvSpPr>
        <p:spPr>
          <a:xfrm>
            <a:off x="626011" y="4770377"/>
            <a:ext cx="7891976" cy="1131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0" i="0" u="none" strike="noStrike" baseline="0" dirty="0">
                <a:solidFill>
                  <a:schemeClr val="bg1"/>
                </a:solidFill>
              </a:rPr>
              <a:t>The Fund Administrators / Long-term Insurers can only submit tax directive applications</a:t>
            </a:r>
            <a:r>
              <a:rPr lang="en-GB" sz="1600" b="0" i="0" u="none" strike="sngStrike" baseline="0" dirty="0">
                <a:solidFill>
                  <a:schemeClr val="bg1"/>
                </a:solidFill>
                <a:highlight>
                  <a:srgbClr val="00FFFF"/>
                </a:highlight>
              </a:rPr>
              <a:t>,</a:t>
            </a:r>
            <a:r>
              <a:rPr lang="en-GB" sz="1600" b="0" i="0" u="none" strike="noStrike" baseline="0" dirty="0">
                <a:solidFill>
                  <a:schemeClr val="bg1"/>
                </a:solidFill>
              </a:rPr>
              <a:t> that requires supporting documents through eFiling, for example tax directives for non-residents that require the certificate of residence, ‘Visa expiry’, etc. </a:t>
            </a:r>
          </a:p>
        </p:txBody>
      </p:sp>
      <p:sp>
        <p:nvSpPr>
          <p:cNvPr id="6" name="Rectangle: Rounded Corners 5">
            <a:extLst>
              <a:ext uri="{FF2B5EF4-FFF2-40B4-BE49-F238E27FC236}">
                <a16:creationId xmlns:a16="http://schemas.microsoft.com/office/drawing/2014/main" id="{09E07E24-EBEF-8FDF-158F-CD07E7BBF022}"/>
              </a:ext>
            </a:extLst>
          </p:cNvPr>
          <p:cNvSpPr/>
          <p:nvPr/>
        </p:nvSpPr>
        <p:spPr>
          <a:xfrm>
            <a:off x="839856" y="1128275"/>
            <a:ext cx="7464287" cy="1939912"/>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accent5">
                    <a:lumMod val="50000"/>
                  </a:schemeClr>
                </a:solidFill>
                <a:effectLst/>
              </a:rPr>
              <a:t>For certain tax directive reason</a:t>
            </a:r>
            <a:r>
              <a:rPr lang="en-GB" sz="1600" dirty="0">
                <a:solidFill>
                  <a:srgbClr val="002060"/>
                </a:solidFill>
                <a:effectLst/>
              </a:rPr>
              <a:t>s, supporting documents are required e.g. Emigration withdrawal, Cessation of SA residence, Withdrawal due to Visa Expiry, Par.(</a:t>
            </a:r>
            <a:r>
              <a:rPr lang="en-GB" sz="1600" dirty="0" err="1">
                <a:solidFill>
                  <a:srgbClr val="002060"/>
                </a:solidFill>
                <a:effectLst/>
              </a:rPr>
              <a:t>eA</a:t>
            </a:r>
            <a:r>
              <a:rPr lang="en-GB" sz="1600" dirty="0">
                <a:solidFill>
                  <a:srgbClr val="002060"/>
                </a:solidFill>
                <a:effectLst/>
              </a:rPr>
              <a:t>) Living Annuity Commutation - Termination of a Trust, as well as for cases where any of the tax directive reasons are used for a non-resident taxpayer where the DTA (Double Taxation Agreement) must be taken into account. </a:t>
            </a:r>
            <a:r>
              <a:rPr lang="en-GB" sz="1600" dirty="0">
                <a:solidFill>
                  <a:srgbClr val="002060"/>
                </a:solidFill>
              </a:rPr>
              <a:t>A</a:t>
            </a:r>
            <a:r>
              <a:rPr lang="en-GB" sz="1600" dirty="0">
                <a:solidFill>
                  <a:srgbClr val="002060"/>
                </a:solidFill>
                <a:effectLst/>
              </a:rPr>
              <a:t> certificate of residence must be provided to confirm the residence status of the person.</a:t>
            </a:r>
            <a:endParaRPr lang="en-ZA" sz="1600" dirty="0">
              <a:solidFill>
                <a:srgbClr val="002060"/>
              </a:solidFill>
              <a:highlight>
                <a:srgbClr val="FFFF00"/>
              </a:highlight>
            </a:endParaRPr>
          </a:p>
        </p:txBody>
      </p:sp>
    </p:spTree>
    <p:extLst>
      <p:ext uri="{BB962C8B-B14F-4D97-AF65-F5344CB8AC3E}">
        <p14:creationId xmlns:p14="http://schemas.microsoft.com/office/powerpoint/2010/main" val="40846994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B5F38-58BD-BDDA-B1DF-C93E0AC7D056}"/>
              </a:ext>
            </a:extLst>
          </p:cNvPr>
          <p:cNvSpPr>
            <a:spLocks noGrp="1"/>
          </p:cNvSpPr>
          <p:nvPr>
            <p:ph type="title"/>
          </p:nvPr>
        </p:nvSpPr>
        <p:spPr>
          <a:xfrm>
            <a:off x="340631" y="195178"/>
            <a:ext cx="8370206" cy="569997"/>
          </a:xfrm>
          <a:solidFill>
            <a:schemeClr val="accent5">
              <a:lumMod val="75000"/>
            </a:schemeClr>
          </a:solidFill>
        </p:spPr>
        <p:txBody>
          <a:bodyPr>
            <a:normAutofit fontScale="90000"/>
          </a:bodyPr>
          <a:lstStyle/>
          <a:p>
            <a:pPr algn="ctr"/>
            <a:r>
              <a:rPr lang="en-ZA" sz="3200" dirty="0">
                <a:solidFill>
                  <a:schemeClr val="bg1"/>
                </a:solidFill>
              </a:rPr>
              <a:t>T</a:t>
            </a:r>
            <a:r>
              <a:rPr lang="en-ZA" sz="3200" dirty="0">
                <a:solidFill>
                  <a:schemeClr val="bg1"/>
                </a:solidFill>
                <a:effectLst/>
              </a:rPr>
              <a:t>imelines on the Tax Directives applications</a:t>
            </a:r>
            <a:br>
              <a:rPr lang="en-ZA" sz="3200" dirty="0">
                <a:effectLst/>
              </a:rPr>
            </a:br>
            <a:endParaRPr lang="en-ZA" dirty="0">
              <a:solidFill>
                <a:schemeClr val="bg1"/>
              </a:solidFill>
            </a:endParaRPr>
          </a:p>
        </p:txBody>
      </p:sp>
      <p:sp>
        <p:nvSpPr>
          <p:cNvPr id="3" name="Slide Number Placeholder 2">
            <a:extLst>
              <a:ext uri="{FF2B5EF4-FFF2-40B4-BE49-F238E27FC236}">
                <a16:creationId xmlns:a16="http://schemas.microsoft.com/office/drawing/2014/main" id="{876BF787-BA5A-8B28-B690-6C60AF91EEF7}"/>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40B12B-D968-2643-8E7F-238A3C456CC9}" type="slidenum">
              <a:rPr kumimoji="0" lang="en-US" sz="1200" b="0" i="0" u="none" strike="noStrike" kern="1200" cap="none" spc="0" normalizeH="0" baseline="0" noProof="0" smtClean="0">
                <a:ln>
                  <a:noFill/>
                </a:ln>
                <a:solidFill>
                  <a:srgbClr val="004C85"/>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srgbClr val="004C85"/>
              </a:solidFill>
              <a:effectLst/>
              <a:uLnTx/>
              <a:uFillTx/>
              <a:latin typeface="Arial" charset="0"/>
              <a:ea typeface="+mn-ea"/>
              <a:cs typeface="+mn-cs"/>
            </a:endParaRPr>
          </a:p>
        </p:txBody>
      </p:sp>
      <p:sp>
        <p:nvSpPr>
          <p:cNvPr id="4" name="Text Placeholder 3">
            <a:extLst>
              <a:ext uri="{FF2B5EF4-FFF2-40B4-BE49-F238E27FC236}">
                <a16:creationId xmlns:a16="http://schemas.microsoft.com/office/drawing/2014/main" id="{EB408741-2186-B966-2BEF-532F12F9B04E}"/>
              </a:ext>
            </a:extLst>
          </p:cNvPr>
          <p:cNvSpPr>
            <a:spLocks noGrp="1"/>
          </p:cNvSpPr>
          <p:nvPr>
            <p:ph type="body" sz="quarter" idx="11"/>
          </p:nvPr>
        </p:nvSpPr>
        <p:spPr>
          <a:xfrm>
            <a:off x="341312" y="844062"/>
            <a:ext cx="8370887" cy="5248763"/>
          </a:xfrm>
          <a:solidFill>
            <a:schemeClr val="accent1">
              <a:lumMod val="20000"/>
              <a:lumOff val="80000"/>
            </a:schemeClr>
          </a:solidFill>
        </p:spPr>
        <p:txBody>
          <a:bodyPr>
            <a:normAutofit/>
          </a:bodyPr>
          <a:lstStyle/>
          <a:p>
            <a:endParaRPr lang="en-GB" sz="1800" dirty="0">
              <a:effectLst/>
              <a:latin typeface="Segoe UI" panose="020B0502040204020203" pitchFamily="34" charset="0"/>
            </a:endParaRPr>
          </a:p>
          <a:p>
            <a:endParaRPr lang="en-GB" sz="1800" dirty="0">
              <a:solidFill>
                <a:schemeClr val="tx1"/>
              </a:solidFill>
              <a:effectLst/>
              <a:latin typeface="Segoe UI" panose="020B0502040204020203" pitchFamily="34" charset="0"/>
            </a:endParaRPr>
          </a:p>
          <a:p>
            <a:pPr marL="285750" indent="-285750">
              <a:buFont typeface="Arial" panose="020B0604020202020204" pitchFamily="34" charset="0"/>
              <a:buChar char="•"/>
            </a:pPr>
            <a:r>
              <a:rPr lang="en-GB" sz="1800" dirty="0">
                <a:solidFill>
                  <a:schemeClr val="tx1"/>
                </a:solidFill>
                <a:effectLst/>
                <a:latin typeface="Segoe UI" panose="020B0502040204020203" pitchFamily="34" charset="0"/>
              </a:rPr>
              <a:t>For applications with no supporting document the response is the same day if submitted during working hours.</a:t>
            </a:r>
          </a:p>
          <a:p>
            <a:pPr marL="285750" indent="-285750">
              <a:buFont typeface="Arial" panose="020B0604020202020204" pitchFamily="34" charset="0"/>
              <a:buChar char="•"/>
            </a:pPr>
            <a:endParaRPr lang="en-GB" dirty="0">
              <a:solidFill>
                <a:schemeClr val="tx1"/>
              </a:solidFill>
              <a:latin typeface="Segoe UI" panose="020B0502040204020203" pitchFamily="34" charset="0"/>
            </a:endParaRPr>
          </a:p>
          <a:p>
            <a:pPr marL="285750" indent="-285750">
              <a:buFont typeface="Arial" panose="020B0604020202020204" pitchFamily="34" charset="0"/>
              <a:buChar char="•"/>
            </a:pPr>
            <a:r>
              <a:rPr lang="en-GB" sz="1800" dirty="0">
                <a:solidFill>
                  <a:schemeClr val="tx1"/>
                </a:solidFill>
                <a:effectLst/>
                <a:latin typeface="Segoe UI" panose="020B0502040204020203" pitchFamily="34" charset="0"/>
              </a:rPr>
              <a:t>Only applications with supporting documents where a case is created for a user to review the supporting documents can take up to </a:t>
            </a:r>
            <a:r>
              <a:rPr lang="en-GB" sz="1800" b="1" dirty="0">
                <a:solidFill>
                  <a:schemeClr val="accent5">
                    <a:lumMod val="50000"/>
                  </a:schemeClr>
                </a:solidFill>
                <a:effectLst/>
                <a:latin typeface="Segoe UI" panose="020B0502040204020203" pitchFamily="34" charset="0"/>
              </a:rPr>
              <a:t>21 working days</a:t>
            </a:r>
            <a:r>
              <a:rPr lang="en-GB" sz="1800" dirty="0">
                <a:solidFill>
                  <a:schemeClr val="accent5">
                    <a:lumMod val="50000"/>
                  </a:schemeClr>
                </a:solidFill>
                <a:effectLst/>
                <a:latin typeface="Segoe UI" panose="020B0502040204020203" pitchFamily="34" charset="0"/>
              </a:rPr>
              <a:t>.</a:t>
            </a:r>
            <a:endParaRPr lang="en-GB" sz="2000" dirty="0">
              <a:solidFill>
                <a:schemeClr val="accent5">
                  <a:lumMod val="50000"/>
                </a:schemeClr>
              </a:solidFill>
              <a:effectLst/>
              <a:latin typeface="Arial" panose="020B0604020202020204" pitchFamily="34" charset="0"/>
            </a:endParaRPr>
          </a:p>
          <a:p>
            <a:endParaRPr lang="en-ZA" dirty="0">
              <a:solidFill>
                <a:srgbClr val="000000"/>
              </a:solidFill>
              <a:latin typeface="Arial" panose="020B0604020202020204" pitchFamily="34" charset="0"/>
            </a:endParaRPr>
          </a:p>
        </p:txBody>
      </p:sp>
      <p:pic>
        <p:nvPicPr>
          <p:cNvPr id="6" name="Picture 5" descr="Icon&#10;&#10;Description automatically generated">
            <a:extLst>
              <a:ext uri="{FF2B5EF4-FFF2-40B4-BE49-F238E27FC236}">
                <a16:creationId xmlns:a16="http://schemas.microsoft.com/office/drawing/2014/main" id="{C0E4C405-D2C9-8EE7-000A-30137277BBEC}"/>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306534" y="3575538"/>
            <a:ext cx="2438400" cy="2438400"/>
          </a:xfrm>
          <a:prstGeom prst="rect">
            <a:avLst/>
          </a:prstGeom>
        </p:spPr>
      </p:pic>
    </p:spTree>
    <p:extLst>
      <p:ext uri="{BB962C8B-B14F-4D97-AF65-F5344CB8AC3E}">
        <p14:creationId xmlns:p14="http://schemas.microsoft.com/office/powerpoint/2010/main" val="10429383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B5F38-58BD-BDDA-B1DF-C93E0AC7D056}"/>
              </a:ext>
            </a:extLst>
          </p:cNvPr>
          <p:cNvSpPr>
            <a:spLocks noGrp="1"/>
          </p:cNvSpPr>
          <p:nvPr>
            <p:ph type="title"/>
          </p:nvPr>
        </p:nvSpPr>
        <p:spPr>
          <a:xfrm>
            <a:off x="281354" y="167980"/>
            <a:ext cx="8609428" cy="569997"/>
          </a:xfrm>
          <a:solidFill>
            <a:schemeClr val="accent5">
              <a:lumMod val="75000"/>
            </a:schemeClr>
          </a:solidFill>
        </p:spPr>
        <p:txBody>
          <a:bodyPr>
            <a:noAutofit/>
          </a:bodyPr>
          <a:lstStyle/>
          <a:p>
            <a:pPr algn="ctr"/>
            <a:r>
              <a:rPr lang="en-ZA" sz="2900" dirty="0">
                <a:solidFill>
                  <a:schemeClr val="bg1"/>
                </a:solidFill>
                <a:effectLst/>
              </a:rPr>
              <a:t>Tax Directive updates/ changes</a:t>
            </a:r>
            <a:br>
              <a:rPr lang="en-ZA" sz="2900" dirty="0">
                <a:effectLst/>
              </a:rPr>
            </a:br>
            <a:br>
              <a:rPr lang="en-ZA" sz="2900" dirty="0">
                <a:effectLst/>
              </a:rPr>
            </a:br>
            <a:endParaRPr lang="en-ZA" sz="2900" dirty="0">
              <a:solidFill>
                <a:schemeClr val="bg1"/>
              </a:solidFill>
            </a:endParaRPr>
          </a:p>
        </p:txBody>
      </p:sp>
      <p:sp>
        <p:nvSpPr>
          <p:cNvPr id="3" name="Slide Number Placeholder 2">
            <a:extLst>
              <a:ext uri="{FF2B5EF4-FFF2-40B4-BE49-F238E27FC236}">
                <a16:creationId xmlns:a16="http://schemas.microsoft.com/office/drawing/2014/main" id="{876BF787-BA5A-8B28-B690-6C60AF91EEF7}"/>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40B12B-D968-2643-8E7F-238A3C456CC9}" type="slidenum">
              <a:rPr kumimoji="0" lang="en-US" sz="1200" b="0" i="0" u="none" strike="noStrike" kern="1200" cap="none" spc="0" normalizeH="0" baseline="0" noProof="0" smtClean="0">
                <a:ln>
                  <a:noFill/>
                </a:ln>
                <a:solidFill>
                  <a:srgbClr val="004C85"/>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srgbClr val="004C85"/>
              </a:solidFill>
              <a:effectLst/>
              <a:uLnTx/>
              <a:uFillTx/>
              <a:latin typeface="Arial" charset="0"/>
              <a:ea typeface="+mn-ea"/>
              <a:cs typeface="+mn-cs"/>
            </a:endParaRPr>
          </a:p>
        </p:txBody>
      </p:sp>
      <p:sp>
        <p:nvSpPr>
          <p:cNvPr id="4" name="Text Placeholder 3">
            <a:extLst>
              <a:ext uri="{FF2B5EF4-FFF2-40B4-BE49-F238E27FC236}">
                <a16:creationId xmlns:a16="http://schemas.microsoft.com/office/drawing/2014/main" id="{EB408741-2186-B966-2BEF-532F12F9B04E}"/>
              </a:ext>
            </a:extLst>
          </p:cNvPr>
          <p:cNvSpPr>
            <a:spLocks noGrp="1"/>
          </p:cNvSpPr>
          <p:nvPr>
            <p:ph type="body" sz="quarter" idx="11"/>
          </p:nvPr>
        </p:nvSpPr>
        <p:spPr>
          <a:xfrm>
            <a:off x="281354" y="844062"/>
            <a:ext cx="8609428" cy="5050301"/>
          </a:xfrm>
          <a:solidFill>
            <a:schemeClr val="accent1">
              <a:lumMod val="20000"/>
              <a:lumOff val="80000"/>
            </a:schemeClr>
          </a:solidFill>
        </p:spPr>
        <p:txBody>
          <a:bodyPr>
            <a:normAutofit fontScale="25000" lnSpcReduction="20000"/>
          </a:bodyPr>
          <a:lstStyle/>
          <a:p>
            <a:pPr algn="l" fontAlgn="base"/>
            <a:endParaRPr lang="en-GB" sz="6400" b="1" i="0" dirty="0">
              <a:solidFill>
                <a:schemeClr val="tx1"/>
              </a:solidFill>
              <a:effectLst/>
              <a:latin typeface="+mn-lt"/>
            </a:endParaRPr>
          </a:p>
          <a:p>
            <a:pPr algn="l" fontAlgn="base"/>
            <a:r>
              <a:rPr lang="en-GB" sz="6400" b="1" i="0" dirty="0">
                <a:solidFill>
                  <a:schemeClr val="tx1"/>
                </a:solidFill>
                <a:effectLst/>
                <a:latin typeface="+mn-lt"/>
              </a:rPr>
              <a:t>25 April 2022 – Legislative changes to the Tax Directives process have been implemented.</a:t>
            </a:r>
          </a:p>
          <a:p>
            <a:pPr algn="l" fontAlgn="base"/>
            <a:endParaRPr lang="en-GB" sz="6400" b="0" i="0" dirty="0">
              <a:solidFill>
                <a:schemeClr val="tx1"/>
              </a:solidFill>
              <a:effectLst/>
              <a:latin typeface="+mn-lt"/>
            </a:endParaRPr>
          </a:p>
          <a:p>
            <a:endParaRPr lang="en-GB" sz="6400" dirty="0">
              <a:solidFill>
                <a:srgbClr val="000000"/>
              </a:solidFill>
              <a:latin typeface="+mn-lt"/>
            </a:endParaRPr>
          </a:p>
          <a:p>
            <a:pPr marL="285750" indent="-285750">
              <a:buFont typeface="Arial" panose="020B0604020202020204" pitchFamily="34" charset="0"/>
              <a:buChar char="•"/>
            </a:pPr>
            <a:r>
              <a:rPr lang="en-GB" sz="6400" b="0" i="0" dirty="0">
                <a:solidFill>
                  <a:schemeClr val="tx1"/>
                </a:solidFill>
                <a:effectLst/>
                <a:latin typeface="+mn-lt"/>
              </a:rPr>
              <a:t>Taxpayers who are members of a pension preservation or provident preservation fund, who have reached retirement age and </a:t>
            </a:r>
            <a:r>
              <a:rPr lang="en-GB" sz="6400" b="1" i="0" dirty="0">
                <a:solidFill>
                  <a:schemeClr val="accent5">
                    <a:lumMod val="50000"/>
                  </a:schemeClr>
                </a:solidFill>
                <a:effectLst/>
                <a:latin typeface="+mn-lt"/>
              </a:rPr>
              <a:t>are 55 years and older </a:t>
            </a:r>
            <a:r>
              <a:rPr lang="en-GB" sz="6400" b="0" i="0" dirty="0">
                <a:solidFill>
                  <a:schemeClr val="tx1"/>
                </a:solidFill>
                <a:effectLst/>
                <a:latin typeface="+mn-lt"/>
              </a:rPr>
              <a:t>are now allowed to transfer the retirement interest in that fund before electing to retire from that preservation</a:t>
            </a:r>
            <a:r>
              <a:rPr lang="en-GB" sz="6400" b="0" i="0" dirty="0">
                <a:solidFill>
                  <a:srgbClr val="FF0000"/>
                </a:solidFill>
                <a:effectLst/>
                <a:latin typeface="+mn-lt"/>
              </a:rPr>
              <a:t> </a:t>
            </a:r>
            <a:r>
              <a:rPr lang="en-GB" sz="6400" b="0" i="0" dirty="0">
                <a:solidFill>
                  <a:schemeClr val="tx1"/>
                </a:solidFill>
                <a:effectLst/>
                <a:latin typeface="+mn-lt"/>
              </a:rPr>
              <a:t>fund to another preservation fund or a retirement annuity fund on a tax neutral basis using Form A&amp;D – reason ‘Transfer before Retirement [par 2(1)(c)]’.</a:t>
            </a:r>
          </a:p>
          <a:p>
            <a:pPr marL="285750" indent="-285750">
              <a:buFont typeface="Arial" panose="020B0604020202020204" pitchFamily="34" charset="0"/>
              <a:buChar char="•"/>
            </a:pPr>
            <a:endParaRPr lang="en-GB" sz="6400" b="0" i="0" dirty="0">
              <a:solidFill>
                <a:schemeClr val="tx1"/>
              </a:solidFill>
              <a:effectLst/>
              <a:latin typeface="+mn-lt"/>
            </a:endParaRPr>
          </a:p>
          <a:p>
            <a:endParaRPr lang="en-GB" sz="6400" dirty="0">
              <a:solidFill>
                <a:schemeClr val="tx1"/>
              </a:solidFill>
              <a:latin typeface="+mn-lt"/>
            </a:endParaRPr>
          </a:p>
          <a:p>
            <a:pPr marL="285750" indent="-285750">
              <a:buFont typeface="Arial" panose="020B0604020202020204" pitchFamily="34" charset="0"/>
              <a:buChar char="•"/>
            </a:pPr>
            <a:r>
              <a:rPr lang="en-GB" sz="6400" b="0" i="0" dirty="0">
                <a:solidFill>
                  <a:schemeClr val="tx1"/>
                </a:solidFill>
                <a:effectLst/>
                <a:latin typeface="+mn-lt"/>
              </a:rPr>
              <a:t>Taxpayers can now, on retirement, elect to use two thirds (⅔) or more of the total value of the retirement interest in the fund to receive a pension and / or annuity from the  fund or purchase a living annuity and / or a guaranteed annuity from a registered long-term Insurer. </a:t>
            </a:r>
          </a:p>
          <a:p>
            <a:pPr marL="285750" indent="-285750">
              <a:buFont typeface="Arial" panose="020B0604020202020204" pitchFamily="34" charset="0"/>
              <a:buChar char="•"/>
            </a:pPr>
            <a:endParaRPr lang="en-GB" sz="6400" b="0" i="0" dirty="0">
              <a:solidFill>
                <a:schemeClr val="tx1"/>
              </a:solidFill>
              <a:effectLst/>
              <a:latin typeface="+mn-lt"/>
            </a:endParaRPr>
          </a:p>
          <a:p>
            <a:pPr marL="285750" indent="-285750">
              <a:buFont typeface="Arial" panose="020B0604020202020204" pitchFamily="34" charset="0"/>
              <a:buChar char="•"/>
            </a:pPr>
            <a:r>
              <a:rPr lang="en-GB" sz="6400" b="0" i="0" dirty="0">
                <a:solidFill>
                  <a:schemeClr val="tx1"/>
                </a:solidFill>
                <a:effectLst/>
                <a:latin typeface="+mn-lt"/>
              </a:rPr>
              <a:t>Alternatively, they can elect to keep a portion of the retirement interest in the fund which will provide a pension and / or annuity and use a portion to purchase a living annuity and / or a guaranteed annuity from a registered Long-term Insurer. </a:t>
            </a:r>
          </a:p>
          <a:p>
            <a:endParaRPr lang="en-GB" sz="6400" b="0" i="0" dirty="0">
              <a:solidFill>
                <a:schemeClr val="tx1"/>
              </a:solidFill>
              <a:effectLst/>
              <a:latin typeface="+mn-lt"/>
            </a:endParaRPr>
          </a:p>
          <a:p>
            <a:pPr marL="285750" indent="-285750">
              <a:buFont typeface="Arial" panose="020B0604020202020204" pitchFamily="34" charset="0"/>
              <a:buChar char="•"/>
            </a:pPr>
            <a:endParaRPr lang="en-GB" sz="6400" b="0" i="0" dirty="0">
              <a:solidFill>
                <a:schemeClr val="tx1"/>
              </a:solidFill>
              <a:effectLst/>
              <a:latin typeface="+mn-lt"/>
            </a:endParaRPr>
          </a:p>
          <a:p>
            <a:pPr marL="285750" indent="-285750">
              <a:buFont typeface="Arial" panose="020B0604020202020204" pitchFamily="34" charset="0"/>
              <a:buChar char="•"/>
            </a:pPr>
            <a:r>
              <a:rPr lang="en-GB" sz="6400" b="0" i="0" dirty="0">
                <a:solidFill>
                  <a:schemeClr val="tx1"/>
                </a:solidFill>
                <a:effectLst/>
                <a:latin typeface="+mn-lt"/>
              </a:rPr>
              <a:t>However, it is important to note that the condition placed on the purchase of an annuity is that the value of each annuity (living and / or guaranteed and / or remaining in the fund) must be </a:t>
            </a:r>
            <a:r>
              <a:rPr lang="en-GB" sz="6400" b="1" i="0" dirty="0">
                <a:solidFill>
                  <a:schemeClr val="accent5">
                    <a:lumMod val="50000"/>
                  </a:schemeClr>
                </a:solidFill>
                <a:effectLst/>
                <a:latin typeface="+mn-lt"/>
              </a:rPr>
              <a:t>R165 000 </a:t>
            </a:r>
            <a:r>
              <a:rPr lang="en-GB" sz="6400" b="0" i="0" dirty="0">
                <a:solidFill>
                  <a:schemeClr val="tx1"/>
                </a:solidFill>
                <a:effectLst/>
                <a:latin typeface="+mn-lt"/>
              </a:rPr>
              <a:t>and above, respectively. </a:t>
            </a:r>
          </a:p>
          <a:p>
            <a:endParaRPr lang="en-GB" sz="2100" b="0" i="0" dirty="0">
              <a:solidFill>
                <a:schemeClr val="tx1"/>
              </a:solidFill>
              <a:effectLst/>
              <a:latin typeface="+mn-lt"/>
            </a:endParaRPr>
          </a:p>
          <a:p>
            <a:endParaRPr lang="en-GB" sz="1600" b="0" i="0" dirty="0">
              <a:solidFill>
                <a:schemeClr val="tx1"/>
              </a:solidFill>
              <a:effectLst/>
              <a:latin typeface="+mn-lt"/>
            </a:endParaRPr>
          </a:p>
          <a:p>
            <a:endParaRPr lang="en-GB" sz="1600" b="0" i="0" dirty="0">
              <a:solidFill>
                <a:schemeClr val="tx1"/>
              </a:solidFill>
              <a:effectLst/>
              <a:latin typeface="+mn-lt"/>
            </a:endParaRPr>
          </a:p>
          <a:p>
            <a:endParaRPr lang="en-GB" sz="1600" b="0" i="0" u="none" strike="noStrike" baseline="0" dirty="0">
              <a:solidFill>
                <a:srgbClr val="000000"/>
              </a:solidFill>
              <a:latin typeface="+mn-lt"/>
            </a:endParaRPr>
          </a:p>
          <a:p>
            <a:endParaRPr lang="en-GB" sz="1600" dirty="0">
              <a:solidFill>
                <a:srgbClr val="000000"/>
              </a:solidFill>
              <a:latin typeface="+mn-lt"/>
            </a:endParaRPr>
          </a:p>
          <a:p>
            <a:endParaRPr lang="en-GB" sz="1600" b="0" i="0" u="none" strike="noStrike" baseline="0" dirty="0">
              <a:solidFill>
                <a:srgbClr val="000000"/>
              </a:solidFill>
              <a:latin typeface="+mn-lt"/>
            </a:endParaRPr>
          </a:p>
          <a:p>
            <a:endParaRPr lang="en-ZA" sz="1600" b="1" i="0" u="none" strike="noStrike" baseline="0" dirty="0">
              <a:solidFill>
                <a:srgbClr val="000000"/>
              </a:solidFill>
              <a:latin typeface="+mn-lt"/>
            </a:endParaRPr>
          </a:p>
          <a:p>
            <a:r>
              <a:rPr lang="en-GB" sz="1600" b="0" i="0" u="none" strike="noStrike" baseline="0" dirty="0">
                <a:solidFill>
                  <a:srgbClr val="000000"/>
                </a:solidFill>
                <a:latin typeface="+mn-lt"/>
              </a:rPr>
              <a:t>	</a:t>
            </a:r>
          </a:p>
          <a:p>
            <a:endParaRPr lang="en-ZA" sz="1600" b="1" i="0" u="none" strike="noStrike" baseline="0" dirty="0">
              <a:solidFill>
                <a:srgbClr val="000000"/>
              </a:solidFill>
              <a:latin typeface="+mn-lt"/>
            </a:endParaRPr>
          </a:p>
        </p:txBody>
      </p:sp>
    </p:spTree>
    <p:extLst>
      <p:ext uri="{BB962C8B-B14F-4D97-AF65-F5344CB8AC3E}">
        <p14:creationId xmlns:p14="http://schemas.microsoft.com/office/powerpoint/2010/main" val="10642721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B5F38-58BD-BDDA-B1DF-C93E0AC7D056}"/>
              </a:ext>
            </a:extLst>
          </p:cNvPr>
          <p:cNvSpPr>
            <a:spLocks noGrp="1"/>
          </p:cNvSpPr>
          <p:nvPr>
            <p:ph type="title"/>
          </p:nvPr>
        </p:nvSpPr>
        <p:spPr>
          <a:xfrm>
            <a:off x="281354" y="195178"/>
            <a:ext cx="8609428" cy="569997"/>
          </a:xfrm>
          <a:solidFill>
            <a:schemeClr val="accent5">
              <a:lumMod val="75000"/>
            </a:schemeClr>
          </a:solidFill>
        </p:spPr>
        <p:txBody>
          <a:bodyPr>
            <a:noAutofit/>
          </a:bodyPr>
          <a:lstStyle/>
          <a:p>
            <a:pPr algn="ctr"/>
            <a:r>
              <a:rPr lang="en-ZA" sz="2900" dirty="0">
                <a:solidFill>
                  <a:schemeClr val="bg1"/>
                </a:solidFill>
                <a:effectLst/>
              </a:rPr>
              <a:t>Tax Directive updates/ changes</a:t>
            </a:r>
            <a:br>
              <a:rPr lang="en-ZA" sz="2900" dirty="0">
                <a:effectLst/>
              </a:rPr>
            </a:br>
            <a:br>
              <a:rPr lang="en-ZA" sz="2900" dirty="0">
                <a:effectLst/>
              </a:rPr>
            </a:br>
            <a:endParaRPr lang="en-ZA" sz="2900" dirty="0">
              <a:solidFill>
                <a:schemeClr val="bg1"/>
              </a:solidFill>
            </a:endParaRPr>
          </a:p>
        </p:txBody>
      </p:sp>
      <p:sp>
        <p:nvSpPr>
          <p:cNvPr id="3" name="Slide Number Placeholder 2">
            <a:extLst>
              <a:ext uri="{FF2B5EF4-FFF2-40B4-BE49-F238E27FC236}">
                <a16:creationId xmlns:a16="http://schemas.microsoft.com/office/drawing/2014/main" id="{876BF787-BA5A-8B28-B690-6C60AF91EEF7}"/>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40B12B-D968-2643-8E7F-238A3C456CC9}" type="slidenum">
              <a:rPr kumimoji="0" lang="en-US" sz="1200" b="0" i="0" u="none" strike="noStrike" kern="1200" cap="none" spc="0" normalizeH="0" baseline="0" noProof="0" smtClean="0">
                <a:ln>
                  <a:noFill/>
                </a:ln>
                <a:solidFill>
                  <a:srgbClr val="004C85"/>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srgbClr val="004C85"/>
              </a:solidFill>
              <a:effectLst/>
              <a:uLnTx/>
              <a:uFillTx/>
              <a:latin typeface="Arial" charset="0"/>
              <a:ea typeface="+mn-ea"/>
              <a:cs typeface="+mn-cs"/>
            </a:endParaRPr>
          </a:p>
        </p:txBody>
      </p:sp>
      <p:sp>
        <p:nvSpPr>
          <p:cNvPr id="4" name="Text Placeholder 3">
            <a:extLst>
              <a:ext uri="{FF2B5EF4-FFF2-40B4-BE49-F238E27FC236}">
                <a16:creationId xmlns:a16="http://schemas.microsoft.com/office/drawing/2014/main" id="{EB408741-2186-B966-2BEF-532F12F9B04E}"/>
              </a:ext>
            </a:extLst>
          </p:cNvPr>
          <p:cNvSpPr>
            <a:spLocks noGrp="1"/>
          </p:cNvSpPr>
          <p:nvPr>
            <p:ph type="body" sz="quarter" idx="11"/>
          </p:nvPr>
        </p:nvSpPr>
        <p:spPr>
          <a:xfrm>
            <a:off x="281354" y="844062"/>
            <a:ext cx="8609428" cy="5248763"/>
          </a:xfrm>
          <a:solidFill>
            <a:schemeClr val="accent1">
              <a:lumMod val="20000"/>
              <a:lumOff val="80000"/>
            </a:schemeClr>
          </a:solidFill>
        </p:spPr>
        <p:txBody>
          <a:bodyPr>
            <a:normAutofit/>
          </a:bodyPr>
          <a:lstStyle/>
          <a:p>
            <a:pPr algn="l" fontAlgn="base"/>
            <a:r>
              <a:rPr lang="en-GB" sz="1600" b="1" i="0" dirty="0">
                <a:solidFill>
                  <a:schemeClr val="tx1"/>
                </a:solidFill>
                <a:effectLst/>
                <a:latin typeface="+mn-lt"/>
              </a:rPr>
              <a:t>25 July 2022 – Emigration withdrawal changes</a:t>
            </a:r>
            <a:br>
              <a:rPr lang="en-GB" sz="1600" b="1" i="0" dirty="0">
                <a:solidFill>
                  <a:schemeClr val="tx1"/>
                </a:solidFill>
                <a:effectLst/>
                <a:latin typeface="+mn-lt"/>
              </a:rPr>
            </a:br>
            <a:endParaRPr lang="en-GB" sz="1600" b="0" i="0" dirty="0">
              <a:solidFill>
                <a:schemeClr val="tx1"/>
              </a:solidFill>
              <a:effectLst/>
              <a:latin typeface="+mn-lt"/>
            </a:endParaRPr>
          </a:p>
          <a:p>
            <a:pPr marL="285750" indent="-285750" algn="l">
              <a:buFont typeface="Arial" panose="020B0604020202020204" pitchFamily="34" charset="0"/>
              <a:buChar char="•"/>
            </a:pPr>
            <a:r>
              <a:rPr lang="en-GB" sz="1600" b="0" i="0" dirty="0">
                <a:solidFill>
                  <a:schemeClr val="tx1"/>
                </a:solidFill>
                <a:effectLst/>
                <a:latin typeface="+mn-lt"/>
              </a:rPr>
              <a:t>The tax directive system included a validation that results in tax directive applications, with the ‘</a:t>
            </a:r>
            <a:r>
              <a:rPr lang="en-GB" sz="1600" b="1" i="0" dirty="0">
                <a:solidFill>
                  <a:schemeClr val="accent5">
                    <a:lumMod val="50000"/>
                  </a:schemeClr>
                </a:solidFill>
                <a:effectLst/>
                <a:latin typeface="+mn-lt"/>
              </a:rPr>
              <a:t>Emigration withdrawal’ </a:t>
            </a:r>
            <a:r>
              <a:rPr lang="en-GB" sz="1600" b="0" i="0" dirty="0">
                <a:solidFill>
                  <a:schemeClr val="tx1"/>
                </a:solidFill>
                <a:effectLst/>
                <a:latin typeface="+mn-lt"/>
              </a:rPr>
              <a:t>reason where the date of accrual is on or after </a:t>
            </a:r>
            <a:r>
              <a:rPr lang="en-GB" sz="1600" b="1" i="0" dirty="0">
                <a:solidFill>
                  <a:schemeClr val="accent5">
                    <a:lumMod val="75000"/>
                  </a:schemeClr>
                </a:solidFill>
                <a:effectLst/>
                <a:latin typeface="+mn-lt"/>
              </a:rPr>
              <a:t>1 March 2022</a:t>
            </a:r>
            <a:r>
              <a:rPr lang="en-GB" sz="1600" b="0" i="0" dirty="0">
                <a:solidFill>
                  <a:schemeClr val="tx1"/>
                </a:solidFill>
                <a:effectLst/>
                <a:latin typeface="+mn-lt"/>
              </a:rPr>
              <a:t>, being rejected.  </a:t>
            </a:r>
          </a:p>
          <a:p>
            <a:pPr marL="285750" indent="-285750" algn="l">
              <a:buFont typeface="Arial" panose="020B0604020202020204" pitchFamily="34" charset="0"/>
              <a:buChar char="•"/>
            </a:pPr>
            <a:endParaRPr lang="en-GB" sz="1600" b="0" i="0" dirty="0">
              <a:solidFill>
                <a:schemeClr val="tx1"/>
              </a:solidFill>
              <a:effectLst/>
              <a:latin typeface="+mn-lt"/>
            </a:endParaRPr>
          </a:p>
          <a:p>
            <a:pPr marL="285750" indent="-285750" algn="l">
              <a:buFont typeface="Arial" panose="020B0604020202020204" pitchFamily="34" charset="0"/>
              <a:buChar char="•"/>
            </a:pPr>
            <a:r>
              <a:rPr lang="en-GB" sz="1600" b="0" i="0" dirty="0">
                <a:solidFill>
                  <a:schemeClr val="tx1"/>
                </a:solidFill>
                <a:effectLst/>
                <a:latin typeface="+mn-lt"/>
              </a:rPr>
              <a:t>The tax directive validation has been subsequently removed. This means that the accrual date for tax directive applications with the reason </a:t>
            </a:r>
            <a:r>
              <a:rPr lang="en-GB" sz="1600" b="1" i="0" dirty="0">
                <a:solidFill>
                  <a:schemeClr val="accent5">
                    <a:lumMod val="50000"/>
                  </a:schemeClr>
                </a:solidFill>
                <a:effectLst/>
                <a:latin typeface="+mn-lt"/>
              </a:rPr>
              <a:t>‘Emigration withdrawal’ </a:t>
            </a:r>
            <a:r>
              <a:rPr lang="en-GB" sz="1600" b="0" i="0" dirty="0">
                <a:solidFill>
                  <a:schemeClr val="tx1"/>
                </a:solidFill>
                <a:effectLst/>
                <a:latin typeface="+mn-lt"/>
              </a:rPr>
              <a:t>can be a date after </a:t>
            </a:r>
            <a:r>
              <a:rPr lang="en-GB" sz="1600" b="1" i="0" dirty="0">
                <a:solidFill>
                  <a:schemeClr val="accent5">
                    <a:lumMod val="75000"/>
                  </a:schemeClr>
                </a:solidFill>
                <a:effectLst/>
                <a:latin typeface="+mn-lt"/>
              </a:rPr>
              <a:t>1 March 2022 </a:t>
            </a:r>
            <a:r>
              <a:rPr lang="en-GB" sz="1600" b="1" i="0" u="sng" dirty="0">
                <a:solidFill>
                  <a:schemeClr val="tx1"/>
                </a:solidFill>
                <a:effectLst/>
                <a:latin typeface="+mn-lt"/>
              </a:rPr>
              <a:t>but</a:t>
            </a:r>
            <a:r>
              <a:rPr lang="en-GB" sz="1600" b="0" i="0" dirty="0">
                <a:solidFill>
                  <a:schemeClr val="tx1"/>
                </a:solidFill>
                <a:effectLst/>
                <a:latin typeface="+mn-lt"/>
              </a:rPr>
              <a:t> the following supporting documents must be attached to the tax directive application submitted through eFiling to prevent the tax directive being rejected:</a:t>
            </a:r>
          </a:p>
          <a:p>
            <a:pPr marL="742950" lvl="1" indent="-285750" algn="l" fontAlgn="base">
              <a:buFont typeface="Arial" panose="020B0604020202020204" pitchFamily="34" charset="0"/>
              <a:buChar char="•"/>
            </a:pPr>
            <a:r>
              <a:rPr lang="en-GB" sz="1600" b="0" i="0" dirty="0">
                <a:solidFill>
                  <a:schemeClr val="tx1"/>
                </a:solidFill>
                <a:effectLst/>
                <a:latin typeface="+mn-lt"/>
              </a:rPr>
              <a:t>The emigration application </a:t>
            </a:r>
            <a:r>
              <a:rPr lang="en-GB" sz="1600" b="1" i="0" dirty="0">
                <a:solidFill>
                  <a:schemeClr val="accent5">
                    <a:lumMod val="75000"/>
                  </a:schemeClr>
                </a:solidFill>
                <a:effectLst/>
                <a:latin typeface="+mn-lt"/>
              </a:rPr>
              <a:t>(MP336(b)) </a:t>
            </a:r>
            <a:r>
              <a:rPr lang="en-GB" sz="1600" b="0" i="0" dirty="0">
                <a:solidFill>
                  <a:schemeClr val="tx1"/>
                </a:solidFill>
                <a:effectLst/>
                <a:latin typeface="+mn-lt"/>
              </a:rPr>
              <a:t>with a date stamp before </a:t>
            </a:r>
            <a:r>
              <a:rPr lang="en-GB" sz="1600" b="1" i="0" dirty="0">
                <a:solidFill>
                  <a:schemeClr val="accent5">
                    <a:lumMod val="75000"/>
                  </a:schemeClr>
                </a:solidFill>
                <a:effectLst/>
                <a:latin typeface="+mn-lt"/>
              </a:rPr>
              <a:t>1 March 2021</a:t>
            </a:r>
            <a:r>
              <a:rPr lang="en-GB" sz="1600" b="0" i="0" dirty="0">
                <a:solidFill>
                  <a:schemeClr val="tx1"/>
                </a:solidFill>
                <a:effectLst/>
                <a:latin typeface="+mn-lt"/>
              </a:rPr>
              <a:t>; and</a:t>
            </a:r>
          </a:p>
          <a:p>
            <a:pPr marL="742950" lvl="1" indent="-285750" algn="l" fontAlgn="base">
              <a:buFont typeface="Arial" panose="020B0604020202020204" pitchFamily="34" charset="0"/>
              <a:buChar char="•"/>
            </a:pPr>
            <a:r>
              <a:rPr lang="en-GB" sz="1600" b="0" i="0" dirty="0">
                <a:solidFill>
                  <a:schemeClr val="tx1"/>
                </a:solidFill>
                <a:effectLst/>
                <a:latin typeface="+mn-lt"/>
              </a:rPr>
              <a:t>The letter issued by the Authorised dealer must indicate that the emigration is recognised for purposes of exchange control before </a:t>
            </a:r>
            <a:r>
              <a:rPr lang="en-GB" sz="1600" b="1" i="0" dirty="0">
                <a:solidFill>
                  <a:schemeClr val="accent5">
                    <a:lumMod val="75000"/>
                  </a:schemeClr>
                </a:solidFill>
                <a:effectLst/>
                <a:latin typeface="+mn-lt"/>
              </a:rPr>
              <a:t>1 March 2022</a:t>
            </a:r>
            <a:r>
              <a:rPr lang="en-GB" sz="1600" b="0" i="0" dirty="0">
                <a:solidFill>
                  <a:schemeClr val="tx1"/>
                </a:solidFill>
                <a:effectLst/>
                <a:latin typeface="+mn-lt"/>
              </a:rPr>
              <a:t> (SARB Approval date).</a:t>
            </a:r>
          </a:p>
          <a:p>
            <a:r>
              <a:rPr lang="en-GB" sz="1600" b="0" i="0" u="none" strike="noStrike" baseline="0" dirty="0">
                <a:solidFill>
                  <a:schemeClr val="tx1"/>
                </a:solidFill>
                <a:latin typeface="+mn-lt"/>
              </a:rPr>
              <a:t>	</a:t>
            </a:r>
          </a:p>
          <a:p>
            <a:r>
              <a:rPr lang="en-ZA" sz="1600" b="1" dirty="0">
                <a:solidFill>
                  <a:srgbClr val="000000"/>
                </a:solidFill>
                <a:latin typeface="+mn-lt"/>
              </a:rPr>
              <a:t>19 September 2022</a:t>
            </a:r>
          </a:p>
          <a:p>
            <a:endParaRPr lang="en-ZA" sz="1600" b="1" i="0" u="none" strike="noStrike" baseline="0" dirty="0">
              <a:solidFill>
                <a:srgbClr val="000000"/>
              </a:solidFill>
              <a:latin typeface="+mn-lt"/>
            </a:endParaRPr>
          </a:p>
          <a:p>
            <a:r>
              <a:rPr lang="en-GB" sz="1600" b="0" i="0" u="none" strike="noStrike" baseline="0" dirty="0">
                <a:solidFill>
                  <a:srgbClr val="000000"/>
                </a:solidFill>
                <a:latin typeface="+mn-lt"/>
              </a:rPr>
              <a:t>The guide was updated to indicate that the information on the </a:t>
            </a:r>
            <a:r>
              <a:rPr lang="en-GB" sz="1600" b="1" i="0" u="none" strike="noStrike" baseline="0" dirty="0">
                <a:solidFill>
                  <a:schemeClr val="accent5">
                    <a:lumMod val="50000"/>
                  </a:schemeClr>
                </a:solidFill>
                <a:latin typeface="+mn-lt"/>
              </a:rPr>
              <a:t>FSCA</a:t>
            </a:r>
            <a:r>
              <a:rPr lang="en-GB" sz="1600" b="0" i="0" u="none" strike="noStrike" baseline="0" dirty="0">
                <a:solidFill>
                  <a:srgbClr val="000000"/>
                </a:solidFill>
                <a:latin typeface="+mn-lt"/>
              </a:rPr>
              <a:t> website must be used to complete the tax directive application forms to avoid the rejection of the application forms. This means the exact </a:t>
            </a:r>
            <a:r>
              <a:rPr lang="en-GB" sz="1600" b="0" i="0" u="none" strike="noStrike" baseline="0" dirty="0">
                <a:solidFill>
                  <a:schemeClr val="tx1"/>
                </a:solidFill>
                <a:latin typeface="+mn-lt"/>
              </a:rPr>
              <a:t>fund</a:t>
            </a:r>
            <a:r>
              <a:rPr lang="en-GB" sz="1600" b="0" i="0" u="none" strike="noStrike" baseline="0" dirty="0">
                <a:solidFill>
                  <a:srgbClr val="FF0000"/>
                </a:solidFill>
                <a:latin typeface="+mn-lt"/>
              </a:rPr>
              <a:t> </a:t>
            </a:r>
            <a:r>
              <a:rPr lang="en-GB" sz="1600" b="0" i="0" u="none" strike="noStrike" baseline="0" dirty="0">
                <a:solidFill>
                  <a:srgbClr val="000000"/>
                </a:solidFill>
                <a:latin typeface="+mn-lt"/>
              </a:rPr>
              <a:t>names must be used (including spelling, special characters, etc.) 	</a:t>
            </a:r>
          </a:p>
          <a:p>
            <a:endParaRPr lang="en-ZA" sz="1600" b="1" i="0" u="none" strike="noStrike" baseline="0" dirty="0">
              <a:solidFill>
                <a:srgbClr val="000000"/>
              </a:solidFill>
              <a:latin typeface="+mn-lt"/>
            </a:endParaRPr>
          </a:p>
        </p:txBody>
      </p:sp>
    </p:spTree>
    <p:extLst>
      <p:ext uri="{BB962C8B-B14F-4D97-AF65-F5344CB8AC3E}">
        <p14:creationId xmlns:p14="http://schemas.microsoft.com/office/powerpoint/2010/main" val="30685744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B5F38-58BD-BDDA-B1DF-C93E0AC7D056}"/>
              </a:ext>
            </a:extLst>
          </p:cNvPr>
          <p:cNvSpPr>
            <a:spLocks noGrp="1"/>
          </p:cNvSpPr>
          <p:nvPr>
            <p:ph type="title"/>
          </p:nvPr>
        </p:nvSpPr>
        <p:spPr>
          <a:xfrm>
            <a:off x="281354" y="195178"/>
            <a:ext cx="8609428" cy="569997"/>
          </a:xfrm>
          <a:solidFill>
            <a:schemeClr val="accent5">
              <a:lumMod val="75000"/>
            </a:schemeClr>
          </a:solidFill>
        </p:spPr>
        <p:txBody>
          <a:bodyPr>
            <a:normAutofit fontScale="90000"/>
          </a:bodyPr>
          <a:lstStyle/>
          <a:p>
            <a:pPr algn="ctr"/>
            <a:r>
              <a:rPr lang="en-ZA" sz="3200" dirty="0">
                <a:solidFill>
                  <a:schemeClr val="bg1"/>
                </a:solidFill>
                <a:effectLst/>
              </a:rPr>
              <a:t>Tax Directive updates/ changes</a:t>
            </a:r>
            <a:br>
              <a:rPr lang="en-ZA" sz="3600" dirty="0">
                <a:effectLst/>
              </a:rPr>
            </a:br>
            <a:br>
              <a:rPr lang="en-ZA" sz="3200" dirty="0">
                <a:effectLst/>
              </a:rPr>
            </a:br>
            <a:endParaRPr lang="en-ZA" dirty="0">
              <a:solidFill>
                <a:schemeClr val="bg1"/>
              </a:solidFill>
            </a:endParaRPr>
          </a:p>
        </p:txBody>
      </p:sp>
      <p:sp>
        <p:nvSpPr>
          <p:cNvPr id="3" name="Slide Number Placeholder 2">
            <a:extLst>
              <a:ext uri="{FF2B5EF4-FFF2-40B4-BE49-F238E27FC236}">
                <a16:creationId xmlns:a16="http://schemas.microsoft.com/office/drawing/2014/main" id="{876BF787-BA5A-8B28-B690-6C60AF91EEF7}"/>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40B12B-D968-2643-8E7F-238A3C456CC9}" type="slidenum">
              <a:rPr kumimoji="0" lang="en-US" sz="1200" b="0" i="0" u="none" strike="noStrike" kern="1200" cap="none" spc="0" normalizeH="0" baseline="0" noProof="0" smtClean="0">
                <a:ln>
                  <a:noFill/>
                </a:ln>
                <a:solidFill>
                  <a:srgbClr val="004C85"/>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srgbClr val="004C85"/>
              </a:solidFill>
              <a:effectLst/>
              <a:uLnTx/>
              <a:uFillTx/>
              <a:latin typeface="Arial" charset="0"/>
              <a:ea typeface="+mn-ea"/>
              <a:cs typeface="+mn-cs"/>
            </a:endParaRPr>
          </a:p>
        </p:txBody>
      </p:sp>
      <p:sp>
        <p:nvSpPr>
          <p:cNvPr id="4" name="Text Placeholder 3">
            <a:extLst>
              <a:ext uri="{FF2B5EF4-FFF2-40B4-BE49-F238E27FC236}">
                <a16:creationId xmlns:a16="http://schemas.microsoft.com/office/drawing/2014/main" id="{EB408741-2186-B966-2BEF-532F12F9B04E}"/>
              </a:ext>
            </a:extLst>
          </p:cNvPr>
          <p:cNvSpPr>
            <a:spLocks noGrp="1"/>
          </p:cNvSpPr>
          <p:nvPr>
            <p:ph type="body" sz="quarter" idx="11"/>
          </p:nvPr>
        </p:nvSpPr>
        <p:spPr>
          <a:xfrm>
            <a:off x="281354" y="844062"/>
            <a:ext cx="8609428" cy="5248763"/>
          </a:xfrm>
          <a:solidFill>
            <a:schemeClr val="accent1">
              <a:lumMod val="20000"/>
              <a:lumOff val="80000"/>
            </a:schemeClr>
          </a:solidFill>
        </p:spPr>
        <p:txBody>
          <a:bodyPr>
            <a:normAutofit/>
          </a:bodyPr>
          <a:lstStyle/>
          <a:p>
            <a:r>
              <a:rPr lang="en-GB" sz="1600" b="0" i="0" u="none" strike="noStrike" baseline="0" dirty="0">
                <a:solidFill>
                  <a:schemeClr val="tx1"/>
                </a:solidFill>
                <a:latin typeface="+mn-lt"/>
              </a:rPr>
              <a:t>	</a:t>
            </a:r>
          </a:p>
          <a:p>
            <a:r>
              <a:rPr lang="en-GB" sz="1600" b="1" i="0" dirty="0">
                <a:solidFill>
                  <a:schemeClr val="tx1"/>
                </a:solidFill>
                <a:effectLst/>
                <a:latin typeface="+mn-lt"/>
              </a:rPr>
              <a:t>10 October 2022 – Update on Tax Directives enhancements in line with Financial Sector Conduct Authority (FSCA) were implemented</a:t>
            </a:r>
          </a:p>
          <a:p>
            <a:endParaRPr lang="en-GB" sz="1600" b="1" u="none" strike="noStrike" baseline="0" dirty="0">
              <a:solidFill>
                <a:schemeClr val="tx1"/>
              </a:solidFill>
              <a:latin typeface="+mn-lt"/>
            </a:endParaRPr>
          </a:p>
          <a:p>
            <a:pPr marL="285750" indent="-285750">
              <a:buFont typeface="Arial" panose="020B0604020202020204" pitchFamily="34" charset="0"/>
              <a:buChar char="•"/>
            </a:pPr>
            <a:r>
              <a:rPr lang="en-GB" sz="1600" b="0" i="0" dirty="0">
                <a:solidFill>
                  <a:schemeClr val="tx1"/>
                </a:solidFill>
                <a:effectLst/>
                <a:latin typeface="+mn-lt"/>
              </a:rPr>
              <a:t>SARS implemented enhancements to the Tax Directives process on 16 September 2022 by validating the name of the fund at the</a:t>
            </a:r>
            <a:r>
              <a:rPr lang="en-GB" sz="1600" b="0" i="0" dirty="0">
                <a:solidFill>
                  <a:srgbClr val="FF0000"/>
                </a:solidFill>
                <a:effectLst/>
                <a:latin typeface="+mn-lt"/>
              </a:rPr>
              <a:t> </a:t>
            </a:r>
            <a:r>
              <a:rPr lang="en-GB" sz="1600" b="0" i="0" dirty="0">
                <a:solidFill>
                  <a:schemeClr val="tx1"/>
                </a:solidFill>
                <a:effectLst/>
                <a:latin typeface="+mn-lt"/>
              </a:rPr>
              <a:t>Financial Sector Conduct Authority (FSCA) as well as the number with the FSCA database.</a:t>
            </a:r>
          </a:p>
          <a:p>
            <a:pPr marL="285750" indent="-285750">
              <a:buFont typeface="Arial" panose="020B0604020202020204" pitchFamily="34" charset="0"/>
              <a:buChar char="•"/>
            </a:pPr>
            <a:endParaRPr lang="en-GB" sz="1600" b="0" i="0" dirty="0">
              <a:solidFill>
                <a:schemeClr val="tx1"/>
              </a:solidFill>
              <a:effectLst/>
              <a:latin typeface="+mn-lt"/>
            </a:endParaRPr>
          </a:p>
          <a:p>
            <a:pPr marL="285750" indent="-285750">
              <a:buFont typeface="Arial" panose="020B0604020202020204" pitchFamily="34" charset="0"/>
              <a:buChar char="•"/>
            </a:pPr>
            <a:r>
              <a:rPr lang="en-GB" sz="1600" b="0" i="0" dirty="0">
                <a:solidFill>
                  <a:schemeClr val="tx1"/>
                </a:solidFill>
                <a:effectLst/>
                <a:latin typeface="+mn-lt"/>
              </a:rPr>
              <a:t>Where Funds and Fund Administrators experience spelling errors between information on the FSCA website that is not aligned with the</a:t>
            </a:r>
            <a:r>
              <a:rPr lang="en-GB" sz="1600" b="0" i="0" dirty="0">
                <a:solidFill>
                  <a:srgbClr val="FF0000"/>
                </a:solidFill>
                <a:effectLst/>
                <a:latin typeface="+mn-lt"/>
              </a:rPr>
              <a:t> </a:t>
            </a:r>
            <a:r>
              <a:rPr lang="en-GB" sz="1600" b="0" i="0" dirty="0">
                <a:solidFill>
                  <a:schemeClr val="tx1"/>
                </a:solidFill>
                <a:effectLst/>
                <a:latin typeface="+mn-lt"/>
              </a:rPr>
              <a:t>FSCA registration letter, a request to correct the spelling error must be sent to the following contact person: </a:t>
            </a:r>
            <a:r>
              <a:rPr lang="en-GB" sz="1600" b="1" i="0" dirty="0">
                <a:solidFill>
                  <a:schemeClr val="tx1"/>
                </a:solidFill>
                <a:effectLst/>
                <a:latin typeface="+mn-lt"/>
              </a:rPr>
              <a:t>Jodine Scholts at </a:t>
            </a:r>
            <a:r>
              <a:rPr lang="en-GB" sz="1600" b="1" u="sng" dirty="0">
                <a:solidFill>
                  <a:srgbClr val="0070C0"/>
                </a:solidFill>
                <a:latin typeface="+mn-lt"/>
              </a:rPr>
              <a:t>jodine.scholtz@fsca.co.za</a:t>
            </a:r>
            <a:r>
              <a:rPr lang="en-GB" sz="1600" b="1" i="0" u="sng" dirty="0">
                <a:solidFill>
                  <a:srgbClr val="0070C0"/>
                </a:solidFill>
                <a:effectLst/>
                <a:latin typeface="+mn-lt"/>
              </a:rPr>
              <a:t> </a:t>
            </a:r>
            <a:r>
              <a:rPr lang="en-GB" sz="1600" b="1" i="0" dirty="0">
                <a:solidFill>
                  <a:schemeClr val="tx1"/>
                </a:solidFill>
                <a:effectLst/>
                <a:latin typeface="+mn-lt"/>
              </a:rPr>
              <a:t>at the FSCA</a:t>
            </a:r>
            <a:r>
              <a:rPr lang="en-GB" sz="1600" b="0" i="0" dirty="0">
                <a:solidFill>
                  <a:schemeClr val="tx1"/>
                </a:solidFill>
                <a:effectLst/>
                <a:latin typeface="+mn-lt"/>
              </a:rPr>
              <a:t>. Please note that this email address is only for the correction of spelling errors of names.</a:t>
            </a:r>
          </a:p>
          <a:p>
            <a:pPr marL="285750" indent="-285750">
              <a:buFont typeface="Arial" panose="020B0604020202020204" pitchFamily="34" charset="0"/>
              <a:buChar char="•"/>
            </a:pPr>
            <a:endParaRPr lang="en-GB" sz="1600" dirty="0">
              <a:solidFill>
                <a:schemeClr val="tx1"/>
              </a:solidFill>
              <a:latin typeface="+mn-lt"/>
            </a:endParaRPr>
          </a:p>
          <a:p>
            <a:pPr marL="285750" indent="-285750">
              <a:buFont typeface="Arial" panose="020B0604020202020204" pitchFamily="34" charset="0"/>
              <a:buChar char="•"/>
            </a:pPr>
            <a:r>
              <a:rPr lang="en-GB" sz="1600" b="0" i="0" dirty="0">
                <a:solidFill>
                  <a:schemeClr val="tx1"/>
                </a:solidFill>
                <a:effectLst/>
                <a:latin typeface="+mn-lt"/>
              </a:rPr>
              <a:t>All other issues relating to the FSCA, must be directly addressed with the FSCA via the existing channels available to the Funds and Fund Administrators.</a:t>
            </a:r>
            <a:endParaRPr lang="en-GB" sz="1600" b="0" i="0" dirty="0">
              <a:solidFill>
                <a:srgbClr val="333333"/>
              </a:solidFill>
              <a:effectLst/>
              <a:latin typeface="+mn-lt"/>
            </a:endParaRPr>
          </a:p>
          <a:p>
            <a:pPr marL="285750" indent="-285750">
              <a:buFont typeface="Arial" panose="020B0604020202020204" pitchFamily="34" charset="0"/>
              <a:buChar char="•"/>
            </a:pPr>
            <a:endParaRPr lang="en-GB" sz="1600" dirty="0">
              <a:solidFill>
                <a:srgbClr val="333333"/>
              </a:solidFill>
              <a:latin typeface="+mn-lt"/>
            </a:endParaRPr>
          </a:p>
          <a:p>
            <a:pPr marL="285750" indent="-285750">
              <a:buFont typeface="Arial" panose="020B0604020202020204" pitchFamily="34" charset="0"/>
              <a:buChar char="•"/>
            </a:pPr>
            <a:r>
              <a:rPr lang="en-GB" sz="1600" b="0" i="0" dirty="0">
                <a:solidFill>
                  <a:schemeClr val="tx1"/>
                </a:solidFill>
                <a:effectLst/>
                <a:latin typeface="+mn-lt"/>
              </a:rPr>
              <a:t>Fund Administrators and registered long term Insurers are advised to continue using the name exactly as it is listed on the FSCA website until the changes on the name have been effected to avoid a rejection of the directive application.</a:t>
            </a:r>
          </a:p>
        </p:txBody>
      </p:sp>
    </p:spTree>
    <p:extLst>
      <p:ext uri="{BB962C8B-B14F-4D97-AF65-F5344CB8AC3E}">
        <p14:creationId xmlns:p14="http://schemas.microsoft.com/office/powerpoint/2010/main" val="17800960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B5F38-58BD-BDDA-B1DF-C93E0AC7D056}"/>
              </a:ext>
            </a:extLst>
          </p:cNvPr>
          <p:cNvSpPr>
            <a:spLocks noGrp="1"/>
          </p:cNvSpPr>
          <p:nvPr>
            <p:ph type="title"/>
          </p:nvPr>
        </p:nvSpPr>
        <p:spPr>
          <a:xfrm>
            <a:off x="297837" y="195178"/>
            <a:ext cx="8609428" cy="569997"/>
          </a:xfrm>
          <a:solidFill>
            <a:schemeClr val="accent5">
              <a:lumMod val="75000"/>
            </a:schemeClr>
          </a:solidFill>
        </p:spPr>
        <p:txBody>
          <a:bodyPr>
            <a:noAutofit/>
          </a:bodyPr>
          <a:lstStyle/>
          <a:p>
            <a:pPr algn="ctr"/>
            <a:r>
              <a:rPr lang="en-ZA" sz="2900" dirty="0">
                <a:solidFill>
                  <a:schemeClr val="bg1"/>
                </a:solidFill>
                <a:effectLst/>
              </a:rPr>
              <a:t>Tax Directive updates / changes</a:t>
            </a:r>
            <a:br>
              <a:rPr lang="en-ZA" sz="2900" dirty="0">
                <a:effectLst/>
              </a:rPr>
            </a:br>
            <a:br>
              <a:rPr lang="en-ZA" sz="2900" dirty="0">
                <a:effectLst/>
              </a:rPr>
            </a:br>
            <a:endParaRPr lang="en-ZA" sz="2900" dirty="0">
              <a:solidFill>
                <a:schemeClr val="bg1"/>
              </a:solidFill>
            </a:endParaRPr>
          </a:p>
        </p:txBody>
      </p:sp>
      <p:sp>
        <p:nvSpPr>
          <p:cNvPr id="3" name="Slide Number Placeholder 2">
            <a:extLst>
              <a:ext uri="{FF2B5EF4-FFF2-40B4-BE49-F238E27FC236}">
                <a16:creationId xmlns:a16="http://schemas.microsoft.com/office/drawing/2014/main" id="{876BF787-BA5A-8B28-B690-6C60AF91EEF7}"/>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40B12B-D968-2643-8E7F-238A3C456CC9}" type="slidenum">
              <a:rPr kumimoji="0" lang="en-US" sz="1200" b="0" i="0" u="none" strike="noStrike" kern="1200" cap="none" spc="0" normalizeH="0" baseline="0" noProof="0" smtClean="0">
                <a:ln>
                  <a:noFill/>
                </a:ln>
                <a:solidFill>
                  <a:srgbClr val="004C85"/>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srgbClr val="004C85"/>
              </a:solidFill>
              <a:effectLst/>
              <a:uLnTx/>
              <a:uFillTx/>
              <a:latin typeface="Arial" charset="0"/>
              <a:ea typeface="+mn-ea"/>
              <a:cs typeface="+mn-cs"/>
            </a:endParaRPr>
          </a:p>
        </p:txBody>
      </p:sp>
      <p:sp>
        <p:nvSpPr>
          <p:cNvPr id="4" name="Text Placeholder 3">
            <a:extLst>
              <a:ext uri="{FF2B5EF4-FFF2-40B4-BE49-F238E27FC236}">
                <a16:creationId xmlns:a16="http://schemas.microsoft.com/office/drawing/2014/main" id="{EB408741-2186-B966-2BEF-532F12F9B04E}"/>
              </a:ext>
            </a:extLst>
          </p:cNvPr>
          <p:cNvSpPr>
            <a:spLocks noGrp="1"/>
          </p:cNvSpPr>
          <p:nvPr>
            <p:ph type="body" sz="quarter" idx="11"/>
          </p:nvPr>
        </p:nvSpPr>
        <p:spPr>
          <a:xfrm>
            <a:off x="281354" y="844062"/>
            <a:ext cx="8609428" cy="5248763"/>
          </a:xfrm>
          <a:solidFill>
            <a:schemeClr val="accent1">
              <a:lumMod val="20000"/>
              <a:lumOff val="80000"/>
            </a:schemeClr>
          </a:solidFill>
        </p:spPr>
        <p:txBody>
          <a:bodyPr>
            <a:normAutofit/>
          </a:bodyPr>
          <a:lstStyle/>
          <a:p>
            <a:endParaRPr lang="en-GB" sz="1600" i="0" u="none" strike="noStrike" baseline="0" dirty="0">
              <a:solidFill>
                <a:schemeClr val="accent5">
                  <a:lumMod val="50000"/>
                </a:schemeClr>
              </a:solidFill>
              <a:latin typeface="+mn-lt"/>
            </a:endParaRPr>
          </a:p>
          <a:p>
            <a:r>
              <a:rPr lang="en-GB" sz="1600" i="0" u="none" strike="noStrike" baseline="0" dirty="0">
                <a:solidFill>
                  <a:schemeClr val="tx1"/>
                </a:solidFill>
                <a:latin typeface="+mn-lt"/>
              </a:rPr>
              <a:t>The tax rates </a:t>
            </a:r>
            <a:r>
              <a:rPr lang="en-US" sz="1600" i="0" u="none" strike="noStrike" baseline="0" dirty="0">
                <a:solidFill>
                  <a:schemeClr val="accent1">
                    <a:lumMod val="50000"/>
                  </a:schemeClr>
                </a:solidFill>
                <a:latin typeface="+mn-lt"/>
              </a:rPr>
              <a:t>related to Par 2(2B) of the Fourth Schedule,</a:t>
            </a:r>
            <a:r>
              <a:rPr lang="en-US" sz="1600" i="0" u="none" strike="noStrike" baseline="0" dirty="0">
                <a:solidFill>
                  <a:schemeClr val="tx1"/>
                </a:solidFill>
                <a:latin typeface="+mn-lt"/>
              </a:rPr>
              <a:t> </a:t>
            </a:r>
            <a:r>
              <a:rPr lang="en-GB" sz="1600" i="0" u="none" strike="noStrike" baseline="0" dirty="0">
                <a:solidFill>
                  <a:schemeClr val="tx1"/>
                </a:solidFill>
                <a:latin typeface="+mn-lt"/>
              </a:rPr>
              <a:t>are calculated using normal tax rates and information pertaining to the taxpayer at the time of processing.</a:t>
            </a:r>
          </a:p>
          <a:p>
            <a:endParaRPr lang="en-GB" sz="1600" b="0" dirty="0">
              <a:solidFill>
                <a:schemeClr val="accent5">
                  <a:lumMod val="50000"/>
                </a:schemeClr>
              </a:solidFill>
              <a:latin typeface="+mn-lt"/>
            </a:endParaRPr>
          </a:p>
          <a:p>
            <a:r>
              <a:rPr lang="en-GB" sz="1600" b="0" i="0" u="none" strike="noStrike" baseline="0" dirty="0">
                <a:solidFill>
                  <a:srgbClr val="000000"/>
                </a:solidFill>
                <a:latin typeface="+mn-lt"/>
              </a:rPr>
              <a:t>Given that such information may change and require a revised tax rate, an enhancement is required to cater for specific individual fixes as and when necessary. In addition to providing an indication to the retirement fund or a long-term insurer whether the tax rate results from: </a:t>
            </a:r>
          </a:p>
          <a:p>
            <a:endParaRPr lang="en-GB" sz="1600" dirty="0">
              <a:solidFill>
                <a:schemeClr val="tx1"/>
              </a:solidFill>
              <a:latin typeface="+mn-lt"/>
            </a:endParaRPr>
          </a:p>
          <a:p>
            <a:r>
              <a:rPr lang="en-GB" sz="1600" b="0" i="0" u="none" strike="noStrike" baseline="0" dirty="0">
                <a:solidFill>
                  <a:schemeClr val="tx1"/>
                </a:solidFill>
                <a:latin typeface="+mn-lt"/>
              </a:rPr>
              <a:t>• An initial full run; </a:t>
            </a:r>
          </a:p>
          <a:p>
            <a:endParaRPr lang="en-GB" sz="1600" b="0" i="0" u="none" strike="noStrike" baseline="0" dirty="0">
              <a:solidFill>
                <a:schemeClr val="tx1"/>
              </a:solidFill>
              <a:latin typeface="+mn-lt"/>
            </a:endParaRPr>
          </a:p>
          <a:p>
            <a:r>
              <a:rPr lang="en-ZA" sz="1600" b="0" i="0" u="none" strike="noStrike" baseline="0" dirty="0">
                <a:solidFill>
                  <a:schemeClr val="tx1"/>
                </a:solidFill>
                <a:latin typeface="+mn-lt"/>
              </a:rPr>
              <a:t>• A re-run; </a:t>
            </a:r>
          </a:p>
          <a:p>
            <a:endParaRPr lang="en-ZA" sz="1600" b="0" i="0" u="none" strike="noStrike" baseline="0" dirty="0">
              <a:solidFill>
                <a:schemeClr val="tx1"/>
              </a:solidFill>
              <a:latin typeface="+mn-lt"/>
            </a:endParaRPr>
          </a:p>
          <a:p>
            <a:r>
              <a:rPr lang="en-ZA" sz="1600" b="0" i="0" u="none" strike="noStrike" baseline="0" dirty="0">
                <a:solidFill>
                  <a:schemeClr val="tx1"/>
                </a:solidFill>
                <a:latin typeface="+mn-lt"/>
              </a:rPr>
              <a:t>• A partial run; or </a:t>
            </a:r>
          </a:p>
          <a:p>
            <a:endParaRPr lang="en-ZA" sz="1600" b="0" i="0" u="none" strike="noStrike" baseline="0" dirty="0">
              <a:solidFill>
                <a:schemeClr val="tx1"/>
              </a:solidFill>
              <a:latin typeface="+mn-lt"/>
            </a:endParaRPr>
          </a:p>
          <a:p>
            <a:r>
              <a:rPr lang="en-ZA" sz="1600" b="0" i="0" u="none" strike="noStrike" baseline="0" dirty="0">
                <a:solidFill>
                  <a:schemeClr val="tx1"/>
                </a:solidFill>
                <a:latin typeface="+mn-lt"/>
              </a:rPr>
              <a:t>• A full year. </a:t>
            </a:r>
          </a:p>
          <a:p>
            <a:endParaRPr lang="en-ZA" sz="1800" b="0" i="0" u="none" strike="noStrike" baseline="0" dirty="0">
              <a:solidFill>
                <a:srgbClr val="000000"/>
              </a:solidFill>
              <a:latin typeface="Calibri" panose="020F0502020204030204" pitchFamily="34" charset="0"/>
            </a:endParaRPr>
          </a:p>
          <a:p>
            <a:r>
              <a:rPr lang="en-GB" sz="1600" i="0" u="none" strike="noStrike" baseline="0" dirty="0">
                <a:solidFill>
                  <a:schemeClr val="accent5">
                    <a:lumMod val="50000"/>
                  </a:schemeClr>
                </a:solidFill>
                <a:latin typeface="+mn-lt"/>
              </a:rPr>
              <a:t> </a:t>
            </a:r>
            <a:r>
              <a:rPr lang="en-GB" sz="2000" b="1" i="0" u="none" strike="noStrike" baseline="0" dirty="0">
                <a:solidFill>
                  <a:schemeClr val="accent5">
                    <a:lumMod val="50000"/>
                  </a:schemeClr>
                </a:solidFill>
                <a:latin typeface="Arial" panose="020B0604020202020204" pitchFamily="34" charset="0"/>
              </a:rPr>
              <a:t>	</a:t>
            </a:r>
          </a:p>
        </p:txBody>
      </p:sp>
    </p:spTree>
    <p:extLst>
      <p:ext uri="{BB962C8B-B14F-4D97-AF65-F5344CB8AC3E}">
        <p14:creationId xmlns:p14="http://schemas.microsoft.com/office/powerpoint/2010/main" val="36154885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B5F38-58BD-BDDA-B1DF-C93E0AC7D056}"/>
              </a:ext>
            </a:extLst>
          </p:cNvPr>
          <p:cNvSpPr>
            <a:spLocks noGrp="1"/>
          </p:cNvSpPr>
          <p:nvPr>
            <p:ph type="title"/>
          </p:nvPr>
        </p:nvSpPr>
        <p:spPr>
          <a:xfrm>
            <a:off x="281354" y="195178"/>
            <a:ext cx="8609428" cy="569997"/>
          </a:xfrm>
          <a:solidFill>
            <a:schemeClr val="accent5">
              <a:lumMod val="75000"/>
            </a:schemeClr>
          </a:solidFill>
        </p:spPr>
        <p:txBody>
          <a:bodyPr>
            <a:normAutofit fontScale="90000"/>
          </a:bodyPr>
          <a:lstStyle/>
          <a:p>
            <a:pPr algn="ctr"/>
            <a:r>
              <a:rPr lang="en-ZA" sz="3200" dirty="0">
                <a:solidFill>
                  <a:schemeClr val="bg1"/>
                </a:solidFill>
                <a:effectLst/>
              </a:rPr>
              <a:t>Tax Directive updates/ changes</a:t>
            </a:r>
            <a:br>
              <a:rPr lang="en-ZA" sz="3600" dirty="0">
                <a:effectLst/>
              </a:rPr>
            </a:br>
            <a:br>
              <a:rPr lang="en-ZA" sz="3200" dirty="0">
                <a:effectLst/>
              </a:rPr>
            </a:br>
            <a:endParaRPr lang="en-ZA" dirty="0">
              <a:solidFill>
                <a:schemeClr val="bg1"/>
              </a:solidFill>
            </a:endParaRPr>
          </a:p>
        </p:txBody>
      </p:sp>
      <p:sp>
        <p:nvSpPr>
          <p:cNvPr id="3" name="Slide Number Placeholder 2">
            <a:extLst>
              <a:ext uri="{FF2B5EF4-FFF2-40B4-BE49-F238E27FC236}">
                <a16:creationId xmlns:a16="http://schemas.microsoft.com/office/drawing/2014/main" id="{876BF787-BA5A-8B28-B690-6C60AF91EEF7}"/>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40B12B-D968-2643-8E7F-238A3C456CC9}" type="slidenum">
              <a:rPr kumimoji="0" lang="en-US" sz="1200" b="0" i="0" u="none" strike="noStrike" kern="1200" cap="none" spc="0" normalizeH="0" baseline="0" noProof="0" smtClean="0">
                <a:ln>
                  <a:noFill/>
                </a:ln>
                <a:solidFill>
                  <a:srgbClr val="004C85"/>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srgbClr val="004C85"/>
              </a:solidFill>
              <a:effectLst/>
              <a:uLnTx/>
              <a:uFillTx/>
              <a:latin typeface="Arial" charset="0"/>
              <a:ea typeface="+mn-ea"/>
              <a:cs typeface="+mn-cs"/>
            </a:endParaRPr>
          </a:p>
        </p:txBody>
      </p:sp>
      <p:sp>
        <p:nvSpPr>
          <p:cNvPr id="4" name="Text Placeholder 3">
            <a:extLst>
              <a:ext uri="{FF2B5EF4-FFF2-40B4-BE49-F238E27FC236}">
                <a16:creationId xmlns:a16="http://schemas.microsoft.com/office/drawing/2014/main" id="{EB408741-2186-B966-2BEF-532F12F9B04E}"/>
              </a:ext>
            </a:extLst>
          </p:cNvPr>
          <p:cNvSpPr>
            <a:spLocks noGrp="1"/>
          </p:cNvSpPr>
          <p:nvPr>
            <p:ph type="body" sz="quarter" idx="11"/>
          </p:nvPr>
        </p:nvSpPr>
        <p:spPr>
          <a:xfrm>
            <a:off x="281354" y="844062"/>
            <a:ext cx="8609428" cy="5248763"/>
          </a:xfrm>
          <a:solidFill>
            <a:schemeClr val="accent1">
              <a:lumMod val="20000"/>
              <a:lumOff val="80000"/>
            </a:schemeClr>
          </a:solidFill>
        </p:spPr>
        <p:txBody>
          <a:bodyPr>
            <a:normAutofit fontScale="62500" lnSpcReduction="20000"/>
          </a:bodyPr>
          <a:lstStyle/>
          <a:p>
            <a:endParaRPr lang="en-GB" sz="2600" dirty="0">
              <a:solidFill>
                <a:schemeClr val="accent5">
                  <a:lumMod val="50000"/>
                </a:schemeClr>
              </a:solidFill>
              <a:latin typeface="+mn-lt"/>
            </a:endParaRPr>
          </a:p>
          <a:p>
            <a:pPr marL="285750" indent="-285750">
              <a:buFont typeface="Arial" panose="020B0604020202020204" pitchFamily="34" charset="0"/>
              <a:buChar char="•"/>
            </a:pPr>
            <a:r>
              <a:rPr lang="en-GB" sz="2600" dirty="0">
                <a:solidFill>
                  <a:srgbClr val="000000"/>
                </a:solidFill>
                <a:latin typeface="+mn-lt"/>
              </a:rPr>
              <a:t>As per the current process, </a:t>
            </a:r>
            <a:r>
              <a:rPr lang="en-GB" sz="2600" b="0" i="0" u="none" strike="noStrike" baseline="0" dirty="0">
                <a:solidFill>
                  <a:srgbClr val="000000"/>
                </a:solidFill>
                <a:latin typeface="+mn-lt"/>
              </a:rPr>
              <a:t>once the tax rates </a:t>
            </a:r>
            <a:r>
              <a:rPr lang="en-GB" sz="2600" dirty="0">
                <a:solidFill>
                  <a:schemeClr val="accent1">
                    <a:lumMod val="50000"/>
                  </a:schemeClr>
                </a:solidFill>
                <a:latin typeface="+mn-lt"/>
              </a:rPr>
              <a:t>for Par 2(2B) </a:t>
            </a:r>
            <a:r>
              <a:rPr lang="en-GB" sz="2600" b="0" i="0" u="none" strike="noStrike" baseline="0" dirty="0">
                <a:solidFill>
                  <a:srgbClr val="000000"/>
                </a:solidFill>
                <a:latin typeface="+mn-lt"/>
              </a:rPr>
              <a:t>have been calculated, the cover letter and tax rate file are generated, and made available to the employer on e@syfile™ Employer and eFiling (</a:t>
            </a:r>
            <a:r>
              <a:rPr lang="en-GB" sz="2600" b="0" i="1" u="none" strike="noStrike" baseline="0" dirty="0">
                <a:solidFill>
                  <a:srgbClr val="000000"/>
                </a:solidFill>
                <a:latin typeface="+mn-lt"/>
              </a:rPr>
              <a:t>for employers with 50 or less employees</a:t>
            </a:r>
            <a:r>
              <a:rPr lang="en-GB" sz="2600" b="0" i="0" u="none" strike="noStrike" baseline="0" dirty="0">
                <a:solidFill>
                  <a:srgbClr val="000000"/>
                </a:solidFill>
                <a:latin typeface="+mn-lt"/>
              </a:rPr>
              <a:t>). </a:t>
            </a:r>
          </a:p>
          <a:p>
            <a:pPr marL="285750" indent="-285750">
              <a:buFont typeface="Arial" panose="020B0604020202020204" pitchFamily="34" charset="0"/>
              <a:buChar char="•"/>
            </a:pPr>
            <a:endParaRPr lang="en-GB" sz="2600" dirty="0">
              <a:solidFill>
                <a:srgbClr val="000000"/>
              </a:solidFill>
              <a:latin typeface="+mn-lt"/>
            </a:endParaRPr>
          </a:p>
          <a:p>
            <a:pPr algn="l"/>
            <a:endParaRPr lang="en-ZA" sz="2600" b="0" i="0" u="none" strike="noStrike" baseline="0" dirty="0">
              <a:solidFill>
                <a:srgbClr val="000000"/>
              </a:solidFill>
              <a:latin typeface="+mn-lt"/>
            </a:endParaRPr>
          </a:p>
          <a:p>
            <a:endParaRPr lang="en-ZA" sz="2600" b="0" i="0" u="none" strike="noStrike" baseline="0" dirty="0">
              <a:solidFill>
                <a:srgbClr val="000000"/>
              </a:solidFill>
              <a:latin typeface="+mn-lt"/>
            </a:endParaRPr>
          </a:p>
          <a:p>
            <a:pPr marL="285750" indent="-285750">
              <a:buFont typeface="Arial" panose="020B0604020202020204" pitchFamily="34" charset="0"/>
              <a:buChar char="•"/>
            </a:pPr>
            <a:r>
              <a:rPr lang="en-GB" sz="2600" b="0" i="0" u="none" strike="noStrike" baseline="0" dirty="0">
                <a:solidFill>
                  <a:srgbClr val="000000"/>
                </a:solidFill>
                <a:latin typeface="+mn-lt"/>
              </a:rPr>
              <a:t>Enhancements to the user roles on eFiling </a:t>
            </a:r>
            <a:r>
              <a:rPr lang="en-GB" sz="2600" b="0" i="0" u="none" strike="noStrike" baseline="0" dirty="0">
                <a:solidFill>
                  <a:schemeClr val="tx1"/>
                </a:solidFill>
                <a:latin typeface="+mn-lt"/>
              </a:rPr>
              <a:t>have</a:t>
            </a:r>
            <a:r>
              <a:rPr lang="en-GB" sz="2600" b="0" i="0" u="none" strike="noStrike" baseline="0" dirty="0">
                <a:solidFill>
                  <a:srgbClr val="000000"/>
                </a:solidFill>
                <a:latin typeface="+mn-lt"/>
              </a:rPr>
              <a:t> been implemented to specify and provide clarity for the various user profiles with respect to the following functionalities: </a:t>
            </a:r>
          </a:p>
          <a:p>
            <a:endParaRPr lang="en-ZA" sz="2600" b="0" i="0" u="none" strike="noStrike" baseline="0" dirty="0">
              <a:solidFill>
                <a:srgbClr val="000000"/>
              </a:solidFill>
              <a:latin typeface="+mn-lt"/>
            </a:endParaRPr>
          </a:p>
          <a:p>
            <a:pPr marL="285750" indent="-285750">
              <a:buFont typeface="Wingdings" panose="05000000000000000000" pitchFamily="2" charset="2"/>
              <a:buChar char="ü"/>
            </a:pPr>
            <a:r>
              <a:rPr lang="en-GB" sz="2600" b="0" i="0" u="none" strike="noStrike" baseline="0" dirty="0">
                <a:solidFill>
                  <a:srgbClr val="000000"/>
                </a:solidFill>
                <a:latin typeface="+mn-lt"/>
              </a:rPr>
              <a:t> </a:t>
            </a:r>
            <a:r>
              <a:rPr lang="en-GB" sz="2600" b="1" i="0" u="none" strike="noStrike" baseline="0" dirty="0">
                <a:solidFill>
                  <a:srgbClr val="000000"/>
                </a:solidFill>
                <a:latin typeface="+mn-lt"/>
              </a:rPr>
              <a:t>View</a:t>
            </a:r>
            <a:r>
              <a:rPr lang="en-GB" sz="2600" b="0" i="0" u="none" strike="noStrike" baseline="0" dirty="0">
                <a:solidFill>
                  <a:srgbClr val="000000"/>
                </a:solidFill>
                <a:latin typeface="+mn-lt"/>
              </a:rPr>
              <a:t> – the user will be able to only view the letter containing the fixed tax rates related to Par 2(2B) of the Fourth Schedule. </a:t>
            </a:r>
          </a:p>
          <a:p>
            <a:pPr marL="285750" indent="-285750">
              <a:buFont typeface="Wingdings" panose="05000000000000000000" pitchFamily="2" charset="2"/>
              <a:buChar char="ü"/>
            </a:pPr>
            <a:endParaRPr lang="en-GB" sz="2600" b="0" i="0" u="none" strike="noStrike" baseline="0" dirty="0">
              <a:solidFill>
                <a:srgbClr val="000000"/>
              </a:solidFill>
              <a:latin typeface="+mn-lt"/>
            </a:endParaRPr>
          </a:p>
          <a:p>
            <a:pPr marL="342900" indent="-342900">
              <a:buFont typeface="Wingdings" panose="05000000000000000000" pitchFamily="2" charset="2"/>
              <a:buChar char="ü"/>
            </a:pPr>
            <a:r>
              <a:rPr lang="en-GB" sz="2600" b="1" i="0" u="none" strike="noStrike" baseline="0" dirty="0">
                <a:solidFill>
                  <a:srgbClr val="000000"/>
                </a:solidFill>
                <a:latin typeface="+mn-lt"/>
              </a:rPr>
              <a:t>Completion</a:t>
            </a:r>
            <a:r>
              <a:rPr lang="en-GB" sz="2600" b="0" i="0" u="none" strike="noStrike" baseline="0" dirty="0">
                <a:solidFill>
                  <a:srgbClr val="000000"/>
                </a:solidFill>
                <a:latin typeface="+mn-lt"/>
              </a:rPr>
              <a:t> – the user will be able to view and download the file and complete application forms. </a:t>
            </a:r>
          </a:p>
          <a:p>
            <a:endParaRPr lang="en-GB" sz="2600" b="0" i="0" u="none" strike="noStrike" baseline="0" dirty="0">
              <a:solidFill>
                <a:srgbClr val="000000"/>
              </a:solidFill>
              <a:latin typeface="+mn-lt"/>
            </a:endParaRPr>
          </a:p>
          <a:p>
            <a:pPr marL="342900" indent="-342900">
              <a:buFont typeface="Wingdings" panose="05000000000000000000" pitchFamily="2" charset="2"/>
              <a:buChar char="ü"/>
            </a:pPr>
            <a:r>
              <a:rPr lang="en-GB" sz="2600" b="0" i="0" u="none" strike="noStrike" baseline="0" dirty="0">
                <a:solidFill>
                  <a:srgbClr val="000000"/>
                </a:solidFill>
                <a:latin typeface="+mn-lt"/>
              </a:rPr>
              <a:t> </a:t>
            </a:r>
            <a:r>
              <a:rPr lang="en-GB" sz="2600" b="1" i="0" u="none" strike="noStrike" baseline="0" dirty="0">
                <a:solidFill>
                  <a:srgbClr val="000000"/>
                </a:solidFill>
                <a:latin typeface="+mn-lt"/>
              </a:rPr>
              <a:t>Submission</a:t>
            </a:r>
            <a:r>
              <a:rPr lang="en-GB" sz="2600" b="0" i="0" u="none" strike="noStrike" baseline="0" dirty="0">
                <a:solidFill>
                  <a:srgbClr val="000000"/>
                </a:solidFill>
                <a:latin typeface="+mn-lt"/>
              </a:rPr>
              <a:t> – the user will be able to view and download the file, complete and submit application forms. </a:t>
            </a:r>
          </a:p>
          <a:p>
            <a:endParaRPr lang="en-ZA" sz="2600" b="0" i="0" u="none" strike="noStrike" baseline="0" dirty="0">
              <a:solidFill>
                <a:srgbClr val="000000"/>
              </a:solidFill>
              <a:latin typeface="+mn-lt"/>
            </a:endParaRPr>
          </a:p>
          <a:p>
            <a:pPr marL="342900" indent="-342900">
              <a:buFont typeface="Arial" panose="020B0604020202020204" pitchFamily="34" charset="0"/>
              <a:buChar char="•"/>
            </a:pPr>
            <a:r>
              <a:rPr lang="en-GB" sz="2600" b="0" i="0" u="none" strike="noStrike" baseline="0" dirty="0">
                <a:solidFill>
                  <a:srgbClr val="000000"/>
                </a:solidFill>
                <a:latin typeface="+mn-lt"/>
              </a:rPr>
              <a:t> The </a:t>
            </a:r>
            <a:r>
              <a:rPr lang="en-GB" sz="2600" b="1" i="0" u="none" strike="noStrike" baseline="0" dirty="0">
                <a:solidFill>
                  <a:srgbClr val="000000"/>
                </a:solidFill>
                <a:latin typeface="+mn-lt"/>
              </a:rPr>
              <a:t>IRP3(s) </a:t>
            </a:r>
            <a:r>
              <a:rPr lang="en-GB" sz="2600" b="0" i="0" u="none" strike="noStrike" baseline="0" dirty="0">
                <a:solidFill>
                  <a:srgbClr val="000000"/>
                </a:solidFill>
                <a:latin typeface="+mn-lt"/>
              </a:rPr>
              <a:t>form has been improved to allow for employer share schemes that are longer than 5 years. The fields to indicate the qualifying periods during which the exemption under section 10(1)(</a:t>
            </a:r>
            <a:r>
              <a:rPr lang="en-GB" sz="2600" b="0" i="1" u="none" strike="noStrike" baseline="0" dirty="0">
                <a:solidFill>
                  <a:srgbClr val="000000"/>
                </a:solidFill>
                <a:latin typeface="+mn-lt"/>
              </a:rPr>
              <a:t>o</a:t>
            </a:r>
            <a:r>
              <a:rPr lang="en-GB" sz="2600" b="0" i="0" u="none" strike="noStrike" baseline="0" dirty="0">
                <a:solidFill>
                  <a:srgbClr val="000000"/>
                </a:solidFill>
                <a:latin typeface="+mn-lt"/>
              </a:rPr>
              <a:t>)(ii) may apply and other relevant fields were increased from 5 to 15 fields. </a:t>
            </a:r>
          </a:p>
          <a:p>
            <a:pPr marL="285750" indent="-285750">
              <a:buFont typeface="Arial" panose="020B0604020202020204" pitchFamily="34" charset="0"/>
              <a:buChar char="•"/>
            </a:pPr>
            <a:endParaRPr lang="en-GB" sz="1600" b="0" i="0" u="none" strike="noStrike" baseline="0" dirty="0">
              <a:solidFill>
                <a:srgbClr val="000000"/>
              </a:solidFill>
              <a:latin typeface="+mn-lt"/>
            </a:endParaRPr>
          </a:p>
          <a:p>
            <a:endParaRPr lang="en-GB" sz="1600" dirty="0">
              <a:solidFill>
                <a:srgbClr val="000000"/>
              </a:solidFill>
              <a:latin typeface="+mn-lt"/>
            </a:endParaRPr>
          </a:p>
          <a:p>
            <a:endParaRPr lang="en-GB" sz="1600" b="0" i="0" u="none" strike="noStrike" baseline="0" dirty="0">
              <a:solidFill>
                <a:srgbClr val="000000"/>
              </a:solidFill>
              <a:latin typeface="+mn-lt"/>
            </a:endParaRPr>
          </a:p>
          <a:p>
            <a:endParaRPr lang="en-ZA" sz="1800" b="0" i="0" u="none" strike="noStrike" baseline="0" dirty="0">
              <a:solidFill>
                <a:srgbClr val="000000"/>
              </a:solidFill>
              <a:latin typeface="Calibri" panose="020F0502020204030204" pitchFamily="34" charset="0"/>
            </a:endParaRPr>
          </a:p>
          <a:p>
            <a:r>
              <a:rPr lang="en-GB" sz="1600" i="0" u="none" strike="noStrike" baseline="0" dirty="0">
                <a:solidFill>
                  <a:schemeClr val="accent5">
                    <a:lumMod val="50000"/>
                  </a:schemeClr>
                </a:solidFill>
                <a:latin typeface="+mn-lt"/>
              </a:rPr>
              <a:t> </a:t>
            </a:r>
            <a:r>
              <a:rPr lang="en-GB" sz="2000" b="1" i="0" u="none" strike="noStrike" baseline="0" dirty="0">
                <a:solidFill>
                  <a:schemeClr val="accent5">
                    <a:lumMod val="50000"/>
                  </a:schemeClr>
                </a:solidFill>
                <a:latin typeface="Arial" panose="020B0604020202020204" pitchFamily="34" charset="0"/>
              </a:rPr>
              <a:t>	</a:t>
            </a:r>
          </a:p>
        </p:txBody>
      </p:sp>
    </p:spTree>
    <p:extLst>
      <p:ext uri="{BB962C8B-B14F-4D97-AF65-F5344CB8AC3E}">
        <p14:creationId xmlns:p14="http://schemas.microsoft.com/office/powerpoint/2010/main" val="3214460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341993" y="6429826"/>
            <a:ext cx="456793"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40B12B-D968-2643-8E7F-238A3C456CC9}" type="slidenum">
              <a:rPr kumimoji="0" lang="en-US" sz="1200" b="0" i="0" u="none" strike="noStrike" kern="1200" cap="none" spc="0" normalizeH="0" baseline="0" noProof="0" smtClean="0">
                <a:ln>
                  <a:noFill/>
                </a:ln>
                <a:solidFill>
                  <a:srgbClr val="004C85"/>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srgbClr val="004C85"/>
              </a:solidFill>
              <a:effectLst/>
              <a:uLnTx/>
              <a:uFillTx/>
              <a:latin typeface="Arial" charset="0"/>
              <a:ea typeface="+mn-ea"/>
              <a:cs typeface="+mn-cs"/>
            </a:endParaRPr>
          </a:p>
        </p:txBody>
      </p:sp>
      <p:sp>
        <p:nvSpPr>
          <p:cNvPr id="4" name="Title 1">
            <a:extLst>
              <a:ext uri="{FF2B5EF4-FFF2-40B4-BE49-F238E27FC236}">
                <a16:creationId xmlns:a16="http://schemas.microsoft.com/office/drawing/2014/main" id="{734F60B5-3E0A-4A44-85F3-94B8E58792CB}"/>
              </a:ext>
            </a:extLst>
          </p:cNvPr>
          <p:cNvSpPr>
            <a:spLocks noGrp="1"/>
          </p:cNvSpPr>
          <p:nvPr>
            <p:ph type="title"/>
          </p:nvPr>
        </p:nvSpPr>
        <p:spPr>
          <a:xfrm>
            <a:off x="0" y="0"/>
            <a:ext cx="9143999" cy="6175717"/>
          </a:xfrm>
          <a:solidFill>
            <a:schemeClr val="accent5">
              <a:lumMod val="20000"/>
              <a:lumOff val="80000"/>
            </a:schemeClr>
          </a:solidFill>
          <a:effectLst>
            <a:outerShdw blurRad="50800" dist="38100" dir="2700000" algn="tl" rotWithShape="0">
              <a:prstClr val="black">
                <a:alpha val="40000"/>
              </a:prstClr>
            </a:outerShdw>
          </a:effectLst>
        </p:spPr>
        <p:txBody>
          <a:bodyPr>
            <a:noAutofit/>
          </a:bodyPr>
          <a:lstStyle/>
          <a:p>
            <a:br>
              <a:rPr lang="en-ZA" sz="1800" b="1" dirty="0"/>
            </a:br>
            <a:br>
              <a:rPr lang="en-ZA" sz="1800" b="1" dirty="0"/>
            </a:br>
            <a:br>
              <a:rPr lang="en-ZA" sz="1800" b="1" dirty="0"/>
            </a:br>
            <a:br>
              <a:rPr lang="en-ZA" sz="1600" b="1" dirty="0">
                <a:latin typeface="+mn-lt"/>
                <a:cs typeface="Calibri" panose="020F0502020204030204" pitchFamily="34" charset="0"/>
              </a:rPr>
            </a:br>
            <a:r>
              <a:rPr lang="en-ZA" sz="1600" b="1" dirty="0">
                <a:solidFill>
                  <a:schemeClr val="accent5">
                    <a:lumMod val="50000"/>
                  </a:schemeClr>
                </a:solidFill>
                <a:latin typeface="+mn-lt"/>
                <a:cs typeface="Calibri" panose="020F0502020204030204" pitchFamily="34" charset="0"/>
              </a:rPr>
              <a:t>To build a smart modern SARS with unquestionable integrity, trusted and admired by Government, the public, as well as our international peers.</a:t>
            </a:r>
            <a:br>
              <a:rPr lang="en-ZA" sz="1600" b="1" dirty="0">
                <a:solidFill>
                  <a:schemeClr val="accent5">
                    <a:lumMod val="50000"/>
                  </a:schemeClr>
                </a:solidFill>
                <a:latin typeface="+mn-lt"/>
                <a:cs typeface="Calibri" panose="020F0502020204030204" pitchFamily="34" charset="0"/>
              </a:rPr>
            </a:br>
            <a:br>
              <a:rPr lang="en-ZA" sz="1600" b="1" dirty="0">
                <a:solidFill>
                  <a:schemeClr val="accent5">
                    <a:lumMod val="50000"/>
                  </a:schemeClr>
                </a:solidFill>
                <a:latin typeface="+mn-lt"/>
                <a:cs typeface="Calibri" panose="020F0502020204030204" pitchFamily="34" charset="0"/>
              </a:rPr>
            </a:br>
            <a:r>
              <a:rPr lang="en-ZA" sz="1600" b="1" dirty="0">
                <a:solidFill>
                  <a:schemeClr val="accent5">
                    <a:lumMod val="50000"/>
                  </a:schemeClr>
                </a:solidFill>
                <a:latin typeface="+mn-lt"/>
                <a:cs typeface="Calibri" panose="020F0502020204030204" pitchFamily="34" charset="0"/>
              </a:rPr>
              <a:t>For the purpose of this presentation, we focus on the following strategic </a:t>
            </a:r>
            <a:r>
              <a:rPr lang="en-ZA" sz="1600" dirty="0">
                <a:solidFill>
                  <a:schemeClr val="accent5">
                    <a:lumMod val="50000"/>
                  </a:schemeClr>
                </a:solidFill>
                <a:latin typeface="+mn-lt"/>
                <a:cs typeface="Calibri" panose="020F0502020204030204" pitchFamily="34" charset="0"/>
              </a:rPr>
              <a:t>objectives</a:t>
            </a:r>
            <a:r>
              <a:rPr lang="en-ZA" sz="1600" b="1" dirty="0">
                <a:solidFill>
                  <a:schemeClr val="accent5">
                    <a:lumMod val="50000"/>
                  </a:schemeClr>
                </a:solidFill>
                <a:latin typeface="+mn-lt"/>
                <a:cs typeface="Calibri" panose="020F0502020204030204" pitchFamily="34" charset="0"/>
              </a:rPr>
              <a:t>:</a:t>
            </a:r>
            <a:br>
              <a:rPr lang="en-ZA" sz="1800" b="1" dirty="0">
                <a:solidFill>
                  <a:schemeClr val="accent5">
                    <a:lumMod val="50000"/>
                  </a:schemeClr>
                </a:solidFill>
                <a:latin typeface="Calibri" panose="020F0502020204030204" pitchFamily="34" charset="0"/>
                <a:ea typeface="Times New Roman" panose="02020603050405020304" pitchFamily="18" charset="0"/>
                <a:cs typeface="Calibri" panose="020F0502020204030204" pitchFamily="34" charset="0"/>
              </a:rPr>
            </a:br>
            <a:br>
              <a:rPr lang="en-ZA" sz="1800" b="1" dirty="0">
                <a:solidFill>
                  <a:schemeClr val="bg1"/>
                </a:solidFill>
              </a:rPr>
            </a:br>
            <a:br>
              <a:rPr lang="en-ZA" sz="1800" b="1" dirty="0">
                <a:solidFill>
                  <a:schemeClr val="bg1"/>
                </a:solidFill>
              </a:rPr>
            </a:br>
            <a:br>
              <a:rPr lang="en-ZA" sz="1800" b="1" dirty="0">
                <a:solidFill>
                  <a:schemeClr val="bg1"/>
                </a:solidFill>
              </a:rPr>
            </a:br>
            <a:br>
              <a:rPr lang="en-ZA" sz="1800" b="1" dirty="0">
                <a:solidFill>
                  <a:schemeClr val="bg1"/>
                </a:solidFill>
              </a:rPr>
            </a:br>
            <a:br>
              <a:rPr lang="en-ZA" sz="4000" dirty="0">
                <a:solidFill>
                  <a:schemeClr val="bg1"/>
                </a:solidFill>
              </a:rPr>
            </a:br>
            <a:br>
              <a:rPr lang="en-ZA" sz="6000" b="1" dirty="0"/>
            </a:br>
            <a:br>
              <a:rPr lang="en-ZA" sz="6000" b="1" dirty="0">
                <a:effectLst>
                  <a:outerShdw blurRad="60007" dist="310007" dir="7680000" sy="30000" kx="1300200" algn="ctr" rotWithShape="0">
                    <a:prstClr val="black">
                      <a:alpha val="32000"/>
                    </a:prstClr>
                  </a:outerShdw>
                </a:effectLst>
              </a:rPr>
            </a:br>
            <a:br>
              <a:rPr lang="en-ZA" sz="6000" b="1" dirty="0"/>
            </a:br>
            <a:endParaRPr lang="en-US" sz="6000" dirty="0"/>
          </a:p>
        </p:txBody>
      </p:sp>
      <p:sp>
        <p:nvSpPr>
          <p:cNvPr id="5" name="Rectangle 4">
            <a:extLst>
              <a:ext uri="{FF2B5EF4-FFF2-40B4-BE49-F238E27FC236}">
                <a16:creationId xmlns:a16="http://schemas.microsoft.com/office/drawing/2014/main" id="{91BAA935-1B76-46A3-BC58-460C755E5665}"/>
              </a:ext>
            </a:extLst>
          </p:cNvPr>
          <p:cNvSpPr/>
          <p:nvPr/>
        </p:nvSpPr>
        <p:spPr>
          <a:xfrm>
            <a:off x="0" y="-27824"/>
            <a:ext cx="9144000" cy="710107"/>
          </a:xfrm>
          <a:prstGeom prst="rect">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SARS Vision 2024</a:t>
            </a:r>
          </a:p>
        </p:txBody>
      </p:sp>
      <p:grpSp>
        <p:nvGrpSpPr>
          <p:cNvPr id="7" name="Group 6">
            <a:extLst>
              <a:ext uri="{FF2B5EF4-FFF2-40B4-BE49-F238E27FC236}">
                <a16:creationId xmlns:a16="http://schemas.microsoft.com/office/drawing/2014/main" id="{1E35EE70-A359-4636-8D71-FA5282ADA97A}"/>
              </a:ext>
            </a:extLst>
          </p:cNvPr>
          <p:cNvGrpSpPr/>
          <p:nvPr/>
        </p:nvGrpSpPr>
        <p:grpSpPr>
          <a:xfrm>
            <a:off x="963561" y="2595717"/>
            <a:ext cx="6546501" cy="2941354"/>
            <a:chOff x="2747893" y="2223948"/>
            <a:chExt cx="3507952" cy="2400210"/>
          </a:xfrm>
        </p:grpSpPr>
        <p:sp>
          <p:nvSpPr>
            <p:cNvPr id="9" name="Google Shape;278;p52">
              <a:extLst>
                <a:ext uri="{FF2B5EF4-FFF2-40B4-BE49-F238E27FC236}">
                  <a16:creationId xmlns:a16="http://schemas.microsoft.com/office/drawing/2014/main" id="{DA6652AF-2220-4C80-88E5-40040A70D912}"/>
                </a:ext>
              </a:extLst>
            </p:cNvPr>
            <p:cNvSpPr/>
            <p:nvPr/>
          </p:nvSpPr>
          <p:spPr>
            <a:xfrm>
              <a:off x="4856259" y="3424557"/>
              <a:ext cx="1399586" cy="1199601"/>
            </a:xfrm>
            <a:prstGeom prst="hexagon">
              <a:avLst>
                <a:gd name="adj" fmla="val 25000"/>
                <a:gd name="vf" fmla="val 115470"/>
              </a:avLst>
            </a:prstGeom>
            <a:solidFill>
              <a:schemeClr val="accent5">
                <a:lumMod val="40000"/>
                <a:lumOff val="60000"/>
              </a:schemeClr>
            </a:solidFill>
            <a:ln w="9525" cap="flat" cmpd="sng">
              <a:solidFill>
                <a:srgbClr val="00206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000" b="1" i="0" u="none" strike="noStrike" kern="1200" cap="none" spc="0" normalizeH="0" baseline="0" noProof="0" dirty="0">
                  <a:ln>
                    <a:noFill/>
                  </a:ln>
                  <a:solidFill>
                    <a:prstClr val="black">
                      <a:lumMod val="75000"/>
                      <a:lumOff val="25000"/>
                    </a:prstClr>
                  </a:solidFill>
                  <a:effectLst/>
                  <a:uLnTx/>
                  <a:uFillTx/>
                  <a:latin typeface="Arial" panose="020B0604020202020204"/>
                  <a:ea typeface="+mn-ea"/>
                  <a:cs typeface="+mn-cs"/>
                </a:rPr>
                <a:t>USE DATA FOR INSIGHTS, RISKS &amp; IMPROVED OUTCOMES</a:t>
              </a:r>
              <a:endParaRPr kumimoji="0" sz="1000" b="1" i="0" u="none" strike="noStrike" kern="1200" cap="none" spc="0" normalizeH="0" baseline="0" noProof="0" dirty="0">
                <a:ln>
                  <a:noFill/>
                </a:ln>
                <a:solidFill>
                  <a:prstClr val="black">
                    <a:lumMod val="75000"/>
                    <a:lumOff val="25000"/>
                  </a:prstClr>
                </a:solidFill>
                <a:effectLst/>
                <a:uLnTx/>
                <a:uFillTx/>
                <a:latin typeface="Arial" panose="020B0604020202020204"/>
                <a:ea typeface="+mn-ea"/>
                <a:cs typeface="+mn-cs"/>
              </a:endParaRPr>
            </a:p>
          </p:txBody>
        </p:sp>
        <p:sp>
          <p:nvSpPr>
            <p:cNvPr id="10" name="Google Shape;279;p52">
              <a:extLst>
                <a:ext uri="{FF2B5EF4-FFF2-40B4-BE49-F238E27FC236}">
                  <a16:creationId xmlns:a16="http://schemas.microsoft.com/office/drawing/2014/main" id="{5BBCB8A5-A5F7-407C-9FEA-A8D330A2FBA8}"/>
                </a:ext>
              </a:extLst>
            </p:cNvPr>
            <p:cNvSpPr/>
            <p:nvPr/>
          </p:nvSpPr>
          <p:spPr>
            <a:xfrm>
              <a:off x="4827954" y="2223948"/>
              <a:ext cx="1399586" cy="1195159"/>
            </a:xfrm>
            <a:prstGeom prst="hexagon">
              <a:avLst>
                <a:gd name="adj" fmla="val 25000"/>
                <a:gd name="vf" fmla="val 115470"/>
              </a:avLst>
            </a:prstGeom>
            <a:solidFill>
              <a:schemeClr val="accent1">
                <a:lumMod val="75000"/>
              </a:schemeClr>
            </a:solidFill>
            <a:ln>
              <a:solidFill>
                <a:srgbClr val="002060"/>
              </a:solidFill>
              <a:headEnd type="none" w="sm" len="sm"/>
              <a:tailEnd type="none" w="sm" len="sm"/>
            </a:ln>
          </p:spPr>
          <p:style>
            <a:lnRef idx="3">
              <a:schemeClr val="lt1"/>
            </a:lnRef>
            <a:fillRef idx="1">
              <a:schemeClr val="accent5"/>
            </a:fillRef>
            <a:effectRef idx="1">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000" b="1" i="0" u="none" strike="noStrike" kern="1200" cap="none" spc="0" normalizeH="0" baseline="0" noProof="0" dirty="0">
                  <a:ln>
                    <a:noFill/>
                  </a:ln>
                  <a:solidFill>
                    <a:schemeClr val="bg1"/>
                  </a:solidFill>
                  <a:effectLst/>
                  <a:uLnTx/>
                  <a:uFillTx/>
                  <a:latin typeface="Arial" panose="020B0604020202020204"/>
                  <a:ea typeface="+mn-ea"/>
                  <a:cs typeface="+mn-cs"/>
                </a:rPr>
                <a:t>MODERNIZE  SYSTEMS TO PROVIDE SEAMLESS ONLINE DIGITAL SERVICES </a:t>
              </a:r>
              <a:endParaRPr kumimoji="0" sz="1000" b="1" i="0" u="none" strike="noStrike" kern="1200" cap="none" spc="0" normalizeH="0" baseline="0" noProof="0" dirty="0">
                <a:ln>
                  <a:noFill/>
                </a:ln>
                <a:solidFill>
                  <a:schemeClr val="bg1"/>
                </a:solidFill>
                <a:effectLst/>
                <a:uLnTx/>
                <a:uFillTx/>
                <a:latin typeface="Arial" panose="020B0604020202020204"/>
                <a:ea typeface="+mn-ea"/>
                <a:cs typeface="+mn-cs"/>
              </a:endParaRPr>
            </a:p>
          </p:txBody>
        </p:sp>
        <p:sp>
          <p:nvSpPr>
            <p:cNvPr id="12" name="Google Shape;281;p52">
              <a:extLst>
                <a:ext uri="{FF2B5EF4-FFF2-40B4-BE49-F238E27FC236}">
                  <a16:creationId xmlns:a16="http://schemas.microsoft.com/office/drawing/2014/main" id="{81EAA778-4D3B-4ED6-9955-EEEA25C82B47}"/>
                </a:ext>
              </a:extLst>
            </p:cNvPr>
            <p:cNvSpPr/>
            <p:nvPr/>
          </p:nvSpPr>
          <p:spPr>
            <a:xfrm>
              <a:off x="2752871" y="2233841"/>
              <a:ext cx="1399586" cy="1199601"/>
            </a:xfrm>
            <a:prstGeom prst="hexagon">
              <a:avLst>
                <a:gd name="adj" fmla="val 25000"/>
                <a:gd name="vf" fmla="val 115470"/>
              </a:avLst>
            </a:prstGeom>
            <a:solidFill>
              <a:schemeClr val="accent1">
                <a:lumMod val="75000"/>
              </a:schemeClr>
            </a:solidFill>
            <a:ln>
              <a:solidFill>
                <a:srgbClr val="002060"/>
              </a:solidFill>
              <a:headEnd type="none" w="sm" len="sm"/>
              <a:tailEnd type="none" w="sm" len="sm"/>
            </a:ln>
          </p:spPr>
          <p:style>
            <a:lnRef idx="3">
              <a:schemeClr val="lt1"/>
            </a:lnRef>
            <a:fillRef idx="1">
              <a:schemeClr val="accent1"/>
            </a:fillRef>
            <a:effectRef idx="1">
              <a:schemeClr val="accent1"/>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000" b="1" i="0" u="none" strike="noStrike" kern="1200" cap="none" spc="0" normalizeH="0" baseline="0" noProof="0" dirty="0">
                  <a:ln>
                    <a:noFill/>
                  </a:ln>
                  <a:solidFill>
                    <a:schemeClr val="bg1"/>
                  </a:solidFill>
                  <a:effectLst/>
                  <a:uLnTx/>
                  <a:uFillTx/>
                  <a:latin typeface="Arial" panose="020B0604020202020204"/>
                  <a:ea typeface="+mn-ea"/>
                  <a:cs typeface="+mn-cs"/>
                </a:rPr>
                <a:t>MAKE IT EASY &amp; SIMPLE TO COMPLY</a:t>
              </a:r>
              <a:endParaRPr kumimoji="0" sz="1000" b="1" i="0" u="none" strike="noStrike" kern="1200" cap="none" spc="0" normalizeH="0" baseline="0" noProof="0" dirty="0">
                <a:ln>
                  <a:noFill/>
                </a:ln>
                <a:solidFill>
                  <a:schemeClr val="bg1"/>
                </a:solidFill>
                <a:effectLst/>
                <a:uLnTx/>
                <a:uFillTx/>
                <a:latin typeface="Arial" panose="020B0604020202020204"/>
                <a:ea typeface="+mn-ea"/>
                <a:cs typeface="+mn-cs"/>
              </a:endParaRPr>
            </a:p>
          </p:txBody>
        </p:sp>
        <p:sp>
          <p:nvSpPr>
            <p:cNvPr id="14" name="Google Shape;283;p52">
              <a:extLst>
                <a:ext uri="{FF2B5EF4-FFF2-40B4-BE49-F238E27FC236}">
                  <a16:creationId xmlns:a16="http://schemas.microsoft.com/office/drawing/2014/main" id="{8BFA7861-CF53-45BB-A72D-2380C7051C35}"/>
                </a:ext>
              </a:extLst>
            </p:cNvPr>
            <p:cNvSpPr/>
            <p:nvPr/>
          </p:nvSpPr>
          <p:spPr>
            <a:xfrm>
              <a:off x="2747893" y="3424555"/>
              <a:ext cx="1399586" cy="1199601"/>
            </a:xfrm>
            <a:prstGeom prst="hexagon">
              <a:avLst>
                <a:gd name="adj" fmla="val 25000"/>
                <a:gd name="vf" fmla="val 115470"/>
              </a:avLst>
            </a:prstGeom>
            <a:ln>
              <a:solidFill>
                <a:srgbClr val="002060"/>
              </a:solidFill>
              <a:headEnd type="none" w="sm" len="sm"/>
              <a:tailEnd type="none" w="sm" len="sm"/>
            </a:ln>
          </p:spPr>
          <p:style>
            <a:lnRef idx="3">
              <a:schemeClr val="lt1"/>
            </a:lnRef>
            <a:fillRef idx="1">
              <a:schemeClr val="accent3"/>
            </a:fillRef>
            <a:effectRef idx="1">
              <a:schemeClr val="accent3"/>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000" b="1" i="0" u="none" strike="noStrike" kern="1200" cap="none" spc="0" normalizeH="0" baseline="0" noProof="0" dirty="0">
                  <a:ln>
                    <a:noFill/>
                  </a:ln>
                  <a:solidFill>
                    <a:schemeClr val="accent5">
                      <a:lumMod val="75000"/>
                    </a:schemeClr>
                  </a:solidFill>
                  <a:effectLst/>
                  <a:uLnTx/>
                  <a:uFillTx/>
                  <a:latin typeface="Arial" panose="020B0604020202020204"/>
                  <a:ea typeface="+mn-ea"/>
                  <a:cs typeface="+mn-cs"/>
                </a:rPr>
                <a:t>CREATE AWARENESS, CLARITY &amp; CERTAINTY</a:t>
              </a:r>
              <a:endParaRPr kumimoji="0" sz="1000" b="1" i="0" u="none" strike="noStrike" kern="1200" cap="none" spc="0" normalizeH="0" baseline="0" noProof="0" dirty="0">
                <a:ln>
                  <a:noFill/>
                </a:ln>
                <a:solidFill>
                  <a:schemeClr val="accent5">
                    <a:lumMod val="75000"/>
                  </a:schemeClr>
                </a:solidFill>
                <a:effectLst/>
                <a:uLnTx/>
                <a:uFillTx/>
                <a:latin typeface="Arial" panose="020B0604020202020204"/>
                <a:ea typeface="+mn-ea"/>
                <a:cs typeface="+mn-cs"/>
              </a:endParaRPr>
            </a:p>
          </p:txBody>
        </p:sp>
        <p:sp>
          <p:nvSpPr>
            <p:cNvPr id="15" name="Google Shape;284;p52">
              <a:extLst>
                <a:ext uri="{FF2B5EF4-FFF2-40B4-BE49-F238E27FC236}">
                  <a16:creationId xmlns:a16="http://schemas.microsoft.com/office/drawing/2014/main" id="{4BA41AE8-CF9D-4C56-A51F-2DC075A371E5}"/>
                </a:ext>
              </a:extLst>
            </p:cNvPr>
            <p:cNvSpPr/>
            <p:nvPr/>
          </p:nvSpPr>
          <p:spPr>
            <a:xfrm>
              <a:off x="3846803" y="2829198"/>
              <a:ext cx="1315842" cy="1199601"/>
            </a:xfrm>
            <a:prstGeom prst="hexagon">
              <a:avLst>
                <a:gd name="adj" fmla="val 25000"/>
                <a:gd name="vf" fmla="val 115470"/>
              </a:avLst>
            </a:prstGeom>
            <a:solidFill>
              <a:schemeClr val="accent1"/>
            </a:solidFill>
            <a:ln w="9525" cap="flat" cmpd="sng">
              <a:solidFill>
                <a:srgbClr val="00206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000" b="1" i="0" u="none" strike="noStrike" kern="1200" cap="none" spc="0" normalizeH="0" baseline="0" noProof="0" dirty="0">
                  <a:ln>
                    <a:noFill/>
                  </a:ln>
                  <a:solidFill>
                    <a:prstClr val="black">
                      <a:lumMod val="75000"/>
                      <a:lumOff val="25000"/>
                    </a:prstClr>
                  </a:solidFill>
                  <a:effectLst/>
                  <a:uLnTx/>
                  <a:uFillTx/>
                  <a:latin typeface="Arial" panose="020B0604020202020204"/>
                  <a:ea typeface="+mn-ea"/>
                  <a:cs typeface="+mn-cs"/>
                </a:rPr>
                <a:t>MAKE IT HARD TO </a:t>
              </a:r>
              <a:r>
                <a:rPr kumimoji="0" lang="en" sz="1000" b="1" i="0" u="none" strike="noStrike" kern="1200" cap="none" spc="0" normalizeH="0" baseline="0" noProof="0" dirty="0">
                  <a:ln>
                    <a:noFill/>
                  </a:ln>
                  <a:solidFill>
                    <a:schemeClr val="accent1">
                      <a:lumMod val="50000"/>
                    </a:schemeClr>
                  </a:solidFill>
                  <a:effectLst/>
                  <a:uLnTx/>
                  <a:uFillTx/>
                  <a:latin typeface="Arial" panose="020B0604020202020204"/>
                  <a:ea typeface="+mn-ea"/>
                  <a:cs typeface="+mn-cs"/>
                </a:rPr>
                <a:t>NOT</a:t>
              </a:r>
              <a:r>
                <a:rPr kumimoji="0" lang="en" sz="1000" b="1" i="0" u="none" strike="noStrike" kern="1200" cap="none" spc="0" normalizeH="0" baseline="0" noProof="0" dirty="0">
                  <a:ln>
                    <a:noFill/>
                  </a:ln>
                  <a:solidFill>
                    <a:prstClr val="black">
                      <a:lumMod val="75000"/>
                      <a:lumOff val="25000"/>
                    </a:prstClr>
                  </a:solidFill>
                  <a:effectLst/>
                  <a:uLnTx/>
                  <a:uFillTx/>
                  <a:latin typeface="Arial" panose="020B0604020202020204"/>
                  <a:ea typeface="+mn-ea"/>
                  <a:cs typeface="+mn-cs"/>
                </a:rPr>
                <a:t> COMPLY</a:t>
              </a:r>
              <a:endParaRPr kumimoji="0" sz="1000" b="1" i="0" u="none" strike="noStrike" kern="1200" cap="none" spc="0" normalizeH="0" baseline="0" noProof="0" dirty="0">
                <a:ln>
                  <a:noFill/>
                </a:ln>
                <a:solidFill>
                  <a:prstClr val="black">
                    <a:lumMod val="75000"/>
                    <a:lumOff val="25000"/>
                  </a:prstClr>
                </a:solidFill>
                <a:effectLst/>
                <a:uLnTx/>
                <a:uFillTx/>
                <a:latin typeface="Arial" panose="020B0604020202020204"/>
                <a:ea typeface="+mn-ea"/>
                <a:cs typeface="+mn-cs"/>
              </a:endParaRPr>
            </a:p>
          </p:txBody>
        </p:sp>
      </p:grpSp>
    </p:spTree>
    <p:extLst>
      <p:ext uri="{BB962C8B-B14F-4D97-AF65-F5344CB8AC3E}">
        <p14:creationId xmlns:p14="http://schemas.microsoft.com/office/powerpoint/2010/main" val="2326837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B5F38-58BD-BDDA-B1DF-C93E0AC7D056}"/>
              </a:ext>
            </a:extLst>
          </p:cNvPr>
          <p:cNvSpPr>
            <a:spLocks noGrp="1"/>
          </p:cNvSpPr>
          <p:nvPr>
            <p:ph type="title"/>
          </p:nvPr>
        </p:nvSpPr>
        <p:spPr>
          <a:xfrm>
            <a:off x="340631" y="165480"/>
            <a:ext cx="8370206" cy="1020163"/>
          </a:xfrm>
          <a:solidFill>
            <a:schemeClr val="accent5">
              <a:lumMod val="75000"/>
            </a:schemeClr>
          </a:solidFill>
        </p:spPr>
        <p:txBody>
          <a:bodyPr>
            <a:normAutofit fontScale="90000"/>
          </a:bodyPr>
          <a:lstStyle/>
          <a:p>
            <a:pPr algn="ctr"/>
            <a:r>
              <a:rPr lang="en-ZA" sz="3200" dirty="0">
                <a:solidFill>
                  <a:schemeClr val="bg1"/>
                </a:solidFill>
              </a:rPr>
              <a:t>What can delay your Tax Directive Applications</a:t>
            </a:r>
            <a:br>
              <a:rPr lang="en-ZA" sz="3200" dirty="0">
                <a:effectLst/>
              </a:rPr>
            </a:br>
            <a:endParaRPr lang="en-ZA" dirty="0">
              <a:solidFill>
                <a:schemeClr val="bg1"/>
              </a:solidFill>
            </a:endParaRPr>
          </a:p>
        </p:txBody>
      </p:sp>
      <p:sp>
        <p:nvSpPr>
          <p:cNvPr id="3" name="Slide Number Placeholder 2">
            <a:extLst>
              <a:ext uri="{FF2B5EF4-FFF2-40B4-BE49-F238E27FC236}">
                <a16:creationId xmlns:a16="http://schemas.microsoft.com/office/drawing/2014/main" id="{876BF787-BA5A-8B28-B690-6C60AF91EEF7}"/>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40B12B-D968-2643-8E7F-238A3C456CC9}" type="slidenum">
              <a:rPr kumimoji="0" lang="en-US" sz="1200" b="0" i="0" u="none" strike="noStrike" kern="1200" cap="none" spc="0" normalizeH="0" baseline="0" noProof="0" smtClean="0">
                <a:ln>
                  <a:noFill/>
                </a:ln>
                <a:solidFill>
                  <a:srgbClr val="004C85"/>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srgbClr val="004C85"/>
              </a:solidFill>
              <a:effectLst/>
              <a:uLnTx/>
              <a:uFillTx/>
              <a:latin typeface="Arial" charset="0"/>
              <a:ea typeface="+mn-ea"/>
              <a:cs typeface="+mn-cs"/>
            </a:endParaRPr>
          </a:p>
        </p:txBody>
      </p:sp>
      <p:graphicFrame>
        <p:nvGraphicFramePr>
          <p:cNvPr id="5" name="Diagram 4">
            <a:extLst>
              <a:ext uri="{FF2B5EF4-FFF2-40B4-BE49-F238E27FC236}">
                <a16:creationId xmlns:a16="http://schemas.microsoft.com/office/drawing/2014/main" id="{8FAB2419-D570-6061-AAC8-19B258885167}"/>
              </a:ext>
            </a:extLst>
          </p:cNvPr>
          <p:cNvGraphicFramePr/>
          <p:nvPr>
            <p:extLst>
              <p:ext uri="{D42A27DB-BD31-4B8C-83A1-F6EECF244321}">
                <p14:modId xmlns:p14="http://schemas.microsoft.com/office/powerpoint/2010/main" val="640527352"/>
              </p:ext>
            </p:extLst>
          </p:nvPr>
        </p:nvGraphicFramePr>
        <p:xfrm>
          <a:off x="341312" y="844062"/>
          <a:ext cx="8369525" cy="5248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119733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9969C-1EDD-4E4E-84CB-9628B78C3BCE}"/>
              </a:ext>
            </a:extLst>
          </p:cNvPr>
          <p:cNvSpPr>
            <a:spLocks noGrp="1"/>
          </p:cNvSpPr>
          <p:nvPr>
            <p:ph type="title"/>
          </p:nvPr>
        </p:nvSpPr>
        <p:spPr>
          <a:xfrm>
            <a:off x="245477" y="143618"/>
            <a:ext cx="8440869" cy="532606"/>
          </a:xfrm>
          <a:solidFill>
            <a:schemeClr val="accent5">
              <a:lumMod val="75000"/>
            </a:schemeClr>
          </a:solidFill>
          <a:ln>
            <a:solidFill>
              <a:schemeClr val="accent1"/>
            </a:solidFill>
          </a:ln>
        </p:spPr>
        <p:txBody>
          <a:bodyPr>
            <a:normAutofit/>
          </a:bodyPr>
          <a:lstStyle/>
          <a:p>
            <a:pPr algn="ctr"/>
            <a:r>
              <a:rPr lang="en-ZA" sz="2900" dirty="0">
                <a:solidFill>
                  <a:schemeClr val="bg1"/>
                </a:solidFill>
                <a:latin typeface="Arial" panose="020B0604020202020204" pitchFamily="34" charset="0"/>
                <a:cs typeface="Arial" panose="020B0604020202020204" pitchFamily="34" charset="0"/>
              </a:rPr>
              <a:t>Go Digital</a:t>
            </a:r>
          </a:p>
        </p:txBody>
      </p:sp>
      <p:sp>
        <p:nvSpPr>
          <p:cNvPr id="3" name="Slide Number Placeholder 2">
            <a:extLst>
              <a:ext uri="{FF2B5EF4-FFF2-40B4-BE49-F238E27FC236}">
                <a16:creationId xmlns:a16="http://schemas.microsoft.com/office/drawing/2014/main" id="{A7DE4735-0A68-4FAE-846A-852712DEB2EB}"/>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40B12B-D968-2643-8E7F-238A3C456CC9}" type="slidenum">
              <a:rPr kumimoji="0" lang="en-US" sz="1200" b="0" i="0" u="none" strike="noStrike" kern="1200" cap="none" spc="0" normalizeH="0" baseline="0" noProof="0" smtClean="0">
                <a:ln>
                  <a:noFill/>
                </a:ln>
                <a:solidFill>
                  <a:srgbClr val="004C85"/>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srgbClr val="004C85"/>
              </a:solidFill>
              <a:effectLst/>
              <a:uLnTx/>
              <a:uFillTx/>
              <a:latin typeface="Arial" charset="0"/>
              <a:ea typeface="+mn-ea"/>
              <a:cs typeface="+mn-cs"/>
            </a:endParaRPr>
          </a:p>
        </p:txBody>
      </p:sp>
      <p:sp>
        <p:nvSpPr>
          <p:cNvPr id="4" name="Text Placeholder 3">
            <a:extLst>
              <a:ext uri="{FF2B5EF4-FFF2-40B4-BE49-F238E27FC236}">
                <a16:creationId xmlns:a16="http://schemas.microsoft.com/office/drawing/2014/main" id="{35C900BF-919F-4686-BC94-9879425C107A}"/>
              </a:ext>
            </a:extLst>
          </p:cNvPr>
          <p:cNvSpPr>
            <a:spLocks noGrp="1"/>
          </p:cNvSpPr>
          <p:nvPr>
            <p:ph type="body" sz="quarter" idx="11"/>
          </p:nvPr>
        </p:nvSpPr>
        <p:spPr>
          <a:xfrm>
            <a:off x="246937" y="1267959"/>
            <a:ext cx="8440869" cy="3927506"/>
          </a:xfrm>
          <a:solidFill>
            <a:schemeClr val="bg2"/>
          </a:solidFill>
        </p:spPr>
        <p:txBody>
          <a:bodyPr>
            <a:normAutofit fontScale="92500" lnSpcReduction="20000"/>
          </a:bodyPr>
          <a:lstStyle/>
          <a:p>
            <a:pPr marL="285750" indent="-285750" fontAlgn="t">
              <a:lnSpc>
                <a:spcPct val="150000"/>
              </a:lnSpc>
              <a:buFont typeface="Wingdings" panose="05000000000000000000" pitchFamily="2" charset="2"/>
              <a:buChar char="§"/>
            </a:pPr>
            <a:r>
              <a:rPr lang="en-ZA" sz="1600" b="1" dirty="0">
                <a:solidFill>
                  <a:schemeClr val="tx1"/>
                </a:solidFill>
                <a:latin typeface="+mn-lt"/>
                <a:cs typeface="Arial" panose="020B0604020202020204" pitchFamily="34" charset="0"/>
              </a:rPr>
              <a:t>We’ve made it easier for you</a:t>
            </a:r>
            <a:endParaRPr lang="en-ZA" sz="1600" dirty="0">
              <a:solidFill>
                <a:schemeClr val="tx1"/>
              </a:solidFill>
              <a:latin typeface="+mn-lt"/>
              <a:cs typeface="Arial" panose="020B0604020202020204" pitchFamily="34" charset="0"/>
            </a:endParaRPr>
          </a:p>
          <a:p>
            <a:pPr fontAlgn="t">
              <a:lnSpc>
                <a:spcPct val="150000"/>
              </a:lnSpc>
            </a:pPr>
            <a:r>
              <a:rPr lang="en-ZA" sz="1600" b="1" dirty="0">
                <a:solidFill>
                  <a:schemeClr val="tx1"/>
                </a:solidFill>
                <a:latin typeface="+mn-lt"/>
                <a:cs typeface="Arial" panose="020B0604020202020204" pitchFamily="34" charset="0"/>
              </a:rPr>
              <a:t>        Go Digital! </a:t>
            </a:r>
          </a:p>
          <a:p>
            <a:pPr fontAlgn="t">
              <a:lnSpc>
                <a:spcPct val="150000"/>
              </a:lnSpc>
            </a:pPr>
            <a:endParaRPr lang="en-ZA" sz="1600" b="1" dirty="0">
              <a:solidFill>
                <a:schemeClr val="tx1"/>
              </a:solidFill>
              <a:latin typeface="+mn-lt"/>
              <a:cs typeface="Arial" panose="020B0604020202020204" pitchFamily="34" charset="0"/>
            </a:endParaRPr>
          </a:p>
          <a:p>
            <a:pPr marL="742950" lvl="1" indent="-285750" fontAlgn="t">
              <a:buFont typeface="Arial" charset="0"/>
              <a:buChar char="•"/>
            </a:pPr>
            <a:r>
              <a:rPr lang="en-ZA" sz="1600" dirty="0">
                <a:solidFill>
                  <a:schemeClr val="tx1"/>
                </a:solidFill>
                <a:latin typeface="+mn-lt"/>
                <a:cs typeface="Arial" panose="020B0604020202020204" pitchFamily="34" charset="0"/>
              </a:rPr>
              <a:t>Download the SARS MobiApp via your app store</a:t>
            </a:r>
          </a:p>
          <a:p>
            <a:pPr marL="742950" lvl="1" indent="-285750" fontAlgn="t">
              <a:buFont typeface="Arial" charset="0"/>
              <a:buChar char="•"/>
            </a:pPr>
            <a:r>
              <a:rPr lang="en-ZA" sz="1600" dirty="0">
                <a:solidFill>
                  <a:schemeClr val="tx1"/>
                </a:solidFill>
                <a:latin typeface="+mn-lt"/>
                <a:cs typeface="Arial" panose="020B0604020202020204" pitchFamily="34" charset="0"/>
              </a:rPr>
              <a:t>Register for eFiling</a:t>
            </a:r>
            <a:endParaRPr lang="en-ZA" sz="1600" dirty="0">
              <a:solidFill>
                <a:schemeClr val="bg2">
                  <a:lumMod val="50000"/>
                </a:schemeClr>
              </a:solidFill>
              <a:latin typeface="+mn-lt"/>
              <a:cs typeface="Arial" panose="020B0604020202020204" pitchFamily="34" charset="0"/>
            </a:endParaRPr>
          </a:p>
          <a:p>
            <a:pPr marL="742950" lvl="1" indent="-285750" fontAlgn="t">
              <a:buFont typeface="Arial" charset="0"/>
              <a:buChar char="•"/>
            </a:pPr>
            <a:r>
              <a:rPr lang="en-ZA" sz="1600" dirty="0">
                <a:solidFill>
                  <a:schemeClr val="tx1"/>
                </a:solidFill>
                <a:latin typeface="+mn-lt"/>
                <a:cs typeface="Arial" panose="020B0604020202020204" pitchFamily="34" charset="0"/>
              </a:rPr>
              <a:t>SARS Online Query System</a:t>
            </a:r>
            <a:br>
              <a:rPr lang="en-ZA" sz="1600" dirty="0">
                <a:solidFill>
                  <a:schemeClr val="tx1"/>
                </a:solidFill>
                <a:latin typeface="Arial" panose="020B0604020202020204" pitchFamily="34" charset="0"/>
                <a:cs typeface="Arial" panose="020B0604020202020204" pitchFamily="34" charset="0"/>
              </a:rPr>
            </a:br>
            <a:endParaRPr lang="en-ZA" sz="1500" dirty="0">
              <a:solidFill>
                <a:schemeClr val="tx1"/>
              </a:solidFill>
              <a:latin typeface="+mn-lt"/>
              <a:cs typeface="Arial" panose="020B0604020202020204" pitchFamily="34" charset="0"/>
            </a:endParaRPr>
          </a:p>
          <a:p>
            <a:pPr marL="285750" indent="-285750" fontAlgn="t">
              <a:buFont typeface="Wingdings" panose="05000000000000000000" pitchFamily="2" charset="2"/>
              <a:buChar char="§"/>
            </a:pPr>
            <a:r>
              <a:rPr lang="en-ZA" sz="1500" b="1" dirty="0">
                <a:solidFill>
                  <a:schemeClr val="tx1"/>
                </a:solidFill>
                <a:latin typeface="+mn-lt"/>
                <a:cs typeface="Arial" panose="020B0604020202020204" pitchFamily="34" charset="0"/>
              </a:rPr>
              <a:t>Visit us on our Social Media platforms</a:t>
            </a:r>
          </a:p>
          <a:p>
            <a:pPr fontAlgn="t"/>
            <a:endParaRPr lang="en-ZA" sz="1500" dirty="0">
              <a:solidFill>
                <a:schemeClr val="tx1"/>
              </a:solidFill>
              <a:latin typeface="+mn-lt"/>
              <a:cs typeface="Arial" panose="020B0604020202020204" pitchFamily="34" charset="0"/>
            </a:endParaRPr>
          </a:p>
          <a:p>
            <a:pPr marL="742950" lvl="1" indent="-285750" fontAlgn="t">
              <a:buFont typeface="Arial" panose="020B0604020202020204" pitchFamily="34" charset="0"/>
              <a:buChar char="•"/>
            </a:pPr>
            <a:r>
              <a:rPr lang="en-ZA" sz="1500" dirty="0">
                <a:solidFill>
                  <a:schemeClr val="tx1"/>
                </a:solidFill>
                <a:latin typeface="+mn-lt"/>
                <a:cs typeface="Arial" panose="020B0604020202020204" pitchFamily="34" charset="0"/>
              </a:rPr>
              <a:t>LinkedIn</a:t>
            </a:r>
          </a:p>
          <a:p>
            <a:pPr lvl="1" fontAlgn="t"/>
            <a:endParaRPr lang="en-ZA" sz="1500" dirty="0">
              <a:solidFill>
                <a:schemeClr val="tx1"/>
              </a:solidFill>
              <a:latin typeface="+mn-lt"/>
              <a:cs typeface="Arial" panose="020B0604020202020204" pitchFamily="34" charset="0"/>
            </a:endParaRPr>
          </a:p>
          <a:p>
            <a:pPr marL="742950" lvl="1" indent="-285750" fontAlgn="t">
              <a:buFont typeface="Arial" panose="020B0604020202020204" pitchFamily="34" charset="0"/>
              <a:buChar char="•"/>
            </a:pPr>
            <a:r>
              <a:rPr lang="en-ZA" sz="1500" dirty="0">
                <a:solidFill>
                  <a:schemeClr val="tx1"/>
                </a:solidFill>
                <a:latin typeface="+mn-lt"/>
                <a:cs typeface="Arial" panose="020B0604020202020204" pitchFamily="34" charset="0"/>
              </a:rPr>
              <a:t>Facebook</a:t>
            </a:r>
          </a:p>
          <a:p>
            <a:pPr marL="742950" lvl="1" indent="-285750" fontAlgn="t">
              <a:buFont typeface="Arial" panose="020B0604020202020204" pitchFamily="34" charset="0"/>
              <a:buChar char="•"/>
            </a:pPr>
            <a:endParaRPr lang="en-ZA" sz="1500" dirty="0">
              <a:solidFill>
                <a:schemeClr val="tx1"/>
              </a:solidFill>
              <a:latin typeface="+mn-lt"/>
              <a:cs typeface="Arial" panose="020B0604020202020204" pitchFamily="34" charset="0"/>
            </a:endParaRPr>
          </a:p>
          <a:p>
            <a:pPr marL="742950" lvl="1" indent="-285750" fontAlgn="t">
              <a:buFont typeface="Arial" panose="020B0604020202020204" pitchFamily="34" charset="0"/>
              <a:buChar char="•"/>
            </a:pPr>
            <a:r>
              <a:rPr lang="en-ZA" sz="1500" dirty="0">
                <a:solidFill>
                  <a:schemeClr val="tx1"/>
                </a:solidFill>
                <a:latin typeface="+mn-lt"/>
                <a:cs typeface="Arial" panose="020B0604020202020204" pitchFamily="34" charset="0"/>
              </a:rPr>
              <a:t>Twitter</a:t>
            </a:r>
          </a:p>
          <a:p>
            <a:pPr lvl="1" fontAlgn="t"/>
            <a:br>
              <a:rPr lang="en-ZA" sz="1600" dirty="0">
                <a:solidFill>
                  <a:schemeClr val="tx1"/>
                </a:solidFill>
                <a:latin typeface="Arial" panose="020B0604020202020204" pitchFamily="34" charset="0"/>
                <a:cs typeface="Arial" panose="020B0604020202020204" pitchFamily="34" charset="0"/>
              </a:rPr>
            </a:br>
            <a:endParaRPr lang="en-ZA" sz="1600" dirty="0">
              <a:solidFill>
                <a:schemeClr val="tx1"/>
              </a:solidFill>
              <a:latin typeface="Arial" panose="020B0604020202020204" pitchFamily="34" charset="0"/>
              <a:cs typeface="Arial" panose="020B0604020202020204" pitchFamily="34" charset="0"/>
            </a:endParaRPr>
          </a:p>
          <a:p>
            <a:endParaRPr lang="en-ZA" dirty="0">
              <a:latin typeface="Arial" panose="020B0604020202020204" pitchFamily="34" charset="0"/>
              <a:cs typeface="Arial" panose="020B0604020202020204" pitchFamily="34" charset="0"/>
            </a:endParaRPr>
          </a:p>
        </p:txBody>
      </p:sp>
      <p:sp>
        <p:nvSpPr>
          <p:cNvPr id="6" name="Rounded Rectangle 2">
            <a:extLst>
              <a:ext uri="{FF2B5EF4-FFF2-40B4-BE49-F238E27FC236}">
                <a16:creationId xmlns:a16="http://schemas.microsoft.com/office/drawing/2014/main" id="{682CC6EA-5D73-4CD1-A45E-C00785A9FA79}"/>
              </a:ext>
            </a:extLst>
          </p:cNvPr>
          <p:cNvSpPr/>
          <p:nvPr/>
        </p:nvSpPr>
        <p:spPr>
          <a:xfrm>
            <a:off x="221943" y="4657140"/>
            <a:ext cx="8465863" cy="1535981"/>
          </a:xfrm>
          <a:prstGeom prst="roundRect">
            <a:avLst/>
          </a:prstGeom>
          <a:solidFill>
            <a:srgbClr val="002060"/>
          </a:solidFill>
          <a:ln w="2857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285750" marR="0" lvl="0" indent="-285750" algn="l" defTabSz="914400" rtl="0" eaLnBrk="1" fontAlgn="t" latinLnBrk="0" hangingPunct="1">
              <a:lnSpc>
                <a:spcPct val="100000"/>
              </a:lnSpc>
              <a:spcBef>
                <a:spcPts val="0"/>
              </a:spcBef>
              <a:spcAft>
                <a:spcPts val="0"/>
              </a:spcAft>
              <a:buClrTx/>
              <a:buSzTx/>
              <a:buFont typeface="Wingdings" panose="05000000000000000000" pitchFamily="2" charset="2"/>
              <a:buChar char="§"/>
              <a:tabLst/>
              <a:defRPr/>
            </a:pPr>
            <a:endParaRPr kumimoji="0" lang="en-ZA" sz="16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t" latinLnBrk="0" hangingPunct="1">
              <a:lnSpc>
                <a:spcPct val="100000"/>
              </a:lnSpc>
              <a:spcBef>
                <a:spcPts val="0"/>
              </a:spcBef>
              <a:spcAft>
                <a:spcPts val="0"/>
              </a:spcAft>
              <a:buClrTx/>
              <a:buSzTx/>
              <a:buFont typeface="Wingdings" panose="05000000000000000000" pitchFamily="2" charset="2"/>
              <a:buChar char="§"/>
              <a:tabLst/>
              <a:defRPr/>
            </a:pPr>
            <a:r>
              <a:rPr kumimoji="0" lang="en-ZA" sz="1600" b="0" i="0" u="none" strike="noStrike" kern="1200" cap="none" spc="0" normalizeH="0" baseline="0" noProof="0" dirty="0">
                <a:ln>
                  <a:noFill/>
                </a:ln>
                <a:solidFill>
                  <a:prstClr val="white"/>
                </a:solidFill>
                <a:effectLst/>
                <a:uLnTx/>
                <a:uFillTx/>
                <a:latin typeface="Calibri"/>
                <a:ea typeface="+mn-ea"/>
                <a:cs typeface="+mn-cs"/>
              </a:rPr>
              <a:t>For more information, visit the</a:t>
            </a:r>
          </a:p>
          <a:p>
            <a:pPr marL="285750" marR="0" lvl="0" indent="-285750" algn="l" defTabSz="914400" rtl="0" eaLnBrk="1" fontAlgn="t" latinLnBrk="0" hangingPunct="1">
              <a:lnSpc>
                <a:spcPct val="100000"/>
              </a:lnSpc>
              <a:spcBef>
                <a:spcPts val="0"/>
              </a:spcBef>
              <a:spcAft>
                <a:spcPts val="0"/>
              </a:spcAft>
              <a:buClrTx/>
              <a:buSzTx/>
              <a:buFont typeface="Wingdings" panose="05000000000000000000" pitchFamily="2" charset="2"/>
              <a:buChar char="§"/>
              <a:tabLst/>
              <a:defRPr/>
            </a:pPr>
            <a:endParaRPr kumimoji="0" lang="en-ZA" sz="1600" b="0" i="0" u="none" strike="noStrike" kern="1200" cap="none" spc="0" normalizeH="0" baseline="0" noProof="0" dirty="0">
              <a:ln>
                <a:noFill/>
              </a:ln>
              <a:solidFill>
                <a:prstClr val="black"/>
              </a:solidFill>
              <a:effectLst/>
              <a:uLnTx/>
              <a:uFillTx/>
              <a:latin typeface="Calibri"/>
              <a:ea typeface="+mn-ea"/>
              <a:cs typeface="+mn-cs"/>
            </a:endParaRPr>
          </a:p>
          <a:p>
            <a:pPr marL="742950" marR="0" lvl="1" indent="-285750" algn="l" defTabSz="914400" rtl="0" eaLnBrk="1" fontAlgn="t" latinLnBrk="0" hangingPunct="1">
              <a:lnSpc>
                <a:spcPct val="100000"/>
              </a:lnSpc>
              <a:spcBef>
                <a:spcPts val="0"/>
              </a:spcBef>
              <a:spcAft>
                <a:spcPts val="0"/>
              </a:spcAft>
              <a:buClrTx/>
              <a:buSzTx/>
              <a:buFont typeface="Wingdings" panose="05000000000000000000" pitchFamily="2" charset="2"/>
              <a:buChar char="q"/>
              <a:tabLst/>
              <a:defRPr/>
            </a:pPr>
            <a:r>
              <a:rPr kumimoji="0" lang="en-ZA" sz="1600" b="0" i="0" u="none" strike="noStrike" kern="1200" cap="none" spc="0" normalizeH="0" baseline="0" noProof="0" dirty="0">
                <a:ln>
                  <a:noFill/>
                </a:ln>
                <a:solidFill>
                  <a:prstClr val="white"/>
                </a:solidFill>
                <a:effectLst/>
                <a:uLnTx/>
                <a:uFillTx/>
                <a:latin typeface="Calibri"/>
                <a:ea typeface="+mn-ea"/>
                <a:cs typeface="+mn-cs"/>
              </a:rPr>
              <a:t>SARS website: </a:t>
            </a:r>
            <a:r>
              <a:rPr kumimoji="0" lang="en-ZA" sz="1600" b="0" i="0" u="none" strike="noStrike" kern="1200" cap="none" spc="0" normalizeH="0" baseline="0" noProof="0" dirty="0">
                <a:ln>
                  <a:noFill/>
                </a:ln>
                <a:solidFill>
                  <a:prstClr val="black"/>
                </a:solidFill>
                <a:effectLst/>
                <a:uLnTx/>
                <a:uFillTx/>
                <a:latin typeface="Calibri"/>
                <a:ea typeface="+mn-ea"/>
                <a:cs typeface="+mn-cs"/>
                <a:hlinkClick r:id="rId2"/>
              </a:rPr>
              <a:t>www.sars.gov.za</a:t>
            </a:r>
            <a:endParaRPr kumimoji="0" lang="en-ZA" sz="16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t" latinLnBrk="0" hangingPunct="1">
              <a:lnSpc>
                <a:spcPct val="100000"/>
              </a:lnSpc>
              <a:spcBef>
                <a:spcPts val="0"/>
              </a:spcBef>
              <a:spcAft>
                <a:spcPts val="0"/>
              </a:spcAft>
              <a:buClrTx/>
              <a:buSzTx/>
              <a:buFontTx/>
              <a:buNone/>
              <a:tabLst/>
              <a:defRPr/>
            </a:pPr>
            <a:endParaRPr kumimoji="0" lang="en-ZA" sz="16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pic>
        <p:nvPicPr>
          <p:cNvPr id="7" name="Picture 6">
            <a:extLst>
              <a:ext uri="{FF2B5EF4-FFF2-40B4-BE49-F238E27FC236}">
                <a16:creationId xmlns:a16="http://schemas.microsoft.com/office/drawing/2014/main" id="{6346ECA3-8E28-4A42-A900-179F643A96EF}"/>
              </a:ext>
            </a:extLst>
          </p:cNvPr>
          <p:cNvPicPr>
            <a:picLocks noChangeAspect="1"/>
          </p:cNvPicPr>
          <p:nvPr/>
        </p:nvPicPr>
        <p:blipFill>
          <a:blip r:embed="rId3"/>
          <a:stretch>
            <a:fillRect/>
          </a:stretch>
        </p:blipFill>
        <p:spPr>
          <a:xfrm>
            <a:off x="5208376" y="1267959"/>
            <a:ext cx="3477970" cy="2545872"/>
          </a:xfrm>
          <a:prstGeom prst="rect">
            <a:avLst/>
          </a:prstGeom>
        </p:spPr>
      </p:pic>
      <p:sp>
        <p:nvSpPr>
          <p:cNvPr id="9" name="Shape">
            <a:extLst>
              <a:ext uri="{FF2B5EF4-FFF2-40B4-BE49-F238E27FC236}">
                <a16:creationId xmlns:a16="http://schemas.microsoft.com/office/drawing/2014/main" id="{E8AD19C5-2A76-44CE-9A3E-C21724945C5E}"/>
              </a:ext>
            </a:extLst>
          </p:cNvPr>
          <p:cNvSpPr/>
          <p:nvPr/>
        </p:nvSpPr>
        <p:spPr>
          <a:xfrm>
            <a:off x="2507943" y="3310785"/>
            <a:ext cx="346409" cy="33983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790" y="0"/>
                  <a:pt x="0" y="4917"/>
                  <a:pt x="0" y="10616"/>
                </a:cubicBezTo>
                <a:cubicBezTo>
                  <a:pt x="0" y="16729"/>
                  <a:pt x="4790" y="21600"/>
                  <a:pt x="10800" y="21600"/>
                </a:cubicBezTo>
                <a:cubicBezTo>
                  <a:pt x="16810" y="21600"/>
                  <a:pt x="21600" y="16729"/>
                  <a:pt x="21600" y="10616"/>
                </a:cubicBezTo>
                <a:cubicBezTo>
                  <a:pt x="21600" y="4917"/>
                  <a:pt x="16810" y="0"/>
                  <a:pt x="10800" y="0"/>
                </a:cubicBezTo>
                <a:close/>
                <a:moveTo>
                  <a:pt x="7998" y="15534"/>
                </a:moveTo>
                <a:cubicBezTo>
                  <a:pt x="6010" y="15534"/>
                  <a:pt x="6010" y="15534"/>
                  <a:pt x="6010" y="15534"/>
                </a:cubicBezTo>
                <a:cubicBezTo>
                  <a:pt x="6010" y="8180"/>
                  <a:pt x="6010" y="8180"/>
                  <a:pt x="6010" y="8180"/>
                </a:cubicBezTo>
                <a:cubicBezTo>
                  <a:pt x="7998" y="8180"/>
                  <a:pt x="7998" y="8180"/>
                  <a:pt x="7998" y="8180"/>
                </a:cubicBezTo>
                <a:lnTo>
                  <a:pt x="7998" y="15534"/>
                </a:lnTo>
                <a:close/>
                <a:moveTo>
                  <a:pt x="7185" y="7353"/>
                </a:moveTo>
                <a:cubicBezTo>
                  <a:pt x="6372" y="7353"/>
                  <a:pt x="6010" y="6940"/>
                  <a:pt x="6010" y="6158"/>
                </a:cubicBezTo>
                <a:cubicBezTo>
                  <a:pt x="6010" y="5745"/>
                  <a:pt x="6372" y="4917"/>
                  <a:pt x="7185" y="4917"/>
                </a:cubicBezTo>
                <a:cubicBezTo>
                  <a:pt x="7592" y="4917"/>
                  <a:pt x="7998" y="5745"/>
                  <a:pt x="8405" y="6158"/>
                </a:cubicBezTo>
                <a:cubicBezTo>
                  <a:pt x="8405" y="6940"/>
                  <a:pt x="7592" y="7353"/>
                  <a:pt x="7185" y="7353"/>
                </a:cubicBezTo>
                <a:close/>
                <a:moveTo>
                  <a:pt x="15997" y="15534"/>
                </a:moveTo>
                <a:cubicBezTo>
                  <a:pt x="14008" y="15534"/>
                  <a:pt x="14008" y="15534"/>
                  <a:pt x="14008" y="15534"/>
                </a:cubicBezTo>
                <a:cubicBezTo>
                  <a:pt x="14008" y="11443"/>
                  <a:pt x="14008" y="11443"/>
                  <a:pt x="14008" y="11443"/>
                </a:cubicBezTo>
                <a:cubicBezTo>
                  <a:pt x="14008" y="10616"/>
                  <a:pt x="13556" y="9789"/>
                  <a:pt x="12833" y="9789"/>
                </a:cubicBezTo>
                <a:cubicBezTo>
                  <a:pt x="12427" y="9789"/>
                  <a:pt x="11975" y="10203"/>
                  <a:pt x="11568" y="10616"/>
                </a:cubicBezTo>
                <a:lnTo>
                  <a:pt x="11568" y="11030"/>
                </a:lnTo>
                <a:cubicBezTo>
                  <a:pt x="11568" y="15534"/>
                  <a:pt x="11568" y="15534"/>
                  <a:pt x="11568" y="15534"/>
                </a:cubicBezTo>
                <a:cubicBezTo>
                  <a:pt x="9580" y="15534"/>
                  <a:pt x="9580" y="15534"/>
                  <a:pt x="9580" y="15534"/>
                </a:cubicBezTo>
                <a:cubicBezTo>
                  <a:pt x="9580" y="10616"/>
                  <a:pt x="9580" y="10616"/>
                  <a:pt x="9580" y="10616"/>
                </a:cubicBezTo>
                <a:cubicBezTo>
                  <a:pt x="9580" y="9421"/>
                  <a:pt x="9580" y="9008"/>
                  <a:pt x="9173" y="8180"/>
                </a:cubicBezTo>
                <a:cubicBezTo>
                  <a:pt x="11162" y="8180"/>
                  <a:pt x="11162" y="8180"/>
                  <a:pt x="11162" y="8180"/>
                </a:cubicBezTo>
                <a:cubicBezTo>
                  <a:pt x="11162" y="9008"/>
                  <a:pt x="11162" y="9008"/>
                  <a:pt x="11162" y="9008"/>
                </a:cubicBezTo>
                <a:cubicBezTo>
                  <a:pt x="11568" y="9008"/>
                  <a:pt x="11568" y="9008"/>
                  <a:pt x="11568" y="9008"/>
                </a:cubicBezTo>
                <a:cubicBezTo>
                  <a:pt x="11568" y="8594"/>
                  <a:pt x="12427" y="8180"/>
                  <a:pt x="13556" y="8180"/>
                </a:cubicBezTo>
                <a:cubicBezTo>
                  <a:pt x="15228" y="8180"/>
                  <a:pt x="15997" y="9008"/>
                  <a:pt x="15997" y="11030"/>
                </a:cubicBezTo>
                <a:lnTo>
                  <a:pt x="15997" y="15534"/>
                </a:lnTo>
                <a:close/>
              </a:path>
            </a:pathLst>
          </a:custGeom>
          <a:solidFill>
            <a:srgbClr val="002060"/>
          </a:solidFill>
          <a:ln w="12700">
            <a:miter lim="400000"/>
          </a:ln>
        </p:spPr>
        <p:txBody>
          <a:bodyPr lIns="60960" tIns="60960" rIns="60960" bIns="60960" anchor="ctr"/>
          <a:lstStyle/>
          <a:p>
            <a:pPr marL="0" marR="0" lvl="0" indent="0" algn="l" defTabSz="609600" rtl="0" eaLnBrk="1" fontAlgn="auto" latinLnBrk="0" hangingPunct="0">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Calibri"/>
              <a:ea typeface="+mn-ea"/>
              <a:cs typeface="Calibri"/>
              <a:sym typeface="Calibri"/>
            </a:endParaRPr>
          </a:p>
        </p:txBody>
      </p:sp>
      <p:sp>
        <p:nvSpPr>
          <p:cNvPr id="10" name="Shape">
            <a:extLst>
              <a:ext uri="{FF2B5EF4-FFF2-40B4-BE49-F238E27FC236}">
                <a16:creationId xmlns:a16="http://schemas.microsoft.com/office/drawing/2014/main" id="{448760D3-6C2E-48EF-ACCD-B40EDD40BD2A}"/>
              </a:ext>
            </a:extLst>
          </p:cNvPr>
          <p:cNvSpPr/>
          <p:nvPr/>
        </p:nvSpPr>
        <p:spPr>
          <a:xfrm>
            <a:off x="2497606" y="3789758"/>
            <a:ext cx="346409" cy="342173"/>
          </a:xfrm>
          <a:custGeom>
            <a:avLst/>
            <a:gdLst/>
            <a:ahLst/>
            <a:cxnLst>
              <a:cxn ang="0">
                <a:pos x="wd2" y="hd2"/>
              </a:cxn>
              <a:cxn ang="5400000">
                <a:pos x="wd2" y="hd2"/>
              </a:cxn>
              <a:cxn ang="10800000">
                <a:pos x="wd2" y="hd2"/>
              </a:cxn>
              <a:cxn ang="16200000">
                <a:pos x="wd2" y="hd2"/>
              </a:cxn>
            </a:cxnLst>
            <a:rect l="0" t="0" r="r" b="b"/>
            <a:pathLst>
              <a:path w="21600" h="21600" extrusionOk="0">
                <a:moveTo>
                  <a:pt x="10845" y="0"/>
                </a:moveTo>
                <a:cubicBezTo>
                  <a:pt x="4790" y="0"/>
                  <a:pt x="0" y="4917"/>
                  <a:pt x="0" y="10616"/>
                </a:cubicBezTo>
                <a:cubicBezTo>
                  <a:pt x="0" y="16683"/>
                  <a:pt x="4790" y="21600"/>
                  <a:pt x="10845" y="21600"/>
                </a:cubicBezTo>
                <a:cubicBezTo>
                  <a:pt x="16810" y="21600"/>
                  <a:pt x="21600" y="16683"/>
                  <a:pt x="21600" y="10616"/>
                </a:cubicBezTo>
                <a:cubicBezTo>
                  <a:pt x="21600" y="4917"/>
                  <a:pt x="16810" y="0"/>
                  <a:pt x="10845" y="0"/>
                </a:cubicBezTo>
                <a:close/>
                <a:moveTo>
                  <a:pt x="13240" y="7353"/>
                </a:moveTo>
                <a:cubicBezTo>
                  <a:pt x="11613" y="7353"/>
                  <a:pt x="11613" y="7353"/>
                  <a:pt x="11613" y="7353"/>
                </a:cubicBezTo>
                <a:cubicBezTo>
                  <a:pt x="11613" y="7353"/>
                  <a:pt x="11252" y="7767"/>
                  <a:pt x="11252" y="8180"/>
                </a:cubicBezTo>
                <a:cubicBezTo>
                  <a:pt x="11252" y="8962"/>
                  <a:pt x="11252" y="8962"/>
                  <a:pt x="11252" y="8962"/>
                </a:cubicBezTo>
                <a:cubicBezTo>
                  <a:pt x="13240" y="8962"/>
                  <a:pt x="13240" y="8962"/>
                  <a:pt x="13240" y="8962"/>
                </a:cubicBezTo>
                <a:cubicBezTo>
                  <a:pt x="13240" y="11030"/>
                  <a:pt x="13240" y="11030"/>
                  <a:pt x="13240" y="11030"/>
                </a:cubicBezTo>
                <a:cubicBezTo>
                  <a:pt x="11252" y="11030"/>
                  <a:pt x="11252" y="11030"/>
                  <a:pt x="11252" y="11030"/>
                </a:cubicBezTo>
                <a:cubicBezTo>
                  <a:pt x="11252" y="15901"/>
                  <a:pt x="11252" y="15901"/>
                  <a:pt x="11252" y="15901"/>
                </a:cubicBezTo>
                <a:cubicBezTo>
                  <a:pt x="9625" y="15901"/>
                  <a:pt x="9625" y="15901"/>
                  <a:pt x="9625" y="15901"/>
                </a:cubicBezTo>
                <a:cubicBezTo>
                  <a:pt x="9625" y="11030"/>
                  <a:pt x="9625" y="11030"/>
                  <a:pt x="9625" y="11030"/>
                </a:cubicBezTo>
                <a:cubicBezTo>
                  <a:pt x="7637" y="11030"/>
                  <a:pt x="7637" y="11030"/>
                  <a:pt x="7637" y="11030"/>
                </a:cubicBezTo>
                <a:cubicBezTo>
                  <a:pt x="7637" y="8962"/>
                  <a:pt x="7637" y="8962"/>
                  <a:pt x="7637" y="8962"/>
                </a:cubicBezTo>
                <a:cubicBezTo>
                  <a:pt x="9625" y="8962"/>
                  <a:pt x="9625" y="8962"/>
                  <a:pt x="9625" y="8962"/>
                </a:cubicBezTo>
                <a:cubicBezTo>
                  <a:pt x="9625" y="8180"/>
                  <a:pt x="9625" y="8180"/>
                  <a:pt x="9625" y="8180"/>
                </a:cubicBezTo>
                <a:cubicBezTo>
                  <a:pt x="9625" y="6940"/>
                  <a:pt x="10393" y="5745"/>
                  <a:pt x="11613" y="5745"/>
                </a:cubicBezTo>
                <a:cubicBezTo>
                  <a:pt x="13240" y="5745"/>
                  <a:pt x="13240" y="5745"/>
                  <a:pt x="13240" y="5745"/>
                </a:cubicBezTo>
                <a:lnTo>
                  <a:pt x="13240" y="7353"/>
                </a:lnTo>
                <a:close/>
              </a:path>
            </a:pathLst>
          </a:custGeom>
          <a:solidFill>
            <a:srgbClr val="002060"/>
          </a:solidFill>
          <a:ln w="12700">
            <a:miter lim="400000"/>
          </a:ln>
        </p:spPr>
        <p:txBody>
          <a:bodyPr lIns="60960" tIns="60960" rIns="60960" bIns="60960" anchor="ctr"/>
          <a:lstStyle/>
          <a:p>
            <a:pPr marL="0" marR="0" lvl="0" indent="0" algn="l" defTabSz="609600" rtl="0" eaLnBrk="1" fontAlgn="auto" latinLnBrk="0" hangingPunct="0">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Calibri"/>
              <a:ea typeface="+mn-ea"/>
              <a:cs typeface="Calibri"/>
              <a:sym typeface="Calibri"/>
            </a:endParaRPr>
          </a:p>
        </p:txBody>
      </p:sp>
      <p:sp>
        <p:nvSpPr>
          <p:cNvPr id="11" name="Shape">
            <a:extLst>
              <a:ext uri="{FF2B5EF4-FFF2-40B4-BE49-F238E27FC236}">
                <a16:creationId xmlns:a16="http://schemas.microsoft.com/office/drawing/2014/main" id="{F6EE4CB0-BC6C-495D-B4B5-EE0C3DC04580}"/>
              </a:ext>
            </a:extLst>
          </p:cNvPr>
          <p:cNvSpPr/>
          <p:nvPr/>
        </p:nvSpPr>
        <p:spPr>
          <a:xfrm>
            <a:off x="2487271" y="4260486"/>
            <a:ext cx="367081" cy="268099"/>
          </a:xfrm>
          <a:custGeom>
            <a:avLst/>
            <a:gdLst/>
            <a:ahLst/>
            <a:cxnLst>
              <a:cxn ang="0">
                <a:pos x="wd2" y="hd2"/>
              </a:cxn>
              <a:cxn ang="5400000">
                <a:pos x="wd2" y="hd2"/>
              </a:cxn>
              <a:cxn ang="10800000">
                <a:pos x="wd2" y="hd2"/>
              </a:cxn>
              <a:cxn ang="16200000">
                <a:pos x="wd2" y="hd2"/>
              </a:cxn>
            </a:cxnLst>
            <a:rect l="0" t="0" r="r" b="b"/>
            <a:pathLst>
              <a:path w="21600" h="21600" extrusionOk="0">
                <a:moveTo>
                  <a:pt x="21600" y="2606"/>
                </a:moveTo>
                <a:cubicBezTo>
                  <a:pt x="20757" y="3127"/>
                  <a:pt x="19913" y="3648"/>
                  <a:pt x="19117" y="3648"/>
                </a:cubicBezTo>
                <a:cubicBezTo>
                  <a:pt x="19913" y="3127"/>
                  <a:pt x="20757" y="2085"/>
                  <a:pt x="20757" y="579"/>
                </a:cubicBezTo>
                <a:cubicBezTo>
                  <a:pt x="19913" y="1100"/>
                  <a:pt x="19117" y="1564"/>
                  <a:pt x="18226" y="2085"/>
                </a:cubicBezTo>
                <a:cubicBezTo>
                  <a:pt x="17430" y="1100"/>
                  <a:pt x="16165" y="0"/>
                  <a:pt x="14947" y="0"/>
                </a:cubicBezTo>
                <a:cubicBezTo>
                  <a:pt x="12416" y="0"/>
                  <a:pt x="10355" y="2606"/>
                  <a:pt x="10355" y="5675"/>
                </a:cubicBezTo>
                <a:cubicBezTo>
                  <a:pt x="10355" y="6196"/>
                  <a:pt x="10355" y="6717"/>
                  <a:pt x="10777" y="6717"/>
                </a:cubicBezTo>
                <a:cubicBezTo>
                  <a:pt x="7075" y="6717"/>
                  <a:pt x="3702" y="4691"/>
                  <a:pt x="1640" y="1100"/>
                </a:cubicBezTo>
                <a:cubicBezTo>
                  <a:pt x="1218" y="2085"/>
                  <a:pt x="797" y="3127"/>
                  <a:pt x="797" y="4169"/>
                </a:cubicBezTo>
                <a:cubicBezTo>
                  <a:pt x="797" y="5675"/>
                  <a:pt x="1640" y="7760"/>
                  <a:pt x="2858" y="8744"/>
                </a:cubicBezTo>
                <a:cubicBezTo>
                  <a:pt x="2062" y="8281"/>
                  <a:pt x="1640" y="8281"/>
                  <a:pt x="797" y="7760"/>
                </a:cubicBezTo>
                <a:cubicBezTo>
                  <a:pt x="797" y="10308"/>
                  <a:pt x="2483" y="12856"/>
                  <a:pt x="4592" y="13377"/>
                </a:cubicBezTo>
                <a:cubicBezTo>
                  <a:pt x="4170" y="13377"/>
                  <a:pt x="3702" y="13377"/>
                  <a:pt x="3280" y="13377"/>
                </a:cubicBezTo>
                <a:cubicBezTo>
                  <a:pt x="2858" y="13377"/>
                  <a:pt x="2858" y="13377"/>
                  <a:pt x="2483" y="13377"/>
                </a:cubicBezTo>
                <a:cubicBezTo>
                  <a:pt x="2858" y="15404"/>
                  <a:pt x="4592" y="17025"/>
                  <a:pt x="6653" y="17025"/>
                </a:cubicBezTo>
                <a:cubicBezTo>
                  <a:pt x="4967" y="18473"/>
                  <a:pt x="3280" y="19573"/>
                  <a:pt x="1218" y="19573"/>
                </a:cubicBezTo>
                <a:cubicBezTo>
                  <a:pt x="797" y="19573"/>
                  <a:pt x="375" y="19573"/>
                  <a:pt x="0" y="19573"/>
                </a:cubicBezTo>
                <a:cubicBezTo>
                  <a:pt x="2062" y="21079"/>
                  <a:pt x="4170" y="21600"/>
                  <a:pt x="6653" y="21600"/>
                </a:cubicBezTo>
                <a:cubicBezTo>
                  <a:pt x="14947" y="21600"/>
                  <a:pt x="19117" y="13377"/>
                  <a:pt x="19117" y="6196"/>
                </a:cubicBezTo>
                <a:lnTo>
                  <a:pt x="19117" y="5675"/>
                </a:lnTo>
                <a:cubicBezTo>
                  <a:pt x="20335" y="4691"/>
                  <a:pt x="20757" y="4169"/>
                  <a:pt x="21600" y="2606"/>
                </a:cubicBezTo>
              </a:path>
            </a:pathLst>
          </a:custGeom>
          <a:solidFill>
            <a:srgbClr val="002060"/>
          </a:solidFill>
          <a:ln w="12700">
            <a:miter lim="400000"/>
          </a:ln>
        </p:spPr>
        <p:txBody>
          <a:bodyPr lIns="60960" tIns="60960" rIns="60960" bIns="60960" anchor="ctr"/>
          <a:lstStyle/>
          <a:p>
            <a:pPr marL="0" marR="0" lvl="0" indent="0" algn="l" defTabSz="609600" rtl="0" eaLnBrk="1" fontAlgn="auto" latinLnBrk="0" hangingPunct="0">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2060"/>
              </a:solidFill>
              <a:effectLst/>
              <a:uLnTx/>
              <a:uFillTx/>
              <a:latin typeface="Calibri"/>
              <a:ea typeface="+mn-ea"/>
              <a:cs typeface="Calibri"/>
              <a:sym typeface="Calibri"/>
            </a:endParaRPr>
          </a:p>
        </p:txBody>
      </p:sp>
      <p:sp>
        <p:nvSpPr>
          <p:cNvPr id="12" name="TextBox 11">
            <a:extLst>
              <a:ext uri="{FF2B5EF4-FFF2-40B4-BE49-F238E27FC236}">
                <a16:creationId xmlns:a16="http://schemas.microsoft.com/office/drawing/2014/main" id="{9A62FD10-5634-213F-B20F-9CEF29223973}"/>
              </a:ext>
            </a:extLst>
          </p:cNvPr>
          <p:cNvSpPr txBox="1"/>
          <p:nvPr/>
        </p:nvSpPr>
        <p:spPr>
          <a:xfrm>
            <a:off x="246937" y="831770"/>
            <a:ext cx="4547006" cy="369332"/>
          </a:xfrm>
          <a:prstGeom prst="rect">
            <a:avLst/>
          </a:prstGeom>
          <a:solidFill>
            <a:schemeClr val="accent5">
              <a:lumMod val="75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Remember our Digital Channels</a:t>
            </a:r>
          </a:p>
        </p:txBody>
      </p:sp>
    </p:spTree>
    <p:extLst>
      <p:ext uri="{BB962C8B-B14F-4D97-AF65-F5344CB8AC3E}">
        <p14:creationId xmlns:p14="http://schemas.microsoft.com/office/powerpoint/2010/main" val="12991402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8530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33155-BBD5-464C-AA2D-D0CCD753FC1E}"/>
              </a:ext>
            </a:extLst>
          </p:cNvPr>
          <p:cNvSpPr>
            <a:spLocks noGrp="1"/>
          </p:cNvSpPr>
          <p:nvPr>
            <p:ph type="title"/>
          </p:nvPr>
        </p:nvSpPr>
        <p:spPr>
          <a:xfrm>
            <a:off x="341993" y="232570"/>
            <a:ext cx="8370206" cy="532606"/>
          </a:xfrm>
          <a:solidFill>
            <a:schemeClr val="accent5">
              <a:lumMod val="75000"/>
            </a:schemeClr>
          </a:solidFill>
        </p:spPr>
        <p:txBody>
          <a:bodyPr>
            <a:normAutofit/>
          </a:bodyPr>
          <a:lstStyle/>
          <a:p>
            <a:pPr algn="ctr"/>
            <a:r>
              <a:rPr lang="en-ZA" sz="2900" dirty="0">
                <a:solidFill>
                  <a:schemeClr val="bg1"/>
                </a:solidFill>
              </a:rPr>
              <a:t>Points of Discussion</a:t>
            </a:r>
          </a:p>
        </p:txBody>
      </p:sp>
      <p:sp>
        <p:nvSpPr>
          <p:cNvPr id="3" name="Slide Number Placeholder 2"/>
          <p:cNvSpPr>
            <a:spLocks noGrp="1"/>
          </p:cNvSpPr>
          <p:nvPr>
            <p:ph type="sldNum" sz="quarter" idx="10"/>
          </p:nvPr>
        </p:nvSpPr>
        <p:spPr/>
        <p:txBody>
          <a:bodyPr/>
          <a:lstStyle/>
          <a:p>
            <a:fld id="{B540B12B-D968-2643-8E7F-238A3C456CC9}" type="slidenum">
              <a:rPr lang="en-US" sz="1800" smtClean="0">
                <a:latin typeface="+mn-lt"/>
              </a:rPr>
              <a:pPr/>
              <a:t>3</a:t>
            </a:fld>
            <a:endParaRPr lang="en-US" sz="1800" dirty="0">
              <a:latin typeface="+mn-lt"/>
            </a:endParaRPr>
          </a:p>
        </p:txBody>
      </p:sp>
      <p:graphicFrame>
        <p:nvGraphicFramePr>
          <p:cNvPr id="6" name="Diagram 5">
            <a:extLst>
              <a:ext uri="{FF2B5EF4-FFF2-40B4-BE49-F238E27FC236}">
                <a16:creationId xmlns:a16="http://schemas.microsoft.com/office/drawing/2014/main" id="{29488C86-AC67-416B-914F-4E3C60962B18}"/>
              </a:ext>
            </a:extLst>
          </p:cNvPr>
          <p:cNvGraphicFramePr/>
          <p:nvPr>
            <p:extLst>
              <p:ext uri="{D42A27DB-BD31-4B8C-83A1-F6EECF244321}">
                <p14:modId xmlns:p14="http://schemas.microsoft.com/office/powerpoint/2010/main" val="3007184750"/>
              </p:ext>
            </p:extLst>
          </p:nvPr>
        </p:nvGraphicFramePr>
        <p:xfrm>
          <a:off x="341312" y="973931"/>
          <a:ext cx="8370887" cy="51188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94410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9FF59-6018-467F-8821-9277B6ACFFB4}"/>
              </a:ext>
            </a:extLst>
          </p:cNvPr>
          <p:cNvSpPr>
            <a:spLocks noGrp="1"/>
          </p:cNvSpPr>
          <p:nvPr>
            <p:ph type="title"/>
          </p:nvPr>
        </p:nvSpPr>
        <p:spPr>
          <a:xfrm>
            <a:off x="359016" y="138747"/>
            <a:ext cx="8387228" cy="532606"/>
          </a:xfrm>
          <a:solidFill>
            <a:schemeClr val="accent5">
              <a:lumMod val="75000"/>
            </a:schemeClr>
          </a:solidFill>
        </p:spPr>
        <p:txBody>
          <a:bodyPr>
            <a:normAutofit/>
          </a:bodyPr>
          <a:lstStyle/>
          <a:p>
            <a:pPr algn="ctr"/>
            <a:r>
              <a:rPr lang="en-ZA" sz="2900" dirty="0">
                <a:solidFill>
                  <a:schemeClr val="bg1"/>
                </a:solidFill>
              </a:rPr>
              <a:t>Definitions and Acronyms</a:t>
            </a:r>
            <a:endParaRPr lang="en-ZA" sz="2900" dirty="0"/>
          </a:p>
        </p:txBody>
      </p:sp>
      <p:sp>
        <p:nvSpPr>
          <p:cNvPr id="3" name="Slide Number Placeholder 2">
            <a:extLst>
              <a:ext uri="{FF2B5EF4-FFF2-40B4-BE49-F238E27FC236}">
                <a16:creationId xmlns:a16="http://schemas.microsoft.com/office/drawing/2014/main" id="{6503DAC1-27C8-443D-9155-A13C912B02A6}"/>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40B12B-D968-2643-8E7F-238A3C456CC9}" type="slidenum">
              <a:rPr kumimoji="0" lang="en-US" sz="1200" b="0" i="0" u="none" strike="noStrike" kern="1200" cap="none" spc="0" normalizeH="0" baseline="0" noProof="0" smtClean="0">
                <a:ln>
                  <a:noFill/>
                </a:ln>
                <a:solidFill>
                  <a:srgbClr val="004C85"/>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srgbClr val="004C85"/>
              </a:solidFill>
              <a:effectLst/>
              <a:uLnTx/>
              <a:uFillTx/>
              <a:latin typeface="Arial" charset="0"/>
              <a:ea typeface="+mn-ea"/>
              <a:cs typeface="+mn-cs"/>
            </a:endParaRPr>
          </a:p>
        </p:txBody>
      </p:sp>
      <p:sp>
        <p:nvSpPr>
          <p:cNvPr id="4" name="Rectangle 3">
            <a:extLst>
              <a:ext uri="{FF2B5EF4-FFF2-40B4-BE49-F238E27FC236}">
                <a16:creationId xmlns:a16="http://schemas.microsoft.com/office/drawing/2014/main" id="{D0445C0D-C70A-619E-47E3-2ABF4B9C3993}"/>
              </a:ext>
            </a:extLst>
          </p:cNvPr>
          <p:cNvSpPr/>
          <p:nvPr/>
        </p:nvSpPr>
        <p:spPr>
          <a:xfrm>
            <a:off x="359016" y="1139484"/>
            <a:ext cx="8370205" cy="4670474"/>
          </a:xfrm>
          <a:prstGeom prst="rect">
            <a:avLst/>
          </a:prstGeom>
          <a:solidFill>
            <a:schemeClr val="accent1">
              <a:lumMod val="20000"/>
              <a:lumOff val="80000"/>
            </a:scheme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6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R="0" lvl="0" algn="l" defTabSz="914400" rtl="0" eaLnBrk="1" fontAlgn="auto" latinLnBrk="0" hangingPunct="1">
              <a:lnSpc>
                <a:spcPct val="100000"/>
              </a:lnSpc>
              <a:spcBef>
                <a:spcPts val="0"/>
              </a:spcBef>
              <a:spcAft>
                <a:spcPts val="0"/>
              </a:spcAft>
              <a:buClrTx/>
              <a:buSzTx/>
              <a:tabLst/>
              <a:defRPr/>
            </a:pPr>
            <a:endParaRPr kumimoji="0" lang="en-GB" sz="16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2060"/>
              </a:solidFill>
              <a:effectLst/>
              <a:uLnTx/>
              <a:uFillTx/>
              <a:latin typeface="Arial" panose="020B0604020202020204"/>
              <a:ea typeface="+mn-ea"/>
              <a:cs typeface="+mn-cs"/>
            </a:endParaRPr>
          </a:p>
        </p:txBody>
      </p:sp>
      <p:graphicFrame>
        <p:nvGraphicFramePr>
          <p:cNvPr id="5" name="Table 6">
            <a:extLst>
              <a:ext uri="{FF2B5EF4-FFF2-40B4-BE49-F238E27FC236}">
                <a16:creationId xmlns:a16="http://schemas.microsoft.com/office/drawing/2014/main" id="{B33D3129-64E8-1C49-F76B-1FBA1141903D}"/>
              </a:ext>
            </a:extLst>
          </p:cNvPr>
          <p:cNvGraphicFramePr>
            <a:graphicFrameLocks noGrp="1"/>
          </p:cNvGraphicFramePr>
          <p:nvPr>
            <p:extLst>
              <p:ext uri="{D42A27DB-BD31-4B8C-83A1-F6EECF244321}">
                <p14:modId xmlns:p14="http://schemas.microsoft.com/office/powerpoint/2010/main" val="3201521519"/>
              </p:ext>
            </p:extLst>
          </p:nvPr>
        </p:nvGraphicFramePr>
        <p:xfrm>
          <a:off x="341993" y="766055"/>
          <a:ext cx="8370206" cy="5417331"/>
        </p:xfrm>
        <a:graphic>
          <a:graphicData uri="http://schemas.openxmlformats.org/drawingml/2006/table">
            <a:tbl>
              <a:tblPr firstRow="1" bandRow="1">
                <a:tableStyleId>{5C22544A-7EE6-4342-B048-85BDC9FD1C3A}</a:tableStyleId>
              </a:tblPr>
              <a:tblGrid>
                <a:gridCol w="4185103">
                  <a:extLst>
                    <a:ext uri="{9D8B030D-6E8A-4147-A177-3AD203B41FA5}">
                      <a16:colId xmlns:a16="http://schemas.microsoft.com/office/drawing/2014/main" val="1034519156"/>
                    </a:ext>
                  </a:extLst>
                </a:gridCol>
                <a:gridCol w="4185103">
                  <a:extLst>
                    <a:ext uri="{9D8B030D-6E8A-4147-A177-3AD203B41FA5}">
                      <a16:colId xmlns:a16="http://schemas.microsoft.com/office/drawing/2014/main" val="2621901437"/>
                    </a:ext>
                  </a:extLst>
                </a:gridCol>
              </a:tblGrid>
              <a:tr h="420436">
                <a:tc>
                  <a:txBody>
                    <a:bodyPr/>
                    <a:lstStyle/>
                    <a:p>
                      <a:r>
                        <a:rPr lang="en-ZA" dirty="0"/>
                        <a:t>Term or Acronym</a:t>
                      </a:r>
                    </a:p>
                  </a:txBody>
                  <a:tcPr/>
                </a:tc>
                <a:tc>
                  <a:txBody>
                    <a:bodyPr/>
                    <a:lstStyle/>
                    <a:p>
                      <a:r>
                        <a:rPr lang="en-ZA" dirty="0"/>
                        <a:t>Definition</a:t>
                      </a:r>
                    </a:p>
                  </a:txBody>
                  <a:tcPr/>
                </a:tc>
                <a:extLst>
                  <a:ext uri="{0D108BD9-81ED-4DB2-BD59-A6C34878D82A}">
                    <a16:rowId xmlns:a16="http://schemas.microsoft.com/office/drawing/2014/main" val="3384200633"/>
                  </a:ext>
                </a:extLst>
              </a:tr>
              <a:tr h="1751605">
                <a:tc>
                  <a:txBody>
                    <a:bodyPr/>
                    <a:lstStyle/>
                    <a:p>
                      <a:r>
                        <a:rPr lang="en-ZA" sz="1600" dirty="0"/>
                        <a:t>Fund Administrator</a:t>
                      </a:r>
                    </a:p>
                  </a:txBody>
                  <a:tcPr/>
                </a:tc>
                <a:tc>
                  <a:txBody>
                    <a:bodyPr/>
                    <a:lstStyle/>
                    <a:p>
                      <a:r>
                        <a:rPr lang="en-GB" sz="1600" b="0" i="0" kern="1200" dirty="0">
                          <a:solidFill>
                            <a:schemeClr val="dk1"/>
                          </a:solidFill>
                          <a:effectLst/>
                          <a:latin typeface="+mn-lt"/>
                          <a:ea typeface="+mn-ea"/>
                          <a:cs typeface="+mn-cs"/>
                        </a:rPr>
                        <a:t>Means the fund administrator, manager, trustee or similar person with the primary administrative responsibilities for a Fund according to the relevant Fund Documents. Reference to trustees and/or Fund administrators include liquidators of retirement Funds. 	</a:t>
                      </a:r>
                      <a:endParaRPr lang="en-ZA" sz="1600" dirty="0"/>
                    </a:p>
                  </a:txBody>
                  <a:tcPr/>
                </a:tc>
                <a:extLst>
                  <a:ext uri="{0D108BD9-81ED-4DB2-BD59-A6C34878D82A}">
                    <a16:rowId xmlns:a16="http://schemas.microsoft.com/office/drawing/2014/main" val="3311809493"/>
                  </a:ext>
                </a:extLst>
              </a:tr>
              <a:tr h="1514099">
                <a:tc>
                  <a:txBody>
                    <a:bodyPr/>
                    <a:lstStyle/>
                    <a:p>
                      <a:r>
                        <a:rPr lang="en-ZA" sz="1600" dirty="0"/>
                        <a:t>Tax Directive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dk1"/>
                          </a:solidFill>
                          <a:effectLst/>
                          <a:latin typeface="+mn-lt"/>
                          <a:ea typeface="+mn-ea"/>
                          <a:cs typeface="+mn-cs"/>
                        </a:rPr>
                        <a:t>A tax directive indicates a certain amount that must be withheld or a certain rate that must be used to calculate the tax that must be deducted and paid over to the South African Revenue Service.</a:t>
                      </a:r>
                      <a:endParaRPr lang="en-ZA" sz="160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kern="1200" dirty="0">
                        <a:solidFill>
                          <a:schemeClr val="dk1"/>
                        </a:solidFill>
                        <a:effectLst/>
                        <a:latin typeface="+mn-lt"/>
                        <a:ea typeface="+mn-ea"/>
                        <a:cs typeface="+mn-cs"/>
                      </a:endParaRPr>
                    </a:p>
                  </a:txBody>
                  <a:tcPr/>
                </a:tc>
                <a:extLst>
                  <a:ext uri="{0D108BD9-81ED-4DB2-BD59-A6C34878D82A}">
                    <a16:rowId xmlns:a16="http://schemas.microsoft.com/office/drawing/2014/main" val="1464148825"/>
                  </a:ext>
                </a:extLst>
              </a:tr>
              <a:tr h="420436">
                <a:tc>
                  <a:txBody>
                    <a:bodyPr/>
                    <a:lstStyle/>
                    <a:p>
                      <a:r>
                        <a:rPr lang="en-ZA" sz="1600" dirty="0"/>
                        <a:t>ROT</a:t>
                      </a:r>
                    </a:p>
                  </a:txBody>
                  <a:tcPr/>
                </a:tc>
                <a:tc>
                  <a:txBody>
                    <a:bodyPr/>
                    <a:lstStyle/>
                    <a:p>
                      <a:r>
                        <a:rPr lang="en-ZA" sz="1600" dirty="0"/>
                        <a:t>Recognition of Transfer</a:t>
                      </a:r>
                      <a:r>
                        <a:rPr lang="en-ZA" sz="1600" dirty="0">
                          <a:solidFill>
                            <a:srgbClr val="FF0000"/>
                          </a:solidFill>
                        </a:rPr>
                        <a:t>.</a:t>
                      </a:r>
                    </a:p>
                  </a:txBody>
                  <a:tcPr/>
                </a:tc>
                <a:extLst>
                  <a:ext uri="{0D108BD9-81ED-4DB2-BD59-A6C34878D82A}">
                    <a16:rowId xmlns:a16="http://schemas.microsoft.com/office/drawing/2014/main" val="2918073882"/>
                  </a:ext>
                </a:extLst>
              </a:tr>
              <a:tr h="1223659">
                <a:tc>
                  <a:txBody>
                    <a:bodyPr/>
                    <a:lstStyle/>
                    <a:p>
                      <a:r>
                        <a:rPr lang="en-ZA" sz="1600" dirty="0"/>
                        <a:t>ROT01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i="0" u="none" strike="noStrike" kern="1200" baseline="0" dirty="0">
                          <a:solidFill>
                            <a:schemeClr val="dk1"/>
                          </a:solidFill>
                          <a:latin typeface="+mn-lt"/>
                          <a:ea typeface="+mn-ea"/>
                          <a:cs typeface="+mn-cs"/>
                        </a:rPr>
                        <a:t>Form to be filled for Recognition of transfer between two funds before retirement must be used where a benefit was transferred to another approved fund.	</a:t>
                      </a:r>
                    </a:p>
                  </a:txBody>
                  <a:tcPr/>
                </a:tc>
                <a:extLst>
                  <a:ext uri="{0D108BD9-81ED-4DB2-BD59-A6C34878D82A}">
                    <a16:rowId xmlns:a16="http://schemas.microsoft.com/office/drawing/2014/main" val="3459863953"/>
                  </a:ext>
                </a:extLst>
              </a:tr>
            </a:tbl>
          </a:graphicData>
        </a:graphic>
      </p:graphicFrame>
    </p:spTree>
    <p:extLst>
      <p:ext uri="{BB962C8B-B14F-4D97-AF65-F5344CB8AC3E}">
        <p14:creationId xmlns:p14="http://schemas.microsoft.com/office/powerpoint/2010/main" val="57724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9FF59-6018-467F-8821-9277B6ACFFB4}"/>
              </a:ext>
            </a:extLst>
          </p:cNvPr>
          <p:cNvSpPr>
            <a:spLocks noGrp="1"/>
          </p:cNvSpPr>
          <p:nvPr>
            <p:ph type="title"/>
          </p:nvPr>
        </p:nvSpPr>
        <p:spPr>
          <a:xfrm>
            <a:off x="341993" y="171762"/>
            <a:ext cx="8387228" cy="532606"/>
          </a:xfrm>
          <a:solidFill>
            <a:schemeClr val="accent5">
              <a:lumMod val="75000"/>
            </a:schemeClr>
          </a:solidFill>
        </p:spPr>
        <p:txBody>
          <a:bodyPr>
            <a:normAutofit/>
          </a:bodyPr>
          <a:lstStyle/>
          <a:p>
            <a:pPr algn="ctr"/>
            <a:r>
              <a:rPr lang="en-ZA" sz="2900" dirty="0">
                <a:solidFill>
                  <a:schemeClr val="bg1"/>
                </a:solidFill>
              </a:rPr>
              <a:t>Definitions and Acronyms</a:t>
            </a:r>
            <a:endParaRPr lang="en-ZA" sz="2900" dirty="0"/>
          </a:p>
        </p:txBody>
      </p:sp>
      <p:sp>
        <p:nvSpPr>
          <p:cNvPr id="3" name="Slide Number Placeholder 2">
            <a:extLst>
              <a:ext uri="{FF2B5EF4-FFF2-40B4-BE49-F238E27FC236}">
                <a16:creationId xmlns:a16="http://schemas.microsoft.com/office/drawing/2014/main" id="{6503DAC1-27C8-443D-9155-A13C912B02A6}"/>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40B12B-D968-2643-8E7F-238A3C456CC9}" type="slidenum">
              <a:rPr kumimoji="0" lang="en-US" sz="1200" b="0" i="0" u="none" strike="noStrike" kern="1200" cap="none" spc="0" normalizeH="0" baseline="0" noProof="0" smtClean="0">
                <a:ln>
                  <a:noFill/>
                </a:ln>
                <a:solidFill>
                  <a:srgbClr val="004C85"/>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srgbClr val="004C85"/>
              </a:solidFill>
              <a:effectLst/>
              <a:uLnTx/>
              <a:uFillTx/>
              <a:latin typeface="Arial" charset="0"/>
              <a:ea typeface="+mn-ea"/>
              <a:cs typeface="+mn-cs"/>
            </a:endParaRPr>
          </a:p>
        </p:txBody>
      </p:sp>
      <p:sp>
        <p:nvSpPr>
          <p:cNvPr id="4" name="Rectangle 3">
            <a:extLst>
              <a:ext uri="{FF2B5EF4-FFF2-40B4-BE49-F238E27FC236}">
                <a16:creationId xmlns:a16="http://schemas.microsoft.com/office/drawing/2014/main" id="{D0445C0D-C70A-619E-47E3-2ABF4B9C3993}"/>
              </a:ext>
            </a:extLst>
          </p:cNvPr>
          <p:cNvSpPr/>
          <p:nvPr/>
        </p:nvSpPr>
        <p:spPr>
          <a:xfrm>
            <a:off x="359016" y="1139483"/>
            <a:ext cx="8370205" cy="5092505"/>
          </a:xfrm>
          <a:prstGeom prst="rect">
            <a:avLst/>
          </a:prstGeom>
          <a:solidFill>
            <a:schemeClr val="accent1">
              <a:lumMod val="20000"/>
              <a:lumOff val="80000"/>
            </a:scheme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6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R="0" lvl="0" algn="l" defTabSz="914400" rtl="0" eaLnBrk="1" fontAlgn="auto" latinLnBrk="0" hangingPunct="1">
              <a:lnSpc>
                <a:spcPct val="100000"/>
              </a:lnSpc>
              <a:spcBef>
                <a:spcPts val="0"/>
              </a:spcBef>
              <a:spcAft>
                <a:spcPts val="0"/>
              </a:spcAft>
              <a:buClrTx/>
              <a:buSzTx/>
              <a:tabLst/>
              <a:defRPr/>
            </a:pPr>
            <a:endParaRPr kumimoji="0" lang="en-GB" sz="16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2060"/>
              </a:solidFill>
              <a:effectLst/>
              <a:uLnTx/>
              <a:uFillTx/>
              <a:latin typeface="Arial" panose="020B0604020202020204"/>
              <a:ea typeface="+mn-ea"/>
              <a:cs typeface="+mn-cs"/>
            </a:endParaRPr>
          </a:p>
        </p:txBody>
      </p:sp>
      <p:graphicFrame>
        <p:nvGraphicFramePr>
          <p:cNvPr id="5" name="Table 6">
            <a:extLst>
              <a:ext uri="{FF2B5EF4-FFF2-40B4-BE49-F238E27FC236}">
                <a16:creationId xmlns:a16="http://schemas.microsoft.com/office/drawing/2014/main" id="{B33D3129-64E8-1C49-F76B-1FBA1141903D}"/>
              </a:ext>
            </a:extLst>
          </p:cNvPr>
          <p:cNvGraphicFramePr>
            <a:graphicFrameLocks noGrp="1"/>
          </p:cNvGraphicFramePr>
          <p:nvPr>
            <p:extLst>
              <p:ext uri="{D42A27DB-BD31-4B8C-83A1-F6EECF244321}">
                <p14:modId xmlns:p14="http://schemas.microsoft.com/office/powerpoint/2010/main" val="93165503"/>
              </p:ext>
            </p:extLst>
          </p:nvPr>
        </p:nvGraphicFramePr>
        <p:xfrm>
          <a:off x="359016" y="801858"/>
          <a:ext cx="8370206" cy="4094166"/>
        </p:xfrm>
        <a:graphic>
          <a:graphicData uri="http://schemas.openxmlformats.org/drawingml/2006/table">
            <a:tbl>
              <a:tblPr firstRow="1" bandRow="1">
                <a:tableStyleId>{5C22544A-7EE6-4342-B048-85BDC9FD1C3A}</a:tableStyleId>
              </a:tblPr>
              <a:tblGrid>
                <a:gridCol w="4185103">
                  <a:extLst>
                    <a:ext uri="{9D8B030D-6E8A-4147-A177-3AD203B41FA5}">
                      <a16:colId xmlns:a16="http://schemas.microsoft.com/office/drawing/2014/main" val="1034519156"/>
                    </a:ext>
                  </a:extLst>
                </a:gridCol>
                <a:gridCol w="4185103">
                  <a:extLst>
                    <a:ext uri="{9D8B030D-6E8A-4147-A177-3AD203B41FA5}">
                      <a16:colId xmlns:a16="http://schemas.microsoft.com/office/drawing/2014/main" val="2621901437"/>
                    </a:ext>
                  </a:extLst>
                </a:gridCol>
              </a:tblGrid>
              <a:tr h="450322">
                <a:tc>
                  <a:txBody>
                    <a:bodyPr/>
                    <a:lstStyle/>
                    <a:p>
                      <a:r>
                        <a:rPr lang="en-ZA" sz="1600" dirty="0"/>
                        <a:t>Term or Acronym</a:t>
                      </a:r>
                    </a:p>
                  </a:txBody>
                  <a:tcPr/>
                </a:tc>
                <a:tc>
                  <a:txBody>
                    <a:bodyPr/>
                    <a:lstStyle/>
                    <a:p>
                      <a:r>
                        <a:rPr lang="en-ZA" sz="1600" dirty="0"/>
                        <a:t>Definition</a:t>
                      </a:r>
                    </a:p>
                  </a:txBody>
                  <a:tcPr/>
                </a:tc>
                <a:extLst>
                  <a:ext uri="{0D108BD9-81ED-4DB2-BD59-A6C34878D82A}">
                    <a16:rowId xmlns:a16="http://schemas.microsoft.com/office/drawing/2014/main" val="3384200633"/>
                  </a:ext>
                </a:extLst>
              </a:tr>
              <a:tr h="450322">
                <a:tc>
                  <a:txBody>
                    <a:bodyPr/>
                    <a:lstStyle/>
                    <a:p>
                      <a:r>
                        <a:rPr lang="en-ZA" sz="1600" dirty="0"/>
                        <a:t>FSCA</a:t>
                      </a:r>
                    </a:p>
                  </a:txBody>
                  <a:tcPr/>
                </a:tc>
                <a:tc>
                  <a:txBody>
                    <a:bodyPr/>
                    <a:lstStyle/>
                    <a:p>
                      <a:r>
                        <a:rPr lang="en-ZA" sz="1600" dirty="0"/>
                        <a:t>Financial Sector Conduct Authority</a:t>
                      </a:r>
                    </a:p>
                  </a:txBody>
                  <a:tcPr/>
                </a:tc>
                <a:extLst>
                  <a:ext uri="{0D108BD9-81ED-4DB2-BD59-A6C34878D82A}">
                    <a16:rowId xmlns:a16="http://schemas.microsoft.com/office/drawing/2014/main" val="2593625839"/>
                  </a:ext>
                </a:extLst>
              </a:tr>
              <a:tr h="450322">
                <a:tc>
                  <a:txBody>
                    <a:bodyPr/>
                    <a:lstStyle/>
                    <a:p>
                      <a:r>
                        <a:rPr lang="en-ZA" sz="1600" dirty="0"/>
                        <a:t>Annuity</a:t>
                      </a:r>
                    </a:p>
                  </a:txBody>
                  <a:tcPr/>
                </a:tc>
                <a:tc>
                  <a:txBody>
                    <a:bodyPr/>
                    <a:lstStyle/>
                    <a:p>
                      <a:r>
                        <a:rPr lang="en-ZA" sz="1600" dirty="0"/>
                        <a:t>Amounts that are paid in monthly, quarterly, yearly instalments.</a:t>
                      </a:r>
                    </a:p>
                  </a:txBody>
                  <a:tcPr/>
                </a:tc>
                <a:extLst>
                  <a:ext uri="{0D108BD9-81ED-4DB2-BD59-A6C34878D82A}">
                    <a16:rowId xmlns:a16="http://schemas.microsoft.com/office/drawing/2014/main" val="3306536859"/>
                  </a:ext>
                </a:extLst>
              </a:tr>
              <a:tr h="4503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i="0" u="none" strike="noStrike" kern="1200" baseline="0" dirty="0">
                          <a:solidFill>
                            <a:schemeClr val="dk1"/>
                          </a:solidFill>
                          <a:latin typeface="+mn-lt"/>
                          <a:ea typeface="+mn-ea"/>
                          <a:cs typeface="+mn-cs"/>
                        </a:rPr>
                        <a:t>Administrator of a trust and / or Fund 	</a:t>
                      </a:r>
                    </a:p>
                    <a:p>
                      <a:endParaRPr lang="en-ZA"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i="0" u="none" strike="noStrike" kern="1200" baseline="0" dirty="0">
                          <a:solidFill>
                            <a:schemeClr val="dk1"/>
                          </a:solidFill>
                          <a:latin typeface="+mn-lt"/>
                          <a:ea typeface="+mn-ea"/>
                          <a:cs typeface="+mn-cs"/>
                        </a:rPr>
                        <a:t>A person that is appointed to oversee or manage</a:t>
                      </a:r>
                      <a:r>
                        <a:rPr lang="en-GB" sz="1600" b="0" i="0" u="none" strike="sngStrike" kern="1200" baseline="0" dirty="0">
                          <a:solidFill>
                            <a:schemeClr val="dk1"/>
                          </a:solidFill>
                          <a:latin typeface="+mn-lt"/>
                          <a:ea typeface="+mn-ea"/>
                          <a:cs typeface="+mn-cs"/>
                        </a:rPr>
                        <a:t>s</a:t>
                      </a:r>
                      <a:r>
                        <a:rPr lang="en-GB" sz="1600" b="0" i="0" u="none" strike="noStrike" kern="1200" baseline="0" dirty="0">
                          <a:solidFill>
                            <a:schemeClr val="dk1"/>
                          </a:solidFill>
                          <a:latin typeface="+mn-lt"/>
                          <a:ea typeface="+mn-ea"/>
                          <a:cs typeface="+mn-cs"/>
                        </a:rPr>
                        <a:t> the affairs of the Trust .</a:t>
                      </a:r>
                      <a:endParaRPr lang="en-ZA" sz="1600" dirty="0"/>
                    </a:p>
                  </a:txBody>
                  <a:tcPr/>
                </a:tc>
                <a:extLst>
                  <a:ext uri="{0D108BD9-81ED-4DB2-BD59-A6C34878D82A}">
                    <a16:rowId xmlns:a16="http://schemas.microsoft.com/office/drawing/2014/main" val="751102933"/>
                  </a:ext>
                </a:extLst>
              </a:tr>
              <a:tr h="450322">
                <a:tc>
                  <a:txBody>
                    <a:bodyPr/>
                    <a:lstStyle/>
                    <a:p>
                      <a:r>
                        <a:rPr lang="en-ZA" sz="1600" dirty="0"/>
                        <a:t>ROT02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i="0" u="none" strike="noStrike" kern="1200" baseline="0" dirty="0">
                          <a:solidFill>
                            <a:schemeClr val="dk1"/>
                          </a:solidFill>
                          <a:latin typeface="+mn-lt"/>
                          <a:ea typeface="+mn-ea"/>
                          <a:cs typeface="+mn-cs"/>
                        </a:rPr>
                        <a:t>Recognition of purchase of a member / beneficiary owned pension / annuity form must be used to acknowledge the purchase of annuities from a</a:t>
                      </a:r>
                      <a:r>
                        <a:rPr lang="en-GB" sz="1600" b="0" i="0" u="none" strike="sngStrike" kern="1200" baseline="0" dirty="0">
                          <a:solidFill>
                            <a:schemeClr val="dk1"/>
                          </a:solidFill>
                          <a:latin typeface="+mn-lt"/>
                          <a:ea typeface="+mn-ea"/>
                          <a:cs typeface="+mn-cs"/>
                        </a:rPr>
                        <a:t>n</a:t>
                      </a:r>
                      <a:r>
                        <a:rPr lang="en-GB" sz="1600" b="0" i="0" u="none" strike="noStrike" kern="1200" baseline="0" dirty="0">
                          <a:solidFill>
                            <a:schemeClr val="dk1"/>
                          </a:solidFill>
                          <a:latin typeface="+mn-lt"/>
                          <a:ea typeface="+mn-ea"/>
                          <a:cs typeface="+mn-cs"/>
                        </a:rPr>
                        <a:t> registered long-term insurer or if transferred between registered long-term insurers</a:t>
                      </a:r>
                      <a:r>
                        <a:rPr lang="en-GB" sz="1800" b="0" i="0" u="none" strike="noStrike" kern="1200" baseline="0" dirty="0">
                          <a:solidFill>
                            <a:schemeClr val="dk1"/>
                          </a:solidFill>
                          <a:latin typeface="+mn-lt"/>
                          <a:ea typeface="+mn-ea"/>
                          <a:cs typeface="+mn-cs"/>
                        </a:rPr>
                        <a:t>. 	</a:t>
                      </a:r>
                    </a:p>
                  </a:txBody>
                  <a:tcPr/>
                </a:tc>
                <a:extLst>
                  <a:ext uri="{0D108BD9-81ED-4DB2-BD59-A6C34878D82A}">
                    <a16:rowId xmlns:a16="http://schemas.microsoft.com/office/drawing/2014/main" val="3156514047"/>
                  </a:ext>
                </a:extLst>
              </a:tr>
              <a:tr h="450322">
                <a:tc>
                  <a:txBody>
                    <a:bodyPr/>
                    <a:lstStyle/>
                    <a:p>
                      <a:r>
                        <a:rPr lang="en-ZA" sz="1600" dirty="0"/>
                        <a:t>RAF</a:t>
                      </a:r>
                    </a:p>
                  </a:txBody>
                  <a:tcPr/>
                </a:tc>
                <a:tc>
                  <a:txBody>
                    <a:bodyPr/>
                    <a:lstStyle/>
                    <a:p>
                      <a:r>
                        <a:rPr lang="en-ZA" sz="1600" dirty="0"/>
                        <a:t>Retirement Annuity Fund</a:t>
                      </a:r>
                    </a:p>
                  </a:txBody>
                  <a:tcPr/>
                </a:tc>
                <a:extLst>
                  <a:ext uri="{0D108BD9-81ED-4DB2-BD59-A6C34878D82A}">
                    <a16:rowId xmlns:a16="http://schemas.microsoft.com/office/drawing/2014/main" val="739795573"/>
                  </a:ext>
                </a:extLst>
              </a:tr>
            </a:tbl>
          </a:graphicData>
        </a:graphic>
      </p:graphicFrame>
    </p:spTree>
    <p:extLst>
      <p:ext uri="{BB962C8B-B14F-4D97-AF65-F5344CB8AC3E}">
        <p14:creationId xmlns:p14="http://schemas.microsoft.com/office/powerpoint/2010/main" val="41741201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9FF59-6018-467F-8821-9277B6ACFFB4}"/>
              </a:ext>
            </a:extLst>
          </p:cNvPr>
          <p:cNvSpPr>
            <a:spLocks noGrp="1"/>
          </p:cNvSpPr>
          <p:nvPr>
            <p:ph type="title"/>
          </p:nvPr>
        </p:nvSpPr>
        <p:spPr>
          <a:xfrm>
            <a:off x="341993" y="175022"/>
            <a:ext cx="8370206" cy="532606"/>
          </a:xfrm>
          <a:solidFill>
            <a:schemeClr val="accent5">
              <a:lumMod val="75000"/>
            </a:schemeClr>
          </a:solidFill>
        </p:spPr>
        <p:txBody>
          <a:bodyPr>
            <a:normAutofit fontScale="90000"/>
          </a:bodyPr>
          <a:lstStyle/>
          <a:p>
            <a:pPr algn="ctr"/>
            <a:r>
              <a:rPr lang="en-ZA" sz="3200" dirty="0">
                <a:solidFill>
                  <a:schemeClr val="bg1"/>
                </a:solidFill>
              </a:rPr>
              <a:t>Introduction</a:t>
            </a:r>
            <a:br>
              <a:rPr lang="en-ZA" sz="3200" dirty="0"/>
            </a:br>
            <a:br>
              <a:rPr lang="en-ZA" sz="3200" dirty="0"/>
            </a:br>
            <a:endParaRPr lang="en-ZA" dirty="0"/>
          </a:p>
        </p:txBody>
      </p:sp>
      <p:sp>
        <p:nvSpPr>
          <p:cNvPr id="3" name="Slide Number Placeholder 2">
            <a:extLst>
              <a:ext uri="{FF2B5EF4-FFF2-40B4-BE49-F238E27FC236}">
                <a16:creationId xmlns:a16="http://schemas.microsoft.com/office/drawing/2014/main" id="{6503DAC1-27C8-443D-9155-A13C912B02A6}"/>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40B12B-D968-2643-8E7F-238A3C456CC9}" type="slidenum">
              <a:rPr kumimoji="0" lang="en-US" sz="1200" b="0" i="0" u="none" strike="noStrike" kern="1200" cap="none" spc="0" normalizeH="0" baseline="0" noProof="0" smtClean="0">
                <a:ln>
                  <a:noFill/>
                </a:ln>
                <a:solidFill>
                  <a:srgbClr val="004C85"/>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srgbClr val="004C85"/>
              </a:solidFill>
              <a:effectLst/>
              <a:uLnTx/>
              <a:uFillTx/>
              <a:latin typeface="Arial" charset="0"/>
              <a:ea typeface="+mn-ea"/>
              <a:cs typeface="+mn-cs"/>
            </a:endParaRPr>
          </a:p>
        </p:txBody>
      </p:sp>
      <p:graphicFrame>
        <p:nvGraphicFramePr>
          <p:cNvPr id="5" name="Diagram 4">
            <a:extLst>
              <a:ext uri="{FF2B5EF4-FFF2-40B4-BE49-F238E27FC236}">
                <a16:creationId xmlns:a16="http://schemas.microsoft.com/office/drawing/2014/main" id="{412F9DB6-1226-437F-9E11-3B09F2320CF6}"/>
              </a:ext>
            </a:extLst>
          </p:cNvPr>
          <p:cNvGraphicFramePr/>
          <p:nvPr>
            <p:extLst>
              <p:ext uri="{D42A27DB-BD31-4B8C-83A1-F6EECF244321}">
                <p14:modId xmlns:p14="http://schemas.microsoft.com/office/powerpoint/2010/main" val="753103203"/>
              </p:ext>
            </p:extLst>
          </p:nvPr>
        </p:nvGraphicFramePr>
        <p:xfrm>
          <a:off x="379020" y="1127099"/>
          <a:ext cx="8350201" cy="48202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22636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9FF59-6018-467F-8821-9277B6ACFFB4}"/>
              </a:ext>
            </a:extLst>
          </p:cNvPr>
          <p:cNvSpPr>
            <a:spLocks noGrp="1"/>
          </p:cNvSpPr>
          <p:nvPr>
            <p:ph type="title"/>
          </p:nvPr>
        </p:nvSpPr>
        <p:spPr>
          <a:xfrm>
            <a:off x="341993" y="237797"/>
            <a:ext cx="8370206" cy="532606"/>
          </a:xfrm>
          <a:solidFill>
            <a:schemeClr val="accent5">
              <a:lumMod val="75000"/>
            </a:schemeClr>
          </a:solidFill>
        </p:spPr>
        <p:txBody>
          <a:bodyPr>
            <a:normAutofit fontScale="90000"/>
          </a:bodyPr>
          <a:lstStyle/>
          <a:p>
            <a:pPr algn="ctr"/>
            <a:r>
              <a:rPr lang="en-ZA" sz="3200" dirty="0">
                <a:solidFill>
                  <a:schemeClr val="bg1"/>
                </a:solidFill>
              </a:rPr>
              <a:t>Introduction</a:t>
            </a:r>
            <a:br>
              <a:rPr lang="en-ZA" sz="3200" dirty="0"/>
            </a:br>
            <a:br>
              <a:rPr lang="en-ZA" sz="3200" dirty="0"/>
            </a:br>
            <a:endParaRPr lang="en-ZA" dirty="0"/>
          </a:p>
        </p:txBody>
      </p:sp>
      <p:sp>
        <p:nvSpPr>
          <p:cNvPr id="3" name="Slide Number Placeholder 2">
            <a:extLst>
              <a:ext uri="{FF2B5EF4-FFF2-40B4-BE49-F238E27FC236}">
                <a16:creationId xmlns:a16="http://schemas.microsoft.com/office/drawing/2014/main" id="{6503DAC1-27C8-443D-9155-A13C912B02A6}"/>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40B12B-D968-2643-8E7F-238A3C456CC9}" type="slidenum">
              <a:rPr kumimoji="0" lang="en-US" sz="1200" b="0" i="0" u="none" strike="noStrike" kern="1200" cap="none" spc="0" normalizeH="0" baseline="0" noProof="0" smtClean="0">
                <a:ln>
                  <a:noFill/>
                </a:ln>
                <a:solidFill>
                  <a:srgbClr val="004C85"/>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srgbClr val="004C85"/>
              </a:solidFill>
              <a:effectLst/>
              <a:uLnTx/>
              <a:uFillTx/>
              <a:latin typeface="Arial" charset="0"/>
              <a:ea typeface="+mn-ea"/>
              <a:cs typeface="+mn-cs"/>
            </a:endParaRPr>
          </a:p>
        </p:txBody>
      </p:sp>
      <p:graphicFrame>
        <p:nvGraphicFramePr>
          <p:cNvPr id="6" name="Diagram 5">
            <a:extLst>
              <a:ext uri="{FF2B5EF4-FFF2-40B4-BE49-F238E27FC236}">
                <a16:creationId xmlns:a16="http://schemas.microsoft.com/office/drawing/2014/main" id="{920926A1-5417-5364-70EF-D5EE93644001}"/>
              </a:ext>
            </a:extLst>
          </p:cNvPr>
          <p:cNvGraphicFramePr/>
          <p:nvPr>
            <p:extLst>
              <p:ext uri="{D42A27DB-BD31-4B8C-83A1-F6EECF244321}">
                <p14:modId xmlns:p14="http://schemas.microsoft.com/office/powerpoint/2010/main" val="3894072434"/>
              </p:ext>
            </p:extLst>
          </p:nvPr>
        </p:nvGraphicFramePr>
        <p:xfrm>
          <a:off x="360166" y="1093509"/>
          <a:ext cx="8369055" cy="49993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19766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9FF59-6018-467F-8821-9277B6ACFFB4}"/>
              </a:ext>
            </a:extLst>
          </p:cNvPr>
          <p:cNvSpPr>
            <a:spLocks noGrp="1"/>
          </p:cNvSpPr>
          <p:nvPr>
            <p:ph type="title"/>
          </p:nvPr>
        </p:nvSpPr>
        <p:spPr>
          <a:xfrm>
            <a:off x="341993" y="146887"/>
            <a:ext cx="8387228" cy="532606"/>
          </a:xfrm>
          <a:solidFill>
            <a:schemeClr val="accent5">
              <a:lumMod val="75000"/>
            </a:schemeClr>
          </a:solidFill>
        </p:spPr>
        <p:txBody>
          <a:bodyPr>
            <a:normAutofit fontScale="90000"/>
          </a:bodyPr>
          <a:lstStyle/>
          <a:p>
            <a:pPr algn="ctr"/>
            <a:r>
              <a:rPr lang="en-ZA" sz="3200" dirty="0">
                <a:solidFill>
                  <a:schemeClr val="bg1"/>
                </a:solidFill>
              </a:rPr>
              <a:t>Types of Tax Directives</a:t>
            </a:r>
            <a:br>
              <a:rPr lang="en-ZA" sz="3200" dirty="0"/>
            </a:br>
            <a:endParaRPr lang="en-ZA" dirty="0"/>
          </a:p>
        </p:txBody>
      </p:sp>
      <p:sp>
        <p:nvSpPr>
          <p:cNvPr id="3" name="Slide Number Placeholder 2">
            <a:extLst>
              <a:ext uri="{FF2B5EF4-FFF2-40B4-BE49-F238E27FC236}">
                <a16:creationId xmlns:a16="http://schemas.microsoft.com/office/drawing/2014/main" id="{6503DAC1-27C8-443D-9155-A13C912B02A6}"/>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40B12B-D968-2643-8E7F-238A3C456CC9}" type="slidenum">
              <a:rPr kumimoji="0" lang="en-US" sz="1200" b="0" i="0" u="none" strike="noStrike" kern="1200" cap="none" spc="0" normalizeH="0" baseline="0" noProof="0" smtClean="0">
                <a:ln>
                  <a:noFill/>
                </a:ln>
                <a:solidFill>
                  <a:srgbClr val="004C85"/>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srgbClr val="004C85"/>
              </a:solidFill>
              <a:effectLst/>
              <a:uLnTx/>
              <a:uFillTx/>
              <a:latin typeface="Arial" charset="0"/>
              <a:ea typeface="+mn-ea"/>
              <a:cs typeface="+mn-cs"/>
            </a:endParaRPr>
          </a:p>
        </p:txBody>
      </p:sp>
      <p:sp>
        <p:nvSpPr>
          <p:cNvPr id="4" name="Rectangle 3">
            <a:extLst>
              <a:ext uri="{FF2B5EF4-FFF2-40B4-BE49-F238E27FC236}">
                <a16:creationId xmlns:a16="http://schemas.microsoft.com/office/drawing/2014/main" id="{D0445C0D-C70A-619E-47E3-2ABF4B9C3993}"/>
              </a:ext>
            </a:extLst>
          </p:cNvPr>
          <p:cNvSpPr/>
          <p:nvPr/>
        </p:nvSpPr>
        <p:spPr>
          <a:xfrm>
            <a:off x="359016" y="1038618"/>
            <a:ext cx="8370205" cy="5092505"/>
          </a:xfrm>
          <a:prstGeom prst="rect">
            <a:avLst/>
          </a:prstGeom>
          <a:solidFill>
            <a:schemeClr val="accent1">
              <a:lumMod val="20000"/>
              <a:lumOff val="80000"/>
            </a:schemeClr>
          </a:solidFill>
        </p:spPr>
        <p:txBody>
          <a:bodyPr/>
          <a:lstStyle/>
          <a:p>
            <a:r>
              <a:rPr lang="en-GB" sz="1600" b="1" i="0" u="none" strike="noStrike" baseline="0" dirty="0">
                <a:solidFill>
                  <a:schemeClr val="accent5">
                    <a:lumMod val="50000"/>
                  </a:schemeClr>
                </a:solidFill>
              </a:rPr>
              <a:t>Individual eFiling Portfolio</a:t>
            </a:r>
          </a:p>
          <a:p>
            <a:endParaRPr lang="en-GB" sz="1600" dirty="0">
              <a:solidFill>
                <a:srgbClr val="000000"/>
              </a:solidFill>
            </a:endParaRPr>
          </a:p>
          <a:p>
            <a:r>
              <a:rPr lang="en-GB" sz="1600" dirty="0">
                <a:solidFill>
                  <a:srgbClr val="000000"/>
                </a:solidFill>
              </a:rPr>
              <a:t>T</a:t>
            </a:r>
            <a:r>
              <a:rPr lang="en-GB" sz="1600" b="0" i="0" u="none" strike="noStrike" baseline="0" dirty="0">
                <a:solidFill>
                  <a:srgbClr val="000000"/>
                </a:solidFill>
              </a:rPr>
              <a:t>he following </a:t>
            </a:r>
            <a:r>
              <a:rPr lang="en-GB" sz="1600" b="1" i="0" u="none" strike="noStrike" baseline="0" dirty="0">
                <a:solidFill>
                  <a:schemeClr val="accent5">
                    <a:lumMod val="50000"/>
                  </a:schemeClr>
                </a:solidFill>
              </a:rPr>
              <a:t>IRP3 Employer </a:t>
            </a:r>
            <a:r>
              <a:rPr lang="en-GB" sz="1600" b="0" i="0" u="none" strike="noStrike" baseline="0" dirty="0">
                <a:solidFill>
                  <a:srgbClr val="000000"/>
                </a:solidFill>
              </a:rPr>
              <a:t>application forms will be available:</a:t>
            </a:r>
          </a:p>
          <a:p>
            <a:endParaRPr lang="en-GB" sz="1600" dirty="0">
              <a:solidFill>
                <a:srgbClr val="000000"/>
              </a:solidFill>
            </a:endParaRPr>
          </a:p>
          <a:p>
            <a:endParaRPr lang="en-GB" sz="1600" b="0" i="0" u="none" strike="noStrike" baseline="0" dirty="0">
              <a:solidFill>
                <a:srgbClr val="000000"/>
              </a:solidFill>
            </a:endParaRPr>
          </a:p>
          <a:p>
            <a:pPr marL="285750" indent="-285750">
              <a:buFont typeface="Arial" panose="020B0604020202020204" pitchFamily="34" charset="0"/>
              <a:buChar char="•"/>
            </a:pPr>
            <a:r>
              <a:rPr lang="en-GB" sz="1600" b="0" i="0" u="none" strike="noStrike" baseline="0" dirty="0">
                <a:solidFill>
                  <a:schemeClr val="accent5">
                    <a:lumMod val="50000"/>
                  </a:schemeClr>
                </a:solidFill>
              </a:rPr>
              <a:t> </a:t>
            </a:r>
            <a:r>
              <a:rPr lang="en-GB" sz="1600" b="1" i="0" u="none" strike="noStrike" baseline="0" dirty="0">
                <a:solidFill>
                  <a:schemeClr val="accent5">
                    <a:lumMod val="50000"/>
                  </a:schemeClr>
                </a:solidFill>
              </a:rPr>
              <a:t>IRP3(b)  </a:t>
            </a:r>
            <a:r>
              <a:rPr lang="en-GB" sz="1600" b="0" i="0" u="none" strike="noStrike" baseline="0" dirty="0">
                <a:solidFill>
                  <a:srgbClr val="000000"/>
                </a:solidFill>
              </a:rPr>
              <a:t>– Employees' tax to be deducted at a fixed percentage (e.g., commission agents / personal service company / personal service trust). </a:t>
            </a:r>
          </a:p>
          <a:p>
            <a:endParaRPr lang="en-GB" sz="1600" dirty="0">
              <a:solidFill>
                <a:srgbClr val="000000"/>
              </a:solidFill>
            </a:endParaRPr>
          </a:p>
          <a:p>
            <a:endParaRPr lang="en-GB" sz="1600" b="0" i="0" u="none" strike="noStrike" baseline="0" dirty="0">
              <a:solidFill>
                <a:srgbClr val="000000"/>
              </a:solidFill>
            </a:endParaRPr>
          </a:p>
          <a:p>
            <a:pPr marL="285750" indent="-285750">
              <a:buFont typeface="Arial" panose="020B0604020202020204" pitchFamily="34" charset="0"/>
              <a:buChar char="•"/>
            </a:pPr>
            <a:r>
              <a:rPr lang="en-GB" sz="1600" b="1" i="0" u="none" strike="noStrike" baseline="0" dirty="0">
                <a:solidFill>
                  <a:schemeClr val="accent5">
                    <a:lumMod val="50000"/>
                  </a:schemeClr>
                </a:solidFill>
              </a:rPr>
              <a:t>IRP3 (c) </a:t>
            </a:r>
            <a:r>
              <a:rPr lang="en-GB" sz="1600" b="0" i="0" u="none" strike="noStrike" baseline="0" dirty="0">
                <a:solidFill>
                  <a:srgbClr val="000000"/>
                </a:solidFill>
              </a:rPr>
              <a:t>– Employees' tax to be deducted at a fixed amount (e.g., Paragraph 11 of the 4th Schedule (hardship) / assessed loss carried forward). </a:t>
            </a:r>
          </a:p>
          <a:p>
            <a:pPr marL="285750" indent="-285750">
              <a:buFont typeface="Arial" panose="020B0604020202020204" pitchFamily="34" charset="0"/>
              <a:buChar char="•"/>
            </a:pPr>
            <a:endParaRPr lang="en-GB" sz="1600" dirty="0">
              <a:solidFill>
                <a:srgbClr val="000000"/>
              </a:solidFill>
            </a:endParaRPr>
          </a:p>
          <a:p>
            <a:endParaRPr lang="en-GB" sz="1600" b="0" i="0" u="none" strike="noStrike" baseline="0" dirty="0">
              <a:solidFill>
                <a:srgbClr val="000000"/>
              </a:solidFill>
            </a:endParaRPr>
          </a:p>
          <a:p>
            <a:endParaRPr lang="en-ZA" sz="1800" b="0" i="0" u="none" strike="noStrike" baseline="0" dirty="0">
              <a:solidFill>
                <a:srgbClr val="000000"/>
              </a:solidFill>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2060"/>
              </a:solidFill>
              <a:effectLst/>
              <a:uLnTx/>
              <a:uFillTx/>
              <a:latin typeface="Arial" panose="020B0604020202020204"/>
              <a:ea typeface="+mn-ea"/>
              <a:cs typeface="+mn-cs"/>
            </a:endParaRPr>
          </a:p>
        </p:txBody>
      </p:sp>
      <p:pic>
        <p:nvPicPr>
          <p:cNvPr id="6" name="Picture 5">
            <a:extLst>
              <a:ext uri="{FF2B5EF4-FFF2-40B4-BE49-F238E27FC236}">
                <a16:creationId xmlns:a16="http://schemas.microsoft.com/office/drawing/2014/main" id="{749F6424-4FF8-4C6D-DBED-2779397CBCDD}"/>
              </a:ext>
            </a:extLst>
          </p:cNvPr>
          <p:cNvPicPr>
            <a:picLocks noChangeAspect="1"/>
          </p:cNvPicPr>
          <p:nvPr/>
        </p:nvPicPr>
        <p:blipFill>
          <a:blip r:embed="rId2"/>
          <a:stretch>
            <a:fillRect/>
          </a:stretch>
        </p:blipFill>
        <p:spPr>
          <a:xfrm>
            <a:off x="1688416" y="3978766"/>
            <a:ext cx="5894070" cy="2152357"/>
          </a:xfrm>
          <a:prstGeom prst="rect">
            <a:avLst/>
          </a:prstGeom>
        </p:spPr>
      </p:pic>
    </p:spTree>
    <p:extLst>
      <p:ext uri="{BB962C8B-B14F-4D97-AF65-F5344CB8AC3E}">
        <p14:creationId xmlns:p14="http://schemas.microsoft.com/office/powerpoint/2010/main" val="4261317890"/>
      </p:ext>
    </p:extLst>
  </p:cSld>
  <p:clrMapOvr>
    <a:masterClrMapping/>
  </p:clrMapOvr>
</p:sld>
</file>

<file path=ppt/theme/theme1.xml><?xml version="1.0" encoding="utf-8"?>
<a:theme xmlns:a="http://schemas.openxmlformats.org/drawingml/2006/main" name="Corporate Identity presentation_MANCO_2017 v1.3 S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5606_SARS_PLAIN_PPT.pptx" id="{6DB6358A-5B68-E44E-AD01-63344069B75A}" vid="{702AC70A-0333-DF4E-AA47-865E57494EED}"/>
    </a:ext>
  </a:extLst>
</a:theme>
</file>

<file path=ppt/theme/theme2.xml><?xml version="1.0" encoding="utf-8"?>
<a:theme xmlns:a="http://schemas.openxmlformats.org/drawingml/2006/main" name="1_Corporate Identity presentation_MANCO_2017 v1.3 S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5606_SARS_PLAIN_PPT.pptx" id="{6DB6358A-5B68-E44E-AD01-63344069B75A}" vid="{702AC70A-0333-DF4E-AA47-865E57494EED}"/>
    </a:ext>
  </a:extLst>
</a:theme>
</file>

<file path=ppt/theme/theme3.xml><?xml version="1.0" encoding="utf-8"?>
<a:theme xmlns:a="http://schemas.openxmlformats.org/drawingml/2006/main" name="2_Corporate Identity presentation_MANCO_2017 v1.3 S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2">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5606_SARS_PLAIN_PPT.pptx" id="{6DB6358A-5B68-E44E-AD01-63344069B75A}" vid="{702AC70A-0333-DF4E-AA47-865E57494EE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E0122BF8E98E8458C27A4690E732949" ma:contentTypeVersion="8" ma:contentTypeDescription="Create a new document." ma:contentTypeScope="" ma:versionID="a96bec23a6f1aaa7c32d12b622fafe18">
  <xsd:schema xmlns:xsd="http://www.w3.org/2001/XMLSchema" xmlns:xs="http://www.w3.org/2001/XMLSchema" xmlns:p="http://schemas.microsoft.com/office/2006/metadata/properties" xmlns:ns3="c699fb24-1d87-4381-bdb2-1b3fb7ec8776" xmlns:ns4="2dd959e0-d774-44f9-a575-8f351992d435" targetNamespace="http://schemas.microsoft.com/office/2006/metadata/properties" ma:root="true" ma:fieldsID="1298c83c4cdd839bbf9c41f4f18ff4a3" ns3:_="" ns4:_="">
    <xsd:import namespace="c699fb24-1d87-4381-bdb2-1b3fb7ec8776"/>
    <xsd:import namespace="2dd959e0-d774-44f9-a575-8f351992d435"/>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99fb24-1d87-4381-bdb2-1b3fb7ec877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dd959e0-d774-44f9-a575-8f351992d43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E6FEF6F-3EDD-4CDA-96D1-84A754F6BCC6}">
  <ds:schemaRefs>
    <ds:schemaRef ds:uri="http://schemas.microsoft.com/sharepoint/v3/contenttype/forms"/>
  </ds:schemaRefs>
</ds:datastoreItem>
</file>

<file path=customXml/itemProps2.xml><?xml version="1.0" encoding="utf-8"?>
<ds:datastoreItem xmlns:ds="http://schemas.openxmlformats.org/officeDocument/2006/customXml" ds:itemID="{76A6FB1A-60FB-48D3-9433-0EC83991451A}">
  <ds:schemaRefs>
    <ds:schemaRef ds:uri="http://schemas.microsoft.com/office/2006/documentManagement/types"/>
    <ds:schemaRef ds:uri="http://schemas.openxmlformats.org/package/2006/metadata/core-properties"/>
    <ds:schemaRef ds:uri="http://www.w3.org/XML/1998/namespace"/>
    <ds:schemaRef ds:uri="http://schemas.microsoft.com/office/2006/metadata/properties"/>
    <ds:schemaRef ds:uri="http://purl.org/dc/terms/"/>
    <ds:schemaRef ds:uri="http://purl.org/dc/dcmitype/"/>
    <ds:schemaRef ds:uri="http://purl.org/dc/elements/1.1/"/>
    <ds:schemaRef ds:uri="http://schemas.microsoft.com/office/infopath/2007/PartnerControls"/>
    <ds:schemaRef ds:uri="2dd959e0-d774-44f9-a575-8f351992d435"/>
    <ds:schemaRef ds:uri="c699fb24-1d87-4381-bdb2-1b3fb7ec8776"/>
  </ds:schemaRefs>
</ds:datastoreItem>
</file>

<file path=customXml/itemProps3.xml><?xml version="1.0" encoding="utf-8"?>
<ds:datastoreItem xmlns:ds="http://schemas.openxmlformats.org/officeDocument/2006/customXml" ds:itemID="{75DFA38F-AB4C-47A7-ADB1-2F0D2B07BF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99fb24-1d87-4381-bdb2-1b3fb7ec8776"/>
    <ds:schemaRef ds:uri="2dd959e0-d774-44f9-a575-8f351992d4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Corporate Identity presentation_MANCO_2017 v1.3 SR</Template>
  <TotalTime>8572</TotalTime>
  <Words>3957</Words>
  <Application>Microsoft Office PowerPoint</Application>
  <PresentationFormat>On-screen Show (4:3)</PresentationFormat>
  <Paragraphs>437</Paragraphs>
  <Slides>32</Slides>
  <Notes>12</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32</vt:i4>
      </vt:variant>
    </vt:vector>
  </HeadingPairs>
  <TitlesOfParts>
    <vt:vector size="40" baseType="lpstr">
      <vt:lpstr>Arial</vt:lpstr>
      <vt:lpstr>Calibri</vt:lpstr>
      <vt:lpstr>Segoe UI</vt:lpstr>
      <vt:lpstr>Symbol</vt:lpstr>
      <vt:lpstr>Wingdings</vt:lpstr>
      <vt:lpstr>Corporate Identity presentation_MANCO_2017 v1.3 SR</vt:lpstr>
      <vt:lpstr>1_Corporate Identity presentation_MANCO_2017 v1.3 SR</vt:lpstr>
      <vt:lpstr>2_Corporate Identity presentation_MANCO_2017 v1.3 SR</vt:lpstr>
      <vt:lpstr>Tax Directives Webinar</vt:lpstr>
      <vt:lpstr>               </vt:lpstr>
      <vt:lpstr>    To build a smart modern SARS with unquestionable integrity, trusted and admired by Government, the public, as well as our international peers.  For the purpose of this presentation, we focus on the following strategic objectives:         </vt:lpstr>
      <vt:lpstr>Points of Discussion</vt:lpstr>
      <vt:lpstr>Definitions and Acronyms</vt:lpstr>
      <vt:lpstr>Definitions and Acronyms</vt:lpstr>
      <vt:lpstr>Introduction  </vt:lpstr>
      <vt:lpstr>Introduction  </vt:lpstr>
      <vt:lpstr>Types of Tax Directives </vt:lpstr>
      <vt:lpstr>Types of Tax Directives </vt:lpstr>
      <vt:lpstr>Types of Tax Directives </vt:lpstr>
      <vt:lpstr>Types of Tax Directives </vt:lpstr>
      <vt:lpstr>Types of Tax Directives </vt:lpstr>
      <vt:lpstr>Types of Tax Directives </vt:lpstr>
      <vt:lpstr>Types of Tax Directives </vt:lpstr>
      <vt:lpstr>Types of Tax Directives </vt:lpstr>
      <vt:lpstr>Types of Tax Directives </vt:lpstr>
      <vt:lpstr>Application for Tax Directive Forms </vt:lpstr>
      <vt:lpstr>Application for Tax Directive Forms </vt:lpstr>
      <vt:lpstr>Application for Tax Directive Forms </vt:lpstr>
      <vt:lpstr>Application for Tax Directive Forms </vt:lpstr>
      <vt:lpstr>Tax Directive Application Process </vt:lpstr>
      <vt:lpstr>Tax Directives Application Process </vt:lpstr>
      <vt:lpstr>Timelines on the Tax Directives applications </vt:lpstr>
      <vt:lpstr>Tax Directive updates/ changes  </vt:lpstr>
      <vt:lpstr>Tax Directive updates/ changes  </vt:lpstr>
      <vt:lpstr>Tax Directive updates/ changes  </vt:lpstr>
      <vt:lpstr>Tax Directive updates / changes  </vt:lpstr>
      <vt:lpstr>Tax Directive updates/ changes  </vt:lpstr>
      <vt:lpstr>What can delay your Tax Directive Applications </vt:lpstr>
      <vt:lpstr>Go Digital</vt:lpstr>
      <vt:lpstr>PowerPoint Presentation</vt:lpstr>
    </vt:vector>
  </TitlesOfParts>
  <Company>SARS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SARS brand</dc:title>
  <dc:creator>Simangele Radebe</dc:creator>
  <cp:lastModifiedBy>Cyril Mvinjelwa</cp:lastModifiedBy>
  <cp:revision>447</cp:revision>
  <cp:lastPrinted>2023-01-31T15:58:02Z</cp:lastPrinted>
  <dcterms:created xsi:type="dcterms:W3CDTF">2017-08-25T14:16:48Z</dcterms:created>
  <dcterms:modified xsi:type="dcterms:W3CDTF">2023-02-16T06:50:35Z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0x0101009E0122BF8E98E8458C27A4690E732949</vt:lpwstr>
  </property>
  <property fmtid="{D5CDD505-2E9C-101B-9397-08002B2CF9AE}" pid="3" name="_dlc_DocIdItemGuid">
    <vt:lpwstr>2143bd4b-7c40-4309-8067-dc47fc5ba370</vt:lpwstr>
  </property>
  <property fmtid="{D5CDD505-2E9C-101B-9397-08002B2CF9AE}" pid="4" name="SARS SuppServ Keywords">
    <vt:lpwstr>1889;#communications|99f118ec-bc8c-499e-90c2-01975f38d542</vt:lpwstr>
  </property>
  <property fmtid="{D5CDD505-2E9C-101B-9397-08002B2CF9AE}" pid="5" name="Place in SuppServ Navigation">
    <vt:lpwstr>1888;#Templates|b43f2ca6-37ed-425a-b6bf-873d5f19db93;#2024;#Communications|8fe426ae-a6ff-4e04-a79e-3995fc7c51fa</vt:lpwstr>
  </property>
  <property fmtid="{D5CDD505-2E9C-101B-9397-08002B2CF9AE}" pid="6" name="SARS SuppServ Function">
    <vt:lpwstr>1884;#Communications|2b378cf1-a46b-45a4-b05e-8c7d84352a5f</vt:lpwstr>
  </property>
  <property fmtid="{D5CDD505-2E9C-101B-9397-08002B2CF9AE}" pid="7" name="SARS SuppServ Function0">
    <vt:lpwstr>1884;#Communications|2b378cf1-a46b-45a4-b05e-8c7d84352a5f</vt:lpwstr>
  </property>
  <property fmtid="{D5CDD505-2E9C-101B-9397-08002B2CF9AE}" pid="8" name="Order">
    <vt:r8>7400</vt:r8>
  </property>
  <property fmtid="{D5CDD505-2E9C-101B-9397-08002B2CF9AE}" pid="9" name="xd_ProgID">
    <vt:lpwstr/>
  </property>
  <property fmtid="{D5CDD505-2E9C-101B-9397-08002B2CF9AE}" pid="10" name="_CopySource">
    <vt:lpwstr>http://sarsportal/ProdQMS/Supp/SARS SuppServ Doc Router/COMMS-CI-01-T47 - PowerPoint Presentation Template Plain - Internal Template.potx</vt:lpwstr>
  </property>
  <property fmtid="{D5CDD505-2E9C-101B-9397-08002B2CF9AE}" pid="11" name="TemplateUrl">
    <vt:lpwstr/>
  </property>
  <property fmtid="{D5CDD505-2E9C-101B-9397-08002B2CF9AE}" pid="12" name="Synopsis">
    <vt:lpwstr/>
  </property>
  <property fmtid="{D5CDD505-2E9C-101B-9397-08002B2CF9AE}" pid="13" name="Applicable Year">
    <vt:lpwstr/>
  </property>
  <property fmtid="{D5CDD505-2E9C-101B-9397-08002B2CF9AE}" pid="14" name="Tender Type">
    <vt:lpwstr/>
  </property>
  <property fmtid="{D5CDD505-2E9C-101B-9397-08002B2CF9AE}" pid="15" name="Tender Number">
    <vt:lpwstr/>
  </property>
  <property fmtid="{D5CDD505-2E9C-101B-9397-08002B2CF9AE}" pid="16" name="Scam Institution">
    <vt:lpwstr/>
  </property>
  <property fmtid="{D5CDD505-2E9C-101B-9397-08002B2CF9AE}" pid="17" name="Tender Doc Type">
    <vt:lpwstr/>
  </property>
  <property fmtid="{D5CDD505-2E9C-101B-9397-08002B2CF9AE}" pid="18" name="Scam Subject">
    <vt:lpwstr/>
  </property>
  <property fmtid="{D5CDD505-2E9C-101B-9397-08002B2CF9AE}" pid="19" name="Scam Source">
    <vt:lpwstr/>
  </property>
</Properties>
</file>