
<file path=[Content_Types].xml><?xml version="1.0" encoding="utf-8"?>
<Types xmlns="http://schemas.openxmlformats.org/package/2006/content-types">
  <Default Extension="png" ContentType="image/png"/>
  <Default Extension="tmp" ContentType="image/pn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5"/>
  </p:sldMasterIdLst>
  <p:notesMasterIdLst>
    <p:notesMasterId r:id="rId39"/>
  </p:notesMasterIdLst>
  <p:sldIdLst>
    <p:sldId id="256" r:id="rId6"/>
    <p:sldId id="303" r:id="rId7"/>
    <p:sldId id="310" r:id="rId8"/>
    <p:sldId id="317" r:id="rId9"/>
    <p:sldId id="341" r:id="rId10"/>
    <p:sldId id="387" r:id="rId11"/>
    <p:sldId id="357" r:id="rId12"/>
    <p:sldId id="365" r:id="rId13"/>
    <p:sldId id="359" r:id="rId14"/>
    <p:sldId id="382" r:id="rId15"/>
    <p:sldId id="353" r:id="rId16"/>
    <p:sldId id="360" r:id="rId17"/>
    <p:sldId id="372" r:id="rId18"/>
    <p:sldId id="348" r:id="rId19"/>
    <p:sldId id="327" r:id="rId20"/>
    <p:sldId id="328" r:id="rId21"/>
    <p:sldId id="377" r:id="rId22"/>
    <p:sldId id="355" r:id="rId23"/>
    <p:sldId id="366" r:id="rId24"/>
    <p:sldId id="361" r:id="rId25"/>
    <p:sldId id="388" r:id="rId26"/>
    <p:sldId id="296" r:id="rId27"/>
    <p:sldId id="333" r:id="rId28"/>
    <p:sldId id="368" r:id="rId29"/>
    <p:sldId id="380" r:id="rId30"/>
    <p:sldId id="386" r:id="rId31"/>
    <p:sldId id="379" r:id="rId32"/>
    <p:sldId id="378" r:id="rId33"/>
    <p:sldId id="385" r:id="rId34"/>
    <p:sldId id="384" r:id="rId35"/>
    <p:sldId id="373" r:id="rId36"/>
    <p:sldId id="383" r:id="rId37"/>
    <p:sldId id="25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ni Naidoo" initials="RN" lastIdx="10" clrIdx="0">
    <p:extLst/>
  </p:cmAuthor>
  <p:cmAuthor id="2" name="Leigh Marais" initials="LM" lastIdx="1" clrIdx="1">
    <p:extLst>
      <p:ext uri="{19B8F6BF-5375-455C-9EA6-DF929625EA0E}">
        <p15:presenceInfo xmlns:p15="http://schemas.microsoft.com/office/powerpoint/2012/main" userId="S-1-5-21-2224308663-43837995-856700667-42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a:srgbClr val="2BB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0441" autoAdjust="0"/>
  </p:normalViewPr>
  <p:slideViewPr>
    <p:cSldViewPr snapToGrid="0" snapToObjects="1">
      <p:cViewPr varScale="1">
        <p:scale>
          <a:sx n="88" d="100"/>
          <a:sy n="88" d="100"/>
        </p:scale>
        <p:origin x="1109"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92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2D344-530D-4106-A2D9-A5EBB84BDC7B}"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35A80E77-A1F6-4984-BC74-40A11F2E7F0C}">
      <dgm:prSet phldrT="[Text]"/>
      <dgm:spPr>
        <a:solidFill>
          <a:schemeClr val="accent1">
            <a:lumMod val="60000"/>
            <a:lumOff val="40000"/>
          </a:schemeClr>
        </a:solidFill>
        <a:ln>
          <a:solidFill>
            <a:schemeClr val="accent1"/>
          </a:solidFill>
        </a:ln>
      </dgm:spPr>
      <dgm:t>
        <a:bodyPr/>
        <a:lstStyle/>
        <a:p>
          <a:r>
            <a:rPr lang="en-US" dirty="0" smtClean="0"/>
            <a:t>Deferral of Payment of Provisional Tax </a:t>
          </a:r>
          <a:endParaRPr lang="en-US" dirty="0"/>
        </a:p>
      </dgm:t>
    </dgm:pt>
    <dgm:pt modelId="{1277620A-BB2A-4D52-9A72-5198594C71D4}" type="parTrans" cxnId="{3E1B3311-EC9D-4020-B411-77467BC8D97C}">
      <dgm:prSet/>
      <dgm:spPr/>
      <dgm:t>
        <a:bodyPr/>
        <a:lstStyle/>
        <a:p>
          <a:endParaRPr lang="en-US"/>
        </a:p>
      </dgm:t>
    </dgm:pt>
    <dgm:pt modelId="{5630B650-743F-4414-B5A1-9D739B9628A6}" type="sibTrans" cxnId="{3E1B3311-EC9D-4020-B411-77467BC8D97C}">
      <dgm:prSet/>
      <dgm:spPr/>
      <dgm:t>
        <a:bodyPr/>
        <a:lstStyle/>
        <a:p>
          <a:endParaRPr lang="en-US"/>
        </a:p>
      </dgm:t>
    </dgm:pt>
    <dgm:pt modelId="{4B44815A-FF00-48EA-81B1-3A84F259EB45}">
      <dgm:prSet phldrT="[Text]"/>
      <dgm:spPr>
        <a:solidFill>
          <a:schemeClr val="accent5">
            <a:lumMod val="75000"/>
          </a:schemeClr>
        </a:solidFill>
      </dgm:spPr>
      <dgm:t>
        <a:bodyPr/>
        <a:lstStyle/>
        <a:p>
          <a:r>
            <a:rPr lang="en-US" dirty="0" smtClean="0"/>
            <a:t>Purpose and Background</a:t>
          </a:r>
          <a:endParaRPr lang="en-US" dirty="0"/>
        </a:p>
      </dgm:t>
    </dgm:pt>
    <dgm:pt modelId="{0D39F816-DC24-4B6C-88F1-7AF33F33EB97}" type="parTrans" cxnId="{0BC7398D-8A40-47A4-8653-F2E1275FA607}">
      <dgm:prSet/>
      <dgm:spPr/>
      <dgm:t>
        <a:bodyPr/>
        <a:lstStyle/>
        <a:p>
          <a:endParaRPr lang="en-US"/>
        </a:p>
      </dgm:t>
    </dgm:pt>
    <dgm:pt modelId="{24A68C3A-3D00-4845-BBF5-B2B6DECD638A}" type="sibTrans" cxnId="{0BC7398D-8A40-47A4-8653-F2E1275FA607}">
      <dgm:prSet/>
      <dgm:spPr/>
      <dgm:t>
        <a:bodyPr/>
        <a:lstStyle/>
        <a:p>
          <a:endParaRPr lang="en-US"/>
        </a:p>
      </dgm:t>
    </dgm:pt>
    <dgm:pt modelId="{1B81DAD1-D4E4-42CE-B28E-A4A8B42CEEF8}">
      <dgm:prSet phldrT="[Text]"/>
      <dgm:spPr>
        <a:solidFill>
          <a:schemeClr val="accent1">
            <a:lumMod val="60000"/>
            <a:lumOff val="40000"/>
          </a:schemeClr>
        </a:solidFill>
        <a:ln>
          <a:solidFill>
            <a:schemeClr val="accent1"/>
          </a:solidFill>
        </a:ln>
      </dgm:spPr>
      <dgm:t>
        <a:bodyPr/>
        <a:lstStyle/>
        <a:p>
          <a:r>
            <a:rPr lang="en-US" dirty="0" smtClean="0"/>
            <a:t>Deferral of PAYE Payment</a:t>
          </a:r>
          <a:endParaRPr lang="en-US" dirty="0"/>
        </a:p>
      </dgm:t>
    </dgm:pt>
    <dgm:pt modelId="{E1F90FFD-3E97-4072-86D8-1A529627E5D3}" type="sibTrans" cxnId="{47A3FE05-D346-415E-8268-03E5347CEFF4}">
      <dgm:prSet/>
      <dgm:spPr/>
      <dgm:t>
        <a:bodyPr/>
        <a:lstStyle/>
        <a:p>
          <a:endParaRPr lang="en-US"/>
        </a:p>
      </dgm:t>
    </dgm:pt>
    <dgm:pt modelId="{6933900B-DD13-40B7-9536-BA89794AF15B}" type="parTrans" cxnId="{47A3FE05-D346-415E-8268-03E5347CEFF4}">
      <dgm:prSet/>
      <dgm:spPr/>
      <dgm:t>
        <a:bodyPr/>
        <a:lstStyle/>
        <a:p>
          <a:endParaRPr lang="en-US"/>
        </a:p>
      </dgm:t>
    </dgm:pt>
    <dgm:pt modelId="{9F4791FF-1E57-4DC7-8A3B-12F6DAB50917}">
      <dgm:prSet phldrT="[Text]"/>
      <dgm:spPr>
        <a:solidFill>
          <a:schemeClr val="accent1">
            <a:lumMod val="60000"/>
            <a:lumOff val="40000"/>
          </a:schemeClr>
        </a:solidFill>
        <a:ln>
          <a:solidFill>
            <a:schemeClr val="accent1"/>
          </a:solidFill>
        </a:ln>
      </dgm:spPr>
      <dgm:t>
        <a:bodyPr/>
        <a:lstStyle/>
        <a:p>
          <a:r>
            <a:rPr lang="en-US" dirty="0" smtClean="0"/>
            <a:t>Employment Tax Incentive (ETI)</a:t>
          </a:r>
          <a:endParaRPr lang="en-US" dirty="0"/>
        </a:p>
      </dgm:t>
    </dgm:pt>
    <dgm:pt modelId="{6DBAD266-10BC-4946-9AE5-38303A415195}" type="sibTrans" cxnId="{74ED6A4E-748A-417B-BD60-AD7E3D04F9AF}">
      <dgm:prSet/>
      <dgm:spPr/>
      <dgm:t>
        <a:bodyPr/>
        <a:lstStyle/>
        <a:p>
          <a:endParaRPr lang="en-US"/>
        </a:p>
      </dgm:t>
    </dgm:pt>
    <dgm:pt modelId="{D561F22F-77D0-4111-BFF2-5855880B76FA}" type="parTrans" cxnId="{74ED6A4E-748A-417B-BD60-AD7E3D04F9AF}">
      <dgm:prSet/>
      <dgm:spPr/>
      <dgm:t>
        <a:bodyPr/>
        <a:lstStyle/>
        <a:p>
          <a:endParaRPr lang="en-US"/>
        </a:p>
      </dgm:t>
    </dgm:pt>
    <dgm:pt modelId="{6825DEC1-2660-467D-AFDD-09989775E30E}">
      <dgm:prSet phldrT="[Text]"/>
      <dgm:spPr>
        <a:solidFill>
          <a:schemeClr val="accent1">
            <a:lumMod val="60000"/>
            <a:lumOff val="40000"/>
          </a:schemeClr>
        </a:solidFill>
        <a:ln>
          <a:solidFill>
            <a:schemeClr val="accent1"/>
          </a:solidFill>
        </a:ln>
      </dgm:spPr>
      <dgm:t>
        <a:bodyPr/>
        <a:lstStyle/>
        <a:p>
          <a:r>
            <a:rPr lang="en-US" dirty="0" smtClean="0"/>
            <a:t>Skills Developments Levy (SDL)</a:t>
          </a:r>
          <a:endParaRPr lang="en-US" dirty="0"/>
        </a:p>
      </dgm:t>
    </dgm:pt>
    <dgm:pt modelId="{424F8362-0672-4377-A68D-FBC15FB235EE}" type="parTrans" cxnId="{AA20FE5A-5FEC-4374-9298-0E41234C058C}">
      <dgm:prSet/>
      <dgm:spPr/>
    </dgm:pt>
    <dgm:pt modelId="{F834BA66-98AB-47F0-9213-BD3464774EE1}" type="sibTrans" cxnId="{AA20FE5A-5FEC-4374-9298-0E41234C058C}">
      <dgm:prSet/>
      <dgm:spPr/>
    </dgm:pt>
    <dgm:pt modelId="{0964B8C9-E218-48B7-8562-3D1DE459A7EF}">
      <dgm:prSet phldrT="[Text]"/>
      <dgm:spPr>
        <a:solidFill>
          <a:schemeClr val="accent1">
            <a:lumMod val="60000"/>
            <a:lumOff val="40000"/>
          </a:schemeClr>
        </a:solidFill>
        <a:ln>
          <a:solidFill>
            <a:schemeClr val="accent1"/>
          </a:solidFill>
        </a:ln>
      </dgm:spPr>
      <dgm:t>
        <a:bodyPr/>
        <a:lstStyle/>
        <a:p>
          <a:r>
            <a:rPr lang="en-US" dirty="0" smtClean="0"/>
            <a:t>Submission Process</a:t>
          </a:r>
          <a:endParaRPr lang="en-US" dirty="0"/>
        </a:p>
      </dgm:t>
    </dgm:pt>
    <dgm:pt modelId="{F458E94F-4594-4DD4-975B-55EC1076B999}" type="parTrans" cxnId="{62D6FC88-9044-4C6B-8DBB-937023286807}">
      <dgm:prSet/>
      <dgm:spPr/>
    </dgm:pt>
    <dgm:pt modelId="{5DC6A73E-FB5C-459C-85E6-3A53849503CE}" type="sibTrans" cxnId="{62D6FC88-9044-4C6B-8DBB-937023286807}">
      <dgm:prSet/>
      <dgm:spPr/>
    </dgm:pt>
    <dgm:pt modelId="{B38EC4C3-5CBE-4AC7-AE76-3AD2745F7595}" type="pres">
      <dgm:prSet presAssocID="{2122D344-530D-4106-A2D9-A5EBB84BDC7B}" presName="Name0" presStyleCnt="0">
        <dgm:presLayoutVars>
          <dgm:chMax val="7"/>
          <dgm:chPref val="7"/>
          <dgm:dir/>
        </dgm:presLayoutVars>
      </dgm:prSet>
      <dgm:spPr/>
      <dgm:t>
        <a:bodyPr/>
        <a:lstStyle/>
        <a:p>
          <a:endParaRPr lang="en-US"/>
        </a:p>
      </dgm:t>
    </dgm:pt>
    <dgm:pt modelId="{B91FBE83-5742-4F0A-9D01-88106F8421B2}" type="pres">
      <dgm:prSet presAssocID="{2122D344-530D-4106-A2D9-A5EBB84BDC7B}" presName="Name1" presStyleCnt="0"/>
      <dgm:spPr/>
      <dgm:t>
        <a:bodyPr/>
        <a:lstStyle/>
        <a:p>
          <a:endParaRPr lang="en-US"/>
        </a:p>
      </dgm:t>
    </dgm:pt>
    <dgm:pt modelId="{619987FF-F881-4690-B8BF-3F047DA66100}" type="pres">
      <dgm:prSet presAssocID="{2122D344-530D-4106-A2D9-A5EBB84BDC7B}" presName="cycle" presStyleCnt="0"/>
      <dgm:spPr/>
      <dgm:t>
        <a:bodyPr/>
        <a:lstStyle/>
        <a:p>
          <a:endParaRPr lang="en-US"/>
        </a:p>
      </dgm:t>
    </dgm:pt>
    <dgm:pt modelId="{CF56423E-78DD-4AFB-838E-F2334CECB6EB}" type="pres">
      <dgm:prSet presAssocID="{2122D344-530D-4106-A2D9-A5EBB84BDC7B}" presName="srcNode" presStyleLbl="node1" presStyleIdx="0" presStyleCnt="6"/>
      <dgm:spPr/>
      <dgm:t>
        <a:bodyPr/>
        <a:lstStyle/>
        <a:p>
          <a:endParaRPr lang="en-US"/>
        </a:p>
      </dgm:t>
    </dgm:pt>
    <dgm:pt modelId="{3D48BEDA-5109-4A5C-B4A3-68883FBB2887}" type="pres">
      <dgm:prSet presAssocID="{2122D344-530D-4106-A2D9-A5EBB84BDC7B}" presName="conn" presStyleLbl="parChTrans1D2" presStyleIdx="0" presStyleCnt="1"/>
      <dgm:spPr/>
      <dgm:t>
        <a:bodyPr/>
        <a:lstStyle/>
        <a:p>
          <a:endParaRPr lang="en-US"/>
        </a:p>
      </dgm:t>
    </dgm:pt>
    <dgm:pt modelId="{912DC4DC-9EBA-45CA-9E22-ED78B1395EF7}" type="pres">
      <dgm:prSet presAssocID="{2122D344-530D-4106-A2D9-A5EBB84BDC7B}" presName="extraNode" presStyleLbl="node1" presStyleIdx="0" presStyleCnt="6"/>
      <dgm:spPr/>
      <dgm:t>
        <a:bodyPr/>
        <a:lstStyle/>
        <a:p>
          <a:endParaRPr lang="en-US"/>
        </a:p>
      </dgm:t>
    </dgm:pt>
    <dgm:pt modelId="{233C866F-1C6B-4DCA-B741-026467CC46E6}" type="pres">
      <dgm:prSet presAssocID="{2122D344-530D-4106-A2D9-A5EBB84BDC7B}" presName="dstNode" presStyleLbl="node1" presStyleIdx="0" presStyleCnt="6"/>
      <dgm:spPr/>
      <dgm:t>
        <a:bodyPr/>
        <a:lstStyle/>
        <a:p>
          <a:endParaRPr lang="en-US"/>
        </a:p>
      </dgm:t>
    </dgm:pt>
    <dgm:pt modelId="{A1B1BCC6-5F57-4BD8-868E-9AD179182B6A}" type="pres">
      <dgm:prSet presAssocID="{4B44815A-FF00-48EA-81B1-3A84F259EB45}" presName="text_1" presStyleLbl="node1" presStyleIdx="0" presStyleCnt="6">
        <dgm:presLayoutVars>
          <dgm:bulletEnabled val="1"/>
        </dgm:presLayoutVars>
      </dgm:prSet>
      <dgm:spPr/>
      <dgm:t>
        <a:bodyPr/>
        <a:lstStyle/>
        <a:p>
          <a:endParaRPr lang="en-US"/>
        </a:p>
      </dgm:t>
    </dgm:pt>
    <dgm:pt modelId="{8C006DF1-4CAF-4D48-8677-164EC9658D2C}" type="pres">
      <dgm:prSet presAssocID="{4B44815A-FF00-48EA-81B1-3A84F259EB45}" presName="accent_1" presStyleCnt="0"/>
      <dgm:spPr/>
      <dgm:t>
        <a:bodyPr/>
        <a:lstStyle/>
        <a:p>
          <a:endParaRPr lang="en-US"/>
        </a:p>
      </dgm:t>
    </dgm:pt>
    <dgm:pt modelId="{84C00496-0771-4A2C-B496-E2273B6C7480}" type="pres">
      <dgm:prSet presAssocID="{4B44815A-FF00-48EA-81B1-3A84F259EB45}" presName="accentRepeatNode" presStyleLbl="solidFgAcc1" presStyleIdx="0" presStyleCnt="6"/>
      <dgm:spPr>
        <a:solidFill>
          <a:schemeClr val="accent5">
            <a:lumMod val="75000"/>
          </a:schemeClr>
        </a:solidFill>
      </dgm:spPr>
      <dgm:t>
        <a:bodyPr/>
        <a:lstStyle/>
        <a:p>
          <a:endParaRPr lang="en-US"/>
        </a:p>
      </dgm:t>
    </dgm:pt>
    <dgm:pt modelId="{D51652D5-7680-40BB-B465-981901942E4F}" type="pres">
      <dgm:prSet presAssocID="{1B81DAD1-D4E4-42CE-B28E-A4A8B42CEEF8}" presName="text_2" presStyleLbl="node1" presStyleIdx="1" presStyleCnt="6">
        <dgm:presLayoutVars>
          <dgm:bulletEnabled val="1"/>
        </dgm:presLayoutVars>
      </dgm:prSet>
      <dgm:spPr/>
      <dgm:t>
        <a:bodyPr/>
        <a:lstStyle/>
        <a:p>
          <a:endParaRPr lang="en-US"/>
        </a:p>
      </dgm:t>
    </dgm:pt>
    <dgm:pt modelId="{355551D1-849D-4263-B4D7-CCB3B4309760}" type="pres">
      <dgm:prSet presAssocID="{1B81DAD1-D4E4-42CE-B28E-A4A8B42CEEF8}" presName="accent_2" presStyleCnt="0"/>
      <dgm:spPr/>
      <dgm:t>
        <a:bodyPr/>
        <a:lstStyle/>
        <a:p>
          <a:endParaRPr lang="en-US"/>
        </a:p>
      </dgm:t>
    </dgm:pt>
    <dgm:pt modelId="{28870407-25F2-4436-8C49-5A7B46D84E78}" type="pres">
      <dgm:prSet presAssocID="{1B81DAD1-D4E4-42CE-B28E-A4A8B42CEEF8}" presName="accentRepeatNode" presStyleLbl="solidFgAcc1" presStyleIdx="1" presStyleCnt="6"/>
      <dgm:spPr/>
      <dgm:t>
        <a:bodyPr/>
        <a:lstStyle/>
        <a:p>
          <a:endParaRPr lang="en-US"/>
        </a:p>
      </dgm:t>
    </dgm:pt>
    <dgm:pt modelId="{E33D4AE3-DE30-43D7-A04D-C70B8F8D3238}" type="pres">
      <dgm:prSet presAssocID="{6825DEC1-2660-467D-AFDD-09989775E30E}" presName="text_3" presStyleLbl="node1" presStyleIdx="2" presStyleCnt="6">
        <dgm:presLayoutVars>
          <dgm:bulletEnabled val="1"/>
        </dgm:presLayoutVars>
      </dgm:prSet>
      <dgm:spPr/>
      <dgm:t>
        <a:bodyPr/>
        <a:lstStyle/>
        <a:p>
          <a:endParaRPr lang="en-US"/>
        </a:p>
      </dgm:t>
    </dgm:pt>
    <dgm:pt modelId="{2013533E-02D0-4CA8-A825-78D3A7CF8A0B}" type="pres">
      <dgm:prSet presAssocID="{6825DEC1-2660-467D-AFDD-09989775E30E}" presName="accent_3" presStyleCnt="0"/>
      <dgm:spPr/>
    </dgm:pt>
    <dgm:pt modelId="{FC11CD98-0F45-48AA-8FB5-001306E61ECC}" type="pres">
      <dgm:prSet presAssocID="{6825DEC1-2660-467D-AFDD-09989775E30E}" presName="accentRepeatNode" presStyleLbl="solidFgAcc1" presStyleIdx="2" presStyleCnt="6"/>
      <dgm:spPr/>
    </dgm:pt>
    <dgm:pt modelId="{97FAA894-742A-4ECE-A6EC-930F061C12BF}" type="pres">
      <dgm:prSet presAssocID="{9F4791FF-1E57-4DC7-8A3B-12F6DAB50917}" presName="text_4" presStyleLbl="node1" presStyleIdx="3" presStyleCnt="6">
        <dgm:presLayoutVars>
          <dgm:bulletEnabled val="1"/>
        </dgm:presLayoutVars>
      </dgm:prSet>
      <dgm:spPr/>
      <dgm:t>
        <a:bodyPr/>
        <a:lstStyle/>
        <a:p>
          <a:endParaRPr lang="en-US"/>
        </a:p>
      </dgm:t>
    </dgm:pt>
    <dgm:pt modelId="{0107005A-35BB-430F-988F-98A976E8CCC8}" type="pres">
      <dgm:prSet presAssocID="{9F4791FF-1E57-4DC7-8A3B-12F6DAB50917}" presName="accent_4" presStyleCnt="0"/>
      <dgm:spPr/>
    </dgm:pt>
    <dgm:pt modelId="{27A9C59C-7B5A-4D06-B8D4-8C4E3E419DFA}" type="pres">
      <dgm:prSet presAssocID="{9F4791FF-1E57-4DC7-8A3B-12F6DAB50917}" presName="accentRepeatNode" presStyleLbl="solidFgAcc1" presStyleIdx="3" presStyleCnt="6"/>
      <dgm:spPr/>
      <dgm:t>
        <a:bodyPr/>
        <a:lstStyle/>
        <a:p>
          <a:endParaRPr lang="en-US"/>
        </a:p>
      </dgm:t>
    </dgm:pt>
    <dgm:pt modelId="{5FA61772-B333-4F7C-8BE1-18E2B5D7C5A8}" type="pres">
      <dgm:prSet presAssocID="{35A80E77-A1F6-4984-BC74-40A11F2E7F0C}" presName="text_5" presStyleLbl="node1" presStyleIdx="4" presStyleCnt="6">
        <dgm:presLayoutVars>
          <dgm:bulletEnabled val="1"/>
        </dgm:presLayoutVars>
      </dgm:prSet>
      <dgm:spPr/>
      <dgm:t>
        <a:bodyPr/>
        <a:lstStyle/>
        <a:p>
          <a:endParaRPr lang="en-US"/>
        </a:p>
      </dgm:t>
    </dgm:pt>
    <dgm:pt modelId="{EAF030CB-6277-4899-B711-826DE61C4D3B}" type="pres">
      <dgm:prSet presAssocID="{35A80E77-A1F6-4984-BC74-40A11F2E7F0C}" presName="accent_5" presStyleCnt="0"/>
      <dgm:spPr/>
    </dgm:pt>
    <dgm:pt modelId="{025B2216-8C3C-4187-BA98-561A753654D4}" type="pres">
      <dgm:prSet presAssocID="{35A80E77-A1F6-4984-BC74-40A11F2E7F0C}" presName="accentRepeatNode" presStyleLbl="solidFgAcc1" presStyleIdx="4" presStyleCnt="6"/>
      <dgm:spPr/>
      <dgm:t>
        <a:bodyPr/>
        <a:lstStyle/>
        <a:p>
          <a:endParaRPr lang="en-US"/>
        </a:p>
      </dgm:t>
    </dgm:pt>
    <dgm:pt modelId="{B13E0ACF-D0E0-4B58-B8E3-191E951561AC}" type="pres">
      <dgm:prSet presAssocID="{0964B8C9-E218-48B7-8562-3D1DE459A7EF}" presName="text_6" presStyleLbl="node1" presStyleIdx="5" presStyleCnt="6">
        <dgm:presLayoutVars>
          <dgm:bulletEnabled val="1"/>
        </dgm:presLayoutVars>
      </dgm:prSet>
      <dgm:spPr/>
      <dgm:t>
        <a:bodyPr/>
        <a:lstStyle/>
        <a:p>
          <a:endParaRPr lang="en-US"/>
        </a:p>
      </dgm:t>
    </dgm:pt>
    <dgm:pt modelId="{B3B0862D-21DE-4D3D-B781-CDACA0400228}" type="pres">
      <dgm:prSet presAssocID="{0964B8C9-E218-48B7-8562-3D1DE459A7EF}" presName="accent_6" presStyleCnt="0"/>
      <dgm:spPr/>
    </dgm:pt>
    <dgm:pt modelId="{51A2ADE6-8A58-4D88-BB0A-3075BC997D46}" type="pres">
      <dgm:prSet presAssocID="{0964B8C9-E218-48B7-8562-3D1DE459A7EF}" presName="accentRepeatNode" presStyleLbl="solidFgAcc1" presStyleIdx="5" presStyleCnt="6"/>
      <dgm:spPr/>
    </dgm:pt>
  </dgm:ptLst>
  <dgm:cxnLst>
    <dgm:cxn modelId="{3E1B3311-EC9D-4020-B411-77467BC8D97C}" srcId="{2122D344-530D-4106-A2D9-A5EBB84BDC7B}" destId="{35A80E77-A1F6-4984-BC74-40A11F2E7F0C}" srcOrd="4" destOrd="0" parTransId="{1277620A-BB2A-4D52-9A72-5198594C71D4}" sibTransId="{5630B650-743F-4414-B5A1-9D739B9628A6}"/>
    <dgm:cxn modelId="{74ED6A4E-748A-417B-BD60-AD7E3D04F9AF}" srcId="{2122D344-530D-4106-A2D9-A5EBB84BDC7B}" destId="{9F4791FF-1E57-4DC7-8A3B-12F6DAB50917}" srcOrd="3" destOrd="0" parTransId="{D561F22F-77D0-4111-BFF2-5855880B76FA}" sibTransId="{6DBAD266-10BC-4946-9AE5-38303A415195}"/>
    <dgm:cxn modelId="{AA20FE5A-5FEC-4374-9298-0E41234C058C}" srcId="{2122D344-530D-4106-A2D9-A5EBB84BDC7B}" destId="{6825DEC1-2660-467D-AFDD-09989775E30E}" srcOrd="2" destOrd="0" parTransId="{424F8362-0672-4377-A68D-FBC15FB235EE}" sibTransId="{F834BA66-98AB-47F0-9213-BD3464774EE1}"/>
    <dgm:cxn modelId="{9E8E60C4-3B12-4CEB-9EB0-8097B801EE2C}" type="presOf" srcId="{9F4791FF-1E57-4DC7-8A3B-12F6DAB50917}" destId="{97FAA894-742A-4ECE-A6EC-930F061C12BF}" srcOrd="0" destOrd="0" presId="urn:microsoft.com/office/officeart/2008/layout/VerticalCurvedList"/>
    <dgm:cxn modelId="{14799953-C118-481F-A2F4-00CD67356302}" type="presOf" srcId="{0964B8C9-E218-48B7-8562-3D1DE459A7EF}" destId="{B13E0ACF-D0E0-4B58-B8E3-191E951561AC}" srcOrd="0" destOrd="0" presId="urn:microsoft.com/office/officeart/2008/layout/VerticalCurvedList"/>
    <dgm:cxn modelId="{47A3FE05-D346-415E-8268-03E5347CEFF4}" srcId="{2122D344-530D-4106-A2D9-A5EBB84BDC7B}" destId="{1B81DAD1-D4E4-42CE-B28E-A4A8B42CEEF8}" srcOrd="1" destOrd="0" parTransId="{6933900B-DD13-40B7-9536-BA89794AF15B}" sibTransId="{E1F90FFD-3E97-4072-86D8-1A529627E5D3}"/>
    <dgm:cxn modelId="{F6DC66E2-B6F8-4D9D-B561-ADE0F8D11DDB}" type="presOf" srcId="{24A68C3A-3D00-4845-BBF5-B2B6DECD638A}" destId="{3D48BEDA-5109-4A5C-B4A3-68883FBB2887}" srcOrd="0" destOrd="0" presId="urn:microsoft.com/office/officeart/2008/layout/VerticalCurvedList"/>
    <dgm:cxn modelId="{7F31D3EA-185D-4351-9486-C9B033359A91}" type="presOf" srcId="{6825DEC1-2660-467D-AFDD-09989775E30E}" destId="{E33D4AE3-DE30-43D7-A04D-C70B8F8D3238}" srcOrd="0" destOrd="0" presId="urn:microsoft.com/office/officeart/2008/layout/VerticalCurvedList"/>
    <dgm:cxn modelId="{257F121C-7A62-4343-B42F-5B3417594087}" type="presOf" srcId="{1B81DAD1-D4E4-42CE-B28E-A4A8B42CEEF8}" destId="{D51652D5-7680-40BB-B465-981901942E4F}" srcOrd="0" destOrd="0" presId="urn:microsoft.com/office/officeart/2008/layout/VerticalCurvedList"/>
    <dgm:cxn modelId="{6C872E59-4336-4044-A0F8-035A5ED69F2F}" type="presOf" srcId="{35A80E77-A1F6-4984-BC74-40A11F2E7F0C}" destId="{5FA61772-B333-4F7C-8BE1-18E2B5D7C5A8}" srcOrd="0" destOrd="0" presId="urn:microsoft.com/office/officeart/2008/layout/VerticalCurvedList"/>
    <dgm:cxn modelId="{CFFDCB26-7EB9-4B90-8262-FA6B85CC8699}" type="presOf" srcId="{4B44815A-FF00-48EA-81B1-3A84F259EB45}" destId="{A1B1BCC6-5F57-4BD8-868E-9AD179182B6A}" srcOrd="0" destOrd="0" presId="urn:microsoft.com/office/officeart/2008/layout/VerticalCurvedList"/>
    <dgm:cxn modelId="{0BC7398D-8A40-47A4-8653-F2E1275FA607}" srcId="{2122D344-530D-4106-A2D9-A5EBB84BDC7B}" destId="{4B44815A-FF00-48EA-81B1-3A84F259EB45}" srcOrd="0" destOrd="0" parTransId="{0D39F816-DC24-4B6C-88F1-7AF33F33EB97}" sibTransId="{24A68C3A-3D00-4845-BBF5-B2B6DECD638A}"/>
    <dgm:cxn modelId="{DAFF48CE-33EC-4AC3-9B68-88D1D0AAA9E0}" type="presOf" srcId="{2122D344-530D-4106-A2D9-A5EBB84BDC7B}" destId="{B38EC4C3-5CBE-4AC7-AE76-3AD2745F7595}" srcOrd="0" destOrd="0" presId="urn:microsoft.com/office/officeart/2008/layout/VerticalCurvedList"/>
    <dgm:cxn modelId="{62D6FC88-9044-4C6B-8DBB-937023286807}" srcId="{2122D344-530D-4106-A2D9-A5EBB84BDC7B}" destId="{0964B8C9-E218-48B7-8562-3D1DE459A7EF}" srcOrd="5" destOrd="0" parTransId="{F458E94F-4594-4DD4-975B-55EC1076B999}" sibTransId="{5DC6A73E-FB5C-459C-85E6-3A53849503CE}"/>
    <dgm:cxn modelId="{0372C8BF-D595-4437-BD7E-7A71D8DFD39D}" type="presParOf" srcId="{B38EC4C3-5CBE-4AC7-AE76-3AD2745F7595}" destId="{B91FBE83-5742-4F0A-9D01-88106F8421B2}" srcOrd="0" destOrd="0" presId="urn:microsoft.com/office/officeart/2008/layout/VerticalCurvedList"/>
    <dgm:cxn modelId="{D75984C9-E618-44B2-9AEE-F469DE543181}" type="presParOf" srcId="{B91FBE83-5742-4F0A-9D01-88106F8421B2}" destId="{619987FF-F881-4690-B8BF-3F047DA66100}" srcOrd="0" destOrd="0" presId="urn:microsoft.com/office/officeart/2008/layout/VerticalCurvedList"/>
    <dgm:cxn modelId="{B6763DAC-1A54-458E-BA68-DE20CEF720C5}" type="presParOf" srcId="{619987FF-F881-4690-B8BF-3F047DA66100}" destId="{CF56423E-78DD-4AFB-838E-F2334CECB6EB}" srcOrd="0" destOrd="0" presId="urn:microsoft.com/office/officeart/2008/layout/VerticalCurvedList"/>
    <dgm:cxn modelId="{3605ED8D-09AD-4E62-B52C-FBF92854ED76}" type="presParOf" srcId="{619987FF-F881-4690-B8BF-3F047DA66100}" destId="{3D48BEDA-5109-4A5C-B4A3-68883FBB2887}" srcOrd="1" destOrd="0" presId="urn:microsoft.com/office/officeart/2008/layout/VerticalCurvedList"/>
    <dgm:cxn modelId="{791D9673-5E3B-4737-81F0-6D8953F70185}" type="presParOf" srcId="{619987FF-F881-4690-B8BF-3F047DA66100}" destId="{912DC4DC-9EBA-45CA-9E22-ED78B1395EF7}" srcOrd="2" destOrd="0" presId="urn:microsoft.com/office/officeart/2008/layout/VerticalCurvedList"/>
    <dgm:cxn modelId="{7789103A-BAF7-4EB5-AD96-E625B7C48A98}" type="presParOf" srcId="{619987FF-F881-4690-B8BF-3F047DA66100}" destId="{233C866F-1C6B-4DCA-B741-026467CC46E6}" srcOrd="3" destOrd="0" presId="urn:microsoft.com/office/officeart/2008/layout/VerticalCurvedList"/>
    <dgm:cxn modelId="{65780BA6-2D2A-48A4-A1A1-6AF320FEF7A1}" type="presParOf" srcId="{B91FBE83-5742-4F0A-9D01-88106F8421B2}" destId="{A1B1BCC6-5F57-4BD8-868E-9AD179182B6A}" srcOrd="1" destOrd="0" presId="urn:microsoft.com/office/officeart/2008/layout/VerticalCurvedList"/>
    <dgm:cxn modelId="{5E03A77C-0E37-47C3-8266-8295A36B8DDC}" type="presParOf" srcId="{B91FBE83-5742-4F0A-9D01-88106F8421B2}" destId="{8C006DF1-4CAF-4D48-8677-164EC9658D2C}" srcOrd="2" destOrd="0" presId="urn:microsoft.com/office/officeart/2008/layout/VerticalCurvedList"/>
    <dgm:cxn modelId="{16648A60-28B9-4F21-BEFA-570484889A42}" type="presParOf" srcId="{8C006DF1-4CAF-4D48-8677-164EC9658D2C}" destId="{84C00496-0771-4A2C-B496-E2273B6C7480}" srcOrd="0" destOrd="0" presId="urn:microsoft.com/office/officeart/2008/layout/VerticalCurvedList"/>
    <dgm:cxn modelId="{CCEB0690-8101-4C63-A055-F5E9E7E9D152}" type="presParOf" srcId="{B91FBE83-5742-4F0A-9D01-88106F8421B2}" destId="{D51652D5-7680-40BB-B465-981901942E4F}" srcOrd="3" destOrd="0" presId="urn:microsoft.com/office/officeart/2008/layout/VerticalCurvedList"/>
    <dgm:cxn modelId="{A56E6F75-47E6-4149-BCFC-18867FC7865B}" type="presParOf" srcId="{B91FBE83-5742-4F0A-9D01-88106F8421B2}" destId="{355551D1-849D-4263-B4D7-CCB3B4309760}" srcOrd="4" destOrd="0" presId="urn:microsoft.com/office/officeart/2008/layout/VerticalCurvedList"/>
    <dgm:cxn modelId="{5362AB33-DE0D-4C43-8D9C-17BED8F348B0}" type="presParOf" srcId="{355551D1-849D-4263-B4D7-CCB3B4309760}" destId="{28870407-25F2-4436-8C49-5A7B46D84E78}" srcOrd="0" destOrd="0" presId="urn:microsoft.com/office/officeart/2008/layout/VerticalCurvedList"/>
    <dgm:cxn modelId="{1123C18E-A0AE-46DB-A7B2-2EB7562652C1}" type="presParOf" srcId="{B91FBE83-5742-4F0A-9D01-88106F8421B2}" destId="{E33D4AE3-DE30-43D7-A04D-C70B8F8D3238}" srcOrd="5" destOrd="0" presId="urn:microsoft.com/office/officeart/2008/layout/VerticalCurvedList"/>
    <dgm:cxn modelId="{09D00E5B-239F-4D7F-A5F2-807689EFCCAF}" type="presParOf" srcId="{B91FBE83-5742-4F0A-9D01-88106F8421B2}" destId="{2013533E-02D0-4CA8-A825-78D3A7CF8A0B}" srcOrd="6" destOrd="0" presId="urn:microsoft.com/office/officeart/2008/layout/VerticalCurvedList"/>
    <dgm:cxn modelId="{761B52FA-0CEF-42A3-B12B-7CB935A60CA2}" type="presParOf" srcId="{2013533E-02D0-4CA8-A825-78D3A7CF8A0B}" destId="{FC11CD98-0F45-48AA-8FB5-001306E61ECC}" srcOrd="0" destOrd="0" presId="urn:microsoft.com/office/officeart/2008/layout/VerticalCurvedList"/>
    <dgm:cxn modelId="{1E529EDA-E267-43D6-BCCD-30468A3B7AD0}" type="presParOf" srcId="{B91FBE83-5742-4F0A-9D01-88106F8421B2}" destId="{97FAA894-742A-4ECE-A6EC-930F061C12BF}" srcOrd="7" destOrd="0" presId="urn:microsoft.com/office/officeart/2008/layout/VerticalCurvedList"/>
    <dgm:cxn modelId="{53C7E333-6E6C-4760-9CB5-5580AB918DF5}" type="presParOf" srcId="{B91FBE83-5742-4F0A-9D01-88106F8421B2}" destId="{0107005A-35BB-430F-988F-98A976E8CCC8}" srcOrd="8" destOrd="0" presId="urn:microsoft.com/office/officeart/2008/layout/VerticalCurvedList"/>
    <dgm:cxn modelId="{4E422D21-889F-4593-A071-445EBA13F074}" type="presParOf" srcId="{0107005A-35BB-430F-988F-98A976E8CCC8}" destId="{27A9C59C-7B5A-4D06-B8D4-8C4E3E419DFA}" srcOrd="0" destOrd="0" presId="urn:microsoft.com/office/officeart/2008/layout/VerticalCurvedList"/>
    <dgm:cxn modelId="{12F89EA5-D832-45FE-A0B3-E942CDE8251C}" type="presParOf" srcId="{B91FBE83-5742-4F0A-9D01-88106F8421B2}" destId="{5FA61772-B333-4F7C-8BE1-18E2B5D7C5A8}" srcOrd="9" destOrd="0" presId="urn:microsoft.com/office/officeart/2008/layout/VerticalCurvedList"/>
    <dgm:cxn modelId="{60C54E58-4171-4AEB-9ABA-DD0D9331DEC5}" type="presParOf" srcId="{B91FBE83-5742-4F0A-9D01-88106F8421B2}" destId="{EAF030CB-6277-4899-B711-826DE61C4D3B}" srcOrd="10" destOrd="0" presId="urn:microsoft.com/office/officeart/2008/layout/VerticalCurvedList"/>
    <dgm:cxn modelId="{BA086A2B-A677-4006-9121-C17F02488552}" type="presParOf" srcId="{EAF030CB-6277-4899-B711-826DE61C4D3B}" destId="{025B2216-8C3C-4187-BA98-561A753654D4}" srcOrd="0" destOrd="0" presId="urn:microsoft.com/office/officeart/2008/layout/VerticalCurvedList"/>
    <dgm:cxn modelId="{A33FE82B-19F0-4547-9293-07654B10303F}" type="presParOf" srcId="{B91FBE83-5742-4F0A-9D01-88106F8421B2}" destId="{B13E0ACF-D0E0-4B58-B8E3-191E951561AC}" srcOrd="11" destOrd="0" presId="urn:microsoft.com/office/officeart/2008/layout/VerticalCurvedList"/>
    <dgm:cxn modelId="{26EDFBD7-1CA3-4430-9787-882B63FBD74D}" type="presParOf" srcId="{B91FBE83-5742-4F0A-9D01-88106F8421B2}" destId="{B3B0862D-21DE-4D3D-B781-CDACA0400228}" srcOrd="12" destOrd="0" presId="urn:microsoft.com/office/officeart/2008/layout/VerticalCurvedList"/>
    <dgm:cxn modelId="{49333BC5-F541-498D-B14E-6D02A2894777}" type="presParOf" srcId="{B3B0862D-21DE-4D3D-B781-CDACA0400228}" destId="{51A2ADE6-8A58-4D88-BB0A-3075BC997D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22D344-530D-4106-A2D9-A5EBB84BDC7B}"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35A80E77-A1F6-4984-BC74-40A11F2E7F0C}">
      <dgm:prSet phldrT="[Text]"/>
      <dgm:spPr>
        <a:solidFill>
          <a:schemeClr val="accent1">
            <a:lumMod val="60000"/>
            <a:lumOff val="40000"/>
          </a:schemeClr>
        </a:solidFill>
      </dgm:spPr>
      <dgm:t>
        <a:bodyPr/>
        <a:lstStyle/>
        <a:p>
          <a:r>
            <a:rPr lang="en-US" dirty="0" smtClean="0"/>
            <a:t>Deferral of Payment of Provisional Tax </a:t>
          </a:r>
          <a:endParaRPr lang="en-US" dirty="0"/>
        </a:p>
      </dgm:t>
    </dgm:pt>
    <dgm:pt modelId="{1277620A-BB2A-4D52-9A72-5198594C71D4}" type="parTrans" cxnId="{3E1B3311-EC9D-4020-B411-77467BC8D97C}">
      <dgm:prSet/>
      <dgm:spPr/>
      <dgm:t>
        <a:bodyPr/>
        <a:lstStyle/>
        <a:p>
          <a:endParaRPr lang="en-US"/>
        </a:p>
      </dgm:t>
    </dgm:pt>
    <dgm:pt modelId="{5630B650-743F-4414-B5A1-9D739B9628A6}" type="sibTrans" cxnId="{3E1B3311-EC9D-4020-B411-77467BC8D97C}">
      <dgm:prSet/>
      <dgm:spPr/>
      <dgm:t>
        <a:bodyPr/>
        <a:lstStyle/>
        <a:p>
          <a:endParaRPr lang="en-US"/>
        </a:p>
      </dgm:t>
    </dgm:pt>
    <dgm:pt modelId="{4B44815A-FF00-48EA-81B1-3A84F259EB45}">
      <dgm:prSet phldrT="[Text]"/>
      <dgm:spPr>
        <a:solidFill>
          <a:schemeClr val="accent1">
            <a:lumMod val="60000"/>
            <a:lumOff val="40000"/>
          </a:schemeClr>
        </a:solidFill>
      </dgm:spPr>
      <dgm:t>
        <a:bodyPr/>
        <a:lstStyle/>
        <a:p>
          <a:r>
            <a:rPr lang="en-US" dirty="0" smtClean="0"/>
            <a:t>Purpose and Background</a:t>
          </a:r>
          <a:endParaRPr lang="en-US" dirty="0"/>
        </a:p>
      </dgm:t>
    </dgm:pt>
    <dgm:pt modelId="{0D39F816-DC24-4B6C-88F1-7AF33F33EB97}" type="parTrans" cxnId="{0BC7398D-8A40-47A4-8653-F2E1275FA607}">
      <dgm:prSet/>
      <dgm:spPr/>
      <dgm:t>
        <a:bodyPr/>
        <a:lstStyle/>
        <a:p>
          <a:endParaRPr lang="en-US"/>
        </a:p>
      </dgm:t>
    </dgm:pt>
    <dgm:pt modelId="{24A68C3A-3D00-4845-BBF5-B2B6DECD638A}" type="sibTrans" cxnId="{0BC7398D-8A40-47A4-8653-F2E1275FA607}">
      <dgm:prSet/>
      <dgm:spPr/>
      <dgm:t>
        <a:bodyPr/>
        <a:lstStyle/>
        <a:p>
          <a:endParaRPr lang="en-US"/>
        </a:p>
      </dgm:t>
    </dgm:pt>
    <dgm:pt modelId="{1B81DAD1-D4E4-42CE-B28E-A4A8B42CEEF8}">
      <dgm:prSet phldrT="[Text]"/>
      <dgm:spPr>
        <a:solidFill>
          <a:schemeClr val="accent5">
            <a:lumMod val="75000"/>
          </a:schemeClr>
        </a:solidFill>
      </dgm:spPr>
      <dgm:t>
        <a:bodyPr/>
        <a:lstStyle/>
        <a:p>
          <a:r>
            <a:rPr lang="en-US" dirty="0" smtClean="0"/>
            <a:t>Deferral of PAYE Payment</a:t>
          </a:r>
          <a:endParaRPr lang="en-US" dirty="0"/>
        </a:p>
      </dgm:t>
    </dgm:pt>
    <dgm:pt modelId="{E1F90FFD-3E97-4072-86D8-1A529627E5D3}" type="sibTrans" cxnId="{47A3FE05-D346-415E-8268-03E5347CEFF4}">
      <dgm:prSet/>
      <dgm:spPr/>
      <dgm:t>
        <a:bodyPr/>
        <a:lstStyle/>
        <a:p>
          <a:endParaRPr lang="en-US"/>
        </a:p>
      </dgm:t>
    </dgm:pt>
    <dgm:pt modelId="{6933900B-DD13-40B7-9536-BA89794AF15B}" type="parTrans" cxnId="{47A3FE05-D346-415E-8268-03E5347CEFF4}">
      <dgm:prSet/>
      <dgm:spPr/>
      <dgm:t>
        <a:bodyPr/>
        <a:lstStyle/>
        <a:p>
          <a:endParaRPr lang="en-US"/>
        </a:p>
      </dgm:t>
    </dgm:pt>
    <dgm:pt modelId="{9F4791FF-1E57-4DC7-8A3B-12F6DAB50917}">
      <dgm:prSet phldrT="[Text]"/>
      <dgm:spPr>
        <a:solidFill>
          <a:schemeClr val="accent1">
            <a:lumMod val="60000"/>
            <a:lumOff val="40000"/>
          </a:schemeClr>
        </a:solidFill>
      </dgm:spPr>
      <dgm:t>
        <a:bodyPr/>
        <a:lstStyle/>
        <a:p>
          <a:r>
            <a:rPr lang="en-US" dirty="0" smtClean="0"/>
            <a:t>Employment Tax Incentive (ETI)</a:t>
          </a:r>
          <a:endParaRPr lang="en-US" dirty="0"/>
        </a:p>
      </dgm:t>
    </dgm:pt>
    <dgm:pt modelId="{6DBAD266-10BC-4946-9AE5-38303A415195}" type="sibTrans" cxnId="{74ED6A4E-748A-417B-BD60-AD7E3D04F9AF}">
      <dgm:prSet/>
      <dgm:spPr/>
      <dgm:t>
        <a:bodyPr/>
        <a:lstStyle/>
        <a:p>
          <a:endParaRPr lang="en-US"/>
        </a:p>
      </dgm:t>
    </dgm:pt>
    <dgm:pt modelId="{D561F22F-77D0-4111-BFF2-5855880B76FA}" type="parTrans" cxnId="{74ED6A4E-748A-417B-BD60-AD7E3D04F9AF}">
      <dgm:prSet/>
      <dgm:spPr/>
      <dgm:t>
        <a:bodyPr/>
        <a:lstStyle/>
        <a:p>
          <a:endParaRPr lang="en-US"/>
        </a:p>
      </dgm:t>
    </dgm:pt>
    <dgm:pt modelId="{F3430A9A-95A5-49F5-BC21-846CD78FB208}">
      <dgm:prSet phldrT="[Text]"/>
      <dgm:spPr>
        <a:solidFill>
          <a:schemeClr val="accent1">
            <a:lumMod val="60000"/>
            <a:lumOff val="40000"/>
          </a:schemeClr>
        </a:solidFill>
      </dgm:spPr>
      <dgm:t>
        <a:bodyPr/>
        <a:lstStyle/>
        <a:p>
          <a:r>
            <a:rPr lang="en-US" dirty="0" smtClean="0"/>
            <a:t>Skills Development Levy (SDL)</a:t>
          </a:r>
          <a:endParaRPr lang="en-US" dirty="0"/>
        </a:p>
      </dgm:t>
    </dgm:pt>
    <dgm:pt modelId="{61CA08E0-6D2A-460E-91D4-501349272AF0}" type="parTrans" cxnId="{1F6DC6AF-BB3D-4E74-A448-36F9D385B947}">
      <dgm:prSet/>
      <dgm:spPr/>
      <dgm:t>
        <a:bodyPr/>
        <a:lstStyle/>
        <a:p>
          <a:endParaRPr lang="en-US"/>
        </a:p>
      </dgm:t>
    </dgm:pt>
    <dgm:pt modelId="{E2B9FDD7-EC97-4CB2-A8AB-6E5BAA498605}" type="sibTrans" cxnId="{1F6DC6AF-BB3D-4E74-A448-36F9D385B947}">
      <dgm:prSet/>
      <dgm:spPr/>
      <dgm:t>
        <a:bodyPr/>
        <a:lstStyle/>
        <a:p>
          <a:endParaRPr lang="en-US"/>
        </a:p>
      </dgm:t>
    </dgm:pt>
    <dgm:pt modelId="{0F24F7DB-48B3-4A15-8F61-75B23410B080}">
      <dgm:prSet phldrT="[Text]"/>
      <dgm:spPr>
        <a:solidFill>
          <a:schemeClr val="accent1">
            <a:lumMod val="60000"/>
            <a:lumOff val="40000"/>
          </a:schemeClr>
        </a:solidFill>
      </dgm:spPr>
      <dgm:t>
        <a:bodyPr/>
        <a:lstStyle/>
        <a:p>
          <a:r>
            <a:rPr lang="en-US" dirty="0" smtClean="0"/>
            <a:t>Submission Process</a:t>
          </a:r>
          <a:endParaRPr lang="en-US" dirty="0"/>
        </a:p>
      </dgm:t>
    </dgm:pt>
    <dgm:pt modelId="{B2AB6CE9-2FE1-4BB3-A1A6-72A43D3E1BEC}" type="parTrans" cxnId="{11542838-A3C6-4DE2-96D8-D78F650EC608}">
      <dgm:prSet/>
      <dgm:spPr/>
      <dgm:t>
        <a:bodyPr/>
        <a:lstStyle/>
        <a:p>
          <a:endParaRPr lang="en-US"/>
        </a:p>
      </dgm:t>
    </dgm:pt>
    <dgm:pt modelId="{0B6BA3A2-B0A1-4FB7-B08D-AD5588124503}" type="sibTrans" cxnId="{11542838-A3C6-4DE2-96D8-D78F650EC608}">
      <dgm:prSet/>
      <dgm:spPr/>
      <dgm:t>
        <a:bodyPr/>
        <a:lstStyle/>
        <a:p>
          <a:endParaRPr lang="en-US"/>
        </a:p>
      </dgm:t>
    </dgm:pt>
    <dgm:pt modelId="{B38EC4C3-5CBE-4AC7-AE76-3AD2745F7595}" type="pres">
      <dgm:prSet presAssocID="{2122D344-530D-4106-A2D9-A5EBB84BDC7B}" presName="Name0" presStyleCnt="0">
        <dgm:presLayoutVars>
          <dgm:chMax val="7"/>
          <dgm:chPref val="7"/>
          <dgm:dir/>
        </dgm:presLayoutVars>
      </dgm:prSet>
      <dgm:spPr/>
      <dgm:t>
        <a:bodyPr/>
        <a:lstStyle/>
        <a:p>
          <a:endParaRPr lang="en-US"/>
        </a:p>
      </dgm:t>
    </dgm:pt>
    <dgm:pt modelId="{B91FBE83-5742-4F0A-9D01-88106F8421B2}" type="pres">
      <dgm:prSet presAssocID="{2122D344-530D-4106-A2D9-A5EBB84BDC7B}" presName="Name1" presStyleCnt="0"/>
      <dgm:spPr/>
      <dgm:t>
        <a:bodyPr/>
        <a:lstStyle/>
        <a:p>
          <a:endParaRPr lang="en-US"/>
        </a:p>
      </dgm:t>
    </dgm:pt>
    <dgm:pt modelId="{619987FF-F881-4690-B8BF-3F047DA66100}" type="pres">
      <dgm:prSet presAssocID="{2122D344-530D-4106-A2D9-A5EBB84BDC7B}" presName="cycle" presStyleCnt="0"/>
      <dgm:spPr/>
      <dgm:t>
        <a:bodyPr/>
        <a:lstStyle/>
        <a:p>
          <a:endParaRPr lang="en-US"/>
        </a:p>
      </dgm:t>
    </dgm:pt>
    <dgm:pt modelId="{CF56423E-78DD-4AFB-838E-F2334CECB6EB}" type="pres">
      <dgm:prSet presAssocID="{2122D344-530D-4106-A2D9-A5EBB84BDC7B}" presName="srcNode" presStyleLbl="node1" presStyleIdx="0" presStyleCnt="6"/>
      <dgm:spPr/>
      <dgm:t>
        <a:bodyPr/>
        <a:lstStyle/>
        <a:p>
          <a:endParaRPr lang="en-US"/>
        </a:p>
      </dgm:t>
    </dgm:pt>
    <dgm:pt modelId="{3D48BEDA-5109-4A5C-B4A3-68883FBB2887}" type="pres">
      <dgm:prSet presAssocID="{2122D344-530D-4106-A2D9-A5EBB84BDC7B}" presName="conn" presStyleLbl="parChTrans1D2" presStyleIdx="0" presStyleCnt="1"/>
      <dgm:spPr/>
      <dgm:t>
        <a:bodyPr/>
        <a:lstStyle/>
        <a:p>
          <a:endParaRPr lang="en-US"/>
        </a:p>
      </dgm:t>
    </dgm:pt>
    <dgm:pt modelId="{912DC4DC-9EBA-45CA-9E22-ED78B1395EF7}" type="pres">
      <dgm:prSet presAssocID="{2122D344-530D-4106-A2D9-A5EBB84BDC7B}" presName="extraNode" presStyleLbl="node1" presStyleIdx="0" presStyleCnt="6"/>
      <dgm:spPr/>
      <dgm:t>
        <a:bodyPr/>
        <a:lstStyle/>
        <a:p>
          <a:endParaRPr lang="en-US"/>
        </a:p>
      </dgm:t>
    </dgm:pt>
    <dgm:pt modelId="{233C866F-1C6B-4DCA-B741-026467CC46E6}" type="pres">
      <dgm:prSet presAssocID="{2122D344-530D-4106-A2D9-A5EBB84BDC7B}" presName="dstNode" presStyleLbl="node1" presStyleIdx="0" presStyleCnt="6"/>
      <dgm:spPr/>
      <dgm:t>
        <a:bodyPr/>
        <a:lstStyle/>
        <a:p>
          <a:endParaRPr lang="en-US"/>
        </a:p>
      </dgm:t>
    </dgm:pt>
    <dgm:pt modelId="{A1B1BCC6-5F57-4BD8-868E-9AD179182B6A}" type="pres">
      <dgm:prSet presAssocID="{4B44815A-FF00-48EA-81B1-3A84F259EB45}" presName="text_1" presStyleLbl="node1" presStyleIdx="0" presStyleCnt="6">
        <dgm:presLayoutVars>
          <dgm:bulletEnabled val="1"/>
        </dgm:presLayoutVars>
      </dgm:prSet>
      <dgm:spPr/>
      <dgm:t>
        <a:bodyPr/>
        <a:lstStyle/>
        <a:p>
          <a:endParaRPr lang="en-US"/>
        </a:p>
      </dgm:t>
    </dgm:pt>
    <dgm:pt modelId="{8C006DF1-4CAF-4D48-8677-164EC9658D2C}" type="pres">
      <dgm:prSet presAssocID="{4B44815A-FF00-48EA-81B1-3A84F259EB45}" presName="accent_1" presStyleCnt="0"/>
      <dgm:spPr/>
      <dgm:t>
        <a:bodyPr/>
        <a:lstStyle/>
        <a:p>
          <a:endParaRPr lang="en-US"/>
        </a:p>
      </dgm:t>
    </dgm:pt>
    <dgm:pt modelId="{84C00496-0771-4A2C-B496-E2273B6C7480}" type="pres">
      <dgm:prSet presAssocID="{4B44815A-FF00-48EA-81B1-3A84F259EB45}" presName="accentRepeatNode" presStyleLbl="solidFgAcc1" presStyleIdx="0" presStyleCnt="6"/>
      <dgm:spPr/>
      <dgm:t>
        <a:bodyPr/>
        <a:lstStyle/>
        <a:p>
          <a:endParaRPr lang="en-US"/>
        </a:p>
      </dgm:t>
    </dgm:pt>
    <dgm:pt modelId="{D51652D5-7680-40BB-B465-981901942E4F}" type="pres">
      <dgm:prSet presAssocID="{1B81DAD1-D4E4-42CE-B28E-A4A8B42CEEF8}" presName="text_2" presStyleLbl="node1" presStyleIdx="1" presStyleCnt="6">
        <dgm:presLayoutVars>
          <dgm:bulletEnabled val="1"/>
        </dgm:presLayoutVars>
      </dgm:prSet>
      <dgm:spPr/>
      <dgm:t>
        <a:bodyPr/>
        <a:lstStyle/>
        <a:p>
          <a:endParaRPr lang="en-US"/>
        </a:p>
      </dgm:t>
    </dgm:pt>
    <dgm:pt modelId="{355551D1-849D-4263-B4D7-CCB3B4309760}" type="pres">
      <dgm:prSet presAssocID="{1B81DAD1-D4E4-42CE-B28E-A4A8B42CEEF8}" presName="accent_2" presStyleCnt="0"/>
      <dgm:spPr/>
      <dgm:t>
        <a:bodyPr/>
        <a:lstStyle/>
        <a:p>
          <a:endParaRPr lang="en-US"/>
        </a:p>
      </dgm:t>
    </dgm:pt>
    <dgm:pt modelId="{28870407-25F2-4436-8C49-5A7B46D84E78}" type="pres">
      <dgm:prSet presAssocID="{1B81DAD1-D4E4-42CE-B28E-A4A8B42CEEF8}" presName="accentRepeatNode" presStyleLbl="solidFgAcc1" presStyleIdx="1" presStyleCnt="6"/>
      <dgm:spPr>
        <a:solidFill>
          <a:schemeClr val="accent5">
            <a:lumMod val="75000"/>
          </a:schemeClr>
        </a:solidFill>
        <a:ln>
          <a:noFill/>
        </a:ln>
      </dgm:spPr>
      <dgm:t>
        <a:bodyPr/>
        <a:lstStyle/>
        <a:p>
          <a:endParaRPr lang="en-US"/>
        </a:p>
      </dgm:t>
    </dgm:pt>
    <dgm:pt modelId="{9184C782-4799-4719-9BE7-02F2DB7B7FE0}" type="pres">
      <dgm:prSet presAssocID="{F3430A9A-95A5-49F5-BC21-846CD78FB208}" presName="text_3" presStyleLbl="node1" presStyleIdx="2" presStyleCnt="6">
        <dgm:presLayoutVars>
          <dgm:bulletEnabled val="1"/>
        </dgm:presLayoutVars>
      </dgm:prSet>
      <dgm:spPr/>
      <dgm:t>
        <a:bodyPr/>
        <a:lstStyle/>
        <a:p>
          <a:endParaRPr lang="en-US"/>
        </a:p>
      </dgm:t>
    </dgm:pt>
    <dgm:pt modelId="{B8491513-83AE-4190-A1B6-8AB2F0C85607}" type="pres">
      <dgm:prSet presAssocID="{F3430A9A-95A5-49F5-BC21-846CD78FB208}" presName="accent_3" presStyleCnt="0"/>
      <dgm:spPr/>
    </dgm:pt>
    <dgm:pt modelId="{5CF6085D-DA70-462D-ACED-A8E8F84100A6}" type="pres">
      <dgm:prSet presAssocID="{F3430A9A-95A5-49F5-BC21-846CD78FB208}" presName="accentRepeatNode" presStyleLbl="solidFgAcc1" presStyleIdx="2" presStyleCnt="6"/>
      <dgm:spPr/>
    </dgm:pt>
    <dgm:pt modelId="{970BAFFD-B0C2-4903-BFCC-B5926402DB57}" type="pres">
      <dgm:prSet presAssocID="{9F4791FF-1E57-4DC7-8A3B-12F6DAB50917}" presName="text_4" presStyleLbl="node1" presStyleIdx="3" presStyleCnt="6">
        <dgm:presLayoutVars>
          <dgm:bulletEnabled val="1"/>
        </dgm:presLayoutVars>
      </dgm:prSet>
      <dgm:spPr/>
      <dgm:t>
        <a:bodyPr/>
        <a:lstStyle/>
        <a:p>
          <a:endParaRPr lang="en-US"/>
        </a:p>
      </dgm:t>
    </dgm:pt>
    <dgm:pt modelId="{15D843E0-0AD6-4A21-BE2C-4935DFA11BC7}" type="pres">
      <dgm:prSet presAssocID="{9F4791FF-1E57-4DC7-8A3B-12F6DAB50917}" presName="accent_4" presStyleCnt="0"/>
      <dgm:spPr/>
    </dgm:pt>
    <dgm:pt modelId="{27A9C59C-7B5A-4D06-B8D4-8C4E3E419DFA}" type="pres">
      <dgm:prSet presAssocID="{9F4791FF-1E57-4DC7-8A3B-12F6DAB50917}" presName="accentRepeatNode" presStyleLbl="solidFgAcc1" presStyleIdx="3" presStyleCnt="6"/>
      <dgm:spPr/>
      <dgm:t>
        <a:bodyPr/>
        <a:lstStyle/>
        <a:p>
          <a:endParaRPr lang="en-US"/>
        </a:p>
      </dgm:t>
    </dgm:pt>
    <dgm:pt modelId="{71817E31-7614-4F89-AE60-CC3FDE700E61}" type="pres">
      <dgm:prSet presAssocID="{35A80E77-A1F6-4984-BC74-40A11F2E7F0C}" presName="text_5" presStyleLbl="node1" presStyleIdx="4" presStyleCnt="6">
        <dgm:presLayoutVars>
          <dgm:bulletEnabled val="1"/>
        </dgm:presLayoutVars>
      </dgm:prSet>
      <dgm:spPr/>
      <dgm:t>
        <a:bodyPr/>
        <a:lstStyle/>
        <a:p>
          <a:endParaRPr lang="en-US"/>
        </a:p>
      </dgm:t>
    </dgm:pt>
    <dgm:pt modelId="{29A86777-AB98-403D-8DA6-F2B75392ED4A}" type="pres">
      <dgm:prSet presAssocID="{35A80E77-A1F6-4984-BC74-40A11F2E7F0C}" presName="accent_5" presStyleCnt="0"/>
      <dgm:spPr/>
    </dgm:pt>
    <dgm:pt modelId="{025B2216-8C3C-4187-BA98-561A753654D4}" type="pres">
      <dgm:prSet presAssocID="{35A80E77-A1F6-4984-BC74-40A11F2E7F0C}" presName="accentRepeatNode" presStyleLbl="solidFgAcc1" presStyleIdx="4" presStyleCnt="6"/>
      <dgm:spPr/>
      <dgm:t>
        <a:bodyPr/>
        <a:lstStyle/>
        <a:p>
          <a:endParaRPr lang="en-US"/>
        </a:p>
      </dgm:t>
    </dgm:pt>
    <dgm:pt modelId="{54F1141F-67F7-48E2-82BA-78C56F03B2B6}" type="pres">
      <dgm:prSet presAssocID="{0F24F7DB-48B3-4A15-8F61-75B23410B080}" presName="text_6" presStyleLbl="node1" presStyleIdx="5" presStyleCnt="6">
        <dgm:presLayoutVars>
          <dgm:bulletEnabled val="1"/>
        </dgm:presLayoutVars>
      </dgm:prSet>
      <dgm:spPr/>
      <dgm:t>
        <a:bodyPr/>
        <a:lstStyle/>
        <a:p>
          <a:endParaRPr lang="en-US"/>
        </a:p>
      </dgm:t>
    </dgm:pt>
    <dgm:pt modelId="{3F831D40-9DC7-4AC9-B3BC-0EBADB3C3AFE}" type="pres">
      <dgm:prSet presAssocID="{0F24F7DB-48B3-4A15-8F61-75B23410B080}" presName="accent_6" presStyleCnt="0"/>
      <dgm:spPr/>
    </dgm:pt>
    <dgm:pt modelId="{3EA141E7-299C-4F62-AB9A-D5630CC11E0D}" type="pres">
      <dgm:prSet presAssocID="{0F24F7DB-48B3-4A15-8F61-75B23410B080}" presName="accentRepeatNode" presStyleLbl="solidFgAcc1" presStyleIdx="5" presStyleCnt="6"/>
      <dgm:spPr/>
    </dgm:pt>
  </dgm:ptLst>
  <dgm:cxnLst>
    <dgm:cxn modelId="{2DA80B81-8834-4FD5-AFD0-E0BDC32495D9}" type="presOf" srcId="{9F4791FF-1E57-4DC7-8A3B-12F6DAB50917}" destId="{970BAFFD-B0C2-4903-BFCC-B5926402DB57}" srcOrd="0" destOrd="0" presId="urn:microsoft.com/office/officeart/2008/layout/VerticalCurvedList"/>
    <dgm:cxn modelId="{F6DC66E2-B6F8-4D9D-B561-ADE0F8D11DDB}" type="presOf" srcId="{24A68C3A-3D00-4845-BBF5-B2B6DECD638A}" destId="{3D48BEDA-5109-4A5C-B4A3-68883FBB2887}" srcOrd="0" destOrd="0" presId="urn:microsoft.com/office/officeart/2008/layout/VerticalCurvedList"/>
    <dgm:cxn modelId="{11542838-A3C6-4DE2-96D8-D78F650EC608}" srcId="{2122D344-530D-4106-A2D9-A5EBB84BDC7B}" destId="{0F24F7DB-48B3-4A15-8F61-75B23410B080}" srcOrd="5" destOrd="0" parTransId="{B2AB6CE9-2FE1-4BB3-A1A6-72A43D3E1BEC}" sibTransId="{0B6BA3A2-B0A1-4FB7-B08D-AD5588124503}"/>
    <dgm:cxn modelId="{B94E1172-3FA5-43FD-ACC5-9CCB67071023}" type="presOf" srcId="{F3430A9A-95A5-49F5-BC21-846CD78FB208}" destId="{9184C782-4799-4719-9BE7-02F2DB7B7FE0}" srcOrd="0" destOrd="0" presId="urn:microsoft.com/office/officeart/2008/layout/VerticalCurvedList"/>
    <dgm:cxn modelId="{C68AA19F-04FD-4BB8-9731-4B79619E2292}" type="presOf" srcId="{0F24F7DB-48B3-4A15-8F61-75B23410B080}" destId="{54F1141F-67F7-48E2-82BA-78C56F03B2B6}" srcOrd="0" destOrd="0" presId="urn:microsoft.com/office/officeart/2008/layout/VerticalCurvedList"/>
    <dgm:cxn modelId="{47A3FE05-D346-415E-8268-03E5347CEFF4}" srcId="{2122D344-530D-4106-A2D9-A5EBB84BDC7B}" destId="{1B81DAD1-D4E4-42CE-B28E-A4A8B42CEEF8}" srcOrd="1" destOrd="0" parTransId="{6933900B-DD13-40B7-9536-BA89794AF15B}" sibTransId="{E1F90FFD-3E97-4072-86D8-1A529627E5D3}"/>
    <dgm:cxn modelId="{1F6DC6AF-BB3D-4E74-A448-36F9D385B947}" srcId="{2122D344-530D-4106-A2D9-A5EBB84BDC7B}" destId="{F3430A9A-95A5-49F5-BC21-846CD78FB208}" srcOrd="2" destOrd="0" parTransId="{61CA08E0-6D2A-460E-91D4-501349272AF0}" sibTransId="{E2B9FDD7-EC97-4CB2-A8AB-6E5BAA498605}"/>
    <dgm:cxn modelId="{257F121C-7A62-4343-B42F-5B3417594087}" type="presOf" srcId="{1B81DAD1-D4E4-42CE-B28E-A4A8B42CEEF8}" destId="{D51652D5-7680-40BB-B465-981901942E4F}" srcOrd="0" destOrd="0" presId="urn:microsoft.com/office/officeart/2008/layout/VerticalCurvedList"/>
    <dgm:cxn modelId="{DAFF48CE-33EC-4AC3-9B68-88D1D0AAA9E0}" type="presOf" srcId="{2122D344-530D-4106-A2D9-A5EBB84BDC7B}" destId="{B38EC4C3-5CBE-4AC7-AE76-3AD2745F7595}" srcOrd="0" destOrd="0" presId="urn:microsoft.com/office/officeart/2008/layout/VerticalCurvedList"/>
    <dgm:cxn modelId="{CFFDCB26-7EB9-4B90-8262-FA6B85CC8699}" type="presOf" srcId="{4B44815A-FF00-48EA-81B1-3A84F259EB45}" destId="{A1B1BCC6-5F57-4BD8-868E-9AD179182B6A}" srcOrd="0" destOrd="0" presId="urn:microsoft.com/office/officeart/2008/layout/VerticalCurvedList"/>
    <dgm:cxn modelId="{A0F131F7-5E02-4B02-AD6E-0850F11DBB41}" type="presOf" srcId="{35A80E77-A1F6-4984-BC74-40A11F2E7F0C}" destId="{71817E31-7614-4F89-AE60-CC3FDE700E61}" srcOrd="0" destOrd="0" presId="urn:microsoft.com/office/officeart/2008/layout/VerticalCurvedList"/>
    <dgm:cxn modelId="{3E1B3311-EC9D-4020-B411-77467BC8D97C}" srcId="{2122D344-530D-4106-A2D9-A5EBB84BDC7B}" destId="{35A80E77-A1F6-4984-BC74-40A11F2E7F0C}" srcOrd="4" destOrd="0" parTransId="{1277620A-BB2A-4D52-9A72-5198594C71D4}" sibTransId="{5630B650-743F-4414-B5A1-9D739B9628A6}"/>
    <dgm:cxn modelId="{0BC7398D-8A40-47A4-8653-F2E1275FA607}" srcId="{2122D344-530D-4106-A2D9-A5EBB84BDC7B}" destId="{4B44815A-FF00-48EA-81B1-3A84F259EB45}" srcOrd="0" destOrd="0" parTransId="{0D39F816-DC24-4B6C-88F1-7AF33F33EB97}" sibTransId="{24A68C3A-3D00-4845-BBF5-B2B6DECD638A}"/>
    <dgm:cxn modelId="{74ED6A4E-748A-417B-BD60-AD7E3D04F9AF}" srcId="{2122D344-530D-4106-A2D9-A5EBB84BDC7B}" destId="{9F4791FF-1E57-4DC7-8A3B-12F6DAB50917}" srcOrd="3" destOrd="0" parTransId="{D561F22F-77D0-4111-BFF2-5855880B76FA}" sibTransId="{6DBAD266-10BC-4946-9AE5-38303A415195}"/>
    <dgm:cxn modelId="{0372C8BF-D595-4437-BD7E-7A71D8DFD39D}" type="presParOf" srcId="{B38EC4C3-5CBE-4AC7-AE76-3AD2745F7595}" destId="{B91FBE83-5742-4F0A-9D01-88106F8421B2}" srcOrd="0" destOrd="0" presId="urn:microsoft.com/office/officeart/2008/layout/VerticalCurvedList"/>
    <dgm:cxn modelId="{D75984C9-E618-44B2-9AEE-F469DE543181}" type="presParOf" srcId="{B91FBE83-5742-4F0A-9D01-88106F8421B2}" destId="{619987FF-F881-4690-B8BF-3F047DA66100}" srcOrd="0" destOrd="0" presId="urn:microsoft.com/office/officeart/2008/layout/VerticalCurvedList"/>
    <dgm:cxn modelId="{B6763DAC-1A54-458E-BA68-DE20CEF720C5}" type="presParOf" srcId="{619987FF-F881-4690-B8BF-3F047DA66100}" destId="{CF56423E-78DD-4AFB-838E-F2334CECB6EB}" srcOrd="0" destOrd="0" presId="urn:microsoft.com/office/officeart/2008/layout/VerticalCurvedList"/>
    <dgm:cxn modelId="{3605ED8D-09AD-4E62-B52C-FBF92854ED76}" type="presParOf" srcId="{619987FF-F881-4690-B8BF-3F047DA66100}" destId="{3D48BEDA-5109-4A5C-B4A3-68883FBB2887}" srcOrd="1" destOrd="0" presId="urn:microsoft.com/office/officeart/2008/layout/VerticalCurvedList"/>
    <dgm:cxn modelId="{791D9673-5E3B-4737-81F0-6D8953F70185}" type="presParOf" srcId="{619987FF-F881-4690-B8BF-3F047DA66100}" destId="{912DC4DC-9EBA-45CA-9E22-ED78B1395EF7}" srcOrd="2" destOrd="0" presId="urn:microsoft.com/office/officeart/2008/layout/VerticalCurvedList"/>
    <dgm:cxn modelId="{7789103A-BAF7-4EB5-AD96-E625B7C48A98}" type="presParOf" srcId="{619987FF-F881-4690-B8BF-3F047DA66100}" destId="{233C866F-1C6B-4DCA-B741-026467CC46E6}" srcOrd="3" destOrd="0" presId="urn:microsoft.com/office/officeart/2008/layout/VerticalCurvedList"/>
    <dgm:cxn modelId="{65780BA6-2D2A-48A4-A1A1-6AF320FEF7A1}" type="presParOf" srcId="{B91FBE83-5742-4F0A-9D01-88106F8421B2}" destId="{A1B1BCC6-5F57-4BD8-868E-9AD179182B6A}" srcOrd="1" destOrd="0" presId="urn:microsoft.com/office/officeart/2008/layout/VerticalCurvedList"/>
    <dgm:cxn modelId="{5E03A77C-0E37-47C3-8266-8295A36B8DDC}" type="presParOf" srcId="{B91FBE83-5742-4F0A-9D01-88106F8421B2}" destId="{8C006DF1-4CAF-4D48-8677-164EC9658D2C}" srcOrd="2" destOrd="0" presId="urn:microsoft.com/office/officeart/2008/layout/VerticalCurvedList"/>
    <dgm:cxn modelId="{16648A60-28B9-4F21-BEFA-570484889A42}" type="presParOf" srcId="{8C006DF1-4CAF-4D48-8677-164EC9658D2C}" destId="{84C00496-0771-4A2C-B496-E2273B6C7480}" srcOrd="0" destOrd="0" presId="urn:microsoft.com/office/officeart/2008/layout/VerticalCurvedList"/>
    <dgm:cxn modelId="{CCEB0690-8101-4C63-A055-F5E9E7E9D152}" type="presParOf" srcId="{B91FBE83-5742-4F0A-9D01-88106F8421B2}" destId="{D51652D5-7680-40BB-B465-981901942E4F}" srcOrd="3" destOrd="0" presId="urn:microsoft.com/office/officeart/2008/layout/VerticalCurvedList"/>
    <dgm:cxn modelId="{A56E6F75-47E6-4149-BCFC-18867FC7865B}" type="presParOf" srcId="{B91FBE83-5742-4F0A-9D01-88106F8421B2}" destId="{355551D1-849D-4263-B4D7-CCB3B4309760}" srcOrd="4" destOrd="0" presId="urn:microsoft.com/office/officeart/2008/layout/VerticalCurvedList"/>
    <dgm:cxn modelId="{5362AB33-DE0D-4C43-8D9C-17BED8F348B0}" type="presParOf" srcId="{355551D1-849D-4263-B4D7-CCB3B4309760}" destId="{28870407-25F2-4436-8C49-5A7B46D84E78}" srcOrd="0" destOrd="0" presId="urn:microsoft.com/office/officeart/2008/layout/VerticalCurvedList"/>
    <dgm:cxn modelId="{9ED3317A-9D7B-4691-8FE7-3443F60F1B57}" type="presParOf" srcId="{B91FBE83-5742-4F0A-9D01-88106F8421B2}" destId="{9184C782-4799-4719-9BE7-02F2DB7B7FE0}" srcOrd="5" destOrd="0" presId="urn:microsoft.com/office/officeart/2008/layout/VerticalCurvedList"/>
    <dgm:cxn modelId="{D0C3C9FA-604A-4F04-908E-7A7059B6D631}" type="presParOf" srcId="{B91FBE83-5742-4F0A-9D01-88106F8421B2}" destId="{B8491513-83AE-4190-A1B6-8AB2F0C85607}" srcOrd="6" destOrd="0" presId="urn:microsoft.com/office/officeart/2008/layout/VerticalCurvedList"/>
    <dgm:cxn modelId="{C0E2A067-69B9-4B08-9FBE-E479235D58E0}" type="presParOf" srcId="{B8491513-83AE-4190-A1B6-8AB2F0C85607}" destId="{5CF6085D-DA70-462D-ACED-A8E8F84100A6}" srcOrd="0" destOrd="0" presId="urn:microsoft.com/office/officeart/2008/layout/VerticalCurvedList"/>
    <dgm:cxn modelId="{6063DFCE-8921-4670-BDAB-AD62632B52FD}" type="presParOf" srcId="{B91FBE83-5742-4F0A-9D01-88106F8421B2}" destId="{970BAFFD-B0C2-4903-BFCC-B5926402DB57}" srcOrd="7" destOrd="0" presId="urn:microsoft.com/office/officeart/2008/layout/VerticalCurvedList"/>
    <dgm:cxn modelId="{230F5BDC-6142-4A96-A6EE-4733C2C75217}" type="presParOf" srcId="{B91FBE83-5742-4F0A-9D01-88106F8421B2}" destId="{15D843E0-0AD6-4A21-BE2C-4935DFA11BC7}" srcOrd="8" destOrd="0" presId="urn:microsoft.com/office/officeart/2008/layout/VerticalCurvedList"/>
    <dgm:cxn modelId="{B234DEA6-85E7-4830-AB83-04B80DF8A682}" type="presParOf" srcId="{15D843E0-0AD6-4A21-BE2C-4935DFA11BC7}" destId="{27A9C59C-7B5A-4D06-B8D4-8C4E3E419DFA}" srcOrd="0" destOrd="0" presId="urn:microsoft.com/office/officeart/2008/layout/VerticalCurvedList"/>
    <dgm:cxn modelId="{2B65CFB2-C53E-47C5-8C37-1F97D4A7AEC8}" type="presParOf" srcId="{B91FBE83-5742-4F0A-9D01-88106F8421B2}" destId="{71817E31-7614-4F89-AE60-CC3FDE700E61}" srcOrd="9" destOrd="0" presId="urn:microsoft.com/office/officeart/2008/layout/VerticalCurvedList"/>
    <dgm:cxn modelId="{4FA8BDDC-9FA6-4830-BF0B-5BD76F932A35}" type="presParOf" srcId="{B91FBE83-5742-4F0A-9D01-88106F8421B2}" destId="{29A86777-AB98-403D-8DA6-F2B75392ED4A}" srcOrd="10" destOrd="0" presId="urn:microsoft.com/office/officeart/2008/layout/VerticalCurvedList"/>
    <dgm:cxn modelId="{06E5CC04-D0DD-428B-A3A7-97E9A4DC6B29}" type="presParOf" srcId="{29A86777-AB98-403D-8DA6-F2B75392ED4A}" destId="{025B2216-8C3C-4187-BA98-561A753654D4}" srcOrd="0" destOrd="0" presId="urn:microsoft.com/office/officeart/2008/layout/VerticalCurvedList"/>
    <dgm:cxn modelId="{9570B310-8085-485A-8D67-B348098C7F25}" type="presParOf" srcId="{B91FBE83-5742-4F0A-9D01-88106F8421B2}" destId="{54F1141F-67F7-48E2-82BA-78C56F03B2B6}" srcOrd="11" destOrd="0" presId="urn:microsoft.com/office/officeart/2008/layout/VerticalCurvedList"/>
    <dgm:cxn modelId="{09DC206C-B7A1-46B6-843F-8763391FE735}" type="presParOf" srcId="{B91FBE83-5742-4F0A-9D01-88106F8421B2}" destId="{3F831D40-9DC7-4AC9-B3BC-0EBADB3C3AFE}" srcOrd="12" destOrd="0" presId="urn:microsoft.com/office/officeart/2008/layout/VerticalCurvedList"/>
    <dgm:cxn modelId="{C195520B-86C8-4118-8016-439D300C6AB9}" type="presParOf" srcId="{3F831D40-9DC7-4AC9-B3BC-0EBADB3C3AFE}" destId="{3EA141E7-299C-4F62-AB9A-D5630CC11E0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8C4CFF-DB72-4F3B-B89E-9A3E1F1A295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7F107CE-BBCE-45F1-8DA6-84A7C45B006A}" type="pres">
      <dgm:prSet presAssocID="{A68C4CFF-DB72-4F3B-B89E-9A3E1F1A295A}" presName="diagram" presStyleCnt="0">
        <dgm:presLayoutVars>
          <dgm:dir/>
          <dgm:resizeHandles val="exact"/>
        </dgm:presLayoutVars>
      </dgm:prSet>
      <dgm:spPr/>
      <dgm:t>
        <a:bodyPr/>
        <a:lstStyle/>
        <a:p>
          <a:endParaRPr lang="en-US"/>
        </a:p>
      </dgm:t>
    </dgm:pt>
  </dgm:ptLst>
  <dgm:cxnLst>
    <dgm:cxn modelId="{94654D61-E516-4BAF-83B4-62D034BD0988}" type="presOf" srcId="{A68C4CFF-DB72-4F3B-B89E-9A3E1F1A295A}" destId="{47F107CE-BBCE-45F1-8DA6-84A7C45B006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22D344-530D-4106-A2D9-A5EBB84BDC7B}"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35A80E77-A1F6-4984-BC74-40A11F2E7F0C}">
      <dgm:prSet phldrT="[Text]"/>
      <dgm:spPr>
        <a:solidFill>
          <a:schemeClr val="accent1">
            <a:lumMod val="60000"/>
            <a:lumOff val="40000"/>
          </a:schemeClr>
        </a:solidFill>
      </dgm:spPr>
      <dgm:t>
        <a:bodyPr/>
        <a:lstStyle/>
        <a:p>
          <a:r>
            <a:rPr lang="en-US" dirty="0" smtClean="0"/>
            <a:t>Deferral of Payment of Provisional Tax </a:t>
          </a:r>
          <a:endParaRPr lang="en-US" dirty="0"/>
        </a:p>
      </dgm:t>
    </dgm:pt>
    <dgm:pt modelId="{1277620A-BB2A-4D52-9A72-5198594C71D4}" type="parTrans" cxnId="{3E1B3311-EC9D-4020-B411-77467BC8D97C}">
      <dgm:prSet/>
      <dgm:spPr/>
      <dgm:t>
        <a:bodyPr/>
        <a:lstStyle/>
        <a:p>
          <a:endParaRPr lang="en-US"/>
        </a:p>
      </dgm:t>
    </dgm:pt>
    <dgm:pt modelId="{5630B650-743F-4414-B5A1-9D739B9628A6}" type="sibTrans" cxnId="{3E1B3311-EC9D-4020-B411-77467BC8D97C}">
      <dgm:prSet/>
      <dgm:spPr/>
      <dgm:t>
        <a:bodyPr/>
        <a:lstStyle/>
        <a:p>
          <a:endParaRPr lang="en-US"/>
        </a:p>
      </dgm:t>
    </dgm:pt>
    <dgm:pt modelId="{4B44815A-FF00-48EA-81B1-3A84F259EB45}">
      <dgm:prSet phldrT="[Text]"/>
      <dgm:spPr>
        <a:solidFill>
          <a:schemeClr val="accent1">
            <a:lumMod val="60000"/>
            <a:lumOff val="40000"/>
          </a:schemeClr>
        </a:solidFill>
      </dgm:spPr>
      <dgm:t>
        <a:bodyPr/>
        <a:lstStyle/>
        <a:p>
          <a:r>
            <a:rPr lang="en-US" dirty="0" smtClean="0"/>
            <a:t>Purpose and Background</a:t>
          </a:r>
          <a:endParaRPr lang="en-US" dirty="0"/>
        </a:p>
      </dgm:t>
    </dgm:pt>
    <dgm:pt modelId="{0D39F816-DC24-4B6C-88F1-7AF33F33EB97}" type="parTrans" cxnId="{0BC7398D-8A40-47A4-8653-F2E1275FA607}">
      <dgm:prSet/>
      <dgm:spPr/>
      <dgm:t>
        <a:bodyPr/>
        <a:lstStyle/>
        <a:p>
          <a:endParaRPr lang="en-US"/>
        </a:p>
      </dgm:t>
    </dgm:pt>
    <dgm:pt modelId="{24A68C3A-3D00-4845-BBF5-B2B6DECD638A}" type="sibTrans" cxnId="{0BC7398D-8A40-47A4-8653-F2E1275FA607}">
      <dgm:prSet/>
      <dgm:spPr/>
      <dgm:t>
        <a:bodyPr/>
        <a:lstStyle/>
        <a:p>
          <a:endParaRPr lang="en-US"/>
        </a:p>
      </dgm:t>
    </dgm:pt>
    <dgm:pt modelId="{1B81DAD1-D4E4-42CE-B28E-A4A8B42CEEF8}">
      <dgm:prSet phldrT="[Text]"/>
      <dgm:spPr>
        <a:solidFill>
          <a:schemeClr val="accent1">
            <a:lumMod val="60000"/>
            <a:lumOff val="40000"/>
          </a:schemeClr>
        </a:solidFill>
      </dgm:spPr>
      <dgm:t>
        <a:bodyPr/>
        <a:lstStyle/>
        <a:p>
          <a:r>
            <a:rPr lang="en-US" dirty="0" smtClean="0"/>
            <a:t>Deferral of PAYE Payment</a:t>
          </a:r>
          <a:endParaRPr lang="en-US" dirty="0"/>
        </a:p>
      </dgm:t>
    </dgm:pt>
    <dgm:pt modelId="{E1F90FFD-3E97-4072-86D8-1A529627E5D3}" type="sibTrans" cxnId="{47A3FE05-D346-415E-8268-03E5347CEFF4}">
      <dgm:prSet/>
      <dgm:spPr/>
      <dgm:t>
        <a:bodyPr/>
        <a:lstStyle/>
        <a:p>
          <a:endParaRPr lang="en-US"/>
        </a:p>
      </dgm:t>
    </dgm:pt>
    <dgm:pt modelId="{6933900B-DD13-40B7-9536-BA89794AF15B}" type="parTrans" cxnId="{47A3FE05-D346-415E-8268-03E5347CEFF4}">
      <dgm:prSet/>
      <dgm:spPr/>
      <dgm:t>
        <a:bodyPr/>
        <a:lstStyle/>
        <a:p>
          <a:endParaRPr lang="en-US"/>
        </a:p>
      </dgm:t>
    </dgm:pt>
    <dgm:pt modelId="{9F4791FF-1E57-4DC7-8A3B-12F6DAB50917}">
      <dgm:prSet phldrT="[Text]"/>
      <dgm:spPr>
        <a:solidFill>
          <a:schemeClr val="accent1">
            <a:lumMod val="60000"/>
            <a:lumOff val="40000"/>
          </a:schemeClr>
        </a:solidFill>
      </dgm:spPr>
      <dgm:t>
        <a:bodyPr/>
        <a:lstStyle/>
        <a:p>
          <a:r>
            <a:rPr lang="en-US" dirty="0" smtClean="0"/>
            <a:t>Employment Tax Incentive (ETI)</a:t>
          </a:r>
          <a:endParaRPr lang="en-US" dirty="0"/>
        </a:p>
      </dgm:t>
    </dgm:pt>
    <dgm:pt modelId="{6DBAD266-10BC-4946-9AE5-38303A415195}" type="sibTrans" cxnId="{74ED6A4E-748A-417B-BD60-AD7E3D04F9AF}">
      <dgm:prSet/>
      <dgm:spPr/>
      <dgm:t>
        <a:bodyPr/>
        <a:lstStyle/>
        <a:p>
          <a:endParaRPr lang="en-US"/>
        </a:p>
      </dgm:t>
    </dgm:pt>
    <dgm:pt modelId="{D561F22F-77D0-4111-BFF2-5855880B76FA}" type="parTrans" cxnId="{74ED6A4E-748A-417B-BD60-AD7E3D04F9AF}">
      <dgm:prSet/>
      <dgm:spPr/>
      <dgm:t>
        <a:bodyPr/>
        <a:lstStyle/>
        <a:p>
          <a:endParaRPr lang="en-US"/>
        </a:p>
      </dgm:t>
    </dgm:pt>
    <dgm:pt modelId="{F3430A9A-95A5-49F5-BC21-846CD78FB208}">
      <dgm:prSet phldrT="[Text]"/>
      <dgm:spPr>
        <a:solidFill>
          <a:srgbClr val="004C85"/>
        </a:solidFill>
      </dgm:spPr>
      <dgm:t>
        <a:bodyPr/>
        <a:lstStyle/>
        <a:p>
          <a:r>
            <a:rPr lang="en-US" dirty="0" smtClean="0"/>
            <a:t>Skills Development Levy (SDL)</a:t>
          </a:r>
          <a:endParaRPr lang="en-US" dirty="0"/>
        </a:p>
      </dgm:t>
    </dgm:pt>
    <dgm:pt modelId="{61CA08E0-6D2A-460E-91D4-501349272AF0}" type="parTrans" cxnId="{1F6DC6AF-BB3D-4E74-A448-36F9D385B947}">
      <dgm:prSet/>
      <dgm:spPr/>
      <dgm:t>
        <a:bodyPr/>
        <a:lstStyle/>
        <a:p>
          <a:endParaRPr lang="en-US"/>
        </a:p>
      </dgm:t>
    </dgm:pt>
    <dgm:pt modelId="{E2B9FDD7-EC97-4CB2-A8AB-6E5BAA498605}" type="sibTrans" cxnId="{1F6DC6AF-BB3D-4E74-A448-36F9D385B947}">
      <dgm:prSet/>
      <dgm:spPr/>
      <dgm:t>
        <a:bodyPr/>
        <a:lstStyle/>
        <a:p>
          <a:endParaRPr lang="en-US"/>
        </a:p>
      </dgm:t>
    </dgm:pt>
    <dgm:pt modelId="{7E90730F-8DCC-4CED-AA3F-9EA2C7FF800B}">
      <dgm:prSet phldrT="[Text]"/>
      <dgm:spPr>
        <a:solidFill>
          <a:schemeClr val="accent1">
            <a:lumMod val="60000"/>
            <a:lumOff val="40000"/>
          </a:schemeClr>
        </a:solidFill>
      </dgm:spPr>
      <dgm:t>
        <a:bodyPr/>
        <a:lstStyle/>
        <a:p>
          <a:r>
            <a:rPr lang="en-US" dirty="0" smtClean="0"/>
            <a:t>Submission Process </a:t>
          </a:r>
          <a:endParaRPr lang="en-US" dirty="0"/>
        </a:p>
      </dgm:t>
    </dgm:pt>
    <dgm:pt modelId="{7AC2FF07-EEEE-41FC-8A87-2D3189D80C38}" type="parTrans" cxnId="{3AA1DED1-9725-4AC4-BFCA-1B5B92197C0E}">
      <dgm:prSet/>
      <dgm:spPr/>
    </dgm:pt>
    <dgm:pt modelId="{B38A99E6-C021-4763-A68F-C445C7E63012}" type="sibTrans" cxnId="{3AA1DED1-9725-4AC4-BFCA-1B5B92197C0E}">
      <dgm:prSet/>
      <dgm:spPr/>
    </dgm:pt>
    <dgm:pt modelId="{B38EC4C3-5CBE-4AC7-AE76-3AD2745F7595}" type="pres">
      <dgm:prSet presAssocID="{2122D344-530D-4106-A2D9-A5EBB84BDC7B}" presName="Name0" presStyleCnt="0">
        <dgm:presLayoutVars>
          <dgm:chMax val="7"/>
          <dgm:chPref val="7"/>
          <dgm:dir/>
        </dgm:presLayoutVars>
      </dgm:prSet>
      <dgm:spPr/>
      <dgm:t>
        <a:bodyPr/>
        <a:lstStyle/>
        <a:p>
          <a:endParaRPr lang="en-US"/>
        </a:p>
      </dgm:t>
    </dgm:pt>
    <dgm:pt modelId="{B91FBE83-5742-4F0A-9D01-88106F8421B2}" type="pres">
      <dgm:prSet presAssocID="{2122D344-530D-4106-A2D9-A5EBB84BDC7B}" presName="Name1" presStyleCnt="0"/>
      <dgm:spPr/>
      <dgm:t>
        <a:bodyPr/>
        <a:lstStyle/>
        <a:p>
          <a:endParaRPr lang="en-US"/>
        </a:p>
      </dgm:t>
    </dgm:pt>
    <dgm:pt modelId="{619987FF-F881-4690-B8BF-3F047DA66100}" type="pres">
      <dgm:prSet presAssocID="{2122D344-530D-4106-A2D9-A5EBB84BDC7B}" presName="cycle" presStyleCnt="0"/>
      <dgm:spPr/>
      <dgm:t>
        <a:bodyPr/>
        <a:lstStyle/>
        <a:p>
          <a:endParaRPr lang="en-US"/>
        </a:p>
      </dgm:t>
    </dgm:pt>
    <dgm:pt modelId="{CF56423E-78DD-4AFB-838E-F2334CECB6EB}" type="pres">
      <dgm:prSet presAssocID="{2122D344-530D-4106-A2D9-A5EBB84BDC7B}" presName="srcNode" presStyleLbl="node1" presStyleIdx="0" presStyleCnt="6"/>
      <dgm:spPr/>
      <dgm:t>
        <a:bodyPr/>
        <a:lstStyle/>
        <a:p>
          <a:endParaRPr lang="en-US"/>
        </a:p>
      </dgm:t>
    </dgm:pt>
    <dgm:pt modelId="{3D48BEDA-5109-4A5C-B4A3-68883FBB2887}" type="pres">
      <dgm:prSet presAssocID="{2122D344-530D-4106-A2D9-A5EBB84BDC7B}" presName="conn" presStyleLbl="parChTrans1D2" presStyleIdx="0" presStyleCnt="1"/>
      <dgm:spPr/>
      <dgm:t>
        <a:bodyPr/>
        <a:lstStyle/>
        <a:p>
          <a:endParaRPr lang="en-US"/>
        </a:p>
      </dgm:t>
    </dgm:pt>
    <dgm:pt modelId="{912DC4DC-9EBA-45CA-9E22-ED78B1395EF7}" type="pres">
      <dgm:prSet presAssocID="{2122D344-530D-4106-A2D9-A5EBB84BDC7B}" presName="extraNode" presStyleLbl="node1" presStyleIdx="0" presStyleCnt="6"/>
      <dgm:spPr/>
      <dgm:t>
        <a:bodyPr/>
        <a:lstStyle/>
        <a:p>
          <a:endParaRPr lang="en-US"/>
        </a:p>
      </dgm:t>
    </dgm:pt>
    <dgm:pt modelId="{233C866F-1C6B-4DCA-B741-026467CC46E6}" type="pres">
      <dgm:prSet presAssocID="{2122D344-530D-4106-A2D9-A5EBB84BDC7B}" presName="dstNode" presStyleLbl="node1" presStyleIdx="0" presStyleCnt="6"/>
      <dgm:spPr/>
      <dgm:t>
        <a:bodyPr/>
        <a:lstStyle/>
        <a:p>
          <a:endParaRPr lang="en-US"/>
        </a:p>
      </dgm:t>
    </dgm:pt>
    <dgm:pt modelId="{A1B1BCC6-5F57-4BD8-868E-9AD179182B6A}" type="pres">
      <dgm:prSet presAssocID="{4B44815A-FF00-48EA-81B1-3A84F259EB45}" presName="text_1" presStyleLbl="node1" presStyleIdx="0" presStyleCnt="6">
        <dgm:presLayoutVars>
          <dgm:bulletEnabled val="1"/>
        </dgm:presLayoutVars>
      </dgm:prSet>
      <dgm:spPr/>
      <dgm:t>
        <a:bodyPr/>
        <a:lstStyle/>
        <a:p>
          <a:endParaRPr lang="en-US"/>
        </a:p>
      </dgm:t>
    </dgm:pt>
    <dgm:pt modelId="{8C006DF1-4CAF-4D48-8677-164EC9658D2C}" type="pres">
      <dgm:prSet presAssocID="{4B44815A-FF00-48EA-81B1-3A84F259EB45}" presName="accent_1" presStyleCnt="0"/>
      <dgm:spPr/>
      <dgm:t>
        <a:bodyPr/>
        <a:lstStyle/>
        <a:p>
          <a:endParaRPr lang="en-US"/>
        </a:p>
      </dgm:t>
    </dgm:pt>
    <dgm:pt modelId="{84C00496-0771-4A2C-B496-E2273B6C7480}" type="pres">
      <dgm:prSet presAssocID="{4B44815A-FF00-48EA-81B1-3A84F259EB45}" presName="accentRepeatNode" presStyleLbl="solidFgAcc1" presStyleIdx="0" presStyleCnt="6"/>
      <dgm:spPr/>
      <dgm:t>
        <a:bodyPr/>
        <a:lstStyle/>
        <a:p>
          <a:endParaRPr lang="en-US"/>
        </a:p>
      </dgm:t>
    </dgm:pt>
    <dgm:pt modelId="{D51652D5-7680-40BB-B465-981901942E4F}" type="pres">
      <dgm:prSet presAssocID="{1B81DAD1-D4E4-42CE-B28E-A4A8B42CEEF8}" presName="text_2" presStyleLbl="node1" presStyleIdx="1" presStyleCnt="6">
        <dgm:presLayoutVars>
          <dgm:bulletEnabled val="1"/>
        </dgm:presLayoutVars>
      </dgm:prSet>
      <dgm:spPr/>
      <dgm:t>
        <a:bodyPr/>
        <a:lstStyle/>
        <a:p>
          <a:endParaRPr lang="en-US"/>
        </a:p>
      </dgm:t>
    </dgm:pt>
    <dgm:pt modelId="{355551D1-849D-4263-B4D7-CCB3B4309760}" type="pres">
      <dgm:prSet presAssocID="{1B81DAD1-D4E4-42CE-B28E-A4A8B42CEEF8}" presName="accent_2" presStyleCnt="0"/>
      <dgm:spPr/>
      <dgm:t>
        <a:bodyPr/>
        <a:lstStyle/>
        <a:p>
          <a:endParaRPr lang="en-US"/>
        </a:p>
      </dgm:t>
    </dgm:pt>
    <dgm:pt modelId="{28870407-25F2-4436-8C49-5A7B46D84E78}" type="pres">
      <dgm:prSet presAssocID="{1B81DAD1-D4E4-42CE-B28E-A4A8B42CEEF8}" presName="accentRepeatNode" presStyleLbl="solidFgAcc1" presStyleIdx="1" presStyleCnt="6"/>
      <dgm:spPr>
        <a:solidFill>
          <a:schemeClr val="bg1"/>
        </a:solidFill>
        <a:ln>
          <a:noFill/>
        </a:ln>
      </dgm:spPr>
      <dgm:t>
        <a:bodyPr/>
        <a:lstStyle/>
        <a:p>
          <a:endParaRPr lang="en-US"/>
        </a:p>
      </dgm:t>
    </dgm:pt>
    <dgm:pt modelId="{9184C782-4799-4719-9BE7-02F2DB7B7FE0}" type="pres">
      <dgm:prSet presAssocID="{F3430A9A-95A5-49F5-BC21-846CD78FB208}" presName="text_3" presStyleLbl="node1" presStyleIdx="2" presStyleCnt="6">
        <dgm:presLayoutVars>
          <dgm:bulletEnabled val="1"/>
        </dgm:presLayoutVars>
      </dgm:prSet>
      <dgm:spPr/>
      <dgm:t>
        <a:bodyPr/>
        <a:lstStyle/>
        <a:p>
          <a:endParaRPr lang="en-US"/>
        </a:p>
      </dgm:t>
    </dgm:pt>
    <dgm:pt modelId="{B8491513-83AE-4190-A1B6-8AB2F0C85607}" type="pres">
      <dgm:prSet presAssocID="{F3430A9A-95A5-49F5-BC21-846CD78FB208}" presName="accent_3" presStyleCnt="0"/>
      <dgm:spPr/>
    </dgm:pt>
    <dgm:pt modelId="{5CF6085D-DA70-462D-ACED-A8E8F84100A6}" type="pres">
      <dgm:prSet presAssocID="{F3430A9A-95A5-49F5-BC21-846CD78FB208}" presName="accentRepeatNode" presStyleLbl="solidFgAcc1" presStyleIdx="2" presStyleCnt="6"/>
      <dgm:spPr>
        <a:solidFill>
          <a:srgbClr val="004C85"/>
        </a:solidFill>
      </dgm:spPr>
      <dgm:t>
        <a:bodyPr/>
        <a:lstStyle/>
        <a:p>
          <a:endParaRPr lang="en-US"/>
        </a:p>
      </dgm:t>
    </dgm:pt>
    <dgm:pt modelId="{970BAFFD-B0C2-4903-BFCC-B5926402DB57}" type="pres">
      <dgm:prSet presAssocID="{9F4791FF-1E57-4DC7-8A3B-12F6DAB50917}" presName="text_4" presStyleLbl="node1" presStyleIdx="3" presStyleCnt="6">
        <dgm:presLayoutVars>
          <dgm:bulletEnabled val="1"/>
        </dgm:presLayoutVars>
      </dgm:prSet>
      <dgm:spPr/>
      <dgm:t>
        <a:bodyPr/>
        <a:lstStyle/>
        <a:p>
          <a:endParaRPr lang="en-US"/>
        </a:p>
      </dgm:t>
    </dgm:pt>
    <dgm:pt modelId="{15D843E0-0AD6-4A21-BE2C-4935DFA11BC7}" type="pres">
      <dgm:prSet presAssocID="{9F4791FF-1E57-4DC7-8A3B-12F6DAB50917}" presName="accent_4" presStyleCnt="0"/>
      <dgm:spPr/>
    </dgm:pt>
    <dgm:pt modelId="{27A9C59C-7B5A-4D06-B8D4-8C4E3E419DFA}" type="pres">
      <dgm:prSet presAssocID="{9F4791FF-1E57-4DC7-8A3B-12F6DAB50917}" presName="accentRepeatNode" presStyleLbl="solidFgAcc1" presStyleIdx="3" presStyleCnt="6"/>
      <dgm:spPr/>
      <dgm:t>
        <a:bodyPr/>
        <a:lstStyle/>
        <a:p>
          <a:endParaRPr lang="en-US"/>
        </a:p>
      </dgm:t>
    </dgm:pt>
    <dgm:pt modelId="{71817E31-7614-4F89-AE60-CC3FDE700E61}" type="pres">
      <dgm:prSet presAssocID="{35A80E77-A1F6-4984-BC74-40A11F2E7F0C}" presName="text_5" presStyleLbl="node1" presStyleIdx="4" presStyleCnt="6">
        <dgm:presLayoutVars>
          <dgm:bulletEnabled val="1"/>
        </dgm:presLayoutVars>
      </dgm:prSet>
      <dgm:spPr/>
      <dgm:t>
        <a:bodyPr/>
        <a:lstStyle/>
        <a:p>
          <a:endParaRPr lang="en-US"/>
        </a:p>
      </dgm:t>
    </dgm:pt>
    <dgm:pt modelId="{29A86777-AB98-403D-8DA6-F2B75392ED4A}" type="pres">
      <dgm:prSet presAssocID="{35A80E77-A1F6-4984-BC74-40A11F2E7F0C}" presName="accent_5" presStyleCnt="0"/>
      <dgm:spPr/>
    </dgm:pt>
    <dgm:pt modelId="{025B2216-8C3C-4187-BA98-561A753654D4}" type="pres">
      <dgm:prSet presAssocID="{35A80E77-A1F6-4984-BC74-40A11F2E7F0C}" presName="accentRepeatNode" presStyleLbl="solidFgAcc1" presStyleIdx="4" presStyleCnt="6"/>
      <dgm:spPr/>
      <dgm:t>
        <a:bodyPr/>
        <a:lstStyle/>
        <a:p>
          <a:endParaRPr lang="en-US"/>
        </a:p>
      </dgm:t>
    </dgm:pt>
    <dgm:pt modelId="{9D281727-47B5-4DAA-97B0-68DA1F229B8D}" type="pres">
      <dgm:prSet presAssocID="{7E90730F-8DCC-4CED-AA3F-9EA2C7FF800B}" presName="text_6" presStyleLbl="node1" presStyleIdx="5" presStyleCnt="6">
        <dgm:presLayoutVars>
          <dgm:bulletEnabled val="1"/>
        </dgm:presLayoutVars>
      </dgm:prSet>
      <dgm:spPr/>
      <dgm:t>
        <a:bodyPr/>
        <a:lstStyle/>
        <a:p>
          <a:endParaRPr lang="en-US"/>
        </a:p>
      </dgm:t>
    </dgm:pt>
    <dgm:pt modelId="{903EA2DE-E073-4E23-B96D-F2F64F95E55A}" type="pres">
      <dgm:prSet presAssocID="{7E90730F-8DCC-4CED-AA3F-9EA2C7FF800B}" presName="accent_6" presStyleCnt="0"/>
      <dgm:spPr/>
    </dgm:pt>
    <dgm:pt modelId="{92CCE307-1677-4DBD-88D5-83044DF9470A}" type="pres">
      <dgm:prSet presAssocID="{7E90730F-8DCC-4CED-AA3F-9EA2C7FF800B}" presName="accentRepeatNode" presStyleLbl="solidFgAcc1" presStyleIdx="5" presStyleCnt="6"/>
      <dgm:spPr/>
    </dgm:pt>
  </dgm:ptLst>
  <dgm:cxnLst>
    <dgm:cxn modelId="{74ED6A4E-748A-417B-BD60-AD7E3D04F9AF}" srcId="{2122D344-530D-4106-A2D9-A5EBB84BDC7B}" destId="{9F4791FF-1E57-4DC7-8A3B-12F6DAB50917}" srcOrd="3" destOrd="0" parTransId="{D561F22F-77D0-4111-BFF2-5855880B76FA}" sibTransId="{6DBAD266-10BC-4946-9AE5-38303A415195}"/>
    <dgm:cxn modelId="{3E1B3311-EC9D-4020-B411-77467BC8D97C}" srcId="{2122D344-530D-4106-A2D9-A5EBB84BDC7B}" destId="{35A80E77-A1F6-4984-BC74-40A11F2E7F0C}" srcOrd="4" destOrd="0" parTransId="{1277620A-BB2A-4D52-9A72-5198594C71D4}" sibTransId="{5630B650-743F-4414-B5A1-9D739B9628A6}"/>
    <dgm:cxn modelId="{2DA80B81-8834-4FD5-AFD0-E0BDC32495D9}" type="presOf" srcId="{9F4791FF-1E57-4DC7-8A3B-12F6DAB50917}" destId="{970BAFFD-B0C2-4903-BFCC-B5926402DB57}" srcOrd="0" destOrd="0" presId="urn:microsoft.com/office/officeart/2008/layout/VerticalCurvedList"/>
    <dgm:cxn modelId="{3DFDD177-007B-4BBA-A764-F0551898521B}" type="presOf" srcId="{7E90730F-8DCC-4CED-AA3F-9EA2C7FF800B}" destId="{9D281727-47B5-4DAA-97B0-68DA1F229B8D}" srcOrd="0" destOrd="0" presId="urn:microsoft.com/office/officeart/2008/layout/VerticalCurvedList"/>
    <dgm:cxn modelId="{47A3FE05-D346-415E-8268-03E5347CEFF4}" srcId="{2122D344-530D-4106-A2D9-A5EBB84BDC7B}" destId="{1B81DAD1-D4E4-42CE-B28E-A4A8B42CEEF8}" srcOrd="1" destOrd="0" parTransId="{6933900B-DD13-40B7-9536-BA89794AF15B}" sibTransId="{E1F90FFD-3E97-4072-86D8-1A529627E5D3}"/>
    <dgm:cxn modelId="{F6DC66E2-B6F8-4D9D-B561-ADE0F8D11DDB}" type="presOf" srcId="{24A68C3A-3D00-4845-BBF5-B2B6DECD638A}" destId="{3D48BEDA-5109-4A5C-B4A3-68883FBB2887}" srcOrd="0" destOrd="0" presId="urn:microsoft.com/office/officeart/2008/layout/VerticalCurvedList"/>
    <dgm:cxn modelId="{3AA1DED1-9725-4AC4-BFCA-1B5B92197C0E}" srcId="{2122D344-530D-4106-A2D9-A5EBB84BDC7B}" destId="{7E90730F-8DCC-4CED-AA3F-9EA2C7FF800B}" srcOrd="5" destOrd="0" parTransId="{7AC2FF07-EEEE-41FC-8A87-2D3189D80C38}" sibTransId="{B38A99E6-C021-4763-A68F-C445C7E63012}"/>
    <dgm:cxn modelId="{257F121C-7A62-4343-B42F-5B3417594087}" type="presOf" srcId="{1B81DAD1-D4E4-42CE-B28E-A4A8B42CEEF8}" destId="{D51652D5-7680-40BB-B465-981901942E4F}" srcOrd="0" destOrd="0" presId="urn:microsoft.com/office/officeart/2008/layout/VerticalCurvedList"/>
    <dgm:cxn modelId="{CFFDCB26-7EB9-4B90-8262-FA6B85CC8699}" type="presOf" srcId="{4B44815A-FF00-48EA-81B1-3A84F259EB45}" destId="{A1B1BCC6-5F57-4BD8-868E-9AD179182B6A}" srcOrd="0" destOrd="0" presId="urn:microsoft.com/office/officeart/2008/layout/VerticalCurvedList"/>
    <dgm:cxn modelId="{0BC7398D-8A40-47A4-8653-F2E1275FA607}" srcId="{2122D344-530D-4106-A2D9-A5EBB84BDC7B}" destId="{4B44815A-FF00-48EA-81B1-3A84F259EB45}" srcOrd="0" destOrd="0" parTransId="{0D39F816-DC24-4B6C-88F1-7AF33F33EB97}" sibTransId="{24A68C3A-3D00-4845-BBF5-B2B6DECD638A}"/>
    <dgm:cxn modelId="{B94E1172-3FA5-43FD-ACC5-9CCB67071023}" type="presOf" srcId="{F3430A9A-95A5-49F5-BC21-846CD78FB208}" destId="{9184C782-4799-4719-9BE7-02F2DB7B7FE0}" srcOrd="0" destOrd="0" presId="urn:microsoft.com/office/officeart/2008/layout/VerticalCurvedList"/>
    <dgm:cxn modelId="{DAFF48CE-33EC-4AC3-9B68-88D1D0AAA9E0}" type="presOf" srcId="{2122D344-530D-4106-A2D9-A5EBB84BDC7B}" destId="{B38EC4C3-5CBE-4AC7-AE76-3AD2745F7595}" srcOrd="0" destOrd="0" presId="urn:microsoft.com/office/officeart/2008/layout/VerticalCurvedList"/>
    <dgm:cxn modelId="{1F6DC6AF-BB3D-4E74-A448-36F9D385B947}" srcId="{2122D344-530D-4106-A2D9-A5EBB84BDC7B}" destId="{F3430A9A-95A5-49F5-BC21-846CD78FB208}" srcOrd="2" destOrd="0" parTransId="{61CA08E0-6D2A-460E-91D4-501349272AF0}" sibTransId="{E2B9FDD7-EC97-4CB2-A8AB-6E5BAA498605}"/>
    <dgm:cxn modelId="{A0F131F7-5E02-4B02-AD6E-0850F11DBB41}" type="presOf" srcId="{35A80E77-A1F6-4984-BC74-40A11F2E7F0C}" destId="{71817E31-7614-4F89-AE60-CC3FDE700E61}" srcOrd="0" destOrd="0" presId="urn:microsoft.com/office/officeart/2008/layout/VerticalCurvedList"/>
    <dgm:cxn modelId="{0372C8BF-D595-4437-BD7E-7A71D8DFD39D}" type="presParOf" srcId="{B38EC4C3-5CBE-4AC7-AE76-3AD2745F7595}" destId="{B91FBE83-5742-4F0A-9D01-88106F8421B2}" srcOrd="0" destOrd="0" presId="urn:microsoft.com/office/officeart/2008/layout/VerticalCurvedList"/>
    <dgm:cxn modelId="{D75984C9-E618-44B2-9AEE-F469DE543181}" type="presParOf" srcId="{B91FBE83-5742-4F0A-9D01-88106F8421B2}" destId="{619987FF-F881-4690-B8BF-3F047DA66100}" srcOrd="0" destOrd="0" presId="urn:microsoft.com/office/officeart/2008/layout/VerticalCurvedList"/>
    <dgm:cxn modelId="{B6763DAC-1A54-458E-BA68-DE20CEF720C5}" type="presParOf" srcId="{619987FF-F881-4690-B8BF-3F047DA66100}" destId="{CF56423E-78DD-4AFB-838E-F2334CECB6EB}" srcOrd="0" destOrd="0" presId="urn:microsoft.com/office/officeart/2008/layout/VerticalCurvedList"/>
    <dgm:cxn modelId="{3605ED8D-09AD-4E62-B52C-FBF92854ED76}" type="presParOf" srcId="{619987FF-F881-4690-B8BF-3F047DA66100}" destId="{3D48BEDA-5109-4A5C-B4A3-68883FBB2887}" srcOrd="1" destOrd="0" presId="urn:microsoft.com/office/officeart/2008/layout/VerticalCurvedList"/>
    <dgm:cxn modelId="{791D9673-5E3B-4737-81F0-6D8953F70185}" type="presParOf" srcId="{619987FF-F881-4690-B8BF-3F047DA66100}" destId="{912DC4DC-9EBA-45CA-9E22-ED78B1395EF7}" srcOrd="2" destOrd="0" presId="urn:microsoft.com/office/officeart/2008/layout/VerticalCurvedList"/>
    <dgm:cxn modelId="{7789103A-BAF7-4EB5-AD96-E625B7C48A98}" type="presParOf" srcId="{619987FF-F881-4690-B8BF-3F047DA66100}" destId="{233C866F-1C6B-4DCA-B741-026467CC46E6}" srcOrd="3" destOrd="0" presId="urn:microsoft.com/office/officeart/2008/layout/VerticalCurvedList"/>
    <dgm:cxn modelId="{65780BA6-2D2A-48A4-A1A1-6AF320FEF7A1}" type="presParOf" srcId="{B91FBE83-5742-4F0A-9D01-88106F8421B2}" destId="{A1B1BCC6-5F57-4BD8-868E-9AD179182B6A}" srcOrd="1" destOrd="0" presId="urn:microsoft.com/office/officeart/2008/layout/VerticalCurvedList"/>
    <dgm:cxn modelId="{5E03A77C-0E37-47C3-8266-8295A36B8DDC}" type="presParOf" srcId="{B91FBE83-5742-4F0A-9D01-88106F8421B2}" destId="{8C006DF1-4CAF-4D48-8677-164EC9658D2C}" srcOrd="2" destOrd="0" presId="urn:microsoft.com/office/officeart/2008/layout/VerticalCurvedList"/>
    <dgm:cxn modelId="{16648A60-28B9-4F21-BEFA-570484889A42}" type="presParOf" srcId="{8C006DF1-4CAF-4D48-8677-164EC9658D2C}" destId="{84C00496-0771-4A2C-B496-E2273B6C7480}" srcOrd="0" destOrd="0" presId="urn:microsoft.com/office/officeart/2008/layout/VerticalCurvedList"/>
    <dgm:cxn modelId="{CCEB0690-8101-4C63-A055-F5E9E7E9D152}" type="presParOf" srcId="{B91FBE83-5742-4F0A-9D01-88106F8421B2}" destId="{D51652D5-7680-40BB-B465-981901942E4F}" srcOrd="3" destOrd="0" presId="urn:microsoft.com/office/officeart/2008/layout/VerticalCurvedList"/>
    <dgm:cxn modelId="{A56E6F75-47E6-4149-BCFC-18867FC7865B}" type="presParOf" srcId="{B91FBE83-5742-4F0A-9D01-88106F8421B2}" destId="{355551D1-849D-4263-B4D7-CCB3B4309760}" srcOrd="4" destOrd="0" presId="urn:microsoft.com/office/officeart/2008/layout/VerticalCurvedList"/>
    <dgm:cxn modelId="{5362AB33-DE0D-4C43-8D9C-17BED8F348B0}" type="presParOf" srcId="{355551D1-849D-4263-B4D7-CCB3B4309760}" destId="{28870407-25F2-4436-8C49-5A7B46D84E78}" srcOrd="0" destOrd="0" presId="urn:microsoft.com/office/officeart/2008/layout/VerticalCurvedList"/>
    <dgm:cxn modelId="{9ED3317A-9D7B-4691-8FE7-3443F60F1B57}" type="presParOf" srcId="{B91FBE83-5742-4F0A-9D01-88106F8421B2}" destId="{9184C782-4799-4719-9BE7-02F2DB7B7FE0}" srcOrd="5" destOrd="0" presId="urn:microsoft.com/office/officeart/2008/layout/VerticalCurvedList"/>
    <dgm:cxn modelId="{D0C3C9FA-604A-4F04-908E-7A7059B6D631}" type="presParOf" srcId="{B91FBE83-5742-4F0A-9D01-88106F8421B2}" destId="{B8491513-83AE-4190-A1B6-8AB2F0C85607}" srcOrd="6" destOrd="0" presId="urn:microsoft.com/office/officeart/2008/layout/VerticalCurvedList"/>
    <dgm:cxn modelId="{C0E2A067-69B9-4B08-9FBE-E479235D58E0}" type="presParOf" srcId="{B8491513-83AE-4190-A1B6-8AB2F0C85607}" destId="{5CF6085D-DA70-462D-ACED-A8E8F84100A6}" srcOrd="0" destOrd="0" presId="urn:microsoft.com/office/officeart/2008/layout/VerticalCurvedList"/>
    <dgm:cxn modelId="{6063DFCE-8921-4670-BDAB-AD62632B52FD}" type="presParOf" srcId="{B91FBE83-5742-4F0A-9D01-88106F8421B2}" destId="{970BAFFD-B0C2-4903-BFCC-B5926402DB57}" srcOrd="7" destOrd="0" presId="urn:microsoft.com/office/officeart/2008/layout/VerticalCurvedList"/>
    <dgm:cxn modelId="{230F5BDC-6142-4A96-A6EE-4733C2C75217}" type="presParOf" srcId="{B91FBE83-5742-4F0A-9D01-88106F8421B2}" destId="{15D843E0-0AD6-4A21-BE2C-4935DFA11BC7}" srcOrd="8" destOrd="0" presId="urn:microsoft.com/office/officeart/2008/layout/VerticalCurvedList"/>
    <dgm:cxn modelId="{B234DEA6-85E7-4830-AB83-04B80DF8A682}" type="presParOf" srcId="{15D843E0-0AD6-4A21-BE2C-4935DFA11BC7}" destId="{27A9C59C-7B5A-4D06-B8D4-8C4E3E419DFA}" srcOrd="0" destOrd="0" presId="urn:microsoft.com/office/officeart/2008/layout/VerticalCurvedList"/>
    <dgm:cxn modelId="{2B65CFB2-C53E-47C5-8C37-1F97D4A7AEC8}" type="presParOf" srcId="{B91FBE83-5742-4F0A-9D01-88106F8421B2}" destId="{71817E31-7614-4F89-AE60-CC3FDE700E61}" srcOrd="9" destOrd="0" presId="urn:microsoft.com/office/officeart/2008/layout/VerticalCurvedList"/>
    <dgm:cxn modelId="{4FA8BDDC-9FA6-4830-BF0B-5BD76F932A35}" type="presParOf" srcId="{B91FBE83-5742-4F0A-9D01-88106F8421B2}" destId="{29A86777-AB98-403D-8DA6-F2B75392ED4A}" srcOrd="10" destOrd="0" presId="urn:microsoft.com/office/officeart/2008/layout/VerticalCurvedList"/>
    <dgm:cxn modelId="{06E5CC04-D0DD-428B-A3A7-97E9A4DC6B29}" type="presParOf" srcId="{29A86777-AB98-403D-8DA6-F2B75392ED4A}" destId="{025B2216-8C3C-4187-BA98-561A753654D4}" srcOrd="0" destOrd="0" presId="urn:microsoft.com/office/officeart/2008/layout/VerticalCurvedList"/>
    <dgm:cxn modelId="{12AAA37F-B666-4070-9DC5-58B734054DF1}" type="presParOf" srcId="{B91FBE83-5742-4F0A-9D01-88106F8421B2}" destId="{9D281727-47B5-4DAA-97B0-68DA1F229B8D}" srcOrd="11" destOrd="0" presId="urn:microsoft.com/office/officeart/2008/layout/VerticalCurvedList"/>
    <dgm:cxn modelId="{BCDDDF68-009B-4420-9E0C-DA1202DD8F7D}" type="presParOf" srcId="{B91FBE83-5742-4F0A-9D01-88106F8421B2}" destId="{903EA2DE-E073-4E23-B96D-F2F64F95E55A}" srcOrd="12" destOrd="0" presId="urn:microsoft.com/office/officeart/2008/layout/VerticalCurvedList"/>
    <dgm:cxn modelId="{1DF77898-FAB5-424F-815B-01BDFAD74D29}" type="presParOf" srcId="{903EA2DE-E073-4E23-B96D-F2F64F95E55A}" destId="{92CCE307-1677-4DBD-88D5-83044DF9470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22D344-530D-4106-A2D9-A5EBB84BDC7B}"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35A80E77-A1F6-4984-BC74-40A11F2E7F0C}">
      <dgm:prSet phldrT="[Text]"/>
      <dgm:spPr>
        <a:solidFill>
          <a:schemeClr val="accent1">
            <a:lumMod val="60000"/>
            <a:lumOff val="40000"/>
          </a:schemeClr>
        </a:solidFill>
      </dgm:spPr>
      <dgm:t>
        <a:bodyPr/>
        <a:lstStyle/>
        <a:p>
          <a:r>
            <a:rPr lang="en-US" dirty="0" smtClean="0"/>
            <a:t>Deferral of Payment of Provisional Tax </a:t>
          </a:r>
          <a:endParaRPr lang="en-US" dirty="0"/>
        </a:p>
      </dgm:t>
    </dgm:pt>
    <dgm:pt modelId="{1277620A-BB2A-4D52-9A72-5198594C71D4}" type="parTrans" cxnId="{3E1B3311-EC9D-4020-B411-77467BC8D97C}">
      <dgm:prSet/>
      <dgm:spPr/>
      <dgm:t>
        <a:bodyPr/>
        <a:lstStyle/>
        <a:p>
          <a:endParaRPr lang="en-US"/>
        </a:p>
      </dgm:t>
    </dgm:pt>
    <dgm:pt modelId="{5630B650-743F-4414-B5A1-9D739B9628A6}" type="sibTrans" cxnId="{3E1B3311-EC9D-4020-B411-77467BC8D97C}">
      <dgm:prSet/>
      <dgm:spPr/>
      <dgm:t>
        <a:bodyPr/>
        <a:lstStyle/>
        <a:p>
          <a:endParaRPr lang="en-US"/>
        </a:p>
      </dgm:t>
    </dgm:pt>
    <dgm:pt modelId="{4B44815A-FF00-48EA-81B1-3A84F259EB45}">
      <dgm:prSet phldrT="[Text]"/>
      <dgm:spPr>
        <a:solidFill>
          <a:schemeClr val="accent1">
            <a:lumMod val="60000"/>
            <a:lumOff val="40000"/>
          </a:schemeClr>
        </a:solidFill>
      </dgm:spPr>
      <dgm:t>
        <a:bodyPr/>
        <a:lstStyle/>
        <a:p>
          <a:r>
            <a:rPr lang="en-US" dirty="0" smtClean="0"/>
            <a:t>Purpose and Background</a:t>
          </a:r>
          <a:endParaRPr lang="en-US" dirty="0"/>
        </a:p>
      </dgm:t>
    </dgm:pt>
    <dgm:pt modelId="{0D39F816-DC24-4B6C-88F1-7AF33F33EB97}" type="parTrans" cxnId="{0BC7398D-8A40-47A4-8653-F2E1275FA607}">
      <dgm:prSet/>
      <dgm:spPr/>
      <dgm:t>
        <a:bodyPr/>
        <a:lstStyle/>
        <a:p>
          <a:endParaRPr lang="en-US"/>
        </a:p>
      </dgm:t>
    </dgm:pt>
    <dgm:pt modelId="{24A68C3A-3D00-4845-BBF5-B2B6DECD638A}" type="sibTrans" cxnId="{0BC7398D-8A40-47A4-8653-F2E1275FA607}">
      <dgm:prSet/>
      <dgm:spPr/>
      <dgm:t>
        <a:bodyPr/>
        <a:lstStyle/>
        <a:p>
          <a:endParaRPr lang="en-US"/>
        </a:p>
      </dgm:t>
    </dgm:pt>
    <dgm:pt modelId="{1B81DAD1-D4E4-42CE-B28E-A4A8B42CEEF8}">
      <dgm:prSet phldrT="[Text]"/>
      <dgm:spPr>
        <a:solidFill>
          <a:schemeClr val="accent1">
            <a:lumMod val="60000"/>
            <a:lumOff val="40000"/>
          </a:schemeClr>
        </a:solidFill>
      </dgm:spPr>
      <dgm:t>
        <a:bodyPr/>
        <a:lstStyle/>
        <a:p>
          <a:r>
            <a:rPr lang="en-US" dirty="0" smtClean="0"/>
            <a:t>Deferral of PAYE Payment</a:t>
          </a:r>
          <a:endParaRPr lang="en-US" dirty="0"/>
        </a:p>
      </dgm:t>
    </dgm:pt>
    <dgm:pt modelId="{E1F90FFD-3E97-4072-86D8-1A529627E5D3}" type="sibTrans" cxnId="{47A3FE05-D346-415E-8268-03E5347CEFF4}">
      <dgm:prSet/>
      <dgm:spPr/>
      <dgm:t>
        <a:bodyPr/>
        <a:lstStyle/>
        <a:p>
          <a:endParaRPr lang="en-US"/>
        </a:p>
      </dgm:t>
    </dgm:pt>
    <dgm:pt modelId="{6933900B-DD13-40B7-9536-BA89794AF15B}" type="parTrans" cxnId="{47A3FE05-D346-415E-8268-03E5347CEFF4}">
      <dgm:prSet/>
      <dgm:spPr/>
      <dgm:t>
        <a:bodyPr/>
        <a:lstStyle/>
        <a:p>
          <a:endParaRPr lang="en-US"/>
        </a:p>
      </dgm:t>
    </dgm:pt>
    <dgm:pt modelId="{9F4791FF-1E57-4DC7-8A3B-12F6DAB50917}">
      <dgm:prSet phldrT="[Text]"/>
      <dgm:spPr>
        <a:solidFill>
          <a:srgbClr val="004C85"/>
        </a:solidFill>
      </dgm:spPr>
      <dgm:t>
        <a:bodyPr/>
        <a:lstStyle/>
        <a:p>
          <a:r>
            <a:rPr lang="en-US" dirty="0" smtClean="0"/>
            <a:t>Employment Tax Incentive (ETI)</a:t>
          </a:r>
          <a:endParaRPr lang="en-US" dirty="0"/>
        </a:p>
      </dgm:t>
    </dgm:pt>
    <dgm:pt modelId="{6DBAD266-10BC-4946-9AE5-38303A415195}" type="sibTrans" cxnId="{74ED6A4E-748A-417B-BD60-AD7E3D04F9AF}">
      <dgm:prSet/>
      <dgm:spPr/>
      <dgm:t>
        <a:bodyPr/>
        <a:lstStyle/>
        <a:p>
          <a:endParaRPr lang="en-US"/>
        </a:p>
      </dgm:t>
    </dgm:pt>
    <dgm:pt modelId="{D561F22F-77D0-4111-BFF2-5855880B76FA}" type="parTrans" cxnId="{74ED6A4E-748A-417B-BD60-AD7E3D04F9AF}">
      <dgm:prSet/>
      <dgm:spPr/>
      <dgm:t>
        <a:bodyPr/>
        <a:lstStyle/>
        <a:p>
          <a:endParaRPr lang="en-US"/>
        </a:p>
      </dgm:t>
    </dgm:pt>
    <dgm:pt modelId="{F3430A9A-95A5-49F5-BC21-846CD78FB208}">
      <dgm:prSet phldrT="[Text]"/>
      <dgm:spPr>
        <a:solidFill>
          <a:schemeClr val="accent1">
            <a:lumMod val="60000"/>
            <a:lumOff val="40000"/>
          </a:schemeClr>
        </a:solidFill>
      </dgm:spPr>
      <dgm:t>
        <a:bodyPr/>
        <a:lstStyle/>
        <a:p>
          <a:r>
            <a:rPr lang="en-US" dirty="0" smtClean="0"/>
            <a:t>Skills Development Levy (SDL)</a:t>
          </a:r>
          <a:endParaRPr lang="en-US" dirty="0"/>
        </a:p>
      </dgm:t>
    </dgm:pt>
    <dgm:pt modelId="{61CA08E0-6D2A-460E-91D4-501349272AF0}" type="parTrans" cxnId="{1F6DC6AF-BB3D-4E74-A448-36F9D385B947}">
      <dgm:prSet/>
      <dgm:spPr/>
      <dgm:t>
        <a:bodyPr/>
        <a:lstStyle/>
        <a:p>
          <a:endParaRPr lang="en-US"/>
        </a:p>
      </dgm:t>
    </dgm:pt>
    <dgm:pt modelId="{E2B9FDD7-EC97-4CB2-A8AB-6E5BAA498605}" type="sibTrans" cxnId="{1F6DC6AF-BB3D-4E74-A448-36F9D385B947}">
      <dgm:prSet/>
      <dgm:spPr/>
      <dgm:t>
        <a:bodyPr/>
        <a:lstStyle/>
        <a:p>
          <a:endParaRPr lang="en-US"/>
        </a:p>
      </dgm:t>
    </dgm:pt>
    <dgm:pt modelId="{DFA313EC-F5B5-4F06-99EF-3B30936A7CC1}">
      <dgm:prSet phldrT="[Text]"/>
      <dgm:spPr>
        <a:solidFill>
          <a:schemeClr val="accent1">
            <a:lumMod val="60000"/>
            <a:lumOff val="40000"/>
          </a:schemeClr>
        </a:solidFill>
      </dgm:spPr>
      <dgm:t>
        <a:bodyPr/>
        <a:lstStyle/>
        <a:p>
          <a:r>
            <a:rPr lang="en-US" dirty="0" smtClean="0"/>
            <a:t>Submission Process</a:t>
          </a:r>
          <a:endParaRPr lang="en-US" dirty="0"/>
        </a:p>
      </dgm:t>
    </dgm:pt>
    <dgm:pt modelId="{04935F23-09A7-4C95-969D-E20CCFC166D3}" type="parTrans" cxnId="{2B185DCE-EE5F-4F35-86FD-CA2EFCD8846E}">
      <dgm:prSet/>
      <dgm:spPr/>
    </dgm:pt>
    <dgm:pt modelId="{163979C6-44A8-4A36-A35F-708E8670DADF}" type="sibTrans" cxnId="{2B185DCE-EE5F-4F35-86FD-CA2EFCD8846E}">
      <dgm:prSet/>
      <dgm:spPr/>
    </dgm:pt>
    <dgm:pt modelId="{B38EC4C3-5CBE-4AC7-AE76-3AD2745F7595}" type="pres">
      <dgm:prSet presAssocID="{2122D344-530D-4106-A2D9-A5EBB84BDC7B}" presName="Name0" presStyleCnt="0">
        <dgm:presLayoutVars>
          <dgm:chMax val="7"/>
          <dgm:chPref val="7"/>
          <dgm:dir/>
        </dgm:presLayoutVars>
      </dgm:prSet>
      <dgm:spPr/>
      <dgm:t>
        <a:bodyPr/>
        <a:lstStyle/>
        <a:p>
          <a:endParaRPr lang="en-US"/>
        </a:p>
      </dgm:t>
    </dgm:pt>
    <dgm:pt modelId="{B91FBE83-5742-4F0A-9D01-88106F8421B2}" type="pres">
      <dgm:prSet presAssocID="{2122D344-530D-4106-A2D9-A5EBB84BDC7B}" presName="Name1" presStyleCnt="0"/>
      <dgm:spPr/>
      <dgm:t>
        <a:bodyPr/>
        <a:lstStyle/>
        <a:p>
          <a:endParaRPr lang="en-US"/>
        </a:p>
      </dgm:t>
    </dgm:pt>
    <dgm:pt modelId="{619987FF-F881-4690-B8BF-3F047DA66100}" type="pres">
      <dgm:prSet presAssocID="{2122D344-530D-4106-A2D9-A5EBB84BDC7B}" presName="cycle" presStyleCnt="0"/>
      <dgm:spPr/>
      <dgm:t>
        <a:bodyPr/>
        <a:lstStyle/>
        <a:p>
          <a:endParaRPr lang="en-US"/>
        </a:p>
      </dgm:t>
    </dgm:pt>
    <dgm:pt modelId="{CF56423E-78DD-4AFB-838E-F2334CECB6EB}" type="pres">
      <dgm:prSet presAssocID="{2122D344-530D-4106-A2D9-A5EBB84BDC7B}" presName="srcNode" presStyleLbl="node1" presStyleIdx="0" presStyleCnt="6"/>
      <dgm:spPr/>
      <dgm:t>
        <a:bodyPr/>
        <a:lstStyle/>
        <a:p>
          <a:endParaRPr lang="en-US"/>
        </a:p>
      </dgm:t>
    </dgm:pt>
    <dgm:pt modelId="{3D48BEDA-5109-4A5C-B4A3-68883FBB2887}" type="pres">
      <dgm:prSet presAssocID="{2122D344-530D-4106-A2D9-A5EBB84BDC7B}" presName="conn" presStyleLbl="parChTrans1D2" presStyleIdx="0" presStyleCnt="1"/>
      <dgm:spPr/>
      <dgm:t>
        <a:bodyPr/>
        <a:lstStyle/>
        <a:p>
          <a:endParaRPr lang="en-US"/>
        </a:p>
      </dgm:t>
    </dgm:pt>
    <dgm:pt modelId="{912DC4DC-9EBA-45CA-9E22-ED78B1395EF7}" type="pres">
      <dgm:prSet presAssocID="{2122D344-530D-4106-A2D9-A5EBB84BDC7B}" presName="extraNode" presStyleLbl="node1" presStyleIdx="0" presStyleCnt="6"/>
      <dgm:spPr/>
      <dgm:t>
        <a:bodyPr/>
        <a:lstStyle/>
        <a:p>
          <a:endParaRPr lang="en-US"/>
        </a:p>
      </dgm:t>
    </dgm:pt>
    <dgm:pt modelId="{233C866F-1C6B-4DCA-B741-026467CC46E6}" type="pres">
      <dgm:prSet presAssocID="{2122D344-530D-4106-A2D9-A5EBB84BDC7B}" presName="dstNode" presStyleLbl="node1" presStyleIdx="0" presStyleCnt="6"/>
      <dgm:spPr/>
      <dgm:t>
        <a:bodyPr/>
        <a:lstStyle/>
        <a:p>
          <a:endParaRPr lang="en-US"/>
        </a:p>
      </dgm:t>
    </dgm:pt>
    <dgm:pt modelId="{A1B1BCC6-5F57-4BD8-868E-9AD179182B6A}" type="pres">
      <dgm:prSet presAssocID="{4B44815A-FF00-48EA-81B1-3A84F259EB45}" presName="text_1" presStyleLbl="node1" presStyleIdx="0" presStyleCnt="6">
        <dgm:presLayoutVars>
          <dgm:bulletEnabled val="1"/>
        </dgm:presLayoutVars>
      </dgm:prSet>
      <dgm:spPr/>
      <dgm:t>
        <a:bodyPr/>
        <a:lstStyle/>
        <a:p>
          <a:endParaRPr lang="en-US"/>
        </a:p>
      </dgm:t>
    </dgm:pt>
    <dgm:pt modelId="{8C006DF1-4CAF-4D48-8677-164EC9658D2C}" type="pres">
      <dgm:prSet presAssocID="{4B44815A-FF00-48EA-81B1-3A84F259EB45}" presName="accent_1" presStyleCnt="0"/>
      <dgm:spPr/>
      <dgm:t>
        <a:bodyPr/>
        <a:lstStyle/>
        <a:p>
          <a:endParaRPr lang="en-US"/>
        </a:p>
      </dgm:t>
    </dgm:pt>
    <dgm:pt modelId="{84C00496-0771-4A2C-B496-E2273B6C7480}" type="pres">
      <dgm:prSet presAssocID="{4B44815A-FF00-48EA-81B1-3A84F259EB45}" presName="accentRepeatNode" presStyleLbl="solidFgAcc1" presStyleIdx="0" presStyleCnt="6"/>
      <dgm:spPr/>
      <dgm:t>
        <a:bodyPr/>
        <a:lstStyle/>
        <a:p>
          <a:endParaRPr lang="en-US"/>
        </a:p>
      </dgm:t>
    </dgm:pt>
    <dgm:pt modelId="{D51652D5-7680-40BB-B465-981901942E4F}" type="pres">
      <dgm:prSet presAssocID="{1B81DAD1-D4E4-42CE-B28E-A4A8B42CEEF8}" presName="text_2" presStyleLbl="node1" presStyleIdx="1" presStyleCnt="6">
        <dgm:presLayoutVars>
          <dgm:bulletEnabled val="1"/>
        </dgm:presLayoutVars>
      </dgm:prSet>
      <dgm:spPr/>
      <dgm:t>
        <a:bodyPr/>
        <a:lstStyle/>
        <a:p>
          <a:endParaRPr lang="en-US"/>
        </a:p>
      </dgm:t>
    </dgm:pt>
    <dgm:pt modelId="{355551D1-849D-4263-B4D7-CCB3B4309760}" type="pres">
      <dgm:prSet presAssocID="{1B81DAD1-D4E4-42CE-B28E-A4A8B42CEEF8}" presName="accent_2" presStyleCnt="0"/>
      <dgm:spPr/>
      <dgm:t>
        <a:bodyPr/>
        <a:lstStyle/>
        <a:p>
          <a:endParaRPr lang="en-US"/>
        </a:p>
      </dgm:t>
    </dgm:pt>
    <dgm:pt modelId="{28870407-25F2-4436-8C49-5A7B46D84E78}" type="pres">
      <dgm:prSet presAssocID="{1B81DAD1-D4E4-42CE-B28E-A4A8B42CEEF8}" presName="accentRepeatNode" presStyleLbl="solidFgAcc1" presStyleIdx="1" presStyleCnt="6"/>
      <dgm:spPr>
        <a:solidFill>
          <a:schemeClr val="bg1"/>
        </a:solidFill>
        <a:ln>
          <a:noFill/>
        </a:ln>
      </dgm:spPr>
      <dgm:t>
        <a:bodyPr/>
        <a:lstStyle/>
        <a:p>
          <a:endParaRPr lang="en-US"/>
        </a:p>
      </dgm:t>
    </dgm:pt>
    <dgm:pt modelId="{9184C782-4799-4719-9BE7-02F2DB7B7FE0}" type="pres">
      <dgm:prSet presAssocID="{F3430A9A-95A5-49F5-BC21-846CD78FB208}" presName="text_3" presStyleLbl="node1" presStyleIdx="2" presStyleCnt="6">
        <dgm:presLayoutVars>
          <dgm:bulletEnabled val="1"/>
        </dgm:presLayoutVars>
      </dgm:prSet>
      <dgm:spPr/>
      <dgm:t>
        <a:bodyPr/>
        <a:lstStyle/>
        <a:p>
          <a:endParaRPr lang="en-US"/>
        </a:p>
      </dgm:t>
    </dgm:pt>
    <dgm:pt modelId="{B8491513-83AE-4190-A1B6-8AB2F0C85607}" type="pres">
      <dgm:prSet presAssocID="{F3430A9A-95A5-49F5-BC21-846CD78FB208}" presName="accent_3" presStyleCnt="0"/>
      <dgm:spPr/>
    </dgm:pt>
    <dgm:pt modelId="{5CF6085D-DA70-462D-ACED-A8E8F84100A6}" type="pres">
      <dgm:prSet presAssocID="{F3430A9A-95A5-49F5-BC21-846CD78FB208}" presName="accentRepeatNode" presStyleLbl="solidFgAcc1" presStyleIdx="2" presStyleCnt="6"/>
      <dgm:spPr>
        <a:solidFill>
          <a:schemeClr val="bg1"/>
        </a:solidFill>
      </dgm:spPr>
      <dgm:t>
        <a:bodyPr/>
        <a:lstStyle/>
        <a:p>
          <a:endParaRPr lang="en-US"/>
        </a:p>
      </dgm:t>
    </dgm:pt>
    <dgm:pt modelId="{970BAFFD-B0C2-4903-BFCC-B5926402DB57}" type="pres">
      <dgm:prSet presAssocID="{9F4791FF-1E57-4DC7-8A3B-12F6DAB50917}" presName="text_4" presStyleLbl="node1" presStyleIdx="3" presStyleCnt="6">
        <dgm:presLayoutVars>
          <dgm:bulletEnabled val="1"/>
        </dgm:presLayoutVars>
      </dgm:prSet>
      <dgm:spPr/>
      <dgm:t>
        <a:bodyPr/>
        <a:lstStyle/>
        <a:p>
          <a:endParaRPr lang="en-US"/>
        </a:p>
      </dgm:t>
    </dgm:pt>
    <dgm:pt modelId="{15D843E0-0AD6-4A21-BE2C-4935DFA11BC7}" type="pres">
      <dgm:prSet presAssocID="{9F4791FF-1E57-4DC7-8A3B-12F6DAB50917}" presName="accent_4" presStyleCnt="0"/>
      <dgm:spPr/>
    </dgm:pt>
    <dgm:pt modelId="{27A9C59C-7B5A-4D06-B8D4-8C4E3E419DFA}" type="pres">
      <dgm:prSet presAssocID="{9F4791FF-1E57-4DC7-8A3B-12F6DAB50917}" presName="accentRepeatNode" presStyleLbl="solidFgAcc1" presStyleIdx="3" presStyleCnt="6"/>
      <dgm:spPr>
        <a:solidFill>
          <a:srgbClr val="004C85"/>
        </a:solidFill>
      </dgm:spPr>
      <dgm:t>
        <a:bodyPr/>
        <a:lstStyle/>
        <a:p>
          <a:endParaRPr lang="en-US"/>
        </a:p>
      </dgm:t>
    </dgm:pt>
    <dgm:pt modelId="{71817E31-7614-4F89-AE60-CC3FDE700E61}" type="pres">
      <dgm:prSet presAssocID="{35A80E77-A1F6-4984-BC74-40A11F2E7F0C}" presName="text_5" presStyleLbl="node1" presStyleIdx="4" presStyleCnt="6">
        <dgm:presLayoutVars>
          <dgm:bulletEnabled val="1"/>
        </dgm:presLayoutVars>
      </dgm:prSet>
      <dgm:spPr/>
      <dgm:t>
        <a:bodyPr/>
        <a:lstStyle/>
        <a:p>
          <a:endParaRPr lang="en-US"/>
        </a:p>
      </dgm:t>
    </dgm:pt>
    <dgm:pt modelId="{29A86777-AB98-403D-8DA6-F2B75392ED4A}" type="pres">
      <dgm:prSet presAssocID="{35A80E77-A1F6-4984-BC74-40A11F2E7F0C}" presName="accent_5" presStyleCnt="0"/>
      <dgm:spPr/>
    </dgm:pt>
    <dgm:pt modelId="{025B2216-8C3C-4187-BA98-561A753654D4}" type="pres">
      <dgm:prSet presAssocID="{35A80E77-A1F6-4984-BC74-40A11F2E7F0C}" presName="accentRepeatNode" presStyleLbl="solidFgAcc1" presStyleIdx="4" presStyleCnt="6"/>
      <dgm:spPr/>
      <dgm:t>
        <a:bodyPr/>
        <a:lstStyle/>
        <a:p>
          <a:endParaRPr lang="en-US"/>
        </a:p>
      </dgm:t>
    </dgm:pt>
    <dgm:pt modelId="{20ADFE10-BD30-4A9C-9F11-8E34AA0D5E01}" type="pres">
      <dgm:prSet presAssocID="{DFA313EC-F5B5-4F06-99EF-3B30936A7CC1}" presName="text_6" presStyleLbl="node1" presStyleIdx="5" presStyleCnt="6">
        <dgm:presLayoutVars>
          <dgm:bulletEnabled val="1"/>
        </dgm:presLayoutVars>
      </dgm:prSet>
      <dgm:spPr/>
      <dgm:t>
        <a:bodyPr/>
        <a:lstStyle/>
        <a:p>
          <a:endParaRPr lang="en-US"/>
        </a:p>
      </dgm:t>
    </dgm:pt>
    <dgm:pt modelId="{FED73FBA-1BA8-4B09-9540-78A4193FB2CE}" type="pres">
      <dgm:prSet presAssocID="{DFA313EC-F5B5-4F06-99EF-3B30936A7CC1}" presName="accent_6" presStyleCnt="0"/>
      <dgm:spPr/>
    </dgm:pt>
    <dgm:pt modelId="{98700221-B40C-4D74-8F50-F3EE75BDD80C}" type="pres">
      <dgm:prSet presAssocID="{DFA313EC-F5B5-4F06-99EF-3B30936A7CC1}" presName="accentRepeatNode" presStyleLbl="solidFgAcc1" presStyleIdx="5" presStyleCnt="6"/>
      <dgm:spPr/>
    </dgm:pt>
  </dgm:ptLst>
  <dgm:cxnLst>
    <dgm:cxn modelId="{2DA80B81-8834-4FD5-AFD0-E0BDC32495D9}" type="presOf" srcId="{9F4791FF-1E57-4DC7-8A3B-12F6DAB50917}" destId="{970BAFFD-B0C2-4903-BFCC-B5926402DB57}" srcOrd="0" destOrd="0" presId="urn:microsoft.com/office/officeart/2008/layout/VerticalCurvedList"/>
    <dgm:cxn modelId="{2B185DCE-EE5F-4F35-86FD-CA2EFCD8846E}" srcId="{2122D344-530D-4106-A2D9-A5EBB84BDC7B}" destId="{DFA313EC-F5B5-4F06-99EF-3B30936A7CC1}" srcOrd="5" destOrd="0" parTransId="{04935F23-09A7-4C95-969D-E20CCFC166D3}" sibTransId="{163979C6-44A8-4A36-A35F-708E8670DADF}"/>
    <dgm:cxn modelId="{F6DC66E2-B6F8-4D9D-B561-ADE0F8D11DDB}" type="presOf" srcId="{24A68C3A-3D00-4845-BBF5-B2B6DECD638A}" destId="{3D48BEDA-5109-4A5C-B4A3-68883FBB2887}" srcOrd="0" destOrd="0" presId="urn:microsoft.com/office/officeart/2008/layout/VerticalCurvedList"/>
    <dgm:cxn modelId="{B94E1172-3FA5-43FD-ACC5-9CCB67071023}" type="presOf" srcId="{F3430A9A-95A5-49F5-BC21-846CD78FB208}" destId="{9184C782-4799-4719-9BE7-02F2DB7B7FE0}" srcOrd="0" destOrd="0" presId="urn:microsoft.com/office/officeart/2008/layout/VerticalCurvedList"/>
    <dgm:cxn modelId="{47A3FE05-D346-415E-8268-03E5347CEFF4}" srcId="{2122D344-530D-4106-A2D9-A5EBB84BDC7B}" destId="{1B81DAD1-D4E4-42CE-B28E-A4A8B42CEEF8}" srcOrd="1" destOrd="0" parTransId="{6933900B-DD13-40B7-9536-BA89794AF15B}" sibTransId="{E1F90FFD-3E97-4072-86D8-1A529627E5D3}"/>
    <dgm:cxn modelId="{1F6DC6AF-BB3D-4E74-A448-36F9D385B947}" srcId="{2122D344-530D-4106-A2D9-A5EBB84BDC7B}" destId="{F3430A9A-95A5-49F5-BC21-846CD78FB208}" srcOrd="2" destOrd="0" parTransId="{61CA08E0-6D2A-460E-91D4-501349272AF0}" sibTransId="{E2B9FDD7-EC97-4CB2-A8AB-6E5BAA498605}"/>
    <dgm:cxn modelId="{257F121C-7A62-4343-B42F-5B3417594087}" type="presOf" srcId="{1B81DAD1-D4E4-42CE-B28E-A4A8B42CEEF8}" destId="{D51652D5-7680-40BB-B465-981901942E4F}" srcOrd="0" destOrd="0" presId="urn:microsoft.com/office/officeart/2008/layout/VerticalCurvedList"/>
    <dgm:cxn modelId="{DAFF48CE-33EC-4AC3-9B68-88D1D0AAA9E0}" type="presOf" srcId="{2122D344-530D-4106-A2D9-A5EBB84BDC7B}" destId="{B38EC4C3-5CBE-4AC7-AE76-3AD2745F7595}" srcOrd="0" destOrd="0" presId="urn:microsoft.com/office/officeart/2008/layout/VerticalCurvedList"/>
    <dgm:cxn modelId="{CFFDCB26-7EB9-4B90-8262-FA6B85CC8699}" type="presOf" srcId="{4B44815A-FF00-48EA-81B1-3A84F259EB45}" destId="{A1B1BCC6-5F57-4BD8-868E-9AD179182B6A}" srcOrd="0" destOrd="0" presId="urn:microsoft.com/office/officeart/2008/layout/VerticalCurvedList"/>
    <dgm:cxn modelId="{A0F131F7-5E02-4B02-AD6E-0850F11DBB41}" type="presOf" srcId="{35A80E77-A1F6-4984-BC74-40A11F2E7F0C}" destId="{71817E31-7614-4F89-AE60-CC3FDE700E61}" srcOrd="0" destOrd="0" presId="urn:microsoft.com/office/officeart/2008/layout/VerticalCurvedList"/>
    <dgm:cxn modelId="{3E1B3311-EC9D-4020-B411-77467BC8D97C}" srcId="{2122D344-530D-4106-A2D9-A5EBB84BDC7B}" destId="{35A80E77-A1F6-4984-BC74-40A11F2E7F0C}" srcOrd="4" destOrd="0" parTransId="{1277620A-BB2A-4D52-9A72-5198594C71D4}" sibTransId="{5630B650-743F-4414-B5A1-9D739B9628A6}"/>
    <dgm:cxn modelId="{0BC7398D-8A40-47A4-8653-F2E1275FA607}" srcId="{2122D344-530D-4106-A2D9-A5EBB84BDC7B}" destId="{4B44815A-FF00-48EA-81B1-3A84F259EB45}" srcOrd="0" destOrd="0" parTransId="{0D39F816-DC24-4B6C-88F1-7AF33F33EB97}" sibTransId="{24A68C3A-3D00-4845-BBF5-B2B6DECD638A}"/>
    <dgm:cxn modelId="{74ED6A4E-748A-417B-BD60-AD7E3D04F9AF}" srcId="{2122D344-530D-4106-A2D9-A5EBB84BDC7B}" destId="{9F4791FF-1E57-4DC7-8A3B-12F6DAB50917}" srcOrd="3" destOrd="0" parTransId="{D561F22F-77D0-4111-BFF2-5855880B76FA}" sibTransId="{6DBAD266-10BC-4946-9AE5-38303A415195}"/>
    <dgm:cxn modelId="{589FA47A-4787-49C0-9701-69152CD3F7F9}" type="presOf" srcId="{DFA313EC-F5B5-4F06-99EF-3B30936A7CC1}" destId="{20ADFE10-BD30-4A9C-9F11-8E34AA0D5E01}" srcOrd="0" destOrd="0" presId="urn:microsoft.com/office/officeart/2008/layout/VerticalCurvedList"/>
    <dgm:cxn modelId="{0372C8BF-D595-4437-BD7E-7A71D8DFD39D}" type="presParOf" srcId="{B38EC4C3-5CBE-4AC7-AE76-3AD2745F7595}" destId="{B91FBE83-5742-4F0A-9D01-88106F8421B2}" srcOrd="0" destOrd="0" presId="urn:microsoft.com/office/officeart/2008/layout/VerticalCurvedList"/>
    <dgm:cxn modelId="{D75984C9-E618-44B2-9AEE-F469DE543181}" type="presParOf" srcId="{B91FBE83-5742-4F0A-9D01-88106F8421B2}" destId="{619987FF-F881-4690-B8BF-3F047DA66100}" srcOrd="0" destOrd="0" presId="urn:microsoft.com/office/officeart/2008/layout/VerticalCurvedList"/>
    <dgm:cxn modelId="{B6763DAC-1A54-458E-BA68-DE20CEF720C5}" type="presParOf" srcId="{619987FF-F881-4690-B8BF-3F047DA66100}" destId="{CF56423E-78DD-4AFB-838E-F2334CECB6EB}" srcOrd="0" destOrd="0" presId="urn:microsoft.com/office/officeart/2008/layout/VerticalCurvedList"/>
    <dgm:cxn modelId="{3605ED8D-09AD-4E62-B52C-FBF92854ED76}" type="presParOf" srcId="{619987FF-F881-4690-B8BF-3F047DA66100}" destId="{3D48BEDA-5109-4A5C-B4A3-68883FBB2887}" srcOrd="1" destOrd="0" presId="urn:microsoft.com/office/officeart/2008/layout/VerticalCurvedList"/>
    <dgm:cxn modelId="{791D9673-5E3B-4737-81F0-6D8953F70185}" type="presParOf" srcId="{619987FF-F881-4690-B8BF-3F047DA66100}" destId="{912DC4DC-9EBA-45CA-9E22-ED78B1395EF7}" srcOrd="2" destOrd="0" presId="urn:microsoft.com/office/officeart/2008/layout/VerticalCurvedList"/>
    <dgm:cxn modelId="{7789103A-BAF7-4EB5-AD96-E625B7C48A98}" type="presParOf" srcId="{619987FF-F881-4690-B8BF-3F047DA66100}" destId="{233C866F-1C6B-4DCA-B741-026467CC46E6}" srcOrd="3" destOrd="0" presId="urn:microsoft.com/office/officeart/2008/layout/VerticalCurvedList"/>
    <dgm:cxn modelId="{65780BA6-2D2A-48A4-A1A1-6AF320FEF7A1}" type="presParOf" srcId="{B91FBE83-5742-4F0A-9D01-88106F8421B2}" destId="{A1B1BCC6-5F57-4BD8-868E-9AD179182B6A}" srcOrd="1" destOrd="0" presId="urn:microsoft.com/office/officeart/2008/layout/VerticalCurvedList"/>
    <dgm:cxn modelId="{5E03A77C-0E37-47C3-8266-8295A36B8DDC}" type="presParOf" srcId="{B91FBE83-5742-4F0A-9D01-88106F8421B2}" destId="{8C006DF1-4CAF-4D48-8677-164EC9658D2C}" srcOrd="2" destOrd="0" presId="urn:microsoft.com/office/officeart/2008/layout/VerticalCurvedList"/>
    <dgm:cxn modelId="{16648A60-28B9-4F21-BEFA-570484889A42}" type="presParOf" srcId="{8C006DF1-4CAF-4D48-8677-164EC9658D2C}" destId="{84C00496-0771-4A2C-B496-E2273B6C7480}" srcOrd="0" destOrd="0" presId="urn:microsoft.com/office/officeart/2008/layout/VerticalCurvedList"/>
    <dgm:cxn modelId="{CCEB0690-8101-4C63-A055-F5E9E7E9D152}" type="presParOf" srcId="{B91FBE83-5742-4F0A-9D01-88106F8421B2}" destId="{D51652D5-7680-40BB-B465-981901942E4F}" srcOrd="3" destOrd="0" presId="urn:microsoft.com/office/officeart/2008/layout/VerticalCurvedList"/>
    <dgm:cxn modelId="{A56E6F75-47E6-4149-BCFC-18867FC7865B}" type="presParOf" srcId="{B91FBE83-5742-4F0A-9D01-88106F8421B2}" destId="{355551D1-849D-4263-B4D7-CCB3B4309760}" srcOrd="4" destOrd="0" presId="urn:microsoft.com/office/officeart/2008/layout/VerticalCurvedList"/>
    <dgm:cxn modelId="{5362AB33-DE0D-4C43-8D9C-17BED8F348B0}" type="presParOf" srcId="{355551D1-849D-4263-B4D7-CCB3B4309760}" destId="{28870407-25F2-4436-8C49-5A7B46D84E78}" srcOrd="0" destOrd="0" presId="urn:microsoft.com/office/officeart/2008/layout/VerticalCurvedList"/>
    <dgm:cxn modelId="{9ED3317A-9D7B-4691-8FE7-3443F60F1B57}" type="presParOf" srcId="{B91FBE83-5742-4F0A-9D01-88106F8421B2}" destId="{9184C782-4799-4719-9BE7-02F2DB7B7FE0}" srcOrd="5" destOrd="0" presId="urn:microsoft.com/office/officeart/2008/layout/VerticalCurvedList"/>
    <dgm:cxn modelId="{D0C3C9FA-604A-4F04-908E-7A7059B6D631}" type="presParOf" srcId="{B91FBE83-5742-4F0A-9D01-88106F8421B2}" destId="{B8491513-83AE-4190-A1B6-8AB2F0C85607}" srcOrd="6" destOrd="0" presId="urn:microsoft.com/office/officeart/2008/layout/VerticalCurvedList"/>
    <dgm:cxn modelId="{C0E2A067-69B9-4B08-9FBE-E479235D58E0}" type="presParOf" srcId="{B8491513-83AE-4190-A1B6-8AB2F0C85607}" destId="{5CF6085D-DA70-462D-ACED-A8E8F84100A6}" srcOrd="0" destOrd="0" presId="urn:microsoft.com/office/officeart/2008/layout/VerticalCurvedList"/>
    <dgm:cxn modelId="{6063DFCE-8921-4670-BDAB-AD62632B52FD}" type="presParOf" srcId="{B91FBE83-5742-4F0A-9D01-88106F8421B2}" destId="{970BAFFD-B0C2-4903-BFCC-B5926402DB57}" srcOrd="7" destOrd="0" presId="urn:microsoft.com/office/officeart/2008/layout/VerticalCurvedList"/>
    <dgm:cxn modelId="{230F5BDC-6142-4A96-A6EE-4733C2C75217}" type="presParOf" srcId="{B91FBE83-5742-4F0A-9D01-88106F8421B2}" destId="{15D843E0-0AD6-4A21-BE2C-4935DFA11BC7}" srcOrd="8" destOrd="0" presId="urn:microsoft.com/office/officeart/2008/layout/VerticalCurvedList"/>
    <dgm:cxn modelId="{B234DEA6-85E7-4830-AB83-04B80DF8A682}" type="presParOf" srcId="{15D843E0-0AD6-4A21-BE2C-4935DFA11BC7}" destId="{27A9C59C-7B5A-4D06-B8D4-8C4E3E419DFA}" srcOrd="0" destOrd="0" presId="urn:microsoft.com/office/officeart/2008/layout/VerticalCurvedList"/>
    <dgm:cxn modelId="{2B65CFB2-C53E-47C5-8C37-1F97D4A7AEC8}" type="presParOf" srcId="{B91FBE83-5742-4F0A-9D01-88106F8421B2}" destId="{71817E31-7614-4F89-AE60-CC3FDE700E61}" srcOrd="9" destOrd="0" presId="urn:microsoft.com/office/officeart/2008/layout/VerticalCurvedList"/>
    <dgm:cxn modelId="{4FA8BDDC-9FA6-4830-BF0B-5BD76F932A35}" type="presParOf" srcId="{B91FBE83-5742-4F0A-9D01-88106F8421B2}" destId="{29A86777-AB98-403D-8DA6-F2B75392ED4A}" srcOrd="10" destOrd="0" presId="urn:microsoft.com/office/officeart/2008/layout/VerticalCurvedList"/>
    <dgm:cxn modelId="{06E5CC04-D0DD-428B-A3A7-97E9A4DC6B29}" type="presParOf" srcId="{29A86777-AB98-403D-8DA6-F2B75392ED4A}" destId="{025B2216-8C3C-4187-BA98-561A753654D4}" srcOrd="0" destOrd="0" presId="urn:microsoft.com/office/officeart/2008/layout/VerticalCurvedList"/>
    <dgm:cxn modelId="{09951239-B7B4-4400-895D-D18906CCA6E3}" type="presParOf" srcId="{B91FBE83-5742-4F0A-9D01-88106F8421B2}" destId="{20ADFE10-BD30-4A9C-9F11-8E34AA0D5E01}" srcOrd="11" destOrd="0" presId="urn:microsoft.com/office/officeart/2008/layout/VerticalCurvedList"/>
    <dgm:cxn modelId="{B91C0993-F4D5-4E7A-A222-A2E5F78988C4}" type="presParOf" srcId="{B91FBE83-5742-4F0A-9D01-88106F8421B2}" destId="{FED73FBA-1BA8-4B09-9540-78A4193FB2CE}" srcOrd="12" destOrd="0" presId="urn:microsoft.com/office/officeart/2008/layout/VerticalCurvedList"/>
    <dgm:cxn modelId="{01809C19-60AD-42C9-9FC0-969C689D0D54}" type="presParOf" srcId="{FED73FBA-1BA8-4B09-9540-78A4193FB2CE}" destId="{98700221-B40C-4D74-8F50-F3EE75BDD80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22D344-530D-4106-A2D9-A5EBB84BDC7B}"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35A80E77-A1F6-4984-BC74-40A11F2E7F0C}">
      <dgm:prSet phldrT="[Text]"/>
      <dgm:spPr>
        <a:solidFill>
          <a:srgbClr val="004C85"/>
        </a:solidFill>
      </dgm:spPr>
      <dgm:t>
        <a:bodyPr/>
        <a:lstStyle/>
        <a:p>
          <a:r>
            <a:rPr lang="en-US" dirty="0" smtClean="0"/>
            <a:t>Deferral of Payment of Provisional Tax </a:t>
          </a:r>
          <a:endParaRPr lang="en-US" dirty="0"/>
        </a:p>
      </dgm:t>
    </dgm:pt>
    <dgm:pt modelId="{1277620A-BB2A-4D52-9A72-5198594C71D4}" type="parTrans" cxnId="{3E1B3311-EC9D-4020-B411-77467BC8D97C}">
      <dgm:prSet/>
      <dgm:spPr/>
      <dgm:t>
        <a:bodyPr/>
        <a:lstStyle/>
        <a:p>
          <a:endParaRPr lang="en-US"/>
        </a:p>
      </dgm:t>
    </dgm:pt>
    <dgm:pt modelId="{5630B650-743F-4414-B5A1-9D739B9628A6}" type="sibTrans" cxnId="{3E1B3311-EC9D-4020-B411-77467BC8D97C}">
      <dgm:prSet/>
      <dgm:spPr/>
      <dgm:t>
        <a:bodyPr/>
        <a:lstStyle/>
        <a:p>
          <a:endParaRPr lang="en-US"/>
        </a:p>
      </dgm:t>
    </dgm:pt>
    <dgm:pt modelId="{4B44815A-FF00-48EA-81B1-3A84F259EB45}">
      <dgm:prSet phldrT="[Text]"/>
      <dgm:spPr>
        <a:solidFill>
          <a:schemeClr val="accent1">
            <a:lumMod val="60000"/>
            <a:lumOff val="40000"/>
          </a:schemeClr>
        </a:solidFill>
      </dgm:spPr>
      <dgm:t>
        <a:bodyPr/>
        <a:lstStyle/>
        <a:p>
          <a:r>
            <a:rPr lang="en-US" dirty="0" smtClean="0"/>
            <a:t>Purpose and Background</a:t>
          </a:r>
          <a:endParaRPr lang="en-US" dirty="0"/>
        </a:p>
      </dgm:t>
    </dgm:pt>
    <dgm:pt modelId="{0D39F816-DC24-4B6C-88F1-7AF33F33EB97}" type="parTrans" cxnId="{0BC7398D-8A40-47A4-8653-F2E1275FA607}">
      <dgm:prSet/>
      <dgm:spPr/>
      <dgm:t>
        <a:bodyPr/>
        <a:lstStyle/>
        <a:p>
          <a:endParaRPr lang="en-US"/>
        </a:p>
      </dgm:t>
    </dgm:pt>
    <dgm:pt modelId="{24A68C3A-3D00-4845-BBF5-B2B6DECD638A}" type="sibTrans" cxnId="{0BC7398D-8A40-47A4-8653-F2E1275FA607}">
      <dgm:prSet/>
      <dgm:spPr/>
      <dgm:t>
        <a:bodyPr/>
        <a:lstStyle/>
        <a:p>
          <a:endParaRPr lang="en-US"/>
        </a:p>
      </dgm:t>
    </dgm:pt>
    <dgm:pt modelId="{1B81DAD1-D4E4-42CE-B28E-A4A8B42CEEF8}">
      <dgm:prSet phldrT="[Text]"/>
      <dgm:spPr>
        <a:solidFill>
          <a:schemeClr val="accent1">
            <a:lumMod val="60000"/>
            <a:lumOff val="40000"/>
          </a:schemeClr>
        </a:solidFill>
      </dgm:spPr>
      <dgm:t>
        <a:bodyPr/>
        <a:lstStyle/>
        <a:p>
          <a:r>
            <a:rPr lang="en-US" dirty="0" smtClean="0"/>
            <a:t>Deferral of PAYE Payment</a:t>
          </a:r>
          <a:endParaRPr lang="en-US" dirty="0"/>
        </a:p>
      </dgm:t>
    </dgm:pt>
    <dgm:pt modelId="{E1F90FFD-3E97-4072-86D8-1A529627E5D3}" type="sibTrans" cxnId="{47A3FE05-D346-415E-8268-03E5347CEFF4}">
      <dgm:prSet/>
      <dgm:spPr/>
      <dgm:t>
        <a:bodyPr/>
        <a:lstStyle/>
        <a:p>
          <a:endParaRPr lang="en-US"/>
        </a:p>
      </dgm:t>
    </dgm:pt>
    <dgm:pt modelId="{6933900B-DD13-40B7-9536-BA89794AF15B}" type="parTrans" cxnId="{47A3FE05-D346-415E-8268-03E5347CEFF4}">
      <dgm:prSet/>
      <dgm:spPr/>
      <dgm:t>
        <a:bodyPr/>
        <a:lstStyle/>
        <a:p>
          <a:endParaRPr lang="en-US"/>
        </a:p>
      </dgm:t>
    </dgm:pt>
    <dgm:pt modelId="{9F4791FF-1E57-4DC7-8A3B-12F6DAB50917}">
      <dgm:prSet phldrT="[Text]"/>
      <dgm:spPr>
        <a:solidFill>
          <a:schemeClr val="accent1">
            <a:lumMod val="60000"/>
            <a:lumOff val="40000"/>
          </a:schemeClr>
        </a:solidFill>
      </dgm:spPr>
      <dgm:t>
        <a:bodyPr/>
        <a:lstStyle/>
        <a:p>
          <a:r>
            <a:rPr lang="en-US" dirty="0" smtClean="0"/>
            <a:t>Employment Tax Incentive (ETI)</a:t>
          </a:r>
          <a:endParaRPr lang="en-US" dirty="0"/>
        </a:p>
      </dgm:t>
    </dgm:pt>
    <dgm:pt modelId="{6DBAD266-10BC-4946-9AE5-38303A415195}" type="sibTrans" cxnId="{74ED6A4E-748A-417B-BD60-AD7E3D04F9AF}">
      <dgm:prSet/>
      <dgm:spPr/>
      <dgm:t>
        <a:bodyPr/>
        <a:lstStyle/>
        <a:p>
          <a:endParaRPr lang="en-US"/>
        </a:p>
      </dgm:t>
    </dgm:pt>
    <dgm:pt modelId="{D561F22F-77D0-4111-BFF2-5855880B76FA}" type="parTrans" cxnId="{74ED6A4E-748A-417B-BD60-AD7E3D04F9AF}">
      <dgm:prSet/>
      <dgm:spPr/>
      <dgm:t>
        <a:bodyPr/>
        <a:lstStyle/>
        <a:p>
          <a:endParaRPr lang="en-US"/>
        </a:p>
      </dgm:t>
    </dgm:pt>
    <dgm:pt modelId="{F3430A9A-95A5-49F5-BC21-846CD78FB208}">
      <dgm:prSet phldrT="[Text]"/>
      <dgm:spPr>
        <a:solidFill>
          <a:schemeClr val="accent1">
            <a:lumMod val="60000"/>
            <a:lumOff val="40000"/>
          </a:schemeClr>
        </a:solidFill>
      </dgm:spPr>
      <dgm:t>
        <a:bodyPr/>
        <a:lstStyle/>
        <a:p>
          <a:r>
            <a:rPr lang="en-US" dirty="0" smtClean="0"/>
            <a:t>Skills Development Levy (SDL)</a:t>
          </a:r>
          <a:endParaRPr lang="en-US" dirty="0"/>
        </a:p>
      </dgm:t>
    </dgm:pt>
    <dgm:pt modelId="{61CA08E0-6D2A-460E-91D4-501349272AF0}" type="parTrans" cxnId="{1F6DC6AF-BB3D-4E74-A448-36F9D385B947}">
      <dgm:prSet/>
      <dgm:spPr/>
      <dgm:t>
        <a:bodyPr/>
        <a:lstStyle/>
        <a:p>
          <a:endParaRPr lang="en-US"/>
        </a:p>
      </dgm:t>
    </dgm:pt>
    <dgm:pt modelId="{E2B9FDD7-EC97-4CB2-A8AB-6E5BAA498605}" type="sibTrans" cxnId="{1F6DC6AF-BB3D-4E74-A448-36F9D385B947}">
      <dgm:prSet/>
      <dgm:spPr/>
      <dgm:t>
        <a:bodyPr/>
        <a:lstStyle/>
        <a:p>
          <a:endParaRPr lang="en-US"/>
        </a:p>
      </dgm:t>
    </dgm:pt>
    <dgm:pt modelId="{BF71204F-C8C9-4E6B-B931-7FFC0BCE14AE}">
      <dgm:prSet phldrT="[Text]"/>
      <dgm:spPr>
        <a:solidFill>
          <a:schemeClr val="accent1">
            <a:lumMod val="60000"/>
            <a:lumOff val="40000"/>
          </a:schemeClr>
        </a:solidFill>
      </dgm:spPr>
      <dgm:t>
        <a:bodyPr/>
        <a:lstStyle/>
        <a:p>
          <a:r>
            <a:rPr lang="en-US" dirty="0" smtClean="0"/>
            <a:t>Submission Process</a:t>
          </a:r>
          <a:endParaRPr lang="en-US" dirty="0"/>
        </a:p>
      </dgm:t>
    </dgm:pt>
    <dgm:pt modelId="{1AE01E30-F844-4DE9-983A-C0D13D407EB0}" type="parTrans" cxnId="{DE7DDDE7-61DC-413C-BD13-7DD93DF28E57}">
      <dgm:prSet/>
      <dgm:spPr/>
    </dgm:pt>
    <dgm:pt modelId="{79A66B05-765A-4958-ACD3-16CB592D5B9D}" type="sibTrans" cxnId="{DE7DDDE7-61DC-413C-BD13-7DD93DF28E57}">
      <dgm:prSet/>
      <dgm:spPr/>
    </dgm:pt>
    <dgm:pt modelId="{B38EC4C3-5CBE-4AC7-AE76-3AD2745F7595}" type="pres">
      <dgm:prSet presAssocID="{2122D344-530D-4106-A2D9-A5EBB84BDC7B}" presName="Name0" presStyleCnt="0">
        <dgm:presLayoutVars>
          <dgm:chMax val="7"/>
          <dgm:chPref val="7"/>
          <dgm:dir/>
        </dgm:presLayoutVars>
      </dgm:prSet>
      <dgm:spPr/>
      <dgm:t>
        <a:bodyPr/>
        <a:lstStyle/>
        <a:p>
          <a:endParaRPr lang="en-US"/>
        </a:p>
      </dgm:t>
    </dgm:pt>
    <dgm:pt modelId="{B91FBE83-5742-4F0A-9D01-88106F8421B2}" type="pres">
      <dgm:prSet presAssocID="{2122D344-530D-4106-A2D9-A5EBB84BDC7B}" presName="Name1" presStyleCnt="0"/>
      <dgm:spPr/>
      <dgm:t>
        <a:bodyPr/>
        <a:lstStyle/>
        <a:p>
          <a:endParaRPr lang="en-US"/>
        </a:p>
      </dgm:t>
    </dgm:pt>
    <dgm:pt modelId="{619987FF-F881-4690-B8BF-3F047DA66100}" type="pres">
      <dgm:prSet presAssocID="{2122D344-530D-4106-A2D9-A5EBB84BDC7B}" presName="cycle" presStyleCnt="0"/>
      <dgm:spPr/>
      <dgm:t>
        <a:bodyPr/>
        <a:lstStyle/>
        <a:p>
          <a:endParaRPr lang="en-US"/>
        </a:p>
      </dgm:t>
    </dgm:pt>
    <dgm:pt modelId="{CF56423E-78DD-4AFB-838E-F2334CECB6EB}" type="pres">
      <dgm:prSet presAssocID="{2122D344-530D-4106-A2D9-A5EBB84BDC7B}" presName="srcNode" presStyleLbl="node1" presStyleIdx="0" presStyleCnt="6"/>
      <dgm:spPr/>
      <dgm:t>
        <a:bodyPr/>
        <a:lstStyle/>
        <a:p>
          <a:endParaRPr lang="en-US"/>
        </a:p>
      </dgm:t>
    </dgm:pt>
    <dgm:pt modelId="{3D48BEDA-5109-4A5C-B4A3-68883FBB2887}" type="pres">
      <dgm:prSet presAssocID="{2122D344-530D-4106-A2D9-A5EBB84BDC7B}" presName="conn" presStyleLbl="parChTrans1D2" presStyleIdx="0" presStyleCnt="1"/>
      <dgm:spPr/>
      <dgm:t>
        <a:bodyPr/>
        <a:lstStyle/>
        <a:p>
          <a:endParaRPr lang="en-US"/>
        </a:p>
      </dgm:t>
    </dgm:pt>
    <dgm:pt modelId="{912DC4DC-9EBA-45CA-9E22-ED78B1395EF7}" type="pres">
      <dgm:prSet presAssocID="{2122D344-530D-4106-A2D9-A5EBB84BDC7B}" presName="extraNode" presStyleLbl="node1" presStyleIdx="0" presStyleCnt="6"/>
      <dgm:spPr/>
      <dgm:t>
        <a:bodyPr/>
        <a:lstStyle/>
        <a:p>
          <a:endParaRPr lang="en-US"/>
        </a:p>
      </dgm:t>
    </dgm:pt>
    <dgm:pt modelId="{233C866F-1C6B-4DCA-B741-026467CC46E6}" type="pres">
      <dgm:prSet presAssocID="{2122D344-530D-4106-A2D9-A5EBB84BDC7B}" presName="dstNode" presStyleLbl="node1" presStyleIdx="0" presStyleCnt="6"/>
      <dgm:spPr/>
      <dgm:t>
        <a:bodyPr/>
        <a:lstStyle/>
        <a:p>
          <a:endParaRPr lang="en-US"/>
        </a:p>
      </dgm:t>
    </dgm:pt>
    <dgm:pt modelId="{A1B1BCC6-5F57-4BD8-868E-9AD179182B6A}" type="pres">
      <dgm:prSet presAssocID="{4B44815A-FF00-48EA-81B1-3A84F259EB45}" presName="text_1" presStyleLbl="node1" presStyleIdx="0" presStyleCnt="6">
        <dgm:presLayoutVars>
          <dgm:bulletEnabled val="1"/>
        </dgm:presLayoutVars>
      </dgm:prSet>
      <dgm:spPr/>
      <dgm:t>
        <a:bodyPr/>
        <a:lstStyle/>
        <a:p>
          <a:endParaRPr lang="en-US"/>
        </a:p>
      </dgm:t>
    </dgm:pt>
    <dgm:pt modelId="{8C006DF1-4CAF-4D48-8677-164EC9658D2C}" type="pres">
      <dgm:prSet presAssocID="{4B44815A-FF00-48EA-81B1-3A84F259EB45}" presName="accent_1" presStyleCnt="0"/>
      <dgm:spPr/>
      <dgm:t>
        <a:bodyPr/>
        <a:lstStyle/>
        <a:p>
          <a:endParaRPr lang="en-US"/>
        </a:p>
      </dgm:t>
    </dgm:pt>
    <dgm:pt modelId="{84C00496-0771-4A2C-B496-E2273B6C7480}" type="pres">
      <dgm:prSet presAssocID="{4B44815A-FF00-48EA-81B1-3A84F259EB45}" presName="accentRepeatNode" presStyleLbl="solidFgAcc1" presStyleIdx="0" presStyleCnt="6"/>
      <dgm:spPr/>
      <dgm:t>
        <a:bodyPr/>
        <a:lstStyle/>
        <a:p>
          <a:endParaRPr lang="en-US"/>
        </a:p>
      </dgm:t>
    </dgm:pt>
    <dgm:pt modelId="{D51652D5-7680-40BB-B465-981901942E4F}" type="pres">
      <dgm:prSet presAssocID="{1B81DAD1-D4E4-42CE-B28E-A4A8B42CEEF8}" presName="text_2" presStyleLbl="node1" presStyleIdx="1" presStyleCnt="6">
        <dgm:presLayoutVars>
          <dgm:bulletEnabled val="1"/>
        </dgm:presLayoutVars>
      </dgm:prSet>
      <dgm:spPr/>
      <dgm:t>
        <a:bodyPr/>
        <a:lstStyle/>
        <a:p>
          <a:endParaRPr lang="en-US"/>
        </a:p>
      </dgm:t>
    </dgm:pt>
    <dgm:pt modelId="{355551D1-849D-4263-B4D7-CCB3B4309760}" type="pres">
      <dgm:prSet presAssocID="{1B81DAD1-D4E4-42CE-B28E-A4A8B42CEEF8}" presName="accent_2" presStyleCnt="0"/>
      <dgm:spPr/>
      <dgm:t>
        <a:bodyPr/>
        <a:lstStyle/>
        <a:p>
          <a:endParaRPr lang="en-US"/>
        </a:p>
      </dgm:t>
    </dgm:pt>
    <dgm:pt modelId="{28870407-25F2-4436-8C49-5A7B46D84E78}" type="pres">
      <dgm:prSet presAssocID="{1B81DAD1-D4E4-42CE-B28E-A4A8B42CEEF8}" presName="accentRepeatNode" presStyleLbl="solidFgAcc1" presStyleIdx="1" presStyleCnt="6"/>
      <dgm:spPr>
        <a:solidFill>
          <a:schemeClr val="bg1"/>
        </a:solidFill>
        <a:ln>
          <a:noFill/>
        </a:ln>
      </dgm:spPr>
      <dgm:t>
        <a:bodyPr/>
        <a:lstStyle/>
        <a:p>
          <a:endParaRPr lang="en-US"/>
        </a:p>
      </dgm:t>
    </dgm:pt>
    <dgm:pt modelId="{9184C782-4799-4719-9BE7-02F2DB7B7FE0}" type="pres">
      <dgm:prSet presAssocID="{F3430A9A-95A5-49F5-BC21-846CD78FB208}" presName="text_3" presStyleLbl="node1" presStyleIdx="2" presStyleCnt="6">
        <dgm:presLayoutVars>
          <dgm:bulletEnabled val="1"/>
        </dgm:presLayoutVars>
      </dgm:prSet>
      <dgm:spPr/>
      <dgm:t>
        <a:bodyPr/>
        <a:lstStyle/>
        <a:p>
          <a:endParaRPr lang="en-US"/>
        </a:p>
      </dgm:t>
    </dgm:pt>
    <dgm:pt modelId="{B8491513-83AE-4190-A1B6-8AB2F0C85607}" type="pres">
      <dgm:prSet presAssocID="{F3430A9A-95A5-49F5-BC21-846CD78FB208}" presName="accent_3" presStyleCnt="0"/>
      <dgm:spPr/>
    </dgm:pt>
    <dgm:pt modelId="{5CF6085D-DA70-462D-ACED-A8E8F84100A6}" type="pres">
      <dgm:prSet presAssocID="{F3430A9A-95A5-49F5-BC21-846CD78FB208}" presName="accentRepeatNode" presStyleLbl="solidFgAcc1" presStyleIdx="2" presStyleCnt="6"/>
      <dgm:spPr>
        <a:solidFill>
          <a:schemeClr val="bg1"/>
        </a:solidFill>
      </dgm:spPr>
      <dgm:t>
        <a:bodyPr/>
        <a:lstStyle/>
        <a:p>
          <a:endParaRPr lang="en-US"/>
        </a:p>
      </dgm:t>
    </dgm:pt>
    <dgm:pt modelId="{970BAFFD-B0C2-4903-BFCC-B5926402DB57}" type="pres">
      <dgm:prSet presAssocID="{9F4791FF-1E57-4DC7-8A3B-12F6DAB50917}" presName="text_4" presStyleLbl="node1" presStyleIdx="3" presStyleCnt="6">
        <dgm:presLayoutVars>
          <dgm:bulletEnabled val="1"/>
        </dgm:presLayoutVars>
      </dgm:prSet>
      <dgm:spPr/>
      <dgm:t>
        <a:bodyPr/>
        <a:lstStyle/>
        <a:p>
          <a:endParaRPr lang="en-US"/>
        </a:p>
      </dgm:t>
    </dgm:pt>
    <dgm:pt modelId="{15D843E0-0AD6-4A21-BE2C-4935DFA11BC7}" type="pres">
      <dgm:prSet presAssocID="{9F4791FF-1E57-4DC7-8A3B-12F6DAB50917}" presName="accent_4" presStyleCnt="0"/>
      <dgm:spPr/>
    </dgm:pt>
    <dgm:pt modelId="{27A9C59C-7B5A-4D06-B8D4-8C4E3E419DFA}" type="pres">
      <dgm:prSet presAssocID="{9F4791FF-1E57-4DC7-8A3B-12F6DAB50917}" presName="accentRepeatNode" presStyleLbl="solidFgAcc1" presStyleIdx="3" presStyleCnt="6"/>
      <dgm:spPr>
        <a:solidFill>
          <a:schemeClr val="bg1"/>
        </a:solidFill>
      </dgm:spPr>
      <dgm:t>
        <a:bodyPr/>
        <a:lstStyle/>
        <a:p>
          <a:endParaRPr lang="en-US"/>
        </a:p>
      </dgm:t>
    </dgm:pt>
    <dgm:pt modelId="{71817E31-7614-4F89-AE60-CC3FDE700E61}" type="pres">
      <dgm:prSet presAssocID="{35A80E77-A1F6-4984-BC74-40A11F2E7F0C}" presName="text_5" presStyleLbl="node1" presStyleIdx="4" presStyleCnt="6">
        <dgm:presLayoutVars>
          <dgm:bulletEnabled val="1"/>
        </dgm:presLayoutVars>
      </dgm:prSet>
      <dgm:spPr/>
      <dgm:t>
        <a:bodyPr/>
        <a:lstStyle/>
        <a:p>
          <a:endParaRPr lang="en-US"/>
        </a:p>
      </dgm:t>
    </dgm:pt>
    <dgm:pt modelId="{29A86777-AB98-403D-8DA6-F2B75392ED4A}" type="pres">
      <dgm:prSet presAssocID="{35A80E77-A1F6-4984-BC74-40A11F2E7F0C}" presName="accent_5" presStyleCnt="0"/>
      <dgm:spPr/>
    </dgm:pt>
    <dgm:pt modelId="{025B2216-8C3C-4187-BA98-561A753654D4}" type="pres">
      <dgm:prSet presAssocID="{35A80E77-A1F6-4984-BC74-40A11F2E7F0C}" presName="accentRepeatNode" presStyleLbl="solidFgAcc1" presStyleIdx="4" presStyleCnt="6"/>
      <dgm:spPr>
        <a:solidFill>
          <a:srgbClr val="004C85"/>
        </a:solidFill>
      </dgm:spPr>
      <dgm:t>
        <a:bodyPr/>
        <a:lstStyle/>
        <a:p>
          <a:endParaRPr lang="en-US"/>
        </a:p>
      </dgm:t>
    </dgm:pt>
    <dgm:pt modelId="{73144A58-9906-4710-A36C-57A325341627}" type="pres">
      <dgm:prSet presAssocID="{BF71204F-C8C9-4E6B-B931-7FFC0BCE14AE}" presName="text_6" presStyleLbl="node1" presStyleIdx="5" presStyleCnt="6">
        <dgm:presLayoutVars>
          <dgm:bulletEnabled val="1"/>
        </dgm:presLayoutVars>
      </dgm:prSet>
      <dgm:spPr/>
      <dgm:t>
        <a:bodyPr/>
        <a:lstStyle/>
        <a:p>
          <a:endParaRPr lang="en-US"/>
        </a:p>
      </dgm:t>
    </dgm:pt>
    <dgm:pt modelId="{295E95EC-672B-429B-87B2-D9722F17EBD4}" type="pres">
      <dgm:prSet presAssocID="{BF71204F-C8C9-4E6B-B931-7FFC0BCE14AE}" presName="accent_6" presStyleCnt="0"/>
      <dgm:spPr/>
    </dgm:pt>
    <dgm:pt modelId="{B8DB64BC-8F95-4D8A-89AB-58FA4A6EB3AF}" type="pres">
      <dgm:prSet presAssocID="{BF71204F-C8C9-4E6B-B931-7FFC0BCE14AE}" presName="accentRepeatNode" presStyleLbl="solidFgAcc1" presStyleIdx="5" presStyleCnt="6"/>
      <dgm:spPr/>
    </dgm:pt>
  </dgm:ptLst>
  <dgm:cxnLst>
    <dgm:cxn modelId="{2DA80B81-8834-4FD5-AFD0-E0BDC32495D9}" type="presOf" srcId="{9F4791FF-1E57-4DC7-8A3B-12F6DAB50917}" destId="{970BAFFD-B0C2-4903-BFCC-B5926402DB57}" srcOrd="0" destOrd="0" presId="urn:microsoft.com/office/officeart/2008/layout/VerticalCurvedList"/>
    <dgm:cxn modelId="{F6DC66E2-B6F8-4D9D-B561-ADE0F8D11DDB}" type="presOf" srcId="{24A68C3A-3D00-4845-BBF5-B2B6DECD638A}" destId="{3D48BEDA-5109-4A5C-B4A3-68883FBB2887}" srcOrd="0" destOrd="0" presId="urn:microsoft.com/office/officeart/2008/layout/VerticalCurvedList"/>
    <dgm:cxn modelId="{3324C6F4-BADC-4B52-8E21-3655D18DB94B}" type="presOf" srcId="{BF71204F-C8C9-4E6B-B931-7FFC0BCE14AE}" destId="{73144A58-9906-4710-A36C-57A325341627}" srcOrd="0" destOrd="0" presId="urn:microsoft.com/office/officeart/2008/layout/VerticalCurvedList"/>
    <dgm:cxn modelId="{B94E1172-3FA5-43FD-ACC5-9CCB67071023}" type="presOf" srcId="{F3430A9A-95A5-49F5-BC21-846CD78FB208}" destId="{9184C782-4799-4719-9BE7-02F2DB7B7FE0}" srcOrd="0" destOrd="0" presId="urn:microsoft.com/office/officeart/2008/layout/VerticalCurvedList"/>
    <dgm:cxn modelId="{47A3FE05-D346-415E-8268-03E5347CEFF4}" srcId="{2122D344-530D-4106-A2D9-A5EBB84BDC7B}" destId="{1B81DAD1-D4E4-42CE-B28E-A4A8B42CEEF8}" srcOrd="1" destOrd="0" parTransId="{6933900B-DD13-40B7-9536-BA89794AF15B}" sibTransId="{E1F90FFD-3E97-4072-86D8-1A529627E5D3}"/>
    <dgm:cxn modelId="{1F6DC6AF-BB3D-4E74-A448-36F9D385B947}" srcId="{2122D344-530D-4106-A2D9-A5EBB84BDC7B}" destId="{F3430A9A-95A5-49F5-BC21-846CD78FB208}" srcOrd="2" destOrd="0" parTransId="{61CA08E0-6D2A-460E-91D4-501349272AF0}" sibTransId="{E2B9FDD7-EC97-4CB2-A8AB-6E5BAA498605}"/>
    <dgm:cxn modelId="{257F121C-7A62-4343-B42F-5B3417594087}" type="presOf" srcId="{1B81DAD1-D4E4-42CE-B28E-A4A8B42CEEF8}" destId="{D51652D5-7680-40BB-B465-981901942E4F}" srcOrd="0" destOrd="0" presId="urn:microsoft.com/office/officeart/2008/layout/VerticalCurvedList"/>
    <dgm:cxn modelId="{DAFF48CE-33EC-4AC3-9B68-88D1D0AAA9E0}" type="presOf" srcId="{2122D344-530D-4106-A2D9-A5EBB84BDC7B}" destId="{B38EC4C3-5CBE-4AC7-AE76-3AD2745F7595}" srcOrd="0" destOrd="0" presId="urn:microsoft.com/office/officeart/2008/layout/VerticalCurvedList"/>
    <dgm:cxn modelId="{CFFDCB26-7EB9-4B90-8262-FA6B85CC8699}" type="presOf" srcId="{4B44815A-FF00-48EA-81B1-3A84F259EB45}" destId="{A1B1BCC6-5F57-4BD8-868E-9AD179182B6A}" srcOrd="0" destOrd="0" presId="urn:microsoft.com/office/officeart/2008/layout/VerticalCurvedList"/>
    <dgm:cxn modelId="{A0F131F7-5E02-4B02-AD6E-0850F11DBB41}" type="presOf" srcId="{35A80E77-A1F6-4984-BC74-40A11F2E7F0C}" destId="{71817E31-7614-4F89-AE60-CC3FDE700E61}" srcOrd="0" destOrd="0" presId="urn:microsoft.com/office/officeart/2008/layout/VerticalCurvedList"/>
    <dgm:cxn modelId="{3E1B3311-EC9D-4020-B411-77467BC8D97C}" srcId="{2122D344-530D-4106-A2D9-A5EBB84BDC7B}" destId="{35A80E77-A1F6-4984-BC74-40A11F2E7F0C}" srcOrd="4" destOrd="0" parTransId="{1277620A-BB2A-4D52-9A72-5198594C71D4}" sibTransId="{5630B650-743F-4414-B5A1-9D739B9628A6}"/>
    <dgm:cxn modelId="{0BC7398D-8A40-47A4-8653-F2E1275FA607}" srcId="{2122D344-530D-4106-A2D9-A5EBB84BDC7B}" destId="{4B44815A-FF00-48EA-81B1-3A84F259EB45}" srcOrd="0" destOrd="0" parTransId="{0D39F816-DC24-4B6C-88F1-7AF33F33EB97}" sibTransId="{24A68C3A-3D00-4845-BBF5-B2B6DECD638A}"/>
    <dgm:cxn modelId="{74ED6A4E-748A-417B-BD60-AD7E3D04F9AF}" srcId="{2122D344-530D-4106-A2D9-A5EBB84BDC7B}" destId="{9F4791FF-1E57-4DC7-8A3B-12F6DAB50917}" srcOrd="3" destOrd="0" parTransId="{D561F22F-77D0-4111-BFF2-5855880B76FA}" sibTransId="{6DBAD266-10BC-4946-9AE5-38303A415195}"/>
    <dgm:cxn modelId="{DE7DDDE7-61DC-413C-BD13-7DD93DF28E57}" srcId="{2122D344-530D-4106-A2D9-A5EBB84BDC7B}" destId="{BF71204F-C8C9-4E6B-B931-7FFC0BCE14AE}" srcOrd="5" destOrd="0" parTransId="{1AE01E30-F844-4DE9-983A-C0D13D407EB0}" sibTransId="{79A66B05-765A-4958-ACD3-16CB592D5B9D}"/>
    <dgm:cxn modelId="{0372C8BF-D595-4437-BD7E-7A71D8DFD39D}" type="presParOf" srcId="{B38EC4C3-5CBE-4AC7-AE76-3AD2745F7595}" destId="{B91FBE83-5742-4F0A-9D01-88106F8421B2}" srcOrd="0" destOrd="0" presId="urn:microsoft.com/office/officeart/2008/layout/VerticalCurvedList"/>
    <dgm:cxn modelId="{D75984C9-E618-44B2-9AEE-F469DE543181}" type="presParOf" srcId="{B91FBE83-5742-4F0A-9D01-88106F8421B2}" destId="{619987FF-F881-4690-B8BF-3F047DA66100}" srcOrd="0" destOrd="0" presId="urn:microsoft.com/office/officeart/2008/layout/VerticalCurvedList"/>
    <dgm:cxn modelId="{B6763DAC-1A54-458E-BA68-DE20CEF720C5}" type="presParOf" srcId="{619987FF-F881-4690-B8BF-3F047DA66100}" destId="{CF56423E-78DD-4AFB-838E-F2334CECB6EB}" srcOrd="0" destOrd="0" presId="urn:microsoft.com/office/officeart/2008/layout/VerticalCurvedList"/>
    <dgm:cxn modelId="{3605ED8D-09AD-4E62-B52C-FBF92854ED76}" type="presParOf" srcId="{619987FF-F881-4690-B8BF-3F047DA66100}" destId="{3D48BEDA-5109-4A5C-B4A3-68883FBB2887}" srcOrd="1" destOrd="0" presId="urn:microsoft.com/office/officeart/2008/layout/VerticalCurvedList"/>
    <dgm:cxn modelId="{791D9673-5E3B-4737-81F0-6D8953F70185}" type="presParOf" srcId="{619987FF-F881-4690-B8BF-3F047DA66100}" destId="{912DC4DC-9EBA-45CA-9E22-ED78B1395EF7}" srcOrd="2" destOrd="0" presId="urn:microsoft.com/office/officeart/2008/layout/VerticalCurvedList"/>
    <dgm:cxn modelId="{7789103A-BAF7-4EB5-AD96-E625B7C48A98}" type="presParOf" srcId="{619987FF-F881-4690-B8BF-3F047DA66100}" destId="{233C866F-1C6B-4DCA-B741-026467CC46E6}" srcOrd="3" destOrd="0" presId="urn:microsoft.com/office/officeart/2008/layout/VerticalCurvedList"/>
    <dgm:cxn modelId="{65780BA6-2D2A-48A4-A1A1-6AF320FEF7A1}" type="presParOf" srcId="{B91FBE83-5742-4F0A-9D01-88106F8421B2}" destId="{A1B1BCC6-5F57-4BD8-868E-9AD179182B6A}" srcOrd="1" destOrd="0" presId="urn:microsoft.com/office/officeart/2008/layout/VerticalCurvedList"/>
    <dgm:cxn modelId="{5E03A77C-0E37-47C3-8266-8295A36B8DDC}" type="presParOf" srcId="{B91FBE83-5742-4F0A-9D01-88106F8421B2}" destId="{8C006DF1-4CAF-4D48-8677-164EC9658D2C}" srcOrd="2" destOrd="0" presId="urn:microsoft.com/office/officeart/2008/layout/VerticalCurvedList"/>
    <dgm:cxn modelId="{16648A60-28B9-4F21-BEFA-570484889A42}" type="presParOf" srcId="{8C006DF1-4CAF-4D48-8677-164EC9658D2C}" destId="{84C00496-0771-4A2C-B496-E2273B6C7480}" srcOrd="0" destOrd="0" presId="urn:microsoft.com/office/officeart/2008/layout/VerticalCurvedList"/>
    <dgm:cxn modelId="{CCEB0690-8101-4C63-A055-F5E9E7E9D152}" type="presParOf" srcId="{B91FBE83-5742-4F0A-9D01-88106F8421B2}" destId="{D51652D5-7680-40BB-B465-981901942E4F}" srcOrd="3" destOrd="0" presId="urn:microsoft.com/office/officeart/2008/layout/VerticalCurvedList"/>
    <dgm:cxn modelId="{A56E6F75-47E6-4149-BCFC-18867FC7865B}" type="presParOf" srcId="{B91FBE83-5742-4F0A-9D01-88106F8421B2}" destId="{355551D1-849D-4263-B4D7-CCB3B4309760}" srcOrd="4" destOrd="0" presId="urn:microsoft.com/office/officeart/2008/layout/VerticalCurvedList"/>
    <dgm:cxn modelId="{5362AB33-DE0D-4C43-8D9C-17BED8F348B0}" type="presParOf" srcId="{355551D1-849D-4263-B4D7-CCB3B4309760}" destId="{28870407-25F2-4436-8C49-5A7B46D84E78}" srcOrd="0" destOrd="0" presId="urn:microsoft.com/office/officeart/2008/layout/VerticalCurvedList"/>
    <dgm:cxn modelId="{9ED3317A-9D7B-4691-8FE7-3443F60F1B57}" type="presParOf" srcId="{B91FBE83-5742-4F0A-9D01-88106F8421B2}" destId="{9184C782-4799-4719-9BE7-02F2DB7B7FE0}" srcOrd="5" destOrd="0" presId="urn:microsoft.com/office/officeart/2008/layout/VerticalCurvedList"/>
    <dgm:cxn modelId="{D0C3C9FA-604A-4F04-908E-7A7059B6D631}" type="presParOf" srcId="{B91FBE83-5742-4F0A-9D01-88106F8421B2}" destId="{B8491513-83AE-4190-A1B6-8AB2F0C85607}" srcOrd="6" destOrd="0" presId="urn:microsoft.com/office/officeart/2008/layout/VerticalCurvedList"/>
    <dgm:cxn modelId="{C0E2A067-69B9-4B08-9FBE-E479235D58E0}" type="presParOf" srcId="{B8491513-83AE-4190-A1B6-8AB2F0C85607}" destId="{5CF6085D-DA70-462D-ACED-A8E8F84100A6}" srcOrd="0" destOrd="0" presId="urn:microsoft.com/office/officeart/2008/layout/VerticalCurvedList"/>
    <dgm:cxn modelId="{6063DFCE-8921-4670-BDAB-AD62632B52FD}" type="presParOf" srcId="{B91FBE83-5742-4F0A-9D01-88106F8421B2}" destId="{970BAFFD-B0C2-4903-BFCC-B5926402DB57}" srcOrd="7" destOrd="0" presId="urn:microsoft.com/office/officeart/2008/layout/VerticalCurvedList"/>
    <dgm:cxn modelId="{230F5BDC-6142-4A96-A6EE-4733C2C75217}" type="presParOf" srcId="{B91FBE83-5742-4F0A-9D01-88106F8421B2}" destId="{15D843E0-0AD6-4A21-BE2C-4935DFA11BC7}" srcOrd="8" destOrd="0" presId="urn:microsoft.com/office/officeart/2008/layout/VerticalCurvedList"/>
    <dgm:cxn modelId="{B234DEA6-85E7-4830-AB83-04B80DF8A682}" type="presParOf" srcId="{15D843E0-0AD6-4A21-BE2C-4935DFA11BC7}" destId="{27A9C59C-7B5A-4D06-B8D4-8C4E3E419DFA}" srcOrd="0" destOrd="0" presId="urn:microsoft.com/office/officeart/2008/layout/VerticalCurvedList"/>
    <dgm:cxn modelId="{2B65CFB2-C53E-47C5-8C37-1F97D4A7AEC8}" type="presParOf" srcId="{B91FBE83-5742-4F0A-9D01-88106F8421B2}" destId="{71817E31-7614-4F89-AE60-CC3FDE700E61}" srcOrd="9" destOrd="0" presId="urn:microsoft.com/office/officeart/2008/layout/VerticalCurvedList"/>
    <dgm:cxn modelId="{4FA8BDDC-9FA6-4830-BF0B-5BD76F932A35}" type="presParOf" srcId="{B91FBE83-5742-4F0A-9D01-88106F8421B2}" destId="{29A86777-AB98-403D-8DA6-F2B75392ED4A}" srcOrd="10" destOrd="0" presId="urn:microsoft.com/office/officeart/2008/layout/VerticalCurvedList"/>
    <dgm:cxn modelId="{06E5CC04-D0DD-428B-A3A7-97E9A4DC6B29}" type="presParOf" srcId="{29A86777-AB98-403D-8DA6-F2B75392ED4A}" destId="{025B2216-8C3C-4187-BA98-561A753654D4}" srcOrd="0" destOrd="0" presId="urn:microsoft.com/office/officeart/2008/layout/VerticalCurvedList"/>
    <dgm:cxn modelId="{832B8BB9-FB7A-42AE-88FF-41470FC2EA10}" type="presParOf" srcId="{B91FBE83-5742-4F0A-9D01-88106F8421B2}" destId="{73144A58-9906-4710-A36C-57A325341627}" srcOrd="11" destOrd="0" presId="urn:microsoft.com/office/officeart/2008/layout/VerticalCurvedList"/>
    <dgm:cxn modelId="{0B619632-AC9C-452D-8CC1-C6FF23F00ACE}" type="presParOf" srcId="{B91FBE83-5742-4F0A-9D01-88106F8421B2}" destId="{295E95EC-672B-429B-87B2-D9722F17EBD4}" srcOrd="12" destOrd="0" presId="urn:microsoft.com/office/officeart/2008/layout/VerticalCurvedList"/>
    <dgm:cxn modelId="{84D28BE9-85C6-4C30-B054-F4C4EEF83CCA}" type="presParOf" srcId="{295E95EC-672B-429B-87B2-D9722F17EBD4}" destId="{B8DB64BC-8F95-4D8A-89AB-58FA4A6EB3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8C4CFF-DB72-4F3B-B89E-9A3E1F1A295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7F107CE-BBCE-45F1-8DA6-84A7C45B006A}" type="pres">
      <dgm:prSet presAssocID="{A68C4CFF-DB72-4F3B-B89E-9A3E1F1A295A}" presName="diagram" presStyleCnt="0">
        <dgm:presLayoutVars>
          <dgm:dir/>
          <dgm:resizeHandles val="exact"/>
        </dgm:presLayoutVars>
      </dgm:prSet>
      <dgm:spPr/>
      <dgm:t>
        <a:bodyPr/>
        <a:lstStyle/>
        <a:p>
          <a:endParaRPr lang="en-US"/>
        </a:p>
      </dgm:t>
    </dgm:pt>
  </dgm:ptLst>
  <dgm:cxnLst>
    <dgm:cxn modelId="{94654D61-E516-4BAF-83B4-62D034BD0988}" type="presOf" srcId="{A68C4CFF-DB72-4F3B-B89E-9A3E1F1A295A}" destId="{47F107CE-BBCE-45F1-8DA6-84A7C45B006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22D344-530D-4106-A2D9-A5EBB84BDC7B}"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35A80E77-A1F6-4984-BC74-40A11F2E7F0C}">
      <dgm:prSet phldrT="[Text]"/>
      <dgm:spPr>
        <a:solidFill>
          <a:schemeClr val="accent1">
            <a:lumMod val="60000"/>
            <a:lumOff val="40000"/>
          </a:schemeClr>
        </a:solidFill>
      </dgm:spPr>
      <dgm:t>
        <a:bodyPr/>
        <a:lstStyle/>
        <a:p>
          <a:r>
            <a:rPr lang="en-US" dirty="0" smtClean="0"/>
            <a:t>Deferral of Payment of Provisional Tax </a:t>
          </a:r>
          <a:endParaRPr lang="en-US" dirty="0"/>
        </a:p>
      </dgm:t>
    </dgm:pt>
    <dgm:pt modelId="{1277620A-BB2A-4D52-9A72-5198594C71D4}" type="parTrans" cxnId="{3E1B3311-EC9D-4020-B411-77467BC8D97C}">
      <dgm:prSet/>
      <dgm:spPr/>
      <dgm:t>
        <a:bodyPr/>
        <a:lstStyle/>
        <a:p>
          <a:endParaRPr lang="en-US"/>
        </a:p>
      </dgm:t>
    </dgm:pt>
    <dgm:pt modelId="{5630B650-743F-4414-B5A1-9D739B9628A6}" type="sibTrans" cxnId="{3E1B3311-EC9D-4020-B411-77467BC8D97C}">
      <dgm:prSet/>
      <dgm:spPr/>
      <dgm:t>
        <a:bodyPr/>
        <a:lstStyle/>
        <a:p>
          <a:endParaRPr lang="en-US"/>
        </a:p>
      </dgm:t>
    </dgm:pt>
    <dgm:pt modelId="{4B44815A-FF00-48EA-81B1-3A84F259EB45}">
      <dgm:prSet phldrT="[Text]"/>
      <dgm:spPr>
        <a:solidFill>
          <a:schemeClr val="accent1">
            <a:lumMod val="60000"/>
            <a:lumOff val="40000"/>
          </a:schemeClr>
        </a:solidFill>
      </dgm:spPr>
      <dgm:t>
        <a:bodyPr/>
        <a:lstStyle/>
        <a:p>
          <a:r>
            <a:rPr lang="en-US" dirty="0" smtClean="0"/>
            <a:t>Purpose and Background</a:t>
          </a:r>
          <a:endParaRPr lang="en-US" dirty="0"/>
        </a:p>
      </dgm:t>
    </dgm:pt>
    <dgm:pt modelId="{0D39F816-DC24-4B6C-88F1-7AF33F33EB97}" type="parTrans" cxnId="{0BC7398D-8A40-47A4-8653-F2E1275FA607}">
      <dgm:prSet/>
      <dgm:spPr/>
      <dgm:t>
        <a:bodyPr/>
        <a:lstStyle/>
        <a:p>
          <a:endParaRPr lang="en-US"/>
        </a:p>
      </dgm:t>
    </dgm:pt>
    <dgm:pt modelId="{24A68C3A-3D00-4845-BBF5-B2B6DECD638A}" type="sibTrans" cxnId="{0BC7398D-8A40-47A4-8653-F2E1275FA607}">
      <dgm:prSet/>
      <dgm:spPr/>
      <dgm:t>
        <a:bodyPr/>
        <a:lstStyle/>
        <a:p>
          <a:endParaRPr lang="en-US"/>
        </a:p>
      </dgm:t>
    </dgm:pt>
    <dgm:pt modelId="{1B81DAD1-D4E4-42CE-B28E-A4A8B42CEEF8}">
      <dgm:prSet phldrT="[Text]"/>
      <dgm:spPr>
        <a:solidFill>
          <a:schemeClr val="accent1">
            <a:lumMod val="60000"/>
            <a:lumOff val="40000"/>
          </a:schemeClr>
        </a:solidFill>
      </dgm:spPr>
      <dgm:t>
        <a:bodyPr/>
        <a:lstStyle/>
        <a:p>
          <a:r>
            <a:rPr lang="en-US" dirty="0" smtClean="0"/>
            <a:t>Deferral of PAYE Payment</a:t>
          </a:r>
          <a:endParaRPr lang="en-US" dirty="0"/>
        </a:p>
      </dgm:t>
    </dgm:pt>
    <dgm:pt modelId="{E1F90FFD-3E97-4072-86D8-1A529627E5D3}" type="sibTrans" cxnId="{47A3FE05-D346-415E-8268-03E5347CEFF4}">
      <dgm:prSet/>
      <dgm:spPr/>
      <dgm:t>
        <a:bodyPr/>
        <a:lstStyle/>
        <a:p>
          <a:endParaRPr lang="en-US"/>
        </a:p>
      </dgm:t>
    </dgm:pt>
    <dgm:pt modelId="{6933900B-DD13-40B7-9536-BA89794AF15B}" type="parTrans" cxnId="{47A3FE05-D346-415E-8268-03E5347CEFF4}">
      <dgm:prSet/>
      <dgm:spPr/>
      <dgm:t>
        <a:bodyPr/>
        <a:lstStyle/>
        <a:p>
          <a:endParaRPr lang="en-US"/>
        </a:p>
      </dgm:t>
    </dgm:pt>
    <dgm:pt modelId="{9F4791FF-1E57-4DC7-8A3B-12F6DAB50917}">
      <dgm:prSet phldrT="[Text]"/>
      <dgm:spPr>
        <a:solidFill>
          <a:schemeClr val="accent1">
            <a:lumMod val="60000"/>
            <a:lumOff val="40000"/>
          </a:schemeClr>
        </a:solidFill>
      </dgm:spPr>
      <dgm:t>
        <a:bodyPr/>
        <a:lstStyle/>
        <a:p>
          <a:r>
            <a:rPr lang="en-US" dirty="0" smtClean="0"/>
            <a:t>Employment Tax Incentive (ETI)</a:t>
          </a:r>
          <a:endParaRPr lang="en-US" dirty="0"/>
        </a:p>
      </dgm:t>
    </dgm:pt>
    <dgm:pt modelId="{6DBAD266-10BC-4946-9AE5-38303A415195}" type="sibTrans" cxnId="{74ED6A4E-748A-417B-BD60-AD7E3D04F9AF}">
      <dgm:prSet/>
      <dgm:spPr/>
      <dgm:t>
        <a:bodyPr/>
        <a:lstStyle/>
        <a:p>
          <a:endParaRPr lang="en-US"/>
        </a:p>
      </dgm:t>
    </dgm:pt>
    <dgm:pt modelId="{D561F22F-77D0-4111-BFF2-5855880B76FA}" type="parTrans" cxnId="{74ED6A4E-748A-417B-BD60-AD7E3D04F9AF}">
      <dgm:prSet/>
      <dgm:spPr/>
      <dgm:t>
        <a:bodyPr/>
        <a:lstStyle/>
        <a:p>
          <a:endParaRPr lang="en-US"/>
        </a:p>
      </dgm:t>
    </dgm:pt>
    <dgm:pt modelId="{F3430A9A-95A5-49F5-BC21-846CD78FB208}">
      <dgm:prSet phldrT="[Text]"/>
      <dgm:spPr>
        <a:solidFill>
          <a:schemeClr val="accent1">
            <a:lumMod val="60000"/>
            <a:lumOff val="40000"/>
          </a:schemeClr>
        </a:solidFill>
      </dgm:spPr>
      <dgm:t>
        <a:bodyPr/>
        <a:lstStyle/>
        <a:p>
          <a:r>
            <a:rPr lang="en-US" dirty="0" smtClean="0"/>
            <a:t>Skills Development Levy (SDL)</a:t>
          </a:r>
          <a:endParaRPr lang="en-US" dirty="0"/>
        </a:p>
      </dgm:t>
    </dgm:pt>
    <dgm:pt modelId="{61CA08E0-6D2A-460E-91D4-501349272AF0}" type="parTrans" cxnId="{1F6DC6AF-BB3D-4E74-A448-36F9D385B947}">
      <dgm:prSet/>
      <dgm:spPr/>
      <dgm:t>
        <a:bodyPr/>
        <a:lstStyle/>
        <a:p>
          <a:endParaRPr lang="en-US"/>
        </a:p>
      </dgm:t>
    </dgm:pt>
    <dgm:pt modelId="{E2B9FDD7-EC97-4CB2-A8AB-6E5BAA498605}" type="sibTrans" cxnId="{1F6DC6AF-BB3D-4E74-A448-36F9D385B947}">
      <dgm:prSet/>
      <dgm:spPr/>
      <dgm:t>
        <a:bodyPr/>
        <a:lstStyle/>
        <a:p>
          <a:endParaRPr lang="en-US"/>
        </a:p>
      </dgm:t>
    </dgm:pt>
    <dgm:pt modelId="{BF71204F-C8C9-4E6B-B931-7FFC0BCE14AE}">
      <dgm:prSet phldrT="[Text]"/>
      <dgm:spPr>
        <a:solidFill>
          <a:srgbClr val="004C85"/>
        </a:solidFill>
      </dgm:spPr>
      <dgm:t>
        <a:bodyPr/>
        <a:lstStyle/>
        <a:p>
          <a:r>
            <a:rPr lang="en-US" dirty="0" smtClean="0"/>
            <a:t>Submission Process</a:t>
          </a:r>
          <a:endParaRPr lang="en-US" dirty="0"/>
        </a:p>
      </dgm:t>
    </dgm:pt>
    <dgm:pt modelId="{1AE01E30-F844-4DE9-983A-C0D13D407EB0}" type="parTrans" cxnId="{DE7DDDE7-61DC-413C-BD13-7DD93DF28E57}">
      <dgm:prSet/>
      <dgm:spPr/>
      <dgm:t>
        <a:bodyPr/>
        <a:lstStyle/>
        <a:p>
          <a:endParaRPr lang="en-US"/>
        </a:p>
      </dgm:t>
    </dgm:pt>
    <dgm:pt modelId="{79A66B05-765A-4958-ACD3-16CB592D5B9D}" type="sibTrans" cxnId="{DE7DDDE7-61DC-413C-BD13-7DD93DF28E57}">
      <dgm:prSet/>
      <dgm:spPr/>
      <dgm:t>
        <a:bodyPr/>
        <a:lstStyle/>
        <a:p>
          <a:endParaRPr lang="en-US"/>
        </a:p>
      </dgm:t>
    </dgm:pt>
    <dgm:pt modelId="{B38EC4C3-5CBE-4AC7-AE76-3AD2745F7595}" type="pres">
      <dgm:prSet presAssocID="{2122D344-530D-4106-A2D9-A5EBB84BDC7B}" presName="Name0" presStyleCnt="0">
        <dgm:presLayoutVars>
          <dgm:chMax val="7"/>
          <dgm:chPref val="7"/>
          <dgm:dir/>
        </dgm:presLayoutVars>
      </dgm:prSet>
      <dgm:spPr/>
      <dgm:t>
        <a:bodyPr/>
        <a:lstStyle/>
        <a:p>
          <a:endParaRPr lang="en-US"/>
        </a:p>
      </dgm:t>
    </dgm:pt>
    <dgm:pt modelId="{B91FBE83-5742-4F0A-9D01-88106F8421B2}" type="pres">
      <dgm:prSet presAssocID="{2122D344-530D-4106-A2D9-A5EBB84BDC7B}" presName="Name1" presStyleCnt="0"/>
      <dgm:spPr/>
      <dgm:t>
        <a:bodyPr/>
        <a:lstStyle/>
        <a:p>
          <a:endParaRPr lang="en-US"/>
        </a:p>
      </dgm:t>
    </dgm:pt>
    <dgm:pt modelId="{619987FF-F881-4690-B8BF-3F047DA66100}" type="pres">
      <dgm:prSet presAssocID="{2122D344-530D-4106-A2D9-A5EBB84BDC7B}" presName="cycle" presStyleCnt="0"/>
      <dgm:spPr/>
      <dgm:t>
        <a:bodyPr/>
        <a:lstStyle/>
        <a:p>
          <a:endParaRPr lang="en-US"/>
        </a:p>
      </dgm:t>
    </dgm:pt>
    <dgm:pt modelId="{CF56423E-78DD-4AFB-838E-F2334CECB6EB}" type="pres">
      <dgm:prSet presAssocID="{2122D344-530D-4106-A2D9-A5EBB84BDC7B}" presName="srcNode" presStyleLbl="node1" presStyleIdx="0" presStyleCnt="6"/>
      <dgm:spPr/>
      <dgm:t>
        <a:bodyPr/>
        <a:lstStyle/>
        <a:p>
          <a:endParaRPr lang="en-US"/>
        </a:p>
      </dgm:t>
    </dgm:pt>
    <dgm:pt modelId="{3D48BEDA-5109-4A5C-B4A3-68883FBB2887}" type="pres">
      <dgm:prSet presAssocID="{2122D344-530D-4106-A2D9-A5EBB84BDC7B}" presName="conn" presStyleLbl="parChTrans1D2" presStyleIdx="0" presStyleCnt="1"/>
      <dgm:spPr/>
      <dgm:t>
        <a:bodyPr/>
        <a:lstStyle/>
        <a:p>
          <a:endParaRPr lang="en-US"/>
        </a:p>
      </dgm:t>
    </dgm:pt>
    <dgm:pt modelId="{912DC4DC-9EBA-45CA-9E22-ED78B1395EF7}" type="pres">
      <dgm:prSet presAssocID="{2122D344-530D-4106-A2D9-A5EBB84BDC7B}" presName="extraNode" presStyleLbl="node1" presStyleIdx="0" presStyleCnt="6"/>
      <dgm:spPr/>
      <dgm:t>
        <a:bodyPr/>
        <a:lstStyle/>
        <a:p>
          <a:endParaRPr lang="en-US"/>
        </a:p>
      </dgm:t>
    </dgm:pt>
    <dgm:pt modelId="{233C866F-1C6B-4DCA-B741-026467CC46E6}" type="pres">
      <dgm:prSet presAssocID="{2122D344-530D-4106-A2D9-A5EBB84BDC7B}" presName="dstNode" presStyleLbl="node1" presStyleIdx="0" presStyleCnt="6"/>
      <dgm:spPr/>
      <dgm:t>
        <a:bodyPr/>
        <a:lstStyle/>
        <a:p>
          <a:endParaRPr lang="en-US"/>
        </a:p>
      </dgm:t>
    </dgm:pt>
    <dgm:pt modelId="{A1B1BCC6-5F57-4BD8-868E-9AD179182B6A}" type="pres">
      <dgm:prSet presAssocID="{4B44815A-FF00-48EA-81B1-3A84F259EB45}" presName="text_1" presStyleLbl="node1" presStyleIdx="0" presStyleCnt="6">
        <dgm:presLayoutVars>
          <dgm:bulletEnabled val="1"/>
        </dgm:presLayoutVars>
      </dgm:prSet>
      <dgm:spPr/>
      <dgm:t>
        <a:bodyPr/>
        <a:lstStyle/>
        <a:p>
          <a:endParaRPr lang="en-US"/>
        </a:p>
      </dgm:t>
    </dgm:pt>
    <dgm:pt modelId="{8C006DF1-4CAF-4D48-8677-164EC9658D2C}" type="pres">
      <dgm:prSet presAssocID="{4B44815A-FF00-48EA-81B1-3A84F259EB45}" presName="accent_1" presStyleCnt="0"/>
      <dgm:spPr/>
      <dgm:t>
        <a:bodyPr/>
        <a:lstStyle/>
        <a:p>
          <a:endParaRPr lang="en-US"/>
        </a:p>
      </dgm:t>
    </dgm:pt>
    <dgm:pt modelId="{84C00496-0771-4A2C-B496-E2273B6C7480}" type="pres">
      <dgm:prSet presAssocID="{4B44815A-FF00-48EA-81B1-3A84F259EB45}" presName="accentRepeatNode" presStyleLbl="solidFgAcc1" presStyleIdx="0" presStyleCnt="6"/>
      <dgm:spPr/>
      <dgm:t>
        <a:bodyPr/>
        <a:lstStyle/>
        <a:p>
          <a:endParaRPr lang="en-US"/>
        </a:p>
      </dgm:t>
    </dgm:pt>
    <dgm:pt modelId="{D51652D5-7680-40BB-B465-981901942E4F}" type="pres">
      <dgm:prSet presAssocID="{1B81DAD1-D4E4-42CE-B28E-A4A8B42CEEF8}" presName="text_2" presStyleLbl="node1" presStyleIdx="1" presStyleCnt="6">
        <dgm:presLayoutVars>
          <dgm:bulletEnabled val="1"/>
        </dgm:presLayoutVars>
      </dgm:prSet>
      <dgm:spPr/>
      <dgm:t>
        <a:bodyPr/>
        <a:lstStyle/>
        <a:p>
          <a:endParaRPr lang="en-US"/>
        </a:p>
      </dgm:t>
    </dgm:pt>
    <dgm:pt modelId="{355551D1-849D-4263-B4D7-CCB3B4309760}" type="pres">
      <dgm:prSet presAssocID="{1B81DAD1-D4E4-42CE-B28E-A4A8B42CEEF8}" presName="accent_2" presStyleCnt="0"/>
      <dgm:spPr/>
      <dgm:t>
        <a:bodyPr/>
        <a:lstStyle/>
        <a:p>
          <a:endParaRPr lang="en-US"/>
        </a:p>
      </dgm:t>
    </dgm:pt>
    <dgm:pt modelId="{28870407-25F2-4436-8C49-5A7B46D84E78}" type="pres">
      <dgm:prSet presAssocID="{1B81DAD1-D4E4-42CE-B28E-A4A8B42CEEF8}" presName="accentRepeatNode" presStyleLbl="solidFgAcc1" presStyleIdx="1" presStyleCnt="6"/>
      <dgm:spPr>
        <a:solidFill>
          <a:schemeClr val="bg1"/>
        </a:solidFill>
        <a:ln>
          <a:noFill/>
        </a:ln>
      </dgm:spPr>
      <dgm:t>
        <a:bodyPr/>
        <a:lstStyle/>
        <a:p>
          <a:endParaRPr lang="en-US"/>
        </a:p>
      </dgm:t>
    </dgm:pt>
    <dgm:pt modelId="{9184C782-4799-4719-9BE7-02F2DB7B7FE0}" type="pres">
      <dgm:prSet presAssocID="{F3430A9A-95A5-49F5-BC21-846CD78FB208}" presName="text_3" presStyleLbl="node1" presStyleIdx="2" presStyleCnt="6">
        <dgm:presLayoutVars>
          <dgm:bulletEnabled val="1"/>
        </dgm:presLayoutVars>
      </dgm:prSet>
      <dgm:spPr/>
      <dgm:t>
        <a:bodyPr/>
        <a:lstStyle/>
        <a:p>
          <a:endParaRPr lang="en-US"/>
        </a:p>
      </dgm:t>
    </dgm:pt>
    <dgm:pt modelId="{B8491513-83AE-4190-A1B6-8AB2F0C85607}" type="pres">
      <dgm:prSet presAssocID="{F3430A9A-95A5-49F5-BC21-846CD78FB208}" presName="accent_3" presStyleCnt="0"/>
      <dgm:spPr/>
    </dgm:pt>
    <dgm:pt modelId="{5CF6085D-DA70-462D-ACED-A8E8F84100A6}" type="pres">
      <dgm:prSet presAssocID="{F3430A9A-95A5-49F5-BC21-846CD78FB208}" presName="accentRepeatNode" presStyleLbl="solidFgAcc1" presStyleIdx="2" presStyleCnt="6"/>
      <dgm:spPr>
        <a:solidFill>
          <a:schemeClr val="bg1"/>
        </a:solidFill>
      </dgm:spPr>
      <dgm:t>
        <a:bodyPr/>
        <a:lstStyle/>
        <a:p>
          <a:endParaRPr lang="en-US"/>
        </a:p>
      </dgm:t>
    </dgm:pt>
    <dgm:pt modelId="{970BAFFD-B0C2-4903-BFCC-B5926402DB57}" type="pres">
      <dgm:prSet presAssocID="{9F4791FF-1E57-4DC7-8A3B-12F6DAB50917}" presName="text_4" presStyleLbl="node1" presStyleIdx="3" presStyleCnt="6">
        <dgm:presLayoutVars>
          <dgm:bulletEnabled val="1"/>
        </dgm:presLayoutVars>
      </dgm:prSet>
      <dgm:spPr/>
      <dgm:t>
        <a:bodyPr/>
        <a:lstStyle/>
        <a:p>
          <a:endParaRPr lang="en-US"/>
        </a:p>
      </dgm:t>
    </dgm:pt>
    <dgm:pt modelId="{15D843E0-0AD6-4A21-BE2C-4935DFA11BC7}" type="pres">
      <dgm:prSet presAssocID="{9F4791FF-1E57-4DC7-8A3B-12F6DAB50917}" presName="accent_4" presStyleCnt="0"/>
      <dgm:spPr/>
    </dgm:pt>
    <dgm:pt modelId="{27A9C59C-7B5A-4D06-B8D4-8C4E3E419DFA}" type="pres">
      <dgm:prSet presAssocID="{9F4791FF-1E57-4DC7-8A3B-12F6DAB50917}" presName="accentRepeatNode" presStyleLbl="solidFgAcc1" presStyleIdx="3" presStyleCnt="6"/>
      <dgm:spPr>
        <a:solidFill>
          <a:schemeClr val="bg1"/>
        </a:solidFill>
      </dgm:spPr>
      <dgm:t>
        <a:bodyPr/>
        <a:lstStyle/>
        <a:p>
          <a:endParaRPr lang="en-US"/>
        </a:p>
      </dgm:t>
    </dgm:pt>
    <dgm:pt modelId="{71817E31-7614-4F89-AE60-CC3FDE700E61}" type="pres">
      <dgm:prSet presAssocID="{35A80E77-A1F6-4984-BC74-40A11F2E7F0C}" presName="text_5" presStyleLbl="node1" presStyleIdx="4" presStyleCnt="6">
        <dgm:presLayoutVars>
          <dgm:bulletEnabled val="1"/>
        </dgm:presLayoutVars>
      </dgm:prSet>
      <dgm:spPr/>
      <dgm:t>
        <a:bodyPr/>
        <a:lstStyle/>
        <a:p>
          <a:endParaRPr lang="en-US"/>
        </a:p>
      </dgm:t>
    </dgm:pt>
    <dgm:pt modelId="{29A86777-AB98-403D-8DA6-F2B75392ED4A}" type="pres">
      <dgm:prSet presAssocID="{35A80E77-A1F6-4984-BC74-40A11F2E7F0C}" presName="accent_5" presStyleCnt="0"/>
      <dgm:spPr/>
    </dgm:pt>
    <dgm:pt modelId="{025B2216-8C3C-4187-BA98-561A753654D4}" type="pres">
      <dgm:prSet presAssocID="{35A80E77-A1F6-4984-BC74-40A11F2E7F0C}" presName="accentRepeatNode" presStyleLbl="solidFgAcc1" presStyleIdx="4" presStyleCnt="6"/>
      <dgm:spPr>
        <a:solidFill>
          <a:schemeClr val="bg1"/>
        </a:solidFill>
      </dgm:spPr>
      <dgm:t>
        <a:bodyPr/>
        <a:lstStyle/>
        <a:p>
          <a:endParaRPr lang="en-US"/>
        </a:p>
      </dgm:t>
    </dgm:pt>
    <dgm:pt modelId="{73144A58-9906-4710-A36C-57A325341627}" type="pres">
      <dgm:prSet presAssocID="{BF71204F-C8C9-4E6B-B931-7FFC0BCE14AE}" presName="text_6" presStyleLbl="node1" presStyleIdx="5" presStyleCnt="6">
        <dgm:presLayoutVars>
          <dgm:bulletEnabled val="1"/>
        </dgm:presLayoutVars>
      </dgm:prSet>
      <dgm:spPr/>
      <dgm:t>
        <a:bodyPr/>
        <a:lstStyle/>
        <a:p>
          <a:endParaRPr lang="en-US"/>
        </a:p>
      </dgm:t>
    </dgm:pt>
    <dgm:pt modelId="{295E95EC-672B-429B-87B2-D9722F17EBD4}" type="pres">
      <dgm:prSet presAssocID="{BF71204F-C8C9-4E6B-B931-7FFC0BCE14AE}" presName="accent_6" presStyleCnt="0"/>
      <dgm:spPr/>
    </dgm:pt>
    <dgm:pt modelId="{B8DB64BC-8F95-4D8A-89AB-58FA4A6EB3AF}" type="pres">
      <dgm:prSet presAssocID="{BF71204F-C8C9-4E6B-B931-7FFC0BCE14AE}" presName="accentRepeatNode" presStyleLbl="solidFgAcc1" presStyleIdx="5" presStyleCnt="6"/>
      <dgm:spPr>
        <a:solidFill>
          <a:srgbClr val="004C85"/>
        </a:solidFill>
        <a:ln>
          <a:solidFill>
            <a:srgbClr val="004C85"/>
          </a:solidFill>
        </a:ln>
      </dgm:spPr>
      <dgm:t>
        <a:bodyPr/>
        <a:lstStyle/>
        <a:p>
          <a:endParaRPr lang="en-US"/>
        </a:p>
      </dgm:t>
    </dgm:pt>
  </dgm:ptLst>
  <dgm:cxnLst>
    <dgm:cxn modelId="{2DA80B81-8834-4FD5-AFD0-E0BDC32495D9}" type="presOf" srcId="{9F4791FF-1E57-4DC7-8A3B-12F6DAB50917}" destId="{970BAFFD-B0C2-4903-BFCC-B5926402DB57}" srcOrd="0" destOrd="0" presId="urn:microsoft.com/office/officeart/2008/layout/VerticalCurvedList"/>
    <dgm:cxn modelId="{F6DC66E2-B6F8-4D9D-B561-ADE0F8D11DDB}" type="presOf" srcId="{24A68C3A-3D00-4845-BBF5-B2B6DECD638A}" destId="{3D48BEDA-5109-4A5C-B4A3-68883FBB2887}" srcOrd="0" destOrd="0" presId="urn:microsoft.com/office/officeart/2008/layout/VerticalCurvedList"/>
    <dgm:cxn modelId="{3324C6F4-BADC-4B52-8E21-3655D18DB94B}" type="presOf" srcId="{BF71204F-C8C9-4E6B-B931-7FFC0BCE14AE}" destId="{73144A58-9906-4710-A36C-57A325341627}" srcOrd="0" destOrd="0" presId="urn:microsoft.com/office/officeart/2008/layout/VerticalCurvedList"/>
    <dgm:cxn modelId="{B94E1172-3FA5-43FD-ACC5-9CCB67071023}" type="presOf" srcId="{F3430A9A-95A5-49F5-BC21-846CD78FB208}" destId="{9184C782-4799-4719-9BE7-02F2DB7B7FE0}" srcOrd="0" destOrd="0" presId="urn:microsoft.com/office/officeart/2008/layout/VerticalCurvedList"/>
    <dgm:cxn modelId="{47A3FE05-D346-415E-8268-03E5347CEFF4}" srcId="{2122D344-530D-4106-A2D9-A5EBB84BDC7B}" destId="{1B81DAD1-D4E4-42CE-B28E-A4A8B42CEEF8}" srcOrd="1" destOrd="0" parTransId="{6933900B-DD13-40B7-9536-BA89794AF15B}" sibTransId="{E1F90FFD-3E97-4072-86D8-1A529627E5D3}"/>
    <dgm:cxn modelId="{1F6DC6AF-BB3D-4E74-A448-36F9D385B947}" srcId="{2122D344-530D-4106-A2D9-A5EBB84BDC7B}" destId="{F3430A9A-95A5-49F5-BC21-846CD78FB208}" srcOrd="2" destOrd="0" parTransId="{61CA08E0-6D2A-460E-91D4-501349272AF0}" sibTransId="{E2B9FDD7-EC97-4CB2-A8AB-6E5BAA498605}"/>
    <dgm:cxn modelId="{257F121C-7A62-4343-B42F-5B3417594087}" type="presOf" srcId="{1B81DAD1-D4E4-42CE-B28E-A4A8B42CEEF8}" destId="{D51652D5-7680-40BB-B465-981901942E4F}" srcOrd="0" destOrd="0" presId="urn:microsoft.com/office/officeart/2008/layout/VerticalCurvedList"/>
    <dgm:cxn modelId="{DAFF48CE-33EC-4AC3-9B68-88D1D0AAA9E0}" type="presOf" srcId="{2122D344-530D-4106-A2D9-A5EBB84BDC7B}" destId="{B38EC4C3-5CBE-4AC7-AE76-3AD2745F7595}" srcOrd="0" destOrd="0" presId="urn:microsoft.com/office/officeart/2008/layout/VerticalCurvedList"/>
    <dgm:cxn modelId="{CFFDCB26-7EB9-4B90-8262-FA6B85CC8699}" type="presOf" srcId="{4B44815A-FF00-48EA-81B1-3A84F259EB45}" destId="{A1B1BCC6-5F57-4BD8-868E-9AD179182B6A}" srcOrd="0" destOrd="0" presId="urn:microsoft.com/office/officeart/2008/layout/VerticalCurvedList"/>
    <dgm:cxn modelId="{A0F131F7-5E02-4B02-AD6E-0850F11DBB41}" type="presOf" srcId="{35A80E77-A1F6-4984-BC74-40A11F2E7F0C}" destId="{71817E31-7614-4F89-AE60-CC3FDE700E61}" srcOrd="0" destOrd="0" presId="urn:microsoft.com/office/officeart/2008/layout/VerticalCurvedList"/>
    <dgm:cxn modelId="{3E1B3311-EC9D-4020-B411-77467BC8D97C}" srcId="{2122D344-530D-4106-A2D9-A5EBB84BDC7B}" destId="{35A80E77-A1F6-4984-BC74-40A11F2E7F0C}" srcOrd="4" destOrd="0" parTransId="{1277620A-BB2A-4D52-9A72-5198594C71D4}" sibTransId="{5630B650-743F-4414-B5A1-9D739B9628A6}"/>
    <dgm:cxn modelId="{0BC7398D-8A40-47A4-8653-F2E1275FA607}" srcId="{2122D344-530D-4106-A2D9-A5EBB84BDC7B}" destId="{4B44815A-FF00-48EA-81B1-3A84F259EB45}" srcOrd="0" destOrd="0" parTransId="{0D39F816-DC24-4B6C-88F1-7AF33F33EB97}" sibTransId="{24A68C3A-3D00-4845-BBF5-B2B6DECD638A}"/>
    <dgm:cxn modelId="{74ED6A4E-748A-417B-BD60-AD7E3D04F9AF}" srcId="{2122D344-530D-4106-A2D9-A5EBB84BDC7B}" destId="{9F4791FF-1E57-4DC7-8A3B-12F6DAB50917}" srcOrd="3" destOrd="0" parTransId="{D561F22F-77D0-4111-BFF2-5855880B76FA}" sibTransId="{6DBAD266-10BC-4946-9AE5-38303A415195}"/>
    <dgm:cxn modelId="{DE7DDDE7-61DC-413C-BD13-7DD93DF28E57}" srcId="{2122D344-530D-4106-A2D9-A5EBB84BDC7B}" destId="{BF71204F-C8C9-4E6B-B931-7FFC0BCE14AE}" srcOrd="5" destOrd="0" parTransId="{1AE01E30-F844-4DE9-983A-C0D13D407EB0}" sibTransId="{79A66B05-765A-4958-ACD3-16CB592D5B9D}"/>
    <dgm:cxn modelId="{0372C8BF-D595-4437-BD7E-7A71D8DFD39D}" type="presParOf" srcId="{B38EC4C3-5CBE-4AC7-AE76-3AD2745F7595}" destId="{B91FBE83-5742-4F0A-9D01-88106F8421B2}" srcOrd="0" destOrd="0" presId="urn:microsoft.com/office/officeart/2008/layout/VerticalCurvedList"/>
    <dgm:cxn modelId="{D75984C9-E618-44B2-9AEE-F469DE543181}" type="presParOf" srcId="{B91FBE83-5742-4F0A-9D01-88106F8421B2}" destId="{619987FF-F881-4690-B8BF-3F047DA66100}" srcOrd="0" destOrd="0" presId="urn:microsoft.com/office/officeart/2008/layout/VerticalCurvedList"/>
    <dgm:cxn modelId="{B6763DAC-1A54-458E-BA68-DE20CEF720C5}" type="presParOf" srcId="{619987FF-F881-4690-B8BF-3F047DA66100}" destId="{CF56423E-78DD-4AFB-838E-F2334CECB6EB}" srcOrd="0" destOrd="0" presId="urn:microsoft.com/office/officeart/2008/layout/VerticalCurvedList"/>
    <dgm:cxn modelId="{3605ED8D-09AD-4E62-B52C-FBF92854ED76}" type="presParOf" srcId="{619987FF-F881-4690-B8BF-3F047DA66100}" destId="{3D48BEDA-5109-4A5C-B4A3-68883FBB2887}" srcOrd="1" destOrd="0" presId="urn:microsoft.com/office/officeart/2008/layout/VerticalCurvedList"/>
    <dgm:cxn modelId="{791D9673-5E3B-4737-81F0-6D8953F70185}" type="presParOf" srcId="{619987FF-F881-4690-B8BF-3F047DA66100}" destId="{912DC4DC-9EBA-45CA-9E22-ED78B1395EF7}" srcOrd="2" destOrd="0" presId="urn:microsoft.com/office/officeart/2008/layout/VerticalCurvedList"/>
    <dgm:cxn modelId="{7789103A-BAF7-4EB5-AD96-E625B7C48A98}" type="presParOf" srcId="{619987FF-F881-4690-B8BF-3F047DA66100}" destId="{233C866F-1C6B-4DCA-B741-026467CC46E6}" srcOrd="3" destOrd="0" presId="urn:microsoft.com/office/officeart/2008/layout/VerticalCurvedList"/>
    <dgm:cxn modelId="{65780BA6-2D2A-48A4-A1A1-6AF320FEF7A1}" type="presParOf" srcId="{B91FBE83-5742-4F0A-9D01-88106F8421B2}" destId="{A1B1BCC6-5F57-4BD8-868E-9AD179182B6A}" srcOrd="1" destOrd="0" presId="urn:microsoft.com/office/officeart/2008/layout/VerticalCurvedList"/>
    <dgm:cxn modelId="{5E03A77C-0E37-47C3-8266-8295A36B8DDC}" type="presParOf" srcId="{B91FBE83-5742-4F0A-9D01-88106F8421B2}" destId="{8C006DF1-4CAF-4D48-8677-164EC9658D2C}" srcOrd="2" destOrd="0" presId="urn:microsoft.com/office/officeart/2008/layout/VerticalCurvedList"/>
    <dgm:cxn modelId="{16648A60-28B9-4F21-BEFA-570484889A42}" type="presParOf" srcId="{8C006DF1-4CAF-4D48-8677-164EC9658D2C}" destId="{84C00496-0771-4A2C-B496-E2273B6C7480}" srcOrd="0" destOrd="0" presId="urn:microsoft.com/office/officeart/2008/layout/VerticalCurvedList"/>
    <dgm:cxn modelId="{CCEB0690-8101-4C63-A055-F5E9E7E9D152}" type="presParOf" srcId="{B91FBE83-5742-4F0A-9D01-88106F8421B2}" destId="{D51652D5-7680-40BB-B465-981901942E4F}" srcOrd="3" destOrd="0" presId="urn:microsoft.com/office/officeart/2008/layout/VerticalCurvedList"/>
    <dgm:cxn modelId="{A56E6F75-47E6-4149-BCFC-18867FC7865B}" type="presParOf" srcId="{B91FBE83-5742-4F0A-9D01-88106F8421B2}" destId="{355551D1-849D-4263-B4D7-CCB3B4309760}" srcOrd="4" destOrd="0" presId="urn:microsoft.com/office/officeart/2008/layout/VerticalCurvedList"/>
    <dgm:cxn modelId="{5362AB33-DE0D-4C43-8D9C-17BED8F348B0}" type="presParOf" srcId="{355551D1-849D-4263-B4D7-CCB3B4309760}" destId="{28870407-25F2-4436-8C49-5A7B46D84E78}" srcOrd="0" destOrd="0" presId="urn:microsoft.com/office/officeart/2008/layout/VerticalCurvedList"/>
    <dgm:cxn modelId="{9ED3317A-9D7B-4691-8FE7-3443F60F1B57}" type="presParOf" srcId="{B91FBE83-5742-4F0A-9D01-88106F8421B2}" destId="{9184C782-4799-4719-9BE7-02F2DB7B7FE0}" srcOrd="5" destOrd="0" presId="urn:microsoft.com/office/officeart/2008/layout/VerticalCurvedList"/>
    <dgm:cxn modelId="{D0C3C9FA-604A-4F04-908E-7A7059B6D631}" type="presParOf" srcId="{B91FBE83-5742-4F0A-9D01-88106F8421B2}" destId="{B8491513-83AE-4190-A1B6-8AB2F0C85607}" srcOrd="6" destOrd="0" presId="urn:microsoft.com/office/officeart/2008/layout/VerticalCurvedList"/>
    <dgm:cxn modelId="{C0E2A067-69B9-4B08-9FBE-E479235D58E0}" type="presParOf" srcId="{B8491513-83AE-4190-A1B6-8AB2F0C85607}" destId="{5CF6085D-DA70-462D-ACED-A8E8F84100A6}" srcOrd="0" destOrd="0" presId="urn:microsoft.com/office/officeart/2008/layout/VerticalCurvedList"/>
    <dgm:cxn modelId="{6063DFCE-8921-4670-BDAB-AD62632B52FD}" type="presParOf" srcId="{B91FBE83-5742-4F0A-9D01-88106F8421B2}" destId="{970BAFFD-B0C2-4903-BFCC-B5926402DB57}" srcOrd="7" destOrd="0" presId="urn:microsoft.com/office/officeart/2008/layout/VerticalCurvedList"/>
    <dgm:cxn modelId="{230F5BDC-6142-4A96-A6EE-4733C2C75217}" type="presParOf" srcId="{B91FBE83-5742-4F0A-9D01-88106F8421B2}" destId="{15D843E0-0AD6-4A21-BE2C-4935DFA11BC7}" srcOrd="8" destOrd="0" presId="urn:microsoft.com/office/officeart/2008/layout/VerticalCurvedList"/>
    <dgm:cxn modelId="{B234DEA6-85E7-4830-AB83-04B80DF8A682}" type="presParOf" srcId="{15D843E0-0AD6-4A21-BE2C-4935DFA11BC7}" destId="{27A9C59C-7B5A-4D06-B8D4-8C4E3E419DFA}" srcOrd="0" destOrd="0" presId="urn:microsoft.com/office/officeart/2008/layout/VerticalCurvedList"/>
    <dgm:cxn modelId="{2B65CFB2-C53E-47C5-8C37-1F97D4A7AEC8}" type="presParOf" srcId="{B91FBE83-5742-4F0A-9D01-88106F8421B2}" destId="{71817E31-7614-4F89-AE60-CC3FDE700E61}" srcOrd="9" destOrd="0" presId="urn:microsoft.com/office/officeart/2008/layout/VerticalCurvedList"/>
    <dgm:cxn modelId="{4FA8BDDC-9FA6-4830-BF0B-5BD76F932A35}" type="presParOf" srcId="{B91FBE83-5742-4F0A-9D01-88106F8421B2}" destId="{29A86777-AB98-403D-8DA6-F2B75392ED4A}" srcOrd="10" destOrd="0" presId="urn:microsoft.com/office/officeart/2008/layout/VerticalCurvedList"/>
    <dgm:cxn modelId="{06E5CC04-D0DD-428B-A3A7-97E9A4DC6B29}" type="presParOf" srcId="{29A86777-AB98-403D-8DA6-F2B75392ED4A}" destId="{025B2216-8C3C-4187-BA98-561A753654D4}" srcOrd="0" destOrd="0" presId="urn:microsoft.com/office/officeart/2008/layout/VerticalCurvedList"/>
    <dgm:cxn modelId="{832B8BB9-FB7A-42AE-88FF-41470FC2EA10}" type="presParOf" srcId="{B91FBE83-5742-4F0A-9D01-88106F8421B2}" destId="{73144A58-9906-4710-A36C-57A325341627}" srcOrd="11" destOrd="0" presId="urn:microsoft.com/office/officeart/2008/layout/VerticalCurvedList"/>
    <dgm:cxn modelId="{0B619632-AC9C-452D-8CC1-C6FF23F00ACE}" type="presParOf" srcId="{B91FBE83-5742-4F0A-9D01-88106F8421B2}" destId="{295E95EC-672B-429B-87B2-D9722F17EBD4}" srcOrd="12" destOrd="0" presId="urn:microsoft.com/office/officeart/2008/layout/VerticalCurvedList"/>
    <dgm:cxn modelId="{84D28BE9-85C6-4C30-B054-F4C4EEF83CCA}" type="presParOf" srcId="{295E95EC-672B-429B-87B2-D9722F17EBD4}" destId="{B8DB64BC-8F95-4D8A-89AB-58FA4A6EB3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29BA11-B20C-40EA-81E7-5FD9A8E5E8B6}" type="doc">
      <dgm:prSet loTypeId="urn:microsoft.com/office/officeart/2005/8/layout/process1" loCatId="process" qsTypeId="urn:microsoft.com/office/officeart/2005/8/quickstyle/simple1" qsCatId="simple" csTypeId="urn:microsoft.com/office/officeart/2005/8/colors/accent1_2" csCatId="accent1" phldr="1"/>
      <dgm:spPr/>
    </dgm:pt>
    <dgm:pt modelId="{EE3310DA-2526-4D4B-9B28-5B46EFF730B9}">
      <dgm:prSet phldrT="[Text]" custT="1"/>
      <dgm:spPr/>
      <dgm:t>
        <a:bodyPr/>
        <a:lstStyle/>
        <a:p>
          <a:r>
            <a:rPr lang="en-US" sz="1400" dirty="0" smtClean="0"/>
            <a:t>Submit returns</a:t>
          </a:r>
          <a:endParaRPr lang="en-US" sz="1400" dirty="0"/>
        </a:p>
      </dgm:t>
    </dgm:pt>
    <dgm:pt modelId="{11244EC3-1305-42FC-847B-3223014BF7B3}" type="parTrans" cxnId="{1B9ADFCC-50D2-4D1F-AB51-4BF3BE5588CA}">
      <dgm:prSet/>
      <dgm:spPr/>
      <dgm:t>
        <a:bodyPr/>
        <a:lstStyle/>
        <a:p>
          <a:endParaRPr lang="en-US"/>
        </a:p>
      </dgm:t>
    </dgm:pt>
    <dgm:pt modelId="{BCD1FCF3-73B4-43B3-8D11-8347C1F6D3C4}" type="sibTrans" cxnId="{1B9ADFCC-50D2-4D1F-AB51-4BF3BE5588CA}">
      <dgm:prSet/>
      <dgm:spPr/>
      <dgm:t>
        <a:bodyPr/>
        <a:lstStyle/>
        <a:p>
          <a:endParaRPr lang="en-US" dirty="0"/>
        </a:p>
      </dgm:t>
    </dgm:pt>
    <dgm:pt modelId="{85D20917-93D0-4A61-8791-720A54E20025}">
      <dgm:prSet phldrT="[Text]" custT="1"/>
      <dgm:spPr/>
      <dgm:t>
        <a:bodyPr/>
        <a:lstStyle/>
        <a:p>
          <a:r>
            <a:rPr lang="en-US" sz="1400" b="1" dirty="0" smtClean="0"/>
            <a:t>Receive PAYE &amp; Provisional Statement of Account</a:t>
          </a:r>
          <a:endParaRPr lang="en-US" sz="1400" b="1" dirty="0"/>
        </a:p>
      </dgm:t>
    </dgm:pt>
    <dgm:pt modelId="{17005F5C-4986-42C3-B1FD-319D1FA551B6}" type="parTrans" cxnId="{13BE8B94-31D1-4DD3-9102-0DBCA9C583ED}">
      <dgm:prSet/>
      <dgm:spPr/>
      <dgm:t>
        <a:bodyPr/>
        <a:lstStyle/>
        <a:p>
          <a:endParaRPr lang="en-US"/>
        </a:p>
      </dgm:t>
    </dgm:pt>
    <dgm:pt modelId="{0989A342-5B4F-470C-A467-E30897E9587F}" type="sibTrans" cxnId="{13BE8B94-31D1-4DD3-9102-0DBCA9C583ED}">
      <dgm:prSet/>
      <dgm:spPr/>
      <dgm:t>
        <a:bodyPr/>
        <a:lstStyle/>
        <a:p>
          <a:endParaRPr lang="en-US" dirty="0"/>
        </a:p>
      </dgm:t>
    </dgm:pt>
    <dgm:pt modelId="{C7B436B9-70F5-4FEC-A2AE-C228C09C5531}">
      <dgm:prSet phldrT="[Text]" custT="1"/>
      <dgm:spPr/>
      <dgm:t>
        <a:bodyPr/>
        <a:lstStyle/>
        <a:p>
          <a:r>
            <a:rPr lang="en-US" sz="1400" b="1" dirty="0" smtClean="0"/>
            <a:t>Make Payment</a:t>
          </a:r>
          <a:endParaRPr lang="en-US" sz="1400" b="1" dirty="0"/>
        </a:p>
      </dgm:t>
    </dgm:pt>
    <dgm:pt modelId="{C60719D1-B0F1-4CFB-8F2B-D8583ED778CC}" type="parTrans" cxnId="{B7C059FF-46AD-46B9-88CB-EF7E3F1B753E}">
      <dgm:prSet/>
      <dgm:spPr/>
      <dgm:t>
        <a:bodyPr/>
        <a:lstStyle/>
        <a:p>
          <a:endParaRPr lang="en-US"/>
        </a:p>
      </dgm:t>
    </dgm:pt>
    <dgm:pt modelId="{D8B8BC8E-9C30-4F9A-B2A7-E76E851E9626}" type="sibTrans" cxnId="{B7C059FF-46AD-46B9-88CB-EF7E3F1B753E}">
      <dgm:prSet/>
      <dgm:spPr/>
      <dgm:t>
        <a:bodyPr/>
        <a:lstStyle/>
        <a:p>
          <a:endParaRPr lang="en-US"/>
        </a:p>
      </dgm:t>
    </dgm:pt>
    <dgm:pt modelId="{C2337ACC-D341-4462-ADAF-2846C2CA4E94}" type="pres">
      <dgm:prSet presAssocID="{4429BA11-B20C-40EA-81E7-5FD9A8E5E8B6}" presName="Name0" presStyleCnt="0">
        <dgm:presLayoutVars>
          <dgm:dir/>
          <dgm:resizeHandles val="exact"/>
        </dgm:presLayoutVars>
      </dgm:prSet>
      <dgm:spPr/>
    </dgm:pt>
    <dgm:pt modelId="{98BBF362-83EA-4EED-951A-186829CB46AF}" type="pres">
      <dgm:prSet presAssocID="{EE3310DA-2526-4D4B-9B28-5B46EFF730B9}" presName="node" presStyleLbl="node1" presStyleIdx="0" presStyleCnt="3" custLinFactNeighborX="18473" custLinFactNeighborY="38234">
        <dgm:presLayoutVars>
          <dgm:bulletEnabled val="1"/>
        </dgm:presLayoutVars>
      </dgm:prSet>
      <dgm:spPr/>
      <dgm:t>
        <a:bodyPr/>
        <a:lstStyle/>
        <a:p>
          <a:endParaRPr lang="en-US"/>
        </a:p>
      </dgm:t>
    </dgm:pt>
    <dgm:pt modelId="{265A0244-1169-4A0D-AAE2-03DECC061E49}" type="pres">
      <dgm:prSet presAssocID="{BCD1FCF3-73B4-43B3-8D11-8347C1F6D3C4}" presName="sibTrans" presStyleLbl="sibTrans2D1" presStyleIdx="0" presStyleCnt="2"/>
      <dgm:spPr/>
      <dgm:t>
        <a:bodyPr/>
        <a:lstStyle/>
        <a:p>
          <a:endParaRPr lang="en-US"/>
        </a:p>
      </dgm:t>
    </dgm:pt>
    <dgm:pt modelId="{74579B4C-E5F7-4017-9353-98C5F7644CEA}" type="pres">
      <dgm:prSet presAssocID="{BCD1FCF3-73B4-43B3-8D11-8347C1F6D3C4}" presName="connectorText" presStyleLbl="sibTrans2D1" presStyleIdx="0" presStyleCnt="2"/>
      <dgm:spPr/>
      <dgm:t>
        <a:bodyPr/>
        <a:lstStyle/>
        <a:p>
          <a:endParaRPr lang="en-US"/>
        </a:p>
      </dgm:t>
    </dgm:pt>
    <dgm:pt modelId="{21A9D702-BD43-4A9C-B760-1A28AEC0B0E0}" type="pres">
      <dgm:prSet presAssocID="{85D20917-93D0-4A61-8791-720A54E20025}" presName="node" presStyleLbl="node1" presStyleIdx="1" presStyleCnt="3">
        <dgm:presLayoutVars>
          <dgm:bulletEnabled val="1"/>
        </dgm:presLayoutVars>
      </dgm:prSet>
      <dgm:spPr/>
      <dgm:t>
        <a:bodyPr/>
        <a:lstStyle/>
        <a:p>
          <a:endParaRPr lang="en-US"/>
        </a:p>
      </dgm:t>
    </dgm:pt>
    <dgm:pt modelId="{CB699724-2CBE-41B9-ADFB-462CA645FE8B}" type="pres">
      <dgm:prSet presAssocID="{0989A342-5B4F-470C-A467-E30897E9587F}" presName="sibTrans" presStyleLbl="sibTrans2D1" presStyleIdx="1" presStyleCnt="2"/>
      <dgm:spPr/>
      <dgm:t>
        <a:bodyPr/>
        <a:lstStyle/>
        <a:p>
          <a:endParaRPr lang="en-US"/>
        </a:p>
      </dgm:t>
    </dgm:pt>
    <dgm:pt modelId="{A5DEE63A-DE23-4897-9AD6-C24F3B915793}" type="pres">
      <dgm:prSet presAssocID="{0989A342-5B4F-470C-A467-E30897E9587F}" presName="connectorText" presStyleLbl="sibTrans2D1" presStyleIdx="1" presStyleCnt="2"/>
      <dgm:spPr/>
      <dgm:t>
        <a:bodyPr/>
        <a:lstStyle/>
        <a:p>
          <a:endParaRPr lang="en-US"/>
        </a:p>
      </dgm:t>
    </dgm:pt>
    <dgm:pt modelId="{127D6A7C-FA19-4B28-B337-7B1E72A206FE}" type="pres">
      <dgm:prSet presAssocID="{C7B436B9-70F5-4FEC-A2AE-C228C09C5531}" presName="node" presStyleLbl="node1" presStyleIdx="2" presStyleCnt="3">
        <dgm:presLayoutVars>
          <dgm:bulletEnabled val="1"/>
        </dgm:presLayoutVars>
      </dgm:prSet>
      <dgm:spPr/>
      <dgm:t>
        <a:bodyPr/>
        <a:lstStyle/>
        <a:p>
          <a:endParaRPr lang="en-US"/>
        </a:p>
      </dgm:t>
    </dgm:pt>
  </dgm:ptLst>
  <dgm:cxnLst>
    <dgm:cxn modelId="{C8ACB720-E732-452B-BBB5-41ECBCB9CBBE}" type="presOf" srcId="{0989A342-5B4F-470C-A467-E30897E9587F}" destId="{A5DEE63A-DE23-4897-9AD6-C24F3B915793}" srcOrd="1" destOrd="0" presId="urn:microsoft.com/office/officeart/2005/8/layout/process1"/>
    <dgm:cxn modelId="{8DD5347E-711A-4758-9F98-388BCFB88DA9}" type="presOf" srcId="{0989A342-5B4F-470C-A467-E30897E9587F}" destId="{CB699724-2CBE-41B9-ADFB-462CA645FE8B}" srcOrd="0" destOrd="0" presId="urn:microsoft.com/office/officeart/2005/8/layout/process1"/>
    <dgm:cxn modelId="{13BE8B94-31D1-4DD3-9102-0DBCA9C583ED}" srcId="{4429BA11-B20C-40EA-81E7-5FD9A8E5E8B6}" destId="{85D20917-93D0-4A61-8791-720A54E20025}" srcOrd="1" destOrd="0" parTransId="{17005F5C-4986-42C3-B1FD-319D1FA551B6}" sibTransId="{0989A342-5B4F-470C-A467-E30897E9587F}"/>
    <dgm:cxn modelId="{59CBAAF5-1DF9-4A92-89F1-9E19728DDE33}" type="presOf" srcId="{BCD1FCF3-73B4-43B3-8D11-8347C1F6D3C4}" destId="{265A0244-1169-4A0D-AAE2-03DECC061E49}" srcOrd="0" destOrd="0" presId="urn:microsoft.com/office/officeart/2005/8/layout/process1"/>
    <dgm:cxn modelId="{F25CED28-FE6B-4000-92D6-7334FB2C5A27}" type="presOf" srcId="{85D20917-93D0-4A61-8791-720A54E20025}" destId="{21A9D702-BD43-4A9C-B760-1A28AEC0B0E0}" srcOrd="0" destOrd="0" presId="urn:microsoft.com/office/officeart/2005/8/layout/process1"/>
    <dgm:cxn modelId="{59A61849-10B1-4E71-979D-3C866AE71F6C}" type="presOf" srcId="{BCD1FCF3-73B4-43B3-8D11-8347C1F6D3C4}" destId="{74579B4C-E5F7-4017-9353-98C5F7644CEA}" srcOrd="1" destOrd="0" presId="urn:microsoft.com/office/officeart/2005/8/layout/process1"/>
    <dgm:cxn modelId="{4940863E-0FE0-4B8B-8FBF-EACD03155FEF}" type="presOf" srcId="{4429BA11-B20C-40EA-81E7-5FD9A8E5E8B6}" destId="{C2337ACC-D341-4462-ADAF-2846C2CA4E94}" srcOrd="0" destOrd="0" presId="urn:microsoft.com/office/officeart/2005/8/layout/process1"/>
    <dgm:cxn modelId="{B7C059FF-46AD-46B9-88CB-EF7E3F1B753E}" srcId="{4429BA11-B20C-40EA-81E7-5FD9A8E5E8B6}" destId="{C7B436B9-70F5-4FEC-A2AE-C228C09C5531}" srcOrd="2" destOrd="0" parTransId="{C60719D1-B0F1-4CFB-8F2B-D8583ED778CC}" sibTransId="{D8B8BC8E-9C30-4F9A-B2A7-E76E851E9626}"/>
    <dgm:cxn modelId="{1B9ADFCC-50D2-4D1F-AB51-4BF3BE5588CA}" srcId="{4429BA11-B20C-40EA-81E7-5FD9A8E5E8B6}" destId="{EE3310DA-2526-4D4B-9B28-5B46EFF730B9}" srcOrd="0" destOrd="0" parTransId="{11244EC3-1305-42FC-847B-3223014BF7B3}" sibTransId="{BCD1FCF3-73B4-43B3-8D11-8347C1F6D3C4}"/>
    <dgm:cxn modelId="{F3D1D944-6D59-4AB3-B999-426799693F4B}" type="presOf" srcId="{EE3310DA-2526-4D4B-9B28-5B46EFF730B9}" destId="{98BBF362-83EA-4EED-951A-186829CB46AF}" srcOrd="0" destOrd="0" presId="urn:microsoft.com/office/officeart/2005/8/layout/process1"/>
    <dgm:cxn modelId="{9EFE0DE1-59BC-42E3-8FCB-F7B9E1352C6E}" type="presOf" srcId="{C7B436B9-70F5-4FEC-A2AE-C228C09C5531}" destId="{127D6A7C-FA19-4B28-B337-7B1E72A206FE}" srcOrd="0" destOrd="0" presId="urn:microsoft.com/office/officeart/2005/8/layout/process1"/>
    <dgm:cxn modelId="{5DF82D88-7E7D-46CD-82F9-124CF3D32F01}" type="presParOf" srcId="{C2337ACC-D341-4462-ADAF-2846C2CA4E94}" destId="{98BBF362-83EA-4EED-951A-186829CB46AF}" srcOrd="0" destOrd="0" presId="urn:microsoft.com/office/officeart/2005/8/layout/process1"/>
    <dgm:cxn modelId="{F3DABFDB-A80C-40DC-BE44-0AAD4E469E02}" type="presParOf" srcId="{C2337ACC-D341-4462-ADAF-2846C2CA4E94}" destId="{265A0244-1169-4A0D-AAE2-03DECC061E49}" srcOrd="1" destOrd="0" presId="urn:microsoft.com/office/officeart/2005/8/layout/process1"/>
    <dgm:cxn modelId="{79B87827-32D6-495B-857C-8F57B8C9478B}" type="presParOf" srcId="{265A0244-1169-4A0D-AAE2-03DECC061E49}" destId="{74579B4C-E5F7-4017-9353-98C5F7644CEA}" srcOrd="0" destOrd="0" presId="urn:microsoft.com/office/officeart/2005/8/layout/process1"/>
    <dgm:cxn modelId="{D249674C-EE27-486A-9B22-CF34ED7260EB}" type="presParOf" srcId="{C2337ACC-D341-4462-ADAF-2846C2CA4E94}" destId="{21A9D702-BD43-4A9C-B760-1A28AEC0B0E0}" srcOrd="2" destOrd="0" presId="urn:microsoft.com/office/officeart/2005/8/layout/process1"/>
    <dgm:cxn modelId="{D8083427-CB4E-40E2-9535-126DE3A99F7F}" type="presParOf" srcId="{C2337ACC-D341-4462-ADAF-2846C2CA4E94}" destId="{CB699724-2CBE-41B9-ADFB-462CA645FE8B}" srcOrd="3" destOrd="0" presId="urn:microsoft.com/office/officeart/2005/8/layout/process1"/>
    <dgm:cxn modelId="{7C9637DB-10FD-4B37-A06E-58252928B6CD}" type="presParOf" srcId="{CB699724-2CBE-41B9-ADFB-462CA645FE8B}" destId="{A5DEE63A-DE23-4897-9AD6-C24F3B915793}" srcOrd="0" destOrd="0" presId="urn:microsoft.com/office/officeart/2005/8/layout/process1"/>
    <dgm:cxn modelId="{85E62D32-2159-4C41-930D-F70241B77B2D}" type="presParOf" srcId="{C2337ACC-D341-4462-ADAF-2846C2CA4E94}" destId="{127D6A7C-FA19-4B28-B337-7B1E72A206F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8BEDA-5109-4A5C-B4A3-68883FBB2887}">
      <dsp:nvSpPr>
        <dsp:cNvPr id="0" name=""/>
        <dsp:cNvSpPr/>
      </dsp:nvSpPr>
      <dsp:spPr>
        <a:xfrm>
          <a:off x="-5660219" y="-866450"/>
          <a:ext cx="6739009" cy="6739009"/>
        </a:xfrm>
        <a:prstGeom prst="blockArc">
          <a:avLst>
            <a:gd name="adj1" fmla="val 18900000"/>
            <a:gd name="adj2" fmla="val 2700000"/>
            <a:gd name="adj3" fmla="val 321"/>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B1BCC6-5F57-4BD8-868E-9AD179182B6A}">
      <dsp:nvSpPr>
        <dsp:cNvPr id="0" name=""/>
        <dsp:cNvSpPr/>
      </dsp:nvSpPr>
      <dsp:spPr>
        <a:xfrm>
          <a:off x="402009" y="263621"/>
          <a:ext cx="7757524" cy="527043"/>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Purpose and Background</a:t>
          </a:r>
          <a:endParaRPr lang="en-US" sz="2800" kern="1200" dirty="0"/>
        </a:p>
      </dsp:txBody>
      <dsp:txXfrm>
        <a:off x="402009" y="263621"/>
        <a:ext cx="7757524" cy="527043"/>
      </dsp:txXfrm>
    </dsp:sp>
    <dsp:sp modelId="{84C00496-0771-4A2C-B496-E2273B6C7480}">
      <dsp:nvSpPr>
        <dsp:cNvPr id="0" name=""/>
        <dsp:cNvSpPr/>
      </dsp:nvSpPr>
      <dsp:spPr>
        <a:xfrm>
          <a:off x="72607" y="197741"/>
          <a:ext cx="658803" cy="658803"/>
        </a:xfrm>
        <a:prstGeom prst="ellipse">
          <a:avLst/>
        </a:prstGeom>
        <a:solidFill>
          <a:schemeClr val="accent5">
            <a:lumMod val="7500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51652D5-7680-40BB-B465-981901942E4F}">
      <dsp:nvSpPr>
        <dsp:cNvPr id="0" name=""/>
        <dsp:cNvSpPr/>
      </dsp:nvSpPr>
      <dsp:spPr>
        <a:xfrm>
          <a:off x="835538" y="1054086"/>
          <a:ext cx="7323995" cy="527043"/>
        </a:xfrm>
        <a:prstGeom prst="rect">
          <a:avLst/>
        </a:prstGeom>
        <a:solidFill>
          <a:schemeClr val="accent1">
            <a:lumMod val="60000"/>
            <a:lumOff val="40000"/>
          </a:schemeClr>
        </a:solidFill>
        <a:ln>
          <a:solidFill>
            <a:schemeClr val="accent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Deferral of PAYE Payment</a:t>
          </a:r>
          <a:endParaRPr lang="en-US" sz="2800" kern="1200" dirty="0"/>
        </a:p>
      </dsp:txBody>
      <dsp:txXfrm>
        <a:off x="835538" y="1054086"/>
        <a:ext cx="7323995" cy="527043"/>
      </dsp:txXfrm>
    </dsp:sp>
    <dsp:sp modelId="{28870407-25F2-4436-8C49-5A7B46D84E78}">
      <dsp:nvSpPr>
        <dsp:cNvPr id="0" name=""/>
        <dsp:cNvSpPr/>
      </dsp:nvSpPr>
      <dsp:spPr>
        <a:xfrm>
          <a:off x="506136" y="988205"/>
          <a:ext cx="658803" cy="658803"/>
        </a:xfrm>
        <a:prstGeom prst="ellipse">
          <a:avLst/>
        </a:prstGeom>
        <a:solidFill>
          <a:schemeClr val="lt1">
            <a:hueOff val="0"/>
            <a:satOff val="0"/>
            <a:lumOff val="0"/>
            <a:alphaOff val="0"/>
          </a:schemeClr>
        </a:solidFill>
        <a:ln w="6350" cap="flat" cmpd="sng" algn="ctr">
          <a:solidFill>
            <a:schemeClr val="accent5">
              <a:hueOff val="-1470669"/>
              <a:satOff val="-2046"/>
              <a:lumOff val="-784"/>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33D4AE3-DE30-43D7-A04D-C70B8F8D3238}">
      <dsp:nvSpPr>
        <dsp:cNvPr id="0" name=""/>
        <dsp:cNvSpPr/>
      </dsp:nvSpPr>
      <dsp:spPr>
        <a:xfrm>
          <a:off x="1033780" y="1844550"/>
          <a:ext cx="7125753" cy="527043"/>
        </a:xfrm>
        <a:prstGeom prst="rect">
          <a:avLst/>
        </a:prstGeom>
        <a:solidFill>
          <a:schemeClr val="accent1">
            <a:lumMod val="60000"/>
            <a:lumOff val="40000"/>
          </a:schemeClr>
        </a:solidFill>
        <a:ln>
          <a:solidFill>
            <a:schemeClr val="accent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Skills Developments Levy (SDL)</a:t>
          </a:r>
          <a:endParaRPr lang="en-US" sz="2800" kern="1200" dirty="0"/>
        </a:p>
      </dsp:txBody>
      <dsp:txXfrm>
        <a:off x="1033780" y="1844550"/>
        <a:ext cx="7125753" cy="527043"/>
      </dsp:txXfrm>
    </dsp:sp>
    <dsp:sp modelId="{FC11CD98-0F45-48AA-8FB5-001306E61ECC}">
      <dsp:nvSpPr>
        <dsp:cNvPr id="0" name=""/>
        <dsp:cNvSpPr/>
      </dsp:nvSpPr>
      <dsp:spPr>
        <a:xfrm>
          <a:off x="704378" y="1778670"/>
          <a:ext cx="658803" cy="658803"/>
        </a:xfrm>
        <a:prstGeom prst="ellipse">
          <a:avLst/>
        </a:prstGeom>
        <a:solidFill>
          <a:schemeClr val="lt1">
            <a:hueOff val="0"/>
            <a:satOff val="0"/>
            <a:lumOff val="0"/>
            <a:alphaOff val="0"/>
          </a:schemeClr>
        </a:solidFill>
        <a:ln w="6350" cap="flat" cmpd="sng" algn="ctr">
          <a:solidFill>
            <a:schemeClr val="accent5">
              <a:hueOff val="-2941338"/>
              <a:satOff val="-4091"/>
              <a:lumOff val="-1569"/>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7FAA894-742A-4ECE-A6EC-930F061C12BF}">
      <dsp:nvSpPr>
        <dsp:cNvPr id="0" name=""/>
        <dsp:cNvSpPr/>
      </dsp:nvSpPr>
      <dsp:spPr>
        <a:xfrm>
          <a:off x="1033780" y="2634514"/>
          <a:ext cx="7125753" cy="527043"/>
        </a:xfrm>
        <a:prstGeom prst="rect">
          <a:avLst/>
        </a:prstGeom>
        <a:solidFill>
          <a:schemeClr val="accent1">
            <a:lumMod val="60000"/>
            <a:lumOff val="40000"/>
          </a:schemeClr>
        </a:solidFill>
        <a:ln>
          <a:solidFill>
            <a:schemeClr val="accent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Employment Tax Incentive (ETI)</a:t>
          </a:r>
          <a:endParaRPr lang="en-US" sz="2800" kern="1200" dirty="0"/>
        </a:p>
      </dsp:txBody>
      <dsp:txXfrm>
        <a:off x="1033780" y="2634514"/>
        <a:ext cx="7125753" cy="527043"/>
      </dsp:txXfrm>
    </dsp:sp>
    <dsp:sp modelId="{27A9C59C-7B5A-4D06-B8D4-8C4E3E419DFA}">
      <dsp:nvSpPr>
        <dsp:cNvPr id="0" name=""/>
        <dsp:cNvSpPr/>
      </dsp:nvSpPr>
      <dsp:spPr>
        <a:xfrm>
          <a:off x="704378" y="2568634"/>
          <a:ext cx="658803" cy="658803"/>
        </a:xfrm>
        <a:prstGeom prst="ellipse">
          <a:avLst/>
        </a:prstGeom>
        <a:solidFill>
          <a:schemeClr val="lt1">
            <a:hueOff val="0"/>
            <a:satOff val="0"/>
            <a:lumOff val="0"/>
            <a:alphaOff val="0"/>
          </a:schemeClr>
        </a:solidFill>
        <a:ln w="6350" cap="flat" cmpd="sng" algn="ctr">
          <a:solidFill>
            <a:schemeClr val="accent5">
              <a:hueOff val="-4412007"/>
              <a:satOff val="-6137"/>
              <a:lumOff val="-235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FA61772-B333-4F7C-8BE1-18E2B5D7C5A8}">
      <dsp:nvSpPr>
        <dsp:cNvPr id="0" name=""/>
        <dsp:cNvSpPr/>
      </dsp:nvSpPr>
      <dsp:spPr>
        <a:xfrm>
          <a:off x="835538" y="3424978"/>
          <a:ext cx="7323995" cy="527043"/>
        </a:xfrm>
        <a:prstGeom prst="rect">
          <a:avLst/>
        </a:prstGeom>
        <a:solidFill>
          <a:schemeClr val="accent1">
            <a:lumMod val="60000"/>
            <a:lumOff val="40000"/>
          </a:schemeClr>
        </a:solidFill>
        <a:ln>
          <a:solidFill>
            <a:schemeClr val="accent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Deferral of Payment of Provisional Tax </a:t>
          </a:r>
          <a:endParaRPr lang="en-US" sz="2800" kern="1200" dirty="0"/>
        </a:p>
      </dsp:txBody>
      <dsp:txXfrm>
        <a:off x="835538" y="3424978"/>
        <a:ext cx="7323995" cy="527043"/>
      </dsp:txXfrm>
    </dsp:sp>
    <dsp:sp modelId="{025B2216-8C3C-4187-BA98-561A753654D4}">
      <dsp:nvSpPr>
        <dsp:cNvPr id="0" name=""/>
        <dsp:cNvSpPr/>
      </dsp:nvSpPr>
      <dsp:spPr>
        <a:xfrm>
          <a:off x="506136" y="3359098"/>
          <a:ext cx="658803" cy="658803"/>
        </a:xfrm>
        <a:prstGeom prst="ellipse">
          <a:avLst/>
        </a:prstGeom>
        <a:solidFill>
          <a:schemeClr val="lt1">
            <a:hueOff val="0"/>
            <a:satOff val="0"/>
            <a:lumOff val="0"/>
            <a:alphaOff val="0"/>
          </a:schemeClr>
        </a:solidFill>
        <a:ln w="6350" cap="flat" cmpd="sng" algn="ctr">
          <a:solidFill>
            <a:schemeClr val="accent5">
              <a:hueOff val="-5882676"/>
              <a:satOff val="-8182"/>
              <a:lumOff val="-313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13E0ACF-D0E0-4B58-B8E3-191E951561AC}">
      <dsp:nvSpPr>
        <dsp:cNvPr id="0" name=""/>
        <dsp:cNvSpPr/>
      </dsp:nvSpPr>
      <dsp:spPr>
        <a:xfrm>
          <a:off x="402009" y="4215443"/>
          <a:ext cx="7757524" cy="527043"/>
        </a:xfrm>
        <a:prstGeom prst="rect">
          <a:avLst/>
        </a:prstGeom>
        <a:solidFill>
          <a:schemeClr val="accent1">
            <a:lumMod val="60000"/>
            <a:lumOff val="40000"/>
          </a:schemeClr>
        </a:solidFill>
        <a:ln>
          <a:solidFill>
            <a:schemeClr val="accent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Submission Process</a:t>
          </a:r>
          <a:endParaRPr lang="en-US" sz="2800" kern="1200" dirty="0"/>
        </a:p>
      </dsp:txBody>
      <dsp:txXfrm>
        <a:off x="402009" y="4215443"/>
        <a:ext cx="7757524" cy="527043"/>
      </dsp:txXfrm>
    </dsp:sp>
    <dsp:sp modelId="{51A2ADE6-8A58-4D88-BB0A-3075BC997D46}">
      <dsp:nvSpPr>
        <dsp:cNvPr id="0" name=""/>
        <dsp:cNvSpPr/>
      </dsp:nvSpPr>
      <dsp:spPr>
        <a:xfrm>
          <a:off x="72607" y="4149562"/>
          <a:ext cx="658803" cy="658803"/>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8BEDA-5109-4A5C-B4A3-68883FBB2887}">
      <dsp:nvSpPr>
        <dsp:cNvPr id="0" name=""/>
        <dsp:cNvSpPr/>
      </dsp:nvSpPr>
      <dsp:spPr>
        <a:xfrm>
          <a:off x="-5660219" y="-866450"/>
          <a:ext cx="6739009" cy="6739009"/>
        </a:xfrm>
        <a:prstGeom prst="blockArc">
          <a:avLst>
            <a:gd name="adj1" fmla="val 18900000"/>
            <a:gd name="adj2" fmla="val 2700000"/>
            <a:gd name="adj3" fmla="val 321"/>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B1BCC6-5F57-4BD8-868E-9AD179182B6A}">
      <dsp:nvSpPr>
        <dsp:cNvPr id="0" name=""/>
        <dsp:cNvSpPr/>
      </dsp:nvSpPr>
      <dsp:spPr>
        <a:xfrm>
          <a:off x="402009" y="263621"/>
          <a:ext cx="7757524"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Purpose and Background</a:t>
          </a:r>
          <a:endParaRPr lang="en-US" sz="2800" kern="1200" dirty="0"/>
        </a:p>
      </dsp:txBody>
      <dsp:txXfrm>
        <a:off x="402009" y="263621"/>
        <a:ext cx="7757524" cy="527043"/>
      </dsp:txXfrm>
    </dsp:sp>
    <dsp:sp modelId="{84C00496-0771-4A2C-B496-E2273B6C7480}">
      <dsp:nvSpPr>
        <dsp:cNvPr id="0" name=""/>
        <dsp:cNvSpPr/>
      </dsp:nvSpPr>
      <dsp:spPr>
        <a:xfrm>
          <a:off x="72607" y="197741"/>
          <a:ext cx="658803" cy="658803"/>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51652D5-7680-40BB-B465-981901942E4F}">
      <dsp:nvSpPr>
        <dsp:cNvPr id="0" name=""/>
        <dsp:cNvSpPr/>
      </dsp:nvSpPr>
      <dsp:spPr>
        <a:xfrm>
          <a:off x="835538" y="1054086"/>
          <a:ext cx="7323995" cy="527043"/>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Deferral of PAYE Payment</a:t>
          </a:r>
          <a:endParaRPr lang="en-US" sz="2800" kern="1200" dirty="0"/>
        </a:p>
      </dsp:txBody>
      <dsp:txXfrm>
        <a:off x="835538" y="1054086"/>
        <a:ext cx="7323995" cy="527043"/>
      </dsp:txXfrm>
    </dsp:sp>
    <dsp:sp modelId="{28870407-25F2-4436-8C49-5A7B46D84E78}">
      <dsp:nvSpPr>
        <dsp:cNvPr id="0" name=""/>
        <dsp:cNvSpPr/>
      </dsp:nvSpPr>
      <dsp:spPr>
        <a:xfrm>
          <a:off x="506136" y="988205"/>
          <a:ext cx="658803" cy="658803"/>
        </a:xfrm>
        <a:prstGeom prst="ellipse">
          <a:avLst/>
        </a:prstGeom>
        <a:solidFill>
          <a:schemeClr val="accent5">
            <a:lumMod val="75000"/>
          </a:schemeClr>
        </a:solidFill>
        <a:ln w="6350" cap="flat" cmpd="sng" algn="ctr">
          <a:no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84C782-4799-4719-9BE7-02F2DB7B7FE0}">
      <dsp:nvSpPr>
        <dsp:cNvPr id="0" name=""/>
        <dsp:cNvSpPr/>
      </dsp:nvSpPr>
      <dsp:spPr>
        <a:xfrm>
          <a:off x="1033780" y="1844550"/>
          <a:ext cx="7125753"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Skills Development Levy (SDL)</a:t>
          </a:r>
          <a:endParaRPr lang="en-US" sz="2800" kern="1200" dirty="0"/>
        </a:p>
      </dsp:txBody>
      <dsp:txXfrm>
        <a:off x="1033780" y="1844550"/>
        <a:ext cx="7125753" cy="527043"/>
      </dsp:txXfrm>
    </dsp:sp>
    <dsp:sp modelId="{5CF6085D-DA70-462D-ACED-A8E8F84100A6}">
      <dsp:nvSpPr>
        <dsp:cNvPr id="0" name=""/>
        <dsp:cNvSpPr/>
      </dsp:nvSpPr>
      <dsp:spPr>
        <a:xfrm>
          <a:off x="704378" y="1778670"/>
          <a:ext cx="658803" cy="658803"/>
        </a:xfrm>
        <a:prstGeom prst="ellipse">
          <a:avLst/>
        </a:prstGeom>
        <a:solidFill>
          <a:schemeClr val="lt1">
            <a:hueOff val="0"/>
            <a:satOff val="0"/>
            <a:lumOff val="0"/>
            <a:alphaOff val="0"/>
          </a:schemeClr>
        </a:solidFill>
        <a:ln w="6350" cap="flat" cmpd="sng" algn="ctr">
          <a:solidFill>
            <a:schemeClr val="accent5">
              <a:hueOff val="-2941338"/>
              <a:satOff val="-4091"/>
              <a:lumOff val="-1569"/>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70BAFFD-B0C2-4903-BFCC-B5926402DB57}">
      <dsp:nvSpPr>
        <dsp:cNvPr id="0" name=""/>
        <dsp:cNvSpPr/>
      </dsp:nvSpPr>
      <dsp:spPr>
        <a:xfrm>
          <a:off x="1033780" y="2634514"/>
          <a:ext cx="7125753"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Employment Tax Incentive (ETI)</a:t>
          </a:r>
          <a:endParaRPr lang="en-US" sz="2800" kern="1200" dirty="0"/>
        </a:p>
      </dsp:txBody>
      <dsp:txXfrm>
        <a:off x="1033780" y="2634514"/>
        <a:ext cx="7125753" cy="527043"/>
      </dsp:txXfrm>
    </dsp:sp>
    <dsp:sp modelId="{27A9C59C-7B5A-4D06-B8D4-8C4E3E419DFA}">
      <dsp:nvSpPr>
        <dsp:cNvPr id="0" name=""/>
        <dsp:cNvSpPr/>
      </dsp:nvSpPr>
      <dsp:spPr>
        <a:xfrm>
          <a:off x="704378" y="2568634"/>
          <a:ext cx="658803" cy="658803"/>
        </a:xfrm>
        <a:prstGeom prst="ellipse">
          <a:avLst/>
        </a:prstGeom>
        <a:solidFill>
          <a:schemeClr val="lt1">
            <a:hueOff val="0"/>
            <a:satOff val="0"/>
            <a:lumOff val="0"/>
            <a:alphaOff val="0"/>
          </a:schemeClr>
        </a:solidFill>
        <a:ln w="6350" cap="flat" cmpd="sng" algn="ctr">
          <a:solidFill>
            <a:schemeClr val="accent5">
              <a:hueOff val="-4412007"/>
              <a:satOff val="-6137"/>
              <a:lumOff val="-235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1817E31-7614-4F89-AE60-CC3FDE700E61}">
      <dsp:nvSpPr>
        <dsp:cNvPr id="0" name=""/>
        <dsp:cNvSpPr/>
      </dsp:nvSpPr>
      <dsp:spPr>
        <a:xfrm>
          <a:off x="835538" y="3424978"/>
          <a:ext cx="7323995"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Deferral of Payment of Provisional Tax </a:t>
          </a:r>
          <a:endParaRPr lang="en-US" sz="2800" kern="1200" dirty="0"/>
        </a:p>
      </dsp:txBody>
      <dsp:txXfrm>
        <a:off x="835538" y="3424978"/>
        <a:ext cx="7323995" cy="527043"/>
      </dsp:txXfrm>
    </dsp:sp>
    <dsp:sp modelId="{025B2216-8C3C-4187-BA98-561A753654D4}">
      <dsp:nvSpPr>
        <dsp:cNvPr id="0" name=""/>
        <dsp:cNvSpPr/>
      </dsp:nvSpPr>
      <dsp:spPr>
        <a:xfrm>
          <a:off x="506136" y="3359098"/>
          <a:ext cx="658803" cy="658803"/>
        </a:xfrm>
        <a:prstGeom prst="ellipse">
          <a:avLst/>
        </a:prstGeom>
        <a:solidFill>
          <a:schemeClr val="lt1">
            <a:hueOff val="0"/>
            <a:satOff val="0"/>
            <a:lumOff val="0"/>
            <a:alphaOff val="0"/>
          </a:schemeClr>
        </a:solidFill>
        <a:ln w="6350" cap="flat" cmpd="sng" algn="ctr">
          <a:solidFill>
            <a:schemeClr val="accent5">
              <a:hueOff val="-5882676"/>
              <a:satOff val="-8182"/>
              <a:lumOff val="-313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4F1141F-67F7-48E2-82BA-78C56F03B2B6}">
      <dsp:nvSpPr>
        <dsp:cNvPr id="0" name=""/>
        <dsp:cNvSpPr/>
      </dsp:nvSpPr>
      <dsp:spPr>
        <a:xfrm>
          <a:off x="402009" y="4215443"/>
          <a:ext cx="7757524"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Submission Process</a:t>
          </a:r>
          <a:endParaRPr lang="en-US" sz="2800" kern="1200" dirty="0"/>
        </a:p>
      </dsp:txBody>
      <dsp:txXfrm>
        <a:off x="402009" y="4215443"/>
        <a:ext cx="7757524" cy="527043"/>
      </dsp:txXfrm>
    </dsp:sp>
    <dsp:sp modelId="{3EA141E7-299C-4F62-AB9A-D5630CC11E0D}">
      <dsp:nvSpPr>
        <dsp:cNvPr id="0" name=""/>
        <dsp:cNvSpPr/>
      </dsp:nvSpPr>
      <dsp:spPr>
        <a:xfrm>
          <a:off x="72607" y="4149562"/>
          <a:ext cx="658803" cy="658803"/>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8BEDA-5109-4A5C-B4A3-68883FBB2887}">
      <dsp:nvSpPr>
        <dsp:cNvPr id="0" name=""/>
        <dsp:cNvSpPr/>
      </dsp:nvSpPr>
      <dsp:spPr>
        <a:xfrm>
          <a:off x="-5660219" y="-866450"/>
          <a:ext cx="6739009" cy="6739009"/>
        </a:xfrm>
        <a:prstGeom prst="blockArc">
          <a:avLst>
            <a:gd name="adj1" fmla="val 18900000"/>
            <a:gd name="adj2" fmla="val 2700000"/>
            <a:gd name="adj3" fmla="val 321"/>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B1BCC6-5F57-4BD8-868E-9AD179182B6A}">
      <dsp:nvSpPr>
        <dsp:cNvPr id="0" name=""/>
        <dsp:cNvSpPr/>
      </dsp:nvSpPr>
      <dsp:spPr>
        <a:xfrm>
          <a:off x="402009" y="263621"/>
          <a:ext cx="7757524"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Purpose and Background</a:t>
          </a:r>
          <a:endParaRPr lang="en-US" sz="2800" kern="1200" dirty="0"/>
        </a:p>
      </dsp:txBody>
      <dsp:txXfrm>
        <a:off x="402009" y="263621"/>
        <a:ext cx="7757524" cy="527043"/>
      </dsp:txXfrm>
    </dsp:sp>
    <dsp:sp modelId="{84C00496-0771-4A2C-B496-E2273B6C7480}">
      <dsp:nvSpPr>
        <dsp:cNvPr id="0" name=""/>
        <dsp:cNvSpPr/>
      </dsp:nvSpPr>
      <dsp:spPr>
        <a:xfrm>
          <a:off x="72607" y="197741"/>
          <a:ext cx="658803" cy="658803"/>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51652D5-7680-40BB-B465-981901942E4F}">
      <dsp:nvSpPr>
        <dsp:cNvPr id="0" name=""/>
        <dsp:cNvSpPr/>
      </dsp:nvSpPr>
      <dsp:spPr>
        <a:xfrm>
          <a:off x="835538" y="1054086"/>
          <a:ext cx="7323995"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Deferral of PAYE Payment</a:t>
          </a:r>
          <a:endParaRPr lang="en-US" sz="2800" kern="1200" dirty="0"/>
        </a:p>
      </dsp:txBody>
      <dsp:txXfrm>
        <a:off x="835538" y="1054086"/>
        <a:ext cx="7323995" cy="527043"/>
      </dsp:txXfrm>
    </dsp:sp>
    <dsp:sp modelId="{28870407-25F2-4436-8C49-5A7B46D84E78}">
      <dsp:nvSpPr>
        <dsp:cNvPr id="0" name=""/>
        <dsp:cNvSpPr/>
      </dsp:nvSpPr>
      <dsp:spPr>
        <a:xfrm>
          <a:off x="506136" y="988205"/>
          <a:ext cx="658803" cy="658803"/>
        </a:xfrm>
        <a:prstGeom prst="ellipse">
          <a:avLst/>
        </a:prstGeom>
        <a:solidFill>
          <a:schemeClr val="bg1"/>
        </a:solidFill>
        <a:ln w="6350" cap="flat" cmpd="sng" algn="ctr">
          <a:no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84C782-4799-4719-9BE7-02F2DB7B7FE0}">
      <dsp:nvSpPr>
        <dsp:cNvPr id="0" name=""/>
        <dsp:cNvSpPr/>
      </dsp:nvSpPr>
      <dsp:spPr>
        <a:xfrm>
          <a:off x="1033780" y="1844550"/>
          <a:ext cx="7125753" cy="527043"/>
        </a:xfrm>
        <a:prstGeom prst="rect">
          <a:avLst/>
        </a:prstGeom>
        <a:solidFill>
          <a:srgbClr val="004C8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Skills Development Levy (SDL)</a:t>
          </a:r>
          <a:endParaRPr lang="en-US" sz="2800" kern="1200" dirty="0"/>
        </a:p>
      </dsp:txBody>
      <dsp:txXfrm>
        <a:off x="1033780" y="1844550"/>
        <a:ext cx="7125753" cy="527043"/>
      </dsp:txXfrm>
    </dsp:sp>
    <dsp:sp modelId="{5CF6085D-DA70-462D-ACED-A8E8F84100A6}">
      <dsp:nvSpPr>
        <dsp:cNvPr id="0" name=""/>
        <dsp:cNvSpPr/>
      </dsp:nvSpPr>
      <dsp:spPr>
        <a:xfrm>
          <a:off x="704378" y="1778670"/>
          <a:ext cx="658803" cy="658803"/>
        </a:xfrm>
        <a:prstGeom prst="ellipse">
          <a:avLst/>
        </a:prstGeom>
        <a:solidFill>
          <a:srgbClr val="004C85"/>
        </a:solidFill>
        <a:ln w="6350" cap="flat" cmpd="sng" algn="ctr">
          <a:solidFill>
            <a:schemeClr val="accent5">
              <a:hueOff val="-2941338"/>
              <a:satOff val="-4091"/>
              <a:lumOff val="-1569"/>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70BAFFD-B0C2-4903-BFCC-B5926402DB57}">
      <dsp:nvSpPr>
        <dsp:cNvPr id="0" name=""/>
        <dsp:cNvSpPr/>
      </dsp:nvSpPr>
      <dsp:spPr>
        <a:xfrm>
          <a:off x="1033780" y="2634514"/>
          <a:ext cx="7125753"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Employment Tax Incentive (ETI)</a:t>
          </a:r>
          <a:endParaRPr lang="en-US" sz="2800" kern="1200" dirty="0"/>
        </a:p>
      </dsp:txBody>
      <dsp:txXfrm>
        <a:off x="1033780" y="2634514"/>
        <a:ext cx="7125753" cy="527043"/>
      </dsp:txXfrm>
    </dsp:sp>
    <dsp:sp modelId="{27A9C59C-7B5A-4D06-B8D4-8C4E3E419DFA}">
      <dsp:nvSpPr>
        <dsp:cNvPr id="0" name=""/>
        <dsp:cNvSpPr/>
      </dsp:nvSpPr>
      <dsp:spPr>
        <a:xfrm>
          <a:off x="704378" y="2568634"/>
          <a:ext cx="658803" cy="658803"/>
        </a:xfrm>
        <a:prstGeom prst="ellipse">
          <a:avLst/>
        </a:prstGeom>
        <a:solidFill>
          <a:schemeClr val="lt1">
            <a:hueOff val="0"/>
            <a:satOff val="0"/>
            <a:lumOff val="0"/>
            <a:alphaOff val="0"/>
          </a:schemeClr>
        </a:solidFill>
        <a:ln w="6350" cap="flat" cmpd="sng" algn="ctr">
          <a:solidFill>
            <a:schemeClr val="accent5">
              <a:hueOff val="-4412007"/>
              <a:satOff val="-6137"/>
              <a:lumOff val="-235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1817E31-7614-4F89-AE60-CC3FDE700E61}">
      <dsp:nvSpPr>
        <dsp:cNvPr id="0" name=""/>
        <dsp:cNvSpPr/>
      </dsp:nvSpPr>
      <dsp:spPr>
        <a:xfrm>
          <a:off x="835538" y="3424978"/>
          <a:ext cx="7323995"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Deferral of Payment of Provisional Tax </a:t>
          </a:r>
          <a:endParaRPr lang="en-US" sz="2800" kern="1200" dirty="0"/>
        </a:p>
      </dsp:txBody>
      <dsp:txXfrm>
        <a:off x="835538" y="3424978"/>
        <a:ext cx="7323995" cy="527043"/>
      </dsp:txXfrm>
    </dsp:sp>
    <dsp:sp modelId="{025B2216-8C3C-4187-BA98-561A753654D4}">
      <dsp:nvSpPr>
        <dsp:cNvPr id="0" name=""/>
        <dsp:cNvSpPr/>
      </dsp:nvSpPr>
      <dsp:spPr>
        <a:xfrm>
          <a:off x="506136" y="3359098"/>
          <a:ext cx="658803" cy="658803"/>
        </a:xfrm>
        <a:prstGeom prst="ellipse">
          <a:avLst/>
        </a:prstGeom>
        <a:solidFill>
          <a:schemeClr val="lt1">
            <a:hueOff val="0"/>
            <a:satOff val="0"/>
            <a:lumOff val="0"/>
            <a:alphaOff val="0"/>
          </a:schemeClr>
        </a:solidFill>
        <a:ln w="6350" cap="flat" cmpd="sng" algn="ctr">
          <a:solidFill>
            <a:schemeClr val="accent5">
              <a:hueOff val="-5882676"/>
              <a:satOff val="-8182"/>
              <a:lumOff val="-313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D281727-47B5-4DAA-97B0-68DA1F229B8D}">
      <dsp:nvSpPr>
        <dsp:cNvPr id="0" name=""/>
        <dsp:cNvSpPr/>
      </dsp:nvSpPr>
      <dsp:spPr>
        <a:xfrm>
          <a:off x="402009" y="4215443"/>
          <a:ext cx="7757524"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Submission Process </a:t>
          </a:r>
          <a:endParaRPr lang="en-US" sz="2800" kern="1200" dirty="0"/>
        </a:p>
      </dsp:txBody>
      <dsp:txXfrm>
        <a:off x="402009" y="4215443"/>
        <a:ext cx="7757524" cy="527043"/>
      </dsp:txXfrm>
    </dsp:sp>
    <dsp:sp modelId="{92CCE307-1677-4DBD-88D5-83044DF9470A}">
      <dsp:nvSpPr>
        <dsp:cNvPr id="0" name=""/>
        <dsp:cNvSpPr/>
      </dsp:nvSpPr>
      <dsp:spPr>
        <a:xfrm>
          <a:off x="72607" y="4149562"/>
          <a:ext cx="658803" cy="658803"/>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8BEDA-5109-4A5C-B4A3-68883FBB2887}">
      <dsp:nvSpPr>
        <dsp:cNvPr id="0" name=""/>
        <dsp:cNvSpPr/>
      </dsp:nvSpPr>
      <dsp:spPr>
        <a:xfrm>
          <a:off x="-5660219" y="-866450"/>
          <a:ext cx="6739009" cy="6739009"/>
        </a:xfrm>
        <a:prstGeom prst="blockArc">
          <a:avLst>
            <a:gd name="adj1" fmla="val 18900000"/>
            <a:gd name="adj2" fmla="val 2700000"/>
            <a:gd name="adj3" fmla="val 321"/>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B1BCC6-5F57-4BD8-868E-9AD179182B6A}">
      <dsp:nvSpPr>
        <dsp:cNvPr id="0" name=""/>
        <dsp:cNvSpPr/>
      </dsp:nvSpPr>
      <dsp:spPr>
        <a:xfrm>
          <a:off x="402009" y="263621"/>
          <a:ext cx="7757524"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Purpose and Background</a:t>
          </a:r>
          <a:endParaRPr lang="en-US" sz="2800" kern="1200" dirty="0"/>
        </a:p>
      </dsp:txBody>
      <dsp:txXfrm>
        <a:off x="402009" y="263621"/>
        <a:ext cx="7757524" cy="527043"/>
      </dsp:txXfrm>
    </dsp:sp>
    <dsp:sp modelId="{84C00496-0771-4A2C-B496-E2273B6C7480}">
      <dsp:nvSpPr>
        <dsp:cNvPr id="0" name=""/>
        <dsp:cNvSpPr/>
      </dsp:nvSpPr>
      <dsp:spPr>
        <a:xfrm>
          <a:off x="72607" y="197741"/>
          <a:ext cx="658803" cy="658803"/>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51652D5-7680-40BB-B465-981901942E4F}">
      <dsp:nvSpPr>
        <dsp:cNvPr id="0" name=""/>
        <dsp:cNvSpPr/>
      </dsp:nvSpPr>
      <dsp:spPr>
        <a:xfrm>
          <a:off x="835538" y="1054086"/>
          <a:ext cx="7323995"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Deferral of PAYE Payment</a:t>
          </a:r>
          <a:endParaRPr lang="en-US" sz="2800" kern="1200" dirty="0"/>
        </a:p>
      </dsp:txBody>
      <dsp:txXfrm>
        <a:off x="835538" y="1054086"/>
        <a:ext cx="7323995" cy="527043"/>
      </dsp:txXfrm>
    </dsp:sp>
    <dsp:sp modelId="{28870407-25F2-4436-8C49-5A7B46D84E78}">
      <dsp:nvSpPr>
        <dsp:cNvPr id="0" name=""/>
        <dsp:cNvSpPr/>
      </dsp:nvSpPr>
      <dsp:spPr>
        <a:xfrm>
          <a:off x="506136" y="988205"/>
          <a:ext cx="658803" cy="658803"/>
        </a:xfrm>
        <a:prstGeom prst="ellipse">
          <a:avLst/>
        </a:prstGeom>
        <a:solidFill>
          <a:schemeClr val="bg1"/>
        </a:solidFill>
        <a:ln w="6350" cap="flat" cmpd="sng" algn="ctr">
          <a:no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84C782-4799-4719-9BE7-02F2DB7B7FE0}">
      <dsp:nvSpPr>
        <dsp:cNvPr id="0" name=""/>
        <dsp:cNvSpPr/>
      </dsp:nvSpPr>
      <dsp:spPr>
        <a:xfrm>
          <a:off x="1033780" y="1844550"/>
          <a:ext cx="7125753"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Skills Development Levy (SDL)</a:t>
          </a:r>
          <a:endParaRPr lang="en-US" sz="2800" kern="1200" dirty="0"/>
        </a:p>
      </dsp:txBody>
      <dsp:txXfrm>
        <a:off x="1033780" y="1844550"/>
        <a:ext cx="7125753" cy="527043"/>
      </dsp:txXfrm>
    </dsp:sp>
    <dsp:sp modelId="{5CF6085D-DA70-462D-ACED-A8E8F84100A6}">
      <dsp:nvSpPr>
        <dsp:cNvPr id="0" name=""/>
        <dsp:cNvSpPr/>
      </dsp:nvSpPr>
      <dsp:spPr>
        <a:xfrm>
          <a:off x="704378" y="1778670"/>
          <a:ext cx="658803" cy="658803"/>
        </a:xfrm>
        <a:prstGeom prst="ellipse">
          <a:avLst/>
        </a:prstGeom>
        <a:solidFill>
          <a:schemeClr val="bg1"/>
        </a:solidFill>
        <a:ln w="6350" cap="flat" cmpd="sng" algn="ctr">
          <a:solidFill>
            <a:schemeClr val="accent5">
              <a:hueOff val="-2941338"/>
              <a:satOff val="-4091"/>
              <a:lumOff val="-1569"/>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70BAFFD-B0C2-4903-BFCC-B5926402DB57}">
      <dsp:nvSpPr>
        <dsp:cNvPr id="0" name=""/>
        <dsp:cNvSpPr/>
      </dsp:nvSpPr>
      <dsp:spPr>
        <a:xfrm>
          <a:off x="1033780" y="2634514"/>
          <a:ext cx="7125753" cy="527043"/>
        </a:xfrm>
        <a:prstGeom prst="rect">
          <a:avLst/>
        </a:prstGeom>
        <a:solidFill>
          <a:srgbClr val="004C8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Employment Tax Incentive (ETI)</a:t>
          </a:r>
          <a:endParaRPr lang="en-US" sz="2800" kern="1200" dirty="0"/>
        </a:p>
      </dsp:txBody>
      <dsp:txXfrm>
        <a:off x="1033780" y="2634514"/>
        <a:ext cx="7125753" cy="527043"/>
      </dsp:txXfrm>
    </dsp:sp>
    <dsp:sp modelId="{27A9C59C-7B5A-4D06-B8D4-8C4E3E419DFA}">
      <dsp:nvSpPr>
        <dsp:cNvPr id="0" name=""/>
        <dsp:cNvSpPr/>
      </dsp:nvSpPr>
      <dsp:spPr>
        <a:xfrm>
          <a:off x="704378" y="2568634"/>
          <a:ext cx="658803" cy="658803"/>
        </a:xfrm>
        <a:prstGeom prst="ellipse">
          <a:avLst/>
        </a:prstGeom>
        <a:solidFill>
          <a:srgbClr val="004C85"/>
        </a:solidFill>
        <a:ln w="6350" cap="flat" cmpd="sng" algn="ctr">
          <a:solidFill>
            <a:schemeClr val="accent5">
              <a:hueOff val="-4412007"/>
              <a:satOff val="-6137"/>
              <a:lumOff val="-235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1817E31-7614-4F89-AE60-CC3FDE700E61}">
      <dsp:nvSpPr>
        <dsp:cNvPr id="0" name=""/>
        <dsp:cNvSpPr/>
      </dsp:nvSpPr>
      <dsp:spPr>
        <a:xfrm>
          <a:off x="835538" y="3424978"/>
          <a:ext cx="7323995"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Deferral of Payment of Provisional Tax </a:t>
          </a:r>
          <a:endParaRPr lang="en-US" sz="2800" kern="1200" dirty="0"/>
        </a:p>
      </dsp:txBody>
      <dsp:txXfrm>
        <a:off x="835538" y="3424978"/>
        <a:ext cx="7323995" cy="527043"/>
      </dsp:txXfrm>
    </dsp:sp>
    <dsp:sp modelId="{025B2216-8C3C-4187-BA98-561A753654D4}">
      <dsp:nvSpPr>
        <dsp:cNvPr id="0" name=""/>
        <dsp:cNvSpPr/>
      </dsp:nvSpPr>
      <dsp:spPr>
        <a:xfrm>
          <a:off x="506136" y="3359098"/>
          <a:ext cx="658803" cy="658803"/>
        </a:xfrm>
        <a:prstGeom prst="ellipse">
          <a:avLst/>
        </a:prstGeom>
        <a:solidFill>
          <a:schemeClr val="lt1">
            <a:hueOff val="0"/>
            <a:satOff val="0"/>
            <a:lumOff val="0"/>
            <a:alphaOff val="0"/>
          </a:schemeClr>
        </a:solidFill>
        <a:ln w="6350" cap="flat" cmpd="sng" algn="ctr">
          <a:solidFill>
            <a:schemeClr val="accent5">
              <a:hueOff val="-5882676"/>
              <a:satOff val="-8182"/>
              <a:lumOff val="-313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0ADFE10-BD30-4A9C-9F11-8E34AA0D5E01}">
      <dsp:nvSpPr>
        <dsp:cNvPr id="0" name=""/>
        <dsp:cNvSpPr/>
      </dsp:nvSpPr>
      <dsp:spPr>
        <a:xfrm>
          <a:off x="402009" y="4215443"/>
          <a:ext cx="7757524"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Submission Process</a:t>
          </a:r>
          <a:endParaRPr lang="en-US" sz="2800" kern="1200" dirty="0"/>
        </a:p>
      </dsp:txBody>
      <dsp:txXfrm>
        <a:off x="402009" y="4215443"/>
        <a:ext cx="7757524" cy="527043"/>
      </dsp:txXfrm>
    </dsp:sp>
    <dsp:sp modelId="{98700221-B40C-4D74-8F50-F3EE75BDD80C}">
      <dsp:nvSpPr>
        <dsp:cNvPr id="0" name=""/>
        <dsp:cNvSpPr/>
      </dsp:nvSpPr>
      <dsp:spPr>
        <a:xfrm>
          <a:off x="72607" y="4149562"/>
          <a:ext cx="658803" cy="658803"/>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8BEDA-5109-4A5C-B4A3-68883FBB2887}">
      <dsp:nvSpPr>
        <dsp:cNvPr id="0" name=""/>
        <dsp:cNvSpPr/>
      </dsp:nvSpPr>
      <dsp:spPr>
        <a:xfrm>
          <a:off x="-5660219" y="-866450"/>
          <a:ext cx="6739009" cy="6739009"/>
        </a:xfrm>
        <a:prstGeom prst="blockArc">
          <a:avLst>
            <a:gd name="adj1" fmla="val 18900000"/>
            <a:gd name="adj2" fmla="val 2700000"/>
            <a:gd name="adj3" fmla="val 321"/>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B1BCC6-5F57-4BD8-868E-9AD179182B6A}">
      <dsp:nvSpPr>
        <dsp:cNvPr id="0" name=""/>
        <dsp:cNvSpPr/>
      </dsp:nvSpPr>
      <dsp:spPr>
        <a:xfrm>
          <a:off x="402009" y="263621"/>
          <a:ext cx="7757524"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Purpose and Background</a:t>
          </a:r>
          <a:endParaRPr lang="en-US" sz="2800" kern="1200" dirty="0"/>
        </a:p>
      </dsp:txBody>
      <dsp:txXfrm>
        <a:off x="402009" y="263621"/>
        <a:ext cx="7757524" cy="527043"/>
      </dsp:txXfrm>
    </dsp:sp>
    <dsp:sp modelId="{84C00496-0771-4A2C-B496-E2273B6C7480}">
      <dsp:nvSpPr>
        <dsp:cNvPr id="0" name=""/>
        <dsp:cNvSpPr/>
      </dsp:nvSpPr>
      <dsp:spPr>
        <a:xfrm>
          <a:off x="72607" y="197741"/>
          <a:ext cx="658803" cy="658803"/>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51652D5-7680-40BB-B465-981901942E4F}">
      <dsp:nvSpPr>
        <dsp:cNvPr id="0" name=""/>
        <dsp:cNvSpPr/>
      </dsp:nvSpPr>
      <dsp:spPr>
        <a:xfrm>
          <a:off x="835538" y="1054086"/>
          <a:ext cx="7323995"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Deferral of PAYE Payment</a:t>
          </a:r>
          <a:endParaRPr lang="en-US" sz="2800" kern="1200" dirty="0"/>
        </a:p>
      </dsp:txBody>
      <dsp:txXfrm>
        <a:off x="835538" y="1054086"/>
        <a:ext cx="7323995" cy="527043"/>
      </dsp:txXfrm>
    </dsp:sp>
    <dsp:sp modelId="{28870407-25F2-4436-8C49-5A7B46D84E78}">
      <dsp:nvSpPr>
        <dsp:cNvPr id="0" name=""/>
        <dsp:cNvSpPr/>
      </dsp:nvSpPr>
      <dsp:spPr>
        <a:xfrm>
          <a:off x="506136" y="988205"/>
          <a:ext cx="658803" cy="658803"/>
        </a:xfrm>
        <a:prstGeom prst="ellipse">
          <a:avLst/>
        </a:prstGeom>
        <a:solidFill>
          <a:schemeClr val="bg1"/>
        </a:solidFill>
        <a:ln w="6350" cap="flat" cmpd="sng" algn="ctr">
          <a:no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84C782-4799-4719-9BE7-02F2DB7B7FE0}">
      <dsp:nvSpPr>
        <dsp:cNvPr id="0" name=""/>
        <dsp:cNvSpPr/>
      </dsp:nvSpPr>
      <dsp:spPr>
        <a:xfrm>
          <a:off x="1033780" y="1844550"/>
          <a:ext cx="7125753"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Skills Development Levy (SDL)</a:t>
          </a:r>
          <a:endParaRPr lang="en-US" sz="2800" kern="1200" dirty="0"/>
        </a:p>
      </dsp:txBody>
      <dsp:txXfrm>
        <a:off x="1033780" y="1844550"/>
        <a:ext cx="7125753" cy="527043"/>
      </dsp:txXfrm>
    </dsp:sp>
    <dsp:sp modelId="{5CF6085D-DA70-462D-ACED-A8E8F84100A6}">
      <dsp:nvSpPr>
        <dsp:cNvPr id="0" name=""/>
        <dsp:cNvSpPr/>
      </dsp:nvSpPr>
      <dsp:spPr>
        <a:xfrm>
          <a:off x="704378" y="1778670"/>
          <a:ext cx="658803" cy="658803"/>
        </a:xfrm>
        <a:prstGeom prst="ellipse">
          <a:avLst/>
        </a:prstGeom>
        <a:solidFill>
          <a:schemeClr val="bg1"/>
        </a:solidFill>
        <a:ln w="6350" cap="flat" cmpd="sng" algn="ctr">
          <a:solidFill>
            <a:schemeClr val="accent5">
              <a:hueOff val="-2941338"/>
              <a:satOff val="-4091"/>
              <a:lumOff val="-1569"/>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70BAFFD-B0C2-4903-BFCC-B5926402DB57}">
      <dsp:nvSpPr>
        <dsp:cNvPr id="0" name=""/>
        <dsp:cNvSpPr/>
      </dsp:nvSpPr>
      <dsp:spPr>
        <a:xfrm>
          <a:off x="1033780" y="2634514"/>
          <a:ext cx="7125753"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Employment Tax Incentive (ETI)</a:t>
          </a:r>
          <a:endParaRPr lang="en-US" sz="2800" kern="1200" dirty="0"/>
        </a:p>
      </dsp:txBody>
      <dsp:txXfrm>
        <a:off x="1033780" y="2634514"/>
        <a:ext cx="7125753" cy="527043"/>
      </dsp:txXfrm>
    </dsp:sp>
    <dsp:sp modelId="{27A9C59C-7B5A-4D06-B8D4-8C4E3E419DFA}">
      <dsp:nvSpPr>
        <dsp:cNvPr id="0" name=""/>
        <dsp:cNvSpPr/>
      </dsp:nvSpPr>
      <dsp:spPr>
        <a:xfrm>
          <a:off x="704378" y="2568634"/>
          <a:ext cx="658803" cy="658803"/>
        </a:xfrm>
        <a:prstGeom prst="ellipse">
          <a:avLst/>
        </a:prstGeom>
        <a:solidFill>
          <a:schemeClr val="bg1"/>
        </a:solidFill>
        <a:ln w="6350" cap="flat" cmpd="sng" algn="ctr">
          <a:solidFill>
            <a:schemeClr val="accent5">
              <a:hueOff val="-4412007"/>
              <a:satOff val="-6137"/>
              <a:lumOff val="-235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1817E31-7614-4F89-AE60-CC3FDE700E61}">
      <dsp:nvSpPr>
        <dsp:cNvPr id="0" name=""/>
        <dsp:cNvSpPr/>
      </dsp:nvSpPr>
      <dsp:spPr>
        <a:xfrm>
          <a:off x="835538" y="3424978"/>
          <a:ext cx="7323995" cy="527043"/>
        </a:xfrm>
        <a:prstGeom prst="rect">
          <a:avLst/>
        </a:prstGeom>
        <a:solidFill>
          <a:srgbClr val="004C8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Deferral of Payment of Provisional Tax </a:t>
          </a:r>
          <a:endParaRPr lang="en-US" sz="2800" kern="1200" dirty="0"/>
        </a:p>
      </dsp:txBody>
      <dsp:txXfrm>
        <a:off x="835538" y="3424978"/>
        <a:ext cx="7323995" cy="527043"/>
      </dsp:txXfrm>
    </dsp:sp>
    <dsp:sp modelId="{025B2216-8C3C-4187-BA98-561A753654D4}">
      <dsp:nvSpPr>
        <dsp:cNvPr id="0" name=""/>
        <dsp:cNvSpPr/>
      </dsp:nvSpPr>
      <dsp:spPr>
        <a:xfrm>
          <a:off x="506136" y="3359098"/>
          <a:ext cx="658803" cy="658803"/>
        </a:xfrm>
        <a:prstGeom prst="ellipse">
          <a:avLst/>
        </a:prstGeom>
        <a:solidFill>
          <a:srgbClr val="004C85"/>
        </a:solidFill>
        <a:ln w="6350" cap="flat" cmpd="sng" algn="ctr">
          <a:solidFill>
            <a:schemeClr val="accent5">
              <a:hueOff val="-5882676"/>
              <a:satOff val="-8182"/>
              <a:lumOff val="-313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3144A58-9906-4710-A36C-57A325341627}">
      <dsp:nvSpPr>
        <dsp:cNvPr id="0" name=""/>
        <dsp:cNvSpPr/>
      </dsp:nvSpPr>
      <dsp:spPr>
        <a:xfrm>
          <a:off x="402009" y="4215443"/>
          <a:ext cx="7757524"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Submission Process</a:t>
          </a:r>
          <a:endParaRPr lang="en-US" sz="2800" kern="1200" dirty="0"/>
        </a:p>
      </dsp:txBody>
      <dsp:txXfrm>
        <a:off x="402009" y="4215443"/>
        <a:ext cx="7757524" cy="527043"/>
      </dsp:txXfrm>
    </dsp:sp>
    <dsp:sp modelId="{B8DB64BC-8F95-4D8A-89AB-58FA4A6EB3AF}">
      <dsp:nvSpPr>
        <dsp:cNvPr id="0" name=""/>
        <dsp:cNvSpPr/>
      </dsp:nvSpPr>
      <dsp:spPr>
        <a:xfrm>
          <a:off x="72607" y="4149562"/>
          <a:ext cx="658803" cy="658803"/>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8BEDA-5109-4A5C-B4A3-68883FBB2887}">
      <dsp:nvSpPr>
        <dsp:cNvPr id="0" name=""/>
        <dsp:cNvSpPr/>
      </dsp:nvSpPr>
      <dsp:spPr>
        <a:xfrm>
          <a:off x="-5660219" y="-866450"/>
          <a:ext cx="6739009" cy="6739009"/>
        </a:xfrm>
        <a:prstGeom prst="blockArc">
          <a:avLst>
            <a:gd name="adj1" fmla="val 18900000"/>
            <a:gd name="adj2" fmla="val 2700000"/>
            <a:gd name="adj3" fmla="val 321"/>
          </a:avLst>
        </a:pr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B1BCC6-5F57-4BD8-868E-9AD179182B6A}">
      <dsp:nvSpPr>
        <dsp:cNvPr id="0" name=""/>
        <dsp:cNvSpPr/>
      </dsp:nvSpPr>
      <dsp:spPr>
        <a:xfrm>
          <a:off x="402009" y="263621"/>
          <a:ext cx="7757524"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Purpose and Background</a:t>
          </a:r>
          <a:endParaRPr lang="en-US" sz="2800" kern="1200" dirty="0"/>
        </a:p>
      </dsp:txBody>
      <dsp:txXfrm>
        <a:off x="402009" y="263621"/>
        <a:ext cx="7757524" cy="527043"/>
      </dsp:txXfrm>
    </dsp:sp>
    <dsp:sp modelId="{84C00496-0771-4A2C-B496-E2273B6C7480}">
      <dsp:nvSpPr>
        <dsp:cNvPr id="0" name=""/>
        <dsp:cNvSpPr/>
      </dsp:nvSpPr>
      <dsp:spPr>
        <a:xfrm>
          <a:off x="72607" y="197741"/>
          <a:ext cx="658803" cy="658803"/>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51652D5-7680-40BB-B465-981901942E4F}">
      <dsp:nvSpPr>
        <dsp:cNvPr id="0" name=""/>
        <dsp:cNvSpPr/>
      </dsp:nvSpPr>
      <dsp:spPr>
        <a:xfrm>
          <a:off x="835538" y="1054086"/>
          <a:ext cx="7323995"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Deferral of PAYE Payment</a:t>
          </a:r>
          <a:endParaRPr lang="en-US" sz="2800" kern="1200" dirty="0"/>
        </a:p>
      </dsp:txBody>
      <dsp:txXfrm>
        <a:off x="835538" y="1054086"/>
        <a:ext cx="7323995" cy="527043"/>
      </dsp:txXfrm>
    </dsp:sp>
    <dsp:sp modelId="{28870407-25F2-4436-8C49-5A7B46D84E78}">
      <dsp:nvSpPr>
        <dsp:cNvPr id="0" name=""/>
        <dsp:cNvSpPr/>
      </dsp:nvSpPr>
      <dsp:spPr>
        <a:xfrm>
          <a:off x="506136" y="988205"/>
          <a:ext cx="658803" cy="658803"/>
        </a:xfrm>
        <a:prstGeom prst="ellipse">
          <a:avLst/>
        </a:prstGeom>
        <a:solidFill>
          <a:schemeClr val="bg1"/>
        </a:solidFill>
        <a:ln w="6350" cap="flat" cmpd="sng" algn="ctr">
          <a:no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84C782-4799-4719-9BE7-02F2DB7B7FE0}">
      <dsp:nvSpPr>
        <dsp:cNvPr id="0" name=""/>
        <dsp:cNvSpPr/>
      </dsp:nvSpPr>
      <dsp:spPr>
        <a:xfrm>
          <a:off x="1033780" y="1844550"/>
          <a:ext cx="7125753"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Skills Development Levy (SDL)</a:t>
          </a:r>
          <a:endParaRPr lang="en-US" sz="2800" kern="1200" dirty="0"/>
        </a:p>
      </dsp:txBody>
      <dsp:txXfrm>
        <a:off x="1033780" y="1844550"/>
        <a:ext cx="7125753" cy="527043"/>
      </dsp:txXfrm>
    </dsp:sp>
    <dsp:sp modelId="{5CF6085D-DA70-462D-ACED-A8E8F84100A6}">
      <dsp:nvSpPr>
        <dsp:cNvPr id="0" name=""/>
        <dsp:cNvSpPr/>
      </dsp:nvSpPr>
      <dsp:spPr>
        <a:xfrm>
          <a:off x="704378" y="1778670"/>
          <a:ext cx="658803" cy="658803"/>
        </a:xfrm>
        <a:prstGeom prst="ellipse">
          <a:avLst/>
        </a:prstGeom>
        <a:solidFill>
          <a:schemeClr val="bg1"/>
        </a:solidFill>
        <a:ln w="6350" cap="flat" cmpd="sng" algn="ctr">
          <a:solidFill>
            <a:schemeClr val="accent5">
              <a:hueOff val="-2941338"/>
              <a:satOff val="-4091"/>
              <a:lumOff val="-1569"/>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70BAFFD-B0C2-4903-BFCC-B5926402DB57}">
      <dsp:nvSpPr>
        <dsp:cNvPr id="0" name=""/>
        <dsp:cNvSpPr/>
      </dsp:nvSpPr>
      <dsp:spPr>
        <a:xfrm>
          <a:off x="1033780" y="2634514"/>
          <a:ext cx="7125753"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Employment Tax Incentive (ETI)</a:t>
          </a:r>
          <a:endParaRPr lang="en-US" sz="2800" kern="1200" dirty="0"/>
        </a:p>
      </dsp:txBody>
      <dsp:txXfrm>
        <a:off x="1033780" y="2634514"/>
        <a:ext cx="7125753" cy="527043"/>
      </dsp:txXfrm>
    </dsp:sp>
    <dsp:sp modelId="{27A9C59C-7B5A-4D06-B8D4-8C4E3E419DFA}">
      <dsp:nvSpPr>
        <dsp:cNvPr id="0" name=""/>
        <dsp:cNvSpPr/>
      </dsp:nvSpPr>
      <dsp:spPr>
        <a:xfrm>
          <a:off x="704378" y="2568634"/>
          <a:ext cx="658803" cy="658803"/>
        </a:xfrm>
        <a:prstGeom prst="ellipse">
          <a:avLst/>
        </a:prstGeom>
        <a:solidFill>
          <a:schemeClr val="bg1"/>
        </a:solidFill>
        <a:ln w="6350" cap="flat" cmpd="sng" algn="ctr">
          <a:solidFill>
            <a:schemeClr val="accent5">
              <a:hueOff val="-4412007"/>
              <a:satOff val="-6137"/>
              <a:lumOff val="-235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1817E31-7614-4F89-AE60-CC3FDE700E61}">
      <dsp:nvSpPr>
        <dsp:cNvPr id="0" name=""/>
        <dsp:cNvSpPr/>
      </dsp:nvSpPr>
      <dsp:spPr>
        <a:xfrm>
          <a:off x="835538" y="3424978"/>
          <a:ext cx="7323995" cy="52704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Deferral of Payment of Provisional Tax </a:t>
          </a:r>
          <a:endParaRPr lang="en-US" sz="2800" kern="1200" dirty="0"/>
        </a:p>
      </dsp:txBody>
      <dsp:txXfrm>
        <a:off x="835538" y="3424978"/>
        <a:ext cx="7323995" cy="527043"/>
      </dsp:txXfrm>
    </dsp:sp>
    <dsp:sp modelId="{025B2216-8C3C-4187-BA98-561A753654D4}">
      <dsp:nvSpPr>
        <dsp:cNvPr id="0" name=""/>
        <dsp:cNvSpPr/>
      </dsp:nvSpPr>
      <dsp:spPr>
        <a:xfrm>
          <a:off x="506136" y="3359098"/>
          <a:ext cx="658803" cy="658803"/>
        </a:xfrm>
        <a:prstGeom prst="ellipse">
          <a:avLst/>
        </a:prstGeom>
        <a:solidFill>
          <a:schemeClr val="bg1"/>
        </a:solidFill>
        <a:ln w="6350" cap="flat" cmpd="sng" algn="ctr">
          <a:solidFill>
            <a:schemeClr val="accent5">
              <a:hueOff val="-5882676"/>
              <a:satOff val="-8182"/>
              <a:lumOff val="-313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3144A58-9906-4710-A36C-57A325341627}">
      <dsp:nvSpPr>
        <dsp:cNvPr id="0" name=""/>
        <dsp:cNvSpPr/>
      </dsp:nvSpPr>
      <dsp:spPr>
        <a:xfrm>
          <a:off x="402009" y="4215443"/>
          <a:ext cx="7757524" cy="527043"/>
        </a:xfrm>
        <a:prstGeom prst="rect">
          <a:avLst/>
        </a:prstGeom>
        <a:solidFill>
          <a:srgbClr val="004C8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834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Submission Process</a:t>
          </a:r>
          <a:endParaRPr lang="en-US" sz="2800" kern="1200" dirty="0"/>
        </a:p>
      </dsp:txBody>
      <dsp:txXfrm>
        <a:off x="402009" y="4215443"/>
        <a:ext cx="7757524" cy="527043"/>
      </dsp:txXfrm>
    </dsp:sp>
    <dsp:sp modelId="{B8DB64BC-8F95-4D8A-89AB-58FA4A6EB3AF}">
      <dsp:nvSpPr>
        <dsp:cNvPr id="0" name=""/>
        <dsp:cNvSpPr/>
      </dsp:nvSpPr>
      <dsp:spPr>
        <a:xfrm>
          <a:off x="72607" y="4149562"/>
          <a:ext cx="658803" cy="658803"/>
        </a:xfrm>
        <a:prstGeom prst="ellipse">
          <a:avLst/>
        </a:prstGeom>
        <a:solidFill>
          <a:srgbClr val="004C85"/>
        </a:solidFill>
        <a:ln w="6350" cap="flat" cmpd="sng" algn="ctr">
          <a:solidFill>
            <a:srgbClr val="004C85"/>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BF362-83EA-4EED-951A-186829CB46AF}">
      <dsp:nvSpPr>
        <dsp:cNvPr id="0" name=""/>
        <dsp:cNvSpPr/>
      </dsp:nvSpPr>
      <dsp:spPr>
        <a:xfrm>
          <a:off x="166062" y="0"/>
          <a:ext cx="2150019" cy="7037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Submit returns</a:t>
          </a:r>
          <a:endParaRPr lang="en-US" sz="1400" kern="1200" dirty="0"/>
        </a:p>
      </dsp:txBody>
      <dsp:txXfrm>
        <a:off x="186675" y="20613"/>
        <a:ext cx="2108793" cy="662561"/>
      </dsp:txXfrm>
    </dsp:sp>
    <dsp:sp modelId="{265A0244-1169-4A0D-AAE2-03DECC061E49}">
      <dsp:nvSpPr>
        <dsp:cNvPr id="0" name=""/>
        <dsp:cNvSpPr/>
      </dsp:nvSpPr>
      <dsp:spPr>
        <a:xfrm>
          <a:off x="2491367" y="85291"/>
          <a:ext cx="371603" cy="5332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491367" y="191932"/>
        <a:ext cx="260122" cy="319922"/>
      </dsp:txXfrm>
    </dsp:sp>
    <dsp:sp modelId="{21A9D702-BD43-4A9C-B760-1A28AEC0B0E0}">
      <dsp:nvSpPr>
        <dsp:cNvPr id="0" name=""/>
        <dsp:cNvSpPr/>
      </dsp:nvSpPr>
      <dsp:spPr>
        <a:xfrm>
          <a:off x="3017221" y="0"/>
          <a:ext cx="2150019" cy="7037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Receive PAYE &amp; Provisional Statement of Account</a:t>
          </a:r>
          <a:endParaRPr lang="en-US" sz="1400" b="1" kern="1200" dirty="0"/>
        </a:p>
      </dsp:txBody>
      <dsp:txXfrm>
        <a:off x="3037834" y="20613"/>
        <a:ext cx="2108793" cy="662561"/>
      </dsp:txXfrm>
    </dsp:sp>
    <dsp:sp modelId="{CB699724-2CBE-41B9-ADFB-462CA645FE8B}">
      <dsp:nvSpPr>
        <dsp:cNvPr id="0" name=""/>
        <dsp:cNvSpPr/>
      </dsp:nvSpPr>
      <dsp:spPr>
        <a:xfrm>
          <a:off x="5382242" y="85291"/>
          <a:ext cx="455804" cy="5332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382242" y="191932"/>
        <a:ext cx="319063" cy="319922"/>
      </dsp:txXfrm>
    </dsp:sp>
    <dsp:sp modelId="{127D6A7C-FA19-4B28-B337-7B1E72A206FE}">
      <dsp:nvSpPr>
        <dsp:cNvPr id="0" name=""/>
        <dsp:cNvSpPr/>
      </dsp:nvSpPr>
      <dsp:spPr>
        <a:xfrm>
          <a:off x="6027248" y="0"/>
          <a:ext cx="2150019" cy="7037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Make Payment</a:t>
          </a:r>
          <a:endParaRPr lang="en-US" sz="1400" b="1" kern="1200" dirty="0"/>
        </a:p>
      </dsp:txBody>
      <dsp:txXfrm>
        <a:off x="6047861" y="20613"/>
        <a:ext cx="2108793" cy="6625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7C929-F5A2-B944-A14F-16451897D16C}" type="datetimeFigureOut">
              <a:rPr lang="en-US" smtClean="0"/>
              <a:t>5/8/2020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dirty="0"/>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0B2B449-F1C8-6F47-A588-55ED763A9793}" type="slidenum">
              <a:rPr lang="en-US" smtClean="0"/>
              <a:t>17</a:t>
            </a:fld>
            <a:endParaRPr lang="en-US" dirty="0"/>
          </a:p>
        </p:txBody>
      </p:sp>
    </p:spTree>
    <p:extLst>
      <p:ext uri="{BB962C8B-B14F-4D97-AF65-F5344CB8AC3E}">
        <p14:creationId xmlns:p14="http://schemas.microsoft.com/office/powerpoint/2010/main" val="233528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0B2B449-F1C8-6F47-A588-55ED763A9793}" type="slidenum">
              <a:rPr lang="en-US" smtClean="0"/>
              <a:t>18</a:t>
            </a:fld>
            <a:endParaRPr lang="en-US" dirty="0"/>
          </a:p>
        </p:txBody>
      </p:sp>
    </p:spTree>
    <p:extLst>
      <p:ext uri="{BB962C8B-B14F-4D97-AF65-F5344CB8AC3E}">
        <p14:creationId xmlns:p14="http://schemas.microsoft.com/office/powerpoint/2010/main" val="218856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0B2B449-F1C8-6F47-A588-55ED763A9793}" type="slidenum">
              <a:rPr lang="en-US" smtClean="0"/>
              <a:t>28</a:t>
            </a:fld>
            <a:endParaRPr lang="en-US" dirty="0"/>
          </a:p>
        </p:txBody>
      </p:sp>
    </p:spTree>
    <p:extLst>
      <p:ext uri="{BB962C8B-B14F-4D97-AF65-F5344CB8AC3E}">
        <p14:creationId xmlns:p14="http://schemas.microsoft.com/office/powerpoint/2010/main" val="293702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32</a:t>
            </a:fld>
            <a:endParaRPr lang="en-US" dirty="0"/>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smtClean="0"/>
              <a:t>Click to edit Master Division</a:t>
            </a:r>
            <a:endParaRPr lang="en-US" dirty="0"/>
          </a:p>
        </p:txBody>
      </p:sp>
    </p:spTree>
    <p:extLst>
      <p:ext uri="{BB962C8B-B14F-4D97-AF65-F5344CB8AC3E}">
        <p14:creationId xmlns:p14="http://schemas.microsoft.com/office/powerpoint/2010/main" val="221606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smtClean="0"/>
              <a:t>Click to edit Master text styles</a:t>
            </a:r>
          </a:p>
        </p:txBody>
      </p:sp>
    </p:spTree>
    <p:extLst>
      <p:ext uri="{BB962C8B-B14F-4D97-AF65-F5344CB8AC3E}">
        <p14:creationId xmlns:p14="http://schemas.microsoft.com/office/powerpoint/2010/main" val="7607280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smtClean="0"/>
              <a:t>Click to edit Master text styles</a:t>
            </a:r>
          </a:p>
        </p:txBody>
      </p:sp>
    </p:spTree>
    <p:extLst>
      <p:ext uri="{BB962C8B-B14F-4D97-AF65-F5344CB8AC3E}">
        <p14:creationId xmlns:p14="http://schemas.microsoft.com/office/powerpoint/2010/main" val="8015662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7593990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E2D271B-01CA-41C6-93F2-A5E49265A55B}" type="datetime1">
              <a:rPr lang="en-ZA" smtClean="0"/>
              <a:t>2020/05/08</a:t>
            </a:fld>
            <a:endParaRPr lang="en-ZA"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ZA" dirty="0" smtClean="0"/>
              <a:t>version 20170301</a:t>
            </a:r>
            <a:endParaRPr lang="en-Z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5CB906B-2071-41CC-BDB1-02EEE201423B}" type="slidenum">
              <a:rPr lang="en-ZA" smtClean="0"/>
              <a:t>‹#›</a:t>
            </a:fld>
            <a:endParaRPr lang="en-ZA" dirty="0"/>
          </a:p>
        </p:txBody>
      </p:sp>
    </p:spTree>
    <p:extLst>
      <p:ext uri="{BB962C8B-B14F-4D97-AF65-F5344CB8AC3E}">
        <p14:creationId xmlns:p14="http://schemas.microsoft.com/office/powerpoint/2010/main" val="220305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C5240B-503D-41AE-AC68-146693AC9EA8}" type="datetime1">
              <a:rPr lang="en-ZA" smtClean="0"/>
              <a:t>2020/05/08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v20160608</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D5AB60-DF99-5943-A599-BF532D2DBDC7}" type="slidenum">
              <a:rPr lang="en-US" smtClean="0"/>
              <a:t>‹#›</a:t>
            </a:fld>
            <a:endParaRPr lang="en-US" dirty="0"/>
          </a:p>
        </p:txBody>
      </p:sp>
    </p:spTree>
    <p:extLst>
      <p:ext uri="{BB962C8B-B14F-4D97-AF65-F5344CB8AC3E}">
        <p14:creationId xmlns:p14="http://schemas.microsoft.com/office/powerpoint/2010/main" val="394426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smtClean="0"/>
              <a:t>Click to edit Master Headline</a:t>
            </a:r>
            <a:endParaRPr lang="en-US" dirty="0"/>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smtClean="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 id="2147483667"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0"/>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8" Type="http://schemas.openxmlformats.org/officeDocument/2006/relationships/hyperlink" Target="https://www.sars.gov.za/ClientSegments/Individuals/TCS/Pages/How-to-Access-MCP.aspx" TargetMode="External"/><Relationship Id="rId3" Type="http://schemas.openxmlformats.org/officeDocument/2006/relationships/diagramLayout" Target="../diagrams/layout9.xml"/><Relationship Id="rId7" Type="http://schemas.openxmlformats.org/officeDocument/2006/relationships/hyperlink" Target="https://www.sars.gov.za/ClientSegments/Individuals/TCS/Pages/default.aspx" TargetMode="Externa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11" Type="http://schemas.openxmlformats.org/officeDocument/2006/relationships/image" Target="../media/image5.png"/><Relationship Id="rId5" Type="http://schemas.openxmlformats.org/officeDocument/2006/relationships/diagramColors" Target="../diagrams/colors9.xml"/><Relationship Id="rId10" Type="http://schemas.openxmlformats.org/officeDocument/2006/relationships/hyperlink" Target="https://www.sars.gov.za/ClientSegments/Individuals/TCS/Pages/How-to-verify-TCS.aspx" TargetMode="External"/><Relationship Id="rId4" Type="http://schemas.openxmlformats.org/officeDocument/2006/relationships/diagramQuickStyle" Target="../diagrams/quickStyle9.xml"/><Relationship Id="rId9" Type="http://schemas.openxmlformats.org/officeDocument/2006/relationships/hyperlink" Target="https://www.sars.gov.za/ClientSegments/Individuals/TCS/Pages/How-to-request-your-TCS.aspx" TargetMode="Externa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hyperlink" Target="https://www.sars.gov.za/ClientSegments/Individuals/What-If-Not-Agree/Pages/Request-for-Remission-of-Administrative-Non-compliance-Penalty.aspx"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sars.gov.za/ClientSegments/Customs-Excise/Excise/Environmental-Levy-Products/Pages/Carbon-Tax.aspx" TargetMode="External"/><Relationship Id="rId5" Type="http://schemas.openxmlformats.org/officeDocument/2006/relationships/hyperlink" Target="mailto:COVID19IPAaboveR100mturnover@sars.gov.za" TargetMode="External"/><Relationship Id="rId4" Type="http://schemas.openxmlformats.org/officeDocument/2006/relationships/hyperlink" Target="mailto:COVID19IPAbelowR100mturnover@sars.gov.z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wmf"/><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hyperlink" Target="https://www.sars.gov.za/FAQs/Pages/2158.aspx" TargetMode="External"/><Relationship Id="rId13" Type="http://schemas.openxmlformats.org/officeDocument/2006/relationships/hyperlink" Target="https://www.sars.gov.za/AllDocs/OpsDocs/Guides/GEN-REG-01-G04%20-%20How%20to%20Complete%20the%20Registration%20Amendments%20and%20Verification%20Form%20RAV01%20-%20External%20Guide.pdf" TargetMode="External"/><Relationship Id="rId3" Type="http://schemas.openxmlformats.org/officeDocument/2006/relationships/hyperlink" Target="https://www.sars.gov.za/ClientSegments/Individuals/TCS/Pages/How-to-Access-MCP.aspx" TargetMode="External"/><Relationship Id="rId7" Type="http://schemas.openxmlformats.org/officeDocument/2006/relationships/hyperlink" Target="https://www.sars.gov.za/AllDocs/OpsDocs/Guides/GEN-ELEC-18-G01%20-%20How%20to%20Register%20for%20eFiling%20and%20Manage%20Your%20User%20Profile%20-%20External%20Guide.pdf" TargetMode="External"/><Relationship Id="rId12" Type="http://schemas.openxmlformats.org/officeDocument/2006/relationships/hyperlink" Target="https://www.sars.gov.za/ClientSegments/Individuals/How-Register-Tax/Pages/default.aspx" TargetMode="External"/><Relationship Id="rId17" Type="http://schemas.openxmlformats.org/officeDocument/2006/relationships/image" Target="../media/image5.png"/><Relationship Id="rId2" Type="http://schemas.openxmlformats.org/officeDocument/2006/relationships/hyperlink" Target="https://www.sars.gov.za/ClientSegments/Individuals/TCS/Pages/default.aspx" TargetMode="External"/><Relationship Id="rId16" Type="http://schemas.openxmlformats.org/officeDocument/2006/relationships/hyperlink" Target="http://www.youtube.com/sarstax" TargetMode="External"/><Relationship Id="rId1" Type="http://schemas.openxmlformats.org/officeDocument/2006/relationships/slideLayout" Target="../slideLayouts/slideLayout6.xml"/><Relationship Id="rId6" Type="http://schemas.openxmlformats.org/officeDocument/2006/relationships/hyperlink" Target="https://secure.sarsefiling.co.za/app/register" TargetMode="External"/><Relationship Id="rId11" Type="http://schemas.openxmlformats.org/officeDocument/2006/relationships/hyperlink" Target="https://www.sars.gov.za/FAQs/Pages/1705.aspx" TargetMode="External"/><Relationship Id="rId5" Type="http://schemas.openxmlformats.org/officeDocument/2006/relationships/hyperlink" Target="https://www.sars.gov.za/ClientSegments/Individuals/TCS/Pages/How-to-verify-TCS.aspx" TargetMode="External"/><Relationship Id="rId15" Type="http://schemas.openxmlformats.org/officeDocument/2006/relationships/hyperlink" Target="https://www.sars.gov.za/TaxTypes/VAT/Pages/How-to-register-for-VAT-on-eFiling.aspx" TargetMode="External"/><Relationship Id="rId10" Type="http://schemas.openxmlformats.org/officeDocument/2006/relationships/hyperlink" Target="https://www.sars.gov.za/FAQs/Pages/1704.aspx" TargetMode="External"/><Relationship Id="rId4" Type="http://schemas.openxmlformats.org/officeDocument/2006/relationships/hyperlink" Target="https://www.sars.gov.za/ClientSegments/Individuals/TCS/Pages/How-to-request-your-TCS.aspx" TargetMode="External"/><Relationship Id="rId9" Type="http://schemas.openxmlformats.org/officeDocument/2006/relationships/hyperlink" Target="https://www.sars.gov.za/FAQs/Pages/2302.aspx" TargetMode="External"/><Relationship Id="rId14" Type="http://schemas.openxmlformats.org/officeDocument/2006/relationships/hyperlink" Target="https://www.sars.gov.za/TaxTypes/PAYE/Pages/How-to-register-for-PAYE-on-eFiling.asp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sars.gov.za/ClientSegments/Individuals/Need-Help/Pages/Use-our-Digital-Channels.aspx" TargetMode="External"/><Relationship Id="rId7" Type="http://schemas.openxmlformats.org/officeDocument/2006/relationships/hyperlink" Target="http://www.sars.gov.za/" TargetMode="External"/><Relationship Id="rId2" Type="http://schemas.openxmlformats.org/officeDocument/2006/relationships/hyperlink" Target="https://secure.sarsefiling.co.za/app/register" TargetMode="External"/><Relationship Id="rId1" Type="http://schemas.openxmlformats.org/officeDocument/2006/relationships/slideLayout" Target="../slideLayouts/slideLayout6.xml"/><Relationship Id="rId6" Type="http://schemas.openxmlformats.org/officeDocument/2006/relationships/hyperlink" Target="http://www.youtube.com/sarstax" TargetMode="External"/><Relationship Id="rId5" Type="http://schemas.microsoft.com/office/2007/relationships/hdphoto" Target="../media/hdphoto1.wdp"/><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hyperlink" Target="mailto:sarswebinar@sars.gov.za" TargetMode="External"/><Relationship Id="rId2" Type="http://schemas.openxmlformats.org/officeDocument/2006/relationships/image" Target="../media/image19.tmp"/><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COVID-19 </a:t>
            </a:r>
            <a:br>
              <a:rPr lang="en-US" dirty="0" smtClean="0"/>
            </a:br>
            <a:r>
              <a:rPr lang="en-US" dirty="0" smtClean="0"/>
              <a:t>Tax Relief Measures</a:t>
            </a:r>
            <a:endParaRPr lang="en-US" dirty="0"/>
          </a:p>
        </p:txBody>
      </p:sp>
    </p:spTree>
    <p:extLst>
      <p:ext uri="{BB962C8B-B14F-4D97-AF65-F5344CB8AC3E}">
        <p14:creationId xmlns:p14="http://schemas.microsoft.com/office/powerpoint/2010/main" val="87529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710" y="168191"/>
            <a:ext cx="8229600" cy="732127"/>
          </a:xfrm>
        </p:spPr>
        <p:txBody>
          <a:bodyPr/>
          <a:lstStyle/>
          <a:p>
            <a:pPr algn="ctr"/>
            <a:r>
              <a:rPr lang="en-ZA" dirty="0" smtClean="0"/>
              <a:t>Contents</a:t>
            </a:r>
            <a:endParaRPr lang="en-ZA" dirty="0"/>
          </a:p>
        </p:txBody>
      </p:sp>
      <p:graphicFrame>
        <p:nvGraphicFramePr>
          <p:cNvPr id="3" name="Diagram 2"/>
          <p:cNvGraphicFramePr/>
          <p:nvPr>
            <p:extLst>
              <p:ext uri="{D42A27DB-BD31-4B8C-83A1-F6EECF244321}">
                <p14:modId xmlns:p14="http://schemas.microsoft.com/office/powerpoint/2010/main" val="2402710318"/>
              </p:ext>
            </p:extLst>
          </p:nvPr>
        </p:nvGraphicFramePr>
        <p:xfrm>
          <a:off x="368710" y="839616"/>
          <a:ext cx="8229600" cy="5006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t="6170" b="13034"/>
          <a:stretch/>
        </p:blipFill>
        <p:spPr>
          <a:xfrm>
            <a:off x="7941334" y="98748"/>
            <a:ext cx="1080202" cy="871015"/>
          </a:xfrm>
          <a:prstGeom prst="rect">
            <a:avLst/>
          </a:prstGeom>
        </p:spPr>
      </p:pic>
    </p:spTree>
    <p:extLst>
      <p:ext uri="{BB962C8B-B14F-4D97-AF65-F5344CB8AC3E}">
        <p14:creationId xmlns:p14="http://schemas.microsoft.com/office/powerpoint/2010/main" val="1712191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8157" y="71548"/>
            <a:ext cx="8229600" cy="1143000"/>
          </a:xfrm>
        </p:spPr>
        <p:txBody>
          <a:bodyPr/>
          <a:lstStyle/>
          <a:p>
            <a:pPr algn="ctr"/>
            <a:r>
              <a:rPr lang="en-ZA" dirty="0" smtClean="0"/>
              <a:t>COVID-19:Tax </a:t>
            </a:r>
            <a:r>
              <a:rPr lang="en-ZA" dirty="0"/>
              <a:t>Relief </a:t>
            </a:r>
            <a:r>
              <a:rPr lang="en-ZA" dirty="0" smtClean="0"/>
              <a:t>– </a:t>
            </a:r>
            <a:br>
              <a:rPr lang="en-ZA" dirty="0" smtClean="0"/>
            </a:br>
            <a:r>
              <a:rPr lang="en-ZA" dirty="0" smtClean="0"/>
              <a:t>SDL Holiday Exemption </a:t>
            </a:r>
            <a:endParaRPr lang="en-ZA" dirty="0"/>
          </a:p>
        </p:txBody>
      </p:sp>
      <p:pic>
        <p:nvPicPr>
          <p:cNvPr id="15" name="Picture 14"/>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6170" b="13034"/>
          <a:stretch/>
        </p:blipFill>
        <p:spPr>
          <a:xfrm>
            <a:off x="7941334" y="0"/>
            <a:ext cx="1202666" cy="969763"/>
          </a:xfrm>
          <a:prstGeom prst="rect">
            <a:avLst/>
          </a:prstGeom>
        </p:spPr>
      </p:pic>
      <p:sp>
        <p:nvSpPr>
          <p:cNvPr id="17" name="Rectangle 16"/>
          <p:cNvSpPr/>
          <p:nvPr/>
        </p:nvSpPr>
        <p:spPr>
          <a:xfrm>
            <a:off x="422332" y="1467855"/>
            <a:ext cx="2709081" cy="2271391"/>
          </a:xfrm>
          <a:prstGeom prst="rect">
            <a:avLst/>
          </a:prstGeom>
          <a:solidFill>
            <a:schemeClr val="accent1">
              <a:lumMod val="60000"/>
              <a:lumOff val="40000"/>
            </a:schemeClr>
          </a:solidFill>
        </p:spPr>
        <p:txBody>
          <a:bodyPr wrap="square">
            <a:spAutoFit/>
          </a:bodyPr>
          <a:lstStyle/>
          <a:p>
            <a:pPr lvl="0" algn="ctr" defTabSz="711200">
              <a:lnSpc>
                <a:spcPct val="90000"/>
              </a:lnSpc>
              <a:spcBef>
                <a:spcPct val="0"/>
              </a:spcBef>
              <a:spcAft>
                <a:spcPct val="35000"/>
              </a:spcAft>
            </a:pPr>
            <a:r>
              <a:rPr lang="en-ZA" sz="2400" b="1" dirty="0" smtClean="0">
                <a:solidFill>
                  <a:schemeClr val="bg2">
                    <a:lumMod val="50000"/>
                  </a:schemeClr>
                </a:solidFill>
              </a:rPr>
              <a:t>Tax Periods: </a:t>
            </a:r>
          </a:p>
          <a:p>
            <a:pPr lvl="0" algn="ctr" defTabSz="711200">
              <a:lnSpc>
                <a:spcPct val="90000"/>
              </a:lnSpc>
              <a:spcBef>
                <a:spcPct val="0"/>
              </a:spcBef>
              <a:spcAft>
                <a:spcPct val="35000"/>
              </a:spcAft>
            </a:pPr>
            <a:r>
              <a:rPr lang="en-ZA" sz="2400" b="1" dirty="0" smtClean="0">
                <a:solidFill>
                  <a:schemeClr val="bg2">
                    <a:lumMod val="50000"/>
                  </a:schemeClr>
                </a:solidFill>
              </a:rPr>
              <a:t>May</a:t>
            </a:r>
          </a:p>
          <a:p>
            <a:pPr lvl="0" algn="ctr" defTabSz="711200">
              <a:lnSpc>
                <a:spcPct val="90000"/>
              </a:lnSpc>
              <a:spcBef>
                <a:spcPct val="0"/>
              </a:spcBef>
              <a:spcAft>
                <a:spcPct val="35000"/>
              </a:spcAft>
            </a:pPr>
            <a:r>
              <a:rPr lang="en-ZA" sz="2400" b="1" dirty="0" smtClean="0">
                <a:solidFill>
                  <a:schemeClr val="bg2">
                    <a:lumMod val="50000"/>
                  </a:schemeClr>
                </a:solidFill>
              </a:rPr>
              <a:t>June</a:t>
            </a:r>
          </a:p>
          <a:p>
            <a:pPr lvl="0" algn="ctr" defTabSz="711200">
              <a:lnSpc>
                <a:spcPct val="90000"/>
              </a:lnSpc>
              <a:spcBef>
                <a:spcPct val="0"/>
              </a:spcBef>
              <a:spcAft>
                <a:spcPct val="35000"/>
              </a:spcAft>
            </a:pPr>
            <a:r>
              <a:rPr lang="en-ZA" sz="2400" b="1" dirty="0" smtClean="0">
                <a:solidFill>
                  <a:schemeClr val="bg2">
                    <a:lumMod val="50000"/>
                  </a:schemeClr>
                </a:solidFill>
              </a:rPr>
              <a:t>July</a:t>
            </a:r>
          </a:p>
          <a:p>
            <a:pPr lvl="0" algn="ctr" defTabSz="711200">
              <a:lnSpc>
                <a:spcPct val="90000"/>
              </a:lnSpc>
              <a:spcBef>
                <a:spcPct val="0"/>
              </a:spcBef>
              <a:spcAft>
                <a:spcPct val="35000"/>
              </a:spcAft>
            </a:pPr>
            <a:r>
              <a:rPr lang="en-ZA" sz="2400" b="1" dirty="0" smtClean="0">
                <a:solidFill>
                  <a:schemeClr val="bg2">
                    <a:lumMod val="50000"/>
                  </a:schemeClr>
                </a:solidFill>
              </a:rPr>
              <a:t>August </a:t>
            </a:r>
            <a:endParaRPr lang="en-US" sz="2400" b="1" dirty="0">
              <a:solidFill>
                <a:schemeClr val="bg2">
                  <a:lumMod val="50000"/>
                </a:schemeClr>
              </a:solidFill>
            </a:endParaRPr>
          </a:p>
        </p:txBody>
      </p:sp>
      <p:sp>
        <p:nvSpPr>
          <p:cNvPr id="18" name="Rectangle 17"/>
          <p:cNvSpPr/>
          <p:nvPr/>
        </p:nvSpPr>
        <p:spPr>
          <a:xfrm>
            <a:off x="3168366" y="1620327"/>
            <a:ext cx="2709081" cy="2751522"/>
          </a:xfrm>
          <a:prstGeom prst="rect">
            <a:avLst/>
          </a:prstGeom>
        </p:spPr>
        <p:txBody>
          <a:bodyPr wrap="square">
            <a:spAutoFit/>
          </a:bodyPr>
          <a:lstStyle/>
          <a:p>
            <a:pPr lvl="0" algn="ctr" defTabSz="711200">
              <a:lnSpc>
                <a:spcPct val="90000"/>
              </a:lnSpc>
              <a:spcBef>
                <a:spcPct val="0"/>
              </a:spcBef>
              <a:spcAft>
                <a:spcPct val="35000"/>
              </a:spcAft>
            </a:pPr>
            <a:r>
              <a:rPr lang="en-ZA" sz="2400" dirty="0" smtClean="0">
                <a:solidFill>
                  <a:schemeClr val="bg2">
                    <a:lumMod val="50000"/>
                  </a:schemeClr>
                </a:solidFill>
              </a:rPr>
              <a:t>Four month holiday for skills development levy contributions (1 per cent of monthly payroll) made by employers </a:t>
            </a:r>
            <a:endParaRPr lang="en-US" sz="2400" dirty="0">
              <a:solidFill>
                <a:schemeClr val="bg2">
                  <a:lumMod val="50000"/>
                </a:schemeClr>
              </a:solidFill>
            </a:endParaRPr>
          </a:p>
        </p:txBody>
      </p:sp>
      <p:sp>
        <p:nvSpPr>
          <p:cNvPr id="13" name="Rectangle 12"/>
          <p:cNvSpPr/>
          <p:nvPr/>
        </p:nvSpPr>
        <p:spPr>
          <a:xfrm>
            <a:off x="5914400" y="3520706"/>
            <a:ext cx="2709081" cy="1594283"/>
          </a:xfrm>
          <a:prstGeom prst="rect">
            <a:avLst/>
          </a:prstGeom>
        </p:spPr>
        <p:txBody>
          <a:bodyPr wrap="square">
            <a:spAutoFit/>
          </a:bodyPr>
          <a:lstStyle/>
          <a:p>
            <a:pPr lvl="0" algn="ctr" defTabSz="711200">
              <a:lnSpc>
                <a:spcPct val="90000"/>
              </a:lnSpc>
              <a:spcBef>
                <a:spcPct val="0"/>
              </a:spcBef>
              <a:spcAft>
                <a:spcPct val="35000"/>
              </a:spcAft>
            </a:pPr>
            <a:r>
              <a:rPr lang="en-ZA" sz="3200" b="1" dirty="0">
                <a:solidFill>
                  <a:srgbClr val="004C85"/>
                </a:solidFill>
              </a:rPr>
              <a:t>e</a:t>
            </a:r>
            <a:r>
              <a:rPr lang="en-ZA" sz="3200" b="1" dirty="0" smtClean="0">
                <a:solidFill>
                  <a:srgbClr val="004C85"/>
                </a:solidFill>
              </a:rPr>
              <a:t>xemption</a:t>
            </a:r>
          </a:p>
          <a:p>
            <a:pPr lvl="0" algn="ctr" defTabSz="711200">
              <a:lnSpc>
                <a:spcPct val="90000"/>
              </a:lnSpc>
              <a:spcBef>
                <a:spcPct val="0"/>
              </a:spcBef>
              <a:spcAft>
                <a:spcPct val="35000"/>
              </a:spcAft>
            </a:pPr>
            <a:r>
              <a:rPr lang="en-ZA" sz="3200" b="1" dirty="0" smtClean="0">
                <a:solidFill>
                  <a:srgbClr val="FF0000"/>
                </a:solidFill>
              </a:rPr>
              <a:t> </a:t>
            </a:r>
            <a:r>
              <a:rPr lang="en-ZA" sz="3200" b="1" dirty="0" smtClean="0">
                <a:solidFill>
                  <a:srgbClr val="004C85"/>
                </a:solidFill>
              </a:rPr>
              <a:t>No payment required!</a:t>
            </a:r>
            <a:endParaRPr lang="en-US" sz="3200" b="1" dirty="0">
              <a:solidFill>
                <a:srgbClr val="004C85"/>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7243" y="1620327"/>
            <a:ext cx="2291509" cy="1618632"/>
          </a:xfrm>
          <a:prstGeom prst="rect">
            <a:avLst/>
          </a:prstGeom>
        </p:spPr>
      </p:pic>
    </p:spTree>
    <p:extLst>
      <p:ext uri="{BB962C8B-B14F-4D97-AF65-F5344CB8AC3E}">
        <p14:creationId xmlns:p14="http://schemas.microsoft.com/office/powerpoint/2010/main" val="229946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710" y="168191"/>
            <a:ext cx="8229600" cy="732127"/>
          </a:xfrm>
        </p:spPr>
        <p:txBody>
          <a:bodyPr/>
          <a:lstStyle/>
          <a:p>
            <a:pPr algn="ctr"/>
            <a:r>
              <a:rPr lang="en-ZA" dirty="0" smtClean="0"/>
              <a:t>Contents</a:t>
            </a:r>
            <a:endParaRPr lang="en-ZA" dirty="0"/>
          </a:p>
        </p:txBody>
      </p:sp>
      <p:graphicFrame>
        <p:nvGraphicFramePr>
          <p:cNvPr id="3" name="Diagram 2"/>
          <p:cNvGraphicFramePr/>
          <p:nvPr>
            <p:extLst>
              <p:ext uri="{D42A27DB-BD31-4B8C-83A1-F6EECF244321}">
                <p14:modId xmlns:p14="http://schemas.microsoft.com/office/powerpoint/2010/main" val="2577757292"/>
              </p:ext>
            </p:extLst>
          </p:nvPr>
        </p:nvGraphicFramePr>
        <p:xfrm>
          <a:off x="368710" y="839616"/>
          <a:ext cx="8229600" cy="5006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t="6170" b="13034"/>
          <a:stretch/>
        </p:blipFill>
        <p:spPr>
          <a:xfrm>
            <a:off x="7941334" y="98748"/>
            <a:ext cx="1080202" cy="871015"/>
          </a:xfrm>
          <a:prstGeom prst="rect">
            <a:avLst/>
          </a:prstGeom>
        </p:spPr>
      </p:pic>
    </p:spTree>
    <p:extLst>
      <p:ext uri="{BB962C8B-B14F-4D97-AF65-F5344CB8AC3E}">
        <p14:creationId xmlns:p14="http://schemas.microsoft.com/office/powerpoint/2010/main" val="182413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3" y="109033"/>
            <a:ext cx="7886700" cy="917061"/>
          </a:xfrm>
        </p:spPr>
        <p:txBody>
          <a:bodyPr>
            <a:normAutofit/>
          </a:bodyPr>
          <a:lstStyle/>
          <a:p>
            <a:pPr algn="ctr"/>
            <a:r>
              <a:rPr lang="en-ZA" dirty="0" smtClean="0"/>
              <a:t>COVID-19 Tax Relief – ETI</a:t>
            </a:r>
            <a:br>
              <a:rPr lang="en-ZA" dirty="0" smtClean="0"/>
            </a:br>
            <a:r>
              <a:rPr lang="en-ZA" dirty="0" smtClean="0"/>
              <a:t>Qualifying Criteria</a:t>
            </a:r>
            <a:endParaRPr lang="en-ZA" dirty="0"/>
          </a:p>
        </p:txBody>
      </p:sp>
      <p:pic>
        <p:nvPicPr>
          <p:cNvPr id="6" name="Picture 5"/>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6170" b="13034"/>
          <a:stretch/>
        </p:blipFill>
        <p:spPr>
          <a:xfrm>
            <a:off x="7941334" y="105622"/>
            <a:ext cx="1071677" cy="864141"/>
          </a:xfrm>
          <a:prstGeom prst="rect">
            <a:avLst/>
          </a:prstGeom>
        </p:spPr>
      </p:pic>
      <p:pic>
        <p:nvPicPr>
          <p:cNvPr id="7" name="Picture 6"/>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8716" r="2149"/>
          <a:stretch/>
        </p:blipFill>
        <p:spPr>
          <a:xfrm>
            <a:off x="7777473" y="5117340"/>
            <a:ext cx="1058186" cy="1093095"/>
          </a:xfrm>
          <a:prstGeom prst="rect">
            <a:avLst/>
          </a:prstGeom>
        </p:spPr>
      </p:pic>
      <p:sp>
        <p:nvSpPr>
          <p:cNvPr id="8" name="Rectangle 7"/>
          <p:cNvSpPr/>
          <p:nvPr/>
        </p:nvSpPr>
        <p:spPr>
          <a:xfrm>
            <a:off x="7702175" y="5122853"/>
            <a:ext cx="749127" cy="315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solidFill>
                  <a:srgbClr val="C00000"/>
                </a:solidFill>
                <a:latin typeface="Arial Black" panose="020B0A04020102020204" pitchFamily="34" charset="0"/>
                <a:cs typeface="Aharoni" panose="02010803020104030203" pitchFamily="2" charset="-79"/>
              </a:rPr>
              <a:t>ETI</a:t>
            </a:r>
            <a:endParaRPr lang="en-ZA" sz="1100" b="1" dirty="0">
              <a:solidFill>
                <a:srgbClr val="C00000"/>
              </a:solidFill>
              <a:latin typeface="Arial Black" panose="020B0A04020102020204" pitchFamily="34" charset="0"/>
              <a:cs typeface="Aharoni" panose="02010803020104030203" pitchFamily="2" charset="-79"/>
            </a:endParaRPr>
          </a:p>
        </p:txBody>
      </p:sp>
      <p:grpSp>
        <p:nvGrpSpPr>
          <p:cNvPr id="4" name="Group 3"/>
          <p:cNvGrpSpPr/>
          <p:nvPr/>
        </p:nvGrpSpPr>
        <p:grpSpPr>
          <a:xfrm>
            <a:off x="565079" y="1140431"/>
            <a:ext cx="6965878" cy="4890499"/>
            <a:chOff x="969484" y="1406002"/>
            <a:chExt cx="6650516" cy="4045994"/>
          </a:xfrm>
        </p:grpSpPr>
        <p:sp>
          <p:nvSpPr>
            <p:cNvPr id="5" name="Freeform 4"/>
            <p:cNvSpPr/>
            <p:nvPr/>
          </p:nvSpPr>
          <p:spPr>
            <a:xfrm>
              <a:off x="969484" y="1406002"/>
              <a:ext cx="6650516" cy="879840"/>
            </a:xfrm>
            <a:custGeom>
              <a:avLst/>
              <a:gdLst>
                <a:gd name="connsiteX0" fmla="*/ 0 w 6650516"/>
                <a:gd name="connsiteY0" fmla="*/ 146643 h 879840"/>
                <a:gd name="connsiteX1" fmla="*/ 146643 w 6650516"/>
                <a:gd name="connsiteY1" fmla="*/ 0 h 879840"/>
                <a:gd name="connsiteX2" fmla="*/ 6503873 w 6650516"/>
                <a:gd name="connsiteY2" fmla="*/ 0 h 879840"/>
                <a:gd name="connsiteX3" fmla="*/ 6650516 w 6650516"/>
                <a:gd name="connsiteY3" fmla="*/ 146643 h 879840"/>
                <a:gd name="connsiteX4" fmla="*/ 6650516 w 6650516"/>
                <a:gd name="connsiteY4" fmla="*/ 733197 h 879840"/>
                <a:gd name="connsiteX5" fmla="*/ 6503873 w 6650516"/>
                <a:gd name="connsiteY5" fmla="*/ 879840 h 879840"/>
                <a:gd name="connsiteX6" fmla="*/ 146643 w 6650516"/>
                <a:gd name="connsiteY6" fmla="*/ 879840 h 879840"/>
                <a:gd name="connsiteX7" fmla="*/ 0 w 6650516"/>
                <a:gd name="connsiteY7" fmla="*/ 733197 h 879840"/>
                <a:gd name="connsiteX8" fmla="*/ 0 w 6650516"/>
                <a:gd name="connsiteY8" fmla="*/ 146643 h 87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516" h="879840">
                  <a:moveTo>
                    <a:pt x="0" y="146643"/>
                  </a:moveTo>
                  <a:cubicBezTo>
                    <a:pt x="0" y="65654"/>
                    <a:pt x="65654" y="0"/>
                    <a:pt x="146643" y="0"/>
                  </a:cubicBezTo>
                  <a:lnTo>
                    <a:pt x="6503873" y="0"/>
                  </a:lnTo>
                  <a:cubicBezTo>
                    <a:pt x="6584862" y="0"/>
                    <a:pt x="6650516" y="65654"/>
                    <a:pt x="6650516" y="146643"/>
                  </a:cubicBezTo>
                  <a:lnTo>
                    <a:pt x="6650516" y="733197"/>
                  </a:lnTo>
                  <a:cubicBezTo>
                    <a:pt x="6650516" y="814186"/>
                    <a:pt x="6584862" y="879840"/>
                    <a:pt x="6503873" y="879840"/>
                  </a:cubicBezTo>
                  <a:lnTo>
                    <a:pt x="146643" y="879840"/>
                  </a:lnTo>
                  <a:cubicBezTo>
                    <a:pt x="65654" y="879840"/>
                    <a:pt x="0" y="814186"/>
                    <a:pt x="0" y="733197"/>
                  </a:cubicBezTo>
                  <a:lnTo>
                    <a:pt x="0" y="1466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340" tIns="115340" rIns="115340" bIns="115340" numCol="1" spcCol="1270" anchor="ctr" anchorCtr="0">
              <a:noAutofit/>
            </a:bodyPr>
            <a:lstStyle/>
            <a:p>
              <a:pPr lvl="0" algn="l" defTabSz="844550">
                <a:lnSpc>
                  <a:spcPct val="90000"/>
                </a:lnSpc>
                <a:spcBef>
                  <a:spcPct val="0"/>
                </a:spcBef>
                <a:spcAft>
                  <a:spcPct val="35000"/>
                </a:spcAft>
              </a:pPr>
              <a:r>
                <a:rPr lang="en-US" sz="1900" kern="1200" dirty="0" smtClean="0"/>
                <a:t>To claim ETI expansion amount</a:t>
              </a:r>
              <a:endParaRPr lang="en-US" sz="1900" kern="1200" dirty="0"/>
            </a:p>
          </p:txBody>
        </p:sp>
        <p:sp>
          <p:nvSpPr>
            <p:cNvPr id="9" name="Freeform 8"/>
            <p:cNvSpPr/>
            <p:nvPr/>
          </p:nvSpPr>
          <p:spPr>
            <a:xfrm>
              <a:off x="969484" y="2285842"/>
              <a:ext cx="6650516" cy="899932"/>
            </a:xfrm>
            <a:custGeom>
              <a:avLst/>
              <a:gdLst>
                <a:gd name="connsiteX0" fmla="*/ 0 w 6650516"/>
                <a:gd name="connsiteY0" fmla="*/ 0 h 899932"/>
                <a:gd name="connsiteX1" fmla="*/ 6650516 w 6650516"/>
                <a:gd name="connsiteY1" fmla="*/ 0 h 899932"/>
                <a:gd name="connsiteX2" fmla="*/ 6650516 w 6650516"/>
                <a:gd name="connsiteY2" fmla="*/ 899932 h 899932"/>
                <a:gd name="connsiteX3" fmla="*/ 0 w 6650516"/>
                <a:gd name="connsiteY3" fmla="*/ 899932 h 899932"/>
                <a:gd name="connsiteX4" fmla="*/ 0 w 6650516"/>
                <a:gd name="connsiteY4" fmla="*/ 0 h 899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0516" h="899932">
                  <a:moveTo>
                    <a:pt x="0" y="0"/>
                  </a:moveTo>
                  <a:lnTo>
                    <a:pt x="6650516" y="0"/>
                  </a:lnTo>
                  <a:lnTo>
                    <a:pt x="6650516" y="899932"/>
                  </a:lnTo>
                  <a:lnTo>
                    <a:pt x="0" y="8999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115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ZA" sz="1900" kern="1200" dirty="0" smtClean="0"/>
                <a:t>the employer must have been registered with SARS as at 1 March 2020; and</a:t>
              </a:r>
              <a:endParaRPr lang="en-US" sz="1900" kern="1200" dirty="0"/>
            </a:p>
            <a:p>
              <a:pPr marL="228600" lvl="1" indent="-228600" algn="l" defTabSz="889000">
                <a:lnSpc>
                  <a:spcPct val="90000"/>
                </a:lnSpc>
                <a:spcBef>
                  <a:spcPct val="0"/>
                </a:spcBef>
                <a:spcAft>
                  <a:spcPct val="20000"/>
                </a:spcAft>
                <a:buChar char="••"/>
              </a:pPr>
              <a:r>
                <a:rPr lang="en-US" sz="1900" kern="1200" dirty="0" smtClean="0"/>
                <a:t>be fully tax compliant</a:t>
              </a:r>
              <a:endParaRPr lang="en-US" sz="1900" kern="1200" dirty="0"/>
            </a:p>
          </p:txBody>
        </p:sp>
        <p:sp>
          <p:nvSpPr>
            <p:cNvPr id="10" name="Freeform 9"/>
            <p:cNvSpPr/>
            <p:nvPr/>
          </p:nvSpPr>
          <p:spPr>
            <a:xfrm>
              <a:off x="969484" y="3185775"/>
              <a:ext cx="6650516" cy="879840"/>
            </a:xfrm>
            <a:custGeom>
              <a:avLst/>
              <a:gdLst>
                <a:gd name="connsiteX0" fmla="*/ 0 w 6650516"/>
                <a:gd name="connsiteY0" fmla="*/ 146643 h 879840"/>
                <a:gd name="connsiteX1" fmla="*/ 146643 w 6650516"/>
                <a:gd name="connsiteY1" fmla="*/ 0 h 879840"/>
                <a:gd name="connsiteX2" fmla="*/ 6503873 w 6650516"/>
                <a:gd name="connsiteY2" fmla="*/ 0 h 879840"/>
                <a:gd name="connsiteX3" fmla="*/ 6650516 w 6650516"/>
                <a:gd name="connsiteY3" fmla="*/ 146643 h 879840"/>
                <a:gd name="connsiteX4" fmla="*/ 6650516 w 6650516"/>
                <a:gd name="connsiteY4" fmla="*/ 733197 h 879840"/>
                <a:gd name="connsiteX5" fmla="*/ 6503873 w 6650516"/>
                <a:gd name="connsiteY5" fmla="*/ 879840 h 879840"/>
                <a:gd name="connsiteX6" fmla="*/ 146643 w 6650516"/>
                <a:gd name="connsiteY6" fmla="*/ 879840 h 879840"/>
                <a:gd name="connsiteX7" fmla="*/ 0 w 6650516"/>
                <a:gd name="connsiteY7" fmla="*/ 733197 h 879840"/>
                <a:gd name="connsiteX8" fmla="*/ 0 w 6650516"/>
                <a:gd name="connsiteY8" fmla="*/ 146643 h 87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516" h="879840">
                  <a:moveTo>
                    <a:pt x="0" y="146643"/>
                  </a:moveTo>
                  <a:cubicBezTo>
                    <a:pt x="0" y="65654"/>
                    <a:pt x="65654" y="0"/>
                    <a:pt x="146643" y="0"/>
                  </a:cubicBezTo>
                  <a:lnTo>
                    <a:pt x="6503873" y="0"/>
                  </a:lnTo>
                  <a:cubicBezTo>
                    <a:pt x="6584862" y="0"/>
                    <a:pt x="6650516" y="65654"/>
                    <a:pt x="6650516" y="146643"/>
                  </a:cubicBezTo>
                  <a:lnTo>
                    <a:pt x="6650516" y="733197"/>
                  </a:lnTo>
                  <a:cubicBezTo>
                    <a:pt x="6650516" y="814186"/>
                    <a:pt x="6584862" y="879840"/>
                    <a:pt x="6503873" y="879840"/>
                  </a:cubicBezTo>
                  <a:lnTo>
                    <a:pt x="146643" y="879840"/>
                  </a:lnTo>
                  <a:cubicBezTo>
                    <a:pt x="65654" y="879840"/>
                    <a:pt x="0" y="814186"/>
                    <a:pt x="0" y="733197"/>
                  </a:cubicBezTo>
                  <a:lnTo>
                    <a:pt x="0" y="1466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340" tIns="115340" rIns="115340" bIns="115340" numCol="1" spcCol="1270" anchor="ctr" anchorCtr="0">
              <a:noAutofit/>
            </a:bodyPr>
            <a:lstStyle/>
            <a:p>
              <a:pPr lvl="0" algn="l" defTabSz="844550">
                <a:lnSpc>
                  <a:spcPct val="90000"/>
                </a:lnSpc>
                <a:spcBef>
                  <a:spcPct val="0"/>
                </a:spcBef>
                <a:spcAft>
                  <a:spcPct val="35000"/>
                </a:spcAft>
              </a:pPr>
              <a:r>
                <a:rPr lang="en-US" sz="1900" kern="1200" dirty="0" smtClean="0"/>
                <a:t>Tax Compliance means:</a:t>
              </a:r>
              <a:endParaRPr lang="en-US" sz="1900" kern="1200" dirty="0"/>
            </a:p>
          </p:txBody>
        </p:sp>
        <p:sp>
          <p:nvSpPr>
            <p:cNvPr id="11" name="Freeform 10"/>
            <p:cNvSpPr/>
            <p:nvPr/>
          </p:nvSpPr>
          <p:spPr>
            <a:xfrm>
              <a:off x="969484" y="4065614"/>
              <a:ext cx="6650516" cy="1386382"/>
            </a:xfrm>
            <a:custGeom>
              <a:avLst/>
              <a:gdLst>
                <a:gd name="connsiteX0" fmla="*/ 0 w 6650516"/>
                <a:gd name="connsiteY0" fmla="*/ 0 h 1386382"/>
                <a:gd name="connsiteX1" fmla="*/ 6650516 w 6650516"/>
                <a:gd name="connsiteY1" fmla="*/ 0 h 1386382"/>
                <a:gd name="connsiteX2" fmla="*/ 6650516 w 6650516"/>
                <a:gd name="connsiteY2" fmla="*/ 1386382 h 1386382"/>
                <a:gd name="connsiteX3" fmla="*/ 0 w 6650516"/>
                <a:gd name="connsiteY3" fmla="*/ 1386382 h 1386382"/>
                <a:gd name="connsiteX4" fmla="*/ 0 w 6650516"/>
                <a:gd name="connsiteY4" fmla="*/ 0 h 1386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0516" h="1386382">
                  <a:moveTo>
                    <a:pt x="0" y="0"/>
                  </a:moveTo>
                  <a:lnTo>
                    <a:pt x="6650516" y="0"/>
                  </a:lnTo>
                  <a:lnTo>
                    <a:pt x="6650516" y="1386382"/>
                  </a:lnTo>
                  <a:lnTo>
                    <a:pt x="0" y="1386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115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ZA" sz="1900" kern="1200" dirty="0" smtClean="0"/>
                <a:t>No outstanding tax returns or outstanding tax debt(excluding tax debt subject to an instalment payment agreement, suspended or less than R100) and is registered for </a:t>
              </a:r>
              <a:br>
                <a:rPr lang="en-ZA" sz="1900" kern="1200" dirty="0" smtClean="0"/>
              </a:br>
              <a:r>
                <a:rPr lang="en-ZA" sz="1900" kern="1200" dirty="0" smtClean="0"/>
                <a:t>tax if required to do so in terms of a tax Act.</a:t>
              </a:r>
              <a:endParaRPr lang="en-US" sz="1900" kern="1200" dirty="0"/>
            </a:p>
          </p:txBody>
        </p:sp>
      </p:grpSp>
    </p:spTree>
    <p:extLst>
      <p:ext uri="{BB962C8B-B14F-4D97-AF65-F5344CB8AC3E}">
        <p14:creationId xmlns:p14="http://schemas.microsoft.com/office/powerpoint/2010/main" val="2156427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114" y="105565"/>
            <a:ext cx="7886700" cy="532606"/>
          </a:xfrm>
        </p:spPr>
        <p:txBody>
          <a:bodyPr>
            <a:normAutofit/>
          </a:bodyPr>
          <a:lstStyle/>
          <a:p>
            <a:pPr algn="ctr"/>
            <a:r>
              <a:rPr lang="en-ZA" dirty="0">
                <a:latin typeface="+mn-lt"/>
              </a:rPr>
              <a:t>COVID-19: Tax Relief – ETI</a:t>
            </a:r>
          </a:p>
        </p:txBody>
      </p:sp>
      <p:sp>
        <p:nvSpPr>
          <p:cNvPr id="4" name="Text Placeholder 3"/>
          <p:cNvSpPr>
            <a:spLocks noGrp="1"/>
          </p:cNvSpPr>
          <p:nvPr>
            <p:ph type="body" sz="quarter" idx="10"/>
          </p:nvPr>
        </p:nvSpPr>
        <p:spPr>
          <a:xfrm>
            <a:off x="455114" y="638171"/>
            <a:ext cx="8370207" cy="668284"/>
          </a:xfrm>
        </p:spPr>
        <p:txBody>
          <a:bodyPr>
            <a:normAutofit/>
          </a:bodyPr>
          <a:lstStyle/>
          <a:p>
            <a:r>
              <a:rPr lang="en-ZA" sz="1800" dirty="0" smtClean="0">
                <a:latin typeface="+mn-lt"/>
              </a:rPr>
              <a:t>Tax periods: April </a:t>
            </a:r>
            <a:r>
              <a:rPr lang="en-ZA" sz="1800" dirty="0">
                <a:solidFill>
                  <a:schemeClr val="tx1"/>
                </a:solidFill>
                <a:latin typeface="+mn-lt"/>
              </a:rPr>
              <a:t>2020 </a:t>
            </a:r>
            <a:r>
              <a:rPr lang="en-ZA" sz="1800" dirty="0" smtClean="0">
                <a:solidFill>
                  <a:schemeClr val="tx1"/>
                </a:solidFill>
                <a:latin typeface="+mn-lt"/>
              </a:rPr>
              <a:t>to July </a:t>
            </a:r>
            <a:r>
              <a:rPr lang="en-ZA" sz="1800" dirty="0">
                <a:latin typeface="+mn-lt"/>
              </a:rPr>
              <a:t>2020 </a:t>
            </a:r>
          </a:p>
        </p:txBody>
      </p:sp>
      <p:graphicFrame>
        <p:nvGraphicFramePr>
          <p:cNvPr id="9" name="Content Placeholder 8"/>
          <p:cNvGraphicFramePr>
            <a:graphicFrameLocks noGrp="1"/>
          </p:cNvGraphicFramePr>
          <p:nvPr>
            <p:ph sz="quarter" idx="11"/>
            <p:extLst>
              <p:ext uri="{D42A27DB-BD31-4B8C-83A1-F6EECF244321}">
                <p14:modId xmlns:p14="http://schemas.microsoft.com/office/powerpoint/2010/main" val="1634652968"/>
              </p:ext>
            </p:extLst>
          </p:nvPr>
        </p:nvGraphicFramePr>
        <p:xfrm>
          <a:off x="341313" y="1058701"/>
          <a:ext cx="8370888" cy="4862319"/>
        </p:xfrm>
        <a:graphic>
          <a:graphicData uri="http://schemas.openxmlformats.org/drawingml/2006/table">
            <a:tbl>
              <a:tblPr firstRow="1" bandRow="1">
                <a:tableStyleId>{5C22544A-7EE6-4342-B048-85BDC9FD1C3A}</a:tableStyleId>
              </a:tblPr>
              <a:tblGrid>
                <a:gridCol w="4107857">
                  <a:extLst>
                    <a:ext uri="{9D8B030D-6E8A-4147-A177-3AD203B41FA5}">
                      <a16:colId xmlns:a16="http://schemas.microsoft.com/office/drawing/2014/main" val="2787417609"/>
                    </a:ext>
                  </a:extLst>
                </a:gridCol>
                <a:gridCol w="1787857">
                  <a:extLst>
                    <a:ext uri="{9D8B030D-6E8A-4147-A177-3AD203B41FA5}">
                      <a16:colId xmlns:a16="http://schemas.microsoft.com/office/drawing/2014/main" val="2296466858"/>
                    </a:ext>
                  </a:extLst>
                </a:gridCol>
                <a:gridCol w="2475174">
                  <a:extLst>
                    <a:ext uri="{9D8B030D-6E8A-4147-A177-3AD203B41FA5}">
                      <a16:colId xmlns:a16="http://schemas.microsoft.com/office/drawing/2014/main" val="2815799613"/>
                    </a:ext>
                  </a:extLst>
                </a:gridCol>
              </a:tblGrid>
              <a:tr h="842071">
                <a:tc>
                  <a:txBody>
                    <a:bodyPr/>
                    <a:lstStyle/>
                    <a:p>
                      <a:r>
                        <a:rPr lang="en-ZA" sz="1600" dirty="0" smtClean="0">
                          <a:solidFill>
                            <a:schemeClr val="tx1"/>
                          </a:solidFill>
                          <a:latin typeface="+mn-lt"/>
                        </a:rPr>
                        <a:t>Categories</a:t>
                      </a:r>
                      <a:r>
                        <a:rPr lang="en-ZA" sz="1600" baseline="0" dirty="0" smtClean="0">
                          <a:solidFill>
                            <a:schemeClr val="tx1"/>
                          </a:solidFill>
                          <a:latin typeface="+mn-lt"/>
                        </a:rPr>
                        <a:t> </a:t>
                      </a:r>
                      <a:endParaRPr lang="en-ZA" sz="1600" dirty="0">
                        <a:solidFill>
                          <a:schemeClr val="tx1"/>
                        </a:solidFill>
                        <a:latin typeface="+mn-lt"/>
                      </a:endParaRPr>
                    </a:p>
                  </a:txBody>
                  <a:tcPr>
                    <a:solidFill>
                      <a:schemeClr val="accent1">
                        <a:lumMod val="75000"/>
                      </a:schemeClr>
                    </a:solidFill>
                  </a:tcPr>
                </a:tc>
                <a:tc>
                  <a:txBody>
                    <a:bodyPr/>
                    <a:lstStyle/>
                    <a:p>
                      <a:r>
                        <a:rPr lang="en-ZA" sz="1600" dirty="0" smtClean="0">
                          <a:solidFill>
                            <a:schemeClr val="tx1"/>
                          </a:solidFill>
                          <a:latin typeface="+mn-lt"/>
                        </a:rPr>
                        <a:t>Existing</a:t>
                      </a:r>
                      <a:r>
                        <a:rPr lang="en-ZA" sz="1600" baseline="0" dirty="0" smtClean="0">
                          <a:solidFill>
                            <a:schemeClr val="tx1"/>
                          </a:solidFill>
                          <a:latin typeface="+mn-lt"/>
                        </a:rPr>
                        <a:t> ETI Rules </a:t>
                      </a:r>
                      <a:endParaRPr lang="en-ZA" sz="1600" dirty="0">
                        <a:solidFill>
                          <a:schemeClr val="tx1"/>
                        </a:solidFill>
                        <a:latin typeface="+mn-lt"/>
                      </a:endParaRPr>
                    </a:p>
                  </a:txBody>
                  <a:tcPr>
                    <a:solidFill>
                      <a:schemeClr val="accent1">
                        <a:lumMod val="75000"/>
                      </a:schemeClr>
                    </a:solidFill>
                  </a:tcPr>
                </a:tc>
                <a:tc>
                  <a:txBody>
                    <a:bodyPr/>
                    <a:lstStyle/>
                    <a:p>
                      <a:r>
                        <a:rPr lang="en-ZA" sz="1600" dirty="0" smtClean="0">
                          <a:solidFill>
                            <a:schemeClr val="tx1"/>
                          </a:solidFill>
                          <a:latin typeface="+mn-lt"/>
                        </a:rPr>
                        <a:t>COVID-19</a:t>
                      </a:r>
                      <a:r>
                        <a:rPr lang="en-ZA" sz="1600" baseline="0" dirty="0" smtClean="0">
                          <a:solidFill>
                            <a:schemeClr val="tx1"/>
                          </a:solidFill>
                          <a:latin typeface="+mn-lt"/>
                        </a:rPr>
                        <a:t> Tax Relief ETI  RULES (expansion in red)</a:t>
                      </a:r>
                      <a:endParaRPr lang="en-ZA" sz="1600" dirty="0">
                        <a:solidFill>
                          <a:schemeClr val="tx1"/>
                        </a:solidFill>
                        <a:latin typeface="+mn-lt"/>
                      </a:endParaRPr>
                    </a:p>
                  </a:txBody>
                  <a:tcPr>
                    <a:solidFill>
                      <a:schemeClr val="accent1">
                        <a:lumMod val="75000"/>
                      </a:schemeClr>
                    </a:solidFill>
                  </a:tcPr>
                </a:tc>
                <a:extLst>
                  <a:ext uri="{0D108BD9-81ED-4DB2-BD59-A6C34878D82A}">
                    <a16:rowId xmlns:a16="http://schemas.microsoft.com/office/drawing/2014/main" val="3753937889"/>
                  </a:ext>
                </a:extLst>
              </a:tr>
              <a:tr h="478871">
                <a:tc gridSpan="3">
                  <a:txBody>
                    <a:bodyPr/>
                    <a:lstStyle/>
                    <a:p>
                      <a:pPr algn="ctr"/>
                      <a:r>
                        <a:rPr lang="en-ZA" sz="1600" b="1" u="sng" spc="300" dirty="0" smtClean="0">
                          <a:solidFill>
                            <a:schemeClr val="tx1"/>
                          </a:solidFill>
                          <a:latin typeface="+mn-lt"/>
                        </a:rPr>
                        <a:t>First 12 months where monthly remuneration is </a:t>
                      </a:r>
                      <a:endParaRPr lang="en-ZA" sz="1600" b="1" u="sng" spc="300" dirty="0">
                        <a:solidFill>
                          <a:schemeClr val="tx1"/>
                        </a:solidFill>
                        <a:latin typeface="+mn-lt"/>
                      </a:endParaRPr>
                    </a:p>
                  </a:txBody>
                  <a:tcPr>
                    <a:solidFill>
                      <a:schemeClr val="accent1">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86440486"/>
                  </a:ext>
                </a:extLst>
              </a:tr>
              <a:tr h="589450">
                <a:tc>
                  <a:txBody>
                    <a:bodyPr/>
                    <a:lstStyle/>
                    <a:p>
                      <a:r>
                        <a:rPr lang="en-ZA" sz="1600" dirty="0" smtClean="0">
                          <a:latin typeface="+mn-lt"/>
                        </a:rPr>
                        <a:t>Less than R2000 </a:t>
                      </a:r>
                      <a:endParaRPr lang="en-ZA" sz="1600" dirty="0">
                        <a:latin typeface="+mn-lt"/>
                      </a:endParaRPr>
                    </a:p>
                  </a:txBody>
                  <a:tcPr>
                    <a:solidFill>
                      <a:schemeClr val="accent1">
                        <a:lumMod val="60000"/>
                        <a:lumOff val="40000"/>
                      </a:schemeClr>
                    </a:solidFill>
                  </a:tcPr>
                </a:tc>
                <a:tc>
                  <a:txBody>
                    <a:bodyPr/>
                    <a:lstStyle/>
                    <a:p>
                      <a:r>
                        <a:rPr lang="en-ZA" sz="1600" dirty="0" smtClean="0">
                          <a:latin typeface="+mn-lt"/>
                        </a:rPr>
                        <a:t>50% of monthly remuneration </a:t>
                      </a:r>
                      <a:endParaRPr lang="en-ZA" sz="1600" dirty="0">
                        <a:latin typeface="+mn-lt"/>
                      </a:endParaRPr>
                    </a:p>
                  </a:txBody>
                  <a:tcPr>
                    <a:solidFill>
                      <a:schemeClr val="accent1">
                        <a:lumMod val="60000"/>
                        <a:lumOff val="40000"/>
                      </a:schemeClr>
                    </a:solidFill>
                  </a:tcPr>
                </a:tc>
                <a:tc>
                  <a:txBody>
                    <a:bodyPr/>
                    <a:lstStyle/>
                    <a:p>
                      <a:r>
                        <a:rPr lang="en-ZA" sz="1600" b="1" dirty="0" smtClean="0">
                          <a:solidFill>
                            <a:srgbClr val="C00000"/>
                          </a:solidFill>
                          <a:latin typeface="+mn-lt"/>
                        </a:rPr>
                        <a:t>R750</a:t>
                      </a:r>
                      <a:r>
                        <a:rPr lang="en-ZA" sz="1600" dirty="0" smtClean="0">
                          <a:latin typeface="+mn-lt"/>
                        </a:rPr>
                        <a:t> +</a:t>
                      </a:r>
                      <a:r>
                        <a:rPr lang="en-ZA" sz="1600" baseline="0" dirty="0" smtClean="0">
                          <a:latin typeface="+mn-lt"/>
                        </a:rPr>
                        <a:t> 50% of monthly remuneration </a:t>
                      </a:r>
                      <a:endParaRPr lang="en-ZA" sz="1600" dirty="0">
                        <a:latin typeface="+mn-lt"/>
                      </a:endParaRPr>
                    </a:p>
                  </a:txBody>
                  <a:tcPr>
                    <a:solidFill>
                      <a:schemeClr val="accent1">
                        <a:lumMod val="60000"/>
                        <a:lumOff val="40000"/>
                      </a:schemeClr>
                    </a:solidFill>
                  </a:tcPr>
                </a:tc>
                <a:extLst>
                  <a:ext uri="{0D108BD9-81ED-4DB2-BD59-A6C34878D82A}">
                    <a16:rowId xmlns:a16="http://schemas.microsoft.com/office/drawing/2014/main" val="3794637994"/>
                  </a:ext>
                </a:extLst>
              </a:tr>
              <a:tr h="341507">
                <a:tc>
                  <a:txBody>
                    <a:bodyPr/>
                    <a:lstStyle/>
                    <a:p>
                      <a:r>
                        <a:rPr lang="en-ZA" sz="1600" dirty="0" smtClean="0">
                          <a:latin typeface="+mn-lt"/>
                        </a:rPr>
                        <a:t>R2000 to R4499</a:t>
                      </a:r>
                      <a:endParaRPr lang="en-ZA" sz="1600" dirty="0">
                        <a:latin typeface="+mn-lt"/>
                      </a:endParaRPr>
                    </a:p>
                  </a:txBody>
                  <a:tcPr>
                    <a:solidFill>
                      <a:schemeClr val="accent1">
                        <a:lumMod val="60000"/>
                        <a:lumOff val="40000"/>
                      </a:schemeClr>
                    </a:solidFill>
                  </a:tcPr>
                </a:tc>
                <a:tc>
                  <a:txBody>
                    <a:bodyPr/>
                    <a:lstStyle/>
                    <a:p>
                      <a:r>
                        <a:rPr lang="en-ZA" sz="1600" dirty="0" smtClean="0">
                          <a:latin typeface="+mn-lt"/>
                        </a:rPr>
                        <a:t>R1000</a:t>
                      </a:r>
                      <a:endParaRPr lang="en-ZA" sz="1600" dirty="0">
                        <a:latin typeface="+mn-lt"/>
                      </a:endParaRPr>
                    </a:p>
                  </a:txBody>
                  <a:tcPr>
                    <a:solidFill>
                      <a:schemeClr val="accent1">
                        <a:lumMod val="60000"/>
                        <a:lumOff val="40000"/>
                      </a:schemeClr>
                    </a:solidFill>
                  </a:tcPr>
                </a:tc>
                <a:tc>
                  <a:txBody>
                    <a:bodyPr/>
                    <a:lstStyle/>
                    <a:p>
                      <a:r>
                        <a:rPr lang="en-ZA" sz="1600" dirty="0" smtClean="0">
                          <a:solidFill>
                            <a:srgbClr val="C00000"/>
                          </a:solidFill>
                          <a:latin typeface="+mn-lt"/>
                        </a:rPr>
                        <a:t>R1</a:t>
                      </a:r>
                      <a:r>
                        <a:rPr lang="en-ZA" sz="1600" b="1" dirty="0" smtClean="0">
                          <a:solidFill>
                            <a:srgbClr val="C00000"/>
                          </a:solidFill>
                          <a:latin typeface="+mn-lt"/>
                        </a:rPr>
                        <a:t>750</a:t>
                      </a:r>
                      <a:endParaRPr lang="en-ZA" sz="1600" b="1" dirty="0">
                        <a:solidFill>
                          <a:srgbClr val="C00000"/>
                        </a:solidFill>
                        <a:latin typeface="+mn-lt"/>
                      </a:endParaRPr>
                    </a:p>
                  </a:txBody>
                  <a:tcPr>
                    <a:solidFill>
                      <a:schemeClr val="accent1">
                        <a:lumMod val="60000"/>
                        <a:lumOff val="40000"/>
                      </a:schemeClr>
                    </a:solidFill>
                  </a:tcPr>
                </a:tc>
                <a:extLst>
                  <a:ext uri="{0D108BD9-81ED-4DB2-BD59-A6C34878D82A}">
                    <a16:rowId xmlns:a16="http://schemas.microsoft.com/office/drawing/2014/main" val="315695837"/>
                  </a:ext>
                </a:extLst>
              </a:tr>
              <a:tr h="2610420">
                <a:tc>
                  <a:txBody>
                    <a:bodyPr/>
                    <a:lstStyle/>
                    <a:p>
                      <a:r>
                        <a:rPr lang="en-ZA" sz="1600" dirty="0" smtClean="0">
                          <a:latin typeface="+mn-lt"/>
                        </a:rPr>
                        <a:t>R4500 to R6499</a:t>
                      </a:r>
                    </a:p>
                    <a:p>
                      <a:r>
                        <a:rPr lang="en-ZA" sz="1600" kern="1200" dirty="0" smtClean="0">
                          <a:effectLst/>
                          <a:latin typeface="+mn-lt"/>
                        </a:rPr>
                        <a:t>Formula = X = A (B x (C D))</a:t>
                      </a:r>
                    </a:p>
                    <a:p>
                      <a:pPr lvl="0"/>
                      <a:r>
                        <a:rPr lang="en-ZA" sz="1600" kern="1200" dirty="0" smtClean="0">
                          <a:effectLst/>
                          <a:latin typeface="+mn-lt"/>
                        </a:rPr>
                        <a:t>“X” represents ETI amount </a:t>
                      </a:r>
                    </a:p>
                    <a:p>
                      <a:pPr lvl="0"/>
                      <a:r>
                        <a:rPr lang="en-ZA" sz="1600" kern="1200" dirty="0" smtClean="0">
                          <a:effectLst/>
                          <a:latin typeface="+mn-lt"/>
                        </a:rPr>
                        <a:t>“A” represents the amount of </a:t>
                      </a:r>
                      <a:r>
                        <a:rPr lang="en-ZA" sz="1600" u="sng" kern="1200" dirty="0" smtClean="0">
                          <a:effectLst/>
                          <a:latin typeface="+mn-lt"/>
                        </a:rPr>
                        <a:t>R1 000</a:t>
                      </a:r>
                      <a:r>
                        <a:rPr lang="en-ZA" sz="1600" kern="1200" dirty="0" smtClean="0">
                          <a:effectLst/>
                          <a:latin typeface="+mn-lt"/>
                        </a:rPr>
                        <a:t>;</a:t>
                      </a:r>
                    </a:p>
                    <a:p>
                      <a:pPr lvl="0"/>
                      <a:r>
                        <a:rPr lang="en-ZA" sz="1600" kern="1200" dirty="0" smtClean="0">
                          <a:effectLst/>
                          <a:latin typeface="+mn-lt"/>
                        </a:rPr>
                        <a:t>“B” represents the number 0,50;</a:t>
                      </a:r>
                    </a:p>
                    <a:p>
                      <a:pPr lvl="0"/>
                      <a:r>
                        <a:rPr lang="en-ZA" sz="1600" kern="1200" dirty="0" smtClean="0">
                          <a:effectLst/>
                          <a:latin typeface="+mn-lt"/>
                        </a:rPr>
                        <a:t>“C” represents the monthly remuneration; “D” represents the amount of R4 500; or</a:t>
                      </a:r>
                    </a:p>
                    <a:p>
                      <a:r>
                        <a:rPr lang="en-ZA" sz="1600" kern="1200" dirty="0" smtClean="0">
                          <a:effectLst/>
                          <a:latin typeface="+mn-lt"/>
                        </a:rPr>
                        <a:t> R6 500 or more, is an amount of nil.</a:t>
                      </a:r>
                    </a:p>
                    <a:p>
                      <a:endParaRPr lang="en-ZA" sz="1600" dirty="0">
                        <a:latin typeface="+mn-lt"/>
                      </a:endParaRPr>
                    </a:p>
                  </a:txBody>
                  <a:tcPr>
                    <a:solidFill>
                      <a:schemeClr val="accent1">
                        <a:lumMod val="60000"/>
                        <a:lumOff val="40000"/>
                      </a:schemeClr>
                    </a:solidFill>
                  </a:tcPr>
                </a:tc>
                <a:tc>
                  <a:txBody>
                    <a:bodyPr/>
                    <a:lstStyle/>
                    <a:p>
                      <a:r>
                        <a:rPr lang="en-ZA" sz="1600" dirty="0" smtClean="0">
                          <a:latin typeface="+mn-lt"/>
                        </a:rPr>
                        <a:t>Formula</a:t>
                      </a:r>
                      <a:r>
                        <a:rPr lang="en-ZA" sz="1600" baseline="0" dirty="0" smtClean="0">
                          <a:latin typeface="+mn-lt"/>
                        </a:rPr>
                        <a:t> </a:t>
                      </a:r>
                    </a:p>
                    <a:p>
                      <a:r>
                        <a:rPr lang="en-ZA" sz="1600" kern="1200" dirty="0" smtClean="0">
                          <a:effectLst/>
                          <a:latin typeface="+mn-lt"/>
                        </a:rPr>
                        <a:t> </a:t>
                      </a:r>
                    </a:p>
                    <a:p>
                      <a:endParaRPr lang="en-ZA" sz="1600" kern="1200" dirty="0" smtClean="0">
                        <a:effectLst/>
                        <a:latin typeface="+mn-lt"/>
                      </a:endParaRPr>
                    </a:p>
                    <a:p>
                      <a:r>
                        <a:rPr lang="en-ZA" sz="1600" kern="1200" dirty="0" smtClean="0">
                          <a:effectLst/>
                          <a:latin typeface="+mn-lt"/>
                        </a:rPr>
                        <a:t>R1 000</a:t>
                      </a:r>
                    </a:p>
                    <a:p>
                      <a:r>
                        <a:rPr lang="en-ZA" sz="1600" kern="1200" dirty="0" smtClean="0">
                          <a:effectLst/>
                          <a:latin typeface="+mn-lt"/>
                        </a:rPr>
                        <a:t>0.5</a:t>
                      </a:r>
                      <a:endParaRPr lang="en-ZA" sz="1600" kern="1200" dirty="0" smtClean="0">
                        <a:solidFill>
                          <a:schemeClr val="dk1"/>
                        </a:solidFill>
                        <a:effectLst/>
                        <a:latin typeface="+mn-lt"/>
                        <a:ea typeface="+mn-ea"/>
                        <a:cs typeface="+mn-cs"/>
                      </a:endParaRPr>
                    </a:p>
                  </a:txBody>
                  <a:tcPr>
                    <a:solidFill>
                      <a:schemeClr val="accent1">
                        <a:lumMod val="60000"/>
                        <a:lumOff val="40000"/>
                      </a:schemeClr>
                    </a:solidFill>
                  </a:tcPr>
                </a:tc>
                <a:tc>
                  <a:txBody>
                    <a:bodyPr/>
                    <a:lstStyle/>
                    <a:p>
                      <a:r>
                        <a:rPr lang="en-ZA" sz="1600" dirty="0" smtClean="0">
                          <a:latin typeface="+mn-lt"/>
                        </a:rPr>
                        <a:t>Formula </a:t>
                      </a:r>
                    </a:p>
                    <a:p>
                      <a:endParaRPr lang="en-ZA" sz="1600" dirty="0" smtClean="0">
                        <a:latin typeface="+mn-lt"/>
                      </a:endParaRPr>
                    </a:p>
                    <a:p>
                      <a:endParaRPr lang="en-ZA" sz="1600" dirty="0" smtClean="0">
                        <a:latin typeface="+mn-lt"/>
                      </a:endParaRPr>
                    </a:p>
                    <a:p>
                      <a:r>
                        <a:rPr lang="en-ZA" sz="1600" dirty="0" smtClean="0">
                          <a:solidFill>
                            <a:srgbClr val="C00000"/>
                          </a:solidFill>
                          <a:latin typeface="+mn-lt"/>
                        </a:rPr>
                        <a:t>R1</a:t>
                      </a:r>
                      <a:r>
                        <a:rPr lang="en-ZA" sz="1600" b="1" dirty="0" smtClean="0">
                          <a:solidFill>
                            <a:srgbClr val="C00000"/>
                          </a:solidFill>
                          <a:latin typeface="+mn-lt"/>
                        </a:rPr>
                        <a:t>750</a:t>
                      </a:r>
                    </a:p>
                    <a:p>
                      <a:r>
                        <a:rPr lang="en-ZA" sz="1600" b="1" dirty="0" smtClean="0">
                          <a:solidFill>
                            <a:srgbClr val="C00000"/>
                          </a:solidFill>
                          <a:latin typeface="+mn-lt"/>
                        </a:rPr>
                        <a:t>0.875</a:t>
                      </a:r>
                      <a:endParaRPr lang="en-ZA" sz="1600" b="1" dirty="0">
                        <a:solidFill>
                          <a:srgbClr val="C00000"/>
                        </a:solidFill>
                        <a:latin typeface="+mn-lt"/>
                      </a:endParaRPr>
                    </a:p>
                  </a:txBody>
                  <a:tcPr>
                    <a:solidFill>
                      <a:schemeClr val="accent1">
                        <a:lumMod val="60000"/>
                        <a:lumOff val="40000"/>
                      </a:schemeClr>
                    </a:solidFill>
                  </a:tcPr>
                </a:tc>
                <a:extLst>
                  <a:ext uri="{0D108BD9-81ED-4DB2-BD59-A6C34878D82A}">
                    <a16:rowId xmlns:a16="http://schemas.microsoft.com/office/drawing/2014/main" val="2090782829"/>
                  </a:ext>
                </a:extLst>
              </a:tr>
            </a:tbl>
          </a:graphicData>
        </a:graphic>
      </p:graphicFrame>
      <p:pic>
        <p:nvPicPr>
          <p:cNvPr id="5" name="Picture 4"/>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6170" b="13034"/>
          <a:stretch/>
        </p:blipFill>
        <p:spPr>
          <a:xfrm>
            <a:off x="7898385" y="105565"/>
            <a:ext cx="1040737" cy="839192"/>
          </a:xfrm>
          <a:prstGeom prst="rect">
            <a:avLst/>
          </a:prstGeom>
        </p:spPr>
      </p:pic>
    </p:spTree>
    <p:extLst>
      <p:ext uri="{BB962C8B-B14F-4D97-AF65-F5344CB8AC3E}">
        <p14:creationId xmlns:p14="http://schemas.microsoft.com/office/powerpoint/2010/main" val="1966620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114" y="124418"/>
            <a:ext cx="7886700" cy="532606"/>
          </a:xfrm>
        </p:spPr>
        <p:txBody>
          <a:bodyPr>
            <a:normAutofit/>
          </a:bodyPr>
          <a:lstStyle/>
          <a:p>
            <a:pPr algn="ctr"/>
            <a:r>
              <a:rPr lang="en-ZA" dirty="0" smtClean="0">
                <a:latin typeface="+mn-lt"/>
              </a:rPr>
              <a:t>COVID-19: Tax Relief – ETI</a:t>
            </a:r>
            <a:endParaRPr lang="en-ZA" dirty="0">
              <a:latin typeface="+mn-lt"/>
            </a:endParaRPr>
          </a:p>
        </p:txBody>
      </p:sp>
      <p:sp>
        <p:nvSpPr>
          <p:cNvPr id="4" name="Text Placeholder 3"/>
          <p:cNvSpPr>
            <a:spLocks noGrp="1"/>
          </p:cNvSpPr>
          <p:nvPr>
            <p:ph type="body" sz="quarter" idx="10"/>
          </p:nvPr>
        </p:nvSpPr>
        <p:spPr>
          <a:xfrm>
            <a:off x="341994" y="636865"/>
            <a:ext cx="8370207" cy="668284"/>
          </a:xfrm>
        </p:spPr>
        <p:txBody>
          <a:bodyPr>
            <a:normAutofit/>
          </a:bodyPr>
          <a:lstStyle/>
          <a:p>
            <a:r>
              <a:rPr lang="en-ZA" sz="1800" dirty="0" smtClean="0">
                <a:latin typeface="+mn-lt"/>
              </a:rPr>
              <a:t>Tax periods: April </a:t>
            </a:r>
            <a:r>
              <a:rPr lang="en-ZA" sz="1800" dirty="0">
                <a:solidFill>
                  <a:schemeClr val="tx1"/>
                </a:solidFill>
                <a:latin typeface="+mn-lt"/>
              </a:rPr>
              <a:t>2020 </a:t>
            </a:r>
            <a:r>
              <a:rPr lang="en-ZA" sz="1800" dirty="0" smtClean="0">
                <a:solidFill>
                  <a:schemeClr val="tx1"/>
                </a:solidFill>
                <a:latin typeface="+mn-lt"/>
              </a:rPr>
              <a:t>to July </a:t>
            </a:r>
            <a:r>
              <a:rPr lang="en-ZA" sz="1800" dirty="0">
                <a:latin typeface="+mn-lt"/>
              </a:rPr>
              <a:t>2020 </a:t>
            </a:r>
          </a:p>
        </p:txBody>
      </p:sp>
      <p:graphicFrame>
        <p:nvGraphicFramePr>
          <p:cNvPr id="9" name="Content Placeholder 8"/>
          <p:cNvGraphicFramePr>
            <a:graphicFrameLocks noGrp="1"/>
          </p:cNvGraphicFramePr>
          <p:nvPr>
            <p:ph sz="quarter" idx="11"/>
            <p:extLst>
              <p:ext uri="{D42A27DB-BD31-4B8C-83A1-F6EECF244321}">
                <p14:modId xmlns:p14="http://schemas.microsoft.com/office/powerpoint/2010/main" val="1533638372"/>
              </p:ext>
            </p:extLst>
          </p:nvPr>
        </p:nvGraphicFramePr>
        <p:xfrm>
          <a:off x="455114" y="1169471"/>
          <a:ext cx="8370888" cy="4855717"/>
        </p:xfrm>
        <a:graphic>
          <a:graphicData uri="http://schemas.openxmlformats.org/drawingml/2006/table">
            <a:tbl>
              <a:tblPr firstRow="1" bandRow="1">
                <a:tableStyleId>{5C22544A-7EE6-4342-B048-85BDC9FD1C3A}</a:tableStyleId>
              </a:tblPr>
              <a:tblGrid>
                <a:gridCol w="4107857">
                  <a:extLst>
                    <a:ext uri="{9D8B030D-6E8A-4147-A177-3AD203B41FA5}">
                      <a16:colId xmlns:a16="http://schemas.microsoft.com/office/drawing/2014/main" val="2787417609"/>
                    </a:ext>
                  </a:extLst>
                </a:gridCol>
                <a:gridCol w="1787857">
                  <a:extLst>
                    <a:ext uri="{9D8B030D-6E8A-4147-A177-3AD203B41FA5}">
                      <a16:colId xmlns:a16="http://schemas.microsoft.com/office/drawing/2014/main" val="2296466858"/>
                    </a:ext>
                  </a:extLst>
                </a:gridCol>
                <a:gridCol w="2475174">
                  <a:extLst>
                    <a:ext uri="{9D8B030D-6E8A-4147-A177-3AD203B41FA5}">
                      <a16:colId xmlns:a16="http://schemas.microsoft.com/office/drawing/2014/main" val="2815799613"/>
                    </a:ext>
                  </a:extLst>
                </a:gridCol>
              </a:tblGrid>
              <a:tr h="871032">
                <a:tc>
                  <a:txBody>
                    <a:bodyPr/>
                    <a:lstStyle/>
                    <a:p>
                      <a:r>
                        <a:rPr lang="en-ZA" sz="1600" dirty="0" smtClean="0">
                          <a:solidFill>
                            <a:schemeClr val="tx1"/>
                          </a:solidFill>
                          <a:latin typeface="+mn-lt"/>
                        </a:rPr>
                        <a:t>Categories</a:t>
                      </a:r>
                      <a:r>
                        <a:rPr lang="en-ZA" sz="1600" baseline="0" dirty="0" smtClean="0">
                          <a:solidFill>
                            <a:schemeClr val="tx1"/>
                          </a:solidFill>
                          <a:latin typeface="+mn-lt"/>
                        </a:rPr>
                        <a:t> </a:t>
                      </a:r>
                      <a:endParaRPr lang="en-ZA" sz="1600" dirty="0">
                        <a:solidFill>
                          <a:schemeClr val="tx1"/>
                        </a:solidFill>
                        <a:latin typeface="+mn-lt"/>
                      </a:endParaRPr>
                    </a:p>
                  </a:txBody>
                  <a:tcPr>
                    <a:solidFill>
                      <a:schemeClr val="accent1">
                        <a:lumMod val="75000"/>
                      </a:schemeClr>
                    </a:solidFill>
                  </a:tcPr>
                </a:tc>
                <a:tc>
                  <a:txBody>
                    <a:bodyPr/>
                    <a:lstStyle/>
                    <a:p>
                      <a:r>
                        <a:rPr lang="en-ZA" sz="1600" dirty="0" smtClean="0">
                          <a:solidFill>
                            <a:schemeClr val="tx1"/>
                          </a:solidFill>
                          <a:latin typeface="+mn-lt"/>
                        </a:rPr>
                        <a:t>Existing</a:t>
                      </a:r>
                      <a:r>
                        <a:rPr lang="en-ZA" sz="1600" baseline="0" dirty="0" smtClean="0">
                          <a:solidFill>
                            <a:schemeClr val="tx1"/>
                          </a:solidFill>
                          <a:latin typeface="+mn-lt"/>
                        </a:rPr>
                        <a:t> ETI Rules </a:t>
                      </a:r>
                      <a:endParaRPr lang="en-ZA" sz="1600" dirty="0">
                        <a:solidFill>
                          <a:schemeClr val="tx1"/>
                        </a:solidFill>
                        <a:latin typeface="+mn-lt"/>
                      </a:endParaRPr>
                    </a:p>
                  </a:txBody>
                  <a:tcPr>
                    <a:solidFill>
                      <a:schemeClr val="accent1">
                        <a:lumMod val="75000"/>
                      </a:schemeClr>
                    </a:solidFill>
                  </a:tcPr>
                </a:tc>
                <a:tc>
                  <a:txBody>
                    <a:bodyPr/>
                    <a:lstStyle/>
                    <a:p>
                      <a:r>
                        <a:rPr lang="en-ZA" sz="1600" dirty="0" smtClean="0">
                          <a:solidFill>
                            <a:schemeClr val="tx1"/>
                          </a:solidFill>
                          <a:latin typeface="+mn-lt"/>
                        </a:rPr>
                        <a:t>COVID-19</a:t>
                      </a:r>
                      <a:r>
                        <a:rPr lang="en-ZA" sz="1600" baseline="0" dirty="0" smtClean="0">
                          <a:solidFill>
                            <a:schemeClr val="tx1"/>
                          </a:solidFill>
                          <a:latin typeface="+mn-lt"/>
                        </a:rPr>
                        <a:t> Tax Relief ETI  RULES (expansion in red)</a:t>
                      </a:r>
                      <a:endParaRPr lang="en-ZA" sz="1600" dirty="0">
                        <a:solidFill>
                          <a:schemeClr val="tx1"/>
                        </a:solidFill>
                        <a:latin typeface="+mn-lt"/>
                      </a:endParaRPr>
                    </a:p>
                  </a:txBody>
                  <a:tcPr>
                    <a:solidFill>
                      <a:schemeClr val="accent1">
                        <a:lumMod val="75000"/>
                      </a:schemeClr>
                    </a:solidFill>
                  </a:tcPr>
                </a:tc>
                <a:extLst>
                  <a:ext uri="{0D108BD9-81ED-4DB2-BD59-A6C34878D82A}">
                    <a16:rowId xmlns:a16="http://schemas.microsoft.com/office/drawing/2014/main" val="3753937889"/>
                  </a:ext>
                </a:extLst>
              </a:tr>
              <a:tr h="559700">
                <a:tc gridSpan="3">
                  <a:txBody>
                    <a:bodyPr/>
                    <a:lstStyle/>
                    <a:p>
                      <a:pPr algn="ctr"/>
                      <a:r>
                        <a:rPr lang="en-ZA" sz="1600" b="1" u="sng" spc="300" dirty="0" smtClean="0">
                          <a:solidFill>
                            <a:schemeClr val="tx1"/>
                          </a:solidFill>
                          <a:latin typeface="+mn-lt"/>
                        </a:rPr>
                        <a:t>Second 12 months where monthly remuneration is </a:t>
                      </a:r>
                      <a:endParaRPr lang="en-ZA" sz="1600" b="1" u="sng" spc="300" dirty="0">
                        <a:solidFill>
                          <a:schemeClr val="tx1"/>
                        </a:solidFill>
                        <a:latin typeface="+mn-lt"/>
                      </a:endParaRPr>
                    </a:p>
                  </a:txBody>
                  <a:tcPr>
                    <a:solidFill>
                      <a:schemeClr val="accent1">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86440486"/>
                  </a:ext>
                </a:extLst>
              </a:tr>
              <a:tr h="612949">
                <a:tc>
                  <a:txBody>
                    <a:bodyPr/>
                    <a:lstStyle/>
                    <a:p>
                      <a:r>
                        <a:rPr lang="en-ZA" sz="1600" dirty="0" smtClean="0">
                          <a:latin typeface="+mn-lt"/>
                        </a:rPr>
                        <a:t>Less than R2000 </a:t>
                      </a:r>
                      <a:endParaRPr lang="en-ZA" sz="1600" dirty="0">
                        <a:latin typeface="+mn-lt"/>
                      </a:endParaRPr>
                    </a:p>
                  </a:txBody>
                  <a:tcPr>
                    <a:solidFill>
                      <a:schemeClr val="accent1">
                        <a:lumMod val="60000"/>
                        <a:lumOff val="40000"/>
                      </a:schemeClr>
                    </a:solidFill>
                  </a:tcPr>
                </a:tc>
                <a:tc>
                  <a:txBody>
                    <a:bodyPr/>
                    <a:lstStyle/>
                    <a:p>
                      <a:r>
                        <a:rPr lang="en-ZA" sz="1600" dirty="0" smtClean="0">
                          <a:latin typeface="+mn-lt"/>
                        </a:rPr>
                        <a:t>25% of monthly remuneration </a:t>
                      </a:r>
                      <a:endParaRPr lang="en-ZA" sz="1600" dirty="0">
                        <a:latin typeface="+mn-lt"/>
                      </a:endParaRPr>
                    </a:p>
                  </a:txBody>
                  <a:tcPr>
                    <a:solidFill>
                      <a:schemeClr val="accent1">
                        <a:lumMod val="60000"/>
                        <a:lumOff val="40000"/>
                      </a:schemeClr>
                    </a:solidFill>
                  </a:tcPr>
                </a:tc>
                <a:tc>
                  <a:txBody>
                    <a:bodyPr/>
                    <a:lstStyle/>
                    <a:p>
                      <a:r>
                        <a:rPr lang="en-ZA" sz="1600" b="1" dirty="0" smtClean="0">
                          <a:solidFill>
                            <a:srgbClr val="C00000"/>
                          </a:solidFill>
                          <a:latin typeface="+mn-lt"/>
                        </a:rPr>
                        <a:t>R750</a:t>
                      </a:r>
                      <a:r>
                        <a:rPr lang="en-ZA" sz="1600" dirty="0" smtClean="0">
                          <a:latin typeface="+mn-lt"/>
                        </a:rPr>
                        <a:t> +</a:t>
                      </a:r>
                      <a:r>
                        <a:rPr lang="en-ZA" sz="1600" baseline="0" dirty="0" smtClean="0">
                          <a:latin typeface="+mn-lt"/>
                        </a:rPr>
                        <a:t>25% of monthly remuneration </a:t>
                      </a:r>
                      <a:endParaRPr lang="en-ZA" sz="1600" dirty="0">
                        <a:latin typeface="+mn-lt"/>
                      </a:endParaRPr>
                    </a:p>
                  </a:txBody>
                  <a:tcPr>
                    <a:solidFill>
                      <a:schemeClr val="accent1">
                        <a:lumMod val="60000"/>
                        <a:lumOff val="40000"/>
                      </a:schemeClr>
                    </a:solidFill>
                  </a:tcPr>
                </a:tc>
                <a:extLst>
                  <a:ext uri="{0D108BD9-81ED-4DB2-BD59-A6C34878D82A}">
                    <a16:rowId xmlns:a16="http://schemas.microsoft.com/office/drawing/2014/main" val="3794637994"/>
                  </a:ext>
                </a:extLst>
              </a:tr>
              <a:tr h="392502">
                <a:tc>
                  <a:txBody>
                    <a:bodyPr/>
                    <a:lstStyle/>
                    <a:p>
                      <a:r>
                        <a:rPr lang="en-ZA" sz="1600" dirty="0" smtClean="0">
                          <a:latin typeface="+mn-lt"/>
                        </a:rPr>
                        <a:t>R2000 to R4499</a:t>
                      </a:r>
                      <a:endParaRPr lang="en-ZA" sz="1600" dirty="0">
                        <a:latin typeface="+mn-lt"/>
                      </a:endParaRPr>
                    </a:p>
                  </a:txBody>
                  <a:tcPr>
                    <a:solidFill>
                      <a:schemeClr val="accent1">
                        <a:lumMod val="60000"/>
                        <a:lumOff val="40000"/>
                      </a:schemeClr>
                    </a:solidFill>
                  </a:tcPr>
                </a:tc>
                <a:tc>
                  <a:txBody>
                    <a:bodyPr/>
                    <a:lstStyle/>
                    <a:p>
                      <a:r>
                        <a:rPr lang="en-ZA" sz="1600" dirty="0" smtClean="0">
                          <a:latin typeface="+mn-lt"/>
                        </a:rPr>
                        <a:t>R500</a:t>
                      </a:r>
                      <a:endParaRPr lang="en-ZA" sz="1600" dirty="0">
                        <a:latin typeface="+mn-lt"/>
                      </a:endParaRPr>
                    </a:p>
                  </a:txBody>
                  <a:tcPr>
                    <a:solidFill>
                      <a:schemeClr val="accent1">
                        <a:lumMod val="60000"/>
                        <a:lumOff val="40000"/>
                      </a:schemeClr>
                    </a:solidFill>
                  </a:tcPr>
                </a:tc>
                <a:tc>
                  <a:txBody>
                    <a:bodyPr/>
                    <a:lstStyle/>
                    <a:p>
                      <a:r>
                        <a:rPr lang="en-ZA" sz="1600" b="1" dirty="0" smtClean="0">
                          <a:solidFill>
                            <a:srgbClr val="C00000"/>
                          </a:solidFill>
                          <a:latin typeface="+mn-lt"/>
                        </a:rPr>
                        <a:t>R1750</a:t>
                      </a:r>
                      <a:endParaRPr lang="en-ZA" sz="1600" b="1" dirty="0">
                        <a:solidFill>
                          <a:srgbClr val="C00000"/>
                        </a:solidFill>
                        <a:latin typeface="+mn-lt"/>
                      </a:endParaRPr>
                    </a:p>
                  </a:txBody>
                  <a:tcPr>
                    <a:solidFill>
                      <a:schemeClr val="accent1">
                        <a:lumMod val="60000"/>
                        <a:lumOff val="40000"/>
                      </a:schemeClr>
                    </a:solidFill>
                  </a:tcPr>
                </a:tc>
                <a:extLst>
                  <a:ext uri="{0D108BD9-81ED-4DB2-BD59-A6C34878D82A}">
                    <a16:rowId xmlns:a16="http://schemas.microsoft.com/office/drawing/2014/main" val="315695837"/>
                  </a:ext>
                </a:extLst>
              </a:tr>
              <a:tr h="2419534">
                <a:tc>
                  <a:txBody>
                    <a:bodyPr/>
                    <a:lstStyle/>
                    <a:p>
                      <a:r>
                        <a:rPr lang="en-ZA" sz="1600" dirty="0" smtClean="0">
                          <a:latin typeface="+mn-lt"/>
                        </a:rPr>
                        <a:t>R4500 to R6499</a:t>
                      </a:r>
                    </a:p>
                    <a:p>
                      <a:r>
                        <a:rPr lang="en-ZA" sz="1600" kern="1200" dirty="0" smtClean="0">
                          <a:effectLst/>
                          <a:latin typeface="+mn-lt"/>
                        </a:rPr>
                        <a:t>Formula = X = A (B x (C D))</a:t>
                      </a:r>
                    </a:p>
                    <a:p>
                      <a:pPr lvl="0"/>
                      <a:r>
                        <a:rPr lang="en-ZA" sz="1600" kern="1200" dirty="0" smtClean="0">
                          <a:effectLst/>
                          <a:latin typeface="+mn-lt"/>
                        </a:rPr>
                        <a:t>“X” represents ETI amount </a:t>
                      </a:r>
                    </a:p>
                    <a:p>
                      <a:pPr lvl="0"/>
                      <a:r>
                        <a:rPr lang="en-ZA" sz="1600" kern="1200" dirty="0" smtClean="0">
                          <a:effectLst/>
                          <a:latin typeface="+mn-lt"/>
                        </a:rPr>
                        <a:t>“A” represents the amount of </a:t>
                      </a:r>
                      <a:r>
                        <a:rPr lang="en-ZA" sz="1600" u="sng" kern="1200" dirty="0" smtClean="0">
                          <a:effectLst/>
                          <a:latin typeface="+mn-lt"/>
                        </a:rPr>
                        <a:t>R1 000</a:t>
                      </a:r>
                      <a:r>
                        <a:rPr lang="en-ZA" sz="1600" kern="1200" dirty="0" smtClean="0">
                          <a:effectLst/>
                          <a:latin typeface="+mn-lt"/>
                        </a:rPr>
                        <a:t>;</a:t>
                      </a:r>
                    </a:p>
                    <a:p>
                      <a:pPr lvl="0"/>
                      <a:r>
                        <a:rPr lang="en-ZA" sz="1600" kern="1200" dirty="0" smtClean="0">
                          <a:effectLst/>
                          <a:latin typeface="+mn-lt"/>
                        </a:rPr>
                        <a:t>“B” represents the number 0,25;</a:t>
                      </a:r>
                    </a:p>
                    <a:p>
                      <a:pPr lvl="0"/>
                      <a:r>
                        <a:rPr lang="en-ZA" sz="1600" kern="1200" dirty="0" smtClean="0">
                          <a:effectLst/>
                          <a:latin typeface="+mn-lt"/>
                        </a:rPr>
                        <a:t>“C” represents the monthly remuneration; “D” represents the amount of R4 500; or</a:t>
                      </a:r>
                    </a:p>
                    <a:p>
                      <a:r>
                        <a:rPr lang="en-ZA" sz="1600" kern="1200" dirty="0" smtClean="0">
                          <a:effectLst/>
                          <a:latin typeface="+mn-lt"/>
                        </a:rPr>
                        <a:t> R6 500 or more, is an amount of nil.</a:t>
                      </a:r>
                    </a:p>
                    <a:p>
                      <a:endParaRPr lang="en-ZA" sz="1600" dirty="0">
                        <a:latin typeface="+mn-lt"/>
                      </a:endParaRPr>
                    </a:p>
                  </a:txBody>
                  <a:tcPr>
                    <a:solidFill>
                      <a:schemeClr val="accent1">
                        <a:lumMod val="60000"/>
                        <a:lumOff val="40000"/>
                      </a:schemeClr>
                    </a:solidFill>
                  </a:tcPr>
                </a:tc>
                <a:tc>
                  <a:txBody>
                    <a:bodyPr/>
                    <a:lstStyle/>
                    <a:p>
                      <a:r>
                        <a:rPr lang="en-ZA" sz="1600" dirty="0" smtClean="0">
                          <a:latin typeface="+mn-lt"/>
                        </a:rPr>
                        <a:t>Formula</a:t>
                      </a:r>
                      <a:r>
                        <a:rPr lang="en-ZA" sz="1600" baseline="0" dirty="0" smtClean="0">
                          <a:latin typeface="+mn-lt"/>
                        </a:rPr>
                        <a:t> </a:t>
                      </a:r>
                    </a:p>
                    <a:p>
                      <a:r>
                        <a:rPr lang="en-ZA" sz="1600" kern="1200" dirty="0" smtClean="0">
                          <a:effectLst/>
                          <a:latin typeface="+mn-lt"/>
                        </a:rPr>
                        <a:t> </a:t>
                      </a:r>
                    </a:p>
                    <a:p>
                      <a:endParaRPr lang="en-ZA" sz="1600" kern="1200" dirty="0" smtClean="0">
                        <a:effectLst/>
                        <a:latin typeface="+mn-lt"/>
                      </a:endParaRPr>
                    </a:p>
                    <a:p>
                      <a:r>
                        <a:rPr lang="en-ZA" sz="1600" kern="1200" dirty="0" smtClean="0">
                          <a:effectLst/>
                          <a:latin typeface="+mn-lt"/>
                        </a:rPr>
                        <a:t>R500</a:t>
                      </a:r>
                    </a:p>
                    <a:p>
                      <a:r>
                        <a:rPr lang="en-ZA" sz="1600" kern="1200" dirty="0" smtClean="0">
                          <a:effectLst/>
                          <a:latin typeface="+mn-lt"/>
                        </a:rPr>
                        <a:t>0.25</a:t>
                      </a:r>
                      <a:endParaRPr lang="en-ZA" sz="1600" kern="1200" dirty="0" smtClean="0">
                        <a:solidFill>
                          <a:schemeClr val="dk1"/>
                        </a:solidFill>
                        <a:effectLst/>
                        <a:latin typeface="+mn-lt"/>
                        <a:ea typeface="+mn-ea"/>
                        <a:cs typeface="+mn-cs"/>
                      </a:endParaRPr>
                    </a:p>
                  </a:txBody>
                  <a:tcPr>
                    <a:solidFill>
                      <a:schemeClr val="accent1">
                        <a:lumMod val="60000"/>
                        <a:lumOff val="40000"/>
                      </a:schemeClr>
                    </a:solidFill>
                  </a:tcPr>
                </a:tc>
                <a:tc>
                  <a:txBody>
                    <a:bodyPr/>
                    <a:lstStyle/>
                    <a:p>
                      <a:r>
                        <a:rPr lang="en-ZA" sz="1600" dirty="0" smtClean="0">
                          <a:latin typeface="+mn-lt"/>
                        </a:rPr>
                        <a:t>Formula </a:t>
                      </a:r>
                    </a:p>
                    <a:p>
                      <a:endParaRPr lang="en-ZA" sz="1600" dirty="0" smtClean="0">
                        <a:latin typeface="+mn-lt"/>
                      </a:endParaRPr>
                    </a:p>
                    <a:p>
                      <a:endParaRPr lang="en-ZA" sz="1600" dirty="0" smtClean="0">
                        <a:latin typeface="+mn-lt"/>
                      </a:endParaRPr>
                    </a:p>
                    <a:p>
                      <a:r>
                        <a:rPr lang="en-ZA" sz="1600" b="1" dirty="0" smtClean="0">
                          <a:solidFill>
                            <a:srgbClr val="C00000"/>
                          </a:solidFill>
                          <a:latin typeface="+mn-lt"/>
                        </a:rPr>
                        <a:t>R1750</a:t>
                      </a:r>
                    </a:p>
                    <a:p>
                      <a:r>
                        <a:rPr lang="en-ZA" sz="1600" b="1" dirty="0" smtClean="0">
                          <a:solidFill>
                            <a:srgbClr val="C00000"/>
                          </a:solidFill>
                          <a:latin typeface="+mn-lt"/>
                        </a:rPr>
                        <a:t>0.625</a:t>
                      </a:r>
                      <a:endParaRPr lang="en-ZA" sz="1600" b="1" dirty="0">
                        <a:solidFill>
                          <a:srgbClr val="C00000"/>
                        </a:solidFill>
                        <a:latin typeface="+mn-lt"/>
                      </a:endParaRPr>
                    </a:p>
                  </a:txBody>
                  <a:tcPr>
                    <a:solidFill>
                      <a:schemeClr val="accent1">
                        <a:lumMod val="60000"/>
                        <a:lumOff val="40000"/>
                      </a:schemeClr>
                    </a:solidFill>
                  </a:tcPr>
                </a:tc>
                <a:extLst>
                  <a:ext uri="{0D108BD9-81ED-4DB2-BD59-A6C34878D82A}">
                    <a16:rowId xmlns:a16="http://schemas.microsoft.com/office/drawing/2014/main" val="2090782829"/>
                  </a:ext>
                </a:extLst>
              </a:tr>
            </a:tbl>
          </a:graphicData>
        </a:graphic>
      </p:graphicFrame>
      <p:pic>
        <p:nvPicPr>
          <p:cNvPr id="5" name="Picture 4"/>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6170" b="13034"/>
          <a:stretch/>
        </p:blipFill>
        <p:spPr>
          <a:xfrm>
            <a:off x="7941334" y="124418"/>
            <a:ext cx="1048367" cy="845345"/>
          </a:xfrm>
          <a:prstGeom prst="rect">
            <a:avLst/>
          </a:prstGeom>
        </p:spPr>
      </p:pic>
    </p:spTree>
    <p:extLst>
      <p:ext uri="{BB962C8B-B14F-4D97-AF65-F5344CB8AC3E}">
        <p14:creationId xmlns:p14="http://schemas.microsoft.com/office/powerpoint/2010/main" val="1502743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114" y="191953"/>
            <a:ext cx="7886700" cy="532606"/>
          </a:xfrm>
        </p:spPr>
        <p:txBody>
          <a:bodyPr>
            <a:normAutofit/>
          </a:bodyPr>
          <a:lstStyle/>
          <a:p>
            <a:pPr algn="ctr"/>
            <a:r>
              <a:rPr lang="en-ZA" dirty="0">
                <a:latin typeface="+mn-lt"/>
              </a:rPr>
              <a:t>COVID-19: Tax Relief – ETI</a:t>
            </a:r>
          </a:p>
        </p:txBody>
      </p:sp>
      <p:sp>
        <p:nvSpPr>
          <p:cNvPr id="4" name="Text Placeholder 3"/>
          <p:cNvSpPr>
            <a:spLocks noGrp="1"/>
          </p:cNvSpPr>
          <p:nvPr>
            <p:ph type="body" sz="quarter" idx="10"/>
          </p:nvPr>
        </p:nvSpPr>
        <p:spPr>
          <a:xfrm>
            <a:off x="455114" y="724559"/>
            <a:ext cx="8370207" cy="668284"/>
          </a:xfrm>
        </p:spPr>
        <p:txBody>
          <a:bodyPr>
            <a:normAutofit/>
          </a:bodyPr>
          <a:lstStyle/>
          <a:p>
            <a:r>
              <a:rPr lang="en-ZA" sz="1800" dirty="0" smtClean="0">
                <a:solidFill>
                  <a:schemeClr val="tx1"/>
                </a:solidFill>
                <a:latin typeface="+mn-lt"/>
              </a:rPr>
              <a:t>Tax periods: April </a:t>
            </a:r>
            <a:r>
              <a:rPr lang="en-ZA" sz="1800" dirty="0">
                <a:solidFill>
                  <a:schemeClr val="tx1"/>
                </a:solidFill>
                <a:latin typeface="+mn-lt"/>
              </a:rPr>
              <a:t>2020 </a:t>
            </a:r>
            <a:r>
              <a:rPr lang="en-ZA" sz="1800" dirty="0" smtClean="0">
                <a:solidFill>
                  <a:schemeClr val="tx1"/>
                </a:solidFill>
                <a:latin typeface="+mn-lt"/>
              </a:rPr>
              <a:t>to July </a:t>
            </a:r>
            <a:r>
              <a:rPr lang="en-ZA" sz="1800" dirty="0">
                <a:solidFill>
                  <a:schemeClr val="tx1"/>
                </a:solidFill>
                <a:latin typeface="+mn-lt"/>
              </a:rPr>
              <a:t>2020 </a:t>
            </a:r>
          </a:p>
        </p:txBody>
      </p:sp>
      <p:graphicFrame>
        <p:nvGraphicFramePr>
          <p:cNvPr id="9" name="Content Placeholder 8"/>
          <p:cNvGraphicFramePr>
            <a:graphicFrameLocks noGrp="1"/>
          </p:cNvGraphicFramePr>
          <p:nvPr>
            <p:ph sz="quarter" idx="11"/>
            <p:extLst>
              <p:ext uri="{D42A27DB-BD31-4B8C-83A1-F6EECF244321}">
                <p14:modId xmlns:p14="http://schemas.microsoft.com/office/powerpoint/2010/main" val="3800718940"/>
              </p:ext>
            </p:extLst>
          </p:nvPr>
        </p:nvGraphicFramePr>
        <p:xfrm>
          <a:off x="454433" y="1295940"/>
          <a:ext cx="8410141" cy="4828993"/>
        </p:xfrm>
        <a:graphic>
          <a:graphicData uri="http://schemas.openxmlformats.org/drawingml/2006/table">
            <a:tbl>
              <a:tblPr firstRow="1" bandRow="1">
                <a:tableStyleId>{5C22544A-7EE6-4342-B048-85BDC9FD1C3A}</a:tableStyleId>
              </a:tblPr>
              <a:tblGrid>
                <a:gridCol w="4107857">
                  <a:extLst>
                    <a:ext uri="{9D8B030D-6E8A-4147-A177-3AD203B41FA5}">
                      <a16:colId xmlns:a16="http://schemas.microsoft.com/office/drawing/2014/main" val="2787417609"/>
                    </a:ext>
                  </a:extLst>
                </a:gridCol>
                <a:gridCol w="4302284">
                  <a:extLst>
                    <a:ext uri="{9D8B030D-6E8A-4147-A177-3AD203B41FA5}">
                      <a16:colId xmlns:a16="http://schemas.microsoft.com/office/drawing/2014/main" val="2296466858"/>
                    </a:ext>
                  </a:extLst>
                </a:gridCol>
              </a:tblGrid>
              <a:tr h="505966">
                <a:tc gridSpan="2">
                  <a:txBody>
                    <a:bodyPr/>
                    <a:lstStyle/>
                    <a:p>
                      <a:r>
                        <a:rPr lang="en-ZA" sz="2000" dirty="0" smtClean="0">
                          <a:solidFill>
                            <a:schemeClr val="tx1"/>
                          </a:solidFill>
                          <a:latin typeface="+mn-lt"/>
                        </a:rPr>
                        <a:t>Two New Categories</a:t>
                      </a:r>
                      <a:r>
                        <a:rPr lang="en-ZA" sz="2000" baseline="0" dirty="0" smtClean="0">
                          <a:solidFill>
                            <a:schemeClr val="tx1"/>
                          </a:solidFill>
                          <a:latin typeface="+mn-lt"/>
                        </a:rPr>
                        <a:t> </a:t>
                      </a:r>
                      <a:endParaRPr lang="en-ZA" sz="2000" dirty="0">
                        <a:solidFill>
                          <a:schemeClr val="tx1"/>
                        </a:solidFill>
                        <a:latin typeface="+mn-lt"/>
                      </a:endParaRPr>
                    </a:p>
                  </a:txBody>
                  <a:tcPr>
                    <a:solidFill>
                      <a:schemeClr val="accent1">
                        <a:lumMod val="75000"/>
                      </a:schemeClr>
                    </a:solidFill>
                  </a:tcPr>
                </a:tc>
                <a:tc hMerge="1">
                  <a:txBody>
                    <a:bodyPr/>
                    <a:lstStyle/>
                    <a:p>
                      <a:endParaRPr lang="en-ZA" sz="1600" dirty="0">
                        <a:solidFill>
                          <a:schemeClr val="tx1"/>
                        </a:solidFill>
                        <a:latin typeface="+mn-lt"/>
                      </a:endParaRPr>
                    </a:p>
                  </a:txBody>
                  <a:tcPr>
                    <a:solidFill>
                      <a:schemeClr val="accent1">
                        <a:lumMod val="75000"/>
                      </a:schemeClr>
                    </a:solidFill>
                  </a:tcPr>
                </a:tc>
                <a:extLst>
                  <a:ext uri="{0D108BD9-81ED-4DB2-BD59-A6C34878D82A}">
                    <a16:rowId xmlns:a16="http://schemas.microsoft.com/office/drawing/2014/main" val="3753937889"/>
                  </a:ext>
                </a:extLst>
              </a:tr>
              <a:tr h="714575">
                <a:tc>
                  <a:txBody>
                    <a:bodyPr/>
                    <a:lstStyle/>
                    <a:p>
                      <a:r>
                        <a:rPr lang="en-ZA" sz="1600" b="1" u="sng" spc="300" dirty="0" smtClean="0">
                          <a:solidFill>
                            <a:schemeClr val="tx1"/>
                          </a:solidFill>
                          <a:latin typeface="+mn-lt"/>
                        </a:rPr>
                        <a:t>For employees 18 to 29 year</a:t>
                      </a:r>
                      <a:r>
                        <a:rPr lang="en-ZA" sz="1600" b="1" u="sng" spc="300" baseline="0" dirty="0" smtClean="0">
                          <a:solidFill>
                            <a:schemeClr val="tx1"/>
                          </a:solidFill>
                          <a:latin typeface="+mn-lt"/>
                        </a:rPr>
                        <a:t>s that have exhausted the 24 month period &amp; meet all other criteria - </a:t>
                      </a:r>
                      <a:endParaRPr lang="en-ZA" sz="1600" b="1" u="sng" spc="300" dirty="0">
                        <a:solidFill>
                          <a:schemeClr val="tx1"/>
                        </a:solidFill>
                        <a:latin typeface="+mn-lt"/>
                      </a:endParaRPr>
                    </a:p>
                  </a:txBody>
                  <a:tcP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u="sng" spc="300" dirty="0" smtClean="0">
                          <a:solidFill>
                            <a:schemeClr val="tx1"/>
                          </a:solidFill>
                          <a:latin typeface="+mn-lt"/>
                        </a:rPr>
                        <a:t>For employees 30 to 65 year</a:t>
                      </a:r>
                      <a:r>
                        <a:rPr lang="en-ZA" sz="1800" b="1" u="sng" spc="300" baseline="0" dirty="0" smtClean="0">
                          <a:solidFill>
                            <a:schemeClr val="tx1"/>
                          </a:solidFill>
                          <a:latin typeface="+mn-lt"/>
                        </a:rPr>
                        <a:t>s &amp; meet all other ETI criteria - </a:t>
                      </a:r>
                      <a:endParaRPr lang="en-ZA" sz="1800" b="1" u="sng" spc="300" dirty="0" smtClean="0">
                        <a:solidFill>
                          <a:schemeClr val="tx1"/>
                        </a:solidFill>
                        <a:latin typeface="+mn-lt"/>
                      </a:endParaRPr>
                    </a:p>
                    <a:p>
                      <a:endParaRPr lang="en-ZA" dirty="0"/>
                    </a:p>
                  </a:txBody>
                  <a:tcPr>
                    <a:solidFill>
                      <a:schemeClr val="accent1">
                        <a:lumMod val="75000"/>
                      </a:schemeClr>
                    </a:solidFill>
                  </a:tcPr>
                </a:tc>
                <a:extLst>
                  <a:ext uri="{0D108BD9-81ED-4DB2-BD59-A6C34878D82A}">
                    <a16:rowId xmlns:a16="http://schemas.microsoft.com/office/drawing/2014/main" val="1486440486"/>
                  </a:ext>
                </a:extLst>
              </a:tr>
              <a:tr h="654311">
                <a:tc gridSpan="2">
                  <a:txBody>
                    <a:bodyPr/>
                    <a:lstStyle/>
                    <a:p>
                      <a:r>
                        <a:rPr lang="en-ZA" sz="1600" dirty="0" smtClean="0">
                          <a:latin typeface="+mn-lt"/>
                        </a:rPr>
                        <a:t>Less than R4500                 </a:t>
                      </a:r>
                      <a:r>
                        <a:rPr lang="en-ZA" sz="1600" b="1" dirty="0" smtClean="0">
                          <a:solidFill>
                            <a:srgbClr val="C00000"/>
                          </a:solidFill>
                          <a:latin typeface="+mn-lt"/>
                        </a:rPr>
                        <a:t>R750</a:t>
                      </a:r>
                      <a:endParaRPr lang="en-ZA" sz="1600" dirty="0">
                        <a:solidFill>
                          <a:srgbClr val="C00000"/>
                        </a:solidFill>
                        <a:latin typeface="+mn-lt"/>
                      </a:endParaRPr>
                    </a:p>
                  </a:txBody>
                  <a:tcPr>
                    <a:solidFill>
                      <a:schemeClr val="accent1">
                        <a:lumMod val="60000"/>
                        <a:lumOff val="40000"/>
                      </a:schemeClr>
                    </a:solidFill>
                  </a:tcPr>
                </a:tc>
                <a:tc hMerge="1">
                  <a:txBody>
                    <a:bodyPr/>
                    <a:lstStyle/>
                    <a:p>
                      <a:endParaRPr lang="en-ZA" sz="1600" dirty="0">
                        <a:solidFill>
                          <a:srgbClr val="C00000"/>
                        </a:solidFill>
                        <a:latin typeface="+mn-lt"/>
                      </a:endParaRPr>
                    </a:p>
                  </a:txBody>
                  <a:tcPr>
                    <a:solidFill>
                      <a:schemeClr val="accent1">
                        <a:lumMod val="60000"/>
                        <a:lumOff val="40000"/>
                      </a:schemeClr>
                    </a:solidFill>
                  </a:tcPr>
                </a:tc>
                <a:extLst>
                  <a:ext uri="{0D108BD9-81ED-4DB2-BD59-A6C34878D82A}">
                    <a16:rowId xmlns:a16="http://schemas.microsoft.com/office/drawing/2014/main" val="3794637994"/>
                  </a:ext>
                </a:extLst>
              </a:tr>
              <a:tr h="2479996">
                <a:tc gridSpan="2">
                  <a:txBody>
                    <a:bodyPr/>
                    <a:lstStyle/>
                    <a:p>
                      <a:r>
                        <a:rPr lang="en-ZA" sz="1600" dirty="0" smtClean="0">
                          <a:latin typeface="+mn-lt"/>
                        </a:rPr>
                        <a:t>R4500 to R6499</a:t>
                      </a:r>
                    </a:p>
                    <a:p>
                      <a:r>
                        <a:rPr lang="en-ZA" sz="1600" kern="1200" dirty="0" smtClean="0">
                          <a:effectLst/>
                          <a:latin typeface="+mn-lt"/>
                        </a:rPr>
                        <a:t>Formula = X = A (B x (C D))</a:t>
                      </a:r>
                    </a:p>
                    <a:p>
                      <a:pPr lvl="0"/>
                      <a:r>
                        <a:rPr lang="en-ZA" sz="1600" kern="1200" dirty="0" smtClean="0">
                          <a:effectLst/>
                          <a:latin typeface="+mn-lt"/>
                        </a:rPr>
                        <a:t>“X” represents ETI amount </a:t>
                      </a:r>
                    </a:p>
                    <a:p>
                      <a:pPr lvl="0"/>
                      <a:r>
                        <a:rPr lang="en-ZA" sz="1600" kern="1200" dirty="0" smtClean="0">
                          <a:effectLst/>
                          <a:latin typeface="+mn-lt"/>
                        </a:rPr>
                        <a:t>“A” represents the amount of </a:t>
                      </a:r>
                      <a:r>
                        <a:rPr lang="en-ZA" sz="1600" b="1" u="sng" kern="1200" dirty="0" smtClean="0">
                          <a:solidFill>
                            <a:srgbClr val="C00000"/>
                          </a:solidFill>
                          <a:effectLst/>
                          <a:latin typeface="+mn-lt"/>
                        </a:rPr>
                        <a:t>R750</a:t>
                      </a:r>
                      <a:r>
                        <a:rPr lang="en-ZA" sz="1600" kern="1200" dirty="0" smtClean="0">
                          <a:effectLst/>
                          <a:latin typeface="+mn-lt"/>
                        </a:rPr>
                        <a:t>;</a:t>
                      </a:r>
                    </a:p>
                    <a:p>
                      <a:pPr lvl="0"/>
                      <a:r>
                        <a:rPr lang="en-ZA" sz="1600" kern="1200" dirty="0" smtClean="0">
                          <a:effectLst/>
                          <a:latin typeface="+mn-lt"/>
                        </a:rPr>
                        <a:t>“B” represents the number </a:t>
                      </a:r>
                      <a:r>
                        <a:rPr lang="en-ZA" sz="1600" b="1" kern="1200" dirty="0" smtClean="0">
                          <a:solidFill>
                            <a:srgbClr val="C00000"/>
                          </a:solidFill>
                          <a:effectLst/>
                          <a:latin typeface="+mn-lt"/>
                        </a:rPr>
                        <a:t>0,375</a:t>
                      </a:r>
                      <a:r>
                        <a:rPr lang="en-ZA" sz="1600" kern="1200" dirty="0" smtClean="0">
                          <a:effectLst/>
                          <a:latin typeface="+mn-lt"/>
                        </a:rPr>
                        <a:t>;</a:t>
                      </a:r>
                    </a:p>
                    <a:p>
                      <a:pPr lvl="0"/>
                      <a:r>
                        <a:rPr lang="en-ZA" sz="1600" kern="1200" dirty="0" smtClean="0">
                          <a:effectLst/>
                          <a:latin typeface="+mn-lt"/>
                        </a:rPr>
                        <a:t>“C” represents the monthly remuneration; “D” represents the amount of R4 500; or</a:t>
                      </a:r>
                    </a:p>
                    <a:p>
                      <a:r>
                        <a:rPr lang="en-ZA" sz="1600" kern="1200" dirty="0" smtClean="0">
                          <a:effectLst/>
                          <a:latin typeface="+mn-lt"/>
                        </a:rPr>
                        <a:t> R6 500 or more, is an amount of nil.</a:t>
                      </a:r>
                    </a:p>
                    <a:p>
                      <a:endParaRPr lang="en-ZA" sz="1600" dirty="0">
                        <a:latin typeface="+mn-lt"/>
                      </a:endParaRPr>
                    </a:p>
                  </a:txBody>
                  <a:tcPr>
                    <a:solidFill>
                      <a:schemeClr val="accent1">
                        <a:lumMod val="60000"/>
                        <a:lumOff val="40000"/>
                      </a:schemeClr>
                    </a:solidFill>
                  </a:tcPr>
                </a:tc>
                <a:tc hMerge="1">
                  <a:txBody>
                    <a:bodyPr/>
                    <a:lstStyle/>
                    <a:p>
                      <a:endParaRPr lang="en-ZA" b="1" dirty="0">
                        <a:solidFill>
                          <a:srgbClr val="FF0000"/>
                        </a:solidFill>
                      </a:endParaRPr>
                    </a:p>
                  </a:txBody>
                  <a:tcPr/>
                </a:tc>
                <a:extLst>
                  <a:ext uri="{0D108BD9-81ED-4DB2-BD59-A6C34878D82A}">
                    <a16:rowId xmlns:a16="http://schemas.microsoft.com/office/drawing/2014/main" val="315695837"/>
                  </a:ext>
                </a:extLst>
              </a:tr>
            </a:tbl>
          </a:graphicData>
        </a:graphic>
      </p:graphicFrame>
      <p:pic>
        <p:nvPicPr>
          <p:cNvPr id="5" name="Picture 4"/>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6170" b="13034"/>
          <a:stretch/>
        </p:blipFill>
        <p:spPr>
          <a:xfrm>
            <a:off x="7941334" y="165202"/>
            <a:ext cx="997788" cy="804561"/>
          </a:xfrm>
          <a:prstGeom prst="rect">
            <a:avLst/>
          </a:prstGeom>
        </p:spPr>
      </p:pic>
    </p:spTree>
    <p:extLst>
      <p:ext uri="{BB962C8B-B14F-4D97-AF65-F5344CB8AC3E}">
        <p14:creationId xmlns:p14="http://schemas.microsoft.com/office/powerpoint/2010/main" val="899668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2" y="122189"/>
            <a:ext cx="7886700" cy="1271511"/>
          </a:xfrm>
        </p:spPr>
        <p:txBody>
          <a:bodyPr>
            <a:noAutofit/>
          </a:bodyPr>
          <a:lstStyle/>
          <a:p>
            <a:pPr algn="ctr"/>
            <a:r>
              <a:rPr lang="en-ZA" sz="2900" dirty="0" smtClean="0">
                <a:latin typeface="+mn-lt"/>
              </a:rPr>
              <a:t>COVID-19: Tax Relief </a:t>
            </a:r>
            <a:br>
              <a:rPr lang="en-ZA" sz="2900" dirty="0" smtClean="0">
                <a:latin typeface="+mn-lt"/>
              </a:rPr>
            </a:br>
            <a:r>
              <a:rPr lang="en-ZA" sz="2900" dirty="0" smtClean="0">
                <a:latin typeface="+mn-lt"/>
              </a:rPr>
              <a:t> How To Set-Off ETI Against PAYE Liability</a:t>
            </a:r>
            <a:endParaRPr lang="en-ZA" sz="2900" dirty="0">
              <a:latin typeface="+mn-lt"/>
            </a:endParaRPr>
          </a:p>
        </p:txBody>
      </p:sp>
      <p:sp>
        <p:nvSpPr>
          <p:cNvPr id="4" name="Text Placeholder 3"/>
          <p:cNvSpPr>
            <a:spLocks noGrp="1"/>
          </p:cNvSpPr>
          <p:nvPr>
            <p:ph type="body" sz="quarter" idx="10"/>
          </p:nvPr>
        </p:nvSpPr>
        <p:spPr>
          <a:xfrm>
            <a:off x="269107" y="1425169"/>
            <a:ext cx="8370207" cy="423080"/>
          </a:xfrm>
        </p:spPr>
        <p:txBody>
          <a:bodyPr>
            <a:normAutofit fontScale="25000" lnSpcReduction="20000"/>
          </a:bodyPr>
          <a:lstStyle/>
          <a:p>
            <a:endParaRPr lang="en-ZA" sz="2400" dirty="0" smtClean="0">
              <a:latin typeface="+mn-lt"/>
            </a:endParaRPr>
          </a:p>
          <a:p>
            <a:r>
              <a:rPr lang="en-ZA" sz="8000" dirty="0" smtClean="0">
                <a:latin typeface="+mn-lt"/>
              </a:rPr>
              <a:t>Tax </a:t>
            </a:r>
            <a:r>
              <a:rPr lang="en-ZA" sz="8000" dirty="0">
                <a:latin typeface="+mn-lt"/>
              </a:rPr>
              <a:t>periods: April 2020 to July 2020 </a:t>
            </a:r>
          </a:p>
        </p:txBody>
      </p:sp>
      <p:pic>
        <p:nvPicPr>
          <p:cNvPr id="5" name="Picture 4"/>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6170" b="13034"/>
          <a:stretch/>
        </p:blipFill>
        <p:spPr>
          <a:xfrm>
            <a:off x="8064624" y="119930"/>
            <a:ext cx="964613" cy="777810"/>
          </a:xfrm>
          <a:prstGeom prst="rect">
            <a:avLst/>
          </a:prstGeom>
        </p:spPr>
      </p:pic>
      <p:sp>
        <p:nvSpPr>
          <p:cNvPr id="3" name="Content Placeholder 2"/>
          <p:cNvSpPr>
            <a:spLocks noGrp="1"/>
          </p:cNvSpPr>
          <p:nvPr>
            <p:ph sz="quarter" idx="11"/>
          </p:nvPr>
        </p:nvSpPr>
        <p:spPr>
          <a:xfrm>
            <a:off x="341312" y="1788458"/>
            <a:ext cx="8370887" cy="4304367"/>
          </a:xfrm>
        </p:spPr>
        <p:txBody>
          <a:bodyPr>
            <a:normAutofit/>
          </a:bodyPr>
          <a:lstStyle/>
          <a:p>
            <a:pPr marL="285750" indent="-285750">
              <a:buFont typeface="Arial" panose="020B0604020202020204" pitchFamily="34" charset="0"/>
              <a:buChar char="•"/>
            </a:pPr>
            <a:endParaRPr lang="en-ZA" sz="2400" dirty="0" smtClean="0"/>
          </a:p>
          <a:p>
            <a:pPr marL="285750" indent="-285750">
              <a:buFont typeface="Arial" panose="020B0604020202020204" pitchFamily="34" charset="0"/>
              <a:buChar char="•"/>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667672738"/>
              </p:ext>
            </p:extLst>
          </p:nvPr>
        </p:nvGraphicFramePr>
        <p:xfrm>
          <a:off x="440659" y="2019558"/>
          <a:ext cx="8271540" cy="3918168"/>
        </p:xfrm>
        <a:graphic>
          <a:graphicData uri="http://schemas.openxmlformats.org/drawingml/2006/table">
            <a:tbl>
              <a:tblPr firstRow="1" bandRow="1">
                <a:tableStyleId>{5C22544A-7EE6-4342-B048-85BDC9FD1C3A}</a:tableStyleId>
              </a:tblPr>
              <a:tblGrid>
                <a:gridCol w="990862">
                  <a:extLst>
                    <a:ext uri="{9D8B030D-6E8A-4147-A177-3AD203B41FA5}">
                      <a16:colId xmlns:a16="http://schemas.microsoft.com/office/drawing/2014/main" val="1828209636"/>
                    </a:ext>
                  </a:extLst>
                </a:gridCol>
                <a:gridCol w="7280678">
                  <a:extLst>
                    <a:ext uri="{9D8B030D-6E8A-4147-A177-3AD203B41FA5}">
                      <a16:colId xmlns:a16="http://schemas.microsoft.com/office/drawing/2014/main" val="3477988211"/>
                    </a:ext>
                  </a:extLst>
                </a:gridCol>
              </a:tblGrid>
              <a:tr h="371731">
                <a:tc>
                  <a:txBody>
                    <a:bodyPr/>
                    <a:lstStyle/>
                    <a:p>
                      <a:r>
                        <a:rPr lang="en-ZA" dirty="0" smtClean="0"/>
                        <a:t>Steps</a:t>
                      </a:r>
                      <a:endParaRPr lang="en-ZA" dirty="0"/>
                    </a:p>
                  </a:txBody>
                  <a:tcPr/>
                </a:tc>
                <a:tc>
                  <a:txBody>
                    <a:bodyPr/>
                    <a:lstStyle/>
                    <a:p>
                      <a:r>
                        <a:rPr lang="en-ZA" dirty="0" smtClean="0"/>
                        <a:t>Description </a:t>
                      </a:r>
                      <a:endParaRPr lang="en-ZA" dirty="0"/>
                    </a:p>
                  </a:txBody>
                  <a:tcPr/>
                </a:tc>
                <a:extLst>
                  <a:ext uri="{0D108BD9-81ED-4DB2-BD59-A6C34878D82A}">
                    <a16:rowId xmlns:a16="http://schemas.microsoft.com/office/drawing/2014/main" val="28400396"/>
                  </a:ext>
                </a:extLst>
              </a:tr>
              <a:tr h="364577">
                <a:tc>
                  <a:txBody>
                    <a:bodyPr/>
                    <a:lstStyle/>
                    <a:p>
                      <a:r>
                        <a:rPr lang="en-ZA" sz="1600" b="1" dirty="0" smtClean="0"/>
                        <a:t>Step 1</a:t>
                      </a:r>
                      <a:endParaRPr lang="en-ZA" sz="1600" b="1" dirty="0"/>
                    </a:p>
                  </a:txBody>
                  <a:tcPr/>
                </a:tc>
                <a:tc>
                  <a:txBody>
                    <a:bodyPr/>
                    <a:lstStyle/>
                    <a:p>
                      <a:r>
                        <a:rPr lang="en-ZA" sz="1600" dirty="0" smtClean="0"/>
                        <a:t>Calculate 100% PAYE liability </a:t>
                      </a:r>
                      <a:endParaRPr lang="en-ZA" sz="1600" dirty="0"/>
                    </a:p>
                  </a:txBody>
                  <a:tcPr/>
                </a:tc>
                <a:extLst>
                  <a:ext uri="{0D108BD9-81ED-4DB2-BD59-A6C34878D82A}">
                    <a16:rowId xmlns:a16="http://schemas.microsoft.com/office/drawing/2014/main" val="3802447543"/>
                  </a:ext>
                </a:extLst>
              </a:tr>
              <a:tr h="364577">
                <a:tc>
                  <a:txBody>
                    <a:bodyPr/>
                    <a:lstStyle/>
                    <a:p>
                      <a:r>
                        <a:rPr lang="en-ZA" sz="1600" b="1" dirty="0" smtClean="0"/>
                        <a:t>Step 2 </a:t>
                      </a:r>
                      <a:endParaRPr lang="en-ZA"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smtClean="0"/>
                        <a:t>Determine the 65% &amp; 35% split </a:t>
                      </a:r>
                      <a:endParaRPr lang="en-ZA" sz="1600" dirty="0"/>
                    </a:p>
                  </a:txBody>
                  <a:tcPr/>
                </a:tc>
                <a:extLst>
                  <a:ext uri="{0D108BD9-81ED-4DB2-BD59-A6C34878D82A}">
                    <a16:rowId xmlns:a16="http://schemas.microsoft.com/office/drawing/2014/main" val="3272640238"/>
                  </a:ext>
                </a:extLst>
              </a:tr>
              <a:tr h="678334">
                <a:tc>
                  <a:txBody>
                    <a:bodyPr/>
                    <a:lstStyle/>
                    <a:p>
                      <a:r>
                        <a:rPr kumimoji="0" lang="en-ZA" sz="1600" b="1" i="0" u="none" strike="noStrike" kern="1200" cap="none" spc="0" normalizeH="0" baseline="0" noProof="0" dirty="0" smtClean="0">
                          <a:ln>
                            <a:noFill/>
                          </a:ln>
                          <a:solidFill>
                            <a:prstClr val="black"/>
                          </a:solidFill>
                          <a:effectLst/>
                          <a:uLnTx/>
                          <a:uFillTx/>
                          <a:latin typeface="Arial" panose="020B0604020202020204"/>
                          <a:ea typeface="+mn-ea"/>
                          <a:cs typeface="+mn-cs"/>
                        </a:rPr>
                        <a:t>Step 3</a:t>
                      </a:r>
                      <a:endParaRPr lang="en-ZA"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smtClean="0"/>
                        <a:t>Calculate total ETI amount for that tax period </a:t>
                      </a:r>
                      <a:r>
                        <a:rPr lang="en-ZA" sz="1600" b="1" u="sng" dirty="0" smtClean="0"/>
                        <a:t>plus</a:t>
                      </a:r>
                      <a:r>
                        <a:rPr lang="en-ZA" sz="1600" dirty="0" smtClean="0"/>
                        <a:t> add any unused</a:t>
                      </a:r>
                      <a:r>
                        <a:rPr lang="en-ZA" sz="1600" baseline="0" dirty="0" smtClean="0"/>
                        <a:t> </a:t>
                      </a:r>
                      <a:r>
                        <a:rPr lang="en-ZA" sz="1600" dirty="0" smtClean="0"/>
                        <a:t>ETI amount carried forward from previous tax period </a:t>
                      </a:r>
                      <a:endParaRPr lang="en-ZA" sz="1600" dirty="0"/>
                    </a:p>
                  </a:txBody>
                  <a:tcPr/>
                </a:tc>
                <a:extLst>
                  <a:ext uri="{0D108BD9-81ED-4DB2-BD59-A6C34878D82A}">
                    <a16:rowId xmlns:a16="http://schemas.microsoft.com/office/drawing/2014/main" val="4214004346"/>
                  </a:ext>
                </a:extLst>
              </a:tr>
              <a:tr h="364577">
                <a:tc>
                  <a:txBody>
                    <a:bodyPr/>
                    <a:lstStyle/>
                    <a:p>
                      <a:r>
                        <a:rPr kumimoji="0" lang="en-ZA" sz="1600" b="1" i="0" u="none" strike="noStrike" kern="1200" cap="none" spc="0" normalizeH="0" baseline="0" noProof="0" dirty="0" smtClean="0">
                          <a:ln>
                            <a:noFill/>
                          </a:ln>
                          <a:solidFill>
                            <a:prstClr val="black"/>
                          </a:solidFill>
                          <a:effectLst/>
                          <a:uLnTx/>
                          <a:uFillTx/>
                          <a:latin typeface="Arial" panose="020B0604020202020204"/>
                          <a:ea typeface="+mn-ea"/>
                          <a:cs typeface="+mn-cs"/>
                        </a:rPr>
                        <a:t>Step 4</a:t>
                      </a:r>
                      <a:endParaRPr lang="en-ZA" sz="1600" b="1" dirty="0"/>
                    </a:p>
                  </a:txBody>
                  <a:tcPr/>
                </a:tc>
                <a:tc>
                  <a:txBody>
                    <a:bodyPr/>
                    <a:lstStyle/>
                    <a:p>
                      <a:r>
                        <a:rPr lang="en-ZA" sz="1600" dirty="0" smtClean="0"/>
                        <a:t>Set-off the ETI</a:t>
                      </a:r>
                      <a:r>
                        <a:rPr lang="en-ZA" sz="1600" baseline="0" dirty="0" smtClean="0"/>
                        <a:t> amount against 65% PAYE liability </a:t>
                      </a:r>
                      <a:endParaRPr lang="en-ZA" sz="1600" dirty="0"/>
                    </a:p>
                  </a:txBody>
                  <a:tcPr/>
                </a:tc>
                <a:extLst>
                  <a:ext uri="{0D108BD9-81ED-4DB2-BD59-A6C34878D82A}">
                    <a16:rowId xmlns:a16="http://schemas.microsoft.com/office/drawing/2014/main" val="900801359"/>
                  </a:ext>
                </a:extLst>
              </a:tr>
              <a:tr h="600733">
                <a:tc>
                  <a:txBody>
                    <a:bodyPr/>
                    <a:lstStyle/>
                    <a:p>
                      <a:r>
                        <a:rPr kumimoji="0" lang="en-ZA" sz="1600" b="1" i="0" u="none" strike="noStrike" kern="1200" cap="none" spc="0" normalizeH="0" baseline="0" noProof="0" dirty="0" smtClean="0">
                          <a:ln>
                            <a:noFill/>
                          </a:ln>
                          <a:solidFill>
                            <a:prstClr val="black"/>
                          </a:solidFill>
                          <a:effectLst/>
                          <a:uLnTx/>
                          <a:uFillTx/>
                          <a:latin typeface="Arial" panose="020B0604020202020204"/>
                          <a:ea typeface="+mn-ea"/>
                          <a:cs typeface="+mn-cs"/>
                        </a:rPr>
                        <a:t>Step 5</a:t>
                      </a:r>
                      <a:endParaRPr lang="en-ZA" sz="1600" b="1" dirty="0"/>
                    </a:p>
                  </a:txBody>
                  <a:tcPr/>
                </a:tc>
                <a:tc>
                  <a:txBody>
                    <a:bodyPr/>
                    <a:lstStyle/>
                    <a:p>
                      <a:r>
                        <a:rPr lang="en-ZA" sz="1600" b="1" dirty="0" smtClean="0"/>
                        <a:t>If PAYE liability greater </a:t>
                      </a:r>
                      <a:r>
                        <a:rPr lang="en-ZA" sz="1600" dirty="0" smtClean="0"/>
                        <a:t>than ETI amount = </a:t>
                      </a:r>
                      <a:r>
                        <a:rPr lang="en-ZA" sz="1600" b="1" dirty="0" smtClean="0"/>
                        <a:t>payment</a:t>
                      </a:r>
                      <a:r>
                        <a:rPr lang="en-ZA" sz="1600" b="1" baseline="0" dirty="0" smtClean="0"/>
                        <a:t> to SARS required</a:t>
                      </a:r>
                    </a:p>
                    <a:p>
                      <a:r>
                        <a:rPr lang="en-ZA" sz="1600" b="0" baseline="0" dirty="0" smtClean="0"/>
                        <a:t>(see Example 2 below) </a:t>
                      </a:r>
                      <a:r>
                        <a:rPr lang="en-ZA" sz="1600" b="0" dirty="0" smtClean="0"/>
                        <a:t> </a:t>
                      </a:r>
                      <a:endParaRPr lang="en-ZA" sz="1600" b="0" dirty="0"/>
                    </a:p>
                  </a:txBody>
                  <a:tcPr/>
                </a:tc>
                <a:extLst>
                  <a:ext uri="{0D108BD9-81ED-4DB2-BD59-A6C34878D82A}">
                    <a16:rowId xmlns:a16="http://schemas.microsoft.com/office/drawing/2014/main" val="3176061167"/>
                  </a:ext>
                </a:extLst>
              </a:tr>
              <a:tr h="1173639">
                <a:tc>
                  <a:txBody>
                    <a:bodyPr/>
                    <a:lstStyle/>
                    <a:p>
                      <a:r>
                        <a:rPr kumimoji="0" lang="en-ZA" sz="1600" b="1" i="0" u="none" strike="noStrike" kern="1200" cap="none" spc="0" normalizeH="0" baseline="0" noProof="0" dirty="0" smtClean="0">
                          <a:ln>
                            <a:noFill/>
                          </a:ln>
                          <a:solidFill>
                            <a:prstClr val="black"/>
                          </a:solidFill>
                          <a:effectLst/>
                          <a:uLnTx/>
                          <a:uFillTx/>
                          <a:latin typeface="Arial" panose="020B0604020202020204"/>
                          <a:ea typeface="+mn-ea"/>
                          <a:cs typeface="+mn-cs"/>
                        </a:rPr>
                        <a:t>Step 6</a:t>
                      </a:r>
                      <a:endParaRPr lang="en-ZA" sz="1600" b="1" dirty="0"/>
                    </a:p>
                  </a:txBody>
                  <a:tcPr/>
                </a:tc>
                <a:tc>
                  <a:txBody>
                    <a:bodyPr/>
                    <a:lstStyle/>
                    <a:p>
                      <a:r>
                        <a:rPr lang="en-ZA" sz="1600" b="1" dirty="0" smtClean="0"/>
                        <a:t>If ETI amount greater </a:t>
                      </a:r>
                      <a:r>
                        <a:rPr lang="en-ZA" sz="1600" dirty="0" smtClean="0"/>
                        <a:t>than PAYE liability = </a:t>
                      </a:r>
                      <a:r>
                        <a:rPr lang="en-ZA" sz="1600" b="1" dirty="0" smtClean="0"/>
                        <a:t>SARS to refund</a:t>
                      </a:r>
                      <a:r>
                        <a:rPr lang="en-ZA" sz="1600" b="1" baseline="0" dirty="0" smtClean="0"/>
                        <a:t> within 1 to 10 working days from submission of EMP 201</a:t>
                      </a:r>
                      <a:r>
                        <a:rPr lang="en-ZA" sz="1600" b="1" strike="noStrike" baseline="30000" dirty="0" smtClean="0">
                          <a:solidFill>
                            <a:srgbClr val="FF0000"/>
                          </a:solidFill>
                        </a:rPr>
                        <a:t>new (COVID-19 tax relief)</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baseline="0" dirty="0" smtClean="0"/>
                        <a:t>(see Example 2 below) </a:t>
                      </a:r>
                      <a:r>
                        <a:rPr lang="en-ZA" sz="1600" b="0" dirty="0" smtClean="0"/>
                        <a:t> </a:t>
                      </a:r>
                    </a:p>
                    <a:p>
                      <a:endParaRPr lang="en-ZA" sz="1600" b="1" dirty="0"/>
                    </a:p>
                  </a:txBody>
                  <a:tcPr/>
                </a:tc>
                <a:extLst>
                  <a:ext uri="{0D108BD9-81ED-4DB2-BD59-A6C34878D82A}">
                    <a16:rowId xmlns:a16="http://schemas.microsoft.com/office/drawing/2014/main" val="1520452725"/>
                  </a:ext>
                </a:extLst>
              </a:tr>
            </a:tbl>
          </a:graphicData>
        </a:graphic>
      </p:graphicFrame>
    </p:spTree>
    <p:extLst>
      <p:ext uri="{BB962C8B-B14F-4D97-AF65-F5344CB8AC3E}">
        <p14:creationId xmlns:p14="http://schemas.microsoft.com/office/powerpoint/2010/main" val="3008654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49"/>
            <a:ext cx="8229600" cy="1143000"/>
          </a:xfrm>
        </p:spPr>
        <p:txBody>
          <a:bodyPr/>
          <a:lstStyle/>
          <a:p>
            <a:pPr algn="ctr"/>
            <a:r>
              <a:rPr lang="en-ZA" dirty="0" smtClean="0"/>
              <a:t>COVID-19 Tax </a:t>
            </a:r>
            <a:r>
              <a:rPr lang="en-ZA" dirty="0"/>
              <a:t>Relief </a:t>
            </a:r>
            <a:r>
              <a:rPr lang="en-ZA" dirty="0" smtClean="0"/>
              <a:t>– </a:t>
            </a:r>
            <a:br>
              <a:rPr lang="en-ZA" dirty="0" smtClean="0"/>
            </a:br>
            <a:r>
              <a:rPr lang="en-ZA" dirty="0" smtClean="0"/>
              <a:t>PAYE &amp; ETI</a:t>
            </a:r>
            <a:endParaRPr lang="en-ZA" dirty="0"/>
          </a:p>
        </p:txBody>
      </p:sp>
      <p:sp>
        <p:nvSpPr>
          <p:cNvPr id="6" name="Title 5"/>
          <p:cNvSpPr txBox="1">
            <a:spLocks/>
          </p:cNvSpPr>
          <p:nvPr/>
        </p:nvSpPr>
        <p:spPr>
          <a:xfrm>
            <a:off x="457200" y="1082705"/>
            <a:ext cx="6932637" cy="544390"/>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300" dirty="0" smtClean="0"/>
              <a:t>Example 2  </a:t>
            </a:r>
          </a:p>
        </p:txBody>
      </p:sp>
      <p:pic>
        <p:nvPicPr>
          <p:cNvPr id="8" name="Picture 7"/>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6170" b="13034"/>
          <a:stretch/>
        </p:blipFill>
        <p:spPr>
          <a:xfrm>
            <a:off x="7896281" y="253093"/>
            <a:ext cx="1028929" cy="829671"/>
          </a:xfrm>
          <a:prstGeom prst="rect">
            <a:avLst/>
          </a:prstGeom>
        </p:spPr>
      </p:pic>
      <p:pic>
        <p:nvPicPr>
          <p:cNvPr id="136" name="Picture 135"/>
          <p:cNvPicPr>
            <a:picLocks noChangeAspect="1"/>
          </p:cNvPicPr>
          <p:nvPr/>
        </p:nvPicPr>
        <p:blipFill>
          <a:blip r:embed="rId4"/>
          <a:stretch>
            <a:fillRect/>
          </a:stretch>
        </p:blipFill>
        <p:spPr>
          <a:xfrm>
            <a:off x="457200" y="1922780"/>
            <a:ext cx="8229600" cy="3070461"/>
          </a:xfrm>
          <a:prstGeom prst="rect">
            <a:avLst/>
          </a:prstGeom>
        </p:spPr>
      </p:pic>
    </p:spTree>
    <p:extLst>
      <p:ext uri="{BB962C8B-B14F-4D97-AF65-F5344CB8AC3E}">
        <p14:creationId xmlns:p14="http://schemas.microsoft.com/office/powerpoint/2010/main" val="19873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3267" y="77291"/>
            <a:ext cx="8229600" cy="779209"/>
          </a:xfrm>
        </p:spPr>
        <p:txBody>
          <a:bodyPr>
            <a:noAutofit/>
          </a:bodyPr>
          <a:lstStyle/>
          <a:p>
            <a:pPr algn="ctr"/>
            <a:r>
              <a:rPr lang="en-ZA" dirty="0" smtClean="0">
                <a:solidFill>
                  <a:schemeClr val="accent1">
                    <a:lumMod val="50000"/>
                  </a:schemeClr>
                </a:solidFill>
              </a:rPr>
              <a:t>COVID-19: Tax Relief – ETI </a:t>
            </a:r>
            <a:br>
              <a:rPr lang="en-ZA" dirty="0" smtClean="0">
                <a:solidFill>
                  <a:schemeClr val="accent1">
                    <a:lumMod val="50000"/>
                  </a:schemeClr>
                </a:solidFill>
              </a:rPr>
            </a:br>
            <a:r>
              <a:rPr lang="en-ZA" dirty="0" smtClean="0">
                <a:solidFill>
                  <a:schemeClr val="accent1">
                    <a:lumMod val="50000"/>
                  </a:schemeClr>
                </a:solidFill>
              </a:rPr>
              <a:t>Summary </a:t>
            </a:r>
            <a:br>
              <a:rPr lang="en-ZA" dirty="0" smtClean="0">
                <a:solidFill>
                  <a:schemeClr val="accent1">
                    <a:lumMod val="50000"/>
                  </a:schemeClr>
                </a:solidFill>
              </a:rPr>
            </a:br>
            <a:endParaRPr lang="en-ZA" dirty="0">
              <a:solidFill>
                <a:schemeClr val="accent1">
                  <a:lumMod val="50000"/>
                </a:schemeClr>
              </a:solidFill>
            </a:endParaRPr>
          </a:p>
        </p:txBody>
      </p:sp>
      <p:sp>
        <p:nvSpPr>
          <p:cNvPr id="2" name="Rectangle 1"/>
          <p:cNvSpPr/>
          <p:nvPr/>
        </p:nvSpPr>
        <p:spPr>
          <a:xfrm>
            <a:off x="313267" y="1139382"/>
            <a:ext cx="8576733" cy="5056702"/>
          </a:xfrm>
          <a:prstGeom prst="rect">
            <a:avLst/>
          </a:prstGeom>
        </p:spPr>
        <p:txBody>
          <a:bodyPr/>
          <a:lstStyle/>
          <a:p>
            <a:pPr lvl="0">
              <a:buChar char="•"/>
            </a:pPr>
            <a:endParaRPr lang="en-US" dirty="0"/>
          </a:p>
        </p:txBody>
      </p:sp>
      <p:pic>
        <p:nvPicPr>
          <p:cNvPr id="5" name="Picture 4"/>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6170" b="13034"/>
          <a:stretch/>
        </p:blipFill>
        <p:spPr>
          <a:xfrm>
            <a:off x="7922341" y="145043"/>
            <a:ext cx="1127066" cy="908803"/>
          </a:xfrm>
          <a:prstGeom prst="rect">
            <a:avLst/>
          </a:prstGeom>
        </p:spPr>
      </p:pic>
      <p:graphicFrame>
        <p:nvGraphicFramePr>
          <p:cNvPr id="19" name="Content Placeholder 18"/>
          <p:cNvGraphicFramePr>
            <a:graphicFrameLocks noGrp="1"/>
          </p:cNvGraphicFramePr>
          <p:nvPr>
            <p:ph idx="1"/>
            <p:extLst>
              <p:ext uri="{D42A27DB-BD31-4B8C-83A1-F6EECF244321}">
                <p14:modId xmlns:p14="http://schemas.microsoft.com/office/powerpoint/2010/main" val="852886711"/>
              </p:ext>
            </p:extLst>
          </p:nvPr>
        </p:nvGraphicFramePr>
        <p:xfrm>
          <a:off x="457200" y="1053847"/>
          <a:ext cx="8229600" cy="5142238"/>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68893158"/>
                    </a:ext>
                  </a:extLst>
                </a:gridCol>
              </a:tblGrid>
              <a:tr h="5142238">
                <a:tc>
                  <a:txBody>
                    <a:bodyPr/>
                    <a:lstStyle/>
                    <a:p>
                      <a:pPr marL="0" indent="0">
                        <a:buFont typeface="Arial" panose="020B0604020202020204" pitchFamily="34" charset="0"/>
                        <a:buNone/>
                      </a:pPr>
                      <a:r>
                        <a:rPr lang="en-ZA" b="1" dirty="0" smtClean="0">
                          <a:solidFill>
                            <a:schemeClr val="tx1"/>
                          </a:solidFill>
                        </a:rPr>
                        <a:t>CRITERIA</a:t>
                      </a:r>
                      <a:r>
                        <a:rPr lang="en-ZA" b="1" baseline="0" dirty="0" smtClean="0">
                          <a:solidFill>
                            <a:schemeClr val="tx1"/>
                          </a:solidFill>
                        </a:rPr>
                        <a:t> - </a:t>
                      </a:r>
                    </a:p>
                    <a:p>
                      <a:pPr marL="285750" indent="-285750">
                        <a:buFont typeface="Arial" panose="020B0604020202020204" pitchFamily="34" charset="0"/>
                        <a:buChar char="•"/>
                      </a:pPr>
                      <a:r>
                        <a:rPr lang="en-ZA" b="0" baseline="0" dirty="0" smtClean="0">
                          <a:solidFill>
                            <a:schemeClr val="tx1"/>
                          </a:solidFill>
                        </a:rPr>
                        <a:t>the employer must have been registered with SARS as at 1 March 2020</a:t>
                      </a:r>
                    </a:p>
                    <a:p>
                      <a:pPr marL="285750" indent="-285750">
                        <a:buFont typeface="Arial" panose="020B0604020202020204" pitchFamily="34" charset="0"/>
                        <a:buChar char="•"/>
                      </a:pPr>
                      <a:r>
                        <a:rPr lang="en-ZA" b="0" baseline="0" dirty="0" smtClean="0">
                          <a:solidFill>
                            <a:schemeClr val="tx1"/>
                          </a:solidFill>
                        </a:rPr>
                        <a:t>be fully tax compliant</a:t>
                      </a:r>
                    </a:p>
                    <a:p>
                      <a:pPr marL="285750" indent="-285750">
                        <a:buFont typeface="Arial" panose="020B0604020202020204" pitchFamily="34" charset="0"/>
                        <a:buChar char="•"/>
                      </a:pPr>
                      <a:r>
                        <a:rPr lang="en-ZA" b="0" baseline="0" dirty="0" smtClean="0">
                          <a:solidFill>
                            <a:schemeClr val="tx1"/>
                          </a:solidFill>
                        </a:rPr>
                        <a:t>comply with existing + expanded rules of ETI</a:t>
                      </a:r>
                    </a:p>
                    <a:p>
                      <a:pPr marL="285750" indent="-285750">
                        <a:buFont typeface="Wingdings" panose="05000000000000000000" pitchFamily="2" charset="2"/>
                        <a:buChar char="ü"/>
                      </a:pPr>
                      <a:endParaRPr lang="en-ZA" dirty="0" smtClean="0">
                        <a:solidFill>
                          <a:schemeClr val="tx1"/>
                        </a:solidFill>
                      </a:endParaRPr>
                    </a:p>
                    <a:p>
                      <a:r>
                        <a:rPr lang="en-ZA" sz="1800" b="1" kern="1200" dirty="0" smtClean="0">
                          <a:solidFill>
                            <a:schemeClr val="tx1"/>
                          </a:solidFill>
                          <a:latin typeface="+mn-lt"/>
                          <a:ea typeface="+mn-ea"/>
                          <a:cs typeface="+mn-cs"/>
                        </a:rPr>
                        <a:t>TAX PERIODS – </a:t>
                      </a:r>
                    </a:p>
                    <a:p>
                      <a:pPr marL="285750" indent="-285750">
                        <a:buFont typeface="Arial" panose="020B0604020202020204" pitchFamily="34" charset="0"/>
                        <a:buChar char="•"/>
                      </a:pPr>
                      <a:r>
                        <a:rPr lang="en-ZA" b="0" dirty="0" smtClean="0">
                          <a:solidFill>
                            <a:schemeClr val="tx1"/>
                          </a:solidFill>
                        </a:rPr>
                        <a:t>April, May,</a:t>
                      </a:r>
                      <a:r>
                        <a:rPr lang="en-ZA" b="0" baseline="0" dirty="0" smtClean="0">
                          <a:solidFill>
                            <a:schemeClr val="tx1"/>
                          </a:solidFill>
                        </a:rPr>
                        <a:t> June &amp; July 2020</a:t>
                      </a:r>
                    </a:p>
                    <a:p>
                      <a:pPr marL="285750" indent="-285750">
                        <a:buFont typeface="Wingdings" panose="05000000000000000000" pitchFamily="2" charset="2"/>
                        <a:buChar char="ü"/>
                      </a:pPr>
                      <a:endParaRPr lang="en-ZA" b="0" baseline="0" dirty="0" smtClean="0">
                        <a:solidFill>
                          <a:schemeClr val="tx1"/>
                        </a:solidFill>
                      </a:endParaRPr>
                    </a:p>
                    <a:p>
                      <a:pPr marL="0" algn="l" defTabSz="914400" rtl="0" eaLnBrk="1" latinLnBrk="0" hangingPunct="1"/>
                      <a:r>
                        <a:rPr lang="en-ZA" sz="1800" b="1" kern="1200" dirty="0" smtClean="0">
                          <a:solidFill>
                            <a:schemeClr val="tx1"/>
                          </a:solidFill>
                          <a:latin typeface="+mn-lt"/>
                          <a:ea typeface="+mn-ea"/>
                          <a:cs typeface="+mn-cs"/>
                        </a:rPr>
                        <a:t>COVID-19 TAX RELIEF – </a:t>
                      </a:r>
                    </a:p>
                    <a:p>
                      <a:pPr marL="285750" indent="-285750">
                        <a:buFont typeface="Wingdings" panose="05000000000000000000" pitchFamily="2" charset="2"/>
                        <a:buChar char="ü"/>
                      </a:pPr>
                      <a:endParaRPr lang="en-ZA" dirty="0" smtClean="0"/>
                    </a:p>
                    <a:p>
                      <a:endParaRPr lang="en-ZA" dirty="0"/>
                    </a:p>
                  </a:txBody>
                  <a:tcPr>
                    <a:solidFill>
                      <a:schemeClr val="bg1"/>
                    </a:solidFill>
                  </a:tcPr>
                </a:tc>
                <a:extLst>
                  <a:ext uri="{0D108BD9-81ED-4DB2-BD59-A6C34878D82A}">
                    <a16:rowId xmlns:a16="http://schemas.microsoft.com/office/drawing/2014/main" val="57731898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93095631"/>
              </p:ext>
            </p:extLst>
          </p:nvPr>
        </p:nvGraphicFramePr>
        <p:xfrm>
          <a:off x="457198" y="3630706"/>
          <a:ext cx="8229600" cy="256537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19464914"/>
                    </a:ext>
                  </a:extLst>
                </a:gridCol>
                <a:gridCol w="1645920">
                  <a:extLst>
                    <a:ext uri="{9D8B030D-6E8A-4147-A177-3AD203B41FA5}">
                      <a16:colId xmlns:a16="http://schemas.microsoft.com/office/drawing/2014/main" val="970227241"/>
                    </a:ext>
                  </a:extLst>
                </a:gridCol>
                <a:gridCol w="1645920">
                  <a:extLst>
                    <a:ext uri="{9D8B030D-6E8A-4147-A177-3AD203B41FA5}">
                      <a16:colId xmlns:a16="http://schemas.microsoft.com/office/drawing/2014/main" val="4146547696"/>
                    </a:ext>
                  </a:extLst>
                </a:gridCol>
                <a:gridCol w="1645920">
                  <a:extLst>
                    <a:ext uri="{9D8B030D-6E8A-4147-A177-3AD203B41FA5}">
                      <a16:colId xmlns:a16="http://schemas.microsoft.com/office/drawing/2014/main" val="1281970891"/>
                    </a:ext>
                  </a:extLst>
                </a:gridCol>
                <a:gridCol w="1645920">
                  <a:extLst>
                    <a:ext uri="{9D8B030D-6E8A-4147-A177-3AD203B41FA5}">
                      <a16:colId xmlns:a16="http://schemas.microsoft.com/office/drawing/2014/main" val="46987646"/>
                    </a:ext>
                  </a:extLst>
                </a:gridCol>
              </a:tblGrid>
              <a:tr h="2565378">
                <a:tc>
                  <a:txBody>
                    <a:bodyPr/>
                    <a:lstStyle/>
                    <a:p>
                      <a:r>
                        <a:rPr lang="en-ZA" sz="1200" b="1" u="sng" dirty="0" smtClean="0">
                          <a:solidFill>
                            <a:srgbClr val="000000"/>
                          </a:solidFill>
                          <a:effectLst/>
                          <a:latin typeface="Arial Narrow" panose="020B0606020202030204" pitchFamily="34" charset="0"/>
                          <a:ea typeface="Calibri" panose="020F0502020204030204" pitchFamily="34" charset="0"/>
                        </a:rPr>
                        <a:t>1</a:t>
                      </a:r>
                      <a:r>
                        <a:rPr lang="en-ZA" sz="1200" b="1" u="sng" baseline="30000" dirty="0" smtClean="0">
                          <a:solidFill>
                            <a:srgbClr val="000000"/>
                          </a:solidFill>
                          <a:effectLst/>
                          <a:latin typeface="Arial Narrow" panose="020B0606020202030204" pitchFamily="34" charset="0"/>
                          <a:ea typeface="Calibri" panose="020F0502020204030204" pitchFamily="34" charset="0"/>
                        </a:rPr>
                        <a:t>st</a:t>
                      </a:r>
                      <a:r>
                        <a:rPr lang="en-ZA" sz="1200" b="1" u="sng" dirty="0" smtClean="0">
                          <a:solidFill>
                            <a:srgbClr val="000000"/>
                          </a:solidFill>
                          <a:effectLst/>
                          <a:latin typeface="Arial Narrow" panose="020B0606020202030204" pitchFamily="34" charset="0"/>
                          <a:ea typeface="Calibri" panose="020F0502020204030204" pitchFamily="34" charset="0"/>
                        </a:rPr>
                        <a:t> 12 months where monthly remuneration is </a:t>
                      </a:r>
                      <a:endParaRPr lang="en-ZA" sz="1800" dirty="0" smtClean="0">
                        <a:solidFill>
                          <a:srgbClr val="000000"/>
                        </a:solidFill>
                        <a:effectLst/>
                        <a:latin typeface="Times New Roman" panose="02020603050405020304" pitchFamily="18" charset="0"/>
                        <a:ea typeface="Calibri" panose="020F0502020204030204" pitchFamily="34" charset="0"/>
                      </a:endParaRPr>
                    </a:p>
                    <a:p>
                      <a:pPr marL="342900" lvl="0" indent="-342900">
                        <a:spcAft>
                          <a:spcPts val="0"/>
                        </a:spcAft>
                        <a:buFont typeface="Symbol" panose="05050102010706020507" pitchFamily="18" charset="2"/>
                        <a:buChar char=""/>
                      </a:pPr>
                      <a:r>
                        <a:rPr lang="en-ZA" sz="1200" dirty="0" smtClean="0">
                          <a:solidFill>
                            <a:srgbClr val="000000"/>
                          </a:solidFill>
                          <a:effectLst/>
                          <a:latin typeface="Arial Narrow" panose="020B0606020202030204" pitchFamily="34" charset="0"/>
                          <a:ea typeface="Calibri" panose="020F0502020204030204" pitchFamily="34" charset="0"/>
                        </a:rPr>
                        <a:t>Less than R2 000 = </a:t>
                      </a:r>
                      <a:r>
                        <a:rPr lang="en-ZA" sz="1200" b="1" dirty="0" smtClean="0">
                          <a:solidFill>
                            <a:srgbClr val="FF0000"/>
                          </a:solidFill>
                          <a:effectLst/>
                          <a:latin typeface="Arial Narrow" panose="020B0606020202030204" pitchFamily="34" charset="0"/>
                          <a:ea typeface="Calibri" panose="020F0502020204030204" pitchFamily="34" charset="0"/>
                        </a:rPr>
                        <a:t>R750 + 50% of month remuneration</a:t>
                      </a:r>
                      <a:r>
                        <a:rPr lang="en-ZA" sz="1200" dirty="0" smtClean="0">
                          <a:solidFill>
                            <a:srgbClr val="FF0000"/>
                          </a:solidFill>
                          <a:effectLst/>
                          <a:latin typeface="Arial Narrow" panose="020B0606020202030204" pitchFamily="34" charset="0"/>
                          <a:ea typeface="Calibri" panose="020F0502020204030204" pitchFamily="34" charset="0"/>
                        </a:rPr>
                        <a:t> </a:t>
                      </a:r>
                      <a:endParaRPr lang="en-ZA" sz="1800" dirty="0" smtClean="0">
                        <a:solidFill>
                          <a:srgbClr val="000000"/>
                        </a:solidFill>
                        <a:effectLst/>
                        <a:latin typeface="Times New Roman" panose="02020603050405020304" pitchFamily="18" charset="0"/>
                        <a:ea typeface="Calibri" panose="020F0502020204030204" pitchFamily="34" charset="0"/>
                      </a:endParaRPr>
                    </a:p>
                    <a:p>
                      <a:pPr marL="342900" lvl="0" indent="-342900">
                        <a:spcAft>
                          <a:spcPts val="0"/>
                        </a:spcAft>
                        <a:buFont typeface="Symbol" panose="05050102010706020507" pitchFamily="18" charset="2"/>
                        <a:buChar char=""/>
                      </a:pPr>
                      <a:r>
                        <a:rPr lang="en-ZA" sz="1200" dirty="0" smtClean="0">
                          <a:solidFill>
                            <a:srgbClr val="000000"/>
                          </a:solidFill>
                          <a:effectLst/>
                          <a:latin typeface="Arial Narrow" panose="020B0606020202030204" pitchFamily="34" charset="0"/>
                          <a:ea typeface="Calibri" panose="020F0502020204030204" pitchFamily="34" charset="0"/>
                        </a:rPr>
                        <a:t>R2 000 to R4 499 = </a:t>
                      </a:r>
                      <a:r>
                        <a:rPr lang="en-ZA" sz="1200" b="1" dirty="0" smtClean="0">
                          <a:solidFill>
                            <a:srgbClr val="FF0000"/>
                          </a:solidFill>
                          <a:effectLst/>
                          <a:latin typeface="Arial Narrow" panose="020B0606020202030204" pitchFamily="34" charset="0"/>
                          <a:ea typeface="Calibri" panose="020F0502020204030204" pitchFamily="34" charset="0"/>
                        </a:rPr>
                        <a:t>R 1750</a:t>
                      </a:r>
                      <a:r>
                        <a:rPr lang="en-ZA" sz="1200" dirty="0" smtClean="0">
                          <a:solidFill>
                            <a:srgbClr val="FF0000"/>
                          </a:solidFill>
                          <a:effectLst/>
                          <a:latin typeface="Arial Narrow" panose="020B0606020202030204" pitchFamily="34" charset="0"/>
                          <a:ea typeface="Calibri" panose="020F0502020204030204" pitchFamily="34" charset="0"/>
                        </a:rPr>
                        <a:t> </a:t>
                      </a:r>
                      <a:endParaRPr lang="en-ZA" sz="1800" dirty="0" smtClean="0">
                        <a:solidFill>
                          <a:srgbClr val="000000"/>
                        </a:solidFill>
                        <a:effectLst/>
                        <a:latin typeface="Times New Roman" panose="02020603050405020304" pitchFamily="18" charset="0"/>
                        <a:ea typeface="Calibri" panose="020F0502020204030204" pitchFamily="34" charset="0"/>
                      </a:endParaRPr>
                    </a:p>
                    <a:p>
                      <a:pPr marL="342900" lvl="0" indent="-342900">
                        <a:spcAft>
                          <a:spcPts val="0"/>
                        </a:spcAft>
                        <a:buFont typeface="Symbol" panose="05050102010706020507" pitchFamily="18" charset="2"/>
                        <a:buChar char=""/>
                      </a:pPr>
                      <a:r>
                        <a:rPr lang="en-ZA" sz="1200" dirty="0" smtClean="0">
                          <a:solidFill>
                            <a:srgbClr val="000000"/>
                          </a:solidFill>
                          <a:effectLst/>
                          <a:latin typeface="Arial Narrow" panose="020B0606020202030204" pitchFamily="34" charset="0"/>
                          <a:ea typeface="Calibri" panose="020F0502020204030204" pitchFamily="34" charset="0"/>
                        </a:rPr>
                        <a:t>R4 500 to R6 499 = </a:t>
                      </a:r>
                      <a:r>
                        <a:rPr lang="en-ZA" sz="1200" b="1" dirty="0" smtClean="0">
                          <a:solidFill>
                            <a:srgbClr val="FF0000"/>
                          </a:solidFill>
                          <a:effectLst/>
                          <a:latin typeface="Arial Narrow" panose="020B0606020202030204" pitchFamily="34" charset="0"/>
                          <a:ea typeface="Calibri" panose="020F0502020204030204" pitchFamily="34" charset="0"/>
                        </a:rPr>
                        <a:t>formula </a:t>
                      </a:r>
                      <a:endParaRPr lang="en-ZA" dirty="0"/>
                    </a:p>
                  </a:txBody>
                  <a:tcPr>
                    <a:solidFill>
                      <a:schemeClr val="bg1">
                        <a:lumMod val="85000"/>
                      </a:schemeClr>
                    </a:solidFill>
                  </a:tcPr>
                </a:tc>
                <a:tc>
                  <a:txBody>
                    <a:bodyPr/>
                    <a:lstStyle/>
                    <a:p>
                      <a:pPr>
                        <a:spcAft>
                          <a:spcPts val="0"/>
                        </a:spcAft>
                      </a:pPr>
                      <a:r>
                        <a:rPr lang="en-ZA" sz="1200" b="1" u="sng" dirty="0" smtClean="0">
                          <a:solidFill>
                            <a:srgbClr val="000000"/>
                          </a:solidFill>
                          <a:effectLst/>
                          <a:latin typeface="Arial Narrow" panose="020B0606020202030204" pitchFamily="34" charset="0"/>
                          <a:ea typeface="Calibri" panose="020F0502020204030204" pitchFamily="34" charset="0"/>
                        </a:rPr>
                        <a:t>2</a:t>
                      </a:r>
                      <a:r>
                        <a:rPr lang="en-ZA" sz="1200" b="1" u="sng" baseline="30000" dirty="0" smtClean="0">
                          <a:solidFill>
                            <a:srgbClr val="000000"/>
                          </a:solidFill>
                          <a:effectLst/>
                          <a:latin typeface="Arial Narrow" panose="020B0606020202030204" pitchFamily="34" charset="0"/>
                          <a:ea typeface="Calibri" panose="020F0502020204030204" pitchFamily="34" charset="0"/>
                        </a:rPr>
                        <a:t>nd</a:t>
                      </a:r>
                      <a:r>
                        <a:rPr lang="en-ZA" sz="1200" b="1" u="sng" dirty="0" smtClean="0">
                          <a:solidFill>
                            <a:srgbClr val="000000"/>
                          </a:solidFill>
                          <a:effectLst/>
                          <a:latin typeface="Arial Narrow" panose="020B0606020202030204" pitchFamily="34" charset="0"/>
                          <a:ea typeface="Calibri" panose="020F0502020204030204" pitchFamily="34" charset="0"/>
                        </a:rPr>
                        <a:t> 12 months where monthly remuneration is </a:t>
                      </a:r>
                      <a:endParaRPr lang="en-ZA" sz="1800" dirty="0" smtClean="0">
                        <a:solidFill>
                          <a:srgbClr val="000000"/>
                        </a:solidFill>
                        <a:effectLst/>
                        <a:latin typeface="Times New Roman" panose="02020603050405020304" pitchFamily="18" charset="0"/>
                        <a:ea typeface="Calibri" panose="020F0502020204030204" pitchFamily="34" charset="0"/>
                      </a:endParaRPr>
                    </a:p>
                    <a:p>
                      <a:pPr marL="342900" lvl="0" indent="-342900">
                        <a:spcAft>
                          <a:spcPts val="0"/>
                        </a:spcAft>
                        <a:buFont typeface="Symbol" panose="05050102010706020507" pitchFamily="18" charset="2"/>
                        <a:buChar char=""/>
                      </a:pPr>
                      <a:r>
                        <a:rPr lang="en-ZA" sz="1200" dirty="0" smtClean="0">
                          <a:solidFill>
                            <a:srgbClr val="000000"/>
                          </a:solidFill>
                          <a:effectLst/>
                          <a:latin typeface="Arial Narrow" panose="020B0606020202030204" pitchFamily="34" charset="0"/>
                          <a:ea typeface="Calibri" panose="020F0502020204030204" pitchFamily="34" charset="0"/>
                        </a:rPr>
                        <a:t>Less than R2 000 = </a:t>
                      </a:r>
                      <a:r>
                        <a:rPr lang="en-ZA" sz="1200" b="1" dirty="0" smtClean="0">
                          <a:solidFill>
                            <a:srgbClr val="FF0000"/>
                          </a:solidFill>
                          <a:effectLst/>
                          <a:latin typeface="Arial Narrow" panose="020B0606020202030204" pitchFamily="34" charset="0"/>
                          <a:ea typeface="Calibri" panose="020F0502020204030204" pitchFamily="34" charset="0"/>
                        </a:rPr>
                        <a:t>R750 + 25% of month remuneration</a:t>
                      </a:r>
                      <a:r>
                        <a:rPr lang="en-ZA" sz="1200" dirty="0" smtClean="0">
                          <a:solidFill>
                            <a:srgbClr val="000000"/>
                          </a:solidFill>
                          <a:effectLst/>
                          <a:latin typeface="Arial Narrow" panose="020B0606020202030204" pitchFamily="34" charset="0"/>
                          <a:ea typeface="Calibri" panose="020F0502020204030204" pitchFamily="34" charset="0"/>
                        </a:rPr>
                        <a:t> </a:t>
                      </a:r>
                      <a:endParaRPr lang="en-ZA" sz="1800" dirty="0" smtClean="0">
                        <a:solidFill>
                          <a:srgbClr val="000000"/>
                        </a:solidFill>
                        <a:effectLst/>
                        <a:latin typeface="Times New Roman" panose="02020603050405020304" pitchFamily="18" charset="0"/>
                        <a:ea typeface="Calibri" panose="020F0502020204030204" pitchFamily="34" charset="0"/>
                      </a:endParaRPr>
                    </a:p>
                    <a:p>
                      <a:pPr marL="342900" lvl="0" indent="-342900">
                        <a:spcAft>
                          <a:spcPts val="0"/>
                        </a:spcAft>
                        <a:buFont typeface="Symbol" panose="05050102010706020507" pitchFamily="18" charset="2"/>
                        <a:buChar char=""/>
                      </a:pPr>
                      <a:r>
                        <a:rPr lang="en-ZA" sz="1200" dirty="0" smtClean="0">
                          <a:solidFill>
                            <a:srgbClr val="000000"/>
                          </a:solidFill>
                          <a:effectLst/>
                          <a:latin typeface="Arial Narrow" panose="020B0606020202030204" pitchFamily="34" charset="0"/>
                          <a:ea typeface="Calibri" panose="020F0502020204030204" pitchFamily="34" charset="0"/>
                        </a:rPr>
                        <a:t>R2 000 to R4 499 = </a:t>
                      </a:r>
                      <a:r>
                        <a:rPr lang="en-ZA" sz="1200" b="1" dirty="0" smtClean="0">
                          <a:solidFill>
                            <a:srgbClr val="FF0000"/>
                          </a:solidFill>
                          <a:effectLst/>
                          <a:latin typeface="Arial Narrow" panose="020B0606020202030204" pitchFamily="34" charset="0"/>
                          <a:ea typeface="Calibri" panose="020F0502020204030204" pitchFamily="34" charset="0"/>
                        </a:rPr>
                        <a:t>R 1250</a:t>
                      </a:r>
                      <a:r>
                        <a:rPr lang="en-ZA" sz="1200" dirty="0" smtClean="0">
                          <a:solidFill>
                            <a:srgbClr val="000000"/>
                          </a:solidFill>
                          <a:effectLst/>
                          <a:latin typeface="Arial Narrow" panose="020B0606020202030204" pitchFamily="34" charset="0"/>
                          <a:ea typeface="Calibri" panose="020F0502020204030204" pitchFamily="34" charset="0"/>
                        </a:rPr>
                        <a:t> </a:t>
                      </a:r>
                      <a:endParaRPr lang="en-ZA" sz="1800" dirty="0" smtClean="0">
                        <a:solidFill>
                          <a:srgbClr val="000000"/>
                        </a:solidFill>
                        <a:effectLst/>
                        <a:latin typeface="Times New Roman" panose="02020603050405020304" pitchFamily="18" charset="0"/>
                        <a:ea typeface="Calibri" panose="020F0502020204030204" pitchFamily="34" charset="0"/>
                      </a:endParaRPr>
                    </a:p>
                    <a:p>
                      <a:pPr marL="342900" lvl="0" indent="-342900">
                        <a:spcAft>
                          <a:spcPts val="0"/>
                        </a:spcAft>
                        <a:buFont typeface="Symbol" panose="05050102010706020507" pitchFamily="18" charset="2"/>
                        <a:buChar char=""/>
                      </a:pPr>
                      <a:r>
                        <a:rPr lang="en-ZA" sz="1200" dirty="0" smtClean="0">
                          <a:solidFill>
                            <a:srgbClr val="000000"/>
                          </a:solidFill>
                          <a:effectLst/>
                          <a:latin typeface="Arial Narrow" panose="020B0606020202030204" pitchFamily="34" charset="0"/>
                          <a:ea typeface="Calibri" panose="020F0502020204030204" pitchFamily="34" charset="0"/>
                        </a:rPr>
                        <a:t>R4 500 to R6 499 = </a:t>
                      </a:r>
                      <a:r>
                        <a:rPr lang="en-ZA" sz="1200" b="1" dirty="0" smtClean="0">
                          <a:solidFill>
                            <a:srgbClr val="FF0000"/>
                          </a:solidFill>
                          <a:effectLst/>
                          <a:latin typeface="Arial Narrow" panose="020B0606020202030204" pitchFamily="34" charset="0"/>
                          <a:ea typeface="Calibri" panose="020F0502020204030204" pitchFamily="34" charset="0"/>
                        </a:rPr>
                        <a:t>formula </a:t>
                      </a:r>
                      <a:endParaRPr lang="en-ZA" sz="1800" dirty="0" smtClean="0">
                        <a:solidFill>
                          <a:srgbClr val="000000"/>
                        </a:solidFill>
                        <a:effectLst/>
                        <a:latin typeface="Times New Roman" panose="02020603050405020304" pitchFamily="18" charset="0"/>
                        <a:ea typeface="Calibri" panose="020F0502020204030204" pitchFamily="34" charset="0"/>
                      </a:endParaRPr>
                    </a:p>
                    <a:p>
                      <a:pPr>
                        <a:spcAft>
                          <a:spcPts val="0"/>
                        </a:spcAft>
                      </a:pPr>
                      <a:r>
                        <a:rPr lang="en-ZA" sz="1200" dirty="0" smtClean="0">
                          <a:solidFill>
                            <a:srgbClr val="000000"/>
                          </a:solidFill>
                          <a:effectLst/>
                          <a:latin typeface="Arial Narrow" panose="020B0606020202030204" pitchFamily="34" charset="0"/>
                          <a:ea typeface="Calibri" panose="020F0502020204030204" pitchFamily="34" charset="0"/>
                        </a:rPr>
                        <a:t> </a:t>
                      </a:r>
                      <a:endParaRPr lang="en-ZA" sz="1800" dirty="0" smtClean="0">
                        <a:solidFill>
                          <a:srgbClr val="000000"/>
                        </a:solidFill>
                        <a:effectLst/>
                        <a:latin typeface="Times New Roman" panose="02020603050405020304" pitchFamily="18" charset="0"/>
                        <a:ea typeface="Calibri" panose="020F0502020204030204" pitchFamily="34" charset="0"/>
                      </a:endParaRPr>
                    </a:p>
                    <a:p>
                      <a:endParaRPr lang="en-ZA" dirty="0"/>
                    </a:p>
                  </a:txBody>
                  <a:tcPr>
                    <a:solidFill>
                      <a:schemeClr val="bg1">
                        <a:lumMod val="85000"/>
                      </a:schemeClr>
                    </a:solidFill>
                  </a:tcPr>
                </a:tc>
                <a:tc>
                  <a:txBody>
                    <a:bodyPr/>
                    <a:lstStyle/>
                    <a:p>
                      <a:pPr>
                        <a:spcAft>
                          <a:spcPts val="0"/>
                        </a:spcAft>
                      </a:pPr>
                      <a:r>
                        <a:rPr lang="en-ZA" sz="1200" b="1" u="sng" dirty="0" smtClean="0">
                          <a:solidFill>
                            <a:srgbClr val="000000"/>
                          </a:solidFill>
                          <a:effectLst/>
                          <a:latin typeface="Arial Narrow" panose="020B0606020202030204" pitchFamily="34" charset="0"/>
                          <a:ea typeface="Calibri" panose="020F0502020204030204" pitchFamily="34" charset="0"/>
                        </a:rPr>
                        <a:t>For employees18 to 29 years that has exhausted the 24 month period &amp; meet all other criteria, an employer can claim </a:t>
                      </a:r>
                      <a:r>
                        <a:rPr lang="en-ZA" sz="1200" b="1" dirty="0" smtClean="0">
                          <a:solidFill>
                            <a:srgbClr val="000000"/>
                          </a:solidFill>
                          <a:effectLst/>
                          <a:latin typeface="Arial Narrow" panose="020B0606020202030204" pitchFamily="34" charset="0"/>
                          <a:ea typeface="Calibri" panose="020F0502020204030204" pitchFamily="34" charset="0"/>
                        </a:rPr>
                        <a:t>– </a:t>
                      </a:r>
                      <a:endParaRPr lang="en-ZA" sz="1800" dirty="0" smtClean="0">
                        <a:solidFill>
                          <a:srgbClr val="000000"/>
                        </a:solidFill>
                        <a:effectLst/>
                        <a:latin typeface="Times New Roman" panose="02020603050405020304" pitchFamily="18" charset="0"/>
                        <a:ea typeface="Calibri" panose="020F0502020204030204" pitchFamily="34" charset="0"/>
                      </a:endParaRPr>
                    </a:p>
                    <a:p>
                      <a:pPr marL="342900" lvl="0" indent="-342900">
                        <a:spcAft>
                          <a:spcPts val="0"/>
                        </a:spcAft>
                        <a:buFont typeface="Symbol" panose="05050102010706020507" pitchFamily="18" charset="2"/>
                        <a:buChar char=""/>
                      </a:pPr>
                      <a:r>
                        <a:rPr lang="en-ZA" sz="1200" dirty="0" smtClean="0">
                          <a:solidFill>
                            <a:srgbClr val="000000"/>
                          </a:solidFill>
                          <a:effectLst/>
                          <a:latin typeface="Arial Narrow" panose="020B0606020202030204" pitchFamily="34" charset="0"/>
                          <a:ea typeface="Calibri" panose="020F0502020204030204" pitchFamily="34" charset="0"/>
                        </a:rPr>
                        <a:t>Where remuneration is less than R4 499 = </a:t>
                      </a:r>
                      <a:r>
                        <a:rPr lang="en-ZA" sz="1200" b="1" dirty="0" smtClean="0">
                          <a:solidFill>
                            <a:srgbClr val="FF0000"/>
                          </a:solidFill>
                          <a:effectLst/>
                          <a:latin typeface="Arial Narrow" panose="020B0606020202030204" pitchFamily="34" charset="0"/>
                          <a:ea typeface="Calibri" panose="020F0502020204030204" pitchFamily="34" charset="0"/>
                        </a:rPr>
                        <a:t>R750 </a:t>
                      </a:r>
                      <a:endParaRPr lang="en-ZA" sz="1800" dirty="0" smtClean="0">
                        <a:solidFill>
                          <a:srgbClr val="000000"/>
                        </a:solidFill>
                        <a:effectLst/>
                        <a:latin typeface="Times New Roman" panose="02020603050405020304" pitchFamily="18" charset="0"/>
                        <a:ea typeface="Calibri" panose="020F0502020204030204" pitchFamily="34" charset="0"/>
                      </a:endParaRPr>
                    </a:p>
                    <a:p>
                      <a:pPr marL="342900" lvl="0" indent="-342900">
                        <a:spcAft>
                          <a:spcPts val="0"/>
                        </a:spcAft>
                        <a:buFont typeface="Symbol" panose="05050102010706020507" pitchFamily="18" charset="2"/>
                        <a:buChar char=""/>
                      </a:pPr>
                      <a:r>
                        <a:rPr lang="en-ZA" sz="1200" dirty="0" smtClean="0">
                          <a:solidFill>
                            <a:srgbClr val="000000"/>
                          </a:solidFill>
                          <a:effectLst/>
                          <a:latin typeface="Arial Narrow" panose="020B0606020202030204" pitchFamily="34" charset="0"/>
                          <a:ea typeface="Calibri" panose="020F0502020204030204" pitchFamily="34" charset="0"/>
                        </a:rPr>
                        <a:t>R4 500 to R6 499 = </a:t>
                      </a:r>
                      <a:r>
                        <a:rPr lang="en-ZA" sz="1200" b="1" dirty="0" smtClean="0">
                          <a:solidFill>
                            <a:srgbClr val="FF0000"/>
                          </a:solidFill>
                          <a:effectLst/>
                          <a:latin typeface="Arial Narrow" panose="020B0606020202030204" pitchFamily="34" charset="0"/>
                          <a:ea typeface="Calibri" panose="020F0502020204030204" pitchFamily="34" charset="0"/>
                        </a:rPr>
                        <a:t>formula </a:t>
                      </a:r>
                      <a:endParaRPr lang="en-ZA" dirty="0"/>
                    </a:p>
                  </a:txBody>
                  <a:tcPr>
                    <a:solidFill>
                      <a:schemeClr val="bg1">
                        <a:lumMod val="85000"/>
                      </a:schemeClr>
                    </a:solidFill>
                  </a:tcPr>
                </a:tc>
                <a:tc>
                  <a:txBody>
                    <a:bodyPr/>
                    <a:lstStyle/>
                    <a:p>
                      <a:pPr>
                        <a:spcAft>
                          <a:spcPts val="0"/>
                        </a:spcAft>
                      </a:pPr>
                      <a:r>
                        <a:rPr lang="en-ZA" sz="1200" b="1" u="sng" dirty="0" smtClean="0">
                          <a:solidFill>
                            <a:srgbClr val="000000"/>
                          </a:solidFill>
                          <a:effectLst/>
                          <a:latin typeface="Arial Narrow" panose="020B0606020202030204" pitchFamily="34" charset="0"/>
                          <a:ea typeface="Calibri" panose="020F0502020204030204" pitchFamily="34" charset="0"/>
                        </a:rPr>
                        <a:t>For employees 30  to 65 &amp; meet all other criteria of an qualifying employee,  an employer can claim </a:t>
                      </a:r>
                      <a:r>
                        <a:rPr lang="en-ZA" sz="1200" b="1" dirty="0" smtClean="0">
                          <a:solidFill>
                            <a:srgbClr val="000000"/>
                          </a:solidFill>
                          <a:effectLst/>
                          <a:latin typeface="Arial Narrow" panose="020B0606020202030204" pitchFamily="34" charset="0"/>
                          <a:ea typeface="Calibri" panose="020F0502020204030204" pitchFamily="34" charset="0"/>
                        </a:rPr>
                        <a:t>– </a:t>
                      </a:r>
                      <a:endParaRPr lang="en-ZA" sz="1800" dirty="0" smtClean="0">
                        <a:solidFill>
                          <a:srgbClr val="000000"/>
                        </a:solidFill>
                        <a:effectLst/>
                        <a:latin typeface="Times New Roman" panose="02020603050405020304" pitchFamily="18" charset="0"/>
                        <a:ea typeface="Calibri" panose="020F0502020204030204" pitchFamily="34" charset="0"/>
                      </a:endParaRPr>
                    </a:p>
                    <a:p>
                      <a:pPr marL="342900" lvl="0" indent="-342900">
                        <a:spcAft>
                          <a:spcPts val="0"/>
                        </a:spcAft>
                        <a:buFont typeface="Symbol" panose="05050102010706020507" pitchFamily="18" charset="2"/>
                        <a:buChar char=""/>
                      </a:pPr>
                      <a:r>
                        <a:rPr lang="en-ZA" sz="1200" dirty="0" smtClean="0">
                          <a:solidFill>
                            <a:srgbClr val="000000"/>
                          </a:solidFill>
                          <a:effectLst/>
                          <a:latin typeface="Arial Narrow" panose="020B0606020202030204" pitchFamily="34" charset="0"/>
                          <a:ea typeface="Calibri" panose="020F0502020204030204" pitchFamily="34" charset="0"/>
                        </a:rPr>
                        <a:t>Where remuneration is less than R4 499 = </a:t>
                      </a:r>
                      <a:r>
                        <a:rPr lang="en-ZA" sz="1200" b="1" dirty="0" smtClean="0">
                          <a:solidFill>
                            <a:srgbClr val="FF0000"/>
                          </a:solidFill>
                          <a:effectLst/>
                          <a:latin typeface="Arial Narrow" panose="020B0606020202030204" pitchFamily="34" charset="0"/>
                          <a:ea typeface="Calibri" panose="020F0502020204030204" pitchFamily="34" charset="0"/>
                        </a:rPr>
                        <a:t>R750 </a:t>
                      </a:r>
                      <a:endParaRPr lang="en-ZA" sz="1800" dirty="0" smtClean="0">
                        <a:solidFill>
                          <a:srgbClr val="000000"/>
                        </a:solidFill>
                        <a:effectLst/>
                        <a:latin typeface="Times New Roman" panose="02020603050405020304" pitchFamily="18" charset="0"/>
                        <a:ea typeface="Calibri" panose="020F0502020204030204" pitchFamily="34" charset="0"/>
                      </a:endParaRPr>
                    </a:p>
                    <a:p>
                      <a:pPr marL="342900" lvl="0" indent="-342900">
                        <a:spcAft>
                          <a:spcPts val="0"/>
                        </a:spcAft>
                        <a:buFont typeface="Symbol" panose="05050102010706020507" pitchFamily="18" charset="2"/>
                        <a:buChar char=""/>
                      </a:pPr>
                      <a:r>
                        <a:rPr lang="en-ZA" sz="1200" dirty="0" smtClean="0">
                          <a:solidFill>
                            <a:srgbClr val="000000"/>
                          </a:solidFill>
                          <a:effectLst/>
                          <a:latin typeface="Arial Narrow" panose="020B0606020202030204" pitchFamily="34" charset="0"/>
                          <a:ea typeface="Calibri" panose="020F0502020204030204" pitchFamily="34" charset="0"/>
                        </a:rPr>
                        <a:t>R4 500 to R6 499 = </a:t>
                      </a:r>
                      <a:r>
                        <a:rPr lang="en-ZA" sz="1200" b="1" dirty="0" smtClean="0">
                          <a:solidFill>
                            <a:srgbClr val="FF0000"/>
                          </a:solidFill>
                          <a:effectLst/>
                          <a:latin typeface="Arial Narrow" panose="020B0606020202030204" pitchFamily="34" charset="0"/>
                          <a:ea typeface="Calibri" panose="020F0502020204030204" pitchFamily="34" charset="0"/>
                        </a:rPr>
                        <a:t>formula </a:t>
                      </a:r>
                      <a:endParaRPr lang="en-ZA" sz="1200" dirty="0"/>
                    </a:p>
                  </a:txBody>
                  <a:tcPr>
                    <a:solidFill>
                      <a:schemeClr val="bg1">
                        <a:lumMod val="85000"/>
                      </a:schemeClr>
                    </a:solidFill>
                  </a:tcPr>
                </a:tc>
                <a:tc>
                  <a:txBody>
                    <a:bodyPr/>
                    <a:lstStyle/>
                    <a:p>
                      <a:pPr marL="0" lvl="0" indent="0">
                        <a:spcAft>
                          <a:spcPts val="0"/>
                        </a:spcAft>
                        <a:buFont typeface="Symbol" panose="05050102010706020507" pitchFamily="18" charset="2"/>
                        <a:buNone/>
                      </a:pPr>
                      <a:r>
                        <a:rPr lang="en-ZA" sz="1200" b="1" u="sng" kern="1200" dirty="0" smtClean="0">
                          <a:solidFill>
                            <a:srgbClr val="000000"/>
                          </a:solidFill>
                          <a:effectLst/>
                          <a:latin typeface="Arial Narrow" panose="020B0606020202030204" pitchFamily="34" charset="0"/>
                          <a:ea typeface="Calibri" panose="020F0502020204030204" pitchFamily="34" charset="0"/>
                          <a:cs typeface="+mn-cs"/>
                        </a:rPr>
                        <a:t>ETI</a:t>
                      </a:r>
                      <a:r>
                        <a:rPr lang="en-ZA" sz="1200" b="1" u="sng" kern="1200" baseline="0" dirty="0" smtClean="0">
                          <a:solidFill>
                            <a:srgbClr val="000000"/>
                          </a:solidFill>
                          <a:effectLst/>
                          <a:latin typeface="Arial Narrow" panose="020B0606020202030204" pitchFamily="34" charset="0"/>
                          <a:ea typeface="Calibri" panose="020F0502020204030204" pitchFamily="34" charset="0"/>
                          <a:cs typeface="+mn-cs"/>
                        </a:rPr>
                        <a:t> Refunds - f</a:t>
                      </a:r>
                      <a:r>
                        <a:rPr lang="en-ZA" sz="1200" b="1" u="sng" kern="1200" dirty="0" smtClean="0">
                          <a:solidFill>
                            <a:srgbClr val="000000"/>
                          </a:solidFill>
                          <a:effectLst/>
                          <a:latin typeface="Arial Narrow" panose="020B0606020202030204" pitchFamily="34" charset="0"/>
                          <a:ea typeface="Calibri" panose="020F0502020204030204" pitchFamily="34" charset="0"/>
                          <a:cs typeface="+mn-cs"/>
                        </a:rPr>
                        <a:t>or tax periods April, May, June &amp; July – </a:t>
                      </a:r>
                    </a:p>
                    <a:p>
                      <a:pPr marL="171450" lvl="0" indent="-171450">
                        <a:spcAft>
                          <a:spcPts val="0"/>
                        </a:spcAft>
                        <a:buFont typeface="Arial" panose="020B0604020202020204" pitchFamily="34" charset="0"/>
                        <a:buChar char="•"/>
                      </a:pPr>
                      <a:r>
                        <a:rPr lang="en-ZA" sz="1200" b="1" kern="1200" dirty="0" smtClean="0">
                          <a:solidFill>
                            <a:srgbClr val="FF0000"/>
                          </a:solidFill>
                          <a:effectLst/>
                          <a:latin typeface="Arial Narrow" panose="020B0606020202030204" pitchFamily="34" charset="0"/>
                          <a:ea typeface="Calibri" panose="020F0502020204030204" pitchFamily="34" charset="0"/>
                          <a:cs typeface="+mn-cs"/>
                        </a:rPr>
                        <a:t>Any unused ETI to be refunded </a:t>
                      </a:r>
                      <a:r>
                        <a:rPr lang="en-ZA" sz="1200" b="1" kern="1200" dirty="0" smtClean="0">
                          <a:solidFill>
                            <a:schemeClr val="tx1"/>
                          </a:solidFill>
                          <a:effectLst/>
                          <a:latin typeface="Arial Narrow" panose="020B0606020202030204" pitchFamily="34" charset="0"/>
                          <a:ea typeface="Calibri" panose="020F0502020204030204" pitchFamily="34" charset="0"/>
                          <a:cs typeface="+mn-cs"/>
                        </a:rPr>
                        <a:t>within </a:t>
                      </a:r>
                      <a:r>
                        <a:rPr lang="en-ZA" sz="1200" b="1" kern="1200" dirty="0" smtClean="0">
                          <a:solidFill>
                            <a:srgbClr val="FF0000"/>
                          </a:solidFill>
                          <a:effectLst/>
                          <a:latin typeface="Arial Narrow" panose="020B0606020202030204" pitchFamily="34" charset="0"/>
                          <a:ea typeface="Calibri" panose="020F0502020204030204" pitchFamily="34" charset="0"/>
                          <a:cs typeface="+mn-cs"/>
                        </a:rPr>
                        <a:t>1 to 10 days </a:t>
                      </a:r>
                      <a:r>
                        <a:rPr lang="en-ZA" sz="1200" b="1" kern="1200" dirty="0" smtClean="0">
                          <a:solidFill>
                            <a:schemeClr val="tx1"/>
                          </a:solidFill>
                          <a:effectLst/>
                          <a:latin typeface="Arial Narrow" panose="020B0606020202030204" pitchFamily="34" charset="0"/>
                          <a:ea typeface="Calibri" panose="020F0502020204030204" pitchFamily="34" charset="0"/>
                          <a:cs typeface="+mn-cs"/>
                        </a:rPr>
                        <a:t>from submission of the EMP 201 </a:t>
                      </a:r>
                      <a:endParaRPr lang="en-ZA" sz="1200" b="1" kern="1200" dirty="0">
                        <a:solidFill>
                          <a:schemeClr val="tx1"/>
                        </a:solidFill>
                        <a:effectLst/>
                        <a:latin typeface="Arial Narrow" panose="020B0606020202030204" pitchFamily="34" charset="0"/>
                        <a:ea typeface="Calibri" panose="020F0502020204030204" pitchFamily="34" charset="0"/>
                        <a:cs typeface="+mn-cs"/>
                      </a:endParaRPr>
                    </a:p>
                  </a:txBody>
                  <a:tcPr>
                    <a:solidFill>
                      <a:schemeClr val="bg1">
                        <a:lumMod val="85000"/>
                      </a:schemeClr>
                    </a:solidFill>
                  </a:tcPr>
                </a:tc>
                <a:extLst>
                  <a:ext uri="{0D108BD9-81ED-4DB2-BD59-A6C34878D82A}">
                    <a16:rowId xmlns:a16="http://schemas.microsoft.com/office/drawing/2014/main" val="994629790"/>
                  </a:ext>
                </a:extLst>
              </a:tr>
            </a:tbl>
          </a:graphicData>
        </a:graphic>
      </p:graphicFrame>
    </p:spTree>
    <p:extLst>
      <p:ext uri="{BB962C8B-B14F-4D97-AF65-F5344CB8AC3E}">
        <p14:creationId xmlns:p14="http://schemas.microsoft.com/office/powerpoint/2010/main" val="960789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710" y="172562"/>
            <a:ext cx="8229600" cy="732127"/>
          </a:xfrm>
        </p:spPr>
        <p:txBody>
          <a:bodyPr/>
          <a:lstStyle/>
          <a:p>
            <a:pPr algn="ctr"/>
            <a:r>
              <a:rPr lang="en-ZA" dirty="0" smtClean="0"/>
              <a:t>Contents</a:t>
            </a:r>
            <a:endParaRPr lang="en-ZA" dirty="0"/>
          </a:p>
        </p:txBody>
      </p:sp>
      <p:graphicFrame>
        <p:nvGraphicFramePr>
          <p:cNvPr id="3" name="Diagram 2"/>
          <p:cNvGraphicFramePr/>
          <p:nvPr>
            <p:extLst>
              <p:ext uri="{D42A27DB-BD31-4B8C-83A1-F6EECF244321}">
                <p14:modId xmlns:p14="http://schemas.microsoft.com/office/powerpoint/2010/main" val="947812362"/>
              </p:ext>
            </p:extLst>
          </p:nvPr>
        </p:nvGraphicFramePr>
        <p:xfrm>
          <a:off x="368710" y="839616"/>
          <a:ext cx="8229600" cy="5006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t="6170" b="13034"/>
          <a:stretch/>
        </p:blipFill>
        <p:spPr>
          <a:xfrm>
            <a:off x="7941334" y="107489"/>
            <a:ext cx="1069362" cy="862274"/>
          </a:xfrm>
          <a:prstGeom prst="rect">
            <a:avLst/>
          </a:prstGeom>
        </p:spPr>
      </p:pic>
    </p:spTree>
    <p:extLst>
      <p:ext uri="{BB962C8B-B14F-4D97-AF65-F5344CB8AC3E}">
        <p14:creationId xmlns:p14="http://schemas.microsoft.com/office/powerpoint/2010/main" val="4023858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710" y="168191"/>
            <a:ext cx="8229600" cy="732127"/>
          </a:xfrm>
        </p:spPr>
        <p:txBody>
          <a:bodyPr/>
          <a:lstStyle/>
          <a:p>
            <a:pPr algn="ctr"/>
            <a:r>
              <a:rPr lang="en-ZA" dirty="0" smtClean="0"/>
              <a:t>Contents</a:t>
            </a:r>
            <a:endParaRPr lang="en-ZA" dirty="0"/>
          </a:p>
        </p:txBody>
      </p:sp>
      <p:graphicFrame>
        <p:nvGraphicFramePr>
          <p:cNvPr id="3" name="Diagram 2"/>
          <p:cNvGraphicFramePr/>
          <p:nvPr>
            <p:extLst>
              <p:ext uri="{D42A27DB-BD31-4B8C-83A1-F6EECF244321}">
                <p14:modId xmlns:p14="http://schemas.microsoft.com/office/powerpoint/2010/main" val="891142541"/>
              </p:ext>
            </p:extLst>
          </p:nvPr>
        </p:nvGraphicFramePr>
        <p:xfrm>
          <a:off x="368710" y="839616"/>
          <a:ext cx="8229600" cy="5006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t="6170" b="13034"/>
          <a:stretch/>
        </p:blipFill>
        <p:spPr>
          <a:xfrm>
            <a:off x="7941334" y="98748"/>
            <a:ext cx="1080202" cy="871015"/>
          </a:xfrm>
          <a:prstGeom prst="rect">
            <a:avLst/>
          </a:prstGeom>
        </p:spPr>
      </p:pic>
    </p:spTree>
    <p:extLst>
      <p:ext uri="{BB962C8B-B14F-4D97-AF65-F5344CB8AC3E}">
        <p14:creationId xmlns:p14="http://schemas.microsoft.com/office/powerpoint/2010/main" val="390375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1" y="118498"/>
            <a:ext cx="7886700" cy="889259"/>
          </a:xfrm>
        </p:spPr>
        <p:txBody>
          <a:bodyPr>
            <a:normAutofit fontScale="90000"/>
          </a:bodyPr>
          <a:lstStyle/>
          <a:p>
            <a:pPr algn="ctr"/>
            <a:r>
              <a:rPr lang="en-ZA" dirty="0"/>
              <a:t>COVID-19: </a:t>
            </a:r>
            <a:r>
              <a:rPr lang="en-ZA" dirty="0" smtClean="0"/>
              <a:t>Provisional Tax </a:t>
            </a:r>
            <a:br>
              <a:rPr lang="en-ZA" dirty="0" smtClean="0"/>
            </a:br>
            <a:r>
              <a:rPr lang="en-ZA" dirty="0" smtClean="0"/>
              <a:t>Qualifying Criteria</a:t>
            </a:r>
            <a:endParaRPr lang="en-ZA" dirty="0"/>
          </a:p>
        </p:txBody>
      </p:sp>
      <p:sp>
        <p:nvSpPr>
          <p:cNvPr id="5" name="Content Placeholder 4"/>
          <p:cNvSpPr>
            <a:spLocks noGrp="1"/>
          </p:cNvSpPr>
          <p:nvPr>
            <p:ph sz="quarter" idx="11"/>
          </p:nvPr>
        </p:nvSpPr>
        <p:spPr>
          <a:xfrm>
            <a:off x="606433" y="1317473"/>
            <a:ext cx="8089826" cy="5193347"/>
          </a:xfrm>
        </p:spPr>
        <p:txBody>
          <a:bodyPr>
            <a:normAutofit/>
          </a:bodyPr>
          <a:lstStyle/>
          <a:p>
            <a:pPr>
              <a:lnSpc>
                <a:spcPct val="150000"/>
              </a:lnSpc>
            </a:pPr>
            <a:r>
              <a:rPr lang="en-ZA" sz="1400" b="1" dirty="0" smtClean="0"/>
              <a:t>First Criteria = Qualifying Criteria </a:t>
            </a:r>
            <a:endParaRPr lang="en-ZA" sz="1400" b="1" dirty="0"/>
          </a:p>
          <a:p>
            <a:pPr marL="285750" indent="-285750">
              <a:lnSpc>
                <a:spcPct val="150000"/>
              </a:lnSpc>
              <a:buFont typeface="Arial" panose="020B0604020202020204" pitchFamily="34" charset="0"/>
              <a:buChar char="•"/>
            </a:pPr>
            <a:r>
              <a:rPr lang="en-ZA" sz="1400" dirty="0"/>
              <a:t>A taxpayer that conducts a trade with gross income of R100 million or less, which must not include more than </a:t>
            </a:r>
            <a:r>
              <a:rPr lang="en-ZA" sz="1400" dirty="0" smtClean="0"/>
              <a:t>20% </a:t>
            </a:r>
            <a:r>
              <a:rPr lang="en-ZA" sz="1400" dirty="0"/>
              <a:t>in aggregate of interest, local &amp; foreign dividends, rental from letting of fixed property and any remuneration received from an employer</a:t>
            </a:r>
            <a:r>
              <a:rPr lang="en-ZA" sz="1400" dirty="0" smtClean="0"/>
              <a:t>;-</a:t>
            </a:r>
          </a:p>
          <a:p>
            <a:pPr marL="742950" lvl="1" indent="-285750">
              <a:lnSpc>
                <a:spcPct val="150000"/>
              </a:lnSpc>
              <a:buFont typeface="Wingdings" panose="05000000000000000000" pitchFamily="2" charset="2"/>
              <a:buChar char="q"/>
            </a:pPr>
            <a:r>
              <a:rPr lang="en-ZA" sz="1400" dirty="0" smtClean="0"/>
              <a:t> </a:t>
            </a:r>
            <a:r>
              <a:rPr lang="en-ZA" sz="1400" dirty="0"/>
              <a:t>if the rental of fixed property is the primary trading activity and the rental income is substantially the whole of the gross  </a:t>
            </a:r>
            <a:r>
              <a:rPr lang="en-ZA" sz="1400" dirty="0" smtClean="0"/>
              <a:t>   income</a:t>
            </a:r>
            <a:r>
              <a:rPr lang="en-ZA" sz="1400" dirty="0"/>
              <a:t>, disregard this exclusion test; and</a:t>
            </a:r>
          </a:p>
          <a:p>
            <a:pPr marL="742950" lvl="1" indent="-285750">
              <a:buFont typeface="Wingdings" panose="05000000000000000000" pitchFamily="2" charset="2"/>
              <a:buChar char="q"/>
            </a:pPr>
            <a:r>
              <a:rPr lang="en-ZA" sz="1400" dirty="0" smtClean="0"/>
              <a:t> for </a:t>
            </a:r>
            <a:r>
              <a:rPr lang="en-ZA" sz="1400" dirty="0"/>
              <a:t>purposes of a partnership, use the aggregate partner’s gross income from the partnership; or</a:t>
            </a:r>
          </a:p>
          <a:p>
            <a:pPr marL="285750" lvl="0" indent="-285750">
              <a:lnSpc>
                <a:spcPct val="150000"/>
              </a:lnSpc>
              <a:buFont typeface="Arial" panose="020B0604020202020204" pitchFamily="34" charset="0"/>
              <a:buChar char="•"/>
            </a:pPr>
            <a:r>
              <a:rPr lang="en-ZA" sz="1400" dirty="0" smtClean="0"/>
              <a:t>Micro business who meet the requirements as set out in the Sixth Schedule</a:t>
            </a:r>
          </a:p>
          <a:p>
            <a:pPr lvl="0">
              <a:lnSpc>
                <a:spcPct val="150000"/>
              </a:lnSpc>
            </a:pPr>
            <a:r>
              <a:rPr lang="en-ZA" sz="1400" b="1" dirty="0" smtClean="0"/>
              <a:t>Second Criteria = </a:t>
            </a:r>
            <a:r>
              <a:rPr lang="en-ZA" sz="1400" b="1" dirty="0"/>
              <a:t>T</a:t>
            </a:r>
            <a:r>
              <a:rPr lang="en-ZA" sz="1400" b="1" dirty="0" smtClean="0"/>
              <a:t>ax Compliant</a:t>
            </a:r>
            <a:endParaRPr lang="en-ZA" sz="1400" dirty="0" smtClean="0"/>
          </a:p>
          <a:p>
            <a:pPr marL="285750" lvl="0" indent="-285750">
              <a:lnSpc>
                <a:spcPct val="150000"/>
              </a:lnSpc>
              <a:buFont typeface="Arial" panose="020B0604020202020204" pitchFamily="34" charset="0"/>
              <a:buChar char="•"/>
            </a:pPr>
            <a:r>
              <a:rPr lang="en-ZA" sz="1400" dirty="0" smtClean="0"/>
              <a:t>This includes no outstanding tax returns or outstanding tax debt(excluding tax debt subject to an instalment payment agreement, suspended or is less than R100) and is registered for tax if required to do so in terms of a tax Act</a:t>
            </a:r>
          </a:p>
          <a:p>
            <a:pPr marL="285750" indent="-285750">
              <a:buFont typeface="Wingdings" panose="05000000000000000000" pitchFamily="2" charset="2"/>
              <a:buChar char="Ø"/>
            </a:pPr>
            <a:endParaRPr lang="en-ZA" dirty="0"/>
          </a:p>
          <a:p>
            <a:pPr marL="285750" indent="-285750">
              <a:buFont typeface="Wingdings" panose="05000000000000000000" pitchFamily="2" charset="2"/>
              <a:buChar char="Ø"/>
            </a:pPr>
            <a:endParaRPr lang="en-ZA" dirty="0" smtClean="0">
              <a:solidFill>
                <a:srgbClr val="FF0000"/>
              </a:solidFill>
            </a:endParaRPr>
          </a:p>
          <a:p>
            <a:pPr marL="285750" indent="-285750">
              <a:buFont typeface="Wingdings" panose="05000000000000000000" pitchFamily="2" charset="2"/>
              <a:buChar char="Ø"/>
            </a:pPr>
            <a:endParaRPr lang="en-ZA" dirty="0">
              <a:solidFill>
                <a:srgbClr val="FF0000"/>
              </a:solidFill>
            </a:endParaRPr>
          </a:p>
          <a:p>
            <a:pPr marL="285750" indent="-285750">
              <a:buFont typeface="Wingdings" panose="05000000000000000000" pitchFamily="2" charset="2"/>
              <a:buChar char="Ø"/>
            </a:pPr>
            <a:endParaRPr lang="en-ZA" dirty="0"/>
          </a:p>
        </p:txBody>
      </p:sp>
      <p:pic>
        <p:nvPicPr>
          <p:cNvPr id="4" name="Picture 3"/>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716" r="2149"/>
          <a:stretch/>
        </p:blipFill>
        <p:spPr>
          <a:xfrm>
            <a:off x="7840719" y="5527173"/>
            <a:ext cx="1058186" cy="641766"/>
          </a:xfrm>
          <a:prstGeom prst="rect">
            <a:avLst/>
          </a:prstGeom>
          <a:noFill/>
        </p:spPr>
      </p:pic>
      <p:sp>
        <p:nvSpPr>
          <p:cNvPr id="6" name="Rectangle 5"/>
          <p:cNvSpPr/>
          <p:nvPr/>
        </p:nvSpPr>
        <p:spPr>
          <a:xfrm>
            <a:off x="7772790" y="5559338"/>
            <a:ext cx="749127" cy="189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solidFill>
                  <a:srgbClr val="C00000"/>
                </a:solidFill>
                <a:latin typeface="Arial Black" panose="020B0A04020102020204" pitchFamily="34" charset="0"/>
                <a:cs typeface="Aharoni" panose="02010803020104030203" pitchFamily="2" charset="-79"/>
              </a:rPr>
              <a:t>PAYE</a:t>
            </a:r>
            <a:endParaRPr lang="en-ZA" sz="1100" b="1" dirty="0">
              <a:solidFill>
                <a:srgbClr val="C00000"/>
              </a:solidFill>
              <a:latin typeface="Arial Black" panose="020B0A04020102020204" pitchFamily="34" charset="0"/>
              <a:cs typeface="Aharoni" panose="02010803020104030203" pitchFamily="2" charset="-79"/>
            </a:endParaRPr>
          </a:p>
        </p:txBody>
      </p:sp>
      <p:pic>
        <p:nvPicPr>
          <p:cNvPr id="7" name="Picture 6"/>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6170" b="13034"/>
          <a:stretch/>
        </p:blipFill>
        <p:spPr>
          <a:xfrm>
            <a:off x="7941334" y="118498"/>
            <a:ext cx="1055709" cy="851265"/>
          </a:xfrm>
          <a:prstGeom prst="rect">
            <a:avLst/>
          </a:prstGeom>
        </p:spPr>
      </p:pic>
    </p:spTree>
    <p:extLst>
      <p:ext uri="{BB962C8B-B14F-4D97-AF65-F5344CB8AC3E}">
        <p14:creationId xmlns:p14="http://schemas.microsoft.com/office/powerpoint/2010/main" val="3130176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08225" y="2804845"/>
            <a:ext cx="8537824" cy="26100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180711" y="65156"/>
            <a:ext cx="8229600" cy="1143000"/>
          </a:xfrm>
        </p:spPr>
        <p:txBody>
          <a:bodyPr/>
          <a:lstStyle/>
          <a:p>
            <a:pPr algn="ctr"/>
            <a:r>
              <a:rPr lang="en-ZA" dirty="0" smtClean="0"/>
              <a:t>COVID-19:Tax Relief -  </a:t>
            </a:r>
            <a:br>
              <a:rPr lang="en-ZA" dirty="0" smtClean="0"/>
            </a:br>
            <a:r>
              <a:rPr lang="en-ZA" dirty="0" smtClean="0"/>
              <a:t>Provisional Tax</a:t>
            </a:r>
            <a:endParaRPr lang="en-ZA" dirty="0"/>
          </a:p>
        </p:txBody>
      </p:sp>
      <p:sp>
        <p:nvSpPr>
          <p:cNvPr id="3" name="Rectangle 2"/>
          <p:cNvSpPr/>
          <p:nvPr/>
        </p:nvSpPr>
        <p:spPr>
          <a:xfrm>
            <a:off x="404304" y="859468"/>
            <a:ext cx="8640871" cy="3862596"/>
          </a:xfrm>
          <a:prstGeom prst="rect">
            <a:avLst/>
          </a:prstGeom>
        </p:spPr>
        <p:txBody>
          <a:bodyPr wrap="square">
            <a:spAutoFit/>
          </a:bodyPr>
          <a:lstStyle/>
          <a:p>
            <a:pPr>
              <a:lnSpc>
                <a:spcPct val="150000"/>
              </a:lnSpc>
            </a:pPr>
            <a:endParaRPr lang="en-ZA" sz="1600" dirty="0" smtClean="0"/>
          </a:p>
          <a:p>
            <a:pPr>
              <a:lnSpc>
                <a:spcPct val="150000"/>
              </a:lnSpc>
            </a:pPr>
            <a:r>
              <a:rPr lang="en-ZA" dirty="0" smtClean="0"/>
              <a:t>Tax period: twelve months, beginning 1 April 2020 and ending 31 March 2021. </a:t>
            </a:r>
          </a:p>
          <a:p>
            <a:pPr>
              <a:lnSpc>
                <a:spcPct val="150000"/>
              </a:lnSpc>
            </a:pPr>
            <a:r>
              <a:rPr lang="en-ZA" dirty="0" smtClean="0"/>
              <a:t>First provisional tax period from 1 April 2020 to 30 September 2020.</a:t>
            </a:r>
          </a:p>
          <a:p>
            <a:pPr>
              <a:lnSpc>
                <a:spcPct val="150000"/>
              </a:lnSpc>
            </a:pPr>
            <a:r>
              <a:rPr lang="en-ZA" dirty="0" smtClean="0"/>
              <a:t>Second provisional tax period from 1 April 2020 to 31 March 2021.</a:t>
            </a:r>
          </a:p>
          <a:p>
            <a:endParaRPr lang="en-ZA" dirty="0" smtClean="0"/>
          </a:p>
          <a:p>
            <a:pPr marL="285750" indent="-285750">
              <a:buFont typeface="Wingdings" panose="05000000000000000000" pitchFamily="2" charset="2"/>
              <a:buChar char="§"/>
            </a:pPr>
            <a:endParaRPr lang="en-ZA" sz="1400" dirty="0" smtClean="0"/>
          </a:p>
          <a:p>
            <a:pPr marL="285750" indent="-285750">
              <a:buFont typeface="Wingdings" panose="05000000000000000000" pitchFamily="2" charset="2"/>
              <a:buChar char="q"/>
            </a:pPr>
            <a:r>
              <a:rPr lang="en-ZA" dirty="0" smtClean="0"/>
              <a:t>Taxpayer </a:t>
            </a:r>
            <a:r>
              <a:rPr lang="en-ZA" dirty="0"/>
              <a:t>can </a:t>
            </a:r>
            <a:r>
              <a:rPr lang="en-ZA" dirty="0" smtClean="0"/>
              <a:t>defer a </a:t>
            </a:r>
            <a:r>
              <a:rPr lang="en-ZA" dirty="0"/>
              <a:t>portion of the tax </a:t>
            </a:r>
            <a:r>
              <a:rPr lang="en-ZA" dirty="0" smtClean="0"/>
              <a:t>liability </a:t>
            </a:r>
          </a:p>
          <a:p>
            <a:pPr marL="285750" indent="-285750">
              <a:buFont typeface="Wingdings" panose="05000000000000000000" pitchFamily="2" charset="2"/>
              <a:buChar char="q"/>
            </a:pPr>
            <a:r>
              <a:rPr lang="en-ZA" b="1" dirty="0" smtClean="0"/>
              <a:t>First </a:t>
            </a:r>
            <a:r>
              <a:rPr lang="en-ZA" b="1" dirty="0"/>
              <a:t>period </a:t>
            </a:r>
            <a:r>
              <a:rPr lang="en-ZA" dirty="0"/>
              <a:t>= </a:t>
            </a:r>
            <a:r>
              <a:rPr lang="en-ZA" b="1" dirty="0"/>
              <a:t>15</a:t>
            </a:r>
            <a:r>
              <a:rPr lang="en-ZA" dirty="0"/>
              <a:t>% payable (instead of </a:t>
            </a:r>
            <a:r>
              <a:rPr lang="en-ZA" dirty="0" smtClean="0"/>
              <a:t>50</a:t>
            </a:r>
            <a:r>
              <a:rPr lang="en-ZA" dirty="0"/>
              <a:t>%)</a:t>
            </a:r>
          </a:p>
          <a:p>
            <a:pPr marL="285750" indent="-285750">
              <a:buFont typeface="Wingdings" panose="05000000000000000000" pitchFamily="2" charset="2"/>
              <a:buChar char="q"/>
            </a:pPr>
            <a:r>
              <a:rPr lang="en-ZA" b="1" dirty="0"/>
              <a:t>Second period </a:t>
            </a:r>
            <a:r>
              <a:rPr lang="en-ZA" dirty="0"/>
              <a:t>= </a:t>
            </a:r>
            <a:r>
              <a:rPr lang="en-ZA" b="1" dirty="0"/>
              <a:t>65</a:t>
            </a:r>
            <a:r>
              <a:rPr lang="en-ZA" dirty="0"/>
              <a:t>% payable less what was paid in 1</a:t>
            </a:r>
            <a:r>
              <a:rPr lang="en-ZA" baseline="30000" dirty="0"/>
              <a:t>st</a:t>
            </a:r>
            <a:r>
              <a:rPr lang="en-ZA" dirty="0"/>
              <a:t> period (instead of 100%) </a:t>
            </a:r>
          </a:p>
          <a:p>
            <a:pPr marL="285750" indent="-285750">
              <a:buFont typeface="Wingdings" panose="05000000000000000000" pitchFamily="2" charset="2"/>
              <a:buChar char="q"/>
            </a:pPr>
            <a:r>
              <a:rPr lang="en-ZA" b="1" dirty="0"/>
              <a:t>Third period </a:t>
            </a:r>
            <a:r>
              <a:rPr lang="en-ZA" dirty="0"/>
              <a:t>= deferred </a:t>
            </a:r>
            <a:r>
              <a:rPr lang="en-ZA" b="1" dirty="0"/>
              <a:t>35</a:t>
            </a:r>
            <a:r>
              <a:rPr lang="en-ZA" dirty="0"/>
              <a:t>% payable </a:t>
            </a:r>
          </a:p>
          <a:p>
            <a:pPr marL="285750" indent="-285750">
              <a:buFont typeface="Wingdings" panose="05000000000000000000" pitchFamily="2" charset="2"/>
              <a:buChar char="q"/>
            </a:pPr>
            <a:r>
              <a:rPr lang="en-ZA" dirty="0" smtClean="0"/>
              <a:t>No penalties </a:t>
            </a:r>
            <a:r>
              <a:rPr lang="en-ZA" dirty="0"/>
              <a:t>and interest </a:t>
            </a:r>
            <a:r>
              <a:rPr lang="en-ZA" dirty="0" smtClean="0"/>
              <a:t>on the deferred amounts on the1</a:t>
            </a:r>
            <a:r>
              <a:rPr lang="en-ZA" baseline="30000" dirty="0" smtClean="0"/>
              <a:t>st</a:t>
            </a:r>
            <a:r>
              <a:rPr lang="en-ZA" dirty="0" smtClean="0"/>
              <a:t> and 2</a:t>
            </a:r>
            <a:r>
              <a:rPr lang="en-ZA" baseline="30000" dirty="0" smtClean="0"/>
              <a:t>nd</a:t>
            </a:r>
            <a:r>
              <a:rPr lang="en-ZA" dirty="0" smtClean="0"/>
              <a:t> period</a:t>
            </a:r>
          </a:p>
        </p:txBody>
      </p:sp>
      <p:pic>
        <p:nvPicPr>
          <p:cNvPr id="5" name="Picture 4"/>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6170" b="13034"/>
          <a:stretch/>
        </p:blipFill>
        <p:spPr>
          <a:xfrm>
            <a:off x="7941334" y="121356"/>
            <a:ext cx="1052164" cy="848407"/>
          </a:xfrm>
          <a:prstGeom prst="rect">
            <a:avLst/>
          </a:prstGeom>
        </p:spPr>
      </p:pic>
    </p:spTree>
    <p:extLst>
      <p:ext uri="{BB962C8B-B14F-4D97-AF65-F5344CB8AC3E}">
        <p14:creationId xmlns:p14="http://schemas.microsoft.com/office/powerpoint/2010/main" val="2814449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913" y="156651"/>
            <a:ext cx="8229600" cy="829333"/>
          </a:xfrm>
        </p:spPr>
        <p:txBody>
          <a:bodyPr>
            <a:noAutofit/>
          </a:bodyPr>
          <a:lstStyle/>
          <a:p>
            <a:pPr algn="ctr"/>
            <a:r>
              <a:rPr lang="en-ZA" dirty="0" smtClean="0"/>
              <a:t>COVID-19:Tax Relief - </a:t>
            </a:r>
            <a:br>
              <a:rPr lang="en-ZA" dirty="0" smtClean="0"/>
            </a:br>
            <a:r>
              <a:rPr lang="en-ZA" dirty="0" smtClean="0"/>
              <a:t>Provisional Tax</a:t>
            </a:r>
            <a:endParaRPr lang="en-ZA" dirty="0"/>
          </a:p>
        </p:txBody>
      </p:sp>
      <p:graphicFrame>
        <p:nvGraphicFramePr>
          <p:cNvPr id="10" name="Diagram 9"/>
          <p:cNvGraphicFramePr/>
          <p:nvPr>
            <p:extLst>
              <p:ext uri="{D42A27DB-BD31-4B8C-83A1-F6EECF244321}">
                <p14:modId xmlns:p14="http://schemas.microsoft.com/office/powerpoint/2010/main" val="1172938888"/>
              </p:ext>
            </p:extLst>
          </p:nvPr>
        </p:nvGraphicFramePr>
        <p:xfrm>
          <a:off x="136004" y="2236711"/>
          <a:ext cx="8372168" cy="4014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5"/>
          <p:cNvSpPr txBox="1">
            <a:spLocks/>
          </p:cNvSpPr>
          <p:nvPr/>
        </p:nvSpPr>
        <p:spPr>
          <a:xfrm>
            <a:off x="462456" y="1018575"/>
            <a:ext cx="1784555" cy="483938"/>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200" dirty="0" smtClean="0"/>
              <a:t>Example 3</a:t>
            </a:r>
            <a:endParaRPr lang="en-ZA" sz="2200" dirty="0"/>
          </a:p>
        </p:txBody>
      </p:sp>
      <p:pic>
        <p:nvPicPr>
          <p:cNvPr id="7" name="Picture 6"/>
          <p:cNvPicPr>
            <a:picLocks noChangeAspect="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t="6170" b="13034"/>
          <a:stretch/>
        </p:blipFill>
        <p:spPr>
          <a:xfrm>
            <a:off x="7941334" y="156651"/>
            <a:ext cx="1008393" cy="813112"/>
          </a:xfrm>
          <a:prstGeom prst="rect">
            <a:avLst/>
          </a:prstGeom>
        </p:spPr>
      </p:pic>
      <p:sp>
        <p:nvSpPr>
          <p:cNvPr id="9" name="Rectangle 8"/>
          <p:cNvSpPr/>
          <p:nvPr/>
        </p:nvSpPr>
        <p:spPr>
          <a:xfrm>
            <a:off x="462456" y="1441710"/>
            <a:ext cx="7751380" cy="1160511"/>
          </a:xfrm>
          <a:prstGeom prst="rect">
            <a:avLst/>
          </a:prstGeom>
        </p:spPr>
        <p:txBody>
          <a:bodyPr wrap="square">
            <a:spAutoFit/>
          </a:bodyPr>
          <a:lstStyle/>
          <a:p>
            <a:pPr>
              <a:lnSpc>
                <a:spcPct val="150000"/>
              </a:lnSpc>
            </a:pPr>
            <a:r>
              <a:rPr lang="en-ZA" sz="1600" dirty="0">
                <a:solidFill>
                  <a:srgbClr val="000000"/>
                </a:solidFill>
                <a:latin typeface="Arial" panose="020B0604020202020204" pitchFamily="34" charset="0"/>
                <a:cs typeface="Arial" panose="020B0604020202020204" pitchFamily="34" charset="0"/>
              </a:rPr>
              <a:t>This applies to first provisional tax payments that are due during the period from 1 April 2020 to 30 September and to second provisional tax payments that are due during the period from 1 April 2020 to 31 March 2021. </a:t>
            </a:r>
            <a:endParaRPr lang="en-ZA" sz="2000" dirty="0">
              <a:solidFill>
                <a:srgbClr val="000000"/>
              </a:solidFill>
              <a:latin typeface="Calibri" panose="020F0502020204030204" pitchFamily="34" charset="0"/>
            </a:endParaRPr>
          </a:p>
        </p:txBody>
      </p:sp>
      <p:sp>
        <p:nvSpPr>
          <p:cNvPr id="11" name="Rectangle 10"/>
          <p:cNvSpPr/>
          <p:nvPr/>
        </p:nvSpPr>
        <p:spPr>
          <a:xfrm>
            <a:off x="1403132" y="5316008"/>
            <a:ext cx="6384694" cy="1292662"/>
          </a:xfrm>
          <a:prstGeom prst="rect">
            <a:avLst/>
          </a:prstGeom>
        </p:spPr>
        <p:txBody>
          <a:bodyPr wrap="square">
            <a:spAutoFit/>
          </a:bodyPr>
          <a:lstStyle/>
          <a:p>
            <a:pPr>
              <a:lnSpc>
                <a:spcPct val="150000"/>
              </a:lnSpc>
            </a:pPr>
            <a:r>
              <a:rPr lang="en-ZA" sz="1600" dirty="0" smtClean="0"/>
              <a:t>R1 </a:t>
            </a:r>
            <a:r>
              <a:rPr lang="en-ZA" sz="1600" dirty="0"/>
              <a:t>820 000 less payment of R420 000 made for first provisional </a:t>
            </a:r>
            <a:r>
              <a:rPr lang="en-ZA" sz="1600" dirty="0" smtClean="0"/>
              <a:t>tax </a:t>
            </a:r>
            <a:r>
              <a:rPr lang="en-ZA" sz="1600" dirty="0"/>
              <a:t> </a:t>
            </a:r>
            <a:r>
              <a:rPr lang="en-ZA" sz="1600" dirty="0" smtClean="0"/>
              <a:t>    period </a:t>
            </a:r>
            <a:r>
              <a:rPr lang="en-ZA" dirty="0"/>
              <a:t>	</a:t>
            </a:r>
          </a:p>
          <a:p>
            <a:pPr>
              <a:lnSpc>
                <a:spcPct val="150000"/>
              </a:lnSpc>
            </a:pPr>
            <a:r>
              <a:rPr lang="en-ZA" dirty="0">
                <a:solidFill>
                  <a:srgbClr val="000000"/>
                </a:solidFill>
                <a:latin typeface="Calibri" panose="020F0502020204030204" pitchFamily="34" charset="0"/>
              </a:rPr>
              <a:t>	</a:t>
            </a:r>
          </a:p>
        </p:txBody>
      </p:sp>
      <p:sp>
        <p:nvSpPr>
          <p:cNvPr id="12" name="Rectangle 11"/>
          <p:cNvSpPr/>
          <p:nvPr/>
        </p:nvSpPr>
        <p:spPr>
          <a:xfrm>
            <a:off x="625366" y="5324416"/>
            <a:ext cx="777766" cy="4099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Note:</a:t>
            </a:r>
            <a:endParaRPr lang="en-ZA" dirty="0"/>
          </a:p>
        </p:txBody>
      </p:sp>
      <p:grpSp>
        <p:nvGrpSpPr>
          <p:cNvPr id="2" name="Group 4"/>
          <p:cNvGrpSpPr>
            <a:grpSpLocks noChangeAspect="1"/>
          </p:cNvGrpSpPr>
          <p:nvPr/>
        </p:nvGrpSpPr>
        <p:grpSpPr bwMode="auto">
          <a:xfrm>
            <a:off x="692327" y="2890525"/>
            <a:ext cx="7220432" cy="2300040"/>
            <a:chOff x="354" y="1693"/>
            <a:chExt cx="3996" cy="968"/>
          </a:xfrm>
        </p:grpSpPr>
        <p:sp>
          <p:nvSpPr>
            <p:cNvPr id="3" name="AutoShape 3"/>
            <p:cNvSpPr>
              <a:spLocks noChangeAspect="1" noChangeArrowheads="1" noTextEdit="1"/>
            </p:cNvSpPr>
            <p:nvPr/>
          </p:nvSpPr>
          <p:spPr bwMode="auto">
            <a:xfrm>
              <a:off x="354" y="1693"/>
              <a:ext cx="3990"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8" name="Rectangle 5"/>
            <p:cNvSpPr>
              <a:spLocks noChangeArrowheads="1"/>
            </p:cNvSpPr>
            <p:nvPr/>
          </p:nvSpPr>
          <p:spPr bwMode="auto">
            <a:xfrm>
              <a:off x="354" y="1693"/>
              <a:ext cx="3990" cy="961"/>
            </a:xfrm>
            <a:prstGeom prst="rect">
              <a:avLst/>
            </a:prstGeom>
            <a:solidFill>
              <a:srgbClr val="9BC2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3" name="Rectangle 6"/>
            <p:cNvSpPr>
              <a:spLocks noChangeArrowheads="1"/>
            </p:cNvSpPr>
            <p:nvPr/>
          </p:nvSpPr>
          <p:spPr bwMode="auto">
            <a:xfrm>
              <a:off x="378" y="1714"/>
              <a:ext cx="132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Estimate  Taxable Income</a:t>
              </a:r>
              <a:endParaRPr kumimoji="0" lang="en-US" altLang="en-US" sz="1600" b="0" i="0" u="none" strike="noStrike" cap="none" normalizeH="0" baseline="0" dirty="0" smtClean="0">
                <a:ln>
                  <a:noFill/>
                </a:ln>
                <a:solidFill>
                  <a:schemeClr val="tx1"/>
                </a:solidFill>
                <a:effectLst/>
                <a:latin typeface="Calibri" panose="020F0502020204030204" pitchFamily="34" charset="0"/>
              </a:endParaRPr>
            </a:p>
          </p:txBody>
        </p:sp>
        <p:sp>
          <p:nvSpPr>
            <p:cNvPr id="14" name="Rectangle 7"/>
            <p:cNvSpPr>
              <a:spLocks noChangeArrowheads="1"/>
            </p:cNvSpPr>
            <p:nvPr/>
          </p:nvSpPr>
          <p:spPr bwMode="auto">
            <a:xfrm>
              <a:off x="3369" y="1714"/>
              <a:ext cx="84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R 10 000 000.00</a:t>
              </a:r>
              <a:endParaRPr kumimoji="0" lang="en-US" altLang="en-US" sz="1600" b="0" i="0" u="none" strike="noStrike" cap="none" normalizeH="0" baseline="0" dirty="0" smtClean="0">
                <a:ln>
                  <a:noFill/>
                </a:ln>
                <a:solidFill>
                  <a:schemeClr val="tx1"/>
                </a:solidFill>
                <a:effectLst/>
                <a:latin typeface="Calibri" panose="020F0502020204030204" pitchFamily="34" charset="0"/>
              </a:endParaRPr>
            </a:p>
          </p:txBody>
        </p:sp>
        <p:sp>
          <p:nvSpPr>
            <p:cNvPr id="15" name="Rectangle 8"/>
            <p:cNvSpPr>
              <a:spLocks noChangeArrowheads="1"/>
            </p:cNvSpPr>
            <p:nvPr/>
          </p:nvSpPr>
          <p:spPr bwMode="auto">
            <a:xfrm>
              <a:off x="378" y="1905"/>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Tax at</a:t>
              </a:r>
              <a:endParaRPr kumimoji="0" lang="en-US" altLang="en-US" sz="1600" b="0" i="0" u="none" strike="noStrike" cap="none" normalizeH="0" baseline="0" dirty="0" smtClean="0">
                <a:ln>
                  <a:noFill/>
                </a:ln>
                <a:solidFill>
                  <a:schemeClr val="tx1"/>
                </a:solidFill>
                <a:effectLst/>
                <a:latin typeface="Calibri" panose="020F0502020204030204" pitchFamily="34" charset="0"/>
              </a:endParaRPr>
            </a:p>
          </p:txBody>
        </p:sp>
        <p:sp>
          <p:nvSpPr>
            <p:cNvPr id="16" name="Rectangle 9"/>
            <p:cNvSpPr>
              <a:spLocks noChangeArrowheads="1"/>
            </p:cNvSpPr>
            <p:nvPr/>
          </p:nvSpPr>
          <p:spPr bwMode="auto">
            <a:xfrm>
              <a:off x="3441" y="1905"/>
              <a:ext cx="78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R 2 800 000.00</a:t>
              </a:r>
              <a:endParaRPr kumimoji="0" lang="en-US" altLang="en-US" sz="1600" b="0" i="0" u="none" strike="noStrike" cap="none" normalizeH="0" baseline="0" dirty="0" smtClean="0">
                <a:ln>
                  <a:noFill/>
                </a:ln>
                <a:solidFill>
                  <a:schemeClr val="tx1"/>
                </a:solidFill>
                <a:effectLst/>
                <a:latin typeface="Calibri" panose="020F0502020204030204" pitchFamily="34" charset="0"/>
              </a:endParaRPr>
            </a:p>
          </p:txBody>
        </p:sp>
        <p:sp>
          <p:nvSpPr>
            <p:cNvPr id="17" name="Rectangle 10"/>
            <p:cNvSpPr>
              <a:spLocks noChangeArrowheads="1"/>
            </p:cNvSpPr>
            <p:nvPr/>
          </p:nvSpPr>
          <p:spPr bwMode="auto">
            <a:xfrm>
              <a:off x="378" y="2096"/>
              <a:ext cx="139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First Provisional Tax Period</a:t>
              </a:r>
              <a:endParaRPr kumimoji="0" lang="en-US" altLang="en-US" sz="1600" b="0" i="0" u="none" strike="noStrike" cap="none" normalizeH="0" baseline="0" dirty="0" smtClean="0">
                <a:ln>
                  <a:noFill/>
                </a:ln>
                <a:solidFill>
                  <a:schemeClr val="tx1"/>
                </a:solidFill>
                <a:effectLst/>
                <a:latin typeface="Calibri" panose="020F0502020204030204" pitchFamily="34" charset="0"/>
              </a:endParaRPr>
            </a:p>
          </p:txBody>
        </p:sp>
        <p:sp>
          <p:nvSpPr>
            <p:cNvPr id="18" name="Rectangle 11"/>
            <p:cNvSpPr>
              <a:spLocks noChangeArrowheads="1"/>
            </p:cNvSpPr>
            <p:nvPr/>
          </p:nvSpPr>
          <p:spPr bwMode="auto">
            <a:xfrm>
              <a:off x="3040" y="2096"/>
              <a:ext cx="22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15%</a:t>
              </a:r>
              <a:endParaRPr kumimoji="0" lang="en-US" altLang="en-US" sz="1600" b="0" i="0" u="none" strike="noStrike" cap="none" normalizeH="0" baseline="0" dirty="0" smtClean="0">
                <a:ln>
                  <a:noFill/>
                </a:ln>
                <a:solidFill>
                  <a:schemeClr val="tx1"/>
                </a:solidFill>
                <a:effectLst/>
                <a:latin typeface="Calibri" panose="020F0502020204030204" pitchFamily="34" charset="0"/>
              </a:endParaRPr>
            </a:p>
          </p:txBody>
        </p:sp>
        <p:sp>
          <p:nvSpPr>
            <p:cNvPr id="19" name="Rectangle 12"/>
            <p:cNvSpPr>
              <a:spLocks noChangeArrowheads="1"/>
            </p:cNvSpPr>
            <p:nvPr/>
          </p:nvSpPr>
          <p:spPr bwMode="auto">
            <a:xfrm>
              <a:off x="3548" y="2096"/>
              <a:ext cx="6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R 420 000.00</a:t>
              </a:r>
              <a:endParaRPr kumimoji="0" lang="en-US" altLang="en-US" sz="1600" b="0" i="0" u="none" strike="noStrike" cap="none" normalizeH="0" baseline="0" dirty="0" smtClean="0">
                <a:ln>
                  <a:noFill/>
                </a:ln>
                <a:solidFill>
                  <a:schemeClr val="tx1"/>
                </a:solidFill>
                <a:effectLst/>
                <a:latin typeface="Calibri" panose="020F0502020204030204" pitchFamily="34" charset="0"/>
              </a:endParaRPr>
            </a:p>
          </p:txBody>
        </p:sp>
        <p:sp>
          <p:nvSpPr>
            <p:cNvPr id="20" name="Rectangle 13"/>
            <p:cNvSpPr>
              <a:spLocks noChangeArrowheads="1"/>
            </p:cNvSpPr>
            <p:nvPr/>
          </p:nvSpPr>
          <p:spPr bwMode="auto">
            <a:xfrm>
              <a:off x="378" y="2287"/>
              <a:ext cx="19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Second Provisional Tax Period (Note)</a:t>
              </a:r>
              <a:endParaRPr kumimoji="0" lang="en-US" altLang="en-US" sz="1600" b="0" i="0" u="none" strike="noStrike" cap="none" normalizeH="0" baseline="0" dirty="0" smtClean="0">
                <a:ln>
                  <a:noFill/>
                </a:ln>
                <a:solidFill>
                  <a:schemeClr val="tx1"/>
                </a:solidFill>
                <a:effectLst/>
                <a:latin typeface="Calibri" panose="020F0502020204030204" pitchFamily="34" charset="0"/>
              </a:endParaRPr>
            </a:p>
          </p:txBody>
        </p:sp>
        <p:sp>
          <p:nvSpPr>
            <p:cNvPr id="21" name="Rectangle 14"/>
            <p:cNvSpPr>
              <a:spLocks noChangeArrowheads="1"/>
            </p:cNvSpPr>
            <p:nvPr/>
          </p:nvSpPr>
          <p:spPr bwMode="auto">
            <a:xfrm>
              <a:off x="3040" y="2287"/>
              <a:ext cx="22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65%</a:t>
              </a:r>
              <a:endParaRPr kumimoji="0" lang="en-US" altLang="en-US" sz="1600" b="0" i="0" u="none" strike="noStrike" cap="none" normalizeH="0" baseline="0" dirty="0" smtClean="0">
                <a:ln>
                  <a:noFill/>
                </a:ln>
                <a:solidFill>
                  <a:schemeClr val="tx1"/>
                </a:solidFill>
                <a:effectLst/>
                <a:latin typeface="Calibri" panose="020F0502020204030204" pitchFamily="34" charset="0"/>
              </a:endParaRPr>
            </a:p>
          </p:txBody>
        </p:sp>
        <p:sp>
          <p:nvSpPr>
            <p:cNvPr id="22" name="Rectangle 15"/>
            <p:cNvSpPr>
              <a:spLocks noChangeArrowheads="1"/>
            </p:cNvSpPr>
            <p:nvPr/>
          </p:nvSpPr>
          <p:spPr bwMode="auto">
            <a:xfrm>
              <a:off x="3441" y="2287"/>
              <a:ext cx="78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R 1 400 000.00</a:t>
              </a:r>
              <a:endParaRPr kumimoji="0" lang="en-US" altLang="en-US" sz="1600" b="0" i="0" u="none" strike="noStrike" cap="none" normalizeH="0" baseline="0" dirty="0" smtClean="0">
                <a:ln>
                  <a:noFill/>
                </a:ln>
                <a:solidFill>
                  <a:schemeClr val="tx1"/>
                </a:solidFill>
                <a:effectLst/>
                <a:latin typeface="Calibri" panose="020F0502020204030204" pitchFamily="34" charset="0"/>
              </a:endParaRPr>
            </a:p>
          </p:txBody>
        </p:sp>
        <p:sp>
          <p:nvSpPr>
            <p:cNvPr id="23" name="Rectangle 16"/>
            <p:cNvSpPr>
              <a:spLocks noChangeArrowheads="1"/>
            </p:cNvSpPr>
            <p:nvPr/>
          </p:nvSpPr>
          <p:spPr bwMode="auto">
            <a:xfrm>
              <a:off x="378" y="2477"/>
              <a:ext cx="14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Third Provisional Tax Period</a:t>
              </a:r>
              <a:endParaRPr kumimoji="0" lang="en-US" altLang="en-US" sz="1600" b="0" i="0" u="none" strike="noStrike" cap="none" normalizeH="0" baseline="0" dirty="0" smtClean="0">
                <a:ln>
                  <a:noFill/>
                </a:ln>
                <a:solidFill>
                  <a:schemeClr val="tx1"/>
                </a:solidFill>
                <a:effectLst/>
                <a:latin typeface="Calibri" panose="020F0502020204030204" pitchFamily="34" charset="0"/>
              </a:endParaRPr>
            </a:p>
          </p:txBody>
        </p:sp>
        <p:sp>
          <p:nvSpPr>
            <p:cNvPr id="24" name="Rectangle 17"/>
            <p:cNvSpPr>
              <a:spLocks noChangeArrowheads="1"/>
            </p:cNvSpPr>
            <p:nvPr/>
          </p:nvSpPr>
          <p:spPr bwMode="auto">
            <a:xfrm>
              <a:off x="3040" y="2477"/>
              <a:ext cx="22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35%</a:t>
              </a:r>
              <a:endParaRPr kumimoji="0" lang="en-US" altLang="en-US" sz="1600" b="0" i="0" u="none" strike="noStrike" cap="none" normalizeH="0" baseline="0" dirty="0" smtClean="0">
                <a:ln>
                  <a:noFill/>
                </a:ln>
                <a:solidFill>
                  <a:schemeClr val="tx1"/>
                </a:solidFill>
                <a:effectLst/>
                <a:latin typeface="Calibri" panose="020F0502020204030204" pitchFamily="34" charset="0"/>
              </a:endParaRPr>
            </a:p>
          </p:txBody>
        </p:sp>
        <p:sp>
          <p:nvSpPr>
            <p:cNvPr id="25" name="Rectangle 18"/>
            <p:cNvSpPr>
              <a:spLocks noChangeArrowheads="1"/>
            </p:cNvSpPr>
            <p:nvPr/>
          </p:nvSpPr>
          <p:spPr bwMode="auto">
            <a:xfrm>
              <a:off x="3548" y="2477"/>
              <a:ext cx="6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R 980 000.00</a:t>
              </a:r>
              <a:endParaRPr kumimoji="0" lang="en-US" altLang="en-US" sz="1600" b="0" i="0" u="none" strike="noStrike" cap="none" normalizeH="0" baseline="0" dirty="0" smtClean="0">
                <a:ln>
                  <a:noFill/>
                </a:ln>
                <a:solidFill>
                  <a:schemeClr val="tx1"/>
                </a:solidFill>
                <a:effectLst/>
                <a:latin typeface="Calibri" panose="020F0502020204030204" pitchFamily="34" charset="0"/>
              </a:endParaRPr>
            </a:p>
          </p:txBody>
        </p:sp>
        <p:sp>
          <p:nvSpPr>
            <p:cNvPr id="26" name="Rectangle 19"/>
            <p:cNvSpPr>
              <a:spLocks noChangeArrowheads="1"/>
            </p:cNvSpPr>
            <p:nvPr/>
          </p:nvSpPr>
          <p:spPr bwMode="auto">
            <a:xfrm>
              <a:off x="354" y="1693"/>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27" name="Rectangle 20"/>
            <p:cNvSpPr>
              <a:spLocks noChangeArrowheads="1"/>
            </p:cNvSpPr>
            <p:nvPr/>
          </p:nvSpPr>
          <p:spPr bwMode="auto">
            <a:xfrm>
              <a:off x="2723" y="1693"/>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28" name="Rectangle 21"/>
            <p:cNvSpPr>
              <a:spLocks noChangeArrowheads="1"/>
            </p:cNvSpPr>
            <p:nvPr/>
          </p:nvSpPr>
          <p:spPr bwMode="auto">
            <a:xfrm>
              <a:off x="3315" y="1693"/>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29" name="Line 22"/>
            <p:cNvSpPr>
              <a:spLocks noChangeShapeType="1"/>
            </p:cNvSpPr>
            <p:nvPr/>
          </p:nvSpPr>
          <p:spPr bwMode="auto">
            <a:xfrm>
              <a:off x="360" y="1693"/>
              <a:ext cx="39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30" name="Rectangle 23"/>
            <p:cNvSpPr>
              <a:spLocks noChangeArrowheads="1"/>
            </p:cNvSpPr>
            <p:nvPr/>
          </p:nvSpPr>
          <p:spPr bwMode="auto">
            <a:xfrm>
              <a:off x="360" y="1693"/>
              <a:ext cx="398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31" name="Rectangle 24"/>
            <p:cNvSpPr>
              <a:spLocks noChangeArrowheads="1"/>
            </p:cNvSpPr>
            <p:nvPr/>
          </p:nvSpPr>
          <p:spPr bwMode="auto">
            <a:xfrm>
              <a:off x="4338" y="1693"/>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32" name="Line 25"/>
            <p:cNvSpPr>
              <a:spLocks noChangeShapeType="1"/>
            </p:cNvSpPr>
            <p:nvPr/>
          </p:nvSpPr>
          <p:spPr bwMode="auto">
            <a:xfrm>
              <a:off x="360" y="1884"/>
              <a:ext cx="39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33" name="Rectangle 26"/>
            <p:cNvSpPr>
              <a:spLocks noChangeArrowheads="1"/>
            </p:cNvSpPr>
            <p:nvPr/>
          </p:nvSpPr>
          <p:spPr bwMode="auto">
            <a:xfrm>
              <a:off x="360" y="1884"/>
              <a:ext cx="398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34" name="Line 27"/>
            <p:cNvSpPr>
              <a:spLocks noChangeShapeType="1"/>
            </p:cNvSpPr>
            <p:nvPr/>
          </p:nvSpPr>
          <p:spPr bwMode="auto">
            <a:xfrm>
              <a:off x="360" y="2075"/>
              <a:ext cx="39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35" name="Rectangle 28"/>
            <p:cNvSpPr>
              <a:spLocks noChangeArrowheads="1"/>
            </p:cNvSpPr>
            <p:nvPr/>
          </p:nvSpPr>
          <p:spPr bwMode="auto">
            <a:xfrm>
              <a:off x="360" y="2075"/>
              <a:ext cx="398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36" name="Line 29"/>
            <p:cNvSpPr>
              <a:spLocks noChangeShapeType="1"/>
            </p:cNvSpPr>
            <p:nvPr/>
          </p:nvSpPr>
          <p:spPr bwMode="auto">
            <a:xfrm>
              <a:off x="360" y="2265"/>
              <a:ext cx="39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37" name="Rectangle 30"/>
            <p:cNvSpPr>
              <a:spLocks noChangeArrowheads="1"/>
            </p:cNvSpPr>
            <p:nvPr/>
          </p:nvSpPr>
          <p:spPr bwMode="auto">
            <a:xfrm>
              <a:off x="360" y="2265"/>
              <a:ext cx="398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38" name="Line 31"/>
            <p:cNvSpPr>
              <a:spLocks noChangeShapeType="1"/>
            </p:cNvSpPr>
            <p:nvPr/>
          </p:nvSpPr>
          <p:spPr bwMode="auto">
            <a:xfrm>
              <a:off x="360" y="2456"/>
              <a:ext cx="39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39" name="Rectangle 32"/>
            <p:cNvSpPr>
              <a:spLocks noChangeArrowheads="1"/>
            </p:cNvSpPr>
            <p:nvPr/>
          </p:nvSpPr>
          <p:spPr bwMode="auto">
            <a:xfrm>
              <a:off x="360" y="2456"/>
              <a:ext cx="398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40" name="Line 33"/>
            <p:cNvSpPr>
              <a:spLocks noChangeShapeType="1"/>
            </p:cNvSpPr>
            <p:nvPr/>
          </p:nvSpPr>
          <p:spPr bwMode="auto">
            <a:xfrm>
              <a:off x="354" y="1693"/>
              <a:ext cx="0" cy="96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41" name="Rectangle 34"/>
            <p:cNvSpPr>
              <a:spLocks noChangeArrowheads="1"/>
            </p:cNvSpPr>
            <p:nvPr/>
          </p:nvSpPr>
          <p:spPr bwMode="auto">
            <a:xfrm>
              <a:off x="354" y="1693"/>
              <a:ext cx="6" cy="96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42" name="Line 35"/>
            <p:cNvSpPr>
              <a:spLocks noChangeShapeType="1"/>
            </p:cNvSpPr>
            <p:nvPr/>
          </p:nvSpPr>
          <p:spPr bwMode="auto">
            <a:xfrm>
              <a:off x="2723" y="1700"/>
              <a:ext cx="0" cy="9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43" name="Rectangle 36"/>
            <p:cNvSpPr>
              <a:spLocks noChangeArrowheads="1"/>
            </p:cNvSpPr>
            <p:nvPr/>
          </p:nvSpPr>
          <p:spPr bwMode="auto">
            <a:xfrm>
              <a:off x="2723" y="1700"/>
              <a:ext cx="6" cy="9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44" name="Line 37"/>
            <p:cNvSpPr>
              <a:spLocks noChangeShapeType="1"/>
            </p:cNvSpPr>
            <p:nvPr/>
          </p:nvSpPr>
          <p:spPr bwMode="auto">
            <a:xfrm>
              <a:off x="3315" y="1700"/>
              <a:ext cx="0" cy="9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45" name="Rectangle 38"/>
            <p:cNvSpPr>
              <a:spLocks noChangeArrowheads="1"/>
            </p:cNvSpPr>
            <p:nvPr/>
          </p:nvSpPr>
          <p:spPr bwMode="auto">
            <a:xfrm>
              <a:off x="3315" y="1700"/>
              <a:ext cx="6" cy="9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46" name="Line 39"/>
            <p:cNvSpPr>
              <a:spLocks noChangeShapeType="1"/>
            </p:cNvSpPr>
            <p:nvPr/>
          </p:nvSpPr>
          <p:spPr bwMode="auto">
            <a:xfrm>
              <a:off x="360" y="2647"/>
              <a:ext cx="39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47" name="Rectangle 40"/>
            <p:cNvSpPr>
              <a:spLocks noChangeArrowheads="1"/>
            </p:cNvSpPr>
            <p:nvPr/>
          </p:nvSpPr>
          <p:spPr bwMode="auto">
            <a:xfrm>
              <a:off x="360" y="2647"/>
              <a:ext cx="398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48" name="Line 41"/>
            <p:cNvSpPr>
              <a:spLocks noChangeShapeType="1"/>
            </p:cNvSpPr>
            <p:nvPr/>
          </p:nvSpPr>
          <p:spPr bwMode="auto">
            <a:xfrm>
              <a:off x="4338" y="1700"/>
              <a:ext cx="0" cy="9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49" name="Rectangle 42"/>
            <p:cNvSpPr>
              <a:spLocks noChangeArrowheads="1"/>
            </p:cNvSpPr>
            <p:nvPr/>
          </p:nvSpPr>
          <p:spPr bwMode="auto">
            <a:xfrm>
              <a:off x="4338" y="1700"/>
              <a:ext cx="6" cy="9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50" name="Line 43"/>
            <p:cNvSpPr>
              <a:spLocks noChangeShapeType="1"/>
            </p:cNvSpPr>
            <p:nvPr/>
          </p:nvSpPr>
          <p:spPr bwMode="auto">
            <a:xfrm>
              <a:off x="354" y="265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51" name="Rectangle 44"/>
            <p:cNvSpPr>
              <a:spLocks noChangeArrowheads="1"/>
            </p:cNvSpPr>
            <p:nvPr/>
          </p:nvSpPr>
          <p:spPr bwMode="auto">
            <a:xfrm>
              <a:off x="354" y="2654"/>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52" name="Line 45"/>
            <p:cNvSpPr>
              <a:spLocks noChangeShapeType="1"/>
            </p:cNvSpPr>
            <p:nvPr/>
          </p:nvSpPr>
          <p:spPr bwMode="auto">
            <a:xfrm>
              <a:off x="2723" y="265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53" name="Rectangle 46"/>
            <p:cNvSpPr>
              <a:spLocks noChangeArrowheads="1"/>
            </p:cNvSpPr>
            <p:nvPr/>
          </p:nvSpPr>
          <p:spPr bwMode="auto">
            <a:xfrm>
              <a:off x="2723" y="2654"/>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54" name="Line 47"/>
            <p:cNvSpPr>
              <a:spLocks noChangeShapeType="1"/>
            </p:cNvSpPr>
            <p:nvPr/>
          </p:nvSpPr>
          <p:spPr bwMode="auto">
            <a:xfrm>
              <a:off x="3315" y="265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55" name="Rectangle 48"/>
            <p:cNvSpPr>
              <a:spLocks noChangeArrowheads="1"/>
            </p:cNvSpPr>
            <p:nvPr/>
          </p:nvSpPr>
          <p:spPr bwMode="auto">
            <a:xfrm>
              <a:off x="3315" y="2654"/>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56" name="Line 49"/>
            <p:cNvSpPr>
              <a:spLocks noChangeShapeType="1"/>
            </p:cNvSpPr>
            <p:nvPr/>
          </p:nvSpPr>
          <p:spPr bwMode="auto">
            <a:xfrm>
              <a:off x="4338" y="265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57" name="Rectangle 50"/>
            <p:cNvSpPr>
              <a:spLocks noChangeArrowheads="1"/>
            </p:cNvSpPr>
            <p:nvPr/>
          </p:nvSpPr>
          <p:spPr bwMode="auto">
            <a:xfrm>
              <a:off x="4338" y="2654"/>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58" name="Line 51"/>
            <p:cNvSpPr>
              <a:spLocks noChangeShapeType="1"/>
            </p:cNvSpPr>
            <p:nvPr/>
          </p:nvSpPr>
          <p:spPr bwMode="auto">
            <a:xfrm>
              <a:off x="4344" y="169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59" name="Rectangle 52"/>
            <p:cNvSpPr>
              <a:spLocks noChangeArrowheads="1"/>
            </p:cNvSpPr>
            <p:nvPr/>
          </p:nvSpPr>
          <p:spPr bwMode="auto">
            <a:xfrm>
              <a:off x="4344" y="1693"/>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60" name="Line 53"/>
            <p:cNvSpPr>
              <a:spLocks noChangeShapeType="1"/>
            </p:cNvSpPr>
            <p:nvPr/>
          </p:nvSpPr>
          <p:spPr bwMode="auto">
            <a:xfrm>
              <a:off x="4344" y="188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61" name="Rectangle 54"/>
            <p:cNvSpPr>
              <a:spLocks noChangeArrowheads="1"/>
            </p:cNvSpPr>
            <p:nvPr/>
          </p:nvSpPr>
          <p:spPr bwMode="auto">
            <a:xfrm>
              <a:off x="4344" y="1884"/>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62" name="Line 55"/>
            <p:cNvSpPr>
              <a:spLocks noChangeShapeType="1"/>
            </p:cNvSpPr>
            <p:nvPr/>
          </p:nvSpPr>
          <p:spPr bwMode="auto">
            <a:xfrm>
              <a:off x="4344" y="207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63" name="Rectangle 56"/>
            <p:cNvSpPr>
              <a:spLocks noChangeArrowheads="1"/>
            </p:cNvSpPr>
            <p:nvPr/>
          </p:nvSpPr>
          <p:spPr bwMode="auto">
            <a:xfrm>
              <a:off x="4344" y="2075"/>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64" name="Line 57"/>
            <p:cNvSpPr>
              <a:spLocks noChangeShapeType="1"/>
            </p:cNvSpPr>
            <p:nvPr/>
          </p:nvSpPr>
          <p:spPr bwMode="auto">
            <a:xfrm>
              <a:off x="4344" y="226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65" name="Rectangle 58"/>
            <p:cNvSpPr>
              <a:spLocks noChangeArrowheads="1"/>
            </p:cNvSpPr>
            <p:nvPr/>
          </p:nvSpPr>
          <p:spPr bwMode="auto">
            <a:xfrm>
              <a:off x="4344" y="2265"/>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66" name="Line 59"/>
            <p:cNvSpPr>
              <a:spLocks noChangeShapeType="1"/>
            </p:cNvSpPr>
            <p:nvPr/>
          </p:nvSpPr>
          <p:spPr bwMode="auto">
            <a:xfrm>
              <a:off x="4344" y="245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67" name="Rectangle 60"/>
            <p:cNvSpPr>
              <a:spLocks noChangeArrowheads="1"/>
            </p:cNvSpPr>
            <p:nvPr/>
          </p:nvSpPr>
          <p:spPr bwMode="auto">
            <a:xfrm>
              <a:off x="4344" y="2456"/>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68" name="Line 61"/>
            <p:cNvSpPr>
              <a:spLocks noChangeShapeType="1"/>
            </p:cNvSpPr>
            <p:nvPr/>
          </p:nvSpPr>
          <p:spPr bwMode="auto">
            <a:xfrm>
              <a:off x="4344" y="264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69" name="Rectangle 62"/>
            <p:cNvSpPr>
              <a:spLocks noChangeArrowheads="1"/>
            </p:cNvSpPr>
            <p:nvPr/>
          </p:nvSpPr>
          <p:spPr bwMode="auto">
            <a:xfrm>
              <a:off x="4344" y="2647"/>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grpSp>
      <p:sp>
        <p:nvSpPr>
          <p:cNvPr id="70" name="Rectangle 69"/>
          <p:cNvSpPr/>
          <p:nvPr/>
        </p:nvSpPr>
        <p:spPr>
          <a:xfrm>
            <a:off x="5451740" y="3283545"/>
            <a:ext cx="540533" cy="338554"/>
          </a:xfrm>
          <a:prstGeom prst="rect">
            <a:avLst/>
          </a:prstGeom>
        </p:spPr>
        <p:txBody>
          <a:bodyPr wrap="none">
            <a:spAutoFit/>
          </a:bodyPr>
          <a:lstStyle/>
          <a:p>
            <a:r>
              <a:rPr lang="en-US" altLang="en-US" sz="1600" dirty="0">
                <a:solidFill>
                  <a:srgbClr val="000000"/>
                </a:solidFill>
                <a:latin typeface="Calibri" panose="020F0502020204030204" pitchFamily="34" charset="0"/>
              </a:rPr>
              <a:t>28%</a:t>
            </a:r>
            <a:endParaRPr lang="en-ZA" sz="1600" dirty="0"/>
          </a:p>
        </p:txBody>
      </p:sp>
    </p:spTree>
    <p:extLst>
      <p:ext uri="{BB962C8B-B14F-4D97-AF65-F5344CB8AC3E}">
        <p14:creationId xmlns:p14="http://schemas.microsoft.com/office/powerpoint/2010/main" val="41114934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6170" b="13034"/>
          <a:stretch/>
        </p:blipFill>
        <p:spPr>
          <a:xfrm>
            <a:off x="7941334" y="98748"/>
            <a:ext cx="1080202" cy="871015"/>
          </a:xfrm>
          <a:prstGeom prst="rect">
            <a:avLst/>
          </a:prstGeom>
        </p:spPr>
      </p:pic>
      <p:sp>
        <p:nvSpPr>
          <p:cNvPr id="2" name="Title 1"/>
          <p:cNvSpPr>
            <a:spLocks noGrp="1"/>
          </p:cNvSpPr>
          <p:nvPr>
            <p:ph type="title"/>
          </p:nvPr>
        </p:nvSpPr>
        <p:spPr>
          <a:xfrm>
            <a:off x="251835" y="261600"/>
            <a:ext cx="8229600" cy="1143000"/>
          </a:xfrm>
        </p:spPr>
        <p:txBody>
          <a:bodyPr/>
          <a:lstStyle/>
          <a:p>
            <a:pPr algn="ctr"/>
            <a:r>
              <a:rPr lang="en-ZA" dirty="0"/>
              <a:t>COVID-19:Tax Relief - </a:t>
            </a:r>
            <a:r>
              <a:rPr lang="en-ZA" dirty="0" smtClean="0"/>
              <a:t>Provisional </a:t>
            </a:r>
            <a:r>
              <a:rPr lang="en-ZA" dirty="0"/>
              <a:t>T</a:t>
            </a:r>
            <a:r>
              <a:rPr lang="en-ZA" dirty="0" smtClean="0"/>
              <a:t>ax Summary</a:t>
            </a:r>
            <a:endParaRPr lang="en-ZA" dirty="0"/>
          </a:p>
        </p:txBody>
      </p:sp>
      <p:sp>
        <p:nvSpPr>
          <p:cNvPr id="5" name="TextBox 4"/>
          <p:cNvSpPr txBox="1"/>
          <p:nvPr/>
        </p:nvSpPr>
        <p:spPr>
          <a:xfrm>
            <a:off x="328773" y="1520576"/>
            <a:ext cx="8487280" cy="4387065"/>
          </a:xfrm>
          <a:prstGeom prst="rect">
            <a:avLst/>
          </a:prstGeom>
          <a:noFill/>
        </p:spPr>
        <p:txBody>
          <a:bodyPr wrap="square" rtlCol="0">
            <a:spAutoFit/>
          </a:bodyPr>
          <a:lstStyle/>
          <a:p>
            <a:r>
              <a:rPr lang="en-ZA" b="1" dirty="0"/>
              <a:t>CRITERIA - </a:t>
            </a:r>
          </a:p>
          <a:p>
            <a:pPr marL="285750" indent="-285750">
              <a:buFont typeface="Wingdings" panose="05000000000000000000" pitchFamily="2" charset="2"/>
              <a:buChar char="ü"/>
            </a:pPr>
            <a:r>
              <a:rPr lang="en-ZA" dirty="0"/>
              <a:t>gross income of R100 million or less </a:t>
            </a:r>
          </a:p>
          <a:p>
            <a:pPr marL="285750" indent="-285750">
              <a:buFont typeface="Wingdings" panose="05000000000000000000" pitchFamily="2" charset="2"/>
              <a:buChar char="ü"/>
            </a:pPr>
            <a:r>
              <a:rPr lang="en-ZA" dirty="0"/>
              <a:t>must not include more than </a:t>
            </a:r>
            <a:r>
              <a:rPr lang="en-ZA" dirty="0" smtClean="0"/>
              <a:t>20% </a:t>
            </a:r>
            <a:r>
              <a:rPr lang="en-ZA" dirty="0"/>
              <a:t>in aggregate of passive income</a:t>
            </a:r>
          </a:p>
          <a:p>
            <a:pPr marL="285750" indent="-285750">
              <a:buFont typeface="Wingdings" panose="05000000000000000000" pitchFamily="2" charset="2"/>
              <a:buChar char="ü"/>
            </a:pPr>
            <a:r>
              <a:rPr lang="en-ZA" dirty="0"/>
              <a:t>be tax compliant</a:t>
            </a:r>
          </a:p>
          <a:p>
            <a:pPr marL="285750" indent="-285750">
              <a:buFont typeface="Wingdings" panose="05000000000000000000" pitchFamily="2" charset="2"/>
              <a:buChar char="ü"/>
            </a:pPr>
            <a:endParaRPr lang="en-ZA" dirty="0"/>
          </a:p>
          <a:p>
            <a:r>
              <a:rPr lang="en-ZA" b="1" dirty="0"/>
              <a:t>TAX PERIODS – </a:t>
            </a:r>
          </a:p>
          <a:p>
            <a:pPr marL="285750" indent="-285750">
              <a:buFont typeface="Wingdings" panose="05000000000000000000" pitchFamily="2" charset="2"/>
              <a:buChar char="ü"/>
            </a:pPr>
            <a:r>
              <a:rPr lang="en-ZA" dirty="0"/>
              <a:t>First provisional tax period from 1 April 2020 to 30 September 2020.</a:t>
            </a:r>
          </a:p>
          <a:p>
            <a:pPr marL="285750" indent="-285750">
              <a:buFont typeface="Wingdings" panose="05000000000000000000" pitchFamily="2" charset="2"/>
              <a:buChar char="ü"/>
            </a:pPr>
            <a:r>
              <a:rPr lang="en-ZA" dirty="0"/>
              <a:t>Second provisional tax period from 1 April 2020 to 31 March 2021.</a:t>
            </a:r>
          </a:p>
          <a:p>
            <a:pPr marL="285750" indent="-285750">
              <a:buFont typeface="Wingdings" panose="05000000000000000000" pitchFamily="2" charset="2"/>
              <a:buChar char="ü"/>
            </a:pPr>
            <a:endParaRPr lang="en-ZA" dirty="0"/>
          </a:p>
          <a:p>
            <a:r>
              <a:rPr lang="en-ZA" b="1" dirty="0"/>
              <a:t>COVID-19 TAX RELIEF – </a:t>
            </a:r>
          </a:p>
          <a:p>
            <a:pPr marL="285750" indent="-285750">
              <a:buFont typeface="Wingdings" panose="05000000000000000000" pitchFamily="2" charset="2"/>
              <a:buChar char="ü"/>
            </a:pPr>
            <a:r>
              <a:rPr lang="en-ZA" dirty="0"/>
              <a:t>First period = 15% payable (instead of 50%)</a:t>
            </a:r>
          </a:p>
          <a:p>
            <a:pPr marL="285750" indent="-285750">
              <a:buFont typeface="Wingdings" panose="05000000000000000000" pitchFamily="2" charset="2"/>
              <a:buChar char="ü"/>
            </a:pPr>
            <a:r>
              <a:rPr lang="en-ZA" dirty="0"/>
              <a:t>Second period = 65% payable less what was paid in 1st period (instead of 100%) </a:t>
            </a:r>
          </a:p>
          <a:p>
            <a:pPr marL="285750" indent="-285750">
              <a:buFont typeface="Wingdings" panose="05000000000000000000" pitchFamily="2" charset="2"/>
              <a:buChar char="ü"/>
            </a:pPr>
            <a:r>
              <a:rPr lang="en-ZA" dirty="0"/>
              <a:t>Third period = deferred 35% payable </a:t>
            </a:r>
          </a:p>
          <a:p>
            <a:pPr marL="285750" indent="-285750">
              <a:buFont typeface="Wingdings" panose="05000000000000000000" pitchFamily="2" charset="2"/>
              <a:buChar char="ü"/>
            </a:pPr>
            <a:r>
              <a:rPr lang="en-ZA" dirty="0"/>
              <a:t>No penalties and interest on the deferred amounts on the1st and 2nd period</a:t>
            </a:r>
          </a:p>
        </p:txBody>
      </p:sp>
    </p:spTree>
    <p:extLst>
      <p:ext uri="{BB962C8B-B14F-4D97-AF65-F5344CB8AC3E}">
        <p14:creationId xmlns:p14="http://schemas.microsoft.com/office/powerpoint/2010/main" val="11244863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710" y="168191"/>
            <a:ext cx="8229600" cy="732127"/>
          </a:xfrm>
        </p:spPr>
        <p:txBody>
          <a:bodyPr/>
          <a:lstStyle/>
          <a:p>
            <a:pPr algn="ctr"/>
            <a:r>
              <a:rPr lang="en-ZA" dirty="0" smtClean="0"/>
              <a:t>Contents</a:t>
            </a:r>
            <a:endParaRPr lang="en-ZA" dirty="0"/>
          </a:p>
        </p:txBody>
      </p:sp>
      <p:graphicFrame>
        <p:nvGraphicFramePr>
          <p:cNvPr id="3" name="Diagram 2"/>
          <p:cNvGraphicFramePr/>
          <p:nvPr>
            <p:extLst>
              <p:ext uri="{D42A27DB-BD31-4B8C-83A1-F6EECF244321}">
                <p14:modId xmlns:p14="http://schemas.microsoft.com/office/powerpoint/2010/main" val="2899976212"/>
              </p:ext>
            </p:extLst>
          </p:nvPr>
        </p:nvGraphicFramePr>
        <p:xfrm>
          <a:off x="368710" y="839616"/>
          <a:ext cx="8229600" cy="5006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t="6170" b="13034"/>
          <a:stretch/>
        </p:blipFill>
        <p:spPr>
          <a:xfrm>
            <a:off x="7941334" y="98748"/>
            <a:ext cx="1080202" cy="871015"/>
          </a:xfrm>
          <a:prstGeom prst="rect">
            <a:avLst/>
          </a:prstGeom>
        </p:spPr>
      </p:pic>
    </p:spTree>
    <p:extLst>
      <p:ext uri="{BB962C8B-B14F-4D97-AF65-F5344CB8AC3E}">
        <p14:creationId xmlns:p14="http://schemas.microsoft.com/office/powerpoint/2010/main" val="204942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814"/>
            <a:ext cx="8229600" cy="833107"/>
          </a:xfrm>
        </p:spPr>
        <p:txBody>
          <a:bodyPr>
            <a:normAutofit fontScale="90000"/>
          </a:bodyPr>
          <a:lstStyle/>
          <a:p>
            <a:pPr algn="ctr"/>
            <a:r>
              <a:rPr lang="en-ZA" sz="2800" dirty="0" smtClean="0"/>
              <a:t>PAYE (EMP 201) &amp; Provisional Tax (IRP6) </a:t>
            </a:r>
            <a:br>
              <a:rPr lang="en-ZA" sz="2800" dirty="0" smtClean="0"/>
            </a:br>
            <a:r>
              <a:rPr lang="en-ZA" sz="2800" dirty="0" smtClean="0"/>
              <a:t>Returns and Payments</a:t>
            </a:r>
            <a:endParaRPr lang="en-ZA" sz="2800" dirty="0"/>
          </a:p>
        </p:txBody>
      </p:sp>
      <p:graphicFrame>
        <p:nvGraphicFramePr>
          <p:cNvPr id="5" name="Diagram 4"/>
          <p:cNvGraphicFramePr/>
          <p:nvPr>
            <p:extLst/>
          </p:nvPr>
        </p:nvGraphicFramePr>
        <p:xfrm>
          <a:off x="479769" y="1179893"/>
          <a:ext cx="8184462" cy="70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468000" y="1955829"/>
            <a:ext cx="8363442" cy="3720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t">
              <a:buFont typeface="Wingdings" panose="05000000000000000000" pitchFamily="2" charset="2"/>
              <a:buChar char="ü"/>
            </a:pPr>
            <a:endParaRPr lang="en-ZA" sz="1400" dirty="0" smtClean="0">
              <a:solidFill>
                <a:schemeClr val="bg2">
                  <a:lumMod val="50000"/>
                </a:schemeClr>
              </a:solidFill>
            </a:endParaRPr>
          </a:p>
          <a:p>
            <a:pPr marL="285750" indent="-285750" fontAlgn="t">
              <a:buFont typeface="Wingdings" panose="05000000000000000000" pitchFamily="2" charset="2"/>
              <a:buChar char="ü"/>
            </a:pPr>
            <a:endParaRPr lang="en-ZA" sz="1400" dirty="0">
              <a:solidFill>
                <a:schemeClr val="bg2">
                  <a:lumMod val="50000"/>
                </a:schemeClr>
              </a:solidFill>
            </a:endParaRPr>
          </a:p>
          <a:p>
            <a:pPr marL="285750" indent="-285750" fontAlgn="t">
              <a:buFont typeface="Wingdings" panose="05000000000000000000" pitchFamily="2" charset="2"/>
              <a:buChar char="ü"/>
            </a:pPr>
            <a:r>
              <a:rPr lang="en-ZA" sz="1600" dirty="0">
                <a:solidFill>
                  <a:schemeClr val="tx1"/>
                </a:solidFill>
              </a:rPr>
              <a:t>The </a:t>
            </a:r>
            <a:r>
              <a:rPr lang="en-ZA" sz="1600" dirty="0" smtClean="0">
                <a:solidFill>
                  <a:schemeClr val="tx1"/>
                </a:solidFill>
              </a:rPr>
              <a:t>returns </a:t>
            </a:r>
            <a:r>
              <a:rPr lang="en-ZA" sz="1600" dirty="0">
                <a:solidFill>
                  <a:schemeClr val="tx1"/>
                </a:solidFill>
              </a:rPr>
              <a:t>should be completed with the full tax liability</a:t>
            </a:r>
          </a:p>
          <a:p>
            <a:pPr marL="285750" indent="-285750" fontAlgn="t">
              <a:buFont typeface="Wingdings" panose="05000000000000000000" pitchFamily="2" charset="2"/>
              <a:buChar char="ü"/>
            </a:pPr>
            <a:r>
              <a:rPr lang="en-ZA" sz="1600" dirty="0" smtClean="0">
                <a:solidFill>
                  <a:schemeClr val="tx1"/>
                </a:solidFill>
              </a:rPr>
              <a:t>After submission, a statement of account </a:t>
            </a:r>
            <a:r>
              <a:rPr lang="en-ZA" sz="1600" dirty="0">
                <a:solidFill>
                  <a:schemeClr val="tx1"/>
                </a:solidFill>
              </a:rPr>
              <a:t>will be issued reflecting </a:t>
            </a:r>
            <a:r>
              <a:rPr lang="en-ZA" sz="1600" dirty="0" smtClean="0">
                <a:solidFill>
                  <a:schemeClr val="tx1"/>
                </a:solidFill>
              </a:rPr>
              <a:t>the relief amount (allow few minutes </a:t>
            </a:r>
            <a:r>
              <a:rPr lang="en-ZA" sz="1600" dirty="0">
                <a:solidFill>
                  <a:schemeClr val="tx1"/>
                </a:solidFill>
              </a:rPr>
              <a:t>for </a:t>
            </a:r>
            <a:r>
              <a:rPr lang="en-ZA" sz="1600" dirty="0" smtClean="0">
                <a:solidFill>
                  <a:schemeClr val="tx1"/>
                </a:solidFill>
              </a:rPr>
              <a:t>processing).  </a:t>
            </a:r>
            <a:r>
              <a:rPr lang="en-ZA" sz="1600" dirty="0">
                <a:solidFill>
                  <a:schemeClr val="tx1"/>
                </a:solidFill>
              </a:rPr>
              <a:t>If the </a:t>
            </a:r>
            <a:r>
              <a:rPr lang="en-ZA" sz="1600" dirty="0" smtClean="0">
                <a:solidFill>
                  <a:schemeClr val="tx1"/>
                </a:solidFill>
              </a:rPr>
              <a:t>statement </a:t>
            </a:r>
            <a:r>
              <a:rPr lang="en-ZA" sz="1600" dirty="0">
                <a:solidFill>
                  <a:schemeClr val="tx1"/>
                </a:solidFill>
              </a:rPr>
              <a:t>is not received, it can be </a:t>
            </a:r>
            <a:r>
              <a:rPr lang="en-ZA" sz="1600" dirty="0" smtClean="0">
                <a:solidFill>
                  <a:schemeClr val="tx1"/>
                </a:solidFill>
              </a:rPr>
              <a:t>requested by the taxpayer.</a:t>
            </a:r>
          </a:p>
          <a:p>
            <a:pPr marL="285750" indent="-285750" fontAlgn="t">
              <a:buFont typeface="Wingdings" panose="05000000000000000000" pitchFamily="2" charset="2"/>
              <a:buChar char="ü"/>
            </a:pPr>
            <a:r>
              <a:rPr lang="en-ZA" sz="1600" dirty="0">
                <a:solidFill>
                  <a:schemeClr val="tx1"/>
                </a:solidFill>
              </a:rPr>
              <a:t>The payment can be made for remainder of the </a:t>
            </a:r>
            <a:r>
              <a:rPr lang="en-ZA" sz="1600" dirty="0" smtClean="0">
                <a:solidFill>
                  <a:schemeClr val="tx1"/>
                </a:solidFill>
              </a:rPr>
              <a:t>balance, please ensure that all qualifying criteria is met.</a:t>
            </a:r>
          </a:p>
          <a:p>
            <a:pPr fontAlgn="t"/>
            <a:r>
              <a:rPr lang="en-ZA" sz="1600" dirty="0" smtClean="0">
                <a:solidFill>
                  <a:schemeClr val="tx1"/>
                </a:solidFill>
              </a:rPr>
              <a:t> </a:t>
            </a:r>
          </a:p>
          <a:p>
            <a:pPr fontAlgn="t"/>
            <a:r>
              <a:rPr lang="en-ZA" b="1" dirty="0" smtClean="0">
                <a:solidFill>
                  <a:schemeClr val="tx1"/>
                </a:solidFill>
              </a:rPr>
              <a:t>Note:</a:t>
            </a:r>
          </a:p>
          <a:p>
            <a:pPr marL="285750" indent="-285750" fontAlgn="t">
              <a:buFont typeface="Wingdings" panose="05000000000000000000" pitchFamily="2" charset="2"/>
              <a:buChar char="ü"/>
            </a:pPr>
            <a:r>
              <a:rPr lang="en-ZA" sz="1600" b="1" dirty="0" smtClean="0">
                <a:solidFill>
                  <a:schemeClr val="tx1"/>
                </a:solidFill>
              </a:rPr>
              <a:t>If the taxpayer does not want to utilise the tax relief, please pay full tax liability.</a:t>
            </a:r>
            <a:endParaRPr lang="en-ZA" sz="1600" b="1" u="sng" dirty="0" smtClean="0">
              <a:solidFill>
                <a:schemeClr val="tx1"/>
              </a:solidFill>
            </a:endParaRPr>
          </a:p>
          <a:p>
            <a:pPr marL="285750" indent="-285750" fontAlgn="t">
              <a:buFont typeface="Wingdings" panose="05000000000000000000" pitchFamily="2" charset="2"/>
              <a:buChar char="ü"/>
            </a:pPr>
            <a:r>
              <a:rPr lang="en-ZA" sz="1600" b="1" dirty="0" smtClean="0">
                <a:solidFill>
                  <a:schemeClr val="tx1"/>
                </a:solidFill>
              </a:rPr>
              <a:t>Taxpayers are required to check their tax compliance status before submitting the return</a:t>
            </a:r>
            <a:r>
              <a:rPr lang="en-ZA" dirty="0" smtClean="0">
                <a:solidFill>
                  <a:schemeClr val="tx1"/>
                </a:solidFill>
              </a:rPr>
              <a:t>.</a:t>
            </a:r>
          </a:p>
          <a:p>
            <a:pPr lvl="1"/>
            <a:r>
              <a:rPr lang="en-ZA" sz="1400" dirty="0" smtClean="0">
                <a:solidFill>
                  <a:schemeClr val="tx1"/>
                </a:solidFill>
                <a:hlinkClick r:id="rId7"/>
              </a:rPr>
              <a:t>How </a:t>
            </a:r>
            <a:r>
              <a:rPr lang="en-ZA" sz="1400" dirty="0">
                <a:solidFill>
                  <a:schemeClr val="tx1"/>
                </a:solidFill>
                <a:hlinkClick r:id="rId7"/>
              </a:rPr>
              <a:t>to manage your </a:t>
            </a:r>
            <a:r>
              <a:rPr lang="en-ZA" sz="1400" dirty="0">
                <a:solidFill>
                  <a:schemeClr val="accent1">
                    <a:lumMod val="75000"/>
                  </a:schemeClr>
                </a:solidFill>
              </a:rPr>
              <a:t>(TCS)</a:t>
            </a:r>
          </a:p>
          <a:p>
            <a:pPr lvl="1"/>
            <a:r>
              <a:rPr lang="en-ZA" sz="1400" dirty="0">
                <a:solidFill>
                  <a:schemeClr val="bg2">
                    <a:lumMod val="50000"/>
                  </a:schemeClr>
                </a:solidFill>
                <a:hlinkClick r:id="rId8"/>
              </a:rPr>
              <a:t>How to access My Compliance Profile (MCP)</a:t>
            </a:r>
            <a:endParaRPr lang="en-ZA" sz="1400" dirty="0">
              <a:solidFill>
                <a:schemeClr val="bg2">
                  <a:lumMod val="50000"/>
                </a:schemeClr>
              </a:solidFill>
            </a:endParaRPr>
          </a:p>
          <a:p>
            <a:pPr lvl="1"/>
            <a:r>
              <a:rPr lang="en-ZA" sz="1400" dirty="0">
                <a:solidFill>
                  <a:schemeClr val="bg2">
                    <a:lumMod val="50000"/>
                  </a:schemeClr>
                </a:solidFill>
                <a:hlinkClick r:id="rId9"/>
              </a:rPr>
              <a:t>How to request my TCS</a:t>
            </a:r>
            <a:endParaRPr lang="en-ZA" sz="1400" dirty="0">
              <a:solidFill>
                <a:schemeClr val="bg2">
                  <a:lumMod val="50000"/>
                </a:schemeClr>
              </a:solidFill>
            </a:endParaRPr>
          </a:p>
          <a:p>
            <a:pPr lvl="1"/>
            <a:r>
              <a:rPr lang="en-ZA" sz="1400" dirty="0">
                <a:solidFill>
                  <a:schemeClr val="bg2">
                    <a:lumMod val="50000"/>
                  </a:schemeClr>
                </a:solidFill>
                <a:hlinkClick r:id="rId10"/>
              </a:rPr>
              <a:t>How to verify my TCS</a:t>
            </a:r>
            <a:endParaRPr lang="en-ZA" sz="1400" dirty="0">
              <a:solidFill>
                <a:schemeClr val="bg2">
                  <a:lumMod val="50000"/>
                </a:schemeClr>
              </a:solidFill>
            </a:endParaRPr>
          </a:p>
          <a:p>
            <a:pPr fontAlgn="t"/>
            <a:endParaRPr lang="en-ZA" sz="1400" dirty="0" smtClean="0">
              <a:solidFill>
                <a:schemeClr val="bg2">
                  <a:lumMod val="50000"/>
                </a:schemeClr>
              </a:solidFill>
            </a:endParaRPr>
          </a:p>
          <a:p>
            <a:pPr marL="285750" indent="-285750" fontAlgn="t">
              <a:buFont typeface="Wingdings" panose="05000000000000000000" pitchFamily="2" charset="2"/>
              <a:buChar char="ü"/>
            </a:pPr>
            <a:endParaRPr lang="en-ZA" sz="1400" dirty="0">
              <a:solidFill>
                <a:schemeClr val="bg2">
                  <a:lumMod val="50000"/>
                </a:schemeClr>
              </a:solidFill>
            </a:endParaRPr>
          </a:p>
        </p:txBody>
      </p:sp>
      <p:pic>
        <p:nvPicPr>
          <p:cNvPr id="7" name="Picture 6"/>
          <p:cNvPicPr>
            <a:picLocks noChangeAspect="1"/>
          </p:cNvPicPr>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t="6170" b="13034"/>
          <a:stretch/>
        </p:blipFill>
        <p:spPr>
          <a:xfrm>
            <a:off x="8008883" y="48814"/>
            <a:ext cx="1051034" cy="848407"/>
          </a:xfrm>
          <a:prstGeom prst="rect">
            <a:avLst/>
          </a:prstGeom>
          <a:noFill/>
        </p:spPr>
      </p:pic>
    </p:spTree>
    <p:extLst>
      <p:ext uri="{BB962C8B-B14F-4D97-AF65-F5344CB8AC3E}">
        <p14:creationId xmlns:p14="http://schemas.microsoft.com/office/powerpoint/2010/main" val="542396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13" y="234339"/>
            <a:ext cx="8229600" cy="1080791"/>
          </a:xfrm>
        </p:spPr>
        <p:txBody>
          <a:bodyPr>
            <a:noAutofit/>
          </a:bodyPr>
          <a:lstStyle/>
          <a:p>
            <a:pPr algn="ctr"/>
            <a:r>
              <a:rPr lang="en-ZA" dirty="0" smtClean="0"/>
              <a:t>PAYE –                                                    Example of Statement of Account</a:t>
            </a:r>
            <a:endParaRPr lang="en-ZA" dirty="0"/>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Effect>
                      <a14:saturation sat="400000"/>
                    </a14:imgEffect>
                  </a14:imgLayer>
                </a14:imgProps>
              </a:ext>
            </a:extLst>
          </a:blip>
          <a:srcRect t="49097"/>
          <a:stretch/>
        </p:blipFill>
        <p:spPr>
          <a:xfrm>
            <a:off x="315713" y="1952090"/>
            <a:ext cx="8598097" cy="1541123"/>
          </a:xfrm>
          <a:prstGeom prst="rect">
            <a:avLst/>
          </a:prstGeom>
          <a:ln>
            <a:solidFill>
              <a:schemeClr val="accent1"/>
            </a:solidFill>
          </a:ln>
        </p:spPr>
      </p:pic>
      <p:pic>
        <p:nvPicPr>
          <p:cNvPr id="8" name="Picture 7"/>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t="6170" b="13034"/>
          <a:stretch/>
        </p:blipFill>
        <p:spPr>
          <a:xfrm>
            <a:off x="8230286" y="109956"/>
            <a:ext cx="913714" cy="736769"/>
          </a:xfrm>
          <a:prstGeom prst="rect">
            <a:avLst/>
          </a:prstGeom>
        </p:spPr>
      </p:pic>
    </p:spTree>
    <p:extLst>
      <p:ext uri="{BB962C8B-B14F-4D97-AF65-F5344CB8AC3E}">
        <p14:creationId xmlns:p14="http://schemas.microsoft.com/office/powerpoint/2010/main" val="3910481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83" y="126324"/>
            <a:ext cx="8460769" cy="1037690"/>
          </a:xfrm>
        </p:spPr>
        <p:txBody>
          <a:bodyPr>
            <a:noAutofit/>
          </a:bodyPr>
          <a:lstStyle/>
          <a:p>
            <a:pPr algn="ctr"/>
            <a:r>
              <a:rPr lang="en-ZA" dirty="0" smtClean="0"/>
              <a:t>Provisional Tax –                                          Example of Statement of Account</a:t>
            </a:r>
            <a:endParaRPr lang="en-ZA" dirty="0"/>
          </a:p>
        </p:txBody>
      </p:sp>
      <p:pic>
        <p:nvPicPr>
          <p:cNvPr id="4" name="Picture 3"/>
          <p:cNvPicPr>
            <a:picLocks noChangeAspect="1"/>
          </p:cNvPicPr>
          <p:nvPr/>
        </p:nvPicPr>
        <p:blipFill>
          <a:blip r:embed="rId2"/>
          <a:stretch>
            <a:fillRect/>
          </a:stretch>
        </p:blipFill>
        <p:spPr>
          <a:xfrm>
            <a:off x="580490" y="1489025"/>
            <a:ext cx="7854593" cy="1541124"/>
          </a:xfrm>
          <a:prstGeom prst="rect">
            <a:avLst/>
          </a:prstGeom>
        </p:spPr>
      </p:pic>
      <p:pic>
        <p:nvPicPr>
          <p:cNvPr id="6" name="Picture 5"/>
          <p:cNvPicPr>
            <a:picLocks noChangeAspect="1"/>
          </p:cNvPicPr>
          <p:nvPr/>
        </p:nvPicPr>
        <p:blipFill>
          <a:blip r:embed="rId3"/>
          <a:stretch>
            <a:fillRect/>
          </a:stretch>
        </p:blipFill>
        <p:spPr>
          <a:xfrm>
            <a:off x="662683" y="3729521"/>
            <a:ext cx="7772400" cy="1592493"/>
          </a:xfrm>
          <a:prstGeom prst="rect">
            <a:avLst/>
          </a:prstGeom>
        </p:spPr>
      </p:pic>
      <p:pic>
        <p:nvPicPr>
          <p:cNvPr id="7" name="Picture 6"/>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t="6170" b="13034"/>
          <a:stretch/>
        </p:blipFill>
        <p:spPr>
          <a:xfrm>
            <a:off x="8091836" y="97605"/>
            <a:ext cx="1052164" cy="848407"/>
          </a:xfrm>
          <a:prstGeom prst="rect">
            <a:avLst/>
          </a:prstGeom>
        </p:spPr>
      </p:pic>
    </p:spTree>
    <p:extLst>
      <p:ext uri="{BB962C8B-B14F-4D97-AF65-F5344CB8AC3E}">
        <p14:creationId xmlns:p14="http://schemas.microsoft.com/office/powerpoint/2010/main" val="3907121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274638"/>
            <a:ext cx="8326582" cy="362671"/>
          </a:xfrm>
        </p:spPr>
        <p:txBody>
          <a:bodyPr>
            <a:normAutofit fontScale="90000"/>
          </a:bodyPr>
          <a:lstStyle/>
          <a:p>
            <a:pPr algn="ctr"/>
            <a:r>
              <a:rPr lang="en-ZA" dirty="0" smtClean="0"/>
              <a:t>COVID-19 Contact Details</a:t>
            </a:r>
            <a:r>
              <a:rPr lang="en-ZA" sz="3200" dirty="0">
                <a:solidFill>
                  <a:schemeClr val="tx1"/>
                </a:solidFill>
              </a:rPr>
              <a:t/>
            </a:r>
            <a:br>
              <a:rPr lang="en-ZA" sz="3200" dirty="0">
                <a:solidFill>
                  <a:schemeClr val="tx1"/>
                </a:solidFill>
              </a:rPr>
            </a:br>
            <a:endParaRPr lang="en-ZA" dirty="0"/>
          </a:p>
        </p:txBody>
      </p:sp>
      <p:sp>
        <p:nvSpPr>
          <p:cNvPr id="4" name="Rectangle 3"/>
          <p:cNvSpPr/>
          <p:nvPr/>
        </p:nvSpPr>
        <p:spPr>
          <a:xfrm>
            <a:off x="360218" y="749541"/>
            <a:ext cx="8673612" cy="6463308"/>
          </a:xfrm>
          <a:prstGeom prst="rect">
            <a:avLst/>
          </a:prstGeom>
        </p:spPr>
        <p:txBody>
          <a:bodyPr wrap="square">
            <a:spAutoFit/>
          </a:bodyPr>
          <a:lstStyle/>
          <a:p>
            <a:r>
              <a:rPr lang="en-ZA" sz="1400" b="1" dirty="0" smtClean="0"/>
              <a:t>PAYE &amp; Provisional tax:</a:t>
            </a:r>
            <a:endParaRPr lang="en-ZA" sz="1400" b="1" dirty="0"/>
          </a:p>
          <a:p>
            <a:pPr marL="171450" indent="-171450">
              <a:buFont typeface="Arial" panose="020B0604020202020204" pitchFamily="34" charset="0"/>
              <a:buChar char="•"/>
            </a:pPr>
            <a:r>
              <a:rPr lang="en-ZA" sz="1400" dirty="0" smtClean="0"/>
              <a:t>No application to request for relief is required.</a:t>
            </a:r>
          </a:p>
          <a:p>
            <a:pPr marL="171450" indent="-171450">
              <a:buFont typeface="Arial" panose="020B0604020202020204" pitchFamily="34" charset="0"/>
              <a:buChar char="•"/>
            </a:pPr>
            <a:r>
              <a:rPr lang="en-ZA" sz="1400" dirty="0" smtClean="0"/>
              <a:t>Current Request for Remission process must be followed where Penalties and Interest exist</a:t>
            </a:r>
          </a:p>
          <a:p>
            <a:pPr marL="742950" lvl="1" indent="-285750">
              <a:buFont typeface="Wingdings" panose="05000000000000000000" pitchFamily="2" charset="2"/>
              <a:buChar char="q"/>
            </a:pPr>
            <a:r>
              <a:rPr lang="en-ZA" sz="1400" dirty="0" smtClean="0">
                <a:hlinkClick r:id="rId3"/>
              </a:rPr>
              <a:t>What </a:t>
            </a:r>
            <a:r>
              <a:rPr lang="en-ZA" sz="1400" dirty="0">
                <a:hlinkClick r:id="rId3"/>
              </a:rPr>
              <a:t>is Request for Remission</a:t>
            </a:r>
            <a:r>
              <a:rPr lang="en-ZA" sz="1400" dirty="0" smtClean="0">
                <a:hlinkClick r:id="rId3"/>
              </a:rPr>
              <a:t>?</a:t>
            </a:r>
            <a:endParaRPr lang="en-ZA" sz="1400" dirty="0" smtClean="0"/>
          </a:p>
          <a:p>
            <a:pPr marL="285750" indent="-285750">
              <a:buFont typeface="Arial" panose="020B0604020202020204" pitchFamily="34" charset="0"/>
              <a:buChar char="•"/>
            </a:pPr>
            <a:r>
              <a:rPr lang="en-ZA" sz="1400" dirty="0"/>
              <a:t>SARS Branch </a:t>
            </a:r>
          </a:p>
          <a:p>
            <a:r>
              <a:rPr lang="en-ZA" sz="1400" dirty="0" smtClean="0"/>
              <a:t> </a:t>
            </a:r>
          </a:p>
          <a:p>
            <a:r>
              <a:rPr lang="en-ZA" sz="1400" b="1" dirty="0"/>
              <a:t>Debt Management (additional deferral</a:t>
            </a:r>
            <a:r>
              <a:rPr lang="en-ZA" sz="1400" b="1" dirty="0" smtClean="0"/>
              <a:t>)</a:t>
            </a:r>
          </a:p>
          <a:p>
            <a:pPr marL="171450" indent="-171450">
              <a:buFont typeface="Arial" panose="020B0604020202020204" pitchFamily="34" charset="0"/>
              <a:buChar char="•"/>
            </a:pPr>
            <a:r>
              <a:rPr lang="en-ZA" sz="1400" dirty="0" smtClean="0"/>
              <a:t>Taxpayer who qualifies to request for instalment payment without imposition of penalties must use the below email address  </a:t>
            </a:r>
          </a:p>
          <a:p>
            <a:pPr marL="742950" lvl="1" indent="-285750">
              <a:buFont typeface="Wingdings" panose="05000000000000000000" pitchFamily="2" charset="2"/>
              <a:buChar char="q"/>
            </a:pPr>
            <a:r>
              <a:rPr lang="en-ZA" sz="1400" dirty="0">
                <a:hlinkClick r:id="rId4"/>
              </a:rPr>
              <a:t>COVID19IPAbelowR100mturnover@sars.gov.za</a:t>
            </a:r>
            <a:endParaRPr lang="en-ZA" sz="1400" dirty="0"/>
          </a:p>
          <a:p>
            <a:pPr marL="742950" lvl="1" indent="-285750">
              <a:buFont typeface="Wingdings" panose="05000000000000000000" pitchFamily="2" charset="2"/>
              <a:buChar char="q"/>
            </a:pPr>
            <a:r>
              <a:rPr lang="en-ZA" sz="1400" dirty="0" smtClean="0">
                <a:hlinkClick r:id="rId5"/>
              </a:rPr>
              <a:t>COVID19IPAaboveR100mturnover@sars.gov.za</a:t>
            </a:r>
            <a:endParaRPr lang="en-ZA" sz="1400" dirty="0" smtClean="0"/>
          </a:p>
          <a:p>
            <a:pPr marL="171450" indent="-171450">
              <a:buFont typeface="Arial" panose="020B0604020202020204" pitchFamily="34" charset="0"/>
              <a:buChar char="•"/>
            </a:pPr>
            <a:endParaRPr lang="en-ZA" sz="1400" dirty="0"/>
          </a:p>
          <a:p>
            <a:r>
              <a:rPr lang="en-ZA" sz="1400" b="1" dirty="0" smtClean="0"/>
              <a:t>Large Business Companies</a:t>
            </a:r>
          </a:p>
          <a:p>
            <a:pPr marL="171450" indent="-171450">
              <a:buFont typeface="Arial" panose="020B0604020202020204" pitchFamily="34" charset="0"/>
              <a:buChar char="•"/>
            </a:pPr>
            <a:r>
              <a:rPr lang="en-ZA" sz="1400" dirty="0" smtClean="0"/>
              <a:t>Taxpayer must engage with its Relationship Managers</a:t>
            </a:r>
          </a:p>
          <a:p>
            <a:pPr marL="171450" indent="-171450">
              <a:buFont typeface="Arial" panose="020B0604020202020204" pitchFamily="34" charset="0"/>
              <a:buChar char="•"/>
            </a:pPr>
            <a:endParaRPr lang="en-ZA" sz="1400" dirty="0"/>
          </a:p>
          <a:p>
            <a:r>
              <a:rPr lang="en-ZA" sz="1400" b="1" dirty="0" smtClean="0"/>
              <a:t>Excise</a:t>
            </a:r>
          </a:p>
          <a:p>
            <a:pPr marL="171450" indent="-171450">
              <a:buFont typeface="Arial" panose="020B0604020202020204" pitchFamily="34" charset="0"/>
              <a:buChar char="•"/>
            </a:pPr>
            <a:r>
              <a:rPr lang="en-ZA" sz="1400" dirty="0" smtClean="0"/>
              <a:t>No application is required</a:t>
            </a:r>
          </a:p>
          <a:p>
            <a:pPr marL="171450" indent="-171450">
              <a:buFont typeface="Arial" panose="020B0604020202020204" pitchFamily="34" charset="0"/>
              <a:buChar char="•"/>
            </a:pPr>
            <a:r>
              <a:rPr lang="en-ZA" sz="1400" dirty="0" smtClean="0"/>
              <a:t>Taxpayer must engaged with its designated </a:t>
            </a:r>
            <a:r>
              <a:rPr lang="en-ZA" sz="1400" dirty="0"/>
              <a:t>Alcohol and Tobacco </a:t>
            </a:r>
            <a:r>
              <a:rPr lang="en-ZA" sz="1400" dirty="0" smtClean="0"/>
              <a:t>specialists</a:t>
            </a:r>
          </a:p>
          <a:p>
            <a:pPr marL="171450" indent="-171450">
              <a:buFont typeface="Arial" panose="020B0604020202020204" pitchFamily="34" charset="0"/>
              <a:buChar char="•"/>
            </a:pPr>
            <a:endParaRPr lang="en-ZA" sz="1400" dirty="0"/>
          </a:p>
          <a:p>
            <a:r>
              <a:rPr lang="en-ZA" sz="1400" b="1" dirty="0" smtClean="0"/>
              <a:t>Carbon Tax</a:t>
            </a:r>
          </a:p>
          <a:p>
            <a:pPr marL="285750" indent="-285750">
              <a:buFont typeface="Arial" panose="020B0604020202020204" pitchFamily="34" charset="0"/>
              <a:buChar char="•"/>
            </a:pPr>
            <a:r>
              <a:rPr lang="en-ZA" sz="1400" dirty="0" smtClean="0"/>
              <a:t>Taxpayers must follow the current process to submit and make payment   </a:t>
            </a:r>
          </a:p>
          <a:p>
            <a:pPr marL="742950" lvl="1" indent="-285750">
              <a:buFont typeface="Wingdings" panose="05000000000000000000" pitchFamily="2" charset="2"/>
              <a:buChar char="q"/>
            </a:pPr>
            <a:r>
              <a:rPr lang="en-ZA" sz="1400" dirty="0">
                <a:hlinkClick r:id="rId6"/>
              </a:rPr>
              <a:t>What is Carbon Tax?</a:t>
            </a:r>
            <a:endParaRPr lang="en-ZA" sz="1400" dirty="0"/>
          </a:p>
          <a:p>
            <a:endParaRPr lang="en-ZA" sz="1200" dirty="0" smtClean="0"/>
          </a:p>
          <a:p>
            <a:endParaRPr lang="en-ZA" sz="1000" dirty="0"/>
          </a:p>
          <a:p>
            <a:endParaRPr lang="en-ZA" sz="1000" dirty="0" smtClean="0"/>
          </a:p>
          <a:p>
            <a:endParaRPr lang="en-ZA" sz="1000" dirty="0"/>
          </a:p>
          <a:p>
            <a:endParaRPr lang="en-ZA" sz="1000" dirty="0" smtClean="0"/>
          </a:p>
          <a:p>
            <a:endParaRPr lang="en-ZA" sz="1000" dirty="0"/>
          </a:p>
          <a:p>
            <a:endParaRPr lang="en-ZA" sz="1000" dirty="0" smtClean="0"/>
          </a:p>
          <a:p>
            <a:r>
              <a:rPr lang="en-ZA" sz="1000" dirty="0"/>
              <a:t/>
            </a:r>
            <a:br>
              <a:rPr lang="en-ZA" sz="1000" dirty="0"/>
            </a:br>
            <a:endParaRPr lang="en-ZA" sz="1000" dirty="0"/>
          </a:p>
        </p:txBody>
      </p:sp>
      <p:pic>
        <p:nvPicPr>
          <p:cNvPr id="5" name="Picture 4"/>
          <p:cNvPicPr>
            <a:picLocks noChangeAspect="1"/>
          </p:cNvPicPr>
          <p:nvPr/>
        </p:nvPicPr>
        <p:blipFill rotWithShape="1">
          <a:blip r:embed="rId7">
            <a:duotone>
              <a:schemeClr val="accent5">
                <a:shade val="45000"/>
                <a:satMod val="135000"/>
              </a:schemeClr>
              <a:prstClr val="white"/>
            </a:duotone>
            <a:extLst>
              <a:ext uri="{28A0092B-C50C-407E-A947-70E740481C1C}">
                <a14:useLocalDpi xmlns:a14="http://schemas.microsoft.com/office/drawing/2010/main" val="0"/>
              </a:ext>
            </a:extLst>
          </a:blip>
          <a:srcRect t="6170" b="13034"/>
          <a:stretch/>
        </p:blipFill>
        <p:spPr>
          <a:xfrm>
            <a:off x="8091836" y="32267"/>
            <a:ext cx="1052164" cy="848407"/>
          </a:xfrm>
          <a:prstGeom prst="rect">
            <a:avLst/>
          </a:prstGeom>
        </p:spPr>
      </p:pic>
      <p:sp>
        <p:nvSpPr>
          <p:cNvPr id="6" name="Rectangle 5"/>
          <p:cNvSpPr/>
          <p:nvPr/>
        </p:nvSpPr>
        <p:spPr>
          <a:xfrm>
            <a:off x="7251826" y="6279613"/>
            <a:ext cx="1680019" cy="468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250048" y="6147413"/>
            <a:ext cx="8571627" cy="88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66333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49741" y="2123268"/>
            <a:ext cx="7878951" cy="24303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1993" y="296613"/>
            <a:ext cx="7886700" cy="532606"/>
          </a:xfrm>
        </p:spPr>
        <p:txBody>
          <a:bodyPr/>
          <a:lstStyle/>
          <a:p>
            <a:pPr algn="ctr"/>
            <a:r>
              <a:rPr lang="en-ZA" dirty="0" smtClean="0"/>
              <a:t>Webinar Purpose and Background</a:t>
            </a:r>
            <a:endParaRPr lang="en-ZA" dirty="0"/>
          </a:p>
        </p:txBody>
      </p:sp>
      <p:sp>
        <p:nvSpPr>
          <p:cNvPr id="6" name="Rounded Rectangle 5"/>
          <p:cNvSpPr/>
          <p:nvPr/>
        </p:nvSpPr>
        <p:spPr>
          <a:xfrm>
            <a:off x="349742" y="1011571"/>
            <a:ext cx="7886700" cy="796702"/>
          </a:xfrm>
          <a:prstGeom prst="roundRect">
            <a:avLst/>
          </a:prstGeom>
          <a:solidFill>
            <a:schemeClr val="accent1">
              <a:lumMod val="75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
            </a:pPr>
            <a:r>
              <a:rPr lang="en-ZA" sz="1600" dirty="0" smtClean="0">
                <a:solidFill>
                  <a:schemeClr val="bg1"/>
                </a:solidFill>
              </a:rPr>
              <a:t>To share the information on the COVID-19 tax relief measures</a:t>
            </a:r>
          </a:p>
          <a:p>
            <a:pPr marL="285750" indent="-285750">
              <a:lnSpc>
                <a:spcPct val="150000"/>
              </a:lnSpc>
              <a:buFont typeface="Wingdings" panose="05000000000000000000" pitchFamily="2" charset="2"/>
              <a:buChar char="§"/>
            </a:pPr>
            <a:r>
              <a:rPr lang="en-ZA" sz="1600" dirty="0" smtClean="0">
                <a:solidFill>
                  <a:schemeClr val="bg1"/>
                </a:solidFill>
              </a:rPr>
              <a:t>To make provisions of the legislation more understandable</a:t>
            </a:r>
            <a:endParaRPr lang="en-ZA" sz="1600" dirty="0">
              <a:solidFill>
                <a:schemeClr val="bg1"/>
              </a:solidFill>
            </a:endParaRPr>
          </a:p>
        </p:txBody>
      </p:sp>
      <p:sp>
        <p:nvSpPr>
          <p:cNvPr id="9" name="Content Placeholder 2"/>
          <p:cNvSpPr txBox="1">
            <a:spLocks/>
          </p:cNvSpPr>
          <p:nvPr/>
        </p:nvSpPr>
        <p:spPr>
          <a:xfrm>
            <a:off x="411736" y="2185277"/>
            <a:ext cx="7917016" cy="2368338"/>
          </a:xfrm>
          <a:prstGeom prst="rect">
            <a:avLst/>
          </a:prstGeom>
        </p:spPr>
        <p:txBody>
          <a:bodyPr>
            <a:normAutofit fontScale="92500"/>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2"/>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50000"/>
              </a:lnSpc>
              <a:buFont typeface="Arial" charset="0"/>
              <a:buChar char="•"/>
            </a:pPr>
            <a:r>
              <a:rPr lang="en-ZA" sz="1400" dirty="0" smtClean="0"/>
              <a:t>The outbreak of Covid-19 is likely to result in large scale disruption of work due to illness, lockdown</a:t>
            </a:r>
            <a:br>
              <a:rPr lang="en-ZA" sz="1400" dirty="0" smtClean="0"/>
            </a:br>
            <a:r>
              <a:rPr lang="en-ZA" sz="1400" dirty="0" smtClean="0"/>
              <a:t>self isolation or quarantine.</a:t>
            </a:r>
          </a:p>
          <a:p>
            <a:pPr marL="285750" indent="-285750">
              <a:lnSpc>
                <a:spcPct val="150000"/>
              </a:lnSpc>
              <a:buFont typeface="Arial" charset="0"/>
              <a:buChar char="•"/>
            </a:pPr>
            <a:r>
              <a:rPr lang="en-ZA" sz="1400" dirty="0" smtClean="0"/>
              <a:t>Small and medium businesses are the most vulnerable as they are unlikely to have cash </a:t>
            </a:r>
            <a:br>
              <a:rPr lang="en-ZA" sz="1400" dirty="0" smtClean="0"/>
            </a:br>
            <a:r>
              <a:rPr lang="en-ZA" sz="1400" dirty="0" smtClean="0"/>
              <a:t>reserves and are thus at a higher risk of shedding jobs under these conditions.</a:t>
            </a:r>
          </a:p>
          <a:p>
            <a:pPr marL="285750" indent="-285750">
              <a:lnSpc>
                <a:spcPct val="150000"/>
              </a:lnSpc>
              <a:buFont typeface="Arial" charset="0"/>
              <a:buChar char="•"/>
            </a:pPr>
            <a:r>
              <a:rPr lang="en-ZA" sz="1400" dirty="0" smtClean="0"/>
              <a:t>In response to the COVID-19 pandemic many countries around the world have introduced </a:t>
            </a:r>
            <a:br>
              <a:rPr lang="en-ZA" sz="1400" dirty="0" smtClean="0"/>
            </a:br>
            <a:r>
              <a:rPr lang="en-ZA" sz="1400" dirty="0" smtClean="0"/>
              <a:t>tax relief measures.</a:t>
            </a:r>
            <a:endParaRPr lang="en-ZA" sz="1400" dirty="0"/>
          </a:p>
        </p:txBody>
      </p:sp>
      <p:pic>
        <p:nvPicPr>
          <p:cNvPr id="10" name="Picture 9"/>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6170" b="13034"/>
          <a:stretch/>
        </p:blipFill>
        <p:spPr>
          <a:xfrm>
            <a:off x="7941334" y="92165"/>
            <a:ext cx="1088366" cy="877598"/>
          </a:xfrm>
          <a:prstGeom prst="rect">
            <a:avLst/>
          </a:prstGeom>
        </p:spPr>
      </p:pic>
      <p:sp>
        <p:nvSpPr>
          <p:cNvPr id="3" name="Rectangle 2"/>
          <p:cNvSpPr/>
          <p:nvPr/>
        </p:nvSpPr>
        <p:spPr>
          <a:xfrm>
            <a:off x="349742" y="5028591"/>
            <a:ext cx="8291594" cy="1077218"/>
          </a:xfrm>
          <a:prstGeom prst="rect">
            <a:avLst/>
          </a:prstGeom>
        </p:spPr>
        <p:txBody>
          <a:bodyPr wrap="square">
            <a:spAutoFit/>
          </a:bodyPr>
          <a:lstStyle/>
          <a:p>
            <a:pPr>
              <a:lnSpc>
                <a:spcPct val="160000"/>
              </a:lnSpc>
            </a:pPr>
            <a:r>
              <a:rPr lang="en-ZA" sz="1000" b="1" dirty="0">
                <a:solidFill>
                  <a:schemeClr val="tx2"/>
                </a:solidFill>
              </a:rPr>
              <a:t>Disclaimer:</a:t>
            </a:r>
          </a:p>
          <a:p>
            <a:pPr>
              <a:lnSpc>
                <a:spcPct val="160000"/>
              </a:lnSpc>
            </a:pPr>
            <a:r>
              <a:rPr lang="en-ZA" sz="1000" dirty="0">
                <a:solidFill>
                  <a:schemeClr val="tx2"/>
                </a:solidFill>
              </a:rPr>
              <a:t>The information has no binding legal effect and the relevant legislation must be consulted in the event of any doubt on the </a:t>
            </a:r>
          </a:p>
          <a:p>
            <a:pPr>
              <a:lnSpc>
                <a:spcPct val="160000"/>
              </a:lnSpc>
            </a:pPr>
            <a:r>
              <a:rPr lang="en-ZA" sz="1000" dirty="0">
                <a:solidFill>
                  <a:schemeClr val="tx2"/>
                </a:solidFill>
              </a:rPr>
              <a:t>meaning or application of any provision. This summary is based on </a:t>
            </a:r>
            <a:r>
              <a:rPr lang="en-ZA" sz="1000" dirty="0" smtClean="0">
                <a:solidFill>
                  <a:schemeClr val="tx2"/>
                </a:solidFill>
              </a:rPr>
              <a:t>the Revised </a:t>
            </a:r>
            <a:r>
              <a:rPr lang="en-ZA" sz="1000" dirty="0">
                <a:solidFill>
                  <a:schemeClr val="tx2"/>
                </a:solidFill>
              </a:rPr>
              <a:t>D</a:t>
            </a:r>
            <a:r>
              <a:rPr lang="en-ZA" sz="1000" dirty="0" smtClean="0">
                <a:solidFill>
                  <a:schemeClr val="tx2"/>
                </a:solidFill>
              </a:rPr>
              <a:t>raft </a:t>
            </a:r>
            <a:r>
              <a:rPr lang="en-ZA" sz="1000" dirty="0">
                <a:solidFill>
                  <a:schemeClr val="tx2"/>
                </a:solidFill>
              </a:rPr>
              <a:t>Disaster Management Bills dated 1 </a:t>
            </a:r>
            <a:r>
              <a:rPr lang="en-ZA" sz="1000" dirty="0" smtClean="0">
                <a:solidFill>
                  <a:schemeClr val="tx2"/>
                </a:solidFill>
              </a:rPr>
              <a:t>May 2020. Please monitor and read the final legislation </a:t>
            </a:r>
            <a:endParaRPr lang="en-ZA" sz="1000" dirty="0">
              <a:solidFill>
                <a:schemeClr val="tx2"/>
              </a:solidFill>
            </a:endParaRPr>
          </a:p>
        </p:txBody>
      </p:sp>
    </p:spTree>
    <p:extLst>
      <p:ext uri="{BB962C8B-B14F-4D97-AF65-F5344CB8AC3E}">
        <p14:creationId xmlns:p14="http://schemas.microsoft.com/office/powerpoint/2010/main" val="123972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988"/>
            <a:ext cx="8229600" cy="355983"/>
          </a:xfrm>
        </p:spPr>
        <p:txBody>
          <a:bodyPr>
            <a:noAutofit/>
          </a:bodyPr>
          <a:lstStyle/>
          <a:p>
            <a:pPr algn="ctr"/>
            <a:r>
              <a:rPr lang="en-ZA" sz="2700" dirty="0"/>
              <a:t> </a:t>
            </a:r>
            <a:r>
              <a:rPr lang="en-ZA" sz="2700" dirty="0" smtClean="0"/>
              <a:t>Important Information available on the website</a:t>
            </a:r>
            <a:r>
              <a:rPr lang="en-ZA" sz="2700" dirty="0" smtClean="0"/>
              <a:t> </a:t>
            </a:r>
            <a:endParaRPr lang="en-ZA" sz="2700" dirty="0"/>
          </a:p>
        </p:txBody>
      </p:sp>
      <p:sp>
        <p:nvSpPr>
          <p:cNvPr id="4" name="Rectangle 3"/>
          <p:cNvSpPr/>
          <p:nvPr/>
        </p:nvSpPr>
        <p:spPr>
          <a:xfrm>
            <a:off x="457200" y="725214"/>
            <a:ext cx="8571186" cy="5570756"/>
          </a:xfrm>
          <a:prstGeom prst="rect">
            <a:avLst/>
          </a:prstGeom>
        </p:spPr>
        <p:txBody>
          <a:bodyPr wrap="square">
            <a:spAutoFit/>
          </a:bodyPr>
          <a:lstStyle/>
          <a:p>
            <a:pPr lvl="0"/>
            <a:r>
              <a:rPr lang="en-ZA" sz="1100" b="1" dirty="0"/>
              <a:t>How to access Tax </a:t>
            </a:r>
            <a:r>
              <a:rPr lang="en-ZA" sz="1100" b="1" dirty="0" smtClean="0"/>
              <a:t>Compliance </a:t>
            </a:r>
            <a:r>
              <a:rPr lang="en-ZA" sz="1100" b="1" dirty="0"/>
              <a:t>status </a:t>
            </a:r>
            <a:r>
              <a:rPr lang="en-ZA" sz="1100" b="1" dirty="0" smtClean="0"/>
              <a:t>(TCS</a:t>
            </a:r>
            <a:r>
              <a:rPr lang="en-ZA" sz="1100" b="1" dirty="0"/>
              <a:t>) and how to become tax compliant (submitting OR or paying debt) </a:t>
            </a:r>
            <a:endParaRPr lang="en-ZA" sz="1100" b="1" dirty="0" smtClean="0"/>
          </a:p>
          <a:p>
            <a:pPr marL="171450" indent="-171450">
              <a:buFont typeface="Arial" panose="020B0604020202020204" pitchFamily="34" charset="0"/>
              <a:buChar char="•"/>
            </a:pPr>
            <a:r>
              <a:rPr lang="en-ZA" sz="1100" u="sng" dirty="0">
                <a:hlinkClick r:id="rId2"/>
              </a:rPr>
              <a:t>How to manage your Tax Compliance Status</a:t>
            </a:r>
            <a:r>
              <a:rPr lang="en-ZA" sz="1100" u="sng" dirty="0"/>
              <a:t> (TCS)</a:t>
            </a:r>
          </a:p>
          <a:p>
            <a:pPr marL="171450" lvl="0" indent="-171450">
              <a:buFont typeface="Arial" panose="020B0604020202020204" pitchFamily="34" charset="0"/>
              <a:buChar char="•"/>
            </a:pPr>
            <a:r>
              <a:rPr lang="en-ZA" sz="1100" u="sng" dirty="0">
                <a:hlinkClick r:id="rId3"/>
              </a:rPr>
              <a:t>How to access My Compliance Profile (MCP)</a:t>
            </a:r>
            <a:endParaRPr lang="en-ZA" sz="1100" u="sng" dirty="0"/>
          </a:p>
          <a:p>
            <a:pPr marL="171450" lvl="0" indent="-171450">
              <a:buFont typeface="Arial" panose="020B0604020202020204" pitchFamily="34" charset="0"/>
              <a:buChar char="•"/>
            </a:pPr>
            <a:r>
              <a:rPr lang="en-ZA" sz="1100" u="sng" dirty="0">
                <a:hlinkClick r:id="rId4"/>
              </a:rPr>
              <a:t>How to request my TCS</a:t>
            </a:r>
            <a:endParaRPr lang="en-ZA" sz="1100" u="sng" dirty="0"/>
          </a:p>
          <a:p>
            <a:pPr marL="171450" lvl="0" indent="-171450">
              <a:buFont typeface="Arial" panose="020B0604020202020204" pitchFamily="34" charset="0"/>
              <a:buChar char="•"/>
            </a:pPr>
            <a:r>
              <a:rPr lang="en-ZA" sz="1100" u="sng" dirty="0">
                <a:hlinkClick r:id="rId5"/>
              </a:rPr>
              <a:t>How to verify my </a:t>
            </a:r>
            <a:r>
              <a:rPr lang="en-ZA" sz="1100" u="sng" dirty="0" smtClean="0">
                <a:hlinkClick r:id="rId5"/>
              </a:rPr>
              <a:t>TCS</a:t>
            </a:r>
            <a:endParaRPr lang="en-ZA" sz="1100" u="sng" dirty="0" smtClean="0"/>
          </a:p>
          <a:p>
            <a:pPr lvl="0"/>
            <a:endParaRPr lang="en-ZA" sz="1100" u="sng" dirty="0"/>
          </a:p>
          <a:p>
            <a:pPr lvl="0"/>
            <a:r>
              <a:rPr lang="en-ZA" sz="1100" b="1" dirty="0" smtClean="0"/>
              <a:t>How </a:t>
            </a:r>
            <a:r>
              <a:rPr lang="en-ZA" sz="1100" b="1" dirty="0"/>
              <a:t>to register for E-filing </a:t>
            </a:r>
          </a:p>
          <a:p>
            <a:pPr marL="171450" lvl="0" indent="-171450">
              <a:buFont typeface="Arial" panose="020B0604020202020204" pitchFamily="34" charset="0"/>
              <a:buChar char="•"/>
            </a:pPr>
            <a:r>
              <a:rPr lang="en-ZA" sz="1100" u="sng" dirty="0">
                <a:hlinkClick r:id="rId6"/>
              </a:rPr>
              <a:t>Register for </a:t>
            </a:r>
            <a:r>
              <a:rPr lang="en-ZA" sz="1100" u="sng" dirty="0" err="1">
                <a:hlinkClick r:id="rId6"/>
              </a:rPr>
              <a:t>eFiling</a:t>
            </a:r>
            <a:r>
              <a:rPr lang="en-ZA" sz="1100" dirty="0"/>
              <a:t> and follow the prompts</a:t>
            </a:r>
          </a:p>
          <a:p>
            <a:pPr marL="171450" lvl="0" indent="-171450">
              <a:buFont typeface="Arial" panose="020B0604020202020204" pitchFamily="34" charset="0"/>
              <a:buChar char="•"/>
            </a:pPr>
            <a:r>
              <a:rPr lang="en-ZA" sz="1100" u="sng" dirty="0">
                <a:hlinkClick r:id="rId7"/>
              </a:rPr>
              <a:t>How to register for </a:t>
            </a:r>
            <a:r>
              <a:rPr lang="en-ZA" sz="1100" u="sng" dirty="0" err="1">
                <a:hlinkClick r:id="rId7"/>
              </a:rPr>
              <a:t>eFiling</a:t>
            </a:r>
            <a:r>
              <a:rPr lang="en-ZA" sz="1100" u="sng" dirty="0">
                <a:hlinkClick r:id="rId7"/>
              </a:rPr>
              <a:t> and manage your user profile</a:t>
            </a:r>
            <a:endParaRPr lang="en-ZA" sz="1100" dirty="0"/>
          </a:p>
          <a:p>
            <a:r>
              <a:rPr lang="en-ZA" sz="1100" dirty="0"/>
              <a:t> </a:t>
            </a:r>
          </a:p>
          <a:p>
            <a:pPr lvl="0"/>
            <a:r>
              <a:rPr lang="en-ZA" sz="1100" b="1" dirty="0"/>
              <a:t>How to access SOA, IT34 and Notice of registration</a:t>
            </a:r>
          </a:p>
          <a:p>
            <a:pPr marL="171450" lvl="0" indent="-171450">
              <a:buFont typeface="Arial" panose="020B0604020202020204" pitchFamily="34" charset="0"/>
              <a:buChar char="•"/>
            </a:pPr>
            <a:r>
              <a:rPr lang="en-ZA" sz="1100" u="sng" dirty="0">
                <a:hlinkClick r:id="rId8"/>
              </a:rPr>
              <a:t>How do I get a Notice of registration</a:t>
            </a:r>
            <a:endParaRPr lang="en-ZA" sz="1100" dirty="0"/>
          </a:p>
          <a:p>
            <a:pPr marL="171450" lvl="0" indent="-171450">
              <a:buFont typeface="Arial" panose="020B0604020202020204" pitchFamily="34" charset="0"/>
              <a:buChar char="•"/>
            </a:pPr>
            <a:r>
              <a:rPr lang="en-US" sz="1100" u="sng" dirty="0">
                <a:hlinkClick r:id="rId9"/>
              </a:rPr>
              <a:t>Can I see my refund amount and payment date or the payment due date of the amount owed by me to SARS on </a:t>
            </a:r>
            <a:r>
              <a:rPr lang="en-US" sz="1100" u="sng" dirty="0" err="1">
                <a:hlinkClick r:id="rId9"/>
              </a:rPr>
              <a:t>eFiling</a:t>
            </a:r>
            <a:r>
              <a:rPr lang="en-US" sz="1100" u="sng" dirty="0">
                <a:hlinkClick r:id="rId9"/>
              </a:rPr>
              <a:t>?</a:t>
            </a:r>
            <a:endParaRPr lang="en-ZA" sz="1100" dirty="0"/>
          </a:p>
          <a:p>
            <a:pPr marL="171450" lvl="0" indent="-171450">
              <a:buFont typeface="Arial" panose="020B0604020202020204" pitchFamily="34" charset="0"/>
              <a:buChar char="•"/>
            </a:pPr>
            <a:r>
              <a:rPr lang="en-US" sz="1100" u="sng" dirty="0">
                <a:hlinkClick r:id="rId10"/>
              </a:rPr>
              <a:t>Where do I find my Notice of Assessment (ITA34) to see if I owe SARS money?</a:t>
            </a:r>
            <a:endParaRPr lang="en-ZA" sz="1100" dirty="0"/>
          </a:p>
          <a:p>
            <a:pPr marL="171450" lvl="0" indent="-171450">
              <a:buFont typeface="Arial" panose="020B0604020202020204" pitchFamily="34" charset="0"/>
              <a:buChar char="•"/>
            </a:pPr>
            <a:r>
              <a:rPr lang="en-US" sz="1100" u="sng" dirty="0">
                <a:hlinkClick r:id="rId11"/>
              </a:rPr>
              <a:t>Where do I find my Statement of Account (ITSA) to see my outstanding balance</a:t>
            </a:r>
            <a:r>
              <a:rPr lang="en-US" sz="1100" u="sng" dirty="0" smtClean="0">
                <a:hlinkClick r:id="rId11"/>
              </a:rPr>
              <a:t>?</a:t>
            </a:r>
            <a:endParaRPr lang="en-US" sz="1100" u="sng" dirty="0" smtClean="0"/>
          </a:p>
          <a:p>
            <a:pPr lvl="0"/>
            <a:endParaRPr lang="en-ZA" sz="1100" dirty="0"/>
          </a:p>
          <a:p>
            <a:pPr lvl="0"/>
            <a:r>
              <a:rPr lang="en-ZA" sz="1100" b="1" dirty="0" smtClean="0"/>
              <a:t>How </a:t>
            </a:r>
            <a:r>
              <a:rPr lang="en-ZA" sz="1100" b="1" dirty="0"/>
              <a:t>to register for taxes:</a:t>
            </a:r>
          </a:p>
          <a:p>
            <a:pPr marL="285750" lvl="0" indent="-285750">
              <a:buFont typeface="Arial" panose="020B0604020202020204" pitchFamily="34" charset="0"/>
              <a:buChar char="•"/>
            </a:pPr>
            <a:r>
              <a:rPr lang="en-ZA" sz="1100" u="sng" dirty="0">
                <a:hlinkClick r:id="rId12"/>
              </a:rPr>
              <a:t>How do I register for tax</a:t>
            </a:r>
            <a:endParaRPr lang="en-ZA" sz="1100" dirty="0"/>
          </a:p>
          <a:p>
            <a:pPr marL="285750" lvl="0" indent="-285750">
              <a:buFont typeface="Arial" panose="020B0604020202020204" pitchFamily="34" charset="0"/>
              <a:buChar char="•"/>
            </a:pPr>
            <a:r>
              <a:rPr lang="en-ZA" sz="1100" u="sng" dirty="0">
                <a:hlinkClick r:id="rId13"/>
              </a:rPr>
              <a:t>How to complete the Registration, Amendments and Verifications form (RAV01)</a:t>
            </a:r>
            <a:endParaRPr lang="en-ZA" sz="1100" dirty="0"/>
          </a:p>
          <a:p>
            <a:pPr marL="285750" lvl="0" indent="-285750">
              <a:buFont typeface="Arial" panose="020B0604020202020204" pitchFamily="34" charset="0"/>
              <a:buChar char="•"/>
            </a:pPr>
            <a:r>
              <a:rPr lang="en-ZA" sz="1100" u="sng" dirty="0">
                <a:hlinkClick r:id="rId14"/>
              </a:rPr>
              <a:t>How to register for PAYE on </a:t>
            </a:r>
            <a:r>
              <a:rPr lang="en-ZA" sz="1100" u="sng" dirty="0" err="1">
                <a:hlinkClick r:id="rId14"/>
              </a:rPr>
              <a:t>eFiling</a:t>
            </a:r>
            <a:r>
              <a:rPr lang="en-ZA" sz="1100" dirty="0"/>
              <a:t> </a:t>
            </a:r>
          </a:p>
          <a:p>
            <a:pPr marL="285750" lvl="0" indent="-285750">
              <a:buFont typeface="Arial" panose="020B0604020202020204" pitchFamily="34" charset="0"/>
              <a:buChar char="•"/>
            </a:pPr>
            <a:r>
              <a:rPr lang="en-ZA" sz="1100" u="sng" dirty="0">
                <a:hlinkClick r:id="rId15"/>
              </a:rPr>
              <a:t>How to register for VAT on </a:t>
            </a:r>
            <a:r>
              <a:rPr lang="en-ZA" sz="1100" u="sng" dirty="0" err="1">
                <a:hlinkClick r:id="rId15"/>
              </a:rPr>
              <a:t>eFiling</a:t>
            </a:r>
            <a:r>
              <a:rPr lang="en-ZA" sz="1100" dirty="0"/>
              <a:t> </a:t>
            </a:r>
          </a:p>
          <a:p>
            <a:r>
              <a:rPr lang="en-ZA" sz="1100" dirty="0"/>
              <a:t> </a:t>
            </a:r>
          </a:p>
          <a:p>
            <a:r>
              <a:rPr lang="en-ZA" sz="1100" b="1" dirty="0" smtClean="0"/>
              <a:t>NOTE:</a:t>
            </a:r>
          </a:p>
          <a:p>
            <a:r>
              <a:rPr lang="en-ZA" sz="1100" dirty="0" smtClean="0"/>
              <a:t>Please note that Companies are first required to register with the Companies and Intellectual Property Commissioner (CIPC) offices before registering with SARS for </a:t>
            </a:r>
            <a:r>
              <a:rPr lang="en-ZA" sz="1100" dirty="0"/>
              <a:t>I</a:t>
            </a:r>
            <a:r>
              <a:rPr lang="en-ZA" sz="1100" dirty="0" smtClean="0"/>
              <a:t>ncome Tax reference number. </a:t>
            </a:r>
          </a:p>
          <a:p>
            <a:r>
              <a:rPr lang="en-ZA" sz="1100" b="1" u="sng" dirty="0" smtClean="0"/>
              <a:t>Process:</a:t>
            </a:r>
          </a:p>
          <a:p>
            <a:pPr marL="171450" indent="-171450">
              <a:buFont typeface="Arial" panose="020B0604020202020204" pitchFamily="34" charset="0"/>
              <a:buChar char="•"/>
            </a:pPr>
            <a:r>
              <a:rPr lang="en-ZA" sz="1100" dirty="0" smtClean="0"/>
              <a:t>Once the taxpayer registered with CIPC, SARS will generate an Income Tax reference number </a:t>
            </a:r>
          </a:p>
          <a:p>
            <a:pPr marL="628650" lvl="1" indent="-171450">
              <a:buFont typeface="Wingdings" panose="05000000000000000000" pitchFamily="2" charset="2"/>
              <a:buChar char="q"/>
            </a:pPr>
            <a:r>
              <a:rPr lang="en-ZA" sz="1100" dirty="0" smtClean="0"/>
              <a:t>Taxpayer can register on Efiling to become an Efiler</a:t>
            </a:r>
          </a:p>
          <a:p>
            <a:pPr marL="171450" indent="-171450">
              <a:buFont typeface="Arial" panose="020B0604020202020204" pitchFamily="34" charset="0"/>
              <a:buChar char="•"/>
            </a:pPr>
            <a:r>
              <a:rPr lang="en-ZA" sz="1100" dirty="0" smtClean="0"/>
              <a:t>Once registered on Efiling</a:t>
            </a:r>
          </a:p>
          <a:p>
            <a:pPr marL="628650" lvl="1" indent="-171450">
              <a:buFont typeface="Wingdings" panose="05000000000000000000" pitchFamily="2" charset="2"/>
              <a:buChar char="q"/>
            </a:pPr>
            <a:r>
              <a:rPr lang="en-ZA" sz="1100" dirty="0" smtClean="0"/>
              <a:t>Taxpayer can register PAYE and VAT on efiling using Registration Amendment Verification Form(RAV (01</a:t>
            </a:r>
            <a:r>
              <a:rPr lang="en-ZA" sz="1000" dirty="0" smtClean="0"/>
              <a:t>)</a:t>
            </a:r>
          </a:p>
          <a:p>
            <a:r>
              <a:rPr lang="en-ZA" sz="1000" b="1" dirty="0" smtClean="0"/>
              <a:t>SARS videos</a:t>
            </a:r>
          </a:p>
          <a:p>
            <a:pPr marL="285750" indent="-285750">
              <a:buFont typeface="Arial" panose="020B0604020202020204" pitchFamily="34" charset="0"/>
              <a:buChar char="•"/>
            </a:pPr>
            <a:r>
              <a:rPr lang="en-ZA" sz="1100" dirty="0" smtClean="0">
                <a:hlinkClick r:id="rId16"/>
              </a:rPr>
              <a:t>www.youtube.com/sarstax</a:t>
            </a:r>
            <a:r>
              <a:rPr lang="en-ZA" sz="1100" dirty="0"/>
              <a:t>. </a:t>
            </a:r>
          </a:p>
        </p:txBody>
      </p:sp>
      <p:pic>
        <p:nvPicPr>
          <p:cNvPr id="5" name="Picture 4"/>
          <p:cNvPicPr>
            <a:picLocks noChangeAspect="1"/>
          </p:cNvPicPr>
          <p:nvPr/>
        </p:nvPicPr>
        <p:blipFill rotWithShape="1">
          <a:blip r:embed="rId17">
            <a:duotone>
              <a:schemeClr val="accent5">
                <a:shade val="45000"/>
                <a:satMod val="135000"/>
              </a:schemeClr>
              <a:prstClr val="white"/>
            </a:duotone>
            <a:extLst>
              <a:ext uri="{28A0092B-C50C-407E-A947-70E740481C1C}">
                <a14:useLocalDpi xmlns:a14="http://schemas.microsoft.com/office/drawing/2010/main" val="0"/>
              </a:ext>
            </a:extLst>
          </a:blip>
          <a:srcRect t="6170" b="13034"/>
          <a:stretch/>
        </p:blipFill>
        <p:spPr>
          <a:xfrm>
            <a:off x="7976222" y="78744"/>
            <a:ext cx="1052164" cy="848407"/>
          </a:xfrm>
          <a:prstGeom prst="rect">
            <a:avLst/>
          </a:prstGeom>
        </p:spPr>
      </p:pic>
    </p:spTree>
    <p:extLst>
      <p:ext uri="{BB962C8B-B14F-4D97-AF65-F5344CB8AC3E}">
        <p14:creationId xmlns:p14="http://schemas.microsoft.com/office/powerpoint/2010/main" val="1397584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235895" y="133566"/>
            <a:ext cx="8454345" cy="595900"/>
          </a:xfrm>
        </p:spPr>
        <p:txBody>
          <a:bodyPr>
            <a:noAutofit/>
          </a:bodyPr>
          <a:lstStyle/>
          <a:p>
            <a:pPr algn="ctr"/>
            <a:r>
              <a:rPr lang="en-US" dirty="0" smtClean="0"/>
              <a:t>Contact Us</a:t>
            </a:r>
            <a:endParaRPr lang="en-US" dirty="0"/>
          </a:p>
        </p:txBody>
      </p:sp>
      <p:sp>
        <p:nvSpPr>
          <p:cNvPr id="2" name="Rectangle 1"/>
          <p:cNvSpPr/>
          <p:nvPr/>
        </p:nvSpPr>
        <p:spPr>
          <a:xfrm>
            <a:off x="464082" y="568226"/>
            <a:ext cx="7997972" cy="4857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lnSpc>
                <a:spcPct val="150000"/>
              </a:lnSpc>
            </a:pPr>
            <a:r>
              <a:rPr lang="en-ZA" sz="1600" b="1" dirty="0">
                <a:solidFill>
                  <a:schemeClr val="tx1"/>
                </a:solidFill>
              </a:rPr>
              <a:t>We’ve made it easier for you.</a:t>
            </a:r>
            <a:endParaRPr lang="en-ZA" sz="1600" dirty="0">
              <a:solidFill>
                <a:schemeClr val="tx1"/>
              </a:solidFill>
            </a:endParaRPr>
          </a:p>
          <a:p>
            <a:pPr fontAlgn="t">
              <a:lnSpc>
                <a:spcPct val="150000"/>
              </a:lnSpc>
            </a:pPr>
            <a:r>
              <a:rPr lang="en-ZA" sz="1600" b="1" dirty="0">
                <a:solidFill>
                  <a:schemeClr val="tx1"/>
                </a:solidFill>
              </a:rPr>
              <a:t>Go Digital! </a:t>
            </a:r>
            <a:endParaRPr lang="en-ZA" sz="1600" b="1" dirty="0" smtClean="0">
              <a:solidFill>
                <a:schemeClr val="tx1"/>
              </a:solidFill>
            </a:endParaRPr>
          </a:p>
          <a:p>
            <a:pPr fontAlgn="t">
              <a:lnSpc>
                <a:spcPct val="150000"/>
              </a:lnSpc>
            </a:pPr>
            <a:endParaRPr lang="en-ZA" sz="1600" dirty="0">
              <a:solidFill>
                <a:schemeClr val="tx1"/>
              </a:solidFill>
            </a:endParaRPr>
          </a:p>
          <a:p>
            <a:pPr marL="742950" lvl="1" indent="-285750" fontAlgn="t">
              <a:buFont typeface="Arial" charset="0"/>
              <a:buChar char="•"/>
            </a:pPr>
            <a:r>
              <a:rPr lang="en-ZA" sz="1600" dirty="0">
                <a:solidFill>
                  <a:schemeClr val="tx1"/>
                </a:solidFill>
              </a:rPr>
              <a:t>Download the SARS MobiApp via your app store.</a:t>
            </a:r>
          </a:p>
          <a:p>
            <a:pPr marL="742950" lvl="1" indent="-285750" fontAlgn="t">
              <a:buFont typeface="Arial" charset="0"/>
              <a:buChar char="•"/>
            </a:pPr>
            <a:r>
              <a:rPr lang="en-ZA" sz="1600" dirty="0">
                <a:solidFill>
                  <a:schemeClr val="tx1"/>
                </a:solidFill>
              </a:rPr>
              <a:t>Register for eFiling</a:t>
            </a:r>
            <a:r>
              <a:rPr lang="en-ZA" sz="1600" dirty="0">
                <a:solidFill>
                  <a:schemeClr val="bg2">
                    <a:lumMod val="50000"/>
                  </a:schemeClr>
                </a:solidFill>
              </a:rPr>
              <a:t> </a:t>
            </a:r>
            <a:r>
              <a:rPr lang="en-ZA" sz="1600" dirty="0">
                <a:solidFill>
                  <a:schemeClr val="bg2">
                    <a:lumMod val="50000"/>
                  </a:schemeClr>
                </a:solidFill>
                <a:hlinkClick r:id="rId2"/>
              </a:rPr>
              <a:t>here</a:t>
            </a:r>
            <a:endParaRPr lang="en-ZA" sz="1600" dirty="0">
              <a:solidFill>
                <a:schemeClr val="bg2">
                  <a:lumMod val="50000"/>
                </a:schemeClr>
              </a:solidFill>
            </a:endParaRPr>
          </a:p>
          <a:p>
            <a:pPr marL="742950" lvl="1" indent="-285750" fontAlgn="t">
              <a:buFont typeface="Arial" charset="0"/>
              <a:buChar char="•"/>
            </a:pPr>
            <a:r>
              <a:rPr lang="en-ZA" sz="1600" dirty="0">
                <a:solidFill>
                  <a:schemeClr val="bg2">
                    <a:lumMod val="50000"/>
                  </a:schemeClr>
                </a:solidFill>
                <a:hlinkClick r:id="rId3" action="ppaction://hlinkfile"/>
              </a:rPr>
              <a:t>Click here </a:t>
            </a:r>
            <a:r>
              <a:rPr lang="en-ZA" sz="1600" dirty="0">
                <a:solidFill>
                  <a:schemeClr val="tx1"/>
                </a:solidFill>
              </a:rPr>
              <a:t>for a list of services that are available on our digital platforms</a:t>
            </a:r>
            <a:br>
              <a:rPr lang="en-ZA" sz="1600" dirty="0">
                <a:solidFill>
                  <a:schemeClr val="tx1"/>
                </a:solidFill>
              </a:rPr>
            </a:br>
            <a:endParaRPr lang="en-ZA" sz="1600" dirty="0">
              <a:solidFill>
                <a:schemeClr val="tx1"/>
              </a:solidFill>
            </a:endParaRPr>
          </a:p>
          <a:p>
            <a:pPr marL="285750" indent="-285750" fontAlgn="t">
              <a:buFont typeface="Wingdings" panose="05000000000000000000" pitchFamily="2" charset="2"/>
              <a:buChar char="§"/>
            </a:pPr>
            <a:r>
              <a:rPr lang="en-ZA" sz="1600" b="1" dirty="0">
                <a:solidFill>
                  <a:schemeClr val="tx1"/>
                </a:solidFill>
              </a:rPr>
              <a:t>Need a Tax Number? </a:t>
            </a:r>
            <a:endParaRPr lang="en-ZA" sz="1600" b="1" dirty="0" smtClean="0">
              <a:solidFill>
                <a:schemeClr val="tx1"/>
              </a:solidFill>
            </a:endParaRPr>
          </a:p>
          <a:p>
            <a:pPr fontAlgn="t"/>
            <a:endParaRPr lang="en-ZA" sz="1600" dirty="0">
              <a:solidFill>
                <a:schemeClr val="tx1"/>
              </a:solidFill>
            </a:endParaRPr>
          </a:p>
          <a:p>
            <a:pPr lvl="1" fontAlgn="t"/>
            <a:r>
              <a:rPr lang="en-ZA" sz="1600" dirty="0">
                <a:solidFill>
                  <a:schemeClr val="tx1"/>
                </a:solidFill>
              </a:rPr>
              <a:t>Register for eFiling and you will be automatically registered for personal income tax and receive a tax reference number</a:t>
            </a:r>
            <a:br>
              <a:rPr lang="en-ZA" sz="1600" dirty="0">
                <a:solidFill>
                  <a:schemeClr val="tx1"/>
                </a:solidFill>
              </a:rPr>
            </a:br>
            <a:endParaRPr lang="en-ZA" sz="1600" dirty="0">
              <a:solidFill>
                <a:schemeClr val="tx1"/>
              </a:solidFill>
            </a:endParaRPr>
          </a:p>
          <a:p>
            <a:pPr marL="285750" indent="-285750" fontAlgn="t">
              <a:buFont typeface="Wingdings" panose="05000000000000000000" pitchFamily="2" charset="2"/>
              <a:buChar char="§"/>
            </a:pPr>
            <a:endParaRPr lang="en-ZA" sz="1600" b="1" dirty="0" smtClean="0">
              <a:solidFill>
                <a:schemeClr val="bg2">
                  <a:lumMod val="50000"/>
                </a:schemeClr>
              </a:solidFill>
            </a:endParaRPr>
          </a:p>
          <a:p>
            <a:pPr marL="285750" indent="-285750" fontAlgn="t">
              <a:buFont typeface="Wingdings" panose="05000000000000000000" pitchFamily="2" charset="2"/>
              <a:buChar char="ü"/>
            </a:pPr>
            <a:endParaRPr lang="en-ZA" sz="1600" dirty="0">
              <a:solidFill>
                <a:schemeClr val="bg2">
                  <a:lumMod val="50000"/>
                </a:schemeClr>
              </a:solidFill>
            </a:endParaRPr>
          </a:p>
        </p:txBody>
      </p:sp>
      <p:pic>
        <p:nvPicPr>
          <p:cNvPr id="4" name="Picture 3"/>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t="6170" b="13034"/>
          <a:stretch/>
        </p:blipFill>
        <p:spPr>
          <a:xfrm>
            <a:off x="7941334" y="130004"/>
            <a:ext cx="1041440" cy="839759"/>
          </a:xfrm>
          <a:prstGeom prst="rect">
            <a:avLst/>
          </a:prstGeom>
        </p:spPr>
      </p:pic>
      <p:sp>
        <p:nvSpPr>
          <p:cNvPr id="3" name="Rounded Rectangle 2"/>
          <p:cNvSpPr/>
          <p:nvPr/>
        </p:nvSpPr>
        <p:spPr>
          <a:xfrm>
            <a:off x="501804" y="4315667"/>
            <a:ext cx="7980044" cy="1077218"/>
          </a:xfrm>
          <a:prstGeom prst="roundRect">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dirty="0"/>
          </a:p>
        </p:txBody>
      </p:sp>
      <p:sp>
        <p:nvSpPr>
          <p:cNvPr id="5" name="TextBox 4"/>
          <p:cNvSpPr txBox="1"/>
          <p:nvPr/>
        </p:nvSpPr>
        <p:spPr>
          <a:xfrm>
            <a:off x="501804" y="4315666"/>
            <a:ext cx="7784357" cy="1077218"/>
          </a:xfrm>
          <a:prstGeom prst="rect">
            <a:avLst/>
          </a:prstGeom>
          <a:noFill/>
        </p:spPr>
        <p:txBody>
          <a:bodyPr wrap="square" rtlCol="0">
            <a:spAutoFit/>
          </a:bodyPr>
          <a:lstStyle/>
          <a:p>
            <a:pPr marL="285750" indent="-285750" fontAlgn="t">
              <a:buFont typeface="Wingdings" panose="05000000000000000000" pitchFamily="2" charset="2"/>
              <a:buChar char="§"/>
            </a:pPr>
            <a:r>
              <a:rPr lang="en-ZA" sz="1600" dirty="0"/>
              <a:t>For more information on the Tax Relief, visit the</a:t>
            </a:r>
            <a:r>
              <a:rPr lang="en-ZA" sz="1600" dirty="0" smtClean="0"/>
              <a:t>:</a:t>
            </a:r>
          </a:p>
          <a:p>
            <a:pPr fontAlgn="t"/>
            <a:endParaRPr lang="en-ZA" sz="1600" dirty="0" smtClean="0"/>
          </a:p>
          <a:p>
            <a:pPr marL="742950" lvl="1" indent="-285750" fontAlgn="t">
              <a:buFont typeface="Wingdings" panose="05000000000000000000" pitchFamily="2" charset="2"/>
              <a:buChar char="q"/>
            </a:pPr>
            <a:r>
              <a:rPr lang="en-ZA" sz="1600" dirty="0" smtClean="0"/>
              <a:t>SARS </a:t>
            </a:r>
            <a:r>
              <a:rPr lang="en-ZA" sz="1600" dirty="0"/>
              <a:t>YouTube channel</a:t>
            </a:r>
            <a:r>
              <a:rPr lang="en-ZA" sz="1600" dirty="0">
                <a:solidFill>
                  <a:schemeClr val="bg2">
                    <a:lumMod val="50000"/>
                  </a:schemeClr>
                </a:solidFill>
              </a:rPr>
              <a:t> </a:t>
            </a:r>
            <a:r>
              <a:rPr lang="en-ZA" sz="1600" dirty="0">
                <a:solidFill>
                  <a:schemeClr val="bg2">
                    <a:lumMod val="50000"/>
                  </a:schemeClr>
                </a:solidFill>
                <a:hlinkClick r:id="rId6"/>
              </a:rPr>
              <a:t>www.youtube.com/sarstax</a:t>
            </a:r>
            <a:r>
              <a:rPr lang="en-ZA" sz="1600" dirty="0">
                <a:solidFill>
                  <a:schemeClr val="bg2">
                    <a:lumMod val="50000"/>
                  </a:schemeClr>
                </a:solidFill>
              </a:rPr>
              <a:t> </a:t>
            </a:r>
            <a:r>
              <a:rPr lang="en-ZA" sz="1600" dirty="0"/>
              <a:t>for the recording.</a:t>
            </a:r>
          </a:p>
          <a:p>
            <a:pPr marL="742950" lvl="1" indent="-285750" fontAlgn="t">
              <a:buFont typeface="Wingdings" panose="05000000000000000000" pitchFamily="2" charset="2"/>
              <a:buChar char="q"/>
            </a:pPr>
            <a:r>
              <a:rPr lang="en-ZA" sz="1600" dirty="0"/>
              <a:t>SARS website on </a:t>
            </a:r>
            <a:r>
              <a:rPr lang="en-ZA" sz="1600" dirty="0">
                <a:solidFill>
                  <a:schemeClr val="bg2">
                    <a:lumMod val="50000"/>
                  </a:schemeClr>
                </a:solidFill>
                <a:hlinkClick r:id="rId7"/>
              </a:rPr>
              <a:t>www.sars.gov.za</a:t>
            </a:r>
            <a:r>
              <a:rPr lang="en-ZA" sz="1600" dirty="0">
                <a:solidFill>
                  <a:schemeClr val="bg2">
                    <a:lumMod val="50000"/>
                  </a:schemeClr>
                </a:solidFill>
              </a:rPr>
              <a:t> </a:t>
            </a:r>
            <a:r>
              <a:rPr lang="en-ZA" sz="1600" dirty="0"/>
              <a:t>and go to Small Business webpage</a:t>
            </a:r>
          </a:p>
        </p:txBody>
      </p:sp>
    </p:spTree>
    <p:extLst>
      <p:ext uri="{BB962C8B-B14F-4D97-AF65-F5344CB8AC3E}">
        <p14:creationId xmlns:p14="http://schemas.microsoft.com/office/powerpoint/2010/main" val="3273071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Questions</a:t>
            </a:r>
            <a:endParaRPr lang="en-ZA"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682" y="2633551"/>
            <a:ext cx="2038635" cy="1590897"/>
          </a:xfrm>
          <a:prstGeom prst="rect">
            <a:avLst/>
          </a:prstGeom>
        </p:spPr>
      </p:pic>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5082" y="2785951"/>
            <a:ext cx="2038635" cy="1590897"/>
          </a:xfrm>
          <a:prstGeom prst="rect">
            <a:avLst/>
          </a:prstGeom>
        </p:spPr>
      </p:pic>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985" y="1347454"/>
            <a:ext cx="2038635" cy="1590897"/>
          </a:xfrm>
          <a:prstGeom prst="rect">
            <a:avLst/>
          </a:prstGeom>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692" y="1195054"/>
            <a:ext cx="2038635" cy="1590897"/>
          </a:xfrm>
          <a:prstGeom prst="rect">
            <a:avLst/>
          </a:prstGeom>
        </p:spPr>
      </p:pic>
      <p:sp>
        <p:nvSpPr>
          <p:cNvPr id="8" name="Rectangle 7"/>
          <p:cNvSpPr/>
          <p:nvPr/>
        </p:nvSpPr>
        <p:spPr>
          <a:xfrm>
            <a:off x="3039593" y="5018050"/>
            <a:ext cx="3064813" cy="369332"/>
          </a:xfrm>
          <a:prstGeom prst="rect">
            <a:avLst/>
          </a:prstGeom>
        </p:spPr>
        <p:txBody>
          <a:bodyPr wrap="none">
            <a:spAutoFit/>
          </a:bodyPr>
          <a:lstStyle/>
          <a:p>
            <a:r>
              <a:rPr lang="en-ZA" dirty="0">
                <a:hlinkClick r:id="rId3"/>
              </a:rPr>
              <a:t>SARSWebinar@sars.gov.za</a:t>
            </a:r>
            <a:endParaRPr lang="en-ZA" dirty="0"/>
          </a:p>
        </p:txBody>
      </p:sp>
    </p:spTree>
    <p:extLst>
      <p:ext uri="{BB962C8B-B14F-4D97-AF65-F5344CB8AC3E}">
        <p14:creationId xmlns:p14="http://schemas.microsoft.com/office/powerpoint/2010/main" val="3693819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415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858261" y="1055079"/>
            <a:ext cx="2107533" cy="46670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4648589" y="1085848"/>
            <a:ext cx="2107533" cy="46670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2416210" y="1085849"/>
            <a:ext cx="2107533" cy="46670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7245" y="1085850"/>
            <a:ext cx="2107533" cy="46670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457200" y="212470"/>
            <a:ext cx="8229600" cy="1143000"/>
          </a:xfrm>
        </p:spPr>
        <p:txBody>
          <a:bodyPr/>
          <a:lstStyle/>
          <a:p>
            <a:pPr algn="ctr"/>
            <a:r>
              <a:rPr lang="en-ZA" dirty="0" smtClean="0"/>
              <a:t>Background</a:t>
            </a:r>
            <a:endParaRPr lang="en-ZA" dirty="0"/>
          </a:p>
        </p:txBody>
      </p:sp>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4877" y="1252756"/>
            <a:ext cx="1487945" cy="1487945"/>
          </a:xfrm>
          <a:prstGeom prst="rect">
            <a:avLst/>
          </a:prstGeom>
          <a:solidFill>
            <a:schemeClr val="accent4">
              <a:lumMod val="60000"/>
              <a:lumOff val="40000"/>
            </a:schemeClr>
          </a:solidFill>
          <a:ln>
            <a:noFill/>
          </a:ln>
        </p:spPr>
      </p:pic>
      <p:sp>
        <p:nvSpPr>
          <p:cNvPr id="4" name="Rounded Rectangle 3"/>
          <p:cNvSpPr/>
          <p:nvPr/>
        </p:nvSpPr>
        <p:spPr>
          <a:xfrm>
            <a:off x="197245" y="2711874"/>
            <a:ext cx="2210941" cy="2153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400" dirty="0">
                <a:solidFill>
                  <a:schemeClr val="bg2">
                    <a:lumMod val="50000"/>
                  </a:schemeClr>
                </a:solidFill>
              </a:rPr>
              <a:t>Several countries have implemented measures whereby businesses are allowed to defer the </a:t>
            </a:r>
            <a:r>
              <a:rPr lang="en-ZA" sz="1400" dirty="0" smtClean="0">
                <a:solidFill>
                  <a:schemeClr val="bg2">
                    <a:lumMod val="50000"/>
                  </a:schemeClr>
                </a:solidFill>
              </a:rPr>
              <a:t>payment </a:t>
            </a:r>
            <a:r>
              <a:rPr lang="en-ZA" sz="1400" dirty="0">
                <a:solidFill>
                  <a:schemeClr val="bg2">
                    <a:lumMod val="50000"/>
                  </a:schemeClr>
                </a:solidFill>
              </a:rPr>
              <a:t>of payroll taxes to the tax </a:t>
            </a:r>
            <a:r>
              <a:rPr lang="en-ZA" sz="1400" dirty="0" smtClean="0">
                <a:solidFill>
                  <a:schemeClr val="bg2">
                    <a:lumMod val="50000"/>
                  </a:schemeClr>
                </a:solidFill>
              </a:rPr>
              <a:t>authority</a:t>
            </a:r>
          </a:p>
        </p:txBody>
      </p:sp>
      <p:sp>
        <p:nvSpPr>
          <p:cNvPr id="10" name="Rounded Rectangle 9"/>
          <p:cNvSpPr/>
          <p:nvPr/>
        </p:nvSpPr>
        <p:spPr>
          <a:xfrm>
            <a:off x="2458654" y="2644058"/>
            <a:ext cx="2210941" cy="31088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400" dirty="0">
                <a:solidFill>
                  <a:schemeClr val="bg2">
                    <a:lumMod val="50000"/>
                  </a:schemeClr>
                </a:solidFill>
              </a:rPr>
              <a:t>This can be in the </a:t>
            </a:r>
            <a:r>
              <a:rPr lang="en-ZA" sz="1400" dirty="0" smtClean="0">
                <a:solidFill>
                  <a:schemeClr val="bg2">
                    <a:lumMod val="50000"/>
                  </a:schemeClr>
                </a:solidFill>
              </a:rPr>
              <a:t/>
            </a:r>
            <a:br>
              <a:rPr lang="en-ZA" sz="1400" dirty="0" smtClean="0">
                <a:solidFill>
                  <a:schemeClr val="bg2">
                    <a:lumMod val="50000"/>
                  </a:schemeClr>
                </a:solidFill>
              </a:rPr>
            </a:br>
            <a:r>
              <a:rPr lang="en-ZA" sz="1400" dirty="0" smtClean="0">
                <a:solidFill>
                  <a:schemeClr val="bg2">
                    <a:lumMod val="50000"/>
                  </a:schemeClr>
                </a:solidFill>
              </a:rPr>
              <a:t>form </a:t>
            </a:r>
            <a:r>
              <a:rPr lang="en-ZA" sz="1400" dirty="0">
                <a:solidFill>
                  <a:schemeClr val="bg2">
                    <a:lumMod val="50000"/>
                  </a:schemeClr>
                </a:solidFill>
              </a:rPr>
              <a:t>of a temporary suspension of payments for a fixed period (for most countries the suspension period </a:t>
            </a:r>
            <a:r>
              <a:rPr lang="en-ZA" sz="1400" dirty="0" smtClean="0">
                <a:solidFill>
                  <a:schemeClr val="bg2">
                    <a:lumMod val="50000"/>
                  </a:schemeClr>
                </a:solidFill>
              </a:rPr>
              <a:t/>
            </a:r>
            <a:br>
              <a:rPr lang="en-ZA" sz="1400" dirty="0" smtClean="0">
                <a:solidFill>
                  <a:schemeClr val="bg2">
                    <a:lumMod val="50000"/>
                  </a:schemeClr>
                </a:solidFill>
              </a:rPr>
            </a:br>
            <a:r>
              <a:rPr lang="en-ZA" sz="1400" dirty="0" smtClean="0">
                <a:solidFill>
                  <a:schemeClr val="bg2">
                    <a:lumMod val="50000"/>
                  </a:schemeClr>
                </a:solidFill>
              </a:rPr>
              <a:t>is </a:t>
            </a:r>
            <a:r>
              <a:rPr lang="en-ZA" sz="1400" dirty="0">
                <a:solidFill>
                  <a:schemeClr val="bg2">
                    <a:lumMod val="50000"/>
                  </a:schemeClr>
                </a:solidFill>
              </a:rPr>
              <a:t>between 3 and 6 months), or by allowing businesses to pay taxes in instalments</a:t>
            </a:r>
            <a:r>
              <a:rPr lang="en-ZA" sz="1400" dirty="0" smtClean="0">
                <a:solidFill>
                  <a:schemeClr val="bg2">
                    <a:lumMod val="50000"/>
                  </a:schemeClr>
                </a:solidFill>
              </a:rPr>
              <a:t>.</a:t>
            </a:r>
          </a:p>
        </p:txBody>
      </p:sp>
      <p:sp>
        <p:nvSpPr>
          <p:cNvPr id="11" name="Rounded Rectangle 10"/>
          <p:cNvSpPr/>
          <p:nvPr/>
        </p:nvSpPr>
        <p:spPr>
          <a:xfrm>
            <a:off x="4720063" y="2466215"/>
            <a:ext cx="2210941" cy="2644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400" dirty="0">
                <a:solidFill>
                  <a:schemeClr val="bg2">
                    <a:lumMod val="50000"/>
                  </a:schemeClr>
                </a:solidFill>
              </a:rPr>
              <a:t>The purpose of such measures is to assist businesses with liquidity in a time where business activity is likely to see an unprecedented decline in turnovers</a:t>
            </a:r>
            <a:r>
              <a:rPr lang="en-ZA" sz="1400" dirty="0" smtClean="0">
                <a:solidFill>
                  <a:schemeClr val="bg2">
                    <a:lumMod val="50000"/>
                  </a:schemeClr>
                </a:solidFill>
              </a:rPr>
              <a:t>.</a:t>
            </a:r>
          </a:p>
        </p:txBody>
      </p:sp>
      <p:sp>
        <p:nvSpPr>
          <p:cNvPr id="12" name="Rounded Rectangle 11"/>
          <p:cNvSpPr/>
          <p:nvPr/>
        </p:nvSpPr>
        <p:spPr>
          <a:xfrm>
            <a:off x="6981472" y="2708201"/>
            <a:ext cx="2210941" cy="1682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400" dirty="0">
                <a:solidFill>
                  <a:schemeClr val="bg2">
                    <a:lumMod val="50000"/>
                  </a:schemeClr>
                </a:solidFill>
              </a:rPr>
              <a:t>The benefit of the measure is immediate cash flow relief that could enable businesses </a:t>
            </a:r>
            <a:r>
              <a:rPr lang="en-ZA" sz="1400" dirty="0" smtClean="0">
                <a:solidFill>
                  <a:schemeClr val="bg2">
                    <a:lumMod val="50000"/>
                  </a:schemeClr>
                </a:solidFill>
              </a:rPr>
              <a:t/>
            </a:r>
            <a:br>
              <a:rPr lang="en-ZA" sz="1400" dirty="0" smtClean="0">
                <a:solidFill>
                  <a:schemeClr val="bg2">
                    <a:lumMod val="50000"/>
                  </a:schemeClr>
                </a:solidFill>
              </a:rPr>
            </a:br>
            <a:r>
              <a:rPr lang="en-ZA" sz="1400" dirty="0" smtClean="0">
                <a:solidFill>
                  <a:schemeClr val="bg2">
                    <a:lumMod val="50000"/>
                  </a:schemeClr>
                </a:solidFill>
              </a:rPr>
              <a:t>to </a:t>
            </a:r>
            <a:r>
              <a:rPr lang="en-ZA" sz="1400" dirty="0">
                <a:solidFill>
                  <a:schemeClr val="bg2">
                    <a:lumMod val="50000"/>
                  </a:schemeClr>
                </a:solidFill>
              </a:rPr>
              <a:t>survive</a:t>
            </a:r>
            <a:r>
              <a:rPr lang="en-ZA" sz="1400" dirty="0" smtClean="0">
                <a:solidFill>
                  <a:schemeClr val="bg2">
                    <a:lumMod val="50000"/>
                  </a:schemeClr>
                </a:solidFill>
              </a:rPr>
              <a:t>.</a:t>
            </a:r>
          </a:p>
        </p:txBody>
      </p:sp>
      <p:pic>
        <p:nvPicPr>
          <p:cNvPr id="5" name="Pictur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06345" y="1290497"/>
            <a:ext cx="1678420" cy="1412461"/>
          </a:xfrm>
          <a:prstGeom prst="rect">
            <a:avLst/>
          </a:prstGeom>
        </p:spPr>
      </p:pic>
      <p:pic>
        <p:nvPicPr>
          <p:cNvPr id="13" name="Picture 1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20990" y="1162437"/>
            <a:ext cx="1599599" cy="1599599"/>
          </a:xfrm>
          <a:prstGeom prst="rect">
            <a:avLst/>
          </a:prstGeom>
        </p:spPr>
      </p:pic>
      <p:pic>
        <p:nvPicPr>
          <p:cNvPr id="14" name="Picture 13"/>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3405" y="1323882"/>
            <a:ext cx="1320176" cy="1320176"/>
          </a:xfrm>
          <a:prstGeom prst="rect">
            <a:avLst/>
          </a:prstGeom>
        </p:spPr>
      </p:pic>
      <p:pic>
        <p:nvPicPr>
          <p:cNvPr id="15" name="Picture 14"/>
          <p:cNvPicPr>
            <a:picLocks noChangeAspect="1"/>
          </p:cNvPicPr>
          <p:nvPr/>
        </p:nvPicPr>
        <p:blipFill rotWithShape="1">
          <a:blip r:embed="rId6">
            <a:duotone>
              <a:schemeClr val="accent5">
                <a:shade val="45000"/>
                <a:satMod val="135000"/>
              </a:schemeClr>
              <a:prstClr val="white"/>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t="6170" b="13034"/>
          <a:stretch/>
        </p:blipFill>
        <p:spPr>
          <a:xfrm>
            <a:off x="7941334" y="127153"/>
            <a:ext cx="1044974" cy="842609"/>
          </a:xfrm>
          <a:prstGeom prst="rect">
            <a:avLst/>
          </a:prstGeom>
        </p:spPr>
      </p:pic>
    </p:spTree>
    <p:extLst>
      <p:ext uri="{BB962C8B-B14F-4D97-AF65-F5344CB8AC3E}">
        <p14:creationId xmlns:p14="http://schemas.microsoft.com/office/powerpoint/2010/main" val="93346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710" y="168191"/>
            <a:ext cx="8229600" cy="732127"/>
          </a:xfrm>
        </p:spPr>
        <p:txBody>
          <a:bodyPr/>
          <a:lstStyle/>
          <a:p>
            <a:pPr algn="ctr"/>
            <a:r>
              <a:rPr lang="en-ZA" dirty="0" smtClean="0"/>
              <a:t>Contents</a:t>
            </a:r>
            <a:endParaRPr lang="en-ZA" dirty="0"/>
          </a:p>
        </p:txBody>
      </p:sp>
      <p:graphicFrame>
        <p:nvGraphicFramePr>
          <p:cNvPr id="3" name="Diagram 2"/>
          <p:cNvGraphicFramePr/>
          <p:nvPr>
            <p:extLst>
              <p:ext uri="{D42A27DB-BD31-4B8C-83A1-F6EECF244321}">
                <p14:modId xmlns:p14="http://schemas.microsoft.com/office/powerpoint/2010/main" val="581745943"/>
              </p:ext>
            </p:extLst>
          </p:nvPr>
        </p:nvGraphicFramePr>
        <p:xfrm>
          <a:off x="368710" y="839616"/>
          <a:ext cx="8229600" cy="5006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t="6170" b="13034"/>
          <a:stretch/>
        </p:blipFill>
        <p:spPr>
          <a:xfrm>
            <a:off x="7941334" y="98748"/>
            <a:ext cx="1080202" cy="871015"/>
          </a:xfrm>
          <a:prstGeom prst="rect">
            <a:avLst/>
          </a:prstGeom>
        </p:spPr>
      </p:pic>
    </p:spTree>
    <p:extLst>
      <p:ext uri="{BB962C8B-B14F-4D97-AF65-F5344CB8AC3E}">
        <p14:creationId xmlns:p14="http://schemas.microsoft.com/office/powerpoint/2010/main" val="1047930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1" y="118498"/>
            <a:ext cx="7886700" cy="889259"/>
          </a:xfrm>
        </p:spPr>
        <p:txBody>
          <a:bodyPr>
            <a:noAutofit/>
          </a:bodyPr>
          <a:lstStyle/>
          <a:p>
            <a:pPr algn="ctr"/>
            <a:r>
              <a:rPr lang="en-ZA" dirty="0" smtClean="0"/>
              <a:t>COVID-19:PAYE – Qualifying Criteria</a:t>
            </a:r>
            <a:endParaRPr lang="en-ZA" dirty="0"/>
          </a:p>
        </p:txBody>
      </p:sp>
      <p:sp>
        <p:nvSpPr>
          <p:cNvPr id="5" name="Content Placeholder 4"/>
          <p:cNvSpPr>
            <a:spLocks noGrp="1"/>
          </p:cNvSpPr>
          <p:nvPr>
            <p:ph sz="quarter" idx="11"/>
          </p:nvPr>
        </p:nvSpPr>
        <p:spPr>
          <a:xfrm>
            <a:off x="606433" y="1317473"/>
            <a:ext cx="8089826" cy="5193347"/>
          </a:xfrm>
        </p:spPr>
        <p:txBody>
          <a:bodyPr>
            <a:normAutofit/>
          </a:bodyPr>
          <a:lstStyle/>
          <a:p>
            <a:pPr>
              <a:lnSpc>
                <a:spcPct val="150000"/>
              </a:lnSpc>
            </a:pPr>
            <a:r>
              <a:rPr lang="en-ZA" sz="1400" b="1" dirty="0" smtClean="0"/>
              <a:t>First Criteria = Qualifying Criteria </a:t>
            </a:r>
            <a:endParaRPr lang="en-ZA" sz="1400" b="1" dirty="0"/>
          </a:p>
          <a:p>
            <a:pPr marL="285750" indent="-285750">
              <a:lnSpc>
                <a:spcPct val="150000"/>
              </a:lnSpc>
              <a:buFont typeface="Arial" panose="020B0604020202020204" pitchFamily="34" charset="0"/>
              <a:buChar char="•"/>
            </a:pPr>
            <a:r>
              <a:rPr lang="en-ZA" sz="1400" dirty="0"/>
              <a:t>A taxpayer that conducts a trade with gross income of R100 million or less, which must not include more than </a:t>
            </a:r>
            <a:r>
              <a:rPr lang="en-ZA" sz="1400" dirty="0" smtClean="0"/>
              <a:t>20% </a:t>
            </a:r>
            <a:r>
              <a:rPr lang="en-ZA" sz="1400" dirty="0"/>
              <a:t>in aggregate of interest, local &amp; foreign dividends, rental from letting of fixed property and any remuneration received from an employer</a:t>
            </a:r>
            <a:r>
              <a:rPr lang="en-ZA" sz="1400" dirty="0" smtClean="0"/>
              <a:t>;- </a:t>
            </a:r>
          </a:p>
          <a:p>
            <a:pPr marL="742950" lvl="1" indent="-285750">
              <a:lnSpc>
                <a:spcPct val="150000"/>
              </a:lnSpc>
              <a:buFont typeface="Wingdings" panose="05000000000000000000" pitchFamily="2" charset="2"/>
              <a:buChar char="q"/>
            </a:pPr>
            <a:r>
              <a:rPr lang="en-ZA" sz="1400" dirty="0" smtClean="0"/>
              <a:t> </a:t>
            </a:r>
            <a:r>
              <a:rPr lang="en-ZA" sz="1400" dirty="0"/>
              <a:t>if the rental of fixed property is the primary trading activity and the rental income is substantially the whole of the gross  </a:t>
            </a:r>
            <a:r>
              <a:rPr lang="en-ZA" sz="1400" dirty="0" smtClean="0"/>
              <a:t>   income</a:t>
            </a:r>
            <a:r>
              <a:rPr lang="en-ZA" sz="1400" dirty="0"/>
              <a:t>, disregard this exclusion test; and</a:t>
            </a:r>
          </a:p>
          <a:p>
            <a:pPr marL="742950" lvl="1" indent="-285750">
              <a:buFont typeface="Wingdings" panose="05000000000000000000" pitchFamily="2" charset="2"/>
              <a:buChar char="q"/>
            </a:pPr>
            <a:r>
              <a:rPr lang="en-ZA" sz="1400" dirty="0" smtClean="0"/>
              <a:t> </a:t>
            </a:r>
            <a:r>
              <a:rPr lang="en-ZA" sz="1400" dirty="0"/>
              <a:t>for purposes of a partnership, use the aggregate partner’s gross income from the </a:t>
            </a:r>
            <a:r>
              <a:rPr lang="en-ZA" sz="1400" dirty="0" smtClean="0"/>
              <a:t>partnership; </a:t>
            </a:r>
            <a:endParaRPr lang="en-ZA" sz="1400" dirty="0"/>
          </a:p>
          <a:p>
            <a:pPr marL="285750" lvl="0" indent="-285750">
              <a:lnSpc>
                <a:spcPct val="150000"/>
              </a:lnSpc>
              <a:buFont typeface="Arial" panose="020B0604020202020204" pitchFamily="34" charset="0"/>
              <a:buChar char="•"/>
            </a:pPr>
            <a:r>
              <a:rPr lang="en-ZA" sz="1400" dirty="0" smtClean="0"/>
              <a:t>Micro business who meet the requirements as set out in the Sixth Schedule</a:t>
            </a:r>
          </a:p>
          <a:p>
            <a:pPr lvl="0">
              <a:lnSpc>
                <a:spcPct val="150000"/>
              </a:lnSpc>
            </a:pPr>
            <a:r>
              <a:rPr lang="en-ZA" sz="1400" b="1" dirty="0" smtClean="0"/>
              <a:t>Second Criteria = </a:t>
            </a:r>
            <a:r>
              <a:rPr lang="en-ZA" sz="1400" b="1" dirty="0"/>
              <a:t>T</a:t>
            </a:r>
            <a:r>
              <a:rPr lang="en-ZA" sz="1400" b="1" dirty="0" smtClean="0"/>
              <a:t>ax Compliant</a:t>
            </a:r>
            <a:endParaRPr lang="en-ZA" sz="1400" dirty="0" smtClean="0"/>
          </a:p>
          <a:p>
            <a:pPr marL="285750" lvl="0" indent="-285750">
              <a:lnSpc>
                <a:spcPct val="150000"/>
              </a:lnSpc>
              <a:buFont typeface="Arial" panose="020B0604020202020204" pitchFamily="34" charset="0"/>
              <a:buChar char="•"/>
            </a:pPr>
            <a:r>
              <a:rPr lang="en-ZA" sz="1400" dirty="0" smtClean="0"/>
              <a:t>This includes no outstanding tax returns or outstanding tax debt(excluding tax debt subject to an instalment payment agreement, suspended or is less than R100) and is registered for tax if required to do so in terms of a tax Act</a:t>
            </a:r>
          </a:p>
          <a:p>
            <a:pPr marL="285750" indent="-285750">
              <a:buFont typeface="Wingdings" panose="05000000000000000000" pitchFamily="2" charset="2"/>
              <a:buChar char="Ø"/>
            </a:pPr>
            <a:endParaRPr lang="en-ZA" dirty="0"/>
          </a:p>
          <a:p>
            <a:pPr marL="285750" indent="-285750">
              <a:buFont typeface="Wingdings" panose="05000000000000000000" pitchFamily="2" charset="2"/>
              <a:buChar char="Ø"/>
            </a:pPr>
            <a:endParaRPr lang="en-ZA" dirty="0" smtClean="0">
              <a:solidFill>
                <a:srgbClr val="FF0000"/>
              </a:solidFill>
            </a:endParaRPr>
          </a:p>
          <a:p>
            <a:pPr marL="285750" indent="-285750">
              <a:buFont typeface="Wingdings" panose="05000000000000000000" pitchFamily="2" charset="2"/>
              <a:buChar char="Ø"/>
            </a:pPr>
            <a:endParaRPr lang="en-ZA" dirty="0">
              <a:solidFill>
                <a:srgbClr val="FF0000"/>
              </a:solidFill>
            </a:endParaRPr>
          </a:p>
          <a:p>
            <a:pPr marL="285750" indent="-285750">
              <a:buFont typeface="Wingdings" panose="05000000000000000000" pitchFamily="2" charset="2"/>
              <a:buChar char="Ø"/>
            </a:pPr>
            <a:endParaRPr lang="en-ZA" dirty="0"/>
          </a:p>
        </p:txBody>
      </p:sp>
      <p:pic>
        <p:nvPicPr>
          <p:cNvPr id="4" name="Picture 3"/>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8716" r="2149"/>
          <a:stretch/>
        </p:blipFill>
        <p:spPr>
          <a:xfrm>
            <a:off x="7840719" y="5527173"/>
            <a:ext cx="1058186" cy="641766"/>
          </a:xfrm>
          <a:prstGeom prst="rect">
            <a:avLst/>
          </a:prstGeom>
          <a:noFill/>
        </p:spPr>
      </p:pic>
      <p:sp>
        <p:nvSpPr>
          <p:cNvPr id="6" name="Rectangle 5"/>
          <p:cNvSpPr/>
          <p:nvPr/>
        </p:nvSpPr>
        <p:spPr>
          <a:xfrm>
            <a:off x="7772790" y="5559338"/>
            <a:ext cx="749127" cy="189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solidFill>
                  <a:srgbClr val="C00000"/>
                </a:solidFill>
                <a:latin typeface="Arial Black" panose="020B0A04020102020204" pitchFamily="34" charset="0"/>
                <a:cs typeface="Aharoni" panose="02010803020104030203" pitchFamily="2" charset="-79"/>
              </a:rPr>
              <a:t>PAYE</a:t>
            </a:r>
            <a:endParaRPr lang="en-ZA" sz="1100" b="1" dirty="0">
              <a:solidFill>
                <a:srgbClr val="C00000"/>
              </a:solidFill>
              <a:latin typeface="Arial Black" panose="020B0A04020102020204" pitchFamily="34" charset="0"/>
              <a:cs typeface="Aharoni" panose="02010803020104030203" pitchFamily="2" charset="-79"/>
            </a:endParaRPr>
          </a:p>
        </p:txBody>
      </p:sp>
      <p:pic>
        <p:nvPicPr>
          <p:cNvPr id="7" name="Picture 6"/>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6170" b="13034"/>
          <a:stretch/>
        </p:blipFill>
        <p:spPr>
          <a:xfrm>
            <a:off x="7941334" y="118498"/>
            <a:ext cx="1055709" cy="851265"/>
          </a:xfrm>
          <a:prstGeom prst="rect">
            <a:avLst/>
          </a:prstGeom>
        </p:spPr>
      </p:pic>
    </p:spTree>
    <p:extLst>
      <p:ext uri="{BB962C8B-B14F-4D97-AF65-F5344CB8AC3E}">
        <p14:creationId xmlns:p14="http://schemas.microsoft.com/office/powerpoint/2010/main" val="830549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8157" y="71548"/>
            <a:ext cx="8229600" cy="1143000"/>
          </a:xfrm>
        </p:spPr>
        <p:txBody>
          <a:bodyPr/>
          <a:lstStyle/>
          <a:p>
            <a:pPr algn="ctr"/>
            <a:r>
              <a:rPr lang="en-ZA" dirty="0" smtClean="0"/>
              <a:t>COVID-19:Tax </a:t>
            </a:r>
            <a:r>
              <a:rPr lang="en-ZA" dirty="0"/>
              <a:t>Relief </a:t>
            </a:r>
            <a:r>
              <a:rPr lang="en-ZA" dirty="0" smtClean="0"/>
              <a:t>- </a:t>
            </a:r>
            <a:r>
              <a:rPr lang="en-ZA" dirty="0"/>
              <a:t>Deferral </a:t>
            </a:r>
            <a:r>
              <a:rPr lang="en-ZA" dirty="0" smtClean="0"/>
              <a:t>of PAYE Payments</a:t>
            </a:r>
            <a:endParaRPr lang="en-ZA" dirty="0"/>
          </a:p>
        </p:txBody>
      </p:sp>
      <p:sp>
        <p:nvSpPr>
          <p:cNvPr id="4" name="Rectangle 3"/>
          <p:cNvSpPr/>
          <p:nvPr/>
        </p:nvSpPr>
        <p:spPr>
          <a:xfrm>
            <a:off x="2143125" y="4141337"/>
            <a:ext cx="2709081" cy="1200329"/>
          </a:xfrm>
          <a:prstGeom prst="rect">
            <a:avLst/>
          </a:prstGeom>
        </p:spPr>
        <p:txBody>
          <a:bodyPr wrap="square">
            <a:spAutoFit/>
          </a:bodyPr>
          <a:lstStyle/>
          <a:p>
            <a:pPr lvl="0" algn="ctr" defTabSz="711200">
              <a:lnSpc>
                <a:spcPct val="90000"/>
              </a:lnSpc>
              <a:spcBef>
                <a:spcPct val="0"/>
              </a:spcBef>
              <a:spcAft>
                <a:spcPct val="35000"/>
              </a:spcAft>
            </a:pPr>
            <a:r>
              <a:rPr lang="en-ZA" sz="1600" b="1" dirty="0">
                <a:solidFill>
                  <a:schemeClr val="bg2">
                    <a:lumMod val="50000"/>
                  </a:schemeClr>
                </a:solidFill>
              </a:rPr>
              <a:t>Deferral of payment of </a:t>
            </a:r>
            <a:r>
              <a:rPr lang="en-ZA" sz="1600" b="1" dirty="0" smtClean="0">
                <a:solidFill>
                  <a:schemeClr val="bg2">
                    <a:lumMod val="50000"/>
                  </a:schemeClr>
                </a:solidFill>
              </a:rPr>
              <a:t>35 </a:t>
            </a:r>
            <a:r>
              <a:rPr lang="en-ZA" sz="1600" b="1" dirty="0">
                <a:solidFill>
                  <a:schemeClr val="bg2">
                    <a:lumMod val="50000"/>
                  </a:schemeClr>
                </a:solidFill>
              </a:rPr>
              <a:t>per cent of the PAYE liability, without SARS imposing administrative penalties and </a:t>
            </a:r>
            <a:r>
              <a:rPr lang="en-ZA" sz="1600" b="1" dirty="0" smtClean="0">
                <a:solidFill>
                  <a:schemeClr val="bg2">
                    <a:lumMod val="50000"/>
                  </a:schemeClr>
                </a:solidFill>
              </a:rPr>
              <a:t>interest</a:t>
            </a:r>
            <a:endParaRPr lang="en-US" sz="1600" b="1" dirty="0">
              <a:solidFill>
                <a:schemeClr val="bg2">
                  <a:lumMod val="50000"/>
                </a:schemeClr>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37" y="3542851"/>
            <a:ext cx="1935853" cy="1935853"/>
          </a:xfrm>
          <a:prstGeom prst="rect">
            <a:avLst/>
          </a:prstGeom>
        </p:spPr>
      </p:pic>
      <p:sp>
        <p:nvSpPr>
          <p:cNvPr id="11" name="Rectangle 10"/>
          <p:cNvSpPr/>
          <p:nvPr/>
        </p:nvSpPr>
        <p:spPr>
          <a:xfrm>
            <a:off x="6500022" y="3350009"/>
            <a:ext cx="2543071" cy="2308324"/>
          </a:xfrm>
          <a:prstGeom prst="rect">
            <a:avLst/>
          </a:prstGeom>
        </p:spPr>
        <p:txBody>
          <a:bodyPr wrap="square">
            <a:spAutoFit/>
          </a:bodyPr>
          <a:lstStyle/>
          <a:p>
            <a:pPr lvl="0" algn="ctr"/>
            <a:r>
              <a:rPr lang="en-ZA" sz="1600" b="1" dirty="0">
                <a:solidFill>
                  <a:schemeClr val="bg2">
                    <a:lumMod val="50000"/>
                  </a:schemeClr>
                </a:solidFill>
              </a:rPr>
              <a:t>The deferred PAYE liability must be paid </a:t>
            </a:r>
            <a:r>
              <a:rPr lang="en-ZA" sz="1600" b="1" dirty="0" smtClean="0">
                <a:solidFill>
                  <a:schemeClr val="bg2">
                    <a:lumMod val="50000"/>
                  </a:schemeClr>
                </a:solidFill>
              </a:rPr>
              <a:t>in </a:t>
            </a:r>
            <a:r>
              <a:rPr lang="en-ZA" sz="1600" b="1" dirty="0">
                <a:solidFill>
                  <a:schemeClr val="bg2">
                    <a:lumMod val="50000"/>
                  </a:schemeClr>
                </a:solidFill>
              </a:rPr>
              <a:t>equal instalments over </a:t>
            </a:r>
            <a:r>
              <a:rPr lang="en-ZA" sz="1600" b="1" dirty="0" smtClean="0">
                <a:solidFill>
                  <a:schemeClr val="bg2">
                    <a:lumMod val="50000"/>
                  </a:schemeClr>
                </a:solidFill>
              </a:rPr>
              <a:t>a </a:t>
            </a:r>
            <a:r>
              <a:rPr lang="en-ZA" sz="1600" b="1" dirty="0">
                <a:solidFill>
                  <a:schemeClr val="bg2">
                    <a:lumMod val="50000"/>
                  </a:schemeClr>
                </a:solidFill>
              </a:rPr>
              <a:t>six month period commencing on 1 August 2020, i.e. the first payment must be made </a:t>
            </a:r>
            <a:r>
              <a:rPr lang="en-ZA" sz="1600" b="1" dirty="0" smtClean="0">
                <a:solidFill>
                  <a:schemeClr val="bg2">
                    <a:lumMod val="50000"/>
                  </a:schemeClr>
                </a:solidFill>
              </a:rPr>
              <a:t>by </a:t>
            </a:r>
            <a:r>
              <a:rPr lang="en-ZA" sz="1600" b="1" dirty="0">
                <a:solidFill>
                  <a:schemeClr val="bg2">
                    <a:lumMod val="50000"/>
                  </a:schemeClr>
                </a:solidFill>
              </a:rPr>
              <a:t>7 September </a:t>
            </a:r>
            <a:r>
              <a:rPr lang="en-ZA" sz="1600" b="1" dirty="0" smtClean="0">
                <a:solidFill>
                  <a:schemeClr val="bg2">
                    <a:lumMod val="50000"/>
                  </a:schemeClr>
                </a:solidFill>
              </a:rPr>
              <a:t>2020</a:t>
            </a:r>
            <a:endParaRPr lang="en-US" sz="1600" b="1" dirty="0">
              <a:solidFill>
                <a:schemeClr val="bg2">
                  <a:lumMod val="50000"/>
                </a:schemeClr>
              </a:solidFill>
            </a:endParaRPr>
          </a:p>
        </p:txBody>
      </p:sp>
      <p:pic>
        <p:nvPicPr>
          <p:cNvPr id="15" name="Picture 14"/>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6170" b="13034"/>
          <a:stretch/>
        </p:blipFill>
        <p:spPr>
          <a:xfrm>
            <a:off x="7941334" y="0"/>
            <a:ext cx="1202666" cy="9697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 y="3542851"/>
            <a:ext cx="2143125" cy="2143125"/>
          </a:xfrm>
          <a:prstGeom prst="rect">
            <a:avLst/>
          </a:prstGeom>
        </p:spPr>
      </p:pic>
      <p:sp>
        <p:nvSpPr>
          <p:cNvPr id="17" name="Rectangle 16"/>
          <p:cNvSpPr/>
          <p:nvPr/>
        </p:nvSpPr>
        <p:spPr>
          <a:xfrm>
            <a:off x="459285" y="1057701"/>
            <a:ext cx="2709081" cy="1218795"/>
          </a:xfrm>
          <a:prstGeom prst="rect">
            <a:avLst/>
          </a:prstGeom>
          <a:solidFill>
            <a:schemeClr val="accent1">
              <a:lumMod val="60000"/>
              <a:lumOff val="40000"/>
            </a:schemeClr>
          </a:solidFill>
        </p:spPr>
        <p:txBody>
          <a:bodyPr wrap="square">
            <a:spAutoFit/>
          </a:bodyPr>
          <a:lstStyle/>
          <a:p>
            <a:pPr lvl="0" algn="ctr" defTabSz="711200">
              <a:lnSpc>
                <a:spcPct val="90000"/>
              </a:lnSpc>
              <a:spcBef>
                <a:spcPct val="0"/>
              </a:spcBef>
              <a:spcAft>
                <a:spcPct val="35000"/>
              </a:spcAft>
            </a:pPr>
            <a:r>
              <a:rPr lang="en-ZA" sz="2400" b="1" dirty="0" smtClean="0">
                <a:solidFill>
                  <a:schemeClr val="bg2">
                    <a:lumMod val="50000"/>
                  </a:schemeClr>
                </a:solidFill>
              </a:rPr>
              <a:t>Tax Periods: </a:t>
            </a:r>
          </a:p>
          <a:p>
            <a:pPr lvl="0" algn="ctr" defTabSz="711200">
              <a:lnSpc>
                <a:spcPct val="90000"/>
              </a:lnSpc>
              <a:spcBef>
                <a:spcPct val="0"/>
              </a:spcBef>
              <a:spcAft>
                <a:spcPct val="35000"/>
              </a:spcAft>
            </a:pPr>
            <a:r>
              <a:rPr lang="en-ZA" sz="2400" b="1" dirty="0" smtClean="0">
                <a:solidFill>
                  <a:schemeClr val="bg2">
                    <a:lumMod val="50000"/>
                  </a:schemeClr>
                </a:solidFill>
              </a:rPr>
              <a:t>April, May, June &amp; July </a:t>
            </a:r>
            <a:endParaRPr lang="en-US" sz="2400" b="1" dirty="0">
              <a:solidFill>
                <a:schemeClr val="bg2">
                  <a:lumMod val="50000"/>
                </a:schemeClr>
              </a:solidFill>
            </a:endParaRPr>
          </a:p>
        </p:txBody>
      </p:sp>
      <p:sp>
        <p:nvSpPr>
          <p:cNvPr id="18" name="Rectangle 17"/>
          <p:cNvSpPr/>
          <p:nvPr/>
        </p:nvSpPr>
        <p:spPr>
          <a:xfrm>
            <a:off x="3168366" y="1620327"/>
            <a:ext cx="2709081" cy="535531"/>
          </a:xfrm>
          <a:prstGeom prst="rect">
            <a:avLst/>
          </a:prstGeom>
        </p:spPr>
        <p:txBody>
          <a:bodyPr wrap="square">
            <a:spAutoFit/>
          </a:bodyPr>
          <a:lstStyle/>
          <a:p>
            <a:pPr lvl="0" algn="ctr" defTabSz="711200">
              <a:lnSpc>
                <a:spcPct val="90000"/>
              </a:lnSpc>
              <a:spcBef>
                <a:spcPct val="0"/>
              </a:spcBef>
              <a:spcAft>
                <a:spcPct val="35000"/>
              </a:spcAft>
            </a:pPr>
            <a:r>
              <a:rPr lang="en-ZA" sz="1600" dirty="0" smtClean="0">
                <a:solidFill>
                  <a:schemeClr val="bg2">
                    <a:lumMod val="50000"/>
                  </a:schemeClr>
                </a:solidFill>
              </a:rPr>
              <a:t>Declare total PAYE liability and only pay 65%</a:t>
            </a:r>
            <a:endParaRPr lang="en-US" sz="1600" dirty="0">
              <a:solidFill>
                <a:schemeClr val="bg2">
                  <a:lumMod val="50000"/>
                </a:schemeClr>
              </a:solidFill>
            </a:endParaRPr>
          </a:p>
        </p:txBody>
      </p:sp>
      <p:pic>
        <p:nvPicPr>
          <p:cNvPr id="2" name="Picture 1"/>
          <p:cNvPicPr>
            <a:picLocks noChangeAspect="1"/>
          </p:cNvPicPr>
          <p:nvPr/>
        </p:nvPicPr>
        <p:blipFill>
          <a:blip r:embed="rId5"/>
          <a:stretch>
            <a:fillRect/>
          </a:stretch>
        </p:blipFill>
        <p:spPr>
          <a:xfrm>
            <a:off x="5803540" y="865417"/>
            <a:ext cx="2505075" cy="2266950"/>
          </a:xfrm>
          <a:prstGeom prst="rect">
            <a:avLst/>
          </a:prstGeom>
        </p:spPr>
      </p:pic>
    </p:spTree>
    <p:extLst>
      <p:ext uri="{BB962C8B-B14F-4D97-AF65-F5344CB8AC3E}">
        <p14:creationId xmlns:p14="http://schemas.microsoft.com/office/powerpoint/2010/main" val="3801650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6651"/>
            <a:ext cx="8229600" cy="829333"/>
          </a:xfrm>
        </p:spPr>
        <p:txBody>
          <a:bodyPr>
            <a:noAutofit/>
          </a:bodyPr>
          <a:lstStyle/>
          <a:p>
            <a:pPr algn="ctr"/>
            <a:r>
              <a:rPr lang="en-ZA" dirty="0"/>
              <a:t>COVID-19: Tax Relief – PAYE</a:t>
            </a:r>
          </a:p>
        </p:txBody>
      </p:sp>
      <p:graphicFrame>
        <p:nvGraphicFramePr>
          <p:cNvPr id="10" name="Diagram 9"/>
          <p:cNvGraphicFramePr/>
          <p:nvPr>
            <p:extLst>
              <p:ext uri="{D42A27DB-BD31-4B8C-83A1-F6EECF244321}">
                <p14:modId xmlns:p14="http://schemas.microsoft.com/office/powerpoint/2010/main" val="520284828"/>
              </p:ext>
            </p:extLst>
          </p:nvPr>
        </p:nvGraphicFramePr>
        <p:xfrm>
          <a:off x="142568" y="1162956"/>
          <a:ext cx="8631781" cy="4942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5"/>
          <p:cNvSpPr txBox="1">
            <a:spLocks/>
          </p:cNvSpPr>
          <p:nvPr/>
        </p:nvSpPr>
        <p:spPr>
          <a:xfrm>
            <a:off x="390915" y="755848"/>
            <a:ext cx="1597843" cy="407108"/>
          </a:xfrm>
          <a:prstGeom prst="rect">
            <a:avLst/>
          </a:prstGeom>
        </p:spPr>
        <p:txBody>
          <a:bodyPr vert="horz" lIns="91440" tIns="45720" rIns="91440" bIns="45720" rtlCol="0" anchor="t" anchorCtr="0">
            <a:normAutofit fontScale="9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400" dirty="0" smtClean="0"/>
              <a:t>Example 1</a:t>
            </a:r>
            <a:endParaRPr lang="en-ZA" sz="2400" dirty="0"/>
          </a:p>
        </p:txBody>
      </p:sp>
      <p:pic>
        <p:nvPicPr>
          <p:cNvPr id="7" name="Picture 6"/>
          <p:cNvPicPr>
            <a:picLocks noChangeAspect="1"/>
          </p:cNvPicPr>
          <p:nvPr/>
        </p:nvPicPr>
        <p:blipFill rotWithShape="1">
          <a:blip r:embed="rId7">
            <a:duotone>
              <a:schemeClr val="accent5">
                <a:shade val="45000"/>
                <a:satMod val="135000"/>
              </a:schemeClr>
              <a:prstClr val="white"/>
            </a:duotone>
            <a:extLst>
              <a:ext uri="{28A0092B-C50C-407E-A947-70E740481C1C}">
                <a14:useLocalDpi xmlns:a14="http://schemas.microsoft.com/office/drawing/2010/main" val="0"/>
              </a:ext>
            </a:extLst>
          </a:blip>
          <a:srcRect t="6170" b="13034"/>
          <a:stretch/>
        </p:blipFill>
        <p:spPr>
          <a:xfrm>
            <a:off x="7941334" y="104699"/>
            <a:ext cx="1072822" cy="865064"/>
          </a:xfrm>
          <a:prstGeom prst="rect">
            <a:avLst/>
          </a:prstGeom>
        </p:spPr>
      </p:pic>
      <p:grpSp>
        <p:nvGrpSpPr>
          <p:cNvPr id="4" name="Group 4"/>
          <p:cNvGrpSpPr>
            <a:grpSpLocks noChangeAspect="1"/>
          </p:cNvGrpSpPr>
          <p:nvPr/>
        </p:nvGrpSpPr>
        <p:grpSpPr bwMode="auto">
          <a:xfrm>
            <a:off x="457200" y="1132682"/>
            <a:ext cx="8939213" cy="2751138"/>
            <a:chOff x="366" y="743"/>
            <a:chExt cx="5631" cy="1733"/>
          </a:xfrm>
        </p:grpSpPr>
        <p:sp>
          <p:nvSpPr>
            <p:cNvPr id="8" name="AutoShape 3"/>
            <p:cNvSpPr>
              <a:spLocks noChangeAspect="1" noChangeArrowheads="1" noTextEdit="1"/>
            </p:cNvSpPr>
            <p:nvPr/>
          </p:nvSpPr>
          <p:spPr bwMode="auto">
            <a:xfrm>
              <a:off x="366" y="743"/>
              <a:ext cx="5016" cy="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9" name="Rectangle 5"/>
            <p:cNvSpPr>
              <a:spLocks noChangeArrowheads="1"/>
            </p:cNvSpPr>
            <p:nvPr/>
          </p:nvSpPr>
          <p:spPr bwMode="auto">
            <a:xfrm>
              <a:off x="366" y="743"/>
              <a:ext cx="5016" cy="209"/>
            </a:xfrm>
            <a:prstGeom prst="rect">
              <a:avLst/>
            </a:prstGeom>
            <a:solidFill>
              <a:srgbClr val="2F7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1" name="Rectangle 6"/>
            <p:cNvSpPr>
              <a:spLocks noChangeArrowheads="1"/>
            </p:cNvSpPr>
            <p:nvPr/>
          </p:nvSpPr>
          <p:spPr bwMode="auto">
            <a:xfrm>
              <a:off x="5372" y="743"/>
              <a:ext cx="625" cy="2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2" name="Rectangle 7"/>
            <p:cNvSpPr>
              <a:spLocks noChangeArrowheads="1"/>
            </p:cNvSpPr>
            <p:nvPr/>
          </p:nvSpPr>
          <p:spPr bwMode="auto">
            <a:xfrm>
              <a:off x="366" y="942"/>
              <a:ext cx="5016" cy="807"/>
            </a:xfrm>
            <a:prstGeom prst="rect">
              <a:avLst/>
            </a:prstGeom>
            <a:solidFill>
              <a:srgbClr val="9BC2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3" name="Rectangle 8"/>
            <p:cNvSpPr>
              <a:spLocks noChangeArrowheads="1"/>
            </p:cNvSpPr>
            <p:nvPr/>
          </p:nvSpPr>
          <p:spPr bwMode="auto">
            <a:xfrm>
              <a:off x="5372" y="942"/>
              <a:ext cx="625" cy="8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4" name="Rectangle 9"/>
            <p:cNvSpPr>
              <a:spLocks noChangeArrowheads="1"/>
            </p:cNvSpPr>
            <p:nvPr/>
          </p:nvSpPr>
          <p:spPr bwMode="auto">
            <a:xfrm>
              <a:off x="366" y="1739"/>
              <a:ext cx="5016" cy="219"/>
            </a:xfrm>
            <a:prstGeom prst="rect">
              <a:avLst/>
            </a:prstGeom>
            <a:solidFill>
              <a:srgbClr val="2F7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5" name="Rectangle 10"/>
            <p:cNvSpPr>
              <a:spLocks noChangeArrowheads="1"/>
            </p:cNvSpPr>
            <p:nvPr/>
          </p:nvSpPr>
          <p:spPr bwMode="auto">
            <a:xfrm>
              <a:off x="5372" y="1739"/>
              <a:ext cx="625" cy="2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6" name="Rectangle 11"/>
            <p:cNvSpPr>
              <a:spLocks noChangeArrowheads="1"/>
            </p:cNvSpPr>
            <p:nvPr/>
          </p:nvSpPr>
          <p:spPr bwMode="auto">
            <a:xfrm>
              <a:off x="366" y="1948"/>
              <a:ext cx="5631" cy="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7" name="Rectangle 12"/>
            <p:cNvSpPr>
              <a:spLocks noChangeArrowheads="1"/>
            </p:cNvSpPr>
            <p:nvPr/>
          </p:nvSpPr>
          <p:spPr bwMode="auto">
            <a:xfrm>
              <a:off x="395" y="763"/>
              <a:ext cx="65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rPr>
                <a:t>Tax Period </a:t>
              </a:r>
              <a:endParaRPr kumimoji="0" lang="en-US" altLang="en-US" b="0" i="0" u="none" strike="noStrike" cap="none" normalizeH="0" baseline="0" dirty="0" smtClean="0">
                <a:ln>
                  <a:noFill/>
                </a:ln>
                <a:solidFill>
                  <a:schemeClr val="tx1"/>
                </a:solidFill>
                <a:effectLst/>
              </a:endParaRPr>
            </a:p>
          </p:txBody>
        </p:sp>
        <p:sp>
          <p:nvSpPr>
            <p:cNvPr id="18" name="Rectangle 13"/>
            <p:cNvSpPr>
              <a:spLocks noChangeArrowheads="1"/>
            </p:cNvSpPr>
            <p:nvPr/>
          </p:nvSpPr>
          <p:spPr bwMode="auto">
            <a:xfrm>
              <a:off x="1231" y="763"/>
              <a:ext cx="115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rPr>
                <a:t>Total PAYE Liability </a:t>
              </a:r>
              <a:endParaRPr kumimoji="0" lang="en-US" altLang="en-US" b="0" i="0" u="none" strike="noStrike" cap="none" normalizeH="0" baseline="0" dirty="0" smtClean="0">
                <a:ln>
                  <a:noFill/>
                </a:ln>
                <a:solidFill>
                  <a:schemeClr val="tx1"/>
                </a:solidFill>
                <a:effectLst/>
              </a:endParaRPr>
            </a:p>
          </p:txBody>
        </p:sp>
        <p:sp>
          <p:nvSpPr>
            <p:cNvPr id="19" name="Rectangle 14"/>
            <p:cNvSpPr>
              <a:spLocks noChangeArrowheads="1"/>
            </p:cNvSpPr>
            <p:nvPr/>
          </p:nvSpPr>
          <p:spPr bwMode="auto">
            <a:xfrm>
              <a:off x="3064" y="753"/>
              <a:ext cx="7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rPr>
                <a:t>35% Deferral</a:t>
              </a:r>
              <a:endParaRPr kumimoji="0" lang="en-US" altLang="en-US" b="0" i="0" u="none" strike="noStrike" cap="none" normalizeH="0" baseline="0" dirty="0" smtClean="0">
                <a:ln>
                  <a:noFill/>
                </a:ln>
                <a:solidFill>
                  <a:schemeClr val="tx1"/>
                </a:solidFill>
                <a:effectLst/>
              </a:endParaRPr>
            </a:p>
          </p:txBody>
        </p:sp>
        <p:sp>
          <p:nvSpPr>
            <p:cNvPr id="20" name="Rectangle 15"/>
            <p:cNvSpPr>
              <a:spLocks noChangeArrowheads="1"/>
            </p:cNvSpPr>
            <p:nvPr/>
          </p:nvSpPr>
          <p:spPr bwMode="auto">
            <a:xfrm>
              <a:off x="3893" y="763"/>
              <a:ext cx="7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rPr>
                <a:t>65% Payable </a:t>
              </a:r>
              <a:endParaRPr kumimoji="0" lang="en-US" altLang="en-US" b="0" i="0" u="none" strike="noStrike" cap="none" normalizeH="0" baseline="0" dirty="0" smtClean="0">
                <a:ln>
                  <a:noFill/>
                </a:ln>
                <a:solidFill>
                  <a:schemeClr val="tx1"/>
                </a:solidFill>
                <a:effectLst/>
              </a:endParaRPr>
            </a:p>
          </p:txBody>
        </p:sp>
        <p:sp>
          <p:nvSpPr>
            <p:cNvPr id="21" name="Rectangle 16"/>
            <p:cNvSpPr>
              <a:spLocks noChangeArrowheads="1"/>
            </p:cNvSpPr>
            <p:nvPr/>
          </p:nvSpPr>
          <p:spPr bwMode="auto">
            <a:xfrm>
              <a:off x="4719" y="763"/>
              <a:ext cx="59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rPr>
                <a:t>Due Date </a:t>
              </a:r>
              <a:endParaRPr kumimoji="0" lang="en-US" altLang="en-US" b="0" i="0" u="none" strike="noStrike" cap="none" normalizeH="0" baseline="0" dirty="0" smtClean="0">
                <a:ln>
                  <a:noFill/>
                </a:ln>
                <a:solidFill>
                  <a:schemeClr val="tx1"/>
                </a:solidFill>
                <a:effectLst/>
              </a:endParaRPr>
            </a:p>
          </p:txBody>
        </p:sp>
        <p:sp>
          <p:nvSpPr>
            <p:cNvPr id="22" name="Rectangle 17"/>
            <p:cNvSpPr>
              <a:spLocks noChangeArrowheads="1"/>
            </p:cNvSpPr>
            <p:nvPr/>
          </p:nvSpPr>
          <p:spPr bwMode="auto">
            <a:xfrm>
              <a:off x="395" y="962"/>
              <a:ext cx="2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April</a:t>
              </a:r>
              <a:endParaRPr kumimoji="0" lang="en-US" altLang="en-US" sz="1600" b="0" i="0" u="none" strike="noStrike" cap="none" normalizeH="0" baseline="0" dirty="0" smtClean="0">
                <a:ln>
                  <a:noFill/>
                </a:ln>
                <a:solidFill>
                  <a:schemeClr val="tx1"/>
                </a:solidFill>
                <a:effectLst/>
              </a:endParaRPr>
            </a:p>
          </p:txBody>
        </p:sp>
        <p:sp>
          <p:nvSpPr>
            <p:cNvPr id="23" name="Rectangle 18"/>
            <p:cNvSpPr>
              <a:spLocks noChangeArrowheads="1"/>
            </p:cNvSpPr>
            <p:nvPr/>
          </p:nvSpPr>
          <p:spPr bwMode="auto">
            <a:xfrm>
              <a:off x="1903" y="962"/>
              <a:ext cx="4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150 000</a:t>
              </a:r>
              <a:endParaRPr kumimoji="0" lang="en-US" altLang="en-US" sz="1600" b="0" i="0" u="none" strike="noStrike" cap="none" normalizeH="0" baseline="0" dirty="0" smtClean="0">
                <a:ln>
                  <a:noFill/>
                </a:ln>
                <a:solidFill>
                  <a:schemeClr val="tx1"/>
                </a:solidFill>
                <a:effectLst/>
              </a:endParaRPr>
            </a:p>
          </p:txBody>
        </p:sp>
        <p:sp>
          <p:nvSpPr>
            <p:cNvPr id="25" name="Rectangle 20"/>
            <p:cNvSpPr>
              <a:spLocks noChangeArrowheads="1"/>
            </p:cNvSpPr>
            <p:nvPr/>
          </p:nvSpPr>
          <p:spPr bwMode="auto">
            <a:xfrm>
              <a:off x="1894" y="962"/>
              <a:ext cx="10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1"/>
            <p:cNvSpPr>
              <a:spLocks noChangeArrowheads="1"/>
            </p:cNvSpPr>
            <p:nvPr/>
          </p:nvSpPr>
          <p:spPr bwMode="auto">
            <a:xfrm>
              <a:off x="3451" y="962"/>
              <a:ext cx="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52 500</a:t>
              </a:r>
              <a:endParaRPr kumimoji="0" lang="en-US" altLang="en-US" sz="1600" b="0" i="0" u="none" strike="noStrike" cap="none" normalizeH="0" baseline="0" dirty="0" smtClean="0">
                <a:ln>
                  <a:noFill/>
                </a:ln>
                <a:solidFill>
                  <a:schemeClr val="tx1"/>
                </a:solidFill>
                <a:effectLst/>
              </a:endParaRPr>
            </a:p>
          </p:txBody>
        </p:sp>
        <p:sp>
          <p:nvSpPr>
            <p:cNvPr id="29" name="Rectangle 24"/>
            <p:cNvSpPr>
              <a:spLocks noChangeArrowheads="1"/>
            </p:cNvSpPr>
            <p:nvPr/>
          </p:nvSpPr>
          <p:spPr bwMode="auto">
            <a:xfrm>
              <a:off x="4277" y="962"/>
              <a:ext cx="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97 500</a:t>
              </a:r>
              <a:endParaRPr kumimoji="0" lang="en-US" altLang="en-US" sz="1600" b="0" i="0" u="none" strike="noStrike" cap="none" normalizeH="0" baseline="0" dirty="0" smtClean="0">
                <a:ln>
                  <a:noFill/>
                </a:ln>
                <a:solidFill>
                  <a:schemeClr val="tx1"/>
                </a:solidFill>
                <a:effectLst/>
              </a:endParaRPr>
            </a:p>
          </p:txBody>
        </p:sp>
        <p:sp>
          <p:nvSpPr>
            <p:cNvPr id="31" name="Rectangle 26"/>
            <p:cNvSpPr>
              <a:spLocks noChangeArrowheads="1"/>
            </p:cNvSpPr>
            <p:nvPr/>
          </p:nvSpPr>
          <p:spPr bwMode="auto">
            <a:xfrm>
              <a:off x="4267" y="962"/>
              <a:ext cx="10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7"/>
            <p:cNvSpPr>
              <a:spLocks noChangeArrowheads="1"/>
            </p:cNvSpPr>
            <p:nvPr/>
          </p:nvSpPr>
          <p:spPr bwMode="auto">
            <a:xfrm>
              <a:off x="4738" y="962"/>
              <a:ext cx="5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07-May-20</a:t>
              </a:r>
              <a:endParaRPr kumimoji="0" lang="en-US" altLang="en-US" sz="1600" b="0" i="0" u="none" strike="noStrike" cap="none" normalizeH="0" baseline="0" dirty="0" smtClean="0">
                <a:ln>
                  <a:noFill/>
                </a:ln>
                <a:solidFill>
                  <a:schemeClr val="tx1"/>
                </a:solidFill>
                <a:effectLst/>
              </a:endParaRPr>
            </a:p>
          </p:txBody>
        </p:sp>
        <p:sp>
          <p:nvSpPr>
            <p:cNvPr id="33" name="Rectangle 28"/>
            <p:cNvSpPr>
              <a:spLocks noChangeArrowheads="1"/>
            </p:cNvSpPr>
            <p:nvPr/>
          </p:nvSpPr>
          <p:spPr bwMode="auto">
            <a:xfrm>
              <a:off x="395" y="1161"/>
              <a:ext cx="2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May</a:t>
              </a:r>
              <a:endParaRPr kumimoji="0" lang="en-US" altLang="en-US" sz="1600" b="0" i="0" u="none" strike="noStrike" cap="none" normalizeH="0" baseline="0" dirty="0" smtClean="0">
                <a:ln>
                  <a:noFill/>
                </a:ln>
                <a:solidFill>
                  <a:schemeClr val="tx1"/>
                </a:solidFill>
                <a:effectLst/>
              </a:endParaRPr>
            </a:p>
          </p:txBody>
        </p:sp>
        <p:sp>
          <p:nvSpPr>
            <p:cNvPr id="34" name="Rectangle 29"/>
            <p:cNvSpPr>
              <a:spLocks noChangeArrowheads="1"/>
            </p:cNvSpPr>
            <p:nvPr/>
          </p:nvSpPr>
          <p:spPr bwMode="auto">
            <a:xfrm>
              <a:off x="1903" y="1161"/>
              <a:ext cx="4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145 000</a:t>
              </a:r>
              <a:endParaRPr kumimoji="0" lang="en-US" altLang="en-US" sz="1600" b="0" i="0" u="none" strike="noStrike" cap="none" normalizeH="0" baseline="0" dirty="0" smtClean="0">
                <a:ln>
                  <a:noFill/>
                </a:ln>
                <a:solidFill>
                  <a:schemeClr val="tx1"/>
                </a:solidFill>
                <a:effectLst/>
              </a:endParaRPr>
            </a:p>
          </p:txBody>
        </p:sp>
        <p:sp>
          <p:nvSpPr>
            <p:cNvPr id="36" name="Rectangle 31"/>
            <p:cNvSpPr>
              <a:spLocks noChangeArrowheads="1"/>
            </p:cNvSpPr>
            <p:nvPr/>
          </p:nvSpPr>
          <p:spPr bwMode="auto">
            <a:xfrm>
              <a:off x="1894" y="1161"/>
              <a:ext cx="10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2"/>
            <p:cNvSpPr>
              <a:spLocks noChangeArrowheads="1"/>
            </p:cNvSpPr>
            <p:nvPr/>
          </p:nvSpPr>
          <p:spPr bwMode="auto">
            <a:xfrm>
              <a:off x="3451" y="1161"/>
              <a:ext cx="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50 750</a:t>
              </a:r>
              <a:endParaRPr kumimoji="0" lang="en-US" altLang="en-US" sz="1600" b="0" i="0" u="none" strike="noStrike" cap="none" normalizeH="0" baseline="0" dirty="0" smtClean="0">
                <a:ln>
                  <a:noFill/>
                </a:ln>
                <a:solidFill>
                  <a:schemeClr val="tx1"/>
                </a:solidFill>
                <a:effectLst/>
              </a:endParaRPr>
            </a:p>
          </p:txBody>
        </p:sp>
        <p:sp>
          <p:nvSpPr>
            <p:cNvPr id="39" name="Rectangle 34"/>
            <p:cNvSpPr>
              <a:spLocks noChangeArrowheads="1"/>
            </p:cNvSpPr>
            <p:nvPr/>
          </p:nvSpPr>
          <p:spPr bwMode="auto">
            <a:xfrm>
              <a:off x="3451" y="1161"/>
              <a:ext cx="10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0" name="Rectangle 35"/>
            <p:cNvSpPr>
              <a:spLocks noChangeArrowheads="1"/>
            </p:cNvSpPr>
            <p:nvPr/>
          </p:nvSpPr>
          <p:spPr bwMode="auto">
            <a:xfrm>
              <a:off x="4277" y="1161"/>
              <a:ext cx="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94 250</a:t>
              </a:r>
              <a:endParaRPr kumimoji="0" lang="en-US" altLang="en-US" sz="1600" b="0" i="0" u="none" strike="noStrike" cap="none" normalizeH="0" baseline="0" dirty="0" smtClean="0">
                <a:ln>
                  <a:noFill/>
                </a:ln>
                <a:solidFill>
                  <a:schemeClr val="tx1"/>
                </a:solidFill>
                <a:effectLst/>
              </a:endParaRPr>
            </a:p>
          </p:txBody>
        </p:sp>
        <p:sp>
          <p:nvSpPr>
            <p:cNvPr id="41" name="Rectangle 36"/>
            <p:cNvSpPr>
              <a:spLocks noChangeArrowheads="1"/>
            </p:cNvSpPr>
            <p:nvPr/>
          </p:nvSpPr>
          <p:spPr bwMode="auto">
            <a:xfrm>
              <a:off x="3921" y="1161"/>
              <a:ext cx="47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37"/>
            <p:cNvSpPr>
              <a:spLocks noChangeArrowheads="1"/>
            </p:cNvSpPr>
            <p:nvPr/>
          </p:nvSpPr>
          <p:spPr bwMode="auto">
            <a:xfrm>
              <a:off x="4267" y="1161"/>
              <a:ext cx="10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3" name="Rectangle 38"/>
            <p:cNvSpPr>
              <a:spLocks noChangeArrowheads="1"/>
            </p:cNvSpPr>
            <p:nvPr/>
          </p:nvSpPr>
          <p:spPr bwMode="auto">
            <a:xfrm>
              <a:off x="4728" y="1161"/>
              <a:ext cx="5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05-Jun-20</a:t>
              </a:r>
              <a:endParaRPr kumimoji="0" lang="en-US" altLang="en-US" sz="1600" b="0" i="0" u="none" strike="noStrike" cap="none" normalizeH="0" baseline="0" dirty="0" smtClean="0">
                <a:ln>
                  <a:noFill/>
                </a:ln>
                <a:solidFill>
                  <a:schemeClr val="tx1"/>
                </a:solidFill>
                <a:effectLst/>
              </a:endParaRPr>
            </a:p>
          </p:txBody>
        </p:sp>
        <p:sp>
          <p:nvSpPr>
            <p:cNvPr id="44" name="Rectangle 39"/>
            <p:cNvSpPr>
              <a:spLocks noChangeArrowheads="1"/>
            </p:cNvSpPr>
            <p:nvPr/>
          </p:nvSpPr>
          <p:spPr bwMode="auto">
            <a:xfrm>
              <a:off x="395" y="1361"/>
              <a:ext cx="24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June</a:t>
              </a:r>
              <a:endParaRPr kumimoji="0" lang="en-US" altLang="en-US" sz="1600" b="0" i="0" u="none" strike="noStrike" cap="none" normalizeH="0" baseline="0" dirty="0" smtClean="0">
                <a:ln>
                  <a:noFill/>
                </a:ln>
                <a:solidFill>
                  <a:schemeClr val="tx1"/>
                </a:solidFill>
                <a:effectLst/>
              </a:endParaRPr>
            </a:p>
          </p:txBody>
        </p:sp>
        <p:sp>
          <p:nvSpPr>
            <p:cNvPr id="45" name="Rectangle 40"/>
            <p:cNvSpPr>
              <a:spLocks noChangeArrowheads="1"/>
            </p:cNvSpPr>
            <p:nvPr/>
          </p:nvSpPr>
          <p:spPr bwMode="auto">
            <a:xfrm>
              <a:off x="1903" y="1361"/>
              <a:ext cx="4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155 000</a:t>
              </a:r>
              <a:endParaRPr kumimoji="0" lang="en-US" altLang="en-US" sz="1600" b="0" i="0" u="none" strike="noStrike" cap="none" normalizeH="0" baseline="0" dirty="0" smtClean="0">
                <a:ln>
                  <a:noFill/>
                </a:ln>
                <a:solidFill>
                  <a:schemeClr val="tx1"/>
                </a:solidFill>
                <a:effectLst/>
              </a:endParaRPr>
            </a:p>
          </p:txBody>
        </p:sp>
        <p:sp>
          <p:nvSpPr>
            <p:cNvPr id="47" name="Rectangle 42"/>
            <p:cNvSpPr>
              <a:spLocks noChangeArrowheads="1"/>
            </p:cNvSpPr>
            <p:nvPr/>
          </p:nvSpPr>
          <p:spPr bwMode="auto">
            <a:xfrm>
              <a:off x="1894" y="1361"/>
              <a:ext cx="10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3"/>
            <p:cNvSpPr>
              <a:spLocks noChangeArrowheads="1"/>
            </p:cNvSpPr>
            <p:nvPr/>
          </p:nvSpPr>
          <p:spPr bwMode="auto">
            <a:xfrm>
              <a:off x="3451" y="1361"/>
              <a:ext cx="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54 250</a:t>
              </a:r>
              <a:endParaRPr kumimoji="0" lang="en-US" altLang="en-US" sz="1600" b="0" i="0" u="none" strike="noStrike" cap="none" normalizeH="0" baseline="0" dirty="0" smtClean="0">
                <a:ln>
                  <a:noFill/>
                </a:ln>
                <a:solidFill>
                  <a:schemeClr val="tx1"/>
                </a:solidFill>
                <a:effectLst/>
              </a:endParaRPr>
            </a:p>
          </p:txBody>
        </p:sp>
        <p:sp>
          <p:nvSpPr>
            <p:cNvPr id="51" name="Rectangle 46"/>
            <p:cNvSpPr>
              <a:spLocks noChangeArrowheads="1"/>
            </p:cNvSpPr>
            <p:nvPr/>
          </p:nvSpPr>
          <p:spPr bwMode="auto">
            <a:xfrm>
              <a:off x="4210" y="1361"/>
              <a:ext cx="4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100 750</a:t>
              </a:r>
              <a:endParaRPr kumimoji="0" lang="en-US" altLang="en-US" sz="1600" b="0" i="0" u="none" strike="noStrike" cap="none" normalizeH="0" baseline="0" dirty="0" smtClean="0">
                <a:ln>
                  <a:noFill/>
                </a:ln>
                <a:solidFill>
                  <a:schemeClr val="tx1"/>
                </a:solidFill>
                <a:effectLst/>
              </a:endParaRPr>
            </a:p>
          </p:txBody>
        </p:sp>
        <p:sp>
          <p:nvSpPr>
            <p:cNvPr id="52" name="Rectangle 47"/>
            <p:cNvSpPr>
              <a:spLocks noChangeArrowheads="1"/>
            </p:cNvSpPr>
            <p:nvPr/>
          </p:nvSpPr>
          <p:spPr bwMode="auto">
            <a:xfrm>
              <a:off x="3921" y="1361"/>
              <a:ext cx="40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48"/>
            <p:cNvSpPr>
              <a:spLocks noChangeArrowheads="1"/>
            </p:cNvSpPr>
            <p:nvPr/>
          </p:nvSpPr>
          <p:spPr bwMode="auto">
            <a:xfrm>
              <a:off x="4210" y="1361"/>
              <a:ext cx="10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49"/>
            <p:cNvSpPr>
              <a:spLocks noChangeArrowheads="1"/>
            </p:cNvSpPr>
            <p:nvPr/>
          </p:nvSpPr>
          <p:spPr bwMode="auto">
            <a:xfrm>
              <a:off x="4767" y="1361"/>
              <a:ext cx="4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07-Jul-20</a:t>
              </a:r>
              <a:endParaRPr kumimoji="0" lang="en-US" altLang="en-US" sz="1600" b="0" i="0" u="none" strike="noStrike" cap="none" normalizeH="0" baseline="0" dirty="0" smtClean="0">
                <a:ln>
                  <a:noFill/>
                </a:ln>
                <a:solidFill>
                  <a:schemeClr val="tx1"/>
                </a:solidFill>
                <a:effectLst/>
              </a:endParaRPr>
            </a:p>
          </p:txBody>
        </p:sp>
        <p:sp>
          <p:nvSpPr>
            <p:cNvPr id="55" name="Rectangle 50"/>
            <p:cNvSpPr>
              <a:spLocks noChangeArrowheads="1"/>
            </p:cNvSpPr>
            <p:nvPr/>
          </p:nvSpPr>
          <p:spPr bwMode="auto">
            <a:xfrm>
              <a:off x="395" y="1560"/>
              <a:ext cx="1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July</a:t>
              </a:r>
              <a:endParaRPr kumimoji="0" lang="en-US" altLang="en-US" sz="1600" b="0" i="0" u="none" strike="noStrike" cap="none" normalizeH="0" baseline="0" dirty="0" smtClean="0">
                <a:ln>
                  <a:noFill/>
                </a:ln>
                <a:solidFill>
                  <a:schemeClr val="tx1"/>
                </a:solidFill>
                <a:effectLst/>
              </a:endParaRPr>
            </a:p>
          </p:txBody>
        </p:sp>
        <p:sp>
          <p:nvSpPr>
            <p:cNvPr id="56" name="Rectangle 51"/>
            <p:cNvSpPr>
              <a:spLocks noChangeArrowheads="1"/>
            </p:cNvSpPr>
            <p:nvPr/>
          </p:nvSpPr>
          <p:spPr bwMode="auto">
            <a:xfrm>
              <a:off x="1903" y="1560"/>
              <a:ext cx="4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150 000</a:t>
              </a:r>
              <a:endParaRPr kumimoji="0" lang="en-US" altLang="en-US" sz="1600" b="0" i="0" u="none" strike="noStrike" cap="none" normalizeH="0" baseline="0" dirty="0" smtClean="0">
                <a:ln>
                  <a:noFill/>
                </a:ln>
                <a:solidFill>
                  <a:schemeClr val="tx1"/>
                </a:solidFill>
                <a:effectLst/>
              </a:endParaRPr>
            </a:p>
          </p:txBody>
        </p:sp>
        <p:sp>
          <p:nvSpPr>
            <p:cNvPr id="59" name="Rectangle 54"/>
            <p:cNvSpPr>
              <a:spLocks noChangeArrowheads="1"/>
            </p:cNvSpPr>
            <p:nvPr/>
          </p:nvSpPr>
          <p:spPr bwMode="auto">
            <a:xfrm>
              <a:off x="3451" y="1560"/>
              <a:ext cx="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52 500</a:t>
              </a:r>
              <a:endParaRPr kumimoji="0" lang="en-US" altLang="en-US" sz="1600" b="0" i="0" u="none" strike="noStrike" cap="none" normalizeH="0" baseline="0" dirty="0" smtClean="0">
                <a:ln>
                  <a:noFill/>
                </a:ln>
                <a:solidFill>
                  <a:schemeClr val="tx1"/>
                </a:solidFill>
                <a:effectLst/>
              </a:endParaRPr>
            </a:p>
          </p:txBody>
        </p:sp>
        <p:sp>
          <p:nvSpPr>
            <p:cNvPr id="61" name="Rectangle 56"/>
            <p:cNvSpPr>
              <a:spLocks noChangeArrowheads="1"/>
            </p:cNvSpPr>
            <p:nvPr/>
          </p:nvSpPr>
          <p:spPr bwMode="auto">
            <a:xfrm>
              <a:off x="3451" y="1560"/>
              <a:ext cx="10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2" name="Rectangle 57"/>
            <p:cNvSpPr>
              <a:spLocks noChangeArrowheads="1"/>
            </p:cNvSpPr>
            <p:nvPr/>
          </p:nvSpPr>
          <p:spPr bwMode="auto">
            <a:xfrm>
              <a:off x="4277" y="1560"/>
              <a:ext cx="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97 500</a:t>
              </a:r>
              <a:endParaRPr kumimoji="0" lang="en-US" altLang="en-US" sz="1600" b="0" i="0" u="none" strike="noStrike" cap="none" normalizeH="0" baseline="0" dirty="0" smtClean="0">
                <a:ln>
                  <a:noFill/>
                </a:ln>
                <a:solidFill>
                  <a:schemeClr val="tx1"/>
                </a:solidFill>
                <a:effectLst/>
              </a:endParaRPr>
            </a:p>
          </p:txBody>
        </p:sp>
        <p:sp>
          <p:nvSpPr>
            <p:cNvPr id="65" name="Rectangle 60"/>
            <p:cNvSpPr>
              <a:spLocks noChangeArrowheads="1"/>
            </p:cNvSpPr>
            <p:nvPr/>
          </p:nvSpPr>
          <p:spPr bwMode="auto">
            <a:xfrm>
              <a:off x="4757" y="1560"/>
              <a:ext cx="54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07-Aug-20</a:t>
              </a:r>
              <a:endParaRPr kumimoji="0" lang="en-US" altLang="en-US" sz="1600" b="0" i="0" u="none" strike="noStrike" cap="none" normalizeH="0" baseline="0" dirty="0" smtClean="0">
                <a:ln>
                  <a:noFill/>
                </a:ln>
                <a:solidFill>
                  <a:schemeClr val="tx1"/>
                </a:solidFill>
                <a:effectLst/>
              </a:endParaRPr>
            </a:p>
          </p:txBody>
        </p:sp>
        <p:sp>
          <p:nvSpPr>
            <p:cNvPr id="66" name="Rectangle 61"/>
            <p:cNvSpPr>
              <a:spLocks noChangeArrowheads="1"/>
            </p:cNvSpPr>
            <p:nvPr/>
          </p:nvSpPr>
          <p:spPr bwMode="auto">
            <a:xfrm>
              <a:off x="654" y="1769"/>
              <a:ext cx="5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rPr>
                <a:t>Total &gt;&gt;&gt;</a:t>
              </a:r>
              <a:endParaRPr kumimoji="0" lang="en-US" altLang="en-US" b="0" i="0" u="none" strike="noStrike" cap="none" normalizeH="0" baseline="0" dirty="0" smtClean="0">
                <a:ln>
                  <a:noFill/>
                </a:ln>
                <a:solidFill>
                  <a:schemeClr val="tx1"/>
                </a:solidFill>
                <a:effectLst/>
              </a:endParaRPr>
            </a:p>
          </p:txBody>
        </p:sp>
        <p:sp>
          <p:nvSpPr>
            <p:cNvPr id="67" name="Rectangle 62"/>
            <p:cNvSpPr>
              <a:spLocks noChangeArrowheads="1"/>
            </p:cNvSpPr>
            <p:nvPr/>
          </p:nvSpPr>
          <p:spPr bwMode="auto">
            <a:xfrm>
              <a:off x="1903" y="1769"/>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rPr>
                <a:t>600 000</a:t>
              </a:r>
              <a:endParaRPr kumimoji="0" lang="en-US" altLang="en-US" b="0" i="0" u="none" strike="noStrike" cap="none" normalizeH="0" baseline="0" dirty="0" smtClean="0">
                <a:ln>
                  <a:noFill/>
                </a:ln>
                <a:solidFill>
                  <a:schemeClr val="tx1"/>
                </a:solidFill>
                <a:effectLst/>
              </a:endParaRPr>
            </a:p>
          </p:txBody>
        </p:sp>
        <p:sp>
          <p:nvSpPr>
            <p:cNvPr id="70" name="Rectangle 65"/>
            <p:cNvSpPr>
              <a:spLocks noChangeArrowheads="1"/>
            </p:cNvSpPr>
            <p:nvPr/>
          </p:nvSpPr>
          <p:spPr bwMode="auto">
            <a:xfrm>
              <a:off x="3306" y="1759"/>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0000"/>
                  </a:solidFill>
                  <a:effectLst/>
                  <a:latin typeface="Calibri" panose="020F0502020204030204" pitchFamily="34" charset="0"/>
                </a:rPr>
                <a:t>210 000</a:t>
              </a:r>
              <a:endParaRPr kumimoji="0" lang="en-US" altLang="en-US" b="0" i="0" u="none" strike="noStrike" cap="none" normalizeH="0" baseline="0" dirty="0" smtClean="0">
                <a:ln>
                  <a:noFill/>
                </a:ln>
                <a:solidFill>
                  <a:schemeClr val="tx1"/>
                </a:solidFill>
                <a:effectLst/>
              </a:endParaRPr>
            </a:p>
          </p:txBody>
        </p:sp>
        <p:sp>
          <p:nvSpPr>
            <p:cNvPr id="71" name="Rectangle 66"/>
            <p:cNvSpPr>
              <a:spLocks noChangeArrowheads="1"/>
            </p:cNvSpPr>
            <p:nvPr/>
          </p:nvSpPr>
          <p:spPr bwMode="auto">
            <a:xfrm>
              <a:off x="2451" y="1759"/>
              <a:ext cx="85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2" name="Rectangle 67"/>
            <p:cNvSpPr>
              <a:spLocks noChangeArrowheads="1"/>
            </p:cNvSpPr>
            <p:nvPr/>
          </p:nvSpPr>
          <p:spPr bwMode="auto">
            <a:xfrm>
              <a:off x="3297" y="1759"/>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3" name="Rectangle 68"/>
            <p:cNvSpPr>
              <a:spLocks noChangeArrowheads="1"/>
            </p:cNvSpPr>
            <p:nvPr/>
          </p:nvSpPr>
          <p:spPr bwMode="auto">
            <a:xfrm>
              <a:off x="4210" y="1769"/>
              <a:ext cx="4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rPr>
                <a:t>390 000</a:t>
              </a:r>
              <a:endParaRPr kumimoji="0" lang="en-US" altLang="en-US" b="0" i="0" u="none" strike="noStrike" cap="none" normalizeH="0" baseline="0" dirty="0" smtClean="0">
                <a:ln>
                  <a:noFill/>
                </a:ln>
                <a:solidFill>
                  <a:schemeClr val="tx1"/>
                </a:solidFill>
                <a:effectLst/>
              </a:endParaRPr>
            </a:p>
          </p:txBody>
        </p:sp>
        <p:sp>
          <p:nvSpPr>
            <p:cNvPr id="75" name="Rectangle 70"/>
            <p:cNvSpPr>
              <a:spLocks noChangeArrowheads="1"/>
            </p:cNvSpPr>
            <p:nvPr/>
          </p:nvSpPr>
          <p:spPr bwMode="auto">
            <a:xfrm>
              <a:off x="4210" y="1769"/>
              <a:ext cx="10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6" name="Rectangle 71"/>
            <p:cNvSpPr>
              <a:spLocks noChangeArrowheads="1"/>
            </p:cNvSpPr>
            <p:nvPr/>
          </p:nvSpPr>
          <p:spPr bwMode="auto">
            <a:xfrm>
              <a:off x="2413" y="2068"/>
              <a:ext cx="11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FF0000"/>
                  </a:solidFill>
                  <a:effectLst/>
                  <a:latin typeface="Calibri" panose="020F0502020204030204" pitchFamily="34" charset="0"/>
                </a:rPr>
                <a:t>Cash Flow Benefit  </a:t>
              </a:r>
              <a:endParaRPr kumimoji="0" lang="en-US" altLang="en-US" b="0" i="0" u="none" strike="noStrike" cap="none" normalizeH="0" baseline="0" dirty="0" smtClean="0">
                <a:ln>
                  <a:noFill/>
                </a:ln>
                <a:solidFill>
                  <a:schemeClr val="tx1"/>
                </a:solidFill>
                <a:effectLst/>
              </a:endParaRPr>
            </a:p>
          </p:txBody>
        </p:sp>
        <p:sp>
          <p:nvSpPr>
            <p:cNvPr id="77" name="Rectangle 72"/>
            <p:cNvSpPr>
              <a:spLocks noChangeArrowheads="1"/>
            </p:cNvSpPr>
            <p:nvPr/>
          </p:nvSpPr>
          <p:spPr bwMode="auto">
            <a:xfrm>
              <a:off x="3537" y="1933"/>
              <a:ext cx="3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400" b="1" i="0" u="none" strike="noStrike" cap="none" normalizeH="0" baseline="0" dirty="0" smtClean="0">
                  <a:ln>
                    <a:noFill/>
                  </a:ln>
                  <a:solidFill>
                    <a:srgbClr val="FF0000"/>
                  </a:solidFill>
                  <a:effectLst/>
                  <a:latin typeface="Wingdings" panose="05000000000000000000" pitchFamily="2" charset="2"/>
                </a:rPr>
                <a:t>é</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8" name="Line 73"/>
            <p:cNvSpPr>
              <a:spLocks noChangeShapeType="1"/>
            </p:cNvSpPr>
            <p:nvPr/>
          </p:nvSpPr>
          <p:spPr bwMode="auto">
            <a:xfrm>
              <a:off x="376" y="743"/>
              <a:ext cx="50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79" name="Rectangle 74"/>
            <p:cNvSpPr>
              <a:spLocks noChangeArrowheads="1"/>
            </p:cNvSpPr>
            <p:nvPr/>
          </p:nvSpPr>
          <p:spPr bwMode="auto">
            <a:xfrm>
              <a:off x="376" y="743"/>
              <a:ext cx="500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80" name="Line 75"/>
            <p:cNvSpPr>
              <a:spLocks noChangeShapeType="1"/>
            </p:cNvSpPr>
            <p:nvPr/>
          </p:nvSpPr>
          <p:spPr bwMode="auto">
            <a:xfrm>
              <a:off x="376" y="942"/>
              <a:ext cx="50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81" name="Rectangle 76"/>
            <p:cNvSpPr>
              <a:spLocks noChangeArrowheads="1"/>
            </p:cNvSpPr>
            <p:nvPr/>
          </p:nvSpPr>
          <p:spPr bwMode="auto">
            <a:xfrm>
              <a:off x="376" y="942"/>
              <a:ext cx="500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83" name="Rectangle 78"/>
            <p:cNvSpPr>
              <a:spLocks noChangeArrowheads="1"/>
            </p:cNvSpPr>
            <p:nvPr/>
          </p:nvSpPr>
          <p:spPr bwMode="auto">
            <a:xfrm>
              <a:off x="376" y="1141"/>
              <a:ext cx="500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84" name="Line 79"/>
            <p:cNvSpPr>
              <a:spLocks noChangeShapeType="1"/>
            </p:cNvSpPr>
            <p:nvPr/>
          </p:nvSpPr>
          <p:spPr bwMode="auto">
            <a:xfrm>
              <a:off x="376" y="1341"/>
              <a:ext cx="50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85" name="Rectangle 80"/>
            <p:cNvSpPr>
              <a:spLocks noChangeArrowheads="1"/>
            </p:cNvSpPr>
            <p:nvPr/>
          </p:nvSpPr>
          <p:spPr bwMode="auto">
            <a:xfrm>
              <a:off x="376" y="1341"/>
              <a:ext cx="500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86" name="Line 81"/>
            <p:cNvSpPr>
              <a:spLocks noChangeShapeType="1"/>
            </p:cNvSpPr>
            <p:nvPr/>
          </p:nvSpPr>
          <p:spPr bwMode="auto">
            <a:xfrm>
              <a:off x="376" y="1540"/>
              <a:ext cx="50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87" name="Rectangle 82"/>
            <p:cNvSpPr>
              <a:spLocks noChangeArrowheads="1"/>
            </p:cNvSpPr>
            <p:nvPr/>
          </p:nvSpPr>
          <p:spPr bwMode="auto">
            <a:xfrm>
              <a:off x="376" y="1540"/>
              <a:ext cx="500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88" name="Line 83"/>
            <p:cNvSpPr>
              <a:spLocks noChangeShapeType="1"/>
            </p:cNvSpPr>
            <p:nvPr/>
          </p:nvSpPr>
          <p:spPr bwMode="auto">
            <a:xfrm>
              <a:off x="376" y="1739"/>
              <a:ext cx="50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89" name="Rectangle 84"/>
            <p:cNvSpPr>
              <a:spLocks noChangeArrowheads="1"/>
            </p:cNvSpPr>
            <p:nvPr/>
          </p:nvSpPr>
          <p:spPr bwMode="auto">
            <a:xfrm>
              <a:off x="376" y="1739"/>
              <a:ext cx="500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90" name="Line 85"/>
            <p:cNvSpPr>
              <a:spLocks noChangeShapeType="1"/>
            </p:cNvSpPr>
            <p:nvPr/>
          </p:nvSpPr>
          <p:spPr bwMode="auto">
            <a:xfrm>
              <a:off x="366" y="743"/>
              <a:ext cx="0" cy="12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91" name="Rectangle 86"/>
            <p:cNvSpPr>
              <a:spLocks noChangeArrowheads="1"/>
            </p:cNvSpPr>
            <p:nvPr/>
          </p:nvSpPr>
          <p:spPr bwMode="auto">
            <a:xfrm>
              <a:off x="366" y="743"/>
              <a:ext cx="10" cy="12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92" name="Line 87"/>
            <p:cNvSpPr>
              <a:spLocks noChangeShapeType="1"/>
            </p:cNvSpPr>
            <p:nvPr/>
          </p:nvSpPr>
          <p:spPr bwMode="auto">
            <a:xfrm>
              <a:off x="1202" y="753"/>
              <a:ext cx="0" cy="12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93" name="Rectangle 88"/>
            <p:cNvSpPr>
              <a:spLocks noChangeArrowheads="1"/>
            </p:cNvSpPr>
            <p:nvPr/>
          </p:nvSpPr>
          <p:spPr bwMode="auto">
            <a:xfrm>
              <a:off x="1202" y="753"/>
              <a:ext cx="10" cy="12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94" name="Line 89"/>
            <p:cNvSpPr>
              <a:spLocks noChangeShapeType="1"/>
            </p:cNvSpPr>
            <p:nvPr/>
          </p:nvSpPr>
          <p:spPr bwMode="auto">
            <a:xfrm>
              <a:off x="4690" y="753"/>
              <a:ext cx="0" cy="12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95" name="Rectangle 90"/>
            <p:cNvSpPr>
              <a:spLocks noChangeArrowheads="1"/>
            </p:cNvSpPr>
            <p:nvPr/>
          </p:nvSpPr>
          <p:spPr bwMode="auto">
            <a:xfrm>
              <a:off x="4690" y="753"/>
              <a:ext cx="10" cy="12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96" name="Line 91"/>
            <p:cNvSpPr>
              <a:spLocks noChangeShapeType="1"/>
            </p:cNvSpPr>
            <p:nvPr/>
          </p:nvSpPr>
          <p:spPr bwMode="auto">
            <a:xfrm>
              <a:off x="376" y="1948"/>
              <a:ext cx="50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97" name="Rectangle 92"/>
            <p:cNvSpPr>
              <a:spLocks noChangeArrowheads="1"/>
            </p:cNvSpPr>
            <p:nvPr/>
          </p:nvSpPr>
          <p:spPr bwMode="auto">
            <a:xfrm>
              <a:off x="376" y="1948"/>
              <a:ext cx="500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98" name="Line 93"/>
            <p:cNvSpPr>
              <a:spLocks noChangeShapeType="1"/>
            </p:cNvSpPr>
            <p:nvPr/>
          </p:nvSpPr>
          <p:spPr bwMode="auto">
            <a:xfrm>
              <a:off x="5372" y="753"/>
              <a:ext cx="0" cy="12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99" name="Rectangle 94"/>
            <p:cNvSpPr>
              <a:spLocks noChangeArrowheads="1"/>
            </p:cNvSpPr>
            <p:nvPr/>
          </p:nvSpPr>
          <p:spPr bwMode="auto">
            <a:xfrm>
              <a:off x="5372" y="753"/>
              <a:ext cx="10" cy="12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00" name="Line 95"/>
            <p:cNvSpPr>
              <a:spLocks noChangeShapeType="1"/>
            </p:cNvSpPr>
            <p:nvPr/>
          </p:nvSpPr>
          <p:spPr bwMode="auto">
            <a:xfrm>
              <a:off x="2384" y="753"/>
              <a:ext cx="0" cy="15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01" name="Rectangle 96"/>
            <p:cNvSpPr>
              <a:spLocks noChangeArrowheads="1"/>
            </p:cNvSpPr>
            <p:nvPr/>
          </p:nvSpPr>
          <p:spPr bwMode="auto">
            <a:xfrm>
              <a:off x="2384" y="753"/>
              <a:ext cx="10" cy="15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02" name="Line 97"/>
            <p:cNvSpPr>
              <a:spLocks noChangeShapeType="1"/>
            </p:cNvSpPr>
            <p:nvPr/>
          </p:nvSpPr>
          <p:spPr bwMode="auto">
            <a:xfrm>
              <a:off x="2394" y="2267"/>
              <a:ext cx="147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03" name="Rectangle 98"/>
            <p:cNvSpPr>
              <a:spLocks noChangeArrowheads="1"/>
            </p:cNvSpPr>
            <p:nvPr/>
          </p:nvSpPr>
          <p:spPr bwMode="auto">
            <a:xfrm>
              <a:off x="2394" y="2267"/>
              <a:ext cx="147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04" name="Line 99"/>
            <p:cNvSpPr>
              <a:spLocks noChangeShapeType="1"/>
            </p:cNvSpPr>
            <p:nvPr/>
          </p:nvSpPr>
          <p:spPr bwMode="auto">
            <a:xfrm>
              <a:off x="3864" y="753"/>
              <a:ext cx="0" cy="15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05" name="Rectangle 100"/>
            <p:cNvSpPr>
              <a:spLocks noChangeArrowheads="1"/>
            </p:cNvSpPr>
            <p:nvPr/>
          </p:nvSpPr>
          <p:spPr bwMode="auto">
            <a:xfrm>
              <a:off x="3864" y="753"/>
              <a:ext cx="9" cy="15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106" name="Group 103"/>
          <p:cNvGrpSpPr>
            <a:grpSpLocks noChangeAspect="1"/>
          </p:cNvGrpSpPr>
          <p:nvPr/>
        </p:nvGrpSpPr>
        <p:grpSpPr bwMode="auto">
          <a:xfrm>
            <a:off x="487363" y="3632201"/>
            <a:ext cx="7980362" cy="2582863"/>
            <a:chOff x="319" y="2476"/>
            <a:chExt cx="5027" cy="1627"/>
          </a:xfrm>
        </p:grpSpPr>
        <p:sp>
          <p:nvSpPr>
            <p:cNvPr id="107" name="AutoShape 102"/>
            <p:cNvSpPr>
              <a:spLocks noChangeAspect="1" noChangeArrowheads="1" noTextEdit="1"/>
            </p:cNvSpPr>
            <p:nvPr/>
          </p:nvSpPr>
          <p:spPr bwMode="auto">
            <a:xfrm>
              <a:off x="319" y="2476"/>
              <a:ext cx="5015" cy="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08" name="Rectangle 104"/>
            <p:cNvSpPr>
              <a:spLocks noChangeArrowheads="1"/>
            </p:cNvSpPr>
            <p:nvPr/>
          </p:nvSpPr>
          <p:spPr bwMode="auto">
            <a:xfrm>
              <a:off x="319" y="2476"/>
              <a:ext cx="5015" cy="188"/>
            </a:xfrm>
            <a:prstGeom prst="rect">
              <a:avLst/>
            </a:prstGeom>
            <a:solidFill>
              <a:srgbClr val="2F7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09" name="Rectangle 105"/>
            <p:cNvSpPr>
              <a:spLocks noChangeArrowheads="1"/>
            </p:cNvSpPr>
            <p:nvPr/>
          </p:nvSpPr>
          <p:spPr bwMode="auto">
            <a:xfrm>
              <a:off x="319" y="2655"/>
              <a:ext cx="5003" cy="1081"/>
            </a:xfrm>
            <a:prstGeom prst="rect">
              <a:avLst/>
            </a:prstGeom>
            <a:solidFill>
              <a:srgbClr val="9BC2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10" name="Rectangle 106"/>
            <p:cNvSpPr>
              <a:spLocks noChangeArrowheads="1"/>
            </p:cNvSpPr>
            <p:nvPr/>
          </p:nvSpPr>
          <p:spPr bwMode="auto">
            <a:xfrm>
              <a:off x="319" y="3727"/>
              <a:ext cx="1061" cy="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11" name="Rectangle 107"/>
            <p:cNvSpPr>
              <a:spLocks noChangeArrowheads="1"/>
            </p:cNvSpPr>
            <p:nvPr/>
          </p:nvSpPr>
          <p:spPr bwMode="auto">
            <a:xfrm>
              <a:off x="1368" y="3727"/>
              <a:ext cx="2109" cy="197"/>
            </a:xfrm>
            <a:prstGeom prst="rect">
              <a:avLst/>
            </a:prstGeom>
            <a:solidFill>
              <a:srgbClr val="2F7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12" name="Rectangle 108"/>
            <p:cNvSpPr>
              <a:spLocks noChangeArrowheads="1"/>
            </p:cNvSpPr>
            <p:nvPr/>
          </p:nvSpPr>
          <p:spPr bwMode="auto">
            <a:xfrm>
              <a:off x="3465" y="3727"/>
              <a:ext cx="1869" cy="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13" name="Rectangle 109"/>
            <p:cNvSpPr>
              <a:spLocks noChangeArrowheads="1"/>
            </p:cNvSpPr>
            <p:nvPr/>
          </p:nvSpPr>
          <p:spPr bwMode="auto">
            <a:xfrm>
              <a:off x="319" y="3915"/>
              <a:ext cx="5015"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14" name="Rectangle 110"/>
            <p:cNvSpPr>
              <a:spLocks noChangeArrowheads="1"/>
            </p:cNvSpPr>
            <p:nvPr/>
          </p:nvSpPr>
          <p:spPr bwMode="auto">
            <a:xfrm>
              <a:off x="355" y="2494"/>
              <a:ext cx="6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rPr>
                <a:t>Tax Period</a:t>
              </a:r>
              <a:endParaRPr kumimoji="0" lang="en-US" altLang="en-US" b="0" i="0" u="none" strike="noStrike" cap="none" normalizeH="0" baseline="0" dirty="0" smtClean="0">
                <a:ln>
                  <a:noFill/>
                </a:ln>
                <a:solidFill>
                  <a:schemeClr val="tx1"/>
                </a:solidFill>
                <a:effectLst/>
              </a:endParaRPr>
            </a:p>
          </p:txBody>
        </p:sp>
        <p:sp>
          <p:nvSpPr>
            <p:cNvPr id="115" name="Rectangle 111"/>
            <p:cNvSpPr>
              <a:spLocks noChangeArrowheads="1"/>
            </p:cNvSpPr>
            <p:nvPr/>
          </p:nvSpPr>
          <p:spPr bwMode="auto">
            <a:xfrm>
              <a:off x="1404" y="2494"/>
              <a:ext cx="15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rPr>
                <a:t>Deferred Amount Payable </a:t>
              </a:r>
              <a:endParaRPr kumimoji="0" lang="en-US" altLang="en-US" b="0" i="0" u="none" strike="noStrike" cap="none" normalizeH="0" baseline="0" dirty="0" smtClean="0">
                <a:ln>
                  <a:noFill/>
                </a:ln>
                <a:solidFill>
                  <a:schemeClr val="tx1"/>
                </a:solidFill>
                <a:effectLst/>
              </a:endParaRPr>
            </a:p>
          </p:txBody>
        </p:sp>
        <p:sp>
          <p:nvSpPr>
            <p:cNvPr id="116" name="Rectangle 112"/>
            <p:cNvSpPr>
              <a:spLocks noChangeArrowheads="1"/>
            </p:cNvSpPr>
            <p:nvPr/>
          </p:nvSpPr>
          <p:spPr bwMode="auto">
            <a:xfrm>
              <a:off x="3502" y="2494"/>
              <a:ext cx="59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anose="020F0502020204030204" pitchFamily="34" charset="0"/>
                </a:rPr>
                <a:t>Due Date </a:t>
              </a:r>
              <a:endParaRPr kumimoji="0" lang="en-US" altLang="en-US" b="0" i="0" u="none" strike="noStrike" cap="none" normalizeH="0" baseline="0" dirty="0" smtClean="0">
                <a:ln>
                  <a:noFill/>
                </a:ln>
                <a:solidFill>
                  <a:schemeClr val="tx1"/>
                </a:solidFill>
                <a:effectLst/>
              </a:endParaRPr>
            </a:p>
          </p:txBody>
        </p:sp>
        <p:sp>
          <p:nvSpPr>
            <p:cNvPr id="117" name="Rectangle 113"/>
            <p:cNvSpPr>
              <a:spLocks noChangeArrowheads="1"/>
            </p:cNvSpPr>
            <p:nvPr/>
          </p:nvSpPr>
          <p:spPr bwMode="auto">
            <a:xfrm>
              <a:off x="825" y="2673"/>
              <a:ext cx="37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Aug-20</a:t>
              </a:r>
              <a:endParaRPr kumimoji="0" lang="en-US" altLang="en-US" sz="1600" b="0" i="0" u="none" strike="noStrike" cap="none" normalizeH="0" baseline="0" dirty="0" smtClean="0">
                <a:ln>
                  <a:noFill/>
                </a:ln>
                <a:solidFill>
                  <a:schemeClr val="tx1"/>
                </a:solidFill>
                <a:effectLst/>
              </a:endParaRPr>
            </a:p>
          </p:txBody>
        </p:sp>
        <p:sp>
          <p:nvSpPr>
            <p:cNvPr id="118" name="Rectangle 114"/>
            <p:cNvSpPr>
              <a:spLocks noChangeArrowheads="1"/>
            </p:cNvSpPr>
            <p:nvPr/>
          </p:nvSpPr>
          <p:spPr bwMode="auto">
            <a:xfrm>
              <a:off x="2947" y="2673"/>
              <a:ext cx="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35 000</a:t>
              </a:r>
              <a:endParaRPr kumimoji="0" lang="en-US" altLang="en-US" sz="1600" b="0" i="0" u="none" strike="noStrike" cap="none" normalizeH="0" baseline="0" dirty="0" smtClean="0">
                <a:ln>
                  <a:noFill/>
                </a:ln>
                <a:solidFill>
                  <a:schemeClr val="tx1"/>
                </a:solidFill>
                <a:effectLst/>
              </a:endParaRPr>
            </a:p>
          </p:txBody>
        </p:sp>
        <p:sp>
          <p:nvSpPr>
            <p:cNvPr id="119" name="Rectangle 115"/>
            <p:cNvSpPr>
              <a:spLocks noChangeArrowheads="1"/>
            </p:cNvSpPr>
            <p:nvPr/>
          </p:nvSpPr>
          <p:spPr bwMode="auto">
            <a:xfrm>
              <a:off x="1440" y="2673"/>
              <a:ext cx="17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0" name="Rectangle 116"/>
            <p:cNvSpPr>
              <a:spLocks noChangeArrowheads="1"/>
            </p:cNvSpPr>
            <p:nvPr/>
          </p:nvSpPr>
          <p:spPr bwMode="auto">
            <a:xfrm>
              <a:off x="2923" y="2673"/>
              <a:ext cx="13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1" name="Rectangle 117"/>
            <p:cNvSpPr>
              <a:spLocks noChangeArrowheads="1"/>
            </p:cNvSpPr>
            <p:nvPr/>
          </p:nvSpPr>
          <p:spPr bwMode="auto">
            <a:xfrm>
              <a:off x="4562" y="2673"/>
              <a:ext cx="53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07-Sep-20</a:t>
              </a:r>
              <a:endParaRPr kumimoji="0" lang="en-US" altLang="en-US" sz="1600" b="0" i="0" u="none" strike="noStrike" cap="none" normalizeH="0" baseline="0" dirty="0" smtClean="0">
                <a:ln>
                  <a:noFill/>
                </a:ln>
                <a:solidFill>
                  <a:schemeClr val="tx1"/>
                </a:solidFill>
                <a:effectLst/>
              </a:endParaRPr>
            </a:p>
          </p:txBody>
        </p:sp>
        <p:sp>
          <p:nvSpPr>
            <p:cNvPr id="122" name="Rectangle 118"/>
            <p:cNvSpPr>
              <a:spLocks noChangeArrowheads="1"/>
            </p:cNvSpPr>
            <p:nvPr/>
          </p:nvSpPr>
          <p:spPr bwMode="auto">
            <a:xfrm>
              <a:off x="825" y="2842"/>
              <a:ext cx="3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Sep-20</a:t>
              </a:r>
              <a:endParaRPr kumimoji="0" lang="en-US" altLang="en-US" sz="1600" b="0" i="0" u="none" strike="noStrike" cap="none" normalizeH="0" baseline="0" dirty="0" smtClean="0">
                <a:ln>
                  <a:noFill/>
                </a:ln>
                <a:solidFill>
                  <a:schemeClr val="tx1"/>
                </a:solidFill>
                <a:effectLst/>
              </a:endParaRPr>
            </a:p>
          </p:txBody>
        </p:sp>
        <p:sp>
          <p:nvSpPr>
            <p:cNvPr id="123" name="Rectangle 119"/>
            <p:cNvSpPr>
              <a:spLocks noChangeArrowheads="1"/>
            </p:cNvSpPr>
            <p:nvPr/>
          </p:nvSpPr>
          <p:spPr bwMode="auto">
            <a:xfrm>
              <a:off x="2947" y="2851"/>
              <a:ext cx="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35 000</a:t>
              </a:r>
              <a:endParaRPr kumimoji="0" lang="en-US" altLang="en-US" sz="1600" b="0" i="0" u="none" strike="noStrike" cap="none" normalizeH="0" baseline="0" dirty="0" smtClean="0">
                <a:ln>
                  <a:noFill/>
                </a:ln>
                <a:solidFill>
                  <a:schemeClr val="tx1"/>
                </a:solidFill>
                <a:effectLst/>
              </a:endParaRPr>
            </a:p>
          </p:txBody>
        </p:sp>
        <p:sp>
          <p:nvSpPr>
            <p:cNvPr id="124" name="Rectangle 120"/>
            <p:cNvSpPr>
              <a:spLocks noChangeArrowheads="1"/>
            </p:cNvSpPr>
            <p:nvPr/>
          </p:nvSpPr>
          <p:spPr bwMode="auto">
            <a:xfrm>
              <a:off x="1440" y="2851"/>
              <a:ext cx="17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5" name="Rectangle 121"/>
            <p:cNvSpPr>
              <a:spLocks noChangeArrowheads="1"/>
            </p:cNvSpPr>
            <p:nvPr/>
          </p:nvSpPr>
          <p:spPr bwMode="auto">
            <a:xfrm>
              <a:off x="2923" y="2851"/>
              <a:ext cx="13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6" name="Rectangle 122"/>
            <p:cNvSpPr>
              <a:spLocks noChangeArrowheads="1"/>
            </p:cNvSpPr>
            <p:nvPr/>
          </p:nvSpPr>
          <p:spPr bwMode="auto">
            <a:xfrm>
              <a:off x="4587" y="2851"/>
              <a:ext cx="52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07-Oct-20</a:t>
              </a:r>
              <a:endParaRPr kumimoji="0" lang="en-US" altLang="en-US" sz="1600" b="0" i="0" u="none" strike="noStrike" cap="none" normalizeH="0" baseline="0" dirty="0" smtClean="0">
                <a:ln>
                  <a:noFill/>
                </a:ln>
                <a:solidFill>
                  <a:schemeClr val="tx1"/>
                </a:solidFill>
                <a:effectLst/>
              </a:endParaRPr>
            </a:p>
          </p:txBody>
        </p:sp>
        <p:sp>
          <p:nvSpPr>
            <p:cNvPr id="127" name="Rectangle 123"/>
            <p:cNvSpPr>
              <a:spLocks noChangeArrowheads="1"/>
            </p:cNvSpPr>
            <p:nvPr/>
          </p:nvSpPr>
          <p:spPr bwMode="auto">
            <a:xfrm>
              <a:off x="825" y="3030"/>
              <a:ext cx="35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Oct-20</a:t>
              </a:r>
              <a:endParaRPr kumimoji="0" lang="en-US" altLang="en-US" sz="1600" b="0" i="0" u="none" strike="noStrike" cap="none" normalizeH="0" baseline="0" dirty="0" smtClean="0">
                <a:ln>
                  <a:noFill/>
                </a:ln>
                <a:solidFill>
                  <a:schemeClr val="tx1"/>
                </a:solidFill>
                <a:effectLst/>
              </a:endParaRPr>
            </a:p>
          </p:txBody>
        </p:sp>
        <p:sp>
          <p:nvSpPr>
            <p:cNvPr id="128" name="Rectangle 124"/>
            <p:cNvSpPr>
              <a:spLocks noChangeArrowheads="1"/>
            </p:cNvSpPr>
            <p:nvPr/>
          </p:nvSpPr>
          <p:spPr bwMode="auto">
            <a:xfrm>
              <a:off x="2947" y="3030"/>
              <a:ext cx="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35 000</a:t>
              </a:r>
              <a:endParaRPr kumimoji="0" lang="en-US" altLang="en-US" sz="1600" b="0" i="0" u="none" strike="noStrike" cap="none" normalizeH="0" baseline="0" dirty="0" smtClean="0">
                <a:ln>
                  <a:noFill/>
                </a:ln>
                <a:solidFill>
                  <a:schemeClr val="tx1"/>
                </a:solidFill>
                <a:effectLst/>
              </a:endParaRPr>
            </a:p>
          </p:txBody>
        </p:sp>
        <p:sp>
          <p:nvSpPr>
            <p:cNvPr id="129" name="Rectangle 125"/>
            <p:cNvSpPr>
              <a:spLocks noChangeArrowheads="1"/>
            </p:cNvSpPr>
            <p:nvPr/>
          </p:nvSpPr>
          <p:spPr bwMode="auto">
            <a:xfrm>
              <a:off x="1440" y="3030"/>
              <a:ext cx="17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0" name="Rectangle 126"/>
            <p:cNvSpPr>
              <a:spLocks noChangeArrowheads="1"/>
            </p:cNvSpPr>
            <p:nvPr/>
          </p:nvSpPr>
          <p:spPr bwMode="auto">
            <a:xfrm>
              <a:off x="2923" y="3030"/>
              <a:ext cx="13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1" name="Rectangle 127"/>
            <p:cNvSpPr>
              <a:spLocks noChangeArrowheads="1"/>
            </p:cNvSpPr>
            <p:nvPr/>
          </p:nvSpPr>
          <p:spPr bwMode="auto">
            <a:xfrm>
              <a:off x="4580" y="3030"/>
              <a:ext cx="5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06-Nov-20</a:t>
              </a:r>
              <a:endParaRPr kumimoji="0" lang="en-US" altLang="en-US" sz="1600" b="0" i="0" u="none" strike="noStrike" cap="none" normalizeH="0" baseline="0" dirty="0" smtClean="0">
                <a:ln>
                  <a:noFill/>
                </a:ln>
                <a:solidFill>
                  <a:schemeClr val="tx1"/>
                </a:solidFill>
                <a:effectLst/>
              </a:endParaRPr>
            </a:p>
          </p:txBody>
        </p:sp>
        <p:sp>
          <p:nvSpPr>
            <p:cNvPr id="132" name="Rectangle 128"/>
            <p:cNvSpPr>
              <a:spLocks noChangeArrowheads="1"/>
            </p:cNvSpPr>
            <p:nvPr/>
          </p:nvSpPr>
          <p:spPr bwMode="auto">
            <a:xfrm>
              <a:off x="826" y="3209"/>
              <a:ext cx="3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Nov-20</a:t>
              </a:r>
              <a:endParaRPr kumimoji="0" lang="en-US" altLang="en-US" sz="1600" b="0" i="0" u="none" strike="noStrike" cap="none" normalizeH="0" baseline="0" dirty="0" smtClean="0">
                <a:ln>
                  <a:noFill/>
                </a:ln>
                <a:solidFill>
                  <a:schemeClr val="tx1"/>
                </a:solidFill>
                <a:effectLst/>
              </a:endParaRPr>
            </a:p>
          </p:txBody>
        </p:sp>
        <p:sp>
          <p:nvSpPr>
            <p:cNvPr id="133" name="Rectangle 129"/>
            <p:cNvSpPr>
              <a:spLocks noChangeArrowheads="1"/>
            </p:cNvSpPr>
            <p:nvPr/>
          </p:nvSpPr>
          <p:spPr bwMode="auto">
            <a:xfrm>
              <a:off x="2947" y="3209"/>
              <a:ext cx="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35 000</a:t>
              </a:r>
              <a:endParaRPr kumimoji="0" lang="en-US" altLang="en-US" sz="1600" b="0" i="0" u="none" strike="noStrike" cap="none" normalizeH="0" baseline="0" dirty="0" smtClean="0">
                <a:ln>
                  <a:noFill/>
                </a:ln>
                <a:solidFill>
                  <a:schemeClr val="tx1"/>
                </a:solidFill>
                <a:effectLst/>
              </a:endParaRPr>
            </a:p>
          </p:txBody>
        </p:sp>
        <p:sp>
          <p:nvSpPr>
            <p:cNvPr id="134" name="Rectangle 130"/>
            <p:cNvSpPr>
              <a:spLocks noChangeArrowheads="1"/>
            </p:cNvSpPr>
            <p:nvPr/>
          </p:nvSpPr>
          <p:spPr bwMode="auto">
            <a:xfrm>
              <a:off x="1440" y="3209"/>
              <a:ext cx="17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5" name="Rectangle 131"/>
            <p:cNvSpPr>
              <a:spLocks noChangeArrowheads="1"/>
            </p:cNvSpPr>
            <p:nvPr/>
          </p:nvSpPr>
          <p:spPr bwMode="auto">
            <a:xfrm>
              <a:off x="2923" y="3209"/>
              <a:ext cx="13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6" name="Rectangle 132"/>
            <p:cNvSpPr>
              <a:spLocks noChangeArrowheads="1"/>
            </p:cNvSpPr>
            <p:nvPr/>
          </p:nvSpPr>
          <p:spPr bwMode="auto">
            <a:xfrm>
              <a:off x="4562" y="3209"/>
              <a:ext cx="5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07-Dec-20</a:t>
              </a:r>
              <a:endParaRPr kumimoji="0" lang="en-US" altLang="en-US" sz="1600" b="0" i="0" u="none" strike="noStrike" cap="none" normalizeH="0" baseline="0" dirty="0" smtClean="0">
                <a:ln>
                  <a:noFill/>
                </a:ln>
                <a:solidFill>
                  <a:schemeClr val="tx1"/>
                </a:solidFill>
                <a:effectLst/>
              </a:endParaRPr>
            </a:p>
          </p:txBody>
        </p:sp>
        <p:sp>
          <p:nvSpPr>
            <p:cNvPr id="137" name="Rectangle 133"/>
            <p:cNvSpPr>
              <a:spLocks noChangeArrowheads="1"/>
            </p:cNvSpPr>
            <p:nvPr/>
          </p:nvSpPr>
          <p:spPr bwMode="auto">
            <a:xfrm>
              <a:off x="809" y="3388"/>
              <a:ext cx="37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Dec-20</a:t>
              </a:r>
              <a:endParaRPr kumimoji="0" lang="en-US" altLang="en-US" sz="1600" b="0" i="0" u="none" strike="noStrike" cap="none" normalizeH="0" baseline="0" dirty="0" smtClean="0">
                <a:ln>
                  <a:noFill/>
                </a:ln>
                <a:solidFill>
                  <a:schemeClr val="tx1"/>
                </a:solidFill>
                <a:effectLst/>
              </a:endParaRPr>
            </a:p>
          </p:txBody>
        </p:sp>
        <p:sp>
          <p:nvSpPr>
            <p:cNvPr id="138" name="Rectangle 134"/>
            <p:cNvSpPr>
              <a:spLocks noChangeArrowheads="1"/>
            </p:cNvSpPr>
            <p:nvPr/>
          </p:nvSpPr>
          <p:spPr bwMode="auto">
            <a:xfrm>
              <a:off x="2947" y="3388"/>
              <a:ext cx="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35 000</a:t>
              </a:r>
              <a:endParaRPr kumimoji="0" lang="en-US" altLang="en-US" sz="1600" b="0" i="0" u="none" strike="noStrike" cap="none" normalizeH="0" baseline="0" dirty="0" smtClean="0">
                <a:ln>
                  <a:noFill/>
                </a:ln>
                <a:solidFill>
                  <a:schemeClr val="tx1"/>
                </a:solidFill>
                <a:effectLst/>
              </a:endParaRPr>
            </a:p>
          </p:txBody>
        </p:sp>
        <p:sp>
          <p:nvSpPr>
            <p:cNvPr id="139" name="Rectangle 135"/>
            <p:cNvSpPr>
              <a:spLocks noChangeArrowheads="1"/>
            </p:cNvSpPr>
            <p:nvPr/>
          </p:nvSpPr>
          <p:spPr bwMode="auto">
            <a:xfrm>
              <a:off x="1440" y="3388"/>
              <a:ext cx="17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0" name="Rectangle 136"/>
            <p:cNvSpPr>
              <a:spLocks noChangeArrowheads="1"/>
            </p:cNvSpPr>
            <p:nvPr/>
          </p:nvSpPr>
          <p:spPr bwMode="auto">
            <a:xfrm>
              <a:off x="2923" y="3388"/>
              <a:ext cx="13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1" name="Rectangle 137"/>
            <p:cNvSpPr>
              <a:spLocks noChangeArrowheads="1"/>
            </p:cNvSpPr>
            <p:nvPr/>
          </p:nvSpPr>
          <p:spPr bwMode="auto">
            <a:xfrm>
              <a:off x="4599" y="3388"/>
              <a:ext cx="51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07-Jan-21</a:t>
              </a:r>
              <a:endParaRPr kumimoji="0" lang="en-US" altLang="en-US" sz="1600" b="0" i="0" u="none" strike="noStrike" cap="none" normalizeH="0" baseline="0" dirty="0" smtClean="0">
                <a:ln>
                  <a:noFill/>
                </a:ln>
                <a:solidFill>
                  <a:schemeClr val="tx1"/>
                </a:solidFill>
                <a:effectLst/>
              </a:endParaRPr>
            </a:p>
          </p:txBody>
        </p:sp>
        <p:sp>
          <p:nvSpPr>
            <p:cNvPr id="142" name="Rectangle 138"/>
            <p:cNvSpPr>
              <a:spLocks noChangeArrowheads="1"/>
            </p:cNvSpPr>
            <p:nvPr/>
          </p:nvSpPr>
          <p:spPr bwMode="auto">
            <a:xfrm>
              <a:off x="805" y="3573"/>
              <a:ext cx="34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Jan-21</a:t>
              </a:r>
              <a:endParaRPr kumimoji="0" lang="en-US" altLang="en-US" sz="1600" b="0" i="0" u="none" strike="noStrike" cap="none" normalizeH="0" baseline="0" dirty="0" smtClean="0">
                <a:ln>
                  <a:noFill/>
                </a:ln>
                <a:solidFill>
                  <a:schemeClr val="tx1"/>
                </a:solidFill>
                <a:effectLst/>
              </a:endParaRPr>
            </a:p>
          </p:txBody>
        </p:sp>
        <p:sp>
          <p:nvSpPr>
            <p:cNvPr id="143" name="Rectangle 139"/>
            <p:cNvSpPr>
              <a:spLocks noChangeArrowheads="1"/>
            </p:cNvSpPr>
            <p:nvPr/>
          </p:nvSpPr>
          <p:spPr bwMode="auto">
            <a:xfrm>
              <a:off x="2947" y="3567"/>
              <a:ext cx="3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35 000</a:t>
              </a:r>
              <a:endParaRPr kumimoji="0" lang="en-US" altLang="en-US" sz="1600" b="0" i="0" u="none" strike="noStrike" cap="none" normalizeH="0" baseline="0" dirty="0" smtClean="0">
                <a:ln>
                  <a:noFill/>
                </a:ln>
                <a:solidFill>
                  <a:schemeClr val="tx1"/>
                </a:solidFill>
                <a:effectLst/>
              </a:endParaRPr>
            </a:p>
          </p:txBody>
        </p:sp>
        <p:sp>
          <p:nvSpPr>
            <p:cNvPr id="144" name="Rectangle 140"/>
            <p:cNvSpPr>
              <a:spLocks noChangeArrowheads="1"/>
            </p:cNvSpPr>
            <p:nvPr/>
          </p:nvSpPr>
          <p:spPr bwMode="auto">
            <a:xfrm>
              <a:off x="1440" y="3567"/>
              <a:ext cx="17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5" name="Rectangle 141"/>
            <p:cNvSpPr>
              <a:spLocks noChangeArrowheads="1"/>
            </p:cNvSpPr>
            <p:nvPr/>
          </p:nvSpPr>
          <p:spPr bwMode="auto">
            <a:xfrm>
              <a:off x="2923" y="3567"/>
              <a:ext cx="13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6" name="Rectangle 142"/>
            <p:cNvSpPr>
              <a:spLocks noChangeArrowheads="1"/>
            </p:cNvSpPr>
            <p:nvPr/>
          </p:nvSpPr>
          <p:spPr bwMode="auto">
            <a:xfrm>
              <a:off x="4562" y="3567"/>
              <a:ext cx="5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05-Feb-21</a:t>
              </a:r>
              <a:endParaRPr kumimoji="0" lang="en-US" altLang="en-US" sz="1600" b="0" i="0" u="none" strike="noStrike" cap="none" normalizeH="0" baseline="0" dirty="0" smtClean="0">
                <a:ln>
                  <a:noFill/>
                </a:ln>
                <a:solidFill>
                  <a:schemeClr val="tx1"/>
                </a:solidFill>
                <a:effectLst/>
              </a:endParaRPr>
            </a:p>
          </p:txBody>
        </p:sp>
        <p:sp>
          <p:nvSpPr>
            <p:cNvPr id="147" name="Rectangle 143"/>
            <p:cNvSpPr>
              <a:spLocks noChangeArrowheads="1"/>
            </p:cNvSpPr>
            <p:nvPr/>
          </p:nvSpPr>
          <p:spPr bwMode="auto">
            <a:xfrm>
              <a:off x="2766" y="3745"/>
              <a:ext cx="73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0000"/>
                  </a:solidFill>
                  <a:effectLst/>
                  <a:latin typeface="Calibri" panose="020F0502020204030204" pitchFamily="34" charset="0"/>
                </a:rPr>
                <a:t>210 000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8" name="Rectangle 144"/>
            <p:cNvSpPr>
              <a:spLocks noChangeArrowheads="1"/>
            </p:cNvSpPr>
            <p:nvPr/>
          </p:nvSpPr>
          <p:spPr bwMode="auto">
            <a:xfrm>
              <a:off x="1452" y="3745"/>
              <a:ext cx="130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9" name="Rectangle 145"/>
            <p:cNvSpPr>
              <a:spLocks noChangeArrowheads="1"/>
            </p:cNvSpPr>
            <p:nvPr/>
          </p:nvSpPr>
          <p:spPr bwMode="auto">
            <a:xfrm>
              <a:off x="2754" y="3745"/>
              <a:ext cx="15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0000"/>
                  </a:solidFill>
                  <a:effectLst/>
                  <a:latin typeface="Calibri" panose="020F050202020403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0" name="Rectangle 146"/>
            <p:cNvSpPr>
              <a:spLocks noChangeArrowheads="1"/>
            </p:cNvSpPr>
            <p:nvPr/>
          </p:nvSpPr>
          <p:spPr bwMode="auto">
            <a:xfrm>
              <a:off x="1368" y="2476"/>
              <a:ext cx="12"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51" name="Rectangle 147"/>
            <p:cNvSpPr>
              <a:spLocks noChangeArrowheads="1"/>
            </p:cNvSpPr>
            <p:nvPr/>
          </p:nvSpPr>
          <p:spPr bwMode="auto">
            <a:xfrm>
              <a:off x="3465" y="2476"/>
              <a:ext cx="12"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52" name="Line 148"/>
            <p:cNvSpPr>
              <a:spLocks noChangeShapeType="1"/>
            </p:cNvSpPr>
            <p:nvPr/>
          </p:nvSpPr>
          <p:spPr bwMode="auto">
            <a:xfrm>
              <a:off x="331" y="2476"/>
              <a:ext cx="50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53" name="Rectangle 149"/>
            <p:cNvSpPr>
              <a:spLocks noChangeArrowheads="1"/>
            </p:cNvSpPr>
            <p:nvPr/>
          </p:nvSpPr>
          <p:spPr bwMode="auto">
            <a:xfrm>
              <a:off x="331" y="2476"/>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54" name="Rectangle 150"/>
            <p:cNvSpPr>
              <a:spLocks noChangeArrowheads="1"/>
            </p:cNvSpPr>
            <p:nvPr/>
          </p:nvSpPr>
          <p:spPr bwMode="auto">
            <a:xfrm>
              <a:off x="5322" y="2476"/>
              <a:ext cx="12"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55" name="Line 151"/>
            <p:cNvSpPr>
              <a:spLocks noChangeShapeType="1"/>
            </p:cNvSpPr>
            <p:nvPr/>
          </p:nvSpPr>
          <p:spPr bwMode="auto">
            <a:xfrm>
              <a:off x="331" y="2655"/>
              <a:ext cx="50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56" name="Rectangle 152"/>
            <p:cNvSpPr>
              <a:spLocks noChangeArrowheads="1"/>
            </p:cNvSpPr>
            <p:nvPr/>
          </p:nvSpPr>
          <p:spPr bwMode="auto">
            <a:xfrm>
              <a:off x="331" y="2655"/>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57" name="Line 153"/>
            <p:cNvSpPr>
              <a:spLocks noChangeShapeType="1"/>
            </p:cNvSpPr>
            <p:nvPr/>
          </p:nvSpPr>
          <p:spPr bwMode="auto">
            <a:xfrm>
              <a:off x="331" y="2834"/>
              <a:ext cx="50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58" name="Rectangle 154"/>
            <p:cNvSpPr>
              <a:spLocks noChangeArrowheads="1"/>
            </p:cNvSpPr>
            <p:nvPr/>
          </p:nvSpPr>
          <p:spPr bwMode="auto">
            <a:xfrm>
              <a:off x="331" y="2834"/>
              <a:ext cx="500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59" name="Line 155"/>
            <p:cNvSpPr>
              <a:spLocks noChangeShapeType="1"/>
            </p:cNvSpPr>
            <p:nvPr/>
          </p:nvSpPr>
          <p:spPr bwMode="auto">
            <a:xfrm>
              <a:off x="331" y="3012"/>
              <a:ext cx="50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60" name="Rectangle 156"/>
            <p:cNvSpPr>
              <a:spLocks noChangeArrowheads="1"/>
            </p:cNvSpPr>
            <p:nvPr/>
          </p:nvSpPr>
          <p:spPr bwMode="auto">
            <a:xfrm>
              <a:off x="331" y="3012"/>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61" name="Line 157"/>
            <p:cNvSpPr>
              <a:spLocks noChangeShapeType="1"/>
            </p:cNvSpPr>
            <p:nvPr/>
          </p:nvSpPr>
          <p:spPr bwMode="auto">
            <a:xfrm>
              <a:off x="331" y="3191"/>
              <a:ext cx="50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62" name="Rectangle 158"/>
            <p:cNvSpPr>
              <a:spLocks noChangeArrowheads="1"/>
            </p:cNvSpPr>
            <p:nvPr/>
          </p:nvSpPr>
          <p:spPr bwMode="auto">
            <a:xfrm>
              <a:off x="331" y="3191"/>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63" name="Line 159"/>
            <p:cNvSpPr>
              <a:spLocks noChangeShapeType="1"/>
            </p:cNvSpPr>
            <p:nvPr/>
          </p:nvSpPr>
          <p:spPr bwMode="auto">
            <a:xfrm>
              <a:off x="331" y="3370"/>
              <a:ext cx="50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64" name="Rectangle 160"/>
            <p:cNvSpPr>
              <a:spLocks noChangeArrowheads="1"/>
            </p:cNvSpPr>
            <p:nvPr/>
          </p:nvSpPr>
          <p:spPr bwMode="auto">
            <a:xfrm>
              <a:off x="331" y="3370"/>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65" name="Line 161"/>
            <p:cNvSpPr>
              <a:spLocks noChangeShapeType="1"/>
            </p:cNvSpPr>
            <p:nvPr/>
          </p:nvSpPr>
          <p:spPr bwMode="auto">
            <a:xfrm>
              <a:off x="331" y="3549"/>
              <a:ext cx="50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66" name="Rectangle 162"/>
            <p:cNvSpPr>
              <a:spLocks noChangeArrowheads="1"/>
            </p:cNvSpPr>
            <p:nvPr/>
          </p:nvSpPr>
          <p:spPr bwMode="auto">
            <a:xfrm>
              <a:off x="331" y="3549"/>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67" name="Line 163"/>
            <p:cNvSpPr>
              <a:spLocks noChangeShapeType="1"/>
            </p:cNvSpPr>
            <p:nvPr/>
          </p:nvSpPr>
          <p:spPr bwMode="auto">
            <a:xfrm>
              <a:off x="319" y="2476"/>
              <a:ext cx="0" cy="12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68" name="Rectangle 164"/>
            <p:cNvSpPr>
              <a:spLocks noChangeArrowheads="1"/>
            </p:cNvSpPr>
            <p:nvPr/>
          </p:nvSpPr>
          <p:spPr bwMode="auto">
            <a:xfrm>
              <a:off x="319" y="2476"/>
              <a:ext cx="12" cy="1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69" name="Line 165"/>
            <p:cNvSpPr>
              <a:spLocks noChangeShapeType="1"/>
            </p:cNvSpPr>
            <p:nvPr/>
          </p:nvSpPr>
          <p:spPr bwMode="auto">
            <a:xfrm>
              <a:off x="1368" y="2485"/>
              <a:ext cx="0" cy="12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70" name="Rectangle 166"/>
            <p:cNvSpPr>
              <a:spLocks noChangeArrowheads="1"/>
            </p:cNvSpPr>
            <p:nvPr/>
          </p:nvSpPr>
          <p:spPr bwMode="auto">
            <a:xfrm>
              <a:off x="1368" y="2485"/>
              <a:ext cx="12" cy="12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71" name="Line 167"/>
            <p:cNvSpPr>
              <a:spLocks noChangeShapeType="1"/>
            </p:cNvSpPr>
            <p:nvPr/>
          </p:nvSpPr>
          <p:spPr bwMode="auto">
            <a:xfrm>
              <a:off x="331" y="3727"/>
              <a:ext cx="50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72" name="Rectangle 168"/>
            <p:cNvSpPr>
              <a:spLocks noChangeArrowheads="1"/>
            </p:cNvSpPr>
            <p:nvPr/>
          </p:nvSpPr>
          <p:spPr bwMode="auto">
            <a:xfrm>
              <a:off x="331" y="3727"/>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73" name="Line 169"/>
            <p:cNvSpPr>
              <a:spLocks noChangeShapeType="1"/>
            </p:cNvSpPr>
            <p:nvPr/>
          </p:nvSpPr>
          <p:spPr bwMode="auto">
            <a:xfrm>
              <a:off x="5322" y="2485"/>
              <a:ext cx="0" cy="12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74" name="Rectangle 170"/>
            <p:cNvSpPr>
              <a:spLocks noChangeArrowheads="1"/>
            </p:cNvSpPr>
            <p:nvPr/>
          </p:nvSpPr>
          <p:spPr bwMode="auto">
            <a:xfrm>
              <a:off x="5322" y="2485"/>
              <a:ext cx="12" cy="12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75" name="Line 171"/>
            <p:cNvSpPr>
              <a:spLocks noChangeShapeType="1"/>
            </p:cNvSpPr>
            <p:nvPr/>
          </p:nvSpPr>
          <p:spPr bwMode="auto">
            <a:xfrm>
              <a:off x="1368" y="3915"/>
              <a:ext cx="210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76" name="Rectangle 172"/>
            <p:cNvSpPr>
              <a:spLocks noChangeArrowheads="1"/>
            </p:cNvSpPr>
            <p:nvPr/>
          </p:nvSpPr>
          <p:spPr bwMode="auto">
            <a:xfrm>
              <a:off x="1368" y="3915"/>
              <a:ext cx="210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77" name="Line 173"/>
            <p:cNvSpPr>
              <a:spLocks noChangeShapeType="1"/>
            </p:cNvSpPr>
            <p:nvPr/>
          </p:nvSpPr>
          <p:spPr bwMode="auto">
            <a:xfrm>
              <a:off x="3465" y="2485"/>
              <a:ext cx="0" cy="14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78" name="Rectangle 174"/>
            <p:cNvSpPr>
              <a:spLocks noChangeArrowheads="1"/>
            </p:cNvSpPr>
            <p:nvPr/>
          </p:nvSpPr>
          <p:spPr bwMode="auto">
            <a:xfrm>
              <a:off x="3465" y="2485"/>
              <a:ext cx="12" cy="14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79" name="Line 175"/>
            <p:cNvSpPr>
              <a:spLocks noChangeShapeType="1"/>
            </p:cNvSpPr>
            <p:nvPr/>
          </p:nvSpPr>
          <p:spPr bwMode="auto">
            <a:xfrm>
              <a:off x="5334" y="247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80" name="Rectangle 176"/>
            <p:cNvSpPr>
              <a:spLocks noChangeArrowheads="1"/>
            </p:cNvSpPr>
            <p:nvPr/>
          </p:nvSpPr>
          <p:spPr bwMode="auto">
            <a:xfrm>
              <a:off x="5334" y="2476"/>
              <a:ext cx="12"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81" name="Line 177"/>
            <p:cNvSpPr>
              <a:spLocks noChangeShapeType="1"/>
            </p:cNvSpPr>
            <p:nvPr/>
          </p:nvSpPr>
          <p:spPr bwMode="auto">
            <a:xfrm>
              <a:off x="5334" y="265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82" name="Rectangle 178"/>
            <p:cNvSpPr>
              <a:spLocks noChangeArrowheads="1"/>
            </p:cNvSpPr>
            <p:nvPr/>
          </p:nvSpPr>
          <p:spPr bwMode="auto">
            <a:xfrm>
              <a:off x="5334" y="2655"/>
              <a:ext cx="12"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83" name="Line 179"/>
            <p:cNvSpPr>
              <a:spLocks noChangeShapeType="1"/>
            </p:cNvSpPr>
            <p:nvPr/>
          </p:nvSpPr>
          <p:spPr bwMode="auto">
            <a:xfrm>
              <a:off x="5334" y="283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84" name="Rectangle 180"/>
            <p:cNvSpPr>
              <a:spLocks noChangeArrowheads="1"/>
            </p:cNvSpPr>
            <p:nvPr/>
          </p:nvSpPr>
          <p:spPr bwMode="auto">
            <a:xfrm>
              <a:off x="5334" y="2834"/>
              <a:ext cx="12"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85" name="Line 181"/>
            <p:cNvSpPr>
              <a:spLocks noChangeShapeType="1"/>
            </p:cNvSpPr>
            <p:nvPr/>
          </p:nvSpPr>
          <p:spPr bwMode="auto">
            <a:xfrm>
              <a:off x="5334" y="301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86" name="Rectangle 182"/>
            <p:cNvSpPr>
              <a:spLocks noChangeArrowheads="1"/>
            </p:cNvSpPr>
            <p:nvPr/>
          </p:nvSpPr>
          <p:spPr bwMode="auto">
            <a:xfrm>
              <a:off x="5334" y="3012"/>
              <a:ext cx="12"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87" name="Line 183"/>
            <p:cNvSpPr>
              <a:spLocks noChangeShapeType="1"/>
            </p:cNvSpPr>
            <p:nvPr/>
          </p:nvSpPr>
          <p:spPr bwMode="auto">
            <a:xfrm>
              <a:off x="5334" y="319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88" name="Rectangle 184"/>
            <p:cNvSpPr>
              <a:spLocks noChangeArrowheads="1"/>
            </p:cNvSpPr>
            <p:nvPr/>
          </p:nvSpPr>
          <p:spPr bwMode="auto">
            <a:xfrm>
              <a:off x="5334" y="3191"/>
              <a:ext cx="12"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89" name="Line 185"/>
            <p:cNvSpPr>
              <a:spLocks noChangeShapeType="1"/>
            </p:cNvSpPr>
            <p:nvPr/>
          </p:nvSpPr>
          <p:spPr bwMode="auto">
            <a:xfrm>
              <a:off x="5334" y="337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90" name="Rectangle 186"/>
            <p:cNvSpPr>
              <a:spLocks noChangeArrowheads="1"/>
            </p:cNvSpPr>
            <p:nvPr/>
          </p:nvSpPr>
          <p:spPr bwMode="auto">
            <a:xfrm>
              <a:off x="5334" y="3370"/>
              <a:ext cx="12"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91" name="Line 187"/>
            <p:cNvSpPr>
              <a:spLocks noChangeShapeType="1"/>
            </p:cNvSpPr>
            <p:nvPr/>
          </p:nvSpPr>
          <p:spPr bwMode="auto">
            <a:xfrm>
              <a:off x="5334" y="354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92" name="Rectangle 188"/>
            <p:cNvSpPr>
              <a:spLocks noChangeArrowheads="1"/>
            </p:cNvSpPr>
            <p:nvPr/>
          </p:nvSpPr>
          <p:spPr bwMode="auto">
            <a:xfrm>
              <a:off x="5334" y="3549"/>
              <a:ext cx="12"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93" name="Line 189"/>
            <p:cNvSpPr>
              <a:spLocks noChangeShapeType="1"/>
            </p:cNvSpPr>
            <p:nvPr/>
          </p:nvSpPr>
          <p:spPr bwMode="auto">
            <a:xfrm>
              <a:off x="5334" y="372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94" name="Rectangle 190"/>
            <p:cNvSpPr>
              <a:spLocks noChangeArrowheads="1"/>
            </p:cNvSpPr>
            <p:nvPr/>
          </p:nvSpPr>
          <p:spPr bwMode="auto">
            <a:xfrm>
              <a:off x="5334" y="3727"/>
              <a:ext cx="12"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95" name="Line 191"/>
            <p:cNvSpPr>
              <a:spLocks noChangeShapeType="1"/>
            </p:cNvSpPr>
            <p:nvPr/>
          </p:nvSpPr>
          <p:spPr bwMode="auto">
            <a:xfrm>
              <a:off x="5334" y="391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96" name="Rectangle 192"/>
            <p:cNvSpPr>
              <a:spLocks noChangeArrowheads="1"/>
            </p:cNvSpPr>
            <p:nvPr/>
          </p:nvSpPr>
          <p:spPr bwMode="auto">
            <a:xfrm>
              <a:off x="5334" y="3915"/>
              <a:ext cx="12"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grpSp>
    </p:spTree>
    <p:extLst>
      <p:ext uri="{BB962C8B-B14F-4D97-AF65-F5344CB8AC3E}">
        <p14:creationId xmlns:p14="http://schemas.microsoft.com/office/powerpoint/2010/main" val="39285382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710" y="168191"/>
            <a:ext cx="8229600" cy="732127"/>
          </a:xfrm>
        </p:spPr>
        <p:txBody>
          <a:bodyPr>
            <a:noAutofit/>
          </a:bodyPr>
          <a:lstStyle/>
          <a:p>
            <a:pPr algn="ctr"/>
            <a:r>
              <a:rPr lang="en-ZA" dirty="0">
                <a:solidFill>
                  <a:schemeClr val="accent1">
                    <a:lumMod val="50000"/>
                  </a:schemeClr>
                </a:solidFill>
              </a:rPr>
              <a:t>COVID-19: Tax Relief – PAYE</a:t>
            </a:r>
            <a:br>
              <a:rPr lang="en-ZA" dirty="0">
                <a:solidFill>
                  <a:schemeClr val="accent1">
                    <a:lumMod val="50000"/>
                  </a:schemeClr>
                </a:solidFill>
              </a:rPr>
            </a:br>
            <a:r>
              <a:rPr lang="en-ZA" dirty="0" smtClean="0">
                <a:solidFill>
                  <a:schemeClr val="accent1">
                    <a:lumMod val="50000"/>
                  </a:schemeClr>
                </a:solidFill>
              </a:rPr>
              <a:t>Summary </a:t>
            </a:r>
            <a:r>
              <a:rPr lang="en-ZA" dirty="0">
                <a:solidFill>
                  <a:schemeClr val="accent1">
                    <a:lumMod val="50000"/>
                  </a:schemeClr>
                </a:solidFill>
              </a:rPr>
              <a:t/>
            </a:r>
            <a:br>
              <a:rPr lang="en-ZA" dirty="0">
                <a:solidFill>
                  <a:schemeClr val="accent1">
                    <a:lumMod val="50000"/>
                  </a:schemeClr>
                </a:solidFill>
              </a:rPr>
            </a:br>
            <a:endParaRPr lang="en-ZA" dirty="0"/>
          </a:p>
        </p:txBody>
      </p:sp>
      <p:pic>
        <p:nvPicPr>
          <p:cNvPr id="4" name="Picture 3"/>
          <p:cNvPicPr>
            <a:picLocks noChangeAspect="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6170" b="13034"/>
          <a:stretch/>
        </p:blipFill>
        <p:spPr>
          <a:xfrm>
            <a:off x="7941334" y="98748"/>
            <a:ext cx="1080202" cy="871015"/>
          </a:xfrm>
          <a:prstGeom prst="rect">
            <a:avLst/>
          </a:prstGeom>
        </p:spPr>
      </p:pic>
      <p:sp>
        <p:nvSpPr>
          <p:cNvPr id="2" name="Rectangle 1"/>
          <p:cNvSpPr/>
          <p:nvPr/>
        </p:nvSpPr>
        <p:spPr>
          <a:xfrm>
            <a:off x="368710" y="1117018"/>
            <a:ext cx="8528710" cy="5006108"/>
          </a:xfrm>
          <a:prstGeom prst="rect">
            <a:avLst/>
          </a:prstGeom>
        </p:spPr>
        <p:txBody>
          <a:bodyPr/>
          <a:lstStyle/>
          <a:p>
            <a:pPr lvl="0"/>
            <a:r>
              <a:rPr lang="en-ZA" b="1" dirty="0" smtClean="0">
                <a:solidFill>
                  <a:schemeClr val="tx1"/>
                </a:solidFill>
              </a:rPr>
              <a:t>CRITERIA</a:t>
            </a:r>
            <a:r>
              <a:rPr lang="en-ZA" b="1" baseline="0" dirty="0" smtClean="0">
                <a:solidFill>
                  <a:schemeClr val="tx1"/>
                </a:solidFill>
              </a:rPr>
              <a:t> - </a:t>
            </a:r>
          </a:p>
          <a:p>
            <a:pPr marL="742950" lvl="1" indent="-285750">
              <a:buFont typeface="Arial" panose="020B0604020202020204" pitchFamily="34" charset="0"/>
              <a:buChar char="•"/>
            </a:pPr>
            <a:r>
              <a:rPr lang="en-ZA" b="0" baseline="0" dirty="0" smtClean="0">
                <a:solidFill>
                  <a:schemeClr val="tx1"/>
                </a:solidFill>
              </a:rPr>
              <a:t>Gross income of R100 million or less </a:t>
            </a:r>
          </a:p>
          <a:p>
            <a:pPr marL="742950" lvl="1" indent="-285750">
              <a:buFont typeface="Arial" panose="020B0604020202020204" pitchFamily="34" charset="0"/>
              <a:buChar char="•"/>
            </a:pPr>
            <a:r>
              <a:rPr lang="en-ZA" b="0" dirty="0" smtClean="0">
                <a:solidFill>
                  <a:schemeClr val="tx1"/>
                </a:solidFill>
              </a:rPr>
              <a:t>Must not</a:t>
            </a:r>
            <a:r>
              <a:rPr lang="en-ZA" b="0" baseline="0" dirty="0" smtClean="0">
                <a:solidFill>
                  <a:schemeClr val="tx1"/>
                </a:solidFill>
              </a:rPr>
              <a:t> </a:t>
            </a:r>
            <a:r>
              <a:rPr lang="en-ZA" b="0" dirty="0" smtClean="0">
                <a:solidFill>
                  <a:schemeClr val="tx1"/>
                </a:solidFill>
              </a:rPr>
              <a:t>include more than 20% in aggregate of passive</a:t>
            </a:r>
            <a:r>
              <a:rPr lang="en-ZA" b="0" baseline="0" dirty="0" smtClean="0">
                <a:solidFill>
                  <a:schemeClr val="tx1"/>
                </a:solidFill>
              </a:rPr>
              <a:t> income</a:t>
            </a:r>
          </a:p>
          <a:p>
            <a:pPr marL="742950" lvl="1" indent="-285750">
              <a:buFont typeface="Arial" panose="020B0604020202020204" pitchFamily="34" charset="0"/>
              <a:buChar char="•"/>
            </a:pPr>
            <a:r>
              <a:rPr lang="en-ZA" b="0" baseline="0" dirty="0" smtClean="0">
                <a:solidFill>
                  <a:schemeClr val="tx1"/>
                </a:solidFill>
              </a:rPr>
              <a:t>Be tax compliant</a:t>
            </a:r>
          </a:p>
          <a:p>
            <a:pPr marL="742950" lvl="1" indent="-285750">
              <a:buFont typeface="Arial" panose="020B0604020202020204" pitchFamily="34" charset="0"/>
              <a:buChar char="•"/>
            </a:pPr>
            <a:r>
              <a:rPr lang="en-ZA" b="0" dirty="0" smtClean="0">
                <a:solidFill>
                  <a:schemeClr val="tx1"/>
                </a:solidFill>
              </a:rPr>
              <a:t>Must have been registered by 1 March 2020</a:t>
            </a:r>
          </a:p>
          <a:p>
            <a:pPr lvl="0">
              <a:buChar char="•"/>
            </a:pPr>
            <a:endParaRPr lang="en-ZA" b="0" dirty="0" smtClean="0">
              <a:solidFill>
                <a:schemeClr val="tx1"/>
              </a:solidFill>
            </a:endParaRPr>
          </a:p>
          <a:p>
            <a:pPr lvl="0"/>
            <a:r>
              <a:rPr lang="en-ZA" b="1" dirty="0" smtClean="0">
                <a:solidFill>
                  <a:schemeClr val="tx1"/>
                </a:solidFill>
                <a:latin typeface="+mn-lt"/>
                <a:ea typeface="+mn-ea"/>
                <a:cs typeface="+mn-cs"/>
              </a:rPr>
              <a:t>TAX PERIODS – </a:t>
            </a:r>
          </a:p>
          <a:p>
            <a:pPr marL="742950" lvl="1" indent="-285750">
              <a:buFont typeface="Arial" panose="020B0604020202020204" pitchFamily="34" charset="0"/>
              <a:buChar char="•"/>
            </a:pPr>
            <a:r>
              <a:rPr lang="en-ZA" b="0" dirty="0" smtClean="0">
                <a:solidFill>
                  <a:schemeClr val="tx1"/>
                </a:solidFill>
              </a:rPr>
              <a:t>April, May,</a:t>
            </a:r>
            <a:r>
              <a:rPr lang="en-ZA" b="0" baseline="0" dirty="0" smtClean="0">
                <a:solidFill>
                  <a:schemeClr val="tx1"/>
                </a:solidFill>
              </a:rPr>
              <a:t> June &amp; July 2020</a:t>
            </a:r>
          </a:p>
          <a:p>
            <a:pPr lvl="1">
              <a:buChar char="•"/>
            </a:pPr>
            <a:endParaRPr lang="en-ZA" b="0" baseline="0" dirty="0" smtClean="0">
              <a:solidFill>
                <a:schemeClr val="tx1"/>
              </a:solidFill>
            </a:endParaRPr>
          </a:p>
          <a:p>
            <a:pPr lvl="0" rtl="0"/>
            <a:r>
              <a:rPr lang="en-ZA" b="1" dirty="0" smtClean="0">
                <a:solidFill>
                  <a:schemeClr val="tx1"/>
                </a:solidFill>
                <a:latin typeface="+mn-lt"/>
                <a:ea typeface="+mn-ea"/>
                <a:cs typeface="+mn-cs"/>
              </a:rPr>
              <a:t>COVID-19 TAX RELIEF – </a:t>
            </a:r>
          </a:p>
          <a:p>
            <a:pPr marL="742950" lvl="1" indent="-285750">
              <a:buFont typeface="Arial" panose="020B0604020202020204" pitchFamily="34" charset="0"/>
              <a:buChar char="•"/>
            </a:pPr>
            <a:r>
              <a:rPr lang="en-ZA" b="0" dirty="0" smtClean="0">
                <a:solidFill>
                  <a:schemeClr val="tx1"/>
                </a:solidFill>
              </a:rPr>
              <a:t>Pay 65% of total PAYE liability on/before</a:t>
            </a:r>
            <a:r>
              <a:rPr lang="en-ZA" b="0" baseline="0" dirty="0" smtClean="0">
                <a:solidFill>
                  <a:schemeClr val="tx1"/>
                </a:solidFill>
              </a:rPr>
              <a:t> due date</a:t>
            </a:r>
            <a:endParaRPr lang="en-ZA" b="0" dirty="0" smtClean="0">
              <a:solidFill>
                <a:schemeClr val="tx1"/>
              </a:solidFill>
            </a:endParaRPr>
          </a:p>
          <a:p>
            <a:pPr marL="742950" lvl="1" indent="-285750">
              <a:buFont typeface="Arial" panose="020B0604020202020204" pitchFamily="34" charset="0"/>
              <a:buChar char="•"/>
            </a:pPr>
            <a:r>
              <a:rPr lang="en-ZA" b="0" dirty="0" smtClean="0">
                <a:solidFill>
                  <a:schemeClr val="tx1"/>
                </a:solidFill>
              </a:rPr>
              <a:t>Defer remaining 35%</a:t>
            </a:r>
          </a:p>
          <a:p>
            <a:pPr marL="742950" lvl="1" indent="-285750">
              <a:buFont typeface="Arial" panose="020B0604020202020204" pitchFamily="34" charset="0"/>
              <a:buChar char="•"/>
            </a:pPr>
            <a:r>
              <a:rPr lang="en-ZA" b="0" dirty="0" smtClean="0">
                <a:solidFill>
                  <a:schemeClr val="tx1"/>
                </a:solidFill>
              </a:rPr>
              <a:t>Deferred</a:t>
            </a:r>
            <a:r>
              <a:rPr lang="en-ZA" b="0" baseline="0" dirty="0" smtClean="0">
                <a:solidFill>
                  <a:schemeClr val="tx1"/>
                </a:solidFill>
              </a:rPr>
              <a:t> PAYE liability payable over 6 month period (commencing 7 September 2020 and last payment 5 February 2021)</a:t>
            </a:r>
            <a:endParaRPr lang="en-ZA" b="0" dirty="0" smtClean="0">
              <a:solidFill>
                <a:schemeClr val="tx1"/>
              </a:solidFill>
            </a:endParaRPr>
          </a:p>
          <a:p>
            <a:pPr marL="742950" lvl="1" indent="-285750">
              <a:buFont typeface="Arial" panose="020B0604020202020204" pitchFamily="34" charset="0"/>
              <a:buChar char="•"/>
            </a:pPr>
            <a:r>
              <a:rPr lang="en-ZA" b="0" dirty="0" smtClean="0">
                <a:solidFill>
                  <a:schemeClr val="tx1"/>
                </a:solidFill>
              </a:rPr>
              <a:t>No</a:t>
            </a:r>
            <a:r>
              <a:rPr lang="en-ZA" b="0" baseline="0" dirty="0" smtClean="0">
                <a:solidFill>
                  <a:schemeClr val="tx1"/>
                </a:solidFill>
              </a:rPr>
              <a:t> penalties % interest on deferred amounts </a:t>
            </a:r>
            <a:endParaRPr lang="en-ZA" b="0" dirty="0" smtClean="0">
              <a:solidFill>
                <a:schemeClr val="tx1"/>
              </a:solidFill>
            </a:endParaRPr>
          </a:p>
        </p:txBody>
      </p:sp>
    </p:spTree>
    <p:extLst>
      <p:ext uri="{BB962C8B-B14F-4D97-AF65-F5344CB8AC3E}">
        <p14:creationId xmlns:p14="http://schemas.microsoft.com/office/powerpoint/2010/main" val="3548502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MMS-CI-01-T47 - PowerPoint Presentation Template Plain - Internal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SARS SuppServ Documents" ma:contentTypeID="0x0101008BD992B76FE80145A10E31A839FC6615020059FFAB126CD31B4FA047CC6D39DF1276" ma:contentTypeVersion="13" ma:contentTypeDescription="" ma:contentTypeScope="" ma:versionID="187fdb8158711822ffcc5f53669e2909">
  <xsd:schema xmlns:xsd="http://www.w3.org/2001/XMLSchema" xmlns:xs="http://www.w3.org/2001/XMLSchema" xmlns:p="http://schemas.microsoft.com/office/2006/metadata/properties" xmlns:ns2="dc9eddcd-f279-41d2-9f45-832515fcc031" targetNamespace="http://schemas.microsoft.com/office/2006/metadata/properties" ma:root="true" ma:fieldsID="ecb3344406a64ea6bef1165ebf73f106" ns2:_="">
    <xsd:import namespace="dc9eddcd-f279-41d2-9f45-832515fcc031"/>
    <xsd:element name="properties">
      <xsd:complexType>
        <xsd:sequence>
          <xsd:element name="documentManagement">
            <xsd:complexType>
              <xsd:all>
                <xsd:element ref="ns2:Document_x0020_Type"/>
                <xsd:element ref="ns2:Q-Code"/>
                <xsd:element ref="ns2:Used_x0020_by"/>
                <xsd:element ref="ns2:Revision_x0020_Number" minOccurs="0"/>
                <xsd:element ref="ns2:_dlc_DocIdUrl" minOccurs="0"/>
                <xsd:element ref="ns2:_dlc_DocIdPersistId" minOccurs="0"/>
                <xsd:element ref="ns2:SARS_x0020_SuppServ_x0020_KeywordsTaxHTField0" minOccurs="0"/>
                <xsd:element ref="ns2:TaxCatchAll" minOccurs="0"/>
                <xsd:element ref="ns2:TaxCatchAllLabel" minOccurs="0"/>
                <xsd:element ref="ns2:_dlc_DocId" minOccurs="0"/>
                <xsd:element ref="ns2:Place_x0020_in_x0020_SuppServ_x0020_NavigationTaxHTField0" minOccurs="0"/>
                <xsd:element ref="ns2:SARS_x0020_SuppServ_x0020_FunctionTaxHTField0" minOccurs="0"/>
                <xsd:element ref="ns2:Review_x0020_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eddcd-f279-41d2-9f45-832515fcc031" elementFormDefault="qualified">
    <xsd:import namespace="http://schemas.microsoft.com/office/2006/documentManagement/types"/>
    <xsd:import namespace="http://schemas.microsoft.com/office/infopath/2007/PartnerControls"/>
    <xsd:element name="Document_x0020_Type" ma:index="2" ma:displayName="DocumentType" ma:description="Hosts the types of documents we have in SARS (Policies, Procedures, forms, etc.)" ma:format="Dropdown" ma:indexed="true" ma:internalName="Document_x0020_Type">
      <xsd:simpleType>
        <xsd:restriction base="dms:Choice">
          <xsd:enumeration value="Annexure"/>
          <xsd:enumeration value="Brochure"/>
          <xsd:enumeration value="Correspondence"/>
          <xsd:enumeration value="FAQ"/>
          <xsd:enumeration value="Form"/>
          <xsd:enumeration value="Guide"/>
          <xsd:enumeration value="Internal Agreement"/>
          <xsd:enumeration value="International Instrument"/>
          <xsd:enumeration value="Manual"/>
          <xsd:enumeration value="Policy"/>
          <xsd:enumeration value="Process Flow"/>
          <xsd:enumeration value="Report"/>
          <xsd:enumeration value="Research"/>
          <xsd:enumeration value="Script"/>
          <xsd:enumeration value="SoP"/>
          <xsd:enumeration value="Standard"/>
          <xsd:enumeration value="Table"/>
          <xsd:enumeration value="Template"/>
          <xsd:enumeration value="Terms of Reference"/>
        </xsd:restriction>
      </xsd:simpleType>
    </xsd:element>
    <xsd:element name="Q-Code" ma:index="3" ma:displayName="Q-Code" ma:description="Hosts the Q-Code for all controlled documents" ma:internalName="Q_x002d_Code" ma:readOnly="false">
      <xsd:simpleType>
        <xsd:restriction base="dms:Text">
          <xsd:maxLength value="255"/>
        </xsd:restriction>
      </xsd:simpleType>
    </xsd:element>
    <xsd:element name="Used_x0020_by" ma:index="4" ma:displayName="Used by" ma:description="Sets if adocument is used internally only, or is safe for external consumption" ma:format="Dropdown" ma:internalName="Used_x0020_by">
      <xsd:simpleType>
        <xsd:restriction base="dms:Choice">
          <xsd:enumeration value="Internal"/>
          <xsd:enumeration value="External"/>
        </xsd:restriction>
      </xsd:simpleType>
    </xsd:element>
    <xsd:element name="Revision_x0020_Number" ma:index="5" nillable="true" ma:displayName="Revision Number" ma:decimals="0" ma:description="Stores the revision number of a document (Not the same ad Version Number)" ma:internalName="Revision_x0020_Number">
      <xsd:simpleType>
        <xsd:restriction base="dms:Number"/>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ARS_x0020_SuppServ_x0020_KeywordsTaxHTField0" ma:index="15" ma:taxonomy="true" ma:internalName="SARS_x0020_SuppServ_x0020_KeywordsTaxHTField0" ma:taxonomyFieldName="SARS_x0020_SuppServ_x0020_Keywords" ma:displayName="SARS SuppServ Keywords" ma:readOnly="false" ma:default="" ma:fieldId="{d2bfec79-04b8-4ab2-a7e5-796c85dd8ef1}" ma:taxonomyMulti="true" ma:sspId="660966cd-14ca-479e-8cbf-c274f462cad1" ma:termSetId="458e8432-d94a-4ef3-a0d0-24a652488195" ma:anchorId="00000000-0000-0000-0000-000000000000" ma:open="true" ma:isKeyword="false">
      <xsd:complexType>
        <xsd:sequence>
          <xsd:element ref="pc:Terms" minOccurs="0" maxOccurs="1"/>
        </xsd:sequence>
      </xsd:complexType>
    </xsd:element>
    <xsd:element name="TaxCatchAll" ma:index="16" nillable="true" ma:displayName="Taxonomy Catch All Column" ma:hidden="true" ma:list="{db09edb2-bea9-44b7-9235-33915e6d56cb}" ma:internalName="TaxCatchAll" ma:showField="CatchAllData" ma:web="dc9eddcd-f279-41d2-9f45-832515fcc031">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db09edb2-bea9-44b7-9235-33915e6d56cb}" ma:internalName="TaxCatchAllLabel" ma:readOnly="true" ma:showField="CatchAllDataLabel" ma:web="dc9eddcd-f279-41d2-9f45-832515fcc031">
      <xsd:complexType>
        <xsd:complexContent>
          <xsd:extension base="dms:MultiChoiceLookup">
            <xsd:sequence>
              <xsd:element name="Value" type="dms:Lookup" maxOccurs="unbounded" minOccurs="0" nillable="true"/>
            </xsd:sequence>
          </xsd:extension>
        </xsd:complexContent>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Place_x0020_in_x0020_SuppServ_x0020_NavigationTaxHTField0" ma:index="19" ma:taxonomy="true" ma:internalName="Place_x0020_in_x0020_SuppServ_x0020_NavigationTaxHTField0" ma:taxonomyFieldName="Place_x0020_in_x0020_SuppServ_x0020_Navigation" ma:displayName="Place in SuppServ Navigation" ma:readOnly="false" ma:default="" ma:fieldId="{61754ca2-bc88-421f-9df0-d75a9d639ff2}" ma:taxonomyMulti="true" ma:sspId="660966cd-14ca-479e-8cbf-c274f462cad1" ma:termSetId="d769de68-9d82-4b2f-b0b0-d4cf5ec32e2b" ma:anchorId="00000000-0000-0000-0000-000000000000" ma:open="false" ma:isKeyword="false">
      <xsd:complexType>
        <xsd:sequence>
          <xsd:element ref="pc:Terms" minOccurs="0" maxOccurs="1"/>
        </xsd:sequence>
      </xsd:complexType>
    </xsd:element>
    <xsd:element name="SARS_x0020_SuppServ_x0020_FunctionTaxHTField0" ma:index="21" ma:taxonomy="true" ma:internalName="SARS_x0020_SuppServ_x0020_FunctionTaxHTField0" ma:taxonomyFieldName="SARS_x0020_SuppServ_x0020_Function0" ma:displayName="SARS SuppServ Function" ma:default="" ma:fieldId="{e860790b-3d24-4ae2-8579-6665ce9ceb97}" ma:sspId="660966cd-14ca-479e-8cbf-c274f462cad1" ma:termSetId="75606068-f5ad-4592-9fc9-54b151bf9050" ma:anchorId="00000000-0000-0000-0000-000000000000" ma:open="false" ma:isKeyword="false">
      <xsd:complexType>
        <xsd:sequence>
          <xsd:element ref="pc:Terms" minOccurs="0" maxOccurs="1"/>
        </xsd:sequence>
      </xsd:complexType>
    </xsd:element>
    <xsd:element name="Review_x0020_Date" ma:index="23" ma:displayName="Review Date" ma:format="DateOnly" ma:internalName="Review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850697AF37B1D7459FDD7A0818411AD9" ma:contentTypeVersion="1" ma:contentTypeDescription="Create a new document." ma:contentTypeScope="" ma:versionID="381d5bac40f9a9897f8bf719f3788bcc">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6FEF6F-3EDD-4CDA-96D1-84A754F6BCC6}"/>
</file>

<file path=customXml/itemProps2.xml><?xml version="1.0" encoding="utf-8"?>
<ds:datastoreItem xmlns:ds="http://schemas.openxmlformats.org/officeDocument/2006/customXml" ds:itemID="{76A6FB1A-60FB-48D3-9433-0EC83991451A}"/>
</file>

<file path=customXml/itemProps3.xml><?xml version="1.0" encoding="utf-8"?>
<ds:datastoreItem xmlns:ds="http://schemas.openxmlformats.org/officeDocument/2006/customXml" ds:itemID="{6DFD446F-9FB5-4356-8558-6B3659AF7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eddcd-f279-41d2-9f45-832515fcc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A98EE8B-7249-48C9-BE0E-780B3744C585}"/>
</file>

<file path=docProps/app.xml><?xml version="1.0" encoding="utf-8"?>
<Properties xmlns="http://schemas.openxmlformats.org/officeDocument/2006/extended-properties" xmlns:vt="http://schemas.openxmlformats.org/officeDocument/2006/docPropsVTypes">
  <Template>COMMS-CI-01-T47 - PowerPoint Presentation Template Plain - Internal Template</Template>
  <TotalTime>4024</TotalTime>
  <Words>2436</Words>
  <Application>Microsoft Office PowerPoint</Application>
  <PresentationFormat>On-screen Show (4:3)</PresentationFormat>
  <Paragraphs>466</Paragraphs>
  <Slides>33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Aharoni</vt:lpstr>
      <vt:lpstr>Arial</vt:lpstr>
      <vt:lpstr>Arial Black</vt:lpstr>
      <vt:lpstr>Arial Narrow</vt:lpstr>
      <vt:lpstr>Calibri</vt:lpstr>
      <vt:lpstr>Symbol</vt:lpstr>
      <vt:lpstr>Times New Roman</vt:lpstr>
      <vt:lpstr>Wingdings</vt:lpstr>
      <vt:lpstr>COMMS-CI-01-T47 - PowerPoint Presentation Template Plain - Internal Template</vt:lpstr>
      <vt:lpstr>COVID-19  Tax Relief Measures</vt:lpstr>
      <vt:lpstr>Contents</vt:lpstr>
      <vt:lpstr>Webinar Purpose and Background</vt:lpstr>
      <vt:lpstr>Background</vt:lpstr>
      <vt:lpstr>Contents</vt:lpstr>
      <vt:lpstr>COVID-19:PAYE – Qualifying Criteria</vt:lpstr>
      <vt:lpstr>COVID-19:Tax Relief - Deferral of PAYE Payments</vt:lpstr>
      <vt:lpstr>COVID-19: Tax Relief – PAYE</vt:lpstr>
      <vt:lpstr>COVID-19: Tax Relief – PAYE Summary  </vt:lpstr>
      <vt:lpstr>Contents</vt:lpstr>
      <vt:lpstr>COVID-19:Tax Relief –  SDL Holiday Exemption </vt:lpstr>
      <vt:lpstr>Contents</vt:lpstr>
      <vt:lpstr>COVID-19 Tax Relief – ETI Qualifying Criteria</vt:lpstr>
      <vt:lpstr>COVID-19: Tax Relief – ETI</vt:lpstr>
      <vt:lpstr>COVID-19: Tax Relief – ETI</vt:lpstr>
      <vt:lpstr>COVID-19: Tax Relief – ETI</vt:lpstr>
      <vt:lpstr>COVID-19: Tax Relief   How To Set-Off ETI Against PAYE Liability</vt:lpstr>
      <vt:lpstr>COVID-19 Tax Relief –  PAYE &amp; ETI</vt:lpstr>
      <vt:lpstr>COVID-19: Tax Relief – ETI  Summary  </vt:lpstr>
      <vt:lpstr>Contents</vt:lpstr>
      <vt:lpstr>COVID-19: Provisional Tax  Qualifying Criteria</vt:lpstr>
      <vt:lpstr>COVID-19:Tax Relief -   Provisional Tax</vt:lpstr>
      <vt:lpstr>COVID-19:Tax Relief -  Provisional Tax</vt:lpstr>
      <vt:lpstr>COVID-19:Tax Relief - Provisional Tax Summary</vt:lpstr>
      <vt:lpstr>Contents</vt:lpstr>
      <vt:lpstr>PAYE (EMP 201) &amp; Provisional Tax (IRP6)  Returns and Payments</vt:lpstr>
      <vt:lpstr>PAYE –                                                    Example of Statement of Account</vt:lpstr>
      <vt:lpstr>Provisional Tax –                                          Example of Statement of Account</vt:lpstr>
      <vt:lpstr>COVID-19 Contact Details </vt:lpstr>
      <vt:lpstr> Important Information available on the website </vt:lpstr>
      <vt:lpstr>Contact Us</vt:lpstr>
      <vt:lpstr>Questions</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Cyril Mvinjelwa</dc:creator>
  <cp:lastModifiedBy>Rebone Gcabo</cp:lastModifiedBy>
  <cp:revision>406</cp:revision>
  <dcterms:created xsi:type="dcterms:W3CDTF">2017-09-04T07:32:25Z</dcterms:created>
  <dcterms:modified xsi:type="dcterms:W3CDTF">2020-05-08T20:52:13Z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0x010100850697AF37B1D7459FDD7A0818411AD9</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