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5"/>
  </p:sldMasterIdLst>
  <p:notesMasterIdLst>
    <p:notesMasterId r:id="rId35"/>
  </p:notesMasterIdLst>
  <p:sldIdLst>
    <p:sldId id="565" r:id="rId6"/>
    <p:sldId id="599" r:id="rId7"/>
    <p:sldId id="600" r:id="rId8"/>
    <p:sldId id="579" r:id="rId9"/>
    <p:sldId id="588" r:id="rId10"/>
    <p:sldId id="589" r:id="rId11"/>
    <p:sldId id="590" r:id="rId12"/>
    <p:sldId id="591" r:id="rId13"/>
    <p:sldId id="592" r:id="rId14"/>
    <p:sldId id="597" r:id="rId15"/>
    <p:sldId id="594" r:id="rId16"/>
    <p:sldId id="593" r:id="rId17"/>
    <p:sldId id="571" r:id="rId18"/>
    <p:sldId id="562" r:id="rId19"/>
    <p:sldId id="564" r:id="rId20"/>
    <p:sldId id="542" r:id="rId21"/>
    <p:sldId id="566" r:id="rId22"/>
    <p:sldId id="544" r:id="rId23"/>
    <p:sldId id="572" r:id="rId24"/>
    <p:sldId id="576" r:id="rId25"/>
    <p:sldId id="549" r:id="rId26"/>
    <p:sldId id="574" r:id="rId27"/>
    <p:sldId id="551" r:id="rId28"/>
    <p:sldId id="553" r:id="rId29"/>
    <p:sldId id="555" r:id="rId30"/>
    <p:sldId id="595" r:id="rId31"/>
    <p:sldId id="596" r:id="rId32"/>
    <p:sldId id="568" r:id="rId33"/>
    <p:sldId id="56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zel Kolokoto" initials="HK" lastIdx="18" clrIdx="0">
    <p:extLst>
      <p:ext uri="{19B8F6BF-5375-455C-9EA6-DF929625EA0E}">
        <p15:presenceInfo xmlns:p15="http://schemas.microsoft.com/office/powerpoint/2012/main" userId="S-1-5-21-2224308663-43837995-856700667-76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4" autoAdjust="0"/>
    <p:restoredTop sz="94690"/>
  </p:normalViewPr>
  <p:slideViewPr>
    <p:cSldViewPr snapToGrid="0" snapToObjects="1">
      <p:cViewPr varScale="1">
        <p:scale>
          <a:sx n="83" d="100"/>
          <a:sy n="83" d="100"/>
        </p:scale>
        <p:origin x="62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993044-027E-410E-BCA0-1A4FD7C9D3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87977E9-3DE2-4BEA-8C92-1AC7E1D7B8C3}">
      <dgm:prSet phldrT="[Text]"/>
      <dgm:spPr/>
      <dgm:t>
        <a:bodyPr/>
        <a:lstStyle/>
        <a:p>
          <a:r>
            <a:rPr lang="en-US" dirty="0" smtClean="0"/>
            <a:t>Illicit Trade  </a:t>
          </a:r>
          <a:endParaRPr lang="en-US" dirty="0"/>
        </a:p>
      </dgm:t>
    </dgm:pt>
    <dgm:pt modelId="{D0910F18-E391-43B6-A1FE-F889A6FB30FA}" type="parTrans" cxnId="{8F407F1F-F7C6-43CF-81A4-B7DFBDB5D74A}">
      <dgm:prSet/>
      <dgm:spPr/>
      <dgm:t>
        <a:bodyPr/>
        <a:lstStyle/>
        <a:p>
          <a:endParaRPr lang="en-US"/>
        </a:p>
      </dgm:t>
    </dgm:pt>
    <dgm:pt modelId="{EE7C3901-12DF-4A65-9E51-21D182B379AB}" type="sibTrans" cxnId="{8F407F1F-F7C6-43CF-81A4-B7DFBDB5D74A}">
      <dgm:prSet/>
      <dgm:spPr/>
      <dgm:t>
        <a:bodyPr/>
        <a:lstStyle/>
        <a:p>
          <a:endParaRPr lang="en-US"/>
        </a:p>
      </dgm:t>
    </dgm:pt>
    <dgm:pt modelId="{92F2DF4A-3943-4BA9-A24B-8356DF938831}" type="pres">
      <dgm:prSet presAssocID="{21993044-027E-410E-BCA0-1A4FD7C9D339}" presName="linear" presStyleCnt="0">
        <dgm:presLayoutVars>
          <dgm:animLvl val="lvl"/>
          <dgm:resizeHandles val="exact"/>
        </dgm:presLayoutVars>
      </dgm:prSet>
      <dgm:spPr/>
      <dgm:t>
        <a:bodyPr/>
        <a:lstStyle/>
        <a:p>
          <a:endParaRPr lang="en-US"/>
        </a:p>
      </dgm:t>
    </dgm:pt>
    <dgm:pt modelId="{AEC391AE-00A1-4624-AD51-D51F87D11FE1}" type="pres">
      <dgm:prSet presAssocID="{687977E9-3DE2-4BEA-8C92-1AC7E1D7B8C3}" presName="parentText" presStyleLbl="node1" presStyleIdx="0" presStyleCnt="1" custScaleY="39546">
        <dgm:presLayoutVars>
          <dgm:chMax val="0"/>
          <dgm:bulletEnabled val="1"/>
        </dgm:presLayoutVars>
      </dgm:prSet>
      <dgm:spPr/>
      <dgm:t>
        <a:bodyPr/>
        <a:lstStyle/>
        <a:p>
          <a:endParaRPr lang="en-US"/>
        </a:p>
      </dgm:t>
    </dgm:pt>
  </dgm:ptLst>
  <dgm:cxnLst>
    <dgm:cxn modelId="{8F407F1F-F7C6-43CF-81A4-B7DFBDB5D74A}" srcId="{21993044-027E-410E-BCA0-1A4FD7C9D339}" destId="{687977E9-3DE2-4BEA-8C92-1AC7E1D7B8C3}" srcOrd="0" destOrd="0" parTransId="{D0910F18-E391-43B6-A1FE-F889A6FB30FA}" sibTransId="{EE7C3901-12DF-4A65-9E51-21D182B379AB}"/>
    <dgm:cxn modelId="{B3DF73FA-27C8-4874-8E13-1C1BB54DF920}" type="presOf" srcId="{21993044-027E-410E-BCA0-1A4FD7C9D339}" destId="{92F2DF4A-3943-4BA9-A24B-8356DF938831}" srcOrd="0" destOrd="0" presId="urn:microsoft.com/office/officeart/2005/8/layout/vList2"/>
    <dgm:cxn modelId="{1CAA3DA4-3676-4F84-8F82-1F3C5433A3BA}" type="presOf" srcId="{687977E9-3DE2-4BEA-8C92-1AC7E1D7B8C3}" destId="{AEC391AE-00A1-4624-AD51-D51F87D11FE1}" srcOrd="0" destOrd="0" presId="urn:microsoft.com/office/officeart/2005/8/layout/vList2"/>
    <dgm:cxn modelId="{2D0CD97A-B6A5-45A4-B092-874050DA9685}" type="presParOf" srcId="{92F2DF4A-3943-4BA9-A24B-8356DF938831}" destId="{AEC391AE-00A1-4624-AD51-D51F87D11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993044-027E-410E-BCA0-1A4FD7C9D3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87977E9-3DE2-4BEA-8C92-1AC7E1D7B8C3}">
      <dgm:prSet phldrT="[Text]"/>
      <dgm:spPr/>
      <dgm:t>
        <a:bodyPr/>
        <a:lstStyle/>
        <a:p>
          <a:r>
            <a:rPr lang="en-US" dirty="0" smtClean="0"/>
            <a:t>Counterfeit Goods </a:t>
          </a:r>
          <a:endParaRPr lang="en-US" dirty="0"/>
        </a:p>
      </dgm:t>
    </dgm:pt>
    <dgm:pt modelId="{D0910F18-E391-43B6-A1FE-F889A6FB30FA}" type="parTrans" cxnId="{8F407F1F-F7C6-43CF-81A4-B7DFBDB5D74A}">
      <dgm:prSet/>
      <dgm:spPr/>
      <dgm:t>
        <a:bodyPr/>
        <a:lstStyle/>
        <a:p>
          <a:endParaRPr lang="en-US"/>
        </a:p>
      </dgm:t>
    </dgm:pt>
    <dgm:pt modelId="{EE7C3901-12DF-4A65-9E51-21D182B379AB}" type="sibTrans" cxnId="{8F407F1F-F7C6-43CF-81A4-B7DFBDB5D74A}">
      <dgm:prSet/>
      <dgm:spPr/>
      <dgm:t>
        <a:bodyPr/>
        <a:lstStyle/>
        <a:p>
          <a:endParaRPr lang="en-US"/>
        </a:p>
      </dgm:t>
    </dgm:pt>
    <dgm:pt modelId="{92F2DF4A-3943-4BA9-A24B-8356DF938831}" type="pres">
      <dgm:prSet presAssocID="{21993044-027E-410E-BCA0-1A4FD7C9D339}" presName="linear" presStyleCnt="0">
        <dgm:presLayoutVars>
          <dgm:animLvl val="lvl"/>
          <dgm:resizeHandles val="exact"/>
        </dgm:presLayoutVars>
      </dgm:prSet>
      <dgm:spPr/>
      <dgm:t>
        <a:bodyPr/>
        <a:lstStyle/>
        <a:p>
          <a:endParaRPr lang="en-US"/>
        </a:p>
      </dgm:t>
    </dgm:pt>
    <dgm:pt modelId="{AEC391AE-00A1-4624-AD51-D51F87D11FE1}" type="pres">
      <dgm:prSet presAssocID="{687977E9-3DE2-4BEA-8C92-1AC7E1D7B8C3}" presName="parentText" presStyleLbl="node1" presStyleIdx="0" presStyleCnt="1" custScaleY="39546">
        <dgm:presLayoutVars>
          <dgm:chMax val="0"/>
          <dgm:bulletEnabled val="1"/>
        </dgm:presLayoutVars>
      </dgm:prSet>
      <dgm:spPr/>
      <dgm:t>
        <a:bodyPr/>
        <a:lstStyle/>
        <a:p>
          <a:endParaRPr lang="en-US"/>
        </a:p>
      </dgm:t>
    </dgm:pt>
  </dgm:ptLst>
  <dgm:cxnLst>
    <dgm:cxn modelId="{8F407F1F-F7C6-43CF-81A4-B7DFBDB5D74A}" srcId="{21993044-027E-410E-BCA0-1A4FD7C9D339}" destId="{687977E9-3DE2-4BEA-8C92-1AC7E1D7B8C3}" srcOrd="0" destOrd="0" parTransId="{D0910F18-E391-43B6-A1FE-F889A6FB30FA}" sibTransId="{EE7C3901-12DF-4A65-9E51-21D182B379AB}"/>
    <dgm:cxn modelId="{B3DF73FA-27C8-4874-8E13-1C1BB54DF920}" type="presOf" srcId="{21993044-027E-410E-BCA0-1A4FD7C9D339}" destId="{92F2DF4A-3943-4BA9-A24B-8356DF938831}" srcOrd="0" destOrd="0" presId="urn:microsoft.com/office/officeart/2005/8/layout/vList2"/>
    <dgm:cxn modelId="{1CAA3DA4-3676-4F84-8F82-1F3C5433A3BA}" type="presOf" srcId="{687977E9-3DE2-4BEA-8C92-1AC7E1D7B8C3}" destId="{AEC391AE-00A1-4624-AD51-D51F87D11FE1}" srcOrd="0" destOrd="0" presId="urn:microsoft.com/office/officeart/2005/8/layout/vList2"/>
    <dgm:cxn modelId="{2D0CD97A-B6A5-45A4-B092-874050DA9685}" type="presParOf" srcId="{92F2DF4A-3943-4BA9-A24B-8356DF938831}" destId="{AEC391AE-00A1-4624-AD51-D51F87D11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2636C1-A71A-46CC-9B98-5FBB8D4C899F}" type="doc">
      <dgm:prSet loTypeId="urn:microsoft.com/office/officeart/2005/8/layout/venn1" loCatId="relationship" qsTypeId="urn:microsoft.com/office/officeart/2005/8/quickstyle/3d3" qsCatId="3D" csTypeId="urn:microsoft.com/office/officeart/2005/8/colors/accent1_2" csCatId="accent1" phldr="1"/>
      <dgm:spPr/>
    </dgm:pt>
    <dgm:pt modelId="{B7652D64-9435-4C68-BA8F-2601CC707C68}">
      <dgm:prSet phldrT="[Text]"/>
      <dgm:spPr/>
      <dgm:t>
        <a:bodyPr/>
        <a:lstStyle/>
        <a:p>
          <a:r>
            <a:rPr lang="en-US" dirty="0" smtClean="0"/>
            <a:t>Whole of government ,Business and Civil Partnership towards researching ,investigation &amp;eradicating illicit Trade</a:t>
          </a:r>
          <a:endParaRPr lang="en-US" dirty="0"/>
        </a:p>
      </dgm:t>
    </dgm:pt>
    <dgm:pt modelId="{B2AC2BC6-7E6C-4345-9EAE-51CE5CD5EA56}" type="parTrans" cxnId="{F41C758E-97D6-4725-B674-22F3218D00EE}">
      <dgm:prSet/>
      <dgm:spPr/>
      <dgm:t>
        <a:bodyPr/>
        <a:lstStyle/>
        <a:p>
          <a:endParaRPr lang="en-US"/>
        </a:p>
      </dgm:t>
    </dgm:pt>
    <dgm:pt modelId="{65FB2E19-ED61-4E7C-BEC8-1CD006939F5E}" type="sibTrans" cxnId="{F41C758E-97D6-4725-B674-22F3218D00EE}">
      <dgm:prSet/>
      <dgm:spPr/>
      <dgm:t>
        <a:bodyPr/>
        <a:lstStyle/>
        <a:p>
          <a:endParaRPr lang="en-US"/>
        </a:p>
      </dgm:t>
    </dgm:pt>
    <dgm:pt modelId="{A342001D-D92F-41C2-BF3E-569354BEB4A6}">
      <dgm:prSet phldrT="[Text]"/>
      <dgm:spPr/>
      <dgm:t>
        <a:bodyPr/>
        <a:lstStyle/>
        <a:p>
          <a:r>
            <a:rPr lang="en-US" dirty="0" smtClean="0"/>
            <a:t>Improve Government’s ability to detect , prevent and successfully combat illicit Trade</a:t>
          </a:r>
          <a:endParaRPr lang="en-US" dirty="0"/>
        </a:p>
      </dgm:t>
    </dgm:pt>
    <dgm:pt modelId="{DA449C06-BC8D-4E3B-9E2B-2425499FCE72}" type="parTrans" cxnId="{B93EF612-3A5F-4DA8-8CAE-FA9E31AB0C85}">
      <dgm:prSet/>
      <dgm:spPr/>
      <dgm:t>
        <a:bodyPr/>
        <a:lstStyle/>
        <a:p>
          <a:endParaRPr lang="en-US"/>
        </a:p>
      </dgm:t>
    </dgm:pt>
    <dgm:pt modelId="{C0524C2C-6B91-4020-AA8B-E84F9420CB21}" type="sibTrans" cxnId="{B93EF612-3A5F-4DA8-8CAE-FA9E31AB0C85}">
      <dgm:prSet/>
      <dgm:spPr/>
      <dgm:t>
        <a:bodyPr/>
        <a:lstStyle/>
        <a:p>
          <a:endParaRPr lang="en-US"/>
        </a:p>
      </dgm:t>
    </dgm:pt>
    <dgm:pt modelId="{9DC124F0-6F37-493E-BB6B-0562A9CBD572}">
      <dgm:prSet phldrT="[Text]"/>
      <dgm:spPr/>
      <dgm:t>
        <a:bodyPr/>
        <a:lstStyle/>
        <a:p>
          <a:r>
            <a:rPr lang="en-US" dirty="0" smtClean="0"/>
            <a:t>Increase regional and international law enforcement partnership aimed at eradicating illicit Trade </a:t>
          </a:r>
          <a:endParaRPr lang="en-US" dirty="0"/>
        </a:p>
      </dgm:t>
    </dgm:pt>
    <dgm:pt modelId="{E8348042-E867-4F4D-A8BC-7DCDE37A1B7D}" type="parTrans" cxnId="{29ECDCD8-FECC-4929-80FA-C11AAC38460E}">
      <dgm:prSet/>
      <dgm:spPr/>
      <dgm:t>
        <a:bodyPr/>
        <a:lstStyle/>
        <a:p>
          <a:endParaRPr lang="en-US"/>
        </a:p>
      </dgm:t>
    </dgm:pt>
    <dgm:pt modelId="{AF385B9D-FB86-40B4-B66D-30E82068B4E6}" type="sibTrans" cxnId="{29ECDCD8-FECC-4929-80FA-C11AAC38460E}">
      <dgm:prSet/>
      <dgm:spPr/>
      <dgm:t>
        <a:bodyPr/>
        <a:lstStyle/>
        <a:p>
          <a:endParaRPr lang="en-US"/>
        </a:p>
      </dgm:t>
    </dgm:pt>
    <dgm:pt modelId="{AE038422-B3D0-48F8-A428-3B5F565E13D8}" type="pres">
      <dgm:prSet presAssocID="{7E2636C1-A71A-46CC-9B98-5FBB8D4C899F}" presName="compositeShape" presStyleCnt="0">
        <dgm:presLayoutVars>
          <dgm:chMax val="7"/>
          <dgm:dir/>
          <dgm:resizeHandles val="exact"/>
        </dgm:presLayoutVars>
      </dgm:prSet>
      <dgm:spPr/>
    </dgm:pt>
    <dgm:pt modelId="{49F67285-D6CB-434A-A8E5-06F34B506D8F}" type="pres">
      <dgm:prSet presAssocID="{B7652D64-9435-4C68-BA8F-2601CC707C68}" presName="circ1" presStyleLbl="vennNode1" presStyleIdx="0" presStyleCnt="3" custLinFactNeighborX="1888" custLinFactNeighborY="-673"/>
      <dgm:spPr/>
      <dgm:t>
        <a:bodyPr/>
        <a:lstStyle/>
        <a:p>
          <a:endParaRPr lang="en-US"/>
        </a:p>
      </dgm:t>
    </dgm:pt>
    <dgm:pt modelId="{DF6A5FDE-109F-47EB-B8CB-593302D49F87}" type="pres">
      <dgm:prSet presAssocID="{B7652D64-9435-4C68-BA8F-2601CC707C68}" presName="circ1Tx" presStyleLbl="revTx" presStyleIdx="0" presStyleCnt="0">
        <dgm:presLayoutVars>
          <dgm:chMax val="0"/>
          <dgm:chPref val="0"/>
          <dgm:bulletEnabled val="1"/>
        </dgm:presLayoutVars>
      </dgm:prSet>
      <dgm:spPr/>
      <dgm:t>
        <a:bodyPr/>
        <a:lstStyle/>
        <a:p>
          <a:endParaRPr lang="en-US"/>
        </a:p>
      </dgm:t>
    </dgm:pt>
    <dgm:pt modelId="{8B82AEE4-5571-4A9D-A69B-634275EFF94A}" type="pres">
      <dgm:prSet presAssocID="{A342001D-D92F-41C2-BF3E-569354BEB4A6}" presName="circ2" presStyleLbl="vennNode1" presStyleIdx="1" presStyleCnt="3"/>
      <dgm:spPr/>
      <dgm:t>
        <a:bodyPr/>
        <a:lstStyle/>
        <a:p>
          <a:endParaRPr lang="en-US"/>
        </a:p>
      </dgm:t>
    </dgm:pt>
    <dgm:pt modelId="{190DE72A-6DF7-42EF-9E89-33CA379C4A8E}" type="pres">
      <dgm:prSet presAssocID="{A342001D-D92F-41C2-BF3E-569354BEB4A6}" presName="circ2Tx" presStyleLbl="revTx" presStyleIdx="0" presStyleCnt="0">
        <dgm:presLayoutVars>
          <dgm:chMax val="0"/>
          <dgm:chPref val="0"/>
          <dgm:bulletEnabled val="1"/>
        </dgm:presLayoutVars>
      </dgm:prSet>
      <dgm:spPr/>
      <dgm:t>
        <a:bodyPr/>
        <a:lstStyle/>
        <a:p>
          <a:endParaRPr lang="en-US"/>
        </a:p>
      </dgm:t>
    </dgm:pt>
    <dgm:pt modelId="{9E67333C-4376-4D45-AB97-2949A45BBF13}" type="pres">
      <dgm:prSet presAssocID="{9DC124F0-6F37-493E-BB6B-0562A9CBD572}" presName="circ3" presStyleLbl="vennNode1" presStyleIdx="2" presStyleCnt="3"/>
      <dgm:spPr/>
      <dgm:t>
        <a:bodyPr/>
        <a:lstStyle/>
        <a:p>
          <a:endParaRPr lang="en-US"/>
        </a:p>
      </dgm:t>
    </dgm:pt>
    <dgm:pt modelId="{9EE83210-D9EE-45E9-8412-9C74E22B9B86}" type="pres">
      <dgm:prSet presAssocID="{9DC124F0-6F37-493E-BB6B-0562A9CBD572}" presName="circ3Tx" presStyleLbl="revTx" presStyleIdx="0" presStyleCnt="0">
        <dgm:presLayoutVars>
          <dgm:chMax val="0"/>
          <dgm:chPref val="0"/>
          <dgm:bulletEnabled val="1"/>
        </dgm:presLayoutVars>
      </dgm:prSet>
      <dgm:spPr/>
      <dgm:t>
        <a:bodyPr/>
        <a:lstStyle/>
        <a:p>
          <a:endParaRPr lang="en-US"/>
        </a:p>
      </dgm:t>
    </dgm:pt>
  </dgm:ptLst>
  <dgm:cxnLst>
    <dgm:cxn modelId="{F41C758E-97D6-4725-B674-22F3218D00EE}" srcId="{7E2636C1-A71A-46CC-9B98-5FBB8D4C899F}" destId="{B7652D64-9435-4C68-BA8F-2601CC707C68}" srcOrd="0" destOrd="0" parTransId="{B2AC2BC6-7E6C-4345-9EAE-51CE5CD5EA56}" sibTransId="{65FB2E19-ED61-4E7C-BEC8-1CD006939F5E}"/>
    <dgm:cxn modelId="{B93EF612-3A5F-4DA8-8CAE-FA9E31AB0C85}" srcId="{7E2636C1-A71A-46CC-9B98-5FBB8D4C899F}" destId="{A342001D-D92F-41C2-BF3E-569354BEB4A6}" srcOrd="1" destOrd="0" parTransId="{DA449C06-BC8D-4E3B-9E2B-2425499FCE72}" sibTransId="{C0524C2C-6B91-4020-AA8B-E84F9420CB21}"/>
    <dgm:cxn modelId="{29ECDCD8-FECC-4929-80FA-C11AAC38460E}" srcId="{7E2636C1-A71A-46CC-9B98-5FBB8D4C899F}" destId="{9DC124F0-6F37-493E-BB6B-0562A9CBD572}" srcOrd="2" destOrd="0" parTransId="{E8348042-E867-4F4D-A8BC-7DCDE37A1B7D}" sibTransId="{AF385B9D-FB86-40B4-B66D-30E82068B4E6}"/>
    <dgm:cxn modelId="{A5CF1193-4081-48F8-97FA-8E2B4EFC673D}" type="presOf" srcId="{A342001D-D92F-41C2-BF3E-569354BEB4A6}" destId="{8B82AEE4-5571-4A9D-A69B-634275EFF94A}" srcOrd="0" destOrd="0" presId="urn:microsoft.com/office/officeart/2005/8/layout/venn1"/>
    <dgm:cxn modelId="{20BE85BC-0A6E-47D0-99FC-E0F7E714E485}" type="presOf" srcId="{A342001D-D92F-41C2-BF3E-569354BEB4A6}" destId="{190DE72A-6DF7-42EF-9E89-33CA379C4A8E}" srcOrd="1" destOrd="0" presId="urn:microsoft.com/office/officeart/2005/8/layout/venn1"/>
    <dgm:cxn modelId="{DD98EDAB-338D-4683-B343-46D9CA74BF75}" type="presOf" srcId="{9DC124F0-6F37-493E-BB6B-0562A9CBD572}" destId="{9E67333C-4376-4D45-AB97-2949A45BBF13}" srcOrd="0" destOrd="0" presId="urn:microsoft.com/office/officeart/2005/8/layout/venn1"/>
    <dgm:cxn modelId="{628DCE1C-286A-441B-A942-33F8451787E5}" type="presOf" srcId="{B7652D64-9435-4C68-BA8F-2601CC707C68}" destId="{DF6A5FDE-109F-47EB-B8CB-593302D49F87}" srcOrd="1" destOrd="0" presId="urn:microsoft.com/office/officeart/2005/8/layout/venn1"/>
    <dgm:cxn modelId="{2BF9E487-CDFD-432E-B3F6-0965D7A7582A}" type="presOf" srcId="{B7652D64-9435-4C68-BA8F-2601CC707C68}" destId="{49F67285-D6CB-434A-A8E5-06F34B506D8F}" srcOrd="0" destOrd="0" presId="urn:microsoft.com/office/officeart/2005/8/layout/venn1"/>
    <dgm:cxn modelId="{F4F4E295-988A-4015-804F-C159D6760B72}" type="presOf" srcId="{9DC124F0-6F37-493E-BB6B-0562A9CBD572}" destId="{9EE83210-D9EE-45E9-8412-9C74E22B9B86}" srcOrd="1" destOrd="0" presId="urn:microsoft.com/office/officeart/2005/8/layout/venn1"/>
    <dgm:cxn modelId="{EE54D643-7704-4F42-A24D-DEECD167E066}" type="presOf" srcId="{7E2636C1-A71A-46CC-9B98-5FBB8D4C899F}" destId="{AE038422-B3D0-48F8-A428-3B5F565E13D8}" srcOrd="0" destOrd="0" presId="urn:microsoft.com/office/officeart/2005/8/layout/venn1"/>
    <dgm:cxn modelId="{6E1A92A1-8F82-4C31-ABCE-4218D8128B88}" type="presParOf" srcId="{AE038422-B3D0-48F8-A428-3B5F565E13D8}" destId="{49F67285-D6CB-434A-A8E5-06F34B506D8F}" srcOrd="0" destOrd="0" presId="urn:microsoft.com/office/officeart/2005/8/layout/venn1"/>
    <dgm:cxn modelId="{5E396F06-623F-4814-8FE3-CC4668E571B8}" type="presParOf" srcId="{AE038422-B3D0-48F8-A428-3B5F565E13D8}" destId="{DF6A5FDE-109F-47EB-B8CB-593302D49F87}" srcOrd="1" destOrd="0" presId="urn:microsoft.com/office/officeart/2005/8/layout/venn1"/>
    <dgm:cxn modelId="{80A6C89D-9F49-4D08-80D3-52F38C594731}" type="presParOf" srcId="{AE038422-B3D0-48F8-A428-3B5F565E13D8}" destId="{8B82AEE4-5571-4A9D-A69B-634275EFF94A}" srcOrd="2" destOrd="0" presId="urn:microsoft.com/office/officeart/2005/8/layout/venn1"/>
    <dgm:cxn modelId="{B7C69070-B29F-48D5-8D89-DC0E7350021A}" type="presParOf" srcId="{AE038422-B3D0-48F8-A428-3B5F565E13D8}" destId="{190DE72A-6DF7-42EF-9E89-33CA379C4A8E}" srcOrd="3" destOrd="0" presId="urn:microsoft.com/office/officeart/2005/8/layout/venn1"/>
    <dgm:cxn modelId="{EC32E607-D094-470B-99C8-E847B95C0B42}" type="presParOf" srcId="{AE038422-B3D0-48F8-A428-3B5F565E13D8}" destId="{9E67333C-4376-4D45-AB97-2949A45BBF13}" srcOrd="4" destOrd="0" presId="urn:microsoft.com/office/officeart/2005/8/layout/venn1"/>
    <dgm:cxn modelId="{15564EDA-B662-4031-AD54-7B7482937D96}" type="presParOf" srcId="{AE038422-B3D0-48F8-A428-3B5F565E13D8}" destId="{9EE83210-D9EE-45E9-8412-9C74E22B9B86}"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391AE-00A1-4624-AD51-D51F87D11FE1}">
      <dsp:nvSpPr>
        <dsp:cNvPr id="0" name=""/>
        <dsp:cNvSpPr/>
      </dsp:nvSpPr>
      <dsp:spPr>
        <a:xfrm>
          <a:off x="0" y="1735879"/>
          <a:ext cx="7017834" cy="592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t>Illicit Trade  </a:t>
          </a:r>
          <a:endParaRPr lang="en-US" sz="2500" kern="1200" dirty="0"/>
        </a:p>
      </dsp:txBody>
      <dsp:txXfrm>
        <a:off x="28911" y="1764790"/>
        <a:ext cx="6960012" cy="534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391AE-00A1-4624-AD51-D51F87D11FE1}">
      <dsp:nvSpPr>
        <dsp:cNvPr id="0" name=""/>
        <dsp:cNvSpPr/>
      </dsp:nvSpPr>
      <dsp:spPr>
        <a:xfrm>
          <a:off x="0" y="1543401"/>
          <a:ext cx="7017834" cy="9771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n-US" sz="4200" kern="1200" dirty="0" smtClean="0"/>
            <a:t>Counterfeit Goods </a:t>
          </a:r>
          <a:endParaRPr lang="en-US" sz="4200" kern="1200" dirty="0"/>
        </a:p>
      </dsp:txBody>
      <dsp:txXfrm>
        <a:off x="47703" y="1591104"/>
        <a:ext cx="6922428" cy="8817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67285-D6CB-434A-A8E5-06F34B506D8F}">
      <dsp:nvSpPr>
        <dsp:cNvPr id="0" name=""/>
        <dsp:cNvSpPr/>
      </dsp:nvSpPr>
      <dsp:spPr>
        <a:xfrm>
          <a:off x="2723697" y="41649"/>
          <a:ext cx="2953167" cy="295316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Whole of government ,Business and Civil Partnership towards researching ,investigation &amp;eradicating illicit Trade</a:t>
          </a:r>
          <a:endParaRPr lang="en-US" sz="1600" kern="1200" dirty="0"/>
        </a:p>
      </dsp:txBody>
      <dsp:txXfrm>
        <a:off x="3117453" y="558453"/>
        <a:ext cx="2165656" cy="1328925"/>
      </dsp:txXfrm>
    </dsp:sp>
    <dsp:sp modelId="{8B82AEE4-5571-4A9D-A69B-634275EFF94A}">
      <dsp:nvSpPr>
        <dsp:cNvPr id="0" name=""/>
        <dsp:cNvSpPr/>
      </dsp:nvSpPr>
      <dsp:spPr>
        <a:xfrm>
          <a:off x="3733543" y="1907254"/>
          <a:ext cx="2953167" cy="295316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Improve Government’s ability to detect , prevent and successfully combat illicit Trade</a:t>
          </a:r>
          <a:endParaRPr lang="en-US" sz="1600" kern="1200" dirty="0"/>
        </a:p>
      </dsp:txBody>
      <dsp:txXfrm>
        <a:off x="4636720" y="2670155"/>
        <a:ext cx="1771900" cy="1624242"/>
      </dsp:txXfrm>
    </dsp:sp>
    <dsp:sp modelId="{9E67333C-4376-4D45-AB97-2949A45BBF13}">
      <dsp:nvSpPr>
        <dsp:cNvPr id="0" name=""/>
        <dsp:cNvSpPr/>
      </dsp:nvSpPr>
      <dsp:spPr>
        <a:xfrm>
          <a:off x="1602340" y="1907254"/>
          <a:ext cx="2953167" cy="295316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Increase regional and international law enforcement partnership aimed at eradicating illicit Trade </a:t>
          </a:r>
          <a:endParaRPr lang="en-US" sz="1600" kern="1200" dirty="0"/>
        </a:p>
      </dsp:txBody>
      <dsp:txXfrm>
        <a:off x="1880430" y="2670155"/>
        <a:ext cx="1771900" cy="16242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7C929-F5A2-B944-A14F-16451897D16C}" type="datetimeFigureOut">
              <a:rPr lang="en-US" smtClean="0"/>
              <a:t>10/25/2021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2B449-F1C8-6F47-A588-55ED763A9793}" type="slidenum">
              <a:rPr lang="en-US" smtClean="0"/>
              <a:t>‹#›</a:t>
            </a:fld>
            <a:endParaRPr lang="en-US"/>
          </a:p>
        </p:txBody>
      </p:sp>
    </p:spTree>
    <p:extLst>
      <p:ext uri="{BB962C8B-B14F-4D97-AF65-F5344CB8AC3E}">
        <p14:creationId xmlns:p14="http://schemas.microsoft.com/office/powerpoint/2010/main" val="459981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B449-F1C8-6F47-A588-55ED763A9793}" type="slidenum">
              <a:rPr lang="en-US" smtClean="0"/>
              <a:t>0</a:t>
            </a:fld>
            <a:endParaRPr lang="en-US"/>
          </a:p>
        </p:txBody>
      </p:sp>
    </p:spTree>
    <p:extLst>
      <p:ext uri="{BB962C8B-B14F-4D97-AF65-F5344CB8AC3E}">
        <p14:creationId xmlns:p14="http://schemas.microsoft.com/office/powerpoint/2010/main" val="27068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B449-F1C8-6F47-A588-55ED763A9793}" type="slidenum">
              <a:rPr lang="en-US" smtClean="0"/>
              <a:t>28</a:t>
            </a:fld>
            <a:endParaRPr lang="en-US"/>
          </a:p>
        </p:txBody>
      </p:sp>
    </p:spTree>
    <p:extLst>
      <p:ext uri="{BB962C8B-B14F-4D97-AF65-F5344CB8AC3E}">
        <p14:creationId xmlns:p14="http://schemas.microsoft.com/office/powerpoint/2010/main" val="1057875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Date Placeholder 13"/>
          <p:cNvSpPr>
            <a:spLocks noGrp="1"/>
          </p:cNvSpPr>
          <p:nvPr>
            <p:ph type="dt" sz="half" idx="10"/>
          </p:nvPr>
        </p:nvSpPr>
        <p:spPr>
          <a:xfrm>
            <a:off x="2122260" y="5913438"/>
            <a:ext cx="4899479" cy="301756"/>
          </a:xfrm>
          <a:prstGeom prst="rect">
            <a:avLst/>
          </a:prstGeom>
        </p:spPr>
        <p:txBody>
          <a:bodyPr/>
          <a:lstStyle>
            <a:lvl1pPr algn="ctr">
              <a:defRPr sz="1600" b="0" i="0" baseline="0">
                <a:solidFill>
                  <a:schemeClr val="bg1"/>
                </a:solidFill>
                <a:latin typeface="Arial" charset="0"/>
              </a:defRPr>
            </a:lvl1pPr>
          </a:lstStyle>
          <a:p>
            <a:endParaRPr lang="en-US" dirty="0"/>
          </a:p>
        </p:txBody>
      </p:sp>
      <p:sp>
        <p:nvSpPr>
          <p:cNvPr id="17" name="Title 16"/>
          <p:cNvSpPr>
            <a:spLocks noGrp="1"/>
          </p:cNvSpPr>
          <p:nvPr>
            <p:ph type="title" hasCustomPrompt="1"/>
          </p:nvPr>
        </p:nvSpPr>
        <p:spPr>
          <a:xfrm>
            <a:off x="1199696" y="4005620"/>
            <a:ext cx="6744607" cy="514117"/>
          </a:xfrm>
        </p:spPr>
        <p:txBody>
          <a:bodyPr>
            <a:noAutofit/>
          </a:bodyPr>
          <a:lstStyle>
            <a:lvl1pPr algn="ctr">
              <a:defRPr sz="3200" b="1" i="0" baseline="0">
                <a:solidFill>
                  <a:schemeClr val="bg1"/>
                </a:solidFill>
                <a:latin typeface="Arial" charset="0"/>
              </a:defRPr>
            </a:lvl1pPr>
          </a:lstStyle>
          <a:p>
            <a:r>
              <a:rPr lang="en-US" dirty="0" smtClean="0"/>
              <a:t>Click to edit Title</a:t>
            </a:r>
            <a:endParaRPr lang="en-US" dirty="0"/>
          </a:p>
        </p:txBody>
      </p:sp>
      <p:sp>
        <p:nvSpPr>
          <p:cNvPr id="4" name="Text Placeholder 3"/>
          <p:cNvSpPr>
            <a:spLocks noGrp="1"/>
          </p:cNvSpPr>
          <p:nvPr>
            <p:ph type="body" sz="quarter" idx="11" hasCustomPrompt="1"/>
          </p:nvPr>
        </p:nvSpPr>
        <p:spPr>
          <a:xfrm>
            <a:off x="2138589" y="4992693"/>
            <a:ext cx="4866821" cy="488950"/>
          </a:xfrm>
        </p:spPr>
        <p:txBody>
          <a:bodyPr>
            <a:normAutofit/>
          </a:bodyPr>
          <a:lstStyle>
            <a:lvl1pPr marL="0" indent="0" algn="ctr">
              <a:buFontTx/>
              <a:buNone/>
              <a:defRPr sz="2400" baseline="0">
                <a:solidFill>
                  <a:schemeClr val="bg1"/>
                </a:solidFill>
              </a:defRPr>
            </a:lvl1pPr>
          </a:lstStyle>
          <a:p>
            <a:pPr lvl="0"/>
            <a:r>
              <a:rPr lang="en-US" dirty="0" smtClean="0"/>
              <a:t>Click to edit Master Division</a:t>
            </a:r>
            <a:endParaRPr lang="en-US" dirty="0"/>
          </a:p>
        </p:txBody>
      </p:sp>
    </p:spTree>
    <p:extLst>
      <p:ext uri="{BB962C8B-B14F-4D97-AF65-F5344CB8AC3E}">
        <p14:creationId xmlns:p14="http://schemas.microsoft.com/office/powerpoint/2010/main" val="2216063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B540B12B-D968-2643-8E7F-238A3C456CC9}" type="slidenum">
              <a:rPr lang="en-US" smtClean="0"/>
              <a:pPr/>
              <a:t>‹#›</a:t>
            </a:fld>
            <a:endParaRPr lang="en-US" dirty="0"/>
          </a:p>
        </p:txBody>
      </p:sp>
      <p:sp>
        <p:nvSpPr>
          <p:cNvPr id="12" name="Text Placeholder 11"/>
          <p:cNvSpPr>
            <a:spLocks noGrp="1"/>
          </p:cNvSpPr>
          <p:nvPr>
            <p:ph type="body" sz="quarter" idx="11"/>
          </p:nvPr>
        </p:nvSpPr>
        <p:spPr>
          <a:xfrm>
            <a:off x="341312" y="1844673"/>
            <a:ext cx="8370887" cy="4248151"/>
          </a:xfrm>
        </p:spPr>
        <p:txBody>
          <a:bodyPr>
            <a:normAutofit/>
          </a:bodyPr>
          <a:lstStyle>
            <a:lvl1pPr marL="0" indent="0">
              <a:lnSpc>
                <a:spcPct val="100000"/>
              </a:lnSpc>
              <a:spcBef>
                <a:spcPts val="0"/>
              </a:spcBef>
              <a:buFontTx/>
              <a:buNone/>
              <a:defRPr sz="1800"/>
            </a:lvl1pPr>
            <a:lvl2pPr marL="457200" indent="0">
              <a:buFontTx/>
              <a:buNone/>
              <a:defRPr sz="1800">
                <a:solidFill>
                  <a:schemeClr val="tx1">
                    <a:lumMod val="75000"/>
                    <a:lumOff val="25000"/>
                  </a:schemeClr>
                </a:solidFill>
              </a:defRPr>
            </a:lvl2pPr>
            <a:lvl3pPr marL="914400" indent="0">
              <a:buFontTx/>
              <a:buNone/>
              <a:defRPr sz="1800">
                <a:solidFill>
                  <a:schemeClr val="tx1">
                    <a:lumMod val="75000"/>
                    <a:lumOff val="25000"/>
                  </a:schemeClr>
                </a:solidFill>
              </a:defRPr>
            </a:lvl3pPr>
            <a:lvl4pPr marL="1371600" indent="0">
              <a:buFontTx/>
              <a:buNone/>
              <a:defRPr sz="1800">
                <a:solidFill>
                  <a:schemeClr val="tx1">
                    <a:lumMod val="75000"/>
                    <a:lumOff val="25000"/>
                  </a:schemeClr>
                </a:solidFill>
              </a:defRPr>
            </a:lvl4pPr>
            <a:lvl5pPr marL="1828800" indent="0">
              <a:buFontTx/>
              <a:buNone/>
              <a:defRPr sz="1800">
                <a:solidFill>
                  <a:schemeClr val="tx1">
                    <a:lumMod val="75000"/>
                    <a:lumOff val="2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16"/>
          <p:cNvSpPr>
            <a:spLocks noGrp="1"/>
          </p:cNvSpPr>
          <p:nvPr>
            <p:ph type="body" sz="quarter" idx="12"/>
          </p:nvPr>
        </p:nvSpPr>
        <p:spPr>
          <a:xfrm>
            <a:off x="341313" y="1052513"/>
            <a:ext cx="7886700" cy="437806"/>
          </a:xfrm>
        </p:spPr>
        <p:txBody>
          <a:bodyPr>
            <a:normAutofit/>
          </a:bodyPr>
          <a:lstStyle>
            <a:lvl1pPr>
              <a:defRPr sz="2000" b="1"/>
            </a:lvl1pPr>
          </a:lstStyle>
          <a:p>
            <a:pPr lvl="0"/>
            <a:r>
              <a:rPr lang="en-US" smtClean="0"/>
              <a:t>Click to edit Master text styles</a:t>
            </a:r>
          </a:p>
        </p:txBody>
      </p:sp>
    </p:spTree>
    <p:extLst>
      <p:ext uri="{BB962C8B-B14F-4D97-AF65-F5344CB8AC3E}">
        <p14:creationId xmlns:p14="http://schemas.microsoft.com/office/powerpoint/2010/main" val="7607280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ullet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B540B12B-D968-2643-8E7F-238A3C456CC9}" type="slidenum">
              <a:rPr lang="en-US" smtClean="0"/>
              <a:pPr/>
              <a:t>‹#›</a:t>
            </a:fld>
            <a:endParaRPr lang="en-US" dirty="0"/>
          </a:p>
        </p:txBody>
      </p:sp>
      <p:sp>
        <p:nvSpPr>
          <p:cNvPr id="12" name="Text Placeholder 11"/>
          <p:cNvSpPr>
            <a:spLocks noGrp="1"/>
          </p:cNvSpPr>
          <p:nvPr>
            <p:ph type="body" sz="quarter" idx="11"/>
          </p:nvPr>
        </p:nvSpPr>
        <p:spPr>
          <a:xfrm>
            <a:off x="341312" y="1844673"/>
            <a:ext cx="8370887" cy="4248151"/>
          </a:xfrm>
        </p:spPr>
        <p:txBody>
          <a:bodyPr>
            <a:normAutofit/>
          </a:bodyPr>
          <a:lstStyle>
            <a:lvl1pPr marL="285750" indent="-285750">
              <a:lnSpc>
                <a:spcPct val="90000"/>
              </a:lnSpc>
              <a:spcBef>
                <a:spcPts val="0"/>
              </a:spcBef>
              <a:buFontTx/>
              <a:buBlip>
                <a:blip r:embed="rId2"/>
              </a:buBlip>
              <a:defRPr sz="1800"/>
            </a:lvl1pPr>
            <a:lvl2pPr marL="685800" indent="-228600">
              <a:lnSpc>
                <a:spcPct val="90000"/>
              </a:lnSpc>
              <a:spcBef>
                <a:spcPts val="0"/>
              </a:spcBef>
              <a:buFontTx/>
              <a:buBlip>
                <a:blip r:embed="rId2"/>
              </a:buBlip>
              <a:defRPr sz="1800">
                <a:solidFill>
                  <a:schemeClr val="tx1">
                    <a:lumMod val="75000"/>
                    <a:lumOff val="25000"/>
                  </a:schemeClr>
                </a:solidFill>
              </a:defRPr>
            </a:lvl2pPr>
            <a:lvl3pPr marL="1143000" indent="-228600">
              <a:lnSpc>
                <a:spcPct val="90000"/>
              </a:lnSpc>
              <a:spcBef>
                <a:spcPts val="0"/>
              </a:spcBef>
              <a:buFontTx/>
              <a:buBlip>
                <a:blip r:embed="rId2"/>
              </a:buBlip>
              <a:defRPr sz="1800">
                <a:solidFill>
                  <a:schemeClr val="tx1">
                    <a:lumMod val="75000"/>
                    <a:lumOff val="25000"/>
                  </a:schemeClr>
                </a:solidFill>
              </a:defRPr>
            </a:lvl3pPr>
            <a:lvl4pPr marL="1600200" indent="-228600">
              <a:lnSpc>
                <a:spcPct val="90000"/>
              </a:lnSpc>
              <a:spcBef>
                <a:spcPts val="0"/>
              </a:spcBef>
              <a:buFontTx/>
              <a:buBlip>
                <a:blip r:embed="rId2"/>
              </a:buBlip>
              <a:defRPr sz="1800">
                <a:solidFill>
                  <a:schemeClr val="tx1">
                    <a:lumMod val="75000"/>
                    <a:lumOff val="25000"/>
                  </a:schemeClr>
                </a:solidFill>
              </a:defRPr>
            </a:lvl4pPr>
            <a:lvl5pPr marL="2057400" indent="-228600">
              <a:lnSpc>
                <a:spcPct val="90000"/>
              </a:lnSpc>
              <a:spcBef>
                <a:spcPts val="0"/>
              </a:spcBef>
              <a:buFontTx/>
              <a:buBlip>
                <a:blip r:embed="rId2"/>
              </a:buBlip>
              <a:defRPr sz="1800">
                <a:solidFill>
                  <a:schemeClr val="tx1">
                    <a:lumMod val="75000"/>
                    <a:lumOff val="2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16"/>
          <p:cNvSpPr>
            <a:spLocks noGrp="1"/>
          </p:cNvSpPr>
          <p:nvPr>
            <p:ph type="body" sz="quarter" idx="12"/>
          </p:nvPr>
        </p:nvSpPr>
        <p:spPr>
          <a:xfrm>
            <a:off x="341313" y="1052513"/>
            <a:ext cx="7886700" cy="437806"/>
          </a:xfrm>
        </p:spPr>
        <p:txBody>
          <a:bodyPr>
            <a:normAutofit/>
          </a:bodyPr>
          <a:lstStyle>
            <a:lvl1pPr>
              <a:defRPr sz="2000" b="1"/>
            </a:lvl1pPr>
          </a:lstStyle>
          <a:p>
            <a:pPr lvl="0"/>
            <a:r>
              <a:rPr lang="en-US" smtClean="0"/>
              <a:t>Click to edit Master text styles</a:t>
            </a:r>
          </a:p>
        </p:txBody>
      </p:sp>
    </p:spTree>
    <p:extLst>
      <p:ext uri="{BB962C8B-B14F-4D97-AF65-F5344CB8AC3E}">
        <p14:creationId xmlns:p14="http://schemas.microsoft.com/office/powerpoint/2010/main" val="8015662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Imag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341993" y="441325"/>
            <a:ext cx="7886700" cy="532606"/>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10" name="Slide Number Placeholder 5"/>
          <p:cNvSpPr>
            <a:spLocks noGrp="1"/>
          </p:cNvSpPr>
          <p:nvPr>
            <p:ph type="sldNum" sz="quarter" idx="4"/>
          </p:nvPr>
        </p:nvSpPr>
        <p:spPr>
          <a:xfrm>
            <a:off x="341993" y="6429826"/>
            <a:ext cx="2057400" cy="365125"/>
          </a:xfrm>
          <a:prstGeom prst="rect">
            <a:avLst/>
          </a:prstGeom>
        </p:spPr>
        <p:txBody>
          <a:bodyPr vert="horz" lIns="91440" tIns="45720" rIns="91440" bIns="45720" rtlCol="0" anchor="ctr"/>
          <a:lstStyle>
            <a:lvl1pPr algn="l">
              <a:defRPr sz="1200" b="0" i="0">
                <a:solidFill>
                  <a:srgbClr val="004C85"/>
                </a:solidFill>
                <a:latin typeface="Arial" charset="0"/>
              </a:defRPr>
            </a:lvl1pPr>
          </a:lstStyle>
          <a:p>
            <a:fld id="{B540B12B-D968-2643-8E7F-238A3C456CC9}" type="slidenum">
              <a:rPr lang="en-US" smtClean="0"/>
              <a:pPr/>
              <a:t>‹#›</a:t>
            </a:fld>
            <a:endParaRPr lang="en-US" dirty="0"/>
          </a:p>
        </p:txBody>
      </p:sp>
      <p:sp>
        <p:nvSpPr>
          <p:cNvPr id="3" name="Text Placeholder 2"/>
          <p:cNvSpPr>
            <a:spLocks noGrp="1"/>
          </p:cNvSpPr>
          <p:nvPr>
            <p:ph type="body" sz="quarter" idx="10"/>
          </p:nvPr>
        </p:nvSpPr>
        <p:spPr>
          <a:xfrm>
            <a:off x="341993" y="1052513"/>
            <a:ext cx="7886700" cy="437807"/>
          </a:xfrm>
        </p:spPr>
        <p:txBody>
          <a:bodyPr/>
          <a:lstStyle>
            <a:lvl1pPr>
              <a:defRPr b="1"/>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5" name="Content Placeholder 4"/>
          <p:cNvSpPr>
            <a:spLocks noGrp="1"/>
          </p:cNvSpPr>
          <p:nvPr>
            <p:ph sz="quarter" idx="11"/>
          </p:nvPr>
        </p:nvSpPr>
        <p:spPr>
          <a:xfrm>
            <a:off x="341312" y="1844674"/>
            <a:ext cx="8370887" cy="4248151"/>
          </a:xfrm>
        </p:spPr>
        <p:txBody>
          <a:bodyPr>
            <a:normAutofit/>
          </a:bodyPr>
          <a:lstStyle>
            <a:lvl1pPr>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Tree>
    <p:extLst>
      <p:ext uri="{BB962C8B-B14F-4D97-AF65-F5344CB8AC3E}">
        <p14:creationId xmlns:p14="http://schemas.microsoft.com/office/powerpoint/2010/main" val="7593990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84821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452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9554046-01E9-464B-8E56-E5A4DF240323}" type="datetimeFigureOut">
              <a:rPr lang="en-US" smtClean="0"/>
              <a:t>10/25/2021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091A87B-2F65-B344-87D0-28A6ECEA3300}" type="slidenum">
              <a:rPr lang="en-US" smtClean="0"/>
              <a:t>‹#›</a:t>
            </a:fld>
            <a:endParaRPr lang="en-US" dirty="0"/>
          </a:p>
        </p:txBody>
      </p:sp>
    </p:spTree>
    <p:extLst>
      <p:ext uri="{BB962C8B-B14F-4D97-AF65-F5344CB8AC3E}">
        <p14:creationId xmlns:p14="http://schemas.microsoft.com/office/powerpoint/2010/main" val="98520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wmf"/><Relationship Id="rId4" Type="http://schemas.openxmlformats.org/officeDocument/2006/relationships/slideLayout" Target="../slideLayouts/slideLayout4.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1993" y="441325"/>
            <a:ext cx="7886700" cy="532606"/>
          </a:xfrm>
          <a:prstGeom prst="rect">
            <a:avLst/>
          </a:prstGeom>
        </p:spPr>
        <p:txBody>
          <a:bodyPr vert="horz" lIns="91440" tIns="45720" rIns="91440" bIns="45720" rtlCol="0" anchor="t" anchorCtr="0">
            <a:normAutofit/>
          </a:bodyPr>
          <a:lstStyle/>
          <a:p>
            <a:r>
              <a:rPr lang="en-US" dirty="0" smtClean="0"/>
              <a:t>Click to edit Master Headline</a:t>
            </a:r>
            <a:endParaRPr lang="en-US" dirty="0"/>
          </a:p>
        </p:txBody>
      </p:sp>
      <p:sp>
        <p:nvSpPr>
          <p:cNvPr id="3" name="Text Placeholder 2"/>
          <p:cNvSpPr>
            <a:spLocks noGrp="1"/>
          </p:cNvSpPr>
          <p:nvPr>
            <p:ph type="body" idx="1"/>
          </p:nvPr>
        </p:nvSpPr>
        <p:spPr>
          <a:xfrm>
            <a:off x="341993" y="1052513"/>
            <a:ext cx="7886700" cy="433268"/>
          </a:xfrm>
          <a:prstGeom prst="rect">
            <a:avLst/>
          </a:prstGeom>
        </p:spPr>
        <p:txBody>
          <a:bodyPr vert="horz" lIns="91440" tIns="45720" rIns="91440" bIns="45720" rtlCol="0">
            <a:normAutofit/>
          </a:bodyPr>
          <a:lstStyle/>
          <a:p>
            <a:pPr lvl="0"/>
            <a:r>
              <a:rPr lang="en-US" b="1" i="0" baseline="0" dirty="0" smtClean="0">
                <a:solidFill>
                  <a:schemeClr val="tx1">
                    <a:lumMod val="75000"/>
                    <a:lumOff val="25000"/>
                  </a:schemeClr>
                </a:solidFill>
                <a:latin typeface="Arial" charset="0"/>
              </a:rPr>
              <a:t>Click to edit Master Sub-header</a:t>
            </a:r>
          </a:p>
        </p:txBody>
      </p:sp>
      <p:sp>
        <p:nvSpPr>
          <p:cNvPr id="6" name="Slide Number Placeholder 5"/>
          <p:cNvSpPr>
            <a:spLocks noGrp="1"/>
          </p:cNvSpPr>
          <p:nvPr>
            <p:ph type="sldNum" sz="quarter" idx="4"/>
          </p:nvPr>
        </p:nvSpPr>
        <p:spPr>
          <a:xfrm>
            <a:off x="341993" y="6429826"/>
            <a:ext cx="2057400" cy="365125"/>
          </a:xfrm>
          <a:prstGeom prst="rect">
            <a:avLst/>
          </a:prstGeom>
        </p:spPr>
        <p:txBody>
          <a:bodyPr vert="horz" lIns="91440" tIns="45720" rIns="91440" bIns="45720" rtlCol="0" anchor="ctr"/>
          <a:lstStyle>
            <a:lvl1pPr algn="l">
              <a:defRPr sz="1200" b="0" i="0">
                <a:solidFill>
                  <a:srgbClr val="004C85"/>
                </a:solidFill>
                <a:latin typeface="Arial" charset="0"/>
              </a:defRPr>
            </a:lvl1pPr>
          </a:lstStyle>
          <a:p>
            <a:fld id="{B540B12B-D968-2643-8E7F-238A3C456CC9}" type="slidenum">
              <a:rPr lang="en-US" smtClean="0"/>
              <a:pPr/>
              <a:t>‹#›</a:t>
            </a:fld>
            <a:endParaRPr lang="en-US" dirty="0"/>
          </a:p>
        </p:txBody>
      </p:sp>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49935" y="6365971"/>
            <a:ext cx="1062263" cy="304133"/>
          </a:xfrm>
          <a:prstGeom prst="rect">
            <a:avLst/>
          </a:prstGeom>
        </p:spPr>
      </p:pic>
      <p:cxnSp>
        <p:nvCxnSpPr>
          <p:cNvPr id="7" name="Straight Connector 6"/>
          <p:cNvCxnSpPr/>
          <p:nvPr/>
        </p:nvCxnSpPr>
        <p:spPr>
          <a:xfrm>
            <a:off x="431801" y="6237514"/>
            <a:ext cx="8280399" cy="0"/>
          </a:xfrm>
          <a:prstGeom prst="line">
            <a:avLst/>
          </a:prstGeom>
          <a:ln w="25400">
            <a:solidFill>
              <a:srgbClr val="004C85"/>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5" r:id="rId2"/>
    <p:sldLayoutId id="2147483662" r:id="rId3"/>
    <p:sldLayoutId id="2147483663" r:id="rId4"/>
    <p:sldLayoutId id="2147483664" r:id="rId5"/>
    <p:sldLayoutId id="2147483666" r:id="rId6"/>
    <p:sldLayoutId id="2147483667"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000" b="1" kern="1200">
          <a:solidFill>
            <a:srgbClr val="004C85"/>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000" b="0" i="0" kern="1200">
          <a:solidFill>
            <a:schemeClr val="tx1">
              <a:lumMod val="75000"/>
              <a:lumOff val="25000"/>
            </a:schemeClr>
          </a:solidFill>
          <a:latin typeface="Arial" charset="0"/>
          <a:ea typeface="+mn-ea"/>
          <a:cs typeface="+mn-cs"/>
        </a:defRPr>
      </a:lvl1pPr>
      <a:lvl2pPr marL="685800" indent="-228600" algn="l" defTabSz="914400" rtl="0" eaLnBrk="1" latinLnBrk="0" hangingPunct="1">
        <a:lnSpc>
          <a:spcPct val="90000"/>
        </a:lnSpc>
        <a:spcBef>
          <a:spcPts val="500"/>
        </a:spcBef>
        <a:buFontTx/>
        <a:buBlip>
          <a:blip r:embed="rId10"/>
        </a:buBlip>
        <a:defRPr sz="2000" b="0" i="0" kern="1200">
          <a:solidFill>
            <a:schemeClr val="tx1">
              <a:lumMod val="75000"/>
              <a:lumOff val="25000"/>
            </a:schemeClr>
          </a:solidFill>
          <a:latin typeface="Arial" charset="0"/>
          <a:ea typeface="+mn-ea"/>
          <a:cs typeface="+mn-cs"/>
        </a:defRPr>
      </a:lvl2pPr>
      <a:lvl3pPr marL="11430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3pPr>
      <a:lvl4pPr marL="16002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4pPr>
      <a:lvl5pPr marL="20574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78" userDrawn="1">
          <p15:clr>
            <a:srgbClr val="F26B43"/>
          </p15:clr>
        </p15:guide>
        <p15:guide id="2" pos="272" userDrawn="1">
          <p15:clr>
            <a:srgbClr val="F26B43"/>
          </p15:clr>
        </p15:guide>
        <p15:guide id="3" pos="5488" userDrawn="1">
          <p15:clr>
            <a:srgbClr val="F26B43"/>
          </p15:clr>
        </p15:guide>
        <p15:guide id="4" orient="horz" pos="4201" userDrawn="1">
          <p15:clr>
            <a:srgbClr val="F26B43"/>
          </p15:clr>
        </p15:guide>
        <p15:guide id="5" orient="horz" pos="663" userDrawn="1">
          <p15:clr>
            <a:srgbClr val="F26B43"/>
          </p15:clr>
        </p15:guide>
        <p15:guide id="6" orient="horz" pos="1162" userDrawn="1">
          <p15:clr>
            <a:srgbClr val="F26B43"/>
          </p15:clr>
        </p15:guide>
        <p15:guide id="7" orient="horz" pos="38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fld id="{3FA8E7E7-2BB0-1645-8482-3DF6D76BB06A}" type="datetime4">
              <a:rPr lang="en-ZA" smtClean="0"/>
              <a:pPr/>
              <a:t>25 October 2021</a:t>
            </a:fld>
            <a:endParaRPr lang="en-US" dirty="0"/>
          </a:p>
        </p:txBody>
      </p:sp>
      <p:sp>
        <p:nvSpPr>
          <p:cNvPr id="3" name="Title 2"/>
          <p:cNvSpPr>
            <a:spLocks noGrp="1"/>
          </p:cNvSpPr>
          <p:nvPr>
            <p:ph type="title"/>
          </p:nvPr>
        </p:nvSpPr>
        <p:spPr>
          <a:xfrm>
            <a:off x="840509" y="4005620"/>
            <a:ext cx="7490691" cy="1425024"/>
          </a:xfrm>
        </p:spPr>
        <p:txBody>
          <a:bodyPr/>
          <a:lstStyle/>
          <a:p>
            <a:r>
              <a:rPr lang="en-US" dirty="0"/>
              <a:t/>
            </a:r>
            <a:br>
              <a:rPr lang="en-US" dirty="0"/>
            </a:br>
            <a:r>
              <a:rPr lang="en-US" dirty="0" smtClean="0"/>
              <a:t>Illicit trade and counterfeit goods</a:t>
            </a:r>
            <a:br>
              <a:rPr lang="en-US" dirty="0" smtClean="0"/>
            </a:br>
            <a:r>
              <a:rPr lang="en-US" dirty="0" smtClean="0"/>
              <a:t>Presenter: Patrick Moeng</a:t>
            </a:r>
            <a:endParaRPr lang="en-US" dirty="0"/>
          </a:p>
        </p:txBody>
      </p:sp>
    </p:spTree>
    <p:extLst>
      <p:ext uri="{BB962C8B-B14F-4D97-AF65-F5344CB8AC3E}">
        <p14:creationId xmlns:p14="http://schemas.microsoft.com/office/powerpoint/2010/main" val="694752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Risks of Illicit Trade</a:t>
            </a:r>
          </a:p>
        </p:txBody>
      </p:sp>
      <p:sp>
        <p:nvSpPr>
          <p:cNvPr id="3" name="Slide Number Placeholder 2"/>
          <p:cNvSpPr>
            <a:spLocks noGrp="1"/>
          </p:cNvSpPr>
          <p:nvPr>
            <p:ph type="sldNum" sz="quarter" idx="10"/>
          </p:nvPr>
        </p:nvSpPr>
        <p:spPr/>
        <p:txBody>
          <a:bodyPr/>
          <a:lstStyle/>
          <a:p>
            <a:fld id="{B540B12B-D968-2643-8E7F-238A3C456CC9}" type="slidenum">
              <a:rPr lang="en-US" smtClean="0"/>
              <a:pPr/>
              <a:t>9</a:t>
            </a:fld>
            <a:endParaRPr lang="en-US" dirty="0"/>
          </a:p>
        </p:txBody>
      </p:sp>
      <p:sp>
        <p:nvSpPr>
          <p:cNvPr id="4" name="Text Placeholder 3"/>
          <p:cNvSpPr>
            <a:spLocks noGrp="1"/>
          </p:cNvSpPr>
          <p:nvPr>
            <p:ph type="body" sz="quarter" idx="11"/>
          </p:nvPr>
        </p:nvSpPr>
        <p:spPr>
          <a:xfrm>
            <a:off x="341312" y="1170879"/>
            <a:ext cx="8370887" cy="4921946"/>
          </a:xfrm>
        </p:spPr>
        <p:txBody>
          <a:bodyPr>
            <a:normAutofit/>
          </a:bodyPr>
          <a:lstStyle/>
          <a:p>
            <a:r>
              <a:rPr lang="en-ZA" sz="1600" dirty="0">
                <a:latin typeface="+mj-lt"/>
              </a:rPr>
              <a:t>The impact of illegal imports includes</a:t>
            </a:r>
            <a:r>
              <a:rPr lang="en-ZA" sz="1600" dirty="0" smtClean="0">
                <a:latin typeface="+mj-lt"/>
              </a:rPr>
              <a:t>:</a:t>
            </a:r>
          </a:p>
          <a:p>
            <a:endParaRPr lang="en-ZA" sz="1600" dirty="0">
              <a:latin typeface="+mj-lt"/>
            </a:endParaRPr>
          </a:p>
          <a:p>
            <a:pPr marL="285750" indent="-285750">
              <a:buFont typeface="Arial" panose="020B0604020202020204" pitchFamily="34" charset="0"/>
              <a:buChar char="•"/>
            </a:pPr>
            <a:r>
              <a:rPr lang="en-ZA" sz="1600" dirty="0">
                <a:latin typeface="+mj-lt"/>
              </a:rPr>
              <a:t>L</a:t>
            </a:r>
            <a:r>
              <a:rPr lang="en-ZA" sz="1600" dirty="0" smtClean="0">
                <a:latin typeface="+mj-lt"/>
              </a:rPr>
              <a:t>ower </a:t>
            </a:r>
            <a:r>
              <a:rPr lang="en-ZA" sz="1600" dirty="0">
                <a:latin typeface="+mj-lt"/>
              </a:rPr>
              <a:t>revenue for the fiscus (given that not all customs duties and value added tax (</a:t>
            </a:r>
            <a:r>
              <a:rPr lang="en-ZA" sz="1600" dirty="0" smtClean="0">
                <a:latin typeface="+mj-lt"/>
              </a:rPr>
              <a:t>VAT) due to the government are paid)</a:t>
            </a:r>
          </a:p>
          <a:p>
            <a:pPr marL="285750" indent="-285750">
              <a:buFont typeface="Arial" panose="020B0604020202020204" pitchFamily="34" charset="0"/>
              <a:buChar char="•"/>
            </a:pPr>
            <a:r>
              <a:rPr lang="en-ZA" sz="1600" dirty="0">
                <a:latin typeface="+mj-lt"/>
              </a:rPr>
              <a:t>C</a:t>
            </a:r>
            <a:r>
              <a:rPr lang="en-ZA" sz="1600" dirty="0" smtClean="0">
                <a:latin typeface="+mj-lt"/>
              </a:rPr>
              <a:t>ircumvention </a:t>
            </a:r>
            <a:r>
              <a:rPr lang="en-ZA" sz="1600" dirty="0">
                <a:latin typeface="+mj-lt"/>
              </a:rPr>
              <a:t>of support put in place by government for local industries</a:t>
            </a:r>
          </a:p>
          <a:p>
            <a:pPr marL="285750" indent="-285750">
              <a:buFont typeface="Arial" panose="020B0604020202020204" pitchFamily="34" charset="0"/>
              <a:buChar char="•"/>
            </a:pPr>
            <a:r>
              <a:rPr lang="en-ZA" sz="1600" dirty="0">
                <a:latin typeface="+mj-lt"/>
              </a:rPr>
              <a:t>T</a:t>
            </a:r>
            <a:r>
              <a:rPr lang="en-ZA" sz="1600" dirty="0" smtClean="0">
                <a:latin typeface="+mj-lt"/>
              </a:rPr>
              <a:t>he </a:t>
            </a:r>
            <a:r>
              <a:rPr lang="en-ZA" sz="1600" dirty="0">
                <a:latin typeface="+mj-lt"/>
              </a:rPr>
              <a:t>erosion of productive capacity in the country</a:t>
            </a:r>
          </a:p>
          <a:p>
            <a:pPr marL="285750" indent="-285750">
              <a:buFont typeface="Arial" panose="020B0604020202020204" pitchFamily="34" charset="0"/>
              <a:buChar char="•"/>
            </a:pPr>
            <a:r>
              <a:rPr lang="en-ZA" sz="1600" dirty="0">
                <a:latin typeface="+mj-lt"/>
              </a:rPr>
              <a:t>J</a:t>
            </a:r>
            <a:r>
              <a:rPr lang="en-ZA" sz="1600" dirty="0" smtClean="0">
                <a:latin typeface="+mj-lt"/>
              </a:rPr>
              <a:t>ob </a:t>
            </a:r>
            <a:r>
              <a:rPr lang="en-ZA" sz="1600" dirty="0">
                <a:latin typeface="+mj-lt"/>
              </a:rPr>
              <a:t>losses, particularly in the manufacturing sector</a:t>
            </a:r>
          </a:p>
          <a:p>
            <a:pPr marL="285750" indent="-285750">
              <a:buFont typeface="Arial" panose="020B0604020202020204" pitchFamily="34" charset="0"/>
              <a:buChar char="•"/>
            </a:pPr>
            <a:r>
              <a:rPr lang="en-ZA" sz="1600" dirty="0">
                <a:latin typeface="+mj-lt"/>
              </a:rPr>
              <a:t>L</a:t>
            </a:r>
            <a:r>
              <a:rPr lang="en-ZA" sz="1600" dirty="0" smtClean="0">
                <a:latin typeface="+mj-lt"/>
              </a:rPr>
              <a:t>imiting </a:t>
            </a:r>
            <a:r>
              <a:rPr lang="en-ZA" sz="1600" dirty="0">
                <a:latin typeface="+mj-lt"/>
              </a:rPr>
              <a:t>our potential to grow and create jobs</a:t>
            </a:r>
          </a:p>
          <a:p>
            <a:pPr marL="285750" indent="-285750">
              <a:buFont typeface="Arial" panose="020B0604020202020204" pitchFamily="34" charset="0"/>
              <a:buChar char="•"/>
            </a:pPr>
            <a:r>
              <a:rPr lang="en-ZA" sz="1600" dirty="0">
                <a:latin typeface="+mj-lt"/>
              </a:rPr>
              <a:t>L</a:t>
            </a:r>
            <a:r>
              <a:rPr lang="en-ZA" sz="1600" dirty="0" smtClean="0">
                <a:latin typeface="+mj-lt"/>
              </a:rPr>
              <a:t>ower </a:t>
            </a:r>
            <a:r>
              <a:rPr lang="en-ZA" sz="1600" dirty="0">
                <a:latin typeface="+mj-lt"/>
              </a:rPr>
              <a:t>company profits, unfair competition for legitimate trade</a:t>
            </a:r>
          </a:p>
          <a:p>
            <a:pPr marL="285750" indent="-285750">
              <a:buFont typeface="Arial" panose="020B0604020202020204" pitchFamily="34" charset="0"/>
              <a:buChar char="•"/>
            </a:pPr>
            <a:r>
              <a:rPr lang="en-ZA" sz="1600" dirty="0">
                <a:latin typeface="+mj-lt"/>
              </a:rPr>
              <a:t>D</a:t>
            </a:r>
            <a:r>
              <a:rPr lang="en-ZA" sz="1600" dirty="0" smtClean="0">
                <a:latin typeface="+mj-lt"/>
              </a:rPr>
              <a:t>is-incentivising </a:t>
            </a:r>
            <a:r>
              <a:rPr lang="en-ZA" sz="1600" dirty="0">
                <a:latin typeface="+mj-lt"/>
              </a:rPr>
              <a:t>innovation by companies</a:t>
            </a:r>
          </a:p>
          <a:p>
            <a:pPr marL="285750" indent="-285750">
              <a:buFont typeface="Arial" panose="020B0604020202020204" pitchFamily="34" charset="0"/>
              <a:buChar char="•"/>
            </a:pPr>
            <a:r>
              <a:rPr lang="en-ZA" sz="1600" dirty="0">
                <a:latin typeface="+mj-lt"/>
              </a:rPr>
              <a:t>U</a:t>
            </a:r>
            <a:r>
              <a:rPr lang="en-ZA" sz="1600" dirty="0" smtClean="0">
                <a:latin typeface="+mj-lt"/>
              </a:rPr>
              <a:t>ndermining government’s </a:t>
            </a:r>
            <a:r>
              <a:rPr lang="en-ZA" sz="1600" dirty="0">
                <a:latin typeface="+mj-lt"/>
              </a:rPr>
              <a:t>efforts to promote health (e.g. under-priced cigarettes), </a:t>
            </a:r>
            <a:r>
              <a:rPr lang="en-ZA" sz="1600" dirty="0" smtClean="0">
                <a:latin typeface="+mj-lt"/>
              </a:rPr>
              <a:t>security, standards and the well-being of its people</a:t>
            </a:r>
          </a:p>
          <a:p>
            <a:pPr marL="285750" indent="-285750">
              <a:buFont typeface="Arial" panose="020B0604020202020204" pitchFamily="34" charset="0"/>
              <a:buChar char="•"/>
            </a:pPr>
            <a:r>
              <a:rPr lang="en-ZA" sz="1600" dirty="0">
                <a:latin typeface="+mj-lt"/>
              </a:rPr>
              <a:t>U</a:t>
            </a:r>
            <a:r>
              <a:rPr lang="en-ZA" sz="1600" dirty="0" smtClean="0">
                <a:latin typeface="+mj-lt"/>
              </a:rPr>
              <a:t>ndermining government’s efforts to curb corruption</a:t>
            </a:r>
          </a:p>
          <a:p>
            <a:pPr marL="285750" indent="-285750">
              <a:buFont typeface="Arial" panose="020B0604020202020204" pitchFamily="34" charset="0"/>
              <a:buChar char="•"/>
            </a:pPr>
            <a:r>
              <a:rPr lang="en-ZA" sz="1600" dirty="0">
                <a:latin typeface="+mj-lt"/>
              </a:rPr>
              <a:t>S</a:t>
            </a:r>
            <a:r>
              <a:rPr lang="en-ZA" sz="1600" dirty="0" smtClean="0">
                <a:latin typeface="+mj-lt"/>
              </a:rPr>
              <a:t>ocial tension</a:t>
            </a:r>
            <a:endParaRPr lang="en-ZA" sz="1600" dirty="0">
              <a:latin typeface="+mj-lt"/>
            </a:endParaRPr>
          </a:p>
        </p:txBody>
      </p:sp>
    </p:spTree>
    <p:extLst>
      <p:ext uri="{BB962C8B-B14F-4D97-AF65-F5344CB8AC3E}">
        <p14:creationId xmlns:p14="http://schemas.microsoft.com/office/powerpoint/2010/main" val="3557495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980728"/>
            <a:ext cx="8568952" cy="4680520"/>
          </a:xfrm>
          <a:prstGeom prst="rect">
            <a:avLst/>
          </a:prstGeom>
          <a:noFill/>
        </p:spPr>
        <p:txBody>
          <a:bodyPr wrap="square" rtlCol="0">
            <a:spAutoFit/>
          </a:bodyPr>
          <a:lstStyle/>
          <a:p>
            <a:endParaRPr lang="en-ZA" sz="1600" dirty="0">
              <a:solidFill>
                <a:schemeClr val="tx1"/>
              </a:solidFill>
              <a:latin typeface="Century Gothic" panose="020B0502020202020204" pitchFamily="34" charset="0"/>
            </a:endParaRPr>
          </a:p>
        </p:txBody>
      </p:sp>
      <p:sp>
        <p:nvSpPr>
          <p:cNvPr id="2" name="Rectangle 16"/>
          <p:cNvSpPr>
            <a:spLocks noChangeArrowheads="1"/>
          </p:cNvSpPr>
          <p:nvPr/>
        </p:nvSpPr>
        <p:spPr bwMode="auto">
          <a:xfrm>
            <a:off x="-35398" y="44624"/>
            <a:ext cx="9179398" cy="218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en-ZA" altLang="en-US" b="1" dirty="0" smtClean="0">
                <a:solidFill>
                  <a:srgbClr val="1F497D"/>
                </a:solidFill>
                <a:latin typeface="Century Gothic" panose="020B0502020202020204" pitchFamily="34" charset="0"/>
              </a:rPr>
              <a:t>					Where </a:t>
            </a:r>
            <a:r>
              <a:rPr lang="en-ZA" altLang="en-US" b="1" dirty="0">
                <a:solidFill>
                  <a:srgbClr val="1F497D"/>
                </a:solidFill>
                <a:latin typeface="Century Gothic" panose="020B0502020202020204" pitchFamily="34" charset="0"/>
              </a:rPr>
              <a:t>is </a:t>
            </a:r>
            <a:r>
              <a:rPr lang="en-ZA" altLang="en-US" b="1" dirty="0" smtClean="0">
                <a:solidFill>
                  <a:srgbClr val="1F497D"/>
                </a:solidFill>
                <a:latin typeface="Century Gothic" panose="020B0502020202020204" pitchFamily="34" charset="0"/>
              </a:rPr>
              <a:t>Africa </a:t>
            </a:r>
            <a:r>
              <a:rPr lang="en-ZA" altLang="en-US" b="1" dirty="0">
                <a:solidFill>
                  <a:srgbClr val="1F497D"/>
                </a:solidFill>
                <a:latin typeface="Century Gothic" panose="020B0502020202020204" pitchFamily="34" charset="0"/>
              </a:rPr>
              <a:t>currently wrt illicit </a:t>
            </a:r>
            <a:r>
              <a:rPr lang="en-ZA" altLang="en-US" b="1" dirty="0" smtClean="0">
                <a:solidFill>
                  <a:srgbClr val="1F497D"/>
                </a:solidFill>
                <a:latin typeface="Century Gothic" panose="020B0502020202020204" pitchFamily="34" charset="0"/>
              </a:rPr>
              <a:t>trade/Flow?</a:t>
            </a:r>
            <a:endParaRPr lang="en-ZA" altLang="en-US" b="1" dirty="0">
              <a:solidFill>
                <a:srgbClr val="1F497D"/>
              </a:solidFill>
              <a:latin typeface="Century Gothic" panose="020B0502020202020204" pitchFamily="34" charset="0"/>
            </a:endParaRPr>
          </a:p>
        </p:txBody>
      </p:sp>
      <p:sp>
        <p:nvSpPr>
          <p:cNvPr id="7" name="TextBox 6"/>
          <p:cNvSpPr txBox="1"/>
          <p:nvPr/>
        </p:nvSpPr>
        <p:spPr>
          <a:xfrm>
            <a:off x="718262" y="764704"/>
            <a:ext cx="7672078" cy="4616648"/>
          </a:xfrm>
          <a:prstGeom prst="rect">
            <a:avLst/>
          </a:prstGeom>
          <a:noFill/>
        </p:spPr>
        <p:txBody>
          <a:bodyPr wrap="square" rtlCol="0">
            <a:spAutoFit/>
          </a:bodyPr>
          <a:lstStyle>
            <a:defPPr>
              <a:defRPr lang="en-US"/>
            </a:defPPr>
            <a:lvl1pPr>
              <a:defRPr sz="1600">
                <a:latin typeface="Century Gothic" panose="020B0502020202020204" pitchFamily="34" charset="0"/>
              </a:defRPr>
            </a:lvl1pPr>
          </a:lstStyle>
          <a:p>
            <a:pPr marL="342900" indent="-342900">
              <a:buFont typeface="+mj-lt"/>
              <a:buAutoNum type="arabicPeriod"/>
            </a:pPr>
            <a:endParaRPr lang="en-ZA" sz="1400" dirty="0"/>
          </a:p>
          <a:p>
            <a:pPr marL="342900" indent="-342900">
              <a:buFont typeface="+mj-lt"/>
              <a:buAutoNum type="arabicPeriod"/>
            </a:pPr>
            <a:r>
              <a:rPr lang="en-GB" sz="1400" dirty="0"/>
              <a:t>Whilst addressing the Pan African Parliament in May 2015, President Mbeki indicated that it is estimated that over the last 50 years, Africa lost in excess of US1-trillion in illicit financial flows, which amounts to $50-billion annually through these illicit flows.</a:t>
            </a:r>
          </a:p>
          <a:p>
            <a:pPr marL="342900" indent="-342900">
              <a:buFont typeface="+mj-lt"/>
              <a:buAutoNum type="arabicPeriod"/>
            </a:pPr>
            <a:endParaRPr lang="en-GB" sz="1400" dirty="0"/>
          </a:p>
          <a:p>
            <a:pPr marL="342900" indent="-342900">
              <a:buFont typeface="+mj-lt"/>
              <a:buAutoNum type="arabicPeriod"/>
            </a:pPr>
            <a:r>
              <a:rPr lang="en-GB" sz="1400" dirty="0"/>
              <a:t>Findings on Illicit Financial Flows (Source: High Level Panel on Illicit Financial flows)</a:t>
            </a:r>
          </a:p>
          <a:p>
            <a:pPr marL="342900" indent="-342900">
              <a:buFont typeface="+mj-lt"/>
              <a:buAutoNum type="arabicPeriod"/>
            </a:pPr>
            <a:endParaRPr lang="en-ZA" sz="1400" dirty="0"/>
          </a:p>
          <a:p>
            <a:pPr marL="799812" lvl="1" indent="-342900">
              <a:buFont typeface="Arial" panose="020B0604020202020204" pitchFamily="34" charset="0"/>
              <a:buChar char="•"/>
            </a:pPr>
            <a:r>
              <a:rPr lang="en-GB" sz="1400" dirty="0">
                <a:latin typeface="Century Gothic" panose="020B0502020202020204" pitchFamily="34" charset="0"/>
              </a:rPr>
              <a:t>60% of illicit financial flows derives from Large Commercial Companies </a:t>
            </a:r>
            <a:endParaRPr lang="en-ZA" sz="1400" dirty="0">
              <a:latin typeface="Century Gothic" panose="020B0502020202020204" pitchFamily="34" charset="0"/>
            </a:endParaRPr>
          </a:p>
          <a:p>
            <a:pPr marL="799812" lvl="1" indent="-342900">
              <a:buFont typeface="Arial" panose="020B0604020202020204" pitchFamily="34" charset="0"/>
              <a:buChar char="•"/>
            </a:pPr>
            <a:r>
              <a:rPr lang="en-GB" sz="1400" dirty="0">
                <a:latin typeface="Century Gothic" panose="020B0502020202020204" pitchFamily="34" charset="0"/>
              </a:rPr>
              <a:t>30% of illicit financial flows is through criminal activities and drug trafficking; and </a:t>
            </a:r>
            <a:endParaRPr lang="en-ZA" sz="1400" dirty="0">
              <a:latin typeface="Century Gothic" panose="020B0502020202020204" pitchFamily="34" charset="0"/>
            </a:endParaRPr>
          </a:p>
          <a:p>
            <a:pPr marL="799812" lvl="1" indent="-342900">
              <a:buFont typeface="Arial" panose="020B0604020202020204" pitchFamily="34" charset="0"/>
              <a:buChar char="•"/>
            </a:pPr>
            <a:r>
              <a:rPr lang="en-GB" sz="1400" dirty="0">
                <a:latin typeface="Century Gothic" panose="020B0502020202020204" pitchFamily="34" charset="0"/>
              </a:rPr>
              <a:t>10% from corruption activities</a:t>
            </a:r>
          </a:p>
          <a:p>
            <a:pPr marL="799812" lvl="1" indent="-342900">
              <a:buFont typeface="Arial" panose="020B0604020202020204" pitchFamily="34" charset="0"/>
              <a:buChar char="•"/>
            </a:pPr>
            <a:r>
              <a:rPr lang="en-GB" sz="1400" dirty="0">
                <a:latin typeface="Century Gothic" panose="020B0502020202020204" pitchFamily="34" charset="0"/>
              </a:rPr>
              <a:t>Outflow of capital from Africa ends up somewhere else outside of Africa</a:t>
            </a:r>
          </a:p>
          <a:p>
            <a:pPr marL="799812" lvl="1" indent="-342900">
              <a:buFont typeface="Arial" panose="020B0604020202020204" pitchFamily="34" charset="0"/>
              <a:buChar char="•"/>
            </a:pPr>
            <a:r>
              <a:rPr lang="en-GB" sz="1400" dirty="0">
                <a:latin typeface="Century Gothic" panose="020B0502020202020204" pitchFamily="34" charset="0"/>
              </a:rPr>
              <a:t> Many African Countries lack capacity to combat the illicit financial flows</a:t>
            </a:r>
          </a:p>
          <a:p>
            <a:pPr marL="799812" lvl="1" indent="-342900">
              <a:buFont typeface="Arial" panose="020B0604020202020204" pitchFamily="34" charset="0"/>
              <a:buChar char="•"/>
            </a:pPr>
            <a:r>
              <a:rPr lang="en-GB" sz="1400" dirty="0">
                <a:latin typeface="Century Gothic" panose="020B0502020202020204" pitchFamily="34" charset="0"/>
              </a:rPr>
              <a:t> Ill-informed policy decisions to grant tax incentives leading to harmful tax competition</a:t>
            </a:r>
          </a:p>
          <a:p>
            <a:pPr marL="342900" indent="-342900">
              <a:buFont typeface="+mj-lt"/>
              <a:buAutoNum type="arabicPeriod"/>
            </a:pPr>
            <a:endParaRPr lang="en-GB" sz="1400" dirty="0"/>
          </a:p>
          <a:p>
            <a:pPr marL="342900" indent="-342900">
              <a:buFont typeface="+mj-lt"/>
              <a:buAutoNum type="arabicPeriod"/>
            </a:pPr>
            <a:r>
              <a:rPr lang="en-GB" sz="1400" dirty="0"/>
              <a:t>According to the Tobacco Institute of Southern Africa, the tobacco industry in South Africa is estimated at around R29 billion and </a:t>
            </a:r>
            <a:r>
              <a:rPr lang="en-ZA" sz="1400" dirty="0"/>
              <a:t>contributes approximately R17.2 billion in excise duty and VAT per </a:t>
            </a:r>
            <a:r>
              <a:rPr lang="en-GB" sz="1400" dirty="0"/>
              <a:t>annum. It is estimated that the industry is an employer to about 108.5 thousand individuals. </a:t>
            </a:r>
            <a:endParaRPr lang="en-ZA" sz="1400" dirty="0"/>
          </a:p>
        </p:txBody>
      </p:sp>
    </p:spTree>
    <p:extLst>
      <p:ext uri="{BB962C8B-B14F-4D97-AF65-F5344CB8AC3E}">
        <p14:creationId xmlns:p14="http://schemas.microsoft.com/office/powerpoint/2010/main" val="135708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5BD7FC89-E3E9-5347-8B3E-EDC3906AF214}"/>
              </a:ext>
            </a:extLst>
          </p:cNvPr>
          <p:cNvSpPr/>
          <p:nvPr/>
        </p:nvSpPr>
        <p:spPr>
          <a:xfrm>
            <a:off x="755576" y="4077072"/>
            <a:ext cx="8064896" cy="1872208"/>
          </a:xfrm>
          <a:prstGeom prst="roundRect">
            <a:avLst>
              <a:gd name="adj" fmla="val 7497"/>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latin typeface="Century Gothic" panose="020B0502020202020204" pitchFamily="34" charset="0"/>
            </a:endParaRPr>
          </a:p>
        </p:txBody>
      </p:sp>
      <p:sp>
        <p:nvSpPr>
          <p:cNvPr id="8" name="Rounded Rectangle 7">
            <a:extLst>
              <a:ext uri="{FF2B5EF4-FFF2-40B4-BE49-F238E27FC236}">
                <a16:creationId xmlns:a16="http://schemas.microsoft.com/office/drawing/2014/main" id="{3B36FCC3-2325-F848-B58A-6D67562AD61B}"/>
              </a:ext>
            </a:extLst>
          </p:cNvPr>
          <p:cNvSpPr/>
          <p:nvPr/>
        </p:nvSpPr>
        <p:spPr>
          <a:xfrm>
            <a:off x="755576" y="764704"/>
            <a:ext cx="8064896" cy="3096344"/>
          </a:xfrm>
          <a:prstGeom prst="roundRect">
            <a:avLst>
              <a:gd name="adj" fmla="val 3890"/>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latin typeface="Century Gothic" panose="020B0502020202020204" pitchFamily="34" charset="0"/>
            </a:endParaRPr>
          </a:p>
        </p:txBody>
      </p:sp>
      <p:sp>
        <p:nvSpPr>
          <p:cNvPr id="2" name="Rectangle 16"/>
          <p:cNvSpPr>
            <a:spLocks noChangeArrowheads="1"/>
          </p:cNvSpPr>
          <p:nvPr/>
        </p:nvSpPr>
        <p:spPr bwMode="auto">
          <a:xfrm>
            <a:off x="35496" y="51489"/>
            <a:ext cx="9044894" cy="218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en-ZA" altLang="en-US" b="1" dirty="0" smtClean="0">
                <a:solidFill>
                  <a:srgbClr val="1F497D"/>
                </a:solidFill>
                <a:latin typeface="Century Gothic" panose="020B0502020202020204" pitchFamily="34" charset="0"/>
              </a:rPr>
              <a:t>							High Level Panel Report</a:t>
            </a:r>
            <a:endParaRPr lang="en-ZA" altLang="en-US" sz="2000" b="1" dirty="0">
              <a:solidFill>
                <a:srgbClr val="1F497D"/>
              </a:solidFill>
              <a:latin typeface="Century Gothic" panose="020B0502020202020204" pitchFamily="34" charset="0"/>
            </a:endParaRPr>
          </a:p>
        </p:txBody>
      </p:sp>
      <p:sp>
        <p:nvSpPr>
          <p:cNvPr id="7" name="TextBox 6"/>
          <p:cNvSpPr txBox="1"/>
          <p:nvPr/>
        </p:nvSpPr>
        <p:spPr>
          <a:xfrm>
            <a:off x="1043608" y="980728"/>
            <a:ext cx="7272808" cy="280076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ctr">
              <a:defRPr sz="1200">
                <a:solidFill>
                  <a:schemeClr val="tx1"/>
                </a:solidFill>
                <a:latin typeface="Century Gothic" panose="020B0502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1600" dirty="0"/>
              <a:t>“Our heads of state and government said they are “aware that the </a:t>
            </a:r>
            <a:r>
              <a:rPr lang="en-GB" sz="1600" b="1" dirty="0"/>
              <a:t>problem of illicit financial flows is exacerbated by corrupt tendencies </a:t>
            </a:r>
            <a:r>
              <a:rPr lang="en-GB" sz="1600" dirty="0"/>
              <a:t>of government agencies, lack of or weak African institutions both at national and continental levels in all sectors, governance challenges, political instability and conflicts, weak tax administration, and lack of capacity to monitor and curb such criminal activities among others…”</a:t>
            </a:r>
            <a:endParaRPr lang="en-ZA" sz="1600" dirty="0"/>
          </a:p>
          <a:p>
            <a:endParaRPr lang="en-ZA" sz="1600" dirty="0"/>
          </a:p>
          <a:p>
            <a:r>
              <a:rPr lang="en-ZA" sz="1600" dirty="0"/>
              <a:t>(Extract from President Thabo Mbeki’s speech when addressing the Pan-African Parliament on the excessive cost to Africa of Illicit financial flows - 2015)</a:t>
            </a:r>
          </a:p>
          <a:p>
            <a:endParaRPr lang="en-ZA" sz="1600" dirty="0"/>
          </a:p>
        </p:txBody>
      </p:sp>
      <p:sp>
        <p:nvSpPr>
          <p:cNvPr id="12" name="TextBox 11"/>
          <p:cNvSpPr txBox="1"/>
          <p:nvPr/>
        </p:nvSpPr>
        <p:spPr>
          <a:xfrm>
            <a:off x="971600" y="4365104"/>
            <a:ext cx="7272808" cy="144016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ctr">
              <a:defRPr sz="1600">
                <a:solidFill>
                  <a:schemeClr val="tx1"/>
                </a:solidFill>
                <a:latin typeface="Century Gothic" panose="020B0502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ZA" b="1" dirty="0"/>
              <a:t>Central to </a:t>
            </a:r>
            <a:r>
              <a:rPr lang="en-ZA" b="1" dirty="0" smtClean="0"/>
              <a:t>this discussion, is the regulatory entities’ role </a:t>
            </a:r>
            <a:r>
              <a:rPr lang="en-ZA" b="1" dirty="0"/>
              <a:t>and responsibility in stamping out illicit trade </a:t>
            </a:r>
            <a:r>
              <a:rPr lang="en-ZA" b="1" dirty="0" smtClean="0"/>
              <a:t>Nationally, Regionally and globally, </a:t>
            </a:r>
            <a:r>
              <a:rPr lang="en-ZA" dirty="0" smtClean="0"/>
              <a:t>considering </a:t>
            </a:r>
            <a:r>
              <a:rPr lang="en-ZA" dirty="0"/>
              <a:t>that </a:t>
            </a:r>
            <a:r>
              <a:rPr lang="en-ZA" dirty="0" smtClean="0"/>
              <a:t>Illicit economy denies </a:t>
            </a:r>
            <a:r>
              <a:rPr lang="en-ZA" dirty="0"/>
              <a:t>Africa </a:t>
            </a:r>
            <a:r>
              <a:rPr lang="en-ZA" dirty="0" smtClean="0"/>
              <a:t>much </a:t>
            </a:r>
            <a:r>
              <a:rPr lang="en-ZA" dirty="0"/>
              <a:t>needed capital for </a:t>
            </a:r>
            <a:r>
              <a:rPr lang="en-ZA" dirty="0" smtClean="0"/>
              <a:t>development to alleviate poverty and inequalities.  </a:t>
            </a:r>
            <a:endParaRPr lang="en-ZA" dirty="0"/>
          </a:p>
        </p:txBody>
      </p:sp>
    </p:spTree>
    <p:extLst>
      <p:ext uri="{BB962C8B-B14F-4D97-AF65-F5344CB8AC3E}">
        <p14:creationId xmlns:p14="http://schemas.microsoft.com/office/powerpoint/2010/main" val="625691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B540B12B-D968-2643-8E7F-238A3C456CC9}" type="slidenum">
              <a:rPr lang="en-US" smtClean="0"/>
              <a:pPr/>
              <a:t>12</a:t>
            </a:fld>
            <a:endParaRPr lang="en-US" dirty="0"/>
          </a:p>
        </p:txBody>
      </p:sp>
      <p:sp>
        <p:nvSpPr>
          <p:cNvPr id="4" name="Text Placeholder 3"/>
          <p:cNvSpPr>
            <a:spLocks noGrp="1"/>
          </p:cNvSpPr>
          <p:nvPr>
            <p:ph type="body" sz="quarter" idx="11"/>
          </p:nvPr>
        </p:nvSpPr>
        <p:spPr/>
        <p:txBody>
          <a:bodyPr/>
          <a:lstStyle/>
          <a:p>
            <a:endParaRPr lang="en-ZA" dirty="0" smtClean="0"/>
          </a:p>
          <a:p>
            <a:endParaRPr lang="en-ZA" dirty="0"/>
          </a:p>
          <a:p>
            <a:endParaRPr lang="en-ZA" dirty="0" smtClean="0"/>
          </a:p>
          <a:p>
            <a:endParaRPr lang="en-ZA" dirty="0"/>
          </a:p>
          <a:p>
            <a:endParaRPr lang="en-ZA" dirty="0"/>
          </a:p>
        </p:txBody>
      </p:sp>
      <p:graphicFrame>
        <p:nvGraphicFramePr>
          <p:cNvPr id="6" name="Diagram 5"/>
          <p:cNvGraphicFramePr/>
          <p:nvPr>
            <p:extLst>
              <p:ext uri="{D42A27DB-BD31-4B8C-83A1-F6EECF244321}">
                <p14:modId xmlns:p14="http://schemas.microsoft.com/office/powerpoint/2010/main" val="2671433549"/>
              </p:ext>
            </p:extLst>
          </p:nvPr>
        </p:nvGraphicFramePr>
        <p:xfrm>
          <a:off x="1524000" y="1397000"/>
          <a:ext cx="701783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163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Introduction </a:t>
            </a:r>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p:txBody>
          <a:bodyPr>
            <a:normAutofit/>
          </a:bodyPr>
          <a:lstStyle/>
          <a:p>
            <a:pPr marL="285750" indent="-285750">
              <a:lnSpc>
                <a:spcPct val="150000"/>
              </a:lnSpc>
              <a:buFont typeface="Wingdings" panose="05000000000000000000" pitchFamily="2" charset="2"/>
              <a:buChar char="Ø"/>
            </a:pPr>
            <a:r>
              <a:rPr lang="en-ZA" dirty="0">
                <a:latin typeface="+mj-lt"/>
              </a:rPr>
              <a:t>Counterfeit goods are phony or pseudo products offered for sale and distributed within Trade </a:t>
            </a:r>
            <a:r>
              <a:rPr lang="en-ZA" dirty="0" smtClean="0">
                <a:latin typeface="+mj-lt"/>
              </a:rPr>
              <a:t>supply </a:t>
            </a:r>
            <a:r>
              <a:rPr lang="en-ZA" dirty="0">
                <a:latin typeface="+mj-lt"/>
              </a:rPr>
              <a:t>chain as authentic</a:t>
            </a:r>
            <a:r>
              <a:rPr lang="en-ZA" dirty="0" smtClean="0">
                <a:latin typeface="+mj-lt"/>
              </a:rPr>
              <a:t>.</a:t>
            </a:r>
          </a:p>
          <a:p>
            <a:pPr marL="285750" indent="-285750">
              <a:lnSpc>
                <a:spcPct val="150000"/>
              </a:lnSpc>
              <a:buFont typeface="Wingdings" panose="05000000000000000000" pitchFamily="2" charset="2"/>
              <a:buChar char="Ø"/>
            </a:pPr>
            <a:r>
              <a:rPr lang="en-ZA" dirty="0">
                <a:latin typeface="+mj-lt"/>
              </a:rPr>
              <a:t>“Counterfeiting has evolved in recent years from a localized industry concentrated on copying high-end designer goods to a sophisticated global business involving the mass production and sale of a vast array of fake goods.” </a:t>
            </a:r>
          </a:p>
          <a:p>
            <a:pPr marL="285750" indent="-285750">
              <a:lnSpc>
                <a:spcPct val="150000"/>
              </a:lnSpc>
              <a:buFont typeface="Wingdings" panose="05000000000000000000" pitchFamily="2" charset="2"/>
              <a:buChar char="Ø"/>
            </a:pPr>
            <a:r>
              <a:rPr lang="en-ZA" dirty="0">
                <a:latin typeface="+mj-lt"/>
              </a:rPr>
              <a:t>“Counterfeiting and piracy diminish the profits of legitimate producers and risk harm to consumers who may purchase fraudulent, potentially dangerous products.” </a:t>
            </a:r>
          </a:p>
          <a:p>
            <a:pPr>
              <a:lnSpc>
                <a:spcPct val="150000"/>
              </a:lnSpc>
            </a:pPr>
            <a:endParaRPr lang="en-ZA" dirty="0" smtClean="0"/>
          </a:p>
        </p:txBody>
      </p:sp>
      <p:sp>
        <p:nvSpPr>
          <p:cNvPr id="5" name="Text Placeholder 4"/>
          <p:cNvSpPr>
            <a:spLocks noGrp="1"/>
          </p:cNvSpPr>
          <p:nvPr>
            <p:ph type="body" sz="quarter" idx="12"/>
          </p:nvPr>
        </p:nvSpPr>
        <p:spPr/>
        <p:txBody>
          <a:bodyPr>
            <a:normAutofit/>
          </a:bodyPr>
          <a:lstStyle/>
          <a:p>
            <a:r>
              <a:rPr lang="en-ZA" dirty="0">
                <a:latin typeface="+mj-lt"/>
              </a:rPr>
              <a:t>What are counterfeit goods?</a:t>
            </a:r>
          </a:p>
        </p:txBody>
      </p:sp>
    </p:spTree>
    <p:extLst>
      <p:ext uri="{BB962C8B-B14F-4D97-AF65-F5344CB8AC3E}">
        <p14:creationId xmlns:p14="http://schemas.microsoft.com/office/powerpoint/2010/main" val="3673057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400" dirty="0"/>
              <a:t>Types of Intellectual Property Rights </a:t>
            </a:r>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341312" y="973931"/>
            <a:ext cx="8370887" cy="5248449"/>
          </a:xfrm>
        </p:spPr>
        <p:txBody>
          <a:bodyPr>
            <a:normAutofit fontScale="40000" lnSpcReduction="20000"/>
          </a:bodyPr>
          <a:lstStyle/>
          <a:p>
            <a:pPr marL="857250" indent="-857250">
              <a:lnSpc>
                <a:spcPct val="150000"/>
              </a:lnSpc>
              <a:buFont typeface="Wingdings" panose="05000000000000000000" pitchFamily="2" charset="2"/>
              <a:buChar char="Ø"/>
            </a:pPr>
            <a:r>
              <a:rPr lang="en-ZA" sz="6400" dirty="0" smtClean="0">
                <a:latin typeface="+mj-lt"/>
              </a:rPr>
              <a:t>Geographical </a:t>
            </a:r>
            <a:r>
              <a:rPr lang="en-ZA" sz="6400" dirty="0">
                <a:latin typeface="+mj-lt"/>
              </a:rPr>
              <a:t>Indicators</a:t>
            </a:r>
          </a:p>
          <a:p>
            <a:pPr marL="857250" indent="-857250">
              <a:lnSpc>
                <a:spcPct val="150000"/>
              </a:lnSpc>
              <a:buFont typeface="Wingdings" panose="05000000000000000000" pitchFamily="2" charset="2"/>
              <a:buChar char="Ø"/>
            </a:pPr>
            <a:r>
              <a:rPr lang="en-ZA" sz="6400" dirty="0">
                <a:latin typeface="+mj-lt"/>
              </a:rPr>
              <a:t>Copyrights</a:t>
            </a:r>
          </a:p>
          <a:p>
            <a:pPr marL="857250" indent="-857250">
              <a:lnSpc>
                <a:spcPct val="150000"/>
              </a:lnSpc>
              <a:buFont typeface="Wingdings" panose="05000000000000000000" pitchFamily="2" charset="2"/>
              <a:buChar char="Ø"/>
            </a:pPr>
            <a:r>
              <a:rPr lang="en-ZA" sz="6400" dirty="0">
                <a:latin typeface="+mj-lt"/>
              </a:rPr>
              <a:t>Industrial Design</a:t>
            </a:r>
          </a:p>
          <a:p>
            <a:pPr marL="857250" indent="-857250">
              <a:lnSpc>
                <a:spcPct val="150000"/>
              </a:lnSpc>
              <a:buFont typeface="Wingdings" panose="05000000000000000000" pitchFamily="2" charset="2"/>
              <a:buChar char="Ø"/>
            </a:pPr>
            <a:r>
              <a:rPr lang="en-ZA" sz="6400" dirty="0">
                <a:latin typeface="+mj-lt"/>
              </a:rPr>
              <a:t>Trade Mark</a:t>
            </a:r>
          </a:p>
          <a:p>
            <a:pPr marL="857250" indent="-857250">
              <a:lnSpc>
                <a:spcPct val="150000"/>
              </a:lnSpc>
              <a:buFont typeface="Wingdings" panose="05000000000000000000" pitchFamily="2" charset="2"/>
              <a:buChar char="Ø"/>
            </a:pPr>
            <a:r>
              <a:rPr lang="en-ZA" sz="6400" dirty="0">
                <a:latin typeface="+mj-lt"/>
              </a:rPr>
              <a:t>Patterns</a:t>
            </a:r>
          </a:p>
          <a:p>
            <a:pPr marL="857250" indent="-857250">
              <a:lnSpc>
                <a:spcPct val="150000"/>
              </a:lnSpc>
              <a:buFont typeface="Wingdings" panose="05000000000000000000" pitchFamily="2" charset="2"/>
              <a:buChar char="Ø"/>
            </a:pPr>
            <a:r>
              <a:rPr lang="en-ZA" sz="6400" dirty="0">
                <a:latin typeface="+mj-lt"/>
              </a:rPr>
              <a:t>Layout &amp; Design</a:t>
            </a:r>
          </a:p>
          <a:p>
            <a:pPr marL="857250" indent="-857250">
              <a:lnSpc>
                <a:spcPct val="150000"/>
              </a:lnSpc>
              <a:buFont typeface="Wingdings" panose="05000000000000000000" pitchFamily="2" charset="2"/>
              <a:buChar char="Ø"/>
            </a:pPr>
            <a:r>
              <a:rPr lang="en-ZA" sz="6400" dirty="0">
                <a:latin typeface="+mj-lt"/>
              </a:rPr>
              <a:t>Protection of undisclosed information</a:t>
            </a:r>
          </a:p>
          <a:p>
            <a:pPr marL="857250" indent="-857250">
              <a:lnSpc>
                <a:spcPct val="150000"/>
              </a:lnSpc>
              <a:buFont typeface="Wingdings" panose="05000000000000000000" pitchFamily="2" charset="2"/>
              <a:buChar char="Ø"/>
            </a:pPr>
            <a:r>
              <a:rPr lang="en-ZA" sz="6400" dirty="0">
                <a:latin typeface="+mj-lt"/>
              </a:rPr>
              <a:t>Control of anti-competitive practices</a:t>
            </a:r>
          </a:p>
          <a:p>
            <a:pPr>
              <a:lnSpc>
                <a:spcPct val="150000"/>
              </a:lnSpc>
            </a:pPr>
            <a:r>
              <a:rPr lang="en-ZA" sz="6400" dirty="0">
                <a:latin typeface="+mj-lt"/>
              </a:rPr>
              <a:t>The two most infringed IPR fields are Copyrights and Trademarks</a:t>
            </a:r>
          </a:p>
          <a:p>
            <a:pPr>
              <a:lnSpc>
                <a:spcPct val="150000"/>
              </a:lnSpc>
            </a:pPr>
            <a:endParaRPr lang="en-ZA" dirty="0" smtClean="0"/>
          </a:p>
          <a:p>
            <a:pPr>
              <a:lnSpc>
                <a:spcPct val="150000"/>
              </a:lnSpc>
            </a:pPr>
            <a:endParaRPr lang="en-ZA" dirty="0"/>
          </a:p>
          <a:p>
            <a:endParaRPr lang="en-ZA" dirty="0"/>
          </a:p>
        </p:txBody>
      </p:sp>
    </p:spTree>
    <p:extLst>
      <p:ext uri="{BB962C8B-B14F-4D97-AF65-F5344CB8AC3E}">
        <p14:creationId xmlns:p14="http://schemas.microsoft.com/office/powerpoint/2010/main" val="2329190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Acts </a:t>
            </a:r>
            <a:r>
              <a:rPr lang="en-ZA" dirty="0" smtClean="0"/>
              <a:t>Which Constitute Counterfeiting</a:t>
            </a:r>
            <a:r>
              <a:rPr lang="en-ZA" dirty="0"/>
              <a:t/>
            </a:r>
            <a:br>
              <a:rPr lang="en-ZA" dirty="0"/>
            </a:br>
            <a:endParaRPr lang="en-ZA" dirty="0"/>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245328" y="1103970"/>
            <a:ext cx="8466872" cy="4977703"/>
          </a:xfrm>
        </p:spPr>
        <p:txBody>
          <a:bodyPr>
            <a:normAutofit/>
          </a:bodyPr>
          <a:lstStyle/>
          <a:p>
            <a:pPr marL="285750" indent="-285750">
              <a:lnSpc>
                <a:spcPct val="150000"/>
              </a:lnSpc>
              <a:buFont typeface="Wingdings" panose="05000000000000000000" pitchFamily="2" charset="2"/>
              <a:buChar char="Ø"/>
            </a:pPr>
            <a:r>
              <a:rPr lang="en-ZA" dirty="0" smtClean="0">
                <a:latin typeface="+mj-lt"/>
              </a:rPr>
              <a:t>Being in </a:t>
            </a:r>
            <a:r>
              <a:rPr lang="en-ZA" dirty="0">
                <a:latin typeface="+mj-lt"/>
              </a:rPr>
              <a:t>possession of infringing goods in the course of </a:t>
            </a:r>
            <a:r>
              <a:rPr lang="en-ZA" dirty="0" smtClean="0">
                <a:latin typeface="+mj-lt"/>
              </a:rPr>
              <a:t>business.</a:t>
            </a:r>
            <a:endParaRPr lang="en-ZA" dirty="0">
              <a:latin typeface="+mj-lt"/>
            </a:endParaRPr>
          </a:p>
          <a:p>
            <a:pPr marL="285750" indent="-285750">
              <a:lnSpc>
                <a:spcPct val="150000"/>
              </a:lnSpc>
              <a:buFont typeface="Wingdings" panose="05000000000000000000" pitchFamily="2" charset="2"/>
              <a:buChar char="Ø"/>
            </a:pPr>
            <a:r>
              <a:rPr lang="en-ZA" dirty="0">
                <a:latin typeface="+mj-lt"/>
              </a:rPr>
              <a:t>M</a:t>
            </a:r>
            <a:r>
              <a:rPr lang="en-ZA" dirty="0" smtClean="0">
                <a:latin typeface="+mj-lt"/>
              </a:rPr>
              <a:t>anufacturing</a:t>
            </a:r>
            <a:r>
              <a:rPr lang="en-ZA" dirty="0">
                <a:latin typeface="+mj-lt"/>
              </a:rPr>
              <a:t>, making or producing infringing goods for non-private </a:t>
            </a:r>
            <a:r>
              <a:rPr lang="en-ZA" dirty="0" smtClean="0">
                <a:latin typeface="+mj-lt"/>
              </a:rPr>
              <a:t>or </a:t>
            </a:r>
            <a:r>
              <a:rPr lang="en-ZA" dirty="0">
                <a:latin typeface="+mj-lt"/>
              </a:rPr>
              <a:t>domestic </a:t>
            </a:r>
            <a:r>
              <a:rPr lang="en-ZA" dirty="0" smtClean="0">
                <a:latin typeface="+mj-lt"/>
              </a:rPr>
              <a:t>use.</a:t>
            </a:r>
            <a:endParaRPr lang="en-ZA" dirty="0">
              <a:latin typeface="+mj-lt"/>
            </a:endParaRPr>
          </a:p>
          <a:p>
            <a:pPr marL="285750" indent="-285750">
              <a:lnSpc>
                <a:spcPct val="150000"/>
              </a:lnSpc>
              <a:buFont typeface="Wingdings" panose="05000000000000000000" pitchFamily="2" charset="2"/>
              <a:buChar char="Ø"/>
            </a:pPr>
            <a:r>
              <a:rPr lang="en-ZA" dirty="0" smtClean="0">
                <a:latin typeface="+mj-lt"/>
              </a:rPr>
              <a:t>Selling</a:t>
            </a:r>
            <a:r>
              <a:rPr lang="en-ZA" dirty="0">
                <a:latin typeface="+mj-lt"/>
              </a:rPr>
              <a:t>, hiring or exchanging infringing </a:t>
            </a:r>
            <a:r>
              <a:rPr lang="en-ZA" dirty="0" smtClean="0">
                <a:latin typeface="+mj-lt"/>
              </a:rPr>
              <a:t>goods. </a:t>
            </a:r>
          </a:p>
          <a:p>
            <a:pPr marL="285750" indent="-285750">
              <a:lnSpc>
                <a:spcPct val="150000"/>
              </a:lnSpc>
              <a:buFont typeface="Wingdings" panose="05000000000000000000" pitchFamily="2" charset="2"/>
              <a:buChar char="Ø"/>
            </a:pPr>
            <a:r>
              <a:rPr lang="en-ZA" dirty="0">
                <a:latin typeface="+mj-lt"/>
              </a:rPr>
              <a:t>E</a:t>
            </a:r>
            <a:r>
              <a:rPr lang="en-ZA" dirty="0" smtClean="0">
                <a:latin typeface="+mj-lt"/>
              </a:rPr>
              <a:t>xhibiting infringing goods for the purposes of trade.</a:t>
            </a:r>
          </a:p>
          <a:p>
            <a:pPr marL="285750" indent="-285750">
              <a:lnSpc>
                <a:spcPct val="150000"/>
              </a:lnSpc>
              <a:buFont typeface="Wingdings" panose="05000000000000000000" pitchFamily="2" charset="2"/>
              <a:buChar char="Ø"/>
            </a:pPr>
            <a:r>
              <a:rPr lang="en-ZA" dirty="0">
                <a:latin typeface="+mj-lt"/>
              </a:rPr>
              <a:t>D</a:t>
            </a:r>
            <a:r>
              <a:rPr lang="en-ZA" dirty="0" smtClean="0">
                <a:latin typeface="+mj-lt"/>
              </a:rPr>
              <a:t>istributing </a:t>
            </a:r>
            <a:r>
              <a:rPr lang="en-ZA" dirty="0">
                <a:latin typeface="+mj-lt"/>
              </a:rPr>
              <a:t>infringing goods for the purposes of </a:t>
            </a:r>
            <a:r>
              <a:rPr lang="en-ZA" dirty="0" smtClean="0">
                <a:latin typeface="+mj-lt"/>
              </a:rPr>
              <a:t>trade </a:t>
            </a:r>
            <a:r>
              <a:rPr lang="en-ZA" dirty="0">
                <a:latin typeface="+mj-lt"/>
              </a:rPr>
              <a:t>or </a:t>
            </a:r>
            <a:r>
              <a:rPr lang="en-ZA" dirty="0" smtClean="0">
                <a:latin typeface="+mj-lt"/>
              </a:rPr>
              <a:t> other purposes.</a:t>
            </a:r>
            <a:endParaRPr lang="en-ZA" dirty="0">
              <a:latin typeface="+mj-lt"/>
            </a:endParaRPr>
          </a:p>
          <a:p>
            <a:pPr marL="285750" indent="-285750">
              <a:lnSpc>
                <a:spcPct val="150000"/>
              </a:lnSpc>
              <a:buFont typeface="Wingdings" panose="05000000000000000000" pitchFamily="2" charset="2"/>
              <a:buChar char="Ø"/>
            </a:pPr>
            <a:r>
              <a:rPr lang="en-ZA" dirty="0">
                <a:latin typeface="+mj-lt"/>
              </a:rPr>
              <a:t>I</a:t>
            </a:r>
            <a:r>
              <a:rPr lang="en-ZA" dirty="0" smtClean="0">
                <a:latin typeface="+mj-lt"/>
              </a:rPr>
              <a:t>mporting </a:t>
            </a:r>
            <a:r>
              <a:rPr lang="en-ZA" dirty="0">
                <a:latin typeface="+mj-lt"/>
              </a:rPr>
              <a:t>infringing goods into or </a:t>
            </a:r>
            <a:r>
              <a:rPr lang="en-ZA" dirty="0" smtClean="0">
                <a:latin typeface="+mj-lt"/>
              </a:rPr>
              <a:t>through or exporting from </a:t>
            </a:r>
            <a:r>
              <a:rPr lang="en-ZA" dirty="0">
                <a:latin typeface="+mj-lt"/>
              </a:rPr>
              <a:t>South </a:t>
            </a:r>
            <a:r>
              <a:rPr lang="en-ZA" dirty="0" smtClean="0">
                <a:latin typeface="+mj-lt"/>
              </a:rPr>
              <a:t>Africa</a:t>
            </a:r>
            <a:endParaRPr lang="en-ZA" dirty="0">
              <a:latin typeface="+mj-lt"/>
            </a:endParaRPr>
          </a:p>
          <a:p>
            <a:pPr marL="285750" indent="-285750">
              <a:lnSpc>
                <a:spcPct val="150000"/>
              </a:lnSpc>
              <a:buFont typeface="Wingdings" panose="05000000000000000000" pitchFamily="2" charset="2"/>
              <a:buChar char="Ø"/>
            </a:pPr>
            <a:r>
              <a:rPr lang="en-ZA" dirty="0">
                <a:latin typeface="+mj-lt"/>
              </a:rPr>
              <a:t>The act of dealing in counterfeit or suspected counterfeit </a:t>
            </a:r>
            <a:r>
              <a:rPr lang="en-ZA" dirty="0" smtClean="0">
                <a:latin typeface="+mj-lt"/>
              </a:rPr>
              <a:t>goods</a:t>
            </a:r>
            <a:endParaRPr lang="en-ZA" dirty="0">
              <a:latin typeface="+mj-lt"/>
            </a:endParaRPr>
          </a:p>
        </p:txBody>
      </p:sp>
    </p:spTree>
    <p:extLst>
      <p:ext uri="{BB962C8B-B14F-4D97-AF65-F5344CB8AC3E}">
        <p14:creationId xmlns:p14="http://schemas.microsoft.com/office/powerpoint/2010/main" val="665175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Counterfeit Goods </a:t>
            </a: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16</a:t>
            </a:fld>
            <a:endParaRPr lang="en-US" dirty="0"/>
          </a:p>
        </p:txBody>
      </p:sp>
      <p:sp>
        <p:nvSpPr>
          <p:cNvPr id="4" name="Text Placeholder 3"/>
          <p:cNvSpPr>
            <a:spLocks noGrp="1"/>
          </p:cNvSpPr>
          <p:nvPr>
            <p:ph type="body" sz="quarter" idx="11"/>
          </p:nvPr>
        </p:nvSpPr>
        <p:spPr>
          <a:xfrm>
            <a:off x="341992" y="3980117"/>
            <a:ext cx="15519129" cy="2112707"/>
          </a:xfrm>
        </p:spPr>
        <p:txBody>
          <a:bodyPr/>
          <a:lstStyle/>
          <a:p>
            <a:endParaRPr lang="en-ZA" dirty="0"/>
          </a:p>
        </p:txBody>
      </p:sp>
      <p:pic>
        <p:nvPicPr>
          <p:cNvPr id="1026"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1728439"/>
            <a:ext cx="8882759" cy="1705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1074420"/>
            <a:ext cx="8882759" cy="501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681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nSpc>
                <a:spcPct val="100000"/>
              </a:lnSpc>
              <a:spcBef>
                <a:spcPts val="0"/>
              </a:spcBef>
              <a:defRPr/>
            </a:pPr>
            <a:r>
              <a:rPr lang="en-ZA" sz="3200" dirty="0">
                <a:solidFill>
                  <a:schemeClr val="accent5">
                    <a:lumMod val="75000"/>
                  </a:schemeClr>
                </a:solidFill>
              </a:rPr>
              <a:t>Impact of Counterfeit Goods</a:t>
            </a:r>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341993" y="1248937"/>
            <a:ext cx="8370887" cy="4764553"/>
          </a:xfrm>
        </p:spPr>
        <p:txBody>
          <a:bodyPr>
            <a:normAutofit/>
          </a:bodyPr>
          <a:lstStyle/>
          <a:p>
            <a:pPr marL="285750" indent="-285750">
              <a:buFont typeface="Wingdings" panose="05000000000000000000" pitchFamily="2" charset="2"/>
              <a:buChar char="Ø"/>
            </a:pPr>
            <a:r>
              <a:rPr lang="en-ZA" dirty="0">
                <a:latin typeface="+mj-lt"/>
              </a:rPr>
              <a:t>South Africa as a global player remains directly impacted by the </a:t>
            </a:r>
            <a:r>
              <a:rPr lang="en-ZA" dirty="0" smtClean="0">
                <a:latin typeface="+mj-lt"/>
              </a:rPr>
              <a:t>scourge.</a:t>
            </a:r>
          </a:p>
          <a:p>
            <a:pPr marL="285750" indent="-285750">
              <a:buFont typeface="Wingdings" panose="05000000000000000000" pitchFamily="2" charset="2"/>
              <a:buChar char="Ø"/>
            </a:pPr>
            <a:endParaRPr lang="en-ZA" dirty="0" smtClean="0">
              <a:latin typeface="+mj-lt"/>
            </a:endParaRPr>
          </a:p>
          <a:p>
            <a:pPr marL="285750" indent="-285750">
              <a:buFont typeface="Wingdings" panose="05000000000000000000" pitchFamily="2" charset="2"/>
              <a:buChar char="Ø"/>
            </a:pPr>
            <a:r>
              <a:rPr lang="en-ZA" dirty="0" smtClean="0">
                <a:latin typeface="+mj-lt"/>
              </a:rPr>
              <a:t>For 2019/2020 financial year , SARS performed 1 301 Counterfeit Goods  seizures to the value of R1.1B</a:t>
            </a:r>
            <a:endParaRPr lang="en-ZA" dirty="0">
              <a:latin typeface="+mj-lt"/>
            </a:endParaRPr>
          </a:p>
          <a:p>
            <a:pPr marL="285750" indent="-285750">
              <a:lnSpc>
                <a:spcPct val="150000"/>
              </a:lnSpc>
              <a:buFont typeface="Wingdings" panose="05000000000000000000" pitchFamily="2" charset="2"/>
              <a:buChar char="Ø"/>
            </a:pPr>
            <a:r>
              <a:rPr lang="en-ZA" dirty="0" smtClean="0">
                <a:latin typeface="+mj-lt"/>
              </a:rPr>
              <a:t>Counterfeit </a:t>
            </a:r>
            <a:r>
              <a:rPr lang="en-ZA" dirty="0">
                <a:latin typeface="+mj-lt"/>
              </a:rPr>
              <a:t>goods find their way </a:t>
            </a:r>
            <a:r>
              <a:rPr lang="en-ZA" dirty="0" smtClean="0">
                <a:latin typeface="+mj-lt"/>
              </a:rPr>
              <a:t>into and </a:t>
            </a:r>
            <a:r>
              <a:rPr lang="en-ZA" dirty="0">
                <a:latin typeface="+mj-lt"/>
              </a:rPr>
              <a:t>out of the country through the </a:t>
            </a:r>
            <a:r>
              <a:rPr lang="en-ZA" dirty="0" smtClean="0">
                <a:latin typeface="+mj-lt"/>
              </a:rPr>
              <a:t>same</a:t>
            </a:r>
          </a:p>
          <a:p>
            <a:pPr>
              <a:lnSpc>
                <a:spcPct val="150000"/>
              </a:lnSpc>
            </a:pPr>
            <a:r>
              <a:rPr lang="en-ZA" dirty="0" smtClean="0">
                <a:latin typeface="+mj-lt"/>
              </a:rPr>
              <a:t> </a:t>
            </a:r>
            <a:r>
              <a:rPr lang="en-ZA" dirty="0">
                <a:latin typeface="+mj-lt"/>
              </a:rPr>
              <a:t>trade supply chain used to carry legally traded </a:t>
            </a:r>
            <a:r>
              <a:rPr lang="en-ZA" dirty="0" smtClean="0">
                <a:latin typeface="+mj-lt"/>
              </a:rPr>
              <a:t>goods.</a:t>
            </a:r>
          </a:p>
          <a:p>
            <a:pPr marL="285750" indent="-285750">
              <a:lnSpc>
                <a:spcPct val="150000"/>
              </a:lnSpc>
              <a:buFont typeface="Wingdings" panose="05000000000000000000" pitchFamily="2" charset="2"/>
              <a:buChar char="Ø"/>
            </a:pPr>
            <a:endParaRPr lang="en-ZA" dirty="0" smtClean="0">
              <a:latin typeface="+mj-lt"/>
            </a:endParaRPr>
          </a:p>
          <a:p>
            <a:pPr marL="285750" indent="-285750">
              <a:lnSpc>
                <a:spcPct val="150000"/>
              </a:lnSpc>
              <a:buFont typeface="Wingdings" panose="05000000000000000000" pitchFamily="2" charset="2"/>
              <a:buChar char="Ø"/>
            </a:pPr>
            <a:r>
              <a:rPr lang="en-ZA" dirty="0" smtClean="0">
                <a:latin typeface="+mj-lt"/>
              </a:rPr>
              <a:t>Goods </a:t>
            </a:r>
            <a:r>
              <a:rPr lang="en-ZA" dirty="0">
                <a:latin typeface="+mj-lt"/>
              </a:rPr>
              <a:t>infringing on Intellectual Property Rights (IPR), such </a:t>
            </a:r>
            <a:r>
              <a:rPr lang="en-ZA" dirty="0" smtClean="0">
                <a:latin typeface="+mj-lt"/>
              </a:rPr>
              <a:t>as:</a:t>
            </a:r>
          </a:p>
          <a:p>
            <a:pPr marL="800100" lvl="1" indent="-342900">
              <a:lnSpc>
                <a:spcPct val="150000"/>
              </a:lnSpc>
              <a:buFont typeface="+mj-lt"/>
              <a:buAutoNum type="arabicPeriod"/>
            </a:pPr>
            <a:r>
              <a:rPr lang="en-ZA" dirty="0">
                <a:latin typeface="+mj-lt"/>
              </a:rPr>
              <a:t>T</a:t>
            </a:r>
            <a:r>
              <a:rPr lang="en-ZA" dirty="0" smtClean="0">
                <a:latin typeface="+mj-lt"/>
              </a:rPr>
              <a:t>hose </a:t>
            </a:r>
            <a:r>
              <a:rPr lang="en-ZA" dirty="0">
                <a:latin typeface="+mj-lt"/>
              </a:rPr>
              <a:t>prohibited from entering the country due to lack of authorisation and other legislative requirements, and </a:t>
            </a:r>
            <a:endParaRPr lang="en-ZA" dirty="0" smtClean="0">
              <a:latin typeface="+mj-lt"/>
            </a:endParaRPr>
          </a:p>
          <a:p>
            <a:pPr marL="800100" lvl="1" indent="-342900">
              <a:lnSpc>
                <a:spcPct val="150000"/>
              </a:lnSpc>
              <a:buFont typeface="+mj-lt"/>
              <a:buAutoNum type="arabicPeriod"/>
            </a:pPr>
            <a:r>
              <a:rPr lang="en-ZA" dirty="0">
                <a:latin typeface="+mj-lt"/>
              </a:rPr>
              <a:t>T</a:t>
            </a:r>
            <a:r>
              <a:rPr lang="en-ZA" dirty="0" smtClean="0">
                <a:latin typeface="+mj-lt"/>
              </a:rPr>
              <a:t>hose </a:t>
            </a:r>
            <a:r>
              <a:rPr lang="en-ZA" dirty="0">
                <a:latin typeface="+mj-lt"/>
              </a:rPr>
              <a:t>not properly declared are closely linked to other serious crimes such as money laundering and funding of </a:t>
            </a:r>
            <a:r>
              <a:rPr lang="en-ZA" dirty="0" smtClean="0">
                <a:latin typeface="+mj-lt"/>
              </a:rPr>
              <a:t>terrorism.</a:t>
            </a:r>
            <a:endParaRPr lang="en-ZA" dirty="0">
              <a:latin typeface="+mj-lt"/>
            </a:endParaRPr>
          </a:p>
        </p:txBody>
      </p:sp>
    </p:spTree>
    <p:extLst>
      <p:ext uri="{BB962C8B-B14F-4D97-AF65-F5344CB8AC3E}">
        <p14:creationId xmlns:p14="http://schemas.microsoft.com/office/powerpoint/2010/main" val="2086438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Role of Customs </a:t>
            </a: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18</a:t>
            </a:fld>
            <a:endParaRPr lang="en-US" dirty="0"/>
          </a:p>
        </p:txBody>
      </p:sp>
      <p:sp>
        <p:nvSpPr>
          <p:cNvPr id="4" name="Text Placeholder 3"/>
          <p:cNvSpPr>
            <a:spLocks noGrp="1"/>
          </p:cNvSpPr>
          <p:nvPr>
            <p:ph type="body" sz="quarter" idx="11"/>
          </p:nvPr>
        </p:nvSpPr>
        <p:spPr>
          <a:xfrm>
            <a:off x="341312" y="1160585"/>
            <a:ext cx="8370887" cy="4932239"/>
          </a:xfrm>
        </p:spPr>
        <p:txBody>
          <a:bodyPr>
            <a:normAutofit/>
          </a:bodyPr>
          <a:lstStyle/>
          <a:p>
            <a:pPr marL="285750" indent="-285750">
              <a:buFont typeface="Wingdings" panose="05000000000000000000" pitchFamily="2" charset="2"/>
              <a:buChar char="Ø"/>
            </a:pPr>
            <a:r>
              <a:rPr lang="en-ZA" sz="1600" dirty="0">
                <a:latin typeface="+mn-lt"/>
              </a:rPr>
              <a:t>Customs and Excise Division is the Primary agency responsible for protection of society and the economy of the country as the first line of defence at our ports of entry</a:t>
            </a:r>
            <a:r>
              <a:rPr lang="en-ZA" sz="1600" dirty="0" smtClean="0">
                <a:latin typeface="+mn-lt"/>
              </a:rPr>
              <a:t>.</a:t>
            </a: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r>
              <a:rPr lang="en-ZA" sz="1600" dirty="0">
                <a:latin typeface="+mn-lt"/>
              </a:rPr>
              <a:t>Customs is therefore seized with the responsibility of protection of intellectual property rights which guards against the infringements of the global patents, copyrights and </a:t>
            </a:r>
            <a:r>
              <a:rPr lang="en-ZA" sz="1600" dirty="0" smtClean="0">
                <a:latin typeface="+mn-lt"/>
              </a:rPr>
              <a:t>trademarks.</a:t>
            </a: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r>
              <a:rPr lang="en-ZA" sz="1600" dirty="0">
                <a:latin typeface="+mn-lt"/>
              </a:rPr>
              <a:t>Customs and Excise Division intercepts counterfeits and pirates goods that have a potential of bringing harm to the economy and threaten the security, health and safety of South </a:t>
            </a:r>
            <a:r>
              <a:rPr lang="en-ZA" sz="1600" dirty="0" smtClean="0">
                <a:latin typeface="+mn-lt"/>
              </a:rPr>
              <a:t>Africans.</a:t>
            </a: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endParaRPr lang="en-ZA" sz="1600" dirty="0">
              <a:latin typeface="+mn-lt"/>
            </a:endParaRPr>
          </a:p>
          <a:p>
            <a:pPr marL="285750" indent="-285750">
              <a:buFont typeface="Wingdings" panose="05000000000000000000" pitchFamily="2" charset="2"/>
              <a:buChar char="Ø"/>
            </a:pPr>
            <a:r>
              <a:rPr lang="en-ZA" sz="1600" dirty="0">
                <a:latin typeface="+mn-lt"/>
              </a:rPr>
              <a:t>The use of multi pronged strategy involving internal strength such as risk management, heightened enforcement activities at the ports and strategic partnerships remains a favourable proposition towards curbing the challenge posed by proliferation of counterfeit goods into our economic and social space.</a:t>
            </a:r>
          </a:p>
          <a:p>
            <a:endParaRPr lang="en-ZA" dirty="0"/>
          </a:p>
        </p:txBody>
      </p:sp>
    </p:spTree>
    <p:extLst>
      <p:ext uri="{BB962C8B-B14F-4D97-AF65-F5344CB8AC3E}">
        <p14:creationId xmlns:p14="http://schemas.microsoft.com/office/powerpoint/2010/main" val="2930159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CONTENT </a:t>
            </a: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a:t>
            </a:fld>
            <a:endParaRPr lang="en-US" dirty="0"/>
          </a:p>
        </p:txBody>
      </p:sp>
      <p:sp>
        <p:nvSpPr>
          <p:cNvPr id="4" name="Text Placeholder 3"/>
          <p:cNvSpPr>
            <a:spLocks noGrp="1"/>
          </p:cNvSpPr>
          <p:nvPr>
            <p:ph type="body" sz="quarter" idx="11"/>
          </p:nvPr>
        </p:nvSpPr>
        <p:spPr/>
        <p:txBody>
          <a:bodyPr/>
          <a:lstStyle/>
          <a:p>
            <a:r>
              <a:rPr lang="en-ZA" sz="1600" b="1" dirty="0" smtClean="0">
                <a:latin typeface="+mj-lt"/>
              </a:rPr>
              <a:t>Illicit Trade </a:t>
            </a:r>
          </a:p>
          <a:p>
            <a:pPr marL="342900" indent="-342900">
              <a:buFont typeface="+mj-lt"/>
              <a:buAutoNum type="arabicPeriod"/>
            </a:pPr>
            <a:endParaRPr lang="en-ZA" sz="1600" dirty="0">
              <a:latin typeface="+mj-lt"/>
            </a:endParaRPr>
          </a:p>
          <a:p>
            <a:pPr marL="342900" indent="-342900">
              <a:buFont typeface="+mj-lt"/>
              <a:buAutoNum type="arabicPeriod"/>
            </a:pPr>
            <a:endParaRPr lang="en-ZA" sz="1600" dirty="0" smtClean="0">
              <a:latin typeface="+mj-lt"/>
            </a:endParaRPr>
          </a:p>
          <a:p>
            <a:pPr marL="342900" indent="-342900">
              <a:buFont typeface="+mj-lt"/>
              <a:buAutoNum type="arabicPeriod"/>
            </a:pPr>
            <a:r>
              <a:rPr lang="en-ZA" sz="1600" dirty="0" smtClean="0">
                <a:latin typeface="+mj-lt"/>
              </a:rPr>
              <a:t>Introduction</a:t>
            </a:r>
          </a:p>
          <a:p>
            <a:pPr marL="342900" indent="-342900">
              <a:buFont typeface="+mj-lt"/>
              <a:buAutoNum type="arabicPeriod"/>
            </a:pPr>
            <a:r>
              <a:rPr lang="en-US" sz="1600" dirty="0" smtClean="0">
                <a:latin typeface="+mj-lt"/>
              </a:rPr>
              <a:t>Manifestation of Illicit Trade</a:t>
            </a:r>
            <a:endParaRPr lang="en-ZA" sz="1600" dirty="0" smtClean="0">
              <a:latin typeface="+mj-lt"/>
            </a:endParaRPr>
          </a:p>
          <a:p>
            <a:pPr marL="342900" indent="-342900">
              <a:buFont typeface="+mj-lt"/>
              <a:buAutoNum type="arabicPeriod"/>
            </a:pPr>
            <a:r>
              <a:rPr lang="en-ZA" sz="1600" dirty="0">
                <a:latin typeface="+mj-lt"/>
              </a:rPr>
              <a:t>Risks of Illicit </a:t>
            </a:r>
            <a:r>
              <a:rPr lang="en-ZA" sz="1600" dirty="0" smtClean="0">
                <a:latin typeface="+mj-lt"/>
              </a:rPr>
              <a:t>Trade</a:t>
            </a:r>
          </a:p>
          <a:p>
            <a:pPr marL="342900" indent="-342900">
              <a:buFont typeface="+mj-lt"/>
              <a:buAutoNum type="arabicPeriod"/>
            </a:pPr>
            <a:r>
              <a:rPr lang="en-ZA" sz="1600" dirty="0" smtClean="0">
                <a:latin typeface="+mj-lt"/>
              </a:rPr>
              <a:t>The Impact of Illicit Trade and Illicit Financial flows </a:t>
            </a:r>
          </a:p>
          <a:p>
            <a:endParaRPr lang="en-ZA" sz="1600" dirty="0" smtClean="0">
              <a:latin typeface="+mj-lt"/>
            </a:endParaRPr>
          </a:p>
          <a:p>
            <a:endParaRPr lang="en-ZA" dirty="0"/>
          </a:p>
        </p:txBody>
      </p:sp>
    </p:spTree>
    <p:extLst>
      <p:ext uri="{BB962C8B-B14F-4D97-AF65-F5344CB8AC3E}">
        <p14:creationId xmlns:p14="http://schemas.microsoft.com/office/powerpoint/2010/main" val="1064217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Mechanisms to address Counterfeit </a:t>
            </a:r>
            <a:br>
              <a:rPr lang="en-ZA" dirty="0" smtClean="0"/>
            </a:b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19</a:t>
            </a:fld>
            <a:endParaRPr lang="en-US" dirty="0"/>
          </a:p>
        </p:txBody>
      </p:sp>
      <p:sp>
        <p:nvSpPr>
          <p:cNvPr id="4" name="Text Placeholder 3"/>
          <p:cNvSpPr>
            <a:spLocks noGrp="1"/>
          </p:cNvSpPr>
          <p:nvPr>
            <p:ph type="body" sz="quarter" idx="11"/>
          </p:nvPr>
        </p:nvSpPr>
        <p:spPr/>
        <p:txBody>
          <a:bodyPr>
            <a:normAutofit fontScale="92500" lnSpcReduction="20000"/>
          </a:bodyPr>
          <a:lstStyle/>
          <a:p>
            <a:r>
              <a:rPr lang="en-ZA" b="1" dirty="0"/>
              <a:t>Legislation </a:t>
            </a:r>
            <a:endParaRPr lang="en-ZA" b="1" dirty="0" smtClean="0"/>
          </a:p>
          <a:p>
            <a:pPr marL="285750" indent="-285750">
              <a:buFont typeface="Wingdings" panose="05000000000000000000" pitchFamily="2" charset="2"/>
              <a:buChar char="Ø"/>
            </a:pPr>
            <a:endParaRPr lang="en-ZA" dirty="0"/>
          </a:p>
          <a:p>
            <a:pPr marL="285750" indent="-285750">
              <a:buFont typeface="Wingdings" panose="05000000000000000000" pitchFamily="2" charset="2"/>
              <a:buChar char="Ø"/>
            </a:pPr>
            <a:r>
              <a:rPr lang="en-ZA" dirty="0" smtClean="0"/>
              <a:t>Counterfeiting  is administered under  Counterfeit </a:t>
            </a:r>
            <a:r>
              <a:rPr lang="en-ZA" dirty="0"/>
              <a:t>Goods Act, No. 37 of 1997, read with the Customs and Excise Act, No. 91 of 1964.</a:t>
            </a:r>
          </a:p>
          <a:p>
            <a:endParaRPr lang="en-ZA" dirty="0" smtClean="0"/>
          </a:p>
          <a:p>
            <a:pPr marL="285750" indent="-285750">
              <a:buFont typeface="Wingdings" panose="05000000000000000000" pitchFamily="2" charset="2"/>
              <a:buChar char="Ø"/>
            </a:pPr>
            <a:r>
              <a:rPr lang="en-ZA" dirty="0"/>
              <a:t>Purpose of the Counterfeit Goods Act (CGA):</a:t>
            </a:r>
          </a:p>
          <a:p>
            <a:endParaRPr lang="en-ZA" dirty="0"/>
          </a:p>
          <a:p>
            <a:pPr marL="800100" lvl="1" indent="-342900">
              <a:buFont typeface="+mj-lt"/>
              <a:buAutoNum type="arabicPeriod"/>
            </a:pPr>
            <a:r>
              <a:rPr lang="en-ZA" dirty="0" smtClean="0"/>
              <a:t>Protect </a:t>
            </a:r>
            <a:r>
              <a:rPr lang="en-ZA" dirty="0"/>
              <a:t>owners’ Intellectual Property, i.e., trade marks and </a:t>
            </a:r>
            <a:r>
              <a:rPr lang="en-ZA" dirty="0" smtClean="0"/>
              <a:t>copyright</a:t>
            </a:r>
          </a:p>
          <a:p>
            <a:pPr marL="800100" lvl="1" indent="-342900">
              <a:buFont typeface="+mj-lt"/>
              <a:buAutoNum type="arabicPeriod"/>
            </a:pPr>
            <a:r>
              <a:rPr lang="en-ZA" dirty="0" smtClean="0"/>
              <a:t>Indicate the role </a:t>
            </a:r>
            <a:r>
              <a:rPr lang="en-ZA" dirty="0"/>
              <a:t>of the SARS Customs in the “policing” of counterfeit </a:t>
            </a:r>
            <a:r>
              <a:rPr lang="en-ZA" dirty="0" smtClean="0"/>
              <a:t>goods.</a:t>
            </a:r>
          </a:p>
          <a:p>
            <a:pPr lvl="1"/>
            <a:endParaRPr lang="en-ZA" dirty="0"/>
          </a:p>
          <a:p>
            <a:pPr marL="285750" indent="-285750">
              <a:buFont typeface="Wingdings" panose="05000000000000000000" pitchFamily="2" charset="2"/>
              <a:buChar char="Ø"/>
            </a:pPr>
            <a:r>
              <a:rPr lang="en-ZA" dirty="0"/>
              <a:t>The Counterfeit Goods Act 37 of 1997 affords protection to intellectual property owners that have:</a:t>
            </a:r>
          </a:p>
          <a:p>
            <a:pPr marL="800100" lvl="1" indent="-342900">
              <a:buFont typeface="+mj-lt"/>
              <a:buAutoNum type="arabicPeriod"/>
            </a:pPr>
            <a:r>
              <a:rPr lang="en-ZA" dirty="0"/>
              <a:t>Registered trade marks</a:t>
            </a:r>
          </a:p>
          <a:p>
            <a:pPr marL="800100" lvl="1" indent="-342900">
              <a:buFont typeface="+mj-lt"/>
              <a:buAutoNum type="arabicPeriod"/>
            </a:pPr>
            <a:r>
              <a:rPr lang="en-ZA" dirty="0"/>
              <a:t>Unregistered trade marks</a:t>
            </a:r>
          </a:p>
          <a:p>
            <a:pPr marL="800100" lvl="1" indent="-342900">
              <a:buFont typeface="+mj-lt"/>
              <a:buAutoNum type="arabicPeriod"/>
            </a:pPr>
            <a:r>
              <a:rPr lang="en-ZA" dirty="0"/>
              <a:t>Copyright works (provided that the subsistence of copyright in the work is proven); and</a:t>
            </a:r>
          </a:p>
          <a:p>
            <a:pPr marL="800100" lvl="1" indent="-342900">
              <a:buFont typeface="+mj-lt"/>
              <a:buAutoNum type="arabicPeriod"/>
            </a:pPr>
            <a:r>
              <a:rPr lang="en-ZA" dirty="0"/>
              <a:t>Prohibit marks under the Merchandise Marks Act</a:t>
            </a:r>
          </a:p>
          <a:p>
            <a:endParaRPr lang="en-ZA" dirty="0"/>
          </a:p>
        </p:txBody>
      </p:sp>
    </p:spTree>
    <p:extLst>
      <p:ext uri="{BB962C8B-B14F-4D97-AF65-F5344CB8AC3E}">
        <p14:creationId xmlns:p14="http://schemas.microsoft.com/office/powerpoint/2010/main" val="142569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92" y="122663"/>
            <a:ext cx="8500925" cy="512957"/>
          </a:xfrm>
        </p:spPr>
        <p:txBody>
          <a:bodyPr>
            <a:normAutofit/>
          </a:bodyPr>
          <a:lstStyle/>
          <a:p>
            <a:r>
              <a:rPr lang="en-ZA" sz="2400" dirty="0" smtClean="0"/>
              <a:t>Powers </a:t>
            </a:r>
            <a:r>
              <a:rPr lang="en-ZA" sz="2400" dirty="0"/>
              <a:t>A</a:t>
            </a:r>
            <a:r>
              <a:rPr lang="en-ZA" sz="2400" dirty="0" smtClean="0"/>
              <a:t>nd </a:t>
            </a:r>
            <a:r>
              <a:rPr lang="en-ZA" sz="2400" dirty="0"/>
              <a:t>D</a:t>
            </a:r>
            <a:r>
              <a:rPr lang="en-ZA" sz="2400" dirty="0" smtClean="0"/>
              <a:t>uties </a:t>
            </a:r>
            <a:r>
              <a:rPr lang="en-ZA" sz="2400" dirty="0"/>
              <a:t>O</a:t>
            </a:r>
            <a:r>
              <a:rPr lang="en-ZA" sz="2400" dirty="0" smtClean="0"/>
              <a:t>f </a:t>
            </a:r>
            <a:r>
              <a:rPr lang="en-ZA" sz="2400" dirty="0"/>
              <a:t>O</a:t>
            </a:r>
            <a:r>
              <a:rPr lang="en-ZA" sz="2400" dirty="0" smtClean="0"/>
              <a:t>fficers</a:t>
            </a:r>
            <a:endParaRPr lang="en-ZA" sz="2400" dirty="0"/>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9" name="Rectangle 8"/>
          <p:cNvSpPr/>
          <p:nvPr/>
        </p:nvSpPr>
        <p:spPr>
          <a:xfrm>
            <a:off x="0" y="1148577"/>
            <a:ext cx="9054791" cy="4829014"/>
          </a:xfrm>
          <a:prstGeom prst="rect">
            <a:avLst/>
          </a:prstGeom>
        </p:spPr>
        <p:txBody>
          <a:bodyPr wrap="square">
            <a:spAutoFit/>
          </a:bodyPr>
          <a:lstStyle/>
          <a:p>
            <a:pPr defTabSz="895350" eaLnBrk="0" fontAlgn="base" hangingPunct="0">
              <a:spcBef>
                <a:spcPct val="0"/>
              </a:spcBef>
              <a:spcAft>
                <a:spcPct val="0"/>
              </a:spcAft>
              <a:buSzPct val="120000"/>
              <a:defRPr/>
            </a:pPr>
            <a:r>
              <a:rPr lang="en-ZA" dirty="0" smtClean="0">
                <a:latin typeface="+mj-lt"/>
              </a:rPr>
              <a:t>An </a:t>
            </a:r>
            <a:r>
              <a:rPr lang="en-ZA" dirty="0">
                <a:latin typeface="+mj-lt"/>
              </a:rPr>
              <a:t>officer may</a:t>
            </a:r>
            <a:r>
              <a:rPr lang="en-ZA" dirty="0" smtClean="0">
                <a:latin typeface="+mj-lt"/>
              </a:rPr>
              <a:t>:</a:t>
            </a:r>
          </a:p>
          <a:p>
            <a:pPr marL="914400" lvl="1" indent="-457200">
              <a:lnSpc>
                <a:spcPct val="170000"/>
              </a:lnSpc>
              <a:buFont typeface="+mj-lt"/>
              <a:buAutoNum type="arabicPeriod"/>
            </a:pPr>
            <a:r>
              <a:rPr lang="en-ZA" dirty="0">
                <a:latin typeface="+mj-lt"/>
              </a:rPr>
              <a:t>detain any goods to ascertain whether such goods are counterfeit goods</a:t>
            </a:r>
          </a:p>
          <a:p>
            <a:pPr marL="914400" lvl="1" indent="-457200">
              <a:lnSpc>
                <a:spcPct val="170000"/>
              </a:lnSpc>
              <a:buFont typeface="+mj-lt"/>
              <a:buAutoNum type="arabicPeriod"/>
            </a:pPr>
            <a:r>
              <a:rPr lang="en-ZA" dirty="0">
                <a:latin typeface="+mj-lt"/>
              </a:rPr>
              <a:t>detain any goods when requested to do so whether or not such goods are under customs </a:t>
            </a:r>
            <a:r>
              <a:rPr lang="en-ZA" dirty="0" smtClean="0">
                <a:latin typeface="+mj-lt"/>
              </a:rPr>
              <a:t>control</a:t>
            </a:r>
            <a:endParaRPr lang="en-ZA" altLang="en-US" kern="0" dirty="0">
              <a:solidFill>
                <a:prstClr val="black"/>
              </a:solidFill>
              <a:latin typeface="+mj-lt"/>
            </a:endParaRPr>
          </a:p>
          <a:p>
            <a:pPr marL="0" marR="0" lvl="0" indent="0" algn="l" defTabSz="895350" rtl="0" eaLnBrk="0" fontAlgn="base" latinLnBrk="0" hangingPunct="0">
              <a:lnSpc>
                <a:spcPct val="100000"/>
              </a:lnSpc>
              <a:spcBef>
                <a:spcPct val="0"/>
              </a:spcBef>
              <a:spcAft>
                <a:spcPct val="0"/>
              </a:spcAft>
              <a:buClrTx/>
              <a:buSzPct val="120000"/>
              <a:buFontTx/>
              <a:buNone/>
              <a:tabLst/>
              <a:defRPr/>
            </a:pPr>
            <a:endParaRPr kumimoji="0" lang="en-ZA" altLang="en-US" b="0" i="0" u="none" strike="noStrike" kern="0" cap="none" spc="0" normalizeH="0" baseline="0" noProof="0" dirty="0" smtClean="0">
              <a:ln>
                <a:noFill/>
              </a:ln>
              <a:solidFill>
                <a:prstClr val="black"/>
              </a:solidFill>
              <a:effectLst/>
              <a:uLnTx/>
              <a:uFillTx/>
              <a:latin typeface="+mj-lt"/>
            </a:endParaRPr>
          </a:p>
          <a:p>
            <a:pPr marL="0" marR="0" lvl="0" indent="0" algn="l" defTabSz="895350" rtl="0" eaLnBrk="0" fontAlgn="base" latinLnBrk="0" hangingPunct="0">
              <a:lnSpc>
                <a:spcPct val="100000"/>
              </a:lnSpc>
              <a:spcBef>
                <a:spcPct val="0"/>
              </a:spcBef>
              <a:spcAft>
                <a:spcPct val="0"/>
              </a:spcAft>
              <a:buClrTx/>
              <a:buSzPct val="120000"/>
              <a:buFontTx/>
              <a:buNone/>
              <a:tabLst/>
              <a:defRPr/>
            </a:pPr>
            <a:r>
              <a:rPr kumimoji="0" lang="en-ZA" altLang="en-US" b="0" i="0" u="none" strike="noStrike" kern="0" cap="none" spc="0" normalizeH="0" baseline="0" noProof="0" dirty="0" smtClean="0">
                <a:ln>
                  <a:noFill/>
                </a:ln>
                <a:solidFill>
                  <a:prstClr val="black"/>
                </a:solidFill>
                <a:effectLst/>
                <a:uLnTx/>
                <a:uFillTx/>
                <a:latin typeface="+mj-lt"/>
              </a:rPr>
              <a:t>An </a:t>
            </a:r>
            <a:r>
              <a:rPr kumimoji="0" lang="en-ZA" altLang="en-US" b="0" i="0" u="none" strike="noStrike" kern="0" cap="none" spc="0" normalizeH="0" baseline="0" noProof="0" dirty="0">
                <a:ln>
                  <a:noFill/>
                </a:ln>
                <a:solidFill>
                  <a:prstClr val="black"/>
                </a:solidFill>
                <a:effectLst/>
                <a:uLnTx/>
                <a:uFillTx/>
                <a:latin typeface="+mj-lt"/>
              </a:rPr>
              <a:t>officer </a:t>
            </a:r>
            <a:r>
              <a:rPr kumimoji="0" lang="en-ZA" altLang="en-US" b="0" i="0" u="none" strike="noStrike" kern="0" cap="none" spc="0" normalizeH="0" baseline="0" noProof="0" dirty="0" smtClean="0">
                <a:ln>
                  <a:noFill/>
                </a:ln>
                <a:solidFill>
                  <a:prstClr val="black"/>
                </a:solidFill>
                <a:effectLst/>
                <a:uLnTx/>
                <a:uFillTx/>
                <a:latin typeface="+mj-lt"/>
              </a:rPr>
              <a:t>may seize and detain:</a:t>
            </a:r>
            <a:endParaRPr kumimoji="0" lang="en-ZA" altLang="en-US" b="0" i="0" u="none" strike="noStrike" kern="0" cap="none" spc="0" normalizeH="0" baseline="0" noProof="0" dirty="0">
              <a:ln>
                <a:noFill/>
              </a:ln>
              <a:solidFill>
                <a:prstClr val="black"/>
              </a:solidFill>
              <a:effectLst/>
              <a:uLnTx/>
              <a:uFillTx/>
              <a:latin typeface="+mj-lt"/>
            </a:endParaRPr>
          </a:p>
          <a:p>
            <a:pPr marL="800100" lvl="1" indent="-342900" defTabSz="895350" eaLnBrk="0" fontAlgn="base" hangingPunct="0">
              <a:lnSpc>
                <a:spcPct val="150000"/>
              </a:lnSpc>
              <a:spcBef>
                <a:spcPct val="0"/>
              </a:spcBef>
              <a:spcAft>
                <a:spcPct val="0"/>
              </a:spcAft>
              <a:buSzPct val="120000"/>
              <a:buFont typeface="+mj-lt"/>
              <a:buAutoNum type="arabicPeriod"/>
              <a:defRPr/>
            </a:pPr>
            <a:r>
              <a:rPr lang="en-ZA" altLang="en-US" kern="0" dirty="0">
                <a:solidFill>
                  <a:prstClr val="black"/>
                </a:solidFill>
                <a:latin typeface="+mj-lt"/>
              </a:rPr>
              <a:t>A</a:t>
            </a:r>
            <a:r>
              <a:rPr kumimoji="0" lang="en-ZA" altLang="en-US" b="0" i="0" u="none" strike="noStrike" kern="0" cap="none" spc="0" normalizeH="0" baseline="0" noProof="0" dirty="0" err="1" smtClean="0">
                <a:ln>
                  <a:noFill/>
                </a:ln>
                <a:solidFill>
                  <a:prstClr val="black"/>
                </a:solidFill>
                <a:effectLst/>
                <a:uLnTx/>
                <a:uFillTx/>
                <a:latin typeface="+mj-lt"/>
              </a:rPr>
              <a:t>ny</a:t>
            </a:r>
            <a:r>
              <a:rPr kumimoji="0" lang="en-ZA" altLang="en-US" b="0" i="0" u="none" strike="noStrike" kern="0" cap="none" spc="0" normalizeH="0" baseline="0" noProof="0" dirty="0" smtClean="0">
                <a:ln>
                  <a:noFill/>
                </a:ln>
                <a:solidFill>
                  <a:prstClr val="black"/>
                </a:solidFill>
                <a:effectLst/>
                <a:uLnTx/>
                <a:uFillTx/>
                <a:latin typeface="+mj-lt"/>
              </a:rPr>
              <a:t> </a:t>
            </a:r>
            <a:r>
              <a:rPr kumimoji="0" lang="en-ZA" altLang="en-US" b="0" i="0" u="none" strike="noStrike" kern="0" cap="none" spc="0" normalizeH="0" baseline="0" noProof="0" dirty="0">
                <a:ln>
                  <a:noFill/>
                </a:ln>
                <a:solidFill>
                  <a:prstClr val="black"/>
                </a:solidFill>
                <a:effectLst/>
                <a:uLnTx/>
                <a:uFillTx/>
                <a:latin typeface="+mj-lt"/>
              </a:rPr>
              <a:t>goods where such officer has reasonable cause to believe that such goods are prima facie counterfeit </a:t>
            </a:r>
            <a:r>
              <a:rPr kumimoji="0" lang="en-ZA" altLang="en-US" b="0" i="0" u="none" strike="noStrike" kern="0" cap="none" spc="0" normalizeH="0" baseline="0" noProof="0" dirty="0" smtClean="0">
                <a:ln>
                  <a:noFill/>
                </a:ln>
                <a:solidFill>
                  <a:prstClr val="black"/>
                </a:solidFill>
                <a:effectLst/>
                <a:uLnTx/>
                <a:uFillTx/>
                <a:latin typeface="+mj-lt"/>
              </a:rPr>
              <a:t>goods</a:t>
            </a:r>
            <a:endParaRPr kumimoji="0" lang="en-ZA" altLang="en-US" b="0" i="0" u="none" strike="noStrike" kern="0" cap="none" spc="0" normalizeH="0" baseline="0" noProof="0" dirty="0">
              <a:ln>
                <a:noFill/>
              </a:ln>
              <a:solidFill>
                <a:prstClr val="black"/>
              </a:solidFill>
              <a:effectLst/>
              <a:uLnTx/>
              <a:uFillTx/>
              <a:latin typeface="+mj-lt"/>
            </a:endParaRPr>
          </a:p>
          <a:p>
            <a:pPr marL="800100" lvl="1" indent="-342900" defTabSz="895350" eaLnBrk="0" fontAlgn="base" hangingPunct="0">
              <a:lnSpc>
                <a:spcPct val="150000"/>
              </a:lnSpc>
              <a:spcBef>
                <a:spcPct val="0"/>
              </a:spcBef>
              <a:spcAft>
                <a:spcPct val="0"/>
              </a:spcAft>
              <a:buSzPct val="120000"/>
              <a:buFont typeface="+mj-lt"/>
              <a:buAutoNum type="arabicPeriod"/>
              <a:defRPr/>
            </a:pPr>
            <a:r>
              <a:rPr lang="en-ZA" altLang="en-US" kern="0" dirty="0">
                <a:solidFill>
                  <a:prstClr val="black"/>
                </a:solidFill>
                <a:latin typeface="+mj-lt"/>
              </a:rPr>
              <a:t>A</a:t>
            </a:r>
            <a:r>
              <a:rPr kumimoji="0" lang="en-ZA" altLang="en-US" b="0" i="0" u="none" strike="noStrike" kern="0" cap="none" spc="0" normalizeH="0" baseline="0" noProof="0" dirty="0" err="1" smtClean="0">
                <a:ln>
                  <a:noFill/>
                </a:ln>
                <a:solidFill>
                  <a:prstClr val="black"/>
                </a:solidFill>
                <a:effectLst/>
                <a:uLnTx/>
                <a:uFillTx/>
                <a:latin typeface="+mj-lt"/>
              </a:rPr>
              <a:t>ny</a:t>
            </a:r>
            <a:r>
              <a:rPr kumimoji="0" lang="en-ZA" altLang="en-US" b="0" i="0" u="none" strike="noStrike" kern="0" cap="none" spc="0" normalizeH="0" baseline="0" noProof="0" dirty="0" smtClean="0">
                <a:ln>
                  <a:noFill/>
                </a:ln>
                <a:solidFill>
                  <a:prstClr val="black"/>
                </a:solidFill>
                <a:effectLst/>
                <a:uLnTx/>
                <a:uFillTx/>
                <a:latin typeface="+mj-lt"/>
              </a:rPr>
              <a:t> </a:t>
            </a:r>
            <a:r>
              <a:rPr kumimoji="0" lang="en-ZA" altLang="en-US" b="0" i="0" u="none" strike="noStrike" kern="0" cap="none" spc="0" normalizeH="0" baseline="0" noProof="0" dirty="0">
                <a:ln>
                  <a:noFill/>
                </a:ln>
                <a:solidFill>
                  <a:prstClr val="black"/>
                </a:solidFill>
                <a:effectLst/>
                <a:uLnTx/>
                <a:uFillTx/>
                <a:latin typeface="+mj-lt"/>
              </a:rPr>
              <a:t>goods while such goods are in transit through the Republic </a:t>
            </a:r>
            <a:r>
              <a:rPr kumimoji="0" lang="en-ZA" altLang="en-US" b="0" i="0" u="none" strike="noStrike" kern="0" cap="none" spc="0" normalizeH="0" baseline="0" noProof="0" dirty="0" smtClean="0">
                <a:ln>
                  <a:noFill/>
                </a:ln>
                <a:solidFill>
                  <a:prstClr val="black"/>
                </a:solidFill>
                <a:effectLst/>
                <a:uLnTx/>
                <a:uFillTx/>
                <a:latin typeface="+mj-lt"/>
              </a:rPr>
              <a:t>or</a:t>
            </a:r>
            <a:endParaRPr kumimoji="0" lang="en-ZA" altLang="en-US" b="0" i="0" u="none" strike="noStrike" kern="0" cap="none" spc="0" normalizeH="0" baseline="0" noProof="0" dirty="0">
              <a:ln>
                <a:noFill/>
              </a:ln>
              <a:solidFill>
                <a:prstClr val="black"/>
              </a:solidFill>
              <a:effectLst/>
              <a:uLnTx/>
              <a:uFillTx/>
              <a:latin typeface="+mj-lt"/>
            </a:endParaRPr>
          </a:p>
          <a:p>
            <a:pPr marL="800100" lvl="1" indent="-342900" defTabSz="895350" eaLnBrk="0" fontAlgn="base" hangingPunct="0">
              <a:lnSpc>
                <a:spcPct val="150000"/>
              </a:lnSpc>
              <a:spcBef>
                <a:spcPct val="0"/>
              </a:spcBef>
              <a:spcAft>
                <a:spcPct val="0"/>
              </a:spcAft>
              <a:buSzPct val="120000"/>
              <a:buFont typeface="+mj-lt"/>
              <a:buAutoNum type="arabicPeriod"/>
              <a:defRPr/>
            </a:pPr>
            <a:r>
              <a:rPr lang="en-ZA" altLang="en-US" kern="0" dirty="0">
                <a:solidFill>
                  <a:prstClr val="black"/>
                </a:solidFill>
                <a:latin typeface="+mj-lt"/>
              </a:rPr>
              <a:t>T</a:t>
            </a:r>
            <a:r>
              <a:rPr kumimoji="0" lang="en-ZA" altLang="en-US" b="0" i="0" u="none" strike="noStrike" kern="0" cap="none" spc="0" normalizeH="0" baseline="0" noProof="0" dirty="0" err="1" smtClean="0">
                <a:ln>
                  <a:noFill/>
                </a:ln>
                <a:solidFill>
                  <a:prstClr val="black"/>
                </a:solidFill>
                <a:effectLst/>
                <a:uLnTx/>
                <a:uFillTx/>
                <a:latin typeface="+mj-lt"/>
              </a:rPr>
              <a:t>ransit</a:t>
            </a:r>
            <a:r>
              <a:rPr kumimoji="0" lang="en-ZA" altLang="en-US" b="0" i="0" u="none" strike="noStrike" kern="0" cap="none" spc="0" normalizeH="0" baseline="0" noProof="0" dirty="0" smtClean="0">
                <a:ln>
                  <a:noFill/>
                </a:ln>
                <a:solidFill>
                  <a:prstClr val="black"/>
                </a:solidFill>
                <a:effectLst/>
                <a:uLnTx/>
                <a:uFillTx/>
                <a:latin typeface="+mj-lt"/>
              </a:rPr>
              <a:t> </a:t>
            </a:r>
            <a:r>
              <a:rPr kumimoji="0" lang="en-ZA" altLang="en-US" b="0" i="0" u="none" strike="noStrike" kern="0" cap="none" spc="0" normalizeH="0" baseline="0" noProof="0" dirty="0">
                <a:ln>
                  <a:noFill/>
                </a:ln>
                <a:solidFill>
                  <a:prstClr val="black"/>
                </a:solidFill>
                <a:effectLst/>
                <a:uLnTx/>
                <a:uFillTx/>
                <a:latin typeface="+mj-lt"/>
              </a:rPr>
              <a:t>goods found in the area of control of any Controller where such officer has reasonable cause to believe that such goods are prima facie counterfeit </a:t>
            </a:r>
            <a:r>
              <a:rPr kumimoji="0" lang="en-ZA" altLang="en-US" b="0" i="0" u="none" strike="noStrike" kern="0" cap="none" spc="0" normalizeH="0" baseline="0" noProof="0" dirty="0" smtClean="0">
                <a:ln>
                  <a:noFill/>
                </a:ln>
                <a:solidFill>
                  <a:prstClr val="black"/>
                </a:solidFill>
                <a:effectLst/>
                <a:uLnTx/>
                <a:uFillTx/>
                <a:latin typeface="+mj-lt"/>
              </a:rPr>
              <a:t>goods.</a:t>
            </a:r>
            <a:endParaRPr kumimoji="0" lang="en-ZA" altLang="en-US" b="0" i="0" u="none" strike="noStrike" kern="0" cap="none" spc="0" normalizeH="0" baseline="0" noProof="0" dirty="0">
              <a:ln>
                <a:noFill/>
              </a:ln>
              <a:solidFill>
                <a:prstClr val="black"/>
              </a:solidFill>
              <a:effectLst/>
              <a:uLnTx/>
              <a:uFillTx/>
              <a:latin typeface="+mj-lt"/>
            </a:endParaRPr>
          </a:p>
        </p:txBody>
      </p:sp>
      <p:sp>
        <p:nvSpPr>
          <p:cNvPr id="10" name="Rectangle 9"/>
          <p:cNvSpPr/>
          <p:nvPr/>
        </p:nvSpPr>
        <p:spPr>
          <a:xfrm>
            <a:off x="100362" y="635620"/>
            <a:ext cx="5835342"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2000" b="1" i="0" u="none" strike="noStrike" kern="1200" cap="none" spc="0" normalizeH="0" baseline="0" noProof="0" dirty="0">
                <a:ln>
                  <a:noFill/>
                </a:ln>
                <a:effectLst/>
                <a:uLnTx/>
                <a:uFillTx/>
                <a:latin typeface="Arial" panose="020B0604020202020204"/>
                <a:ea typeface="+mn-ea"/>
                <a:cs typeface="+mn-cs"/>
              </a:rPr>
              <a:t>Section 113A </a:t>
            </a:r>
            <a:r>
              <a:rPr kumimoji="0" lang="en-ZA" sz="2000" b="1" i="0" u="none" strike="noStrike" kern="1200" cap="none" spc="0" normalizeH="0" baseline="0" noProof="0" dirty="0" smtClean="0">
                <a:ln>
                  <a:noFill/>
                </a:ln>
                <a:effectLst/>
                <a:uLnTx/>
                <a:uFillTx/>
                <a:latin typeface="Arial" panose="020B0604020202020204"/>
                <a:ea typeface="+mn-ea"/>
                <a:cs typeface="+mn-cs"/>
              </a:rPr>
              <a:t>of the Customs and Excise Act</a:t>
            </a:r>
            <a:endParaRPr kumimoji="0" lang="en-ZA" sz="2000" b="0" i="0" u="none" strike="noStrike" kern="1200" cap="none" spc="0" normalizeH="0" baseline="0" noProof="0" dirty="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3774429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smtClean="0"/>
              <a:t>WITHOUT A WARRANT-Sec 5</a:t>
            </a:r>
            <a:r>
              <a:rPr lang="en-ZA" dirty="0"/>
              <a:t/>
            </a:r>
            <a:br>
              <a:rPr lang="en-ZA" dirty="0"/>
            </a:br>
            <a:endParaRPr lang="en-ZA" dirty="0"/>
          </a:p>
        </p:txBody>
      </p:sp>
      <p:sp>
        <p:nvSpPr>
          <p:cNvPr id="3" name="Slide Number Placeholder 2"/>
          <p:cNvSpPr>
            <a:spLocks noGrp="1"/>
          </p:cNvSpPr>
          <p:nvPr>
            <p:ph type="sldNum" sz="quarter" idx="4"/>
          </p:nvPr>
        </p:nvSpPr>
        <p:spPr/>
        <p:txBody>
          <a:bodyPr/>
          <a:lstStyle/>
          <a:p>
            <a:fld id="{B540B12B-D968-2643-8E7F-238A3C456CC9}" type="slidenum">
              <a:rPr lang="en-US" smtClean="0"/>
              <a:pPr/>
              <a:t>21</a:t>
            </a:fld>
            <a:endParaRPr lang="en-US" dirty="0"/>
          </a:p>
        </p:txBody>
      </p:sp>
      <p:sp>
        <p:nvSpPr>
          <p:cNvPr id="5" name="Content Placeholder 4"/>
          <p:cNvSpPr>
            <a:spLocks noGrp="1"/>
          </p:cNvSpPr>
          <p:nvPr>
            <p:ph sz="quarter" idx="11"/>
          </p:nvPr>
        </p:nvSpPr>
        <p:spPr>
          <a:xfrm>
            <a:off x="341993" y="1528151"/>
            <a:ext cx="8370887" cy="4248151"/>
          </a:xfrm>
        </p:spPr>
        <p:txBody>
          <a:bodyPr/>
          <a:lstStyle/>
          <a:p>
            <a:pPr lvl="0" fontAlgn="base">
              <a:lnSpc>
                <a:spcPct val="100000"/>
              </a:lnSpc>
              <a:spcBef>
                <a:spcPct val="0"/>
              </a:spcBef>
              <a:spcAft>
                <a:spcPct val="0"/>
              </a:spcAft>
              <a:defRPr/>
            </a:pPr>
            <a:r>
              <a:rPr lang="en-ZA" sz="1600" dirty="0">
                <a:solidFill>
                  <a:prstClr val="black"/>
                </a:solidFill>
                <a:latin typeface="+mn-lt"/>
              </a:rPr>
              <a:t>The person who is competent to </a:t>
            </a:r>
            <a:r>
              <a:rPr lang="en-ZA" sz="1600" u="sng" dirty="0">
                <a:solidFill>
                  <a:prstClr val="black"/>
                </a:solidFill>
                <a:latin typeface="+mn-lt"/>
              </a:rPr>
              <a:t>consent </a:t>
            </a:r>
            <a:r>
              <a:rPr lang="en-ZA" sz="1600" dirty="0">
                <a:solidFill>
                  <a:prstClr val="black"/>
                </a:solidFill>
                <a:latin typeface="+mn-lt"/>
              </a:rPr>
              <a:t>to the entry and to such search, seizure, removal and detention, gives that consent; or</a:t>
            </a:r>
          </a:p>
          <a:p>
            <a:pPr lvl="0" fontAlgn="base">
              <a:lnSpc>
                <a:spcPct val="100000"/>
              </a:lnSpc>
              <a:spcBef>
                <a:spcPct val="0"/>
              </a:spcBef>
              <a:spcAft>
                <a:spcPct val="0"/>
              </a:spcAft>
              <a:defRPr/>
            </a:pPr>
            <a:endParaRPr lang="en-ZA" sz="1600" dirty="0">
              <a:solidFill>
                <a:prstClr val="black"/>
              </a:solidFill>
              <a:latin typeface="+mn-lt"/>
            </a:endParaRPr>
          </a:p>
          <a:p>
            <a:pPr lvl="0" fontAlgn="base">
              <a:lnSpc>
                <a:spcPct val="100000"/>
              </a:lnSpc>
              <a:spcBef>
                <a:spcPct val="0"/>
              </a:spcBef>
              <a:spcAft>
                <a:spcPct val="0"/>
              </a:spcAft>
              <a:defRPr/>
            </a:pPr>
            <a:r>
              <a:rPr lang="en-ZA" sz="1600" dirty="0">
                <a:solidFill>
                  <a:prstClr val="black"/>
                </a:solidFill>
                <a:latin typeface="+mn-lt"/>
              </a:rPr>
              <a:t>The inspector on reasonable ground believes </a:t>
            </a:r>
            <a:r>
              <a:rPr lang="en-ZA" sz="1600" dirty="0" smtClean="0">
                <a:solidFill>
                  <a:prstClr val="black"/>
                </a:solidFill>
                <a:latin typeface="+mn-lt"/>
              </a:rPr>
              <a:t>that</a:t>
            </a:r>
            <a:endParaRPr lang="en-ZA" sz="1600" dirty="0">
              <a:solidFill>
                <a:prstClr val="black"/>
              </a:solidFill>
              <a:latin typeface="+mn-lt"/>
            </a:endParaRPr>
          </a:p>
          <a:p>
            <a:pPr lvl="0" fontAlgn="base">
              <a:lnSpc>
                <a:spcPct val="100000"/>
              </a:lnSpc>
              <a:spcBef>
                <a:spcPct val="0"/>
              </a:spcBef>
              <a:spcAft>
                <a:spcPct val="0"/>
              </a:spcAft>
              <a:defRPr/>
            </a:pPr>
            <a:endParaRPr lang="en-ZA" sz="1600" dirty="0">
              <a:solidFill>
                <a:prstClr val="black"/>
              </a:solidFill>
              <a:latin typeface="+mn-lt"/>
            </a:endParaRPr>
          </a:p>
          <a:p>
            <a:pPr marL="400050" lvl="0" indent="-400050" fontAlgn="base">
              <a:lnSpc>
                <a:spcPct val="100000"/>
              </a:lnSpc>
              <a:spcBef>
                <a:spcPct val="0"/>
              </a:spcBef>
              <a:spcAft>
                <a:spcPct val="0"/>
              </a:spcAft>
              <a:buFontTx/>
              <a:buAutoNum type="romanLcParenBoth"/>
              <a:defRPr/>
            </a:pPr>
            <a:r>
              <a:rPr lang="en-ZA" sz="1600" dirty="0">
                <a:solidFill>
                  <a:prstClr val="black"/>
                </a:solidFill>
                <a:latin typeface="+mn-lt"/>
              </a:rPr>
              <a:t>the required warrant will be issued to him or her in terms of section 6</a:t>
            </a:r>
          </a:p>
          <a:p>
            <a:pPr lvl="0" fontAlgn="base">
              <a:lnSpc>
                <a:spcPct val="100000"/>
              </a:lnSpc>
              <a:spcBef>
                <a:spcPct val="0"/>
              </a:spcBef>
              <a:spcAft>
                <a:spcPct val="0"/>
              </a:spcAft>
              <a:defRPr/>
            </a:pPr>
            <a:r>
              <a:rPr lang="en-ZA" sz="1600" dirty="0">
                <a:solidFill>
                  <a:prstClr val="black"/>
                </a:solidFill>
                <a:latin typeface="+mn-lt"/>
              </a:rPr>
              <a:t>       if he or she were to apply for the warrant; and</a:t>
            </a:r>
          </a:p>
          <a:p>
            <a:pPr lvl="0" fontAlgn="base">
              <a:lnSpc>
                <a:spcPct val="100000"/>
              </a:lnSpc>
              <a:spcBef>
                <a:spcPct val="0"/>
              </a:spcBef>
              <a:spcAft>
                <a:spcPct val="0"/>
              </a:spcAft>
              <a:defRPr/>
            </a:pPr>
            <a:endParaRPr lang="en-ZA" sz="1600" dirty="0">
              <a:solidFill>
                <a:prstClr val="black"/>
              </a:solidFill>
              <a:latin typeface="+mn-lt"/>
            </a:endParaRPr>
          </a:p>
          <a:p>
            <a:pPr marL="400050" lvl="0" indent="-400050" fontAlgn="base">
              <a:lnSpc>
                <a:spcPct val="100000"/>
              </a:lnSpc>
              <a:spcBef>
                <a:spcPct val="0"/>
              </a:spcBef>
              <a:spcAft>
                <a:spcPct val="0"/>
              </a:spcAft>
              <a:buFontTx/>
              <a:buAutoNum type="romanLcParenBoth" startAt="2"/>
              <a:defRPr/>
            </a:pPr>
            <a:r>
              <a:rPr lang="en-ZA" sz="1600" dirty="0">
                <a:solidFill>
                  <a:prstClr val="black"/>
                </a:solidFill>
                <a:latin typeface="+mn-lt"/>
              </a:rPr>
              <a:t>the delay that would ensue by first obtaining the warrant would defeat the object or purpose of the entry, search, seizure, removal, detention, collection of evidence and other steps.</a:t>
            </a:r>
          </a:p>
          <a:p>
            <a:pPr marL="400050" lvl="0" indent="-400050" fontAlgn="base">
              <a:lnSpc>
                <a:spcPct val="100000"/>
              </a:lnSpc>
              <a:spcBef>
                <a:spcPct val="0"/>
              </a:spcBef>
              <a:spcAft>
                <a:spcPct val="0"/>
              </a:spcAft>
              <a:buFontTx/>
              <a:buAutoNum type="romanLcParenBoth" startAt="2"/>
              <a:defRPr/>
            </a:pPr>
            <a:endParaRPr lang="en-ZA" sz="1600" dirty="0">
              <a:solidFill>
                <a:prstClr val="black"/>
              </a:solidFill>
              <a:latin typeface="+mn-lt"/>
            </a:endParaRPr>
          </a:p>
          <a:p>
            <a:pPr marL="400050" lvl="0" indent="-400050" fontAlgn="base">
              <a:lnSpc>
                <a:spcPct val="100000"/>
              </a:lnSpc>
              <a:spcBef>
                <a:spcPct val="0"/>
              </a:spcBef>
              <a:spcAft>
                <a:spcPct val="0"/>
              </a:spcAft>
              <a:buFontTx/>
              <a:buAutoNum type="romanLcParenBoth" startAt="2"/>
              <a:defRPr/>
            </a:pPr>
            <a:endParaRPr lang="en-ZA" sz="1600" dirty="0">
              <a:solidFill>
                <a:prstClr val="black"/>
              </a:solidFill>
              <a:latin typeface="+mn-lt"/>
            </a:endParaRPr>
          </a:p>
          <a:p>
            <a:pPr lvl="0" fontAlgn="base">
              <a:lnSpc>
                <a:spcPct val="100000"/>
              </a:lnSpc>
              <a:spcBef>
                <a:spcPct val="0"/>
              </a:spcBef>
              <a:spcAft>
                <a:spcPct val="0"/>
              </a:spcAft>
              <a:defRPr/>
            </a:pPr>
            <a:r>
              <a:rPr lang="en-ZA" sz="1600" dirty="0">
                <a:solidFill>
                  <a:prstClr val="black"/>
                </a:solidFill>
                <a:latin typeface="+mn-lt"/>
              </a:rPr>
              <a:t>NEVER EVER PRIVATE DWELLING</a:t>
            </a:r>
          </a:p>
          <a:p>
            <a:endParaRPr lang="en-ZA" dirty="0"/>
          </a:p>
        </p:txBody>
      </p:sp>
    </p:spTree>
    <p:extLst>
      <p:ext uri="{BB962C8B-B14F-4D97-AF65-F5344CB8AC3E}">
        <p14:creationId xmlns:p14="http://schemas.microsoft.com/office/powerpoint/2010/main" val="1592308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93" y="200723"/>
            <a:ext cx="8370206" cy="490654"/>
          </a:xfrm>
        </p:spPr>
        <p:txBody>
          <a:bodyPr>
            <a:noAutofit/>
          </a:bodyPr>
          <a:lstStyle/>
          <a:p>
            <a:r>
              <a:rPr lang="en-ZA" sz="2400" dirty="0" smtClean="0"/>
              <a:t>Duties of Brand Holder </a:t>
            </a:r>
            <a:r>
              <a:rPr lang="en-ZA" sz="2400" dirty="0"/>
              <a:t>A</a:t>
            </a:r>
            <a:r>
              <a:rPr lang="en-ZA" sz="2400" dirty="0" smtClean="0"/>
              <a:t>fter </a:t>
            </a:r>
            <a:r>
              <a:rPr lang="en-ZA" sz="2400" dirty="0"/>
              <a:t>S</a:t>
            </a:r>
            <a:r>
              <a:rPr lang="en-ZA" sz="2400" dirty="0" smtClean="0"/>
              <a:t>eizure- s 9 CGA              </a:t>
            </a:r>
            <a:endParaRPr lang="en-ZA" sz="2400" dirty="0"/>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211873" y="691377"/>
            <a:ext cx="8501007" cy="5185315"/>
          </a:xfrm>
        </p:spPr>
        <p:txBody>
          <a:bodyPr>
            <a:normAutofit fontScale="85000" lnSpcReduction="10000"/>
          </a:bodyPr>
          <a:lstStyle/>
          <a:p>
            <a:pPr>
              <a:lnSpc>
                <a:spcPct val="160000"/>
              </a:lnSpc>
            </a:pPr>
            <a:r>
              <a:rPr lang="en-ZA" sz="1900" dirty="0" smtClean="0">
                <a:latin typeface="+mj-lt"/>
              </a:rPr>
              <a:t>Take criminal action or civil action within stipulated time periods in terms of Section 9 of the Counterfeit Goods Act:</a:t>
            </a:r>
          </a:p>
          <a:p>
            <a:pPr>
              <a:lnSpc>
                <a:spcPct val="160000"/>
              </a:lnSpc>
            </a:pPr>
            <a:r>
              <a:rPr lang="en-ZA" sz="1900" b="1" dirty="0" smtClean="0">
                <a:latin typeface="+mj-lt"/>
              </a:rPr>
              <a:t>Criminal Charges :</a:t>
            </a:r>
            <a:endParaRPr lang="en-ZA" sz="1900" b="1" dirty="0">
              <a:latin typeface="+mj-lt"/>
            </a:endParaRPr>
          </a:p>
          <a:p>
            <a:pPr marL="742950" lvl="1" indent="-285750">
              <a:lnSpc>
                <a:spcPct val="150000"/>
              </a:lnSpc>
              <a:buFont typeface="Courier New" panose="02070309020205020404" pitchFamily="49" charset="0"/>
              <a:buChar char="o"/>
            </a:pPr>
            <a:r>
              <a:rPr lang="en-ZA" sz="1900" dirty="0" smtClean="0">
                <a:latin typeface="+mj-lt"/>
              </a:rPr>
              <a:t>Lay </a:t>
            </a:r>
            <a:r>
              <a:rPr lang="en-ZA" sz="1900" dirty="0">
                <a:latin typeface="+mj-lt"/>
              </a:rPr>
              <a:t>a criminal charge within 3 days from date of seizure </a:t>
            </a:r>
            <a:r>
              <a:rPr lang="en-ZA" sz="1900" dirty="0" smtClean="0">
                <a:latin typeface="+mj-lt"/>
              </a:rPr>
              <a:t>notice</a:t>
            </a:r>
            <a:endParaRPr lang="en-ZA" sz="1900" dirty="0">
              <a:latin typeface="+mj-lt"/>
            </a:endParaRPr>
          </a:p>
          <a:p>
            <a:pPr marL="742950" lvl="1" indent="-285750">
              <a:lnSpc>
                <a:spcPct val="150000"/>
              </a:lnSpc>
              <a:buFont typeface="Courier New" panose="02070309020205020404" pitchFamily="49" charset="0"/>
              <a:buChar char="o"/>
            </a:pPr>
            <a:r>
              <a:rPr lang="en-ZA" sz="1900" dirty="0" smtClean="0">
                <a:latin typeface="+mj-lt"/>
              </a:rPr>
              <a:t>State </a:t>
            </a:r>
            <a:r>
              <a:rPr lang="en-ZA" sz="1900" dirty="0">
                <a:latin typeface="+mj-lt"/>
              </a:rPr>
              <a:t>must give notice of intention to institute criminal proceedings </a:t>
            </a:r>
            <a:r>
              <a:rPr lang="en-ZA" sz="1900" dirty="0" smtClean="0">
                <a:latin typeface="+mj-lt"/>
              </a:rPr>
              <a:t>within  10 </a:t>
            </a:r>
            <a:r>
              <a:rPr lang="en-ZA" sz="1900" dirty="0">
                <a:latin typeface="+mj-lt"/>
              </a:rPr>
              <a:t>days of the seizure </a:t>
            </a:r>
            <a:r>
              <a:rPr lang="en-ZA" sz="1900" dirty="0" smtClean="0">
                <a:latin typeface="+mj-lt"/>
              </a:rPr>
              <a:t>notice</a:t>
            </a:r>
            <a:endParaRPr lang="en-ZA" sz="1900" dirty="0">
              <a:latin typeface="+mj-lt"/>
            </a:endParaRPr>
          </a:p>
          <a:p>
            <a:pPr marL="742950" lvl="1" indent="-285750">
              <a:lnSpc>
                <a:spcPct val="150000"/>
              </a:lnSpc>
              <a:buFont typeface="Courier New" panose="02070309020205020404" pitchFamily="49" charset="0"/>
              <a:buChar char="o"/>
            </a:pPr>
            <a:r>
              <a:rPr lang="en-ZA" sz="1900" dirty="0" smtClean="0">
                <a:latin typeface="+mj-lt"/>
              </a:rPr>
              <a:t>Institute </a:t>
            </a:r>
            <a:r>
              <a:rPr lang="en-ZA" sz="1900" dirty="0">
                <a:latin typeface="+mj-lt"/>
              </a:rPr>
              <a:t>within 10 days of the date on intention to institute criminal </a:t>
            </a:r>
            <a:r>
              <a:rPr lang="en-ZA" sz="1900" dirty="0" smtClean="0">
                <a:latin typeface="+mj-lt"/>
              </a:rPr>
              <a:t>proceedings</a:t>
            </a:r>
          </a:p>
          <a:p>
            <a:pPr>
              <a:lnSpc>
                <a:spcPct val="150000"/>
              </a:lnSpc>
            </a:pPr>
            <a:r>
              <a:rPr lang="en-ZA" b="1" dirty="0" smtClean="0">
                <a:latin typeface="+mj-lt"/>
              </a:rPr>
              <a:t>Civil Proceedings:</a:t>
            </a:r>
          </a:p>
          <a:p>
            <a:pPr marL="742950" lvl="1" indent="-285750">
              <a:lnSpc>
                <a:spcPct val="150000"/>
              </a:lnSpc>
              <a:buFont typeface="Courier New" panose="02070309020205020404" pitchFamily="49" charset="0"/>
              <a:buChar char="o"/>
            </a:pPr>
            <a:r>
              <a:rPr lang="en-ZA" dirty="0" smtClean="0">
                <a:latin typeface="+mj-lt"/>
              </a:rPr>
              <a:t>Give </a:t>
            </a:r>
            <a:r>
              <a:rPr lang="en-ZA" dirty="0">
                <a:latin typeface="+mj-lt"/>
              </a:rPr>
              <a:t>notice of intention to institute civil proceedings within 10 days of seizure notice</a:t>
            </a:r>
          </a:p>
          <a:p>
            <a:pPr marL="742950" lvl="1" indent="-285750">
              <a:lnSpc>
                <a:spcPct val="150000"/>
              </a:lnSpc>
              <a:buFont typeface="Courier New" panose="02070309020205020404" pitchFamily="49" charset="0"/>
              <a:buChar char="o"/>
            </a:pPr>
            <a:r>
              <a:rPr lang="en-ZA" dirty="0">
                <a:latin typeface="+mj-lt"/>
              </a:rPr>
              <a:t>Institute proceedings within 10 days from of notice of intention to institute            proceedings</a:t>
            </a:r>
          </a:p>
          <a:p>
            <a:endParaRPr lang="en-ZA" b="1" dirty="0">
              <a:latin typeface="+mj-lt"/>
            </a:endParaRPr>
          </a:p>
          <a:p>
            <a:r>
              <a:rPr lang="en-ZA" b="1" dirty="0">
                <a:latin typeface="+mj-lt"/>
              </a:rPr>
              <a:t>If the above is not complied with; RELEASE the goods</a:t>
            </a:r>
          </a:p>
          <a:p>
            <a:endParaRPr lang="en-ZA" dirty="0" smtClean="0"/>
          </a:p>
          <a:p>
            <a:endParaRPr lang="en-ZA" dirty="0"/>
          </a:p>
          <a:p>
            <a:endParaRPr lang="en-ZA" dirty="0"/>
          </a:p>
          <a:p>
            <a:endParaRPr lang="en-ZA" dirty="0"/>
          </a:p>
        </p:txBody>
      </p:sp>
    </p:spTree>
    <p:extLst>
      <p:ext uri="{BB962C8B-B14F-4D97-AF65-F5344CB8AC3E}">
        <p14:creationId xmlns:p14="http://schemas.microsoft.com/office/powerpoint/2010/main" val="31823979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93" y="133815"/>
            <a:ext cx="7886700" cy="501805"/>
          </a:xfrm>
        </p:spPr>
        <p:txBody>
          <a:bodyPr>
            <a:normAutofit fontScale="90000"/>
          </a:bodyPr>
          <a:lstStyle/>
          <a:p>
            <a:r>
              <a:rPr lang="en-ZA" dirty="0"/>
              <a:t>Lodging </a:t>
            </a:r>
            <a:r>
              <a:rPr lang="en-ZA" dirty="0" smtClean="0"/>
              <a:t>A </a:t>
            </a:r>
            <a:r>
              <a:rPr lang="en-ZA" dirty="0"/>
              <a:t>C</a:t>
            </a:r>
            <a:r>
              <a:rPr lang="en-ZA" dirty="0" smtClean="0"/>
              <a:t>omplaint </a:t>
            </a:r>
            <a:r>
              <a:rPr lang="en-ZA" dirty="0"/>
              <a:t>W</a:t>
            </a:r>
            <a:r>
              <a:rPr lang="en-ZA" dirty="0" smtClean="0"/>
              <a:t>ith </a:t>
            </a:r>
            <a:r>
              <a:rPr lang="en-ZA" dirty="0"/>
              <a:t>A</a:t>
            </a:r>
            <a:r>
              <a:rPr lang="en-ZA" dirty="0" smtClean="0"/>
              <a:t>n </a:t>
            </a:r>
            <a:r>
              <a:rPr lang="en-ZA" dirty="0"/>
              <a:t>I</a:t>
            </a:r>
            <a:r>
              <a:rPr lang="en-ZA" dirty="0" smtClean="0"/>
              <a:t>nspector</a:t>
            </a:r>
            <a:r>
              <a:rPr lang="en-ZA" dirty="0"/>
              <a:t/>
            </a:r>
            <a:br>
              <a:rPr lang="en-ZA" dirty="0"/>
            </a:br>
            <a:endParaRPr lang="en-ZA" dirty="0"/>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341312" y="769434"/>
            <a:ext cx="8370887" cy="5323390"/>
          </a:xfrm>
        </p:spPr>
        <p:txBody>
          <a:bodyPr>
            <a:normAutofit fontScale="70000" lnSpcReduction="20000"/>
          </a:bodyPr>
          <a:lstStyle/>
          <a:p>
            <a:pPr marL="342900" indent="-342900">
              <a:lnSpc>
                <a:spcPct val="150000"/>
              </a:lnSpc>
              <a:buFont typeface="Wingdings" panose="05000000000000000000" pitchFamily="2" charset="2"/>
              <a:buChar char="Ø"/>
            </a:pPr>
            <a:r>
              <a:rPr lang="en-ZA" sz="2100" dirty="0" smtClean="0">
                <a:latin typeface="+mj-lt"/>
              </a:rPr>
              <a:t>Any </a:t>
            </a:r>
            <a:r>
              <a:rPr lang="en-ZA" sz="2100" dirty="0">
                <a:latin typeface="+mj-lt"/>
              </a:rPr>
              <a:t>person having an interest in protected goods (including the lawyer, agent or representative of such a person</a:t>
            </a:r>
            <a:r>
              <a:rPr lang="en-ZA" sz="2100" dirty="0" smtClean="0">
                <a:latin typeface="+mj-lt"/>
              </a:rPr>
              <a:t>), may lodge a complain </a:t>
            </a:r>
            <a:r>
              <a:rPr lang="en-ZA" sz="2100" dirty="0">
                <a:latin typeface="+mj-lt"/>
              </a:rPr>
              <a:t>whether </a:t>
            </a:r>
            <a:r>
              <a:rPr lang="en-ZA" sz="2100" dirty="0" smtClean="0">
                <a:latin typeface="+mj-lt"/>
              </a:rPr>
              <a:t>as:</a:t>
            </a:r>
          </a:p>
          <a:p>
            <a:pPr marL="914400" lvl="1" indent="-457200">
              <a:lnSpc>
                <a:spcPct val="150000"/>
              </a:lnSpc>
              <a:buFont typeface="+mj-lt"/>
              <a:buAutoNum type="arabicPeriod"/>
            </a:pPr>
            <a:r>
              <a:rPr lang="en-ZA" sz="2100" dirty="0" smtClean="0">
                <a:latin typeface="+mj-lt"/>
              </a:rPr>
              <a:t>the </a:t>
            </a:r>
            <a:r>
              <a:rPr lang="en-ZA" sz="2100" dirty="0">
                <a:latin typeface="+mj-lt"/>
              </a:rPr>
              <a:t>holder or </a:t>
            </a:r>
            <a:endParaRPr lang="en-ZA" sz="2100" dirty="0" smtClean="0">
              <a:latin typeface="+mj-lt"/>
            </a:endParaRPr>
          </a:p>
          <a:p>
            <a:pPr marL="914400" lvl="1" indent="-457200">
              <a:lnSpc>
                <a:spcPct val="150000"/>
              </a:lnSpc>
              <a:buFont typeface="+mj-lt"/>
              <a:buAutoNum type="arabicPeriod"/>
            </a:pPr>
            <a:r>
              <a:rPr lang="en-ZA" sz="2100" dirty="0" smtClean="0">
                <a:latin typeface="+mj-lt"/>
              </a:rPr>
              <a:t>licensee </a:t>
            </a:r>
            <a:r>
              <a:rPr lang="en-ZA" sz="2100" dirty="0">
                <a:latin typeface="+mj-lt"/>
              </a:rPr>
              <a:t>of an </a:t>
            </a:r>
            <a:r>
              <a:rPr lang="en-ZA" sz="2100" dirty="0" smtClean="0">
                <a:latin typeface="+mj-lt"/>
              </a:rPr>
              <a:t>Intellectual Property </a:t>
            </a:r>
            <a:r>
              <a:rPr lang="en-ZA" sz="2100" dirty="0">
                <a:latin typeface="+mj-lt"/>
              </a:rPr>
              <a:t>right, </a:t>
            </a:r>
            <a:r>
              <a:rPr lang="en-ZA" sz="2100" dirty="0" smtClean="0">
                <a:latin typeface="+mj-lt"/>
              </a:rPr>
              <a:t>or</a:t>
            </a:r>
          </a:p>
          <a:p>
            <a:pPr marL="914400" lvl="1" indent="-457200">
              <a:lnSpc>
                <a:spcPct val="150000"/>
              </a:lnSpc>
              <a:buFont typeface="+mj-lt"/>
              <a:buAutoNum type="arabicPeriod"/>
            </a:pPr>
            <a:r>
              <a:rPr lang="en-ZA" sz="2100" dirty="0" smtClean="0">
                <a:latin typeface="+mj-lt"/>
              </a:rPr>
              <a:t> </a:t>
            </a:r>
            <a:r>
              <a:rPr lang="en-ZA" sz="2100" dirty="0">
                <a:latin typeface="+mj-lt"/>
              </a:rPr>
              <a:t>as an importer, </a:t>
            </a:r>
            <a:endParaRPr lang="en-ZA" sz="2100" dirty="0" smtClean="0">
              <a:latin typeface="+mj-lt"/>
            </a:endParaRPr>
          </a:p>
          <a:p>
            <a:pPr marL="914400" lvl="1" indent="-457200">
              <a:lnSpc>
                <a:spcPct val="150000"/>
              </a:lnSpc>
              <a:buFont typeface="+mj-lt"/>
              <a:buAutoNum type="arabicPeriod"/>
            </a:pPr>
            <a:r>
              <a:rPr lang="en-ZA" sz="2100" dirty="0" smtClean="0">
                <a:latin typeface="+mj-lt"/>
              </a:rPr>
              <a:t>exporter </a:t>
            </a:r>
            <a:r>
              <a:rPr lang="en-ZA" sz="2100" dirty="0">
                <a:latin typeface="+mj-lt"/>
              </a:rPr>
              <a:t>or </a:t>
            </a:r>
            <a:endParaRPr lang="en-ZA" sz="2100" dirty="0" smtClean="0">
              <a:latin typeface="+mj-lt"/>
            </a:endParaRPr>
          </a:p>
          <a:p>
            <a:pPr marL="914400" lvl="1" indent="-457200">
              <a:lnSpc>
                <a:spcPct val="150000"/>
              </a:lnSpc>
              <a:buFont typeface="+mj-lt"/>
              <a:buAutoNum type="arabicPeriod"/>
            </a:pPr>
            <a:r>
              <a:rPr lang="en-ZA" sz="2100" dirty="0" smtClean="0">
                <a:latin typeface="+mj-lt"/>
              </a:rPr>
              <a:t>distributor </a:t>
            </a:r>
            <a:r>
              <a:rPr lang="en-ZA" sz="2100" dirty="0">
                <a:latin typeface="+mj-lt"/>
              </a:rPr>
              <a:t>of protected </a:t>
            </a:r>
            <a:r>
              <a:rPr lang="en-ZA" sz="2100" dirty="0" smtClean="0">
                <a:latin typeface="+mj-lt"/>
              </a:rPr>
              <a:t>goods</a:t>
            </a:r>
          </a:p>
          <a:p>
            <a:pPr marL="342900" indent="-342900">
              <a:lnSpc>
                <a:spcPct val="150000"/>
              </a:lnSpc>
              <a:buFont typeface="Wingdings" panose="05000000000000000000" pitchFamily="2" charset="2"/>
              <a:buChar char="Ø"/>
            </a:pPr>
            <a:r>
              <a:rPr lang="en-ZA" sz="2100" dirty="0" smtClean="0">
                <a:latin typeface="+mj-lt"/>
              </a:rPr>
              <a:t>The </a:t>
            </a:r>
            <a:r>
              <a:rPr lang="en-ZA" sz="2100" dirty="0">
                <a:latin typeface="+mj-lt"/>
              </a:rPr>
              <a:t>complainant must lodge a complain, usually in the form of an affidavit, in which the following material allegations must be </a:t>
            </a:r>
            <a:r>
              <a:rPr lang="en-ZA" sz="2100" dirty="0" smtClean="0">
                <a:latin typeface="+mj-lt"/>
              </a:rPr>
              <a:t>made:</a:t>
            </a:r>
          </a:p>
          <a:p>
            <a:pPr marL="914400" lvl="1" indent="-457200">
              <a:lnSpc>
                <a:spcPct val="150000"/>
              </a:lnSpc>
              <a:buFont typeface="+mj-lt"/>
              <a:buAutoNum type="arabicPeriod"/>
            </a:pPr>
            <a:r>
              <a:rPr lang="en-ZA" sz="2100" dirty="0" smtClean="0">
                <a:latin typeface="+mj-lt"/>
              </a:rPr>
              <a:t>an </a:t>
            </a:r>
            <a:r>
              <a:rPr lang="en-ZA" sz="2100" dirty="0">
                <a:latin typeface="+mj-lt"/>
              </a:rPr>
              <a:t>act of dealing in counterfeit goods has been, is being or is likely to be committed </a:t>
            </a:r>
          </a:p>
          <a:p>
            <a:pPr marL="914400" lvl="1" indent="-457200">
              <a:lnSpc>
                <a:spcPct val="150000"/>
              </a:lnSpc>
              <a:buFont typeface="+mj-lt"/>
              <a:buAutoNum type="arabicPeriod"/>
            </a:pPr>
            <a:r>
              <a:rPr lang="en-ZA" sz="2100" dirty="0">
                <a:latin typeface="+mj-lt"/>
              </a:rPr>
              <a:t>information and particulars to the satisfaction of the inspector that the alleged counterfeit goods are prima facie counterfeit </a:t>
            </a:r>
            <a:r>
              <a:rPr lang="en-ZA" sz="2100" dirty="0" smtClean="0">
                <a:latin typeface="+mj-lt"/>
              </a:rPr>
              <a:t>goods</a:t>
            </a:r>
            <a:endParaRPr lang="en-ZA" sz="2100" dirty="0">
              <a:latin typeface="+mj-lt"/>
            </a:endParaRPr>
          </a:p>
          <a:p>
            <a:pPr marL="914400" lvl="1" indent="-457200">
              <a:lnSpc>
                <a:spcPct val="150000"/>
              </a:lnSpc>
              <a:buFont typeface="+mj-lt"/>
              <a:buAutoNum type="arabicPeriod"/>
            </a:pPr>
            <a:r>
              <a:rPr lang="en-ZA" sz="2100" dirty="0">
                <a:latin typeface="+mj-lt"/>
              </a:rPr>
              <a:t>sufficient information and particulars as to the subsistence and extent of the relevant IP right</a:t>
            </a:r>
          </a:p>
          <a:p>
            <a:pPr lvl="1">
              <a:lnSpc>
                <a:spcPct val="150000"/>
              </a:lnSpc>
            </a:pPr>
            <a:endParaRPr lang="en-ZA" dirty="0" smtClean="0"/>
          </a:p>
          <a:p>
            <a:pPr lvl="1">
              <a:lnSpc>
                <a:spcPct val="150000"/>
              </a:lnSpc>
            </a:pPr>
            <a:endParaRPr lang="en-ZA" dirty="0" smtClean="0"/>
          </a:p>
          <a:p>
            <a:pPr lvl="1">
              <a:lnSpc>
                <a:spcPct val="150000"/>
              </a:lnSpc>
            </a:pPr>
            <a:endParaRPr lang="en-ZA" dirty="0" smtClean="0"/>
          </a:p>
        </p:txBody>
      </p:sp>
    </p:spTree>
    <p:extLst>
      <p:ext uri="{BB962C8B-B14F-4D97-AF65-F5344CB8AC3E}">
        <p14:creationId xmlns:p14="http://schemas.microsoft.com/office/powerpoint/2010/main" val="4240737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93" y="167269"/>
            <a:ext cx="7886700" cy="568712"/>
          </a:xfrm>
        </p:spPr>
        <p:txBody>
          <a:bodyPr/>
          <a:lstStyle/>
          <a:p>
            <a:r>
              <a:rPr lang="en-ZA" dirty="0" smtClean="0"/>
              <a:t>Penalties</a:t>
            </a:r>
            <a:endParaRPr lang="en-ZA" dirty="0"/>
          </a:p>
        </p:txBody>
      </p:sp>
      <p:sp>
        <p:nvSpPr>
          <p:cNvPr id="3" name="Slide Number Placeholder 2"/>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40B12B-D968-2643-8E7F-238A3C456CC9}" type="slidenum">
              <a:rPr kumimoji="0" lang="en-US" sz="1200" b="0" i="0" u="none" strike="noStrike" kern="1200" cap="none" spc="0" normalizeH="0" baseline="0" noProof="0" smtClean="0">
                <a:ln>
                  <a:noFill/>
                </a:ln>
                <a:solidFill>
                  <a:srgbClr val="004C85"/>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srgbClr val="004C85"/>
              </a:solidFill>
              <a:effectLst/>
              <a:uLnTx/>
              <a:uFillTx/>
              <a:latin typeface="Arial" charset="0"/>
              <a:ea typeface="+mn-ea"/>
              <a:cs typeface="+mn-cs"/>
            </a:endParaRPr>
          </a:p>
        </p:txBody>
      </p:sp>
      <p:sp>
        <p:nvSpPr>
          <p:cNvPr id="4" name="Text Placeholder 3"/>
          <p:cNvSpPr>
            <a:spLocks noGrp="1"/>
          </p:cNvSpPr>
          <p:nvPr>
            <p:ph type="body" sz="quarter" idx="11"/>
          </p:nvPr>
        </p:nvSpPr>
        <p:spPr>
          <a:xfrm>
            <a:off x="341312" y="735981"/>
            <a:ext cx="8370887" cy="4812557"/>
          </a:xfrm>
        </p:spPr>
        <p:txBody>
          <a:bodyPr/>
          <a:lstStyle/>
          <a:p>
            <a:pPr marL="285750" indent="-285750">
              <a:lnSpc>
                <a:spcPct val="150000"/>
              </a:lnSpc>
              <a:buFont typeface="Wingdings" panose="05000000000000000000" pitchFamily="2" charset="2"/>
              <a:buChar char="Ø"/>
            </a:pPr>
            <a:r>
              <a:rPr lang="en-ZA" dirty="0">
                <a:latin typeface="+mj-lt"/>
              </a:rPr>
              <a:t>First time </a:t>
            </a:r>
            <a:r>
              <a:rPr lang="en-ZA" dirty="0" smtClean="0">
                <a:latin typeface="+mj-lt"/>
              </a:rPr>
              <a:t>offenders</a:t>
            </a:r>
          </a:p>
          <a:p>
            <a:pPr marL="742950" lvl="1" indent="-285750">
              <a:lnSpc>
                <a:spcPct val="150000"/>
              </a:lnSpc>
              <a:buFont typeface="Courier New" panose="02070309020205020404" pitchFamily="49" charset="0"/>
              <a:buChar char="o"/>
            </a:pPr>
            <a:r>
              <a:rPr lang="en-ZA" dirty="0" smtClean="0">
                <a:latin typeface="+mj-lt"/>
              </a:rPr>
              <a:t>a </a:t>
            </a:r>
            <a:r>
              <a:rPr lang="en-ZA" dirty="0">
                <a:latin typeface="+mj-lt"/>
              </a:rPr>
              <a:t>maximum fine of R5 000 per article or item, </a:t>
            </a:r>
            <a:r>
              <a:rPr lang="en-ZA" dirty="0" smtClean="0">
                <a:latin typeface="+mj-lt"/>
              </a:rPr>
              <a:t>or</a:t>
            </a:r>
          </a:p>
          <a:p>
            <a:pPr marL="742950" lvl="1" indent="-285750">
              <a:lnSpc>
                <a:spcPct val="150000"/>
              </a:lnSpc>
              <a:buFont typeface="Courier New" panose="02070309020205020404" pitchFamily="49" charset="0"/>
              <a:buChar char="o"/>
            </a:pPr>
            <a:r>
              <a:rPr lang="en-ZA" dirty="0" smtClean="0">
                <a:latin typeface="+mj-lt"/>
              </a:rPr>
              <a:t> imprisonment </a:t>
            </a:r>
            <a:r>
              <a:rPr lang="en-ZA" dirty="0">
                <a:latin typeface="+mj-lt"/>
              </a:rPr>
              <a:t>for a maximum period of 3 years, </a:t>
            </a:r>
            <a:r>
              <a:rPr lang="en-ZA" dirty="0" smtClean="0">
                <a:latin typeface="+mj-lt"/>
              </a:rPr>
              <a:t>or </a:t>
            </a:r>
          </a:p>
          <a:p>
            <a:pPr marL="742950" lvl="1" indent="-285750">
              <a:lnSpc>
                <a:spcPct val="150000"/>
              </a:lnSpc>
              <a:buFont typeface="Courier New" panose="02070309020205020404" pitchFamily="49" charset="0"/>
              <a:buChar char="o"/>
            </a:pPr>
            <a:r>
              <a:rPr lang="en-ZA" dirty="0" smtClean="0">
                <a:latin typeface="+mj-lt"/>
              </a:rPr>
              <a:t>both </a:t>
            </a:r>
            <a:r>
              <a:rPr lang="en-ZA" dirty="0">
                <a:latin typeface="+mj-lt"/>
              </a:rPr>
              <a:t>depending on the circumstances and severity of the </a:t>
            </a:r>
            <a:r>
              <a:rPr lang="en-ZA" dirty="0" smtClean="0">
                <a:latin typeface="+mj-lt"/>
              </a:rPr>
              <a:t>offence</a:t>
            </a:r>
            <a:endParaRPr lang="en-ZA" dirty="0">
              <a:latin typeface="+mj-lt"/>
            </a:endParaRPr>
          </a:p>
          <a:p>
            <a:pPr marL="285750" indent="-285750">
              <a:lnSpc>
                <a:spcPct val="150000"/>
              </a:lnSpc>
              <a:buFont typeface="Wingdings" panose="05000000000000000000" pitchFamily="2" charset="2"/>
              <a:buChar char="Ø"/>
            </a:pPr>
            <a:r>
              <a:rPr lang="en-ZA" dirty="0">
                <a:latin typeface="+mj-lt"/>
              </a:rPr>
              <a:t>Subsequent/repeat </a:t>
            </a:r>
            <a:r>
              <a:rPr lang="en-ZA" dirty="0" smtClean="0">
                <a:latin typeface="+mj-lt"/>
              </a:rPr>
              <a:t>offenders</a:t>
            </a:r>
          </a:p>
          <a:p>
            <a:pPr marL="742950" lvl="1" indent="-285750">
              <a:lnSpc>
                <a:spcPct val="150000"/>
              </a:lnSpc>
              <a:buFont typeface="Courier New" panose="02070309020205020404" pitchFamily="49" charset="0"/>
              <a:buChar char="o"/>
            </a:pPr>
            <a:r>
              <a:rPr lang="en-ZA" dirty="0">
                <a:latin typeface="+mj-lt"/>
              </a:rPr>
              <a:t> a maximum fine of R10 000 per article or item,  or </a:t>
            </a:r>
          </a:p>
          <a:p>
            <a:pPr marL="742950" lvl="1" indent="-285750">
              <a:lnSpc>
                <a:spcPct val="150000"/>
              </a:lnSpc>
              <a:buFont typeface="Courier New" panose="02070309020205020404" pitchFamily="49" charset="0"/>
              <a:buChar char="o"/>
            </a:pPr>
            <a:r>
              <a:rPr lang="en-ZA" dirty="0">
                <a:latin typeface="+mj-lt"/>
              </a:rPr>
              <a:t>imprisonment for a maximum period of 5 years, or</a:t>
            </a:r>
          </a:p>
          <a:p>
            <a:pPr marL="742950" lvl="1" indent="-285750">
              <a:lnSpc>
                <a:spcPct val="150000"/>
              </a:lnSpc>
              <a:buFont typeface="Courier New" panose="02070309020205020404" pitchFamily="49" charset="0"/>
              <a:buChar char="o"/>
            </a:pPr>
            <a:r>
              <a:rPr lang="en-ZA" dirty="0" smtClean="0">
                <a:latin typeface="+mj-lt"/>
              </a:rPr>
              <a:t>both </a:t>
            </a:r>
            <a:r>
              <a:rPr lang="en-ZA" dirty="0">
                <a:latin typeface="+mj-lt"/>
              </a:rPr>
              <a:t>depending on the circumstances and severity of the offence.</a:t>
            </a:r>
          </a:p>
          <a:p>
            <a:pPr lvl="1">
              <a:lnSpc>
                <a:spcPct val="150000"/>
              </a:lnSpc>
            </a:pPr>
            <a:endParaRPr lang="en-ZA" dirty="0"/>
          </a:p>
          <a:p>
            <a:pPr marL="742950" lvl="1" indent="-285750">
              <a:lnSpc>
                <a:spcPct val="150000"/>
              </a:lnSpc>
              <a:buFont typeface="Arial" panose="020B0604020202020204" pitchFamily="34" charset="0"/>
              <a:buChar char="•"/>
            </a:pPr>
            <a:endParaRPr lang="en-ZA" dirty="0"/>
          </a:p>
          <a:p>
            <a:pPr>
              <a:lnSpc>
                <a:spcPct val="150000"/>
              </a:lnSpc>
            </a:pPr>
            <a:endParaRPr lang="en-ZA" dirty="0"/>
          </a:p>
        </p:txBody>
      </p:sp>
    </p:spTree>
    <p:extLst>
      <p:ext uri="{BB962C8B-B14F-4D97-AF65-F5344CB8AC3E}">
        <p14:creationId xmlns:p14="http://schemas.microsoft.com/office/powerpoint/2010/main" val="4109419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6"/>
          <p:cNvSpPr>
            <a:spLocks noChangeArrowheads="1"/>
          </p:cNvSpPr>
          <p:nvPr/>
        </p:nvSpPr>
        <p:spPr bwMode="auto">
          <a:xfrm>
            <a:off x="-35398" y="51489"/>
            <a:ext cx="9179398" cy="218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en-ZA" altLang="en-US" b="1" dirty="0" smtClean="0">
                <a:solidFill>
                  <a:srgbClr val="1F497D"/>
                </a:solidFill>
                <a:latin typeface="Century Gothic" panose="020B0502020202020204" pitchFamily="34" charset="0"/>
              </a:rPr>
              <a:t>							Where do we need to go?</a:t>
            </a:r>
            <a:endParaRPr lang="en-ZA" altLang="en-US" b="1" dirty="0">
              <a:solidFill>
                <a:srgbClr val="1F497D"/>
              </a:solidFill>
              <a:latin typeface="Century Gothic" panose="020B0502020202020204" pitchFamily="34" charset="0"/>
            </a:endParaRPr>
          </a:p>
        </p:txBody>
      </p:sp>
      <p:sp>
        <p:nvSpPr>
          <p:cNvPr id="9" name="Rounded Rectangle 8">
            <a:extLst>
              <a:ext uri="{FF2B5EF4-FFF2-40B4-BE49-F238E27FC236}">
                <a16:creationId xmlns:a16="http://schemas.microsoft.com/office/drawing/2014/main" id="{36FAEAED-CB8A-8045-82C2-6A51B81AED58}"/>
              </a:ext>
            </a:extLst>
          </p:cNvPr>
          <p:cNvSpPr/>
          <p:nvPr/>
        </p:nvSpPr>
        <p:spPr>
          <a:xfrm>
            <a:off x="2054583" y="2174154"/>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Significantly reduce illicit trade incidences by #%</a:t>
            </a:r>
          </a:p>
        </p:txBody>
      </p:sp>
      <p:sp>
        <p:nvSpPr>
          <p:cNvPr id="10" name="Rounded Rectangle 9">
            <a:extLst>
              <a:ext uri="{FF2B5EF4-FFF2-40B4-BE49-F238E27FC236}">
                <a16:creationId xmlns:a16="http://schemas.microsoft.com/office/drawing/2014/main" id="{84A62F91-BAD5-EC43-B494-CF37042E908F}"/>
              </a:ext>
            </a:extLst>
          </p:cNvPr>
          <p:cNvSpPr/>
          <p:nvPr/>
        </p:nvSpPr>
        <p:spPr>
          <a:xfrm>
            <a:off x="4801662" y="2189908"/>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Improve tax and customs compliance by #% per industry focus</a:t>
            </a:r>
          </a:p>
        </p:txBody>
      </p:sp>
      <p:sp>
        <p:nvSpPr>
          <p:cNvPr id="11" name="Rounded Rectangle 10">
            <a:extLst>
              <a:ext uri="{FF2B5EF4-FFF2-40B4-BE49-F238E27FC236}">
                <a16:creationId xmlns:a16="http://schemas.microsoft.com/office/drawing/2014/main" id="{37ECC7AA-68F4-514E-939E-E553432755BE}"/>
              </a:ext>
            </a:extLst>
          </p:cNvPr>
          <p:cNvSpPr/>
          <p:nvPr/>
        </p:nvSpPr>
        <p:spPr>
          <a:xfrm>
            <a:off x="2051719" y="3483983"/>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Substantially reduce corruption and bribery in all their forms</a:t>
            </a:r>
          </a:p>
          <a:p>
            <a:pPr algn="ctr"/>
            <a:endParaRPr lang="en-US" sz="1200" dirty="0">
              <a:solidFill>
                <a:schemeClr val="tx1"/>
              </a:solidFill>
              <a:latin typeface="Century Gothic" panose="020B0502020202020204" pitchFamily="34" charset="0"/>
            </a:endParaRPr>
          </a:p>
        </p:txBody>
      </p:sp>
      <p:sp>
        <p:nvSpPr>
          <p:cNvPr id="12" name="Rounded Rectangle 11">
            <a:extLst>
              <a:ext uri="{FF2B5EF4-FFF2-40B4-BE49-F238E27FC236}">
                <a16:creationId xmlns:a16="http://schemas.microsoft.com/office/drawing/2014/main" id="{5D1F5E35-C25C-EC4E-B639-DE08D29AA24B}"/>
              </a:ext>
            </a:extLst>
          </p:cNvPr>
          <p:cNvSpPr/>
          <p:nvPr/>
        </p:nvSpPr>
        <p:spPr>
          <a:xfrm>
            <a:off x="4802990" y="3505130"/>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Strengthen National, regional and international partnerships to improve all legislative enforcement capacity and capability  </a:t>
            </a:r>
          </a:p>
        </p:txBody>
      </p:sp>
      <p:sp>
        <p:nvSpPr>
          <p:cNvPr id="13" name="Rounded Rectangle 12">
            <a:extLst>
              <a:ext uri="{FF2B5EF4-FFF2-40B4-BE49-F238E27FC236}">
                <a16:creationId xmlns:a16="http://schemas.microsoft.com/office/drawing/2014/main" id="{E1B015FE-AFCB-8343-B951-109179445844}"/>
              </a:ext>
            </a:extLst>
          </p:cNvPr>
          <p:cNvSpPr/>
          <p:nvPr/>
        </p:nvSpPr>
        <p:spPr>
          <a:xfrm>
            <a:off x="4774445" y="4695483"/>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Increased Criminal convictions rate by #%</a:t>
            </a:r>
          </a:p>
          <a:p>
            <a:pPr algn="ctr"/>
            <a:endParaRPr lang="en-US" sz="1200" dirty="0">
              <a:solidFill>
                <a:schemeClr val="tx1"/>
              </a:solidFill>
              <a:latin typeface="Century Gothic" panose="020B0502020202020204" pitchFamily="34" charset="0"/>
            </a:endParaRPr>
          </a:p>
        </p:txBody>
      </p:sp>
      <p:sp>
        <p:nvSpPr>
          <p:cNvPr id="14" name="Rounded Rectangle 13">
            <a:extLst>
              <a:ext uri="{FF2B5EF4-FFF2-40B4-BE49-F238E27FC236}">
                <a16:creationId xmlns:a16="http://schemas.microsoft.com/office/drawing/2014/main" id="{0633F4F9-BE7C-E94B-821A-E96373DD4DC4}"/>
              </a:ext>
            </a:extLst>
          </p:cNvPr>
          <p:cNvSpPr/>
          <p:nvPr/>
        </p:nvSpPr>
        <p:spPr>
          <a:xfrm>
            <a:off x="2051719" y="4695502"/>
            <a:ext cx="2371239"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tx1"/>
                </a:solidFill>
                <a:latin typeface="Century Gothic" panose="020B0502020202020204" pitchFamily="34" charset="0"/>
              </a:rPr>
              <a:t>Strengthen recovery and repatriation of stolen assets and combat organised crime</a:t>
            </a:r>
          </a:p>
        </p:txBody>
      </p:sp>
      <p:grpSp>
        <p:nvGrpSpPr>
          <p:cNvPr id="18" name="Group 17">
            <a:extLst>
              <a:ext uri="{FF2B5EF4-FFF2-40B4-BE49-F238E27FC236}">
                <a16:creationId xmlns:a16="http://schemas.microsoft.com/office/drawing/2014/main" id="{5E870983-C8B5-E44F-AA94-717E572D686B}"/>
              </a:ext>
            </a:extLst>
          </p:cNvPr>
          <p:cNvGrpSpPr/>
          <p:nvPr/>
        </p:nvGrpSpPr>
        <p:grpSpPr>
          <a:xfrm>
            <a:off x="1864648" y="2028543"/>
            <a:ext cx="406498" cy="432048"/>
            <a:chOff x="107504" y="908720"/>
            <a:chExt cx="432048" cy="432048"/>
          </a:xfrm>
        </p:grpSpPr>
        <p:sp>
          <p:nvSpPr>
            <p:cNvPr id="43" name="Oval 42">
              <a:extLst>
                <a:ext uri="{FF2B5EF4-FFF2-40B4-BE49-F238E27FC236}">
                  <a16:creationId xmlns:a16="http://schemas.microsoft.com/office/drawing/2014/main" id="{4088799B-ACC9-9248-B795-12BF337B93AB}"/>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04EC0146-E9BD-8D48-AD7D-0B7A12A3CBBE}"/>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1</a:t>
              </a:r>
            </a:p>
          </p:txBody>
        </p:sp>
      </p:grpSp>
      <p:grpSp>
        <p:nvGrpSpPr>
          <p:cNvPr id="19" name="Group 18">
            <a:extLst>
              <a:ext uri="{FF2B5EF4-FFF2-40B4-BE49-F238E27FC236}">
                <a16:creationId xmlns:a16="http://schemas.microsoft.com/office/drawing/2014/main" id="{3E598B74-FBED-5843-B515-07E163E94F25}"/>
              </a:ext>
            </a:extLst>
          </p:cNvPr>
          <p:cNvGrpSpPr/>
          <p:nvPr/>
        </p:nvGrpSpPr>
        <p:grpSpPr>
          <a:xfrm>
            <a:off x="4615757" y="2059901"/>
            <a:ext cx="406498" cy="432048"/>
            <a:chOff x="107504" y="908720"/>
            <a:chExt cx="432048" cy="432048"/>
          </a:xfrm>
        </p:grpSpPr>
        <p:sp>
          <p:nvSpPr>
            <p:cNvPr id="41" name="Oval 40">
              <a:extLst>
                <a:ext uri="{FF2B5EF4-FFF2-40B4-BE49-F238E27FC236}">
                  <a16:creationId xmlns:a16="http://schemas.microsoft.com/office/drawing/2014/main" id="{F0BBEF2B-A271-2C4F-BCF9-D90211EDFE7C}"/>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2" name="TextBox 41">
              <a:extLst>
                <a:ext uri="{FF2B5EF4-FFF2-40B4-BE49-F238E27FC236}">
                  <a16:creationId xmlns:a16="http://schemas.microsoft.com/office/drawing/2014/main" id="{ADC20BC1-3C01-F249-AD3F-F5C82EF8A35A}"/>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2</a:t>
              </a:r>
            </a:p>
          </p:txBody>
        </p:sp>
      </p:grpSp>
      <p:grpSp>
        <p:nvGrpSpPr>
          <p:cNvPr id="21" name="Group 20">
            <a:extLst>
              <a:ext uri="{FF2B5EF4-FFF2-40B4-BE49-F238E27FC236}">
                <a16:creationId xmlns:a16="http://schemas.microsoft.com/office/drawing/2014/main" id="{E8B4CFC5-55EF-A849-AF55-28DA2255104E}"/>
              </a:ext>
            </a:extLst>
          </p:cNvPr>
          <p:cNvGrpSpPr/>
          <p:nvPr/>
        </p:nvGrpSpPr>
        <p:grpSpPr>
          <a:xfrm>
            <a:off x="4615918" y="3368754"/>
            <a:ext cx="406498" cy="432048"/>
            <a:chOff x="107504" y="908720"/>
            <a:chExt cx="432048" cy="432048"/>
          </a:xfrm>
        </p:grpSpPr>
        <p:sp>
          <p:nvSpPr>
            <p:cNvPr id="37" name="Oval 36">
              <a:extLst>
                <a:ext uri="{FF2B5EF4-FFF2-40B4-BE49-F238E27FC236}">
                  <a16:creationId xmlns:a16="http://schemas.microsoft.com/office/drawing/2014/main" id="{180BAAD8-9713-8B4E-8F62-7626A5C54B15}"/>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F6E6D2C0-D23F-D24B-983A-FF6B3302CA00}"/>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4</a:t>
              </a:r>
            </a:p>
          </p:txBody>
        </p:sp>
      </p:grpSp>
      <p:grpSp>
        <p:nvGrpSpPr>
          <p:cNvPr id="22" name="Group 21">
            <a:extLst>
              <a:ext uri="{FF2B5EF4-FFF2-40B4-BE49-F238E27FC236}">
                <a16:creationId xmlns:a16="http://schemas.microsoft.com/office/drawing/2014/main" id="{7876FE0D-1B14-AE4A-9ED8-66F9C10F9CA5}"/>
              </a:ext>
            </a:extLst>
          </p:cNvPr>
          <p:cNvGrpSpPr/>
          <p:nvPr/>
        </p:nvGrpSpPr>
        <p:grpSpPr>
          <a:xfrm>
            <a:off x="1798301" y="4577788"/>
            <a:ext cx="406498" cy="432048"/>
            <a:chOff x="107504" y="908720"/>
            <a:chExt cx="432048" cy="432048"/>
          </a:xfrm>
        </p:grpSpPr>
        <p:sp>
          <p:nvSpPr>
            <p:cNvPr id="35" name="Oval 34">
              <a:extLst>
                <a:ext uri="{FF2B5EF4-FFF2-40B4-BE49-F238E27FC236}">
                  <a16:creationId xmlns:a16="http://schemas.microsoft.com/office/drawing/2014/main" id="{C6B0EA55-3B08-734F-8275-47C3E74C0C51}"/>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5CC9172D-848E-0E41-9036-3363CE3F124D}"/>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5</a:t>
              </a:r>
            </a:p>
          </p:txBody>
        </p:sp>
      </p:grpSp>
      <p:grpSp>
        <p:nvGrpSpPr>
          <p:cNvPr id="24" name="Group 23">
            <a:extLst>
              <a:ext uri="{FF2B5EF4-FFF2-40B4-BE49-F238E27FC236}">
                <a16:creationId xmlns:a16="http://schemas.microsoft.com/office/drawing/2014/main" id="{AEF7C8A5-263C-4146-8090-636A35569DBF}"/>
              </a:ext>
            </a:extLst>
          </p:cNvPr>
          <p:cNvGrpSpPr/>
          <p:nvPr/>
        </p:nvGrpSpPr>
        <p:grpSpPr>
          <a:xfrm>
            <a:off x="1798302" y="3322618"/>
            <a:ext cx="406498" cy="432048"/>
            <a:chOff x="107504" y="908720"/>
            <a:chExt cx="432048" cy="432048"/>
          </a:xfrm>
        </p:grpSpPr>
        <p:sp>
          <p:nvSpPr>
            <p:cNvPr id="31" name="Oval 30">
              <a:extLst>
                <a:ext uri="{FF2B5EF4-FFF2-40B4-BE49-F238E27FC236}">
                  <a16:creationId xmlns:a16="http://schemas.microsoft.com/office/drawing/2014/main" id="{F05296F1-7720-9247-A6C3-873333317100}"/>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560A87E-D2A2-3B4F-91DD-60EB2EEC65C6}"/>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3</a:t>
              </a:r>
            </a:p>
          </p:txBody>
        </p:sp>
      </p:grpSp>
      <p:grpSp>
        <p:nvGrpSpPr>
          <p:cNvPr id="25" name="Group 24">
            <a:extLst>
              <a:ext uri="{FF2B5EF4-FFF2-40B4-BE49-F238E27FC236}">
                <a16:creationId xmlns:a16="http://schemas.microsoft.com/office/drawing/2014/main" id="{1AE983C6-A263-6941-897C-D7450E5E1DF5}"/>
              </a:ext>
            </a:extLst>
          </p:cNvPr>
          <p:cNvGrpSpPr/>
          <p:nvPr/>
        </p:nvGrpSpPr>
        <p:grpSpPr>
          <a:xfrm>
            <a:off x="4624729" y="4579312"/>
            <a:ext cx="406498" cy="432048"/>
            <a:chOff x="107504" y="908720"/>
            <a:chExt cx="432048" cy="432048"/>
          </a:xfrm>
        </p:grpSpPr>
        <p:sp>
          <p:nvSpPr>
            <p:cNvPr id="29" name="Oval 28">
              <a:extLst>
                <a:ext uri="{FF2B5EF4-FFF2-40B4-BE49-F238E27FC236}">
                  <a16:creationId xmlns:a16="http://schemas.microsoft.com/office/drawing/2014/main" id="{FB717C87-D274-704A-8402-6883E456D9AB}"/>
                </a:ext>
              </a:extLst>
            </p:cNvPr>
            <p:cNvSpPr/>
            <p:nvPr/>
          </p:nvSpPr>
          <p:spPr>
            <a:xfrm>
              <a:off x="107504" y="908720"/>
              <a:ext cx="432048" cy="432048"/>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8062595D-AC8E-634E-AB2F-F9508B996D0A}"/>
                </a:ext>
              </a:extLst>
            </p:cNvPr>
            <p:cNvSpPr txBox="1"/>
            <p:nvPr/>
          </p:nvSpPr>
          <p:spPr>
            <a:xfrm>
              <a:off x="172685" y="940078"/>
              <a:ext cx="301686" cy="369332"/>
            </a:xfrm>
            <a:prstGeom prst="rect">
              <a:avLst/>
            </a:prstGeom>
            <a:noFill/>
          </p:spPr>
          <p:txBody>
            <a:bodyPr wrap="none" rtlCol="0">
              <a:spAutoFit/>
            </a:bodyPr>
            <a:lstStyle/>
            <a:p>
              <a:r>
                <a:rPr lang="en-GB" dirty="0">
                  <a:solidFill>
                    <a:schemeClr val="bg1"/>
                  </a:solidFill>
                </a:rPr>
                <a:t>6</a:t>
              </a:r>
            </a:p>
          </p:txBody>
        </p:sp>
      </p:grpSp>
      <p:sp>
        <p:nvSpPr>
          <p:cNvPr id="46" name="Pentagon 146">
            <a:extLst>
              <a:ext uri="{FF2B5EF4-FFF2-40B4-BE49-F238E27FC236}">
                <a16:creationId xmlns:a16="http://schemas.microsoft.com/office/drawing/2014/main" id="{71AA9A35-4142-E44B-8C95-EC35655A1705}"/>
              </a:ext>
            </a:extLst>
          </p:cNvPr>
          <p:cNvSpPr>
            <a:spLocks noChangeArrowheads="1"/>
          </p:cNvSpPr>
          <p:nvPr/>
        </p:nvSpPr>
        <p:spPr bwMode="auto">
          <a:xfrm rot="5400000">
            <a:off x="4042976" y="-1154544"/>
            <a:ext cx="1138671" cy="5121183"/>
          </a:xfrm>
          <a:prstGeom prst="homePlate">
            <a:avLst>
              <a:gd name="adj" fmla="val 15195"/>
            </a:avLst>
          </a:prstGeom>
          <a:solidFill>
            <a:schemeClr val="tx2">
              <a:lumMod val="50000"/>
            </a:schemeClr>
          </a:solidFill>
          <a:ln>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en-US" sz="4800" b="1" dirty="0">
              <a:solidFill>
                <a:schemeClr val="bg1"/>
              </a:solidFill>
            </a:endParaRPr>
          </a:p>
        </p:txBody>
      </p:sp>
      <p:sp>
        <p:nvSpPr>
          <p:cNvPr id="3" name="Rectangle 2">
            <a:extLst>
              <a:ext uri="{FF2B5EF4-FFF2-40B4-BE49-F238E27FC236}">
                <a16:creationId xmlns:a16="http://schemas.microsoft.com/office/drawing/2014/main" id="{DAD9F2DF-D02C-6A4F-8744-4189F847AD1A}"/>
              </a:ext>
            </a:extLst>
          </p:cNvPr>
          <p:cNvSpPr/>
          <p:nvPr/>
        </p:nvSpPr>
        <p:spPr>
          <a:xfrm>
            <a:off x="2347627" y="1032467"/>
            <a:ext cx="4658912" cy="64633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ZA" sz="1200" dirty="0">
                <a:solidFill>
                  <a:schemeClr val="bg1"/>
                </a:solidFill>
                <a:latin typeface="Century Gothic" panose="020B0502020202020204" pitchFamily="34" charset="0"/>
              </a:rPr>
              <a:t>The following </a:t>
            </a:r>
            <a:r>
              <a:rPr lang="en-ZA" sz="1200" dirty="0" smtClean="0">
                <a:solidFill>
                  <a:schemeClr val="bg1"/>
                </a:solidFill>
                <a:latin typeface="Century Gothic" panose="020B0502020202020204" pitchFamily="34" charset="0"/>
              </a:rPr>
              <a:t>options are proposed as goals for a </a:t>
            </a:r>
            <a:r>
              <a:rPr lang="en-ZA" sz="1200" dirty="0">
                <a:solidFill>
                  <a:schemeClr val="bg1"/>
                </a:solidFill>
                <a:latin typeface="Century Gothic" panose="020B0502020202020204" pitchFamily="34" charset="0"/>
              </a:rPr>
              <a:t>short, medium and long term timelines:</a:t>
            </a:r>
          </a:p>
          <a:p>
            <a:pPr algn="ctr"/>
            <a:endParaRPr lang="en-ZA" sz="12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5069116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Inter-agency Working </a:t>
            </a:r>
            <a:r>
              <a:rPr lang="en-ZA" dirty="0"/>
              <a:t>G</a:t>
            </a:r>
            <a:r>
              <a:rPr lang="en-ZA" dirty="0" smtClean="0"/>
              <a:t>roup Strategy </a:t>
            </a: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26</a:t>
            </a:fld>
            <a:endParaRPr lang="en-US" dirty="0"/>
          </a:p>
        </p:txBody>
      </p:sp>
      <p:sp>
        <p:nvSpPr>
          <p:cNvPr id="4" name="Text Placeholder 3"/>
          <p:cNvSpPr>
            <a:spLocks noGrp="1"/>
          </p:cNvSpPr>
          <p:nvPr>
            <p:ph type="body" sz="quarter" idx="11"/>
          </p:nvPr>
        </p:nvSpPr>
        <p:spPr/>
        <p:txBody>
          <a:bodyPr/>
          <a:lstStyle/>
          <a:p>
            <a:endParaRPr lang="en-ZA" dirty="0" smtClean="0"/>
          </a:p>
          <a:p>
            <a:endParaRPr lang="en-ZA" dirty="0"/>
          </a:p>
        </p:txBody>
      </p:sp>
      <p:graphicFrame>
        <p:nvGraphicFramePr>
          <p:cNvPr id="7" name="Diagram 6"/>
          <p:cNvGraphicFramePr/>
          <p:nvPr>
            <p:extLst/>
          </p:nvPr>
        </p:nvGraphicFramePr>
        <p:xfrm>
          <a:off x="341993" y="1170878"/>
          <a:ext cx="8289051" cy="4921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4873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QUESTIONS?</a:t>
            </a:r>
            <a:endParaRPr lang="en-ZA" dirty="0"/>
          </a:p>
        </p:txBody>
      </p:sp>
      <p:sp>
        <p:nvSpPr>
          <p:cNvPr id="3" name="Slide Number Placeholder 2"/>
          <p:cNvSpPr>
            <a:spLocks noGrp="1"/>
          </p:cNvSpPr>
          <p:nvPr>
            <p:ph type="sldNum" sz="quarter" idx="4"/>
          </p:nvPr>
        </p:nvSpPr>
        <p:spPr/>
        <p:txBody>
          <a:bodyPr/>
          <a:lstStyle/>
          <a:p>
            <a:fld id="{B540B12B-D968-2643-8E7F-238A3C456CC9}" type="slidenum">
              <a:rPr lang="en-US" smtClean="0"/>
              <a:pPr/>
              <a:t>27</a:t>
            </a:fld>
            <a:endParaRPr lang="en-US" dirty="0"/>
          </a:p>
        </p:txBody>
      </p:sp>
      <p:sp>
        <p:nvSpPr>
          <p:cNvPr id="5" name="Content Placeholder 4"/>
          <p:cNvSpPr>
            <a:spLocks noGrp="1"/>
          </p:cNvSpPr>
          <p:nvPr>
            <p:ph sz="quarter" idx="11"/>
          </p:nvPr>
        </p:nvSpPr>
        <p:spPr/>
        <p:txBody>
          <a:bodyPr/>
          <a:lstStyle/>
          <a:p>
            <a:pPr marL="342900" lvl="0" indent="-342900" algn="ctr" defTabSz="895350" eaLnBrk="0" fontAlgn="base" hangingPunct="0">
              <a:lnSpc>
                <a:spcPct val="100000"/>
              </a:lnSpc>
              <a:spcBef>
                <a:spcPct val="0"/>
              </a:spcBef>
              <a:spcAft>
                <a:spcPct val="0"/>
              </a:spcAft>
              <a:buSzPct val="120000"/>
            </a:pPr>
            <a:endParaRPr lang="en-GB" altLang="en-US" sz="3200" b="1" kern="0" dirty="0" smtClean="0">
              <a:solidFill>
                <a:prstClr val="black"/>
              </a:solidFill>
              <a:latin typeface="Century Gothic" pitchFamily="34" charset="0"/>
            </a:endParaRPr>
          </a:p>
          <a:p>
            <a:pPr marL="342900" lvl="0" indent="-342900" algn="ctr" defTabSz="895350" eaLnBrk="0" fontAlgn="base" hangingPunct="0">
              <a:lnSpc>
                <a:spcPct val="100000"/>
              </a:lnSpc>
              <a:spcBef>
                <a:spcPct val="0"/>
              </a:spcBef>
              <a:spcAft>
                <a:spcPct val="0"/>
              </a:spcAft>
              <a:buSzPct val="120000"/>
            </a:pPr>
            <a:endParaRPr lang="en-GB" altLang="en-US" sz="3200" b="1" kern="0" dirty="0">
              <a:solidFill>
                <a:prstClr val="black"/>
              </a:solidFill>
              <a:latin typeface="Century Gothic" pitchFamily="34" charset="0"/>
            </a:endParaRPr>
          </a:p>
          <a:p>
            <a:pPr marL="342900" lvl="0" indent="-342900" algn="ctr" defTabSz="895350" eaLnBrk="0" fontAlgn="base" hangingPunct="0">
              <a:lnSpc>
                <a:spcPct val="100000"/>
              </a:lnSpc>
              <a:spcBef>
                <a:spcPct val="0"/>
              </a:spcBef>
              <a:spcAft>
                <a:spcPct val="0"/>
              </a:spcAft>
              <a:buSzPct val="120000"/>
            </a:pPr>
            <a:endParaRPr lang="en-GB" altLang="en-US" sz="3200" b="1" kern="0" dirty="0" smtClean="0">
              <a:solidFill>
                <a:prstClr val="black"/>
              </a:solidFill>
              <a:latin typeface="Century Gothic" pitchFamily="34" charset="0"/>
            </a:endParaRPr>
          </a:p>
          <a:p>
            <a:pPr marL="342900" lvl="0" indent="-342900" algn="ctr" defTabSz="895350" eaLnBrk="0" fontAlgn="base" hangingPunct="0">
              <a:lnSpc>
                <a:spcPct val="100000"/>
              </a:lnSpc>
              <a:spcBef>
                <a:spcPct val="0"/>
              </a:spcBef>
              <a:spcAft>
                <a:spcPct val="0"/>
              </a:spcAft>
              <a:buSzPct val="120000"/>
            </a:pPr>
            <a:r>
              <a:rPr lang="en-GB" altLang="en-US" sz="3200" b="1" kern="0" dirty="0" smtClean="0">
                <a:solidFill>
                  <a:prstClr val="black"/>
                </a:solidFill>
                <a:latin typeface="Century Gothic" pitchFamily="34" charset="0"/>
              </a:rPr>
              <a:t>Any </a:t>
            </a:r>
            <a:r>
              <a:rPr lang="en-GB" altLang="en-US" sz="3200" b="1" kern="0" dirty="0">
                <a:solidFill>
                  <a:prstClr val="black"/>
                </a:solidFill>
                <a:latin typeface="Century Gothic" pitchFamily="34" charset="0"/>
              </a:rPr>
              <a:t>questions?</a:t>
            </a:r>
          </a:p>
          <a:p>
            <a:endParaRPr lang="en-ZA" dirty="0"/>
          </a:p>
        </p:txBody>
      </p:sp>
    </p:spTree>
    <p:extLst>
      <p:ext uri="{BB962C8B-B14F-4D97-AF65-F5344CB8AC3E}">
        <p14:creationId xmlns:p14="http://schemas.microsoft.com/office/powerpoint/2010/main" val="19926724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865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Contents </a:t>
            </a:r>
            <a:endParaRPr lang="en-ZA"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a:t>
            </a:fld>
            <a:endParaRPr lang="en-US" dirty="0"/>
          </a:p>
        </p:txBody>
      </p:sp>
      <p:sp>
        <p:nvSpPr>
          <p:cNvPr id="4" name="Text Placeholder 3"/>
          <p:cNvSpPr>
            <a:spLocks noGrp="1"/>
          </p:cNvSpPr>
          <p:nvPr>
            <p:ph type="body" sz="quarter" idx="11"/>
          </p:nvPr>
        </p:nvSpPr>
        <p:spPr/>
        <p:txBody>
          <a:bodyPr/>
          <a:lstStyle/>
          <a:p>
            <a:r>
              <a:rPr lang="en-ZA" sz="1600" b="1" dirty="0" smtClean="0">
                <a:latin typeface="+mj-lt"/>
              </a:rPr>
              <a:t>Counterfeit Goods </a:t>
            </a:r>
          </a:p>
          <a:p>
            <a:endParaRPr lang="en-ZA" sz="1600" b="1" dirty="0" smtClean="0">
              <a:latin typeface="+mj-lt"/>
            </a:endParaRPr>
          </a:p>
          <a:p>
            <a:pPr marL="342900" indent="-342900">
              <a:buFont typeface="+mj-lt"/>
              <a:buAutoNum type="arabicPeriod"/>
            </a:pPr>
            <a:r>
              <a:rPr lang="en-ZA" sz="1600" dirty="0" smtClean="0">
                <a:latin typeface="+mj-lt"/>
              </a:rPr>
              <a:t>Introduction</a:t>
            </a:r>
          </a:p>
          <a:p>
            <a:pPr marL="342900" indent="-342900">
              <a:buFont typeface="+mj-lt"/>
              <a:buAutoNum type="arabicPeriod"/>
            </a:pPr>
            <a:r>
              <a:rPr lang="en-ZA" sz="1600" dirty="0" smtClean="0">
                <a:latin typeface="+mj-lt"/>
              </a:rPr>
              <a:t>Legislation </a:t>
            </a:r>
          </a:p>
          <a:p>
            <a:pPr marL="342900" indent="-342900">
              <a:buFont typeface="+mj-lt"/>
              <a:buAutoNum type="arabicPeriod"/>
            </a:pPr>
            <a:r>
              <a:rPr lang="en-ZA" sz="1600" dirty="0" smtClean="0">
                <a:latin typeface="+mj-lt"/>
              </a:rPr>
              <a:t>Acts Constituting  Counterfeiting</a:t>
            </a:r>
          </a:p>
          <a:p>
            <a:pPr marL="342900" indent="-342900">
              <a:buFont typeface="+mj-lt"/>
              <a:buAutoNum type="arabicPeriod"/>
            </a:pPr>
            <a:r>
              <a:rPr lang="en-ZA" sz="1600" dirty="0" smtClean="0">
                <a:latin typeface="+mj-lt"/>
              </a:rPr>
              <a:t>Socio-Economic </a:t>
            </a:r>
            <a:r>
              <a:rPr lang="en-ZA" sz="1600" dirty="0">
                <a:latin typeface="+mj-lt"/>
              </a:rPr>
              <a:t>Impact </a:t>
            </a:r>
            <a:endParaRPr lang="en-ZA" sz="1600" dirty="0" smtClean="0">
              <a:latin typeface="+mj-lt"/>
            </a:endParaRPr>
          </a:p>
          <a:p>
            <a:pPr marL="342900" indent="-342900">
              <a:buFont typeface="+mj-lt"/>
              <a:buAutoNum type="arabicPeriod"/>
            </a:pPr>
            <a:r>
              <a:rPr lang="en-ZA" sz="1600" dirty="0">
                <a:latin typeface="+mj-lt"/>
              </a:rPr>
              <a:t>Impact of Counterfeit </a:t>
            </a:r>
            <a:r>
              <a:rPr lang="en-ZA" sz="1600" dirty="0" smtClean="0">
                <a:latin typeface="+mj-lt"/>
              </a:rPr>
              <a:t>Goods</a:t>
            </a:r>
          </a:p>
          <a:p>
            <a:pPr marL="342900" indent="-342900">
              <a:buFont typeface="+mj-lt"/>
              <a:buAutoNum type="arabicPeriod"/>
            </a:pPr>
            <a:r>
              <a:rPr lang="en-ZA" sz="1600" dirty="0">
                <a:latin typeface="+mj-lt"/>
              </a:rPr>
              <a:t>The Role of Customs </a:t>
            </a:r>
            <a:endParaRPr lang="en-ZA" sz="1600" dirty="0" smtClean="0">
              <a:latin typeface="+mj-lt"/>
            </a:endParaRPr>
          </a:p>
          <a:p>
            <a:pPr marL="342900" indent="-342900">
              <a:buFont typeface="+mj-lt"/>
              <a:buAutoNum type="arabicPeriod"/>
            </a:pPr>
            <a:r>
              <a:rPr lang="en-ZA" sz="1600" dirty="0">
                <a:latin typeface="+mj-lt"/>
              </a:rPr>
              <a:t>Powers And Duties Of </a:t>
            </a:r>
            <a:r>
              <a:rPr lang="en-ZA" sz="1600" dirty="0" smtClean="0">
                <a:latin typeface="+mj-lt"/>
              </a:rPr>
              <a:t>Officers</a:t>
            </a:r>
          </a:p>
          <a:p>
            <a:pPr marL="342900" indent="-342900">
              <a:buFont typeface="+mj-lt"/>
              <a:buAutoNum type="arabicPeriod"/>
            </a:pPr>
            <a:r>
              <a:rPr lang="en-ZA" sz="1600" dirty="0">
                <a:latin typeface="+mj-lt"/>
              </a:rPr>
              <a:t>Without A </a:t>
            </a:r>
            <a:r>
              <a:rPr lang="en-ZA" sz="1600" dirty="0" smtClean="0">
                <a:latin typeface="+mj-lt"/>
              </a:rPr>
              <a:t>Warrant-sec 5 CGA </a:t>
            </a:r>
          </a:p>
          <a:p>
            <a:pPr marL="342900" indent="-342900">
              <a:buFont typeface="+mj-lt"/>
              <a:buAutoNum type="arabicPeriod"/>
            </a:pPr>
            <a:r>
              <a:rPr lang="en-ZA" sz="1600" dirty="0">
                <a:latin typeface="+mj-lt"/>
              </a:rPr>
              <a:t>Lodging A Complaint With An Inspector</a:t>
            </a:r>
            <a:endParaRPr lang="en-ZA" sz="1600" dirty="0" smtClean="0">
              <a:latin typeface="+mj-lt"/>
            </a:endParaRPr>
          </a:p>
          <a:p>
            <a:pPr marL="342900" indent="-342900">
              <a:buFont typeface="+mj-lt"/>
              <a:buAutoNum type="arabicPeriod"/>
            </a:pPr>
            <a:r>
              <a:rPr lang="en-ZA" sz="1600" dirty="0">
                <a:latin typeface="+mj-lt"/>
              </a:rPr>
              <a:t>Duties of Brand Holder After Seizure- </a:t>
            </a:r>
            <a:r>
              <a:rPr lang="en-ZA" sz="1600" dirty="0" smtClean="0">
                <a:latin typeface="+mj-lt"/>
              </a:rPr>
              <a:t>sec </a:t>
            </a:r>
            <a:r>
              <a:rPr lang="en-ZA" sz="1600" dirty="0">
                <a:latin typeface="+mj-lt"/>
              </a:rPr>
              <a:t>9 </a:t>
            </a:r>
            <a:r>
              <a:rPr lang="en-ZA" sz="1600" dirty="0" smtClean="0">
                <a:latin typeface="+mj-lt"/>
              </a:rPr>
              <a:t>CGA</a:t>
            </a:r>
          </a:p>
          <a:p>
            <a:pPr marL="342900" indent="-342900">
              <a:buFont typeface="+mj-lt"/>
              <a:buAutoNum type="arabicPeriod"/>
            </a:pPr>
            <a:r>
              <a:rPr lang="en-ZA" sz="1600" dirty="0">
                <a:latin typeface="+mj-lt"/>
              </a:rPr>
              <a:t> Penalties</a:t>
            </a:r>
            <a:endParaRPr lang="en-ZA" sz="1600" dirty="0" smtClean="0">
              <a:latin typeface="+mj-lt"/>
            </a:endParaRPr>
          </a:p>
          <a:p>
            <a:pPr marL="342900" indent="-342900">
              <a:buFont typeface="+mj-lt"/>
              <a:buAutoNum type="arabicPeriod"/>
            </a:pPr>
            <a:endParaRPr lang="en-ZA" dirty="0" smtClean="0"/>
          </a:p>
          <a:p>
            <a:endParaRPr lang="en-ZA" dirty="0" smtClean="0"/>
          </a:p>
          <a:p>
            <a:pPr marL="342900" indent="-342900">
              <a:buFont typeface="+mj-lt"/>
              <a:buAutoNum type="arabicPeriod"/>
            </a:pPr>
            <a:endParaRPr lang="en-ZA" dirty="0" smtClean="0"/>
          </a:p>
          <a:p>
            <a:pPr marL="342900" indent="-342900">
              <a:buFont typeface="+mj-lt"/>
              <a:buAutoNum type="arabicPeriod"/>
            </a:pPr>
            <a:endParaRPr lang="en-ZA" dirty="0"/>
          </a:p>
        </p:txBody>
      </p:sp>
    </p:spTree>
    <p:extLst>
      <p:ext uri="{BB962C8B-B14F-4D97-AF65-F5344CB8AC3E}">
        <p14:creationId xmlns:p14="http://schemas.microsoft.com/office/powerpoint/2010/main" val="1785591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B540B12B-D968-2643-8E7F-238A3C456CC9}" type="slidenum">
              <a:rPr lang="en-US" smtClean="0"/>
              <a:pPr/>
              <a:t>3</a:t>
            </a:fld>
            <a:endParaRPr lang="en-US" dirty="0"/>
          </a:p>
        </p:txBody>
      </p:sp>
      <p:sp>
        <p:nvSpPr>
          <p:cNvPr id="4" name="Text Placeholder 3"/>
          <p:cNvSpPr>
            <a:spLocks noGrp="1"/>
          </p:cNvSpPr>
          <p:nvPr>
            <p:ph type="body" sz="quarter" idx="11"/>
          </p:nvPr>
        </p:nvSpPr>
        <p:spPr/>
        <p:txBody>
          <a:bodyPr/>
          <a:lstStyle/>
          <a:p>
            <a:endParaRPr lang="en-ZA" dirty="0" smtClean="0"/>
          </a:p>
          <a:p>
            <a:endParaRPr lang="en-ZA" dirty="0"/>
          </a:p>
          <a:p>
            <a:endParaRPr lang="en-ZA" dirty="0" smtClean="0"/>
          </a:p>
          <a:p>
            <a:endParaRPr lang="en-ZA" dirty="0"/>
          </a:p>
          <a:p>
            <a:endParaRPr lang="en-ZA" dirty="0"/>
          </a:p>
        </p:txBody>
      </p:sp>
      <p:graphicFrame>
        <p:nvGraphicFramePr>
          <p:cNvPr id="6" name="Diagram 5"/>
          <p:cNvGraphicFramePr/>
          <p:nvPr>
            <p:extLst>
              <p:ext uri="{D42A27DB-BD31-4B8C-83A1-F6EECF244321}">
                <p14:modId xmlns:p14="http://schemas.microsoft.com/office/powerpoint/2010/main" val="1910702128"/>
              </p:ext>
            </p:extLst>
          </p:nvPr>
        </p:nvGraphicFramePr>
        <p:xfrm>
          <a:off x="1524000" y="1397000"/>
          <a:ext cx="701783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3048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smtClean="0">
                <a:solidFill>
                  <a:schemeClr val="tx2"/>
                </a:solidFill>
                <a:latin typeface="Century Gothic" panose="020B0502020202020204" pitchFamily="34" charset="0"/>
              </a:rPr>
              <a:t>Purpose</a:t>
            </a:r>
            <a:endParaRPr lang="en-ZA" sz="3200" b="1" dirty="0">
              <a:solidFill>
                <a:schemeClr val="tx2"/>
              </a:solidFill>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ZA" sz="2400" b="1" dirty="0" smtClean="0">
                <a:solidFill>
                  <a:schemeClr val="tx2"/>
                </a:solidFill>
                <a:latin typeface="Century Gothic" panose="020B0502020202020204" pitchFamily="34" charset="0"/>
              </a:rPr>
              <a:t>The purpose of this presentation is to:</a:t>
            </a:r>
          </a:p>
          <a:p>
            <a:pPr marL="0" indent="0">
              <a:buNone/>
            </a:pPr>
            <a:endParaRPr lang="en-ZA" sz="2400" b="1" dirty="0">
              <a:latin typeface="Century Gothic" panose="020B0502020202020204" pitchFamily="34" charset="0"/>
            </a:endParaRPr>
          </a:p>
          <a:p>
            <a:pPr marL="0" indent="0">
              <a:buNone/>
            </a:pPr>
            <a:endParaRPr lang="en-ZA" sz="2400" b="1" dirty="0" smtClean="0">
              <a:latin typeface="Century Gothic" panose="020B0502020202020204" pitchFamily="34" charset="0"/>
            </a:endParaRPr>
          </a:p>
          <a:p>
            <a:pPr marL="342900" indent="-342900" algn="just">
              <a:buFont typeface="Arial" panose="020B0604020202020204" pitchFamily="34" charset="0"/>
              <a:buChar char="•"/>
            </a:pPr>
            <a:r>
              <a:rPr lang="en-ZA" sz="2400" dirty="0" smtClean="0">
                <a:latin typeface="Century Gothic" panose="020B0502020202020204" pitchFamily="34" charset="0"/>
              </a:rPr>
              <a:t>provide an overview of Illicit trade, its manifestation and socio-economic consequences; and </a:t>
            </a:r>
          </a:p>
          <a:p>
            <a:pPr marL="342900" indent="-342900" algn="just">
              <a:buFont typeface="Arial" panose="020B0604020202020204" pitchFamily="34" charset="0"/>
              <a:buChar char="•"/>
            </a:pPr>
            <a:r>
              <a:rPr lang="en-US" sz="2400" dirty="0" smtClean="0">
                <a:latin typeface="Century Gothic" panose="020B0502020202020204" pitchFamily="34" charset="0"/>
              </a:rPr>
              <a:t>Provide a practical approach towards addressing counterfeit conundrum, and </a:t>
            </a:r>
          </a:p>
          <a:p>
            <a:pPr marL="342900" indent="-342900" algn="just">
              <a:buFont typeface="Arial" panose="020B0604020202020204" pitchFamily="34" charset="0"/>
              <a:buChar char="•"/>
            </a:pPr>
            <a:r>
              <a:rPr lang="en-US" sz="2400" dirty="0" smtClean="0">
                <a:latin typeface="Century Gothic" panose="020B0502020202020204" pitchFamily="34" charset="0"/>
              </a:rPr>
              <a:t>Discussions and Questions</a:t>
            </a:r>
            <a:endParaRPr lang="en-ZA" sz="2400" dirty="0" smtClean="0">
              <a:latin typeface="Century Gothic" panose="020B0502020202020204" pitchFamily="34" charset="0"/>
            </a:endParaRPr>
          </a:p>
          <a:p>
            <a:pPr marL="0" indent="0" algn="just">
              <a:buNone/>
            </a:pPr>
            <a:endParaRPr lang="en-ZA" sz="2400" dirty="0" smtClean="0">
              <a:latin typeface="Century Gothic" panose="020B0502020202020204" pitchFamily="34" charset="0"/>
            </a:endParaRPr>
          </a:p>
          <a:p>
            <a:endParaRPr lang="en-ZA" dirty="0"/>
          </a:p>
        </p:txBody>
      </p:sp>
    </p:spTree>
    <p:extLst>
      <p:ext uri="{BB962C8B-B14F-4D97-AF65-F5344CB8AC3E}">
        <p14:creationId xmlns:p14="http://schemas.microsoft.com/office/powerpoint/2010/main" val="4041818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smtClean="0">
                <a:solidFill>
                  <a:schemeClr val="tx2"/>
                </a:solidFill>
                <a:latin typeface="Century Gothic" panose="020B0502020202020204" pitchFamily="34" charset="0"/>
              </a:rPr>
              <a:t>Introduction</a:t>
            </a:r>
            <a:endParaRPr lang="en-ZA" sz="3200" b="1" dirty="0">
              <a:solidFill>
                <a:schemeClr val="tx2"/>
              </a:solidFill>
              <a:latin typeface="Century Gothic" panose="020B0502020202020204" pitchFamily="34"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ZA" sz="1600" dirty="0" smtClean="0"/>
              <a:t>“</a:t>
            </a:r>
            <a:r>
              <a:rPr lang="en-ZA" sz="1600" dirty="0"/>
              <a:t>Illicit Trade” is a global problem. It abuses the international trade system and negates the foundations of the multilateral legal framework. “Illicit trade” destabilizes institutions, recognizes no frontiers and nullifies the collective objective of fair trade. </a:t>
            </a:r>
            <a:endParaRPr lang="en-ZA" sz="1600" dirty="0" smtClean="0"/>
          </a:p>
          <a:p>
            <a:pPr marL="0" indent="0" algn="just">
              <a:buNone/>
            </a:pPr>
            <a:endParaRPr lang="en-ZA" sz="1600" dirty="0" smtClean="0"/>
          </a:p>
          <a:p>
            <a:pPr marL="0" indent="0" algn="just">
              <a:buNone/>
            </a:pPr>
            <a:r>
              <a:rPr lang="en-ZA" sz="1600" dirty="0" smtClean="0"/>
              <a:t>The WTO working definition of illicit trade reads as follows:</a:t>
            </a:r>
          </a:p>
          <a:p>
            <a:pPr marL="0" indent="0" algn="just">
              <a:buNone/>
            </a:pPr>
            <a:endParaRPr lang="en-ZA" sz="1600" dirty="0"/>
          </a:p>
          <a:p>
            <a:pPr marL="0" indent="0" algn="just">
              <a:buNone/>
            </a:pPr>
            <a:r>
              <a:rPr lang="en-ZA" sz="1600" i="1" dirty="0"/>
              <a:t>“Illicit trade means any commercial practice or transaction related to the production, acquisition, sale, purchase, shipment, movement, transfer, receipt, possession or distribution of:</a:t>
            </a:r>
            <a:endParaRPr lang="en-ZA" sz="1600" dirty="0"/>
          </a:p>
          <a:p>
            <a:pPr algn="just"/>
            <a:r>
              <a:rPr lang="en-ZA" sz="1600" i="1" dirty="0"/>
              <a:t>(i) any illicit product defined as such by international law; or</a:t>
            </a:r>
            <a:endParaRPr lang="en-ZA" sz="1600" dirty="0"/>
          </a:p>
          <a:p>
            <a:pPr algn="just"/>
            <a:r>
              <a:rPr lang="en-ZA" sz="1600" i="1" dirty="0"/>
              <a:t>(ii) any licit product for non-licit purposes as defined by international </a:t>
            </a:r>
            <a:r>
              <a:rPr lang="en-ZA" sz="1600" i="1" dirty="0" smtClean="0"/>
              <a:t>law</a:t>
            </a:r>
            <a:endParaRPr lang="en-ZA" sz="1600" dirty="0"/>
          </a:p>
          <a:p>
            <a:pPr algn="just"/>
            <a:r>
              <a:rPr lang="en-ZA" sz="1600" i="1" dirty="0"/>
              <a:t>Illicit trade also covers any conduct intended to facilitate such activities.</a:t>
            </a:r>
            <a:r>
              <a:rPr lang="en-ZA" sz="1600" dirty="0"/>
              <a:t>”</a:t>
            </a:r>
          </a:p>
          <a:p>
            <a:pPr marL="0" indent="0" algn="just">
              <a:buNone/>
            </a:pPr>
            <a:endParaRPr lang="en-ZA" sz="2000" dirty="0" smtClean="0">
              <a:latin typeface="Century Gothic" panose="020B0502020202020204" pitchFamily="34" charset="0"/>
            </a:endParaRPr>
          </a:p>
          <a:p>
            <a:pPr marL="0" indent="0" algn="just">
              <a:buNone/>
            </a:pPr>
            <a:r>
              <a:rPr lang="en-ZA" sz="2000" dirty="0" smtClean="0">
                <a:latin typeface="Century Gothic" panose="020B0502020202020204" pitchFamily="34" charset="0"/>
              </a:rPr>
              <a:t>(</a:t>
            </a:r>
            <a:r>
              <a:rPr lang="en-ZA" sz="2000" b="1" dirty="0" smtClean="0">
                <a:latin typeface="Century Gothic" panose="020B0502020202020204" pitchFamily="34" charset="0"/>
              </a:rPr>
              <a:t>Ref: </a:t>
            </a:r>
            <a:r>
              <a:rPr lang="en-ZA" sz="2000" b="1" dirty="0" smtClean="0"/>
              <a:t>Illicit </a:t>
            </a:r>
            <a:r>
              <a:rPr lang="en-ZA" sz="2000" b="1" dirty="0"/>
              <a:t>Trade and the World Trade </a:t>
            </a:r>
            <a:r>
              <a:rPr lang="en-ZA" sz="2000" b="1" dirty="0" smtClean="0"/>
              <a:t>Organization: </a:t>
            </a:r>
            <a:r>
              <a:rPr lang="en-ZA" sz="2000" b="1" dirty="0"/>
              <a:t>Raising awareness, identifying limitations and building </a:t>
            </a:r>
            <a:r>
              <a:rPr lang="en-ZA" sz="2000" b="1" dirty="0" smtClean="0"/>
              <a:t>strategies doc)</a:t>
            </a:r>
            <a:endParaRPr lang="en-ZA" sz="2000" dirty="0">
              <a:latin typeface="Century Gothic" panose="020B0502020202020204" pitchFamily="34" charset="0"/>
            </a:endParaRPr>
          </a:p>
        </p:txBody>
      </p:sp>
    </p:spTree>
    <p:extLst>
      <p:ext uri="{BB962C8B-B14F-4D97-AF65-F5344CB8AC3E}">
        <p14:creationId xmlns:p14="http://schemas.microsoft.com/office/powerpoint/2010/main" val="4198095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smtClean="0">
                <a:solidFill>
                  <a:schemeClr val="tx2"/>
                </a:solidFill>
                <a:latin typeface="Century Gothic" panose="020B0502020202020204" pitchFamily="34" charset="0"/>
              </a:rPr>
              <a:t>Manifestation of Illicit Trade?</a:t>
            </a:r>
            <a:endParaRPr lang="en-ZA" sz="3200" b="1" dirty="0">
              <a:solidFill>
                <a:schemeClr val="tx2"/>
              </a:solidFill>
              <a:latin typeface="Century Gothic" panose="020B0502020202020204" pitchFamily="34" charset="0"/>
            </a:endParaRPr>
          </a:p>
        </p:txBody>
      </p:sp>
      <p:sp>
        <p:nvSpPr>
          <p:cNvPr id="3" name="Content Placeholder 2"/>
          <p:cNvSpPr>
            <a:spLocks noGrp="1"/>
          </p:cNvSpPr>
          <p:nvPr>
            <p:ph idx="1"/>
          </p:nvPr>
        </p:nvSpPr>
        <p:spPr/>
        <p:txBody>
          <a:bodyPr/>
          <a:lstStyle/>
          <a:p>
            <a:pPr marL="0" indent="0" algn="just">
              <a:buNone/>
            </a:pPr>
            <a:r>
              <a:rPr lang="en-ZA" sz="2000" b="1" dirty="0" smtClean="0">
                <a:solidFill>
                  <a:schemeClr val="tx2"/>
                </a:solidFill>
                <a:latin typeface="Century Gothic" panose="020B0502020202020204" pitchFamily="34" charset="0"/>
              </a:rPr>
              <a:t>The World Customs Organisation (WCO) 2017 Illicit Trade Report outlines the following areas of risk that I would like to use as the assumed convergent point to practically accentuate the definition of illicit trade:</a:t>
            </a:r>
          </a:p>
          <a:p>
            <a:pPr marL="0" indent="0" algn="just">
              <a:buNone/>
            </a:pPr>
            <a:endParaRPr lang="en-ZA" sz="2000" dirty="0">
              <a:latin typeface="Century Gothic" panose="020B0502020202020204" pitchFamily="34" charset="0"/>
            </a:endParaRPr>
          </a:p>
          <a:p>
            <a:pPr algn="just"/>
            <a:r>
              <a:rPr lang="en-ZA" sz="2000" b="1" dirty="0" smtClean="0">
                <a:latin typeface="Century Gothic" panose="020B0502020202020204" pitchFamily="34" charset="0"/>
              </a:rPr>
              <a:t>Illicit </a:t>
            </a:r>
            <a:r>
              <a:rPr lang="en-ZA" sz="2000" b="1" dirty="0">
                <a:latin typeface="Century Gothic" panose="020B0502020202020204" pitchFamily="34" charset="0"/>
              </a:rPr>
              <a:t>trafficking </a:t>
            </a:r>
            <a:r>
              <a:rPr lang="en-ZA" sz="2000" dirty="0">
                <a:latin typeface="Century Gothic" panose="020B0502020202020204" pitchFamily="34" charset="0"/>
              </a:rPr>
              <a:t>of stolen or looted cultural objects </a:t>
            </a:r>
            <a:r>
              <a:rPr lang="en-ZA" sz="2000" dirty="0" smtClean="0">
                <a:latin typeface="Century Gothic" panose="020B0502020202020204" pitchFamily="34" charset="0"/>
              </a:rPr>
              <a:t>that include </a:t>
            </a:r>
            <a:r>
              <a:rPr lang="en-ZA" sz="2000" dirty="0">
                <a:latin typeface="Century Gothic" panose="020B0502020202020204" pitchFamily="34" charset="0"/>
              </a:rPr>
              <a:t>both archaeological objects and works of art;</a:t>
            </a:r>
          </a:p>
          <a:p>
            <a:pPr algn="just"/>
            <a:r>
              <a:rPr lang="en-ZA" sz="2000" b="1" dirty="0" smtClean="0">
                <a:latin typeface="Century Gothic" panose="020B0502020202020204" pitchFamily="34" charset="0"/>
              </a:rPr>
              <a:t>Drug </a:t>
            </a:r>
            <a:r>
              <a:rPr lang="en-ZA" sz="2000" b="1" dirty="0">
                <a:latin typeface="Century Gothic" panose="020B0502020202020204" pitchFamily="34" charset="0"/>
              </a:rPr>
              <a:t>trafficking</a:t>
            </a:r>
            <a:r>
              <a:rPr lang="en-ZA" sz="2000" dirty="0">
                <a:latin typeface="Century Gothic" panose="020B0502020202020204" pitchFamily="34" charset="0"/>
              </a:rPr>
              <a:t>, including cultivation, manufacture</a:t>
            </a:r>
            <a:r>
              <a:rPr lang="en-ZA" sz="2000" dirty="0" smtClean="0">
                <a:latin typeface="Century Gothic" panose="020B0502020202020204" pitchFamily="34" charset="0"/>
              </a:rPr>
              <a:t>, distribution </a:t>
            </a:r>
            <a:r>
              <a:rPr lang="en-ZA" sz="2000" dirty="0">
                <a:latin typeface="Century Gothic" panose="020B0502020202020204" pitchFamily="34" charset="0"/>
              </a:rPr>
              <a:t>and sale of substances subject to drug prohibition laws;</a:t>
            </a:r>
          </a:p>
          <a:p>
            <a:pPr algn="just"/>
            <a:r>
              <a:rPr lang="en-ZA" sz="2000" b="1" dirty="0" smtClean="0">
                <a:latin typeface="Century Gothic" panose="020B0502020202020204" pitchFamily="34" charset="0"/>
              </a:rPr>
              <a:t>Environmental </a:t>
            </a:r>
            <a:r>
              <a:rPr lang="en-ZA" sz="2000" b="1" dirty="0">
                <a:latin typeface="Century Gothic" panose="020B0502020202020204" pitchFamily="34" charset="0"/>
              </a:rPr>
              <a:t>risks </a:t>
            </a:r>
            <a:r>
              <a:rPr lang="en-ZA" sz="2000" dirty="0">
                <a:latin typeface="Century Gothic" panose="020B0502020202020204" pitchFamily="34" charset="0"/>
              </a:rPr>
              <a:t>relating to trafficking of </a:t>
            </a:r>
            <a:r>
              <a:rPr lang="en-ZA" sz="2000" dirty="0" smtClean="0">
                <a:latin typeface="Century Gothic" panose="020B0502020202020204" pitchFamily="34" charset="0"/>
              </a:rPr>
              <a:t>endangered species</a:t>
            </a:r>
            <a:r>
              <a:rPr lang="en-ZA" sz="2000" dirty="0">
                <a:latin typeface="Century Gothic" panose="020B0502020202020204" pitchFamily="34" charset="0"/>
              </a:rPr>
              <a:t>, hazardous and toxic waste, ozone-depleting substances</a:t>
            </a:r>
            <a:r>
              <a:rPr lang="en-ZA" sz="2000" dirty="0" smtClean="0">
                <a:latin typeface="Century Gothic" panose="020B0502020202020204" pitchFamily="34" charset="0"/>
              </a:rPr>
              <a:t>, and </a:t>
            </a:r>
            <a:r>
              <a:rPr lang="en-ZA" sz="2000" dirty="0">
                <a:latin typeface="Century Gothic" panose="020B0502020202020204" pitchFamily="34" charset="0"/>
              </a:rPr>
              <a:t>trading of indigenous or protected timber, etc.</a:t>
            </a:r>
          </a:p>
          <a:p>
            <a:pPr marL="0" indent="0">
              <a:buNone/>
            </a:pPr>
            <a:endParaRPr lang="en-ZA" sz="2000" dirty="0">
              <a:latin typeface="Century Gothic" panose="020B0502020202020204" pitchFamily="34" charset="0"/>
            </a:endParaRPr>
          </a:p>
        </p:txBody>
      </p:sp>
    </p:spTree>
    <p:extLst>
      <p:ext uri="{BB962C8B-B14F-4D97-AF65-F5344CB8AC3E}">
        <p14:creationId xmlns:p14="http://schemas.microsoft.com/office/powerpoint/2010/main" val="202544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smtClean="0">
                <a:solidFill>
                  <a:schemeClr val="tx2"/>
                </a:solidFill>
                <a:latin typeface="Century Gothic" panose="020B0502020202020204" pitchFamily="34" charset="0"/>
              </a:rPr>
              <a:t>Manifestation of Illicit Trade?</a:t>
            </a:r>
            <a:endParaRPr lang="en-ZA" sz="3200" b="1" dirty="0">
              <a:solidFill>
                <a:schemeClr val="tx2"/>
              </a:solidFill>
              <a:latin typeface="Century Gothic" panose="020B0502020202020204" pitchFamily="34" charset="0"/>
            </a:endParaRPr>
          </a:p>
        </p:txBody>
      </p:sp>
      <p:sp>
        <p:nvSpPr>
          <p:cNvPr id="3" name="Content Placeholder 2"/>
          <p:cNvSpPr>
            <a:spLocks noGrp="1"/>
          </p:cNvSpPr>
          <p:nvPr>
            <p:ph idx="1"/>
          </p:nvPr>
        </p:nvSpPr>
        <p:spPr/>
        <p:txBody>
          <a:bodyPr/>
          <a:lstStyle/>
          <a:p>
            <a:pPr algn="just"/>
            <a:r>
              <a:rPr lang="en-ZA" sz="1600" b="1" dirty="0">
                <a:latin typeface="+mj-lt"/>
              </a:rPr>
              <a:t>Intellectual Property Rights </a:t>
            </a:r>
            <a:r>
              <a:rPr lang="en-ZA" sz="1600" dirty="0">
                <a:latin typeface="+mj-lt"/>
              </a:rPr>
              <a:t>(IPR), and health and </a:t>
            </a:r>
            <a:r>
              <a:rPr lang="en-ZA" sz="1600" dirty="0" smtClean="0">
                <a:latin typeface="+mj-lt"/>
              </a:rPr>
              <a:t>safety risks </a:t>
            </a:r>
            <a:r>
              <a:rPr lang="en-ZA" sz="1600" dirty="0">
                <a:latin typeface="+mj-lt"/>
              </a:rPr>
              <a:t>relating to trade in counterfeit or illicit goods, </a:t>
            </a:r>
            <a:r>
              <a:rPr lang="en-ZA" sz="1600" dirty="0" smtClean="0">
                <a:latin typeface="+mj-lt"/>
              </a:rPr>
              <a:t>particularly products </a:t>
            </a:r>
            <a:r>
              <a:rPr lang="en-ZA" sz="1600" dirty="0">
                <a:latin typeface="+mj-lt"/>
              </a:rPr>
              <a:t>which pose a serious threat to health and safety, such </a:t>
            </a:r>
            <a:r>
              <a:rPr lang="en-ZA" sz="1600" dirty="0" smtClean="0">
                <a:latin typeface="+mj-lt"/>
              </a:rPr>
              <a:t>as pharmaceuticals </a:t>
            </a:r>
            <a:r>
              <a:rPr lang="en-ZA" sz="1600" dirty="0">
                <a:latin typeface="+mj-lt"/>
              </a:rPr>
              <a:t>(including veterinary medicines), foodstuffs, </a:t>
            </a:r>
            <a:r>
              <a:rPr lang="en-ZA" sz="1600" dirty="0" smtClean="0">
                <a:latin typeface="+mj-lt"/>
              </a:rPr>
              <a:t>toys and </a:t>
            </a:r>
            <a:r>
              <a:rPr lang="en-ZA" sz="1600" dirty="0">
                <a:latin typeface="+mj-lt"/>
              </a:rPr>
              <a:t>sub-standard items (such as electrical components and </a:t>
            </a:r>
            <a:r>
              <a:rPr lang="en-ZA" sz="1600" dirty="0" smtClean="0">
                <a:latin typeface="+mj-lt"/>
              </a:rPr>
              <a:t>spare parts);</a:t>
            </a:r>
          </a:p>
          <a:p>
            <a:pPr algn="just"/>
            <a:endParaRPr lang="en-ZA" sz="1600" dirty="0">
              <a:latin typeface="+mj-lt"/>
            </a:endParaRPr>
          </a:p>
          <a:p>
            <a:pPr algn="just"/>
            <a:r>
              <a:rPr lang="en-ZA" sz="1600" b="1" dirty="0" smtClean="0">
                <a:latin typeface="+mj-lt"/>
              </a:rPr>
              <a:t>Revenue </a:t>
            </a:r>
            <a:r>
              <a:rPr lang="en-ZA" sz="1600" b="1" dirty="0">
                <a:latin typeface="+mj-lt"/>
              </a:rPr>
              <a:t>risks, </a:t>
            </a:r>
            <a:r>
              <a:rPr lang="en-ZA" sz="1600" dirty="0">
                <a:latin typeface="+mj-lt"/>
              </a:rPr>
              <a:t>including leakage, through the </a:t>
            </a:r>
            <a:r>
              <a:rPr lang="en-ZA" sz="1600" dirty="0" smtClean="0">
                <a:latin typeface="+mj-lt"/>
              </a:rPr>
              <a:t>smuggling of </a:t>
            </a:r>
            <a:r>
              <a:rPr lang="en-ZA" sz="1600" dirty="0">
                <a:latin typeface="+mj-lt"/>
              </a:rPr>
              <a:t>highly taxed goods such as tobacco, alcohol and motor </a:t>
            </a:r>
            <a:r>
              <a:rPr lang="en-ZA" sz="1600" dirty="0" smtClean="0">
                <a:latin typeface="+mj-lt"/>
              </a:rPr>
              <a:t>spirits, plus </a:t>
            </a:r>
            <a:r>
              <a:rPr lang="en-ZA" sz="1600" dirty="0">
                <a:latin typeface="+mj-lt"/>
              </a:rPr>
              <a:t>commercial fraud activities such as under-valuation, misuse </a:t>
            </a:r>
            <a:r>
              <a:rPr lang="en-ZA" sz="1600" dirty="0" smtClean="0">
                <a:latin typeface="+mj-lt"/>
              </a:rPr>
              <a:t>of origin </a:t>
            </a:r>
            <a:r>
              <a:rPr lang="en-ZA" sz="1600" dirty="0">
                <a:latin typeface="+mj-lt"/>
              </a:rPr>
              <a:t>and preferential duties, misclassification and drawback fraud</a:t>
            </a:r>
            <a:r>
              <a:rPr lang="en-ZA" sz="1600" dirty="0" smtClean="0">
                <a:latin typeface="+mj-lt"/>
              </a:rPr>
              <a:t>;</a:t>
            </a:r>
          </a:p>
          <a:p>
            <a:pPr algn="just"/>
            <a:endParaRPr lang="en-ZA" sz="1600" dirty="0">
              <a:latin typeface="+mj-lt"/>
            </a:endParaRPr>
          </a:p>
          <a:p>
            <a:pPr algn="just"/>
            <a:r>
              <a:rPr lang="en-ZA" sz="1600" b="1" dirty="0" smtClean="0">
                <a:latin typeface="+mj-lt"/>
              </a:rPr>
              <a:t>Security </a:t>
            </a:r>
            <a:r>
              <a:rPr lang="en-ZA" sz="1600" b="1" dirty="0">
                <a:latin typeface="+mj-lt"/>
              </a:rPr>
              <a:t>risks</a:t>
            </a:r>
            <a:r>
              <a:rPr lang="en-ZA" sz="1600" dirty="0">
                <a:latin typeface="+mj-lt"/>
              </a:rPr>
              <a:t>, including terrorism, proliferation of </a:t>
            </a:r>
            <a:r>
              <a:rPr lang="en-ZA" sz="1600" dirty="0" smtClean="0">
                <a:latin typeface="+mj-lt"/>
              </a:rPr>
              <a:t>weapons of </a:t>
            </a:r>
            <a:r>
              <a:rPr lang="en-ZA" sz="1600" dirty="0">
                <a:latin typeface="+mj-lt"/>
              </a:rPr>
              <a:t>mass destruction, trafficking of small arms and explosives, </a:t>
            </a:r>
            <a:r>
              <a:rPr lang="en-ZA" sz="1600" dirty="0" smtClean="0">
                <a:latin typeface="+mj-lt"/>
              </a:rPr>
              <a:t>and diversion </a:t>
            </a:r>
            <a:r>
              <a:rPr lang="en-ZA" sz="1600" dirty="0">
                <a:latin typeface="+mj-lt"/>
              </a:rPr>
              <a:t>of dual-use goods.</a:t>
            </a:r>
          </a:p>
          <a:p>
            <a:pPr marL="0" indent="0">
              <a:buNone/>
            </a:pPr>
            <a:endParaRPr lang="en-ZA" sz="2000" dirty="0">
              <a:latin typeface="Century Gothic" panose="020B0502020202020204" pitchFamily="34" charset="0"/>
            </a:endParaRPr>
          </a:p>
        </p:txBody>
      </p:sp>
    </p:spTree>
    <p:extLst>
      <p:ext uri="{BB962C8B-B14F-4D97-AF65-F5344CB8AC3E}">
        <p14:creationId xmlns:p14="http://schemas.microsoft.com/office/powerpoint/2010/main" val="3164252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b="1" dirty="0" smtClean="0">
                <a:solidFill>
                  <a:schemeClr val="tx2"/>
                </a:solidFill>
                <a:latin typeface="Century Gothic" panose="020B0502020202020204" pitchFamily="34" charset="0"/>
              </a:rPr>
              <a:t>Manifestation </a:t>
            </a:r>
            <a:r>
              <a:rPr lang="en-ZA" sz="3200" b="1" dirty="0">
                <a:solidFill>
                  <a:schemeClr val="tx2"/>
                </a:solidFill>
                <a:latin typeface="Century Gothic" panose="020B0502020202020204" pitchFamily="34" charset="0"/>
              </a:rPr>
              <a:t>of Illicit </a:t>
            </a:r>
            <a:r>
              <a:rPr lang="en-ZA" sz="3200" b="1" dirty="0" smtClean="0">
                <a:solidFill>
                  <a:schemeClr val="tx2"/>
                </a:solidFill>
                <a:latin typeface="Century Gothic" panose="020B0502020202020204" pitchFamily="34" charset="0"/>
              </a:rPr>
              <a:t>Trade?</a:t>
            </a:r>
            <a:endParaRPr lang="en-ZA" sz="3200" dirty="0"/>
          </a:p>
        </p:txBody>
      </p:sp>
      <p:sp>
        <p:nvSpPr>
          <p:cNvPr id="3" name="Content Placeholder 2"/>
          <p:cNvSpPr>
            <a:spLocks noGrp="1"/>
          </p:cNvSpPr>
          <p:nvPr>
            <p:ph idx="1"/>
          </p:nvPr>
        </p:nvSpPr>
        <p:spPr/>
        <p:txBody>
          <a:bodyPr/>
          <a:lstStyle/>
          <a:p>
            <a:pPr algn="just"/>
            <a:r>
              <a:rPr lang="en-ZA" sz="1800" dirty="0">
                <a:latin typeface="Century Gothic" panose="020B0502020202020204" pitchFamily="34" charset="0"/>
              </a:rPr>
              <a:t>Criminals use various methods to </a:t>
            </a:r>
            <a:r>
              <a:rPr lang="en-ZA" sz="1800" dirty="0" smtClean="0">
                <a:latin typeface="Century Gothic" panose="020B0502020202020204" pitchFamily="34" charset="0"/>
              </a:rPr>
              <a:t>circumvent excise </a:t>
            </a:r>
            <a:r>
              <a:rPr lang="en-ZA" sz="1800" dirty="0">
                <a:latin typeface="Century Gothic" panose="020B0502020202020204" pitchFamily="34" charset="0"/>
              </a:rPr>
              <a:t>duties, indirect taxes on the sale </a:t>
            </a:r>
            <a:r>
              <a:rPr lang="en-ZA" sz="1800" dirty="0" smtClean="0">
                <a:latin typeface="Century Gothic" panose="020B0502020202020204" pitchFamily="34" charset="0"/>
              </a:rPr>
              <a:t>or use </a:t>
            </a:r>
            <a:r>
              <a:rPr lang="en-ZA" sz="1800" dirty="0">
                <a:latin typeface="Century Gothic" panose="020B0502020202020204" pitchFamily="34" charset="0"/>
              </a:rPr>
              <a:t>of specific products, and to </a:t>
            </a:r>
            <a:r>
              <a:rPr lang="en-ZA" sz="1800" dirty="0" smtClean="0">
                <a:latin typeface="Century Gothic" panose="020B0502020202020204" pitchFamily="34" charset="0"/>
              </a:rPr>
              <a:t>generate significant </a:t>
            </a:r>
            <a:r>
              <a:rPr lang="en-ZA" sz="1800" dirty="0">
                <a:latin typeface="Century Gothic" panose="020B0502020202020204" pitchFamily="34" charset="0"/>
              </a:rPr>
              <a:t>profits by selling a high volume </a:t>
            </a:r>
            <a:r>
              <a:rPr lang="en-ZA" sz="1800" dirty="0" smtClean="0">
                <a:latin typeface="Century Gothic" panose="020B0502020202020204" pitchFamily="34" charset="0"/>
              </a:rPr>
              <a:t>of illicit </a:t>
            </a:r>
            <a:r>
              <a:rPr lang="en-ZA" sz="1800" dirty="0">
                <a:latin typeface="Century Gothic" panose="020B0502020202020204" pitchFamily="34" charset="0"/>
              </a:rPr>
              <a:t>excise goods at a very low cost, </a:t>
            </a:r>
            <a:r>
              <a:rPr lang="en-ZA" sz="1800" dirty="0" smtClean="0">
                <a:latin typeface="Century Gothic" panose="020B0502020202020204" pitchFamily="34" charset="0"/>
              </a:rPr>
              <a:t>thereby creating </a:t>
            </a:r>
            <a:r>
              <a:rPr lang="en-ZA" sz="1800" dirty="0">
                <a:latin typeface="Century Gothic" panose="020B0502020202020204" pitchFamily="34" charset="0"/>
              </a:rPr>
              <a:t>revenue risks for countries </a:t>
            </a:r>
            <a:r>
              <a:rPr lang="en-ZA" sz="1800" dirty="0" smtClean="0">
                <a:latin typeface="Century Gothic" panose="020B0502020202020204" pitchFamily="34" charset="0"/>
              </a:rPr>
              <a:t>around the </a:t>
            </a:r>
            <a:r>
              <a:rPr lang="en-ZA" sz="1800" dirty="0">
                <a:latin typeface="Century Gothic" panose="020B0502020202020204" pitchFamily="34" charset="0"/>
              </a:rPr>
              <a:t>world. </a:t>
            </a:r>
            <a:endParaRPr lang="en-ZA" sz="1800" dirty="0" smtClean="0">
              <a:latin typeface="Century Gothic" panose="020B0502020202020204" pitchFamily="34" charset="0"/>
            </a:endParaRPr>
          </a:p>
          <a:p>
            <a:pPr algn="just"/>
            <a:r>
              <a:rPr lang="en-ZA" sz="1800" b="1" dirty="0" smtClean="0">
                <a:latin typeface="Century Gothic" panose="020B0502020202020204" pitchFamily="34" charset="0"/>
              </a:rPr>
              <a:t>The panel report further identified three classifications regarding the way illicit trade and more specifically illicit finances are flowing, and they are:</a:t>
            </a:r>
          </a:p>
          <a:p>
            <a:pPr marL="0" indent="0" algn="just">
              <a:buNone/>
            </a:pPr>
            <a:endParaRPr lang="en-ZA" sz="1800" dirty="0" smtClean="0">
              <a:latin typeface="Century Gothic" panose="020B0502020202020204" pitchFamily="34" charset="0"/>
            </a:endParaRPr>
          </a:p>
          <a:p>
            <a:pPr algn="just">
              <a:buFont typeface="Wingdings" panose="05000000000000000000" pitchFamily="2" charset="2"/>
              <a:buChar char="Ø"/>
            </a:pPr>
            <a:r>
              <a:rPr lang="en-ZA" sz="1800" dirty="0" smtClean="0">
                <a:latin typeface="Century Gothic" panose="020B0502020202020204" pitchFamily="34" charset="0"/>
              </a:rPr>
              <a:t>Falsification of prices (Trade mispricing)</a:t>
            </a:r>
          </a:p>
          <a:p>
            <a:pPr algn="just">
              <a:buFont typeface="Wingdings" panose="05000000000000000000" pitchFamily="2" charset="2"/>
              <a:buChar char="Ø"/>
            </a:pPr>
            <a:r>
              <a:rPr lang="en-ZA" sz="1800" dirty="0" smtClean="0">
                <a:latin typeface="Century Gothic" panose="020B0502020202020204" pitchFamily="34" charset="0"/>
              </a:rPr>
              <a:t>Quantities and qualities of traded goods</a:t>
            </a:r>
          </a:p>
          <a:p>
            <a:pPr algn="just">
              <a:buFont typeface="Wingdings" panose="05000000000000000000" pitchFamily="2" charset="2"/>
              <a:buChar char="Ø"/>
            </a:pPr>
            <a:r>
              <a:rPr lang="en-ZA" sz="1800" dirty="0" smtClean="0">
                <a:latin typeface="Century Gothic" panose="020B0502020202020204" pitchFamily="34" charset="0"/>
              </a:rPr>
              <a:t>Transfer pricing, profit shifting, tax evasion and tax incentives</a:t>
            </a:r>
          </a:p>
          <a:p>
            <a:pPr marL="0" indent="0" algn="just">
              <a:buNone/>
            </a:pPr>
            <a:endParaRPr lang="en-ZA" sz="1800" dirty="0">
              <a:latin typeface="Century Gothic" panose="020B0502020202020204" pitchFamily="34" charset="0"/>
            </a:endParaRPr>
          </a:p>
        </p:txBody>
      </p:sp>
    </p:spTree>
    <p:extLst>
      <p:ext uri="{BB962C8B-B14F-4D97-AF65-F5344CB8AC3E}">
        <p14:creationId xmlns:p14="http://schemas.microsoft.com/office/powerpoint/2010/main" val="3644320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PAYE - Employer oblig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606_SARS_PLAIN_PPT.pptx" id="{6DB6358A-5B68-E44E-AD01-63344069B75A}" vid="{702AC70A-0333-DF4E-AA47-865E57494E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SARS SuppServ Documents" ma:contentTypeID="0x0101008BD992B76FE80145A10E31A839FC6615020059FFAB126CD31B4FA047CC6D39DF1276" ma:contentTypeVersion="13" ma:contentTypeDescription="" ma:contentTypeScope="" ma:versionID="187fdb8158711822ffcc5f53669e2909">
  <xsd:schema xmlns:xsd="http://www.w3.org/2001/XMLSchema" xmlns:xs="http://www.w3.org/2001/XMLSchema" xmlns:p="http://schemas.microsoft.com/office/2006/metadata/properties" xmlns:ns2="dc9eddcd-f279-41d2-9f45-832515fcc031" targetNamespace="http://schemas.microsoft.com/office/2006/metadata/properties" ma:root="true" ma:fieldsID="ecb3344406a64ea6bef1165ebf73f106" ns2:_="">
    <xsd:import namespace="dc9eddcd-f279-41d2-9f45-832515fcc031"/>
    <xsd:element name="properties">
      <xsd:complexType>
        <xsd:sequence>
          <xsd:element name="documentManagement">
            <xsd:complexType>
              <xsd:all>
                <xsd:element ref="ns2:Document_x0020_Type"/>
                <xsd:element ref="ns2:Q-Code"/>
                <xsd:element ref="ns2:Used_x0020_by"/>
                <xsd:element ref="ns2:Revision_x0020_Number" minOccurs="0"/>
                <xsd:element ref="ns2:_dlc_DocIdUrl" minOccurs="0"/>
                <xsd:element ref="ns2:_dlc_DocIdPersistId" minOccurs="0"/>
                <xsd:element ref="ns2:SARS_x0020_SuppServ_x0020_KeywordsTaxHTField0" minOccurs="0"/>
                <xsd:element ref="ns2:TaxCatchAll" minOccurs="0"/>
                <xsd:element ref="ns2:TaxCatchAllLabel" minOccurs="0"/>
                <xsd:element ref="ns2:_dlc_DocId" minOccurs="0"/>
                <xsd:element ref="ns2:Place_x0020_in_x0020_SuppServ_x0020_NavigationTaxHTField0" minOccurs="0"/>
                <xsd:element ref="ns2:SARS_x0020_SuppServ_x0020_FunctionTaxHTField0" minOccurs="0"/>
                <xsd:element ref="ns2:Review_x0020_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eddcd-f279-41d2-9f45-832515fcc031" elementFormDefault="qualified">
    <xsd:import namespace="http://schemas.microsoft.com/office/2006/documentManagement/types"/>
    <xsd:import namespace="http://schemas.microsoft.com/office/infopath/2007/PartnerControls"/>
    <xsd:element name="Document_x0020_Type" ma:index="2" ma:displayName="DocumentType" ma:description="Hosts the types of documents we have in SARS (Policies, Procedures, forms, etc.)" ma:format="Dropdown" ma:indexed="true" ma:internalName="Document_x0020_Type">
      <xsd:simpleType>
        <xsd:restriction base="dms:Choice">
          <xsd:enumeration value="Annexure"/>
          <xsd:enumeration value="Brochure"/>
          <xsd:enumeration value="Correspondence"/>
          <xsd:enumeration value="FAQ"/>
          <xsd:enumeration value="Form"/>
          <xsd:enumeration value="Guide"/>
          <xsd:enumeration value="Internal Agreement"/>
          <xsd:enumeration value="International Instrument"/>
          <xsd:enumeration value="Manual"/>
          <xsd:enumeration value="Policy"/>
          <xsd:enumeration value="Process Flow"/>
          <xsd:enumeration value="Report"/>
          <xsd:enumeration value="Research"/>
          <xsd:enumeration value="Script"/>
          <xsd:enumeration value="SoP"/>
          <xsd:enumeration value="Standard"/>
          <xsd:enumeration value="Table"/>
          <xsd:enumeration value="Template"/>
          <xsd:enumeration value="Terms of Reference"/>
        </xsd:restriction>
      </xsd:simpleType>
    </xsd:element>
    <xsd:element name="Q-Code" ma:index="3" ma:displayName="Q-Code" ma:description="Hosts the Q-Code for all controlled documents" ma:internalName="Q_x002d_Code" ma:readOnly="false">
      <xsd:simpleType>
        <xsd:restriction base="dms:Text">
          <xsd:maxLength value="255"/>
        </xsd:restriction>
      </xsd:simpleType>
    </xsd:element>
    <xsd:element name="Used_x0020_by" ma:index="4" ma:displayName="Used by" ma:description="Sets if adocument is used internally only, or is safe for external consumption" ma:format="Dropdown" ma:internalName="Used_x0020_by">
      <xsd:simpleType>
        <xsd:restriction base="dms:Choice">
          <xsd:enumeration value="Internal"/>
          <xsd:enumeration value="External"/>
        </xsd:restriction>
      </xsd:simpleType>
    </xsd:element>
    <xsd:element name="Revision_x0020_Number" ma:index="5" nillable="true" ma:displayName="Revision Number" ma:decimals="0" ma:description="Stores the revision number of a document (Not the same ad Version Number)" ma:internalName="Revision_x0020_Number">
      <xsd:simpleType>
        <xsd:restriction base="dms:Number"/>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ARS_x0020_SuppServ_x0020_KeywordsTaxHTField0" ma:index="15" ma:taxonomy="true" ma:internalName="SARS_x0020_SuppServ_x0020_KeywordsTaxHTField0" ma:taxonomyFieldName="SARS_x0020_SuppServ_x0020_Keywords" ma:displayName="SARS SuppServ Keywords" ma:readOnly="false" ma:default="" ma:fieldId="{d2bfec79-04b8-4ab2-a7e5-796c85dd8ef1}" ma:taxonomyMulti="true" ma:sspId="660966cd-14ca-479e-8cbf-c274f462cad1" ma:termSetId="458e8432-d94a-4ef3-a0d0-24a652488195" ma:anchorId="00000000-0000-0000-0000-000000000000" ma:open="true" ma:isKeyword="false">
      <xsd:complexType>
        <xsd:sequence>
          <xsd:element ref="pc:Terms" minOccurs="0" maxOccurs="1"/>
        </xsd:sequence>
      </xsd:complexType>
    </xsd:element>
    <xsd:element name="TaxCatchAll" ma:index="16" nillable="true" ma:displayName="Taxonomy Catch All Column" ma:hidden="true" ma:list="{db09edb2-bea9-44b7-9235-33915e6d56cb}" ma:internalName="TaxCatchAll" ma:showField="CatchAllData" ma:web="dc9eddcd-f279-41d2-9f45-832515fcc031">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db09edb2-bea9-44b7-9235-33915e6d56cb}" ma:internalName="TaxCatchAllLabel" ma:readOnly="true" ma:showField="CatchAllDataLabel" ma:web="dc9eddcd-f279-41d2-9f45-832515fcc031">
      <xsd:complexType>
        <xsd:complexContent>
          <xsd:extension base="dms:MultiChoiceLookup">
            <xsd:sequence>
              <xsd:element name="Value" type="dms:Lookup" maxOccurs="unbounded" minOccurs="0" nillable="true"/>
            </xsd:sequence>
          </xsd:extension>
        </xsd:complexContent>
      </xsd:complexType>
    </xsd:element>
    <xsd:element name="_dlc_DocId" ma:index="18" nillable="true" ma:displayName="Document ID Value" ma:description="The value of the document ID assigned to this item." ma:internalName="_dlc_DocId" ma:readOnly="true">
      <xsd:simpleType>
        <xsd:restriction base="dms:Text"/>
      </xsd:simpleType>
    </xsd:element>
    <xsd:element name="Place_x0020_in_x0020_SuppServ_x0020_NavigationTaxHTField0" ma:index="19" ma:taxonomy="true" ma:internalName="Place_x0020_in_x0020_SuppServ_x0020_NavigationTaxHTField0" ma:taxonomyFieldName="Place_x0020_in_x0020_SuppServ_x0020_Navigation" ma:displayName="Place in SuppServ Navigation" ma:readOnly="false" ma:default="" ma:fieldId="{61754ca2-bc88-421f-9df0-d75a9d639ff2}" ma:taxonomyMulti="true" ma:sspId="660966cd-14ca-479e-8cbf-c274f462cad1" ma:termSetId="d769de68-9d82-4b2f-b0b0-d4cf5ec32e2b" ma:anchorId="00000000-0000-0000-0000-000000000000" ma:open="false" ma:isKeyword="false">
      <xsd:complexType>
        <xsd:sequence>
          <xsd:element ref="pc:Terms" minOccurs="0" maxOccurs="1"/>
        </xsd:sequence>
      </xsd:complexType>
    </xsd:element>
    <xsd:element name="SARS_x0020_SuppServ_x0020_FunctionTaxHTField0" ma:index="21" ma:taxonomy="true" ma:internalName="SARS_x0020_SuppServ_x0020_FunctionTaxHTField0" ma:taxonomyFieldName="SARS_x0020_SuppServ_x0020_Function0" ma:displayName="SARS SuppServ Function" ma:default="" ma:fieldId="{e860790b-3d24-4ae2-8579-6665ce9ceb97}" ma:sspId="660966cd-14ca-479e-8cbf-c274f462cad1" ma:termSetId="75606068-f5ad-4592-9fc9-54b151bf9050" ma:anchorId="00000000-0000-0000-0000-000000000000" ma:open="false" ma:isKeyword="false">
      <xsd:complexType>
        <xsd:sequence>
          <xsd:element ref="pc:Terms" minOccurs="0" maxOccurs="1"/>
        </xsd:sequence>
      </xsd:complexType>
    </xsd:element>
    <xsd:element name="Review_x0020_Date" ma:index="23" ma:displayName="Review Date" ma:format="DateOnly" ma:internalName="Review_x0020_Date"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SARS_x0020_SuppServ_x0020_KeywordsTaxHTField0 xmlns="dc9eddcd-f279-41d2-9f45-832515fcc031">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99f118ec-bc8c-499e-90c2-01975f38d542</TermId>
        </TermInfo>
      </Terms>
    </SARS_x0020_SuppServ_x0020_KeywordsTaxHTField0>
    <Q-Code xmlns="dc9eddcd-f279-41d2-9f45-832515fcc031">COMMS-CI-01-T47</Q-Code>
    <Revision_x0020_Number xmlns="dc9eddcd-f279-41d2-9f45-832515fcc031" xsi:nil="true"/>
    <Document_x0020_Type xmlns="dc9eddcd-f279-41d2-9f45-832515fcc031">Template</Document_x0020_Type>
    <Used_x0020_by xmlns="dc9eddcd-f279-41d2-9f45-832515fcc031">Internal</Used_x0020_by>
    <TaxCatchAll xmlns="dc9eddcd-f279-41d2-9f45-832515fcc031">
      <Value>1889</Value>
      <Value>1888</Value>
      <Value>1884</Value>
      <Value>2024</Value>
    </TaxCatchAll>
    <Review_x0020_Date xmlns="dc9eddcd-f279-41d2-9f45-832515fcc031">2018-07-11T22:00:00+00:00</Review_x0020_Date>
    <Place_x0020_in_x0020_SuppServ_x0020_NavigationTaxHTField0 xmlns="dc9eddcd-f279-41d2-9f45-832515fcc031">
      <Terms xmlns="http://schemas.microsoft.com/office/infopath/2007/PartnerControls">
        <TermInfo xmlns="http://schemas.microsoft.com/office/infopath/2007/PartnerControls">
          <TermName xmlns="http://schemas.microsoft.com/office/infopath/2007/PartnerControls">Templates</TermName>
          <TermId xmlns="http://schemas.microsoft.com/office/infopath/2007/PartnerControls">b43f2ca6-37ed-425a-b6bf-873d5f19db93</TermId>
        </TermInfo>
        <TermInfo xmlns="http://schemas.microsoft.com/office/infopath/2007/PartnerControls">
          <TermName xmlns="http://schemas.microsoft.com/office/infopath/2007/PartnerControls">Communications</TermName>
          <TermId xmlns="http://schemas.microsoft.com/office/infopath/2007/PartnerControls">8fe426ae-a6ff-4e04-a79e-3995fc7c51fa</TermId>
        </TermInfo>
      </Terms>
    </Place_x0020_in_x0020_SuppServ_x0020_NavigationTaxHTField0>
    <SARS_x0020_SuppServ_x0020_FunctionTaxHTField0 xmlns="dc9eddcd-f279-41d2-9f45-832515fcc031">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2b378cf1-a46b-45a4-b05e-8c7d84352a5f</TermId>
        </TermInfo>
      </Terms>
    </SARS_x0020_SuppServ_x0020_FunctionTaxHTField0>
    <_dlc_DocId xmlns="dc9eddcd-f279-41d2-9f45-832515fcc031">QC2P5U4QP6W4-103-58</_dlc_DocId>
    <_dlc_DocIdUrl xmlns="dc9eddcd-f279-41d2-9f45-832515fcc031">
      <Url>http://sarsportal/ProdQMS/Supp/_layouts/DocIdRedir.aspx?ID=QC2P5U4QP6W4-103-58</Url>
      <Description>QC2P5U4QP6W4-103-58</Description>
    </_dlc_DocIdUrl>
    <_dlc_DocIdPersistId xmlns="dc9eddcd-f279-41d2-9f45-832515fcc031">true</_dlc_DocIdPersistId>
  </documentManagement>
</p:properties>
</file>

<file path=customXml/itemProps1.xml><?xml version="1.0" encoding="utf-8"?>
<ds:datastoreItem xmlns:ds="http://schemas.openxmlformats.org/officeDocument/2006/customXml" ds:itemID="{0FFAE75F-82A4-43E4-913C-C28EB6550920}">
  <ds:schemaRefs>
    <ds:schemaRef ds:uri="http://schemas.microsoft.com/sharepoint/events"/>
  </ds:schemaRefs>
</ds:datastoreItem>
</file>

<file path=customXml/itemProps2.xml><?xml version="1.0" encoding="utf-8"?>
<ds:datastoreItem xmlns:ds="http://schemas.openxmlformats.org/officeDocument/2006/customXml" ds:itemID="{6DFD446F-9FB5-4356-8558-6B3659AF75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eddcd-f279-41d2-9f45-832515fcc0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6FEF6F-3EDD-4CDA-96D1-84A754F6BCC6}">
  <ds:schemaRefs>
    <ds:schemaRef ds:uri="http://schemas.microsoft.com/sharepoint/v3/contenttype/forms"/>
  </ds:schemaRefs>
</ds:datastoreItem>
</file>

<file path=customXml/itemProps4.xml><?xml version="1.0" encoding="utf-8"?>
<ds:datastoreItem xmlns:ds="http://schemas.openxmlformats.org/officeDocument/2006/customXml" ds:itemID="{76A6FB1A-60FB-48D3-9433-0EC83991451A}">
  <ds:schemaRefs>
    <ds:schemaRef ds:uri="http://purl.org/dc/terms/"/>
    <ds:schemaRef ds:uri="http://www.w3.org/XML/1998/namespace"/>
    <ds:schemaRef ds:uri="http://purl.org/dc/elements/1.1/"/>
    <ds:schemaRef ds:uri="dc9eddcd-f279-41d2-9f45-832515fcc03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PAYE - Employer obligation</Template>
  <TotalTime>9550</TotalTime>
  <Words>2323</Words>
  <Application>Microsoft Office PowerPoint</Application>
  <PresentationFormat>On-screen Show (4:3)</PresentationFormat>
  <Paragraphs>265</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Century Gothic</vt:lpstr>
      <vt:lpstr>Courier New</vt:lpstr>
      <vt:lpstr>Wingdings</vt:lpstr>
      <vt:lpstr>PAYE - Employer obligation</vt:lpstr>
      <vt:lpstr> Illicit trade and counterfeit goods Presenter: Patrick Moeng</vt:lpstr>
      <vt:lpstr>CONTENT </vt:lpstr>
      <vt:lpstr>Contents </vt:lpstr>
      <vt:lpstr>PowerPoint Presentation</vt:lpstr>
      <vt:lpstr>Purpose</vt:lpstr>
      <vt:lpstr>Introduction</vt:lpstr>
      <vt:lpstr>Manifestation of Illicit Trade?</vt:lpstr>
      <vt:lpstr>Manifestation of Illicit Trade?</vt:lpstr>
      <vt:lpstr>Manifestation of Illicit Trade?</vt:lpstr>
      <vt:lpstr>Risks of Illicit Trade</vt:lpstr>
      <vt:lpstr>PowerPoint Presentation</vt:lpstr>
      <vt:lpstr>PowerPoint Presentation</vt:lpstr>
      <vt:lpstr>PowerPoint Presentation</vt:lpstr>
      <vt:lpstr>Introduction </vt:lpstr>
      <vt:lpstr>Types of Intellectual Property Rights </vt:lpstr>
      <vt:lpstr>Acts Which Constitute Counterfeiting </vt:lpstr>
      <vt:lpstr>Counterfeit Goods </vt:lpstr>
      <vt:lpstr>Impact of Counterfeit Goods</vt:lpstr>
      <vt:lpstr>The Role of Customs </vt:lpstr>
      <vt:lpstr>Mechanisms to address Counterfeit  </vt:lpstr>
      <vt:lpstr>Powers And Duties Of Officers</vt:lpstr>
      <vt:lpstr>WITHOUT A WARRANT-Sec 5 </vt:lpstr>
      <vt:lpstr>Duties of Brand Holder After Seizure- s 9 CGA              </vt:lpstr>
      <vt:lpstr>Lodging A Complaint With An Inspector </vt:lpstr>
      <vt:lpstr>Penalties</vt:lpstr>
      <vt:lpstr>PowerPoint Presentation</vt:lpstr>
      <vt:lpstr>Inter-agency Working Group Strategy </vt:lpstr>
      <vt:lpstr>QUESTIONS?</vt:lpstr>
      <vt:lpstr>PowerPoint Presentation</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PAYE Employer Obligation</dc:title>
  <dc:creator>Amanda Ngcobo</dc:creator>
  <cp:lastModifiedBy>Wilna Meintjes</cp:lastModifiedBy>
  <cp:revision>446</cp:revision>
  <dcterms:created xsi:type="dcterms:W3CDTF">2019-04-16T12:54:59Z</dcterms:created>
  <dcterms:modified xsi:type="dcterms:W3CDTF">2021-10-25T08:50:18Z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0x0101008BD992B76FE80145A10E31A839FC6615020059FFAB126CD31B4FA047CC6D39DF1276</vt:lpwstr>
  </property>
  <property fmtid="{D5CDD505-2E9C-101B-9397-08002B2CF9AE}" pid="3" name="_dlc_DocIdItemGuid">
    <vt:lpwstr>2143bd4b-7c40-4309-8067-dc47fc5ba370</vt:lpwstr>
  </property>
  <property fmtid="{D5CDD505-2E9C-101B-9397-08002B2CF9AE}" pid="4" name="SARS SuppServ Keywords">
    <vt:lpwstr>1889;#communications|99f118ec-bc8c-499e-90c2-01975f38d542</vt:lpwstr>
  </property>
  <property fmtid="{D5CDD505-2E9C-101B-9397-08002B2CF9AE}" pid="5" name="Place in SuppServ Navigation">
    <vt:lpwstr>1888;#Templates|b43f2ca6-37ed-425a-b6bf-873d5f19db93;#2024;#Communications|8fe426ae-a6ff-4e04-a79e-3995fc7c51fa</vt:lpwstr>
  </property>
  <property fmtid="{D5CDD505-2E9C-101B-9397-08002B2CF9AE}" pid="6" name="SARS SuppServ Function">
    <vt:lpwstr>1884;#Communications|2b378cf1-a46b-45a4-b05e-8c7d84352a5f</vt:lpwstr>
  </property>
  <property fmtid="{D5CDD505-2E9C-101B-9397-08002B2CF9AE}" pid="7" name="SARS SuppServ Function0">
    <vt:lpwstr>1884;#Communications|2b378cf1-a46b-45a4-b05e-8c7d84352a5f</vt:lpwstr>
  </property>
  <property fmtid="{D5CDD505-2E9C-101B-9397-08002B2CF9AE}" pid="8" name="Order">
    <vt:r8>7400</vt:r8>
  </property>
  <property fmtid="{D5CDD505-2E9C-101B-9397-08002B2CF9AE}" pid="9" name="xd_ProgID">
    <vt:lpwstr/>
  </property>
  <property fmtid="{D5CDD505-2E9C-101B-9397-08002B2CF9AE}" pid="10" name="_CopySource">
    <vt:lpwstr>http://sarsportal/ProdQMS/Supp/SARS SuppServ Doc Router/COMMS-CI-01-T47 - PowerPoint Presentation Template Plain - Internal Template.potx</vt:lpwstr>
  </property>
  <property fmtid="{D5CDD505-2E9C-101B-9397-08002B2CF9AE}" pid="11" name="TemplateUrl">
    <vt:lpwstr/>
  </property>
  <property fmtid="{D5CDD505-2E9C-101B-9397-08002B2CF9AE}" pid="12" name="Synopsis">
    <vt:lpwstr/>
  </property>
  <property fmtid="{D5CDD505-2E9C-101B-9397-08002B2CF9AE}" pid="13" name="Applicable Year">
    <vt:lpwstr/>
  </property>
  <property fmtid="{D5CDD505-2E9C-101B-9397-08002B2CF9AE}" pid="14" name="Tender Type">
    <vt:lpwstr/>
  </property>
  <property fmtid="{D5CDD505-2E9C-101B-9397-08002B2CF9AE}" pid="15" name="Tender Number">
    <vt:lpwstr/>
  </property>
  <property fmtid="{D5CDD505-2E9C-101B-9397-08002B2CF9AE}" pid="16" name="Scam Institution">
    <vt:lpwstr/>
  </property>
  <property fmtid="{D5CDD505-2E9C-101B-9397-08002B2CF9AE}" pid="17" name="Tender Doc Type">
    <vt:lpwstr/>
  </property>
  <property fmtid="{D5CDD505-2E9C-101B-9397-08002B2CF9AE}" pid="18" name="Scam Subject">
    <vt:lpwstr/>
  </property>
  <property fmtid="{D5CDD505-2E9C-101B-9397-08002B2CF9AE}" pid="19" name="Scam Source">
    <vt:lpwstr/>
  </property>
</Properties>
</file>