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8" r:id="rId2"/>
    <p:sldId id="279" r:id="rId3"/>
    <p:sldId id="280" r:id="rId4"/>
    <p:sldId id="281" r:id="rId5"/>
    <p:sldId id="282" r:id="rId6"/>
  </p:sldIdLst>
  <p:sldSz cx="6858000" cy="9906000" type="A4"/>
  <p:notesSz cx="6805613" cy="99393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5395"/>
    <a:srgbClr val="00345E"/>
    <a:srgbClr val="B9CDE5"/>
    <a:srgbClr val="BCC2CC"/>
    <a:srgbClr val="E9EDF4"/>
    <a:srgbClr val="E8EEF8"/>
    <a:srgbClr val="EDF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08" autoAdjust="0"/>
    <p:restoredTop sz="88921" autoAdjust="0"/>
  </p:normalViewPr>
  <p:slideViewPr>
    <p:cSldViewPr snapToObjects="1">
      <p:cViewPr varScale="1">
        <p:scale>
          <a:sx n="53" d="100"/>
          <a:sy n="53" d="100"/>
        </p:scale>
        <p:origin x="3144" y="8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5596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BCD51722-60F6-4ABF-AAFA-E569D6CF1E48}" type="datetimeFigureOut">
              <a:rPr lang="en-US"/>
              <a:pPr>
                <a:defRPr/>
              </a:pPr>
              <a:t>7/9/2024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5596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9101665A-42EC-4B81-812E-9926F88D8281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92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596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F57351-A00E-415B-AEC4-2894AB4A5591}" type="datetimeFigureOut">
              <a:rPr lang="en-US"/>
              <a:pPr>
                <a:defRPr/>
              </a:pPr>
              <a:t>7/9/2024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6125"/>
            <a:ext cx="257968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Z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99" y="4721465"/>
            <a:ext cx="5444815" cy="4472462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596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64F5FB-0962-4A62-96E2-BE89D567B51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013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1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13312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2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8106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3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0603045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4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061783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5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96129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0A24C-E48A-42DB-99B6-684F5EFC509C}" type="datetime1">
              <a:rPr lang="en-US"/>
              <a:pPr>
                <a:defRPr/>
              </a:pPr>
              <a:t>7/9/2024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580C-10A9-4EE2-93AF-74E98C744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96D98-5D83-4C8F-B5FE-10B51D94AAB3}" type="datetime1">
              <a:rPr lang="en-US"/>
              <a:pPr>
                <a:defRPr/>
              </a:pPr>
              <a:t>7/9/2024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4D06-648B-47A1-8EA5-70075C74B2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11559-A91E-487E-90A8-3037C77A805D}" type="datetime1">
              <a:rPr lang="en-US"/>
              <a:pPr>
                <a:defRPr/>
              </a:pPr>
              <a:t>7/9/2024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5C3C-E4D3-4590-9806-C32019202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E9773-93C0-4073-9109-7470D40D92A1}" type="datetime1">
              <a:rPr lang="en-US"/>
              <a:pPr>
                <a:defRPr/>
              </a:pPr>
              <a:t>7/9/2024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4FA96-A325-41CD-9FF3-952CB7E5B3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B3D4-0E8A-4A6C-AC04-580F5098BDC6}" type="datetime1">
              <a:rPr lang="en-US"/>
              <a:pPr>
                <a:defRPr/>
              </a:pPr>
              <a:t>7/9/2024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C9B48-A0D1-4F5D-B89B-6FCEFC6431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B480-8492-4472-9EBB-2D15B20ED482}" type="datetime1">
              <a:rPr lang="en-US"/>
              <a:pPr>
                <a:defRPr/>
              </a:pPr>
              <a:t>7/9/2024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B81E1-F2F5-4625-890B-5B044ECFFC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C5C9-B535-415C-98B9-50637D07A401}" type="datetime1">
              <a:rPr lang="en-US"/>
              <a:pPr>
                <a:defRPr/>
              </a:pPr>
              <a:t>7/9/2024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0B0E3-D6F3-4C63-B8DF-1668506D15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362C8-A6B4-45E8-9BC4-DE2A40C3E71A}" type="datetime1">
              <a:rPr lang="en-US"/>
              <a:pPr>
                <a:defRPr/>
              </a:pPr>
              <a:t>7/9/2024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5F727-44A0-4153-B245-6762B1036F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95042-6C01-4DB7-B391-FB497F81FD9C}" type="datetime1">
              <a:rPr lang="en-US"/>
              <a:pPr>
                <a:defRPr/>
              </a:pPr>
              <a:t>7/9/2024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901A-76CC-4F1A-B582-2E017F804C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9876-EF90-4BCA-9FB5-45B8C6DF876C}" type="datetime1">
              <a:rPr lang="en-US"/>
              <a:pPr>
                <a:defRPr/>
              </a:pPr>
              <a:t>7/9/2024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7B57F-45E9-4B4E-A93D-F4301E1DA5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C0403-47FA-41D3-A5C4-1A5518B11102}" type="datetime1">
              <a:rPr lang="en-US"/>
              <a:pPr>
                <a:defRPr/>
              </a:pPr>
              <a:t>7/9/2024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4BD5C-A31F-4022-8468-2F9A2E0B70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CD15193E-EE6A-41DC-87D9-2E5F9C82693A}" type="datetime1">
              <a:rPr lang="en-US"/>
              <a:pPr>
                <a:defRPr/>
              </a:pPr>
              <a:t>7/9/2024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0D4547EF-B13C-49FD-8617-25273CEA01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tmagxwalisa@sars.gov.z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5334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MOBILE TAX UNIT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5029200" y="533400"/>
            <a:ext cx="1828800" cy="276225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July 2024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857250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eFiling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,/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Mobi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APP 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05825"/>
            <a:ext cx="6848475" cy="1400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253167"/>
              </p:ext>
            </p:extLst>
          </p:nvPr>
        </p:nvGraphicFramePr>
        <p:xfrm>
          <a:off x="9526" y="1288137"/>
          <a:ext cx="6848474" cy="7217688"/>
        </p:xfrm>
        <a:graphic>
          <a:graphicData uri="http://schemas.openxmlformats.org/drawingml/2006/table">
            <a:tbl>
              <a:tblPr/>
              <a:tblGrid>
                <a:gridCol w="2204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0864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539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Port Alfred – Civic Centre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</a:rPr>
                        <a:t>22 July 2024</a:t>
                      </a:r>
                      <a:b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</a:rPr>
                      </a:b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</a:rPr>
                        <a:t>23 July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</a:rPr>
                        <a:t>12h00 - 16h00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</a:rPr>
                        <a:t>08h00 - 15h30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077 604 2939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8318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Grahamstown – Town Hall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  <a:t>24 July 2024</a:t>
                      </a:r>
                      <a:b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</a:b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  <a:t>25 July 2024</a:t>
                      </a:r>
                      <a:b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</a:b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  <a:t>26 July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  <a:t>08h00 - 16h00</a:t>
                      </a:r>
                      <a:b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</a:b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  <a:t>08h00 - 16h00</a:t>
                      </a:r>
                      <a:b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</a:b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  <a:t>08h00 - 14h00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077 604 2939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38236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Middelburg – Town Hall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  <a:t>30 July 2024</a:t>
                      </a:r>
                      <a:br>
                        <a:rPr kumimoji="0" lang="en-US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</a:br>
                      <a:r>
                        <a:rPr kumimoji="0" lang="en-US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  <a:t>31 July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  <a:t>08h00 - 16h00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  <a:t>08h00 - 15h30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077 604 2939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149599" y="8791372"/>
            <a:ext cx="1905000" cy="1082725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7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Tax Services Offered: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Completion &amp; submission of tax returns on eFiling and Mobi-App</a:t>
            </a:r>
            <a:endParaRPr lang="en-ZA" sz="700" dirty="0"/>
          </a:p>
          <a:p>
            <a:pPr marL="85725" indent="-85725"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   statements of account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General queries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Banking detail changes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Changes to registered particulars</a:t>
            </a:r>
          </a:p>
        </p:txBody>
      </p:sp>
      <p:sp>
        <p:nvSpPr>
          <p:cNvPr id="9" name="Rounded Rectangle 10"/>
          <p:cNvSpPr/>
          <p:nvPr/>
        </p:nvSpPr>
        <p:spPr>
          <a:xfrm>
            <a:off x="2133600" y="8806598"/>
            <a:ext cx="2209800" cy="1052273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Required:</a:t>
            </a:r>
          </a:p>
          <a:p>
            <a:pPr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Original ID, relevant material, bank statements, etc</a:t>
            </a:r>
            <a:endParaRPr lang="en-ZA" sz="8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For more information contact</a:t>
            </a: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:   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Tel: </a:t>
            </a:r>
            <a:r>
              <a:rPr kumimoji="0" lang="fi-FI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/>
                <a:cs typeface="ＭＳ Ｐゴシック"/>
              </a:rPr>
              <a:t>077 604 2939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Email: </a:t>
            </a:r>
            <a:r>
              <a:rPr kumimoji="0" lang="fi-FI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/>
                <a:cs typeface="ＭＳ Ｐゴシック"/>
              </a:rPr>
              <a:t>tmagxwalisa@sars.gov.za</a:t>
            </a:r>
          </a:p>
          <a:p>
            <a:pPr>
              <a:defRPr/>
            </a:pPr>
            <a:endParaRPr lang="en-US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8615F8-CD65-53B3-3614-71D40D47F628}"/>
              </a:ext>
            </a:extLst>
          </p:cNvPr>
          <p:cNvSpPr txBox="1">
            <a:spLocks/>
          </p:cNvSpPr>
          <p:nvPr/>
        </p:nvSpPr>
        <p:spPr bwMode="auto">
          <a:xfrm>
            <a:off x="9526" y="533400"/>
            <a:ext cx="350520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MTU 10 – EC (Gqeberha / Kariega)</a:t>
            </a:r>
          </a:p>
        </p:txBody>
      </p:sp>
    </p:spTree>
    <p:extLst>
      <p:ext uri="{BB962C8B-B14F-4D97-AF65-F5344CB8AC3E}">
        <p14:creationId xmlns:p14="http://schemas.microsoft.com/office/powerpoint/2010/main" val="979815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5334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MOBILE TAX UNIT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5029200" y="533400"/>
            <a:ext cx="1828800" cy="276225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August 2024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857250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eFiling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,/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Mobi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APP 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05825"/>
            <a:ext cx="6848475" cy="1400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881023"/>
              </p:ext>
            </p:extLst>
          </p:nvPr>
        </p:nvGraphicFramePr>
        <p:xfrm>
          <a:off x="9526" y="1288138"/>
          <a:ext cx="6848474" cy="7217684"/>
        </p:xfrm>
        <a:graphic>
          <a:graphicData uri="http://schemas.openxmlformats.org/drawingml/2006/table">
            <a:tbl>
              <a:tblPr/>
              <a:tblGrid>
                <a:gridCol w="2204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7805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6744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Graaff Reinet - Library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  <a:t>01 August 2024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  <a:t>02 August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  <a:t>08h00 - 16h00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+mn-cs"/>
                        </a:rPr>
                        <a:t>08h00 - 14h00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077 604 2939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267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Humansdorp - Library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 August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09h00 - 15h00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707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Cradock – Library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13 August 2024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14 August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08h00 - 15h30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267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Sommerset East – Town Hall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15 August 2024</a:t>
                      </a:r>
                      <a:b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16 August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08h00 - 14h00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5267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Humansdorp - Library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20 August 2024</a:t>
                      </a:r>
                      <a:b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22 August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09h00 - 15h00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09h00 - 15h00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  <a:endParaRPr kumimoji="0" lang="fi-FI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196385"/>
                  </a:ext>
                </a:extLst>
              </a:tr>
              <a:tr h="85267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Baywest</a:t>
                      </a: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Mall - Boardroom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23 August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09h00 - 15h00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  <a:endParaRPr kumimoji="0" lang="fi-FI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755245"/>
                  </a:ext>
                </a:extLst>
              </a:tr>
              <a:tr h="85267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Port Alfred – Civic Centre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26 August 2024</a:t>
                      </a:r>
                      <a:b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27 August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12h00 - 16h00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08h00 - 15h30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757715"/>
                  </a:ext>
                </a:extLst>
              </a:tr>
              <a:tr h="85267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Grahamstown – Town Hall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28 August 2024</a:t>
                      </a:r>
                      <a:b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29 August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08h00 - 14h00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308987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149599" y="8791372"/>
            <a:ext cx="1905000" cy="1082725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7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Tax Services Offered: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Completion &amp; submission of tax returns on eFiling and Mobi-App</a:t>
            </a:r>
            <a:endParaRPr lang="en-ZA" sz="700" dirty="0"/>
          </a:p>
          <a:p>
            <a:pPr marL="85725" indent="-85725"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   statements of account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General queries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Banking detail changes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Changes to registered particulars</a:t>
            </a:r>
          </a:p>
        </p:txBody>
      </p:sp>
      <p:sp>
        <p:nvSpPr>
          <p:cNvPr id="9" name="Rounded Rectangle 10"/>
          <p:cNvSpPr/>
          <p:nvPr/>
        </p:nvSpPr>
        <p:spPr>
          <a:xfrm>
            <a:off x="2133600" y="8806598"/>
            <a:ext cx="2209800" cy="1052273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Required:</a:t>
            </a:r>
          </a:p>
          <a:p>
            <a:pPr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Original ID, relevant material, bank statements, etc</a:t>
            </a:r>
            <a:endParaRPr lang="en-ZA" sz="8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For more information contact</a:t>
            </a: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:   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Tel: </a:t>
            </a:r>
            <a:r>
              <a:rPr kumimoji="0" lang="fi-FI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/>
                <a:cs typeface="ＭＳ Ｐゴシック"/>
              </a:rPr>
              <a:t>077 604 2939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Email: </a:t>
            </a:r>
            <a:r>
              <a:rPr kumimoji="0" lang="fi-FI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/>
                <a:cs typeface="ＭＳ Ｐゴシック"/>
              </a:rPr>
              <a:t>tmagxwalisa@sars.gov.za</a:t>
            </a:r>
          </a:p>
          <a:p>
            <a:pPr>
              <a:defRPr/>
            </a:pPr>
            <a:endParaRPr lang="en-US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8615F8-CD65-53B3-3614-71D40D47F628}"/>
              </a:ext>
            </a:extLst>
          </p:cNvPr>
          <p:cNvSpPr txBox="1">
            <a:spLocks/>
          </p:cNvSpPr>
          <p:nvPr/>
        </p:nvSpPr>
        <p:spPr bwMode="auto">
          <a:xfrm>
            <a:off x="9526" y="533400"/>
            <a:ext cx="350520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MTU 10 – EC (Gqeberha / Kariega)</a:t>
            </a:r>
          </a:p>
        </p:txBody>
      </p:sp>
    </p:spTree>
    <p:extLst>
      <p:ext uri="{BB962C8B-B14F-4D97-AF65-F5344CB8AC3E}">
        <p14:creationId xmlns:p14="http://schemas.microsoft.com/office/powerpoint/2010/main" val="1336757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5334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MOBILE TAX UNIT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5029200" y="533400"/>
            <a:ext cx="1828800" cy="276225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September 2024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857250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eFiling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,/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Mobi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APP 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05825"/>
            <a:ext cx="6848475" cy="1400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908760"/>
              </p:ext>
            </p:extLst>
          </p:nvPr>
        </p:nvGraphicFramePr>
        <p:xfrm>
          <a:off x="9526" y="1288138"/>
          <a:ext cx="6848474" cy="7217684"/>
        </p:xfrm>
        <a:graphic>
          <a:graphicData uri="http://schemas.openxmlformats.org/drawingml/2006/table">
            <a:tbl>
              <a:tblPr/>
              <a:tblGrid>
                <a:gridCol w="2204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7805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6744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Middelburg – Town Hall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03 September 2024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04 September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08h00 - 15h30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267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Graaff Reinet - Library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05 September 2024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06 September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08h00 - 14h00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707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Cradock – Library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10 September 2024</a:t>
                      </a:r>
                      <a:b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11 September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08h00 - 15h30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267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Sommerset East – Town Hall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12 September 2024</a:t>
                      </a:r>
                      <a:b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13 September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08h00 - 14h00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5267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Port Alfred – Civic Centre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16 September 2024</a:t>
                      </a:r>
                      <a:b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17 September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12h00 - 16h00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08h00 - 15h30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  <a:endParaRPr kumimoji="0" lang="fi-FI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196385"/>
                  </a:ext>
                </a:extLst>
              </a:tr>
              <a:tr h="85267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Grahamstown – Town Hall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 September 2024</a:t>
                      </a:r>
                      <a:b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19 September 2024</a:t>
                      </a:r>
                      <a:b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20 September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08h00 - 14h00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755245"/>
                  </a:ext>
                </a:extLst>
              </a:tr>
              <a:tr h="85267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Humansdorp - Library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25 September 2024</a:t>
                      </a:r>
                      <a:b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26 September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09h00 - 15h00</a:t>
                      </a:r>
                      <a:b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09h00 - 15h00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757715"/>
                  </a:ext>
                </a:extLst>
              </a:tr>
              <a:tr h="85267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Baywest</a:t>
                      </a: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Mall - Boardroom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27 September 2024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09h00 - 15h00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308987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149599" y="8791372"/>
            <a:ext cx="1905000" cy="1082725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7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Tax Services Offered: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Completion &amp; submission of tax returns on eFiling and Mobi-App</a:t>
            </a:r>
            <a:endParaRPr lang="en-ZA" sz="700" dirty="0"/>
          </a:p>
          <a:p>
            <a:pPr marL="85725" indent="-85725"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   statements of account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General queries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Banking detail changes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Changes to registered particulars</a:t>
            </a:r>
          </a:p>
        </p:txBody>
      </p:sp>
      <p:sp>
        <p:nvSpPr>
          <p:cNvPr id="9" name="Rounded Rectangle 10"/>
          <p:cNvSpPr/>
          <p:nvPr/>
        </p:nvSpPr>
        <p:spPr>
          <a:xfrm>
            <a:off x="2133600" y="8806598"/>
            <a:ext cx="2209800" cy="1052273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Required:</a:t>
            </a:r>
          </a:p>
          <a:p>
            <a:pPr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Original ID, relevant material, bank statements, etc</a:t>
            </a:r>
            <a:endParaRPr lang="en-ZA" sz="8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For more information contact</a:t>
            </a: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:   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Tel: </a:t>
            </a:r>
            <a:r>
              <a:rPr kumimoji="0" lang="fi-FI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/>
                <a:cs typeface="ＭＳ Ｐゴシック"/>
              </a:rPr>
              <a:t>077 604 2939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Email: </a:t>
            </a:r>
            <a:r>
              <a:rPr kumimoji="0" lang="fi-FI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/>
                <a:cs typeface="ＭＳ Ｐゴシック"/>
              </a:rPr>
              <a:t>tmagxwalisa@sars.gov.za</a:t>
            </a:r>
          </a:p>
          <a:p>
            <a:pPr>
              <a:defRPr/>
            </a:pPr>
            <a:endParaRPr lang="en-US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8615F8-CD65-53B3-3614-71D40D47F628}"/>
              </a:ext>
            </a:extLst>
          </p:cNvPr>
          <p:cNvSpPr txBox="1">
            <a:spLocks/>
          </p:cNvSpPr>
          <p:nvPr/>
        </p:nvSpPr>
        <p:spPr bwMode="auto">
          <a:xfrm>
            <a:off x="9526" y="533400"/>
            <a:ext cx="350520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MTU 10 – EC (Gqeberha / Kariega)</a:t>
            </a:r>
          </a:p>
        </p:txBody>
      </p:sp>
    </p:spTree>
    <p:extLst>
      <p:ext uri="{BB962C8B-B14F-4D97-AF65-F5344CB8AC3E}">
        <p14:creationId xmlns:p14="http://schemas.microsoft.com/office/powerpoint/2010/main" val="2400275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5334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MOBILE TAX UNIT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5029200" y="533400"/>
            <a:ext cx="1828800" cy="276225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October 2024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857250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eFiling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,/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Mobi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APP 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05825"/>
            <a:ext cx="6848475" cy="1400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284661"/>
              </p:ext>
            </p:extLst>
          </p:nvPr>
        </p:nvGraphicFramePr>
        <p:xfrm>
          <a:off x="9526" y="1288141"/>
          <a:ext cx="6848474" cy="7357597"/>
        </p:xfrm>
        <a:graphic>
          <a:graphicData uri="http://schemas.openxmlformats.org/drawingml/2006/table">
            <a:tbl>
              <a:tblPr/>
              <a:tblGrid>
                <a:gridCol w="2204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607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75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Middelburg – Town Hall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01 October 2024</a:t>
                      </a:r>
                      <a:b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02 October 2024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08h00 - 15h30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3124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Graaff Reinet - Library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03 October 2024</a:t>
                      </a:r>
                      <a:b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04 October 2024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08h00 - 14h00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415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Port Alfred – Civic Centre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 October 2024</a:t>
                      </a:r>
                      <a:b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 October 2024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12h00 - 16h00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08h00 - 15h30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561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Grahamstown – Town Hall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09 October 2024</a:t>
                      </a:r>
                      <a:b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10 October 2024</a:t>
                      </a:r>
                      <a:b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11 October 2024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pt-BR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08h00 - 14h00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3124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Cradock – Library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15 October 2024</a:t>
                      </a:r>
                      <a:b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16 October 2024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08h00 - 15h30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  <a:endParaRPr kumimoji="0" lang="fi-FI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196385"/>
                  </a:ext>
                </a:extLst>
              </a:tr>
              <a:tr h="673124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Sommerset East – Town Hall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17 October 2024</a:t>
                      </a:r>
                      <a:b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 October 2024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08h00 - 14h00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755245"/>
                  </a:ext>
                </a:extLst>
              </a:tr>
              <a:tr h="673124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Humansdorp - Library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22 October 2024</a:t>
                      </a:r>
                      <a:b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23 October 2024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09h00 - 15h00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09h00 - 15h00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757715"/>
                  </a:ext>
                </a:extLst>
              </a:tr>
              <a:tr h="673124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Baywest</a:t>
                      </a: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Mall - Boardroom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25 October 2024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09h00 - 15h00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308987"/>
                  </a:ext>
                </a:extLst>
              </a:tr>
              <a:tr h="673124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Middelburg – Town Hall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29 October 2024</a:t>
                      </a:r>
                      <a:b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30 October 2024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08h00 - 15h30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  <a:hlinkClick r:id="rId4"/>
                        </a:rPr>
                        <a:t>tmagxwalisa@sars.gov.za</a:t>
                      </a:r>
                      <a:endParaRPr kumimoji="0" lang="fi-FI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9735786"/>
                  </a:ext>
                </a:extLst>
              </a:tr>
              <a:tr h="673124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Graaff Reinet - Library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31 October 2024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– 16h00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710182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149599" y="8791372"/>
            <a:ext cx="1905000" cy="1082725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7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Tax Services Offered: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Completion &amp; submission of tax returns on eFiling and Mobi-App</a:t>
            </a:r>
            <a:endParaRPr lang="en-ZA" sz="700" dirty="0"/>
          </a:p>
          <a:p>
            <a:pPr marL="85725" indent="-85725"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   statements of account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General queries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Banking detail changes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Changes to registered particulars</a:t>
            </a:r>
          </a:p>
        </p:txBody>
      </p:sp>
      <p:sp>
        <p:nvSpPr>
          <p:cNvPr id="9" name="Rounded Rectangle 10"/>
          <p:cNvSpPr/>
          <p:nvPr/>
        </p:nvSpPr>
        <p:spPr>
          <a:xfrm>
            <a:off x="2133600" y="8806598"/>
            <a:ext cx="2209800" cy="1052273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Required:</a:t>
            </a:r>
          </a:p>
          <a:p>
            <a:pPr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Original ID, relevant material, bank statements, etc</a:t>
            </a:r>
            <a:endParaRPr lang="en-ZA" sz="8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For more information contact</a:t>
            </a: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:   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Tel: </a:t>
            </a:r>
            <a:r>
              <a:rPr kumimoji="0" lang="fi-FI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/>
                <a:cs typeface="ＭＳ Ｐゴシック"/>
              </a:rPr>
              <a:t>077 604 2939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Email: </a:t>
            </a:r>
            <a:r>
              <a:rPr kumimoji="0" lang="fi-FI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/>
                <a:cs typeface="ＭＳ Ｐゴシック"/>
              </a:rPr>
              <a:t>tmagxwalisa@sars.gov.za</a:t>
            </a:r>
          </a:p>
          <a:p>
            <a:pPr>
              <a:defRPr/>
            </a:pPr>
            <a:endParaRPr lang="en-US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8615F8-CD65-53B3-3614-71D40D47F628}"/>
              </a:ext>
            </a:extLst>
          </p:cNvPr>
          <p:cNvSpPr txBox="1">
            <a:spLocks/>
          </p:cNvSpPr>
          <p:nvPr/>
        </p:nvSpPr>
        <p:spPr bwMode="auto">
          <a:xfrm>
            <a:off x="9526" y="533400"/>
            <a:ext cx="350520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MTU 10 – EC (Gqeberha / Kariega)</a:t>
            </a:r>
          </a:p>
        </p:txBody>
      </p:sp>
    </p:spTree>
    <p:extLst>
      <p:ext uri="{BB962C8B-B14F-4D97-AF65-F5344CB8AC3E}">
        <p14:creationId xmlns:p14="http://schemas.microsoft.com/office/powerpoint/2010/main" val="3037376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5334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MOBILE TAX UNIT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5029200" y="533400"/>
            <a:ext cx="1828800" cy="276225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November 2024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857250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eFiling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,/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Mobi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APP 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05825"/>
            <a:ext cx="6848475" cy="1400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208182"/>
              </p:ext>
            </p:extLst>
          </p:nvPr>
        </p:nvGraphicFramePr>
        <p:xfrm>
          <a:off x="9526" y="1288139"/>
          <a:ext cx="6848474" cy="7217686"/>
        </p:xfrm>
        <a:graphic>
          <a:graphicData uri="http://schemas.openxmlformats.org/drawingml/2006/table">
            <a:tbl>
              <a:tblPr/>
              <a:tblGrid>
                <a:gridCol w="2204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767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819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Graaff Reinet - Library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01 November 2024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08h00 - 14h00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79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Port Alfred – Civic Centre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04 November 2024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05 November 2024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12h00 - 16h00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08h00 - 15h30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692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Grahamstown – Town Hall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06 November 2024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 November 2024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 November 2024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pt-BR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pt-BR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pt-BR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pt-BR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08h00 - 14h00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6116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Cradock – Library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12 November 2024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13 November 2024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08h00 - 15h30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979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Sommerset East – Town Hall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14 November 2024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15 November 2024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08h00 - 14h00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  <a:endParaRPr kumimoji="0" lang="fi-FI" sz="12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196385"/>
                  </a:ext>
                </a:extLst>
              </a:tr>
              <a:tr h="74979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Humansdorp - Library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19 November 2024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20 November 2024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09h00 - 15h00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09h00 - 15h00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755245"/>
                  </a:ext>
                </a:extLst>
              </a:tr>
              <a:tr h="74979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Baywest</a:t>
                      </a: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Mall - Boardroom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22 November 2024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09h00 - 15h00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757715"/>
                  </a:ext>
                </a:extLst>
              </a:tr>
              <a:tr h="74979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Middelburg – Town Hall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26 November 2024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27 November 2024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08h00 - 15h30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308987"/>
                  </a:ext>
                </a:extLst>
              </a:tr>
              <a:tr h="74979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Graaff Reinet - Library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28 November 2024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29 November 2024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08h00 - 16h00</a:t>
                      </a:r>
                      <a:b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</a:br>
                      <a:r>
                        <a:rPr kumimoji="0" lang="en-GB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08h00 - 14h00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077 604 2939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tmagxwalisa@sars.gov.za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9735786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149599" y="8791372"/>
            <a:ext cx="1905000" cy="1082725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7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Tax Services Offered: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Completion &amp; submission of tax returns on eFiling and Mobi-App</a:t>
            </a:r>
            <a:endParaRPr lang="en-ZA" sz="700" dirty="0"/>
          </a:p>
          <a:p>
            <a:pPr marL="85725" indent="-85725"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   statements of account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General queries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Banking detail changes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Changes to registered particulars</a:t>
            </a:r>
          </a:p>
        </p:txBody>
      </p:sp>
      <p:sp>
        <p:nvSpPr>
          <p:cNvPr id="9" name="Rounded Rectangle 10"/>
          <p:cNvSpPr/>
          <p:nvPr/>
        </p:nvSpPr>
        <p:spPr>
          <a:xfrm>
            <a:off x="2133600" y="8806598"/>
            <a:ext cx="2209800" cy="1052273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Required:</a:t>
            </a:r>
          </a:p>
          <a:p>
            <a:pPr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Original ID, relevant material, bank statements, etc</a:t>
            </a:r>
            <a:endParaRPr lang="en-ZA" sz="8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For more information contact</a:t>
            </a: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:   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Tel: </a:t>
            </a:r>
            <a:r>
              <a:rPr kumimoji="0" lang="fi-FI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/>
                <a:cs typeface="ＭＳ Ｐゴシック"/>
              </a:rPr>
              <a:t>077 604 2939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Email: </a:t>
            </a:r>
            <a:r>
              <a:rPr kumimoji="0" lang="fi-FI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/>
                <a:cs typeface="ＭＳ Ｐゴシック"/>
              </a:rPr>
              <a:t>tmagxwalisa@sars.gov.za</a:t>
            </a:r>
          </a:p>
          <a:p>
            <a:pPr>
              <a:defRPr/>
            </a:pPr>
            <a:endParaRPr lang="en-US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8615F8-CD65-53B3-3614-71D40D47F628}"/>
              </a:ext>
            </a:extLst>
          </p:cNvPr>
          <p:cNvSpPr txBox="1">
            <a:spLocks/>
          </p:cNvSpPr>
          <p:nvPr/>
        </p:nvSpPr>
        <p:spPr bwMode="auto">
          <a:xfrm>
            <a:off x="9526" y="533400"/>
            <a:ext cx="350520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MTU 10 – EC (Gqeberha / Kariega)</a:t>
            </a:r>
          </a:p>
        </p:txBody>
      </p:sp>
    </p:spTree>
    <p:extLst>
      <p:ext uri="{BB962C8B-B14F-4D97-AF65-F5344CB8AC3E}">
        <p14:creationId xmlns:p14="http://schemas.microsoft.com/office/powerpoint/2010/main" val="3161015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14254</TotalTime>
  <Words>1630</Words>
  <Application>Microsoft Office PowerPoint</Application>
  <PresentationFormat>A4 Paper (210x297 mm)</PresentationFormat>
  <Paragraphs>296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ＭＳ Ｐゴシック</vt:lpstr>
      <vt:lpstr>Arial</vt:lpstr>
      <vt:lpstr>Calibri</vt:lpstr>
      <vt:lpstr>Office Theme</vt:lpstr>
      <vt:lpstr>SARS MOBILE TAX UNIT</vt:lpstr>
      <vt:lpstr>SARS MOBILE TAX UNIT</vt:lpstr>
      <vt:lpstr>SARS MOBILE TAX UNIT</vt:lpstr>
      <vt:lpstr>SARS MOBILE TAX UNIT</vt:lpstr>
      <vt:lpstr>SARS MOBILE TAX UNIT</vt:lpstr>
    </vt:vector>
  </TitlesOfParts>
  <Company>SARS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TAX WORKSHOPS</dc:title>
  <dc:creator>Riyaad Ebrahim</dc:creator>
  <cp:lastModifiedBy>Denise Dyer</cp:lastModifiedBy>
  <cp:revision>557</cp:revision>
  <cp:lastPrinted>2014-07-29T06:37:07Z</cp:lastPrinted>
  <dcterms:created xsi:type="dcterms:W3CDTF">2011-02-03T13:22:32Z</dcterms:created>
  <dcterms:modified xsi:type="dcterms:W3CDTF">2024-07-09T12:48:38Z</dcterms:modified>
</cp:coreProperties>
</file>