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1" r:id="rId5"/>
    <p:sldId id="272" r:id="rId6"/>
    <p:sldId id="273" r:id="rId7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5"/>
    <a:srgbClr val="2F34FB"/>
    <a:srgbClr val="B9CDE5"/>
    <a:srgbClr val="1F497D"/>
    <a:srgbClr val="00345E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88868" autoAdjust="0"/>
  </p:normalViewPr>
  <p:slideViewPr>
    <p:cSldViewPr snapToObjects="1">
      <p:cViewPr varScale="1">
        <p:scale>
          <a:sx n="57" d="100"/>
          <a:sy n="57" d="100"/>
        </p:scale>
        <p:origin x="2578" y="67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7/11/2024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7/11/2024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051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285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gagmentEastrand@sars.gov.za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ngagmentEastrand@sars.gov.za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ngagmentEastrand@sars.gov.za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br>
              <a:rPr lang="en-US" sz="3600" b="1" dirty="0">
                <a:solidFill>
                  <a:schemeClr val="bg1"/>
                </a:solidFill>
                <a:ea typeface="ＭＳ Ｐゴシック"/>
              </a:rPr>
            </a:br>
            <a:r>
              <a:rPr lang="en-US" sz="3600" b="1" dirty="0">
                <a:solidFill>
                  <a:schemeClr val="bg1"/>
                </a:solidFill>
                <a:ea typeface="ＭＳ Ｐゴシック"/>
              </a:rPr>
              <a:t>Pop-Up Branch</a:t>
            </a:r>
            <a:br>
              <a:rPr lang="en-US" sz="3600" b="1" dirty="0">
                <a:solidFill>
                  <a:schemeClr val="bg1"/>
                </a:solidFill>
                <a:latin typeface="Calibri" pitchFamily="34" charset="0"/>
              </a:rPr>
            </a:br>
            <a:endParaRPr lang="en-US" sz="3600" b="1" dirty="0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43475" y="990600"/>
            <a:ext cx="1905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48135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The South African Revenue Service </a:t>
            </a:r>
            <a:r>
              <a:rPr lang="en-ZA" sz="1200" dirty="0">
                <a:solidFill>
                  <a:schemeClr val="tx2"/>
                </a:solidFill>
                <a:latin typeface="+mn-lt"/>
              </a:rPr>
              <a:t>will be visiting the areas listed below to assist taxpayers with registrations for SARS eFiling and MobiApp to access services online.</a:t>
            </a:r>
            <a:endParaRPr lang="en-US" sz="1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Boiketlong Hall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60561"/>
              </p:ext>
            </p:extLst>
          </p:nvPr>
        </p:nvGraphicFramePr>
        <p:xfrm>
          <a:off x="1" y="2209800"/>
          <a:ext cx="6857999" cy="3989842"/>
        </p:xfrm>
        <a:graphic>
          <a:graphicData uri="http://schemas.openxmlformats.org/drawingml/2006/table">
            <a:tbl>
              <a:tblPr/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2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18 July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            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25 July 2024</a:t>
                      </a: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7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45056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5735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1" y="8011322"/>
            <a:ext cx="6867526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593467" y="6309522"/>
            <a:ext cx="3251832" cy="1661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ID, IRP5, Medical Aid Certificates, RAF and Travel Logs &amp; Smart Phone. </a:t>
            </a:r>
            <a:endParaRPr lang="en-US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contact: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Call: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/>
                <a:cs typeface="ＭＳ Ｐゴシック"/>
              </a:rPr>
              <a:t>066 023 0286/ 016 422 3622</a:t>
            </a:r>
          </a:p>
          <a:p>
            <a:pPr lvl="0"/>
            <a:endParaRPr lang="en-GB" sz="1200" b="0" dirty="0">
              <a:solidFill>
                <a:prstClr val="black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" name="Rounded Rectangle 9">
            <a:extLst>
              <a:ext uri="{FF2B5EF4-FFF2-40B4-BE49-F238E27FC236}">
                <a16:creationId xmlns:a16="http://schemas.microsoft.com/office/drawing/2014/main" id="{85BBDE45-12C3-1713-5D56-F1F30F51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1" y="6294282"/>
            <a:ext cx="3531871" cy="1676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Tax Services Offered: </a:t>
            </a:r>
          </a:p>
          <a:p>
            <a:pPr eaLnBrk="1" hangingPunct="1"/>
            <a:endParaRPr lang="en-ZA" altLang="en-US" sz="1200" dirty="0">
              <a:solidFill>
                <a:schemeClr val="tx1"/>
              </a:solidFill>
            </a:endParaRPr>
          </a:p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• </a:t>
            </a:r>
            <a:r>
              <a:rPr lang="en-ZA" altLang="en-US" sz="1200" b="0" dirty="0">
                <a:solidFill>
                  <a:schemeClr val="tx1"/>
                </a:solidFill>
              </a:rPr>
              <a:t>Completion &amp; submission of Income Tax Returns (ITR12) on MobiApp / eFiling </a:t>
            </a:r>
          </a:p>
          <a:p>
            <a:pPr eaLnBrk="1" hangingPunct="1"/>
            <a:r>
              <a:rPr lang="en-ZA" altLang="en-US" sz="1200" b="0" dirty="0">
                <a:solidFill>
                  <a:schemeClr val="tx1"/>
                </a:solidFill>
              </a:rPr>
              <a:t>• Tax Season general enquiries </a:t>
            </a:r>
          </a:p>
          <a:p>
            <a:pPr eaLnBrk="1" hangingPunct="1"/>
            <a:endParaRPr lang="en-US" altLang="en-US" sz="1200" u="sng" dirty="0">
              <a:solidFill>
                <a:srgbClr val="0A0A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6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br>
              <a:rPr lang="en-US" sz="3600" b="1" dirty="0">
                <a:solidFill>
                  <a:schemeClr val="bg1"/>
                </a:solidFill>
                <a:ea typeface="ＭＳ Ｐゴシック"/>
              </a:rPr>
            </a:br>
            <a:r>
              <a:rPr lang="en-US" sz="3600" b="1" dirty="0">
                <a:solidFill>
                  <a:schemeClr val="bg1"/>
                </a:solidFill>
                <a:ea typeface="ＭＳ Ｐゴシック"/>
              </a:rPr>
              <a:t>Pop-Up Branch</a:t>
            </a:r>
            <a:br>
              <a:rPr lang="en-US" sz="3600" b="1" dirty="0">
                <a:solidFill>
                  <a:schemeClr val="bg1"/>
                </a:solidFill>
                <a:latin typeface="Calibri" pitchFamily="34" charset="0"/>
              </a:rPr>
            </a:br>
            <a:endParaRPr lang="en-US" sz="3600" b="1" dirty="0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43475" y="990600"/>
            <a:ext cx="1905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48135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The South African Revenue Service </a:t>
            </a:r>
            <a:r>
              <a:rPr lang="en-ZA" sz="1200" dirty="0">
                <a:solidFill>
                  <a:schemeClr val="tx2"/>
                </a:solidFill>
                <a:latin typeface="+mn-lt"/>
              </a:rPr>
              <a:t>will be visiting the areas listed below to assist taxpayers with registrations for SARS eFiling and MobiApp to access services online.</a:t>
            </a:r>
            <a:endParaRPr lang="en-US" sz="1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Boiketlong Hall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25633"/>
              </p:ext>
            </p:extLst>
          </p:nvPr>
        </p:nvGraphicFramePr>
        <p:xfrm>
          <a:off x="1" y="2209800"/>
          <a:ext cx="6857999" cy="4135774"/>
        </p:xfrm>
        <a:graphic>
          <a:graphicData uri="http://schemas.openxmlformats.org/drawingml/2006/table">
            <a:tbl>
              <a:tblPr/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2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 August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            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22 August 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7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29 August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kumimoji="0" lang="en-US" sz="1600" b="0" i="0" u="sng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kumimoji="0" lang="en-US" sz="1600" b="0" i="0" u="sng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za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45056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5735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1" y="8011322"/>
            <a:ext cx="6867526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593467" y="6309522"/>
            <a:ext cx="3251832" cy="1661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ID, IRP5, Medical Aid Certificates, RAF and Travel Logs &amp; Smart Phone. </a:t>
            </a:r>
            <a:endParaRPr lang="en-US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contact: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Call: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/>
                <a:cs typeface="ＭＳ Ｐゴシック"/>
              </a:rPr>
              <a:t>066 023 0286/ 016 422 3622</a:t>
            </a:r>
          </a:p>
          <a:p>
            <a:pPr lvl="0"/>
            <a:endParaRPr lang="en-GB" sz="1200" b="0" dirty="0">
              <a:solidFill>
                <a:prstClr val="black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" name="Rounded Rectangle 9">
            <a:extLst>
              <a:ext uri="{FF2B5EF4-FFF2-40B4-BE49-F238E27FC236}">
                <a16:creationId xmlns:a16="http://schemas.microsoft.com/office/drawing/2014/main" id="{85BBDE45-12C3-1713-5D56-F1F30F51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1" y="6294282"/>
            <a:ext cx="3531871" cy="1676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Tax Services Offered: </a:t>
            </a:r>
          </a:p>
          <a:p>
            <a:pPr eaLnBrk="1" hangingPunct="1"/>
            <a:endParaRPr lang="en-ZA" altLang="en-US" sz="1200" dirty="0">
              <a:solidFill>
                <a:schemeClr val="tx1"/>
              </a:solidFill>
            </a:endParaRPr>
          </a:p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• </a:t>
            </a:r>
            <a:r>
              <a:rPr lang="en-ZA" altLang="en-US" sz="1200" b="0" dirty="0">
                <a:solidFill>
                  <a:schemeClr val="tx1"/>
                </a:solidFill>
              </a:rPr>
              <a:t>Completion &amp; submission of Income Tax Returns (ITR12) on MobiApp / eFiling </a:t>
            </a:r>
          </a:p>
          <a:p>
            <a:pPr eaLnBrk="1" hangingPunct="1"/>
            <a:r>
              <a:rPr lang="en-ZA" altLang="en-US" sz="1200" b="0" dirty="0">
                <a:solidFill>
                  <a:schemeClr val="tx1"/>
                </a:solidFill>
              </a:rPr>
              <a:t>• Tax Season general enquiries </a:t>
            </a:r>
          </a:p>
          <a:p>
            <a:pPr eaLnBrk="1" hangingPunct="1"/>
            <a:endParaRPr lang="en-US" altLang="en-US" sz="1200" u="sng" dirty="0">
              <a:solidFill>
                <a:srgbClr val="0A0A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br>
              <a:rPr lang="en-US" sz="3600" b="1" dirty="0">
                <a:solidFill>
                  <a:schemeClr val="bg1"/>
                </a:solidFill>
                <a:ea typeface="ＭＳ Ｐゴシック"/>
              </a:rPr>
            </a:br>
            <a:r>
              <a:rPr lang="en-US" sz="3600" b="1" dirty="0">
                <a:solidFill>
                  <a:schemeClr val="bg1"/>
                </a:solidFill>
                <a:ea typeface="ＭＳ Ｐゴシック"/>
              </a:rPr>
              <a:t>Pop-Up Branch</a:t>
            </a:r>
            <a:br>
              <a:rPr lang="en-US" sz="3600" b="1" dirty="0">
                <a:solidFill>
                  <a:schemeClr val="bg1"/>
                </a:solidFill>
                <a:latin typeface="Calibri" pitchFamily="34" charset="0"/>
              </a:rPr>
            </a:br>
            <a:endParaRPr lang="en-US" sz="3600" b="1" dirty="0">
              <a:solidFill>
                <a:schemeClr val="bg1"/>
              </a:solidFill>
              <a:ea typeface="ＭＳ Ｐゴシック"/>
            </a:endParaRP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43475" y="990600"/>
            <a:ext cx="1905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48135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The South African Revenue Service </a:t>
            </a:r>
            <a:r>
              <a:rPr lang="en-ZA" sz="1200" dirty="0">
                <a:solidFill>
                  <a:schemeClr val="tx2"/>
                </a:solidFill>
                <a:latin typeface="+mn-lt"/>
              </a:rPr>
              <a:t>will be visiting the areas listed below to assist taxpayers with registrations for SARS eFiling and MobiApp to access services online.</a:t>
            </a:r>
            <a:endParaRPr lang="en-US" sz="12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Boiketlong Hall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848238"/>
              </p:ext>
            </p:extLst>
          </p:nvPr>
        </p:nvGraphicFramePr>
        <p:xfrm>
          <a:off x="1" y="2209800"/>
          <a:ext cx="6857999" cy="3989842"/>
        </p:xfrm>
        <a:graphic>
          <a:graphicData uri="http://schemas.openxmlformats.org/drawingml/2006/table">
            <a:tbl>
              <a:tblPr/>
              <a:tblGrid>
                <a:gridCol w="2209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2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12 September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                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Boiketlong Hall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Eric Louw Street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Zamdela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Sasolburg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26 September 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09H00–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30000" dirty="0">
                          <a:solidFill>
                            <a:srgbClr val="0000FF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FRakosa@sars.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gov.</a:t>
                      </a:r>
                      <a:r>
                        <a:rPr lang="en-US" sz="1600" u="sng" baseline="30000" dirty="0">
                          <a:solidFill>
                            <a:srgbClr val="2F34FB"/>
                          </a:solidFill>
                          <a:latin typeface="+mn-lt"/>
                        </a:rPr>
                        <a:t> za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34FB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066 023 0286/ 016 422 3622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70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45056"/>
                  </a:ext>
                </a:extLst>
              </a:tr>
              <a:tr h="86564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5735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1" y="8011322"/>
            <a:ext cx="6867526" cy="185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3593467" y="6309522"/>
            <a:ext cx="3251832" cy="1661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ID, IRP5, Medical Aid Certificates, RAF and Travel Logs &amp; Smart Phone. </a:t>
            </a:r>
            <a:endParaRPr lang="en-US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A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contact: </a:t>
            </a:r>
            <a:endParaRPr lang="en-ZA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Call: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/>
                <a:cs typeface="ＭＳ Ｐゴシック"/>
              </a:rPr>
              <a:t>066 023 0286/ 016 422 3622</a:t>
            </a:r>
          </a:p>
          <a:p>
            <a:pPr lvl="0"/>
            <a:endParaRPr lang="en-GB" sz="1200" b="0" dirty="0">
              <a:solidFill>
                <a:prstClr val="black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" name="Rounded Rectangle 9">
            <a:extLst>
              <a:ext uri="{FF2B5EF4-FFF2-40B4-BE49-F238E27FC236}">
                <a16:creationId xmlns:a16="http://schemas.microsoft.com/office/drawing/2014/main" id="{85BBDE45-12C3-1713-5D56-F1F30F51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1" y="6294282"/>
            <a:ext cx="3531871" cy="1676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1pPr>
            <a:lvl2pPr marL="742950" indent="-28575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2pPr>
            <a:lvl3pPr marL="11430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3pPr>
            <a:lvl4pPr marL="16002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4pPr>
            <a:lvl5pPr marL="2057400" indent="-228600" eaLnBrk="0" hangingPunct="0"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Calibri" pitchFamily="34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Tax Services Offered: </a:t>
            </a:r>
          </a:p>
          <a:p>
            <a:pPr eaLnBrk="1" hangingPunct="1"/>
            <a:endParaRPr lang="en-ZA" altLang="en-US" sz="1200" dirty="0">
              <a:solidFill>
                <a:schemeClr val="tx1"/>
              </a:solidFill>
            </a:endParaRPr>
          </a:p>
          <a:p>
            <a:pPr eaLnBrk="1" hangingPunct="1"/>
            <a:r>
              <a:rPr lang="en-ZA" altLang="en-US" sz="1200" dirty="0">
                <a:solidFill>
                  <a:schemeClr val="tx1"/>
                </a:solidFill>
              </a:rPr>
              <a:t>• </a:t>
            </a:r>
            <a:r>
              <a:rPr lang="en-ZA" altLang="en-US" sz="1200" b="0" dirty="0">
                <a:solidFill>
                  <a:schemeClr val="tx1"/>
                </a:solidFill>
              </a:rPr>
              <a:t>Completion &amp; submission of Income Tax Returns (ITR12) on MobiApp / eFiling </a:t>
            </a:r>
          </a:p>
          <a:p>
            <a:pPr eaLnBrk="1" hangingPunct="1"/>
            <a:r>
              <a:rPr lang="en-ZA" altLang="en-US" sz="1200" b="0" dirty="0">
                <a:solidFill>
                  <a:schemeClr val="tx1"/>
                </a:solidFill>
              </a:rPr>
              <a:t>• Tax Season general enquiries </a:t>
            </a:r>
          </a:p>
          <a:p>
            <a:pPr eaLnBrk="1" hangingPunct="1"/>
            <a:endParaRPr lang="en-US" altLang="en-US" sz="1200" u="sng" dirty="0">
              <a:solidFill>
                <a:srgbClr val="0A0A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19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5088E5907F444691BE42FD374FAE8D" ma:contentTypeVersion="16" ma:contentTypeDescription="Create a new document." ma:contentTypeScope="" ma:versionID="cb03a126887449845a66d5a9c50595b3">
  <xsd:schema xmlns:xsd="http://www.w3.org/2001/XMLSchema" xmlns:xs="http://www.w3.org/2001/XMLSchema" xmlns:p="http://schemas.microsoft.com/office/2006/metadata/properties" xmlns:ns3="94f53284-1234-4564-bc9a-341b3cf14d2e" xmlns:ns4="c91dcc7f-37af-4fcb-b7ef-1f14974ce2f8" targetNamespace="http://schemas.microsoft.com/office/2006/metadata/properties" ma:root="true" ma:fieldsID="590cd13148ad84dfbc0a73b82e74aea9" ns3:_="" ns4:_="">
    <xsd:import namespace="94f53284-1234-4564-bc9a-341b3cf14d2e"/>
    <xsd:import namespace="c91dcc7f-37af-4fcb-b7ef-1f14974ce2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_activity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53284-1234-4564-bc9a-341b3cf14d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dcc7f-37af-4fcb-b7ef-1f14974c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f53284-1234-4564-bc9a-341b3cf14d2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B74B09-CA11-4585-9833-B1BC38467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f53284-1234-4564-bc9a-341b3cf14d2e"/>
    <ds:schemaRef ds:uri="c91dcc7f-37af-4fcb-b7ef-1f14974ce2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B39D73-DD73-4F56-856C-CAA718FE8640}">
  <ds:schemaRefs>
    <ds:schemaRef ds:uri="http://purl.org/dc/elements/1.1/"/>
    <ds:schemaRef ds:uri="c91dcc7f-37af-4fcb-b7ef-1f14974ce2f8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94f53284-1234-4564-bc9a-341b3cf14d2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3CF5574-C6DF-4A38-B2B8-62B6A90948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28808</TotalTime>
  <Words>489</Words>
  <Application>Microsoft Office PowerPoint</Application>
  <PresentationFormat>A4 Paper (210x297 mm)</PresentationFormat>
  <Paragraphs>110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 Pop-Up Branch </vt:lpstr>
      <vt:lpstr> Pop-Up Branch </vt:lpstr>
      <vt:lpstr> Pop-Up Branch 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534</cp:revision>
  <cp:lastPrinted>2014-07-29T06:37:07Z</cp:lastPrinted>
  <dcterms:created xsi:type="dcterms:W3CDTF">2011-02-03T13:22:32Z</dcterms:created>
  <dcterms:modified xsi:type="dcterms:W3CDTF">2024-07-11T09:45:29Z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0x010100335088E5907F444691BE42FD374FAE8D</vt:lpwstr>
  </property>
</Properties>
</file>