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1" r:id="rId2"/>
  </p:sldIdLst>
  <p:sldSz cx="6858000" cy="9906000" type="A4"/>
  <p:notesSz cx="6797675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005395"/>
    <a:srgbClr val="00345E"/>
    <a:srgbClr val="B9CDE5"/>
    <a:srgbClr val="BCC2CC"/>
    <a:srgbClr val="E9EDF4"/>
    <a:srgbClr val="E8EEF8"/>
    <a:srgbClr val="ED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88" autoAdjust="0"/>
    <p:restoredTop sz="88921" autoAdjust="0"/>
  </p:normalViewPr>
  <p:slideViewPr>
    <p:cSldViewPr snapToObjects="1">
      <p:cViewPr varScale="1">
        <p:scale>
          <a:sx n="52" d="100"/>
          <a:sy n="52" d="100"/>
        </p:scale>
        <p:origin x="3230" y="269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2944958" cy="4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8" tIns="45779" rIns="91558" bIns="45779" numCol="1" anchor="t" anchorCtr="0" compatLnSpc="1">
            <a:prstTxWarp prst="textNoShape">
              <a:avLst/>
            </a:prstTxWarp>
          </a:bodyPr>
          <a:lstStyle>
            <a:lvl1pPr defTabSz="45704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51099" y="0"/>
            <a:ext cx="2944958" cy="4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8" tIns="45779" rIns="91558" bIns="45779" numCol="1" anchor="t" anchorCtr="0" compatLnSpc="1">
            <a:prstTxWarp prst="textNoShape">
              <a:avLst/>
            </a:prstTxWarp>
          </a:bodyPr>
          <a:lstStyle>
            <a:lvl1pPr algn="r" defTabSz="457046">
              <a:defRPr sz="1200">
                <a:latin typeface="Arial" charset="0"/>
              </a:defRPr>
            </a:lvl1pPr>
          </a:lstStyle>
          <a:p>
            <a:pPr>
              <a:defRPr/>
            </a:pPr>
            <a:fld id="{BCD51722-60F6-4ABF-AAFA-E569D6CF1E48}" type="datetimeFigureOut">
              <a:rPr lang="en-US"/>
              <a:pPr>
                <a:defRPr/>
              </a:pPr>
              <a:t>7/29/2025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9429269"/>
            <a:ext cx="2944958" cy="49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8" tIns="45779" rIns="91558" bIns="45779" numCol="1" anchor="b" anchorCtr="0" compatLnSpc="1">
            <a:prstTxWarp prst="textNoShape">
              <a:avLst/>
            </a:prstTxWarp>
          </a:bodyPr>
          <a:lstStyle>
            <a:lvl1pPr defTabSz="45704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51099" y="9429269"/>
            <a:ext cx="2944958" cy="49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8" tIns="45779" rIns="91558" bIns="45779" numCol="1" anchor="b" anchorCtr="0" compatLnSpc="1">
            <a:prstTxWarp prst="textNoShape">
              <a:avLst/>
            </a:prstTxWarp>
          </a:bodyPr>
          <a:lstStyle>
            <a:lvl1pPr algn="r" defTabSz="457046">
              <a:defRPr sz="1200">
                <a:latin typeface="Arial" charset="0"/>
              </a:defRPr>
            </a:lvl1pPr>
          </a:lstStyle>
          <a:p>
            <a:pPr>
              <a:defRPr/>
            </a:pPr>
            <a:fld id="{9101665A-42EC-4B81-812E-9926F88D8281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924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958" cy="495775"/>
          </a:xfrm>
          <a:prstGeom prst="rect">
            <a:avLst/>
          </a:prstGeom>
        </p:spPr>
        <p:txBody>
          <a:bodyPr vert="horz" lIns="92372" tIns="46186" rIns="92372" bIns="4618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099" y="0"/>
            <a:ext cx="2944958" cy="495775"/>
          </a:xfrm>
          <a:prstGeom prst="rect">
            <a:avLst/>
          </a:prstGeom>
        </p:spPr>
        <p:txBody>
          <a:bodyPr vert="horz" lIns="92372" tIns="46186" rIns="92372" bIns="4618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6F57351-A00E-415B-AEC4-2894AB4A5591}" type="datetimeFigureOut">
              <a:rPr lang="en-US"/>
              <a:pPr>
                <a:defRPr/>
              </a:pPr>
              <a:t>7/29/2025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72" tIns="46186" rIns="92372" bIns="46186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606" y="4715432"/>
            <a:ext cx="5438464" cy="4466747"/>
          </a:xfrm>
          <a:prstGeom prst="rect">
            <a:avLst/>
          </a:prstGeom>
        </p:spPr>
        <p:txBody>
          <a:bodyPr vert="horz" lIns="92372" tIns="46186" rIns="92372" bIns="4618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9269"/>
            <a:ext cx="2944958" cy="495774"/>
          </a:xfrm>
          <a:prstGeom prst="rect">
            <a:avLst/>
          </a:prstGeom>
        </p:spPr>
        <p:txBody>
          <a:bodyPr vert="horz" lIns="92372" tIns="46186" rIns="92372" bIns="4618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099" y="9429269"/>
            <a:ext cx="2944958" cy="495774"/>
          </a:xfrm>
          <a:prstGeom prst="rect">
            <a:avLst/>
          </a:prstGeom>
        </p:spPr>
        <p:txBody>
          <a:bodyPr vert="horz" lIns="92372" tIns="46186" rIns="92372" bIns="4618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D64F5FB-0962-4A62-96E2-BE89D567B515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01318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1</a:t>
            </a:fld>
            <a:endParaRPr lang="en-Z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0A24C-E48A-42DB-99B6-684F5EFC509C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4580C-10A9-4EE2-93AF-74E98C744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96D98-5D83-4C8F-B5FE-10B51D94AAB3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4D06-648B-47A1-8EA5-70075C74B2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11559-A91E-487E-90A8-3037C77A805D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A5C3C-E4D3-4590-9806-C32019202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E9773-93C0-4073-9109-7470D40D92A1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4FA96-A325-41CD-9FF3-952CB7E5B3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B3D4-0E8A-4A6C-AC04-580F5098BDC6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C9B48-A0D1-4F5D-B89B-6FCEFC6431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BB480-8492-4472-9EBB-2D15B20ED482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B81E1-F2F5-4625-890B-5B044ECFFC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2C5C9-B535-415C-98B9-50637D07A401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0B0E3-D6F3-4C63-B8DF-1668506D15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362C8-A6B4-45E8-9BC4-DE2A40C3E71A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F727-44A0-4153-B245-6762B1036F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95042-6C01-4DB7-B391-FB497F81FD9C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901A-76CC-4F1A-B582-2E017F804C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D9876-EF90-4BCA-9FB5-45B8C6DF876C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7B57F-45E9-4B4E-A93D-F4301E1DA5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C0403-47FA-41D3-A5C4-1A5518B11102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4BD5C-A31F-4022-8468-2F9A2E0B70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CD15193E-EE6A-41DC-87D9-2E5F9C82693A}" type="datetime1">
              <a:rPr lang="en-US"/>
              <a:pPr>
                <a:defRPr/>
              </a:pPr>
              <a:t>7/29/2025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0D4547EF-B13C-49FD-8617-25273CEA01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6858000" cy="533400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sz="4000" b="1" dirty="0">
                <a:solidFill>
                  <a:schemeClr val="bg1"/>
                </a:solidFill>
                <a:ea typeface="ＭＳ Ｐゴシック"/>
              </a:rPr>
              <a:t>SARS MOBILE TAX UNIT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3830877" y="552450"/>
            <a:ext cx="3048000" cy="32385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September 2025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0" y="857250"/>
            <a:ext cx="6629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The SARS Taxpayer Service team will be visiting various communities of </a:t>
            </a:r>
            <a:r>
              <a:rPr lang="en-US" sz="1600" b="1" dirty="0">
                <a:solidFill>
                  <a:schemeClr val="tx2"/>
                </a:solidFill>
                <a:latin typeface="+mn-lt"/>
              </a:rPr>
              <a:t>Elukwatini/Nhlazatshe</a:t>
            </a:r>
            <a:r>
              <a:rPr lang="en-US" sz="1600" dirty="0">
                <a:solidFill>
                  <a:schemeClr val="tx2"/>
                </a:solidFill>
                <a:latin typeface="+mn-lt"/>
              </a:rPr>
              <a:t> to assist taxpayers with submissions of Income Tax Returns (ITR12) and Income Tax registrations on eFiling/SARS Mobi App, as well as other tax-related enquiries. The details of the visits are </a:t>
            </a:r>
            <a:r>
              <a:rPr lang="en-US" sz="1600">
                <a:solidFill>
                  <a:schemeClr val="tx2"/>
                </a:solidFill>
                <a:latin typeface="+mn-lt"/>
              </a:rPr>
              <a:t>as listed:</a:t>
            </a:r>
            <a:endParaRPr lang="en-US" sz="1600" dirty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930235"/>
            <a:ext cx="6848475" cy="975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/>
          <p:cNvSpPr txBox="1">
            <a:spLocks/>
          </p:cNvSpPr>
          <p:nvPr/>
        </p:nvSpPr>
        <p:spPr bwMode="auto">
          <a:xfrm>
            <a:off x="0" y="533400"/>
            <a:ext cx="2438400" cy="3048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MTU 22 Mpumalanga</a:t>
            </a:r>
          </a:p>
        </p:txBody>
      </p:sp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018154"/>
              </p:ext>
            </p:extLst>
          </p:nvPr>
        </p:nvGraphicFramePr>
        <p:xfrm>
          <a:off x="0" y="2180690"/>
          <a:ext cx="6848475" cy="5849040"/>
        </p:xfrm>
        <a:graphic>
          <a:graphicData uri="http://schemas.openxmlformats.org/drawingml/2006/table">
            <a:tbl>
              <a:tblPr/>
              <a:tblGrid>
                <a:gridCol w="2579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72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9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21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2702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AREA AND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Contact Details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5643">
                <a:tc>
                  <a:txBody>
                    <a:bodyPr/>
                    <a:lstStyle/>
                    <a:p>
                      <a:pPr marL="228600" marR="0" lvl="0" indent="-22860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Nhlazatshe 4 Community Hall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18 September 2025</a:t>
                      </a:r>
                      <a:endParaRPr kumimoji="0" lang="en-ZA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09h00-15h00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www.sars.gov.za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396015"/>
                  </a:ext>
                </a:extLst>
              </a:tr>
              <a:tr h="1233565">
                <a:tc>
                  <a:txBody>
                    <a:bodyPr/>
                    <a:lstStyle/>
                    <a:p>
                      <a:pPr marL="228600" marR="0" lvl="0" indent="-22860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Nhlazatshe 4 Community 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Hall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19 September 2025</a:t>
                      </a:r>
                      <a:endParaRPr kumimoji="0" lang="en-ZA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09h00-15h00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www.sars.gov.za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1703807"/>
                  </a:ext>
                </a:extLst>
              </a:tr>
              <a:tr h="1233565">
                <a:tc>
                  <a:txBody>
                    <a:bodyPr/>
                    <a:lstStyle/>
                    <a:p>
                      <a:pPr marL="228600" marR="0" lvl="0" indent="-22860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Elukwatini Community Hall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25 September 2025</a:t>
                      </a:r>
                      <a:endParaRPr kumimoji="0" lang="en-ZA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09h00-15h00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www.sars.gov.za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7250584"/>
                  </a:ext>
                </a:extLst>
              </a:tr>
              <a:tr h="1233565">
                <a:tc>
                  <a:txBody>
                    <a:bodyPr/>
                    <a:lstStyle/>
                    <a:p>
                      <a:pPr marL="228600" marR="0" lvl="0" indent="-22860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Elukwatini Community Hall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26 September 2025</a:t>
                      </a:r>
                      <a:endParaRPr kumimoji="0" lang="en-ZA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09h00-15h00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www.sars.gov.za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148335"/>
                  </a:ext>
                </a:extLst>
              </a:tr>
            </a:tbl>
          </a:graphicData>
        </a:graphic>
      </p:graphicFrame>
      <p:sp>
        <p:nvSpPr>
          <p:cNvPr id="9" name="Rounded Rectangle 10"/>
          <p:cNvSpPr/>
          <p:nvPr/>
        </p:nvSpPr>
        <p:spPr>
          <a:xfrm>
            <a:off x="99060" y="9048750"/>
            <a:ext cx="4244340" cy="857249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7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Required:</a:t>
            </a:r>
          </a:p>
          <a:p>
            <a:pPr>
              <a:defRPr/>
            </a:pPr>
            <a:r>
              <a:rPr lang="en-ZA" sz="800" dirty="0">
                <a:solidFill>
                  <a:srgbClr val="000000"/>
                </a:solidFill>
                <a:ea typeface="ＭＳ Ｐゴシック"/>
                <a:cs typeface="ＭＳ Ｐゴシック"/>
              </a:rPr>
              <a:t>Original ID, IRP5,Medica Aid Certificates ,RAF &amp; Travel Logs </a:t>
            </a:r>
          </a:p>
          <a:p>
            <a:pPr>
              <a:defRPr/>
            </a:pPr>
            <a:r>
              <a:rPr lang="en-ZA" sz="8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For more information visit the sars website</a:t>
            </a:r>
            <a:r>
              <a:rPr lang="en-ZA" sz="800" dirty="0">
                <a:solidFill>
                  <a:srgbClr val="000000"/>
                </a:solidFill>
                <a:ea typeface="ＭＳ Ｐゴシック"/>
                <a:cs typeface="ＭＳ Ｐゴシック"/>
              </a:rPr>
              <a:t>  </a:t>
            </a:r>
          </a:p>
          <a:p>
            <a:pPr lvl="0"/>
            <a:r>
              <a:rPr lang="en-US" sz="800" dirty="0">
                <a:solidFill>
                  <a:srgbClr val="000000"/>
                </a:solidFill>
                <a:ea typeface="ＭＳ Ｐゴシック"/>
                <a:cs typeface="ＭＳ Ｐゴシック"/>
              </a:rPr>
              <a:t>www.sars.gov.za</a:t>
            </a:r>
            <a:endParaRPr lang="en-US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1000" dirty="0">
              <a:solidFill>
                <a:srgbClr val="000000"/>
              </a:solidFill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037156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13812</TotalTime>
  <Words>157</Words>
  <Application>Microsoft Office PowerPoint</Application>
  <PresentationFormat>A4 Paper (210x297 mm)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Theme</vt:lpstr>
      <vt:lpstr>SARS MOBILE TAX UNIT</vt:lpstr>
    </vt:vector>
  </TitlesOfParts>
  <Company>SARS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TAX WORKSHOPS</dc:title>
  <dc:creator>Riyaad Ebrahim</dc:creator>
  <cp:lastModifiedBy>Geraldine Fröhling</cp:lastModifiedBy>
  <cp:revision>550</cp:revision>
  <cp:lastPrinted>2024-03-28T09:24:24Z</cp:lastPrinted>
  <dcterms:created xsi:type="dcterms:W3CDTF">2011-02-03T13:22:32Z</dcterms:created>
  <dcterms:modified xsi:type="dcterms:W3CDTF">2025-07-29T11:50:03Z</dcterms:modified>
</cp:coreProperties>
</file>