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9" r:id="rId2"/>
  </p:sldIdLst>
  <p:sldSz cx="6858000" cy="9906000" type="A4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97D"/>
    <a:srgbClr val="005395"/>
    <a:srgbClr val="00345E"/>
    <a:srgbClr val="B9CDE5"/>
    <a:srgbClr val="BCC2CC"/>
    <a:srgbClr val="E9EDF4"/>
    <a:srgbClr val="E8EEF8"/>
    <a:srgbClr val="EDF2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06" autoAdjust="0"/>
    <p:restoredTop sz="88889" autoAdjust="0"/>
  </p:normalViewPr>
  <p:slideViewPr>
    <p:cSldViewPr snapToObjects="1">
      <p:cViewPr varScale="1">
        <p:scale>
          <a:sx n="45" d="100"/>
          <a:sy n="45" d="100"/>
        </p:scale>
        <p:origin x="3240" y="264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1" y="1"/>
            <a:ext cx="2971094" cy="456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48" tIns="45775" rIns="91548" bIns="45775" numCol="1" anchor="t" anchorCtr="0" compatLnSpc="1">
            <a:prstTxWarp prst="textNoShape">
              <a:avLst/>
            </a:prstTxWarp>
          </a:bodyPr>
          <a:lstStyle>
            <a:lvl1pPr defTabSz="45700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5276" y="1"/>
            <a:ext cx="2971094" cy="456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48" tIns="45775" rIns="91548" bIns="45775" numCol="1" anchor="t" anchorCtr="0" compatLnSpc="1">
            <a:prstTxWarp prst="textNoShape">
              <a:avLst/>
            </a:prstTxWarp>
          </a:bodyPr>
          <a:lstStyle>
            <a:lvl1pPr algn="r" defTabSz="457001">
              <a:defRPr sz="1200">
                <a:latin typeface="Arial" charset="0"/>
              </a:defRPr>
            </a:lvl1pPr>
          </a:lstStyle>
          <a:p>
            <a:pPr>
              <a:defRPr/>
            </a:pPr>
            <a:fld id="{BCD51722-60F6-4ABF-AAFA-E569D6CF1E48}" type="datetimeFigureOut">
              <a:rPr lang="en-US"/>
              <a:pPr>
                <a:defRPr/>
              </a:pPr>
              <a:t>7/29/2025</a:t>
            </a:fld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1" y="8685849"/>
            <a:ext cx="2971094" cy="4566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48" tIns="45775" rIns="91548" bIns="45775" numCol="1" anchor="b" anchorCtr="0" compatLnSpc="1">
            <a:prstTxWarp prst="textNoShape">
              <a:avLst/>
            </a:prstTxWarp>
          </a:bodyPr>
          <a:lstStyle>
            <a:lvl1pPr defTabSz="45700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5276" y="8685849"/>
            <a:ext cx="2971094" cy="4566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48" tIns="45775" rIns="91548" bIns="45775" numCol="1" anchor="b" anchorCtr="0" compatLnSpc="1">
            <a:prstTxWarp prst="textNoShape">
              <a:avLst/>
            </a:prstTxWarp>
          </a:bodyPr>
          <a:lstStyle>
            <a:lvl1pPr algn="r" defTabSz="457001">
              <a:defRPr sz="1200">
                <a:latin typeface="Arial" charset="0"/>
              </a:defRPr>
            </a:lvl1pPr>
          </a:lstStyle>
          <a:p>
            <a:pPr>
              <a:defRPr/>
            </a:pPr>
            <a:fld id="{9101665A-42EC-4B81-812E-9926F88D8281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9247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1094" cy="456686"/>
          </a:xfrm>
          <a:prstGeom prst="rect">
            <a:avLst/>
          </a:prstGeom>
        </p:spPr>
        <p:txBody>
          <a:bodyPr vert="horz" lIns="92362" tIns="46181" rIns="92362" bIns="46181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5276" y="1"/>
            <a:ext cx="2971094" cy="456686"/>
          </a:xfrm>
          <a:prstGeom prst="rect">
            <a:avLst/>
          </a:prstGeom>
        </p:spPr>
        <p:txBody>
          <a:bodyPr vert="horz" lIns="92362" tIns="46181" rIns="92362" bIns="46181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6F57351-A00E-415B-AEC4-2894AB4A5591}" type="datetimeFigureOut">
              <a:rPr lang="en-US"/>
              <a:pPr>
                <a:defRPr/>
              </a:pPr>
              <a:t>7/29/2025</a:t>
            </a:fld>
            <a:endParaRPr lang="en-Z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685800"/>
            <a:ext cx="2371725" cy="34274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62" tIns="46181" rIns="92362" bIns="46181" rtlCol="0" anchor="ctr"/>
          <a:lstStyle/>
          <a:p>
            <a:pPr lvl="0"/>
            <a:endParaRPr lang="en-ZA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637" y="4343659"/>
            <a:ext cx="5486727" cy="4114579"/>
          </a:xfrm>
          <a:prstGeom prst="rect">
            <a:avLst/>
          </a:prstGeom>
        </p:spPr>
        <p:txBody>
          <a:bodyPr vert="horz" lIns="92362" tIns="46181" rIns="92362" bIns="46181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ZA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685849"/>
            <a:ext cx="2971094" cy="456685"/>
          </a:xfrm>
          <a:prstGeom prst="rect">
            <a:avLst/>
          </a:prstGeom>
        </p:spPr>
        <p:txBody>
          <a:bodyPr vert="horz" lIns="92362" tIns="46181" rIns="92362" bIns="46181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5276" y="8685849"/>
            <a:ext cx="2971094" cy="456685"/>
          </a:xfrm>
          <a:prstGeom prst="rect">
            <a:avLst/>
          </a:prstGeom>
        </p:spPr>
        <p:txBody>
          <a:bodyPr vert="horz" lIns="92362" tIns="46181" rIns="92362" bIns="46181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D64F5FB-0962-4A62-96E2-BE89D567B515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901318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ZA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5D0D95-621D-4C3F-B790-7192DD515E0D}" type="slidenum">
              <a:rPr lang="en-ZA" smtClean="0"/>
              <a:pPr/>
              <a:t>1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62735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0A24C-E48A-42DB-99B6-684F5EFC509C}" type="datetime1">
              <a:rPr lang="en-US"/>
              <a:pPr>
                <a:defRPr/>
              </a:pPr>
              <a:t>7/29/2025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4580C-10A9-4EE2-93AF-74E98C7449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96D98-5D83-4C8F-B5FE-10B51D94AAB3}" type="datetime1">
              <a:rPr lang="en-US"/>
              <a:pPr>
                <a:defRPr/>
              </a:pPr>
              <a:t>7/29/2025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04D06-648B-47A1-8EA5-70075C74B2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11559-A91E-487E-90A8-3037C77A805D}" type="datetime1">
              <a:rPr lang="en-US"/>
              <a:pPr>
                <a:defRPr/>
              </a:pPr>
              <a:t>7/29/2025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A5C3C-E4D3-4590-9806-C32019202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E9773-93C0-4073-9109-7470D40D92A1}" type="datetime1">
              <a:rPr lang="en-US"/>
              <a:pPr>
                <a:defRPr/>
              </a:pPr>
              <a:t>7/29/2025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4FA96-A325-41CD-9FF3-952CB7E5B3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8CB3D4-0E8A-4A6C-AC04-580F5098BDC6}" type="datetime1">
              <a:rPr lang="en-US"/>
              <a:pPr>
                <a:defRPr/>
              </a:pPr>
              <a:t>7/29/2025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C9B48-A0D1-4F5D-B89B-6FCEFC6431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BB480-8492-4472-9EBB-2D15B20ED482}" type="datetime1">
              <a:rPr lang="en-US"/>
              <a:pPr>
                <a:defRPr/>
              </a:pPr>
              <a:t>7/29/2025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B81E1-F2F5-4625-890B-5B044ECFFC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2C5C9-B535-415C-98B9-50637D07A401}" type="datetime1">
              <a:rPr lang="en-US"/>
              <a:pPr>
                <a:defRPr/>
              </a:pPr>
              <a:t>7/29/2025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0B0E3-D6F3-4C63-B8DF-1668506D15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362C8-A6B4-45E8-9BC4-DE2A40C3E71A}" type="datetime1">
              <a:rPr lang="en-US"/>
              <a:pPr>
                <a:defRPr/>
              </a:pPr>
              <a:t>7/29/2025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5F727-44A0-4153-B245-6762B1036F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95042-6C01-4DB7-B391-FB497F81FD9C}" type="datetime1">
              <a:rPr lang="en-US"/>
              <a:pPr>
                <a:defRPr/>
              </a:pPr>
              <a:t>7/29/2025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7901A-76CC-4F1A-B582-2E017F804C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D9876-EF90-4BCA-9FB5-45B8C6DF876C}" type="datetime1">
              <a:rPr lang="en-US"/>
              <a:pPr>
                <a:defRPr/>
              </a:pPr>
              <a:t>7/29/2025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7B57F-45E9-4B4E-A93D-F4301E1DA5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C0403-47FA-41D3-A5C4-1A5518B11102}" type="datetime1">
              <a:rPr lang="en-US"/>
              <a:pPr>
                <a:defRPr/>
              </a:pPr>
              <a:t>7/29/2025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4BD5C-A31F-4022-8468-2F9A2E0B70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CD15193E-EE6A-41DC-87D9-2E5F9C82693A}" type="datetime1">
              <a:rPr lang="en-US"/>
              <a:pPr>
                <a:defRPr/>
              </a:pPr>
              <a:t>7/29/2025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0D4547EF-B13C-49FD-8617-25273CEA01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65" charset="-128"/>
          <a:cs typeface="ＭＳ Ｐゴシック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 idx="4294967295"/>
          </p:nvPr>
        </p:nvSpPr>
        <p:spPr>
          <a:xfrm>
            <a:off x="0" y="0"/>
            <a:ext cx="6858000" cy="990600"/>
          </a:xfrm>
          <a:solidFill>
            <a:srgbClr val="00345E"/>
          </a:solidFill>
        </p:spPr>
        <p:txBody>
          <a:bodyPr lIns="365760"/>
          <a:lstStyle/>
          <a:p>
            <a:pPr eaLnBrk="1" hangingPunct="1"/>
            <a:r>
              <a:rPr lang="en-US" b="1" dirty="0">
                <a:solidFill>
                  <a:schemeClr val="bg1"/>
                </a:solidFill>
                <a:ea typeface="ＭＳ Ｐゴシック"/>
              </a:rPr>
              <a:t>SARS MOBILE TAX UNIT</a:t>
            </a:r>
          </a:p>
        </p:txBody>
      </p:sp>
      <p:sp>
        <p:nvSpPr>
          <p:cNvPr id="2051" name="Title 1"/>
          <p:cNvSpPr txBox="1">
            <a:spLocks/>
          </p:cNvSpPr>
          <p:nvPr/>
        </p:nvSpPr>
        <p:spPr bwMode="auto">
          <a:xfrm>
            <a:off x="4495800" y="990600"/>
            <a:ext cx="2362200" cy="5334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September 2025</a:t>
            </a:r>
          </a:p>
        </p:txBody>
      </p:sp>
      <p:sp>
        <p:nvSpPr>
          <p:cNvPr id="2052" name="TextBox 5"/>
          <p:cNvSpPr txBox="1">
            <a:spLocks noChangeArrowheads="1"/>
          </p:cNvSpPr>
          <p:nvPr/>
        </p:nvSpPr>
        <p:spPr bwMode="auto">
          <a:xfrm>
            <a:off x="0" y="1553534"/>
            <a:ext cx="6858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1200" dirty="0">
                <a:solidFill>
                  <a:schemeClr val="tx2"/>
                </a:solidFill>
              </a:rPr>
              <a:t>The SARS Taxpayer Service team will be visiting various communities of Marble Hall to assist taxpayers with submissions of Income Tax Returns (ITR12) and Income Tax registrations on eFiling/SARS Mobi App, as well as other tax-related enquiries. The details of the visits are as listed below:</a:t>
            </a:r>
          </a:p>
        </p:txBody>
      </p:sp>
      <p:pic>
        <p:nvPicPr>
          <p:cNvPr id="2053" name="Picture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73" y="8352467"/>
            <a:ext cx="6867525" cy="15535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Title 1"/>
          <p:cNvSpPr txBox="1">
            <a:spLocks/>
          </p:cNvSpPr>
          <p:nvPr/>
        </p:nvSpPr>
        <p:spPr bwMode="auto">
          <a:xfrm>
            <a:off x="0" y="990600"/>
            <a:ext cx="2743200" cy="5334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MTU 17 </a:t>
            </a:r>
          </a:p>
        </p:txBody>
      </p:sp>
      <p:graphicFrame>
        <p:nvGraphicFramePr>
          <p:cNvPr id="15440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191741"/>
              </p:ext>
            </p:extLst>
          </p:nvPr>
        </p:nvGraphicFramePr>
        <p:xfrm>
          <a:off x="38100" y="2384530"/>
          <a:ext cx="6819900" cy="2193504"/>
        </p:xfrm>
        <a:graphic>
          <a:graphicData uri="http://schemas.openxmlformats.org/drawingml/2006/table">
            <a:tbl>
              <a:tblPr/>
              <a:tblGrid>
                <a:gridCol w="20337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73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24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51739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AREA AND 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DATE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TIME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CONTACT DETAILS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41765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Ephraim Mogale Local Municipality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Marble Hall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30 September 2025</a:t>
                      </a:r>
                      <a:endParaRPr kumimoji="0" lang="en-ZA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09h00-15h00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www.sars.gov.za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9613141"/>
                  </a:ext>
                </a:extLst>
              </a:tr>
            </a:tbl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0" y="8643455"/>
            <a:ext cx="3561849" cy="1153345"/>
          </a:xfrm>
          <a:prstGeom prst="roundRect">
            <a:avLst/>
          </a:prstGeom>
          <a:solidFill>
            <a:schemeClr val="bg1"/>
          </a:solidFill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en-ZA" sz="9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r>
              <a:rPr lang="en-ZA" sz="11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Required:</a:t>
            </a:r>
          </a:p>
          <a:p>
            <a:pPr>
              <a:defRPr/>
            </a:pPr>
            <a:r>
              <a:rPr lang="en-ZA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Original ID, IRP5, Medical Aid Certificates, RAF &amp; Travel Logs</a:t>
            </a:r>
            <a:r>
              <a:rPr lang="en-ZA" sz="9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. </a:t>
            </a:r>
            <a:endParaRPr lang="en-ZA" sz="9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endParaRPr lang="en-ZA" sz="11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r>
              <a:rPr lang="en-ZA" sz="11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For more information visit the SARS website</a:t>
            </a:r>
            <a:r>
              <a:rPr lang="en-ZA" sz="1100" dirty="0">
                <a:solidFill>
                  <a:srgbClr val="000000"/>
                </a:solidFill>
                <a:ea typeface="ＭＳ Ｐゴシック"/>
                <a:cs typeface="ＭＳ Ｐゴシック"/>
              </a:rPr>
              <a:t>    </a:t>
            </a:r>
          </a:p>
          <a:p>
            <a:pPr>
              <a:defRPr/>
            </a:pPr>
            <a:r>
              <a:rPr lang="en-ZA" sz="1000" dirty="0">
                <a:solidFill>
                  <a:srgbClr val="000000"/>
                </a:solidFill>
                <a:ea typeface="ＭＳ Ｐゴシック"/>
                <a:cs typeface="ＭＳ Ｐゴシック"/>
              </a:rPr>
              <a:t>www.sars.gov.za</a:t>
            </a:r>
            <a:endParaRPr lang="en-US" sz="9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endParaRPr lang="en-ZA" sz="900" dirty="0">
              <a:solidFill>
                <a:srgbClr val="000000"/>
              </a:solidFill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637546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15439</TotalTime>
  <Words>116</Words>
  <Application>Microsoft Office PowerPoint</Application>
  <PresentationFormat>A4 Paper (210x297 mm)</PresentationFormat>
  <Paragraphs>22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Theme</vt:lpstr>
      <vt:lpstr>SARS MOBILE TAX UNIT</vt:lpstr>
    </vt:vector>
  </TitlesOfParts>
  <Company>SARS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TAX WORKSHOPS</dc:title>
  <dc:creator>Riyaad Ebrahim</dc:creator>
  <cp:lastModifiedBy>Geraldine Fröhling</cp:lastModifiedBy>
  <cp:revision>510</cp:revision>
  <cp:lastPrinted>2023-08-17T10:57:23Z</cp:lastPrinted>
  <dcterms:created xsi:type="dcterms:W3CDTF">2011-02-03T13:22:32Z</dcterms:created>
  <dcterms:modified xsi:type="dcterms:W3CDTF">2025-07-29T11:45:53Z</dcterms:modified>
</cp:coreProperties>
</file>