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71" r:id="rId5"/>
  </p:sldIdLst>
  <p:sldSz cx="6858000" cy="9906000" type="A4"/>
  <p:notesSz cx="6805613" cy="9939338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97D"/>
    <a:srgbClr val="005395"/>
    <a:srgbClr val="00345E"/>
    <a:srgbClr val="B9CDE5"/>
    <a:srgbClr val="BCC2CC"/>
    <a:srgbClr val="E9EDF4"/>
    <a:srgbClr val="E8EEF8"/>
    <a:srgbClr val="EDF2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0784C46-A977-4081-81AE-267DAA881ACB}" v="3" dt="2025-07-09T04:33:47.9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588" autoAdjust="0"/>
    <p:restoredTop sz="94139" autoAdjust="0"/>
  </p:normalViewPr>
  <p:slideViewPr>
    <p:cSldViewPr snapToObjects="1">
      <p:cViewPr varScale="1">
        <p:scale>
          <a:sx n="52" d="100"/>
          <a:sy n="52" d="100"/>
        </p:scale>
        <p:origin x="3230" y="154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funo Tshivhangani" userId="4470a063-0751-4d74-98de-227a65e04724" providerId="ADAL" clId="{02A342DD-8DAC-4E98-B72D-BB1E9D1F4794}"/>
    <pc:docChg chg="modSld">
      <pc:chgData name="Lufuno Tshivhangani" userId="4470a063-0751-4d74-98de-227a65e04724" providerId="ADAL" clId="{02A342DD-8DAC-4E98-B72D-BB1E9D1F4794}" dt="2025-07-09T07:04:14.752" v="1" actId="14100"/>
      <pc:docMkLst>
        <pc:docMk/>
      </pc:docMkLst>
      <pc:sldChg chg="modSp mod">
        <pc:chgData name="Lufuno Tshivhangani" userId="4470a063-0751-4d74-98de-227a65e04724" providerId="ADAL" clId="{02A342DD-8DAC-4E98-B72D-BB1E9D1F4794}" dt="2025-07-09T07:04:14.752" v="1" actId="14100"/>
        <pc:sldMkLst>
          <pc:docMk/>
          <pc:sldMk cId="3289996770" sldId="271"/>
        </pc:sldMkLst>
        <pc:graphicFrameChg chg="modGraphic">
          <ac:chgData name="Lufuno Tshivhangani" userId="4470a063-0751-4d74-98de-227a65e04724" providerId="ADAL" clId="{02A342DD-8DAC-4E98-B72D-BB1E9D1F4794}" dt="2025-07-09T07:04:14.752" v="1" actId="14100"/>
          <ac:graphicFrameMkLst>
            <pc:docMk/>
            <pc:sldMk cId="3289996770" sldId="271"/>
            <ac:graphicFrameMk id="15440" creationId="{00000000-0000-0000-0000-000000000000}"/>
          </ac:graphicFrameMkLst>
        </pc:graphicFrame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55596" y="0"/>
            <a:ext cx="2948397" cy="496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t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BCD51722-60F6-4ABF-AAFA-E569D6CF1E48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55596" y="9441333"/>
            <a:ext cx="2948397" cy="496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77" tIns="45839" rIns="91677" bIns="45839" numCol="1" anchor="b" anchorCtr="0" compatLnSpc="1">
            <a:prstTxWarp prst="textNoShape">
              <a:avLst/>
            </a:prstTxWarp>
          </a:bodyPr>
          <a:lstStyle>
            <a:lvl1pPr algn="r" defTabSz="457641">
              <a:defRPr sz="1200">
                <a:latin typeface="Arial" charset="0"/>
              </a:defRPr>
            </a:lvl1pPr>
          </a:lstStyle>
          <a:p>
            <a:pPr>
              <a:defRPr/>
            </a:pPr>
            <a:fld id="{9101665A-42EC-4B81-812E-9926F88D8281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169247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596" y="0"/>
            <a:ext cx="2948397" cy="496409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36F57351-A00E-415B-AEC4-2894AB4A5591}" type="datetimeFigureOut">
              <a:rPr lang="en-US"/>
              <a:pPr>
                <a:defRPr/>
              </a:pPr>
              <a:t>7/9/2025</a:t>
            </a:fld>
            <a:endParaRPr lang="en-ZA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12963" y="746125"/>
            <a:ext cx="2579687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pPr lvl="0"/>
            <a:endParaRPr lang="en-ZA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399" y="4721465"/>
            <a:ext cx="5444815" cy="4472462"/>
          </a:xfrm>
          <a:prstGeom prst="rect">
            <a:avLst/>
          </a:prstGeom>
        </p:spPr>
        <p:txBody>
          <a:bodyPr vert="horz" lIns="92492" tIns="46246" rIns="92492" bIns="46246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Z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ZA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596" y="9441333"/>
            <a:ext cx="2948397" cy="496408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5D64F5FB-0962-4A62-96E2-BE89D567B515}" type="slidenum">
              <a:rPr lang="en-ZA"/>
              <a:pPr>
                <a:defRPr/>
              </a:pPr>
              <a:t>‹#›</a:t>
            </a:fld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013186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ZA" dirty="0"/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5D0D95-621D-4C3F-B790-7192DD515E0D}" type="slidenum">
              <a:rPr lang="en-ZA" smtClean="0"/>
              <a:pPr/>
              <a:t>1</a:t>
            </a:fld>
            <a:endParaRPr lang="en-ZA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0A24C-E48A-42DB-99B6-684F5EFC50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4580C-10A9-4EE2-93AF-74E98C74499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96D98-5D83-4C8F-B5FE-10B51D94AAB3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04D06-648B-47A1-8EA5-70075C74B2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11559-A91E-487E-90A8-3037C77A805D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7A5C3C-E4D3-4590-9806-C32019202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1E9773-93C0-4073-9109-7470D40D92A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74FA96-A325-41CD-9FF3-952CB7E5B3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8CB3D4-0E8A-4A6C-AC04-580F5098BDC6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0C9B48-A0D1-4F5D-B89B-6FCEFC64315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7BB480-8492-4472-9EBB-2D15B20ED48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4B81E1-F2F5-4625-890B-5B044ECFFC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62C5C9-B535-415C-98B9-50637D07A401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00B0E3-D6F3-4C63-B8DF-1668506D15D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3362C8-A6B4-45E8-9BC4-DE2A40C3E71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5F727-44A0-4153-B245-6762B1036F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95042-6C01-4DB7-B391-FB497F81FD9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C7901A-76CC-4F1A-B582-2E017F804C7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D9876-EF90-4BCA-9FB5-45B8C6DF876C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07B57F-45E9-4B4E-A93D-F4301E1DA51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C0403-47FA-41D3-A5C4-1A5518B11102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BD5C-A31F-4022-8468-2F9A2E0B70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CD15193E-EE6A-41DC-87D9-2E5F9C82693A}" type="datetime1">
              <a:rPr lang="en-US"/>
              <a:pPr>
                <a:defRPr/>
              </a:pPr>
              <a:t>7/9/2025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itchFamily="-65" charset="0"/>
                <a:ea typeface="ＭＳ Ｐゴシック" pitchFamily="-65" charset="-128"/>
                <a:cs typeface="+mn-cs"/>
              </a:defRPr>
            </a:lvl1pPr>
          </a:lstStyle>
          <a:p>
            <a:pPr>
              <a:defRPr/>
            </a:pPr>
            <a:fld id="{0D4547EF-B13C-49FD-8617-25273CEA01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65" charset="-128"/>
          <a:cs typeface="ＭＳ Ｐゴシック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  <a:cs typeface="ＭＳ Ｐゴシック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65" charset="0"/>
          <a:ea typeface="ＭＳ Ｐゴシック" pitchFamily="-65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pitchFamily="-65" charset="-128"/>
          <a:cs typeface="ＭＳ Ｐゴシック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 idx="4294967295"/>
          </p:nvPr>
        </p:nvSpPr>
        <p:spPr>
          <a:xfrm>
            <a:off x="0" y="0"/>
            <a:ext cx="6858000" cy="990600"/>
          </a:xfrm>
          <a:solidFill>
            <a:srgbClr val="00345E"/>
          </a:solidFill>
        </p:spPr>
        <p:txBody>
          <a:bodyPr lIns="365760"/>
          <a:lstStyle/>
          <a:p>
            <a:pPr eaLnBrk="1" hangingPunct="1"/>
            <a:r>
              <a:rPr lang="en-US" b="1" dirty="0">
                <a:solidFill>
                  <a:schemeClr val="bg1"/>
                </a:solidFill>
                <a:ea typeface="ＭＳ Ｐゴシック"/>
              </a:rPr>
              <a:t>SARS MOBILE TAX UNIT</a:t>
            </a:r>
          </a:p>
        </p:txBody>
      </p:sp>
      <p:sp>
        <p:nvSpPr>
          <p:cNvPr id="2051" name="Title 1"/>
          <p:cNvSpPr txBox="1">
            <a:spLocks/>
          </p:cNvSpPr>
          <p:nvPr/>
        </p:nvSpPr>
        <p:spPr bwMode="auto">
          <a:xfrm>
            <a:off x="4572000" y="990600"/>
            <a:ext cx="22860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July  2025</a:t>
            </a:r>
          </a:p>
        </p:txBody>
      </p:sp>
      <p:sp>
        <p:nvSpPr>
          <p:cNvPr id="2052" name="TextBox 5"/>
          <p:cNvSpPr txBox="1">
            <a:spLocks noChangeArrowheads="1"/>
          </p:cNvSpPr>
          <p:nvPr/>
        </p:nvSpPr>
        <p:spPr bwMode="auto">
          <a:xfrm>
            <a:off x="0" y="1700213"/>
            <a:ext cx="6858000" cy="738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en-US" sz="1400" dirty="0">
                <a:solidFill>
                  <a:schemeClr val="tx2"/>
                </a:solidFill>
                <a:latin typeface="+mn-lt"/>
              </a:rPr>
              <a:t>The South African Revenue Service will be visiting the areas listed below to assist taxpayers with the submission of </a:t>
            </a:r>
            <a:r>
              <a:rPr lang="en-US" sz="1400" dirty="0">
                <a:solidFill>
                  <a:srgbClr val="1F497D"/>
                </a:solidFill>
                <a:latin typeface="+mn-lt"/>
              </a:rPr>
              <a:t>income</a:t>
            </a:r>
            <a:r>
              <a:rPr lang="en-US" sz="1400" dirty="0">
                <a:solidFill>
                  <a:schemeClr val="tx2"/>
                </a:solidFill>
                <a:latin typeface="+mn-lt"/>
              </a:rPr>
              <a:t> tax returns, eFiling, income tax registration and general enquiries on tax matters.</a:t>
            </a:r>
            <a:endParaRPr lang="en-US" sz="1400" dirty="0">
              <a:solidFill>
                <a:schemeClr val="tx2"/>
              </a:solidFill>
              <a:latin typeface="Arial" pitchFamily="34" charset="0"/>
            </a:endParaRPr>
          </a:p>
        </p:txBody>
      </p:sp>
      <p:pic>
        <p:nvPicPr>
          <p:cNvPr id="2053" name="Picture 6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" y="7620000"/>
            <a:ext cx="6858000" cy="2628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4" name="Title 1"/>
          <p:cNvSpPr txBox="1">
            <a:spLocks/>
          </p:cNvSpPr>
          <p:nvPr/>
        </p:nvSpPr>
        <p:spPr bwMode="auto">
          <a:xfrm>
            <a:off x="0" y="990600"/>
            <a:ext cx="2743200" cy="533400"/>
          </a:xfrm>
          <a:prstGeom prst="rect">
            <a:avLst/>
          </a:prstGeom>
          <a:solidFill>
            <a:srgbClr val="005395"/>
          </a:soli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MTU 5 </a:t>
            </a:r>
            <a:r>
              <a:rPr lang="en-US" b="1" dirty="0" err="1">
                <a:solidFill>
                  <a:schemeClr val="bg1"/>
                </a:solidFill>
                <a:latin typeface="Calibri" pitchFamily="34" charset="0"/>
              </a:rPr>
              <a:t>Namakgale</a:t>
            </a:r>
            <a:r>
              <a:rPr lang="en-US" b="1" dirty="0">
                <a:solidFill>
                  <a:schemeClr val="bg1"/>
                </a:solidFill>
                <a:latin typeface="Calibri" pitchFamily="34" charset="0"/>
              </a:rPr>
              <a:t> Community Hall</a:t>
            </a:r>
          </a:p>
        </p:txBody>
      </p:sp>
      <p:graphicFrame>
        <p:nvGraphicFramePr>
          <p:cNvPr id="15440" name="Group 8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6569903"/>
              </p:ext>
            </p:extLst>
          </p:nvPr>
        </p:nvGraphicFramePr>
        <p:xfrm>
          <a:off x="0" y="2438402"/>
          <a:ext cx="6877050" cy="8380589"/>
        </p:xfrm>
        <a:graphic>
          <a:graphicData uri="http://schemas.openxmlformats.org/drawingml/2006/table">
            <a:tbl>
              <a:tblPr/>
              <a:tblGrid>
                <a:gridCol w="29776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1775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816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77023"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Date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TIME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897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Namakgale</a:t>
                      </a:r>
                      <a:r>
                        <a:rPr lang="en-US" sz="20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28 July 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11:00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9306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Namakgale</a:t>
                      </a:r>
                      <a:r>
                        <a:rPr lang="en-US" sz="20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29 July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 – 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9487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Namakgale</a:t>
                      </a:r>
                      <a:r>
                        <a:rPr lang="en-US" sz="2000" dirty="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Phalaborwa Gate 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30 July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08:00-16:00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138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err="1"/>
                        <a:t>Namakgale</a:t>
                      </a:r>
                      <a:r>
                        <a:rPr lang="en-US" sz="2000"/>
                        <a:t> Community Hall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/>
                        <a:t>Phalaborwa </a:t>
                      </a:r>
                      <a:r>
                        <a:rPr lang="en-US" sz="2000" dirty="0"/>
                        <a:t>Gate  </a:t>
                      </a:r>
                      <a:endParaRPr lang="en-ZA" sz="2000" dirty="0"/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31 July 2025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ＭＳ Ｐゴシック"/>
                          <a:cs typeface="ＭＳ Ｐゴシック"/>
                        </a:rPr>
                        <a:t>08:00-14:00</a:t>
                      </a:r>
                    </a:p>
                  </a:txBody>
                  <a:tcPr marT="45693" marB="45693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B9CDE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648010">
                <a:tc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r>
                        <a:rPr lang="en-ZA" sz="14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register as a taxpayer, you need:</a:t>
                      </a:r>
                    </a:p>
                    <a:p>
                      <a:pPr marL="228600" indent="-228600" algn="ctr" fontAlgn="b">
                        <a:buFont typeface="+mj-lt"/>
                        <a:buAutoNum type="arabicPeriod"/>
                      </a:pP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Certified copy of your Identity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Document/Passport/Driver’s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Licence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Bank Statement  </a:t>
                      </a:r>
                    </a:p>
                    <a:p>
                      <a:pPr lvl="0" algn="l" fontAlgn="b">
                        <a:buFont typeface="Arial" pitchFamily="34" charset="0"/>
                        <a:buNone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  (stamped by the bank)</a:t>
                      </a:r>
                    </a:p>
                    <a:p>
                      <a:pPr lvl="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 Original Proof of 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r>
                        <a:rPr lang="en-ZA" sz="1400" b="0" i="0" u="sng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To submit an Income Tax Return</a:t>
                      </a:r>
                      <a:r>
                        <a:rPr lang="en-ZA" sz="1400" b="0" i="0" u="sng" strike="noStrike" baseline="0">
                          <a:solidFill>
                            <a:srgbClr val="1F497D"/>
                          </a:solidFill>
                          <a:latin typeface="+mn-lt"/>
                        </a:rPr>
                        <a:t>, you need:</a:t>
                      </a: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indent="-228600" algn="ctr" fontAlgn="b">
                        <a:buFont typeface="+mj-lt"/>
                        <a:buAutoNum type="arabicPeriod" startAt="2"/>
                      </a:pPr>
                      <a:endParaRPr lang="en-ZA" sz="1400" b="0" i="0" u="sng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marL="228600" marR="0" indent="-228600" algn="l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IRP5/IT3(a)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IT3(b) certificates in respect of Investment Income 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Medical Aid certificates and receipts as confirmation of payment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Retirement Annuity Fund certificates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Travel logbook (receipt of a travel allowance)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Any other documentation relating to income received or deductions you want to claim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Proof of Identification (identity document/passport/driver’s licence)</a:t>
                      </a:r>
                    </a:p>
                    <a:p>
                      <a:pPr marL="228600" indent="-228600" algn="l" fontAlgn="b">
                        <a:buFont typeface="Arial" pitchFamily="34" charset="0"/>
                        <a:buChar char="•"/>
                      </a:pPr>
                      <a:r>
                        <a:rPr lang="en-ZA" sz="1400" b="0" i="0" u="none" strike="noStrike" baseline="0" dirty="0">
                          <a:solidFill>
                            <a:srgbClr val="1F497D"/>
                          </a:solidFill>
                          <a:latin typeface="+mn-lt"/>
                        </a:rPr>
                        <a:t>If married in community of property – spouse’s identity number</a:t>
                      </a:r>
                      <a:endParaRPr lang="en-ZA" sz="1400" dirty="0">
                        <a:solidFill>
                          <a:srgbClr val="1F497D"/>
                        </a:solidFill>
                        <a:latin typeface="+mn-lt"/>
                      </a:endParaRPr>
                    </a:p>
                    <a:p>
                      <a:pPr algn="ctr" fontAlgn="b"/>
                      <a:endParaRPr lang="en-ZA" sz="1400" b="0" i="0" u="none" strike="noStrike" dirty="0">
                        <a:solidFill>
                          <a:srgbClr val="1F497D"/>
                        </a:solidFill>
                        <a:latin typeface="Trebuchet MS"/>
                      </a:endParaRPr>
                    </a:p>
                  </a:txBody>
                  <a:tcPr marL="9525" marR="9525" marT="9525" marB="0"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100" b="0" i="0" u="none" strike="noStrike" cap="none" normalizeH="0" baseline="0" dirty="0">
                        <a:ln>
                          <a:noFill/>
                        </a:ln>
                        <a:solidFill>
                          <a:srgbClr val="254061"/>
                        </a:solidFill>
                        <a:effectLst/>
                        <a:latin typeface="Calibri" pitchFamily="34" charset="0"/>
                        <a:ea typeface="ＭＳ Ｐゴシック"/>
                        <a:cs typeface="ＭＳ Ｐゴシック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882102">
                <a:tc>
                  <a:txBody>
                    <a:bodyPr/>
                    <a:lstStyle/>
                    <a:p>
                      <a:pPr marL="0" indent="0" algn="ctr" fontAlgn="b">
                        <a:buFont typeface="+mj-lt"/>
                        <a:buNone/>
                      </a:pPr>
                      <a:endParaRPr lang="en-ZA" sz="1400" b="0" i="0" u="none" strike="noStrike" baseline="0" dirty="0">
                        <a:solidFill>
                          <a:srgbClr val="1F497D"/>
                        </a:solidFill>
                        <a:latin typeface="+mn-lt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 gridSpan="2" vMerge="1">
                  <a:txBody>
                    <a:bodyPr/>
                    <a:lstStyle/>
                    <a:p>
                      <a:endParaRPr lang="en-ZA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ZA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99967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32E7DF291C7F47ADF22B49A7491CCF" ma:contentTypeVersion="8" ma:contentTypeDescription="Create a new document." ma:contentTypeScope="" ma:versionID="e5d6187ce96f3f3aa9359e0a09d7702c">
  <xsd:schema xmlns:xsd="http://www.w3.org/2001/XMLSchema" xmlns:xs="http://www.w3.org/2001/XMLSchema" xmlns:p="http://schemas.microsoft.com/office/2006/metadata/properties" xmlns:ns3="5bb7ff34-9bd3-48aa-bad7-67dca2dbd27b" xmlns:ns4="1ae51098-6f4c-4759-ab7c-ad7fbec2b599" targetNamespace="http://schemas.microsoft.com/office/2006/metadata/properties" ma:root="true" ma:fieldsID="0d1f94f566a1d3ef4819bd3e1094dd12" ns3:_="" ns4:_="">
    <xsd:import namespace="5bb7ff34-9bd3-48aa-bad7-67dca2dbd27b"/>
    <xsd:import namespace="1ae51098-6f4c-4759-ab7c-ad7fbec2b5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MediaServiceSearchProperties" minOccurs="0"/>
                <xsd:element ref="ns4:SharedWithUsers" minOccurs="0"/>
                <xsd:element ref="ns4:SharedWithDetails" minOccurs="0"/>
                <xsd:element ref="ns4:SharingHintHash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bb7ff34-9bd3-48aa-bad7-67dca2dbd27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5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e51098-6f4c-4759-ab7c-ad7fbec2b599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5bb7ff34-9bd3-48aa-bad7-67dca2dbd27b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9B0152A9-172A-40A5-B037-B853584A880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bb7ff34-9bd3-48aa-bad7-67dca2dbd27b"/>
    <ds:schemaRef ds:uri="1ae51098-6f4c-4759-ab7c-ad7fbec2b5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F62E914-56A3-472C-8ED9-0DFEAB333A80}">
  <ds:schemaRefs>
    <ds:schemaRef ds:uri="http://purl.org/dc/elements/1.1/"/>
    <ds:schemaRef ds:uri="http://purl.org/dc/dcmitype/"/>
    <ds:schemaRef ds:uri="http://schemas.microsoft.com/office/2006/metadata/properties"/>
    <ds:schemaRef ds:uri="http://schemas.microsoft.com/office/2006/documentManagement/types"/>
    <ds:schemaRef ds:uri="5bb7ff34-9bd3-48aa-bad7-67dca2dbd27b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1ae51098-6f4c-4759-ab7c-ad7fbec2b599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3B7D02C-9F37-40C7-881C-2AFDD213C96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12222</TotalTime>
  <Words>212</Words>
  <Application>Microsoft Office PowerPoint</Application>
  <PresentationFormat>A4 Paper (210x297 mm)</PresentationFormat>
  <Paragraphs>41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Trebuchet MS</vt:lpstr>
      <vt:lpstr>Office Theme</vt:lpstr>
      <vt:lpstr>SARS MOBILE TAX UNIT</vt:lpstr>
    </vt:vector>
  </TitlesOfParts>
  <Company>SARS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FREE TAX WORKSHOPS</dc:title>
  <dc:creator>Riyaad Ebrahim</dc:creator>
  <cp:lastModifiedBy>Geraldine Fröhling</cp:lastModifiedBy>
  <cp:revision>510</cp:revision>
  <cp:lastPrinted>2015-07-28T05:26:34Z</cp:lastPrinted>
  <dcterms:created xsi:type="dcterms:W3CDTF">2011-02-03T13:22:32Z</dcterms:created>
  <dcterms:modified xsi:type="dcterms:W3CDTF">2025-07-09T07:19:17Z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0x0101004932E7DF291C7F47ADF22B49A7491CCF</vt:lpwstr>
  </property>
</Properties>
</file>