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3" r:id="rId2"/>
  </p:sldIdLst>
  <p:sldSz cx="6858000" cy="9906000" type="A4"/>
  <p:notesSz cx="6805613" cy="9939338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  <p:extLst>
    <p:ext uri="{521415D9-36F7-43E2-AB2F-B90AF26B5E84}">
      <p14:sectionLst xmlns:p14="http://schemas.microsoft.com/office/powerpoint/2010/main">
        <p14:section name="Untitled Section" id="{09B1AD33-AC24-458E-98C3-67111E689B63}">
          <p14:sldIdLst>
            <p14:sldId id="27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45E"/>
    <a:srgbClr val="1F497D"/>
    <a:srgbClr val="005395"/>
    <a:srgbClr val="B9CDE5"/>
    <a:srgbClr val="BCC2CC"/>
    <a:srgbClr val="E9EDF4"/>
    <a:srgbClr val="E8EEF8"/>
    <a:srgbClr val="EDF2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EE144C-BC07-4AC3-95F9-AFA86E14EA2F}" v="6" dt="2025-06-12T10:58:21.42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18" autoAdjust="0"/>
    <p:restoredTop sz="88921" autoAdjust="0"/>
  </p:normalViewPr>
  <p:slideViewPr>
    <p:cSldViewPr snapToObjects="1">
      <p:cViewPr varScale="1">
        <p:scale>
          <a:sx n="40" d="100"/>
          <a:sy n="40" d="100"/>
        </p:scale>
        <p:origin x="2652" y="270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1" y="1"/>
            <a:ext cx="2948397" cy="496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66" tIns="45834" rIns="91666" bIns="45834" numCol="1" anchor="t" anchorCtr="0" compatLnSpc="1">
            <a:prstTxWarp prst="textNoShape">
              <a:avLst/>
            </a:prstTxWarp>
          </a:bodyPr>
          <a:lstStyle>
            <a:lvl1pPr defTabSz="45758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55597" y="1"/>
            <a:ext cx="2948397" cy="496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66" tIns="45834" rIns="91666" bIns="45834" numCol="1" anchor="t" anchorCtr="0" compatLnSpc="1">
            <a:prstTxWarp prst="textNoShape">
              <a:avLst/>
            </a:prstTxWarp>
          </a:bodyPr>
          <a:lstStyle>
            <a:lvl1pPr algn="r" defTabSz="457588">
              <a:defRPr sz="1200">
                <a:latin typeface="Arial" charset="0"/>
              </a:defRPr>
            </a:lvl1pPr>
          </a:lstStyle>
          <a:p>
            <a:pPr>
              <a:defRPr/>
            </a:pPr>
            <a:fld id="{BCD51722-60F6-4ABF-AAFA-E569D6CF1E48}" type="datetimeFigureOut">
              <a:rPr lang="en-US"/>
              <a:pPr>
                <a:defRPr/>
              </a:pPr>
              <a:t>7/14/2025</a:t>
            </a:fld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1" y="9441333"/>
            <a:ext cx="2948397" cy="496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66" tIns="45834" rIns="91666" bIns="45834" numCol="1" anchor="b" anchorCtr="0" compatLnSpc="1">
            <a:prstTxWarp prst="textNoShape">
              <a:avLst/>
            </a:prstTxWarp>
          </a:bodyPr>
          <a:lstStyle>
            <a:lvl1pPr defTabSz="45758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55597" y="9441333"/>
            <a:ext cx="2948397" cy="496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66" tIns="45834" rIns="91666" bIns="45834" numCol="1" anchor="b" anchorCtr="0" compatLnSpc="1">
            <a:prstTxWarp prst="textNoShape">
              <a:avLst/>
            </a:prstTxWarp>
          </a:bodyPr>
          <a:lstStyle>
            <a:lvl1pPr algn="r" defTabSz="457588">
              <a:defRPr sz="1200">
                <a:latin typeface="Arial" charset="0"/>
              </a:defRPr>
            </a:lvl1pPr>
          </a:lstStyle>
          <a:p>
            <a:pPr>
              <a:defRPr/>
            </a:pPr>
            <a:fld id="{9101665A-42EC-4B81-812E-9926F88D8281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9247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8397" cy="496409"/>
          </a:xfrm>
          <a:prstGeom prst="rect">
            <a:avLst/>
          </a:prstGeom>
        </p:spPr>
        <p:txBody>
          <a:bodyPr vert="horz" lIns="92481" tIns="46241" rIns="92481" bIns="46241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597" y="1"/>
            <a:ext cx="2948397" cy="496409"/>
          </a:xfrm>
          <a:prstGeom prst="rect">
            <a:avLst/>
          </a:prstGeom>
        </p:spPr>
        <p:txBody>
          <a:bodyPr vert="horz" lIns="92481" tIns="46241" rIns="92481" bIns="46241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6F57351-A00E-415B-AEC4-2894AB4A5591}" type="datetimeFigureOut">
              <a:rPr lang="en-US"/>
              <a:pPr>
                <a:defRPr/>
              </a:pPr>
              <a:t>7/14/2025</a:t>
            </a:fld>
            <a:endParaRPr lang="en-Z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6513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81" tIns="46241" rIns="92481" bIns="46241" rtlCol="0" anchor="ctr"/>
          <a:lstStyle/>
          <a:p>
            <a:pPr lvl="0"/>
            <a:endParaRPr lang="en-ZA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400" y="4721466"/>
            <a:ext cx="5444815" cy="4472462"/>
          </a:xfrm>
          <a:prstGeom prst="rect">
            <a:avLst/>
          </a:prstGeom>
        </p:spPr>
        <p:txBody>
          <a:bodyPr vert="horz" lIns="92481" tIns="46241" rIns="92481" bIns="4624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ZA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41333"/>
            <a:ext cx="2948397" cy="496408"/>
          </a:xfrm>
          <a:prstGeom prst="rect">
            <a:avLst/>
          </a:prstGeom>
        </p:spPr>
        <p:txBody>
          <a:bodyPr vert="horz" lIns="92481" tIns="46241" rIns="92481" bIns="46241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597" y="9441333"/>
            <a:ext cx="2948397" cy="496408"/>
          </a:xfrm>
          <a:prstGeom prst="rect">
            <a:avLst/>
          </a:prstGeom>
        </p:spPr>
        <p:txBody>
          <a:bodyPr vert="horz" lIns="92481" tIns="46241" rIns="92481" bIns="46241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D64F5FB-0962-4A62-96E2-BE89D567B515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01318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5D0D95-621D-4C3F-B790-7192DD515E0D}" type="slidenum">
              <a:rPr lang="en-ZA" smtClean="0"/>
              <a:pPr/>
              <a:t>1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771653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0A24C-E48A-42DB-99B6-684F5EFC509C}" type="datetime1">
              <a:rPr lang="en-US"/>
              <a:pPr>
                <a:defRPr/>
              </a:pPr>
              <a:t>7/14/2025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4580C-10A9-4EE2-93AF-74E98C7449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96D98-5D83-4C8F-B5FE-10B51D94AAB3}" type="datetime1">
              <a:rPr lang="en-US"/>
              <a:pPr>
                <a:defRPr/>
              </a:pPr>
              <a:t>7/14/2025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04D06-648B-47A1-8EA5-70075C74B2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11559-A91E-487E-90A8-3037C77A805D}" type="datetime1">
              <a:rPr lang="en-US"/>
              <a:pPr>
                <a:defRPr/>
              </a:pPr>
              <a:t>7/14/2025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A5C3C-E4D3-4590-9806-C32019202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E9773-93C0-4073-9109-7470D40D92A1}" type="datetime1">
              <a:rPr lang="en-US"/>
              <a:pPr>
                <a:defRPr/>
              </a:pPr>
              <a:t>7/14/2025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4FA96-A325-41CD-9FF3-952CB7E5B3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CB3D4-0E8A-4A6C-AC04-580F5098BDC6}" type="datetime1">
              <a:rPr lang="en-US"/>
              <a:pPr>
                <a:defRPr/>
              </a:pPr>
              <a:t>7/14/2025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C9B48-A0D1-4F5D-B89B-6FCEFC6431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BB480-8492-4472-9EBB-2D15B20ED482}" type="datetime1">
              <a:rPr lang="en-US"/>
              <a:pPr>
                <a:defRPr/>
              </a:pPr>
              <a:t>7/14/2025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B81E1-F2F5-4625-890B-5B044ECFFC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2C5C9-B535-415C-98B9-50637D07A401}" type="datetime1">
              <a:rPr lang="en-US"/>
              <a:pPr>
                <a:defRPr/>
              </a:pPr>
              <a:t>7/14/2025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0B0E3-D6F3-4C63-B8DF-1668506D15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362C8-A6B4-45E8-9BC4-DE2A40C3E71A}" type="datetime1">
              <a:rPr lang="en-US"/>
              <a:pPr>
                <a:defRPr/>
              </a:pPr>
              <a:t>7/14/2025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5F727-44A0-4153-B245-6762B1036F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95042-6C01-4DB7-B391-FB497F81FD9C}" type="datetime1">
              <a:rPr lang="en-US"/>
              <a:pPr>
                <a:defRPr/>
              </a:pPr>
              <a:t>7/14/2025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7901A-76CC-4F1A-B582-2E017F804C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D9876-EF90-4BCA-9FB5-45B8C6DF876C}" type="datetime1">
              <a:rPr lang="en-US"/>
              <a:pPr>
                <a:defRPr/>
              </a:pPr>
              <a:t>7/14/2025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7B57F-45E9-4B4E-A93D-F4301E1DA5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C0403-47FA-41D3-A5C4-1A5518B11102}" type="datetime1">
              <a:rPr lang="en-US"/>
              <a:pPr>
                <a:defRPr/>
              </a:pPr>
              <a:t>7/14/2025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4BD5C-A31F-4022-8468-2F9A2E0B70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CD15193E-EE6A-41DC-87D9-2E5F9C82693A}" type="datetime1">
              <a:rPr lang="en-US"/>
              <a:pPr>
                <a:defRPr/>
              </a:pPr>
              <a:t>7/14/2025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0D4547EF-B13C-49FD-8617-25273CEA01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65" charset="-128"/>
          <a:cs typeface="ＭＳ Ｐゴシック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6858000" cy="533400"/>
          </a:xfrm>
          <a:solidFill>
            <a:srgbClr val="00345E"/>
          </a:solidFill>
        </p:spPr>
        <p:txBody>
          <a:bodyPr lIns="365760"/>
          <a:lstStyle/>
          <a:p>
            <a:pPr eaLnBrk="1" hangingPunct="1"/>
            <a:r>
              <a:rPr lang="en-US" sz="4000" b="1" dirty="0">
                <a:solidFill>
                  <a:schemeClr val="bg1"/>
                </a:solidFill>
                <a:ea typeface="ＭＳ Ｐゴシック"/>
              </a:rPr>
              <a:t>SARS MOBILE TAX UNIT</a:t>
            </a:r>
          </a:p>
        </p:txBody>
      </p:sp>
      <p:sp>
        <p:nvSpPr>
          <p:cNvPr id="2051" name="Title 1"/>
          <p:cNvSpPr txBox="1">
            <a:spLocks/>
          </p:cNvSpPr>
          <p:nvPr/>
        </p:nvSpPr>
        <p:spPr bwMode="auto">
          <a:xfrm>
            <a:off x="4667250" y="533400"/>
            <a:ext cx="2190750" cy="3048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August 2025</a:t>
            </a:r>
          </a:p>
        </p:txBody>
      </p:sp>
      <p:sp>
        <p:nvSpPr>
          <p:cNvPr id="2052" name="TextBox 5"/>
          <p:cNvSpPr txBox="1">
            <a:spLocks noChangeArrowheads="1"/>
          </p:cNvSpPr>
          <p:nvPr/>
        </p:nvSpPr>
        <p:spPr bwMode="auto">
          <a:xfrm>
            <a:off x="0" y="857250"/>
            <a:ext cx="6858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1100" dirty="0">
                <a:solidFill>
                  <a:schemeClr val="tx2"/>
                </a:solidFill>
                <a:latin typeface="+mn-lt"/>
              </a:rPr>
              <a:t>The South African Revenue Service will be visiting the areas listed below to assist taxpayers with the submission of </a:t>
            </a:r>
            <a:r>
              <a:rPr lang="en-US" sz="1100" dirty="0">
                <a:solidFill>
                  <a:srgbClr val="1F497D"/>
                </a:solidFill>
                <a:latin typeface="+mn-lt"/>
              </a:rPr>
              <a:t>income</a:t>
            </a:r>
            <a:r>
              <a:rPr lang="en-US" sz="1100" dirty="0">
                <a:solidFill>
                  <a:schemeClr val="tx2"/>
                </a:solidFill>
                <a:latin typeface="+mn-lt"/>
              </a:rPr>
              <a:t> tax returns, eFiling, income tax registration and general enquiries on tax matters</a:t>
            </a:r>
            <a:r>
              <a:rPr lang="en-US" sz="1100">
                <a:solidFill>
                  <a:schemeClr val="tx2"/>
                </a:solidFill>
                <a:latin typeface="+mn-lt"/>
              </a:rPr>
              <a:t>. </a:t>
            </a:r>
            <a:r>
              <a:rPr lang="en-US" sz="1100" b="1" u="sng">
                <a:solidFill>
                  <a:schemeClr val="tx2"/>
                </a:solidFill>
                <a:latin typeface="+mn-lt"/>
              </a:rPr>
              <a:t> </a:t>
            </a:r>
            <a:endParaRPr lang="en-US" sz="1100" b="1" u="sng" dirty="0">
              <a:solidFill>
                <a:schemeClr val="tx2"/>
              </a:solidFill>
              <a:latin typeface="Arial" pitchFamily="34" charset="0"/>
            </a:endParaRPr>
          </a:p>
        </p:txBody>
      </p:sp>
      <p:pic>
        <p:nvPicPr>
          <p:cNvPr id="2053" name="Picture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254025"/>
            <a:ext cx="6848475" cy="1651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Title 1"/>
          <p:cNvSpPr txBox="1">
            <a:spLocks/>
          </p:cNvSpPr>
          <p:nvPr/>
        </p:nvSpPr>
        <p:spPr bwMode="auto">
          <a:xfrm>
            <a:off x="0" y="533400"/>
            <a:ext cx="2438400" cy="3048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MTU 12 NW REGION</a:t>
            </a:r>
          </a:p>
        </p:txBody>
      </p:sp>
      <p:graphicFrame>
        <p:nvGraphicFramePr>
          <p:cNvPr id="15440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5446242"/>
              </p:ext>
            </p:extLst>
          </p:nvPr>
        </p:nvGraphicFramePr>
        <p:xfrm>
          <a:off x="0" y="1611987"/>
          <a:ext cx="6877049" cy="5659438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63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37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795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4919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AREA AND 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DATE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TIME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CONTACT 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600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ZA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Arial Unicode MS"/>
                        </a:rPr>
                        <a:t>Potchefstroom Banquet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ZA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Arial Unicode MS"/>
                        </a:rPr>
                        <a:t> Hall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ZA" sz="14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Arial Unicode MS"/>
                        </a:rPr>
                        <a:t>Vryburg</a:t>
                      </a:r>
                      <a:r>
                        <a:rPr lang="en-ZA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Arial Unicode MS"/>
                        </a:rPr>
                        <a:t> Public Works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ZA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Arial Unicode MS"/>
                        </a:rPr>
                        <a:t>Sassa Thabazimbi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Arial Unicode M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ZA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/>
                          <a:ea typeface="Arial Unicode MS"/>
                        </a:rPr>
                        <a:t> 05 August 2025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ZA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/>
                          <a:ea typeface="Arial Unicode MS"/>
                        </a:rPr>
                        <a:t>06 August 2025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ZA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/>
                          <a:ea typeface="Arial Unicode MS"/>
                        </a:rPr>
                        <a:t>12 August 2025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ZA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/>
                          <a:ea typeface="Arial Unicode MS"/>
                        </a:rPr>
                        <a:t>13 August 2025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ZA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/>
                          <a:ea typeface="Arial Unicode MS"/>
                        </a:rPr>
                        <a:t>19 August 2025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ZA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/>
                          <a:ea typeface="Arial Unicode MS"/>
                        </a:rPr>
                        <a:t>20 August 2025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/>
                        <a:ea typeface="Arial Unicode M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82550" algn="ctr">
                        <a:lnSpc>
                          <a:spcPct val="115000"/>
                        </a:lnSpc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endParaRPr lang="en-ZA" sz="14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MS PGothic"/>
                        <a:cs typeface="MS PGothic"/>
                      </a:endParaRPr>
                    </a:p>
                    <a:p>
                      <a:pPr marL="82550" algn="ctr">
                        <a:lnSpc>
                          <a:spcPct val="115000"/>
                        </a:lnSpc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endParaRPr lang="en-ZA" sz="14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MS PGothic"/>
                        <a:cs typeface="MS PGothic"/>
                      </a:endParaRPr>
                    </a:p>
                    <a:p>
                      <a:pPr marL="82550" algn="ctr">
                        <a:lnSpc>
                          <a:spcPct val="115000"/>
                        </a:lnSpc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en-ZA" sz="14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MS PGothic"/>
                          <a:cs typeface="MS PGothic"/>
                        </a:rPr>
                        <a:t>09:00-15:00</a:t>
                      </a:r>
                    </a:p>
                    <a:p>
                      <a:pPr marL="82550" algn="ctr">
                        <a:lnSpc>
                          <a:spcPct val="115000"/>
                        </a:lnSpc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en-ZA" sz="14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MS PGothic"/>
                          <a:cs typeface="MS PGothic"/>
                        </a:rPr>
                        <a:t>09:00-14:00</a:t>
                      </a:r>
                    </a:p>
                    <a:p>
                      <a:pPr marL="82550" algn="ctr">
                        <a:lnSpc>
                          <a:spcPct val="115000"/>
                        </a:lnSpc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endParaRPr lang="en-ZA" sz="14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MS PGothic"/>
                        <a:cs typeface="MS PGothic"/>
                      </a:endParaRPr>
                    </a:p>
                    <a:p>
                      <a:pPr marL="82550" algn="ctr">
                        <a:lnSpc>
                          <a:spcPct val="115000"/>
                        </a:lnSpc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en-ZA" sz="14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MS PGothic"/>
                          <a:cs typeface="MS PGothic"/>
                        </a:rPr>
                        <a:t>09:00-15:00</a:t>
                      </a:r>
                    </a:p>
                    <a:p>
                      <a:pPr marL="82550" algn="ctr">
                        <a:lnSpc>
                          <a:spcPct val="115000"/>
                        </a:lnSpc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en-ZA" sz="14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MS PGothic"/>
                          <a:cs typeface="MS PGothic"/>
                        </a:rPr>
                        <a:t>09:00-14:00</a:t>
                      </a:r>
                    </a:p>
                    <a:p>
                      <a:pPr marL="82550" algn="ctr">
                        <a:lnSpc>
                          <a:spcPct val="115000"/>
                        </a:lnSpc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endParaRPr lang="en-ZA" sz="14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MS PGothic"/>
                        <a:cs typeface="MS PGothic"/>
                      </a:endParaRPr>
                    </a:p>
                    <a:p>
                      <a:pPr marL="82550" algn="ctr">
                        <a:lnSpc>
                          <a:spcPct val="115000"/>
                        </a:lnSpc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endParaRPr lang="en-ZA" sz="14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MS PGothic"/>
                        <a:cs typeface="MS PGothic"/>
                      </a:endParaRPr>
                    </a:p>
                    <a:p>
                      <a:pPr marL="82550" algn="ctr">
                        <a:lnSpc>
                          <a:spcPct val="115000"/>
                        </a:lnSpc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en-ZA" sz="14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MS PGothic"/>
                          <a:cs typeface="MS PGothic"/>
                        </a:rPr>
                        <a:t>09:00-15:00</a:t>
                      </a:r>
                    </a:p>
                    <a:p>
                      <a:pPr marL="82550" algn="ctr">
                        <a:lnSpc>
                          <a:spcPct val="115000"/>
                        </a:lnSpc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en-ZA" sz="14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MS PGothic"/>
                          <a:cs typeface="MS PGothic"/>
                        </a:rPr>
                        <a:t>09:00-14:00</a:t>
                      </a:r>
                    </a:p>
                    <a:p>
                      <a:pPr marL="82550" algn="ctr">
                        <a:lnSpc>
                          <a:spcPct val="115000"/>
                        </a:lnSpc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endParaRPr lang="en-ZA" sz="14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MS PGothic"/>
                        <a:cs typeface="MS PGothic"/>
                      </a:endParaRPr>
                    </a:p>
                    <a:p>
                      <a:pPr marL="82550" algn="ctr">
                        <a:lnSpc>
                          <a:spcPct val="115000"/>
                        </a:lnSpc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endParaRPr lang="en-ZA" sz="14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MS PGothic"/>
                        <a:cs typeface="MS PGothic"/>
                      </a:endParaRPr>
                    </a:p>
                    <a:p>
                      <a:pPr marL="82550" algn="ctr">
                        <a:lnSpc>
                          <a:spcPct val="115000"/>
                        </a:lnSpc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endParaRPr lang="en-ZA" sz="14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MS PGothic"/>
                        <a:cs typeface="MS PGothic"/>
                      </a:endParaRPr>
                    </a:p>
                    <a:p>
                      <a:pPr marL="82550" algn="ctr">
                        <a:lnSpc>
                          <a:spcPct val="115000"/>
                        </a:lnSpc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endParaRPr lang="en-ZA" sz="14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MS PGothic"/>
                        <a:cs typeface="MS PGothic"/>
                      </a:endParaRPr>
                    </a:p>
                    <a:p>
                      <a:pPr marL="82550" algn="ctr">
                        <a:lnSpc>
                          <a:spcPct val="115000"/>
                        </a:lnSpc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endParaRPr lang="en-ZA" sz="14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MS PGothic"/>
                        <a:cs typeface="MS PGothic"/>
                      </a:endParaRPr>
                    </a:p>
                    <a:p>
                      <a:pPr marL="82550" algn="ctr">
                        <a:lnSpc>
                          <a:spcPct val="115000"/>
                        </a:lnSpc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endParaRPr lang="en-ZA" sz="14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MS PGothic"/>
                        <a:cs typeface="MS PGothic"/>
                      </a:endParaRPr>
                    </a:p>
                    <a:p>
                      <a:pPr marL="82550" algn="ctr">
                        <a:lnSpc>
                          <a:spcPct val="115000"/>
                        </a:lnSpc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endParaRPr lang="en-ZA" sz="14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MS PGothic"/>
                        <a:cs typeface="MS PGothic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ZA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Arial Unicode MS"/>
                        </a:rPr>
                        <a:t>Bontle</a:t>
                      </a:r>
                      <a:r>
                        <a:rPr lang="en-ZA" sz="14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Arial Unicode MS"/>
                        </a:rPr>
                        <a:t> Lekone/ Pako Pilane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baseline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baseline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baseline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baseline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baseline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baseline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baseline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baseline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baseline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Arial Unicode M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en-ZA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/>
                        <a:ea typeface="Arial Unicode MS"/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  <a:defRPr/>
                      </a:pPr>
                      <a:endParaRPr lang="en-ZA" sz="14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Rounded Rectangle 7"/>
          <p:cNvSpPr>
            <a:spLocks noChangeArrowheads="1"/>
          </p:cNvSpPr>
          <p:nvPr/>
        </p:nvSpPr>
        <p:spPr bwMode="auto">
          <a:xfrm>
            <a:off x="28575" y="8217145"/>
            <a:ext cx="2371725" cy="1651974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 algn="ctr">
            <a:solidFill>
              <a:srgbClr val="4F81BD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kumimoji="0" lang="en-ZA" altLang="en-US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Tax Services Offered: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lang="en-GB" altLang="en-US" sz="800" b="1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Completion &amp; submission of tax returns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lang="en-GB" altLang="en-US" sz="800" b="1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• Digital Migration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lang="en-GB" altLang="en-US" sz="800" b="1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• General queries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lang="en-GB" altLang="en-US" sz="800" b="1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• Banking detail changes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lang="en-GB" altLang="en-US" sz="800" b="1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• Changes to registered particulars</a:t>
            </a:r>
          </a:p>
        </p:txBody>
      </p:sp>
      <p:sp>
        <p:nvSpPr>
          <p:cNvPr id="13" name="Rounded Rectangle 10"/>
          <p:cNvSpPr>
            <a:spLocks noChangeArrowheads="1"/>
          </p:cNvSpPr>
          <p:nvPr/>
        </p:nvSpPr>
        <p:spPr bwMode="auto">
          <a:xfrm>
            <a:off x="2590800" y="8180266"/>
            <a:ext cx="2076450" cy="168885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 algn="ctr">
            <a:solidFill>
              <a:srgbClr val="4F81BD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kumimoji="0" lang="en-ZA" altLang="en-US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Required:</a:t>
            </a:r>
            <a:endParaRPr kumimoji="0" lang="en-ZA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kumimoji="0" lang="en-GB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Original ID, relevant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kumimoji="0" lang="en-GB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material, bank statements,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kumimoji="0" lang="en-GB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any relevant supporting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kumimoji="0" lang="en-GB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documents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endParaRPr kumimoji="0" lang="en-ZA" altLang="en-US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3849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14185</TotalTime>
  <Words>131</Words>
  <Application>Microsoft Office PowerPoint</Application>
  <PresentationFormat>A4 Paper (210x297 mm)</PresentationFormat>
  <Paragraphs>87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Times New Roman</vt:lpstr>
      <vt:lpstr>Office Theme</vt:lpstr>
      <vt:lpstr>SARS MOBILE TAX UNIT</vt:lpstr>
    </vt:vector>
  </TitlesOfParts>
  <Company>SARS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TAX WORKSHOPS</dc:title>
  <dc:creator>Riyaad Ebrahim</dc:creator>
  <cp:lastModifiedBy>Bontle Lekone</cp:lastModifiedBy>
  <cp:revision>639</cp:revision>
  <cp:lastPrinted>2025-06-12T11:02:20Z</cp:lastPrinted>
  <dcterms:created xsi:type="dcterms:W3CDTF">2011-02-03T13:22:32Z</dcterms:created>
  <dcterms:modified xsi:type="dcterms:W3CDTF">2025-07-14T06:52:30Z</dcterms:modified>
</cp:coreProperties>
</file>