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71" r:id="rId2"/>
  </p:sldIdLst>
  <p:sldSz cx="6858000" cy="9906000" type="A4"/>
  <p:notesSz cx="9799638" cy="1435576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5395"/>
    <a:srgbClr val="00345E"/>
    <a:srgbClr val="B9CDE5"/>
    <a:srgbClr val="BCC2CC"/>
    <a:srgbClr val="E9EDF4"/>
    <a:srgbClr val="E8EEF8"/>
    <a:srgbClr val="ED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88921" autoAdjust="0"/>
  </p:normalViewPr>
  <p:slideViewPr>
    <p:cSldViewPr snapToObjects="1">
      <p:cViewPr varScale="1">
        <p:scale>
          <a:sx n="57" d="100"/>
          <a:sy n="57" d="100"/>
        </p:scale>
        <p:origin x="2582" y="67"/>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2"/>
            <a:ext cx="4245500" cy="716981"/>
          </a:xfrm>
          <a:prstGeom prst="rect">
            <a:avLst/>
          </a:prstGeom>
          <a:noFill/>
          <a:ln w="9525">
            <a:noFill/>
            <a:miter lim="800000"/>
            <a:headEnd/>
            <a:tailEnd/>
          </a:ln>
        </p:spPr>
        <p:txBody>
          <a:bodyPr vert="horz" wrap="square" lIns="132519" tIns="66260" rIns="132519" bIns="66260" numCol="1" anchor="t" anchorCtr="0" compatLnSpc="1">
            <a:prstTxWarp prst="textNoShape">
              <a:avLst/>
            </a:prstTxWarp>
          </a:bodyPr>
          <a:lstStyle>
            <a:lvl1pPr defTabSz="661520">
              <a:defRPr sz="1700">
                <a:latin typeface="Arial" charset="0"/>
              </a:defRPr>
            </a:lvl1pPr>
          </a:lstStyle>
          <a:p>
            <a:pPr>
              <a:defRPr/>
            </a:pPr>
            <a:endParaRPr lang="en-ZA" dirty="0"/>
          </a:p>
        </p:txBody>
      </p:sp>
      <p:sp>
        <p:nvSpPr>
          <p:cNvPr id="3" name="Date Placeholder 2"/>
          <p:cNvSpPr>
            <a:spLocks noGrp="1"/>
          </p:cNvSpPr>
          <p:nvPr>
            <p:ph type="dt" sz="quarter" idx="1"/>
          </p:nvPr>
        </p:nvSpPr>
        <p:spPr bwMode="auto">
          <a:xfrm>
            <a:off x="5551809" y="2"/>
            <a:ext cx="4245500" cy="716981"/>
          </a:xfrm>
          <a:prstGeom prst="rect">
            <a:avLst/>
          </a:prstGeom>
          <a:noFill/>
          <a:ln w="9525">
            <a:noFill/>
            <a:miter lim="800000"/>
            <a:headEnd/>
            <a:tailEnd/>
          </a:ln>
        </p:spPr>
        <p:txBody>
          <a:bodyPr vert="horz" wrap="square" lIns="132519" tIns="66260" rIns="132519" bIns="66260" numCol="1" anchor="t" anchorCtr="0" compatLnSpc="1">
            <a:prstTxWarp prst="textNoShape">
              <a:avLst/>
            </a:prstTxWarp>
          </a:bodyPr>
          <a:lstStyle>
            <a:lvl1pPr algn="r" defTabSz="661520">
              <a:defRPr sz="1700">
                <a:latin typeface="Arial" charset="0"/>
              </a:defRPr>
            </a:lvl1pPr>
          </a:lstStyle>
          <a:p>
            <a:pPr>
              <a:defRPr/>
            </a:pPr>
            <a:fld id="{BCD51722-60F6-4ABF-AAFA-E569D6CF1E48}" type="datetimeFigureOut">
              <a:rPr lang="en-US"/>
              <a:pPr>
                <a:defRPr/>
              </a:pPr>
              <a:t>6/9/2025</a:t>
            </a:fld>
            <a:endParaRPr lang="en-ZA" dirty="0"/>
          </a:p>
        </p:txBody>
      </p:sp>
      <p:sp>
        <p:nvSpPr>
          <p:cNvPr id="4" name="Footer Placeholder 3"/>
          <p:cNvSpPr>
            <a:spLocks noGrp="1"/>
          </p:cNvSpPr>
          <p:nvPr>
            <p:ph type="ftr" sz="quarter" idx="2"/>
          </p:nvPr>
        </p:nvSpPr>
        <p:spPr bwMode="auto">
          <a:xfrm>
            <a:off x="1" y="13636475"/>
            <a:ext cx="4245500" cy="716981"/>
          </a:xfrm>
          <a:prstGeom prst="rect">
            <a:avLst/>
          </a:prstGeom>
          <a:noFill/>
          <a:ln w="9525">
            <a:noFill/>
            <a:miter lim="800000"/>
            <a:headEnd/>
            <a:tailEnd/>
          </a:ln>
        </p:spPr>
        <p:txBody>
          <a:bodyPr vert="horz" wrap="square" lIns="132519" tIns="66260" rIns="132519" bIns="66260" numCol="1" anchor="b" anchorCtr="0" compatLnSpc="1">
            <a:prstTxWarp prst="textNoShape">
              <a:avLst/>
            </a:prstTxWarp>
          </a:bodyPr>
          <a:lstStyle>
            <a:lvl1pPr defTabSz="661520">
              <a:defRPr sz="1700">
                <a:latin typeface="Arial" charset="0"/>
              </a:defRPr>
            </a:lvl1pPr>
          </a:lstStyle>
          <a:p>
            <a:pPr>
              <a:defRPr/>
            </a:pPr>
            <a:endParaRPr lang="en-ZA" dirty="0"/>
          </a:p>
        </p:txBody>
      </p:sp>
      <p:sp>
        <p:nvSpPr>
          <p:cNvPr id="5" name="Slide Number Placeholder 4"/>
          <p:cNvSpPr>
            <a:spLocks noGrp="1"/>
          </p:cNvSpPr>
          <p:nvPr>
            <p:ph type="sldNum" sz="quarter" idx="3"/>
          </p:nvPr>
        </p:nvSpPr>
        <p:spPr bwMode="auto">
          <a:xfrm>
            <a:off x="5551809" y="13636475"/>
            <a:ext cx="4245500" cy="716981"/>
          </a:xfrm>
          <a:prstGeom prst="rect">
            <a:avLst/>
          </a:prstGeom>
          <a:noFill/>
          <a:ln w="9525">
            <a:noFill/>
            <a:miter lim="800000"/>
            <a:headEnd/>
            <a:tailEnd/>
          </a:ln>
        </p:spPr>
        <p:txBody>
          <a:bodyPr vert="horz" wrap="square" lIns="132519" tIns="66260" rIns="132519" bIns="66260" numCol="1" anchor="b" anchorCtr="0" compatLnSpc="1">
            <a:prstTxWarp prst="textNoShape">
              <a:avLst/>
            </a:prstTxWarp>
          </a:bodyPr>
          <a:lstStyle>
            <a:lvl1pPr algn="r" defTabSz="661520">
              <a:defRPr sz="1700">
                <a:latin typeface="Arial" charset="0"/>
              </a:defRPr>
            </a:lvl1pPr>
          </a:lstStyle>
          <a:p>
            <a:pPr>
              <a:defRPr/>
            </a:pPr>
            <a:fld id="{9101665A-42EC-4B81-812E-9926F88D8281}" type="slidenum">
              <a:rPr lang="en-ZA"/>
              <a:pPr>
                <a:defRPr/>
              </a:pPr>
              <a:t>‹#›</a:t>
            </a:fld>
            <a:endParaRPr lang="en-ZA" dirty="0"/>
          </a:p>
        </p:txBody>
      </p:sp>
    </p:spTree>
    <p:extLst>
      <p:ext uri="{BB962C8B-B14F-4D97-AF65-F5344CB8AC3E}">
        <p14:creationId xmlns:p14="http://schemas.microsoft.com/office/powerpoint/2010/main" val="16924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245500" cy="716981"/>
          </a:xfrm>
          <a:prstGeom prst="rect">
            <a:avLst/>
          </a:prstGeom>
        </p:spPr>
        <p:txBody>
          <a:bodyPr vert="horz" lIns="133697" tIns="66849" rIns="133697" bIns="66849" rtlCol="0"/>
          <a:lstStyle>
            <a:lvl1pPr algn="l">
              <a:defRPr sz="1700">
                <a:latin typeface="Arial" charset="0"/>
              </a:defRPr>
            </a:lvl1pPr>
          </a:lstStyle>
          <a:p>
            <a:pPr>
              <a:defRPr/>
            </a:pPr>
            <a:endParaRPr lang="en-ZA" dirty="0"/>
          </a:p>
        </p:txBody>
      </p:sp>
      <p:sp>
        <p:nvSpPr>
          <p:cNvPr id="3" name="Date Placeholder 2"/>
          <p:cNvSpPr>
            <a:spLocks noGrp="1"/>
          </p:cNvSpPr>
          <p:nvPr>
            <p:ph type="dt" idx="1"/>
          </p:nvPr>
        </p:nvSpPr>
        <p:spPr>
          <a:xfrm>
            <a:off x="5551809" y="2"/>
            <a:ext cx="4245500" cy="716981"/>
          </a:xfrm>
          <a:prstGeom prst="rect">
            <a:avLst/>
          </a:prstGeom>
        </p:spPr>
        <p:txBody>
          <a:bodyPr vert="horz" lIns="133697" tIns="66849" rIns="133697" bIns="66849" rtlCol="0"/>
          <a:lstStyle>
            <a:lvl1pPr algn="r">
              <a:defRPr sz="1700">
                <a:latin typeface="Arial" charset="0"/>
              </a:defRPr>
            </a:lvl1pPr>
          </a:lstStyle>
          <a:p>
            <a:pPr>
              <a:defRPr/>
            </a:pPr>
            <a:fld id="{36F57351-A00E-415B-AEC4-2894AB4A5591}" type="datetimeFigureOut">
              <a:rPr lang="en-US"/>
              <a:pPr>
                <a:defRPr/>
              </a:pPr>
              <a:t>6/9/2025</a:t>
            </a:fld>
            <a:endParaRPr lang="en-ZA" dirty="0"/>
          </a:p>
        </p:txBody>
      </p:sp>
      <p:sp>
        <p:nvSpPr>
          <p:cNvPr id="4" name="Slide Image Placeholder 3"/>
          <p:cNvSpPr>
            <a:spLocks noGrp="1" noRot="1" noChangeAspect="1"/>
          </p:cNvSpPr>
          <p:nvPr>
            <p:ph type="sldImg" idx="2"/>
          </p:nvPr>
        </p:nvSpPr>
        <p:spPr>
          <a:xfrm>
            <a:off x="3038475" y="1076325"/>
            <a:ext cx="3722688" cy="5381625"/>
          </a:xfrm>
          <a:prstGeom prst="rect">
            <a:avLst/>
          </a:prstGeom>
          <a:noFill/>
          <a:ln w="12700">
            <a:solidFill>
              <a:prstClr val="black"/>
            </a:solidFill>
          </a:ln>
        </p:spPr>
        <p:txBody>
          <a:bodyPr vert="horz" lIns="133697" tIns="66849" rIns="133697" bIns="66849" rtlCol="0" anchor="ctr"/>
          <a:lstStyle/>
          <a:p>
            <a:pPr lvl="0"/>
            <a:endParaRPr lang="en-ZA" noProof="0" dirty="0"/>
          </a:p>
        </p:txBody>
      </p:sp>
      <p:sp>
        <p:nvSpPr>
          <p:cNvPr id="5" name="Notes Placeholder 4"/>
          <p:cNvSpPr>
            <a:spLocks noGrp="1"/>
          </p:cNvSpPr>
          <p:nvPr>
            <p:ph type="body" sz="quarter" idx="3"/>
          </p:nvPr>
        </p:nvSpPr>
        <p:spPr>
          <a:xfrm>
            <a:off x="979731" y="6819392"/>
            <a:ext cx="7840178" cy="6459746"/>
          </a:xfrm>
          <a:prstGeom prst="rect">
            <a:avLst/>
          </a:prstGeom>
        </p:spPr>
        <p:txBody>
          <a:bodyPr vert="horz" lIns="133697" tIns="66849" rIns="133697" bIns="668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ZA" noProof="0"/>
          </a:p>
        </p:txBody>
      </p:sp>
      <p:sp>
        <p:nvSpPr>
          <p:cNvPr id="6" name="Footer Placeholder 5"/>
          <p:cNvSpPr>
            <a:spLocks noGrp="1"/>
          </p:cNvSpPr>
          <p:nvPr>
            <p:ph type="ftr" sz="quarter" idx="4"/>
          </p:nvPr>
        </p:nvSpPr>
        <p:spPr>
          <a:xfrm>
            <a:off x="1" y="13636475"/>
            <a:ext cx="4245500" cy="716981"/>
          </a:xfrm>
          <a:prstGeom prst="rect">
            <a:avLst/>
          </a:prstGeom>
        </p:spPr>
        <p:txBody>
          <a:bodyPr vert="horz" lIns="133697" tIns="66849" rIns="133697" bIns="66849" rtlCol="0" anchor="b"/>
          <a:lstStyle>
            <a:lvl1pPr algn="l">
              <a:defRPr sz="1700">
                <a:latin typeface="Arial" charset="0"/>
              </a:defRPr>
            </a:lvl1pPr>
          </a:lstStyle>
          <a:p>
            <a:pPr>
              <a:defRPr/>
            </a:pPr>
            <a:endParaRPr lang="en-ZA" dirty="0"/>
          </a:p>
        </p:txBody>
      </p:sp>
      <p:sp>
        <p:nvSpPr>
          <p:cNvPr id="7" name="Slide Number Placeholder 6"/>
          <p:cNvSpPr>
            <a:spLocks noGrp="1"/>
          </p:cNvSpPr>
          <p:nvPr>
            <p:ph type="sldNum" sz="quarter" idx="5"/>
          </p:nvPr>
        </p:nvSpPr>
        <p:spPr>
          <a:xfrm>
            <a:off x="5551809" y="13636475"/>
            <a:ext cx="4245500" cy="716981"/>
          </a:xfrm>
          <a:prstGeom prst="rect">
            <a:avLst/>
          </a:prstGeom>
        </p:spPr>
        <p:txBody>
          <a:bodyPr vert="horz" lIns="133697" tIns="66849" rIns="133697" bIns="66849" rtlCol="0" anchor="b"/>
          <a:lstStyle>
            <a:lvl1pPr algn="r">
              <a:defRPr sz="1700">
                <a:latin typeface="Arial" charset="0"/>
              </a:defRPr>
            </a:lvl1pPr>
          </a:lstStyle>
          <a:p>
            <a:pPr>
              <a:defRPr/>
            </a:pPr>
            <a:fld id="{5D64F5FB-0962-4A62-96E2-BE89D567B515}" type="slidenum">
              <a:rPr lang="en-ZA"/>
              <a:pPr>
                <a:defRPr/>
              </a:pPr>
              <a:t>‹#›</a:t>
            </a:fld>
            <a:endParaRPr lang="en-ZA" dirty="0"/>
          </a:p>
        </p:txBody>
      </p:sp>
    </p:spTree>
    <p:extLst>
      <p:ext uri="{BB962C8B-B14F-4D97-AF65-F5344CB8AC3E}">
        <p14:creationId xmlns:p14="http://schemas.microsoft.com/office/powerpoint/2010/main" val="901318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1</a:t>
            </a:fld>
            <a:endParaRPr lang="en-Z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800A24C-E48A-42DB-99B6-684F5EFC509C}"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CD4580C-10A9-4EE2-93AF-74E98C74499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996D98-5D83-4C8F-B5FE-10B51D94AAB3}"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304D06-648B-47A1-8EA5-70075C74B2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811559-A91E-487E-90A8-3037C77A805D}"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7A5C3C-E4D3-4590-9806-C320192029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01E9773-93C0-4073-9109-7470D40D92A1}"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674FA96-A325-41CD-9FF3-952CB7E5B30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8CB3D4-0E8A-4A6C-AC04-580F5098BDC6}"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0C9B48-A0D1-4F5D-B89B-6FCEFC6431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57BB480-8492-4472-9EBB-2D15B20ED48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24B81E1-F2F5-4625-890B-5B044ECFFC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862C5C9-B535-415C-98B9-50637D07A401}" type="datetime1">
              <a:rPr lang="en-US"/>
              <a:pPr>
                <a:defRPr/>
              </a:pPr>
              <a:t>6/9/2025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900B0E3-D6F3-4C63-B8DF-1668506D15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83362C8-A6B4-45E8-9BC4-DE2A40C3E71A}" type="datetime1">
              <a:rPr lang="en-US"/>
              <a:pPr>
                <a:defRPr/>
              </a:pPr>
              <a:t>6/9/2025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C35F727-44A0-4153-B245-6762B1036F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695042-6C01-4DB7-B391-FB497F81FD9C}" type="datetime1">
              <a:rPr lang="en-US"/>
              <a:pPr>
                <a:defRPr/>
              </a:pPr>
              <a:t>6/9/2025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4C7901A-76CC-4F1A-B582-2E017F804C7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86D9876-EF90-4BCA-9FB5-45B8C6DF876C}"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7B57F-45E9-4B4E-A93D-F4301E1DA5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1FC0403-47FA-41D3-A5C4-1A5518B1110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C4BD5C-A31F-4022-8468-2F9A2E0B703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2100"/>
            <a:ext cx="1600200" cy="52705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5" charset="0"/>
                <a:ea typeface="ＭＳ Ｐゴシック" pitchFamily="-65" charset="-128"/>
                <a:cs typeface="+mn-cs"/>
              </a:defRPr>
            </a:lvl1pPr>
          </a:lstStyle>
          <a:p>
            <a:pPr>
              <a:defRPr/>
            </a:pPr>
            <a:fld id="{CD15193E-EE6A-41DC-87D9-2E5F9C82693A}" type="datetime1">
              <a:rPr lang="en-US"/>
              <a:pPr>
                <a:defRPr/>
              </a:pPr>
              <a:t>6/9/2025</a:t>
            </a:fld>
            <a:endParaRPr lang="en-US" dirty="0"/>
          </a:p>
        </p:txBody>
      </p:sp>
      <p:sp>
        <p:nvSpPr>
          <p:cNvPr id="5" name="Footer Placeholder 4"/>
          <p:cNvSpPr>
            <a:spLocks noGrp="1"/>
          </p:cNvSpPr>
          <p:nvPr>
            <p:ph type="ftr" sz="quarter" idx="3"/>
          </p:nvPr>
        </p:nvSpPr>
        <p:spPr>
          <a:xfrm>
            <a:off x="2343150" y="9182100"/>
            <a:ext cx="2171700" cy="52705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5" charset="0"/>
                <a:ea typeface="ＭＳ Ｐゴシック" pitchFamily="-65" charset="-128"/>
                <a:cs typeface="+mn-cs"/>
              </a:defRPr>
            </a:lvl1pPr>
          </a:lstStyle>
          <a:p>
            <a:pPr>
              <a:defRPr/>
            </a:pPr>
            <a:endParaRPr lang="en-US" dirty="0"/>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5" charset="0"/>
                <a:ea typeface="ＭＳ Ｐゴシック" pitchFamily="-65" charset="-128"/>
                <a:cs typeface="+mn-cs"/>
              </a:defRPr>
            </a:lvl1pPr>
          </a:lstStyle>
          <a:p>
            <a:pPr>
              <a:defRPr/>
            </a:pPr>
            <a:fld id="{0D4547EF-B13C-49FD-8617-25273CEA01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2800" b="1" dirty="0">
                <a:solidFill>
                  <a:schemeClr val="bg1"/>
                </a:solidFill>
                <a:ea typeface="ＭＳ Ｐゴシック"/>
              </a:rPr>
              <a:t>SARS MOBILE TAX UNIT</a:t>
            </a:r>
          </a:p>
        </p:txBody>
      </p:sp>
      <p:sp>
        <p:nvSpPr>
          <p:cNvPr id="2051" name="Title 1"/>
          <p:cNvSpPr txBox="1">
            <a:spLocks/>
          </p:cNvSpPr>
          <p:nvPr/>
        </p:nvSpPr>
        <p:spPr bwMode="auto">
          <a:xfrm>
            <a:off x="3810000" y="533400"/>
            <a:ext cx="3048000" cy="323850"/>
          </a:xfrm>
          <a:prstGeom prst="rect">
            <a:avLst/>
          </a:prstGeom>
          <a:solidFill>
            <a:srgbClr val="005395"/>
          </a:solidFill>
          <a:ln w="9525">
            <a:noFill/>
            <a:miter lim="800000"/>
            <a:headEnd/>
            <a:tailEnd/>
          </a:ln>
        </p:spPr>
        <p:txBody>
          <a:bodyPr anchor="ctr"/>
          <a:lstStyle/>
          <a:p>
            <a:pPr algn="ctr"/>
            <a:r>
              <a:rPr lang="en-US" sz="1600" b="1" dirty="0">
                <a:solidFill>
                  <a:schemeClr val="bg1"/>
                </a:solidFill>
                <a:latin typeface="Calibri" pitchFamily="34" charset="0"/>
              </a:rPr>
              <a:t>July </a:t>
            </a:r>
            <a:r>
              <a:rPr lang="en-US" sz="1600" b="1">
                <a:solidFill>
                  <a:schemeClr val="bg1"/>
                </a:solidFill>
                <a:latin typeface="Calibri" pitchFamily="34" charset="0"/>
              </a:rPr>
              <a:t>- September </a:t>
            </a:r>
            <a:r>
              <a:rPr lang="en-US" sz="1600" b="1" dirty="0">
                <a:solidFill>
                  <a:schemeClr val="bg1"/>
                </a:solidFill>
                <a:latin typeface="Calibri" pitchFamily="34" charset="0"/>
              </a:rPr>
              <a:t>2025</a:t>
            </a:r>
          </a:p>
        </p:txBody>
      </p:sp>
      <p:sp>
        <p:nvSpPr>
          <p:cNvPr id="2052" name="TextBox 5"/>
          <p:cNvSpPr txBox="1">
            <a:spLocks noChangeArrowheads="1"/>
          </p:cNvSpPr>
          <p:nvPr/>
        </p:nvSpPr>
        <p:spPr bwMode="auto">
          <a:xfrm>
            <a:off x="0" y="857250"/>
            <a:ext cx="6629400" cy="954107"/>
          </a:xfrm>
          <a:prstGeom prst="rect">
            <a:avLst/>
          </a:prstGeom>
          <a:noFill/>
          <a:ln w="9525">
            <a:noFill/>
            <a:miter lim="800000"/>
            <a:headEnd/>
            <a:tailEnd/>
          </a:ln>
        </p:spPr>
        <p:txBody>
          <a:bodyPr wrap="square">
            <a:spAutoFit/>
          </a:bodyPr>
          <a:lstStyle/>
          <a:p>
            <a:pPr algn="just">
              <a:defRPr/>
            </a:pPr>
            <a:r>
              <a:rPr lang="en-US" sz="1400" dirty="0">
                <a:solidFill>
                  <a:schemeClr val="tx2"/>
                </a:solidFill>
                <a:latin typeface="+mn-lt"/>
              </a:rPr>
              <a:t>The SARS Taxpayer Service team will be visiting the community halls of eMkhondo (formerly Piet Retief) to assist taxpayers with submissions of Income Tax Returns (ITR12) and Income Tax registrations on eFiling/SARS </a:t>
            </a:r>
            <a:r>
              <a:rPr lang="en-US" sz="1400" dirty="0" err="1">
                <a:solidFill>
                  <a:schemeClr val="tx2"/>
                </a:solidFill>
                <a:latin typeface="+mn-lt"/>
              </a:rPr>
              <a:t>MobiApp</a:t>
            </a:r>
            <a:r>
              <a:rPr lang="en-US" sz="1400" dirty="0">
                <a:solidFill>
                  <a:schemeClr val="tx2"/>
                </a:solidFill>
                <a:latin typeface="+mn-lt"/>
              </a:rPr>
              <a:t>, as well as other tax-related enquiries. The details of the visits </a:t>
            </a:r>
            <a:r>
              <a:rPr lang="en-US" sz="1400">
                <a:solidFill>
                  <a:schemeClr val="tx2"/>
                </a:solidFill>
                <a:latin typeface="+mn-lt"/>
              </a:rPr>
              <a:t>are listed </a:t>
            </a:r>
            <a:r>
              <a:rPr lang="en-US" sz="1400" dirty="0">
                <a:solidFill>
                  <a:schemeClr val="tx2"/>
                </a:solidFill>
                <a:latin typeface="+mn-lt"/>
              </a:rPr>
              <a:t>below:</a:t>
            </a:r>
            <a:endParaRPr lang="en-US" sz="14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1" y="8560866"/>
            <a:ext cx="6857999" cy="1270147"/>
          </a:xfrm>
          <a:prstGeom prst="rect">
            <a:avLst/>
          </a:prstGeom>
          <a:noFill/>
          <a:ln w="9525">
            <a:noFill/>
            <a:miter lim="800000"/>
            <a:headEnd/>
            <a:tailEnd/>
          </a:ln>
        </p:spPr>
      </p:pic>
      <p:sp>
        <p:nvSpPr>
          <p:cNvPr id="2054" name="Title 1"/>
          <p:cNvSpPr txBox="1">
            <a:spLocks/>
          </p:cNvSpPr>
          <p:nvPr/>
        </p:nvSpPr>
        <p:spPr bwMode="auto">
          <a:xfrm>
            <a:off x="0" y="533400"/>
            <a:ext cx="2438400" cy="304800"/>
          </a:xfrm>
          <a:prstGeom prst="rect">
            <a:avLst/>
          </a:prstGeom>
          <a:solidFill>
            <a:srgbClr val="005395"/>
          </a:solidFill>
          <a:ln w="9525">
            <a:noFill/>
            <a:miter lim="800000"/>
            <a:headEnd/>
            <a:tailEnd/>
          </a:ln>
        </p:spPr>
        <p:txBody>
          <a:bodyPr anchor="ctr"/>
          <a:lstStyle/>
          <a:p>
            <a:pPr algn="ctr"/>
            <a:r>
              <a:rPr lang="en-US" sz="1600" b="1" dirty="0">
                <a:solidFill>
                  <a:schemeClr val="bg1"/>
                </a:solidFill>
                <a:latin typeface="Calibri" pitchFamily="34" charset="0"/>
              </a:rPr>
              <a:t>MTU 17 Mpumalanga</a:t>
            </a:r>
          </a:p>
        </p:txBody>
      </p:sp>
      <p:graphicFrame>
        <p:nvGraphicFramePr>
          <p:cNvPr id="15440" name="Group 80"/>
          <p:cNvGraphicFramePr>
            <a:graphicFrameLocks noGrp="1"/>
          </p:cNvGraphicFramePr>
          <p:nvPr>
            <p:extLst>
              <p:ext uri="{D42A27DB-BD31-4B8C-83A1-F6EECF244321}">
                <p14:modId xmlns:p14="http://schemas.microsoft.com/office/powerpoint/2010/main" val="2409444108"/>
              </p:ext>
            </p:extLst>
          </p:nvPr>
        </p:nvGraphicFramePr>
        <p:xfrm>
          <a:off x="57147" y="1824327"/>
          <a:ext cx="6829426" cy="6440514"/>
        </p:xfrm>
        <a:graphic>
          <a:graphicData uri="http://schemas.openxmlformats.org/drawingml/2006/table">
            <a:tbl>
              <a:tblPr/>
              <a:tblGrid>
                <a:gridCol w="2190751">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743075">
                  <a:extLst>
                    <a:ext uri="{9D8B030D-6E8A-4147-A177-3AD203B41FA5}">
                      <a16:colId xmlns:a16="http://schemas.microsoft.com/office/drawing/2014/main" val="20003"/>
                    </a:ext>
                  </a:extLst>
                </a:gridCol>
              </a:tblGrid>
              <a:tr h="31709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15965">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a:t>
                      </a: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 July 2025</a:t>
                      </a: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989754133"/>
                  </a:ext>
                </a:extLst>
              </a:tr>
              <a:tr h="998021">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a:t>
                      </a: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 July 2025</a:t>
                      </a: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468407465"/>
                  </a:ext>
                </a:extLst>
              </a:tr>
              <a:tr h="990600">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12 August 2025</a:t>
                      </a:r>
                      <a:endPar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121138198"/>
                  </a:ext>
                </a:extLst>
              </a:tr>
              <a:tr h="1103947">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13 August 2025</a:t>
                      </a:r>
                      <a:endPar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483206242"/>
                  </a:ext>
                </a:extLst>
              </a:tr>
              <a:tr h="1103947">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 September 2025</a:t>
                      </a:r>
                      <a:endPar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204442024"/>
                  </a:ext>
                </a:extLst>
              </a:tr>
              <a:tr h="1103947">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Mkhondo Local Municipality</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33 Mark &amp; De Wet Streets</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eMkhondo</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(formerly Piet Retief)</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10 September 2025</a:t>
                      </a:r>
                      <a:endParaRPr kumimoji="0" lang="en-ZA"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08H00 – 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405086376"/>
                  </a:ext>
                </a:extLst>
              </a:tr>
            </a:tbl>
          </a:graphicData>
        </a:graphic>
      </p:graphicFrame>
      <p:sp>
        <p:nvSpPr>
          <p:cNvPr id="9" name="Rounded Rectangle 10"/>
          <p:cNvSpPr/>
          <p:nvPr/>
        </p:nvSpPr>
        <p:spPr>
          <a:xfrm>
            <a:off x="19049" y="8573836"/>
            <a:ext cx="4244340" cy="1270147"/>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b="1" dirty="0">
                <a:solidFill>
                  <a:srgbClr val="000000"/>
                </a:solidFill>
                <a:ea typeface="ＭＳ Ｐゴシック"/>
                <a:cs typeface="ＭＳ Ｐゴシック"/>
              </a:rPr>
              <a:t>Required:</a:t>
            </a:r>
          </a:p>
          <a:p>
            <a:pPr>
              <a:defRPr/>
            </a:pPr>
            <a:r>
              <a:rPr lang="en-ZA" sz="1400" dirty="0">
                <a:solidFill>
                  <a:srgbClr val="000000"/>
                </a:solidFill>
                <a:ea typeface="ＭＳ Ｐゴシック"/>
                <a:cs typeface="ＭＳ Ｐゴシック"/>
              </a:rPr>
              <a:t>Original ID, IRP5,Medica Aid Certificates ,RAF &amp; Travel Logs </a:t>
            </a:r>
          </a:p>
          <a:p>
            <a:pPr>
              <a:defRPr/>
            </a:pPr>
            <a:r>
              <a:rPr lang="en-ZA" sz="1400" b="1" dirty="0">
                <a:solidFill>
                  <a:srgbClr val="000000"/>
                </a:solidFill>
                <a:ea typeface="ＭＳ Ｐゴシック"/>
                <a:cs typeface="ＭＳ Ｐゴシック"/>
              </a:rPr>
              <a:t>For more information visit the sars website</a:t>
            </a:r>
            <a:endParaRPr lang="en-ZA" sz="1400" dirty="0">
              <a:solidFill>
                <a:srgbClr val="000000"/>
              </a:solidFill>
              <a:ea typeface="ＭＳ Ｐゴシック"/>
              <a:cs typeface="ＭＳ Ｐゴシック"/>
            </a:endParaRPr>
          </a:p>
          <a:p>
            <a:pPr lvl="0"/>
            <a:r>
              <a:rPr lang="en-US" sz="1400" dirty="0">
                <a:solidFill>
                  <a:srgbClr val="000000"/>
                </a:solidFill>
                <a:ea typeface="ＭＳ Ｐゴシック"/>
                <a:cs typeface="ＭＳ Ｐゴシック"/>
              </a:rPr>
              <a:t>www.sars.gov.za</a:t>
            </a:r>
          </a:p>
          <a:p>
            <a:pPr>
              <a:defRPr/>
            </a:pPr>
            <a:endParaRPr lang="en-ZA" sz="1000" dirty="0">
              <a:solidFill>
                <a:srgbClr val="000000"/>
              </a:solidFill>
              <a:ea typeface="ＭＳ Ｐゴシック"/>
              <a:cs typeface="ＭＳ Ｐゴシック"/>
            </a:endParaRPr>
          </a:p>
        </p:txBody>
      </p:sp>
    </p:spTree>
    <p:extLst>
      <p:ext uri="{BB962C8B-B14F-4D97-AF65-F5344CB8AC3E}">
        <p14:creationId xmlns:p14="http://schemas.microsoft.com/office/powerpoint/2010/main" val="4037156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14025</TotalTime>
  <Words>270</Words>
  <Application>Microsoft Office PowerPoint</Application>
  <PresentationFormat>A4 Paper (210x297 mm)</PresentationFormat>
  <Paragraphs>67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Office Theme</vt:lpstr>
      <vt:lpstr>SARS MOBILE TAX UNIT</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TAX WORKSHOPS</dc:title>
  <dc:creator>Riyaad Ebrahim</dc:creator>
  <cp:lastModifiedBy>Geraldine Fröhling</cp:lastModifiedBy>
  <cp:revision>564</cp:revision>
  <cp:lastPrinted>2023-01-09T08:52:51Z</cp:lastPrinted>
  <dcterms:created xsi:type="dcterms:W3CDTF">2011-02-03T13:22:32Z</dcterms:created>
  <dcterms:modified xsi:type="dcterms:W3CDTF">2025-06-09T11:31:45Z</dcterms:modified>
</cp:coreProperties>
</file>