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71" r:id="rId2"/>
  </p:sldIdLst>
  <p:sldSz cx="6858000" cy="9906000" type="A4"/>
  <p:notesSz cx="9799638" cy="14355763"/>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005395"/>
    <a:srgbClr val="00345E"/>
    <a:srgbClr val="B9CDE5"/>
    <a:srgbClr val="BCC2CC"/>
    <a:srgbClr val="E9EDF4"/>
    <a:srgbClr val="E8EEF8"/>
    <a:srgbClr val="EDF2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88921" autoAdjust="0"/>
  </p:normalViewPr>
  <p:slideViewPr>
    <p:cSldViewPr snapToObjects="1">
      <p:cViewPr varScale="1">
        <p:scale>
          <a:sx n="57" d="100"/>
          <a:sy n="57" d="100"/>
        </p:scale>
        <p:origin x="3125" y="101"/>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2"/>
            <a:ext cx="4245500" cy="716981"/>
          </a:xfrm>
          <a:prstGeom prst="rect">
            <a:avLst/>
          </a:prstGeom>
          <a:noFill/>
          <a:ln w="9525">
            <a:noFill/>
            <a:miter lim="800000"/>
            <a:headEnd/>
            <a:tailEnd/>
          </a:ln>
        </p:spPr>
        <p:txBody>
          <a:bodyPr vert="horz" wrap="square" lIns="132519" tIns="66260" rIns="132519" bIns="66260" numCol="1" anchor="t" anchorCtr="0" compatLnSpc="1">
            <a:prstTxWarp prst="textNoShape">
              <a:avLst/>
            </a:prstTxWarp>
          </a:bodyPr>
          <a:lstStyle>
            <a:lvl1pPr defTabSz="661520">
              <a:defRPr sz="1700">
                <a:latin typeface="Arial" charset="0"/>
              </a:defRPr>
            </a:lvl1pPr>
          </a:lstStyle>
          <a:p>
            <a:pPr>
              <a:defRPr/>
            </a:pPr>
            <a:endParaRPr lang="en-ZA" dirty="0"/>
          </a:p>
        </p:txBody>
      </p:sp>
      <p:sp>
        <p:nvSpPr>
          <p:cNvPr id="3" name="Date Placeholder 2"/>
          <p:cNvSpPr>
            <a:spLocks noGrp="1"/>
          </p:cNvSpPr>
          <p:nvPr>
            <p:ph type="dt" sz="quarter" idx="1"/>
          </p:nvPr>
        </p:nvSpPr>
        <p:spPr bwMode="auto">
          <a:xfrm>
            <a:off x="5551809" y="2"/>
            <a:ext cx="4245500" cy="716981"/>
          </a:xfrm>
          <a:prstGeom prst="rect">
            <a:avLst/>
          </a:prstGeom>
          <a:noFill/>
          <a:ln w="9525">
            <a:noFill/>
            <a:miter lim="800000"/>
            <a:headEnd/>
            <a:tailEnd/>
          </a:ln>
        </p:spPr>
        <p:txBody>
          <a:bodyPr vert="horz" wrap="square" lIns="132519" tIns="66260" rIns="132519" bIns="66260" numCol="1" anchor="t" anchorCtr="0" compatLnSpc="1">
            <a:prstTxWarp prst="textNoShape">
              <a:avLst/>
            </a:prstTxWarp>
          </a:bodyPr>
          <a:lstStyle>
            <a:lvl1pPr algn="r" defTabSz="661520">
              <a:defRPr sz="1700">
                <a:latin typeface="Arial" charset="0"/>
              </a:defRPr>
            </a:lvl1pPr>
          </a:lstStyle>
          <a:p>
            <a:pPr>
              <a:defRPr/>
            </a:pPr>
            <a:fld id="{BCD51722-60F6-4ABF-AAFA-E569D6CF1E48}" type="datetimeFigureOut">
              <a:rPr lang="en-US"/>
              <a:pPr>
                <a:defRPr/>
              </a:pPr>
              <a:t>6/9/2025</a:t>
            </a:fld>
            <a:endParaRPr lang="en-ZA" dirty="0"/>
          </a:p>
        </p:txBody>
      </p:sp>
      <p:sp>
        <p:nvSpPr>
          <p:cNvPr id="4" name="Footer Placeholder 3"/>
          <p:cNvSpPr>
            <a:spLocks noGrp="1"/>
          </p:cNvSpPr>
          <p:nvPr>
            <p:ph type="ftr" sz="quarter" idx="2"/>
          </p:nvPr>
        </p:nvSpPr>
        <p:spPr bwMode="auto">
          <a:xfrm>
            <a:off x="1" y="13636475"/>
            <a:ext cx="4245500" cy="716981"/>
          </a:xfrm>
          <a:prstGeom prst="rect">
            <a:avLst/>
          </a:prstGeom>
          <a:noFill/>
          <a:ln w="9525">
            <a:noFill/>
            <a:miter lim="800000"/>
            <a:headEnd/>
            <a:tailEnd/>
          </a:ln>
        </p:spPr>
        <p:txBody>
          <a:bodyPr vert="horz" wrap="square" lIns="132519" tIns="66260" rIns="132519" bIns="66260" numCol="1" anchor="b" anchorCtr="0" compatLnSpc="1">
            <a:prstTxWarp prst="textNoShape">
              <a:avLst/>
            </a:prstTxWarp>
          </a:bodyPr>
          <a:lstStyle>
            <a:lvl1pPr defTabSz="661520">
              <a:defRPr sz="1700">
                <a:latin typeface="Arial" charset="0"/>
              </a:defRPr>
            </a:lvl1pPr>
          </a:lstStyle>
          <a:p>
            <a:pPr>
              <a:defRPr/>
            </a:pPr>
            <a:endParaRPr lang="en-ZA" dirty="0"/>
          </a:p>
        </p:txBody>
      </p:sp>
      <p:sp>
        <p:nvSpPr>
          <p:cNvPr id="5" name="Slide Number Placeholder 4"/>
          <p:cNvSpPr>
            <a:spLocks noGrp="1"/>
          </p:cNvSpPr>
          <p:nvPr>
            <p:ph type="sldNum" sz="quarter" idx="3"/>
          </p:nvPr>
        </p:nvSpPr>
        <p:spPr bwMode="auto">
          <a:xfrm>
            <a:off x="5551809" y="13636475"/>
            <a:ext cx="4245500" cy="716981"/>
          </a:xfrm>
          <a:prstGeom prst="rect">
            <a:avLst/>
          </a:prstGeom>
          <a:noFill/>
          <a:ln w="9525">
            <a:noFill/>
            <a:miter lim="800000"/>
            <a:headEnd/>
            <a:tailEnd/>
          </a:ln>
        </p:spPr>
        <p:txBody>
          <a:bodyPr vert="horz" wrap="square" lIns="132519" tIns="66260" rIns="132519" bIns="66260" numCol="1" anchor="b" anchorCtr="0" compatLnSpc="1">
            <a:prstTxWarp prst="textNoShape">
              <a:avLst/>
            </a:prstTxWarp>
          </a:bodyPr>
          <a:lstStyle>
            <a:lvl1pPr algn="r" defTabSz="661520">
              <a:defRPr sz="1700">
                <a:latin typeface="Arial" charset="0"/>
              </a:defRPr>
            </a:lvl1pPr>
          </a:lstStyle>
          <a:p>
            <a:pPr>
              <a:defRPr/>
            </a:pPr>
            <a:fld id="{9101665A-42EC-4B81-812E-9926F88D8281}" type="slidenum">
              <a:rPr lang="en-ZA"/>
              <a:pPr>
                <a:defRPr/>
              </a:pPr>
              <a:t>‹#›</a:t>
            </a:fld>
            <a:endParaRPr lang="en-ZA" dirty="0"/>
          </a:p>
        </p:txBody>
      </p:sp>
    </p:spTree>
    <p:extLst>
      <p:ext uri="{BB962C8B-B14F-4D97-AF65-F5344CB8AC3E}">
        <p14:creationId xmlns:p14="http://schemas.microsoft.com/office/powerpoint/2010/main" val="16924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4245500" cy="716981"/>
          </a:xfrm>
          <a:prstGeom prst="rect">
            <a:avLst/>
          </a:prstGeom>
        </p:spPr>
        <p:txBody>
          <a:bodyPr vert="horz" lIns="133697" tIns="66849" rIns="133697" bIns="66849" rtlCol="0"/>
          <a:lstStyle>
            <a:lvl1pPr algn="l">
              <a:defRPr sz="1700">
                <a:latin typeface="Arial" charset="0"/>
              </a:defRPr>
            </a:lvl1pPr>
          </a:lstStyle>
          <a:p>
            <a:pPr>
              <a:defRPr/>
            </a:pPr>
            <a:endParaRPr lang="en-ZA" dirty="0"/>
          </a:p>
        </p:txBody>
      </p:sp>
      <p:sp>
        <p:nvSpPr>
          <p:cNvPr id="3" name="Date Placeholder 2"/>
          <p:cNvSpPr>
            <a:spLocks noGrp="1"/>
          </p:cNvSpPr>
          <p:nvPr>
            <p:ph type="dt" idx="1"/>
          </p:nvPr>
        </p:nvSpPr>
        <p:spPr>
          <a:xfrm>
            <a:off x="5551809" y="2"/>
            <a:ext cx="4245500" cy="716981"/>
          </a:xfrm>
          <a:prstGeom prst="rect">
            <a:avLst/>
          </a:prstGeom>
        </p:spPr>
        <p:txBody>
          <a:bodyPr vert="horz" lIns="133697" tIns="66849" rIns="133697" bIns="66849" rtlCol="0"/>
          <a:lstStyle>
            <a:lvl1pPr algn="r">
              <a:defRPr sz="1700">
                <a:latin typeface="Arial" charset="0"/>
              </a:defRPr>
            </a:lvl1pPr>
          </a:lstStyle>
          <a:p>
            <a:pPr>
              <a:defRPr/>
            </a:pPr>
            <a:fld id="{36F57351-A00E-415B-AEC4-2894AB4A5591}" type="datetimeFigureOut">
              <a:rPr lang="en-US"/>
              <a:pPr>
                <a:defRPr/>
              </a:pPr>
              <a:t>6/9/2025</a:t>
            </a:fld>
            <a:endParaRPr lang="en-ZA" dirty="0"/>
          </a:p>
        </p:txBody>
      </p:sp>
      <p:sp>
        <p:nvSpPr>
          <p:cNvPr id="4" name="Slide Image Placeholder 3"/>
          <p:cNvSpPr>
            <a:spLocks noGrp="1" noRot="1" noChangeAspect="1"/>
          </p:cNvSpPr>
          <p:nvPr>
            <p:ph type="sldImg" idx="2"/>
          </p:nvPr>
        </p:nvSpPr>
        <p:spPr>
          <a:xfrm>
            <a:off x="3038475" y="1076325"/>
            <a:ext cx="3722688" cy="5381625"/>
          </a:xfrm>
          <a:prstGeom prst="rect">
            <a:avLst/>
          </a:prstGeom>
          <a:noFill/>
          <a:ln w="12700">
            <a:solidFill>
              <a:prstClr val="black"/>
            </a:solidFill>
          </a:ln>
        </p:spPr>
        <p:txBody>
          <a:bodyPr vert="horz" lIns="133697" tIns="66849" rIns="133697" bIns="66849" rtlCol="0" anchor="ctr"/>
          <a:lstStyle/>
          <a:p>
            <a:pPr lvl="0"/>
            <a:endParaRPr lang="en-ZA" noProof="0" dirty="0"/>
          </a:p>
        </p:txBody>
      </p:sp>
      <p:sp>
        <p:nvSpPr>
          <p:cNvPr id="5" name="Notes Placeholder 4"/>
          <p:cNvSpPr>
            <a:spLocks noGrp="1"/>
          </p:cNvSpPr>
          <p:nvPr>
            <p:ph type="body" sz="quarter" idx="3"/>
          </p:nvPr>
        </p:nvSpPr>
        <p:spPr>
          <a:xfrm>
            <a:off x="979731" y="6819392"/>
            <a:ext cx="7840178" cy="6459746"/>
          </a:xfrm>
          <a:prstGeom prst="rect">
            <a:avLst/>
          </a:prstGeom>
        </p:spPr>
        <p:txBody>
          <a:bodyPr vert="horz" lIns="133697" tIns="66849" rIns="133697" bIns="6684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ZA" noProof="0"/>
          </a:p>
        </p:txBody>
      </p:sp>
      <p:sp>
        <p:nvSpPr>
          <p:cNvPr id="6" name="Footer Placeholder 5"/>
          <p:cNvSpPr>
            <a:spLocks noGrp="1"/>
          </p:cNvSpPr>
          <p:nvPr>
            <p:ph type="ftr" sz="quarter" idx="4"/>
          </p:nvPr>
        </p:nvSpPr>
        <p:spPr>
          <a:xfrm>
            <a:off x="1" y="13636475"/>
            <a:ext cx="4245500" cy="716981"/>
          </a:xfrm>
          <a:prstGeom prst="rect">
            <a:avLst/>
          </a:prstGeom>
        </p:spPr>
        <p:txBody>
          <a:bodyPr vert="horz" lIns="133697" tIns="66849" rIns="133697" bIns="66849" rtlCol="0" anchor="b"/>
          <a:lstStyle>
            <a:lvl1pPr algn="l">
              <a:defRPr sz="1700">
                <a:latin typeface="Arial" charset="0"/>
              </a:defRPr>
            </a:lvl1pPr>
          </a:lstStyle>
          <a:p>
            <a:pPr>
              <a:defRPr/>
            </a:pPr>
            <a:endParaRPr lang="en-ZA" dirty="0"/>
          </a:p>
        </p:txBody>
      </p:sp>
      <p:sp>
        <p:nvSpPr>
          <p:cNvPr id="7" name="Slide Number Placeholder 6"/>
          <p:cNvSpPr>
            <a:spLocks noGrp="1"/>
          </p:cNvSpPr>
          <p:nvPr>
            <p:ph type="sldNum" sz="quarter" idx="5"/>
          </p:nvPr>
        </p:nvSpPr>
        <p:spPr>
          <a:xfrm>
            <a:off x="5551809" y="13636475"/>
            <a:ext cx="4245500" cy="716981"/>
          </a:xfrm>
          <a:prstGeom prst="rect">
            <a:avLst/>
          </a:prstGeom>
        </p:spPr>
        <p:txBody>
          <a:bodyPr vert="horz" lIns="133697" tIns="66849" rIns="133697" bIns="66849" rtlCol="0" anchor="b"/>
          <a:lstStyle>
            <a:lvl1pPr algn="r">
              <a:defRPr sz="1700">
                <a:latin typeface="Arial" charset="0"/>
              </a:defRPr>
            </a:lvl1pPr>
          </a:lstStyle>
          <a:p>
            <a:pPr>
              <a:defRPr/>
            </a:pPr>
            <a:fld id="{5D64F5FB-0962-4A62-96E2-BE89D567B515}" type="slidenum">
              <a:rPr lang="en-ZA"/>
              <a:pPr>
                <a:defRPr/>
              </a:pPr>
              <a:t>‹#›</a:t>
            </a:fld>
            <a:endParaRPr lang="en-ZA" dirty="0"/>
          </a:p>
        </p:txBody>
      </p:sp>
    </p:spTree>
    <p:extLst>
      <p:ext uri="{BB962C8B-B14F-4D97-AF65-F5344CB8AC3E}">
        <p14:creationId xmlns:p14="http://schemas.microsoft.com/office/powerpoint/2010/main" val="9013186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D0D95-621D-4C3F-B790-7192DD515E0D}" type="slidenum">
              <a:rPr lang="en-ZA" smtClean="0"/>
              <a:pPr/>
              <a:t>1</a:t>
            </a:fld>
            <a:endParaRPr lang="en-Z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800A24C-E48A-42DB-99B6-684F5EFC509C}"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CD4580C-10A9-4EE2-93AF-74E98C74499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1996D98-5D83-4C8F-B5FE-10B51D94AAB3}"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9304D06-648B-47A1-8EA5-70075C74B21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811559-A91E-487E-90A8-3037C77A805D}"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7A5C3C-E4D3-4590-9806-C3201920299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01E9773-93C0-4073-9109-7470D40D92A1}"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674FA96-A325-41CD-9FF3-952CB7E5B30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8CB3D4-0E8A-4A6C-AC04-580F5098BDC6}"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B0C9B48-A0D1-4F5D-B89B-6FCEFC64315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57BB480-8492-4472-9EBB-2D15B20ED482}" type="datetime1">
              <a:rPr lang="en-US"/>
              <a:pPr>
                <a:defRPr/>
              </a:pPr>
              <a:t>6/9/2025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24B81E1-F2F5-4625-890B-5B044ECFFCE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862C5C9-B535-415C-98B9-50637D07A401}" type="datetime1">
              <a:rPr lang="en-US"/>
              <a:pPr>
                <a:defRPr/>
              </a:pPr>
              <a:t>6/9/2025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900B0E3-D6F3-4C63-B8DF-1668506D15D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83362C8-A6B4-45E8-9BC4-DE2A40C3E71A}" type="datetime1">
              <a:rPr lang="en-US"/>
              <a:pPr>
                <a:defRPr/>
              </a:pPr>
              <a:t>6/9/2025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C35F727-44A0-4153-B245-6762B1036F6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695042-6C01-4DB7-B391-FB497F81FD9C}" type="datetime1">
              <a:rPr lang="en-US"/>
              <a:pPr>
                <a:defRPr/>
              </a:pPr>
              <a:t>6/9/2025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4C7901A-76CC-4F1A-B582-2E017F804C7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86D9876-EF90-4BCA-9FB5-45B8C6DF876C}" type="datetime1">
              <a:rPr lang="en-US"/>
              <a:pPr>
                <a:defRPr/>
              </a:pPr>
              <a:t>6/9/2025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307B57F-45E9-4B4E-A93D-F4301E1DA51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1FC0403-47FA-41D3-A5C4-1A5518B11102}" type="datetime1">
              <a:rPr lang="en-US"/>
              <a:pPr>
                <a:defRPr/>
              </a:pPr>
              <a:t>6/9/2025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6C4BD5C-A31F-4022-8468-2F9A2E0B703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2100"/>
            <a:ext cx="1600200" cy="527050"/>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65" charset="0"/>
                <a:ea typeface="ＭＳ Ｐゴシック" pitchFamily="-65" charset="-128"/>
                <a:cs typeface="+mn-cs"/>
              </a:defRPr>
            </a:lvl1pPr>
          </a:lstStyle>
          <a:p>
            <a:pPr>
              <a:defRPr/>
            </a:pPr>
            <a:fld id="{CD15193E-EE6A-41DC-87D9-2E5F9C82693A}" type="datetime1">
              <a:rPr lang="en-US"/>
              <a:pPr>
                <a:defRPr/>
              </a:pPr>
              <a:t>6/9/2025</a:t>
            </a:fld>
            <a:endParaRPr lang="en-US" dirty="0"/>
          </a:p>
        </p:txBody>
      </p:sp>
      <p:sp>
        <p:nvSpPr>
          <p:cNvPr id="5" name="Footer Placeholder 4"/>
          <p:cNvSpPr>
            <a:spLocks noGrp="1"/>
          </p:cNvSpPr>
          <p:nvPr>
            <p:ph type="ftr" sz="quarter" idx="3"/>
          </p:nvPr>
        </p:nvSpPr>
        <p:spPr>
          <a:xfrm>
            <a:off x="2343150" y="9182100"/>
            <a:ext cx="2171700" cy="527050"/>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65" charset="0"/>
                <a:ea typeface="ＭＳ Ｐゴシック" pitchFamily="-65" charset="-128"/>
                <a:cs typeface="+mn-cs"/>
              </a:defRPr>
            </a:lvl1pPr>
          </a:lstStyle>
          <a:p>
            <a:pPr>
              <a:defRPr/>
            </a:pPr>
            <a:endParaRPr lang="en-US" dirty="0"/>
          </a:p>
        </p:txBody>
      </p:sp>
      <p:sp>
        <p:nvSpPr>
          <p:cNvPr id="6" name="Slide Number Placeholder 5"/>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65" charset="0"/>
                <a:ea typeface="ＭＳ Ｐゴシック" pitchFamily="-65" charset="-128"/>
                <a:cs typeface="+mn-cs"/>
              </a:defRPr>
            </a:lvl1pPr>
          </a:lstStyle>
          <a:p>
            <a:pPr>
              <a:defRPr/>
            </a:pPr>
            <a:fld id="{0D4547EF-B13C-49FD-8617-25273CEA013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65" charset="-128"/>
          <a:cs typeface="ＭＳ Ｐゴシック"/>
        </a:defRPr>
      </a:lvl1pPr>
      <a:lvl2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2pPr>
      <a:lvl3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3pPr>
      <a:lvl4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4pPr>
      <a:lvl5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0"/>
            <a:ext cx="6858000" cy="533400"/>
          </a:xfrm>
          <a:solidFill>
            <a:srgbClr val="00345E"/>
          </a:solidFill>
        </p:spPr>
        <p:txBody>
          <a:bodyPr lIns="365760"/>
          <a:lstStyle/>
          <a:p>
            <a:pPr eaLnBrk="1" hangingPunct="1"/>
            <a:r>
              <a:rPr lang="en-US" sz="4000" b="1" dirty="0">
                <a:solidFill>
                  <a:schemeClr val="bg1"/>
                </a:solidFill>
                <a:ea typeface="ＭＳ Ｐゴシック"/>
              </a:rPr>
              <a:t>SARS MOBILE TAX UNIT</a:t>
            </a:r>
          </a:p>
        </p:txBody>
      </p:sp>
      <p:sp>
        <p:nvSpPr>
          <p:cNvPr id="2051" name="Title 1"/>
          <p:cNvSpPr txBox="1">
            <a:spLocks/>
          </p:cNvSpPr>
          <p:nvPr/>
        </p:nvSpPr>
        <p:spPr bwMode="auto">
          <a:xfrm>
            <a:off x="3810000" y="533400"/>
            <a:ext cx="3048000" cy="323850"/>
          </a:xfrm>
          <a:prstGeom prst="rect">
            <a:avLst/>
          </a:prstGeom>
          <a:solidFill>
            <a:srgbClr val="005395"/>
          </a:solidFill>
          <a:ln w="9525">
            <a:noFill/>
            <a:miter lim="800000"/>
            <a:headEnd/>
            <a:tailEnd/>
          </a:ln>
        </p:spPr>
        <p:txBody>
          <a:bodyPr anchor="ctr"/>
          <a:lstStyle/>
          <a:p>
            <a:pPr algn="ctr"/>
            <a:r>
              <a:rPr lang="en-US" b="1" dirty="0">
                <a:solidFill>
                  <a:schemeClr val="bg1"/>
                </a:solidFill>
                <a:latin typeface="Calibri" pitchFamily="34" charset="0"/>
              </a:rPr>
              <a:t>July-September 2025</a:t>
            </a:r>
          </a:p>
        </p:txBody>
      </p:sp>
      <p:sp>
        <p:nvSpPr>
          <p:cNvPr id="2052" name="TextBox 5"/>
          <p:cNvSpPr txBox="1">
            <a:spLocks noChangeArrowheads="1"/>
          </p:cNvSpPr>
          <p:nvPr/>
        </p:nvSpPr>
        <p:spPr bwMode="auto">
          <a:xfrm>
            <a:off x="0" y="857250"/>
            <a:ext cx="6629400" cy="1077218"/>
          </a:xfrm>
          <a:prstGeom prst="rect">
            <a:avLst/>
          </a:prstGeom>
          <a:noFill/>
          <a:ln w="9525">
            <a:noFill/>
            <a:miter lim="800000"/>
            <a:headEnd/>
            <a:tailEnd/>
          </a:ln>
        </p:spPr>
        <p:txBody>
          <a:bodyPr wrap="square">
            <a:spAutoFit/>
          </a:bodyPr>
          <a:lstStyle/>
          <a:p>
            <a:pPr algn="just">
              <a:defRPr/>
            </a:pPr>
            <a:r>
              <a:rPr lang="en-US" sz="1600" dirty="0">
                <a:solidFill>
                  <a:schemeClr val="tx2"/>
                </a:solidFill>
                <a:latin typeface="+mn-lt"/>
              </a:rPr>
              <a:t>The SARS Taxpayer Service team will be visiting the community halls of Msukaligwa (formerly Ermelo) to assist taxpayers with submissions of Income Tax Returns (ITR12) and Income Tax registrations on eFiling/SARS Mobi App, as well as other tax-related enquiries. The details of the visits </a:t>
            </a:r>
            <a:r>
              <a:rPr lang="en-US" sz="1600">
                <a:solidFill>
                  <a:schemeClr val="tx2"/>
                </a:solidFill>
                <a:latin typeface="+mn-lt"/>
              </a:rPr>
              <a:t>are listed </a:t>
            </a:r>
            <a:r>
              <a:rPr lang="en-US" sz="1600" dirty="0">
                <a:solidFill>
                  <a:schemeClr val="tx2"/>
                </a:solidFill>
                <a:latin typeface="+mn-lt"/>
              </a:rPr>
              <a:t>below:</a:t>
            </a:r>
          </a:p>
        </p:txBody>
      </p:sp>
      <p:pic>
        <p:nvPicPr>
          <p:cNvPr id="2053" name="Picture 6"/>
          <p:cNvPicPr>
            <a:picLocks noChangeAspect="1"/>
          </p:cNvPicPr>
          <p:nvPr/>
        </p:nvPicPr>
        <p:blipFill>
          <a:blip r:embed="rId3"/>
          <a:srcRect/>
          <a:stretch>
            <a:fillRect/>
          </a:stretch>
        </p:blipFill>
        <p:spPr bwMode="auto">
          <a:xfrm>
            <a:off x="0" y="8610600"/>
            <a:ext cx="6848475" cy="1295401"/>
          </a:xfrm>
          <a:prstGeom prst="rect">
            <a:avLst/>
          </a:prstGeom>
          <a:noFill/>
          <a:ln w="9525">
            <a:noFill/>
            <a:miter lim="800000"/>
            <a:headEnd/>
            <a:tailEnd/>
          </a:ln>
        </p:spPr>
      </p:pic>
      <p:sp>
        <p:nvSpPr>
          <p:cNvPr id="2054" name="Title 1"/>
          <p:cNvSpPr txBox="1">
            <a:spLocks/>
          </p:cNvSpPr>
          <p:nvPr/>
        </p:nvSpPr>
        <p:spPr bwMode="auto">
          <a:xfrm>
            <a:off x="0" y="533400"/>
            <a:ext cx="2438400" cy="304800"/>
          </a:xfrm>
          <a:prstGeom prst="rect">
            <a:avLst/>
          </a:prstGeom>
          <a:solidFill>
            <a:srgbClr val="005395"/>
          </a:solidFill>
          <a:ln w="9525">
            <a:noFill/>
            <a:miter lim="800000"/>
            <a:headEnd/>
            <a:tailEnd/>
          </a:ln>
        </p:spPr>
        <p:txBody>
          <a:bodyPr anchor="ctr"/>
          <a:lstStyle/>
          <a:p>
            <a:pPr algn="ctr"/>
            <a:r>
              <a:rPr lang="en-US" b="1" dirty="0">
                <a:solidFill>
                  <a:schemeClr val="bg1"/>
                </a:solidFill>
                <a:latin typeface="Calibri" pitchFamily="34" charset="0"/>
              </a:rPr>
              <a:t>MTU 17 Mpumalanga</a:t>
            </a:r>
          </a:p>
        </p:txBody>
      </p:sp>
      <p:graphicFrame>
        <p:nvGraphicFramePr>
          <p:cNvPr id="15440" name="Group 80"/>
          <p:cNvGraphicFramePr>
            <a:graphicFrameLocks noGrp="1"/>
          </p:cNvGraphicFramePr>
          <p:nvPr>
            <p:extLst>
              <p:ext uri="{D42A27DB-BD31-4B8C-83A1-F6EECF244321}">
                <p14:modId xmlns:p14="http://schemas.microsoft.com/office/powerpoint/2010/main" val="2148691518"/>
              </p:ext>
            </p:extLst>
          </p:nvPr>
        </p:nvGraphicFramePr>
        <p:xfrm>
          <a:off x="9525" y="1953519"/>
          <a:ext cx="6858000" cy="6588905"/>
        </p:xfrm>
        <a:graphic>
          <a:graphicData uri="http://schemas.openxmlformats.org/drawingml/2006/table">
            <a:tbl>
              <a:tblPr/>
              <a:tblGrid>
                <a:gridCol w="2505075">
                  <a:extLst>
                    <a:ext uri="{9D8B030D-6E8A-4147-A177-3AD203B41FA5}">
                      <a16:colId xmlns:a16="http://schemas.microsoft.com/office/drawing/2014/main" val="20000"/>
                    </a:ext>
                  </a:extLst>
                </a:gridCol>
                <a:gridCol w="1609725">
                  <a:extLst>
                    <a:ext uri="{9D8B030D-6E8A-4147-A177-3AD203B41FA5}">
                      <a16:colId xmlns:a16="http://schemas.microsoft.com/office/drawing/2014/main" val="20001"/>
                    </a:ext>
                  </a:extLst>
                </a:gridCol>
                <a:gridCol w="1362075">
                  <a:extLst>
                    <a:ext uri="{9D8B030D-6E8A-4147-A177-3AD203B41FA5}">
                      <a16:colId xmlns:a16="http://schemas.microsoft.com/office/drawing/2014/main" val="20002"/>
                    </a:ext>
                  </a:extLst>
                </a:gridCol>
                <a:gridCol w="1381125">
                  <a:extLst>
                    <a:ext uri="{9D8B030D-6E8A-4147-A177-3AD203B41FA5}">
                      <a16:colId xmlns:a16="http://schemas.microsoft.com/office/drawing/2014/main" val="20003"/>
                    </a:ext>
                  </a:extLst>
                </a:gridCol>
              </a:tblGrid>
              <a:tr h="31177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Area and Address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Date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Time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Contact Details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94328">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Msukaligwa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Cnr Kerk &amp; Taute Streets,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Ermelo</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a:t>
                      </a: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 July 2025</a:t>
                      </a: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811173823"/>
                  </a:ext>
                </a:extLst>
              </a:tr>
              <a:tr h="917830">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Msukaligwa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Cnr Kerk &amp; Taute Streets,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Ermelo</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a:t>
                      </a: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 July 2025</a:t>
                      </a: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473159108"/>
                  </a:ext>
                </a:extLst>
              </a:tr>
              <a:tr h="909641">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Msukaligwa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Cnr Kerk &amp; Taute Streets,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Ermelo</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a:t>
                      </a: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4 August 2025</a:t>
                      </a: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292884683"/>
                  </a:ext>
                </a:extLst>
              </a:tr>
              <a:tr h="1185112">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Msukaligwa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Cnr Kerk &amp; Taute Streets,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Ermelo</a:t>
                      </a:r>
                    </a:p>
                    <a:p>
                      <a:pPr marL="228600" marR="0" lvl="0" indent="-228600" algn="ctr" defTabSz="457200" rtl="0" eaLnBrk="1" fontAlgn="t" latinLnBrk="0" hangingPunct="1">
                        <a:lnSpc>
                          <a:spcPct val="100000"/>
                        </a:lnSpc>
                        <a:spcBef>
                          <a:spcPct val="0"/>
                        </a:spcBef>
                        <a:spcAft>
                          <a:spcPct val="0"/>
                        </a:spcAft>
                        <a:buClrTx/>
                        <a:buSzTx/>
                        <a:buFont typeface="+mj-lt"/>
                        <a:buNone/>
                        <a:tabLst/>
                      </a:pP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15 August 2025</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cap="none" normalizeH="0" baseline="0">
                        <a:ln>
                          <a:noFill/>
                        </a:ln>
                        <a:solidFill>
                          <a:schemeClr val="tx1"/>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a:ln>
                            <a:noFill/>
                          </a:ln>
                          <a:solidFill>
                            <a:schemeClr val="tx1"/>
                          </a:solidFill>
                          <a:effectLst/>
                          <a:latin typeface="Calibri" pitchFamily="34" charset="0"/>
                          <a:ea typeface="ＭＳ Ｐゴシック"/>
                          <a:cs typeface="ＭＳ Ｐゴシック"/>
                        </a:rPr>
                        <a:t>www</a:t>
                      </a: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.sars.gov.za</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744463098"/>
                  </a:ext>
                </a:extLst>
              </a:tr>
              <a:tr h="1185112">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Msukaligwa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Cnr Kerk &amp; Taute Streets,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Ermelo</a:t>
                      </a:r>
                    </a:p>
                    <a:p>
                      <a:pPr marL="228600" marR="0" lvl="0" indent="-228600" algn="ctr" defTabSz="457200" rtl="0" eaLnBrk="1" fontAlgn="t" latinLnBrk="0" hangingPunct="1">
                        <a:lnSpc>
                          <a:spcPct val="100000"/>
                        </a:lnSpc>
                        <a:spcBef>
                          <a:spcPct val="0"/>
                        </a:spcBef>
                        <a:spcAft>
                          <a:spcPct val="0"/>
                        </a:spcAft>
                        <a:buClrTx/>
                        <a:buSzTx/>
                        <a:buFont typeface="+mj-lt"/>
                        <a:buNone/>
                        <a:tabLst/>
                      </a:pP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11 September 2025</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08h00-15h00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125279485"/>
                  </a:ext>
                </a:extLst>
              </a:tr>
              <a:tr h="1185112">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Msukaligwa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Cnr Kerk &amp; Taute Streets,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Ermelo</a:t>
                      </a:r>
                    </a:p>
                    <a:p>
                      <a:pPr marL="228600" marR="0" lvl="0" indent="-228600" algn="ctr" defTabSz="457200" rtl="0" eaLnBrk="1" fontAlgn="t" latinLnBrk="0" hangingPunct="1">
                        <a:lnSpc>
                          <a:spcPct val="100000"/>
                        </a:lnSpc>
                        <a:spcBef>
                          <a:spcPct val="0"/>
                        </a:spcBef>
                        <a:spcAft>
                          <a:spcPct val="0"/>
                        </a:spcAft>
                        <a:buClrTx/>
                        <a:buSzTx/>
                        <a:buFont typeface="+mj-lt"/>
                        <a:buNone/>
                        <a:tabLst/>
                      </a:pP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a:ln>
                            <a:noFill/>
                          </a:ln>
                          <a:solidFill>
                            <a:schemeClr val="accent1">
                              <a:lumMod val="50000"/>
                            </a:schemeClr>
                          </a:solidFill>
                          <a:effectLst/>
                          <a:latin typeface="Calibri" pitchFamily="34" charset="0"/>
                          <a:ea typeface="ＭＳ Ｐゴシック"/>
                          <a:cs typeface="ＭＳ Ｐゴシック"/>
                        </a:rPr>
                        <a:t>12 September </a:t>
                      </a: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2025</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08h00-15h00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168054942"/>
                  </a:ext>
                </a:extLst>
              </a:tr>
            </a:tbl>
          </a:graphicData>
        </a:graphic>
      </p:graphicFrame>
      <p:sp>
        <p:nvSpPr>
          <p:cNvPr id="9" name="Rounded Rectangle 10"/>
          <p:cNvSpPr/>
          <p:nvPr/>
        </p:nvSpPr>
        <p:spPr>
          <a:xfrm>
            <a:off x="9525" y="8610600"/>
            <a:ext cx="4333875" cy="1295399"/>
          </a:xfrm>
          <a:prstGeom prst="roundRect">
            <a:avLst/>
          </a:prstGeom>
          <a:solidFill>
            <a:schemeClr val="bg1"/>
          </a:solidFill>
          <a:ln w="9525"/>
        </p:spPr>
        <p:style>
          <a:lnRef idx="2">
            <a:schemeClr val="accent1"/>
          </a:lnRef>
          <a:fillRef idx="1">
            <a:schemeClr val="lt1"/>
          </a:fillRef>
          <a:effectRef idx="0">
            <a:schemeClr val="accent1"/>
          </a:effectRef>
          <a:fontRef idx="minor">
            <a:schemeClr val="dk1"/>
          </a:fontRef>
        </p:style>
        <p:txBody>
          <a:bodyPr/>
          <a:lstStyle/>
          <a:p>
            <a:pPr>
              <a:defRPr/>
            </a:pPr>
            <a:r>
              <a:rPr lang="en-ZA" sz="1400" b="1" dirty="0">
                <a:solidFill>
                  <a:srgbClr val="000000"/>
                </a:solidFill>
                <a:ea typeface="ＭＳ Ｐゴシック"/>
                <a:cs typeface="ＭＳ Ｐゴシック"/>
              </a:rPr>
              <a:t>Required:</a:t>
            </a:r>
          </a:p>
          <a:p>
            <a:pPr>
              <a:defRPr/>
            </a:pPr>
            <a:r>
              <a:rPr lang="en-ZA" sz="1400" dirty="0">
                <a:solidFill>
                  <a:srgbClr val="000000"/>
                </a:solidFill>
                <a:ea typeface="ＭＳ Ｐゴシック"/>
                <a:cs typeface="ＭＳ Ｐゴシック"/>
              </a:rPr>
              <a:t>Original ID, IRP5,Medica Aid Certificates ,RAF &amp; Travel Logs </a:t>
            </a:r>
          </a:p>
          <a:p>
            <a:pPr>
              <a:defRPr/>
            </a:pPr>
            <a:r>
              <a:rPr lang="en-ZA" sz="1400" b="1" dirty="0">
                <a:solidFill>
                  <a:srgbClr val="000000"/>
                </a:solidFill>
                <a:ea typeface="ＭＳ Ｐゴシック"/>
                <a:cs typeface="ＭＳ Ｐゴシック"/>
              </a:rPr>
              <a:t>For more information visit the sars website</a:t>
            </a:r>
            <a:endParaRPr lang="en-ZA" sz="1400" dirty="0">
              <a:solidFill>
                <a:srgbClr val="000000"/>
              </a:solidFill>
              <a:ea typeface="ＭＳ Ｐゴシック"/>
              <a:cs typeface="ＭＳ Ｐゴシック"/>
            </a:endParaRPr>
          </a:p>
          <a:p>
            <a:pPr lvl="0"/>
            <a:r>
              <a:rPr lang="en-US" sz="1400" dirty="0">
                <a:solidFill>
                  <a:srgbClr val="000000"/>
                </a:solidFill>
                <a:ea typeface="ＭＳ Ｐゴシック"/>
                <a:cs typeface="ＭＳ Ｐゴシック"/>
              </a:rPr>
              <a:t>www.sars.gov.za</a:t>
            </a:r>
          </a:p>
          <a:p>
            <a:pPr>
              <a:defRPr/>
            </a:pPr>
            <a:endParaRPr lang="en-ZA" sz="1000" dirty="0">
              <a:solidFill>
                <a:srgbClr val="000000"/>
              </a:solidFill>
              <a:ea typeface="ＭＳ Ｐゴシック"/>
              <a:cs typeface="ＭＳ Ｐゴシック"/>
            </a:endParaRPr>
          </a:p>
        </p:txBody>
      </p:sp>
    </p:spTree>
    <p:extLst>
      <p:ext uri="{BB962C8B-B14F-4D97-AF65-F5344CB8AC3E}">
        <p14:creationId xmlns:p14="http://schemas.microsoft.com/office/powerpoint/2010/main" val="4037156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13928</TotalTime>
  <Words>225</Words>
  <Application>Microsoft Office PowerPoint</Application>
  <PresentationFormat>A4 Paper (210x297 mm)</PresentationFormat>
  <Paragraphs>53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Calibri</vt:lpstr>
      <vt:lpstr>Office Theme</vt:lpstr>
      <vt:lpstr>SARS MOBILE TAX UNIT</vt:lpstr>
    </vt:vector>
  </TitlesOfParts>
  <Company>SARS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TAX WORKSHOPS</dc:title>
  <dc:creator>Riyaad Ebrahim</dc:creator>
  <cp:lastModifiedBy>Geraldine Fröhling</cp:lastModifiedBy>
  <cp:revision>554</cp:revision>
  <cp:lastPrinted>2023-01-09T08:52:51Z</cp:lastPrinted>
  <dcterms:created xsi:type="dcterms:W3CDTF">2011-02-03T13:22:32Z</dcterms:created>
  <dcterms:modified xsi:type="dcterms:W3CDTF">2025-06-09T11:33:22Z</dcterms:modified>
</cp:coreProperties>
</file>