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71" r:id="rId2"/>
  </p:sldIdLst>
  <p:sldSz cx="6858000" cy="9906000" type="A4"/>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5395"/>
    <a:srgbClr val="00345E"/>
    <a:srgbClr val="B9CDE5"/>
    <a:srgbClr val="BCC2CC"/>
    <a:srgbClr val="E9EDF4"/>
    <a:srgbClr val="E8EEF8"/>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88921" autoAdjust="0"/>
  </p:normalViewPr>
  <p:slideViewPr>
    <p:cSldViewPr snapToObjects="1">
      <p:cViewPr varScale="1">
        <p:scale>
          <a:sx n="57" d="100"/>
          <a:sy n="57" d="100"/>
        </p:scale>
        <p:origin x="3125" y="101"/>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44958" cy="495775"/>
          </a:xfrm>
          <a:prstGeom prst="rect">
            <a:avLst/>
          </a:prstGeom>
          <a:noFill/>
          <a:ln w="9525">
            <a:noFill/>
            <a:miter lim="800000"/>
            <a:headEnd/>
            <a:tailEnd/>
          </a:ln>
        </p:spPr>
        <p:txBody>
          <a:bodyPr vert="horz" wrap="square" lIns="91558" tIns="45779" rIns="91558" bIns="45779" numCol="1" anchor="t" anchorCtr="0" compatLnSpc="1">
            <a:prstTxWarp prst="textNoShape">
              <a:avLst/>
            </a:prstTxWarp>
          </a:bodyPr>
          <a:lstStyle>
            <a:lvl1pPr defTabSz="457046">
              <a:defRPr sz="1200">
                <a:latin typeface="Arial" charset="0"/>
              </a:defRPr>
            </a:lvl1pPr>
          </a:lstStyle>
          <a:p>
            <a:pPr>
              <a:defRPr/>
            </a:pPr>
            <a:endParaRPr lang="en-ZA" dirty="0"/>
          </a:p>
        </p:txBody>
      </p:sp>
      <p:sp>
        <p:nvSpPr>
          <p:cNvPr id="3" name="Date Placeholder 2"/>
          <p:cNvSpPr>
            <a:spLocks noGrp="1"/>
          </p:cNvSpPr>
          <p:nvPr>
            <p:ph type="dt" sz="quarter" idx="1"/>
          </p:nvPr>
        </p:nvSpPr>
        <p:spPr bwMode="auto">
          <a:xfrm>
            <a:off x="3851099" y="0"/>
            <a:ext cx="2944958" cy="495775"/>
          </a:xfrm>
          <a:prstGeom prst="rect">
            <a:avLst/>
          </a:prstGeom>
          <a:noFill/>
          <a:ln w="9525">
            <a:noFill/>
            <a:miter lim="800000"/>
            <a:headEnd/>
            <a:tailEnd/>
          </a:ln>
        </p:spPr>
        <p:txBody>
          <a:bodyPr vert="horz" wrap="square" lIns="91558" tIns="45779" rIns="91558" bIns="45779" numCol="1" anchor="t" anchorCtr="0" compatLnSpc="1">
            <a:prstTxWarp prst="textNoShape">
              <a:avLst/>
            </a:prstTxWarp>
          </a:bodyPr>
          <a:lstStyle>
            <a:lvl1pPr algn="r" defTabSz="457046">
              <a:defRPr sz="1200">
                <a:latin typeface="Arial" charset="0"/>
              </a:defRPr>
            </a:lvl1pPr>
          </a:lstStyle>
          <a:p>
            <a:pPr>
              <a:defRPr/>
            </a:pPr>
            <a:fld id="{BCD51722-60F6-4ABF-AAFA-E569D6CF1E48}" type="datetimeFigureOut">
              <a:rPr lang="en-US"/>
              <a:pPr>
                <a:defRPr/>
              </a:pPr>
              <a:t>6/9/2025</a:t>
            </a:fld>
            <a:endParaRPr lang="en-ZA" dirty="0"/>
          </a:p>
        </p:txBody>
      </p:sp>
      <p:sp>
        <p:nvSpPr>
          <p:cNvPr id="4" name="Footer Placeholder 3"/>
          <p:cNvSpPr>
            <a:spLocks noGrp="1"/>
          </p:cNvSpPr>
          <p:nvPr>
            <p:ph type="ftr" sz="quarter" idx="2"/>
          </p:nvPr>
        </p:nvSpPr>
        <p:spPr bwMode="auto">
          <a:xfrm>
            <a:off x="1" y="9429269"/>
            <a:ext cx="2944958" cy="495774"/>
          </a:xfrm>
          <a:prstGeom prst="rect">
            <a:avLst/>
          </a:prstGeom>
          <a:noFill/>
          <a:ln w="9525">
            <a:noFill/>
            <a:miter lim="800000"/>
            <a:headEnd/>
            <a:tailEnd/>
          </a:ln>
        </p:spPr>
        <p:txBody>
          <a:bodyPr vert="horz" wrap="square" lIns="91558" tIns="45779" rIns="91558" bIns="45779" numCol="1" anchor="b" anchorCtr="0" compatLnSpc="1">
            <a:prstTxWarp prst="textNoShape">
              <a:avLst/>
            </a:prstTxWarp>
          </a:bodyPr>
          <a:lstStyle>
            <a:lvl1pPr defTabSz="457046">
              <a:defRPr sz="1200">
                <a:latin typeface="Arial" charset="0"/>
              </a:defRPr>
            </a:lvl1pPr>
          </a:lstStyle>
          <a:p>
            <a:pPr>
              <a:defRPr/>
            </a:pPr>
            <a:endParaRPr lang="en-ZA" dirty="0"/>
          </a:p>
        </p:txBody>
      </p:sp>
      <p:sp>
        <p:nvSpPr>
          <p:cNvPr id="5" name="Slide Number Placeholder 4"/>
          <p:cNvSpPr>
            <a:spLocks noGrp="1"/>
          </p:cNvSpPr>
          <p:nvPr>
            <p:ph type="sldNum" sz="quarter" idx="3"/>
          </p:nvPr>
        </p:nvSpPr>
        <p:spPr bwMode="auto">
          <a:xfrm>
            <a:off x="3851099" y="9429269"/>
            <a:ext cx="2944958" cy="495774"/>
          </a:xfrm>
          <a:prstGeom prst="rect">
            <a:avLst/>
          </a:prstGeom>
          <a:noFill/>
          <a:ln w="9525">
            <a:noFill/>
            <a:miter lim="800000"/>
            <a:headEnd/>
            <a:tailEnd/>
          </a:ln>
        </p:spPr>
        <p:txBody>
          <a:bodyPr vert="horz" wrap="square" lIns="91558" tIns="45779" rIns="91558" bIns="45779" numCol="1" anchor="b" anchorCtr="0" compatLnSpc="1">
            <a:prstTxWarp prst="textNoShape">
              <a:avLst/>
            </a:prstTxWarp>
          </a:bodyPr>
          <a:lstStyle>
            <a:lvl1pPr algn="r" defTabSz="457046">
              <a:defRPr sz="1200">
                <a:latin typeface="Arial" charset="0"/>
              </a:defRPr>
            </a:lvl1pPr>
          </a:lstStyle>
          <a:p>
            <a:pPr>
              <a:defRPr/>
            </a:pPr>
            <a:fld id="{9101665A-42EC-4B81-812E-9926F88D8281}" type="slidenum">
              <a:rPr lang="en-ZA"/>
              <a:pPr>
                <a:defRPr/>
              </a:pPr>
              <a:t>‹#›</a:t>
            </a:fld>
            <a:endParaRPr lang="en-ZA" dirty="0"/>
          </a:p>
        </p:txBody>
      </p:sp>
    </p:spTree>
    <p:extLst>
      <p:ext uri="{BB962C8B-B14F-4D97-AF65-F5344CB8AC3E}">
        <p14:creationId xmlns:p14="http://schemas.microsoft.com/office/powerpoint/2010/main" val="16924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958" cy="495775"/>
          </a:xfrm>
          <a:prstGeom prst="rect">
            <a:avLst/>
          </a:prstGeom>
        </p:spPr>
        <p:txBody>
          <a:bodyPr vert="horz" lIns="92372" tIns="46186" rIns="92372" bIns="46186" rtlCol="0"/>
          <a:lstStyle>
            <a:lvl1pPr algn="l">
              <a:defRPr sz="1200">
                <a:latin typeface="Arial" charset="0"/>
              </a:defRPr>
            </a:lvl1pPr>
          </a:lstStyle>
          <a:p>
            <a:pPr>
              <a:defRPr/>
            </a:pPr>
            <a:endParaRPr lang="en-ZA" dirty="0"/>
          </a:p>
        </p:txBody>
      </p:sp>
      <p:sp>
        <p:nvSpPr>
          <p:cNvPr id="3" name="Date Placeholder 2"/>
          <p:cNvSpPr>
            <a:spLocks noGrp="1"/>
          </p:cNvSpPr>
          <p:nvPr>
            <p:ph type="dt" idx="1"/>
          </p:nvPr>
        </p:nvSpPr>
        <p:spPr>
          <a:xfrm>
            <a:off x="3851099" y="0"/>
            <a:ext cx="2944958" cy="495775"/>
          </a:xfrm>
          <a:prstGeom prst="rect">
            <a:avLst/>
          </a:prstGeom>
        </p:spPr>
        <p:txBody>
          <a:bodyPr vert="horz" lIns="92372" tIns="46186" rIns="92372" bIns="46186" rtlCol="0"/>
          <a:lstStyle>
            <a:lvl1pPr algn="r">
              <a:defRPr sz="1200">
                <a:latin typeface="Arial" charset="0"/>
              </a:defRPr>
            </a:lvl1pPr>
          </a:lstStyle>
          <a:p>
            <a:pPr>
              <a:defRPr/>
            </a:pPr>
            <a:fld id="{36F57351-A00E-415B-AEC4-2894AB4A5591}" type="datetimeFigureOut">
              <a:rPr lang="en-US"/>
              <a:pPr>
                <a:defRPr/>
              </a:pPr>
              <a:t>6/9/2025</a:t>
            </a:fld>
            <a:endParaRPr lang="en-ZA" dirty="0"/>
          </a:p>
        </p:txBody>
      </p:sp>
      <p:sp>
        <p:nvSpPr>
          <p:cNvPr id="4" name="Slide Image Placeholder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2372" tIns="46186" rIns="92372" bIns="46186" rtlCol="0" anchor="ctr"/>
          <a:lstStyle/>
          <a:p>
            <a:pPr lvl="0"/>
            <a:endParaRPr lang="en-ZA" noProof="0" dirty="0"/>
          </a:p>
        </p:txBody>
      </p:sp>
      <p:sp>
        <p:nvSpPr>
          <p:cNvPr id="5" name="Notes Placeholder 4"/>
          <p:cNvSpPr>
            <a:spLocks noGrp="1"/>
          </p:cNvSpPr>
          <p:nvPr>
            <p:ph type="body" sz="quarter" idx="3"/>
          </p:nvPr>
        </p:nvSpPr>
        <p:spPr>
          <a:xfrm>
            <a:off x="679606" y="4715432"/>
            <a:ext cx="5438464" cy="4466747"/>
          </a:xfrm>
          <a:prstGeom prst="rect">
            <a:avLst/>
          </a:prstGeom>
        </p:spPr>
        <p:txBody>
          <a:bodyPr vert="horz" lIns="92372" tIns="46186" rIns="92372" bIns="461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1" y="9429269"/>
            <a:ext cx="2944958" cy="495774"/>
          </a:xfrm>
          <a:prstGeom prst="rect">
            <a:avLst/>
          </a:prstGeom>
        </p:spPr>
        <p:txBody>
          <a:bodyPr vert="horz" lIns="92372" tIns="46186" rIns="92372" bIns="46186" rtlCol="0" anchor="b"/>
          <a:lstStyle>
            <a:lvl1pPr algn="l">
              <a:defRPr sz="1200">
                <a:latin typeface="Arial" charset="0"/>
              </a:defRPr>
            </a:lvl1pPr>
          </a:lstStyle>
          <a:p>
            <a:pPr>
              <a:defRPr/>
            </a:pPr>
            <a:endParaRPr lang="en-ZA" dirty="0"/>
          </a:p>
        </p:txBody>
      </p:sp>
      <p:sp>
        <p:nvSpPr>
          <p:cNvPr id="7" name="Slide Number Placeholder 6"/>
          <p:cNvSpPr>
            <a:spLocks noGrp="1"/>
          </p:cNvSpPr>
          <p:nvPr>
            <p:ph type="sldNum" sz="quarter" idx="5"/>
          </p:nvPr>
        </p:nvSpPr>
        <p:spPr>
          <a:xfrm>
            <a:off x="3851099" y="9429269"/>
            <a:ext cx="2944958" cy="495774"/>
          </a:xfrm>
          <a:prstGeom prst="rect">
            <a:avLst/>
          </a:prstGeom>
        </p:spPr>
        <p:txBody>
          <a:bodyPr vert="horz" lIns="92372" tIns="46186" rIns="92372" bIns="46186" rtlCol="0" anchor="b"/>
          <a:lstStyle>
            <a:lvl1pPr algn="r">
              <a:defRPr sz="1200">
                <a:latin typeface="Arial" charset="0"/>
              </a:defRPr>
            </a:lvl1pPr>
          </a:lstStyle>
          <a:p>
            <a:pPr>
              <a:defRPr/>
            </a:pPr>
            <a:fld id="{5D64F5FB-0962-4A62-96E2-BE89D567B515}" type="slidenum">
              <a:rPr lang="en-ZA"/>
              <a:pPr>
                <a:defRPr/>
              </a:pPr>
              <a:t>‹#›</a:t>
            </a:fld>
            <a:endParaRPr lang="en-ZA" dirty="0"/>
          </a:p>
        </p:txBody>
      </p:sp>
    </p:spTree>
    <p:extLst>
      <p:ext uri="{BB962C8B-B14F-4D97-AF65-F5344CB8AC3E}">
        <p14:creationId xmlns:p14="http://schemas.microsoft.com/office/powerpoint/2010/main" val="901318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1</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800A24C-E48A-42DB-99B6-684F5EFC509C}"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D4580C-10A9-4EE2-93AF-74E98C74499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996D98-5D83-4C8F-B5FE-10B51D94AAB3}"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304D06-648B-47A1-8EA5-70075C74B2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811559-A91E-487E-90A8-3037C77A805D}"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7A5C3C-E4D3-4590-9806-C320192029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01E9773-93C0-4073-9109-7470D40D92A1}"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674FA96-A325-41CD-9FF3-952CB7E5B3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8CB3D4-0E8A-4A6C-AC04-580F5098BDC6}"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0C9B48-A0D1-4F5D-B89B-6FCEFC6431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57BB480-8492-4472-9EBB-2D15B20ED482}"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24B81E1-F2F5-4625-890B-5B044ECFFC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862C5C9-B535-415C-98B9-50637D07A401}" type="datetime1">
              <a:rPr lang="en-US"/>
              <a:pPr>
                <a:defRPr/>
              </a:pPr>
              <a:t>6/9/2025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900B0E3-D6F3-4C63-B8DF-1668506D15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83362C8-A6B4-45E8-9BC4-DE2A40C3E71A}" type="datetime1">
              <a:rPr lang="en-US"/>
              <a:pPr>
                <a:defRPr/>
              </a:pPr>
              <a:t>6/9/2025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C35F727-44A0-4153-B245-6762B1036F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695042-6C01-4DB7-B391-FB497F81FD9C}" type="datetime1">
              <a:rPr lang="en-US"/>
              <a:pPr>
                <a:defRPr/>
              </a:pPr>
              <a:t>6/9/2025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4C7901A-76CC-4F1A-B582-2E017F804C7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6D9876-EF90-4BCA-9FB5-45B8C6DF876C}"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07B57F-45E9-4B4E-A93D-F4301E1DA5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1FC0403-47FA-41D3-A5C4-1A5518B11102}"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C4BD5C-A31F-4022-8468-2F9A2E0B70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2100"/>
            <a:ext cx="1600200" cy="52705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ea typeface="ＭＳ Ｐゴシック" pitchFamily="-65" charset="-128"/>
                <a:cs typeface="+mn-cs"/>
              </a:defRPr>
            </a:lvl1pPr>
          </a:lstStyle>
          <a:p>
            <a:pPr>
              <a:defRPr/>
            </a:pPr>
            <a:fld id="{CD15193E-EE6A-41DC-87D9-2E5F9C82693A}" type="datetime1">
              <a:rPr lang="en-US"/>
              <a:pPr>
                <a:defRPr/>
              </a:pPr>
              <a:t>6/9/2025</a:t>
            </a:fld>
            <a:endParaRPr lang="en-US" dirty="0"/>
          </a:p>
        </p:txBody>
      </p:sp>
      <p:sp>
        <p:nvSpPr>
          <p:cNvPr id="5" name="Footer Placeholder 4"/>
          <p:cNvSpPr>
            <a:spLocks noGrp="1"/>
          </p:cNvSpPr>
          <p:nvPr>
            <p:ph type="ftr" sz="quarter" idx="3"/>
          </p:nvPr>
        </p:nvSpPr>
        <p:spPr>
          <a:xfrm>
            <a:off x="2343150" y="9182100"/>
            <a:ext cx="2171700" cy="52705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ea typeface="ＭＳ Ｐゴシック" pitchFamily="-65" charset="-128"/>
                <a:cs typeface="+mn-cs"/>
              </a:defRPr>
            </a:lvl1pPr>
          </a:lstStyle>
          <a:p>
            <a:pPr>
              <a:defRPr/>
            </a:pPr>
            <a:endParaRPr lang="en-US" dirty="0"/>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ea typeface="ＭＳ Ｐゴシック" pitchFamily="-65" charset="-128"/>
                <a:cs typeface="+mn-cs"/>
              </a:defRPr>
            </a:lvl1pPr>
          </a:lstStyle>
          <a:p>
            <a:pPr>
              <a:defRPr/>
            </a:pPr>
            <a:fld id="{0D4547EF-B13C-49FD-8617-25273CEA01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MOBILE TAX UNIT</a:t>
            </a:r>
          </a:p>
        </p:txBody>
      </p:sp>
      <p:sp>
        <p:nvSpPr>
          <p:cNvPr id="2051" name="Title 1"/>
          <p:cNvSpPr txBox="1">
            <a:spLocks/>
          </p:cNvSpPr>
          <p:nvPr/>
        </p:nvSpPr>
        <p:spPr bwMode="auto">
          <a:xfrm>
            <a:off x="3830877" y="552450"/>
            <a:ext cx="3048000" cy="323850"/>
          </a:xfrm>
          <a:prstGeom prst="rect">
            <a:avLst/>
          </a:prstGeom>
          <a:solidFill>
            <a:srgbClr val="005395"/>
          </a:solidFill>
          <a:ln w="9525">
            <a:noFill/>
            <a:miter lim="800000"/>
            <a:headEnd/>
            <a:tailEnd/>
          </a:ln>
        </p:spPr>
        <p:txBody>
          <a:bodyPr anchor="ctr"/>
          <a:lstStyle/>
          <a:p>
            <a:pPr algn="ctr"/>
            <a:r>
              <a:rPr lang="en-US" b="1" dirty="0">
                <a:solidFill>
                  <a:schemeClr val="bg1"/>
                </a:solidFill>
                <a:latin typeface="Calibri" pitchFamily="34" charset="0"/>
              </a:rPr>
              <a:t>July-September 2025</a:t>
            </a:r>
          </a:p>
        </p:txBody>
      </p:sp>
      <p:sp>
        <p:nvSpPr>
          <p:cNvPr id="2052" name="TextBox 5"/>
          <p:cNvSpPr txBox="1">
            <a:spLocks noChangeArrowheads="1"/>
          </p:cNvSpPr>
          <p:nvPr/>
        </p:nvSpPr>
        <p:spPr bwMode="auto">
          <a:xfrm>
            <a:off x="0" y="857250"/>
            <a:ext cx="6629400" cy="1323439"/>
          </a:xfrm>
          <a:prstGeom prst="rect">
            <a:avLst/>
          </a:prstGeom>
          <a:noFill/>
          <a:ln w="9525">
            <a:noFill/>
            <a:miter lim="800000"/>
            <a:headEnd/>
            <a:tailEnd/>
          </a:ln>
        </p:spPr>
        <p:txBody>
          <a:bodyPr wrap="square">
            <a:spAutoFit/>
          </a:bodyPr>
          <a:lstStyle/>
          <a:p>
            <a:pPr algn="just">
              <a:defRPr/>
            </a:pPr>
            <a:r>
              <a:rPr lang="en-US" sz="1600" dirty="0">
                <a:solidFill>
                  <a:schemeClr val="tx2"/>
                </a:solidFill>
                <a:latin typeface="+mn-lt"/>
              </a:rPr>
              <a:t>The SARS Taxpayer Service team will be visiting various community halls in Kamhlushwa and Schoemansdal to assist taxpayers with submissions of Income Tax Returns (ITR12) and Income Tax registrations on eFiling/SARS </a:t>
            </a:r>
            <a:r>
              <a:rPr lang="en-US" sz="1600" dirty="0" err="1">
                <a:solidFill>
                  <a:schemeClr val="tx2"/>
                </a:solidFill>
                <a:latin typeface="+mn-lt"/>
              </a:rPr>
              <a:t>MobiApp</a:t>
            </a:r>
            <a:r>
              <a:rPr lang="en-US" sz="1600" dirty="0">
                <a:solidFill>
                  <a:schemeClr val="tx2"/>
                </a:solidFill>
                <a:latin typeface="+mn-lt"/>
              </a:rPr>
              <a:t>, as well as other tax-related enquiries. The details of the visits are listed below:</a:t>
            </a:r>
            <a:endParaRPr lang="en-US" sz="16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0" y="8930235"/>
            <a:ext cx="6848475" cy="975766"/>
          </a:xfrm>
          <a:prstGeom prst="rect">
            <a:avLst/>
          </a:prstGeom>
          <a:noFill/>
          <a:ln w="9525">
            <a:noFill/>
            <a:miter lim="800000"/>
            <a:headEnd/>
            <a:tailEnd/>
          </a:ln>
        </p:spPr>
      </p:pic>
      <p:sp>
        <p:nvSpPr>
          <p:cNvPr id="2054" name="Title 1"/>
          <p:cNvSpPr txBox="1">
            <a:spLocks/>
          </p:cNvSpPr>
          <p:nvPr/>
        </p:nvSpPr>
        <p:spPr bwMode="auto">
          <a:xfrm>
            <a:off x="0" y="533400"/>
            <a:ext cx="2438400" cy="304800"/>
          </a:xfrm>
          <a:prstGeom prst="rect">
            <a:avLst/>
          </a:prstGeom>
          <a:solidFill>
            <a:srgbClr val="005395"/>
          </a:solidFill>
          <a:ln w="9525">
            <a:noFill/>
            <a:miter lim="800000"/>
            <a:headEnd/>
            <a:tailEnd/>
          </a:ln>
        </p:spPr>
        <p:txBody>
          <a:bodyPr anchor="ctr"/>
          <a:lstStyle/>
          <a:p>
            <a:pPr algn="ctr"/>
            <a:r>
              <a:rPr lang="en-US" b="1" dirty="0">
                <a:solidFill>
                  <a:schemeClr val="bg1"/>
                </a:solidFill>
                <a:latin typeface="Calibri" pitchFamily="34" charset="0"/>
              </a:rPr>
              <a:t>MTU 22 Mpumalanga</a:t>
            </a:r>
          </a:p>
        </p:txBody>
      </p:sp>
      <p:graphicFrame>
        <p:nvGraphicFramePr>
          <p:cNvPr id="15440" name="Group 80"/>
          <p:cNvGraphicFramePr>
            <a:graphicFrameLocks noGrp="1"/>
          </p:cNvGraphicFramePr>
          <p:nvPr>
            <p:extLst>
              <p:ext uri="{D42A27DB-BD31-4B8C-83A1-F6EECF244321}">
                <p14:modId xmlns:p14="http://schemas.microsoft.com/office/powerpoint/2010/main" val="3148004961"/>
              </p:ext>
            </p:extLst>
          </p:nvPr>
        </p:nvGraphicFramePr>
        <p:xfrm>
          <a:off x="0" y="2180690"/>
          <a:ext cx="6848475" cy="6711446"/>
        </p:xfrm>
        <a:graphic>
          <a:graphicData uri="http://schemas.openxmlformats.org/drawingml/2006/table">
            <a:tbl>
              <a:tblPr/>
              <a:tblGrid>
                <a:gridCol w="2579350">
                  <a:extLst>
                    <a:ext uri="{9D8B030D-6E8A-4147-A177-3AD203B41FA5}">
                      <a16:colId xmlns:a16="http://schemas.microsoft.com/office/drawing/2014/main" val="20000"/>
                    </a:ext>
                  </a:extLst>
                </a:gridCol>
                <a:gridCol w="1517265">
                  <a:extLst>
                    <a:ext uri="{9D8B030D-6E8A-4147-A177-3AD203B41FA5}">
                      <a16:colId xmlns:a16="http://schemas.microsoft.com/office/drawing/2014/main" val="20001"/>
                    </a:ext>
                  </a:extLst>
                </a:gridCol>
                <a:gridCol w="1289675">
                  <a:extLst>
                    <a:ext uri="{9D8B030D-6E8A-4147-A177-3AD203B41FA5}">
                      <a16:colId xmlns:a16="http://schemas.microsoft.com/office/drawing/2014/main" val="20002"/>
                    </a:ext>
                  </a:extLst>
                </a:gridCol>
                <a:gridCol w="1462185">
                  <a:extLst>
                    <a:ext uri="{9D8B030D-6E8A-4147-A177-3AD203B41FA5}">
                      <a16:colId xmlns:a16="http://schemas.microsoft.com/office/drawing/2014/main" val="20003"/>
                    </a:ext>
                  </a:extLst>
                </a:gridCol>
              </a:tblGrid>
              <a:tr h="69180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36587">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Schoemansdal  Community Hall</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R570 Schoemansdal,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Shongwe Mission</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15 July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09h00-15h00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321396015"/>
                  </a:ext>
                </a:extLst>
              </a:tr>
              <a:tr h="935012">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Schoemansdal  Community Hall</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R570 Schoemansdal,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Shongwe Mission</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16 July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2271703807"/>
                  </a:ext>
                </a:extLst>
              </a:tr>
              <a:tr h="861674">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Schoemansdal  Community Hall</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R570 Schoemansdal,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Shongwe Mission</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12 August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877740349"/>
                  </a:ext>
                </a:extLst>
              </a:tr>
              <a:tr h="1132686">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Schoemansdal  Community Hall</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R570 Schoemansdal,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Shongwe Mission </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13 August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397417078"/>
                  </a:ext>
                </a:extLst>
              </a:tr>
              <a:tr h="1020995">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Schoemansdal  Community Hall</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R570 Schoemansdal,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Shongwe Mission</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16 September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890081601"/>
                  </a:ext>
                </a:extLst>
              </a:tr>
              <a:tr h="1132686">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Schoemansdal  Community Hall</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R570 Schoemansdal,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a:ln>
                            <a:noFill/>
                          </a:ln>
                          <a:solidFill>
                            <a:schemeClr val="accent1">
                              <a:lumMod val="50000"/>
                            </a:schemeClr>
                          </a:solidFill>
                          <a:effectLst/>
                          <a:latin typeface="Calibri" pitchFamily="34" charset="0"/>
                          <a:ea typeface="ＭＳ Ｐゴシック"/>
                          <a:cs typeface="ＭＳ Ｐゴシック"/>
                        </a:rPr>
                        <a:t>Shongwe Mission</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17 September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816653399"/>
                  </a:ext>
                </a:extLst>
              </a:tr>
            </a:tbl>
          </a:graphicData>
        </a:graphic>
      </p:graphicFrame>
      <p:sp>
        <p:nvSpPr>
          <p:cNvPr id="9" name="Rounded Rectangle 10"/>
          <p:cNvSpPr/>
          <p:nvPr/>
        </p:nvSpPr>
        <p:spPr>
          <a:xfrm>
            <a:off x="99060" y="9048750"/>
            <a:ext cx="4244340" cy="857249"/>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700" b="1" dirty="0">
                <a:solidFill>
                  <a:srgbClr val="000000"/>
                </a:solidFill>
                <a:ea typeface="ＭＳ Ｐゴシック"/>
                <a:cs typeface="ＭＳ Ｐゴシック"/>
              </a:rPr>
              <a:t>Required:</a:t>
            </a:r>
          </a:p>
          <a:p>
            <a:pPr>
              <a:defRPr/>
            </a:pPr>
            <a:r>
              <a:rPr lang="en-ZA" sz="800" dirty="0">
                <a:solidFill>
                  <a:srgbClr val="000000"/>
                </a:solidFill>
                <a:ea typeface="ＭＳ Ｐゴシック"/>
                <a:cs typeface="ＭＳ Ｐゴシック"/>
              </a:rPr>
              <a:t>Original ID, IRP5,Medica Aid Certificates ,RAF &amp; Travel Logs </a:t>
            </a:r>
          </a:p>
          <a:p>
            <a:pPr>
              <a:defRPr/>
            </a:pPr>
            <a:r>
              <a:rPr lang="en-ZA" sz="800" b="1" dirty="0">
                <a:solidFill>
                  <a:srgbClr val="000000"/>
                </a:solidFill>
                <a:ea typeface="ＭＳ Ｐゴシック"/>
                <a:cs typeface="ＭＳ Ｐゴシック"/>
              </a:rPr>
              <a:t>For more information visit the sars website</a:t>
            </a:r>
            <a:r>
              <a:rPr lang="en-ZA" sz="800" dirty="0">
                <a:solidFill>
                  <a:srgbClr val="000000"/>
                </a:solidFill>
                <a:ea typeface="ＭＳ Ｐゴシック"/>
                <a:cs typeface="ＭＳ Ｐゴシック"/>
              </a:rPr>
              <a:t>  </a:t>
            </a:r>
          </a:p>
          <a:p>
            <a:pPr lvl="0"/>
            <a:r>
              <a:rPr lang="en-US" sz="800" dirty="0">
                <a:solidFill>
                  <a:srgbClr val="000000"/>
                </a:solidFill>
                <a:ea typeface="ＭＳ Ｐゴシック"/>
                <a:cs typeface="ＭＳ Ｐゴシック"/>
              </a:rPr>
              <a:t>www.sars.gov.za</a:t>
            </a:r>
            <a:endParaRPr lang="en-US" sz="900" dirty="0">
              <a:solidFill>
                <a:srgbClr val="000000"/>
              </a:solidFill>
              <a:ea typeface="ＭＳ Ｐゴシック"/>
              <a:cs typeface="ＭＳ Ｐゴシック"/>
            </a:endParaRPr>
          </a:p>
          <a:p>
            <a:pPr>
              <a:defRPr/>
            </a:pPr>
            <a:endParaRPr lang="en-ZA" sz="1000" dirty="0">
              <a:solidFill>
                <a:srgbClr val="000000"/>
              </a:solidFill>
              <a:ea typeface="ＭＳ Ｐゴシック"/>
              <a:cs typeface="ＭＳ Ｐゴシック"/>
            </a:endParaRPr>
          </a:p>
        </p:txBody>
      </p:sp>
    </p:spTree>
    <p:extLst>
      <p:ext uri="{BB962C8B-B14F-4D97-AF65-F5344CB8AC3E}">
        <p14:creationId xmlns:p14="http://schemas.microsoft.com/office/powerpoint/2010/main" val="4037156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13782</TotalTime>
  <Words>213</Words>
  <Application>Microsoft Office PowerPoint</Application>
  <PresentationFormat>A4 Paper (210x297 mm)</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Office Theme</vt:lpstr>
      <vt:lpstr>SARS MOBILE TAX UNIT</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TAX WORKSHOPS</dc:title>
  <dc:creator>Riyaad Ebrahim</dc:creator>
  <cp:lastModifiedBy>Geraldine Fröhling</cp:lastModifiedBy>
  <cp:revision>547</cp:revision>
  <cp:lastPrinted>2024-03-28T09:24:24Z</cp:lastPrinted>
  <dcterms:created xsi:type="dcterms:W3CDTF">2011-02-03T13:22:32Z</dcterms:created>
  <dcterms:modified xsi:type="dcterms:W3CDTF">2025-06-09T11:29:31Z</dcterms:modified>
</cp:coreProperties>
</file>