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4" r:id="rId2"/>
    <p:sldId id="275" r:id="rId3"/>
  </p:sldIdLst>
  <p:sldSz cx="6858000" cy="9906000" type="A4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5395"/>
    <a:srgbClr val="00345E"/>
    <a:srgbClr val="B9CDE5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88857" autoAdjust="0"/>
  </p:normalViewPr>
  <p:slideViewPr>
    <p:cSldViewPr snapToObjects="1">
      <p:cViewPr varScale="1">
        <p:scale>
          <a:sx n="63" d="100"/>
          <a:sy n="63" d="100"/>
        </p:scale>
        <p:origin x="3312" y="28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4958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8" tIns="45779" rIns="91558" bIns="45779" numCol="1" anchor="t" anchorCtr="0" compatLnSpc="1">
            <a:prstTxWarp prst="textNoShape">
              <a:avLst/>
            </a:prstTxWarp>
          </a:bodyPr>
          <a:lstStyle>
            <a:lvl1pPr defTabSz="45704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099" y="0"/>
            <a:ext cx="2944958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8" tIns="45779" rIns="91558" bIns="45779" numCol="1" anchor="t" anchorCtr="0" compatLnSpc="1">
            <a:prstTxWarp prst="textNoShape">
              <a:avLst/>
            </a:prstTxWarp>
          </a:bodyPr>
          <a:lstStyle>
            <a:lvl1pPr algn="r" defTabSz="457046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7/8/2025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9269"/>
            <a:ext cx="2944958" cy="49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8" tIns="45779" rIns="91558" bIns="45779" numCol="1" anchor="b" anchorCtr="0" compatLnSpc="1">
            <a:prstTxWarp prst="textNoShape">
              <a:avLst/>
            </a:prstTxWarp>
          </a:bodyPr>
          <a:lstStyle>
            <a:lvl1pPr defTabSz="45704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099" y="9429269"/>
            <a:ext cx="2944958" cy="49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8" tIns="45779" rIns="91558" bIns="45779" numCol="1" anchor="b" anchorCtr="0" compatLnSpc="1">
            <a:prstTxWarp prst="textNoShape">
              <a:avLst/>
            </a:prstTxWarp>
          </a:bodyPr>
          <a:lstStyle>
            <a:lvl1pPr algn="r" defTabSz="457046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958" cy="495775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099" y="0"/>
            <a:ext cx="2944958" cy="495775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7/8/2025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2" tIns="46186" rIns="92372" bIns="4618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6" y="4715432"/>
            <a:ext cx="5438464" cy="4466747"/>
          </a:xfrm>
          <a:prstGeom prst="rect">
            <a:avLst/>
          </a:prstGeom>
        </p:spPr>
        <p:txBody>
          <a:bodyPr vert="horz" lIns="92372" tIns="46186" rIns="92372" bIns="4618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269"/>
            <a:ext cx="2944958" cy="495774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099" y="9429269"/>
            <a:ext cx="2944958" cy="495774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>
                <a:solidFill>
                  <a:prstClr val="black"/>
                </a:solidFill>
              </a:rPr>
              <a:pPr/>
              <a:t>1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806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>
                <a:solidFill>
                  <a:prstClr val="black"/>
                </a:solidFill>
              </a:rPr>
              <a:pPr/>
              <a:t>2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956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7/8/2025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7/8/2025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7/8/2025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7/8/2025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7/8/2025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7/8/2025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7/8/2025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7/8/2025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7/8/2025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7/8/2025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7/8/2025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7/8/2025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9906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ea typeface="ＭＳ Ｐゴシック"/>
              </a:rPr>
              <a:t>SARS Mobile Tax Office 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5067300" y="990600"/>
            <a:ext cx="1790700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dirty="0">
                <a:solidFill>
                  <a:prstClr val="white"/>
                </a:solidFill>
                <a:latin typeface="Calibri" pitchFamily="34" charset="0"/>
              </a:rPr>
              <a:t>Tax Season 2025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1553534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200" dirty="0">
                <a:solidFill>
                  <a:srgbClr val="1F497D"/>
                </a:solidFill>
                <a:latin typeface="Calibri"/>
              </a:rPr>
              <a:t>The South African Revenue Service will be visiting the areas listed below to assist taxpayers with the SARS general queries and any tax matters.</a:t>
            </a:r>
            <a:endParaRPr lang="en-US" sz="1200" dirty="0">
              <a:solidFill>
                <a:srgbClr val="1F497D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86" y="9693487"/>
            <a:ext cx="6934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0" y="990600"/>
            <a:ext cx="2743200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>
                <a:solidFill>
                  <a:prstClr val="white"/>
                </a:solidFill>
                <a:latin typeface="Calibri" pitchFamily="34" charset="0"/>
              </a:rPr>
              <a:t>MTU13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855361"/>
              </p:ext>
            </p:extLst>
          </p:nvPr>
        </p:nvGraphicFramePr>
        <p:xfrm>
          <a:off x="142378" y="1999286"/>
          <a:ext cx="6601325" cy="5506312"/>
        </p:xfrm>
        <a:graphic>
          <a:graphicData uri="http://schemas.openxmlformats.org/drawingml/2006/table">
            <a:tbl>
              <a:tblPr/>
              <a:tblGrid>
                <a:gridCol w="2386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531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De Aar Town Hall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25-28 August 2025</a:t>
                      </a: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Anne-Lene Penny  063 616 1613</a:t>
                      </a:r>
                      <a:endParaRPr kumimoji="0" lang="sv-S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9658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Hoopstad Town Hall</a:t>
                      </a:r>
                      <a:endParaRPr kumimoji="0" lang="en-Z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02 September 2025</a:t>
                      </a: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Anne-Lene Penny  063 616 1613</a:t>
                      </a:r>
                      <a:endParaRPr kumimoji="0" lang="sv-S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9228"/>
                  </a:ext>
                </a:extLst>
              </a:tr>
              <a:tr h="681942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Wesselsbron Library</a:t>
                      </a:r>
                      <a:endParaRPr kumimoji="0" lang="en-Z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04 September 2025</a:t>
                      </a: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Anne-Lene Penny 063 616 1613</a:t>
                      </a:r>
                      <a:endParaRPr kumimoji="0" lang="sv-S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388914"/>
                  </a:ext>
                </a:extLst>
              </a:tr>
              <a:tr h="681942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Winburg Library</a:t>
                      </a:r>
                      <a:endParaRPr kumimoji="0" lang="en-Z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 September 2025</a:t>
                      </a: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Anne-Lene Penny   063 616 1613</a:t>
                      </a:r>
                      <a:endParaRPr kumimoji="0" lang="en-Z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083919"/>
                  </a:ext>
                </a:extLst>
              </a:tr>
              <a:tr h="681942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Theunissen Library</a:t>
                      </a:r>
                      <a:endParaRPr kumimoji="0" lang="en-Z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11 September 2025</a:t>
                      </a: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Anne-Lene Penny   063 616 1613</a:t>
                      </a:r>
                      <a:endParaRPr kumimoji="0" lang="en-Z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797985"/>
                  </a:ext>
                </a:extLst>
              </a:tr>
              <a:tr h="727933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Harrismith Public Library</a:t>
                      </a:r>
                      <a:endParaRPr kumimoji="0" lang="en-Z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30 September-02 October 2025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03 October 2025</a:t>
                      </a: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09:00 -12:00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Stanley Zizi 0636161613</a:t>
                      </a:r>
                      <a:endParaRPr kumimoji="0" lang="en-Z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648257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De Aar Town Hall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06 -09 October 2025</a:t>
                      </a: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09:00 -15:00                             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Anne-Lene Penny 063 616 1613</a:t>
                      </a:r>
                      <a:endParaRPr kumimoji="0" lang="sv-S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960198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14297" y="7505598"/>
            <a:ext cx="3280869" cy="2400402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Tax Services Offered: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•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Completion &amp; submission of tax returns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on eFiling and Mobi App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statements of account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• General queries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• Banking detail changes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• Changes to registered particulars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Required: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Original ID, relevant material, bank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statements, etc.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9" name="Rounded Rectangle 10"/>
          <p:cNvSpPr/>
          <p:nvPr/>
        </p:nvSpPr>
        <p:spPr>
          <a:xfrm>
            <a:off x="3733802" y="7585625"/>
            <a:ext cx="3009900" cy="2107861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The following services will be offered: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For more information contact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Tel: 0800 00 72 77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WhatsApp: 0800 11 72 77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SMS services : 47277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USSD : *134*7277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#</a:t>
            </a:r>
            <a:endParaRPr lang="en-GB" sz="1200" u="sng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GB" sz="900" dirty="0">
              <a:solidFill>
                <a:prstClr val="black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7169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9906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ea typeface="ＭＳ Ｐゴシック"/>
              </a:rPr>
              <a:t>SARS Mobile Tax Office 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5067300" y="990600"/>
            <a:ext cx="1790700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dirty="0">
                <a:solidFill>
                  <a:prstClr val="white"/>
                </a:solidFill>
                <a:latin typeface="Calibri" pitchFamily="34" charset="0"/>
              </a:rPr>
              <a:t>Tax Season 2025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1553534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200" dirty="0">
                <a:solidFill>
                  <a:srgbClr val="1F497D"/>
                </a:solidFill>
                <a:latin typeface="Calibri"/>
              </a:rPr>
              <a:t>The South African Revenue Service will be visiting the areas listed below to assist taxpayers with the SARS general queries and any tax matters.</a:t>
            </a:r>
            <a:endParaRPr lang="en-US" sz="1200" dirty="0">
              <a:solidFill>
                <a:srgbClr val="1F497D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86" y="9693487"/>
            <a:ext cx="6934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0" y="990600"/>
            <a:ext cx="2743200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>
                <a:solidFill>
                  <a:prstClr val="white"/>
                </a:solidFill>
                <a:latin typeface="Calibri" pitchFamily="34" charset="0"/>
              </a:rPr>
              <a:t>MTU13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941973"/>
              </p:ext>
            </p:extLst>
          </p:nvPr>
        </p:nvGraphicFramePr>
        <p:xfrm>
          <a:off x="142378" y="2076836"/>
          <a:ext cx="6601325" cy="5421398"/>
        </p:xfrm>
        <a:graphic>
          <a:graphicData uri="http://schemas.openxmlformats.org/drawingml/2006/table">
            <a:tbl>
              <a:tblPr/>
              <a:tblGrid>
                <a:gridCol w="2386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6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1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531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7582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Tshiya Resource Education Centre(QwaQwa)</a:t>
                      </a:r>
                      <a:endParaRPr kumimoji="0" lang="en-Z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14--16 October 2025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17 October 2025</a:t>
                      </a: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09:00- 12:00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Stanley Zizi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0636096264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868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9228"/>
                  </a:ext>
                </a:extLst>
              </a:tr>
              <a:tr h="681942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388914"/>
                  </a:ext>
                </a:extLst>
              </a:tr>
              <a:tr h="681942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083919"/>
                  </a:ext>
                </a:extLst>
              </a:tr>
              <a:tr h="681942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797985"/>
                  </a:ext>
                </a:extLst>
              </a:tr>
              <a:tr h="727934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648257"/>
                  </a:ext>
                </a:extLst>
              </a:tr>
              <a:tr h="681942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960198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14297" y="7010400"/>
            <a:ext cx="3280869" cy="2683086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Tax Services Offered: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•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Completion &amp; submission of tax returns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on eFiling and Mobi App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statements of account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• General queries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• Banking detail changes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• Changes to registered particulars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Required: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Original ID, relevant material, bank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statements, etc.</a:t>
            </a:r>
            <a:endParaRPr kumimoji="0" lang="en-ZA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ZA" sz="8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9" name="Rounded Rectangle 10"/>
          <p:cNvSpPr/>
          <p:nvPr/>
        </p:nvSpPr>
        <p:spPr>
          <a:xfrm>
            <a:off x="3733802" y="7010400"/>
            <a:ext cx="3009900" cy="2683086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The following services will be offered: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For more information contact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Tel: 0800 00 72 77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WhatsApp: 0800 11 72 77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SMS services : 47277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USSD : *134*7277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#</a:t>
            </a:r>
            <a:endParaRPr lang="en-GB" sz="900" u="sng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GB" sz="900" dirty="0">
              <a:solidFill>
                <a:prstClr val="black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553097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13264</TotalTime>
  <Words>359</Words>
  <Application>Microsoft Office PowerPoint</Application>
  <PresentationFormat>A4 Paper (210x297 mm)</PresentationFormat>
  <Paragraphs>97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Theme</vt:lpstr>
      <vt:lpstr>SARS Mobile Tax Office </vt:lpstr>
      <vt:lpstr>SARS Mobile Tax Office 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Letshego Metwa</cp:lastModifiedBy>
  <cp:revision>578</cp:revision>
  <cp:lastPrinted>2022-05-06T06:11:26Z</cp:lastPrinted>
  <dcterms:created xsi:type="dcterms:W3CDTF">2011-02-03T13:22:32Z</dcterms:created>
  <dcterms:modified xsi:type="dcterms:W3CDTF">2025-07-08T09:54:18Z</dcterms:modified>
</cp:coreProperties>
</file>