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7.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handoutMasterIdLst>
    <p:handoutMasterId r:id="rId57"/>
  </p:handoutMasterIdLst>
  <p:sldIdLst>
    <p:sldId id="258" r:id="rId2"/>
    <p:sldId id="367" r:id="rId3"/>
    <p:sldId id="460" r:id="rId4"/>
    <p:sldId id="496" r:id="rId5"/>
    <p:sldId id="380" r:id="rId6"/>
    <p:sldId id="381" r:id="rId7"/>
    <p:sldId id="382" r:id="rId8"/>
    <p:sldId id="379" r:id="rId9"/>
    <p:sldId id="388" r:id="rId10"/>
    <p:sldId id="485" r:id="rId11"/>
    <p:sldId id="390" r:id="rId12"/>
    <p:sldId id="397" r:id="rId13"/>
    <p:sldId id="396" r:id="rId14"/>
    <p:sldId id="401" r:id="rId15"/>
    <p:sldId id="403" r:id="rId16"/>
    <p:sldId id="404" r:id="rId17"/>
    <p:sldId id="410" r:id="rId18"/>
    <p:sldId id="409" r:id="rId19"/>
    <p:sldId id="411" r:id="rId20"/>
    <p:sldId id="414" r:id="rId21"/>
    <p:sldId id="416" r:id="rId22"/>
    <p:sldId id="417" r:id="rId23"/>
    <p:sldId id="418" r:id="rId24"/>
    <p:sldId id="425" r:id="rId25"/>
    <p:sldId id="426" r:id="rId26"/>
    <p:sldId id="428" r:id="rId27"/>
    <p:sldId id="429" r:id="rId28"/>
    <p:sldId id="432" r:id="rId29"/>
    <p:sldId id="433" r:id="rId30"/>
    <p:sldId id="435" r:id="rId31"/>
    <p:sldId id="436" r:id="rId32"/>
    <p:sldId id="441" r:id="rId33"/>
    <p:sldId id="446" r:id="rId34"/>
    <p:sldId id="449" r:id="rId35"/>
    <p:sldId id="455" r:id="rId36"/>
    <p:sldId id="456" r:id="rId37"/>
    <p:sldId id="457" r:id="rId38"/>
    <p:sldId id="458" r:id="rId39"/>
    <p:sldId id="471" r:id="rId40"/>
    <p:sldId id="472" r:id="rId41"/>
    <p:sldId id="475" r:id="rId42"/>
    <p:sldId id="463" r:id="rId43"/>
    <p:sldId id="481" r:id="rId44"/>
    <p:sldId id="462" r:id="rId45"/>
    <p:sldId id="467" r:id="rId46"/>
    <p:sldId id="486" r:id="rId47"/>
    <p:sldId id="487" r:id="rId48"/>
    <p:sldId id="488" r:id="rId49"/>
    <p:sldId id="489" r:id="rId50"/>
    <p:sldId id="491" r:id="rId51"/>
    <p:sldId id="492" r:id="rId52"/>
    <p:sldId id="493" r:id="rId53"/>
    <p:sldId id="469" r:id="rId54"/>
    <p:sldId id="470" r:id="rId55"/>
  </p:sldIdLst>
  <p:sldSz cx="12198350" cy="6859588"/>
  <p:notesSz cx="9940925" cy="6808788"/>
  <p:defaultTextStyle>
    <a:defPPr>
      <a:defRPr lang="en-US"/>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0000"/>
    <a:srgbClr val="A20000"/>
    <a:srgbClr val="3B9DFF"/>
    <a:srgbClr val="F58617"/>
    <a:srgbClr val="FFCB25"/>
    <a:srgbClr val="FFD44B"/>
    <a:srgbClr val="088D08"/>
    <a:srgbClr val="99CCFF"/>
    <a:srgbClr val="044C04"/>
    <a:srgbClr val="0AB2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40" autoAdjust="0"/>
    <p:restoredTop sz="87050" autoAdjust="0"/>
  </p:normalViewPr>
  <p:slideViewPr>
    <p:cSldViewPr>
      <p:cViewPr>
        <p:scale>
          <a:sx n="63" d="100"/>
          <a:sy n="63" d="100"/>
        </p:scale>
        <p:origin x="-1560" y="-648"/>
      </p:cViewPr>
      <p:guideLst>
        <p:guide orient="horz" pos="2161"/>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66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D:\Users\s1038244\AppData\Roaming\Microsoft\Excel\Book1%20(version%201).xlsb"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4.bin"/></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gradFill>
              <a:gsLst>
                <a:gs pos="0">
                  <a:srgbClr val="374957"/>
                </a:gs>
                <a:gs pos="50000">
                  <a:srgbClr val="496173"/>
                </a:gs>
                <a:gs pos="100000">
                  <a:srgbClr val="9BB0BF"/>
                </a:gs>
              </a:gsLst>
              <a:lin ang="5400000" scaled="0"/>
            </a:gradFill>
          </c:spPr>
          <c:invertIfNegative val="0"/>
          <c:dLbls>
            <c:spPr>
              <a:noFill/>
              <a:ln>
                <a:noFill/>
              </a:ln>
              <a:effectLst/>
            </c:spPr>
            <c:txPr>
              <a:bodyPr/>
              <a:lstStyle/>
              <a:p>
                <a:pPr>
                  <a:defRPr sz="1200" b="1"/>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Sheet1!$D$27:$M$27</c:f>
              <c:strCache>
                <c:ptCount val="10"/>
                <c:pt idx="0">
                  <c:v>2007/08</c:v>
                </c:pt>
                <c:pt idx="1">
                  <c:v>2008/09</c:v>
                </c:pt>
                <c:pt idx="2">
                  <c:v>2009/10</c:v>
                </c:pt>
                <c:pt idx="3">
                  <c:v>2010/11</c:v>
                </c:pt>
                <c:pt idx="4">
                  <c:v>2011/12</c:v>
                </c:pt>
                <c:pt idx="5">
                  <c:v>2012/13</c:v>
                </c:pt>
                <c:pt idx="6">
                  <c:v>2013/14</c:v>
                </c:pt>
                <c:pt idx="7">
                  <c:v>2014/15</c:v>
                </c:pt>
                <c:pt idx="8">
                  <c:v>2015/16</c:v>
                </c:pt>
                <c:pt idx="9">
                  <c:v>2016/17</c:v>
                </c:pt>
              </c:strCache>
            </c:strRef>
          </c:cat>
          <c:val>
            <c:numRef>
              <c:f>Sheet1!$D$28:$M$28</c:f>
              <c:numCache>
                <c:formatCode>0.0%</c:formatCode>
                <c:ptCount val="10"/>
                <c:pt idx="0">
                  <c:v>0.26400000000000001</c:v>
                </c:pt>
                <c:pt idx="1">
                  <c:v>0.26</c:v>
                </c:pt>
                <c:pt idx="2">
                  <c:v>0.23499999999999999</c:v>
                </c:pt>
                <c:pt idx="3">
                  <c:v>0.23899999999999999</c:v>
                </c:pt>
                <c:pt idx="4">
                  <c:v>0.24099999999999999</c:v>
                </c:pt>
                <c:pt idx="5">
                  <c:v>0.245</c:v>
                </c:pt>
                <c:pt idx="6">
                  <c:v>0.249</c:v>
                </c:pt>
                <c:pt idx="7">
                  <c:v>0.255</c:v>
                </c:pt>
                <c:pt idx="8">
                  <c:v>0.26</c:v>
                </c:pt>
                <c:pt idx="9">
                  <c:v>0.26</c:v>
                </c:pt>
              </c:numCache>
            </c:numRef>
          </c:val>
          <c:extLst xmlns:c16r2="http://schemas.microsoft.com/office/drawing/2015/06/chart">
            <c:ext xmlns:c16="http://schemas.microsoft.com/office/drawing/2014/chart" uri="{C3380CC4-5D6E-409C-BE32-E72D297353CC}">
              <c16:uniqueId val="{00000000-0587-434D-8819-EA804E28BAA3}"/>
            </c:ext>
          </c:extLst>
        </c:ser>
        <c:dLbls>
          <c:showLegendKey val="0"/>
          <c:showVal val="0"/>
          <c:showCatName val="0"/>
          <c:showSerName val="0"/>
          <c:showPercent val="0"/>
          <c:showBubbleSize val="0"/>
        </c:dLbls>
        <c:gapWidth val="40"/>
        <c:axId val="131765376"/>
        <c:axId val="131767680"/>
      </c:barChart>
      <c:catAx>
        <c:axId val="131765376"/>
        <c:scaling>
          <c:orientation val="minMax"/>
        </c:scaling>
        <c:delete val="0"/>
        <c:axPos val="b"/>
        <c:numFmt formatCode="General" sourceLinked="0"/>
        <c:majorTickMark val="out"/>
        <c:minorTickMark val="none"/>
        <c:tickLblPos val="nextTo"/>
        <c:txPr>
          <a:bodyPr/>
          <a:lstStyle/>
          <a:p>
            <a:pPr>
              <a:defRPr sz="1200" b="1"/>
            </a:pPr>
            <a:endParaRPr lang="en-US"/>
          </a:p>
        </c:txPr>
        <c:crossAx val="131767680"/>
        <c:crosses val="autoZero"/>
        <c:auto val="1"/>
        <c:lblAlgn val="ctr"/>
        <c:lblOffset val="100"/>
        <c:noMultiLvlLbl val="0"/>
      </c:catAx>
      <c:valAx>
        <c:axId val="131767680"/>
        <c:scaling>
          <c:orientation val="minMax"/>
        </c:scaling>
        <c:delete val="1"/>
        <c:axPos val="l"/>
        <c:numFmt formatCode="0.0%" sourceLinked="1"/>
        <c:majorTickMark val="out"/>
        <c:minorTickMark val="none"/>
        <c:tickLblPos val="nextTo"/>
        <c:crossAx val="13176537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cked"/>
        <c:varyColors val="0"/>
        <c:ser>
          <c:idx val="0"/>
          <c:order val="0"/>
          <c:spPr>
            <a:ln>
              <a:solidFill>
                <a:srgbClr val="C00000"/>
              </a:solidFill>
            </a:ln>
          </c:spPr>
          <c:marker>
            <c:symbol val="circle"/>
            <c:size val="12"/>
            <c:spPr>
              <a:gradFill>
                <a:gsLst>
                  <a:gs pos="0">
                    <a:srgbClr val="C00000"/>
                  </a:gs>
                  <a:gs pos="50000">
                    <a:srgbClr val="FF0000"/>
                  </a:gs>
                  <a:gs pos="100000">
                    <a:srgbClr val="C00000"/>
                  </a:gs>
                </a:gsLst>
                <a:path path="circle">
                  <a:fillToRect l="100000" t="100000"/>
                </a:path>
              </a:gradFill>
              <a:ln>
                <a:solidFill>
                  <a:srgbClr val="C00000"/>
                </a:solidFill>
              </a:ln>
            </c:spPr>
          </c:marker>
          <c:dLbls>
            <c:spPr>
              <a:noFill/>
              <a:ln>
                <a:noFill/>
              </a:ln>
              <a:effectLst/>
            </c:spPr>
            <c:txPr>
              <a:bodyPr/>
              <a:lstStyle/>
              <a:p>
                <a:pPr>
                  <a:defRPr b="1">
                    <a:latin typeface="Arial" panose="020B0604020202020204" pitchFamily="34" charset="0"/>
                    <a:cs typeface="Arial" panose="020B0604020202020204" pitchFamily="34" charset="0"/>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Sheet2!$B$17:$B$26</c:f>
              <c:strCache>
                <c:ptCount val="10"/>
                <c:pt idx="0">
                  <c:v>2007/08</c:v>
                </c:pt>
                <c:pt idx="1">
                  <c:v>2008/09</c:v>
                </c:pt>
                <c:pt idx="2">
                  <c:v>2009/10</c:v>
                </c:pt>
                <c:pt idx="3">
                  <c:v>2010/11</c:v>
                </c:pt>
                <c:pt idx="4">
                  <c:v>2011/12</c:v>
                </c:pt>
                <c:pt idx="5">
                  <c:v>2012/13</c:v>
                </c:pt>
                <c:pt idx="6">
                  <c:v>2013/14</c:v>
                </c:pt>
                <c:pt idx="7">
                  <c:v>2014/15</c:v>
                </c:pt>
                <c:pt idx="8">
                  <c:v>2015/16</c:v>
                </c:pt>
                <c:pt idx="9">
                  <c:v>2016/17</c:v>
                </c:pt>
              </c:strCache>
            </c:strRef>
          </c:cat>
          <c:val>
            <c:numRef>
              <c:f>Sheet2!$C$17:$C$26</c:f>
              <c:numCache>
                <c:formatCode>General</c:formatCode>
                <c:ptCount val="10"/>
                <c:pt idx="0">
                  <c:v>572815</c:v>
                </c:pt>
                <c:pt idx="1">
                  <c:v>625100</c:v>
                </c:pt>
                <c:pt idx="2">
                  <c:v>598705</c:v>
                </c:pt>
                <c:pt idx="3">
                  <c:v>674183</c:v>
                </c:pt>
                <c:pt idx="4">
                  <c:v>742650</c:v>
                </c:pt>
                <c:pt idx="5">
                  <c:v>813826</c:v>
                </c:pt>
                <c:pt idx="6">
                  <c:v>900015</c:v>
                </c:pt>
                <c:pt idx="7">
                  <c:v>986295</c:v>
                </c:pt>
                <c:pt idx="8">
                  <c:v>1069983</c:v>
                </c:pt>
                <c:pt idx="9">
                  <c:v>1144081</c:v>
                </c:pt>
              </c:numCache>
            </c:numRef>
          </c:val>
          <c:smooth val="0"/>
          <c:extLst xmlns:c16r2="http://schemas.microsoft.com/office/drawing/2015/06/chart">
            <c:ext xmlns:c16="http://schemas.microsoft.com/office/drawing/2014/chart" uri="{C3380CC4-5D6E-409C-BE32-E72D297353CC}">
              <c16:uniqueId val="{00000000-BEC7-43A3-85A1-57E780888941}"/>
            </c:ext>
          </c:extLst>
        </c:ser>
        <c:dLbls>
          <c:showLegendKey val="0"/>
          <c:showVal val="0"/>
          <c:showCatName val="0"/>
          <c:showSerName val="0"/>
          <c:showPercent val="0"/>
          <c:showBubbleSize val="0"/>
        </c:dLbls>
        <c:marker val="1"/>
        <c:smooth val="0"/>
        <c:axId val="143383552"/>
        <c:axId val="143389440"/>
      </c:lineChart>
      <c:catAx>
        <c:axId val="143383552"/>
        <c:scaling>
          <c:orientation val="minMax"/>
        </c:scaling>
        <c:delete val="0"/>
        <c:axPos val="b"/>
        <c:numFmt formatCode="General" sourceLinked="0"/>
        <c:majorTickMark val="out"/>
        <c:minorTickMark val="none"/>
        <c:tickLblPos val="nextTo"/>
        <c:txPr>
          <a:bodyPr/>
          <a:lstStyle/>
          <a:p>
            <a:pPr>
              <a:defRPr b="1" baseline="0">
                <a:latin typeface="Arial" panose="020B0604020202020204" pitchFamily="34" charset="0"/>
              </a:defRPr>
            </a:pPr>
            <a:endParaRPr lang="en-US"/>
          </a:p>
        </c:txPr>
        <c:crossAx val="143389440"/>
        <c:crosses val="autoZero"/>
        <c:auto val="1"/>
        <c:lblAlgn val="ctr"/>
        <c:lblOffset val="100"/>
        <c:noMultiLvlLbl val="0"/>
      </c:catAx>
      <c:valAx>
        <c:axId val="143389440"/>
        <c:scaling>
          <c:orientation val="minMax"/>
        </c:scaling>
        <c:delete val="0"/>
        <c:axPos val="l"/>
        <c:numFmt formatCode="General" sourceLinked="1"/>
        <c:majorTickMark val="out"/>
        <c:minorTickMark val="none"/>
        <c:tickLblPos val="nextTo"/>
        <c:txPr>
          <a:bodyPr/>
          <a:lstStyle/>
          <a:p>
            <a:pPr>
              <a:defRPr b="1">
                <a:latin typeface="Arial" panose="020B0604020202020204" pitchFamily="34" charset="0"/>
                <a:cs typeface="Arial" panose="020B0604020202020204" pitchFamily="34" charset="0"/>
              </a:defRPr>
            </a:pPr>
            <a:endParaRPr lang="en-US"/>
          </a:p>
        </c:txPr>
        <c:crossAx val="143383552"/>
        <c:crosses val="autoZero"/>
        <c:crossBetween val="between"/>
      </c:valAx>
    </c:plotArea>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7342660467874269"/>
          <c:y val="1.9920803043647736E-2"/>
          <c:w val="0.79111757933898963"/>
          <c:h val="0.84787643455271133"/>
        </c:manualLayout>
      </c:layout>
      <c:barChart>
        <c:barDir val="bar"/>
        <c:grouping val="clustered"/>
        <c:varyColors val="0"/>
        <c:ser>
          <c:idx val="0"/>
          <c:order val="0"/>
          <c:spPr>
            <a:solidFill>
              <a:srgbClr val="4F81BD"/>
            </a:solidFill>
            <a:ln w="3175">
              <a:solidFill>
                <a:srgbClr val="000000"/>
              </a:solidFill>
              <a:prstDash val="solid"/>
            </a:ln>
          </c:spPr>
          <c:invertIfNegative val="0"/>
          <c:dPt>
            <c:idx val="1"/>
            <c:invertIfNegative val="0"/>
            <c:bubble3D val="0"/>
            <c:extLst xmlns:c16r2="http://schemas.microsoft.com/office/drawing/2015/06/chart">
              <c:ext xmlns:c16="http://schemas.microsoft.com/office/drawing/2014/chart" uri="{C3380CC4-5D6E-409C-BE32-E72D297353CC}">
                <c16:uniqueId val="{00000000-6818-4B27-A84E-BED2C5993A46}"/>
              </c:ext>
            </c:extLst>
          </c:dPt>
          <c:dPt>
            <c:idx val="4"/>
            <c:invertIfNegative val="0"/>
            <c:bubble3D val="0"/>
            <c:extLst xmlns:c16r2="http://schemas.microsoft.com/office/drawing/2015/06/chart">
              <c:ext xmlns:c16="http://schemas.microsoft.com/office/drawing/2014/chart" uri="{C3380CC4-5D6E-409C-BE32-E72D297353CC}">
                <c16:uniqueId val="{00000001-6818-4B27-A84E-BED2C5993A46}"/>
              </c:ext>
            </c:extLst>
          </c:dPt>
          <c:dPt>
            <c:idx val="7"/>
            <c:invertIfNegative val="0"/>
            <c:bubble3D val="0"/>
            <c:extLst xmlns:c16r2="http://schemas.microsoft.com/office/drawing/2015/06/chart">
              <c:ext xmlns:c16="http://schemas.microsoft.com/office/drawing/2014/chart" uri="{C3380CC4-5D6E-409C-BE32-E72D297353CC}">
                <c16:uniqueId val="{00000002-6818-4B27-A84E-BED2C5993A46}"/>
              </c:ext>
            </c:extLst>
          </c:dPt>
          <c:dPt>
            <c:idx val="9"/>
            <c:invertIfNegative val="0"/>
            <c:bubble3D val="0"/>
            <c:spPr>
              <a:solidFill>
                <a:schemeClr val="tx1"/>
              </a:solidFill>
              <a:ln w="3175">
                <a:solidFill>
                  <a:srgbClr val="000000"/>
                </a:solidFill>
                <a:prstDash val="solid"/>
              </a:ln>
            </c:spPr>
            <c:extLst xmlns:c16r2="http://schemas.microsoft.com/office/drawing/2015/06/chart">
              <c:ext xmlns:c16="http://schemas.microsoft.com/office/drawing/2014/chart" uri="{C3380CC4-5D6E-409C-BE32-E72D297353CC}">
                <c16:uniqueId val="{00000004-6818-4B27-A84E-BED2C5993A46}"/>
              </c:ext>
            </c:extLst>
          </c:dPt>
          <c:dPt>
            <c:idx val="10"/>
            <c:invertIfNegative val="0"/>
            <c:bubble3D val="0"/>
            <c:extLst xmlns:c16r2="http://schemas.microsoft.com/office/drawing/2015/06/chart">
              <c:ext xmlns:c16="http://schemas.microsoft.com/office/drawing/2014/chart" uri="{C3380CC4-5D6E-409C-BE32-E72D297353CC}">
                <c16:uniqueId val="{00000005-6818-4B27-A84E-BED2C5993A46}"/>
              </c:ext>
            </c:extLst>
          </c:dPt>
          <c:dPt>
            <c:idx val="11"/>
            <c:invertIfNegative val="0"/>
            <c:bubble3D val="0"/>
            <c:extLst xmlns:c16r2="http://schemas.microsoft.com/office/drawing/2015/06/chart">
              <c:ext xmlns:c16="http://schemas.microsoft.com/office/drawing/2014/chart" uri="{C3380CC4-5D6E-409C-BE32-E72D297353CC}">
                <c16:uniqueId val="{00000006-6818-4B27-A84E-BED2C5993A46}"/>
              </c:ext>
            </c:extLst>
          </c:dPt>
          <c:dPt>
            <c:idx val="14"/>
            <c:invertIfNegative val="0"/>
            <c:bubble3D val="0"/>
            <c:spPr>
              <a:solidFill>
                <a:schemeClr val="tx1"/>
              </a:solidFill>
              <a:ln w="6350" cmpd="sng">
                <a:solidFill>
                  <a:srgbClr val="000000"/>
                </a:solidFill>
                <a:round/>
              </a:ln>
              <a:effectLst/>
            </c:spPr>
            <c:extLst xmlns:c16r2="http://schemas.microsoft.com/office/drawing/2015/06/chart">
              <c:ext xmlns:c16="http://schemas.microsoft.com/office/drawing/2014/chart" uri="{C3380CC4-5D6E-409C-BE32-E72D297353CC}">
                <c16:uniqueId val="{00000008-6818-4B27-A84E-BED2C5993A46}"/>
              </c:ext>
            </c:extLst>
          </c:dPt>
          <c:dPt>
            <c:idx val="16"/>
            <c:invertIfNegative val="0"/>
            <c:bubble3D val="0"/>
            <c:extLst xmlns:c16r2="http://schemas.microsoft.com/office/drawing/2015/06/chart">
              <c:ext xmlns:c16="http://schemas.microsoft.com/office/drawing/2014/chart" uri="{C3380CC4-5D6E-409C-BE32-E72D297353CC}">
                <c16:uniqueId val="{00000009-6818-4B27-A84E-BED2C5993A46}"/>
              </c:ext>
            </c:extLst>
          </c:dPt>
          <c:dPt>
            <c:idx val="18"/>
            <c:invertIfNegative val="0"/>
            <c:bubble3D val="0"/>
            <c:spPr>
              <a:solidFill>
                <a:schemeClr val="tx1"/>
              </a:solidFill>
              <a:ln w="6350" cmpd="sng">
                <a:solidFill>
                  <a:srgbClr val="000000"/>
                </a:solidFill>
                <a:round/>
              </a:ln>
              <a:effectLst/>
            </c:spPr>
            <c:extLst xmlns:c16r2="http://schemas.microsoft.com/office/drawing/2015/06/chart">
              <c:ext xmlns:c16="http://schemas.microsoft.com/office/drawing/2014/chart" uri="{C3380CC4-5D6E-409C-BE32-E72D297353CC}">
                <c16:uniqueId val="{0000000B-6818-4B27-A84E-BED2C5993A46}"/>
              </c:ext>
            </c:extLst>
          </c:dPt>
          <c:dPt>
            <c:idx val="24"/>
            <c:invertIfNegative val="0"/>
            <c:bubble3D val="0"/>
            <c:extLst xmlns:c16r2="http://schemas.microsoft.com/office/drawing/2015/06/chart">
              <c:ext xmlns:c16="http://schemas.microsoft.com/office/drawing/2014/chart" uri="{C3380CC4-5D6E-409C-BE32-E72D297353CC}">
                <c16:uniqueId val="{0000000C-6818-4B27-A84E-BED2C5993A46}"/>
              </c:ext>
            </c:extLst>
          </c:dPt>
          <c:dLbls>
            <c:dLbl>
              <c:idx val="0"/>
              <c:layout/>
              <c:tx>
                <c:rich>
                  <a:bodyPr/>
                  <a:lstStyle/>
                  <a:p>
                    <a:pPr>
                      <a:defRPr sz="1100">
                        <a:latin typeface="Arial Narrow" panose="020B0606020202030204" pitchFamily="34" charset="0"/>
                      </a:defRPr>
                    </a:pPr>
                    <a:r>
                      <a:rPr lang="en-US" sz="1100">
                        <a:latin typeface="Arial Narrow" panose="020B0606020202030204" pitchFamily="34" charset="0"/>
                      </a:rPr>
                      <a:t>10.8</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6818-4B27-A84E-BED2C5993A46}"/>
                </c:ext>
              </c:extLst>
            </c:dLbl>
            <c:dLbl>
              <c:idx val="1"/>
              <c:layout/>
              <c:tx>
                <c:rich>
                  <a:bodyPr/>
                  <a:lstStyle/>
                  <a:p>
                    <a:pPr>
                      <a:defRPr sz="1100">
                        <a:latin typeface="Arial Narrow" panose="020B0606020202030204" pitchFamily="34" charset="0"/>
                      </a:defRPr>
                    </a:pPr>
                    <a:r>
                      <a:rPr lang="en-US" sz="1100">
                        <a:latin typeface="Arial Narrow" panose="020B0606020202030204" pitchFamily="34" charset="0"/>
                      </a:rPr>
                      <a:t>12.5</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818-4B27-A84E-BED2C5993A46}"/>
                </c:ext>
              </c:extLst>
            </c:dLbl>
            <c:dLbl>
              <c:idx val="2"/>
              <c:layout/>
              <c:tx>
                <c:rich>
                  <a:bodyPr/>
                  <a:lstStyle/>
                  <a:p>
                    <a:pPr>
                      <a:defRPr sz="1100">
                        <a:latin typeface="Arial Narrow" panose="020B0606020202030204" pitchFamily="34" charset="0"/>
                      </a:defRPr>
                    </a:pPr>
                    <a:r>
                      <a:rPr lang="en-US" sz="1100">
                        <a:latin typeface="Arial Narrow" panose="020B0606020202030204" pitchFamily="34" charset="0"/>
                      </a:rPr>
                      <a:t>15.0</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E-6818-4B27-A84E-BED2C5993A46}"/>
                </c:ext>
              </c:extLst>
            </c:dLbl>
            <c:dLbl>
              <c:idx val="3"/>
              <c:layout/>
              <c:tx>
                <c:rich>
                  <a:bodyPr/>
                  <a:lstStyle/>
                  <a:p>
                    <a:pPr>
                      <a:defRPr sz="1100">
                        <a:latin typeface="Arial Narrow" panose="020B0606020202030204" pitchFamily="34" charset="0"/>
                      </a:defRPr>
                    </a:pPr>
                    <a:r>
                      <a:rPr lang="en-US" sz="1100">
                        <a:latin typeface="Arial Narrow" panose="020B0606020202030204" pitchFamily="34" charset="0"/>
                      </a:rPr>
                      <a:t>15.3</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6818-4B27-A84E-BED2C5993A46}"/>
                </c:ext>
              </c:extLst>
            </c:dLbl>
            <c:dLbl>
              <c:idx val="4"/>
              <c:layout/>
              <c:tx>
                <c:rich>
                  <a:bodyPr/>
                  <a:lstStyle/>
                  <a:p>
                    <a:pPr>
                      <a:defRPr sz="1100">
                        <a:latin typeface="Arial Narrow" panose="020B0606020202030204" pitchFamily="34" charset="0"/>
                      </a:defRPr>
                    </a:pPr>
                    <a:r>
                      <a:rPr lang="en-US" sz="1100">
                        <a:latin typeface="Arial Narrow" panose="020B0606020202030204" pitchFamily="34" charset="0"/>
                      </a:rPr>
                      <a:t>16.4</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818-4B27-A84E-BED2C5993A46}"/>
                </c:ext>
              </c:extLst>
            </c:dLbl>
            <c:dLbl>
              <c:idx val="5"/>
              <c:layout/>
              <c:tx>
                <c:rich>
                  <a:bodyPr/>
                  <a:lstStyle/>
                  <a:p>
                    <a:pPr>
                      <a:defRPr sz="1100">
                        <a:latin typeface="Arial Narrow" panose="020B0606020202030204" pitchFamily="34" charset="0"/>
                      </a:defRPr>
                    </a:pPr>
                    <a:r>
                      <a:rPr lang="en-US" sz="1100">
                        <a:latin typeface="Arial Narrow" panose="020B0606020202030204" pitchFamily="34" charset="0"/>
                      </a:rPr>
                      <a:t>16.7</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0-6818-4B27-A84E-BED2C5993A46}"/>
                </c:ext>
              </c:extLst>
            </c:dLbl>
            <c:dLbl>
              <c:idx val="6"/>
              <c:layout/>
              <c:tx>
                <c:rich>
                  <a:bodyPr/>
                  <a:lstStyle/>
                  <a:p>
                    <a:pPr>
                      <a:defRPr sz="1100">
                        <a:latin typeface="Arial Narrow" panose="020B0606020202030204" pitchFamily="34" charset="0"/>
                      </a:defRPr>
                    </a:pPr>
                    <a:r>
                      <a:rPr lang="en-US" sz="1100">
                        <a:latin typeface="Arial Narrow" panose="020B0606020202030204" pitchFamily="34" charset="0"/>
                      </a:rPr>
                      <a:t>17.0</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1-6818-4B27-A84E-BED2C5993A46}"/>
                </c:ext>
              </c:extLst>
            </c:dLbl>
            <c:dLbl>
              <c:idx val="7"/>
              <c:layout/>
              <c:tx>
                <c:rich>
                  <a:bodyPr/>
                  <a:lstStyle/>
                  <a:p>
                    <a:pPr>
                      <a:defRPr sz="1100">
                        <a:latin typeface="Arial Narrow" panose="020B0606020202030204" pitchFamily="34" charset="0"/>
                      </a:defRPr>
                    </a:pPr>
                    <a:r>
                      <a:rPr lang="en-US" sz="1100">
                        <a:latin typeface="Arial Narrow" panose="020B0606020202030204" pitchFamily="34" charset="0"/>
                      </a:rPr>
                      <a:t>17.6</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6818-4B27-A84E-BED2C5993A46}"/>
                </c:ext>
              </c:extLst>
            </c:dLbl>
            <c:dLbl>
              <c:idx val="8"/>
              <c:layout/>
              <c:tx>
                <c:rich>
                  <a:bodyPr/>
                  <a:lstStyle/>
                  <a:p>
                    <a:pPr>
                      <a:defRPr sz="1100">
                        <a:latin typeface="Arial Narrow" panose="020B0606020202030204" pitchFamily="34" charset="0"/>
                      </a:defRPr>
                    </a:pPr>
                    <a:r>
                      <a:rPr lang="en-US" sz="1100">
                        <a:latin typeface="Arial Narrow" panose="020B0606020202030204" pitchFamily="34" charset="0"/>
                      </a:rPr>
                      <a:t>18.4</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2-6818-4B27-A84E-BED2C5993A46}"/>
                </c:ext>
              </c:extLst>
            </c:dLbl>
            <c:dLbl>
              <c:idx val="10"/>
              <c:layout/>
              <c:tx>
                <c:rich>
                  <a:bodyPr/>
                  <a:lstStyle/>
                  <a:p>
                    <a:pPr>
                      <a:defRPr sz="1100">
                        <a:latin typeface="Arial Narrow" panose="020B0606020202030204" pitchFamily="34" charset="0"/>
                      </a:defRPr>
                    </a:pPr>
                    <a:r>
                      <a:rPr lang="en-US" sz="1100">
                        <a:latin typeface="Arial Narrow" panose="020B0606020202030204" pitchFamily="34" charset="0"/>
                      </a:rPr>
                      <a:t>19.2</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6818-4B27-A84E-BED2C5993A46}"/>
                </c:ext>
              </c:extLst>
            </c:dLbl>
            <c:dLbl>
              <c:idx val="11"/>
              <c:layout/>
              <c:tx>
                <c:rich>
                  <a:bodyPr/>
                  <a:lstStyle/>
                  <a:p>
                    <a:pPr>
                      <a:defRPr sz="1100">
                        <a:latin typeface="Arial Narrow" panose="020B0606020202030204" pitchFamily="34" charset="0"/>
                      </a:defRPr>
                    </a:pPr>
                    <a:r>
                      <a:rPr lang="en-US" sz="1100">
                        <a:latin typeface="Arial Narrow" panose="020B0606020202030204" pitchFamily="34" charset="0"/>
                      </a:rPr>
                      <a:t>19.9</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6818-4B27-A84E-BED2C5993A46}"/>
                </c:ext>
              </c:extLst>
            </c:dLbl>
            <c:dLbl>
              <c:idx val="12"/>
              <c:layout/>
              <c:tx>
                <c:rich>
                  <a:bodyPr/>
                  <a:lstStyle/>
                  <a:p>
                    <a:pPr>
                      <a:defRPr sz="1100">
                        <a:latin typeface="Arial Narrow" panose="020B0606020202030204" pitchFamily="34" charset="0"/>
                      </a:defRPr>
                    </a:pPr>
                    <a:r>
                      <a:rPr lang="en-US" sz="1100">
                        <a:latin typeface="Arial Narrow" panose="020B0606020202030204" pitchFamily="34" charset="0"/>
                      </a:rPr>
                      <a:t>20.8</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3-6818-4B27-A84E-BED2C5993A46}"/>
                </c:ext>
              </c:extLst>
            </c:dLbl>
            <c:dLbl>
              <c:idx val="13"/>
              <c:layout/>
              <c:tx>
                <c:rich>
                  <a:bodyPr/>
                  <a:lstStyle/>
                  <a:p>
                    <a:pPr>
                      <a:defRPr sz="1100">
                        <a:latin typeface="Arial Narrow" panose="020B0606020202030204" pitchFamily="34" charset="0"/>
                      </a:defRPr>
                    </a:pPr>
                    <a:r>
                      <a:rPr lang="en-US" sz="1100">
                        <a:latin typeface="Arial Narrow" panose="020B0606020202030204" pitchFamily="34" charset="0"/>
                      </a:rPr>
                      <a:t>21.3</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4-6818-4B27-A84E-BED2C5993A46}"/>
                </c:ext>
              </c:extLst>
            </c:dLbl>
            <c:dLbl>
              <c:idx val="14"/>
              <c:layout/>
              <c:tx>
                <c:rich>
                  <a:bodyPr/>
                  <a:lstStyle/>
                  <a:p>
                    <a:pPr>
                      <a:defRPr sz="1100">
                        <a:latin typeface="Arial Narrow" panose="020B0606020202030204" pitchFamily="34" charset="0"/>
                      </a:defRPr>
                    </a:pPr>
                    <a:r>
                      <a:rPr lang="en-US" sz="1100">
                        <a:latin typeface="Arial Narrow" panose="020B0606020202030204" pitchFamily="34" charset="0"/>
                      </a:rPr>
                      <a:t>22.8</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6818-4B27-A84E-BED2C5993A46}"/>
                </c:ext>
              </c:extLst>
            </c:dLbl>
            <c:dLbl>
              <c:idx val="15"/>
              <c:layout/>
              <c:tx>
                <c:rich>
                  <a:bodyPr/>
                  <a:lstStyle/>
                  <a:p>
                    <a:pPr>
                      <a:defRPr sz="1100">
                        <a:latin typeface="Arial Narrow" panose="020B0606020202030204" pitchFamily="34" charset="0"/>
                      </a:defRPr>
                    </a:pPr>
                    <a:r>
                      <a:rPr lang="en-US" sz="1100">
                        <a:latin typeface="Arial Narrow" panose="020B0606020202030204" pitchFamily="34" charset="0"/>
                      </a:rPr>
                      <a:t>26.1</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5-6818-4B27-A84E-BED2C5993A46}"/>
                </c:ext>
              </c:extLst>
            </c:dLbl>
            <c:dLbl>
              <c:idx val="16"/>
              <c:layout>
                <c:manualLayout>
                  <c:x val="2.2431583669807087E-3"/>
                  <c:y val="-1.1538973783703921E-17"/>
                </c:manualLayout>
              </c:layout>
              <c:spPr/>
              <c:txPr>
                <a:bodyPr/>
                <a:lstStyle/>
                <a:p>
                  <a:pPr>
                    <a:defRPr sz="1100">
                      <a:latin typeface="Arial Narrow" panose="020B0606020202030204" pitchFamily="34" charset="0"/>
                    </a:defRPr>
                  </a:pPr>
                  <a:endParaRPr lang="en-US"/>
                </a:p>
              </c:tx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6818-4B27-A84E-BED2C5993A46}"/>
                </c:ext>
              </c:extLst>
            </c:dLbl>
            <c:dLbl>
              <c:idx val="17"/>
              <c:layout/>
              <c:tx>
                <c:rich>
                  <a:bodyPr/>
                  <a:lstStyle/>
                  <a:p>
                    <a:pPr>
                      <a:defRPr sz="1100">
                        <a:latin typeface="Arial Narrow" panose="020B0606020202030204" pitchFamily="34" charset="0"/>
                      </a:defRPr>
                    </a:pPr>
                    <a:r>
                      <a:rPr lang="en-US" sz="1100">
                        <a:latin typeface="Arial Narrow" panose="020B0606020202030204" pitchFamily="34" charset="0"/>
                      </a:rPr>
                      <a:t>30.3</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6-6818-4B27-A84E-BED2C5993A46}"/>
                </c:ext>
              </c:extLst>
            </c:dLbl>
            <c:dLbl>
              <c:idx val="18"/>
              <c:layout/>
              <c:tx>
                <c:rich>
                  <a:bodyPr/>
                  <a:lstStyle/>
                  <a:p>
                    <a:pPr>
                      <a:defRPr sz="1100">
                        <a:latin typeface="Arial Narrow" panose="020B0606020202030204" pitchFamily="34" charset="0"/>
                      </a:defRPr>
                    </a:pPr>
                    <a:r>
                      <a:rPr lang="en-US" sz="1100">
                        <a:latin typeface="Arial Narrow" panose="020B0606020202030204" pitchFamily="34" charset="0"/>
                      </a:rPr>
                      <a:t>34.3</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6818-4B27-A84E-BED2C5993A46}"/>
                </c:ext>
              </c:extLst>
            </c:dLbl>
            <c:spPr>
              <a:noFill/>
              <a:ln>
                <a:noFill/>
              </a:ln>
              <a:effectLst/>
            </c:spPr>
            <c:txPr>
              <a:bodyPr wrap="square" lIns="38100" tIns="19050" rIns="38100" bIns="19050" anchor="ctr">
                <a:spAutoFit/>
              </a:bodyPr>
              <a:lstStyle/>
              <a:p>
                <a:pPr>
                  <a:defRPr sz="1100">
                    <a:latin typeface="Arial Narrow" panose="020B0606020202030204" pitchFamily="34" charset="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'[graphs-pack-english (4).xlsx]Figure 1.1'!$A$30:$A$48</c:f>
              <c:strCache>
                <c:ptCount val="19"/>
                <c:pt idx="0">
                  <c:v>Dem. Rep. of the Congo</c:v>
                </c:pt>
                <c:pt idx="1">
                  <c:v>Uganda</c:v>
                </c:pt>
                <c:pt idx="2">
                  <c:v>Ghana</c:v>
                </c:pt>
                <c:pt idx="3">
                  <c:v>Swaziland</c:v>
                </c:pt>
                <c:pt idx="4">
                  <c:v>Cameroon</c:v>
                </c:pt>
                <c:pt idx="5">
                  <c:v>Rwanda</c:v>
                </c:pt>
                <c:pt idx="6">
                  <c:v>Niger</c:v>
                </c:pt>
                <c:pt idx="7">
                  <c:v>Côte d’Ivoire</c:v>
                </c:pt>
                <c:pt idx="8">
                  <c:v>Kenya</c:v>
                </c:pt>
                <c:pt idx="9">
                  <c:v>Africa (16) average</c:v>
                </c:pt>
                <c:pt idx="10">
                  <c:v>Cabo Verde</c:v>
                </c:pt>
                <c:pt idx="11">
                  <c:v>Mauritius²</c:v>
                </c:pt>
                <c:pt idx="12">
                  <c:v>Senegal</c:v>
                </c:pt>
                <c:pt idx="13">
                  <c:v>Togo</c:v>
                </c:pt>
                <c:pt idx="14">
                  <c:v>LAC average</c:v>
                </c:pt>
                <c:pt idx="15">
                  <c:v>Morocco</c:v>
                </c:pt>
                <c:pt idx="16">
                  <c:v>South Africa¹</c:v>
                </c:pt>
                <c:pt idx="17">
                  <c:v>Tunisia</c:v>
                </c:pt>
                <c:pt idx="18">
                  <c:v>OECD average</c:v>
                </c:pt>
              </c:strCache>
            </c:strRef>
          </c:cat>
          <c:val>
            <c:numRef>
              <c:f>'[graphs-pack-english (4).xlsx]Figure 1.1'!$B$30:$B$48</c:f>
              <c:numCache>
                <c:formatCode>0.0</c:formatCode>
                <c:ptCount val="19"/>
                <c:pt idx="0">
                  <c:v>10.833348742813442</c:v>
                </c:pt>
                <c:pt idx="1">
                  <c:v>12.470960390187841</c:v>
                </c:pt>
                <c:pt idx="2">
                  <c:v>15.021806532443026</c:v>
                </c:pt>
                <c:pt idx="3">
                  <c:v>15.284074155998569</c:v>
                </c:pt>
                <c:pt idx="4">
                  <c:v>16.440091285605369</c:v>
                </c:pt>
                <c:pt idx="5">
                  <c:v>16.673060387551882</c:v>
                </c:pt>
                <c:pt idx="6">
                  <c:v>16.987759362743205</c:v>
                </c:pt>
                <c:pt idx="7">
                  <c:v>17.625273554236216</c:v>
                </c:pt>
                <c:pt idx="8">
                  <c:v>18.402294606413001</c:v>
                </c:pt>
                <c:pt idx="9">
                  <c:v>19.142794221353185</c:v>
                </c:pt>
                <c:pt idx="10">
                  <c:v>19.194356917945445</c:v>
                </c:pt>
                <c:pt idx="11">
                  <c:v>19.925993322645809</c:v>
                </c:pt>
                <c:pt idx="12">
                  <c:v>20.84184373684478</c:v>
                </c:pt>
                <c:pt idx="13">
                  <c:v>21.271324060544405</c:v>
                </c:pt>
                <c:pt idx="14">
                  <c:v>22.843</c:v>
                </c:pt>
                <c:pt idx="15">
                  <c:v>26.081571939544279</c:v>
                </c:pt>
                <c:pt idx="16">
                  <c:v>28.975324609261172</c:v>
                </c:pt>
                <c:pt idx="17">
                  <c:v>30.255623936873938</c:v>
                </c:pt>
                <c:pt idx="18">
                  <c:v>34.267000000000003</c:v>
                </c:pt>
              </c:numCache>
            </c:numRef>
          </c:val>
          <c:extLst xmlns:c16r2="http://schemas.microsoft.com/office/drawing/2015/06/chart">
            <c:ext xmlns:c16="http://schemas.microsoft.com/office/drawing/2014/chart" uri="{C3380CC4-5D6E-409C-BE32-E72D297353CC}">
              <c16:uniqueId val="{00000017-6818-4B27-A84E-BED2C5993A46}"/>
            </c:ext>
          </c:extLst>
        </c:ser>
        <c:dLbls>
          <c:showLegendKey val="0"/>
          <c:showVal val="0"/>
          <c:showCatName val="0"/>
          <c:showSerName val="0"/>
          <c:showPercent val="0"/>
          <c:showBubbleSize val="0"/>
        </c:dLbls>
        <c:gapWidth val="66"/>
        <c:axId val="243907200"/>
        <c:axId val="243917184"/>
      </c:barChart>
      <c:catAx>
        <c:axId val="243907200"/>
        <c:scaling>
          <c:orientation val="minMax"/>
        </c:scaling>
        <c:delete val="0"/>
        <c:axPos val="l"/>
        <c:majorGridlines>
          <c:spPr>
            <a:ln w="9525" cmpd="sng">
              <a:solidFill>
                <a:srgbClr val="FFFFFF"/>
              </a:solidFill>
              <a:prstDash val="solid"/>
            </a:ln>
          </c:spPr>
        </c:majorGridlines>
        <c:numFmt formatCode="General" sourceLinked="0"/>
        <c:majorTickMark val="in"/>
        <c:minorTickMark val="none"/>
        <c:tickLblPos val="low"/>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1100">
                <a:latin typeface="Arial Narrow" panose="020B0606020202030204" pitchFamily="34" charset="0"/>
              </a:defRPr>
            </a:pPr>
            <a:endParaRPr lang="en-US"/>
          </a:p>
        </c:txPr>
        <c:crossAx val="243917184"/>
        <c:crosses val="autoZero"/>
        <c:auto val="1"/>
        <c:lblAlgn val="ctr"/>
        <c:lblOffset val="0"/>
        <c:tickLblSkip val="1"/>
        <c:noMultiLvlLbl val="0"/>
      </c:catAx>
      <c:valAx>
        <c:axId val="243917184"/>
        <c:scaling>
          <c:orientation val="minMax"/>
        </c:scaling>
        <c:delete val="0"/>
        <c:axPos val="b"/>
        <c:majorGridlines>
          <c:spPr>
            <a:ln w="9525" cmpd="sng">
              <a:solidFill>
                <a:srgbClr val="FFFFFF"/>
              </a:solidFill>
              <a:prstDash val="solid"/>
            </a:ln>
          </c:spPr>
        </c:majorGridlines>
        <c:title>
          <c:tx>
            <c:rich>
              <a:bodyPr rot="0" vert="horz"/>
              <a:lstStyle/>
              <a:p>
                <a:pPr>
                  <a:defRPr sz="1100">
                    <a:latin typeface="Arial Narrow" panose="020B0606020202030204" pitchFamily="34" charset="0"/>
                  </a:defRPr>
                </a:pPr>
                <a:r>
                  <a:rPr lang="en-US" sz="1100">
                    <a:latin typeface="Arial Narrow" panose="020B0606020202030204" pitchFamily="34" charset="0"/>
                  </a:rPr>
                  <a:t>(%)</a:t>
                </a:r>
              </a:p>
            </c:rich>
          </c:tx>
          <c:layout>
            <c:manualLayout>
              <c:xMode val="edge"/>
              <c:yMode val="edge"/>
              <c:x val="0.96283563477849254"/>
              <c:y val="0.84663431421525481"/>
            </c:manualLayout>
          </c:layout>
          <c:overlay val="0"/>
        </c:title>
        <c:numFmt formatCode="General" sourceLinked="0"/>
        <c:majorTickMark val="in"/>
        <c:minorTickMark val="none"/>
        <c:tickLblPos val="nextTo"/>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1100">
                <a:latin typeface="Arial Narrow" panose="020B0606020202030204" pitchFamily="34" charset="0"/>
              </a:defRPr>
            </a:pPr>
            <a:endParaRPr lang="en-US"/>
          </a:p>
        </c:txPr>
        <c:crossAx val="243907200"/>
        <c:crosses val="autoZero"/>
        <c:crossBetween val="between"/>
      </c:valAx>
      <c:spPr>
        <a:solidFill>
          <a:srgbClr val="F4FFFF"/>
        </a:solidFill>
        <a:ln w="9525">
          <a:solidFill>
            <a:srgbClr val="000000"/>
          </a:solidFill>
        </a:ln>
      </c:spPr>
    </c:plotArea>
    <c:plotVisOnly val="1"/>
    <c:dispBlanksAs val="gap"/>
    <c:showDLblsOverMax val="1"/>
  </c:chart>
  <c:spPr>
    <a:noFill/>
    <a:ln w="9525">
      <a:noFill/>
    </a:ln>
  </c:spPr>
  <c:txPr>
    <a:bodyPr/>
    <a:lstStyle/>
    <a:p>
      <a:pPr>
        <a:defRPr sz="12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581687897255698E-2"/>
          <c:y val="7.7625653101773509E-2"/>
          <c:w val="0.90671236724702564"/>
          <c:h val="0.75805541246596508"/>
        </c:manualLayout>
      </c:layout>
      <c:lineChart>
        <c:grouping val="standard"/>
        <c:varyColors val="0"/>
        <c:ser>
          <c:idx val="2"/>
          <c:order val="0"/>
          <c:tx>
            <c:strRef>
              <c:f>'[graphs-pack-english (4).xlsx]Figure 1.7'!$B$32</c:f>
              <c:strCache>
                <c:ptCount val="1"/>
                <c:pt idx="0">
                  <c:v>Africa (16) average</c:v>
                </c:pt>
              </c:strCache>
            </c:strRef>
          </c:tx>
          <c:spPr>
            <a:ln w="19050" cap="rnd" cmpd="sng" algn="ctr">
              <a:solidFill>
                <a:srgbClr val="4F81BD"/>
              </a:solidFill>
              <a:prstDash val="solid"/>
              <a:round/>
            </a:ln>
            <a:effectLst/>
          </c:spPr>
          <c:marker>
            <c:symbol val="none"/>
          </c:marker>
          <c:cat>
            <c:numRef>
              <c:f>'[graphs-pack-english (4).xlsx]Figure 1.7'!$A$33:$A$48</c:f>
              <c:numCache>
                <c:formatCode>0</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'[graphs-pack-english (4).xlsx]Figure 1.7'!$B$33:$B$48</c:f>
              <c:numCache>
                <c:formatCode>0.00</c:formatCode>
                <c:ptCount val="16"/>
                <c:pt idx="0">
                  <c:v>14.166353776230483</c:v>
                </c:pt>
                <c:pt idx="1">
                  <c:v>14.772069017469445</c:v>
                </c:pt>
                <c:pt idx="2">
                  <c:v>14.95968779245792</c:v>
                </c:pt>
                <c:pt idx="3">
                  <c:v>15.272152264442294</c:v>
                </c:pt>
                <c:pt idx="4">
                  <c:v>15.710285404354446</c:v>
                </c:pt>
                <c:pt idx="5">
                  <c:v>16.160357843909129</c:v>
                </c:pt>
                <c:pt idx="6">
                  <c:v>16.580576190913124</c:v>
                </c:pt>
                <c:pt idx="7">
                  <c:v>17.161395823206796</c:v>
                </c:pt>
                <c:pt idx="8">
                  <c:v>17.65133894688508</c:v>
                </c:pt>
                <c:pt idx="9">
                  <c:v>17.132397009409477</c:v>
                </c:pt>
                <c:pt idx="10">
                  <c:v>17.224951956836279</c:v>
                </c:pt>
                <c:pt idx="11">
                  <c:v>17.792810861996017</c:v>
                </c:pt>
                <c:pt idx="12">
                  <c:v>18.067148917392124</c:v>
                </c:pt>
                <c:pt idx="13">
                  <c:v>18.476957368828</c:v>
                </c:pt>
                <c:pt idx="14">
                  <c:v>18.775826739133002</c:v>
                </c:pt>
                <c:pt idx="15">
                  <c:v>19.142794221353185</c:v>
                </c:pt>
              </c:numCache>
            </c:numRef>
          </c:val>
          <c:smooth val="0"/>
          <c:extLst xmlns:c16r2="http://schemas.microsoft.com/office/drawing/2015/06/chart">
            <c:ext xmlns:c16="http://schemas.microsoft.com/office/drawing/2014/chart" uri="{C3380CC4-5D6E-409C-BE32-E72D297353CC}">
              <c16:uniqueId val="{00000000-030F-4A65-BC8A-1A3210F54321}"/>
            </c:ext>
          </c:extLst>
        </c:ser>
        <c:ser>
          <c:idx val="0"/>
          <c:order val="1"/>
          <c:tx>
            <c:strRef>
              <c:f>'[graphs-pack-english (4).xlsx]Figure 1.7'!$C$32</c:f>
              <c:strCache>
                <c:ptCount val="1"/>
                <c:pt idx="0">
                  <c:v>LAC average</c:v>
                </c:pt>
              </c:strCache>
            </c:strRef>
          </c:tx>
          <c:spPr>
            <a:ln w="19050" cap="rnd" cmpd="sng" algn="ctr">
              <a:solidFill>
                <a:srgbClr val="929292"/>
              </a:solidFill>
              <a:prstDash val="dash"/>
              <a:round/>
            </a:ln>
            <a:effectLst/>
          </c:spPr>
          <c:marker>
            <c:symbol val="none"/>
          </c:marker>
          <c:cat>
            <c:numRef>
              <c:f>'[graphs-pack-english (4).xlsx]Figure 1.7'!$A$33:$A$48</c:f>
              <c:numCache>
                <c:formatCode>0</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'[graphs-pack-english (4).xlsx]Figure 1.7'!$C$33:$C$48</c:f>
              <c:numCache>
                <c:formatCode>0.00</c:formatCode>
                <c:ptCount val="16"/>
                <c:pt idx="0">
                  <c:v>17.956</c:v>
                </c:pt>
                <c:pt idx="1">
                  <c:v>18.196000000000002</c:v>
                </c:pt>
                <c:pt idx="2">
                  <c:v>18.114000000000001</c:v>
                </c:pt>
                <c:pt idx="3">
                  <c:v>18.533000000000001</c:v>
                </c:pt>
                <c:pt idx="4">
                  <c:v>18.908999999999999</c:v>
                </c:pt>
                <c:pt idx="5">
                  <c:v>19.757000000000001</c:v>
                </c:pt>
                <c:pt idx="6">
                  <c:v>20.9</c:v>
                </c:pt>
                <c:pt idx="7">
                  <c:v>21.257999999999999</c:v>
                </c:pt>
                <c:pt idx="8">
                  <c:v>21.257999999999999</c:v>
                </c:pt>
                <c:pt idx="9">
                  <c:v>20.76</c:v>
                </c:pt>
                <c:pt idx="10">
                  <c:v>20.792999999999999</c:v>
                </c:pt>
                <c:pt idx="11">
                  <c:v>21.341999999999999</c:v>
                </c:pt>
                <c:pt idx="12">
                  <c:v>21.838000000000001</c:v>
                </c:pt>
                <c:pt idx="13">
                  <c:v>21.791</c:v>
                </c:pt>
                <c:pt idx="14">
                  <c:v>22.215</c:v>
                </c:pt>
                <c:pt idx="15">
                  <c:v>22.843</c:v>
                </c:pt>
              </c:numCache>
            </c:numRef>
          </c:val>
          <c:smooth val="1"/>
          <c:extLst xmlns:c16r2="http://schemas.microsoft.com/office/drawing/2015/06/chart">
            <c:ext xmlns:c16="http://schemas.microsoft.com/office/drawing/2014/chart" uri="{C3380CC4-5D6E-409C-BE32-E72D297353CC}">
              <c16:uniqueId val="{00000001-030F-4A65-BC8A-1A3210F54321}"/>
            </c:ext>
          </c:extLst>
        </c:ser>
        <c:ser>
          <c:idx val="1"/>
          <c:order val="2"/>
          <c:tx>
            <c:strRef>
              <c:f>'[graphs-pack-english (4).xlsx]Figure 1.7'!$D$32</c:f>
              <c:strCache>
                <c:ptCount val="1"/>
                <c:pt idx="0">
                  <c:v>OECD average</c:v>
                </c:pt>
              </c:strCache>
            </c:strRef>
          </c:tx>
          <c:spPr>
            <a:ln w="19050" cap="rnd" cmpd="sng" algn="ctr">
              <a:solidFill>
                <a:srgbClr val="929292"/>
              </a:solidFill>
              <a:prstDash val="lgDashDot"/>
              <a:round/>
            </a:ln>
            <a:effectLst/>
          </c:spPr>
          <c:marker>
            <c:symbol val="none"/>
          </c:marker>
          <c:cat>
            <c:numRef>
              <c:f>'[graphs-pack-english (4).xlsx]Figure 1.7'!$A$33:$A$48</c:f>
              <c:numCache>
                <c:formatCode>0</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'[graphs-pack-english (4).xlsx]Figure 1.7'!$D$33:$D$48</c:f>
              <c:numCache>
                <c:formatCode>0.00</c:formatCode>
                <c:ptCount val="16"/>
                <c:pt idx="0">
                  <c:v>33.962000000000003</c:v>
                </c:pt>
                <c:pt idx="1">
                  <c:v>33.484000000000002</c:v>
                </c:pt>
                <c:pt idx="2">
                  <c:v>33.228999999999999</c:v>
                </c:pt>
                <c:pt idx="3">
                  <c:v>33.152000000000001</c:v>
                </c:pt>
                <c:pt idx="4">
                  <c:v>33.079000000000001</c:v>
                </c:pt>
                <c:pt idx="5">
                  <c:v>33.561</c:v>
                </c:pt>
                <c:pt idx="6">
                  <c:v>33.71</c:v>
                </c:pt>
                <c:pt idx="7">
                  <c:v>33.765999999999998</c:v>
                </c:pt>
                <c:pt idx="8">
                  <c:v>33.170999999999999</c:v>
                </c:pt>
                <c:pt idx="9">
                  <c:v>32.43</c:v>
                </c:pt>
                <c:pt idx="10">
                  <c:v>32.573999999999998</c:v>
                </c:pt>
                <c:pt idx="11">
                  <c:v>32.953000000000003</c:v>
                </c:pt>
                <c:pt idx="12">
                  <c:v>33.441000000000003</c:v>
                </c:pt>
                <c:pt idx="13">
                  <c:v>33.808</c:v>
                </c:pt>
                <c:pt idx="14">
                  <c:v>34.18</c:v>
                </c:pt>
                <c:pt idx="15">
                  <c:v>34.267000000000003</c:v>
                </c:pt>
              </c:numCache>
            </c:numRef>
          </c:val>
          <c:smooth val="1"/>
          <c:extLst xmlns:c16r2="http://schemas.microsoft.com/office/drawing/2015/06/chart">
            <c:ext xmlns:c16="http://schemas.microsoft.com/office/drawing/2014/chart" uri="{C3380CC4-5D6E-409C-BE32-E72D297353CC}">
              <c16:uniqueId val="{00000002-030F-4A65-BC8A-1A3210F54321}"/>
            </c:ext>
          </c:extLst>
        </c:ser>
        <c:ser>
          <c:idx val="3"/>
          <c:order val="3"/>
          <c:tx>
            <c:strRef>
              <c:f>'[graphs-pack-english (4).xlsx]Figure 1.7'!$E$32</c:f>
              <c:strCache>
                <c:ptCount val="1"/>
                <c:pt idx="0">
                  <c:v>South Africa </c:v>
                </c:pt>
              </c:strCache>
            </c:strRef>
          </c:tx>
          <c:marker>
            <c:symbol val="none"/>
          </c:marker>
          <c:cat>
            <c:numRef>
              <c:f>'[graphs-pack-english (4).xlsx]Figure 1.7'!$A$33:$A$48</c:f>
              <c:numCache>
                <c:formatCode>0</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'[graphs-pack-english (4).xlsx]Figure 1.7'!$E$33:$E$48</c:f>
              <c:numCache>
                <c:formatCode>0.00</c:formatCode>
                <c:ptCount val="16"/>
                <c:pt idx="0">
                  <c:v>22.356611794691883</c:v>
                </c:pt>
                <c:pt idx="1">
                  <c:v>23.669923261042456</c:v>
                </c:pt>
                <c:pt idx="2">
                  <c:v>23.119582428832668</c:v>
                </c:pt>
                <c:pt idx="3">
                  <c:v>23.286283891200256</c:v>
                </c:pt>
                <c:pt idx="4">
                  <c:v>23.359411084282179</c:v>
                </c:pt>
                <c:pt idx="5">
                  <c:v>25.161271511255734</c:v>
                </c:pt>
                <c:pt idx="6">
                  <c:v>27.148998472542672</c:v>
                </c:pt>
                <c:pt idx="7">
                  <c:v>27.535809626358258</c:v>
                </c:pt>
                <c:pt idx="8">
                  <c:v>27.659298909402153</c:v>
                </c:pt>
                <c:pt idx="9">
                  <c:v>25.686791930211903</c:v>
                </c:pt>
                <c:pt idx="10">
                  <c:v>25.557267556157043</c:v>
                </c:pt>
                <c:pt idx="11">
                  <c:v>26.259750132880498</c:v>
                </c:pt>
                <c:pt idx="12">
                  <c:v>26.732829358344173</c:v>
                </c:pt>
                <c:pt idx="13">
                  <c:v>27.347737067628721</c:v>
                </c:pt>
                <c:pt idx="14">
                  <c:v>27.83818624976162</c:v>
                </c:pt>
                <c:pt idx="15">
                  <c:v>29</c:v>
                </c:pt>
              </c:numCache>
            </c:numRef>
          </c:val>
          <c:smooth val="0"/>
          <c:extLst xmlns:c16r2="http://schemas.microsoft.com/office/drawing/2015/06/chart">
            <c:ext xmlns:c16="http://schemas.microsoft.com/office/drawing/2014/chart" uri="{C3380CC4-5D6E-409C-BE32-E72D297353CC}">
              <c16:uniqueId val="{00000003-030F-4A65-BC8A-1A3210F54321}"/>
            </c:ext>
          </c:extLst>
        </c:ser>
        <c:dLbls>
          <c:showLegendKey val="0"/>
          <c:showVal val="0"/>
          <c:showCatName val="0"/>
          <c:showSerName val="0"/>
          <c:showPercent val="0"/>
          <c:showBubbleSize val="0"/>
        </c:dLbls>
        <c:marker val="1"/>
        <c:smooth val="0"/>
        <c:axId val="244012160"/>
        <c:axId val="244013696"/>
      </c:lineChart>
      <c:catAx>
        <c:axId val="244012160"/>
        <c:scaling>
          <c:orientation val="minMax"/>
        </c:scaling>
        <c:delete val="0"/>
        <c:axPos val="b"/>
        <c:majorGridlines>
          <c:spPr>
            <a:ln w="9525" cmpd="sng">
              <a:solidFill>
                <a:srgbClr val="FFFFFF"/>
              </a:solidFill>
              <a:prstDash val="solid"/>
            </a:ln>
          </c:spPr>
        </c:majorGridlines>
        <c:numFmt formatCode="General" sourceLinked="0"/>
        <c:majorTickMark val="in"/>
        <c:minorTickMark val="none"/>
        <c:tickLblPos val="low"/>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1200">
                <a:latin typeface="+mn-lt"/>
              </a:defRPr>
            </a:pPr>
            <a:endParaRPr lang="en-US"/>
          </a:p>
        </c:txPr>
        <c:crossAx val="244013696"/>
        <c:crosses val="autoZero"/>
        <c:auto val="1"/>
        <c:lblAlgn val="ctr"/>
        <c:lblOffset val="0"/>
        <c:tickLblSkip val="1"/>
        <c:noMultiLvlLbl val="0"/>
      </c:catAx>
      <c:valAx>
        <c:axId val="244013696"/>
        <c:scaling>
          <c:orientation val="minMax"/>
        </c:scaling>
        <c:delete val="0"/>
        <c:axPos val="l"/>
        <c:majorGridlines>
          <c:spPr>
            <a:ln w="9525" cmpd="sng">
              <a:solidFill>
                <a:srgbClr val="FFFFFF"/>
              </a:solidFill>
              <a:prstDash val="solid"/>
            </a:ln>
          </c:spPr>
        </c:majorGridlines>
        <c:title>
          <c:tx>
            <c:rich>
              <a:bodyPr rot="0" vert="horz"/>
              <a:lstStyle/>
              <a:p>
                <a:pPr>
                  <a:defRPr sz="1100"/>
                </a:pPr>
                <a:r>
                  <a:rPr lang="en-US" sz="1100"/>
                  <a:t>%</a:t>
                </a:r>
              </a:p>
            </c:rich>
          </c:tx>
          <c:layout>
            <c:manualLayout>
              <c:xMode val="edge"/>
              <c:yMode val="edge"/>
              <c:x val="2.4384710935197271E-2"/>
              <c:y val="8.7520296104893758E-2"/>
            </c:manualLayout>
          </c:layout>
          <c:overlay val="0"/>
        </c:title>
        <c:numFmt formatCode="General" sourceLinked="0"/>
        <c:majorTickMark val="in"/>
        <c:minorTickMark val="none"/>
        <c:tickLblPos val="nextTo"/>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1200">
                <a:latin typeface="+mn-lt"/>
              </a:defRPr>
            </a:pPr>
            <a:endParaRPr lang="en-US"/>
          </a:p>
        </c:txPr>
        <c:crossAx val="244012160"/>
        <c:crosses val="autoZero"/>
        <c:crossBetween val="midCat"/>
      </c:valAx>
      <c:spPr>
        <a:solidFill>
          <a:srgbClr val="F4FFFF"/>
        </a:solidFill>
        <a:ln w="9525">
          <a:solidFill>
            <a:srgbClr val="000000"/>
          </a:solidFill>
        </a:ln>
      </c:spPr>
    </c:plotArea>
    <c:legend>
      <c:legendPos val="r"/>
      <c:layout>
        <c:manualLayout>
          <c:xMode val="edge"/>
          <c:yMode val="edge"/>
          <c:x val="5.8143316508215109E-2"/>
          <c:y val="1.9955573610378835E-2"/>
          <c:w val="0.90769203927062836"/>
          <c:h val="0.10932118666286361"/>
        </c:manualLayout>
      </c:layout>
      <c:overlay val="1"/>
      <c:spPr>
        <a:solidFill>
          <a:srgbClr val="EAEAEA"/>
        </a:solidFill>
        <a:ln w="25400">
          <a:noFill/>
        </a:ln>
      </c:spPr>
      <c:txPr>
        <a:bodyPr/>
        <a:lstStyle/>
        <a:p>
          <a:pPr>
            <a:defRPr sz="1200">
              <a:latin typeface="+mn-lt"/>
            </a:defRPr>
          </a:pPr>
          <a:endParaRPr lang="en-US"/>
        </a:p>
      </c:txPr>
    </c:legend>
    <c:plotVisOnly val="1"/>
    <c:dispBlanksAs val="gap"/>
    <c:showDLblsOverMax val="1"/>
  </c:chart>
  <c:spPr>
    <a:noFill/>
    <a:ln w="9525">
      <a:noFill/>
    </a:ln>
  </c:spPr>
  <c:txPr>
    <a:bodyPr/>
    <a:lstStyle/>
    <a:p>
      <a:pPr>
        <a:defRPr sz="1400">
          <a:latin typeface="Arial Narrow" panose="020B0606020202030204"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228977821071342E-2"/>
          <c:y val="2.5612517987755986E-2"/>
          <c:w val="0.93291951908073345"/>
          <c:h val="0.52575455146672634"/>
        </c:manualLayout>
      </c:layout>
      <c:barChart>
        <c:barDir val="col"/>
        <c:grouping val="percentStacked"/>
        <c:varyColors val="0"/>
        <c:ser>
          <c:idx val="0"/>
          <c:order val="0"/>
          <c:tx>
            <c:strRef>
              <c:f>'[graphs-pack-english (4).xlsx]Figure 1.15'!$B$33</c:f>
              <c:strCache>
                <c:ptCount val="1"/>
                <c:pt idx="0">
                  <c:v>1000 Taxes on income, profits and capital gains</c:v>
                </c:pt>
              </c:strCache>
            </c:strRef>
          </c:tx>
          <c:spPr>
            <a:solidFill>
              <a:srgbClr val="4E80BD"/>
            </a:solidFill>
            <a:ln w="3175">
              <a:solidFill>
                <a:srgbClr val="000000"/>
              </a:solidFill>
              <a:prstDash val="solid"/>
            </a:ln>
          </c:spPr>
          <c:invertIfNegative val="0"/>
          <c:dPt>
            <c:idx val="6"/>
            <c:invertIfNegative val="0"/>
            <c:bubble3D val="0"/>
            <c:extLst xmlns:c16r2="http://schemas.microsoft.com/office/drawing/2015/06/chart">
              <c:ext xmlns:c16="http://schemas.microsoft.com/office/drawing/2014/chart" uri="{C3380CC4-5D6E-409C-BE32-E72D297353CC}">
                <c16:uniqueId val="{00000000-39C3-4231-8C8F-B44FEE114BBB}"/>
              </c:ext>
            </c:extLst>
          </c:dPt>
          <c:dPt>
            <c:idx val="7"/>
            <c:invertIfNegative val="0"/>
            <c:bubble3D val="0"/>
            <c:extLst xmlns:c16r2="http://schemas.microsoft.com/office/drawing/2015/06/chart">
              <c:ext xmlns:c16="http://schemas.microsoft.com/office/drawing/2014/chart" uri="{C3380CC4-5D6E-409C-BE32-E72D297353CC}">
                <c16:uniqueId val="{00000001-39C3-4231-8C8F-B44FEE114BBB}"/>
              </c:ext>
            </c:extLst>
          </c:dPt>
          <c:dPt>
            <c:idx val="13"/>
            <c:invertIfNegative val="0"/>
            <c:bubble3D val="0"/>
            <c:extLst xmlns:c16r2="http://schemas.microsoft.com/office/drawing/2015/06/chart">
              <c:ext xmlns:c16="http://schemas.microsoft.com/office/drawing/2014/chart" uri="{C3380CC4-5D6E-409C-BE32-E72D297353CC}">
                <c16:uniqueId val="{00000002-39C3-4231-8C8F-B44FEE114BBB}"/>
              </c:ext>
            </c:extLst>
          </c:dPt>
          <c:cat>
            <c:strRef>
              <c:f>'[graphs-pack-english (4).xlsx]Figure 1.15'!$A$34:$A$52</c:f>
              <c:strCache>
                <c:ptCount val="19"/>
                <c:pt idx="0">
                  <c:v>South Africa</c:v>
                </c:pt>
                <c:pt idx="1">
                  <c:v>Swaziland</c:v>
                </c:pt>
                <c:pt idx="2">
                  <c:v>Kenya</c:v>
                </c:pt>
                <c:pt idx="3">
                  <c:v>Rwanda</c:v>
                </c:pt>
                <c:pt idx="4">
                  <c:v>Ghana¹</c:v>
                </c:pt>
                <c:pt idx="5">
                  <c:v>Uganda¹</c:v>
                </c:pt>
                <c:pt idx="6">
                  <c:v>OECD average</c:v>
                </c:pt>
                <c:pt idx="7">
                  <c:v>Africa (16) average</c:v>
                </c:pt>
                <c:pt idx="8">
                  <c:v>Cabo Verde		</c:v>
                </c:pt>
                <c:pt idx="9">
                  <c:v>Dem. Rep. of the Congo</c:v>
                </c:pt>
                <c:pt idx="10">
                  <c:v>Cameroon</c:v>
                </c:pt>
                <c:pt idx="11">
                  <c:v>Tunisia</c:v>
                </c:pt>
                <c:pt idx="12">
                  <c:v>Morocco</c:v>
                </c:pt>
                <c:pt idx="13">
                  <c:v>LAC average</c:v>
                </c:pt>
                <c:pt idx="14">
                  <c:v>Senegal</c:v>
                </c:pt>
                <c:pt idx="15">
                  <c:v>Niger</c:v>
                </c:pt>
                <c:pt idx="16">
                  <c:v>Mauritius²</c:v>
                </c:pt>
                <c:pt idx="17">
                  <c:v>Togo</c:v>
                </c:pt>
                <c:pt idx="18">
                  <c:v>Côte d’Ivoire</c:v>
                </c:pt>
              </c:strCache>
            </c:strRef>
          </c:cat>
          <c:val>
            <c:numRef>
              <c:f>'[graphs-pack-english (4).xlsx]Figure 1.15'!$B$34:$B$52</c:f>
              <c:numCache>
                <c:formatCode>0.0</c:formatCode>
                <c:ptCount val="19"/>
                <c:pt idx="0">
                  <c:v>51.764703111022584</c:v>
                </c:pt>
                <c:pt idx="1">
                  <c:v>49.236393247028765</c:v>
                </c:pt>
                <c:pt idx="2">
                  <c:v>47.136699193065205</c:v>
                </c:pt>
                <c:pt idx="3">
                  <c:v>37.921802960943182</c:v>
                </c:pt>
                <c:pt idx="4">
                  <c:v>36.319655442825777</c:v>
                </c:pt>
                <c:pt idx="5">
                  <c:v>34.931882621431818</c:v>
                </c:pt>
                <c:pt idx="6">
                  <c:v>33.692999999999998</c:v>
                </c:pt>
                <c:pt idx="7">
                  <c:v>32.432648660950314</c:v>
                </c:pt>
                <c:pt idx="8">
                  <c:v>31.823551584259718</c:v>
                </c:pt>
                <c:pt idx="9">
                  <c:v>31.693310452708328</c:v>
                </c:pt>
                <c:pt idx="10">
                  <c:v>31.408043966469677</c:v>
                </c:pt>
                <c:pt idx="11">
                  <c:v>29.975015617922956</c:v>
                </c:pt>
                <c:pt idx="12">
                  <c:v>30.819051862124258</c:v>
                </c:pt>
                <c:pt idx="13">
                  <c:v>27.184000000000001</c:v>
                </c:pt>
                <c:pt idx="14">
                  <c:v>26.062767756975891</c:v>
                </c:pt>
                <c:pt idx="15">
                  <c:v>24.661387817712104</c:v>
                </c:pt>
                <c:pt idx="16">
                  <c:v>24.615923385195337</c:v>
                </c:pt>
                <c:pt idx="17">
                  <c:v>18.593565055348577</c:v>
                </c:pt>
                <c:pt idx="18">
                  <c:v>11.958624500170286</c:v>
                </c:pt>
              </c:numCache>
            </c:numRef>
          </c:val>
          <c:extLst xmlns:c16r2="http://schemas.microsoft.com/office/drawing/2015/06/chart">
            <c:ext xmlns:c16="http://schemas.microsoft.com/office/drawing/2014/chart" uri="{C3380CC4-5D6E-409C-BE32-E72D297353CC}">
              <c16:uniqueId val="{00000003-39C3-4231-8C8F-B44FEE114BBB}"/>
            </c:ext>
          </c:extLst>
        </c:ser>
        <c:ser>
          <c:idx val="2"/>
          <c:order val="1"/>
          <c:tx>
            <c:strRef>
              <c:f>'[graphs-pack-english (4).xlsx]Figure 1.15'!$C$33</c:f>
              <c:strCache>
                <c:ptCount val="1"/>
                <c:pt idx="0">
                  <c:v>2000 Social security contributions</c:v>
                </c:pt>
              </c:strCache>
            </c:strRef>
          </c:tx>
          <c:spPr>
            <a:pattFill prst="ltUpDiag">
              <a:fgClr>
                <a:srgbClr val="4B4B4B"/>
              </a:fgClr>
              <a:bgClr>
                <a:srgbClr val="CCCCCC"/>
              </a:bgClr>
            </a:pattFill>
            <a:ln w="3175">
              <a:solidFill>
                <a:srgbClr val="000000"/>
              </a:solidFill>
              <a:prstDash val="solid"/>
            </a:ln>
          </c:spPr>
          <c:invertIfNegative val="0"/>
          <c:dPt>
            <c:idx val="13"/>
            <c:invertIfNegative val="0"/>
            <c:bubble3D val="0"/>
            <c:extLst xmlns:c16r2="http://schemas.microsoft.com/office/drawing/2015/06/chart">
              <c:ext xmlns:c16="http://schemas.microsoft.com/office/drawing/2014/chart" uri="{C3380CC4-5D6E-409C-BE32-E72D297353CC}">
                <c16:uniqueId val="{00000004-39C3-4231-8C8F-B44FEE114BBB}"/>
              </c:ext>
            </c:extLst>
          </c:dPt>
          <c:cat>
            <c:strRef>
              <c:f>'[graphs-pack-english (4).xlsx]Figure 1.15'!$A$34:$A$52</c:f>
              <c:strCache>
                <c:ptCount val="19"/>
                <c:pt idx="0">
                  <c:v>South Africa</c:v>
                </c:pt>
                <c:pt idx="1">
                  <c:v>Swaziland</c:v>
                </c:pt>
                <c:pt idx="2">
                  <c:v>Kenya</c:v>
                </c:pt>
                <c:pt idx="3">
                  <c:v>Rwanda</c:v>
                </c:pt>
                <c:pt idx="4">
                  <c:v>Ghana¹</c:v>
                </c:pt>
                <c:pt idx="5">
                  <c:v>Uganda¹</c:v>
                </c:pt>
                <c:pt idx="6">
                  <c:v>OECD average</c:v>
                </c:pt>
                <c:pt idx="7">
                  <c:v>Africa (16) average</c:v>
                </c:pt>
                <c:pt idx="8">
                  <c:v>Cabo Verde		</c:v>
                </c:pt>
                <c:pt idx="9">
                  <c:v>Dem. Rep. of the Congo</c:v>
                </c:pt>
                <c:pt idx="10">
                  <c:v>Cameroon</c:v>
                </c:pt>
                <c:pt idx="11">
                  <c:v>Tunisia</c:v>
                </c:pt>
                <c:pt idx="12">
                  <c:v>Morocco</c:v>
                </c:pt>
                <c:pt idx="13">
                  <c:v>LAC average</c:v>
                </c:pt>
                <c:pt idx="14">
                  <c:v>Senegal</c:v>
                </c:pt>
                <c:pt idx="15">
                  <c:v>Niger</c:v>
                </c:pt>
                <c:pt idx="16">
                  <c:v>Mauritius²</c:v>
                </c:pt>
                <c:pt idx="17">
                  <c:v>Togo</c:v>
                </c:pt>
                <c:pt idx="18">
                  <c:v>Côte d’Ivoire</c:v>
                </c:pt>
              </c:strCache>
            </c:strRef>
          </c:cat>
          <c:val>
            <c:numRef>
              <c:f>'[graphs-pack-english (4).xlsx]Figure 1.15'!$C$34:$C$52</c:f>
              <c:numCache>
                <c:formatCode>0.0</c:formatCode>
                <c:ptCount val="19"/>
                <c:pt idx="0">
                  <c:v>1.440117538995896</c:v>
                </c:pt>
                <c:pt idx="1">
                  <c:v>10.740221736101729</c:v>
                </c:pt>
                <c:pt idx="2">
                  <c:v>0</c:v>
                </c:pt>
                <c:pt idx="3">
                  <c:v>6.0104692573603744</c:v>
                </c:pt>
                <c:pt idx="4">
                  <c:v>1.3881169219856355</c:v>
                </c:pt>
                <c:pt idx="5">
                  <c:v>0</c:v>
                </c:pt>
                <c:pt idx="6">
                  <c:v>26.151</c:v>
                </c:pt>
                <c:pt idx="7">
                  <c:v>7.5584417483496695</c:v>
                </c:pt>
                <c:pt idx="8">
                  <c:v>0.15177134245310703</c:v>
                </c:pt>
                <c:pt idx="9">
                  <c:v>0</c:v>
                </c:pt>
                <c:pt idx="10">
                  <c:v>5.8265096190706167</c:v>
                </c:pt>
                <c:pt idx="11">
                  <c:v>29.472302192919969</c:v>
                </c:pt>
                <c:pt idx="12">
                  <c:v>16.984642890581821</c:v>
                </c:pt>
                <c:pt idx="13">
                  <c:v>16.43</c:v>
                </c:pt>
                <c:pt idx="14">
                  <c:v>5.0397124981299095</c:v>
                </c:pt>
                <c:pt idx="15">
                  <c:v>4.7348763825550284</c:v>
                </c:pt>
                <c:pt idx="16">
                  <c:v>5.2358434465592127</c:v>
                </c:pt>
                <c:pt idx="17">
                  <c:v>0</c:v>
                </c:pt>
                <c:pt idx="18">
                  <c:v>11.235158901832138</c:v>
                </c:pt>
              </c:numCache>
            </c:numRef>
          </c:val>
          <c:extLst xmlns:c16r2="http://schemas.microsoft.com/office/drawing/2015/06/chart">
            <c:ext xmlns:c16="http://schemas.microsoft.com/office/drawing/2014/chart" uri="{C3380CC4-5D6E-409C-BE32-E72D297353CC}">
              <c16:uniqueId val="{00000005-39C3-4231-8C8F-B44FEE114BBB}"/>
            </c:ext>
          </c:extLst>
        </c:ser>
        <c:ser>
          <c:idx val="3"/>
          <c:order val="2"/>
          <c:tx>
            <c:strRef>
              <c:f>'[graphs-pack-english (4).xlsx]Figure 1.15'!$D$33</c:f>
              <c:strCache>
                <c:ptCount val="1"/>
                <c:pt idx="0">
                  <c:v>5000 Taxes on goods and services</c:v>
                </c:pt>
              </c:strCache>
            </c:strRef>
          </c:tx>
          <c:spPr>
            <a:solidFill>
              <a:srgbClr val="A7B9E3"/>
            </a:solidFill>
            <a:ln w="3175">
              <a:solidFill>
                <a:srgbClr val="000000"/>
              </a:solidFill>
              <a:prstDash val="solid"/>
            </a:ln>
          </c:spPr>
          <c:invertIfNegative val="0"/>
          <c:dPt>
            <c:idx val="13"/>
            <c:invertIfNegative val="0"/>
            <c:bubble3D val="0"/>
            <c:extLst xmlns:c16r2="http://schemas.microsoft.com/office/drawing/2015/06/chart">
              <c:ext xmlns:c16="http://schemas.microsoft.com/office/drawing/2014/chart" uri="{C3380CC4-5D6E-409C-BE32-E72D297353CC}">
                <c16:uniqueId val="{00000006-39C3-4231-8C8F-B44FEE114BBB}"/>
              </c:ext>
            </c:extLst>
          </c:dPt>
          <c:cat>
            <c:strRef>
              <c:f>'[graphs-pack-english (4).xlsx]Figure 1.15'!$A$34:$A$52</c:f>
              <c:strCache>
                <c:ptCount val="19"/>
                <c:pt idx="0">
                  <c:v>South Africa</c:v>
                </c:pt>
                <c:pt idx="1">
                  <c:v>Swaziland</c:v>
                </c:pt>
                <c:pt idx="2">
                  <c:v>Kenya</c:v>
                </c:pt>
                <c:pt idx="3">
                  <c:v>Rwanda</c:v>
                </c:pt>
                <c:pt idx="4">
                  <c:v>Ghana¹</c:v>
                </c:pt>
                <c:pt idx="5">
                  <c:v>Uganda¹</c:v>
                </c:pt>
                <c:pt idx="6">
                  <c:v>OECD average</c:v>
                </c:pt>
                <c:pt idx="7">
                  <c:v>Africa (16) average</c:v>
                </c:pt>
                <c:pt idx="8">
                  <c:v>Cabo Verde		</c:v>
                </c:pt>
                <c:pt idx="9">
                  <c:v>Dem. Rep. of the Congo</c:v>
                </c:pt>
                <c:pt idx="10">
                  <c:v>Cameroon</c:v>
                </c:pt>
                <c:pt idx="11">
                  <c:v>Tunisia</c:v>
                </c:pt>
                <c:pt idx="12">
                  <c:v>Morocco</c:v>
                </c:pt>
                <c:pt idx="13">
                  <c:v>LAC average</c:v>
                </c:pt>
                <c:pt idx="14">
                  <c:v>Senegal</c:v>
                </c:pt>
                <c:pt idx="15">
                  <c:v>Niger</c:v>
                </c:pt>
                <c:pt idx="16">
                  <c:v>Mauritius²</c:v>
                </c:pt>
                <c:pt idx="17">
                  <c:v>Togo</c:v>
                </c:pt>
                <c:pt idx="18">
                  <c:v>Côte d’Ivoire</c:v>
                </c:pt>
              </c:strCache>
            </c:strRef>
          </c:cat>
          <c:val>
            <c:numRef>
              <c:f>'[graphs-pack-english (4).xlsx]Figure 1.15'!$D$34:$D$52</c:f>
              <c:numCache>
                <c:formatCode>0.0</c:formatCode>
                <c:ptCount val="19"/>
                <c:pt idx="0">
                  <c:v>40.300351581551723</c:v>
                </c:pt>
                <c:pt idx="1">
                  <c:v>37.727605424838167</c:v>
                </c:pt>
                <c:pt idx="2">
                  <c:v>51.668189566964308</c:v>
                </c:pt>
                <c:pt idx="3">
                  <c:v>56.00410090817568</c:v>
                </c:pt>
                <c:pt idx="4">
                  <c:v>65.300925961654116</c:v>
                </c:pt>
                <c:pt idx="5">
                  <c:v>66.388495319330033</c:v>
                </c:pt>
                <c:pt idx="6">
                  <c:v>32.554000000000002</c:v>
                </c:pt>
                <c:pt idx="7">
                  <c:v>57.20364542966044</c:v>
                </c:pt>
                <c:pt idx="8">
                  <c:v>66.121702037537801</c:v>
                </c:pt>
                <c:pt idx="9">
                  <c:v>64.676897169259178</c:v>
                </c:pt>
                <c:pt idx="10">
                  <c:v>58.189702429663235</c:v>
                </c:pt>
                <c:pt idx="11">
                  <c:v>35.793077952263758</c:v>
                </c:pt>
                <c:pt idx="12">
                  <c:v>43.626955995819053</c:v>
                </c:pt>
                <c:pt idx="13">
                  <c:v>49.597000000000001</c:v>
                </c:pt>
                <c:pt idx="14">
                  <c:v>63.851928727844133</c:v>
                </c:pt>
                <c:pt idx="15">
                  <c:v>59.84858625479508</c:v>
                </c:pt>
                <c:pt idx="16">
                  <c:v>64.170493905512089</c:v>
                </c:pt>
                <c:pt idx="17">
                  <c:v>78.920162090180284</c:v>
                </c:pt>
                <c:pt idx="18">
                  <c:v>62.669151549178672</c:v>
                </c:pt>
              </c:numCache>
            </c:numRef>
          </c:val>
          <c:extLst xmlns:c16r2="http://schemas.microsoft.com/office/drawing/2015/06/chart">
            <c:ext xmlns:c16="http://schemas.microsoft.com/office/drawing/2014/chart" uri="{C3380CC4-5D6E-409C-BE32-E72D297353CC}">
              <c16:uniqueId val="{00000007-39C3-4231-8C8F-B44FEE114BBB}"/>
            </c:ext>
          </c:extLst>
        </c:ser>
        <c:ser>
          <c:idx val="4"/>
          <c:order val="3"/>
          <c:tx>
            <c:strRef>
              <c:f>'[graphs-pack-english (4).xlsx]Figure 1.15'!$E$33</c:f>
              <c:strCache>
                <c:ptCount val="1"/>
                <c:pt idx="0">
                  <c:v>Other taxes</c:v>
                </c:pt>
              </c:strCache>
            </c:strRef>
          </c:tx>
          <c:spPr>
            <a:pattFill prst="pct5">
              <a:fgClr>
                <a:srgbClr val="FFFFFF"/>
              </a:fgClr>
              <a:bgClr>
                <a:srgbClr val="929292"/>
              </a:bgClr>
            </a:pattFill>
            <a:ln w="3175">
              <a:solidFill>
                <a:srgbClr val="000000"/>
              </a:solidFill>
              <a:prstDash val="solid"/>
            </a:ln>
          </c:spPr>
          <c:invertIfNegative val="0"/>
          <c:dPt>
            <c:idx val="13"/>
            <c:invertIfNegative val="0"/>
            <c:bubble3D val="0"/>
            <c:extLst xmlns:c16r2="http://schemas.microsoft.com/office/drawing/2015/06/chart">
              <c:ext xmlns:c16="http://schemas.microsoft.com/office/drawing/2014/chart" uri="{C3380CC4-5D6E-409C-BE32-E72D297353CC}">
                <c16:uniqueId val="{00000008-39C3-4231-8C8F-B44FEE114BBB}"/>
              </c:ext>
            </c:extLst>
          </c:dPt>
          <c:cat>
            <c:strRef>
              <c:f>'[graphs-pack-english (4).xlsx]Figure 1.15'!$A$34:$A$52</c:f>
              <c:strCache>
                <c:ptCount val="19"/>
                <c:pt idx="0">
                  <c:v>South Africa</c:v>
                </c:pt>
                <c:pt idx="1">
                  <c:v>Swaziland</c:v>
                </c:pt>
                <c:pt idx="2">
                  <c:v>Kenya</c:v>
                </c:pt>
                <c:pt idx="3">
                  <c:v>Rwanda</c:v>
                </c:pt>
                <c:pt idx="4">
                  <c:v>Ghana¹</c:v>
                </c:pt>
                <c:pt idx="5">
                  <c:v>Uganda¹</c:v>
                </c:pt>
                <c:pt idx="6">
                  <c:v>OECD average</c:v>
                </c:pt>
                <c:pt idx="7">
                  <c:v>Africa (16) average</c:v>
                </c:pt>
                <c:pt idx="8">
                  <c:v>Cabo Verde		</c:v>
                </c:pt>
                <c:pt idx="9">
                  <c:v>Dem. Rep. of the Congo</c:v>
                </c:pt>
                <c:pt idx="10">
                  <c:v>Cameroon</c:v>
                </c:pt>
                <c:pt idx="11">
                  <c:v>Tunisia</c:v>
                </c:pt>
                <c:pt idx="12">
                  <c:v>Morocco</c:v>
                </c:pt>
                <c:pt idx="13">
                  <c:v>LAC average</c:v>
                </c:pt>
                <c:pt idx="14">
                  <c:v>Senegal</c:v>
                </c:pt>
                <c:pt idx="15">
                  <c:v>Niger</c:v>
                </c:pt>
                <c:pt idx="16">
                  <c:v>Mauritius²</c:v>
                </c:pt>
                <c:pt idx="17">
                  <c:v>Togo</c:v>
                </c:pt>
                <c:pt idx="18">
                  <c:v>Côte d’Ivoire</c:v>
                </c:pt>
              </c:strCache>
            </c:strRef>
          </c:cat>
          <c:val>
            <c:numRef>
              <c:f>'[graphs-pack-english (4).xlsx]Figure 1.15'!$E$34:$E$52</c:f>
              <c:numCache>
                <c:formatCode>0.0</c:formatCode>
                <c:ptCount val="19"/>
                <c:pt idx="0">
                  <c:v>6.4948277684297935</c:v>
                </c:pt>
                <c:pt idx="1">
                  <c:v>2.2957795920313373</c:v>
                </c:pt>
                <c:pt idx="2">
                  <c:v>1.1951112399704868</c:v>
                </c:pt>
                <c:pt idx="3">
                  <c:v>6.3626873520760796E-2</c:v>
                </c:pt>
                <c:pt idx="4">
                  <c:v>-3.0086983264655274</c:v>
                </c:pt>
                <c:pt idx="5">
                  <c:v>-1.3203779407618441</c:v>
                </c:pt>
                <c:pt idx="6">
                  <c:v>7.6020000000000039</c:v>
                </c:pt>
                <c:pt idx="7">
                  <c:v>2.8052641610395668</c:v>
                </c:pt>
                <c:pt idx="8">
                  <c:v>1.9029750357493782</c:v>
                </c:pt>
                <c:pt idx="9">
                  <c:v>3.6297923780324908</c:v>
                </c:pt>
                <c:pt idx="10">
                  <c:v>4.5757439847964676</c:v>
                </c:pt>
                <c:pt idx="11">
                  <c:v>4.7596042368933098</c:v>
                </c:pt>
                <c:pt idx="12">
                  <c:v>8.5693492514748684</c:v>
                </c:pt>
                <c:pt idx="13">
                  <c:v>6.7890000000000015</c:v>
                </c:pt>
                <c:pt idx="14">
                  <c:v>5.0455910170500644</c:v>
                </c:pt>
                <c:pt idx="15">
                  <c:v>10.755149544937794</c:v>
                </c:pt>
                <c:pt idx="16">
                  <c:v>5.9777392627333512</c:v>
                </c:pt>
                <c:pt idx="17">
                  <c:v>2.4862728544711388</c:v>
                </c:pt>
                <c:pt idx="18">
                  <c:v>14.137065048818904</c:v>
                </c:pt>
              </c:numCache>
            </c:numRef>
          </c:val>
          <c:extLst xmlns:c16r2="http://schemas.microsoft.com/office/drawing/2015/06/chart">
            <c:ext xmlns:c16="http://schemas.microsoft.com/office/drawing/2014/chart" uri="{C3380CC4-5D6E-409C-BE32-E72D297353CC}">
              <c16:uniqueId val="{00000009-39C3-4231-8C8F-B44FEE114BBB}"/>
            </c:ext>
          </c:extLst>
        </c:ser>
        <c:dLbls>
          <c:showLegendKey val="0"/>
          <c:showVal val="0"/>
          <c:showCatName val="0"/>
          <c:showSerName val="0"/>
          <c:showPercent val="0"/>
          <c:showBubbleSize val="0"/>
        </c:dLbls>
        <c:gapWidth val="150"/>
        <c:overlap val="100"/>
        <c:axId val="244132480"/>
        <c:axId val="244146560"/>
      </c:barChart>
      <c:catAx>
        <c:axId val="244132480"/>
        <c:scaling>
          <c:orientation val="minMax"/>
        </c:scaling>
        <c:delete val="0"/>
        <c:axPos val="b"/>
        <c:majorGridlines>
          <c:spPr>
            <a:ln w="9525" cmpd="sng">
              <a:solidFill>
                <a:srgbClr val="FFFFFF"/>
              </a:solidFill>
              <a:prstDash val="solid"/>
            </a:ln>
          </c:spPr>
        </c:majorGridlines>
        <c:numFmt formatCode="General" sourceLinked="0"/>
        <c:majorTickMark val="in"/>
        <c:minorTickMark val="none"/>
        <c:tickLblPos val="low"/>
        <c:spPr>
          <a:noFill/>
          <a:ln w="9525">
            <a:solidFill>
              <a:srgbClr val="000000"/>
            </a:solidFill>
            <a:prstDash val="solid"/>
          </a:ln>
          <a:extLst>
            <a:ext uri="{909E8E84-426E-40DD-AFC4-6F175D3DCCD1}">
              <a14:hiddenFill xmlns:a14="http://schemas.microsoft.com/office/drawing/2010/main">
                <a:noFill/>
              </a14:hiddenFill>
            </a:ext>
          </a:extLst>
        </c:spPr>
        <c:txPr>
          <a:bodyPr rot="-2700000" vert="horz"/>
          <a:lstStyle/>
          <a:p>
            <a:pPr>
              <a:defRPr sz="1200">
                <a:latin typeface="+mn-lt"/>
              </a:defRPr>
            </a:pPr>
            <a:endParaRPr lang="en-US"/>
          </a:p>
        </c:txPr>
        <c:crossAx val="244146560"/>
        <c:crosses val="autoZero"/>
        <c:auto val="1"/>
        <c:lblAlgn val="ctr"/>
        <c:lblOffset val="0"/>
        <c:tickLblSkip val="1"/>
        <c:noMultiLvlLbl val="0"/>
      </c:catAx>
      <c:valAx>
        <c:axId val="244146560"/>
        <c:scaling>
          <c:orientation val="minMax"/>
          <c:max val="1"/>
        </c:scaling>
        <c:delete val="0"/>
        <c:axPos val="l"/>
        <c:majorGridlines>
          <c:spPr>
            <a:ln w="9525" cmpd="sng">
              <a:solidFill>
                <a:srgbClr val="FFFFFF"/>
              </a:solidFill>
              <a:prstDash val="solid"/>
            </a:ln>
          </c:spPr>
        </c:majorGridlines>
        <c:numFmt formatCode="0%" sourceLinked="0"/>
        <c:majorTickMark val="in"/>
        <c:minorTickMark val="none"/>
        <c:tickLblPos val="nextTo"/>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1200">
                <a:latin typeface="+mn-lt"/>
              </a:defRPr>
            </a:pPr>
            <a:endParaRPr lang="en-US"/>
          </a:p>
        </c:txPr>
        <c:crossAx val="244132480"/>
        <c:crosses val="autoZero"/>
        <c:crossBetween val="between"/>
      </c:valAx>
      <c:spPr>
        <a:solidFill>
          <a:srgbClr val="F4FFFF"/>
        </a:solidFill>
        <a:ln w="9525">
          <a:solidFill>
            <a:srgbClr val="000000"/>
          </a:solidFill>
        </a:ln>
      </c:spPr>
    </c:plotArea>
    <c:legend>
      <c:legendPos val="b"/>
      <c:layout>
        <c:manualLayout>
          <c:xMode val="edge"/>
          <c:yMode val="edge"/>
          <c:x val="5.5271819566260399E-2"/>
          <c:y val="0.8103865290421205"/>
          <c:w val="0.94472818043373963"/>
          <c:h val="0.18961347095787956"/>
        </c:manualLayout>
      </c:layout>
      <c:overlay val="1"/>
      <c:spPr>
        <a:solidFill>
          <a:srgbClr val="EAEAEA"/>
        </a:solidFill>
        <a:ln w="25400">
          <a:noFill/>
        </a:ln>
      </c:spPr>
      <c:txPr>
        <a:bodyPr/>
        <a:lstStyle/>
        <a:p>
          <a:pPr>
            <a:defRPr sz="1200">
              <a:latin typeface="+mn-lt"/>
            </a:defRPr>
          </a:pPr>
          <a:endParaRPr lang="en-US"/>
        </a:p>
      </c:txPr>
    </c:legend>
    <c:plotVisOnly val="1"/>
    <c:dispBlanksAs val="gap"/>
    <c:showDLblsOverMax val="1"/>
  </c:chart>
  <c:spPr>
    <a:noFill/>
    <a:ln>
      <a:noFill/>
    </a:ln>
    <a:extLst>
      <a:ext uri="{909E8E84-426E-40DD-AFC4-6F175D3DCCD1}">
        <a14:hiddenFill xmlns:a14="http://schemas.microsoft.com/office/drawing/2010/main">
          <a:solidFill>
            <a:sysClr val="window" lastClr="FFFFFF"/>
          </a:solidFill>
        </a14:hiddenFill>
      </a:ext>
    </a:extLst>
  </c:spPr>
  <c:txPr>
    <a:bodyPr/>
    <a:lstStyle/>
    <a:p>
      <a:pPr>
        <a:defRPr sz="1200">
          <a:latin typeface="Arial Narrow" panose="020B0606020202030204"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xMode val="edge"/>
          <c:yMode val="edge"/>
          <c:x val="8.7445796086387494E-3"/>
          <c:y val="0.16815040146674884"/>
          <c:w val="0.98906927548920154"/>
          <c:h val="0.82188919701142726"/>
        </c:manualLayout>
      </c:layout>
      <c:barChart>
        <c:barDir val="col"/>
        <c:grouping val="clustered"/>
        <c:varyColors val="0"/>
        <c:ser>
          <c:idx val="1"/>
          <c:order val="1"/>
          <c:tx>
            <c:strRef>
              <c:f>'[graphs-pack-english (4).xlsx]Figure 1.17'!$D$26</c:f>
              <c:strCache>
                <c:ptCount val="1"/>
                <c:pt idx="0">
                  <c:v>Total non-tax revenue</c:v>
                </c:pt>
              </c:strCache>
            </c:strRef>
          </c:tx>
          <c:spPr>
            <a:solidFill>
              <a:srgbClr val="CCCCCC"/>
            </a:solidFill>
            <a:ln w="6350" cmpd="sng">
              <a:solidFill>
                <a:srgbClr val="000000"/>
              </a:solidFill>
              <a:round/>
            </a:ln>
            <a:effectLst/>
          </c:spPr>
          <c:invertIfNegative val="0"/>
          <c:cat>
            <c:strRef>
              <c:f>'[graphs-pack-english (4).xlsx]Figure 1.17'!$E$27:$E$43</c:f>
              <c:strCache>
                <c:ptCount val="17"/>
                <c:pt idx="0">
                  <c:v>Cabo Verde</c:v>
                </c:pt>
                <c:pt idx="1">
                  <c:v>Cameroon</c:v>
                </c:pt>
                <c:pt idx="2">
                  <c:v>Congo, Dem. Rep.</c:v>
                </c:pt>
                <c:pt idx="3">
                  <c:v>Côte d’Ivoire</c:v>
                </c:pt>
                <c:pt idx="4">
                  <c:v>Ghana</c:v>
                </c:pt>
                <c:pt idx="5">
                  <c:v>Kenya</c:v>
                </c:pt>
                <c:pt idx="6">
                  <c:v>Mauritius¹</c:v>
                </c:pt>
                <c:pt idx="7">
                  <c:v>Morocco</c:v>
                </c:pt>
                <c:pt idx="8">
                  <c:v>Niger</c:v>
                </c:pt>
                <c:pt idx="9">
                  <c:v>Rwanda</c:v>
                </c:pt>
                <c:pt idx="10">
                  <c:v>Senegal</c:v>
                </c:pt>
                <c:pt idx="11">
                  <c:v>South Africa²</c:v>
                </c:pt>
                <c:pt idx="12">
                  <c:v>Swaziland</c:v>
                </c:pt>
                <c:pt idx="13">
                  <c:v>Togo</c:v>
                </c:pt>
                <c:pt idx="14">
                  <c:v>Tunisia</c:v>
                </c:pt>
                <c:pt idx="15">
                  <c:v>Uganda</c:v>
                </c:pt>
                <c:pt idx="16">
                  <c:v>Africa (16) average</c:v>
                </c:pt>
              </c:strCache>
            </c:strRef>
          </c:cat>
          <c:val>
            <c:numRef>
              <c:f>'[graphs-pack-english (4).xlsx]Figure 1.17'!$D$27:$D$43</c:f>
              <c:numCache>
                <c:formatCode>_(* #\ ##0.0_);_(* \(#\ ##0.0\);_(* "-"??_);_(@_)</c:formatCode>
                <c:ptCount val="17"/>
                <c:pt idx="0">
                  <c:v>7.3652285726168509</c:v>
                </c:pt>
                <c:pt idx="1">
                  <c:v>4.2903541276470927</c:v>
                </c:pt>
                <c:pt idx="2">
                  <c:v>4.8933815202003839</c:v>
                </c:pt>
                <c:pt idx="3">
                  <c:v>3.3809362151889726</c:v>
                </c:pt>
                <c:pt idx="4">
                  <c:v>6.1350451282324361</c:v>
                </c:pt>
                <c:pt idx="5">
                  <c:v>0.96127200641017918</c:v>
                </c:pt>
                <c:pt idx="6">
                  <c:v>2.716376072345466</c:v>
                </c:pt>
                <c:pt idx="7">
                  <c:v>3.9158709683360091</c:v>
                </c:pt>
                <c:pt idx="8">
                  <c:v>7.6324347733503339</c:v>
                </c:pt>
                <c:pt idx="9">
                  <c:v>8.8885157824042977</c:v>
                </c:pt>
                <c:pt idx="10">
                  <c:v>4.6043332007059856</c:v>
                </c:pt>
                <c:pt idx="11">
                  <c:v>0.57904590264422007</c:v>
                </c:pt>
                <c:pt idx="12">
                  <c:v>15.095384100846227</c:v>
                </c:pt>
                <c:pt idx="13">
                  <c:v>4.1493353624215477</c:v>
                </c:pt>
                <c:pt idx="14">
                  <c:v>2.0656563031563033</c:v>
                </c:pt>
                <c:pt idx="15">
                  <c:v>1.7554596215175589</c:v>
                </c:pt>
                <c:pt idx="16">
                  <c:v>4.9017893536264809</c:v>
                </c:pt>
              </c:numCache>
            </c:numRef>
          </c:val>
          <c:extLst xmlns:c16r2="http://schemas.microsoft.com/office/drawing/2015/06/chart">
            <c:ext xmlns:c16="http://schemas.microsoft.com/office/drawing/2014/chart" uri="{C3380CC4-5D6E-409C-BE32-E72D297353CC}">
              <c16:uniqueId val="{00000000-1DF1-46BF-9FF6-52345F85C2E3}"/>
            </c:ext>
          </c:extLst>
        </c:ser>
        <c:dLbls>
          <c:showLegendKey val="0"/>
          <c:showVal val="0"/>
          <c:showCatName val="0"/>
          <c:showSerName val="0"/>
          <c:showPercent val="0"/>
          <c:showBubbleSize val="0"/>
        </c:dLbls>
        <c:gapWidth val="150"/>
        <c:axId val="243337856"/>
        <c:axId val="243372800"/>
      </c:barChart>
      <c:lineChart>
        <c:grouping val="standard"/>
        <c:varyColors val="0"/>
        <c:ser>
          <c:idx val="0"/>
          <c:order val="0"/>
          <c:tx>
            <c:strRef>
              <c:f>'[graphs-pack-english (4).xlsx]Figure 1.17'!$C$26</c:f>
              <c:strCache>
                <c:ptCount val="1"/>
                <c:pt idx="0">
                  <c:v>Total tax revenue</c:v>
                </c:pt>
              </c:strCache>
            </c:strRef>
          </c:tx>
          <c:spPr>
            <a:ln w="6350" cmpd="sng">
              <a:noFill/>
              <a:round/>
            </a:ln>
            <a:effectLst/>
          </c:spPr>
          <c:marker>
            <c:spPr>
              <a:ln w="127000" cap="sq">
                <a:bevel/>
              </a:ln>
            </c:spPr>
          </c:marker>
          <c:cat>
            <c:strRef>
              <c:f>'[graphs-pack-english (4).xlsx]Figure 1.17'!$E$27:$E$43</c:f>
              <c:strCache>
                <c:ptCount val="17"/>
                <c:pt idx="0">
                  <c:v>Cabo Verde</c:v>
                </c:pt>
                <c:pt idx="1">
                  <c:v>Cameroon</c:v>
                </c:pt>
                <c:pt idx="2">
                  <c:v>Congo, Dem. Rep.</c:v>
                </c:pt>
                <c:pt idx="3">
                  <c:v>Côte d’Ivoire</c:v>
                </c:pt>
                <c:pt idx="4">
                  <c:v>Ghana</c:v>
                </c:pt>
                <c:pt idx="5">
                  <c:v>Kenya</c:v>
                </c:pt>
                <c:pt idx="6">
                  <c:v>Mauritius¹</c:v>
                </c:pt>
                <c:pt idx="7">
                  <c:v>Morocco</c:v>
                </c:pt>
                <c:pt idx="8">
                  <c:v>Niger</c:v>
                </c:pt>
                <c:pt idx="9">
                  <c:v>Rwanda</c:v>
                </c:pt>
                <c:pt idx="10">
                  <c:v>Senegal</c:v>
                </c:pt>
                <c:pt idx="11">
                  <c:v>South Africa²</c:v>
                </c:pt>
                <c:pt idx="12">
                  <c:v>Swaziland</c:v>
                </c:pt>
                <c:pt idx="13">
                  <c:v>Togo</c:v>
                </c:pt>
                <c:pt idx="14">
                  <c:v>Tunisia</c:v>
                </c:pt>
                <c:pt idx="15">
                  <c:v>Uganda</c:v>
                </c:pt>
                <c:pt idx="16">
                  <c:v>Africa (16) average</c:v>
                </c:pt>
              </c:strCache>
            </c:strRef>
          </c:cat>
          <c:val>
            <c:numRef>
              <c:f>'[graphs-pack-english (4).xlsx]Figure 1.17'!$C$27:$C$43</c:f>
              <c:numCache>
                <c:formatCode>_(* #\ ##0.0_);_(* \(#\ ##0.0\);_(* "-"??_);_(@_)</c:formatCode>
                <c:ptCount val="17"/>
                <c:pt idx="0">
                  <c:v>19.194356917945445</c:v>
                </c:pt>
                <c:pt idx="1">
                  <c:v>16.440091285605369</c:v>
                </c:pt>
                <c:pt idx="2">
                  <c:v>10.833348742813442</c:v>
                </c:pt>
                <c:pt idx="3">
                  <c:v>17.625273554236216</c:v>
                </c:pt>
                <c:pt idx="4">
                  <c:v>15.021806532443026</c:v>
                </c:pt>
                <c:pt idx="5">
                  <c:v>18.402294606413001</c:v>
                </c:pt>
                <c:pt idx="6">
                  <c:v>19.925993322645809</c:v>
                </c:pt>
                <c:pt idx="7">
                  <c:v>26.081571939544279</c:v>
                </c:pt>
                <c:pt idx="8">
                  <c:v>16.987759362743205</c:v>
                </c:pt>
                <c:pt idx="9">
                  <c:v>16.673060387551882</c:v>
                </c:pt>
                <c:pt idx="10">
                  <c:v>20.84184373684478</c:v>
                </c:pt>
                <c:pt idx="11">
                  <c:v>28.975324609261172</c:v>
                </c:pt>
                <c:pt idx="12">
                  <c:v>15.284074155998569</c:v>
                </c:pt>
                <c:pt idx="13">
                  <c:v>21.271324060544405</c:v>
                </c:pt>
                <c:pt idx="14">
                  <c:v>30.255623936873938</c:v>
                </c:pt>
                <c:pt idx="15">
                  <c:v>12.470960390187841</c:v>
                </c:pt>
                <c:pt idx="16">
                  <c:v>19.142794221353185</c:v>
                </c:pt>
              </c:numCache>
            </c:numRef>
          </c:val>
          <c:smooth val="0"/>
          <c:extLst xmlns:c16r2="http://schemas.microsoft.com/office/drawing/2015/06/chart">
            <c:ext xmlns:c16="http://schemas.microsoft.com/office/drawing/2014/chart" uri="{C3380CC4-5D6E-409C-BE32-E72D297353CC}">
              <c16:uniqueId val="{00000001-1DF1-46BF-9FF6-52345F85C2E3}"/>
            </c:ext>
          </c:extLst>
        </c:ser>
        <c:dLbls>
          <c:showLegendKey val="0"/>
          <c:showVal val="0"/>
          <c:showCatName val="0"/>
          <c:showSerName val="0"/>
          <c:showPercent val="0"/>
          <c:showBubbleSize val="0"/>
        </c:dLbls>
        <c:marker val="1"/>
        <c:smooth val="0"/>
        <c:axId val="243337856"/>
        <c:axId val="243372800"/>
      </c:lineChart>
      <c:catAx>
        <c:axId val="243337856"/>
        <c:scaling>
          <c:orientation val="minMax"/>
        </c:scaling>
        <c:delete val="0"/>
        <c:axPos val="b"/>
        <c:majorGridlines>
          <c:spPr>
            <a:ln w="9525" cmpd="sng">
              <a:solidFill>
                <a:srgbClr val="FFFFFF"/>
              </a:solidFill>
              <a:prstDash val="solid"/>
            </a:ln>
          </c:spPr>
        </c:majorGridlines>
        <c:numFmt formatCode="General" sourceLinked="0"/>
        <c:majorTickMark val="in"/>
        <c:minorTickMark val="none"/>
        <c:tickLblPos val="low"/>
        <c:spPr>
          <a:noFill/>
          <a:ln w="9525">
            <a:solidFill>
              <a:srgbClr val="000000"/>
            </a:solidFill>
            <a:prstDash val="solid"/>
          </a:ln>
          <a:extLst>
            <a:ext uri="{909E8E84-426E-40DD-AFC4-6F175D3DCCD1}">
              <a14:hiddenFill xmlns:a14="http://schemas.microsoft.com/office/drawing/2010/main">
                <a:noFill/>
              </a14:hiddenFill>
            </a:ext>
          </a:extLst>
        </c:spPr>
        <c:txPr>
          <a:bodyPr rot="-2700000" vert="horz"/>
          <a:lstStyle/>
          <a:p>
            <a:pPr>
              <a:defRPr sz="1200" b="0" i="0">
                <a:solidFill>
                  <a:srgbClr val="000000"/>
                </a:solidFill>
                <a:latin typeface="+mn-lt"/>
                <a:ea typeface="Arial Narrow"/>
                <a:cs typeface="Arial Narrow"/>
              </a:defRPr>
            </a:pPr>
            <a:endParaRPr lang="en-US"/>
          </a:p>
        </c:txPr>
        <c:crossAx val="243372800"/>
        <c:crosses val="autoZero"/>
        <c:auto val="1"/>
        <c:lblAlgn val="ctr"/>
        <c:lblOffset val="0"/>
        <c:tickLblSkip val="1"/>
        <c:noMultiLvlLbl val="0"/>
      </c:catAx>
      <c:valAx>
        <c:axId val="243372800"/>
        <c:scaling>
          <c:orientation val="minMax"/>
        </c:scaling>
        <c:delete val="0"/>
        <c:axPos val="l"/>
        <c:majorGridlines>
          <c:spPr>
            <a:ln w="9525" cmpd="sng">
              <a:solidFill>
                <a:srgbClr val="FFFFFF"/>
              </a:solidFill>
              <a:prstDash val="solid"/>
            </a:ln>
          </c:spPr>
        </c:majorGridlines>
        <c:title>
          <c:tx>
            <c:rich>
              <a:bodyPr rot="0" vert="horz"/>
              <a:lstStyle/>
              <a:p>
                <a:pPr>
                  <a:defRPr sz="1200" b="0" i="0">
                    <a:solidFill>
                      <a:srgbClr val="000000"/>
                    </a:solidFill>
                    <a:latin typeface="+mn-lt"/>
                  </a:defRPr>
                </a:pPr>
                <a:r>
                  <a:rPr lang="en-US" sz="1200" b="0" i="0">
                    <a:solidFill>
                      <a:srgbClr val="000000"/>
                    </a:solidFill>
                    <a:latin typeface="+mn-lt"/>
                  </a:rPr>
                  <a:t>% of GDP</a:t>
                </a:r>
              </a:p>
            </c:rich>
          </c:tx>
          <c:layout>
            <c:manualLayout>
              <c:xMode val="edge"/>
              <c:yMode val="edge"/>
              <c:x val="8.7445796086387494E-3"/>
              <c:y val="0.10956441674006254"/>
            </c:manualLayout>
          </c:layout>
          <c:overlay val="0"/>
        </c:title>
        <c:numFmt formatCode="General" sourceLinked="0"/>
        <c:majorTickMark val="in"/>
        <c:minorTickMark val="none"/>
        <c:tickLblPos val="nextTo"/>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1200" b="0" i="0">
                <a:solidFill>
                  <a:srgbClr val="000000"/>
                </a:solidFill>
                <a:latin typeface="+mn-lt"/>
                <a:ea typeface="Arial Narrow"/>
                <a:cs typeface="Arial Narrow"/>
              </a:defRPr>
            </a:pPr>
            <a:endParaRPr lang="en-US"/>
          </a:p>
        </c:txPr>
        <c:crossAx val="243337856"/>
        <c:crosses val="autoZero"/>
        <c:crossBetween val="between"/>
      </c:valAx>
      <c:spPr>
        <a:solidFill>
          <a:srgbClr val="F4FFFF"/>
        </a:solidFill>
        <a:ln w="9525">
          <a:solidFill>
            <a:srgbClr val="000000"/>
          </a:solidFill>
        </a:ln>
      </c:spPr>
    </c:plotArea>
    <c:legend>
      <c:legendPos val="b"/>
      <c:legendEntry>
        <c:idx val="0"/>
        <c:txPr>
          <a:bodyPr/>
          <a:lstStyle/>
          <a:p>
            <a:pPr>
              <a:defRPr sz="1100" b="0" i="0">
                <a:solidFill>
                  <a:srgbClr val="000000"/>
                </a:solidFill>
                <a:latin typeface="+mn-lt"/>
                <a:ea typeface="Arial Narrow"/>
                <a:cs typeface="Arial Narrow"/>
              </a:defRPr>
            </a:pPr>
            <a:endParaRPr lang="en-US"/>
          </a:p>
        </c:txPr>
      </c:legendEntry>
      <c:legendEntry>
        <c:idx val="1"/>
        <c:txPr>
          <a:bodyPr/>
          <a:lstStyle/>
          <a:p>
            <a:pPr>
              <a:defRPr sz="1100" b="0" i="0">
                <a:solidFill>
                  <a:srgbClr val="000000"/>
                </a:solidFill>
                <a:latin typeface="+mn-lt"/>
                <a:ea typeface="Arial Narrow"/>
                <a:cs typeface="Arial Narrow"/>
              </a:defRPr>
            </a:pPr>
            <a:endParaRPr lang="en-US"/>
          </a:p>
        </c:txPr>
      </c:legendEntry>
      <c:layout>
        <c:manualLayout>
          <c:xMode val="edge"/>
          <c:yMode val="edge"/>
          <c:x val="4.1301613461006491E-2"/>
          <c:y val="1.9920803043647736E-2"/>
          <c:w val="0.95651224163683379"/>
          <c:h val="7.4703011413679007E-2"/>
        </c:manualLayout>
      </c:layout>
      <c:overlay val="1"/>
      <c:spPr>
        <a:solidFill>
          <a:srgbClr val="EAEAEA"/>
        </a:solidFill>
        <a:ln>
          <a:noFill/>
          <a:round/>
        </a:ln>
        <a:effectLst/>
        <a:extLst>
          <a:ext uri="{91240B29-F687-4F45-9708-019B960494DF}">
            <a14:hiddenLine xmlns:a14="http://schemas.microsoft.com/office/drawing/2010/main">
              <a:noFill/>
              <a:round/>
            </a14:hiddenLine>
          </a:ext>
        </a:extLst>
      </c:spPr>
      <c:txPr>
        <a:bodyPr/>
        <a:lstStyle/>
        <a:p>
          <a:pPr>
            <a:defRPr sz="1200" b="0" i="0">
              <a:solidFill>
                <a:srgbClr val="000000"/>
              </a:solidFill>
              <a:latin typeface="+mn-lt"/>
              <a:ea typeface="Arial Narrow"/>
              <a:cs typeface="Arial Narrow"/>
            </a:defRPr>
          </a:pPr>
          <a:endParaRPr lang="en-US"/>
        </a:p>
      </c:txPr>
    </c:legend>
    <c:plotVisOnly val="1"/>
    <c:dispBlanksAs val="gap"/>
    <c:showDLblsOverMax val="1"/>
  </c:chart>
  <c:spPr>
    <a:noFill/>
    <a:ln w="9525" cap="flat" cmpd="sng" algn="ctr">
      <a:noFill/>
      <a:prstDash val="solid"/>
      <a:round/>
    </a:ln>
    <a:effectLst/>
    <a:extLst>
      <a:ext uri="{909E8E84-426E-40DD-AFC4-6F175D3DCCD1}">
        <a14:hiddenFill xmlns:a14="http://schemas.microsoft.com/office/drawing/2010/main">
          <a:solidFill>
            <a:sysClr val="window" lastClr="FFFFFF"/>
          </a:solidFill>
        </a14:hiddenFill>
      </a:ext>
      <a:ext uri="{91240B29-F687-4F45-9708-019B960494DF}">
        <a14:hiddenLine xmlns:a14="http://schemas.microsoft.com/office/drawing/2010/main" w="9525" cap="flat" cmpd="sng" algn="ctr">
          <a:solidFill>
            <a:sysClr val="windowText" lastClr="000000">
              <a:tint val="75000"/>
              <a:shade val="95000"/>
              <a:satMod val="105000"/>
            </a:sysClr>
          </a:solidFill>
          <a:prstDash val="solid"/>
          <a:round/>
        </a14:hiddenLine>
      </a:ext>
    </a:extLst>
  </c:sp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'FIGURE 2.7'!$B$1</c:f>
              <c:strCache>
                <c:ptCount val="1"/>
                <c:pt idx="0">
                  <c:v>Personal income tax</c:v>
                </c:pt>
              </c:strCache>
            </c:strRef>
          </c:tx>
          <c:spPr>
            <a:solidFill>
              <a:srgbClr val="CCCC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95000"/>
                        <a:lumOff val="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'FIGURE 2.7'!$A$2:$A$22</c:f>
              <c:strCache>
                <c:ptCount val="21"/>
                <c:pt idx="0">
                  <c:v>Botswana</c:v>
                </c:pt>
                <c:pt idx="1">
                  <c:v>Benin </c:v>
                </c:pt>
                <c:pt idx="2">
                  <c:v>Burundi</c:v>
                </c:pt>
                <c:pt idx="3">
                  <c:v>Cameroon</c:v>
                </c:pt>
                <c:pt idx="4">
                  <c:v>Gambia</c:v>
                </c:pt>
                <c:pt idx="5">
                  <c:v>Kenya</c:v>
                </c:pt>
                <c:pt idx="6">
                  <c:v>Lesotho</c:v>
                </c:pt>
                <c:pt idx="7">
                  <c:v>Liberia</c:v>
                </c:pt>
                <c:pt idx="8">
                  <c:v>Mauritius</c:v>
                </c:pt>
                <c:pt idx="9">
                  <c:v>Mozambique</c:v>
                </c:pt>
                <c:pt idx="10">
                  <c:v>Nigeria</c:v>
                </c:pt>
                <c:pt idx="11">
                  <c:v>Rwanda</c:v>
                </c:pt>
                <c:pt idx="12">
                  <c:v>Senegal</c:v>
                </c:pt>
                <c:pt idx="13">
                  <c:v>Seychelles</c:v>
                </c:pt>
                <c:pt idx="14">
                  <c:v>South Africa</c:v>
                </c:pt>
                <c:pt idx="15">
                  <c:v>Swaziland</c:v>
                </c:pt>
                <c:pt idx="16">
                  <c:v>Tanzania</c:v>
                </c:pt>
                <c:pt idx="17">
                  <c:v>Togo</c:v>
                </c:pt>
                <c:pt idx="18">
                  <c:v>Uganda</c:v>
                </c:pt>
                <c:pt idx="19">
                  <c:v>Zambia</c:v>
                </c:pt>
                <c:pt idx="20">
                  <c:v>Zimbabwe</c:v>
                </c:pt>
              </c:strCache>
            </c:strRef>
          </c:cat>
          <c:val>
            <c:numRef>
              <c:f>'FIGURE 2.7'!$B$2:$B$22</c:f>
              <c:numCache>
                <c:formatCode>0%</c:formatCode>
                <c:ptCount val="21"/>
                <c:pt idx="0">
                  <c:v>0.42</c:v>
                </c:pt>
                <c:pt idx="1">
                  <c:v>0.11</c:v>
                </c:pt>
                <c:pt idx="2">
                  <c:v>0.11</c:v>
                </c:pt>
                <c:pt idx="3">
                  <c:v>0.13</c:v>
                </c:pt>
                <c:pt idx="4">
                  <c:v>0.1</c:v>
                </c:pt>
                <c:pt idx="5">
                  <c:v>0.28000000000000003</c:v>
                </c:pt>
                <c:pt idx="6">
                  <c:v>0.38</c:v>
                </c:pt>
                <c:pt idx="7">
                  <c:v>0.19</c:v>
                </c:pt>
                <c:pt idx="8">
                  <c:v>0.11</c:v>
                </c:pt>
                <c:pt idx="9">
                  <c:v>0.17</c:v>
                </c:pt>
                <c:pt idx="10">
                  <c:v>0.11</c:v>
                </c:pt>
                <c:pt idx="11">
                  <c:v>0.25</c:v>
                </c:pt>
                <c:pt idx="12">
                  <c:v>0.22</c:v>
                </c:pt>
                <c:pt idx="13">
                  <c:v>0.21</c:v>
                </c:pt>
                <c:pt idx="14">
                  <c:v>0.36</c:v>
                </c:pt>
                <c:pt idx="15">
                  <c:v>0.32</c:v>
                </c:pt>
                <c:pt idx="16">
                  <c:v>0.21</c:v>
                </c:pt>
                <c:pt idx="17">
                  <c:v>0.05</c:v>
                </c:pt>
                <c:pt idx="18">
                  <c:v>0.17</c:v>
                </c:pt>
                <c:pt idx="19">
                  <c:v>0.25</c:v>
                </c:pt>
                <c:pt idx="20">
                  <c:v>0.23</c:v>
                </c:pt>
              </c:numCache>
            </c:numRef>
          </c:val>
          <c:extLst xmlns:c16r2="http://schemas.microsoft.com/office/drawing/2015/06/chart">
            <c:ext xmlns:c16="http://schemas.microsoft.com/office/drawing/2014/chart" uri="{C3380CC4-5D6E-409C-BE32-E72D297353CC}">
              <c16:uniqueId val="{00000000-01B3-4541-B1A8-60AF19AF351D}"/>
            </c:ext>
          </c:extLst>
        </c:ser>
        <c:ser>
          <c:idx val="1"/>
          <c:order val="1"/>
          <c:tx>
            <c:strRef>
              <c:f>'FIGURE 2.7'!$C$1</c:f>
              <c:strCache>
                <c:ptCount val="1"/>
                <c:pt idx="0">
                  <c:v>Corporate income tax</c:v>
                </c:pt>
              </c:strCache>
            </c:strRef>
          </c:tx>
          <c:spPr>
            <a:solidFill>
              <a:srgbClr val="FF33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95000"/>
                        <a:lumOff val="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'FIGURE 2.7'!$A$2:$A$22</c:f>
              <c:strCache>
                <c:ptCount val="21"/>
                <c:pt idx="0">
                  <c:v>Botswana</c:v>
                </c:pt>
                <c:pt idx="1">
                  <c:v>Benin </c:v>
                </c:pt>
                <c:pt idx="2">
                  <c:v>Burundi</c:v>
                </c:pt>
                <c:pt idx="3">
                  <c:v>Cameroon</c:v>
                </c:pt>
                <c:pt idx="4">
                  <c:v>Gambia</c:v>
                </c:pt>
                <c:pt idx="5">
                  <c:v>Kenya</c:v>
                </c:pt>
                <c:pt idx="6">
                  <c:v>Lesotho</c:v>
                </c:pt>
                <c:pt idx="7">
                  <c:v>Liberia</c:v>
                </c:pt>
                <c:pt idx="8">
                  <c:v>Mauritius</c:v>
                </c:pt>
                <c:pt idx="9">
                  <c:v>Mozambique</c:v>
                </c:pt>
                <c:pt idx="10">
                  <c:v>Nigeria</c:v>
                </c:pt>
                <c:pt idx="11">
                  <c:v>Rwanda</c:v>
                </c:pt>
                <c:pt idx="12">
                  <c:v>Senegal</c:v>
                </c:pt>
                <c:pt idx="13">
                  <c:v>Seychelles</c:v>
                </c:pt>
                <c:pt idx="14">
                  <c:v>South Africa</c:v>
                </c:pt>
                <c:pt idx="15">
                  <c:v>Swaziland</c:v>
                </c:pt>
                <c:pt idx="16">
                  <c:v>Tanzania</c:v>
                </c:pt>
                <c:pt idx="17">
                  <c:v>Togo</c:v>
                </c:pt>
                <c:pt idx="18">
                  <c:v>Uganda</c:v>
                </c:pt>
                <c:pt idx="19">
                  <c:v>Zambia</c:v>
                </c:pt>
                <c:pt idx="20">
                  <c:v>Zimbabwe</c:v>
                </c:pt>
              </c:strCache>
            </c:strRef>
          </c:cat>
          <c:val>
            <c:numRef>
              <c:f>'FIGURE 2.7'!$C$2:$C$22</c:f>
              <c:numCache>
                <c:formatCode>0%</c:formatCode>
                <c:ptCount val="21"/>
                <c:pt idx="0" formatCode="General">
                  <c:v>0</c:v>
                </c:pt>
                <c:pt idx="1">
                  <c:v>0.08</c:v>
                </c:pt>
                <c:pt idx="2">
                  <c:v>0.14000000000000001</c:v>
                </c:pt>
                <c:pt idx="3">
                  <c:v>0.21</c:v>
                </c:pt>
                <c:pt idx="4">
                  <c:v>0.09</c:v>
                </c:pt>
                <c:pt idx="5">
                  <c:v>0.12</c:v>
                </c:pt>
                <c:pt idx="6">
                  <c:v>0.11</c:v>
                </c:pt>
                <c:pt idx="7">
                  <c:v>0.08</c:v>
                </c:pt>
                <c:pt idx="8">
                  <c:v>0.14000000000000001</c:v>
                </c:pt>
                <c:pt idx="9">
                  <c:v>0.28000000000000003</c:v>
                </c:pt>
                <c:pt idx="10">
                  <c:v>0.39</c:v>
                </c:pt>
                <c:pt idx="11">
                  <c:v>0.06</c:v>
                </c:pt>
                <c:pt idx="12">
                  <c:v>7.0000000000000007E-2</c:v>
                </c:pt>
                <c:pt idx="13">
                  <c:v>0.12</c:v>
                </c:pt>
                <c:pt idx="14">
                  <c:v>0.19</c:v>
                </c:pt>
                <c:pt idx="15">
                  <c:v>0.23</c:v>
                </c:pt>
                <c:pt idx="16">
                  <c:v>0.12</c:v>
                </c:pt>
                <c:pt idx="17">
                  <c:v>0.13</c:v>
                </c:pt>
                <c:pt idx="18">
                  <c:v>7.0000000000000007E-2</c:v>
                </c:pt>
                <c:pt idx="19">
                  <c:v>0.1</c:v>
                </c:pt>
                <c:pt idx="20">
                  <c:v>0.12</c:v>
                </c:pt>
              </c:numCache>
            </c:numRef>
          </c:val>
          <c:extLst xmlns:c16r2="http://schemas.microsoft.com/office/drawing/2015/06/chart">
            <c:ext xmlns:c16="http://schemas.microsoft.com/office/drawing/2014/chart" uri="{C3380CC4-5D6E-409C-BE32-E72D297353CC}">
              <c16:uniqueId val="{00000001-01B3-4541-B1A8-60AF19AF351D}"/>
            </c:ext>
          </c:extLst>
        </c:ser>
        <c:ser>
          <c:idx val="2"/>
          <c:order val="2"/>
          <c:tx>
            <c:strRef>
              <c:f>'FIGURE 2.7'!$D$1</c:f>
              <c:strCache>
                <c:ptCount val="1"/>
                <c:pt idx="0">
                  <c:v>Consumption tax on domestic goods</c:v>
                </c:pt>
              </c:strCache>
            </c:strRef>
          </c:tx>
          <c:spPr>
            <a:solidFill>
              <a:srgbClr val="3F794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95000"/>
                        <a:lumOff val="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'FIGURE 2.7'!$A$2:$A$22</c:f>
              <c:strCache>
                <c:ptCount val="21"/>
                <c:pt idx="0">
                  <c:v>Botswana</c:v>
                </c:pt>
                <c:pt idx="1">
                  <c:v>Benin </c:v>
                </c:pt>
                <c:pt idx="2">
                  <c:v>Burundi</c:v>
                </c:pt>
                <c:pt idx="3">
                  <c:v>Cameroon</c:v>
                </c:pt>
                <c:pt idx="4">
                  <c:v>Gambia</c:v>
                </c:pt>
                <c:pt idx="5">
                  <c:v>Kenya</c:v>
                </c:pt>
                <c:pt idx="6">
                  <c:v>Lesotho</c:v>
                </c:pt>
                <c:pt idx="7">
                  <c:v>Liberia</c:v>
                </c:pt>
                <c:pt idx="8">
                  <c:v>Mauritius</c:v>
                </c:pt>
                <c:pt idx="9">
                  <c:v>Mozambique</c:v>
                </c:pt>
                <c:pt idx="10">
                  <c:v>Nigeria</c:v>
                </c:pt>
                <c:pt idx="11">
                  <c:v>Rwanda</c:v>
                </c:pt>
                <c:pt idx="12">
                  <c:v>Senegal</c:v>
                </c:pt>
                <c:pt idx="13">
                  <c:v>Seychelles</c:v>
                </c:pt>
                <c:pt idx="14">
                  <c:v>South Africa</c:v>
                </c:pt>
                <c:pt idx="15">
                  <c:v>Swaziland</c:v>
                </c:pt>
                <c:pt idx="16">
                  <c:v>Tanzania</c:v>
                </c:pt>
                <c:pt idx="17">
                  <c:v>Togo</c:v>
                </c:pt>
                <c:pt idx="18">
                  <c:v>Uganda</c:v>
                </c:pt>
                <c:pt idx="19">
                  <c:v>Zambia</c:v>
                </c:pt>
                <c:pt idx="20">
                  <c:v>Zimbabwe</c:v>
                </c:pt>
              </c:strCache>
            </c:strRef>
          </c:cat>
          <c:val>
            <c:numRef>
              <c:f>'FIGURE 2.7'!$D$2:$D$22</c:f>
              <c:numCache>
                <c:formatCode>0%</c:formatCode>
                <c:ptCount val="21"/>
                <c:pt idx="0">
                  <c:v>0.04</c:v>
                </c:pt>
                <c:pt idx="1">
                  <c:v>0.24</c:v>
                </c:pt>
                <c:pt idx="2">
                  <c:v>0.3</c:v>
                </c:pt>
                <c:pt idx="3">
                  <c:v>0.32</c:v>
                </c:pt>
                <c:pt idx="4">
                  <c:v>0.14000000000000001</c:v>
                </c:pt>
                <c:pt idx="5">
                  <c:v>0.18</c:v>
                </c:pt>
                <c:pt idx="6">
                  <c:v>0.22</c:v>
                </c:pt>
                <c:pt idx="7">
                  <c:v>0.08</c:v>
                </c:pt>
                <c:pt idx="8">
                  <c:v>0.25</c:v>
                </c:pt>
                <c:pt idx="9">
                  <c:v>0.16</c:v>
                </c:pt>
                <c:pt idx="10">
                  <c:v>0.12</c:v>
                </c:pt>
                <c:pt idx="11">
                  <c:v>0.28999999999999998</c:v>
                </c:pt>
                <c:pt idx="12">
                  <c:v>0.19</c:v>
                </c:pt>
                <c:pt idx="13">
                  <c:v>0.23</c:v>
                </c:pt>
                <c:pt idx="14">
                  <c:v>0.16</c:v>
                </c:pt>
                <c:pt idx="15">
                  <c:v>0.22</c:v>
                </c:pt>
                <c:pt idx="16">
                  <c:v>0.18</c:v>
                </c:pt>
                <c:pt idx="17">
                  <c:v>0.14000000000000001</c:v>
                </c:pt>
                <c:pt idx="18">
                  <c:v>0.22</c:v>
                </c:pt>
                <c:pt idx="19">
                  <c:v>0.12</c:v>
                </c:pt>
                <c:pt idx="20">
                  <c:v>0.36</c:v>
                </c:pt>
              </c:numCache>
            </c:numRef>
          </c:val>
          <c:extLst xmlns:c16r2="http://schemas.microsoft.com/office/drawing/2015/06/chart">
            <c:ext xmlns:c16="http://schemas.microsoft.com/office/drawing/2014/chart" uri="{C3380CC4-5D6E-409C-BE32-E72D297353CC}">
              <c16:uniqueId val="{00000002-01B3-4541-B1A8-60AF19AF351D}"/>
            </c:ext>
          </c:extLst>
        </c:ser>
        <c:ser>
          <c:idx val="3"/>
          <c:order val="3"/>
          <c:tx>
            <c:strRef>
              <c:f>'FIGURE 2.7'!$E$1</c:f>
              <c:strCache>
                <c:ptCount val="1"/>
                <c:pt idx="0">
                  <c:v>Consumption tax on imported goods</c:v>
                </c:pt>
              </c:strCache>
            </c:strRef>
          </c:tx>
          <c:spPr>
            <a:solidFill>
              <a:srgbClr val="FF66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95000"/>
                        <a:lumOff val="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'FIGURE 2.7'!$A$2:$A$22</c:f>
              <c:strCache>
                <c:ptCount val="21"/>
                <c:pt idx="0">
                  <c:v>Botswana</c:v>
                </c:pt>
                <c:pt idx="1">
                  <c:v>Benin </c:v>
                </c:pt>
                <c:pt idx="2">
                  <c:v>Burundi</c:v>
                </c:pt>
                <c:pt idx="3">
                  <c:v>Cameroon</c:v>
                </c:pt>
                <c:pt idx="4">
                  <c:v>Gambia</c:v>
                </c:pt>
                <c:pt idx="5">
                  <c:v>Kenya</c:v>
                </c:pt>
                <c:pt idx="6">
                  <c:v>Lesotho</c:v>
                </c:pt>
                <c:pt idx="7">
                  <c:v>Liberia</c:v>
                </c:pt>
                <c:pt idx="8">
                  <c:v>Mauritius</c:v>
                </c:pt>
                <c:pt idx="9">
                  <c:v>Mozambique</c:v>
                </c:pt>
                <c:pt idx="10">
                  <c:v>Nigeria</c:v>
                </c:pt>
                <c:pt idx="11">
                  <c:v>Rwanda</c:v>
                </c:pt>
                <c:pt idx="12">
                  <c:v>Senegal</c:v>
                </c:pt>
                <c:pt idx="13">
                  <c:v>Seychelles</c:v>
                </c:pt>
                <c:pt idx="14">
                  <c:v>South Africa</c:v>
                </c:pt>
                <c:pt idx="15">
                  <c:v>Swaziland</c:v>
                </c:pt>
                <c:pt idx="16">
                  <c:v>Tanzania</c:v>
                </c:pt>
                <c:pt idx="17">
                  <c:v>Togo</c:v>
                </c:pt>
                <c:pt idx="18">
                  <c:v>Uganda</c:v>
                </c:pt>
                <c:pt idx="19">
                  <c:v>Zambia</c:v>
                </c:pt>
                <c:pt idx="20">
                  <c:v>Zimbabwe</c:v>
                </c:pt>
              </c:strCache>
            </c:strRef>
          </c:cat>
          <c:val>
            <c:numRef>
              <c:f>'FIGURE 2.7'!$E$2:$E$22</c:f>
              <c:numCache>
                <c:formatCode>0%</c:formatCode>
                <c:ptCount val="21"/>
                <c:pt idx="0">
                  <c:v>0.11</c:v>
                </c:pt>
                <c:pt idx="1">
                  <c:v>0.17</c:v>
                </c:pt>
                <c:pt idx="2">
                  <c:v>0.3</c:v>
                </c:pt>
                <c:pt idx="3">
                  <c:v>0.15</c:v>
                </c:pt>
                <c:pt idx="4">
                  <c:v>0.23</c:v>
                </c:pt>
                <c:pt idx="5">
                  <c:v>0.19</c:v>
                </c:pt>
                <c:pt idx="6">
                  <c:v>0.21</c:v>
                </c:pt>
                <c:pt idx="7">
                  <c:v>0.16</c:v>
                </c:pt>
                <c:pt idx="8">
                  <c:v>0.38</c:v>
                </c:pt>
                <c:pt idx="9">
                  <c:v>0.26</c:v>
                </c:pt>
                <c:pt idx="10">
                  <c:v>0.03</c:v>
                </c:pt>
                <c:pt idx="11">
                  <c:v>0.19</c:v>
                </c:pt>
                <c:pt idx="12">
                  <c:v>0.18</c:v>
                </c:pt>
                <c:pt idx="13">
                  <c:v>0.31</c:v>
                </c:pt>
                <c:pt idx="14">
                  <c:v>0.15</c:v>
                </c:pt>
                <c:pt idx="15">
                  <c:v>0.09</c:v>
                </c:pt>
                <c:pt idx="16">
                  <c:v>0.23</c:v>
                </c:pt>
                <c:pt idx="17">
                  <c:v>0.35</c:v>
                </c:pt>
                <c:pt idx="18">
                  <c:v>0.2</c:v>
                </c:pt>
                <c:pt idx="19">
                  <c:v>0.27</c:v>
                </c:pt>
                <c:pt idx="20">
                  <c:v>0.13</c:v>
                </c:pt>
              </c:numCache>
            </c:numRef>
          </c:val>
          <c:extLst xmlns:c16r2="http://schemas.microsoft.com/office/drawing/2015/06/chart">
            <c:ext xmlns:c16="http://schemas.microsoft.com/office/drawing/2014/chart" uri="{C3380CC4-5D6E-409C-BE32-E72D297353CC}">
              <c16:uniqueId val="{00000003-01B3-4541-B1A8-60AF19AF351D}"/>
            </c:ext>
          </c:extLst>
        </c:ser>
        <c:ser>
          <c:idx val="4"/>
          <c:order val="4"/>
          <c:tx>
            <c:strRef>
              <c:f>'FIGURE 2.7'!$F$1</c:f>
              <c:strCache>
                <c:ptCount val="1"/>
                <c:pt idx="0">
                  <c:v>Import duties &amp; other taxes on imports</c:v>
                </c:pt>
              </c:strCache>
            </c:strRef>
          </c:tx>
          <c:spPr>
            <a:solidFill>
              <a:srgbClr val="9933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95000"/>
                        <a:lumOff val="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'FIGURE 2.7'!$A$2:$A$22</c:f>
              <c:strCache>
                <c:ptCount val="21"/>
                <c:pt idx="0">
                  <c:v>Botswana</c:v>
                </c:pt>
                <c:pt idx="1">
                  <c:v>Benin </c:v>
                </c:pt>
                <c:pt idx="2">
                  <c:v>Burundi</c:v>
                </c:pt>
                <c:pt idx="3">
                  <c:v>Cameroon</c:v>
                </c:pt>
                <c:pt idx="4">
                  <c:v>Gambia</c:v>
                </c:pt>
                <c:pt idx="5">
                  <c:v>Kenya</c:v>
                </c:pt>
                <c:pt idx="6">
                  <c:v>Lesotho</c:v>
                </c:pt>
                <c:pt idx="7">
                  <c:v>Liberia</c:v>
                </c:pt>
                <c:pt idx="8">
                  <c:v>Mauritius</c:v>
                </c:pt>
                <c:pt idx="9">
                  <c:v>Mozambique</c:v>
                </c:pt>
                <c:pt idx="10">
                  <c:v>Nigeria</c:v>
                </c:pt>
                <c:pt idx="11">
                  <c:v>Rwanda</c:v>
                </c:pt>
                <c:pt idx="12">
                  <c:v>Senegal</c:v>
                </c:pt>
                <c:pt idx="13">
                  <c:v>Seychelles</c:v>
                </c:pt>
                <c:pt idx="14">
                  <c:v>South Africa</c:v>
                </c:pt>
                <c:pt idx="15">
                  <c:v>Swaziland</c:v>
                </c:pt>
                <c:pt idx="16">
                  <c:v>Tanzania</c:v>
                </c:pt>
                <c:pt idx="17">
                  <c:v>Togo</c:v>
                </c:pt>
                <c:pt idx="18">
                  <c:v>Uganda</c:v>
                </c:pt>
                <c:pt idx="19">
                  <c:v>Zambia</c:v>
                </c:pt>
                <c:pt idx="20">
                  <c:v>Zimbabwe</c:v>
                </c:pt>
              </c:strCache>
            </c:strRef>
          </c:cat>
          <c:val>
            <c:numRef>
              <c:f>'FIGURE 2.7'!$F$2:$F$22</c:f>
              <c:numCache>
                <c:formatCode>0%</c:formatCode>
                <c:ptCount val="21"/>
                <c:pt idx="0">
                  <c:v>0.37</c:v>
                </c:pt>
                <c:pt idx="1">
                  <c:v>0.31</c:v>
                </c:pt>
                <c:pt idx="2">
                  <c:v>0.11</c:v>
                </c:pt>
                <c:pt idx="3">
                  <c:v>0.14000000000000001</c:v>
                </c:pt>
                <c:pt idx="4">
                  <c:v>0.33</c:v>
                </c:pt>
                <c:pt idx="5">
                  <c:v>0.12</c:v>
                </c:pt>
                <c:pt idx="6">
                  <c:v>0.01</c:v>
                </c:pt>
                <c:pt idx="7">
                  <c:v>0.28000000000000003</c:v>
                </c:pt>
                <c:pt idx="8">
                  <c:v>0.02</c:v>
                </c:pt>
                <c:pt idx="9">
                  <c:v>0.1</c:v>
                </c:pt>
                <c:pt idx="10">
                  <c:v>0.13</c:v>
                </c:pt>
                <c:pt idx="11">
                  <c:v>0.12</c:v>
                </c:pt>
                <c:pt idx="12">
                  <c:v>0.11</c:v>
                </c:pt>
                <c:pt idx="13">
                  <c:v>7.0000000000000007E-2</c:v>
                </c:pt>
                <c:pt idx="14">
                  <c:v>0.03</c:v>
                </c:pt>
                <c:pt idx="15">
                  <c:v>0.02</c:v>
                </c:pt>
                <c:pt idx="16">
                  <c:v>0.17</c:v>
                </c:pt>
                <c:pt idx="17">
                  <c:v>0.26</c:v>
                </c:pt>
                <c:pt idx="18">
                  <c:v>0.24</c:v>
                </c:pt>
                <c:pt idx="19">
                  <c:v>0.06</c:v>
                </c:pt>
                <c:pt idx="20">
                  <c:v>0.11</c:v>
                </c:pt>
              </c:numCache>
            </c:numRef>
          </c:val>
          <c:extLst xmlns:c16r2="http://schemas.microsoft.com/office/drawing/2015/06/chart">
            <c:ext xmlns:c16="http://schemas.microsoft.com/office/drawing/2014/chart" uri="{C3380CC4-5D6E-409C-BE32-E72D297353CC}">
              <c16:uniqueId val="{00000004-01B3-4541-B1A8-60AF19AF351D}"/>
            </c:ext>
          </c:extLst>
        </c:ser>
        <c:ser>
          <c:idx val="5"/>
          <c:order val="5"/>
          <c:tx>
            <c:strRef>
              <c:f>'FIGURE 2.7'!$G$1</c:f>
              <c:strCache>
                <c:ptCount val="1"/>
                <c:pt idx="0">
                  <c:v>other taxes</c:v>
                </c:pt>
              </c:strCache>
            </c:strRef>
          </c:tx>
          <c:spPr>
            <a:solidFill>
              <a:srgbClr val="66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95000"/>
                        <a:lumOff val="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'FIGURE 2.7'!$A$2:$A$22</c:f>
              <c:strCache>
                <c:ptCount val="21"/>
                <c:pt idx="0">
                  <c:v>Botswana</c:v>
                </c:pt>
                <c:pt idx="1">
                  <c:v>Benin </c:v>
                </c:pt>
                <c:pt idx="2">
                  <c:v>Burundi</c:v>
                </c:pt>
                <c:pt idx="3">
                  <c:v>Cameroon</c:v>
                </c:pt>
                <c:pt idx="4">
                  <c:v>Gambia</c:v>
                </c:pt>
                <c:pt idx="5">
                  <c:v>Kenya</c:v>
                </c:pt>
                <c:pt idx="6">
                  <c:v>Lesotho</c:v>
                </c:pt>
                <c:pt idx="7">
                  <c:v>Liberia</c:v>
                </c:pt>
                <c:pt idx="8">
                  <c:v>Mauritius</c:v>
                </c:pt>
                <c:pt idx="9">
                  <c:v>Mozambique</c:v>
                </c:pt>
                <c:pt idx="10">
                  <c:v>Nigeria</c:v>
                </c:pt>
                <c:pt idx="11">
                  <c:v>Rwanda</c:v>
                </c:pt>
                <c:pt idx="12">
                  <c:v>Senegal</c:v>
                </c:pt>
                <c:pt idx="13">
                  <c:v>Seychelles</c:v>
                </c:pt>
                <c:pt idx="14">
                  <c:v>South Africa</c:v>
                </c:pt>
                <c:pt idx="15">
                  <c:v>Swaziland</c:v>
                </c:pt>
                <c:pt idx="16">
                  <c:v>Tanzania</c:v>
                </c:pt>
                <c:pt idx="17">
                  <c:v>Togo</c:v>
                </c:pt>
                <c:pt idx="18">
                  <c:v>Uganda</c:v>
                </c:pt>
                <c:pt idx="19">
                  <c:v>Zambia</c:v>
                </c:pt>
                <c:pt idx="20">
                  <c:v>Zimbabwe</c:v>
                </c:pt>
              </c:strCache>
            </c:strRef>
          </c:cat>
          <c:val>
            <c:numRef>
              <c:f>'FIGURE 2.7'!$G$2:$G$22</c:f>
              <c:numCache>
                <c:formatCode>0%</c:formatCode>
                <c:ptCount val="21"/>
                <c:pt idx="0">
                  <c:v>0.05</c:v>
                </c:pt>
                <c:pt idx="1">
                  <c:v>0.08</c:v>
                </c:pt>
                <c:pt idx="2">
                  <c:v>0.05</c:v>
                </c:pt>
                <c:pt idx="3">
                  <c:v>0.06</c:v>
                </c:pt>
                <c:pt idx="4">
                  <c:v>0.12</c:v>
                </c:pt>
                <c:pt idx="5">
                  <c:v>0.11</c:v>
                </c:pt>
                <c:pt idx="6">
                  <c:v>7.0000000000000007E-2</c:v>
                </c:pt>
                <c:pt idx="7">
                  <c:v>0.21</c:v>
                </c:pt>
                <c:pt idx="8">
                  <c:v>0.09</c:v>
                </c:pt>
                <c:pt idx="9">
                  <c:v>0.04</c:v>
                </c:pt>
                <c:pt idx="10">
                  <c:v>0.21</c:v>
                </c:pt>
                <c:pt idx="11">
                  <c:v>0.1</c:v>
                </c:pt>
                <c:pt idx="12">
                  <c:v>0.23</c:v>
                </c:pt>
                <c:pt idx="13">
                  <c:v>0.06</c:v>
                </c:pt>
                <c:pt idx="14">
                  <c:v>0.11</c:v>
                </c:pt>
                <c:pt idx="15">
                  <c:v>0.11</c:v>
                </c:pt>
                <c:pt idx="16">
                  <c:v>0.09</c:v>
                </c:pt>
                <c:pt idx="17">
                  <c:v>0.08</c:v>
                </c:pt>
                <c:pt idx="18">
                  <c:v>0.09</c:v>
                </c:pt>
                <c:pt idx="19">
                  <c:v>0.21</c:v>
                </c:pt>
                <c:pt idx="20">
                  <c:v>0.05</c:v>
                </c:pt>
              </c:numCache>
            </c:numRef>
          </c:val>
          <c:extLst xmlns:c16r2="http://schemas.microsoft.com/office/drawing/2015/06/chart">
            <c:ext xmlns:c16="http://schemas.microsoft.com/office/drawing/2014/chart" uri="{C3380CC4-5D6E-409C-BE32-E72D297353CC}">
              <c16:uniqueId val="{00000005-01B3-4541-B1A8-60AF19AF351D}"/>
            </c:ext>
          </c:extLst>
        </c:ser>
        <c:dLbls>
          <c:dLblPos val="ctr"/>
          <c:showLegendKey val="0"/>
          <c:showVal val="1"/>
          <c:showCatName val="0"/>
          <c:showSerName val="0"/>
          <c:showPercent val="0"/>
          <c:showBubbleSize val="0"/>
        </c:dLbls>
        <c:gapWidth val="150"/>
        <c:overlap val="100"/>
        <c:axId val="244208768"/>
        <c:axId val="244210304"/>
      </c:barChart>
      <c:catAx>
        <c:axId val="24420876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44210304"/>
        <c:crosses val="autoZero"/>
        <c:auto val="1"/>
        <c:lblAlgn val="ctr"/>
        <c:lblOffset val="100"/>
        <c:noMultiLvlLbl val="0"/>
      </c:catAx>
      <c:valAx>
        <c:axId val="244210304"/>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solidFill>
              <a:schemeClr val="accent1">
                <a:shade val="50000"/>
              </a:schemeClr>
            </a:solidFill>
          </a:ln>
          <a:effectLst/>
        </c:spPr>
        <c:txPr>
          <a:bodyPr rot="-60000000" spcFirstLastPara="1" vertOverflow="ellipsis" vert="horz" wrap="square" anchor="b" anchorCtr="0"/>
          <a:lstStyle/>
          <a:p>
            <a:pPr>
              <a:defRPr sz="900" b="0" i="0" u="none" strike="noStrike" kern="1200" baseline="0">
                <a:solidFill>
                  <a:schemeClr val="tx1"/>
                </a:solidFill>
                <a:latin typeface="+mn-lt"/>
                <a:ea typeface="+mn-ea"/>
                <a:cs typeface="+mn-cs"/>
              </a:defRPr>
            </a:pPr>
            <a:endParaRPr lang="en-US"/>
          </a:p>
        </c:txPr>
        <c:crossAx val="24420876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0.62022</cdr:x>
      <cdr:y>0.04035</cdr:y>
    </cdr:from>
    <cdr:to>
      <cdr:x>0.64501</cdr:x>
      <cdr:y>0.06858</cdr:y>
    </cdr:to>
    <cdr:sp macro="" textlink="">
      <cdr:nvSpPr>
        <cdr:cNvPr id="11" name="xlamShapesMarker"/>
        <cdr:cNvSpPr/>
      </cdr:nvSpPr>
      <cdr:spPr>
        <a:xfrm xmlns:a="http://schemas.openxmlformats.org/drawingml/2006/main">
          <a:off x="3071564" y="160832"/>
          <a:ext cx="122769" cy="112536"/>
        </a:xfrm>
        <a:prstGeom xmlns:a="http://schemas.openxmlformats.org/drawingml/2006/main" prst="rect">
          <a:avLst/>
        </a:prstGeom>
        <a:solidFill xmlns:a="http://schemas.openxmlformats.org/drawingml/2006/main">
          <a:srgbClr val="4F81BD"/>
        </a:solidFill>
        <a:ln xmlns:a="http://schemas.openxmlformats.org/drawingml/2006/main" w="6350" cap="flat" cmpd="sng" algn="ctr">
          <a:solidFill>
            <a:srgbClr val="000000"/>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0.18266</cdr:x>
      <cdr:y>0.04035</cdr:y>
    </cdr:from>
    <cdr:to>
      <cdr:x>0.20744</cdr:x>
      <cdr:y>0.06858</cdr:y>
    </cdr:to>
    <cdr:sp macro="" textlink="">
      <cdr:nvSpPr>
        <cdr:cNvPr id="13" name="xlamShapesMarker"/>
        <cdr:cNvSpPr/>
      </cdr:nvSpPr>
      <cdr:spPr>
        <a:xfrm xmlns:a="http://schemas.openxmlformats.org/drawingml/2006/main">
          <a:off x="904590" y="160832"/>
          <a:ext cx="122720" cy="112536"/>
        </a:xfrm>
        <a:prstGeom xmlns:a="http://schemas.openxmlformats.org/drawingml/2006/main" prst="rect">
          <a:avLst/>
        </a:prstGeom>
        <a:solidFill xmlns:a="http://schemas.openxmlformats.org/drawingml/2006/main">
          <a:srgbClr val="CCCCCC"/>
        </a:solidFill>
        <a:ln xmlns:a="http://schemas.openxmlformats.org/drawingml/2006/main" w="6350" cap="flat" cmpd="sng" algn="ctr">
          <a:solidFill>
            <a:srgbClr val="000000"/>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734" cy="340440"/>
          </a:xfrm>
          <a:prstGeom prst="rect">
            <a:avLst/>
          </a:prstGeom>
        </p:spPr>
        <p:txBody>
          <a:bodyPr vert="horz" lIns="91458" tIns="45729" rIns="91458" bIns="45729" rtlCol="0"/>
          <a:lstStyle>
            <a:lvl1pPr algn="l">
              <a:defRPr sz="1200"/>
            </a:lvl1pPr>
          </a:lstStyle>
          <a:p>
            <a:endParaRPr lang="en-ZA"/>
          </a:p>
        </p:txBody>
      </p:sp>
      <p:sp>
        <p:nvSpPr>
          <p:cNvPr id="3" name="Date Placeholder 2"/>
          <p:cNvSpPr>
            <a:spLocks noGrp="1"/>
          </p:cNvSpPr>
          <p:nvPr>
            <p:ph type="dt" sz="quarter" idx="1"/>
          </p:nvPr>
        </p:nvSpPr>
        <p:spPr>
          <a:xfrm>
            <a:off x="5630891" y="0"/>
            <a:ext cx="4307734" cy="340440"/>
          </a:xfrm>
          <a:prstGeom prst="rect">
            <a:avLst/>
          </a:prstGeom>
        </p:spPr>
        <p:txBody>
          <a:bodyPr vert="horz" lIns="91458" tIns="45729" rIns="91458" bIns="45729" rtlCol="0"/>
          <a:lstStyle>
            <a:lvl1pPr algn="r">
              <a:defRPr sz="1200"/>
            </a:lvl1pPr>
          </a:lstStyle>
          <a:p>
            <a:endParaRPr lang="en-ZA"/>
          </a:p>
        </p:txBody>
      </p:sp>
      <p:sp>
        <p:nvSpPr>
          <p:cNvPr id="4" name="Footer Placeholder 3"/>
          <p:cNvSpPr>
            <a:spLocks noGrp="1"/>
          </p:cNvSpPr>
          <p:nvPr>
            <p:ph type="ftr" sz="quarter" idx="2"/>
          </p:nvPr>
        </p:nvSpPr>
        <p:spPr>
          <a:xfrm>
            <a:off x="0" y="6467167"/>
            <a:ext cx="4307734" cy="340440"/>
          </a:xfrm>
          <a:prstGeom prst="rect">
            <a:avLst/>
          </a:prstGeom>
        </p:spPr>
        <p:txBody>
          <a:bodyPr vert="horz" lIns="91458" tIns="45729" rIns="91458" bIns="45729" rtlCol="0" anchor="b"/>
          <a:lstStyle>
            <a:lvl1pPr algn="l">
              <a:defRPr sz="1200"/>
            </a:lvl1pPr>
          </a:lstStyle>
          <a:p>
            <a:endParaRPr lang="en-ZA"/>
          </a:p>
        </p:txBody>
      </p:sp>
      <p:sp>
        <p:nvSpPr>
          <p:cNvPr id="5" name="Slide Number Placeholder 4"/>
          <p:cNvSpPr>
            <a:spLocks noGrp="1"/>
          </p:cNvSpPr>
          <p:nvPr>
            <p:ph type="sldNum" sz="quarter" idx="3"/>
          </p:nvPr>
        </p:nvSpPr>
        <p:spPr>
          <a:xfrm>
            <a:off x="5630891" y="6467167"/>
            <a:ext cx="4307734" cy="340440"/>
          </a:xfrm>
          <a:prstGeom prst="rect">
            <a:avLst/>
          </a:prstGeom>
        </p:spPr>
        <p:txBody>
          <a:bodyPr vert="horz" lIns="91458" tIns="45729" rIns="91458" bIns="45729" rtlCol="0" anchor="b"/>
          <a:lstStyle>
            <a:lvl1pPr algn="r">
              <a:defRPr sz="1200"/>
            </a:lvl1pPr>
          </a:lstStyle>
          <a:p>
            <a:fld id="{DF49BE1B-8056-4038-AD66-0F1BFB9B5873}" type="slidenum">
              <a:rPr lang="en-ZA" smtClean="0"/>
              <a:t>‹#›</a:t>
            </a:fld>
            <a:endParaRPr lang="en-ZA"/>
          </a:p>
        </p:txBody>
      </p:sp>
    </p:spTree>
    <p:extLst>
      <p:ext uri="{BB962C8B-B14F-4D97-AF65-F5344CB8AC3E}">
        <p14:creationId xmlns:p14="http://schemas.microsoft.com/office/powerpoint/2010/main" val="386281914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734" cy="340440"/>
          </a:xfrm>
          <a:prstGeom prst="rect">
            <a:avLst/>
          </a:prstGeom>
        </p:spPr>
        <p:txBody>
          <a:bodyPr vert="horz" lIns="91458" tIns="45729" rIns="91458" bIns="45729" rtlCol="0"/>
          <a:lstStyle>
            <a:lvl1pPr algn="l">
              <a:defRPr sz="1200"/>
            </a:lvl1pPr>
          </a:lstStyle>
          <a:p>
            <a:endParaRPr lang="en-ZA"/>
          </a:p>
        </p:txBody>
      </p:sp>
      <p:sp>
        <p:nvSpPr>
          <p:cNvPr id="3" name="Date Placeholder 2"/>
          <p:cNvSpPr>
            <a:spLocks noGrp="1"/>
          </p:cNvSpPr>
          <p:nvPr>
            <p:ph type="dt" idx="1"/>
          </p:nvPr>
        </p:nvSpPr>
        <p:spPr>
          <a:xfrm>
            <a:off x="5630891" y="0"/>
            <a:ext cx="4307734" cy="340440"/>
          </a:xfrm>
          <a:prstGeom prst="rect">
            <a:avLst/>
          </a:prstGeom>
        </p:spPr>
        <p:txBody>
          <a:bodyPr vert="horz" lIns="91458" tIns="45729" rIns="91458" bIns="45729" rtlCol="0"/>
          <a:lstStyle>
            <a:lvl1pPr algn="r">
              <a:defRPr sz="1200"/>
            </a:lvl1pPr>
          </a:lstStyle>
          <a:p>
            <a:endParaRPr lang="en-ZA"/>
          </a:p>
        </p:txBody>
      </p:sp>
      <p:sp>
        <p:nvSpPr>
          <p:cNvPr id="4" name="Slide Image Placeholder 3"/>
          <p:cNvSpPr>
            <a:spLocks noGrp="1" noRot="1" noChangeAspect="1"/>
          </p:cNvSpPr>
          <p:nvPr>
            <p:ph type="sldImg" idx="2"/>
          </p:nvPr>
        </p:nvSpPr>
        <p:spPr>
          <a:xfrm>
            <a:off x="2701925" y="511175"/>
            <a:ext cx="4537075" cy="2552700"/>
          </a:xfrm>
          <a:prstGeom prst="rect">
            <a:avLst/>
          </a:prstGeom>
          <a:noFill/>
          <a:ln w="12700">
            <a:solidFill>
              <a:prstClr val="black"/>
            </a:solidFill>
          </a:ln>
        </p:spPr>
        <p:txBody>
          <a:bodyPr vert="horz" lIns="91458" tIns="45729" rIns="91458" bIns="45729" rtlCol="0" anchor="ctr"/>
          <a:lstStyle/>
          <a:p>
            <a:endParaRPr lang="en-ZA"/>
          </a:p>
        </p:txBody>
      </p:sp>
      <p:sp>
        <p:nvSpPr>
          <p:cNvPr id="5" name="Notes Placeholder 4"/>
          <p:cNvSpPr>
            <a:spLocks noGrp="1"/>
          </p:cNvSpPr>
          <p:nvPr>
            <p:ph type="body" sz="quarter" idx="3"/>
          </p:nvPr>
        </p:nvSpPr>
        <p:spPr>
          <a:xfrm>
            <a:off x="994093" y="3234174"/>
            <a:ext cx="7952740" cy="3063955"/>
          </a:xfrm>
          <a:prstGeom prst="rect">
            <a:avLst/>
          </a:prstGeom>
        </p:spPr>
        <p:txBody>
          <a:bodyPr vert="horz" lIns="91458" tIns="45729" rIns="91458" bIns="4572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6467167"/>
            <a:ext cx="4307734" cy="340440"/>
          </a:xfrm>
          <a:prstGeom prst="rect">
            <a:avLst/>
          </a:prstGeom>
        </p:spPr>
        <p:txBody>
          <a:bodyPr vert="horz" lIns="91458" tIns="45729" rIns="91458" bIns="45729" rtlCol="0" anchor="b"/>
          <a:lstStyle>
            <a:lvl1pPr algn="l">
              <a:defRPr sz="1200"/>
            </a:lvl1pPr>
          </a:lstStyle>
          <a:p>
            <a:endParaRPr lang="en-ZA"/>
          </a:p>
        </p:txBody>
      </p:sp>
      <p:sp>
        <p:nvSpPr>
          <p:cNvPr id="7" name="Slide Number Placeholder 6"/>
          <p:cNvSpPr>
            <a:spLocks noGrp="1"/>
          </p:cNvSpPr>
          <p:nvPr>
            <p:ph type="sldNum" sz="quarter" idx="5"/>
          </p:nvPr>
        </p:nvSpPr>
        <p:spPr>
          <a:xfrm>
            <a:off x="5630891" y="6467167"/>
            <a:ext cx="4307734" cy="340440"/>
          </a:xfrm>
          <a:prstGeom prst="rect">
            <a:avLst/>
          </a:prstGeom>
        </p:spPr>
        <p:txBody>
          <a:bodyPr vert="horz" lIns="91458" tIns="45729" rIns="91458" bIns="45729" rtlCol="0" anchor="b"/>
          <a:lstStyle>
            <a:lvl1pPr algn="r">
              <a:defRPr sz="1200"/>
            </a:lvl1pPr>
          </a:lstStyle>
          <a:p>
            <a:fld id="{9BC5ACD5-2070-41CC-B2D5-5E5C3D8877E6}" type="slidenum">
              <a:rPr lang="en-ZA" smtClean="0"/>
              <a:t>‹#›</a:t>
            </a:fld>
            <a:endParaRPr lang="en-ZA"/>
          </a:p>
        </p:txBody>
      </p:sp>
    </p:spTree>
    <p:extLst>
      <p:ext uri="{BB962C8B-B14F-4D97-AF65-F5344CB8AC3E}">
        <p14:creationId xmlns:p14="http://schemas.microsoft.com/office/powerpoint/2010/main" val="236349542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2701925" y="511175"/>
            <a:ext cx="4537075" cy="2552700"/>
          </a:xfrm>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4.jpeg"/><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4.jpe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4.jpeg"/><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ig bar down)" type="title" preserve="1">
  <p:cSld name="Title (big bar down)">
    <p:spTree>
      <p:nvGrpSpPr>
        <p:cNvPr id="1" name=""/>
        <p:cNvGrpSpPr/>
        <p:nvPr/>
      </p:nvGrpSpPr>
      <p:grpSpPr>
        <a:xfrm>
          <a:off x="0" y="0"/>
          <a:ext cx="0" cy="0"/>
          <a:chOff x="0" y="0"/>
          <a:chExt cx="0" cy="0"/>
        </a:xfrm>
      </p:grpSpPr>
      <p:pic>
        <p:nvPicPr>
          <p:cNvPr id="1027" name="Picture 3"/>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t="15079" b="16035"/>
          <a:stretch/>
        </p:blipFill>
        <p:spPr bwMode="auto">
          <a:xfrm>
            <a:off x="-2" y="0"/>
            <a:ext cx="12198351" cy="4726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dtText Box 101 Id12"/>
          <p:cNvSpPr txBox="1">
            <a:spLocks noChangeArrowheads="1"/>
          </p:cNvSpPr>
          <p:nvPr userDrawn="1">
            <p:custDataLst>
              <p:tags r:id="rId1"/>
            </p:custDataLst>
          </p:nvPr>
        </p:nvSpPr>
        <p:spPr bwMode="auto">
          <a:xfrm>
            <a:off x="6099175" y="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6000" rIns="0" bIns="0"/>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spcBef>
                <a:spcPct val="50000"/>
              </a:spcBef>
            </a:pPr>
            <a:endParaRPr lang="en-US" altLang="en-US" sz="1100" b="1">
              <a:solidFill>
                <a:srgbClr val="990000"/>
              </a:solidFill>
            </a:endParaRPr>
          </a:p>
        </p:txBody>
      </p:sp>
      <p:sp>
        <p:nvSpPr>
          <p:cNvPr id="6" name="cdtText Box 133 Id14"/>
          <p:cNvSpPr txBox="1">
            <a:spLocks noChangeArrowheads="1"/>
          </p:cNvSpPr>
          <p:nvPr userDrawn="1">
            <p:custDataLst>
              <p:tags r:id="rId2"/>
            </p:custDataLst>
          </p:nvPr>
        </p:nvSpPr>
        <p:spPr bwMode="auto">
          <a:xfrm>
            <a:off x="0" y="6274177"/>
            <a:ext cx="12198350" cy="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6400" tIns="144000" rIns="3211200" bIns="0" anchor="ct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eaLnBrk="1" hangingPunct="1">
              <a:spcBef>
                <a:spcPct val="50000"/>
              </a:spcBef>
            </a:pPr>
            <a:endParaRPr lang="en-US" altLang="en-US" sz="1000" b="1" dirty="0">
              <a:solidFill>
                <a:srgbClr val="3B4953"/>
              </a:solidFill>
            </a:endParaRPr>
          </a:p>
        </p:txBody>
      </p:sp>
      <p:sp>
        <p:nvSpPr>
          <p:cNvPr id="57350" name="cdtRectangle 115 Id57350"/>
          <p:cNvSpPr>
            <a:spLocks noGrp="1" noChangeArrowheads="1"/>
          </p:cNvSpPr>
          <p:nvPr>
            <p:ph type="ctrTitle"/>
          </p:nvPr>
        </p:nvSpPr>
        <p:spPr bwMode="gray">
          <a:xfrm>
            <a:off x="338137" y="4150051"/>
            <a:ext cx="11860212" cy="870215"/>
          </a:xfrm>
          <a:prstGeom prst="rect">
            <a:avLst/>
          </a:prstGeom>
          <a:solidFill>
            <a:srgbClr val="B5101C"/>
          </a:solidFill>
        </p:spPr>
        <p:txBody>
          <a:bodyPr lIns="270000" tIns="144000" rIns="482400" bIns="108000" anchor="t">
            <a:spAutoFit/>
          </a:bodyPr>
          <a:lstStyle>
            <a:lvl1pPr>
              <a:defRPr sz="4000" smtClean="0">
                <a:solidFill>
                  <a:srgbClr val="FFFFFF"/>
                </a:solidFill>
                <a:latin typeface="Arial" pitchFamily="34" charset="0"/>
              </a:defRPr>
            </a:lvl1pPr>
          </a:lstStyle>
          <a:p>
            <a:r>
              <a:rPr lang="en-US" smtClean="0"/>
              <a:t>Click to edit Master title style</a:t>
            </a:r>
            <a:endParaRPr lang="en-US" dirty="0" smtClean="0"/>
          </a:p>
        </p:txBody>
      </p:sp>
      <p:sp>
        <p:nvSpPr>
          <p:cNvPr id="57351" name="cdtRectangle 116 Id57351"/>
          <p:cNvSpPr>
            <a:spLocks noGrp="1" noChangeArrowheads="1"/>
          </p:cNvSpPr>
          <p:nvPr>
            <p:ph type="subTitle" idx="1"/>
          </p:nvPr>
        </p:nvSpPr>
        <p:spPr bwMode="gray">
          <a:xfrm>
            <a:off x="338137" y="3756878"/>
            <a:ext cx="11860212" cy="393173"/>
          </a:xfrm>
          <a:solidFill>
            <a:srgbClr val="233746">
              <a:alpha val="65000"/>
            </a:srgbClr>
          </a:solidFill>
        </p:spPr>
        <p:txBody>
          <a:bodyPr lIns="270000" tIns="18000" rIns="482400" bIns="36000" anchor="b">
            <a:noAutofit/>
          </a:bodyPr>
          <a:lstStyle>
            <a:lvl1pPr>
              <a:defRPr sz="2000" smtClean="0">
                <a:solidFill>
                  <a:srgbClr val="FFFFFF"/>
                </a:solidFill>
                <a:latin typeface="Arial" pitchFamily="34"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145591284"/>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9216" y="1773610"/>
            <a:ext cx="6819216" cy="4702340"/>
          </a:xfrm>
          <a:prstGeom prst="rect">
            <a:avLst/>
          </a:prstGeo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ZA" dirty="0"/>
          </a:p>
        </p:txBody>
      </p:sp>
      <p:sp>
        <p:nvSpPr>
          <p:cNvPr id="4" name="Text Placeholder 3"/>
          <p:cNvSpPr>
            <a:spLocks noGrp="1"/>
          </p:cNvSpPr>
          <p:nvPr>
            <p:ph type="body" sz="half" idx="2"/>
          </p:nvPr>
        </p:nvSpPr>
        <p:spPr>
          <a:xfrm>
            <a:off x="609918" y="1783801"/>
            <a:ext cx="4013173" cy="4692149"/>
          </a:xfrm>
          <a:prstGeom prst="rect">
            <a:avLst/>
          </a:prstGeo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en-US" smtClean="0"/>
              <a:t>Click to edit Master text styles</a:t>
            </a:r>
          </a:p>
        </p:txBody>
      </p:sp>
      <p:sp>
        <p:nvSpPr>
          <p:cNvPr id="8" name="Title 1"/>
          <p:cNvSpPr>
            <a:spLocks noGrp="1"/>
          </p:cNvSpPr>
          <p:nvPr>
            <p:ph type="title"/>
          </p:nvPr>
        </p:nvSpPr>
        <p:spPr>
          <a:xfrm>
            <a:off x="609918" y="54281"/>
            <a:ext cx="10978515" cy="1143265"/>
          </a:xfrm>
          <a:prstGeom prst="rect">
            <a:avLst/>
          </a:prstGeom>
        </p:spPr>
        <p:txBody>
          <a:bodyPr/>
          <a:lstStyle/>
          <a:p>
            <a:r>
              <a:rPr lang="en-US" smtClean="0"/>
              <a:t>Click to edit Master title style</a:t>
            </a:r>
            <a:endParaRPr lang="en-ZA"/>
          </a:p>
        </p:txBody>
      </p:sp>
    </p:spTree>
    <p:extLst>
      <p:ext uri="{BB962C8B-B14F-4D97-AF65-F5344CB8AC3E}">
        <p14:creationId xmlns:p14="http://schemas.microsoft.com/office/powerpoint/2010/main" val="2572003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98575" y="1402273"/>
            <a:ext cx="7319010" cy="4115753"/>
          </a:xfrm>
          <a:prstGeom prst="rect">
            <a:avLst/>
          </a:prstGeom>
        </p:spPr>
        <p:txBody>
          <a:bodyPr/>
          <a:lstStyle>
            <a:lvl1pPr marL="0" indent="0">
              <a:buNone/>
              <a:defRPr sz="3800"/>
            </a:lvl1pPr>
            <a:lvl2pPr marL="544479" indent="0">
              <a:buNone/>
              <a:defRPr sz="3300"/>
            </a:lvl2pPr>
            <a:lvl3pPr marL="1088959" indent="0">
              <a:buNone/>
              <a:defRPr sz="2900"/>
            </a:lvl3pPr>
            <a:lvl4pPr marL="1633438" indent="0">
              <a:buNone/>
              <a:defRPr sz="2400"/>
            </a:lvl4pPr>
            <a:lvl5pPr marL="2177918" indent="0">
              <a:buNone/>
              <a:defRPr sz="2400"/>
            </a:lvl5pPr>
            <a:lvl6pPr marL="2722397" indent="0">
              <a:buNone/>
              <a:defRPr sz="2400"/>
            </a:lvl6pPr>
            <a:lvl7pPr marL="3266877" indent="0">
              <a:buNone/>
              <a:defRPr sz="2400"/>
            </a:lvl7pPr>
            <a:lvl8pPr marL="3811356" indent="0">
              <a:buNone/>
              <a:defRPr sz="2400"/>
            </a:lvl8pPr>
            <a:lvl9pPr marL="4355836" indent="0">
              <a:buNone/>
              <a:defRPr sz="2400"/>
            </a:lvl9pPr>
          </a:lstStyle>
          <a:p>
            <a:endParaRPr lang="en-ZA"/>
          </a:p>
        </p:txBody>
      </p:sp>
      <p:sp>
        <p:nvSpPr>
          <p:cNvPr id="4" name="Text Placeholder 3"/>
          <p:cNvSpPr>
            <a:spLocks noGrp="1"/>
          </p:cNvSpPr>
          <p:nvPr>
            <p:ph type="body" sz="half" idx="2"/>
          </p:nvPr>
        </p:nvSpPr>
        <p:spPr>
          <a:xfrm>
            <a:off x="698575" y="5649082"/>
            <a:ext cx="7319010" cy="805048"/>
          </a:xfrm>
          <a:prstGeom prst="rect">
            <a:avLst/>
          </a:prstGeo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en-US" smtClean="0"/>
              <a:t>Click to edit Master text styles</a:t>
            </a:r>
          </a:p>
        </p:txBody>
      </p:sp>
      <p:sp>
        <p:nvSpPr>
          <p:cNvPr id="8" name="Title 1"/>
          <p:cNvSpPr>
            <a:spLocks noGrp="1"/>
          </p:cNvSpPr>
          <p:nvPr>
            <p:ph type="title"/>
          </p:nvPr>
        </p:nvSpPr>
        <p:spPr>
          <a:xfrm>
            <a:off x="609918" y="54281"/>
            <a:ext cx="10978515" cy="1143265"/>
          </a:xfrm>
          <a:prstGeom prst="rect">
            <a:avLst/>
          </a:prstGeom>
        </p:spPr>
        <p:txBody>
          <a:bodyPr/>
          <a:lstStyle/>
          <a:p>
            <a:r>
              <a:rPr lang="en-US" smtClean="0"/>
              <a:t>Click to edit Master title style</a:t>
            </a:r>
            <a:endParaRPr lang="en-ZA"/>
          </a:p>
        </p:txBody>
      </p:sp>
    </p:spTree>
    <p:extLst>
      <p:ext uri="{BB962C8B-B14F-4D97-AF65-F5344CB8AC3E}">
        <p14:creationId xmlns:p14="http://schemas.microsoft.com/office/powerpoint/2010/main" val="3433225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918" y="54281"/>
            <a:ext cx="10978515" cy="1143265"/>
          </a:xfrm>
          <a:prstGeom prst="rect">
            <a:avLst/>
          </a:prstGeom>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a:xfrm>
            <a:off x="609918" y="1600571"/>
            <a:ext cx="10978515" cy="4527011"/>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3926841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1485578"/>
            <a:ext cx="2744629" cy="4968552"/>
          </a:xfrm>
          <a:prstGeom prst="rect">
            <a:avLst/>
          </a:prstGeo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09918" y="1485578"/>
            <a:ext cx="8030580" cy="496855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Title 1"/>
          <p:cNvSpPr txBox="1">
            <a:spLocks/>
          </p:cNvSpPr>
          <p:nvPr userDrawn="1"/>
        </p:nvSpPr>
        <p:spPr bwMode="auto">
          <a:xfrm>
            <a:off x="609918" y="54281"/>
            <a:ext cx="10978515"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26400" tIns="396000" rIns="2124000" bIns="234000" numCol="1" anchor="b" anchorCtr="0" compatLnSpc="1">
            <a:prstTxWarp prst="textNoShape">
              <a:avLst/>
            </a:prstTxWarp>
          </a:bodyPr>
          <a:lstStyle>
            <a:lvl1pPr algn="ctr" defTabSz="1088959" rtl="0" eaLnBrk="1" latinLnBrk="0" hangingPunct="1">
              <a:spcBef>
                <a:spcPct val="0"/>
              </a:spcBef>
              <a:buNone/>
              <a:defRPr sz="3200" b="1" kern="1200">
                <a:solidFill>
                  <a:schemeClr val="bg1"/>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a:lstStyle>
          <a:p>
            <a:r>
              <a:rPr lang="en-US" smtClean="0"/>
              <a:t>Click to edit Master title style</a:t>
            </a:r>
            <a:endParaRPr lang="en-ZA"/>
          </a:p>
        </p:txBody>
      </p:sp>
    </p:spTree>
    <p:extLst>
      <p:ext uri="{BB962C8B-B14F-4D97-AF65-F5344CB8AC3E}">
        <p14:creationId xmlns:p14="http://schemas.microsoft.com/office/powerpoint/2010/main" val="2832729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big bar up)" type="title" preserve="1">
  <p:cSld name="Title (big bar up)">
    <p:spTree>
      <p:nvGrpSpPr>
        <p:cNvPr id="1" name=""/>
        <p:cNvGrpSpPr/>
        <p:nvPr/>
      </p:nvGrpSpPr>
      <p:grpSpPr>
        <a:xfrm>
          <a:off x="0" y="0"/>
          <a:ext cx="0" cy="0"/>
          <a:chOff x="0" y="0"/>
          <a:chExt cx="0" cy="0"/>
        </a:xfrm>
      </p:grpSpPr>
      <p:pic>
        <p:nvPicPr>
          <p:cNvPr id="15" name="Picture 33"/>
          <p:cNvPicPr>
            <a:picLocks noChangeAspect="1"/>
          </p:cNvPicPr>
          <p:nvPr userDrawn="1"/>
        </p:nvPicPr>
        <p:blipFill rotWithShape="1">
          <a:blip r:embed="rId5">
            <a:extLst>
              <a:ext uri="{28A0092B-C50C-407E-A947-70E740481C1C}">
                <a14:useLocalDpi xmlns:a14="http://schemas.microsoft.com/office/drawing/2010/main" val="0"/>
              </a:ext>
            </a:extLst>
          </a:blip>
          <a:srcRect l="459" t="8159" r="459" b="17626"/>
          <a:stretch/>
        </p:blipFill>
        <p:spPr bwMode="auto">
          <a:xfrm>
            <a:off x="0" y="1588"/>
            <a:ext cx="12198350" cy="5156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dtText Box 101 Id11"/>
          <p:cNvSpPr txBox="1">
            <a:spLocks noChangeArrowheads="1"/>
          </p:cNvSpPr>
          <p:nvPr userDrawn="1">
            <p:custDataLst>
              <p:tags r:id="rId1"/>
            </p:custDataLst>
          </p:nvPr>
        </p:nvSpPr>
        <p:spPr bwMode="auto">
          <a:xfrm>
            <a:off x="6099175" y="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6000" rIns="0" bIns="0"/>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spcBef>
                <a:spcPct val="50000"/>
              </a:spcBef>
            </a:pPr>
            <a:endParaRPr lang="en-US" altLang="en-US" sz="1100" b="1">
              <a:solidFill>
                <a:srgbClr val="990000"/>
              </a:solidFill>
            </a:endParaRPr>
          </a:p>
        </p:txBody>
      </p:sp>
      <p:sp>
        <p:nvSpPr>
          <p:cNvPr id="57350" name="cdtRectangle 115 Id57350"/>
          <p:cNvSpPr>
            <a:spLocks noGrp="1" noChangeArrowheads="1"/>
          </p:cNvSpPr>
          <p:nvPr>
            <p:ph type="ctrTitle" hasCustomPrompt="1"/>
          </p:nvPr>
        </p:nvSpPr>
        <p:spPr bwMode="gray">
          <a:xfrm>
            <a:off x="338137" y="4288195"/>
            <a:ext cx="11860212" cy="870215"/>
          </a:xfrm>
          <a:prstGeom prst="rect">
            <a:avLst/>
          </a:prstGeom>
          <a:solidFill>
            <a:srgbClr val="233746">
              <a:alpha val="65000"/>
            </a:srgbClr>
          </a:solidFill>
        </p:spPr>
        <p:txBody>
          <a:bodyPr lIns="270000" tIns="144000" rIns="482400" bIns="108000">
            <a:spAutoFit/>
          </a:bodyPr>
          <a:lstStyle>
            <a:lvl1pPr>
              <a:defRPr sz="4000" smtClean="0">
                <a:solidFill>
                  <a:srgbClr val="FFFFFF"/>
                </a:solidFill>
                <a:latin typeface="Arial" pitchFamily="34" charset="0"/>
              </a:defRPr>
            </a:lvl1pPr>
          </a:lstStyle>
          <a:p>
            <a:r>
              <a:rPr lang="en-US" dirty="0" smtClean="0"/>
              <a:t>Title</a:t>
            </a:r>
          </a:p>
        </p:txBody>
      </p:sp>
      <p:sp>
        <p:nvSpPr>
          <p:cNvPr id="57351" name="cdtRectangle 116 Id57351"/>
          <p:cNvSpPr>
            <a:spLocks noGrp="1" noChangeArrowheads="1"/>
          </p:cNvSpPr>
          <p:nvPr>
            <p:ph type="subTitle" idx="1" hasCustomPrompt="1"/>
          </p:nvPr>
        </p:nvSpPr>
        <p:spPr bwMode="gray">
          <a:xfrm>
            <a:off x="338137" y="5158410"/>
            <a:ext cx="11860212" cy="393173"/>
          </a:xfrm>
          <a:solidFill>
            <a:srgbClr val="879BAA"/>
          </a:solidFill>
        </p:spPr>
        <p:txBody>
          <a:bodyPr lIns="270000" tIns="18000" rIns="482400" bIns="36000">
            <a:noAutofit/>
          </a:bodyPr>
          <a:lstStyle>
            <a:lvl1pPr>
              <a:defRPr sz="2000" smtClean="0">
                <a:solidFill>
                  <a:srgbClr val="FFFFFF"/>
                </a:solidFill>
                <a:latin typeface="Arial" pitchFamily="34" charset="0"/>
              </a:defRPr>
            </a:lvl1pPr>
          </a:lstStyle>
          <a:p>
            <a:r>
              <a:rPr lang="en-US" dirty="0" smtClean="0"/>
              <a:t>Sub Title</a:t>
            </a:r>
          </a:p>
        </p:txBody>
      </p:sp>
      <p:sp>
        <p:nvSpPr>
          <p:cNvPr id="16" name="cdtText Box 133 Id14"/>
          <p:cNvSpPr txBox="1">
            <a:spLocks noChangeArrowheads="1"/>
          </p:cNvSpPr>
          <p:nvPr userDrawn="1">
            <p:custDataLst>
              <p:tags r:id="rId2"/>
            </p:custDataLst>
          </p:nvPr>
        </p:nvSpPr>
        <p:spPr bwMode="auto">
          <a:xfrm>
            <a:off x="0" y="6274177"/>
            <a:ext cx="12198350" cy="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6400" tIns="144000" rIns="3211200" bIns="0" anchor="ct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eaLnBrk="1" hangingPunct="1">
              <a:spcBef>
                <a:spcPct val="50000"/>
              </a:spcBef>
            </a:pPr>
            <a:r>
              <a:rPr lang="en-US" altLang="en-US" sz="1000" b="1" dirty="0">
                <a:solidFill>
                  <a:srgbClr val="3B4953"/>
                </a:solidFill>
              </a:rPr>
              <a:t>© EBE </a:t>
            </a:r>
            <a:r>
              <a:rPr lang="en-US" altLang="en-US" sz="1000" b="1" dirty="0" smtClean="0">
                <a:solidFill>
                  <a:srgbClr val="3B4953"/>
                </a:solidFill>
              </a:rPr>
              <a:t>Knowledge</a:t>
            </a:r>
            <a:r>
              <a:rPr lang="en-US" altLang="en-US" sz="1000" b="1" baseline="0" dirty="0" smtClean="0">
                <a:solidFill>
                  <a:srgbClr val="3B4953"/>
                </a:solidFill>
              </a:rPr>
              <a:t> Management</a:t>
            </a:r>
            <a:endParaRPr lang="en-US" altLang="en-US" sz="1000" b="1" dirty="0">
              <a:solidFill>
                <a:srgbClr val="3B4953"/>
              </a:solidFill>
            </a:endParaRPr>
          </a:p>
        </p:txBody>
      </p:sp>
      <p:sp>
        <p:nvSpPr>
          <p:cNvPr id="17" name="cdtText Box 133 Id10"/>
          <p:cNvSpPr txBox="1">
            <a:spLocks noChangeArrowheads="1"/>
          </p:cNvSpPr>
          <p:nvPr userDrawn="1">
            <p:custDataLst>
              <p:tags r:id="rId3"/>
            </p:custDataLst>
          </p:nvPr>
        </p:nvSpPr>
        <p:spPr bwMode="auto">
          <a:xfrm>
            <a:off x="7516813" y="6167278"/>
            <a:ext cx="4681537" cy="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44000" rIns="482400" bIns="0" anchor="ct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r" eaLnBrk="1" hangingPunct="1">
              <a:spcBef>
                <a:spcPct val="50000"/>
              </a:spcBef>
            </a:pPr>
            <a:r>
              <a:rPr lang="en-ZA" altLang="en-US" sz="1000" b="1" noProof="1">
                <a:solidFill>
                  <a:srgbClr val="505A64"/>
                </a:solidFill>
              </a:rPr>
              <a:t>“An investment in knowledge pays the best return.”</a:t>
            </a:r>
          </a:p>
          <a:p>
            <a:pPr algn="r" eaLnBrk="1" hangingPunct="1">
              <a:spcBef>
                <a:spcPct val="50000"/>
              </a:spcBef>
            </a:pPr>
            <a:r>
              <a:rPr lang="en-ZA" altLang="en-US" sz="1000" b="1" noProof="1">
                <a:solidFill>
                  <a:srgbClr val="505A64"/>
                </a:solidFill>
              </a:rPr>
              <a:t>–Benjamin Franklin</a:t>
            </a:r>
          </a:p>
        </p:txBody>
      </p:sp>
      <p:grpSp>
        <p:nvGrpSpPr>
          <p:cNvPr id="18" name="Group 37"/>
          <p:cNvGrpSpPr>
            <a:grpSpLocks/>
          </p:cNvGrpSpPr>
          <p:nvPr userDrawn="1"/>
        </p:nvGrpSpPr>
        <p:grpSpPr bwMode="auto">
          <a:xfrm>
            <a:off x="627063" y="0"/>
            <a:ext cx="1728787" cy="968375"/>
            <a:chOff x="7308850" y="0"/>
            <a:chExt cx="1440001" cy="806400"/>
          </a:xfrm>
        </p:grpSpPr>
        <p:sp>
          <p:nvSpPr>
            <p:cNvPr id="19" name="Rectangle 38"/>
            <p:cNvSpPr>
              <a:spLocks noChangeArrowheads="1"/>
            </p:cNvSpPr>
            <p:nvPr userDrawn="1"/>
          </p:nvSpPr>
          <p:spPr bwMode="auto">
            <a:xfrm>
              <a:off x="7308850" y="0"/>
              <a:ext cx="1439863" cy="634206"/>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108000" tIns="54000" rIns="108000" bIns="54000" anchor="ct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lnSpc>
                  <a:spcPct val="110000"/>
                </a:lnSpc>
                <a:spcBef>
                  <a:spcPct val="50000"/>
                </a:spcBef>
              </a:pPr>
              <a:endParaRPr lang="en-ZA" altLang="en-US" b="1">
                <a:solidFill>
                  <a:schemeClr val="tx1"/>
                </a:solidFill>
              </a:endParaRPr>
            </a:p>
          </p:txBody>
        </p:sp>
        <p:sp>
          <p:nvSpPr>
            <p:cNvPr id="20" name="Rectangle 39"/>
            <p:cNvSpPr>
              <a:spLocks noChangeArrowheads="1"/>
            </p:cNvSpPr>
            <p:nvPr userDrawn="1"/>
          </p:nvSpPr>
          <p:spPr bwMode="auto">
            <a:xfrm>
              <a:off x="7308851" y="687600"/>
              <a:ext cx="1440000" cy="1188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108000" tIns="54000" rIns="108000" bIns="54000" anchor="ct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lnSpc>
                  <a:spcPct val="110000"/>
                </a:lnSpc>
                <a:spcBef>
                  <a:spcPct val="50000"/>
                </a:spcBef>
              </a:pPr>
              <a:endParaRPr lang="en-ZA" altLang="en-US" b="1">
                <a:solidFill>
                  <a:schemeClr val="tx1"/>
                </a:solidFill>
              </a:endParaRPr>
            </a:p>
          </p:txBody>
        </p:sp>
      </p:grpSp>
      <p:sp>
        <p:nvSpPr>
          <p:cNvPr id="21" name="Text Box 1"/>
          <p:cNvSpPr txBox="1">
            <a:spLocks noChangeArrowheads="1"/>
          </p:cNvSpPr>
          <p:nvPr userDrawn="1"/>
        </p:nvSpPr>
        <p:spPr bwMode="auto">
          <a:xfrm>
            <a:off x="627063" y="47625"/>
            <a:ext cx="172878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eaLnBrk="1" hangingPunct="1">
              <a:spcAft>
                <a:spcPts val="1000"/>
              </a:spcAft>
            </a:pPr>
            <a:r>
              <a:rPr lang="en-ZA" altLang="en-US" sz="1400" b="1" dirty="0">
                <a:solidFill>
                  <a:srgbClr val="262626"/>
                </a:solidFill>
                <a:latin typeface="Corbel" pitchFamily="34" charset="0"/>
                <a:ea typeface="Adobe Fan Heiti Std B" pitchFamily="34" charset="-128"/>
                <a:cs typeface="Times New Roman" pitchFamily="18" charset="0"/>
              </a:rPr>
              <a:t>EBE </a:t>
            </a:r>
            <a:br>
              <a:rPr lang="en-ZA" altLang="en-US" sz="1400" b="1" dirty="0">
                <a:solidFill>
                  <a:srgbClr val="262626"/>
                </a:solidFill>
                <a:latin typeface="Corbel" pitchFamily="34" charset="0"/>
                <a:ea typeface="Adobe Fan Heiti Std B" pitchFamily="34" charset="-128"/>
                <a:cs typeface="Times New Roman" pitchFamily="18" charset="0"/>
              </a:rPr>
            </a:br>
            <a:r>
              <a:rPr lang="en-ZA" altLang="en-US" sz="1400" b="1" dirty="0">
                <a:solidFill>
                  <a:srgbClr val="262626"/>
                </a:solidFill>
                <a:latin typeface="Corbel" pitchFamily="34" charset="0"/>
                <a:ea typeface="Adobe Fan Heiti Std B" pitchFamily="34" charset="-128"/>
                <a:cs typeface="Times New Roman" pitchFamily="18" charset="0"/>
              </a:rPr>
              <a:t>KNOWLEDGE MANAGEMENT</a:t>
            </a:r>
            <a:endParaRPr lang="en-ZA" altLang="en-US" sz="1400" b="1" dirty="0">
              <a:solidFill>
                <a:srgbClr val="262626"/>
              </a:solidFill>
              <a:latin typeface="Corbel" pitchFamily="34" charset="0"/>
              <a:ea typeface="Calibri" pitchFamily="34" charset="0"/>
              <a:cs typeface="Times New Roman" pitchFamily="18" charset="0"/>
            </a:endParaRPr>
          </a:p>
        </p:txBody>
      </p:sp>
    </p:spTree>
    <p:extLst>
      <p:ext uri="{BB962C8B-B14F-4D97-AF65-F5344CB8AC3E}">
        <p14:creationId xmlns:p14="http://schemas.microsoft.com/office/powerpoint/2010/main" val="106701728"/>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fullscreen (big bar down)" type="title" preserve="1">
  <p:cSld name="Title fullscreen (big bar down)">
    <p:spTree>
      <p:nvGrpSpPr>
        <p:cNvPr id="1" name=""/>
        <p:cNvGrpSpPr/>
        <p:nvPr/>
      </p:nvGrpSpPr>
      <p:grpSpPr>
        <a:xfrm>
          <a:off x="0" y="0"/>
          <a:ext cx="0" cy="0"/>
          <a:chOff x="0" y="0"/>
          <a:chExt cx="0" cy="0"/>
        </a:xfrm>
      </p:grpSpPr>
      <p:pic>
        <p:nvPicPr>
          <p:cNvPr id="17" name="Picture 33"/>
          <p:cNvPicPr>
            <a:picLocks noChangeAspect="1"/>
          </p:cNvPicPr>
          <p:nvPr userDrawn="1"/>
        </p:nvPicPr>
        <p:blipFill rotWithShape="1">
          <a:blip r:embed="rId5">
            <a:extLst>
              <a:ext uri="{28A0092B-C50C-407E-A947-70E740481C1C}">
                <a14:useLocalDpi xmlns:a14="http://schemas.microsoft.com/office/drawing/2010/main" val="0"/>
              </a:ext>
            </a:extLst>
          </a:blip>
          <a:srcRect t="641" r="918" b="641"/>
          <a:stretch/>
        </p:blipFill>
        <p:spPr bwMode="auto">
          <a:xfrm>
            <a:off x="0" y="0"/>
            <a:ext cx="1219835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dtText Box 101 Id11"/>
          <p:cNvSpPr txBox="1">
            <a:spLocks noChangeArrowheads="1"/>
          </p:cNvSpPr>
          <p:nvPr userDrawn="1">
            <p:custDataLst>
              <p:tags r:id="rId1"/>
            </p:custDataLst>
          </p:nvPr>
        </p:nvSpPr>
        <p:spPr bwMode="auto">
          <a:xfrm>
            <a:off x="6099175" y="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6000" rIns="0" bIns="0"/>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spcBef>
                <a:spcPct val="50000"/>
              </a:spcBef>
            </a:pPr>
            <a:endParaRPr lang="en-US" altLang="en-US" sz="1100" b="1">
              <a:solidFill>
                <a:srgbClr val="990000"/>
              </a:solidFill>
            </a:endParaRPr>
          </a:p>
        </p:txBody>
      </p:sp>
      <p:sp>
        <p:nvSpPr>
          <p:cNvPr id="57350" name="cdtRectangle 115 Id57350"/>
          <p:cNvSpPr>
            <a:spLocks noGrp="1" noChangeArrowheads="1"/>
          </p:cNvSpPr>
          <p:nvPr>
            <p:ph type="ctrTitle" hasCustomPrompt="1"/>
          </p:nvPr>
        </p:nvSpPr>
        <p:spPr bwMode="ltGray">
          <a:xfrm>
            <a:off x="338137" y="2421434"/>
            <a:ext cx="11860212" cy="1266539"/>
          </a:xfrm>
          <a:prstGeom prst="rect">
            <a:avLst/>
          </a:prstGeom>
          <a:solidFill>
            <a:srgbClr val="233746">
              <a:alpha val="65000"/>
            </a:srgbClr>
          </a:solidFill>
        </p:spPr>
        <p:txBody>
          <a:bodyPr lIns="270000" tIns="536400" rIns="482400" bIns="108000" anchor="t">
            <a:spAutoFit/>
          </a:bodyPr>
          <a:lstStyle>
            <a:lvl1pPr>
              <a:defRPr sz="4000" smtClean="0">
                <a:solidFill>
                  <a:srgbClr val="FFFFFF"/>
                </a:solidFill>
                <a:latin typeface="Arial" pitchFamily="34" charset="0"/>
              </a:defRPr>
            </a:lvl1pPr>
          </a:lstStyle>
          <a:p>
            <a:r>
              <a:rPr lang="en-US" dirty="0" smtClean="0"/>
              <a:t>Title</a:t>
            </a:r>
          </a:p>
        </p:txBody>
      </p:sp>
      <p:sp>
        <p:nvSpPr>
          <p:cNvPr id="57351" name="cdtRectangle 116 Id57351"/>
          <p:cNvSpPr>
            <a:spLocks noGrp="1" noChangeArrowheads="1"/>
          </p:cNvSpPr>
          <p:nvPr>
            <p:ph type="subTitle" idx="1" hasCustomPrompt="1"/>
          </p:nvPr>
        </p:nvSpPr>
        <p:spPr bwMode="ltGray">
          <a:xfrm>
            <a:off x="338138" y="2421435"/>
            <a:ext cx="11860212" cy="393173"/>
          </a:xfrm>
          <a:noFill/>
          <a:extLst/>
        </p:spPr>
        <p:txBody>
          <a:bodyPr lIns="270000" tIns="18000" rIns="482400" bIns="36000" anchor="b">
            <a:noAutofit/>
          </a:bodyPr>
          <a:lstStyle>
            <a:lvl1pPr>
              <a:defRPr sz="2000" smtClean="0">
                <a:solidFill>
                  <a:srgbClr val="FFFFFF"/>
                </a:solidFill>
                <a:latin typeface="Arial" pitchFamily="34" charset="0"/>
              </a:defRPr>
            </a:lvl1pPr>
          </a:lstStyle>
          <a:p>
            <a:r>
              <a:rPr lang="en-US" dirty="0" smtClean="0"/>
              <a:t>Sub Title</a:t>
            </a:r>
          </a:p>
        </p:txBody>
      </p:sp>
      <p:sp>
        <p:nvSpPr>
          <p:cNvPr id="15" name="cdtText Box 133 Id14"/>
          <p:cNvSpPr txBox="1">
            <a:spLocks noChangeArrowheads="1"/>
          </p:cNvSpPr>
          <p:nvPr userDrawn="1">
            <p:custDataLst>
              <p:tags r:id="rId2"/>
            </p:custDataLst>
          </p:nvPr>
        </p:nvSpPr>
        <p:spPr bwMode="auto">
          <a:xfrm>
            <a:off x="0" y="6274177"/>
            <a:ext cx="12198350" cy="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6400" tIns="144000" rIns="3211200" bIns="0" anchor="ct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eaLnBrk="1" hangingPunct="1">
              <a:spcBef>
                <a:spcPct val="50000"/>
              </a:spcBef>
            </a:pPr>
            <a:r>
              <a:rPr lang="en-US" altLang="en-US" sz="1000" b="1" dirty="0">
                <a:solidFill>
                  <a:srgbClr val="3B4953"/>
                </a:solidFill>
              </a:rPr>
              <a:t>© EBE </a:t>
            </a:r>
            <a:r>
              <a:rPr lang="en-US" altLang="en-US" sz="1000" b="1" dirty="0" smtClean="0">
                <a:solidFill>
                  <a:srgbClr val="3B4953"/>
                </a:solidFill>
              </a:rPr>
              <a:t>Knowledge</a:t>
            </a:r>
            <a:r>
              <a:rPr lang="en-US" altLang="en-US" sz="1000" b="1" baseline="0" dirty="0" smtClean="0">
                <a:solidFill>
                  <a:srgbClr val="3B4953"/>
                </a:solidFill>
              </a:rPr>
              <a:t> Management</a:t>
            </a:r>
            <a:endParaRPr lang="en-US" altLang="en-US" sz="1000" b="1" dirty="0">
              <a:solidFill>
                <a:srgbClr val="3B4953"/>
              </a:solidFill>
            </a:endParaRPr>
          </a:p>
        </p:txBody>
      </p:sp>
      <p:sp>
        <p:nvSpPr>
          <p:cNvPr id="16" name="cdtText Box 133 Id10"/>
          <p:cNvSpPr txBox="1">
            <a:spLocks noChangeArrowheads="1"/>
          </p:cNvSpPr>
          <p:nvPr userDrawn="1">
            <p:custDataLst>
              <p:tags r:id="rId3"/>
            </p:custDataLst>
          </p:nvPr>
        </p:nvSpPr>
        <p:spPr bwMode="auto">
          <a:xfrm>
            <a:off x="7516813" y="6167278"/>
            <a:ext cx="4681537" cy="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44000" rIns="482400" bIns="0" anchor="ct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r" eaLnBrk="1" hangingPunct="1">
              <a:spcBef>
                <a:spcPct val="50000"/>
              </a:spcBef>
            </a:pPr>
            <a:r>
              <a:rPr lang="en-ZA" altLang="en-US" sz="1000" b="1" noProof="1">
                <a:solidFill>
                  <a:srgbClr val="505A64"/>
                </a:solidFill>
              </a:rPr>
              <a:t>“An investment in knowledge pays the best return.”</a:t>
            </a:r>
          </a:p>
          <a:p>
            <a:pPr algn="r" eaLnBrk="1" hangingPunct="1">
              <a:spcBef>
                <a:spcPct val="50000"/>
              </a:spcBef>
            </a:pPr>
            <a:r>
              <a:rPr lang="en-ZA" altLang="en-US" sz="1000" b="1" noProof="1">
                <a:solidFill>
                  <a:srgbClr val="505A64"/>
                </a:solidFill>
              </a:rPr>
              <a:t>–Benjamin Franklin</a:t>
            </a:r>
          </a:p>
        </p:txBody>
      </p:sp>
      <p:grpSp>
        <p:nvGrpSpPr>
          <p:cNvPr id="18" name="Group 37"/>
          <p:cNvGrpSpPr>
            <a:grpSpLocks/>
          </p:cNvGrpSpPr>
          <p:nvPr userDrawn="1"/>
        </p:nvGrpSpPr>
        <p:grpSpPr bwMode="auto">
          <a:xfrm>
            <a:off x="627063" y="0"/>
            <a:ext cx="1728787" cy="968375"/>
            <a:chOff x="7308850" y="0"/>
            <a:chExt cx="1440001" cy="806400"/>
          </a:xfrm>
        </p:grpSpPr>
        <p:sp>
          <p:nvSpPr>
            <p:cNvPr id="19" name="Rectangle 38"/>
            <p:cNvSpPr>
              <a:spLocks noChangeArrowheads="1"/>
            </p:cNvSpPr>
            <p:nvPr userDrawn="1"/>
          </p:nvSpPr>
          <p:spPr bwMode="auto">
            <a:xfrm>
              <a:off x="7308850" y="0"/>
              <a:ext cx="1439863" cy="634206"/>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108000" tIns="54000" rIns="108000" bIns="54000" anchor="ct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lnSpc>
                  <a:spcPct val="110000"/>
                </a:lnSpc>
                <a:spcBef>
                  <a:spcPct val="50000"/>
                </a:spcBef>
              </a:pPr>
              <a:endParaRPr lang="en-ZA" altLang="en-US" b="1">
                <a:solidFill>
                  <a:schemeClr val="tx1"/>
                </a:solidFill>
              </a:endParaRPr>
            </a:p>
          </p:txBody>
        </p:sp>
        <p:sp>
          <p:nvSpPr>
            <p:cNvPr id="20" name="Rectangle 39"/>
            <p:cNvSpPr>
              <a:spLocks noChangeArrowheads="1"/>
            </p:cNvSpPr>
            <p:nvPr userDrawn="1"/>
          </p:nvSpPr>
          <p:spPr bwMode="auto">
            <a:xfrm>
              <a:off x="7308851" y="687600"/>
              <a:ext cx="1440000" cy="1188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108000" tIns="54000" rIns="108000" bIns="54000" anchor="ct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lnSpc>
                  <a:spcPct val="110000"/>
                </a:lnSpc>
                <a:spcBef>
                  <a:spcPct val="50000"/>
                </a:spcBef>
              </a:pPr>
              <a:endParaRPr lang="en-ZA" altLang="en-US" b="1">
                <a:solidFill>
                  <a:schemeClr val="tx1"/>
                </a:solidFill>
              </a:endParaRPr>
            </a:p>
          </p:txBody>
        </p:sp>
      </p:grpSp>
      <p:sp>
        <p:nvSpPr>
          <p:cNvPr id="21" name="Text Box 1"/>
          <p:cNvSpPr txBox="1">
            <a:spLocks noChangeArrowheads="1"/>
          </p:cNvSpPr>
          <p:nvPr userDrawn="1"/>
        </p:nvSpPr>
        <p:spPr bwMode="auto">
          <a:xfrm>
            <a:off x="627063" y="47625"/>
            <a:ext cx="172878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eaLnBrk="1" hangingPunct="1">
              <a:spcAft>
                <a:spcPts val="1000"/>
              </a:spcAft>
            </a:pPr>
            <a:r>
              <a:rPr lang="en-ZA" altLang="en-US" sz="1400" b="1" dirty="0">
                <a:solidFill>
                  <a:srgbClr val="262626"/>
                </a:solidFill>
                <a:latin typeface="Corbel" pitchFamily="34" charset="0"/>
                <a:ea typeface="Adobe Fan Heiti Std B" pitchFamily="34" charset="-128"/>
                <a:cs typeface="Times New Roman" pitchFamily="18" charset="0"/>
              </a:rPr>
              <a:t>EBE </a:t>
            </a:r>
            <a:br>
              <a:rPr lang="en-ZA" altLang="en-US" sz="1400" b="1" dirty="0">
                <a:solidFill>
                  <a:srgbClr val="262626"/>
                </a:solidFill>
                <a:latin typeface="Corbel" pitchFamily="34" charset="0"/>
                <a:ea typeface="Adobe Fan Heiti Std B" pitchFamily="34" charset="-128"/>
                <a:cs typeface="Times New Roman" pitchFamily="18" charset="0"/>
              </a:rPr>
            </a:br>
            <a:r>
              <a:rPr lang="en-ZA" altLang="en-US" sz="1400" b="1" dirty="0">
                <a:solidFill>
                  <a:srgbClr val="262626"/>
                </a:solidFill>
                <a:latin typeface="Corbel" pitchFamily="34" charset="0"/>
                <a:ea typeface="Adobe Fan Heiti Std B" pitchFamily="34" charset="-128"/>
                <a:cs typeface="Times New Roman" pitchFamily="18" charset="0"/>
              </a:rPr>
              <a:t>KNOWLEDGE MANAGEMENT</a:t>
            </a:r>
            <a:endParaRPr lang="en-ZA" altLang="en-US" sz="1400" b="1" dirty="0">
              <a:solidFill>
                <a:srgbClr val="262626"/>
              </a:solidFill>
              <a:latin typeface="Corbel" pitchFamily="34" charset="0"/>
              <a:ea typeface="Calibri" pitchFamily="34" charset="0"/>
              <a:cs typeface="Times New Roman" pitchFamily="18" charset="0"/>
            </a:endParaRPr>
          </a:p>
        </p:txBody>
      </p:sp>
    </p:spTree>
    <p:extLst>
      <p:ext uri="{BB962C8B-B14F-4D97-AF65-F5344CB8AC3E}">
        <p14:creationId xmlns:p14="http://schemas.microsoft.com/office/powerpoint/2010/main" val="4114286439"/>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fullscreen (big bar up)" type="title" preserve="1">
  <p:cSld name="Title fullscreen (big bar up)">
    <p:spTree>
      <p:nvGrpSpPr>
        <p:cNvPr id="1" name=""/>
        <p:cNvGrpSpPr/>
        <p:nvPr/>
      </p:nvGrpSpPr>
      <p:grpSpPr>
        <a:xfrm>
          <a:off x="0" y="0"/>
          <a:ext cx="0" cy="0"/>
          <a:chOff x="0" y="0"/>
          <a:chExt cx="0" cy="0"/>
        </a:xfrm>
      </p:grpSpPr>
      <p:pic>
        <p:nvPicPr>
          <p:cNvPr id="17" name="Picture 33"/>
          <p:cNvPicPr>
            <a:picLocks noChangeAspect="1"/>
          </p:cNvPicPr>
          <p:nvPr userDrawn="1"/>
        </p:nvPicPr>
        <p:blipFill rotWithShape="1">
          <a:blip r:embed="rId5">
            <a:extLst>
              <a:ext uri="{28A0092B-C50C-407E-A947-70E740481C1C}">
                <a14:useLocalDpi xmlns:a14="http://schemas.microsoft.com/office/drawing/2010/main" val="0"/>
              </a:ext>
            </a:extLst>
          </a:blip>
          <a:srcRect t="641" r="918" b="641"/>
          <a:stretch/>
        </p:blipFill>
        <p:spPr bwMode="auto">
          <a:xfrm>
            <a:off x="-1981" y="0"/>
            <a:ext cx="1219835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dtText Box 101 Id11"/>
          <p:cNvSpPr txBox="1">
            <a:spLocks noChangeArrowheads="1"/>
          </p:cNvSpPr>
          <p:nvPr userDrawn="1">
            <p:custDataLst>
              <p:tags r:id="rId1"/>
            </p:custDataLst>
          </p:nvPr>
        </p:nvSpPr>
        <p:spPr bwMode="auto">
          <a:xfrm>
            <a:off x="6099175" y="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6000" rIns="0" bIns="0"/>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spcBef>
                <a:spcPct val="50000"/>
              </a:spcBef>
            </a:pPr>
            <a:endParaRPr lang="en-US" altLang="en-US" sz="1100" b="1">
              <a:solidFill>
                <a:srgbClr val="990000"/>
              </a:solidFill>
            </a:endParaRPr>
          </a:p>
        </p:txBody>
      </p:sp>
      <p:sp>
        <p:nvSpPr>
          <p:cNvPr id="57350" name="cdtRectangle 115 Id57350"/>
          <p:cNvSpPr>
            <a:spLocks noGrp="1" noChangeArrowheads="1"/>
          </p:cNvSpPr>
          <p:nvPr>
            <p:ph type="ctrTitle" hasCustomPrompt="1"/>
          </p:nvPr>
        </p:nvSpPr>
        <p:spPr bwMode="ltGray">
          <a:xfrm>
            <a:off x="338137" y="2988581"/>
            <a:ext cx="11860212" cy="1266539"/>
          </a:xfrm>
          <a:prstGeom prst="rect">
            <a:avLst/>
          </a:prstGeom>
          <a:solidFill>
            <a:srgbClr val="233746">
              <a:alpha val="65000"/>
            </a:srgbClr>
          </a:solidFill>
        </p:spPr>
        <p:txBody>
          <a:bodyPr lIns="270000" tIns="144000" rIns="482400" bIns="500400">
            <a:spAutoFit/>
          </a:bodyPr>
          <a:lstStyle>
            <a:lvl1pPr>
              <a:defRPr sz="4000" smtClean="0">
                <a:solidFill>
                  <a:srgbClr val="FFFFFF"/>
                </a:solidFill>
                <a:latin typeface="Arial" pitchFamily="34" charset="0"/>
              </a:defRPr>
            </a:lvl1pPr>
          </a:lstStyle>
          <a:p>
            <a:r>
              <a:rPr lang="en-US" dirty="0" smtClean="0"/>
              <a:t>Title</a:t>
            </a:r>
          </a:p>
        </p:txBody>
      </p:sp>
      <p:sp>
        <p:nvSpPr>
          <p:cNvPr id="57351" name="cdtRectangle 116 Id57351"/>
          <p:cNvSpPr>
            <a:spLocks noGrp="1" noChangeArrowheads="1"/>
          </p:cNvSpPr>
          <p:nvPr>
            <p:ph type="subTitle" idx="1" hasCustomPrompt="1"/>
          </p:nvPr>
        </p:nvSpPr>
        <p:spPr bwMode="ltGray">
          <a:xfrm>
            <a:off x="338138" y="3861694"/>
            <a:ext cx="11860212" cy="393173"/>
          </a:xfrm>
          <a:noFill/>
          <a:extLst/>
        </p:spPr>
        <p:txBody>
          <a:bodyPr lIns="270000" tIns="18000" rIns="482400" bIns="36000">
            <a:noAutofit/>
          </a:bodyPr>
          <a:lstStyle>
            <a:lvl1pPr>
              <a:defRPr sz="2000" smtClean="0">
                <a:solidFill>
                  <a:srgbClr val="FFFFFF"/>
                </a:solidFill>
                <a:latin typeface="Arial" pitchFamily="34" charset="0"/>
              </a:defRPr>
            </a:lvl1pPr>
          </a:lstStyle>
          <a:p>
            <a:r>
              <a:rPr lang="en-US" dirty="0" smtClean="0"/>
              <a:t>Sub Title</a:t>
            </a:r>
          </a:p>
        </p:txBody>
      </p:sp>
      <p:sp>
        <p:nvSpPr>
          <p:cNvPr id="15" name="cdtText Box 133 Id14"/>
          <p:cNvSpPr txBox="1">
            <a:spLocks noChangeArrowheads="1"/>
          </p:cNvSpPr>
          <p:nvPr userDrawn="1">
            <p:custDataLst>
              <p:tags r:id="rId2"/>
            </p:custDataLst>
          </p:nvPr>
        </p:nvSpPr>
        <p:spPr bwMode="auto">
          <a:xfrm>
            <a:off x="0" y="6274177"/>
            <a:ext cx="12198350" cy="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6400" tIns="144000" rIns="3211200" bIns="0" anchor="ct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eaLnBrk="1" hangingPunct="1">
              <a:spcBef>
                <a:spcPct val="50000"/>
              </a:spcBef>
            </a:pPr>
            <a:r>
              <a:rPr lang="en-US" altLang="en-US" sz="1000" b="1" dirty="0">
                <a:solidFill>
                  <a:srgbClr val="3B4953"/>
                </a:solidFill>
              </a:rPr>
              <a:t>© EBE </a:t>
            </a:r>
            <a:r>
              <a:rPr lang="en-US" altLang="en-US" sz="1000" b="1" dirty="0" smtClean="0">
                <a:solidFill>
                  <a:srgbClr val="3B4953"/>
                </a:solidFill>
              </a:rPr>
              <a:t>Knowledge</a:t>
            </a:r>
            <a:r>
              <a:rPr lang="en-US" altLang="en-US" sz="1000" b="1" baseline="0" dirty="0" smtClean="0">
                <a:solidFill>
                  <a:srgbClr val="3B4953"/>
                </a:solidFill>
              </a:rPr>
              <a:t> Management</a:t>
            </a:r>
            <a:endParaRPr lang="en-US" altLang="en-US" sz="1000" b="1" dirty="0">
              <a:solidFill>
                <a:srgbClr val="3B4953"/>
              </a:solidFill>
            </a:endParaRPr>
          </a:p>
        </p:txBody>
      </p:sp>
      <p:sp>
        <p:nvSpPr>
          <p:cNvPr id="16" name="cdtText Box 133 Id10"/>
          <p:cNvSpPr txBox="1">
            <a:spLocks noChangeArrowheads="1"/>
          </p:cNvSpPr>
          <p:nvPr userDrawn="1">
            <p:custDataLst>
              <p:tags r:id="rId3"/>
            </p:custDataLst>
          </p:nvPr>
        </p:nvSpPr>
        <p:spPr bwMode="auto">
          <a:xfrm>
            <a:off x="7516813" y="6167278"/>
            <a:ext cx="4681537" cy="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44000" rIns="482400" bIns="0" anchor="ct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r" eaLnBrk="1" hangingPunct="1">
              <a:spcBef>
                <a:spcPct val="50000"/>
              </a:spcBef>
            </a:pPr>
            <a:r>
              <a:rPr lang="en-ZA" altLang="en-US" sz="1000" b="1" noProof="1">
                <a:solidFill>
                  <a:srgbClr val="505A64"/>
                </a:solidFill>
              </a:rPr>
              <a:t>“An investment in knowledge pays the best return.”</a:t>
            </a:r>
          </a:p>
          <a:p>
            <a:pPr algn="r" eaLnBrk="1" hangingPunct="1">
              <a:spcBef>
                <a:spcPct val="50000"/>
              </a:spcBef>
            </a:pPr>
            <a:r>
              <a:rPr lang="en-ZA" altLang="en-US" sz="1000" b="1" noProof="1">
                <a:solidFill>
                  <a:srgbClr val="505A64"/>
                </a:solidFill>
              </a:rPr>
              <a:t>–Benjamin Franklin</a:t>
            </a:r>
          </a:p>
        </p:txBody>
      </p:sp>
      <p:grpSp>
        <p:nvGrpSpPr>
          <p:cNvPr id="18" name="Group 37"/>
          <p:cNvGrpSpPr>
            <a:grpSpLocks/>
          </p:cNvGrpSpPr>
          <p:nvPr userDrawn="1"/>
        </p:nvGrpSpPr>
        <p:grpSpPr bwMode="auto">
          <a:xfrm>
            <a:off x="627063" y="0"/>
            <a:ext cx="1728787" cy="968375"/>
            <a:chOff x="7308850" y="0"/>
            <a:chExt cx="1440001" cy="806400"/>
          </a:xfrm>
        </p:grpSpPr>
        <p:sp>
          <p:nvSpPr>
            <p:cNvPr id="19" name="Rectangle 38"/>
            <p:cNvSpPr>
              <a:spLocks noChangeArrowheads="1"/>
            </p:cNvSpPr>
            <p:nvPr userDrawn="1"/>
          </p:nvSpPr>
          <p:spPr bwMode="auto">
            <a:xfrm>
              <a:off x="7308850" y="0"/>
              <a:ext cx="1439863" cy="634206"/>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108000" tIns="54000" rIns="108000" bIns="54000" anchor="ct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lnSpc>
                  <a:spcPct val="110000"/>
                </a:lnSpc>
                <a:spcBef>
                  <a:spcPct val="50000"/>
                </a:spcBef>
              </a:pPr>
              <a:endParaRPr lang="en-ZA" altLang="en-US" b="1">
                <a:solidFill>
                  <a:schemeClr val="tx1"/>
                </a:solidFill>
              </a:endParaRPr>
            </a:p>
          </p:txBody>
        </p:sp>
        <p:sp>
          <p:nvSpPr>
            <p:cNvPr id="20" name="Rectangle 39"/>
            <p:cNvSpPr>
              <a:spLocks noChangeArrowheads="1"/>
            </p:cNvSpPr>
            <p:nvPr userDrawn="1"/>
          </p:nvSpPr>
          <p:spPr bwMode="auto">
            <a:xfrm>
              <a:off x="7308851" y="687600"/>
              <a:ext cx="1440000" cy="11880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108000" tIns="54000" rIns="108000" bIns="54000" anchor="ct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lnSpc>
                  <a:spcPct val="110000"/>
                </a:lnSpc>
                <a:spcBef>
                  <a:spcPct val="50000"/>
                </a:spcBef>
              </a:pPr>
              <a:endParaRPr lang="en-ZA" altLang="en-US" b="1">
                <a:solidFill>
                  <a:schemeClr val="tx1"/>
                </a:solidFill>
              </a:endParaRPr>
            </a:p>
          </p:txBody>
        </p:sp>
      </p:grpSp>
      <p:sp>
        <p:nvSpPr>
          <p:cNvPr id="21" name="Text Box 1"/>
          <p:cNvSpPr txBox="1">
            <a:spLocks noChangeArrowheads="1"/>
          </p:cNvSpPr>
          <p:nvPr userDrawn="1"/>
        </p:nvSpPr>
        <p:spPr bwMode="auto">
          <a:xfrm>
            <a:off x="627063" y="47625"/>
            <a:ext cx="172878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eaLnBrk="1" hangingPunct="1">
              <a:spcAft>
                <a:spcPts val="1000"/>
              </a:spcAft>
            </a:pPr>
            <a:r>
              <a:rPr lang="en-ZA" altLang="en-US" sz="1400" b="1" dirty="0">
                <a:solidFill>
                  <a:srgbClr val="262626"/>
                </a:solidFill>
                <a:latin typeface="Corbel" pitchFamily="34" charset="0"/>
                <a:ea typeface="Adobe Fan Heiti Std B" pitchFamily="34" charset="-128"/>
                <a:cs typeface="Times New Roman" pitchFamily="18" charset="0"/>
              </a:rPr>
              <a:t>EBE </a:t>
            </a:r>
            <a:br>
              <a:rPr lang="en-ZA" altLang="en-US" sz="1400" b="1" dirty="0">
                <a:solidFill>
                  <a:srgbClr val="262626"/>
                </a:solidFill>
                <a:latin typeface="Corbel" pitchFamily="34" charset="0"/>
                <a:ea typeface="Adobe Fan Heiti Std B" pitchFamily="34" charset="-128"/>
                <a:cs typeface="Times New Roman" pitchFamily="18" charset="0"/>
              </a:rPr>
            </a:br>
            <a:r>
              <a:rPr lang="en-ZA" altLang="en-US" sz="1400" b="1" dirty="0">
                <a:solidFill>
                  <a:srgbClr val="262626"/>
                </a:solidFill>
                <a:latin typeface="Corbel" pitchFamily="34" charset="0"/>
                <a:ea typeface="Adobe Fan Heiti Std B" pitchFamily="34" charset="-128"/>
                <a:cs typeface="Times New Roman" pitchFamily="18" charset="0"/>
              </a:rPr>
              <a:t>KNOWLEDGE MANAGEMENT</a:t>
            </a:r>
            <a:endParaRPr lang="en-ZA" altLang="en-US" sz="1400" b="1" dirty="0">
              <a:solidFill>
                <a:srgbClr val="262626"/>
              </a:solidFill>
              <a:latin typeface="Corbel" pitchFamily="34" charset="0"/>
              <a:ea typeface="Calibri" pitchFamily="34" charset="0"/>
              <a:cs typeface="Times New Roman" pitchFamily="18" charset="0"/>
            </a:endParaRPr>
          </a:p>
        </p:txBody>
      </p:sp>
    </p:spTree>
    <p:extLst>
      <p:ext uri="{BB962C8B-B14F-4D97-AF65-F5344CB8AC3E}">
        <p14:creationId xmlns:p14="http://schemas.microsoft.com/office/powerpoint/2010/main" val="2260791393"/>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46079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274701"/>
            <a:ext cx="10978515" cy="1143265"/>
          </a:xfrm>
          <a:prstGeom prst="rect">
            <a:avLst/>
          </a:prstGeom>
        </p:spPr>
        <p:txBody>
          <a:bodyPr/>
          <a:lstStyle/>
          <a:p>
            <a:r>
              <a:rPr lang="en-US" dirty="0" smtClean="0"/>
              <a:t>Click to edit Master title style</a:t>
            </a:r>
            <a:endParaRPr lang="en-ZA" dirty="0"/>
          </a:p>
        </p:txBody>
      </p:sp>
      <p:sp>
        <p:nvSpPr>
          <p:cNvPr id="3" name="Content Placeholder 2"/>
          <p:cNvSpPr>
            <a:spLocks noGrp="1"/>
          </p:cNvSpPr>
          <p:nvPr>
            <p:ph sz="half" idx="1"/>
          </p:nvPr>
        </p:nvSpPr>
        <p:spPr>
          <a:xfrm>
            <a:off x="609917" y="1600571"/>
            <a:ext cx="5387605" cy="4527011"/>
          </a:xfrm>
          <a:prstGeom prst="rect">
            <a:avLst/>
          </a:prstGeo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200828" y="1600571"/>
            <a:ext cx="5387605" cy="4527011"/>
          </a:xfrm>
          <a:prstGeom prst="rect">
            <a:avLst/>
          </a:prstGeo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3034187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274701"/>
            <a:ext cx="10978515" cy="1143265"/>
          </a:xfrm>
          <a:prstGeom prst="rect">
            <a:avLst/>
          </a:prstGeom>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609918" y="1535469"/>
            <a:ext cx="5389723" cy="639910"/>
          </a:xfrm>
          <a:prstGeom prst="rect">
            <a:avLst/>
          </a:prstGeom>
        </p:spPr>
        <p:txBody>
          <a:bodyPr anchor="b"/>
          <a:lstStyle>
            <a:lvl1pPr marL="0" indent="0">
              <a:buNone/>
              <a:defRPr sz="2900" b="1"/>
            </a:lvl1pPr>
            <a:lvl2pPr marL="544479" indent="0">
              <a:buNone/>
              <a:defRPr sz="2400" b="1"/>
            </a:lvl2pPr>
            <a:lvl3pPr marL="1088959" indent="0">
              <a:buNone/>
              <a:defRPr sz="2100" b="1"/>
            </a:lvl3pPr>
            <a:lvl4pPr marL="1633438" indent="0">
              <a:buNone/>
              <a:defRPr sz="1900" b="1"/>
            </a:lvl4pPr>
            <a:lvl5pPr marL="2177918" indent="0">
              <a:buNone/>
              <a:defRPr sz="1900" b="1"/>
            </a:lvl5pPr>
            <a:lvl6pPr marL="2722397" indent="0">
              <a:buNone/>
              <a:defRPr sz="1900" b="1"/>
            </a:lvl6pPr>
            <a:lvl7pPr marL="3266877" indent="0">
              <a:buNone/>
              <a:defRPr sz="1900" b="1"/>
            </a:lvl7pPr>
            <a:lvl8pPr marL="3811356" indent="0">
              <a:buNone/>
              <a:defRPr sz="1900" b="1"/>
            </a:lvl8pPr>
            <a:lvl9pPr marL="4355836" indent="0">
              <a:buNone/>
              <a:defRPr sz="1900" b="1"/>
            </a:lvl9pPr>
          </a:lstStyle>
          <a:p>
            <a:pPr lvl="0"/>
            <a:r>
              <a:rPr lang="en-US" smtClean="0"/>
              <a:t>Click to edit Master text styles</a:t>
            </a:r>
          </a:p>
        </p:txBody>
      </p:sp>
      <p:sp>
        <p:nvSpPr>
          <p:cNvPr id="4" name="Content Placeholder 3"/>
          <p:cNvSpPr>
            <a:spLocks noGrp="1"/>
          </p:cNvSpPr>
          <p:nvPr>
            <p:ph sz="half" idx="2"/>
          </p:nvPr>
        </p:nvSpPr>
        <p:spPr>
          <a:xfrm>
            <a:off x="609918" y="2175379"/>
            <a:ext cx="5389723" cy="3952203"/>
          </a:xfrm>
          <a:prstGeom prst="rect">
            <a:avLst/>
          </a:prstGeo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96593" y="1535469"/>
            <a:ext cx="5391840" cy="639910"/>
          </a:xfrm>
          <a:prstGeom prst="rect">
            <a:avLst/>
          </a:prstGeom>
        </p:spPr>
        <p:txBody>
          <a:bodyPr anchor="b"/>
          <a:lstStyle>
            <a:lvl1pPr marL="0" indent="0">
              <a:buNone/>
              <a:defRPr sz="2900" b="1"/>
            </a:lvl1pPr>
            <a:lvl2pPr marL="544479" indent="0">
              <a:buNone/>
              <a:defRPr sz="2400" b="1"/>
            </a:lvl2pPr>
            <a:lvl3pPr marL="1088959" indent="0">
              <a:buNone/>
              <a:defRPr sz="2100" b="1"/>
            </a:lvl3pPr>
            <a:lvl4pPr marL="1633438" indent="0">
              <a:buNone/>
              <a:defRPr sz="1900" b="1"/>
            </a:lvl4pPr>
            <a:lvl5pPr marL="2177918" indent="0">
              <a:buNone/>
              <a:defRPr sz="1900" b="1"/>
            </a:lvl5pPr>
            <a:lvl6pPr marL="2722397" indent="0">
              <a:buNone/>
              <a:defRPr sz="1900" b="1"/>
            </a:lvl6pPr>
            <a:lvl7pPr marL="3266877" indent="0">
              <a:buNone/>
              <a:defRPr sz="1900" b="1"/>
            </a:lvl7pPr>
            <a:lvl8pPr marL="3811356" indent="0">
              <a:buNone/>
              <a:defRPr sz="1900" b="1"/>
            </a:lvl8pPr>
            <a:lvl9pPr marL="4355836" indent="0">
              <a:buNone/>
              <a:defRPr sz="1900" b="1"/>
            </a:lvl9pPr>
          </a:lstStyle>
          <a:p>
            <a:pPr lvl="0"/>
            <a:r>
              <a:rPr lang="en-US" smtClean="0"/>
              <a:t>Click to edit Master text styles</a:t>
            </a:r>
          </a:p>
        </p:txBody>
      </p:sp>
      <p:sp>
        <p:nvSpPr>
          <p:cNvPr id="6" name="Content Placeholder 5"/>
          <p:cNvSpPr>
            <a:spLocks noGrp="1"/>
          </p:cNvSpPr>
          <p:nvPr>
            <p:ph sz="quarter" idx="4"/>
          </p:nvPr>
        </p:nvSpPr>
        <p:spPr>
          <a:xfrm>
            <a:off x="6196593" y="2175379"/>
            <a:ext cx="5391840" cy="3952203"/>
          </a:xfrm>
          <a:prstGeom prst="rect">
            <a:avLst/>
          </a:prstGeo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182617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918" y="274701"/>
            <a:ext cx="10978515" cy="1143265"/>
          </a:xfrm>
          <a:prstGeom prst="rect">
            <a:avLst/>
          </a:prstGeom>
        </p:spPr>
        <p:txBody>
          <a:bodyPr/>
          <a:lstStyle/>
          <a:p>
            <a:r>
              <a:rPr lang="en-US" smtClean="0"/>
              <a:t>Click to edit Master title style</a:t>
            </a:r>
            <a:endParaRPr lang="en-ZA"/>
          </a:p>
        </p:txBody>
      </p:sp>
    </p:spTree>
    <p:extLst>
      <p:ext uri="{BB962C8B-B14F-4D97-AF65-F5344CB8AC3E}">
        <p14:creationId xmlns:p14="http://schemas.microsoft.com/office/powerpoint/2010/main" val="3944838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4289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26" Type="http://schemas.openxmlformats.org/officeDocument/2006/relationships/tags" Target="../tags/tag12.xml"/><Relationship Id="rId39" Type="http://schemas.openxmlformats.org/officeDocument/2006/relationships/tags" Target="../tags/tag25.xml"/><Relationship Id="rId3" Type="http://schemas.openxmlformats.org/officeDocument/2006/relationships/slideLayout" Target="../slideLayouts/slideLayout3.xml"/><Relationship Id="rId21" Type="http://schemas.openxmlformats.org/officeDocument/2006/relationships/tags" Target="../tags/tag7.xml"/><Relationship Id="rId34" Type="http://schemas.openxmlformats.org/officeDocument/2006/relationships/tags" Target="../tags/tag20.xml"/><Relationship Id="rId42" Type="http://schemas.openxmlformats.org/officeDocument/2006/relationships/image" Target="../media/image2.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5" Type="http://schemas.openxmlformats.org/officeDocument/2006/relationships/tags" Target="../tags/tag11.xml"/><Relationship Id="rId33" Type="http://schemas.openxmlformats.org/officeDocument/2006/relationships/tags" Target="../tags/tag19.xml"/><Relationship Id="rId38" Type="http://schemas.openxmlformats.org/officeDocument/2006/relationships/tags" Target="../tags/tag24.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tags" Target="../tags/tag6.xml"/><Relationship Id="rId29" Type="http://schemas.openxmlformats.org/officeDocument/2006/relationships/tags" Target="../tags/tag15.xml"/><Relationship Id="rId41"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10.xml"/><Relationship Id="rId32" Type="http://schemas.openxmlformats.org/officeDocument/2006/relationships/tags" Target="../tags/tag18.xml"/><Relationship Id="rId37" Type="http://schemas.openxmlformats.org/officeDocument/2006/relationships/tags" Target="../tags/tag23.xml"/><Relationship Id="rId40"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5" Type="http://schemas.openxmlformats.org/officeDocument/2006/relationships/slideLayout" Target="../slideLayouts/slideLayout5.xml"/><Relationship Id="rId15" Type="http://schemas.openxmlformats.org/officeDocument/2006/relationships/tags" Target="../tags/tag1.xml"/><Relationship Id="rId23" Type="http://schemas.openxmlformats.org/officeDocument/2006/relationships/tags" Target="../tags/tag9.xml"/><Relationship Id="rId28" Type="http://schemas.openxmlformats.org/officeDocument/2006/relationships/tags" Target="../tags/tag14.xml"/><Relationship Id="rId36" Type="http://schemas.openxmlformats.org/officeDocument/2006/relationships/tags" Target="../tags/tag22.xml"/><Relationship Id="rId10" Type="http://schemas.openxmlformats.org/officeDocument/2006/relationships/slideLayout" Target="../slideLayouts/slideLayout10.xml"/><Relationship Id="rId19" Type="http://schemas.openxmlformats.org/officeDocument/2006/relationships/tags" Target="../tags/tag5.xml"/><Relationship Id="rId31" Type="http://schemas.openxmlformats.org/officeDocument/2006/relationships/tags" Target="../tags/tag1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22" Type="http://schemas.openxmlformats.org/officeDocument/2006/relationships/tags" Target="../tags/tag8.xml"/><Relationship Id="rId27" Type="http://schemas.openxmlformats.org/officeDocument/2006/relationships/tags" Target="../tags/tag13.xml"/><Relationship Id="rId30" Type="http://schemas.openxmlformats.org/officeDocument/2006/relationships/tags" Target="../tags/tag16.xml"/><Relationship Id="rId35" Type="http://schemas.openxmlformats.org/officeDocument/2006/relationships/tags" Target="../tags/tag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cdtRectangle 116 Id3079"/>
          <p:cNvSpPr>
            <a:spLocks noGrp="1" noChangeArrowheads="1"/>
          </p:cNvSpPr>
          <p:nvPr>
            <p:ph type="body" idx="1"/>
            <p:custDataLst>
              <p:tags r:id="rId15"/>
            </p:custDataLst>
          </p:nvPr>
        </p:nvSpPr>
        <p:spPr bwMode="auto">
          <a:xfrm>
            <a:off x="627063" y="1053531"/>
            <a:ext cx="10728696"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smtClean="0"/>
              <a:t>Heading</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12" name="cdtText Box 101 Id20"/>
          <p:cNvSpPr txBox="1">
            <a:spLocks noChangeArrowheads="1"/>
          </p:cNvSpPr>
          <p:nvPr userDrawn="1">
            <p:custDataLst>
              <p:tags r:id="rId16"/>
            </p:custDataLst>
          </p:nvPr>
        </p:nvSpPr>
        <p:spPr bwMode="auto">
          <a:xfrm>
            <a:off x="6099175" y="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6000" rIns="0" bIns="0"/>
          <a:lstStyle>
            <a:lvl1pPr eaLnBrk="0" hangingPunct="0">
              <a:defRPr>
                <a:solidFill>
                  <a:schemeClr val="bg2"/>
                </a:solidFill>
                <a:latin typeface="Arial" charset="0"/>
                <a:ea typeface="ＭＳ Ｐゴシック" pitchFamily="34" charset="-128"/>
              </a:defRPr>
            </a:lvl1pPr>
            <a:lvl2pPr marL="742950" indent="-285750" eaLnBrk="0" hangingPunct="0">
              <a:defRPr>
                <a:solidFill>
                  <a:schemeClr val="bg2"/>
                </a:solidFill>
                <a:latin typeface="Arial" charset="0"/>
                <a:ea typeface="ＭＳ Ｐゴシック" pitchFamily="34" charset="-128"/>
              </a:defRPr>
            </a:lvl2pPr>
            <a:lvl3pPr marL="1143000" indent="-228600" eaLnBrk="0" hangingPunct="0">
              <a:defRPr>
                <a:solidFill>
                  <a:schemeClr val="bg2"/>
                </a:solidFill>
                <a:latin typeface="Arial" charset="0"/>
                <a:ea typeface="ＭＳ Ｐゴシック" pitchFamily="34" charset="-128"/>
              </a:defRPr>
            </a:lvl3pPr>
            <a:lvl4pPr marL="1600200" indent="-228600" eaLnBrk="0" hangingPunct="0">
              <a:defRPr>
                <a:solidFill>
                  <a:schemeClr val="bg2"/>
                </a:solidFill>
                <a:latin typeface="Arial" charset="0"/>
                <a:ea typeface="ＭＳ Ｐゴシック" pitchFamily="34" charset="-128"/>
              </a:defRPr>
            </a:lvl4pPr>
            <a:lvl5pPr marL="2057400" indent="-228600" eaLnBrk="0" hangingPunct="0">
              <a:defRPr>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bg2"/>
                </a:solidFill>
                <a:latin typeface="Arial" charset="0"/>
                <a:ea typeface="ＭＳ Ｐゴシック" pitchFamily="34" charset="-128"/>
              </a:defRPr>
            </a:lvl9pPr>
          </a:lstStyle>
          <a:p>
            <a:pPr algn="ctr" eaLnBrk="1" hangingPunct="1">
              <a:spcBef>
                <a:spcPct val="50000"/>
              </a:spcBef>
            </a:pPr>
            <a:endParaRPr lang="en-US" altLang="en-US" sz="1100" b="1">
              <a:solidFill>
                <a:srgbClr val="990000"/>
              </a:solidFill>
            </a:endParaRPr>
          </a:p>
        </p:txBody>
      </p:sp>
      <p:cxnSp>
        <p:nvCxnSpPr>
          <p:cNvPr id="13" name="cdtMasterTags_CL1 Id3072"/>
          <p:cNvCxnSpPr>
            <a:cxnSpLocks noChangeShapeType="1"/>
          </p:cNvCxnSpPr>
          <p:nvPr userDrawn="1">
            <p:custDataLst>
              <p:tags r:id="rId17"/>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4" name="cdtMasterTags_CL2 Id3073"/>
          <p:cNvCxnSpPr>
            <a:cxnSpLocks noChangeShapeType="1"/>
          </p:cNvCxnSpPr>
          <p:nvPr userDrawn="1">
            <p:custDataLst>
              <p:tags r:id="rId18"/>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5" name="cdtMasterTags_CL3 Id3074"/>
          <p:cNvCxnSpPr>
            <a:cxnSpLocks noChangeShapeType="1"/>
          </p:cNvCxnSpPr>
          <p:nvPr userDrawn="1">
            <p:custDataLst>
              <p:tags r:id="rId19"/>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6" name="cdtMasterTags_CL4 Id3075"/>
          <p:cNvCxnSpPr>
            <a:cxnSpLocks noChangeShapeType="1"/>
          </p:cNvCxnSpPr>
          <p:nvPr userDrawn="1">
            <p:custDataLst>
              <p:tags r:id="rId20"/>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7" name="cdtMasterTags_CL5 Id3076"/>
          <p:cNvCxnSpPr>
            <a:cxnSpLocks noChangeShapeType="1"/>
          </p:cNvCxnSpPr>
          <p:nvPr userDrawn="1">
            <p:custDataLst>
              <p:tags r:id="rId21"/>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8" name="cdtMasterTags_CL6 Id3077"/>
          <p:cNvCxnSpPr>
            <a:cxnSpLocks noChangeShapeType="1"/>
          </p:cNvCxnSpPr>
          <p:nvPr userDrawn="1">
            <p:custDataLst>
              <p:tags r:id="rId22"/>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9" name="cdtMasterTags_CL7 Id3080"/>
          <p:cNvCxnSpPr>
            <a:cxnSpLocks noChangeShapeType="1"/>
          </p:cNvCxnSpPr>
          <p:nvPr userDrawn="1">
            <p:custDataLst>
              <p:tags r:id="rId23"/>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0" name="cdtMasterTags_CL8 Id3081"/>
          <p:cNvCxnSpPr>
            <a:cxnSpLocks noChangeShapeType="1"/>
          </p:cNvCxnSpPr>
          <p:nvPr userDrawn="1">
            <p:custDataLst>
              <p:tags r:id="rId24"/>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1" name="cdtMasterTags_CL9 Id3082"/>
          <p:cNvCxnSpPr>
            <a:cxnSpLocks noChangeShapeType="1"/>
          </p:cNvCxnSpPr>
          <p:nvPr userDrawn="1">
            <p:custDataLst>
              <p:tags r:id="rId25"/>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2" name="cdtMasterTags_CL10 Id3083"/>
          <p:cNvCxnSpPr>
            <a:cxnSpLocks noChangeShapeType="1"/>
          </p:cNvCxnSpPr>
          <p:nvPr userDrawn="1">
            <p:custDataLst>
              <p:tags r:id="rId26"/>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3" name="cdtMasterTags_CL11 Id3084"/>
          <p:cNvCxnSpPr>
            <a:cxnSpLocks noChangeShapeType="1"/>
          </p:cNvCxnSpPr>
          <p:nvPr userDrawn="1">
            <p:custDataLst>
              <p:tags r:id="rId27"/>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4" name="cdtMasterTags_CL12 Id3085"/>
          <p:cNvCxnSpPr>
            <a:cxnSpLocks noChangeShapeType="1"/>
          </p:cNvCxnSpPr>
          <p:nvPr userDrawn="1">
            <p:custDataLst>
              <p:tags r:id="rId28"/>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5" name="cdtMasterTags_CL13 Id3086"/>
          <p:cNvCxnSpPr>
            <a:cxnSpLocks noChangeShapeType="1"/>
          </p:cNvCxnSpPr>
          <p:nvPr userDrawn="1">
            <p:custDataLst>
              <p:tags r:id="rId29"/>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6" name="cdtMasterTags_CL14 Id3087"/>
          <p:cNvCxnSpPr>
            <a:cxnSpLocks noChangeShapeType="1"/>
          </p:cNvCxnSpPr>
          <p:nvPr userDrawn="1">
            <p:custDataLst>
              <p:tags r:id="rId30"/>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7" name="cdtMasterTags_CL15 Id3088"/>
          <p:cNvCxnSpPr>
            <a:cxnSpLocks noChangeShapeType="1"/>
          </p:cNvCxnSpPr>
          <p:nvPr userDrawn="1">
            <p:custDataLst>
              <p:tags r:id="rId31"/>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8" name="cdtMasterTags_CL16 Id3089"/>
          <p:cNvCxnSpPr>
            <a:cxnSpLocks noChangeShapeType="1"/>
          </p:cNvCxnSpPr>
          <p:nvPr userDrawn="1">
            <p:custDataLst>
              <p:tags r:id="rId32"/>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9" name="cdtMasterTags_CL17 Id3090"/>
          <p:cNvCxnSpPr>
            <a:cxnSpLocks noChangeShapeType="1"/>
          </p:cNvCxnSpPr>
          <p:nvPr userDrawn="1">
            <p:custDataLst>
              <p:tags r:id="rId33"/>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0" name="cdtMasterTags_CL18 Id3091"/>
          <p:cNvCxnSpPr>
            <a:cxnSpLocks noChangeShapeType="1"/>
          </p:cNvCxnSpPr>
          <p:nvPr userDrawn="1">
            <p:custDataLst>
              <p:tags r:id="rId34"/>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1" name="cdtMasterTags_CL19 Id3092"/>
          <p:cNvCxnSpPr>
            <a:cxnSpLocks noChangeShapeType="1"/>
          </p:cNvCxnSpPr>
          <p:nvPr userDrawn="1">
            <p:custDataLst>
              <p:tags r:id="rId35"/>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2" name="cdtMasterTags_CL20 Id3093"/>
          <p:cNvCxnSpPr>
            <a:cxnSpLocks noChangeShapeType="1"/>
          </p:cNvCxnSpPr>
          <p:nvPr userDrawn="1">
            <p:custDataLst>
              <p:tags r:id="rId36"/>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3" name="cdtMasterTags_CL21 Id3094"/>
          <p:cNvCxnSpPr>
            <a:cxnSpLocks noChangeShapeType="1"/>
          </p:cNvCxnSpPr>
          <p:nvPr userDrawn="1">
            <p:custDataLst>
              <p:tags r:id="rId37"/>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4" name="cdtMasterTags_CL22 Id3095"/>
          <p:cNvCxnSpPr>
            <a:cxnSpLocks noChangeShapeType="1"/>
          </p:cNvCxnSpPr>
          <p:nvPr userDrawn="1">
            <p:custDataLst>
              <p:tags r:id="rId38"/>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5" name="cdtMasterTags"/>
          <p:cNvCxnSpPr>
            <a:cxnSpLocks noChangeShapeType="1"/>
          </p:cNvCxnSpPr>
          <p:nvPr userDrawn="1">
            <p:custDataLst>
              <p:tags r:id="rId39"/>
            </p:custDataLst>
          </p:nvPr>
        </p:nvCxnSpPr>
        <p:spPr bwMode="auto">
          <a:xfrm>
            <a:off x="0" y="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40" name="Straight Connector 39"/>
          <p:cNvCxnSpPr/>
          <p:nvPr userDrawn="1"/>
        </p:nvCxnSpPr>
        <p:spPr>
          <a:xfrm>
            <a:off x="0" y="715556"/>
            <a:ext cx="12198350" cy="0"/>
          </a:xfrm>
          <a:prstGeom prst="line">
            <a:avLst/>
          </a:prstGeom>
          <a:ln>
            <a:solidFill>
              <a:srgbClr val="4F81BD"/>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userDrawn="1"/>
        </p:nvCxnSpPr>
        <p:spPr>
          <a:xfrm>
            <a:off x="1550" y="765498"/>
            <a:ext cx="12196800" cy="0"/>
          </a:xfrm>
          <a:prstGeom prst="line">
            <a:avLst/>
          </a:prstGeom>
          <a:ln>
            <a:solidFill>
              <a:srgbClr val="C0504D"/>
            </a:solidFill>
          </a:ln>
        </p:spPr>
        <p:style>
          <a:lnRef idx="2">
            <a:schemeClr val="accent2"/>
          </a:lnRef>
          <a:fillRef idx="0">
            <a:schemeClr val="accent2"/>
          </a:fillRef>
          <a:effectRef idx="1">
            <a:schemeClr val="accent2"/>
          </a:effectRef>
          <a:fontRef idx="minor">
            <a:schemeClr val="tx1"/>
          </a:fontRef>
        </p:style>
      </p:cxnSp>
      <p:grpSp>
        <p:nvGrpSpPr>
          <p:cNvPr id="4" name="Group 3"/>
          <p:cNvGrpSpPr/>
          <p:nvPr userDrawn="1"/>
        </p:nvGrpSpPr>
        <p:grpSpPr>
          <a:xfrm rot="10800000">
            <a:off x="1551" y="5878066"/>
            <a:ext cx="12198350" cy="49942"/>
            <a:chOff x="152400" y="4603988"/>
            <a:chExt cx="12198350" cy="49942"/>
          </a:xfrm>
        </p:grpSpPr>
        <p:cxnSp>
          <p:nvCxnSpPr>
            <p:cNvPr id="54" name="Straight Connector 53"/>
            <p:cNvCxnSpPr/>
            <p:nvPr userDrawn="1"/>
          </p:nvCxnSpPr>
          <p:spPr>
            <a:xfrm>
              <a:off x="152400" y="4603988"/>
              <a:ext cx="12198350" cy="0"/>
            </a:xfrm>
            <a:prstGeom prst="line">
              <a:avLst/>
            </a:prstGeom>
            <a:ln>
              <a:solidFill>
                <a:srgbClr val="4F81BD"/>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userDrawn="1"/>
          </p:nvCxnSpPr>
          <p:spPr>
            <a:xfrm>
              <a:off x="153950" y="4653930"/>
              <a:ext cx="12196800" cy="0"/>
            </a:xfrm>
            <a:prstGeom prst="line">
              <a:avLst/>
            </a:prstGeom>
            <a:ln>
              <a:solidFill>
                <a:srgbClr val="C0504D"/>
              </a:solidFill>
            </a:ln>
          </p:spPr>
          <p:style>
            <a:lnRef idx="2">
              <a:schemeClr val="accent2"/>
            </a:lnRef>
            <a:fillRef idx="0">
              <a:schemeClr val="accent2"/>
            </a:fillRef>
            <a:effectRef idx="1">
              <a:schemeClr val="accent2"/>
            </a:effectRef>
            <a:fontRef idx="minor">
              <a:schemeClr val="tx1"/>
            </a:fontRef>
          </p:style>
        </p:cxnSp>
      </p:grpSp>
      <p:pic>
        <p:nvPicPr>
          <p:cNvPr id="56" name="Picture 2" descr="Image result for sars logo">
            <a:hlinkClick r:id="rId40"/>
          </p:cNvPr>
          <p:cNvPicPr>
            <a:picLocks noChangeAspect="1" noChangeArrowheads="1"/>
          </p:cNvPicPr>
          <p:nvPr userDrawn="1"/>
        </p:nvPicPr>
        <p:blipFill>
          <a:blip r:embed="rId41" cstate="print">
            <a:extLst>
              <a:ext uri="{28A0092B-C50C-407E-A947-70E740481C1C}">
                <a14:useLocalDpi xmlns:a14="http://schemas.microsoft.com/office/drawing/2010/main" val="0"/>
              </a:ext>
            </a:extLst>
          </a:blip>
          <a:srcRect/>
          <a:stretch>
            <a:fillRect/>
          </a:stretch>
        </p:blipFill>
        <p:spPr bwMode="auto">
          <a:xfrm>
            <a:off x="10059615" y="6104292"/>
            <a:ext cx="1872208" cy="585783"/>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56"/>
          <p:cNvPicPr/>
          <p:nvPr userDrawn="1"/>
        </p:nvPicPr>
        <p:blipFill rotWithShape="1">
          <a:blip r:embed="rId42" cstate="print"/>
          <a:srcRect l="4762" t="28968" r="5361" b="27001"/>
          <a:stretch/>
        </p:blipFill>
        <p:spPr bwMode="auto">
          <a:xfrm>
            <a:off x="410543" y="6022082"/>
            <a:ext cx="2023375" cy="750203"/>
          </a:xfrm>
          <a:prstGeom prst="rect">
            <a:avLst/>
          </a:prstGeom>
          <a:noFill/>
          <a:ln w="9525">
            <a:noFill/>
            <a:miter lim="800000"/>
            <a:headEnd/>
            <a:tailEnd/>
          </a:ln>
        </p:spPr>
      </p:pic>
    </p:spTree>
    <p:extLst>
      <p:ext uri="{BB962C8B-B14F-4D97-AF65-F5344CB8AC3E}">
        <p14:creationId xmlns:p14="http://schemas.microsoft.com/office/powerpoint/2010/main" val="280377823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49"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hf hdr="0" ftr="0" dt="0"/>
  <p:txStyles>
    <p:titleStyle>
      <a:lvl1pPr algn="ctr" defTabSz="1088959" rtl="0" eaLnBrk="1" latinLnBrk="0" hangingPunct="1">
        <a:spcBef>
          <a:spcPct val="0"/>
        </a:spcBef>
        <a:buNone/>
        <a:defRPr sz="3200" b="1" kern="1200">
          <a:solidFill>
            <a:schemeClr val="bg1"/>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p:titleStyle>
    <p:bodyStyle>
      <a:lvl1pPr marL="0" indent="0" algn="l" defTabSz="1088959" rtl="0" eaLnBrk="1" latinLnBrk="0" hangingPunct="1">
        <a:spcBef>
          <a:spcPct val="20000"/>
        </a:spcBef>
        <a:buClr>
          <a:schemeClr val="accent1"/>
        </a:buClr>
        <a:buFont typeface="Wingdings" panose="05000000000000000000" pitchFamily="2" charset="2"/>
        <a:buNone/>
        <a:defRPr sz="1800" kern="1200">
          <a:solidFill>
            <a:schemeClr val="tx1"/>
          </a:solidFill>
          <a:latin typeface="Arial" panose="020B0604020202020204" pitchFamily="34" charset="0"/>
          <a:ea typeface="+mn-ea"/>
          <a:cs typeface="Arial" panose="020B0604020202020204" pitchFamily="34" charset="0"/>
        </a:defRPr>
      </a:lvl1pPr>
      <a:lvl2pPr marL="182563" indent="-182563" algn="l" defTabSz="1088959" rtl="0" eaLnBrk="1" latinLnBrk="0" hangingPunct="1">
        <a:spcBef>
          <a:spcPct val="200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355600" indent="-173038" algn="l" defTabSz="1088959" rtl="0" eaLnBrk="1" latinLnBrk="0" hangingPunct="1">
        <a:spcBef>
          <a:spcPct val="200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3pPr>
      <a:lvl4pPr marL="538163" indent="-182563" algn="l" defTabSz="1088959" rtl="0" eaLnBrk="1" latinLnBrk="0" hangingPunct="1">
        <a:spcBef>
          <a:spcPct val="200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720725" indent="-182563" algn="l" defTabSz="1088959" rtl="0" eaLnBrk="1" latinLnBrk="0" hangingPunct="1">
        <a:spcBef>
          <a:spcPct val="200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5pPr>
      <a:lvl6pPr marL="299463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911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359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807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2.emf"/><Relationship Id="rId5" Type="http://schemas.openxmlformats.org/officeDocument/2006/relationships/image" Target="../media/image1.jpeg"/><Relationship Id="rId4"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jpeg"/><Relationship Id="rId7" Type="http://schemas.openxmlformats.org/officeDocument/2006/relationships/image" Target="../media/image30.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jpeg"/><Relationship Id="rId7" Type="http://schemas.openxmlformats.org/officeDocument/2006/relationships/image" Target="../media/image36.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jpeg"/><Relationship Id="rId7" Type="http://schemas.openxmlformats.org/officeDocument/2006/relationships/image" Target="../media/image44.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jpeg"/><Relationship Id="rId7" Type="http://schemas.openxmlformats.org/officeDocument/2006/relationships/image" Target="../media/image57.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2.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61.jpeg"/><Relationship Id="rId5" Type="http://schemas.openxmlformats.org/officeDocument/2006/relationships/image" Target="../media/image60.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2" Type="http://schemas.openxmlformats.org/officeDocument/2006/relationships/image" Target="../media/image63.png"/><Relationship Id="rId1" Type="http://schemas.openxmlformats.org/officeDocument/2006/relationships/slideLayout" Target="../slideLayouts/slideLayout5.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1.jpeg"/><Relationship Id="rId7" Type="http://schemas.microsoft.com/office/2007/relationships/hdphoto" Target="../media/hdphoto1.wdp"/><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0.png"/></Relationships>
</file>

<file path=ppt/slides/_rels/slide2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1.jpeg"/><Relationship Id="rId7" Type="http://schemas.openxmlformats.org/officeDocument/2006/relationships/image" Target="../media/image74.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image" Target="../media/image76.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0.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jpeg"/><Relationship Id="rId7" Type="http://schemas.openxmlformats.org/officeDocument/2006/relationships/image" Target="../media/image68.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85.png"/><Relationship Id="rId5" Type="http://schemas.openxmlformats.org/officeDocument/2006/relationships/image" Target="../media/image67.png"/><Relationship Id="rId4" Type="http://schemas.openxmlformats.org/officeDocument/2006/relationships/image" Target="../media/image84.png"/></Relationships>
</file>

<file path=ppt/slides/_rels/slide29.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jpeg"/><Relationship Id="rId7" Type="http://schemas.openxmlformats.org/officeDocument/2006/relationships/image" Target="../media/image88.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87.png"/><Relationship Id="rId5" Type="http://schemas.openxmlformats.org/officeDocument/2006/relationships/image" Target="../media/image75.png"/><Relationship Id="rId4" Type="http://schemas.openxmlformats.org/officeDocument/2006/relationships/image" Target="../media/image86.png"/><Relationship Id="rId9" Type="http://schemas.openxmlformats.org/officeDocument/2006/relationships/image" Target="../media/image90.png"/></Relationships>
</file>

<file path=ppt/slides/_rels/slide3.xml.rels><?xml version="1.0" encoding="UTF-8" standalone="yes"?>
<Relationships xmlns="http://schemas.openxmlformats.org/package/2006/relationships"><Relationship Id="rId3"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4" Type="http://schemas.openxmlformats.org/officeDocument/2006/relationships/image" Target="../media/image86.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4.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33.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3" Type="http://schemas.openxmlformats.org/officeDocument/2006/relationships/image" Target="../media/image1.jpeg"/><Relationship Id="rId7" Type="http://schemas.openxmlformats.org/officeDocument/2006/relationships/image" Target="../media/image98.png"/><Relationship Id="rId12" Type="http://schemas.openxmlformats.org/officeDocument/2006/relationships/image" Target="../media/image103.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96.pn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s>
</file>

<file path=ppt/slides/_rels/slide34.xml.rels><?xml version="1.0" encoding="UTF-8" standalone="yes"?>
<Relationships xmlns="http://schemas.openxmlformats.org/package/2006/relationships"><Relationship Id="rId8" Type="http://schemas.openxmlformats.org/officeDocument/2006/relationships/hyperlink" Target="http://www.google.co.za/url?sa=i&amp;rct=j&amp;q=&amp;esrc=s&amp;source=images&amp;cd=&amp;cad=rja&amp;uact=8&amp;ved=0ahUKEwiK052bmpvQAhXLWxoKHQZFBvEQjRwIBw&amp;url=http://www.ihglobe.com/ih/quick-introduction-germany/&amp;bvm=bv.138169073,d.ZGg&amp;psig=AFQjCNGvTZdzOra91717PVfJtEpCvNQ_Yg&amp;ust=1478764747606922" TargetMode="External"/><Relationship Id="rId3" Type="http://schemas.openxmlformats.org/officeDocument/2006/relationships/image" Target="../media/image1.jpeg"/><Relationship Id="rId7" Type="http://schemas.openxmlformats.org/officeDocument/2006/relationships/image" Target="../media/image107.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106.png"/><Relationship Id="rId11" Type="http://schemas.openxmlformats.org/officeDocument/2006/relationships/image" Target="../media/image110.png"/><Relationship Id="rId5" Type="http://schemas.microsoft.com/office/2007/relationships/hdphoto" Target="../media/hdphoto2.wdp"/><Relationship Id="rId10" Type="http://schemas.openxmlformats.org/officeDocument/2006/relationships/image" Target="../media/image109.png"/><Relationship Id="rId4" Type="http://schemas.openxmlformats.org/officeDocument/2006/relationships/image" Target="../media/image105.png"/><Relationship Id="rId9" Type="http://schemas.openxmlformats.org/officeDocument/2006/relationships/image" Target="../media/image108.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jpeg"/><Relationship Id="rId7" Type="http://schemas.openxmlformats.org/officeDocument/2006/relationships/image" Target="../media/image114.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9" Type="http://schemas.openxmlformats.org/officeDocument/2006/relationships/image" Target="../media/image116.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19.png"/><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0.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chart" Target="../charts/chart2.xml"/><Relationship Id="rId4" Type="http://schemas.openxmlformats.org/officeDocument/2006/relationships/image" Target="../media/image121.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4" Type="http://schemas.openxmlformats.org/officeDocument/2006/relationships/image" Target="../media/image122.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124.png"/><Relationship Id="rId5" Type="http://schemas.openxmlformats.org/officeDocument/2006/relationships/image" Target="../media/image41.png"/><Relationship Id="rId4" Type="http://schemas.openxmlformats.org/officeDocument/2006/relationships/image" Target="../media/image123.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5.png"/><Relationship Id="rId4" Type="http://schemas.openxmlformats.org/officeDocument/2006/relationships/chart" Target="../charts/chart3.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5.png"/><Relationship Id="rId4" Type="http://schemas.openxmlformats.org/officeDocument/2006/relationships/chart" Target="../charts/chart4.xml"/></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5.png"/><Relationship Id="rId4" Type="http://schemas.openxmlformats.org/officeDocument/2006/relationships/chart" Target="../charts/chart5.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5.png"/><Relationship Id="rId4" Type="http://schemas.openxmlformats.org/officeDocument/2006/relationships/chart" Target="../charts/char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7.png"/><Relationship Id="rId4" Type="http://schemas.openxmlformats.org/officeDocument/2006/relationships/image" Target="../media/image126.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7.png"/><Relationship Id="rId4" Type="http://schemas.openxmlformats.org/officeDocument/2006/relationships/image" Target="../media/image128.pn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5" Type="http://schemas.openxmlformats.org/officeDocument/2006/relationships/image" Target="../media/image127.png"/><Relationship Id="rId4" Type="http://schemas.openxmlformats.org/officeDocument/2006/relationships/chart" Target="../charts/chart7.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3"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7" Type="http://schemas.openxmlformats.org/officeDocument/2006/relationships/image" Target="../media/image132.png"/><Relationship Id="rId2" Type="http://schemas.openxmlformats.org/officeDocument/2006/relationships/image" Target="../media/image129.png"/><Relationship Id="rId1" Type="http://schemas.openxmlformats.org/officeDocument/2006/relationships/slideLayout" Target="../slideLayouts/slideLayout5.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za/url?sa=i&amp;rct=j&amp;q=&amp;esrc=s&amp;source=images&amp;cd=&amp;cad=rja&amp;uact=8&amp;ved=0ahUKEwidz9fd5YLSAhXEORoKHZCtBN8QjRwIBw&amp;url=http://8c.co.za/sars-rates-of-tax-for-individuals-2017/&amp;psig=AFQjCNF5PQdbLZa-NbecylGneILNXyaZFw&amp;ust=1486722145572011" TargetMode="Externa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dtRectangle 12 Id20492"/>
          <p:cNvSpPr>
            <a:spLocks noGrp="1" noChangeArrowheads="1"/>
          </p:cNvSpPr>
          <p:nvPr>
            <p:ph type="ctrTitle"/>
          </p:nvPr>
        </p:nvSpPr>
        <p:spPr>
          <a:xfrm>
            <a:off x="338137" y="3717827"/>
            <a:ext cx="11860212" cy="1177791"/>
          </a:xfrm>
          <a:gradFill flip="none" rotWithShape="1">
            <a:gsLst>
              <a:gs pos="0">
                <a:srgbClr val="B5101C">
                  <a:shade val="30000"/>
                  <a:satMod val="115000"/>
                  <a:alpha val="70000"/>
                </a:srgbClr>
              </a:gs>
              <a:gs pos="50000">
                <a:srgbClr val="B5101C">
                  <a:shade val="67500"/>
                  <a:satMod val="115000"/>
                </a:srgbClr>
              </a:gs>
              <a:gs pos="100000">
                <a:srgbClr val="B5101C">
                  <a:shade val="100000"/>
                  <a:satMod val="115000"/>
                </a:srgbClr>
              </a:gs>
            </a:gsLst>
            <a:lin ang="2700000" scaled="1"/>
            <a:tileRect/>
          </a:gradFill>
        </p:spPr>
        <p:txBody>
          <a:bodyPr/>
          <a:lstStyle/>
          <a:p>
            <a:pPr>
              <a:defRPr/>
            </a:pPr>
            <a:r>
              <a:rPr lang="en-ZA" altLang="en-US" sz="3600" dirty="0">
                <a:latin typeface="+mj-lt"/>
              </a:rPr>
              <a:t>Launch of Tax Statistics </a:t>
            </a:r>
            <a:r>
              <a:rPr lang="en-ZA" altLang="en-US" sz="3600" dirty="0" smtClean="0">
                <a:latin typeface="+mj-lt"/>
              </a:rPr>
              <a:t>2017 </a:t>
            </a:r>
            <a:r>
              <a:rPr lang="en-ZA" altLang="en-US" sz="3600" dirty="0">
                <a:latin typeface="+mj-lt"/>
              </a:rPr>
              <a:t>| </a:t>
            </a:r>
            <a:r>
              <a:rPr lang="en-ZA" altLang="en-US" sz="3600" dirty="0" smtClean="0">
                <a:latin typeface="+mj-lt"/>
              </a:rPr>
              <a:t>10</a:t>
            </a:r>
            <a:r>
              <a:rPr lang="en-ZA" altLang="en-US" sz="3600" baseline="30000" dirty="0" smtClean="0">
                <a:latin typeface="+mj-lt"/>
              </a:rPr>
              <a:t>th</a:t>
            </a:r>
            <a:r>
              <a:rPr lang="en-ZA" altLang="en-US" sz="3600" dirty="0" smtClean="0">
                <a:latin typeface="+mj-lt"/>
              </a:rPr>
              <a:t> edition</a:t>
            </a:r>
            <a:br>
              <a:rPr lang="en-ZA" altLang="en-US" sz="3600" dirty="0" smtClean="0">
                <a:latin typeface="+mj-lt"/>
              </a:rPr>
            </a:br>
            <a:r>
              <a:rPr lang="en-ZA" altLang="en-US" sz="2400" dirty="0" smtClean="0">
                <a:latin typeface="+mj-lt"/>
              </a:rPr>
              <a:t>December 2017</a:t>
            </a:r>
            <a:endParaRPr lang="en-US" altLang="en-US" sz="2400" dirty="0">
              <a:solidFill>
                <a:srgbClr val="FF0000"/>
              </a:solidFill>
              <a:effectLst>
                <a:outerShdw blurRad="38100" dist="38100" dir="2700000" algn="tl">
                  <a:srgbClr val="000000">
                    <a:alpha val="43137"/>
                  </a:srgbClr>
                </a:outerShdw>
              </a:effectLst>
              <a:latin typeface="+mj-lt"/>
            </a:endParaRPr>
          </a:p>
        </p:txBody>
      </p:sp>
      <p:pic>
        <p:nvPicPr>
          <p:cNvPr id="1026" name="Picture 2" descr="Image result for sars logo">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059615"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p:nvPr/>
        </p:nvPicPr>
        <p:blipFill>
          <a:blip r:embed="rId6" cstate="print"/>
          <a:srcRect l="4762" t="28968" b="27001"/>
          <a:stretch>
            <a:fillRect/>
          </a:stretch>
        </p:blipFill>
        <p:spPr bwMode="auto">
          <a:xfrm>
            <a:off x="410543" y="5991959"/>
            <a:ext cx="2144065" cy="750203"/>
          </a:xfrm>
          <a:prstGeom prst="rect">
            <a:avLst/>
          </a:prstGeom>
          <a:noFill/>
          <a:ln w="9525">
            <a:noFill/>
            <a:miter lim="800000"/>
            <a:headEnd/>
            <a:tailEnd/>
          </a:ln>
        </p:spPr>
      </p:pic>
      <p:sp>
        <p:nvSpPr>
          <p:cNvPr id="4" name="TextBox 3"/>
          <p:cNvSpPr txBox="1"/>
          <p:nvPr/>
        </p:nvSpPr>
        <p:spPr>
          <a:xfrm>
            <a:off x="338536" y="5030520"/>
            <a:ext cx="11593287" cy="738664"/>
          </a:xfrm>
          <a:prstGeom prst="rect">
            <a:avLst/>
          </a:prstGeom>
          <a:noFill/>
        </p:spPr>
        <p:txBody>
          <a:bodyPr wrap="square" rtlCol="0">
            <a:spAutoFit/>
          </a:bodyPr>
          <a:lstStyle/>
          <a:p>
            <a:pPr algn="ctr"/>
            <a:r>
              <a:rPr lang="it-IT" dirty="0" smtClean="0">
                <a:latin typeface="+mj-lt"/>
                <a:cs typeface="Arial" panose="020B0604020202020204" pitchFamily="34" charset="0"/>
              </a:rPr>
              <a:t>Presented </a:t>
            </a:r>
            <a:r>
              <a:rPr lang="it-IT" dirty="0">
                <a:latin typeface="+mj-lt"/>
                <a:cs typeface="Arial" panose="020B0604020202020204" pitchFamily="34" charset="0"/>
              </a:rPr>
              <a:t>by Lilian Khumalo, Zintle Dyantyi, Mamiky Leolo, Muhammad Hassim, Samantha Naicker </a:t>
            </a:r>
            <a:r>
              <a:rPr lang="it-IT" dirty="0" smtClean="0">
                <a:latin typeface="+mj-lt"/>
                <a:cs typeface="Arial" panose="020B0604020202020204" pitchFamily="34" charset="0"/>
              </a:rPr>
              <a:t>and Dr </a:t>
            </a:r>
            <a:r>
              <a:rPr lang="it-IT" dirty="0">
                <a:latin typeface="+mj-lt"/>
                <a:cs typeface="Arial" panose="020B0604020202020204" pitchFamily="34" charset="0"/>
              </a:rPr>
              <a:t>Randall </a:t>
            </a:r>
            <a:r>
              <a:rPr lang="it-IT" dirty="0" smtClean="0">
                <a:latin typeface="+mj-lt"/>
                <a:cs typeface="Arial" panose="020B0604020202020204" pitchFamily="34" charset="0"/>
              </a:rPr>
              <a:t>Carolissen</a:t>
            </a:r>
            <a:endParaRPr lang="en-ZA" dirty="0">
              <a:latin typeface="+mj-lt"/>
              <a:cs typeface="Arial" panose="020B0604020202020204" pitchFamily="34" charset="0"/>
            </a:endParaRPr>
          </a:p>
        </p:txBody>
      </p:sp>
    </p:spTree>
    <p:custDataLst>
      <p:tags r:id="rId1"/>
    </p:custDataLst>
    <p:extLst>
      <p:ext uri="{BB962C8B-B14F-4D97-AF65-F5344CB8AC3E}">
        <p14:creationId xmlns:p14="http://schemas.microsoft.com/office/powerpoint/2010/main" val="422191412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Revenue Collections </a:t>
            </a:r>
            <a:r>
              <a:rPr lang="en-ZA" sz="3200" b="1" dirty="0" smtClean="0">
                <a:solidFill>
                  <a:srgbClr val="002060"/>
                </a:solidFill>
              </a:rPr>
              <a:t>| </a:t>
            </a:r>
            <a:r>
              <a:rPr lang="en-ZA" sz="3200" b="1" dirty="0">
                <a:solidFill>
                  <a:srgbClr val="002060"/>
                </a:solidFill>
              </a:rPr>
              <a:t>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p:cNvSpPr/>
          <p:nvPr/>
        </p:nvSpPr>
        <p:spPr>
          <a:xfrm>
            <a:off x="482551" y="1134249"/>
            <a:ext cx="10657184" cy="5040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1" name="TextBox 40"/>
          <p:cNvSpPr txBox="1"/>
          <p:nvPr/>
        </p:nvSpPr>
        <p:spPr>
          <a:xfrm>
            <a:off x="4082951" y="1053530"/>
            <a:ext cx="3456384" cy="584775"/>
          </a:xfrm>
          <a:prstGeom prst="rect">
            <a:avLst/>
          </a:prstGeom>
          <a:noFill/>
          <a:ln>
            <a:noFill/>
          </a:ln>
        </p:spPr>
        <p:txBody>
          <a:bodyPr wrap="square" rtlCol="0">
            <a:spAutoFit/>
          </a:bodyPr>
          <a:lstStyle/>
          <a:p>
            <a:pPr algn="ctr"/>
            <a:r>
              <a:rPr lang="en-ZA" sz="3200" dirty="0">
                <a:solidFill>
                  <a:schemeClr val="bg1"/>
                </a:solidFill>
                <a:effectLst>
                  <a:outerShdw blurRad="38100" dist="38100" dir="2700000" algn="tl">
                    <a:srgbClr val="000000">
                      <a:alpha val="43137"/>
                    </a:srgbClr>
                  </a:outerShdw>
                </a:effectLst>
              </a:rPr>
              <a:t>Tax-to-GDP ratio</a:t>
            </a:r>
          </a:p>
        </p:txBody>
      </p:sp>
      <p:sp>
        <p:nvSpPr>
          <p:cNvPr id="44" name="TextBox 43"/>
          <p:cNvSpPr txBox="1"/>
          <p:nvPr/>
        </p:nvSpPr>
        <p:spPr>
          <a:xfrm>
            <a:off x="5883151" y="2371447"/>
            <a:ext cx="5112568" cy="2185214"/>
          </a:xfrm>
          <a:prstGeom prst="rect">
            <a:avLst/>
          </a:prstGeom>
          <a:noFill/>
        </p:spPr>
        <p:txBody>
          <a:bodyPr wrap="square" rtlCol="0">
            <a:spAutoFit/>
          </a:bodyPr>
          <a:lstStyle/>
          <a:p>
            <a:pPr algn="ctr"/>
            <a:r>
              <a:rPr lang="en-ZA" sz="2000" dirty="0" smtClean="0"/>
              <a:t>Despite tough economic conditions in which GDP increased from 0.5% to 0.7%,  the </a:t>
            </a:r>
            <a:r>
              <a:rPr lang="en-ZA" sz="2400" dirty="0" smtClean="0"/>
              <a:t>Tax-to-GDP ratio increased from 25.5% in 2014/15 to 26.0% in 2015/16 and stabilised at this level in 2016/17</a:t>
            </a:r>
            <a:r>
              <a:rPr lang="en-ZA" sz="2000" dirty="0" smtClean="0"/>
              <a:t>, slightly below the peak of 26.4% achieved in 2007/08.</a:t>
            </a:r>
          </a:p>
        </p:txBody>
      </p:sp>
      <p:sp>
        <p:nvSpPr>
          <p:cNvPr id="5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10</a:t>
            </a:fld>
            <a:endParaRPr lang="en-ZA" spc="300" dirty="0"/>
          </a:p>
        </p:txBody>
      </p:sp>
      <p:graphicFrame>
        <p:nvGraphicFramePr>
          <p:cNvPr id="38" name="Chart 37"/>
          <p:cNvGraphicFramePr>
            <a:graphicFrameLocks/>
          </p:cNvGraphicFramePr>
          <p:nvPr>
            <p:extLst>
              <p:ext uri="{D42A27DB-BD31-4B8C-83A1-F6EECF244321}">
                <p14:modId xmlns:p14="http://schemas.microsoft.com/office/powerpoint/2010/main" val="969419442"/>
              </p:ext>
            </p:extLst>
          </p:nvPr>
        </p:nvGraphicFramePr>
        <p:xfrm>
          <a:off x="482551" y="1403073"/>
          <a:ext cx="5184576" cy="4429737"/>
        </p:xfrm>
        <a:graphic>
          <a:graphicData uri="http://schemas.openxmlformats.org/drawingml/2006/chart">
            <c:chart xmlns:c="http://schemas.openxmlformats.org/drawingml/2006/chart" xmlns:r="http://schemas.openxmlformats.org/officeDocument/2006/relationships" r:id="rId4"/>
          </a:graphicData>
        </a:graphic>
      </p:graphicFrame>
      <p:sp>
        <p:nvSpPr>
          <p:cNvPr id="39" name="Rectangle 38"/>
          <p:cNvSpPr/>
          <p:nvPr/>
        </p:nvSpPr>
        <p:spPr>
          <a:xfrm>
            <a:off x="4083119" y="1845618"/>
            <a:ext cx="1512000" cy="3384376"/>
          </a:xfrm>
          <a:prstGeom prst="rect">
            <a:avLst/>
          </a:prstGeom>
          <a:noFill/>
          <a:ln>
            <a:solidFill>
              <a:srgbClr val="B510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2" name="Right Arrow 41"/>
          <p:cNvSpPr/>
          <p:nvPr/>
        </p:nvSpPr>
        <p:spPr>
          <a:xfrm rot="19813675">
            <a:off x="4153623" y="2629947"/>
            <a:ext cx="1328818" cy="517033"/>
          </a:xfrm>
          <a:prstGeom prst="rightArrow">
            <a:avLst/>
          </a:prstGeom>
          <a:solidFill>
            <a:srgbClr val="B5101C"/>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8" name="Rectangle 7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2" name="Straight Connector 31"/>
          <p:cNvCxnSpPr/>
          <p:nvPr/>
        </p:nvCxnSpPr>
        <p:spPr>
          <a:xfrm>
            <a:off x="5824841" y="1795240"/>
            <a:ext cx="0" cy="393448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9" name="Group 58"/>
          <p:cNvGrpSpPr/>
          <p:nvPr/>
        </p:nvGrpSpPr>
        <p:grpSpPr>
          <a:xfrm>
            <a:off x="11661501" y="5688000"/>
            <a:ext cx="430888" cy="1152129"/>
            <a:chOff x="11428927" y="365650"/>
            <a:chExt cx="430888" cy="1152129"/>
          </a:xfrm>
        </p:grpSpPr>
        <p:sp>
          <p:nvSpPr>
            <p:cNvPr id="60" name="Round Same Side Corner Rectangle 5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1" name="TextBox 6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2" name="Group 61"/>
          <p:cNvGrpSpPr/>
          <p:nvPr/>
        </p:nvGrpSpPr>
        <p:grpSpPr>
          <a:xfrm>
            <a:off x="11659137" y="4559485"/>
            <a:ext cx="430888" cy="1152129"/>
            <a:chOff x="11428927" y="365650"/>
            <a:chExt cx="430888" cy="1152129"/>
          </a:xfrm>
        </p:grpSpPr>
        <p:sp>
          <p:nvSpPr>
            <p:cNvPr id="63" name="Round Same Side Corner Rectangle 6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4" name="TextBox 63"/>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5" name="Group 64"/>
          <p:cNvGrpSpPr/>
          <p:nvPr/>
        </p:nvGrpSpPr>
        <p:grpSpPr>
          <a:xfrm>
            <a:off x="11654409" y="3430968"/>
            <a:ext cx="430888" cy="1152129"/>
            <a:chOff x="11428927" y="365650"/>
            <a:chExt cx="430888" cy="1152129"/>
          </a:xfrm>
        </p:grpSpPr>
        <p:sp>
          <p:nvSpPr>
            <p:cNvPr id="66" name="Round Same Side Corner Rectangle 6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7" name="TextBox 6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8" name="Group 67"/>
          <p:cNvGrpSpPr/>
          <p:nvPr/>
        </p:nvGrpSpPr>
        <p:grpSpPr>
          <a:xfrm>
            <a:off x="11649681" y="45417"/>
            <a:ext cx="430887" cy="1152129"/>
            <a:chOff x="11716960" y="45417"/>
            <a:chExt cx="430887" cy="1152129"/>
          </a:xfrm>
        </p:grpSpPr>
        <p:sp>
          <p:nvSpPr>
            <p:cNvPr id="69" name="Round Same Side Corner Rectangle 68"/>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1" name="Group 70"/>
          <p:cNvGrpSpPr/>
          <p:nvPr/>
        </p:nvGrpSpPr>
        <p:grpSpPr>
          <a:xfrm>
            <a:off x="11649681" y="2302451"/>
            <a:ext cx="430888" cy="1152129"/>
            <a:chOff x="11428927" y="365650"/>
            <a:chExt cx="430888" cy="1152129"/>
          </a:xfrm>
        </p:grpSpPr>
        <p:sp>
          <p:nvSpPr>
            <p:cNvPr id="72" name="Round Same Side Corner Rectangle 7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74" name="Group 73"/>
          <p:cNvGrpSpPr/>
          <p:nvPr/>
        </p:nvGrpSpPr>
        <p:grpSpPr>
          <a:xfrm>
            <a:off x="11715799" y="1173934"/>
            <a:ext cx="462824" cy="1152129"/>
            <a:chOff x="11685022" y="1926277"/>
            <a:chExt cx="462824" cy="1152129"/>
          </a:xfrm>
        </p:grpSpPr>
        <p:sp>
          <p:nvSpPr>
            <p:cNvPr id="75" name="Round Same Side Corner Rectangle 74"/>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6" name="TextBox 75"/>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3153246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Revenue Collections </a:t>
            </a:r>
            <a:r>
              <a:rPr lang="en-ZA" sz="3200" b="1" dirty="0" smtClean="0">
                <a:solidFill>
                  <a:srgbClr val="002060"/>
                </a:solidFill>
              </a:rPr>
              <a:t>| </a:t>
            </a:r>
            <a:r>
              <a:rPr lang="en-ZA" sz="3200" b="1" dirty="0">
                <a:solidFill>
                  <a:srgbClr val="002060"/>
                </a:solidFill>
              </a:rPr>
              <a:t>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p:cNvSpPr/>
          <p:nvPr/>
        </p:nvSpPr>
        <p:spPr>
          <a:xfrm>
            <a:off x="482551" y="1134249"/>
            <a:ext cx="10657184" cy="5040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1" name="TextBox 40"/>
          <p:cNvSpPr txBox="1"/>
          <p:nvPr/>
        </p:nvSpPr>
        <p:spPr>
          <a:xfrm>
            <a:off x="482551" y="1053530"/>
            <a:ext cx="10657184" cy="584775"/>
          </a:xfrm>
          <a:prstGeom prst="rect">
            <a:avLst/>
          </a:prstGeom>
          <a:noFill/>
          <a:ln>
            <a:noFill/>
          </a:ln>
        </p:spPr>
        <p:txBody>
          <a:bodyPr wrap="square" rtlCol="0">
            <a:spAutoFit/>
          </a:bodyPr>
          <a:lstStyle/>
          <a:p>
            <a:pPr algn="ctr"/>
            <a:r>
              <a:rPr lang="en-ZA" sz="3200" dirty="0" smtClean="0">
                <a:solidFill>
                  <a:schemeClr val="bg1"/>
                </a:solidFill>
                <a:effectLst>
                  <a:outerShdw blurRad="38100" dist="38100" dir="2700000" algn="tl">
                    <a:srgbClr val="000000">
                      <a:alpha val="43137"/>
                    </a:srgbClr>
                  </a:outerShdw>
                </a:effectLst>
              </a:rPr>
              <a:t>Cost of Revenue Collections</a:t>
            </a:r>
            <a:endParaRPr lang="en-ZA" sz="3200" dirty="0">
              <a:solidFill>
                <a:schemeClr val="bg1"/>
              </a:solidFill>
              <a:effectLst>
                <a:outerShdw blurRad="38100" dist="38100" dir="2700000" algn="tl">
                  <a:srgbClr val="000000">
                    <a:alpha val="43137"/>
                  </a:srgbClr>
                </a:outerShdw>
              </a:effectLst>
            </a:endParaRPr>
          </a:p>
        </p:txBody>
      </p:sp>
      <p:sp>
        <p:nvSpPr>
          <p:cNvPr id="34" name="TextBox 33"/>
          <p:cNvSpPr txBox="1"/>
          <p:nvPr/>
        </p:nvSpPr>
        <p:spPr>
          <a:xfrm>
            <a:off x="482551" y="1701602"/>
            <a:ext cx="5328592" cy="4093428"/>
          </a:xfrm>
          <a:prstGeom prst="rect">
            <a:avLst/>
          </a:prstGeom>
          <a:noFill/>
        </p:spPr>
        <p:txBody>
          <a:bodyPr wrap="square" rtlCol="0">
            <a:spAutoFit/>
          </a:bodyPr>
          <a:lstStyle/>
          <a:p>
            <a:pPr marL="285750" indent="-285750">
              <a:buFont typeface="Arial" panose="020B0604020202020204" pitchFamily="34" charset="0"/>
              <a:buChar char="•"/>
            </a:pPr>
            <a:r>
              <a:rPr lang="en-ZA" sz="2000" dirty="0"/>
              <a:t>This ratio is calculated by dividing the cost of the internal operations of a revenue authority by the total tax revenue collected. </a:t>
            </a:r>
          </a:p>
          <a:p>
            <a:pPr marL="285750" indent="-285750">
              <a:buFont typeface="Arial" panose="020B0604020202020204" pitchFamily="34" charset="0"/>
              <a:buChar char="•"/>
            </a:pPr>
            <a:r>
              <a:rPr lang="en-ZA" sz="2000" dirty="0"/>
              <a:t>SARS’ cost-to-tax-revenue ratio remains in line with the international benchmark of 1</a:t>
            </a:r>
            <a:r>
              <a:rPr lang="en-ZA" sz="2000" dirty="0" smtClean="0"/>
              <a:t>%.</a:t>
            </a:r>
          </a:p>
          <a:p>
            <a:pPr marL="285750" indent="-285750">
              <a:buFont typeface="Arial" panose="020B0604020202020204" pitchFamily="34" charset="0"/>
              <a:buChar char="•"/>
            </a:pPr>
            <a:r>
              <a:rPr lang="en-ZA" sz="2000" dirty="0"/>
              <a:t>This indicates that SARS has contained operational costs while also increasing the amount of revenue it has </a:t>
            </a:r>
            <a:r>
              <a:rPr lang="en-ZA" sz="2000" dirty="0" smtClean="0"/>
              <a:t>collected.</a:t>
            </a:r>
          </a:p>
          <a:p>
            <a:pPr marL="285750" indent="-285750">
              <a:buFont typeface="Arial" panose="020B0604020202020204" pitchFamily="34" charset="0"/>
              <a:buChar char="•"/>
            </a:pPr>
            <a:r>
              <a:rPr lang="en-ZA" sz="2000" dirty="0"/>
              <a:t>Cost-to-tax-revenue ratio does not take into account collections of non-tax revenue on behalf of other institutions. Such revenue includes RAF levies and UIF contributions as well as MPRR collections</a:t>
            </a:r>
            <a:r>
              <a:rPr lang="en-ZA" sz="2000" dirty="0" smtClean="0"/>
              <a:t>. </a:t>
            </a:r>
            <a:endParaRPr lang="en-ZA" sz="2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36" name="TextBox 35"/>
          <p:cNvSpPr txBox="1"/>
          <p:nvPr/>
        </p:nvSpPr>
        <p:spPr>
          <a:xfrm>
            <a:off x="5824840" y="4718387"/>
            <a:ext cx="5314895" cy="1015663"/>
          </a:xfrm>
          <a:prstGeom prst="rect">
            <a:avLst/>
          </a:prstGeom>
          <a:noFill/>
        </p:spPr>
        <p:txBody>
          <a:bodyPr wrap="square" rtlCol="0">
            <a:spAutoFit/>
          </a:bodyPr>
          <a:lstStyle/>
          <a:p>
            <a:pPr algn="ctr"/>
            <a:r>
              <a:rPr lang="en-ZA" sz="2000" b="1" dirty="0"/>
              <a:t>The cost of revenue collections ratio decreased further from 0.96% in 2015/16 to 0.93% well within the international benchmark of 1</a:t>
            </a:r>
            <a:r>
              <a:rPr lang="en-ZA" sz="2000" b="1" dirty="0" smtClean="0"/>
              <a:t>%.</a:t>
            </a:r>
            <a:endParaRPr lang="en-ZA" sz="2000" b="1" dirty="0"/>
          </a:p>
        </p:txBody>
      </p:sp>
      <p:sp>
        <p:nvSpPr>
          <p:cNvPr id="37" name="TextBox 36"/>
          <p:cNvSpPr txBox="1"/>
          <p:nvPr/>
        </p:nvSpPr>
        <p:spPr>
          <a:xfrm>
            <a:off x="6603231" y="2133417"/>
            <a:ext cx="4450799" cy="400110"/>
          </a:xfrm>
          <a:prstGeom prst="rect">
            <a:avLst/>
          </a:prstGeom>
          <a:noFill/>
        </p:spPr>
        <p:txBody>
          <a:bodyPr wrap="square" rtlCol="0">
            <a:spAutoFit/>
          </a:bodyPr>
          <a:lstStyle/>
          <a:p>
            <a:pPr algn="ctr"/>
            <a:r>
              <a:rPr lang="en-ZA" sz="2000" b="1" dirty="0" smtClean="0"/>
              <a:t>International benchmark</a:t>
            </a:r>
            <a:endParaRPr lang="en-ZA" sz="2000" b="1" dirty="0"/>
          </a:p>
        </p:txBody>
      </p:sp>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602" y="2281759"/>
            <a:ext cx="1736725" cy="251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Connector 3"/>
          <p:cNvCxnSpPr/>
          <p:nvPr/>
        </p:nvCxnSpPr>
        <p:spPr>
          <a:xfrm>
            <a:off x="7251303" y="2646124"/>
            <a:ext cx="3816424" cy="0"/>
          </a:xfrm>
          <a:prstGeom prst="line">
            <a:avLst/>
          </a:prstGeom>
          <a:ln w="28575">
            <a:solidFill>
              <a:srgbClr val="B5101C"/>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0131623" y="1845385"/>
            <a:ext cx="1109276" cy="923330"/>
          </a:xfrm>
          <a:prstGeom prst="rect">
            <a:avLst/>
          </a:prstGeom>
          <a:noFill/>
        </p:spPr>
        <p:txBody>
          <a:bodyPr wrap="square" rtlCol="0">
            <a:spAutoFit/>
          </a:bodyPr>
          <a:lstStyle/>
          <a:p>
            <a:r>
              <a:rPr lang="en-ZA" sz="5400" b="1" dirty="0" smtClean="0">
                <a:solidFill>
                  <a:srgbClr val="B5101C"/>
                </a:solidFill>
              </a:rPr>
              <a:t>1%</a:t>
            </a:r>
            <a:endParaRPr lang="en-ZA" sz="5400" b="1" dirty="0">
              <a:solidFill>
                <a:srgbClr val="B5101C"/>
              </a:solidFill>
            </a:endParaRPr>
          </a:p>
        </p:txBody>
      </p:sp>
      <p:sp>
        <p:nvSpPr>
          <p:cNvPr id="47" name="TextBox 46"/>
          <p:cNvSpPr txBox="1"/>
          <p:nvPr/>
        </p:nvSpPr>
        <p:spPr>
          <a:xfrm>
            <a:off x="9123510" y="3020891"/>
            <a:ext cx="1296145" cy="400110"/>
          </a:xfrm>
          <a:prstGeom prst="rect">
            <a:avLst/>
          </a:prstGeom>
          <a:noFill/>
        </p:spPr>
        <p:txBody>
          <a:bodyPr wrap="square" rtlCol="0">
            <a:spAutoFit/>
          </a:bodyPr>
          <a:lstStyle/>
          <a:p>
            <a:pPr algn="ctr"/>
            <a:r>
              <a:rPr lang="en-ZA" sz="2000" b="1" dirty="0" smtClean="0"/>
              <a:t>SARS</a:t>
            </a:r>
            <a:endParaRPr lang="en-ZA" sz="2000" b="1" dirty="0"/>
          </a:p>
        </p:txBody>
      </p:sp>
      <p:sp>
        <p:nvSpPr>
          <p:cNvPr id="50" name="TextBox 49"/>
          <p:cNvSpPr txBox="1"/>
          <p:nvPr/>
        </p:nvSpPr>
        <p:spPr>
          <a:xfrm>
            <a:off x="7539335" y="2759281"/>
            <a:ext cx="2088232" cy="923330"/>
          </a:xfrm>
          <a:prstGeom prst="rect">
            <a:avLst/>
          </a:prstGeom>
          <a:noFill/>
        </p:spPr>
        <p:txBody>
          <a:bodyPr wrap="square" rtlCol="0">
            <a:spAutoFit/>
          </a:bodyPr>
          <a:lstStyle/>
          <a:p>
            <a:r>
              <a:rPr lang="en-ZA" sz="5400" b="1" dirty="0" smtClean="0">
                <a:solidFill>
                  <a:srgbClr val="B5101C"/>
                </a:solidFill>
              </a:rPr>
              <a:t>0.93%</a:t>
            </a:r>
            <a:endParaRPr lang="en-ZA" sz="5400" b="1" dirty="0">
              <a:solidFill>
                <a:srgbClr val="B5101C"/>
              </a:solidFill>
            </a:endParaRPr>
          </a:p>
        </p:txBody>
      </p:sp>
      <p:pic>
        <p:nvPicPr>
          <p:cNvPr id="65" name="Picture 2"/>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203631" y="2761167"/>
            <a:ext cx="919559" cy="919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4"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11</a:t>
            </a:fld>
            <a:endParaRPr lang="en-ZA" spc="300" dirty="0"/>
          </a:p>
        </p:txBody>
      </p:sp>
      <p:sp>
        <p:nvSpPr>
          <p:cNvPr id="80" name="Rectangle 79"/>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9" name="Straight Connector 38"/>
          <p:cNvCxnSpPr/>
          <p:nvPr/>
        </p:nvCxnSpPr>
        <p:spPr>
          <a:xfrm>
            <a:off x="5824841" y="1795240"/>
            <a:ext cx="0" cy="393448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3" name="Group 62"/>
          <p:cNvGrpSpPr/>
          <p:nvPr/>
        </p:nvGrpSpPr>
        <p:grpSpPr>
          <a:xfrm>
            <a:off x="11661501" y="5688000"/>
            <a:ext cx="430888" cy="1152129"/>
            <a:chOff x="11428927" y="365650"/>
            <a:chExt cx="430888" cy="1152129"/>
          </a:xfrm>
        </p:grpSpPr>
        <p:sp>
          <p:nvSpPr>
            <p:cNvPr id="64" name="Round Same Side Corner Rectangle 6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6" name="TextBox 6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7" name="Group 66"/>
          <p:cNvGrpSpPr/>
          <p:nvPr/>
        </p:nvGrpSpPr>
        <p:grpSpPr>
          <a:xfrm>
            <a:off x="11659137" y="4559485"/>
            <a:ext cx="430888" cy="1152129"/>
            <a:chOff x="11428927" y="365650"/>
            <a:chExt cx="430888" cy="1152129"/>
          </a:xfrm>
        </p:grpSpPr>
        <p:sp>
          <p:nvSpPr>
            <p:cNvPr id="68" name="Round Same Side Corner Rectangle 6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TextBox 6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70" name="Group 69"/>
          <p:cNvGrpSpPr/>
          <p:nvPr/>
        </p:nvGrpSpPr>
        <p:grpSpPr>
          <a:xfrm>
            <a:off x="11654409" y="3430968"/>
            <a:ext cx="430888" cy="1152129"/>
            <a:chOff x="11428927" y="365650"/>
            <a:chExt cx="430888" cy="1152129"/>
          </a:xfrm>
        </p:grpSpPr>
        <p:sp>
          <p:nvSpPr>
            <p:cNvPr id="71" name="Round Same Side Corner Rectangle 7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2" name="TextBox 7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73" name="Group 72"/>
          <p:cNvGrpSpPr/>
          <p:nvPr/>
        </p:nvGrpSpPr>
        <p:grpSpPr>
          <a:xfrm>
            <a:off x="11649681" y="45417"/>
            <a:ext cx="430887" cy="1152129"/>
            <a:chOff x="11716960" y="45417"/>
            <a:chExt cx="430887" cy="1152129"/>
          </a:xfrm>
        </p:grpSpPr>
        <p:sp>
          <p:nvSpPr>
            <p:cNvPr id="75" name="Round Same Side Corner Rectangle 74"/>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6" name="TextBox 75"/>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7" name="Group 76"/>
          <p:cNvGrpSpPr/>
          <p:nvPr/>
        </p:nvGrpSpPr>
        <p:grpSpPr>
          <a:xfrm>
            <a:off x="11649681" y="2302451"/>
            <a:ext cx="430888" cy="1152129"/>
            <a:chOff x="11428927" y="365650"/>
            <a:chExt cx="430888" cy="1152129"/>
          </a:xfrm>
        </p:grpSpPr>
        <p:sp>
          <p:nvSpPr>
            <p:cNvPr id="78" name="Round Same Side Corner Rectangle 7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9" name="TextBox 7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81" name="Group 80"/>
          <p:cNvGrpSpPr/>
          <p:nvPr/>
        </p:nvGrpSpPr>
        <p:grpSpPr>
          <a:xfrm>
            <a:off x="11715799" y="1173934"/>
            <a:ext cx="462824" cy="1152129"/>
            <a:chOff x="11685022" y="1926277"/>
            <a:chExt cx="462824" cy="1152129"/>
          </a:xfrm>
        </p:grpSpPr>
        <p:sp>
          <p:nvSpPr>
            <p:cNvPr id="82" name="Round Same Side Corner Rectangle 81"/>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5110306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Revenue Collections </a:t>
            </a:r>
            <a:r>
              <a:rPr lang="en-ZA" sz="3200" b="1" dirty="0" smtClean="0">
                <a:solidFill>
                  <a:srgbClr val="002060"/>
                </a:solidFill>
              </a:rPr>
              <a:t>| </a:t>
            </a:r>
            <a:r>
              <a:rPr lang="en-ZA" sz="3200" b="1" dirty="0">
                <a:solidFill>
                  <a:srgbClr val="002060"/>
                </a:solidFill>
              </a:rPr>
              <a:t>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66" name="Rectangle 65"/>
          <p:cNvSpPr/>
          <p:nvPr/>
        </p:nvSpPr>
        <p:spPr>
          <a:xfrm>
            <a:off x="554559" y="3124459"/>
            <a:ext cx="10657184" cy="88139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1" name="TextBox 70"/>
          <p:cNvSpPr txBox="1"/>
          <p:nvPr/>
        </p:nvSpPr>
        <p:spPr>
          <a:xfrm>
            <a:off x="482551" y="3126781"/>
            <a:ext cx="3672408" cy="861774"/>
          </a:xfrm>
          <a:prstGeom prst="rect">
            <a:avLst/>
          </a:prstGeom>
          <a:noFill/>
          <a:ln>
            <a:noFill/>
          </a:ln>
        </p:spPr>
        <p:txBody>
          <a:bodyPr wrap="square" rtlCol="0">
            <a:spAutoFit/>
          </a:bodyPr>
          <a:lstStyle/>
          <a:p>
            <a:pPr algn="ctr"/>
            <a:r>
              <a:rPr lang="en-ZA" sz="3200" dirty="0">
                <a:solidFill>
                  <a:schemeClr val="bg1"/>
                </a:solidFill>
                <a:effectLst>
                  <a:outerShdw blurRad="38100" dist="38100" dir="2700000" algn="tl">
                    <a:srgbClr val="000000">
                      <a:alpha val="43137"/>
                    </a:srgbClr>
                  </a:outerShdw>
                </a:effectLst>
              </a:rPr>
              <a:t>20.0 million</a:t>
            </a:r>
          </a:p>
          <a:p>
            <a:pPr algn="ctr"/>
            <a:r>
              <a:rPr lang="en-ZA" sz="1800" dirty="0">
                <a:solidFill>
                  <a:schemeClr val="bg1"/>
                </a:solidFill>
                <a:effectLst>
                  <a:outerShdw blurRad="38100" dist="38100" dir="2700000" algn="tl">
                    <a:srgbClr val="000000">
                      <a:alpha val="43137"/>
                    </a:srgbClr>
                  </a:outerShdw>
                </a:effectLst>
              </a:rPr>
              <a:t>individuals registered for Income Tax</a:t>
            </a:r>
          </a:p>
        </p:txBody>
      </p:sp>
      <p:cxnSp>
        <p:nvCxnSpPr>
          <p:cNvPr id="72" name="Straight Connector 71"/>
          <p:cNvCxnSpPr/>
          <p:nvPr/>
        </p:nvCxnSpPr>
        <p:spPr>
          <a:xfrm>
            <a:off x="4080236" y="1197546"/>
            <a:ext cx="0" cy="45148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645989" y="1197546"/>
            <a:ext cx="40077" cy="451487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4082951" y="3126781"/>
            <a:ext cx="3583076" cy="861774"/>
          </a:xfrm>
          <a:prstGeom prst="rect">
            <a:avLst/>
          </a:prstGeom>
          <a:noFill/>
          <a:ln>
            <a:noFill/>
          </a:ln>
        </p:spPr>
        <p:txBody>
          <a:bodyPr wrap="square" rtlCol="0">
            <a:spAutoFit/>
          </a:bodyPr>
          <a:lstStyle/>
          <a:p>
            <a:pPr algn="ctr"/>
            <a:r>
              <a:rPr lang="en-ZA" sz="3200" dirty="0">
                <a:solidFill>
                  <a:schemeClr val="bg1"/>
                </a:solidFill>
                <a:effectLst>
                  <a:outerShdw blurRad="38100" dist="38100" dir="2700000" algn="tl">
                    <a:srgbClr val="000000">
                      <a:alpha val="43137"/>
                    </a:srgbClr>
                  </a:outerShdw>
                </a:effectLst>
              </a:rPr>
              <a:t>3.7 million</a:t>
            </a:r>
          </a:p>
          <a:p>
            <a:pPr algn="ctr"/>
            <a:r>
              <a:rPr lang="en-ZA" sz="1800" dirty="0">
                <a:solidFill>
                  <a:schemeClr val="bg1"/>
                </a:solidFill>
                <a:effectLst>
                  <a:outerShdw blurRad="38100" dist="38100" dir="2700000" algn="tl">
                    <a:srgbClr val="000000">
                      <a:alpha val="43137"/>
                    </a:srgbClr>
                  </a:outerShdw>
                </a:effectLst>
              </a:rPr>
              <a:t>registered companies </a:t>
            </a:r>
          </a:p>
        </p:txBody>
      </p:sp>
      <p:sp>
        <p:nvSpPr>
          <p:cNvPr id="76" name="TextBox 75"/>
          <p:cNvSpPr txBox="1"/>
          <p:nvPr/>
        </p:nvSpPr>
        <p:spPr>
          <a:xfrm>
            <a:off x="7683351" y="3126781"/>
            <a:ext cx="3528392" cy="861774"/>
          </a:xfrm>
          <a:prstGeom prst="rect">
            <a:avLst/>
          </a:prstGeom>
          <a:noFill/>
          <a:ln>
            <a:noFill/>
          </a:ln>
        </p:spPr>
        <p:txBody>
          <a:bodyPr wrap="square" rtlCol="0">
            <a:spAutoFit/>
          </a:bodyPr>
          <a:lstStyle/>
          <a:p>
            <a:pPr algn="ctr"/>
            <a:r>
              <a:rPr lang="en-ZA" sz="3200" dirty="0">
                <a:solidFill>
                  <a:schemeClr val="bg1"/>
                </a:solidFill>
                <a:effectLst>
                  <a:outerShdw blurRad="38100" dist="38100" dir="2700000" algn="tl">
                    <a:srgbClr val="000000">
                      <a:alpha val="43137"/>
                    </a:srgbClr>
                  </a:outerShdw>
                </a:effectLst>
              </a:rPr>
              <a:t>742 388</a:t>
            </a:r>
          </a:p>
          <a:p>
            <a:pPr algn="ctr"/>
            <a:r>
              <a:rPr lang="en-ZA" sz="1800" dirty="0">
                <a:solidFill>
                  <a:schemeClr val="bg1"/>
                </a:solidFill>
                <a:effectLst>
                  <a:outerShdw blurRad="38100" dist="38100" dir="2700000" algn="tl">
                    <a:srgbClr val="000000">
                      <a:alpha val="43137"/>
                    </a:srgbClr>
                  </a:outerShdw>
                </a:effectLst>
              </a:rPr>
              <a:t>registered </a:t>
            </a:r>
            <a:r>
              <a:rPr lang="en-ZA" sz="1800" dirty="0" smtClean="0">
                <a:solidFill>
                  <a:schemeClr val="bg1"/>
                </a:solidFill>
                <a:effectLst>
                  <a:outerShdw blurRad="38100" dist="38100" dir="2700000" algn="tl">
                    <a:srgbClr val="000000">
                      <a:alpha val="43137"/>
                    </a:srgbClr>
                  </a:outerShdw>
                </a:effectLst>
              </a:rPr>
              <a:t>VAT vendors</a:t>
            </a:r>
            <a:endParaRPr lang="en-ZA" sz="1800" dirty="0">
              <a:solidFill>
                <a:schemeClr val="bg1"/>
              </a:solidFill>
              <a:effectLst>
                <a:outerShdw blurRad="38100" dist="38100" dir="2700000" algn="tl">
                  <a:srgbClr val="000000">
                    <a:alpha val="43137"/>
                  </a:srgbClr>
                </a:outerShdw>
              </a:effectLst>
            </a:endParaRPr>
          </a:p>
        </p:txBody>
      </p:sp>
      <p:sp>
        <p:nvSpPr>
          <p:cNvPr id="77" name="TextBox 76"/>
          <p:cNvSpPr txBox="1"/>
          <p:nvPr/>
        </p:nvSpPr>
        <p:spPr>
          <a:xfrm>
            <a:off x="7755359" y="4215492"/>
            <a:ext cx="3456384" cy="1323439"/>
          </a:xfrm>
          <a:prstGeom prst="rect">
            <a:avLst/>
          </a:prstGeom>
          <a:noFill/>
          <a:ln>
            <a:noFill/>
          </a:ln>
        </p:spPr>
        <p:txBody>
          <a:bodyPr wrap="square" rtlCol="0">
            <a:spAutoFit/>
          </a:bodyPr>
          <a:lstStyle/>
          <a:p>
            <a:pPr algn="ctr"/>
            <a:r>
              <a:rPr lang="en-ZA" sz="3200" dirty="0" smtClean="0">
                <a:solidFill>
                  <a:schemeClr val="tx2"/>
                </a:solidFill>
              </a:rPr>
              <a:t>432 </a:t>
            </a:r>
            <a:r>
              <a:rPr lang="en-ZA" sz="3200" dirty="0">
                <a:solidFill>
                  <a:schemeClr val="tx2"/>
                </a:solidFill>
              </a:rPr>
              <a:t>072 </a:t>
            </a:r>
            <a:endParaRPr lang="en-ZA" sz="3200" dirty="0" smtClean="0">
              <a:solidFill>
                <a:schemeClr val="tx2"/>
              </a:solidFill>
            </a:endParaRPr>
          </a:p>
          <a:p>
            <a:pPr algn="ctr"/>
            <a:r>
              <a:rPr lang="en-ZA" sz="2800" dirty="0" smtClean="0">
                <a:solidFill>
                  <a:schemeClr val="tx2"/>
                </a:solidFill>
              </a:rPr>
              <a:t>(</a:t>
            </a:r>
            <a:r>
              <a:rPr lang="en-ZA" sz="2800" dirty="0">
                <a:solidFill>
                  <a:schemeClr val="tx2"/>
                </a:solidFill>
              </a:rPr>
              <a:t>58.2</a:t>
            </a:r>
            <a:r>
              <a:rPr lang="en-ZA" sz="2800" dirty="0" smtClean="0">
                <a:solidFill>
                  <a:schemeClr val="tx2"/>
                </a:solidFill>
              </a:rPr>
              <a:t>%)</a:t>
            </a:r>
          </a:p>
          <a:p>
            <a:pPr algn="ctr"/>
            <a:r>
              <a:rPr lang="en-ZA" sz="2000" dirty="0" smtClean="0">
                <a:solidFill>
                  <a:schemeClr val="tx2"/>
                </a:solidFill>
              </a:rPr>
              <a:t>were active</a:t>
            </a:r>
            <a:endParaRPr lang="en-ZA" sz="2000" dirty="0">
              <a:solidFill>
                <a:schemeClr val="tx2"/>
              </a:solidFill>
            </a:endParaRPr>
          </a:p>
        </p:txBody>
      </p:sp>
      <p:sp>
        <p:nvSpPr>
          <p:cNvPr id="78" name="TextBox 77"/>
          <p:cNvSpPr txBox="1"/>
          <p:nvPr/>
        </p:nvSpPr>
        <p:spPr>
          <a:xfrm>
            <a:off x="554559" y="4061603"/>
            <a:ext cx="3456384" cy="1631216"/>
          </a:xfrm>
          <a:prstGeom prst="rect">
            <a:avLst/>
          </a:prstGeom>
          <a:noFill/>
          <a:ln>
            <a:noFill/>
          </a:ln>
        </p:spPr>
        <p:txBody>
          <a:bodyPr wrap="square" rtlCol="0">
            <a:spAutoFit/>
          </a:bodyPr>
          <a:lstStyle/>
          <a:p>
            <a:pPr algn="ctr"/>
            <a:r>
              <a:rPr lang="en-ZA" sz="2000" dirty="0">
                <a:solidFill>
                  <a:schemeClr val="tx2"/>
                </a:solidFill>
              </a:rPr>
              <a:t>Increase attributed to SARS’ requirement that employers register all employees as taxpayers, regardless of their tax liability.</a:t>
            </a:r>
            <a:endParaRPr lang="en-ZA" sz="4000" dirty="0">
              <a:solidFill>
                <a:schemeClr val="tx2"/>
              </a:solidFill>
            </a:endParaRPr>
          </a:p>
        </p:txBody>
      </p:sp>
      <p:sp>
        <p:nvSpPr>
          <p:cNvPr id="79" name="TextBox 78"/>
          <p:cNvSpPr txBox="1"/>
          <p:nvPr/>
        </p:nvSpPr>
        <p:spPr>
          <a:xfrm>
            <a:off x="4149530" y="4277047"/>
            <a:ext cx="3467243" cy="1200329"/>
          </a:xfrm>
          <a:prstGeom prst="rect">
            <a:avLst/>
          </a:prstGeom>
          <a:noFill/>
          <a:ln>
            <a:noFill/>
          </a:ln>
        </p:spPr>
        <p:txBody>
          <a:bodyPr wrap="square" rtlCol="0">
            <a:spAutoFit/>
          </a:bodyPr>
          <a:lstStyle/>
          <a:p>
            <a:pPr algn="ctr"/>
            <a:r>
              <a:rPr lang="en-ZA" sz="3200" dirty="0" smtClean="0">
                <a:solidFill>
                  <a:schemeClr val="tx2"/>
                </a:solidFill>
              </a:rPr>
              <a:t>884 </a:t>
            </a:r>
            <a:r>
              <a:rPr lang="en-ZA" sz="3200" dirty="0">
                <a:solidFill>
                  <a:schemeClr val="tx2"/>
                </a:solidFill>
              </a:rPr>
              <a:t>459  </a:t>
            </a:r>
            <a:endParaRPr lang="en-ZA" sz="3200" dirty="0" smtClean="0">
              <a:solidFill>
                <a:schemeClr val="tx2"/>
              </a:solidFill>
            </a:endParaRPr>
          </a:p>
          <a:p>
            <a:pPr algn="ctr"/>
            <a:r>
              <a:rPr lang="en-ZA" sz="2000" dirty="0" smtClean="0">
                <a:solidFill>
                  <a:schemeClr val="tx2"/>
                </a:solidFill>
              </a:rPr>
              <a:t>companies submitted </a:t>
            </a:r>
            <a:r>
              <a:rPr lang="en-ZA" sz="2000" dirty="0">
                <a:solidFill>
                  <a:schemeClr val="tx2"/>
                </a:solidFill>
              </a:rPr>
              <a:t>income tax </a:t>
            </a:r>
            <a:r>
              <a:rPr lang="en-ZA" sz="2000" dirty="0" smtClean="0">
                <a:solidFill>
                  <a:schemeClr val="tx2"/>
                </a:solidFill>
              </a:rPr>
              <a:t>returns</a:t>
            </a:r>
            <a:endParaRPr lang="en-ZA" sz="2000" dirty="0">
              <a:solidFill>
                <a:schemeClr val="tx2"/>
              </a:solidFill>
            </a:endParaRPr>
          </a:p>
        </p:txBody>
      </p:sp>
      <p:pic>
        <p:nvPicPr>
          <p:cNvPr id="80" name="Picture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603" y="1353742"/>
            <a:ext cx="1685432" cy="1117889"/>
          </a:xfrm>
          <a:prstGeom prst="rect">
            <a:avLst/>
          </a:prstGeom>
        </p:spPr>
      </p:pic>
      <p:grpSp>
        <p:nvGrpSpPr>
          <p:cNvPr id="91" name="Group 90"/>
          <p:cNvGrpSpPr/>
          <p:nvPr/>
        </p:nvGrpSpPr>
        <p:grpSpPr>
          <a:xfrm>
            <a:off x="554559" y="2137506"/>
            <a:ext cx="979138" cy="926374"/>
            <a:chOff x="842591" y="991252"/>
            <a:chExt cx="979138" cy="926374"/>
          </a:xfrm>
        </p:grpSpPr>
        <p:grpSp>
          <p:nvGrpSpPr>
            <p:cNvPr id="94" name="Group 93"/>
            <p:cNvGrpSpPr/>
            <p:nvPr/>
          </p:nvGrpSpPr>
          <p:grpSpPr>
            <a:xfrm>
              <a:off x="842591" y="991252"/>
              <a:ext cx="979138" cy="913916"/>
              <a:chOff x="6137931" y="5743514"/>
              <a:chExt cx="979138" cy="913916"/>
            </a:xfrm>
          </p:grpSpPr>
          <p:sp>
            <p:nvSpPr>
              <p:cNvPr id="97" name="Round Same Side Corner Rectangle 96"/>
              <p:cNvSpPr/>
              <p:nvPr/>
            </p:nvSpPr>
            <p:spPr>
              <a:xfrm>
                <a:off x="6137931" y="5743514"/>
                <a:ext cx="979138" cy="913916"/>
              </a:xfrm>
              <a:prstGeom prst="round2SameRect">
                <a:avLst/>
              </a:prstGeom>
              <a:gradFill flip="none" rotWithShape="1">
                <a:gsLst>
                  <a:gs pos="0">
                    <a:srgbClr val="004F87">
                      <a:shade val="30000"/>
                      <a:satMod val="115000"/>
                    </a:srgbClr>
                  </a:gs>
                  <a:gs pos="50000">
                    <a:srgbClr val="004F87">
                      <a:shade val="67500"/>
                      <a:satMod val="115000"/>
                    </a:srgbClr>
                  </a:gs>
                  <a:gs pos="100000">
                    <a:srgbClr val="004F8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98"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7834" y="5812507"/>
                <a:ext cx="799332" cy="775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6" name="Rounded Rectangle 105"/>
              <p:cNvSpPr/>
              <p:nvPr/>
            </p:nvSpPr>
            <p:spPr>
              <a:xfrm>
                <a:off x="6267460" y="5922000"/>
                <a:ext cx="720080" cy="64807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sp>
          <p:nvSpPr>
            <p:cNvPr id="95" name="TextBox 94"/>
            <p:cNvSpPr txBox="1"/>
            <p:nvPr/>
          </p:nvSpPr>
          <p:spPr>
            <a:xfrm>
              <a:off x="842591" y="1094324"/>
              <a:ext cx="979138" cy="823302"/>
            </a:xfrm>
            <a:prstGeom prst="rect">
              <a:avLst/>
            </a:prstGeom>
            <a:noFill/>
          </p:spPr>
          <p:txBody>
            <a:bodyPr wrap="square" rtlCol="0">
              <a:spAutoFit/>
            </a:bodyPr>
            <a:lstStyle/>
            <a:p>
              <a:pPr algn="ctr">
                <a:lnSpc>
                  <a:spcPts val="1900"/>
                </a:lnSpc>
              </a:pPr>
              <a:r>
                <a:rPr lang="en-ZA" sz="1800" b="1" dirty="0" smtClean="0"/>
                <a:t>March </a:t>
              </a:r>
              <a:br>
                <a:rPr lang="en-ZA" sz="1800" b="1" dirty="0" smtClean="0"/>
              </a:br>
              <a:r>
                <a:rPr lang="en-ZA" sz="1800" b="1" dirty="0" smtClean="0"/>
                <a:t>2016</a:t>
              </a:r>
            </a:p>
            <a:p>
              <a:pPr algn="ctr">
                <a:lnSpc>
                  <a:spcPts val="1900"/>
                </a:lnSpc>
              </a:pPr>
              <a:r>
                <a:rPr lang="en-ZA" sz="2400" b="1" dirty="0" smtClean="0"/>
                <a:t>19.1m</a:t>
              </a:r>
              <a:endParaRPr lang="en-ZA" sz="2400" b="1" dirty="0"/>
            </a:p>
          </p:txBody>
        </p:sp>
      </p:grpSp>
      <p:pic>
        <p:nvPicPr>
          <p:cNvPr id="107" name="Picture 10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34003" y="981522"/>
            <a:ext cx="1795603" cy="1795603"/>
          </a:xfrm>
          <a:prstGeom prst="rect">
            <a:avLst/>
          </a:prstGeom>
        </p:spPr>
      </p:pic>
      <p:grpSp>
        <p:nvGrpSpPr>
          <p:cNvPr id="108" name="Group 107"/>
          <p:cNvGrpSpPr/>
          <p:nvPr/>
        </p:nvGrpSpPr>
        <p:grpSpPr>
          <a:xfrm>
            <a:off x="3031805" y="2137506"/>
            <a:ext cx="979138" cy="926374"/>
            <a:chOff x="842591" y="991252"/>
            <a:chExt cx="979138" cy="926374"/>
          </a:xfrm>
        </p:grpSpPr>
        <p:grpSp>
          <p:nvGrpSpPr>
            <p:cNvPr id="109" name="Group 108"/>
            <p:cNvGrpSpPr/>
            <p:nvPr/>
          </p:nvGrpSpPr>
          <p:grpSpPr>
            <a:xfrm>
              <a:off x="842591" y="991252"/>
              <a:ext cx="979138" cy="913916"/>
              <a:chOff x="6137931" y="5743514"/>
              <a:chExt cx="979138" cy="913916"/>
            </a:xfrm>
          </p:grpSpPr>
          <p:sp>
            <p:nvSpPr>
              <p:cNvPr id="111" name="Round Same Side Corner Rectangle 110"/>
              <p:cNvSpPr/>
              <p:nvPr/>
            </p:nvSpPr>
            <p:spPr>
              <a:xfrm>
                <a:off x="6137931" y="5743514"/>
                <a:ext cx="979138" cy="913916"/>
              </a:xfrm>
              <a:prstGeom prst="round2SameRect">
                <a:avLst/>
              </a:prstGeom>
              <a:gradFill flip="none" rotWithShape="1">
                <a:gsLst>
                  <a:gs pos="0">
                    <a:srgbClr val="004F87">
                      <a:shade val="30000"/>
                      <a:satMod val="115000"/>
                    </a:srgbClr>
                  </a:gs>
                  <a:gs pos="50000">
                    <a:srgbClr val="004F87">
                      <a:shade val="67500"/>
                      <a:satMod val="115000"/>
                    </a:srgbClr>
                  </a:gs>
                  <a:gs pos="100000">
                    <a:srgbClr val="004F8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12"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7834" y="5812507"/>
                <a:ext cx="799332" cy="775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 name="Rounded Rectangle 112"/>
              <p:cNvSpPr/>
              <p:nvPr/>
            </p:nvSpPr>
            <p:spPr>
              <a:xfrm>
                <a:off x="6267460" y="5922000"/>
                <a:ext cx="720080" cy="64807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sp>
          <p:nvSpPr>
            <p:cNvPr id="110" name="TextBox 109"/>
            <p:cNvSpPr txBox="1"/>
            <p:nvPr/>
          </p:nvSpPr>
          <p:spPr>
            <a:xfrm>
              <a:off x="842591" y="1094324"/>
              <a:ext cx="979138" cy="823302"/>
            </a:xfrm>
            <a:prstGeom prst="rect">
              <a:avLst/>
            </a:prstGeom>
            <a:noFill/>
          </p:spPr>
          <p:txBody>
            <a:bodyPr wrap="square" rtlCol="0">
              <a:spAutoFit/>
            </a:bodyPr>
            <a:lstStyle/>
            <a:p>
              <a:pPr algn="ctr">
                <a:lnSpc>
                  <a:spcPts val="1900"/>
                </a:lnSpc>
              </a:pPr>
              <a:r>
                <a:rPr lang="en-ZA" sz="1800" b="1" dirty="0" smtClean="0"/>
                <a:t>March </a:t>
              </a:r>
              <a:br>
                <a:rPr lang="en-ZA" sz="1800" b="1" dirty="0" smtClean="0"/>
              </a:br>
              <a:r>
                <a:rPr lang="en-ZA" sz="1800" b="1" dirty="0" smtClean="0"/>
                <a:t>2017</a:t>
              </a:r>
            </a:p>
            <a:p>
              <a:pPr algn="ctr">
                <a:lnSpc>
                  <a:spcPts val="1900"/>
                </a:lnSpc>
              </a:pPr>
              <a:r>
                <a:rPr lang="en-ZA" sz="2400" b="1" dirty="0" smtClean="0"/>
                <a:t>20.0m</a:t>
              </a:r>
              <a:endParaRPr lang="en-ZA" sz="2400" b="1" dirty="0"/>
            </a:p>
          </p:txBody>
        </p:sp>
      </p:grpSp>
      <p:pic>
        <p:nvPicPr>
          <p:cNvPr id="11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97026" y="1413570"/>
            <a:ext cx="2094237" cy="1659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04168" y="2374388"/>
            <a:ext cx="1663459" cy="698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55347" y="1344130"/>
            <a:ext cx="2184400"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9"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12</a:t>
            </a:fld>
            <a:endParaRPr lang="en-ZA" spc="300" dirty="0"/>
          </a:p>
        </p:txBody>
      </p:sp>
      <p:sp>
        <p:nvSpPr>
          <p:cNvPr id="120" name="Rectangle 119"/>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70" name="Group 69"/>
          <p:cNvGrpSpPr/>
          <p:nvPr/>
        </p:nvGrpSpPr>
        <p:grpSpPr>
          <a:xfrm>
            <a:off x="11661501" y="5688000"/>
            <a:ext cx="430888" cy="1152129"/>
            <a:chOff x="11428927" y="365650"/>
            <a:chExt cx="430888" cy="1152129"/>
          </a:xfrm>
        </p:grpSpPr>
        <p:sp>
          <p:nvSpPr>
            <p:cNvPr id="75" name="Round Same Side Corner Rectangle 7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1" name="TextBox 8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2" name="Group 81"/>
          <p:cNvGrpSpPr/>
          <p:nvPr/>
        </p:nvGrpSpPr>
        <p:grpSpPr>
          <a:xfrm>
            <a:off x="11659137" y="4559485"/>
            <a:ext cx="430888" cy="1152129"/>
            <a:chOff x="11428927" y="365650"/>
            <a:chExt cx="430888" cy="1152129"/>
          </a:xfrm>
        </p:grpSpPr>
        <p:sp>
          <p:nvSpPr>
            <p:cNvPr id="83" name="Round Same Side Corner Rectangle 8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5" name="TextBox 8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6" name="Group 85"/>
          <p:cNvGrpSpPr/>
          <p:nvPr/>
        </p:nvGrpSpPr>
        <p:grpSpPr>
          <a:xfrm>
            <a:off x="11654409" y="3430968"/>
            <a:ext cx="430888" cy="1152129"/>
            <a:chOff x="11428927" y="365650"/>
            <a:chExt cx="430888" cy="1152129"/>
          </a:xfrm>
        </p:grpSpPr>
        <p:sp>
          <p:nvSpPr>
            <p:cNvPr id="87" name="Round Same Side Corner Rectangle 8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8" name="TextBox 8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89" name="Group 88"/>
          <p:cNvGrpSpPr/>
          <p:nvPr/>
        </p:nvGrpSpPr>
        <p:grpSpPr>
          <a:xfrm>
            <a:off x="11649681" y="45417"/>
            <a:ext cx="430887" cy="1152129"/>
            <a:chOff x="11716960" y="45417"/>
            <a:chExt cx="430887" cy="1152129"/>
          </a:xfrm>
        </p:grpSpPr>
        <p:sp>
          <p:nvSpPr>
            <p:cNvPr id="90" name="Round Same Side Corner Rectangle 89"/>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2" name="TextBox 91"/>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93" name="Group 92"/>
          <p:cNvGrpSpPr/>
          <p:nvPr/>
        </p:nvGrpSpPr>
        <p:grpSpPr>
          <a:xfrm>
            <a:off x="11649681" y="2302451"/>
            <a:ext cx="430888" cy="1152129"/>
            <a:chOff x="11428927" y="365650"/>
            <a:chExt cx="430888" cy="1152129"/>
          </a:xfrm>
        </p:grpSpPr>
        <p:sp>
          <p:nvSpPr>
            <p:cNvPr id="96" name="Round Same Side Corner Rectangle 9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9" name="TextBox 9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00" name="Group 99"/>
          <p:cNvGrpSpPr/>
          <p:nvPr/>
        </p:nvGrpSpPr>
        <p:grpSpPr>
          <a:xfrm>
            <a:off x="11715799" y="1173934"/>
            <a:ext cx="462824" cy="1152129"/>
            <a:chOff x="11685022" y="1926277"/>
            <a:chExt cx="462824" cy="1152129"/>
          </a:xfrm>
        </p:grpSpPr>
        <p:sp>
          <p:nvSpPr>
            <p:cNvPr id="101" name="Round Same Side Corner Rectangle 100"/>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2" name="TextBox 101"/>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33739121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1629594"/>
            <a:ext cx="12198349"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Highlights:</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CHAPTER 2</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Personal Income Tax</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13</a:t>
            </a:fld>
            <a:endParaRPr lang="en-ZA" spc="300" dirty="0"/>
          </a:p>
        </p:txBody>
      </p:sp>
      <p:grpSp>
        <p:nvGrpSpPr>
          <p:cNvPr id="14" name="Group 13"/>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17" name="Round Same Side Corner Rectangle 16"/>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8" name="Straight Connector 17"/>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53" y="1913436"/>
              <a:ext cx="1555973" cy="155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357265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ound Same Side Corner Rectangle 92"/>
          <p:cNvSpPr/>
          <p:nvPr/>
        </p:nvSpPr>
        <p:spPr>
          <a:xfrm>
            <a:off x="3072203" y="1773610"/>
            <a:ext cx="7995523" cy="1827831"/>
          </a:xfrm>
          <a:prstGeom prst="round2SameRect">
            <a:avLst>
              <a:gd name="adj1" fmla="val 0"/>
              <a:gd name="adj2" fmla="val 0"/>
            </a:avLst>
          </a:prstGeom>
          <a:gradFill flip="none" rotWithShape="1">
            <a:gsLst>
              <a:gs pos="0">
                <a:srgbClr val="005E9E"/>
              </a:gs>
              <a:gs pos="50000">
                <a:srgbClr val="0072C0"/>
              </a:gs>
              <a:gs pos="100000">
                <a:srgbClr val="059A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Personal Income Tax </a:t>
            </a:r>
            <a:r>
              <a:rPr lang="en-ZA" sz="3200" b="1" dirty="0" smtClean="0">
                <a:solidFill>
                  <a:srgbClr val="002060"/>
                </a:solidFill>
              </a:rPr>
              <a:t>| </a:t>
            </a:r>
            <a:r>
              <a:rPr lang="en-ZA" sz="3200" b="1" dirty="0">
                <a:solidFill>
                  <a:srgbClr val="002060"/>
                </a:solidFill>
              </a:rPr>
              <a:t>Key Facts for the </a:t>
            </a:r>
            <a:r>
              <a:rPr lang="en-ZA" sz="3200" b="1" dirty="0" smtClean="0">
                <a:solidFill>
                  <a:srgbClr val="002060"/>
                </a:solidFill>
              </a:rPr>
              <a:t>2016 Tax </a:t>
            </a:r>
            <a:r>
              <a:rPr lang="en-ZA" sz="3200" b="1" dirty="0">
                <a:solidFill>
                  <a:srgbClr val="002060"/>
                </a:solidFill>
              </a:rPr>
              <a:t>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p:cNvSpPr txBox="1"/>
          <p:nvPr/>
        </p:nvSpPr>
        <p:spPr>
          <a:xfrm>
            <a:off x="-91594" y="976089"/>
            <a:ext cx="3021701" cy="725513"/>
          </a:xfrm>
          <a:prstGeom prst="rect">
            <a:avLst/>
          </a:prstGeom>
          <a:noFill/>
        </p:spPr>
        <p:txBody>
          <a:bodyPr wrap="square" lIns="108896" tIns="54448" rIns="108896" bIns="54448" rtlCol="0">
            <a:spAutoFit/>
          </a:bodyPr>
          <a:lstStyle/>
          <a:p>
            <a:pPr algn="ctr"/>
            <a:r>
              <a:rPr lang="en-GB" sz="2000" dirty="0" smtClean="0"/>
              <a:t>The </a:t>
            </a:r>
            <a:r>
              <a:rPr lang="en-GB" sz="2000" dirty="0"/>
              <a:t>Budget presented in February </a:t>
            </a:r>
            <a:r>
              <a:rPr lang="en-GB" sz="2000" dirty="0" smtClean="0"/>
              <a:t>2015 </a:t>
            </a:r>
            <a:r>
              <a:rPr lang="en-GB" sz="2000" dirty="0"/>
              <a:t>included</a:t>
            </a:r>
            <a:r>
              <a:rPr lang="en-GB" sz="2000" dirty="0" smtClean="0"/>
              <a:t>:</a:t>
            </a:r>
            <a:endParaRPr lang="en-ZA" sz="2000" dirty="0"/>
          </a:p>
        </p:txBody>
      </p:sp>
      <p:grpSp>
        <p:nvGrpSpPr>
          <p:cNvPr id="4" name="Group 3"/>
          <p:cNvGrpSpPr/>
          <p:nvPr/>
        </p:nvGrpSpPr>
        <p:grpSpPr>
          <a:xfrm>
            <a:off x="440118" y="1773610"/>
            <a:ext cx="1958276" cy="1827831"/>
            <a:chOff x="441411" y="1197546"/>
            <a:chExt cx="1958277" cy="1827830"/>
          </a:xfrm>
        </p:grpSpPr>
        <p:sp>
          <p:nvSpPr>
            <p:cNvPr id="52" name="Round Same Side Corner Rectangle 51"/>
            <p:cNvSpPr/>
            <p:nvPr/>
          </p:nvSpPr>
          <p:spPr>
            <a:xfrm>
              <a:off x="441411" y="1197546"/>
              <a:ext cx="1958277" cy="1827830"/>
            </a:xfrm>
            <a:prstGeom prst="round2SameRect">
              <a:avLst/>
            </a:prstGeom>
            <a:gradFill flip="none" rotWithShape="1">
              <a:gsLst>
                <a:gs pos="0">
                  <a:srgbClr val="004F87">
                    <a:shade val="30000"/>
                    <a:satMod val="115000"/>
                  </a:srgbClr>
                </a:gs>
                <a:gs pos="50000">
                  <a:srgbClr val="004F87">
                    <a:shade val="67500"/>
                    <a:satMod val="115000"/>
                  </a:srgbClr>
                </a:gs>
                <a:gs pos="100000">
                  <a:srgbClr val="004F8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865" y="1413570"/>
              <a:ext cx="1476164" cy="1357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36473" y="1550003"/>
              <a:ext cx="1368153" cy="400110"/>
            </a:xfrm>
            <a:prstGeom prst="rect">
              <a:avLst/>
            </a:prstGeom>
            <a:noFill/>
          </p:spPr>
          <p:txBody>
            <a:bodyPr wrap="square" rtlCol="0">
              <a:spAutoFit/>
            </a:bodyPr>
            <a:lstStyle/>
            <a:p>
              <a:pPr algn="ctr"/>
              <a:r>
                <a:rPr lang="en-ZA" sz="2000" b="1" dirty="0" smtClean="0">
                  <a:solidFill>
                    <a:schemeClr val="bg1"/>
                  </a:solidFill>
                  <a:effectLst>
                    <a:outerShdw blurRad="38100" dist="38100" dir="2700000" algn="tl">
                      <a:srgbClr val="000000">
                        <a:alpha val="43137"/>
                      </a:srgbClr>
                    </a:outerShdw>
                  </a:effectLst>
                </a:rPr>
                <a:t>BUDGET</a:t>
              </a:r>
              <a:endParaRPr lang="en-ZA" sz="1900" b="1" dirty="0">
                <a:solidFill>
                  <a:schemeClr val="bg1"/>
                </a:solidFill>
                <a:effectLst>
                  <a:outerShdw blurRad="38100" dist="38100" dir="2700000" algn="tl">
                    <a:srgbClr val="000000">
                      <a:alpha val="43137"/>
                    </a:srgbClr>
                  </a:outerShdw>
                </a:effectLst>
              </a:endParaRPr>
            </a:p>
          </p:txBody>
        </p:sp>
      </p:grpSp>
      <p:sp>
        <p:nvSpPr>
          <p:cNvPr id="68" name="TextBox 67"/>
          <p:cNvSpPr txBox="1"/>
          <p:nvPr/>
        </p:nvSpPr>
        <p:spPr>
          <a:xfrm>
            <a:off x="3074840" y="837506"/>
            <a:ext cx="8496943" cy="940956"/>
          </a:xfrm>
          <a:prstGeom prst="rect">
            <a:avLst/>
          </a:prstGeom>
          <a:noFill/>
        </p:spPr>
        <p:txBody>
          <a:bodyPr wrap="square" lIns="108896" tIns="54448" rIns="108896" bIns="54448" rtlCol="0">
            <a:spAutoFit/>
          </a:bodyPr>
          <a:lstStyle/>
          <a:p>
            <a:pPr marL="285750" indent="-285750">
              <a:buClr>
                <a:srgbClr val="004F87"/>
              </a:buClr>
              <a:buFont typeface="Wingdings" panose="05000000000000000000" pitchFamily="2" charset="2"/>
              <a:buChar char="ü"/>
            </a:pPr>
            <a:r>
              <a:rPr lang="en-GB" sz="1800" dirty="0"/>
              <a:t>An increase in the threshold for the top PIT bracket to </a:t>
            </a:r>
            <a:r>
              <a:rPr lang="en-GB" sz="1800" dirty="0" smtClean="0"/>
              <a:t>R701</a:t>
            </a:r>
            <a:r>
              <a:rPr lang="en-GB" sz="1800" dirty="0"/>
              <a:t> </a:t>
            </a:r>
            <a:r>
              <a:rPr lang="en-GB" sz="1800" dirty="0" smtClean="0"/>
              <a:t>300.</a:t>
            </a:r>
          </a:p>
          <a:p>
            <a:pPr marL="285750" indent="-285750">
              <a:buClr>
                <a:srgbClr val="004F87"/>
              </a:buClr>
              <a:buFont typeface="Wingdings" panose="05000000000000000000" pitchFamily="2" charset="2"/>
              <a:buChar char="ü"/>
            </a:pPr>
            <a:r>
              <a:rPr lang="en-GB" sz="1800" dirty="0"/>
              <a:t>Increases </a:t>
            </a:r>
            <a:r>
              <a:rPr lang="en-GB" sz="1800" dirty="0" smtClean="0"/>
              <a:t>of 15.9% each in </a:t>
            </a:r>
            <a:r>
              <a:rPr lang="en-GB" sz="1800" dirty="0"/>
              <a:t>the primary, secondary and tertiary rebates to </a:t>
            </a:r>
            <a:r>
              <a:rPr lang="en-GB" sz="1800" dirty="0" smtClean="0"/>
              <a:t>R13</a:t>
            </a:r>
            <a:r>
              <a:rPr lang="en-GB" sz="1800" dirty="0"/>
              <a:t> </a:t>
            </a:r>
            <a:r>
              <a:rPr lang="en-GB" sz="1800" dirty="0" smtClean="0"/>
              <a:t>257, </a:t>
            </a:r>
            <a:r>
              <a:rPr lang="en-GB" sz="1800" dirty="0"/>
              <a:t>R7 </a:t>
            </a:r>
            <a:r>
              <a:rPr lang="en-GB" sz="1800" dirty="0" smtClean="0"/>
              <a:t>407 </a:t>
            </a:r>
            <a:r>
              <a:rPr lang="en-GB" sz="1800" dirty="0"/>
              <a:t>and R2 </a:t>
            </a:r>
            <a:r>
              <a:rPr lang="en-GB" sz="1800" dirty="0" smtClean="0"/>
              <a:t>466 </a:t>
            </a:r>
            <a:r>
              <a:rPr lang="en-GB" sz="1800" dirty="0"/>
              <a:t>respectively. </a:t>
            </a:r>
            <a:r>
              <a:rPr lang="en-GB" sz="1800" dirty="0" smtClean="0"/>
              <a:t>This </a:t>
            </a:r>
            <a:r>
              <a:rPr lang="en-GB" sz="1800" dirty="0"/>
              <a:t>increased the tax thresholds for taxpayers to</a:t>
            </a:r>
            <a:r>
              <a:rPr lang="en-GB" sz="1800" dirty="0" smtClean="0"/>
              <a:t>:</a:t>
            </a:r>
            <a:endParaRPr lang="en-ZA" sz="1600" dirty="0"/>
          </a:p>
        </p:txBody>
      </p:sp>
      <p:sp>
        <p:nvSpPr>
          <p:cNvPr id="70" name="TextBox 69"/>
          <p:cNvSpPr txBox="1"/>
          <p:nvPr/>
        </p:nvSpPr>
        <p:spPr>
          <a:xfrm>
            <a:off x="3096849" y="1785077"/>
            <a:ext cx="2379099" cy="787068"/>
          </a:xfrm>
          <a:prstGeom prst="rect">
            <a:avLst/>
          </a:prstGeom>
          <a:noFill/>
        </p:spPr>
        <p:txBody>
          <a:bodyPr wrap="square" lIns="108896" tIns="54448" rIns="108896" bIns="54448" rtlCol="0">
            <a:spAutoFit/>
          </a:bodyPr>
          <a:lstStyle/>
          <a:p>
            <a:pPr algn="ctr"/>
            <a:r>
              <a:rPr lang="en-ZA" sz="2400" dirty="0">
                <a:solidFill>
                  <a:schemeClr val="bg1"/>
                </a:solidFill>
                <a:effectLst>
                  <a:outerShdw blurRad="38100" dist="38100" dir="2700000" algn="tl">
                    <a:srgbClr val="000000">
                      <a:alpha val="43137"/>
                    </a:srgbClr>
                  </a:outerShdw>
                </a:effectLst>
              </a:rPr>
              <a:t>R73 650 </a:t>
            </a:r>
          </a:p>
          <a:p>
            <a:pPr lvl="0" algn="ctr"/>
            <a:r>
              <a:rPr lang="en-ZA" sz="1800" dirty="0" smtClean="0">
                <a:solidFill>
                  <a:schemeClr val="bg1"/>
                </a:solidFill>
                <a:effectLst>
                  <a:outerShdw blurRad="38100" dist="38100" dir="2700000" algn="tl">
                    <a:srgbClr val="000000">
                      <a:alpha val="43137"/>
                    </a:srgbClr>
                  </a:outerShdw>
                </a:effectLst>
              </a:rPr>
              <a:t>if younger than </a:t>
            </a:r>
            <a:r>
              <a:rPr lang="en-ZA" sz="2000" dirty="0" smtClean="0">
                <a:solidFill>
                  <a:schemeClr val="bg1"/>
                </a:solidFill>
                <a:effectLst>
                  <a:outerShdw blurRad="38100" dist="38100" dir="2700000" algn="tl">
                    <a:srgbClr val="000000">
                      <a:alpha val="43137"/>
                    </a:srgbClr>
                  </a:outerShdw>
                </a:effectLst>
              </a:rPr>
              <a:t>65</a:t>
            </a:r>
            <a:endParaRPr lang="en-ZA" sz="1800" dirty="0">
              <a:solidFill>
                <a:schemeClr val="bg1"/>
              </a:solidFill>
              <a:effectLst>
                <a:outerShdw blurRad="38100" dist="38100" dir="2700000" algn="tl">
                  <a:srgbClr val="000000">
                    <a:alpha val="43137"/>
                  </a:srgbClr>
                </a:outerShdw>
              </a:effectLst>
            </a:endParaRPr>
          </a:p>
        </p:txBody>
      </p:sp>
      <p:sp>
        <p:nvSpPr>
          <p:cNvPr id="75" name="TextBox 74"/>
          <p:cNvSpPr txBox="1"/>
          <p:nvPr/>
        </p:nvSpPr>
        <p:spPr>
          <a:xfrm>
            <a:off x="5714136" y="1785077"/>
            <a:ext cx="2736304" cy="787068"/>
          </a:xfrm>
          <a:prstGeom prst="rect">
            <a:avLst/>
          </a:prstGeom>
          <a:noFill/>
        </p:spPr>
        <p:txBody>
          <a:bodyPr wrap="square" lIns="108896" tIns="54448" rIns="108896" bIns="54448" rtlCol="0">
            <a:spAutoFit/>
          </a:bodyPr>
          <a:lstStyle/>
          <a:p>
            <a:pPr algn="ctr"/>
            <a:r>
              <a:rPr lang="en-ZA" sz="2400" dirty="0" smtClean="0">
                <a:solidFill>
                  <a:schemeClr val="bg1"/>
                </a:solidFill>
                <a:effectLst>
                  <a:outerShdw blurRad="38100" dist="38100" dir="2700000" algn="tl">
                    <a:srgbClr val="000000">
                      <a:alpha val="43137"/>
                    </a:srgbClr>
                  </a:outerShdw>
                </a:effectLst>
              </a:rPr>
              <a:t>R114 800</a:t>
            </a:r>
            <a:endParaRPr lang="en-ZA" sz="3200" dirty="0">
              <a:solidFill>
                <a:schemeClr val="bg1"/>
              </a:solidFill>
              <a:effectLst>
                <a:outerShdw blurRad="38100" dist="38100" dir="2700000" algn="tl">
                  <a:srgbClr val="000000">
                    <a:alpha val="43137"/>
                  </a:srgbClr>
                </a:outerShdw>
              </a:effectLst>
            </a:endParaRPr>
          </a:p>
          <a:p>
            <a:pPr lvl="0" algn="ctr"/>
            <a:r>
              <a:rPr lang="en-ZA" sz="1800" dirty="0">
                <a:solidFill>
                  <a:schemeClr val="bg1"/>
                </a:solidFill>
                <a:effectLst>
                  <a:outerShdw blurRad="38100" dist="38100" dir="2700000" algn="tl">
                    <a:srgbClr val="000000">
                      <a:alpha val="43137"/>
                    </a:srgbClr>
                  </a:outerShdw>
                </a:effectLst>
              </a:rPr>
              <a:t>if aged between </a:t>
            </a:r>
            <a:r>
              <a:rPr lang="en-ZA" sz="2000" dirty="0" smtClean="0">
                <a:solidFill>
                  <a:schemeClr val="bg1"/>
                </a:solidFill>
                <a:effectLst>
                  <a:outerShdw blurRad="38100" dist="38100" dir="2700000" algn="tl">
                    <a:srgbClr val="000000">
                      <a:alpha val="43137"/>
                    </a:srgbClr>
                  </a:outerShdw>
                </a:effectLst>
              </a:rPr>
              <a:t>65-74</a:t>
            </a:r>
            <a:endParaRPr lang="en-ZA" sz="2000" dirty="0">
              <a:solidFill>
                <a:schemeClr val="bg1"/>
              </a:solidFill>
              <a:effectLst>
                <a:outerShdw blurRad="38100" dist="38100" dir="2700000" algn="tl">
                  <a:srgbClr val="000000">
                    <a:alpha val="43137"/>
                  </a:srgbClr>
                </a:outerShdw>
              </a:effectLst>
            </a:endParaRPr>
          </a:p>
        </p:txBody>
      </p:sp>
      <p:sp>
        <p:nvSpPr>
          <p:cNvPr id="92" name="TextBox 91"/>
          <p:cNvSpPr txBox="1"/>
          <p:nvPr/>
        </p:nvSpPr>
        <p:spPr>
          <a:xfrm>
            <a:off x="8688628" y="1785077"/>
            <a:ext cx="2379099" cy="1156400"/>
          </a:xfrm>
          <a:prstGeom prst="rect">
            <a:avLst/>
          </a:prstGeom>
          <a:noFill/>
        </p:spPr>
        <p:txBody>
          <a:bodyPr wrap="square" lIns="108896" tIns="54448" rIns="108896" bIns="54448" rtlCol="0">
            <a:spAutoFit/>
          </a:bodyPr>
          <a:lstStyle/>
          <a:p>
            <a:pPr lvl="0" algn="ctr"/>
            <a:r>
              <a:rPr lang="en-ZA" sz="2400" dirty="0" smtClean="0">
                <a:solidFill>
                  <a:schemeClr val="bg1"/>
                </a:solidFill>
                <a:effectLst>
                  <a:outerShdw blurRad="38100" dist="38100" dir="2700000" algn="tl">
                    <a:srgbClr val="000000">
                      <a:alpha val="43137"/>
                    </a:srgbClr>
                  </a:outerShdw>
                </a:effectLst>
              </a:rPr>
              <a:t>R128 500</a:t>
            </a:r>
          </a:p>
          <a:p>
            <a:pPr algn="ctr"/>
            <a:r>
              <a:rPr lang="en-ZA" sz="1800" dirty="0">
                <a:solidFill>
                  <a:schemeClr val="bg1"/>
                </a:solidFill>
                <a:effectLst>
                  <a:outerShdw blurRad="38100" dist="38100" dir="2700000" algn="tl">
                    <a:srgbClr val="000000">
                      <a:alpha val="43137"/>
                    </a:srgbClr>
                  </a:outerShdw>
                </a:effectLst>
              </a:rPr>
              <a:t>if </a:t>
            </a:r>
            <a:r>
              <a:rPr lang="en-ZA" sz="1800" dirty="0" smtClean="0">
                <a:solidFill>
                  <a:schemeClr val="bg1"/>
                </a:solidFill>
                <a:effectLst>
                  <a:outerShdw blurRad="38100" dist="38100" dir="2700000" algn="tl">
                    <a:srgbClr val="000000">
                      <a:alpha val="43137"/>
                    </a:srgbClr>
                  </a:outerShdw>
                </a:effectLst>
              </a:rPr>
              <a:t>older than </a:t>
            </a:r>
            <a:r>
              <a:rPr lang="en-ZA" sz="2000" dirty="0" smtClean="0">
                <a:solidFill>
                  <a:schemeClr val="bg1"/>
                </a:solidFill>
                <a:effectLst>
                  <a:outerShdw blurRad="38100" dist="38100" dir="2700000" algn="tl">
                    <a:srgbClr val="000000">
                      <a:alpha val="43137"/>
                    </a:srgbClr>
                  </a:outerShdw>
                </a:effectLst>
              </a:rPr>
              <a:t>75</a:t>
            </a:r>
            <a:endParaRPr lang="en-ZA" sz="1800" dirty="0">
              <a:solidFill>
                <a:schemeClr val="bg1"/>
              </a:solidFill>
              <a:effectLst>
                <a:outerShdw blurRad="38100" dist="38100" dir="2700000" algn="tl">
                  <a:srgbClr val="000000">
                    <a:alpha val="43137"/>
                  </a:srgbClr>
                </a:outerShdw>
              </a:effectLst>
            </a:endParaRPr>
          </a:p>
          <a:p>
            <a:pPr lvl="0" algn="ctr"/>
            <a:endParaRPr lang="en-ZA" sz="2400" dirty="0">
              <a:solidFill>
                <a:schemeClr val="bg1"/>
              </a:solidFill>
              <a:effectLst>
                <a:outerShdw blurRad="38100" dist="38100" dir="2700000" algn="tl">
                  <a:srgbClr val="000000">
                    <a:alpha val="43137"/>
                  </a:srgbClr>
                </a:outerShdw>
              </a:effectLst>
            </a:endParaRPr>
          </a:p>
        </p:txBody>
      </p:sp>
      <p:sp>
        <p:nvSpPr>
          <p:cNvPr id="5" name="Round Same Side Corner Rectangle 4"/>
          <p:cNvSpPr/>
          <p:nvPr/>
        </p:nvSpPr>
        <p:spPr>
          <a:xfrm>
            <a:off x="9267527" y="2577470"/>
            <a:ext cx="1224136" cy="1223831"/>
          </a:xfrm>
          <a:prstGeom prst="round2SameRect">
            <a:avLst/>
          </a:prstGeom>
          <a:solidFill>
            <a:schemeClr val="bg1"/>
          </a:solidFill>
          <a:ln>
            <a:solidFill>
              <a:srgbClr val="0072C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6" name="Round Same Side Corner Rectangle 95"/>
          <p:cNvSpPr/>
          <p:nvPr/>
        </p:nvSpPr>
        <p:spPr>
          <a:xfrm>
            <a:off x="6457896" y="2577470"/>
            <a:ext cx="1224136" cy="1223831"/>
          </a:xfrm>
          <a:prstGeom prst="round2SameRect">
            <a:avLst/>
          </a:prstGeom>
          <a:solidFill>
            <a:schemeClr val="bg1"/>
          </a:solidFill>
          <a:ln>
            <a:solidFill>
              <a:srgbClr val="0072C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9" name="Round Same Side Corner Rectangle 98"/>
          <p:cNvSpPr/>
          <p:nvPr/>
        </p:nvSpPr>
        <p:spPr>
          <a:xfrm>
            <a:off x="3650903" y="2577470"/>
            <a:ext cx="1224136" cy="1223831"/>
          </a:xfrm>
          <a:prstGeom prst="round2SameRect">
            <a:avLst/>
          </a:prstGeom>
          <a:solidFill>
            <a:schemeClr val="bg1"/>
          </a:solidFill>
          <a:ln>
            <a:solidFill>
              <a:srgbClr val="0072C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00"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9270" t="3553" r="24541" b="7273"/>
          <a:stretch/>
        </p:blipFill>
        <p:spPr bwMode="auto">
          <a:xfrm>
            <a:off x="9540000" y="2639435"/>
            <a:ext cx="719134" cy="1141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141" b="3141"/>
          <a:stretch/>
        </p:blipFill>
        <p:spPr bwMode="auto">
          <a:xfrm>
            <a:off x="3818368" y="2617986"/>
            <a:ext cx="889206" cy="1111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5239" y="2621732"/>
            <a:ext cx="715254" cy="11495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1" name="Straight Connector 100"/>
          <p:cNvCxnSpPr/>
          <p:nvPr/>
        </p:nvCxnSpPr>
        <p:spPr>
          <a:xfrm>
            <a:off x="5666468" y="1930014"/>
            <a:ext cx="0" cy="1550334"/>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8499777" y="1892437"/>
            <a:ext cx="0" cy="1550334"/>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93513" y="4404993"/>
            <a:ext cx="3015505" cy="1217955"/>
          </a:xfrm>
          <a:prstGeom prst="rect">
            <a:avLst/>
          </a:prstGeom>
          <a:noFill/>
        </p:spPr>
        <p:txBody>
          <a:bodyPr wrap="square" lIns="108896" tIns="54448" rIns="108896" bIns="54448" rtlCol="0">
            <a:spAutoFit/>
          </a:bodyPr>
          <a:lstStyle/>
          <a:p>
            <a:pPr lvl="0" algn="ctr"/>
            <a:r>
              <a:rPr lang="en-GB" sz="3200" dirty="0" smtClean="0"/>
              <a:t>18.2 </a:t>
            </a:r>
            <a:r>
              <a:rPr lang="en-GB" sz="3200" dirty="0"/>
              <a:t>million </a:t>
            </a:r>
            <a:r>
              <a:rPr lang="en-GB" sz="3200" dirty="0" smtClean="0"/>
              <a:t/>
            </a:r>
            <a:br>
              <a:rPr lang="en-GB" sz="3200" dirty="0" smtClean="0"/>
            </a:br>
            <a:r>
              <a:rPr lang="en-GB" sz="2000" dirty="0" smtClean="0"/>
              <a:t>employees</a:t>
            </a:r>
            <a:r>
              <a:rPr lang="en-GB" sz="2000" dirty="0"/>
              <a:t>’ </a:t>
            </a:r>
            <a:endParaRPr lang="en-GB" sz="2000" dirty="0" smtClean="0"/>
          </a:p>
          <a:p>
            <a:pPr lvl="0" algn="ctr"/>
            <a:r>
              <a:rPr lang="en-GB" sz="2000" dirty="0" smtClean="0"/>
              <a:t>tax </a:t>
            </a:r>
            <a:r>
              <a:rPr lang="en-GB" sz="2000" dirty="0"/>
              <a:t>certificates </a:t>
            </a:r>
            <a:endParaRPr lang="en-ZA" sz="2000" dirty="0"/>
          </a:p>
        </p:txBody>
      </p:sp>
      <p:grpSp>
        <p:nvGrpSpPr>
          <p:cNvPr id="10" name="Group 9"/>
          <p:cNvGrpSpPr/>
          <p:nvPr/>
        </p:nvGrpSpPr>
        <p:grpSpPr>
          <a:xfrm>
            <a:off x="3057178" y="4301176"/>
            <a:ext cx="2033885" cy="1425588"/>
            <a:chOff x="3057178" y="4365898"/>
            <a:chExt cx="2033885" cy="1425588"/>
          </a:xfrm>
        </p:grpSpPr>
        <p:pic>
          <p:nvPicPr>
            <p:cNvPr id="6150"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57178" y="4365898"/>
              <a:ext cx="2033885" cy="1425588"/>
            </a:xfrm>
            <a:prstGeom prst="rect">
              <a:avLst/>
            </a:prstGeom>
            <a:noFill/>
            <a:ln w="6350">
              <a:solidFill>
                <a:srgbClr val="0072C0"/>
              </a:solidFill>
              <a:miter lim="800000"/>
              <a:headEnd/>
              <a:tailEnd/>
            </a:ln>
            <a:extLst>
              <a:ext uri="{909E8E84-426E-40DD-AFC4-6F175D3DCCD1}">
                <a14:hiddenFill xmlns:a14="http://schemas.microsoft.com/office/drawing/2010/main">
                  <a:solidFill>
                    <a:schemeClr val="accent1"/>
                  </a:solidFill>
                </a14:hiddenFill>
              </a:ext>
            </a:extLst>
          </p:spPr>
        </p:pic>
        <p:pic>
          <p:nvPicPr>
            <p:cNvPr id="615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02160" y="4852344"/>
              <a:ext cx="1947185" cy="497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9" name="Rectangle 118"/>
            <p:cNvSpPr/>
            <p:nvPr/>
          </p:nvSpPr>
          <p:spPr>
            <a:xfrm>
              <a:off x="3057178" y="4852344"/>
              <a:ext cx="2033885" cy="551121"/>
            </a:xfrm>
            <a:prstGeom prst="rect">
              <a:avLst/>
            </a:prstGeom>
            <a:solidFill>
              <a:srgbClr val="B5101C">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nvGrpSpPr>
          <p:cNvPr id="9" name="Group 8"/>
          <p:cNvGrpSpPr/>
          <p:nvPr/>
        </p:nvGrpSpPr>
        <p:grpSpPr>
          <a:xfrm>
            <a:off x="5379094" y="4473910"/>
            <a:ext cx="1331616" cy="1080120"/>
            <a:chOff x="5379094" y="4509914"/>
            <a:chExt cx="1331616" cy="1080120"/>
          </a:xfrm>
        </p:grpSpPr>
        <p:pic>
          <p:nvPicPr>
            <p:cNvPr id="6153"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20756" y="4802585"/>
              <a:ext cx="1048292" cy="787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1" name="TextBox 120"/>
            <p:cNvSpPr txBox="1"/>
            <p:nvPr/>
          </p:nvSpPr>
          <p:spPr>
            <a:xfrm>
              <a:off x="5379094" y="4509914"/>
              <a:ext cx="1331616" cy="417736"/>
            </a:xfrm>
            <a:prstGeom prst="rect">
              <a:avLst/>
            </a:prstGeom>
            <a:noFill/>
          </p:spPr>
          <p:txBody>
            <a:bodyPr wrap="square" lIns="108896" tIns="54448" rIns="108896" bIns="54448" rtlCol="0">
              <a:spAutoFit/>
            </a:bodyPr>
            <a:lstStyle/>
            <a:p>
              <a:pPr lvl="0" algn="ctr"/>
              <a:r>
                <a:rPr lang="en-GB" sz="2000" dirty="0"/>
                <a:t>l</a:t>
              </a:r>
              <a:r>
                <a:rPr lang="en-GB" sz="2000" dirty="0" smtClean="0"/>
                <a:t>inked to</a:t>
              </a:r>
              <a:endParaRPr lang="en-ZA" sz="2000" dirty="0"/>
            </a:p>
          </p:txBody>
        </p:sp>
      </p:grpSp>
      <p:grpSp>
        <p:nvGrpSpPr>
          <p:cNvPr id="8" name="Group 7"/>
          <p:cNvGrpSpPr/>
          <p:nvPr/>
        </p:nvGrpSpPr>
        <p:grpSpPr>
          <a:xfrm>
            <a:off x="6891262" y="4221882"/>
            <a:ext cx="4320481" cy="1584176"/>
            <a:chOff x="6891262" y="4221882"/>
            <a:chExt cx="4320481" cy="1584176"/>
          </a:xfrm>
        </p:grpSpPr>
        <p:pic>
          <p:nvPicPr>
            <p:cNvPr id="120"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59735" y="4221882"/>
              <a:ext cx="4252008" cy="1068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 name="TextBox 121"/>
            <p:cNvSpPr txBox="1"/>
            <p:nvPr/>
          </p:nvSpPr>
          <p:spPr>
            <a:xfrm>
              <a:off x="6891262" y="5203656"/>
              <a:ext cx="4248473" cy="602402"/>
            </a:xfrm>
            <a:prstGeom prst="rect">
              <a:avLst/>
            </a:prstGeom>
            <a:noFill/>
          </p:spPr>
          <p:txBody>
            <a:bodyPr wrap="square" lIns="108896" tIns="54448" rIns="108896" bIns="54448" rtlCol="0">
              <a:spAutoFit/>
            </a:bodyPr>
            <a:lstStyle/>
            <a:p>
              <a:pPr lvl="0" algn="ctr"/>
              <a:r>
                <a:rPr lang="en-GB" sz="3200" dirty="0" smtClean="0"/>
                <a:t>12.9 </a:t>
              </a:r>
              <a:r>
                <a:rPr lang="en-GB" sz="3200" dirty="0"/>
                <a:t>million </a:t>
              </a:r>
              <a:r>
                <a:rPr lang="en-GB" sz="2000" dirty="0" smtClean="0"/>
                <a:t>individuals</a:t>
              </a:r>
              <a:endParaRPr lang="en-ZA" sz="2000" dirty="0"/>
            </a:p>
          </p:txBody>
        </p:sp>
      </p:grpSp>
      <p:cxnSp>
        <p:nvCxnSpPr>
          <p:cNvPr id="65" name="Straight Connector 64"/>
          <p:cNvCxnSpPr/>
          <p:nvPr/>
        </p:nvCxnSpPr>
        <p:spPr>
          <a:xfrm flipH="1">
            <a:off x="338535" y="4077867"/>
            <a:ext cx="10873208"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69"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14</a:t>
            </a:fld>
            <a:endParaRPr lang="en-ZA" spc="300" dirty="0"/>
          </a:p>
        </p:txBody>
      </p:sp>
      <p:cxnSp>
        <p:nvCxnSpPr>
          <p:cNvPr id="66" name="Straight Connector 65"/>
          <p:cNvCxnSpPr/>
          <p:nvPr/>
        </p:nvCxnSpPr>
        <p:spPr>
          <a:xfrm>
            <a:off x="410543"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81" name="Group 80"/>
          <p:cNvGrpSpPr/>
          <p:nvPr/>
        </p:nvGrpSpPr>
        <p:grpSpPr>
          <a:xfrm>
            <a:off x="11661501" y="5688000"/>
            <a:ext cx="430888" cy="1152129"/>
            <a:chOff x="11428927" y="365650"/>
            <a:chExt cx="430888" cy="1152129"/>
          </a:xfrm>
        </p:grpSpPr>
        <p:sp>
          <p:nvSpPr>
            <p:cNvPr id="82" name="Round Same Side Corner Rectangle 8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5" name="Group 84"/>
          <p:cNvGrpSpPr/>
          <p:nvPr/>
        </p:nvGrpSpPr>
        <p:grpSpPr>
          <a:xfrm>
            <a:off x="11659137" y="4559485"/>
            <a:ext cx="430888" cy="1152129"/>
            <a:chOff x="11428927" y="365650"/>
            <a:chExt cx="430888" cy="1152129"/>
          </a:xfrm>
        </p:grpSpPr>
        <p:sp>
          <p:nvSpPr>
            <p:cNvPr id="86" name="Round Same Side Corner Rectangle 8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7" name="TextBox 8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8" name="Group 87"/>
          <p:cNvGrpSpPr/>
          <p:nvPr/>
        </p:nvGrpSpPr>
        <p:grpSpPr>
          <a:xfrm>
            <a:off x="11654409" y="3430968"/>
            <a:ext cx="430888" cy="1152129"/>
            <a:chOff x="11428927" y="365650"/>
            <a:chExt cx="430888" cy="1152129"/>
          </a:xfrm>
        </p:grpSpPr>
        <p:sp>
          <p:nvSpPr>
            <p:cNvPr id="89" name="Round Same Side Corner Rectangle 8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0" name="TextBox 8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91" name="Group 90"/>
          <p:cNvGrpSpPr/>
          <p:nvPr/>
        </p:nvGrpSpPr>
        <p:grpSpPr>
          <a:xfrm>
            <a:off x="11649681" y="45417"/>
            <a:ext cx="430887" cy="1152129"/>
            <a:chOff x="11716960" y="45417"/>
            <a:chExt cx="430887" cy="1152129"/>
          </a:xfrm>
        </p:grpSpPr>
        <p:sp>
          <p:nvSpPr>
            <p:cNvPr id="94" name="Round Same Side Corner Rectangle 93"/>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5" name="TextBox 94"/>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97" name="Group 96"/>
          <p:cNvGrpSpPr/>
          <p:nvPr/>
        </p:nvGrpSpPr>
        <p:grpSpPr>
          <a:xfrm>
            <a:off x="11649681" y="2302451"/>
            <a:ext cx="430888" cy="1152129"/>
            <a:chOff x="11428927" y="365650"/>
            <a:chExt cx="430888" cy="1152129"/>
          </a:xfrm>
        </p:grpSpPr>
        <p:sp>
          <p:nvSpPr>
            <p:cNvPr id="98" name="Round Same Side Corner Rectangle 9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3" name="TextBox 10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04" name="Group 103"/>
          <p:cNvGrpSpPr/>
          <p:nvPr/>
        </p:nvGrpSpPr>
        <p:grpSpPr>
          <a:xfrm>
            <a:off x="11715799" y="1173934"/>
            <a:ext cx="462824" cy="1152129"/>
            <a:chOff x="11685022" y="1926277"/>
            <a:chExt cx="462824" cy="1152129"/>
          </a:xfrm>
        </p:grpSpPr>
        <p:sp>
          <p:nvSpPr>
            <p:cNvPr id="105" name="Round Same Side Corner Rectangle 104"/>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6" name="TextBox 105"/>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1455162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Personal Income Tax </a:t>
            </a:r>
            <a:r>
              <a:rPr lang="en-ZA" sz="3200" b="1" dirty="0" smtClean="0">
                <a:solidFill>
                  <a:srgbClr val="002060"/>
                </a:solidFill>
              </a:rPr>
              <a:t>| </a:t>
            </a:r>
            <a:r>
              <a:rPr lang="en-ZA" sz="3200" b="1" dirty="0">
                <a:solidFill>
                  <a:srgbClr val="002060"/>
                </a:solidFill>
              </a:rPr>
              <a:t>Key Facts for the </a:t>
            </a:r>
            <a:r>
              <a:rPr lang="en-ZA" sz="3200" b="1" dirty="0" smtClean="0">
                <a:solidFill>
                  <a:srgbClr val="002060"/>
                </a:solidFill>
              </a:rPr>
              <a:t>2016 Tax </a:t>
            </a:r>
            <a:r>
              <a:rPr lang="en-ZA" sz="3200" b="1" dirty="0">
                <a:solidFill>
                  <a:srgbClr val="002060"/>
                </a:solidFill>
              </a:rPr>
              <a:t>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15637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78" name="Round Same Side Corner Rectangle 77"/>
          <p:cNvSpPr/>
          <p:nvPr/>
        </p:nvSpPr>
        <p:spPr>
          <a:xfrm>
            <a:off x="362718" y="987635"/>
            <a:ext cx="5830841" cy="1238425"/>
          </a:xfrm>
          <a:prstGeom prst="round2SameRect">
            <a:avLst/>
          </a:prstGeom>
          <a:gradFill flip="none" rotWithShape="1">
            <a:gsLst>
              <a:gs pos="0">
                <a:srgbClr val="0D83D9">
                  <a:shade val="30000"/>
                  <a:satMod val="115000"/>
                </a:srgbClr>
              </a:gs>
              <a:gs pos="50000">
                <a:srgbClr val="0D83D9">
                  <a:shade val="67500"/>
                  <a:satMod val="115000"/>
                </a:srgbClr>
              </a:gs>
              <a:gs pos="100000">
                <a:srgbClr val="0D83D9">
                  <a:shade val="100000"/>
                  <a:satMod val="115000"/>
                </a:srgb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0" name="TextBox 79"/>
          <p:cNvSpPr txBox="1"/>
          <p:nvPr/>
        </p:nvSpPr>
        <p:spPr>
          <a:xfrm>
            <a:off x="218701" y="1187344"/>
            <a:ext cx="3792242" cy="461665"/>
          </a:xfrm>
          <a:prstGeom prst="rect">
            <a:avLst/>
          </a:prstGeom>
          <a:noFill/>
        </p:spPr>
        <p:txBody>
          <a:bodyPr wrap="square" rtlCol="0">
            <a:spAutoFit/>
          </a:bodyPr>
          <a:lstStyle/>
          <a:p>
            <a:pPr algn="r"/>
            <a:r>
              <a:rPr lang="en-ZA" sz="24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Expected to submit returns:</a:t>
            </a:r>
          </a:p>
        </p:txBody>
      </p:sp>
      <p:sp>
        <p:nvSpPr>
          <p:cNvPr id="94" name="TextBox 93"/>
          <p:cNvSpPr txBox="1"/>
          <p:nvPr/>
        </p:nvSpPr>
        <p:spPr>
          <a:xfrm>
            <a:off x="8668570" y="1475796"/>
            <a:ext cx="2409388" cy="769441"/>
          </a:xfrm>
          <a:prstGeom prst="rect">
            <a:avLst/>
          </a:prstGeom>
          <a:noFill/>
        </p:spPr>
        <p:txBody>
          <a:bodyPr wrap="square" rtlCol="0">
            <a:spAutoFit/>
          </a:bodyPr>
          <a:lstStyle/>
          <a:p>
            <a:pPr algn="ctr"/>
            <a:r>
              <a:rPr lang="en-ZA" sz="4400" dirty="0" smtClean="0">
                <a:latin typeface="Verdana" panose="020B0604030504040204" pitchFamily="34" charset="0"/>
                <a:ea typeface="Verdana" panose="020B0604030504040204" pitchFamily="34" charset="0"/>
                <a:cs typeface="Verdana" panose="020B0604030504040204" pitchFamily="34" charset="0"/>
              </a:rPr>
              <a:t>75.4%</a:t>
            </a:r>
            <a:endParaRPr lang="en-ZA" sz="4400" dirty="0">
              <a:latin typeface="Verdana" panose="020B0604030504040204" pitchFamily="34" charset="0"/>
              <a:ea typeface="Verdana" panose="020B0604030504040204" pitchFamily="34" charset="0"/>
              <a:cs typeface="Verdana" panose="020B0604030504040204" pitchFamily="34" charset="0"/>
            </a:endParaRPr>
          </a:p>
        </p:txBody>
      </p:sp>
      <p:pic>
        <p:nvPicPr>
          <p:cNvPr id="9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24409" y="909514"/>
            <a:ext cx="2453549" cy="129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93559" y="1123980"/>
            <a:ext cx="1164201" cy="1164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8" name="Straight Connector 97"/>
          <p:cNvCxnSpPr/>
          <p:nvPr/>
        </p:nvCxnSpPr>
        <p:spPr>
          <a:xfrm>
            <a:off x="362718" y="2308270"/>
            <a:ext cx="10849025" cy="0"/>
          </a:xfrm>
          <a:prstGeom prst="line">
            <a:avLst/>
          </a:prstGeom>
          <a:ln w="28575">
            <a:solidFill>
              <a:srgbClr val="0D83D9"/>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6980085" y="1745449"/>
            <a:ext cx="1783386" cy="461665"/>
          </a:xfrm>
          <a:prstGeom prst="rect">
            <a:avLst/>
          </a:prstGeom>
          <a:noFill/>
        </p:spPr>
        <p:txBody>
          <a:bodyPr wrap="square" rtlCol="0">
            <a:spAutoFit/>
          </a:bodyPr>
          <a:lstStyle/>
          <a:p>
            <a:pPr algn="ctr"/>
            <a:r>
              <a:rPr lang="en-ZA" sz="2400" dirty="0" smtClean="0">
                <a:ea typeface="Verdana" panose="020B0604030504040204" pitchFamily="34" charset="0"/>
                <a:cs typeface="Verdana" panose="020B0604030504040204" pitchFamily="34" charset="0"/>
              </a:rPr>
              <a:t>Assessed</a:t>
            </a:r>
            <a:endParaRPr lang="en-ZA" sz="2400" dirty="0">
              <a:ea typeface="Verdana" panose="020B0604030504040204" pitchFamily="34" charset="0"/>
              <a:cs typeface="Verdana" panose="020B0604030504040204" pitchFamily="34" charset="0"/>
            </a:endParaRPr>
          </a:p>
        </p:txBody>
      </p:sp>
      <p:sp>
        <p:nvSpPr>
          <p:cNvPr id="106" name="TextBox 105"/>
          <p:cNvSpPr txBox="1"/>
          <p:nvPr/>
        </p:nvSpPr>
        <p:spPr>
          <a:xfrm>
            <a:off x="4031682" y="1115336"/>
            <a:ext cx="2283517" cy="1077218"/>
          </a:xfrm>
          <a:prstGeom prst="rect">
            <a:avLst/>
          </a:prstGeom>
          <a:noFill/>
        </p:spPr>
        <p:txBody>
          <a:bodyPr wrap="square" rtlCol="0">
            <a:spAutoFit/>
          </a:bodyPr>
          <a:lstStyle/>
          <a:p>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6.4 </a:t>
            </a:r>
            <a:r>
              <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million</a:t>
            </a:r>
          </a:p>
          <a:p>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4.8 million</a:t>
            </a:r>
            <a:endParaRPr lang="en-ZA" sz="2400" dirty="0">
              <a:ea typeface="Verdana" panose="020B0604030504040204" pitchFamily="34" charset="0"/>
              <a:cs typeface="Verdana" panose="020B0604030504040204" pitchFamily="34" charset="0"/>
            </a:endParaRPr>
          </a:p>
        </p:txBody>
      </p:sp>
      <p:sp>
        <p:nvSpPr>
          <p:cNvPr id="107" name="TextBox 106"/>
          <p:cNvSpPr txBox="1"/>
          <p:nvPr/>
        </p:nvSpPr>
        <p:spPr>
          <a:xfrm>
            <a:off x="218701" y="1619392"/>
            <a:ext cx="3792242" cy="461665"/>
          </a:xfrm>
          <a:prstGeom prst="rect">
            <a:avLst/>
          </a:prstGeom>
          <a:noFill/>
        </p:spPr>
        <p:txBody>
          <a:bodyPr wrap="square" rtlCol="0">
            <a:spAutoFit/>
          </a:bodyPr>
          <a:lstStyle/>
          <a:p>
            <a:pPr algn="r"/>
            <a:r>
              <a:rPr lang="en-ZA" sz="24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Assessed taxpayers:</a:t>
            </a:r>
            <a:endParaRPr lang="en-ZA" sz="2400" dirty="0">
              <a:ea typeface="Verdana" panose="020B0604030504040204" pitchFamily="34" charset="0"/>
              <a:cs typeface="Verdana" panose="020B0604030504040204" pitchFamily="34" charset="0"/>
            </a:endParaRPr>
          </a:p>
        </p:txBody>
      </p:sp>
      <p:sp>
        <p:nvSpPr>
          <p:cNvPr id="12" name="Right Arrow 11"/>
          <p:cNvSpPr/>
          <p:nvPr/>
        </p:nvSpPr>
        <p:spPr>
          <a:xfrm rot="5400000">
            <a:off x="1345018" y="2190571"/>
            <a:ext cx="360040" cy="795345"/>
          </a:xfrm>
          <a:prstGeom prst="rightArrow">
            <a:avLst/>
          </a:prstGeom>
          <a:solidFill>
            <a:srgbClr val="007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9" name="Right Arrow 108"/>
          <p:cNvSpPr/>
          <p:nvPr/>
        </p:nvSpPr>
        <p:spPr>
          <a:xfrm rot="5400000">
            <a:off x="4283975" y="2193828"/>
            <a:ext cx="360040" cy="795345"/>
          </a:xfrm>
          <a:prstGeom prst="rightArrow">
            <a:avLst/>
          </a:prstGeom>
          <a:solidFill>
            <a:srgbClr val="007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81719" y="3834830"/>
            <a:ext cx="1564553" cy="880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 name="Rectangle 111"/>
          <p:cNvSpPr/>
          <p:nvPr/>
        </p:nvSpPr>
        <p:spPr>
          <a:xfrm>
            <a:off x="4221504" y="3839489"/>
            <a:ext cx="484982" cy="804239"/>
          </a:xfrm>
          <a:prstGeom prst="rect">
            <a:avLst/>
          </a:prstGeom>
          <a:noFill/>
          <a:ln>
            <a:solidFill>
              <a:srgbClr val="007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3" name="TextBox 112"/>
          <p:cNvSpPr txBox="1"/>
          <p:nvPr/>
        </p:nvSpPr>
        <p:spPr>
          <a:xfrm>
            <a:off x="3332872" y="2815072"/>
            <a:ext cx="2262247" cy="1015663"/>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1 293 364</a:t>
            </a:r>
          </a:p>
          <a:p>
            <a:pPr algn="ctr">
              <a:tabLst>
                <a:tab pos="3314700" algn="l"/>
              </a:tabLst>
            </a:pPr>
            <a:r>
              <a:rPr lang="en-ZA" sz="2800" dirty="0">
                <a:ea typeface="Verdana" panose="020B0604030504040204" pitchFamily="34" charset="0"/>
                <a:cs typeface="Verdana" panose="020B0604030504040204" pitchFamily="34" charset="0"/>
              </a:rPr>
              <a:t>(</a:t>
            </a:r>
            <a:r>
              <a:rPr lang="en-ZA" sz="2800" dirty="0" smtClean="0">
                <a:ea typeface="Verdana" panose="020B0604030504040204" pitchFamily="34" charset="0"/>
                <a:cs typeface="Verdana" panose="020B0604030504040204" pitchFamily="34" charset="0"/>
              </a:rPr>
              <a:t>26.9%) </a:t>
            </a:r>
          </a:p>
        </p:txBody>
      </p:sp>
      <p:sp>
        <p:nvSpPr>
          <p:cNvPr id="114" name="Right Arrow 113"/>
          <p:cNvSpPr/>
          <p:nvPr/>
        </p:nvSpPr>
        <p:spPr>
          <a:xfrm rot="5400000">
            <a:off x="7164295" y="2193828"/>
            <a:ext cx="360040" cy="795345"/>
          </a:xfrm>
          <a:prstGeom prst="rightArrow">
            <a:avLst/>
          </a:prstGeom>
          <a:solidFill>
            <a:srgbClr val="007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5" name="Right Arrow 114"/>
          <p:cNvSpPr/>
          <p:nvPr/>
        </p:nvSpPr>
        <p:spPr>
          <a:xfrm rot="5400000">
            <a:off x="9957024" y="2193828"/>
            <a:ext cx="360040" cy="795345"/>
          </a:xfrm>
          <a:prstGeom prst="rightArrow">
            <a:avLst/>
          </a:prstGeom>
          <a:solidFill>
            <a:srgbClr val="007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18" name="Group 17"/>
          <p:cNvGrpSpPr/>
          <p:nvPr/>
        </p:nvGrpSpPr>
        <p:grpSpPr>
          <a:xfrm>
            <a:off x="89744" y="2793686"/>
            <a:ext cx="2841079" cy="1033289"/>
            <a:chOff x="233760" y="2875896"/>
            <a:chExt cx="2841079" cy="1033289"/>
          </a:xfrm>
        </p:grpSpPr>
        <p:sp>
          <p:nvSpPr>
            <p:cNvPr id="117" name="TextBox 116"/>
            <p:cNvSpPr txBox="1"/>
            <p:nvPr/>
          </p:nvSpPr>
          <p:spPr>
            <a:xfrm>
              <a:off x="1132991" y="2875896"/>
              <a:ext cx="1941848" cy="1033289"/>
            </a:xfrm>
            <a:prstGeom prst="rect">
              <a:avLst/>
            </a:prstGeom>
            <a:noFill/>
          </p:spPr>
          <p:txBody>
            <a:bodyPr wrap="square" lIns="108896" tIns="54448" rIns="108896" bIns="54448" rtlCol="0">
              <a:spAutoFit/>
            </a:bodyPr>
            <a:lstStyle/>
            <a:p>
              <a:pPr lvl="0" algn="ctr"/>
              <a:r>
                <a:rPr lang="en-GB" sz="3200" dirty="0" smtClean="0"/>
                <a:t>2 645 855</a:t>
              </a:r>
            </a:p>
            <a:p>
              <a:pPr lvl="0" algn="ctr"/>
              <a:r>
                <a:rPr lang="en-GB" sz="2800" dirty="0" smtClean="0"/>
                <a:t>(55.1%)</a:t>
              </a:r>
              <a:r>
                <a:rPr lang="en-GB" sz="2000" dirty="0" smtClean="0"/>
                <a:t> </a:t>
              </a:r>
              <a:endParaRPr lang="en-ZA" sz="2000" dirty="0"/>
            </a:p>
          </p:txBody>
        </p:sp>
        <p:grpSp>
          <p:nvGrpSpPr>
            <p:cNvPr id="15" name="Group 14"/>
            <p:cNvGrpSpPr/>
            <p:nvPr/>
          </p:nvGrpSpPr>
          <p:grpSpPr>
            <a:xfrm>
              <a:off x="233760" y="2889812"/>
              <a:ext cx="1345776" cy="1005457"/>
              <a:chOff x="233760" y="2925893"/>
              <a:chExt cx="1345776" cy="1005457"/>
            </a:xfrm>
          </p:grpSpPr>
          <p:pic>
            <p:nvPicPr>
              <p:cNvPr id="105"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r="13952"/>
              <a:stretch/>
            </p:blipFill>
            <p:spPr bwMode="auto">
              <a:xfrm>
                <a:off x="626567" y="2925893"/>
                <a:ext cx="560163" cy="776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6" name="TextBox 115"/>
              <p:cNvSpPr txBox="1"/>
              <p:nvPr/>
            </p:nvSpPr>
            <p:spPr>
              <a:xfrm>
                <a:off x="233760" y="3513614"/>
                <a:ext cx="1345776" cy="417736"/>
              </a:xfrm>
              <a:prstGeom prst="rect">
                <a:avLst/>
              </a:prstGeom>
              <a:noFill/>
            </p:spPr>
            <p:txBody>
              <a:bodyPr wrap="square" lIns="108896" tIns="54448" rIns="108896" bIns="54448" rtlCol="0">
                <a:spAutoFit/>
              </a:bodyPr>
              <a:lstStyle/>
              <a:p>
                <a:pPr lvl="0" algn="ctr"/>
                <a:r>
                  <a:rPr lang="en-GB" sz="2000" dirty="0" smtClean="0"/>
                  <a:t>male</a:t>
                </a:r>
                <a:endParaRPr lang="en-ZA" sz="2000" dirty="0"/>
              </a:p>
            </p:txBody>
          </p:sp>
        </p:grpSp>
      </p:grpSp>
      <p:grpSp>
        <p:nvGrpSpPr>
          <p:cNvPr id="17" name="Group 16"/>
          <p:cNvGrpSpPr/>
          <p:nvPr/>
        </p:nvGrpSpPr>
        <p:grpSpPr>
          <a:xfrm>
            <a:off x="150659" y="4067664"/>
            <a:ext cx="2719249" cy="1063513"/>
            <a:chOff x="122511" y="4430405"/>
            <a:chExt cx="2719249" cy="1063513"/>
          </a:xfrm>
        </p:grpSpPr>
        <p:sp>
          <p:nvSpPr>
            <p:cNvPr id="108" name="TextBox 107"/>
            <p:cNvSpPr txBox="1"/>
            <p:nvPr/>
          </p:nvSpPr>
          <p:spPr>
            <a:xfrm>
              <a:off x="122511" y="4445517"/>
              <a:ext cx="1950171" cy="1033289"/>
            </a:xfrm>
            <a:prstGeom prst="rect">
              <a:avLst/>
            </a:prstGeom>
            <a:noFill/>
          </p:spPr>
          <p:txBody>
            <a:bodyPr wrap="square" lIns="108896" tIns="54448" rIns="108896" bIns="54448" rtlCol="0">
              <a:spAutoFit/>
            </a:bodyPr>
            <a:lstStyle/>
            <a:p>
              <a:pPr lvl="0" algn="ctr"/>
              <a:r>
                <a:rPr lang="en-GB" sz="3200" dirty="0" smtClean="0"/>
                <a:t>2 154 489</a:t>
              </a:r>
            </a:p>
            <a:p>
              <a:pPr lvl="0" algn="ctr"/>
              <a:r>
                <a:rPr lang="en-GB" sz="2800" dirty="0"/>
                <a:t>(</a:t>
              </a:r>
              <a:r>
                <a:rPr lang="en-GB" sz="2800" dirty="0" smtClean="0"/>
                <a:t>44.9%)</a:t>
              </a:r>
            </a:p>
          </p:txBody>
        </p:sp>
        <p:grpSp>
          <p:nvGrpSpPr>
            <p:cNvPr id="16" name="Group 15"/>
            <p:cNvGrpSpPr/>
            <p:nvPr/>
          </p:nvGrpSpPr>
          <p:grpSpPr>
            <a:xfrm>
              <a:off x="1495984" y="4430405"/>
              <a:ext cx="1345776" cy="1063513"/>
              <a:chOff x="1495984" y="4468986"/>
              <a:chExt cx="1345776" cy="1063513"/>
            </a:xfrm>
          </p:grpSpPr>
          <p:pic>
            <p:nvPicPr>
              <p:cNvPr id="104"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r="14692"/>
              <a:stretch/>
            </p:blipFill>
            <p:spPr bwMode="auto">
              <a:xfrm>
                <a:off x="1891201" y="4468986"/>
                <a:ext cx="555342" cy="776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8" name="TextBox 117"/>
              <p:cNvSpPr txBox="1"/>
              <p:nvPr/>
            </p:nvSpPr>
            <p:spPr>
              <a:xfrm>
                <a:off x="1495984" y="5114763"/>
                <a:ext cx="1345776" cy="417736"/>
              </a:xfrm>
              <a:prstGeom prst="rect">
                <a:avLst/>
              </a:prstGeom>
              <a:noFill/>
            </p:spPr>
            <p:txBody>
              <a:bodyPr wrap="square" lIns="108896" tIns="54448" rIns="108896" bIns="54448" rtlCol="0">
                <a:spAutoFit/>
              </a:bodyPr>
              <a:lstStyle/>
              <a:p>
                <a:pPr lvl="0" algn="ctr"/>
                <a:r>
                  <a:rPr lang="en-GB" sz="2000" dirty="0" smtClean="0"/>
                  <a:t>female</a:t>
                </a:r>
                <a:endParaRPr lang="en-ZA" sz="2000" dirty="0"/>
              </a:p>
            </p:txBody>
          </p:sp>
        </p:grpSp>
      </p:grpSp>
      <p:sp>
        <p:nvSpPr>
          <p:cNvPr id="19" name="TextBox 18"/>
          <p:cNvSpPr txBox="1"/>
          <p:nvPr/>
        </p:nvSpPr>
        <p:spPr>
          <a:xfrm>
            <a:off x="3407435" y="4675666"/>
            <a:ext cx="2113121" cy="400110"/>
          </a:xfrm>
          <a:prstGeom prst="rect">
            <a:avLst/>
          </a:prstGeom>
          <a:noFill/>
        </p:spPr>
        <p:txBody>
          <a:bodyPr wrap="square" rtlCol="0">
            <a:spAutoFit/>
          </a:bodyPr>
          <a:lstStyle/>
          <a:p>
            <a:pPr algn="ctr"/>
            <a:r>
              <a:rPr lang="en-ZA" sz="2000" dirty="0">
                <a:ea typeface="Verdana" panose="020B0604030504040204" pitchFamily="34" charset="0"/>
                <a:cs typeface="Verdana" panose="020B0604030504040204" pitchFamily="34" charset="0"/>
              </a:rPr>
              <a:t>were aged </a:t>
            </a:r>
            <a:r>
              <a:rPr lang="en-ZA" sz="2000" dirty="0" smtClean="0">
                <a:ea typeface="Verdana" panose="020B0604030504040204" pitchFamily="34" charset="0"/>
                <a:cs typeface="Verdana" panose="020B0604030504040204" pitchFamily="34" charset="0"/>
              </a:rPr>
              <a:t>35-44</a:t>
            </a:r>
            <a:endParaRPr lang="en-ZA" dirty="0"/>
          </a:p>
        </p:txBody>
      </p:sp>
      <p:sp>
        <p:nvSpPr>
          <p:cNvPr id="123" name="TextBox 122"/>
          <p:cNvSpPr txBox="1"/>
          <p:nvPr/>
        </p:nvSpPr>
        <p:spPr>
          <a:xfrm>
            <a:off x="6213192" y="2815072"/>
            <a:ext cx="2262247" cy="1015663"/>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1 928 707</a:t>
            </a:r>
          </a:p>
          <a:p>
            <a:pPr algn="ctr">
              <a:tabLst>
                <a:tab pos="3314700" algn="l"/>
              </a:tabLst>
            </a:pPr>
            <a:r>
              <a:rPr lang="en-ZA" sz="2800" dirty="0" smtClean="0">
                <a:ea typeface="Verdana" panose="020B0604030504040204" pitchFamily="34" charset="0"/>
                <a:cs typeface="Verdana" panose="020B0604030504040204" pitchFamily="34" charset="0"/>
              </a:rPr>
              <a:t>(40.2%) </a:t>
            </a:r>
          </a:p>
        </p:txBody>
      </p:sp>
      <p:pic>
        <p:nvPicPr>
          <p:cNvPr id="12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87311" y="3953476"/>
            <a:ext cx="714009" cy="68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5" name="TextBox 124"/>
          <p:cNvSpPr txBox="1"/>
          <p:nvPr/>
        </p:nvSpPr>
        <p:spPr>
          <a:xfrm>
            <a:off x="6287755" y="4675666"/>
            <a:ext cx="2113121" cy="707886"/>
          </a:xfrm>
          <a:prstGeom prst="rect">
            <a:avLst/>
          </a:prstGeom>
          <a:noFill/>
        </p:spPr>
        <p:txBody>
          <a:bodyPr wrap="square" rtlCol="0">
            <a:spAutoFit/>
          </a:bodyPr>
          <a:lstStyle/>
          <a:p>
            <a:pPr algn="ctr"/>
            <a:r>
              <a:rPr lang="en-ZA" sz="2000" dirty="0">
                <a:ea typeface="Verdana" panose="020B0604030504040204" pitchFamily="34" charset="0"/>
                <a:cs typeface="Verdana" panose="020B0604030504040204" pitchFamily="34" charset="0"/>
              </a:rPr>
              <a:t>were </a:t>
            </a:r>
            <a:r>
              <a:rPr lang="en-ZA" sz="2000" dirty="0" smtClean="0">
                <a:ea typeface="Verdana" panose="020B0604030504040204" pitchFamily="34" charset="0"/>
                <a:cs typeface="Verdana" panose="020B0604030504040204" pitchFamily="34" charset="0"/>
              </a:rPr>
              <a:t>registered in Gauteng</a:t>
            </a:r>
            <a:endParaRPr lang="en-ZA" dirty="0"/>
          </a:p>
        </p:txBody>
      </p:sp>
      <p:sp>
        <p:nvSpPr>
          <p:cNvPr id="126" name="TextBox 125"/>
          <p:cNvSpPr txBox="1"/>
          <p:nvPr/>
        </p:nvSpPr>
        <p:spPr>
          <a:xfrm>
            <a:off x="9005921" y="2815072"/>
            <a:ext cx="2262247"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623 715</a:t>
            </a:r>
          </a:p>
        </p:txBody>
      </p:sp>
      <p:sp>
        <p:nvSpPr>
          <p:cNvPr id="127" name="TextBox 126"/>
          <p:cNvSpPr txBox="1"/>
          <p:nvPr/>
        </p:nvSpPr>
        <p:spPr>
          <a:xfrm>
            <a:off x="8624409" y="4675666"/>
            <a:ext cx="3025271" cy="1077218"/>
          </a:xfrm>
          <a:prstGeom prst="rect">
            <a:avLst/>
          </a:prstGeom>
          <a:noFill/>
        </p:spPr>
        <p:txBody>
          <a:bodyPr wrap="square" rtlCol="0">
            <a:spAutoFit/>
          </a:bodyPr>
          <a:lstStyle/>
          <a:p>
            <a:pPr algn="ctr"/>
            <a:r>
              <a:rPr lang="en-ZA" sz="2000" dirty="0">
                <a:ea typeface="Verdana" panose="020B0604030504040204" pitchFamily="34" charset="0"/>
                <a:cs typeface="Verdana" panose="020B0604030504040204" pitchFamily="34" charset="0"/>
              </a:rPr>
              <a:t>l</a:t>
            </a:r>
            <a:r>
              <a:rPr lang="en-ZA" sz="2000" dirty="0" smtClean="0">
                <a:ea typeface="Verdana" panose="020B0604030504040204" pitchFamily="34" charset="0"/>
                <a:cs typeface="Verdana" panose="020B0604030504040204" pitchFamily="34" charset="0"/>
              </a:rPr>
              <a:t>ived in Johannesburg and were taxed on an average income of </a:t>
            </a:r>
            <a:r>
              <a:rPr lang="en-ZA" sz="2400" dirty="0" smtClean="0">
                <a:ea typeface="Verdana" panose="020B0604030504040204" pitchFamily="34" charset="0"/>
                <a:cs typeface="Verdana" panose="020B0604030504040204" pitchFamily="34" charset="0"/>
              </a:rPr>
              <a:t>R424 083</a:t>
            </a:r>
            <a:endParaRPr lang="en-ZA" sz="2400" dirty="0"/>
          </a:p>
        </p:txBody>
      </p:sp>
      <p:cxnSp>
        <p:nvCxnSpPr>
          <p:cNvPr id="128" name="Straight Connector 127"/>
          <p:cNvCxnSpPr/>
          <p:nvPr/>
        </p:nvCxnSpPr>
        <p:spPr>
          <a:xfrm>
            <a:off x="2994516" y="2607908"/>
            <a:ext cx="0" cy="283811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5904155" y="2607908"/>
            <a:ext cx="0" cy="283811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8740679" y="2607908"/>
            <a:ext cx="0" cy="283811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9219"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51872" y="3337526"/>
            <a:ext cx="1743847" cy="1306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15</a:t>
            </a:fld>
            <a:endParaRPr lang="en-ZA" spc="300" dirty="0"/>
          </a:p>
        </p:txBody>
      </p:sp>
      <p:sp>
        <p:nvSpPr>
          <p:cNvPr id="99" name="Rectangle 98"/>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61" name="Group 60"/>
          <p:cNvGrpSpPr/>
          <p:nvPr/>
        </p:nvGrpSpPr>
        <p:grpSpPr>
          <a:xfrm>
            <a:off x="11661501" y="5688000"/>
            <a:ext cx="430888" cy="1152129"/>
            <a:chOff x="11428927" y="365650"/>
            <a:chExt cx="430888" cy="1152129"/>
          </a:xfrm>
        </p:grpSpPr>
        <p:sp>
          <p:nvSpPr>
            <p:cNvPr id="62" name="Round Same Side Corner Rectangle 6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3" name="TextBox 6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4" name="Group 63"/>
          <p:cNvGrpSpPr/>
          <p:nvPr/>
        </p:nvGrpSpPr>
        <p:grpSpPr>
          <a:xfrm>
            <a:off x="11659137" y="4559485"/>
            <a:ext cx="430888" cy="1152129"/>
            <a:chOff x="11428927" y="365650"/>
            <a:chExt cx="430888" cy="1152129"/>
          </a:xfrm>
        </p:grpSpPr>
        <p:sp>
          <p:nvSpPr>
            <p:cNvPr id="65" name="Round Same Side Corner Rectangle 6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6" name="TextBox 6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7" name="Group 66"/>
          <p:cNvGrpSpPr/>
          <p:nvPr/>
        </p:nvGrpSpPr>
        <p:grpSpPr>
          <a:xfrm>
            <a:off x="11654409" y="3430968"/>
            <a:ext cx="430888" cy="1152129"/>
            <a:chOff x="11428927" y="365650"/>
            <a:chExt cx="430888" cy="1152129"/>
          </a:xfrm>
        </p:grpSpPr>
        <p:sp>
          <p:nvSpPr>
            <p:cNvPr id="68" name="Round Same Side Corner Rectangle 6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TextBox 6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70" name="Group 69"/>
          <p:cNvGrpSpPr/>
          <p:nvPr/>
        </p:nvGrpSpPr>
        <p:grpSpPr>
          <a:xfrm>
            <a:off x="11649681" y="45417"/>
            <a:ext cx="430887" cy="1152129"/>
            <a:chOff x="11716960" y="45417"/>
            <a:chExt cx="430887" cy="1152129"/>
          </a:xfrm>
        </p:grpSpPr>
        <p:sp>
          <p:nvSpPr>
            <p:cNvPr id="71" name="Round Same Side Corner Rectangle 70"/>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2" name="TextBox 71"/>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3" name="Group 72"/>
          <p:cNvGrpSpPr/>
          <p:nvPr/>
        </p:nvGrpSpPr>
        <p:grpSpPr>
          <a:xfrm>
            <a:off x="11649681" y="2302451"/>
            <a:ext cx="430888" cy="1152129"/>
            <a:chOff x="11428927" y="365650"/>
            <a:chExt cx="430888" cy="1152129"/>
          </a:xfrm>
        </p:grpSpPr>
        <p:sp>
          <p:nvSpPr>
            <p:cNvPr id="74" name="Round Same Side Corner Rectangle 7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5" name="TextBox 7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76" name="Group 75"/>
          <p:cNvGrpSpPr/>
          <p:nvPr/>
        </p:nvGrpSpPr>
        <p:grpSpPr>
          <a:xfrm>
            <a:off x="11715799" y="1173934"/>
            <a:ext cx="462824" cy="1152129"/>
            <a:chOff x="11685022" y="1926277"/>
            <a:chExt cx="462824" cy="1152129"/>
          </a:xfrm>
        </p:grpSpPr>
        <p:sp>
          <p:nvSpPr>
            <p:cNvPr id="77" name="Round Same Side Corner Rectangle 76"/>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9" name="TextBox 78"/>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8335178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Personal Income Tax </a:t>
            </a:r>
            <a:r>
              <a:rPr lang="en-ZA" sz="3200" b="1" dirty="0" smtClean="0">
                <a:solidFill>
                  <a:srgbClr val="002060"/>
                </a:solidFill>
              </a:rPr>
              <a:t>| </a:t>
            </a:r>
            <a:r>
              <a:rPr lang="en-ZA" sz="3200" b="1" dirty="0">
                <a:solidFill>
                  <a:srgbClr val="002060"/>
                </a:solidFill>
              </a:rPr>
              <a:t>Key Facts for the </a:t>
            </a:r>
            <a:r>
              <a:rPr lang="en-ZA" sz="3200" b="1" dirty="0" smtClean="0">
                <a:solidFill>
                  <a:srgbClr val="002060"/>
                </a:solidFill>
              </a:rPr>
              <a:t>2016 Tax Year</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15637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67"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16</a:t>
            </a:fld>
            <a:endParaRPr lang="en-ZA" spc="300" dirty="0"/>
          </a:p>
        </p:txBody>
      </p:sp>
      <p:sp>
        <p:nvSpPr>
          <p:cNvPr id="68" name="Rectangle 67"/>
          <p:cNvSpPr/>
          <p:nvPr/>
        </p:nvSpPr>
        <p:spPr>
          <a:xfrm>
            <a:off x="993999" y="1242107"/>
            <a:ext cx="10217744" cy="1238281"/>
          </a:xfrm>
          <a:prstGeom prst="rect">
            <a:avLst/>
          </a:prstGeom>
          <a:solidFill>
            <a:schemeClr val="bg1"/>
          </a:solidFill>
          <a:ln w="6350">
            <a:solidFill>
              <a:srgbClr val="007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69" name="TextBox 68"/>
          <p:cNvSpPr txBox="1"/>
          <p:nvPr/>
        </p:nvSpPr>
        <p:spPr>
          <a:xfrm>
            <a:off x="1634679" y="1269554"/>
            <a:ext cx="9245543" cy="1200329"/>
          </a:xfrm>
          <a:prstGeom prst="rect">
            <a:avLst/>
          </a:prstGeom>
          <a:noFill/>
        </p:spPr>
        <p:txBody>
          <a:bodyPr wrap="square" rtlCol="0">
            <a:spAutoFit/>
          </a:bodyPr>
          <a:lstStyle/>
          <a:p>
            <a:pPr algn="just"/>
            <a:r>
              <a:rPr lang="en-ZA" sz="1800" dirty="0" smtClean="0"/>
              <a:t>Assessed </a:t>
            </a:r>
            <a:r>
              <a:rPr lang="en-ZA" sz="1800" dirty="0"/>
              <a:t>taxpayers had </a:t>
            </a:r>
            <a:r>
              <a:rPr lang="en-ZA" sz="2000" dirty="0"/>
              <a:t>aggregate taxable income </a:t>
            </a:r>
            <a:r>
              <a:rPr lang="en-ZA" sz="1800" dirty="0"/>
              <a:t>of </a:t>
            </a:r>
            <a:r>
              <a:rPr lang="en-ZA" sz="2400" dirty="0"/>
              <a:t>R1.4 trillion </a:t>
            </a:r>
            <a:r>
              <a:rPr lang="en-ZA" sz="1800" dirty="0"/>
              <a:t>and a </a:t>
            </a:r>
            <a:r>
              <a:rPr lang="en-ZA" sz="2000" dirty="0"/>
              <a:t>tax liability </a:t>
            </a:r>
            <a:r>
              <a:rPr lang="en-ZA" sz="1800" dirty="0"/>
              <a:t>of </a:t>
            </a:r>
            <a:r>
              <a:rPr lang="en-ZA" sz="2400" dirty="0"/>
              <a:t>R297.0 billion</a:t>
            </a:r>
            <a:r>
              <a:rPr lang="en-ZA" sz="1800" dirty="0"/>
              <a:t>. </a:t>
            </a:r>
            <a:endParaRPr lang="en-ZA" sz="1800" dirty="0" smtClean="0"/>
          </a:p>
          <a:p>
            <a:pPr algn="just"/>
            <a:r>
              <a:rPr lang="en-ZA" sz="2000" dirty="0" smtClean="0"/>
              <a:t>Average </a:t>
            </a:r>
            <a:r>
              <a:rPr lang="en-ZA" sz="2000" dirty="0"/>
              <a:t>tax rate </a:t>
            </a:r>
            <a:r>
              <a:rPr lang="en-ZA" sz="1800" dirty="0" smtClean="0"/>
              <a:t>increased to </a:t>
            </a:r>
            <a:r>
              <a:rPr lang="en-ZA" sz="2400" dirty="0" smtClean="0"/>
              <a:t>20.6</a:t>
            </a:r>
            <a:r>
              <a:rPr lang="en-ZA" sz="2400" dirty="0"/>
              <a:t>%</a:t>
            </a:r>
            <a:r>
              <a:rPr lang="en-ZA" sz="1800" dirty="0"/>
              <a:t>, </a:t>
            </a:r>
            <a:r>
              <a:rPr lang="en-ZA" sz="1800" dirty="0" smtClean="0"/>
              <a:t>from </a:t>
            </a:r>
            <a:r>
              <a:rPr lang="en-ZA" sz="1800" dirty="0"/>
              <a:t>19.0% in the 2013 tax </a:t>
            </a:r>
            <a:r>
              <a:rPr lang="en-ZA" sz="1800" dirty="0" smtClean="0"/>
              <a:t>year.</a:t>
            </a:r>
            <a:endParaRPr lang="en-ZA" sz="1800" dirty="0"/>
          </a:p>
        </p:txBody>
      </p:sp>
      <p:sp>
        <p:nvSpPr>
          <p:cNvPr id="70" name="Rectangle 69"/>
          <p:cNvSpPr/>
          <p:nvPr/>
        </p:nvSpPr>
        <p:spPr>
          <a:xfrm>
            <a:off x="921992" y="2819632"/>
            <a:ext cx="10289752" cy="1238281"/>
          </a:xfrm>
          <a:prstGeom prst="rect">
            <a:avLst/>
          </a:prstGeom>
          <a:solidFill>
            <a:schemeClr val="bg1"/>
          </a:solidFill>
          <a:ln w="6350">
            <a:solidFill>
              <a:srgbClr val="007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71" name="TextBox 70"/>
          <p:cNvSpPr txBox="1"/>
          <p:nvPr/>
        </p:nvSpPr>
        <p:spPr>
          <a:xfrm>
            <a:off x="1634679" y="3069754"/>
            <a:ext cx="9245543" cy="738664"/>
          </a:xfrm>
          <a:prstGeom prst="rect">
            <a:avLst/>
          </a:prstGeom>
          <a:noFill/>
        </p:spPr>
        <p:txBody>
          <a:bodyPr wrap="square" rtlCol="0">
            <a:spAutoFit/>
          </a:bodyPr>
          <a:lstStyle/>
          <a:p>
            <a:pPr algn="just"/>
            <a:r>
              <a:rPr lang="en-ZA" sz="1800" dirty="0" smtClean="0"/>
              <a:t>Income </a:t>
            </a:r>
            <a:r>
              <a:rPr lang="en-ZA" sz="1800" dirty="0"/>
              <a:t>from salaries, wages and remuneration as well as pension, overtime and annuities accounted for </a:t>
            </a:r>
            <a:r>
              <a:rPr lang="en-ZA" sz="2400" dirty="0"/>
              <a:t>73.5% </a:t>
            </a:r>
            <a:r>
              <a:rPr lang="en-ZA" sz="1800" dirty="0"/>
              <a:t>of total taxable income</a:t>
            </a:r>
          </a:p>
        </p:txBody>
      </p:sp>
      <p:sp>
        <p:nvSpPr>
          <p:cNvPr id="72" name="Rectangle 71"/>
          <p:cNvSpPr/>
          <p:nvPr/>
        </p:nvSpPr>
        <p:spPr>
          <a:xfrm>
            <a:off x="921992" y="4397157"/>
            <a:ext cx="10289752" cy="1238281"/>
          </a:xfrm>
          <a:prstGeom prst="rect">
            <a:avLst/>
          </a:prstGeom>
          <a:solidFill>
            <a:schemeClr val="bg1"/>
          </a:solidFill>
          <a:ln w="6350">
            <a:solidFill>
              <a:srgbClr val="007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73" name="TextBox 72"/>
          <p:cNvSpPr txBox="1"/>
          <p:nvPr/>
        </p:nvSpPr>
        <p:spPr>
          <a:xfrm>
            <a:off x="1634679" y="4653930"/>
            <a:ext cx="9245543" cy="738664"/>
          </a:xfrm>
          <a:prstGeom prst="rect">
            <a:avLst/>
          </a:prstGeom>
          <a:noFill/>
        </p:spPr>
        <p:txBody>
          <a:bodyPr wrap="square" rtlCol="0">
            <a:spAutoFit/>
          </a:bodyPr>
          <a:lstStyle/>
          <a:p>
            <a:pPr algn="just"/>
            <a:r>
              <a:rPr lang="en-ZA" sz="1800" dirty="0" smtClean="0"/>
              <a:t>By </a:t>
            </a:r>
            <a:r>
              <a:rPr lang="en-ZA" sz="1800" dirty="0"/>
              <a:t>31 March 2016, the </a:t>
            </a:r>
            <a:r>
              <a:rPr lang="en-ZA" sz="2000" dirty="0"/>
              <a:t>PIT register </a:t>
            </a:r>
            <a:r>
              <a:rPr lang="en-ZA" sz="1800" dirty="0"/>
              <a:t>had grown year-on-year by </a:t>
            </a:r>
            <a:r>
              <a:rPr lang="en-ZA" sz="2400" dirty="0"/>
              <a:t>4.9%</a:t>
            </a:r>
            <a:r>
              <a:rPr lang="en-ZA" sz="1800" dirty="0"/>
              <a:t> to </a:t>
            </a:r>
            <a:r>
              <a:rPr lang="en-ZA" sz="2400" dirty="0"/>
              <a:t>19.1 million </a:t>
            </a:r>
            <a:r>
              <a:rPr lang="en-ZA" sz="1800" dirty="0"/>
              <a:t>individuals.</a:t>
            </a:r>
          </a:p>
        </p:txBody>
      </p:sp>
      <p:sp>
        <p:nvSpPr>
          <p:cNvPr id="74" name="Rectangle 73"/>
          <p:cNvSpPr/>
          <p:nvPr/>
        </p:nvSpPr>
        <p:spPr>
          <a:xfrm>
            <a:off x="407661" y="1125538"/>
            <a:ext cx="1227017" cy="1227017"/>
          </a:xfrm>
          <a:prstGeom prst="rect">
            <a:avLst/>
          </a:prstGeom>
          <a:blipFill>
            <a:blip r:embed="rId4"/>
            <a:srcRect/>
            <a:stretch>
              <a:fillRect t="-148" r="-236"/>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3" name="Rectangle 92"/>
          <p:cNvSpPr/>
          <p:nvPr/>
        </p:nvSpPr>
        <p:spPr>
          <a:xfrm>
            <a:off x="410543" y="2709714"/>
            <a:ext cx="1227017" cy="1227017"/>
          </a:xfrm>
          <a:prstGeom prst="rect">
            <a:avLst/>
          </a:prstGeom>
          <a:blipFill>
            <a:blip r:embed="rId5"/>
            <a:srcRect/>
            <a:stretch>
              <a:fillRect t="-148" r="-236"/>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9" name="Rectangle 98"/>
          <p:cNvSpPr/>
          <p:nvPr/>
        </p:nvSpPr>
        <p:spPr>
          <a:xfrm>
            <a:off x="410543" y="4293890"/>
            <a:ext cx="1227017" cy="1227017"/>
          </a:xfrm>
          <a:prstGeom prst="rect">
            <a:avLst/>
          </a:prstGeom>
          <a:blipFill>
            <a:blip r:embed="rId6"/>
            <a:srcRect/>
            <a:stretch>
              <a:fillRect l="1032" t="-6883" r="-14898" b="-6883"/>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7" name="Rectangle 76"/>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34" name="Group 33"/>
          <p:cNvGrpSpPr/>
          <p:nvPr/>
        </p:nvGrpSpPr>
        <p:grpSpPr>
          <a:xfrm>
            <a:off x="11661501" y="5688000"/>
            <a:ext cx="430888" cy="1152129"/>
            <a:chOff x="11428927" y="365650"/>
            <a:chExt cx="430888" cy="1152129"/>
          </a:xfrm>
        </p:grpSpPr>
        <p:sp>
          <p:nvSpPr>
            <p:cNvPr id="35" name="Round Same Side Corner Rectangle 3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6" name="TextBox 3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37" name="Group 36"/>
          <p:cNvGrpSpPr/>
          <p:nvPr/>
        </p:nvGrpSpPr>
        <p:grpSpPr>
          <a:xfrm>
            <a:off x="11659137" y="4559485"/>
            <a:ext cx="430888" cy="1152129"/>
            <a:chOff x="11428927" y="365650"/>
            <a:chExt cx="430888" cy="1152129"/>
          </a:xfrm>
        </p:grpSpPr>
        <p:sp>
          <p:nvSpPr>
            <p:cNvPr id="38" name="Round Same Side Corner Rectangle 3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TextBox 3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40" name="Group 39"/>
          <p:cNvGrpSpPr/>
          <p:nvPr/>
        </p:nvGrpSpPr>
        <p:grpSpPr>
          <a:xfrm>
            <a:off x="11654409" y="3430968"/>
            <a:ext cx="430888" cy="1152129"/>
            <a:chOff x="11428927" y="365650"/>
            <a:chExt cx="430888" cy="1152129"/>
          </a:xfrm>
        </p:grpSpPr>
        <p:sp>
          <p:nvSpPr>
            <p:cNvPr id="41" name="Round Same Side Corner Rectangle 4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2" name="TextBox 4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43" name="Group 42"/>
          <p:cNvGrpSpPr/>
          <p:nvPr/>
        </p:nvGrpSpPr>
        <p:grpSpPr>
          <a:xfrm>
            <a:off x="11649681" y="45417"/>
            <a:ext cx="430887" cy="1152129"/>
            <a:chOff x="11716960" y="45417"/>
            <a:chExt cx="430887" cy="1152129"/>
          </a:xfrm>
        </p:grpSpPr>
        <p:sp>
          <p:nvSpPr>
            <p:cNvPr id="44" name="Round Same Side Corner Rectangle 43"/>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TextBox 44"/>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46" name="Group 45"/>
          <p:cNvGrpSpPr/>
          <p:nvPr/>
        </p:nvGrpSpPr>
        <p:grpSpPr>
          <a:xfrm>
            <a:off x="11649681" y="2302451"/>
            <a:ext cx="430888" cy="1152129"/>
            <a:chOff x="11428927" y="365650"/>
            <a:chExt cx="430888" cy="1152129"/>
          </a:xfrm>
        </p:grpSpPr>
        <p:sp>
          <p:nvSpPr>
            <p:cNvPr id="47" name="Round Same Side Corner Rectangle 4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TextBox 4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50" name="Group 49"/>
          <p:cNvGrpSpPr/>
          <p:nvPr/>
        </p:nvGrpSpPr>
        <p:grpSpPr>
          <a:xfrm>
            <a:off x="11715799" y="1173934"/>
            <a:ext cx="462824" cy="1152129"/>
            <a:chOff x="11685022" y="1926277"/>
            <a:chExt cx="462824" cy="1152129"/>
          </a:xfrm>
        </p:grpSpPr>
        <p:sp>
          <p:nvSpPr>
            <p:cNvPr id="51" name="Round Same Side Corner Rectangle 50"/>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2" name="TextBox 51"/>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37766965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82551" y="3143466"/>
            <a:ext cx="10657184" cy="1015662"/>
          </a:xfrm>
          <a:prstGeom prst="rect">
            <a:avLst/>
          </a:prstGeom>
          <a:gradFill flip="none" rotWithShape="1">
            <a:gsLst>
              <a:gs pos="0">
                <a:srgbClr val="005E9E"/>
              </a:gs>
              <a:gs pos="50000">
                <a:srgbClr val="0072C0"/>
              </a:gs>
              <a:gs pos="100000">
                <a:srgbClr val="059A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Personal Income Tax </a:t>
            </a:r>
            <a:r>
              <a:rPr lang="en-ZA" sz="3200" b="1" dirty="0">
                <a:solidFill>
                  <a:srgbClr val="002060"/>
                </a:solidFill>
              </a:rPr>
              <a:t>| Key Facts for the </a:t>
            </a:r>
            <a:r>
              <a:rPr lang="en-ZA" sz="3200" b="1" dirty="0" smtClean="0">
                <a:solidFill>
                  <a:srgbClr val="002060"/>
                </a:solidFill>
              </a:rPr>
              <a:t>2016 Tax Year</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7683351" y="3114467"/>
            <a:ext cx="3456384" cy="1015663"/>
          </a:xfrm>
          <a:prstGeom prst="rect">
            <a:avLst/>
          </a:prstGeom>
          <a:noFill/>
          <a:ln>
            <a:noFill/>
          </a:ln>
        </p:spPr>
        <p:txBody>
          <a:bodyPr wrap="square" rtlCol="0">
            <a:spAutoFit/>
          </a:bodyPr>
          <a:lstStyle/>
          <a:p>
            <a:pPr algn="ctr"/>
            <a:r>
              <a:rPr lang="en-ZA" sz="3200" dirty="0" smtClean="0">
                <a:solidFill>
                  <a:schemeClr val="bg1"/>
                </a:solidFill>
                <a:effectLst>
                  <a:outerShdw blurRad="38100" dist="38100" dir="2700000" algn="tl">
                    <a:srgbClr val="000000">
                      <a:alpha val="43137"/>
                    </a:srgbClr>
                  </a:outerShdw>
                </a:effectLst>
              </a:rPr>
              <a:t>R55.8 billion</a:t>
            </a:r>
          </a:p>
          <a:p>
            <a:pPr algn="ctr"/>
            <a:r>
              <a:rPr lang="en-ZA" sz="2800" dirty="0" smtClean="0">
                <a:solidFill>
                  <a:schemeClr val="bg1"/>
                </a:solidFill>
                <a:effectLst>
                  <a:outerShdw blurRad="38100" dist="38100" dir="2700000" algn="tl">
                    <a:srgbClr val="000000">
                      <a:alpha val="43137"/>
                    </a:srgbClr>
                  </a:outerShdw>
                </a:effectLst>
              </a:rPr>
              <a:t>(</a:t>
            </a:r>
            <a:r>
              <a:rPr lang="en-ZA" sz="2800" dirty="0">
                <a:solidFill>
                  <a:schemeClr val="bg1"/>
                </a:solidFill>
                <a:effectLst>
                  <a:outerShdw blurRad="38100" dist="38100" dir="2700000" algn="tl">
                    <a:srgbClr val="000000">
                      <a:alpha val="43137"/>
                    </a:srgbClr>
                  </a:outerShdw>
                </a:effectLst>
              </a:rPr>
              <a:t>64.7</a:t>
            </a:r>
            <a:r>
              <a:rPr lang="en-ZA" sz="2800" dirty="0" smtClean="0">
                <a:solidFill>
                  <a:schemeClr val="bg1"/>
                </a:solidFill>
                <a:effectLst>
                  <a:outerShdw blurRad="38100" dist="38100" dir="2700000" algn="tl">
                    <a:srgbClr val="000000">
                      <a:alpha val="43137"/>
                    </a:srgbClr>
                  </a:outerShdw>
                </a:effectLst>
              </a:rPr>
              <a:t>%)</a:t>
            </a:r>
          </a:p>
        </p:txBody>
      </p:sp>
      <p:sp>
        <p:nvSpPr>
          <p:cNvPr id="39" name="TextBox 38"/>
          <p:cNvSpPr txBox="1"/>
          <p:nvPr/>
        </p:nvSpPr>
        <p:spPr>
          <a:xfrm>
            <a:off x="554559" y="3114467"/>
            <a:ext cx="3456384" cy="1323439"/>
          </a:xfrm>
          <a:prstGeom prst="rect">
            <a:avLst/>
          </a:prstGeom>
          <a:noFill/>
          <a:ln>
            <a:noFill/>
          </a:ln>
        </p:spPr>
        <p:txBody>
          <a:bodyPr wrap="square" rtlCol="0">
            <a:spAutoFit/>
          </a:bodyPr>
          <a:lstStyle/>
          <a:p>
            <a:pPr algn="ctr"/>
            <a:r>
              <a:rPr lang="en-ZA" sz="3200" dirty="0" smtClean="0">
                <a:solidFill>
                  <a:schemeClr val="bg1"/>
                </a:solidFill>
                <a:effectLst>
                  <a:outerShdw blurRad="38100" dist="38100" dir="2700000" algn="tl">
                    <a:srgbClr val="000000">
                      <a:alpha val="43137"/>
                    </a:srgbClr>
                  </a:outerShdw>
                </a:effectLst>
              </a:rPr>
              <a:t>R27.4 </a:t>
            </a:r>
            <a:r>
              <a:rPr lang="en-ZA" sz="3200" dirty="0">
                <a:solidFill>
                  <a:schemeClr val="bg1"/>
                </a:solidFill>
                <a:effectLst>
                  <a:outerShdw blurRad="38100" dist="38100" dir="2700000" algn="tl">
                    <a:srgbClr val="000000">
                      <a:alpha val="43137"/>
                    </a:srgbClr>
                  </a:outerShdw>
                </a:effectLst>
              </a:rPr>
              <a:t>billion</a:t>
            </a:r>
            <a:r>
              <a:rPr lang="en-ZA" sz="2000" dirty="0">
                <a:solidFill>
                  <a:schemeClr val="bg1"/>
                </a:solidFill>
                <a:effectLst>
                  <a:outerShdw blurRad="38100" dist="38100" dir="2700000" algn="tl">
                    <a:srgbClr val="000000">
                      <a:alpha val="43137"/>
                    </a:srgbClr>
                  </a:outerShdw>
                </a:effectLst>
              </a:rPr>
              <a:t> </a:t>
            </a:r>
            <a:endParaRPr lang="en-ZA" sz="2000" dirty="0" smtClean="0">
              <a:solidFill>
                <a:schemeClr val="bg1"/>
              </a:solidFill>
              <a:effectLst>
                <a:outerShdw blurRad="38100" dist="38100" dir="2700000" algn="tl">
                  <a:srgbClr val="000000">
                    <a:alpha val="43137"/>
                  </a:srgbClr>
                </a:outerShdw>
              </a:effectLst>
            </a:endParaRPr>
          </a:p>
          <a:p>
            <a:pPr algn="ctr"/>
            <a:r>
              <a:rPr lang="en-ZA" sz="2000" dirty="0">
                <a:solidFill>
                  <a:schemeClr val="bg1"/>
                </a:solidFill>
                <a:effectLst>
                  <a:outerShdw blurRad="38100" dist="38100" dir="2700000" algn="tl">
                    <a:srgbClr val="000000">
                      <a:alpha val="43137"/>
                    </a:srgbClr>
                  </a:outerShdw>
                </a:effectLst>
              </a:rPr>
              <a:t>(</a:t>
            </a:r>
            <a:r>
              <a:rPr lang="en-ZA" sz="2800" dirty="0" smtClean="0">
                <a:solidFill>
                  <a:schemeClr val="bg1"/>
                </a:solidFill>
                <a:effectLst>
                  <a:outerShdw blurRad="38100" dist="38100" dir="2700000" algn="tl">
                    <a:srgbClr val="000000">
                      <a:alpha val="43137"/>
                    </a:srgbClr>
                  </a:outerShdw>
                </a:effectLst>
              </a:rPr>
              <a:t>25.7%)</a:t>
            </a:r>
          </a:p>
          <a:p>
            <a:pPr algn="ctr"/>
            <a:r>
              <a:rPr lang="en-ZA" sz="2000" dirty="0" smtClean="0">
                <a:solidFill>
                  <a:schemeClr val="bg1"/>
                </a:solidFill>
                <a:effectLst>
                  <a:outerShdw blurRad="38100" dist="38100" dir="2700000" algn="tl">
                    <a:srgbClr val="000000">
                      <a:alpha val="43137"/>
                    </a:srgbClr>
                  </a:outerShdw>
                </a:effectLst>
              </a:rPr>
              <a:t> </a:t>
            </a:r>
            <a:endParaRPr lang="en-ZA" sz="2000" dirty="0">
              <a:solidFill>
                <a:schemeClr val="bg1"/>
              </a:solidFill>
              <a:effectLst>
                <a:outerShdw blurRad="38100" dist="38100" dir="2700000" algn="tl">
                  <a:srgbClr val="000000">
                    <a:alpha val="43137"/>
                  </a:srgbClr>
                </a:outerShdw>
              </a:effectLst>
            </a:endParaRPr>
          </a:p>
        </p:txBody>
      </p:sp>
      <p:sp>
        <p:nvSpPr>
          <p:cNvPr id="43" name="TextBox 42"/>
          <p:cNvSpPr txBox="1"/>
          <p:nvPr/>
        </p:nvSpPr>
        <p:spPr>
          <a:xfrm>
            <a:off x="4077522" y="3114467"/>
            <a:ext cx="3467243" cy="1015663"/>
          </a:xfrm>
          <a:prstGeom prst="rect">
            <a:avLst/>
          </a:prstGeom>
          <a:noFill/>
          <a:ln>
            <a:noFill/>
          </a:ln>
        </p:spPr>
        <p:txBody>
          <a:bodyPr wrap="square" rtlCol="0">
            <a:spAutoFit/>
          </a:bodyPr>
          <a:lstStyle/>
          <a:p>
            <a:pPr algn="ctr"/>
            <a:r>
              <a:rPr lang="en-ZA" sz="3200" dirty="0" smtClean="0">
                <a:solidFill>
                  <a:schemeClr val="bg1"/>
                </a:solidFill>
                <a:effectLst>
                  <a:outerShdw blurRad="38100" dist="38100" dir="2700000" algn="tl">
                    <a:srgbClr val="000000">
                      <a:alpha val="43137"/>
                    </a:srgbClr>
                  </a:outerShdw>
                </a:effectLst>
              </a:rPr>
              <a:t>R48.0 billion</a:t>
            </a:r>
            <a:endParaRPr lang="en-ZA" sz="2000" dirty="0" smtClean="0">
              <a:solidFill>
                <a:schemeClr val="bg1"/>
              </a:solidFill>
              <a:effectLst>
                <a:outerShdw blurRad="38100" dist="38100" dir="2700000" algn="tl">
                  <a:srgbClr val="000000">
                    <a:alpha val="43137"/>
                  </a:srgbClr>
                </a:outerShdw>
              </a:effectLst>
            </a:endParaRPr>
          </a:p>
          <a:p>
            <a:pPr algn="ctr"/>
            <a:r>
              <a:rPr lang="en-ZA" sz="2800" dirty="0">
                <a:solidFill>
                  <a:schemeClr val="bg1"/>
                </a:solidFill>
                <a:effectLst>
                  <a:outerShdw blurRad="38100" dist="38100" dir="2700000" algn="tl">
                    <a:srgbClr val="000000">
                      <a:alpha val="43137"/>
                    </a:srgbClr>
                  </a:outerShdw>
                </a:effectLst>
              </a:rPr>
              <a:t>(</a:t>
            </a:r>
            <a:r>
              <a:rPr lang="en-ZA" sz="2800" dirty="0" smtClean="0">
                <a:solidFill>
                  <a:schemeClr val="bg1"/>
                </a:solidFill>
                <a:effectLst>
                  <a:outerShdw blurRad="38100" dist="38100" dir="2700000" algn="tl">
                    <a:srgbClr val="000000">
                      <a:alpha val="43137"/>
                    </a:srgbClr>
                  </a:outerShdw>
                </a:effectLst>
              </a:rPr>
              <a:t>74.1%)</a:t>
            </a:r>
            <a:endParaRPr lang="en-ZA" sz="2800" dirty="0">
              <a:solidFill>
                <a:schemeClr val="bg1"/>
              </a:solidFill>
              <a:effectLst>
                <a:outerShdw blurRad="38100" dist="38100" dir="2700000" algn="tl">
                  <a:srgbClr val="000000">
                    <a:alpha val="43137"/>
                  </a:srgbClr>
                </a:outerShdw>
              </a:effectLst>
            </a:endParaRPr>
          </a:p>
        </p:txBody>
      </p:sp>
      <p:cxnSp>
        <p:nvCxnSpPr>
          <p:cNvPr id="52" name="Straight Connector 51"/>
          <p:cNvCxnSpPr/>
          <p:nvPr/>
        </p:nvCxnSpPr>
        <p:spPr>
          <a:xfrm>
            <a:off x="4008228" y="1436653"/>
            <a:ext cx="0" cy="37757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614058" y="1436653"/>
            <a:ext cx="0" cy="37764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17</a:t>
            </a:fld>
            <a:endParaRPr lang="en-ZA" spc="300" dirty="0"/>
          </a:p>
        </p:txBody>
      </p:sp>
      <p:sp>
        <p:nvSpPr>
          <p:cNvPr id="38" name="TextBox 37"/>
          <p:cNvSpPr txBox="1"/>
          <p:nvPr/>
        </p:nvSpPr>
        <p:spPr>
          <a:xfrm>
            <a:off x="7683351" y="4194587"/>
            <a:ext cx="3456384" cy="1323439"/>
          </a:xfrm>
          <a:prstGeom prst="rect">
            <a:avLst/>
          </a:prstGeom>
          <a:noFill/>
          <a:ln>
            <a:noFill/>
          </a:ln>
        </p:spPr>
        <p:txBody>
          <a:bodyPr wrap="square" rtlCol="0">
            <a:spAutoFit/>
          </a:bodyPr>
          <a:lstStyle/>
          <a:p>
            <a:pPr algn="ctr"/>
            <a:r>
              <a:rPr lang="en-ZA" sz="2000" dirty="0" smtClean="0"/>
              <a:t>Contributions </a:t>
            </a:r>
            <a:r>
              <a:rPr lang="en-ZA" sz="2000" dirty="0"/>
              <a:t>to retirement funding (pension and retirement annuity funds) were the largest </a:t>
            </a:r>
            <a:r>
              <a:rPr lang="en-ZA" sz="2000" dirty="0" smtClean="0"/>
              <a:t>deduction</a:t>
            </a:r>
            <a:endParaRPr lang="en-ZA" sz="2800" dirty="0" smtClean="0"/>
          </a:p>
        </p:txBody>
      </p:sp>
      <p:sp>
        <p:nvSpPr>
          <p:cNvPr id="42" name="TextBox 41"/>
          <p:cNvSpPr txBox="1"/>
          <p:nvPr/>
        </p:nvSpPr>
        <p:spPr>
          <a:xfrm>
            <a:off x="554559" y="4194587"/>
            <a:ext cx="3456384" cy="1015663"/>
          </a:xfrm>
          <a:prstGeom prst="rect">
            <a:avLst/>
          </a:prstGeom>
          <a:noFill/>
          <a:ln>
            <a:noFill/>
          </a:ln>
        </p:spPr>
        <p:txBody>
          <a:bodyPr wrap="square" rtlCol="0">
            <a:spAutoFit/>
          </a:bodyPr>
          <a:lstStyle/>
          <a:p>
            <a:pPr algn="ctr"/>
            <a:r>
              <a:rPr lang="en-ZA" sz="2000" dirty="0" smtClean="0"/>
              <a:t>The </a:t>
            </a:r>
            <a:r>
              <a:rPr lang="en-ZA" sz="2000" dirty="0"/>
              <a:t>travel allowance </a:t>
            </a:r>
            <a:r>
              <a:rPr lang="en-ZA" sz="2000" dirty="0" smtClean="0"/>
              <a:t>was </a:t>
            </a:r>
            <a:r>
              <a:rPr lang="en-ZA" sz="2000" dirty="0"/>
              <a:t>the largest of the allowances assessed</a:t>
            </a:r>
          </a:p>
        </p:txBody>
      </p:sp>
      <p:sp>
        <p:nvSpPr>
          <p:cNvPr id="44" name="TextBox 43"/>
          <p:cNvSpPr txBox="1"/>
          <p:nvPr/>
        </p:nvSpPr>
        <p:spPr>
          <a:xfrm>
            <a:off x="4077522" y="4194587"/>
            <a:ext cx="3467243" cy="1015663"/>
          </a:xfrm>
          <a:prstGeom prst="rect">
            <a:avLst/>
          </a:prstGeom>
          <a:noFill/>
          <a:ln>
            <a:noFill/>
          </a:ln>
        </p:spPr>
        <p:txBody>
          <a:bodyPr wrap="square" rtlCol="0">
            <a:spAutoFit/>
          </a:bodyPr>
          <a:lstStyle/>
          <a:p>
            <a:pPr algn="ctr"/>
            <a:r>
              <a:rPr lang="en-ZA" sz="2000" dirty="0" smtClean="0"/>
              <a:t>Medical </a:t>
            </a:r>
            <a:r>
              <a:rPr lang="en-ZA" sz="2000" dirty="0"/>
              <a:t>scheme contributions paid on behalf of employees was the largest fringe </a:t>
            </a:r>
            <a:r>
              <a:rPr lang="en-ZA" sz="2000" dirty="0" smtClean="0"/>
              <a:t>benefit</a:t>
            </a:r>
            <a:endParaRPr lang="en-ZA" sz="2800" dirty="0"/>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7114" r="59436" b="-7114"/>
          <a:stretch/>
        </p:blipFill>
        <p:spPr bwMode="auto">
          <a:xfrm>
            <a:off x="5199075" y="1418520"/>
            <a:ext cx="1224136" cy="1678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b="6683"/>
          <a:stretch/>
        </p:blipFill>
        <p:spPr bwMode="auto">
          <a:xfrm>
            <a:off x="8547447" y="1404107"/>
            <a:ext cx="1990725" cy="1724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b="12740"/>
          <a:stretch/>
        </p:blipFill>
        <p:spPr bwMode="auto">
          <a:xfrm>
            <a:off x="986607" y="1314267"/>
            <a:ext cx="2550746" cy="1782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7" name="Rectangle 76"/>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37" name="Group 36"/>
          <p:cNvGrpSpPr/>
          <p:nvPr/>
        </p:nvGrpSpPr>
        <p:grpSpPr>
          <a:xfrm>
            <a:off x="11661501" y="5688000"/>
            <a:ext cx="430888" cy="1152129"/>
            <a:chOff x="11428927" y="365650"/>
            <a:chExt cx="430888" cy="1152129"/>
          </a:xfrm>
        </p:grpSpPr>
        <p:sp>
          <p:nvSpPr>
            <p:cNvPr id="40" name="Round Same Side Corner Rectangle 3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1" name="TextBox 4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5" name="Group 44"/>
          <p:cNvGrpSpPr/>
          <p:nvPr/>
        </p:nvGrpSpPr>
        <p:grpSpPr>
          <a:xfrm>
            <a:off x="11659137" y="4559485"/>
            <a:ext cx="430888" cy="1152129"/>
            <a:chOff x="11428927" y="365650"/>
            <a:chExt cx="430888" cy="1152129"/>
          </a:xfrm>
        </p:grpSpPr>
        <p:sp>
          <p:nvSpPr>
            <p:cNvPr id="46" name="Round Same Side Corner Rectangle 4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7" name="TextBox 4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48" name="Group 47"/>
          <p:cNvGrpSpPr/>
          <p:nvPr/>
        </p:nvGrpSpPr>
        <p:grpSpPr>
          <a:xfrm>
            <a:off x="11654409" y="3430968"/>
            <a:ext cx="430888" cy="1152129"/>
            <a:chOff x="11428927" y="365650"/>
            <a:chExt cx="430888" cy="1152129"/>
          </a:xfrm>
        </p:grpSpPr>
        <p:sp>
          <p:nvSpPr>
            <p:cNvPr id="50" name="Round Same Side Corner Rectangle 4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1" name="TextBox 5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53" name="Group 52"/>
          <p:cNvGrpSpPr/>
          <p:nvPr/>
        </p:nvGrpSpPr>
        <p:grpSpPr>
          <a:xfrm>
            <a:off x="11649681" y="45417"/>
            <a:ext cx="430887" cy="1152129"/>
            <a:chOff x="11716960" y="45417"/>
            <a:chExt cx="430887" cy="1152129"/>
          </a:xfrm>
        </p:grpSpPr>
        <p:sp>
          <p:nvSpPr>
            <p:cNvPr id="54" name="Round Same Side Corner Rectangle 53"/>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5" name="TextBox 54"/>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56" name="Group 55"/>
          <p:cNvGrpSpPr/>
          <p:nvPr/>
        </p:nvGrpSpPr>
        <p:grpSpPr>
          <a:xfrm>
            <a:off x="11649681" y="2302451"/>
            <a:ext cx="430888" cy="1152129"/>
            <a:chOff x="11428927" y="365650"/>
            <a:chExt cx="430888" cy="1152129"/>
          </a:xfrm>
        </p:grpSpPr>
        <p:sp>
          <p:nvSpPr>
            <p:cNvPr id="57" name="Round Same Side Corner Rectangle 5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8" name="TextBox 5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59" name="Group 58"/>
          <p:cNvGrpSpPr/>
          <p:nvPr/>
        </p:nvGrpSpPr>
        <p:grpSpPr>
          <a:xfrm>
            <a:off x="11715799" y="1173934"/>
            <a:ext cx="462824" cy="1152129"/>
            <a:chOff x="11685022" y="1926277"/>
            <a:chExt cx="462824" cy="1152129"/>
          </a:xfrm>
        </p:grpSpPr>
        <p:sp>
          <p:nvSpPr>
            <p:cNvPr id="60" name="Round Same Side Corner Rectangle 59"/>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1" name="TextBox 60"/>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30816023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1629594"/>
            <a:ext cx="12198349"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Highlights:</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CHAPTER 3</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Company Income Tax</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18</a:t>
            </a:fld>
            <a:endParaRPr lang="en-ZA" spc="300" dirty="0"/>
          </a:p>
        </p:txBody>
      </p:sp>
      <p:grpSp>
        <p:nvGrpSpPr>
          <p:cNvPr id="14" name="Group 13"/>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17" name="Round Same Side Corner Rectangle 16"/>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8" name="Straight Connector 17"/>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53" y="1913436"/>
              <a:ext cx="1555973" cy="155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8512989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Company Income </a:t>
            </a:r>
            <a:r>
              <a:rPr lang="en-ZA" sz="3200" b="1" dirty="0">
                <a:solidFill>
                  <a:srgbClr val="B5101C"/>
                </a:solidFill>
              </a:rPr>
              <a:t>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19</a:t>
            </a:fld>
            <a:endParaRPr lang="en-ZA" spc="300" dirty="0"/>
          </a:p>
        </p:txBody>
      </p:sp>
      <p:sp>
        <p:nvSpPr>
          <p:cNvPr id="41" name="TextBox 40"/>
          <p:cNvSpPr txBox="1"/>
          <p:nvPr/>
        </p:nvSpPr>
        <p:spPr>
          <a:xfrm>
            <a:off x="122511" y="909514"/>
            <a:ext cx="11305256" cy="707886"/>
          </a:xfrm>
          <a:prstGeom prst="rect">
            <a:avLst/>
          </a:prstGeom>
          <a:noFill/>
          <a:ln>
            <a:noFill/>
          </a:ln>
        </p:spPr>
        <p:txBody>
          <a:bodyPr wrap="square" rtlCol="0">
            <a:spAutoFit/>
          </a:bodyPr>
          <a:lstStyle/>
          <a:p>
            <a:pPr algn="ctr"/>
            <a:r>
              <a:rPr lang="en-GB" sz="2000" dirty="0"/>
              <a:t>At 18.1%, CIT was the third largest contributor to total tax revenue collected in 2016/17, compared with a </a:t>
            </a:r>
            <a:r>
              <a:rPr lang="en-GB" sz="2000" dirty="0" smtClean="0"/>
              <a:t>high </a:t>
            </a:r>
            <a:r>
              <a:rPr lang="en-GB" sz="2000" dirty="0"/>
              <a:t>peak of 26.7% achieved prior to the global financial crisis in </a:t>
            </a:r>
            <a:r>
              <a:rPr lang="en-GB" sz="2000" dirty="0" smtClean="0"/>
              <a:t>2008/09.</a:t>
            </a:r>
            <a:endParaRPr lang="en-ZA" sz="2000" dirty="0"/>
          </a:p>
        </p:txBody>
      </p:sp>
      <p:sp>
        <p:nvSpPr>
          <p:cNvPr id="45" name="TextBox 44"/>
          <p:cNvSpPr txBox="1"/>
          <p:nvPr/>
        </p:nvSpPr>
        <p:spPr>
          <a:xfrm>
            <a:off x="97512" y="1701602"/>
            <a:ext cx="5497607" cy="1341066"/>
          </a:xfrm>
          <a:prstGeom prst="rect">
            <a:avLst/>
          </a:prstGeom>
          <a:noFill/>
        </p:spPr>
        <p:txBody>
          <a:bodyPr wrap="square" lIns="108896" tIns="54448" rIns="108896" bIns="54448" rtlCol="0">
            <a:spAutoFit/>
          </a:bodyPr>
          <a:lstStyle/>
          <a:p>
            <a:pPr lvl="0" algn="ctr"/>
            <a:r>
              <a:rPr lang="en-GB" sz="2000" dirty="0" smtClean="0"/>
              <a:t>As at 31 March 2016, over 3.3 m </a:t>
            </a:r>
            <a:r>
              <a:rPr lang="en-GB" sz="2000" dirty="0"/>
              <a:t>companies </a:t>
            </a:r>
            <a:r>
              <a:rPr lang="en-GB" sz="2000" dirty="0" smtClean="0"/>
              <a:t>were registered </a:t>
            </a:r>
            <a:r>
              <a:rPr lang="en-GB" sz="2000" dirty="0"/>
              <a:t>for </a:t>
            </a:r>
            <a:r>
              <a:rPr lang="en-GB" sz="2000" dirty="0" smtClean="0"/>
              <a:t>CIT, of </a:t>
            </a:r>
            <a:r>
              <a:rPr lang="en-GB" sz="2000" dirty="0"/>
              <a:t>which </a:t>
            </a:r>
            <a:r>
              <a:rPr lang="en-GB" sz="2000" dirty="0" smtClean="0"/>
              <a:t>more than 900k were </a:t>
            </a:r>
            <a:r>
              <a:rPr lang="en-GB" sz="2000" dirty="0"/>
              <a:t>expected to submit income tax returns for the </a:t>
            </a:r>
            <a:r>
              <a:rPr lang="en-GB" sz="2000" dirty="0" smtClean="0"/>
              <a:t>2015 </a:t>
            </a:r>
            <a:r>
              <a:rPr lang="en-GB" sz="2000" dirty="0"/>
              <a:t>tax </a:t>
            </a:r>
            <a:r>
              <a:rPr lang="en-GB" sz="2000" dirty="0" smtClean="0"/>
              <a:t>year. </a:t>
            </a:r>
            <a:endParaRPr lang="en-ZA" sz="2000" dirty="0"/>
          </a:p>
        </p:txBody>
      </p:sp>
      <p:grpSp>
        <p:nvGrpSpPr>
          <p:cNvPr id="7" name="Group 6"/>
          <p:cNvGrpSpPr/>
          <p:nvPr/>
        </p:nvGrpSpPr>
        <p:grpSpPr>
          <a:xfrm>
            <a:off x="2994524" y="3194997"/>
            <a:ext cx="2238138" cy="2516885"/>
            <a:chOff x="2922516" y="3206301"/>
            <a:chExt cx="2238138" cy="2516885"/>
          </a:xfrm>
        </p:grpSpPr>
        <p:grpSp>
          <p:nvGrpSpPr>
            <p:cNvPr id="5" name="Group 4"/>
            <p:cNvGrpSpPr/>
            <p:nvPr/>
          </p:nvGrpSpPr>
          <p:grpSpPr>
            <a:xfrm>
              <a:off x="3062447" y="3206301"/>
              <a:ext cx="1958276" cy="1827831"/>
              <a:chOff x="2858815" y="3279865"/>
              <a:chExt cx="1958276" cy="1827831"/>
            </a:xfrm>
          </p:grpSpPr>
          <p:grpSp>
            <p:nvGrpSpPr>
              <p:cNvPr id="48" name="Group 47"/>
              <p:cNvGrpSpPr/>
              <p:nvPr/>
            </p:nvGrpSpPr>
            <p:grpSpPr>
              <a:xfrm>
                <a:off x="2858815" y="3279865"/>
                <a:ext cx="1958276" cy="1827831"/>
                <a:chOff x="435113" y="3206301"/>
                <a:chExt cx="1958276" cy="1827831"/>
              </a:xfrm>
            </p:grpSpPr>
            <p:sp>
              <p:nvSpPr>
                <p:cNvPr id="50" name="Round Same Side Corner Rectangle 49"/>
                <p:cNvSpPr/>
                <p:nvPr/>
              </p:nvSpPr>
              <p:spPr>
                <a:xfrm>
                  <a:off x="435113" y="3206301"/>
                  <a:ext cx="1958276" cy="1827831"/>
                </a:xfrm>
                <a:prstGeom prst="round2SameRect">
                  <a:avLst/>
                </a:prstGeom>
                <a:gradFill flip="none" rotWithShape="1">
                  <a:gsLst>
                    <a:gs pos="0">
                      <a:srgbClr val="9E0E18"/>
                    </a:gs>
                    <a:gs pos="50000">
                      <a:srgbClr val="B5101C"/>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7" name="TextBox 66"/>
                <p:cNvSpPr txBox="1"/>
                <p:nvPr/>
              </p:nvSpPr>
              <p:spPr>
                <a:xfrm>
                  <a:off x="435113" y="4446557"/>
                  <a:ext cx="1958276" cy="400110"/>
                </a:xfrm>
                <a:prstGeom prst="rect">
                  <a:avLst/>
                </a:prstGeom>
                <a:noFill/>
              </p:spPr>
              <p:txBody>
                <a:bodyPr wrap="square" rtlCol="0">
                  <a:spAutoFit/>
                </a:bodyPr>
                <a:lstStyle/>
                <a:p>
                  <a:pPr algn="ctr"/>
                  <a:r>
                    <a:rPr lang="en-ZA" sz="2000" b="1" spc="200" dirty="0" smtClean="0">
                      <a:solidFill>
                        <a:schemeClr val="bg1"/>
                      </a:solidFill>
                      <a:effectLst>
                        <a:outerShdw blurRad="38100" dist="38100" dir="2700000" algn="tl">
                          <a:srgbClr val="000000">
                            <a:alpha val="43137"/>
                          </a:srgbClr>
                        </a:outerShdw>
                      </a:effectLst>
                    </a:rPr>
                    <a:t>SUBMIT</a:t>
                  </a:r>
                  <a:endParaRPr lang="en-ZA" sz="2000" b="1" spc="200" dirty="0">
                    <a:solidFill>
                      <a:schemeClr val="bg1"/>
                    </a:solidFill>
                    <a:effectLst>
                      <a:outerShdw blurRad="38100" dist="38100" dir="2700000" algn="tl">
                        <a:srgbClr val="000000">
                          <a:alpha val="43137"/>
                        </a:srgbClr>
                      </a:outerShdw>
                    </a:effectLst>
                  </a:endParaRPr>
                </a:p>
              </p:txBody>
            </p:sp>
          </p:grp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255" y="3429794"/>
                <a:ext cx="1053745" cy="1053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9" name="TextBox 68"/>
            <p:cNvSpPr txBox="1"/>
            <p:nvPr/>
          </p:nvSpPr>
          <p:spPr>
            <a:xfrm>
              <a:off x="2922516" y="5305450"/>
              <a:ext cx="2238138" cy="417736"/>
            </a:xfrm>
            <a:prstGeom prst="rect">
              <a:avLst/>
            </a:prstGeom>
            <a:noFill/>
          </p:spPr>
          <p:txBody>
            <a:bodyPr wrap="square" lIns="108896" tIns="54448" rIns="108896" bIns="54448" rtlCol="0">
              <a:spAutoFit/>
            </a:bodyPr>
            <a:lstStyle/>
            <a:p>
              <a:pPr lvl="0" algn="ctr"/>
              <a:r>
                <a:rPr lang="en-GB" sz="2000" dirty="0" smtClean="0"/>
                <a:t>companies</a:t>
              </a:r>
              <a:endParaRPr lang="en-ZA" sz="2000" dirty="0"/>
            </a:p>
          </p:txBody>
        </p:sp>
        <p:sp>
          <p:nvSpPr>
            <p:cNvPr id="71" name="TextBox 70"/>
            <p:cNvSpPr txBox="1"/>
            <p:nvPr/>
          </p:nvSpPr>
          <p:spPr>
            <a:xfrm>
              <a:off x="2922516" y="4941962"/>
              <a:ext cx="2238138" cy="602402"/>
            </a:xfrm>
            <a:prstGeom prst="rect">
              <a:avLst/>
            </a:prstGeom>
            <a:noFill/>
          </p:spPr>
          <p:txBody>
            <a:bodyPr wrap="square" lIns="108896" tIns="54448" rIns="108896" bIns="54448" rtlCol="0">
              <a:spAutoFit/>
            </a:bodyPr>
            <a:lstStyle/>
            <a:p>
              <a:pPr lvl="0" algn="ctr"/>
              <a:r>
                <a:rPr lang="en-GB" sz="3200" dirty="0" smtClean="0"/>
                <a:t>932 118</a:t>
              </a:r>
              <a:endParaRPr lang="en-ZA" sz="3200" dirty="0"/>
            </a:p>
          </p:txBody>
        </p:sp>
      </p:grpSp>
      <p:grpSp>
        <p:nvGrpSpPr>
          <p:cNvPr id="6" name="Group 5"/>
          <p:cNvGrpSpPr/>
          <p:nvPr/>
        </p:nvGrpSpPr>
        <p:grpSpPr>
          <a:xfrm>
            <a:off x="587404" y="3194997"/>
            <a:ext cx="2238138" cy="2539053"/>
            <a:chOff x="515396" y="3206301"/>
            <a:chExt cx="2238138" cy="2539053"/>
          </a:xfrm>
        </p:grpSpPr>
        <p:grpSp>
          <p:nvGrpSpPr>
            <p:cNvPr id="4" name="Group 3"/>
            <p:cNvGrpSpPr/>
            <p:nvPr/>
          </p:nvGrpSpPr>
          <p:grpSpPr>
            <a:xfrm>
              <a:off x="655327" y="3206301"/>
              <a:ext cx="1958276" cy="1827831"/>
              <a:chOff x="435113" y="3206301"/>
              <a:chExt cx="1958276" cy="1827831"/>
            </a:xfrm>
          </p:grpSpPr>
          <p:sp>
            <p:nvSpPr>
              <p:cNvPr id="46" name="Round Same Side Corner Rectangle 45"/>
              <p:cNvSpPr/>
              <p:nvPr/>
            </p:nvSpPr>
            <p:spPr>
              <a:xfrm>
                <a:off x="435113" y="3206301"/>
                <a:ext cx="1958276" cy="1827831"/>
              </a:xfrm>
              <a:prstGeom prst="round2SameRect">
                <a:avLst/>
              </a:prstGeom>
              <a:gradFill flip="none" rotWithShape="1">
                <a:gsLst>
                  <a:gs pos="0">
                    <a:srgbClr val="9E0E18"/>
                  </a:gs>
                  <a:gs pos="50000">
                    <a:srgbClr val="B5101C"/>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938" y="3549998"/>
                <a:ext cx="1256599" cy="125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35113" y="3213770"/>
                <a:ext cx="1958276" cy="400110"/>
              </a:xfrm>
              <a:prstGeom prst="rect">
                <a:avLst/>
              </a:prstGeom>
              <a:noFill/>
            </p:spPr>
            <p:txBody>
              <a:bodyPr wrap="square" rtlCol="0">
                <a:spAutoFit/>
              </a:bodyPr>
              <a:lstStyle/>
              <a:p>
                <a:pPr algn="ctr"/>
                <a:r>
                  <a:rPr lang="en-ZA" sz="2000" b="1" spc="200" dirty="0" smtClean="0">
                    <a:solidFill>
                      <a:schemeClr val="bg1"/>
                    </a:solidFill>
                    <a:effectLst>
                      <a:outerShdw blurRad="38100" dist="38100" dir="2700000" algn="tl">
                        <a:srgbClr val="000000">
                          <a:alpha val="43137"/>
                        </a:srgbClr>
                      </a:outerShdw>
                    </a:effectLst>
                  </a:rPr>
                  <a:t>REGISTER</a:t>
                </a:r>
                <a:endParaRPr lang="en-ZA" sz="1900" b="1" spc="200" dirty="0">
                  <a:solidFill>
                    <a:schemeClr val="bg1"/>
                  </a:solidFill>
                  <a:effectLst>
                    <a:outerShdw blurRad="38100" dist="38100" dir="2700000" algn="tl">
                      <a:srgbClr val="000000">
                        <a:alpha val="43137"/>
                      </a:srgbClr>
                    </a:outerShdw>
                  </a:effectLst>
                </a:endParaRPr>
              </a:p>
            </p:txBody>
          </p:sp>
        </p:grpSp>
        <p:sp>
          <p:nvSpPr>
            <p:cNvPr id="68" name="TextBox 67"/>
            <p:cNvSpPr txBox="1"/>
            <p:nvPr/>
          </p:nvSpPr>
          <p:spPr>
            <a:xfrm>
              <a:off x="515396" y="5327618"/>
              <a:ext cx="2238138" cy="417736"/>
            </a:xfrm>
            <a:prstGeom prst="rect">
              <a:avLst/>
            </a:prstGeom>
            <a:noFill/>
          </p:spPr>
          <p:txBody>
            <a:bodyPr wrap="square" lIns="108896" tIns="54448" rIns="108896" bIns="54448" rtlCol="0">
              <a:spAutoFit/>
            </a:bodyPr>
            <a:lstStyle/>
            <a:p>
              <a:pPr lvl="0" algn="ctr"/>
              <a:r>
                <a:rPr lang="en-GB" sz="2000" dirty="0" smtClean="0"/>
                <a:t>companies</a:t>
              </a:r>
              <a:endParaRPr lang="en-ZA" sz="2000" dirty="0"/>
            </a:p>
          </p:txBody>
        </p:sp>
        <p:sp>
          <p:nvSpPr>
            <p:cNvPr id="72" name="TextBox 71"/>
            <p:cNvSpPr txBox="1"/>
            <p:nvPr/>
          </p:nvSpPr>
          <p:spPr>
            <a:xfrm>
              <a:off x="515396" y="4941962"/>
              <a:ext cx="2238138" cy="602402"/>
            </a:xfrm>
            <a:prstGeom prst="rect">
              <a:avLst/>
            </a:prstGeom>
            <a:noFill/>
          </p:spPr>
          <p:txBody>
            <a:bodyPr wrap="square" lIns="108896" tIns="54448" rIns="108896" bIns="54448" rtlCol="0">
              <a:spAutoFit/>
            </a:bodyPr>
            <a:lstStyle/>
            <a:p>
              <a:pPr lvl="0" algn="ctr"/>
              <a:r>
                <a:rPr lang="en-GB" sz="3200" dirty="0" smtClean="0"/>
                <a:t>3.3 million</a:t>
              </a:r>
              <a:endParaRPr lang="en-ZA" sz="3200" dirty="0"/>
            </a:p>
          </p:txBody>
        </p:sp>
      </p:grpSp>
      <p:sp>
        <p:nvSpPr>
          <p:cNvPr id="73" name="TextBox 72"/>
          <p:cNvSpPr txBox="1"/>
          <p:nvPr/>
        </p:nvSpPr>
        <p:spPr>
          <a:xfrm>
            <a:off x="5739135" y="1701602"/>
            <a:ext cx="5824840" cy="417736"/>
          </a:xfrm>
          <a:prstGeom prst="rect">
            <a:avLst/>
          </a:prstGeom>
          <a:noFill/>
        </p:spPr>
        <p:txBody>
          <a:bodyPr wrap="square" lIns="108896" tIns="54448" rIns="108896" bIns="54448" rtlCol="0">
            <a:spAutoFit/>
          </a:bodyPr>
          <a:lstStyle/>
          <a:p>
            <a:pPr algn="ctr"/>
            <a:r>
              <a:rPr lang="en-ZA" sz="2000" b="1" dirty="0" smtClean="0"/>
              <a:t>n </a:t>
            </a:r>
            <a:r>
              <a:rPr lang="en-ZA" sz="2000" b="1" dirty="0"/>
              <a:t>= </a:t>
            </a:r>
            <a:r>
              <a:rPr lang="en-GB" sz="2000" b="1" dirty="0" smtClean="0"/>
              <a:t>714k </a:t>
            </a:r>
            <a:r>
              <a:rPr lang="en-GB" sz="2000" b="1" dirty="0"/>
              <a:t>assessed </a:t>
            </a:r>
            <a:r>
              <a:rPr lang="en-GB" sz="2000" b="1" dirty="0" smtClean="0"/>
              <a:t>companies in the 2015 tax year</a:t>
            </a:r>
            <a:endParaRPr lang="en-ZA" sz="2000" b="1" dirty="0"/>
          </a:p>
        </p:txBody>
      </p:sp>
      <p:sp>
        <p:nvSpPr>
          <p:cNvPr id="8" name="Rectangle 7"/>
          <p:cNvSpPr/>
          <p:nvPr/>
        </p:nvSpPr>
        <p:spPr>
          <a:xfrm>
            <a:off x="7052909" y="2133650"/>
            <a:ext cx="3760196" cy="307777"/>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dirty="0"/>
              <a:t>% of assessed companies by taxable income level</a:t>
            </a:r>
          </a:p>
        </p:txBody>
      </p:sp>
      <p:sp>
        <p:nvSpPr>
          <p:cNvPr id="76" name="Rectangle 75"/>
          <p:cNvSpPr/>
          <p:nvPr/>
        </p:nvSpPr>
        <p:spPr>
          <a:xfrm>
            <a:off x="6439429" y="3057560"/>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80%</a:t>
            </a:r>
            <a:endParaRPr lang="en-ZA" sz="1200" dirty="0"/>
          </a:p>
        </p:txBody>
      </p:sp>
      <p:sp>
        <p:nvSpPr>
          <p:cNvPr id="78" name="Rectangle 77"/>
          <p:cNvSpPr/>
          <p:nvPr/>
        </p:nvSpPr>
        <p:spPr>
          <a:xfrm>
            <a:off x="6360881" y="2493690"/>
            <a:ext cx="530915"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100%</a:t>
            </a:r>
            <a:endParaRPr lang="en-ZA" sz="1200" dirty="0"/>
          </a:p>
        </p:txBody>
      </p:sp>
      <p:sp>
        <p:nvSpPr>
          <p:cNvPr id="79" name="Rectangle 78"/>
          <p:cNvSpPr/>
          <p:nvPr/>
        </p:nvSpPr>
        <p:spPr>
          <a:xfrm>
            <a:off x="6439429" y="3339495"/>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70%</a:t>
            </a:r>
            <a:endParaRPr lang="en-ZA" sz="1200" dirty="0"/>
          </a:p>
        </p:txBody>
      </p:sp>
      <p:sp>
        <p:nvSpPr>
          <p:cNvPr id="80" name="Rectangle 79"/>
          <p:cNvSpPr/>
          <p:nvPr/>
        </p:nvSpPr>
        <p:spPr>
          <a:xfrm>
            <a:off x="6439429" y="3621430"/>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60%</a:t>
            </a:r>
            <a:endParaRPr lang="en-ZA" sz="1200" dirty="0"/>
          </a:p>
        </p:txBody>
      </p:sp>
      <p:sp>
        <p:nvSpPr>
          <p:cNvPr id="91" name="Rectangle 90"/>
          <p:cNvSpPr/>
          <p:nvPr/>
        </p:nvSpPr>
        <p:spPr>
          <a:xfrm>
            <a:off x="6439429" y="3903365"/>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50%</a:t>
            </a:r>
            <a:endParaRPr lang="en-ZA" sz="1200" dirty="0"/>
          </a:p>
        </p:txBody>
      </p:sp>
      <p:sp>
        <p:nvSpPr>
          <p:cNvPr id="92" name="Rectangle 91"/>
          <p:cNvSpPr/>
          <p:nvPr/>
        </p:nvSpPr>
        <p:spPr>
          <a:xfrm>
            <a:off x="6517976" y="5313035"/>
            <a:ext cx="373820"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0%</a:t>
            </a:r>
            <a:endParaRPr lang="en-ZA" sz="1200" dirty="0"/>
          </a:p>
        </p:txBody>
      </p:sp>
      <p:sp>
        <p:nvSpPr>
          <p:cNvPr id="93" name="Rectangle 92"/>
          <p:cNvSpPr/>
          <p:nvPr/>
        </p:nvSpPr>
        <p:spPr>
          <a:xfrm>
            <a:off x="6439429" y="4185300"/>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40%</a:t>
            </a:r>
            <a:endParaRPr lang="en-ZA" sz="1200" dirty="0"/>
          </a:p>
        </p:txBody>
      </p:sp>
      <p:sp>
        <p:nvSpPr>
          <p:cNvPr id="94" name="Rectangle 93"/>
          <p:cNvSpPr/>
          <p:nvPr/>
        </p:nvSpPr>
        <p:spPr>
          <a:xfrm>
            <a:off x="6439429" y="4467235"/>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30%</a:t>
            </a:r>
            <a:endParaRPr lang="en-ZA" sz="1200" dirty="0"/>
          </a:p>
        </p:txBody>
      </p:sp>
      <p:sp>
        <p:nvSpPr>
          <p:cNvPr id="95" name="Rectangle 94"/>
          <p:cNvSpPr/>
          <p:nvPr/>
        </p:nvSpPr>
        <p:spPr>
          <a:xfrm>
            <a:off x="6439429" y="4749170"/>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20%</a:t>
            </a:r>
            <a:endParaRPr lang="en-ZA" sz="1200" dirty="0"/>
          </a:p>
        </p:txBody>
      </p:sp>
      <p:sp>
        <p:nvSpPr>
          <p:cNvPr id="97" name="Rectangle 96"/>
          <p:cNvSpPr/>
          <p:nvPr/>
        </p:nvSpPr>
        <p:spPr>
          <a:xfrm>
            <a:off x="6439429" y="5031105"/>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10%</a:t>
            </a:r>
            <a:endParaRPr lang="en-ZA" sz="1200" dirty="0"/>
          </a:p>
        </p:txBody>
      </p:sp>
      <p:sp>
        <p:nvSpPr>
          <p:cNvPr id="98" name="Rectangle 97"/>
          <p:cNvSpPr/>
          <p:nvPr/>
        </p:nvSpPr>
        <p:spPr>
          <a:xfrm>
            <a:off x="6439429" y="2775625"/>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a:t>9</a:t>
            </a:r>
            <a:r>
              <a:rPr lang="en-ZA" sz="1200" dirty="0" smtClean="0"/>
              <a:t>0%</a:t>
            </a:r>
            <a:endParaRPr lang="en-ZA" sz="1200" dirty="0"/>
          </a:p>
        </p:txBody>
      </p:sp>
      <p:sp>
        <p:nvSpPr>
          <p:cNvPr id="99" name="Rectangle 98"/>
          <p:cNvSpPr/>
          <p:nvPr/>
        </p:nvSpPr>
        <p:spPr>
          <a:xfrm>
            <a:off x="7052909" y="5520679"/>
            <a:ext cx="1241430" cy="307777"/>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dirty="0"/>
              <a:t>% of </a:t>
            </a:r>
            <a:r>
              <a:rPr lang="en-ZA" dirty="0" smtClean="0"/>
              <a:t>taxpayers</a:t>
            </a:r>
            <a:endParaRPr lang="en-ZA" dirty="0"/>
          </a:p>
        </p:txBody>
      </p:sp>
      <p:sp>
        <p:nvSpPr>
          <p:cNvPr id="9" name="Rectangle 8"/>
          <p:cNvSpPr/>
          <p:nvPr/>
        </p:nvSpPr>
        <p:spPr>
          <a:xfrm>
            <a:off x="6891796" y="4717286"/>
            <a:ext cx="1097217" cy="756505"/>
          </a:xfrm>
          <a:prstGeom prst="rect">
            <a:avLst/>
          </a:prstGeom>
          <a:gradFill flip="none" rotWithShape="1">
            <a:gsLst>
              <a:gs pos="0">
                <a:srgbClr val="9E0E18"/>
              </a:gs>
              <a:gs pos="50000">
                <a:srgbClr val="B5101C"/>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0" name="Rectangle 99"/>
          <p:cNvSpPr/>
          <p:nvPr/>
        </p:nvSpPr>
        <p:spPr>
          <a:xfrm>
            <a:off x="6891796" y="3349135"/>
            <a:ext cx="1097217" cy="131073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2" name="Rectangle 101"/>
          <p:cNvSpPr/>
          <p:nvPr/>
        </p:nvSpPr>
        <p:spPr>
          <a:xfrm>
            <a:off x="6891796" y="2632189"/>
            <a:ext cx="1097217" cy="660187"/>
          </a:xfrm>
          <a:prstGeom prst="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4" name="Rectangle 103"/>
          <p:cNvSpPr/>
          <p:nvPr/>
        </p:nvSpPr>
        <p:spPr>
          <a:xfrm>
            <a:off x="8061020" y="4722803"/>
            <a:ext cx="2448273" cy="756505"/>
          </a:xfrm>
          <a:prstGeom prst="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5" name="Rectangle 104"/>
          <p:cNvSpPr/>
          <p:nvPr/>
        </p:nvSpPr>
        <p:spPr>
          <a:xfrm>
            <a:off x="8061020" y="3354652"/>
            <a:ext cx="2448273" cy="1310735"/>
          </a:xfrm>
          <a:prstGeom prst="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6" name="Rectangle 105"/>
          <p:cNvSpPr/>
          <p:nvPr/>
        </p:nvSpPr>
        <p:spPr>
          <a:xfrm>
            <a:off x="8061020" y="2637706"/>
            <a:ext cx="2448273" cy="660187"/>
          </a:xfrm>
          <a:prstGeom prst="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7" name="TextBox 106"/>
          <p:cNvSpPr txBox="1"/>
          <p:nvPr/>
        </p:nvSpPr>
        <p:spPr>
          <a:xfrm>
            <a:off x="7844997" y="2683376"/>
            <a:ext cx="2520281" cy="663957"/>
          </a:xfrm>
          <a:prstGeom prst="rect">
            <a:avLst/>
          </a:prstGeom>
          <a:noFill/>
        </p:spPr>
        <p:txBody>
          <a:bodyPr wrap="square" lIns="108896" tIns="54448" rIns="108896" bIns="54448" rtlCol="0" anchor="ctr">
            <a:spAutoFit/>
          </a:bodyPr>
          <a:lstStyle/>
          <a:p>
            <a:pPr lvl="0" algn="r"/>
            <a:r>
              <a:rPr lang="en-GB" sz="1800" dirty="0"/>
              <a:t>recorded </a:t>
            </a:r>
            <a:endParaRPr lang="en-GB" sz="1800" dirty="0" smtClean="0"/>
          </a:p>
          <a:p>
            <a:pPr lvl="0" algn="r"/>
            <a:r>
              <a:rPr lang="en-GB" sz="1800" dirty="0" smtClean="0"/>
              <a:t>positive taxable </a:t>
            </a:r>
            <a:r>
              <a:rPr lang="en-GB" sz="1800" dirty="0"/>
              <a:t>income</a:t>
            </a:r>
          </a:p>
        </p:txBody>
      </p:sp>
      <p:sp>
        <p:nvSpPr>
          <p:cNvPr id="108" name="TextBox 107"/>
          <p:cNvSpPr txBox="1"/>
          <p:nvPr/>
        </p:nvSpPr>
        <p:spPr>
          <a:xfrm>
            <a:off x="7989014" y="3568958"/>
            <a:ext cx="2376264" cy="940956"/>
          </a:xfrm>
          <a:prstGeom prst="rect">
            <a:avLst/>
          </a:prstGeom>
          <a:noFill/>
        </p:spPr>
        <p:txBody>
          <a:bodyPr wrap="square" lIns="108896" tIns="54448" rIns="108896" bIns="54448" rtlCol="0" anchor="ctr">
            <a:spAutoFit/>
          </a:bodyPr>
          <a:lstStyle/>
          <a:p>
            <a:pPr lvl="0" algn="r"/>
            <a:r>
              <a:rPr lang="en-ZA" sz="1800" dirty="0"/>
              <a:t>recorded </a:t>
            </a:r>
            <a:endParaRPr lang="en-ZA" sz="1800" dirty="0" smtClean="0"/>
          </a:p>
          <a:p>
            <a:pPr lvl="0" algn="r"/>
            <a:r>
              <a:rPr lang="en-ZA" sz="1800" dirty="0" smtClean="0"/>
              <a:t>taxable </a:t>
            </a:r>
            <a:r>
              <a:rPr lang="en-ZA" sz="1800" dirty="0"/>
              <a:t>income </a:t>
            </a:r>
            <a:endParaRPr lang="en-ZA" sz="1800" dirty="0" smtClean="0"/>
          </a:p>
          <a:p>
            <a:pPr lvl="0" algn="r"/>
            <a:r>
              <a:rPr lang="en-ZA" sz="1800" dirty="0" smtClean="0"/>
              <a:t>equal </a:t>
            </a:r>
            <a:r>
              <a:rPr lang="en-ZA" sz="1800" dirty="0"/>
              <a:t>to zero</a:t>
            </a:r>
            <a:endParaRPr lang="en-GB" sz="1800" dirty="0"/>
          </a:p>
        </p:txBody>
      </p:sp>
      <p:sp>
        <p:nvSpPr>
          <p:cNvPr id="109" name="TextBox 108"/>
          <p:cNvSpPr txBox="1"/>
          <p:nvPr/>
        </p:nvSpPr>
        <p:spPr>
          <a:xfrm>
            <a:off x="8320775" y="4854069"/>
            <a:ext cx="2044503" cy="663957"/>
          </a:xfrm>
          <a:prstGeom prst="rect">
            <a:avLst/>
          </a:prstGeom>
          <a:noFill/>
        </p:spPr>
        <p:txBody>
          <a:bodyPr wrap="square" lIns="108896" tIns="54448" rIns="108896" bIns="54448" rtlCol="0" anchor="ctr">
            <a:spAutoFit/>
          </a:bodyPr>
          <a:lstStyle/>
          <a:p>
            <a:pPr lvl="0" algn="r"/>
            <a:r>
              <a:rPr lang="en-GB" sz="1800" dirty="0"/>
              <a:t>reported </a:t>
            </a:r>
            <a:endParaRPr lang="en-GB" sz="1800" dirty="0" smtClean="0"/>
          </a:p>
          <a:p>
            <a:pPr lvl="0" algn="r"/>
            <a:r>
              <a:rPr lang="en-GB" sz="1800" dirty="0" smtClean="0"/>
              <a:t>an </a:t>
            </a:r>
            <a:r>
              <a:rPr lang="en-GB" sz="1800" dirty="0"/>
              <a:t>assessed loss</a:t>
            </a:r>
          </a:p>
        </p:txBody>
      </p:sp>
      <p:sp>
        <p:nvSpPr>
          <p:cNvPr id="110" name="TextBox 109"/>
          <p:cNvSpPr txBox="1"/>
          <p:nvPr/>
        </p:nvSpPr>
        <p:spPr>
          <a:xfrm>
            <a:off x="8005757" y="2539360"/>
            <a:ext cx="1423416" cy="602402"/>
          </a:xfrm>
          <a:prstGeom prst="rect">
            <a:avLst/>
          </a:prstGeom>
          <a:noFill/>
        </p:spPr>
        <p:txBody>
          <a:bodyPr wrap="square" lIns="108896" tIns="54448" rIns="108896" bIns="54448" rtlCol="0" anchor="ctr">
            <a:spAutoFit/>
          </a:bodyPr>
          <a:lstStyle/>
          <a:p>
            <a:pPr lvl="0" algn="r"/>
            <a:r>
              <a:rPr lang="en-GB" sz="3200" dirty="0" smtClean="0"/>
              <a:t>24.8%</a:t>
            </a:r>
            <a:endParaRPr lang="en-GB" sz="3200" dirty="0"/>
          </a:p>
        </p:txBody>
      </p:sp>
      <p:pic>
        <p:nvPicPr>
          <p:cNvPr id="111"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89601" y="2639059"/>
            <a:ext cx="439222" cy="658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 name="Picture 1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38292" y="4732403"/>
            <a:ext cx="801443" cy="801443"/>
          </a:xfrm>
          <a:prstGeom prst="rect">
            <a:avLst/>
          </a:prstGeom>
        </p:spPr>
      </p:pic>
      <p:pic>
        <p:nvPicPr>
          <p:cNvPr id="113"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89601" y="3916149"/>
            <a:ext cx="364915" cy="737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 name="TextBox 113"/>
          <p:cNvSpPr txBox="1"/>
          <p:nvPr/>
        </p:nvSpPr>
        <p:spPr>
          <a:xfrm>
            <a:off x="7933749" y="3429794"/>
            <a:ext cx="1423416" cy="602402"/>
          </a:xfrm>
          <a:prstGeom prst="rect">
            <a:avLst/>
          </a:prstGeom>
          <a:noFill/>
        </p:spPr>
        <p:txBody>
          <a:bodyPr wrap="square" lIns="108896" tIns="54448" rIns="108896" bIns="54448" rtlCol="0" anchor="ctr">
            <a:spAutoFit/>
          </a:bodyPr>
          <a:lstStyle/>
          <a:p>
            <a:pPr lvl="0" algn="r"/>
            <a:r>
              <a:rPr lang="en-GB" sz="3200" dirty="0" smtClean="0"/>
              <a:t>46.9%</a:t>
            </a:r>
            <a:endParaRPr lang="en-GB" sz="3200" dirty="0"/>
          </a:p>
        </p:txBody>
      </p:sp>
      <p:sp>
        <p:nvSpPr>
          <p:cNvPr id="115" name="TextBox 114"/>
          <p:cNvSpPr txBox="1"/>
          <p:nvPr/>
        </p:nvSpPr>
        <p:spPr>
          <a:xfrm>
            <a:off x="7933749" y="4699600"/>
            <a:ext cx="1423416" cy="602402"/>
          </a:xfrm>
          <a:prstGeom prst="rect">
            <a:avLst/>
          </a:prstGeom>
          <a:noFill/>
        </p:spPr>
        <p:txBody>
          <a:bodyPr wrap="square" lIns="108896" tIns="54448" rIns="108896" bIns="54448" rtlCol="0" anchor="ctr">
            <a:spAutoFit/>
          </a:bodyPr>
          <a:lstStyle/>
          <a:p>
            <a:pPr lvl="0" algn="r"/>
            <a:r>
              <a:rPr lang="en-GB" sz="3200" dirty="0" smtClean="0"/>
              <a:t>28.3%</a:t>
            </a:r>
            <a:endParaRPr lang="en-GB" sz="3200" dirty="0"/>
          </a:p>
        </p:txBody>
      </p:sp>
      <p:sp>
        <p:nvSpPr>
          <p:cNvPr id="116" name="Rectangle 115"/>
          <p:cNvSpPr/>
          <p:nvPr/>
        </p:nvSpPr>
        <p:spPr>
          <a:xfrm>
            <a:off x="7023463" y="3141762"/>
            <a:ext cx="833883" cy="1631216"/>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0000" dirty="0" smtClean="0">
                <a:solidFill>
                  <a:schemeClr val="bg1"/>
                </a:solidFill>
                <a:effectLst>
                  <a:outerShdw blurRad="38100" dist="38100" dir="2700000" algn="tl">
                    <a:srgbClr val="000000">
                      <a:alpha val="43137"/>
                    </a:srgbClr>
                  </a:outerShdw>
                </a:effectLst>
              </a:rPr>
              <a:t>0</a:t>
            </a:r>
            <a:endParaRPr lang="en-ZA" sz="10000" dirty="0">
              <a:solidFill>
                <a:schemeClr val="bg1"/>
              </a:solidFill>
              <a:effectLst>
                <a:outerShdw blurRad="38100" dist="38100" dir="2700000" algn="tl">
                  <a:srgbClr val="000000">
                    <a:alpha val="43137"/>
                  </a:srgbClr>
                </a:outerShdw>
              </a:effectLst>
            </a:endParaRPr>
          </a:p>
        </p:txBody>
      </p:sp>
      <p:sp>
        <p:nvSpPr>
          <p:cNvPr id="117" name="Rectangle 116"/>
          <p:cNvSpPr/>
          <p:nvPr/>
        </p:nvSpPr>
        <p:spPr>
          <a:xfrm>
            <a:off x="7195587" y="4221882"/>
            <a:ext cx="577402" cy="1631216"/>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0000" dirty="0" smtClean="0">
                <a:solidFill>
                  <a:schemeClr val="bg1"/>
                </a:solidFill>
                <a:effectLst>
                  <a:outerShdw blurRad="38100" dist="38100" dir="2700000" algn="tl">
                    <a:srgbClr val="000000">
                      <a:alpha val="43137"/>
                    </a:srgbClr>
                  </a:outerShdw>
                </a:effectLst>
              </a:rPr>
              <a:t>-</a:t>
            </a:r>
            <a:endParaRPr lang="en-ZA" sz="10000" dirty="0">
              <a:solidFill>
                <a:schemeClr val="bg1"/>
              </a:solidFill>
              <a:effectLst>
                <a:outerShdw blurRad="38100" dist="38100" dir="2700000" algn="tl">
                  <a:srgbClr val="000000">
                    <a:alpha val="43137"/>
                  </a:srgbClr>
                </a:outerShdw>
              </a:effectLst>
            </a:endParaRPr>
          </a:p>
        </p:txBody>
      </p:sp>
      <p:sp>
        <p:nvSpPr>
          <p:cNvPr id="118" name="Rectangle 117"/>
          <p:cNvSpPr/>
          <p:nvPr/>
        </p:nvSpPr>
        <p:spPr>
          <a:xfrm>
            <a:off x="7029073" y="2086610"/>
            <a:ext cx="822662" cy="1631216"/>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0000" dirty="0" smtClean="0">
                <a:solidFill>
                  <a:schemeClr val="bg1"/>
                </a:solidFill>
                <a:effectLst>
                  <a:outerShdw blurRad="38100" dist="38100" dir="2700000" algn="tl">
                    <a:srgbClr val="000000">
                      <a:alpha val="43137"/>
                    </a:srgbClr>
                  </a:outerShdw>
                </a:effectLst>
              </a:rPr>
              <a:t>+</a:t>
            </a:r>
            <a:endParaRPr lang="en-ZA" sz="10000" dirty="0">
              <a:solidFill>
                <a:schemeClr val="bg1"/>
              </a:solidFill>
              <a:effectLst>
                <a:outerShdw blurRad="38100" dist="38100" dir="2700000" algn="tl">
                  <a:srgbClr val="000000">
                    <a:alpha val="43137"/>
                  </a:srgbClr>
                </a:outerShdw>
              </a:effectLst>
            </a:endParaRPr>
          </a:p>
        </p:txBody>
      </p:sp>
      <p:cxnSp>
        <p:nvCxnSpPr>
          <p:cNvPr id="96" name="Straight Connector 95"/>
          <p:cNvCxnSpPr/>
          <p:nvPr/>
        </p:nvCxnSpPr>
        <p:spPr>
          <a:xfrm>
            <a:off x="554559" y="4867301"/>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002831" y="4867301"/>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6" name="Rectangle 13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81" name="Straight Connector 80"/>
          <p:cNvCxnSpPr/>
          <p:nvPr/>
        </p:nvCxnSpPr>
        <p:spPr>
          <a:xfrm>
            <a:off x="5824841" y="1795240"/>
            <a:ext cx="0" cy="393448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77" name="Group 76"/>
          <p:cNvGrpSpPr/>
          <p:nvPr/>
        </p:nvGrpSpPr>
        <p:grpSpPr>
          <a:xfrm>
            <a:off x="11661501" y="5688000"/>
            <a:ext cx="430888" cy="1152129"/>
            <a:chOff x="11428927" y="365650"/>
            <a:chExt cx="430888" cy="1152129"/>
          </a:xfrm>
        </p:grpSpPr>
        <p:sp>
          <p:nvSpPr>
            <p:cNvPr id="82" name="Round Same Side Corner Rectangle 8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5" name="Group 84"/>
          <p:cNvGrpSpPr/>
          <p:nvPr/>
        </p:nvGrpSpPr>
        <p:grpSpPr>
          <a:xfrm>
            <a:off x="11659137" y="4559485"/>
            <a:ext cx="430888" cy="1152129"/>
            <a:chOff x="11428927" y="365650"/>
            <a:chExt cx="430888" cy="1152129"/>
          </a:xfrm>
        </p:grpSpPr>
        <p:sp>
          <p:nvSpPr>
            <p:cNvPr id="86" name="Round Same Side Corner Rectangle 8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7" name="TextBox 8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8" name="Group 87"/>
          <p:cNvGrpSpPr/>
          <p:nvPr/>
        </p:nvGrpSpPr>
        <p:grpSpPr>
          <a:xfrm>
            <a:off x="11654409" y="3430968"/>
            <a:ext cx="430888" cy="1152129"/>
            <a:chOff x="11428927" y="365650"/>
            <a:chExt cx="430888" cy="1152129"/>
          </a:xfrm>
        </p:grpSpPr>
        <p:sp>
          <p:nvSpPr>
            <p:cNvPr id="89" name="Round Same Side Corner Rectangle 8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0" name="TextBox 8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103" name="Group 102"/>
          <p:cNvGrpSpPr/>
          <p:nvPr/>
        </p:nvGrpSpPr>
        <p:grpSpPr>
          <a:xfrm>
            <a:off x="11649681" y="45417"/>
            <a:ext cx="430887" cy="1152129"/>
            <a:chOff x="11716960" y="45417"/>
            <a:chExt cx="430887" cy="1152129"/>
          </a:xfrm>
        </p:grpSpPr>
        <p:sp>
          <p:nvSpPr>
            <p:cNvPr id="119" name="Round Same Side Corner Rectangle 118"/>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0" name="TextBox 119"/>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121" name="Group 120"/>
          <p:cNvGrpSpPr/>
          <p:nvPr/>
        </p:nvGrpSpPr>
        <p:grpSpPr>
          <a:xfrm>
            <a:off x="11649681" y="2302451"/>
            <a:ext cx="430888" cy="1152129"/>
            <a:chOff x="11428927" y="365650"/>
            <a:chExt cx="430888" cy="1152129"/>
          </a:xfrm>
        </p:grpSpPr>
        <p:sp>
          <p:nvSpPr>
            <p:cNvPr id="122" name="Round Same Side Corner Rectangle 12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3" name="TextBox 12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24" name="Group 123"/>
          <p:cNvGrpSpPr/>
          <p:nvPr/>
        </p:nvGrpSpPr>
        <p:grpSpPr>
          <a:xfrm>
            <a:off x="11715799" y="1173934"/>
            <a:ext cx="462824" cy="1152129"/>
            <a:chOff x="11685022" y="1926277"/>
            <a:chExt cx="462824" cy="1152129"/>
          </a:xfrm>
        </p:grpSpPr>
        <p:sp>
          <p:nvSpPr>
            <p:cNvPr id="125" name="Round Same Side Corner Rectangle 124"/>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6" name="TextBox 125"/>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861123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smtClean="0">
                <a:solidFill>
                  <a:srgbClr val="002060"/>
                </a:solidFill>
              </a:rPr>
              <a:t>Introduction</a:t>
            </a:r>
            <a:endParaRPr lang="en-ZA" sz="3200" b="1" dirty="0">
              <a:solidFill>
                <a:srgbClr val="FF0000"/>
              </a:solidFill>
            </a:endParaRPr>
          </a:p>
        </p:txBody>
      </p:sp>
      <p:sp>
        <p:nvSpPr>
          <p:cNvPr id="3" name="Content Placeholder 2"/>
          <p:cNvSpPr txBox="1">
            <a:spLocks/>
          </p:cNvSpPr>
          <p:nvPr/>
        </p:nvSpPr>
        <p:spPr>
          <a:xfrm>
            <a:off x="2865299" y="3788985"/>
            <a:ext cx="8130420" cy="158502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spcBef>
                <a:spcPts val="0"/>
              </a:spcBef>
            </a:pPr>
            <a:r>
              <a:rPr lang="en-GB" sz="2000" dirty="0"/>
              <a:t>M</a:t>
            </a:r>
            <a:r>
              <a:rPr lang="en-GB" sz="2000" dirty="0" smtClean="0"/>
              <a:t>ore </a:t>
            </a:r>
            <a:r>
              <a:rPr lang="en-GB" sz="2000" dirty="0"/>
              <a:t>detailed and varied tax revenue data than </a:t>
            </a:r>
            <a:r>
              <a:rPr lang="en-GB" sz="2000" dirty="0" smtClean="0"/>
              <a:t>National Treasury’s </a:t>
            </a:r>
            <a:r>
              <a:rPr lang="en-GB" sz="2000" dirty="0"/>
              <a:t>Budget Reviews and SARS’ Annual Reports. </a:t>
            </a:r>
            <a:endParaRPr lang="en-GB" sz="2000" dirty="0" smtClean="0"/>
          </a:p>
          <a:p>
            <a:pPr algn="just">
              <a:spcBef>
                <a:spcPts val="0"/>
              </a:spcBef>
            </a:pPr>
            <a:r>
              <a:rPr lang="en-GB" sz="2000" dirty="0" smtClean="0"/>
              <a:t>Present </a:t>
            </a:r>
            <a:r>
              <a:rPr lang="en-GB" sz="2000" dirty="0"/>
              <a:t>comprehensive tax revenue </a:t>
            </a:r>
            <a:r>
              <a:rPr lang="en-GB" sz="2000" dirty="0" smtClean="0"/>
              <a:t>data, complementing </a:t>
            </a:r>
            <a:r>
              <a:rPr lang="en-GB" sz="2000" dirty="0"/>
              <a:t>and </a:t>
            </a:r>
            <a:r>
              <a:rPr lang="en-GB" sz="2000" dirty="0" smtClean="0"/>
              <a:t>contextualising </a:t>
            </a:r>
            <a:r>
              <a:rPr lang="en-GB" sz="2000" dirty="0"/>
              <a:t>economic and demographic data provided by other publications</a:t>
            </a:r>
            <a:r>
              <a:rPr lang="en-GB" sz="2000" dirty="0" smtClean="0"/>
              <a:t>.</a:t>
            </a:r>
          </a:p>
          <a:p>
            <a:pPr algn="just">
              <a:spcBef>
                <a:spcPts val="0"/>
              </a:spcBef>
            </a:pPr>
            <a:r>
              <a:rPr lang="en-GB" sz="2000" dirty="0" smtClean="0"/>
              <a:t>Insights </a:t>
            </a:r>
            <a:r>
              <a:rPr lang="en-GB" sz="2000" dirty="0"/>
              <a:t>into socio-economic trends.</a:t>
            </a:r>
            <a:endParaRPr lang="en-ZA" sz="2000" dirty="0"/>
          </a:p>
        </p:txBody>
      </p:sp>
      <p:sp>
        <p:nvSpPr>
          <p:cNvPr id="4" name="TextBox 3"/>
          <p:cNvSpPr txBox="1"/>
          <p:nvPr/>
        </p:nvSpPr>
        <p:spPr>
          <a:xfrm>
            <a:off x="253226" y="822296"/>
            <a:ext cx="3249608" cy="861774"/>
          </a:xfrm>
          <a:prstGeom prst="rect">
            <a:avLst/>
          </a:prstGeom>
          <a:noFill/>
        </p:spPr>
        <p:txBody>
          <a:bodyPr wrap="none" rtlCol="0">
            <a:spAutoFit/>
          </a:bodyPr>
          <a:lstStyle/>
          <a:p>
            <a:r>
              <a:rPr lang="en-ZA" sz="5000" b="1" dirty="0" smtClean="0">
                <a:solidFill>
                  <a:srgbClr val="002060"/>
                </a:solidFill>
              </a:rPr>
              <a:t>10</a:t>
            </a:r>
            <a:r>
              <a:rPr lang="en-ZA" sz="5000" b="1" baseline="30000" dirty="0" smtClean="0">
                <a:solidFill>
                  <a:srgbClr val="002060"/>
                </a:solidFill>
              </a:rPr>
              <a:t>th</a:t>
            </a:r>
            <a:r>
              <a:rPr lang="en-ZA" sz="5000" b="1" dirty="0" smtClean="0">
                <a:solidFill>
                  <a:srgbClr val="002060"/>
                </a:solidFill>
              </a:rPr>
              <a:t> edition</a:t>
            </a:r>
            <a:endParaRPr lang="en-ZA" sz="5000" b="1" dirty="0">
              <a:solidFill>
                <a:srgbClr val="002060"/>
              </a:solidFill>
            </a:endParaRPr>
          </a:p>
        </p:txBody>
      </p:sp>
      <p:sp>
        <p:nvSpPr>
          <p:cNvPr id="25" name="TextBox 24"/>
          <p:cNvSpPr txBox="1"/>
          <p:nvPr/>
        </p:nvSpPr>
        <p:spPr>
          <a:xfrm>
            <a:off x="2426767" y="1845618"/>
            <a:ext cx="6610676" cy="1600438"/>
          </a:xfrm>
          <a:prstGeom prst="rect">
            <a:avLst/>
          </a:prstGeom>
          <a:noFill/>
        </p:spPr>
        <p:txBody>
          <a:bodyPr wrap="square" rtlCol="0">
            <a:spAutoFit/>
          </a:bodyPr>
          <a:lstStyle/>
          <a:p>
            <a:pPr algn="ctr"/>
            <a:r>
              <a:rPr lang="en-ZA" sz="2000" b="1" dirty="0" smtClean="0"/>
              <a:t>Overview </a:t>
            </a:r>
            <a:r>
              <a:rPr lang="en-ZA" sz="2000" b="1" dirty="0"/>
              <a:t>of tax revenue collections and tax return information for:</a:t>
            </a:r>
          </a:p>
          <a:p>
            <a:pPr algn="ctr"/>
            <a:r>
              <a:rPr lang="en-ZA" sz="2800" b="1" dirty="0" smtClean="0"/>
              <a:t>2013 </a:t>
            </a:r>
            <a:r>
              <a:rPr lang="en-ZA" sz="2800" b="1" dirty="0"/>
              <a:t>- </a:t>
            </a:r>
            <a:r>
              <a:rPr lang="en-ZA" sz="2800" b="1" dirty="0" smtClean="0"/>
              <a:t>2016 Tax Years and</a:t>
            </a:r>
            <a:endParaRPr lang="en-ZA" sz="2800" b="1" dirty="0"/>
          </a:p>
          <a:p>
            <a:pPr algn="ctr"/>
            <a:r>
              <a:rPr lang="en-ZA" sz="2800" b="1" dirty="0" smtClean="0"/>
              <a:t>2012/13 </a:t>
            </a:r>
            <a:r>
              <a:rPr lang="en-ZA" sz="2800" b="1" dirty="0"/>
              <a:t>- </a:t>
            </a:r>
            <a:r>
              <a:rPr lang="en-ZA" sz="2800" b="1" dirty="0" smtClean="0"/>
              <a:t>2016/17 Fiscal Years</a:t>
            </a:r>
          </a:p>
        </p:txBody>
      </p:sp>
      <p:sp>
        <p:nvSpPr>
          <p:cNvPr id="36" name="TextBox 35"/>
          <p:cNvSpPr txBox="1"/>
          <p:nvPr/>
        </p:nvSpPr>
        <p:spPr>
          <a:xfrm>
            <a:off x="3624463" y="1070080"/>
            <a:ext cx="6147120" cy="415498"/>
          </a:xfrm>
          <a:prstGeom prst="rect">
            <a:avLst/>
          </a:prstGeom>
          <a:noFill/>
        </p:spPr>
        <p:txBody>
          <a:bodyPr wrap="square" rtlCol="0">
            <a:spAutoFit/>
          </a:bodyPr>
          <a:lstStyle/>
          <a:p>
            <a:r>
              <a:rPr lang="en-ZA" sz="2000" dirty="0"/>
              <a:t>Tax Statistics has been published since 2008</a:t>
            </a:r>
            <a:r>
              <a:rPr lang="en-ZA" sz="2000" dirty="0" smtClean="0"/>
              <a:t>.</a:t>
            </a:r>
          </a:p>
        </p:txBody>
      </p:sp>
      <p:sp>
        <p:nvSpPr>
          <p:cNvPr id="52" name="Round Same Side Corner Rectangle 51"/>
          <p:cNvSpPr/>
          <p:nvPr/>
        </p:nvSpPr>
        <p:spPr>
          <a:xfrm>
            <a:off x="441410" y="3829752"/>
            <a:ext cx="1958276" cy="1827831"/>
          </a:xfrm>
          <a:prstGeom prst="round2SameRect">
            <a:avLst/>
          </a:prstGeom>
          <a:gradFill flip="none" rotWithShape="1">
            <a:gsLst>
              <a:gs pos="0">
                <a:srgbClr val="004F87">
                  <a:shade val="30000"/>
                  <a:satMod val="115000"/>
                </a:srgbClr>
              </a:gs>
              <a:gs pos="50000">
                <a:srgbClr val="004F87">
                  <a:shade val="67500"/>
                  <a:satMod val="115000"/>
                </a:srgbClr>
              </a:gs>
              <a:gs pos="100000">
                <a:srgbClr val="004F8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65" name="Group 64"/>
          <p:cNvGrpSpPr/>
          <p:nvPr/>
        </p:nvGrpSpPr>
        <p:grpSpPr>
          <a:xfrm>
            <a:off x="468491" y="1773610"/>
            <a:ext cx="1958276" cy="1827831"/>
            <a:chOff x="441410" y="3829752"/>
            <a:chExt cx="1958276" cy="1827831"/>
          </a:xfrm>
        </p:grpSpPr>
        <p:sp>
          <p:nvSpPr>
            <p:cNvPr id="66" name="Round Same Side Corner Rectangle 65"/>
            <p:cNvSpPr/>
            <p:nvPr/>
          </p:nvSpPr>
          <p:spPr>
            <a:xfrm>
              <a:off x="441410" y="3829752"/>
              <a:ext cx="1958276" cy="1827831"/>
            </a:xfrm>
            <a:prstGeom prst="round2SameRect">
              <a:avLst/>
            </a:prstGeom>
            <a:gradFill flip="none" rotWithShape="1">
              <a:gsLst>
                <a:gs pos="0">
                  <a:srgbClr val="004F87">
                    <a:shade val="30000"/>
                    <a:satMod val="115000"/>
                  </a:srgbClr>
                </a:gs>
                <a:gs pos="50000">
                  <a:srgbClr val="004F87">
                    <a:shade val="67500"/>
                    <a:satMod val="115000"/>
                  </a:srgbClr>
                </a:gs>
                <a:gs pos="100000">
                  <a:srgbClr val="004F8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67" name="Group 66"/>
            <p:cNvGrpSpPr/>
            <p:nvPr/>
          </p:nvGrpSpPr>
          <p:grpSpPr>
            <a:xfrm>
              <a:off x="556452" y="3967737"/>
              <a:ext cx="1728192" cy="1437467"/>
              <a:chOff x="554559" y="4038173"/>
              <a:chExt cx="1728192" cy="1437467"/>
            </a:xfrm>
          </p:grpSpPr>
          <p:pic>
            <p:nvPicPr>
              <p:cNvPr id="6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324" y="4038173"/>
                <a:ext cx="1598663" cy="1437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0" name="Group 69"/>
              <p:cNvGrpSpPr/>
              <p:nvPr/>
            </p:nvGrpSpPr>
            <p:grpSpPr>
              <a:xfrm>
                <a:off x="554559" y="4221882"/>
                <a:ext cx="1728192" cy="1190475"/>
                <a:chOff x="554559" y="4221882"/>
                <a:chExt cx="1728192" cy="1190475"/>
              </a:xfrm>
            </p:grpSpPr>
            <p:sp>
              <p:nvSpPr>
                <p:cNvPr id="71" name="TextBox 70"/>
                <p:cNvSpPr txBox="1"/>
                <p:nvPr/>
              </p:nvSpPr>
              <p:spPr>
                <a:xfrm>
                  <a:off x="554559" y="4476252"/>
                  <a:ext cx="1728192" cy="830997"/>
                </a:xfrm>
                <a:prstGeom prst="rect">
                  <a:avLst/>
                </a:prstGeom>
                <a:noFill/>
              </p:spPr>
              <p:txBody>
                <a:bodyPr wrap="square" rtlCol="0">
                  <a:spAutoFit/>
                </a:bodyPr>
                <a:lstStyle/>
                <a:p>
                  <a:pPr algn="ctr"/>
                  <a:r>
                    <a:rPr lang="en-ZA" sz="2400" b="1" dirty="0" smtClean="0"/>
                    <a:t>Tax years</a:t>
                  </a:r>
                </a:p>
                <a:p>
                  <a:pPr algn="ctr"/>
                  <a:r>
                    <a:rPr lang="en-ZA" sz="2400" b="1" dirty="0" smtClean="0"/>
                    <a:t>2013-2016</a:t>
                  </a:r>
                  <a:endParaRPr lang="en-ZA" sz="2400" b="1" dirty="0"/>
                </a:p>
              </p:txBody>
            </p:sp>
            <p:sp>
              <p:nvSpPr>
                <p:cNvPr id="72" name="Rounded Rectangle 71"/>
                <p:cNvSpPr/>
                <p:nvPr/>
              </p:nvSpPr>
              <p:spPr>
                <a:xfrm>
                  <a:off x="698575" y="4221882"/>
                  <a:ext cx="1440160" cy="1190475"/>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sp>
          <p:nvSpPr>
            <p:cNvPr id="68" name="TextBox 67"/>
            <p:cNvSpPr txBox="1"/>
            <p:nvPr/>
          </p:nvSpPr>
          <p:spPr>
            <a:xfrm>
              <a:off x="556452" y="4328169"/>
              <a:ext cx="1728192" cy="830997"/>
            </a:xfrm>
            <a:prstGeom prst="rect">
              <a:avLst/>
            </a:prstGeom>
            <a:noFill/>
          </p:spPr>
          <p:txBody>
            <a:bodyPr wrap="square" rtlCol="0">
              <a:spAutoFit/>
            </a:bodyPr>
            <a:lstStyle/>
            <a:p>
              <a:pPr algn="ctr"/>
              <a:r>
                <a:rPr lang="en-ZA" sz="2400" b="1" dirty="0" smtClean="0"/>
                <a:t>Tax Years</a:t>
              </a:r>
            </a:p>
            <a:p>
              <a:pPr algn="ctr"/>
              <a:r>
                <a:rPr lang="en-ZA" sz="2400" b="1" dirty="0" smtClean="0"/>
                <a:t>2013-2016</a:t>
              </a:r>
              <a:endParaRPr lang="en-ZA" sz="2400" b="1" dirty="0"/>
            </a:p>
          </p:txBody>
        </p:sp>
      </p:grpSp>
      <p:grpSp>
        <p:nvGrpSpPr>
          <p:cNvPr id="73" name="Group 72"/>
          <p:cNvGrpSpPr/>
          <p:nvPr/>
        </p:nvGrpSpPr>
        <p:grpSpPr>
          <a:xfrm>
            <a:off x="9037443" y="1773610"/>
            <a:ext cx="1958276" cy="1827831"/>
            <a:chOff x="441410" y="3829752"/>
            <a:chExt cx="1958276" cy="1827831"/>
          </a:xfrm>
        </p:grpSpPr>
        <p:sp>
          <p:nvSpPr>
            <p:cNvPr id="74" name="Round Same Side Corner Rectangle 73"/>
            <p:cNvSpPr/>
            <p:nvPr/>
          </p:nvSpPr>
          <p:spPr>
            <a:xfrm>
              <a:off x="441410" y="3829752"/>
              <a:ext cx="1958276" cy="1827831"/>
            </a:xfrm>
            <a:prstGeom prst="round2SameRect">
              <a:avLst/>
            </a:prstGeom>
            <a:gradFill flip="none" rotWithShape="1">
              <a:gsLst>
                <a:gs pos="0">
                  <a:srgbClr val="004F87">
                    <a:shade val="30000"/>
                    <a:satMod val="115000"/>
                  </a:srgbClr>
                </a:gs>
                <a:gs pos="50000">
                  <a:srgbClr val="004F87">
                    <a:shade val="67500"/>
                    <a:satMod val="115000"/>
                  </a:srgbClr>
                </a:gs>
                <a:gs pos="100000">
                  <a:srgbClr val="004F8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75" name="Group 74"/>
            <p:cNvGrpSpPr/>
            <p:nvPr/>
          </p:nvGrpSpPr>
          <p:grpSpPr>
            <a:xfrm>
              <a:off x="556452" y="3967737"/>
              <a:ext cx="1728192" cy="1437467"/>
              <a:chOff x="554559" y="4038173"/>
              <a:chExt cx="1728192" cy="1437467"/>
            </a:xfrm>
          </p:grpSpPr>
          <p:pic>
            <p:nvPicPr>
              <p:cNvPr id="7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324" y="4038173"/>
                <a:ext cx="1598663" cy="1437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8" name="Group 77"/>
              <p:cNvGrpSpPr/>
              <p:nvPr/>
            </p:nvGrpSpPr>
            <p:grpSpPr>
              <a:xfrm>
                <a:off x="554559" y="4221883"/>
                <a:ext cx="1728192" cy="1190474"/>
                <a:chOff x="554559" y="4221883"/>
                <a:chExt cx="1728192" cy="1190474"/>
              </a:xfrm>
            </p:grpSpPr>
            <p:sp>
              <p:nvSpPr>
                <p:cNvPr id="79" name="TextBox 78"/>
                <p:cNvSpPr txBox="1"/>
                <p:nvPr/>
              </p:nvSpPr>
              <p:spPr>
                <a:xfrm>
                  <a:off x="554559" y="4476252"/>
                  <a:ext cx="1728192" cy="830997"/>
                </a:xfrm>
                <a:prstGeom prst="rect">
                  <a:avLst/>
                </a:prstGeom>
                <a:noFill/>
              </p:spPr>
              <p:txBody>
                <a:bodyPr wrap="square" rtlCol="0">
                  <a:spAutoFit/>
                </a:bodyPr>
                <a:lstStyle/>
                <a:p>
                  <a:pPr algn="ctr"/>
                  <a:r>
                    <a:rPr lang="en-ZA" sz="2400" b="1" dirty="0" smtClean="0"/>
                    <a:t>Tax years</a:t>
                  </a:r>
                </a:p>
                <a:p>
                  <a:pPr algn="ctr"/>
                  <a:r>
                    <a:rPr lang="en-ZA" sz="2400" b="1" dirty="0" smtClean="0"/>
                    <a:t>2013-2016</a:t>
                  </a:r>
                  <a:endParaRPr lang="en-ZA" sz="2400" b="1" dirty="0"/>
                </a:p>
              </p:txBody>
            </p:sp>
            <p:sp>
              <p:nvSpPr>
                <p:cNvPr id="80" name="Rounded Rectangle 79"/>
                <p:cNvSpPr/>
                <p:nvPr/>
              </p:nvSpPr>
              <p:spPr>
                <a:xfrm>
                  <a:off x="698575" y="4221883"/>
                  <a:ext cx="1440160" cy="119047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sp>
          <p:nvSpPr>
            <p:cNvPr id="76" name="TextBox 75"/>
            <p:cNvSpPr txBox="1"/>
            <p:nvPr/>
          </p:nvSpPr>
          <p:spPr>
            <a:xfrm>
              <a:off x="556452" y="4204875"/>
              <a:ext cx="1728192" cy="1200329"/>
            </a:xfrm>
            <a:prstGeom prst="rect">
              <a:avLst/>
            </a:prstGeom>
            <a:noFill/>
          </p:spPr>
          <p:txBody>
            <a:bodyPr wrap="square" rtlCol="0">
              <a:spAutoFit/>
            </a:bodyPr>
            <a:lstStyle/>
            <a:p>
              <a:pPr algn="ctr"/>
              <a:r>
                <a:rPr lang="en-ZA" sz="2400" b="1" dirty="0"/>
                <a:t>Fiscal </a:t>
              </a:r>
              <a:r>
                <a:rPr lang="en-ZA" sz="2400" b="1" dirty="0" smtClean="0"/>
                <a:t>Years</a:t>
              </a:r>
              <a:endParaRPr lang="en-ZA" sz="2400" b="1" dirty="0"/>
            </a:p>
            <a:p>
              <a:pPr algn="ctr"/>
              <a:r>
                <a:rPr lang="en-ZA" sz="2400" b="1" dirty="0"/>
                <a:t>2012/13 to 2016/17</a:t>
              </a:r>
            </a:p>
          </p:txBody>
        </p:sp>
      </p:grpSp>
      <p:pic>
        <p:nvPicPr>
          <p:cNvPr id="1032"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759" y="4077866"/>
            <a:ext cx="1535984" cy="1317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grpSp>
        <p:nvGrpSpPr>
          <p:cNvPr id="111" name="Group 110"/>
          <p:cNvGrpSpPr/>
          <p:nvPr/>
        </p:nvGrpSpPr>
        <p:grpSpPr>
          <a:xfrm>
            <a:off x="11661501" y="5688000"/>
            <a:ext cx="430888" cy="1152129"/>
            <a:chOff x="11428927" y="365650"/>
            <a:chExt cx="430888" cy="1152129"/>
          </a:xfrm>
        </p:grpSpPr>
        <p:sp>
          <p:nvSpPr>
            <p:cNvPr id="112" name="Round Same Side Corner Rectangle 11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3" name="TextBox 11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114" name="Group 113"/>
          <p:cNvGrpSpPr/>
          <p:nvPr/>
        </p:nvGrpSpPr>
        <p:grpSpPr>
          <a:xfrm>
            <a:off x="11659137" y="4559485"/>
            <a:ext cx="430888" cy="1152129"/>
            <a:chOff x="11428927" y="365650"/>
            <a:chExt cx="430888" cy="1152129"/>
          </a:xfrm>
        </p:grpSpPr>
        <p:sp>
          <p:nvSpPr>
            <p:cNvPr id="115" name="Round Same Side Corner Rectangle 11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6" name="TextBox 11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120" name="Group 119"/>
          <p:cNvGrpSpPr/>
          <p:nvPr/>
        </p:nvGrpSpPr>
        <p:grpSpPr>
          <a:xfrm>
            <a:off x="11654409" y="3430968"/>
            <a:ext cx="430888" cy="1152129"/>
            <a:chOff x="11428927" y="365650"/>
            <a:chExt cx="430888" cy="1152129"/>
          </a:xfrm>
        </p:grpSpPr>
        <p:sp>
          <p:nvSpPr>
            <p:cNvPr id="121" name="Round Same Side Corner Rectangle 12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2" name="TextBox 12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126" name="Group 125"/>
          <p:cNvGrpSpPr/>
          <p:nvPr/>
        </p:nvGrpSpPr>
        <p:grpSpPr>
          <a:xfrm>
            <a:off x="11649681" y="2302451"/>
            <a:ext cx="430888" cy="1152129"/>
            <a:chOff x="11428927" y="365650"/>
            <a:chExt cx="430888" cy="1152129"/>
          </a:xfrm>
        </p:grpSpPr>
        <p:sp>
          <p:nvSpPr>
            <p:cNvPr id="127" name="Round Same Side Corner Rectangle 12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8" name="TextBox 12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10543"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10543" y="551802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11643791" y="1173934"/>
            <a:ext cx="430888" cy="1152129"/>
            <a:chOff x="11428927" y="365650"/>
            <a:chExt cx="430888" cy="1152129"/>
          </a:xfrm>
        </p:grpSpPr>
        <p:sp>
          <p:nvSpPr>
            <p:cNvPr id="57" name="Round Same Side Corner Rectangle 5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8" name="TextBox 5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59" name="Group 58"/>
          <p:cNvGrpSpPr/>
          <p:nvPr/>
        </p:nvGrpSpPr>
        <p:grpSpPr>
          <a:xfrm>
            <a:off x="11709695" y="45417"/>
            <a:ext cx="438152" cy="1152129"/>
            <a:chOff x="10708848" y="213250"/>
            <a:chExt cx="438152" cy="1152129"/>
          </a:xfrm>
        </p:grpSpPr>
        <p:sp>
          <p:nvSpPr>
            <p:cNvPr id="60" name="Round Same Side Corner Rectangle 59"/>
            <p:cNvSpPr/>
            <p:nvPr/>
          </p:nvSpPr>
          <p:spPr>
            <a:xfrm rot="5400000">
              <a:off x="10355493" y="573871"/>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1" name="TextBox 60"/>
            <p:cNvSpPr txBox="1"/>
            <p:nvPr/>
          </p:nvSpPr>
          <p:spPr>
            <a:xfrm>
              <a:off x="10708848" y="213250"/>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4652438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132"/>
          <p:cNvSpPr/>
          <p:nvPr/>
        </p:nvSpPr>
        <p:spPr>
          <a:xfrm>
            <a:off x="188629" y="4341778"/>
            <a:ext cx="5400000" cy="1397705"/>
          </a:xfrm>
          <a:prstGeom prst="rect">
            <a:avLst/>
          </a:prstGeom>
          <a:gradFill flip="none" rotWithShape="1">
            <a:gsLst>
              <a:gs pos="0">
                <a:srgbClr val="9E0E18"/>
              </a:gs>
              <a:gs pos="50000">
                <a:srgbClr val="B5101C"/>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Company Income </a:t>
            </a:r>
            <a:r>
              <a:rPr lang="en-ZA" sz="3200" b="1" dirty="0">
                <a:solidFill>
                  <a:srgbClr val="B5101C"/>
                </a:solidFill>
              </a:rPr>
              <a:t>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20</a:t>
            </a:fld>
            <a:endParaRPr lang="en-ZA" spc="300" dirty="0"/>
          </a:p>
        </p:txBody>
      </p:sp>
      <p:sp>
        <p:nvSpPr>
          <p:cNvPr id="41" name="TextBox 40"/>
          <p:cNvSpPr txBox="1"/>
          <p:nvPr/>
        </p:nvSpPr>
        <p:spPr>
          <a:xfrm>
            <a:off x="122511" y="837506"/>
            <a:ext cx="11305256" cy="830997"/>
          </a:xfrm>
          <a:prstGeom prst="rect">
            <a:avLst/>
          </a:prstGeom>
          <a:noFill/>
          <a:ln>
            <a:noFill/>
          </a:ln>
        </p:spPr>
        <p:txBody>
          <a:bodyPr wrap="square" rtlCol="0">
            <a:spAutoFit/>
          </a:bodyPr>
          <a:lstStyle/>
          <a:p>
            <a:pPr lvl="0" algn="ctr"/>
            <a:r>
              <a:rPr lang="en-GB" sz="2400" dirty="0"/>
              <a:t>The concentrated nature of the South African economy is evident, with </a:t>
            </a:r>
            <a:r>
              <a:rPr lang="en-GB" sz="2400" dirty="0" smtClean="0"/>
              <a:t>only 340 </a:t>
            </a:r>
            <a:r>
              <a:rPr lang="en-GB" sz="2400" dirty="0"/>
              <a:t>large companies liable for </a:t>
            </a:r>
            <a:r>
              <a:rPr lang="en-GB" sz="2400" dirty="0" smtClean="0"/>
              <a:t>56.8% </a:t>
            </a:r>
            <a:r>
              <a:rPr lang="en-GB" sz="2400" dirty="0"/>
              <a:t>of CIT assessed for the </a:t>
            </a:r>
            <a:r>
              <a:rPr lang="en-GB" sz="2400" dirty="0" smtClean="0"/>
              <a:t>2015 </a:t>
            </a:r>
            <a:r>
              <a:rPr lang="en-GB" sz="2400" dirty="0"/>
              <a:t>tax year.</a:t>
            </a:r>
            <a:endParaRPr lang="en-ZA" sz="2400" dirty="0"/>
          </a:p>
        </p:txBody>
      </p:sp>
      <p:sp>
        <p:nvSpPr>
          <p:cNvPr id="101" name="TextBox 100"/>
          <p:cNvSpPr txBox="1"/>
          <p:nvPr/>
        </p:nvSpPr>
        <p:spPr>
          <a:xfrm>
            <a:off x="2159142" y="1917626"/>
            <a:ext cx="3698869" cy="1710398"/>
          </a:xfrm>
          <a:prstGeom prst="rect">
            <a:avLst/>
          </a:prstGeom>
          <a:noFill/>
        </p:spPr>
        <p:txBody>
          <a:bodyPr wrap="square" lIns="108896" tIns="54448" rIns="108896" bIns="54448" rtlCol="0">
            <a:spAutoFit/>
          </a:bodyPr>
          <a:lstStyle/>
          <a:p>
            <a:pPr marL="342900" indent="-342900">
              <a:buFont typeface="Wingdings" panose="05000000000000000000" pitchFamily="2" charset="2"/>
              <a:buChar char="ü"/>
            </a:pPr>
            <a:r>
              <a:rPr lang="en-GB" sz="2000" dirty="0" smtClean="0"/>
              <a:t>reported </a:t>
            </a:r>
            <a:r>
              <a:rPr lang="en-GB" sz="2000" dirty="0"/>
              <a:t>taxable </a:t>
            </a:r>
            <a:r>
              <a:rPr lang="en-GB" sz="2000" dirty="0" smtClean="0"/>
              <a:t>income </a:t>
            </a:r>
            <a:br>
              <a:rPr lang="en-GB" sz="2000" dirty="0" smtClean="0"/>
            </a:br>
            <a:r>
              <a:rPr lang="en-GB" sz="3200" dirty="0" smtClean="0"/>
              <a:t>&gt; R200m</a:t>
            </a:r>
            <a:endParaRPr lang="en-GB" sz="3200" dirty="0"/>
          </a:p>
          <a:p>
            <a:pPr marL="342900" lvl="0" indent="-342900">
              <a:buFont typeface="Wingdings" panose="05000000000000000000" pitchFamily="2" charset="2"/>
              <a:buChar char="ü"/>
            </a:pPr>
            <a:r>
              <a:rPr lang="en-GB" sz="2000" dirty="0" smtClean="0"/>
              <a:t>liable for </a:t>
            </a:r>
            <a:r>
              <a:rPr lang="en-GB" sz="3200" dirty="0" smtClean="0"/>
              <a:t>56.8%</a:t>
            </a:r>
            <a:r>
              <a:rPr lang="en-GB" sz="2000" dirty="0" smtClean="0"/>
              <a:t> </a:t>
            </a:r>
            <a:br>
              <a:rPr lang="en-GB" sz="2000" dirty="0" smtClean="0"/>
            </a:br>
            <a:r>
              <a:rPr lang="en-GB" sz="2000" dirty="0" smtClean="0"/>
              <a:t>of CIT assessed</a:t>
            </a:r>
          </a:p>
        </p:txBody>
      </p:sp>
      <p:grpSp>
        <p:nvGrpSpPr>
          <p:cNvPr id="3" name="Group 2"/>
          <p:cNvGrpSpPr/>
          <p:nvPr/>
        </p:nvGrpSpPr>
        <p:grpSpPr>
          <a:xfrm>
            <a:off x="50503" y="1773610"/>
            <a:ext cx="2238138" cy="2539053"/>
            <a:chOff x="163840" y="2089017"/>
            <a:chExt cx="2238138" cy="2539053"/>
          </a:xfrm>
        </p:grpSpPr>
        <p:grpSp>
          <p:nvGrpSpPr>
            <p:cNvPr id="103" name="Group 102"/>
            <p:cNvGrpSpPr/>
            <p:nvPr/>
          </p:nvGrpSpPr>
          <p:grpSpPr>
            <a:xfrm>
              <a:off x="163840" y="2089017"/>
              <a:ext cx="2238138" cy="2539053"/>
              <a:chOff x="515396" y="3206301"/>
              <a:chExt cx="2238138" cy="2539053"/>
            </a:xfrm>
          </p:grpSpPr>
          <p:sp>
            <p:nvSpPr>
              <p:cNvPr id="122" name="Round Same Side Corner Rectangle 121"/>
              <p:cNvSpPr/>
              <p:nvPr/>
            </p:nvSpPr>
            <p:spPr>
              <a:xfrm>
                <a:off x="655327" y="3206301"/>
                <a:ext cx="1958276" cy="1827831"/>
              </a:xfrm>
              <a:prstGeom prst="round2SameRect">
                <a:avLst/>
              </a:prstGeom>
              <a:gradFill flip="none" rotWithShape="1">
                <a:gsLst>
                  <a:gs pos="0">
                    <a:srgbClr val="9E0E18"/>
                  </a:gs>
                  <a:gs pos="50000">
                    <a:srgbClr val="B5101C"/>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0" name="TextBox 119"/>
              <p:cNvSpPr txBox="1"/>
              <p:nvPr/>
            </p:nvSpPr>
            <p:spPr>
              <a:xfrm>
                <a:off x="515396" y="5327618"/>
                <a:ext cx="2238138" cy="417736"/>
              </a:xfrm>
              <a:prstGeom prst="rect">
                <a:avLst/>
              </a:prstGeom>
              <a:noFill/>
            </p:spPr>
            <p:txBody>
              <a:bodyPr wrap="square" lIns="108896" tIns="54448" rIns="108896" bIns="54448" rtlCol="0">
                <a:spAutoFit/>
              </a:bodyPr>
              <a:lstStyle/>
              <a:p>
                <a:pPr lvl="0" algn="ctr"/>
                <a:r>
                  <a:rPr lang="en-GB" sz="2000" dirty="0" smtClean="0"/>
                  <a:t>companies</a:t>
                </a:r>
                <a:endParaRPr lang="en-ZA" sz="2000" dirty="0"/>
              </a:p>
            </p:txBody>
          </p:sp>
          <p:sp>
            <p:nvSpPr>
              <p:cNvPr id="121" name="TextBox 120"/>
              <p:cNvSpPr txBox="1"/>
              <p:nvPr/>
            </p:nvSpPr>
            <p:spPr>
              <a:xfrm>
                <a:off x="515396" y="4941962"/>
                <a:ext cx="2238138" cy="602402"/>
              </a:xfrm>
              <a:prstGeom prst="rect">
                <a:avLst/>
              </a:prstGeom>
              <a:noFill/>
            </p:spPr>
            <p:txBody>
              <a:bodyPr wrap="square" lIns="108896" tIns="54448" rIns="108896" bIns="54448" rtlCol="0">
                <a:spAutoFit/>
              </a:bodyPr>
              <a:lstStyle/>
              <a:p>
                <a:pPr lvl="0" algn="ctr"/>
                <a:r>
                  <a:rPr lang="en-GB" sz="3200" dirty="0" smtClean="0"/>
                  <a:t>340</a:t>
                </a:r>
                <a:endParaRPr lang="en-ZA" sz="3200" dirty="0"/>
              </a:p>
            </p:txBody>
          </p:sp>
        </p:gr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888" y="2236242"/>
              <a:ext cx="1375507" cy="1375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1" name="TextBox 130"/>
          <p:cNvSpPr txBox="1"/>
          <p:nvPr/>
        </p:nvSpPr>
        <p:spPr>
          <a:xfrm>
            <a:off x="188629" y="4221882"/>
            <a:ext cx="2238138" cy="1033289"/>
          </a:xfrm>
          <a:prstGeom prst="rect">
            <a:avLst/>
          </a:prstGeom>
          <a:noFill/>
        </p:spPr>
        <p:txBody>
          <a:bodyPr wrap="square" lIns="108896" tIns="54448" rIns="108896" bIns="54448" rtlCol="0">
            <a:spAutoFit/>
          </a:bodyPr>
          <a:lstStyle/>
          <a:p>
            <a:pPr lvl="0" algn="ctr"/>
            <a:r>
              <a:rPr lang="en-GB" sz="6000" dirty="0" smtClean="0">
                <a:solidFill>
                  <a:schemeClr val="bg1"/>
                </a:solidFill>
                <a:effectLst>
                  <a:outerShdw blurRad="38100" dist="38100" dir="2700000" algn="tl">
                    <a:srgbClr val="000000">
                      <a:alpha val="43137"/>
                    </a:srgbClr>
                  </a:outerShdw>
                </a:effectLst>
              </a:rPr>
              <a:t>0.2%</a:t>
            </a:r>
            <a:endParaRPr lang="en-ZA" sz="6000" dirty="0">
              <a:solidFill>
                <a:schemeClr val="bg1"/>
              </a:solidFill>
              <a:effectLst>
                <a:outerShdw blurRad="38100" dist="38100" dir="2700000" algn="tl">
                  <a:srgbClr val="000000">
                    <a:alpha val="43137"/>
                  </a:srgbClr>
                </a:outerShdw>
              </a:effectLst>
            </a:endParaRPr>
          </a:p>
        </p:txBody>
      </p:sp>
      <p:sp>
        <p:nvSpPr>
          <p:cNvPr id="132" name="TextBox 131"/>
          <p:cNvSpPr txBox="1"/>
          <p:nvPr/>
        </p:nvSpPr>
        <p:spPr>
          <a:xfrm>
            <a:off x="190102" y="5013970"/>
            <a:ext cx="2235193" cy="725513"/>
          </a:xfrm>
          <a:prstGeom prst="rect">
            <a:avLst/>
          </a:prstGeom>
          <a:noFill/>
        </p:spPr>
        <p:txBody>
          <a:bodyPr wrap="square" lIns="108896" tIns="54448" rIns="108896" bIns="54448" rtlCol="0">
            <a:spAutoFit/>
          </a:bodyPr>
          <a:lstStyle/>
          <a:p>
            <a:pPr lvl="0" algn="ctr"/>
            <a:r>
              <a:rPr lang="en-ZA" sz="2000" dirty="0">
                <a:solidFill>
                  <a:schemeClr val="bg1"/>
                </a:solidFill>
              </a:rPr>
              <a:t>of positive taxable </a:t>
            </a:r>
            <a:r>
              <a:rPr lang="en-ZA" sz="2000" dirty="0" smtClean="0">
                <a:solidFill>
                  <a:schemeClr val="bg1"/>
                </a:solidFill>
              </a:rPr>
              <a:t/>
            </a:r>
            <a:br>
              <a:rPr lang="en-ZA" sz="2000" dirty="0" smtClean="0">
                <a:solidFill>
                  <a:schemeClr val="bg1"/>
                </a:solidFill>
              </a:rPr>
            </a:br>
            <a:r>
              <a:rPr lang="en-ZA" sz="2000" dirty="0" smtClean="0">
                <a:solidFill>
                  <a:schemeClr val="bg1"/>
                </a:solidFill>
              </a:rPr>
              <a:t>income </a:t>
            </a:r>
            <a:r>
              <a:rPr lang="en-ZA" sz="2000" dirty="0">
                <a:solidFill>
                  <a:schemeClr val="bg1"/>
                </a:solidFill>
              </a:rPr>
              <a:t>companies</a:t>
            </a:r>
          </a:p>
        </p:txBody>
      </p:sp>
      <p:sp>
        <p:nvSpPr>
          <p:cNvPr id="134" name="TextBox 133"/>
          <p:cNvSpPr txBox="1"/>
          <p:nvPr/>
        </p:nvSpPr>
        <p:spPr>
          <a:xfrm>
            <a:off x="3434879" y="4221882"/>
            <a:ext cx="2238138" cy="1033289"/>
          </a:xfrm>
          <a:prstGeom prst="rect">
            <a:avLst/>
          </a:prstGeom>
          <a:noFill/>
        </p:spPr>
        <p:txBody>
          <a:bodyPr wrap="square" lIns="108896" tIns="54448" rIns="108896" bIns="54448" rtlCol="0">
            <a:spAutoFit/>
          </a:bodyPr>
          <a:lstStyle/>
          <a:p>
            <a:pPr lvl="0" algn="ctr"/>
            <a:r>
              <a:rPr lang="en-GB" sz="6000" dirty="0" smtClean="0">
                <a:solidFill>
                  <a:schemeClr val="bg1"/>
                </a:solidFill>
                <a:effectLst>
                  <a:outerShdw blurRad="38100" dist="38100" dir="2700000" algn="tl">
                    <a:srgbClr val="000000">
                      <a:alpha val="43137"/>
                    </a:srgbClr>
                  </a:outerShdw>
                </a:effectLst>
              </a:rPr>
              <a:t>56.8%</a:t>
            </a:r>
            <a:endParaRPr lang="en-ZA" sz="6000" dirty="0">
              <a:solidFill>
                <a:schemeClr val="bg1"/>
              </a:solidFill>
              <a:effectLst>
                <a:outerShdw blurRad="38100" dist="38100" dir="2700000" algn="tl">
                  <a:srgbClr val="000000">
                    <a:alpha val="43137"/>
                  </a:srgbClr>
                </a:outerShdw>
              </a:effectLst>
            </a:endParaRPr>
          </a:p>
        </p:txBody>
      </p:sp>
      <p:sp>
        <p:nvSpPr>
          <p:cNvPr id="135" name="TextBox 134"/>
          <p:cNvSpPr txBox="1"/>
          <p:nvPr/>
        </p:nvSpPr>
        <p:spPr>
          <a:xfrm>
            <a:off x="3508360" y="5085978"/>
            <a:ext cx="2235193" cy="417736"/>
          </a:xfrm>
          <a:prstGeom prst="rect">
            <a:avLst/>
          </a:prstGeom>
          <a:noFill/>
        </p:spPr>
        <p:txBody>
          <a:bodyPr wrap="square" lIns="108896" tIns="54448" rIns="108896" bIns="54448" rtlCol="0">
            <a:spAutoFit/>
          </a:bodyPr>
          <a:lstStyle/>
          <a:p>
            <a:pPr lvl="0" algn="ctr"/>
            <a:r>
              <a:rPr lang="en-ZA" sz="2000" dirty="0">
                <a:solidFill>
                  <a:schemeClr val="bg1"/>
                </a:solidFill>
              </a:rPr>
              <a:t>of </a:t>
            </a:r>
            <a:r>
              <a:rPr lang="en-ZA" sz="2000" dirty="0" smtClean="0">
                <a:solidFill>
                  <a:schemeClr val="bg1"/>
                </a:solidFill>
              </a:rPr>
              <a:t>CIT assessed</a:t>
            </a:r>
            <a:endParaRPr lang="en-ZA" sz="2000" dirty="0">
              <a:solidFill>
                <a:schemeClr val="bg1"/>
              </a:solidFill>
            </a:endParaRPr>
          </a:p>
        </p:txBody>
      </p:sp>
      <p:pic>
        <p:nvPicPr>
          <p:cNvPr id="410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4148" y="4977192"/>
            <a:ext cx="635472" cy="645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6" name="TextBox 135"/>
          <p:cNvSpPr txBox="1"/>
          <p:nvPr/>
        </p:nvSpPr>
        <p:spPr>
          <a:xfrm>
            <a:off x="1864288" y="4473014"/>
            <a:ext cx="2235193" cy="417736"/>
          </a:xfrm>
          <a:prstGeom prst="rect">
            <a:avLst/>
          </a:prstGeom>
          <a:noFill/>
        </p:spPr>
        <p:txBody>
          <a:bodyPr wrap="square" lIns="108896" tIns="54448" rIns="108896" bIns="54448" rtlCol="0">
            <a:spAutoFit/>
          </a:bodyPr>
          <a:lstStyle/>
          <a:p>
            <a:pPr lvl="0" algn="ctr"/>
            <a:r>
              <a:rPr lang="en-ZA" sz="2000" dirty="0">
                <a:solidFill>
                  <a:schemeClr val="bg1"/>
                </a:solidFill>
              </a:rPr>
              <a:t>l</a:t>
            </a:r>
            <a:r>
              <a:rPr lang="en-ZA" sz="2000" dirty="0" smtClean="0">
                <a:solidFill>
                  <a:schemeClr val="bg1"/>
                </a:solidFill>
              </a:rPr>
              <a:t>iable for</a:t>
            </a:r>
            <a:endParaRPr lang="en-ZA" sz="2000" dirty="0">
              <a:solidFill>
                <a:schemeClr val="bg1"/>
              </a:solidFill>
            </a:endParaRPr>
          </a:p>
        </p:txBody>
      </p:sp>
      <p:sp>
        <p:nvSpPr>
          <p:cNvPr id="137" name="TextBox 136"/>
          <p:cNvSpPr txBox="1"/>
          <p:nvPr/>
        </p:nvSpPr>
        <p:spPr>
          <a:xfrm>
            <a:off x="7384421" y="1773610"/>
            <a:ext cx="4113330" cy="1956619"/>
          </a:xfrm>
          <a:prstGeom prst="rect">
            <a:avLst/>
          </a:prstGeom>
          <a:noFill/>
        </p:spPr>
        <p:txBody>
          <a:bodyPr wrap="square" lIns="108896" tIns="54448" rIns="108896" bIns="54448" rtlCol="0">
            <a:spAutoFit/>
          </a:bodyPr>
          <a:lstStyle/>
          <a:p>
            <a:pPr lvl="0" algn="just"/>
            <a:r>
              <a:rPr lang="en-GB" sz="2000" dirty="0">
                <a:latin typeface="Calibri" panose="020F0502020204030204" pitchFamily="34" charset="0"/>
                <a:ea typeface="Cambria" panose="02040503050406030204" pitchFamily="18" charset="0"/>
                <a:cs typeface="Times New Roman" panose="02020603050405020304" pitchFamily="18" charset="0"/>
              </a:rPr>
              <a:t>The </a:t>
            </a:r>
            <a:r>
              <a:rPr lang="en-GB" sz="2000" i="1" dirty="0">
                <a:latin typeface="Calibri" panose="020F0502020204030204" pitchFamily="34" charset="0"/>
                <a:ea typeface="Cambria" panose="02040503050406030204" pitchFamily="18" charset="0"/>
                <a:cs typeface="Times New Roman" panose="02020603050405020304" pitchFamily="18" charset="0"/>
              </a:rPr>
              <a:t>financial</a:t>
            </a:r>
            <a:r>
              <a:rPr lang="en-GB" sz="2000" dirty="0">
                <a:latin typeface="Calibri" panose="020F0502020204030204" pitchFamily="34" charset="0"/>
                <a:ea typeface="Cambria" panose="02040503050406030204" pitchFamily="18" charset="0"/>
                <a:cs typeface="Times New Roman" panose="02020603050405020304" pitchFamily="18" charset="0"/>
              </a:rPr>
              <a:t> </a:t>
            </a:r>
            <a:r>
              <a:rPr lang="en-GB" sz="2000" i="1" dirty="0">
                <a:latin typeface="Calibri" panose="020F0502020204030204" pitchFamily="34" charset="0"/>
                <a:ea typeface="Cambria" panose="02040503050406030204" pitchFamily="18" charset="0"/>
                <a:cs typeface="Times New Roman" panose="02020603050405020304" pitchFamily="18" charset="0"/>
              </a:rPr>
              <a:t>intermediation</a:t>
            </a:r>
            <a:r>
              <a:rPr lang="en-GB" sz="2000" dirty="0">
                <a:latin typeface="Calibri" panose="020F0502020204030204" pitchFamily="34" charset="0"/>
                <a:ea typeface="Cambria" panose="02040503050406030204" pitchFamily="18" charset="0"/>
                <a:cs typeface="Times New Roman" panose="02020603050405020304" pitchFamily="18" charset="0"/>
              </a:rPr>
              <a:t>, </a:t>
            </a:r>
            <a:r>
              <a:rPr lang="en-GB" sz="2000" i="1" dirty="0">
                <a:latin typeface="Calibri" panose="020F0502020204030204" pitchFamily="34" charset="0"/>
                <a:ea typeface="Cambria" panose="02040503050406030204" pitchFamily="18" charset="0"/>
                <a:cs typeface="Times New Roman" panose="02020603050405020304" pitchFamily="18" charset="0"/>
              </a:rPr>
              <a:t>insurance</a:t>
            </a:r>
            <a:r>
              <a:rPr lang="en-GB" sz="2000" dirty="0">
                <a:latin typeface="Calibri" panose="020F0502020204030204" pitchFamily="34" charset="0"/>
                <a:ea typeface="Cambria" panose="02040503050406030204" pitchFamily="18" charset="0"/>
                <a:cs typeface="Times New Roman" panose="02020603050405020304" pitchFamily="18" charset="0"/>
              </a:rPr>
              <a:t>, </a:t>
            </a:r>
            <a:r>
              <a:rPr lang="en-GB" sz="2000" i="1" dirty="0">
                <a:latin typeface="Calibri" panose="020F0502020204030204" pitchFamily="34" charset="0"/>
                <a:ea typeface="Cambria" panose="02040503050406030204" pitchFamily="18" charset="0"/>
                <a:cs typeface="Times New Roman" panose="02020603050405020304" pitchFamily="18" charset="0"/>
              </a:rPr>
              <a:t>real-estate</a:t>
            </a:r>
            <a:r>
              <a:rPr lang="en-GB" sz="2000" dirty="0">
                <a:latin typeface="Calibri" panose="020F0502020204030204" pitchFamily="34" charset="0"/>
                <a:ea typeface="Cambria" panose="02040503050406030204" pitchFamily="18" charset="0"/>
                <a:cs typeface="Times New Roman" panose="02020603050405020304" pitchFamily="18" charset="0"/>
              </a:rPr>
              <a:t> &amp; </a:t>
            </a:r>
            <a:r>
              <a:rPr lang="en-GB" sz="2000" i="1" dirty="0">
                <a:latin typeface="Calibri" panose="020F0502020204030204" pitchFamily="34" charset="0"/>
                <a:ea typeface="Cambria" panose="02040503050406030204" pitchFamily="18" charset="0"/>
                <a:cs typeface="Times New Roman" panose="02020603050405020304" pitchFamily="18" charset="0"/>
              </a:rPr>
              <a:t>business services </a:t>
            </a:r>
            <a:r>
              <a:rPr lang="en-GB" sz="2000" dirty="0">
                <a:latin typeface="Calibri" panose="020F0502020204030204" pitchFamily="34" charset="0"/>
                <a:ea typeface="Cambria" panose="02040503050406030204" pitchFamily="18" charset="0"/>
                <a:cs typeface="Times New Roman" panose="02020603050405020304" pitchFamily="18" charset="0"/>
              </a:rPr>
              <a:t>sector represented:</a:t>
            </a:r>
          </a:p>
          <a:p>
            <a:pPr algn="just"/>
            <a:r>
              <a:rPr lang="en-GB" sz="2000" b="1" dirty="0">
                <a:latin typeface="Calibri" panose="020F0502020204030204" pitchFamily="34" charset="0"/>
                <a:ea typeface="Cambria" panose="02040503050406030204" pitchFamily="18" charset="0"/>
                <a:cs typeface="Times New Roman" panose="02020603050405020304" pitchFamily="18" charset="0"/>
              </a:rPr>
              <a:t>25.8%</a:t>
            </a:r>
            <a:r>
              <a:rPr lang="en-GB" sz="2000" dirty="0">
                <a:latin typeface="Calibri" panose="020F0502020204030204" pitchFamily="34" charset="0"/>
                <a:ea typeface="Cambria" panose="02040503050406030204" pitchFamily="18" charset="0"/>
                <a:cs typeface="Times New Roman" panose="02020603050405020304" pitchFamily="18" charset="0"/>
              </a:rPr>
              <a:t> of the assessed companies </a:t>
            </a:r>
            <a:br>
              <a:rPr lang="en-GB" sz="2000" dirty="0">
                <a:latin typeface="Calibri" panose="020F0502020204030204" pitchFamily="34" charset="0"/>
                <a:ea typeface="Cambria" panose="02040503050406030204" pitchFamily="18" charset="0"/>
                <a:cs typeface="Times New Roman" panose="02020603050405020304" pitchFamily="18" charset="0"/>
              </a:rPr>
            </a:br>
            <a:r>
              <a:rPr lang="en-GB" sz="2000" dirty="0">
                <a:latin typeface="Calibri" panose="020F0502020204030204" pitchFamily="34" charset="0"/>
                <a:ea typeface="Cambria" panose="02040503050406030204" pitchFamily="18" charset="0"/>
                <a:cs typeface="Times New Roman" panose="02020603050405020304" pitchFamily="18" charset="0"/>
              </a:rPr>
              <a:t>and was liable for </a:t>
            </a:r>
            <a:r>
              <a:rPr lang="en-GB" sz="2000" b="1" dirty="0">
                <a:latin typeface="Calibri" panose="020F0502020204030204" pitchFamily="34" charset="0"/>
                <a:ea typeface="Cambria" panose="02040503050406030204" pitchFamily="18" charset="0"/>
                <a:cs typeface="Times New Roman" panose="02020603050405020304" pitchFamily="18" charset="0"/>
              </a:rPr>
              <a:t>40.5%</a:t>
            </a:r>
            <a:r>
              <a:rPr lang="en-GB" sz="2000" dirty="0">
                <a:latin typeface="Calibri" panose="020F0502020204030204" pitchFamily="34" charset="0"/>
                <a:ea typeface="Cambria" panose="02040503050406030204" pitchFamily="18" charset="0"/>
                <a:cs typeface="Times New Roman" panose="02020603050405020304" pitchFamily="18" charset="0"/>
              </a:rPr>
              <a:t> of CIT assessed.</a:t>
            </a:r>
            <a:endParaRPr lang="en-ZA" sz="2000" dirty="0">
              <a:latin typeface="Calibri" panose="020F0502020204030204" pitchFamily="34" charset="0"/>
              <a:ea typeface="Cambria" panose="02040503050406030204" pitchFamily="18" charset="0"/>
              <a:cs typeface="Times New Roman" panose="02020603050405020304" pitchFamily="18" charset="0"/>
            </a:endParaRPr>
          </a:p>
        </p:txBody>
      </p:sp>
      <p:sp>
        <p:nvSpPr>
          <p:cNvPr id="141" name="Rectangle 140"/>
          <p:cNvSpPr/>
          <p:nvPr/>
        </p:nvSpPr>
        <p:spPr>
          <a:xfrm>
            <a:off x="5858011" y="3803644"/>
            <a:ext cx="4201604" cy="1956619"/>
          </a:xfrm>
          <a:prstGeom prst="rect">
            <a:avLst/>
          </a:prstGeom>
        </p:spPr>
        <p:txBody>
          <a:bodyPr wrap="square" lIns="108896" tIns="54448" rIns="108896" bIns="54448">
            <a:spAutoFit/>
          </a:bodyPr>
          <a:lstStyle/>
          <a:p>
            <a:pPr lvl="0" algn="just"/>
            <a:r>
              <a:rPr lang="en-GB" sz="2000" b="1" dirty="0" smtClean="0">
                <a:latin typeface="Calibri" panose="020F0502020204030204" pitchFamily="34" charset="0"/>
                <a:ea typeface="Cambria" panose="02040503050406030204" pitchFamily="18" charset="0"/>
                <a:cs typeface="Times New Roman" panose="02020603050405020304" pitchFamily="18" charset="0"/>
              </a:rPr>
              <a:t>129 867 </a:t>
            </a:r>
            <a:r>
              <a:rPr lang="en-GB" sz="2000" dirty="0" smtClean="0">
                <a:latin typeface="Calibri" panose="020F0502020204030204" pitchFamily="34" charset="0"/>
                <a:ea typeface="Cambria" panose="02040503050406030204" pitchFamily="18" charset="0"/>
                <a:cs typeface="Times New Roman" panose="02020603050405020304" pitchFamily="18" charset="0"/>
              </a:rPr>
              <a:t>of assessed companies were assessed as </a:t>
            </a:r>
            <a:r>
              <a:rPr lang="en-GB" sz="2000" dirty="0">
                <a:latin typeface="Calibri" panose="020F0502020204030204" pitchFamily="34" charset="0"/>
                <a:ea typeface="Cambria" panose="02040503050406030204" pitchFamily="18" charset="0"/>
                <a:cs typeface="Times New Roman" panose="02020603050405020304" pitchFamily="18" charset="0"/>
              </a:rPr>
              <a:t>Small Business Corporations (SBCs) being taxed at </a:t>
            </a:r>
            <a:r>
              <a:rPr lang="en-GB" sz="2000" dirty="0" smtClean="0">
                <a:latin typeface="Calibri" panose="020F0502020204030204" pitchFamily="34" charset="0"/>
                <a:ea typeface="Cambria" panose="02040503050406030204" pitchFamily="18" charset="0"/>
                <a:cs typeface="Times New Roman" panose="02020603050405020304" pitchFamily="18" charset="0"/>
              </a:rPr>
              <a:t>the applicable </a:t>
            </a:r>
            <a:r>
              <a:rPr lang="en-GB" sz="2000" dirty="0">
                <a:latin typeface="Calibri" panose="020F0502020204030204" pitchFamily="34" charset="0"/>
                <a:ea typeface="Cambria" panose="02040503050406030204" pitchFamily="18" charset="0"/>
                <a:cs typeface="Times New Roman" panose="02020603050405020304" pitchFamily="18" charset="0"/>
              </a:rPr>
              <a:t>graduated income tax rate instead of the fixed company tax rate of </a:t>
            </a:r>
            <a:r>
              <a:rPr lang="en-GB" sz="2000" b="1" dirty="0">
                <a:latin typeface="Calibri" panose="020F0502020204030204" pitchFamily="34" charset="0"/>
                <a:ea typeface="Cambria" panose="02040503050406030204" pitchFamily="18" charset="0"/>
                <a:cs typeface="Times New Roman" panose="02020603050405020304" pitchFamily="18" charset="0"/>
              </a:rPr>
              <a:t>28</a:t>
            </a:r>
            <a:r>
              <a:rPr lang="en-GB" sz="2000" b="1" dirty="0" smtClean="0">
                <a:latin typeface="Calibri" panose="020F0502020204030204" pitchFamily="34" charset="0"/>
                <a:ea typeface="Cambria" panose="02040503050406030204" pitchFamily="18" charset="0"/>
                <a:cs typeface="Times New Roman" panose="02020603050405020304" pitchFamily="18" charset="0"/>
              </a:rPr>
              <a:t>%</a:t>
            </a:r>
            <a:r>
              <a:rPr lang="en-GB" sz="2000" dirty="0" smtClean="0">
                <a:latin typeface="Calibri" panose="020F0502020204030204" pitchFamily="34" charset="0"/>
                <a:ea typeface="Cambria" panose="02040503050406030204" pitchFamily="18" charset="0"/>
                <a:cs typeface="Times New Roman" panose="02020603050405020304" pitchFamily="18" charset="0"/>
              </a:rPr>
              <a:t>.</a:t>
            </a:r>
            <a:endParaRPr lang="en-ZA" sz="2000" dirty="0">
              <a:latin typeface="Cambria" panose="02040503050406030204" pitchFamily="18" charset="0"/>
              <a:ea typeface="Cambria" panose="02040503050406030204" pitchFamily="18" charset="0"/>
              <a:cs typeface="Times New Roman" panose="02020603050405020304" pitchFamily="18" charset="0"/>
            </a:endParaRPr>
          </a:p>
        </p:txBody>
      </p:sp>
      <p:pic>
        <p:nvPicPr>
          <p:cNvPr id="142"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55159" y="2119101"/>
            <a:ext cx="1429262" cy="1191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l="18315" t="5653" r="17480"/>
          <a:stretch/>
        </p:blipFill>
        <p:spPr bwMode="auto">
          <a:xfrm>
            <a:off x="10149677" y="4061118"/>
            <a:ext cx="1143235" cy="1679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8" name="Straight Connector 47"/>
          <p:cNvCxnSpPr/>
          <p:nvPr/>
        </p:nvCxnSpPr>
        <p:spPr>
          <a:xfrm>
            <a:off x="122511"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2" name="Rectangle 91"/>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46" name="Straight Connector 45"/>
          <p:cNvCxnSpPr/>
          <p:nvPr/>
        </p:nvCxnSpPr>
        <p:spPr>
          <a:xfrm>
            <a:off x="5824841" y="1795240"/>
            <a:ext cx="0" cy="393448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7" name="Group 46"/>
          <p:cNvGrpSpPr/>
          <p:nvPr/>
        </p:nvGrpSpPr>
        <p:grpSpPr>
          <a:xfrm>
            <a:off x="11661501" y="5688000"/>
            <a:ext cx="430888" cy="1152129"/>
            <a:chOff x="11428927" y="365650"/>
            <a:chExt cx="430888" cy="1152129"/>
          </a:xfrm>
        </p:grpSpPr>
        <p:sp>
          <p:nvSpPr>
            <p:cNvPr id="50" name="Round Same Side Corner Rectangle 4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1" name="TextBox 5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2" name="Group 51"/>
          <p:cNvGrpSpPr/>
          <p:nvPr/>
        </p:nvGrpSpPr>
        <p:grpSpPr>
          <a:xfrm>
            <a:off x="11659137" y="4559485"/>
            <a:ext cx="430888" cy="1152129"/>
            <a:chOff x="11428927" y="365650"/>
            <a:chExt cx="430888" cy="1152129"/>
          </a:xfrm>
        </p:grpSpPr>
        <p:sp>
          <p:nvSpPr>
            <p:cNvPr id="53" name="Round Same Side Corner Rectangle 5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4" name="TextBox 53"/>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55" name="Group 54"/>
          <p:cNvGrpSpPr/>
          <p:nvPr/>
        </p:nvGrpSpPr>
        <p:grpSpPr>
          <a:xfrm>
            <a:off x="11654409" y="3430968"/>
            <a:ext cx="430888" cy="1152129"/>
            <a:chOff x="11428927" y="365650"/>
            <a:chExt cx="430888" cy="1152129"/>
          </a:xfrm>
        </p:grpSpPr>
        <p:sp>
          <p:nvSpPr>
            <p:cNvPr id="56" name="Round Same Side Corner Rectangle 5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7" name="TextBox 5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58" name="Group 57"/>
          <p:cNvGrpSpPr/>
          <p:nvPr/>
        </p:nvGrpSpPr>
        <p:grpSpPr>
          <a:xfrm>
            <a:off x="11649681" y="45417"/>
            <a:ext cx="430887" cy="1152129"/>
            <a:chOff x="11716960" y="45417"/>
            <a:chExt cx="430887" cy="1152129"/>
          </a:xfrm>
        </p:grpSpPr>
        <p:sp>
          <p:nvSpPr>
            <p:cNvPr id="59" name="Round Same Side Corner Rectangle 58"/>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0" name="TextBox 59"/>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61" name="Group 60"/>
          <p:cNvGrpSpPr/>
          <p:nvPr/>
        </p:nvGrpSpPr>
        <p:grpSpPr>
          <a:xfrm>
            <a:off x="11649681" y="2302451"/>
            <a:ext cx="430888" cy="1152129"/>
            <a:chOff x="11428927" y="365650"/>
            <a:chExt cx="430888" cy="1152129"/>
          </a:xfrm>
        </p:grpSpPr>
        <p:sp>
          <p:nvSpPr>
            <p:cNvPr id="62" name="Round Same Side Corner Rectangle 6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3" name="TextBox 6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64" name="Group 63"/>
          <p:cNvGrpSpPr/>
          <p:nvPr/>
        </p:nvGrpSpPr>
        <p:grpSpPr>
          <a:xfrm>
            <a:off x="11715799" y="1173934"/>
            <a:ext cx="462824" cy="1152129"/>
            <a:chOff x="11685022" y="1926277"/>
            <a:chExt cx="462824" cy="1152129"/>
          </a:xfrm>
        </p:grpSpPr>
        <p:sp>
          <p:nvSpPr>
            <p:cNvPr id="65" name="Round Same Side Corner Rectangle 64"/>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6" name="TextBox 65"/>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9389345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9362" y="1017675"/>
            <a:ext cx="1608138" cy="1722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Round Same Side Corner Rectangle 47"/>
          <p:cNvSpPr/>
          <p:nvPr/>
        </p:nvSpPr>
        <p:spPr>
          <a:xfrm>
            <a:off x="225063" y="917892"/>
            <a:ext cx="4525104" cy="2160514"/>
          </a:xfrm>
          <a:prstGeom prst="round2SameRect">
            <a:avLst>
              <a:gd name="adj1" fmla="val 0"/>
              <a:gd name="adj2" fmla="val 0"/>
            </a:avLst>
          </a:prstGeom>
          <a:gradFill flip="none" rotWithShape="1">
            <a:gsLst>
              <a:gs pos="0">
                <a:srgbClr val="9E0E18"/>
              </a:gs>
              <a:gs pos="50000">
                <a:srgbClr val="B5101C"/>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Company Income </a:t>
            </a:r>
            <a:r>
              <a:rPr lang="en-ZA" sz="3200" b="1" dirty="0">
                <a:solidFill>
                  <a:srgbClr val="B5101C"/>
                </a:solidFill>
              </a:rPr>
              <a:t>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21</a:t>
            </a:fld>
            <a:endParaRPr lang="en-ZA" spc="300" dirty="0"/>
          </a:p>
        </p:txBody>
      </p:sp>
      <p:sp>
        <p:nvSpPr>
          <p:cNvPr id="41" name="TextBox 40"/>
          <p:cNvSpPr txBox="1"/>
          <p:nvPr/>
        </p:nvSpPr>
        <p:spPr>
          <a:xfrm>
            <a:off x="122511" y="1068046"/>
            <a:ext cx="4627656" cy="1938992"/>
          </a:xfrm>
          <a:prstGeom prst="rect">
            <a:avLst/>
          </a:prstGeom>
          <a:noFill/>
          <a:ln>
            <a:noFill/>
          </a:ln>
        </p:spPr>
        <p:txBody>
          <a:bodyPr wrap="square" rtlCol="0">
            <a:spAutoFit/>
          </a:bodyPr>
          <a:lstStyle/>
          <a:p>
            <a:pPr lvl="0" algn="ctr"/>
            <a:r>
              <a:rPr lang="en-ZA" sz="2400" dirty="0">
                <a:solidFill>
                  <a:schemeClr val="bg1"/>
                </a:solidFill>
                <a:effectLst>
                  <a:outerShdw blurRad="38100" dist="38100" dir="2700000" algn="tl">
                    <a:srgbClr val="000000">
                      <a:alpha val="43137"/>
                    </a:srgbClr>
                  </a:outerShdw>
                </a:effectLst>
              </a:rPr>
              <a:t>The introduction of the 80% rule improved CIT compliance and brought most of the CIT liability collections into the applicable year of assessment.</a:t>
            </a:r>
          </a:p>
        </p:txBody>
      </p:sp>
      <p:sp>
        <p:nvSpPr>
          <p:cNvPr id="50" name="TextBox 49"/>
          <p:cNvSpPr txBox="1"/>
          <p:nvPr/>
        </p:nvSpPr>
        <p:spPr>
          <a:xfrm>
            <a:off x="122511" y="3216720"/>
            <a:ext cx="2311747" cy="1387232"/>
          </a:xfrm>
          <a:prstGeom prst="rect">
            <a:avLst/>
          </a:prstGeom>
          <a:noFill/>
        </p:spPr>
        <p:txBody>
          <a:bodyPr wrap="square" lIns="108896" tIns="54448" rIns="108896" bIns="54448" rtlCol="0">
            <a:spAutoFit/>
          </a:bodyPr>
          <a:lstStyle/>
          <a:p>
            <a:r>
              <a:rPr lang="en-ZA" sz="8300" b="1" dirty="0">
                <a:solidFill>
                  <a:srgbClr val="C00000"/>
                </a:solidFill>
                <a:effectLst>
                  <a:outerShdw blurRad="38100" dist="38100" dir="2700000" algn="tl">
                    <a:srgbClr val="000000">
                      <a:alpha val="43137"/>
                    </a:srgbClr>
                  </a:outerShdw>
                </a:effectLst>
              </a:rPr>
              <a:t>80% </a:t>
            </a:r>
          </a:p>
        </p:txBody>
      </p:sp>
      <p:sp>
        <p:nvSpPr>
          <p:cNvPr id="52" name="TextBox 51"/>
          <p:cNvSpPr txBox="1"/>
          <p:nvPr/>
        </p:nvSpPr>
        <p:spPr>
          <a:xfrm>
            <a:off x="122511" y="4130794"/>
            <a:ext cx="2311747" cy="1387232"/>
          </a:xfrm>
          <a:prstGeom prst="rect">
            <a:avLst/>
          </a:prstGeom>
          <a:noFill/>
        </p:spPr>
        <p:txBody>
          <a:bodyPr wrap="square" lIns="108896" tIns="54448" rIns="108896" bIns="54448" rtlCol="0">
            <a:spAutoFit/>
          </a:bodyPr>
          <a:lstStyle/>
          <a:p>
            <a:r>
              <a:rPr lang="en-ZA" sz="8300" b="1" dirty="0">
                <a:solidFill>
                  <a:srgbClr val="C00000"/>
                </a:solidFill>
                <a:effectLst>
                  <a:outerShdw blurRad="38100" dist="38100" dir="2700000" algn="tl">
                    <a:srgbClr val="000000">
                      <a:alpha val="43137"/>
                    </a:srgbClr>
                  </a:outerShdw>
                </a:effectLst>
              </a:rPr>
              <a:t>rule </a:t>
            </a:r>
          </a:p>
        </p:txBody>
      </p:sp>
      <p:pic>
        <p:nvPicPr>
          <p:cNvPr id="4" name="Picture 3"/>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flipH="1">
            <a:off x="2291944" y="3362429"/>
            <a:ext cx="2115224" cy="2115224"/>
          </a:xfrm>
          <a:prstGeom prst="rect">
            <a:avLst/>
          </a:prstGeom>
        </p:spPr>
      </p:pic>
      <p:sp>
        <p:nvSpPr>
          <p:cNvPr id="65" name="Rectangle 64"/>
          <p:cNvSpPr/>
          <p:nvPr/>
        </p:nvSpPr>
        <p:spPr>
          <a:xfrm>
            <a:off x="5307087" y="4437906"/>
            <a:ext cx="6192688" cy="1402621"/>
          </a:xfrm>
          <a:prstGeom prst="rect">
            <a:avLst/>
          </a:prstGeom>
        </p:spPr>
        <p:txBody>
          <a:bodyPr wrap="square" lIns="108896" tIns="54448" rIns="108896" bIns="54448">
            <a:spAutoFit/>
          </a:bodyPr>
          <a:lstStyle/>
          <a:p>
            <a:pPr lvl="0"/>
            <a:r>
              <a:rPr lang="en-GB" sz="2000" dirty="0" smtClean="0"/>
              <a:t>During 2016/17… </a:t>
            </a:r>
          </a:p>
          <a:p>
            <a:pPr lvl="0"/>
            <a:r>
              <a:rPr lang="en-GB" sz="3200" dirty="0" smtClean="0"/>
              <a:t>52.4%</a:t>
            </a:r>
            <a:r>
              <a:rPr lang="en-GB" sz="2000" dirty="0" smtClean="0"/>
              <a:t> </a:t>
            </a:r>
            <a:r>
              <a:rPr lang="en-GB" sz="2000" dirty="0"/>
              <a:t>of the tax paid related to the </a:t>
            </a:r>
            <a:r>
              <a:rPr lang="en-GB" sz="2400" dirty="0" smtClean="0"/>
              <a:t>2016 </a:t>
            </a:r>
            <a:r>
              <a:rPr lang="en-GB" sz="2400" dirty="0"/>
              <a:t>tax year </a:t>
            </a:r>
            <a:r>
              <a:rPr lang="en-GB" sz="2000" dirty="0" smtClean="0"/>
              <a:t>and  </a:t>
            </a:r>
            <a:r>
              <a:rPr lang="en-GB" sz="3200" dirty="0" smtClean="0"/>
              <a:t>46.4%</a:t>
            </a:r>
            <a:r>
              <a:rPr lang="en-GB" sz="2000" dirty="0" smtClean="0"/>
              <a:t> </a:t>
            </a:r>
            <a:r>
              <a:rPr lang="en-GB" sz="2000" dirty="0"/>
              <a:t>related to the </a:t>
            </a:r>
            <a:r>
              <a:rPr lang="en-GB" sz="2400" dirty="0" smtClean="0"/>
              <a:t>2017 </a:t>
            </a:r>
            <a:r>
              <a:rPr lang="en-GB" sz="2400" dirty="0"/>
              <a:t>tax year</a:t>
            </a:r>
            <a:r>
              <a:rPr lang="en-GB" sz="2000" dirty="0" smtClean="0"/>
              <a:t>.</a:t>
            </a:r>
            <a:endParaRPr lang="en-ZA" sz="2000" dirty="0"/>
          </a:p>
        </p:txBody>
      </p:sp>
      <p:sp>
        <p:nvSpPr>
          <p:cNvPr id="79" name="TextBox 78"/>
          <p:cNvSpPr txBox="1"/>
          <p:nvPr/>
        </p:nvSpPr>
        <p:spPr>
          <a:xfrm>
            <a:off x="7539335" y="2309604"/>
            <a:ext cx="1728192" cy="400110"/>
          </a:xfrm>
          <a:prstGeom prst="rect">
            <a:avLst/>
          </a:prstGeom>
          <a:noFill/>
        </p:spPr>
        <p:txBody>
          <a:bodyPr wrap="square" rtlCol="0">
            <a:spAutoFit/>
          </a:bodyPr>
          <a:lstStyle/>
          <a:p>
            <a:pPr algn="ctr"/>
            <a:r>
              <a:rPr lang="en-ZA" sz="2000" b="1" dirty="0" smtClean="0"/>
              <a:t>2016/2017</a:t>
            </a:r>
            <a:endParaRPr lang="en-ZA" sz="2000" b="1" dirty="0"/>
          </a:p>
        </p:txBody>
      </p:sp>
      <p:grpSp>
        <p:nvGrpSpPr>
          <p:cNvPr id="7" name="Group 6"/>
          <p:cNvGrpSpPr/>
          <p:nvPr/>
        </p:nvGrpSpPr>
        <p:grpSpPr>
          <a:xfrm>
            <a:off x="5595119" y="2784475"/>
            <a:ext cx="1728192" cy="1295400"/>
            <a:chOff x="5235079" y="2784475"/>
            <a:chExt cx="1728192" cy="1295400"/>
          </a:xfrm>
        </p:grpSpPr>
        <p:grpSp>
          <p:nvGrpSpPr>
            <p:cNvPr id="6" name="Group 5"/>
            <p:cNvGrpSpPr/>
            <p:nvPr/>
          </p:nvGrpSpPr>
          <p:grpSpPr>
            <a:xfrm>
              <a:off x="5365750" y="2784475"/>
              <a:ext cx="1466850" cy="1295400"/>
              <a:chOff x="5365750" y="2784475"/>
              <a:chExt cx="1466850" cy="1295400"/>
            </a:xfrm>
          </p:grpSpPr>
          <p:pic>
            <p:nvPicPr>
              <p:cNvPr id="51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5750" y="2784475"/>
                <a:ext cx="146685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 name="Rounded Rectangle 93"/>
              <p:cNvSpPr/>
              <p:nvPr/>
            </p:nvSpPr>
            <p:spPr>
              <a:xfrm>
                <a:off x="5517430" y="3240234"/>
                <a:ext cx="1157809" cy="693616"/>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sp>
          <p:nvSpPr>
            <p:cNvPr id="95" name="TextBox 94"/>
            <p:cNvSpPr txBox="1"/>
            <p:nvPr/>
          </p:nvSpPr>
          <p:spPr>
            <a:xfrm>
              <a:off x="5235079" y="3349075"/>
              <a:ext cx="1728192" cy="584775"/>
            </a:xfrm>
            <a:prstGeom prst="rect">
              <a:avLst/>
            </a:prstGeom>
            <a:noFill/>
          </p:spPr>
          <p:txBody>
            <a:bodyPr wrap="square" rtlCol="0">
              <a:spAutoFit/>
            </a:bodyPr>
            <a:lstStyle/>
            <a:p>
              <a:pPr algn="ctr"/>
              <a:r>
                <a:rPr lang="en-ZA" sz="3200" b="1" dirty="0"/>
                <a:t>52.4% </a:t>
              </a:r>
            </a:p>
          </p:txBody>
        </p:sp>
      </p:grpSp>
      <p:grpSp>
        <p:nvGrpSpPr>
          <p:cNvPr id="96" name="Group 95"/>
          <p:cNvGrpSpPr/>
          <p:nvPr/>
        </p:nvGrpSpPr>
        <p:grpSpPr>
          <a:xfrm>
            <a:off x="9483551" y="2784475"/>
            <a:ext cx="1728192" cy="1295400"/>
            <a:chOff x="5235079" y="2784475"/>
            <a:chExt cx="1728192" cy="1295400"/>
          </a:xfrm>
        </p:grpSpPr>
        <p:grpSp>
          <p:nvGrpSpPr>
            <p:cNvPr id="97" name="Group 96"/>
            <p:cNvGrpSpPr/>
            <p:nvPr/>
          </p:nvGrpSpPr>
          <p:grpSpPr>
            <a:xfrm>
              <a:off x="5365750" y="2784475"/>
              <a:ext cx="1466850" cy="1295400"/>
              <a:chOff x="5365750" y="2784475"/>
              <a:chExt cx="1466850" cy="1295400"/>
            </a:xfrm>
          </p:grpSpPr>
          <p:pic>
            <p:nvPicPr>
              <p:cNvPr id="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5750" y="2784475"/>
                <a:ext cx="146685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 name="Rounded Rectangle 99"/>
              <p:cNvSpPr/>
              <p:nvPr/>
            </p:nvSpPr>
            <p:spPr>
              <a:xfrm>
                <a:off x="5517430" y="3240234"/>
                <a:ext cx="1157809" cy="693616"/>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sp>
          <p:nvSpPr>
            <p:cNvPr id="98" name="TextBox 97"/>
            <p:cNvSpPr txBox="1"/>
            <p:nvPr/>
          </p:nvSpPr>
          <p:spPr>
            <a:xfrm>
              <a:off x="5235079" y="3349075"/>
              <a:ext cx="1728192" cy="584775"/>
            </a:xfrm>
            <a:prstGeom prst="rect">
              <a:avLst/>
            </a:prstGeom>
            <a:noFill/>
          </p:spPr>
          <p:txBody>
            <a:bodyPr wrap="square" rtlCol="0">
              <a:spAutoFit/>
            </a:bodyPr>
            <a:lstStyle/>
            <a:p>
              <a:pPr algn="ctr"/>
              <a:r>
                <a:rPr lang="en-ZA" sz="3200" b="1" dirty="0"/>
                <a:t>46.4%</a:t>
              </a:r>
            </a:p>
          </p:txBody>
        </p:sp>
      </p:grpSp>
      <p:sp>
        <p:nvSpPr>
          <p:cNvPr id="8" name="Down Arrow 7"/>
          <p:cNvSpPr/>
          <p:nvPr/>
        </p:nvSpPr>
        <p:spPr>
          <a:xfrm>
            <a:off x="5520270" y="2170036"/>
            <a:ext cx="1872208" cy="611686"/>
          </a:xfrm>
          <a:prstGeom prst="downArrow">
            <a:avLst>
              <a:gd name="adj1" fmla="val 70071"/>
              <a:gd name="adj2" fmla="val 50000"/>
            </a:avLst>
          </a:pr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2" name="Down Arrow 101"/>
          <p:cNvSpPr/>
          <p:nvPr/>
        </p:nvSpPr>
        <p:spPr>
          <a:xfrm>
            <a:off x="9419921" y="2170036"/>
            <a:ext cx="1872208" cy="611686"/>
          </a:xfrm>
          <a:prstGeom prst="downArrow">
            <a:avLst>
              <a:gd name="adj1" fmla="val 70071"/>
              <a:gd name="adj2" fmla="val 50000"/>
            </a:avLst>
          </a:pr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4" name="TextBox 103"/>
          <p:cNvSpPr txBox="1"/>
          <p:nvPr/>
        </p:nvSpPr>
        <p:spPr>
          <a:xfrm>
            <a:off x="5595119" y="2114486"/>
            <a:ext cx="1728192" cy="523220"/>
          </a:xfrm>
          <a:prstGeom prst="rect">
            <a:avLst/>
          </a:prstGeom>
          <a:noFill/>
        </p:spPr>
        <p:txBody>
          <a:bodyPr wrap="square" rtlCol="0">
            <a:spAutoFit/>
          </a:bodyPr>
          <a:lstStyle/>
          <a:p>
            <a:pPr algn="ctr"/>
            <a:r>
              <a:rPr lang="en-ZA" sz="2800" b="1" dirty="0" smtClean="0">
                <a:solidFill>
                  <a:schemeClr val="bg1"/>
                </a:solidFill>
                <a:effectLst>
                  <a:outerShdw blurRad="38100" dist="38100" dir="2700000" algn="tl">
                    <a:srgbClr val="000000">
                      <a:alpha val="43137"/>
                    </a:srgbClr>
                  </a:outerShdw>
                </a:effectLst>
              </a:rPr>
              <a:t>2016</a:t>
            </a:r>
            <a:endParaRPr lang="en-ZA" sz="2800" b="1" dirty="0">
              <a:solidFill>
                <a:schemeClr val="bg1"/>
              </a:solidFill>
              <a:effectLst>
                <a:outerShdw blurRad="38100" dist="38100" dir="2700000" algn="tl">
                  <a:srgbClr val="000000">
                    <a:alpha val="43137"/>
                  </a:srgbClr>
                </a:outerShdw>
              </a:effectLst>
            </a:endParaRPr>
          </a:p>
        </p:txBody>
      </p:sp>
      <p:sp>
        <p:nvSpPr>
          <p:cNvPr id="105" name="TextBox 104"/>
          <p:cNvSpPr txBox="1"/>
          <p:nvPr/>
        </p:nvSpPr>
        <p:spPr>
          <a:xfrm>
            <a:off x="9483551" y="2114486"/>
            <a:ext cx="1728192" cy="523220"/>
          </a:xfrm>
          <a:prstGeom prst="rect">
            <a:avLst/>
          </a:prstGeom>
          <a:noFill/>
        </p:spPr>
        <p:txBody>
          <a:bodyPr wrap="square" rtlCol="0">
            <a:spAutoFit/>
          </a:bodyPr>
          <a:lstStyle/>
          <a:p>
            <a:pPr algn="ctr"/>
            <a:r>
              <a:rPr lang="en-ZA" sz="2800" b="1" dirty="0" smtClean="0">
                <a:solidFill>
                  <a:schemeClr val="bg1"/>
                </a:solidFill>
                <a:effectLst>
                  <a:outerShdw blurRad="38100" dist="38100" dir="2700000" algn="tl">
                    <a:srgbClr val="000000">
                      <a:alpha val="43137"/>
                    </a:srgbClr>
                  </a:outerShdw>
                </a:effectLst>
              </a:rPr>
              <a:t>2017</a:t>
            </a:r>
            <a:endParaRPr lang="en-ZA" sz="2800" b="1" dirty="0">
              <a:solidFill>
                <a:schemeClr val="bg1"/>
              </a:solidFill>
              <a:effectLst>
                <a:outerShdw blurRad="38100" dist="38100" dir="2700000" algn="tl">
                  <a:srgbClr val="000000">
                    <a:alpha val="43137"/>
                  </a:srgbClr>
                </a:outerShdw>
              </a:effectLst>
            </a:endParaRPr>
          </a:p>
        </p:txBody>
      </p:sp>
      <p:sp>
        <p:nvSpPr>
          <p:cNvPr id="103" name="Rectangle 102"/>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47" name="Group 46"/>
          <p:cNvGrpSpPr/>
          <p:nvPr/>
        </p:nvGrpSpPr>
        <p:grpSpPr>
          <a:xfrm>
            <a:off x="11661501" y="5688000"/>
            <a:ext cx="430888" cy="1152129"/>
            <a:chOff x="11428927" y="365650"/>
            <a:chExt cx="430888" cy="1152129"/>
          </a:xfrm>
        </p:grpSpPr>
        <p:sp>
          <p:nvSpPr>
            <p:cNvPr id="51" name="Round Same Side Corner Rectangle 5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3" name="TextBox 5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4" name="Group 53"/>
          <p:cNvGrpSpPr/>
          <p:nvPr/>
        </p:nvGrpSpPr>
        <p:grpSpPr>
          <a:xfrm>
            <a:off x="11659137" y="4559485"/>
            <a:ext cx="430888" cy="1152129"/>
            <a:chOff x="11428927" y="365650"/>
            <a:chExt cx="430888" cy="1152129"/>
          </a:xfrm>
        </p:grpSpPr>
        <p:sp>
          <p:nvSpPr>
            <p:cNvPr id="55" name="Round Same Side Corner Rectangle 5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57" name="Group 56"/>
          <p:cNvGrpSpPr/>
          <p:nvPr/>
        </p:nvGrpSpPr>
        <p:grpSpPr>
          <a:xfrm>
            <a:off x="11654409" y="3430968"/>
            <a:ext cx="430888" cy="1152129"/>
            <a:chOff x="11428927" y="365650"/>
            <a:chExt cx="430888" cy="1152129"/>
          </a:xfrm>
        </p:grpSpPr>
        <p:sp>
          <p:nvSpPr>
            <p:cNvPr id="58" name="Round Same Side Corner Rectangle 5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9" name="TextBox 5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0" name="Group 59"/>
          <p:cNvGrpSpPr/>
          <p:nvPr/>
        </p:nvGrpSpPr>
        <p:grpSpPr>
          <a:xfrm>
            <a:off x="11649681" y="45417"/>
            <a:ext cx="430887" cy="1152129"/>
            <a:chOff x="11716960" y="45417"/>
            <a:chExt cx="430887" cy="1152129"/>
          </a:xfrm>
        </p:grpSpPr>
        <p:sp>
          <p:nvSpPr>
            <p:cNvPr id="61" name="Round Same Side Corner Rectangle 60"/>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63" name="Group 62"/>
          <p:cNvGrpSpPr/>
          <p:nvPr/>
        </p:nvGrpSpPr>
        <p:grpSpPr>
          <a:xfrm>
            <a:off x="11649681" y="2302451"/>
            <a:ext cx="430888" cy="1152129"/>
            <a:chOff x="11428927" y="365650"/>
            <a:chExt cx="430888" cy="1152129"/>
          </a:xfrm>
        </p:grpSpPr>
        <p:sp>
          <p:nvSpPr>
            <p:cNvPr id="64" name="Round Same Side Corner Rectangle 6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6" name="TextBox 6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67" name="Group 66"/>
          <p:cNvGrpSpPr/>
          <p:nvPr/>
        </p:nvGrpSpPr>
        <p:grpSpPr>
          <a:xfrm>
            <a:off x="11715799" y="1173934"/>
            <a:ext cx="462824" cy="1152129"/>
            <a:chOff x="11685022" y="1926277"/>
            <a:chExt cx="462824" cy="1152129"/>
          </a:xfrm>
        </p:grpSpPr>
        <p:sp>
          <p:nvSpPr>
            <p:cNvPr id="68" name="Round Same Side Corner Rectangle 67"/>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TextBox 68"/>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6178864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1629594"/>
            <a:ext cx="12198349"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Highlights:</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CHAPTER 4</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Value-Added Tax</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22</a:t>
            </a:fld>
            <a:endParaRPr lang="en-ZA" spc="300" dirty="0"/>
          </a:p>
        </p:txBody>
      </p:sp>
      <p:grpSp>
        <p:nvGrpSpPr>
          <p:cNvPr id="14" name="Group 13"/>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17" name="Round Same Side Corner Rectangle 16"/>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8" name="Straight Connector 17"/>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53" y="1913436"/>
              <a:ext cx="1555973" cy="155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1716663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Value-Added Tax </a:t>
            </a:r>
            <a:r>
              <a:rPr lang="en-ZA" sz="3200" b="1" dirty="0" smtClean="0">
                <a:solidFill>
                  <a:srgbClr val="002060"/>
                </a:solidFill>
              </a:rPr>
              <a:t>| Key Facts for the 2016/17 Fiscal Year</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23</a:t>
            </a:fld>
            <a:endParaRPr lang="en-ZA" spc="300" dirty="0"/>
          </a:p>
        </p:txBody>
      </p:sp>
      <p:sp>
        <p:nvSpPr>
          <p:cNvPr id="66" name="TextBox 65"/>
          <p:cNvSpPr txBox="1"/>
          <p:nvPr/>
        </p:nvSpPr>
        <p:spPr>
          <a:xfrm>
            <a:off x="0" y="837506"/>
            <a:ext cx="11649681" cy="523220"/>
          </a:xfrm>
          <a:prstGeom prst="rect">
            <a:avLst/>
          </a:prstGeom>
          <a:noFill/>
          <a:ln>
            <a:noFill/>
          </a:ln>
        </p:spPr>
        <p:txBody>
          <a:bodyPr wrap="square" rtlCol="0">
            <a:spAutoFit/>
          </a:bodyPr>
          <a:lstStyle/>
          <a:p>
            <a:pPr lvl="0" algn="ctr"/>
            <a:r>
              <a:rPr lang="en-ZA" sz="2000" dirty="0" smtClean="0"/>
              <a:t>Net </a:t>
            </a:r>
            <a:r>
              <a:rPr lang="en-ZA" sz="2000" dirty="0"/>
              <a:t>VAT collections totalled </a:t>
            </a:r>
            <a:r>
              <a:rPr lang="en-ZA" sz="2800" dirty="0"/>
              <a:t>R289.2 billion </a:t>
            </a:r>
            <a:r>
              <a:rPr lang="en-ZA" sz="2000" dirty="0"/>
              <a:t>and grew by </a:t>
            </a:r>
            <a:r>
              <a:rPr lang="en-ZA" sz="2800" dirty="0"/>
              <a:t>2.9%</a:t>
            </a:r>
            <a:r>
              <a:rPr lang="en-ZA" sz="2000" dirty="0"/>
              <a:t> compared to the previous year. </a:t>
            </a:r>
          </a:p>
        </p:txBody>
      </p:sp>
      <p:sp>
        <p:nvSpPr>
          <p:cNvPr id="68" name="Round Same Side Corner Rectangle 67"/>
          <p:cNvSpPr/>
          <p:nvPr/>
        </p:nvSpPr>
        <p:spPr>
          <a:xfrm>
            <a:off x="604260" y="1557586"/>
            <a:ext cx="10441160" cy="783438"/>
          </a:xfrm>
          <a:prstGeom prst="round2SameRect">
            <a:avLst>
              <a:gd name="adj1" fmla="val 0"/>
              <a:gd name="adj2" fmla="val 0"/>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p:cNvSpPr txBox="1"/>
          <p:nvPr/>
        </p:nvSpPr>
        <p:spPr>
          <a:xfrm>
            <a:off x="1828396" y="1745469"/>
            <a:ext cx="7992888" cy="461665"/>
          </a:xfrm>
          <a:prstGeom prst="rect">
            <a:avLst/>
          </a:prstGeom>
          <a:noFill/>
        </p:spPr>
        <p:txBody>
          <a:bodyPr wrap="square" rtlCol="0">
            <a:spAutoFit/>
          </a:bodyPr>
          <a:lstStyle/>
          <a:p>
            <a:r>
              <a:rPr lang="en-ZA" sz="2400" b="1" dirty="0">
                <a:solidFill>
                  <a:schemeClr val="bg1"/>
                </a:solidFill>
                <a:effectLst>
                  <a:outerShdw blurRad="38100" dist="38100" dir="2700000" algn="tl">
                    <a:srgbClr val="000000">
                      <a:alpha val="43137"/>
                    </a:srgbClr>
                  </a:outerShdw>
                </a:effectLst>
              </a:rPr>
              <a:t>Net VAT = Domestic VAT + Import VAT – VAT </a:t>
            </a:r>
            <a:r>
              <a:rPr lang="en-ZA" sz="2400" b="1" dirty="0" smtClean="0">
                <a:solidFill>
                  <a:schemeClr val="bg1"/>
                </a:solidFill>
                <a:effectLst>
                  <a:outerShdw blurRad="38100" dist="38100" dir="2700000" algn="tl">
                    <a:srgbClr val="000000">
                      <a:alpha val="43137"/>
                    </a:srgbClr>
                  </a:outerShdw>
                </a:effectLst>
              </a:rPr>
              <a:t>refunds</a:t>
            </a:r>
            <a:endParaRPr lang="en-ZA" sz="2400" b="1" dirty="0">
              <a:solidFill>
                <a:schemeClr val="bg1"/>
              </a:solidFill>
              <a:effectLst>
                <a:outerShdw blurRad="38100" dist="38100" dir="2700000" algn="tl">
                  <a:srgbClr val="000000">
                    <a:alpha val="43137"/>
                  </a:srgbClr>
                </a:outerShdw>
              </a:effectLst>
            </a:endParaRPr>
          </a:p>
        </p:txBody>
      </p:sp>
      <p:sp>
        <p:nvSpPr>
          <p:cNvPr id="69" name="Rectangle 68"/>
          <p:cNvSpPr/>
          <p:nvPr/>
        </p:nvSpPr>
        <p:spPr>
          <a:xfrm>
            <a:off x="523823" y="2349674"/>
            <a:ext cx="10602035" cy="534691"/>
          </a:xfrm>
          <a:prstGeom prst="rect">
            <a:avLst/>
          </a:prstGeom>
        </p:spPr>
        <p:txBody>
          <a:bodyPr wrap="square" lIns="108896" tIns="54448" rIns="108896" bIns="54448">
            <a:spAutoFit/>
          </a:bodyPr>
          <a:lstStyle/>
          <a:p>
            <a:pPr algn="just">
              <a:lnSpc>
                <a:spcPct val="115000"/>
              </a:lnSpc>
              <a:spcBef>
                <a:spcPts val="1191"/>
              </a:spcBef>
              <a:spcAft>
                <a:spcPts val="1191"/>
              </a:spcAft>
            </a:pPr>
            <a:r>
              <a:rPr lang="en-GB" sz="2400" dirty="0">
                <a:latin typeface="Calibri" panose="020F0502020204030204" pitchFamily="34" charset="0"/>
                <a:ea typeface="Cambria" panose="02040503050406030204" pitchFamily="18" charset="0"/>
                <a:cs typeface="Times New Roman" panose="02020603050405020304" pitchFamily="18" charset="0"/>
              </a:rPr>
              <a:t>Aggregate growth in </a:t>
            </a:r>
            <a:r>
              <a:rPr lang="en-GB" sz="2400" dirty="0" smtClean="0">
                <a:latin typeface="Calibri" panose="020F0502020204030204" pitchFamily="34" charset="0"/>
                <a:ea typeface="Cambria" panose="02040503050406030204" pitchFamily="18" charset="0"/>
                <a:cs typeface="Times New Roman" panose="02020603050405020304" pitchFamily="18" charset="0"/>
              </a:rPr>
              <a:t>Net </a:t>
            </a:r>
            <a:r>
              <a:rPr lang="en-GB" sz="2400" dirty="0">
                <a:latin typeface="Calibri" panose="020F0502020204030204" pitchFamily="34" charset="0"/>
                <a:ea typeface="Cambria" panose="02040503050406030204" pitchFamily="18" charset="0"/>
                <a:cs typeface="Times New Roman" panose="02020603050405020304" pitchFamily="18" charset="0"/>
              </a:rPr>
              <a:t>VAT revenue was driven by a growth of:</a:t>
            </a:r>
            <a:endParaRPr lang="en-ZA"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71" name="Rectangle 70"/>
          <p:cNvSpPr/>
          <p:nvPr/>
        </p:nvSpPr>
        <p:spPr>
          <a:xfrm>
            <a:off x="914599" y="4251680"/>
            <a:ext cx="2808312" cy="1341066"/>
          </a:xfrm>
          <a:prstGeom prst="rect">
            <a:avLst/>
          </a:prstGeom>
        </p:spPr>
        <p:txBody>
          <a:bodyPr wrap="square" lIns="108896" tIns="54448" rIns="108896" bIns="54448">
            <a:spAutoFit/>
          </a:bodyPr>
          <a:lstStyle/>
          <a:p>
            <a:pPr algn="ctr"/>
            <a:r>
              <a:rPr lang="en-GB" sz="2000" dirty="0">
                <a:latin typeface="Calibri" panose="020F0502020204030204" pitchFamily="34" charset="0"/>
                <a:ea typeface="Cambria" panose="02040503050406030204" pitchFamily="18" charset="0"/>
                <a:cs typeface="Times New Roman" panose="02020603050405020304" pitchFamily="18" charset="0"/>
              </a:rPr>
              <a:t>Domestic </a:t>
            </a:r>
            <a:r>
              <a:rPr lang="en-GB" sz="2000" dirty="0" smtClean="0">
                <a:latin typeface="Calibri" panose="020F0502020204030204" pitchFamily="34" charset="0"/>
                <a:ea typeface="Cambria" panose="02040503050406030204" pitchFamily="18" charset="0"/>
                <a:cs typeface="Times New Roman" panose="02020603050405020304" pitchFamily="18" charset="0"/>
              </a:rPr>
              <a:t>VAT of</a:t>
            </a:r>
            <a:endParaRPr lang="en-GB" sz="2000" dirty="0">
              <a:latin typeface="Calibri" panose="020F0502020204030204" pitchFamily="34" charset="0"/>
              <a:ea typeface="Cambria" panose="02040503050406030204" pitchFamily="18" charset="0"/>
              <a:cs typeface="Times New Roman" panose="02020603050405020304" pitchFamily="18" charset="0"/>
            </a:endParaRPr>
          </a:p>
          <a:p>
            <a:pPr lvl="0" algn="ctr"/>
            <a:r>
              <a:rPr lang="en-GB" sz="3200" dirty="0">
                <a:latin typeface="Calibri" panose="020F0502020204030204" pitchFamily="34" charset="0"/>
                <a:ea typeface="Cambria" panose="02040503050406030204" pitchFamily="18" charset="0"/>
                <a:cs typeface="Times New Roman" panose="02020603050405020304" pitchFamily="18" charset="0"/>
              </a:rPr>
              <a:t>8.1% </a:t>
            </a:r>
            <a:r>
              <a:rPr lang="en-GB" sz="3200" dirty="0" smtClean="0">
                <a:latin typeface="Calibri" panose="020F0502020204030204" pitchFamily="34" charset="0"/>
                <a:ea typeface="Cambria" panose="02040503050406030204" pitchFamily="18" charset="0"/>
                <a:cs typeface="Times New Roman" panose="02020603050405020304" pitchFamily="18" charset="0"/>
              </a:rPr>
              <a:t>growth</a:t>
            </a:r>
          </a:p>
          <a:p>
            <a:pPr lvl="0" algn="ctr"/>
            <a:r>
              <a:rPr lang="en-GB" sz="2800" dirty="0" smtClean="0">
                <a:latin typeface="Calibri" panose="020F0502020204030204" pitchFamily="34" charset="0"/>
                <a:ea typeface="Cambria" panose="02040503050406030204" pitchFamily="18" charset="0"/>
                <a:cs typeface="Times New Roman" panose="02020603050405020304" pitchFamily="18" charset="0"/>
              </a:rPr>
              <a:t>(R321.5 billion)</a:t>
            </a:r>
            <a:endParaRPr lang="en-GB" sz="1800" dirty="0">
              <a:latin typeface="Calibri" panose="020F0502020204030204" pitchFamily="34" charset="0"/>
              <a:ea typeface="Cambria" panose="02040503050406030204" pitchFamily="18" charset="0"/>
              <a:cs typeface="Times New Roman" panose="02020603050405020304" pitchFamily="18" charset="0"/>
            </a:endParaRPr>
          </a:p>
        </p:txBody>
      </p:sp>
      <p:cxnSp>
        <p:nvCxnSpPr>
          <p:cNvPr id="77" name="Straight Connector 76"/>
          <p:cNvCxnSpPr/>
          <p:nvPr/>
        </p:nvCxnSpPr>
        <p:spPr>
          <a:xfrm>
            <a:off x="4086281" y="2997746"/>
            <a:ext cx="0" cy="2334054"/>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7585707" y="2999000"/>
            <a:ext cx="0" cy="233280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8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12968" y="2866707"/>
            <a:ext cx="1834279" cy="1375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Rectangle 90"/>
          <p:cNvSpPr/>
          <p:nvPr/>
        </p:nvSpPr>
        <p:spPr>
          <a:xfrm>
            <a:off x="4442991" y="4251680"/>
            <a:ext cx="2808312" cy="1341066"/>
          </a:xfrm>
          <a:prstGeom prst="rect">
            <a:avLst/>
          </a:prstGeom>
        </p:spPr>
        <p:txBody>
          <a:bodyPr wrap="square" lIns="108896" tIns="54448" rIns="108896" bIns="54448">
            <a:spAutoFit/>
          </a:bodyPr>
          <a:lstStyle/>
          <a:p>
            <a:pPr algn="ctr"/>
            <a:r>
              <a:rPr lang="en-GB" sz="2000" dirty="0">
                <a:latin typeface="Calibri" panose="020F0502020204030204" pitchFamily="34" charset="0"/>
                <a:ea typeface="Cambria" panose="02040503050406030204" pitchFamily="18" charset="0"/>
                <a:cs typeface="Times New Roman" panose="02020603050405020304" pitchFamily="18" charset="0"/>
              </a:rPr>
              <a:t>Import VAT </a:t>
            </a:r>
            <a:r>
              <a:rPr lang="en-GB" sz="2000" dirty="0" smtClean="0">
                <a:latin typeface="Calibri" panose="020F0502020204030204" pitchFamily="34" charset="0"/>
                <a:ea typeface="Cambria" panose="02040503050406030204" pitchFamily="18" charset="0"/>
                <a:cs typeface="Times New Roman" panose="02020603050405020304" pitchFamily="18" charset="0"/>
              </a:rPr>
              <a:t>payments of </a:t>
            </a:r>
            <a:endParaRPr lang="en-GB" sz="2000" dirty="0">
              <a:latin typeface="Calibri" panose="020F0502020204030204" pitchFamily="34" charset="0"/>
              <a:ea typeface="Cambria" panose="02040503050406030204" pitchFamily="18" charset="0"/>
              <a:cs typeface="Times New Roman" panose="02020603050405020304" pitchFamily="18" charset="0"/>
            </a:endParaRPr>
          </a:p>
          <a:p>
            <a:pPr lvl="0" algn="ctr"/>
            <a:r>
              <a:rPr lang="en-GB" sz="3200" dirty="0">
                <a:latin typeface="Calibri" panose="020F0502020204030204" pitchFamily="34" charset="0"/>
                <a:ea typeface="Cambria" panose="02040503050406030204" pitchFamily="18" charset="0"/>
                <a:cs typeface="Times New Roman" panose="02020603050405020304" pitchFamily="18" charset="0"/>
              </a:rPr>
              <a:t>1.0% </a:t>
            </a:r>
            <a:r>
              <a:rPr lang="en-GB" sz="3200" dirty="0" smtClean="0">
                <a:latin typeface="Calibri" panose="020F0502020204030204" pitchFamily="34" charset="0"/>
                <a:ea typeface="Cambria" panose="02040503050406030204" pitchFamily="18" charset="0"/>
                <a:cs typeface="Times New Roman" panose="02020603050405020304" pitchFamily="18" charset="0"/>
              </a:rPr>
              <a:t>growth</a:t>
            </a:r>
          </a:p>
          <a:p>
            <a:pPr lvl="0" algn="ctr"/>
            <a:r>
              <a:rPr lang="en-GB" sz="2800" dirty="0" smtClean="0">
                <a:latin typeface="Calibri" panose="020F0502020204030204" pitchFamily="34" charset="0"/>
                <a:ea typeface="Cambria" panose="02040503050406030204" pitchFamily="18" charset="0"/>
                <a:cs typeface="Times New Roman" panose="02020603050405020304" pitchFamily="18" charset="0"/>
              </a:rPr>
              <a:t>(R149.3 billion)</a:t>
            </a:r>
            <a:endParaRPr lang="en-GB" sz="2400" dirty="0" smtClean="0">
              <a:latin typeface="Calibri" panose="020F0502020204030204" pitchFamily="34" charset="0"/>
              <a:ea typeface="Cambria" panose="02040503050406030204" pitchFamily="18" charset="0"/>
              <a:cs typeface="Times New Roman" panose="02020603050405020304" pitchFamily="18" charset="0"/>
            </a:endParaRPr>
          </a:p>
        </p:txBody>
      </p:sp>
      <p:sp>
        <p:nvSpPr>
          <p:cNvPr id="93" name="Rectangle 92"/>
          <p:cNvSpPr/>
          <p:nvPr/>
        </p:nvSpPr>
        <p:spPr>
          <a:xfrm>
            <a:off x="7971383" y="4251680"/>
            <a:ext cx="2808312" cy="1341066"/>
          </a:xfrm>
          <a:prstGeom prst="rect">
            <a:avLst/>
          </a:prstGeom>
        </p:spPr>
        <p:txBody>
          <a:bodyPr wrap="square" lIns="108896" tIns="54448" rIns="108896" bIns="54448">
            <a:spAutoFit/>
          </a:bodyPr>
          <a:lstStyle/>
          <a:p>
            <a:pPr algn="ctr"/>
            <a:r>
              <a:rPr lang="en-GB" sz="2000" dirty="0">
                <a:latin typeface="Calibri" panose="020F0502020204030204" pitchFamily="34" charset="0"/>
                <a:ea typeface="Cambria" panose="02040503050406030204" pitchFamily="18" charset="0"/>
                <a:cs typeface="Times New Roman" panose="02020603050405020304" pitchFamily="18" charset="0"/>
              </a:rPr>
              <a:t>VAT </a:t>
            </a:r>
            <a:r>
              <a:rPr lang="en-GB" sz="2000" dirty="0" smtClean="0">
                <a:latin typeface="Calibri" panose="020F0502020204030204" pitchFamily="34" charset="0"/>
                <a:ea typeface="Cambria" panose="02040503050406030204" pitchFamily="18" charset="0"/>
                <a:cs typeface="Times New Roman" panose="02020603050405020304" pitchFamily="18" charset="0"/>
              </a:rPr>
              <a:t>refunds of</a:t>
            </a:r>
            <a:endParaRPr lang="en-GB" sz="2000" dirty="0">
              <a:latin typeface="Calibri" panose="020F0502020204030204" pitchFamily="34" charset="0"/>
              <a:ea typeface="Cambria" panose="02040503050406030204" pitchFamily="18" charset="0"/>
              <a:cs typeface="Times New Roman" panose="02020603050405020304" pitchFamily="18" charset="0"/>
            </a:endParaRPr>
          </a:p>
          <a:p>
            <a:pPr lvl="0" algn="ctr"/>
            <a:r>
              <a:rPr lang="en-GB" sz="3200" dirty="0">
                <a:latin typeface="Calibri" panose="020F0502020204030204" pitchFamily="34" charset="0"/>
                <a:ea typeface="Cambria" panose="02040503050406030204" pitchFamily="18" charset="0"/>
                <a:cs typeface="Times New Roman" panose="02020603050405020304" pitchFamily="18" charset="0"/>
              </a:rPr>
              <a:t>8.7% </a:t>
            </a:r>
            <a:r>
              <a:rPr lang="en-GB" sz="3200" dirty="0" smtClean="0">
                <a:latin typeface="Calibri" panose="020F0502020204030204" pitchFamily="34" charset="0"/>
                <a:ea typeface="Cambria" panose="02040503050406030204" pitchFamily="18" charset="0"/>
                <a:cs typeface="Times New Roman" panose="02020603050405020304" pitchFamily="18" charset="0"/>
              </a:rPr>
              <a:t>growth</a:t>
            </a:r>
          </a:p>
          <a:p>
            <a:pPr lvl="0" algn="ctr"/>
            <a:r>
              <a:rPr lang="en-GB" sz="2800" dirty="0">
                <a:latin typeface="Calibri" panose="020F0502020204030204" pitchFamily="34" charset="0"/>
                <a:ea typeface="Cambria" panose="02040503050406030204" pitchFamily="18" charset="0"/>
                <a:cs typeface="Times New Roman" panose="02020603050405020304" pitchFamily="18" charset="0"/>
              </a:rPr>
              <a:t>(</a:t>
            </a:r>
            <a:r>
              <a:rPr lang="en-GB" sz="2800" dirty="0" smtClean="0">
                <a:latin typeface="Calibri" panose="020F0502020204030204" pitchFamily="34" charset="0"/>
                <a:ea typeface="Cambria" panose="02040503050406030204" pitchFamily="18" charset="0"/>
                <a:cs typeface="Times New Roman" panose="02020603050405020304" pitchFamily="18" charset="0"/>
              </a:rPr>
              <a:t>R181.6 billion)</a:t>
            </a:r>
          </a:p>
        </p:txBody>
      </p:sp>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31368" y="3036734"/>
            <a:ext cx="1461534" cy="1169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rot="18810637">
            <a:off x="9240040" y="3610030"/>
            <a:ext cx="1107996" cy="40011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monospaced for SAP" panose="020B0609020202030204" pitchFamily="49" charset="0"/>
                <a:cs typeface="Aharoni" panose="02010803020104030203" pitchFamily="2" charset="-79"/>
              </a:rPr>
              <a:t>REFUND</a:t>
            </a:r>
            <a:endParaRPr lang="en-US" sz="2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monospaced for SAP" panose="020B0609020202030204" pitchFamily="49" charset="0"/>
              <a:cs typeface="Aharoni" panose="02010803020104030203" pitchFamily="2" charset="-79"/>
            </a:endParaRPr>
          </a:p>
        </p:txBody>
      </p:sp>
      <p:pic>
        <p:nvPicPr>
          <p:cNvPr id="107" name="Picture 2"/>
          <p:cNvPicPr>
            <a:picLocks noChangeAspect="1" noChangeArrowheads="1"/>
          </p:cNvPicPr>
          <p:nvPr/>
        </p:nvPicPr>
        <p:blipFill>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00724" y="2997746"/>
            <a:ext cx="766797" cy="1247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3650903" y="4552124"/>
            <a:ext cx="864096" cy="749878"/>
            <a:chOff x="3650903" y="4437906"/>
            <a:chExt cx="864096" cy="749878"/>
          </a:xfrm>
        </p:grpSpPr>
        <p:sp>
          <p:nvSpPr>
            <p:cNvPr id="12" name="Rounded Rectangle 11"/>
            <p:cNvSpPr/>
            <p:nvPr/>
          </p:nvSpPr>
          <p:spPr>
            <a:xfrm>
              <a:off x="3650903" y="4437906"/>
              <a:ext cx="864096" cy="749878"/>
            </a:xfrm>
            <a:prstGeom prst="round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08"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66002" y="4495896"/>
              <a:ext cx="633898" cy="633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p:nvPr/>
        </p:nvGrpSpPr>
        <p:grpSpPr>
          <a:xfrm>
            <a:off x="7179295" y="4552124"/>
            <a:ext cx="864096" cy="749878"/>
            <a:chOff x="7179295" y="4437906"/>
            <a:chExt cx="864096" cy="749878"/>
          </a:xfrm>
        </p:grpSpPr>
        <p:sp>
          <p:nvSpPr>
            <p:cNvPr id="109" name="Rounded Rectangle 108"/>
            <p:cNvSpPr/>
            <p:nvPr/>
          </p:nvSpPr>
          <p:spPr>
            <a:xfrm>
              <a:off x="7179295" y="4437906"/>
              <a:ext cx="864096" cy="749878"/>
            </a:xfrm>
            <a:prstGeom prst="round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615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92255" y="4747567"/>
              <a:ext cx="63817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8" name="Rectangle 9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44" name="Group 43"/>
          <p:cNvGrpSpPr/>
          <p:nvPr/>
        </p:nvGrpSpPr>
        <p:grpSpPr>
          <a:xfrm>
            <a:off x="11661501" y="5688000"/>
            <a:ext cx="430888" cy="1152129"/>
            <a:chOff x="11428927" y="365650"/>
            <a:chExt cx="430888" cy="1152129"/>
          </a:xfrm>
        </p:grpSpPr>
        <p:sp>
          <p:nvSpPr>
            <p:cNvPr id="45" name="Round Same Side Corner Rectangle 4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6" name="TextBox 4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7" name="Group 46"/>
          <p:cNvGrpSpPr/>
          <p:nvPr/>
        </p:nvGrpSpPr>
        <p:grpSpPr>
          <a:xfrm>
            <a:off x="11659137" y="4559485"/>
            <a:ext cx="430888" cy="1152129"/>
            <a:chOff x="11428927" y="365650"/>
            <a:chExt cx="430888" cy="1152129"/>
          </a:xfrm>
        </p:grpSpPr>
        <p:sp>
          <p:nvSpPr>
            <p:cNvPr id="48" name="Round Same Side Corner Rectangle 4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51" name="Group 50"/>
          <p:cNvGrpSpPr/>
          <p:nvPr/>
        </p:nvGrpSpPr>
        <p:grpSpPr>
          <a:xfrm>
            <a:off x="11654409" y="3430968"/>
            <a:ext cx="430888" cy="1152129"/>
            <a:chOff x="11428927" y="365650"/>
            <a:chExt cx="430888" cy="1152129"/>
          </a:xfrm>
        </p:grpSpPr>
        <p:sp>
          <p:nvSpPr>
            <p:cNvPr id="52" name="Round Same Side Corner Rectangle 5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3" name="TextBox 5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54" name="Group 53"/>
          <p:cNvGrpSpPr/>
          <p:nvPr/>
        </p:nvGrpSpPr>
        <p:grpSpPr>
          <a:xfrm>
            <a:off x="11649681" y="45417"/>
            <a:ext cx="430887" cy="1152129"/>
            <a:chOff x="11716960" y="45417"/>
            <a:chExt cx="430887" cy="1152129"/>
          </a:xfrm>
        </p:grpSpPr>
        <p:sp>
          <p:nvSpPr>
            <p:cNvPr id="55" name="Round Same Side Corner Rectangle 54"/>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57" name="Group 56"/>
          <p:cNvGrpSpPr/>
          <p:nvPr/>
        </p:nvGrpSpPr>
        <p:grpSpPr>
          <a:xfrm>
            <a:off x="11649681" y="2302451"/>
            <a:ext cx="430888" cy="1152129"/>
            <a:chOff x="11428927" y="365650"/>
            <a:chExt cx="430888" cy="1152129"/>
          </a:xfrm>
        </p:grpSpPr>
        <p:sp>
          <p:nvSpPr>
            <p:cNvPr id="58" name="Round Same Side Corner Rectangle 5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9" name="TextBox 5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60" name="Group 59"/>
          <p:cNvGrpSpPr/>
          <p:nvPr/>
        </p:nvGrpSpPr>
        <p:grpSpPr>
          <a:xfrm>
            <a:off x="11715799" y="1173934"/>
            <a:ext cx="462824" cy="1152129"/>
            <a:chOff x="11685022" y="1926277"/>
            <a:chExt cx="462824" cy="1152129"/>
          </a:xfrm>
        </p:grpSpPr>
        <p:sp>
          <p:nvSpPr>
            <p:cNvPr id="61" name="Round Same Side Corner Rectangle 60"/>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38809735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Value-Added 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24</a:t>
            </a:fld>
            <a:endParaRPr lang="en-ZA" spc="300" dirty="0"/>
          </a:p>
        </p:txBody>
      </p:sp>
      <p:sp>
        <p:nvSpPr>
          <p:cNvPr id="41" name="TextBox 40"/>
          <p:cNvSpPr txBox="1"/>
          <p:nvPr/>
        </p:nvSpPr>
        <p:spPr>
          <a:xfrm>
            <a:off x="182324" y="4779362"/>
            <a:ext cx="5412795" cy="707886"/>
          </a:xfrm>
          <a:prstGeom prst="rect">
            <a:avLst/>
          </a:prstGeom>
          <a:noFill/>
          <a:ln>
            <a:solidFill>
              <a:srgbClr val="088D08"/>
            </a:solidFill>
          </a:ln>
        </p:spPr>
        <p:txBody>
          <a:bodyPr wrap="square" rtlCol="0">
            <a:spAutoFit/>
          </a:bodyPr>
          <a:lstStyle/>
          <a:p>
            <a:pPr lvl="0" algn="ctr"/>
            <a:r>
              <a:rPr lang="en-ZA" sz="2000" dirty="0" smtClean="0"/>
              <a:t>Subdued </a:t>
            </a:r>
            <a:r>
              <a:rPr lang="en-ZA" sz="2000" dirty="0"/>
              <a:t>consumption expenditure by </a:t>
            </a:r>
            <a:r>
              <a:rPr lang="en-ZA" sz="2000" dirty="0" smtClean="0"/>
              <a:t>households curtailed </a:t>
            </a:r>
            <a:r>
              <a:rPr lang="en-ZA" sz="2000" dirty="0"/>
              <a:t>the growth in Domestic VAT </a:t>
            </a:r>
            <a:r>
              <a:rPr lang="en-ZA" sz="2000" dirty="0" smtClean="0"/>
              <a:t>payments.</a:t>
            </a:r>
            <a:endParaRPr lang="en-ZA" sz="2000" dirty="0"/>
          </a:p>
        </p:txBody>
      </p:sp>
      <p:sp>
        <p:nvSpPr>
          <p:cNvPr id="48" name="TextBox 47"/>
          <p:cNvSpPr txBox="1"/>
          <p:nvPr/>
        </p:nvSpPr>
        <p:spPr>
          <a:xfrm>
            <a:off x="194519" y="812968"/>
            <a:ext cx="5586510" cy="534691"/>
          </a:xfrm>
          <a:prstGeom prst="rect">
            <a:avLst/>
          </a:prstGeom>
          <a:noFill/>
        </p:spPr>
        <p:txBody>
          <a:bodyPr wrap="square" lIns="108896" tIns="54448" rIns="108896" bIns="54448" rtlCol="0">
            <a:spAutoFit/>
          </a:bodyPr>
          <a:lstStyle/>
          <a:p>
            <a:pPr algn="ctr">
              <a:lnSpc>
                <a:spcPct val="115000"/>
              </a:lnSpc>
              <a:spcBef>
                <a:spcPts val="1191"/>
              </a:spcBef>
              <a:spcAft>
                <a:spcPts val="1191"/>
              </a:spcAft>
            </a:pPr>
            <a:r>
              <a:rPr lang="en-GB" sz="2400" dirty="0">
                <a:latin typeface="Calibri" panose="020F0502020204030204" pitchFamily="34" charset="0"/>
                <a:ea typeface="Cambria" panose="02040503050406030204" pitchFamily="18" charset="0"/>
                <a:cs typeface="Times New Roman" panose="02020603050405020304" pitchFamily="18" charset="0"/>
              </a:rPr>
              <a:t>Consumption was constrained by:</a:t>
            </a:r>
          </a:p>
        </p:txBody>
      </p:sp>
      <p:sp>
        <p:nvSpPr>
          <p:cNvPr id="52" name="TextBox 51"/>
          <p:cNvSpPr txBox="1"/>
          <p:nvPr/>
        </p:nvSpPr>
        <p:spPr>
          <a:xfrm>
            <a:off x="5739136" y="812968"/>
            <a:ext cx="5922366" cy="959423"/>
          </a:xfrm>
          <a:prstGeom prst="rect">
            <a:avLst/>
          </a:prstGeom>
          <a:noFill/>
        </p:spPr>
        <p:txBody>
          <a:bodyPr wrap="square" lIns="108896" tIns="54448" rIns="108896" bIns="54448" rtlCol="0">
            <a:spAutoFit/>
          </a:bodyPr>
          <a:lstStyle/>
          <a:p>
            <a:pPr algn="ctr">
              <a:lnSpc>
                <a:spcPct val="115000"/>
              </a:lnSpc>
              <a:spcBef>
                <a:spcPts val="1191"/>
              </a:spcBef>
              <a:spcAft>
                <a:spcPts val="1191"/>
              </a:spcAft>
            </a:pPr>
            <a:r>
              <a:rPr lang="en-ZA" sz="2400" dirty="0">
                <a:latin typeface="Calibri" panose="020F0502020204030204" pitchFamily="34" charset="0"/>
                <a:ea typeface="Cambria" panose="02040503050406030204" pitchFamily="18" charset="0"/>
                <a:cs typeface="Times New Roman" panose="02020603050405020304" pitchFamily="18" charset="0"/>
              </a:rPr>
              <a:t>Main sectors contributing to </a:t>
            </a:r>
            <a:r>
              <a:rPr lang="en-ZA" sz="2400" dirty="0" smtClean="0">
                <a:latin typeface="Calibri" panose="020F0502020204030204" pitchFamily="34" charset="0"/>
                <a:ea typeface="Cambria" panose="02040503050406030204" pitchFamily="18" charset="0"/>
                <a:cs typeface="Times New Roman" panose="02020603050405020304" pitchFamily="18" charset="0"/>
              </a:rPr>
              <a:t>Domestic VAT </a:t>
            </a:r>
            <a:r>
              <a:rPr lang="en-ZA" sz="2400" dirty="0">
                <a:latin typeface="Calibri" panose="020F0502020204030204" pitchFamily="34" charset="0"/>
                <a:ea typeface="Cambria" panose="02040503050406030204" pitchFamily="18" charset="0"/>
                <a:cs typeface="Times New Roman" panose="02020603050405020304" pitchFamily="18" charset="0"/>
              </a:rPr>
              <a:t>growth:</a:t>
            </a:r>
          </a:p>
        </p:txBody>
      </p:sp>
      <p:pic>
        <p:nvPicPr>
          <p:cNvPr id="1031"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l="9523" r="7275" b="13176"/>
          <a:stretch/>
        </p:blipFill>
        <p:spPr bwMode="auto">
          <a:xfrm>
            <a:off x="3794919" y="1632307"/>
            <a:ext cx="1921773" cy="1440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0879" b="7801"/>
          <a:stretch/>
        </p:blipFill>
        <p:spPr bwMode="auto">
          <a:xfrm>
            <a:off x="2365092" y="1746810"/>
            <a:ext cx="1141795" cy="1326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Rectangle 90"/>
          <p:cNvSpPr/>
          <p:nvPr/>
        </p:nvSpPr>
        <p:spPr>
          <a:xfrm>
            <a:off x="194518" y="3146320"/>
            <a:ext cx="5400601" cy="1566867"/>
          </a:xfrm>
          <a:prstGeom prst="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93" name="Straight Connector 92"/>
          <p:cNvCxnSpPr/>
          <p:nvPr/>
        </p:nvCxnSpPr>
        <p:spPr>
          <a:xfrm>
            <a:off x="1994719" y="1721077"/>
            <a:ext cx="0" cy="291300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794919" y="1721077"/>
            <a:ext cx="0" cy="29124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a:off x="194519" y="3330514"/>
            <a:ext cx="1848205" cy="1125622"/>
          </a:xfrm>
          <a:prstGeom prst="rect">
            <a:avLst/>
          </a:prstGeom>
        </p:spPr>
        <p:txBody>
          <a:bodyPr wrap="square" lIns="108896" tIns="54448" rIns="108896" bIns="54448">
            <a:spAutoFit/>
          </a:bodyPr>
          <a:lstStyle/>
          <a:p>
            <a:pPr lvl="0" algn="ctr"/>
            <a:r>
              <a:rPr lang="en-GB" sz="2200" dirty="0" smtClean="0">
                <a:solidFill>
                  <a:schemeClr val="bg1"/>
                </a:solidFill>
                <a:effectLst>
                  <a:outerShdw blurRad="38100" dist="38100" dir="2700000" algn="tl">
                    <a:srgbClr val="000000">
                      <a:alpha val="43137"/>
                    </a:srgbClr>
                  </a:outerShdw>
                </a:effectLst>
                <a:latin typeface="Calibri" panose="020F0502020204030204" pitchFamily="34" charset="0"/>
                <a:ea typeface="Cambria" panose="02040503050406030204" pitchFamily="18" charset="0"/>
                <a:cs typeface="Times New Roman" panose="02020603050405020304" pitchFamily="18" charset="0"/>
              </a:rPr>
              <a:t>Low</a:t>
            </a:r>
          </a:p>
          <a:p>
            <a:pPr lvl="0" algn="ctr"/>
            <a:r>
              <a:rPr lang="en-GB" sz="2200" dirty="0">
                <a:solidFill>
                  <a:schemeClr val="bg1"/>
                </a:solidFill>
                <a:effectLst>
                  <a:outerShdw blurRad="38100" dist="38100" dir="2700000" algn="tl">
                    <a:srgbClr val="000000">
                      <a:alpha val="43137"/>
                    </a:srgbClr>
                  </a:outerShdw>
                </a:effectLst>
                <a:latin typeface="Calibri" panose="020F0502020204030204" pitchFamily="34" charset="0"/>
                <a:ea typeface="Cambria" panose="02040503050406030204" pitchFamily="18" charset="0"/>
                <a:cs typeface="Times New Roman" panose="02020603050405020304" pitchFamily="18" charset="0"/>
              </a:rPr>
              <a:t>c</a:t>
            </a:r>
            <a:r>
              <a:rPr lang="en-GB" sz="2200" dirty="0" smtClean="0">
                <a:solidFill>
                  <a:schemeClr val="bg1"/>
                </a:solidFill>
                <a:effectLst>
                  <a:outerShdw blurRad="38100" dist="38100" dir="2700000" algn="tl">
                    <a:srgbClr val="000000">
                      <a:alpha val="43137"/>
                    </a:srgbClr>
                  </a:outerShdw>
                </a:effectLst>
                <a:latin typeface="Calibri" panose="020F0502020204030204" pitchFamily="34" charset="0"/>
                <a:ea typeface="Cambria" panose="02040503050406030204" pitchFamily="18" charset="0"/>
                <a:cs typeface="Times New Roman" panose="02020603050405020304" pitchFamily="18" charset="0"/>
              </a:rPr>
              <a:t>onsumer</a:t>
            </a:r>
          </a:p>
          <a:p>
            <a:pPr lvl="0" algn="ctr"/>
            <a:r>
              <a:rPr lang="en-GB" sz="2200" dirty="0" smtClean="0">
                <a:solidFill>
                  <a:schemeClr val="bg1"/>
                </a:solidFill>
                <a:effectLst>
                  <a:outerShdw blurRad="38100" dist="38100" dir="2700000" algn="tl">
                    <a:srgbClr val="000000">
                      <a:alpha val="43137"/>
                    </a:srgbClr>
                  </a:outerShdw>
                </a:effectLst>
                <a:latin typeface="Calibri" panose="020F0502020204030204" pitchFamily="34" charset="0"/>
                <a:ea typeface="Cambria" panose="02040503050406030204" pitchFamily="18" charset="0"/>
                <a:cs typeface="Times New Roman" panose="02020603050405020304" pitchFamily="18" charset="0"/>
              </a:rPr>
              <a:t>confidence</a:t>
            </a:r>
            <a:endParaRPr lang="en-ZA" sz="2200" dirty="0">
              <a:solidFill>
                <a:schemeClr val="bg1"/>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97" name="Rectangle 96"/>
          <p:cNvSpPr/>
          <p:nvPr/>
        </p:nvSpPr>
        <p:spPr>
          <a:xfrm>
            <a:off x="1994719" y="3161237"/>
            <a:ext cx="1848205" cy="1464176"/>
          </a:xfrm>
          <a:prstGeom prst="rect">
            <a:avLst/>
          </a:prstGeom>
        </p:spPr>
        <p:txBody>
          <a:bodyPr wrap="square" lIns="108896" tIns="54448" rIns="108896" bIns="54448">
            <a:spAutoFit/>
          </a:bodyPr>
          <a:lstStyle/>
          <a:p>
            <a:pPr lvl="0" algn="ctr"/>
            <a:r>
              <a:rPr lang="en-ZA" sz="2200" dirty="0">
                <a:solidFill>
                  <a:schemeClr val="bg1"/>
                </a:solidFill>
                <a:effectLst>
                  <a:outerShdw blurRad="38100" dist="38100" dir="2700000" algn="tl">
                    <a:srgbClr val="000000">
                      <a:alpha val="43137"/>
                    </a:srgbClr>
                  </a:outerShdw>
                </a:effectLst>
                <a:latin typeface="Calibri" panose="020F0502020204030204" pitchFamily="34" charset="0"/>
                <a:ea typeface="Cambria" panose="02040503050406030204" pitchFamily="18" charset="0"/>
                <a:cs typeface="Times New Roman" panose="02020603050405020304" pitchFamily="18" charset="0"/>
              </a:rPr>
              <a:t>High debt levels and high costs of servicing debt</a:t>
            </a:r>
          </a:p>
        </p:txBody>
      </p:sp>
      <p:sp>
        <p:nvSpPr>
          <p:cNvPr id="98" name="Rectangle 97"/>
          <p:cNvSpPr/>
          <p:nvPr/>
        </p:nvSpPr>
        <p:spPr>
          <a:xfrm>
            <a:off x="3794919" y="3330514"/>
            <a:ext cx="1848205" cy="1125622"/>
          </a:xfrm>
          <a:prstGeom prst="rect">
            <a:avLst/>
          </a:prstGeom>
        </p:spPr>
        <p:txBody>
          <a:bodyPr wrap="square" lIns="108896" tIns="54448" rIns="108896" bIns="54448">
            <a:spAutoFit/>
          </a:bodyPr>
          <a:lstStyle/>
          <a:p>
            <a:pPr lvl="0" algn="ctr"/>
            <a:r>
              <a:rPr lang="en-GB" sz="2200" dirty="0">
                <a:solidFill>
                  <a:schemeClr val="bg1"/>
                </a:solidFill>
                <a:effectLst>
                  <a:outerShdw blurRad="38100" dist="38100" dir="2700000" algn="tl">
                    <a:srgbClr val="000000">
                      <a:alpha val="43137"/>
                    </a:srgbClr>
                  </a:outerShdw>
                </a:effectLst>
                <a:latin typeface="Calibri" panose="020F0502020204030204" pitchFamily="34" charset="0"/>
                <a:ea typeface="Cambria" panose="02040503050406030204" pitchFamily="18" charset="0"/>
                <a:cs typeface="Times New Roman" panose="02020603050405020304" pitchFamily="18" charset="0"/>
              </a:rPr>
              <a:t>Slow growth in employment </a:t>
            </a:r>
          </a:p>
        </p:txBody>
      </p:sp>
      <p:pic>
        <p:nvPicPr>
          <p:cNvPr id="1039"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9987" y="1557586"/>
            <a:ext cx="1497268" cy="1497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Group 9"/>
          <p:cNvGrpSpPr/>
          <p:nvPr/>
        </p:nvGrpSpPr>
        <p:grpSpPr>
          <a:xfrm>
            <a:off x="5847147" y="1773610"/>
            <a:ext cx="2592288" cy="2364750"/>
            <a:chOff x="5955159" y="1772350"/>
            <a:chExt cx="2592288" cy="2364750"/>
          </a:xfrm>
        </p:grpSpPr>
        <p:sp>
          <p:nvSpPr>
            <p:cNvPr id="8" name="TextBox 7"/>
            <p:cNvSpPr txBox="1"/>
            <p:nvPr/>
          </p:nvSpPr>
          <p:spPr>
            <a:xfrm>
              <a:off x="5955159" y="3213770"/>
              <a:ext cx="2592288" cy="923330"/>
            </a:xfrm>
            <a:prstGeom prst="rect">
              <a:avLst/>
            </a:prstGeom>
            <a:noFill/>
          </p:spPr>
          <p:txBody>
            <a:bodyPr wrap="square" rtlCol="0">
              <a:spAutoFit/>
            </a:bodyPr>
            <a:lstStyle/>
            <a:p>
              <a:pPr algn="ctr"/>
              <a:r>
                <a:rPr lang="en-ZA" sz="1800" dirty="0">
                  <a:latin typeface="Calibri" panose="020F0502020204030204" pitchFamily="34" charset="0"/>
                  <a:ea typeface="Cambria" panose="02040503050406030204" pitchFamily="18" charset="0"/>
                  <a:cs typeface="Times New Roman" panose="02020603050405020304" pitchFamily="18" charset="0"/>
                </a:rPr>
                <a:t>Financial </a:t>
              </a:r>
              <a:r>
                <a:rPr lang="en-ZA" sz="1800" dirty="0" smtClean="0">
                  <a:latin typeface="Calibri" panose="020F0502020204030204" pitchFamily="34" charset="0"/>
                  <a:ea typeface="Cambria" panose="02040503050406030204" pitchFamily="18" charset="0"/>
                  <a:cs typeface="Times New Roman" panose="02020603050405020304" pitchFamily="18" charset="0"/>
                </a:rPr>
                <a:t>intermediation</a:t>
              </a:r>
              <a:r>
                <a:rPr lang="en-ZA" sz="1800" dirty="0">
                  <a:latin typeface="Calibri" panose="020F0502020204030204" pitchFamily="34" charset="0"/>
                  <a:ea typeface="Cambria" panose="02040503050406030204" pitchFamily="18" charset="0"/>
                  <a:cs typeface="Times New Roman" panose="02020603050405020304" pitchFamily="18" charset="0"/>
                </a:rPr>
                <a:t>, insurance, real estate &amp; business services</a:t>
              </a:r>
              <a:endParaRPr lang="en-ZA" sz="1800" dirty="0"/>
            </a:p>
          </p:txBody>
        </p:sp>
        <p:sp>
          <p:nvSpPr>
            <p:cNvPr id="119" name="Round Same Side Corner Rectangle 118"/>
            <p:cNvSpPr/>
            <p:nvPr/>
          </p:nvSpPr>
          <p:spPr>
            <a:xfrm>
              <a:off x="6135179" y="1772350"/>
              <a:ext cx="2232248" cy="1472413"/>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nvGrpSpPr>
          <p:cNvPr id="11" name="Group 10"/>
          <p:cNvGrpSpPr/>
          <p:nvPr/>
        </p:nvGrpSpPr>
        <p:grpSpPr>
          <a:xfrm>
            <a:off x="8907487" y="1773610"/>
            <a:ext cx="2592288" cy="2370091"/>
            <a:chOff x="8799475" y="1790825"/>
            <a:chExt cx="2592288" cy="2370091"/>
          </a:xfrm>
        </p:grpSpPr>
        <p:sp>
          <p:nvSpPr>
            <p:cNvPr id="114" name="TextBox 113"/>
            <p:cNvSpPr txBox="1"/>
            <p:nvPr/>
          </p:nvSpPr>
          <p:spPr>
            <a:xfrm>
              <a:off x="8799475" y="3237586"/>
              <a:ext cx="2592288" cy="923330"/>
            </a:xfrm>
            <a:prstGeom prst="rect">
              <a:avLst/>
            </a:prstGeom>
            <a:noFill/>
          </p:spPr>
          <p:txBody>
            <a:bodyPr wrap="square" rtlCol="0">
              <a:spAutoFit/>
            </a:bodyPr>
            <a:lstStyle/>
            <a:p>
              <a:pPr algn="ctr"/>
              <a:r>
                <a:rPr lang="en-ZA" sz="1800" dirty="0">
                  <a:latin typeface="Calibri" panose="020F0502020204030204" pitchFamily="34" charset="0"/>
                  <a:ea typeface="Cambria" panose="02040503050406030204" pitchFamily="18" charset="0"/>
                  <a:cs typeface="Times New Roman" panose="02020603050405020304" pitchFamily="18" charset="0"/>
                </a:rPr>
                <a:t>Wholesale and retail trade, catering and accommodation</a:t>
              </a:r>
              <a:endParaRPr lang="en-ZA" sz="1800" dirty="0"/>
            </a:p>
          </p:txBody>
        </p:sp>
        <p:sp>
          <p:nvSpPr>
            <p:cNvPr id="124" name="Round Same Side Corner Rectangle 123"/>
            <p:cNvSpPr/>
            <p:nvPr/>
          </p:nvSpPr>
          <p:spPr>
            <a:xfrm>
              <a:off x="8979495" y="1790825"/>
              <a:ext cx="2232248" cy="1472413"/>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nvGrpSpPr>
          <p:cNvPr id="9" name="Group 8"/>
          <p:cNvGrpSpPr/>
          <p:nvPr/>
        </p:nvGrpSpPr>
        <p:grpSpPr>
          <a:xfrm>
            <a:off x="7377317" y="4117621"/>
            <a:ext cx="2592288" cy="1791223"/>
            <a:chOff x="7323311" y="4045613"/>
            <a:chExt cx="2592288" cy="1791223"/>
          </a:xfrm>
        </p:grpSpPr>
        <p:sp>
          <p:nvSpPr>
            <p:cNvPr id="116" name="TextBox 115"/>
            <p:cNvSpPr txBox="1"/>
            <p:nvPr/>
          </p:nvSpPr>
          <p:spPr>
            <a:xfrm>
              <a:off x="7323311" y="5467504"/>
              <a:ext cx="2592288" cy="369332"/>
            </a:xfrm>
            <a:prstGeom prst="rect">
              <a:avLst/>
            </a:prstGeom>
            <a:noFill/>
          </p:spPr>
          <p:txBody>
            <a:bodyPr wrap="square" rtlCol="0">
              <a:spAutoFit/>
            </a:bodyPr>
            <a:lstStyle/>
            <a:p>
              <a:pPr algn="ctr"/>
              <a:r>
                <a:rPr lang="en-ZA" sz="1800" dirty="0" smtClean="0">
                  <a:latin typeface="Calibri" panose="020F0502020204030204" pitchFamily="34" charset="0"/>
                  <a:cs typeface="Times New Roman" panose="02020603050405020304" pitchFamily="18" charset="0"/>
                </a:rPr>
                <a:t>Mining</a:t>
              </a:r>
              <a:endParaRPr lang="en-ZA" sz="1600" dirty="0"/>
            </a:p>
          </p:txBody>
        </p:sp>
        <p:sp>
          <p:nvSpPr>
            <p:cNvPr id="125" name="Round Same Side Corner Rectangle 124"/>
            <p:cNvSpPr/>
            <p:nvPr/>
          </p:nvSpPr>
          <p:spPr>
            <a:xfrm>
              <a:off x="7503331" y="4045613"/>
              <a:ext cx="2232248" cy="1472413"/>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cxnSp>
        <p:nvCxnSpPr>
          <p:cNvPr id="15" name="Straight Connector 14"/>
          <p:cNvCxnSpPr/>
          <p:nvPr/>
        </p:nvCxnSpPr>
        <p:spPr>
          <a:xfrm>
            <a:off x="6063171" y="307840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9087507" y="306975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7485329" y="5446018"/>
            <a:ext cx="24662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1882" y="1917626"/>
            <a:ext cx="1122817" cy="1122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64"/>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9660333" y="1901856"/>
            <a:ext cx="1086596" cy="1086596"/>
          </a:xfrm>
          <a:prstGeom prst="rect">
            <a:avLst/>
          </a:prstGeom>
        </p:spPr>
      </p:pic>
      <p:sp>
        <p:nvSpPr>
          <p:cNvPr id="101" name="Rectangle 100"/>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53" name="Straight Connector 52"/>
          <p:cNvCxnSpPr/>
          <p:nvPr/>
        </p:nvCxnSpPr>
        <p:spPr>
          <a:xfrm>
            <a:off x="5824841" y="1795240"/>
            <a:ext cx="0" cy="393448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59415" y="4293890"/>
            <a:ext cx="986572" cy="1043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Group 54"/>
          <p:cNvGrpSpPr/>
          <p:nvPr/>
        </p:nvGrpSpPr>
        <p:grpSpPr>
          <a:xfrm>
            <a:off x="11661501" y="5688000"/>
            <a:ext cx="430888" cy="1152129"/>
            <a:chOff x="11428927" y="365650"/>
            <a:chExt cx="430888" cy="1152129"/>
          </a:xfrm>
        </p:grpSpPr>
        <p:sp>
          <p:nvSpPr>
            <p:cNvPr id="56" name="Round Same Side Corner Rectangle 5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7" name="TextBox 5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8" name="Group 57"/>
          <p:cNvGrpSpPr/>
          <p:nvPr/>
        </p:nvGrpSpPr>
        <p:grpSpPr>
          <a:xfrm>
            <a:off x="11659137" y="4559485"/>
            <a:ext cx="430888" cy="1152129"/>
            <a:chOff x="11428927" y="365650"/>
            <a:chExt cx="430888" cy="1152129"/>
          </a:xfrm>
        </p:grpSpPr>
        <p:sp>
          <p:nvSpPr>
            <p:cNvPr id="59" name="Round Same Side Corner Rectangle 5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0" name="TextBox 5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1" name="Group 60"/>
          <p:cNvGrpSpPr/>
          <p:nvPr/>
        </p:nvGrpSpPr>
        <p:grpSpPr>
          <a:xfrm>
            <a:off x="11654409" y="3430968"/>
            <a:ext cx="430888" cy="1152129"/>
            <a:chOff x="11428927" y="365650"/>
            <a:chExt cx="430888" cy="1152129"/>
          </a:xfrm>
        </p:grpSpPr>
        <p:sp>
          <p:nvSpPr>
            <p:cNvPr id="62" name="Round Same Side Corner Rectangle 6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3" name="TextBox 6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4" name="Group 63"/>
          <p:cNvGrpSpPr/>
          <p:nvPr/>
        </p:nvGrpSpPr>
        <p:grpSpPr>
          <a:xfrm>
            <a:off x="11649681" y="45417"/>
            <a:ext cx="430887" cy="1152129"/>
            <a:chOff x="11716960" y="45417"/>
            <a:chExt cx="430887" cy="1152129"/>
          </a:xfrm>
        </p:grpSpPr>
        <p:sp>
          <p:nvSpPr>
            <p:cNvPr id="66" name="Round Same Side Corner Rectangle 65"/>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7" name="TextBox 66"/>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68" name="Group 67"/>
          <p:cNvGrpSpPr/>
          <p:nvPr/>
        </p:nvGrpSpPr>
        <p:grpSpPr>
          <a:xfrm>
            <a:off x="11649681" y="2302451"/>
            <a:ext cx="430888" cy="1152129"/>
            <a:chOff x="11428927" y="365650"/>
            <a:chExt cx="430888" cy="1152129"/>
          </a:xfrm>
        </p:grpSpPr>
        <p:sp>
          <p:nvSpPr>
            <p:cNvPr id="69" name="Round Same Side Corner Rectangle 6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71" name="Group 70"/>
          <p:cNvGrpSpPr/>
          <p:nvPr/>
        </p:nvGrpSpPr>
        <p:grpSpPr>
          <a:xfrm>
            <a:off x="11715799" y="1173934"/>
            <a:ext cx="462824" cy="1152129"/>
            <a:chOff x="11685022" y="1926277"/>
            <a:chExt cx="462824" cy="1152129"/>
          </a:xfrm>
        </p:grpSpPr>
        <p:sp>
          <p:nvSpPr>
            <p:cNvPr id="72" name="Round Same Side Corner Rectangle 71"/>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10618211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Value-Added 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25</a:t>
            </a:fld>
            <a:endParaRPr lang="en-ZA" spc="300" dirty="0"/>
          </a:p>
        </p:txBody>
      </p:sp>
      <p:sp>
        <p:nvSpPr>
          <p:cNvPr id="48" name="TextBox 47"/>
          <p:cNvSpPr txBox="1"/>
          <p:nvPr/>
        </p:nvSpPr>
        <p:spPr>
          <a:xfrm>
            <a:off x="194519" y="812968"/>
            <a:ext cx="11233248" cy="534691"/>
          </a:xfrm>
          <a:prstGeom prst="rect">
            <a:avLst/>
          </a:prstGeom>
          <a:noFill/>
        </p:spPr>
        <p:txBody>
          <a:bodyPr wrap="square" lIns="108896" tIns="54448" rIns="108896" bIns="54448" rtlCol="0">
            <a:spAutoFit/>
          </a:bodyPr>
          <a:lstStyle/>
          <a:p>
            <a:pPr algn="ctr">
              <a:lnSpc>
                <a:spcPct val="115000"/>
              </a:lnSpc>
              <a:spcBef>
                <a:spcPts val="1191"/>
              </a:spcBef>
              <a:spcAft>
                <a:spcPts val="1191"/>
              </a:spcAft>
            </a:pPr>
            <a:r>
              <a:rPr lang="en-ZA" sz="2400" dirty="0">
                <a:latin typeface="Calibri" panose="020F0502020204030204" pitchFamily="34" charset="0"/>
                <a:ea typeface="Cambria" panose="02040503050406030204" pitchFamily="18" charset="0"/>
                <a:cs typeface="Times New Roman" panose="02020603050405020304" pitchFamily="18" charset="0"/>
              </a:rPr>
              <a:t>VAT refunds </a:t>
            </a:r>
            <a:r>
              <a:rPr lang="en-ZA" sz="2400" dirty="0" smtClean="0">
                <a:latin typeface="Calibri" panose="020F0502020204030204" pitchFamily="34" charset="0"/>
                <a:ea typeface="Cambria" panose="02040503050406030204" pitchFamily="18" charset="0"/>
                <a:cs typeface="Times New Roman" panose="02020603050405020304" pitchFamily="18" charset="0"/>
              </a:rPr>
              <a:t>increased in all sectors.  It increased most in the following four sectors:</a:t>
            </a:r>
            <a:endParaRPr lang="en-ZA" sz="2400" dirty="0">
              <a:latin typeface="Calibri" panose="020F0502020204030204" pitchFamily="34" charset="0"/>
              <a:ea typeface="Cambria" panose="02040503050406030204" pitchFamily="18" charset="0"/>
              <a:cs typeface="Times New Roman" panose="02020603050405020304" pitchFamily="18" charset="0"/>
            </a:endParaRPr>
          </a:p>
        </p:txBody>
      </p:sp>
      <p:sp>
        <p:nvSpPr>
          <p:cNvPr id="104" name="Rectangle 103"/>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120" name="Group 119"/>
          <p:cNvGrpSpPr/>
          <p:nvPr/>
        </p:nvGrpSpPr>
        <p:grpSpPr>
          <a:xfrm>
            <a:off x="11659137" y="4559485"/>
            <a:ext cx="430888" cy="1152129"/>
            <a:chOff x="11428927" y="365650"/>
            <a:chExt cx="430888" cy="1152129"/>
          </a:xfrm>
        </p:grpSpPr>
        <p:sp>
          <p:nvSpPr>
            <p:cNvPr id="124" name="Round Same Side Corner Rectangle 12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5" name="TextBox 12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73" name="Group 72"/>
          <p:cNvGrpSpPr/>
          <p:nvPr/>
        </p:nvGrpSpPr>
        <p:grpSpPr>
          <a:xfrm>
            <a:off x="50503" y="1619565"/>
            <a:ext cx="4774258" cy="1783369"/>
            <a:chOff x="194519" y="2006465"/>
            <a:chExt cx="4774258" cy="1783369"/>
          </a:xfrm>
        </p:grpSpPr>
        <p:sp>
          <p:nvSpPr>
            <p:cNvPr id="74" name="TextBox 73"/>
            <p:cNvSpPr txBox="1"/>
            <p:nvPr/>
          </p:nvSpPr>
          <p:spPr>
            <a:xfrm>
              <a:off x="2282751" y="2349674"/>
              <a:ext cx="2686026" cy="1261884"/>
            </a:xfrm>
            <a:prstGeom prst="rect">
              <a:avLst/>
            </a:prstGeom>
            <a:noFill/>
          </p:spPr>
          <p:txBody>
            <a:bodyPr wrap="square" rtlCol="0">
              <a:spAutoFit/>
            </a:bodyPr>
            <a:lstStyle/>
            <a:p>
              <a:pPr algn="ctr"/>
              <a:r>
                <a:rPr lang="en-ZA" sz="1800" dirty="0" smtClean="0"/>
                <a:t>Total Refund: </a:t>
              </a:r>
            </a:p>
            <a:p>
              <a:pPr algn="ctr"/>
              <a:r>
                <a:rPr lang="en-ZA" sz="2000" dirty="0" smtClean="0"/>
                <a:t>R36.7 bn</a:t>
              </a:r>
            </a:p>
            <a:p>
              <a:pPr algn="ctr"/>
              <a:r>
                <a:rPr lang="en-ZA" sz="1800" dirty="0" smtClean="0"/>
                <a:t>% Contribution:  </a:t>
              </a:r>
            </a:p>
            <a:p>
              <a:pPr algn="ctr"/>
              <a:r>
                <a:rPr lang="en-ZA" sz="2000" dirty="0" smtClean="0"/>
                <a:t>20.3%</a:t>
              </a:r>
            </a:p>
          </p:txBody>
        </p:sp>
        <p:grpSp>
          <p:nvGrpSpPr>
            <p:cNvPr id="75" name="Group 74"/>
            <p:cNvGrpSpPr/>
            <p:nvPr/>
          </p:nvGrpSpPr>
          <p:grpSpPr>
            <a:xfrm>
              <a:off x="194519" y="2006465"/>
              <a:ext cx="2520280" cy="1783369"/>
              <a:chOff x="194519" y="2006465"/>
              <a:chExt cx="2520280" cy="1783369"/>
            </a:xfrm>
          </p:grpSpPr>
          <p:sp>
            <p:nvSpPr>
              <p:cNvPr id="76" name="Round Same Side Corner Rectangle 75"/>
              <p:cNvSpPr/>
              <p:nvPr/>
            </p:nvSpPr>
            <p:spPr>
              <a:xfrm>
                <a:off x="374539" y="2016245"/>
                <a:ext cx="2340260" cy="1773589"/>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77" name="Straight Connector 76"/>
              <p:cNvCxnSpPr/>
              <p:nvPr/>
            </p:nvCxnSpPr>
            <p:spPr>
              <a:xfrm>
                <a:off x="194519" y="3645818"/>
                <a:ext cx="24662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Down Arrow 78"/>
              <p:cNvSpPr/>
              <p:nvPr/>
            </p:nvSpPr>
            <p:spPr>
              <a:xfrm rot="10800000">
                <a:off x="622065" y="2133649"/>
                <a:ext cx="220526" cy="742685"/>
              </a:xfrm>
              <a:prstGeom prst="downArrow">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4639" y="2006465"/>
                <a:ext cx="919273" cy="91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 name="TextBox 81"/>
              <p:cNvSpPr txBox="1"/>
              <p:nvPr/>
            </p:nvSpPr>
            <p:spPr>
              <a:xfrm>
                <a:off x="374820" y="2853730"/>
                <a:ext cx="2339979" cy="830997"/>
              </a:xfrm>
              <a:prstGeom prst="rect">
                <a:avLst/>
              </a:prstGeom>
              <a:noFill/>
              <a:ln>
                <a:noFill/>
              </a:ln>
            </p:spPr>
            <p:txBody>
              <a:bodyPr wrap="square" rtlCol="0">
                <a:spAutoFit/>
              </a:bodyPr>
              <a:lstStyle/>
              <a:p>
                <a:pPr algn="ctr"/>
                <a:r>
                  <a:rPr lang="en-ZA" sz="1600" dirty="0">
                    <a:solidFill>
                      <a:schemeClr val="bg1"/>
                    </a:solidFill>
                    <a:effectLst>
                      <a:outerShdw blurRad="38100" dist="38100" dir="2700000" algn="tl">
                        <a:srgbClr val="000000">
                          <a:alpha val="43137"/>
                        </a:srgbClr>
                      </a:outerShdw>
                    </a:effectLst>
                  </a:rPr>
                  <a:t>Financial intermediation, insurance, real estate &amp; </a:t>
                </a:r>
                <a:endParaRPr lang="en-ZA" sz="1600" dirty="0" smtClean="0">
                  <a:solidFill>
                    <a:schemeClr val="bg1"/>
                  </a:solidFill>
                  <a:effectLst>
                    <a:outerShdw blurRad="38100" dist="38100" dir="2700000" algn="tl">
                      <a:srgbClr val="000000">
                        <a:alpha val="43137"/>
                      </a:srgbClr>
                    </a:outerShdw>
                  </a:effectLst>
                </a:endParaRPr>
              </a:p>
              <a:p>
                <a:pPr algn="ctr"/>
                <a:r>
                  <a:rPr lang="en-ZA" sz="1600" dirty="0" smtClean="0">
                    <a:solidFill>
                      <a:schemeClr val="bg1"/>
                    </a:solidFill>
                    <a:effectLst>
                      <a:outerShdw blurRad="38100" dist="38100" dir="2700000" algn="tl">
                        <a:srgbClr val="000000">
                          <a:alpha val="43137"/>
                        </a:srgbClr>
                      </a:outerShdw>
                    </a:effectLst>
                  </a:rPr>
                  <a:t>business </a:t>
                </a:r>
                <a:r>
                  <a:rPr lang="en-ZA" sz="1600" dirty="0">
                    <a:solidFill>
                      <a:schemeClr val="bg1"/>
                    </a:solidFill>
                    <a:effectLst>
                      <a:outerShdw blurRad="38100" dist="38100" dir="2700000" algn="tl">
                        <a:srgbClr val="000000">
                          <a:alpha val="43137"/>
                        </a:srgbClr>
                      </a:outerShdw>
                    </a:effectLst>
                  </a:rPr>
                  <a:t>services</a:t>
                </a:r>
              </a:p>
            </p:txBody>
          </p:sp>
        </p:grpSp>
      </p:grpSp>
      <p:grpSp>
        <p:nvGrpSpPr>
          <p:cNvPr id="83" name="Group 82"/>
          <p:cNvGrpSpPr/>
          <p:nvPr/>
        </p:nvGrpSpPr>
        <p:grpSpPr>
          <a:xfrm>
            <a:off x="2443526" y="3875314"/>
            <a:ext cx="4774258" cy="1773589"/>
            <a:chOff x="194519" y="2016245"/>
            <a:chExt cx="4774258" cy="1773589"/>
          </a:xfrm>
        </p:grpSpPr>
        <p:sp>
          <p:nvSpPr>
            <p:cNvPr id="85" name="TextBox 84"/>
            <p:cNvSpPr txBox="1"/>
            <p:nvPr/>
          </p:nvSpPr>
          <p:spPr>
            <a:xfrm>
              <a:off x="2282751" y="2349674"/>
              <a:ext cx="2686026" cy="1261884"/>
            </a:xfrm>
            <a:prstGeom prst="rect">
              <a:avLst/>
            </a:prstGeom>
            <a:noFill/>
          </p:spPr>
          <p:txBody>
            <a:bodyPr wrap="square" rtlCol="0">
              <a:spAutoFit/>
            </a:bodyPr>
            <a:lstStyle/>
            <a:p>
              <a:pPr algn="ctr"/>
              <a:r>
                <a:rPr lang="en-ZA" sz="1800" dirty="0" smtClean="0"/>
                <a:t>Total Refund: </a:t>
              </a:r>
            </a:p>
            <a:p>
              <a:pPr algn="ctr"/>
              <a:r>
                <a:rPr lang="en-ZA" sz="2000" dirty="0" smtClean="0"/>
                <a:t>R35.2 bn</a:t>
              </a:r>
            </a:p>
            <a:p>
              <a:pPr algn="ctr"/>
              <a:r>
                <a:rPr lang="en-ZA" sz="1800" dirty="0" smtClean="0"/>
                <a:t>% Contribution:  </a:t>
              </a:r>
            </a:p>
            <a:p>
              <a:pPr algn="ctr"/>
              <a:r>
                <a:rPr lang="en-ZA" sz="2000" dirty="0" smtClean="0"/>
                <a:t>19.5%</a:t>
              </a:r>
            </a:p>
          </p:txBody>
        </p:sp>
        <p:grpSp>
          <p:nvGrpSpPr>
            <p:cNvPr id="86" name="Group 85"/>
            <p:cNvGrpSpPr/>
            <p:nvPr/>
          </p:nvGrpSpPr>
          <p:grpSpPr>
            <a:xfrm>
              <a:off x="194519" y="2016245"/>
              <a:ext cx="2520280" cy="1773589"/>
              <a:chOff x="194519" y="2016245"/>
              <a:chExt cx="2520280" cy="1773589"/>
            </a:xfrm>
          </p:grpSpPr>
          <p:sp>
            <p:nvSpPr>
              <p:cNvPr id="87" name="Round Same Side Corner Rectangle 86"/>
              <p:cNvSpPr/>
              <p:nvPr/>
            </p:nvSpPr>
            <p:spPr>
              <a:xfrm>
                <a:off x="374539" y="2016245"/>
                <a:ext cx="2340260" cy="1773589"/>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88" name="Straight Connector 87"/>
              <p:cNvCxnSpPr/>
              <p:nvPr/>
            </p:nvCxnSpPr>
            <p:spPr>
              <a:xfrm>
                <a:off x="194519" y="3645818"/>
                <a:ext cx="24662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9" name="Down Arrow 88"/>
              <p:cNvSpPr/>
              <p:nvPr/>
            </p:nvSpPr>
            <p:spPr>
              <a:xfrm rot="10800000">
                <a:off x="622065" y="2133649"/>
                <a:ext cx="220526" cy="742685"/>
              </a:xfrm>
              <a:prstGeom prst="downArrow">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1" name="TextBox 90"/>
              <p:cNvSpPr txBox="1"/>
              <p:nvPr/>
            </p:nvSpPr>
            <p:spPr>
              <a:xfrm>
                <a:off x="374820" y="3104379"/>
                <a:ext cx="2339979" cy="338554"/>
              </a:xfrm>
              <a:prstGeom prst="rect">
                <a:avLst/>
              </a:prstGeom>
              <a:noFill/>
              <a:ln>
                <a:noFill/>
              </a:ln>
            </p:spPr>
            <p:txBody>
              <a:bodyPr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Mining</a:t>
                </a:r>
                <a:endParaRPr lang="en-ZA" sz="1600" dirty="0">
                  <a:solidFill>
                    <a:schemeClr val="bg1"/>
                  </a:solidFill>
                  <a:effectLst>
                    <a:outerShdw blurRad="38100" dist="38100" dir="2700000" algn="tl">
                      <a:srgbClr val="000000">
                        <a:alpha val="43137"/>
                      </a:srgbClr>
                    </a:outerShdw>
                  </a:effectLst>
                </a:endParaRPr>
              </a:p>
            </p:txBody>
          </p:sp>
        </p:grpSp>
      </p:grpSp>
      <p:grpSp>
        <p:nvGrpSpPr>
          <p:cNvPr id="93" name="Group 92"/>
          <p:cNvGrpSpPr/>
          <p:nvPr/>
        </p:nvGrpSpPr>
        <p:grpSpPr>
          <a:xfrm>
            <a:off x="4836549" y="1629345"/>
            <a:ext cx="4774258" cy="1773589"/>
            <a:chOff x="194519" y="2016245"/>
            <a:chExt cx="4774258" cy="1773589"/>
          </a:xfrm>
        </p:grpSpPr>
        <p:sp>
          <p:nvSpPr>
            <p:cNvPr id="94" name="TextBox 93"/>
            <p:cNvSpPr txBox="1"/>
            <p:nvPr/>
          </p:nvSpPr>
          <p:spPr>
            <a:xfrm>
              <a:off x="2282751" y="2349674"/>
              <a:ext cx="2686026" cy="1261884"/>
            </a:xfrm>
            <a:prstGeom prst="rect">
              <a:avLst/>
            </a:prstGeom>
            <a:noFill/>
          </p:spPr>
          <p:txBody>
            <a:bodyPr wrap="square" rtlCol="0">
              <a:spAutoFit/>
            </a:bodyPr>
            <a:lstStyle/>
            <a:p>
              <a:pPr algn="ctr"/>
              <a:r>
                <a:rPr lang="en-ZA" sz="1800" dirty="0" smtClean="0"/>
                <a:t>Total Refund: </a:t>
              </a:r>
            </a:p>
            <a:p>
              <a:pPr algn="ctr"/>
              <a:r>
                <a:rPr lang="en-ZA" sz="2000" dirty="0" smtClean="0"/>
                <a:t>R35.8 bn</a:t>
              </a:r>
            </a:p>
            <a:p>
              <a:pPr algn="ctr"/>
              <a:r>
                <a:rPr lang="en-ZA" sz="1800" dirty="0" smtClean="0"/>
                <a:t>% Contribution:  </a:t>
              </a:r>
            </a:p>
            <a:p>
              <a:pPr algn="ctr"/>
              <a:r>
                <a:rPr lang="en-ZA" sz="2000" dirty="0" smtClean="0"/>
                <a:t>19.8%</a:t>
              </a:r>
            </a:p>
          </p:txBody>
        </p:sp>
        <p:grpSp>
          <p:nvGrpSpPr>
            <p:cNvPr id="96" name="Group 95"/>
            <p:cNvGrpSpPr/>
            <p:nvPr/>
          </p:nvGrpSpPr>
          <p:grpSpPr>
            <a:xfrm>
              <a:off x="194519" y="2016245"/>
              <a:ext cx="2520280" cy="1773589"/>
              <a:chOff x="194519" y="2016245"/>
              <a:chExt cx="2520280" cy="1773589"/>
            </a:xfrm>
          </p:grpSpPr>
          <p:sp>
            <p:nvSpPr>
              <p:cNvPr id="97" name="Round Same Side Corner Rectangle 96"/>
              <p:cNvSpPr/>
              <p:nvPr/>
            </p:nvSpPr>
            <p:spPr>
              <a:xfrm>
                <a:off x="374539" y="2016245"/>
                <a:ext cx="2340260" cy="1773589"/>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98" name="Straight Connector 97"/>
              <p:cNvCxnSpPr/>
              <p:nvPr/>
            </p:nvCxnSpPr>
            <p:spPr>
              <a:xfrm>
                <a:off x="194519" y="3645818"/>
                <a:ext cx="24662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0" name="Down Arrow 99"/>
              <p:cNvSpPr/>
              <p:nvPr/>
            </p:nvSpPr>
            <p:spPr>
              <a:xfrm rot="10800000">
                <a:off x="622065" y="2133649"/>
                <a:ext cx="220526" cy="742685"/>
              </a:xfrm>
              <a:prstGeom prst="downArrow">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2" name="TextBox 101"/>
              <p:cNvSpPr txBox="1"/>
              <p:nvPr/>
            </p:nvSpPr>
            <p:spPr>
              <a:xfrm>
                <a:off x="374820" y="2853730"/>
                <a:ext cx="2339979" cy="830997"/>
              </a:xfrm>
              <a:prstGeom prst="rect">
                <a:avLst/>
              </a:prstGeom>
              <a:noFill/>
              <a:ln>
                <a:noFill/>
              </a:ln>
            </p:spPr>
            <p:txBody>
              <a:bodyPr wrap="square" rtlCol="0">
                <a:spAutoFit/>
              </a:bodyPr>
              <a:lstStyle/>
              <a:p>
                <a:pPr algn="ctr"/>
                <a:r>
                  <a:rPr lang="en-ZA" sz="1600" dirty="0">
                    <a:solidFill>
                      <a:schemeClr val="bg1"/>
                    </a:solidFill>
                    <a:effectLst>
                      <a:outerShdw blurRad="38100" dist="38100" dir="2700000" algn="tl">
                        <a:srgbClr val="000000">
                          <a:alpha val="43137"/>
                        </a:srgbClr>
                      </a:outerShdw>
                    </a:effectLst>
                  </a:rPr>
                  <a:t>Wholesale and retail trade, catering and accommodation</a:t>
                </a:r>
              </a:p>
            </p:txBody>
          </p:sp>
        </p:grpSp>
      </p:grpSp>
      <p:pic>
        <p:nvPicPr>
          <p:cNvPr id="156" name="Picture 155"/>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030424" y="1701602"/>
            <a:ext cx="777775" cy="777775"/>
          </a:xfrm>
          <a:prstGeom prst="rect">
            <a:avLst/>
          </a:prstGeom>
        </p:spPr>
      </p:pic>
      <p:pic>
        <p:nvPicPr>
          <p:cNvPr id="15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1392" y="3916251"/>
            <a:ext cx="845857" cy="845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78895" y="3973669"/>
            <a:ext cx="738082" cy="780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8" name="Group 57"/>
          <p:cNvGrpSpPr/>
          <p:nvPr/>
        </p:nvGrpSpPr>
        <p:grpSpPr>
          <a:xfrm>
            <a:off x="11661501" y="5688000"/>
            <a:ext cx="430888" cy="1152129"/>
            <a:chOff x="11428927" y="365650"/>
            <a:chExt cx="430888" cy="1152129"/>
          </a:xfrm>
        </p:grpSpPr>
        <p:sp>
          <p:nvSpPr>
            <p:cNvPr id="59" name="Round Same Side Corner Rectangle 5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0" name="TextBox 5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1" name="Group 60"/>
          <p:cNvGrpSpPr/>
          <p:nvPr/>
        </p:nvGrpSpPr>
        <p:grpSpPr>
          <a:xfrm>
            <a:off x="11659137" y="4559485"/>
            <a:ext cx="430888" cy="1152129"/>
            <a:chOff x="11428927" y="365650"/>
            <a:chExt cx="430888" cy="1152129"/>
          </a:xfrm>
        </p:grpSpPr>
        <p:sp>
          <p:nvSpPr>
            <p:cNvPr id="62" name="Round Same Side Corner Rectangle 6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3" name="TextBox 6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4" name="Group 63"/>
          <p:cNvGrpSpPr/>
          <p:nvPr/>
        </p:nvGrpSpPr>
        <p:grpSpPr>
          <a:xfrm>
            <a:off x="11654409" y="3430968"/>
            <a:ext cx="430888" cy="1152129"/>
            <a:chOff x="11428927" y="365650"/>
            <a:chExt cx="430888" cy="1152129"/>
          </a:xfrm>
        </p:grpSpPr>
        <p:sp>
          <p:nvSpPr>
            <p:cNvPr id="65" name="Round Same Side Corner Rectangle 6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6" name="TextBox 6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7" name="Group 66"/>
          <p:cNvGrpSpPr/>
          <p:nvPr/>
        </p:nvGrpSpPr>
        <p:grpSpPr>
          <a:xfrm>
            <a:off x="11649681" y="45417"/>
            <a:ext cx="430887" cy="1152129"/>
            <a:chOff x="11716960" y="45417"/>
            <a:chExt cx="430887" cy="1152129"/>
          </a:xfrm>
        </p:grpSpPr>
        <p:sp>
          <p:nvSpPr>
            <p:cNvPr id="68" name="Round Same Side Corner Rectangle 67"/>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TextBox 68"/>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0" name="Group 69"/>
          <p:cNvGrpSpPr/>
          <p:nvPr/>
        </p:nvGrpSpPr>
        <p:grpSpPr>
          <a:xfrm>
            <a:off x="11649681" y="2302451"/>
            <a:ext cx="430888" cy="1152129"/>
            <a:chOff x="11428927" y="365650"/>
            <a:chExt cx="430888" cy="1152129"/>
          </a:xfrm>
        </p:grpSpPr>
        <p:sp>
          <p:nvSpPr>
            <p:cNvPr id="71" name="Round Same Side Corner Rectangle 7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2" name="TextBox 7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78" name="Group 77"/>
          <p:cNvGrpSpPr/>
          <p:nvPr/>
        </p:nvGrpSpPr>
        <p:grpSpPr>
          <a:xfrm>
            <a:off x="11715799" y="1173934"/>
            <a:ext cx="462824" cy="1152129"/>
            <a:chOff x="11685022" y="1926277"/>
            <a:chExt cx="462824" cy="1152129"/>
          </a:xfrm>
        </p:grpSpPr>
        <p:sp>
          <p:nvSpPr>
            <p:cNvPr id="80" name="Round Same Side Corner Rectangle 79"/>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0" name="TextBox 89"/>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11312798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ectangle 102"/>
          <p:cNvSpPr/>
          <p:nvPr/>
        </p:nvSpPr>
        <p:spPr>
          <a:xfrm>
            <a:off x="6486074" y="2385690"/>
            <a:ext cx="1097217" cy="72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Value-Added 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26</a:t>
            </a:fld>
            <a:endParaRPr lang="en-ZA" spc="300" dirty="0"/>
          </a:p>
        </p:txBody>
      </p:sp>
      <p:sp>
        <p:nvSpPr>
          <p:cNvPr id="41" name="TextBox 40"/>
          <p:cNvSpPr txBox="1"/>
          <p:nvPr/>
        </p:nvSpPr>
        <p:spPr>
          <a:xfrm>
            <a:off x="122511" y="909514"/>
            <a:ext cx="11305256" cy="523220"/>
          </a:xfrm>
          <a:prstGeom prst="rect">
            <a:avLst/>
          </a:prstGeom>
          <a:noFill/>
          <a:ln>
            <a:noFill/>
          </a:ln>
        </p:spPr>
        <p:txBody>
          <a:bodyPr wrap="square" rtlCol="0">
            <a:spAutoFit/>
          </a:bodyPr>
          <a:lstStyle/>
          <a:p>
            <a:pPr algn="ctr"/>
            <a:r>
              <a:rPr lang="en-ZA" sz="2800" dirty="0"/>
              <a:t>In the </a:t>
            </a:r>
            <a:r>
              <a:rPr lang="en-ZA" sz="2800" dirty="0" smtClean="0"/>
              <a:t>2016/17 </a:t>
            </a:r>
            <a:r>
              <a:rPr lang="en-ZA" sz="2800" dirty="0"/>
              <a:t>fiscal year </a:t>
            </a:r>
            <a:r>
              <a:rPr lang="en-ZA" sz="2800" dirty="0" smtClean="0"/>
              <a:t>432k </a:t>
            </a:r>
            <a:r>
              <a:rPr lang="en-ZA" sz="2800" dirty="0"/>
              <a:t>VAT vendors were active. </a:t>
            </a:r>
          </a:p>
        </p:txBody>
      </p:sp>
      <p:sp>
        <p:nvSpPr>
          <p:cNvPr id="45" name="TextBox 44"/>
          <p:cNvSpPr txBox="1"/>
          <p:nvPr/>
        </p:nvSpPr>
        <p:spPr>
          <a:xfrm>
            <a:off x="97512" y="1485578"/>
            <a:ext cx="5497607" cy="1156400"/>
          </a:xfrm>
          <a:prstGeom prst="rect">
            <a:avLst/>
          </a:prstGeom>
          <a:noFill/>
        </p:spPr>
        <p:txBody>
          <a:bodyPr wrap="square" lIns="108896" tIns="54448" rIns="108896" bIns="54448" rtlCol="0">
            <a:spAutoFit/>
          </a:bodyPr>
          <a:lstStyle/>
          <a:p>
            <a:pPr lvl="0" algn="ctr"/>
            <a:r>
              <a:rPr lang="en-ZA" sz="2000" dirty="0"/>
              <a:t>There were </a:t>
            </a:r>
            <a:r>
              <a:rPr lang="en-ZA" sz="2400" dirty="0"/>
              <a:t>742 388 </a:t>
            </a:r>
            <a:r>
              <a:rPr lang="en-ZA" sz="2000" dirty="0"/>
              <a:t>registered vendors as at 31 March 2017, of which </a:t>
            </a:r>
            <a:r>
              <a:rPr lang="en-ZA" sz="2400" dirty="0"/>
              <a:t>432 072 (58.2%) </a:t>
            </a:r>
            <a:r>
              <a:rPr lang="en-ZA" sz="2000" dirty="0"/>
              <a:t>were active. </a:t>
            </a:r>
          </a:p>
        </p:txBody>
      </p:sp>
      <p:grpSp>
        <p:nvGrpSpPr>
          <p:cNvPr id="7" name="Group 6"/>
          <p:cNvGrpSpPr/>
          <p:nvPr/>
        </p:nvGrpSpPr>
        <p:grpSpPr>
          <a:xfrm>
            <a:off x="2918323" y="2765602"/>
            <a:ext cx="2314339" cy="2516885"/>
            <a:chOff x="2846315" y="3206301"/>
            <a:chExt cx="2314339" cy="2516885"/>
          </a:xfrm>
        </p:grpSpPr>
        <p:grpSp>
          <p:nvGrpSpPr>
            <p:cNvPr id="5" name="Group 4"/>
            <p:cNvGrpSpPr/>
            <p:nvPr/>
          </p:nvGrpSpPr>
          <p:grpSpPr>
            <a:xfrm>
              <a:off x="3062447" y="3206301"/>
              <a:ext cx="1958276" cy="1827831"/>
              <a:chOff x="2858815" y="3279865"/>
              <a:chExt cx="1958276" cy="1827831"/>
            </a:xfrm>
          </p:grpSpPr>
          <p:grpSp>
            <p:nvGrpSpPr>
              <p:cNvPr id="48" name="Group 47"/>
              <p:cNvGrpSpPr/>
              <p:nvPr/>
            </p:nvGrpSpPr>
            <p:grpSpPr>
              <a:xfrm>
                <a:off x="2858815" y="3279865"/>
                <a:ext cx="1958276" cy="1827831"/>
                <a:chOff x="435113" y="3206301"/>
                <a:chExt cx="1958276" cy="1827831"/>
              </a:xfrm>
            </p:grpSpPr>
            <p:sp>
              <p:nvSpPr>
                <p:cNvPr id="50" name="Round Same Side Corner Rectangle 49"/>
                <p:cNvSpPr/>
                <p:nvPr/>
              </p:nvSpPr>
              <p:spPr>
                <a:xfrm>
                  <a:off x="435113" y="3206301"/>
                  <a:ext cx="1958276" cy="1827831"/>
                </a:xfrm>
                <a:prstGeom prst="round2Same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7" name="TextBox 66"/>
                <p:cNvSpPr txBox="1"/>
                <p:nvPr/>
              </p:nvSpPr>
              <p:spPr>
                <a:xfrm>
                  <a:off x="435113" y="4446557"/>
                  <a:ext cx="1958276" cy="400110"/>
                </a:xfrm>
                <a:prstGeom prst="rect">
                  <a:avLst/>
                </a:prstGeom>
                <a:noFill/>
              </p:spPr>
              <p:txBody>
                <a:bodyPr wrap="square" rtlCol="0">
                  <a:spAutoFit/>
                </a:bodyPr>
                <a:lstStyle/>
                <a:p>
                  <a:pPr algn="ctr"/>
                  <a:r>
                    <a:rPr lang="en-ZA" sz="2000" b="1" spc="200" dirty="0" smtClean="0">
                      <a:solidFill>
                        <a:schemeClr val="bg1"/>
                      </a:solidFill>
                      <a:effectLst>
                        <a:outerShdw blurRad="38100" dist="38100" dir="2700000" algn="tl">
                          <a:srgbClr val="000000">
                            <a:alpha val="43137"/>
                          </a:srgbClr>
                        </a:outerShdw>
                      </a:effectLst>
                    </a:rPr>
                    <a:t>SUBMIT</a:t>
                  </a:r>
                  <a:endParaRPr lang="en-ZA" sz="2000" b="1" spc="200" dirty="0">
                    <a:solidFill>
                      <a:schemeClr val="bg1"/>
                    </a:solidFill>
                    <a:effectLst>
                      <a:outerShdw blurRad="38100" dist="38100" dir="2700000" algn="tl">
                        <a:srgbClr val="000000">
                          <a:alpha val="43137"/>
                        </a:srgbClr>
                      </a:outerShdw>
                    </a:effectLst>
                  </a:endParaRPr>
                </a:p>
              </p:txBody>
            </p:sp>
          </p:grp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255" y="3429794"/>
                <a:ext cx="1053745" cy="1053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9" name="TextBox 68"/>
            <p:cNvSpPr txBox="1"/>
            <p:nvPr/>
          </p:nvSpPr>
          <p:spPr>
            <a:xfrm>
              <a:off x="2846315" y="5305450"/>
              <a:ext cx="2314339" cy="417736"/>
            </a:xfrm>
            <a:prstGeom prst="rect">
              <a:avLst/>
            </a:prstGeom>
            <a:noFill/>
          </p:spPr>
          <p:txBody>
            <a:bodyPr wrap="square" lIns="108896" tIns="54448" rIns="108896" bIns="54448" rtlCol="0">
              <a:spAutoFit/>
            </a:bodyPr>
            <a:lstStyle/>
            <a:p>
              <a:pPr lvl="0" algn="ctr"/>
              <a:r>
                <a:rPr lang="en-GB" sz="2000" dirty="0" smtClean="0"/>
                <a:t>active* VAT vendors</a:t>
              </a:r>
              <a:endParaRPr lang="en-ZA" sz="2000" dirty="0"/>
            </a:p>
          </p:txBody>
        </p:sp>
        <p:sp>
          <p:nvSpPr>
            <p:cNvPr id="71" name="TextBox 70"/>
            <p:cNvSpPr txBox="1"/>
            <p:nvPr/>
          </p:nvSpPr>
          <p:spPr>
            <a:xfrm>
              <a:off x="2922516" y="4941962"/>
              <a:ext cx="2238138" cy="602402"/>
            </a:xfrm>
            <a:prstGeom prst="rect">
              <a:avLst/>
            </a:prstGeom>
            <a:noFill/>
          </p:spPr>
          <p:txBody>
            <a:bodyPr wrap="square" lIns="108896" tIns="54448" rIns="108896" bIns="54448" rtlCol="0">
              <a:spAutoFit/>
            </a:bodyPr>
            <a:lstStyle/>
            <a:p>
              <a:pPr lvl="0" algn="ctr"/>
              <a:r>
                <a:rPr lang="en-GB" sz="3200" dirty="0"/>
                <a:t>432 072 </a:t>
              </a:r>
              <a:endParaRPr lang="en-ZA" sz="3200" dirty="0"/>
            </a:p>
          </p:txBody>
        </p:sp>
      </p:grpSp>
      <p:grpSp>
        <p:nvGrpSpPr>
          <p:cNvPr id="6" name="Group 5"/>
          <p:cNvGrpSpPr/>
          <p:nvPr/>
        </p:nvGrpSpPr>
        <p:grpSpPr>
          <a:xfrm>
            <a:off x="587404" y="2765602"/>
            <a:ext cx="2238138" cy="2539053"/>
            <a:chOff x="515396" y="3206301"/>
            <a:chExt cx="2238138" cy="2539053"/>
          </a:xfrm>
        </p:grpSpPr>
        <p:grpSp>
          <p:nvGrpSpPr>
            <p:cNvPr id="4" name="Group 3"/>
            <p:cNvGrpSpPr/>
            <p:nvPr/>
          </p:nvGrpSpPr>
          <p:grpSpPr>
            <a:xfrm>
              <a:off x="655327" y="3206301"/>
              <a:ext cx="1958276" cy="1827831"/>
              <a:chOff x="435113" y="3206301"/>
              <a:chExt cx="1958276" cy="1827831"/>
            </a:xfrm>
          </p:grpSpPr>
          <p:sp>
            <p:nvSpPr>
              <p:cNvPr id="46" name="Round Same Side Corner Rectangle 45"/>
              <p:cNvSpPr/>
              <p:nvPr/>
            </p:nvSpPr>
            <p:spPr>
              <a:xfrm>
                <a:off x="435113" y="3206301"/>
                <a:ext cx="1958276" cy="1827831"/>
              </a:xfrm>
              <a:prstGeom prst="round2Same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938" y="3549998"/>
                <a:ext cx="1256599" cy="125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435113" y="3213770"/>
                <a:ext cx="1958276" cy="400110"/>
              </a:xfrm>
              <a:prstGeom prst="rect">
                <a:avLst/>
              </a:prstGeom>
              <a:noFill/>
            </p:spPr>
            <p:txBody>
              <a:bodyPr wrap="square" rtlCol="0">
                <a:spAutoFit/>
              </a:bodyPr>
              <a:lstStyle/>
              <a:p>
                <a:pPr algn="ctr"/>
                <a:r>
                  <a:rPr lang="en-ZA" sz="2000" b="1" spc="200" dirty="0" smtClean="0">
                    <a:solidFill>
                      <a:schemeClr val="bg1"/>
                    </a:solidFill>
                    <a:effectLst>
                      <a:outerShdw blurRad="38100" dist="38100" dir="2700000" algn="tl">
                        <a:srgbClr val="000000">
                          <a:alpha val="43137"/>
                        </a:srgbClr>
                      </a:outerShdw>
                    </a:effectLst>
                  </a:rPr>
                  <a:t>REGISTER</a:t>
                </a:r>
                <a:endParaRPr lang="en-ZA" sz="1900" b="1" spc="200" dirty="0">
                  <a:solidFill>
                    <a:schemeClr val="bg1"/>
                  </a:solidFill>
                  <a:effectLst>
                    <a:outerShdw blurRad="38100" dist="38100" dir="2700000" algn="tl">
                      <a:srgbClr val="000000">
                        <a:alpha val="43137"/>
                      </a:srgbClr>
                    </a:outerShdw>
                  </a:effectLst>
                </a:endParaRPr>
              </a:p>
            </p:txBody>
          </p:sp>
        </p:grpSp>
        <p:sp>
          <p:nvSpPr>
            <p:cNvPr id="68" name="TextBox 67"/>
            <p:cNvSpPr txBox="1"/>
            <p:nvPr/>
          </p:nvSpPr>
          <p:spPr>
            <a:xfrm>
              <a:off x="515396" y="5327618"/>
              <a:ext cx="2238138" cy="417736"/>
            </a:xfrm>
            <a:prstGeom prst="rect">
              <a:avLst/>
            </a:prstGeom>
            <a:noFill/>
          </p:spPr>
          <p:txBody>
            <a:bodyPr wrap="square" lIns="108896" tIns="54448" rIns="108896" bIns="54448" rtlCol="0">
              <a:spAutoFit/>
            </a:bodyPr>
            <a:lstStyle/>
            <a:p>
              <a:pPr lvl="0" algn="ctr"/>
              <a:r>
                <a:rPr lang="en-GB" sz="2000" dirty="0"/>
                <a:t>r</a:t>
              </a:r>
              <a:r>
                <a:rPr lang="en-GB" sz="2000" dirty="0" smtClean="0"/>
                <a:t>egistered vendors</a:t>
              </a:r>
              <a:endParaRPr lang="en-ZA" sz="2000" dirty="0"/>
            </a:p>
          </p:txBody>
        </p:sp>
        <p:sp>
          <p:nvSpPr>
            <p:cNvPr id="72" name="TextBox 71"/>
            <p:cNvSpPr txBox="1"/>
            <p:nvPr/>
          </p:nvSpPr>
          <p:spPr>
            <a:xfrm>
              <a:off x="515396" y="4941962"/>
              <a:ext cx="2238138" cy="602402"/>
            </a:xfrm>
            <a:prstGeom prst="rect">
              <a:avLst/>
            </a:prstGeom>
            <a:noFill/>
          </p:spPr>
          <p:txBody>
            <a:bodyPr wrap="square" lIns="108896" tIns="54448" rIns="108896" bIns="54448" rtlCol="0">
              <a:spAutoFit/>
            </a:bodyPr>
            <a:lstStyle/>
            <a:p>
              <a:pPr lvl="0" algn="ctr"/>
              <a:r>
                <a:rPr lang="en-GB" sz="3200" dirty="0"/>
                <a:t>742 </a:t>
              </a:r>
              <a:r>
                <a:rPr lang="en-GB" sz="3200" dirty="0" smtClean="0"/>
                <a:t>388</a:t>
              </a:r>
              <a:endParaRPr lang="en-ZA" sz="3200" dirty="0"/>
            </a:p>
          </p:txBody>
        </p:sp>
      </p:grpSp>
      <p:sp>
        <p:nvSpPr>
          <p:cNvPr id="73" name="TextBox 72"/>
          <p:cNvSpPr txBox="1"/>
          <p:nvPr/>
        </p:nvSpPr>
        <p:spPr>
          <a:xfrm>
            <a:off x="6121129" y="1341562"/>
            <a:ext cx="4846537" cy="417736"/>
          </a:xfrm>
          <a:prstGeom prst="rect">
            <a:avLst/>
          </a:prstGeom>
          <a:noFill/>
        </p:spPr>
        <p:txBody>
          <a:bodyPr wrap="square" lIns="108896" tIns="54448" rIns="108896" bIns="54448" rtlCol="0">
            <a:spAutoFit/>
          </a:bodyPr>
          <a:lstStyle/>
          <a:p>
            <a:pPr algn="ctr"/>
            <a:r>
              <a:rPr lang="en-ZA" sz="2000" b="1" dirty="0" smtClean="0"/>
              <a:t>n </a:t>
            </a:r>
            <a:r>
              <a:rPr lang="en-ZA" sz="2000" b="1" dirty="0"/>
              <a:t>= </a:t>
            </a:r>
            <a:r>
              <a:rPr lang="en-GB" sz="2000" b="1" dirty="0" smtClean="0"/>
              <a:t>432k active VAT vendors</a:t>
            </a:r>
            <a:endParaRPr lang="en-ZA" sz="2000" b="1" dirty="0"/>
          </a:p>
        </p:txBody>
      </p:sp>
      <p:sp>
        <p:nvSpPr>
          <p:cNvPr id="8" name="Rectangle 7"/>
          <p:cNvSpPr/>
          <p:nvPr/>
        </p:nvSpPr>
        <p:spPr>
          <a:xfrm>
            <a:off x="6459215" y="1825873"/>
            <a:ext cx="3288272" cy="307777"/>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dirty="0" smtClean="0"/>
              <a:t>% of active </a:t>
            </a:r>
            <a:r>
              <a:rPr lang="en-ZA" dirty="0"/>
              <a:t>VAT vendors by enterprise type</a:t>
            </a:r>
          </a:p>
        </p:txBody>
      </p:sp>
      <p:sp>
        <p:nvSpPr>
          <p:cNvPr id="76" name="Rectangle 75"/>
          <p:cNvSpPr/>
          <p:nvPr/>
        </p:nvSpPr>
        <p:spPr>
          <a:xfrm>
            <a:off x="6033707" y="2827134"/>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80%</a:t>
            </a:r>
            <a:endParaRPr lang="en-ZA" sz="1200" dirty="0"/>
          </a:p>
        </p:txBody>
      </p:sp>
      <p:sp>
        <p:nvSpPr>
          <p:cNvPr id="78" name="Rectangle 77"/>
          <p:cNvSpPr/>
          <p:nvPr/>
        </p:nvSpPr>
        <p:spPr>
          <a:xfrm>
            <a:off x="5955159" y="2205658"/>
            <a:ext cx="530915"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100%</a:t>
            </a:r>
            <a:endParaRPr lang="en-ZA" sz="1200" dirty="0"/>
          </a:p>
        </p:txBody>
      </p:sp>
      <p:sp>
        <p:nvSpPr>
          <p:cNvPr id="79" name="Rectangle 78"/>
          <p:cNvSpPr/>
          <p:nvPr/>
        </p:nvSpPr>
        <p:spPr>
          <a:xfrm>
            <a:off x="6033707" y="3137872"/>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70%</a:t>
            </a:r>
            <a:endParaRPr lang="en-ZA" sz="1200" dirty="0"/>
          </a:p>
        </p:txBody>
      </p:sp>
      <p:sp>
        <p:nvSpPr>
          <p:cNvPr id="80" name="Rectangle 79"/>
          <p:cNvSpPr/>
          <p:nvPr/>
        </p:nvSpPr>
        <p:spPr>
          <a:xfrm>
            <a:off x="6033707" y="3448610"/>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60%</a:t>
            </a:r>
            <a:endParaRPr lang="en-ZA" sz="1200" dirty="0"/>
          </a:p>
        </p:txBody>
      </p:sp>
      <p:sp>
        <p:nvSpPr>
          <p:cNvPr id="91" name="Rectangle 90"/>
          <p:cNvSpPr/>
          <p:nvPr/>
        </p:nvSpPr>
        <p:spPr>
          <a:xfrm>
            <a:off x="6033707" y="3759348"/>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50%</a:t>
            </a:r>
            <a:endParaRPr lang="en-ZA" sz="1200" dirty="0"/>
          </a:p>
        </p:txBody>
      </p:sp>
      <p:sp>
        <p:nvSpPr>
          <p:cNvPr id="92" name="Rectangle 91"/>
          <p:cNvSpPr/>
          <p:nvPr/>
        </p:nvSpPr>
        <p:spPr>
          <a:xfrm>
            <a:off x="6112254" y="5313035"/>
            <a:ext cx="373820"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0%</a:t>
            </a:r>
            <a:endParaRPr lang="en-ZA" sz="1200" dirty="0"/>
          </a:p>
        </p:txBody>
      </p:sp>
      <p:sp>
        <p:nvSpPr>
          <p:cNvPr id="93" name="Rectangle 92"/>
          <p:cNvSpPr/>
          <p:nvPr/>
        </p:nvSpPr>
        <p:spPr>
          <a:xfrm>
            <a:off x="6033707" y="4070086"/>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40%</a:t>
            </a:r>
            <a:endParaRPr lang="en-ZA" sz="1200" dirty="0"/>
          </a:p>
        </p:txBody>
      </p:sp>
      <p:sp>
        <p:nvSpPr>
          <p:cNvPr id="94" name="Rectangle 93"/>
          <p:cNvSpPr/>
          <p:nvPr/>
        </p:nvSpPr>
        <p:spPr>
          <a:xfrm>
            <a:off x="6033707" y="4380824"/>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30%</a:t>
            </a:r>
            <a:endParaRPr lang="en-ZA" sz="1200" dirty="0"/>
          </a:p>
        </p:txBody>
      </p:sp>
      <p:sp>
        <p:nvSpPr>
          <p:cNvPr id="95" name="Rectangle 94"/>
          <p:cNvSpPr/>
          <p:nvPr/>
        </p:nvSpPr>
        <p:spPr>
          <a:xfrm>
            <a:off x="6033707" y="4691562"/>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20%</a:t>
            </a:r>
            <a:endParaRPr lang="en-ZA" sz="1200" dirty="0"/>
          </a:p>
        </p:txBody>
      </p:sp>
      <p:sp>
        <p:nvSpPr>
          <p:cNvPr id="97" name="Rectangle 96"/>
          <p:cNvSpPr/>
          <p:nvPr/>
        </p:nvSpPr>
        <p:spPr>
          <a:xfrm>
            <a:off x="6033707" y="5002300"/>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smtClean="0"/>
              <a:t>10%</a:t>
            </a:r>
            <a:endParaRPr lang="en-ZA" sz="1200" dirty="0"/>
          </a:p>
        </p:txBody>
      </p:sp>
      <p:sp>
        <p:nvSpPr>
          <p:cNvPr id="98" name="Rectangle 97"/>
          <p:cNvSpPr/>
          <p:nvPr/>
        </p:nvSpPr>
        <p:spPr>
          <a:xfrm>
            <a:off x="6033707" y="2516396"/>
            <a:ext cx="452367" cy="276999"/>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ZA" sz="1200" dirty="0"/>
              <a:t>9</a:t>
            </a:r>
            <a:r>
              <a:rPr lang="en-ZA" sz="1200" dirty="0" smtClean="0"/>
              <a:t>0%</a:t>
            </a:r>
            <a:endParaRPr lang="en-ZA" sz="1200" dirty="0"/>
          </a:p>
        </p:txBody>
      </p:sp>
      <p:sp>
        <p:nvSpPr>
          <p:cNvPr id="9" name="Rectangle 8"/>
          <p:cNvSpPr/>
          <p:nvPr/>
        </p:nvSpPr>
        <p:spPr>
          <a:xfrm>
            <a:off x="6486074" y="2534035"/>
            <a:ext cx="1097217" cy="2335919"/>
          </a:xfrm>
          <a:prstGeom prst="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0" name="Rectangle 99"/>
          <p:cNvSpPr/>
          <p:nvPr/>
        </p:nvSpPr>
        <p:spPr>
          <a:xfrm>
            <a:off x="6486074" y="2457698"/>
            <a:ext cx="1097217" cy="108000"/>
          </a:xfrm>
          <a:prstGeom prst="rect">
            <a:avLst/>
          </a:prstGeom>
          <a:gradFill flip="none" rotWithShape="1">
            <a:gsLst>
              <a:gs pos="0">
                <a:srgbClr val="F58617">
                  <a:shade val="30000"/>
                  <a:satMod val="115000"/>
                </a:srgbClr>
              </a:gs>
              <a:gs pos="50000">
                <a:srgbClr val="F58617">
                  <a:shade val="67500"/>
                  <a:satMod val="115000"/>
                </a:srgbClr>
              </a:gs>
              <a:gs pos="100000">
                <a:srgbClr val="F5861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2" name="Rectangle 101"/>
          <p:cNvSpPr/>
          <p:nvPr/>
        </p:nvSpPr>
        <p:spPr>
          <a:xfrm>
            <a:off x="6486074" y="4850813"/>
            <a:ext cx="1097217" cy="667213"/>
          </a:xfrm>
          <a:prstGeom prst="rect">
            <a:avLst/>
          </a:prstGeom>
          <a:gradFill flip="none" rotWithShape="1">
            <a:gsLst>
              <a:gs pos="0">
                <a:srgbClr val="005E9E"/>
              </a:gs>
              <a:gs pos="50000">
                <a:srgbClr val="0072C0"/>
              </a:gs>
              <a:gs pos="100000">
                <a:srgbClr val="059A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4" name="Rectangle 103"/>
          <p:cNvSpPr/>
          <p:nvPr/>
        </p:nvSpPr>
        <p:spPr>
          <a:xfrm>
            <a:off x="7687039" y="3392644"/>
            <a:ext cx="3524704" cy="1189278"/>
          </a:xfrm>
          <a:prstGeom prst="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9" name="TextBox 108"/>
          <p:cNvSpPr txBox="1"/>
          <p:nvPr/>
        </p:nvSpPr>
        <p:spPr>
          <a:xfrm>
            <a:off x="7755359" y="3533986"/>
            <a:ext cx="3375006" cy="971734"/>
          </a:xfrm>
          <a:prstGeom prst="rect">
            <a:avLst/>
          </a:prstGeom>
          <a:noFill/>
        </p:spPr>
        <p:txBody>
          <a:bodyPr wrap="square" lIns="108896" tIns="54448" rIns="108896" bIns="54448" rtlCol="0" anchor="ctr">
            <a:spAutoFit/>
          </a:bodyPr>
          <a:lstStyle/>
          <a:p>
            <a:pPr lvl="0" algn="ctr"/>
            <a:r>
              <a:rPr lang="en-ZA" sz="1800" b="1" dirty="0"/>
              <a:t>Companies and close corporations </a:t>
            </a:r>
            <a:r>
              <a:rPr lang="en-ZA" sz="1800" dirty="0"/>
              <a:t>comprised </a:t>
            </a:r>
            <a:r>
              <a:rPr lang="en-ZA" sz="1800" dirty="0" smtClean="0"/>
              <a:t/>
            </a:r>
            <a:br>
              <a:rPr lang="en-ZA" sz="1800" dirty="0" smtClean="0"/>
            </a:br>
            <a:r>
              <a:rPr lang="en-ZA" sz="2000" dirty="0" smtClean="0"/>
              <a:t>74.8% </a:t>
            </a:r>
            <a:r>
              <a:rPr lang="en-ZA" sz="1800" dirty="0"/>
              <a:t>of active VAT vendors.</a:t>
            </a:r>
          </a:p>
        </p:txBody>
      </p:sp>
      <p:cxnSp>
        <p:nvCxnSpPr>
          <p:cNvPr id="96" name="Straight Connector 95"/>
          <p:cNvCxnSpPr/>
          <p:nvPr/>
        </p:nvCxnSpPr>
        <p:spPr>
          <a:xfrm>
            <a:off x="554559" y="443790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002831" y="443790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10543" y="5374010"/>
            <a:ext cx="5472608" cy="461665"/>
          </a:xfrm>
          <a:prstGeom prst="rect">
            <a:avLst/>
          </a:prstGeom>
          <a:noFill/>
        </p:spPr>
        <p:txBody>
          <a:bodyPr wrap="square" rtlCol="0">
            <a:spAutoFit/>
          </a:bodyPr>
          <a:lstStyle/>
          <a:p>
            <a:r>
              <a:rPr lang="en-GB" sz="1200" i="1" dirty="0" smtClean="0"/>
              <a:t>*at </a:t>
            </a:r>
            <a:r>
              <a:rPr lang="en-GB" sz="1200" i="1" dirty="0"/>
              <a:t>least one VAT payment was received from or a VAT refund was made to the vendor during the fiscal year.</a:t>
            </a:r>
            <a:endParaRPr lang="en-ZA" sz="1200" i="1" dirty="0"/>
          </a:p>
        </p:txBody>
      </p:sp>
      <p:sp>
        <p:nvSpPr>
          <p:cNvPr id="119" name="Rectangle 118"/>
          <p:cNvSpPr/>
          <p:nvPr/>
        </p:nvSpPr>
        <p:spPr>
          <a:xfrm>
            <a:off x="6486074" y="2349690"/>
            <a:ext cx="1097217" cy="36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55" name="TextBox 154"/>
          <p:cNvSpPr txBox="1"/>
          <p:nvPr/>
        </p:nvSpPr>
        <p:spPr>
          <a:xfrm>
            <a:off x="6171183" y="3546037"/>
            <a:ext cx="1423416" cy="540847"/>
          </a:xfrm>
          <a:prstGeom prst="rect">
            <a:avLst/>
          </a:prstGeom>
          <a:noFill/>
        </p:spPr>
        <p:txBody>
          <a:bodyPr wrap="square" lIns="108896" tIns="54448" rIns="108896" bIns="54448" rtlCol="0" anchor="ctr">
            <a:spAutoFit/>
          </a:bodyPr>
          <a:lstStyle/>
          <a:p>
            <a:pPr lvl="0" algn="r"/>
            <a:r>
              <a:rPr lang="en-GB" sz="2800" dirty="0">
                <a:solidFill>
                  <a:schemeClr val="bg1"/>
                </a:solidFill>
                <a:effectLst>
                  <a:outerShdw blurRad="38100" dist="38100" dir="2700000" algn="tl">
                    <a:srgbClr val="000000">
                      <a:alpha val="43137"/>
                    </a:srgbClr>
                  </a:outerShdw>
                </a:effectLst>
              </a:rPr>
              <a:t>74.8%</a:t>
            </a:r>
          </a:p>
        </p:txBody>
      </p:sp>
      <p:sp>
        <p:nvSpPr>
          <p:cNvPr id="156" name="TextBox 155"/>
          <p:cNvSpPr txBox="1"/>
          <p:nvPr/>
        </p:nvSpPr>
        <p:spPr>
          <a:xfrm>
            <a:off x="6171183" y="4976629"/>
            <a:ext cx="1423416" cy="540847"/>
          </a:xfrm>
          <a:prstGeom prst="rect">
            <a:avLst/>
          </a:prstGeom>
          <a:noFill/>
        </p:spPr>
        <p:txBody>
          <a:bodyPr wrap="square" lIns="108896" tIns="54448" rIns="108896" bIns="54448" rtlCol="0" anchor="ctr">
            <a:spAutoFit/>
          </a:bodyPr>
          <a:lstStyle/>
          <a:p>
            <a:pPr lvl="0" algn="r"/>
            <a:r>
              <a:rPr lang="en-GB" sz="2800" dirty="0" smtClean="0">
                <a:solidFill>
                  <a:schemeClr val="bg1"/>
                </a:solidFill>
                <a:effectLst>
                  <a:outerShdw blurRad="38100" dist="38100" dir="2700000" algn="tl">
                    <a:srgbClr val="000000">
                      <a:alpha val="43137"/>
                    </a:srgbClr>
                  </a:outerShdw>
                </a:effectLst>
              </a:rPr>
              <a:t>19.6%</a:t>
            </a:r>
            <a:endParaRPr lang="en-GB" sz="2800" dirty="0">
              <a:solidFill>
                <a:schemeClr val="bg1"/>
              </a:solidFill>
              <a:effectLst>
                <a:outerShdw blurRad="38100" dist="38100" dir="2700000" algn="tl">
                  <a:srgbClr val="000000">
                    <a:alpha val="43137"/>
                  </a:srgbClr>
                </a:outerShdw>
              </a:effectLst>
            </a:endParaRPr>
          </a:p>
        </p:txBody>
      </p:sp>
      <p:sp>
        <p:nvSpPr>
          <p:cNvPr id="99" name="Rectangle 98"/>
          <p:cNvSpPr/>
          <p:nvPr/>
        </p:nvSpPr>
        <p:spPr>
          <a:xfrm>
            <a:off x="7683351" y="4725938"/>
            <a:ext cx="3524704" cy="988062"/>
          </a:xfrm>
          <a:prstGeom prst="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5" name="TextBox 104"/>
          <p:cNvSpPr txBox="1"/>
          <p:nvPr/>
        </p:nvSpPr>
        <p:spPr>
          <a:xfrm>
            <a:off x="7751671" y="4896622"/>
            <a:ext cx="3375006" cy="694735"/>
          </a:xfrm>
          <a:prstGeom prst="rect">
            <a:avLst/>
          </a:prstGeom>
          <a:noFill/>
        </p:spPr>
        <p:txBody>
          <a:bodyPr wrap="square" lIns="108896" tIns="54448" rIns="108896" bIns="54448" rtlCol="0" anchor="ctr">
            <a:spAutoFit/>
          </a:bodyPr>
          <a:lstStyle/>
          <a:p>
            <a:pPr lvl="0" algn="ctr"/>
            <a:r>
              <a:rPr lang="en-ZA" sz="2000" dirty="0" smtClean="0"/>
              <a:t>19.6%</a:t>
            </a:r>
            <a:r>
              <a:rPr lang="en-ZA" sz="1800" dirty="0" smtClean="0"/>
              <a:t> </a:t>
            </a:r>
            <a:r>
              <a:rPr lang="en-ZA" sz="1800" dirty="0"/>
              <a:t>of active VAT vendors were </a:t>
            </a:r>
            <a:r>
              <a:rPr lang="en-ZA" sz="1800" b="1" dirty="0"/>
              <a:t>individuals</a:t>
            </a:r>
            <a:r>
              <a:rPr lang="en-ZA" sz="1800" dirty="0" smtClean="0"/>
              <a:t>.</a:t>
            </a:r>
            <a:endParaRPr lang="en-ZA" sz="1800" dirty="0"/>
          </a:p>
        </p:txBody>
      </p:sp>
      <p:sp>
        <p:nvSpPr>
          <p:cNvPr id="106" name="Rectangle 105"/>
          <p:cNvSpPr/>
          <p:nvPr/>
        </p:nvSpPr>
        <p:spPr>
          <a:xfrm>
            <a:off x="7683351" y="2063778"/>
            <a:ext cx="3524704" cy="1331158"/>
          </a:xfrm>
          <a:prstGeom prst="rect">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8" name="TextBox 107"/>
          <p:cNvSpPr txBox="1"/>
          <p:nvPr/>
        </p:nvSpPr>
        <p:spPr>
          <a:xfrm>
            <a:off x="7751671" y="2077031"/>
            <a:ext cx="3375006" cy="1310288"/>
          </a:xfrm>
          <a:prstGeom prst="rect">
            <a:avLst/>
          </a:prstGeom>
          <a:noFill/>
        </p:spPr>
        <p:txBody>
          <a:bodyPr wrap="square" lIns="108896" tIns="54448" rIns="108896" bIns="54448" rtlCol="0" anchor="ctr">
            <a:spAutoFit/>
          </a:bodyPr>
          <a:lstStyle/>
          <a:p>
            <a:pPr lvl="0" algn="ctr"/>
            <a:r>
              <a:rPr lang="en-ZA" sz="1800" b="1" dirty="0"/>
              <a:t>Trusts</a:t>
            </a:r>
            <a:r>
              <a:rPr lang="en-ZA" sz="1800" dirty="0"/>
              <a:t> accounted </a:t>
            </a:r>
            <a:r>
              <a:rPr lang="en-ZA" sz="1800" dirty="0" smtClean="0"/>
              <a:t>for </a:t>
            </a:r>
            <a:r>
              <a:rPr lang="en-ZA" sz="2000" dirty="0" smtClean="0"/>
              <a:t>2.6%</a:t>
            </a:r>
            <a:r>
              <a:rPr lang="en-ZA" sz="1800" dirty="0" smtClean="0"/>
              <a:t> and </a:t>
            </a:r>
            <a:r>
              <a:rPr lang="en-ZA" sz="1800" b="1" dirty="0" smtClean="0"/>
              <a:t>Partnerships</a:t>
            </a:r>
            <a:r>
              <a:rPr lang="en-ZA" sz="1800" dirty="0" smtClean="0"/>
              <a:t> for </a:t>
            </a:r>
            <a:r>
              <a:rPr lang="en-ZA" sz="2000" dirty="0" smtClean="0"/>
              <a:t>1.9% </a:t>
            </a:r>
            <a:r>
              <a:rPr lang="en-ZA" sz="1800" dirty="0"/>
              <a:t>of active VAT vendors, with </a:t>
            </a:r>
            <a:r>
              <a:rPr lang="en-ZA" sz="1800" b="1" dirty="0"/>
              <a:t>remaining enterprises</a:t>
            </a:r>
            <a:r>
              <a:rPr lang="en-ZA" sz="1800" dirty="0"/>
              <a:t> recording </a:t>
            </a:r>
            <a:r>
              <a:rPr lang="en-ZA" sz="2000" dirty="0" smtClean="0"/>
              <a:t>1.1%</a:t>
            </a:r>
            <a:r>
              <a:rPr lang="en-ZA" sz="1800" dirty="0" smtClean="0"/>
              <a:t>.</a:t>
            </a:r>
            <a:endParaRPr lang="en-ZA" sz="1800" dirty="0"/>
          </a:p>
        </p:txBody>
      </p:sp>
      <p:sp>
        <p:nvSpPr>
          <p:cNvPr id="75" name="Left Brace 74"/>
          <p:cNvSpPr/>
          <p:nvPr/>
        </p:nvSpPr>
        <p:spPr>
          <a:xfrm>
            <a:off x="7666608" y="2225403"/>
            <a:ext cx="232767" cy="1161916"/>
          </a:xfrm>
          <a:prstGeom prst="leftBrace">
            <a:avLst>
              <a:gd name="adj1" fmla="val 21341"/>
              <a:gd name="adj2" fmla="val 21315"/>
            </a:avLst>
          </a:prstGeom>
          <a:ln>
            <a:solidFill>
              <a:srgbClr val="088D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ZA"/>
          </a:p>
        </p:txBody>
      </p:sp>
      <p:sp>
        <p:nvSpPr>
          <p:cNvPr id="128" name="Rectangle 12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74" name="Straight Connector 73"/>
          <p:cNvCxnSpPr/>
          <p:nvPr/>
        </p:nvCxnSpPr>
        <p:spPr>
          <a:xfrm>
            <a:off x="5824841" y="1795240"/>
            <a:ext cx="0" cy="393448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77" name="Group 76"/>
          <p:cNvGrpSpPr/>
          <p:nvPr/>
        </p:nvGrpSpPr>
        <p:grpSpPr>
          <a:xfrm>
            <a:off x="11661501" y="5688000"/>
            <a:ext cx="430888" cy="1152129"/>
            <a:chOff x="11428927" y="365650"/>
            <a:chExt cx="430888" cy="1152129"/>
          </a:xfrm>
        </p:grpSpPr>
        <p:sp>
          <p:nvSpPr>
            <p:cNvPr id="81" name="Round Same Side Corner Rectangle 8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2" name="TextBox 8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3" name="Group 82"/>
          <p:cNvGrpSpPr/>
          <p:nvPr/>
        </p:nvGrpSpPr>
        <p:grpSpPr>
          <a:xfrm>
            <a:off x="11659137" y="4559485"/>
            <a:ext cx="430888" cy="1152129"/>
            <a:chOff x="11428927" y="365650"/>
            <a:chExt cx="430888" cy="1152129"/>
          </a:xfrm>
        </p:grpSpPr>
        <p:sp>
          <p:nvSpPr>
            <p:cNvPr id="85" name="Round Same Side Corner Rectangle 8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6" name="TextBox 8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7" name="Group 86"/>
          <p:cNvGrpSpPr/>
          <p:nvPr/>
        </p:nvGrpSpPr>
        <p:grpSpPr>
          <a:xfrm>
            <a:off x="11654409" y="3430968"/>
            <a:ext cx="430888" cy="1152129"/>
            <a:chOff x="11428927" y="365650"/>
            <a:chExt cx="430888" cy="1152129"/>
          </a:xfrm>
        </p:grpSpPr>
        <p:sp>
          <p:nvSpPr>
            <p:cNvPr id="88" name="Round Same Side Corner Rectangle 8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9" name="TextBox 8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90" name="Group 89"/>
          <p:cNvGrpSpPr/>
          <p:nvPr/>
        </p:nvGrpSpPr>
        <p:grpSpPr>
          <a:xfrm>
            <a:off x="11649681" y="45417"/>
            <a:ext cx="430887" cy="1152129"/>
            <a:chOff x="11716960" y="45417"/>
            <a:chExt cx="430887" cy="1152129"/>
          </a:xfrm>
        </p:grpSpPr>
        <p:sp>
          <p:nvSpPr>
            <p:cNvPr id="107" name="Round Same Side Corner Rectangle 106"/>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0" name="TextBox 109"/>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111" name="Group 110"/>
          <p:cNvGrpSpPr/>
          <p:nvPr/>
        </p:nvGrpSpPr>
        <p:grpSpPr>
          <a:xfrm>
            <a:off x="11649681" y="2302451"/>
            <a:ext cx="430888" cy="1152129"/>
            <a:chOff x="11428927" y="365650"/>
            <a:chExt cx="430888" cy="1152129"/>
          </a:xfrm>
        </p:grpSpPr>
        <p:sp>
          <p:nvSpPr>
            <p:cNvPr id="112" name="Round Same Side Corner Rectangle 11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3" name="TextBox 11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14" name="Group 113"/>
          <p:cNvGrpSpPr/>
          <p:nvPr/>
        </p:nvGrpSpPr>
        <p:grpSpPr>
          <a:xfrm>
            <a:off x="11715799" y="1173934"/>
            <a:ext cx="462824" cy="1152129"/>
            <a:chOff x="11685022" y="1926277"/>
            <a:chExt cx="462824" cy="1152129"/>
          </a:xfrm>
        </p:grpSpPr>
        <p:sp>
          <p:nvSpPr>
            <p:cNvPr id="115" name="Round Same Side Corner Rectangle 114"/>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6" name="TextBox 115"/>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6675284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Value-Added 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27</a:t>
            </a:fld>
            <a:endParaRPr lang="en-ZA" spc="300" dirty="0"/>
          </a:p>
        </p:txBody>
      </p:sp>
      <p:sp>
        <p:nvSpPr>
          <p:cNvPr id="41" name="TextBox 40"/>
          <p:cNvSpPr txBox="1"/>
          <p:nvPr/>
        </p:nvSpPr>
        <p:spPr>
          <a:xfrm>
            <a:off x="122511" y="909514"/>
            <a:ext cx="11305256" cy="830997"/>
          </a:xfrm>
          <a:prstGeom prst="rect">
            <a:avLst/>
          </a:prstGeom>
          <a:noFill/>
          <a:ln>
            <a:noFill/>
          </a:ln>
        </p:spPr>
        <p:txBody>
          <a:bodyPr wrap="square" rtlCol="0">
            <a:spAutoFit/>
          </a:bodyPr>
          <a:lstStyle/>
          <a:p>
            <a:pPr algn="ctr"/>
            <a:r>
              <a:rPr lang="en-ZA" sz="2400" dirty="0"/>
              <a:t>The Financial intermediation, insurance, real-estate &amp; business services sector is the largest sector, constituting 41.3% of active VAT vendors.</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6607" y="1923413"/>
            <a:ext cx="4203700" cy="3627437"/>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TextBox 32"/>
          <p:cNvSpPr txBox="1"/>
          <p:nvPr/>
        </p:nvSpPr>
        <p:spPr>
          <a:xfrm>
            <a:off x="1551486" y="2703842"/>
            <a:ext cx="3073942" cy="1033289"/>
          </a:xfrm>
          <a:prstGeom prst="rect">
            <a:avLst/>
          </a:prstGeom>
          <a:noFill/>
        </p:spPr>
        <p:txBody>
          <a:bodyPr wrap="square" lIns="108896" tIns="54448" rIns="108896" bIns="54448" rtlCol="0">
            <a:spAutoFit/>
          </a:bodyPr>
          <a:lstStyle/>
          <a:p>
            <a:pPr algn="ctr"/>
            <a:r>
              <a:rPr lang="en-GB" sz="2000" dirty="0">
                <a:solidFill>
                  <a:schemeClr val="bg1"/>
                </a:solidFill>
                <a:effectLst>
                  <a:outerShdw blurRad="38100" dist="38100" dir="2700000" algn="tl">
                    <a:srgbClr val="000000">
                      <a:alpha val="43137"/>
                    </a:srgbClr>
                  </a:outerShdw>
                </a:effectLst>
              </a:rPr>
              <a:t>Financial intermediation, insurance, real-estate </a:t>
            </a:r>
          </a:p>
          <a:p>
            <a:pPr algn="ctr"/>
            <a:r>
              <a:rPr lang="en-GB" sz="2000" dirty="0">
                <a:solidFill>
                  <a:schemeClr val="bg1"/>
                </a:solidFill>
                <a:effectLst>
                  <a:outerShdw blurRad="38100" dist="38100" dir="2700000" algn="tl">
                    <a:srgbClr val="000000">
                      <a:alpha val="43137"/>
                    </a:srgbClr>
                  </a:outerShdw>
                </a:effectLst>
              </a:rPr>
              <a:t>&amp; business services sector</a:t>
            </a:r>
            <a:endParaRPr lang="en-ZA" sz="2000" dirty="0">
              <a:solidFill>
                <a:schemeClr val="bg1"/>
              </a:solidFill>
              <a:effectLst>
                <a:outerShdw blurRad="38100" dist="38100" dir="2700000" algn="tl">
                  <a:srgbClr val="000000">
                    <a:alpha val="43137"/>
                  </a:srgbClr>
                </a:outerShdw>
              </a:effectLst>
            </a:endParaRPr>
          </a:p>
        </p:txBody>
      </p:sp>
      <p:sp>
        <p:nvSpPr>
          <p:cNvPr id="34" name="TextBox 33"/>
          <p:cNvSpPr txBox="1"/>
          <p:nvPr/>
        </p:nvSpPr>
        <p:spPr>
          <a:xfrm>
            <a:off x="1057265" y="4459476"/>
            <a:ext cx="2593638" cy="1217955"/>
          </a:xfrm>
          <a:prstGeom prst="rect">
            <a:avLst/>
          </a:prstGeom>
          <a:noFill/>
        </p:spPr>
        <p:txBody>
          <a:bodyPr wrap="square" lIns="108896" tIns="54448" rIns="108896" bIns="54448" rtlCol="0">
            <a:spAutoFit/>
          </a:bodyPr>
          <a:lstStyle/>
          <a:p>
            <a:pPr algn="ctr"/>
            <a:r>
              <a:rPr lang="en-ZA" sz="7200" b="1" dirty="0" smtClean="0">
                <a:solidFill>
                  <a:schemeClr val="bg1"/>
                </a:solidFill>
                <a:effectLst>
                  <a:outerShdw blurRad="38100" dist="38100" dir="2700000" algn="tl">
                    <a:srgbClr val="000000">
                      <a:alpha val="43137"/>
                    </a:srgbClr>
                  </a:outerShdw>
                </a:effectLst>
              </a:rPr>
              <a:t>41.3%</a:t>
            </a:r>
            <a:endParaRPr lang="en-ZA" sz="2000" dirty="0">
              <a:solidFill>
                <a:schemeClr val="bg1"/>
              </a:solidFill>
              <a:effectLst>
                <a:outerShdw blurRad="38100" dist="38100" dir="2700000" algn="tl">
                  <a:srgbClr val="000000">
                    <a:alpha val="43137"/>
                  </a:srgbClr>
                </a:outerShdw>
              </a:effectLst>
            </a:endParaRPr>
          </a:p>
        </p:txBody>
      </p:sp>
      <p:sp>
        <p:nvSpPr>
          <p:cNvPr id="35" name="TextBox 34"/>
          <p:cNvSpPr txBox="1"/>
          <p:nvPr/>
        </p:nvSpPr>
        <p:spPr>
          <a:xfrm>
            <a:off x="3529289" y="5028282"/>
            <a:ext cx="1849806" cy="417736"/>
          </a:xfrm>
          <a:prstGeom prst="rect">
            <a:avLst/>
          </a:prstGeom>
          <a:noFill/>
        </p:spPr>
        <p:txBody>
          <a:bodyPr wrap="square" lIns="108896" tIns="54448" rIns="108896" bIns="54448" rtlCol="0">
            <a:spAutoFit/>
          </a:bodyPr>
          <a:lstStyle/>
          <a:p>
            <a:r>
              <a:rPr lang="en-GB" sz="2000" dirty="0">
                <a:solidFill>
                  <a:schemeClr val="bg1"/>
                </a:solidFill>
                <a:effectLst>
                  <a:outerShdw blurRad="38100" dist="38100" dir="2700000" algn="tl">
                    <a:srgbClr val="000000">
                      <a:alpha val="43137"/>
                    </a:srgbClr>
                  </a:outerShdw>
                </a:effectLst>
              </a:rPr>
              <a:t>o</a:t>
            </a:r>
            <a:r>
              <a:rPr lang="en-GB" sz="2000" dirty="0" smtClean="0">
                <a:solidFill>
                  <a:schemeClr val="bg1"/>
                </a:solidFill>
                <a:effectLst>
                  <a:outerShdw blurRad="38100" dist="38100" dir="2700000" algn="tl">
                    <a:srgbClr val="000000">
                      <a:alpha val="43137"/>
                    </a:srgbClr>
                  </a:outerShdw>
                </a:effectLst>
              </a:rPr>
              <a:t>f active VAT</a:t>
            </a:r>
            <a:endParaRPr lang="en-ZA" sz="2000" dirty="0">
              <a:solidFill>
                <a:schemeClr val="bg1"/>
              </a:solidFill>
              <a:effectLst>
                <a:outerShdw blurRad="38100" dist="38100" dir="2700000" algn="tl">
                  <a:srgbClr val="000000">
                    <a:alpha val="43137"/>
                  </a:srgbClr>
                </a:outerShdw>
              </a:effectLst>
            </a:endParaRPr>
          </a:p>
        </p:txBody>
      </p:sp>
      <p:pic>
        <p:nvPicPr>
          <p:cNvPr id="4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11343" y="1923412"/>
            <a:ext cx="2995612" cy="23018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7549" y="4645087"/>
            <a:ext cx="2743200" cy="68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7705990" y="2724993"/>
            <a:ext cx="2837189" cy="776809"/>
          </a:xfrm>
          <a:prstGeom prst="rect">
            <a:avLst/>
          </a:prstGeom>
          <a:noFill/>
        </p:spPr>
        <p:txBody>
          <a:bodyPr wrap="square" lIns="108896" tIns="54448" rIns="108896" bIns="54448" rtlCol="0">
            <a:spAutoFit/>
          </a:bodyPr>
          <a:lstStyle/>
          <a:p>
            <a:pPr lvl="0" algn="ctr">
              <a:lnSpc>
                <a:spcPts val="2600"/>
              </a:lnSpc>
            </a:pPr>
            <a:r>
              <a:rPr lang="en-GB" sz="3200" dirty="0" smtClean="0">
                <a:solidFill>
                  <a:schemeClr val="bg1"/>
                </a:solidFill>
                <a:effectLst>
                  <a:outerShdw blurRad="38100" dist="38100" dir="2700000" algn="tl">
                    <a:srgbClr val="000000">
                      <a:alpha val="43137"/>
                    </a:srgbClr>
                  </a:outerShdw>
                </a:effectLst>
              </a:rPr>
              <a:t>42.5%</a:t>
            </a:r>
            <a:r>
              <a:rPr lang="en-GB" dirty="0" smtClean="0">
                <a:solidFill>
                  <a:schemeClr val="bg1"/>
                </a:solidFill>
                <a:effectLst>
                  <a:outerShdw blurRad="38100" dist="38100" dir="2700000" algn="tl">
                    <a:srgbClr val="000000">
                      <a:alpha val="43137"/>
                    </a:srgbClr>
                  </a:outerShdw>
                </a:effectLst>
              </a:rPr>
              <a:t> of domestic </a:t>
            </a:r>
          </a:p>
          <a:p>
            <a:pPr lvl="0" algn="ctr">
              <a:lnSpc>
                <a:spcPts val="2600"/>
              </a:lnSpc>
            </a:pPr>
            <a:r>
              <a:rPr lang="en-GB" dirty="0" smtClean="0">
                <a:solidFill>
                  <a:schemeClr val="bg1"/>
                </a:solidFill>
                <a:effectLst>
                  <a:outerShdw blurRad="38100" dist="38100" dir="2700000" algn="tl">
                    <a:srgbClr val="000000">
                      <a:alpha val="43137"/>
                    </a:srgbClr>
                  </a:outerShdw>
                </a:effectLst>
              </a:rPr>
              <a:t>VAT payments</a:t>
            </a:r>
            <a:endParaRPr lang="en-ZA" dirty="0">
              <a:solidFill>
                <a:schemeClr val="bg1"/>
              </a:solidFill>
              <a:effectLst>
                <a:outerShdw blurRad="38100" dist="38100" dir="2700000" algn="tl">
                  <a:srgbClr val="000000">
                    <a:alpha val="43137"/>
                  </a:srgbClr>
                </a:outerShdw>
              </a:effectLst>
            </a:endParaRPr>
          </a:p>
        </p:txBody>
      </p:sp>
      <p:sp>
        <p:nvSpPr>
          <p:cNvPr id="47" name="TextBox 46"/>
          <p:cNvSpPr txBox="1"/>
          <p:nvPr/>
        </p:nvSpPr>
        <p:spPr>
          <a:xfrm>
            <a:off x="7611343" y="4699600"/>
            <a:ext cx="2974738" cy="602402"/>
          </a:xfrm>
          <a:prstGeom prst="rect">
            <a:avLst/>
          </a:prstGeom>
          <a:noFill/>
          <a:effectLst>
            <a:outerShdw blurRad="50800" dist="38100" dir="2700000" algn="tl" rotWithShape="0">
              <a:prstClr val="black">
                <a:alpha val="40000"/>
              </a:prstClr>
            </a:outerShdw>
          </a:effectLst>
        </p:spPr>
        <p:txBody>
          <a:bodyPr wrap="square" lIns="108896" tIns="54448" rIns="108896" bIns="54448" rtlCol="0">
            <a:spAutoFit/>
          </a:bodyPr>
          <a:lstStyle/>
          <a:p>
            <a:pPr lvl="0" algn="ctr"/>
            <a:r>
              <a:rPr lang="en-GB" sz="3200" dirty="0" smtClean="0">
                <a:solidFill>
                  <a:schemeClr val="bg1"/>
                </a:solidFill>
                <a:effectLst>
                  <a:outerShdw blurRad="38100" dist="38100" dir="2700000" algn="tl">
                    <a:srgbClr val="000000">
                      <a:alpha val="43137"/>
                    </a:srgbClr>
                  </a:outerShdw>
                </a:effectLst>
              </a:rPr>
              <a:t>20.3% </a:t>
            </a:r>
            <a:r>
              <a:rPr lang="en-GB" dirty="0" smtClean="0">
                <a:solidFill>
                  <a:schemeClr val="bg1"/>
                </a:solidFill>
                <a:effectLst>
                  <a:outerShdw blurRad="38100" dist="38100" dir="2700000" algn="tl">
                    <a:srgbClr val="000000">
                      <a:alpha val="43137"/>
                    </a:srgbClr>
                  </a:outerShdw>
                </a:effectLst>
              </a:rPr>
              <a:t>of VAT refunds</a:t>
            </a:r>
            <a:endParaRPr lang="en-ZA" dirty="0">
              <a:solidFill>
                <a:schemeClr val="bg1"/>
              </a:solidFill>
              <a:effectLst>
                <a:outerShdw blurRad="38100" dist="38100" dir="2700000" algn="tl">
                  <a:srgbClr val="000000">
                    <a:alpha val="43137"/>
                  </a:srgbClr>
                </a:outerShdw>
              </a:effectLst>
            </a:endParaRPr>
          </a:p>
        </p:txBody>
      </p:sp>
      <p:grpSp>
        <p:nvGrpSpPr>
          <p:cNvPr id="9" name="Group 8"/>
          <p:cNvGrpSpPr/>
          <p:nvPr/>
        </p:nvGrpSpPr>
        <p:grpSpPr>
          <a:xfrm>
            <a:off x="5523111" y="3033862"/>
            <a:ext cx="1836204" cy="2016000"/>
            <a:chOff x="5523111" y="3033862"/>
            <a:chExt cx="1836204" cy="2016000"/>
          </a:xfrm>
        </p:grpSpPr>
        <p:cxnSp>
          <p:nvCxnSpPr>
            <p:cNvPr id="6" name="Straight Arrow Connector 5"/>
            <p:cNvCxnSpPr/>
            <p:nvPr/>
          </p:nvCxnSpPr>
          <p:spPr>
            <a:xfrm>
              <a:off x="5523111" y="3069754"/>
              <a:ext cx="1836204" cy="0"/>
            </a:xfrm>
            <a:prstGeom prst="straightConnector1">
              <a:avLst/>
            </a:prstGeom>
            <a:ln w="76200">
              <a:solidFill>
                <a:srgbClr val="066E0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523111" y="5013970"/>
              <a:ext cx="1836204" cy="0"/>
            </a:xfrm>
            <a:prstGeom prst="straightConnector1">
              <a:avLst/>
            </a:prstGeom>
            <a:ln w="76200">
              <a:solidFill>
                <a:srgbClr val="066E0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544000" y="3033862"/>
              <a:ext cx="0" cy="2016000"/>
            </a:xfrm>
            <a:prstGeom prst="line">
              <a:avLst/>
            </a:prstGeom>
            <a:ln w="76200">
              <a:solidFill>
                <a:srgbClr val="066E06"/>
              </a:solidFill>
            </a:ln>
          </p:spPr>
          <p:style>
            <a:lnRef idx="1">
              <a:schemeClr val="accent1"/>
            </a:lnRef>
            <a:fillRef idx="0">
              <a:schemeClr val="accent1"/>
            </a:fillRef>
            <a:effectRef idx="0">
              <a:schemeClr val="accent1"/>
            </a:effectRef>
            <a:fontRef idx="minor">
              <a:schemeClr val="tx1"/>
            </a:fontRef>
          </p:style>
        </p:cxnSp>
      </p:grpSp>
      <p:sp>
        <p:nvSpPr>
          <p:cNvPr id="80" name="Rectangle 79"/>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38" name="Group 37"/>
          <p:cNvGrpSpPr/>
          <p:nvPr/>
        </p:nvGrpSpPr>
        <p:grpSpPr>
          <a:xfrm>
            <a:off x="11661501" y="5688000"/>
            <a:ext cx="430888" cy="1152129"/>
            <a:chOff x="11428927" y="365650"/>
            <a:chExt cx="430888" cy="1152129"/>
          </a:xfrm>
        </p:grpSpPr>
        <p:sp>
          <p:nvSpPr>
            <p:cNvPr id="39" name="Round Same Side Corner Rectangle 3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2" name="Group 41"/>
          <p:cNvGrpSpPr/>
          <p:nvPr/>
        </p:nvGrpSpPr>
        <p:grpSpPr>
          <a:xfrm>
            <a:off x="11659137" y="4559485"/>
            <a:ext cx="430888" cy="1152129"/>
            <a:chOff x="11428927" y="365650"/>
            <a:chExt cx="430888" cy="1152129"/>
          </a:xfrm>
        </p:grpSpPr>
        <p:sp>
          <p:nvSpPr>
            <p:cNvPr id="43" name="Round Same Side Corner Rectangle 4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TextBox 4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50" name="Group 49"/>
          <p:cNvGrpSpPr/>
          <p:nvPr/>
        </p:nvGrpSpPr>
        <p:grpSpPr>
          <a:xfrm>
            <a:off x="11654409" y="3430968"/>
            <a:ext cx="430888" cy="1152129"/>
            <a:chOff x="11428927" y="365650"/>
            <a:chExt cx="430888" cy="1152129"/>
          </a:xfrm>
        </p:grpSpPr>
        <p:sp>
          <p:nvSpPr>
            <p:cNvPr id="51" name="Round Same Side Corner Rectangle 5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3" name="TextBox 5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54" name="Group 53"/>
          <p:cNvGrpSpPr/>
          <p:nvPr/>
        </p:nvGrpSpPr>
        <p:grpSpPr>
          <a:xfrm>
            <a:off x="11649681" y="45417"/>
            <a:ext cx="430887" cy="1152129"/>
            <a:chOff x="11716960" y="45417"/>
            <a:chExt cx="430887" cy="1152129"/>
          </a:xfrm>
        </p:grpSpPr>
        <p:sp>
          <p:nvSpPr>
            <p:cNvPr id="55" name="Round Same Side Corner Rectangle 54"/>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57" name="Group 56"/>
          <p:cNvGrpSpPr/>
          <p:nvPr/>
        </p:nvGrpSpPr>
        <p:grpSpPr>
          <a:xfrm>
            <a:off x="11649681" y="2302451"/>
            <a:ext cx="430888" cy="1152129"/>
            <a:chOff x="11428927" y="365650"/>
            <a:chExt cx="430888" cy="1152129"/>
          </a:xfrm>
        </p:grpSpPr>
        <p:sp>
          <p:nvSpPr>
            <p:cNvPr id="58" name="Round Same Side Corner Rectangle 5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9" name="TextBox 5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60" name="Group 59"/>
          <p:cNvGrpSpPr/>
          <p:nvPr/>
        </p:nvGrpSpPr>
        <p:grpSpPr>
          <a:xfrm>
            <a:off x="11715799" y="1173934"/>
            <a:ext cx="462824" cy="1152129"/>
            <a:chOff x="11685022" y="1926277"/>
            <a:chExt cx="462824" cy="1152129"/>
          </a:xfrm>
        </p:grpSpPr>
        <p:sp>
          <p:nvSpPr>
            <p:cNvPr id="61" name="Round Same Side Corner Rectangle 60"/>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31661251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Value-Added 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15637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78" name="Round Same Side Corner Rectangle 77"/>
          <p:cNvSpPr/>
          <p:nvPr/>
        </p:nvSpPr>
        <p:spPr>
          <a:xfrm>
            <a:off x="362718" y="909514"/>
            <a:ext cx="10777017" cy="857983"/>
          </a:xfrm>
          <a:prstGeom prst="round2SameRect">
            <a:avLst/>
          </a:prstGeom>
          <a:solidFill>
            <a:schemeClr val="bg1"/>
          </a:solidFill>
          <a:ln>
            <a:solidFill>
              <a:srgbClr val="088D0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solidFill>
                <a:schemeClr val="tx1"/>
              </a:solidFill>
              <a:effectLst>
                <a:outerShdw blurRad="38100" dist="38100" dir="2700000" algn="tl">
                  <a:srgbClr val="000000">
                    <a:alpha val="43137"/>
                  </a:srgbClr>
                </a:outerShdw>
              </a:effectLst>
            </a:endParaRPr>
          </a:p>
        </p:txBody>
      </p:sp>
      <p:sp>
        <p:nvSpPr>
          <p:cNvPr id="80" name="TextBox 79"/>
          <p:cNvSpPr txBox="1"/>
          <p:nvPr/>
        </p:nvSpPr>
        <p:spPr>
          <a:xfrm>
            <a:off x="449569" y="936500"/>
            <a:ext cx="10618158" cy="769441"/>
          </a:xfrm>
          <a:prstGeom prst="rect">
            <a:avLst/>
          </a:prstGeom>
          <a:noFill/>
        </p:spPr>
        <p:txBody>
          <a:bodyPr wrap="square" rtlCol="0">
            <a:spAutoFit/>
          </a:bodyPr>
          <a:lstStyle/>
          <a:p>
            <a:pPr algn="ctr"/>
            <a:r>
              <a:rPr lang="en-ZA" sz="2200" dirty="0">
                <a:ea typeface="Verdana" panose="020B0604030504040204" pitchFamily="34" charset="0"/>
                <a:cs typeface="Verdana" panose="020B0604030504040204" pitchFamily="34" charset="0"/>
              </a:rPr>
              <a:t>VAT vendors with a turnover of &gt;R100 m constituted </a:t>
            </a:r>
            <a:r>
              <a:rPr lang="en-ZA" sz="2200" dirty="0" smtClean="0">
                <a:ea typeface="Verdana" panose="020B0604030504040204" pitchFamily="34" charset="0"/>
                <a:cs typeface="Verdana" panose="020B0604030504040204" pitchFamily="34" charset="0"/>
              </a:rPr>
              <a:t>3.0% </a:t>
            </a:r>
            <a:r>
              <a:rPr lang="en-ZA" sz="2200" dirty="0">
                <a:ea typeface="Verdana" panose="020B0604030504040204" pitchFamily="34" charset="0"/>
                <a:cs typeface="Verdana" panose="020B0604030504040204" pitchFamily="34" charset="0"/>
              </a:rPr>
              <a:t>of the total number of active vendors, yet accounted for </a:t>
            </a:r>
            <a:r>
              <a:rPr lang="en-ZA" sz="2200" dirty="0" smtClean="0">
                <a:ea typeface="Verdana" panose="020B0604030504040204" pitchFamily="34" charset="0"/>
                <a:cs typeface="Verdana" panose="020B0604030504040204" pitchFamily="34" charset="0"/>
              </a:rPr>
              <a:t>63.3% </a:t>
            </a:r>
            <a:r>
              <a:rPr lang="en-ZA" sz="2200" dirty="0">
                <a:ea typeface="Verdana" panose="020B0604030504040204" pitchFamily="34" charset="0"/>
                <a:cs typeface="Verdana" panose="020B0604030504040204" pitchFamily="34" charset="0"/>
              </a:rPr>
              <a:t>of domestic VAT payments and </a:t>
            </a:r>
            <a:r>
              <a:rPr lang="en-ZA" sz="2200" dirty="0" smtClean="0">
                <a:ea typeface="Verdana" panose="020B0604030504040204" pitchFamily="34" charset="0"/>
                <a:cs typeface="Verdana" panose="020B0604030504040204" pitchFamily="34" charset="0"/>
              </a:rPr>
              <a:t>78.3% </a:t>
            </a:r>
            <a:r>
              <a:rPr lang="en-ZA" sz="2200" dirty="0">
                <a:ea typeface="Verdana" panose="020B0604030504040204" pitchFamily="34" charset="0"/>
                <a:cs typeface="Verdana" panose="020B0604030504040204" pitchFamily="34" charset="0"/>
              </a:rPr>
              <a:t>of VAT refunds.</a:t>
            </a:r>
          </a:p>
        </p:txBody>
      </p:sp>
      <p:cxnSp>
        <p:nvCxnSpPr>
          <p:cNvPr id="98" name="Straight Connector 97"/>
          <p:cNvCxnSpPr/>
          <p:nvPr/>
        </p:nvCxnSpPr>
        <p:spPr>
          <a:xfrm>
            <a:off x="362718" y="1839505"/>
            <a:ext cx="10849025" cy="0"/>
          </a:xfrm>
          <a:prstGeom prst="line">
            <a:avLst/>
          </a:prstGeom>
          <a:ln w="28575">
            <a:solidFill>
              <a:srgbClr val="088D08"/>
            </a:solidFill>
          </a:ln>
        </p:spPr>
        <p:style>
          <a:lnRef idx="1">
            <a:schemeClr val="accent1"/>
          </a:lnRef>
          <a:fillRef idx="0">
            <a:schemeClr val="accent1"/>
          </a:fillRef>
          <a:effectRef idx="0">
            <a:schemeClr val="accent1"/>
          </a:effectRef>
          <a:fontRef idx="minor">
            <a:schemeClr val="tx1"/>
          </a:fontRef>
        </p:style>
      </p:cxnSp>
      <p:sp>
        <p:nvSpPr>
          <p:cNvPr id="12" name="Right Arrow 11"/>
          <p:cNvSpPr/>
          <p:nvPr/>
        </p:nvSpPr>
        <p:spPr>
          <a:xfrm rot="5400000">
            <a:off x="1345018" y="1721806"/>
            <a:ext cx="360040" cy="795345"/>
          </a:xfrm>
          <a:prstGeom prst="rightArrow">
            <a:avLst/>
          </a:prstGeom>
          <a:solidFill>
            <a:srgbClr val="088D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9" name="Right Arrow 108"/>
          <p:cNvSpPr/>
          <p:nvPr/>
        </p:nvSpPr>
        <p:spPr>
          <a:xfrm rot="5400000">
            <a:off x="4283975" y="1725063"/>
            <a:ext cx="360040" cy="795345"/>
          </a:xfrm>
          <a:prstGeom prst="rightArrow">
            <a:avLst/>
          </a:prstGeom>
          <a:solidFill>
            <a:srgbClr val="088D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4" name="Right Arrow 113"/>
          <p:cNvSpPr/>
          <p:nvPr/>
        </p:nvSpPr>
        <p:spPr>
          <a:xfrm rot="5400000">
            <a:off x="7164295" y="1725063"/>
            <a:ext cx="360040" cy="795345"/>
          </a:xfrm>
          <a:prstGeom prst="rightArrow">
            <a:avLst/>
          </a:prstGeom>
          <a:solidFill>
            <a:srgbClr val="088D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5" name="Right Arrow 114"/>
          <p:cNvSpPr/>
          <p:nvPr/>
        </p:nvSpPr>
        <p:spPr>
          <a:xfrm rot="5400000">
            <a:off x="9957024" y="1725063"/>
            <a:ext cx="360040" cy="795345"/>
          </a:xfrm>
          <a:prstGeom prst="rightArrow">
            <a:avLst/>
          </a:prstGeom>
          <a:solidFill>
            <a:srgbClr val="088D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28</a:t>
            </a:fld>
            <a:endParaRPr lang="en-ZA" spc="300" dirty="0"/>
          </a:p>
        </p:txBody>
      </p:sp>
      <p:pic>
        <p:nvPicPr>
          <p:cNvPr id="65" name="Picture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821" y="3464723"/>
            <a:ext cx="1528434" cy="1301438"/>
          </a:xfrm>
          <a:prstGeom prst="rect">
            <a:avLst/>
          </a:prstGeom>
        </p:spPr>
      </p:pic>
      <p:grpSp>
        <p:nvGrpSpPr>
          <p:cNvPr id="3" name="Group 2"/>
          <p:cNvGrpSpPr/>
          <p:nvPr/>
        </p:nvGrpSpPr>
        <p:grpSpPr>
          <a:xfrm>
            <a:off x="9302801" y="3288923"/>
            <a:ext cx="1692918" cy="1797055"/>
            <a:chOff x="9235437" y="3210715"/>
            <a:chExt cx="1692918" cy="1797055"/>
          </a:xfrm>
        </p:grpSpPr>
        <p:pic>
          <p:nvPicPr>
            <p:cNvPr id="6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35437" y="3367636"/>
              <a:ext cx="1692918" cy="1354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 name="Rectangle 67"/>
            <p:cNvSpPr/>
            <p:nvPr/>
          </p:nvSpPr>
          <p:spPr>
            <a:xfrm rot="18810637">
              <a:off x="9627080" y="3909188"/>
              <a:ext cx="1797055" cy="40011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monospaced for SAP" panose="020B0609020202030204" pitchFamily="49" charset="0"/>
                  <a:cs typeface="Aharoni" panose="02010803020104030203" pitchFamily="2" charset="-79"/>
                </a:rPr>
                <a:t>REFUND</a:t>
              </a:r>
              <a:endParaRPr lang="en-US" sz="2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monospaced for SAP" panose="020B0609020202030204" pitchFamily="49" charset="0"/>
                <a:cs typeface="Aharoni" panose="02010803020104030203" pitchFamily="2" charset="-79"/>
              </a:endParaRPr>
            </a:p>
          </p:txBody>
        </p:sp>
      </p:grpSp>
      <p:pic>
        <p:nvPicPr>
          <p:cNvPr id="512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7247" y="3491412"/>
            <a:ext cx="1248060" cy="1248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 name="Picture 2"/>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4010943" y="3461427"/>
            <a:ext cx="804195" cy="1308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Round Same Side Corner Rectangle 71"/>
          <p:cNvSpPr/>
          <p:nvPr/>
        </p:nvSpPr>
        <p:spPr>
          <a:xfrm>
            <a:off x="362718" y="2409315"/>
            <a:ext cx="10777017" cy="805269"/>
          </a:xfrm>
          <a:prstGeom prst="round2SameRect">
            <a:avLst>
              <a:gd name="adj1" fmla="val 0"/>
              <a:gd name="adj2" fmla="val 0"/>
            </a:avLst>
          </a:prstGeom>
          <a:gradFill flip="none" rotWithShape="1">
            <a:gsLst>
              <a:gs pos="0">
                <a:srgbClr val="066E06"/>
              </a:gs>
              <a:gs pos="50000">
                <a:srgbClr val="088D08"/>
              </a:gs>
              <a:gs pos="100000">
                <a:srgbClr val="0AB20A"/>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415338" y="2420589"/>
            <a:ext cx="2631797" cy="725513"/>
          </a:xfrm>
          <a:prstGeom prst="rect">
            <a:avLst/>
          </a:prstGeom>
          <a:noFill/>
        </p:spPr>
        <p:txBody>
          <a:bodyPr wrap="square" lIns="108896" tIns="54448" rIns="108896" bIns="54448" rtlCol="0">
            <a:spAutoFit/>
          </a:bodyPr>
          <a:lstStyle/>
          <a:p>
            <a:pPr algn="ctr"/>
            <a:r>
              <a:rPr lang="en-ZA" sz="2000" dirty="0">
                <a:solidFill>
                  <a:schemeClr val="bg1"/>
                </a:solidFill>
                <a:effectLst>
                  <a:outerShdw blurRad="38100" dist="38100" dir="2700000" algn="tl">
                    <a:srgbClr val="000000">
                      <a:alpha val="43137"/>
                    </a:srgbClr>
                  </a:outerShdw>
                </a:effectLst>
              </a:rPr>
              <a:t>Turnover </a:t>
            </a:r>
          </a:p>
          <a:p>
            <a:pPr algn="ctr"/>
            <a:r>
              <a:rPr lang="en-ZA" sz="2000" dirty="0">
                <a:solidFill>
                  <a:schemeClr val="bg1"/>
                </a:solidFill>
                <a:effectLst>
                  <a:outerShdw blurRad="38100" dist="38100" dir="2700000" algn="tl">
                    <a:srgbClr val="000000">
                      <a:alpha val="43137"/>
                    </a:srgbClr>
                  </a:outerShdw>
                </a:effectLst>
              </a:rPr>
              <a:t>&gt;</a:t>
            </a:r>
            <a:r>
              <a:rPr lang="en-ZA" sz="2000" dirty="0" smtClean="0">
                <a:solidFill>
                  <a:schemeClr val="bg1"/>
                </a:solidFill>
                <a:effectLst>
                  <a:outerShdw blurRad="38100" dist="38100" dir="2700000" algn="tl">
                    <a:srgbClr val="000000">
                      <a:alpha val="43137"/>
                    </a:srgbClr>
                  </a:outerShdw>
                </a:effectLst>
              </a:rPr>
              <a:t>R100m</a:t>
            </a:r>
            <a:endParaRPr lang="en-ZA" sz="2000" dirty="0">
              <a:solidFill>
                <a:schemeClr val="bg1"/>
              </a:solidFill>
              <a:effectLst>
                <a:outerShdw blurRad="38100" dist="38100" dir="2700000" algn="tl">
                  <a:srgbClr val="000000">
                    <a:alpha val="43137"/>
                  </a:srgbClr>
                </a:outerShdw>
              </a:effectLst>
            </a:endParaRPr>
          </a:p>
        </p:txBody>
      </p:sp>
      <p:sp>
        <p:nvSpPr>
          <p:cNvPr id="74" name="TextBox 73"/>
          <p:cNvSpPr txBox="1"/>
          <p:nvPr/>
        </p:nvSpPr>
        <p:spPr>
          <a:xfrm>
            <a:off x="3047135" y="2359034"/>
            <a:ext cx="2631797" cy="848623"/>
          </a:xfrm>
          <a:prstGeom prst="rect">
            <a:avLst/>
          </a:prstGeom>
          <a:noFill/>
        </p:spPr>
        <p:txBody>
          <a:bodyPr wrap="square" lIns="108896" tIns="54448" rIns="108896" bIns="54448" rtlCol="0">
            <a:spAutoFit/>
          </a:bodyPr>
          <a:lstStyle/>
          <a:p>
            <a:pPr algn="ctr"/>
            <a:r>
              <a:rPr lang="en-ZA" sz="2800" dirty="0" smtClean="0">
                <a:solidFill>
                  <a:schemeClr val="bg1"/>
                </a:solidFill>
                <a:effectLst>
                  <a:outerShdw blurRad="38100" dist="38100" dir="2700000" algn="tl">
                    <a:srgbClr val="000000">
                      <a:alpha val="43137"/>
                    </a:srgbClr>
                  </a:outerShdw>
                </a:effectLst>
              </a:rPr>
              <a:t>3.0% </a:t>
            </a:r>
            <a:r>
              <a:rPr lang="en-ZA" sz="2000" dirty="0">
                <a:solidFill>
                  <a:schemeClr val="bg1"/>
                </a:solidFill>
                <a:effectLst>
                  <a:outerShdw blurRad="38100" dist="38100" dir="2700000" algn="tl">
                    <a:srgbClr val="000000">
                      <a:alpha val="43137"/>
                    </a:srgbClr>
                  </a:outerShdw>
                </a:effectLst>
              </a:rPr>
              <a:t>of active VAT vendors</a:t>
            </a:r>
          </a:p>
        </p:txBody>
      </p:sp>
      <p:sp>
        <p:nvSpPr>
          <p:cNvPr id="75" name="TextBox 74"/>
          <p:cNvSpPr txBox="1"/>
          <p:nvPr/>
        </p:nvSpPr>
        <p:spPr>
          <a:xfrm>
            <a:off x="6028416" y="2359034"/>
            <a:ext cx="2631797" cy="848623"/>
          </a:xfrm>
          <a:prstGeom prst="rect">
            <a:avLst/>
          </a:prstGeom>
          <a:noFill/>
        </p:spPr>
        <p:txBody>
          <a:bodyPr wrap="square" lIns="108896" tIns="54448" rIns="108896" bIns="54448" rtlCol="0">
            <a:spAutoFit/>
          </a:bodyPr>
          <a:lstStyle/>
          <a:p>
            <a:pPr algn="ctr"/>
            <a:r>
              <a:rPr lang="en-ZA" sz="2800" dirty="0" smtClean="0">
                <a:solidFill>
                  <a:schemeClr val="bg1"/>
                </a:solidFill>
                <a:effectLst>
                  <a:outerShdw blurRad="38100" dist="38100" dir="2700000" algn="tl">
                    <a:srgbClr val="000000">
                      <a:alpha val="43137"/>
                    </a:srgbClr>
                  </a:outerShdw>
                </a:effectLst>
              </a:rPr>
              <a:t>63.3% </a:t>
            </a:r>
            <a:r>
              <a:rPr lang="en-ZA" sz="2000" dirty="0">
                <a:solidFill>
                  <a:schemeClr val="bg1"/>
                </a:solidFill>
                <a:effectLst>
                  <a:outerShdw blurRad="38100" dist="38100" dir="2700000" algn="tl">
                    <a:srgbClr val="000000">
                      <a:alpha val="43137"/>
                    </a:srgbClr>
                  </a:outerShdw>
                </a:effectLst>
              </a:rPr>
              <a:t>of </a:t>
            </a:r>
            <a:r>
              <a:rPr lang="en-ZA" sz="2000" dirty="0" smtClean="0">
                <a:solidFill>
                  <a:schemeClr val="bg1"/>
                </a:solidFill>
                <a:effectLst>
                  <a:outerShdw blurRad="38100" dist="38100" dir="2700000" algn="tl">
                    <a:srgbClr val="000000">
                      <a:alpha val="43137"/>
                    </a:srgbClr>
                  </a:outerShdw>
                </a:effectLst>
              </a:rPr>
              <a:t>domestic </a:t>
            </a:r>
          </a:p>
          <a:p>
            <a:pPr algn="ctr"/>
            <a:r>
              <a:rPr lang="en-ZA" sz="2000" dirty="0" smtClean="0">
                <a:solidFill>
                  <a:schemeClr val="bg1"/>
                </a:solidFill>
                <a:effectLst>
                  <a:outerShdw blurRad="38100" dist="38100" dir="2700000" algn="tl">
                    <a:srgbClr val="000000">
                      <a:alpha val="43137"/>
                    </a:srgbClr>
                  </a:outerShdw>
                </a:effectLst>
              </a:rPr>
              <a:t>VAT </a:t>
            </a:r>
            <a:r>
              <a:rPr lang="en-ZA" sz="2000" dirty="0">
                <a:solidFill>
                  <a:schemeClr val="bg1"/>
                </a:solidFill>
                <a:effectLst>
                  <a:outerShdw blurRad="38100" dist="38100" dir="2700000" algn="tl">
                    <a:srgbClr val="000000">
                      <a:alpha val="43137"/>
                    </a:srgbClr>
                  </a:outerShdw>
                </a:effectLst>
              </a:rPr>
              <a:t>payments</a:t>
            </a:r>
          </a:p>
        </p:txBody>
      </p:sp>
      <p:sp>
        <p:nvSpPr>
          <p:cNvPr id="76" name="TextBox 75"/>
          <p:cNvSpPr txBox="1"/>
          <p:nvPr/>
        </p:nvSpPr>
        <p:spPr>
          <a:xfrm>
            <a:off x="8588257" y="2359034"/>
            <a:ext cx="2631797" cy="848623"/>
          </a:xfrm>
          <a:prstGeom prst="rect">
            <a:avLst/>
          </a:prstGeom>
          <a:noFill/>
        </p:spPr>
        <p:txBody>
          <a:bodyPr wrap="square" lIns="108896" tIns="54448" rIns="108896" bIns="54448" rtlCol="0">
            <a:spAutoFit/>
          </a:bodyPr>
          <a:lstStyle/>
          <a:p>
            <a:pPr algn="ctr"/>
            <a:r>
              <a:rPr lang="en-ZA" sz="2800" dirty="0" smtClean="0">
                <a:solidFill>
                  <a:schemeClr val="bg1"/>
                </a:solidFill>
                <a:effectLst>
                  <a:outerShdw blurRad="38100" dist="38100" dir="2700000" algn="tl">
                    <a:srgbClr val="000000">
                      <a:alpha val="43137"/>
                    </a:srgbClr>
                  </a:outerShdw>
                </a:effectLst>
              </a:rPr>
              <a:t>78.3% </a:t>
            </a:r>
            <a:r>
              <a:rPr lang="en-ZA" sz="2000" dirty="0">
                <a:solidFill>
                  <a:schemeClr val="bg1"/>
                </a:solidFill>
                <a:effectLst>
                  <a:outerShdw blurRad="38100" dist="38100" dir="2700000" algn="tl">
                    <a:srgbClr val="000000">
                      <a:alpha val="43137"/>
                    </a:srgbClr>
                  </a:outerShdw>
                </a:effectLst>
              </a:rPr>
              <a:t>of </a:t>
            </a:r>
            <a:endParaRPr lang="en-ZA" sz="2000" dirty="0" smtClean="0">
              <a:solidFill>
                <a:schemeClr val="bg1"/>
              </a:solidFill>
              <a:effectLst>
                <a:outerShdw blurRad="38100" dist="38100" dir="2700000" algn="tl">
                  <a:srgbClr val="000000">
                    <a:alpha val="43137"/>
                  </a:srgbClr>
                </a:outerShdw>
              </a:effectLst>
            </a:endParaRPr>
          </a:p>
          <a:p>
            <a:pPr algn="ctr"/>
            <a:r>
              <a:rPr lang="en-ZA" sz="2000" dirty="0" smtClean="0">
                <a:solidFill>
                  <a:schemeClr val="bg1"/>
                </a:solidFill>
                <a:effectLst>
                  <a:outerShdw blurRad="38100" dist="38100" dir="2700000" algn="tl">
                    <a:srgbClr val="000000">
                      <a:alpha val="43137"/>
                    </a:srgbClr>
                  </a:outerShdw>
                </a:effectLst>
              </a:rPr>
              <a:t>VAT refunds</a:t>
            </a:r>
            <a:endParaRPr lang="en-ZA" sz="2000" dirty="0">
              <a:solidFill>
                <a:schemeClr val="bg1"/>
              </a:solidFill>
              <a:effectLst>
                <a:outerShdw blurRad="38100" dist="38100" dir="2700000" algn="tl">
                  <a:srgbClr val="000000">
                    <a:alpha val="43137"/>
                  </a:srgbClr>
                </a:outerShdw>
              </a:effectLst>
            </a:endParaRPr>
          </a:p>
        </p:txBody>
      </p:sp>
      <p:sp>
        <p:nvSpPr>
          <p:cNvPr id="77" name="Round Same Side Corner Rectangle 76"/>
          <p:cNvSpPr/>
          <p:nvPr/>
        </p:nvSpPr>
        <p:spPr>
          <a:xfrm>
            <a:off x="354407" y="4922668"/>
            <a:ext cx="10777017" cy="805269"/>
          </a:xfrm>
          <a:prstGeom prst="round2SameRect">
            <a:avLst>
              <a:gd name="adj1" fmla="val 0"/>
              <a:gd name="adj2" fmla="val 0"/>
            </a:avLst>
          </a:prstGeom>
          <a:gradFill flip="none" rotWithShape="1">
            <a:gsLst>
              <a:gs pos="0">
                <a:srgbClr val="066E06"/>
              </a:gs>
              <a:gs pos="50000">
                <a:srgbClr val="088D08"/>
              </a:gs>
              <a:gs pos="100000">
                <a:srgbClr val="0AB20A"/>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9" name="TextBox 78"/>
          <p:cNvSpPr txBox="1"/>
          <p:nvPr/>
        </p:nvSpPr>
        <p:spPr>
          <a:xfrm>
            <a:off x="407027" y="4933942"/>
            <a:ext cx="2631797" cy="725513"/>
          </a:xfrm>
          <a:prstGeom prst="rect">
            <a:avLst/>
          </a:prstGeom>
          <a:noFill/>
        </p:spPr>
        <p:txBody>
          <a:bodyPr wrap="square" lIns="108896" tIns="54448" rIns="108896" bIns="54448" rtlCol="0">
            <a:spAutoFit/>
          </a:bodyPr>
          <a:lstStyle/>
          <a:p>
            <a:pPr algn="ctr"/>
            <a:r>
              <a:rPr lang="en-ZA" sz="2000" dirty="0">
                <a:solidFill>
                  <a:schemeClr val="bg1"/>
                </a:solidFill>
                <a:effectLst>
                  <a:outerShdw blurRad="38100" dist="38100" dir="2700000" algn="tl">
                    <a:srgbClr val="000000">
                      <a:alpha val="43137"/>
                    </a:srgbClr>
                  </a:outerShdw>
                </a:effectLst>
              </a:rPr>
              <a:t>Turnover </a:t>
            </a:r>
          </a:p>
          <a:p>
            <a:pPr algn="ctr"/>
            <a:r>
              <a:rPr lang="en-ZA" sz="2000" dirty="0">
                <a:solidFill>
                  <a:schemeClr val="bg1"/>
                </a:solidFill>
                <a:effectLst>
                  <a:outerShdw blurRad="38100" dist="38100" dir="2700000" algn="tl">
                    <a:srgbClr val="000000">
                      <a:alpha val="43137"/>
                    </a:srgbClr>
                  </a:outerShdw>
                </a:effectLst>
              </a:rPr>
              <a:t>&lt;=</a:t>
            </a:r>
            <a:r>
              <a:rPr lang="en-ZA" sz="2000" dirty="0" smtClean="0">
                <a:solidFill>
                  <a:schemeClr val="bg1"/>
                </a:solidFill>
                <a:effectLst>
                  <a:outerShdw blurRad="38100" dist="38100" dir="2700000" algn="tl">
                    <a:srgbClr val="000000">
                      <a:alpha val="43137"/>
                    </a:srgbClr>
                  </a:outerShdw>
                </a:effectLst>
              </a:rPr>
              <a:t>R1m</a:t>
            </a:r>
            <a:endParaRPr lang="en-ZA" sz="2000" dirty="0">
              <a:solidFill>
                <a:schemeClr val="bg1"/>
              </a:solidFill>
              <a:effectLst>
                <a:outerShdw blurRad="38100" dist="38100" dir="2700000" algn="tl">
                  <a:srgbClr val="000000">
                    <a:alpha val="43137"/>
                  </a:srgbClr>
                </a:outerShdw>
              </a:effectLst>
            </a:endParaRPr>
          </a:p>
        </p:txBody>
      </p:sp>
      <p:sp>
        <p:nvSpPr>
          <p:cNvPr id="91" name="TextBox 90"/>
          <p:cNvSpPr txBox="1"/>
          <p:nvPr/>
        </p:nvSpPr>
        <p:spPr>
          <a:xfrm>
            <a:off x="3038824" y="4872387"/>
            <a:ext cx="2631797" cy="848623"/>
          </a:xfrm>
          <a:prstGeom prst="rect">
            <a:avLst/>
          </a:prstGeom>
          <a:noFill/>
        </p:spPr>
        <p:txBody>
          <a:bodyPr wrap="square" lIns="108896" tIns="54448" rIns="108896" bIns="54448" rtlCol="0">
            <a:spAutoFit/>
          </a:bodyPr>
          <a:lstStyle/>
          <a:p>
            <a:pPr algn="ctr"/>
            <a:r>
              <a:rPr lang="en-ZA" sz="2800" dirty="0" smtClean="0">
                <a:solidFill>
                  <a:schemeClr val="bg1"/>
                </a:solidFill>
                <a:effectLst>
                  <a:outerShdw blurRad="38100" dist="38100" dir="2700000" algn="tl">
                    <a:srgbClr val="000000">
                      <a:alpha val="43137"/>
                    </a:srgbClr>
                  </a:outerShdw>
                </a:effectLst>
              </a:rPr>
              <a:t>37% </a:t>
            </a:r>
            <a:r>
              <a:rPr lang="en-ZA" sz="2000" dirty="0">
                <a:solidFill>
                  <a:schemeClr val="bg1"/>
                </a:solidFill>
                <a:effectLst>
                  <a:outerShdw blurRad="38100" dist="38100" dir="2700000" algn="tl">
                    <a:srgbClr val="000000">
                      <a:alpha val="43137"/>
                    </a:srgbClr>
                  </a:outerShdw>
                </a:effectLst>
              </a:rPr>
              <a:t>of active VAT vendors</a:t>
            </a:r>
          </a:p>
        </p:txBody>
      </p:sp>
      <p:sp>
        <p:nvSpPr>
          <p:cNvPr id="92" name="TextBox 91"/>
          <p:cNvSpPr txBox="1"/>
          <p:nvPr/>
        </p:nvSpPr>
        <p:spPr>
          <a:xfrm>
            <a:off x="6020105" y="4872387"/>
            <a:ext cx="2631797" cy="848623"/>
          </a:xfrm>
          <a:prstGeom prst="rect">
            <a:avLst/>
          </a:prstGeom>
          <a:noFill/>
        </p:spPr>
        <p:txBody>
          <a:bodyPr wrap="square" lIns="108896" tIns="54448" rIns="108896" bIns="54448" rtlCol="0">
            <a:spAutoFit/>
          </a:bodyPr>
          <a:lstStyle/>
          <a:p>
            <a:pPr algn="ctr"/>
            <a:r>
              <a:rPr lang="en-ZA" sz="2800" dirty="0" smtClean="0">
                <a:solidFill>
                  <a:schemeClr val="bg1"/>
                </a:solidFill>
                <a:effectLst>
                  <a:outerShdw blurRad="38100" dist="38100" dir="2700000" algn="tl">
                    <a:srgbClr val="000000">
                      <a:alpha val="43137"/>
                    </a:srgbClr>
                  </a:outerShdw>
                </a:effectLst>
              </a:rPr>
              <a:t>2.0% </a:t>
            </a:r>
            <a:r>
              <a:rPr lang="en-ZA" sz="2000" dirty="0">
                <a:solidFill>
                  <a:schemeClr val="bg1"/>
                </a:solidFill>
                <a:effectLst>
                  <a:outerShdw blurRad="38100" dist="38100" dir="2700000" algn="tl">
                    <a:srgbClr val="000000">
                      <a:alpha val="43137"/>
                    </a:srgbClr>
                  </a:outerShdw>
                </a:effectLst>
              </a:rPr>
              <a:t>of </a:t>
            </a:r>
            <a:r>
              <a:rPr lang="en-ZA" sz="2000" dirty="0" smtClean="0">
                <a:solidFill>
                  <a:schemeClr val="bg1"/>
                </a:solidFill>
                <a:effectLst>
                  <a:outerShdw blurRad="38100" dist="38100" dir="2700000" algn="tl">
                    <a:srgbClr val="000000">
                      <a:alpha val="43137"/>
                    </a:srgbClr>
                  </a:outerShdw>
                </a:effectLst>
              </a:rPr>
              <a:t>domestic </a:t>
            </a:r>
          </a:p>
          <a:p>
            <a:pPr algn="ctr"/>
            <a:r>
              <a:rPr lang="en-ZA" sz="2000" dirty="0" smtClean="0">
                <a:solidFill>
                  <a:schemeClr val="bg1"/>
                </a:solidFill>
                <a:effectLst>
                  <a:outerShdw blurRad="38100" dist="38100" dir="2700000" algn="tl">
                    <a:srgbClr val="000000">
                      <a:alpha val="43137"/>
                    </a:srgbClr>
                  </a:outerShdw>
                </a:effectLst>
              </a:rPr>
              <a:t>VAT </a:t>
            </a:r>
            <a:r>
              <a:rPr lang="en-ZA" sz="2000" dirty="0">
                <a:solidFill>
                  <a:schemeClr val="bg1"/>
                </a:solidFill>
                <a:effectLst>
                  <a:outerShdw blurRad="38100" dist="38100" dir="2700000" algn="tl">
                    <a:srgbClr val="000000">
                      <a:alpha val="43137"/>
                    </a:srgbClr>
                  </a:outerShdw>
                </a:effectLst>
              </a:rPr>
              <a:t>payments</a:t>
            </a:r>
          </a:p>
        </p:txBody>
      </p:sp>
      <p:sp>
        <p:nvSpPr>
          <p:cNvPr id="93" name="TextBox 92"/>
          <p:cNvSpPr txBox="1"/>
          <p:nvPr/>
        </p:nvSpPr>
        <p:spPr>
          <a:xfrm>
            <a:off x="8579946" y="4872387"/>
            <a:ext cx="2631797" cy="848623"/>
          </a:xfrm>
          <a:prstGeom prst="rect">
            <a:avLst/>
          </a:prstGeom>
          <a:noFill/>
        </p:spPr>
        <p:txBody>
          <a:bodyPr wrap="square" lIns="108896" tIns="54448" rIns="108896" bIns="54448" rtlCol="0">
            <a:spAutoFit/>
          </a:bodyPr>
          <a:lstStyle/>
          <a:p>
            <a:pPr algn="ctr"/>
            <a:r>
              <a:rPr lang="en-ZA" sz="2800" dirty="0" smtClean="0">
                <a:solidFill>
                  <a:schemeClr val="bg1"/>
                </a:solidFill>
                <a:effectLst>
                  <a:outerShdw blurRad="38100" dist="38100" dir="2700000" algn="tl">
                    <a:srgbClr val="000000">
                      <a:alpha val="43137"/>
                    </a:srgbClr>
                  </a:outerShdw>
                </a:effectLst>
              </a:rPr>
              <a:t>5.1% </a:t>
            </a:r>
            <a:r>
              <a:rPr lang="en-ZA" sz="2000" dirty="0">
                <a:solidFill>
                  <a:schemeClr val="bg1"/>
                </a:solidFill>
                <a:effectLst>
                  <a:outerShdw blurRad="38100" dist="38100" dir="2700000" algn="tl">
                    <a:srgbClr val="000000">
                      <a:alpha val="43137"/>
                    </a:srgbClr>
                  </a:outerShdw>
                </a:effectLst>
              </a:rPr>
              <a:t>of </a:t>
            </a:r>
            <a:endParaRPr lang="en-ZA" sz="2000" dirty="0" smtClean="0">
              <a:solidFill>
                <a:schemeClr val="bg1"/>
              </a:solidFill>
              <a:effectLst>
                <a:outerShdw blurRad="38100" dist="38100" dir="2700000" algn="tl">
                  <a:srgbClr val="000000">
                    <a:alpha val="43137"/>
                  </a:srgbClr>
                </a:outerShdw>
              </a:effectLst>
            </a:endParaRPr>
          </a:p>
          <a:p>
            <a:pPr algn="ctr"/>
            <a:r>
              <a:rPr lang="en-ZA" sz="2000" dirty="0" smtClean="0">
                <a:solidFill>
                  <a:schemeClr val="bg1"/>
                </a:solidFill>
                <a:effectLst>
                  <a:outerShdw blurRad="38100" dist="38100" dir="2700000" algn="tl">
                    <a:srgbClr val="000000">
                      <a:alpha val="43137"/>
                    </a:srgbClr>
                  </a:outerShdw>
                </a:effectLst>
              </a:rPr>
              <a:t>VAT refunds</a:t>
            </a:r>
            <a:endParaRPr lang="en-ZA" sz="2000" dirty="0">
              <a:solidFill>
                <a:schemeClr val="bg1"/>
              </a:solidFill>
              <a:effectLst>
                <a:outerShdw blurRad="38100" dist="38100" dir="2700000" algn="tl">
                  <a:srgbClr val="000000">
                    <a:alpha val="43137"/>
                  </a:srgbClr>
                </a:outerShdw>
              </a:effectLst>
            </a:endParaRPr>
          </a:p>
        </p:txBody>
      </p:sp>
      <p:cxnSp>
        <p:nvCxnSpPr>
          <p:cNvPr id="96" name="Straight Connector 95"/>
          <p:cNvCxnSpPr/>
          <p:nvPr/>
        </p:nvCxnSpPr>
        <p:spPr>
          <a:xfrm>
            <a:off x="2994516" y="2184028"/>
            <a:ext cx="0" cy="3598214"/>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5904155" y="2154230"/>
            <a:ext cx="0" cy="3651828"/>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8740679" y="2154230"/>
            <a:ext cx="0" cy="3628012"/>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51" name="Group 50"/>
          <p:cNvGrpSpPr/>
          <p:nvPr/>
        </p:nvGrpSpPr>
        <p:grpSpPr>
          <a:xfrm>
            <a:off x="11661501" y="5688000"/>
            <a:ext cx="430888" cy="1152129"/>
            <a:chOff x="11428927" y="365650"/>
            <a:chExt cx="430888" cy="1152129"/>
          </a:xfrm>
        </p:grpSpPr>
        <p:sp>
          <p:nvSpPr>
            <p:cNvPr id="52" name="Round Same Side Corner Rectangle 5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3" name="TextBox 5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4" name="Group 53"/>
          <p:cNvGrpSpPr/>
          <p:nvPr/>
        </p:nvGrpSpPr>
        <p:grpSpPr>
          <a:xfrm>
            <a:off x="11659137" y="4559485"/>
            <a:ext cx="430888" cy="1152129"/>
            <a:chOff x="11428927" y="365650"/>
            <a:chExt cx="430888" cy="1152129"/>
          </a:xfrm>
        </p:grpSpPr>
        <p:sp>
          <p:nvSpPr>
            <p:cNvPr id="55" name="Round Same Side Corner Rectangle 5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57" name="Group 56"/>
          <p:cNvGrpSpPr/>
          <p:nvPr/>
        </p:nvGrpSpPr>
        <p:grpSpPr>
          <a:xfrm>
            <a:off x="11654409" y="3430968"/>
            <a:ext cx="430888" cy="1152129"/>
            <a:chOff x="11428927" y="365650"/>
            <a:chExt cx="430888" cy="1152129"/>
          </a:xfrm>
        </p:grpSpPr>
        <p:sp>
          <p:nvSpPr>
            <p:cNvPr id="58" name="Round Same Side Corner Rectangle 5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9" name="TextBox 5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0" name="Group 59"/>
          <p:cNvGrpSpPr/>
          <p:nvPr/>
        </p:nvGrpSpPr>
        <p:grpSpPr>
          <a:xfrm>
            <a:off x="11649681" y="45417"/>
            <a:ext cx="430887" cy="1152129"/>
            <a:chOff x="11716960" y="45417"/>
            <a:chExt cx="430887" cy="1152129"/>
          </a:xfrm>
        </p:grpSpPr>
        <p:sp>
          <p:nvSpPr>
            <p:cNvPr id="61" name="Round Same Side Corner Rectangle 60"/>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63" name="Group 62"/>
          <p:cNvGrpSpPr/>
          <p:nvPr/>
        </p:nvGrpSpPr>
        <p:grpSpPr>
          <a:xfrm>
            <a:off x="11649681" y="2302451"/>
            <a:ext cx="430888" cy="1152129"/>
            <a:chOff x="11428927" y="365650"/>
            <a:chExt cx="430888" cy="1152129"/>
          </a:xfrm>
        </p:grpSpPr>
        <p:sp>
          <p:nvSpPr>
            <p:cNvPr id="64" name="Round Same Side Corner Rectangle 6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6" name="TextBox 6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69" name="Group 68"/>
          <p:cNvGrpSpPr/>
          <p:nvPr/>
        </p:nvGrpSpPr>
        <p:grpSpPr>
          <a:xfrm>
            <a:off x="11715799" y="1173934"/>
            <a:ext cx="462824" cy="1152129"/>
            <a:chOff x="11685022" y="1926277"/>
            <a:chExt cx="462824" cy="1152129"/>
          </a:xfrm>
        </p:grpSpPr>
        <p:sp>
          <p:nvSpPr>
            <p:cNvPr id="71" name="Round Same Side Corner Rectangle 70"/>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1" name="TextBox 80"/>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4531220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Value-Added 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29</a:t>
            </a:fld>
            <a:endParaRPr lang="en-ZA" spc="300" dirty="0"/>
          </a:p>
        </p:txBody>
      </p:sp>
      <p:cxnSp>
        <p:nvCxnSpPr>
          <p:cNvPr id="15" name="Straight Connector 14"/>
          <p:cNvCxnSpPr/>
          <p:nvPr/>
        </p:nvCxnSpPr>
        <p:spPr>
          <a:xfrm>
            <a:off x="6099175" y="3315857"/>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9123511" y="3307205"/>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7521333" y="5683469"/>
            <a:ext cx="24662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3930" y="4352970"/>
            <a:ext cx="1381080" cy="138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64"/>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9696337" y="2139307"/>
            <a:ext cx="1086596" cy="1086596"/>
          </a:xfrm>
          <a:prstGeom prst="rect">
            <a:avLst/>
          </a:prstGeom>
        </p:spPr>
      </p:pic>
      <p:sp>
        <p:nvSpPr>
          <p:cNvPr id="67" name="Round Same Side Corner Rectangle 66"/>
          <p:cNvSpPr/>
          <p:nvPr/>
        </p:nvSpPr>
        <p:spPr>
          <a:xfrm flipV="1">
            <a:off x="116877" y="3213770"/>
            <a:ext cx="4388624" cy="2232248"/>
          </a:xfrm>
          <a:prstGeom prst="round2Same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01" name="Straight Connector 100"/>
          <p:cNvCxnSpPr/>
          <p:nvPr/>
        </p:nvCxnSpPr>
        <p:spPr>
          <a:xfrm>
            <a:off x="6195366" y="1912654"/>
            <a:ext cx="5160393" cy="0"/>
          </a:xfrm>
          <a:prstGeom prst="line">
            <a:avLst/>
          </a:prstGeom>
          <a:ln w="28575">
            <a:solidFill>
              <a:srgbClr val="088D08"/>
            </a:solidFill>
          </a:ln>
        </p:spPr>
        <p:style>
          <a:lnRef idx="1">
            <a:schemeClr val="accent1"/>
          </a:lnRef>
          <a:fillRef idx="0">
            <a:schemeClr val="accent1"/>
          </a:fillRef>
          <a:effectRef idx="0">
            <a:schemeClr val="accent1"/>
          </a:effectRef>
          <a:fontRef idx="minor">
            <a:schemeClr val="tx1"/>
          </a:fontRef>
        </p:style>
      </p:cxnSp>
      <p:pic>
        <p:nvPicPr>
          <p:cNvPr id="102"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892746" y="1146965"/>
            <a:ext cx="1361684" cy="735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 name="TextBox 102"/>
          <p:cNvSpPr txBox="1"/>
          <p:nvPr/>
        </p:nvSpPr>
        <p:spPr>
          <a:xfrm>
            <a:off x="9892746" y="1375021"/>
            <a:ext cx="1360410"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84.8%</a:t>
            </a:r>
            <a:endParaRPr lang="en-ZA" sz="2000" dirty="0">
              <a:solidFill>
                <a:srgbClr val="C00000"/>
              </a:solidFill>
              <a:ea typeface="Verdana" panose="020B0604030504040204" pitchFamily="34" charset="0"/>
              <a:cs typeface="Verdana" panose="020B0604030504040204" pitchFamily="34" charset="0"/>
            </a:endParaRPr>
          </a:p>
        </p:txBody>
      </p:sp>
      <p:sp>
        <p:nvSpPr>
          <p:cNvPr id="112" name="Round Same Side Corner Rectangle 111"/>
          <p:cNvSpPr/>
          <p:nvPr/>
        </p:nvSpPr>
        <p:spPr>
          <a:xfrm>
            <a:off x="9257552" y="2985841"/>
            <a:ext cx="1958276" cy="2189449"/>
          </a:xfrm>
          <a:prstGeom prst="round2Same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15" name="Straight Connector 114"/>
          <p:cNvCxnSpPr/>
          <p:nvPr/>
        </p:nvCxnSpPr>
        <p:spPr>
          <a:xfrm>
            <a:off x="9195519" y="5023961"/>
            <a:ext cx="2057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3" name="Round Same Side Corner Rectangle 122"/>
          <p:cNvSpPr/>
          <p:nvPr/>
        </p:nvSpPr>
        <p:spPr>
          <a:xfrm>
            <a:off x="6377232" y="2991542"/>
            <a:ext cx="1958276" cy="2189449"/>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20" name="Straight Connector 119"/>
          <p:cNvCxnSpPr/>
          <p:nvPr/>
        </p:nvCxnSpPr>
        <p:spPr>
          <a:xfrm>
            <a:off x="6315199" y="5029662"/>
            <a:ext cx="2057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1303" y="4293890"/>
            <a:ext cx="2643590" cy="1559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2" name="Freeform 131"/>
          <p:cNvSpPr/>
          <p:nvPr/>
        </p:nvSpPr>
        <p:spPr>
          <a:xfrm>
            <a:off x="6377232" y="3019173"/>
            <a:ext cx="1954191" cy="1385166"/>
          </a:xfrm>
          <a:custGeom>
            <a:avLst/>
            <a:gdLst>
              <a:gd name="connsiteX0" fmla="*/ 0 w 1454561"/>
              <a:gd name="connsiteY0" fmla="*/ 0 h 1384845"/>
              <a:gd name="connsiteX1" fmla="*/ 1454561 w 1454561"/>
              <a:gd name="connsiteY1" fmla="*/ 0 h 1384845"/>
              <a:gd name="connsiteX2" fmla="*/ 1454561 w 1454561"/>
              <a:gd name="connsiteY2" fmla="*/ 1384845 h 1384845"/>
              <a:gd name="connsiteX3" fmla="*/ 0 w 1454561"/>
              <a:gd name="connsiteY3" fmla="*/ 1384845 h 1384845"/>
              <a:gd name="connsiteX4" fmla="*/ 0 w 1454561"/>
              <a:gd name="connsiteY4" fmla="*/ 0 h 1384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4561" h="1384845">
                <a:moveTo>
                  <a:pt x="0" y="0"/>
                </a:moveTo>
                <a:lnTo>
                  <a:pt x="1454561" y="0"/>
                </a:lnTo>
                <a:lnTo>
                  <a:pt x="1454561" y="1384845"/>
                </a:lnTo>
                <a:lnTo>
                  <a:pt x="0" y="138484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761" tIns="31761" rIns="31761" bIns="31761" numCol="1" spcCol="1512" anchor="t" anchorCtr="0">
            <a:noAutofit/>
          </a:bodyPr>
          <a:lstStyle/>
          <a:p>
            <a:pPr algn="ctr" defTabSz="741097">
              <a:lnSpc>
                <a:spcPct val="90000"/>
              </a:lnSpc>
              <a:spcBef>
                <a:spcPct val="0"/>
              </a:spcBef>
              <a:spcAft>
                <a:spcPct val="35000"/>
              </a:spcAft>
            </a:pP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Account </a:t>
            </a:r>
            <a:r>
              <a:rPr lang="en-ZA" sz="20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for </a:t>
            </a: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21.2%</a:t>
            </a:r>
            <a:r>
              <a:rPr lang="en-ZA" sz="20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 </a:t>
            </a: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
            </a:r>
            <a:b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b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of D</a:t>
            </a:r>
            <a:r>
              <a:rPr lang="en-ZA" sz="20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omestic VAT </a:t>
            </a: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payments</a:t>
            </a:r>
          </a:p>
        </p:txBody>
      </p:sp>
      <p:sp>
        <p:nvSpPr>
          <p:cNvPr id="6" name="Rectangle 5"/>
          <p:cNvSpPr/>
          <p:nvPr/>
        </p:nvSpPr>
        <p:spPr>
          <a:xfrm>
            <a:off x="6192016" y="1965449"/>
            <a:ext cx="5157464" cy="792000"/>
          </a:xfrm>
          <a:prstGeom prst="rect">
            <a:avLst/>
          </a:prstGeom>
          <a:solidFill>
            <a:srgbClr val="088D0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rtlCol="0" anchor="ctr"/>
          <a:lstStyle/>
          <a:p>
            <a:pPr algn="ctr"/>
            <a:endParaRPr lang="en-ZA"/>
          </a:p>
        </p:txBody>
      </p:sp>
      <p:sp>
        <p:nvSpPr>
          <p:cNvPr id="133" name="TextBox 132"/>
          <p:cNvSpPr txBox="1"/>
          <p:nvPr/>
        </p:nvSpPr>
        <p:spPr>
          <a:xfrm>
            <a:off x="6198294" y="1919948"/>
            <a:ext cx="5085457" cy="936000"/>
          </a:xfrm>
          <a:prstGeom prst="rect">
            <a:avLst/>
          </a:prstGeom>
          <a:noFill/>
          <a:ln>
            <a:noFill/>
          </a:ln>
        </p:spPr>
        <p:txBody>
          <a:bodyPr wrap="square" rtlCol="0">
            <a:spAutoFit/>
          </a:bodyPr>
          <a:lstStyle/>
          <a:p>
            <a:pPr lvl="0"/>
            <a:r>
              <a:rPr lang="en-ZA" sz="2200" dirty="0">
                <a:solidFill>
                  <a:schemeClr val="bg1"/>
                </a:solidFill>
                <a:effectLst>
                  <a:outerShdw blurRad="38100" dist="38100" dir="2700000" algn="tl">
                    <a:srgbClr val="000000">
                      <a:alpha val="43137"/>
                    </a:srgbClr>
                  </a:outerShdw>
                </a:effectLst>
              </a:rPr>
              <a:t>Vendors making payments and receiving refunds in the </a:t>
            </a:r>
            <a:r>
              <a:rPr lang="en-ZA" sz="2800" dirty="0" smtClean="0">
                <a:solidFill>
                  <a:schemeClr val="bg1"/>
                </a:solidFill>
                <a:effectLst>
                  <a:outerShdw blurRad="38100" dist="38100" dir="2700000" algn="tl">
                    <a:srgbClr val="000000">
                      <a:alpha val="43137"/>
                    </a:srgbClr>
                  </a:outerShdw>
                </a:effectLst>
              </a:rPr>
              <a:t>bi-monthly</a:t>
            </a:r>
            <a:r>
              <a:rPr lang="en-ZA" sz="2200" dirty="0" smtClean="0">
                <a:solidFill>
                  <a:schemeClr val="bg1"/>
                </a:solidFill>
                <a:effectLst>
                  <a:outerShdw blurRad="38100" dist="38100" dir="2700000" algn="tl">
                    <a:srgbClr val="000000">
                      <a:alpha val="43137"/>
                    </a:srgbClr>
                  </a:outerShdw>
                </a:effectLst>
              </a:rPr>
              <a:t> </a:t>
            </a:r>
            <a:r>
              <a:rPr lang="en-ZA" sz="2200" dirty="0">
                <a:solidFill>
                  <a:schemeClr val="bg1"/>
                </a:solidFill>
                <a:effectLst>
                  <a:outerShdw blurRad="38100" dist="38100" dir="2700000" algn="tl">
                    <a:srgbClr val="000000">
                      <a:alpha val="43137"/>
                    </a:srgbClr>
                  </a:outerShdw>
                </a:effectLst>
              </a:rPr>
              <a:t>category</a:t>
            </a:r>
          </a:p>
        </p:txBody>
      </p:sp>
      <p:cxnSp>
        <p:nvCxnSpPr>
          <p:cNvPr id="134" name="Straight Connector 133"/>
          <p:cNvCxnSpPr/>
          <p:nvPr/>
        </p:nvCxnSpPr>
        <p:spPr>
          <a:xfrm>
            <a:off x="290710" y="1891227"/>
            <a:ext cx="5160393" cy="0"/>
          </a:xfrm>
          <a:prstGeom prst="line">
            <a:avLst/>
          </a:prstGeom>
          <a:ln w="28575">
            <a:solidFill>
              <a:srgbClr val="088D08"/>
            </a:solidFill>
          </a:ln>
        </p:spPr>
        <p:style>
          <a:lnRef idx="1">
            <a:schemeClr val="accent1"/>
          </a:lnRef>
          <a:fillRef idx="0">
            <a:schemeClr val="accent1"/>
          </a:fillRef>
          <a:effectRef idx="0">
            <a:schemeClr val="accent1"/>
          </a:effectRef>
          <a:fontRef idx="minor">
            <a:schemeClr val="tx1"/>
          </a:fontRef>
        </p:style>
      </p:cxnSp>
      <p:pic>
        <p:nvPicPr>
          <p:cNvPr id="13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88090" y="1125538"/>
            <a:ext cx="1361684" cy="735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6" name="TextBox 135"/>
          <p:cNvSpPr txBox="1"/>
          <p:nvPr/>
        </p:nvSpPr>
        <p:spPr>
          <a:xfrm>
            <a:off x="3988090" y="1353594"/>
            <a:ext cx="1360410"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12.5%</a:t>
            </a:r>
            <a:endParaRPr lang="en-ZA" sz="2000" dirty="0">
              <a:solidFill>
                <a:srgbClr val="C00000"/>
              </a:solidFill>
              <a:ea typeface="Verdana" panose="020B0604030504040204" pitchFamily="34" charset="0"/>
              <a:cs typeface="Verdana" panose="020B0604030504040204" pitchFamily="34" charset="0"/>
            </a:endParaRPr>
          </a:p>
        </p:txBody>
      </p:sp>
      <p:sp>
        <p:nvSpPr>
          <p:cNvPr id="137" name="Rectangle 136"/>
          <p:cNvSpPr/>
          <p:nvPr/>
        </p:nvSpPr>
        <p:spPr>
          <a:xfrm>
            <a:off x="287360" y="1944022"/>
            <a:ext cx="5157464" cy="792000"/>
          </a:xfrm>
          <a:prstGeom prst="rect">
            <a:avLst/>
          </a:prstGeom>
          <a:solidFill>
            <a:srgbClr val="088D0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rtlCol="0" anchor="ctr"/>
          <a:lstStyle/>
          <a:p>
            <a:pPr algn="ctr"/>
            <a:endParaRPr lang="en-ZA"/>
          </a:p>
        </p:txBody>
      </p:sp>
      <p:sp>
        <p:nvSpPr>
          <p:cNvPr id="138" name="TextBox 137"/>
          <p:cNvSpPr txBox="1"/>
          <p:nvPr/>
        </p:nvSpPr>
        <p:spPr>
          <a:xfrm>
            <a:off x="293639" y="1898521"/>
            <a:ext cx="5054862" cy="861774"/>
          </a:xfrm>
          <a:prstGeom prst="rect">
            <a:avLst/>
          </a:prstGeom>
          <a:noFill/>
          <a:ln>
            <a:noFill/>
          </a:ln>
        </p:spPr>
        <p:txBody>
          <a:bodyPr wrap="square" rtlCol="0">
            <a:spAutoFit/>
          </a:bodyPr>
          <a:lstStyle/>
          <a:p>
            <a:pPr lvl="0"/>
            <a:r>
              <a:rPr lang="en-ZA" sz="2200" dirty="0">
                <a:solidFill>
                  <a:schemeClr val="bg1"/>
                </a:solidFill>
                <a:effectLst>
                  <a:outerShdw blurRad="38100" dist="38100" dir="2700000" algn="tl">
                    <a:srgbClr val="000000">
                      <a:alpha val="43137"/>
                    </a:srgbClr>
                  </a:outerShdw>
                </a:effectLst>
              </a:rPr>
              <a:t>Vendors making payments and receiving refunds in the </a:t>
            </a:r>
            <a:r>
              <a:rPr lang="en-ZA" sz="2800" dirty="0" smtClean="0">
                <a:solidFill>
                  <a:schemeClr val="bg1"/>
                </a:solidFill>
                <a:effectLst>
                  <a:outerShdw blurRad="38100" dist="38100" dir="2700000" algn="tl">
                    <a:srgbClr val="000000">
                      <a:alpha val="43137"/>
                    </a:srgbClr>
                  </a:outerShdw>
                </a:effectLst>
              </a:rPr>
              <a:t>monthly </a:t>
            </a:r>
            <a:r>
              <a:rPr lang="en-ZA" sz="2200" dirty="0">
                <a:solidFill>
                  <a:schemeClr val="bg1"/>
                </a:solidFill>
                <a:effectLst>
                  <a:outerShdw blurRad="38100" dist="38100" dir="2700000" algn="tl">
                    <a:srgbClr val="000000">
                      <a:alpha val="43137"/>
                    </a:srgbClr>
                  </a:outerShdw>
                </a:effectLst>
              </a:rPr>
              <a:t>category</a:t>
            </a:r>
          </a:p>
        </p:txBody>
      </p:sp>
      <p:sp>
        <p:nvSpPr>
          <p:cNvPr id="139" name="Freeform 138"/>
          <p:cNvSpPr/>
          <p:nvPr/>
        </p:nvSpPr>
        <p:spPr>
          <a:xfrm>
            <a:off x="9228053" y="2992574"/>
            <a:ext cx="2017274" cy="1385166"/>
          </a:xfrm>
          <a:custGeom>
            <a:avLst/>
            <a:gdLst>
              <a:gd name="connsiteX0" fmla="*/ 0 w 1454561"/>
              <a:gd name="connsiteY0" fmla="*/ 0 h 1384845"/>
              <a:gd name="connsiteX1" fmla="*/ 1454561 w 1454561"/>
              <a:gd name="connsiteY1" fmla="*/ 0 h 1384845"/>
              <a:gd name="connsiteX2" fmla="*/ 1454561 w 1454561"/>
              <a:gd name="connsiteY2" fmla="*/ 1384845 h 1384845"/>
              <a:gd name="connsiteX3" fmla="*/ 0 w 1454561"/>
              <a:gd name="connsiteY3" fmla="*/ 1384845 h 1384845"/>
              <a:gd name="connsiteX4" fmla="*/ 0 w 1454561"/>
              <a:gd name="connsiteY4" fmla="*/ 0 h 1384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4561" h="1384845">
                <a:moveTo>
                  <a:pt x="0" y="0"/>
                </a:moveTo>
                <a:lnTo>
                  <a:pt x="1454561" y="0"/>
                </a:lnTo>
                <a:lnTo>
                  <a:pt x="1454561" y="1384845"/>
                </a:lnTo>
                <a:lnTo>
                  <a:pt x="0" y="138484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761" tIns="31761" rIns="31761" bIns="31761" numCol="1" spcCol="1512" anchor="t" anchorCtr="0">
            <a:noAutofit/>
          </a:bodyPr>
          <a:lstStyle/>
          <a:p>
            <a:pPr algn="ctr" defTabSz="741097">
              <a:lnSpc>
                <a:spcPct val="90000"/>
              </a:lnSpc>
              <a:spcBef>
                <a:spcPct val="0"/>
              </a:spcBef>
              <a:spcAft>
                <a:spcPct val="35000"/>
              </a:spcAft>
            </a:pP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Account for </a:t>
            </a: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9.9% </a:t>
            </a:r>
            <a:r>
              <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
            </a:r>
            <a:br>
              <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b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of VAT refunds</a:t>
            </a:r>
          </a:p>
        </p:txBody>
      </p:sp>
      <p:cxnSp>
        <p:nvCxnSpPr>
          <p:cNvPr id="141" name="Straight Connector 140"/>
          <p:cNvCxnSpPr/>
          <p:nvPr/>
        </p:nvCxnSpPr>
        <p:spPr>
          <a:xfrm>
            <a:off x="3146847" y="3307205"/>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1544669" y="5683469"/>
            <a:ext cx="24662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266" y="4352970"/>
            <a:ext cx="1381080" cy="138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4" name="Round Same Side Corner Rectangle 143"/>
          <p:cNvSpPr/>
          <p:nvPr/>
        </p:nvSpPr>
        <p:spPr>
          <a:xfrm>
            <a:off x="3280888" y="2985841"/>
            <a:ext cx="1958276" cy="2189449"/>
          </a:xfrm>
          <a:prstGeom prst="round2Same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45" name="Straight Connector 144"/>
          <p:cNvCxnSpPr/>
          <p:nvPr/>
        </p:nvCxnSpPr>
        <p:spPr>
          <a:xfrm>
            <a:off x="3218855" y="5023961"/>
            <a:ext cx="2057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6" name="Round Same Side Corner Rectangle 145"/>
          <p:cNvSpPr/>
          <p:nvPr/>
        </p:nvSpPr>
        <p:spPr>
          <a:xfrm>
            <a:off x="400568" y="2991542"/>
            <a:ext cx="1958276" cy="2189449"/>
          </a:xfrm>
          <a:prstGeom prst="round2Same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47" name="Straight Connector 146"/>
          <p:cNvCxnSpPr/>
          <p:nvPr/>
        </p:nvCxnSpPr>
        <p:spPr>
          <a:xfrm>
            <a:off x="338535" y="5029662"/>
            <a:ext cx="2057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18655" y="4293890"/>
            <a:ext cx="2643590" cy="1559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0" name="Freeform 149"/>
          <p:cNvSpPr/>
          <p:nvPr/>
        </p:nvSpPr>
        <p:spPr>
          <a:xfrm>
            <a:off x="400568" y="3019173"/>
            <a:ext cx="1954191" cy="1385166"/>
          </a:xfrm>
          <a:custGeom>
            <a:avLst/>
            <a:gdLst>
              <a:gd name="connsiteX0" fmla="*/ 0 w 1454561"/>
              <a:gd name="connsiteY0" fmla="*/ 0 h 1384845"/>
              <a:gd name="connsiteX1" fmla="*/ 1454561 w 1454561"/>
              <a:gd name="connsiteY1" fmla="*/ 0 h 1384845"/>
              <a:gd name="connsiteX2" fmla="*/ 1454561 w 1454561"/>
              <a:gd name="connsiteY2" fmla="*/ 1384845 h 1384845"/>
              <a:gd name="connsiteX3" fmla="*/ 0 w 1454561"/>
              <a:gd name="connsiteY3" fmla="*/ 1384845 h 1384845"/>
              <a:gd name="connsiteX4" fmla="*/ 0 w 1454561"/>
              <a:gd name="connsiteY4" fmla="*/ 0 h 1384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4561" h="1384845">
                <a:moveTo>
                  <a:pt x="0" y="0"/>
                </a:moveTo>
                <a:lnTo>
                  <a:pt x="1454561" y="0"/>
                </a:lnTo>
                <a:lnTo>
                  <a:pt x="1454561" y="1384845"/>
                </a:lnTo>
                <a:lnTo>
                  <a:pt x="0" y="138484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761" tIns="31761" rIns="31761" bIns="31761" numCol="1" spcCol="1512" anchor="t" anchorCtr="0">
            <a:noAutofit/>
          </a:bodyPr>
          <a:lstStyle/>
          <a:p>
            <a:pPr algn="ctr" defTabSz="741097">
              <a:lnSpc>
                <a:spcPct val="90000"/>
              </a:lnSpc>
              <a:spcBef>
                <a:spcPct val="0"/>
              </a:spcBef>
              <a:spcAft>
                <a:spcPct val="35000"/>
              </a:spcAft>
            </a:pP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Account </a:t>
            </a:r>
            <a:r>
              <a:rPr lang="en-ZA" sz="20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for </a:t>
            </a: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78.7</a:t>
            </a:r>
            <a:r>
              <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a:t>
            </a: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 </a:t>
            </a:r>
            <a:b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b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of D</a:t>
            </a:r>
            <a:r>
              <a:rPr lang="en-ZA" sz="20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omestic VAT </a:t>
            </a: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payments</a:t>
            </a:r>
          </a:p>
        </p:txBody>
      </p:sp>
      <p:sp>
        <p:nvSpPr>
          <p:cNvPr id="151" name="Freeform 150"/>
          <p:cNvSpPr/>
          <p:nvPr/>
        </p:nvSpPr>
        <p:spPr>
          <a:xfrm>
            <a:off x="3251389" y="2992574"/>
            <a:ext cx="2017274" cy="1385166"/>
          </a:xfrm>
          <a:custGeom>
            <a:avLst/>
            <a:gdLst>
              <a:gd name="connsiteX0" fmla="*/ 0 w 1454561"/>
              <a:gd name="connsiteY0" fmla="*/ 0 h 1384845"/>
              <a:gd name="connsiteX1" fmla="*/ 1454561 w 1454561"/>
              <a:gd name="connsiteY1" fmla="*/ 0 h 1384845"/>
              <a:gd name="connsiteX2" fmla="*/ 1454561 w 1454561"/>
              <a:gd name="connsiteY2" fmla="*/ 1384845 h 1384845"/>
              <a:gd name="connsiteX3" fmla="*/ 0 w 1454561"/>
              <a:gd name="connsiteY3" fmla="*/ 1384845 h 1384845"/>
              <a:gd name="connsiteX4" fmla="*/ 0 w 1454561"/>
              <a:gd name="connsiteY4" fmla="*/ 0 h 1384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4561" h="1384845">
                <a:moveTo>
                  <a:pt x="0" y="0"/>
                </a:moveTo>
                <a:lnTo>
                  <a:pt x="1454561" y="0"/>
                </a:lnTo>
                <a:lnTo>
                  <a:pt x="1454561" y="1384845"/>
                </a:lnTo>
                <a:lnTo>
                  <a:pt x="0" y="138484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761" tIns="31761" rIns="31761" bIns="31761" numCol="1" spcCol="1512" anchor="t" anchorCtr="0">
            <a:noAutofit/>
          </a:bodyPr>
          <a:lstStyle/>
          <a:p>
            <a:pPr algn="ctr" defTabSz="741097">
              <a:lnSpc>
                <a:spcPct val="90000"/>
              </a:lnSpc>
              <a:spcBef>
                <a:spcPct val="0"/>
              </a:spcBef>
              <a:spcAft>
                <a:spcPct val="35000"/>
              </a:spcAft>
            </a:pP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Account for </a:t>
            </a:r>
            <a:r>
              <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90.1% </a:t>
            </a:r>
            <a:br>
              <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br>
            <a:r>
              <a:rPr lang="en-ZA" sz="20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of VAT refunds</a:t>
            </a:r>
          </a:p>
        </p:txBody>
      </p:sp>
      <p:pic>
        <p:nvPicPr>
          <p:cNvPr id="614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10943" y="4022395"/>
            <a:ext cx="1063485" cy="920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041845" y="4022395"/>
            <a:ext cx="1063485" cy="920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844153" y="4293890"/>
            <a:ext cx="10065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819255" y="4293890"/>
            <a:ext cx="10065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Rectangle 9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63" name="Straight Connector 62"/>
          <p:cNvCxnSpPr/>
          <p:nvPr/>
        </p:nvCxnSpPr>
        <p:spPr>
          <a:xfrm>
            <a:off x="5824841" y="1795240"/>
            <a:ext cx="0" cy="393448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11661501" y="5688000"/>
            <a:ext cx="430888" cy="1152129"/>
            <a:chOff x="11428927" y="365650"/>
            <a:chExt cx="430888" cy="1152129"/>
          </a:xfrm>
        </p:grpSpPr>
        <p:sp>
          <p:nvSpPr>
            <p:cNvPr id="66" name="Round Same Side Corner Rectangle 6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8" name="TextBox 6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9" name="Group 68"/>
          <p:cNvGrpSpPr/>
          <p:nvPr/>
        </p:nvGrpSpPr>
        <p:grpSpPr>
          <a:xfrm>
            <a:off x="11659137" y="4559485"/>
            <a:ext cx="430888" cy="1152129"/>
            <a:chOff x="11428927" y="365650"/>
            <a:chExt cx="430888" cy="1152129"/>
          </a:xfrm>
        </p:grpSpPr>
        <p:sp>
          <p:nvSpPr>
            <p:cNvPr id="70" name="Round Same Side Corner Rectangle 6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1" name="TextBox 7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72" name="Group 71"/>
          <p:cNvGrpSpPr/>
          <p:nvPr/>
        </p:nvGrpSpPr>
        <p:grpSpPr>
          <a:xfrm>
            <a:off x="11654409" y="3430968"/>
            <a:ext cx="430888" cy="1152129"/>
            <a:chOff x="11428927" y="365650"/>
            <a:chExt cx="430888" cy="1152129"/>
          </a:xfrm>
        </p:grpSpPr>
        <p:sp>
          <p:nvSpPr>
            <p:cNvPr id="73" name="Round Same Side Corner Rectangle 7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4" name="TextBox 73"/>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75" name="Group 74"/>
          <p:cNvGrpSpPr/>
          <p:nvPr/>
        </p:nvGrpSpPr>
        <p:grpSpPr>
          <a:xfrm>
            <a:off x="11649681" y="45417"/>
            <a:ext cx="430887" cy="1152129"/>
            <a:chOff x="11716960" y="45417"/>
            <a:chExt cx="430887" cy="1152129"/>
          </a:xfrm>
        </p:grpSpPr>
        <p:sp>
          <p:nvSpPr>
            <p:cNvPr id="76" name="Round Same Side Corner Rectangle 75"/>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7" name="TextBox 76"/>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8" name="Group 77"/>
          <p:cNvGrpSpPr/>
          <p:nvPr/>
        </p:nvGrpSpPr>
        <p:grpSpPr>
          <a:xfrm>
            <a:off x="11649681" y="2302451"/>
            <a:ext cx="430888" cy="1152129"/>
            <a:chOff x="11428927" y="365650"/>
            <a:chExt cx="430888" cy="1152129"/>
          </a:xfrm>
        </p:grpSpPr>
        <p:sp>
          <p:nvSpPr>
            <p:cNvPr id="79" name="Round Same Side Corner Rectangle 7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0" name="TextBox 7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81" name="Group 80"/>
          <p:cNvGrpSpPr/>
          <p:nvPr/>
        </p:nvGrpSpPr>
        <p:grpSpPr>
          <a:xfrm>
            <a:off x="11715799" y="1173934"/>
            <a:ext cx="462824" cy="1152129"/>
            <a:chOff x="11685022" y="1926277"/>
            <a:chExt cx="462824" cy="1152129"/>
          </a:xfrm>
        </p:grpSpPr>
        <p:sp>
          <p:nvSpPr>
            <p:cNvPr id="82" name="Round Same Side Corner Rectangle 81"/>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17510486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5889"/>
          <a:stretch/>
        </p:blipFill>
        <p:spPr bwMode="auto">
          <a:xfrm>
            <a:off x="194519" y="909514"/>
            <a:ext cx="11318028" cy="4837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Some references to Tax Statistics </a:t>
            </a:r>
            <a:r>
              <a:rPr lang="en-ZA" sz="3200" b="1" dirty="0" smtClean="0">
                <a:solidFill>
                  <a:srgbClr val="002060"/>
                </a:solidFill>
              </a:rPr>
              <a:t>2016</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a:t>
            </a:fld>
            <a:endParaRPr lang="en-ZA" spc="300" dirty="0"/>
          </a:p>
        </p:txBody>
      </p:sp>
      <p:sp>
        <p:nvSpPr>
          <p:cNvPr id="5" name="Rectangular Callout 4"/>
          <p:cNvSpPr/>
          <p:nvPr/>
        </p:nvSpPr>
        <p:spPr>
          <a:xfrm>
            <a:off x="626567" y="1148777"/>
            <a:ext cx="4608512" cy="2293993"/>
          </a:xfrm>
          <a:prstGeom prst="wedgeRectCallou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27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p:cNvSpPr txBox="1"/>
          <p:nvPr/>
        </p:nvSpPr>
        <p:spPr>
          <a:xfrm>
            <a:off x="770583" y="1307958"/>
            <a:ext cx="4320480" cy="2400657"/>
          </a:xfrm>
          <a:prstGeom prst="rect">
            <a:avLst/>
          </a:prstGeom>
          <a:noFill/>
        </p:spPr>
        <p:txBody>
          <a:bodyPr wrap="square" rtlCol="0">
            <a:spAutoFit/>
          </a:bodyPr>
          <a:lstStyle/>
          <a:p>
            <a:pPr lvl="0"/>
            <a:r>
              <a:rPr lang="en-ZA" sz="2000" dirty="0">
                <a:solidFill>
                  <a:schemeClr val="bg1"/>
                </a:solidFill>
                <a:effectLst>
                  <a:outerShdw blurRad="38100" dist="38100" dir="2700000" algn="tl">
                    <a:srgbClr val="000000">
                      <a:alpha val="43137"/>
                    </a:srgbClr>
                  </a:outerShdw>
                </a:effectLst>
              </a:rPr>
              <a:t>Tax Stats </a:t>
            </a:r>
            <a:r>
              <a:rPr lang="en-ZA" sz="2000" dirty="0" smtClean="0">
                <a:solidFill>
                  <a:schemeClr val="bg1"/>
                </a:solidFill>
                <a:effectLst>
                  <a:outerShdw blurRad="38100" dist="38100" dir="2700000" algn="tl">
                    <a:srgbClr val="000000">
                      <a:alpha val="43137"/>
                    </a:srgbClr>
                  </a:outerShdw>
                </a:effectLst>
              </a:rPr>
              <a:t>2016 </a:t>
            </a:r>
            <a:r>
              <a:rPr lang="en-ZA" sz="2000" dirty="0">
                <a:solidFill>
                  <a:schemeClr val="bg1"/>
                </a:solidFill>
                <a:effectLst>
                  <a:outerShdw blurRad="38100" dist="38100" dir="2700000" algn="tl">
                    <a:srgbClr val="000000">
                      <a:alpha val="43137"/>
                    </a:srgbClr>
                  </a:outerShdw>
                </a:effectLst>
              </a:rPr>
              <a:t>has been referenced as a data source by:</a:t>
            </a:r>
          </a:p>
          <a:p>
            <a:pPr marL="342900" lvl="0" indent="-342900">
              <a:buFont typeface="Wingdings" panose="05000000000000000000" pitchFamily="2" charset="2"/>
              <a:buChar char="ü"/>
            </a:pPr>
            <a:r>
              <a:rPr lang="en-ZA" sz="1800" dirty="0">
                <a:solidFill>
                  <a:schemeClr val="bg1"/>
                </a:solidFill>
                <a:effectLst>
                  <a:outerShdw blurRad="38100" dist="38100" dir="2700000" algn="tl">
                    <a:srgbClr val="000000">
                      <a:alpha val="43137"/>
                    </a:srgbClr>
                  </a:outerShdw>
                </a:effectLst>
              </a:rPr>
              <a:t>Researchers (e.g. UNISA’s Personal Finance Research Unit, REDI);</a:t>
            </a:r>
          </a:p>
          <a:p>
            <a:pPr marL="342900" lvl="0" indent="-342900">
              <a:buFont typeface="Wingdings" panose="05000000000000000000" pitchFamily="2" charset="2"/>
              <a:buChar char="ü"/>
            </a:pPr>
            <a:r>
              <a:rPr lang="en-ZA" sz="1800" dirty="0">
                <a:solidFill>
                  <a:schemeClr val="bg1"/>
                </a:solidFill>
                <a:effectLst>
                  <a:outerShdw blurRad="38100" dist="38100" dir="2700000" algn="tl">
                    <a:srgbClr val="000000">
                      <a:alpha val="43137"/>
                    </a:srgbClr>
                  </a:outerShdw>
                </a:effectLst>
              </a:rPr>
              <a:t>The Davis Tax Review Committee; </a:t>
            </a:r>
          </a:p>
          <a:p>
            <a:pPr marL="342900" lvl="0" indent="-342900">
              <a:buFont typeface="Wingdings" panose="05000000000000000000" pitchFamily="2" charset="2"/>
              <a:buChar char="ü"/>
            </a:pPr>
            <a:r>
              <a:rPr lang="en-ZA" sz="1800" dirty="0">
                <a:solidFill>
                  <a:schemeClr val="bg1"/>
                </a:solidFill>
                <a:effectLst>
                  <a:outerShdw blurRad="38100" dist="38100" dir="2700000" algn="tl">
                    <a:srgbClr val="000000">
                      <a:alpha val="43137"/>
                    </a:srgbClr>
                  </a:outerShdw>
                </a:effectLst>
              </a:rPr>
              <a:t>the International Monetary Fund (IMF); and Academics.</a:t>
            </a:r>
          </a:p>
          <a:p>
            <a:endParaRPr lang="en-ZA" sz="2000" dirty="0">
              <a:solidFill>
                <a:schemeClr val="bg1"/>
              </a:solidFill>
              <a:effectLst>
                <a:outerShdw blurRad="38100" dist="38100" dir="2700000" algn="tl">
                  <a:srgbClr val="000000">
                    <a:alpha val="43137"/>
                  </a:srgbClr>
                </a:outerShdw>
              </a:effectLst>
            </a:endParaRPr>
          </a:p>
        </p:txBody>
      </p:sp>
      <p:sp>
        <p:nvSpPr>
          <p:cNvPr id="59" name="Rectangular Callout 58"/>
          <p:cNvSpPr/>
          <p:nvPr/>
        </p:nvSpPr>
        <p:spPr>
          <a:xfrm>
            <a:off x="7611343" y="1148777"/>
            <a:ext cx="2880320" cy="1272905"/>
          </a:xfrm>
          <a:prstGeom prst="wedgeRectCallou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27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0" name="TextBox 59"/>
          <p:cNvSpPr txBox="1"/>
          <p:nvPr/>
        </p:nvSpPr>
        <p:spPr>
          <a:xfrm>
            <a:off x="7683351" y="1290104"/>
            <a:ext cx="3456384" cy="954107"/>
          </a:xfrm>
          <a:prstGeom prst="rect">
            <a:avLst/>
          </a:prstGeom>
          <a:noFill/>
        </p:spPr>
        <p:txBody>
          <a:bodyPr wrap="square" rtlCol="0">
            <a:spAutoFit/>
          </a:bodyPr>
          <a:lstStyle/>
          <a:p>
            <a:pPr lvl="0"/>
            <a:r>
              <a:rPr lang="en-ZA" sz="2000" dirty="0" smtClean="0">
                <a:solidFill>
                  <a:schemeClr val="bg1"/>
                </a:solidFill>
                <a:effectLst>
                  <a:outerShdw blurRad="38100" dist="38100" dir="2700000" algn="tl">
                    <a:srgbClr val="000000">
                      <a:alpha val="43137"/>
                    </a:srgbClr>
                  </a:outerShdw>
                </a:effectLst>
              </a:rPr>
              <a:t>Business Tech:</a:t>
            </a:r>
            <a:endParaRPr lang="en-ZA" sz="2000" dirty="0">
              <a:solidFill>
                <a:schemeClr val="bg1"/>
              </a:solidFill>
              <a:effectLst>
                <a:outerShdw blurRad="38100" dist="38100" dir="2700000" algn="tl">
                  <a:srgbClr val="000000">
                    <a:alpha val="43137"/>
                  </a:srgbClr>
                </a:outerShdw>
              </a:effectLst>
            </a:endParaRPr>
          </a:p>
          <a:p>
            <a:pPr lvl="0"/>
            <a:r>
              <a:rPr lang="en-ZA" sz="1800" i="1" dirty="0" smtClean="0">
                <a:solidFill>
                  <a:schemeClr val="bg1"/>
                </a:solidFill>
                <a:effectLst>
                  <a:outerShdw blurRad="38100" dist="38100" dir="2700000" algn="tl">
                    <a:srgbClr val="000000">
                      <a:alpha val="43137"/>
                    </a:srgbClr>
                  </a:outerShdw>
                </a:effectLst>
              </a:rPr>
              <a:t>“This </a:t>
            </a:r>
            <a:r>
              <a:rPr lang="en-ZA" sz="1800" i="1" dirty="0">
                <a:solidFill>
                  <a:schemeClr val="bg1"/>
                </a:solidFill>
                <a:effectLst>
                  <a:outerShdw blurRad="38100" dist="38100" dir="2700000" algn="tl">
                    <a:srgbClr val="000000">
                      <a:alpha val="43137"/>
                    </a:srgbClr>
                  </a:outerShdw>
                </a:effectLst>
              </a:rPr>
              <a:t>is who is paying South Africa's </a:t>
            </a:r>
            <a:r>
              <a:rPr lang="en-ZA" sz="1800" i="1" dirty="0" smtClean="0">
                <a:solidFill>
                  <a:schemeClr val="bg1"/>
                </a:solidFill>
                <a:effectLst>
                  <a:outerShdw blurRad="38100" dist="38100" dir="2700000" algn="tl">
                    <a:srgbClr val="000000">
                      <a:alpha val="43137"/>
                    </a:srgbClr>
                  </a:outerShdw>
                </a:effectLst>
              </a:rPr>
              <a:t>tax…”</a:t>
            </a:r>
            <a:endParaRPr lang="en-ZA" sz="2000" i="1" dirty="0">
              <a:solidFill>
                <a:schemeClr val="bg1"/>
              </a:solidFill>
              <a:effectLst>
                <a:outerShdw blurRad="38100" dist="38100" dir="2700000" algn="tl">
                  <a:srgbClr val="000000">
                    <a:alpha val="43137"/>
                  </a:srgbClr>
                </a:outerShdw>
              </a:effectLst>
            </a:endParaRPr>
          </a:p>
        </p:txBody>
      </p:sp>
      <p:sp>
        <p:nvSpPr>
          <p:cNvPr id="61" name="Rectangular Callout 60"/>
          <p:cNvSpPr/>
          <p:nvPr/>
        </p:nvSpPr>
        <p:spPr>
          <a:xfrm>
            <a:off x="2786807" y="4111114"/>
            <a:ext cx="3528392" cy="1272905"/>
          </a:xfrm>
          <a:prstGeom prst="wedgeRectCallou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27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2930823" y="4270512"/>
            <a:ext cx="3456384" cy="954107"/>
          </a:xfrm>
          <a:prstGeom prst="rect">
            <a:avLst/>
          </a:prstGeom>
          <a:noFill/>
        </p:spPr>
        <p:txBody>
          <a:bodyPr wrap="square" rtlCol="0">
            <a:spAutoFit/>
          </a:bodyPr>
          <a:lstStyle/>
          <a:p>
            <a:pPr lvl="0"/>
            <a:r>
              <a:rPr lang="en-ZA" sz="2000" dirty="0" smtClean="0">
                <a:solidFill>
                  <a:schemeClr val="bg1"/>
                </a:solidFill>
                <a:effectLst>
                  <a:outerShdw blurRad="38100" dist="38100" dir="2700000" algn="tl">
                    <a:srgbClr val="000000">
                      <a:alpha val="43137"/>
                    </a:srgbClr>
                  </a:outerShdw>
                </a:effectLst>
              </a:rPr>
              <a:t>Fin24:</a:t>
            </a:r>
            <a:endParaRPr lang="en-ZA" sz="2000" dirty="0">
              <a:solidFill>
                <a:schemeClr val="bg1"/>
              </a:solidFill>
              <a:effectLst>
                <a:outerShdw blurRad="38100" dist="38100" dir="2700000" algn="tl">
                  <a:srgbClr val="000000">
                    <a:alpha val="43137"/>
                  </a:srgbClr>
                </a:outerShdw>
              </a:effectLst>
            </a:endParaRPr>
          </a:p>
          <a:p>
            <a:pPr lvl="0"/>
            <a:r>
              <a:rPr lang="en-ZA" sz="1800" i="1" dirty="0">
                <a:solidFill>
                  <a:schemeClr val="bg1"/>
                </a:solidFill>
                <a:effectLst>
                  <a:outerShdw blurRad="38100" dist="38100" dir="2700000" algn="tl">
                    <a:srgbClr val="000000">
                      <a:alpha val="43137"/>
                    </a:srgbClr>
                  </a:outerShdw>
                </a:effectLst>
              </a:rPr>
              <a:t>“7 things to know from the latest tax statistics </a:t>
            </a:r>
            <a:r>
              <a:rPr lang="en-ZA" sz="1800" i="1" dirty="0" smtClean="0">
                <a:solidFill>
                  <a:schemeClr val="bg1"/>
                </a:solidFill>
                <a:effectLst>
                  <a:outerShdw blurRad="38100" dist="38100" dir="2700000" algn="tl">
                    <a:srgbClr val="000000">
                      <a:alpha val="43137"/>
                    </a:srgbClr>
                  </a:outerShdw>
                </a:effectLst>
              </a:rPr>
              <a:t>report”</a:t>
            </a:r>
            <a:endParaRPr lang="en-ZA" sz="2000" i="1" dirty="0">
              <a:solidFill>
                <a:schemeClr val="bg1"/>
              </a:solidFill>
              <a:effectLst>
                <a:outerShdw blurRad="38100" dist="38100" dir="2700000" algn="tl">
                  <a:srgbClr val="000000">
                    <a:alpha val="43137"/>
                  </a:srgbClr>
                </a:outerShdw>
              </a:effectLst>
            </a:endParaRPr>
          </a:p>
        </p:txBody>
      </p:sp>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t="9390" b="37267"/>
          <a:stretch/>
        </p:blipFill>
        <p:spPr>
          <a:xfrm>
            <a:off x="9411543" y="1210982"/>
            <a:ext cx="998413" cy="202588"/>
          </a:xfrm>
          <a:prstGeom prst="rect">
            <a:avLst/>
          </a:prstGeom>
        </p:spPr>
      </p:pic>
      <p:grpSp>
        <p:nvGrpSpPr>
          <p:cNvPr id="11" name="Group 10"/>
          <p:cNvGrpSpPr/>
          <p:nvPr/>
        </p:nvGrpSpPr>
        <p:grpSpPr>
          <a:xfrm>
            <a:off x="5818959" y="4149874"/>
            <a:ext cx="424231" cy="233327"/>
            <a:chOff x="7595607" y="4005858"/>
            <a:chExt cx="1023848" cy="563116"/>
          </a:xfrm>
        </p:grpSpPr>
        <p:sp>
          <p:nvSpPr>
            <p:cNvPr id="10" name="Rectangle 9"/>
            <p:cNvSpPr/>
            <p:nvPr/>
          </p:nvSpPr>
          <p:spPr>
            <a:xfrm>
              <a:off x="7595607" y="4044866"/>
              <a:ext cx="1023847"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1" name="Picture 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95608" y="4005858"/>
              <a:ext cx="1023847" cy="563116"/>
            </a:xfrm>
            <a:prstGeom prst="rect">
              <a:avLst/>
            </a:prstGeom>
          </p:spPr>
        </p:pic>
      </p:grpSp>
      <p:sp>
        <p:nvSpPr>
          <p:cNvPr id="82" name="Rectangular Callout 81"/>
          <p:cNvSpPr/>
          <p:nvPr/>
        </p:nvSpPr>
        <p:spPr>
          <a:xfrm>
            <a:off x="6881564" y="2943287"/>
            <a:ext cx="3528392" cy="1272905"/>
          </a:xfrm>
          <a:prstGeom prst="wedgeRectCallou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2700000" scaled="1"/>
            <a:tileRect/>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7025580" y="3102685"/>
            <a:ext cx="3456384" cy="954107"/>
          </a:xfrm>
          <a:prstGeom prst="rect">
            <a:avLst/>
          </a:prstGeom>
          <a:noFill/>
        </p:spPr>
        <p:txBody>
          <a:bodyPr wrap="square" rtlCol="0">
            <a:spAutoFit/>
          </a:bodyPr>
          <a:lstStyle/>
          <a:p>
            <a:pPr lvl="0"/>
            <a:r>
              <a:rPr lang="en-ZA" sz="2000" dirty="0" smtClean="0">
                <a:solidFill>
                  <a:schemeClr val="bg1"/>
                </a:solidFill>
                <a:effectLst>
                  <a:outerShdw blurRad="38100" dist="38100" dir="2700000" algn="tl">
                    <a:srgbClr val="000000">
                      <a:alpha val="43137"/>
                    </a:srgbClr>
                  </a:outerShdw>
                </a:effectLst>
              </a:rPr>
              <a:t>Africa Check:</a:t>
            </a:r>
            <a:endParaRPr lang="en-ZA" sz="2000" dirty="0">
              <a:solidFill>
                <a:schemeClr val="bg1"/>
              </a:solidFill>
              <a:effectLst>
                <a:outerShdw blurRad="38100" dist="38100" dir="2700000" algn="tl">
                  <a:srgbClr val="000000">
                    <a:alpha val="43137"/>
                  </a:srgbClr>
                </a:outerShdw>
              </a:effectLst>
            </a:endParaRPr>
          </a:p>
          <a:p>
            <a:pPr lvl="0"/>
            <a:r>
              <a:rPr lang="en-ZA" sz="1800" i="1" dirty="0">
                <a:solidFill>
                  <a:schemeClr val="bg1"/>
                </a:solidFill>
                <a:effectLst>
                  <a:outerShdw blurRad="38100" dist="38100" dir="2700000" algn="tl">
                    <a:srgbClr val="000000">
                      <a:alpha val="43137"/>
                    </a:srgbClr>
                  </a:outerShdw>
                </a:effectLst>
              </a:rPr>
              <a:t>“Do 1.7 million people pay 80% of SA’s income tax?”</a:t>
            </a:r>
            <a:endParaRPr lang="en-ZA" sz="2000" i="1" dirty="0">
              <a:solidFill>
                <a:schemeClr val="bg1"/>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rotWithShape="1">
          <a:blip r:embed="rId7" cstate="print">
            <a:extLst>
              <a:ext uri="{28A0092B-C50C-407E-A947-70E740481C1C}">
                <a14:useLocalDpi xmlns:a14="http://schemas.microsoft.com/office/drawing/2010/main" val="0"/>
              </a:ext>
            </a:extLst>
          </a:blip>
          <a:srcRect l="8060" t="16781" r="8737" b="16781"/>
          <a:stretch/>
        </p:blipFill>
        <p:spPr>
          <a:xfrm>
            <a:off x="9601735" y="3014513"/>
            <a:ext cx="714280" cy="299893"/>
          </a:xfrm>
          <a:prstGeom prst="rect">
            <a:avLst/>
          </a:prstGeom>
        </p:spPr>
      </p:pic>
      <p:grpSp>
        <p:nvGrpSpPr>
          <p:cNvPr id="87" name="Group 86"/>
          <p:cNvGrpSpPr/>
          <p:nvPr/>
        </p:nvGrpSpPr>
        <p:grpSpPr>
          <a:xfrm>
            <a:off x="11661501" y="5688000"/>
            <a:ext cx="430888" cy="1152129"/>
            <a:chOff x="11428927" y="365650"/>
            <a:chExt cx="430888" cy="1152129"/>
          </a:xfrm>
        </p:grpSpPr>
        <p:sp>
          <p:nvSpPr>
            <p:cNvPr id="88" name="Round Same Side Corner Rectangle 8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9" name="TextBox 8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90" name="Group 89"/>
          <p:cNvGrpSpPr/>
          <p:nvPr/>
        </p:nvGrpSpPr>
        <p:grpSpPr>
          <a:xfrm>
            <a:off x="11659137" y="4559485"/>
            <a:ext cx="430888" cy="1152129"/>
            <a:chOff x="11428927" y="365650"/>
            <a:chExt cx="430888" cy="1152129"/>
          </a:xfrm>
        </p:grpSpPr>
        <p:sp>
          <p:nvSpPr>
            <p:cNvPr id="91" name="Round Same Side Corner Rectangle 9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2" name="TextBox 9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93" name="Group 92"/>
          <p:cNvGrpSpPr/>
          <p:nvPr/>
        </p:nvGrpSpPr>
        <p:grpSpPr>
          <a:xfrm>
            <a:off x="11654409" y="3430968"/>
            <a:ext cx="430888" cy="1152129"/>
            <a:chOff x="11428927" y="365650"/>
            <a:chExt cx="430888" cy="1152129"/>
          </a:xfrm>
        </p:grpSpPr>
        <p:sp>
          <p:nvSpPr>
            <p:cNvPr id="94" name="Round Same Side Corner Rectangle 9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5" name="TextBox 9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96" name="Group 95"/>
          <p:cNvGrpSpPr/>
          <p:nvPr/>
        </p:nvGrpSpPr>
        <p:grpSpPr>
          <a:xfrm>
            <a:off x="11649681" y="2302451"/>
            <a:ext cx="430888" cy="1152129"/>
            <a:chOff x="11428927" y="365650"/>
            <a:chExt cx="430888" cy="1152129"/>
          </a:xfrm>
        </p:grpSpPr>
        <p:sp>
          <p:nvSpPr>
            <p:cNvPr id="97" name="Round Same Side Corner Rectangle 9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8" name="TextBox 9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99" name="Group 98"/>
          <p:cNvGrpSpPr/>
          <p:nvPr/>
        </p:nvGrpSpPr>
        <p:grpSpPr>
          <a:xfrm>
            <a:off x="11643791" y="1173934"/>
            <a:ext cx="430888" cy="1152129"/>
            <a:chOff x="11428927" y="365650"/>
            <a:chExt cx="430888" cy="1152129"/>
          </a:xfrm>
        </p:grpSpPr>
        <p:sp>
          <p:nvSpPr>
            <p:cNvPr id="100" name="Round Same Side Corner Rectangle 9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1" name="TextBox 10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102" name="Group 101"/>
          <p:cNvGrpSpPr/>
          <p:nvPr/>
        </p:nvGrpSpPr>
        <p:grpSpPr>
          <a:xfrm>
            <a:off x="11709695" y="45417"/>
            <a:ext cx="438152" cy="1152129"/>
            <a:chOff x="10708848" y="213250"/>
            <a:chExt cx="438152" cy="1152129"/>
          </a:xfrm>
        </p:grpSpPr>
        <p:sp>
          <p:nvSpPr>
            <p:cNvPr id="103" name="Round Same Side Corner Rectangle 102"/>
            <p:cNvSpPr/>
            <p:nvPr/>
          </p:nvSpPr>
          <p:spPr>
            <a:xfrm rot="5400000">
              <a:off x="10355493" y="573871"/>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4" name="TextBox 103"/>
            <p:cNvSpPr txBox="1"/>
            <p:nvPr/>
          </p:nvSpPr>
          <p:spPr>
            <a:xfrm>
              <a:off x="10708848" y="213250"/>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6463849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Value-Added Tax </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30</a:t>
            </a:fld>
            <a:endParaRPr lang="en-ZA" spc="300"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9914" y="4352970"/>
            <a:ext cx="1381080" cy="138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TextBox 67"/>
          <p:cNvSpPr txBox="1"/>
          <p:nvPr/>
        </p:nvSpPr>
        <p:spPr>
          <a:xfrm>
            <a:off x="449569" y="981522"/>
            <a:ext cx="10618158" cy="461665"/>
          </a:xfrm>
          <a:prstGeom prst="rect">
            <a:avLst/>
          </a:prstGeom>
          <a:noFill/>
        </p:spPr>
        <p:txBody>
          <a:bodyPr wrap="square" rtlCol="0">
            <a:spAutoFit/>
          </a:bodyPr>
          <a:lstStyle/>
          <a:p>
            <a:pPr algn="ctr"/>
            <a:r>
              <a:rPr lang="en-ZA" sz="2400" dirty="0" smtClean="0">
                <a:ea typeface="Verdana" panose="020B0604030504040204" pitchFamily="34" charset="0"/>
                <a:cs typeface="Verdana" panose="020B0604030504040204" pitchFamily="34" charset="0"/>
              </a:rPr>
              <a:t>Ratio of Payments and Refunds</a:t>
            </a:r>
            <a:endParaRPr lang="en-ZA" sz="2400" dirty="0">
              <a:ea typeface="Verdana" panose="020B0604030504040204" pitchFamily="34" charset="0"/>
              <a:cs typeface="Verdana" panose="020B0604030504040204" pitchFamily="34" charset="0"/>
            </a:endParaRPr>
          </a:p>
        </p:txBody>
      </p:sp>
      <p:sp>
        <p:nvSpPr>
          <p:cNvPr id="3" name="TextBox 2"/>
          <p:cNvSpPr txBox="1"/>
          <p:nvPr/>
        </p:nvSpPr>
        <p:spPr>
          <a:xfrm>
            <a:off x="410543" y="1900783"/>
            <a:ext cx="3670130" cy="1384995"/>
          </a:xfrm>
          <a:prstGeom prst="rect">
            <a:avLst/>
          </a:prstGeom>
          <a:noFill/>
        </p:spPr>
        <p:txBody>
          <a:bodyPr wrap="square" rtlCol="0">
            <a:spAutoFit/>
          </a:bodyPr>
          <a:lstStyle/>
          <a:p>
            <a:pPr algn="ctr"/>
            <a:r>
              <a:rPr lang="en-ZA" sz="2000" dirty="0"/>
              <a:t>On average, for each R1 in </a:t>
            </a:r>
            <a:r>
              <a:rPr lang="en-ZA" sz="2400" dirty="0"/>
              <a:t>Domestic VAT </a:t>
            </a:r>
            <a:r>
              <a:rPr lang="en-ZA" sz="2000" dirty="0"/>
              <a:t>declared, R2.89 in output tax was declared and R1.89 in input tax was </a:t>
            </a:r>
            <a:r>
              <a:rPr lang="en-ZA" sz="2000" dirty="0" smtClean="0"/>
              <a:t>claimed.</a:t>
            </a:r>
            <a:endParaRPr lang="en-ZA" sz="2000" dirty="0"/>
          </a:p>
        </p:txBody>
      </p:sp>
      <p:grpSp>
        <p:nvGrpSpPr>
          <p:cNvPr id="20" name="Group 19"/>
          <p:cNvGrpSpPr/>
          <p:nvPr/>
        </p:nvGrpSpPr>
        <p:grpSpPr>
          <a:xfrm>
            <a:off x="8681267" y="1773611"/>
            <a:ext cx="2170436" cy="1595164"/>
            <a:chOff x="8321227" y="2069126"/>
            <a:chExt cx="2170436" cy="1595164"/>
          </a:xfrm>
        </p:grpSpPr>
        <p:sp>
          <p:nvSpPr>
            <p:cNvPr id="100" name="Rounded Rectangular Callout 99"/>
            <p:cNvSpPr/>
            <p:nvPr/>
          </p:nvSpPr>
          <p:spPr>
            <a:xfrm rot="16200000">
              <a:off x="8608863" y="1781490"/>
              <a:ext cx="1595164" cy="2170436"/>
            </a:xfrm>
            <a:prstGeom prst="wedgeRoundRectCallout">
              <a:avLst>
                <a:gd name="adj1" fmla="val -24759"/>
                <a:gd name="adj2" fmla="val 50130"/>
                <a:gd name="adj3" fmla="val 16667"/>
              </a:avLst>
            </a:prstGeom>
            <a:gradFill flip="none" rotWithShape="1">
              <a:gsLst>
                <a:gs pos="0">
                  <a:schemeClr val="accent6">
                    <a:shade val="30000"/>
                    <a:satMod val="115000"/>
                  </a:schemeClr>
                </a:gs>
                <a:gs pos="50000">
                  <a:srgbClr val="044C04"/>
                </a:gs>
                <a:gs pos="100000">
                  <a:schemeClr val="accent6">
                    <a:shade val="100000"/>
                    <a:satMod val="115000"/>
                  </a:scheme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8" name="TextBox 107"/>
            <p:cNvSpPr txBox="1"/>
            <p:nvPr/>
          </p:nvSpPr>
          <p:spPr>
            <a:xfrm>
              <a:off x="8542350" y="2076158"/>
              <a:ext cx="1728191" cy="1569660"/>
            </a:xfrm>
            <a:prstGeom prst="rect">
              <a:avLst/>
            </a:prstGeom>
            <a:noFill/>
          </p:spPr>
          <p:txBody>
            <a:bodyPr wrap="square" rtlCol="0">
              <a:spAutoFit/>
            </a:bodyPr>
            <a:lstStyle/>
            <a:p>
              <a:pPr algn="ctr"/>
              <a:r>
                <a:rPr lang="en-ZA" sz="4800" b="1" dirty="0">
                  <a:solidFill>
                    <a:schemeClr val="bg1"/>
                  </a:solidFill>
                  <a:effectLst>
                    <a:outerShdw blurRad="38100" dist="38100" dir="2700000" algn="tl">
                      <a:srgbClr val="000000">
                        <a:alpha val="43137"/>
                      </a:srgbClr>
                    </a:outerShdw>
                  </a:effectLst>
                </a:rPr>
                <a:t>R1.89</a:t>
              </a:r>
              <a:r>
                <a:rPr lang="en-ZA" sz="3200" b="1" dirty="0">
                  <a:solidFill>
                    <a:schemeClr val="bg1"/>
                  </a:solidFill>
                  <a:effectLst>
                    <a:outerShdw blurRad="38100" dist="38100" dir="2700000" algn="tl">
                      <a:srgbClr val="000000">
                        <a:alpha val="43137"/>
                      </a:srgbClr>
                    </a:outerShdw>
                  </a:effectLst>
                </a:rPr>
                <a:t/>
              </a:r>
              <a:br>
                <a:rPr lang="en-ZA" sz="3200" b="1" dirty="0">
                  <a:solidFill>
                    <a:schemeClr val="bg1"/>
                  </a:solidFill>
                  <a:effectLst>
                    <a:outerShdw blurRad="38100" dist="38100" dir="2700000" algn="tl">
                      <a:srgbClr val="000000">
                        <a:alpha val="43137"/>
                      </a:srgbClr>
                    </a:outerShdw>
                  </a:effectLst>
                </a:rPr>
              </a:br>
              <a:r>
                <a:rPr lang="en-ZA" sz="2400" b="1" dirty="0">
                  <a:solidFill>
                    <a:schemeClr val="bg1"/>
                  </a:solidFill>
                  <a:effectLst>
                    <a:outerShdw blurRad="38100" dist="38100" dir="2700000" algn="tl">
                      <a:srgbClr val="000000">
                        <a:alpha val="43137"/>
                      </a:srgbClr>
                    </a:outerShdw>
                  </a:effectLst>
                </a:rPr>
                <a:t>Input tax claimed</a:t>
              </a:r>
            </a:p>
          </p:txBody>
        </p:sp>
      </p:grpSp>
      <p:grpSp>
        <p:nvGrpSpPr>
          <p:cNvPr id="109" name="Group 108"/>
          <p:cNvGrpSpPr/>
          <p:nvPr/>
        </p:nvGrpSpPr>
        <p:grpSpPr>
          <a:xfrm>
            <a:off x="6418113" y="1773610"/>
            <a:ext cx="2170436" cy="1595164"/>
            <a:chOff x="6393428" y="2069125"/>
            <a:chExt cx="2170436" cy="1595164"/>
          </a:xfrm>
        </p:grpSpPr>
        <p:sp>
          <p:nvSpPr>
            <p:cNvPr id="110" name="Rounded Rectangular Callout 109"/>
            <p:cNvSpPr/>
            <p:nvPr/>
          </p:nvSpPr>
          <p:spPr>
            <a:xfrm rot="5400000" flipV="1">
              <a:off x="6681064" y="1781489"/>
              <a:ext cx="1595164" cy="2170436"/>
            </a:xfrm>
            <a:prstGeom prst="wedgeRoundRectCallout">
              <a:avLst>
                <a:gd name="adj1" fmla="val -21618"/>
                <a:gd name="adj2" fmla="val 57055"/>
                <a:gd name="adj3" fmla="val 16667"/>
              </a:avLst>
            </a:prstGeom>
            <a:gradFill flip="none" rotWithShape="1">
              <a:gsLst>
                <a:gs pos="0">
                  <a:srgbClr val="0AB20A"/>
                </a:gs>
                <a:gs pos="63000">
                  <a:srgbClr val="0BCB0B"/>
                </a:gs>
                <a:gs pos="100000">
                  <a:srgbClr val="00EE00"/>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1" name="TextBox 110"/>
            <p:cNvSpPr txBox="1"/>
            <p:nvPr/>
          </p:nvSpPr>
          <p:spPr>
            <a:xfrm>
              <a:off x="6614551" y="2076158"/>
              <a:ext cx="1728191" cy="1569660"/>
            </a:xfrm>
            <a:prstGeom prst="rect">
              <a:avLst/>
            </a:prstGeom>
            <a:noFill/>
          </p:spPr>
          <p:txBody>
            <a:bodyPr wrap="square" rtlCol="0">
              <a:spAutoFit/>
            </a:bodyPr>
            <a:lstStyle/>
            <a:p>
              <a:pPr algn="ctr"/>
              <a:r>
                <a:rPr lang="en-ZA" sz="4800" b="1" dirty="0" err="1" smtClean="0">
                  <a:solidFill>
                    <a:schemeClr val="bg1"/>
                  </a:solidFill>
                  <a:effectLst>
                    <a:outerShdw blurRad="38100" dist="38100" dir="2700000" algn="tl">
                      <a:srgbClr val="000000">
                        <a:alpha val="43137"/>
                      </a:srgbClr>
                    </a:outerShdw>
                  </a:effectLst>
                </a:rPr>
                <a:t>R2.89</a:t>
              </a:r>
              <a:r>
                <a:rPr lang="en-ZA" sz="4800" b="1" dirty="0">
                  <a:solidFill>
                    <a:schemeClr val="bg1"/>
                  </a:solidFill>
                  <a:effectLst>
                    <a:outerShdw blurRad="38100" dist="38100" dir="2700000" algn="tl">
                      <a:srgbClr val="000000">
                        <a:alpha val="43137"/>
                      </a:srgbClr>
                    </a:outerShdw>
                  </a:effectLst>
                </a:rPr>
                <a:t/>
              </a:r>
              <a:br>
                <a:rPr lang="en-ZA" sz="4800" b="1" dirty="0">
                  <a:solidFill>
                    <a:schemeClr val="bg1"/>
                  </a:solidFill>
                  <a:effectLst>
                    <a:outerShdw blurRad="38100" dist="38100" dir="2700000" algn="tl">
                      <a:srgbClr val="000000">
                        <a:alpha val="43137"/>
                      </a:srgbClr>
                    </a:outerShdw>
                  </a:effectLst>
                </a:rPr>
              </a:br>
              <a:r>
                <a:rPr lang="en-ZA" sz="2400" b="1" dirty="0">
                  <a:solidFill>
                    <a:schemeClr val="bg1"/>
                  </a:solidFill>
                  <a:effectLst>
                    <a:outerShdw blurRad="38100" dist="38100" dir="2700000" algn="tl">
                      <a:srgbClr val="000000">
                        <a:alpha val="43137"/>
                      </a:srgbClr>
                    </a:outerShdw>
                  </a:effectLst>
                </a:rPr>
                <a:t>Output tax </a:t>
              </a:r>
              <a:r>
                <a:rPr lang="en-ZA" sz="2400" b="1" dirty="0" smtClean="0">
                  <a:solidFill>
                    <a:schemeClr val="bg1"/>
                  </a:solidFill>
                  <a:effectLst>
                    <a:outerShdw blurRad="38100" dist="38100" dir="2700000" algn="tl">
                      <a:srgbClr val="000000">
                        <a:alpha val="43137"/>
                      </a:srgbClr>
                    </a:outerShdw>
                  </a:effectLst>
                </a:rPr>
                <a:t>declared</a:t>
              </a:r>
              <a:endParaRPr lang="en-ZA" sz="2400" b="1" dirty="0">
                <a:solidFill>
                  <a:schemeClr val="bg1"/>
                </a:solidFill>
                <a:effectLst>
                  <a:outerShdw blurRad="38100" dist="38100" dir="2700000" algn="tl">
                    <a:srgbClr val="000000">
                      <a:alpha val="43137"/>
                    </a:srgbClr>
                  </a:outerShdw>
                </a:effectLst>
              </a:endParaRPr>
            </a:p>
          </p:txBody>
        </p:sp>
      </p:grpSp>
      <p:grpSp>
        <p:nvGrpSpPr>
          <p:cNvPr id="113" name="Group 112"/>
          <p:cNvGrpSpPr/>
          <p:nvPr/>
        </p:nvGrpSpPr>
        <p:grpSpPr>
          <a:xfrm>
            <a:off x="4154959" y="1773610"/>
            <a:ext cx="2170436" cy="1595164"/>
            <a:chOff x="4154959" y="2069125"/>
            <a:chExt cx="2170436" cy="1595164"/>
          </a:xfrm>
        </p:grpSpPr>
        <p:sp>
          <p:nvSpPr>
            <p:cNvPr id="114" name="Rounded Rectangular Callout 113"/>
            <p:cNvSpPr/>
            <p:nvPr/>
          </p:nvSpPr>
          <p:spPr>
            <a:xfrm rot="16200000">
              <a:off x="4442595" y="1781489"/>
              <a:ext cx="1595164" cy="2170436"/>
            </a:xfrm>
            <a:prstGeom prst="wedgeRoundRectCallout">
              <a:avLst>
                <a:gd name="adj1" fmla="val -21618"/>
                <a:gd name="adj2" fmla="val 57055"/>
                <a:gd name="adj3" fmla="val 16667"/>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6" name="TextBox 115"/>
            <p:cNvSpPr txBox="1"/>
            <p:nvPr/>
          </p:nvSpPr>
          <p:spPr>
            <a:xfrm>
              <a:off x="4376082" y="2076158"/>
              <a:ext cx="1728191" cy="1569660"/>
            </a:xfrm>
            <a:prstGeom prst="rect">
              <a:avLst/>
            </a:prstGeom>
            <a:noFill/>
          </p:spPr>
          <p:txBody>
            <a:bodyPr wrap="square" rtlCol="0">
              <a:spAutoFit/>
            </a:bodyPr>
            <a:lstStyle/>
            <a:p>
              <a:pPr algn="ctr"/>
              <a:r>
                <a:rPr lang="en-ZA" sz="4800" b="1" dirty="0">
                  <a:solidFill>
                    <a:schemeClr val="bg1"/>
                  </a:solidFill>
                  <a:effectLst>
                    <a:outerShdw blurRad="38100" dist="38100" dir="2700000" algn="tl">
                      <a:srgbClr val="000000">
                        <a:alpha val="43137"/>
                      </a:srgbClr>
                    </a:outerShdw>
                  </a:effectLst>
                </a:rPr>
                <a:t>R1</a:t>
              </a:r>
              <a:r>
                <a:rPr lang="en-ZA" sz="3200" b="1" dirty="0">
                  <a:solidFill>
                    <a:schemeClr val="bg1"/>
                  </a:solidFill>
                  <a:effectLst>
                    <a:outerShdw blurRad="38100" dist="38100" dir="2700000" algn="tl">
                      <a:srgbClr val="000000">
                        <a:alpha val="43137"/>
                      </a:srgbClr>
                    </a:outerShdw>
                  </a:effectLst>
                </a:rPr>
                <a:t/>
              </a:r>
              <a:br>
                <a:rPr lang="en-ZA" sz="3200" b="1" dirty="0">
                  <a:solidFill>
                    <a:schemeClr val="bg1"/>
                  </a:solidFill>
                  <a:effectLst>
                    <a:outerShdw blurRad="38100" dist="38100" dir="2700000" algn="tl">
                      <a:srgbClr val="000000">
                        <a:alpha val="43137"/>
                      </a:srgbClr>
                    </a:outerShdw>
                  </a:effectLst>
                </a:rPr>
              </a:br>
              <a:r>
                <a:rPr lang="en-ZA" sz="2400" b="1" dirty="0">
                  <a:solidFill>
                    <a:schemeClr val="bg1"/>
                  </a:solidFill>
                  <a:effectLst>
                    <a:outerShdw blurRad="38100" dist="38100" dir="2700000" algn="tl">
                      <a:srgbClr val="000000">
                        <a:alpha val="43137"/>
                      </a:srgbClr>
                    </a:outerShdw>
                  </a:effectLst>
                </a:rPr>
                <a:t>Domestic </a:t>
              </a:r>
              <a:r>
                <a:rPr lang="en-ZA" sz="2400" b="1" dirty="0" smtClean="0">
                  <a:solidFill>
                    <a:schemeClr val="bg1"/>
                  </a:solidFill>
                  <a:effectLst>
                    <a:outerShdw blurRad="38100" dist="38100" dir="2700000" algn="tl">
                      <a:srgbClr val="000000">
                        <a:alpha val="43137"/>
                      </a:srgbClr>
                    </a:outerShdw>
                  </a:effectLst>
                </a:rPr>
                <a:t>VAT</a:t>
              </a:r>
              <a:endParaRPr lang="en-ZA" sz="2400" b="1" dirty="0">
                <a:solidFill>
                  <a:schemeClr val="bg1"/>
                </a:solidFill>
                <a:effectLst>
                  <a:outerShdw blurRad="38100" dist="38100" dir="2700000" algn="tl">
                    <a:srgbClr val="000000">
                      <a:alpha val="43137"/>
                    </a:srgbClr>
                  </a:outerShdw>
                </a:effectLst>
              </a:endParaRPr>
            </a:p>
          </p:txBody>
        </p:sp>
      </p:grpSp>
      <p:sp>
        <p:nvSpPr>
          <p:cNvPr id="117" name="Freeform 116"/>
          <p:cNvSpPr/>
          <p:nvPr/>
        </p:nvSpPr>
        <p:spPr>
          <a:xfrm>
            <a:off x="6027167" y="2345969"/>
            <a:ext cx="662037" cy="496384"/>
          </a:xfrm>
          <a:custGeom>
            <a:avLst/>
            <a:gdLst>
              <a:gd name="connsiteX0" fmla="*/ 65780 w 496269"/>
              <a:gd name="connsiteY0" fmla="*/ 102231 h 496269"/>
              <a:gd name="connsiteX1" fmla="*/ 430489 w 496269"/>
              <a:gd name="connsiteY1" fmla="*/ 102231 h 496269"/>
              <a:gd name="connsiteX2" fmla="*/ 430489 w 496269"/>
              <a:gd name="connsiteY2" fmla="*/ 218954 h 496269"/>
              <a:gd name="connsiteX3" fmla="*/ 65780 w 496269"/>
              <a:gd name="connsiteY3" fmla="*/ 218954 h 496269"/>
              <a:gd name="connsiteX4" fmla="*/ 65780 w 496269"/>
              <a:gd name="connsiteY4" fmla="*/ 102231 h 496269"/>
              <a:gd name="connsiteX5" fmla="*/ 65780 w 496269"/>
              <a:gd name="connsiteY5" fmla="*/ 277315 h 496269"/>
              <a:gd name="connsiteX6" fmla="*/ 430489 w 496269"/>
              <a:gd name="connsiteY6" fmla="*/ 277315 h 496269"/>
              <a:gd name="connsiteX7" fmla="*/ 430489 w 496269"/>
              <a:gd name="connsiteY7" fmla="*/ 394038 h 496269"/>
              <a:gd name="connsiteX8" fmla="*/ 65780 w 496269"/>
              <a:gd name="connsiteY8" fmla="*/ 394038 h 496269"/>
              <a:gd name="connsiteX9" fmla="*/ 65780 w 496269"/>
              <a:gd name="connsiteY9" fmla="*/ 277315 h 496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6269" h="496269">
                <a:moveTo>
                  <a:pt x="65780" y="102231"/>
                </a:moveTo>
                <a:lnTo>
                  <a:pt x="430489" y="102231"/>
                </a:lnTo>
                <a:lnTo>
                  <a:pt x="430489" y="218954"/>
                </a:lnTo>
                <a:lnTo>
                  <a:pt x="65780" y="218954"/>
                </a:lnTo>
                <a:lnTo>
                  <a:pt x="65780" y="102231"/>
                </a:lnTo>
                <a:close/>
                <a:moveTo>
                  <a:pt x="65780" y="277315"/>
                </a:moveTo>
                <a:lnTo>
                  <a:pt x="430489" y="277315"/>
                </a:lnTo>
                <a:lnTo>
                  <a:pt x="430489" y="394038"/>
                </a:lnTo>
                <a:lnTo>
                  <a:pt x="65780" y="394038"/>
                </a:lnTo>
                <a:lnTo>
                  <a:pt x="65780" y="277315"/>
                </a:lnTo>
                <a:close/>
              </a:path>
            </a:pathLst>
          </a:custGeom>
          <a:solidFill>
            <a:srgbClr val="C00000"/>
          </a:solidFill>
        </p:spPr>
        <p:style>
          <a:lnRef idx="0">
            <a:schemeClr val="accent3">
              <a:shade val="90000"/>
              <a:hueOff val="280340"/>
              <a:satOff val="-6007"/>
              <a:lumOff val="30812"/>
              <a:alphaOff val="0"/>
            </a:schemeClr>
          </a:lnRef>
          <a:fillRef idx="3">
            <a:schemeClr val="accent3">
              <a:shade val="90000"/>
              <a:hueOff val="280340"/>
              <a:satOff val="-6007"/>
              <a:lumOff val="30812"/>
              <a:alphaOff val="0"/>
            </a:schemeClr>
          </a:fillRef>
          <a:effectRef idx="3">
            <a:schemeClr val="accent3">
              <a:shade val="90000"/>
              <a:hueOff val="280340"/>
              <a:satOff val="-6007"/>
              <a:lumOff val="30812"/>
              <a:alphaOff val="0"/>
            </a:schemeClr>
          </a:effectRef>
          <a:fontRef idx="minor">
            <a:schemeClr val="lt1"/>
          </a:fontRef>
        </p:style>
        <p:txBody>
          <a:bodyPr spcFirstLastPara="0" vert="horz" wrap="square" lIns="78337" tIns="121747" rIns="78337" bIns="121747" numCol="1" spcCol="1512" anchor="ctr" anchorCtr="0">
            <a:noAutofit/>
          </a:bodyPr>
          <a:lstStyle/>
          <a:p>
            <a:pPr algn="ctr" defTabSz="370549">
              <a:lnSpc>
                <a:spcPct val="90000"/>
              </a:lnSpc>
              <a:spcBef>
                <a:spcPct val="0"/>
              </a:spcBef>
              <a:spcAft>
                <a:spcPct val="35000"/>
              </a:spcAft>
            </a:pPr>
            <a:endParaRPr lang="en-ZA" sz="700">
              <a:latin typeface="Verdana" panose="020B0604030504040204" pitchFamily="34" charset="0"/>
              <a:ea typeface="Verdana" panose="020B0604030504040204" pitchFamily="34" charset="0"/>
              <a:cs typeface="Verdana" panose="020B0604030504040204" pitchFamily="34" charset="0"/>
            </a:endParaRPr>
          </a:p>
        </p:txBody>
      </p:sp>
      <p:sp>
        <p:nvSpPr>
          <p:cNvPr id="118" name="Minus 117"/>
          <p:cNvSpPr/>
          <p:nvPr/>
        </p:nvSpPr>
        <p:spPr>
          <a:xfrm>
            <a:off x="8311754" y="2342074"/>
            <a:ext cx="665069" cy="504173"/>
          </a:xfrm>
          <a:prstGeom prst="mathMinus">
            <a:avLst/>
          </a:prstGeom>
          <a:solidFill>
            <a:srgbClr val="C00000"/>
          </a:solidFill>
        </p:spPr>
        <p:style>
          <a:lnRef idx="0">
            <a:schemeClr val="accent3">
              <a:shade val="90000"/>
              <a:hueOff val="0"/>
              <a:satOff val="0"/>
              <a:lumOff val="0"/>
              <a:alphaOff val="0"/>
            </a:schemeClr>
          </a:lnRef>
          <a:fillRef idx="3">
            <a:schemeClr val="accent3">
              <a:shade val="90000"/>
              <a:hueOff val="0"/>
              <a:satOff val="0"/>
              <a:lumOff val="0"/>
              <a:alphaOff val="0"/>
            </a:schemeClr>
          </a:fillRef>
          <a:effectRef idx="3">
            <a:schemeClr val="accent3">
              <a:shade val="90000"/>
              <a:hueOff val="0"/>
              <a:satOff val="0"/>
              <a:lumOff val="0"/>
              <a:alphaOff val="0"/>
            </a:schemeClr>
          </a:effectRef>
          <a:fontRef idx="minor">
            <a:schemeClr val="lt1"/>
          </a:fontRef>
        </p:style>
        <p:txBody>
          <a:bodyPr spcFirstLastPara="0" vert="horz" wrap="square" lIns="78337" tIns="226001" rIns="78337" bIns="226001" numCol="1" spcCol="1512" anchor="ctr" anchorCtr="0">
            <a:noAutofit/>
          </a:bodyPr>
          <a:lstStyle/>
          <a:p>
            <a:pPr algn="ctr" defTabSz="370549">
              <a:lnSpc>
                <a:spcPct val="90000"/>
              </a:lnSpc>
              <a:spcBef>
                <a:spcPct val="0"/>
              </a:spcBef>
              <a:spcAft>
                <a:spcPct val="35000"/>
              </a:spcAft>
            </a:pPr>
            <a:endParaRPr lang="en-ZA" sz="700">
              <a:latin typeface="Verdana" panose="020B0604030504040204" pitchFamily="34" charset="0"/>
              <a:ea typeface="Verdana" panose="020B0604030504040204" pitchFamily="34" charset="0"/>
              <a:cs typeface="Verdana" panose="020B0604030504040204" pitchFamily="34" charset="0"/>
            </a:endParaRPr>
          </a:p>
        </p:txBody>
      </p:sp>
      <p:sp>
        <p:nvSpPr>
          <p:cNvPr id="155" name="Rounded Rectangular Callout 154"/>
          <p:cNvSpPr/>
          <p:nvPr/>
        </p:nvSpPr>
        <p:spPr>
          <a:xfrm rot="16200000">
            <a:off x="8968903" y="3707234"/>
            <a:ext cx="1595164" cy="2170436"/>
          </a:xfrm>
          <a:prstGeom prst="wedgeRoundRectCallout">
            <a:avLst>
              <a:gd name="adj1" fmla="val -24759"/>
              <a:gd name="adj2" fmla="val 50130"/>
              <a:gd name="adj3" fmla="val 16667"/>
            </a:avLst>
          </a:prstGeom>
          <a:gradFill flip="none" rotWithShape="1">
            <a:gsLst>
              <a:gs pos="0">
                <a:srgbClr val="007BF6">
                  <a:shade val="30000"/>
                  <a:satMod val="115000"/>
                </a:srgbClr>
              </a:gs>
              <a:gs pos="50000">
                <a:srgbClr val="007BF6">
                  <a:shade val="67500"/>
                  <a:satMod val="115000"/>
                </a:srgbClr>
              </a:gs>
              <a:gs pos="100000">
                <a:srgbClr val="007BF6">
                  <a:shade val="100000"/>
                  <a:satMod val="115000"/>
                </a:srgb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lt1">
              <a:hueOff val="0"/>
              <a:satOff val="0"/>
              <a:lumOff val="0"/>
              <a:alphaOff val="0"/>
            </a:schemeClr>
          </a:lnRef>
          <a:fillRef idx="3">
            <a:scrgbClr r="0" g="0" b="0"/>
          </a:fillRef>
          <a:effectRef idx="2">
            <a:schemeClr val="accent3">
              <a:shade val="50000"/>
              <a:hueOff val="178370"/>
              <a:satOff val="-2846"/>
              <a:lumOff val="27405"/>
              <a:alphaOff val="0"/>
            </a:schemeClr>
          </a:effectRef>
          <a:fontRef idx="minor">
            <a:schemeClr val="lt1"/>
          </a:fontRef>
        </p:style>
        <p:txBody>
          <a:bodyPr spcFirstLastPara="0" vert="horz" wrap="square" lIns="133480" tIns="133480" rIns="133480" bIns="133480" numCol="1" spcCol="1512" anchor="ctr" anchorCtr="0">
            <a:noAutofit/>
          </a:bodyPr>
          <a:lstStyle/>
          <a:p>
            <a:pPr algn="ctr" defTabSz="952839">
              <a:lnSpc>
                <a:spcPct val="90000"/>
              </a:lnSpc>
              <a:spcBef>
                <a:spcPct val="0"/>
              </a:spcBef>
              <a:spcAft>
                <a:spcPct val="35000"/>
              </a:spcAft>
            </a:pPr>
            <a:endParaRPr lang="en-ZA" sz="1400">
              <a:latin typeface="Verdana" panose="020B0604030504040204" pitchFamily="34" charset="0"/>
              <a:ea typeface="Verdana" panose="020B0604030504040204" pitchFamily="34" charset="0"/>
              <a:cs typeface="Verdana" panose="020B0604030504040204" pitchFamily="34" charset="0"/>
            </a:endParaRPr>
          </a:p>
        </p:txBody>
      </p:sp>
      <p:sp>
        <p:nvSpPr>
          <p:cNvPr id="156" name="TextBox 155"/>
          <p:cNvSpPr txBox="1"/>
          <p:nvPr/>
        </p:nvSpPr>
        <p:spPr>
          <a:xfrm>
            <a:off x="8902390" y="4001902"/>
            <a:ext cx="1728191" cy="1569660"/>
          </a:xfrm>
          <a:prstGeom prst="rect">
            <a:avLst/>
          </a:prstGeom>
          <a:noFill/>
        </p:spPr>
        <p:txBody>
          <a:bodyPr wrap="square" rtlCol="0">
            <a:spAutoFit/>
          </a:bodyPr>
          <a:lstStyle/>
          <a:p>
            <a:pPr algn="ctr"/>
            <a:r>
              <a:rPr lang="en-ZA" sz="4800" b="1" dirty="0" smtClean="0">
                <a:solidFill>
                  <a:schemeClr val="bg1"/>
                </a:solidFill>
                <a:effectLst>
                  <a:outerShdw blurRad="38100" dist="38100" dir="2700000" algn="tl">
                    <a:srgbClr val="000000">
                      <a:alpha val="43137"/>
                    </a:srgbClr>
                  </a:outerShdw>
                </a:effectLst>
              </a:rPr>
              <a:t>R1.10</a:t>
            </a:r>
          </a:p>
          <a:p>
            <a:pPr algn="ctr"/>
            <a:r>
              <a:rPr lang="en-ZA" sz="2400" b="1" dirty="0">
                <a:solidFill>
                  <a:schemeClr val="bg1"/>
                </a:solidFill>
                <a:effectLst>
                  <a:outerShdw blurRad="38100" dist="38100" dir="2700000" algn="tl">
                    <a:srgbClr val="000000">
                      <a:alpha val="43137"/>
                    </a:srgbClr>
                  </a:outerShdw>
                </a:effectLst>
              </a:rPr>
              <a:t>Output tax declared</a:t>
            </a:r>
          </a:p>
        </p:txBody>
      </p:sp>
      <p:sp>
        <p:nvSpPr>
          <p:cNvPr id="158" name="Rounded Rectangular Callout 157"/>
          <p:cNvSpPr/>
          <p:nvPr/>
        </p:nvSpPr>
        <p:spPr>
          <a:xfrm rot="5400000" flipV="1">
            <a:off x="6705749" y="3707233"/>
            <a:ext cx="1595164" cy="2170436"/>
          </a:xfrm>
          <a:prstGeom prst="wedgeRoundRectCallout">
            <a:avLst>
              <a:gd name="adj1" fmla="val -21618"/>
              <a:gd name="adj2" fmla="val 57055"/>
              <a:gd name="adj3" fmla="val 1666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lt1">
              <a:hueOff val="0"/>
              <a:satOff val="0"/>
              <a:lumOff val="0"/>
              <a:alphaOff val="0"/>
            </a:schemeClr>
          </a:lnRef>
          <a:fillRef idx="3">
            <a:scrgbClr r="0" g="0" b="0"/>
          </a:fillRef>
          <a:effectRef idx="2">
            <a:schemeClr val="accent3">
              <a:shade val="50000"/>
              <a:hueOff val="178370"/>
              <a:satOff val="-2846"/>
              <a:lumOff val="27405"/>
              <a:alphaOff val="0"/>
            </a:schemeClr>
          </a:effectRef>
          <a:fontRef idx="minor">
            <a:schemeClr val="lt1"/>
          </a:fontRef>
        </p:style>
        <p:txBody>
          <a:bodyPr spcFirstLastPara="0" vert="horz" wrap="square" lIns="142554" tIns="142554" rIns="142554" bIns="142554" numCol="1" spcCol="1512" anchor="ctr" anchorCtr="0">
            <a:noAutofit/>
          </a:bodyPr>
          <a:lstStyle/>
          <a:p>
            <a:pPr algn="ctr" defTabSz="1058710">
              <a:lnSpc>
                <a:spcPct val="90000"/>
              </a:lnSpc>
              <a:spcBef>
                <a:spcPct val="0"/>
              </a:spcBef>
              <a:spcAft>
                <a:spcPct val="35000"/>
              </a:spcAft>
            </a:pPr>
            <a:endParaRPr lang="en-ZA" sz="13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59" name="TextBox 158"/>
          <p:cNvSpPr txBox="1"/>
          <p:nvPr/>
        </p:nvSpPr>
        <p:spPr>
          <a:xfrm>
            <a:off x="6639236" y="4001902"/>
            <a:ext cx="1728191" cy="1569660"/>
          </a:xfrm>
          <a:prstGeom prst="rect">
            <a:avLst/>
          </a:prstGeom>
          <a:noFill/>
        </p:spPr>
        <p:txBody>
          <a:bodyPr wrap="square" rtlCol="0">
            <a:spAutoFit/>
          </a:bodyPr>
          <a:lstStyle/>
          <a:p>
            <a:pPr algn="ctr"/>
            <a:r>
              <a:rPr lang="en-ZA" sz="4800" b="1" dirty="0">
                <a:solidFill>
                  <a:schemeClr val="bg1"/>
                </a:solidFill>
                <a:effectLst>
                  <a:outerShdw blurRad="38100" dist="38100" dir="2700000" algn="tl">
                    <a:srgbClr val="000000">
                      <a:alpha val="43137"/>
                    </a:srgbClr>
                  </a:outerShdw>
                </a:effectLst>
              </a:rPr>
              <a:t>R2.10</a:t>
            </a:r>
            <a:br>
              <a:rPr lang="en-ZA" sz="4800" b="1" dirty="0">
                <a:solidFill>
                  <a:schemeClr val="bg1"/>
                </a:solidFill>
                <a:effectLst>
                  <a:outerShdw blurRad="38100" dist="38100" dir="2700000" algn="tl">
                    <a:srgbClr val="000000">
                      <a:alpha val="43137"/>
                    </a:srgbClr>
                  </a:outerShdw>
                </a:effectLst>
              </a:rPr>
            </a:br>
            <a:r>
              <a:rPr lang="en-ZA" sz="2400" b="1" dirty="0">
                <a:solidFill>
                  <a:schemeClr val="bg1"/>
                </a:solidFill>
                <a:effectLst>
                  <a:outerShdw blurRad="38100" dist="38100" dir="2700000" algn="tl">
                    <a:srgbClr val="000000">
                      <a:alpha val="43137"/>
                    </a:srgbClr>
                  </a:outerShdw>
                </a:effectLst>
              </a:rPr>
              <a:t>Input tax </a:t>
            </a:r>
            <a:r>
              <a:rPr lang="en-ZA" sz="2400" b="1" dirty="0" smtClean="0">
                <a:solidFill>
                  <a:schemeClr val="bg1"/>
                </a:solidFill>
                <a:effectLst>
                  <a:outerShdw blurRad="38100" dist="38100" dir="2700000" algn="tl">
                    <a:srgbClr val="000000">
                      <a:alpha val="43137"/>
                    </a:srgbClr>
                  </a:outerShdw>
                </a:effectLst>
              </a:rPr>
              <a:t>claimed</a:t>
            </a:r>
            <a:endParaRPr lang="en-ZA" sz="2400" b="1" dirty="0">
              <a:solidFill>
                <a:schemeClr val="bg1"/>
              </a:solidFill>
              <a:effectLst>
                <a:outerShdw blurRad="38100" dist="38100" dir="2700000" algn="tl">
                  <a:srgbClr val="000000">
                    <a:alpha val="43137"/>
                  </a:srgbClr>
                </a:outerShdw>
              </a:effectLst>
            </a:endParaRPr>
          </a:p>
        </p:txBody>
      </p:sp>
      <p:sp>
        <p:nvSpPr>
          <p:cNvPr id="161" name="Rounded Rectangular Callout 160"/>
          <p:cNvSpPr/>
          <p:nvPr/>
        </p:nvSpPr>
        <p:spPr>
          <a:xfrm rot="16200000">
            <a:off x="4442595" y="3707233"/>
            <a:ext cx="1595164" cy="2170436"/>
          </a:xfrm>
          <a:prstGeom prst="wedgeRoundRectCallout">
            <a:avLst>
              <a:gd name="adj1" fmla="val -21618"/>
              <a:gd name="adj2" fmla="val 57055"/>
              <a:gd name="adj3" fmla="val 16667"/>
            </a:avLst>
          </a:prstGeom>
          <a:gradFill flip="none" rotWithShape="1">
            <a:gsLst>
              <a:gs pos="0">
                <a:srgbClr val="3B9DFF">
                  <a:shade val="30000"/>
                  <a:satMod val="115000"/>
                </a:srgbClr>
              </a:gs>
              <a:gs pos="50000">
                <a:srgbClr val="3B9DFF">
                  <a:shade val="67500"/>
                  <a:satMod val="115000"/>
                </a:srgbClr>
              </a:gs>
              <a:gs pos="100000">
                <a:srgbClr val="3B9DFF">
                  <a:shade val="100000"/>
                  <a:satMod val="115000"/>
                </a:srgb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lt1">
              <a:hueOff val="0"/>
              <a:satOff val="0"/>
              <a:lumOff val="0"/>
              <a:alphaOff val="0"/>
            </a:schemeClr>
          </a:lnRef>
          <a:fillRef idx="3">
            <a:scrgbClr r="0" g="0" b="0"/>
          </a:fillRef>
          <a:effectRef idx="2">
            <a:schemeClr val="accent3">
              <a:shade val="50000"/>
              <a:hueOff val="0"/>
              <a:satOff val="0"/>
              <a:lumOff val="0"/>
              <a:alphaOff val="0"/>
            </a:schemeClr>
          </a:effectRef>
          <a:fontRef idx="minor">
            <a:schemeClr val="lt1"/>
          </a:fontRef>
        </p:style>
        <p:txBody>
          <a:bodyPr spcFirstLastPara="0" vert="horz" wrap="square" lIns="133480" tIns="133480" rIns="133480" bIns="133480" numCol="1" spcCol="1512" anchor="ctr" anchorCtr="0">
            <a:noAutofit/>
          </a:bodyPr>
          <a:lstStyle/>
          <a:p>
            <a:pPr algn="ctr" defTabSz="952839">
              <a:lnSpc>
                <a:spcPct val="90000"/>
              </a:lnSpc>
              <a:spcBef>
                <a:spcPct val="0"/>
              </a:spcBef>
              <a:spcAft>
                <a:spcPct val="35000"/>
              </a:spcAft>
            </a:pPr>
            <a:endParaRPr lang="en-ZA" sz="130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162" name="TextBox 161"/>
          <p:cNvSpPr txBox="1"/>
          <p:nvPr/>
        </p:nvSpPr>
        <p:spPr>
          <a:xfrm>
            <a:off x="4376082" y="4001902"/>
            <a:ext cx="1728191" cy="1569660"/>
          </a:xfrm>
          <a:prstGeom prst="rect">
            <a:avLst/>
          </a:prstGeom>
          <a:noFill/>
        </p:spPr>
        <p:txBody>
          <a:bodyPr wrap="square" rtlCol="0">
            <a:spAutoFit/>
          </a:bodyPr>
          <a:lstStyle/>
          <a:p>
            <a:pPr algn="ctr"/>
            <a:r>
              <a:rPr lang="en-ZA" sz="4800" b="1" dirty="0">
                <a:solidFill>
                  <a:schemeClr val="bg1"/>
                </a:solidFill>
                <a:effectLst>
                  <a:outerShdw blurRad="38100" dist="38100" dir="2700000" algn="tl">
                    <a:srgbClr val="000000">
                      <a:alpha val="43137"/>
                    </a:srgbClr>
                  </a:outerShdw>
                </a:effectLst>
              </a:rPr>
              <a:t>R1</a:t>
            </a:r>
            <a:r>
              <a:rPr lang="en-ZA" sz="3200" b="1" dirty="0">
                <a:solidFill>
                  <a:schemeClr val="bg1"/>
                </a:solidFill>
                <a:effectLst>
                  <a:outerShdw blurRad="38100" dist="38100" dir="2700000" algn="tl">
                    <a:srgbClr val="000000">
                      <a:alpha val="43137"/>
                    </a:srgbClr>
                  </a:outerShdw>
                </a:effectLst>
              </a:rPr>
              <a:t/>
            </a:r>
            <a:br>
              <a:rPr lang="en-ZA" sz="3200" b="1" dirty="0">
                <a:solidFill>
                  <a:schemeClr val="bg1"/>
                </a:solidFill>
                <a:effectLst>
                  <a:outerShdw blurRad="38100" dist="38100" dir="2700000" algn="tl">
                    <a:srgbClr val="000000">
                      <a:alpha val="43137"/>
                    </a:srgbClr>
                  </a:outerShdw>
                </a:effectLst>
              </a:rPr>
            </a:br>
            <a:r>
              <a:rPr lang="en-ZA" sz="2400" b="1" dirty="0" smtClean="0">
                <a:solidFill>
                  <a:schemeClr val="bg1"/>
                </a:solidFill>
                <a:effectLst>
                  <a:outerShdw blurRad="38100" dist="38100" dir="2700000" algn="tl">
                    <a:srgbClr val="000000">
                      <a:alpha val="43137"/>
                    </a:srgbClr>
                  </a:outerShdw>
                </a:effectLst>
              </a:rPr>
              <a:t>VAT</a:t>
            </a:r>
          </a:p>
          <a:p>
            <a:pPr algn="ctr"/>
            <a:r>
              <a:rPr lang="en-ZA" sz="2400" b="1" dirty="0" smtClean="0">
                <a:solidFill>
                  <a:schemeClr val="bg1"/>
                </a:solidFill>
                <a:effectLst>
                  <a:outerShdw blurRad="38100" dist="38100" dir="2700000" algn="tl">
                    <a:srgbClr val="000000">
                      <a:alpha val="43137"/>
                    </a:srgbClr>
                  </a:outerShdw>
                </a:effectLst>
              </a:rPr>
              <a:t>Refund</a:t>
            </a:r>
            <a:endParaRPr lang="en-ZA" sz="2400" b="1" dirty="0">
              <a:solidFill>
                <a:schemeClr val="bg1"/>
              </a:solidFill>
              <a:effectLst>
                <a:outerShdw blurRad="38100" dist="38100" dir="2700000" algn="tl">
                  <a:srgbClr val="000000">
                    <a:alpha val="43137"/>
                  </a:srgbClr>
                </a:outerShdw>
              </a:effectLst>
            </a:endParaRPr>
          </a:p>
        </p:txBody>
      </p:sp>
      <p:sp>
        <p:nvSpPr>
          <p:cNvPr id="163" name="Freeform 162"/>
          <p:cNvSpPr/>
          <p:nvPr/>
        </p:nvSpPr>
        <p:spPr>
          <a:xfrm>
            <a:off x="6027167" y="4567228"/>
            <a:ext cx="662037" cy="496384"/>
          </a:xfrm>
          <a:custGeom>
            <a:avLst/>
            <a:gdLst>
              <a:gd name="connsiteX0" fmla="*/ 65780 w 496269"/>
              <a:gd name="connsiteY0" fmla="*/ 102231 h 496269"/>
              <a:gd name="connsiteX1" fmla="*/ 430489 w 496269"/>
              <a:gd name="connsiteY1" fmla="*/ 102231 h 496269"/>
              <a:gd name="connsiteX2" fmla="*/ 430489 w 496269"/>
              <a:gd name="connsiteY2" fmla="*/ 218954 h 496269"/>
              <a:gd name="connsiteX3" fmla="*/ 65780 w 496269"/>
              <a:gd name="connsiteY3" fmla="*/ 218954 h 496269"/>
              <a:gd name="connsiteX4" fmla="*/ 65780 w 496269"/>
              <a:gd name="connsiteY4" fmla="*/ 102231 h 496269"/>
              <a:gd name="connsiteX5" fmla="*/ 65780 w 496269"/>
              <a:gd name="connsiteY5" fmla="*/ 277315 h 496269"/>
              <a:gd name="connsiteX6" fmla="*/ 430489 w 496269"/>
              <a:gd name="connsiteY6" fmla="*/ 277315 h 496269"/>
              <a:gd name="connsiteX7" fmla="*/ 430489 w 496269"/>
              <a:gd name="connsiteY7" fmla="*/ 394038 h 496269"/>
              <a:gd name="connsiteX8" fmla="*/ 65780 w 496269"/>
              <a:gd name="connsiteY8" fmla="*/ 394038 h 496269"/>
              <a:gd name="connsiteX9" fmla="*/ 65780 w 496269"/>
              <a:gd name="connsiteY9" fmla="*/ 277315 h 496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6269" h="496269">
                <a:moveTo>
                  <a:pt x="65780" y="102231"/>
                </a:moveTo>
                <a:lnTo>
                  <a:pt x="430489" y="102231"/>
                </a:lnTo>
                <a:lnTo>
                  <a:pt x="430489" y="218954"/>
                </a:lnTo>
                <a:lnTo>
                  <a:pt x="65780" y="218954"/>
                </a:lnTo>
                <a:lnTo>
                  <a:pt x="65780" y="102231"/>
                </a:lnTo>
                <a:close/>
                <a:moveTo>
                  <a:pt x="65780" y="277315"/>
                </a:moveTo>
                <a:lnTo>
                  <a:pt x="430489" y="277315"/>
                </a:lnTo>
                <a:lnTo>
                  <a:pt x="430489" y="394038"/>
                </a:lnTo>
                <a:lnTo>
                  <a:pt x="65780" y="394038"/>
                </a:lnTo>
                <a:lnTo>
                  <a:pt x="65780" y="277315"/>
                </a:lnTo>
                <a:close/>
              </a:path>
            </a:pathLst>
          </a:custGeom>
          <a:solidFill>
            <a:srgbClr val="C00000"/>
          </a:solidFill>
        </p:spPr>
        <p:style>
          <a:lnRef idx="0">
            <a:schemeClr val="accent3">
              <a:shade val="90000"/>
              <a:hueOff val="280340"/>
              <a:satOff val="-6007"/>
              <a:lumOff val="30812"/>
              <a:alphaOff val="0"/>
            </a:schemeClr>
          </a:lnRef>
          <a:fillRef idx="3">
            <a:schemeClr val="accent3">
              <a:shade val="90000"/>
              <a:hueOff val="280340"/>
              <a:satOff val="-6007"/>
              <a:lumOff val="30812"/>
              <a:alphaOff val="0"/>
            </a:schemeClr>
          </a:fillRef>
          <a:effectRef idx="3">
            <a:schemeClr val="accent3">
              <a:shade val="90000"/>
              <a:hueOff val="280340"/>
              <a:satOff val="-6007"/>
              <a:lumOff val="30812"/>
              <a:alphaOff val="0"/>
            </a:schemeClr>
          </a:effectRef>
          <a:fontRef idx="minor">
            <a:schemeClr val="lt1"/>
          </a:fontRef>
        </p:style>
        <p:txBody>
          <a:bodyPr spcFirstLastPara="0" vert="horz" wrap="square" lIns="78337" tIns="121747" rIns="78337" bIns="121747" numCol="1" spcCol="1512" anchor="ctr" anchorCtr="0">
            <a:noAutofit/>
          </a:bodyPr>
          <a:lstStyle/>
          <a:p>
            <a:pPr algn="ctr" defTabSz="370549">
              <a:lnSpc>
                <a:spcPct val="90000"/>
              </a:lnSpc>
              <a:spcBef>
                <a:spcPct val="0"/>
              </a:spcBef>
              <a:spcAft>
                <a:spcPct val="35000"/>
              </a:spcAft>
            </a:pPr>
            <a:endParaRPr lang="en-ZA" sz="700">
              <a:latin typeface="Verdana" panose="020B0604030504040204" pitchFamily="34" charset="0"/>
              <a:ea typeface="Verdana" panose="020B0604030504040204" pitchFamily="34" charset="0"/>
              <a:cs typeface="Verdana" panose="020B0604030504040204" pitchFamily="34" charset="0"/>
            </a:endParaRPr>
          </a:p>
        </p:txBody>
      </p:sp>
      <p:sp>
        <p:nvSpPr>
          <p:cNvPr id="164" name="Minus 163"/>
          <p:cNvSpPr/>
          <p:nvPr/>
        </p:nvSpPr>
        <p:spPr>
          <a:xfrm>
            <a:off x="8311754" y="4563333"/>
            <a:ext cx="665069" cy="504173"/>
          </a:xfrm>
          <a:prstGeom prst="mathMinus">
            <a:avLst/>
          </a:prstGeom>
          <a:solidFill>
            <a:srgbClr val="C00000"/>
          </a:solidFill>
        </p:spPr>
        <p:style>
          <a:lnRef idx="0">
            <a:schemeClr val="accent3">
              <a:shade val="90000"/>
              <a:hueOff val="0"/>
              <a:satOff val="0"/>
              <a:lumOff val="0"/>
              <a:alphaOff val="0"/>
            </a:schemeClr>
          </a:lnRef>
          <a:fillRef idx="3">
            <a:schemeClr val="accent3">
              <a:shade val="90000"/>
              <a:hueOff val="0"/>
              <a:satOff val="0"/>
              <a:lumOff val="0"/>
              <a:alphaOff val="0"/>
            </a:schemeClr>
          </a:fillRef>
          <a:effectRef idx="3">
            <a:schemeClr val="accent3">
              <a:shade val="90000"/>
              <a:hueOff val="0"/>
              <a:satOff val="0"/>
              <a:lumOff val="0"/>
              <a:alphaOff val="0"/>
            </a:schemeClr>
          </a:effectRef>
          <a:fontRef idx="minor">
            <a:schemeClr val="lt1"/>
          </a:fontRef>
        </p:style>
        <p:txBody>
          <a:bodyPr spcFirstLastPara="0" vert="horz" wrap="square" lIns="78337" tIns="226001" rIns="78337" bIns="226001" numCol="1" spcCol="1512" anchor="ctr" anchorCtr="0">
            <a:noAutofit/>
          </a:bodyPr>
          <a:lstStyle/>
          <a:p>
            <a:pPr algn="ctr" defTabSz="370549">
              <a:lnSpc>
                <a:spcPct val="90000"/>
              </a:lnSpc>
              <a:spcBef>
                <a:spcPct val="0"/>
              </a:spcBef>
              <a:spcAft>
                <a:spcPct val="35000"/>
              </a:spcAft>
            </a:pPr>
            <a:endParaRPr lang="en-ZA" sz="700">
              <a:latin typeface="Verdana" panose="020B0604030504040204" pitchFamily="34" charset="0"/>
              <a:ea typeface="Verdana" panose="020B0604030504040204" pitchFamily="34" charset="0"/>
              <a:cs typeface="Verdana" panose="020B0604030504040204" pitchFamily="34" charset="0"/>
            </a:endParaRPr>
          </a:p>
        </p:txBody>
      </p:sp>
      <p:cxnSp>
        <p:nvCxnSpPr>
          <p:cNvPr id="166" name="Straight Connector 165"/>
          <p:cNvCxnSpPr/>
          <p:nvPr/>
        </p:nvCxnSpPr>
        <p:spPr>
          <a:xfrm flipH="1">
            <a:off x="338535" y="3645818"/>
            <a:ext cx="10873208"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410543" y="4071476"/>
            <a:ext cx="3670130" cy="1446550"/>
          </a:xfrm>
          <a:prstGeom prst="rect">
            <a:avLst/>
          </a:prstGeom>
          <a:noFill/>
        </p:spPr>
        <p:txBody>
          <a:bodyPr wrap="square" rtlCol="0">
            <a:spAutoFit/>
          </a:bodyPr>
          <a:lstStyle/>
          <a:p>
            <a:pPr algn="ctr"/>
            <a:r>
              <a:rPr lang="en-ZA" sz="2000" dirty="0"/>
              <a:t>On average, for each R1 in </a:t>
            </a:r>
            <a:r>
              <a:rPr lang="en-ZA" sz="2400" dirty="0"/>
              <a:t>VAT refund </a:t>
            </a:r>
            <a:r>
              <a:rPr lang="en-ZA" sz="2000" dirty="0"/>
              <a:t>claimed, R1.10 in output tax was declared while R2.10 in input tax was claimed.</a:t>
            </a:r>
          </a:p>
        </p:txBody>
      </p:sp>
      <p:sp>
        <p:nvSpPr>
          <p:cNvPr id="94" name="Rectangle 93"/>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50" name="Group 49"/>
          <p:cNvGrpSpPr/>
          <p:nvPr/>
        </p:nvGrpSpPr>
        <p:grpSpPr>
          <a:xfrm>
            <a:off x="11661501" y="5688000"/>
            <a:ext cx="430888" cy="1152129"/>
            <a:chOff x="11428927" y="365650"/>
            <a:chExt cx="430888" cy="1152129"/>
          </a:xfrm>
        </p:grpSpPr>
        <p:sp>
          <p:nvSpPr>
            <p:cNvPr id="51" name="Round Same Side Corner Rectangle 5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3" name="TextBox 5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4" name="Group 53"/>
          <p:cNvGrpSpPr/>
          <p:nvPr/>
        </p:nvGrpSpPr>
        <p:grpSpPr>
          <a:xfrm>
            <a:off x="11659137" y="4559485"/>
            <a:ext cx="430888" cy="1152129"/>
            <a:chOff x="11428927" y="365650"/>
            <a:chExt cx="430888" cy="1152129"/>
          </a:xfrm>
        </p:grpSpPr>
        <p:sp>
          <p:nvSpPr>
            <p:cNvPr id="55" name="Round Same Side Corner Rectangle 5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57" name="Group 56"/>
          <p:cNvGrpSpPr/>
          <p:nvPr/>
        </p:nvGrpSpPr>
        <p:grpSpPr>
          <a:xfrm>
            <a:off x="11654409" y="3430968"/>
            <a:ext cx="430888" cy="1152129"/>
            <a:chOff x="11428927" y="365650"/>
            <a:chExt cx="430888" cy="1152129"/>
          </a:xfrm>
        </p:grpSpPr>
        <p:sp>
          <p:nvSpPr>
            <p:cNvPr id="58" name="Round Same Side Corner Rectangle 5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9" name="TextBox 5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0" name="Group 59"/>
          <p:cNvGrpSpPr/>
          <p:nvPr/>
        </p:nvGrpSpPr>
        <p:grpSpPr>
          <a:xfrm>
            <a:off x="11649681" y="45417"/>
            <a:ext cx="430887" cy="1152129"/>
            <a:chOff x="11716960" y="45417"/>
            <a:chExt cx="430887" cy="1152129"/>
          </a:xfrm>
        </p:grpSpPr>
        <p:sp>
          <p:nvSpPr>
            <p:cNvPr id="61" name="Round Same Side Corner Rectangle 60"/>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63" name="Group 62"/>
          <p:cNvGrpSpPr/>
          <p:nvPr/>
        </p:nvGrpSpPr>
        <p:grpSpPr>
          <a:xfrm>
            <a:off x="11649681" y="2302451"/>
            <a:ext cx="430888" cy="1152129"/>
            <a:chOff x="11428927" y="365650"/>
            <a:chExt cx="430888" cy="1152129"/>
          </a:xfrm>
        </p:grpSpPr>
        <p:sp>
          <p:nvSpPr>
            <p:cNvPr id="64" name="Round Same Side Corner Rectangle 6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5" name="TextBox 6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66" name="Group 65"/>
          <p:cNvGrpSpPr/>
          <p:nvPr/>
        </p:nvGrpSpPr>
        <p:grpSpPr>
          <a:xfrm>
            <a:off x="11715799" y="1173934"/>
            <a:ext cx="462824" cy="1152129"/>
            <a:chOff x="11685022" y="1926277"/>
            <a:chExt cx="462824" cy="1152129"/>
          </a:xfrm>
        </p:grpSpPr>
        <p:sp>
          <p:nvSpPr>
            <p:cNvPr id="67" name="Round Same Side Corner Rectangle 66"/>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TextBox 68"/>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2920294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1629594"/>
            <a:ext cx="12198349"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Highlights:</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CHAPTER 5</a:t>
            </a:r>
          </a:p>
          <a:p>
            <a:pPr marL="0" lvl="1" algn="ctr">
              <a:tabLst>
                <a:tab pos="355600" algn="l"/>
              </a:tabLst>
            </a:pPr>
            <a:r>
              <a:rPr lang="en-ZA" sz="4400" b="1" dirty="0">
                <a:solidFill>
                  <a:schemeClr val="bg1"/>
                </a:solidFill>
                <a:effectLst>
                  <a:outerShdw blurRad="38100" dist="38100" dir="2700000" algn="tl">
                    <a:srgbClr val="000000">
                      <a:alpha val="43137"/>
                    </a:srgbClr>
                  </a:outerShdw>
                </a:effectLst>
                <a:latin typeface="Calibri" pitchFamily="34" charset="0"/>
              </a:rPr>
              <a:t>Import VAT  &amp; Customs Duties</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31</a:t>
            </a:fld>
            <a:endParaRPr lang="en-ZA" spc="300" dirty="0"/>
          </a:p>
        </p:txBody>
      </p:sp>
      <p:grpSp>
        <p:nvGrpSpPr>
          <p:cNvPr id="14" name="Group 13"/>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17" name="Round Same Side Corner Rectangle 16"/>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8" name="Straight Connector 17"/>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53" y="1913436"/>
              <a:ext cx="1555973" cy="155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198718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403" y="65247"/>
            <a:ext cx="11887210" cy="602402"/>
          </a:xfrm>
          <a:prstGeom prst="rect">
            <a:avLst/>
          </a:prstGeom>
        </p:spPr>
        <p:txBody>
          <a:bodyPr wrap="square" lIns="108896" tIns="54448" rIns="108896" bIns="54448">
            <a:spAutoFit/>
          </a:bodyPr>
          <a:lstStyle/>
          <a:p>
            <a:pPr algn="ctr"/>
            <a:r>
              <a:rPr lang="en-ZA" sz="3200" b="1" dirty="0">
                <a:solidFill>
                  <a:srgbClr val="B5101C"/>
                </a:solidFill>
              </a:rPr>
              <a:t>Import VAT  &amp; Customs </a:t>
            </a:r>
            <a:r>
              <a:rPr lang="en-ZA" sz="3200" b="1" dirty="0" smtClean="0">
                <a:solidFill>
                  <a:srgbClr val="B5101C"/>
                </a:solidFill>
              </a:rPr>
              <a:t>Duties </a:t>
            </a:r>
            <a:r>
              <a:rPr lang="en-ZA" sz="3200" b="1" dirty="0">
                <a:solidFill>
                  <a:srgbClr val="002060"/>
                </a:solidFill>
              </a:rPr>
              <a:t>| Key Facts for </a:t>
            </a:r>
            <a:r>
              <a:rPr lang="en-ZA" sz="3200" b="1" dirty="0" smtClean="0">
                <a:solidFill>
                  <a:srgbClr val="002060"/>
                </a:solidFill>
              </a:rPr>
              <a:t>the 2016/17 Fiscal Year</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32</a:t>
            </a:fld>
            <a:endParaRPr lang="en-ZA" spc="300" dirty="0"/>
          </a:p>
        </p:txBody>
      </p:sp>
      <p:sp>
        <p:nvSpPr>
          <p:cNvPr id="34" name="TextBox 33"/>
          <p:cNvSpPr txBox="1"/>
          <p:nvPr/>
        </p:nvSpPr>
        <p:spPr>
          <a:xfrm>
            <a:off x="1012819" y="1283090"/>
            <a:ext cx="2854108" cy="830997"/>
          </a:xfrm>
          <a:prstGeom prst="rect">
            <a:avLst/>
          </a:prstGeom>
          <a:noFill/>
        </p:spPr>
        <p:txBody>
          <a:bodyPr wrap="square" rtlCol="0">
            <a:spAutoFit/>
          </a:bodyPr>
          <a:lstStyle/>
          <a:p>
            <a:pPr algn="ctr"/>
            <a:r>
              <a:rPr lang="en-ZA" sz="2400" dirty="0" smtClean="0">
                <a:ea typeface="Verdana" panose="020B0604030504040204" pitchFamily="34" charset="0"/>
                <a:cs typeface="Verdana" panose="020B0604030504040204" pitchFamily="34" charset="0"/>
              </a:rPr>
              <a:t>Number of </a:t>
            </a:r>
          </a:p>
          <a:p>
            <a:pPr algn="ctr"/>
            <a:r>
              <a:rPr lang="en-ZA" sz="2400" dirty="0" smtClean="0">
                <a:ea typeface="Verdana" panose="020B0604030504040204" pitchFamily="34" charset="0"/>
                <a:cs typeface="Verdana" panose="020B0604030504040204" pitchFamily="34" charset="0"/>
              </a:rPr>
              <a:t>registered importers</a:t>
            </a:r>
            <a:endParaRPr lang="en-ZA" sz="2400" dirty="0">
              <a:ea typeface="Verdana" panose="020B0604030504040204" pitchFamily="34" charset="0"/>
              <a:cs typeface="Verdana" panose="020B0604030504040204" pitchFamily="34" charset="0"/>
            </a:endParaRPr>
          </a:p>
        </p:txBody>
      </p:sp>
      <p:pic>
        <p:nvPicPr>
          <p:cNvPr id="35" name="Picture 34"/>
          <p:cNvPicPr>
            <a:picLocks noChangeAspect="1"/>
          </p:cNvPicPr>
          <p:nvPr/>
        </p:nvPicPr>
        <p:blipFill rotWithShape="1">
          <a:blip r:embed="rId4" cstate="print">
            <a:extLst>
              <a:ext uri="{28A0092B-C50C-407E-A947-70E740481C1C}">
                <a14:useLocalDpi xmlns:a14="http://schemas.microsoft.com/office/drawing/2010/main" val="0"/>
              </a:ext>
            </a:extLst>
          </a:blip>
          <a:srcRect l="5167" t="4616" r="5167" b="4752"/>
          <a:stretch/>
        </p:blipFill>
        <p:spPr>
          <a:xfrm>
            <a:off x="266527" y="1105975"/>
            <a:ext cx="848112" cy="935310"/>
          </a:xfrm>
          <a:prstGeom prst="rect">
            <a:avLst/>
          </a:prstGeom>
        </p:spPr>
      </p:pic>
      <p:pic>
        <p:nvPicPr>
          <p:cNvPr id="3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1711" y="1152502"/>
            <a:ext cx="1590998" cy="84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Straight Connector 37"/>
          <p:cNvCxnSpPr/>
          <p:nvPr/>
        </p:nvCxnSpPr>
        <p:spPr>
          <a:xfrm>
            <a:off x="362718" y="2087688"/>
            <a:ext cx="5160393"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799302" y="1529312"/>
            <a:ext cx="1795817" cy="615553"/>
          </a:xfrm>
          <a:prstGeom prst="rect">
            <a:avLst/>
          </a:prstGeom>
          <a:noFill/>
        </p:spPr>
        <p:txBody>
          <a:bodyPr wrap="square" rtlCol="0">
            <a:spAutoFit/>
          </a:bodyPr>
          <a:lstStyle/>
          <a:p>
            <a:pPr algn="ctr">
              <a:tabLst>
                <a:tab pos="3314700" algn="l"/>
              </a:tabLst>
            </a:pPr>
            <a:r>
              <a:rPr lang="en-ZA" sz="3400" dirty="0">
                <a:ea typeface="Verdana" panose="020B0604030504040204" pitchFamily="34" charset="0"/>
                <a:cs typeface="Verdana" panose="020B0604030504040204" pitchFamily="34" charset="0"/>
              </a:rPr>
              <a:t>301 746</a:t>
            </a:r>
          </a:p>
        </p:txBody>
      </p:sp>
      <p:sp>
        <p:nvSpPr>
          <p:cNvPr id="40" name="TextBox 39"/>
          <p:cNvSpPr txBox="1"/>
          <p:nvPr/>
        </p:nvSpPr>
        <p:spPr>
          <a:xfrm>
            <a:off x="-21505" y="2310621"/>
            <a:ext cx="2037025" cy="479291"/>
          </a:xfrm>
          <a:prstGeom prst="rect">
            <a:avLst/>
          </a:prstGeom>
          <a:noFill/>
        </p:spPr>
        <p:txBody>
          <a:bodyPr wrap="square" lIns="108896" tIns="54448" rIns="108896" bIns="54448" rtlCol="0">
            <a:spAutoFit/>
          </a:bodyPr>
          <a:lstStyle/>
          <a:p>
            <a:pPr algn="ctr"/>
            <a:r>
              <a:rPr lang="en-ZA" sz="2400" dirty="0" smtClean="0">
                <a:ea typeface="Verdana" panose="020B0604030504040204" pitchFamily="34" charset="0"/>
                <a:cs typeface="Verdana" panose="020B0604030504040204" pitchFamily="34" charset="0"/>
              </a:rPr>
              <a:t>Import VAT</a:t>
            </a:r>
            <a:endParaRPr lang="en-ZA" sz="2400" dirty="0">
              <a:ea typeface="Verdana" panose="020B0604030504040204" pitchFamily="34" charset="0"/>
              <a:cs typeface="Verdana" panose="020B0604030504040204" pitchFamily="34" charset="0"/>
            </a:endParaRPr>
          </a:p>
        </p:txBody>
      </p:sp>
      <p:sp>
        <p:nvSpPr>
          <p:cNvPr id="41" name="TextBox 40"/>
          <p:cNvSpPr txBox="1"/>
          <p:nvPr/>
        </p:nvSpPr>
        <p:spPr>
          <a:xfrm>
            <a:off x="3578895" y="2310621"/>
            <a:ext cx="2138262" cy="479291"/>
          </a:xfrm>
          <a:prstGeom prst="rect">
            <a:avLst/>
          </a:prstGeom>
          <a:noFill/>
        </p:spPr>
        <p:txBody>
          <a:bodyPr wrap="square" lIns="108896" tIns="54448" rIns="108896" bIns="54448" rtlCol="0">
            <a:spAutoFit/>
          </a:bodyPr>
          <a:lstStyle/>
          <a:p>
            <a:pPr algn="ctr"/>
            <a:r>
              <a:rPr lang="en-ZA" sz="2400" dirty="0" smtClean="0">
                <a:ea typeface="Verdana" panose="020B0604030504040204" pitchFamily="34" charset="0"/>
                <a:cs typeface="Verdana" panose="020B0604030504040204" pitchFamily="34" charset="0"/>
              </a:rPr>
              <a:t>Customs Duties</a:t>
            </a:r>
            <a:endParaRPr lang="en-ZA" sz="2400" dirty="0">
              <a:ea typeface="Verdana" panose="020B0604030504040204" pitchFamily="34" charset="0"/>
              <a:cs typeface="Verdana" panose="020B0604030504040204" pitchFamily="34" charset="0"/>
            </a:endParaRPr>
          </a:p>
        </p:txBody>
      </p:sp>
      <p:sp>
        <p:nvSpPr>
          <p:cNvPr id="44" name="TextBox 43"/>
          <p:cNvSpPr txBox="1"/>
          <p:nvPr/>
        </p:nvSpPr>
        <p:spPr>
          <a:xfrm>
            <a:off x="1534593" y="3087005"/>
            <a:ext cx="2575848" cy="430887"/>
          </a:xfrm>
          <a:prstGeom prst="rect">
            <a:avLst/>
          </a:prstGeom>
          <a:noFill/>
        </p:spPr>
        <p:txBody>
          <a:bodyPr wrap="square" rtlCol="0">
            <a:spAutoFit/>
          </a:bodyPr>
          <a:lstStyle/>
          <a:p>
            <a:pPr algn="ctr">
              <a:tabLst>
                <a:tab pos="3947476" algn="l"/>
              </a:tabLst>
            </a:pPr>
            <a:r>
              <a:rPr lang="en-ZA" sz="2200" dirty="0" smtClean="0">
                <a:ea typeface="Verdana" panose="020B0604030504040204" pitchFamily="34" charset="0"/>
                <a:cs typeface="Verdana" panose="020B0604030504040204" pitchFamily="34" charset="0"/>
              </a:rPr>
              <a:t>% of Revenue</a:t>
            </a:r>
            <a:endParaRPr lang="en-ZA" sz="2200" dirty="0">
              <a:ea typeface="Verdana" panose="020B0604030504040204" pitchFamily="34" charset="0"/>
              <a:cs typeface="Verdana" panose="020B0604030504040204" pitchFamily="34" charset="0"/>
            </a:endParaRPr>
          </a:p>
        </p:txBody>
      </p:sp>
      <p:cxnSp>
        <p:nvCxnSpPr>
          <p:cNvPr id="4" name="Straight Connector 3"/>
          <p:cNvCxnSpPr/>
          <p:nvPr/>
        </p:nvCxnSpPr>
        <p:spPr>
          <a:xfrm>
            <a:off x="266527" y="3502504"/>
            <a:ext cx="51845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38" y="2762159"/>
            <a:ext cx="1252538"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1757" y="2762159"/>
            <a:ext cx="1252538"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 name="TextBox 96"/>
          <p:cNvSpPr txBox="1"/>
          <p:nvPr/>
        </p:nvSpPr>
        <p:spPr>
          <a:xfrm>
            <a:off x="351314" y="2918203"/>
            <a:ext cx="1271962" cy="584775"/>
          </a:xfrm>
          <a:prstGeom prst="rect">
            <a:avLst/>
          </a:prstGeom>
          <a:noFill/>
        </p:spPr>
        <p:txBody>
          <a:bodyPr wrap="square" rtlCol="0">
            <a:spAutoFit/>
          </a:bodyPr>
          <a:lstStyle/>
          <a:p>
            <a:pPr algn="ctr">
              <a:tabLst>
                <a:tab pos="3314700" algn="l"/>
              </a:tabLst>
            </a:pP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13.0%</a:t>
            </a:r>
            <a:endPar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endParaRPr>
          </a:p>
        </p:txBody>
      </p:sp>
      <p:sp>
        <p:nvSpPr>
          <p:cNvPr id="98" name="TextBox 97"/>
          <p:cNvSpPr txBox="1"/>
          <p:nvPr/>
        </p:nvSpPr>
        <p:spPr>
          <a:xfrm>
            <a:off x="4027451" y="2918203"/>
            <a:ext cx="1271962" cy="584775"/>
          </a:xfrm>
          <a:prstGeom prst="rect">
            <a:avLst/>
          </a:prstGeom>
          <a:noFill/>
        </p:spPr>
        <p:txBody>
          <a:bodyPr wrap="square" rtlCol="0">
            <a:spAutoFit/>
          </a:bodyPr>
          <a:lstStyle/>
          <a:p>
            <a:pPr algn="ctr">
              <a:tabLst>
                <a:tab pos="3314700" algn="l"/>
              </a:tabLst>
            </a:pPr>
            <a:r>
              <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4</a:t>
            </a: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.0%</a:t>
            </a:r>
            <a:endPar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endParaRPr>
          </a:p>
        </p:txBody>
      </p:sp>
      <p:sp>
        <p:nvSpPr>
          <p:cNvPr id="99" name="TextBox 98"/>
          <p:cNvSpPr txBox="1"/>
          <p:nvPr/>
        </p:nvSpPr>
        <p:spPr>
          <a:xfrm>
            <a:off x="1534593" y="3971366"/>
            <a:ext cx="2575848" cy="430887"/>
          </a:xfrm>
          <a:prstGeom prst="rect">
            <a:avLst/>
          </a:prstGeom>
          <a:noFill/>
        </p:spPr>
        <p:txBody>
          <a:bodyPr wrap="square" rtlCol="0">
            <a:spAutoFit/>
          </a:bodyPr>
          <a:lstStyle/>
          <a:p>
            <a:pPr algn="ctr">
              <a:tabLst>
                <a:tab pos="3947476" algn="l"/>
              </a:tabLst>
            </a:pPr>
            <a:r>
              <a:rPr lang="en-ZA" sz="2200" dirty="0" smtClean="0">
                <a:ea typeface="Verdana" panose="020B0604030504040204" pitchFamily="34" charset="0"/>
                <a:cs typeface="Verdana" panose="020B0604030504040204" pitchFamily="34" charset="0"/>
              </a:rPr>
              <a:t>% of GDP</a:t>
            </a:r>
            <a:endParaRPr lang="en-ZA" sz="2200" dirty="0">
              <a:ea typeface="Verdana" panose="020B0604030504040204" pitchFamily="34" charset="0"/>
              <a:cs typeface="Verdana" panose="020B0604030504040204" pitchFamily="34" charset="0"/>
            </a:endParaRPr>
          </a:p>
        </p:txBody>
      </p:sp>
      <p:cxnSp>
        <p:nvCxnSpPr>
          <p:cNvPr id="100" name="Straight Connector 99"/>
          <p:cNvCxnSpPr/>
          <p:nvPr/>
        </p:nvCxnSpPr>
        <p:spPr>
          <a:xfrm>
            <a:off x="266527" y="4386865"/>
            <a:ext cx="51845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38" y="3646520"/>
            <a:ext cx="1252538"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1757" y="3646520"/>
            <a:ext cx="1252538"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 name="TextBox 102"/>
          <p:cNvSpPr txBox="1"/>
          <p:nvPr/>
        </p:nvSpPr>
        <p:spPr>
          <a:xfrm>
            <a:off x="351314" y="3802564"/>
            <a:ext cx="1271962" cy="584775"/>
          </a:xfrm>
          <a:prstGeom prst="rect">
            <a:avLst/>
          </a:prstGeom>
          <a:noFill/>
        </p:spPr>
        <p:txBody>
          <a:bodyPr wrap="square" rtlCol="0">
            <a:spAutoFit/>
          </a:bodyPr>
          <a:lstStyle/>
          <a:p>
            <a:pPr algn="ctr">
              <a:tabLst>
                <a:tab pos="3314700" algn="l"/>
              </a:tabLst>
            </a:pP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3.4%</a:t>
            </a:r>
            <a:endPar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endParaRPr>
          </a:p>
        </p:txBody>
      </p:sp>
      <p:sp>
        <p:nvSpPr>
          <p:cNvPr id="104" name="TextBox 103"/>
          <p:cNvSpPr txBox="1"/>
          <p:nvPr/>
        </p:nvSpPr>
        <p:spPr>
          <a:xfrm>
            <a:off x="4027451" y="3802564"/>
            <a:ext cx="1271962" cy="584775"/>
          </a:xfrm>
          <a:prstGeom prst="rect">
            <a:avLst/>
          </a:prstGeom>
          <a:noFill/>
        </p:spPr>
        <p:txBody>
          <a:bodyPr wrap="square" rtlCol="0">
            <a:spAutoFit/>
          </a:bodyPr>
          <a:lstStyle/>
          <a:p>
            <a:pPr algn="ctr">
              <a:tabLst>
                <a:tab pos="3314700" algn="l"/>
              </a:tabLst>
            </a:pP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1.0%</a:t>
            </a:r>
            <a:endPar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endParaRPr>
          </a:p>
        </p:txBody>
      </p:sp>
      <p:sp>
        <p:nvSpPr>
          <p:cNvPr id="105" name="TextBox 104"/>
          <p:cNvSpPr txBox="1"/>
          <p:nvPr/>
        </p:nvSpPr>
        <p:spPr>
          <a:xfrm>
            <a:off x="1534593" y="4871115"/>
            <a:ext cx="2575848" cy="430887"/>
          </a:xfrm>
          <a:prstGeom prst="rect">
            <a:avLst/>
          </a:prstGeom>
          <a:noFill/>
        </p:spPr>
        <p:txBody>
          <a:bodyPr wrap="square" rtlCol="0">
            <a:spAutoFit/>
          </a:bodyPr>
          <a:lstStyle/>
          <a:p>
            <a:pPr algn="ctr">
              <a:tabLst>
                <a:tab pos="3947476" algn="l"/>
              </a:tabLst>
            </a:pPr>
            <a:r>
              <a:rPr lang="en-ZA" sz="2200" dirty="0" smtClean="0">
                <a:ea typeface="Verdana" panose="020B0604030504040204" pitchFamily="34" charset="0"/>
                <a:cs typeface="Verdana" panose="020B0604030504040204" pitchFamily="34" charset="0"/>
              </a:rPr>
              <a:t>% of change Y/Y</a:t>
            </a:r>
            <a:endParaRPr lang="en-ZA" sz="2200" dirty="0">
              <a:ea typeface="Verdana" panose="020B0604030504040204" pitchFamily="34" charset="0"/>
              <a:cs typeface="Verdana" panose="020B0604030504040204" pitchFamily="34" charset="0"/>
            </a:endParaRPr>
          </a:p>
        </p:txBody>
      </p:sp>
      <p:cxnSp>
        <p:nvCxnSpPr>
          <p:cNvPr id="106" name="Straight Connector 105"/>
          <p:cNvCxnSpPr/>
          <p:nvPr/>
        </p:nvCxnSpPr>
        <p:spPr>
          <a:xfrm>
            <a:off x="266527" y="5286614"/>
            <a:ext cx="51845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38" y="4546269"/>
            <a:ext cx="1252538"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8"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1757" y="4546269"/>
            <a:ext cx="1252538"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 name="TextBox 108"/>
          <p:cNvSpPr txBox="1"/>
          <p:nvPr/>
        </p:nvSpPr>
        <p:spPr>
          <a:xfrm>
            <a:off x="351314" y="4702313"/>
            <a:ext cx="1271962" cy="584775"/>
          </a:xfrm>
          <a:prstGeom prst="rect">
            <a:avLst/>
          </a:prstGeom>
          <a:noFill/>
        </p:spPr>
        <p:txBody>
          <a:bodyPr wrap="square" rtlCol="0">
            <a:spAutoFit/>
          </a:bodyPr>
          <a:lstStyle/>
          <a:p>
            <a:pPr algn="ctr">
              <a:tabLst>
                <a:tab pos="3314700" algn="l"/>
              </a:tabLst>
            </a:pP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-1.0%</a:t>
            </a:r>
            <a:endPar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endParaRPr>
          </a:p>
        </p:txBody>
      </p:sp>
      <p:sp>
        <p:nvSpPr>
          <p:cNvPr id="110" name="TextBox 109"/>
          <p:cNvSpPr txBox="1"/>
          <p:nvPr/>
        </p:nvSpPr>
        <p:spPr>
          <a:xfrm>
            <a:off x="4027451" y="4702313"/>
            <a:ext cx="1271962" cy="584775"/>
          </a:xfrm>
          <a:prstGeom prst="rect">
            <a:avLst/>
          </a:prstGeom>
          <a:noFill/>
        </p:spPr>
        <p:txBody>
          <a:bodyPr wrap="square" rtlCol="0">
            <a:spAutoFit/>
          </a:bodyPr>
          <a:lstStyle/>
          <a:p>
            <a:pPr algn="ctr">
              <a:tabLst>
                <a:tab pos="3314700" algn="l"/>
              </a:tabLst>
            </a:pPr>
            <a:r>
              <a:rPr lang="en-ZA" sz="3200" dirty="0" smtClean="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rPr>
              <a:t>-1.5%</a:t>
            </a:r>
            <a:endParaRPr lang="en-ZA" sz="3200" dirty="0">
              <a:solidFill>
                <a:schemeClr val="bg1"/>
              </a:solidFill>
              <a:effectLst>
                <a:outerShdw blurRad="38100" dist="38100" dir="2700000" algn="tl">
                  <a:srgbClr val="000000">
                    <a:alpha val="43137"/>
                  </a:srgbClr>
                </a:outerShdw>
              </a:effectLst>
              <a:ea typeface="Verdana" panose="020B0604030504040204" pitchFamily="34" charset="0"/>
              <a:cs typeface="Verdana" panose="020B0604030504040204" pitchFamily="34" charset="0"/>
            </a:endParaRPr>
          </a:p>
        </p:txBody>
      </p:sp>
      <p:sp>
        <p:nvSpPr>
          <p:cNvPr id="111" name="TextBox 110"/>
          <p:cNvSpPr txBox="1"/>
          <p:nvPr/>
        </p:nvSpPr>
        <p:spPr>
          <a:xfrm>
            <a:off x="6027167" y="1201140"/>
            <a:ext cx="5184576" cy="4418831"/>
          </a:xfrm>
          <a:prstGeom prst="rect">
            <a:avLst/>
          </a:prstGeom>
          <a:noFill/>
        </p:spPr>
        <p:txBody>
          <a:bodyPr wrap="square" lIns="108896" tIns="54448" rIns="108896" bIns="54448" rtlCol="0">
            <a:spAutoFit/>
          </a:bodyPr>
          <a:lstStyle/>
          <a:p>
            <a:pPr marL="342900" indent="-342900">
              <a:buFont typeface="Wingdings" panose="05000000000000000000" pitchFamily="2" charset="2"/>
              <a:buChar char="ü"/>
            </a:pPr>
            <a:r>
              <a:rPr lang="en-ZA" sz="2000" dirty="0" smtClean="0">
                <a:ea typeface="Verdana" panose="020B0604030504040204" pitchFamily="34" charset="0"/>
                <a:cs typeface="Verdana" panose="020B0604030504040204" pitchFamily="34" charset="0"/>
              </a:rPr>
              <a:t>The </a:t>
            </a:r>
            <a:r>
              <a:rPr lang="en-ZA" sz="2000" dirty="0">
                <a:ea typeface="Verdana" panose="020B0604030504040204" pitchFamily="34" charset="0"/>
                <a:cs typeface="Verdana" panose="020B0604030504040204" pitchFamily="34" charset="0"/>
              </a:rPr>
              <a:t>sharp decline in the performance of both import taxes in 2016/17 can be attributed to the subdued growth levels of merchandise imports. </a:t>
            </a:r>
            <a:endParaRPr lang="en-ZA" sz="2000" dirty="0" smtClean="0">
              <a:ea typeface="Verdana" panose="020B0604030504040204" pitchFamily="34" charset="0"/>
              <a:cs typeface="Verdana" panose="020B0604030504040204" pitchFamily="34" charset="0"/>
            </a:endParaRPr>
          </a:p>
          <a:p>
            <a:pPr marL="342900" indent="-342900">
              <a:buFont typeface="Wingdings" panose="05000000000000000000" pitchFamily="2" charset="2"/>
              <a:buChar char="ü"/>
            </a:pPr>
            <a:r>
              <a:rPr lang="en-ZA" sz="2000" dirty="0" smtClean="0">
                <a:ea typeface="Verdana" panose="020B0604030504040204" pitchFamily="34" charset="0"/>
                <a:cs typeface="Verdana" panose="020B0604030504040204" pitchFamily="34" charset="0"/>
              </a:rPr>
              <a:t>This </a:t>
            </a:r>
            <a:r>
              <a:rPr lang="en-ZA" sz="2000" dirty="0">
                <a:ea typeface="Verdana" panose="020B0604030504040204" pitchFamily="34" charset="0"/>
                <a:cs typeface="Verdana" panose="020B0604030504040204" pitchFamily="34" charset="0"/>
              </a:rPr>
              <a:t>resulted from currency-driven high import costs and muted domestic activity which diminished the overall demand for consumption and capital </a:t>
            </a:r>
            <a:r>
              <a:rPr lang="en-ZA" sz="2000" dirty="0" smtClean="0">
                <a:ea typeface="Verdana" panose="020B0604030504040204" pitchFamily="34" charset="0"/>
                <a:cs typeface="Verdana" panose="020B0604030504040204" pitchFamily="34" charset="0"/>
              </a:rPr>
              <a:t>goods.</a:t>
            </a:r>
          </a:p>
          <a:p>
            <a:pPr marL="342900" indent="-342900">
              <a:buFont typeface="Wingdings" panose="05000000000000000000" pitchFamily="2" charset="2"/>
              <a:buChar char="ü"/>
            </a:pPr>
            <a:r>
              <a:rPr lang="en-ZA" sz="2000" dirty="0" smtClean="0">
                <a:ea typeface="Verdana" panose="020B0604030504040204" pitchFamily="34" charset="0"/>
                <a:cs typeface="Verdana" panose="020B0604030504040204" pitchFamily="34" charset="0"/>
              </a:rPr>
              <a:t>Gains </a:t>
            </a:r>
            <a:r>
              <a:rPr lang="en-ZA" sz="2000" dirty="0">
                <a:ea typeface="Verdana" panose="020B0604030504040204" pitchFamily="34" charset="0"/>
                <a:cs typeface="Verdana" panose="020B0604030504040204" pitchFamily="34" charset="0"/>
              </a:rPr>
              <a:t>from currency weakening over the previous fiscal years eventually lost momentum and gradually pushed up import </a:t>
            </a:r>
            <a:r>
              <a:rPr lang="en-ZA" sz="2000" dirty="0" smtClean="0">
                <a:ea typeface="Verdana" panose="020B0604030504040204" pitchFamily="34" charset="0"/>
                <a:cs typeface="Verdana" panose="020B0604030504040204" pitchFamily="34" charset="0"/>
              </a:rPr>
              <a:t>costs, </a:t>
            </a:r>
            <a:r>
              <a:rPr lang="en-ZA" sz="2000" dirty="0">
                <a:ea typeface="Verdana" panose="020B0604030504040204" pitchFamily="34" charset="0"/>
                <a:cs typeface="Verdana" panose="020B0604030504040204" pitchFamily="34" charset="0"/>
              </a:rPr>
              <a:t>underpinned by restrained consumer and business confidence, further restricting import growth.</a:t>
            </a:r>
          </a:p>
        </p:txBody>
      </p:sp>
      <p:sp>
        <p:nvSpPr>
          <p:cNvPr id="94" name="Rectangle 93"/>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52" name="Straight Connector 51"/>
          <p:cNvCxnSpPr/>
          <p:nvPr/>
        </p:nvCxnSpPr>
        <p:spPr>
          <a:xfrm>
            <a:off x="5824841" y="909514"/>
            <a:ext cx="0" cy="4820211"/>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11661501" y="5688000"/>
            <a:ext cx="430888" cy="1152129"/>
            <a:chOff x="11428927" y="365650"/>
            <a:chExt cx="430888" cy="1152129"/>
          </a:xfrm>
        </p:grpSpPr>
        <p:sp>
          <p:nvSpPr>
            <p:cNvPr id="54" name="Round Same Side Corner Rectangle 5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5" name="TextBox 5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6" name="Group 55"/>
          <p:cNvGrpSpPr/>
          <p:nvPr/>
        </p:nvGrpSpPr>
        <p:grpSpPr>
          <a:xfrm>
            <a:off x="11659137" y="4559485"/>
            <a:ext cx="430888" cy="1152129"/>
            <a:chOff x="11428927" y="365650"/>
            <a:chExt cx="430888" cy="1152129"/>
          </a:xfrm>
        </p:grpSpPr>
        <p:sp>
          <p:nvSpPr>
            <p:cNvPr id="57" name="Round Same Side Corner Rectangle 5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8" name="TextBox 5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59" name="Group 58"/>
          <p:cNvGrpSpPr/>
          <p:nvPr/>
        </p:nvGrpSpPr>
        <p:grpSpPr>
          <a:xfrm>
            <a:off x="11654409" y="3430968"/>
            <a:ext cx="430888" cy="1152129"/>
            <a:chOff x="11428927" y="365650"/>
            <a:chExt cx="430888" cy="1152129"/>
          </a:xfrm>
        </p:grpSpPr>
        <p:sp>
          <p:nvSpPr>
            <p:cNvPr id="60" name="Round Same Side Corner Rectangle 5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1" name="TextBox 6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2" name="Group 61"/>
          <p:cNvGrpSpPr/>
          <p:nvPr/>
        </p:nvGrpSpPr>
        <p:grpSpPr>
          <a:xfrm>
            <a:off x="11649681" y="45417"/>
            <a:ext cx="430887" cy="1152129"/>
            <a:chOff x="11716960" y="45417"/>
            <a:chExt cx="430887" cy="1152129"/>
          </a:xfrm>
        </p:grpSpPr>
        <p:sp>
          <p:nvSpPr>
            <p:cNvPr id="63" name="Round Same Side Corner Rectangle 62"/>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4" name="TextBox 63"/>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65" name="Group 64"/>
          <p:cNvGrpSpPr/>
          <p:nvPr/>
        </p:nvGrpSpPr>
        <p:grpSpPr>
          <a:xfrm>
            <a:off x="11649681" y="2302451"/>
            <a:ext cx="430888" cy="1152129"/>
            <a:chOff x="11428927" y="365650"/>
            <a:chExt cx="430888" cy="1152129"/>
          </a:xfrm>
        </p:grpSpPr>
        <p:sp>
          <p:nvSpPr>
            <p:cNvPr id="66" name="Round Same Side Corner Rectangle 6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7" name="TextBox 6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68" name="Group 67"/>
          <p:cNvGrpSpPr/>
          <p:nvPr/>
        </p:nvGrpSpPr>
        <p:grpSpPr>
          <a:xfrm>
            <a:off x="11715799" y="1173934"/>
            <a:ext cx="462824" cy="1152129"/>
            <a:chOff x="11685022" y="1926277"/>
            <a:chExt cx="462824" cy="1152129"/>
          </a:xfrm>
        </p:grpSpPr>
        <p:sp>
          <p:nvSpPr>
            <p:cNvPr id="69" name="Round Same Side Corner Rectangle 68"/>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18944923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403" y="65247"/>
            <a:ext cx="11887210" cy="602402"/>
          </a:xfrm>
          <a:prstGeom prst="rect">
            <a:avLst/>
          </a:prstGeom>
        </p:spPr>
        <p:txBody>
          <a:bodyPr wrap="square" lIns="108896" tIns="54448" rIns="108896" bIns="54448">
            <a:spAutoFit/>
          </a:bodyPr>
          <a:lstStyle/>
          <a:p>
            <a:pPr algn="ctr"/>
            <a:r>
              <a:rPr lang="en-ZA" sz="3200" b="1" dirty="0">
                <a:solidFill>
                  <a:srgbClr val="B5101C"/>
                </a:solidFill>
              </a:rPr>
              <a:t>Import VAT  &amp; Customs </a:t>
            </a:r>
            <a:r>
              <a:rPr lang="en-ZA" sz="3200" b="1" dirty="0" smtClean="0">
                <a:solidFill>
                  <a:srgbClr val="B5101C"/>
                </a:solidFill>
              </a:rPr>
              <a:t>Duties </a:t>
            </a:r>
            <a:r>
              <a:rPr lang="en-ZA" sz="3200" b="1" dirty="0">
                <a:solidFill>
                  <a:srgbClr val="002060"/>
                </a:solidFill>
              </a:rPr>
              <a:t>| Key Facts for </a:t>
            </a:r>
            <a:r>
              <a:rPr lang="en-ZA" sz="3200" b="1" dirty="0" smtClean="0">
                <a:solidFill>
                  <a:srgbClr val="002060"/>
                </a:solidFill>
              </a:rPr>
              <a:t>the 2016/17 Fiscal Year</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33</a:t>
            </a:fld>
            <a:endParaRPr lang="en-ZA" spc="300" dirty="0"/>
          </a:p>
        </p:txBody>
      </p:sp>
      <p:sp>
        <p:nvSpPr>
          <p:cNvPr id="34" name="TextBox 33"/>
          <p:cNvSpPr txBox="1"/>
          <p:nvPr/>
        </p:nvSpPr>
        <p:spPr>
          <a:xfrm>
            <a:off x="338537" y="1454020"/>
            <a:ext cx="2736303" cy="892552"/>
          </a:xfrm>
          <a:prstGeom prst="rect">
            <a:avLst/>
          </a:prstGeom>
          <a:noFill/>
        </p:spPr>
        <p:txBody>
          <a:bodyPr wrap="square" rtlCol="0">
            <a:spAutoFit/>
          </a:bodyPr>
          <a:lstStyle/>
          <a:p>
            <a:pPr algn="ctr"/>
            <a:r>
              <a:rPr lang="en-ZA" sz="2400" dirty="0" smtClean="0">
                <a:ea typeface="Verdana" panose="020B0604030504040204" pitchFamily="34" charset="0"/>
                <a:cs typeface="Verdana" panose="020B0604030504040204" pitchFamily="34" charset="0"/>
              </a:rPr>
              <a:t>Biggest contributors to </a:t>
            </a:r>
            <a:r>
              <a:rPr lang="en-ZA" sz="2800" dirty="0" smtClean="0">
                <a:ea typeface="Verdana" panose="020B0604030504040204" pitchFamily="34" charset="0"/>
                <a:cs typeface="Verdana" panose="020B0604030504040204" pitchFamily="34" charset="0"/>
              </a:rPr>
              <a:t>Import VAT</a:t>
            </a:r>
            <a:r>
              <a:rPr lang="en-ZA" sz="2400" dirty="0" smtClean="0">
                <a:ea typeface="Verdana" panose="020B0604030504040204" pitchFamily="34" charset="0"/>
                <a:cs typeface="Verdana" panose="020B0604030504040204" pitchFamily="34" charset="0"/>
              </a:rPr>
              <a:t>:</a:t>
            </a:r>
            <a:endParaRPr lang="en-ZA" sz="2400" dirty="0">
              <a:ea typeface="Verdana" panose="020B0604030504040204" pitchFamily="34" charset="0"/>
              <a:cs typeface="Verdana" panose="020B0604030504040204" pitchFamily="34" charset="0"/>
            </a:endParaRPr>
          </a:p>
        </p:txBody>
      </p:sp>
      <p:sp>
        <p:nvSpPr>
          <p:cNvPr id="65" name="TextBox 64"/>
          <p:cNvSpPr txBox="1"/>
          <p:nvPr/>
        </p:nvSpPr>
        <p:spPr>
          <a:xfrm>
            <a:off x="194520" y="3993074"/>
            <a:ext cx="3024336" cy="892552"/>
          </a:xfrm>
          <a:prstGeom prst="rect">
            <a:avLst/>
          </a:prstGeom>
          <a:noFill/>
        </p:spPr>
        <p:txBody>
          <a:bodyPr wrap="square" rtlCol="0">
            <a:spAutoFit/>
          </a:bodyPr>
          <a:lstStyle/>
          <a:p>
            <a:pPr algn="ctr"/>
            <a:r>
              <a:rPr lang="en-ZA" sz="2400" dirty="0" smtClean="0">
                <a:ea typeface="Verdana" panose="020B0604030504040204" pitchFamily="34" charset="0"/>
                <a:cs typeface="Verdana" panose="020B0604030504040204" pitchFamily="34" charset="0"/>
              </a:rPr>
              <a:t>Biggest contributors to </a:t>
            </a:r>
            <a:r>
              <a:rPr lang="en-ZA" sz="2800" dirty="0" smtClean="0">
                <a:ea typeface="Verdana" panose="020B0604030504040204" pitchFamily="34" charset="0"/>
                <a:cs typeface="Verdana" panose="020B0604030504040204" pitchFamily="34" charset="0"/>
              </a:rPr>
              <a:t>Customs Duties</a:t>
            </a:r>
            <a:r>
              <a:rPr lang="en-ZA" sz="2400" dirty="0" smtClean="0">
                <a:ea typeface="Verdana" panose="020B0604030504040204" pitchFamily="34" charset="0"/>
                <a:cs typeface="Verdana" panose="020B0604030504040204" pitchFamily="34" charset="0"/>
              </a:rPr>
              <a:t>:</a:t>
            </a:r>
            <a:endParaRPr lang="en-ZA" sz="2400" dirty="0">
              <a:ea typeface="Verdana" panose="020B0604030504040204" pitchFamily="34" charset="0"/>
              <a:cs typeface="Verdana" panose="020B0604030504040204" pitchFamily="34" charset="0"/>
            </a:endParaRPr>
          </a:p>
        </p:txBody>
      </p:sp>
      <p:cxnSp>
        <p:nvCxnSpPr>
          <p:cNvPr id="66" name="Straight Connector 65"/>
          <p:cNvCxnSpPr/>
          <p:nvPr/>
        </p:nvCxnSpPr>
        <p:spPr>
          <a:xfrm flipH="1">
            <a:off x="338535" y="3429794"/>
            <a:ext cx="10873208" cy="0"/>
          </a:xfrm>
          <a:prstGeom prst="line">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cxnSp>
      <p:sp>
        <p:nvSpPr>
          <p:cNvPr id="70" name="Round Same Side Corner Rectangle 69"/>
          <p:cNvSpPr/>
          <p:nvPr/>
        </p:nvSpPr>
        <p:spPr>
          <a:xfrm>
            <a:off x="3750983" y="1125538"/>
            <a:ext cx="1594151" cy="1487961"/>
          </a:xfrm>
          <a:prstGeom prst="round2Same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1" name="TextBox 70"/>
          <p:cNvSpPr txBox="1"/>
          <p:nvPr/>
        </p:nvSpPr>
        <p:spPr>
          <a:xfrm>
            <a:off x="3428989" y="2613499"/>
            <a:ext cx="2238138" cy="725513"/>
          </a:xfrm>
          <a:prstGeom prst="rect">
            <a:avLst/>
          </a:prstGeom>
          <a:noFill/>
        </p:spPr>
        <p:txBody>
          <a:bodyPr wrap="square" lIns="108896" tIns="54448" rIns="108896" bIns="54448" rtlCol="0">
            <a:spAutoFit/>
          </a:bodyPr>
          <a:lstStyle/>
          <a:p>
            <a:pPr lvl="0" algn="ctr"/>
            <a:r>
              <a:rPr lang="en-GB" sz="2000" dirty="0"/>
              <a:t>Machinery and electronics</a:t>
            </a:r>
          </a:p>
        </p:txBody>
      </p:sp>
      <p:cxnSp>
        <p:nvCxnSpPr>
          <p:cNvPr id="73" name="Straight Connector 72"/>
          <p:cNvCxnSpPr/>
          <p:nvPr/>
        </p:nvCxnSpPr>
        <p:spPr>
          <a:xfrm>
            <a:off x="3362871" y="2441852"/>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4" name="Round Same Side Corner Rectangle 73"/>
          <p:cNvSpPr/>
          <p:nvPr/>
        </p:nvSpPr>
        <p:spPr>
          <a:xfrm>
            <a:off x="3707048" y="3664592"/>
            <a:ext cx="1594151" cy="1487961"/>
          </a:xfrm>
          <a:prstGeom prst="round2Same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5" name="TextBox 74"/>
          <p:cNvSpPr txBox="1"/>
          <p:nvPr/>
        </p:nvSpPr>
        <p:spPr>
          <a:xfrm>
            <a:off x="3385054" y="5152553"/>
            <a:ext cx="2238138" cy="725513"/>
          </a:xfrm>
          <a:prstGeom prst="rect">
            <a:avLst/>
          </a:prstGeom>
          <a:noFill/>
        </p:spPr>
        <p:txBody>
          <a:bodyPr wrap="square" lIns="108896" tIns="54448" rIns="108896" bIns="54448" rtlCol="0">
            <a:spAutoFit/>
          </a:bodyPr>
          <a:lstStyle/>
          <a:p>
            <a:pPr lvl="0" algn="ctr"/>
            <a:r>
              <a:rPr lang="en-GB" sz="2000" dirty="0"/>
              <a:t>Vehicles, aircrafts </a:t>
            </a:r>
            <a:r>
              <a:rPr lang="en-GB" sz="2000" dirty="0" smtClean="0"/>
              <a:t>and vessels</a:t>
            </a:r>
            <a:endParaRPr lang="en-GB" sz="2000" dirty="0"/>
          </a:p>
        </p:txBody>
      </p:sp>
      <p:cxnSp>
        <p:nvCxnSpPr>
          <p:cNvPr id="76" name="Straight Connector 75"/>
          <p:cNvCxnSpPr/>
          <p:nvPr/>
        </p:nvCxnSpPr>
        <p:spPr>
          <a:xfrm>
            <a:off x="3218855" y="498090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Round Same Side Corner Rectangle 77"/>
          <p:cNvSpPr/>
          <p:nvPr/>
        </p:nvSpPr>
        <p:spPr>
          <a:xfrm>
            <a:off x="6379275" y="1125538"/>
            <a:ext cx="1594151" cy="1487961"/>
          </a:xfrm>
          <a:prstGeom prst="round2Same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9" name="TextBox 78"/>
          <p:cNvSpPr txBox="1"/>
          <p:nvPr/>
        </p:nvSpPr>
        <p:spPr>
          <a:xfrm>
            <a:off x="6093285" y="2613499"/>
            <a:ext cx="2238138" cy="417736"/>
          </a:xfrm>
          <a:prstGeom prst="rect">
            <a:avLst/>
          </a:prstGeom>
          <a:noFill/>
        </p:spPr>
        <p:txBody>
          <a:bodyPr wrap="square" lIns="108896" tIns="54448" rIns="108896" bIns="54448" rtlCol="0">
            <a:spAutoFit/>
          </a:bodyPr>
          <a:lstStyle/>
          <a:p>
            <a:pPr lvl="0" algn="ctr"/>
            <a:r>
              <a:rPr lang="en-GB" sz="2000" dirty="0"/>
              <a:t>Chemical products</a:t>
            </a:r>
          </a:p>
        </p:txBody>
      </p:sp>
      <p:cxnSp>
        <p:nvCxnSpPr>
          <p:cNvPr id="80" name="Straight Connector 79"/>
          <p:cNvCxnSpPr/>
          <p:nvPr/>
        </p:nvCxnSpPr>
        <p:spPr>
          <a:xfrm>
            <a:off x="5767208" y="2441852"/>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1" name="Round Same Side Corner Rectangle 90"/>
          <p:cNvSpPr/>
          <p:nvPr/>
        </p:nvSpPr>
        <p:spPr>
          <a:xfrm>
            <a:off x="6335340" y="3664592"/>
            <a:ext cx="1594151" cy="1487961"/>
          </a:xfrm>
          <a:prstGeom prst="round2Same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2" name="TextBox 91"/>
          <p:cNvSpPr txBox="1"/>
          <p:nvPr/>
        </p:nvSpPr>
        <p:spPr>
          <a:xfrm>
            <a:off x="6049350" y="5152553"/>
            <a:ext cx="2238138" cy="417736"/>
          </a:xfrm>
          <a:prstGeom prst="rect">
            <a:avLst/>
          </a:prstGeom>
          <a:noFill/>
        </p:spPr>
        <p:txBody>
          <a:bodyPr wrap="square" lIns="108896" tIns="54448" rIns="108896" bIns="54448" rtlCol="0">
            <a:spAutoFit/>
          </a:bodyPr>
          <a:lstStyle/>
          <a:p>
            <a:pPr lvl="0" algn="ctr"/>
            <a:r>
              <a:rPr lang="en-GB" sz="2000" dirty="0"/>
              <a:t>Textile and clothing</a:t>
            </a:r>
          </a:p>
        </p:txBody>
      </p:sp>
      <p:cxnSp>
        <p:nvCxnSpPr>
          <p:cNvPr id="94" name="Straight Connector 93"/>
          <p:cNvCxnSpPr/>
          <p:nvPr/>
        </p:nvCxnSpPr>
        <p:spPr>
          <a:xfrm>
            <a:off x="5723273" y="498090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5" name="Round Same Side Corner Rectangle 94"/>
          <p:cNvSpPr/>
          <p:nvPr/>
        </p:nvSpPr>
        <p:spPr>
          <a:xfrm>
            <a:off x="8951421" y="1125538"/>
            <a:ext cx="1594151" cy="1487961"/>
          </a:xfrm>
          <a:prstGeom prst="round2Same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6" name="TextBox 95"/>
          <p:cNvSpPr txBox="1"/>
          <p:nvPr/>
        </p:nvSpPr>
        <p:spPr>
          <a:xfrm>
            <a:off x="8629427" y="2613499"/>
            <a:ext cx="2238138" cy="725513"/>
          </a:xfrm>
          <a:prstGeom prst="rect">
            <a:avLst/>
          </a:prstGeom>
          <a:noFill/>
        </p:spPr>
        <p:txBody>
          <a:bodyPr wrap="square" lIns="108896" tIns="54448" rIns="108896" bIns="54448" rtlCol="0">
            <a:spAutoFit/>
          </a:bodyPr>
          <a:lstStyle/>
          <a:p>
            <a:pPr lvl="0" algn="ctr"/>
            <a:r>
              <a:rPr lang="en-GB" sz="2000" dirty="0"/>
              <a:t>Vehicles, aircrafts </a:t>
            </a:r>
            <a:r>
              <a:rPr lang="en-GB" sz="2000" dirty="0" smtClean="0"/>
              <a:t>and vessels</a:t>
            </a:r>
            <a:endParaRPr lang="en-GB" sz="2000" dirty="0"/>
          </a:p>
        </p:txBody>
      </p:sp>
      <p:cxnSp>
        <p:nvCxnSpPr>
          <p:cNvPr id="112" name="Straight Connector 111"/>
          <p:cNvCxnSpPr/>
          <p:nvPr/>
        </p:nvCxnSpPr>
        <p:spPr>
          <a:xfrm>
            <a:off x="8519374" y="2441852"/>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3" name="Round Same Side Corner Rectangle 112"/>
          <p:cNvSpPr/>
          <p:nvPr/>
        </p:nvSpPr>
        <p:spPr>
          <a:xfrm>
            <a:off x="8907486" y="3664592"/>
            <a:ext cx="1594151" cy="1487961"/>
          </a:xfrm>
          <a:prstGeom prst="round2Same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4" name="TextBox 113"/>
          <p:cNvSpPr txBox="1"/>
          <p:nvPr/>
        </p:nvSpPr>
        <p:spPr>
          <a:xfrm>
            <a:off x="8585492" y="5152553"/>
            <a:ext cx="2238138" cy="725513"/>
          </a:xfrm>
          <a:prstGeom prst="rect">
            <a:avLst/>
          </a:prstGeom>
          <a:noFill/>
        </p:spPr>
        <p:txBody>
          <a:bodyPr wrap="square" lIns="108896" tIns="54448" rIns="108896" bIns="54448" rtlCol="0">
            <a:spAutoFit/>
          </a:bodyPr>
          <a:lstStyle/>
          <a:p>
            <a:pPr lvl="0" algn="ctr"/>
            <a:r>
              <a:rPr lang="en-GB" sz="2000" dirty="0"/>
              <a:t>Food, beverages </a:t>
            </a:r>
          </a:p>
          <a:p>
            <a:pPr lvl="0" algn="ctr"/>
            <a:r>
              <a:rPr lang="en-GB" sz="2000" dirty="0"/>
              <a:t>and tobacco</a:t>
            </a:r>
          </a:p>
        </p:txBody>
      </p:sp>
      <p:cxnSp>
        <p:nvCxnSpPr>
          <p:cNvPr id="115" name="Straight Connector 114"/>
          <p:cNvCxnSpPr/>
          <p:nvPr/>
        </p:nvCxnSpPr>
        <p:spPr>
          <a:xfrm>
            <a:off x="8475439" y="498090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6927" y="4440473"/>
            <a:ext cx="431623" cy="427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8806" y="4547908"/>
            <a:ext cx="692465" cy="322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04992" y="3859576"/>
            <a:ext cx="522763" cy="52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ular Callout 7"/>
          <p:cNvSpPr/>
          <p:nvPr/>
        </p:nvSpPr>
        <p:spPr>
          <a:xfrm>
            <a:off x="4947047" y="1044819"/>
            <a:ext cx="1080120" cy="584775"/>
          </a:xfrm>
          <a:prstGeom prst="wedgeRectCallout">
            <a:avLst/>
          </a:prstGeom>
          <a:solidFill>
            <a:schemeClr val="bg1"/>
          </a:solidFill>
          <a:ln>
            <a:solidFill>
              <a:srgbClr val="088D08"/>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8" name="TextBox 117"/>
          <p:cNvSpPr txBox="1"/>
          <p:nvPr/>
        </p:nvSpPr>
        <p:spPr>
          <a:xfrm>
            <a:off x="4875039" y="1040378"/>
            <a:ext cx="1218246"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26.9%</a:t>
            </a:r>
            <a:endParaRPr lang="en-ZA" sz="3200" dirty="0">
              <a:ea typeface="Verdana" panose="020B0604030504040204" pitchFamily="34" charset="0"/>
              <a:cs typeface="Verdana" panose="020B0604030504040204" pitchFamily="34" charset="0"/>
            </a:endParaRPr>
          </a:p>
        </p:txBody>
      </p:sp>
      <p:sp>
        <p:nvSpPr>
          <p:cNvPr id="119" name="Rectangular Callout 118"/>
          <p:cNvSpPr/>
          <p:nvPr/>
        </p:nvSpPr>
        <p:spPr>
          <a:xfrm>
            <a:off x="7539335" y="1044819"/>
            <a:ext cx="1080120" cy="584775"/>
          </a:xfrm>
          <a:prstGeom prst="wedgeRectCallout">
            <a:avLst/>
          </a:prstGeom>
          <a:solidFill>
            <a:schemeClr val="bg1"/>
          </a:solidFill>
          <a:ln>
            <a:solidFill>
              <a:srgbClr val="088D08"/>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0" name="TextBox 119"/>
          <p:cNvSpPr txBox="1"/>
          <p:nvPr/>
        </p:nvSpPr>
        <p:spPr>
          <a:xfrm>
            <a:off x="7467327" y="1040378"/>
            <a:ext cx="1218246"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11.9%</a:t>
            </a:r>
            <a:endParaRPr lang="en-ZA" sz="3200" dirty="0">
              <a:ea typeface="Verdana" panose="020B0604030504040204" pitchFamily="34" charset="0"/>
              <a:cs typeface="Verdana" panose="020B0604030504040204" pitchFamily="34" charset="0"/>
            </a:endParaRPr>
          </a:p>
        </p:txBody>
      </p:sp>
      <p:sp>
        <p:nvSpPr>
          <p:cNvPr id="121" name="Rectangular Callout 120"/>
          <p:cNvSpPr/>
          <p:nvPr/>
        </p:nvSpPr>
        <p:spPr>
          <a:xfrm>
            <a:off x="10059615" y="1057971"/>
            <a:ext cx="1080120" cy="584775"/>
          </a:xfrm>
          <a:prstGeom prst="wedgeRectCallout">
            <a:avLst/>
          </a:prstGeom>
          <a:solidFill>
            <a:schemeClr val="bg1"/>
          </a:solidFill>
          <a:ln>
            <a:solidFill>
              <a:srgbClr val="088D08"/>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2" name="TextBox 121"/>
          <p:cNvSpPr txBox="1"/>
          <p:nvPr/>
        </p:nvSpPr>
        <p:spPr>
          <a:xfrm>
            <a:off x="9987607" y="1053530"/>
            <a:ext cx="1218246"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11.9%</a:t>
            </a:r>
            <a:endParaRPr lang="en-ZA" sz="3200" dirty="0">
              <a:ea typeface="Verdana" panose="020B0604030504040204" pitchFamily="34" charset="0"/>
              <a:cs typeface="Verdana" panose="020B0604030504040204" pitchFamily="34" charset="0"/>
            </a:endParaRPr>
          </a:p>
        </p:txBody>
      </p:sp>
      <p:sp>
        <p:nvSpPr>
          <p:cNvPr id="123" name="Rectangular Callout 122"/>
          <p:cNvSpPr/>
          <p:nvPr/>
        </p:nvSpPr>
        <p:spPr>
          <a:xfrm>
            <a:off x="4947047" y="3578251"/>
            <a:ext cx="1080120" cy="584775"/>
          </a:xfrm>
          <a:prstGeom prst="wedgeRectCallout">
            <a:avLst/>
          </a:prstGeom>
          <a:solidFill>
            <a:schemeClr val="bg1"/>
          </a:solidFill>
          <a:ln>
            <a:solidFill>
              <a:srgbClr val="FFC00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4" name="TextBox 123"/>
          <p:cNvSpPr txBox="1"/>
          <p:nvPr/>
        </p:nvSpPr>
        <p:spPr>
          <a:xfrm>
            <a:off x="4875039" y="3573810"/>
            <a:ext cx="1218246"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24.8%</a:t>
            </a:r>
            <a:endParaRPr lang="en-ZA" sz="3200" dirty="0">
              <a:ea typeface="Verdana" panose="020B0604030504040204" pitchFamily="34" charset="0"/>
              <a:cs typeface="Verdana" panose="020B0604030504040204" pitchFamily="34" charset="0"/>
            </a:endParaRPr>
          </a:p>
        </p:txBody>
      </p:sp>
      <p:sp>
        <p:nvSpPr>
          <p:cNvPr id="125" name="Rectangular Callout 124"/>
          <p:cNvSpPr/>
          <p:nvPr/>
        </p:nvSpPr>
        <p:spPr>
          <a:xfrm>
            <a:off x="7539335" y="3578251"/>
            <a:ext cx="1080120" cy="584775"/>
          </a:xfrm>
          <a:prstGeom prst="wedgeRectCallout">
            <a:avLst/>
          </a:prstGeom>
          <a:solidFill>
            <a:schemeClr val="bg1"/>
          </a:solidFill>
          <a:ln>
            <a:solidFill>
              <a:srgbClr val="FFC00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6" name="TextBox 125"/>
          <p:cNvSpPr txBox="1"/>
          <p:nvPr/>
        </p:nvSpPr>
        <p:spPr>
          <a:xfrm>
            <a:off x="7467327" y="3573810"/>
            <a:ext cx="1218246"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18.4%</a:t>
            </a:r>
            <a:endParaRPr lang="en-ZA" sz="3200" dirty="0">
              <a:ea typeface="Verdana" panose="020B0604030504040204" pitchFamily="34" charset="0"/>
              <a:cs typeface="Verdana" panose="020B0604030504040204" pitchFamily="34" charset="0"/>
            </a:endParaRPr>
          </a:p>
        </p:txBody>
      </p:sp>
      <p:sp>
        <p:nvSpPr>
          <p:cNvPr id="127" name="Rectangular Callout 126"/>
          <p:cNvSpPr/>
          <p:nvPr/>
        </p:nvSpPr>
        <p:spPr>
          <a:xfrm>
            <a:off x="10059615" y="3591403"/>
            <a:ext cx="1080120" cy="584775"/>
          </a:xfrm>
          <a:prstGeom prst="wedgeRectCallout">
            <a:avLst/>
          </a:prstGeom>
          <a:solidFill>
            <a:schemeClr val="bg1"/>
          </a:solidFill>
          <a:ln>
            <a:solidFill>
              <a:srgbClr val="FFC00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8" name="TextBox 127"/>
          <p:cNvSpPr txBox="1"/>
          <p:nvPr/>
        </p:nvSpPr>
        <p:spPr>
          <a:xfrm>
            <a:off x="9987607" y="3586962"/>
            <a:ext cx="1218246"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13.2%</a:t>
            </a:r>
            <a:endParaRPr lang="en-ZA" sz="3200" dirty="0">
              <a:ea typeface="Verdana" panose="020B0604030504040204" pitchFamily="34" charset="0"/>
              <a:cs typeface="Verdana" panose="020B0604030504040204" pitchFamily="34" charset="0"/>
            </a:endParaRPr>
          </a:p>
        </p:txBody>
      </p:sp>
      <p:pic>
        <p:nvPicPr>
          <p:cNvPr id="1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50613" y="1922459"/>
            <a:ext cx="431623" cy="427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55182" y="2029894"/>
            <a:ext cx="692465" cy="322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88678" y="1341562"/>
            <a:ext cx="522763" cy="52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56525" y="1409914"/>
            <a:ext cx="1042819" cy="98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75239" y="1341562"/>
            <a:ext cx="967118" cy="967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12945" y="4221882"/>
            <a:ext cx="469292" cy="642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9655181" y="4302460"/>
            <a:ext cx="692465" cy="62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267527" y="3765849"/>
            <a:ext cx="531710" cy="353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38624" y="3814510"/>
            <a:ext cx="596655" cy="522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rot="5400000" flipH="1">
            <a:off x="7071219" y="4218259"/>
            <a:ext cx="435545" cy="89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2" name="TextBox 131"/>
          <p:cNvSpPr txBox="1"/>
          <p:nvPr/>
        </p:nvSpPr>
        <p:spPr>
          <a:xfrm>
            <a:off x="554559" y="4869954"/>
            <a:ext cx="2238138" cy="725513"/>
          </a:xfrm>
          <a:prstGeom prst="rect">
            <a:avLst/>
          </a:prstGeom>
          <a:noFill/>
        </p:spPr>
        <p:txBody>
          <a:bodyPr wrap="square" lIns="108896" tIns="54448" rIns="108896" bIns="54448" rtlCol="0">
            <a:spAutoFit/>
          </a:bodyPr>
          <a:lstStyle/>
          <a:p>
            <a:pPr lvl="0" algn="ctr"/>
            <a:r>
              <a:rPr lang="en-GB" sz="2000" dirty="0"/>
              <a:t>Vehicles, aircrafts </a:t>
            </a:r>
            <a:r>
              <a:rPr lang="en-GB" sz="2000" dirty="0" smtClean="0"/>
              <a:t>and vessels</a:t>
            </a:r>
            <a:endParaRPr lang="en-GB" sz="2000" dirty="0"/>
          </a:p>
        </p:txBody>
      </p:sp>
      <p:sp>
        <p:nvSpPr>
          <p:cNvPr id="77" name="Rectangle 76"/>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72" name="Group 71"/>
          <p:cNvGrpSpPr/>
          <p:nvPr/>
        </p:nvGrpSpPr>
        <p:grpSpPr>
          <a:xfrm>
            <a:off x="11661501" y="5688000"/>
            <a:ext cx="430888" cy="1152129"/>
            <a:chOff x="11428927" y="365650"/>
            <a:chExt cx="430888" cy="1152129"/>
          </a:xfrm>
        </p:grpSpPr>
        <p:sp>
          <p:nvSpPr>
            <p:cNvPr id="81" name="Round Same Side Corner Rectangle 8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2" name="TextBox 8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3" name="Group 82"/>
          <p:cNvGrpSpPr/>
          <p:nvPr/>
        </p:nvGrpSpPr>
        <p:grpSpPr>
          <a:xfrm>
            <a:off x="11659137" y="4559485"/>
            <a:ext cx="430888" cy="1152129"/>
            <a:chOff x="11428927" y="365650"/>
            <a:chExt cx="430888" cy="1152129"/>
          </a:xfrm>
        </p:grpSpPr>
        <p:sp>
          <p:nvSpPr>
            <p:cNvPr id="85" name="Round Same Side Corner Rectangle 8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6" name="TextBox 8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7" name="Group 86"/>
          <p:cNvGrpSpPr/>
          <p:nvPr/>
        </p:nvGrpSpPr>
        <p:grpSpPr>
          <a:xfrm>
            <a:off x="11654409" y="3430968"/>
            <a:ext cx="430888" cy="1152129"/>
            <a:chOff x="11428927" y="365650"/>
            <a:chExt cx="430888" cy="1152129"/>
          </a:xfrm>
        </p:grpSpPr>
        <p:sp>
          <p:nvSpPr>
            <p:cNvPr id="88" name="Round Same Side Corner Rectangle 8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9" name="TextBox 8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90" name="Group 89"/>
          <p:cNvGrpSpPr/>
          <p:nvPr/>
        </p:nvGrpSpPr>
        <p:grpSpPr>
          <a:xfrm>
            <a:off x="11649681" y="45417"/>
            <a:ext cx="430887" cy="1152129"/>
            <a:chOff x="11716960" y="45417"/>
            <a:chExt cx="430887" cy="1152129"/>
          </a:xfrm>
        </p:grpSpPr>
        <p:sp>
          <p:nvSpPr>
            <p:cNvPr id="133" name="Round Same Side Corner Rectangle 132"/>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4" name="TextBox 133"/>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135" name="Group 134"/>
          <p:cNvGrpSpPr/>
          <p:nvPr/>
        </p:nvGrpSpPr>
        <p:grpSpPr>
          <a:xfrm>
            <a:off x="11649681" y="2302451"/>
            <a:ext cx="430888" cy="1152129"/>
            <a:chOff x="11428927" y="365650"/>
            <a:chExt cx="430888" cy="1152129"/>
          </a:xfrm>
        </p:grpSpPr>
        <p:sp>
          <p:nvSpPr>
            <p:cNvPr id="136" name="Round Same Side Corner Rectangle 13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7" name="TextBox 13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38" name="Group 137"/>
          <p:cNvGrpSpPr/>
          <p:nvPr/>
        </p:nvGrpSpPr>
        <p:grpSpPr>
          <a:xfrm>
            <a:off x="11715799" y="1173934"/>
            <a:ext cx="462824" cy="1152129"/>
            <a:chOff x="11685022" y="1926277"/>
            <a:chExt cx="462824" cy="1152129"/>
          </a:xfrm>
        </p:grpSpPr>
        <p:sp>
          <p:nvSpPr>
            <p:cNvPr id="139" name="Round Same Side Corner Rectangle 138"/>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0" name="TextBox 139"/>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34339009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403" y="65247"/>
            <a:ext cx="11887210" cy="602402"/>
          </a:xfrm>
          <a:prstGeom prst="rect">
            <a:avLst/>
          </a:prstGeom>
        </p:spPr>
        <p:txBody>
          <a:bodyPr wrap="square" lIns="108896" tIns="54448" rIns="108896" bIns="54448">
            <a:spAutoFit/>
          </a:bodyPr>
          <a:lstStyle/>
          <a:p>
            <a:pPr algn="ctr"/>
            <a:r>
              <a:rPr lang="en-ZA" sz="3200" b="1" dirty="0">
                <a:solidFill>
                  <a:srgbClr val="B5101C"/>
                </a:solidFill>
              </a:rPr>
              <a:t>Import VAT  &amp; Customs </a:t>
            </a:r>
            <a:r>
              <a:rPr lang="en-ZA" sz="3200" b="1" dirty="0" smtClean="0">
                <a:solidFill>
                  <a:srgbClr val="B5101C"/>
                </a:solidFill>
              </a:rPr>
              <a:t>Duties </a:t>
            </a:r>
            <a:r>
              <a:rPr lang="en-ZA" sz="3200" b="1" dirty="0">
                <a:solidFill>
                  <a:srgbClr val="002060"/>
                </a:solidFill>
              </a:rPr>
              <a:t>| Key Facts for </a:t>
            </a:r>
            <a:r>
              <a:rPr lang="en-ZA" sz="3200" b="1" dirty="0" smtClean="0">
                <a:solidFill>
                  <a:srgbClr val="002060"/>
                </a:solidFill>
              </a:rPr>
              <a:t>the 2016/17 Fiscal Year</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34</a:t>
            </a:fld>
            <a:endParaRPr lang="en-ZA" spc="300" dirty="0"/>
          </a:p>
        </p:txBody>
      </p:sp>
      <p:pic>
        <p:nvPicPr>
          <p:cNvPr id="35" name="Picture 34"/>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22511" y="1701602"/>
            <a:ext cx="6526613" cy="3344889"/>
          </a:xfrm>
          <a:prstGeom prst="rect">
            <a:avLst/>
          </a:prstGeom>
        </p:spPr>
      </p:pic>
      <p:cxnSp>
        <p:nvCxnSpPr>
          <p:cNvPr id="7" name="Straight Arrow Connector 6"/>
          <p:cNvCxnSpPr/>
          <p:nvPr/>
        </p:nvCxnSpPr>
        <p:spPr>
          <a:xfrm>
            <a:off x="3650903" y="2611196"/>
            <a:ext cx="0" cy="1880860"/>
          </a:xfrm>
          <a:prstGeom prst="straightConnector1">
            <a:avLst/>
          </a:prstGeom>
          <a:ln w="38100">
            <a:solidFill>
              <a:srgbClr val="FF0000"/>
            </a:solidFill>
            <a:headEnd type="non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Arrow Connector 6"/>
          <p:cNvCxnSpPr/>
          <p:nvPr/>
        </p:nvCxnSpPr>
        <p:spPr>
          <a:xfrm>
            <a:off x="1130623" y="2611196"/>
            <a:ext cx="2540322" cy="1831531"/>
          </a:xfrm>
          <a:prstGeom prst="curvedConnector3">
            <a:avLst>
              <a:gd name="adj1" fmla="val 50000"/>
            </a:avLst>
          </a:prstGeom>
          <a:ln w="38100">
            <a:solidFill>
              <a:srgbClr val="FFC000"/>
            </a:solidFill>
            <a:headEnd type="none" w="med" len="med"/>
            <a:tailEnd type="triangle" w="med" len="med"/>
          </a:ln>
          <a:effectLst>
            <a:outerShdw blurRad="50800" dist="38100" dir="5400000" algn="t" rotWithShape="0">
              <a:prstClr val="black">
                <a:alpha val="40000"/>
              </a:prstClr>
            </a:outerShdw>
          </a:effectLst>
        </p:spPr>
        <p:style>
          <a:lnRef idx="1">
            <a:schemeClr val="dk1"/>
          </a:lnRef>
          <a:fillRef idx="0">
            <a:schemeClr val="dk1"/>
          </a:fillRef>
          <a:effectRef idx="0">
            <a:schemeClr val="dk1"/>
          </a:effectRef>
          <a:fontRef idx="minor">
            <a:schemeClr val="tx1"/>
          </a:fontRef>
        </p:style>
      </p:cxnSp>
      <p:cxnSp>
        <p:nvCxnSpPr>
          <p:cNvPr id="42" name="Straight Connector 25"/>
          <p:cNvCxnSpPr/>
          <p:nvPr/>
        </p:nvCxnSpPr>
        <p:spPr>
          <a:xfrm>
            <a:off x="2210743" y="3948612"/>
            <a:ext cx="1440160" cy="494115"/>
          </a:xfrm>
          <a:prstGeom prst="curvedConnector3">
            <a:avLst>
              <a:gd name="adj1" fmla="val -35237"/>
            </a:avLst>
          </a:prstGeom>
          <a:ln w="38100">
            <a:solidFill>
              <a:srgbClr val="FFC000"/>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Connector 57"/>
          <p:cNvCxnSpPr/>
          <p:nvPr/>
        </p:nvCxnSpPr>
        <p:spPr>
          <a:xfrm flipV="1">
            <a:off x="1634681" y="4442729"/>
            <a:ext cx="1943875" cy="237210"/>
          </a:xfrm>
          <a:prstGeom prst="curvedConnector3">
            <a:avLst>
              <a:gd name="adj1" fmla="val 50000"/>
            </a:avLst>
          </a:prstGeom>
          <a:ln w="38100">
            <a:solidFill>
              <a:srgbClr val="FFC000"/>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Curved Connector 51"/>
          <p:cNvCxnSpPr/>
          <p:nvPr/>
        </p:nvCxnSpPr>
        <p:spPr>
          <a:xfrm flipH="1">
            <a:off x="3722911" y="3053881"/>
            <a:ext cx="1633031" cy="1371255"/>
          </a:xfrm>
          <a:prstGeom prst="curvedConnector4">
            <a:avLst>
              <a:gd name="adj1" fmla="val -18674"/>
              <a:gd name="adj2" fmla="val 58233"/>
            </a:avLst>
          </a:prstGeom>
          <a:ln w="38100">
            <a:solidFill>
              <a:srgbClr val="1B95F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982877" y="2527280"/>
            <a:ext cx="167832" cy="167832"/>
          </a:xfrm>
          <a:prstGeom prst="ellipse">
            <a:avLst/>
          </a:prstGeom>
          <a:gradFill flip="none" rotWithShape="1">
            <a:gsLst>
              <a:gs pos="0">
                <a:srgbClr val="FFCB25"/>
              </a:gs>
              <a:gs pos="50000">
                <a:srgbClr val="FFC000"/>
              </a:gs>
              <a:gs pos="100000">
                <a:srgbClr val="FFCB25"/>
              </a:gs>
            </a:gsLst>
            <a:path path="circle">
              <a:fillToRect l="50000" t="50000" r="50000" b="50000"/>
            </a:path>
            <a:tileRect/>
          </a:grad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Oval 44"/>
          <p:cNvSpPr/>
          <p:nvPr/>
        </p:nvSpPr>
        <p:spPr>
          <a:xfrm>
            <a:off x="2126827" y="3862912"/>
            <a:ext cx="167832" cy="167832"/>
          </a:xfrm>
          <a:prstGeom prst="ellipse">
            <a:avLst/>
          </a:prstGeom>
          <a:gradFill flip="none" rotWithShape="1">
            <a:gsLst>
              <a:gs pos="0">
                <a:srgbClr val="FFCB25"/>
              </a:gs>
              <a:gs pos="50000">
                <a:srgbClr val="FFC000"/>
              </a:gs>
              <a:gs pos="100000">
                <a:srgbClr val="FFCB25"/>
              </a:gs>
            </a:gsLst>
            <a:path path="circle">
              <a:fillToRect l="50000" t="50000" r="50000" b="50000"/>
            </a:path>
            <a:tileRect/>
          </a:grad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6" name="Oval 45"/>
          <p:cNvSpPr/>
          <p:nvPr/>
        </p:nvSpPr>
        <p:spPr>
          <a:xfrm>
            <a:off x="1562671" y="4581922"/>
            <a:ext cx="167832" cy="167832"/>
          </a:xfrm>
          <a:prstGeom prst="ellipse">
            <a:avLst/>
          </a:prstGeom>
          <a:gradFill flip="none" rotWithShape="1">
            <a:gsLst>
              <a:gs pos="0">
                <a:srgbClr val="FFCB25"/>
              </a:gs>
              <a:gs pos="50000">
                <a:srgbClr val="FFC000"/>
              </a:gs>
              <a:gs pos="100000">
                <a:srgbClr val="FFCB25"/>
              </a:gs>
            </a:gsLst>
            <a:path path="circle">
              <a:fillToRect l="50000" t="50000" r="50000" b="50000"/>
            </a:path>
            <a:tileRect/>
          </a:grad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7" name="Oval 46"/>
          <p:cNvSpPr/>
          <p:nvPr/>
        </p:nvSpPr>
        <p:spPr>
          <a:xfrm>
            <a:off x="3523137" y="2379472"/>
            <a:ext cx="295615" cy="295615"/>
          </a:xfrm>
          <a:prstGeom prst="ellipse">
            <a:avLst/>
          </a:prstGeom>
          <a:gradFill flip="none" rotWithShape="1">
            <a:gsLst>
              <a:gs pos="0">
                <a:srgbClr val="FF0000"/>
              </a:gs>
              <a:gs pos="50000">
                <a:srgbClr val="C00000"/>
              </a:gs>
              <a:gs pos="100000">
                <a:srgbClr val="FF0000"/>
              </a:gs>
            </a:gsLst>
            <a:path path="circle">
              <a:fillToRect t="100000" r="100000"/>
            </a:path>
            <a:tileRect l="-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Oval 47"/>
          <p:cNvSpPr/>
          <p:nvPr/>
        </p:nvSpPr>
        <p:spPr>
          <a:xfrm>
            <a:off x="5064018" y="2695112"/>
            <a:ext cx="459093" cy="459093"/>
          </a:xfrm>
          <a:prstGeom prst="ellipse">
            <a:avLst/>
          </a:prstGeom>
          <a:gradFill flip="none" rotWithShape="1">
            <a:gsLst>
              <a:gs pos="0">
                <a:srgbClr val="3B9DFF">
                  <a:shade val="30000"/>
                  <a:satMod val="115000"/>
                </a:srgbClr>
              </a:gs>
              <a:gs pos="50000">
                <a:srgbClr val="3B9DFF">
                  <a:shade val="67500"/>
                  <a:satMod val="115000"/>
                </a:srgbClr>
              </a:gs>
              <a:gs pos="100000">
                <a:srgbClr val="3B9DFF">
                  <a:shade val="100000"/>
                  <a:satMod val="115000"/>
                </a:srgbClr>
              </a:gs>
            </a:gsLst>
            <a:path path="circle">
              <a:fillToRect t="100000" r="100000"/>
            </a:path>
            <a:tileRect l="-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p:cNvSpPr txBox="1"/>
          <p:nvPr/>
        </p:nvSpPr>
        <p:spPr>
          <a:xfrm>
            <a:off x="610602" y="5013970"/>
            <a:ext cx="1600141" cy="787068"/>
          </a:xfrm>
          <a:prstGeom prst="rect">
            <a:avLst/>
          </a:prstGeom>
          <a:noFill/>
        </p:spPr>
        <p:txBody>
          <a:bodyPr wrap="square" lIns="108896" tIns="54448" rIns="108896" bIns="54448" rtlCol="0">
            <a:spAutoFit/>
          </a:bodyPr>
          <a:lstStyle/>
          <a:p>
            <a:pPr algn="ctr"/>
            <a:r>
              <a:rPr lang="en-ZA" sz="2000" dirty="0">
                <a:ea typeface="Verdana" panose="020B0604030504040204" pitchFamily="34" charset="0"/>
                <a:cs typeface="Verdana" panose="020B0604030504040204" pitchFamily="34" charset="0"/>
              </a:rPr>
              <a:t>Americas</a:t>
            </a:r>
          </a:p>
          <a:p>
            <a:pPr algn="ctr"/>
            <a:r>
              <a:rPr lang="en-ZA" sz="2400" dirty="0">
                <a:ea typeface="Verdana" panose="020B0604030504040204" pitchFamily="34" charset="0"/>
                <a:cs typeface="Verdana" panose="020B0604030504040204" pitchFamily="34" charset="0"/>
              </a:rPr>
              <a:t>12.0%</a:t>
            </a:r>
          </a:p>
        </p:txBody>
      </p:sp>
      <p:sp>
        <p:nvSpPr>
          <p:cNvPr id="66" name="TextBox 65"/>
          <p:cNvSpPr txBox="1"/>
          <p:nvPr/>
        </p:nvSpPr>
        <p:spPr>
          <a:xfrm>
            <a:off x="2806846" y="5013970"/>
            <a:ext cx="1600141" cy="787068"/>
          </a:xfrm>
          <a:prstGeom prst="rect">
            <a:avLst/>
          </a:prstGeom>
          <a:noFill/>
        </p:spPr>
        <p:txBody>
          <a:bodyPr wrap="square" lIns="108896" tIns="54448" rIns="108896" bIns="54448" rtlCol="0">
            <a:spAutoFit/>
          </a:bodyPr>
          <a:lstStyle/>
          <a:p>
            <a:pPr algn="ctr"/>
            <a:r>
              <a:rPr lang="en-ZA" sz="2000" dirty="0">
                <a:ea typeface="Verdana" panose="020B0604030504040204" pitchFamily="34" charset="0"/>
                <a:cs typeface="Verdana" panose="020B0604030504040204" pitchFamily="34" charset="0"/>
              </a:rPr>
              <a:t>Europe</a:t>
            </a:r>
          </a:p>
          <a:p>
            <a:pPr algn="ctr"/>
            <a:r>
              <a:rPr lang="en-ZA" sz="2400" dirty="0">
                <a:ea typeface="Verdana" panose="020B0604030504040204" pitchFamily="34" charset="0"/>
                <a:cs typeface="Verdana" panose="020B0604030504040204" pitchFamily="34" charset="0"/>
              </a:rPr>
              <a:t>35.3%</a:t>
            </a:r>
          </a:p>
        </p:txBody>
      </p:sp>
      <p:sp>
        <p:nvSpPr>
          <p:cNvPr id="67" name="TextBox 66"/>
          <p:cNvSpPr txBox="1"/>
          <p:nvPr/>
        </p:nvSpPr>
        <p:spPr>
          <a:xfrm>
            <a:off x="5003090" y="5013970"/>
            <a:ext cx="1600141" cy="787068"/>
          </a:xfrm>
          <a:prstGeom prst="rect">
            <a:avLst/>
          </a:prstGeom>
          <a:noFill/>
        </p:spPr>
        <p:txBody>
          <a:bodyPr wrap="square" lIns="108896" tIns="54448" rIns="108896" bIns="54448" rtlCol="0">
            <a:spAutoFit/>
          </a:bodyPr>
          <a:lstStyle/>
          <a:p>
            <a:pPr algn="ctr"/>
            <a:r>
              <a:rPr lang="en-ZA" sz="2000" dirty="0">
                <a:ea typeface="Verdana" panose="020B0604030504040204" pitchFamily="34" charset="0"/>
                <a:cs typeface="Verdana" panose="020B0604030504040204" pitchFamily="34" charset="0"/>
              </a:rPr>
              <a:t>Asia</a:t>
            </a:r>
          </a:p>
          <a:p>
            <a:pPr algn="ctr"/>
            <a:r>
              <a:rPr lang="en-ZA" sz="2400" dirty="0">
                <a:ea typeface="Verdana" panose="020B0604030504040204" pitchFamily="34" charset="0"/>
                <a:cs typeface="Verdana" panose="020B0604030504040204" pitchFamily="34" charset="0"/>
              </a:rPr>
              <a:t>46.7%</a:t>
            </a:r>
          </a:p>
        </p:txBody>
      </p:sp>
      <p:sp>
        <p:nvSpPr>
          <p:cNvPr id="68" name="Oval 67"/>
          <p:cNvSpPr/>
          <p:nvPr/>
        </p:nvSpPr>
        <p:spPr>
          <a:xfrm>
            <a:off x="781635" y="5433267"/>
            <a:ext cx="167832" cy="167832"/>
          </a:xfrm>
          <a:prstGeom prst="ellipse">
            <a:avLst/>
          </a:prstGeom>
          <a:gradFill flip="none" rotWithShape="1">
            <a:gsLst>
              <a:gs pos="0">
                <a:srgbClr val="FFCB25"/>
              </a:gs>
              <a:gs pos="50000">
                <a:srgbClr val="FFC000"/>
              </a:gs>
              <a:gs pos="100000">
                <a:srgbClr val="FFCB25"/>
              </a:gs>
            </a:gsLst>
            <a:path path="circle">
              <a:fillToRect l="50000" t="50000" r="50000" b="50000"/>
            </a:path>
            <a:tileRect/>
          </a:grad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Oval 68"/>
          <p:cNvSpPr/>
          <p:nvPr/>
        </p:nvSpPr>
        <p:spPr>
          <a:xfrm>
            <a:off x="2806846" y="5369376"/>
            <a:ext cx="295615" cy="295615"/>
          </a:xfrm>
          <a:prstGeom prst="ellipse">
            <a:avLst/>
          </a:prstGeom>
          <a:gradFill flip="none" rotWithShape="1">
            <a:gsLst>
              <a:gs pos="0">
                <a:srgbClr val="FF0000"/>
              </a:gs>
              <a:gs pos="50000">
                <a:srgbClr val="C00000"/>
              </a:gs>
              <a:gs pos="100000">
                <a:srgbClr val="FF0000"/>
              </a:gs>
            </a:gsLst>
            <a:path path="circle">
              <a:fillToRect t="100000" r="100000"/>
            </a:path>
            <a:tileRect l="-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Oval 69"/>
          <p:cNvSpPr/>
          <p:nvPr/>
        </p:nvSpPr>
        <p:spPr>
          <a:xfrm>
            <a:off x="4896849" y="5287637"/>
            <a:ext cx="459093" cy="459093"/>
          </a:xfrm>
          <a:prstGeom prst="ellipse">
            <a:avLst/>
          </a:prstGeom>
          <a:gradFill flip="none" rotWithShape="1">
            <a:gsLst>
              <a:gs pos="0">
                <a:srgbClr val="3B9DFF">
                  <a:shade val="30000"/>
                  <a:satMod val="115000"/>
                </a:srgbClr>
              </a:gs>
              <a:gs pos="50000">
                <a:srgbClr val="3B9DFF">
                  <a:shade val="67500"/>
                  <a:satMod val="115000"/>
                </a:srgbClr>
              </a:gs>
              <a:gs pos="100000">
                <a:srgbClr val="3B9DFF">
                  <a:shade val="100000"/>
                  <a:satMod val="115000"/>
                </a:srgbClr>
              </a:gs>
            </a:gsLst>
            <a:path path="circle">
              <a:fillToRect t="100000" r="100000"/>
            </a:path>
            <a:tileRect l="-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71" name="Straight Connector 70"/>
          <p:cNvCxnSpPr/>
          <p:nvPr/>
        </p:nvCxnSpPr>
        <p:spPr>
          <a:xfrm>
            <a:off x="6819255" y="985847"/>
            <a:ext cx="0" cy="4604187"/>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122511" y="837506"/>
            <a:ext cx="6624736" cy="769441"/>
          </a:xfrm>
          <a:prstGeom prst="rect">
            <a:avLst/>
          </a:prstGeom>
          <a:noFill/>
          <a:ln>
            <a:noFill/>
          </a:ln>
        </p:spPr>
        <p:txBody>
          <a:bodyPr wrap="square" rtlCol="0">
            <a:spAutoFit/>
          </a:bodyPr>
          <a:lstStyle/>
          <a:p>
            <a:pPr algn="ctr"/>
            <a:r>
              <a:rPr lang="en-ZA" sz="2000" dirty="0" smtClean="0"/>
              <a:t>Imports </a:t>
            </a:r>
            <a:r>
              <a:rPr lang="en-ZA" sz="2000" dirty="0"/>
              <a:t>from the world zones of Asia and Europe accounted for </a:t>
            </a:r>
            <a:r>
              <a:rPr lang="en-ZA" sz="2400" dirty="0"/>
              <a:t>82.1%</a:t>
            </a:r>
            <a:r>
              <a:rPr lang="en-ZA" sz="2000" dirty="0"/>
              <a:t> of the combined Total Import Tax </a:t>
            </a:r>
            <a:r>
              <a:rPr lang="en-ZA" sz="2000" dirty="0" smtClean="0"/>
              <a:t>contribution.</a:t>
            </a:r>
            <a:endParaRPr lang="en-ZA" sz="2000" dirty="0"/>
          </a:p>
        </p:txBody>
      </p:sp>
      <p:pic>
        <p:nvPicPr>
          <p:cNvPr id="4098" name="Picture 2"/>
          <p:cNvPicPr>
            <a:picLocks noChangeAspect="1" noChangeArrowheads="1"/>
          </p:cNvPicPr>
          <p:nvPr/>
        </p:nvPicPr>
        <p:blipFill rotWithShape="1">
          <a:blip r:embed="rId6">
            <a:clrChange>
              <a:clrFrom>
                <a:srgbClr val="F9F9F9"/>
              </a:clrFrom>
              <a:clrTo>
                <a:srgbClr val="F9F9F9">
                  <a:alpha val="0"/>
                </a:srgbClr>
              </a:clrTo>
            </a:clrChange>
            <a:extLst>
              <a:ext uri="{28A0092B-C50C-407E-A947-70E740481C1C}">
                <a14:useLocalDpi xmlns:a14="http://schemas.microsoft.com/office/drawing/2010/main" val="0"/>
              </a:ext>
            </a:extLst>
          </a:blip>
          <a:srcRect l="23456" t="16840" r="22798" b="15931"/>
          <a:stretch/>
        </p:blipFill>
        <p:spPr bwMode="auto">
          <a:xfrm>
            <a:off x="7152305" y="3720337"/>
            <a:ext cx="2160001" cy="2026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107287" y="981522"/>
            <a:ext cx="4536504" cy="830997"/>
          </a:xfrm>
          <a:prstGeom prst="rect">
            <a:avLst/>
          </a:prstGeom>
          <a:noFill/>
        </p:spPr>
        <p:txBody>
          <a:bodyPr wrap="square" rtlCol="0">
            <a:spAutoFit/>
          </a:bodyPr>
          <a:lstStyle/>
          <a:p>
            <a:pPr algn="ctr"/>
            <a:r>
              <a:rPr lang="en-GB" sz="2400" dirty="0" smtClean="0"/>
              <a:t>China </a:t>
            </a:r>
            <a:r>
              <a:rPr lang="en-GB" sz="2000" dirty="0"/>
              <a:t>at </a:t>
            </a:r>
            <a:r>
              <a:rPr lang="en-GB" sz="2400" dirty="0"/>
              <a:t>25.2% </a:t>
            </a:r>
            <a:r>
              <a:rPr lang="en-GB" sz="2000" dirty="0"/>
              <a:t>and </a:t>
            </a:r>
            <a:endParaRPr lang="en-GB" sz="2000" dirty="0" smtClean="0"/>
          </a:p>
          <a:p>
            <a:pPr algn="ctr"/>
            <a:r>
              <a:rPr lang="en-GB" sz="2400" dirty="0" smtClean="0"/>
              <a:t>Germany </a:t>
            </a:r>
            <a:r>
              <a:rPr lang="en-GB" sz="2000" dirty="0"/>
              <a:t>at </a:t>
            </a:r>
            <a:r>
              <a:rPr lang="en-GB" sz="2400" dirty="0"/>
              <a:t>12.6%</a:t>
            </a:r>
            <a:r>
              <a:rPr lang="en-GB" sz="2000" dirty="0"/>
              <a:t> </a:t>
            </a:r>
            <a:endParaRPr lang="en-GB" sz="2000" dirty="0" smtClean="0"/>
          </a:p>
        </p:txBody>
      </p:sp>
      <p:sp>
        <p:nvSpPr>
          <p:cNvPr id="73" name="TextBox 72"/>
          <p:cNvSpPr txBox="1"/>
          <p:nvPr/>
        </p:nvSpPr>
        <p:spPr>
          <a:xfrm>
            <a:off x="7124839" y="2992313"/>
            <a:ext cx="4374936" cy="725513"/>
          </a:xfrm>
          <a:prstGeom prst="rect">
            <a:avLst/>
          </a:prstGeom>
          <a:noFill/>
        </p:spPr>
        <p:txBody>
          <a:bodyPr wrap="square" lIns="108896" tIns="54448" rIns="108896" bIns="54448" rtlCol="0">
            <a:spAutoFit/>
          </a:bodyPr>
          <a:lstStyle/>
          <a:p>
            <a:pPr algn="ctr"/>
            <a:r>
              <a:rPr lang="en-ZA" sz="2000" dirty="0" smtClean="0">
                <a:ea typeface="Verdana" panose="020B0604030504040204" pitchFamily="34" charset="0"/>
                <a:cs typeface="Verdana" panose="020B0604030504040204" pitchFamily="34" charset="0"/>
              </a:rPr>
              <a:t>Main contributors by Customs Port of Entry to Total Import Tax</a:t>
            </a:r>
            <a:endParaRPr lang="en-ZA" sz="2000" dirty="0">
              <a:ea typeface="Verdana" panose="020B0604030504040204" pitchFamily="34" charset="0"/>
              <a:cs typeface="Verdana" panose="020B0604030504040204" pitchFamily="34" charset="0"/>
            </a:endParaRPr>
          </a:p>
        </p:txBody>
      </p:sp>
      <p:cxnSp>
        <p:nvCxnSpPr>
          <p:cNvPr id="74" name="Straight Connector 73"/>
          <p:cNvCxnSpPr/>
          <p:nvPr/>
        </p:nvCxnSpPr>
        <p:spPr>
          <a:xfrm flipH="1">
            <a:off x="7251303" y="2920305"/>
            <a:ext cx="4032448"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9395669" y="3789834"/>
            <a:ext cx="2248122" cy="756290"/>
          </a:xfrm>
          <a:prstGeom prst="rect">
            <a:avLst/>
          </a:prstGeom>
          <a:noFill/>
        </p:spPr>
        <p:txBody>
          <a:bodyPr wrap="square" lIns="108896" tIns="54448" rIns="108896" bIns="54448" rtlCol="0">
            <a:spAutoFit/>
          </a:bodyPr>
          <a:lstStyle/>
          <a:p>
            <a:r>
              <a:rPr lang="en-ZA" sz="1800" dirty="0">
                <a:ea typeface="Verdana" panose="020B0604030504040204" pitchFamily="34" charset="0"/>
                <a:cs typeface="Verdana" panose="020B0604030504040204" pitchFamily="34" charset="0"/>
              </a:rPr>
              <a:t>OR </a:t>
            </a:r>
            <a:r>
              <a:rPr lang="en-ZA" sz="1800" dirty="0" smtClean="0">
                <a:ea typeface="Verdana" panose="020B0604030504040204" pitchFamily="34" charset="0"/>
                <a:cs typeface="Verdana" panose="020B0604030504040204" pitchFamily="34" charset="0"/>
              </a:rPr>
              <a:t>Tambo Int</a:t>
            </a:r>
            <a:r>
              <a:rPr lang="en-ZA" sz="1800" dirty="0">
                <a:ea typeface="Verdana" panose="020B0604030504040204" pitchFamily="34" charset="0"/>
                <a:cs typeface="Verdana" panose="020B0604030504040204" pitchFamily="34" charset="0"/>
              </a:rPr>
              <a:t>. </a:t>
            </a:r>
            <a:r>
              <a:rPr lang="en-ZA" sz="1800" dirty="0" smtClean="0">
                <a:ea typeface="Verdana" panose="020B0604030504040204" pitchFamily="34" charset="0"/>
                <a:cs typeface="Verdana" panose="020B0604030504040204" pitchFamily="34" charset="0"/>
              </a:rPr>
              <a:t>Airport </a:t>
            </a:r>
          </a:p>
          <a:p>
            <a:r>
              <a:rPr lang="en-ZA" sz="2400" dirty="0" smtClean="0">
                <a:ea typeface="Verdana" panose="020B0604030504040204" pitchFamily="34" charset="0"/>
                <a:cs typeface="Verdana" panose="020B0604030504040204" pitchFamily="34" charset="0"/>
              </a:rPr>
              <a:t>16.6</a:t>
            </a:r>
            <a:r>
              <a:rPr lang="en-ZA" sz="2400" dirty="0">
                <a:ea typeface="Verdana" panose="020B0604030504040204" pitchFamily="34" charset="0"/>
                <a:cs typeface="Verdana" panose="020B0604030504040204" pitchFamily="34" charset="0"/>
              </a:rPr>
              <a:t>%</a:t>
            </a:r>
          </a:p>
        </p:txBody>
      </p:sp>
      <p:sp>
        <p:nvSpPr>
          <p:cNvPr id="78" name="TextBox 77"/>
          <p:cNvSpPr txBox="1"/>
          <p:nvPr/>
        </p:nvSpPr>
        <p:spPr>
          <a:xfrm>
            <a:off x="9411543" y="4473910"/>
            <a:ext cx="2248122" cy="756290"/>
          </a:xfrm>
          <a:prstGeom prst="rect">
            <a:avLst/>
          </a:prstGeom>
          <a:noFill/>
        </p:spPr>
        <p:txBody>
          <a:bodyPr wrap="square" lIns="108896" tIns="54448" rIns="108896" bIns="54448" rtlCol="0">
            <a:spAutoFit/>
          </a:bodyPr>
          <a:lstStyle/>
          <a:p>
            <a:r>
              <a:rPr lang="en-ZA" sz="1800" dirty="0">
                <a:ea typeface="Verdana" panose="020B0604030504040204" pitchFamily="34" charset="0"/>
                <a:cs typeface="Verdana" panose="020B0604030504040204" pitchFamily="34" charset="0"/>
              </a:rPr>
              <a:t>Durban Harbour </a:t>
            </a:r>
            <a:r>
              <a:rPr lang="en-ZA" sz="2400" dirty="0">
                <a:ea typeface="Verdana" panose="020B0604030504040204" pitchFamily="34" charset="0"/>
                <a:cs typeface="Verdana" panose="020B0604030504040204" pitchFamily="34" charset="0"/>
              </a:rPr>
              <a:t>41.7%</a:t>
            </a:r>
          </a:p>
        </p:txBody>
      </p:sp>
      <p:sp>
        <p:nvSpPr>
          <p:cNvPr id="91" name="TextBox 90"/>
          <p:cNvSpPr txBox="1"/>
          <p:nvPr/>
        </p:nvSpPr>
        <p:spPr>
          <a:xfrm>
            <a:off x="9411543" y="5157986"/>
            <a:ext cx="2248122" cy="756290"/>
          </a:xfrm>
          <a:prstGeom prst="rect">
            <a:avLst/>
          </a:prstGeom>
          <a:noFill/>
        </p:spPr>
        <p:txBody>
          <a:bodyPr wrap="square" lIns="108896" tIns="54448" rIns="108896" bIns="54448" rtlCol="0">
            <a:spAutoFit/>
          </a:bodyPr>
          <a:lstStyle/>
          <a:p>
            <a:r>
              <a:rPr lang="en-ZA" sz="1800" dirty="0" smtClean="0">
                <a:ea typeface="Verdana" panose="020B0604030504040204" pitchFamily="34" charset="0"/>
                <a:cs typeface="Verdana" panose="020B0604030504040204" pitchFamily="34" charset="0"/>
              </a:rPr>
              <a:t>Cape Town Harbour </a:t>
            </a:r>
            <a:r>
              <a:rPr lang="en-ZA" sz="2400" dirty="0" smtClean="0">
                <a:ea typeface="Verdana" panose="020B0604030504040204" pitchFamily="34" charset="0"/>
                <a:cs typeface="Verdana" panose="020B0604030504040204" pitchFamily="34" charset="0"/>
              </a:rPr>
              <a:t>10.9%</a:t>
            </a:r>
            <a:endParaRPr lang="en-ZA" sz="2400" dirty="0">
              <a:ea typeface="Verdana" panose="020B0604030504040204" pitchFamily="34" charset="0"/>
              <a:cs typeface="Verdana" panose="020B0604030504040204" pitchFamily="34" charset="0"/>
            </a:endParaRPr>
          </a:p>
        </p:txBody>
      </p:sp>
      <p:sp>
        <p:nvSpPr>
          <p:cNvPr id="95" name="Oval 94"/>
          <p:cNvSpPr/>
          <p:nvPr/>
        </p:nvSpPr>
        <p:spPr>
          <a:xfrm>
            <a:off x="7395319" y="5565458"/>
            <a:ext cx="96584" cy="96584"/>
          </a:xfrm>
          <a:prstGeom prst="ellipse">
            <a:avLst/>
          </a:prstGeom>
          <a:gradFill flip="none" rotWithShape="1">
            <a:gsLst>
              <a:gs pos="0">
                <a:srgbClr val="F58617"/>
              </a:gs>
              <a:gs pos="50000">
                <a:schemeClr val="accent3">
                  <a:lumMod val="60000"/>
                  <a:lumOff val="40000"/>
                </a:schemeClr>
              </a:gs>
              <a:gs pos="100000">
                <a:srgbClr val="FFCB25"/>
              </a:gs>
            </a:gsLst>
            <a:path path="circle">
              <a:fillToRect l="50000" t="50000" r="50000" b="50000"/>
            </a:path>
            <a:tileRect/>
          </a:grad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6" name="Oval 95"/>
          <p:cNvSpPr/>
          <p:nvPr/>
        </p:nvSpPr>
        <p:spPr>
          <a:xfrm>
            <a:off x="8763471" y="4941962"/>
            <a:ext cx="286617" cy="286617"/>
          </a:xfrm>
          <a:prstGeom prst="ellipse">
            <a:avLst/>
          </a:prstGeom>
          <a:gradFill flip="none" rotWithShape="1">
            <a:gsLst>
              <a:gs pos="0">
                <a:srgbClr val="F58617"/>
              </a:gs>
              <a:gs pos="50000">
                <a:schemeClr val="accent3">
                  <a:lumMod val="60000"/>
                  <a:lumOff val="40000"/>
                </a:schemeClr>
              </a:gs>
              <a:gs pos="100000">
                <a:srgbClr val="FFCB25"/>
              </a:gs>
            </a:gsLst>
            <a:path path="circle">
              <a:fillToRect l="50000" t="50000" r="50000" b="50000"/>
            </a:path>
            <a:tileRect/>
          </a:grad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7" name="Oval 96"/>
          <p:cNvSpPr/>
          <p:nvPr/>
        </p:nvSpPr>
        <p:spPr>
          <a:xfrm>
            <a:off x="8475439" y="4344439"/>
            <a:ext cx="165475" cy="165475"/>
          </a:xfrm>
          <a:prstGeom prst="ellipse">
            <a:avLst/>
          </a:prstGeom>
          <a:gradFill flip="none" rotWithShape="1">
            <a:gsLst>
              <a:gs pos="0">
                <a:srgbClr val="F58617"/>
              </a:gs>
              <a:gs pos="50000">
                <a:schemeClr val="accent3">
                  <a:lumMod val="60000"/>
                  <a:lumOff val="40000"/>
                </a:schemeClr>
              </a:gs>
              <a:gs pos="100000">
                <a:srgbClr val="FFCB25"/>
              </a:gs>
            </a:gsLst>
            <a:path path="circle">
              <a:fillToRect l="50000" t="50000" r="50000" b="50000"/>
            </a:path>
            <a:tileRect/>
          </a:grad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9" name="Elbow Connector 18"/>
          <p:cNvCxnSpPr>
            <a:endCxn id="97" idx="0"/>
          </p:cNvCxnSpPr>
          <p:nvPr/>
        </p:nvCxnSpPr>
        <p:spPr>
          <a:xfrm rot="10800000" flipV="1">
            <a:off x="8558177" y="3995019"/>
            <a:ext cx="925374" cy="349419"/>
          </a:xfrm>
          <a:prstGeom prst="bentConnector2">
            <a:avLst/>
          </a:prstGeom>
          <a:ln w="19050">
            <a:solidFill>
              <a:schemeClr val="accent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Elbow Connector 20"/>
          <p:cNvCxnSpPr>
            <a:endCxn id="96" idx="6"/>
          </p:cNvCxnSpPr>
          <p:nvPr/>
        </p:nvCxnSpPr>
        <p:spPr>
          <a:xfrm rot="10800000" flipV="1">
            <a:off x="9050089" y="4733533"/>
            <a:ext cx="433463" cy="351737"/>
          </a:xfrm>
          <a:prstGeom prst="bentConnector3">
            <a:avLst/>
          </a:prstGeom>
          <a:ln w="19050">
            <a:solidFill>
              <a:schemeClr val="accent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10800000" flipV="1">
            <a:off x="7491903" y="5369376"/>
            <a:ext cx="1919640" cy="318624"/>
          </a:xfrm>
          <a:prstGeom prst="bentConnector3">
            <a:avLst>
              <a:gd name="adj1" fmla="val 35645"/>
            </a:avLst>
          </a:prstGeom>
          <a:ln w="19050">
            <a:solidFill>
              <a:schemeClr val="accent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8" name="Picture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63271" y="892688"/>
            <a:ext cx="1282072" cy="808914"/>
          </a:xfrm>
          <a:prstGeom prst="rect">
            <a:avLst/>
          </a:prstGeom>
        </p:spPr>
      </p:pic>
      <p:pic>
        <p:nvPicPr>
          <p:cNvPr id="99" name="Picture 98" descr="Image result for germany flag map">
            <a:hlinkClick r:id="rId8"/>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63671" y="892688"/>
            <a:ext cx="927714" cy="861260"/>
          </a:xfrm>
          <a:prstGeom prst="rect">
            <a:avLst/>
          </a:prstGeom>
          <a:noFill/>
          <a:ln>
            <a:noFill/>
          </a:ln>
        </p:spPr>
      </p:pic>
      <p:sp>
        <p:nvSpPr>
          <p:cNvPr id="100" name="TextBox 99"/>
          <p:cNvSpPr txBox="1"/>
          <p:nvPr/>
        </p:nvSpPr>
        <p:spPr>
          <a:xfrm>
            <a:off x="7099392" y="1766059"/>
            <a:ext cx="4536504" cy="1015663"/>
          </a:xfrm>
          <a:prstGeom prst="rect">
            <a:avLst/>
          </a:prstGeom>
          <a:noFill/>
        </p:spPr>
        <p:txBody>
          <a:bodyPr wrap="square" rtlCol="0">
            <a:spAutoFit/>
          </a:bodyPr>
          <a:lstStyle/>
          <a:p>
            <a:pPr algn="ctr"/>
            <a:r>
              <a:rPr lang="en-GB" sz="2000" dirty="0" smtClean="0"/>
              <a:t>remain </a:t>
            </a:r>
            <a:r>
              <a:rPr lang="en-GB" sz="2000" dirty="0"/>
              <a:t>the principal suppliers of taxable goods to the Total Import Tax contribution for </a:t>
            </a:r>
            <a:r>
              <a:rPr lang="en-GB" sz="2000" dirty="0" smtClean="0"/>
              <a:t>2016/17.</a:t>
            </a:r>
            <a:endParaRPr lang="en-ZA" sz="2000" dirty="0"/>
          </a:p>
        </p:txBody>
      </p:sp>
      <p:sp>
        <p:nvSpPr>
          <p:cNvPr id="65" name="Rectangle 64"/>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7410" name="Picture 2"/>
          <p:cNvPicPr>
            <a:picLocks noChangeAspect="1" noChangeArrowheads="1"/>
          </p:cNvPicPr>
          <p:nvPr/>
        </p:nvPicPr>
        <p:blipFill>
          <a:blip r:embed="rId10">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06419" y="5562179"/>
            <a:ext cx="177800" cy="17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 name="Picture 2"/>
          <p:cNvPicPr>
            <a:picLocks noChangeAspect="1" noChangeArrowheads="1"/>
          </p:cNvPicPr>
          <p:nvPr/>
        </p:nvPicPr>
        <p:blipFill>
          <a:blip r:embed="rId10">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763471" y="5157986"/>
            <a:ext cx="177800" cy="17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11">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62822" y="4326556"/>
            <a:ext cx="177800" cy="17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3" name="Group 62"/>
          <p:cNvGrpSpPr/>
          <p:nvPr/>
        </p:nvGrpSpPr>
        <p:grpSpPr>
          <a:xfrm>
            <a:off x="11661501" y="5688000"/>
            <a:ext cx="430888" cy="1152129"/>
            <a:chOff x="11428927" y="365650"/>
            <a:chExt cx="430888" cy="1152129"/>
          </a:xfrm>
        </p:grpSpPr>
        <p:sp>
          <p:nvSpPr>
            <p:cNvPr id="64" name="Round Same Side Corner Rectangle 6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1" name="TextBox 8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2" name="Group 81"/>
          <p:cNvGrpSpPr/>
          <p:nvPr/>
        </p:nvGrpSpPr>
        <p:grpSpPr>
          <a:xfrm>
            <a:off x="11659137" y="4559485"/>
            <a:ext cx="430888" cy="1152129"/>
            <a:chOff x="11428927" y="365650"/>
            <a:chExt cx="430888" cy="1152129"/>
          </a:xfrm>
        </p:grpSpPr>
        <p:sp>
          <p:nvSpPr>
            <p:cNvPr id="83" name="Round Same Side Corner Rectangle 8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5" name="TextBox 8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6" name="Group 85"/>
          <p:cNvGrpSpPr/>
          <p:nvPr/>
        </p:nvGrpSpPr>
        <p:grpSpPr>
          <a:xfrm>
            <a:off x="11654409" y="3430968"/>
            <a:ext cx="430888" cy="1152129"/>
            <a:chOff x="11428927" y="365650"/>
            <a:chExt cx="430888" cy="1152129"/>
          </a:xfrm>
        </p:grpSpPr>
        <p:sp>
          <p:nvSpPr>
            <p:cNvPr id="87" name="Round Same Side Corner Rectangle 8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8" name="TextBox 8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89" name="Group 88"/>
          <p:cNvGrpSpPr/>
          <p:nvPr/>
        </p:nvGrpSpPr>
        <p:grpSpPr>
          <a:xfrm>
            <a:off x="11649681" y="45417"/>
            <a:ext cx="430887" cy="1152129"/>
            <a:chOff x="11716960" y="45417"/>
            <a:chExt cx="430887" cy="1152129"/>
          </a:xfrm>
        </p:grpSpPr>
        <p:sp>
          <p:nvSpPr>
            <p:cNvPr id="90" name="Round Same Side Corner Rectangle 89"/>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2" name="TextBox 111"/>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113" name="Group 112"/>
          <p:cNvGrpSpPr/>
          <p:nvPr/>
        </p:nvGrpSpPr>
        <p:grpSpPr>
          <a:xfrm>
            <a:off x="11649681" y="2302451"/>
            <a:ext cx="430888" cy="1152129"/>
            <a:chOff x="11428927" y="365650"/>
            <a:chExt cx="430888" cy="1152129"/>
          </a:xfrm>
        </p:grpSpPr>
        <p:sp>
          <p:nvSpPr>
            <p:cNvPr id="115" name="Round Same Side Corner Rectangle 11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6" name="TextBox 11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17" name="Group 116"/>
          <p:cNvGrpSpPr/>
          <p:nvPr/>
        </p:nvGrpSpPr>
        <p:grpSpPr>
          <a:xfrm>
            <a:off x="11715799" y="1173934"/>
            <a:ext cx="462824" cy="1152129"/>
            <a:chOff x="11685022" y="1926277"/>
            <a:chExt cx="462824" cy="1152129"/>
          </a:xfrm>
        </p:grpSpPr>
        <p:sp>
          <p:nvSpPr>
            <p:cNvPr id="118" name="Round Same Side Corner Rectangle 117"/>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9" name="TextBox 118"/>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17666950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1629594"/>
            <a:ext cx="12198349"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Highlights:</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CHAPTER 6</a:t>
            </a:r>
          </a:p>
          <a:p>
            <a:pPr marL="0" lvl="1" algn="ctr">
              <a:tabLst>
                <a:tab pos="355600" algn="l"/>
              </a:tabLst>
            </a:pPr>
            <a:r>
              <a:rPr lang="en-ZA" sz="4400" b="1" dirty="0">
                <a:solidFill>
                  <a:schemeClr val="bg1"/>
                </a:solidFill>
                <a:effectLst>
                  <a:outerShdw blurRad="38100" dist="38100" dir="2700000" algn="tl">
                    <a:srgbClr val="000000">
                      <a:alpha val="43137"/>
                    </a:srgbClr>
                  </a:outerShdw>
                </a:effectLst>
                <a:latin typeface="Calibri" pitchFamily="34" charset="0"/>
              </a:rPr>
              <a:t>Other Taxes and Collections</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35</a:t>
            </a:fld>
            <a:endParaRPr lang="en-ZA" spc="300" dirty="0"/>
          </a:p>
        </p:txBody>
      </p:sp>
      <p:grpSp>
        <p:nvGrpSpPr>
          <p:cNvPr id="14" name="Group 13"/>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17" name="Round Same Side Corner Rectangle 16"/>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8" name="Straight Connector 17"/>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53" y="1913436"/>
              <a:ext cx="1555973" cy="155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130699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403" y="65247"/>
            <a:ext cx="11887210" cy="602402"/>
          </a:xfrm>
          <a:prstGeom prst="rect">
            <a:avLst/>
          </a:prstGeom>
        </p:spPr>
        <p:txBody>
          <a:bodyPr wrap="square" lIns="108896" tIns="54448" rIns="108896" bIns="54448">
            <a:spAutoFit/>
          </a:bodyPr>
          <a:lstStyle/>
          <a:p>
            <a:pPr algn="ctr"/>
            <a:r>
              <a:rPr lang="en-ZA" sz="3200" b="1" dirty="0" smtClean="0">
                <a:solidFill>
                  <a:srgbClr val="B5101C"/>
                </a:solidFill>
              </a:rPr>
              <a:t>Other Taxes &amp; Collections</a:t>
            </a:r>
            <a:r>
              <a:rPr lang="en-ZA" sz="3200" b="1" dirty="0" smtClean="0">
                <a:solidFill>
                  <a:srgbClr val="002060"/>
                </a:solidFill>
              </a:rPr>
              <a:t>| </a:t>
            </a:r>
            <a:r>
              <a:rPr lang="en-ZA" sz="3200" b="1" dirty="0">
                <a:solidFill>
                  <a:srgbClr val="002060"/>
                </a:solidFill>
              </a:rPr>
              <a:t>Key Facts for </a:t>
            </a:r>
            <a:r>
              <a:rPr lang="en-ZA" sz="3200" b="1" dirty="0" smtClean="0">
                <a:solidFill>
                  <a:srgbClr val="002060"/>
                </a:solidFill>
              </a:rPr>
              <a:t>the 2016/17 Fiscal Year</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36</a:t>
            </a:fld>
            <a:endParaRPr lang="en-ZA" spc="300" dirty="0"/>
          </a:p>
        </p:txBody>
      </p:sp>
      <p:grpSp>
        <p:nvGrpSpPr>
          <p:cNvPr id="65" name="Group 64"/>
          <p:cNvGrpSpPr/>
          <p:nvPr/>
        </p:nvGrpSpPr>
        <p:grpSpPr>
          <a:xfrm flipH="1">
            <a:off x="1047316" y="1126420"/>
            <a:ext cx="2902915" cy="1908258"/>
            <a:chOff x="6516216" y="1628800"/>
            <a:chExt cx="2273027" cy="1524000"/>
          </a:xfrm>
        </p:grpSpPr>
        <p:pic>
          <p:nvPicPr>
            <p:cNvPr id="6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1628800"/>
              <a:ext cx="904875"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5333" y="2216485"/>
              <a:ext cx="1071189" cy="936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2532242"/>
              <a:ext cx="709948" cy="620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65704" y="2690121"/>
              <a:ext cx="529327" cy="462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16216" y="2842521"/>
              <a:ext cx="354974" cy="310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1" name="TextBox 70"/>
          <p:cNvSpPr txBox="1"/>
          <p:nvPr/>
        </p:nvSpPr>
        <p:spPr>
          <a:xfrm>
            <a:off x="147666" y="4358347"/>
            <a:ext cx="5447453" cy="1015663"/>
          </a:xfrm>
          <a:prstGeom prst="rect">
            <a:avLst/>
          </a:prstGeom>
          <a:noFill/>
        </p:spPr>
        <p:txBody>
          <a:bodyPr wrap="square" rtlCol="0">
            <a:spAutoFit/>
          </a:bodyPr>
          <a:lstStyle/>
          <a:p>
            <a:pPr algn="ctr"/>
            <a:r>
              <a:rPr lang="en-ZA" sz="2000" dirty="0" smtClean="0">
                <a:latin typeface="Verdana" panose="020B0604030504040204" pitchFamily="34" charset="0"/>
                <a:ea typeface="Verdana" panose="020B0604030504040204" pitchFamily="34" charset="0"/>
                <a:cs typeface="Verdana" panose="020B0604030504040204" pitchFamily="34" charset="0"/>
              </a:rPr>
              <a:t>Collections </a:t>
            </a:r>
            <a:r>
              <a:rPr lang="en-ZA" sz="2000" dirty="0">
                <a:latin typeface="Verdana" panose="020B0604030504040204" pitchFamily="34" charset="0"/>
                <a:ea typeface="Verdana" panose="020B0604030504040204" pitchFamily="34" charset="0"/>
                <a:cs typeface="Verdana" panose="020B0604030504040204" pitchFamily="34" charset="0"/>
              </a:rPr>
              <a:t>of Transfer Duty amounted to R8.8 billion, up from R7.4 billion in 2015/16, a growth of 19% year-on-year</a:t>
            </a:r>
          </a:p>
        </p:txBody>
      </p:sp>
      <p:sp>
        <p:nvSpPr>
          <p:cNvPr id="72" name="TextBox 71"/>
          <p:cNvSpPr txBox="1"/>
          <p:nvPr/>
        </p:nvSpPr>
        <p:spPr>
          <a:xfrm>
            <a:off x="338535" y="3611876"/>
            <a:ext cx="2668680" cy="523220"/>
          </a:xfrm>
          <a:prstGeom prst="rect">
            <a:avLst/>
          </a:prstGeom>
          <a:noFill/>
        </p:spPr>
        <p:txBody>
          <a:bodyPr wrap="square" rtlCol="0">
            <a:spAutoFit/>
          </a:bodyPr>
          <a:lstStyle/>
          <a:p>
            <a:r>
              <a:rPr lang="en-ZA" sz="2800" dirty="0" smtClean="0">
                <a:ea typeface="Verdana" panose="020B0604030504040204" pitchFamily="34" charset="0"/>
                <a:cs typeface="Verdana" panose="020B0604030504040204" pitchFamily="34" charset="0"/>
              </a:rPr>
              <a:t>Transfer Duties</a:t>
            </a:r>
            <a:endParaRPr lang="en-ZA" sz="2800" dirty="0">
              <a:ea typeface="Verdana" panose="020B0604030504040204" pitchFamily="34" charset="0"/>
              <a:cs typeface="Verdana" panose="020B0604030504040204" pitchFamily="34" charset="0"/>
            </a:endParaRPr>
          </a:p>
        </p:txBody>
      </p:sp>
      <p:cxnSp>
        <p:nvCxnSpPr>
          <p:cNvPr id="75" name="Straight Connector 74"/>
          <p:cNvCxnSpPr/>
          <p:nvPr/>
        </p:nvCxnSpPr>
        <p:spPr>
          <a:xfrm>
            <a:off x="362718" y="4149874"/>
            <a:ext cx="5160393"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727294" y="3606329"/>
            <a:ext cx="1795817"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R8.8 bn</a:t>
            </a:r>
            <a:endParaRPr lang="en-ZA" sz="3200" dirty="0">
              <a:ea typeface="Verdana" panose="020B0604030504040204" pitchFamily="34" charset="0"/>
              <a:cs typeface="Verdana" panose="020B0604030504040204" pitchFamily="34" charset="0"/>
            </a:endParaRPr>
          </a:p>
        </p:txBody>
      </p:sp>
      <p:sp>
        <p:nvSpPr>
          <p:cNvPr id="42" name="Rounded Rectangular Callout 41"/>
          <p:cNvSpPr/>
          <p:nvPr/>
        </p:nvSpPr>
        <p:spPr>
          <a:xfrm rot="16200000">
            <a:off x="9750499" y="1767410"/>
            <a:ext cx="1417906" cy="1837352"/>
          </a:xfrm>
          <a:prstGeom prst="wedgeRoundRectCallout">
            <a:avLst>
              <a:gd name="adj1" fmla="val -24759"/>
              <a:gd name="adj2" fmla="val 50130"/>
              <a:gd name="adj3" fmla="val 16667"/>
            </a:avLst>
          </a:prstGeom>
          <a:solidFill>
            <a:srgbClr val="F5861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lt1">
              <a:hueOff val="0"/>
              <a:satOff val="0"/>
              <a:lumOff val="0"/>
              <a:alphaOff val="0"/>
            </a:schemeClr>
          </a:lnRef>
          <a:fillRef idx="3">
            <a:scrgbClr r="0" g="0" b="0"/>
          </a:fillRef>
          <a:effectRef idx="2">
            <a:schemeClr val="accent3">
              <a:shade val="50000"/>
              <a:hueOff val="178370"/>
              <a:satOff val="-2846"/>
              <a:lumOff val="27405"/>
              <a:alphaOff val="0"/>
            </a:schemeClr>
          </a:effectRef>
          <a:fontRef idx="minor">
            <a:schemeClr val="lt1"/>
          </a:fontRef>
        </p:style>
        <p:txBody>
          <a:bodyPr spcFirstLastPara="0" vert="horz" wrap="square" lIns="133480" tIns="133480" rIns="133480" bIns="133480" numCol="1" spcCol="1512" anchor="ctr" anchorCtr="0">
            <a:noAutofit/>
          </a:bodyPr>
          <a:lstStyle/>
          <a:p>
            <a:pPr algn="ctr" defTabSz="952839">
              <a:lnSpc>
                <a:spcPct val="90000"/>
              </a:lnSpc>
              <a:spcBef>
                <a:spcPct val="0"/>
              </a:spcBef>
              <a:spcAft>
                <a:spcPct val="35000"/>
              </a:spcAft>
            </a:pPr>
            <a:endParaRPr lang="en-ZA" sz="1400">
              <a:latin typeface="Verdana" panose="020B0604030504040204" pitchFamily="34" charset="0"/>
              <a:ea typeface="Verdana" panose="020B0604030504040204" pitchFamily="34" charset="0"/>
              <a:cs typeface="Verdana" panose="020B0604030504040204" pitchFamily="34" charset="0"/>
            </a:endParaRPr>
          </a:p>
        </p:txBody>
      </p:sp>
      <p:sp>
        <p:nvSpPr>
          <p:cNvPr id="44" name="Rounded Rectangular Callout 43"/>
          <p:cNvSpPr/>
          <p:nvPr/>
        </p:nvSpPr>
        <p:spPr>
          <a:xfrm rot="5400000" flipV="1">
            <a:off x="7837028" y="1802165"/>
            <a:ext cx="1417906" cy="1837352"/>
          </a:xfrm>
          <a:prstGeom prst="wedgeRoundRectCallout">
            <a:avLst>
              <a:gd name="adj1" fmla="val -21618"/>
              <a:gd name="adj2" fmla="val 57055"/>
              <a:gd name="adj3" fmla="val 1666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lt1">
              <a:hueOff val="0"/>
              <a:satOff val="0"/>
              <a:lumOff val="0"/>
              <a:alphaOff val="0"/>
            </a:schemeClr>
          </a:lnRef>
          <a:fillRef idx="3">
            <a:scrgbClr r="0" g="0" b="0"/>
          </a:fillRef>
          <a:effectRef idx="2">
            <a:schemeClr val="accent3">
              <a:shade val="50000"/>
              <a:hueOff val="178370"/>
              <a:satOff val="-2846"/>
              <a:lumOff val="27405"/>
              <a:alphaOff val="0"/>
            </a:schemeClr>
          </a:effectRef>
          <a:fontRef idx="minor">
            <a:schemeClr val="lt1"/>
          </a:fontRef>
        </p:style>
        <p:txBody>
          <a:bodyPr spcFirstLastPara="0" vert="horz" wrap="square" lIns="142554" tIns="142554" rIns="142554" bIns="142554" numCol="1" spcCol="1512" anchor="ctr" anchorCtr="0">
            <a:noAutofit/>
          </a:bodyPr>
          <a:lstStyle/>
          <a:p>
            <a:pPr algn="ctr" defTabSz="1058710">
              <a:lnSpc>
                <a:spcPct val="90000"/>
              </a:lnSpc>
              <a:spcBef>
                <a:spcPct val="0"/>
              </a:spcBef>
              <a:spcAft>
                <a:spcPct val="35000"/>
              </a:spcAft>
            </a:pPr>
            <a:endParaRPr lang="en-ZA" sz="13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46" name="Rounded Rectangular Callout 45"/>
          <p:cNvSpPr/>
          <p:nvPr/>
        </p:nvSpPr>
        <p:spPr>
          <a:xfrm rot="16200000">
            <a:off x="6067735" y="1802164"/>
            <a:ext cx="1417906" cy="1837352"/>
          </a:xfrm>
          <a:prstGeom prst="wedgeRoundRectCallout">
            <a:avLst>
              <a:gd name="adj1" fmla="val -21618"/>
              <a:gd name="adj2" fmla="val 57055"/>
              <a:gd name="adj3" fmla="val 16667"/>
            </a:avLst>
          </a:prstGeom>
          <a:solidFill>
            <a:srgbClr val="FFCB25"/>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lt1">
              <a:hueOff val="0"/>
              <a:satOff val="0"/>
              <a:lumOff val="0"/>
              <a:alphaOff val="0"/>
            </a:schemeClr>
          </a:lnRef>
          <a:fillRef idx="3">
            <a:scrgbClr r="0" g="0" b="0"/>
          </a:fillRef>
          <a:effectRef idx="2">
            <a:schemeClr val="accent3">
              <a:shade val="50000"/>
              <a:hueOff val="0"/>
              <a:satOff val="0"/>
              <a:lumOff val="0"/>
              <a:alphaOff val="0"/>
            </a:schemeClr>
          </a:effectRef>
          <a:fontRef idx="minor">
            <a:schemeClr val="lt1"/>
          </a:fontRef>
        </p:style>
        <p:txBody>
          <a:bodyPr spcFirstLastPara="0" vert="horz" wrap="square" lIns="133480" tIns="133480" rIns="133480" bIns="133480" numCol="1" spcCol="1512" anchor="ctr" anchorCtr="0">
            <a:noAutofit/>
          </a:bodyPr>
          <a:lstStyle/>
          <a:p>
            <a:pPr algn="ctr" defTabSz="952839">
              <a:lnSpc>
                <a:spcPct val="90000"/>
              </a:lnSpc>
              <a:spcBef>
                <a:spcPct val="0"/>
              </a:spcBef>
              <a:spcAft>
                <a:spcPct val="35000"/>
              </a:spcAft>
            </a:pPr>
            <a:endParaRPr lang="en-ZA" sz="130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7" name="TextBox 46"/>
          <p:cNvSpPr txBox="1"/>
          <p:nvPr/>
        </p:nvSpPr>
        <p:spPr>
          <a:xfrm>
            <a:off x="5811143" y="2016458"/>
            <a:ext cx="1955898" cy="1384995"/>
          </a:xfrm>
          <a:prstGeom prst="rect">
            <a:avLst/>
          </a:prstGeom>
          <a:noFill/>
        </p:spPr>
        <p:txBody>
          <a:bodyPr wrap="square" rtlCol="0">
            <a:spAutoFit/>
          </a:bodyPr>
          <a:lstStyle/>
          <a:p>
            <a:pPr algn="ctr"/>
            <a:r>
              <a:rPr lang="en-ZA" sz="3600" b="1" dirty="0">
                <a:solidFill>
                  <a:schemeClr val="bg1"/>
                </a:solidFill>
                <a:effectLst>
                  <a:outerShdw blurRad="38100" dist="38100" dir="2700000" algn="tl">
                    <a:srgbClr val="000000">
                      <a:alpha val="43137"/>
                    </a:srgbClr>
                  </a:outerShdw>
                </a:effectLst>
              </a:rPr>
              <a:t>R9.6 bn</a:t>
            </a:r>
          </a:p>
          <a:p>
            <a:pPr algn="ctr"/>
            <a:r>
              <a:rPr lang="en-ZA" sz="2400" b="1" dirty="0" smtClean="0">
                <a:solidFill>
                  <a:schemeClr val="bg1"/>
                </a:solidFill>
                <a:effectLst>
                  <a:outerShdw blurRad="38100" dist="38100" dir="2700000" algn="tl">
                    <a:srgbClr val="000000">
                      <a:alpha val="43137"/>
                    </a:srgbClr>
                  </a:outerShdw>
                </a:effectLst>
              </a:rPr>
              <a:t>Individual</a:t>
            </a:r>
            <a:br>
              <a:rPr lang="en-ZA" sz="2400" b="1" dirty="0" smtClean="0">
                <a:solidFill>
                  <a:schemeClr val="bg1"/>
                </a:solidFill>
                <a:effectLst>
                  <a:outerShdw blurRad="38100" dist="38100" dir="2700000" algn="tl">
                    <a:srgbClr val="000000">
                      <a:alpha val="43137"/>
                    </a:srgbClr>
                  </a:outerShdw>
                </a:effectLst>
              </a:rPr>
            </a:br>
            <a:r>
              <a:rPr lang="en-ZA" sz="2400" b="1" dirty="0" smtClean="0">
                <a:solidFill>
                  <a:schemeClr val="bg1"/>
                </a:solidFill>
                <a:effectLst>
                  <a:outerShdw blurRad="38100" dist="38100" dir="2700000" algn="tl">
                    <a:srgbClr val="000000">
                      <a:alpha val="43137"/>
                    </a:srgbClr>
                  </a:outerShdw>
                </a:effectLst>
              </a:rPr>
              <a:t>CGT</a:t>
            </a:r>
            <a:endParaRPr lang="en-ZA" sz="2400" b="1" dirty="0">
              <a:solidFill>
                <a:schemeClr val="bg1"/>
              </a:solidFill>
              <a:effectLst>
                <a:outerShdw blurRad="38100" dist="38100" dir="2700000" algn="tl">
                  <a:srgbClr val="000000">
                    <a:alpha val="43137"/>
                  </a:srgbClr>
                </a:outerShdw>
              </a:effectLst>
            </a:endParaRPr>
          </a:p>
        </p:txBody>
      </p:sp>
      <p:sp>
        <p:nvSpPr>
          <p:cNvPr id="48" name="Freeform 47"/>
          <p:cNvSpPr/>
          <p:nvPr/>
        </p:nvSpPr>
        <p:spPr>
          <a:xfrm>
            <a:off x="9295004" y="2612796"/>
            <a:ext cx="513415" cy="384950"/>
          </a:xfrm>
          <a:custGeom>
            <a:avLst/>
            <a:gdLst>
              <a:gd name="connsiteX0" fmla="*/ 65780 w 496269"/>
              <a:gd name="connsiteY0" fmla="*/ 102231 h 496269"/>
              <a:gd name="connsiteX1" fmla="*/ 430489 w 496269"/>
              <a:gd name="connsiteY1" fmla="*/ 102231 h 496269"/>
              <a:gd name="connsiteX2" fmla="*/ 430489 w 496269"/>
              <a:gd name="connsiteY2" fmla="*/ 218954 h 496269"/>
              <a:gd name="connsiteX3" fmla="*/ 65780 w 496269"/>
              <a:gd name="connsiteY3" fmla="*/ 218954 h 496269"/>
              <a:gd name="connsiteX4" fmla="*/ 65780 w 496269"/>
              <a:gd name="connsiteY4" fmla="*/ 102231 h 496269"/>
              <a:gd name="connsiteX5" fmla="*/ 65780 w 496269"/>
              <a:gd name="connsiteY5" fmla="*/ 277315 h 496269"/>
              <a:gd name="connsiteX6" fmla="*/ 430489 w 496269"/>
              <a:gd name="connsiteY6" fmla="*/ 277315 h 496269"/>
              <a:gd name="connsiteX7" fmla="*/ 430489 w 496269"/>
              <a:gd name="connsiteY7" fmla="*/ 394038 h 496269"/>
              <a:gd name="connsiteX8" fmla="*/ 65780 w 496269"/>
              <a:gd name="connsiteY8" fmla="*/ 394038 h 496269"/>
              <a:gd name="connsiteX9" fmla="*/ 65780 w 496269"/>
              <a:gd name="connsiteY9" fmla="*/ 277315 h 496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6269" h="496269">
                <a:moveTo>
                  <a:pt x="65780" y="102231"/>
                </a:moveTo>
                <a:lnTo>
                  <a:pt x="430489" y="102231"/>
                </a:lnTo>
                <a:lnTo>
                  <a:pt x="430489" y="218954"/>
                </a:lnTo>
                <a:lnTo>
                  <a:pt x="65780" y="218954"/>
                </a:lnTo>
                <a:lnTo>
                  <a:pt x="65780" y="102231"/>
                </a:lnTo>
                <a:close/>
                <a:moveTo>
                  <a:pt x="65780" y="277315"/>
                </a:moveTo>
                <a:lnTo>
                  <a:pt x="430489" y="277315"/>
                </a:lnTo>
                <a:lnTo>
                  <a:pt x="430489" y="394038"/>
                </a:lnTo>
                <a:lnTo>
                  <a:pt x="65780" y="394038"/>
                </a:lnTo>
                <a:lnTo>
                  <a:pt x="65780" y="277315"/>
                </a:lnTo>
                <a:close/>
              </a:path>
            </a:pathLst>
          </a:custGeom>
          <a:solidFill>
            <a:srgbClr val="C00000"/>
          </a:solidFill>
        </p:spPr>
        <p:style>
          <a:lnRef idx="0">
            <a:schemeClr val="accent3">
              <a:shade val="90000"/>
              <a:hueOff val="280340"/>
              <a:satOff val="-6007"/>
              <a:lumOff val="30812"/>
              <a:alphaOff val="0"/>
            </a:schemeClr>
          </a:lnRef>
          <a:fillRef idx="3">
            <a:schemeClr val="accent3">
              <a:shade val="90000"/>
              <a:hueOff val="280340"/>
              <a:satOff val="-6007"/>
              <a:lumOff val="30812"/>
              <a:alphaOff val="0"/>
            </a:schemeClr>
          </a:fillRef>
          <a:effectRef idx="3">
            <a:schemeClr val="accent3">
              <a:shade val="90000"/>
              <a:hueOff val="280340"/>
              <a:satOff val="-6007"/>
              <a:lumOff val="30812"/>
              <a:alphaOff val="0"/>
            </a:schemeClr>
          </a:effectRef>
          <a:fontRef idx="minor">
            <a:schemeClr val="lt1"/>
          </a:fontRef>
        </p:style>
        <p:txBody>
          <a:bodyPr spcFirstLastPara="0" vert="horz" wrap="square" lIns="78337" tIns="121747" rIns="78337" bIns="121747" numCol="1" spcCol="1512" anchor="ctr" anchorCtr="0">
            <a:noAutofit/>
          </a:bodyPr>
          <a:lstStyle/>
          <a:p>
            <a:pPr algn="ctr" defTabSz="370549">
              <a:lnSpc>
                <a:spcPct val="90000"/>
              </a:lnSpc>
              <a:spcBef>
                <a:spcPct val="0"/>
              </a:spcBef>
              <a:spcAft>
                <a:spcPct val="35000"/>
              </a:spcAft>
            </a:pPr>
            <a:endParaRPr lang="en-ZA" sz="700">
              <a:latin typeface="Verdana" panose="020B0604030504040204" pitchFamily="34" charset="0"/>
              <a:ea typeface="Verdana" panose="020B0604030504040204" pitchFamily="34" charset="0"/>
              <a:cs typeface="Verdana" panose="020B0604030504040204" pitchFamily="34" charset="0"/>
            </a:endParaRPr>
          </a:p>
        </p:txBody>
      </p:sp>
      <p:sp>
        <p:nvSpPr>
          <p:cNvPr id="52" name="TextBox 51"/>
          <p:cNvSpPr txBox="1"/>
          <p:nvPr/>
        </p:nvSpPr>
        <p:spPr>
          <a:xfrm>
            <a:off x="6099175" y="1235612"/>
            <a:ext cx="2668680" cy="523220"/>
          </a:xfrm>
          <a:prstGeom prst="rect">
            <a:avLst/>
          </a:prstGeom>
          <a:noFill/>
        </p:spPr>
        <p:txBody>
          <a:bodyPr wrap="square" rtlCol="0">
            <a:spAutoFit/>
          </a:bodyPr>
          <a:lstStyle/>
          <a:p>
            <a:r>
              <a:rPr lang="en-ZA" sz="2800" dirty="0" smtClean="0">
                <a:ea typeface="Verdana" panose="020B0604030504040204" pitchFamily="34" charset="0"/>
                <a:cs typeface="Verdana" panose="020B0604030504040204" pitchFamily="34" charset="0"/>
              </a:rPr>
              <a:t>Capital Gains Tax</a:t>
            </a:r>
            <a:endParaRPr lang="en-ZA" sz="2800" dirty="0">
              <a:ea typeface="Verdana" panose="020B0604030504040204" pitchFamily="34" charset="0"/>
              <a:cs typeface="Verdana" panose="020B0604030504040204" pitchFamily="34" charset="0"/>
            </a:endParaRPr>
          </a:p>
        </p:txBody>
      </p:sp>
      <p:cxnSp>
        <p:nvCxnSpPr>
          <p:cNvPr id="73" name="Straight Connector 72"/>
          <p:cNvCxnSpPr/>
          <p:nvPr/>
        </p:nvCxnSpPr>
        <p:spPr>
          <a:xfrm>
            <a:off x="6123358" y="1773610"/>
            <a:ext cx="5160393"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9487934" y="1230065"/>
            <a:ext cx="1795817" cy="584775"/>
          </a:xfrm>
          <a:prstGeom prst="rect">
            <a:avLst/>
          </a:prstGeom>
          <a:noFill/>
        </p:spPr>
        <p:txBody>
          <a:bodyPr wrap="square" rtlCol="0">
            <a:spAutoFit/>
          </a:bodyPr>
          <a:lstStyle/>
          <a:p>
            <a:pPr algn="ctr">
              <a:tabLst>
                <a:tab pos="3314700" algn="l"/>
              </a:tabLst>
            </a:pPr>
            <a:r>
              <a:rPr lang="en-ZA" sz="3200" dirty="0" smtClean="0">
                <a:ea typeface="Verdana" panose="020B0604030504040204" pitchFamily="34" charset="0"/>
                <a:cs typeface="Verdana" panose="020B0604030504040204" pitchFamily="34" charset="0"/>
              </a:rPr>
              <a:t>R17.1 bn</a:t>
            </a:r>
            <a:endParaRPr lang="en-ZA" sz="3200" dirty="0">
              <a:ea typeface="Verdana" panose="020B0604030504040204" pitchFamily="34" charset="0"/>
              <a:cs typeface="Verdana" panose="020B0604030504040204" pitchFamily="34" charset="0"/>
            </a:endParaRPr>
          </a:p>
        </p:txBody>
      </p:sp>
      <p:pic>
        <p:nvPicPr>
          <p:cNvPr id="91"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59942" y="909514"/>
            <a:ext cx="15827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99302" y="3285778"/>
            <a:ext cx="15827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 name="TextBox 93"/>
          <p:cNvSpPr txBox="1"/>
          <p:nvPr/>
        </p:nvSpPr>
        <p:spPr>
          <a:xfrm>
            <a:off x="7671669" y="2016458"/>
            <a:ext cx="1955898" cy="1384995"/>
          </a:xfrm>
          <a:prstGeom prst="rect">
            <a:avLst/>
          </a:prstGeom>
          <a:noFill/>
        </p:spPr>
        <p:txBody>
          <a:bodyPr wrap="square" rtlCol="0">
            <a:spAutoFit/>
          </a:bodyPr>
          <a:lstStyle/>
          <a:p>
            <a:pPr algn="ctr"/>
            <a:r>
              <a:rPr lang="en-ZA" sz="3600" b="1" dirty="0" smtClean="0">
                <a:solidFill>
                  <a:schemeClr val="bg1"/>
                </a:solidFill>
                <a:effectLst>
                  <a:outerShdw blurRad="38100" dist="38100" dir="2700000" algn="tl">
                    <a:srgbClr val="000000">
                      <a:alpha val="43137"/>
                    </a:srgbClr>
                  </a:outerShdw>
                </a:effectLst>
              </a:rPr>
              <a:t>R7.4 </a:t>
            </a:r>
            <a:r>
              <a:rPr lang="en-ZA" sz="3600" b="1" dirty="0">
                <a:solidFill>
                  <a:schemeClr val="bg1"/>
                </a:solidFill>
                <a:effectLst>
                  <a:outerShdw blurRad="38100" dist="38100" dir="2700000" algn="tl">
                    <a:srgbClr val="000000">
                      <a:alpha val="43137"/>
                    </a:srgbClr>
                  </a:outerShdw>
                </a:effectLst>
              </a:rPr>
              <a:t>bn</a:t>
            </a:r>
          </a:p>
          <a:p>
            <a:pPr algn="ctr"/>
            <a:r>
              <a:rPr lang="en-ZA" sz="2400" b="1" dirty="0" smtClean="0">
                <a:solidFill>
                  <a:schemeClr val="bg1"/>
                </a:solidFill>
                <a:effectLst>
                  <a:outerShdw blurRad="38100" dist="38100" dir="2700000" algn="tl">
                    <a:srgbClr val="000000">
                      <a:alpha val="43137"/>
                    </a:srgbClr>
                  </a:outerShdw>
                </a:effectLst>
              </a:rPr>
              <a:t>Company</a:t>
            </a:r>
            <a:br>
              <a:rPr lang="en-ZA" sz="2400" b="1" dirty="0" smtClean="0">
                <a:solidFill>
                  <a:schemeClr val="bg1"/>
                </a:solidFill>
                <a:effectLst>
                  <a:outerShdw blurRad="38100" dist="38100" dir="2700000" algn="tl">
                    <a:srgbClr val="000000">
                      <a:alpha val="43137"/>
                    </a:srgbClr>
                  </a:outerShdw>
                </a:effectLst>
              </a:rPr>
            </a:br>
            <a:r>
              <a:rPr lang="en-ZA" sz="2400" b="1" dirty="0" smtClean="0">
                <a:solidFill>
                  <a:schemeClr val="bg1"/>
                </a:solidFill>
                <a:effectLst>
                  <a:outerShdw blurRad="38100" dist="38100" dir="2700000" algn="tl">
                    <a:srgbClr val="000000">
                      <a:alpha val="43137"/>
                    </a:srgbClr>
                  </a:outerShdw>
                </a:effectLst>
              </a:rPr>
              <a:t>CGT</a:t>
            </a:r>
            <a:endParaRPr lang="en-ZA" sz="2400" b="1" dirty="0">
              <a:solidFill>
                <a:schemeClr val="bg1"/>
              </a:solidFill>
              <a:effectLst>
                <a:outerShdw blurRad="38100" dist="38100" dir="2700000" algn="tl">
                  <a:srgbClr val="000000">
                    <a:alpha val="43137"/>
                  </a:srgbClr>
                </a:outerShdw>
              </a:effectLst>
            </a:endParaRPr>
          </a:p>
        </p:txBody>
      </p:sp>
      <p:sp>
        <p:nvSpPr>
          <p:cNvPr id="95" name="TextBox 94"/>
          <p:cNvSpPr txBox="1"/>
          <p:nvPr/>
        </p:nvSpPr>
        <p:spPr>
          <a:xfrm>
            <a:off x="9392649" y="1989634"/>
            <a:ext cx="2185024" cy="1384995"/>
          </a:xfrm>
          <a:prstGeom prst="rect">
            <a:avLst/>
          </a:prstGeom>
          <a:noFill/>
        </p:spPr>
        <p:txBody>
          <a:bodyPr wrap="square" rtlCol="0">
            <a:spAutoFit/>
          </a:bodyPr>
          <a:lstStyle/>
          <a:p>
            <a:pPr algn="ctr"/>
            <a:r>
              <a:rPr lang="en-ZA" sz="3600" b="1" dirty="0" smtClean="0">
                <a:solidFill>
                  <a:schemeClr val="bg1"/>
                </a:solidFill>
                <a:effectLst>
                  <a:outerShdw blurRad="38100" dist="38100" dir="2700000" algn="tl">
                    <a:srgbClr val="000000">
                      <a:alpha val="43137"/>
                    </a:srgbClr>
                  </a:outerShdw>
                </a:effectLst>
              </a:rPr>
              <a:t>R17.1 </a:t>
            </a:r>
            <a:r>
              <a:rPr lang="en-ZA" sz="3600" b="1" dirty="0">
                <a:solidFill>
                  <a:schemeClr val="bg1"/>
                </a:solidFill>
                <a:effectLst>
                  <a:outerShdw blurRad="38100" dist="38100" dir="2700000" algn="tl">
                    <a:srgbClr val="000000">
                      <a:alpha val="43137"/>
                    </a:srgbClr>
                  </a:outerShdw>
                </a:effectLst>
              </a:rPr>
              <a:t>bn</a:t>
            </a:r>
          </a:p>
          <a:p>
            <a:pPr algn="ctr"/>
            <a:r>
              <a:rPr lang="en-ZA" sz="2400" b="1" dirty="0" smtClean="0">
                <a:solidFill>
                  <a:schemeClr val="bg1"/>
                </a:solidFill>
                <a:effectLst>
                  <a:outerShdw blurRad="38100" dist="38100" dir="2700000" algn="tl">
                    <a:srgbClr val="000000">
                      <a:alpha val="43137"/>
                    </a:srgbClr>
                  </a:outerShdw>
                </a:effectLst>
              </a:rPr>
              <a:t>Raised</a:t>
            </a:r>
            <a:br>
              <a:rPr lang="en-ZA" sz="2400" b="1" dirty="0" smtClean="0">
                <a:solidFill>
                  <a:schemeClr val="bg1"/>
                </a:solidFill>
                <a:effectLst>
                  <a:outerShdw blurRad="38100" dist="38100" dir="2700000" algn="tl">
                    <a:srgbClr val="000000">
                      <a:alpha val="43137"/>
                    </a:srgbClr>
                  </a:outerShdw>
                </a:effectLst>
              </a:rPr>
            </a:br>
            <a:r>
              <a:rPr lang="en-ZA" sz="2400" b="1" dirty="0" smtClean="0">
                <a:solidFill>
                  <a:schemeClr val="bg1"/>
                </a:solidFill>
                <a:effectLst>
                  <a:outerShdw blurRad="38100" dist="38100" dir="2700000" algn="tl">
                    <a:srgbClr val="000000">
                      <a:alpha val="43137"/>
                    </a:srgbClr>
                  </a:outerShdw>
                </a:effectLst>
              </a:rPr>
              <a:t>CGT</a:t>
            </a:r>
            <a:endParaRPr lang="en-ZA" sz="2400" b="1" dirty="0">
              <a:solidFill>
                <a:schemeClr val="bg1"/>
              </a:solidFill>
              <a:effectLst>
                <a:outerShdw blurRad="38100" dist="38100" dir="2700000" algn="tl">
                  <a:srgbClr val="000000">
                    <a:alpha val="43137"/>
                  </a:srgbClr>
                </a:outerShdw>
              </a:effectLst>
            </a:endParaRPr>
          </a:p>
        </p:txBody>
      </p:sp>
      <p:grpSp>
        <p:nvGrpSpPr>
          <p:cNvPr id="3" name="Group 2"/>
          <p:cNvGrpSpPr/>
          <p:nvPr/>
        </p:nvGrpSpPr>
        <p:grpSpPr>
          <a:xfrm>
            <a:off x="7467327" y="2565698"/>
            <a:ext cx="515766" cy="515766"/>
            <a:chOff x="8756280" y="3789835"/>
            <a:chExt cx="515766" cy="515766"/>
          </a:xfrm>
        </p:grpSpPr>
        <p:sp>
          <p:nvSpPr>
            <p:cNvPr id="50" name="Minus 49"/>
            <p:cNvSpPr/>
            <p:nvPr/>
          </p:nvSpPr>
          <p:spPr>
            <a:xfrm>
              <a:off x="8756280" y="3852222"/>
              <a:ext cx="515766" cy="390990"/>
            </a:xfrm>
            <a:prstGeom prst="mathMinus">
              <a:avLst/>
            </a:prstGeom>
            <a:solidFill>
              <a:srgbClr val="C00000"/>
            </a:solidFill>
          </p:spPr>
          <p:style>
            <a:lnRef idx="0">
              <a:schemeClr val="accent3">
                <a:shade val="90000"/>
                <a:hueOff val="0"/>
                <a:satOff val="0"/>
                <a:lumOff val="0"/>
                <a:alphaOff val="0"/>
              </a:schemeClr>
            </a:lnRef>
            <a:fillRef idx="3">
              <a:schemeClr val="accent3">
                <a:shade val="90000"/>
                <a:hueOff val="0"/>
                <a:satOff val="0"/>
                <a:lumOff val="0"/>
                <a:alphaOff val="0"/>
              </a:schemeClr>
            </a:fillRef>
            <a:effectRef idx="3">
              <a:schemeClr val="accent3">
                <a:shade val="90000"/>
                <a:hueOff val="0"/>
                <a:satOff val="0"/>
                <a:lumOff val="0"/>
                <a:alphaOff val="0"/>
              </a:schemeClr>
            </a:effectRef>
            <a:fontRef idx="minor">
              <a:schemeClr val="lt1"/>
            </a:fontRef>
          </p:style>
          <p:txBody>
            <a:bodyPr spcFirstLastPara="0" vert="horz" wrap="square" lIns="78337" tIns="226001" rIns="78337" bIns="226001" numCol="1" spcCol="1512" anchor="ctr" anchorCtr="0">
              <a:noAutofit/>
            </a:bodyPr>
            <a:lstStyle/>
            <a:p>
              <a:pPr algn="ctr" defTabSz="370549">
                <a:lnSpc>
                  <a:spcPct val="90000"/>
                </a:lnSpc>
                <a:spcBef>
                  <a:spcPct val="0"/>
                </a:spcBef>
                <a:spcAft>
                  <a:spcPct val="35000"/>
                </a:spcAft>
              </a:pPr>
              <a:endParaRPr lang="en-ZA" sz="700">
                <a:latin typeface="Verdana" panose="020B0604030504040204" pitchFamily="34" charset="0"/>
                <a:ea typeface="Verdana" panose="020B0604030504040204" pitchFamily="34" charset="0"/>
                <a:cs typeface="Verdana" panose="020B0604030504040204" pitchFamily="34" charset="0"/>
              </a:endParaRPr>
            </a:p>
          </p:txBody>
        </p:sp>
        <p:sp>
          <p:nvSpPr>
            <p:cNvPr id="97" name="Minus 96"/>
            <p:cNvSpPr/>
            <p:nvPr/>
          </p:nvSpPr>
          <p:spPr>
            <a:xfrm rot="16200000">
              <a:off x="8756280" y="3852223"/>
              <a:ext cx="515766" cy="390990"/>
            </a:xfrm>
            <a:prstGeom prst="mathMinus">
              <a:avLst/>
            </a:prstGeom>
            <a:solidFill>
              <a:srgbClr val="C00000"/>
            </a:solidFill>
          </p:spPr>
          <p:style>
            <a:lnRef idx="0">
              <a:schemeClr val="accent3">
                <a:shade val="90000"/>
                <a:hueOff val="0"/>
                <a:satOff val="0"/>
                <a:lumOff val="0"/>
                <a:alphaOff val="0"/>
              </a:schemeClr>
            </a:lnRef>
            <a:fillRef idx="3">
              <a:schemeClr val="accent3">
                <a:shade val="90000"/>
                <a:hueOff val="0"/>
                <a:satOff val="0"/>
                <a:lumOff val="0"/>
                <a:alphaOff val="0"/>
              </a:schemeClr>
            </a:fillRef>
            <a:effectRef idx="3">
              <a:schemeClr val="accent3">
                <a:shade val="90000"/>
                <a:hueOff val="0"/>
                <a:satOff val="0"/>
                <a:lumOff val="0"/>
                <a:alphaOff val="0"/>
              </a:schemeClr>
            </a:effectRef>
            <a:fontRef idx="minor">
              <a:schemeClr val="lt1"/>
            </a:fontRef>
          </p:style>
          <p:txBody>
            <a:bodyPr spcFirstLastPara="0" vert="horz" wrap="square" lIns="78337" tIns="226001" rIns="78337" bIns="226001" numCol="1" spcCol="1512" anchor="ctr" anchorCtr="0">
              <a:noAutofit/>
            </a:bodyPr>
            <a:lstStyle/>
            <a:p>
              <a:pPr algn="ctr" defTabSz="370549">
                <a:lnSpc>
                  <a:spcPct val="90000"/>
                </a:lnSpc>
                <a:spcBef>
                  <a:spcPct val="0"/>
                </a:spcBef>
                <a:spcAft>
                  <a:spcPct val="35000"/>
                </a:spcAft>
              </a:pPr>
              <a:endParaRPr lang="en-ZA" sz="700">
                <a:latin typeface="Verdana" panose="020B0604030504040204" pitchFamily="34" charset="0"/>
                <a:ea typeface="Verdana" panose="020B0604030504040204" pitchFamily="34" charset="0"/>
                <a:cs typeface="Verdana" panose="020B0604030504040204" pitchFamily="34" charset="0"/>
              </a:endParaRPr>
            </a:p>
          </p:txBody>
        </p:sp>
      </p:grpSp>
      <p:sp>
        <p:nvSpPr>
          <p:cNvPr id="98" name="TextBox 97"/>
          <p:cNvSpPr txBox="1"/>
          <p:nvPr/>
        </p:nvSpPr>
        <p:spPr>
          <a:xfrm>
            <a:off x="5898825" y="3573810"/>
            <a:ext cx="5544615" cy="954107"/>
          </a:xfrm>
          <a:prstGeom prst="rect">
            <a:avLst/>
          </a:prstGeom>
          <a:noFill/>
        </p:spPr>
        <p:txBody>
          <a:bodyPr wrap="square" rtlCol="0">
            <a:spAutoFit/>
          </a:bodyPr>
          <a:lstStyle/>
          <a:p>
            <a:r>
              <a:rPr lang="en-ZA" sz="2000" dirty="0" smtClean="0">
                <a:ea typeface="Verdana" panose="020B0604030504040204" pitchFamily="34" charset="0"/>
                <a:cs typeface="Verdana" panose="020B0604030504040204" pitchFamily="34" charset="0"/>
              </a:rPr>
              <a:t>Narrow </a:t>
            </a:r>
            <a:r>
              <a:rPr lang="en-ZA" sz="2000" dirty="0">
                <a:ea typeface="Verdana" panose="020B0604030504040204" pitchFamily="34" charset="0"/>
                <a:cs typeface="Verdana" panose="020B0604030504040204" pitchFamily="34" charset="0"/>
              </a:rPr>
              <a:t>increase of </a:t>
            </a:r>
            <a:r>
              <a:rPr lang="en-ZA" sz="2800" dirty="0">
                <a:ea typeface="Verdana" panose="020B0604030504040204" pitchFamily="34" charset="0"/>
                <a:cs typeface="Verdana" panose="020B0604030504040204" pitchFamily="34" charset="0"/>
              </a:rPr>
              <a:t>R0.4 billion </a:t>
            </a:r>
            <a:r>
              <a:rPr lang="en-ZA" sz="2000" dirty="0">
                <a:ea typeface="Verdana" panose="020B0604030504040204" pitchFamily="34" charset="0"/>
                <a:cs typeface="Verdana" panose="020B0604030504040204" pitchFamily="34" charset="0"/>
              </a:rPr>
              <a:t>(2.3%) on the </a:t>
            </a:r>
            <a:r>
              <a:rPr lang="en-ZA" sz="2800" dirty="0">
                <a:ea typeface="Verdana" panose="020B0604030504040204" pitchFamily="34" charset="0"/>
                <a:cs typeface="Verdana" panose="020B0604030504040204" pitchFamily="34" charset="0"/>
              </a:rPr>
              <a:t>R16.7 billion </a:t>
            </a:r>
            <a:r>
              <a:rPr lang="en-ZA" sz="2000" dirty="0">
                <a:ea typeface="Verdana" panose="020B0604030504040204" pitchFamily="34" charset="0"/>
                <a:cs typeface="Verdana" panose="020B0604030504040204" pitchFamily="34" charset="0"/>
              </a:rPr>
              <a:t>raised in 2015/16. </a:t>
            </a:r>
          </a:p>
        </p:txBody>
      </p:sp>
      <p:sp>
        <p:nvSpPr>
          <p:cNvPr id="100" name="TextBox 99"/>
          <p:cNvSpPr txBox="1"/>
          <p:nvPr/>
        </p:nvSpPr>
        <p:spPr>
          <a:xfrm>
            <a:off x="5898824" y="4615021"/>
            <a:ext cx="5544615" cy="830997"/>
          </a:xfrm>
          <a:prstGeom prst="rect">
            <a:avLst/>
          </a:prstGeom>
          <a:noFill/>
        </p:spPr>
        <p:txBody>
          <a:bodyPr wrap="square" rtlCol="0">
            <a:spAutoFit/>
          </a:bodyPr>
          <a:lstStyle/>
          <a:p>
            <a:r>
              <a:rPr lang="en-ZA" sz="2000" dirty="0">
                <a:ea typeface="Verdana" panose="020B0604030504040204" pitchFamily="34" charset="0"/>
                <a:cs typeface="Verdana" panose="020B0604030504040204" pitchFamily="34" charset="0"/>
              </a:rPr>
              <a:t>An aggregate of </a:t>
            </a:r>
            <a:r>
              <a:rPr lang="en-ZA" sz="2800" dirty="0">
                <a:ea typeface="Verdana" panose="020B0604030504040204" pitchFamily="34" charset="0"/>
                <a:cs typeface="Verdana" panose="020B0604030504040204" pitchFamily="34" charset="0"/>
              </a:rPr>
              <a:t>R107.1 billion </a:t>
            </a:r>
            <a:r>
              <a:rPr lang="en-ZA" sz="2000" dirty="0">
                <a:ea typeface="Verdana" panose="020B0604030504040204" pitchFamily="34" charset="0"/>
                <a:cs typeface="Verdana" panose="020B0604030504040204" pitchFamily="34" charset="0"/>
              </a:rPr>
              <a:t>has been raised since the introduction of CGT in October 2001</a:t>
            </a:r>
          </a:p>
        </p:txBody>
      </p:sp>
      <p:sp>
        <p:nvSpPr>
          <p:cNvPr id="77" name="Rectangle 76"/>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53" name="Straight Connector 52"/>
          <p:cNvCxnSpPr/>
          <p:nvPr/>
        </p:nvCxnSpPr>
        <p:spPr>
          <a:xfrm>
            <a:off x="5667127" y="909514"/>
            <a:ext cx="0" cy="4820211"/>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4" name="Group 53"/>
          <p:cNvGrpSpPr/>
          <p:nvPr/>
        </p:nvGrpSpPr>
        <p:grpSpPr>
          <a:xfrm>
            <a:off x="11661501" y="5688000"/>
            <a:ext cx="430888" cy="1152129"/>
            <a:chOff x="11428927" y="365650"/>
            <a:chExt cx="430888" cy="1152129"/>
          </a:xfrm>
        </p:grpSpPr>
        <p:sp>
          <p:nvSpPr>
            <p:cNvPr id="55" name="Round Same Side Corner Rectangle 5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7" name="Group 56"/>
          <p:cNvGrpSpPr/>
          <p:nvPr/>
        </p:nvGrpSpPr>
        <p:grpSpPr>
          <a:xfrm>
            <a:off x="11659137" y="4559485"/>
            <a:ext cx="430888" cy="1152129"/>
            <a:chOff x="11428927" y="365650"/>
            <a:chExt cx="430888" cy="1152129"/>
          </a:xfrm>
        </p:grpSpPr>
        <p:sp>
          <p:nvSpPr>
            <p:cNvPr id="58" name="Round Same Side Corner Rectangle 5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9" name="TextBox 5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0" name="Group 59"/>
          <p:cNvGrpSpPr/>
          <p:nvPr/>
        </p:nvGrpSpPr>
        <p:grpSpPr>
          <a:xfrm>
            <a:off x="11654409" y="3430968"/>
            <a:ext cx="430888" cy="1152129"/>
            <a:chOff x="11428927" y="365650"/>
            <a:chExt cx="430888" cy="1152129"/>
          </a:xfrm>
        </p:grpSpPr>
        <p:sp>
          <p:nvSpPr>
            <p:cNvPr id="61" name="Round Same Side Corner Rectangle 6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3" name="Group 62"/>
          <p:cNvGrpSpPr/>
          <p:nvPr/>
        </p:nvGrpSpPr>
        <p:grpSpPr>
          <a:xfrm>
            <a:off x="11649681" y="45417"/>
            <a:ext cx="430887" cy="1152129"/>
            <a:chOff x="11716960" y="45417"/>
            <a:chExt cx="430887" cy="1152129"/>
          </a:xfrm>
        </p:grpSpPr>
        <p:sp>
          <p:nvSpPr>
            <p:cNvPr id="64" name="Round Same Side Corner Rectangle 63"/>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1" name="TextBox 80"/>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82" name="Group 81"/>
          <p:cNvGrpSpPr/>
          <p:nvPr/>
        </p:nvGrpSpPr>
        <p:grpSpPr>
          <a:xfrm>
            <a:off x="11649681" y="2302451"/>
            <a:ext cx="430888" cy="1152129"/>
            <a:chOff x="11428927" y="365650"/>
            <a:chExt cx="430888" cy="1152129"/>
          </a:xfrm>
        </p:grpSpPr>
        <p:sp>
          <p:nvSpPr>
            <p:cNvPr id="83" name="Round Same Side Corner Rectangle 8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5" name="TextBox 8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86" name="Group 85"/>
          <p:cNvGrpSpPr/>
          <p:nvPr/>
        </p:nvGrpSpPr>
        <p:grpSpPr>
          <a:xfrm>
            <a:off x="11715799" y="1173934"/>
            <a:ext cx="462824" cy="1152129"/>
            <a:chOff x="11685022" y="1926277"/>
            <a:chExt cx="462824" cy="1152129"/>
          </a:xfrm>
        </p:grpSpPr>
        <p:sp>
          <p:nvSpPr>
            <p:cNvPr id="87" name="Round Same Side Corner Rectangle 86"/>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8" name="TextBox 87"/>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188018852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Other Taxes &amp; Collections</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37</a:t>
            </a:fld>
            <a:endParaRPr lang="en-ZA" spc="300"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9914" y="4352970"/>
            <a:ext cx="1381080" cy="138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6" name="Straight Connector 165"/>
          <p:cNvCxnSpPr/>
          <p:nvPr/>
        </p:nvCxnSpPr>
        <p:spPr>
          <a:xfrm flipH="1">
            <a:off x="338535" y="3357786"/>
            <a:ext cx="10873208"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68725" y="981522"/>
            <a:ext cx="2646074" cy="461665"/>
          </a:xfrm>
          <a:prstGeom prst="rect">
            <a:avLst/>
          </a:prstGeom>
          <a:noFill/>
        </p:spPr>
        <p:txBody>
          <a:bodyPr wrap="square" rtlCol="0">
            <a:spAutoFit/>
          </a:bodyPr>
          <a:lstStyle/>
          <a:p>
            <a:pPr algn="ctr"/>
            <a:r>
              <a:rPr lang="en-ZA" sz="2400" dirty="0" smtClean="0"/>
              <a:t>Diesel refunds</a:t>
            </a:r>
            <a:endParaRPr lang="en-ZA" sz="2400" dirty="0"/>
          </a:p>
        </p:txBody>
      </p:sp>
      <p:sp>
        <p:nvSpPr>
          <p:cNvPr id="65" name="Rectangle 64"/>
          <p:cNvSpPr/>
          <p:nvPr/>
        </p:nvSpPr>
        <p:spPr>
          <a:xfrm>
            <a:off x="2714799" y="1557586"/>
            <a:ext cx="7344816" cy="959423"/>
          </a:xfrm>
          <a:prstGeom prst="rect">
            <a:avLst/>
          </a:prstGeom>
        </p:spPr>
        <p:txBody>
          <a:bodyPr wrap="square" lIns="108896" tIns="54448" rIns="108896" bIns="54448">
            <a:spAutoFit/>
          </a:bodyPr>
          <a:lstStyle/>
          <a:p>
            <a:pPr algn="just">
              <a:lnSpc>
                <a:spcPct val="115000"/>
              </a:lnSpc>
              <a:spcAft>
                <a:spcPts val="1191"/>
              </a:spcAft>
            </a:pPr>
            <a:r>
              <a:rPr lang="en-ZA" sz="2000" dirty="0" smtClean="0">
                <a:latin typeface="Calibri" panose="020F0502020204030204" pitchFamily="34" charset="0"/>
                <a:ea typeface="Cambria" panose="02040503050406030204" pitchFamily="18" charset="0"/>
                <a:cs typeface="Times New Roman" panose="02020603050405020304" pitchFamily="18" charset="0"/>
              </a:rPr>
              <a:t>Diesel </a:t>
            </a:r>
            <a:r>
              <a:rPr lang="en-ZA" sz="2000" dirty="0">
                <a:latin typeface="Calibri" panose="020F0502020204030204" pitchFamily="34" charset="0"/>
                <a:ea typeface="Cambria" panose="02040503050406030204" pitchFamily="18" charset="0"/>
                <a:cs typeface="Times New Roman" panose="02020603050405020304" pitchFamily="18" charset="0"/>
              </a:rPr>
              <a:t>refunds decreased by R4.3 billion (45.7%) to </a:t>
            </a:r>
            <a:r>
              <a:rPr lang="en-ZA" sz="2400" dirty="0">
                <a:latin typeface="Calibri" panose="020F0502020204030204" pitchFamily="34" charset="0"/>
                <a:ea typeface="Cambria" panose="02040503050406030204" pitchFamily="18" charset="0"/>
                <a:cs typeface="Times New Roman" panose="02020603050405020304" pitchFamily="18" charset="0"/>
              </a:rPr>
              <a:t>R5.0 billion </a:t>
            </a:r>
            <a:r>
              <a:rPr lang="en-ZA" sz="2000" dirty="0">
                <a:latin typeface="Calibri" panose="020F0502020204030204" pitchFamily="34" charset="0"/>
                <a:ea typeface="Cambria" panose="02040503050406030204" pitchFamily="18" charset="0"/>
                <a:cs typeface="Times New Roman" panose="02020603050405020304" pitchFamily="18" charset="0"/>
              </a:rPr>
              <a:t>in </a:t>
            </a:r>
            <a:r>
              <a:rPr lang="en-ZA" sz="2400" dirty="0">
                <a:latin typeface="Calibri" panose="020F0502020204030204" pitchFamily="34" charset="0"/>
                <a:ea typeface="Cambria" panose="02040503050406030204" pitchFamily="18" charset="0"/>
                <a:cs typeface="Times New Roman" panose="02020603050405020304" pitchFamily="18" charset="0"/>
              </a:rPr>
              <a:t>2016/17 </a:t>
            </a:r>
            <a:r>
              <a:rPr lang="en-ZA" sz="2000" dirty="0">
                <a:latin typeface="Calibri" panose="020F0502020204030204" pitchFamily="34" charset="0"/>
                <a:ea typeface="Cambria" panose="02040503050406030204" pitchFamily="18" charset="0"/>
                <a:cs typeface="Times New Roman" panose="02020603050405020304" pitchFamily="18" charset="0"/>
              </a:rPr>
              <a:t>from R9.3 billion in 2015/16. </a:t>
            </a:r>
          </a:p>
        </p:txBody>
      </p:sp>
      <p:pic>
        <p:nvPicPr>
          <p:cNvPr id="6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752451" y="1527137"/>
            <a:ext cx="1818332" cy="124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Right Arrow 66"/>
          <p:cNvSpPr/>
          <p:nvPr/>
        </p:nvSpPr>
        <p:spPr>
          <a:xfrm rot="5400000" flipV="1">
            <a:off x="118340" y="1779659"/>
            <a:ext cx="800431" cy="648072"/>
          </a:xfrm>
          <a:prstGeom prst="right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rtlCol="0" anchor="ctr"/>
          <a:lstStyle/>
          <a:p>
            <a:pPr algn="ctr"/>
            <a:endParaRPr lang="en-ZA"/>
          </a:p>
        </p:txBody>
      </p:sp>
      <p:sp>
        <p:nvSpPr>
          <p:cNvPr id="69" name="Rectangle 68"/>
          <p:cNvSpPr/>
          <p:nvPr/>
        </p:nvSpPr>
        <p:spPr>
          <a:xfrm>
            <a:off x="2714799" y="4347457"/>
            <a:ext cx="8543009" cy="1242577"/>
          </a:xfrm>
          <a:prstGeom prst="rect">
            <a:avLst/>
          </a:prstGeom>
        </p:spPr>
        <p:txBody>
          <a:bodyPr wrap="square" lIns="108896" tIns="54448" rIns="108896" bIns="54448">
            <a:spAutoFit/>
          </a:bodyPr>
          <a:lstStyle/>
          <a:p>
            <a:pPr algn="just">
              <a:lnSpc>
                <a:spcPct val="115000"/>
              </a:lnSpc>
              <a:spcAft>
                <a:spcPts val="1191"/>
              </a:spcAft>
            </a:pPr>
            <a:r>
              <a:rPr lang="en-ZA" sz="2000" dirty="0" smtClean="0">
                <a:latin typeface="Calibri" panose="020F0502020204030204" pitchFamily="34" charset="0"/>
                <a:ea typeface="Cambria" panose="02040503050406030204" pitchFamily="18" charset="0"/>
                <a:cs typeface="Times New Roman" panose="02020603050405020304" pitchFamily="18" charset="0"/>
              </a:rPr>
              <a:t>Mineral </a:t>
            </a:r>
            <a:r>
              <a:rPr lang="en-ZA" sz="2000" dirty="0">
                <a:latin typeface="Calibri" panose="020F0502020204030204" pitchFamily="34" charset="0"/>
                <a:ea typeface="Cambria" panose="02040503050406030204" pitchFamily="18" charset="0"/>
                <a:cs typeface="Times New Roman" panose="02020603050405020304" pitchFamily="18" charset="0"/>
              </a:rPr>
              <a:t>and Petroleum Resources Royalty (MPRR) payments increased from the previous year by </a:t>
            </a:r>
            <a:r>
              <a:rPr lang="en-ZA" sz="2400" dirty="0">
                <a:latin typeface="Calibri" panose="020F0502020204030204" pitchFamily="34" charset="0"/>
                <a:ea typeface="Cambria" panose="02040503050406030204" pitchFamily="18" charset="0"/>
                <a:cs typeface="Times New Roman" panose="02020603050405020304" pitchFamily="18" charset="0"/>
              </a:rPr>
              <a:t>R2.1 billion (56.5%) </a:t>
            </a:r>
            <a:r>
              <a:rPr lang="en-ZA" sz="2000" dirty="0">
                <a:latin typeface="Calibri" panose="020F0502020204030204" pitchFamily="34" charset="0"/>
                <a:ea typeface="Cambria" panose="02040503050406030204" pitchFamily="18" charset="0"/>
                <a:cs typeface="Times New Roman" panose="02020603050405020304" pitchFamily="18" charset="0"/>
              </a:rPr>
              <a:t>to </a:t>
            </a:r>
            <a:r>
              <a:rPr lang="en-ZA" sz="2400" dirty="0">
                <a:latin typeface="Calibri" panose="020F0502020204030204" pitchFamily="34" charset="0"/>
                <a:ea typeface="Cambria" panose="02040503050406030204" pitchFamily="18" charset="0"/>
                <a:cs typeface="Times New Roman" panose="02020603050405020304" pitchFamily="18" charset="0"/>
              </a:rPr>
              <a:t>R5.8 billion </a:t>
            </a:r>
            <a:r>
              <a:rPr lang="en-ZA" sz="2000" dirty="0">
                <a:latin typeface="Calibri" panose="020F0502020204030204" pitchFamily="34" charset="0"/>
                <a:ea typeface="Cambria" panose="02040503050406030204" pitchFamily="18" charset="0"/>
                <a:cs typeface="Times New Roman" panose="02020603050405020304" pitchFamily="18" charset="0"/>
              </a:rPr>
              <a:t>due to a significant improvement in commodity prices such as the iron ore and coal.</a:t>
            </a:r>
          </a:p>
        </p:txBody>
      </p:sp>
      <p:pic>
        <p:nvPicPr>
          <p:cNvPr id="70"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2442" y="4339941"/>
            <a:ext cx="961280" cy="146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Right Arrow 70"/>
          <p:cNvSpPr/>
          <p:nvPr/>
        </p:nvSpPr>
        <p:spPr>
          <a:xfrm rot="16200000" flipV="1">
            <a:off x="1354050" y="4941806"/>
            <a:ext cx="800431" cy="648072"/>
          </a:xfrm>
          <a:prstGeom prst="right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rtlCol="0" anchor="ctr"/>
          <a:lstStyle/>
          <a:p>
            <a:pPr algn="ctr"/>
            <a:endParaRPr lang="en-ZA"/>
          </a:p>
        </p:txBody>
      </p:sp>
      <p:sp>
        <p:nvSpPr>
          <p:cNvPr id="72" name="TextBox 71"/>
          <p:cNvSpPr txBox="1"/>
          <p:nvPr/>
        </p:nvSpPr>
        <p:spPr>
          <a:xfrm>
            <a:off x="107192" y="3878276"/>
            <a:ext cx="2646074" cy="461665"/>
          </a:xfrm>
          <a:prstGeom prst="rect">
            <a:avLst/>
          </a:prstGeom>
          <a:noFill/>
        </p:spPr>
        <p:txBody>
          <a:bodyPr wrap="square" rtlCol="0">
            <a:spAutoFit/>
          </a:bodyPr>
          <a:lstStyle/>
          <a:p>
            <a:pPr algn="ctr"/>
            <a:r>
              <a:rPr lang="en-ZA" sz="2400" dirty="0" smtClean="0"/>
              <a:t>MPRR Payments</a:t>
            </a:r>
            <a:endParaRPr lang="en-ZA" sz="2400" dirty="0"/>
          </a:p>
        </p:txBody>
      </p:sp>
      <p:cxnSp>
        <p:nvCxnSpPr>
          <p:cNvPr id="77" name="Straight Connector 76"/>
          <p:cNvCxnSpPr/>
          <p:nvPr/>
        </p:nvCxnSpPr>
        <p:spPr>
          <a:xfrm>
            <a:off x="8713193" y="2853730"/>
            <a:ext cx="19944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37" name="Group 36"/>
          <p:cNvGrpSpPr/>
          <p:nvPr/>
        </p:nvGrpSpPr>
        <p:grpSpPr>
          <a:xfrm>
            <a:off x="11661501" y="5688000"/>
            <a:ext cx="430888" cy="1152129"/>
            <a:chOff x="11428927" y="365650"/>
            <a:chExt cx="430888" cy="1152129"/>
          </a:xfrm>
        </p:grpSpPr>
        <p:sp>
          <p:nvSpPr>
            <p:cNvPr id="38" name="Round Same Side Corner Rectangle 3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TextBox 3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0" name="Group 39"/>
          <p:cNvGrpSpPr/>
          <p:nvPr/>
        </p:nvGrpSpPr>
        <p:grpSpPr>
          <a:xfrm>
            <a:off x="11659137" y="4559485"/>
            <a:ext cx="430888" cy="1152129"/>
            <a:chOff x="11428927" y="365650"/>
            <a:chExt cx="430888" cy="1152129"/>
          </a:xfrm>
        </p:grpSpPr>
        <p:sp>
          <p:nvSpPr>
            <p:cNvPr id="41" name="Round Same Side Corner Rectangle 4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2" name="TextBox 4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43" name="Group 42"/>
          <p:cNvGrpSpPr/>
          <p:nvPr/>
        </p:nvGrpSpPr>
        <p:grpSpPr>
          <a:xfrm>
            <a:off x="11654409" y="3430968"/>
            <a:ext cx="430888" cy="1152129"/>
            <a:chOff x="11428927" y="365650"/>
            <a:chExt cx="430888" cy="1152129"/>
          </a:xfrm>
        </p:grpSpPr>
        <p:sp>
          <p:nvSpPr>
            <p:cNvPr id="44" name="Round Same Side Corner Rectangle 4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TextBox 4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46" name="Group 45"/>
          <p:cNvGrpSpPr/>
          <p:nvPr/>
        </p:nvGrpSpPr>
        <p:grpSpPr>
          <a:xfrm>
            <a:off x="11649681" y="45417"/>
            <a:ext cx="430887" cy="1152129"/>
            <a:chOff x="11716960" y="45417"/>
            <a:chExt cx="430887" cy="1152129"/>
          </a:xfrm>
        </p:grpSpPr>
        <p:sp>
          <p:nvSpPr>
            <p:cNvPr id="47" name="Round Same Side Corner Rectangle 46"/>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TextBox 47"/>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50" name="Group 49"/>
          <p:cNvGrpSpPr/>
          <p:nvPr/>
        </p:nvGrpSpPr>
        <p:grpSpPr>
          <a:xfrm>
            <a:off x="11649681" y="2302451"/>
            <a:ext cx="430888" cy="1152129"/>
            <a:chOff x="11428927" y="365650"/>
            <a:chExt cx="430888" cy="1152129"/>
          </a:xfrm>
        </p:grpSpPr>
        <p:sp>
          <p:nvSpPr>
            <p:cNvPr id="51" name="Round Same Side Corner Rectangle 5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3" name="TextBox 5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54" name="Group 53"/>
          <p:cNvGrpSpPr/>
          <p:nvPr/>
        </p:nvGrpSpPr>
        <p:grpSpPr>
          <a:xfrm>
            <a:off x="11715799" y="1173934"/>
            <a:ext cx="462824" cy="1152129"/>
            <a:chOff x="11685022" y="1926277"/>
            <a:chExt cx="462824" cy="1152129"/>
          </a:xfrm>
        </p:grpSpPr>
        <p:sp>
          <p:nvSpPr>
            <p:cNvPr id="55" name="Round Same Side Corner Rectangle 54"/>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TextBox 55"/>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4765331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a:solidFill>
                  <a:srgbClr val="B5101C"/>
                </a:solidFill>
              </a:rPr>
              <a:t>Other Taxes &amp; Collections</a:t>
            </a:r>
            <a:r>
              <a:rPr lang="en-ZA" sz="3200" b="1" dirty="0">
                <a:solidFill>
                  <a:srgbClr val="002060"/>
                </a:solidFill>
              </a:rPr>
              <a:t>| 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38</a:t>
            </a:fld>
            <a:endParaRPr lang="en-ZA" spc="300"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9914" y="4352970"/>
            <a:ext cx="1381080" cy="138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Rectangle 64"/>
          <p:cNvSpPr/>
          <p:nvPr/>
        </p:nvSpPr>
        <p:spPr>
          <a:xfrm>
            <a:off x="3810572" y="997422"/>
            <a:ext cx="7473179" cy="3584500"/>
          </a:xfrm>
          <a:prstGeom prst="rect">
            <a:avLst/>
          </a:prstGeom>
        </p:spPr>
        <p:txBody>
          <a:bodyPr wrap="square" lIns="108896" tIns="54448" rIns="108896" bIns="54448">
            <a:spAutoFit/>
          </a:bodyPr>
          <a:lstStyle/>
          <a:p>
            <a:pPr marL="342900" indent="-342900" algn="just">
              <a:lnSpc>
                <a:spcPct val="115000"/>
              </a:lnSpc>
              <a:spcAft>
                <a:spcPts val="1191"/>
              </a:spcAft>
              <a:buFont typeface="Wingdings" panose="05000000000000000000" pitchFamily="2" charset="2"/>
              <a:buChar char="ü"/>
            </a:pPr>
            <a:r>
              <a:rPr lang="en-ZA" sz="1800" dirty="0">
                <a:latin typeface="Calibri" panose="020F0502020204030204" pitchFamily="34" charset="0"/>
                <a:ea typeface="Cambria" panose="02040503050406030204" pitchFamily="18" charset="0"/>
                <a:cs typeface="Times New Roman" panose="02020603050405020304" pitchFamily="18" charset="0"/>
              </a:rPr>
              <a:t>The Southern African Customs Union (SACU) consists of five participating countries, Botswana, Lesotho, Namibia, Swaziland (BLNS) as well as South Africa. It was formed in 1910 and is the oldest customs union in the world. </a:t>
            </a:r>
          </a:p>
          <a:p>
            <a:pPr marL="342900" indent="-342900" algn="just">
              <a:lnSpc>
                <a:spcPct val="115000"/>
              </a:lnSpc>
              <a:spcAft>
                <a:spcPts val="1191"/>
              </a:spcAft>
              <a:buFont typeface="Wingdings" panose="05000000000000000000" pitchFamily="2" charset="2"/>
              <a:buChar char="ü"/>
            </a:pPr>
            <a:r>
              <a:rPr lang="en-ZA" sz="1800" dirty="0">
                <a:latin typeface="Calibri" panose="020F0502020204030204" pitchFamily="34" charset="0"/>
                <a:ea typeface="Cambria" panose="02040503050406030204" pitchFamily="18" charset="0"/>
                <a:cs typeface="Times New Roman" panose="02020603050405020304" pitchFamily="18" charset="0"/>
              </a:rPr>
              <a:t>South Africa administers the SACU revenue pool and on a quarterly basis disburses amounts to the BLNS countries. </a:t>
            </a:r>
          </a:p>
          <a:p>
            <a:pPr marL="342900" indent="-342900" algn="just">
              <a:lnSpc>
                <a:spcPct val="115000"/>
              </a:lnSpc>
              <a:spcAft>
                <a:spcPts val="1191"/>
              </a:spcAft>
              <a:buFont typeface="Wingdings" panose="05000000000000000000" pitchFamily="2" charset="2"/>
              <a:buChar char="ü"/>
            </a:pPr>
            <a:r>
              <a:rPr lang="en-ZA" sz="1800" dirty="0">
                <a:latin typeface="Calibri" panose="020F0502020204030204" pitchFamily="34" charset="0"/>
                <a:ea typeface="Cambria" panose="02040503050406030204" pitchFamily="18" charset="0"/>
                <a:cs typeface="Times New Roman" panose="02020603050405020304" pitchFamily="18" charset="0"/>
              </a:rPr>
              <a:t>Customs duties are paid to South Africa on goods imported by BLNS countries that are transported through South Africa in bond to the BLNS countries. Excise duty is collected at source and paid in South Africa on goods liable for excise duties that are exported from South Africa to BLNS countries.</a:t>
            </a:r>
          </a:p>
        </p:txBody>
      </p:sp>
      <p:grpSp>
        <p:nvGrpSpPr>
          <p:cNvPr id="68" name="Group 57"/>
          <p:cNvGrpSpPr>
            <a:grpSpLocks/>
          </p:cNvGrpSpPr>
          <p:nvPr/>
        </p:nvGrpSpPr>
        <p:grpSpPr bwMode="auto">
          <a:xfrm>
            <a:off x="50503" y="1413570"/>
            <a:ext cx="3744416" cy="4097708"/>
            <a:chOff x="1338" y="527"/>
            <a:chExt cx="3275" cy="3584"/>
          </a:xfrm>
        </p:grpSpPr>
        <p:sp>
          <p:nvSpPr>
            <p:cNvPr id="76" name="Freeform 5"/>
            <p:cNvSpPr>
              <a:spLocks/>
            </p:cNvSpPr>
            <p:nvPr/>
          </p:nvSpPr>
          <p:spPr bwMode="auto">
            <a:xfrm>
              <a:off x="4213" y="2958"/>
              <a:ext cx="354" cy="660"/>
            </a:xfrm>
            <a:custGeom>
              <a:avLst/>
              <a:gdLst>
                <a:gd name="T0" fmla="*/ 6 w 58"/>
                <a:gd name="T1" fmla="*/ 91 h 107"/>
                <a:gd name="T2" fmla="*/ 3 w 58"/>
                <a:gd name="T3" fmla="*/ 76 h 107"/>
                <a:gd name="T4" fmla="*/ 13 w 58"/>
                <a:gd name="T5" fmla="*/ 61 h 107"/>
                <a:gd name="T6" fmla="*/ 8 w 58"/>
                <a:gd name="T7" fmla="*/ 42 h 107"/>
                <a:gd name="T8" fmla="*/ 14 w 58"/>
                <a:gd name="T9" fmla="*/ 32 h 107"/>
                <a:gd name="T10" fmla="*/ 31 w 58"/>
                <a:gd name="T11" fmla="*/ 25 h 107"/>
                <a:gd name="T12" fmla="*/ 39 w 58"/>
                <a:gd name="T13" fmla="*/ 10 h 107"/>
                <a:gd name="T14" fmla="*/ 45 w 58"/>
                <a:gd name="T15" fmla="*/ 6 h 107"/>
                <a:gd name="T16" fmla="*/ 49 w 58"/>
                <a:gd name="T17" fmla="*/ 0 h 107"/>
                <a:gd name="T18" fmla="*/ 55 w 58"/>
                <a:gd name="T19" fmla="*/ 9 h 107"/>
                <a:gd name="T20" fmla="*/ 56 w 58"/>
                <a:gd name="T21" fmla="*/ 26 h 107"/>
                <a:gd name="T22" fmla="*/ 50 w 58"/>
                <a:gd name="T23" fmla="*/ 32 h 107"/>
                <a:gd name="T24" fmla="*/ 49 w 58"/>
                <a:gd name="T25" fmla="*/ 45 h 107"/>
                <a:gd name="T26" fmla="*/ 33 w 58"/>
                <a:gd name="T27" fmla="*/ 100 h 107"/>
                <a:gd name="T28" fmla="*/ 22 w 58"/>
                <a:gd name="T29" fmla="*/ 107 h 107"/>
                <a:gd name="T30" fmla="*/ 11 w 58"/>
                <a:gd name="T31" fmla="*/ 103 h 107"/>
                <a:gd name="T32" fmla="*/ 6 w 58"/>
                <a:gd name="T33"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107">
                  <a:moveTo>
                    <a:pt x="6" y="91"/>
                  </a:moveTo>
                  <a:cubicBezTo>
                    <a:pt x="6" y="85"/>
                    <a:pt x="0" y="81"/>
                    <a:pt x="3" y="76"/>
                  </a:cubicBezTo>
                  <a:cubicBezTo>
                    <a:pt x="7" y="72"/>
                    <a:pt x="13" y="67"/>
                    <a:pt x="13" y="61"/>
                  </a:cubicBezTo>
                  <a:cubicBezTo>
                    <a:pt x="13" y="54"/>
                    <a:pt x="6" y="47"/>
                    <a:pt x="8" y="42"/>
                  </a:cubicBezTo>
                  <a:cubicBezTo>
                    <a:pt x="10" y="37"/>
                    <a:pt x="11" y="33"/>
                    <a:pt x="14" y="32"/>
                  </a:cubicBezTo>
                  <a:cubicBezTo>
                    <a:pt x="16" y="31"/>
                    <a:pt x="25" y="32"/>
                    <a:pt x="31" y="25"/>
                  </a:cubicBezTo>
                  <a:cubicBezTo>
                    <a:pt x="36" y="18"/>
                    <a:pt x="39" y="12"/>
                    <a:pt x="39" y="10"/>
                  </a:cubicBezTo>
                  <a:cubicBezTo>
                    <a:pt x="40" y="8"/>
                    <a:pt x="45" y="9"/>
                    <a:pt x="45" y="6"/>
                  </a:cubicBezTo>
                  <a:cubicBezTo>
                    <a:pt x="46" y="4"/>
                    <a:pt x="49" y="0"/>
                    <a:pt x="49" y="0"/>
                  </a:cubicBezTo>
                  <a:cubicBezTo>
                    <a:pt x="52" y="1"/>
                    <a:pt x="55" y="5"/>
                    <a:pt x="55" y="9"/>
                  </a:cubicBezTo>
                  <a:cubicBezTo>
                    <a:pt x="55" y="13"/>
                    <a:pt x="58" y="21"/>
                    <a:pt x="56" y="26"/>
                  </a:cubicBezTo>
                  <a:cubicBezTo>
                    <a:pt x="54" y="30"/>
                    <a:pt x="50" y="28"/>
                    <a:pt x="50" y="32"/>
                  </a:cubicBezTo>
                  <a:cubicBezTo>
                    <a:pt x="50" y="36"/>
                    <a:pt x="53" y="39"/>
                    <a:pt x="49" y="45"/>
                  </a:cubicBezTo>
                  <a:cubicBezTo>
                    <a:pt x="46" y="51"/>
                    <a:pt x="35" y="97"/>
                    <a:pt x="33" y="100"/>
                  </a:cubicBezTo>
                  <a:cubicBezTo>
                    <a:pt x="31" y="103"/>
                    <a:pt x="26" y="107"/>
                    <a:pt x="22" y="107"/>
                  </a:cubicBezTo>
                  <a:cubicBezTo>
                    <a:pt x="18" y="107"/>
                    <a:pt x="11" y="103"/>
                    <a:pt x="11" y="103"/>
                  </a:cubicBezTo>
                  <a:cubicBezTo>
                    <a:pt x="8" y="100"/>
                    <a:pt x="5" y="97"/>
                    <a:pt x="6" y="91"/>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94" name="Freeform 6"/>
            <p:cNvSpPr>
              <a:spLocks/>
            </p:cNvSpPr>
            <p:nvPr/>
          </p:nvSpPr>
          <p:spPr bwMode="auto">
            <a:xfrm>
              <a:off x="4113" y="1812"/>
              <a:ext cx="500" cy="643"/>
            </a:xfrm>
            <a:custGeom>
              <a:avLst/>
              <a:gdLst>
                <a:gd name="T0" fmla="*/ 0 w 80"/>
                <a:gd name="T1" fmla="*/ 99 h 104"/>
                <a:gd name="T2" fmla="*/ 0 w 80"/>
                <a:gd name="T3" fmla="*/ 71 h 104"/>
                <a:gd name="T4" fmla="*/ 3 w 80"/>
                <a:gd name="T5" fmla="*/ 68 h 104"/>
                <a:gd name="T6" fmla="*/ 6 w 80"/>
                <a:gd name="T7" fmla="*/ 62 h 104"/>
                <a:gd name="T8" fmla="*/ 9 w 80"/>
                <a:gd name="T9" fmla="*/ 61 h 104"/>
                <a:gd name="T10" fmla="*/ 20 w 80"/>
                <a:gd name="T11" fmla="*/ 56 h 104"/>
                <a:gd name="T12" fmla="*/ 31 w 80"/>
                <a:gd name="T13" fmla="*/ 55 h 104"/>
                <a:gd name="T14" fmla="*/ 54 w 80"/>
                <a:gd name="T15" fmla="*/ 32 h 104"/>
                <a:gd name="T16" fmla="*/ 25 w 80"/>
                <a:gd name="T17" fmla="*/ 24 h 104"/>
                <a:gd name="T18" fmla="*/ 13 w 80"/>
                <a:gd name="T19" fmla="*/ 13 h 104"/>
                <a:gd name="T20" fmla="*/ 15 w 80"/>
                <a:gd name="T21" fmla="*/ 9 h 104"/>
                <a:gd name="T22" fmla="*/ 19 w 80"/>
                <a:gd name="T23" fmla="*/ 6 h 104"/>
                <a:gd name="T24" fmla="*/ 28 w 80"/>
                <a:gd name="T25" fmla="*/ 13 h 104"/>
                <a:gd name="T26" fmla="*/ 38 w 80"/>
                <a:gd name="T27" fmla="*/ 9 h 104"/>
                <a:gd name="T28" fmla="*/ 54 w 80"/>
                <a:gd name="T29" fmla="*/ 7 h 104"/>
                <a:gd name="T30" fmla="*/ 71 w 80"/>
                <a:gd name="T31" fmla="*/ 3 h 104"/>
                <a:gd name="T32" fmla="*/ 75 w 80"/>
                <a:gd name="T33" fmla="*/ 0 h 104"/>
                <a:gd name="T34" fmla="*/ 80 w 80"/>
                <a:gd name="T35" fmla="*/ 1 h 104"/>
                <a:gd name="T36" fmla="*/ 78 w 80"/>
                <a:gd name="T37" fmla="*/ 11 h 104"/>
                <a:gd name="T38" fmla="*/ 76 w 80"/>
                <a:gd name="T39" fmla="*/ 22 h 104"/>
                <a:gd name="T40" fmla="*/ 65 w 80"/>
                <a:gd name="T41" fmla="*/ 40 h 104"/>
                <a:gd name="T42" fmla="*/ 52 w 80"/>
                <a:gd name="T43" fmla="*/ 61 h 104"/>
                <a:gd name="T44" fmla="*/ 32 w 80"/>
                <a:gd name="T45" fmla="*/ 78 h 104"/>
                <a:gd name="T46" fmla="*/ 11 w 80"/>
                <a:gd name="T47" fmla="*/ 96 h 104"/>
                <a:gd name="T48" fmla="*/ 4 w 80"/>
                <a:gd name="T49" fmla="*/ 104 h 104"/>
                <a:gd name="T50" fmla="*/ 0 w 80"/>
                <a:gd name="T51" fmla="*/ 9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4">
                  <a:moveTo>
                    <a:pt x="0" y="99"/>
                  </a:moveTo>
                  <a:cubicBezTo>
                    <a:pt x="0" y="71"/>
                    <a:pt x="0" y="71"/>
                    <a:pt x="0" y="71"/>
                  </a:cubicBezTo>
                  <a:cubicBezTo>
                    <a:pt x="3" y="68"/>
                    <a:pt x="3" y="68"/>
                    <a:pt x="3" y="68"/>
                  </a:cubicBezTo>
                  <a:cubicBezTo>
                    <a:pt x="6" y="62"/>
                    <a:pt x="6" y="62"/>
                    <a:pt x="6" y="62"/>
                  </a:cubicBezTo>
                  <a:cubicBezTo>
                    <a:pt x="7" y="62"/>
                    <a:pt x="9" y="62"/>
                    <a:pt x="9" y="61"/>
                  </a:cubicBezTo>
                  <a:cubicBezTo>
                    <a:pt x="10" y="61"/>
                    <a:pt x="17" y="57"/>
                    <a:pt x="20" y="56"/>
                  </a:cubicBezTo>
                  <a:cubicBezTo>
                    <a:pt x="23" y="55"/>
                    <a:pt x="30" y="56"/>
                    <a:pt x="31" y="55"/>
                  </a:cubicBezTo>
                  <a:cubicBezTo>
                    <a:pt x="33" y="54"/>
                    <a:pt x="53" y="32"/>
                    <a:pt x="54" y="32"/>
                  </a:cubicBezTo>
                  <a:cubicBezTo>
                    <a:pt x="55" y="31"/>
                    <a:pt x="31" y="29"/>
                    <a:pt x="25" y="24"/>
                  </a:cubicBezTo>
                  <a:cubicBezTo>
                    <a:pt x="19" y="20"/>
                    <a:pt x="13" y="16"/>
                    <a:pt x="13" y="13"/>
                  </a:cubicBezTo>
                  <a:cubicBezTo>
                    <a:pt x="13" y="11"/>
                    <a:pt x="15" y="10"/>
                    <a:pt x="15" y="9"/>
                  </a:cubicBezTo>
                  <a:cubicBezTo>
                    <a:pt x="15" y="7"/>
                    <a:pt x="19" y="6"/>
                    <a:pt x="19" y="6"/>
                  </a:cubicBezTo>
                  <a:cubicBezTo>
                    <a:pt x="22" y="9"/>
                    <a:pt x="23" y="13"/>
                    <a:pt x="28" y="13"/>
                  </a:cubicBezTo>
                  <a:cubicBezTo>
                    <a:pt x="32" y="13"/>
                    <a:pt x="36" y="9"/>
                    <a:pt x="38" y="9"/>
                  </a:cubicBezTo>
                  <a:cubicBezTo>
                    <a:pt x="41" y="9"/>
                    <a:pt x="50" y="9"/>
                    <a:pt x="54" y="7"/>
                  </a:cubicBezTo>
                  <a:cubicBezTo>
                    <a:pt x="57" y="6"/>
                    <a:pt x="69" y="5"/>
                    <a:pt x="71" y="3"/>
                  </a:cubicBezTo>
                  <a:cubicBezTo>
                    <a:pt x="73" y="1"/>
                    <a:pt x="74" y="0"/>
                    <a:pt x="75" y="0"/>
                  </a:cubicBezTo>
                  <a:cubicBezTo>
                    <a:pt x="76" y="0"/>
                    <a:pt x="80" y="0"/>
                    <a:pt x="80" y="1"/>
                  </a:cubicBezTo>
                  <a:cubicBezTo>
                    <a:pt x="80" y="2"/>
                    <a:pt x="78" y="9"/>
                    <a:pt x="78" y="11"/>
                  </a:cubicBezTo>
                  <a:cubicBezTo>
                    <a:pt x="78" y="12"/>
                    <a:pt x="77" y="20"/>
                    <a:pt x="76" y="22"/>
                  </a:cubicBezTo>
                  <a:cubicBezTo>
                    <a:pt x="74" y="24"/>
                    <a:pt x="66" y="37"/>
                    <a:pt x="65" y="40"/>
                  </a:cubicBezTo>
                  <a:cubicBezTo>
                    <a:pt x="64" y="43"/>
                    <a:pt x="57" y="56"/>
                    <a:pt x="52" y="61"/>
                  </a:cubicBezTo>
                  <a:cubicBezTo>
                    <a:pt x="47" y="66"/>
                    <a:pt x="39" y="74"/>
                    <a:pt x="32" y="78"/>
                  </a:cubicBezTo>
                  <a:cubicBezTo>
                    <a:pt x="26" y="82"/>
                    <a:pt x="18" y="90"/>
                    <a:pt x="11" y="96"/>
                  </a:cubicBezTo>
                  <a:cubicBezTo>
                    <a:pt x="9" y="99"/>
                    <a:pt x="6" y="101"/>
                    <a:pt x="4" y="104"/>
                  </a:cubicBezTo>
                  <a:lnTo>
                    <a:pt x="0" y="99"/>
                  </a:ln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96" name="Freeform 7"/>
            <p:cNvSpPr>
              <a:spLocks/>
            </p:cNvSpPr>
            <p:nvPr/>
          </p:nvSpPr>
          <p:spPr bwMode="auto">
            <a:xfrm>
              <a:off x="3729" y="1696"/>
              <a:ext cx="726" cy="523"/>
            </a:xfrm>
            <a:custGeom>
              <a:avLst/>
              <a:gdLst>
                <a:gd name="T0" fmla="*/ 10 w 118"/>
                <a:gd name="T1" fmla="*/ 56 h 84"/>
                <a:gd name="T2" fmla="*/ 2 w 118"/>
                <a:gd name="T3" fmla="*/ 53 h 84"/>
                <a:gd name="T4" fmla="*/ 2 w 118"/>
                <a:gd name="T5" fmla="*/ 46 h 84"/>
                <a:gd name="T6" fmla="*/ 9 w 118"/>
                <a:gd name="T7" fmla="*/ 46 h 84"/>
                <a:gd name="T8" fmla="*/ 13 w 118"/>
                <a:gd name="T9" fmla="*/ 30 h 84"/>
                <a:gd name="T10" fmla="*/ 17 w 118"/>
                <a:gd name="T11" fmla="*/ 27 h 84"/>
                <a:gd name="T12" fmla="*/ 19 w 118"/>
                <a:gd name="T13" fmla="*/ 18 h 84"/>
                <a:gd name="T14" fmla="*/ 26 w 118"/>
                <a:gd name="T15" fmla="*/ 12 h 84"/>
                <a:gd name="T16" fmla="*/ 29 w 118"/>
                <a:gd name="T17" fmla="*/ 2 h 84"/>
                <a:gd name="T18" fmla="*/ 39 w 118"/>
                <a:gd name="T19" fmla="*/ 3 h 84"/>
                <a:gd name="T20" fmla="*/ 39 w 118"/>
                <a:gd name="T21" fmla="*/ 3 h 84"/>
                <a:gd name="T22" fmla="*/ 43 w 118"/>
                <a:gd name="T23" fmla="*/ 0 h 84"/>
                <a:gd name="T24" fmla="*/ 52 w 118"/>
                <a:gd name="T25" fmla="*/ 1 h 84"/>
                <a:gd name="T26" fmla="*/ 63 w 118"/>
                <a:gd name="T27" fmla="*/ 6 h 84"/>
                <a:gd name="T28" fmla="*/ 71 w 118"/>
                <a:gd name="T29" fmla="*/ 14 h 84"/>
                <a:gd name="T30" fmla="*/ 70 w 118"/>
                <a:gd name="T31" fmla="*/ 21 h 84"/>
                <a:gd name="T32" fmla="*/ 69 w 118"/>
                <a:gd name="T33" fmla="*/ 27 h 84"/>
                <a:gd name="T34" fmla="*/ 78 w 118"/>
                <a:gd name="T35" fmla="*/ 27 h 84"/>
                <a:gd name="T36" fmla="*/ 76 w 118"/>
                <a:gd name="T37" fmla="*/ 31 h 84"/>
                <a:gd name="T38" fmla="*/ 88 w 118"/>
                <a:gd name="T39" fmla="*/ 42 h 84"/>
                <a:gd name="T40" fmla="*/ 117 w 118"/>
                <a:gd name="T41" fmla="*/ 50 h 84"/>
                <a:gd name="T42" fmla="*/ 94 w 118"/>
                <a:gd name="T43" fmla="*/ 73 h 84"/>
                <a:gd name="T44" fmla="*/ 83 w 118"/>
                <a:gd name="T45" fmla="*/ 74 h 84"/>
                <a:gd name="T46" fmla="*/ 72 w 118"/>
                <a:gd name="T47" fmla="*/ 79 h 84"/>
                <a:gd name="T48" fmla="*/ 69 w 118"/>
                <a:gd name="T49" fmla="*/ 80 h 84"/>
                <a:gd name="T50" fmla="*/ 66 w 118"/>
                <a:gd name="T51" fmla="*/ 81 h 84"/>
                <a:gd name="T52" fmla="*/ 60 w 118"/>
                <a:gd name="T53" fmla="*/ 79 h 84"/>
                <a:gd name="T54" fmla="*/ 52 w 118"/>
                <a:gd name="T55" fmla="*/ 84 h 84"/>
                <a:gd name="T56" fmla="*/ 43 w 118"/>
                <a:gd name="T57" fmla="*/ 83 h 84"/>
                <a:gd name="T58" fmla="*/ 33 w 118"/>
                <a:gd name="T59" fmla="*/ 77 h 84"/>
                <a:gd name="T60" fmla="*/ 25 w 118"/>
                <a:gd name="T61" fmla="*/ 75 h 84"/>
                <a:gd name="T62" fmla="*/ 23 w 118"/>
                <a:gd name="T63" fmla="*/ 75 h 84"/>
                <a:gd name="T64" fmla="*/ 23 w 118"/>
                <a:gd name="T65" fmla="*/ 75 h 84"/>
                <a:gd name="T66" fmla="*/ 22 w 118"/>
                <a:gd name="T67" fmla="*/ 66 h 84"/>
                <a:gd name="T68" fmla="*/ 19 w 118"/>
                <a:gd name="T69" fmla="*/ 61 h 84"/>
                <a:gd name="T70" fmla="*/ 10 w 118"/>
                <a:gd name="T71" fmla="*/ 5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8" h="84">
                  <a:moveTo>
                    <a:pt x="10" y="56"/>
                  </a:moveTo>
                  <a:cubicBezTo>
                    <a:pt x="8" y="53"/>
                    <a:pt x="4" y="54"/>
                    <a:pt x="2" y="53"/>
                  </a:cubicBezTo>
                  <a:cubicBezTo>
                    <a:pt x="0" y="53"/>
                    <a:pt x="1" y="49"/>
                    <a:pt x="2" y="46"/>
                  </a:cubicBezTo>
                  <a:cubicBezTo>
                    <a:pt x="3" y="44"/>
                    <a:pt x="8" y="47"/>
                    <a:pt x="9" y="46"/>
                  </a:cubicBezTo>
                  <a:cubicBezTo>
                    <a:pt x="11" y="44"/>
                    <a:pt x="13" y="33"/>
                    <a:pt x="13" y="30"/>
                  </a:cubicBezTo>
                  <a:cubicBezTo>
                    <a:pt x="13" y="26"/>
                    <a:pt x="17" y="27"/>
                    <a:pt x="17" y="27"/>
                  </a:cubicBezTo>
                  <a:cubicBezTo>
                    <a:pt x="17" y="27"/>
                    <a:pt x="18" y="21"/>
                    <a:pt x="19" y="18"/>
                  </a:cubicBezTo>
                  <a:cubicBezTo>
                    <a:pt x="21" y="14"/>
                    <a:pt x="25" y="13"/>
                    <a:pt x="26" y="12"/>
                  </a:cubicBezTo>
                  <a:cubicBezTo>
                    <a:pt x="27" y="12"/>
                    <a:pt x="28" y="4"/>
                    <a:pt x="29" y="2"/>
                  </a:cubicBezTo>
                  <a:cubicBezTo>
                    <a:pt x="39" y="3"/>
                    <a:pt x="39" y="3"/>
                    <a:pt x="39" y="3"/>
                  </a:cubicBezTo>
                  <a:cubicBezTo>
                    <a:pt x="39" y="3"/>
                    <a:pt x="39" y="3"/>
                    <a:pt x="39" y="3"/>
                  </a:cubicBezTo>
                  <a:cubicBezTo>
                    <a:pt x="40" y="2"/>
                    <a:pt x="42" y="1"/>
                    <a:pt x="43" y="0"/>
                  </a:cubicBezTo>
                  <a:cubicBezTo>
                    <a:pt x="45" y="0"/>
                    <a:pt x="50" y="1"/>
                    <a:pt x="52" y="1"/>
                  </a:cubicBezTo>
                  <a:cubicBezTo>
                    <a:pt x="53" y="1"/>
                    <a:pt x="61" y="4"/>
                    <a:pt x="63" y="6"/>
                  </a:cubicBezTo>
                  <a:cubicBezTo>
                    <a:pt x="65" y="7"/>
                    <a:pt x="68" y="11"/>
                    <a:pt x="71" y="14"/>
                  </a:cubicBezTo>
                  <a:cubicBezTo>
                    <a:pt x="73" y="18"/>
                    <a:pt x="71" y="18"/>
                    <a:pt x="70" y="21"/>
                  </a:cubicBezTo>
                  <a:cubicBezTo>
                    <a:pt x="69" y="23"/>
                    <a:pt x="69" y="25"/>
                    <a:pt x="69" y="27"/>
                  </a:cubicBezTo>
                  <a:cubicBezTo>
                    <a:pt x="70" y="29"/>
                    <a:pt x="78" y="27"/>
                    <a:pt x="78" y="27"/>
                  </a:cubicBezTo>
                  <a:cubicBezTo>
                    <a:pt x="78" y="28"/>
                    <a:pt x="76" y="29"/>
                    <a:pt x="76" y="31"/>
                  </a:cubicBezTo>
                  <a:cubicBezTo>
                    <a:pt x="76" y="34"/>
                    <a:pt x="82" y="38"/>
                    <a:pt x="88" y="42"/>
                  </a:cubicBezTo>
                  <a:cubicBezTo>
                    <a:pt x="94" y="47"/>
                    <a:pt x="118" y="49"/>
                    <a:pt x="117" y="50"/>
                  </a:cubicBezTo>
                  <a:cubicBezTo>
                    <a:pt x="116" y="50"/>
                    <a:pt x="96" y="72"/>
                    <a:pt x="94" y="73"/>
                  </a:cubicBezTo>
                  <a:cubicBezTo>
                    <a:pt x="93" y="74"/>
                    <a:pt x="86" y="73"/>
                    <a:pt x="83" y="74"/>
                  </a:cubicBezTo>
                  <a:cubicBezTo>
                    <a:pt x="80" y="75"/>
                    <a:pt x="73" y="79"/>
                    <a:pt x="72" y="79"/>
                  </a:cubicBezTo>
                  <a:cubicBezTo>
                    <a:pt x="72" y="80"/>
                    <a:pt x="70" y="80"/>
                    <a:pt x="69" y="80"/>
                  </a:cubicBezTo>
                  <a:cubicBezTo>
                    <a:pt x="68" y="80"/>
                    <a:pt x="66" y="81"/>
                    <a:pt x="66" y="81"/>
                  </a:cubicBezTo>
                  <a:cubicBezTo>
                    <a:pt x="64" y="81"/>
                    <a:pt x="62" y="78"/>
                    <a:pt x="60" y="79"/>
                  </a:cubicBezTo>
                  <a:cubicBezTo>
                    <a:pt x="58" y="80"/>
                    <a:pt x="52" y="84"/>
                    <a:pt x="52" y="84"/>
                  </a:cubicBezTo>
                  <a:cubicBezTo>
                    <a:pt x="52" y="84"/>
                    <a:pt x="45" y="83"/>
                    <a:pt x="43" y="83"/>
                  </a:cubicBezTo>
                  <a:cubicBezTo>
                    <a:pt x="40" y="83"/>
                    <a:pt x="33" y="77"/>
                    <a:pt x="33" y="77"/>
                  </a:cubicBezTo>
                  <a:cubicBezTo>
                    <a:pt x="25" y="75"/>
                    <a:pt x="25" y="75"/>
                    <a:pt x="25" y="75"/>
                  </a:cubicBezTo>
                  <a:cubicBezTo>
                    <a:pt x="23" y="75"/>
                    <a:pt x="23" y="75"/>
                    <a:pt x="23" y="75"/>
                  </a:cubicBezTo>
                  <a:cubicBezTo>
                    <a:pt x="23" y="75"/>
                    <a:pt x="23" y="75"/>
                    <a:pt x="23" y="75"/>
                  </a:cubicBezTo>
                  <a:cubicBezTo>
                    <a:pt x="22" y="66"/>
                    <a:pt x="22" y="66"/>
                    <a:pt x="22" y="66"/>
                  </a:cubicBezTo>
                  <a:cubicBezTo>
                    <a:pt x="20" y="66"/>
                    <a:pt x="19" y="63"/>
                    <a:pt x="19" y="61"/>
                  </a:cubicBezTo>
                  <a:cubicBezTo>
                    <a:pt x="19" y="59"/>
                    <a:pt x="13" y="58"/>
                    <a:pt x="10" y="56"/>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97" name="Freeform 8"/>
            <p:cNvSpPr>
              <a:spLocks/>
            </p:cNvSpPr>
            <p:nvPr/>
          </p:nvSpPr>
          <p:spPr bwMode="auto">
            <a:xfrm>
              <a:off x="3904" y="1533"/>
              <a:ext cx="331" cy="343"/>
            </a:xfrm>
            <a:custGeom>
              <a:avLst/>
              <a:gdLst>
                <a:gd name="T0" fmla="*/ 10 w 53"/>
                <a:gd name="T1" fmla="*/ 30 h 56"/>
                <a:gd name="T2" fmla="*/ 0 w 53"/>
                <a:gd name="T3" fmla="*/ 29 h 56"/>
                <a:gd name="T4" fmla="*/ 4 w 53"/>
                <a:gd name="T5" fmla="*/ 11 h 56"/>
                <a:gd name="T6" fmla="*/ 12 w 53"/>
                <a:gd name="T7" fmla="*/ 2 h 56"/>
                <a:gd name="T8" fmla="*/ 17 w 53"/>
                <a:gd name="T9" fmla="*/ 0 h 56"/>
                <a:gd name="T10" fmla="*/ 22 w 53"/>
                <a:gd name="T11" fmla="*/ 16 h 56"/>
                <a:gd name="T12" fmla="*/ 35 w 53"/>
                <a:gd name="T13" fmla="*/ 24 h 56"/>
                <a:gd name="T14" fmla="*/ 50 w 53"/>
                <a:gd name="T15" fmla="*/ 41 h 56"/>
                <a:gd name="T16" fmla="*/ 50 w 53"/>
                <a:gd name="T17" fmla="*/ 46 h 56"/>
                <a:gd name="T18" fmla="*/ 53 w 53"/>
                <a:gd name="T19" fmla="*/ 51 h 56"/>
                <a:gd name="T20" fmla="*/ 49 w 53"/>
                <a:gd name="T21" fmla="*/ 54 h 56"/>
                <a:gd name="T22" fmla="*/ 40 w 53"/>
                <a:gd name="T23" fmla="*/ 54 h 56"/>
                <a:gd name="T24" fmla="*/ 41 w 53"/>
                <a:gd name="T25" fmla="*/ 48 h 56"/>
                <a:gd name="T26" fmla="*/ 42 w 53"/>
                <a:gd name="T27" fmla="*/ 41 h 56"/>
                <a:gd name="T28" fmla="*/ 34 w 53"/>
                <a:gd name="T29" fmla="*/ 33 h 56"/>
                <a:gd name="T30" fmla="*/ 23 w 53"/>
                <a:gd name="T31" fmla="*/ 28 h 56"/>
                <a:gd name="T32" fmla="*/ 14 w 53"/>
                <a:gd name="T33" fmla="*/ 27 h 56"/>
                <a:gd name="T34" fmla="*/ 10 w 53"/>
                <a:gd name="T35" fmla="*/ 3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56">
                  <a:moveTo>
                    <a:pt x="10" y="30"/>
                  </a:moveTo>
                  <a:cubicBezTo>
                    <a:pt x="0" y="29"/>
                    <a:pt x="0" y="29"/>
                    <a:pt x="0" y="29"/>
                  </a:cubicBezTo>
                  <a:cubicBezTo>
                    <a:pt x="1" y="26"/>
                    <a:pt x="2" y="18"/>
                    <a:pt x="4" y="11"/>
                  </a:cubicBezTo>
                  <a:cubicBezTo>
                    <a:pt x="5" y="4"/>
                    <a:pt x="10" y="3"/>
                    <a:pt x="12" y="2"/>
                  </a:cubicBezTo>
                  <a:cubicBezTo>
                    <a:pt x="15" y="1"/>
                    <a:pt x="17" y="0"/>
                    <a:pt x="17" y="0"/>
                  </a:cubicBezTo>
                  <a:cubicBezTo>
                    <a:pt x="18" y="4"/>
                    <a:pt x="20" y="14"/>
                    <a:pt x="22" y="16"/>
                  </a:cubicBezTo>
                  <a:cubicBezTo>
                    <a:pt x="26" y="18"/>
                    <a:pt x="35" y="23"/>
                    <a:pt x="35" y="24"/>
                  </a:cubicBezTo>
                  <a:cubicBezTo>
                    <a:pt x="35" y="26"/>
                    <a:pt x="49" y="39"/>
                    <a:pt x="50" y="41"/>
                  </a:cubicBezTo>
                  <a:cubicBezTo>
                    <a:pt x="51" y="42"/>
                    <a:pt x="52" y="45"/>
                    <a:pt x="50" y="46"/>
                  </a:cubicBezTo>
                  <a:cubicBezTo>
                    <a:pt x="49" y="46"/>
                    <a:pt x="51" y="48"/>
                    <a:pt x="53" y="51"/>
                  </a:cubicBezTo>
                  <a:cubicBezTo>
                    <a:pt x="53" y="51"/>
                    <a:pt x="49" y="52"/>
                    <a:pt x="49" y="54"/>
                  </a:cubicBezTo>
                  <a:cubicBezTo>
                    <a:pt x="49" y="54"/>
                    <a:pt x="41" y="56"/>
                    <a:pt x="40" y="54"/>
                  </a:cubicBezTo>
                  <a:cubicBezTo>
                    <a:pt x="40" y="52"/>
                    <a:pt x="40" y="50"/>
                    <a:pt x="41" y="48"/>
                  </a:cubicBezTo>
                  <a:cubicBezTo>
                    <a:pt x="42" y="45"/>
                    <a:pt x="44" y="45"/>
                    <a:pt x="42" y="41"/>
                  </a:cubicBezTo>
                  <a:cubicBezTo>
                    <a:pt x="39" y="38"/>
                    <a:pt x="36" y="34"/>
                    <a:pt x="34" y="33"/>
                  </a:cubicBezTo>
                  <a:cubicBezTo>
                    <a:pt x="32" y="31"/>
                    <a:pt x="24" y="28"/>
                    <a:pt x="23" y="28"/>
                  </a:cubicBezTo>
                  <a:cubicBezTo>
                    <a:pt x="21" y="28"/>
                    <a:pt x="16" y="27"/>
                    <a:pt x="14" y="27"/>
                  </a:cubicBezTo>
                  <a:cubicBezTo>
                    <a:pt x="13" y="28"/>
                    <a:pt x="11" y="29"/>
                    <a:pt x="10" y="30"/>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98" name="Freeform 9"/>
            <p:cNvSpPr>
              <a:spLocks/>
            </p:cNvSpPr>
            <p:nvPr/>
          </p:nvSpPr>
          <p:spPr bwMode="auto">
            <a:xfrm>
              <a:off x="3776" y="2162"/>
              <a:ext cx="375" cy="444"/>
            </a:xfrm>
            <a:custGeom>
              <a:avLst/>
              <a:gdLst>
                <a:gd name="T0" fmla="*/ 1 w 60"/>
                <a:gd name="T1" fmla="*/ 3 h 72"/>
                <a:gd name="T2" fmla="*/ 3 w 60"/>
                <a:gd name="T3" fmla="*/ 0 h 72"/>
                <a:gd name="T4" fmla="*/ 14 w 60"/>
                <a:gd name="T5" fmla="*/ 0 h 72"/>
                <a:gd name="T6" fmla="*/ 16 w 60"/>
                <a:gd name="T7" fmla="*/ 0 h 72"/>
                <a:gd name="T8" fmla="*/ 24 w 60"/>
                <a:gd name="T9" fmla="*/ 2 h 72"/>
                <a:gd name="T10" fmla="*/ 34 w 60"/>
                <a:gd name="T11" fmla="*/ 8 h 72"/>
                <a:gd name="T12" fmla="*/ 43 w 60"/>
                <a:gd name="T13" fmla="*/ 9 h 72"/>
                <a:gd name="T14" fmla="*/ 51 w 60"/>
                <a:gd name="T15" fmla="*/ 4 h 72"/>
                <a:gd name="T16" fmla="*/ 57 w 60"/>
                <a:gd name="T17" fmla="*/ 6 h 72"/>
                <a:gd name="T18" fmla="*/ 60 w 60"/>
                <a:gd name="T19" fmla="*/ 5 h 72"/>
                <a:gd name="T20" fmla="*/ 57 w 60"/>
                <a:gd name="T21" fmla="*/ 11 h 72"/>
                <a:gd name="T22" fmla="*/ 54 w 60"/>
                <a:gd name="T23" fmla="*/ 14 h 72"/>
                <a:gd name="T24" fmla="*/ 54 w 60"/>
                <a:gd name="T25" fmla="*/ 42 h 72"/>
                <a:gd name="T26" fmla="*/ 58 w 60"/>
                <a:gd name="T27" fmla="*/ 47 h 72"/>
                <a:gd name="T28" fmla="*/ 51 w 60"/>
                <a:gd name="T29" fmla="*/ 56 h 72"/>
                <a:gd name="T30" fmla="*/ 43 w 60"/>
                <a:gd name="T31" fmla="*/ 70 h 72"/>
                <a:gd name="T32" fmla="*/ 42 w 60"/>
                <a:gd name="T33" fmla="*/ 72 h 72"/>
                <a:gd name="T34" fmla="*/ 31 w 60"/>
                <a:gd name="T35" fmla="*/ 65 h 72"/>
                <a:gd name="T36" fmla="*/ 28 w 60"/>
                <a:gd name="T37" fmla="*/ 58 h 72"/>
                <a:gd name="T38" fmla="*/ 0 w 60"/>
                <a:gd name="T39" fmla="*/ 43 h 72"/>
                <a:gd name="T40" fmla="*/ 1 w 60"/>
                <a:gd name="T41" fmla="*/ 34 h 72"/>
                <a:gd name="T42" fmla="*/ 8 w 60"/>
                <a:gd name="T43" fmla="*/ 21 h 72"/>
                <a:gd name="T44" fmla="*/ 5 w 60"/>
                <a:gd name="T45" fmla="*/ 10 h 72"/>
                <a:gd name="T46" fmla="*/ 1 w 60"/>
                <a:gd name="T4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72">
                  <a:moveTo>
                    <a:pt x="1" y="3"/>
                  </a:moveTo>
                  <a:cubicBezTo>
                    <a:pt x="3" y="0"/>
                    <a:pt x="3" y="0"/>
                    <a:pt x="3" y="0"/>
                  </a:cubicBezTo>
                  <a:cubicBezTo>
                    <a:pt x="14" y="0"/>
                    <a:pt x="14" y="0"/>
                    <a:pt x="14" y="0"/>
                  </a:cubicBezTo>
                  <a:cubicBezTo>
                    <a:pt x="16" y="0"/>
                    <a:pt x="16" y="0"/>
                    <a:pt x="16" y="0"/>
                  </a:cubicBezTo>
                  <a:cubicBezTo>
                    <a:pt x="24" y="2"/>
                    <a:pt x="24" y="2"/>
                    <a:pt x="24" y="2"/>
                  </a:cubicBezTo>
                  <a:cubicBezTo>
                    <a:pt x="24" y="2"/>
                    <a:pt x="31" y="8"/>
                    <a:pt x="34" y="8"/>
                  </a:cubicBezTo>
                  <a:cubicBezTo>
                    <a:pt x="36" y="8"/>
                    <a:pt x="43" y="9"/>
                    <a:pt x="43" y="9"/>
                  </a:cubicBezTo>
                  <a:cubicBezTo>
                    <a:pt x="43" y="9"/>
                    <a:pt x="49" y="5"/>
                    <a:pt x="51" y="4"/>
                  </a:cubicBezTo>
                  <a:cubicBezTo>
                    <a:pt x="53" y="3"/>
                    <a:pt x="55" y="6"/>
                    <a:pt x="57" y="6"/>
                  </a:cubicBezTo>
                  <a:cubicBezTo>
                    <a:pt x="57" y="6"/>
                    <a:pt x="59" y="5"/>
                    <a:pt x="60" y="5"/>
                  </a:cubicBezTo>
                  <a:cubicBezTo>
                    <a:pt x="57" y="11"/>
                    <a:pt x="57" y="11"/>
                    <a:pt x="57" y="11"/>
                  </a:cubicBezTo>
                  <a:cubicBezTo>
                    <a:pt x="54" y="14"/>
                    <a:pt x="54" y="14"/>
                    <a:pt x="54" y="14"/>
                  </a:cubicBezTo>
                  <a:cubicBezTo>
                    <a:pt x="54" y="42"/>
                    <a:pt x="54" y="42"/>
                    <a:pt x="54" y="42"/>
                  </a:cubicBezTo>
                  <a:cubicBezTo>
                    <a:pt x="58" y="47"/>
                    <a:pt x="58" y="47"/>
                    <a:pt x="58" y="47"/>
                  </a:cubicBezTo>
                  <a:cubicBezTo>
                    <a:pt x="55" y="50"/>
                    <a:pt x="53" y="53"/>
                    <a:pt x="51" y="56"/>
                  </a:cubicBezTo>
                  <a:cubicBezTo>
                    <a:pt x="47" y="60"/>
                    <a:pt x="43" y="69"/>
                    <a:pt x="43" y="70"/>
                  </a:cubicBezTo>
                  <a:cubicBezTo>
                    <a:pt x="43" y="71"/>
                    <a:pt x="42" y="71"/>
                    <a:pt x="42" y="72"/>
                  </a:cubicBezTo>
                  <a:cubicBezTo>
                    <a:pt x="31" y="65"/>
                    <a:pt x="31" y="65"/>
                    <a:pt x="31" y="65"/>
                  </a:cubicBezTo>
                  <a:cubicBezTo>
                    <a:pt x="30" y="64"/>
                    <a:pt x="30" y="59"/>
                    <a:pt x="28" y="58"/>
                  </a:cubicBezTo>
                  <a:cubicBezTo>
                    <a:pt x="26" y="57"/>
                    <a:pt x="0" y="43"/>
                    <a:pt x="0" y="43"/>
                  </a:cubicBezTo>
                  <a:cubicBezTo>
                    <a:pt x="0" y="43"/>
                    <a:pt x="1" y="36"/>
                    <a:pt x="1" y="34"/>
                  </a:cubicBezTo>
                  <a:cubicBezTo>
                    <a:pt x="1" y="32"/>
                    <a:pt x="7" y="25"/>
                    <a:pt x="8" y="21"/>
                  </a:cubicBezTo>
                  <a:cubicBezTo>
                    <a:pt x="9" y="16"/>
                    <a:pt x="6" y="13"/>
                    <a:pt x="5" y="10"/>
                  </a:cubicBezTo>
                  <a:lnTo>
                    <a:pt x="1" y="3"/>
                  </a:ln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99" name="Freeform 10"/>
            <p:cNvSpPr>
              <a:spLocks/>
            </p:cNvSpPr>
            <p:nvPr/>
          </p:nvSpPr>
          <p:spPr bwMode="auto">
            <a:xfrm>
              <a:off x="3732" y="2832"/>
              <a:ext cx="144" cy="371"/>
            </a:xfrm>
            <a:custGeom>
              <a:avLst/>
              <a:gdLst>
                <a:gd name="T0" fmla="*/ 1 w 24"/>
                <a:gd name="T1" fmla="*/ 27 h 59"/>
                <a:gd name="T2" fmla="*/ 4 w 24"/>
                <a:gd name="T3" fmla="*/ 21 h 59"/>
                <a:gd name="T4" fmla="*/ 3 w 24"/>
                <a:gd name="T5" fmla="*/ 11 h 59"/>
                <a:gd name="T6" fmla="*/ 5 w 24"/>
                <a:gd name="T7" fmla="*/ 5 h 59"/>
                <a:gd name="T8" fmla="*/ 3 w 24"/>
                <a:gd name="T9" fmla="*/ 1 h 59"/>
                <a:gd name="T10" fmla="*/ 8 w 24"/>
                <a:gd name="T11" fmla="*/ 1 h 59"/>
                <a:gd name="T12" fmla="*/ 13 w 24"/>
                <a:gd name="T13" fmla="*/ 2 h 59"/>
                <a:gd name="T14" fmla="*/ 17 w 24"/>
                <a:gd name="T15" fmla="*/ 16 h 59"/>
                <a:gd name="T16" fmla="*/ 15 w 24"/>
                <a:gd name="T17" fmla="*/ 17 h 59"/>
                <a:gd name="T18" fmla="*/ 12 w 24"/>
                <a:gd name="T19" fmla="*/ 28 h 59"/>
                <a:gd name="T20" fmla="*/ 16 w 24"/>
                <a:gd name="T21" fmla="*/ 30 h 59"/>
                <a:gd name="T22" fmla="*/ 23 w 24"/>
                <a:gd name="T23" fmla="*/ 39 h 59"/>
                <a:gd name="T24" fmla="*/ 23 w 24"/>
                <a:gd name="T25" fmla="*/ 50 h 59"/>
                <a:gd name="T26" fmla="*/ 20 w 24"/>
                <a:gd name="T27" fmla="*/ 52 h 59"/>
                <a:gd name="T28" fmla="*/ 19 w 24"/>
                <a:gd name="T29" fmla="*/ 59 h 59"/>
                <a:gd name="T30" fmla="*/ 10 w 24"/>
                <a:gd name="T31" fmla="*/ 49 h 59"/>
                <a:gd name="T32" fmla="*/ 13 w 24"/>
                <a:gd name="T33" fmla="*/ 38 h 59"/>
                <a:gd name="T34" fmla="*/ 7 w 24"/>
                <a:gd name="T35" fmla="*/ 39 h 59"/>
                <a:gd name="T36" fmla="*/ 5 w 24"/>
                <a:gd name="T37" fmla="*/ 35 h 59"/>
                <a:gd name="T38" fmla="*/ 1 w 24"/>
                <a:gd name="T39" fmla="*/ 34 h 59"/>
                <a:gd name="T40" fmla="*/ 1 w 24"/>
                <a:gd name="T41" fmla="*/ 2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59">
                  <a:moveTo>
                    <a:pt x="1" y="27"/>
                  </a:moveTo>
                  <a:cubicBezTo>
                    <a:pt x="3" y="24"/>
                    <a:pt x="4" y="23"/>
                    <a:pt x="4" y="21"/>
                  </a:cubicBezTo>
                  <a:cubicBezTo>
                    <a:pt x="4" y="19"/>
                    <a:pt x="2" y="13"/>
                    <a:pt x="3" y="11"/>
                  </a:cubicBezTo>
                  <a:cubicBezTo>
                    <a:pt x="5" y="9"/>
                    <a:pt x="5" y="7"/>
                    <a:pt x="5" y="5"/>
                  </a:cubicBezTo>
                  <a:cubicBezTo>
                    <a:pt x="4" y="4"/>
                    <a:pt x="4" y="2"/>
                    <a:pt x="3" y="1"/>
                  </a:cubicBezTo>
                  <a:cubicBezTo>
                    <a:pt x="8" y="1"/>
                    <a:pt x="8" y="1"/>
                    <a:pt x="8" y="1"/>
                  </a:cubicBezTo>
                  <a:cubicBezTo>
                    <a:pt x="8" y="1"/>
                    <a:pt x="11" y="0"/>
                    <a:pt x="13" y="2"/>
                  </a:cubicBezTo>
                  <a:cubicBezTo>
                    <a:pt x="14" y="4"/>
                    <a:pt x="17" y="16"/>
                    <a:pt x="17" y="16"/>
                  </a:cubicBezTo>
                  <a:cubicBezTo>
                    <a:pt x="16" y="17"/>
                    <a:pt x="16" y="17"/>
                    <a:pt x="15" y="17"/>
                  </a:cubicBezTo>
                  <a:cubicBezTo>
                    <a:pt x="13" y="18"/>
                    <a:pt x="12" y="27"/>
                    <a:pt x="12" y="28"/>
                  </a:cubicBezTo>
                  <a:cubicBezTo>
                    <a:pt x="12" y="29"/>
                    <a:pt x="15" y="28"/>
                    <a:pt x="16" y="30"/>
                  </a:cubicBezTo>
                  <a:cubicBezTo>
                    <a:pt x="18" y="32"/>
                    <a:pt x="22" y="38"/>
                    <a:pt x="23" y="39"/>
                  </a:cubicBezTo>
                  <a:cubicBezTo>
                    <a:pt x="24" y="41"/>
                    <a:pt x="23" y="50"/>
                    <a:pt x="23" y="50"/>
                  </a:cubicBezTo>
                  <a:cubicBezTo>
                    <a:pt x="23" y="50"/>
                    <a:pt x="21" y="51"/>
                    <a:pt x="20" y="52"/>
                  </a:cubicBezTo>
                  <a:cubicBezTo>
                    <a:pt x="19" y="53"/>
                    <a:pt x="20" y="58"/>
                    <a:pt x="19" y="59"/>
                  </a:cubicBezTo>
                  <a:cubicBezTo>
                    <a:pt x="17" y="59"/>
                    <a:pt x="11" y="51"/>
                    <a:pt x="10" y="49"/>
                  </a:cubicBezTo>
                  <a:cubicBezTo>
                    <a:pt x="10" y="47"/>
                    <a:pt x="14" y="39"/>
                    <a:pt x="13" y="38"/>
                  </a:cubicBezTo>
                  <a:cubicBezTo>
                    <a:pt x="12" y="36"/>
                    <a:pt x="9" y="39"/>
                    <a:pt x="7" y="39"/>
                  </a:cubicBezTo>
                  <a:cubicBezTo>
                    <a:pt x="5" y="39"/>
                    <a:pt x="7" y="35"/>
                    <a:pt x="5" y="35"/>
                  </a:cubicBezTo>
                  <a:cubicBezTo>
                    <a:pt x="1" y="34"/>
                    <a:pt x="1" y="34"/>
                    <a:pt x="1" y="34"/>
                  </a:cubicBezTo>
                  <a:cubicBezTo>
                    <a:pt x="1" y="34"/>
                    <a:pt x="0" y="30"/>
                    <a:pt x="1" y="27"/>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0" name="Freeform 11"/>
            <p:cNvSpPr>
              <a:spLocks/>
            </p:cNvSpPr>
            <p:nvPr/>
          </p:nvSpPr>
          <p:spPr bwMode="auto">
            <a:xfrm>
              <a:off x="3210" y="1276"/>
              <a:ext cx="800" cy="934"/>
            </a:xfrm>
            <a:custGeom>
              <a:avLst/>
              <a:gdLst>
                <a:gd name="T0" fmla="*/ 16 w 129"/>
                <a:gd name="T1" fmla="*/ 27 h 151"/>
                <a:gd name="T2" fmla="*/ 16 w 129"/>
                <a:gd name="T3" fmla="*/ 24 h 151"/>
                <a:gd name="T4" fmla="*/ 24 w 129"/>
                <a:gd name="T5" fmla="*/ 24 h 151"/>
                <a:gd name="T6" fmla="*/ 24 w 129"/>
                <a:gd name="T7" fmla="*/ 7 h 151"/>
                <a:gd name="T8" fmla="*/ 87 w 129"/>
                <a:gd name="T9" fmla="*/ 7 h 151"/>
                <a:gd name="T10" fmla="*/ 92 w 129"/>
                <a:gd name="T11" fmla="*/ 10 h 151"/>
                <a:gd name="T12" fmla="*/ 98 w 129"/>
                <a:gd name="T13" fmla="*/ 6 h 151"/>
                <a:gd name="T14" fmla="*/ 100 w 129"/>
                <a:gd name="T15" fmla="*/ 1 h 151"/>
                <a:gd name="T16" fmla="*/ 105 w 129"/>
                <a:gd name="T17" fmla="*/ 0 h 151"/>
                <a:gd name="T18" fmla="*/ 106 w 129"/>
                <a:gd name="T19" fmla="*/ 1 h 151"/>
                <a:gd name="T20" fmla="*/ 111 w 129"/>
                <a:gd name="T21" fmla="*/ 3 h 151"/>
                <a:gd name="T22" fmla="*/ 115 w 129"/>
                <a:gd name="T23" fmla="*/ 7 h 151"/>
                <a:gd name="T24" fmla="*/ 119 w 129"/>
                <a:gd name="T25" fmla="*/ 32 h 151"/>
                <a:gd name="T26" fmla="*/ 128 w 129"/>
                <a:gd name="T27" fmla="*/ 38 h 151"/>
                <a:gd name="T28" fmla="*/ 129 w 129"/>
                <a:gd name="T29" fmla="*/ 41 h 151"/>
                <a:gd name="T30" fmla="*/ 124 w 129"/>
                <a:gd name="T31" fmla="*/ 43 h 151"/>
                <a:gd name="T32" fmla="*/ 116 w 129"/>
                <a:gd name="T33" fmla="*/ 52 h 151"/>
                <a:gd name="T34" fmla="*/ 112 w 129"/>
                <a:gd name="T35" fmla="*/ 70 h 151"/>
                <a:gd name="T36" fmla="*/ 109 w 129"/>
                <a:gd name="T37" fmla="*/ 80 h 151"/>
                <a:gd name="T38" fmla="*/ 102 w 129"/>
                <a:gd name="T39" fmla="*/ 86 h 151"/>
                <a:gd name="T40" fmla="*/ 100 w 129"/>
                <a:gd name="T41" fmla="*/ 95 h 151"/>
                <a:gd name="T42" fmla="*/ 96 w 129"/>
                <a:gd name="T43" fmla="*/ 98 h 151"/>
                <a:gd name="T44" fmla="*/ 92 w 129"/>
                <a:gd name="T45" fmla="*/ 114 h 151"/>
                <a:gd name="T46" fmla="*/ 85 w 129"/>
                <a:gd name="T47" fmla="*/ 114 h 151"/>
                <a:gd name="T48" fmla="*/ 85 w 129"/>
                <a:gd name="T49" fmla="*/ 121 h 151"/>
                <a:gd name="T50" fmla="*/ 93 w 129"/>
                <a:gd name="T51" fmla="*/ 124 h 151"/>
                <a:gd name="T52" fmla="*/ 102 w 129"/>
                <a:gd name="T53" fmla="*/ 129 h 151"/>
                <a:gd name="T54" fmla="*/ 105 w 129"/>
                <a:gd name="T55" fmla="*/ 134 h 151"/>
                <a:gd name="T56" fmla="*/ 106 w 129"/>
                <a:gd name="T57" fmla="*/ 143 h 151"/>
                <a:gd name="T58" fmla="*/ 106 w 129"/>
                <a:gd name="T59" fmla="*/ 143 h 151"/>
                <a:gd name="T60" fmla="*/ 95 w 129"/>
                <a:gd name="T61" fmla="*/ 143 h 151"/>
                <a:gd name="T62" fmla="*/ 93 w 129"/>
                <a:gd name="T63" fmla="*/ 146 h 151"/>
                <a:gd name="T64" fmla="*/ 91 w 129"/>
                <a:gd name="T65" fmla="*/ 150 h 151"/>
                <a:gd name="T66" fmla="*/ 81 w 129"/>
                <a:gd name="T67" fmla="*/ 150 h 151"/>
                <a:gd name="T68" fmla="*/ 70 w 129"/>
                <a:gd name="T69" fmla="*/ 151 h 151"/>
                <a:gd name="T70" fmla="*/ 63 w 129"/>
                <a:gd name="T71" fmla="*/ 147 h 151"/>
                <a:gd name="T72" fmla="*/ 59 w 129"/>
                <a:gd name="T73" fmla="*/ 143 h 151"/>
                <a:gd name="T74" fmla="*/ 53 w 129"/>
                <a:gd name="T75" fmla="*/ 146 h 151"/>
                <a:gd name="T76" fmla="*/ 45 w 129"/>
                <a:gd name="T77" fmla="*/ 142 h 151"/>
                <a:gd name="T78" fmla="*/ 41 w 129"/>
                <a:gd name="T79" fmla="*/ 139 h 151"/>
                <a:gd name="T80" fmla="*/ 42 w 129"/>
                <a:gd name="T81" fmla="*/ 134 h 151"/>
                <a:gd name="T82" fmla="*/ 35 w 129"/>
                <a:gd name="T83" fmla="*/ 128 h 151"/>
                <a:gd name="T84" fmla="*/ 27 w 129"/>
                <a:gd name="T85" fmla="*/ 122 h 151"/>
                <a:gd name="T86" fmla="*/ 22 w 129"/>
                <a:gd name="T87" fmla="*/ 116 h 151"/>
                <a:gd name="T88" fmla="*/ 13 w 129"/>
                <a:gd name="T89" fmla="*/ 112 h 151"/>
                <a:gd name="T90" fmla="*/ 14 w 129"/>
                <a:gd name="T91" fmla="*/ 104 h 151"/>
                <a:gd name="T92" fmla="*/ 8 w 129"/>
                <a:gd name="T93" fmla="*/ 95 h 151"/>
                <a:gd name="T94" fmla="*/ 9 w 129"/>
                <a:gd name="T95" fmla="*/ 88 h 151"/>
                <a:gd name="T96" fmla="*/ 4 w 129"/>
                <a:gd name="T97" fmla="*/ 82 h 151"/>
                <a:gd name="T98" fmla="*/ 0 w 129"/>
                <a:gd name="T99" fmla="*/ 79 h 151"/>
                <a:gd name="T100" fmla="*/ 4 w 129"/>
                <a:gd name="T101" fmla="*/ 71 h 151"/>
                <a:gd name="T102" fmla="*/ 8 w 129"/>
                <a:gd name="T103" fmla="*/ 59 h 151"/>
                <a:gd name="T104" fmla="*/ 16 w 129"/>
                <a:gd name="T105" fmla="*/ 57 h 151"/>
                <a:gd name="T106" fmla="*/ 16 w 129"/>
                <a:gd name="T107" fmla="*/ 2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51">
                  <a:moveTo>
                    <a:pt x="16" y="27"/>
                  </a:moveTo>
                  <a:cubicBezTo>
                    <a:pt x="16" y="24"/>
                    <a:pt x="16" y="24"/>
                    <a:pt x="16" y="24"/>
                  </a:cubicBezTo>
                  <a:cubicBezTo>
                    <a:pt x="24" y="24"/>
                    <a:pt x="24" y="24"/>
                    <a:pt x="24" y="24"/>
                  </a:cubicBezTo>
                  <a:cubicBezTo>
                    <a:pt x="24" y="7"/>
                    <a:pt x="24" y="7"/>
                    <a:pt x="24" y="7"/>
                  </a:cubicBezTo>
                  <a:cubicBezTo>
                    <a:pt x="87" y="7"/>
                    <a:pt x="87" y="7"/>
                    <a:pt x="87" y="7"/>
                  </a:cubicBezTo>
                  <a:cubicBezTo>
                    <a:pt x="89" y="8"/>
                    <a:pt x="90" y="11"/>
                    <a:pt x="92" y="10"/>
                  </a:cubicBezTo>
                  <a:cubicBezTo>
                    <a:pt x="94" y="9"/>
                    <a:pt x="98" y="6"/>
                    <a:pt x="98" y="6"/>
                  </a:cubicBezTo>
                  <a:cubicBezTo>
                    <a:pt x="98" y="6"/>
                    <a:pt x="99" y="1"/>
                    <a:pt x="100" y="1"/>
                  </a:cubicBezTo>
                  <a:cubicBezTo>
                    <a:pt x="102" y="1"/>
                    <a:pt x="105" y="0"/>
                    <a:pt x="105" y="0"/>
                  </a:cubicBezTo>
                  <a:cubicBezTo>
                    <a:pt x="105" y="0"/>
                    <a:pt x="105" y="1"/>
                    <a:pt x="106" y="1"/>
                  </a:cubicBezTo>
                  <a:cubicBezTo>
                    <a:pt x="110" y="3"/>
                    <a:pt x="110" y="2"/>
                    <a:pt x="111" y="3"/>
                  </a:cubicBezTo>
                  <a:cubicBezTo>
                    <a:pt x="112" y="3"/>
                    <a:pt x="115" y="6"/>
                    <a:pt x="115" y="7"/>
                  </a:cubicBezTo>
                  <a:cubicBezTo>
                    <a:pt x="116" y="8"/>
                    <a:pt x="117" y="30"/>
                    <a:pt x="119" y="32"/>
                  </a:cubicBezTo>
                  <a:cubicBezTo>
                    <a:pt x="121" y="34"/>
                    <a:pt x="127" y="36"/>
                    <a:pt x="128" y="38"/>
                  </a:cubicBezTo>
                  <a:cubicBezTo>
                    <a:pt x="128" y="39"/>
                    <a:pt x="128" y="40"/>
                    <a:pt x="129" y="41"/>
                  </a:cubicBezTo>
                  <a:cubicBezTo>
                    <a:pt x="129" y="41"/>
                    <a:pt x="127" y="42"/>
                    <a:pt x="124" y="43"/>
                  </a:cubicBezTo>
                  <a:cubicBezTo>
                    <a:pt x="122" y="44"/>
                    <a:pt x="117" y="45"/>
                    <a:pt x="116" y="52"/>
                  </a:cubicBezTo>
                  <a:cubicBezTo>
                    <a:pt x="114" y="59"/>
                    <a:pt x="113" y="67"/>
                    <a:pt x="112" y="70"/>
                  </a:cubicBezTo>
                  <a:cubicBezTo>
                    <a:pt x="111" y="72"/>
                    <a:pt x="110" y="80"/>
                    <a:pt x="109" y="80"/>
                  </a:cubicBezTo>
                  <a:cubicBezTo>
                    <a:pt x="108" y="81"/>
                    <a:pt x="104" y="82"/>
                    <a:pt x="102" y="86"/>
                  </a:cubicBezTo>
                  <a:cubicBezTo>
                    <a:pt x="101" y="89"/>
                    <a:pt x="100" y="95"/>
                    <a:pt x="100" y="95"/>
                  </a:cubicBezTo>
                  <a:cubicBezTo>
                    <a:pt x="100" y="95"/>
                    <a:pt x="96" y="94"/>
                    <a:pt x="96" y="98"/>
                  </a:cubicBezTo>
                  <a:cubicBezTo>
                    <a:pt x="96" y="101"/>
                    <a:pt x="94" y="112"/>
                    <a:pt x="92" y="114"/>
                  </a:cubicBezTo>
                  <a:cubicBezTo>
                    <a:pt x="91" y="115"/>
                    <a:pt x="86" y="112"/>
                    <a:pt x="85" y="114"/>
                  </a:cubicBezTo>
                  <a:cubicBezTo>
                    <a:pt x="84" y="117"/>
                    <a:pt x="83" y="121"/>
                    <a:pt x="85" y="121"/>
                  </a:cubicBezTo>
                  <a:cubicBezTo>
                    <a:pt x="87" y="122"/>
                    <a:pt x="91" y="121"/>
                    <a:pt x="93" y="124"/>
                  </a:cubicBezTo>
                  <a:cubicBezTo>
                    <a:pt x="96" y="126"/>
                    <a:pt x="102" y="127"/>
                    <a:pt x="102" y="129"/>
                  </a:cubicBezTo>
                  <a:cubicBezTo>
                    <a:pt x="102" y="131"/>
                    <a:pt x="103" y="134"/>
                    <a:pt x="105" y="134"/>
                  </a:cubicBezTo>
                  <a:cubicBezTo>
                    <a:pt x="106" y="143"/>
                    <a:pt x="106" y="143"/>
                    <a:pt x="106" y="143"/>
                  </a:cubicBezTo>
                  <a:cubicBezTo>
                    <a:pt x="106" y="143"/>
                    <a:pt x="106" y="143"/>
                    <a:pt x="106" y="143"/>
                  </a:cubicBezTo>
                  <a:cubicBezTo>
                    <a:pt x="95" y="143"/>
                    <a:pt x="95" y="143"/>
                    <a:pt x="95" y="143"/>
                  </a:cubicBezTo>
                  <a:cubicBezTo>
                    <a:pt x="93" y="146"/>
                    <a:pt x="93" y="146"/>
                    <a:pt x="93" y="146"/>
                  </a:cubicBezTo>
                  <a:cubicBezTo>
                    <a:pt x="91" y="150"/>
                    <a:pt x="91" y="150"/>
                    <a:pt x="91" y="150"/>
                  </a:cubicBezTo>
                  <a:cubicBezTo>
                    <a:pt x="91" y="150"/>
                    <a:pt x="84" y="150"/>
                    <a:pt x="81" y="150"/>
                  </a:cubicBezTo>
                  <a:cubicBezTo>
                    <a:pt x="78" y="150"/>
                    <a:pt x="71" y="150"/>
                    <a:pt x="70" y="151"/>
                  </a:cubicBezTo>
                  <a:cubicBezTo>
                    <a:pt x="63" y="147"/>
                    <a:pt x="63" y="147"/>
                    <a:pt x="63" y="147"/>
                  </a:cubicBezTo>
                  <a:cubicBezTo>
                    <a:pt x="63" y="147"/>
                    <a:pt x="61" y="144"/>
                    <a:pt x="59" y="143"/>
                  </a:cubicBezTo>
                  <a:cubicBezTo>
                    <a:pt x="57" y="142"/>
                    <a:pt x="58" y="146"/>
                    <a:pt x="53" y="146"/>
                  </a:cubicBezTo>
                  <a:cubicBezTo>
                    <a:pt x="48" y="146"/>
                    <a:pt x="47" y="144"/>
                    <a:pt x="45" y="142"/>
                  </a:cubicBezTo>
                  <a:cubicBezTo>
                    <a:pt x="44" y="141"/>
                    <a:pt x="43" y="140"/>
                    <a:pt x="41" y="139"/>
                  </a:cubicBezTo>
                  <a:cubicBezTo>
                    <a:pt x="42" y="134"/>
                    <a:pt x="42" y="134"/>
                    <a:pt x="42" y="134"/>
                  </a:cubicBezTo>
                  <a:cubicBezTo>
                    <a:pt x="42" y="134"/>
                    <a:pt x="36" y="129"/>
                    <a:pt x="35" y="128"/>
                  </a:cubicBezTo>
                  <a:cubicBezTo>
                    <a:pt x="34" y="127"/>
                    <a:pt x="29" y="123"/>
                    <a:pt x="27" y="122"/>
                  </a:cubicBezTo>
                  <a:cubicBezTo>
                    <a:pt x="25" y="121"/>
                    <a:pt x="23" y="118"/>
                    <a:pt x="22" y="116"/>
                  </a:cubicBezTo>
                  <a:cubicBezTo>
                    <a:pt x="22" y="114"/>
                    <a:pt x="13" y="112"/>
                    <a:pt x="13" y="112"/>
                  </a:cubicBezTo>
                  <a:cubicBezTo>
                    <a:pt x="13" y="112"/>
                    <a:pt x="14" y="107"/>
                    <a:pt x="14" y="104"/>
                  </a:cubicBezTo>
                  <a:cubicBezTo>
                    <a:pt x="14" y="101"/>
                    <a:pt x="9" y="97"/>
                    <a:pt x="8" y="95"/>
                  </a:cubicBezTo>
                  <a:cubicBezTo>
                    <a:pt x="9" y="88"/>
                    <a:pt x="9" y="88"/>
                    <a:pt x="9" y="88"/>
                  </a:cubicBezTo>
                  <a:cubicBezTo>
                    <a:pt x="7" y="86"/>
                    <a:pt x="4" y="84"/>
                    <a:pt x="4" y="82"/>
                  </a:cubicBezTo>
                  <a:cubicBezTo>
                    <a:pt x="4" y="81"/>
                    <a:pt x="0" y="83"/>
                    <a:pt x="0" y="79"/>
                  </a:cubicBezTo>
                  <a:cubicBezTo>
                    <a:pt x="1" y="76"/>
                    <a:pt x="4" y="74"/>
                    <a:pt x="4" y="71"/>
                  </a:cubicBezTo>
                  <a:cubicBezTo>
                    <a:pt x="5" y="68"/>
                    <a:pt x="6" y="61"/>
                    <a:pt x="8" y="59"/>
                  </a:cubicBezTo>
                  <a:cubicBezTo>
                    <a:pt x="9" y="58"/>
                    <a:pt x="16" y="57"/>
                    <a:pt x="16" y="57"/>
                  </a:cubicBezTo>
                  <a:lnTo>
                    <a:pt x="16" y="27"/>
                  </a:ln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1" name="Freeform 12"/>
            <p:cNvSpPr>
              <a:spLocks/>
            </p:cNvSpPr>
            <p:nvPr/>
          </p:nvSpPr>
          <p:spPr bwMode="auto">
            <a:xfrm>
              <a:off x="3618" y="3615"/>
              <a:ext cx="82" cy="106"/>
            </a:xfrm>
            <a:custGeom>
              <a:avLst/>
              <a:gdLst>
                <a:gd name="T0" fmla="*/ 2 w 13"/>
                <a:gd name="T1" fmla="*/ 10 h 17"/>
                <a:gd name="T2" fmla="*/ 7 w 13"/>
                <a:gd name="T3" fmla="*/ 1 h 17"/>
                <a:gd name="T4" fmla="*/ 11 w 13"/>
                <a:gd name="T5" fmla="*/ 3 h 17"/>
                <a:gd name="T6" fmla="*/ 11 w 13"/>
                <a:gd name="T7" fmla="*/ 10 h 17"/>
                <a:gd name="T8" fmla="*/ 3 w 13"/>
                <a:gd name="T9" fmla="*/ 15 h 17"/>
                <a:gd name="T10" fmla="*/ 2 w 13"/>
                <a:gd name="T11" fmla="*/ 10 h 17"/>
              </a:gdLst>
              <a:ahLst/>
              <a:cxnLst>
                <a:cxn ang="0">
                  <a:pos x="T0" y="T1"/>
                </a:cxn>
                <a:cxn ang="0">
                  <a:pos x="T2" y="T3"/>
                </a:cxn>
                <a:cxn ang="0">
                  <a:pos x="T4" y="T5"/>
                </a:cxn>
                <a:cxn ang="0">
                  <a:pos x="T6" y="T7"/>
                </a:cxn>
                <a:cxn ang="0">
                  <a:pos x="T8" y="T9"/>
                </a:cxn>
                <a:cxn ang="0">
                  <a:pos x="T10" y="T11"/>
                </a:cxn>
              </a:cxnLst>
              <a:rect l="0" t="0" r="r" b="b"/>
              <a:pathLst>
                <a:path w="13" h="17">
                  <a:moveTo>
                    <a:pt x="2" y="10"/>
                  </a:moveTo>
                  <a:cubicBezTo>
                    <a:pt x="2" y="7"/>
                    <a:pt x="4" y="2"/>
                    <a:pt x="7" y="1"/>
                  </a:cubicBezTo>
                  <a:cubicBezTo>
                    <a:pt x="10" y="0"/>
                    <a:pt x="11" y="3"/>
                    <a:pt x="11" y="3"/>
                  </a:cubicBezTo>
                  <a:cubicBezTo>
                    <a:pt x="11" y="6"/>
                    <a:pt x="11" y="10"/>
                    <a:pt x="11" y="10"/>
                  </a:cubicBezTo>
                  <a:cubicBezTo>
                    <a:pt x="11" y="10"/>
                    <a:pt x="13" y="17"/>
                    <a:pt x="3" y="15"/>
                  </a:cubicBezTo>
                  <a:cubicBezTo>
                    <a:pt x="0" y="14"/>
                    <a:pt x="2" y="12"/>
                    <a:pt x="2" y="10"/>
                  </a:cubicBezTo>
                  <a:close/>
                </a:path>
              </a:pathLst>
            </a:custGeom>
            <a:solidFill>
              <a:schemeClr val="bg1">
                <a:lumMod val="6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2" name="Freeform 13"/>
            <p:cNvSpPr>
              <a:spLocks/>
            </p:cNvSpPr>
            <p:nvPr/>
          </p:nvSpPr>
          <p:spPr bwMode="auto">
            <a:xfrm>
              <a:off x="3613" y="2882"/>
              <a:ext cx="508" cy="805"/>
            </a:xfrm>
            <a:custGeom>
              <a:avLst/>
              <a:gdLst>
                <a:gd name="T0" fmla="*/ 1 w 82"/>
                <a:gd name="T1" fmla="*/ 43 h 130"/>
                <a:gd name="T2" fmla="*/ 0 w 82"/>
                <a:gd name="T3" fmla="*/ 40 h 130"/>
                <a:gd name="T4" fmla="*/ 0 w 82"/>
                <a:gd name="T5" fmla="*/ 35 h 130"/>
                <a:gd name="T6" fmla="*/ 0 w 82"/>
                <a:gd name="T7" fmla="*/ 34 h 130"/>
                <a:gd name="T8" fmla="*/ 20 w 82"/>
                <a:gd name="T9" fmla="*/ 27 h 130"/>
                <a:gd name="T10" fmla="*/ 24 w 82"/>
                <a:gd name="T11" fmla="*/ 28 h 130"/>
                <a:gd name="T12" fmla="*/ 26 w 82"/>
                <a:gd name="T13" fmla="*/ 32 h 130"/>
                <a:gd name="T14" fmla="*/ 32 w 82"/>
                <a:gd name="T15" fmla="*/ 31 h 130"/>
                <a:gd name="T16" fmla="*/ 29 w 82"/>
                <a:gd name="T17" fmla="*/ 42 h 130"/>
                <a:gd name="T18" fmla="*/ 38 w 82"/>
                <a:gd name="T19" fmla="*/ 52 h 130"/>
                <a:gd name="T20" fmla="*/ 39 w 82"/>
                <a:gd name="T21" fmla="*/ 45 h 130"/>
                <a:gd name="T22" fmla="*/ 42 w 82"/>
                <a:gd name="T23" fmla="*/ 43 h 130"/>
                <a:gd name="T24" fmla="*/ 42 w 82"/>
                <a:gd name="T25" fmla="*/ 32 h 130"/>
                <a:gd name="T26" fmla="*/ 35 w 82"/>
                <a:gd name="T27" fmla="*/ 23 h 130"/>
                <a:gd name="T28" fmla="*/ 31 w 82"/>
                <a:gd name="T29" fmla="*/ 21 h 130"/>
                <a:gd name="T30" fmla="*/ 34 w 82"/>
                <a:gd name="T31" fmla="*/ 10 h 130"/>
                <a:gd name="T32" fmla="*/ 36 w 82"/>
                <a:gd name="T33" fmla="*/ 9 h 130"/>
                <a:gd name="T34" fmla="*/ 41 w 82"/>
                <a:gd name="T35" fmla="*/ 8 h 130"/>
                <a:gd name="T36" fmla="*/ 49 w 82"/>
                <a:gd name="T37" fmla="*/ 10 h 130"/>
                <a:gd name="T38" fmla="*/ 59 w 82"/>
                <a:gd name="T39" fmla="*/ 7 h 130"/>
                <a:gd name="T40" fmla="*/ 69 w 82"/>
                <a:gd name="T41" fmla="*/ 5 h 130"/>
                <a:gd name="T42" fmla="*/ 78 w 82"/>
                <a:gd name="T43" fmla="*/ 0 h 130"/>
                <a:gd name="T44" fmla="*/ 78 w 82"/>
                <a:gd name="T45" fmla="*/ 8 h 130"/>
                <a:gd name="T46" fmla="*/ 79 w 82"/>
                <a:gd name="T47" fmla="*/ 26 h 130"/>
                <a:gd name="T48" fmla="*/ 80 w 82"/>
                <a:gd name="T49" fmla="*/ 36 h 130"/>
                <a:gd name="T50" fmla="*/ 69 w 82"/>
                <a:gd name="T51" fmla="*/ 50 h 130"/>
                <a:gd name="T52" fmla="*/ 49 w 82"/>
                <a:gd name="T53" fmla="*/ 59 h 130"/>
                <a:gd name="T54" fmla="*/ 40 w 82"/>
                <a:gd name="T55" fmla="*/ 69 h 130"/>
                <a:gd name="T56" fmla="*/ 32 w 82"/>
                <a:gd name="T57" fmla="*/ 75 h 130"/>
                <a:gd name="T58" fmla="*/ 34 w 82"/>
                <a:gd name="T59" fmla="*/ 81 h 130"/>
                <a:gd name="T60" fmla="*/ 40 w 82"/>
                <a:gd name="T61" fmla="*/ 90 h 130"/>
                <a:gd name="T62" fmla="*/ 40 w 82"/>
                <a:gd name="T63" fmla="*/ 108 h 130"/>
                <a:gd name="T64" fmla="*/ 20 w 82"/>
                <a:gd name="T65" fmla="*/ 119 h 130"/>
                <a:gd name="T66" fmla="*/ 18 w 82"/>
                <a:gd name="T67" fmla="*/ 124 h 130"/>
                <a:gd name="T68" fmla="*/ 19 w 82"/>
                <a:gd name="T69" fmla="*/ 130 h 130"/>
                <a:gd name="T70" fmla="*/ 12 w 82"/>
                <a:gd name="T71" fmla="*/ 129 h 130"/>
                <a:gd name="T72" fmla="*/ 12 w 82"/>
                <a:gd name="T73" fmla="*/ 122 h 130"/>
                <a:gd name="T74" fmla="*/ 12 w 82"/>
                <a:gd name="T75" fmla="*/ 120 h 130"/>
                <a:gd name="T76" fmla="*/ 11 w 82"/>
                <a:gd name="T77" fmla="*/ 106 h 130"/>
                <a:gd name="T78" fmla="*/ 8 w 82"/>
                <a:gd name="T79" fmla="*/ 95 h 130"/>
                <a:gd name="T80" fmla="*/ 7 w 82"/>
                <a:gd name="T81" fmla="*/ 93 h 130"/>
                <a:gd name="T82" fmla="*/ 12 w 82"/>
                <a:gd name="T83" fmla="*/ 89 h 130"/>
                <a:gd name="T84" fmla="*/ 16 w 82"/>
                <a:gd name="T85" fmla="*/ 85 h 130"/>
                <a:gd name="T86" fmla="*/ 18 w 82"/>
                <a:gd name="T87" fmla="*/ 78 h 130"/>
                <a:gd name="T88" fmla="*/ 20 w 82"/>
                <a:gd name="T89" fmla="*/ 73 h 130"/>
                <a:gd name="T90" fmla="*/ 20 w 82"/>
                <a:gd name="T91" fmla="*/ 65 h 130"/>
                <a:gd name="T92" fmla="*/ 19 w 82"/>
                <a:gd name="T93" fmla="*/ 49 h 130"/>
                <a:gd name="T94" fmla="*/ 9 w 82"/>
                <a:gd name="T95" fmla="*/ 44 h 130"/>
                <a:gd name="T96" fmla="*/ 1 w 82"/>
                <a:gd name="T97" fmla="*/ 4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 h="130">
                  <a:moveTo>
                    <a:pt x="1" y="43"/>
                  </a:moveTo>
                  <a:cubicBezTo>
                    <a:pt x="1" y="43"/>
                    <a:pt x="1" y="41"/>
                    <a:pt x="0" y="40"/>
                  </a:cubicBezTo>
                  <a:cubicBezTo>
                    <a:pt x="0" y="38"/>
                    <a:pt x="0" y="35"/>
                    <a:pt x="0" y="35"/>
                  </a:cubicBezTo>
                  <a:cubicBezTo>
                    <a:pt x="0" y="34"/>
                    <a:pt x="0" y="34"/>
                    <a:pt x="0" y="34"/>
                  </a:cubicBezTo>
                  <a:cubicBezTo>
                    <a:pt x="2" y="33"/>
                    <a:pt x="19" y="28"/>
                    <a:pt x="20" y="27"/>
                  </a:cubicBezTo>
                  <a:cubicBezTo>
                    <a:pt x="24" y="28"/>
                    <a:pt x="24" y="28"/>
                    <a:pt x="24" y="28"/>
                  </a:cubicBezTo>
                  <a:cubicBezTo>
                    <a:pt x="26" y="28"/>
                    <a:pt x="24" y="32"/>
                    <a:pt x="26" y="32"/>
                  </a:cubicBezTo>
                  <a:cubicBezTo>
                    <a:pt x="28" y="32"/>
                    <a:pt x="31" y="29"/>
                    <a:pt x="32" y="31"/>
                  </a:cubicBezTo>
                  <a:cubicBezTo>
                    <a:pt x="33" y="32"/>
                    <a:pt x="29" y="40"/>
                    <a:pt x="29" y="42"/>
                  </a:cubicBezTo>
                  <a:cubicBezTo>
                    <a:pt x="30" y="44"/>
                    <a:pt x="36" y="52"/>
                    <a:pt x="38" y="52"/>
                  </a:cubicBezTo>
                  <a:cubicBezTo>
                    <a:pt x="39" y="51"/>
                    <a:pt x="38" y="46"/>
                    <a:pt x="39" y="45"/>
                  </a:cubicBezTo>
                  <a:cubicBezTo>
                    <a:pt x="40" y="44"/>
                    <a:pt x="42" y="43"/>
                    <a:pt x="42" y="43"/>
                  </a:cubicBezTo>
                  <a:cubicBezTo>
                    <a:pt x="42" y="43"/>
                    <a:pt x="43" y="34"/>
                    <a:pt x="42" y="32"/>
                  </a:cubicBezTo>
                  <a:cubicBezTo>
                    <a:pt x="41" y="31"/>
                    <a:pt x="37" y="25"/>
                    <a:pt x="35" y="23"/>
                  </a:cubicBezTo>
                  <a:cubicBezTo>
                    <a:pt x="34" y="21"/>
                    <a:pt x="31" y="22"/>
                    <a:pt x="31" y="21"/>
                  </a:cubicBezTo>
                  <a:cubicBezTo>
                    <a:pt x="31" y="20"/>
                    <a:pt x="32" y="11"/>
                    <a:pt x="34" y="10"/>
                  </a:cubicBezTo>
                  <a:cubicBezTo>
                    <a:pt x="35" y="10"/>
                    <a:pt x="35" y="10"/>
                    <a:pt x="36" y="9"/>
                  </a:cubicBezTo>
                  <a:cubicBezTo>
                    <a:pt x="38" y="9"/>
                    <a:pt x="40" y="8"/>
                    <a:pt x="41" y="8"/>
                  </a:cubicBezTo>
                  <a:cubicBezTo>
                    <a:pt x="43" y="9"/>
                    <a:pt x="46" y="10"/>
                    <a:pt x="49" y="10"/>
                  </a:cubicBezTo>
                  <a:cubicBezTo>
                    <a:pt x="53" y="10"/>
                    <a:pt x="57" y="8"/>
                    <a:pt x="59" y="7"/>
                  </a:cubicBezTo>
                  <a:cubicBezTo>
                    <a:pt x="61" y="6"/>
                    <a:pt x="67" y="6"/>
                    <a:pt x="69" y="5"/>
                  </a:cubicBezTo>
                  <a:cubicBezTo>
                    <a:pt x="71" y="4"/>
                    <a:pt x="78" y="0"/>
                    <a:pt x="78" y="0"/>
                  </a:cubicBezTo>
                  <a:cubicBezTo>
                    <a:pt x="78" y="8"/>
                    <a:pt x="78" y="8"/>
                    <a:pt x="78" y="8"/>
                  </a:cubicBezTo>
                  <a:cubicBezTo>
                    <a:pt x="78" y="10"/>
                    <a:pt x="79" y="22"/>
                    <a:pt x="79" y="26"/>
                  </a:cubicBezTo>
                  <a:cubicBezTo>
                    <a:pt x="80" y="30"/>
                    <a:pt x="82" y="33"/>
                    <a:pt x="80" y="36"/>
                  </a:cubicBezTo>
                  <a:cubicBezTo>
                    <a:pt x="77" y="39"/>
                    <a:pt x="73" y="49"/>
                    <a:pt x="69" y="50"/>
                  </a:cubicBezTo>
                  <a:cubicBezTo>
                    <a:pt x="64" y="51"/>
                    <a:pt x="52" y="56"/>
                    <a:pt x="49" y="59"/>
                  </a:cubicBezTo>
                  <a:cubicBezTo>
                    <a:pt x="46" y="63"/>
                    <a:pt x="42" y="68"/>
                    <a:pt x="40" y="69"/>
                  </a:cubicBezTo>
                  <a:cubicBezTo>
                    <a:pt x="37" y="71"/>
                    <a:pt x="32" y="72"/>
                    <a:pt x="32" y="75"/>
                  </a:cubicBezTo>
                  <a:cubicBezTo>
                    <a:pt x="32" y="78"/>
                    <a:pt x="31" y="80"/>
                    <a:pt x="34" y="81"/>
                  </a:cubicBezTo>
                  <a:cubicBezTo>
                    <a:pt x="36" y="83"/>
                    <a:pt x="39" y="87"/>
                    <a:pt x="40" y="90"/>
                  </a:cubicBezTo>
                  <a:cubicBezTo>
                    <a:pt x="41" y="94"/>
                    <a:pt x="42" y="105"/>
                    <a:pt x="40" y="108"/>
                  </a:cubicBezTo>
                  <a:cubicBezTo>
                    <a:pt x="38" y="111"/>
                    <a:pt x="22" y="117"/>
                    <a:pt x="20" y="119"/>
                  </a:cubicBezTo>
                  <a:cubicBezTo>
                    <a:pt x="18" y="120"/>
                    <a:pt x="16" y="123"/>
                    <a:pt x="18" y="124"/>
                  </a:cubicBezTo>
                  <a:cubicBezTo>
                    <a:pt x="19" y="125"/>
                    <a:pt x="19" y="127"/>
                    <a:pt x="19" y="130"/>
                  </a:cubicBezTo>
                  <a:cubicBezTo>
                    <a:pt x="12" y="129"/>
                    <a:pt x="12" y="129"/>
                    <a:pt x="12" y="129"/>
                  </a:cubicBezTo>
                  <a:cubicBezTo>
                    <a:pt x="12" y="129"/>
                    <a:pt x="12" y="125"/>
                    <a:pt x="12" y="122"/>
                  </a:cubicBezTo>
                  <a:cubicBezTo>
                    <a:pt x="12" y="121"/>
                    <a:pt x="12" y="120"/>
                    <a:pt x="12" y="120"/>
                  </a:cubicBezTo>
                  <a:cubicBezTo>
                    <a:pt x="12" y="118"/>
                    <a:pt x="13" y="109"/>
                    <a:pt x="11" y="106"/>
                  </a:cubicBezTo>
                  <a:cubicBezTo>
                    <a:pt x="9" y="104"/>
                    <a:pt x="8" y="97"/>
                    <a:pt x="8" y="95"/>
                  </a:cubicBezTo>
                  <a:cubicBezTo>
                    <a:pt x="8" y="94"/>
                    <a:pt x="7" y="94"/>
                    <a:pt x="7" y="93"/>
                  </a:cubicBezTo>
                  <a:cubicBezTo>
                    <a:pt x="12" y="89"/>
                    <a:pt x="12" y="89"/>
                    <a:pt x="12" y="89"/>
                  </a:cubicBezTo>
                  <a:cubicBezTo>
                    <a:pt x="15" y="87"/>
                    <a:pt x="16" y="86"/>
                    <a:pt x="16" y="85"/>
                  </a:cubicBezTo>
                  <a:cubicBezTo>
                    <a:pt x="16" y="83"/>
                    <a:pt x="16" y="79"/>
                    <a:pt x="18" y="78"/>
                  </a:cubicBezTo>
                  <a:cubicBezTo>
                    <a:pt x="20" y="76"/>
                    <a:pt x="20" y="75"/>
                    <a:pt x="20" y="73"/>
                  </a:cubicBezTo>
                  <a:cubicBezTo>
                    <a:pt x="20" y="72"/>
                    <a:pt x="19" y="68"/>
                    <a:pt x="20" y="65"/>
                  </a:cubicBezTo>
                  <a:cubicBezTo>
                    <a:pt x="21" y="62"/>
                    <a:pt x="20" y="50"/>
                    <a:pt x="19" y="49"/>
                  </a:cubicBezTo>
                  <a:cubicBezTo>
                    <a:pt x="18" y="48"/>
                    <a:pt x="11" y="44"/>
                    <a:pt x="9" y="44"/>
                  </a:cubicBezTo>
                  <a:cubicBezTo>
                    <a:pt x="7" y="44"/>
                    <a:pt x="1" y="43"/>
                    <a:pt x="1" y="43"/>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3" name="Freeform 14"/>
            <p:cNvSpPr>
              <a:spLocks/>
            </p:cNvSpPr>
            <p:nvPr/>
          </p:nvSpPr>
          <p:spPr bwMode="auto">
            <a:xfrm>
              <a:off x="3559" y="2180"/>
              <a:ext cx="276" cy="268"/>
            </a:xfrm>
            <a:custGeom>
              <a:avLst/>
              <a:gdLst>
                <a:gd name="T0" fmla="*/ 0 w 44"/>
                <a:gd name="T1" fmla="*/ 43 h 43"/>
                <a:gd name="T2" fmla="*/ 3 w 44"/>
                <a:gd name="T3" fmla="*/ 33 h 43"/>
                <a:gd name="T4" fmla="*/ 9 w 44"/>
                <a:gd name="T5" fmla="*/ 25 h 43"/>
                <a:gd name="T6" fmla="*/ 16 w 44"/>
                <a:gd name="T7" fmla="*/ 17 h 43"/>
                <a:gd name="T8" fmla="*/ 11 w 44"/>
                <a:gd name="T9" fmla="*/ 13 h 43"/>
                <a:gd name="T10" fmla="*/ 13 w 44"/>
                <a:gd name="T11" fmla="*/ 5 h 43"/>
                <a:gd name="T12" fmla="*/ 24 w 44"/>
                <a:gd name="T13" fmla="*/ 4 h 43"/>
                <a:gd name="T14" fmla="*/ 34 w 44"/>
                <a:gd name="T15" fmla="*/ 4 h 43"/>
                <a:gd name="T16" fmla="*/ 36 w 44"/>
                <a:gd name="T17" fmla="*/ 0 h 43"/>
                <a:gd name="T18" fmla="*/ 40 w 44"/>
                <a:gd name="T19" fmla="*/ 7 h 43"/>
                <a:gd name="T20" fmla="*/ 43 w 44"/>
                <a:gd name="T21" fmla="*/ 18 h 43"/>
                <a:gd name="T22" fmla="*/ 36 w 44"/>
                <a:gd name="T23" fmla="*/ 31 h 43"/>
                <a:gd name="T24" fmla="*/ 35 w 44"/>
                <a:gd name="T25" fmla="*/ 40 h 43"/>
                <a:gd name="T26" fmla="*/ 10 w 44"/>
                <a:gd name="T27" fmla="*/ 40 h 43"/>
                <a:gd name="T28" fmla="*/ 5 w 44"/>
                <a:gd name="T29" fmla="*/ 43 h 43"/>
                <a:gd name="T30" fmla="*/ 0 w 44"/>
                <a:gd name="T3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3">
                  <a:moveTo>
                    <a:pt x="0" y="43"/>
                  </a:moveTo>
                  <a:cubicBezTo>
                    <a:pt x="2" y="41"/>
                    <a:pt x="3" y="35"/>
                    <a:pt x="3" y="33"/>
                  </a:cubicBezTo>
                  <a:cubicBezTo>
                    <a:pt x="4" y="31"/>
                    <a:pt x="6" y="27"/>
                    <a:pt x="9" y="25"/>
                  </a:cubicBezTo>
                  <a:cubicBezTo>
                    <a:pt x="11" y="23"/>
                    <a:pt x="16" y="17"/>
                    <a:pt x="16" y="17"/>
                  </a:cubicBezTo>
                  <a:cubicBezTo>
                    <a:pt x="16" y="17"/>
                    <a:pt x="11" y="14"/>
                    <a:pt x="11" y="13"/>
                  </a:cubicBezTo>
                  <a:cubicBezTo>
                    <a:pt x="11" y="11"/>
                    <a:pt x="12" y="5"/>
                    <a:pt x="13" y="5"/>
                  </a:cubicBezTo>
                  <a:cubicBezTo>
                    <a:pt x="14" y="4"/>
                    <a:pt x="21" y="4"/>
                    <a:pt x="24" y="4"/>
                  </a:cubicBezTo>
                  <a:cubicBezTo>
                    <a:pt x="27" y="4"/>
                    <a:pt x="34" y="4"/>
                    <a:pt x="34" y="4"/>
                  </a:cubicBezTo>
                  <a:cubicBezTo>
                    <a:pt x="36" y="0"/>
                    <a:pt x="36" y="0"/>
                    <a:pt x="36" y="0"/>
                  </a:cubicBezTo>
                  <a:cubicBezTo>
                    <a:pt x="40" y="7"/>
                    <a:pt x="40" y="7"/>
                    <a:pt x="40" y="7"/>
                  </a:cubicBezTo>
                  <a:cubicBezTo>
                    <a:pt x="41" y="10"/>
                    <a:pt x="44" y="13"/>
                    <a:pt x="43" y="18"/>
                  </a:cubicBezTo>
                  <a:cubicBezTo>
                    <a:pt x="42" y="22"/>
                    <a:pt x="36" y="29"/>
                    <a:pt x="36" y="31"/>
                  </a:cubicBezTo>
                  <a:cubicBezTo>
                    <a:pt x="36" y="33"/>
                    <a:pt x="35" y="40"/>
                    <a:pt x="35" y="40"/>
                  </a:cubicBezTo>
                  <a:cubicBezTo>
                    <a:pt x="10" y="40"/>
                    <a:pt x="10" y="40"/>
                    <a:pt x="10" y="40"/>
                  </a:cubicBezTo>
                  <a:cubicBezTo>
                    <a:pt x="5" y="43"/>
                    <a:pt x="5" y="43"/>
                    <a:pt x="5" y="43"/>
                  </a:cubicBezTo>
                  <a:lnTo>
                    <a:pt x="0" y="43"/>
                  </a:ln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4" name="Freeform 15"/>
            <p:cNvSpPr>
              <a:spLocks/>
            </p:cNvSpPr>
            <p:nvPr/>
          </p:nvSpPr>
          <p:spPr bwMode="auto">
            <a:xfrm>
              <a:off x="3543" y="2498"/>
              <a:ext cx="99" cy="95"/>
            </a:xfrm>
            <a:custGeom>
              <a:avLst/>
              <a:gdLst>
                <a:gd name="T0" fmla="*/ 1 w 16"/>
                <a:gd name="T1" fmla="*/ 10 h 16"/>
                <a:gd name="T2" fmla="*/ 0 w 16"/>
                <a:gd name="T3" fmla="*/ 4 h 16"/>
                <a:gd name="T4" fmla="*/ 5 w 16"/>
                <a:gd name="T5" fmla="*/ 4 h 16"/>
                <a:gd name="T6" fmla="*/ 9 w 16"/>
                <a:gd name="T7" fmla="*/ 0 h 16"/>
                <a:gd name="T8" fmla="*/ 14 w 16"/>
                <a:gd name="T9" fmla="*/ 2 h 16"/>
                <a:gd name="T10" fmla="*/ 16 w 16"/>
                <a:gd name="T11" fmla="*/ 7 h 16"/>
                <a:gd name="T12" fmla="*/ 8 w 16"/>
                <a:gd name="T13" fmla="*/ 15 h 16"/>
                <a:gd name="T14" fmla="*/ 3 w 16"/>
                <a:gd name="T15" fmla="*/ 16 h 16"/>
                <a:gd name="T16" fmla="*/ 1 w 16"/>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 y="10"/>
                  </a:moveTo>
                  <a:cubicBezTo>
                    <a:pt x="1" y="8"/>
                    <a:pt x="0" y="6"/>
                    <a:pt x="0" y="4"/>
                  </a:cubicBezTo>
                  <a:cubicBezTo>
                    <a:pt x="0" y="4"/>
                    <a:pt x="2" y="4"/>
                    <a:pt x="5" y="4"/>
                  </a:cubicBezTo>
                  <a:cubicBezTo>
                    <a:pt x="8" y="4"/>
                    <a:pt x="6" y="0"/>
                    <a:pt x="9" y="0"/>
                  </a:cubicBezTo>
                  <a:cubicBezTo>
                    <a:pt x="12" y="0"/>
                    <a:pt x="14" y="2"/>
                    <a:pt x="14" y="2"/>
                  </a:cubicBezTo>
                  <a:cubicBezTo>
                    <a:pt x="13" y="3"/>
                    <a:pt x="16" y="5"/>
                    <a:pt x="16" y="7"/>
                  </a:cubicBezTo>
                  <a:cubicBezTo>
                    <a:pt x="15" y="8"/>
                    <a:pt x="10" y="13"/>
                    <a:pt x="8" y="15"/>
                  </a:cubicBezTo>
                  <a:cubicBezTo>
                    <a:pt x="3" y="16"/>
                    <a:pt x="3" y="16"/>
                    <a:pt x="3" y="16"/>
                  </a:cubicBezTo>
                  <a:cubicBezTo>
                    <a:pt x="2" y="13"/>
                    <a:pt x="2" y="11"/>
                    <a:pt x="1" y="10"/>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5" name="Freeform 16"/>
            <p:cNvSpPr>
              <a:spLocks/>
            </p:cNvSpPr>
            <p:nvPr/>
          </p:nvSpPr>
          <p:spPr bwMode="auto">
            <a:xfrm>
              <a:off x="3517" y="2763"/>
              <a:ext cx="245" cy="326"/>
            </a:xfrm>
            <a:custGeom>
              <a:avLst/>
              <a:gdLst>
                <a:gd name="T0" fmla="*/ 3 w 40"/>
                <a:gd name="T1" fmla="*/ 26 h 53"/>
                <a:gd name="T2" fmla="*/ 2 w 40"/>
                <a:gd name="T3" fmla="*/ 10 h 53"/>
                <a:gd name="T4" fmla="*/ 6 w 40"/>
                <a:gd name="T5" fmla="*/ 3 h 53"/>
                <a:gd name="T6" fmla="*/ 19 w 40"/>
                <a:gd name="T7" fmla="*/ 0 h 53"/>
                <a:gd name="T8" fmla="*/ 20 w 40"/>
                <a:gd name="T9" fmla="*/ 3 h 53"/>
                <a:gd name="T10" fmla="*/ 36 w 40"/>
                <a:gd name="T11" fmla="*/ 11 h 53"/>
                <a:gd name="T12" fmla="*/ 38 w 40"/>
                <a:gd name="T13" fmla="*/ 13 h 53"/>
                <a:gd name="T14" fmla="*/ 40 w 40"/>
                <a:gd name="T15" fmla="*/ 17 h 53"/>
                <a:gd name="T16" fmla="*/ 38 w 40"/>
                <a:gd name="T17" fmla="*/ 23 h 53"/>
                <a:gd name="T18" fmla="*/ 39 w 40"/>
                <a:gd name="T19" fmla="*/ 33 h 53"/>
                <a:gd name="T20" fmla="*/ 36 w 40"/>
                <a:gd name="T21" fmla="*/ 39 h 53"/>
                <a:gd name="T22" fmla="*/ 36 w 40"/>
                <a:gd name="T23" fmla="*/ 46 h 53"/>
                <a:gd name="T24" fmla="*/ 16 w 40"/>
                <a:gd name="T25" fmla="*/ 53 h 53"/>
                <a:gd name="T26" fmla="*/ 10 w 40"/>
                <a:gd name="T27" fmla="*/ 42 h 53"/>
                <a:gd name="T28" fmla="*/ 10 w 40"/>
                <a:gd name="T29" fmla="*/ 42 h 53"/>
                <a:gd name="T30" fmla="*/ 12 w 40"/>
                <a:gd name="T31" fmla="*/ 32 h 53"/>
                <a:gd name="T32" fmla="*/ 3 w 40"/>
                <a:gd name="T33"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53">
                  <a:moveTo>
                    <a:pt x="3" y="26"/>
                  </a:moveTo>
                  <a:cubicBezTo>
                    <a:pt x="2" y="23"/>
                    <a:pt x="3" y="13"/>
                    <a:pt x="2" y="10"/>
                  </a:cubicBezTo>
                  <a:cubicBezTo>
                    <a:pt x="0" y="8"/>
                    <a:pt x="6" y="3"/>
                    <a:pt x="6" y="3"/>
                  </a:cubicBezTo>
                  <a:cubicBezTo>
                    <a:pt x="19" y="0"/>
                    <a:pt x="19" y="0"/>
                    <a:pt x="19" y="0"/>
                  </a:cubicBezTo>
                  <a:cubicBezTo>
                    <a:pt x="19" y="1"/>
                    <a:pt x="19" y="2"/>
                    <a:pt x="20" y="3"/>
                  </a:cubicBezTo>
                  <a:cubicBezTo>
                    <a:pt x="21" y="6"/>
                    <a:pt x="34" y="10"/>
                    <a:pt x="36" y="11"/>
                  </a:cubicBezTo>
                  <a:cubicBezTo>
                    <a:pt x="37" y="11"/>
                    <a:pt x="38" y="12"/>
                    <a:pt x="38" y="13"/>
                  </a:cubicBezTo>
                  <a:cubicBezTo>
                    <a:pt x="39" y="14"/>
                    <a:pt x="39" y="16"/>
                    <a:pt x="40" y="17"/>
                  </a:cubicBezTo>
                  <a:cubicBezTo>
                    <a:pt x="40" y="19"/>
                    <a:pt x="40" y="21"/>
                    <a:pt x="38" y="23"/>
                  </a:cubicBezTo>
                  <a:cubicBezTo>
                    <a:pt x="37" y="25"/>
                    <a:pt x="39" y="31"/>
                    <a:pt x="39" y="33"/>
                  </a:cubicBezTo>
                  <a:cubicBezTo>
                    <a:pt x="39" y="35"/>
                    <a:pt x="38" y="36"/>
                    <a:pt x="36" y="39"/>
                  </a:cubicBezTo>
                  <a:cubicBezTo>
                    <a:pt x="35" y="42"/>
                    <a:pt x="36" y="46"/>
                    <a:pt x="36" y="46"/>
                  </a:cubicBezTo>
                  <a:cubicBezTo>
                    <a:pt x="35" y="47"/>
                    <a:pt x="18" y="52"/>
                    <a:pt x="16" y="53"/>
                  </a:cubicBezTo>
                  <a:cubicBezTo>
                    <a:pt x="10" y="42"/>
                    <a:pt x="10" y="42"/>
                    <a:pt x="10" y="42"/>
                  </a:cubicBezTo>
                  <a:cubicBezTo>
                    <a:pt x="10" y="42"/>
                    <a:pt x="10" y="42"/>
                    <a:pt x="10" y="42"/>
                  </a:cubicBezTo>
                  <a:cubicBezTo>
                    <a:pt x="12" y="41"/>
                    <a:pt x="12" y="34"/>
                    <a:pt x="12" y="32"/>
                  </a:cubicBezTo>
                  <a:cubicBezTo>
                    <a:pt x="12" y="30"/>
                    <a:pt x="4" y="29"/>
                    <a:pt x="3" y="26"/>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6" name="Freeform 17"/>
            <p:cNvSpPr>
              <a:spLocks/>
            </p:cNvSpPr>
            <p:nvPr/>
          </p:nvSpPr>
          <p:spPr bwMode="auto">
            <a:xfrm>
              <a:off x="3559" y="2428"/>
              <a:ext cx="540" cy="513"/>
            </a:xfrm>
            <a:custGeom>
              <a:avLst/>
              <a:gdLst>
                <a:gd name="T0" fmla="*/ 1 w 86"/>
                <a:gd name="T1" fmla="*/ 38 h 83"/>
                <a:gd name="T2" fmla="*/ 0 w 86"/>
                <a:gd name="T3" fmla="*/ 27 h 83"/>
                <a:gd name="T4" fmla="*/ 5 w 86"/>
                <a:gd name="T5" fmla="*/ 26 h 83"/>
                <a:gd name="T6" fmla="*/ 13 w 86"/>
                <a:gd name="T7" fmla="*/ 18 h 83"/>
                <a:gd name="T8" fmla="*/ 11 w 86"/>
                <a:gd name="T9" fmla="*/ 13 h 83"/>
                <a:gd name="T10" fmla="*/ 13 w 86"/>
                <a:gd name="T11" fmla="*/ 6 h 83"/>
                <a:gd name="T12" fmla="*/ 10 w 86"/>
                <a:gd name="T13" fmla="*/ 0 h 83"/>
                <a:gd name="T14" fmla="*/ 35 w 86"/>
                <a:gd name="T15" fmla="*/ 0 h 83"/>
                <a:gd name="T16" fmla="*/ 63 w 86"/>
                <a:gd name="T17" fmla="*/ 15 h 83"/>
                <a:gd name="T18" fmla="*/ 66 w 86"/>
                <a:gd name="T19" fmla="*/ 22 h 83"/>
                <a:gd name="T20" fmla="*/ 77 w 86"/>
                <a:gd name="T21" fmla="*/ 29 h 83"/>
                <a:gd name="T22" fmla="*/ 73 w 86"/>
                <a:gd name="T23" fmla="*/ 40 h 83"/>
                <a:gd name="T24" fmla="*/ 78 w 86"/>
                <a:gd name="T25" fmla="*/ 47 h 83"/>
                <a:gd name="T26" fmla="*/ 77 w 86"/>
                <a:gd name="T27" fmla="*/ 55 h 83"/>
                <a:gd name="T28" fmla="*/ 81 w 86"/>
                <a:gd name="T29" fmla="*/ 68 h 83"/>
                <a:gd name="T30" fmla="*/ 86 w 86"/>
                <a:gd name="T31" fmla="*/ 73 h 83"/>
                <a:gd name="T32" fmla="*/ 77 w 86"/>
                <a:gd name="T33" fmla="*/ 78 h 83"/>
                <a:gd name="T34" fmla="*/ 67 w 86"/>
                <a:gd name="T35" fmla="*/ 80 h 83"/>
                <a:gd name="T36" fmla="*/ 57 w 86"/>
                <a:gd name="T37" fmla="*/ 83 h 83"/>
                <a:gd name="T38" fmla="*/ 49 w 86"/>
                <a:gd name="T39" fmla="*/ 81 h 83"/>
                <a:gd name="T40" fmla="*/ 44 w 86"/>
                <a:gd name="T41" fmla="*/ 82 h 83"/>
                <a:gd name="T42" fmla="*/ 40 w 86"/>
                <a:gd name="T43" fmla="*/ 68 h 83"/>
                <a:gd name="T44" fmla="*/ 35 w 86"/>
                <a:gd name="T45" fmla="*/ 67 h 83"/>
                <a:gd name="T46" fmla="*/ 30 w 86"/>
                <a:gd name="T47" fmla="*/ 67 h 83"/>
                <a:gd name="T48" fmla="*/ 28 w 86"/>
                <a:gd name="T49" fmla="*/ 65 h 83"/>
                <a:gd name="T50" fmla="*/ 12 w 86"/>
                <a:gd name="T51" fmla="*/ 57 h 83"/>
                <a:gd name="T52" fmla="*/ 11 w 86"/>
                <a:gd name="T53" fmla="*/ 54 h 83"/>
                <a:gd name="T54" fmla="*/ 7 w 86"/>
                <a:gd name="T55" fmla="*/ 46 h 83"/>
                <a:gd name="T56" fmla="*/ 1 w 86"/>
                <a:gd name="T57" fmla="*/ 3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83">
                  <a:moveTo>
                    <a:pt x="1" y="38"/>
                  </a:moveTo>
                  <a:cubicBezTo>
                    <a:pt x="1" y="36"/>
                    <a:pt x="1" y="31"/>
                    <a:pt x="0" y="27"/>
                  </a:cubicBezTo>
                  <a:cubicBezTo>
                    <a:pt x="5" y="26"/>
                    <a:pt x="5" y="26"/>
                    <a:pt x="5" y="26"/>
                  </a:cubicBezTo>
                  <a:cubicBezTo>
                    <a:pt x="7" y="24"/>
                    <a:pt x="12" y="19"/>
                    <a:pt x="13" y="18"/>
                  </a:cubicBezTo>
                  <a:cubicBezTo>
                    <a:pt x="13" y="16"/>
                    <a:pt x="10" y="14"/>
                    <a:pt x="11" y="13"/>
                  </a:cubicBezTo>
                  <a:cubicBezTo>
                    <a:pt x="12" y="11"/>
                    <a:pt x="14" y="8"/>
                    <a:pt x="13" y="6"/>
                  </a:cubicBezTo>
                  <a:cubicBezTo>
                    <a:pt x="12" y="4"/>
                    <a:pt x="10" y="0"/>
                    <a:pt x="10" y="0"/>
                  </a:cubicBezTo>
                  <a:cubicBezTo>
                    <a:pt x="35" y="0"/>
                    <a:pt x="35" y="0"/>
                    <a:pt x="35" y="0"/>
                  </a:cubicBezTo>
                  <a:cubicBezTo>
                    <a:pt x="35" y="0"/>
                    <a:pt x="61" y="14"/>
                    <a:pt x="63" y="15"/>
                  </a:cubicBezTo>
                  <a:cubicBezTo>
                    <a:pt x="65" y="16"/>
                    <a:pt x="65" y="21"/>
                    <a:pt x="66" y="22"/>
                  </a:cubicBezTo>
                  <a:cubicBezTo>
                    <a:pt x="77" y="29"/>
                    <a:pt x="77" y="29"/>
                    <a:pt x="77" y="29"/>
                  </a:cubicBezTo>
                  <a:cubicBezTo>
                    <a:pt x="75" y="32"/>
                    <a:pt x="72" y="37"/>
                    <a:pt x="73" y="40"/>
                  </a:cubicBezTo>
                  <a:cubicBezTo>
                    <a:pt x="73" y="43"/>
                    <a:pt x="80" y="45"/>
                    <a:pt x="78" y="47"/>
                  </a:cubicBezTo>
                  <a:cubicBezTo>
                    <a:pt x="77" y="49"/>
                    <a:pt x="76" y="51"/>
                    <a:pt x="77" y="55"/>
                  </a:cubicBezTo>
                  <a:cubicBezTo>
                    <a:pt x="77" y="59"/>
                    <a:pt x="78" y="65"/>
                    <a:pt x="81" y="68"/>
                  </a:cubicBezTo>
                  <a:cubicBezTo>
                    <a:pt x="83" y="70"/>
                    <a:pt x="86" y="72"/>
                    <a:pt x="86" y="73"/>
                  </a:cubicBezTo>
                  <a:cubicBezTo>
                    <a:pt x="86" y="73"/>
                    <a:pt x="79" y="77"/>
                    <a:pt x="77" y="78"/>
                  </a:cubicBezTo>
                  <a:cubicBezTo>
                    <a:pt x="75" y="79"/>
                    <a:pt x="69" y="79"/>
                    <a:pt x="67" y="80"/>
                  </a:cubicBezTo>
                  <a:cubicBezTo>
                    <a:pt x="65" y="81"/>
                    <a:pt x="61" y="83"/>
                    <a:pt x="57" y="83"/>
                  </a:cubicBezTo>
                  <a:cubicBezTo>
                    <a:pt x="54" y="83"/>
                    <a:pt x="51" y="82"/>
                    <a:pt x="49" y="81"/>
                  </a:cubicBezTo>
                  <a:cubicBezTo>
                    <a:pt x="48" y="81"/>
                    <a:pt x="46" y="82"/>
                    <a:pt x="44" y="82"/>
                  </a:cubicBezTo>
                  <a:cubicBezTo>
                    <a:pt x="44" y="82"/>
                    <a:pt x="41" y="70"/>
                    <a:pt x="40" y="68"/>
                  </a:cubicBezTo>
                  <a:cubicBezTo>
                    <a:pt x="38" y="66"/>
                    <a:pt x="35" y="67"/>
                    <a:pt x="35" y="67"/>
                  </a:cubicBezTo>
                  <a:cubicBezTo>
                    <a:pt x="30" y="67"/>
                    <a:pt x="30" y="67"/>
                    <a:pt x="30" y="67"/>
                  </a:cubicBezTo>
                  <a:cubicBezTo>
                    <a:pt x="30" y="66"/>
                    <a:pt x="29" y="65"/>
                    <a:pt x="28" y="65"/>
                  </a:cubicBezTo>
                  <a:cubicBezTo>
                    <a:pt x="26" y="64"/>
                    <a:pt x="13" y="60"/>
                    <a:pt x="12" y="57"/>
                  </a:cubicBezTo>
                  <a:cubicBezTo>
                    <a:pt x="11" y="56"/>
                    <a:pt x="11" y="55"/>
                    <a:pt x="11" y="54"/>
                  </a:cubicBezTo>
                  <a:cubicBezTo>
                    <a:pt x="10" y="51"/>
                    <a:pt x="9" y="47"/>
                    <a:pt x="7" y="46"/>
                  </a:cubicBezTo>
                  <a:cubicBezTo>
                    <a:pt x="5" y="44"/>
                    <a:pt x="1" y="40"/>
                    <a:pt x="1" y="38"/>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7" name="Freeform 18"/>
            <p:cNvSpPr>
              <a:spLocks/>
            </p:cNvSpPr>
            <p:nvPr/>
          </p:nvSpPr>
          <p:spPr bwMode="auto">
            <a:xfrm>
              <a:off x="3536" y="2428"/>
              <a:ext cx="109" cy="92"/>
            </a:xfrm>
            <a:custGeom>
              <a:avLst/>
              <a:gdLst>
                <a:gd name="T0" fmla="*/ 6 w 18"/>
                <a:gd name="T1" fmla="*/ 15 h 15"/>
                <a:gd name="T2" fmla="*/ 1 w 18"/>
                <a:gd name="T3" fmla="*/ 15 h 15"/>
                <a:gd name="T4" fmla="*/ 0 w 18"/>
                <a:gd name="T5" fmla="*/ 12 h 15"/>
                <a:gd name="T6" fmla="*/ 4 w 18"/>
                <a:gd name="T7" fmla="*/ 3 h 15"/>
                <a:gd name="T8" fmla="*/ 9 w 18"/>
                <a:gd name="T9" fmla="*/ 3 h 15"/>
                <a:gd name="T10" fmla="*/ 14 w 18"/>
                <a:gd name="T11" fmla="*/ 0 h 15"/>
                <a:gd name="T12" fmla="*/ 17 w 18"/>
                <a:gd name="T13" fmla="*/ 6 h 15"/>
                <a:gd name="T14" fmla="*/ 15 w 18"/>
                <a:gd name="T15" fmla="*/ 13 h 15"/>
                <a:gd name="T16" fmla="*/ 10 w 18"/>
                <a:gd name="T17" fmla="*/ 11 h 15"/>
                <a:gd name="T18" fmla="*/ 6 w 18"/>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5">
                  <a:moveTo>
                    <a:pt x="6" y="15"/>
                  </a:moveTo>
                  <a:cubicBezTo>
                    <a:pt x="3" y="15"/>
                    <a:pt x="1" y="15"/>
                    <a:pt x="1" y="15"/>
                  </a:cubicBezTo>
                  <a:cubicBezTo>
                    <a:pt x="1" y="14"/>
                    <a:pt x="0" y="13"/>
                    <a:pt x="0" y="12"/>
                  </a:cubicBezTo>
                  <a:cubicBezTo>
                    <a:pt x="0" y="9"/>
                    <a:pt x="3" y="4"/>
                    <a:pt x="4" y="3"/>
                  </a:cubicBezTo>
                  <a:cubicBezTo>
                    <a:pt x="9" y="3"/>
                    <a:pt x="9" y="3"/>
                    <a:pt x="9" y="3"/>
                  </a:cubicBezTo>
                  <a:cubicBezTo>
                    <a:pt x="14" y="0"/>
                    <a:pt x="14" y="0"/>
                    <a:pt x="14" y="0"/>
                  </a:cubicBezTo>
                  <a:cubicBezTo>
                    <a:pt x="14" y="0"/>
                    <a:pt x="16" y="4"/>
                    <a:pt x="17" y="6"/>
                  </a:cubicBezTo>
                  <a:cubicBezTo>
                    <a:pt x="18" y="8"/>
                    <a:pt x="16" y="11"/>
                    <a:pt x="15" y="13"/>
                  </a:cubicBezTo>
                  <a:cubicBezTo>
                    <a:pt x="15" y="13"/>
                    <a:pt x="13" y="11"/>
                    <a:pt x="10" y="11"/>
                  </a:cubicBezTo>
                  <a:cubicBezTo>
                    <a:pt x="7" y="11"/>
                    <a:pt x="9" y="15"/>
                    <a:pt x="6" y="15"/>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8" name="Freeform 19"/>
            <p:cNvSpPr>
              <a:spLocks/>
            </p:cNvSpPr>
            <p:nvPr/>
          </p:nvSpPr>
          <p:spPr bwMode="auto">
            <a:xfrm>
              <a:off x="3450" y="3768"/>
              <a:ext cx="117" cy="116"/>
            </a:xfrm>
            <a:custGeom>
              <a:avLst/>
              <a:gdLst>
                <a:gd name="T0" fmla="*/ 1 w 19"/>
                <a:gd name="T1" fmla="*/ 9 h 20"/>
                <a:gd name="T2" fmla="*/ 13 w 19"/>
                <a:gd name="T3" fmla="*/ 1 h 20"/>
                <a:gd name="T4" fmla="*/ 19 w 19"/>
                <a:gd name="T5" fmla="*/ 7 h 20"/>
                <a:gd name="T6" fmla="*/ 14 w 19"/>
                <a:gd name="T7" fmla="*/ 14 h 20"/>
                <a:gd name="T8" fmla="*/ 9 w 19"/>
                <a:gd name="T9" fmla="*/ 19 h 20"/>
                <a:gd name="T10" fmla="*/ 3 w 19"/>
                <a:gd name="T11" fmla="*/ 13 h 20"/>
                <a:gd name="T12" fmla="*/ 1 w 19"/>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1" y="9"/>
                  </a:moveTo>
                  <a:cubicBezTo>
                    <a:pt x="2" y="8"/>
                    <a:pt x="9" y="0"/>
                    <a:pt x="13" y="1"/>
                  </a:cubicBezTo>
                  <a:cubicBezTo>
                    <a:pt x="16" y="1"/>
                    <a:pt x="19" y="5"/>
                    <a:pt x="19" y="7"/>
                  </a:cubicBezTo>
                  <a:cubicBezTo>
                    <a:pt x="19" y="9"/>
                    <a:pt x="15" y="14"/>
                    <a:pt x="14" y="14"/>
                  </a:cubicBezTo>
                  <a:cubicBezTo>
                    <a:pt x="13" y="14"/>
                    <a:pt x="11" y="17"/>
                    <a:pt x="9" y="19"/>
                  </a:cubicBezTo>
                  <a:cubicBezTo>
                    <a:pt x="8" y="20"/>
                    <a:pt x="3" y="13"/>
                    <a:pt x="3" y="13"/>
                  </a:cubicBezTo>
                  <a:cubicBezTo>
                    <a:pt x="2" y="12"/>
                    <a:pt x="0" y="11"/>
                    <a:pt x="1" y="9"/>
                  </a:cubicBezTo>
                  <a:close/>
                </a:path>
              </a:pathLst>
            </a:custGeom>
            <a:solidFill>
              <a:schemeClr val="bg1">
                <a:lumMod val="6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09" name="Freeform 20"/>
            <p:cNvSpPr>
              <a:spLocks/>
            </p:cNvSpPr>
            <p:nvPr/>
          </p:nvSpPr>
          <p:spPr bwMode="auto">
            <a:xfrm>
              <a:off x="3343" y="832"/>
              <a:ext cx="517" cy="513"/>
            </a:xfrm>
            <a:custGeom>
              <a:avLst/>
              <a:gdLst>
                <a:gd name="T0" fmla="*/ 65 w 83"/>
                <a:gd name="T1" fmla="*/ 79 h 83"/>
                <a:gd name="T2" fmla="*/ 2 w 83"/>
                <a:gd name="T3" fmla="*/ 79 h 83"/>
                <a:gd name="T4" fmla="*/ 2 w 83"/>
                <a:gd name="T5" fmla="*/ 22 h 83"/>
                <a:gd name="T6" fmla="*/ 0 w 83"/>
                <a:gd name="T7" fmla="*/ 13 h 83"/>
                <a:gd name="T8" fmla="*/ 4 w 83"/>
                <a:gd name="T9" fmla="*/ 8 h 83"/>
                <a:gd name="T10" fmla="*/ 4 w 83"/>
                <a:gd name="T11" fmla="*/ 2 h 83"/>
                <a:gd name="T12" fmla="*/ 14 w 83"/>
                <a:gd name="T13" fmla="*/ 2 h 83"/>
                <a:gd name="T14" fmla="*/ 33 w 83"/>
                <a:gd name="T15" fmla="*/ 7 h 83"/>
                <a:gd name="T16" fmla="*/ 44 w 83"/>
                <a:gd name="T17" fmla="*/ 2 h 83"/>
                <a:gd name="T18" fmla="*/ 49 w 83"/>
                <a:gd name="T19" fmla="*/ 1 h 83"/>
                <a:gd name="T20" fmla="*/ 55 w 83"/>
                <a:gd name="T21" fmla="*/ 2 h 83"/>
                <a:gd name="T22" fmla="*/ 61 w 83"/>
                <a:gd name="T23" fmla="*/ 6 h 83"/>
                <a:gd name="T24" fmla="*/ 71 w 83"/>
                <a:gd name="T25" fmla="*/ 4 h 83"/>
                <a:gd name="T26" fmla="*/ 77 w 83"/>
                <a:gd name="T27" fmla="*/ 21 h 83"/>
                <a:gd name="T28" fmla="*/ 77 w 83"/>
                <a:gd name="T29" fmla="*/ 21 h 83"/>
                <a:gd name="T30" fmla="*/ 73 w 83"/>
                <a:gd name="T31" fmla="*/ 30 h 83"/>
                <a:gd name="T32" fmla="*/ 69 w 83"/>
                <a:gd name="T33" fmla="*/ 28 h 83"/>
                <a:gd name="T34" fmla="*/ 62 w 83"/>
                <a:gd name="T35" fmla="*/ 16 h 83"/>
                <a:gd name="T36" fmla="*/ 58 w 83"/>
                <a:gd name="T37" fmla="*/ 15 h 83"/>
                <a:gd name="T38" fmla="*/ 57 w 83"/>
                <a:gd name="T39" fmla="*/ 18 h 83"/>
                <a:gd name="T40" fmla="*/ 65 w 83"/>
                <a:gd name="T41" fmla="*/ 33 h 83"/>
                <a:gd name="T42" fmla="*/ 70 w 83"/>
                <a:gd name="T43" fmla="*/ 42 h 83"/>
                <a:gd name="T44" fmla="*/ 82 w 83"/>
                <a:gd name="T45" fmla="*/ 64 h 83"/>
                <a:gd name="T46" fmla="*/ 83 w 83"/>
                <a:gd name="T47" fmla="*/ 72 h 83"/>
                <a:gd name="T48" fmla="*/ 78 w 83"/>
                <a:gd name="T49" fmla="*/ 73 h 83"/>
                <a:gd name="T50" fmla="*/ 76 w 83"/>
                <a:gd name="T51" fmla="*/ 78 h 83"/>
                <a:gd name="T52" fmla="*/ 70 w 83"/>
                <a:gd name="T53" fmla="*/ 82 h 83"/>
                <a:gd name="T54" fmla="*/ 65 w 83"/>
                <a:gd name="T55" fmla="*/ 7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65" y="79"/>
                  </a:moveTo>
                  <a:cubicBezTo>
                    <a:pt x="2" y="79"/>
                    <a:pt x="2" y="79"/>
                    <a:pt x="2" y="79"/>
                  </a:cubicBezTo>
                  <a:cubicBezTo>
                    <a:pt x="2" y="22"/>
                    <a:pt x="2" y="22"/>
                    <a:pt x="2" y="22"/>
                  </a:cubicBezTo>
                  <a:cubicBezTo>
                    <a:pt x="2" y="22"/>
                    <a:pt x="0" y="17"/>
                    <a:pt x="0" y="13"/>
                  </a:cubicBezTo>
                  <a:cubicBezTo>
                    <a:pt x="0" y="10"/>
                    <a:pt x="4" y="10"/>
                    <a:pt x="4" y="8"/>
                  </a:cubicBezTo>
                  <a:cubicBezTo>
                    <a:pt x="4" y="6"/>
                    <a:pt x="4" y="2"/>
                    <a:pt x="4" y="2"/>
                  </a:cubicBezTo>
                  <a:cubicBezTo>
                    <a:pt x="7" y="2"/>
                    <a:pt x="11" y="2"/>
                    <a:pt x="14" y="2"/>
                  </a:cubicBezTo>
                  <a:cubicBezTo>
                    <a:pt x="16" y="2"/>
                    <a:pt x="30" y="7"/>
                    <a:pt x="33" y="7"/>
                  </a:cubicBezTo>
                  <a:cubicBezTo>
                    <a:pt x="37" y="7"/>
                    <a:pt x="42" y="3"/>
                    <a:pt x="44" y="2"/>
                  </a:cubicBezTo>
                  <a:cubicBezTo>
                    <a:pt x="47" y="1"/>
                    <a:pt x="47" y="1"/>
                    <a:pt x="49" y="1"/>
                  </a:cubicBezTo>
                  <a:cubicBezTo>
                    <a:pt x="52" y="0"/>
                    <a:pt x="53" y="1"/>
                    <a:pt x="55" y="2"/>
                  </a:cubicBezTo>
                  <a:cubicBezTo>
                    <a:pt x="57" y="3"/>
                    <a:pt x="59" y="6"/>
                    <a:pt x="61" y="6"/>
                  </a:cubicBezTo>
                  <a:cubicBezTo>
                    <a:pt x="64" y="5"/>
                    <a:pt x="69" y="6"/>
                    <a:pt x="71" y="4"/>
                  </a:cubicBezTo>
                  <a:cubicBezTo>
                    <a:pt x="77" y="21"/>
                    <a:pt x="77" y="21"/>
                    <a:pt x="77" y="21"/>
                  </a:cubicBezTo>
                  <a:cubicBezTo>
                    <a:pt x="77" y="21"/>
                    <a:pt x="77" y="21"/>
                    <a:pt x="77" y="21"/>
                  </a:cubicBezTo>
                  <a:cubicBezTo>
                    <a:pt x="75" y="23"/>
                    <a:pt x="74" y="30"/>
                    <a:pt x="73" y="30"/>
                  </a:cubicBezTo>
                  <a:cubicBezTo>
                    <a:pt x="72" y="30"/>
                    <a:pt x="71" y="30"/>
                    <a:pt x="69" y="28"/>
                  </a:cubicBezTo>
                  <a:cubicBezTo>
                    <a:pt x="68" y="26"/>
                    <a:pt x="63" y="18"/>
                    <a:pt x="62" y="16"/>
                  </a:cubicBezTo>
                  <a:cubicBezTo>
                    <a:pt x="61" y="13"/>
                    <a:pt x="59" y="13"/>
                    <a:pt x="58" y="15"/>
                  </a:cubicBezTo>
                  <a:cubicBezTo>
                    <a:pt x="57" y="17"/>
                    <a:pt x="58" y="17"/>
                    <a:pt x="57" y="18"/>
                  </a:cubicBezTo>
                  <a:cubicBezTo>
                    <a:pt x="57" y="20"/>
                    <a:pt x="63" y="31"/>
                    <a:pt x="65" y="33"/>
                  </a:cubicBezTo>
                  <a:cubicBezTo>
                    <a:pt x="67" y="35"/>
                    <a:pt x="68" y="39"/>
                    <a:pt x="70" y="42"/>
                  </a:cubicBezTo>
                  <a:cubicBezTo>
                    <a:pt x="73" y="45"/>
                    <a:pt x="82" y="62"/>
                    <a:pt x="82" y="64"/>
                  </a:cubicBezTo>
                  <a:cubicBezTo>
                    <a:pt x="82" y="65"/>
                    <a:pt x="82" y="69"/>
                    <a:pt x="83" y="72"/>
                  </a:cubicBezTo>
                  <a:cubicBezTo>
                    <a:pt x="83" y="72"/>
                    <a:pt x="80" y="73"/>
                    <a:pt x="78" y="73"/>
                  </a:cubicBezTo>
                  <a:cubicBezTo>
                    <a:pt x="77" y="73"/>
                    <a:pt x="76" y="78"/>
                    <a:pt x="76" y="78"/>
                  </a:cubicBezTo>
                  <a:cubicBezTo>
                    <a:pt x="76" y="78"/>
                    <a:pt x="72" y="81"/>
                    <a:pt x="70" y="82"/>
                  </a:cubicBezTo>
                  <a:cubicBezTo>
                    <a:pt x="68" y="83"/>
                    <a:pt x="67" y="80"/>
                    <a:pt x="65" y="79"/>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0" name="Freeform 21"/>
            <p:cNvSpPr>
              <a:spLocks/>
            </p:cNvSpPr>
            <p:nvPr/>
          </p:nvSpPr>
          <p:spPr bwMode="auto">
            <a:xfrm>
              <a:off x="3365" y="3128"/>
              <a:ext cx="375" cy="332"/>
            </a:xfrm>
            <a:custGeom>
              <a:avLst/>
              <a:gdLst>
                <a:gd name="T0" fmla="*/ 2 w 60"/>
                <a:gd name="T1" fmla="*/ 20 h 53"/>
                <a:gd name="T2" fmla="*/ 0 w 60"/>
                <a:gd name="T3" fmla="*/ 16 h 53"/>
                <a:gd name="T4" fmla="*/ 12 w 60"/>
                <a:gd name="T5" fmla="*/ 18 h 53"/>
                <a:gd name="T6" fmla="*/ 21 w 60"/>
                <a:gd name="T7" fmla="*/ 10 h 53"/>
                <a:gd name="T8" fmla="*/ 28 w 60"/>
                <a:gd name="T9" fmla="*/ 6 h 53"/>
                <a:gd name="T10" fmla="*/ 32 w 60"/>
                <a:gd name="T11" fmla="*/ 0 h 53"/>
                <a:gd name="T12" fmla="*/ 36 w 60"/>
                <a:gd name="T13" fmla="*/ 0 h 53"/>
                <a:gd name="T14" fmla="*/ 39 w 60"/>
                <a:gd name="T15" fmla="*/ 0 h 53"/>
                <a:gd name="T16" fmla="*/ 39 w 60"/>
                <a:gd name="T17" fmla="*/ 0 h 53"/>
                <a:gd name="T18" fmla="*/ 40 w 60"/>
                <a:gd name="T19" fmla="*/ 3 h 53"/>
                <a:gd name="T20" fmla="*/ 48 w 60"/>
                <a:gd name="T21" fmla="*/ 4 h 53"/>
                <a:gd name="T22" fmla="*/ 58 w 60"/>
                <a:gd name="T23" fmla="*/ 9 h 53"/>
                <a:gd name="T24" fmla="*/ 59 w 60"/>
                <a:gd name="T25" fmla="*/ 25 h 53"/>
                <a:gd name="T26" fmla="*/ 59 w 60"/>
                <a:gd name="T27" fmla="*/ 33 h 53"/>
                <a:gd name="T28" fmla="*/ 57 w 60"/>
                <a:gd name="T29" fmla="*/ 38 h 53"/>
                <a:gd name="T30" fmla="*/ 55 w 60"/>
                <a:gd name="T31" fmla="*/ 45 h 53"/>
                <a:gd name="T32" fmla="*/ 51 w 60"/>
                <a:gd name="T33" fmla="*/ 49 h 53"/>
                <a:gd name="T34" fmla="*/ 46 w 60"/>
                <a:gd name="T35" fmla="*/ 53 h 53"/>
                <a:gd name="T36" fmla="*/ 46 w 60"/>
                <a:gd name="T37" fmla="*/ 53 h 53"/>
                <a:gd name="T38" fmla="*/ 39 w 60"/>
                <a:gd name="T39" fmla="*/ 52 h 53"/>
                <a:gd name="T40" fmla="*/ 32 w 60"/>
                <a:gd name="T41" fmla="*/ 50 h 53"/>
                <a:gd name="T42" fmla="*/ 30 w 60"/>
                <a:gd name="T43" fmla="*/ 49 h 53"/>
                <a:gd name="T44" fmla="*/ 20 w 60"/>
                <a:gd name="T45" fmla="*/ 45 h 53"/>
                <a:gd name="T46" fmla="*/ 19 w 60"/>
                <a:gd name="T47" fmla="*/ 38 h 53"/>
                <a:gd name="T48" fmla="*/ 16 w 60"/>
                <a:gd name="T49" fmla="*/ 39 h 53"/>
                <a:gd name="T50" fmla="*/ 11 w 60"/>
                <a:gd name="T51" fmla="*/ 34 h 53"/>
                <a:gd name="T52" fmla="*/ 2 w 60"/>
                <a:gd name="T53" fmla="*/ 22 h 53"/>
                <a:gd name="T54" fmla="*/ 2 w 60"/>
                <a:gd name="T55" fmla="*/ 2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53">
                  <a:moveTo>
                    <a:pt x="2" y="20"/>
                  </a:moveTo>
                  <a:cubicBezTo>
                    <a:pt x="0" y="16"/>
                    <a:pt x="0" y="16"/>
                    <a:pt x="0" y="16"/>
                  </a:cubicBezTo>
                  <a:cubicBezTo>
                    <a:pt x="4" y="17"/>
                    <a:pt x="11" y="18"/>
                    <a:pt x="12" y="18"/>
                  </a:cubicBezTo>
                  <a:cubicBezTo>
                    <a:pt x="14" y="18"/>
                    <a:pt x="19" y="11"/>
                    <a:pt x="21" y="10"/>
                  </a:cubicBezTo>
                  <a:cubicBezTo>
                    <a:pt x="24" y="9"/>
                    <a:pt x="28" y="6"/>
                    <a:pt x="28" y="6"/>
                  </a:cubicBezTo>
                  <a:cubicBezTo>
                    <a:pt x="28" y="6"/>
                    <a:pt x="30" y="0"/>
                    <a:pt x="32" y="0"/>
                  </a:cubicBezTo>
                  <a:cubicBezTo>
                    <a:pt x="34" y="0"/>
                    <a:pt x="36" y="0"/>
                    <a:pt x="36" y="0"/>
                  </a:cubicBezTo>
                  <a:cubicBezTo>
                    <a:pt x="39" y="0"/>
                    <a:pt x="39" y="0"/>
                    <a:pt x="39" y="0"/>
                  </a:cubicBezTo>
                  <a:cubicBezTo>
                    <a:pt x="39" y="0"/>
                    <a:pt x="39" y="0"/>
                    <a:pt x="39" y="0"/>
                  </a:cubicBezTo>
                  <a:cubicBezTo>
                    <a:pt x="40" y="1"/>
                    <a:pt x="40" y="3"/>
                    <a:pt x="40" y="3"/>
                  </a:cubicBezTo>
                  <a:cubicBezTo>
                    <a:pt x="40" y="3"/>
                    <a:pt x="46" y="4"/>
                    <a:pt x="48" y="4"/>
                  </a:cubicBezTo>
                  <a:cubicBezTo>
                    <a:pt x="50" y="4"/>
                    <a:pt x="57" y="8"/>
                    <a:pt x="58" y="9"/>
                  </a:cubicBezTo>
                  <a:cubicBezTo>
                    <a:pt x="59" y="10"/>
                    <a:pt x="60" y="22"/>
                    <a:pt x="59" y="25"/>
                  </a:cubicBezTo>
                  <a:cubicBezTo>
                    <a:pt x="58" y="28"/>
                    <a:pt x="59" y="32"/>
                    <a:pt x="59" y="33"/>
                  </a:cubicBezTo>
                  <a:cubicBezTo>
                    <a:pt x="59" y="35"/>
                    <a:pt x="59" y="36"/>
                    <a:pt x="57" y="38"/>
                  </a:cubicBezTo>
                  <a:cubicBezTo>
                    <a:pt x="55" y="39"/>
                    <a:pt x="55" y="43"/>
                    <a:pt x="55" y="45"/>
                  </a:cubicBezTo>
                  <a:cubicBezTo>
                    <a:pt x="55" y="46"/>
                    <a:pt x="54" y="47"/>
                    <a:pt x="51" y="49"/>
                  </a:cubicBezTo>
                  <a:cubicBezTo>
                    <a:pt x="46" y="53"/>
                    <a:pt x="46" y="53"/>
                    <a:pt x="46" y="53"/>
                  </a:cubicBezTo>
                  <a:cubicBezTo>
                    <a:pt x="46" y="53"/>
                    <a:pt x="46" y="53"/>
                    <a:pt x="46" y="53"/>
                  </a:cubicBezTo>
                  <a:cubicBezTo>
                    <a:pt x="45" y="52"/>
                    <a:pt x="41" y="52"/>
                    <a:pt x="39" y="52"/>
                  </a:cubicBezTo>
                  <a:cubicBezTo>
                    <a:pt x="37" y="52"/>
                    <a:pt x="34" y="51"/>
                    <a:pt x="32" y="50"/>
                  </a:cubicBezTo>
                  <a:cubicBezTo>
                    <a:pt x="31" y="50"/>
                    <a:pt x="30" y="49"/>
                    <a:pt x="30" y="49"/>
                  </a:cubicBezTo>
                  <a:cubicBezTo>
                    <a:pt x="27" y="48"/>
                    <a:pt x="21" y="46"/>
                    <a:pt x="20" y="45"/>
                  </a:cubicBezTo>
                  <a:cubicBezTo>
                    <a:pt x="20" y="44"/>
                    <a:pt x="19" y="38"/>
                    <a:pt x="19" y="38"/>
                  </a:cubicBezTo>
                  <a:cubicBezTo>
                    <a:pt x="16" y="39"/>
                    <a:pt x="16" y="39"/>
                    <a:pt x="16" y="39"/>
                  </a:cubicBezTo>
                  <a:cubicBezTo>
                    <a:pt x="16" y="39"/>
                    <a:pt x="13" y="35"/>
                    <a:pt x="11" y="34"/>
                  </a:cubicBezTo>
                  <a:cubicBezTo>
                    <a:pt x="8" y="32"/>
                    <a:pt x="4" y="24"/>
                    <a:pt x="2" y="22"/>
                  </a:cubicBezTo>
                  <a:lnTo>
                    <a:pt x="2" y="20"/>
                  </a:ln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1" name="Freeform 22"/>
            <p:cNvSpPr>
              <a:spLocks/>
            </p:cNvSpPr>
            <p:nvPr/>
          </p:nvSpPr>
          <p:spPr bwMode="auto">
            <a:xfrm>
              <a:off x="3213" y="2906"/>
              <a:ext cx="400" cy="334"/>
            </a:xfrm>
            <a:custGeom>
              <a:avLst/>
              <a:gdLst>
                <a:gd name="T0" fmla="*/ 9 w 64"/>
                <a:gd name="T1" fmla="*/ 51 h 54"/>
                <a:gd name="T2" fmla="*/ 0 w 64"/>
                <a:gd name="T3" fmla="*/ 40 h 54"/>
                <a:gd name="T4" fmla="*/ 0 w 64"/>
                <a:gd name="T5" fmla="*/ 16 h 54"/>
                <a:gd name="T6" fmla="*/ 16 w 64"/>
                <a:gd name="T7" fmla="*/ 16 h 54"/>
                <a:gd name="T8" fmla="*/ 15 w 64"/>
                <a:gd name="T9" fmla="*/ 0 h 54"/>
                <a:gd name="T10" fmla="*/ 26 w 64"/>
                <a:gd name="T11" fmla="*/ 2 h 54"/>
                <a:gd name="T12" fmla="*/ 34 w 64"/>
                <a:gd name="T13" fmla="*/ 7 h 54"/>
                <a:gd name="T14" fmla="*/ 40 w 64"/>
                <a:gd name="T15" fmla="*/ 4 h 54"/>
                <a:gd name="T16" fmla="*/ 50 w 64"/>
                <a:gd name="T17" fmla="*/ 13 h 54"/>
                <a:gd name="T18" fmla="*/ 58 w 64"/>
                <a:gd name="T19" fmla="*/ 19 h 54"/>
                <a:gd name="T20" fmla="*/ 64 w 64"/>
                <a:gd name="T21" fmla="*/ 30 h 54"/>
                <a:gd name="T22" fmla="*/ 64 w 64"/>
                <a:gd name="T23" fmla="*/ 31 h 54"/>
                <a:gd name="T24" fmla="*/ 64 w 64"/>
                <a:gd name="T25" fmla="*/ 36 h 54"/>
                <a:gd name="T26" fmla="*/ 64 w 64"/>
                <a:gd name="T27" fmla="*/ 36 h 54"/>
                <a:gd name="T28" fmla="*/ 61 w 64"/>
                <a:gd name="T29" fmla="*/ 36 h 54"/>
                <a:gd name="T30" fmla="*/ 57 w 64"/>
                <a:gd name="T31" fmla="*/ 36 h 54"/>
                <a:gd name="T32" fmla="*/ 53 w 64"/>
                <a:gd name="T33" fmla="*/ 42 h 54"/>
                <a:gd name="T34" fmla="*/ 46 w 64"/>
                <a:gd name="T35" fmla="*/ 46 h 54"/>
                <a:gd name="T36" fmla="*/ 37 w 64"/>
                <a:gd name="T37" fmla="*/ 54 h 54"/>
                <a:gd name="T38" fmla="*/ 25 w 64"/>
                <a:gd name="T39" fmla="*/ 52 h 54"/>
                <a:gd name="T40" fmla="*/ 23 w 64"/>
                <a:gd name="T41" fmla="*/ 51 h 54"/>
                <a:gd name="T42" fmla="*/ 9 w 64"/>
                <a:gd name="T43"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54">
                  <a:moveTo>
                    <a:pt x="9" y="51"/>
                  </a:moveTo>
                  <a:cubicBezTo>
                    <a:pt x="0" y="40"/>
                    <a:pt x="0" y="40"/>
                    <a:pt x="0" y="40"/>
                  </a:cubicBezTo>
                  <a:cubicBezTo>
                    <a:pt x="0" y="16"/>
                    <a:pt x="0" y="16"/>
                    <a:pt x="0" y="16"/>
                  </a:cubicBezTo>
                  <a:cubicBezTo>
                    <a:pt x="16" y="16"/>
                    <a:pt x="16" y="16"/>
                    <a:pt x="16" y="16"/>
                  </a:cubicBezTo>
                  <a:cubicBezTo>
                    <a:pt x="15" y="0"/>
                    <a:pt x="15" y="0"/>
                    <a:pt x="15" y="0"/>
                  </a:cubicBezTo>
                  <a:cubicBezTo>
                    <a:pt x="17" y="0"/>
                    <a:pt x="26" y="2"/>
                    <a:pt x="26" y="2"/>
                  </a:cubicBezTo>
                  <a:cubicBezTo>
                    <a:pt x="26" y="2"/>
                    <a:pt x="32" y="7"/>
                    <a:pt x="34" y="7"/>
                  </a:cubicBezTo>
                  <a:cubicBezTo>
                    <a:pt x="37" y="7"/>
                    <a:pt x="40" y="2"/>
                    <a:pt x="40" y="4"/>
                  </a:cubicBezTo>
                  <a:cubicBezTo>
                    <a:pt x="42" y="6"/>
                    <a:pt x="47" y="11"/>
                    <a:pt x="50" y="13"/>
                  </a:cubicBezTo>
                  <a:cubicBezTo>
                    <a:pt x="52" y="16"/>
                    <a:pt x="55" y="19"/>
                    <a:pt x="58" y="19"/>
                  </a:cubicBezTo>
                  <a:cubicBezTo>
                    <a:pt x="64" y="30"/>
                    <a:pt x="64" y="30"/>
                    <a:pt x="64" y="30"/>
                  </a:cubicBezTo>
                  <a:cubicBezTo>
                    <a:pt x="64" y="30"/>
                    <a:pt x="64" y="30"/>
                    <a:pt x="64" y="31"/>
                  </a:cubicBezTo>
                  <a:cubicBezTo>
                    <a:pt x="64" y="31"/>
                    <a:pt x="64" y="34"/>
                    <a:pt x="64" y="36"/>
                  </a:cubicBezTo>
                  <a:cubicBezTo>
                    <a:pt x="64" y="36"/>
                    <a:pt x="64" y="36"/>
                    <a:pt x="64" y="36"/>
                  </a:cubicBezTo>
                  <a:cubicBezTo>
                    <a:pt x="61" y="36"/>
                    <a:pt x="61" y="36"/>
                    <a:pt x="61" y="36"/>
                  </a:cubicBezTo>
                  <a:cubicBezTo>
                    <a:pt x="61" y="36"/>
                    <a:pt x="59" y="36"/>
                    <a:pt x="57" y="36"/>
                  </a:cubicBezTo>
                  <a:cubicBezTo>
                    <a:pt x="55" y="36"/>
                    <a:pt x="53" y="42"/>
                    <a:pt x="53" y="42"/>
                  </a:cubicBezTo>
                  <a:cubicBezTo>
                    <a:pt x="53" y="42"/>
                    <a:pt x="49" y="45"/>
                    <a:pt x="46" y="46"/>
                  </a:cubicBezTo>
                  <a:cubicBezTo>
                    <a:pt x="44" y="47"/>
                    <a:pt x="39" y="54"/>
                    <a:pt x="37" y="54"/>
                  </a:cubicBezTo>
                  <a:cubicBezTo>
                    <a:pt x="36" y="54"/>
                    <a:pt x="29" y="53"/>
                    <a:pt x="25" y="52"/>
                  </a:cubicBezTo>
                  <a:cubicBezTo>
                    <a:pt x="24" y="52"/>
                    <a:pt x="23" y="52"/>
                    <a:pt x="23" y="51"/>
                  </a:cubicBezTo>
                  <a:cubicBezTo>
                    <a:pt x="22" y="50"/>
                    <a:pt x="15" y="51"/>
                    <a:pt x="9" y="51"/>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2" name="Freeform 23"/>
            <p:cNvSpPr>
              <a:spLocks/>
            </p:cNvSpPr>
            <p:nvPr/>
          </p:nvSpPr>
          <p:spPr bwMode="auto">
            <a:xfrm>
              <a:off x="3112" y="3253"/>
              <a:ext cx="455" cy="434"/>
            </a:xfrm>
            <a:custGeom>
              <a:avLst/>
              <a:gdLst>
                <a:gd name="T0" fmla="*/ 0 w 73"/>
                <a:gd name="T1" fmla="*/ 53 h 70"/>
                <a:gd name="T2" fmla="*/ 0 w 73"/>
                <a:gd name="T3" fmla="*/ 30 h 70"/>
                <a:gd name="T4" fmla="*/ 9 w 73"/>
                <a:gd name="T5" fmla="*/ 30 h 70"/>
                <a:gd name="T6" fmla="*/ 9 w 73"/>
                <a:gd name="T7" fmla="*/ 4 h 70"/>
                <a:gd name="T8" fmla="*/ 23 w 73"/>
                <a:gd name="T9" fmla="*/ 1 h 70"/>
                <a:gd name="T10" fmla="*/ 29 w 73"/>
                <a:gd name="T11" fmla="*/ 3 h 70"/>
                <a:gd name="T12" fmla="*/ 35 w 73"/>
                <a:gd name="T13" fmla="*/ 2 h 70"/>
                <a:gd name="T14" fmla="*/ 43 w 73"/>
                <a:gd name="T15" fmla="*/ 0 h 70"/>
                <a:gd name="T16" fmla="*/ 43 w 73"/>
                <a:gd name="T17" fmla="*/ 2 h 70"/>
                <a:gd name="T18" fmla="*/ 52 w 73"/>
                <a:gd name="T19" fmla="*/ 14 h 70"/>
                <a:gd name="T20" fmla="*/ 57 w 73"/>
                <a:gd name="T21" fmla="*/ 19 h 70"/>
                <a:gd name="T22" fmla="*/ 60 w 73"/>
                <a:gd name="T23" fmla="*/ 18 h 70"/>
                <a:gd name="T24" fmla="*/ 61 w 73"/>
                <a:gd name="T25" fmla="*/ 25 h 70"/>
                <a:gd name="T26" fmla="*/ 71 w 73"/>
                <a:gd name="T27" fmla="*/ 29 h 70"/>
                <a:gd name="T28" fmla="*/ 73 w 73"/>
                <a:gd name="T29" fmla="*/ 30 h 70"/>
                <a:gd name="T30" fmla="*/ 67 w 73"/>
                <a:gd name="T31" fmla="*/ 37 h 70"/>
                <a:gd name="T32" fmla="*/ 60 w 73"/>
                <a:gd name="T33" fmla="*/ 41 h 70"/>
                <a:gd name="T34" fmla="*/ 54 w 73"/>
                <a:gd name="T35" fmla="*/ 49 h 70"/>
                <a:gd name="T36" fmla="*/ 46 w 73"/>
                <a:gd name="T37" fmla="*/ 53 h 70"/>
                <a:gd name="T38" fmla="*/ 42 w 73"/>
                <a:gd name="T39" fmla="*/ 61 h 70"/>
                <a:gd name="T40" fmla="*/ 25 w 73"/>
                <a:gd name="T41" fmla="*/ 58 h 70"/>
                <a:gd name="T42" fmla="*/ 19 w 73"/>
                <a:gd name="T43" fmla="*/ 66 h 70"/>
                <a:gd name="T44" fmla="*/ 8 w 73"/>
                <a:gd name="T45" fmla="*/ 69 h 70"/>
                <a:gd name="T46" fmla="*/ 5 w 73"/>
                <a:gd name="T47" fmla="*/ 53 h 70"/>
                <a:gd name="T48" fmla="*/ 0 w 73"/>
                <a:gd name="T49" fmla="*/ 5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 h="70">
                  <a:moveTo>
                    <a:pt x="0" y="53"/>
                  </a:moveTo>
                  <a:cubicBezTo>
                    <a:pt x="0" y="30"/>
                    <a:pt x="0" y="30"/>
                    <a:pt x="0" y="30"/>
                  </a:cubicBezTo>
                  <a:cubicBezTo>
                    <a:pt x="9" y="30"/>
                    <a:pt x="9" y="30"/>
                    <a:pt x="9" y="30"/>
                  </a:cubicBezTo>
                  <a:cubicBezTo>
                    <a:pt x="9" y="4"/>
                    <a:pt x="9" y="4"/>
                    <a:pt x="9" y="4"/>
                  </a:cubicBezTo>
                  <a:cubicBezTo>
                    <a:pt x="12" y="4"/>
                    <a:pt x="23" y="1"/>
                    <a:pt x="23" y="1"/>
                  </a:cubicBezTo>
                  <a:cubicBezTo>
                    <a:pt x="26" y="1"/>
                    <a:pt x="28" y="4"/>
                    <a:pt x="29" y="3"/>
                  </a:cubicBezTo>
                  <a:cubicBezTo>
                    <a:pt x="31" y="2"/>
                    <a:pt x="34" y="2"/>
                    <a:pt x="35" y="2"/>
                  </a:cubicBezTo>
                  <a:cubicBezTo>
                    <a:pt x="43" y="0"/>
                    <a:pt x="43" y="0"/>
                    <a:pt x="43" y="0"/>
                  </a:cubicBezTo>
                  <a:cubicBezTo>
                    <a:pt x="43" y="2"/>
                    <a:pt x="43" y="2"/>
                    <a:pt x="43" y="2"/>
                  </a:cubicBezTo>
                  <a:cubicBezTo>
                    <a:pt x="45" y="4"/>
                    <a:pt x="49" y="12"/>
                    <a:pt x="52" y="14"/>
                  </a:cubicBezTo>
                  <a:cubicBezTo>
                    <a:pt x="54" y="15"/>
                    <a:pt x="57" y="19"/>
                    <a:pt x="57" y="19"/>
                  </a:cubicBezTo>
                  <a:cubicBezTo>
                    <a:pt x="60" y="18"/>
                    <a:pt x="60" y="18"/>
                    <a:pt x="60" y="18"/>
                  </a:cubicBezTo>
                  <a:cubicBezTo>
                    <a:pt x="60" y="18"/>
                    <a:pt x="61" y="24"/>
                    <a:pt x="61" y="25"/>
                  </a:cubicBezTo>
                  <a:cubicBezTo>
                    <a:pt x="62" y="26"/>
                    <a:pt x="68" y="28"/>
                    <a:pt x="71" y="29"/>
                  </a:cubicBezTo>
                  <a:cubicBezTo>
                    <a:pt x="71" y="29"/>
                    <a:pt x="72" y="30"/>
                    <a:pt x="73" y="30"/>
                  </a:cubicBezTo>
                  <a:cubicBezTo>
                    <a:pt x="67" y="37"/>
                    <a:pt x="67" y="37"/>
                    <a:pt x="67" y="37"/>
                  </a:cubicBezTo>
                  <a:cubicBezTo>
                    <a:pt x="64" y="38"/>
                    <a:pt x="62" y="39"/>
                    <a:pt x="60" y="41"/>
                  </a:cubicBezTo>
                  <a:cubicBezTo>
                    <a:pt x="58" y="42"/>
                    <a:pt x="54" y="47"/>
                    <a:pt x="54" y="49"/>
                  </a:cubicBezTo>
                  <a:cubicBezTo>
                    <a:pt x="54" y="51"/>
                    <a:pt x="48" y="52"/>
                    <a:pt x="46" y="53"/>
                  </a:cubicBezTo>
                  <a:cubicBezTo>
                    <a:pt x="45" y="54"/>
                    <a:pt x="43" y="59"/>
                    <a:pt x="42" y="61"/>
                  </a:cubicBezTo>
                  <a:cubicBezTo>
                    <a:pt x="41" y="63"/>
                    <a:pt x="28" y="59"/>
                    <a:pt x="25" y="58"/>
                  </a:cubicBezTo>
                  <a:cubicBezTo>
                    <a:pt x="22" y="58"/>
                    <a:pt x="20" y="63"/>
                    <a:pt x="19" y="66"/>
                  </a:cubicBezTo>
                  <a:cubicBezTo>
                    <a:pt x="17" y="69"/>
                    <a:pt x="9" y="70"/>
                    <a:pt x="8" y="69"/>
                  </a:cubicBezTo>
                  <a:cubicBezTo>
                    <a:pt x="6" y="69"/>
                    <a:pt x="8" y="53"/>
                    <a:pt x="5" y="53"/>
                  </a:cubicBezTo>
                  <a:lnTo>
                    <a:pt x="0" y="53"/>
                  </a:lnTo>
                  <a:close/>
                </a:path>
              </a:pathLst>
            </a:custGeom>
            <a:solidFill>
              <a:schemeClr val="bg1">
                <a:lumMod val="6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3" name="Freeform 24"/>
            <p:cNvSpPr>
              <a:spLocks noEditPoints="1"/>
            </p:cNvSpPr>
            <p:nvPr/>
          </p:nvSpPr>
          <p:spPr bwMode="auto">
            <a:xfrm>
              <a:off x="2960" y="3438"/>
              <a:ext cx="775" cy="673"/>
            </a:xfrm>
            <a:custGeom>
              <a:avLst/>
              <a:gdLst>
                <a:gd name="T0" fmla="*/ 80 w 125"/>
                <a:gd name="T1" fmla="*/ 62 h 109"/>
                <a:gd name="T2" fmla="*/ 82 w 125"/>
                <a:gd name="T3" fmla="*/ 66 h 109"/>
                <a:gd name="T4" fmla="*/ 88 w 125"/>
                <a:gd name="T5" fmla="*/ 72 h 109"/>
                <a:gd name="T6" fmla="*/ 93 w 125"/>
                <a:gd name="T7" fmla="*/ 67 h 109"/>
                <a:gd name="T8" fmla="*/ 98 w 125"/>
                <a:gd name="T9" fmla="*/ 60 h 109"/>
                <a:gd name="T10" fmla="*/ 92 w 125"/>
                <a:gd name="T11" fmla="*/ 54 h 109"/>
                <a:gd name="T12" fmla="*/ 80 w 125"/>
                <a:gd name="T13" fmla="*/ 62 h 109"/>
                <a:gd name="T14" fmla="*/ 0 w 125"/>
                <a:gd name="T15" fmla="*/ 55 h 109"/>
                <a:gd name="T16" fmla="*/ 5 w 125"/>
                <a:gd name="T17" fmla="*/ 50 h 109"/>
                <a:gd name="T18" fmla="*/ 10 w 125"/>
                <a:gd name="T19" fmla="*/ 56 h 109"/>
                <a:gd name="T20" fmla="*/ 25 w 125"/>
                <a:gd name="T21" fmla="*/ 54 h 109"/>
                <a:gd name="T22" fmla="*/ 25 w 125"/>
                <a:gd name="T23" fmla="*/ 23 h 109"/>
                <a:gd name="T24" fmla="*/ 30 w 125"/>
                <a:gd name="T25" fmla="*/ 23 h 109"/>
                <a:gd name="T26" fmla="*/ 33 w 125"/>
                <a:gd name="T27" fmla="*/ 39 h 109"/>
                <a:gd name="T28" fmla="*/ 44 w 125"/>
                <a:gd name="T29" fmla="*/ 36 h 109"/>
                <a:gd name="T30" fmla="*/ 50 w 125"/>
                <a:gd name="T31" fmla="*/ 28 h 109"/>
                <a:gd name="T32" fmla="*/ 67 w 125"/>
                <a:gd name="T33" fmla="*/ 31 h 109"/>
                <a:gd name="T34" fmla="*/ 71 w 125"/>
                <a:gd name="T35" fmla="*/ 23 h 109"/>
                <a:gd name="T36" fmla="*/ 79 w 125"/>
                <a:gd name="T37" fmla="*/ 19 h 109"/>
                <a:gd name="T38" fmla="*/ 85 w 125"/>
                <a:gd name="T39" fmla="*/ 11 h 109"/>
                <a:gd name="T40" fmla="*/ 92 w 125"/>
                <a:gd name="T41" fmla="*/ 7 h 109"/>
                <a:gd name="T42" fmla="*/ 98 w 125"/>
                <a:gd name="T43" fmla="*/ 0 h 109"/>
                <a:gd name="T44" fmla="*/ 105 w 125"/>
                <a:gd name="T45" fmla="*/ 2 h 109"/>
                <a:gd name="T46" fmla="*/ 112 w 125"/>
                <a:gd name="T47" fmla="*/ 3 h 109"/>
                <a:gd name="T48" fmla="*/ 112 w 125"/>
                <a:gd name="T49" fmla="*/ 3 h 109"/>
                <a:gd name="T50" fmla="*/ 113 w 125"/>
                <a:gd name="T51" fmla="*/ 5 h 109"/>
                <a:gd name="T52" fmla="*/ 116 w 125"/>
                <a:gd name="T53" fmla="*/ 16 h 109"/>
                <a:gd name="T54" fmla="*/ 117 w 125"/>
                <a:gd name="T55" fmla="*/ 30 h 109"/>
                <a:gd name="T56" fmla="*/ 117 w 125"/>
                <a:gd name="T57" fmla="*/ 32 h 109"/>
                <a:gd name="T58" fmla="*/ 113 w 125"/>
                <a:gd name="T59" fmla="*/ 30 h 109"/>
                <a:gd name="T60" fmla="*/ 108 w 125"/>
                <a:gd name="T61" fmla="*/ 39 h 109"/>
                <a:gd name="T62" fmla="*/ 109 w 125"/>
                <a:gd name="T63" fmla="*/ 44 h 109"/>
                <a:gd name="T64" fmla="*/ 117 w 125"/>
                <a:gd name="T65" fmla="*/ 39 h 109"/>
                <a:gd name="T66" fmla="*/ 124 w 125"/>
                <a:gd name="T67" fmla="*/ 40 h 109"/>
                <a:gd name="T68" fmla="*/ 124 w 125"/>
                <a:gd name="T69" fmla="*/ 43 h 109"/>
                <a:gd name="T70" fmla="*/ 118 w 125"/>
                <a:gd name="T71" fmla="*/ 57 h 109"/>
                <a:gd name="T72" fmla="*/ 107 w 125"/>
                <a:gd name="T73" fmla="*/ 71 h 109"/>
                <a:gd name="T74" fmla="*/ 83 w 125"/>
                <a:gd name="T75" fmla="*/ 94 h 109"/>
                <a:gd name="T76" fmla="*/ 68 w 125"/>
                <a:gd name="T77" fmla="*/ 100 h 109"/>
                <a:gd name="T78" fmla="*/ 50 w 125"/>
                <a:gd name="T79" fmla="*/ 100 h 109"/>
                <a:gd name="T80" fmla="*/ 39 w 125"/>
                <a:gd name="T81" fmla="*/ 103 h 109"/>
                <a:gd name="T82" fmla="*/ 24 w 125"/>
                <a:gd name="T83" fmla="*/ 108 h 109"/>
                <a:gd name="T84" fmla="*/ 17 w 125"/>
                <a:gd name="T85" fmla="*/ 102 h 109"/>
                <a:gd name="T86" fmla="*/ 13 w 125"/>
                <a:gd name="T87" fmla="*/ 98 h 109"/>
                <a:gd name="T88" fmla="*/ 10 w 125"/>
                <a:gd name="T89" fmla="*/ 91 h 109"/>
                <a:gd name="T90" fmla="*/ 14 w 125"/>
                <a:gd name="T91" fmla="*/ 83 h 109"/>
                <a:gd name="T92" fmla="*/ 11 w 125"/>
                <a:gd name="T93" fmla="*/ 77 h 109"/>
                <a:gd name="T94" fmla="*/ 4 w 125"/>
                <a:gd name="T95" fmla="*/ 65 h 109"/>
                <a:gd name="T96" fmla="*/ 0 w 125"/>
                <a:gd name="T97"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09">
                  <a:moveTo>
                    <a:pt x="80" y="62"/>
                  </a:moveTo>
                  <a:cubicBezTo>
                    <a:pt x="79" y="64"/>
                    <a:pt x="81" y="65"/>
                    <a:pt x="82" y="66"/>
                  </a:cubicBezTo>
                  <a:cubicBezTo>
                    <a:pt x="82" y="66"/>
                    <a:pt x="87" y="73"/>
                    <a:pt x="88" y="72"/>
                  </a:cubicBezTo>
                  <a:cubicBezTo>
                    <a:pt x="90" y="70"/>
                    <a:pt x="92" y="67"/>
                    <a:pt x="93" y="67"/>
                  </a:cubicBezTo>
                  <a:cubicBezTo>
                    <a:pt x="94" y="67"/>
                    <a:pt x="98" y="62"/>
                    <a:pt x="98" y="60"/>
                  </a:cubicBezTo>
                  <a:cubicBezTo>
                    <a:pt x="98" y="58"/>
                    <a:pt x="95" y="54"/>
                    <a:pt x="92" y="54"/>
                  </a:cubicBezTo>
                  <a:cubicBezTo>
                    <a:pt x="88" y="53"/>
                    <a:pt x="81" y="61"/>
                    <a:pt x="80" y="62"/>
                  </a:cubicBezTo>
                  <a:close/>
                  <a:moveTo>
                    <a:pt x="0" y="55"/>
                  </a:moveTo>
                  <a:cubicBezTo>
                    <a:pt x="1" y="53"/>
                    <a:pt x="3" y="50"/>
                    <a:pt x="5" y="50"/>
                  </a:cubicBezTo>
                  <a:cubicBezTo>
                    <a:pt x="7" y="50"/>
                    <a:pt x="8" y="56"/>
                    <a:pt x="10" y="56"/>
                  </a:cubicBezTo>
                  <a:cubicBezTo>
                    <a:pt x="13" y="56"/>
                    <a:pt x="25" y="54"/>
                    <a:pt x="25" y="54"/>
                  </a:cubicBezTo>
                  <a:cubicBezTo>
                    <a:pt x="25" y="23"/>
                    <a:pt x="25" y="23"/>
                    <a:pt x="25" y="23"/>
                  </a:cubicBezTo>
                  <a:cubicBezTo>
                    <a:pt x="30" y="23"/>
                    <a:pt x="30" y="23"/>
                    <a:pt x="30" y="23"/>
                  </a:cubicBezTo>
                  <a:cubicBezTo>
                    <a:pt x="33" y="23"/>
                    <a:pt x="31" y="39"/>
                    <a:pt x="33" y="39"/>
                  </a:cubicBezTo>
                  <a:cubicBezTo>
                    <a:pt x="34" y="40"/>
                    <a:pt x="42" y="39"/>
                    <a:pt x="44" y="36"/>
                  </a:cubicBezTo>
                  <a:cubicBezTo>
                    <a:pt x="45" y="33"/>
                    <a:pt x="47" y="28"/>
                    <a:pt x="50" y="28"/>
                  </a:cubicBezTo>
                  <a:cubicBezTo>
                    <a:pt x="53" y="29"/>
                    <a:pt x="66" y="33"/>
                    <a:pt x="67" y="31"/>
                  </a:cubicBezTo>
                  <a:cubicBezTo>
                    <a:pt x="68" y="29"/>
                    <a:pt x="70" y="24"/>
                    <a:pt x="71" y="23"/>
                  </a:cubicBezTo>
                  <a:cubicBezTo>
                    <a:pt x="73" y="22"/>
                    <a:pt x="79" y="21"/>
                    <a:pt x="79" y="19"/>
                  </a:cubicBezTo>
                  <a:cubicBezTo>
                    <a:pt x="79" y="17"/>
                    <a:pt x="83" y="12"/>
                    <a:pt x="85" y="11"/>
                  </a:cubicBezTo>
                  <a:cubicBezTo>
                    <a:pt x="87" y="9"/>
                    <a:pt x="89" y="8"/>
                    <a:pt x="92" y="7"/>
                  </a:cubicBezTo>
                  <a:cubicBezTo>
                    <a:pt x="98" y="0"/>
                    <a:pt x="98" y="0"/>
                    <a:pt x="98" y="0"/>
                  </a:cubicBezTo>
                  <a:cubicBezTo>
                    <a:pt x="100" y="1"/>
                    <a:pt x="103" y="2"/>
                    <a:pt x="105" y="2"/>
                  </a:cubicBezTo>
                  <a:cubicBezTo>
                    <a:pt x="107" y="2"/>
                    <a:pt x="111" y="2"/>
                    <a:pt x="112" y="3"/>
                  </a:cubicBezTo>
                  <a:cubicBezTo>
                    <a:pt x="112" y="3"/>
                    <a:pt x="112" y="3"/>
                    <a:pt x="112" y="3"/>
                  </a:cubicBezTo>
                  <a:cubicBezTo>
                    <a:pt x="112" y="4"/>
                    <a:pt x="113" y="4"/>
                    <a:pt x="113" y="5"/>
                  </a:cubicBezTo>
                  <a:cubicBezTo>
                    <a:pt x="113" y="7"/>
                    <a:pt x="114" y="14"/>
                    <a:pt x="116" y="16"/>
                  </a:cubicBezTo>
                  <a:cubicBezTo>
                    <a:pt x="118" y="19"/>
                    <a:pt x="117" y="28"/>
                    <a:pt x="117" y="30"/>
                  </a:cubicBezTo>
                  <a:cubicBezTo>
                    <a:pt x="117" y="30"/>
                    <a:pt x="117" y="31"/>
                    <a:pt x="117" y="32"/>
                  </a:cubicBezTo>
                  <a:cubicBezTo>
                    <a:pt x="117" y="32"/>
                    <a:pt x="116" y="29"/>
                    <a:pt x="113" y="30"/>
                  </a:cubicBezTo>
                  <a:cubicBezTo>
                    <a:pt x="110" y="31"/>
                    <a:pt x="108" y="36"/>
                    <a:pt x="108" y="39"/>
                  </a:cubicBezTo>
                  <a:cubicBezTo>
                    <a:pt x="108" y="41"/>
                    <a:pt x="106" y="43"/>
                    <a:pt x="109" y="44"/>
                  </a:cubicBezTo>
                  <a:cubicBezTo>
                    <a:pt x="119" y="46"/>
                    <a:pt x="117" y="39"/>
                    <a:pt x="117" y="39"/>
                  </a:cubicBezTo>
                  <a:cubicBezTo>
                    <a:pt x="124" y="40"/>
                    <a:pt x="124" y="40"/>
                    <a:pt x="124" y="40"/>
                  </a:cubicBezTo>
                  <a:cubicBezTo>
                    <a:pt x="125" y="41"/>
                    <a:pt x="124" y="42"/>
                    <a:pt x="124" y="43"/>
                  </a:cubicBezTo>
                  <a:cubicBezTo>
                    <a:pt x="123" y="46"/>
                    <a:pt x="120" y="54"/>
                    <a:pt x="118" y="57"/>
                  </a:cubicBezTo>
                  <a:cubicBezTo>
                    <a:pt x="115" y="59"/>
                    <a:pt x="109" y="69"/>
                    <a:pt x="107" y="71"/>
                  </a:cubicBezTo>
                  <a:cubicBezTo>
                    <a:pt x="105" y="73"/>
                    <a:pt x="87" y="92"/>
                    <a:pt x="83" y="94"/>
                  </a:cubicBezTo>
                  <a:cubicBezTo>
                    <a:pt x="79" y="96"/>
                    <a:pt x="75" y="100"/>
                    <a:pt x="68" y="100"/>
                  </a:cubicBezTo>
                  <a:cubicBezTo>
                    <a:pt x="50" y="100"/>
                    <a:pt x="50" y="100"/>
                    <a:pt x="50" y="100"/>
                  </a:cubicBezTo>
                  <a:cubicBezTo>
                    <a:pt x="45" y="100"/>
                    <a:pt x="42" y="102"/>
                    <a:pt x="39" y="103"/>
                  </a:cubicBezTo>
                  <a:cubicBezTo>
                    <a:pt x="36" y="103"/>
                    <a:pt x="27" y="109"/>
                    <a:pt x="24" y="108"/>
                  </a:cubicBezTo>
                  <a:cubicBezTo>
                    <a:pt x="21" y="106"/>
                    <a:pt x="20" y="102"/>
                    <a:pt x="17" y="102"/>
                  </a:cubicBezTo>
                  <a:cubicBezTo>
                    <a:pt x="14" y="102"/>
                    <a:pt x="13" y="101"/>
                    <a:pt x="13" y="98"/>
                  </a:cubicBezTo>
                  <a:cubicBezTo>
                    <a:pt x="12" y="95"/>
                    <a:pt x="10" y="92"/>
                    <a:pt x="10" y="91"/>
                  </a:cubicBezTo>
                  <a:cubicBezTo>
                    <a:pt x="10" y="89"/>
                    <a:pt x="14" y="85"/>
                    <a:pt x="14" y="83"/>
                  </a:cubicBezTo>
                  <a:cubicBezTo>
                    <a:pt x="14" y="82"/>
                    <a:pt x="13" y="79"/>
                    <a:pt x="11" y="77"/>
                  </a:cubicBezTo>
                  <a:cubicBezTo>
                    <a:pt x="8" y="74"/>
                    <a:pt x="6" y="70"/>
                    <a:pt x="4" y="65"/>
                  </a:cubicBezTo>
                  <a:cubicBezTo>
                    <a:pt x="3" y="61"/>
                    <a:pt x="2" y="58"/>
                    <a:pt x="0" y="55"/>
                  </a:cubicBezTo>
                  <a:close/>
                </a:path>
              </a:pathLst>
            </a:custGeom>
            <a:blipFill>
              <a:blip r:embed="rId5"/>
              <a:stretch>
                <a:fillRect/>
              </a:stretch>
            </a:blip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4" name="Freeform 25"/>
            <p:cNvSpPr>
              <a:spLocks/>
            </p:cNvSpPr>
            <p:nvPr/>
          </p:nvSpPr>
          <p:spPr bwMode="auto">
            <a:xfrm>
              <a:off x="2862" y="1850"/>
              <a:ext cx="604" cy="413"/>
            </a:xfrm>
            <a:custGeom>
              <a:avLst/>
              <a:gdLst>
                <a:gd name="T0" fmla="*/ 11 w 97"/>
                <a:gd name="T1" fmla="*/ 63 h 66"/>
                <a:gd name="T2" fmla="*/ 0 w 97"/>
                <a:gd name="T3" fmla="*/ 47 h 66"/>
                <a:gd name="T4" fmla="*/ 3 w 97"/>
                <a:gd name="T5" fmla="*/ 33 h 66"/>
                <a:gd name="T6" fmla="*/ 6 w 97"/>
                <a:gd name="T7" fmla="*/ 28 h 66"/>
                <a:gd name="T8" fmla="*/ 13 w 97"/>
                <a:gd name="T9" fmla="*/ 28 h 66"/>
                <a:gd name="T10" fmla="*/ 31 w 97"/>
                <a:gd name="T11" fmla="*/ 23 h 66"/>
                <a:gd name="T12" fmla="*/ 36 w 97"/>
                <a:gd name="T13" fmla="*/ 16 h 66"/>
                <a:gd name="T14" fmla="*/ 46 w 97"/>
                <a:gd name="T15" fmla="*/ 14 h 66"/>
                <a:gd name="T16" fmla="*/ 54 w 97"/>
                <a:gd name="T17" fmla="*/ 3 h 66"/>
                <a:gd name="T18" fmla="*/ 63 w 97"/>
                <a:gd name="T19" fmla="*/ 2 h 66"/>
                <a:gd name="T20" fmla="*/ 69 w 97"/>
                <a:gd name="T21" fmla="*/ 11 h 66"/>
                <a:gd name="T22" fmla="*/ 68 w 97"/>
                <a:gd name="T23" fmla="*/ 19 h 66"/>
                <a:gd name="T24" fmla="*/ 77 w 97"/>
                <a:gd name="T25" fmla="*/ 23 h 66"/>
                <a:gd name="T26" fmla="*/ 82 w 97"/>
                <a:gd name="T27" fmla="*/ 29 h 66"/>
                <a:gd name="T28" fmla="*/ 90 w 97"/>
                <a:gd name="T29" fmla="*/ 35 h 66"/>
                <a:gd name="T30" fmla="*/ 97 w 97"/>
                <a:gd name="T31" fmla="*/ 41 h 66"/>
                <a:gd name="T32" fmla="*/ 96 w 97"/>
                <a:gd name="T33" fmla="*/ 46 h 66"/>
                <a:gd name="T34" fmla="*/ 92 w 97"/>
                <a:gd name="T35" fmla="*/ 45 h 66"/>
                <a:gd name="T36" fmla="*/ 79 w 97"/>
                <a:gd name="T37" fmla="*/ 47 h 66"/>
                <a:gd name="T38" fmla="*/ 64 w 97"/>
                <a:gd name="T39" fmla="*/ 49 h 66"/>
                <a:gd name="T40" fmla="*/ 60 w 97"/>
                <a:gd name="T41" fmla="*/ 54 h 66"/>
                <a:gd name="T42" fmla="*/ 46 w 97"/>
                <a:gd name="T43" fmla="*/ 52 h 66"/>
                <a:gd name="T44" fmla="*/ 36 w 97"/>
                <a:gd name="T45" fmla="*/ 47 h 66"/>
                <a:gd name="T46" fmla="*/ 31 w 97"/>
                <a:gd name="T47" fmla="*/ 54 h 66"/>
                <a:gd name="T48" fmla="*/ 31 w 97"/>
                <a:gd name="T49" fmla="*/ 58 h 66"/>
                <a:gd name="T50" fmla="*/ 17 w 97"/>
                <a:gd name="T51" fmla="*/ 58 h 66"/>
                <a:gd name="T52" fmla="*/ 16 w 97"/>
                <a:gd name="T53" fmla="*/ 64 h 66"/>
                <a:gd name="T54" fmla="*/ 12 w 97"/>
                <a:gd name="T55" fmla="*/ 66 h 66"/>
                <a:gd name="T56" fmla="*/ 11 w 97"/>
                <a:gd name="T57"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66">
                  <a:moveTo>
                    <a:pt x="11" y="63"/>
                  </a:moveTo>
                  <a:cubicBezTo>
                    <a:pt x="9" y="61"/>
                    <a:pt x="1" y="51"/>
                    <a:pt x="0" y="47"/>
                  </a:cubicBezTo>
                  <a:cubicBezTo>
                    <a:pt x="0" y="44"/>
                    <a:pt x="1" y="36"/>
                    <a:pt x="3" y="33"/>
                  </a:cubicBezTo>
                  <a:cubicBezTo>
                    <a:pt x="4" y="31"/>
                    <a:pt x="6" y="30"/>
                    <a:pt x="6" y="28"/>
                  </a:cubicBezTo>
                  <a:cubicBezTo>
                    <a:pt x="6" y="28"/>
                    <a:pt x="10" y="29"/>
                    <a:pt x="13" y="28"/>
                  </a:cubicBezTo>
                  <a:cubicBezTo>
                    <a:pt x="15" y="27"/>
                    <a:pt x="28" y="24"/>
                    <a:pt x="31" y="23"/>
                  </a:cubicBezTo>
                  <a:cubicBezTo>
                    <a:pt x="33" y="23"/>
                    <a:pt x="35" y="17"/>
                    <a:pt x="36" y="16"/>
                  </a:cubicBezTo>
                  <a:cubicBezTo>
                    <a:pt x="38" y="16"/>
                    <a:pt x="44" y="16"/>
                    <a:pt x="46" y="14"/>
                  </a:cubicBezTo>
                  <a:cubicBezTo>
                    <a:pt x="48" y="12"/>
                    <a:pt x="53" y="3"/>
                    <a:pt x="54" y="3"/>
                  </a:cubicBezTo>
                  <a:cubicBezTo>
                    <a:pt x="56" y="2"/>
                    <a:pt x="61" y="0"/>
                    <a:pt x="63" y="2"/>
                  </a:cubicBezTo>
                  <a:cubicBezTo>
                    <a:pt x="64" y="4"/>
                    <a:pt x="69" y="8"/>
                    <a:pt x="69" y="11"/>
                  </a:cubicBezTo>
                  <a:cubicBezTo>
                    <a:pt x="69" y="14"/>
                    <a:pt x="68" y="19"/>
                    <a:pt x="68" y="19"/>
                  </a:cubicBezTo>
                  <a:cubicBezTo>
                    <a:pt x="68" y="19"/>
                    <a:pt x="77" y="21"/>
                    <a:pt x="77" y="23"/>
                  </a:cubicBezTo>
                  <a:cubicBezTo>
                    <a:pt x="78" y="25"/>
                    <a:pt x="80" y="28"/>
                    <a:pt x="82" y="29"/>
                  </a:cubicBezTo>
                  <a:cubicBezTo>
                    <a:pt x="84" y="30"/>
                    <a:pt x="89" y="34"/>
                    <a:pt x="90" y="35"/>
                  </a:cubicBezTo>
                  <a:cubicBezTo>
                    <a:pt x="91" y="36"/>
                    <a:pt x="97" y="41"/>
                    <a:pt x="97" y="41"/>
                  </a:cubicBezTo>
                  <a:cubicBezTo>
                    <a:pt x="96" y="46"/>
                    <a:pt x="96" y="46"/>
                    <a:pt x="96" y="46"/>
                  </a:cubicBezTo>
                  <a:cubicBezTo>
                    <a:pt x="95" y="46"/>
                    <a:pt x="93" y="45"/>
                    <a:pt x="92" y="45"/>
                  </a:cubicBezTo>
                  <a:cubicBezTo>
                    <a:pt x="89" y="45"/>
                    <a:pt x="81" y="46"/>
                    <a:pt x="79" y="47"/>
                  </a:cubicBezTo>
                  <a:cubicBezTo>
                    <a:pt x="77" y="48"/>
                    <a:pt x="67" y="49"/>
                    <a:pt x="64" y="49"/>
                  </a:cubicBezTo>
                  <a:cubicBezTo>
                    <a:pt x="62" y="49"/>
                    <a:pt x="62" y="53"/>
                    <a:pt x="60" y="54"/>
                  </a:cubicBezTo>
                  <a:cubicBezTo>
                    <a:pt x="57" y="55"/>
                    <a:pt x="49" y="52"/>
                    <a:pt x="46" y="52"/>
                  </a:cubicBezTo>
                  <a:cubicBezTo>
                    <a:pt x="43" y="52"/>
                    <a:pt x="39" y="47"/>
                    <a:pt x="36" y="47"/>
                  </a:cubicBezTo>
                  <a:cubicBezTo>
                    <a:pt x="33" y="47"/>
                    <a:pt x="32" y="53"/>
                    <a:pt x="31" y="54"/>
                  </a:cubicBezTo>
                  <a:cubicBezTo>
                    <a:pt x="31" y="54"/>
                    <a:pt x="31" y="56"/>
                    <a:pt x="31" y="58"/>
                  </a:cubicBezTo>
                  <a:cubicBezTo>
                    <a:pt x="17" y="58"/>
                    <a:pt x="17" y="58"/>
                    <a:pt x="17" y="58"/>
                  </a:cubicBezTo>
                  <a:cubicBezTo>
                    <a:pt x="16" y="64"/>
                    <a:pt x="16" y="64"/>
                    <a:pt x="16" y="64"/>
                  </a:cubicBezTo>
                  <a:cubicBezTo>
                    <a:pt x="12" y="66"/>
                    <a:pt x="12" y="66"/>
                    <a:pt x="12" y="66"/>
                  </a:cubicBezTo>
                  <a:cubicBezTo>
                    <a:pt x="12" y="65"/>
                    <a:pt x="11" y="63"/>
                    <a:pt x="11" y="63"/>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5" name="Freeform 26"/>
            <p:cNvSpPr>
              <a:spLocks/>
            </p:cNvSpPr>
            <p:nvPr/>
          </p:nvSpPr>
          <p:spPr bwMode="auto">
            <a:xfrm>
              <a:off x="2808" y="1256"/>
              <a:ext cx="500" cy="776"/>
            </a:xfrm>
            <a:custGeom>
              <a:avLst/>
              <a:gdLst>
                <a:gd name="T0" fmla="*/ 14 w 80"/>
                <a:gd name="T1" fmla="*/ 120 h 126"/>
                <a:gd name="T2" fmla="*/ 4 w 80"/>
                <a:gd name="T3" fmla="*/ 108 h 126"/>
                <a:gd name="T4" fmla="*/ 7 w 80"/>
                <a:gd name="T5" fmla="*/ 106 h 126"/>
                <a:gd name="T6" fmla="*/ 17 w 80"/>
                <a:gd name="T7" fmla="*/ 106 h 126"/>
                <a:gd name="T8" fmla="*/ 14 w 80"/>
                <a:gd name="T9" fmla="*/ 90 h 126"/>
                <a:gd name="T10" fmla="*/ 10 w 80"/>
                <a:gd name="T11" fmla="*/ 84 h 126"/>
                <a:gd name="T12" fmla="*/ 7 w 80"/>
                <a:gd name="T13" fmla="*/ 81 h 126"/>
                <a:gd name="T14" fmla="*/ 3 w 80"/>
                <a:gd name="T15" fmla="*/ 82 h 126"/>
                <a:gd name="T16" fmla="*/ 0 w 80"/>
                <a:gd name="T17" fmla="*/ 77 h 126"/>
                <a:gd name="T18" fmla="*/ 1 w 80"/>
                <a:gd name="T19" fmla="*/ 71 h 126"/>
                <a:gd name="T20" fmla="*/ 15 w 80"/>
                <a:gd name="T21" fmla="*/ 52 h 126"/>
                <a:gd name="T22" fmla="*/ 17 w 80"/>
                <a:gd name="T23" fmla="*/ 30 h 126"/>
                <a:gd name="T24" fmla="*/ 20 w 80"/>
                <a:gd name="T25" fmla="*/ 25 h 126"/>
                <a:gd name="T26" fmla="*/ 13 w 80"/>
                <a:gd name="T27" fmla="*/ 16 h 126"/>
                <a:gd name="T28" fmla="*/ 12 w 80"/>
                <a:gd name="T29" fmla="*/ 7 h 126"/>
                <a:gd name="T30" fmla="*/ 12 w 80"/>
                <a:gd name="T31" fmla="*/ 3 h 126"/>
                <a:gd name="T32" fmla="*/ 19 w 80"/>
                <a:gd name="T33" fmla="*/ 0 h 126"/>
                <a:gd name="T34" fmla="*/ 80 w 80"/>
                <a:gd name="T35" fmla="*/ 31 h 126"/>
                <a:gd name="T36" fmla="*/ 80 w 80"/>
                <a:gd name="T37" fmla="*/ 61 h 126"/>
                <a:gd name="T38" fmla="*/ 72 w 80"/>
                <a:gd name="T39" fmla="*/ 63 h 126"/>
                <a:gd name="T40" fmla="*/ 68 w 80"/>
                <a:gd name="T41" fmla="*/ 75 h 126"/>
                <a:gd name="T42" fmla="*/ 64 w 80"/>
                <a:gd name="T43" fmla="*/ 83 h 126"/>
                <a:gd name="T44" fmla="*/ 68 w 80"/>
                <a:gd name="T45" fmla="*/ 86 h 126"/>
                <a:gd name="T46" fmla="*/ 73 w 80"/>
                <a:gd name="T47" fmla="*/ 92 h 126"/>
                <a:gd name="T48" fmla="*/ 72 w 80"/>
                <a:gd name="T49" fmla="*/ 99 h 126"/>
                <a:gd name="T50" fmla="*/ 63 w 80"/>
                <a:gd name="T51" fmla="*/ 100 h 126"/>
                <a:gd name="T52" fmla="*/ 55 w 80"/>
                <a:gd name="T53" fmla="*/ 111 h 126"/>
                <a:gd name="T54" fmla="*/ 45 w 80"/>
                <a:gd name="T55" fmla="*/ 113 h 126"/>
                <a:gd name="T56" fmla="*/ 40 w 80"/>
                <a:gd name="T57" fmla="*/ 120 h 126"/>
                <a:gd name="T58" fmla="*/ 22 w 80"/>
                <a:gd name="T59" fmla="*/ 125 h 126"/>
                <a:gd name="T60" fmla="*/ 15 w 80"/>
                <a:gd name="T61" fmla="*/ 125 h 126"/>
                <a:gd name="T62" fmla="*/ 14 w 80"/>
                <a:gd name="T63" fmla="*/ 12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126">
                  <a:moveTo>
                    <a:pt x="14" y="120"/>
                  </a:moveTo>
                  <a:cubicBezTo>
                    <a:pt x="12" y="116"/>
                    <a:pt x="4" y="108"/>
                    <a:pt x="4" y="108"/>
                  </a:cubicBezTo>
                  <a:cubicBezTo>
                    <a:pt x="7" y="106"/>
                    <a:pt x="7" y="106"/>
                    <a:pt x="7" y="106"/>
                  </a:cubicBezTo>
                  <a:cubicBezTo>
                    <a:pt x="7" y="106"/>
                    <a:pt x="16" y="108"/>
                    <a:pt x="17" y="106"/>
                  </a:cubicBezTo>
                  <a:cubicBezTo>
                    <a:pt x="17" y="104"/>
                    <a:pt x="13" y="95"/>
                    <a:pt x="14" y="90"/>
                  </a:cubicBezTo>
                  <a:cubicBezTo>
                    <a:pt x="15" y="86"/>
                    <a:pt x="12" y="87"/>
                    <a:pt x="10" y="84"/>
                  </a:cubicBezTo>
                  <a:cubicBezTo>
                    <a:pt x="9" y="82"/>
                    <a:pt x="8" y="81"/>
                    <a:pt x="7" y="81"/>
                  </a:cubicBezTo>
                  <a:cubicBezTo>
                    <a:pt x="6" y="81"/>
                    <a:pt x="3" y="82"/>
                    <a:pt x="3" y="82"/>
                  </a:cubicBezTo>
                  <a:cubicBezTo>
                    <a:pt x="0" y="77"/>
                    <a:pt x="0" y="77"/>
                    <a:pt x="0" y="77"/>
                  </a:cubicBezTo>
                  <a:cubicBezTo>
                    <a:pt x="1" y="76"/>
                    <a:pt x="0" y="72"/>
                    <a:pt x="1" y="71"/>
                  </a:cubicBezTo>
                  <a:cubicBezTo>
                    <a:pt x="1" y="70"/>
                    <a:pt x="15" y="53"/>
                    <a:pt x="15" y="52"/>
                  </a:cubicBezTo>
                  <a:cubicBezTo>
                    <a:pt x="16" y="51"/>
                    <a:pt x="16" y="32"/>
                    <a:pt x="17" y="30"/>
                  </a:cubicBezTo>
                  <a:cubicBezTo>
                    <a:pt x="18" y="28"/>
                    <a:pt x="20" y="25"/>
                    <a:pt x="20" y="25"/>
                  </a:cubicBezTo>
                  <a:cubicBezTo>
                    <a:pt x="13" y="16"/>
                    <a:pt x="13" y="16"/>
                    <a:pt x="13" y="16"/>
                  </a:cubicBezTo>
                  <a:cubicBezTo>
                    <a:pt x="12" y="7"/>
                    <a:pt x="12" y="7"/>
                    <a:pt x="12" y="7"/>
                  </a:cubicBezTo>
                  <a:cubicBezTo>
                    <a:pt x="12" y="3"/>
                    <a:pt x="12" y="3"/>
                    <a:pt x="12" y="3"/>
                  </a:cubicBezTo>
                  <a:cubicBezTo>
                    <a:pt x="19" y="0"/>
                    <a:pt x="19" y="0"/>
                    <a:pt x="19" y="0"/>
                  </a:cubicBezTo>
                  <a:cubicBezTo>
                    <a:pt x="80" y="31"/>
                    <a:pt x="80" y="31"/>
                    <a:pt x="80" y="31"/>
                  </a:cubicBezTo>
                  <a:cubicBezTo>
                    <a:pt x="80" y="61"/>
                    <a:pt x="80" y="61"/>
                    <a:pt x="80" y="61"/>
                  </a:cubicBezTo>
                  <a:cubicBezTo>
                    <a:pt x="80" y="61"/>
                    <a:pt x="73" y="62"/>
                    <a:pt x="72" y="63"/>
                  </a:cubicBezTo>
                  <a:cubicBezTo>
                    <a:pt x="70" y="65"/>
                    <a:pt x="69" y="72"/>
                    <a:pt x="68" y="75"/>
                  </a:cubicBezTo>
                  <a:cubicBezTo>
                    <a:pt x="68" y="78"/>
                    <a:pt x="65" y="80"/>
                    <a:pt x="64" y="83"/>
                  </a:cubicBezTo>
                  <a:cubicBezTo>
                    <a:pt x="64" y="87"/>
                    <a:pt x="68" y="85"/>
                    <a:pt x="68" y="86"/>
                  </a:cubicBezTo>
                  <a:cubicBezTo>
                    <a:pt x="68" y="88"/>
                    <a:pt x="71" y="90"/>
                    <a:pt x="73" y="92"/>
                  </a:cubicBezTo>
                  <a:cubicBezTo>
                    <a:pt x="72" y="99"/>
                    <a:pt x="72" y="99"/>
                    <a:pt x="72" y="99"/>
                  </a:cubicBezTo>
                  <a:cubicBezTo>
                    <a:pt x="70" y="97"/>
                    <a:pt x="65" y="99"/>
                    <a:pt x="63" y="100"/>
                  </a:cubicBezTo>
                  <a:cubicBezTo>
                    <a:pt x="62" y="100"/>
                    <a:pt x="57" y="109"/>
                    <a:pt x="55" y="111"/>
                  </a:cubicBezTo>
                  <a:cubicBezTo>
                    <a:pt x="53" y="113"/>
                    <a:pt x="47" y="113"/>
                    <a:pt x="45" y="113"/>
                  </a:cubicBezTo>
                  <a:cubicBezTo>
                    <a:pt x="44" y="114"/>
                    <a:pt x="42" y="120"/>
                    <a:pt x="40" y="120"/>
                  </a:cubicBezTo>
                  <a:cubicBezTo>
                    <a:pt x="37" y="121"/>
                    <a:pt x="24" y="124"/>
                    <a:pt x="22" y="125"/>
                  </a:cubicBezTo>
                  <a:cubicBezTo>
                    <a:pt x="19" y="126"/>
                    <a:pt x="15" y="125"/>
                    <a:pt x="15" y="125"/>
                  </a:cubicBezTo>
                  <a:cubicBezTo>
                    <a:pt x="16" y="124"/>
                    <a:pt x="16" y="122"/>
                    <a:pt x="14" y="120"/>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6" name="Freeform 27"/>
            <p:cNvSpPr>
              <a:spLocks/>
            </p:cNvSpPr>
            <p:nvPr/>
          </p:nvSpPr>
          <p:spPr bwMode="auto">
            <a:xfrm>
              <a:off x="2733" y="2133"/>
              <a:ext cx="926" cy="890"/>
            </a:xfrm>
            <a:custGeom>
              <a:avLst/>
              <a:gdLst>
                <a:gd name="T0" fmla="*/ 0 w 149"/>
                <a:gd name="T1" fmla="*/ 78 h 144"/>
                <a:gd name="T2" fmla="*/ 7 w 149"/>
                <a:gd name="T3" fmla="*/ 75 h 144"/>
                <a:gd name="T4" fmla="*/ 14 w 149"/>
                <a:gd name="T5" fmla="*/ 76 h 144"/>
                <a:gd name="T6" fmla="*/ 19 w 149"/>
                <a:gd name="T7" fmla="*/ 74 h 144"/>
                <a:gd name="T8" fmla="*/ 25 w 149"/>
                <a:gd name="T9" fmla="*/ 77 h 144"/>
                <a:gd name="T10" fmla="*/ 33 w 149"/>
                <a:gd name="T11" fmla="*/ 64 h 144"/>
                <a:gd name="T12" fmla="*/ 39 w 149"/>
                <a:gd name="T13" fmla="*/ 49 h 144"/>
                <a:gd name="T14" fmla="*/ 46 w 149"/>
                <a:gd name="T15" fmla="*/ 40 h 144"/>
                <a:gd name="T16" fmla="*/ 49 w 149"/>
                <a:gd name="T17" fmla="*/ 23 h 144"/>
                <a:gd name="T18" fmla="*/ 52 w 149"/>
                <a:gd name="T19" fmla="*/ 13 h 144"/>
                <a:gd name="T20" fmla="*/ 52 w 149"/>
                <a:gd name="T21" fmla="*/ 9 h 144"/>
                <a:gd name="T22" fmla="*/ 57 w 149"/>
                <a:gd name="T23" fmla="*/ 2 h 144"/>
                <a:gd name="T24" fmla="*/ 67 w 149"/>
                <a:gd name="T25" fmla="*/ 7 h 144"/>
                <a:gd name="T26" fmla="*/ 81 w 149"/>
                <a:gd name="T27" fmla="*/ 9 h 144"/>
                <a:gd name="T28" fmla="*/ 85 w 149"/>
                <a:gd name="T29" fmla="*/ 4 h 144"/>
                <a:gd name="T30" fmla="*/ 100 w 149"/>
                <a:gd name="T31" fmla="*/ 2 h 144"/>
                <a:gd name="T32" fmla="*/ 113 w 149"/>
                <a:gd name="T33" fmla="*/ 0 h 144"/>
                <a:gd name="T34" fmla="*/ 117 w 149"/>
                <a:gd name="T35" fmla="*/ 1 h 144"/>
                <a:gd name="T36" fmla="*/ 121 w 149"/>
                <a:gd name="T37" fmla="*/ 4 h 144"/>
                <a:gd name="T38" fmla="*/ 129 w 149"/>
                <a:gd name="T39" fmla="*/ 8 h 144"/>
                <a:gd name="T40" fmla="*/ 135 w 149"/>
                <a:gd name="T41" fmla="*/ 5 h 144"/>
                <a:gd name="T42" fmla="*/ 139 w 149"/>
                <a:gd name="T43" fmla="*/ 9 h 144"/>
                <a:gd name="T44" fmla="*/ 146 w 149"/>
                <a:gd name="T45" fmla="*/ 13 h 144"/>
                <a:gd name="T46" fmla="*/ 144 w 149"/>
                <a:gd name="T47" fmla="*/ 21 h 144"/>
                <a:gd name="T48" fmla="*/ 149 w 149"/>
                <a:gd name="T49" fmla="*/ 25 h 144"/>
                <a:gd name="T50" fmla="*/ 142 w 149"/>
                <a:gd name="T51" fmla="*/ 33 h 144"/>
                <a:gd name="T52" fmla="*/ 136 w 149"/>
                <a:gd name="T53" fmla="*/ 41 h 144"/>
                <a:gd name="T54" fmla="*/ 133 w 149"/>
                <a:gd name="T55" fmla="*/ 51 h 144"/>
                <a:gd name="T56" fmla="*/ 129 w 149"/>
                <a:gd name="T57" fmla="*/ 60 h 144"/>
                <a:gd name="T58" fmla="*/ 130 w 149"/>
                <a:gd name="T59" fmla="*/ 63 h 144"/>
                <a:gd name="T60" fmla="*/ 131 w 149"/>
                <a:gd name="T61" fmla="*/ 69 h 144"/>
                <a:gd name="T62" fmla="*/ 133 w 149"/>
                <a:gd name="T63" fmla="*/ 75 h 144"/>
                <a:gd name="T64" fmla="*/ 134 w 149"/>
                <a:gd name="T65" fmla="*/ 86 h 144"/>
                <a:gd name="T66" fmla="*/ 140 w 149"/>
                <a:gd name="T67" fmla="*/ 94 h 144"/>
                <a:gd name="T68" fmla="*/ 144 w 149"/>
                <a:gd name="T69" fmla="*/ 102 h 144"/>
                <a:gd name="T70" fmla="*/ 131 w 149"/>
                <a:gd name="T71" fmla="*/ 105 h 144"/>
                <a:gd name="T72" fmla="*/ 127 w 149"/>
                <a:gd name="T73" fmla="*/ 112 h 144"/>
                <a:gd name="T74" fmla="*/ 128 w 149"/>
                <a:gd name="T75" fmla="*/ 128 h 144"/>
                <a:gd name="T76" fmla="*/ 137 w 149"/>
                <a:gd name="T77" fmla="*/ 134 h 144"/>
                <a:gd name="T78" fmla="*/ 135 w 149"/>
                <a:gd name="T79" fmla="*/ 144 h 144"/>
                <a:gd name="T80" fmla="*/ 135 w 149"/>
                <a:gd name="T81" fmla="*/ 144 h 144"/>
                <a:gd name="T82" fmla="*/ 127 w 149"/>
                <a:gd name="T83" fmla="*/ 138 h 144"/>
                <a:gd name="T84" fmla="*/ 117 w 149"/>
                <a:gd name="T85" fmla="*/ 129 h 144"/>
                <a:gd name="T86" fmla="*/ 111 w 149"/>
                <a:gd name="T87" fmla="*/ 132 h 144"/>
                <a:gd name="T88" fmla="*/ 103 w 149"/>
                <a:gd name="T89" fmla="*/ 127 h 144"/>
                <a:gd name="T90" fmla="*/ 92 w 149"/>
                <a:gd name="T91" fmla="*/ 125 h 144"/>
                <a:gd name="T92" fmla="*/ 81 w 149"/>
                <a:gd name="T93" fmla="*/ 124 h 144"/>
                <a:gd name="T94" fmla="*/ 77 w 149"/>
                <a:gd name="T95" fmla="*/ 113 h 144"/>
                <a:gd name="T96" fmla="*/ 75 w 149"/>
                <a:gd name="T97" fmla="*/ 96 h 144"/>
                <a:gd name="T98" fmla="*/ 59 w 149"/>
                <a:gd name="T99" fmla="*/ 93 h 144"/>
                <a:gd name="T100" fmla="*/ 56 w 149"/>
                <a:gd name="T101" fmla="*/ 101 h 144"/>
                <a:gd name="T102" fmla="*/ 43 w 149"/>
                <a:gd name="T103" fmla="*/ 103 h 144"/>
                <a:gd name="T104" fmla="*/ 35 w 149"/>
                <a:gd name="T105" fmla="*/ 86 h 144"/>
                <a:gd name="T106" fmla="*/ 13 w 149"/>
                <a:gd name="T107" fmla="*/ 85 h 144"/>
                <a:gd name="T108" fmla="*/ 4 w 149"/>
                <a:gd name="T109" fmla="*/ 89 h 144"/>
                <a:gd name="T110" fmla="*/ 4 w 149"/>
                <a:gd name="T111" fmla="*/ 88 h 144"/>
                <a:gd name="T112" fmla="*/ 0 w 149"/>
                <a:gd name="T113" fmla="*/ 7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144">
                  <a:moveTo>
                    <a:pt x="0" y="78"/>
                  </a:moveTo>
                  <a:cubicBezTo>
                    <a:pt x="1" y="77"/>
                    <a:pt x="5" y="75"/>
                    <a:pt x="7" y="75"/>
                  </a:cubicBezTo>
                  <a:cubicBezTo>
                    <a:pt x="9" y="75"/>
                    <a:pt x="11" y="77"/>
                    <a:pt x="14" y="76"/>
                  </a:cubicBezTo>
                  <a:cubicBezTo>
                    <a:pt x="16" y="75"/>
                    <a:pt x="18" y="75"/>
                    <a:pt x="19" y="74"/>
                  </a:cubicBezTo>
                  <a:cubicBezTo>
                    <a:pt x="21" y="74"/>
                    <a:pt x="22" y="79"/>
                    <a:pt x="25" y="77"/>
                  </a:cubicBezTo>
                  <a:cubicBezTo>
                    <a:pt x="27" y="75"/>
                    <a:pt x="33" y="69"/>
                    <a:pt x="33" y="64"/>
                  </a:cubicBezTo>
                  <a:cubicBezTo>
                    <a:pt x="33" y="59"/>
                    <a:pt x="35" y="52"/>
                    <a:pt x="39" y="49"/>
                  </a:cubicBezTo>
                  <a:cubicBezTo>
                    <a:pt x="42" y="47"/>
                    <a:pt x="46" y="43"/>
                    <a:pt x="46" y="40"/>
                  </a:cubicBezTo>
                  <a:cubicBezTo>
                    <a:pt x="46" y="36"/>
                    <a:pt x="48" y="25"/>
                    <a:pt x="49" y="23"/>
                  </a:cubicBezTo>
                  <a:cubicBezTo>
                    <a:pt x="50" y="21"/>
                    <a:pt x="51" y="16"/>
                    <a:pt x="52" y="13"/>
                  </a:cubicBezTo>
                  <a:cubicBezTo>
                    <a:pt x="52" y="11"/>
                    <a:pt x="52" y="9"/>
                    <a:pt x="52" y="9"/>
                  </a:cubicBezTo>
                  <a:cubicBezTo>
                    <a:pt x="53" y="8"/>
                    <a:pt x="54" y="2"/>
                    <a:pt x="57" y="2"/>
                  </a:cubicBezTo>
                  <a:cubicBezTo>
                    <a:pt x="60" y="2"/>
                    <a:pt x="64" y="7"/>
                    <a:pt x="67" y="7"/>
                  </a:cubicBezTo>
                  <a:cubicBezTo>
                    <a:pt x="70" y="7"/>
                    <a:pt x="78" y="10"/>
                    <a:pt x="81" y="9"/>
                  </a:cubicBezTo>
                  <a:cubicBezTo>
                    <a:pt x="83" y="8"/>
                    <a:pt x="83" y="4"/>
                    <a:pt x="85" y="4"/>
                  </a:cubicBezTo>
                  <a:cubicBezTo>
                    <a:pt x="88" y="4"/>
                    <a:pt x="98" y="3"/>
                    <a:pt x="100" y="2"/>
                  </a:cubicBezTo>
                  <a:cubicBezTo>
                    <a:pt x="102" y="1"/>
                    <a:pt x="110" y="0"/>
                    <a:pt x="113" y="0"/>
                  </a:cubicBezTo>
                  <a:cubicBezTo>
                    <a:pt x="114" y="0"/>
                    <a:pt x="116" y="1"/>
                    <a:pt x="117" y="1"/>
                  </a:cubicBezTo>
                  <a:cubicBezTo>
                    <a:pt x="119" y="2"/>
                    <a:pt x="120" y="3"/>
                    <a:pt x="121" y="4"/>
                  </a:cubicBezTo>
                  <a:cubicBezTo>
                    <a:pt x="123" y="6"/>
                    <a:pt x="124" y="8"/>
                    <a:pt x="129" y="8"/>
                  </a:cubicBezTo>
                  <a:cubicBezTo>
                    <a:pt x="134" y="8"/>
                    <a:pt x="133" y="4"/>
                    <a:pt x="135" y="5"/>
                  </a:cubicBezTo>
                  <a:cubicBezTo>
                    <a:pt x="137" y="6"/>
                    <a:pt x="139" y="9"/>
                    <a:pt x="139" y="9"/>
                  </a:cubicBezTo>
                  <a:cubicBezTo>
                    <a:pt x="146" y="13"/>
                    <a:pt x="146" y="13"/>
                    <a:pt x="146" y="13"/>
                  </a:cubicBezTo>
                  <a:cubicBezTo>
                    <a:pt x="145" y="13"/>
                    <a:pt x="144" y="19"/>
                    <a:pt x="144" y="21"/>
                  </a:cubicBezTo>
                  <a:cubicBezTo>
                    <a:pt x="144" y="22"/>
                    <a:pt x="149" y="25"/>
                    <a:pt x="149" y="25"/>
                  </a:cubicBezTo>
                  <a:cubicBezTo>
                    <a:pt x="149" y="25"/>
                    <a:pt x="144" y="31"/>
                    <a:pt x="142" y="33"/>
                  </a:cubicBezTo>
                  <a:cubicBezTo>
                    <a:pt x="139" y="35"/>
                    <a:pt x="137" y="39"/>
                    <a:pt x="136" y="41"/>
                  </a:cubicBezTo>
                  <a:cubicBezTo>
                    <a:pt x="136" y="43"/>
                    <a:pt x="135" y="49"/>
                    <a:pt x="133" y="51"/>
                  </a:cubicBezTo>
                  <a:cubicBezTo>
                    <a:pt x="132" y="52"/>
                    <a:pt x="129" y="57"/>
                    <a:pt x="129" y="60"/>
                  </a:cubicBezTo>
                  <a:cubicBezTo>
                    <a:pt x="129" y="61"/>
                    <a:pt x="130" y="62"/>
                    <a:pt x="130" y="63"/>
                  </a:cubicBezTo>
                  <a:cubicBezTo>
                    <a:pt x="130" y="65"/>
                    <a:pt x="131" y="67"/>
                    <a:pt x="131" y="69"/>
                  </a:cubicBezTo>
                  <a:cubicBezTo>
                    <a:pt x="132" y="70"/>
                    <a:pt x="132" y="72"/>
                    <a:pt x="133" y="75"/>
                  </a:cubicBezTo>
                  <a:cubicBezTo>
                    <a:pt x="134" y="79"/>
                    <a:pt x="134" y="84"/>
                    <a:pt x="134" y="86"/>
                  </a:cubicBezTo>
                  <a:cubicBezTo>
                    <a:pt x="134" y="88"/>
                    <a:pt x="138" y="92"/>
                    <a:pt x="140" y="94"/>
                  </a:cubicBezTo>
                  <a:cubicBezTo>
                    <a:pt x="142" y="95"/>
                    <a:pt x="143" y="99"/>
                    <a:pt x="144" y="102"/>
                  </a:cubicBezTo>
                  <a:cubicBezTo>
                    <a:pt x="131" y="105"/>
                    <a:pt x="131" y="105"/>
                    <a:pt x="131" y="105"/>
                  </a:cubicBezTo>
                  <a:cubicBezTo>
                    <a:pt x="131" y="105"/>
                    <a:pt x="125" y="110"/>
                    <a:pt x="127" y="112"/>
                  </a:cubicBezTo>
                  <a:cubicBezTo>
                    <a:pt x="128" y="115"/>
                    <a:pt x="127" y="125"/>
                    <a:pt x="128" y="128"/>
                  </a:cubicBezTo>
                  <a:cubicBezTo>
                    <a:pt x="129" y="131"/>
                    <a:pt x="137" y="132"/>
                    <a:pt x="137" y="134"/>
                  </a:cubicBezTo>
                  <a:cubicBezTo>
                    <a:pt x="137" y="136"/>
                    <a:pt x="137" y="143"/>
                    <a:pt x="135" y="144"/>
                  </a:cubicBezTo>
                  <a:cubicBezTo>
                    <a:pt x="135" y="144"/>
                    <a:pt x="135" y="144"/>
                    <a:pt x="135" y="144"/>
                  </a:cubicBezTo>
                  <a:cubicBezTo>
                    <a:pt x="132" y="144"/>
                    <a:pt x="129" y="141"/>
                    <a:pt x="127" y="138"/>
                  </a:cubicBezTo>
                  <a:cubicBezTo>
                    <a:pt x="124" y="136"/>
                    <a:pt x="119" y="131"/>
                    <a:pt x="117" y="129"/>
                  </a:cubicBezTo>
                  <a:cubicBezTo>
                    <a:pt x="117" y="127"/>
                    <a:pt x="114" y="132"/>
                    <a:pt x="111" y="132"/>
                  </a:cubicBezTo>
                  <a:cubicBezTo>
                    <a:pt x="109" y="132"/>
                    <a:pt x="103" y="127"/>
                    <a:pt x="103" y="127"/>
                  </a:cubicBezTo>
                  <a:cubicBezTo>
                    <a:pt x="103" y="127"/>
                    <a:pt x="94" y="125"/>
                    <a:pt x="92" y="125"/>
                  </a:cubicBezTo>
                  <a:cubicBezTo>
                    <a:pt x="90" y="125"/>
                    <a:pt x="80" y="126"/>
                    <a:pt x="81" y="124"/>
                  </a:cubicBezTo>
                  <a:cubicBezTo>
                    <a:pt x="81" y="122"/>
                    <a:pt x="79" y="115"/>
                    <a:pt x="77" y="113"/>
                  </a:cubicBezTo>
                  <a:cubicBezTo>
                    <a:pt x="75" y="111"/>
                    <a:pt x="75" y="96"/>
                    <a:pt x="75" y="96"/>
                  </a:cubicBezTo>
                  <a:cubicBezTo>
                    <a:pt x="59" y="93"/>
                    <a:pt x="59" y="93"/>
                    <a:pt x="59" y="93"/>
                  </a:cubicBezTo>
                  <a:cubicBezTo>
                    <a:pt x="59" y="93"/>
                    <a:pt x="58" y="101"/>
                    <a:pt x="56" y="101"/>
                  </a:cubicBezTo>
                  <a:cubicBezTo>
                    <a:pt x="54" y="101"/>
                    <a:pt x="45" y="103"/>
                    <a:pt x="43" y="103"/>
                  </a:cubicBezTo>
                  <a:cubicBezTo>
                    <a:pt x="41" y="103"/>
                    <a:pt x="37" y="86"/>
                    <a:pt x="35" y="86"/>
                  </a:cubicBezTo>
                  <a:cubicBezTo>
                    <a:pt x="34" y="86"/>
                    <a:pt x="17" y="85"/>
                    <a:pt x="13" y="85"/>
                  </a:cubicBezTo>
                  <a:cubicBezTo>
                    <a:pt x="10" y="85"/>
                    <a:pt x="7" y="87"/>
                    <a:pt x="4" y="89"/>
                  </a:cubicBezTo>
                  <a:cubicBezTo>
                    <a:pt x="4" y="88"/>
                    <a:pt x="4" y="88"/>
                    <a:pt x="4" y="88"/>
                  </a:cubicBezTo>
                  <a:cubicBezTo>
                    <a:pt x="2" y="84"/>
                    <a:pt x="2" y="81"/>
                    <a:pt x="0" y="78"/>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7" name="Freeform 28"/>
            <p:cNvSpPr>
              <a:spLocks/>
            </p:cNvSpPr>
            <p:nvPr/>
          </p:nvSpPr>
          <p:spPr bwMode="auto">
            <a:xfrm>
              <a:off x="2730" y="3197"/>
              <a:ext cx="651" cy="588"/>
            </a:xfrm>
            <a:custGeom>
              <a:avLst/>
              <a:gdLst>
                <a:gd name="T0" fmla="*/ 1 w 105"/>
                <a:gd name="T1" fmla="*/ 7 h 95"/>
                <a:gd name="T2" fmla="*/ 0 w 105"/>
                <a:gd name="T3" fmla="*/ 1 h 95"/>
                <a:gd name="T4" fmla="*/ 7 w 105"/>
                <a:gd name="T5" fmla="*/ 2 h 95"/>
                <a:gd name="T6" fmla="*/ 13 w 105"/>
                <a:gd name="T7" fmla="*/ 0 h 95"/>
                <a:gd name="T8" fmla="*/ 19 w 105"/>
                <a:gd name="T9" fmla="*/ 3 h 95"/>
                <a:gd name="T10" fmla="*/ 51 w 105"/>
                <a:gd name="T11" fmla="*/ 3 h 95"/>
                <a:gd name="T12" fmla="*/ 56 w 105"/>
                <a:gd name="T13" fmla="*/ 7 h 95"/>
                <a:gd name="T14" fmla="*/ 66 w 105"/>
                <a:gd name="T15" fmla="*/ 7 h 95"/>
                <a:gd name="T16" fmla="*/ 71 w 105"/>
                <a:gd name="T17" fmla="*/ 7 h 95"/>
                <a:gd name="T18" fmla="*/ 82 w 105"/>
                <a:gd name="T19" fmla="*/ 5 h 95"/>
                <a:gd name="T20" fmla="*/ 87 w 105"/>
                <a:gd name="T21" fmla="*/ 4 h 95"/>
                <a:gd name="T22" fmla="*/ 101 w 105"/>
                <a:gd name="T23" fmla="*/ 4 h 95"/>
                <a:gd name="T24" fmla="*/ 103 w 105"/>
                <a:gd name="T25" fmla="*/ 5 h 95"/>
                <a:gd name="T26" fmla="*/ 105 w 105"/>
                <a:gd name="T27" fmla="*/ 9 h 95"/>
                <a:gd name="T28" fmla="*/ 97 w 105"/>
                <a:gd name="T29" fmla="*/ 11 h 95"/>
                <a:gd name="T30" fmla="*/ 91 w 105"/>
                <a:gd name="T31" fmla="*/ 12 h 95"/>
                <a:gd name="T32" fmla="*/ 85 w 105"/>
                <a:gd name="T33" fmla="*/ 10 h 95"/>
                <a:gd name="T34" fmla="*/ 71 w 105"/>
                <a:gd name="T35" fmla="*/ 13 h 95"/>
                <a:gd name="T36" fmla="*/ 71 w 105"/>
                <a:gd name="T37" fmla="*/ 39 h 95"/>
                <a:gd name="T38" fmla="*/ 62 w 105"/>
                <a:gd name="T39" fmla="*/ 39 h 95"/>
                <a:gd name="T40" fmla="*/ 62 w 105"/>
                <a:gd name="T41" fmla="*/ 62 h 95"/>
                <a:gd name="T42" fmla="*/ 62 w 105"/>
                <a:gd name="T43" fmla="*/ 93 h 95"/>
                <a:gd name="T44" fmla="*/ 47 w 105"/>
                <a:gd name="T45" fmla="*/ 95 h 95"/>
                <a:gd name="T46" fmla="*/ 42 w 105"/>
                <a:gd name="T47" fmla="*/ 89 h 95"/>
                <a:gd name="T48" fmla="*/ 37 w 105"/>
                <a:gd name="T49" fmla="*/ 94 h 95"/>
                <a:gd name="T50" fmla="*/ 37 w 105"/>
                <a:gd name="T51" fmla="*/ 94 h 95"/>
                <a:gd name="T52" fmla="*/ 35 w 105"/>
                <a:gd name="T53" fmla="*/ 92 h 95"/>
                <a:gd name="T54" fmla="*/ 25 w 105"/>
                <a:gd name="T55" fmla="*/ 78 h 95"/>
                <a:gd name="T56" fmla="*/ 22 w 105"/>
                <a:gd name="T57" fmla="*/ 62 h 95"/>
                <a:gd name="T58" fmla="*/ 21 w 105"/>
                <a:gd name="T59" fmla="*/ 52 h 95"/>
                <a:gd name="T60" fmla="*/ 19 w 105"/>
                <a:gd name="T61" fmla="*/ 41 h 95"/>
                <a:gd name="T62" fmla="*/ 9 w 105"/>
                <a:gd name="T63" fmla="*/ 23 h 95"/>
                <a:gd name="T64" fmla="*/ 1 w 105"/>
                <a:gd name="T65" fmla="*/ 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95">
                  <a:moveTo>
                    <a:pt x="1" y="7"/>
                  </a:moveTo>
                  <a:cubicBezTo>
                    <a:pt x="0" y="6"/>
                    <a:pt x="0" y="3"/>
                    <a:pt x="0" y="1"/>
                  </a:cubicBezTo>
                  <a:cubicBezTo>
                    <a:pt x="0" y="1"/>
                    <a:pt x="4" y="2"/>
                    <a:pt x="7" y="2"/>
                  </a:cubicBezTo>
                  <a:cubicBezTo>
                    <a:pt x="9" y="2"/>
                    <a:pt x="11" y="0"/>
                    <a:pt x="13" y="0"/>
                  </a:cubicBezTo>
                  <a:cubicBezTo>
                    <a:pt x="16" y="0"/>
                    <a:pt x="18" y="3"/>
                    <a:pt x="19" y="3"/>
                  </a:cubicBezTo>
                  <a:cubicBezTo>
                    <a:pt x="20" y="3"/>
                    <a:pt x="51" y="3"/>
                    <a:pt x="51" y="3"/>
                  </a:cubicBezTo>
                  <a:cubicBezTo>
                    <a:pt x="51" y="3"/>
                    <a:pt x="54" y="7"/>
                    <a:pt x="56" y="7"/>
                  </a:cubicBezTo>
                  <a:cubicBezTo>
                    <a:pt x="57" y="7"/>
                    <a:pt x="62" y="7"/>
                    <a:pt x="66" y="7"/>
                  </a:cubicBezTo>
                  <a:cubicBezTo>
                    <a:pt x="71" y="7"/>
                    <a:pt x="71" y="7"/>
                    <a:pt x="71" y="7"/>
                  </a:cubicBezTo>
                  <a:cubicBezTo>
                    <a:pt x="82" y="5"/>
                    <a:pt x="82" y="5"/>
                    <a:pt x="82" y="5"/>
                  </a:cubicBezTo>
                  <a:cubicBezTo>
                    <a:pt x="83" y="5"/>
                    <a:pt x="85" y="5"/>
                    <a:pt x="87" y="4"/>
                  </a:cubicBezTo>
                  <a:cubicBezTo>
                    <a:pt x="93" y="4"/>
                    <a:pt x="100" y="3"/>
                    <a:pt x="101" y="4"/>
                  </a:cubicBezTo>
                  <a:cubicBezTo>
                    <a:pt x="101" y="5"/>
                    <a:pt x="102" y="5"/>
                    <a:pt x="103" y="5"/>
                  </a:cubicBezTo>
                  <a:cubicBezTo>
                    <a:pt x="105" y="9"/>
                    <a:pt x="105" y="9"/>
                    <a:pt x="105" y="9"/>
                  </a:cubicBezTo>
                  <a:cubicBezTo>
                    <a:pt x="97" y="11"/>
                    <a:pt x="97" y="11"/>
                    <a:pt x="97" y="11"/>
                  </a:cubicBezTo>
                  <a:cubicBezTo>
                    <a:pt x="96" y="11"/>
                    <a:pt x="93" y="11"/>
                    <a:pt x="91" y="12"/>
                  </a:cubicBezTo>
                  <a:cubicBezTo>
                    <a:pt x="90" y="13"/>
                    <a:pt x="88" y="10"/>
                    <a:pt x="85" y="10"/>
                  </a:cubicBezTo>
                  <a:cubicBezTo>
                    <a:pt x="85" y="10"/>
                    <a:pt x="74" y="13"/>
                    <a:pt x="71" y="13"/>
                  </a:cubicBezTo>
                  <a:cubicBezTo>
                    <a:pt x="71" y="39"/>
                    <a:pt x="71" y="39"/>
                    <a:pt x="71" y="39"/>
                  </a:cubicBezTo>
                  <a:cubicBezTo>
                    <a:pt x="62" y="39"/>
                    <a:pt x="62" y="39"/>
                    <a:pt x="62" y="39"/>
                  </a:cubicBezTo>
                  <a:cubicBezTo>
                    <a:pt x="62" y="62"/>
                    <a:pt x="62" y="62"/>
                    <a:pt x="62" y="62"/>
                  </a:cubicBezTo>
                  <a:cubicBezTo>
                    <a:pt x="62" y="93"/>
                    <a:pt x="62" y="93"/>
                    <a:pt x="62" y="93"/>
                  </a:cubicBezTo>
                  <a:cubicBezTo>
                    <a:pt x="62" y="93"/>
                    <a:pt x="50" y="95"/>
                    <a:pt x="47" y="95"/>
                  </a:cubicBezTo>
                  <a:cubicBezTo>
                    <a:pt x="45" y="95"/>
                    <a:pt x="44" y="89"/>
                    <a:pt x="42" y="89"/>
                  </a:cubicBezTo>
                  <a:cubicBezTo>
                    <a:pt x="40" y="89"/>
                    <a:pt x="38" y="92"/>
                    <a:pt x="37" y="94"/>
                  </a:cubicBezTo>
                  <a:cubicBezTo>
                    <a:pt x="37" y="94"/>
                    <a:pt x="37" y="94"/>
                    <a:pt x="37" y="94"/>
                  </a:cubicBezTo>
                  <a:cubicBezTo>
                    <a:pt x="37" y="93"/>
                    <a:pt x="36" y="92"/>
                    <a:pt x="35" y="92"/>
                  </a:cubicBezTo>
                  <a:cubicBezTo>
                    <a:pt x="31" y="88"/>
                    <a:pt x="26" y="84"/>
                    <a:pt x="25" y="78"/>
                  </a:cubicBezTo>
                  <a:cubicBezTo>
                    <a:pt x="25" y="72"/>
                    <a:pt x="24" y="66"/>
                    <a:pt x="22" y="62"/>
                  </a:cubicBezTo>
                  <a:cubicBezTo>
                    <a:pt x="21" y="58"/>
                    <a:pt x="21" y="56"/>
                    <a:pt x="21" y="52"/>
                  </a:cubicBezTo>
                  <a:cubicBezTo>
                    <a:pt x="21" y="49"/>
                    <a:pt x="22" y="46"/>
                    <a:pt x="19" y="41"/>
                  </a:cubicBezTo>
                  <a:cubicBezTo>
                    <a:pt x="17" y="36"/>
                    <a:pt x="12" y="27"/>
                    <a:pt x="9" y="23"/>
                  </a:cubicBezTo>
                  <a:cubicBezTo>
                    <a:pt x="6" y="19"/>
                    <a:pt x="1" y="12"/>
                    <a:pt x="1" y="7"/>
                  </a:cubicBezTo>
                  <a:close/>
                </a:path>
              </a:pathLst>
            </a:custGeom>
            <a:solidFill>
              <a:schemeClr val="bg1">
                <a:lumMod val="6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8" name="Freeform 29"/>
            <p:cNvSpPr>
              <a:spLocks/>
            </p:cNvSpPr>
            <p:nvPr/>
          </p:nvSpPr>
          <p:spPr bwMode="auto">
            <a:xfrm>
              <a:off x="2730" y="2658"/>
              <a:ext cx="581" cy="582"/>
            </a:xfrm>
            <a:custGeom>
              <a:avLst/>
              <a:gdLst>
                <a:gd name="T0" fmla="*/ 0 w 94"/>
                <a:gd name="T1" fmla="*/ 88 h 94"/>
                <a:gd name="T2" fmla="*/ 1 w 94"/>
                <a:gd name="T3" fmla="*/ 79 h 94"/>
                <a:gd name="T4" fmla="*/ 5 w 94"/>
                <a:gd name="T5" fmla="*/ 67 h 94"/>
                <a:gd name="T6" fmla="*/ 6 w 94"/>
                <a:gd name="T7" fmla="*/ 58 h 94"/>
                <a:gd name="T8" fmla="*/ 13 w 94"/>
                <a:gd name="T9" fmla="*/ 51 h 94"/>
                <a:gd name="T10" fmla="*/ 16 w 94"/>
                <a:gd name="T11" fmla="*/ 39 h 94"/>
                <a:gd name="T12" fmla="*/ 9 w 94"/>
                <a:gd name="T13" fmla="*/ 26 h 94"/>
                <a:gd name="T14" fmla="*/ 13 w 94"/>
                <a:gd name="T15" fmla="*/ 20 h 94"/>
                <a:gd name="T16" fmla="*/ 5 w 94"/>
                <a:gd name="T17" fmla="*/ 4 h 94"/>
                <a:gd name="T18" fmla="*/ 14 w 94"/>
                <a:gd name="T19" fmla="*/ 0 h 94"/>
                <a:gd name="T20" fmla="*/ 36 w 94"/>
                <a:gd name="T21" fmla="*/ 1 h 94"/>
                <a:gd name="T22" fmla="*/ 44 w 94"/>
                <a:gd name="T23" fmla="*/ 18 h 94"/>
                <a:gd name="T24" fmla="*/ 57 w 94"/>
                <a:gd name="T25" fmla="*/ 16 h 94"/>
                <a:gd name="T26" fmla="*/ 60 w 94"/>
                <a:gd name="T27" fmla="*/ 8 h 94"/>
                <a:gd name="T28" fmla="*/ 76 w 94"/>
                <a:gd name="T29" fmla="*/ 11 h 94"/>
                <a:gd name="T30" fmla="*/ 78 w 94"/>
                <a:gd name="T31" fmla="*/ 28 h 94"/>
                <a:gd name="T32" fmla="*/ 82 w 94"/>
                <a:gd name="T33" fmla="*/ 39 h 94"/>
                <a:gd name="T34" fmla="*/ 93 w 94"/>
                <a:gd name="T35" fmla="*/ 40 h 94"/>
                <a:gd name="T36" fmla="*/ 94 w 94"/>
                <a:gd name="T37" fmla="*/ 56 h 94"/>
                <a:gd name="T38" fmla="*/ 78 w 94"/>
                <a:gd name="T39" fmla="*/ 56 h 94"/>
                <a:gd name="T40" fmla="*/ 78 w 94"/>
                <a:gd name="T41" fmla="*/ 80 h 94"/>
                <a:gd name="T42" fmla="*/ 87 w 94"/>
                <a:gd name="T43" fmla="*/ 91 h 94"/>
                <a:gd name="T44" fmla="*/ 82 w 94"/>
                <a:gd name="T45" fmla="*/ 92 h 94"/>
                <a:gd name="T46" fmla="*/ 71 w 94"/>
                <a:gd name="T47" fmla="*/ 94 h 94"/>
                <a:gd name="T48" fmla="*/ 66 w 94"/>
                <a:gd name="T49" fmla="*/ 94 h 94"/>
                <a:gd name="T50" fmla="*/ 56 w 94"/>
                <a:gd name="T51" fmla="*/ 94 h 94"/>
                <a:gd name="T52" fmla="*/ 51 w 94"/>
                <a:gd name="T53" fmla="*/ 90 h 94"/>
                <a:gd name="T54" fmla="*/ 19 w 94"/>
                <a:gd name="T55" fmla="*/ 90 h 94"/>
                <a:gd name="T56" fmla="*/ 13 w 94"/>
                <a:gd name="T57" fmla="*/ 87 h 94"/>
                <a:gd name="T58" fmla="*/ 7 w 94"/>
                <a:gd name="T59" fmla="*/ 89 h 94"/>
                <a:gd name="T60" fmla="*/ 0 w 94"/>
                <a:gd name="T61" fmla="*/ 8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4">
                  <a:moveTo>
                    <a:pt x="0" y="88"/>
                  </a:moveTo>
                  <a:cubicBezTo>
                    <a:pt x="0" y="85"/>
                    <a:pt x="0" y="81"/>
                    <a:pt x="1" y="79"/>
                  </a:cubicBezTo>
                  <a:cubicBezTo>
                    <a:pt x="2" y="75"/>
                    <a:pt x="4" y="70"/>
                    <a:pt x="5" y="67"/>
                  </a:cubicBezTo>
                  <a:cubicBezTo>
                    <a:pt x="5" y="64"/>
                    <a:pt x="6" y="59"/>
                    <a:pt x="6" y="58"/>
                  </a:cubicBezTo>
                  <a:cubicBezTo>
                    <a:pt x="6" y="57"/>
                    <a:pt x="12" y="53"/>
                    <a:pt x="13" y="51"/>
                  </a:cubicBezTo>
                  <a:cubicBezTo>
                    <a:pt x="15" y="48"/>
                    <a:pt x="18" y="43"/>
                    <a:pt x="16" y="39"/>
                  </a:cubicBezTo>
                  <a:cubicBezTo>
                    <a:pt x="14" y="34"/>
                    <a:pt x="10" y="29"/>
                    <a:pt x="9" y="26"/>
                  </a:cubicBezTo>
                  <a:cubicBezTo>
                    <a:pt x="9" y="24"/>
                    <a:pt x="13" y="23"/>
                    <a:pt x="13" y="20"/>
                  </a:cubicBezTo>
                  <a:cubicBezTo>
                    <a:pt x="12" y="18"/>
                    <a:pt x="7" y="8"/>
                    <a:pt x="5" y="4"/>
                  </a:cubicBezTo>
                  <a:cubicBezTo>
                    <a:pt x="8" y="2"/>
                    <a:pt x="11" y="0"/>
                    <a:pt x="14" y="0"/>
                  </a:cubicBezTo>
                  <a:cubicBezTo>
                    <a:pt x="18" y="0"/>
                    <a:pt x="35" y="1"/>
                    <a:pt x="36" y="1"/>
                  </a:cubicBezTo>
                  <a:cubicBezTo>
                    <a:pt x="38" y="1"/>
                    <a:pt x="42" y="18"/>
                    <a:pt x="44" y="18"/>
                  </a:cubicBezTo>
                  <a:cubicBezTo>
                    <a:pt x="46" y="18"/>
                    <a:pt x="55" y="16"/>
                    <a:pt x="57" y="16"/>
                  </a:cubicBezTo>
                  <a:cubicBezTo>
                    <a:pt x="59" y="16"/>
                    <a:pt x="60" y="8"/>
                    <a:pt x="60" y="8"/>
                  </a:cubicBezTo>
                  <a:cubicBezTo>
                    <a:pt x="76" y="11"/>
                    <a:pt x="76" y="11"/>
                    <a:pt x="76" y="11"/>
                  </a:cubicBezTo>
                  <a:cubicBezTo>
                    <a:pt x="76" y="11"/>
                    <a:pt x="76" y="26"/>
                    <a:pt x="78" y="28"/>
                  </a:cubicBezTo>
                  <a:cubicBezTo>
                    <a:pt x="80" y="30"/>
                    <a:pt x="82" y="37"/>
                    <a:pt x="82" y="39"/>
                  </a:cubicBezTo>
                  <a:cubicBezTo>
                    <a:pt x="81" y="41"/>
                    <a:pt x="91" y="40"/>
                    <a:pt x="93" y="40"/>
                  </a:cubicBezTo>
                  <a:cubicBezTo>
                    <a:pt x="94" y="56"/>
                    <a:pt x="94" y="56"/>
                    <a:pt x="94" y="56"/>
                  </a:cubicBezTo>
                  <a:cubicBezTo>
                    <a:pt x="78" y="56"/>
                    <a:pt x="78" y="56"/>
                    <a:pt x="78" y="56"/>
                  </a:cubicBezTo>
                  <a:cubicBezTo>
                    <a:pt x="78" y="80"/>
                    <a:pt x="78" y="80"/>
                    <a:pt x="78" y="80"/>
                  </a:cubicBezTo>
                  <a:cubicBezTo>
                    <a:pt x="87" y="91"/>
                    <a:pt x="87" y="91"/>
                    <a:pt x="87" y="91"/>
                  </a:cubicBezTo>
                  <a:cubicBezTo>
                    <a:pt x="85" y="92"/>
                    <a:pt x="83" y="92"/>
                    <a:pt x="82" y="92"/>
                  </a:cubicBezTo>
                  <a:cubicBezTo>
                    <a:pt x="71" y="94"/>
                    <a:pt x="71" y="94"/>
                    <a:pt x="71" y="94"/>
                  </a:cubicBezTo>
                  <a:cubicBezTo>
                    <a:pt x="66" y="94"/>
                    <a:pt x="66" y="94"/>
                    <a:pt x="66" y="94"/>
                  </a:cubicBezTo>
                  <a:cubicBezTo>
                    <a:pt x="62" y="94"/>
                    <a:pt x="57" y="94"/>
                    <a:pt x="56" y="94"/>
                  </a:cubicBezTo>
                  <a:cubicBezTo>
                    <a:pt x="54" y="94"/>
                    <a:pt x="51" y="90"/>
                    <a:pt x="51" y="90"/>
                  </a:cubicBezTo>
                  <a:cubicBezTo>
                    <a:pt x="51" y="90"/>
                    <a:pt x="20" y="90"/>
                    <a:pt x="19" y="90"/>
                  </a:cubicBezTo>
                  <a:cubicBezTo>
                    <a:pt x="18" y="90"/>
                    <a:pt x="16" y="87"/>
                    <a:pt x="13" y="87"/>
                  </a:cubicBezTo>
                  <a:cubicBezTo>
                    <a:pt x="11" y="87"/>
                    <a:pt x="9" y="89"/>
                    <a:pt x="7" y="89"/>
                  </a:cubicBezTo>
                  <a:cubicBezTo>
                    <a:pt x="4" y="89"/>
                    <a:pt x="0" y="88"/>
                    <a:pt x="0" y="88"/>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19" name="Freeform 30"/>
            <p:cNvSpPr>
              <a:spLocks/>
            </p:cNvSpPr>
            <p:nvPr/>
          </p:nvSpPr>
          <p:spPr bwMode="auto">
            <a:xfrm>
              <a:off x="2692" y="2210"/>
              <a:ext cx="366" cy="405"/>
            </a:xfrm>
            <a:custGeom>
              <a:avLst/>
              <a:gdLst>
                <a:gd name="T0" fmla="*/ 7 w 59"/>
                <a:gd name="T1" fmla="*/ 64 h 66"/>
                <a:gd name="T2" fmla="*/ 0 w 59"/>
                <a:gd name="T3" fmla="*/ 57 h 66"/>
                <a:gd name="T4" fmla="*/ 5 w 59"/>
                <a:gd name="T5" fmla="*/ 55 h 66"/>
                <a:gd name="T6" fmla="*/ 8 w 59"/>
                <a:gd name="T7" fmla="*/ 56 h 66"/>
                <a:gd name="T8" fmla="*/ 10 w 59"/>
                <a:gd name="T9" fmla="*/ 50 h 66"/>
                <a:gd name="T10" fmla="*/ 5 w 59"/>
                <a:gd name="T11" fmla="*/ 48 h 66"/>
                <a:gd name="T12" fmla="*/ 6 w 59"/>
                <a:gd name="T13" fmla="*/ 42 h 66"/>
                <a:gd name="T14" fmla="*/ 23 w 59"/>
                <a:gd name="T15" fmla="*/ 46 h 66"/>
                <a:gd name="T16" fmla="*/ 27 w 59"/>
                <a:gd name="T17" fmla="*/ 34 h 66"/>
                <a:gd name="T18" fmla="*/ 22 w 59"/>
                <a:gd name="T19" fmla="*/ 27 h 66"/>
                <a:gd name="T20" fmla="*/ 27 w 59"/>
                <a:gd name="T21" fmla="*/ 20 h 66"/>
                <a:gd name="T22" fmla="*/ 18 w 59"/>
                <a:gd name="T23" fmla="*/ 18 h 66"/>
                <a:gd name="T24" fmla="*/ 17 w 59"/>
                <a:gd name="T25" fmla="*/ 14 h 66"/>
                <a:gd name="T26" fmla="*/ 18 w 59"/>
                <a:gd name="T27" fmla="*/ 10 h 66"/>
                <a:gd name="T28" fmla="*/ 18 w 59"/>
                <a:gd name="T29" fmla="*/ 10 h 66"/>
                <a:gd name="T30" fmla="*/ 26 w 59"/>
                <a:gd name="T31" fmla="*/ 11 h 66"/>
                <a:gd name="T32" fmla="*/ 40 w 59"/>
                <a:gd name="T33" fmla="*/ 15 h 66"/>
                <a:gd name="T34" fmla="*/ 40 w 59"/>
                <a:gd name="T35" fmla="*/ 8 h 66"/>
                <a:gd name="T36" fmla="*/ 44 w 59"/>
                <a:gd name="T37" fmla="*/ 6 h 66"/>
                <a:gd name="T38" fmla="*/ 45 w 59"/>
                <a:gd name="T39" fmla="*/ 0 h 66"/>
                <a:gd name="T40" fmla="*/ 59 w 59"/>
                <a:gd name="T41" fmla="*/ 0 h 66"/>
                <a:gd name="T42" fmla="*/ 56 w 59"/>
                <a:gd name="T43" fmla="*/ 10 h 66"/>
                <a:gd name="T44" fmla="*/ 53 w 59"/>
                <a:gd name="T45" fmla="*/ 27 h 66"/>
                <a:gd name="T46" fmla="*/ 46 w 59"/>
                <a:gd name="T47" fmla="*/ 36 h 66"/>
                <a:gd name="T48" fmla="*/ 40 w 59"/>
                <a:gd name="T49" fmla="*/ 51 h 66"/>
                <a:gd name="T50" fmla="*/ 32 w 59"/>
                <a:gd name="T51" fmla="*/ 64 h 66"/>
                <a:gd name="T52" fmla="*/ 26 w 59"/>
                <a:gd name="T53" fmla="*/ 61 h 66"/>
                <a:gd name="T54" fmla="*/ 21 w 59"/>
                <a:gd name="T55" fmla="*/ 63 h 66"/>
                <a:gd name="T56" fmla="*/ 14 w 59"/>
                <a:gd name="T57" fmla="*/ 62 h 66"/>
                <a:gd name="T58" fmla="*/ 7 w 59"/>
                <a:gd name="T59" fmla="*/ 65 h 66"/>
                <a:gd name="T60" fmla="*/ 7 w 59"/>
                <a:gd name="T61"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66">
                  <a:moveTo>
                    <a:pt x="7" y="64"/>
                  </a:moveTo>
                  <a:cubicBezTo>
                    <a:pt x="5" y="62"/>
                    <a:pt x="3" y="60"/>
                    <a:pt x="0" y="57"/>
                  </a:cubicBezTo>
                  <a:cubicBezTo>
                    <a:pt x="2" y="56"/>
                    <a:pt x="4" y="54"/>
                    <a:pt x="5" y="55"/>
                  </a:cubicBezTo>
                  <a:cubicBezTo>
                    <a:pt x="7" y="56"/>
                    <a:pt x="8" y="56"/>
                    <a:pt x="8" y="56"/>
                  </a:cubicBezTo>
                  <a:cubicBezTo>
                    <a:pt x="10" y="50"/>
                    <a:pt x="10" y="50"/>
                    <a:pt x="10" y="50"/>
                  </a:cubicBezTo>
                  <a:cubicBezTo>
                    <a:pt x="5" y="48"/>
                    <a:pt x="5" y="48"/>
                    <a:pt x="5" y="48"/>
                  </a:cubicBezTo>
                  <a:cubicBezTo>
                    <a:pt x="6" y="42"/>
                    <a:pt x="6" y="42"/>
                    <a:pt x="6" y="42"/>
                  </a:cubicBezTo>
                  <a:cubicBezTo>
                    <a:pt x="6" y="42"/>
                    <a:pt x="21" y="46"/>
                    <a:pt x="23" y="46"/>
                  </a:cubicBezTo>
                  <a:cubicBezTo>
                    <a:pt x="26" y="46"/>
                    <a:pt x="29" y="37"/>
                    <a:pt x="27" y="34"/>
                  </a:cubicBezTo>
                  <a:cubicBezTo>
                    <a:pt x="25" y="31"/>
                    <a:pt x="21" y="29"/>
                    <a:pt x="22" y="27"/>
                  </a:cubicBezTo>
                  <a:cubicBezTo>
                    <a:pt x="23" y="24"/>
                    <a:pt x="30" y="22"/>
                    <a:pt x="27" y="20"/>
                  </a:cubicBezTo>
                  <a:cubicBezTo>
                    <a:pt x="24" y="18"/>
                    <a:pt x="19" y="21"/>
                    <a:pt x="18" y="18"/>
                  </a:cubicBezTo>
                  <a:cubicBezTo>
                    <a:pt x="17" y="15"/>
                    <a:pt x="17" y="14"/>
                    <a:pt x="17" y="14"/>
                  </a:cubicBezTo>
                  <a:cubicBezTo>
                    <a:pt x="18" y="10"/>
                    <a:pt x="18" y="10"/>
                    <a:pt x="18" y="10"/>
                  </a:cubicBezTo>
                  <a:cubicBezTo>
                    <a:pt x="18" y="10"/>
                    <a:pt x="18" y="10"/>
                    <a:pt x="18" y="10"/>
                  </a:cubicBezTo>
                  <a:cubicBezTo>
                    <a:pt x="22" y="11"/>
                    <a:pt x="25" y="11"/>
                    <a:pt x="26" y="11"/>
                  </a:cubicBezTo>
                  <a:cubicBezTo>
                    <a:pt x="29" y="11"/>
                    <a:pt x="38" y="16"/>
                    <a:pt x="40" y="15"/>
                  </a:cubicBezTo>
                  <a:cubicBezTo>
                    <a:pt x="41" y="15"/>
                    <a:pt x="41" y="11"/>
                    <a:pt x="40" y="8"/>
                  </a:cubicBezTo>
                  <a:cubicBezTo>
                    <a:pt x="44" y="6"/>
                    <a:pt x="44" y="6"/>
                    <a:pt x="44" y="6"/>
                  </a:cubicBezTo>
                  <a:cubicBezTo>
                    <a:pt x="45" y="0"/>
                    <a:pt x="45" y="0"/>
                    <a:pt x="45" y="0"/>
                  </a:cubicBezTo>
                  <a:cubicBezTo>
                    <a:pt x="59" y="0"/>
                    <a:pt x="59" y="0"/>
                    <a:pt x="59" y="0"/>
                  </a:cubicBezTo>
                  <a:cubicBezTo>
                    <a:pt x="58" y="3"/>
                    <a:pt x="57" y="8"/>
                    <a:pt x="56" y="10"/>
                  </a:cubicBezTo>
                  <a:cubicBezTo>
                    <a:pt x="55" y="12"/>
                    <a:pt x="53" y="23"/>
                    <a:pt x="53" y="27"/>
                  </a:cubicBezTo>
                  <a:cubicBezTo>
                    <a:pt x="53" y="30"/>
                    <a:pt x="49" y="34"/>
                    <a:pt x="46" y="36"/>
                  </a:cubicBezTo>
                  <a:cubicBezTo>
                    <a:pt x="42" y="39"/>
                    <a:pt x="40" y="46"/>
                    <a:pt x="40" y="51"/>
                  </a:cubicBezTo>
                  <a:cubicBezTo>
                    <a:pt x="40" y="56"/>
                    <a:pt x="34" y="62"/>
                    <a:pt x="32" y="64"/>
                  </a:cubicBezTo>
                  <a:cubicBezTo>
                    <a:pt x="29" y="66"/>
                    <a:pt x="28" y="61"/>
                    <a:pt x="26" y="61"/>
                  </a:cubicBezTo>
                  <a:cubicBezTo>
                    <a:pt x="25" y="62"/>
                    <a:pt x="23" y="62"/>
                    <a:pt x="21" y="63"/>
                  </a:cubicBezTo>
                  <a:cubicBezTo>
                    <a:pt x="18" y="64"/>
                    <a:pt x="16" y="62"/>
                    <a:pt x="14" y="62"/>
                  </a:cubicBezTo>
                  <a:cubicBezTo>
                    <a:pt x="12" y="62"/>
                    <a:pt x="8" y="64"/>
                    <a:pt x="7" y="65"/>
                  </a:cubicBezTo>
                  <a:cubicBezTo>
                    <a:pt x="7" y="64"/>
                    <a:pt x="7" y="64"/>
                    <a:pt x="7" y="64"/>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0" name="Freeform 31"/>
            <p:cNvSpPr>
              <a:spLocks/>
            </p:cNvSpPr>
            <p:nvPr/>
          </p:nvSpPr>
          <p:spPr bwMode="auto">
            <a:xfrm>
              <a:off x="2586" y="2271"/>
              <a:ext cx="291" cy="293"/>
            </a:xfrm>
            <a:custGeom>
              <a:avLst/>
              <a:gdLst>
                <a:gd name="T0" fmla="*/ 3 w 47"/>
                <a:gd name="T1" fmla="*/ 30 h 47"/>
                <a:gd name="T2" fmla="*/ 0 w 47"/>
                <a:gd name="T3" fmla="*/ 23 h 47"/>
                <a:gd name="T4" fmla="*/ 5 w 47"/>
                <a:gd name="T5" fmla="*/ 20 h 47"/>
                <a:gd name="T6" fmla="*/ 5 w 47"/>
                <a:gd name="T7" fmla="*/ 15 h 47"/>
                <a:gd name="T8" fmla="*/ 8 w 47"/>
                <a:gd name="T9" fmla="*/ 11 h 47"/>
                <a:gd name="T10" fmla="*/ 6 w 47"/>
                <a:gd name="T11" fmla="*/ 6 h 47"/>
                <a:gd name="T12" fmla="*/ 10 w 47"/>
                <a:gd name="T13" fmla="*/ 0 h 47"/>
                <a:gd name="T14" fmla="*/ 35 w 47"/>
                <a:gd name="T15" fmla="*/ 0 h 47"/>
                <a:gd name="T16" fmla="*/ 35 w 47"/>
                <a:gd name="T17" fmla="*/ 0 h 47"/>
                <a:gd name="T18" fmla="*/ 34 w 47"/>
                <a:gd name="T19" fmla="*/ 4 h 47"/>
                <a:gd name="T20" fmla="*/ 35 w 47"/>
                <a:gd name="T21" fmla="*/ 8 h 47"/>
                <a:gd name="T22" fmla="*/ 44 w 47"/>
                <a:gd name="T23" fmla="*/ 10 h 47"/>
                <a:gd name="T24" fmla="*/ 39 w 47"/>
                <a:gd name="T25" fmla="*/ 17 h 47"/>
                <a:gd name="T26" fmla="*/ 44 w 47"/>
                <a:gd name="T27" fmla="*/ 24 h 47"/>
                <a:gd name="T28" fmla="*/ 40 w 47"/>
                <a:gd name="T29" fmla="*/ 36 h 47"/>
                <a:gd name="T30" fmla="*/ 23 w 47"/>
                <a:gd name="T31" fmla="*/ 32 h 47"/>
                <a:gd name="T32" fmla="*/ 22 w 47"/>
                <a:gd name="T33" fmla="*/ 38 h 47"/>
                <a:gd name="T34" fmla="*/ 27 w 47"/>
                <a:gd name="T35" fmla="*/ 40 h 47"/>
                <a:gd name="T36" fmla="*/ 25 w 47"/>
                <a:gd name="T37" fmla="*/ 46 h 47"/>
                <a:gd name="T38" fmla="*/ 22 w 47"/>
                <a:gd name="T39" fmla="*/ 45 h 47"/>
                <a:gd name="T40" fmla="*/ 17 w 47"/>
                <a:gd name="T41" fmla="*/ 47 h 47"/>
                <a:gd name="T42" fmla="*/ 12 w 47"/>
                <a:gd name="T43" fmla="*/ 42 h 47"/>
                <a:gd name="T44" fmla="*/ 3 w 47"/>
                <a:gd name="T45" fmla="*/ 3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47">
                  <a:moveTo>
                    <a:pt x="3" y="30"/>
                  </a:moveTo>
                  <a:cubicBezTo>
                    <a:pt x="2" y="28"/>
                    <a:pt x="0" y="24"/>
                    <a:pt x="0" y="23"/>
                  </a:cubicBezTo>
                  <a:cubicBezTo>
                    <a:pt x="0" y="22"/>
                    <a:pt x="5" y="22"/>
                    <a:pt x="5" y="20"/>
                  </a:cubicBezTo>
                  <a:cubicBezTo>
                    <a:pt x="5" y="19"/>
                    <a:pt x="4" y="16"/>
                    <a:pt x="5" y="15"/>
                  </a:cubicBezTo>
                  <a:cubicBezTo>
                    <a:pt x="6" y="13"/>
                    <a:pt x="8" y="12"/>
                    <a:pt x="8" y="11"/>
                  </a:cubicBezTo>
                  <a:cubicBezTo>
                    <a:pt x="8" y="9"/>
                    <a:pt x="5" y="8"/>
                    <a:pt x="6" y="6"/>
                  </a:cubicBezTo>
                  <a:cubicBezTo>
                    <a:pt x="7" y="5"/>
                    <a:pt x="9" y="2"/>
                    <a:pt x="10" y="0"/>
                  </a:cubicBezTo>
                  <a:cubicBezTo>
                    <a:pt x="11" y="0"/>
                    <a:pt x="26" y="0"/>
                    <a:pt x="35" y="0"/>
                  </a:cubicBezTo>
                  <a:cubicBezTo>
                    <a:pt x="35" y="0"/>
                    <a:pt x="35" y="0"/>
                    <a:pt x="35" y="0"/>
                  </a:cubicBezTo>
                  <a:cubicBezTo>
                    <a:pt x="34" y="4"/>
                    <a:pt x="34" y="4"/>
                    <a:pt x="34" y="4"/>
                  </a:cubicBezTo>
                  <a:cubicBezTo>
                    <a:pt x="34" y="4"/>
                    <a:pt x="34" y="5"/>
                    <a:pt x="35" y="8"/>
                  </a:cubicBezTo>
                  <a:cubicBezTo>
                    <a:pt x="36" y="11"/>
                    <a:pt x="41" y="8"/>
                    <a:pt x="44" y="10"/>
                  </a:cubicBezTo>
                  <a:cubicBezTo>
                    <a:pt x="47" y="12"/>
                    <a:pt x="40" y="14"/>
                    <a:pt x="39" y="17"/>
                  </a:cubicBezTo>
                  <a:cubicBezTo>
                    <a:pt x="38" y="19"/>
                    <a:pt x="42" y="21"/>
                    <a:pt x="44" y="24"/>
                  </a:cubicBezTo>
                  <a:cubicBezTo>
                    <a:pt x="46" y="27"/>
                    <a:pt x="43" y="36"/>
                    <a:pt x="40" y="36"/>
                  </a:cubicBezTo>
                  <a:cubicBezTo>
                    <a:pt x="38" y="36"/>
                    <a:pt x="23" y="32"/>
                    <a:pt x="23" y="32"/>
                  </a:cubicBezTo>
                  <a:cubicBezTo>
                    <a:pt x="22" y="38"/>
                    <a:pt x="22" y="38"/>
                    <a:pt x="22" y="38"/>
                  </a:cubicBezTo>
                  <a:cubicBezTo>
                    <a:pt x="27" y="40"/>
                    <a:pt x="27" y="40"/>
                    <a:pt x="27" y="40"/>
                  </a:cubicBezTo>
                  <a:cubicBezTo>
                    <a:pt x="25" y="46"/>
                    <a:pt x="25" y="46"/>
                    <a:pt x="25" y="46"/>
                  </a:cubicBezTo>
                  <a:cubicBezTo>
                    <a:pt x="25" y="46"/>
                    <a:pt x="24" y="46"/>
                    <a:pt x="22" y="45"/>
                  </a:cubicBezTo>
                  <a:cubicBezTo>
                    <a:pt x="21" y="44"/>
                    <a:pt x="19" y="46"/>
                    <a:pt x="17" y="47"/>
                  </a:cubicBezTo>
                  <a:cubicBezTo>
                    <a:pt x="15" y="45"/>
                    <a:pt x="14" y="43"/>
                    <a:pt x="12" y="42"/>
                  </a:cubicBezTo>
                  <a:cubicBezTo>
                    <a:pt x="9" y="39"/>
                    <a:pt x="5" y="33"/>
                    <a:pt x="3" y="30"/>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1" name="Freeform 32"/>
            <p:cNvSpPr>
              <a:spLocks/>
            </p:cNvSpPr>
            <p:nvPr/>
          </p:nvSpPr>
          <p:spPr bwMode="auto">
            <a:xfrm>
              <a:off x="2569" y="1754"/>
              <a:ext cx="378" cy="556"/>
            </a:xfrm>
            <a:custGeom>
              <a:avLst/>
              <a:gdLst>
                <a:gd name="T0" fmla="*/ 0 w 60"/>
                <a:gd name="T1" fmla="*/ 66 h 90"/>
                <a:gd name="T2" fmla="*/ 3 w 60"/>
                <a:gd name="T3" fmla="*/ 57 h 90"/>
                <a:gd name="T4" fmla="*/ 13 w 60"/>
                <a:gd name="T5" fmla="*/ 48 h 90"/>
                <a:gd name="T6" fmla="*/ 18 w 60"/>
                <a:gd name="T7" fmla="*/ 48 h 90"/>
                <a:gd name="T8" fmla="*/ 22 w 60"/>
                <a:gd name="T9" fmla="*/ 52 h 90"/>
                <a:gd name="T10" fmla="*/ 29 w 60"/>
                <a:gd name="T11" fmla="*/ 39 h 90"/>
                <a:gd name="T12" fmla="*/ 36 w 60"/>
                <a:gd name="T13" fmla="*/ 27 h 90"/>
                <a:gd name="T14" fmla="*/ 40 w 60"/>
                <a:gd name="T15" fmla="*/ 15 h 90"/>
                <a:gd name="T16" fmla="*/ 45 w 60"/>
                <a:gd name="T17" fmla="*/ 10 h 90"/>
                <a:gd name="T18" fmla="*/ 42 w 60"/>
                <a:gd name="T19" fmla="*/ 6 h 90"/>
                <a:gd name="T20" fmla="*/ 41 w 60"/>
                <a:gd name="T21" fmla="*/ 1 h 90"/>
                <a:gd name="T22" fmla="*/ 45 w 60"/>
                <a:gd name="T23" fmla="*/ 0 h 90"/>
                <a:gd name="T24" fmla="*/ 48 w 60"/>
                <a:gd name="T25" fmla="*/ 3 h 90"/>
                <a:gd name="T26" fmla="*/ 52 w 60"/>
                <a:gd name="T27" fmla="*/ 9 h 90"/>
                <a:gd name="T28" fmla="*/ 55 w 60"/>
                <a:gd name="T29" fmla="*/ 25 h 90"/>
                <a:gd name="T30" fmla="*/ 45 w 60"/>
                <a:gd name="T31" fmla="*/ 25 h 90"/>
                <a:gd name="T32" fmla="*/ 42 w 60"/>
                <a:gd name="T33" fmla="*/ 27 h 90"/>
                <a:gd name="T34" fmla="*/ 52 w 60"/>
                <a:gd name="T35" fmla="*/ 39 h 90"/>
                <a:gd name="T36" fmla="*/ 53 w 60"/>
                <a:gd name="T37" fmla="*/ 44 h 90"/>
                <a:gd name="T38" fmla="*/ 50 w 60"/>
                <a:gd name="T39" fmla="*/ 49 h 90"/>
                <a:gd name="T40" fmla="*/ 47 w 60"/>
                <a:gd name="T41" fmla="*/ 63 h 90"/>
                <a:gd name="T42" fmla="*/ 58 w 60"/>
                <a:gd name="T43" fmla="*/ 79 h 90"/>
                <a:gd name="T44" fmla="*/ 59 w 60"/>
                <a:gd name="T45" fmla="*/ 82 h 90"/>
                <a:gd name="T46" fmla="*/ 59 w 60"/>
                <a:gd name="T47" fmla="*/ 89 h 90"/>
                <a:gd name="T48" fmla="*/ 45 w 60"/>
                <a:gd name="T49" fmla="*/ 85 h 90"/>
                <a:gd name="T50" fmla="*/ 37 w 60"/>
                <a:gd name="T51" fmla="*/ 84 h 90"/>
                <a:gd name="T52" fmla="*/ 12 w 60"/>
                <a:gd name="T53" fmla="*/ 84 h 90"/>
                <a:gd name="T54" fmla="*/ 12 w 60"/>
                <a:gd name="T55" fmla="*/ 83 h 90"/>
                <a:gd name="T56" fmla="*/ 10 w 60"/>
                <a:gd name="T57" fmla="*/ 74 h 90"/>
                <a:gd name="T58" fmla="*/ 2 w 60"/>
                <a:gd name="T59" fmla="*/ 66 h 90"/>
                <a:gd name="T60" fmla="*/ 0 w 60"/>
                <a:gd name="T6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90">
                  <a:moveTo>
                    <a:pt x="0" y="66"/>
                  </a:moveTo>
                  <a:cubicBezTo>
                    <a:pt x="0" y="66"/>
                    <a:pt x="1" y="60"/>
                    <a:pt x="3" y="57"/>
                  </a:cubicBezTo>
                  <a:cubicBezTo>
                    <a:pt x="4" y="55"/>
                    <a:pt x="11" y="48"/>
                    <a:pt x="13" y="48"/>
                  </a:cubicBezTo>
                  <a:cubicBezTo>
                    <a:pt x="15" y="48"/>
                    <a:pt x="16" y="48"/>
                    <a:pt x="18" y="48"/>
                  </a:cubicBezTo>
                  <a:cubicBezTo>
                    <a:pt x="19" y="49"/>
                    <a:pt x="20" y="53"/>
                    <a:pt x="22" y="52"/>
                  </a:cubicBezTo>
                  <a:cubicBezTo>
                    <a:pt x="24" y="51"/>
                    <a:pt x="26" y="43"/>
                    <a:pt x="29" y="39"/>
                  </a:cubicBezTo>
                  <a:cubicBezTo>
                    <a:pt x="32" y="35"/>
                    <a:pt x="36" y="30"/>
                    <a:pt x="36" y="27"/>
                  </a:cubicBezTo>
                  <a:cubicBezTo>
                    <a:pt x="36" y="25"/>
                    <a:pt x="38" y="17"/>
                    <a:pt x="40" y="15"/>
                  </a:cubicBezTo>
                  <a:cubicBezTo>
                    <a:pt x="42" y="14"/>
                    <a:pt x="47" y="13"/>
                    <a:pt x="45" y="10"/>
                  </a:cubicBezTo>
                  <a:cubicBezTo>
                    <a:pt x="44" y="7"/>
                    <a:pt x="42" y="6"/>
                    <a:pt x="42" y="6"/>
                  </a:cubicBezTo>
                  <a:cubicBezTo>
                    <a:pt x="41" y="1"/>
                    <a:pt x="41" y="1"/>
                    <a:pt x="41" y="1"/>
                  </a:cubicBezTo>
                  <a:cubicBezTo>
                    <a:pt x="41" y="1"/>
                    <a:pt x="44" y="0"/>
                    <a:pt x="45" y="0"/>
                  </a:cubicBezTo>
                  <a:cubicBezTo>
                    <a:pt x="46" y="0"/>
                    <a:pt x="47" y="1"/>
                    <a:pt x="48" y="3"/>
                  </a:cubicBezTo>
                  <a:cubicBezTo>
                    <a:pt x="50" y="6"/>
                    <a:pt x="53" y="5"/>
                    <a:pt x="52" y="9"/>
                  </a:cubicBezTo>
                  <a:cubicBezTo>
                    <a:pt x="51" y="14"/>
                    <a:pt x="55" y="23"/>
                    <a:pt x="55" y="25"/>
                  </a:cubicBezTo>
                  <a:cubicBezTo>
                    <a:pt x="54" y="27"/>
                    <a:pt x="45" y="25"/>
                    <a:pt x="45" y="25"/>
                  </a:cubicBezTo>
                  <a:cubicBezTo>
                    <a:pt x="42" y="27"/>
                    <a:pt x="42" y="27"/>
                    <a:pt x="42" y="27"/>
                  </a:cubicBezTo>
                  <a:cubicBezTo>
                    <a:pt x="42" y="27"/>
                    <a:pt x="50" y="35"/>
                    <a:pt x="52" y="39"/>
                  </a:cubicBezTo>
                  <a:cubicBezTo>
                    <a:pt x="54" y="41"/>
                    <a:pt x="54" y="43"/>
                    <a:pt x="53" y="44"/>
                  </a:cubicBezTo>
                  <a:cubicBezTo>
                    <a:pt x="53" y="46"/>
                    <a:pt x="51" y="47"/>
                    <a:pt x="50" y="49"/>
                  </a:cubicBezTo>
                  <a:cubicBezTo>
                    <a:pt x="48" y="52"/>
                    <a:pt x="47" y="60"/>
                    <a:pt x="47" y="63"/>
                  </a:cubicBezTo>
                  <a:cubicBezTo>
                    <a:pt x="48" y="67"/>
                    <a:pt x="56" y="77"/>
                    <a:pt x="58" y="79"/>
                  </a:cubicBezTo>
                  <a:cubicBezTo>
                    <a:pt x="58" y="79"/>
                    <a:pt x="59" y="81"/>
                    <a:pt x="59" y="82"/>
                  </a:cubicBezTo>
                  <a:cubicBezTo>
                    <a:pt x="60" y="85"/>
                    <a:pt x="60" y="89"/>
                    <a:pt x="59" y="89"/>
                  </a:cubicBezTo>
                  <a:cubicBezTo>
                    <a:pt x="57" y="90"/>
                    <a:pt x="48" y="85"/>
                    <a:pt x="45" y="85"/>
                  </a:cubicBezTo>
                  <a:cubicBezTo>
                    <a:pt x="44" y="85"/>
                    <a:pt x="41" y="85"/>
                    <a:pt x="37" y="84"/>
                  </a:cubicBezTo>
                  <a:cubicBezTo>
                    <a:pt x="28" y="84"/>
                    <a:pt x="13" y="84"/>
                    <a:pt x="12" y="84"/>
                  </a:cubicBezTo>
                  <a:cubicBezTo>
                    <a:pt x="12" y="84"/>
                    <a:pt x="12" y="83"/>
                    <a:pt x="12" y="83"/>
                  </a:cubicBezTo>
                  <a:cubicBezTo>
                    <a:pt x="12" y="81"/>
                    <a:pt x="13" y="76"/>
                    <a:pt x="10" y="74"/>
                  </a:cubicBezTo>
                  <a:cubicBezTo>
                    <a:pt x="7" y="72"/>
                    <a:pt x="2" y="66"/>
                    <a:pt x="2" y="66"/>
                  </a:cubicBezTo>
                  <a:cubicBezTo>
                    <a:pt x="2" y="66"/>
                    <a:pt x="1" y="66"/>
                    <a:pt x="0" y="66"/>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2" name="Freeform 33"/>
            <p:cNvSpPr>
              <a:spLocks/>
            </p:cNvSpPr>
            <p:nvPr/>
          </p:nvSpPr>
          <p:spPr bwMode="auto">
            <a:xfrm>
              <a:off x="2509" y="527"/>
              <a:ext cx="213" cy="384"/>
            </a:xfrm>
            <a:custGeom>
              <a:avLst/>
              <a:gdLst>
                <a:gd name="T0" fmla="*/ 8 w 34"/>
                <a:gd name="T1" fmla="*/ 40 h 61"/>
                <a:gd name="T2" fmla="*/ 2 w 34"/>
                <a:gd name="T3" fmla="*/ 34 h 61"/>
                <a:gd name="T4" fmla="*/ 7 w 34"/>
                <a:gd name="T5" fmla="*/ 25 h 61"/>
                <a:gd name="T6" fmla="*/ 9 w 34"/>
                <a:gd name="T7" fmla="*/ 12 h 61"/>
                <a:gd name="T8" fmla="*/ 10 w 34"/>
                <a:gd name="T9" fmla="*/ 3 h 61"/>
                <a:gd name="T10" fmla="*/ 10 w 34"/>
                <a:gd name="T11" fmla="*/ 3 h 61"/>
                <a:gd name="T12" fmla="*/ 15 w 34"/>
                <a:gd name="T13" fmla="*/ 2 h 61"/>
                <a:gd name="T14" fmla="*/ 22 w 34"/>
                <a:gd name="T15" fmla="*/ 1 h 61"/>
                <a:gd name="T16" fmla="*/ 24 w 34"/>
                <a:gd name="T17" fmla="*/ 6 h 61"/>
                <a:gd name="T18" fmla="*/ 30 w 34"/>
                <a:gd name="T19" fmla="*/ 3 h 61"/>
                <a:gd name="T20" fmla="*/ 32 w 34"/>
                <a:gd name="T21" fmla="*/ 5 h 61"/>
                <a:gd name="T22" fmla="*/ 25 w 34"/>
                <a:gd name="T23" fmla="*/ 11 h 61"/>
                <a:gd name="T24" fmla="*/ 30 w 34"/>
                <a:gd name="T25" fmla="*/ 17 h 61"/>
                <a:gd name="T26" fmla="*/ 25 w 34"/>
                <a:gd name="T27" fmla="*/ 25 h 61"/>
                <a:gd name="T28" fmla="*/ 22 w 34"/>
                <a:gd name="T29" fmla="*/ 30 h 61"/>
                <a:gd name="T30" fmla="*/ 29 w 34"/>
                <a:gd name="T31" fmla="*/ 32 h 61"/>
                <a:gd name="T32" fmla="*/ 34 w 34"/>
                <a:gd name="T33" fmla="*/ 36 h 61"/>
                <a:gd name="T34" fmla="*/ 34 w 34"/>
                <a:gd name="T35" fmla="*/ 36 h 61"/>
                <a:gd name="T36" fmla="*/ 32 w 34"/>
                <a:gd name="T37" fmla="*/ 44 h 61"/>
                <a:gd name="T38" fmla="*/ 26 w 34"/>
                <a:gd name="T39" fmla="*/ 51 h 61"/>
                <a:gd name="T40" fmla="*/ 25 w 34"/>
                <a:gd name="T41" fmla="*/ 61 h 61"/>
                <a:gd name="T42" fmla="*/ 18 w 34"/>
                <a:gd name="T43" fmla="*/ 61 h 61"/>
                <a:gd name="T44" fmla="*/ 13 w 34"/>
                <a:gd name="T45" fmla="*/ 47 h 61"/>
                <a:gd name="T46" fmla="*/ 8 w 34"/>
                <a:gd name="T47" fmla="*/ 4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61">
                  <a:moveTo>
                    <a:pt x="8" y="40"/>
                  </a:moveTo>
                  <a:cubicBezTo>
                    <a:pt x="7" y="39"/>
                    <a:pt x="4" y="36"/>
                    <a:pt x="2" y="34"/>
                  </a:cubicBezTo>
                  <a:cubicBezTo>
                    <a:pt x="0" y="31"/>
                    <a:pt x="5" y="27"/>
                    <a:pt x="7" y="25"/>
                  </a:cubicBezTo>
                  <a:cubicBezTo>
                    <a:pt x="8" y="24"/>
                    <a:pt x="9" y="14"/>
                    <a:pt x="9" y="12"/>
                  </a:cubicBezTo>
                  <a:cubicBezTo>
                    <a:pt x="9" y="10"/>
                    <a:pt x="10" y="3"/>
                    <a:pt x="10" y="3"/>
                  </a:cubicBezTo>
                  <a:cubicBezTo>
                    <a:pt x="10" y="3"/>
                    <a:pt x="10" y="3"/>
                    <a:pt x="10" y="3"/>
                  </a:cubicBezTo>
                  <a:cubicBezTo>
                    <a:pt x="10" y="3"/>
                    <a:pt x="12" y="3"/>
                    <a:pt x="15" y="2"/>
                  </a:cubicBezTo>
                  <a:cubicBezTo>
                    <a:pt x="17" y="1"/>
                    <a:pt x="20" y="0"/>
                    <a:pt x="22" y="1"/>
                  </a:cubicBezTo>
                  <a:cubicBezTo>
                    <a:pt x="23" y="1"/>
                    <a:pt x="22" y="6"/>
                    <a:pt x="24" y="6"/>
                  </a:cubicBezTo>
                  <a:cubicBezTo>
                    <a:pt x="25" y="6"/>
                    <a:pt x="29" y="2"/>
                    <a:pt x="30" y="3"/>
                  </a:cubicBezTo>
                  <a:cubicBezTo>
                    <a:pt x="31" y="4"/>
                    <a:pt x="32" y="4"/>
                    <a:pt x="32" y="5"/>
                  </a:cubicBezTo>
                  <a:cubicBezTo>
                    <a:pt x="32" y="6"/>
                    <a:pt x="24" y="10"/>
                    <a:pt x="25" y="11"/>
                  </a:cubicBezTo>
                  <a:cubicBezTo>
                    <a:pt x="27" y="12"/>
                    <a:pt x="30" y="15"/>
                    <a:pt x="30" y="17"/>
                  </a:cubicBezTo>
                  <a:cubicBezTo>
                    <a:pt x="30" y="18"/>
                    <a:pt x="28" y="25"/>
                    <a:pt x="25" y="25"/>
                  </a:cubicBezTo>
                  <a:cubicBezTo>
                    <a:pt x="23" y="26"/>
                    <a:pt x="20" y="28"/>
                    <a:pt x="22" y="30"/>
                  </a:cubicBezTo>
                  <a:cubicBezTo>
                    <a:pt x="23" y="32"/>
                    <a:pt x="28" y="30"/>
                    <a:pt x="29" y="32"/>
                  </a:cubicBezTo>
                  <a:cubicBezTo>
                    <a:pt x="30" y="33"/>
                    <a:pt x="32" y="35"/>
                    <a:pt x="34" y="36"/>
                  </a:cubicBezTo>
                  <a:cubicBezTo>
                    <a:pt x="34" y="36"/>
                    <a:pt x="34" y="36"/>
                    <a:pt x="34" y="36"/>
                  </a:cubicBezTo>
                  <a:cubicBezTo>
                    <a:pt x="33" y="37"/>
                    <a:pt x="34" y="42"/>
                    <a:pt x="32" y="44"/>
                  </a:cubicBezTo>
                  <a:cubicBezTo>
                    <a:pt x="31" y="45"/>
                    <a:pt x="27" y="50"/>
                    <a:pt x="26" y="51"/>
                  </a:cubicBezTo>
                  <a:cubicBezTo>
                    <a:pt x="24" y="53"/>
                    <a:pt x="26" y="60"/>
                    <a:pt x="25" y="61"/>
                  </a:cubicBezTo>
                  <a:cubicBezTo>
                    <a:pt x="25" y="61"/>
                    <a:pt x="21" y="61"/>
                    <a:pt x="18" y="61"/>
                  </a:cubicBezTo>
                  <a:cubicBezTo>
                    <a:pt x="16" y="56"/>
                    <a:pt x="14" y="48"/>
                    <a:pt x="13" y="47"/>
                  </a:cubicBezTo>
                  <a:cubicBezTo>
                    <a:pt x="13" y="45"/>
                    <a:pt x="8" y="41"/>
                    <a:pt x="8" y="40"/>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3" name="Freeform 34"/>
            <p:cNvSpPr>
              <a:spLocks/>
            </p:cNvSpPr>
            <p:nvPr/>
          </p:nvSpPr>
          <p:spPr bwMode="auto">
            <a:xfrm>
              <a:off x="2602" y="748"/>
              <a:ext cx="763" cy="698"/>
            </a:xfrm>
            <a:custGeom>
              <a:avLst/>
              <a:gdLst>
                <a:gd name="T0" fmla="*/ 6 w 123"/>
                <a:gd name="T1" fmla="*/ 53 h 112"/>
                <a:gd name="T2" fmla="*/ 4 w 123"/>
                <a:gd name="T3" fmla="*/ 29 h 112"/>
                <a:gd name="T4" fmla="*/ 3 w 123"/>
                <a:gd name="T5" fmla="*/ 25 h 112"/>
                <a:gd name="T6" fmla="*/ 10 w 123"/>
                <a:gd name="T7" fmla="*/ 25 h 112"/>
                <a:gd name="T8" fmla="*/ 11 w 123"/>
                <a:gd name="T9" fmla="*/ 15 h 112"/>
                <a:gd name="T10" fmla="*/ 17 w 123"/>
                <a:gd name="T11" fmla="*/ 8 h 112"/>
                <a:gd name="T12" fmla="*/ 19 w 123"/>
                <a:gd name="T13" fmla="*/ 0 h 112"/>
                <a:gd name="T14" fmla="*/ 19 w 123"/>
                <a:gd name="T15" fmla="*/ 0 h 112"/>
                <a:gd name="T16" fmla="*/ 21 w 123"/>
                <a:gd name="T17" fmla="*/ 1 h 112"/>
                <a:gd name="T18" fmla="*/ 32 w 123"/>
                <a:gd name="T19" fmla="*/ 3 h 112"/>
                <a:gd name="T20" fmla="*/ 46 w 123"/>
                <a:gd name="T21" fmla="*/ 8 h 112"/>
                <a:gd name="T22" fmla="*/ 52 w 123"/>
                <a:gd name="T23" fmla="*/ 16 h 112"/>
                <a:gd name="T24" fmla="*/ 65 w 123"/>
                <a:gd name="T25" fmla="*/ 18 h 112"/>
                <a:gd name="T26" fmla="*/ 75 w 123"/>
                <a:gd name="T27" fmla="*/ 25 h 112"/>
                <a:gd name="T28" fmla="*/ 84 w 123"/>
                <a:gd name="T29" fmla="*/ 19 h 112"/>
                <a:gd name="T30" fmla="*/ 84 w 123"/>
                <a:gd name="T31" fmla="*/ 10 h 112"/>
                <a:gd name="T32" fmla="*/ 94 w 123"/>
                <a:gd name="T33" fmla="*/ 3 h 112"/>
                <a:gd name="T34" fmla="*/ 105 w 123"/>
                <a:gd name="T35" fmla="*/ 4 h 112"/>
                <a:gd name="T36" fmla="*/ 106 w 123"/>
                <a:gd name="T37" fmla="*/ 8 h 112"/>
                <a:gd name="T38" fmla="*/ 119 w 123"/>
                <a:gd name="T39" fmla="*/ 11 h 112"/>
                <a:gd name="T40" fmla="*/ 122 w 123"/>
                <a:gd name="T41" fmla="*/ 15 h 112"/>
                <a:gd name="T42" fmla="*/ 123 w 123"/>
                <a:gd name="T43" fmla="*/ 15 h 112"/>
                <a:gd name="T44" fmla="*/ 123 w 123"/>
                <a:gd name="T45" fmla="*/ 21 h 112"/>
                <a:gd name="T46" fmla="*/ 119 w 123"/>
                <a:gd name="T47" fmla="*/ 26 h 112"/>
                <a:gd name="T48" fmla="*/ 121 w 123"/>
                <a:gd name="T49" fmla="*/ 35 h 112"/>
                <a:gd name="T50" fmla="*/ 121 w 123"/>
                <a:gd name="T51" fmla="*/ 92 h 112"/>
                <a:gd name="T52" fmla="*/ 121 w 123"/>
                <a:gd name="T53" fmla="*/ 109 h 112"/>
                <a:gd name="T54" fmla="*/ 113 w 123"/>
                <a:gd name="T55" fmla="*/ 109 h 112"/>
                <a:gd name="T56" fmla="*/ 113 w 123"/>
                <a:gd name="T57" fmla="*/ 112 h 112"/>
                <a:gd name="T58" fmla="*/ 52 w 123"/>
                <a:gd name="T59" fmla="*/ 81 h 112"/>
                <a:gd name="T60" fmla="*/ 45 w 123"/>
                <a:gd name="T61" fmla="*/ 84 h 112"/>
                <a:gd name="T62" fmla="*/ 38 w 123"/>
                <a:gd name="T63" fmla="*/ 88 h 112"/>
                <a:gd name="T64" fmla="*/ 30 w 123"/>
                <a:gd name="T65" fmla="*/ 83 h 112"/>
                <a:gd name="T66" fmla="*/ 22 w 123"/>
                <a:gd name="T67" fmla="*/ 80 h 112"/>
                <a:gd name="T68" fmla="*/ 20 w 123"/>
                <a:gd name="T69" fmla="*/ 81 h 112"/>
                <a:gd name="T70" fmla="*/ 17 w 123"/>
                <a:gd name="T71" fmla="*/ 73 h 112"/>
                <a:gd name="T72" fmla="*/ 8 w 123"/>
                <a:gd name="T73" fmla="*/ 71 h 112"/>
                <a:gd name="T74" fmla="*/ 2 w 123"/>
                <a:gd name="T75" fmla="*/ 60 h 112"/>
                <a:gd name="T76" fmla="*/ 6 w 123"/>
                <a:gd name="T7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3" h="112">
                  <a:moveTo>
                    <a:pt x="6" y="53"/>
                  </a:moveTo>
                  <a:cubicBezTo>
                    <a:pt x="6" y="51"/>
                    <a:pt x="5" y="34"/>
                    <a:pt x="4" y="29"/>
                  </a:cubicBezTo>
                  <a:cubicBezTo>
                    <a:pt x="4" y="28"/>
                    <a:pt x="3" y="27"/>
                    <a:pt x="3" y="25"/>
                  </a:cubicBezTo>
                  <a:cubicBezTo>
                    <a:pt x="6" y="25"/>
                    <a:pt x="10" y="25"/>
                    <a:pt x="10" y="25"/>
                  </a:cubicBezTo>
                  <a:cubicBezTo>
                    <a:pt x="11" y="24"/>
                    <a:pt x="9" y="17"/>
                    <a:pt x="11" y="15"/>
                  </a:cubicBezTo>
                  <a:cubicBezTo>
                    <a:pt x="12" y="14"/>
                    <a:pt x="16" y="9"/>
                    <a:pt x="17" y="8"/>
                  </a:cubicBezTo>
                  <a:cubicBezTo>
                    <a:pt x="19" y="6"/>
                    <a:pt x="18" y="1"/>
                    <a:pt x="19" y="0"/>
                  </a:cubicBezTo>
                  <a:cubicBezTo>
                    <a:pt x="19" y="0"/>
                    <a:pt x="19" y="0"/>
                    <a:pt x="19" y="0"/>
                  </a:cubicBezTo>
                  <a:cubicBezTo>
                    <a:pt x="20" y="1"/>
                    <a:pt x="20" y="1"/>
                    <a:pt x="21" y="1"/>
                  </a:cubicBezTo>
                  <a:cubicBezTo>
                    <a:pt x="23" y="3"/>
                    <a:pt x="30" y="3"/>
                    <a:pt x="32" y="3"/>
                  </a:cubicBezTo>
                  <a:cubicBezTo>
                    <a:pt x="35" y="3"/>
                    <a:pt x="45" y="6"/>
                    <a:pt x="46" y="8"/>
                  </a:cubicBezTo>
                  <a:cubicBezTo>
                    <a:pt x="48" y="9"/>
                    <a:pt x="50" y="15"/>
                    <a:pt x="52" y="16"/>
                  </a:cubicBezTo>
                  <a:cubicBezTo>
                    <a:pt x="54" y="17"/>
                    <a:pt x="62" y="17"/>
                    <a:pt x="65" y="18"/>
                  </a:cubicBezTo>
                  <a:cubicBezTo>
                    <a:pt x="68" y="20"/>
                    <a:pt x="72" y="25"/>
                    <a:pt x="75" y="25"/>
                  </a:cubicBezTo>
                  <a:cubicBezTo>
                    <a:pt x="78" y="25"/>
                    <a:pt x="84" y="22"/>
                    <a:pt x="84" y="19"/>
                  </a:cubicBezTo>
                  <a:cubicBezTo>
                    <a:pt x="84" y="16"/>
                    <a:pt x="81" y="13"/>
                    <a:pt x="84" y="10"/>
                  </a:cubicBezTo>
                  <a:cubicBezTo>
                    <a:pt x="86" y="7"/>
                    <a:pt x="91" y="4"/>
                    <a:pt x="94" y="3"/>
                  </a:cubicBezTo>
                  <a:cubicBezTo>
                    <a:pt x="97" y="3"/>
                    <a:pt x="104" y="4"/>
                    <a:pt x="105" y="4"/>
                  </a:cubicBezTo>
                  <a:cubicBezTo>
                    <a:pt x="106" y="5"/>
                    <a:pt x="105" y="8"/>
                    <a:pt x="106" y="8"/>
                  </a:cubicBezTo>
                  <a:cubicBezTo>
                    <a:pt x="108" y="8"/>
                    <a:pt x="118" y="11"/>
                    <a:pt x="119" y="11"/>
                  </a:cubicBezTo>
                  <a:cubicBezTo>
                    <a:pt x="121" y="11"/>
                    <a:pt x="120" y="15"/>
                    <a:pt x="122" y="15"/>
                  </a:cubicBezTo>
                  <a:cubicBezTo>
                    <a:pt x="122" y="15"/>
                    <a:pt x="123" y="15"/>
                    <a:pt x="123" y="15"/>
                  </a:cubicBezTo>
                  <a:cubicBezTo>
                    <a:pt x="123" y="15"/>
                    <a:pt x="123" y="19"/>
                    <a:pt x="123" y="21"/>
                  </a:cubicBezTo>
                  <a:cubicBezTo>
                    <a:pt x="123" y="23"/>
                    <a:pt x="119" y="23"/>
                    <a:pt x="119" y="26"/>
                  </a:cubicBezTo>
                  <a:cubicBezTo>
                    <a:pt x="119" y="30"/>
                    <a:pt x="121" y="35"/>
                    <a:pt x="121" y="35"/>
                  </a:cubicBezTo>
                  <a:cubicBezTo>
                    <a:pt x="121" y="92"/>
                    <a:pt x="121" y="92"/>
                    <a:pt x="121" y="92"/>
                  </a:cubicBezTo>
                  <a:cubicBezTo>
                    <a:pt x="121" y="109"/>
                    <a:pt x="121" y="109"/>
                    <a:pt x="121" y="109"/>
                  </a:cubicBezTo>
                  <a:cubicBezTo>
                    <a:pt x="113" y="109"/>
                    <a:pt x="113" y="109"/>
                    <a:pt x="113" y="109"/>
                  </a:cubicBezTo>
                  <a:cubicBezTo>
                    <a:pt x="113" y="112"/>
                    <a:pt x="113" y="112"/>
                    <a:pt x="113" y="112"/>
                  </a:cubicBezTo>
                  <a:cubicBezTo>
                    <a:pt x="52" y="81"/>
                    <a:pt x="52" y="81"/>
                    <a:pt x="52" y="81"/>
                  </a:cubicBezTo>
                  <a:cubicBezTo>
                    <a:pt x="45" y="84"/>
                    <a:pt x="45" y="84"/>
                    <a:pt x="45" y="84"/>
                  </a:cubicBezTo>
                  <a:cubicBezTo>
                    <a:pt x="38" y="88"/>
                    <a:pt x="38" y="88"/>
                    <a:pt x="38" y="88"/>
                  </a:cubicBezTo>
                  <a:cubicBezTo>
                    <a:pt x="30" y="83"/>
                    <a:pt x="30" y="83"/>
                    <a:pt x="30" y="83"/>
                  </a:cubicBezTo>
                  <a:cubicBezTo>
                    <a:pt x="22" y="80"/>
                    <a:pt x="22" y="80"/>
                    <a:pt x="22" y="80"/>
                  </a:cubicBezTo>
                  <a:cubicBezTo>
                    <a:pt x="22" y="80"/>
                    <a:pt x="21" y="80"/>
                    <a:pt x="20" y="81"/>
                  </a:cubicBezTo>
                  <a:cubicBezTo>
                    <a:pt x="17" y="73"/>
                    <a:pt x="17" y="73"/>
                    <a:pt x="17" y="73"/>
                  </a:cubicBezTo>
                  <a:cubicBezTo>
                    <a:pt x="16" y="72"/>
                    <a:pt x="10" y="71"/>
                    <a:pt x="8" y="71"/>
                  </a:cubicBezTo>
                  <a:cubicBezTo>
                    <a:pt x="7" y="70"/>
                    <a:pt x="5" y="63"/>
                    <a:pt x="2" y="60"/>
                  </a:cubicBezTo>
                  <a:cubicBezTo>
                    <a:pt x="0" y="58"/>
                    <a:pt x="6" y="55"/>
                    <a:pt x="6" y="53"/>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4" name="Freeform 35"/>
            <p:cNvSpPr>
              <a:spLocks/>
            </p:cNvSpPr>
            <p:nvPr/>
          </p:nvSpPr>
          <p:spPr bwMode="auto">
            <a:xfrm>
              <a:off x="2177" y="1243"/>
              <a:ext cx="757" cy="583"/>
            </a:xfrm>
            <a:custGeom>
              <a:avLst/>
              <a:gdLst>
                <a:gd name="T0" fmla="*/ 11 w 121"/>
                <a:gd name="T1" fmla="*/ 86 h 94"/>
                <a:gd name="T2" fmla="*/ 4 w 121"/>
                <a:gd name="T3" fmla="*/ 79 h 94"/>
                <a:gd name="T4" fmla="*/ 0 w 121"/>
                <a:gd name="T5" fmla="*/ 73 h 94"/>
                <a:gd name="T6" fmla="*/ 1 w 121"/>
                <a:gd name="T7" fmla="*/ 67 h 94"/>
                <a:gd name="T8" fmla="*/ 7 w 121"/>
                <a:gd name="T9" fmla="*/ 68 h 94"/>
                <a:gd name="T10" fmla="*/ 26 w 121"/>
                <a:gd name="T11" fmla="*/ 65 h 94"/>
                <a:gd name="T12" fmla="*/ 30 w 121"/>
                <a:gd name="T13" fmla="*/ 53 h 94"/>
                <a:gd name="T14" fmla="*/ 31 w 121"/>
                <a:gd name="T15" fmla="*/ 35 h 94"/>
                <a:gd name="T16" fmla="*/ 43 w 121"/>
                <a:gd name="T17" fmla="*/ 33 h 94"/>
                <a:gd name="T18" fmla="*/ 54 w 121"/>
                <a:gd name="T19" fmla="*/ 22 h 94"/>
                <a:gd name="T20" fmla="*/ 88 w 121"/>
                <a:gd name="T21" fmla="*/ 1 h 94"/>
                <a:gd name="T22" fmla="*/ 90 w 121"/>
                <a:gd name="T23" fmla="*/ 0 h 94"/>
                <a:gd name="T24" fmla="*/ 98 w 121"/>
                <a:gd name="T25" fmla="*/ 3 h 94"/>
                <a:gd name="T26" fmla="*/ 106 w 121"/>
                <a:gd name="T27" fmla="*/ 8 h 94"/>
                <a:gd name="T28" fmla="*/ 113 w 121"/>
                <a:gd name="T29" fmla="*/ 4 h 94"/>
                <a:gd name="T30" fmla="*/ 113 w 121"/>
                <a:gd name="T31" fmla="*/ 8 h 94"/>
                <a:gd name="T32" fmla="*/ 114 w 121"/>
                <a:gd name="T33" fmla="*/ 17 h 94"/>
                <a:gd name="T34" fmla="*/ 121 w 121"/>
                <a:gd name="T35" fmla="*/ 26 h 94"/>
                <a:gd name="T36" fmla="*/ 118 w 121"/>
                <a:gd name="T37" fmla="*/ 31 h 94"/>
                <a:gd name="T38" fmla="*/ 116 w 121"/>
                <a:gd name="T39" fmla="*/ 53 h 94"/>
                <a:gd name="T40" fmla="*/ 102 w 121"/>
                <a:gd name="T41" fmla="*/ 72 h 94"/>
                <a:gd name="T42" fmla="*/ 101 w 121"/>
                <a:gd name="T43" fmla="*/ 78 h 94"/>
                <a:gd name="T44" fmla="*/ 91 w 121"/>
                <a:gd name="T45" fmla="*/ 83 h 94"/>
                <a:gd name="T46" fmla="*/ 80 w 121"/>
                <a:gd name="T47" fmla="*/ 81 h 94"/>
                <a:gd name="T48" fmla="*/ 72 w 121"/>
                <a:gd name="T49" fmla="*/ 86 h 94"/>
                <a:gd name="T50" fmla="*/ 59 w 121"/>
                <a:gd name="T51" fmla="*/ 81 h 94"/>
                <a:gd name="T52" fmla="*/ 51 w 121"/>
                <a:gd name="T53" fmla="*/ 83 h 94"/>
                <a:gd name="T54" fmla="*/ 41 w 121"/>
                <a:gd name="T55" fmla="*/ 78 h 94"/>
                <a:gd name="T56" fmla="*/ 30 w 121"/>
                <a:gd name="T57" fmla="*/ 81 h 94"/>
                <a:gd name="T58" fmla="*/ 26 w 121"/>
                <a:gd name="T59" fmla="*/ 94 h 94"/>
                <a:gd name="T60" fmla="*/ 20 w 121"/>
                <a:gd name="T61" fmla="*/ 88 h 94"/>
                <a:gd name="T62" fmla="*/ 15 w 121"/>
                <a:gd name="T63" fmla="*/ 90 h 94"/>
                <a:gd name="T64" fmla="*/ 11 w 121"/>
                <a:gd name="T65" fmla="*/ 8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94">
                  <a:moveTo>
                    <a:pt x="11" y="86"/>
                  </a:moveTo>
                  <a:cubicBezTo>
                    <a:pt x="9" y="84"/>
                    <a:pt x="5" y="81"/>
                    <a:pt x="4" y="79"/>
                  </a:cubicBezTo>
                  <a:cubicBezTo>
                    <a:pt x="2" y="77"/>
                    <a:pt x="0" y="75"/>
                    <a:pt x="0" y="73"/>
                  </a:cubicBezTo>
                  <a:cubicBezTo>
                    <a:pt x="1" y="67"/>
                    <a:pt x="1" y="67"/>
                    <a:pt x="1" y="67"/>
                  </a:cubicBezTo>
                  <a:cubicBezTo>
                    <a:pt x="3" y="67"/>
                    <a:pt x="6" y="68"/>
                    <a:pt x="7" y="68"/>
                  </a:cubicBezTo>
                  <a:cubicBezTo>
                    <a:pt x="8" y="68"/>
                    <a:pt x="24" y="65"/>
                    <a:pt x="26" y="65"/>
                  </a:cubicBezTo>
                  <a:cubicBezTo>
                    <a:pt x="28" y="65"/>
                    <a:pt x="30" y="55"/>
                    <a:pt x="30" y="53"/>
                  </a:cubicBezTo>
                  <a:cubicBezTo>
                    <a:pt x="31" y="35"/>
                    <a:pt x="31" y="35"/>
                    <a:pt x="31" y="35"/>
                  </a:cubicBezTo>
                  <a:cubicBezTo>
                    <a:pt x="43" y="33"/>
                    <a:pt x="43" y="33"/>
                    <a:pt x="43" y="33"/>
                  </a:cubicBezTo>
                  <a:cubicBezTo>
                    <a:pt x="43" y="33"/>
                    <a:pt x="52" y="24"/>
                    <a:pt x="54" y="22"/>
                  </a:cubicBezTo>
                  <a:cubicBezTo>
                    <a:pt x="55" y="20"/>
                    <a:pt x="81" y="5"/>
                    <a:pt x="88" y="1"/>
                  </a:cubicBezTo>
                  <a:cubicBezTo>
                    <a:pt x="89" y="0"/>
                    <a:pt x="90" y="0"/>
                    <a:pt x="90" y="0"/>
                  </a:cubicBezTo>
                  <a:cubicBezTo>
                    <a:pt x="98" y="3"/>
                    <a:pt x="98" y="3"/>
                    <a:pt x="98" y="3"/>
                  </a:cubicBezTo>
                  <a:cubicBezTo>
                    <a:pt x="106" y="8"/>
                    <a:pt x="106" y="8"/>
                    <a:pt x="106" y="8"/>
                  </a:cubicBezTo>
                  <a:cubicBezTo>
                    <a:pt x="113" y="4"/>
                    <a:pt x="113" y="4"/>
                    <a:pt x="113" y="4"/>
                  </a:cubicBezTo>
                  <a:cubicBezTo>
                    <a:pt x="113" y="8"/>
                    <a:pt x="113" y="8"/>
                    <a:pt x="113" y="8"/>
                  </a:cubicBezTo>
                  <a:cubicBezTo>
                    <a:pt x="114" y="17"/>
                    <a:pt x="114" y="17"/>
                    <a:pt x="114" y="17"/>
                  </a:cubicBezTo>
                  <a:cubicBezTo>
                    <a:pt x="121" y="26"/>
                    <a:pt x="121" y="26"/>
                    <a:pt x="121" y="26"/>
                  </a:cubicBezTo>
                  <a:cubicBezTo>
                    <a:pt x="121" y="26"/>
                    <a:pt x="119" y="29"/>
                    <a:pt x="118" y="31"/>
                  </a:cubicBezTo>
                  <a:cubicBezTo>
                    <a:pt x="117" y="33"/>
                    <a:pt x="117" y="52"/>
                    <a:pt x="116" y="53"/>
                  </a:cubicBezTo>
                  <a:cubicBezTo>
                    <a:pt x="116" y="54"/>
                    <a:pt x="102" y="71"/>
                    <a:pt x="102" y="72"/>
                  </a:cubicBezTo>
                  <a:cubicBezTo>
                    <a:pt x="101" y="73"/>
                    <a:pt x="102" y="77"/>
                    <a:pt x="101" y="78"/>
                  </a:cubicBezTo>
                  <a:cubicBezTo>
                    <a:pt x="100" y="79"/>
                    <a:pt x="94" y="83"/>
                    <a:pt x="91" y="83"/>
                  </a:cubicBezTo>
                  <a:cubicBezTo>
                    <a:pt x="88" y="83"/>
                    <a:pt x="82" y="81"/>
                    <a:pt x="80" y="81"/>
                  </a:cubicBezTo>
                  <a:cubicBezTo>
                    <a:pt x="78" y="81"/>
                    <a:pt x="74" y="85"/>
                    <a:pt x="72" y="86"/>
                  </a:cubicBezTo>
                  <a:cubicBezTo>
                    <a:pt x="70" y="87"/>
                    <a:pt x="61" y="82"/>
                    <a:pt x="59" y="81"/>
                  </a:cubicBezTo>
                  <a:cubicBezTo>
                    <a:pt x="57" y="80"/>
                    <a:pt x="51" y="85"/>
                    <a:pt x="51" y="83"/>
                  </a:cubicBezTo>
                  <a:cubicBezTo>
                    <a:pt x="51" y="82"/>
                    <a:pt x="44" y="77"/>
                    <a:pt x="41" y="78"/>
                  </a:cubicBezTo>
                  <a:cubicBezTo>
                    <a:pt x="38" y="78"/>
                    <a:pt x="31" y="78"/>
                    <a:pt x="30" y="81"/>
                  </a:cubicBezTo>
                  <a:cubicBezTo>
                    <a:pt x="28" y="84"/>
                    <a:pt x="27" y="90"/>
                    <a:pt x="26" y="94"/>
                  </a:cubicBezTo>
                  <a:cubicBezTo>
                    <a:pt x="20" y="88"/>
                    <a:pt x="20" y="88"/>
                    <a:pt x="20" y="88"/>
                  </a:cubicBezTo>
                  <a:cubicBezTo>
                    <a:pt x="15" y="90"/>
                    <a:pt x="15" y="90"/>
                    <a:pt x="15" y="90"/>
                  </a:cubicBezTo>
                  <a:cubicBezTo>
                    <a:pt x="14" y="89"/>
                    <a:pt x="13" y="88"/>
                    <a:pt x="11" y="86"/>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5" name="Freeform 36"/>
            <p:cNvSpPr>
              <a:spLocks/>
            </p:cNvSpPr>
            <p:nvPr/>
          </p:nvSpPr>
          <p:spPr bwMode="auto">
            <a:xfrm>
              <a:off x="2303" y="1718"/>
              <a:ext cx="559" cy="470"/>
            </a:xfrm>
            <a:custGeom>
              <a:avLst/>
              <a:gdLst>
                <a:gd name="T0" fmla="*/ 6 w 90"/>
                <a:gd name="T1" fmla="*/ 17 h 75"/>
                <a:gd name="T2" fmla="*/ 10 w 90"/>
                <a:gd name="T3" fmla="*/ 4 h 75"/>
                <a:gd name="T4" fmla="*/ 21 w 90"/>
                <a:gd name="T5" fmla="*/ 1 h 75"/>
                <a:gd name="T6" fmla="*/ 31 w 90"/>
                <a:gd name="T7" fmla="*/ 6 h 75"/>
                <a:gd name="T8" fmla="*/ 39 w 90"/>
                <a:gd name="T9" fmla="*/ 4 h 75"/>
                <a:gd name="T10" fmla="*/ 52 w 90"/>
                <a:gd name="T11" fmla="*/ 9 h 75"/>
                <a:gd name="T12" fmla="*/ 60 w 90"/>
                <a:gd name="T13" fmla="*/ 4 h 75"/>
                <a:gd name="T14" fmla="*/ 71 w 90"/>
                <a:gd name="T15" fmla="*/ 6 h 75"/>
                <a:gd name="T16" fmla="*/ 81 w 90"/>
                <a:gd name="T17" fmla="*/ 1 h 75"/>
                <a:gd name="T18" fmla="*/ 84 w 90"/>
                <a:gd name="T19" fmla="*/ 6 h 75"/>
                <a:gd name="T20" fmla="*/ 85 w 90"/>
                <a:gd name="T21" fmla="*/ 11 h 75"/>
                <a:gd name="T22" fmla="*/ 88 w 90"/>
                <a:gd name="T23" fmla="*/ 15 h 75"/>
                <a:gd name="T24" fmla="*/ 83 w 90"/>
                <a:gd name="T25" fmla="*/ 20 h 75"/>
                <a:gd name="T26" fmla="*/ 79 w 90"/>
                <a:gd name="T27" fmla="*/ 32 h 75"/>
                <a:gd name="T28" fmla="*/ 72 w 90"/>
                <a:gd name="T29" fmla="*/ 44 h 75"/>
                <a:gd name="T30" fmla="*/ 65 w 90"/>
                <a:gd name="T31" fmla="*/ 57 h 75"/>
                <a:gd name="T32" fmla="*/ 61 w 90"/>
                <a:gd name="T33" fmla="*/ 53 h 75"/>
                <a:gd name="T34" fmla="*/ 56 w 90"/>
                <a:gd name="T35" fmla="*/ 53 h 75"/>
                <a:gd name="T36" fmla="*/ 46 w 90"/>
                <a:gd name="T37" fmla="*/ 62 h 75"/>
                <a:gd name="T38" fmla="*/ 43 w 90"/>
                <a:gd name="T39" fmla="*/ 71 h 75"/>
                <a:gd name="T40" fmla="*/ 34 w 90"/>
                <a:gd name="T41" fmla="*/ 73 h 75"/>
                <a:gd name="T42" fmla="*/ 23 w 90"/>
                <a:gd name="T43" fmla="*/ 72 h 75"/>
                <a:gd name="T44" fmla="*/ 13 w 90"/>
                <a:gd name="T45" fmla="*/ 58 h 75"/>
                <a:gd name="T46" fmla="*/ 1 w 90"/>
                <a:gd name="T47" fmla="*/ 57 h 75"/>
                <a:gd name="T48" fmla="*/ 0 w 90"/>
                <a:gd name="T49" fmla="*/ 38 h 75"/>
                <a:gd name="T50" fmla="*/ 7 w 90"/>
                <a:gd name="T51" fmla="*/ 28 h 75"/>
                <a:gd name="T52" fmla="*/ 6 w 90"/>
                <a:gd name="T53" fmla="*/ 1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75">
                  <a:moveTo>
                    <a:pt x="6" y="17"/>
                  </a:moveTo>
                  <a:cubicBezTo>
                    <a:pt x="7" y="13"/>
                    <a:pt x="8" y="7"/>
                    <a:pt x="10" y="4"/>
                  </a:cubicBezTo>
                  <a:cubicBezTo>
                    <a:pt x="11" y="1"/>
                    <a:pt x="18" y="1"/>
                    <a:pt x="21" y="1"/>
                  </a:cubicBezTo>
                  <a:cubicBezTo>
                    <a:pt x="24" y="0"/>
                    <a:pt x="31" y="5"/>
                    <a:pt x="31" y="6"/>
                  </a:cubicBezTo>
                  <a:cubicBezTo>
                    <a:pt x="31" y="8"/>
                    <a:pt x="37" y="3"/>
                    <a:pt x="39" y="4"/>
                  </a:cubicBezTo>
                  <a:cubicBezTo>
                    <a:pt x="41" y="5"/>
                    <a:pt x="50" y="10"/>
                    <a:pt x="52" y="9"/>
                  </a:cubicBezTo>
                  <a:cubicBezTo>
                    <a:pt x="54" y="8"/>
                    <a:pt x="58" y="4"/>
                    <a:pt x="60" y="4"/>
                  </a:cubicBezTo>
                  <a:cubicBezTo>
                    <a:pt x="62" y="4"/>
                    <a:pt x="68" y="6"/>
                    <a:pt x="71" y="6"/>
                  </a:cubicBezTo>
                  <a:cubicBezTo>
                    <a:pt x="74" y="6"/>
                    <a:pt x="80" y="2"/>
                    <a:pt x="81" y="1"/>
                  </a:cubicBezTo>
                  <a:cubicBezTo>
                    <a:pt x="84" y="6"/>
                    <a:pt x="84" y="6"/>
                    <a:pt x="84" y="6"/>
                  </a:cubicBezTo>
                  <a:cubicBezTo>
                    <a:pt x="85" y="11"/>
                    <a:pt x="85" y="11"/>
                    <a:pt x="85" y="11"/>
                  </a:cubicBezTo>
                  <a:cubicBezTo>
                    <a:pt x="85" y="11"/>
                    <a:pt x="87" y="12"/>
                    <a:pt x="88" y="15"/>
                  </a:cubicBezTo>
                  <a:cubicBezTo>
                    <a:pt x="90" y="18"/>
                    <a:pt x="85" y="19"/>
                    <a:pt x="83" y="20"/>
                  </a:cubicBezTo>
                  <a:cubicBezTo>
                    <a:pt x="81" y="22"/>
                    <a:pt x="79" y="30"/>
                    <a:pt x="79" y="32"/>
                  </a:cubicBezTo>
                  <a:cubicBezTo>
                    <a:pt x="79" y="35"/>
                    <a:pt x="75" y="40"/>
                    <a:pt x="72" y="44"/>
                  </a:cubicBezTo>
                  <a:cubicBezTo>
                    <a:pt x="69" y="48"/>
                    <a:pt x="67" y="56"/>
                    <a:pt x="65" y="57"/>
                  </a:cubicBezTo>
                  <a:cubicBezTo>
                    <a:pt x="63" y="58"/>
                    <a:pt x="62" y="54"/>
                    <a:pt x="61" y="53"/>
                  </a:cubicBezTo>
                  <a:cubicBezTo>
                    <a:pt x="59" y="53"/>
                    <a:pt x="58" y="53"/>
                    <a:pt x="56" y="53"/>
                  </a:cubicBezTo>
                  <a:cubicBezTo>
                    <a:pt x="54" y="53"/>
                    <a:pt x="47" y="60"/>
                    <a:pt x="46" y="62"/>
                  </a:cubicBezTo>
                  <a:cubicBezTo>
                    <a:pt x="44" y="65"/>
                    <a:pt x="43" y="71"/>
                    <a:pt x="43" y="71"/>
                  </a:cubicBezTo>
                  <a:cubicBezTo>
                    <a:pt x="40" y="72"/>
                    <a:pt x="36" y="73"/>
                    <a:pt x="34" y="73"/>
                  </a:cubicBezTo>
                  <a:cubicBezTo>
                    <a:pt x="32" y="73"/>
                    <a:pt x="25" y="75"/>
                    <a:pt x="23" y="72"/>
                  </a:cubicBezTo>
                  <a:cubicBezTo>
                    <a:pt x="20" y="70"/>
                    <a:pt x="18" y="60"/>
                    <a:pt x="13" y="58"/>
                  </a:cubicBezTo>
                  <a:cubicBezTo>
                    <a:pt x="11" y="57"/>
                    <a:pt x="6" y="57"/>
                    <a:pt x="1" y="57"/>
                  </a:cubicBezTo>
                  <a:cubicBezTo>
                    <a:pt x="0" y="38"/>
                    <a:pt x="0" y="38"/>
                    <a:pt x="0" y="38"/>
                  </a:cubicBezTo>
                  <a:cubicBezTo>
                    <a:pt x="0" y="38"/>
                    <a:pt x="5" y="32"/>
                    <a:pt x="7" y="28"/>
                  </a:cubicBezTo>
                  <a:cubicBezTo>
                    <a:pt x="9" y="25"/>
                    <a:pt x="6" y="21"/>
                    <a:pt x="6" y="17"/>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6" name="Freeform 37"/>
            <p:cNvSpPr>
              <a:spLocks/>
            </p:cNvSpPr>
            <p:nvPr/>
          </p:nvSpPr>
          <p:spPr bwMode="auto">
            <a:xfrm>
              <a:off x="2197" y="1788"/>
              <a:ext cx="165" cy="292"/>
            </a:xfrm>
            <a:custGeom>
              <a:avLst/>
              <a:gdLst>
                <a:gd name="T0" fmla="*/ 4 w 26"/>
                <a:gd name="T1" fmla="*/ 18 h 47"/>
                <a:gd name="T2" fmla="*/ 0 w 26"/>
                <a:gd name="T3" fmla="*/ 14 h 47"/>
                <a:gd name="T4" fmla="*/ 1 w 26"/>
                <a:gd name="T5" fmla="*/ 12 h 47"/>
                <a:gd name="T6" fmla="*/ 5 w 26"/>
                <a:gd name="T7" fmla="*/ 8 h 47"/>
                <a:gd name="T8" fmla="*/ 12 w 26"/>
                <a:gd name="T9" fmla="*/ 4 h 47"/>
                <a:gd name="T10" fmla="*/ 12 w 26"/>
                <a:gd name="T11" fmla="*/ 2 h 47"/>
                <a:gd name="T12" fmla="*/ 17 w 26"/>
                <a:gd name="T13" fmla="*/ 0 h 47"/>
                <a:gd name="T14" fmla="*/ 23 w 26"/>
                <a:gd name="T15" fmla="*/ 6 h 47"/>
                <a:gd name="T16" fmla="*/ 24 w 26"/>
                <a:gd name="T17" fmla="*/ 17 h 47"/>
                <a:gd name="T18" fmla="*/ 17 w 26"/>
                <a:gd name="T19" fmla="*/ 27 h 47"/>
                <a:gd name="T20" fmla="*/ 18 w 26"/>
                <a:gd name="T21" fmla="*/ 46 h 47"/>
                <a:gd name="T22" fmla="*/ 9 w 26"/>
                <a:gd name="T23" fmla="*/ 47 h 47"/>
                <a:gd name="T24" fmla="*/ 7 w 26"/>
                <a:gd name="T25" fmla="*/ 42 h 47"/>
                <a:gd name="T26" fmla="*/ 7 w 26"/>
                <a:gd name="T27" fmla="*/ 26 h 47"/>
                <a:gd name="T28" fmla="*/ 4 w 26"/>
                <a:gd name="T29" fmla="*/ 1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47">
                  <a:moveTo>
                    <a:pt x="4" y="18"/>
                  </a:moveTo>
                  <a:cubicBezTo>
                    <a:pt x="4" y="18"/>
                    <a:pt x="0" y="17"/>
                    <a:pt x="0" y="14"/>
                  </a:cubicBezTo>
                  <a:cubicBezTo>
                    <a:pt x="0" y="13"/>
                    <a:pt x="0" y="12"/>
                    <a:pt x="1" y="12"/>
                  </a:cubicBezTo>
                  <a:cubicBezTo>
                    <a:pt x="2" y="10"/>
                    <a:pt x="4" y="9"/>
                    <a:pt x="5" y="8"/>
                  </a:cubicBezTo>
                  <a:cubicBezTo>
                    <a:pt x="7" y="7"/>
                    <a:pt x="13" y="7"/>
                    <a:pt x="12" y="4"/>
                  </a:cubicBezTo>
                  <a:cubicBezTo>
                    <a:pt x="12" y="3"/>
                    <a:pt x="12" y="3"/>
                    <a:pt x="12" y="2"/>
                  </a:cubicBezTo>
                  <a:cubicBezTo>
                    <a:pt x="17" y="0"/>
                    <a:pt x="17" y="0"/>
                    <a:pt x="17" y="0"/>
                  </a:cubicBezTo>
                  <a:cubicBezTo>
                    <a:pt x="23" y="6"/>
                    <a:pt x="23" y="6"/>
                    <a:pt x="23" y="6"/>
                  </a:cubicBezTo>
                  <a:cubicBezTo>
                    <a:pt x="23" y="10"/>
                    <a:pt x="26" y="14"/>
                    <a:pt x="24" y="17"/>
                  </a:cubicBezTo>
                  <a:cubicBezTo>
                    <a:pt x="22" y="21"/>
                    <a:pt x="17" y="27"/>
                    <a:pt x="17" y="27"/>
                  </a:cubicBezTo>
                  <a:cubicBezTo>
                    <a:pt x="18" y="46"/>
                    <a:pt x="18" y="46"/>
                    <a:pt x="18" y="46"/>
                  </a:cubicBezTo>
                  <a:cubicBezTo>
                    <a:pt x="15" y="47"/>
                    <a:pt x="11" y="47"/>
                    <a:pt x="9" y="47"/>
                  </a:cubicBezTo>
                  <a:cubicBezTo>
                    <a:pt x="8" y="45"/>
                    <a:pt x="7" y="45"/>
                    <a:pt x="7" y="42"/>
                  </a:cubicBezTo>
                  <a:cubicBezTo>
                    <a:pt x="7" y="39"/>
                    <a:pt x="9" y="28"/>
                    <a:pt x="7" y="26"/>
                  </a:cubicBezTo>
                  <a:cubicBezTo>
                    <a:pt x="6" y="23"/>
                    <a:pt x="4" y="18"/>
                    <a:pt x="4" y="18"/>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7" name="Freeform 38"/>
            <p:cNvSpPr>
              <a:spLocks/>
            </p:cNvSpPr>
            <p:nvPr/>
          </p:nvSpPr>
          <p:spPr bwMode="auto">
            <a:xfrm>
              <a:off x="2148" y="1857"/>
              <a:ext cx="106" cy="245"/>
            </a:xfrm>
            <a:custGeom>
              <a:avLst/>
              <a:gdLst>
                <a:gd name="T0" fmla="*/ 3 w 17"/>
                <a:gd name="T1" fmla="*/ 10 h 39"/>
                <a:gd name="T2" fmla="*/ 1 w 17"/>
                <a:gd name="T3" fmla="*/ 3 h 39"/>
                <a:gd name="T4" fmla="*/ 1 w 17"/>
                <a:gd name="T5" fmla="*/ 0 h 39"/>
                <a:gd name="T6" fmla="*/ 3 w 17"/>
                <a:gd name="T7" fmla="*/ 0 h 39"/>
                <a:gd name="T8" fmla="*/ 9 w 17"/>
                <a:gd name="T9" fmla="*/ 1 h 39"/>
                <a:gd name="T10" fmla="*/ 8 w 17"/>
                <a:gd name="T11" fmla="*/ 3 h 39"/>
                <a:gd name="T12" fmla="*/ 12 w 17"/>
                <a:gd name="T13" fmla="*/ 7 h 39"/>
                <a:gd name="T14" fmla="*/ 15 w 17"/>
                <a:gd name="T15" fmla="*/ 15 h 39"/>
                <a:gd name="T16" fmla="*/ 15 w 17"/>
                <a:gd name="T17" fmla="*/ 31 h 39"/>
                <a:gd name="T18" fmla="*/ 17 w 17"/>
                <a:gd name="T19" fmla="*/ 36 h 39"/>
                <a:gd name="T20" fmla="*/ 10 w 17"/>
                <a:gd name="T21" fmla="*/ 39 h 39"/>
                <a:gd name="T22" fmla="*/ 10 w 17"/>
                <a:gd name="T23" fmla="*/ 39 h 39"/>
                <a:gd name="T24" fmla="*/ 7 w 17"/>
                <a:gd name="T25" fmla="*/ 32 h 39"/>
                <a:gd name="T26" fmla="*/ 7 w 17"/>
                <a:gd name="T27" fmla="*/ 20 h 39"/>
                <a:gd name="T28" fmla="*/ 3 w 17"/>
                <a:gd name="T29"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39">
                  <a:moveTo>
                    <a:pt x="3" y="10"/>
                  </a:moveTo>
                  <a:cubicBezTo>
                    <a:pt x="1" y="7"/>
                    <a:pt x="0" y="4"/>
                    <a:pt x="1" y="3"/>
                  </a:cubicBezTo>
                  <a:cubicBezTo>
                    <a:pt x="1" y="0"/>
                    <a:pt x="1" y="0"/>
                    <a:pt x="1" y="0"/>
                  </a:cubicBezTo>
                  <a:cubicBezTo>
                    <a:pt x="1" y="0"/>
                    <a:pt x="2" y="0"/>
                    <a:pt x="3" y="0"/>
                  </a:cubicBezTo>
                  <a:cubicBezTo>
                    <a:pt x="5" y="0"/>
                    <a:pt x="9" y="1"/>
                    <a:pt x="9" y="1"/>
                  </a:cubicBezTo>
                  <a:cubicBezTo>
                    <a:pt x="8" y="1"/>
                    <a:pt x="8" y="2"/>
                    <a:pt x="8" y="3"/>
                  </a:cubicBezTo>
                  <a:cubicBezTo>
                    <a:pt x="8" y="6"/>
                    <a:pt x="12" y="7"/>
                    <a:pt x="12" y="7"/>
                  </a:cubicBezTo>
                  <a:cubicBezTo>
                    <a:pt x="12" y="7"/>
                    <a:pt x="14" y="12"/>
                    <a:pt x="15" y="15"/>
                  </a:cubicBezTo>
                  <a:cubicBezTo>
                    <a:pt x="17" y="17"/>
                    <a:pt x="15" y="28"/>
                    <a:pt x="15" y="31"/>
                  </a:cubicBezTo>
                  <a:cubicBezTo>
                    <a:pt x="15" y="34"/>
                    <a:pt x="16" y="34"/>
                    <a:pt x="17" y="36"/>
                  </a:cubicBezTo>
                  <a:cubicBezTo>
                    <a:pt x="13" y="37"/>
                    <a:pt x="12" y="38"/>
                    <a:pt x="10" y="39"/>
                  </a:cubicBezTo>
                  <a:cubicBezTo>
                    <a:pt x="10" y="39"/>
                    <a:pt x="10" y="39"/>
                    <a:pt x="10" y="39"/>
                  </a:cubicBezTo>
                  <a:cubicBezTo>
                    <a:pt x="10" y="39"/>
                    <a:pt x="8" y="35"/>
                    <a:pt x="7" y="32"/>
                  </a:cubicBezTo>
                  <a:cubicBezTo>
                    <a:pt x="6" y="30"/>
                    <a:pt x="7" y="23"/>
                    <a:pt x="7" y="20"/>
                  </a:cubicBezTo>
                  <a:cubicBezTo>
                    <a:pt x="7" y="17"/>
                    <a:pt x="5" y="12"/>
                    <a:pt x="3" y="10"/>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8" name="Freeform 39"/>
            <p:cNvSpPr>
              <a:spLocks/>
            </p:cNvSpPr>
            <p:nvPr/>
          </p:nvSpPr>
          <p:spPr bwMode="auto">
            <a:xfrm>
              <a:off x="2015" y="1857"/>
              <a:ext cx="199" cy="296"/>
            </a:xfrm>
            <a:custGeom>
              <a:avLst/>
              <a:gdLst>
                <a:gd name="T0" fmla="*/ 4 w 32"/>
                <a:gd name="T1" fmla="*/ 0 h 48"/>
                <a:gd name="T2" fmla="*/ 20 w 32"/>
                <a:gd name="T3" fmla="*/ 0 h 48"/>
                <a:gd name="T4" fmla="*/ 23 w 32"/>
                <a:gd name="T5" fmla="*/ 0 h 48"/>
                <a:gd name="T6" fmla="*/ 23 w 32"/>
                <a:gd name="T7" fmla="*/ 3 h 48"/>
                <a:gd name="T8" fmla="*/ 25 w 32"/>
                <a:gd name="T9" fmla="*/ 10 h 48"/>
                <a:gd name="T10" fmla="*/ 29 w 32"/>
                <a:gd name="T11" fmla="*/ 20 h 48"/>
                <a:gd name="T12" fmla="*/ 29 w 32"/>
                <a:gd name="T13" fmla="*/ 32 h 48"/>
                <a:gd name="T14" fmla="*/ 32 w 32"/>
                <a:gd name="T15" fmla="*/ 39 h 48"/>
                <a:gd name="T16" fmla="*/ 32 w 32"/>
                <a:gd name="T17" fmla="*/ 39 h 48"/>
                <a:gd name="T18" fmla="*/ 30 w 32"/>
                <a:gd name="T19" fmla="*/ 40 h 48"/>
                <a:gd name="T20" fmla="*/ 10 w 32"/>
                <a:gd name="T21" fmla="*/ 48 h 48"/>
                <a:gd name="T22" fmla="*/ 3 w 32"/>
                <a:gd name="T23" fmla="*/ 47 h 48"/>
                <a:gd name="T24" fmla="*/ 4 w 32"/>
                <a:gd name="T25" fmla="*/ 40 h 48"/>
                <a:gd name="T26" fmla="*/ 1 w 32"/>
                <a:gd name="T27" fmla="*/ 33 h 48"/>
                <a:gd name="T28" fmla="*/ 6 w 32"/>
                <a:gd name="T29" fmla="*/ 19 h 48"/>
                <a:gd name="T30" fmla="*/ 3 w 32"/>
                <a:gd name="T31" fmla="*/ 11 h 48"/>
                <a:gd name="T32" fmla="*/ 3 w 32"/>
                <a:gd name="T33" fmla="*/ 11 h 48"/>
                <a:gd name="T34" fmla="*/ 4 w 32"/>
                <a:gd name="T3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48">
                  <a:moveTo>
                    <a:pt x="4" y="0"/>
                  </a:moveTo>
                  <a:cubicBezTo>
                    <a:pt x="20" y="0"/>
                    <a:pt x="20" y="0"/>
                    <a:pt x="20" y="0"/>
                  </a:cubicBezTo>
                  <a:cubicBezTo>
                    <a:pt x="20" y="0"/>
                    <a:pt x="21" y="0"/>
                    <a:pt x="23" y="0"/>
                  </a:cubicBezTo>
                  <a:cubicBezTo>
                    <a:pt x="23" y="0"/>
                    <a:pt x="23" y="0"/>
                    <a:pt x="23" y="3"/>
                  </a:cubicBezTo>
                  <a:cubicBezTo>
                    <a:pt x="22" y="4"/>
                    <a:pt x="23" y="7"/>
                    <a:pt x="25" y="10"/>
                  </a:cubicBezTo>
                  <a:cubicBezTo>
                    <a:pt x="27" y="12"/>
                    <a:pt x="29" y="17"/>
                    <a:pt x="29" y="20"/>
                  </a:cubicBezTo>
                  <a:cubicBezTo>
                    <a:pt x="29" y="23"/>
                    <a:pt x="28" y="30"/>
                    <a:pt x="29" y="32"/>
                  </a:cubicBezTo>
                  <a:cubicBezTo>
                    <a:pt x="30" y="35"/>
                    <a:pt x="32" y="39"/>
                    <a:pt x="32" y="39"/>
                  </a:cubicBezTo>
                  <a:cubicBezTo>
                    <a:pt x="32" y="39"/>
                    <a:pt x="32" y="39"/>
                    <a:pt x="32" y="39"/>
                  </a:cubicBezTo>
                  <a:cubicBezTo>
                    <a:pt x="32" y="40"/>
                    <a:pt x="31" y="40"/>
                    <a:pt x="30" y="40"/>
                  </a:cubicBezTo>
                  <a:cubicBezTo>
                    <a:pt x="28" y="41"/>
                    <a:pt x="12" y="48"/>
                    <a:pt x="10" y="48"/>
                  </a:cubicBezTo>
                  <a:cubicBezTo>
                    <a:pt x="9" y="48"/>
                    <a:pt x="6" y="48"/>
                    <a:pt x="3" y="47"/>
                  </a:cubicBezTo>
                  <a:cubicBezTo>
                    <a:pt x="3" y="46"/>
                    <a:pt x="4" y="41"/>
                    <a:pt x="4" y="40"/>
                  </a:cubicBezTo>
                  <a:cubicBezTo>
                    <a:pt x="4" y="38"/>
                    <a:pt x="2" y="36"/>
                    <a:pt x="1" y="33"/>
                  </a:cubicBezTo>
                  <a:cubicBezTo>
                    <a:pt x="0" y="29"/>
                    <a:pt x="5" y="22"/>
                    <a:pt x="6" y="19"/>
                  </a:cubicBezTo>
                  <a:cubicBezTo>
                    <a:pt x="6" y="17"/>
                    <a:pt x="5" y="13"/>
                    <a:pt x="3" y="11"/>
                  </a:cubicBezTo>
                  <a:cubicBezTo>
                    <a:pt x="3" y="11"/>
                    <a:pt x="3" y="11"/>
                    <a:pt x="3" y="11"/>
                  </a:cubicBezTo>
                  <a:lnTo>
                    <a:pt x="4" y="0"/>
                  </a:ln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29" name="Freeform 40"/>
            <p:cNvSpPr>
              <a:spLocks/>
            </p:cNvSpPr>
            <p:nvPr/>
          </p:nvSpPr>
          <p:spPr bwMode="auto">
            <a:xfrm>
              <a:off x="1898" y="1663"/>
              <a:ext cx="378" cy="263"/>
            </a:xfrm>
            <a:custGeom>
              <a:avLst/>
              <a:gdLst>
                <a:gd name="T0" fmla="*/ 0 w 61"/>
                <a:gd name="T1" fmla="*/ 37 h 43"/>
                <a:gd name="T2" fmla="*/ 3 w 61"/>
                <a:gd name="T3" fmla="*/ 27 h 43"/>
                <a:gd name="T4" fmla="*/ 9 w 61"/>
                <a:gd name="T5" fmla="*/ 21 h 43"/>
                <a:gd name="T6" fmla="*/ 8 w 61"/>
                <a:gd name="T7" fmla="*/ 16 h 43"/>
                <a:gd name="T8" fmla="*/ 14 w 61"/>
                <a:gd name="T9" fmla="*/ 12 h 43"/>
                <a:gd name="T10" fmla="*/ 18 w 61"/>
                <a:gd name="T11" fmla="*/ 15 h 43"/>
                <a:gd name="T12" fmla="*/ 25 w 61"/>
                <a:gd name="T13" fmla="*/ 7 h 43"/>
                <a:gd name="T14" fmla="*/ 39 w 61"/>
                <a:gd name="T15" fmla="*/ 0 h 43"/>
                <a:gd name="T16" fmla="*/ 46 w 61"/>
                <a:gd name="T17" fmla="*/ 0 h 43"/>
                <a:gd name="T18" fmla="*/ 45 w 61"/>
                <a:gd name="T19" fmla="*/ 6 h 43"/>
                <a:gd name="T20" fmla="*/ 49 w 61"/>
                <a:gd name="T21" fmla="*/ 12 h 43"/>
                <a:gd name="T22" fmla="*/ 56 w 61"/>
                <a:gd name="T23" fmla="*/ 19 h 43"/>
                <a:gd name="T24" fmla="*/ 60 w 61"/>
                <a:gd name="T25" fmla="*/ 23 h 43"/>
                <a:gd name="T26" fmla="*/ 60 w 61"/>
                <a:gd name="T27" fmla="*/ 25 h 43"/>
                <a:gd name="T28" fmla="*/ 53 w 61"/>
                <a:gd name="T29" fmla="*/ 29 h 43"/>
                <a:gd name="T30" fmla="*/ 49 w 61"/>
                <a:gd name="T31" fmla="*/ 33 h 43"/>
                <a:gd name="T32" fmla="*/ 43 w 61"/>
                <a:gd name="T33" fmla="*/ 32 h 43"/>
                <a:gd name="T34" fmla="*/ 41 w 61"/>
                <a:gd name="T35" fmla="*/ 32 h 43"/>
                <a:gd name="T36" fmla="*/ 38 w 61"/>
                <a:gd name="T37" fmla="*/ 32 h 43"/>
                <a:gd name="T38" fmla="*/ 22 w 61"/>
                <a:gd name="T39" fmla="*/ 32 h 43"/>
                <a:gd name="T40" fmla="*/ 21 w 61"/>
                <a:gd name="T41" fmla="*/ 43 h 43"/>
                <a:gd name="T42" fmla="*/ 21 w 61"/>
                <a:gd name="T43" fmla="*/ 43 h 43"/>
                <a:gd name="T44" fmla="*/ 18 w 61"/>
                <a:gd name="T45" fmla="*/ 42 h 43"/>
                <a:gd name="T46" fmla="*/ 9 w 61"/>
                <a:gd name="T47" fmla="*/ 43 h 43"/>
                <a:gd name="T48" fmla="*/ 0 w 61"/>
                <a:gd name="T4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43">
                  <a:moveTo>
                    <a:pt x="0" y="37"/>
                  </a:moveTo>
                  <a:cubicBezTo>
                    <a:pt x="0" y="37"/>
                    <a:pt x="1" y="29"/>
                    <a:pt x="3" y="27"/>
                  </a:cubicBezTo>
                  <a:cubicBezTo>
                    <a:pt x="5" y="25"/>
                    <a:pt x="8" y="22"/>
                    <a:pt x="9" y="21"/>
                  </a:cubicBezTo>
                  <a:cubicBezTo>
                    <a:pt x="11" y="20"/>
                    <a:pt x="7" y="17"/>
                    <a:pt x="8" y="16"/>
                  </a:cubicBezTo>
                  <a:cubicBezTo>
                    <a:pt x="9" y="15"/>
                    <a:pt x="14" y="12"/>
                    <a:pt x="14" y="12"/>
                  </a:cubicBezTo>
                  <a:cubicBezTo>
                    <a:pt x="14" y="12"/>
                    <a:pt x="17" y="16"/>
                    <a:pt x="18" y="15"/>
                  </a:cubicBezTo>
                  <a:cubicBezTo>
                    <a:pt x="19" y="15"/>
                    <a:pt x="23" y="9"/>
                    <a:pt x="25" y="7"/>
                  </a:cubicBezTo>
                  <a:cubicBezTo>
                    <a:pt x="27" y="5"/>
                    <a:pt x="36" y="0"/>
                    <a:pt x="39" y="0"/>
                  </a:cubicBezTo>
                  <a:cubicBezTo>
                    <a:pt x="40" y="0"/>
                    <a:pt x="43" y="0"/>
                    <a:pt x="46" y="0"/>
                  </a:cubicBezTo>
                  <a:cubicBezTo>
                    <a:pt x="45" y="6"/>
                    <a:pt x="45" y="6"/>
                    <a:pt x="45" y="6"/>
                  </a:cubicBezTo>
                  <a:cubicBezTo>
                    <a:pt x="45" y="8"/>
                    <a:pt x="47" y="10"/>
                    <a:pt x="49" y="12"/>
                  </a:cubicBezTo>
                  <a:cubicBezTo>
                    <a:pt x="50" y="14"/>
                    <a:pt x="54" y="17"/>
                    <a:pt x="56" y="19"/>
                  </a:cubicBezTo>
                  <a:cubicBezTo>
                    <a:pt x="58" y="21"/>
                    <a:pt x="59" y="22"/>
                    <a:pt x="60" y="23"/>
                  </a:cubicBezTo>
                  <a:cubicBezTo>
                    <a:pt x="60" y="24"/>
                    <a:pt x="60" y="24"/>
                    <a:pt x="60" y="25"/>
                  </a:cubicBezTo>
                  <a:cubicBezTo>
                    <a:pt x="61" y="28"/>
                    <a:pt x="55" y="28"/>
                    <a:pt x="53" y="29"/>
                  </a:cubicBezTo>
                  <a:cubicBezTo>
                    <a:pt x="52" y="30"/>
                    <a:pt x="50" y="31"/>
                    <a:pt x="49" y="33"/>
                  </a:cubicBezTo>
                  <a:cubicBezTo>
                    <a:pt x="49" y="33"/>
                    <a:pt x="45" y="32"/>
                    <a:pt x="43" y="32"/>
                  </a:cubicBezTo>
                  <a:cubicBezTo>
                    <a:pt x="42" y="32"/>
                    <a:pt x="41" y="32"/>
                    <a:pt x="41" y="32"/>
                  </a:cubicBezTo>
                  <a:cubicBezTo>
                    <a:pt x="39" y="32"/>
                    <a:pt x="38" y="32"/>
                    <a:pt x="38" y="32"/>
                  </a:cubicBezTo>
                  <a:cubicBezTo>
                    <a:pt x="22" y="32"/>
                    <a:pt x="22" y="32"/>
                    <a:pt x="22" y="32"/>
                  </a:cubicBezTo>
                  <a:cubicBezTo>
                    <a:pt x="21" y="43"/>
                    <a:pt x="21" y="43"/>
                    <a:pt x="21" y="43"/>
                  </a:cubicBezTo>
                  <a:cubicBezTo>
                    <a:pt x="21" y="43"/>
                    <a:pt x="21" y="43"/>
                    <a:pt x="21" y="43"/>
                  </a:cubicBezTo>
                  <a:cubicBezTo>
                    <a:pt x="20" y="42"/>
                    <a:pt x="19" y="42"/>
                    <a:pt x="18" y="42"/>
                  </a:cubicBezTo>
                  <a:cubicBezTo>
                    <a:pt x="15" y="41"/>
                    <a:pt x="12" y="43"/>
                    <a:pt x="9" y="43"/>
                  </a:cubicBezTo>
                  <a:cubicBezTo>
                    <a:pt x="7" y="43"/>
                    <a:pt x="2" y="37"/>
                    <a:pt x="0" y="37"/>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0" name="Freeform 41"/>
            <p:cNvSpPr>
              <a:spLocks/>
            </p:cNvSpPr>
            <p:nvPr/>
          </p:nvSpPr>
          <p:spPr bwMode="auto">
            <a:xfrm>
              <a:off x="1759" y="546"/>
              <a:ext cx="971" cy="924"/>
            </a:xfrm>
            <a:custGeom>
              <a:avLst/>
              <a:gdLst>
                <a:gd name="T0" fmla="*/ 29 w 156"/>
                <a:gd name="T1" fmla="*/ 103 h 149"/>
                <a:gd name="T2" fmla="*/ 0 w 156"/>
                <a:gd name="T3" fmla="*/ 84 h 149"/>
                <a:gd name="T4" fmla="*/ 0 w 156"/>
                <a:gd name="T5" fmla="*/ 81 h 149"/>
                <a:gd name="T6" fmla="*/ 1 w 156"/>
                <a:gd name="T7" fmla="*/ 71 h 149"/>
                <a:gd name="T8" fmla="*/ 13 w 156"/>
                <a:gd name="T9" fmla="*/ 63 h 149"/>
                <a:gd name="T10" fmla="*/ 26 w 156"/>
                <a:gd name="T11" fmla="*/ 61 h 149"/>
                <a:gd name="T12" fmla="*/ 29 w 156"/>
                <a:gd name="T13" fmla="*/ 55 h 149"/>
                <a:gd name="T14" fmla="*/ 38 w 156"/>
                <a:gd name="T15" fmla="*/ 52 h 149"/>
                <a:gd name="T16" fmla="*/ 39 w 156"/>
                <a:gd name="T17" fmla="*/ 45 h 149"/>
                <a:gd name="T18" fmla="*/ 57 w 156"/>
                <a:gd name="T19" fmla="*/ 42 h 149"/>
                <a:gd name="T20" fmla="*/ 58 w 156"/>
                <a:gd name="T21" fmla="*/ 37 h 149"/>
                <a:gd name="T22" fmla="*/ 53 w 156"/>
                <a:gd name="T23" fmla="*/ 28 h 149"/>
                <a:gd name="T24" fmla="*/ 51 w 156"/>
                <a:gd name="T25" fmla="*/ 17 h 149"/>
                <a:gd name="T26" fmla="*/ 51 w 156"/>
                <a:gd name="T27" fmla="*/ 17 h 149"/>
                <a:gd name="T28" fmla="*/ 55 w 156"/>
                <a:gd name="T29" fmla="*/ 16 h 149"/>
                <a:gd name="T30" fmla="*/ 62 w 156"/>
                <a:gd name="T31" fmla="*/ 11 h 149"/>
                <a:gd name="T32" fmla="*/ 74 w 156"/>
                <a:gd name="T33" fmla="*/ 5 h 149"/>
                <a:gd name="T34" fmla="*/ 85 w 156"/>
                <a:gd name="T35" fmla="*/ 4 h 149"/>
                <a:gd name="T36" fmla="*/ 94 w 156"/>
                <a:gd name="T37" fmla="*/ 1 h 149"/>
                <a:gd name="T38" fmla="*/ 102 w 156"/>
                <a:gd name="T39" fmla="*/ 1 h 149"/>
                <a:gd name="T40" fmla="*/ 108 w 156"/>
                <a:gd name="T41" fmla="*/ 4 h 149"/>
                <a:gd name="T42" fmla="*/ 115 w 156"/>
                <a:gd name="T43" fmla="*/ 0 h 149"/>
                <a:gd name="T44" fmla="*/ 123 w 156"/>
                <a:gd name="T45" fmla="*/ 0 h 149"/>
                <a:gd name="T46" fmla="*/ 131 w 156"/>
                <a:gd name="T47" fmla="*/ 0 h 149"/>
                <a:gd name="T48" fmla="*/ 130 w 156"/>
                <a:gd name="T49" fmla="*/ 9 h 149"/>
                <a:gd name="T50" fmla="*/ 128 w 156"/>
                <a:gd name="T51" fmla="*/ 22 h 149"/>
                <a:gd name="T52" fmla="*/ 123 w 156"/>
                <a:gd name="T53" fmla="*/ 31 h 149"/>
                <a:gd name="T54" fmla="*/ 129 w 156"/>
                <a:gd name="T55" fmla="*/ 37 h 149"/>
                <a:gd name="T56" fmla="*/ 134 w 156"/>
                <a:gd name="T57" fmla="*/ 44 h 149"/>
                <a:gd name="T58" fmla="*/ 139 w 156"/>
                <a:gd name="T59" fmla="*/ 58 h 149"/>
                <a:gd name="T60" fmla="*/ 140 w 156"/>
                <a:gd name="T61" fmla="*/ 62 h 149"/>
                <a:gd name="T62" fmla="*/ 142 w 156"/>
                <a:gd name="T63" fmla="*/ 86 h 149"/>
                <a:gd name="T64" fmla="*/ 138 w 156"/>
                <a:gd name="T65" fmla="*/ 93 h 149"/>
                <a:gd name="T66" fmla="*/ 144 w 156"/>
                <a:gd name="T67" fmla="*/ 104 h 149"/>
                <a:gd name="T68" fmla="*/ 153 w 156"/>
                <a:gd name="T69" fmla="*/ 106 h 149"/>
                <a:gd name="T70" fmla="*/ 156 w 156"/>
                <a:gd name="T71" fmla="*/ 114 h 149"/>
                <a:gd name="T72" fmla="*/ 122 w 156"/>
                <a:gd name="T73" fmla="*/ 135 h 149"/>
                <a:gd name="T74" fmla="*/ 111 w 156"/>
                <a:gd name="T75" fmla="*/ 146 h 149"/>
                <a:gd name="T76" fmla="*/ 99 w 156"/>
                <a:gd name="T77" fmla="*/ 148 h 149"/>
                <a:gd name="T78" fmla="*/ 91 w 156"/>
                <a:gd name="T79" fmla="*/ 149 h 149"/>
                <a:gd name="T80" fmla="*/ 88 w 156"/>
                <a:gd name="T81" fmla="*/ 142 h 149"/>
                <a:gd name="T82" fmla="*/ 76 w 156"/>
                <a:gd name="T83" fmla="*/ 136 h 149"/>
                <a:gd name="T84" fmla="*/ 74 w 156"/>
                <a:gd name="T85" fmla="*/ 132 h 149"/>
                <a:gd name="T86" fmla="*/ 29 w 156"/>
                <a:gd name="T87" fmla="*/ 10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149">
                  <a:moveTo>
                    <a:pt x="29" y="103"/>
                  </a:moveTo>
                  <a:cubicBezTo>
                    <a:pt x="0" y="84"/>
                    <a:pt x="0" y="84"/>
                    <a:pt x="0" y="84"/>
                  </a:cubicBezTo>
                  <a:cubicBezTo>
                    <a:pt x="0" y="81"/>
                    <a:pt x="0" y="81"/>
                    <a:pt x="0" y="81"/>
                  </a:cubicBezTo>
                  <a:cubicBezTo>
                    <a:pt x="1" y="71"/>
                    <a:pt x="1" y="71"/>
                    <a:pt x="1" y="71"/>
                  </a:cubicBezTo>
                  <a:cubicBezTo>
                    <a:pt x="1" y="71"/>
                    <a:pt x="10" y="64"/>
                    <a:pt x="13" y="63"/>
                  </a:cubicBezTo>
                  <a:cubicBezTo>
                    <a:pt x="16" y="63"/>
                    <a:pt x="25" y="63"/>
                    <a:pt x="26" y="61"/>
                  </a:cubicBezTo>
                  <a:cubicBezTo>
                    <a:pt x="28" y="60"/>
                    <a:pt x="27" y="55"/>
                    <a:pt x="29" y="55"/>
                  </a:cubicBezTo>
                  <a:cubicBezTo>
                    <a:pt x="32" y="55"/>
                    <a:pt x="36" y="53"/>
                    <a:pt x="38" y="52"/>
                  </a:cubicBezTo>
                  <a:cubicBezTo>
                    <a:pt x="40" y="52"/>
                    <a:pt x="37" y="47"/>
                    <a:pt x="39" y="45"/>
                  </a:cubicBezTo>
                  <a:cubicBezTo>
                    <a:pt x="41" y="44"/>
                    <a:pt x="57" y="42"/>
                    <a:pt x="57" y="42"/>
                  </a:cubicBezTo>
                  <a:cubicBezTo>
                    <a:pt x="57" y="42"/>
                    <a:pt x="58" y="38"/>
                    <a:pt x="58" y="37"/>
                  </a:cubicBezTo>
                  <a:cubicBezTo>
                    <a:pt x="58" y="35"/>
                    <a:pt x="53" y="32"/>
                    <a:pt x="53" y="28"/>
                  </a:cubicBezTo>
                  <a:cubicBezTo>
                    <a:pt x="53" y="25"/>
                    <a:pt x="51" y="17"/>
                    <a:pt x="51" y="17"/>
                  </a:cubicBezTo>
                  <a:cubicBezTo>
                    <a:pt x="51" y="17"/>
                    <a:pt x="51" y="17"/>
                    <a:pt x="51" y="17"/>
                  </a:cubicBezTo>
                  <a:cubicBezTo>
                    <a:pt x="52" y="17"/>
                    <a:pt x="53" y="16"/>
                    <a:pt x="55" y="16"/>
                  </a:cubicBezTo>
                  <a:cubicBezTo>
                    <a:pt x="58" y="16"/>
                    <a:pt x="59" y="13"/>
                    <a:pt x="62" y="11"/>
                  </a:cubicBezTo>
                  <a:cubicBezTo>
                    <a:pt x="65" y="9"/>
                    <a:pt x="70" y="6"/>
                    <a:pt x="74" y="5"/>
                  </a:cubicBezTo>
                  <a:cubicBezTo>
                    <a:pt x="78" y="5"/>
                    <a:pt x="82" y="4"/>
                    <a:pt x="85" y="4"/>
                  </a:cubicBezTo>
                  <a:cubicBezTo>
                    <a:pt x="89" y="4"/>
                    <a:pt x="93" y="1"/>
                    <a:pt x="94" y="1"/>
                  </a:cubicBezTo>
                  <a:cubicBezTo>
                    <a:pt x="96" y="1"/>
                    <a:pt x="101" y="1"/>
                    <a:pt x="102" y="1"/>
                  </a:cubicBezTo>
                  <a:cubicBezTo>
                    <a:pt x="103" y="1"/>
                    <a:pt x="103" y="4"/>
                    <a:pt x="108" y="4"/>
                  </a:cubicBezTo>
                  <a:cubicBezTo>
                    <a:pt x="112" y="4"/>
                    <a:pt x="113" y="1"/>
                    <a:pt x="115" y="0"/>
                  </a:cubicBezTo>
                  <a:cubicBezTo>
                    <a:pt x="117" y="0"/>
                    <a:pt x="121" y="0"/>
                    <a:pt x="123" y="0"/>
                  </a:cubicBezTo>
                  <a:cubicBezTo>
                    <a:pt x="125" y="1"/>
                    <a:pt x="130" y="1"/>
                    <a:pt x="131" y="0"/>
                  </a:cubicBezTo>
                  <a:cubicBezTo>
                    <a:pt x="131" y="0"/>
                    <a:pt x="130" y="7"/>
                    <a:pt x="130" y="9"/>
                  </a:cubicBezTo>
                  <a:cubicBezTo>
                    <a:pt x="130" y="11"/>
                    <a:pt x="129" y="21"/>
                    <a:pt x="128" y="22"/>
                  </a:cubicBezTo>
                  <a:cubicBezTo>
                    <a:pt x="126" y="24"/>
                    <a:pt x="121" y="28"/>
                    <a:pt x="123" y="31"/>
                  </a:cubicBezTo>
                  <a:cubicBezTo>
                    <a:pt x="125" y="33"/>
                    <a:pt x="128" y="36"/>
                    <a:pt x="129" y="37"/>
                  </a:cubicBezTo>
                  <a:cubicBezTo>
                    <a:pt x="129" y="38"/>
                    <a:pt x="134" y="42"/>
                    <a:pt x="134" y="44"/>
                  </a:cubicBezTo>
                  <a:cubicBezTo>
                    <a:pt x="135" y="45"/>
                    <a:pt x="137" y="53"/>
                    <a:pt x="139" y="58"/>
                  </a:cubicBezTo>
                  <a:cubicBezTo>
                    <a:pt x="139" y="60"/>
                    <a:pt x="140" y="61"/>
                    <a:pt x="140" y="62"/>
                  </a:cubicBezTo>
                  <a:cubicBezTo>
                    <a:pt x="141" y="67"/>
                    <a:pt x="142" y="84"/>
                    <a:pt x="142" y="86"/>
                  </a:cubicBezTo>
                  <a:cubicBezTo>
                    <a:pt x="142" y="88"/>
                    <a:pt x="136" y="91"/>
                    <a:pt x="138" y="93"/>
                  </a:cubicBezTo>
                  <a:cubicBezTo>
                    <a:pt x="141" y="96"/>
                    <a:pt x="143" y="103"/>
                    <a:pt x="144" y="104"/>
                  </a:cubicBezTo>
                  <a:cubicBezTo>
                    <a:pt x="146" y="104"/>
                    <a:pt x="152" y="105"/>
                    <a:pt x="153" y="106"/>
                  </a:cubicBezTo>
                  <a:cubicBezTo>
                    <a:pt x="156" y="114"/>
                    <a:pt x="156" y="114"/>
                    <a:pt x="156" y="114"/>
                  </a:cubicBezTo>
                  <a:cubicBezTo>
                    <a:pt x="149" y="118"/>
                    <a:pt x="123" y="133"/>
                    <a:pt x="122" y="135"/>
                  </a:cubicBezTo>
                  <a:cubicBezTo>
                    <a:pt x="120" y="137"/>
                    <a:pt x="111" y="146"/>
                    <a:pt x="111" y="146"/>
                  </a:cubicBezTo>
                  <a:cubicBezTo>
                    <a:pt x="99" y="148"/>
                    <a:pt x="99" y="148"/>
                    <a:pt x="99" y="148"/>
                  </a:cubicBezTo>
                  <a:cubicBezTo>
                    <a:pt x="91" y="149"/>
                    <a:pt x="91" y="149"/>
                    <a:pt x="91" y="149"/>
                  </a:cubicBezTo>
                  <a:cubicBezTo>
                    <a:pt x="91" y="149"/>
                    <a:pt x="91" y="143"/>
                    <a:pt x="88" y="142"/>
                  </a:cubicBezTo>
                  <a:cubicBezTo>
                    <a:pt x="86" y="141"/>
                    <a:pt x="77" y="138"/>
                    <a:pt x="76" y="136"/>
                  </a:cubicBezTo>
                  <a:cubicBezTo>
                    <a:pt x="75" y="135"/>
                    <a:pt x="74" y="132"/>
                    <a:pt x="74" y="132"/>
                  </a:cubicBezTo>
                  <a:cubicBezTo>
                    <a:pt x="29" y="103"/>
                    <a:pt x="29" y="103"/>
                    <a:pt x="29" y="103"/>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1" name="Freeform 42"/>
            <p:cNvSpPr>
              <a:spLocks/>
            </p:cNvSpPr>
            <p:nvPr/>
          </p:nvSpPr>
          <p:spPr bwMode="auto">
            <a:xfrm>
              <a:off x="1759" y="1894"/>
              <a:ext cx="291" cy="283"/>
            </a:xfrm>
            <a:custGeom>
              <a:avLst/>
              <a:gdLst>
                <a:gd name="T0" fmla="*/ 4 w 47"/>
                <a:gd name="T1" fmla="*/ 18 h 46"/>
                <a:gd name="T2" fmla="*/ 6 w 47"/>
                <a:gd name="T3" fmla="*/ 11 h 46"/>
                <a:gd name="T4" fmla="*/ 4 w 47"/>
                <a:gd name="T5" fmla="*/ 1 h 46"/>
                <a:gd name="T6" fmla="*/ 13 w 47"/>
                <a:gd name="T7" fmla="*/ 1 h 46"/>
                <a:gd name="T8" fmla="*/ 23 w 47"/>
                <a:gd name="T9" fmla="*/ 0 h 46"/>
                <a:gd name="T10" fmla="*/ 32 w 47"/>
                <a:gd name="T11" fmla="*/ 6 h 46"/>
                <a:gd name="T12" fmla="*/ 41 w 47"/>
                <a:gd name="T13" fmla="*/ 5 h 46"/>
                <a:gd name="T14" fmla="*/ 44 w 47"/>
                <a:gd name="T15" fmla="*/ 6 h 46"/>
                <a:gd name="T16" fmla="*/ 47 w 47"/>
                <a:gd name="T17" fmla="*/ 14 h 46"/>
                <a:gd name="T18" fmla="*/ 42 w 47"/>
                <a:gd name="T19" fmla="*/ 28 h 46"/>
                <a:gd name="T20" fmla="*/ 45 w 47"/>
                <a:gd name="T21" fmla="*/ 35 h 46"/>
                <a:gd name="T22" fmla="*/ 44 w 47"/>
                <a:gd name="T23" fmla="*/ 42 h 46"/>
                <a:gd name="T24" fmla="*/ 33 w 47"/>
                <a:gd name="T25" fmla="*/ 40 h 46"/>
                <a:gd name="T26" fmla="*/ 8 w 47"/>
                <a:gd name="T27" fmla="*/ 46 h 46"/>
                <a:gd name="T28" fmla="*/ 7 w 47"/>
                <a:gd name="T29" fmla="*/ 46 h 46"/>
                <a:gd name="T30" fmla="*/ 10 w 47"/>
                <a:gd name="T31" fmla="*/ 36 h 46"/>
                <a:gd name="T32" fmla="*/ 3 w 47"/>
                <a:gd name="T33" fmla="*/ 30 h 46"/>
                <a:gd name="T34" fmla="*/ 1 w 47"/>
                <a:gd name="T35" fmla="*/ 22 h 46"/>
                <a:gd name="T36" fmla="*/ 4 w 47"/>
                <a:gd name="T37" fmla="*/ 1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46">
                  <a:moveTo>
                    <a:pt x="4" y="18"/>
                  </a:moveTo>
                  <a:cubicBezTo>
                    <a:pt x="5" y="18"/>
                    <a:pt x="7" y="13"/>
                    <a:pt x="6" y="11"/>
                  </a:cubicBezTo>
                  <a:cubicBezTo>
                    <a:pt x="4" y="10"/>
                    <a:pt x="4" y="3"/>
                    <a:pt x="4" y="1"/>
                  </a:cubicBezTo>
                  <a:cubicBezTo>
                    <a:pt x="9" y="1"/>
                    <a:pt x="13" y="1"/>
                    <a:pt x="13" y="1"/>
                  </a:cubicBezTo>
                  <a:cubicBezTo>
                    <a:pt x="15" y="1"/>
                    <a:pt x="21" y="0"/>
                    <a:pt x="23" y="0"/>
                  </a:cubicBezTo>
                  <a:cubicBezTo>
                    <a:pt x="25" y="0"/>
                    <a:pt x="30" y="6"/>
                    <a:pt x="32" y="6"/>
                  </a:cubicBezTo>
                  <a:cubicBezTo>
                    <a:pt x="35" y="6"/>
                    <a:pt x="38" y="4"/>
                    <a:pt x="41" y="5"/>
                  </a:cubicBezTo>
                  <a:cubicBezTo>
                    <a:pt x="42" y="5"/>
                    <a:pt x="43" y="5"/>
                    <a:pt x="44" y="6"/>
                  </a:cubicBezTo>
                  <a:cubicBezTo>
                    <a:pt x="46" y="8"/>
                    <a:pt x="47" y="12"/>
                    <a:pt x="47" y="14"/>
                  </a:cubicBezTo>
                  <a:cubicBezTo>
                    <a:pt x="46" y="17"/>
                    <a:pt x="41" y="24"/>
                    <a:pt x="42" y="28"/>
                  </a:cubicBezTo>
                  <a:cubicBezTo>
                    <a:pt x="43" y="31"/>
                    <a:pt x="45" y="33"/>
                    <a:pt x="45" y="35"/>
                  </a:cubicBezTo>
                  <a:cubicBezTo>
                    <a:pt x="45" y="36"/>
                    <a:pt x="44" y="41"/>
                    <a:pt x="44" y="42"/>
                  </a:cubicBezTo>
                  <a:cubicBezTo>
                    <a:pt x="40" y="41"/>
                    <a:pt x="36" y="40"/>
                    <a:pt x="33" y="40"/>
                  </a:cubicBezTo>
                  <a:cubicBezTo>
                    <a:pt x="28" y="40"/>
                    <a:pt x="12" y="46"/>
                    <a:pt x="8" y="46"/>
                  </a:cubicBezTo>
                  <a:cubicBezTo>
                    <a:pt x="8" y="46"/>
                    <a:pt x="8" y="46"/>
                    <a:pt x="7" y="46"/>
                  </a:cubicBezTo>
                  <a:cubicBezTo>
                    <a:pt x="7" y="46"/>
                    <a:pt x="9" y="38"/>
                    <a:pt x="10" y="36"/>
                  </a:cubicBezTo>
                  <a:cubicBezTo>
                    <a:pt x="10" y="34"/>
                    <a:pt x="5" y="31"/>
                    <a:pt x="3" y="30"/>
                  </a:cubicBezTo>
                  <a:cubicBezTo>
                    <a:pt x="0" y="28"/>
                    <a:pt x="2" y="24"/>
                    <a:pt x="1" y="22"/>
                  </a:cubicBezTo>
                  <a:cubicBezTo>
                    <a:pt x="1" y="21"/>
                    <a:pt x="2" y="18"/>
                    <a:pt x="4" y="18"/>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2" name="Freeform 43"/>
            <p:cNvSpPr>
              <a:spLocks/>
            </p:cNvSpPr>
            <p:nvPr/>
          </p:nvSpPr>
          <p:spPr bwMode="auto">
            <a:xfrm>
              <a:off x="1618" y="1974"/>
              <a:ext cx="203" cy="203"/>
            </a:xfrm>
            <a:custGeom>
              <a:avLst/>
              <a:gdLst>
                <a:gd name="T0" fmla="*/ 7 w 32"/>
                <a:gd name="T1" fmla="*/ 7 h 32"/>
                <a:gd name="T2" fmla="*/ 8 w 32"/>
                <a:gd name="T3" fmla="*/ 1 h 32"/>
                <a:gd name="T4" fmla="*/ 14 w 32"/>
                <a:gd name="T5" fmla="*/ 2 h 32"/>
                <a:gd name="T6" fmla="*/ 15 w 32"/>
                <a:gd name="T7" fmla="*/ 8 h 32"/>
                <a:gd name="T8" fmla="*/ 23 w 32"/>
                <a:gd name="T9" fmla="*/ 8 h 32"/>
                <a:gd name="T10" fmla="*/ 25 w 32"/>
                <a:gd name="T11" fmla="*/ 16 h 32"/>
                <a:gd name="T12" fmla="*/ 32 w 32"/>
                <a:gd name="T13" fmla="*/ 22 h 32"/>
                <a:gd name="T14" fmla="*/ 29 w 32"/>
                <a:gd name="T15" fmla="*/ 32 h 32"/>
                <a:gd name="T16" fmla="*/ 10 w 32"/>
                <a:gd name="T17" fmla="*/ 20 h 32"/>
                <a:gd name="T18" fmla="*/ 0 w 32"/>
                <a:gd name="T19" fmla="*/ 13 h 32"/>
                <a:gd name="T20" fmla="*/ 7 w 32"/>
                <a:gd name="T21"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2">
                  <a:moveTo>
                    <a:pt x="7" y="7"/>
                  </a:moveTo>
                  <a:cubicBezTo>
                    <a:pt x="8" y="1"/>
                    <a:pt x="8" y="1"/>
                    <a:pt x="8" y="1"/>
                  </a:cubicBezTo>
                  <a:cubicBezTo>
                    <a:pt x="9" y="1"/>
                    <a:pt x="14" y="0"/>
                    <a:pt x="14" y="2"/>
                  </a:cubicBezTo>
                  <a:cubicBezTo>
                    <a:pt x="14" y="3"/>
                    <a:pt x="14" y="8"/>
                    <a:pt x="15" y="8"/>
                  </a:cubicBezTo>
                  <a:cubicBezTo>
                    <a:pt x="23" y="8"/>
                    <a:pt x="23" y="8"/>
                    <a:pt x="23" y="8"/>
                  </a:cubicBezTo>
                  <a:cubicBezTo>
                    <a:pt x="24" y="10"/>
                    <a:pt x="22" y="14"/>
                    <a:pt x="25" y="16"/>
                  </a:cubicBezTo>
                  <a:cubicBezTo>
                    <a:pt x="27" y="17"/>
                    <a:pt x="32" y="20"/>
                    <a:pt x="32" y="22"/>
                  </a:cubicBezTo>
                  <a:cubicBezTo>
                    <a:pt x="31" y="24"/>
                    <a:pt x="29" y="32"/>
                    <a:pt x="29" y="32"/>
                  </a:cubicBezTo>
                  <a:cubicBezTo>
                    <a:pt x="25" y="30"/>
                    <a:pt x="14" y="24"/>
                    <a:pt x="10" y="20"/>
                  </a:cubicBezTo>
                  <a:cubicBezTo>
                    <a:pt x="8" y="17"/>
                    <a:pt x="4" y="15"/>
                    <a:pt x="0" y="13"/>
                  </a:cubicBezTo>
                  <a:lnTo>
                    <a:pt x="7" y="7"/>
                  </a:ln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3" name="Freeform 44"/>
            <p:cNvSpPr>
              <a:spLocks/>
            </p:cNvSpPr>
            <p:nvPr/>
          </p:nvSpPr>
          <p:spPr bwMode="auto">
            <a:xfrm>
              <a:off x="1588" y="1183"/>
              <a:ext cx="786" cy="714"/>
            </a:xfrm>
            <a:custGeom>
              <a:avLst/>
              <a:gdLst>
                <a:gd name="T0" fmla="*/ 11 w 126"/>
                <a:gd name="T1" fmla="*/ 77 h 115"/>
                <a:gd name="T2" fmla="*/ 51 w 126"/>
                <a:gd name="T3" fmla="*/ 75 h 115"/>
                <a:gd name="T4" fmla="*/ 53 w 126"/>
                <a:gd name="T5" fmla="*/ 68 h 115"/>
                <a:gd name="T6" fmla="*/ 43 w 126"/>
                <a:gd name="T7" fmla="*/ 1 h 115"/>
                <a:gd name="T8" fmla="*/ 56 w 126"/>
                <a:gd name="T9" fmla="*/ 0 h 115"/>
                <a:gd name="T10" fmla="*/ 56 w 126"/>
                <a:gd name="T11" fmla="*/ 0 h 115"/>
                <a:gd name="T12" fmla="*/ 101 w 126"/>
                <a:gd name="T13" fmla="*/ 29 h 115"/>
                <a:gd name="T14" fmla="*/ 103 w 126"/>
                <a:gd name="T15" fmla="*/ 33 h 115"/>
                <a:gd name="T16" fmla="*/ 115 w 126"/>
                <a:gd name="T17" fmla="*/ 39 h 115"/>
                <a:gd name="T18" fmla="*/ 118 w 126"/>
                <a:gd name="T19" fmla="*/ 46 h 115"/>
                <a:gd name="T20" fmla="*/ 126 w 126"/>
                <a:gd name="T21" fmla="*/ 45 h 115"/>
                <a:gd name="T22" fmla="*/ 125 w 126"/>
                <a:gd name="T23" fmla="*/ 63 h 115"/>
                <a:gd name="T24" fmla="*/ 121 w 126"/>
                <a:gd name="T25" fmla="*/ 75 h 115"/>
                <a:gd name="T26" fmla="*/ 102 w 126"/>
                <a:gd name="T27" fmla="*/ 78 h 115"/>
                <a:gd name="T28" fmla="*/ 96 w 126"/>
                <a:gd name="T29" fmla="*/ 77 h 115"/>
                <a:gd name="T30" fmla="*/ 89 w 126"/>
                <a:gd name="T31" fmla="*/ 77 h 115"/>
                <a:gd name="T32" fmla="*/ 75 w 126"/>
                <a:gd name="T33" fmla="*/ 84 h 115"/>
                <a:gd name="T34" fmla="*/ 68 w 126"/>
                <a:gd name="T35" fmla="*/ 92 h 115"/>
                <a:gd name="T36" fmla="*/ 64 w 126"/>
                <a:gd name="T37" fmla="*/ 89 h 115"/>
                <a:gd name="T38" fmla="*/ 58 w 126"/>
                <a:gd name="T39" fmla="*/ 93 h 115"/>
                <a:gd name="T40" fmla="*/ 59 w 126"/>
                <a:gd name="T41" fmla="*/ 98 h 115"/>
                <a:gd name="T42" fmla="*/ 53 w 126"/>
                <a:gd name="T43" fmla="*/ 104 h 115"/>
                <a:gd name="T44" fmla="*/ 50 w 126"/>
                <a:gd name="T45" fmla="*/ 114 h 115"/>
                <a:gd name="T46" fmla="*/ 40 w 126"/>
                <a:gd name="T47" fmla="*/ 115 h 115"/>
                <a:gd name="T48" fmla="*/ 31 w 126"/>
                <a:gd name="T49" fmla="*/ 115 h 115"/>
                <a:gd name="T50" fmla="*/ 27 w 126"/>
                <a:gd name="T51" fmla="*/ 105 h 115"/>
                <a:gd name="T52" fmla="*/ 23 w 126"/>
                <a:gd name="T53" fmla="*/ 98 h 115"/>
                <a:gd name="T54" fmla="*/ 13 w 126"/>
                <a:gd name="T55" fmla="*/ 102 h 115"/>
                <a:gd name="T56" fmla="*/ 6 w 126"/>
                <a:gd name="T57" fmla="*/ 98 h 115"/>
                <a:gd name="T58" fmla="*/ 4 w 126"/>
                <a:gd name="T59" fmla="*/ 90 h 115"/>
                <a:gd name="T60" fmla="*/ 0 w 126"/>
                <a:gd name="T61" fmla="*/ 81 h 115"/>
                <a:gd name="T62" fmla="*/ 5 w 126"/>
                <a:gd name="T63" fmla="*/ 74 h 115"/>
                <a:gd name="T64" fmla="*/ 11 w 126"/>
                <a:gd name="T65" fmla="*/ 7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115">
                  <a:moveTo>
                    <a:pt x="11" y="77"/>
                  </a:moveTo>
                  <a:cubicBezTo>
                    <a:pt x="12" y="77"/>
                    <a:pt x="51" y="75"/>
                    <a:pt x="51" y="75"/>
                  </a:cubicBezTo>
                  <a:cubicBezTo>
                    <a:pt x="53" y="68"/>
                    <a:pt x="53" y="68"/>
                    <a:pt x="53" y="68"/>
                  </a:cubicBezTo>
                  <a:cubicBezTo>
                    <a:pt x="43" y="1"/>
                    <a:pt x="43" y="1"/>
                    <a:pt x="43" y="1"/>
                  </a:cubicBezTo>
                  <a:cubicBezTo>
                    <a:pt x="56" y="0"/>
                    <a:pt x="56" y="0"/>
                    <a:pt x="56" y="0"/>
                  </a:cubicBezTo>
                  <a:cubicBezTo>
                    <a:pt x="56" y="0"/>
                    <a:pt x="56" y="0"/>
                    <a:pt x="56" y="0"/>
                  </a:cubicBezTo>
                  <a:cubicBezTo>
                    <a:pt x="101" y="29"/>
                    <a:pt x="101" y="29"/>
                    <a:pt x="101" y="29"/>
                  </a:cubicBezTo>
                  <a:cubicBezTo>
                    <a:pt x="101" y="29"/>
                    <a:pt x="102" y="32"/>
                    <a:pt x="103" y="33"/>
                  </a:cubicBezTo>
                  <a:cubicBezTo>
                    <a:pt x="104" y="35"/>
                    <a:pt x="113" y="38"/>
                    <a:pt x="115" y="39"/>
                  </a:cubicBezTo>
                  <a:cubicBezTo>
                    <a:pt x="118" y="40"/>
                    <a:pt x="118" y="46"/>
                    <a:pt x="118" y="46"/>
                  </a:cubicBezTo>
                  <a:cubicBezTo>
                    <a:pt x="126" y="45"/>
                    <a:pt x="126" y="45"/>
                    <a:pt x="126" y="45"/>
                  </a:cubicBezTo>
                  <a:cubicBezTo>
                    <a:pt x="125" y="63"/>
                    <a:pt x="125" y="63"/>
                    <a:pt x="125" y="63"/>
                  </a:cubicBezTo>
                  <a:cubicBezTo>
                    <a:pt x="125" y="65"/>
                    <a:pt x="123" y="75"/>
                    <a:pt x="121" y="75"/>
                  </a:cubicBezTo>
                  <a:cubicBezTo>
                    <a:pt x="119" y="75"/>
                    <a:pt x="103" y="78"/>
                    <a:pt x="102" y="78"/>
                  </a:cubicBezTo>
                  <a:cubicBezTo>
                    <a:pt x="101" y="78"/>
                    <a:pt x="98" y="77"/>
                    <a:pt x="96" y="77"/>
                  </a:cubicBezTo>
                  <a:cubicBezTo>
                    <a:pt x="93" y="77"/>
                    <a:pt x="90" y="77"/>
                    <a:pt x="89" y="77"/>
                  </a:cubicBezTo>
                  <a:cubicBezTo>
                    <a:pt x="86" y="77"/>
                    <a:pt x="77" y="82"/>
                    <a:pt x="75" y="84"/>
                  </a:cubicBezTo>
                  <a:cubicBezTo>
                    <a:pt x="73" y="86"/>
                    <a:pt x="69" y="92"/>
                    <a:pt x="68" y="92"/>
                  </a:cubicBezTo>
                  <a:cubicBezTo>
                    <a:pt x="67" y="93"/>
                    <a:pt x="64" y="89"/>
                    <a:pt x="64" y="89"/>
                  </a:cubicBezTo>
                  <a:cubicBezTo>
                    <a:pt x="64" y="89"/>
                    <a:pt x="59" y="92"/>
                    <a:pt x="58" y="93"/>
                  </a:cubicBezTo>
                  <a:cubicBezTo>
                    <a:pt x="57" y="94"/>
                    <a:pt x="61" y="97"/>
                    <a:pt x="59" y="98"/>
                  </a:cubicBezTo>
                  <a:cubicBezTo>
                    <a:pt x="58" y="99"/>
                    <a:pt x="55" y="102"/>
                    <a:pt x="53" y="104"/>
                  </a:cubicBezTo>
                  <a:cubicBezTo>
                    <a:pt x="51" y="106"/>
                    <a:pt x="50" y="114"/>
                    <a:pt x="50" y="114"/>
                  </a:cubicBezTo>
                  <a:cubicBezTo>
                    <a:pt x="48" y="114"/>
                    <a:pt x="42" y="115"/>
                    <a:pt x="40" y="115"/>
                  </a:cubicBezTo>
                  <a:cubicBezTo>
                    <a:pt x="40" y="115"/>
                    <a:pt x="36" y="115"/>
                    <a:pt x="31" y="115"/>
                  </a:cubicBezTo>
                  <a:cubicBezTo>
                    <a:pt x="32" y="114"/>
                    <a:pt x="28" y="107"/>
                    <a:pt x="27" y="105"/>
                  </a:cubicBezTo>
                  <a:cubicBezTo>
                    <a:pt x="26" y="103"/>
                    <a:pt x="24" y="98"/>
                    <a:pt x="23" y="98"/>
                  </a:cubicBezTo>
                  <a:cubicBezTo>
                    <a:pt x="21" y="98"/>
                    <a:pt x="16" y="102"/>
                    <a:pt x="13" y="102"/>
                  </a:cubicBezTo>
                  <a:cubicBezTo>
                    <a:pt x="9" y="103"/>
                    <a:pt x="7" y="99"/>
                    <a:pt x="6" y="98"/>
                  </a:cubicBezTo>
                  <a:cubicBezTo>
                    <a:pt x="6" y="98"/>
                    <a:pt x="5" y="92"/>
                    <a:pt x="4" y="90"/>
                  </a:cubicBezTo>
                  <a:cubicBezTo>
                    <a:pt x="2" y="88"/>
                    <a:pt x="0" y="81"/>
                    <a:pt x="0" y="81"/>
                  </a:cubicBezTo>
                  <a:cubicBezTo>
                    <a:pt x="3" y="80"/>
                    <a:pt x="3" y="74"/>
                    <a:pt x="5" y="74"/>
                  </a:cubicBezTo>
                  <a:cubicBezTo>
                    <a:pt x="8" y="74"/>
                    <a:pt x="9" y="77"/>
                    <a:pt x="11" y="77"/>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4" name="Freeform 45"/>
            <p:cNvSpPr>
              <a:spLocks/>
            </p:cNvSpPr>
            <p:nvPr/>
          </p:nvSpPr>
          <p:spPr bwMode="auto">
            <a:xfrm>
              <a:off x="1537" y="618"/>
              <a:ext cx="578" cy="431"/>
            </a:xfrm>
            <a:custGeom>
              <a:avLst/>
              <a:gdLst>
                <a:gd name="T0" fmla="*/ 2 w 93"/>
                <a:gd name="T1" fmla="*/ 66 h 70"/>
                <a:gd name="T2" fmla="*/ 10 w 93"/>
                <a:gd name="T3" fmla="*/ 64 h 70"/>
                <a:gd name="T4" fmla="*/ 25 w 93"/>
                <a:gd name="T5" fmla="*/ 53 h 70"/>
                <a:gd name="T6" fmla="*/ 29 w 93"/>
                <a:gd name="T7" fmla="*/ 44 h 70"/>
                <a:gd name="T8" fmla="*/ 25 w 93"/>
                <a:gd name="T9" fmla="*/ 43 h 70"/>
                <a:gd name="T10" fmla="*/ 26 w 93"/>
                <a:gd name="T11" fmla="*/ 36 h 70"/>
                <a:gd name="T12" fmla="*/ 36 w 93"/>
                <a:gd name="T13" fmla="*/ 22 h 70"/>
                <a:gd name="T14" fmla="*/ 51 w 93"/>
                <a:gd name="T15" fmla="*/ 12 h 70"/>
                <a:gd name="T16" fmla="*/ 56 w 93"/>
                <a:gd name="T17" fmla="*/ 2 h 70"/>
                <a:gd name="T18" fmla="*/ 59 w 93"/>
                <a:gd name="T19" fmla="*/ 0 h 70"/>
                <a:gd name="T20" fmla="*/ 61 w 93"/>
                <a:gd name="T21" fmla="*/ 0 h 70"/>
                <a:gd name="T22" fmla="*/ 64 w 93"/>
                <a:gd name="T23" fmla="*/ 3 h 70"/>
                <a:gd name="T24" fmla="*/ 73 w 93"/>
                <a:gd name="T25" fmla="*/ 4 h 70"/>
                <a:gd name="T26" fmla="*/ 78 w 93"/>
                <a:gd name="T27" fmla="*/ 2 h 70"/>
                <a:gd name="T28" fmla="*/ 82 w 93"/>
                <a:gd name="T29" fmla="*/ 6 h 70"/>
                <a:gd name="T30" fmla="*/ 86 w 93"/>
                <a:gd name="T31" fmla="*/ 5 h 70"/>
                <a:gd name="T32" fmla="*/ 86 w 93"/>
                <a:gd name="T33" fmla="*/ 5 h 70"/>
                <a:gd name="T34" fmla="*/ 88 w 93"/>
                <a:gd name="T35" fmla="*/ 16 h 70"/>
                <a:gd name="T36" fmla="*/ 93 w 93"/>
                <a:gd name="T37" fmla="*/ 25 h 70"/>
                <a:gd name="T38" fmla="*/ 92 w 93"/>
                <a:gd name="T39" fmla="*/ 30 h 70"/>
                <a:gd name="T40" fmla="*/ 74 w 93"/>
                <a:gd name="T41" fmla="*/ 33 h 70"/>
                <a:gd name="T42" fmla="*/ 73 w 93"/>
                <a:gd name="T43" fmla="*/ 40 h 70"/>
                <a:gd name="T44" fmla="*/ 64 w 93"/>
                <a:gd name="T45" fmla="*/ 43 h 70"/>
                <a:gd name="T46" fmla="*/ 61 w 93"/>
                <a:gd name="T47" fmla="*/ 49 h 70"/>
                <a:gd name="T48" fmla="*/ 48 w 93"/>
                <a:gd name="T49" fmla="*/ 51 h 70"/>
                <a:gd name="T50" fmla="*/ 36 w 93"/>
                <a:gd name="T51" fmla="*/ 59 h 70"/>
                <a:gd name="T52" fmla="*/ 35 w 93"/>
                <a:gd name="T53" fmla="*/ 69 h 70"/>
                <a:gd name="T54" fmla="*/ 0 w 93"/>
                <a:gd name="T55" fmla="*/ 70 h 70"/>
                <a:gd name="T56" fmla="*/ 2 w 93"/>
                <a:gd name="T57" fmla="*/ 6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3" h="70">
                  <a:moveTo>
                    <a:pt x="2" y="66"/>
                  </a:moveTo>
                  <a:cubicBezTo>
                    <a:pt x="3" y="64"/>
                    <a:pt x="7" y="65"/>
                    <a:pt x="10" y="64"/>
                  </a:cubicBezTo>
                  <a:cubicBezTo>
                    <a:pt x="12" y="63"/>
                    <a:pt x="23" y="57"/>
                    <a:pt x="25" y="53"/>
                  </a:cubicBezTo>
                  <a:cubicBezTo>
                    <a:pt x="27" y="49"/>
                    <a:pt x="29" y="45"/>
                    <a:pt x="29" y="44"/>
                  </a:cubicBezTo>
                  <a:cubicBezTo>
                    <a:pt x="29" y="42"/>
                    <a:pt x="25" y="45"/>
                    <a:pt x="25" y="43"/>
                  </a:cubicBezTo>
                  <a:cubicBezTo>
                    <a:pt x="25" y="41"/>
                    <a:pt x="25" y="40"/>
                    <a:pt x="26" y="36"/>
                  </a:cubicBezTo>
                  <a:cubicBezTo>
                    <a:pt x="28" y="32"/>
                    <a:pt x="32" y="25"/>
                    <a:pt x="36" y="22"/>
                  </a:cubicBezTo>
                  <a:cubicBezTo>
                    <a:pt x="40" y="19"/>
                    <a:pt x="49" y="15"/>
                    <a:pt x="51" y="12"/>
                  </a:cubicBezTo>
                  <a:cubicBezTo>
                    <a:pt x="55" y="9"/>
                    <a:pt x="56" y="3"/>
                    <a:pt x="56" y="2"/>
                  </a:cubicBezTo>
                  <a:cubicBezTo>
                    <a:pt x="56" y="1"/>
                    <a:pt x="58" y="0"/>
                    <a:pt x="59" y="0"/>
                  </a:cubicBezTo>
                  <a:cubicBezTo>
                    <a:pt x="60" y="0"/>
                    <a:pt x="60" y="0"/>
                    <a:pt x="61" y="0"/>
                  </a:cubicBezTo>
                  <a:cubicBezTo>
                    <a:pt x="62" y="0"/>
                    <a:pt x="61" y="2"/>
                    <a:pt x="64" y="3"/>
                  </a:cubicBezTo>
                  <a:cubicBezTo>
                    <a:pt x="66" y="4"/>
                    <a:pt x="70" y="4"/>
                    <a:pt x="73" y="4"/>
                  </a:cubicBezTo>
                  <a:cubicBezTo>
                    <a:pt x="75" y="4"/>
                    <a:pt x="77" y="2"/>
                    <a:pt x="78" y="2"/>
                  </a:cubicBezTo>
                  <a:cubicBezTo>
                    <a:pt x="79" y="1"/>
                    <a:pt x="80" y="6"/>
                    <a:pt x="82" y="6"/>
                  </a:cubicBezTo>
                  <a:cubicBezTo>
                    <a:pt x="83" y="6"/>
                    <a:pt x="84" y="5"/>
                    <a:pt x="86" y="5"/>
                  </a:cubicBezTo>
                  <a:cubicBezTo>
                    <a:pt x="86" y="5"/>
                    <a:pt x="86" y="5"/>
                    <a:pt x="86" y="5"/>
                  </a:cubicBezTo>
                  <a:cubicBezTo>
                    <a:pt x="86" y="5"/>
                    <a:pt x="88" y="13"/>
                    <a:pt x="88" y="16"/>
                  </a:cubicBezTo>
                  <a:cubicBezTo>
                    <a:pt x="88" y="20"/>
                    <a:pt x="93" y="23"/>
                    <a:pt x="93" y="25"/>
                  </a:cubicBezTo>
                  <a:cubicBezTo>
                    <a:pt x="93" y="26"/>
                    <a:pt x="92" y="30"/>
                    <a:pt x="92" y="30"/>
                  </a:cubicBezTo>
                  <a:cubicBezTo>
                    <a:pt x="92" y="30"/>
                    <a:pt x="76" y="32"/>
                    <a:pt x="74" y="33"/>
                  </a:cubicBezTo>
                  <a:cubicBezTo>
                    <a:pt x="72" y="35"/>
                    <a:pt x="75" y="40"/>
                    <a:pt x="73" y="40"/>
                  </a:cubicBezTo>
                  <a:cubicBezTo>
                    <a:pt x="71" y="41"/>
                    <a:pt x="67" y="43"/>
                    <a:pt x="64" y="43"/>
                  </a:cubicBezTo>
                  <a:cubicBezTo>
                    <a:pt x="62" y="43"/>
                    <a:pt x="63" y="48"/>
                    <a:pt x="61" y="49"/>
                  </a:cubicBezTo>
                  <a:cubicBezTo>
                    <a:pt x="60" y="51"/>
                    <a:pt x="51" y="51"/>
                    <a:pt x="48" y="51"/>
                  </a:cubicBezTo>
                  <a:cubicBezTo>
                    <a:pt x="45" y="52"/>
                    <a:pt x="36" y="59"/>
                    <a:pt x="36" y="59"/>
                  </a:cubicBezTo>
                  <a:cubicBezTo>
                    <a:pt x="35" y="69"/>
                    <a:pt x="35" y="69"/>
                    <a:pt x="35" y="69"/>
                  </a:cubicBezTo>
                  <a:cubicBezTo>
                    <a:pt x="0" y="70"/>
                    <a:pt x="0" y="70"/>
                    <a:pt x="0" y="70"/>
                  </a:cubicBezTo>
                  <a:cubicBezTo>
                    <a:pt x="1" y="68"/>
                    <a:pt x="1" y="67"/>
                    <a:pt x="2" y="66"/>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5" name="Freeform 46"/>
            <p:cNvSpPr>
              <a:spLocks/>
            </p:cNvSpPr>
            <p:nvPr/>
          </p:nvSpPr>
          <p:spPr bwMode="auto">
            <a:xfrm>
              <a:off x="1529" y="1910"/>
              <a:ext cx="141" cy="144"/>
            </a:xfrm>
            <a:custGeom>
              <a:avLst/>
              <a:gdLst>
                <a:gd name="T0" fmla="*/ 4 w 22"/>
                <a:gd name="T1" fmla="*/ 18 h 24"/>
                <a:gd name="T2" fmla="*/ 2 w 22"/>
                <a:gd name="T3" fmla="*/ 12 h 24"/>
                <a:gd name="T4" fmla="*/ 0 w 22"/>
                <a:gd name="T5" fmla="*/ 7 h 24"/>
                <a:gd name="T6" fmla="*/ 6 w 22"/>
                <a:gd name="T7" fmla="*/ 4 h 24"/>
                <a:gd name="T8" fmla="*/ 12 w 22"/>
                <a:gd name="T9" fmla="*/ 0 h 24"/>
                <a:gd name="T10" fmla="*/ 19 w 22"/>
                <a:gd name="T11" fmla="*/ 3 h 24"/>
                <a:gd name="T12" fmla="*/ 22 w 22"/>
                <a:gd name="T13" fmla="*/ 12 h 24"/>
                <a:gd name="T14" fmla="*/ 21 w 22"/>
                <a:gd name="T15" fmla="*/ 18 h 24"/>
                <a:gd name="T16" fmla="*/ 14 w 22"/>
                <a:gd name="T17" fmla="*/ 24 h 24"/>
                <a:gd name="T18" fmla="*/ 10 w 22"/>
                <a:gd name="T19" fmla="*/ 22 h 24"/>
                <a:gd name="T20" fmla="*/ 4 w 22"/>
                <a:gd name="T2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4">
                  <a:moveTo>
                    <a:pt x="4" y="18"/>
                  </a:moveTo>
                  <a:cubicBezTo>
                    <a:pt x="4" y="17"/>
                    <a:pt x="3" y="14"/>
                    <a:pt x="2" y="12"/>
                  </a:cubicBezTo>
                  <a:cubicBezTo>
                    <a:pt x="2" y="12"/>
                    <a:pt x="1" y="10"/>
                    <a:pt x="0" y="7"/>
                  </a:cubicBezTo>
                  <a:cubicBezTo>
                    <a:pt x="0" y="7"/>
                    <a:pt x="4" y="6"/>
                    <a:pt x="6" y="4"/>
                  </a:cubicBezTo>
                  <a:cubicBezTo>
                    <a:pt x="7" y="3"/>
                    <a:pt x="7" y="0"/>
                    <a:pt x="12" y="0"/>
                  </a:cubicBezTo>
                  <a:cubicBezTo>
                    <a:pt x="18" y="0"/>
                    <a:pt x="19" y="1"/>
                    <a:pt x="19" y="3"/>
                  </a:cubicBezTo>
                  <a:cubicBezTo>
                    <a:pt x="19" y="4"/>
                    <a:pt x="21" y="11"/>
                    <a:pt x="22" y="12"/>
                  </a:cubicBezTo>
                  <a:cubicBezTo>
                    <a:pt x="21" y="18"/>
                    <a:pt x="21" y="18"/>
                    <a:pt x="21" y="18"/>
                  </a:cubicBezTo>
                  <a:cubicBezTo>
                    <a:pt x="14" y="24"/>
                    <a:pt x="14" y="24"/>
                    <a:pt x="14" y="24"/>
                  </a:cubicBezTo>
                  <a:cubicBezTo>
                    <a:pt x="13" y="23"/>
                    <a:pt x="11" y="22"/>
                    <a:pt x="10" y="22"/>
                  </a:cubicBezTo>
                  <a:cubicBezTo>
                    <a:pt x="7" y="20"/>
                    <a:pt x="6" y="20"/>
                    <a:pt x="4" y="18"/>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6" name="Freeform 47"/>
            <p:cNvSpPr>
              <a:spLocks/>
            </p:cNvSpPr>
            <p:nvPr/>
          </p:nvSpPr>
          <p:spPr bwMode="auto">
            <a:xfrm>
              <a:off x="1457" y="1781"/>
              <a:ext cx="343" cy="248"/>
            </a:xfrm>
            <a:custGeom>
              <a:avLst/>
              <a:gdLst>
                <a:gd name="T0" fmla="*/ 8 w 55"/>
                <a:gd name="T1" fmla="*/ 23 h 40"/>
                <a:gd name="T2" fmla="*/ 0 w 55"/>
                <a:gd name="T3" fmla="*/ 14 h 40"/>
                <a:gd name="T4" fmla="*/ 5 w 55"/>
                <a:gd name="T5" fmla="*/ 9 h 40"/>
                <a:gd name="T6" fmla="*/ 10 w 55"/>
                <a:gd name="T7" fmla="*/ 8 h 40"/>
                <a:gd name="T8" fmla="*/ 12 w 55"/>
                <a:gd name="T9" fmla="*/ 1 h 40"/>
                <a:gd name="T10" fmla="*/ 27 w 55"/>
                <a:gd name="T11" fmla="*/ 2 h 40"/>
                <a:gd name="T12" fmla="*/ 34 w 55"/>
                <a:gd name="T13" fmla="*/ 6 h 40"/>
                <a:gd name="T14" fmla="*/ 44 w 55"/>
                <a:gd name="T15" fmla="*/ 2 h 40"/>
                <a:gd name="T16" fmla="*/ 48 w 55"/>
                <a:gd name="T17" fmla="*/ 9 h 40"/>
                <a:gd name="T18" fmla="*/ 52 w 55"/>
                <a:gd name="T19" fmla="*/ 19 h 40"/>
                <a:gd name="T20" fmla="*/ 54 w 55"/>
                <a:gd name="T21" fmla="*/ 29 h 40"/>
                <a:gd name="T22" fmla="*/ 52 w 55"/>
                <a:gd name="T23" fmla="*/ 36 h 40"/>
                <a:gd name="T24" fmla="*/ 49 w 55"/>
                <a:gd name="T25" fmla="*/ 40 h 40"/>
                <a:gd name="T26" fmla="*/ 41 w 55"/>
                <a:gd name="T27" fmla="*/ 40 h 40"/>
                <a:gd name="T28" fmla="*/ 40 w 55"/>
                <a:gd name="T29" fmla="*/ 34 h 40"/>
                <a:gd name="T30" fmla="*/ 34 w 55"/>
                <a:gd name="T31" fmla="*/ 33 h 40"/>
                <a:gd name="T32" fmla="*/ 31 w 55"/>
                <a:gd name="T33" fmla="*/ 24 h 40"/>
                <a:gd name="T34" fmla="*/ 24 w 55"/>
                <a:gd name="T35" fmla="*/ 21 h 40"/>
                <a:gd name="T36" fmla="*/ 18 w 55"/>
                <a:gd name="T37" fmla="*/ 25 h 40"/>
                <a:gd name="T38" fmla="*/ 12 w 55"/>
                <a:gd name="T39" fmla="*/ 28 h 40"/>
                <a:gd name="T40" fmla="*/ 8 w 55"/>
                <a:gd name="T41"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 h="40">
                  <a:moveTo>
                    <a:pt x="8" y="23"/>
                  </a:moveTo>
                  <a:cubicBezTo>
                    <a:pt x="7" y="21"/>
                    <a:pt x="2" y="16"/>
                    <a:pt x="0" y="14"/>
                  </a:cubicBezTo>
                  <a:cubicBezTo>
                    <a:pt x="0" y="14"/>
                    <a:pt x="3" y="9"/>
                    <a:pt x="5" y="9"/>
                  </a:cubicBezTo>
                  <a:cubicBezTo>
                    <a:pt x="6" y="8"/>
                    <a:pt x="9" y="9"/>
                    <a:pt x="10" y="8"/>
                  </a:cubicBezTo>
                  <a:cubicBezTo>
                    <a:pt x="11" y="7"/>
                    <a:pt x="9" y="1"/>
                    <a:pt x="12" y="1"/>
                  </a:cubicBezTo>
                  <a:cubicBezTo>
                    <a:pt x="14" y="0"/>
                    <a:pt x="26" y="1"/>
                    <a:pt x="27" y="2"/>
                  </a:cubicBezTo>
                  <a:cubicBezTo>
                    <a:pt x="28" y="3"/>
                    <a:pt x="30" y="7"/>
                    <a:pt x="34" y="6"/>
                  </a:cubicBezTo>
                  <a:cubicBezTo>
                    <a:pt x="37" y="6"/>
                    <a:pt x="42" y="2"/>
                    <a:pt x="44" y="2"/>
                  </a:cubicBezTo>
                  <a:cubicBezTo>
                    <a:pt x="45" y="2"/>
                    <a:pt x="47" y="7"/>
                    <a:pt x="48" y="9"/>
                  </a:cubicBezTo>
                  <a:cubicBezTo>
                    <a:pt x="49" y="11"/>
                    <a:pt x="53" y="18"/>
                    <a:pt x="52" y="19"/>
                  </a:cubicBezTo>
                  <a:cubicBezTo>
                    <a:pt x="52" y="21"/>
                    <a:pt x="52" y="28"/>
                    <a:pt x="54" y="29"/>
                  </a:cubicBezTo>
                  <a:cubicBezTo>
                    <a:pt x="55" y="31"/>
                    <a:pt x="53" y="36"/>
                    <a:pt x="52" y="36"/>
                  </a:cubicBezTo>
                  <a:cubicBezTo>
                    <a:pt x="50" y="36"/>
                    <a:pt x="49" y="39"/>
                    <a:pt x="49" y="40"/>
                  </a:cubicBezTo>
                  <a:cubicBezTo>
                    <a:pt x="41" y="40"/>
                    <a:pt x="41" y="40"/>
                    <a:pt x="41" y="40"/>
                  </a:cubicBezTo>
                  <a:cubicBezTo>
                    <a:pt x="40" y="40"/>
                    <a:pt x="40" y="35"/>
                    <a:pt x="40" y="34"/>
                  </a:cubicBezTo>
                  <a:cubicBezTo>
                    <a:pt x="40" y="32"/>
                    <a:pt x="35" y="33"/>
                    <a:pt x="34" y="33"/>
                  </a:cubicBezTo>
                  <a:cubicBezTo>
                    <a:pt x="33" y="32"/>
                    <a:pt x="31" y="25"/>
                    <a:pt x="31" y="24"/>
                  </a:cubicBezTo>
                  <a:cubicBezTo>
                    <a:pt x="31" y="22"/>
                    <a:pt x="30" y="21"/>
                    <a:pt x="24" y="21"/>
                  </a:cubicBezTo>
                  <a:cubicBezTo>
                    <a:pt x="19" y="21"/>
                    <a:pt x="19" y="24"/>
                    <a:pt x="18" y="25"/>
                  </a:cubicBezTo>
                  <a:cubicBezTo>
                    <a:pt x="16" y="27"/>
                    <a:pt x="12" y="28"/>
                    <a:pt x="12" y="28"/>
                  </a:cubicBezTo>
                  <a:cubicBezTo>
                    <a:pt x="11" y="26"/>
                    <a:pt x="9" y="23"/>
                    <a:pt x="8" y="23"/>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7" name="Freeform 48"/>
            <p:cNvSpPr>
              <a:spLocks/>
            </p:cNvSpPr>
            <p:nvPr/>
          </p:nvSpPr>
          <p:spPr bwMode="auto">
            <a:xfrm>
              <a:off x="1357" y="1045"/>
              <a:ext cx="402" cy="313"/>
            </a:xfrm>
            <a:custGeom>
              <a:avLst/>
              <a:gdLst>
                <a:gd name="T0" fmla="*/ 16 w 64"/>
                <a:gd name="T1" fmla="*/ 23 h 50"/>
                <a:gd name="T2" fmla="*/ 19 w 64"/>
                <a:gd name="T3" fmla="*/ 11 h 50"/>
                <a:gd name="T4" fmla="*/ 26 w 64"/>
                <a:gd name="T5" fmla="*/ 7 h 50"/>
                <a:gd name="T6" fmla="*/ 29 w 64"/>
                <a:gd name="T7" fmla="*/ 1 h 50"/>
                <a:gd name="T8" fmla="*/ 64 w 64"/>
                <a:gd name="T9" fmla="*/ 0 h 50"/>
                <a:gd name="T10" fmla="*/ 64 w 64"/>
                <a:gd name="T11" fmla="*/ 3 h 50"/>
                <a:gd name="T12" fmla="*/ 64 w 64"/>
                <a:gd name="T13" fmla="*/ 13 h 50"/>
                <a:gd name="T14" fmla="*/ 38 w 64"/>
                <a:gd name="T15" fmla="*/ 13 h 50"/>
                <a:gd name="T16" fmla="*/ 38 w 64"/>
                <a:gd name="T17" fmla="*/ 33 h 50"/>
                <a:gd name="T18" fmla="*/ 31 w 64"/>
                <a:gd name="T19" fmla="*/ 35 h 50"/>
                <a:gd name="T20" fmla="*/ 31 w 64"/>
                <a:gd name="T21" fmla="*/ 50 h 50"/>
                <a:gd name="T22" fmla="*/ 0 w 64"/>
                <a:gd name="T23" fmla="*/ 49 h 50"/>
                <a:gd name="T24" fmla="*/ 7 w 64"/>
                <a:gd name="T25" fmla="*/ 35 h 50"/>
                <a:gd name="T26" fmla="*/ 16 w 64"/>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50">
                  <a:moveTo>
                    <a:pt x="16" y="23"/>
                  </a:moveTo>
                  <a:cubicBezTo>
                    <a:pt x="18" y="22"/>
                    <a:pt x="18" y="13"/>
                    <a:pt x="19" y="11"/>
                  </a:cubicBezTo>
                  <a:cubicBezTo>
                    <a:pt x="21" y="9"/>
                    <a:pt x="24" y="8"/>
                    <a:pt x="26" y="7"/>
                  </a:cubicBezTo>
                  <a:cubicBezTo>
                    <a:pt x="27" y="7"/>
                    <a:pt x="28" y="3"/>
                    <a:pt x="29" y="1"/>
                  </a:cubicBezTo>
                  <a:cubicBezTo>
                    <a:pt x="64" y="0"/>
                    <a:pt x="64" y="0"/>
                    <a:pt x="64" y="0"/>
                  </a:cubicBezTo>
                  <a:cubicBezTo>
                    <a:pt x="64" y="3"/>
                    <a:pt x="64" y="3"/>
                    <a:pt x="64" y="3"/>
                  </a:cubicBezTo>
                  <a:cubicBezTo>
                    <a:pt x="64" y="13"/>
                    <a:pt x="64" y="13"/>
                    <a:pt x="64" y="13"/>
                  </a:cubicBezTo>
                  <a:cubicBezTo>
                    <a:pt x="38" y="13"/>
                    <a:pt x="38" y="13"/>
                    <a:pt x="38" y="13"/>
                  </a:cubicBezTo>
                  <a:cubicBezTo>
                    <a:pt x="38" y="33"/>
                    <a:pt x="38" y="33"/>
                    <a:pt x="38" y="33"/>
                  </a:cubicBezTo>
                  <a:cubicBezTo>
                    <a:pt x="38" y="33"/>
                    <a:pt x="34" y="33"/>
                    <a:pt x="31" y="35"/>
                  </a:cubicBezTo>
                  <a:cubicBezTo>
                    <a:pt x="28" y="37"/>
                    <a:pt x="31" y="50"/>
                    <a:pt x="31" y="50"/>
                  </a:cubicBezTo>
                  <a:cubicBezTo>
                    <a:pt x="0" y="49"/>
                    <a:pt x="0" y="49"/>
                    <a:pt x="0" y="49"/>
                  </a:cubicBezTo>
                  <a:cubicBezTo>
                    <a:pt x="2" y="44"/>
                    <a:pt x="5" y="37"/>
                    <a:pt x="7" y="35"/>
                  </a:cubicBezTo>
                  <a:cubicBezTo>
                    <a:pt x="8" y="32"/>
                    <a:pt x="14" y="25"/>
                    <a:pt x="16" y="23"/>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8" name="Freeform 49"/>
            <p:cNvSpPr>
              <a:spLocks/>
            </p:cNvSpPr>
            <p:nvPr/>
          </p:nvSpPr>
          <p:spPr bwMode="auto">
            <a:xfrm>
              <a:off x="1376" y="1781"/>
              <a:ext cx="153" cy="80"/>
            </a:xfrm>
            <a:custGeom>
              <a:avLst/>
              <a:gdLst>
                <a:gd name="T0" fmla="*/ 4 w 25"/>
                <a:gd name="T1" fmla="*/ 8 h 14"/>
                <a:gd name="T2" fmla="*/ 0 w 25"/>
                <a:gd name="T3" fmla="*/ 3 h 14"/>
                <a:gd name="T4" fmla="*/ 11 w 25"/>
                <a:gd name="T5" fmla="*/ 0 h 14"/>
                <a:gd name="T6" fmla="*/ 25 w 25"/>
                <a:gd name="T7" fmla="*/ 1 h 14"/>
                <a:gd name="T8" fmla="*/ 23 w 25"/>
                <a:gd name="T9" fmla="*/ 8 h 14"/>
                <a:gd name="T10" fmla="*/ 18 w 25"/>
                <a:gd name="T11" fmla="*/ 9 h 14"/>
                <a:gd name="T12" fmla="*/ 13 w 25"/>
                <a:gd name="T13" fmla="*/ 14 h 14"/>
                <a:gd name="T14" fmla="*/ 12 w 25"/>
                <a:gd name="T15" fmla="*/ 14 h 14"/>
                <a:gd name="T16" fmla="*/ 10 w 25"/>
                <a:gd name="T17" fmla="*/ 8 h 14"/>
                <a:gd name="T18" fmla="*/ 4 w 25"/>
                <a:gd name="T1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4">
                  <a:moveTo>
                    <a:pt x="4" y="8"/>
                  </a:moveTo>
                  <a:cubicBezTo>
                    <a:pt x="3" y="8"/>
                    <a:pt x="1" y="5"/>
                    <a:pt x="0" y="3"/>
                  </a:cubicBezTo>
                  <a:cubicBezTo>
                    <a:pt x="11" y="0"/>
                    <a:pt x="11" y="0"/>
                    <a:pt x="11" y="0"/>
                  </a:cubicBezTo>
                  <a:cubicBezTo>
                    <a:pt x="25" y="1"/>
                    <a:pt x="25" y="1"/>
                    <a:pt x="25" y="1"/>
                  </a:cubicBezTo>
                  <a:cubicBezTo>
                    <a:pt x="22" y="1"/>
                    <a:pt x="24" y="7"/>
                    <a:pt x="23" y="8"/>
                  </a:cubicBezTo>
                  <a:cubicBezTo>
                    <a:pt x="22" y="9"/>
                    <a:pt x="19" y="8"/>
                    <a:pt x="18" y="9"/>
                  </a:cubicBezTo>
                  <a:cubicBezTo>
                    <a:pt x="16" y="9"/>
                    <a:pt x="13" y="14"/>
                    <a:pt x="13" y="14"/>
                  </a:cubicBezTo>
                  <a:cubicBezTo>
                    <a:pt x="13" y="14"/>
                    <a:pt x="12" y="14"/>
                    <a:pt x="12" y="14"/>
                  </a:cubicBezTo>
                  <a:cubicBezTo>
                    <a:pt x="11" y="12"/>
                    <a:pt x="9" y="10"/>
                    <a:pt x="10" y="8"/>
                  </a:cubicBezTo>
                  <a:cubicBezTo>
                    <a:pt x="10" y="6"/>
                    <a:pt x="6" y="8"/>
                    <a:pt x="4" y="8"/>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39" name="Freeform 50"/>
            <p:cNvSpPr>
              <a:spLocks/>
            </p:cNvSpPr>
            <p:nvPr/>
          </p:nvSpPr>
          <p:spPr bwMode="auto">
            <a:xfrm>
              <a:off x="1338" y="1589"/>
              <a:ext cx="290" cy="208"/>
            </a:xfrm>
            <a:custGeom>
              <a:avLst/>
              <a:gdLst>
                <a:gd name="T0" fmla="*/ 14 w 46"/>
                <a:gd name="T1" fmla="*/ 26 h 34"/>
                <a:gd name="T2" fmla="*/ 6 w 46"/>
                <a:gd name="T3" fmla="*/ 22 h 34"/>
                <a:gd name="T4" fmla="*/ 3 w 46"/>
                <a:gd name="T5" fmla="*/ 17 h 34"/>
                <a:gd name="T6" fmla="*/ 0 w 46"/>
                <a:gd name="T7" fmla="*/ 15 h 34"/>
                <a:gd name="T8" fmla="*/ 7 w 46"/>
                <a:gd name="T9" fmla="*/ 4 h 34"/>
                <a:gd name="T10" fmla="*/ 8 w 46"/>
                <a:gd name="T11" fmla="*/ 0 h 34"/>
                <a:gd name="T12" fmla="*/ 14 w 46"/>
                <a:gd name="T13" fmla="*/ 1 h 34"/>
                <a:gd name="T14" fmla="*/ 23 w 46"/>
                <a:gd name="T15" fmla="*/ 1 h 34"/>
                <a:gd name="T16" fmla="*/ 40 w 46"/>
                <a:gd name="T17" fmla="*/ 16 h 34"/>
                <a:gd name="T18" fmla="*/ 44 w 46"/>
                <a:gd name="T19" fmla="*/ 25 h 34"/>
                <a:gd name="T20" fmla="*/ 46 w 46"/>
                <a:gd name="T21" fmla="*/ 33 h 34"/>
                <a:gd name="T22" fmla="*/ 31 w 46"/>
                <a:gd name="T23" fmla="*/ 32 h 34"/>
                <a:gd name="T24" fmla="*/ 17 w 46"/>
                <a:gd name="T25" fmla="*/ 31 h 34"/>
                <a:gd name="T26" fmla="*/ 6 w 46"/>
                <a:gd name="T27" fmla="*/ 34 h 34"/>
                <a:gd name="T28" fmla="*/ 5 w 46"/>
                <a:gd name="T29" fmla="*/ 30 h 34"/>
                <a:gd name="T30" fmla="*/ 14 w 46"/>
                <a:gd name="T3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34">
                  <a:moveTo>
                    <a:pt x="14" y="26"/>
                  </a:moveTo>
                  <a:cubicBezTo>
                    <a:pt x="14" y="21"/>
                    <a:pt x="9" y="24"/>
                    <a:pt x="6" y="22"/>
                  </a:cubicBezTo>
                  <a:cubicBezTo>
                    <a:pt x="3" y="20"/>
                    <a:pt x="3" y="17"/>
                    <a:pt x="3" y="17"/>
                  </a:cubicBezTo>
                  <a:cubicBezTo>
                    <a:pt x="3" y="16"/>
                    <a:pt x="0" y="16"/>
                    <a:pt x="0" y="15"/>
                  </a:cubicBezTo>
                  <a:cubicBezTo>
                    <a:pt x="0" y="13"/>
                    <a:pt x="6" y="8"/>
                    <a:pt x="7" y="4"/>
                  </a:cubicBezTo>
                  <a:cubicBezTo>
                    <a:pt x="8" y="2"/>
                    <a:pt x="8" y="1"/>
                    <a:pt x="8" y="0"/>
                  </a:cubicBezTo>
                  <a:cubicBezTo>
                    <a:pt x="8" y="0"/>
                    <a:pt x="13" y="2"/>
                    <a:pt x="14" y="1"/>
                  </a:cubicBezTo>
                  <a:cubicBezTo>
                    <a:pt x="16" y="1"/>
                    <a:pt x="21" y="0"/>
                    <a:pt x="23" y="1"/>
                  </a:cubicBezTo>
                  <a:cubicBezTo>
                    <a:pt x="26" y="2"/>
                    <a:pt x="37" y="17"/>
                    <a:pt x="40" y="16"/>
                  </a:cubicBezTo>
                  <a:cubicBezTo>
                    <a:pt x="40" y="16"/>
                    <a:pt x="42" y="23"/>
                    <a:pt x="44" y="25"/>
                  </a:cubicBezTo>
                  <a:cubicBezTo>
                    <a:pt x="45" y="27"/>
                    <a:pt x="46" y="33"/>
                    <a:pt x="46" y="33"/>
                  </a:cubicBezTo>
                  <a:cubicBezTo>
                    <a:pt x="45" y="32"/>
                    <a:pt x="33" y="31"/>
                    <a:pt x="31" y="32"/>
                  </a:cubicBezTo>
                  <a:cubicBezTo>
                    <a:pt x="17" y="31"/>
                    <a:pt x="17" y="31"/>
                    <a:pt x="17" y="31"/>
                  </a:cubicBezTo>
                  <a:cubicBezTo>
                    <a:pt x="6" y="34"/>
                    <a:pt x="6" y="34"/>
                    <a:pt x="6" y="34"/>
                  </a:cubicBezTo>
                  <a:cubicBezTo>
                    <a:pt x="6" y="33"/>
                    <a:pt x="5" y="31"/>
                    <a:pt x="5" y="30"/>
                  </a:cubicBezTo>
                  <a:cubicBezTo>
                    <a:pt x="5" y="27"/>
                    <a:pt x="15" y="27"/>
                    <a:pt x="14" y="26"/>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40" name="Freeform 51"/>
            <p:cNvSpPr>
              <a:spLocks/>
            </p:cNvSpPr>
            <p:nvPr/>
          </p:nvSpPr>
          <p:spPr bwMode="auto">
            <a:xfrm>
              <a:off x="1354" y="1068"/>
              <a:ext cx="585" cy="625"/>
            </a:xfrm>
            <a:custGeom>
              <a:avLst/>
              <a:gdLst>
                <a:gd name="T0" fmla="*/ 5 w 94"/>
                <a:gd name="T1" fmla="*/ 51 h 101"/>
                <a:gd name="T2" fmla="*/ 0 w 94"/>
                <a:gd name="T3" fmla="*/ 53 h 101"/>
                <a:gd name="T4" fmla="*/ 0 w 94"/>
                <a:gd name="T5" fmla="*/ 49 h 101"/>
                <a:gd name="T6" fmla="*/ 1 w 94"/>
                <a:gd name="T7" fmla="*/ 46 h 101"/>
                <a:gd name="T8" fmla="*/ 32 w 94"/>
                <a:gd name="T9" fmla="*/ 47 h 101"/>
                <a:gd name="T10" fmla="*/ 32 w 94"/>
                <a:gd name="T11" fmla="*/ 32 h 101"/>
                <a:gd name="T12" fmla="*/ 39 w 94"/>
                <a:gd name="T13" fmla="*/ 30 h 101"/>
                <a:gd name="T14" fmla="*/ 39 w 94"/>
                <a:gd name="T15" fmla="*/ 10 h 101"/>
                <a:gd name="T16" fmla="*/ 65 w 94"/>
                <a:gd name="T17" fmla="*/ 10 h 101"/>
                <a:gd name="T18" fmla="*/ 65 w 94"/>
                <a:gd name="T19" fmla="*/ 0 h 101"/>
                <a:gd name="T20" fmla="*/ 94 w 94"/>
                <a:gd name="T21" fmla="*/ 19 h 101"/>
                <a:gd name="T22" fmla="*/ 81 w 94"/>
                <a:gd name="T23" fmla="*/ 20 h 101"/>
                <a:gd name="T24" fmla="*/ 91 w 94"/>
                <a:gd name="T25" fmla="*/ 87 h 101"/>
                <a:gd name="T26" fmla="*/ 89 w 94"/>
                <a:gd name="T27" fmla="*/ 94 h 101"/>
                <a:gd name="T28" fmla="*/ 49 w 94"/>
                <a:gd name="T29" fmla="*/ 96 h 101"/>
                <a:gd name="T30" fmla="*/ 43 w 94"/>
                <a:gd name="T31" fmla="*/ 93 h 101"/>
                <a:gd name="T32" fmla="*/ 38 w 94"/>
                <a:gd name="T33" fmla="*/ 100 h 101"/>
                <a:gd name="T34" fmla="*/ 21 w 94"/>
                <a:gd name="T35" fmla="*/ 85 h 101"/>
                <a:gd name="T36" fmla="*/ 12 w 94"/>
                <a:gd name="T37" fmla="*/ 85 h 101"/>
                <a:gd name="T38" fmla="*/ 6 w 94"/>
                <a:gd name="T39" fmla="*/ 84 h 101"/>
                <a:gd name="T40" fmla="*/ 8 w 94"/>
                <a:gd name="T41" fmla="*/ 78 h 101"/>
                <a:gd name="T42" fmla="*/ 5 w 94"/>
                <a:gd name="T43" fmla="*/ 64 h 101"/>
                <a:gd name="T44" fmla="*/ 6 w 94"/>
                <a:gd name="T45" fmla="*/ 58 h 101"/>
                <a:gd name="T46" fmla="*/ 5 w 94"/>
                <a:gd name="T47"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101">
                  <a:moveTo>
                    <a:pt x="5" y="51"/>
                  </a:moveTo>
                  <a:cubicBezTo>
                    <a:pt x="5" y="49"/>
                    <a:pt x="0" y="54"/>
                    <a:pt x="0" y="53"/>
                  </a:cubicBezTo>
                  <a:cubicBezTo>
                    <a:pt x="0" y="51"/>
                    <a:pt x="0" y="51"/>
                    <a:pt x="0" y="49"/>
                  </a:cubicBezTo>
                  <a:cubicBezTo>
                    <a:pt x="0" y="48"/>
                    <a:pt x="1" y="47"/>
                    <a:pt x="1" y="46"/>
                  </a:cubicBezTo>
                  <a:cubicBezTo>
                    <a:pt x="32" y="47"/>
                    <a:pt x="32" y="47"/>
                    <a:pt x="32" y="47"/>
                  </a:cubicBezTo>
                  <a:cubicBezTo>
                    <a:pt x="32" y="47"/>
                    <a:pt x="29" y="34"/>
                    <a:pt x="32" y="32"/>
                  </a:cubicBezTo>
                  <a:cubicBezTo>
                    <a:pt x="35" y="30"/>
                    <a:pt x="39" y="30"/>
                    <a:pt x="39" y="30"/>
                  </a:cubicBezTo>
                  <a:cubicBezTo>
                    <a:pt x="39" y="10"/>
                    <a:pt x="39" y="10"/>
                    <a:pt x="39" y="10"/>
                  </a:cubicBezTo>
                  <a:cubicBezTo>
                    <a:pt x="65" y="10"/>
                    <a:pt x="65" y="10"/>
                    <a:pt x="65" y="10"/>
                  </a:cubicBezTo>
                  <a:cubicBezTo>
                    <a:pt x="65" y="0"/>
                    <a:pt x="65" y="0"/>
                    <a:pt x="65" y="0"/>
                  </a:cubicBezTo>
                  <a:cubicBezTo>
                    <a:pt x="94" y="19"/>
                    <a:pt x="94" y="19"/>
                    <a:pt x="94" y="19"/>
                  </a:cubicBezTo>
                  <a:cubicBezTo>
                    <a:pt x="81" y="20"/>
                    <a:pt x="81" y="20"/>
                    <a:pt x="81" y="20"/>
                  </a:cubicBezTo>
                  <a:cubicBezTo>
                    <a:pt x="91" y="87"/>
                    <a:pt x="91" y="87"/>
                    <a:pt x="91" y="87"/>
                  </a:cubicBezTo>
                  <a:cubicBezTo>
                    <a:pt x="89" y="94"/>
                    <a:pt x="89" y="94"/>
                    <a:pt x="89" y="94"/>
                  </a:cubicBezTo>
                  <a:cubicBezTo>
                    <a:pt x="89" y="94"/>
                    <a:pt x="50" y="96"/>
                    <a:pt x="49" y="96"/>
                  </a:cubicBezTo>
                  <a:cubicBezTo>
                    <a:pt x="47" y="96"/>
                    <a:pt x="46" y="93"/>
                    <a:pt x="43" y="93"/>
                  </a:cubicBezTo>
                  <a:cubicBezTo>
                    <a:pt x="41" y="93"/>
                    <a:pt x="41" y="99"/>
                    <a:pt x="38" y="100"/>
                  </a:cubicBezTo>
                  <a:cubicBezTo>
                    <a:pt x="35" y="101"/>
                    <a:pt x="24" y="86"/>
                    <a:pt x="21" y="85"/>
                  </a:cubicBezTo>
                  <a:cubicBezTo>
                    <a:pt x="19" y="84"/>
                    <a:pt x="14" y="85"/>
                    <a:pt x="12" y="85"/>
                  </a:cubicBezTo>
                  <a:cubicBezTo>
                    <a:pt x="11" y="86"/>
                    <a:pt x="6" y="84"/>
                    <a:pt x="6" y="84"/>
                  </a:cubicBezTo>
                  <a:cubicBezTo>
                    <a:pt x="7" y="82"/>
                    <a:pt x="7" y="80"/>
                    <a:pt x="8" y="78"/>
                  </a:cubicBezTo>
                  <a:cubicBezTo>
                    <a:pt x="10" y="74"/>
                    <a:pt x="5" y="67"/>
                    <a:pt x="5" y="64"/>
                  </a:cubicBezTo>
                  <a:cubicBezTo>
                    <a:pt x="5" y="61"/>
                    <a:pt x="3" y="61"/>
                    <a:pt x="6" y="58"/>
                  </a:cubicBezTo>
                  <a:cubicBezTo>
                    <a:pt x="9" y="56"/>
                    <a:pt x="5" y="53"/>
                    <a:pt x="5" y="51"/>
                  </a:cubicBezTo>
                  <a:close/>
                </a:path>
              </a:pathLst>
            </a:custGeom>
            <a:solidFill>
              <a:schemeClr val="bg1">
                <a:lumMod val="85000"/>
              </a:schemeClr>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41" name="Freeform 52"/>
            <p:cNvSpPr>
              <a:spLocks/>
            </p:cNvSpPr>
            <p:nvPr/>
          </p:nvSpPr>
          <p:spPr bwMode="auto">
            <a:xfrm>
              <a:off x="4513" y="2568"/>
              <a:ext cx="91" cy="91"/>
            </a:xfrm>
            <a:custGeom>
              <a:avLst/>
              <a:gdLst>
                <a:gd name="T0" fmla="*/ 6 w 18"/>
                <a:gd name="T1" fmla="*/ 15 h 15"/>
                <a:gd name="T2" fmla="*/ 1 w 18"/>
                <a:gd name="T3" fmla="*/ 15 h 15"/>
                <a:gd name="T4" fmla="*/ 0 w 18"/>
                <a:gd name="T5" fmla="*/ 12 h 15"/>
                <a:gd name="T6" fmla="*/ 4 w 18"/>
                <a:gd name="T7" fmla="*/ 3 h 15"/>
                <a:gd name="T8" fmla="*/ 9 w 18"/>
                <a:gd name="T9" fmla="*/ 3 h 15"/>
                <a:gd name="T10" fmla="*/ 14 w 18"/>
                <a:gd name="T11" fmla="*/ 0 h 15"/>
                <a:gd name="T12" fmla="*/ 17 w 18"/>
                <a:gd name="T13" fmla="*/ 6 h 15"/>
                <a:gd name="T14" fmla="*/ 15 w 18"/>
                <a:gd name="T15" fmla="*/ 13 h 15"/>
                <a:gd name="T16" fmla="*/ 10 w 18"/>
                <a:gd name="T17" fmla="*/ 11 h 15"/>
                <a:gd name="T18" fmla="*/ 6 w 18"/>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5">
                  <a:moveTo>
                    <a:pt x="6" y="15"/>
                  </a:moveTo>
                  <a:cubicBezTo>
                    <a:pt x="3" y="15"/>
                    <a:pt x="1" y="15"/>
                    <a:pt x="1" y="15"/>
                  </a:cubicBezTo>
                  <a:cubicBezTo>
                    <a:pt x="1" y="14"/>
                    <a:pt x="0" y="13"/>
                    <a:pt x="0" y="12"/>
                  </a:cubicBezTo>
                  <a:cubicBezTo>
                    <a:pt x="0" y="9"/>
                    <a:pt x="3" y="4"/>
                    <a:pt x="4" y="3"/>
                  </a:cubicBezTo>
                  <a:cubicBezTo>
                    <a:pt x="9" y="3"/>
                    <a:pt x="9" y="3"/>
                    <a:pt x="9" y="3"/>
                  </a:cubicBezTo>
                  <a:cubicBezTo>
                    <a:pt x="14" y="0"/>
                    <a:pt x="14" y="0"/>
                    <a:pt x="14" y="0"/>
                  </a:cubicBezTo>
                  <a:cubicBezTo>
                    <a:pt x="14" y="0"/>
                    <a:pt x="16" y="4"/>
                    <a:pt x="17" y="6"/>
                  </a:cubicBezTo>
                  <a:cubicBezTo>
                    <a:pt x="18" y="8"/>
                    <a:pt x="16" y="11"/>
                    <a:pt x="15" y="13"/>
                  </a:cubicBezTo>
                  <a:cubicBezTo>
                    <a:pt x="15" y="13"/>
                    <a:pt x="13" y="11"/>
                    <a:pt x="10" y="11"/>
                  </a:cubicBezTo>
                  <a:cubicBezTo>
                    <a:pt x="7" y="11"/>
                    <a:pt x="9" y="15"/>
                    <a:pt x="6" y="15"/>
                  </a:cubicBezTo>
                  <a:close/>
                </a:path>
              </a:pathLst>
            </a:custGeom>
            <a:solidFill>
              <a:schemeClr val="bg2"/>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42" name="Freeform 53"/>
            <p:cNvSpPr>
              <a:spLocks/>
            </p:cNvSpPr>
            <p:nvPr/>
          </p:nvSpPr>
          <p:spPr bwMode="auto">
            <a:xfrm>
              <a:off x="4422" y="2795"/>
              <a:ext cx="91" cy="46"/>
            </a:xfrm>
            <a:custGeom>
              <a:avLst/>
              <a:gdLst>
                <a:gd name="T0" fmla="*/ 6 w 18"/>
                <a:gd name="T1" fmla="*/ 15 h 15"/>
                <a:gd name="T2" fmla="*/ 1 w 18"/>
                <a:gd name="T3" fmla="*/ 15 h 15"/>
                <a:gd name="T4" fmla="*/ 0 w 18"/>
                <a:gd name="T5" fmla="*/ 12 h 15"/>
                <a:gd name="T6" fmla="*/ 4 w 18"/>
                <a:gd name="T7" fmla="*/ 3 h 15"/>
                <a:gd name="T8" fmla="*/ 9 w 18"/>
                <a:gd name="T9" fmla="*/ 3 h 15"/>
                <a:gd name="T10" fmla="*/ 14 w 18"/>
                <a:gd name="T11" fmla="*/ 0 h 15"/>
                <a:gd name="T12" fmla="*/ 17 w 18"/>
                <a:gd name="T13" fmla="*/ 6 h 15"/>
                <a:gd name="T14" fmla="*/ 15 w 18"/>
                <a:gd name="T15" fmla="*/ 13 h 15"/>
                <a:gd name="T16" fmla="*/ 10 w 18"/>
                <a:gd name="T17" fmla="*/ 11 h 15"/>
                <a:gd name="T18" fmla="*/ 6 w 18"/>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5">
                  <a:moveTo>
                    <a:pt x="6" y="15"/>
                  </a:moveTo>
                  <a:cubicBezTo>
                    <a:pt x="3" y="15"/>
                    <a:pt x="1" y="15"/>
                    <a:pt x="1" y="15"/>
                  </a:cubicBezTo>
                  <a:cubicBezTo>
                    <a:pt x="1" y="14"/>
                    <a:pt x="0" y="13"/>
                    <a:pt x="0" y="12"/>
                  </a:cubicBezTo>
                  <a:cubicBezTo>
                    <a:pt x="0" y="9"/>
                    <a:pt x="3" y="4"/>
                    <a:pt x="4" y="3"/>
                  </a:cubicBezTo>
                  <a:cubicBezTo>
                    <a:pt x="9" y="3"/>
                    <a:pt x="9" y="3"/>
                    <a:pt x="9" y="3"/>
                  </a:cubicBezTo>
                  <a:cubicBezTo>
                    <a:pt x="14" y="0"/>
                    <a:pt x="14" y="0"/>
                    <a:pt x="14" y="0"/>
                  </a:cubicBezTo>
                  <a:cubicBezTo>
                    <a:pt x="14" y="0"/>
                    <a:pt x="16" y="4"/>
                    <a:pt x="17" y="6"/>
                  </a:cubicBezTo>
                  <a:cubicBezTo>
                    <a:pt x="18" y="8"/>
                    <a:pt x="16" y="11"/>
                    <a:pt x="15" y="13"/>
                  </a:cubicBezTo>
                  <a:cubicBezTo>
                    <a:pt x="15" y="13"/>
                    <a:pt x="13" y="11"/>
                    <a:pt x="10" y="11"/>
                  </a:cubicBezTo>
                  <a:cubicBezTo>
                    <a:pt x="7" y="11"/>
                    <a:pt x="9" y="15"/>
                    <a:pt x="6" y="15"/>
                  </a:cubicBezTo>
                  <a:close/>
                </a:path>
              </a:pathLst>
            </a:custGeom>
            <a:solidFill>
              <a:schemeClr val="bg2"/>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43" name="Freeform 54"/>
            <p:cNvSpPr>
              <a:spLocks/>
            </p:cNvSpPr>
            <p:nvPr/>
          </p:nvSpPr>
          <p:spPr bwMode="auto">
            <a:xfrm>
              <a:off x="2427" y="2251"/>
              <a:ext cx="45" cy="91"/>
            </a:xfrm>
            <a:custGeom>
              <a:avLst/>
              <a:gdLst>
                <a:gd name="T0" fmla="*/ 6 w 18"/>
                <a:gd name="T1" fmla="*/ 15 h 15"/>
                <a:gd name="T2" fmla="*/ 1 w 18"/>
                <a:gd name="T3" fmla="*/ 15 h 15"/>
                <a:gd name="T4" fmla="*/ 0 w 18"/>
                <a:gd name="T5" fmla="*/ 12 h 15"/>
                <a:gd name="T6" fmla="*/ 4 w 18"/>
                <a:gd name="T7" fmla="*/ 3 h 15"/>
                <a:gd name="T8" fmla="*/ 9 w 18"/>
                <a:gd name="T9" fmla="*/ 3 h 15"/>
                <a:gd name="T10" fmla="*/ 14 w 18"/>
                <a:gd name="T11" fmla="*/ 0 h 15"/>
                <a:gd name="T12" fmla="*/ 17 w 18"/>
                <a:gd name="T13" fmla="*/ 6 h 15"/>
                <a:gd name="T14" fmla="*/ 15 w 18"/>
                <a:gd name="T15" fmla="*/ 13 h 15"/>
                <a:gd name="T16" fmla="*/ 10 w 18"/>
                <a:gd name="T17" fmla="*/ 11 h 15"/>
                <a:gd name="T18" fmla="*/ 6 w 18"/>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5">
                  <a:moveTo>
                    <a:pt x="6" y="15"/>
                  </a:moveTo>
                  <a:cubicBezTo>
                    <a:pt x="3" y="15"/>
                    <a:pt x="1" y="15"/>
                    <a:pt x="1" y="15"/>
                  </a:cubicBezTo>
                  <a:cubicBezTo>
                    <a:pt x="1" y="14"/>
                    <a:pt x="0" y="13"/>
                    <a:pt x="0" y="12"/>
                  </a:cubicBezTo>
                  <a:cubicBezTo>
                    <a:pt x="0" y="9"/>
                    <a:pt x="3" y="4"/>
                    <a:pt x="4" y="3"/>
                  </a:cubicBezTo>
                  <a:cubicBezTo>
                    <a:pt x="9" y="3"/>
                    <a:pt x="9" y="3"/>
                    <a:pt x="9" y="3"/>
                  </a:cubicBezTo>
                  <a:cubicBezTo>
                    <a:pt x="14" y="0"/>
                    <a:pt x="14" y="0"/>
                    <a:pt x="14" y="0"/>
                  </a:cubicBezTo>
                  <a:cubicBezTo>
                    <a:pt x="14" y="0"/>
                    <a:pt x="16" y="4"/>
                    <a:pt x="17" y="6"/>
                  </a:cubicBezTo>
                  <a:cubicBezTo>
                    <a:pt x="18" y="8"/>
                    <a:pt x="16" y="11"/>
                    <a:pt x="15" y="13"/>
                  </a:cubicBezTo>
                  <a:cubicBezTo>
                    <a:pt x="15" y="13"/>
                    <a:pt x="13" y="11"/>
                    <a:pt x="10" y="11"/>
                  </a:cubicBezTo>
                  <a:cubicBezTo>
                    <a:pt x="7" y="11"/>
                    <a:pt x="9" y="15"/>
                    <a:pt x="6" y="15"/>
                  </a:cubicBezTo>
                  <a:close/>
                </a:path>
              </a:pathLst>
            </a:custGeom>
            <a:solidFill>
              <a:schemeClr val="bg2"/>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sp>
          <p:nvSpPr>
            <p:cNvPr id="144" name="Freeform 56"/>
            <p:cNvSpPr>
              <a:spLocks/>
            </p:cNvSpPr>
            <p:nvPr/>
          </p:nvSpPr>
          <p:spPr bwMode="auto">
            <a:xfrm>
              <a:off x="4150" y="2704"/>
              <a:ext cx="45" cy="46"/>
            </a:xfrm>
            <a:custGeom>
              <a:avLst/>
              <a:gdLst>
                <a:gd name="T0" fmla="*/ 6 w 18"/>
                <a:gd name="T1" fmla="*/ 15 h 15"/>
                <a:gd name="T2" fmla="*/ 1 w 18"/>
                <a:gd name="T3" fmla="*/ 15 h 15"/>
                <a:gd name="T4" fmla="*/ 0 w 18"/>
                <a:gd name="T5" fmla="*/ 12 h 15"/>
                <a:gd name="T6" fmla="*/ 4 w 18"/>
                <a:gd name="T7" fmla="*/ 3 h 15"/>
                <a:gd name="T8" fmla="*/ 9 w 18"/>
                <a:gd name="T9" fmla="*/ 3 h 15"/>
                <a:gd name="T10" fmla="*/ 14 w 18"/>
                <a:gd name="T11" fmla="*/ 0 h 15"/>
                <a:gd name="T12" fmla="*/ 17 w 18"/>
                <a:gd name="T13" fmla="*/ 6 h 15"/>
                <a:gd name="T14" fmla="*/ 15 w 18"/>
                <a:gd name="T15" fmla="*/ 13 h 15"/>
                <a:gd name="T16" fmla="*/ 10 w 18"/>
                <a:gd name="T17" fmla="*/ 11 h 15"/>
                <a:gd name="T18" fmla="*/ 6 w 18"/>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5">
                  <a:moveTo>
                    <a:pt x="6" y="15"/>
                  </a:moveTo>
                  <a:cubicBezTo>
                    <a:pt x="3" y="15"/>
                    <a:pt x="1" y="15"/>
                    <a:pt x="1" y="15"/>
                  </a:cubicBezTo>
                  <a:cubicBezTo>
                    <a:pt x="1" y="14"/>
                    <a:pt x="0" y="13"/>
                    <a:pt x="0" y="12"/>
                  </a:cubicBezTo>
                  <a:cubicBezTo>
                    <a:pt x="0" y="9"/>
                    <a:pt x="3" y="4"/>
                    <a:pt x="4" y="3"/>
                  </a:cubicBezTo>
                  <a:cubicBezTo>
                    <a:pt x="9" y="3"/>
                    <a:pt x="9" y="3"/>
                    <a:pt x="9" y="3"/>
                  </a:cubicBezTo>
                  <a:cubicBezTo>
                    <a:pt x="14" y="0"/>
                    <a:pt x="14" y="0"/>
                    <a:pt x="14" y="0"/>
                  </a:cubicBezTo>
                  <a:cubicBezTo>
                    <a:pt x="14" y="0"/>
                    <a:pt x="16" y="4"/>
                    <a:pt x="17" y="6"/>
                  </a:cubicBezTo>
                  <a:cubicBezTo>
                    <a:pt x="18" y="8"/>
                    <a:pt x="16" y="11"/>
                    <a:pt x="15" y="13"/>
                  </a:cubicBezTo>
                  <a:cubicBezTo>
                    <a:pt x="15" y="13"/>
                    <a:pt x="13" y="11"/>
                    <a:pt x="10" y="11"/>
                  </a:cubicBezTo>
                  <a:cubicBezTo>
                    <a:pt x="7" y="11"/>
                    <a:pt x="9" y="15"/>
                    <a:pt x="6" y="15"/>
                  </a:cubicBezTo>
                  <a:close/>
                </a:path>
              </a:pathLst>
            </a:custGeom>
            <a:solidFill>
              <a:schemeClr val="bg2"/>
            </a:solidFill>
            <a:ln w="12700"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ZA"/>
            </a:p>
          </p:txBody>
        </p:sp>
      </p:grpSp>
      <p:sp>
        <p:nvSpPr>
          <p:cNvPr id="3" name="Rectangle 2"/>
          <p:cNvSpPr/>
          <p:nvPr/>
        </p:nvSpPr>
        <p:spPr>
          <a:xfrm>
            <a:off x="1544431" y="4387381"/>
            <a:ext cx="1439865" cy="1254354"/>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5" name="Rectangle 144"/>
          <p:cNvSpPr/>
          <p:nvPr/>
        </p:nvSpPr>
        <p:spPr>
          <a:xfrm>
            <a:off x="3810571" y="4725938"/>
            <a:ext cx="7473179" cy="888634"/>
          </a:xfrm>
          <a:prstGeom prst="rect">
            <a:avLst/>
          </a:prstGeom>
          <a:solidFill>
            <a:srgbClr val="FFC000"/>
          </a:solidFill>
        </p:spPr>
        <p:txBody>
          <a:bodyPr wrap="square" lIns="108896" tIns="54448" rIns="108896" bIns="54448">
            <a:spAutoFit/>
          </a:bodyPr>
          <a:lstStyle/>
          <a:p>
            <a:pPr algn="ctr">
              <a:lnSpc>
                <a:spcPct val="115000"/>
              </a:lnSpc>
              <a:spcAft>
                <a:spcPts val="1191"/>
              </a:spcAft>
            </a:pPr>
            <a:r>
              <a:rPr lang="en-ZA" sz="2000" dirty="0">
                <a:latin typeface="Calibri" panose="020F0502020204030204" pitchFamily="34" charset="0"/>
                <a:ea typeface="Cambria" panose="02040503050406030204" pitchFamily="18" charset="0"/>
                <a:cs typeface="Times New Roman" panose="02020603050405020304" pitchFamily="18" charset="0"/>
              </a:rPr>
              <a:t>Total contributions to the SACU pool amounted to </a:t>
            </a:r>
            <a:r>
              <a:rPr lang="en-ZA" sz="2400" dirty="0">
                <a:latin typeface="Calibri" panose="020F0502020204030204" pitchFamily="34" charset="0"/>
                <a:ea typeface="Cambria" panose="02040503050406030204" pitchFamily="18" charset="0"/>
                <a:cs typeface="Times New Roman" panose="02020603050405020304" pitchFamily="18" charset="0"/>
              </a:rPr>
              <a:t>R84.7 billion</a:t>
            </a:r>
            <a:r>
              <a:rPr lang="en-ZA" sz="2000" dirty="0">
                <a:latin typeface="Calibri" panose="020F0502020204030204" pitchFamily="34" charset="0"/>
                <a:ea typeface="Cambria" panose="02040503050406030204" pitchFamily="18" charset="0"/>
                <a:cs typeface="Times New Roman" panose="02020603050405020304" pitchFamily="18" charset="0"/>
              </a:rPr>
              <a:t>, up by a marginal 0.5% on the contributions from the previous year</a:t>
            </a:r>
          </a:p>
        </p:txBody>
      </p:sp>
      <p:sp>
        <p:nvSpPr>
          <p:cNvPr id="91" name="Rectangle 90"/>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81" name="Group 80"/>
          <p:cNvGrpSpPr/>
          <p:nvPr/>
        </p:nvGrpSpPr>
        <p:grpSpPr>
          <a:xfrm>
            <a:off x="11661501" y="5688000"/>
            <a:ext cx="430888" cy="1152129"/>
            <a:chOff x="11428927" y="365650"/>
            <a:chExt cx="430888" cy="1152129"/>
          </a:xfrm>
        </p:grpSpPr>
        <p:sp>
          <p:nvSpPr>
            <p:cNvPr id="82" name="Round Same Side Corner Rectangle 8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5" name="Group 84"/>
          <p:cNvGrpSpPr/>
          <p:nvPr/>
        </p:nvGrpSpPr>
        <p:grpSpPr>
          <a:xfrm>
            <a:off x="11659137" y="4559485"/>
            <a:ext cx="430888" cy="1152129"/>
            <a:chOff x="11428927" y="365650"/>
            <a:chExt cx="430888" cy="1152129"/>
          </a:xfrm>
        </p:grpSpPr>
        <p:sp>
          <p:nvSpPr>
            <p:cNvPr id="86" name="Round Same Side Corner Rectangle 8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7" name="TextBox 8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8" name="Group 87"/>
          <p:cNvGrpSpPr/>
          <p:nvPr/>
        </p:nvGrpSpPr>
        <p:grpSpPr>
          <a:xfrm>
            <a:off x="11654409" y="3430968"/>
            <a:ext cx="430888" cy="1152129"/>
            <a:chOff x="11428927" y="365650"/>
            <a:chExt cx="430888" cy="1152129"/>
          </a:xfrm>
        </p:grpSpPr>
        <p:sp>
          <p:nvSpPr>
            <p:cNvPr id="89" name="Round Same Side Corner Rectangle 8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0" name="TextBox 8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161" name="Group 160"/>
          <p:cNvGrpSpPr/>
          <p:nvPr/>
        </p:nvGrpSpPr>
        <p:grpSpPr>
          <a:xfrm>
            <a:off x="11649681" y="45417"/>
            <a:ext cx="430887" cy="1152129"/>
            <a:chOff x="11716960" y="45417"/>
            <a:chExt cx="430887" cy="1152129"/>
          </a:xfrm>
        </p:grpSpPr>
        <p:sp>
          <p:nvSpPr>
            <p:cNvPr id="162" name="Round Same Side Corner Rectangle 161"/>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63" name="TextBox 162"/>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164" name="Group 163"/>
          <p:cNvGrpSpPr/>
          <p:nvPr/>
        </p:nvGrpSpPr>
        <p:grpSpPr>
          <a:xfrm>
            <a:off x="11649681" y="2302451"/>
            <a:ext cx="430888" cy="1152129"/>
            <a:chOff x="11428927" y="365650"/>
            <a:chExt cx="430888" cy="1152129"/>
          </a:xfrm>
        </p:grpSpPr>
        <p:sp>
          <p:nvSpPr>
            <p:cNvPr id="165" name="Round Same Side Corner Rectangle 16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66" name="TextBox 16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67" name="Group 166"/>
          <p:cNvGrpSpPr/>
          <p:nvPr/>
        </p:nvGrpSpPr>
        <p:grpSpPr>
          <a:xfrm>
            <a:off x="11715799" y="1173934"/>
            <a:ext cx="462824" cy="1152129"/>
            <a:chOff x="11685022" y="1926277"/>
            <a:chExt cx="462824" cy="1152129"/>
          </a:xfrm>
        </p:grpSpPr>
        <p:sp>
          <p:nvSpPr>
            <p:cNvPr id="168" name="Round Same Side Corner Rectangle 167"/>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69" name="TextBox 168"/>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42896565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2421682"/>
            <a:ext cx="12198349" cy="1446550"/>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Ten Year Highlights</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2007/8 – 2016/17</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39</a:t>
            </a:fld>
            <a:endParaRPr lang="en-ZA" spc="300" dirty="0"/>
          </a:p>
        </p:txBody>
      </p:sp>
      <p:grpSp>
        <p:nvGrpSpPr>
          <p:cNvPr id="2" name="Group 1"/>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17" name="Round Same Side Corner Rectangle 16"/>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8" name="Straight Connector 17"/>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088" y="1992327"/>
              <a:ext cx="1598663" cy="1437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ounded Rectangle 19"/>
            <p:cNvSpPr/>
            <p:nvPr/>
          </p:nvSpPr>
          <p:spPr>
            <a:xfrm>
              <a:off x="763339" y="2176036"/>
              <a:ext cx="1440160" cy="1190475"/>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TextBox 20"/>
            <p:cNvSpPr txBox="1"/>
            <p:nvPr/>
          </p:nvSpPr>
          <p:spPr>
            <a:xfrm>
              <a:off x="626567" y="2544294"/>
              <a:ext cx="1728192" cy="813492"/>
            </a:xfrm>
            <a:prstGeom prst="rect">
              <a:avLst/>
            </a:prstGeom>
            <a:noFill/>
          </p:spPr>
          <p:txBody>
            <a:bodyPr wrap="square" rtlCol="0">
              <a:spAutoFit/>
            </a:bodyPr>
            <a:lstStyle/>
            <a:p>
              <a:pPr algn="ctr">
                <a:lnSpc>
                  <a:spcPts val="4400"/>
                </a:lnSpc>
              </a:pPr>
              <a:r>
                <a:rPr lang="en-ZA" sz="8800" b="1" dirty="0" smtClean="0"/>
                <a:t>10</a:t>
              </a:r>
              <a:endParaRPr lang="en-ZA" sz="4400" b="1" dirty="0"/>
            </a:p>
          </p:txBody>
        </p:sp>
        <p:sp>
          <p:nvSpPr>
            <p:cNvPr id="22" name="TextBox 21"/>
            <p:cNvSpPr txBox="1"/>
            <p:nvPr/>
          </p:nvSpPr>
          <p:spPr>
            <a:xfrm>
              <a:off x="619244" y="2781722"/>
              <a:ext cx="1728192" cy="596766"/>
            </a:xfrm>
            <a:prstGeom prst="rect">
              <a:avLst/>
            </a:prstGeom>
            <a:noFill/>
          </p:spPr>
          <p:txBody>
            <a:bodyPr wrap="square" rtlCol="0">
              <a:spAutoFit/>
            </a:bodyPr>
            <a:lstStyle/>
            <a:p>
              <a:pPr algn="ctr">
                <a:lnSpc>
                  <a:spcPts val="4400"/>
                </a:lnSpc>
              </a:pPr>
              <a:r>
                <a:rPr lang="en-ZA" sz="2400" b="1" dirty="0" smtClean="0"/>
                <a:t>years</a:t>
              </a:r>
              <a:endParaRPr lang="en-ZA" sz="2400" b="1" dirty="0"/>
            </a:p>
          </p:txBody>
        </p:sp>
      </p:grpSp>
    </p:spTree>
    <p:extLst>
      <p:ext uri="{BB962C8B-B14F-4D97-AF65-F5344CB8AC3E}">
        <p14:creationId xmlns:p14="http://schemas.microsoft.com/office/powerpoint/2010/main" val="1668693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smtClean="0">
                <a:solidFill>
                  <a:srgbClr val="002060"/>
                </a:solidFill>
              </a:rPr>
              <a:t>Presentation Outline</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a:t>
            </a:fld>
            <a:endParaRPr lang="en-ZA" spc="300" dirty="0"/>
          </a:p>
        </p:txBody>
      </p:sp>
      <p:grpSp>
        <p:nvGrpSpPr>
          <p:cNvPr id="4" name="Group 3"/>
          <p:cNvGrpSpPr/>
          <p:nvPr/>
        </p:nvGrpSpPr>
        <p:grpSpPr>
          <a:xfrm>
            <a:off x="2384583" y="3417126"/>
            <a:ext cx="2098326" cy="2025516"/>
            <a:chOff x="122511" y="1188254"/>
            <a:chExt cx="2098326" cy="2025516"/>
          </a:xfrm>
        </p:grpSpPr>
        <p:grpSp>
          <p:nvGrpSpPr>
            <p:cNvPr id="39" name="Group 38"/>
            <p:cNvGrpSpPr/>
            <p:nvPr/>
          </p:nvGrpSpPr>
          <p:grpSpPr>
            <a:xfrm>
              <a:off x="415488" y="1546958"/>
              <a:ext cx="1510115" cy="1666812"/>
              <a:chOff x="504202" y="1681371"/>
              <a:chExt cx="1958276" cy="2161477"/>
            </a:xfrm>
          </p:grpSpPr>
          <p:grpSp>
            <p:nvGrpSpPr>
              <p:cNvPr id="40" name="Group 39"/>
              <p:cNvGrpSpPr/>
              <p:nvPr/>
            </p:nvGrpSpPr>
            <p:grpSpPr>
              <a:xfrm>
                <a:off x="504202" y="1681371"/>
                <a:ext cx="1958276" cy="2161477"/>
                <a:chOff x="504202" y="1681371"/>
                <a:chExt cx="1958276" cy="2161477"/>
              </a:xfrm>
            </p:grpSpPr>
            <p:sp>
              <p:nvSpPr>
                <p:cNvPr id="70" name="Round Same Side Corner Rectangle 69"/>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71" name="Straight Connector 70"/>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088" y="1992327"/>
                <a:ext cx="1598663" cy="1437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ounded Rectangle 41"/>
              <p:cNvSpPr/>
              <p:nvPr/>
            </p:nvSpPr>
            <p:spPr>
              <a:xfrm>
                <a:off x="763339" y="2210113"/>
                <a:ext cx="1440160" cy="1190475"/>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p:cNvSpPr txBox="1"/>
              <p:nvPr/>
            </p:nvSpPr>
            <p:spPr>
              <a:xfrm>
                <a:off x="626567" y="2474225"/>
                <a:ext cx="1728192" cy="1019742"/>
              </a:xfrm>
              <a:prstGeom prst="rect">
                <a:avLst/>
              </a:prstGeom>
              <a:noFill/>
            </p:spPr>
            <p:txBody>
              <a:bodyPr wrap="square" rtlCol="0">
                <a:spAutoFit/>
              </a:bodyPr>
              <a:lstStyle/>
              <a:p>
                <a:pPr algn="ctr">
                  <a:lnSpc>
                    <a:spcPts val="4400"/>
                  </a:lnSpc>
                </a:pPr>
                <a:r>
                  <a:rPr lang="en-ZA" sz="7200" b="1" dirty="0" smtClean="0"/>
                  <a:t>10</a:t>
                </a:r>
                <a:endParaRPr lang="en-ZA" sz="4400" b="1" dirty="0"/>
              </a:p>
            </p:txBody>
          </p:sp>
          <p:sp>
            <p:nvSpPr>
              <p:cNvPr id="69" name="TextBox 68"/>
              <p:cNvSpPr txBox="1"/>
              <p:nvPr/>
            </p:nvSpPr>
            <p:spPr>
              <a:xfrm>
                <a:off x="619244" y="2737641"/>
                <a:ext cx="1728192" cy="756326"/>
              </a:xfrm>
              <a:prstGeom prst="rect">
                <a:avLst/>
              </a:prstGeom>
              <a:noFill/>
            </p:spPr>
            <p:txBody>
              <a:bodyPr wrap="square" rtlCol="0">
                <a:spAutoFit/>
              </a:bodyPr>
              <a:lstStyle/>
              <a:p>
                <a:pPr algn="ctr">
                  <a:lnSpc>
                    <a:spcPts val="4400"/>
                  </a:lnSpc>
                </a:pPr>
                <a:r>
                  <a:rPr lang="en-ZA" sz="1800" b="1" dirty="0" smtClean="0"/>
                  <a:t>years</a:t>
                </a:r>
                <a:endParaRPr lang="en-ZA" sz="1800" b="1" dirty="0"/>
              </a:p>
            </p:txBody>
          </p:sp>
        </p:grpSp>
        <p:sp>
          <p:nvSpPr>
            <p:cNvPr id="3" name="TextBox 2"/>
            <p:cNvSpPr txBox="1"/>
            <p:nvPr/>
          </p:nvSpPr>
          <p:spPr>
            <a:xfrm>
              <a:off x="122511" y="1188254"/>
              <a:ext cx="2098326" cy="369332"/>
            </a:xfrm>
            <a:prstGeom prst="rect">
              <a:avLst/>
            </a:prstGeom>
            <a:noFill/>
          </p:spPr>
          <p:txBody>
            <a:bodyPr wrap="square" rtlCol="0">
              <a:spAutoFit/>
            </a:bodyPr>
            <a:lstStyle/>
            <a:p>
              <a:pPr algn="ctr"/>
              <a:r>
                <a:rPr lang="en-ZA" sz="1800" b="1" dirty="0" smtClean="0"/>
                <a:t>Ten Years in SARS</a:t>
              </a:r>
              <a:endParaRPr lang="en-ZA" sz="1800" b="1" dirty="0"/>
            </a:p>
          </p:txBody>
        </p:sp>
      </p:grpSp>
      <p:grpSp>
        <p:nvGrpSpPr>
          <p:cNvPr id="7" name="Group 6"/>
          <p:cNvGrpSpPr/>
          <p:nvPr/>
        </p:nvGrpSpPr>
        <p:grpSpPr>
          <a:xfrm>
            <a:off x="151669" y="1764318"/>
            <a:ext cx="2098326" cy="2036144"/>
            <a:chOff x="2220837" y="3265858"/>
            <a:chExt cx="2098326" cy="2036144"/>
          </a:xfrm>
        </p:grpSpPr>
        <p:grpSp>
          <p:nvGrpSpPr>
            <p:cNvPr id="72" name="Group 71"/>
            <p:cNvGrpSpPr/>
            <p:nvPr/>
          </p:nvGrpSpPr>
          <p:grpSpPr>
            <a:xfrm>
              <a:off x="2508392" y="3635190"/>
              <a:ext cx="1510115" cy="1666812"/>
              <a:chOff x="504202" y="1681371"/>
              <a:chExt cx="1958276" cy="2161477"/>
            </a:xfrm>
          </p:grpSpPr>
          <p:grpSp>
            <p:nvGrpSpPr>
              <p:cNvPr id="73" name="Group 72"/>
              <p:cNvGrpSpPr/>
              <p:nvPr/>
            </p:nvGrpSpPr>
            <p:grpSpPr>
              <a:xfrm>
                <a:off x="504202" y="1681371"/>
                <a:ext cx="1958276" cy="2161477"/>
                <a:chOff x="504202" y="1681371"/>
                <a:chExt cx="1958276" cy="2161477"/>
              </a:xfrm>
            </p:grpSpPr>
            <p:sp>
              <p:nvSpPr>
                <p:cNvPr id="75" name="Round Same Side Corner Rectangle 74"/>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76" name="Straight Connector 75"/>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353" y="1913436"/>
                <a:ext cx="1555973" cy="155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6" name="TextBox 95"/>
            <p:cNvSpPr txBox="1"/>
            <p:nvPr/>
          </p:nvSpPr>
          <p:spPr>
            <a:xfrm>
              <a:off x="2220837" y="3265858"/>
              <a:ext cx="2098326" cy="369332"/>
            </a:xfrm>
            <a:prstGeom prst="rect">
              <a:avLst/>
            </a:prstGeom>
            <a:noFill/>
          </p:spPr>
          <p:txBody>
            <a:bodyPr wrap="square" rtlCol="0">
              <a:spAutoFit/>
            </a:bodyPr>
            <a:lstStyle/>
            <a:p>
              <a:pPr algn="ctr"/>
              <a:r>
                <a:rPr lang="en-ZA" sz="1800" b="1" dirty="0" smtClean="0"/>
                <a:t>Chapter Highlights</a:t>
              </a:r>
              <a:endParaRPr lang="en-ZA" sz="1800" b="1" dirty="0"/>
            </a:p>
          </p:txBody>
        </p:sp>
      </p:grpSp>
      <p:grpSp>
        <p:nvGrpSpPr>
          <p:cNvPr id="8" name="Group 7"/>
          <p:cNvGrpSpPr/>
          <p:nvPr/>
        </p:nvGrpSpPr>
        <p:grpSpPr>
          <a:xfrm>
            <a:off x="4617497" y="1764318"/>
            <a:ext cx="2098326" cy="2025516"/>
            <a:chOff x="4288881" y="1188254"/>
            <a:chExt cx="2098326" cy="2025516"/>
          </a:xfrm>
        </p:grpSpPr>
        <p:grpSp>
          <p:nvGrpSpPr>
            <p:cNvPr id="77" name="Group 76"/>
            <p:cNvGrpSpPr/>
            <p:nvPr/>
          </p:nvGrpSpPr>
          <p:grpSpPr>
            <a:xfrm>
              <a:off x="4601296" y="1546958"/>
              <a:ext cx="1510115" cy="1666812"/>
              <a:chOff x="504202" y="1681371"/>
              <a:chExt cx="1958276" cy="2161477"/>
            </a:xfrm>
          </p:grpSpPr>
          <p:sp>
            <p:nvSpPr>
              <p:cNvPr id="78" name="Round Same Side Corner Rectangle 77"/>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79" name="Straight Connector 78"/>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8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145" y="2067428"/>
                <a:ext cx="1643605" cy="1299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 name="TextBox 84"/>
              <p:cNvSpPr txBox="1"/>
              <p:nvPr/>
            </p:nvSpPr>
            <p:spPr>
              <a:xfrm>
                <a:off x="626567" y="2061642"/>
                <a:ext cx="1080120" cy="598675"/>
              </a:xfrm>
              <a:prstGeom prst="rect">
                <a:avLst/>
              </a:prstGeom>
              <a:noFill/>
            </p:spPr>
            <p:txBody>
              <a:bodyPr wrap="square" rtlCol="0">
                <a:spAutoFit/>
              </a:bodyPr>
              <a:lstStyle/>
              <a:p>
                <a:pPr algn="ctr"/>
                <a:r>
                  <a:rPr lang="en-ZA" sz="2400" b="1" spc="300" dirty="0" smtClean="0">
                    <a:solidFill>
                      <a:schemeClr val="bg1"/>
                    </a:solidFill>
                    <a:effectLst>
                      <a:outerShdw blurRad="38100" dist="38100" dir="2700000" algn="tl">
                        <a:srgbClr val="000000">
                          <a:alpha val="43137"/>
                        </a:srgbClr>
                      </a:outerShdw>
                    </a:effectLst>
                  </a:rPr>
                  <a:t>TAX</a:t>
                </a:r>
                <a:endParaRPr lang="en-ZA" sz="2400" b="1" spc="300" dirty="0">
                  <a:solidFill>
                    <a:schemeClr val="bg1"/>
                  </a:solidFill>
                  <a:effectLst>
                    <a:outerShdw blurRad="38100" dist="38100" dir="2700000" algn="tl">
                      <a:srgbClr val="000000">
                        <a:alpha val="43137"/>
                      </a:srgbClr>
                    </a:outerShdw>
                  </a:effectLst>
                </a:endParaRPr>
              </a:p>
            </p:txBody>
          </p:sp>
        </p:grpSp>
        <p:sp>
          <p:nvSpPr>
            <p:cNvPr id="97" name="TextBox 96"/>
            <p:cNvSpPr txBox="1"/>
            <p:nvPr/>
          </p:nvSpPr>
          <p:spPr>
            <a:xfrm>
              <a:off x="4288881" y="1188254"/>
              <a:ext cx="2098326" cy="369332"/>
            </a:xfrm>
            <a:prstGeom prst="rect">
              <a:avLst/>
            </a:prstGeom>
            <a:noFill/>
          </p:spPr>
          <p:txBody>
            <a:bodyPr wrap="square" rtlCol="0">
              <a:spAutoFit/>
            </a:bodyPr>
            <a:lstStyle/>
            <a:p>
              <a:pPr algn="ctr"/>
              <a:r>
                <a:rPr lang="en-ZA" sz="1800" b="1" dirty="0" smtClean="0"/>
                <a:t>Tax Relief</a:t>
              </a:r>
              <a:endParaRPr lang="en-ZA" sz="1800" b="1" dirty="0"/>
            </a:p>
          </p:txBody>
        </p:sp>
      </p:grpSp>
      <p:grpSp>
        <p:nvGrpSpPr>
          <p:cNvPr id="14" name="Group 13"/>
          <p:cNvGrpSpPr/>
          <p:nvPr/>
        </p:nvGrpSpPr>
        <p:grpSpPr>
          <a:xfrm>
            <a:off x="6850411" y="3417126"/>
            <a:ext cx="2232248" cy="2040040"/>
            <a:chOff x="8426038" y="1173730"/>
            <a:chExt cx="2232248" cy="2040040"/>
          </a:xfrm>
        </p:grpSpPr>
        <p:grpSp>
          <p:nvGrpSpPr>
            <p:cNvPr id="86" name="Group 85"/>
            <p:cNvGrpSpPr/>
            <p:nvPr/>
          </p:nvGrpSpPr>
          <p:grpSpPr>
            <a:xfrm>
              <a:off x="8787104" y="1546958"/>
              <a:ext cx="1510115" cy="1666812"/>
              <a:chOff x="504202" y="1681371"/>
              <a:chExt cx="1958276" cy="2161477"/>
            </a:xfrm>
          </p:grpSpPr>
          <p:grpSp>
            <p:nvGrpSpPr>
              <p:cNvPr id="87" name="Group 86"/>
              <p:cNvGrpSpPr/>
              <p:nvPr/>
            </p:nvGrpSpPr>
            <p:grpSpPr>
              <a:xfrm>
                <a:off x="504202" y="1681371"/>
                <a:ext cx="1958276" cy="2161477"/>
                <a:chOff x="504202" y="1681371"/>
                <a:chExt cx="1958276" cy="2161477"/>
              </a:xfrm>
            </p:grpSpPr>
            <p:sp>
              <p:nvSpPr>
                <p:cNvPr id="89" name="Round Same Side Corner Rectangle 88"/>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90" name="Straight Connector 89"/>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88" name="Picture 87"/>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626567" y="1915816"/>
                <a:ext cx="1585986" cy="1585986"/>
              </a:xfrm>
              <a:prstGeom prst="rect">
                <a:avLst/>
              </a:prstGeom>
            </p:spPr>
          </p:pic>
        </p:grpSp>
        <p:sp>
          <p:nvSpPr>
            <p:cNvPr id="98" name="TextBox 97"/>
            <p:cNvSpPr txBox="1"/>
            <p:nvPr/>
          </p:nvSpPr>
          <p:spPr>
            <a:xfrm>
              <a:off x="8426038" y="1173730"/>
              <a:ext cx="2232248" cy="369332"/>
            </a:xfrm>
            <a:prstGeom prst="rect">
              <a:avLst/>
            </a:prstGeom>
            <a:noFill/>
          </p:spPr>
          <p:txBody>
            <a:bodyPr wrap="square" rtlCol="0">
              <a:spAutoFit/>
            </a:bodyPr>
            <a:lstStyle/>
            <a:p>
              <a:pPr algn="ctr"/>
              <a:r>
                <a:rPr lang="en-ZA" sz="1800" b="1" dirty="0" smtClean="0"/>
                <a:t>African Tax Statistics</a:t>
              </a:r>
              <a:endParaRPr lang="en-ZA" sz="1800" b="1" dirty="0"/>
            </a:p>
          </p:txBody>
        </p:sp>
      </p:grpSp>
      <p:grpSp>
        <p:nvGrpSpPr>
          <p:cNvPr id="13" name="Group 12"/>
          <p:cNvGrpSpPr/>
          <p:nvPr/>
        </p:nvGrpSpPr>
        <p:grpSpPr>
          <a:xfrm>
            <a:off x="9217249" y="1764318"/>
            <a:ext cx="2232248" cy="2021059"/>
            <a:chOff x="6333134" y="3280943"/>
            <a:chExt cx="2232248" cy="2021059"/>
          </a:xfrm>
        </p:grpSpPr>
        <p:grpSp>
          <p:nvGrpSpPr>
            <p:cNvPr id="91" name="Group 90"/>
            <p:cNvGrpSpPr/>
            <p:nvPr/>
          </p:nvGrpSpPr>
          <p:grpSpPr>
            <a:xfrm>
              <a:off x="6694200" y="3635190"/>
              <a:ext cx="1510115" cy="1666812"/>
              <a:chOff x="504202" y="1681371"/>
              <a:chExt cx="1958276" cy="2161477"/>
            </a:xfrm>
          </p:grpSpPr>
          <p:grpSp>
            <p:nvGrpSpPr>
              <p:cNvPr id="92" name="Group 91"/>
              <p:cNvGrpSpPr/>
              <p:nvPr/>
            </p:nvGrpSpPr>
            <p:grpSpPr>
              <a:xfrm>
                <a:off x="504202" y="1681371"/>
                <a:ext cx="1958276" cy="2161477"/>
                <a:chOff x="504202" y="1681371"/>
                <a:chExt cx="1958276" cy="2161477"/>
              </a:xfrm>
            </p:grpSpPr>
            <p:sp>
              <p:nvSpPr>
                <p:cNvPr id="94" name="Round Same Side Corner Rectangle 93"/>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95" name="Straight Connector 94"/>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018" y="1864787"/>
                <a:ext cx="1794644" cy="179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9" name="TextBox 98"/>
            <p:cNvSpPr txBox="1"/>
            <p:nvPr/>
          </p:nvSpPr>
          <p:spPr>
            <a:xfrm>
              <a:off x="6333134" y="3280943"/>
              <a:ext cx="2232248" cy="369332"/>
            </a:xfrm>
            <a:prstGeom prst="rect">
              <a:avLst/>
            </a:prstGeom>
            <a:noFill/>
          </p:spPr>
          <p:txBody>
            <a:bodyPr wrap="square" rtlCol="0">
              <a:spAutoFit/>
            </a:bodyPr>
            <a:lstStyle/>
            <a:p>
              <a:pPr algn="ctr"/>
              <a:r>
                <a:rPr lang="en-ZA" sz="1800" b="1" dirty="0" smtClean="0"/>
                <a:t>Future Innovations</a:t>
              </a:r>
              <a:endParaRPr lang="en-ZA" sz="1800" b="1" dirty="0"/>
            </a:p>
          </p:txBody>
        </p:sp>
      </p:grpSp>
      <p:grpSp>
        <p:nvGrpSpPr>
          <p:cNvPr id="81" name="Group 80"/>
          <p:cNvGrpSpPr/>
          <p:nvPr/>
        </p:nvGrpSpPr>
        <p:grpSpPr>
          <a:xfrm>
            <a:off x="11661501" y="5688000"/>
            <a:ext cx="430888" cy="1152129"/>
            <a:chOff x="11428927" y="365650"/>
            <a:chExt cx="430888" cy="1152129"/>
          </a:xfrm>
        </p:grpSpPr>
        <p:sp>
          <p:nvSpPr>
            <p:cNvPr id="82" name="Round Same Side Corner Rectangle 8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100" name="Group 99"/>
          <p:cNvGrpSpPr/>
          <p:nvPr/>
        </p:nvGrpSpPr>
        <p:grpSpPr>
          <a:xfrm>
            <a:off x="11659137" y="4559485"/>
            <a:ext cx="430888" cy="1152129"/>
            <a:chOff x="11428927" y="365650"/>
            <a:chExt cx="430888" cy="1152129"/>
          </a:xfrm>
        </p:grpSpPr>
        <p:sp>
          <p:nvSpPr>
            <p:cNvPr id="101" name="Round Same Side Corner Rectangle 10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2" name="TextBox 10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103" name="Group 102"/>
          <p:cNvGrpSpPr/>
          <p:nvPr/>
        </p:nvGrpSpPr>
        <p:grpSpPr>
          <a:xfrm>
            <a:off x="11654409" y="3430968"/>
            <a:ext cx="430888" cy="1152129"/>
            <a:chOff x="11428927" y="365650"/>
            <a:chExt cx="430888" cy="1152129"/>
          </a:xfrm>
        </p:grpSpPr>
        <p:sp>
          <p:nvSpPr>
            <p:cNvPr id="104" name="Round Same Side Corner Rectangle 10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5" name="TextBox 10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106" name="Group 105"/>
          <p:cNvGrpSpPr/>
          <p:nvPr/>
        </p:nvGrpSpPr>
        <p:grpSpPr>
          <a:xfrm>
            <a:off x="11649681" y="2302451"/>
            <a:ext cx="430888" cy="1152129"/>
            <a:chOff x="11428927" y="365650"/>
            <a:chExt cx="430888" cy="1152129"/>
          </a:xfrm>
        </p:grpSpPr>
        <p:sp>
          <p:nvSpPr>
            <p:cNvPr id="107" name="Round Same Side Corner Rectangle 10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8" name="TextBox 10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109" name="Group 108"/>
          <p:cNvGrpSpPr/>
          <p:nvPr/>
        </p:nvGrpSpPr>
        <p:grpSpPr>
          <a:xfrm>
            <a:off x="11643791" y="1173934"/>
            <a:ext cx="430888" cy="1152129"/>
            <a:chOff x="11428927" y="365650"/>
            <a:chExt cx="430888" cy="1152129"/>
          </a:xfrm>
        </p:grpSpPr>
        <p:sp>
          <p:nvSpPr>
            <p:cNvPr id="110" name="Round Same Side Corner Rectangle 10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1" name="TextBox 11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112" name="Group 111"/>
          <p:cNvGrpSpPr/>
          <p:nvPr/>
        </p:nvGrpSpPr>
        <p:grpSpPr>
          <a:xfrm>
            <a:off x="11709695" y="45417"/>
            <a:ext cx="438152" cy="1152129"/>
            <a:chOff x="10708848" y="213250"/>
            <a:chExt cx="438152" cy="1152129"/>
          </a:xfrm>
        </p:grpSpPr>
        <p:sp>
          <p:nvSpPr>
            <p:cNvPr id="113" name="Round Same Side Corner Rectangle 112"/>
            <p:cNvSpPr/>
            <p:nvPr/>
          </p:nvSpPr>
          <p:spPr>
            <a:xfrm rot="5400000">
              <a:off x="10355493" y="573871"/>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4" name="TextBox 113"/>
            <p:cNvSpPr txBox="1"/>
            <p:nvPr/>
          </p:nvSpPr>
          <p:spPr>
            <a:xfrm>
              <a:off x="10708848" y="213250"/>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6082579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smtClean="0">
                <a:solidFill>
                  <a:srgbClr val="002060"/>
                </a:solidFill>
              </a:rPr>
              <a:t>SARS | 10 Year Highlights</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grpSp>
        <p:nvGrpSpPr>
          <p:cNvPr id="111" name="Group 110"/>
          <p:cNvGrpSpPr/>
          <p:nvPr/>
        </p:nvGrpSpPr>
        <p:grpSpPr>
          <a:xfrm>
            <a:off x="11661501" y="5688000"/>
            <a:ext cx="430888" cy="1152129"/>
            <a:chOff x="11428927" y="365650"/>
            <a:chExt cx="430888" cy="1152129"/>
          </a:xfrm>
        </p:grpSpPr>
        <p:sp>
          <p:nvSpPr>
            <p:cNvPr id="112" name="Round Same Side Corner Rectangle 11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3" name="TextBox 11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114" name="Group 113"/>
          <p:cNvGrpSpPr/>
          <p:nvPr/>
        </p:nvGrpSpPr>
        <p:grpSpPr>
          <a:xfrm>
            <a:off x="11659137" y="4559485"/>
            <a:ext cx="430888" cy="1152129"/>
            <a:chOff x="11428927" y="365650"/>
            <a:chExt cx="430888" cy="1152129"/>
          </a:xfrm>
        </p:grpSpPr>
        <p:sp>
          <p:nvSpPr>
            <p:cNvPr id="115" name="Round Same Side Corner Rectangle 11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6" name="TextBox 11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120" name="Group 119"/>
          <p:cNvGrpSpPr/>
          <p:nvPr/>
        </p:nvGrpSpPr>
        <p:grpSpPr>
          <a:xfrm>
            <a:off x="11654409" y="3430968"/>
            <a:ext cx="430888" cy="1152129"/>
            <a:chOff x="11428927" y="365650"/>
            <a:chExt cx="430888" cy="1152129"/>
          </a:xfrm>
        </p:grpSpPr>
        <p:sp>
          <p:nvSpPr>
            <p:cNvPr id="121" name="Round Same Side Corner Rectangle 12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2" name="TextBox 12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5" name="Group 4"/>
          <p:cNvGrpSpPr/>
          <p:nvPr/>
        </p:nvGrpSpPr>
        <p:grpSpPr>
          <a:xfrm>
            <a:off x="11652045" y="1173934"/>
            <a:ext cx="430887" cy="1152129"/>
            <a:chOff x="11652045" y="1926277"/>
            <a:chExt cx="430887" cy="1152129"/>
          </a:xfrm>
        </p:grpSpPr>
        <p:sp>
          <p:nvSpPr>
            <p:cNvPr id="124" name="Round Same Side Corner Rectangle 123"/>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5" name="TextBox 124"/>
            <p:cNvSpPr txBox="1"/>
            <p:nvPr/>
          </p:nvSpPr>
          <p:spPr>
            <a:xfrm>
              <a:off x="11675729"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3" name="Group 2"/>
          <p:cNvGrpSpPr/>
          <p:nvPr/>
        </p:nvGrpSpPr>
        <p:grpSpPr>
          <a:xfrm>
            <a:off x="11643791" y="45417"/>
            <a:ext cx="430887" cy="1152129"/>
            <a:chOff x="11643791" y="45417"/>
            <a:chExt cx="430887" cy="1152129"/>
          </a:xfrm>
        </p:grpSpPr>
        <p:sp>
          <p:nvSpPr>
            <p:cNvPr id="132" name="Round Same Side Corner Rectangle 131"/>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3" name="TextBox 132"/>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40</a:t>
            </a:fld>
            <a:endParaRPr lang="en-ZA" spc="300" dirty="0"/>
          </a:p>
        </p:txBody>
      </p:sp>
      <p:grpSp>
        <p:nvGrpSpPr>
          <p:cNvPr id="31" name="Group 30"/>
          <p:cNvGrpSpPr/>
          <p:nvPr/>
        </p:nvGrpSpPr>
        <p:grpSpPr>
          <a:xfrm>
            <a:off x="11715799" y="2302451"/>
            <a:ext cx="462824" cy="1152129"/>
            <a:chOff x="11685022" y="985847"/>
            <a:chExt cx="462824" cy="1152129"/>
          </a:xfrm>
        </p:grpSpPr>
        <p:sp>
          <p:nvSpPr>
            <p:cNvPr id="32" name="Round Same Side Corner Rectangle 31"/>
            <p:cNvSpPr/>
            <p:nvPr/>
          </p:nvSpPr>
          <p:spPr>
            <a:xfrm rot="5400000">
              <a:off x="11356339" y="134646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TextBox 32"/>
            <p:cNvSpPr txBox="1"/>
            <p:nvPr/>
          </p:nvSpPr>
          <p:spPr>
            <a:xfrm>
              <a:off x="11685022" y="98584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10 Years</a:t>
              </a:r>
              <a:endParaRPr lang="en-ZA" sz="1600" dirty="0">
                <a:solidFill>
                  <a:schemeClr val="bg1"/>
                </a:solidFill>
                <a:effectLst>
                  <a:outerShdw blurRad="38100" dist="38100" dir="2700000" algn="tl">
                    <a:srgbClr val="000000">
                      <a:alpha val="43137"/>
                    </a:srgbClr>
                  </a:outerShdw>
                </a:effectLst>
              </a:endParaRPr>
            </a:p>
          </p:txBody>
        </p:sp>
      </p:grpSp>
      <p:pic>
        <p:nvPicPr>
          <p:cNvPr id="3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567" y="1790387"/>
            <a:ext cx="4232354" cy="106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194519" y="2947224"/>
            <a:ext cx="1304528" cy="338554"/>
          </a:xfrm>
          <a:prstGeom prst="rect">
            <a:avLst/>
          </a:prstGeom>
          <a:noFill/>
        </p:spPr>
        <p:txBody>
          <a:bodyPr wrap="square" rtlCol="0">
            <a:spAutoFit/>
          </a:bodyPr>
          <a:lstStyle/>
          <a:p>
            <a:pPr algn="ctr"/>
            <a:r>
              <a:rPr lang="en-ZA" sz="1600" b="1" dirty="0" smtClean="0"/>
              <a:t>2006 - 2014</a:t>
            </a:r>
            <a:endParaRPr lang="en-ZA" sz="1600" b="1" dirty="0"/>
          </a:p>
        </p:txBody>
      </p:sp>
      <p:sp>
        <p:nvSpPr>
          <p:cNvPr id="37" name="TextBox 36"/>
          <p:cNvSpPr txBox="1"/>
          <p:nvPr/>
        </p:nvSpPr>
        <p:spPr>
          <a:xfrm>
            <a:off x="2217031" y="2947224"/>
            <a:ext cx="1503784" cy="338554"/>
          </a:xfrm>
          <a:prstGeom prst="rect">
            <a:avLst/>
          </a:prstGeom>
          <a:noFill/>
        </p:spPr>
        <p:txBody>
          <a:bodyPr wrap="square" rtlCol="0">
            <a:spAutoFit/>
          </a:bodyPr>
          <a:lstStyle/>
          <a:p>
            <a:pPr algn="ctr"/>
            <a:r>
              <a:rPr lang="en-ZA" sz="1600" b="1" dirty="0" smtClean="0"/>
              <a:t>2015 - 2016</a:t>
            </a:r>
            <a:endParaRPr lang="en-ZA" sz="1600" b="1" dirty="0"/>
          </a:p>
        </p:txBody>
      </p:sp>
      <p:sp>
        <p:nvSpPr>
          <p:cNvPr id="38" name="TextBox 37"/>
          <p:cNvSpPr txBox="1"/>
          <p:nvPr/>
        </p:nvSpPr>
        <p:spPr>
          <a:xfrm>
            <a:off x="4438799" y="2947224"/>
            <a:ext cx="652264" cy="338554"/>
          </a:xfrm>
          <a:prstGeom prst="rect">
            <a:avLst/>
          </a:prstGeom>
          <a:noFill/>
        </p:spPr>
        <p:txBody>
          <a:bodyPr wrap="square" rtlCol="0">
            <a:spAutoFit/>
          </a:bodyPr>
          <a:lstStyle/>
          <a:p>
            <a:pPr algn="ctr"/>
            <a:r>
              <a:rPr lang="en-ZA" sz="1600" b="1" dirty="0" smtClean="0"/>
              <a:t>2017</a:t>
            </a:r>
            <a:endParaRPr lang="en-ZA" sz="1600" b="1" dirty="0"/>
          </a:p>
        </p:txBody>
      </p:sp>
      <p:cxnSp>
        <p:nvCxnSpPr>
          <p:cNvPr id="39" name="Straight Connector 38"/>
          <p:cNvCxnSpPr/>
          <p:nvPr/>
        </p:nvCxnSpPr>
        <p:spPr>
          <a:xfrm>
            <a:off x="122511" y="2925738"/>
            <a:ext cx="5472608" cy="0"/>
          </a:xfrm>
          <a:prstGeom prst="line">
            <a:avLst/>
          </a:prstGeom>
          <a:ln w="12700">
            <a:solidFill>
              <a:srgbClr val="003B76"/>
            </a:solidFill>
            <a:prstDash val="sysDot"/>
          </a:ln>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554559" y="1989634"/>
            <a:ext cx="576064" cy="576064"/>
          </a:xfrm>
          <a:prstGeom prst="ellipse">
            <a:avLst/>
          </a:prstGeom>
          <a:solidFill>
            <a:schemeClr val="bg1"/>
          </a:solidFill>
          <a:ln>
            <a:solidFill>
              <a:srgbClr val="003B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4" name="Oval 43"/>
          <p:cNvSpPr/>
          <p:nvPr/>
        </p:nvSpPr>
        <p:spPr>
          <a:xfrm>
            <a:off x="2642791" y="1809610"/>
            <a:ext cx="648000" cy="648000"/>
          </a:xfrm>
          <a:prstGeom prst="ellipse">
            <a:avLst/>
          </a:prstGeom>
          <a:solidFill>
            <a:schemeClr val="bg1"/>
          </a:solidFill>
          <a:ln>
            <a:solidFill>
              <a:srgbClr val="003B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Oval 44"/>
          <p:cNvSpPr/>
          <p:nvPr/>
        </p:nvSpPr>
        <p:spPr>
          <a:xfrm>
            <a:off x="4371023" y="1557586"/>
            <a:ext cx="720000" cy="720000"/>
          </a:xfrm>
          <a:prstGeom prst="ellipse">
            <a:avLst/>
          </a:prstGeom>
          <a:solidFill>
            <a:srgbClr val="003B76"/>
          </a:solidFill>
          <a:ln>
            <a:solidFill>
              <a:srgbClr val="003B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6" name="TextBox 45"/>
          <p:cNvSpPr txBox="1"/>
          <p:nvPr/>
        </p:nvSpPr>
        <p:spPr>
          <a:xfrm>
            <a:off x="482551" y="2062803"/>
            <a:ext cx="720080" cy="430887"/>
          </a:xfrm>
          <a:prstGeom prst="rect">
            <a:avLst/>
          </a:prstGeom>
          <a:noFill/>
        </p:spPr>
        <p:txBody>
          <a:bodyPr wrap="square" rtlCol="0">
            <a:spAutoFit/>
          </a:bodyPr>
          <a:lstStyle/>
          <a:p>
            <a:pPr algn="ctr"/>
            <a:r>
              <a:rPr lang="en-ZA" sz="2200" b="1" dirty="0" smtClean="0"/>
              <a:t>40%</a:t>
            </a:r>
            <a:endParaRPr lang="en-ZA" sz="2200" b="1" dirty="0"/>
          </a:p>
        </p:txBody>
      </p:sp>
      <p:sp>
        <p:nvSpPr>
          <p:cNvPr id="47" name="TextBox 46"/>
          <p:cNvSpPr txBox="1"/>
          <p:nvPr/>
        </p:nvSpPr>
        <p:spPr>
          <a:xfrm>
            <a:off x="2606751" y="1918166"/>
            <a:ext cx="720080" cy="430887"/>
          </a:xfrm>
          <a:prstGeom prst="rect">
            <a:avLst/>
          </a:prstGeom>
          <a:noFill/>
        </p:spPr>
        <p:txBody>
          <a:bodyPr wrap="square" rtlCol="0">
            <a:spAutoFit/>
          </a:bodyPr>
          <a:lstStyle/>
          <a:p>
            <a:pPr algn="ctr"/>
            <a:r>
              <a:rPr lang="en-ZA" sz="2200" b="1" dirty="0" smtClean="0"/>
              <a:t>41%</a:t>
            </a:r>
            <a:endParaRPr lang="en-ZA" sz="2200" b="1" dirty="0"/>
          </a:p>
        </p:txBody>
      </p:sp>
      <p:sp>
        <p:nvSpPr>
          <p:cNvPr id="48" name="TextBox 47"/>
          <p:cNvSpPr txBox="1"/>
          <p:nvPr/>
        </p:nvSpPr>
        <p:spPr>
          <a:xfrm>
            <a:off x="4370983" y="1702142"/>
            <a:ext cx="720080" cy="430887"/>
          </a:xfrm>
          <a:prstGeom prst="rect">
            <a:avLst/>
          </a:prstGeom>
          <a:noFill/>
        </p:spPr>
        <p:txBody>
          <a:bodyPr wrap="square" rtlCol="0">
            <a:spAutoFit/>
          </a:bodyPr>
          <a:lstStyle/>
          <a:p>
            <a:pPr algn="ctr"/>
            <a:r>
              <a:rPr lang="en-ZA" sz="2200" b="1" dirty="0" smtClean="0">
                <a:solidFill>
                  <a:schemeClr val="bg1"/>
                </a:solidFill>
                <a:effectLst>
                  <a:outerShdw blurRad="38100" dist="38100" dir="2700000" algn="tl">
                    <a:srgbClr val="000000">
                      <a:alpha val="43137"/>
                    </a:srgbClr>
                  </a:outerShdw>
                </a:effectLst>
              </a:rPr>
              <a:t>45%</a:t>
            </a:r>
            <a:endParaRPr lang="en-ZA" sz="2200" b="1" dirty="0">
              <a:solidFill>
                <a:schemeClr val="bg1"/>
              </a:solidFill>
              <a:effectLst>
                <a:outerShdw blurRad="38100" dist="38100" dir="2700000" algn="tl">
                  <a:srgbClr val="000000">
                    <a:alpha val="43137"/>
                  </a:srgbClr>
                </a:outerShdw>
              </a:effectLst>
            </a:endParaRPr>
          </a:p>
        </p:txBody>
      </p:sp>
      <p:cxnSp>
        <p:nvCxnSpPr>
          <p:cNvPr id="52" name="Straight Connector 51"/>
          <p:cNvCxnSpPr>
            <a:stCxn id="43" idx="4"/>
          </p:cNvCxnSpPr>
          <p:nvPr/>
        </p:nvCxnSpPr>
        <p:spPr>
          <a:xfrm>
            <a:off x="842591" y="2565698"/>
            <a:ext cx="0" cy="277289"/>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44" idx="4"/>
          </p:cNvCxnSpPr>
          <p:nvPr/>
        </p:nvCxnSpPr>
        <p:spPr>
          <a:xfrm>
            <a:off x="2966791" y="2457610"/>
            <a:ext cx="0" cy="38537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45" idx="4"/>
          </p:cNvCxnSpPr>
          <p:nvPr/>
        </p:nvCxnSpPr>
        <p:spPr>
          <a:xfrm>
            <a:off x="4731023" y="2277586"/>
            <a:ext cx="0" cy="565401"/>
          </a:xfrm>
          <a:prstGeom prst="line">
            <a:avLst/>
          </a:prstGeom>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66527" y="837506"/>
            <a:ext cx="5256584" cy="509749"/>
          </a:xfrm>
          <a:prstGeom prst="rect">
            <a:avLst/>
          </a:prstGeom>
          <a:noFill/>
        </p:spPr>
        <p:txBody>
          <a:bodyPr wrap="square" lIns="108896" tIns="54448" rIns="108896" bIns="54448" rtlCol="0">
            <a:spAutoFit/>
          </a:bodyPr>
          <a:lstStyle/>
          <a:p>
            <a:pPr algn="ctr">
              <a:lnSpc>
                <a:spcPct val="115000"/>
              </a:lnSpc>
              <a:spcBef>
                <a:spcPts val="1191"/>
              </a:spcBef>
              <a:spcAft>
                <a:spcPts val="1191"/>
              </a:spcAft>
            </a:pPr>
            <a:r>
              <a:rPr lang="en-ZA" sz="2400" dirty="0">
                <a:latin typeface="Calibri" panose="020F0502020204030204" pitchFamily="34" charset="0"/>
                <a:ea typeface="Cambria" panose="02040503050406030204" pitchFamily="18" charset="0"/>
                <a:cs typeface="Times New Roman" panose="02020603050405020304" pitchFamily="18" charset="0"/>
              </a:rPr>
              <a:t>Income tax rates for individuals</a:t>
            </a:r>
          </a:p>
        </p:txBody>
      </p:sp>
      <p:sp>
        <p:nvSpPr>
          <p:cNvPr id="4" name="Rectangle 3"/>
          <p:cNvSpPr/>
          <p:nvPr/>
        </p:nvSpPr>
        <p:spPr>
          <a:xfrm>
            <a:off x="289208" y="3370763"/>
            <a:ext cx="5245244" cy="2315201"/>
          </a:xfrm>
          <a:prstGeom prst="rect">
            <a:avLst/>
          </a:prstGeom>
          <a:gradFill flip="none" rotWithShape="1">
            <a:gsLst>
              <a:gs pos="0">
                <a:srgbClr val="0D83D9">
                  <a:shade val="30000"/>
                  <a:satMod val="115000"/>
                </a:srgbClr>
              </a:gs>
              <a:gs pos="50000">
                <a:srgbClr val="0D83D9">
                  <a:shade val="67500"/>
                  <a:satMod val="115000"/>
                </a:srgbClr>
              </a:gs>
              <a:gs pos="100000">
                <a:srgbClr val="0D83D9">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0" name="TextBox 59"/>
          <p:cNvSpPr txBox="1"/>
          <p:nvPr/>
        </p:nvSpPr>
        <p:spPr>
          <a:xfrm>
            <a:off x="266526" y="3357786"/>
            <a:ext cx="5256585" cy="2308324"/>
          </a:xfrm>
          <a:prstGeom prst="rect">
            <a:avLst/>
          </a:prstGeom>
          <a:noFill/>
        </p:spPr>
        <p:txBody>
          <a:bodyPr wrap="square" rtlCol="0">
            <a:spAutoFit/>
          </a:bodyPr>
          <a:lstStyle/>
          <a:p>
            <a:pPr marL="342900" indent="-342900">
              <a:buFont typeface="Wingdings" panose="05000000000000000000" pitchFamily="2" charset="2"/>
              <a:buChar char="ü"/>
            </a:pPr>
            <a:r>
              <a:rPr lang="en-ZA" sz="2000" dirty="0">
                <a:solidFill>
                  <a:schemeClr val="bg1"/>
                </a:solidFill>
                <a:effectLst>
                  <a:outerShdw blurRad="38100" dist="38100" dir="2700000" algn="tl">
                    <a:srgbClr val="000000">
                      <a:alpha val="43137"/>
                    </a:srgbClr>
                  </a:outerShdw>
                </a:effectLst>
              </a:rPr>
              <a:t>The maximum </a:t>
            </a:r>
            <a:r>
              <a:rPr lang="en-ZA" sz="2000" dirty="0" smtClean="0">
                <a:solidFill>
                  <a:schemeClr val="bg1"/>
                </a:solidFill>
                <a:effectLst>
                  <a:outerShdw blurRad="38100" dist="38100" dir="2700000" algn="tl">
                    <a:srgbClr val="000000">
                      <a:alpha val="43137"/>
                    </a:srgbClr>
                  </a:outerShdw>
                </a:effectLst>
              </a:rPr>
              <a:t>marginal rate </a:t>
            </a:r>
            <a:r>
              <a:rPr lang="en-ZA" sz="2000" dirty="0">
                <a:solidFill>
                  <a:schemeClr val="bg1"/>
                </a:solidFill>
                <a:effectLst>
                  <a:outerShdw blurRad="38100" dist="38100" dir="2700000" algn="tl">
                    <a:srgbClr val="000000">
                      <a:alpha val="43137"/>
                    </a:srgbClr>
                  </a:outerShdw>
                </a:effectLst>
              </a:rPr>
              <a:t>for individuals has </a:t>
            </a:r>
            <a:r>
              <a:rPr lang="en-ZA" sz="2000" dirty="0" smtClean="0">
                <a:solidFill>
                  <a:schemeClr val="bg1"/>
                </a:solidFill>
                <a:effectLst>
                  <a:outerShdw blurRad="38100" dist="38100" dir="2700000" algn="tl">
                    <a:srgbClr val="000000">
                      <a:alpha val="43137"/>
                    </a:srgbClr>
                  </a:outerShdw>
                </a:effectLst>
              </a:rPr>
              <a:t>been stable </a:t>
            </a:r>
            <a:r>
              <a:rPr lang="en-ZA" sz="2000" dirty="0">
                <a:solidFill>
                  <a:schemeClr val="bg1"/>
                </a:solidFill>
                <a:effectLst>
                  <a:outerShdw blurRad="38100" dist="38100" dir="2700000" algn="tl">
                    <a:srgbClr val="000000">
                      <a:alpha val="43137"/>
                    </a:srgbClr>
                  </a:outerShdw>
                </a:effectLst>
              </a:rPr>
              <a:t>for some time </a:t>
            </a:r>
            <a:r>
              <a:rPr lang="en-ZA" sz="2000" dirty="0" smtClean="0">
                <a:solidFill>
                  <a:schemeClr val="bg1"/>
                </a:solidFill>
                <a:effectLst>
                  <a:outerShdw blurRad="38100" dist="38100" dir="2700000" algn="tl">
                    <a:srgbClr val="000000">
                      <a:alpha val="43137"/>
                    </a:srgbClr>
                  </a:outerShdw>
                </a:effectLst>
              </a:rPr>
              <a:t>but has been </a:t>
            </a:r>
            <a:r>
              <a:rPr lang="en-ZA" sz="2000" dirty="0">
                <a:solidFill>
                  <a:schemeClr val="bg1"/>
                </a:solidFill>
                <a:effectLst>
                  <a:outerShdw blurRad="38100" dist="38100" dir="2700000" algn="tl">
                    <a:srgbClr val="000000">
                      <a:alpha val="43137"/>
                    </a:srgbClr>
                  </a:outerShdw>
                </a:effectLst>
              </a:rPr>
              <a:t>increased to </a:t>
            </a:r>
            <a:r>
              <a:rPr lang="en-ZA" sz="2400" dirty="0">
                <a:solidFill>
                  <a:schemeClr val="bg1"/>
                </a:solidFill>
                <a:effectLst>
                  <a:outerShdw blurRad="38100" dist="38100" dir="2700000" algn="tl">
                    <a:srgbClr val="000000">
                      <a:alpha val="43137"/>
                    </a:srgbClr>
                  </a:outerShdw>
                </a:effectLst>
              </a:rPr>
              <a:t>45%</a:t>
            </a:r>
            <a:r>
              <a:rPr lang="en-ZA" sz="2000" dirty="0">
                <a:solidFill>
                  <a:schemeClr val="bg1"/>
                </a:solidFill>
                <a:effectLst>
                  <a:outerShdw blurRad="38100" dist="38100" dir="2700000" algn="tl">
                    <a:srgbClr val="000000">
                      <a:alpha val="43137"/>
                    </a:srgbClr>
                  </a:outerShdw>
                </a:effectLst>
              </a:rPr>
              <a:t> </a:t>
            </a:r>
            <a:r>
              <a:rPr lang="en-ZA" sz="2000" dirty="0" smtClean="0">
                <a:solidFill>
                  <a:schemeClr val="bg1"/>
                </a:solidFill>
                <a:effectLst>
                  <a:outerShdw blurRad="38100" dist="38100" dir="2700000" algn="tl">
                    <a:srgbClr val="000000">
                      <a:alpha val="43137"/>
                    </a:srgbClr>
                  </a:outerShdw>
                </a:effectLst>
              </a:rPr>
              <a:t>with effect </a:t>
            </a:r>
            <a:r>
              <a:rPr lang="en-ZA" sz="2000" dirty="0">
                <a:solidFill>
                  <a:schemeClr val="bg1"/>
                </a:solidFill>
                <a:effectLst>
                  <a:outerShdw blurRad="38100" dist="38100" dir="2700000" algn="tl">
                    <a:srgbClr val="000000">
                      <a:alpha val="43137"/>
                    </a:srgbClr>
                  </a:outerShdw>
                </a:effectLst>
              </a:rPr>
              <a:t>from 1 March 2017.</a:t>
            </a:r>
          </a:p>
          <a:p>
            <a:pPr marL="342900" indent="-342900">
              <a:buFont typeface="Wingdings" panose="05000000000000000000" pitchFamily="2" charset="2"/>
              <a:buChar char="ü"/>
            </a:pPr>
            <a:r>
              <a:rPr lang="en-ZA" sz="2000" dirty="0">
                <a:solidFill>
                  <a:schemeClr val="bg1"/>
                </a:solidFill>
                <a:effectLst>
                  <a:outerShdw blurRad="38100" dist="38100" dir="2700000" algn="tl">
                    <a:srgbClr val="000000">
                      <a:alpha val="43137"/>
                    </a:srgbClr>
                  </a:outerShdw>
                </a:effectLst>
              </a:rPr>
              <a:t>Increased individual </a:t>
            </a:r>
            <a:r>
              <a:rPr lang="en-ZA" sz="2000" dirty="0" smtClean="0">
                <a:solidFill>
                  <a:schemeClr val="bg1"/>
                </a:solidFill>
                <a:effectLst>
                  <a:outerShdw blurRad="38100" dist="38100" dir="2700000" algn="tl">
                    <a:srgbClr val="000000">
                      <a:alpha val="43137"/>
                    </a:srgbClr>
                  </a:outerShdw>
                </a:effectLst>
              </a:rPr>
              <a:t>tax rates may </a:t>
            </a:r>
            <a:r>
              <a:rPr lang="en-ZA" sz="2000" dirty="0">
                <a:solidFill>
                  <a:schemeClr val="bg1"/>
                </a:solidFill>
                <a:effectLst>
                  <a:outerShdw blurRad="38100" dist="38100" dir="2700000" algn="tl">
                    <a:srgbClr val="000000">
                      <a:alpha val="43137"/>
                    </a:srgbClr>
                  </a:outerShdw>
                </a:effectLst>
              </a:rPr>
              <a:t>potentially act as </a:t>
            </a:r>
            <a:r>
              <a:rPr lang="en-ZA" sz="2000" dirty="0" smtClean="0">
                <a:solidFill>
                  <a:schemeClr val="bg1"/>
                </a:solidFill>
                <a:effectLst>
                  <a:outerShdw blurRad="38100" dist="38100" dir="2700000" algn="tl">
                    <a:srgbClr val="000000">
                      <a:alpha val="43137"/>
                    </a:srgbClr>
                  </a:outerShdw>
                </a:effectLst>
              </a:rPr>
              <a:t>a disincentive </a:t>
            </a:r>
            <a:r>
              <a:rPr lang="en-ZA" sz="2000" dirty="0">
                <a:solidFill>
                  <a:schemeClr val="bg1"/>
                </a:solidFill>
                <a:effectLst>
                  <a:outerShdw blurRad="38100" dist="38100" dir="2700000" algn="tl">
                    <a:srgbClr val="000000">
                      <a:alpha val="43137"/>
                    </a:srgbClr>
                  </a:outerShdw>
                </a:effectLst>
              </a:rPr>
              <a:t>for </a:t>
            </a:r>
            <a:r>
              <a:rPr lang="en-ZA" sz="2000" dirty="0" smtClean="0">
                <a:solidFill>
                  <a:schemeClr val="bg1"/>
                </a:solidFill>
                <a:effectLst>
                  <a:outerShdw blurRad="38100" dist="38100" dir="2700000" algn="tl">
                    <a:srgbClr val="000000">
                      <a:alpha val="43137"/>
                    </a:srgbClr>
                  </a:outerShdw>
                </a:effectLst>
              </a:rPr>
              <a:t>economic activity</a:t>
            </a:r>
            <a:r>
              <a:rPr lang="en-ZA" sz="2000" dirty="0">
                <a:solidFill>
                  <a:schemeClr val="bg1"/>
                </a:solidFill>
                <a:effectLst>
                  <a:outerShdw blurRad="38100" dist="38100" dir="2700000" algn="tl">
                    <a:srgbClr val="000000">
                      <a:alpha val="43137"/>
                    </a:srgbClr>
                  </a:outerShdw>
                </a:effectLst>
              </a:rPr>
              <a:t>, savings </a:t>
            </a:r>
            <a:r>
              <a:rPr lang="en-ZA" sz="2000" dirty="0" smtClean="0">
                <a:solidFill>
                  <a:schemeClr val="bg1"/>
                </a:solidFill>
                <a:effectLst>
                  <a:outerShdw blurRad="38100" dist="38100" dir="2700000" algn="tl">
                    <a:srgbClr val="000000">
                      <a:alpha val="43137"/>
                    </a:srgbClr>
                  </a:outerShdw>
                </a:effectLst>
              </a:rPr>
              <a:t>and investment</a:t>
            </a:r>
            <a:r>
              <a:rPr lang="en-ZA" sz="2000" dirty="0">
                <a:solidFill>
                  <a:schemeClr val="bg1"/>
                </a:solidFill>
                <a:effectLst>
                  <a:outerShdw blurRad="38100" dist="38100" dir="2700000" algn="tl">
                    <a:srgbClr val="000000">
                      <a:alpha val="43137"/>
                    </a:srgbClr>
                  </a:outerShdw>
                </a:effectLst>
              </a:rPr>
              <a:t>.</a:t>
            </a:r>
          </a:p>
        </p:txBody>
      </p:sp>
      <p:sp>
        <p:nvSpPr>
          <p:cNvPr id="105" name="Oval 104"/>
          <p:cNvSpPr/>
          <p:nvPr/>
        </p:nvSpPr>
        <p:spPr>
          <a:xfrm>
            <a:off x="759840" y="2842987"/>
            <a:ext cx="165502" cy="165502"/>
          </a:xfrm>
          <a:prstGeom prst="ellipse">
            <a:avLst/>
          </a:prstGeom>
          <a:solidFill>
            <a:schemeClr val="bg1"/>
          </a:solidFill>
          <a:ln>
            <a:solidFill>
              <a:srgbClr val="003B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6" name="Oval 105"/>
          <p:cNvSpPr/>
          <p:nvPr/>
        </p:nvSpPr>
        <p:spPr>
          <a:xfrm>
            <a:off x="2884040" y="2842987"/>
            <a:ext cx="165502" cy="165502"/>
          </a:xfrm>
          <a:prstGeom prst="ellipse">
            <a:avLst/>
          </a:prstGeom>
          <a:solidFill>
            <a:schemeClr val="bg1"/>
          </a:solidFill>
          <a:ln>
            <a:solidFill>
              <a:srgbClr val="003B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7" name="Oval 106"/>
          <p:cNvSpPr/>
          <p:nvPr/>
        </p:nvSpPr>
        <p:spPr>
          <a:xfrm>
            <a:off x="4648272" y="2842987"/>
            <a:ext cx="165502" cy="165502"/>
          </a:xfrm>
          <a:prstGeom prst="ellipse">
            <a:avLst/>
          </a:prstGeom>
          <a:solidFill>
            <a:schemeClr val="bg1"/>
          </a:solidFill>
          <a:ln>
            <a:solidFill>
              <a:srgbClr val="003B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9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0798" y="1570251"/>
            <a:ext cx="4700587" cy="281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 name="TextBox 93"/>
          <p:cNvSpPr txBox="1"/>
          <p:nvPr/>
        </p:nvSpPr>
        <p:spPr>
          <a:xfrm>
            <a:off x="6027167" y="837506"/>
            <a:ext cx="5256584" cy="509749"/>
          </a:xfrm>
          <a:prstGeom prst="rect">
            <a:avLst/>
          </a:prstGeom>
          <a:noFill/>
        </p:spPr>
        <p:txBody>
          <a:bodyPr wrap="square" lIns="108896" tIns="54448" rIns="108896" bIns="54448" rtlCol="0">
            <a:spAutoFit/>
          </a:bodyPr>
          <a:lstStyle/>
          <a:p>
            <a:pPr algn="ctr">
              <a:lnSpc>
                <a:spcPct val="115000"/>
              </a:lnSpc>
              <a:spcBef>
                <a:spcPts val="1191"/>
              </a:spcBef>
              <a:spcAft>
                <a:spcPts val="1191"/>
              </a:spcAft>
            </a:pPr>
            <a:r>
              <a:rPr lang="en-ZA" sz="2400" dirty="0">
                <a:latin typeface="Calibri" panose="020F0502020204030204" pitchFamily="34" charset="0"/>
                <a:ea typeface="Cambria" panose="02040503050406030204" pitchFamily="18" charset="0"/>
                <a:cs typeface="Times New Roman" panose="02020603050405020304" pitchFamily="18" charset="0"/>
              </a:rPr>
              <a:t>Corporate income tax rates</a:t>
            </a:r>
          </a:p>
        </p:txBody>
      </p:sp>
      <p:grpSp>
        <p:nvGrpSpPr>
          <p:cNvPr id="95" name="Group 94"/>
          <p:cNvGrpSpPr/>
          <p:nvPr/>
        </p:nvGrpSpPr>
        <p:grpSpPr>
          <a:xfrm>
            <a:off x="5858011" y="1453702"/>
            <a:ext cx="5641764" cy="3560268"/>
            <a:chOff x="395536" y="2276872"/>
            <a:chExt cx="5733089" cy="3960440"/>
          </a:xfrm>
        </p:grpSpPr>
        <p:cxnSp>
          <p:nvCxnSpPr>
            <p:cNvPr id="96" name="Straight Connector 95"/>
            <p:cNvCxnSpPr/>
            <p:nvPr/>
          </p:nvCxnSpPr>
          <p:spPr>
            <a:xfrm>
              <a:off x="971600" y="2276872"/>
              <a:ext cx="0" cy="345638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395536" y="2298358"/>
              <a:ext cx="572936" cy="294053"/>
            </a:xfrm>
            <a:prstGeom prst="rect">
              <a:avLst/>
            </a:prstGeom>
            <a:noFill/>
          </p:spPr>
          <p:txBody>
            <a:bodyPr wrap="square" rtlCol="0">
              <a:spAutoFit/>
            </a:bodyPr>
            <a:lstStyle/>
            <a:p>
              <a:pPr algn="ctr"/>
              <a:r>
                <a:rPr lang="en-ZA" sz="1200" b="1" dirty="0" smtClean="0">
                  <a:cs typeface="Arial" panose="020B0604020202020204" pitchFamily="34" charset="0"/>
                </a:rPr>
                <a:t>40%</a:t>
              </a:r>
              <a:endParaRPr lang="en-ZA" sz="1200" b="1" dirty="0">
                <a:cs typeface="Arial" panose="020B0604020202020204" pitchFamily="34" charset="0"/>
              </a:endParaRPr>
            </a:p>
          </p:txBody>
        </p:sp>
        <p:sp>
          <p:nvSpPr>
            <p:cNvPr id="108" name="TextBox 107"/>
            <p:cNvSpPr txBox="1"/>
            <p:nvPr/>
          </p:nvSpPr>
          <p:spPr>
            <a:xfrm>
              <a:off x="395536" y="3179295"/>
              <a:ext cx="572936" cy="294053"/>
            </a:xfrm>
            <a:prstGeom prst="rect">
              <a:avLst/>
            </a:prstGeom>
            <a:noFill/>
          </p:spPr>
          <p:txBody>
            <a:bodyPr wrap="square" rtlCol="0">
              <a:spAutoFit/>
            </a:bodyPr>
            <a:lstStyle/>
            <a:p>
              <a:pPr algn="ctr"/>
              <a:r>
                <a:rPr lang="en-ZA" sz="1200" b="1" dirty="0">
                  <a:cs typeface="Arial" panose="020B0604020202020204" pitchFamily="34" charset="0"/>
                </a:rPr>
                <a:t>3</a:t>
              </a:r>
              <a:r>
                <a:rPr lang="en-ZA" sz="1200" b="1" dirty="0" smtClean="0">
                  <a:cs typeface="Arial" panose="020B0604020202020204" pitchFamily="34" charset="0"/>
                </a:rPr>
                <a:t>0%</a:t>
              </a:r>
              <a:endParaRPr lang="en-ZA" sz="1200" b="1" dirty="0">
                <a:cs typeface="Arial" panose="020B0604020202020204" pitchFamily="34" charset="0"/>
              </a:endParaRPr>
            </a:p>
          </p:txBody>
        </p:sp>
        <p:sp>
          <p:nvSpPr>
            <p:cNvPr id="109" name="TextBox 108"/>
            <p:cNvSpPr txBox="1"/>
            <p:nvPr/>
          </p:nvSpPr>
          <p:spPr>
            <a:xfrm>
              <a:off x="395536" y="4060232"/>
              <a:ext cx="572936" cy="294053"/>
            </a:xfrm>
            <a:prstGeom prst="rect">
              <a:avLst/>
            </a:prstGeom>
            <a:noFill/>
          </p:spPr>
          <p:txBody>
            <a:bodyPr wrap="square" rtlCol="0">
              <a:spAutoFit/>
            </a:bodyPr>
            <a:lstStyle/>
            <a:p>
              <a:pPr algn="ctr"/>
              <a:r>
                <a:rPr lang="en-ZA" sz="1200" b="1" dirty="0">
                  <a:cs typeface="Arial" panose="020B0604020202020204" pitchFamily="34" charset="0"/>
                </a:rPr>
                <a:t>2</a:t>
              </a:r>
              <a:r>
                <a:rPr lang="en-ZA" sz="1200" b="1" dirty="0" smtClean="0">
                  <a:cs typeface="Arial" panose="020B0604020202020204" pitchFamily="34" charset="0"/>
                </a:rPr>
                <a:t>0%</a:t>
              </a:r>
              <a:endParaRPr lang="en-ZA" sz="1200" b="1" dirty="0">
                <a:cs typeface="Arial" panose="020B0604020202020204" pitchFamily="34" charset="0"/>
              </a:endParaRPr>
            </a:p>
          </p:txBody>
        </p:sp>
        <p:sp>
          <p:nvSpPr>
            <p:cNvPr id="110" name="TextBox 109"/>
            <p:cNvSpPr txBox="1"/>
            <p:nvPr/>
          </p:nvSpPr>
          <p:spPr>
            <a:xfrm>
              <a:off x="395536" y="4941168"/>
              <a:ext cx="572936" cy="294053"/>
            </a:xfrm>
            <a:prstGeom prst="rect">
              <a:avLst/>
            </a:prstGeom>
            <a:noFill/>
          </p:spPr>
          <p:txBody>
            <a:bodyPr wrap="square" rtlCol="0">
              <a:spAutoFit/>
            </a:bodyPr>
            <a:lstStyle/>
            <a:p>
              <a:pPr algn="ctr"/>
              <a:r>
                <a:rPr lang="en-ZA" sz="1200" b="1" dirty="0" smtClean="0">
                  <a:cs typeface="Arial" panose="020B0604020202020204" pitchFamily="34" charset="0"/>
                </a:rPr>
                <a:t>10%</a:t>
              </a:r>
              <a:endParaRPr lang="en-ZA" sz="1200" b="1" dirty="0">
                <a:cs typeface="Arial" panose="020B0604020202020204" pitchFamily="34" charset="0"/>
              </a:endParaRPr>
            </a:p>
          </p:txBody>
        </p:sp>
        <p:cxnSp>
          <p:nvCxnSpPr>
            <p:cNvPr id="117" name="Straight Connector 116"/>
            <p:cNvCxnSpPr/>
            <p:nvPr/>
          </p:nvCxnSpPr>
          <p:spPr>
            <a:xfrm flipH="1">
              <a:off x="971600" y="5733256"/>
              <a:ext cx="481739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rot="18369141">
              <a:off x="891283"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2006</a:t>
              </a:r>
              <a:endParaRPr lang="en-ZA" sz="1200" b="1" dirty="0">
                <a:cs typeface="Arial" panose="020B0604020202020204" pitchFamily="34" charset="0"/>
              </a:endParaRPr>
            </a:p>
          </p:txBody>
        </p:sp>
        <p:sp>
          <p:nvSpPr>
            <p:cNvPr id="119" name="TextBox 118"/>
            <p:cNvSpPr txBox="1"/>
            <p:nvPr/>
          </p:nvSpPr>
          <p:spPr>
            <a:xfrm rot="18369141">
              <a:off x="1292395"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2007</a:t>
              </a:r>
              <a:endParaRPr lang="en-ZA" sz="1200" b="1" dirty="0">
                <a:cs typeface="Arial" panose="020B0604020202020204" pitchFamily="34" charset="0"/>
              </a:endParaRPr>
            </a:p>
          </p:txBody>
        </p:sp>
        <p:sp>
          <p:nvSpPr>
            <p:cNvPr id="123" name="TextBox 122"/>
            <p:cNvSpPr txBox="1"/>
            <p:nvPr/>
          </p:nvSpPr>
          <p:spPr>
            <a:xfrm rot="18369141">
              <a:off x="1693507"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2008</a:t>
              </a:r>
              <a:endParaRPr lang="en-ZA" sz="1200" b="1" dirty="0">
                <a:cs typeface="Arial" panose="020B0604020202020204" pitchFamily="34" charset="0"/>
              </a:endParaRPr>
            </a:p>
          </p:txBody>
        </p:sp>
        <p:sp>
          <p:nvSpPr>
            <p:cNvPr id="126" name="TextBox 125"/>
            <p:cNvSpPr txBox="1"/>
            <p:nvPr/>
          </p:nvSpPr>
          <p:spPr>
            <a:xfrm rot="18369141">
              <a:off x="2094619"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2009</a:t>
              </a:r>
              <a:endParaRPr lang="en-ZA" sz="1200" b="1" dirty="0">
                <a:cs typeface="Arial" panose="020B0604020202020204" pitchFamily="34" charset="0"/>
              </a:endParaRPr>
            </a:p>
          </p:txBody>
        </p:sp>
        <p:sp>
          <p:nvSpPr>
            <p:cNvPr id="127" name="TextBox 126"/>
            <p:cNvSpPr txBox="1"/>
            <p:nvPr/>
          </p:nvSpPr>
          <p:spPr>
            <a:xfrm rot="18369141">
              <a:off x="2495731"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2010</a:t>
              </a:r>
              <a:endParaRPr lang="en-ZA" sz="1200" b="1" dirty="0">
                <a:cs typeface="Arial" panose="020B0604020202020204" pitchFamily="34" charset="0"/>
              </a:endParaRPr>
            </a:p>
          </p:txBody>
        </p:sp>
        <p:sp>
          <p:nvSpPr>
            <p:cNvPr id="128" name="TextBox 127"/>
            <p:cNvSpPr txBox="1"/>
            <p:nvPr/>
          </p:nvSpPr>
          <p:spPr>
            <a:xfrm rot="18369141">
              <a:off x="2896843"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2011</a:t>
              </a:r>
            </a:p>
          </p:txBody>
        </p:sp>
        <p:sp>
          <p:nvSpPr>
            <p:cNvPr id="129" name="TextBox 128"/>
            <p:cNvSpPr txBox="1"/>
            <p:nvPr/>
          </p:nvSpPr>
          <p:spPr>
            <a:xfrm rot="18369141">
              <a:off x="3297955"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2012</a:t>
              </a:r>
              <a:endParaRPr lang="en-ZA" sz="1200" b="1" dirty="0">
                <a:cs typeface="Arial" panose="020B0604020202020204" pitchFamily="34" charset="0"/>
              </a:endParaRPr>
            </a:p>
          </p:txBody>
        </p:sp>
        <p:sp>
          <p:nvSpPr>
            <p:cNvPr id="130" name="TextBox 129"/>
            <p:cNvSpPr txBox="1"/>
            <p:nvPr/>
          </p:nvSpPr>
          <p:spPr>
            <a:xfrm rot="18369141">
              <a:off x="3699067"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2013</a:t>
              </a:r>
              <a:endParaRPr lang="en-ZA" sz="1200" b="1" dirty="0">
                <a:cs typeface="Arial" panose="020B0604020202020204" pitchFamily="34" charset="0"/>
              </a:endParaRPr>
            </a:p>
          </p:txBody>
        </p:sp>
        <p:sp>
          <p:nvSpPr>
            <p:cNvPr id="131" name="TextBox 130"/>
            <p:cNvSpPr txBox="1"/>
            <p:nvPr/>
          </p:nvSpPr>
          <p:spPr>
            <a:xfrm rot="18369141">
              <a:off x="4100179"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2014</a:t>
              </a:r>
              <a:endParaRPr lang="en-ZA" sz="1200" b="1" dirty="0">
                <a:cs typeface="Arial" panose="020B0604020202020204" pitchFamily="34" charset="0"/>
              </a:endParaRPr>
            </a:p>
          </p:txBody>
        </p:sp>
        <p:sp>
          <p:nvSpPr>
            <p:cNvPr id="134" name="TextBox 133"/>
            <p:cNvSpPr txBox="1"/>
            <p:nvPr/>
          </p:nvSpPr>
          <p:spPr>
            <a:xfrm rot="18369141">
              <a:off x="4501291"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2015</a:t>
              </a:r>
              <a:endParaRPr lang="en-ZA" sz="1200" b="1" dirty="0">
                <a:cs typeface="Arial" panose="020B0604020202020204" pitchFamily="34" charset="0"/>
              </a:endParaRPr>
            </a:p>
          </p:txBody>
        </p:sp>
        <p:sp>
          <p:nvSpPr>
            <p:cNvPr id="135" name="TextBox 134"/>
            <p:cNvSpPr txBox="1"/>
            <p:nvPr/>
          </p:nvSpPr>
          <p:spPr>
            <a:xfrm rot="18369141">
              <a:off x="4902403"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2016</a:t>
              </a:r>
              <a:endParaRPr lang="en-ZA" sz="1200" b="1" dirty="0">
                <a:cs typeface="Arial" panose="020B0604020202020204" pitchFamily="34" charset="0"/>
              </a:endParaRPr>
            </a:p>
          </p:txBody>
        </p:sp>
        <p:sp>
          <p:nvSpPr>
            <p:cNvPr id="136" name="TextBox 135"/>
            <p:cNvSpPr txBox="1"/>
            <p:nvPr/>
          </p:nvSpPr>
          <p:spPr>
            <a:xfrm rot="18369141">
              <a:off x="5303517" y="5803818"/>
              <a:ext cx="572936" cy="294052"/>
            </a:xfrm>
            <a:prstGeom prst="rect">
              <a:avLst/>
            </a:prstGeom>
            <a:noFill/>
          </p:spPr>
          <p:txBody>
            <a:bodyPr wrap="square" rtlCol="0">
              <a:spAutoFit/>
            </a:bodyPr>
            <a:lstStyle/>
            <a:p>
              <a:pPr algn="ctr"/>
              <a:r>
                <a:rPr lang="en-ZA" sz="1200" b="1" dirty="0" smtClean="0">
                  <a:cs typeface="Arial" panose="020B0604020202020204" pitchFamily="34" charset="0"/>
                </a:rPr>
                <a:t>2017</a:t>
              </a:r>
              <a:endParaRPr lang="en-ZA" sz="1200" b="1" dirty="0">
                <a:cs typeface="Arial" panose="020B0604020202020204" pitchFamily="34" charset="0"/>
              </a:endParaRPr>
            </a:p>
          </p:txBody>
        </p:sp>
        <p:sp>
          <p:nvSpPr>
            <p:cNvPr id="137" name="TextBox 136"/>
            <p:cNvSpPr txBox="1"/>
            <p:nvPr/>
          </p:nvSpPr>
          <p:spPr>
            <a:xfrm>
              <a:off x="899591" y="4869160"/>
              <a:ext cx="679271" cy="310389"/>
            </a:xfrm>
            <a:prstGeom prst="rect">
              <a:avLst/>
            </a:prstGeom>
            <a:noFill/>
          </p:spPr>
          <p:txBody>
            <a:bodyPr wrap="square" rtlCol="0">
              <a:spAutoFit/>
            </a:bodyPr>
            <a:lstStyle/>
            <a:p>
              <a:pPr algn="ctr"/>
              <a:r>
                <a:rPr lang="en-ZA" sz="1300" b="1" dirty="0" smtClean="0">
                  <a:cs typeface="Arial" panose="020B0604020202020204" pitchFamily="34" charset="0"/>
                </a:rPr>
                <a:t>12.5%</a:t>
              </a:r>
              <a:endParaRPr lang="en-ZA" sz="1300" b="1" dirty="0">
                <a:cs typeface="Arial" panose="020B0604020202020204" pitchFamily="34" charset="0"/>
              </a:endParaRPr>
            </a:p>
          </p:txBody>
        </p:sp>
        <p:sp>
          <p:nvSpPr>
            <p:cNvPr id="138" name="TextBox 137"/>
            <p:cNvSpPr txBox="1"/>
            <p:nvPr/>
          </p:nvSpPr>
          <p:spPr>
            <a:xfrm>
              <a:off x="1691680" y="5085184"/>
              <a:ext cx="679271" cy="310389"/>
            </a:xfrm>
            <a:prstGeom prst="rect">
              <a:avLst/>
            </a:prstGeom>
            <a:noFill/>
          </p:spPr>
          <p:txBody>
            <a:bodyPr wrap="square" rtlCol="0">
              <a:spAutoFit/>
            </a:bodyPr>
            <a:lstStyle/>
            <a:p>
              <a:pPr algn="ctr"/>
              <a:r>
                <a:rPr lang="en-ZA" sz="1300" b="1" dirty="0" smtClean="0">
                  <a:cs typeface="Arial" panose="020B0604020202020204" pitchFamily="34" charset="0"/>
                </a:rPr>
                <a:t>10.0%</a:t>
              </a:r>
              <a:endParaRPr lang="en-ZA" sz="1300" b="1" dirty="0">
                <a:cs typeface="Arial" panose="020B0604020202020204" pitchFamily="34" charset="0"/>
              </a:endParaRPr>
            </a:p>
          </p:txBody>
        </p:sp>
        <p:sp>
          <p:nvSpPr>
            <p:cNvPr id="139" name="TextBox 138"/>
            <p:cNvSpPr txBox="1"/>
            <p:nvPr/>
          </p:nvSpPr>
          <p:spPr>
            <a:xfrm>
              <a:off x="3748713" y="4642583"/>
              <a:ext cx="679271" cy="310389"/>
            </a:xfrm>
            <a:prstGeom prst="rect">
              <a:avLst/>
            </a:prstGeom>
            <a:noFill/>
          </p:spPr>
          <p:txBody>
            <a:bodyPr wrap="square" rtlCol="0">
              <a:spAutoFit/>
            </a:bodyPr>
            <a:lstStyle/>
            <a:p>
              <a:pPr algn="ctr"/>
              <a:r>
                <a:rPr lang="en-ZA" sz="1300" b="1" dirty="0" smtClean="0">
                  <a:cs typeface="Arial" panose="020B0604020202020204" pitchFamily="34" charset="0"/>
                </a:rPr>
                <a:t>15.0%</a:t>
              </a:r>
              <a:endParaRPr lang="en-ZA" sz="1300" b="1" dirty="0">
                <a:cs typeface="Arial" panose="020B0604020202020204" pitchFamily="34" charset="0"/>
              </a:endParaRPr>
            </a:p>
          </p:txBody>
        </p:sp>
        <p:sp>
          <p:nvSpPr>
            <p:cNvPr id="140" name="TextBox 139"/>
            <p:cNvSpPr txBox="1"/>
            <p:nvPr/>
          </p:nvSpPr>
          <p:spPr>
            <a:xfrm>
              <a:off x="5449354" y="4214120"/>
              <a:ext cx="679271" cy="310389"/>
            </a:xfrm>
            <a:prstGeom prst="rect">
              <a:avLst/>
            </a:prstGeom>
            <a:noFill/>
          </p:spPr>
          <p:txBody>
            <a:bodyPr wrap="square" rtlCol="0">
              <a:spAutoFit/>
            </a:bodyPr>
            <a:lstStyle/>
            <a:p>
              <a:pPr algn="ctr"/>
              <a:r>
                <a:rPr lang="en-ZA" sz="1300" b="1" dirty="0" smtClean="0">
                  <a:cs typeface="Arial" panose="020B0604020202020204" pitchFamily="34" charset="0"/>
                </a:rPr>
                <a:t>20.0%</a:t>
              </a:r>
              <a:endParaRPr lang="en-ZA" sz="1300" b="1" dirty="0">
                <a:cs typeface="Arial" panose="020B0604020202020204" pitchFamily="34" charset="0"/>
              </a:endParaRPr>
            </a:p>
          </p:txBody>
        </p:sp>
        <p:sp>
          <p:nvSpPr>
            <p:cNvPr id="141" name="TextBox 140"/>
            <p:cNvSpPr txBox="1"/>
            <p:nvPr/>
          </p:nvSpPr>
          <p:spPr>
            <a:xfrm>
              <a:off x="899592" y="3356992"/>
              <a:ext cx="679271" cy="310389"/>
            </a:xfrm>
            <a:prstGeom prst="rect">
              <a:avLst/>
            </a:prstGeom>
            <a:noFill/>
          </p:spPr>
          <p:txBody>
            <a:bodyPr wrap="square" rtlCol="0">
              <a:spAutoFit/>
            </a:bodyPr>
            <a:lstStyle/>
            <a:p>
              <a:pPr algn="ctr"/>
              <a:r>
                <a:rPr lang="en-ZA" sz="1300" b="1" dirty="0" smtClean="0">
                  <a:cs typeface="Arial" panose="020B0604020202020204" pitchFamily="34" charset="0"/>
                </a:rPr>
                <a:t>29%</a:t>
              </a:r>
              <a:endParaRPr lang="en-ZA" sz="1300" b="1" dirty="0">
                <a:cs typeface="Arial" panose="020B0604020202020204" pitchFamily="34" charset="0"/>
              </a:endParaRPr>
            </a:p>
          </p:txBody>
        </p:sp>
        <p:sp>
          <p:nvSpPr>
            <p:cNvPr id="142" name="TextBox 141"/>
            <p:cNvSpPr txBox="1"/>
            <p:nvPr/>
          </p:nvSpPr>
          <p:spPr>
            <a:xfrm>
              <a:off x="2051720" y="3429000"/>
              <a:ext cx="679271" cy="310389"/>
            </a:xfrm>
            <a:prstGeom prst="rect">
              <a:avLst/>
            </a:prstGeom>
            <a:noFill/>
          </p:spPr>
          <p:txBody>
            <a:bodyPr wrap="square" rtlCol="0">
              <a:spAutoFit/>
            </a:bodyPr>
            <a:lstStyle/>
            <a:p>
              <a:pPr algn="ctr"/>
              <a:r>
                <a:rPr lang="en-ZA" sz="1300" b="1" dirty="0" smtClean="0">
                  <a:cs typeface="Arial" panose="020B0604020202020204" pitchFamily="34" charset="0"/>
                </a:rPr>
                <a:t>28%</a:t>
              </a:r>
              <a:endParaRPr lang="en-ZA" sz="1300" b="1" dirty="0">
                <a:cs typeface="Arial" panose="020B0604020202020204" pitchFamily="34" charset="0"/>
              </a:endParaRPr>
            </a:p>
          </p:txBody>
        </p:sp>
        <p:sp>
          <p:nvSpPr>
            <p:cNvPr id="143" name="TextBox 142"/>
            <p:cNvSpPr txBox="1"/>
            <p:nvPr/>
          </p:nvSpPr>
          <p:spPr>
            <a:xfrm>
              <a:off x="3748713" y="3140968"/>
              <a:ext cx="679271" cy="310389"/>
            </a:xfrm>
            <a:prstGeom prst="rect">
              <a:avLst/>
            </a:prstGeom>
            <a:noFill/>
          </p:spPr>
          <p:txBody>
            <a:bodyPr wrap="square" rtlCol="0">
              <a:spAutoFit/>
            </a:bodyPr>
            <a:lstStyle/>
            <a:p>
              <a:pPr algn="ctr"/>
              <a:r>
                <a:rPr lang="en-ZA" sz="1300" b="1" dirty="0" smtClean="0">
                  <a:cs typeface="Arial" panose="020B0604020202020204" pitchFamily="34" charset="0"/>
                </a:rPr>
                <a:t>28%</a:t>
              </a:r>
              <a:endParaRPr lang="en-ZA" sz="1300" b="1" dirty="0">
                <a:cs typeface="Arial" panose="020B0604020202020204" pitchFamily="34" charset="0"/>
              </a:endParaRPr>
            </a:p>
          </p:txBody>
        </p:sp>
      </p:grpSp>
      <p:cxnSp>
        <p:nvCxnSpPr>
          <p:cNvPr id="144" name="Straight Connector 143"/>
          <p:cNvCxnSpPr/>
          <p:nvPr/>
        </p:nvCxnSpPr>
        <p:spPr>
          <a:xfrm>
            <a:off x="6002027" y="4869954"/>
            <a:ext cx="0" cy="86430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5" name="Oval 144"/>
          <p:cNvSpPr/>
          <p:nvPr/>
        </p:nvSpPr>
        <p:spPr>
          <a:xfrm>
            <a:off x="6162308" y="5483712"/>
            <a:ext cx="167297" cy="167297"/>
          </a:xfrm>
          <a:prstGeom prst="ellipse">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6" name="Oval 145"/>
          <p:cNvSpPr/>
          <p:nvPr/>
        </p:nvSpPr>
        <p:spPr>
          <a:xfrm>
            <a:off x="6162308" y="5240394"/>
            <a:ext cx="167297" cy="167297"/>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7" name="TextBox 146"/>
          <p:cNvSpPr txBox="1"/>
          <p:nvPr/>
        </p:nvSpPr>
        <p:spPr>
          <a:xfrm>
            <a:off x="6357282" y="5157986"/>
            <a:ext cx="2376264" cy="276999"/>
          </a:xfrm>
          <a:prstGeom prst="rect">
            <a:avLst/>
          </a:prstGeom>
          <a:noFill/>
        </p:spPr>
        <p:txBody>
          <a:bodyPr wrap="square" rtlCol="0">
            <a:spAutoFit/>
          </a:bodyPr>
          <a:lstStyle/>
          <a:p>
            <a:r>
              <a:rPr lang="en-ZA" sz="1200" b="1" dirty="0" smtClean="0">
                <a:cs typeface="Arial" panose="020B0604020202020204" pitchFamily="34" charset="0"/>
              </a:rPr>
              <a:t>Corporate Income Tax (CIT)</a:t>
            </a:r>
            <a:endParaRPr lang="en-ZA" sz="1200" b="1" dirty="0">
              <a:cs typeface="Arial" panose="020B0604020202020204" pitchFamily="34" charset="0"/>
            </a:endParaRPr>
          </a:p>
        </p:txBody>
      </p:sp>
      <p:sp>
        <p:nvSpPr>
          <p:cNvPr id="148" name="TextBox 147"/>
          <p:cNvSpPr txBox="1"/>
          <p:nvPr/>
        </p:nvSpPr>
        <p:spPr>
          <a:xfrm>
            <a:off x="6378332" y="5446018"/>
            <a:ext cx="3209064" cy="276999"/>
          </a:xfrm>
          <a:prstGeom prst="rect">
            <a:avLst/>
          </a:prstGeom>
          <a:noFill/>
        </p:spPr>
        <p:txBody>
          <a:bodyPr wrap="square" rtlCol="0">
            <a:spAutoFit/>
          </a:bodyPr>
          <a:lstStyle/>
          <a:p>
            <a:r>
              <a:rPr lang="en-ZA" sz="1200" b="1" dirty="0" smtClean="0">
                <a:cs typeface="Arial" panose="020B0604020202020204" pitchFamily="34" charset="0"/>
              </a:rPr>
              <a:t>Secondary Tax on Companies/ Dividends Tax</a:t>
            </a:r>
            <a:endParaRPr lang="en-ZA" sz="1200" b="1" dirty="0">
              <a:cs typeface="Arial" panose="020B0604020202020204" pitchFamily="34" charset="0"/>
            </a:endParaRPr>
          </a:p>
        </p:txBody>
      </p:sp>
      <p:cxnSp>
        <p:nvCxnSpPr>
          <p:cNvPr id="149" name="Straight Connector 148"/>
          <p:cNvCxnSpPr/>
          <p:nvPr/>
        </p:nvCxnSpPr>
        <p:spPr>
          <a:xfrm>
            <a:off x="5824841" y="909514"/>
            <a:ext cx="0" cy="4820211"/>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1299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smtClean="0">
                <a:solidFill>
                  <a:srgbClr val="002060"/>
                </a:solidFill>
              </a:rPr>
              <a:t>SARS | 10 Year Highlights</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41</a:t>
            </a:fld>
            <a:endParaRPr lang="en-ZA" spc="300" dirty="0"/>
          </a:p>
        </p:txBody>
      </p:sp>
      <p:sp>
        <p:nvSpPr>
          <p:cNvPr id="92" name="TextBox 91"/>
          <p:cNvSpPr txBox="1"/>
          <p:nvPr/>
        </p:nvSpPr>
        <p:spPr>
          <a:xfrm>
            <a:off x="3240467" y="1557586"/>
            <a:ext cx="1612960" cy="1015663"/>
          </a:xfrm>
          <a:prstGeom prst="rect">
            <a:avLst/>
          </a:prstGeom>
          <a:noFill/>
        </p:spPr>
        <p:txBody>
          <a:bodyPr wrap="square" rtlCol="0">
            <a:spAutoFit/>
          </a:bodyPr>
          <a:lstStyle/>
          <a:p>
            <a:pPr algn="ctr"/>
            <a:r>
              <a:rPr lang="en-ZA" sz="6000" dirty="0" smtClean="0"/>
              <a:t>14%</a:t>
            </a:r>
            <a:endParaRPr lang="en-ZA" sz="6000" dirty="0"/>
          </a:p>
        </p:txBody>
      </p:sp>
      <p:sp>
        <p:nvSpPr>
          <p:cNvPr id="93" name="TextBox 92"/>
          <p:cNvSpPr txBox="1"/>
          <p:nvPr/>
        </p:nvSpPr>
        <p:spPr>
          <a:xfrm>
            <a:off x="3240467" y="2381906"/>
            <a:ext cx="1612960" cy="646331"/>
          </a:xfrm>
          <a:prstGeom prst="rect">
            <a:avLst/>
          </a:prstGeom>
          <a:noFill/>
        </p:spPr>
        <p:txBody>
          <a:bodyPr wrap="square" rtlCol="0">
            <a:spAutoFit/>
          </a:bodyPr>
          <a:lstStyle/>
          <a:p>
            <a:pPr algn="ctr"/>
            <a:r>
              <a:rPr lang="en-ZA" b="1" dirty="0" smtClean="0">
                <a:solidFill>
                  <a:srgbClr val="09A309"/>
                </a:solidFill>
              </a:rPr>
              <a:t>2006-2017</a:t>
            </a:r>
          </a:p>
          <a:p>
            <a:pPr algn="ctr"/>
            <a:r>
              <a:rPr lang="en-ZA" b="1" i="1" dirty="0" smtClean="0"/>
              <a:t>Unchanged</a:t>
            </a:r>
            <a:endParaRPr lang="en-ZA" b="1" i="1" dirty="0"/>
          </a:p>
        </p:txBody>
      </p:sp>
      <p:pic>
        <p:nvPicPr>
          <p:cNvPr id="9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4563" r="6669" b="10709"/>
          <a:stretch/>
        </p:blipFill>
        <p:spPr bwMode="auto">
          <a:xfrm>
            <a:off x="338535" y="1352435"/>
            <a:ext cx="2538226" cy="2032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5" name="Straight Connector 94"/>
          <p:cNvCxnSpPr/>
          <p:nvPr/>
        </p:nvCxnSpPr>
        <p:spPr>
          <a:xfrm>
            <a:off x="2786807" y="2412805"/>
            <a:ext cx="2520280" cy="0"/>
          </a:xfrm>
          <a:prstGeom prst="line">
            <a:avLst/>
          </a:prstGeom>
          <a:ln>
            <a:solidFill>
              <a:srgbClr val="09A309"/>
            </a:solidFill>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266527" y="837506"/>
            <a:ext cx="5256584" cy="534691"/>
          </a:xfrm>
          <a:prstGeom prst="rect">
            <a:avLst/>
          </a:prstGeom>
          <a:noFill/>
        </p:spPr>
        <p:txBody>
          <a:bodyPr wrap="square" lIns="108896" tIns="54448" rIns="108896" bIns="54448" rtlCol="0">
            <a:spAutoFit/>
          </a:bodyPr>
          <a:lstStyle/>
          <a:p>
            <a:pPr algn="ctr">
              <a:lnSpc>
                <a:spcPct val="115000"/>
              </a:lnSpc>
              <a:spcBef>
                <a:spcPts val="1191"/>
              </a:spcBef>
              <a:spcAft>
                <a:spcPts val="1191"/>
              </a:spcAft>
            </a:pPr>
            <a:r>
              <a:rPr lang="en-ZA" sz="2400" dirty="0" smtClean="0">
                <a:latin typeface="Calibri" panose="020F0502020204030204" pitchFamily="34" charset="0"/>
                <a:ea typeface="Cambria" panose="02040503050406030204" pitchFamily="18" charset="0"/>
                <a:cs typeface="Times New Roman" panose="02020603050405020304" pitchFamily="18" charset="0"/>
              </a:rPr>
              <a:t>Value-Added Tax rates</a:t>
            </a:r>
            <a:endParaRPr lang="en-ZA" sz="2400" dirty="0">
              <a:latin typeface="Calibri" panose="020F0502020204030204" pitchFamily="34" charset="0"/>
              <a:ea typeface="Cambria" panose="02040503050406030204" pitchFamily="18" charset="0"/>
              <a:cs typeface="Times New Roman" panose="02020603050405020304" pitchFamily="18" charset="0"/>
            </a:endParaRPr>
          </a:p>
        </p:txBody>
      </p:sp>
      <p:sp>
        <p:nvSpPr>
          <p:cNvPr id="97" name="Rectangle 96"/>
          <p:cNvSpPr/>
          <p:nvPr/>
        </p:nvSpPr>
        <p:spPr>
          <a:xfrm>
            <a:off x="266527" y="3728978"/>
            <a:ext cx="5256584" cy="2005072"/>
          </a:xfrm>
          <a:prstGeom prst="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5" name="TextBox 104"/>
          <p:cNvSpPr txBox="1"/>
          <p:nvPr/>
        </p:nvSpPr>
        <p:spPr>
          <a:xfrm>
            <a:off x="266527" y="3795057"/>
            <a:ext cx="5256584" cy="1938992"/>
          </a:xfrm>
          <a:prstGeom prst="rect">
            <a:avLst/>
          </a:prstGeom>
          <a:noFill/>
          <a:ln>
            <a:noFill/>
          </a:ln>
        </p:spPr>
        <p:txBody>
          <a:bodyPr wrap="square" rtlCol="0">
            <a:spAutoFit/>
          </a:bodyPr>
          <a:lstStyle/>
          <a:p>
            <a:pPr marL="342900" indent="-342900">
              <a:buFont typeface="Wingdings" panose="05000000000000000000" pitchFamily="2" charset="2"/>
              <a:buChar char="ü"/>
            </a:pPr>
            <a:r>
              <a:rPr lang="en-ZA" sz="2000" dirty="0">
                <a:solidFill>
                  <a:schemeClr val="bg1"/>
                </a:solidFill>
                <a:effectLst>
                  <a:outerShdw blurRad="38100" dist="38100" dir="2700000" algn="tl">
                    <a:srgbClr val="000000">
                      <a:alpha val="43137"/>
                    </a:srgbClr>
                  </a:outerShdw>
                </a:effectLst>
              </a:rPr>
              <a:t>Originally introduced at 10%, the current rate is low by global </a:t>
            </a:r>
            <a:r>
              <a:rPr lang="en-ZA" sz="2000" dirty="0" smtClean="0">
                <a:solidFill>
                  <a:schemeClr val="bg1"/>
                </a:solidFill>
                <a:effectLst>
                  <a:outerShdw blurRad="38100" dist="38100" dir="2700000" algn="tl">
                    <a:srgbClr val="000000">
                      <a:alpha val="43137"/>
                    </a:srgbClr>
                  </a:outerShdw>
                </a:effectLst>
              </a:rPr>
              <a:t>standards. </a:t>
            </a:r>
            <a:endParaRPr lang="en-ZA" sz="2000" dirty="0" smtClean="0">
              <a:solidFill>
                <a:schemeClr val="bg1"/>
              </a:solidFill>
              <a:effectLst>
                <a:outerShdw blurRad="38100" dist="38100" dir="2700000" algn="tl">
                  <a:srgbClr val="000000">
                    <a:alpha val="43137"/>
                  </a:srgbClr>
                </a:outerShdw>
              </a:effectLst>
            </a:endParaRPr>
          </a:p>
          <a:p>
            <a:pPr marL="342900" indent="-342900">
              <a:buFont typeface="Wingdings" panose="05000000000000000000" pitchFamily="2" charset="2"/>
              <a:buChar char="ü"/>
            </a:pPr>
            <a:r>
              <a:rPr lang="en-ZA" sz="2000" dirty="0" smtClean="0">
                <a:solidFill>
                  <a:schemeClr val="bg1"/>
                </a:solidFill>
                <a:effectLst>
                  <a:outerShdw blurRad="38100" dist="38100" dir="2700000" algn="tl">
                    <a:srgbClr val="000000">
                      <a:alpha val="43137"/>
                    </a:srgbClr>
                  </a:outerShdw>
                </a:effectLst>
              </a:rPr>
              <a:t>VAT </a:t>
            </a:r>
            <a:r>
              <a:rPr lang="en-ZA" sz="2000" dirty="0">
                <a:solidFill>
                  <a:schemeClr val="bg1"/>
                </a:solidFill>
                <a:effectLst>
                  <a:outerShdw blurRad="38100" dist="38100" dir="2700000" algn="tl">
                    <a:srgbClr val="000000">
                      <a:alpha val="43137"/>
                    </a:srgbClr>
                  </a:outerShdw>
                </a:effectLst>
              </a:rPr>
              <a:t>is regarded as an efficient form of tax collection and the current credit-type system is considered to be effective against tax evasion</a:t>
            </a:r>
            <a:r>
              <a:rPr lang="en-ZA" sz="2000" dirty="0" smtClean="0">
                <a:solidFill>
                  <a:schemeClr val="bg1"/>
                </a:solidFill>
                <a:effectLst>
                  <a:outerShdw blurRad="38100" dist="38100" dir="2700000" algn="tl">
                    <a:srgbClr val="000000">
                      <a:alpha val="43137"/>
                    </a:srgbClr>
                  </a:outerShdw>
                </a:effectLst>
              </a:rPr>
              <a:t>.</a:t>
            </a:r>
            <a:endParaRPr lang="en-ZA" sz="2000" dirty="0">
              <a:solidFill>
                <a:schemeClr val="bg1"/>
              </a:solidFill>
              <a:effectLst>
                <a:outerShdw blurRad="38100" dist="38100" dir="2700000" algn="tl">
                  <a:srgbClr val="000000">
                    <a:alpha val="43137"/>
                  </a:srgbClr>
                </a:outerShdw>
              </a:effectLst>
            </a:endParaRPr>
          </a:p>
        </p:txBody>
      </p:sp>
      <p:graphicFrame>
        <p:nvGraphicFramePr>
          <p:cNvPr id="106" name="Chart 105"/>
          <p:cNvGraphicFramePr>
            <a:graphicFrameLocks/>
          </p:cNvGraphicFramePr>
          <p:nvPr>
            <p:extLst>
              <p:ext uri="{D42A27DB-BD31-4B8C-83A1-F6EECF244321}">
                <p14:modId xmlns:p14="http://schemas.microsoft.com/office/powerpoint/2010/main" val="3529016653"/>
              </p:ext>
            </p:extLst>
          </p:nvPr>
        </p:nvGraphicFramePr>
        <p:xfrm>
          <a:off x="6177099" y="2190101"/>
          <a:ext cx="5100137" cy="3570324"/>
        </p:xfrm>
        <a:graphic>
          <a:graphicData uri="http://schemas.openxmlformats.org/drawingml/2006/chart">
            <c:chart xmlns:c="http://schemas.openxmlformats.org/drawingml/2006/chart" xmlns:r="http://schemas.openxmlformats.org/officeDocument/2006/relationships" r:id="rId5"/>
          </a:graphicData>
        </a:graphic>
      </p:graphicFrame>
      <p:sp>
        <p:nvSpPr>
          <p:cNvPr id="107" name="TextBox 106"/>
          <p:cNvSpPr txBox="1"/>
          <p:nvPr/>
        </p:nvSpPr>
        <p:spPr>
          <a:xfrm>
            <a:off x="6098875" y="837506"/>
            <a:ext cx="5256584" cy="509749"/>
          </a:xfrm>
          <a:prstGeom prst="rect">
            <a:avLst/>
          </a:prstGeom>
          <a:noFill/>
        </p:spPr>
        <p:txBody>
          <a:bodyPr wrap="square" lIns="108896" tIns="54448" rIns="108896" bIns="54448" rtlCol="0">
            <a:spAutoFit/>
          </a:bodyPr>
          <a:lstStyle/>
          <a:p>
            <a:pPr algn="ctr">
              <a:lnSpc>
                <a:spcPct val="115000"/>
              </a:lnSpc>
              <a:spcBef>
                <a:spcPts val="1191"/>
              </a:spcBef>
              <a:spcAft>
                <a:spcPts val="1191"/>
              </a:spcAft>
            </a:pPr>
            <a:r>
              <a:rPr lang="en-ZA" sz="2400" dirty="0">
                <a:latin typeface="Calibri" panose="020F0502020204030204" pitchFamily="34" charset="0"/>
                <a:ea typeface="Cambria" panose="02040503050406030204" pitchFamily="18" charset="0"/>
                <a:cs typeface="Times New Roman" panose="02020603050405020304" pitchFamily="18" charset="0"/>
              </a:rPr>
              <a:t>Revenue collected in R billion</a:t>
            </a:r>
          </a:p>
        </p:txBody>
      </p:sp>
      <p:sp>
        <p:nvSpPr>
          <p:cNvPr id="109" name="Rectangle 108"/>
          <p:cNvSpPr/>
          <p:nvPr/>
        </p:nvSpPr>
        <p:spPr>
          <a:xfrm>
            <a:off x="6027167" y="1307367"/>
            <a:ext cx="5400000" cy="682267"/>
          </a:xfrm>
          <a:prstGeom prst="rect">
            <a:avLst/>
          </a:prstGeom>
          <a:gradFill flip="none" rotWithShape="1">
            <a:gsLst>
              <a:gs pos="0">
                <a:srgbClr val="9E0E18"/>
              </a:gs>
              <a:gs pos="50000">
                <a:srgbClr val="B5101C"/>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0" name="TextBox 109"/>
          <p:cNvSpPr txBox="1"/>
          <p:nvPr/>
        </p:nvSpPr>
        <p:spPr>
          <a:xfrm>
            <a:off x="6027167" y="1220193"/>
            <a:ext cx="5400000" cy="769441"/>
          </a:xfrm>
          <a:prstGeom prst="rect">
            <a:avLst/>
          </a:prstGeom>
          <a:noFill/>
          <a:ln>
            <a:noFill/>
          </a:ln>
        </p:spPr>
        <p:txBody>
          <a:bodyPr wrap="square" rtlCol="0">
            <a:spAutoFit/>
          </a:bodyPr>
          <a:lstStyle/>
          <a:p>
            <a:pPr algn="ctr"/>
            <a:r>
              <a:rPr lang="en-ZA" sz="2000" dirty="0">
                <a:solidFill>
                  <a:schemeClr val="bg1"/>
                </a:solidFill>
                <a:effectLst>
                  <a:outerShdw blurRad="38100" dist="38100" dir="2700000" algn="tl">
                    <a:srgbClr val="000000">
                      <a:alpha val="43137"/>
                    </a:srgbClr>
                  </a:outerShdw>
                </a:effectLst>
              </a:rPr>
              <a:t>Total revenue collected is = </a:t>
            </a:r>
            <a:r>
              <a:rPr lang="en-ZA" sz="2400" dirty="0">
                <a:solidFill>
                  <a:schemeClr val="bg1"/>
                </a:solidFill>
                <a:effectLst>
                  <a:outerShdw blurRad="38100" dist="38100" dir="2700000" algn="tl">
                    <a:srgbClr val="000000">
                      <a:alpha val="43137"/>
                    </a:srgbClr>
                  </a:outerShdw>
                </a:effectLst>
              </a:rPr>
              <a:t>R8.13 trillion </a:t>
            </a:r>
            <a:endParaRPr lang="en-ZA" sz="2000" dirty="0">
              <a:solidFill>
                <a:schemeClr val="bg1"/>
              </a:solidFill>
              <a:effectLst>
                <a:outerShdw blurRad="38100" dist="38100" dir="2700000" algn="tl">
                  <a:srgbClr val="000000">
                    <a:alpha val="43137"/>
                  </a:srgbClr>
                </a:outerShdw>
              </a:effectLst>
            </a:endParaRPr>
          </a:p>
          <a:p>
            <a:pPr algn="ctr"/>
            <a:r>
              <a:rPr lang="en-ZA" sz="2000" dirty="0">
                <a:solidFill>
                  <a:schemeClr val="bg1"/>
                </a:solidFill>
                <a:effectLst>
                  <a:outerShdw blurRad="38100" dist="38100" dir="2700000" algn="tl">
                    <a:srgbClr val="000000">
                      <a:alpha val="43137"/>
                    </a:srgbClr>
                  </a:outerShdw>
                </a:effectLst>
              </a:rPr>
              <a:t>for the fiscal years from 2007/08 to 2016/17</a:t>
            </a:r>
          </a:p>
        </p:txBody>
      </p:sp>
      <p:sp>
        <p:nvSpPr>
          <p:cNvPr id="38" name="Rectangle 3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7" name="Straight Connector 36"/>
          <p:cNvCxnSpPr/>
          <p:nvPr/>
        </p:nvCxnSpPr>
        <p:spPr>
          <a:xfrm>
            <a:off x="5824841" y="909514"/>
            <a:ext cx="0" cy="4820211"/>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11661501" y="5688000"/>
            <a:ext cx="430888" cy="1152129"/>
            <a:chOff x="11428927" y="365650"/>
            <a:chExt cx="430888" cy="1152129"/>
          </a:xfrm>
        </p:grpSpPr>
        <p:sp>
          <p:nvSpPr>
            <p:cNvPr id="60" name="Round Same Side Corner Rectangle 59"/>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1" name="TextBox 60"/>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2" name="Group 61"/>
          <p:cNvGrpSpPr/>
          <p:nvPr/>
        </p:nvGrpSpPr>
        <p:grpSpPr>
          <a:xfrm>
            <a:off x="11659137" y="4559485"/>
            <a:ext cx="430888" cy="1152129"/>
            <a:chOff x="11428927" y="365650"/>
            <a:chExt cx="430888" cy="1152129"/>
          </a:xfrm>
        </p:grpSpPr>
        <p:sp>
          <p:nvSpPr>
            <p:cNvPr id="63" name="Round Same Side Corner Rectangle 6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4" name="TextBox 63"/>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5" name="Group 64"/>
          <p:cNvGrpSpPr/>
          <p:nvPr/>
        </p:nvGrpSpPr>
        <p:grpSpPr>
          <a:xfrm>
            <a:off x="11654409" y="3430968"/>
            <a:ext cx="430888" cy="1152129"/>
            <a:chOff x="11428927" y="365650"/>
            <a:chExt cx="430888" cy="1152129"/>
          </a:xfrm>
        </p:grpSpPr>
        <p:sp>
          <p:nvSpPr>
            <p:cNvPr id="66" name="Round Same Side Corner Rectangle 6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7" name="TextBox 6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8" name="Group 67"/>
          <p:cNvGrpSpPr/>
          <p:nvPr/>
        </p:nvGrpSpPr>
        <p:grpSpPr>
          <a:xfrm>
            <a:off x="11652045" y="1173934"/>
            <a:ext cx="430887" cy="1152129"/>
            <a:chOff x="11652045" y="1926277"/>
            <a:chExt cx="430887" cy="1152129"/>
          </a:xfrm>
        </p:grpSpPr>
        <p:sp>
          <p:nvSpPr>
            <p:cNvPr id="69" name="Round Same Side Corner Rectangle 68"/>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675729"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71" name="Group 70"/>
          <p:cNvGrpSpPr/>
          <p:nvPr/>
        </p:nvGrpSpPr>
        <p:grpSpPr>
          <a:xfrm>
            <a:off x="11643791" y="45417"/>
            <a:ext cx="430887" cy="1152129"/>
            <a:chOff x="11643791" y="45417"/>
            <a:chExt cx="430887" cy="1152129"/>
          </a:xfrm>
        </p:grpSpPr>
        <p:sp>
          <p:nvSpPr>
            <p:cNvPr id="72" name="Round Same Side Corner Rectangle 71"/>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4" name="Group 73"/>
          <p:cNvGrpSpPr/>
          <p:nvPr/>
        </p:nvGrpSpPr>
        <p:grpSpPr>
          <a:xfrm>
            <a:off x="11716960" y="2302451"/>
            <a:ext cx="430887" cy="1152129"/>
            <a:chOff x="11716959" y="985847"/>
            <a:chExt cx="430887" cy="1152129"/>
          </a:xfrm>
        </p:grpSpPr>
        <p:sp>
          <p:nvSpPr>
            <p:cNvPr id="75" name="Round Same Side Corner Rectangle 74"/>
            <p:cNvSpPr/>
            <p:nvPr/>
          </p:nvSpPr>
          <p:spPr>
            <a:xfrm rot="5400000">
              <a:off x="11356339" y="134646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6" name="TextBox 75"/>
            <p:cNvSpPr txBox="1"/>
            <p:nvPr/>
          </p:nvSpPr>
          <p:spPr>
            <a:xfrm>
              <a:off x="11716959" y="98584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10 Years</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9473004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2421682"/>
            <a:ext cx="12198349" cy="769441"/>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Tax Relief</a:t>
            </a:r>
            <a:endParaRPr lang="en-ZA" sz="4400" b="1" dirty="0">
              <a:solidFill>
                <a:schemeClr val="bg1"/>
              </a:solidFill>
              <a:effectLst>
                <a:outerShdw blurRad="38100" dist="38100" dir="2700000" algn="tl">
                  <a:srgbClr val="000000">
                    <a:alpha val="43137"/>
                  </a:srgbClr>
                </a:outerShdw>
              </a:effectLst>
              <a:latin typeface="Calibri" pitchFamily="34" charset="0"/>
            </a:endParaRP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42</a:t>
            </a:fld>
            <a:endParaRPr lang="en-ZA" spc="300" dirty="0"/>
          </a:p>
        </p:txBody>
      </p:sp>
      <p:grpSp>
        <p:nvGrpSpPr>
          <p:cNvPr id="2" name="Group 1"/>
          <p:cNvGrpSpPr/>
          <p:nvPr/>
        </p:nvGrpSpPr>
        <p:grpSpPr>
          <a:xfrm>
            <a:off x="504202" y="1681371"/>
            <a:ext cx="1958276" cy="2161477"/>
            <a:chOff x="504202" y="1681371"/>
            <a:chExt cx="1958276" cy="2161477"/>
          </a:xfrm>
        </p:grpSpPr>
        <p:sp>
          <p:nvSpPr>
            <p:cNvPr id="16" name="Round Same Side Corner Rectangle 15"/>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7" name="Straight Connector 16"/>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145" y="2067428"/>
              <a:ext cx="1643605" cy="1299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626567" y="2061642"/>
              <a:ext cx="1080119" cy="584775"/>
            </a:xfrm>
            <a:prstGeom prst="rect">
              <a:avLst/>
            </a:prstGeom>
            <a:noFill/>
          </p:spPr>
          <p:txBody>
            <a:bodyPr wrap="square" rtlCol="0">
              <a:spAutoFit/>
            </a:bodyPr>
            <a:lstStyle/>
            <a:p>
              <a:pPr algn="ctr"/>
              <a:r>
                <a:rPr lang="en-ZA" sz="3200" b="1" spc="300" dirty="0" smtClean="0">
                  <a:solidFill>
                    <a:schemeClr val="bg1"/>
                  </a:solidFill>
                  <a:effectLst>
                    <a:outerShdw blurRad="38100" dist="38100" dir="2700000" algn="tl">
                      <a:srgbClr val="000000">
                        <a:alpha val="43137"/>
                      </a:srgbClr>
                    </a:outerShdw>
                  </a:effectLst>
                </a:rPr>
                <a:t>TAX</a:t>
              </a:r>
              <a:endParaRPr lang="en-ZA" sz="3200" b="1" spc="3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2358429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smtClean="0">
                <a:solidFill>
                  <a:srgbClr val="002060"/>
                </a:solidFill>
              </a:rPr>
              <a:t>Tax Relief</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111" name="Group 110"/>
          <p:cNvGrpSpPr/>
          <p:nvPr/>
        </p:nvGrpSpPr>
        <p:grpSpPr>
          <a:xfrm>
            <a:off x="11661501" y="5688000"/>
            <a:ext cx="430888" cy="1152129"/>
            <a:chOff x="11428927" y="365650"/>
            <a:chExt cx="430888" cy="1152129"/>
          </a:xfrm>
        </p:grpSpPr>
        <p:sp>
          <p:nvSpPr>
            <p:cNvPr id="112" name="Round Same Side Corner Rectangle 11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3" name="TextBox 11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114" name="Group 113"/>
          <p:cNvGrpSpPr/>
          <p:nvPr/>
        </p:nvGrpSpPr>
        <p:grpSpPr>
          <a:xfrm>
            <a:off x="11659137" y="4559485"/>
            <a:ext cx="430888" cy="1152129"/>
            <a:chOff x="11428927" y="365650"/>
            <a:chExt cx="430888" cy="1152129"/>
          </a:xfrm>
        </p:grpSpPr>
        <p:sp>
          <p:nvSpPr>
            <p:cNvPr id="115" name="Round Same Side Corner Rectangle 11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6" name="TextBox 11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4" name="Group 3"/>
          <p:cNvGrpSpPr/>
          <p:nvPr/>
        </p:nvGrpSpPr>
        <p:grpSpPr>
          <a:xfrm>
            <a:off x="11643791" y="45417"/>
            <a:ext cx="430887" cy="1152129"/>
            <a:chOff x="11643791" y="45417"/>
            <a:chExt cx="430887" cy="1152129"/>
          </a:xfrm>
        </p:grpSpPr>
        <p:sp>
          <p:nvSpPr>
            <p:cNvPr id="132" name="Round Same Side Corner Rectangle 131"/>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3" name="TextBox 132"/>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43</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643791" y="2302451"/>
            <a:ext cx="432047" cy="1152129"/>
            <a:chOff x="11715799" y="985847"/>
            <a:chExt cx="432047" cy="1152129"/>
          </a:xfrm>
        </p:grpSpPr>
        <p:sp>
          <p:nvSpPr>
            <p:cNvPr id="32" name="Round Same Side Corner Rectangle 31"/>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TextBox 32"/>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34" name="Group 33"/>
          <p:cNvGrpSpPr/>
          <p:nvPr/>
        </p:nvGrpSpPr>
        <p:grpSpPr>
          <a:xfrm>
            <a:off x="11629070" y="1173934"/>
            <a:ext cx="439141" cy="1152129"/>
            <a:chOff x="11643791" y="1926277"/>
            <a:chExt cx="439141" cy="1152129"/>
          </a:xfrm>
        </p:grpSpPr>
        <p:sp>
          <p:nvSpPr>
            <p:cNvPr id="35" name="Round Same Side Corner Rectangle 34"/>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TextBox 36"/>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6" name="Group 5"/>
          <p:cNvGrpSpPr/>
          <p:nvPr/>
        </p:nvGrpSpPr>
        <p:grpSpPr>
          <a:xfrm>
            <a:off x="11716959" y="3430968"/>
            <a:ext cx="430888" cy="1152129"/>
            <a:chOff x="11716959" y="2866707"/>
            <a:chExt cx="430888" cy="1152129"/>
          </a:xfrm>
        </p:grpSpPr>
        <p:sp>
          <p:nvSpPr>
            <p:cNvPr id="38" name="Round Same Side Corner Rectangle 37"/>
            <p:cNvSpPr/>
            <p:nvPr/>
          </p:nvSpPr>
          <p:spPr>
            <a:xfrm rot="5400000">
              <a:off x="11356339" y="322732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TextBox 38"/>
            <p:cNvSpPr txBox="1"/>
            <p:nvPr/>
          </p:nvSpPr>
          <p:spPr>
            <a:xfrm>
              <a:off x="11716960" y="286670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Tax Relief</a:t>
              </a:r>
              <a:endParaRPr lang="en-ZA" sz="1600" dirty="0">
                <a:solidFill>
                  <a:schemeClr val="bg1"/>
                </a:solidFill>
                <a:effectLst>
                  <a:outerShdw blurRad="38100" dist="38100" dir="2700000" algn="tl">
                    <a:srgbClr val="000000">
                      <a:alpha val="43137"/>
                    </a:srgbClr>
                  </a:outerShdw>
                </a:effectLst>
              </a:endParaRPr>
            </a:p>
          </p:txBody>
        </p:sp>
      </p:gr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78" y="1749998"/>
            <a:ext cx="6921601" cy="3984052"/>
          </a:xfrm>
          <a:prstGeom prst="rect">
            <a:avLst/>
          </a:prstGeom>
          <a:noFill/>
          <a:ln w="3175">
            <a:noFill/>
            <a:miter lim="800000"/>
            <a:headEnd/>
            <a:tailEnd/>
          </a:ln>
          <a:extLst>
            <a:ext uri="{909E8E84-426E-40DD-AFC4-6F175D3DCCD1}">
              <a14:hiddenFill xmlns:a14="http://schemas.microsoft.com/office/drawing/2010/main">
                <a:solidFill>
                  <a:schemeClr val="accent1"/>
                </a:solidFill>
              </a14:hiddenFill>
            </a:ext>
          </a:extLst>
        </p:spPr>
      </p:pic>
      <p:sp>
        <p:nvSpPr>
          <p:cNvPr id="30" name="TextBox 29"/>
          <p:cNvSpPr txBox="1"/>
          <p:nvPr/>
        </p:nvSpPr>
        <p:spPr>
          <a:xfrm>
            <a:off x="50503" y="837506"/>
            <a:ext cx="6984776" cy="769441"/>
          </a:xfrm>
          <a:prstGeom prst="rect">
            <a:avLst/>
          </a:prstGeom>
          <a:noFill/>
        </p:spPr>
        <p:txBody>
          <a:bodyPr wrap="square" rtlCol="0">
            <a:spAutoFit/>
          </a:bodyPr>
          <a:lstStyle/>
          <a:p>
            <a:pPr algn="ctr"/>
            <a:r>
              <a:rPr lang="en-ZA" sz="2200" dirty="0" smtClean="0"/>
              <a:t>Below </a:t>
            </a:r>
            <a:r>
              <a:rPr lang="en-ZA" sz="2200" dirty="0"/>
              <a:t>is an example to illustrate the impact of tax relief over a period of </a:t>
            </a:r>
            <a:r>
              <a:rPr lang="en-ZA" sz="2200" dirty="0" smtClean="0"/>
              <a:t>21 </a:t>
            </a:r>
            <a:r>
              <a:rPr lang="en-ZA" sz="2200" dirty="0"/>
              <a:t>years. </a:t>
            </a:r>
          </a:p>
        </p:txBody>
      </p:sp>
      <p:sp>
        <p:nvSpPr>
          <p:cNvPr id="41" name="Rectangle 40"/>
          <p:cNvSpPr/>
          <p:nvPr/>
        </p:nvSpPr>
        <p:spPr>
          <a:xfrm>
            <a:off x="7107286" y="923394"/>
            <a:ext cx="4373013" cy="4810656"/>
          </a:xfrm>
          <a:prstGeom prst="rect">
            <a:avLst/>
          </a:prstGeom>
          <a:gradFill flip="none" rotWithShape="1">
            <a:gsLst>
              <a:gs pos="0">
                <a:srgbClr val="005E9E"/>
              </a:gs>
              <a:gs pos="50000">
                <a:srgbClr val="0072C0"/>
              </a:gs>
              <a:gs pos="100000">
                <a:srgbClr val="059A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2" name="Rectangle 41"/>
          <p:cNvSpPr/>
          <p:nvPr/>
        </p:nvSpPr>
        <p:spPr>
          <a:xfrm>
            <a:off x="7126762" y="877344"/>
            <a:ext cx="4373013" cy="4928714"/>
          </a:xfrm>
          <a:prstGeom prst="rect">
            <a:avLst/>
          </a:prstGeom>
        </p:spPr>
        <p:txBody>
          <a:bodyPr wrap="square" lIns="108896" tIns="54448" rIns="108896" bIns="54448">
            <a:spAutoFit/>
          </a:bodyPr>
          <a:lstStyle/>
          <a:p>
            <a:pPr algn="just">
              <a:lnSpc>
                <a:spcPct val="115000"/>
              </a:lnSpc>
              <a:spcBef>
                <a:spcPts val="715"/>
              </a:spcBef>
              <a:spcAft>
                <a:spcPts val="715"/>
              </a:spcAft>
            </a:pPr>
            <a:r>
              <a:rPr lang="en-ZA" sz="1800"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(1) An </a:t>
            </a:r>
            <a:r>
              <a:rPr lang="en-ZA" sz="1800" dirty="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individual with taxable income of R100 000 in 1995 (2) was paying tax at an effective tax rate of 33.8</a:t>
            </a:r>
            <a:r>
              <a:rPr lang="en-ZA" sz="1800"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t>
            </a:r>
            <a:endParaRPr lang="en-GB" sz="1800" dirty="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p>
            <a:pPr algn="just">
              <a:lnSpc>
                <a:spcPct val="115000"/>
              </a:lnSpc>
              <a:spcBef>
                <a:spcPts val="715"/>
              </a:spcBef>
              <a:spcAft>
                <a:spcPts val="715"/>
              </a:spcAft>
            </a:pPr>
            <a:r>
              <a:rPr lang="en-ZA" sz="1800" dirty="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(3) If their taxable income had only kept pace with inflation (4) the effective tax rate would have increased to 40.3% in 2016 if there had been no adjustments to the income tax brackets</a:t>
            </a:r>
            <a:r>
              <a:rPr lang="en-ZA" sz="1800"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t>
            </a:r>
          </a:p>
          <a:p>
            <a:pPr algn="just">
              <a:lnSpc>
                <a:spcPct val="115000"/>
              </a:lnSpc>
              <a:spcBef>
                <a:spcPts val="715"/>
              </a:spcBef>
              <a:spcAft>
                <a:spcPts val="715"/>
              </a:spcAft>
            </a:pPr>
            <a:r>
              <a:rPr lang="en-ZA" sz="1800" dirty="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The impact of the actual tax rate adjustments from 1995 for the same example (5) lowers the effective tax rate to only 18.3%. Note that real tax relief occurred in the period 2000 to 2010 after the broadening of the taxable income base.</a:t>
            </a:r>
            <a:endParaRPr lang="en-GB" sz="1800" dirty="0" smtClean="0">
              <a:solidFill>
                <a:schemeClr val="bg1"/>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p:txBody>
      </p:sp>
      <p:cxnSp>
        <p:nvCxnSpPr>
          <p:cNvPr id="5" name="Straight Connector 4"/>
          <p:cNvCxnSpPr/>
          <p:nvPr/>
        </p:nvCxnSpPr>
        <p:spPr>
          <a:xfrm>
            <a:off x="7205560" y="1926277"/>
            <a:ext cx="4176464"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205560" y="3717826"/>
            <a:ext cx="4176464"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 name="Rectangular Callout 6"/>
          <p:cNvSpPr/>
          <p:nvPr/>
        </p:nvSpPr>
        <p:spPr>
          <a:xfrm>
            <a:off x="698575" y="4221882"/>
            <a:ext cx="1440160" cy="555916"/>
          </a:xfrm>
          <a:prstGeom prst="wedgeRectCallou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ZA" sz="1100" b="1" dirty="0" smtClean="0">
                <a:solidFill>
                  <a:schemeClr val="tx1">
                    <a:lumMod val="95000"/>
                    <a:lumOff val="5000"/>
                  </a:schemeClr>
                </a:solidFill>
              </a:rPr>
              <a:t>An individual with taxable income of R100 000 in 1995</a:t>
            </a:r>
            <a:endParaRPr lang="en-ZA" sz="2000" b="1" dirty="0">
              <a:solidFill>
                <a:schemeClr val="tx1">
                  <a:lumMod val="95000"/>
                  <a:lumOff val="5000"/>
                </a:schemeClr>
              </a:solidFill>
            </a:endParaRPr>
          </a:p>
        </p:txBody>
      </p:sp>
      <p:sp>
        <p:nvSpPr>
          <p:cNvPr id="36" name="Rectangular Callout 35"/>
          <p:cNvSpPr/>
          <p:nvPr/>
        </p:nvSpPr>
        <p:spPr>
          <a:xfrm>
            <a:off x="626567" y="2205658"/>
            <a:ext cx="1296144" cy="555916"/>
          </a:xfrm>
          <a:prstGeom prst="wedgeRectCallou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ZA" sz="1100" b="1" dirty="0" smtClean="0">
                <a:solidFill>
                  <a:schemeClr val="tx1">
                    <a:lumMod val="95000"/>
                    <a:lumOff val="5000"/>
                  </a:schemeClr>
                </a:solidFill>
              </a:rPr>
              <a:t>    Paying tax at an      </a:t>
            </a:r>
            <a:r>
              <a:rPr lang="en-ZA" sz="1100" b="1" dirty="0" smtClean="0">
                <a:solidFill>
                  <a:schemeClr val="bg1"/>
                </a:solidFill>
              </a:rPr>
              <a:t>------- </a:t>
            </a:r>
            <a:r>
              <a:rPr lang="en-ZA" sz="1100" b="1" dirty="0" smtClean="0">
                <a:solidFill>
                  <a:schemeClr val="tx1">
                    <a:lumMod val="95000"/>
                    <a:lumOff val="5000"/>
                  </a:schemeClr>
                </a:solidFill>
              </a:rPr>
              <a:t>effective rate of 33.8% in 1995</a:t>
            </a:r>
            <a:endParaRPr lang="en-ZA" sz="2000" b="1" dirty="0">
              <a:solidFill>
                <a:schemeClr val="tx1">
                  <a:lumMod val="95000"/>
                  <a:lumOff val="5000"/>
                </a:schemeClr>
              </a:solidFill>
            </a:endParaRPr>
          </a:p>
        </p:txBody>
      </p:sp>
      <p:sp>
        <p:nvSpPr>
          <p:cNvPr id="40" name="Rectangular Callout 39"/>
          <p:cNvSpPr/>
          <p:nvPr/>
        </p:nvSpPr>
        <p:spPr>
          <a:xfrm>
            <a:off x="2030723" y="2119526"/>
            <a:ext cx="1512168" cy="878220"/>
          </a:xfrm>
          <a:prstGeom prst="wedgeRectCallout">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ZA" sz="1100" b="1" dirty="0" smtClean="0">
                <a:solidFill>
                  <a:schemeClr val="tx1">
                    <a:lumMod val="95000"/>
                    <a:lumOff val="5000"/>
                  </a:schemeClr>
                </a:solidFill>
              </a:rPr>
              <a:t>If taxable income had kept pace with only inflation, it would   </a:t>
            </a:r>
            <a:br>
              <a:rPr lang="en-ZA" sz="1100" b="1" dirty="0" smtClean="0">
                <a:solidFill>
                  <a:schemeClr val="tx1">
                    <a:lumMod val="95000"/>
                    <a:lumOff val="5000"/>
                  </a:schemeClr>
                </a:solidFill>
              </a:rPr>
            </a:br>
            <a:r>
              <a:rPr lang="en-ZA" sz="1100" b="1" dirty="0" smtClean="0">
                <a:solidFill>
                  <a:schemeClr val="tx1">
                    <a:lumMod val="95000"/>
                    <a:lumOff val="5000"/>
                  </a:schemeClr>
                </a:solidFill>
              </a:rPr>
              <a:t>    have increased to </a:t>
            </a:r>
            <a:br>
              <a:rPr lang="en-ZA" sz="1100" b="1" dirty="0" smtClean="0">
                <a:solidFill>
                  <a:schemeClr val="tx1">
                    <a:lumMod val="95000"/>
                    <a:lumOff val="5000"/>
                  </a:schemeClr>
                </a:solidFill>
              </a:rPr>
            </a:br>
            <a:r>
              <a:rPr lang="en-ZA" sz="1100" b="1" dirty="0" smtClean="0">
                <a:solidFill>
                  <a:schemeClr val="tx1">
                    <a:lumMod val="95000"/>
                    <a:lumOff val="5000"/>
                  </a:schemeClr>
                </a:solidFill>
              </a:rPr>
              <a:t>    R344 653 in 2016</a:t>
            </a:r>
            <a:endParaRPr lang="en-ZA" sz="2000" b="1" dirty="0">
              <a:solidFill>
                <a:schemeClr val="tx1">
                  <a:lumMod val="95000"/>
                  <a:lumOff val="5000"/>
                </a:schemeClr>
              </a:solidFill>
            </a:endParaRPr>
          </a:p>
        </p:txBody>
      </p:sp>
      <p:sp>
        <p:nvSpPr>
          <p:cNvPr id="44" name="Rectangular Callout 43"/>
          <p:cNvSpPr/>
          <p:nvPr/>
        </p:nvSpPr>
        <p:spPr>
          <a:xfrm>
            <a:off x="3578895" y="2925738"/>
            <a:ext cx="1512168" cy="917294"/>
          </a:xfrm>
          <a:prstGeom prst="wedgeRectCallout">
            <a:avLst/>
          </a:prstGeom>
          <a:solidFill>
            <a:schemeClr val="bg1"/>
          </a:solidFill>
          <a:ln>
            <a:solidFill>
              <a:srgbClr val="A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ZA" sz="1100" b="1" dirty="0">
                <a:solidFill>
                  <a:schemeClr val="tx1">
                    <a:lumMod val="95000"/>
                    <a:lumOff val="5000"/>
                  </a:schemeClr>
                </a:solidFill>
              </a:rPr>
              <a:t> </a:t>
            </a:r>
            <a:r>
              <a:rPr lang="en-ZA" sz="1100" b="1" dirty="0" smtClean="0">
                <a:solidFill>
                  <a:schemeClr val="tx1">
                    <a:lumMod val="95000"/>
                    <a:lumOff val="5000"/>
                  </a:schemeClr>
                </a:solidFill>
              </a:rPr>
              <a:t>    If taxable income   </a:t>
            </a:r>
            <a:br>
              <a:rPr lang="en-ZA" sz="1100" b="1" dirty="0" smtClean="0">
                <a:solidFill>
                  <a:schemeClr val="tx1">
                    <a:lumMod val="95000"/>
                    <a:lumOff val="5000"/>
                  </a:schemeClr>
                </a:solidFill>
              </a:rPr>
            </a:br>
            <a:r>
              <a:rPr lang="en-ZA" sz="1100" b="1" dirty="0" smtClean="0">
                <a:solidFill>
                  <a:schemeClr val="tx1">
                    <a:lumMod val="95000"/>
                    <a:lumOff val="5000"/>
                  </a:schemeClr>
                </a:solidFill>
              </a:rPr>
              <a:t>   had kept pace with only inflation, the individual would be paying tax at 40.3%</a:t>
            </a:r>
            <a:endParaRPr lang="en-ZA" sz="2000" b="1" dirty="0">
              <a:solidFill>
                <a:schemeClr val="tx1">
                  <a:lumMod val="95000"/>
                  <a:lumOff val="5000"/>
                </a:schemeClr>
              </a:solidFill>
            </a:endParaRPr>
          </a:p>
        </p:txBody>
      </p:sp>
      <p:sp>
        <p:nvSpPr>
          <p:cNvPr id="45" name="Rectangular Callout 44"/>
          <p:cNvSpPr/>
          <p:nvPr/>
        </p:nvSpPr>
        <p:spPr>
          <a:xfrm>
            <a:off x="3362871" y="4007032"/>
            <a:ext cx="1426462" cy="591619"/>
          </a:xfrm>
          <a:prstGeom prst="wedgeRectCallout">
            <a:avLst/>
          </a:prstGeom>
          <a:solidFill>
            <a:schemeClr val="bg1"/>
          </a:solidFill>
          <a:ln>
            <a:solidFill>
              <a:srgbClr val="7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ZA" sz="1100" b="1" dirty="0" smtClean="0">
                <a:solidFill>
                  <a:schemeClr val="tx1">
                    <a:lumMod val="95000"/>
                    <a:lumOff val="5000"/>
                  </a:schemeClr>
                </a:solidFill>
              </a:rPr>
              <a:t>With tax relief, </a:t>
            </a:r>
            <a:br>
              <a:rPr lang="en-ZA" sz="1100" b="1" dirty="0" smtClean="0">
                <a:solidFill>
                  <a:schemeClr val="tx1">
                    <a:lumMod val="95000"/>
                    <a:lumOff val="5000"/>
                  </a:schemeClr>
                </a:solidFill>
              </a:rPr>
            </a:br>
            <a:r>
              <a:rPr lang="en-ZA" sz="1100" b="1" dirty="0" smtClean="0">
                <a:solidFill>
                  <a:schemeClr val="tx1">
                    <a:lumMod val="95000"/>
                    <a:lumOff val="5000"/>
                  </a:schemeClr>
                </a:solidFill>
              </a:rPr>
              <a:t>the  individual is paying tax at 18.3%</a:t>
            </a:r>
            <a:endParaRPr lang="en-ZA" sz="2000" b="1" dirty="0">
              <a:solidFill>
                <a:schemeClr val="tx1">
                  <a:lumMod val="95000"/>
                  <a:lumOff val="5000"/>
                </a:schemeClr>
              </a:solidFill>
            </a:endParaRPr>
          </a:p>
        </p:txBody>
      </p:sp>
      <p:sp>
        <p:nvSpPr>
          <p:cNvPr id="9" name="Rectangle 8"/>
          <p:cNvSpPr/>
          <p:nvPr/>
        </p:nvSpPr>
        <p:spPr>
          <a:xfrm>
            <a:off x="545777" y="4149874"/>
            <a:ext cx="584846" cy="461665"/>
          </a:xfrm>
          <a:prstGeom prst="rect">
            <a:avLst/>
          </a:prstGeom>
          <a:noFill/>
          <a:effectLst>
            <a:outerShdw blurRad="50800" dist="38100" dir="2700000" algn="tl" rotWithShape="0">
              <a:prstClr val="black">
                <a:alpha val="40000"/>
              </a:prstClr>
            </a:outerShdw>
          </a:effectLst>
        </p:spPr>
        <p:txBody>
          <a:bodyPr wrap="square" lIns="91440" tIns="45720" rIns="91440" bIns="45720">
            <a:spAutoFit/>
          </a:bodyPr>
          <a:lstStyle/>
          <a:p>
            <a:pPr algn="ctr"/>
            <a:r>
              <a:rPr lang="en-US" sz="2400" b="1" cap="none" spc="0" dirty="0" smtClean="0">
                <a:ln w="1905"/>
                <a:solidFill>
                  <a:srgbClr val="0070C0"/>
                </a:solidFill>
                <a:effectLst>
                  <a:innerShdw blurRad="69850" dist="43180" dir="5400000">
                    <a:srgbClr val="000000">
                      <a:alpha val="65000"/>
                    </a:srgbClr>
                  </a:innerShdw>
                </a:effectLst>
              </a:rPr>
              <a:t>1</a:t>
            </a:r>
            <a:endParaRPr lang="en-US" sz="2400" b="1" cap="none" spc="0" dirty="0">
              <a:ln w="1905"/>
              <a:solidFill>
                <a:srgbClr val="0070C0"/>
              </a:solidFill>
              <a:effectLst>
                <a:innerShdw blurRad="69850" dist="43180" dir="5400000">
                  <a:srgbClr val="000000">
                    <a:alpha val="65000"/>
                  </a:srgbClr>
                </a:innerShdw>
              </a:effectLst>
            </a:endParaRPr>
          </a:p>
        </p:txBody>
      </p:sp>
      <p:sp>
        <p:nvSpPr>
          <p:cNvPr id="46" name="Rectangle 45"/>
          <p:cNvSpPr/>
          <p:nvPr/>
        </p:nvSpPr>
        <p:spPr>
          <a:xfrm>
            <a:off x="482551" y="2133650"/>
            <a:ext cx="584846" cy="461665"/>
          </a:xfrm>
          <a:prstGeom prst="rect">
            <a:avLst/>
          </a:prstGeom>
          <a:noFill/>
          <a:effectLst>
            <a:outerShdw blurRad="50800" dist="38100" dir="2700000" algn="tl" rotWithShape="0">
              <a:prstClr val="black">
                <a:alpha val="40000"/>
              </a:prstClr>
            </a:outerShdw>
          </a:effectLst>
        </p:spPr>
        <p:txBody>
          <a:bodyPr wrap="square" lIns="91440" tIns="45720" rIns="91440" bIns="45720">
            <a:spAutoFit/>
          </a:bodyPr>
          <a:lstStyle/>
          <a:p>
            <a:pPr algn="ctr"/>
            <a:r>
              <a:rPr lang="en-US" sz="2400" b="1" cap="none" spc="0" dirty="0" smtClean="0">
                <a:ln w="1905"/>
                <a:solidFill>
                  <a:srgbClr val="0070C0"/>
                </a:solidFill>
                <a:effectLst>
                  <a:innerShdw blurRad="69850" dist="43180" dir="5400000">
                    <a:srgbClr val="000000">
                      <a:alpha val="65000"/>
                    </a:srgbClr>
                  </a:innerShdw>
                </a:effectLst>
              </a:rPr>
              <a:t>2</a:t>
            </a:r>
            <a:endParaRPr lang="en-US" sz="2400" b="1" cap="none" spc="0" dirty="0">
              <a:ln w="1905"/>
              <a:solidFill>
                <a:srgbClr val="0070C0"/>
              </a:solidFill>
              <a:effectLst>
                <a:innerShdw blurRad="69850" dist="43180" dir="5400000">
                  <a:srgbClr val="000000">
                    <a:alpha val="65000"/>
                  </a:srgbClr>
                </a:innerShdw>
              </a:effectLst>
            </a:endParaRPr>
          </a:p>
        </p:txBody>
      </p:sp>
      <p:sp>
        <p:nvSpPr>
          <p:cNvPr id="47" name="Rectangle 46"/>
          <p:cNvSpPr/>
          <p:nvPr/>
        </p:nvSpPr>
        <p:spPr>
          <a:xfrm>
            <a:off x="1922711" y="2349674"/>
            <a:ext cx="584846" cy="461665"/>
          </a:xfrm>
          <a:prstGeom prst="rect">
            <a:avLst/>
          </a:prstGeom>
          <a:noFill/>
          <a:effectLst>
            <a:outerShdw blurRad="50800" dist="38100" dir="2700000" algn="tl" rotWithShape="0">
              <a:prstClr val="black">
                <a:alpha val="40000"/>
              </a:prstClr>
            </a:outerShdw>
          </a:effectLst>
        </p:spPr>
        <p:txBody>
          <a:bodyPr wrap="square" lIns="91440" tIns="45720" rIns="91440" bIns="45720">
            <a:spAutoFit/>
          </a:bodyPr>
          <a:lstStyle/>
          <a:p>
            <a:pPr algn="ctr"/>
            <a:r>
              <a:rPr lang="en-US" sz="2400" b="1" cap="none" spc="0" dirty="0" smtClean="0">
                <a:ln w="1905"/>
                <a:solidFill>
                  <a:srgbClr val="0070C0"/>
                </a:solidFill>
                <a:effectLst>
                  <a:innerShdw blurRad="69850" dist="43180" dir="5400000">
                    <a:srgbClr val="000000">
                      <a:alpha val="65000"/>
                    </a:srgbClr>
                  </a:innerShdw>
                </a:effectLst>
              </a:rPr>
              <a:t>3</a:t>
            </a:r>
            <a:endParaRPr lang="en-US" sz="2400" b="1" cap="none" spc="0" dirty="0">
              <a:ln w="1905"/>
              <a:solidFill>
                <a:srgbClr val="0070C0"/>
              </a:solidFill>
              <a:effectLst>
                <a:innerShdw blurRad="69850" dist="43180" dir="5400000">
                  <a:srgbClr val="000000">
                    <a:alpha val="65000"/>
                  </a:srgbClr>
                </a:innerShdw>
              </a:effectLst>
            </a:endParaRPr>
          </a:p>
        </p:txBody>
      </p:sp>
      <p:sp>
        <p:nvSpPr>
          <p:cNvPr id="48" name="Rectangle 47"/>
          <p:cNvSpPr/>
          <p:nvPr/>
        </p:nvSpPr>
        <p:spPr>
          <a:xfrm>
            <a:off x="3498105" y="2845019"/>
            <a:ext cx="584846" cy="461665"/>
          </a:xfrm>
          <a:prstGeom prst="rect">
            <a:avLst/>
          </a:prstGeom>
          <a:noFill/>
          <a:effectLst>
            <a:outerShdw blurRad="50800" dist="38100" dir="2700000" algn="tl" rotWithShape="0">
              <a:prstClr val="black">
                <a:alpha val="40000"/>
              </a:prstClr>
            </a:outerShdw>
          </a:effectLst>
        </p:spPr>
        <p:txBody>
          <a:bodyPr wrap="square" lIns="91440" tIns="45720" rIns="91440" bIns="45720">
            <a:spAutoFit/>
          </a:bodyPr>
          <a:lstStyle/>
          <a:p>
            <a:pPr algn="ctr"/>
            <a:r>
              <a:rPr lang="en-US" sz="2400" b="1" cap="none" spc="0" dirty="0" smtClean="0">
                <a:ln w="1905"/>
                <a:solidFill>
                  <a:srgbClr val="0070C0"/>
                </a:solidFill>
                <a:effectLst>
                  <a:innerShdw blurRad="69850" dist="43180" dir="5400000">
                    <a:srgbClr val="000000">
                      <a:alpha val="65000"/>
                    </a:srgbClr>
                  </a:innerShdw>
                </a:effectLst>
              </a:rPr>
              <a:t>4</a:t>
            </a:r>
            <a:endParaRPr lang="en-US" sz="2400" b="1" cap="none" spc="0" dirty="0">
              <a:ln w="1905"/>
              <a:solidFill>
                <a:srgbClr val="0070C0"/>
              </a:solidFill>
              <a:effectLst>
                <a:innerShdw blurRad="69850" dist="43180" dir="5400000">
                  <a:srgbClr val="000000">
                    <a:alpha val="65000"/>
                  </a:srgbClr>
                </a:innerShdw>
              </a:effectLst>
            </a:endParaRPr>
          </a:p>
        </p:txBody>
      </p:sp>
      <p:sp>
        <p:nvSpPr>
          <p:cNvPr id="52" name="Rectangle 51"/>
          <p:cNvSpPr/>
          <p:nvPr/>
        </p:nvSpPr>
        <p:spPr>
          <a:xfrm>
            <a:off x="3290863" y="3933850"/>
            <a:ext cx="584846" cy="461665"/>
          </a:xfrm>
          <a:prstGeom prst="rect">
            <a:avLst/>
          </a:prstGeom>
          <a:noFill/>
          <a:effectLst>
            <a:outerShdw blurRad="50800" dist="38100" dir="2700000" algn="tl" rotWithShape="0">
              <a:prstClr val="black">
                <a:alpha val="40000"/>
              </a:prstClr>
            </a:outerShdw>
          </a:effectLst>
        </p:spPr>
        <p:txBody>
          <a:bodyPr wrap="square" lIns="91440" tIns="45720" rIns="91440" bIns="45720">
            <a:spAutoFit/>
          </a:bodyPr>
          <a:lstStyle/>
          <a:p>
            <a:pPr algn="ctr"/>
            <a:r>
              <a:rPr lang="en-US" sz="2400" b="1" cap="none" spc="0" dirty="0" smtClean="0">
                <a:ln w="1905"/>
                <a:solidFill>
                  <a:srgbClr val="0070C0"/>
                </a:solidFill>
                <a:effectLst>
                  <a:innerShdw blurRad="69850" dist="43180" dir="5400000">
                    <a:srgbClr val="000000">
                      <a:alpha val="65000"/>
                    </a:srgbClr>
                  </a:innerShdw>
                </a:effectLst>
              </a:rPr>
              <a:t>5</a:t>
            </a:r>
            <a:endParaRPr lang="en-US" sz="2400" b="1" cap="none" spc="0" dirty="0">
              <a:ln w="1905"/>
              <a:solidFill>
                <a:srgbClr val="0070C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9430746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smtClean="0">
                <a:solidFill>
                  <a:srgbClr val="002060"/>
                </a:solidFill>
              </a:rPr>
              <a:t>Tax Relief</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44</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0" y="2411127"/>
            <a:ext cx="4659016" cy="707886"/>
          </a:xfrm>
          <a:prstGeom prst="rect">
            <a:avLst/>
          </a:prstGeom>
          <a:noFill/>
        </p:spPr>
        <p:txBody>
          <a:bodyPr wrap="square" rtlCol="0">
            <a:spAutoFit/>
          </a:bodyPr>
          <a:lstStyle/>
          <a:p>
            <a:r>
              <a:rPr lang="en-ZA" sz="2000" dirty="0" smtClean="0"/>
              <a:t>Tax relief </a:t>
            </a:r>
            <a:r>
              <a:rPr lang="en-ZA" sz="2000" dirty="0"/>
              <a:t>granted to individuals since 1995 across a range of income </a:t>
            </a:r>
            <a:r>
              <a:rPr lang="en-ZA" sz="2000" dirty="0" smtClean="0"/>
              <a:t>levels: </a:t>
            </a:r>
            <a:endParaRPr lang="en-ZA" sz="2000" dirty="0"/>
          </a:p>
        </p:txBody>
      </p:sp>
      <p:pic>
        <p:nvPicPr>
          <p:cNvPr id="45"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62" r="4869" b="5923"/>
          <a:stretch/>
        </p:blipFill>
        <p:spPr bwMode="auto">
          <a:xfrm>
            <a:off x="7899375" y="837506"/>
            <a:ext cx="1146271" cy="922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8" name="TextBox 47"/>
          <p:cNvSpPr txBox="1"/>
          <p:nvPr/>
        </p:nvSpPr>
        <p:spPr>
          <a:xfrm>
            <a:off x="316229" y="981522"/>
            <a:ext cx="8917034" cy="830997"/>
          </a:xfrm>
          <a:prstGeom prst="rect">
            <a:avLst/>
          </a:prstGeom>
          <a:noFill/>
        </p:spPr>
        <p:txBody>
          <a:bodyPr wrap="square" rtlCol="0">
            <a:spAutoFit/>
          </a:bodyPr>
          <a:lstStyle/>
          <a:p>
            <a:r>
              <a:rPr lang="en-ZA" sz="2400" dirty="0" smtClean="0">
                <a:ea typeface="Verdana" panose="020B0604030504040204" pitchFamily="34" charset="0"/>
                <a:cs typeface="Verdana" panose="020B0604030504040204" pitchFamily="34" charset="0"/>
              </a:rPr>
              <a:t>Tax relief provided directly to individual taxpayers between </a:t>
            </a:r>
          </a:p>
          <a:p>
            <a:r>
              <a:rPr lang="en-ZA" sz="2400" dirty="0" smtClean="0">
                <a:ea typeface="Verdana" panose="020B0604030504040204" pitchFamily="34" charset="0"/>
                <a:cs typeface="Verdana" panose="020B0604030504040204" pitchFamily="34" charset="0"/>
              </a:rPr>
              <a:t>2012/13 and 2016/17 </a:t>
            </a:r>
            <a:endParaRPr lang="en-ZA" sz="2400" dirty="0">
              <a:ea typeface="Verdana" panose="020B0604030504040204" pitchFamily="34" charset="0"/>
              <a:cs typeface="Verdana" panose="020B0604030504040204" pitchFamily="34" charset="0"/>
            </a:endParaRPr>
          </a:p>
        </p:txBody>
      </p:sp>
      <p:pic>
        <p:nvPicPr>
          <p:cNvPr id="54"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04308" y="837506"/>
            <a:ext cx="1691411" cy="894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6" name="Straight Connector 55"/>
          <p:cNvCxnSpPr/>
          <p:nvPr/>
        </p:nvCxnSpPr>
        <p:spPr>
          <a:xfrm>
            <a:off x="362718" y="1802504"/>
            <a:ext cx="10849025" cy="0"/>
          </a:xfrm>
          <a:prstGeom prst="line">
            <a:avLst/>
          </a:prstGeom>
          <a:ln w="28575">
            <a:solidFill>
              <a:srgbClr val="0D83D9"/>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8946371" y="1188835"/>
            <a:ext cx="2409388" cy="584775"/>
          </a:xfrm>
          <a:prstGeom prst="rect">
            <a:avLst/>
          </a:prstGeom>
          <a:noFill/>
        </p:spPr>
        <p:txBody>
          <a:bodyPr wrap="square" rtlCol="0">
            <a:spAutoFit/>
          </a:bodyPr>
          <a:lstStyle/>
          <a:p>
            <a:pPr algn="ctr"/>
            <a:r>
              <a:rPr lang="en-ZA" sz="3200" dirty="0" smtClean="0">
                <a:latin typeface="Verdana" panose="020B0604030504040204" pitchFamily="34" charset="0"/>
                <a:ea typeface="Verdana" panose="020B0604030504040204" pitchFamily="34" charset="0"/>
                <a:cs typeface="Verdana" panose="020B0604030504040204" pitchFamily="34" charset="0"/>
              </a:rPr>
              <a:t>R32.1b</a:t>
            </a:r>
            <a:endParaRPr lang="en-ZA" sz="3200" dirty="0">
              <a:latin typeface="Verdana" panose="020B0604030504040204" pitchFamily="34" charset="0"/>
              <a:ea typeface="Verdana" panose="020B0604030504040204" pitchFamily="34" charset="0"/>
              <a:cs typeface="Verdana" panose="020B0604030504040204" pitchFamily="34" charset="0"/>
            </a:endParaRPr>
          </a:p>
        </p:txBody>
      </p:sp>
      <p:sp>
        <p:nvSpPr>
          <p:cNvPr id="61" name="TextBox 60"/>
          <p:cNvSpPr txBox="1"/>
          <p:nvPr/>
        </p:nvSpPr>
        <p:spPr>
          <a:xfrm>
            <a:off x="21411" y="3310746"/>
            <a:ext cx="4638554" cy="1631216"/>
          </a:xfrm>
          <a:prstGeom prst="rect">
            <a:avLst/>
          </a:prstGeom>
          <a:noFill/>
        </p:spPr>
        <p:txBody>
          <a:bodyPr wrap="square" rtlCol="0">
            <a:spAutoFit/>
          </a:bodyPr>
          <a:lstStyle/>
          <a:p>
            <a:pPr marL="285750" indent="-285750" algn="just">
              <a:buFont typeface="Wingdings" panose="05000000000000000000" pitchFamily="2" charset="2"/>
              <a:buChar char="ü"/>
            </a:pPr>
            <a:r>
              <a:rPr lang="en-ZA" sz="2000" dirty="0"/>
              <a:t>Tax relief is much more prominent in </a:t>
            </a:r>
            <a:r>
              <a:rPr lang="en-ZA" sz="2000" dirty="0" smtClean="0"/>
              <a:t>lower </a:t>
            </a:r>
            <a:r>
              <a:rPr lang="en-ZA" sz="2000" dirty="0"/>
              <a:t>income groups. Lower income groups receive proportionately greater tax relief when the tax thresholds are </a:t>
            </a:r>
            <a:r>
              <a:rPr lang="en-ZA" sz="2000" dirty="0" smtClean="0"/>
              <a:t>raised.</a:t>
            </a:r>
            <a:endParaRPr lang="en-ZA" sz="2000" dirty="0"/>
          </a:p>
        </p:txBody>
      </p:sp>
      <p:sp>
        <p:nvSpPr>
          <p:cNvPr id="36" name="Rectangle 3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6386" name="Picture 52"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9841" y="1917626"/>
            <a:ext cx="6434284" cy="393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Group 33"/>
          <p:cNvGrpSpPr/>
          <p:nvPr/>
        </p:nvGrpSpPr>
        <p:grpSpPr>
          <a:xfrm>
            <a:off x="11661501" y="5688000"/>
            <a:ext cx="430888" cy="1152129"/>
            <a:chOff x="11428927" y="365650"/>
            <a:chExt cx="430888" cy="1152129"/>
          </a:xfrm>
        </p:grpSpPr>
        <p:sp>
          <p:nvSpPr>
            <p:cNvPr id="35" name="Round Same Side Corner Rectangle 3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TextBox 3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38" name="Group 37"/>
          <p:cNvGrpSpPr/>
          <p:nvPr/>
        </p:nvGrpSpPr>
        <p:grpSpPr>
          <a:xfrm>
            <a:off x="11659137" y="4559485"/>
            <a:ext cx="430888" cy="1152129"/>
            <a:chOff x="11428927" y="365650"/>
            <a:chExt cx="430888" cy="1152129"/>
          </a:xfrm>
        </p:grpSpPr>
        <p:sp>
          <p:nvSpPr>
            <p:cNvPr id="39" name="Round Same Side Corner Rectangle 3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3" name="Group 62"/>
          <p:cNvGrpSpPr/>
          <p:nvPr/>
        </p:nvGrpSpPr>
        <p:grpSpPr>
          <a:xfrm>
            <a:off x="11643791" y="45417"/>
            <a:ext cx="430887" cy="1152129"/>
            <a:chOff x="11643791" y="45417"/>
            <a:chExt cx="430887" cy="1152129"/>
          </a:xfrm>
        </p:grpSpPr>
        <p:sp>
          <p:nvSpPr>
            <p:cNvPr id="70" name="Round Same Side Corner Rectangle 69"/>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1" name="TextBox 70"/>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grpSp>
        <p:nvGrpSpPr>
          <p:cNvPr id="72" name="Group 71"/>
          <p:cNvGrpSpPr/>
          <p:nvPr/>
        </p:nvGrpSpPr>
        <p:grpSpPr>
          <a:xfrm>
            <a:off x="11643791" y="2302451"/>
            <a:ext cx="432047" cy="1152129"/>
            <a:chOff x="11715799" y="985847"/>
            <a:chExt cx="432047" cy="1152129"/>
          </a:xfrm>
        </p:grpSpPr>
        <p:sp>
          <p:nvSpPr>
            <p:cNvPr id="73" name="Round Same Side Corner Rectangle 72"/>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4" name="TextBox 73"/>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75" name="Group 74"/>
          <p:cNvGrpSpPr/>
          <p:nvPr/>
        </p:nvGrpSpPr>
        <p:grpSpPr>
          <a:xfrm>
            <a:off x="11629070" y="1173934"/>
            <a:ext cx="439141" cy="1152129"/>
            <a:chOff x="11643791" y="1926277"/>
            <a:chExt cx="439141" cy="1152129"/>
          </a:xfrm>
        </p:grpSpPr>
        <p:sp>
          <p:nvSpPr>
            <p:cNvPr id="76" name="Round Same Side Corner Rectangle 75"/>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7" name="TextBox 76"/>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78" name="Group 77"/>
          <p:cNvGrpSpPr/>
          <p:nvPr/>
        </p:nvGrpSpPr>
        <p:grpSpPr>
          <a:xfrm>
            <a:off x="11716959" y="3430968"/>
            <a:ext cx="430888" cy="1152129"/>
            <a:chOff x="11716959" y="2866707"/>
            <a:chExt cx="430888" cy="1152129"/>
          </a:xfrm>
        </p:grpSpPr>
        <p:sp>
          <p:nvSpPr>
            <p:cNvPr id="79" name="Round Same Side Corner Rectangle 78"/>
            <p:cNvSpPr/>
            <p:nvPr/>
          </p:nvSpPr>
          <p:spPr>
            <a:xfrm rot="5400000">
              <a:off x="11356339" y="322732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0" name="TextBox 79"/>
            <p:cNvSpPr txBox="1"/>
            <p:nvPr/>
          </p:nvSpPr>
          <p:spPr>
            <a:xfrm>
              <a:off x="11716960" y="286670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Tax Relief</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94615137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2493690"/>
            <a:ext cx="12198349" cy="769441"/>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a:solidFill>
                  <a:schemeClr val="bg1"/>
                </a:solidFill>
                <a:effectLst>
                  <a:outerShdw blurRad="38100" dist="38100" dir="2700000" algn="tl">
                    <a:srgbClr val="000000">
                      <a:alpha val="43137"/>
                    </a:srgbClr>
                  </a:outerShdw>
                </a:effectLst>
                <a:latin typeface="Calibri" pitchFamily="34" charset="0"/>
              </a:rPr>
              <a:t>African Tax Statistics</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45</a:t>
            </a:fld>
            <a:endParaRPr lang="en-ZA" spc="300" dirty="0"/>
          </a:p>
        </p:txBody>
      </p:sp>
      <p:grpSp>
        <p:nvGrpSpPr>
          <p:cNvPr id="3" name="Group 2"/>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21" name="Round Same Side Corner Rectangle 20"/>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22" name="Straight Connector 21"/>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626567" y="1915816"/>
              <a:ext cx="1585986" cy="1585986"/>
            </a:xfrm>
            <a:prstGeom prst="rect">
              <a:avLst/>
            </a:prstGeom>
          </p:spPr>
        </p:pic>
      </p:grpSp>
    </p:spTree>
    <p:extLst>
      <p:ext uri="{BB962C8B-B14F-4D97-AF65-F5344CB8AC3E}">
        <p14:creationId xmlns:p14="http://schemas.microsoft.com/office/powerpoint/2010/main" val="78477086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African Tax Statistics</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111" name="Group 110"/>
          <p:cNvGrpSpPr/>
          <p:nvPr/>
        </p:nvGrpSpPr>
        <p:grpSpPr>
          <a:xfrm>
            <a:off x="11661501" y="5688000"/>
            <a:ext cx="430888" cy="1152129"/>
            <a:chOff x="11428927" y="365650"/>
            <a:chExt cx="430888" cy="1152129"/>
          </a:xfrm>
        </p:grpSpPr>
        <p:sp>
          <p:nvSpPr>
            <p:cNvPr id="112" name="Round Same Side Corner Rectangle 11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3" name="TextBox 11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 name="Group 3"/>
          <p:cNvGrpSpPr/>
          <p:nvPr/>
        </p:nvGrpSpPr>
        <p:grpSpPr>
          <a:xfrm>
            <a:off x="11643791" y="45417"/>
            <a:ext cx="430887" cy="1152129"/>
            <a:chOff x="11643791" y="45417"/>
            <a:chExt cx="430887" cy="1152129"/>
          </a:xfrm>
        </p:grpSpPr>
        <p:sp>
          <p:nvSpPr>
            <p:cNvPr id="132" name="Round Same Side Corner Rectangle 131"/>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3" name="TextBox 132"/>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46</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652046" y="2302451"/>
            <a:ext cx="432047" cy="1152129"/>
            <a:chOff x="11715799" y="985847"/>
            <a:chExt cx="432047" cy="1152129"/>
          </a:xfrm>
        </p:grpSpPr>
        <p:sp>
          <p:nvSpPr>
            <p:cNvPr id="32" name="Round Same Side Corner Rectangle 31"/>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TextBox 32"/>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30" name="Group 29"/>
          <p:cNvGrpSpPr/>
          <p:nvPr/>
        </p:nvGrpSpPr>
        <p:grpSpPr>
          <a:xfrm>
            <a:off x="11653248" y="1173934"/>
            <a:ext cx="439141" cy="1152129"/>
            <a:chOff x="11643791" y="1926277"/>
            <a:chExt cx="439141" cy="1152129"/>
          </a:xfrm>
        </p:grpSpPr>
        <p:sp>
          <p:nvSpPr>
            <p:cNvPr id="31" name="Round Same Side Corner Rectangle 30"/>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44" name="Group 43"/>
          <p:cNvGrpSpPr/>
          <p:nvPr/>
        </p:nvGrpSpPr>
        <p:grpSpPr>
          <a:xfrm>
            <a:off x="11643791" y="3430968"/>
            <a:ext cx="432047" cy="1152129"/>
            <a:chOff x="11715799" y="2866707"/>
            <a:chExt cx="432047" cy="1152129"/>
          </a:xfrm>
        </p:grpSpPr>
        <p:sp>
          <p:nvSpPr>
            <p:cNvPr id="45" name="Round Same Side Corner Rectangle 44"/>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6" name="TextBox 45"/>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34" name="Group 33"/>
          <p:cNvGrpSpPr/>
          <p:nvPr/>
        </p:nvGrpSpPr>
        <p:grpSpPr>
          <a:xfrm>
            <a:off x="11685022" y="4559485"/>
            <a:ext cx="462824" cy="1152129"/>
            <a:chOff x="11685022" y="4747567"/>
            <a:chExt cx="462824" cy="1152129"/>
          </a:xfrm>
        </p:grpSpPr>
        <p:sp>
          <p:nvSpPr>
            <p:cNvPr id="35" name="Round Same Side Corner Rectangle 34"/>
            <p:cNvSpPr/>
            <p:nvPr/>
          </p:nvSpPr>
          <p:spPr>
            <a:xfrm rot="5400000">
              <a:off x="11356339" y="510818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TextBox 36"/>
            <p:cNvSpPr txBox="1"/>
            <p:nvPr/>
          </p:nvSpPr>
          <p:spPr>
            <a:xfrm>
              <a:off x="11685022" y="474756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Africa</a:t>
              </a:r>
              <a:endParaRPr lang="en-ZA" sz="1600" dirty="0">
                <a:solidFill>
                  <a:schemeClr val="bg1"/>
                </a:solidFill>
                <a:effectLst>
                  <a:outerShdw blurRad="38100" dist="38100" dir="2700000" algn="tl">
                    <a:srgbClr val="000000">
                      <a:alpha val="43137"/>
                    </a:srgbClr>
                  </a:outerShdw>
                </a:effectLst>
              </a:endParaRPr>
            </a:p>
          </p:txBody>
        </p:sp>
      </p:grpSp>
      <p:sp>
        <p:nvSpPr>
          <p:cNvPr id="29" name="TextBox 3"/>
          <p:cNvSpPr txBox="1"/>
          <p:nvPr/>
        </p:nvSpPr>
        <p:spPr>
          <a:xfrm>
            <a:off x="145945" y="1772293"/>
            <a:ext cx="5544616" cy="369331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gn="just">
              <a:buFont typeface="Wingdings" panose="05000000000000000000" pitchFamily="2" charset="2"/>
              <a:buChar char="ü"/>
            </a:pPr>
            <a:r>
              <a:rPr lang="en-GB" dirty="0" smtClean="0"/>
              <a:t>According </a:t>
            </a:r>
            <a:r>
              <a:rPr lang="en-GB" dirty="0"/>
              <a:t>to the OECD Tax Statistics Publication, the average tax-to-GDP ratio in the 16 African countries was 19.1% in 2015. Africa’s GDP growth remained robust in 2015 despite significant drops in global commodity prices and the weakening of global demand due to the slow recovery of developed countries from the financial crisis</a:t>
            </a:r>
            <a:r>
              <a:rPr lang="en-GB" dirty="0" smtClean="0"/>
              <a:t>.</a:t>
            </a:r>
          </a:p>
          <a:p>
            <a:pPr marL="285750" indent="-285750" algn="just">
              <a:buFont typeface="Wingdings" panose="05000000000000000000" pitchFamily="2" charset="2"/>
              <a:buChar char="ü"/>
            </a:pPr>
            <a:endParaRPr lang="en-GB" dirty="0"/>
          </a:p>
          <a:p>
            <a:pPr marL="285750" indent="-285750" algn="just">
              <a:buFont typeface="Wingdings" panose="05000000000000000000" pitchFamily="2" charset="2"/>
              <a:buChar char="ü"/>
            </a:pPr>
            <a:r>
              <a:rPr lang="en-GB" dirty="0" smtClean="0"/>
              <a:t>All </a:t>
            </a:r>
            <a:r>
              <a:rPr lang="en-GB" dirty="0"/>
              <a:t>countries but Kenya, Tunisia and Morocco had increases in their tax-to-GDP ratio over this period. Cabo Verde recorded the highest increase between 2014 and 2015 of 1.8 percentage points followed by Uganda and South Africa (both 1.1 percentage points</a:t>
            </a:r>
            <a:r>
              <a:rPr lang="en-GB" dirty="0" smtClean="0"/>
              <a:t>).</a:t>
            </a:r>
            <a:endParaRPr lang="en-ZA" dirty="0"/>
          </a:p>
        </p:txBody>
      </p:sp>
      <p:graphicFrame>
        <p:nvGraphicFramePr>
          <p:cNvPr id="39" name="Chart 38"/>
          <p:cNvGraphicFramePr/>
          <p:nvPr>
            <p:extLst>
              <p:ext uri="{D42A27DB-BD31-4B8C-83A1-F6EECF244321}">
                <p14:modId xmlns:p14="http://schemas.microsoft.com/office/powerpoint/2010/main" val="3447869008"/>
              </p:ext>
            </p:extLst>
          </p:nvPr>
        </p:nvGraphicFramePr>
        <p:xfrm>
          <a:off x="5858011" y="1773900"/>
          <a:ext cx="5425740" cy="4327450"/>
        </p:xfrm>
        <a:graphic>
          <a:graphicData uri="http://schemas.openxmlformats.org/drawingml/2006/chart">
            <c:chart xmlns:c="http://schemas.openxmlformats.org/drawingml/2006/chart" xmlns:r="http://schemas.openxmlformats.org/officeDocument/2006/relationships" r:id="rId4"/>
          </a:graphicData>
        </a:graphic>
      </p:graphicFrame>
      <p:sp>
        <p:nvSpPr>
          <p:cNvPr id="41" name="Rectangle 40"/>
          <p:cNvSpPr/>
          <p:nvPr/>
        </p:nvSpPr>
        <p:spPr>
          <a:xfrm>
            <a:off x="5894016" y="1311945"/>
            <a:ext cx="5353731" cy="40011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2000" dirty="0" smtClean="0"/>
              <a:t>Total </a:t>
            </a:r>
            <a:r>
              <a:rPr lang="en-GB" sz="2000" dirty="0"/>
              <a:t>tax revenue as % of </a:t>
            </a:r>
            <a:r>
              <a:rPr lang="en-GB" sz="2000" dirty="0" smtClean="0"/>
              <a:t>GDP, </a:t>
            </a:r>
            <a:r>
              <a:rPr lang="en-GB" sz="2000" dirty="0"/>
              <a:t>2015</a:t>
            </a:r>
            <a:endParaRPr lang="en-ZA" sz="2000" dirty="0"/>
          </a:p>
        </p:txBody>
      </p:sp>
      <p:sp>
        <p:nvSpPr>
          <p:cNvPr id="42" name="TextBox 41"/>
          <p:cNvSpPr txBox="1"/>
          <p:nvPr/>
        </p:nvSpPr>
        <p:spPr>
          <a:xfrm>
            <a:off x="122511" y="915989"/>
            <a:ext cx="11377264" cy="461665"/>
          </a:xfrm>
          <a:prstGeom prst="rect">
            <a:avLst/>
          </a:prstGeom>
          <a:noFill/>
        </p:spPr>
        <p:txBody>
          <a:bodyPr wrap="square" rtlCol="0">
            <a:spAutoFit/>
          </a:bodyPr>
          <a:lstStyle/>
          <a:p>
            <a:pPr algn="ctr"/>
            <a:r>
              <a:rPr lang="en-ZA" sz="2400" dirty="0"/>
              <a:t>Tax –to-GDP ratios</a:t>
            </a:r>
          </a:p>
        </p:txBody>
      </p:sp>
      <p:cxnSp>
        <p:nvCxnSpPr>
          <p:cNvPr id="43" name="Straight Connector 42"/>
          <p:cNvCxnSpPr/>
          <p:nvPr/>
        </p:nvCxnSpPr>
        <p:spPr>
          <a:xfrm>
            <a:off x="5824841" y="1557586"/>
            <a:ext cx="0" cy="393448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36" name="Picture 35"/>
          <p:cNvPicPr/>
          <p:nvPr/>
        </p:nvPicPr>
        <p:blipFill>
          <a:blip r:embed="rId5"/>
          <a:stretch>
            <a:fillRect/>
          </a:stretch>
        </p:blipFill>
        <p:spPr>
          <a:xfrm>
            <a:off x="145945" y="123219"/>
            <a:ext cx="1031566" cy="123747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38" name="Rectangle 37"/>
          <p:cNvSpPr/>
          <p:nvPr/>
        </p:nvSpPr>
        <p:spPr>
          <a:xfrm>
            <a:off x="1274639" y="98262"/>
            <a:ext cx="2808313"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dirty="0" smtClean="0"/>
              <a:t>Source: </a:t>
            </a:r>
          </a:p>
          <a:p>
            <a:r>
              <a:rPr lang="en-GB" sz="1400" b="1" dirty="0" smtClean="0"/>
              <a:t>Revenue </a:t>
            </a:r>
            <a:r>
              <a:rPr lang="en-GB" sz="1400" b="1" dirty="0"/>
              <a:t>Statistics in Africa</a:t>
            </a:r>
          </a:p>
        </p:txBody>
      </p:sp>
    </p:spTree>
    <p:extLst>
      <p:ext uri="{BB962C8B-B14F-4D97-AF65-F5344CB8AC3E}">
        <p14:creationId xmlns:p14="http://schemas.microsoft.com/office/powerpoint/2010/main" val="26303301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African Tax Statistics</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47</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3"/>
          <p:cNvSpPr txBox="1"/>
          <p:nvPr/>
        </p:nvSpPr>
        <p:spPr>
          <a:xfrm>
            <a:off x="99077" y="1619716"/>
            <a:ext cx="5544616" cy="39703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gn="just">
              <a:buFont typeface="Wingdings" panose="05000000000000000000" pitchFamily="2" charset="2"/>
              <a:buChar char="ü"/>
            </a:pPr>
            <a:r>
              <a:rPr lang="en-ZA" dirty="0"/>
              <a:t>Since 2000, South Africa’s tax-to-GDP ratio has increased by 6.6 percentage points. This is higher than the average (5.0 percentage points) for the 16 African countries covered by the OECD Tax Statistics Publication. In contrast, the OECD average grew much more slowly (0.3 percentage point).</a:t>
            </a:r>
          </a:p>
          <a:p>
            <a:pPr marL="285750" indent="-285750" algn="just">
              <a:buFont typeface="Wingdings" panose="05000000000000000000" pitchFamily="2" charset="2"/>
              <a:buChar char="ü"/>
            </a:pPr>
            <a:endParaRPr lang="en-ZA" dirty="0"/>
          </a:p>
          <a:p>
            <a:pPr marL="285750" indent="-285750" algn="just">
              <a:buFont typeface="Wingdings" panose="05000000000000000000" pitchFamily="2" charset="2"/>
              <a:buChar char="ü"/>
            </a:pPr>
            <a:r>
              <a:rPr lang="en-ZA" dirty="0"/>
              <a:t>All African countries in the publication had higher tax-to-GDP ratios in 2015 than in 2000. The predominant drivers of the growth in tax-to-GDP ratios on average were increases in revenues from VAT and taxes on incomes and profits whereas changes in social security contributions, property tax revenues, and other consumption taxes were much smaller.</a:t>
            </a:r>
          </a:p>
        </p:txBody>
      </p:sp>
      <p:sp>
        <p:nvSpPr>
          <p:cNvPr id="41" name="Rectangle 40"/>
          <p:cNvSpPr/>
          <p:nvPr/>
        </p:nvSpPr>
        <p:spPr>
          <a:xfrm>
            <a:off x="6002028" y="1157476"/>
            <a:ext cx="5353731" cy="40011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2000" dirty="0"/>
              <a:t>Tax-to-GDP, 2000-2015</a:t>
            </a:r>
          </a:p>
        </p:txBody>
      </p:sp>
      <p:sp>
        <p:nvSpPr>
          <p:cNvPr id="42" name="TextBox 41"/>
          <p:cNvSpPr txBox="1"/>
          <p:nvPr/>
        </p:nvSpPr>
        <p:spPr>
          <a:xfrm>
            <a:off x="75643" y="915989"/>
            <a:ext cx="11496140" cy="461665"/>
          </a:xfrm>
          <a:prstGeom prst="rect">
            <a:avLst/>
          </a:prstGeom>
          <a:noFill/>
        </p:spPr>
        <p:txBody>
          <a:bodyPr wrap="square" rtlCol="0">
            <a:spAutoFit/>
          </a:bodyPr>
          <a:lstStyle/>
          <a:p>
            <a:pPr algn="ctr"/>
            <a:r>
              <a:rPr lang="en-ZA" sz="2400" dirty="0"/>
              <a:t>Tax –</a:t>
            </a:r>
            <a:r>
              <a:rPr lang="en-ZA" sz="2400" dirty="0" smtClean="0"/>
              <a:t>to-GDP</a:t>
            </a:r>
            <a:endParaRPr lang="en-ZA" sz="2400" dirty="0"/>
          </a:p>
        </p:txBody>
      </p:sp>
      <p:graphicFrame>
        <p:nvGraphicFramePr>
          <p:cNvPr id="36" name="Chart 35"/>
          <p:cNvGraphicFramePr/>
          <p:nvPr>
            <p:extLst>
              <p:ext uri="{D42A27DB-BD31-4B8C-83A1-F6EECF244321}">
                <p14:modId xmlns:p14="http://schemas.microsoft.com/office/powerpoint/2010/main" val="1298410097"/>
              </p:ext>
            </p:extLst>
          </p:nvPr>
        </p:nvGraphicFramePr>
        <p:xfrm>
          <a:off x="5950168" y="1512910"/>
          <a:ext cx="5457450" cy="4589084"/>
        </p:xfrm>
        <a:graphic>
          <a:graphicData uri="http://schemas.openxmlformats.org/drawingml/2006/chart">
            <c:chart xmlns:c="http://schemas.openxmlformats.org/drawingml/2006/chart" xmlns:r="http://schemas.openxmlformats.org/officeDocument/2006/relationships" r:id="rId4"/>
          </a:graphicData>
        </a:graphic>
      </p:graphicFrame>
      <p:sp>
        <p:nvSpPr>
          <p:cNvPr id="68" name="Rectangle 6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1" name="Straight Connector 30"/>
          <p:cNvCxnSpPr/>
          <p:nvPr/>
        </p:nvCxnSpPr>
        <p:spPr>
          <a:xfrm>
            <a:off x="5824841" y="1557586"/>
            <a:ext cx="0" cy="393448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32" name="Picture 31"/>
          <p:cNvPicPr/>
          <p:nvPr/>
        </p:nvPicPr>
        <p:blipFill>
          <a:blip r:embed="rId5"/>
          <a:stretch>
            <a:fillRect/>
          </a:stretch>
        </p:blipFill>
        <p:spPr>
          <a:xfrm>
            <a:off x="145945" y="123219"/>
            <a:ext cx="1031566" cy="123747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37" name="Rectangle 36"/>
          <p:cNvSpPr/>
          <p:nvPr/>
        </p:nvSpPr>
        <p:spPr>
          <a:xfrm>
            <a:off x="1274639" y="98262"/>
            <a:ext cx="2808313"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dirty="0" smtClean="0"/>
              <a:t>Source: </a:t>
            </a:r>
          </a:p>
          <a:p>
            <a:r>
              <a:rPr lang="en-GB" sz="1400" b="1" dirty="0" smtClean="0"/>
              <a:t>Revenue </a:t>
            </a:r>
            <a:r>
              <a:rPr lang="en-GB" sz="1400" b="1" dirty="0"/>
              <a:t>Statistics in Africa</a:t>
            </a:r>
          </a:p>
        </p:txBody>
      </p:sp>
      <p:grpSp>
        <p:nvGrpSpPr>
          <p:cNvPr id="33" name="Group 32"/>
          <p:cNvGrpSpPr/>
          <p:nvPr/>
        </p:nvGrpSpPr>
        <p:grpSpPr>
          <a:xfrm>
            <a:off x="11661501" y="5688000"/>
            <a:ext cx="430888" cy="1152129"/>
            <a:chOff x="11428927" y="365650"/>
            <a:chExt cx="430888" cy="1152129"/>
          </a:xfrm>
        </p:grpSpPr>
        <p:sp>
          <p:nvSpPr>
            <p:cNvPr id="34" name="Round Same Side Corner Rectangle 3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5" name="TextBox 3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38" name="Group 37"/>
          <p:cNvGrpSpPr/>
          <p:nvPr/>
        </p:nvGrpSpPr>
        <p:grpSpPr>
          <a:xfrm>
            <a:off x="11643791" y="45417"/>
            <a:ext cx="430887" cy="1152129"/>
            <a:chOff x="11643791" y="45417"/>
            <a:chExt cx="430887" cy="1152129"/>
          </a:xfrm>
        </p:grpSpPr>
        <p:sp>
          <p:nvSpPr>
            <p:cNvPr id="39" name="Round Same Side Corner Rectangle 38"/>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grpSp>
        <p:nvGrpSpPr>
          <p:cNvPr id="43" name="Group 42"/>
          <p:cNvGrpSpPr/>
          <p:nvPr/>
        </p:nvGrpSpPr>
        <p:grpSpPr>
          <a:xfrm>
            <a:off x="11652046" y="2302451"/>
            <a:ext cx="432047" cy="1152129"/>
            <a:chOff x="11715799" y="985847"/>
            <a:chExt cx="432047" cy="1152129"/>
          </a:xfrm>
        </p:grpSpPr>
        <p:sp>
          <p:nvSpPr>
            <p:cNvPr id="44" name="Round Same Side Corner Rectangle 43"/>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TextBox 44"/>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46" name="Group 45"/>
          <p:cNvGrpSpPr/>
          <p:nvPr/>
        </p:nvGrpSpPr>
        <p:grpSpPr>
          <a:xfrm>
            <a:off x="11653248" y="1173934"/>
            <a:ext cx="439141" cy="1152129"/>
            <a:chOff x="11643791" y="1926277"/>
            <a:chExt cx="439141" cy="1152129"/>
          </a:xfrm>
        </p:grpSpPr>
        <p:sp>
          <p:nvSpPr>
            <p:cNvPr id="47" name="Round Same Side Corner Rectangle 46"/>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TextBox 47"/>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50" name="Group 49"/>
          <p:cNvGrpSpPr/>
          <p:nvPr/>
        </p:nvGrpSpPr>
        <p:grpSpPr>
          <a:xfrm>
            <a:off x="11643791" y="3430968"/>
            <a:ext cx="432047" cy="1152129"/>
            <a:chOff x="11715799" y="2866707"/>
            <a:chExt cx="432047" cy="1152129"/>
          </a:xfrm>
        </p:grpSpPr>
        <p:sp>
          <p:nvSpPr>
            <p:cNvPr id="52" name="Round Same Side Corner Rectangle 51"/>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4" name="TextBox 53"/>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55" name="Group 54"/>
          <p:cNvGrpSpPr/>
          <p:nvPr/>
        </p:nvGrpSpPr>
        <p:grpSpPr>
          <a:xfrm>
            <a:off x="11685022" y="4559485"/>
            <a:ext cx="462824" cy="1152129"/>
            <a:chOff x="11685022" y="4747567"/>
            <a:chExt cx="462824" cy="1152129"/>
          </a:xfrm>
        </p:grpSpPr>
        <p:sp>
          <p:nvSpPr>
            <p:cNvPr id="56" name="Round Same Side Corner Rectangle 55"/>
            <p:cNvSpPr/>
            <p:nvPr/>
          </p:nvSpPr>
          <p:spPr>
            <a:xfrm rot="5400000">
              <a:off x="11356339" y="510818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7" name="TextBox 56"/>
            <p:cNvSpPr txBox="1"/>
            <p:nvPr/>
          </p:nvSpPr>
          <p:spPr>
            <a:xfrm>
              <a:off x="11685022" y="474756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Africa</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1513182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African Tax Statistics</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48</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3"/>
          <p:cNvSpPr txBox="1"/>
          <p:nvPr/>
        </p:nvSpPr>
        <p:spPr>
          <a:xfrm>
            <a:off x="145945" y="1527964"/>
            <a:ext cx="5544616" cy="427809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gn="just">
              <a:buFont typeface="Wingdings" panose="05000000000000000000" pitchFamily="2" charset="2"/>
              <a:buChar char="ü"/>
            </a:pPr>
            <a:r>
              <a:rPr lang="en-ZA" sz="1600" dirty="0"/>
              <a:t>According to the OCED methodology, South Africa obtained about 51.8% revenue from taxes on income, profits and capital gains, 40.3% from taxes on goods and services, 1.4% from social security contributions, and 6.5% from other taxes. Kenya, South Africa and Swaziland obtained about half of their tax revenues from taxes on income and profits whereas this category ranged from 18.6% in Togo to 37.6% in Rwanda.</a:t>
            </a:r>
          </a:p>
          <a:p>
            <a:pPr marL="285750" indent="-285750" algn="just">
              <a:buFont typeface="Wingdings" panose="05000000000000000000" pitchFamily="2" charset="2"/>
              <a:buChar char="ü"/>
            </a:pPr>
            <a:endParaRPr lang="en-ZA" sz="1600" dirty="0"/>
          </a:p>
          <a:p>
            <a:pPr marL="285750" indent="-285750" algn="just">
              <a:buFont typeface="Wingdings" panose="05000000000000000000" pitchFamily="2" charset="2"/>
              <a:buChar char="ü"/>
            </a:pPr>
            <a:r>
              <a:rPr lang="en-ZA" sz="1600" dirty="0"/>
              <a:t>Tunisia and Morocco displayed a different breakdown of revenues between the categories of taxes compared to the other 14 African countries, with the highest share of social security contributions (29.5% and 17.0% respectively). The share of social security contributions remains small in the other African countries ranging from less than 1.5% in Cabo Verde, Ghana, Kenya and South Africa to 11.2% in Côte d’Ivoire. </a:t>
            </a:r>
          </a:p>
        </p:txBody>
      </p:sp>
      <p:sp>
        <p:nvSpPr>
          <p:cNvPr id="41" name="Rectangle 40"/>
          <p:cNvSpPr/>
          <p:nvPr/>
        </p:nvSpPr>
        <p:spPr>
          <a:xfrm>
            <a:off x="5897046" y="876737"/>
            <a:ext cx="5353731" cy="40011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ZA" sz="2000" dirty="0"/>
              <a:t>Tax structure by country, 2015</a:t>
            </a:r>
          </a:p>
        </p:txBody>
      </p:sp>
      <p:sp>
        <p:nvSpPr>
          <p:cNvPr id="42" name="TextBox 41"/>
          <p:cNvSpPr txBox="1"/>
          <p:nvPr/>
        </p:nvSpPr>
        <p:spPr>
          <a:xfrm>
            <a:off x="-2470056" y="930701"/>
            <a:ext cx="11377264" cy="461665"/>
          </a:xfrm>
          <a:prstGeom prst="rect">
            <a:avLst/>
          </a:prstGeom>
          <a:noFill/>
        </p:spPr>
        <p:txBody>
          <a:bodyPr wrap="square" rtlCol="0">
            <a:spAutoFit/>
          </a:bodyPr>
          <a:lstStyle/>
          <a:p>
            <a:pPr algn="ctr"/>
            <a:r>
              <a:rPr lang="en-ZA" sz="2400" dirty="0"/>
              <a:t>Tax structure by country </a:t>
            </a:r>
          </a:p>
        </p:txBody>
      </p:sp>
      <p:graphicFrame>
        <p:nvGraphicFramePr>
          <p:cNvPr id="38" name="Chart 37"/>
          <p:cNvGraphicFramePr/>
          <p:nvPr>
            <p:extLst>
              <p:ext uri="{D42A27DB-BD31-4B8C-83A1-F6EECF244321}">
                <p14:modId xmlns:p14="http://schemas.microsoft.com/office/powerpoint/2010/main" val="2411166354"/>
              </p:ext>
            </p:extLst>
          </p:nvPr>
        </p:nvGraphicFramePr>
        <p:xfrm>
          <a:off x="5897046" y="1444453"/>
          <a:ext cx="5458713" cy="4495419"/>
        </p:xfrm>
        <a:graphic>
          <a:graphicData uri="http://schemas.openxmlformats.org/drawingml/2006/chart">
            <c:chart xmlns:c="http://schemas.openxmlformats.org/drawingml/2006/chart" xmlns:r="http://schemas.openxmlformats.org/officeDocument/2006/relationships" r:id="rId4"/>
          </a:graphicData>
        </a:graphic>
      </p:graphicFrame>
      <p:sp>
        <p:nvSpPr>
          <p:cNvPr id="36" name="Rectangle 3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1" name="Straight Connector 30"/>
          <p:cNvCxnSpPr/>
          <p:nvPr/>
        </p:nvCxnSpPr>
        <p:spPr>
          <a:xfrm>
            <a:off x="5824841" y="1557586"/>
            <a:ext cx="0" cy="393448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32" name="Picture 31"/>
          <p:cNvPicPr/>
          <p:nvPr/>
        </p:nvPicPr>
        <p:blipFill>
          <a:blip r:embed="rId5"/>
          <a:stretch>
            <a:fillRect/>
          </a:stretch>
        </p:blipFill>
        <p:spPr>
          <a:xfrm>
            <a:off x="145945" y="123219"/>
            <a:ext cx="1031566" cy="123747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34" name="Rectangle 33"/>
          <p:cNvSpPr/>
          <p:nvPr/>
        </p:nvSpPr>
        <p:spPr>
          <a:xfrm>
            <a:off x="1274639" y="98262"/>
            <a:ext cx="2808313"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dirty="0" smtClean="0"/>
              <a:t>Source: </a:t>
            </a:r>
          </a:p>
          <a:p>
            <a:r>
              <a:rPr lang="en-GB" sz="1400" b="1" dirty="0" smtClean="0"/>
              <a:t>Revenue </a:t>
            </a:r>
            <a:r>
              <a:rPr lang="en-GB" sz="1400" b="1" dirty="0"/>
              <a:t>Statistics in Africa</a:t>
            </a:r>
          </a:p>
        </p:txBody>
      </p:sp>
      <p:grpSp>
        <p:nvGrpSpPr>
          <p:cNvPr id="33" name="Group 32"/>
          <p:cNvGrpSpPr/>
          <p:nvPr/>
        </p:nvGrpSpPr>
        <p:grpSpPr>
          <a:xfrm>
            <a:off x="11661501" y="5688000"/>
            <a:ext cx="430888" cy="1152129"/>
            <a:chOff x="11428927" y="365650"/>
            <a:chExt cx="430888" cy="1152129"/>
          </a:xfrm>
        </p:grpSpPr>
        <p:sp>
          <p:nvSpPr>
            <p:cNvPr id="35" name="Round Same Side Corner Rectangle 3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TextBox 3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0" name="Group 39"/>
          <p:cNvGrpSpPr/>
          <p:nvPr/>
        </p:nvGrpSpPr>
        <p:grpSpPr>
          <a:xfrm>
            <a:off x="11643791" y="45417"/>
            <a:ext cx="430887" cy="1152129"/>
            <a:chOff x="11643791" y="45417"/>
            <a:chExt cx="430887" cy="1152129"/>
          </a:xfrm>
        </p:grpSpPr>
        <p:sp>
          <p:nvSpPr>
            <p:cNvPr id="44" name="Round Same Side Corner Rectangle 43"/>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TextBox 44"/>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grpSp>
        <p:nvGrpSpPr>
          <p:cNvPr id="46" name="Group 45"/>
          <p:cNvGrpSpPr/>
          <p:nvPr/>
        </p:nvGrpSpPr>
        <p:grpSpPr>
          <a:xfrm>
            <a:off x="11652046" y="2302451"/>
            <a:ext cx="432047" cy="1152129"/>
            <a:chOff x="11715799" y="985847"/>
            <a:chExt cx="432047" cy="1152129"/>
          </a:xfrm>
        </p:grpSpPr>
        <p:sp>
          <p:nvSpPr>
            <p:cNvPr id="48" name="Round Same Side Corner Rectangle 47"/>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52" name="Group 51"/>
          <p:cNvGrpSpPr/>
          <p:nvPr/>
        </p:nvGrpSpPr>
        <p:grpSpPr>
          <a:xfrm>
            <a:off x="11653248" y="1173934"/>
            <a:ext cx="439141" cy="1152129"/>
            <a:chOff x="11643791" y="1926277"/>
            <a:chExt cx="439141" cy="1152129"/>
          </a:xfrm>
        </p:grpSpPr>
        <p:sp>
          <p:nvSpPr>
            <p:cNvPr id="69" name="Round Same Side Corner Rectangle 68"/>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71" name="Group 70"/>
          <p:cNvGrpSpPr/>
          <p:nvPr/>
        </p:nvGrpSpPr>
        <p:grpSpPr>
          <a:xfrm>
            <a:off x="11643791" y="3430968"/>
            <a:ext cx="432047" cy="1152129"/>
            <a:chOff x="11715799" y="2866707"/>
            <a:chExt cx="432047" cy="1152129"/>
          </a:xfrm>
        </p:grpSpPr>
        <p:sp>
          <p:nvSpPr>
            <p:cNvPr id="72" name="Round Same Side Corner Rectangle 71"/>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74" name="Group 73"/>
          <p:cNvGrpSpPr/>
          <p:nvPr/>
        </p:nvGrpSpPr>
        <p:grpSpPr>
          <a:xfrm>
            <a:off x="11685022" y="4559485"/>
            <a:ext cx="462824" cy="1152129"/>
            <a:chOff x="11685022" y="4747567"/>
            <a:chExt cx="462824" cy="1152129"/>
          </a:xfrm>
        </p:grpSpPr>
        <p:sp>
          <p:nvSpPr>
            <p:cNvPr id="75" name="Round Same Side Corner Rectangle 74"/>
            <p:cNvSpPr/>
            <p:nvPr/>
          </p:nvSpPr>
          <p:spPr>
            <a:xfrm rot="5400000">
              <a:off x="11356339" y="510818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6" name="TextBox 75"/>
            <p:cNvSpPr txBox="1"/>
            <p:nvPr/>
          </p:nvSpPr>
          <p:spPr>
            <a:xfrm>
              <a:off x="11685022" y="474756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Africa</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0924842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African Tax Statistics</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49</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3"/>
          <p:cNvSpPr txBox="1"/>
          <p:nvPr/>
        </p:nvSpPr>
        <p:spPr>
          <a:xfrm>
            <a:off x="171085" y="1527964"/>
            <a:ext cx="5544616" cy="42473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gn="just">
              <a:buFont typeface="Wingdings" panose="05000000000000000000" pitchFamily="2" charset="2"/>
              <a:buChar char="ü"/>
            </a:pPr>
            <a:r>
              <a:rPr lang="en-ZA" dirty="0"/>
              <a:t>Total non-tax revenues ranged from 0.6% of GDP in South Africa to 15.1% of GDP in Swaziland, where non-tax revenue is mostly payments from the revenue-sharing pool under the Southern African Customs Union, and is nearly as high as tax revenues at 15.3% of GDP. </a:t>
            </a:r>
          </a:p>
          <a:p>
            <a:pPr marL="285750" indent="-285750" algn="just">
              <a:buFont typeface="Wingdings" panose="05000000000000000000" pitchFamily="2" charset="2"/>
              <a:buChar char="ü"/>
            </a:pPr>
            <a:endParaRPr lang="en-ZA" dirty="0"/>
          </a:p>
          <a:p>
            <a:pPr marL="285750" indent="-285750" algn="just">
              <a:buFont typeface="Wingdings" panose="05000000000000000000" pitchFamily="2" charset="2"/>
              <a:buChar char="ü"/>
            </a:pPr>
            <a:r>
              <a:rPr lang="en-ZA" dirty="0"/>
              <a:t>Non-tax revenue as a percentage of GDP varied significantly more than tax revenues over time. At times, the annual variation of non-tax revenues exceeded 1% of GDP from one year to the next. The greater variation was mainly explained by the volatility of grants and property income revenues (principally rents and royalties), with the latter directly affected by swings in commodity prices. </a:t>
            </a:r>
          </a:p>
        </p:txBody>
      </p:sp>
      <p:sp>
        <p:nvSpPr>
          <p:cNvPr id="41" name="Rectangle 40"/>
          <p:cNvSpPr/>
          <p:nvPr/>
        </p:nvSpPr>
        <p:spPr>
          <a:xfrm>
            <a:off x="5715701" y="1269554"/>
            <a:ext cx="5928090" cy="64633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ZA" dirty="0"/>
              <a:t>Total tax and non-tax revenue by country </a:t>
            </a:r>
            <a:endParaRPr lang="en-ZA" dirty="0" smtClean="0"/>
          </a:p>
          <a:p>
            <a:pPr algn="ctr"/>
            <a:r>
              <a:rPr lang="en-ZA" dirty="0" smtClean="0"/>
              <a:t>as </a:t>
            </a:r>
            <a:r>
              <a:rPr lang="en-ZA" dirty="0"/>
              <a:t>a % of </a:t>
            </a:r>
            <a:r>
              <a:rPr lang="en-ZA" dirty="0" smtClean="0"/>
              <a:t>GDP, 2015 </a:t>
            </a:r>
            <a:endParaRPr lang="en-ZA" dirty="0"/>
          </a:p>
        </p:txBody>
      </p:sp>
      <p:sp>
        <p:nvSpPr>
          <p:cNvPr id="42" name="TextBox 41"/>
          <p:cNvSpPr txBox="1"/>
          <p:nvPr/>
        </p:nvSpPr>
        <p:spPr>
          <a:xfrm>
            <a:off x="220787" y="915989"/>
            <a:ext cx="11208108" cy="461665"/>
          </a:xfrm>
          <a:prstGeom prst="rect">
            <a:avLst/>
          </a:prstGeom>
          <a:noFill/>
        </p:spPr>
        <p:txBody>
          <a:bodyPr wrap="square" rtlCol="0">
            <a:spAutoFit/>
          </a:bodyPr>
          <a:lstStyle/>
          <a:p>
            <a:pPr algn="ctr"/>
            <a:r>
              <a:rPr lang="en-ZA" sz="2400" dirty="0"/>
              <a:t>Total tax and non-tax revenue</a:t>
            </a:r>
          </a:p>
        </p:txBody>
      </p:sp>
      <p:graphicFrame>
        <p:nvGraphicFramePr>
          <p:cNvPr id="39" name="Chart 38"/>
          <p:cNvGraphicFramePr/>
          <p:nvPr>
            <p:extLst>
              <p:ext uri="{D42A27DB-BD31-4B8C-83A1-F6EECF244321}">
                <p14:modId xmlns:p14="http://schemas.microsoft.com/office/powerpoint/2010/main" val="1509290580"/>
              </p:ext>
            </p:extLst>
          </p:nvPr>
        </p:nvGraphicFramePr>
        <p:xfrm>
          <a:off x="6058681" y="1828802"/>
          <a:ext cx="4952390" cy="3986398"/>
        </p:xfrm>
        <a:graphic>
          <a:graphicData uri="http://schemas.openxmlformats.org/drawingml/2006/chart">
            <c:chart xmlns:c="http://schemas.openxmlformats.org/drawingml/2006/chart" xmlns:r="http://schemas.openxmlformats.org/officeDocument/2006/relationships" r:id="rId4"/>
          </a:graphicData>
        </a:graphic>
      </p:graphicFrame>
      <p:sp>
        <p:nvSpPr>
          <p:cNvPr id="36" name="Rectangle 3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1" name="Straight Connector 30"/>
          <p:cNvCxnSpPr/>
          <p:nvPr/>
        </p:nvCxnSpPr>
        <p:spPr>
          <a:xfrm>
            <a:off x="5824841" y="1557586"/>
            <a:ext cx="0" cy="393448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32" name="Picture 31"/>
          <p:cNvPicPr/>
          <p:nvPr/>
        </p:nvPicPr>
        <p:blipFill>
          <a:blip r:embed="rId5"/>
          <a:stretch>
            <a:fillRect/>
          </a:stretch>
        </p:blipFill>
        <p:spPr>
          <a:xfrm>
            <a:off x="145945" y="123219"/>
            <a:ext cx="1031566" cy="123747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34" name="Rectangle 33"/>
          <p:cNvSpPr/>
          <p:nvPr/>
        </p:nvSpPr>
        <p:spPr>
          <a:xfrm>
            <a:off x="1274639" y="98262"/>
            <a:ext cx="2808313"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dirty="0" smtClean="0"/>
              <a:t>Source: </a:t>
            </a:r>
          </a:p>
          <a:p>
            <a:r>
              <a:rPr lang="en-GB" sz="1400" b="1" dirty="0" smtClean="0"/>
              <a:t>Revenue </a:t>
            </a:r>
            <a:r>
              <a:rPr lang="en-GB" sz="1400" b="1" dirty="0"/>
              <a:t>Statistics in Africa</a:t>
            </a:r>
          </a:p>
        </p:txBody>
      </p:sp>
      <p:grpSp>
        <p:nvGrpSpPr>
          <p:cNvPr id="33" name="Group 32"/>
          <p:cNvGrpSpPr/>
          <p:nvPr/>
        </p:nvGrpSpPr>
        <p:grpSpPr>
          <a:xfrm>
            <a:off x="11661501" y="5688000"/>
            <a:ext cx="430888" cy="1152129"/>
            <a:chOff x="11428927" y="365650"/>
            <a:chExt cx="430888" cy="1152129"/>
          </a:xfrm>
        </p:grpSpPr>
        <p:sp>
          <p:nvSpPr>
            <p:cNvPr id="35" name="Round Same Side Corner Rectangle 3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TextBox 3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0" name="Group 39"/>
          <p:cNvGrpSpPr/>
          <p:nvPr/>
        </p:nvGrpSpPr>
        <p:grpSpPr>
          <a:xfrm>
            <a:off x="11643791" y="45417"/>
            <a:ext cx="430887" cy="1152129"/>
            <a:chOff x="11643791" y="45417"/>
            <a:chExt cx="430887" cy="1152129"/>
          </a:xfrm>
        </p:grpSpPr>
        <p:sp>
          <p:nvSpPr>
            <p:cNvPr id="44" name="Round Same Side Corner Rectangle 43"/>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5" name="TextBox 44"/>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grpSp>
        <p:nvGrpSpPr>
          <p:cNvPr id="46" name="Group 45"/>
          <p:cNvGrpSpPr/>
          <p:nvPr/>
        </p:nvGrpSpPr>
        <p:grpSpPr>
          <a:xfrm>
            <a:off x="11652046" y="2302451"/>
            <a:ext cx="432047" cy="1152129"/>
            <a:chOff x="11715799" y="985847"/>
            <a:chExt cx="432047" cy="1152129"/>
          </a:xfrm>
        </p:grpSpPr>
        <p:sp>
          <p:nvSpPr>
            <p:cNvPr id="48" name="Round Same Side Corner Rectangle 47"/>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0" name="TextBox 49"/>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52" name="Group 51"/>
          <p:cNvGrpSpPr/>
          <p:nvPr/>
        </p:nvGrpSpPr>
        <p:grpSpPr>
          <a:xfrm>
            <a:off x="11653248" y="1173934"/>
            <a:ext cx="439141" cy="1152129"/>
            <a:chOff x="11643791" y="1926277"/>
            <a:chExt cx="439141" cy="1152129"/>
          </a:xfrm>
        </p:grpSpPr>
        <p:sp>
          <p:nvSpPr>
            <p:cNvPr id="69" name="Round Same Side Corner Rectangle 68"/>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71" name="Group 70"/>
          <p:cNvGrpSpPr/>
          <p:nvPr/>
        </p:nvGrpSpPr>
        <p:grpSpPr>
          <a:xfrm>
            <a:off x="11643791" y="3430968"/>
            <a:ext cx="432047" cy="1152129"/>
            <a:chOff x="11715799" y="2866707"/>
            <a:chExt cx="432047" cy="1152129"/>
          </a:xfrm>
        </p:grpSpPr>
        <p:sp>
          <p:nvSpPr>
            <p:cNvPr id="72" name="Round Same Side Corner Rectangle 71"/>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74" name="Group 73"/>
          <p:cNvGrpSpPr/>
          <p:nvPr/>
        </p:nvGrpSpPr>
        <p:grpSpPr>
          <a:xfrm>
            <a:off x="11685022" y="4559485"/>
            <a:ext cx="462824" cy="1152129"/>
            <a:chOff x="11685022" y="4747567"/>
            <a:chExt cx="462824" cy="1152129"/>
          </a:xfrm>
        </p:grpSpPr>
        <p:sp>
          <p:nvSpPr>
            <p:cNvPr id="75" name="Round Same Side Corner Rectangle 74"/>
            <p:cNvSpPr/>
            <p:nvPr/>
          </p:nvSpPr>
          <p:spPr>
            <a:xfrm rot="5400000">
              <a:off x="11356339" y="510818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6" name="TextBox 75"/>
            <p:cNvSpPr txBox="1"/>
            <p:nvPr/>
          </p:nvSpPr>
          <p:spPr>
            <a:xfrm>
              <a:off x="11685022" y="474756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Africa</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548898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Contents of Tax Statistics 2017</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53" name="Group 52"/>
          <p:cNvGrpSpPr/>
          <p:nvPr/>
        </p:nvGrpSpPr>
        <p:grpSpPr>
          <a:xfrm>
            <a:off x="11661501" y="5688000"/>
            <a:ext cx="430888" cy="1152129"/>
            <a:chOff x="11428927" y="365650"/>
            <a:chExt cx="430888" cy="1152129"/>
          </a:xfrm>
        </p:grpSpPr>
        <p:sp>
          <p:nvSpPr>
            <p:cNvPr id="54" name="Round Same Side Corner Rectangle 5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5" name="TextBox 5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56" name="Group 55"/>
          <p:cNvGrpSpPr/>
          <p:nvPr/>
        </p:nvGrpSpPr>
        <p:grpSpPr>
          <a:xfrm>
            <a:off x="11659137" y="4559485"/>
            <a:ext cx="430888" cy="1152129"/>
            <a:chOff x="11428927" y="365650"/>
            <a:chExt cx="430888" cy="1152129"/>
          </a:xfrm>
        </p:grpSpPr>
        <p:sp>
          <p:nvSpPr>
            <p:cNvPr id="57" name="Round Same Side Corner Rectangle 56"/>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8" name="TextBox 57"/>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2" name="Group 61"/>
          <p:cNvGrpSpPr/>
          <p:nvPr/>
        </p:nvGrpSpPr>
        <p:grpSpPr>
          <a:xfrm>
            <a:off x="11654409" y="3430968"/>
            <a:ext cx="430888" cy="1152129"/>
            <a:chOff x="11428927" y="365650"/>
            <a:chExt cx="430888" cy="1152129"/>
          </a:xfrm>
        </p:grpSpPr>
        <p:sp>
          <p:nvSpPr>
            <p:cNvPr id="63" name="Round Same Side Corner Rectangle 62"/>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4" name="TextBox 63"/>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81" name="Group 80"/>
          <p:cNvGrpSpPr/>
          <p:nvPr/>
        </p:nvGrpSpPr>
        <p:grpSpPr>
          <a:xfrm>
            <a:off x="11649681" y="45417"/>
            <a:ext cx="430887" cy="1152129"/>
            <a:chOff x="11716960" y="45417"/>
            <a:chExt cx="430887" cy="1152129"/>
          </a:xfrm>
        </p:grpSpPr>
        <p:sp>
          <p:nvSpPr>
            <p:cNvPr id="82" name="Round Same Side Corner Rectangle 81"/>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85" name="Group 84"/>
          <p:cNvGrpSpPr/>
          <p:nvPr/>
        </p:nvGrpSpPr>
        <p:grpSpPr>
          <a:xfrm>
            <a:off x="11649681" y="2302451"/>
            <a:ext cx="430888" cy="1152129"/>
            <a:chOff x="11428927" y="365650"/>
            <a:chExt cx="430888" cy="1152129"/>
          </a:xfrm>
        </p:grpSpPr>
        <p:sp>
          <p:nvSpPr>
            <p:cNvPr id="86" name="Round Same Side Corner Rectangle 8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7" name="TextBox 8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88" name="Group 87"/>
          <p:cNvGrpSpPr/>
          <p:nvPr/>
        </p:nvGrpSpPr>
        <p:grpSpPr>
          <a:xfrm>
            <a:off x="11715799" y="1173934"/>
            <a:ext cx="462824" cy="1152129"/>
            <a:chOff x="11685022" y="1926277"/>
            <a:chExt cx="462824" cy="1152129"/>
          </a:xfrm>
        </p:grpSpPr>
        <p:sp>
          <p:nvSpPr>
            <p:cNvPr id="89" name="Round Same Side Corner Rectangle 88"/>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0" name="TextBox 89"/>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
        <p:nvSpPr>
          <p:cNvPr id="91" name="TextBox 90"/>
          <p:cNvSpPr txBox="1"/>
          <p:nvPr/>
        </p:nvSpPr>
        <p:spPr>
          <a:xfrm>
            <a:off x="65739" y="869444"/>
            <a:ext cx="4737291" cy="415498"/>
          </a:xfrm>
          <a:prstGeom prst="rect">
            <a:avLst/>
          </a:prstGeom>
          <a:noFill/>
        </p:spPr>
        <p:txBody>
          <a:bodyPr wrap="square" rtlCol="0">
            <a:spAutoFit/>
          </a:bodyPr>
          <a:lstStyle/>
          <a:p>
            <a:r>
              <a:rPr lang="en-GB" b="1" dirty="0"/>
              <a:t>The publication is set out as follows:</a:t>
            </a:r>
            <a:endParaRPr lang="en-ZA" b="1" dirty="0"/>
          </a:p>
        </p:txBody>
      </p:sp>
      <p:grpSp>
        <p:nvGrpSpPr>
          <p:cNvPr id="92" name="Group 91"/>
          <p:cNvGrpSpPr/>
          <p:nvPr/>
        </p:nvGrpSpPr>
        <p:grpSpPr>
          <a:xfrm>
            <a:off x="266527" y="1501173"/>
            <a:ext cx="3010225" cy="1759488"/>
            <a:chOff x="614948" y="1555333"/>
            <a:chExt cx="3010225" cy="1759488"/>
          </a:xfrm>
        </p:grpSpPr>
        <p:sp>
          <p:nvSpPr>
            <p:cNvPr id="93" name="TextBox 92"/>
            <p:cNvSpPr txBox="1"/>
            <p:nvPr/>
          </p:nvSpPr>
          <p:spPr>
            <a:xfrm>
              <a:off x="689821" y="1638441"/>
              <a:ext cx="2935352" cy="1437653"/>
            </a:xfrm>
            <a:prstGeom prst="rect">
              <a:avLst/>
            </a:prstGeom>
            <a:noFill/>
          </p:spPr>
          <p:txBody>
            <a:bodyPr wrap="square" lIns="108896" tIns="54448" rIns="108896" bIns="54448" rtlCol="0">
              <a:spAutoFit/>
            </a:bodyPr>
            <a:lstStyle/>
            <a:p>
              <a:pPr algn="ctr"/>
              <a:r>
                <a:rPr lang="en-GB" sz="1800" b="1" dirty="0">
                  <a:solidFill>
                    <a:srgbClr val="002060"/>
                  </a:solidFill>
                </a:rPr>
                <a:t>Chapter 2: Personal Income Tax (PIT)</a:t>
              </a:r>
              <a:endParaRPr lang="en-ZA" sz="1800" b="1" dirty="0">
                <a:solidFill>
                  <a:srgbClr val="002060"/>
                </a:solidFill>
              </a:endParaRPr>
            </a:p>
          </p:txBody>
        </p:sp>
        <p:sp>
          <p:nvSpPr>
            <p:cNvPr id="94" name="Rectangle 93"/>
            <p:cNvSpPr/>
            <p:nvPr/>
          </p:nvSpPr>
          <p:spPr>
            <a:xfrm>
              <a:off x="765528" y="1555333"/>
              <a:ext cx="2674755" cy="1759488"/>
            </a:xfrm>
            <a:prstGeom prst="rect">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5" name="Rectangle 94"/>
            <p:cNvSpPr/>
            <p:nvPr/>
          </p:nvSpPr>
          <p:spPr>
            <a:xfrm>
              <a:off x="765528" y="1775368"/>
              <a:ext cx="2784772" cy="469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6" name="TextBox 95"/>
            <p:cNvSpPr txBox="1"/>
            <p:nvPr/>
          </p:nvSpPr>
          <p:spPr>
            <a:xfrm>
              <a:off x="614948" y="2244568"/>
              <a:ext cx="2935352" cy="971734"/>
            </a:xfrm>
            <a:prstGeom prst="rect">
              <a:avLst/>
            </a:prstGeom>
            <a:noFill/>
          </p:spPr>
          <p:txBody>
            <a:bodyPr wrap="square" lIns="108896" tIns="54448" rIns="108896" bIns="54448" rtlCol="0">
              <a:spAutoFit/>
            </a:bodyPr>
            <a:lstStyle/>
            <a:p>
              <a:pPr algn="ctr"/>
              <a:r>
                <a:rPr lang="en-GB" sz="2800" b="1" dirty="0" smtClean="0">
                  <a:solidFill>
                    <a:schemeClr val="bg1"/>
                  </a:solidFill>
                  <a:effectLst>
                    <a:outerShdw blurRad="38100" dist="38100" dir="2700000" algn="tl">
                      <a:srgbClr val="000000">
                        <a:alpha val="43137"/>
                      </a:srgbClr>
                    </a:outerShdw>
                  </a:effectLst>
                </a:rPr>
                <a:t>Revenue </a:t>
              </a:r>
              <a:r>
                <a:rPr lang="en-GB" sz="2800" b="1" dirty="0">
                  <a:solidFill>
                    <a:schemeClr val="bg1"/>
                  </a:solidFill>
                  <a:effectLst>
                    <a:outerShdw blurRad="38100" dist="38100" dir="2700000" algn="tl">
                      <a:srgbClr val="000000">
                        <a:alpha val="43137"/>
                      </a:srgbClr>
                    </a:outerShdw>
                  </a:effectLst>
                </a:rPr>
                <a:t>Collections</a:t>
              </a:r>
              <a:endParaRPr lang="en-ZA" sz="2800" b="1" dirty="0">
                <a:solidFill>
                  <a:schemeClr val="bg1"/>
                </a:solidFill>
                <a:effectLst>
                  <a:outerShdw blurRad="38100" dist="38100" dir="2700000" algn="tl">
                    <a:srgbClr val="000000">
                      <a:alpha val="43137"/>
                    </a:srgbClr>
                  </a:outerShdw>
                </a:effectLst>
              </a:endParaRPr>
            </a:p>
          </p:txBody>
        </p:sp>
        <p:sp>
          <p:nvSpPr>
            <p:cNvPr id="97" name="TextBox 96"/>
            <p:cNvSpPr txBox="1"/>
            <p:nvPr/>
          </p:nvSpPr>
          <p:spPr>
            <a:xfrm>
              <a:off x="651967" y="1790205"/>
              <a:ext cx="2935352" cy="479291"/>
            </a:xfrm>
            <a:prstGeom prst="rect">
              <a:avLst/>
            </a:prstGeom>
            <a:noFill/>
          </p:spPr>
          <p:txBody>
            <a:bodyPr wrap="square" lIns="108896" tIns="54448" rIns="108896" bIns="54448" rtlCol="0" anchor="ctr">
              <a:spAutoFit/>
            </a:bodyPr>
            <a:lstStyle/>
            <a:p>
              <a:pPr algn="ctr"/>
              <a:r>
                <a:rPr lang="en-GB" sz="2400" b="1" dirty="0" smtClean="0"/>
                <a:t>CHAPTER 1</a:t>
              </a:r>
              <a:endParaRPr lang="en-ZA" sz="2400" b="1" dirty="0"/>
            </a:p>
          </p:txBody>
        </p:sp>
      </p:grpSp>
      <p:grpSp>
        <p:nvGrpSpPr>
          <p:cNvPr id="98" name="Group 97"/>
          <p:cNvGrpSpPr/>
          <p:nvPr/>
        </p:nvGrpSpPr>
        <p:grpSpPr>
          <a:xfrm>
            <a:off x="3531581" y="1501173"/>
            <a:ext cx="3010225" cy="1759488"/>
            <a:chOff x="3945408" y="1555333"/>
            <a:chExt cx="3010225" cy="1759488"/>
          </a:xfrm>
        </p:grpSpPr>
        <p:sp>
          <p:nvSpPr>
            <p:cNvPr id="99" name="TextBox 98"/>
            <p:cNvSpPr txBox="1"/>
            <p:nvPr/>
          </p:nvSpPr>
          <p:spPr>
            <a:xfrm>
              <a:off x="4020281" y="1638441"/>
              <a:ext cx="2935352" cy="1437653"/>
            </a:xfrm>
            <a:prstGeom prst="rect">
              <a:avLst/>
            </a:prstGeom>
            <a:noFill/>
          </p:spPr>
          <p:txBody>
            <a:bodyPr wrap="square" lIns="108896" tIns="54448" rIns="108896" bIns="54448" rtlCol="0">
              <a:spAutoFit/>
            </a:bodyPr>
            <a:lstStyle/>
            <a:p>
              <a:pPr algn="ctr"/>
              <a:r>
                <a:rPr lang="en-GB" sz="1800" b="1" dirty="0">
                  <a:solidFill>
                    <a:srgbClr val="002060"/>
                  </a:solidFill>
                </a:rPr>
                <a:t>Chapter 2: Personal Income Tax (PIT)</a:t>
              </a:r>
              <a:endParaRPr lang="en-ZA" sz="1800" b="1" dirty="0">
                <a:solidFill>
                  <a:srgbClr val="002060"/>
                </a:solidFill>
              </a:endParaRPr>
            </a:p>
          </p:txBody>
        </p:sp>
        <p:sp>
          <p:nvSpPr>
            <p:cNvPr id="100" name="Rectangle 99"/>
            <p:cNvSpPr/>
            <p:nvPr/>
          </p:nvSpPr>
          <p:spPr>
            <a:xfrm>
              <a:off x="4095988" y="1555333"/>
              <a:ext cx="2674755" cy="1759488"/>
            </a:xfrm>
            <a:prstGeom prst="rect">
              <a:avLst/>
            </a:prstGeom>
            <a:gradFill flip="none" rotWithShape="1">
              <a:gsLst>
                <a:gs pos="0">
                  <a:srgbClr val="0D83D9">
                    <a:shade val="30000"/>
                    <a:satMod val="115000"/>
                  </a:srgbClr>
                </a:gs>
                <a:gs pos="50000">
                  <a:srgbClr val="0D83D9">
                    <a:shade val="67500"/>
                    <a:satMod val="115000"/>
                  </a:srgbClr>
                </a:gs>
                <a:gs pos="100000">
                  <a:srgbClr val="0D83D9">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1" name="Rectangle 100"/>
            <p:cNvSpPr/>
            <p:nvPr/>
          </p:nvSpPr>
          <p:spPr>
            <a:xfrm>
              <a:off x="4095988" y="1775368"/>
              <a:ext cx="2784772" cy="469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2" name="TextBox 101"/>
            <p:cNvSpPr txBox="1"/>
            <p:nvPr/>
          </p:nvSpPr>
          <p:spPr>
            <a:xfrm>
              <a:off x="3945408" y="2244568"/>
              <a:ext cx="2935352" cy="971734"/>
            </a:xfrm>
            <a:prstGeom prst="rect">
              <a:avLst/>
            </a:prstGeom>
            <a:noFill/>
          </p:spPr>
          <p:txBody>
            <a:bodyPr wrap="square" lIns="108896" tIns="54448" rIns="108896" bIns="54448" rtlCol="0">
              <a:spAutoFit/>
            </a:bodyPr>
            <a:lstStyle/>
            <a:p>
              <a:pPr algn="ctr"/>
              <a:r>
                <a:rPr lang="en-GB" sz="2800" b="1" dirty="0">
                  <a:solidFill>
                    <a:schemeClr val="bg1"/>
                  </a:solidFill>
                  <a:effectLst>
                    <a:outerShdw blurRad="38100" dist="38100" dir="2700000" algn="tl">
                      <a:srgbClr val="000000">
                        <a:alpha val="43137"/>
                      </a:srgbClr>
                    </a:outerShdw>
                  </a:effectLst>
                </a:rPr>
                <a:t>Personal Income Tax (PIT)</a:t>
              </a:r>
            </a:p>
          </p:txBody>
        </p:sp>
        <p:sp>
          <p:nvSpPr>
            <p:cNvPr id="103" name="TextBox 102"/>
            <p:cNvSpPr txBox="1"/>
            <p:nvPr/>
          </p:nvSpPr>
          <p:spPr>
            <a:xfrm>
              <a:off x="3982427" y="1790205"/>
              <a:ext cx="2935352" cy="479291"/>
            </a:xfrm>
            <a:prstGeom prst="rect">
              <a:avLst/>
            </a:prstGeom>
            <a:noFill/>
          </p:spPr>
          <p:txBody>
            <a:bodyPr wrap="square" lIns="108896" tIns="54448" rIns="108896" bIns="54448" rtlCol="0" anchor="ctr">
              <a:spAutoFit/>
            </a:bodyPr>
            <a:lstStyle/>
            <a:p>
              <a:pPr algn="ctr"/>
              <a:r>
                <a:rPr lang="en-GB" sz="2400" b="1" dirty="0" smtClean="0"/>
                <a:t>CHAPTER 2</a:t>
              </a:r>
              <a:endParaRPr lang="en-ZA" sz="2400" b="1" dirty="0"/>
            </a:p>
          </p:txBody>
        </p:sp>
      </p:grpSp>
      <p:grpSp>
        <p:nvGrpSpPr>
          <p:cNvPr id="104" name="Group 103"/>
          <p:cNvGrpSpPr/>
          <p:nvPr/>
        </p:nvGrpSpPr>
        <p:grpSpPr>
          <a:xfrm>
            <a:off x="6796635" y="1501173"/>
            <a:ext cx="3010225" cy="1759488"/>
            <a:chOff x="8187407" y="1501173"/>
            <a:chExt cx="3010225" cy="1759488"/>
          </a:xfrm>
        </p:grpSpPr>
        <p:sp>
          <p:nvSpPr>
            <p:cNvPr id="105" name="TextBox 104"/>
            <p:cNvSpPr txBox="1"/>
            <p:nvPr/>
          </p:nvSpPr>
          <p:spPr>
            <a:xfrm>
              <a:off x="8262280" y="1584281"/>
              <a:ext cx="2935352" cy="1437653"/>
            </a:xfrm>
            <a:prstGeom prst="rect">
              <a:avLst/>
            </a:prstGeom>
            <a:noFill/>
          </p:spPr>
          <p:txBody>
            <a:bodyPr wrap="square" lIns="108896" tIns="54448" rIns="108896" bIns="54448" rtlCol="0">
              <a:spAutoFit/>
            </a:bodyPr>
            <a:lstStyle/>
            <a:p>
              <a:pPr algn="ctr"/>
              <a:r>
                <a:rPr lang="en-GB" sz="1800" b="1" dirty="0">
                  <a:solidFill>
                    <a:srgbClr val="002060"/>
                  </a:solidFill>
                </a:rPr>
                <a:t>Chapter 2: Personal Income Tax (PIT)</a:t>
              </a:r>
              <a:endParaRPr lang="en-ZA" sz="1800" b="1" dirty="0">
                <a:solidFill>
                  <a:srgbClr val="002060"/>
                </a:solidFill>
              </a:endParaRPr>
            </a:p>
          </p:txBody>
        </p:sp>
        <p:sp>
          <p:nvSpPr>
            <p:cNvPr id="106" name="Rectangle 105"/>
            <p:cNvSpPr/>
            <p:nvPr/>
          </p:nvSpPr>
          <p:spPr>
            <a:xfrm>
              <a:off x="8337987" y="1501173"/>
              <a:ext cx="2674755" cy="17594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7" name="Rectangle 106"/>
            <p:cNvSpPr/>
            <p:nvPr/>
          </p:nvSpPr>
          <p:spPr>
            <a:xfrm>
              <a:off x="8337987" y="1721208"/>
              <a:ext cx="2784772" cy="469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8" name="TextBox 107"/>
            <p:cNvSpPr txBox="1"/>
            <p:nvPr/>
          </p:nvSpPr>
          <p:spPr>
            <a:xfrm>
              <a:off x="8187407" y="2190408"/>
              <a:ext cx="2935352" cy="971734"/>
            </a:xfrm>
            <a:prstGeom prst="rect">
              <a:avLst/>
            </a:prstGeom>
            <a:noFill/>
          </p:spPr>
          <p:txBody>
            <a:bodyPr wrap="square" lIns="108896" tIns="54448" rIns="108896" bIns="54448" rtlCol="0">
              <a:spAutoFit/>
            </a:bodyPr>
            <a:lstStyle/>
            <a:p>
              <a:pPr algn="ctr"/>
              <a:r>
                <a:rPr lang="en-GB" sz="2800" b="1" dirty="0">
                  <a:solidFill>
                    <a:schemeClr val="bg1"/>
                  </a:solidFill>
                  <a:effectLst>
                    <a:outerShdw blurRad="38100" dist="38100" dir="2700000" algn="tl">
                      <a:srgbClr val="000000">
                        <a:alpha val="43137"/>
                      </a:srgbClr>
                    </a:outerShdw>
                  </a:effectLst>
                </a:rPr>
                <a:t>Company Income Tax (CIT)</a:t>
              </a:r>
            </a:p>
          </p:txBody>
        </p:sp>
        <p:sp>
          <p:nvSpPr>
            <p:cNvPr id="109" name="TextBox 108"/>
            <p:cNvSpPr txBox="1"/>
            <p:nvPr/>
          </p:nvSpPr>
          <p:spPr>
            <a:xfrm>
              <a:off x="8224426" y="1736045"/>
              <a:ext cx="2935352" cy="479291"/>
            </a:xfrm>
            <a:prstGeom prst="rect">
              <a:avLst/>
            </a:prstGeom>
            <a:noFill/>
          </p:spPr>
          <p:txBody>
            <a:bodyPr wrap="square" lIns="108896" tIns="54448" rIns="108896" bIns="54448" rtlCol="0" anchor="ctr">
              <a:spAutoFit/>
            </a:bodyPr>
            <a:lstStyle/>
            <a:p>
              <a:pPr algn="ctr"/>
              <a:r>
                <a:rPr lang="en-GB" sz="2400" b="1" dirty="0" smtClean="0"/>
                <a:t>CHAPTER 3</a:t>
              </a:r>
              <a:endParaRPr lang="en-ZA" sz="2400" b="1" dirty="0"/>
            </a:p>
          </p:txBody>
        </p:sp>
      </p:grpSp>
      <p:grpSp>
        <p:nvGrpSpPr>
          <p:cNvPr id="110" name="Group 109"/>
          <p:cNvGrpSpPr/>
          <p:nvPr/>
        </p:nvGrpSpPr>
        <p:grpSpPr>
          <a:xfrm>
            <a:off x="1899054" y="3746057"/>
            <a:ext cx="3010225" cy="1759488"/>
            <a:chOff x="929689" y="3770986"/>
            <a:chExt cx="3010225" cy="1759488"/>
          </a:xfrm>
        </p:grpSpPr>
        <p:sp>
          <p:nvSpPr>
            <p:cNvPr id="129" name="TextBox 128"/>
            <p:cNvSpPr txBox="1"/>
            <p:nvPr/>
          </p:nvSpPr>
          <p:spPr>
            <a:xfrm>
              <a:off x="1004562" y="3854094"/>
              <a:ext cx="2935352" cy="1437653"/>
            </a:xfrm>
            <a:prstGeom prst="rect">
              <a:avLst/>
            </a:prstGeom>
            <a:noFill/>
          </p:spPr>
          <p:txBody>
            <a:bodyPr wrap="square" lIns="108896" tIns="54448" rIns="108896" bIns="54448" rtlCol="0">
              <a:spAutoFit/>
            </a:bodyPr>
            <a:lstStyle/>
            <a:p>
              <a:pPr algn="ctr"/>
              <a:r>
                <a:rPr lang="en-GB" sz="1800" b="1" dirty="0">
                  <a:solidFill>
                    <a:srgbClr val="002060"/>
                  </a:solidFill>
                </a:rPr>
                <a:t>Chapter 2: Personal Income Tax (PIT)</a:t>
              </a:r>
              <a:endParaRPr lang="en-ZA" sz="1800" b="1" dirty="0">
                <a:solidFill>
                  <a:srgbClr val="002060"/>
                </a:solidFill>
              </a:endParaRPr>
            </a:p>
          </p:txBody>
        </p:sp>
        <p:sp>
          <p:nvSpPr>
            <p:cNvPr id="130" name="Rectangle 129"/>
            <p:cNvSpPr/>
            <p:nvPr/>
          </p:nvSpPr>
          <p:spPr>
            <a:xfrm>
              <a:off x="1080269" y="3770986"/>
              <a:ext cx="2674755" cy="1759488"/>
            </a:xfrm>
            <a:prstGeom prst="rect">
              <a:avLst/>
            </a:prstGeom>
            <a:gradFill flip="none" rotWithShape="1">
              <a:gsLst>
                <a:gs pos="0">
                  <a:srgbClr val="088D08">
                    <a:shade val="30000"/>
                    <a:satMod val="115000"/>
                  </a:srgbClr>
                </a:gs>
                <a:gs pos="50000">
                  <a:srgbClr val="088D08">
                    <a:shade val="67500"/>
                    <a:satMod val="115000"/>
                  </a:srgbClr>
                </a:gs>
                <a:gs pos="100000">
                  <a:srgbClr val="088D08">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4" name="Rectangle 133"/>
            <p:cNvSpPr/>
            <p:nvPr/>
          </p:nvSpPr>
          <p:spPr>
            <a:xfrm>
              <a:off x="1080269" y="3991021"/>
              <a:ext cx="2784772" cy="469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5" name="TextBox 134"/>
            <p:cNvSpPr txBox="1"/>
            <p:nvPr/>
          </p:nvSpPr>
          <p:spPr>
            <a:xfrm>
              <a:off x="929689" y="4460221"/>
              <a:ext cx="2935352" cy="971734"/>
            </a:xfrm>
            <a:prstGeom prst="rect">
              <a:avLst/>
            </a:prstGeom>
            <a:noFill/>
          </p:spPr>
          <p:txBody>
            <a:bodyPr wrap="square" lIns="108896" tIns="54448" rIns="108896" bIns="54448" rtlCol="0">
              <a:spAutoFit/>
            </a:bodyPr>
            <a:lstStyle/>
            <a:p>
              <a:pPr algn="ctr"/>
              <a:r>
                <a:rPr lang="en-GB" sz="2800" b="1" dirty="0" smtClean="0">
                  <a:solidFill>
                    <a:schemeClr val="bg1"/>
                  </a:solidFill>
                  <a:effectLst>
                    <a:outerShdw blurRad="38100" dist="38100" dir="2700000" algn="tl">
                      <a:srgbClr val="000000">
                        <a:alpha val="43137"/>
                      </a:srgbClr>
                    </a:outerShdw>
                  </a:effectLst>
                </a:rPr>
                <a:t>Value-Added </a:t>
              </a:r>
              <a:r>
                <a:rPr lang="en-GB" sz="2800" b="1" dirty="0">
                  <a:solidFill>
                    <a:schemeClr val="bg1"/>
                  </a:solidFill>
                  <a:effectLst>
                    <a:outerShdw blurRad="38100" dist="38100" dir="2700000" algn="tl">
                      <a:srgbClr val="000000">
                        <a:alpha val="43137"/>
                      </a:srgbClr>
                    </a:outerShdw>
                  </a:effectLst>
                </a:rPr>
                <a:t>Tax (VAT)</a:t>
              </a:r>
            </a:p>
          </p:txBody>
        </p:sp>
        <p:sp>
          <p:nvSpPr>
            <p:cNvPr id="136" name="TextBox 135"/>
            <p:cNvSpPr txBox="1"/>
            <p:nvPr/>
          </p:nvSpPr>
          <p:spPr>
            <a:xfrm>
              <a:off x="966708" y="4005858"/>
              <a:ext cx="2935352" cy="479291"/>
            </a:xfrm>
            <a:prstGeom prst="rect">
              <a:avLst/>
            </a:prstGeom>
            <a:noFill/>
          </p:spPr>
          <p:txBody>
            <a:bodyPr wrap="square" lIns="108896" tIns="54448" rIns="108896" bIns="54448" rtlCol="0" anchor="ctr">
              <a:spAutoFit/>
            </a:bodyPr>
            <a:lstStyle/>
            <a:p>
              <a:pPr algn="ctr"/>
              <a:r>
                <a:rPr lang="en-GB" sz="2400" b="1" dirty="0" smtClean="0"/>
                <a:t>CHAPTER 4</a:t>
              </a:r>
              <a:endParaRPr lang="en-ZA" sz="2400" b="1" dirty="0"/>
            </a:p>
          </p:txBody>
        </p:sp>
      </p:grpSp>
      <p:grpSp>
        <p:nvGrpSpPr>
          <p:cNvPr id="137" name="Group 136"/>
          <p:cNvGrpSpPr/>
          <p:nvPr/>
        </p:nvGrpSpPr>
        <p:grpSpPr>
          <a:xfrm>
            <a:off x="5164108" y="3746057"/>
            <a:ext cx="3010225" cy="1759488"/>
            <a:chOff x="4261956" y="3746057"/>
            <a:chExt cx="3010225" cy="1759488"/>
          </a:xfrm>
        </p:grpSpPr>
        <p:sp>
          <p:nvSpPr>
            <p:cNvPr id="138" name="TextBox 137"/>
            <p:cNvSpPr txBox="1"/>
            <p:nvPr/>
          </p:nvSpPr>
          <p:spPr>
            <a:xfrm>
              <a:off x="4336829" y="3829165"/>
              <a:ext cx="2935352" cy="1437653"/>
            </a:xfrm>
            <a:prstGeom prst="rect">
              <a:avLst/>
            </a:prstGeom>
            <a:noFill/>
          </p:spPr>
          <p:txBody>
            <a:bodyPr wrap="square" lIns="108896" tIns="54448" rIns="108896" bIns="54448" rtlCol="0">
              <a:spAutoFit/>
            </a:bodyPr>
            <a:lstStyle/>
            <a:p>
              <a:pPr algn="ctr"/>
              <a:r>
                <a:rPr lang="en-GB" sz="1800" b="1" dirty="0">
                  <a:solidFill>
                    <a:srgbClr val="002060"/>
                  </a:solidFill>
                </a:rPr>
                <a:t>Chapter 2: Personal Income Tax (PIT)</a:t>
              </a:r>
              <a:endParaRPr lang="en-ZA" sz="1800" b="1" dirty="0">
                <a:solidFill>
                  <a:srgbClr val="002060"/>
                </a:solidFill>
              </a:endParaRPr>
            </a:p>
          </p:txBody>
        </p:sp>
        <p:sp>
          <p:nvSpPr>
            <p:cNvPr id="139" name="Rectangle 138"/>
            <p:cNvSpPr/>
            <p:nvPr/>
          </p:nvSpPr>
          <p:spPr>
            <a:xfrm>
              <a:off x="4412536" y="3746057"/>
              <a:ext cx="2674755" cy="1759488"/>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0" name="Rectangle 139"/>
            <p:cNvSpPr/>
            <p:nvPr/>
          </p:nvSpPr>
          <p:spPr>
            <a:xfrm>
              <a:off x="4412536" y="3966092"/>
              <a:ext cx="2784772" cy="469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1" name="TextBox 140"/>
            <p:cNvSpPr txBox="1"/>
            <p:nvPr/>
          </p:nvSpPr>
          <p:spPr>
            <a:xfrm>
              <a:off x="4261956" y="4435292"/>
              <a:ext cx="2935352" cy="971734"/>
            </a:xfrm>
            <a:prstGeom prst="rect">
              <a:avLst/>
            </a:prstGeom>
            <a:noFill/>
          </p:spPr>
          <p:txBody>
            <a:bodyPr wrap="square" lIns="108896" tIns="54448" rIns="108896" bIns="54448" rtlCol="0">
              <a:spAutoFit/>
            </a:bodyPr>
            <a:lstStyle/>
            <a:p>
              <a:pPr algn="ctr"/>
              <a:r>
                <a:rPr lang="en-ZA" sz="2800" b="1" dirty="0">
                  <a:solidFill>
                    <a:schemeClr val="bg1"/>
                  </a:solidFill>
                  <a:effectLst>
                    <a:outerShdw blurRad="38100" dist="38100" dir="2700000" algn="tl">
                      <a:srgbClr val="000000">
                        <a:alpha val="43137"/>
                      </a:srgbClr>
                    </a:outerShdw>
                  </a:effectLst>
                </a:rPr>
                <a:t>Import VAT and Customs Duties</a:t>
              </a:r>
            </a:p>
          </p:txBody>
        </p:sp>
        <p:sp>
          <p:nvSpPr>
            <p:cNvPr id="142" name="TextBox 141"/>
            <p:cNvSpPr txBox="1"/>
            <p:nvPr/>
          </p:nvSpPr>
          <p:spPr>
            <a:xfrm>
              <a:off x="4298975" y="3980929"/>
              <a:ext cx="2935352" cy="479291"/>
            </a:xfrm>
            <a:prstGeom prst="rect">
              <a:avLst/>
            </a:prstGeom>
            <a:noFill/>
          </p:spPr>
          <p:txBody>
            <a:bodyPr wrap="square" lIns="108896" tIns="54448" rIns="108896" bIns="54448" rtlCol="0" anchor="ctr">
              <a:spAutoFit/>
            </a:bodyPr>
            <a:lstStyle/>
            <a:p>
              <a:pPr algn="ctr"/>
              <a:r>
                <a:rPr lang="en-GB" sz="2400" b="1" dirty="0" smtClean="0"/>
                <a:t>CHAPTER 5</a:t>
              </a:r>
              <a:endParaRPr lang="en-ZA" sz="2400" b="1" dirty="0"/>
            </a:p>
          </p:txBody>
        </p:sp>
      </p:grpSp>
      <p:grpSp>
        <p:nvGrpSpPr>
          <p:cNvPr id="143" name="Group 142"/>
          <p:cNvGrpSpPr/>
          <p:nvPr/>
        </p:nvGrpSpPr>
        <p:grpSpPr>
          <a:xfrm>
            <a:off x="8429161" y="3746057"/>
            <a:ext cx="3010225" cy="1759488"/>
            <a:chOff x="8438460" y="3805993"/>
            <a:chExt cx="3010225" cy="1759488"/>
          </a:xfrm>
        </p:grpSpPr>
        <p:sp>
          <p:nvSpPr>
            <p:cNvPr id="144" name="TextBox 143"/>
            <p:cNvSpPr txBox="1"/>
            <p:nvPr/>
          </p:nvSpPr>
          <p:spPr>
            <a:xfrm>
              <a:off x="8513333" y="3889101"/>
              <a:ext cx="2935352" cy="1437653"/>
            </a:xfrm>
            <a:prstGeom prst="rect">
              <a:avLst/>
            </a:prstGeom>
            <a:noFill/>
          </p:spPr>
          <p:txBody>
            <a:bodyPr wrap="square" lIns="108896" tIns="54448" rIns="108896" bIns="54448" rtlCol="0">
              <a:spAutoFit/>
            </a:bodyPr>
            <a:lstStyle/>
            <a:p>
              <a:pPr algn="ctr"/>
              <a:r>
                <a:rPr lang="en-GB" sz="1800" b="1" dirty="0">
                  <a:solidFill>
                    <a:srgbClr val="002060"/>
                  </a:solidFill>
                </a:rPr>
                <a:t>Chapter 2: Personal Income Tax (PIT)</a:t>
              </a:r>
              <a:endParaRPr lang="en-ZA" sz="1800" b="1" dirty="0">
                <a:solidFill>
                  <a:srgbClr val="002060"/>
                </a:solidFill>
              </a:endParaRPr>
            </a:p>
          </p:txBody>
        </p:sp>
        <p:sp>
          <p:nvSpPr>
            <p:cNvPr id="145" name="Rectangle 144"/>
            <p:cNvSpPr/>
            <p:nvPr/>
          </p:nvSpPr>
          <p:spPr>
            <a:xfrm>
              <a:off x="8589040" y="3805993"/>
              <a:ext cx="2674755" cy="1759488"/>
            </a:xfrm>
            <a:prstGeom prst="rect">
              <a:avLst/>
            </a:prstGeom>
            <a:gradFill flip="none" rotWithShape="1">
              <a:gsLst>
                <a:gs pos="0">
                  <a:srgbClr val="F58617">
                    <a:shade val="30000"/>
                    <a:satMod val="115000"/>
                  </a:srgbClr>
                </a:gs>
                <a:gs pos="50000">
                  <a:srgbClr val="F58617">
                    <a:shade val="67500"/>
                    <a:satMod val="115000"/>
                  </a:srgbClr>
                </a:gs>
                <a:gs pos="100000">
                  <a:srgbClr val="F58617">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6" name="Rectangle 145"/>
            <p:cNvSpPr/>
            <p:nvPr/>
          </p:nvSpPr>
          <p:spPr>
            <a:xfrm>
              <a:off x="8589040" y="4026028"/>
              <a:ext cx="2784772" cy="469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7" name="TextBox 146"/>
            <p:cNvSpPr txBox="1"/>
            <p:nvPr/>
          </p:nvSpPr>
          <p:spPr>
            <a:xfrm>
              <a:off x="8438460" y="4495228"/>
              <a:ext cx="2935352" cy="971734"/>
            </a:xfrm>
            <a:prstGeom prst="rect">
              <a:avLst/>
            </a:prstGeom>
            <a:noFill/>
          </p:spPr>
          <p:txBody>
            <a:bodyPr wrap="square" lIns="108896" tIns="54448" rIns="108896" bIns="54448" rtlCol="0">
              <a:spAutoFit/>
            </a:bodyPr>
            <a:lstStyle/>
            <a:p>
              <a:pPr algn="ctr"/>
              <a:r>
                <a:rPr lang="en-GB" sz="2800" b="1" dirty="0">
                  <a:solidFill>
                    <a:schemeClr val="bg1"/>
                  </a:solidFill>
                  <a:effectLst>
                    <a:outerShdw blurRad="38100" dist="38100" dir="2700000" algn="tl">
                      <a:srgbClr val="000000">
                        <a:alpha val="43137"/>
                      </a:srgbClr>
                    </a:outerShdw>
                  </a:effectLst>
                </a:rPr>
                <a:t>Other Taxes and Collections</a:t>
              </a:r>
            </a:p>
          </p:txBody>
        </p:sp>
        <p:sp>
          <p:nvSpPr>
            <p:cNvPr id="148" name="TextBox 147"/>
            <p:cNvSpPr txBox="1"/>
            <p:nvPr/>
          </p:nvSpPr>
          <p:spPr>
            <a:xfrm>
              <a:off x="8475479" y="4040865"/>
              <a:ext cx="2935352" cy="479291"/>
            </a:xfrm>
            <a:prstGeom prst="rect">
              <a:avLst/>
            </a:prstGeom>
            <a:noFill/>
          </p:spPr>
          <p:txBody>
            <a:bodyPr wrap="square" lIns="108896" tIns="54448" rIns="108896" bIns="54448" rtlCol="0" anchor="ctr">
              <a:spAutoFit/>
            </a:bodyPr>
            <a:lstStyle/>
            <a:p>
              <a:pPr algn="ctr"/>
              <a:r>
                <a:rPr lang="en-GB" sz="2400" b="1" dirty="0" smtClean="0"/>
                <a:t>CHAPTER 6</a:t>
              </a:r>
              <a:endParaRPr lang="en-ZA" sz="2400" b="1" dirty="0"/>
            </a:p>
          </p:txBody>
        </p:sp>
      </p:grpSp>
      <p:sp>
        <p:nvSpPr>
          <p:cNvPr id="65"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5</a:t>
            </a:fld>
            <a:endParaRPr lang="en-ZA" spc="300" dirty="0"/>
          </a:p>
        </p:txBody>
      </p:sp>
    </p:spTree>
    <p:extLst>
      <p:ext uri="{BB962C8B-B14F-4D97-AF65-F5344CB8AC3E}">
        <p14:creationId xmlns:p14="http://schemas.microsoft.com/office/powerpoint/2010/main" val="7536367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African Tax Statistics</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50</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3"/>
          <p:cNvSpPr txBox="1"/>
          <p:nvPr/>
        </p:nvSpPr>
        <p:spPr>
          <a:xfrm>
            <a:off x="145945" y="1692305"/>
            <a:ext cx="5544616" cy="418576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gn="just">
              <a:buFont typeface="Wingdings" panose="05000000000000000000" pitchFamily="2" charset="2"/>
              <a:buChar char="ü"/>
            </a:pPr>
            <a:r>
              <a:rPr lang="en-ZA" sz="1400" dirty="0"/>
              <a:t>The tax-to-GDP ratio, usually expressed as a percentage of a country shows the tax revenue collected by the government of a country in comparison to the GDP of the country. When the tax revenue of a country increases at a slower pace than the GDP of that country, the tax-to-GDP ratio drops. When it increases at a faster pace than GDP, the opposite is true.</a:t>
            </a:r>
          </a:p>
          <a:p>
            <a:pPr marL="285750" indent="-285750" algn="just">
              <a:buFont typeface="Wingdings" panose="05000000000000000000" pitchFamily="2" charset="2"/>
              <a:buChar char="ü"/>
            </a:pPr>
            <a:endParaRPr lang="en-ZA" sz="1400" dirty="0"/>
          </a:p>
          <a:p>
            <a:pPr marL="285750" indent="-285750" algn="just">
              <a:buFont typeface="Wingdings" panose="05000000000000000000" pitchFamily="2" charset="2"/>
              <a:buChar char="ü"/>
            </a:pPr>
            <a:r>
              <a:rPr lang="en-ZA" sz="1400" dirty="0"/>
              <a:t>According to the African Tax Outlook publication, the average tax-to-GDP ratio amongst the 21 countries resulted to 18.0% in 2015, which is considerably lower than the OECD’s 25.1% tax-to-GDP average in the same period. The tax-to-GDP ratio ranged from 5.0% in Nigeria to 28.0% in Lesotho.  Thus, the ratio of Lesotho fairs well with the OECD’s 25.1%  tax-to-GDP ratio. </a:t>
            </a:r>
          </a:p>
          <a:p>
            <a:pPr marL="285750" indent="-285750" algn="just">
              <a:buFont typeface="Wingdings" panose="05000000000000000000" pitchFamily="2" charset="2"/>
              <a:buChar char="ü"/>
            </a:pPr>
            <a:endParaRPr lang="en-ZA" sz="1400" dirty="0"/>
          </a:p>
          <a:p>
            <a:pPr marL="285750" indent="-285750" algn="just">
              <a:buFont typeface="Wingdings" panose="05000000000000000000" pitchFamily="2" charset="2"/>
              <a:buChar char="ü"/>
            </a:pPr>
            <a:r>
              <a:rPr lang="en-ZA" sz="1400" dirty="0"/>
              <a:t>Other countries among the ATO that faire well with the OECD’s 2015 tax-to-GDP ratio are Seychelles (26.3%), Botswana (25.7%), South Africa (25.5%) and Zimbabwe (25.3%). Nigeria recorded the lowest tax-to GDP ratio of 5.1% in 2015 which is by far the lowest level of any ATO </a:t>
            </a:r>
            <a:r>
              <a:rPr lang="en-ZA" sz="1400" dirty="0" smtClean="0"/>
              <a:t>country.</a:t>
            </a:r>
            <a:endParaRPr lang="en-ZA" sz="1400" dirty="0"/>
          </a:p>
        </p:txBody>
      </p:sp>
      <p:sp>
        <p:nvSpPr>
          <p:cNvPr id="42" name="TextBox 41"/>
          <p:cNvSpPr txBox="1"/>
          <p:nvPr/>
        </p:nvSpPr>
        <p:spPr>
          <a:xfrm>
            <a:off x="122511" y="1266732"/>
            <a:ext cx="5591484" cy="461665"/>
          </a:xfrm>
          <a:prstGeom prst="rect">
            <a:avLst/>
          </a:prstGeom>
          <a:noFill/>
        </p:spPr>
        <p:txBody>
          <a:bodyPr wrap="square" rtlCol="0">
            <a:spAutoFit/>
          </a:bodyPr>
          <a:lstStyle/>
          <a:p>
            <a:pPr algn="ctr"/>
            <a:r>
              <a:rPr lang="en-ZA" sz="2400" dirty="0"/>
              <a:t>Tax to GDP Ratios</a:t>
            </a:r>
          </a:p>
        </p:txBody>
      </p:sp>
      <p:sp>
        <p:nvSpPr>
          <p:cNvPr id="39" name="Rectangle 38"/>
          <p:cNvSpPr/>
          <p:nvPr/>
        </p:nvSpPr>
        <p:spPr>
          <a:xfrm>
            <a:off x="5858011" y="942903"/>
            <a:ext cx="5353731" cy="8309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ZA" sz="2400" dirty="0"/>
              <a:t>Differences in tax-revenue-to-GDP-ratios, 2015 </a:t>
            </a:r>
          </a:p>
        </p:txBody>
      </p:sp>
      <p:pic>
        <p:nvPicPr>
          <p:cNvPr id="41" name="Picture 40"/>
          <p:cNvPicPr>
            <a:picLocks noChangeAspect="1"/>
          </p:cNvPicPr>
          <p:nvPr/>
        </p:nvPicPr>
        <p:blipFill rotWithShape="1">
          <a:blip r:embed="rId4"/>
          <a:srcRect l="13083" t="3879" r="21786" b="6039"/>
          <a:stretch/>
        </p:blipFill>
        <p:spPr>
          <a:xfrm>
            <a:off x="7310233" y="1749917"/>
            <a:ext cx="2449286" cy="4056141"/>
          </a:xfrm>
          <a:prstGeom prst="rect">
            <a:avLst/>
          </a:prstGeom>
        </p:spPr>
      </p:pic>
      <p:sp>
        <p:nvSpPr>
          <p:cNvPr id="36" name="Rectangle 3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40" name="Picture 39"/>
          <p:cNvPicPr preferRelativeResize="0"/>
          <p:nvPr/>
        </p:nvPicPr>
        <p:blipFill>
          <a:blip r:embed="rId5"/>
          <a:stretch>
            <a:fillRect/>
          </a:stretch>
        </p:blipFill>
        <p:spPr>
          <a:xfrm>
            <a:off x="145945" y="123219"/>
            <a:ext cx="1033200" cy="12384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cxnSp>
        <p:nvCxnSpPr>
          <p:cNvPr id="44" name="Straight Connector 43"/>
          <p:cNvCxnSpPr/>
          <p:nvPr/>
        </p:nvCxnSpPr>
        <p:spPr>
          <a:xfrm>
            <a:off x="5824841" y="1557586"/>
            <a:ext cx="0" cy="393448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274639" y="98262"/>
            <a:ext cx="2808313"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dirty="0" smtClean="0"/>
              <a:t>Source: </a:t>
            </a:r>
          </a:p>
          <a:p>
            <a:r>
              <a:rPr lang="en-GB" sz="1400" b="1" dirty="0"/>
              <a:t>African Tax Outlook</a:t>
            </a:r>
          </a:p>
        </p:txBody>
      </p:sp>
      <p:grpSp>
        <p:nvGrpSpPr>
          <p:cNvPr id="33" name="Group 32"/>
          <p:cNvGrpSpPr/>
          <p:nvPr/>
        </p:nvGrpSpPr>
        <p:grpSpPr>
          <a:xfrm>
            <a:off x="11661501" y="5688000"/>
            <a:ext cx="430888" cy="1152129"/>
            <a:chOff x="11428927" y="365650"/>
            <a:chExt cx="430888" cy="1152129"/>
          </a:xfrm>
        </p:grpSpPr>
        <p:sp>
          <p:nvSpPr>
            <p:cNvPr id="34" name="Round Same Side Corner Rectangle 3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5" name="TextBox 3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37" name="Group 36"/>
          <p:cNvGrpSpPr/>
          <p:nvPr/>
        </p:nvGrpSpPr>
        <p:grpSpPr>
          <a:xfrm>
            <a:off x="11643791" y="45417"/>
            <a:ext cx="430887" cy="1152129"/>
            <a:chOff x="11643791" y="45417"/>
            <a:chExt cx="430887" cy="1152129"/>
          </a:xfrm>
        </p:grpSpPr>
        <p:sp>
          <p:nvSpPr>
            <p:cNvPr id="46" name="Round Same Side Corner Rectangle 45"/>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TextBox 47"/>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grpSp>
        <p:nvGrpSpPr>
          <p:cNvPr id="50" name="Group 49"/>
          <p:cNvGrpSpPr/>
          <p:nvPr/>
        </p:nvGrpSpPr>
        <p:grpSpPr>
          <a:xfrm>
            <a:off x="11652046" y="2302451"/>
            <a:ext cx="432047" cy="1152129"/>
            <a:chOff x="11715799" y="985847"/>
            <a:chExt cx="432047" cy="1152129"/>
          </a:xfrm>
        </p:grpSpPr>
        <p:sp>
          <p:nvSpPr>
            <p:cNvPr id="52" name="Round Same Side Corner Rectangle 51"/>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TextBox 68"/>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70" name="Group 69"/>
          <p:cNvGrpSpPr/>
          <p:nvPr/>
        </p:nvGrpSpPr>
        <p:grpSpPr>
          <a:xfrm>
            <a:off x="11653248" y="1173934"/>
            <a:ext cx="439141" cy="1152129"/>
            <a:chOff x="11643791" y="1926277"/>
            <a:chExt cx="439141" cy="1152129"/>
          </a:xfrm>
        </p:grpSpPr>
        <p:sp>
          <p:nvSpPr>
            <p:cNvPr id="71" name="Round Same Side Corner Rectangle 70"/>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2" name="TextBox 71"/>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73" name="Group 72"/>
          <p:cNvGrpSpPr/>
          <p:nvPr/>
        </p:nvGrpSpPr>
        <p:grpSpPr>
          <a:xfrm>
            <a:off x="11643791" y="3430968"/>
            <a:ext cx="432047" cy="1152129"/>
            <a:chOff x="11715799" y="2866707"/>
            <a:chExt cx="432047" cy="1152129"/>
          </a:xfrm>
        </p:grpSpPr>
        <p:sp>
          <p:nvSpPr>
            <p:cNvPr id="74" name="Round Same Side Corner Rectangle 73"/>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5" name="TextBox 74"/>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76" name="Group 75"/>
          <p:cNvGrpSpPr/>
          <p:nvPr/>
        </p:nvGrpSpPr>
        <p:grpSpPr>
          <a:xfrm>
            <a:off x="11685022" y="4559485"/>
            <a:ext cx="462824" cy="1152129"/>
            <a:chOff x="11685022" y="4747567"/>
            <a:chExt cx="462824" cy="1152129"/>
          </a:xfrm>
        </p:grpSpPr>
        <p:sp>
          <p:nvSpPr>
            <p:cNvPr id="77" name="Round Same Side Corner Rectangle 76"/>
            <p:cNvSpPr/>
            <p:nvPr/>
          </p:nvSpPr>
          <p:spPr>
            <a:xfrm rot="5400000">
              <a:off x="11356339" y="510818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8" name="TextBox 77"/>
            <p:cNvSpPr txBox="1"/>
            <p:nvPr/>
          </p:nvSpPr>
          <p:spPr>
            <a:xfrm>
              <a:off x="11685022" y="474756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Africa</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0147702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African Tax Statistics</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51</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3"/>
          <p:cNvSpPr txBox="1"/>
          <p:nvPr/>
        </p:nvSpPr>
        <p:spPr>
          <a:xfrm>
            <a:off x="73937" y="1882778"/>
            <a:ext cx="5544616" cy="230832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gn="just">
              <a:buFont typeface="Wingdings" panose="05000000000000000000" pitchFamily="2" charset="2"/>
              <a:buChar char="ü"/>
            </a:pPr>
            <a:r>
              <a:rPr lang="en-ZA" dirty="0"/>
              <a:t>According to ATO publication, if domestic and custom taxes are differentiated in the total tax revenue of the average ATO country, then 35% of revenue is obtained from customs taxes. An ATO average of about 20% of total tax revenue comes from consumption taxes on domestic and imported goods. Thus, aggregate domestic and imported goods consumption taxes are the largest source of revenue in ATO countries.</a:t>
            </a:r>
          </a:p>
        </p:txBody>
      </p:sp>
      <p:sp>
        <p:nvSpPr>
          <p:cNvPr id="42" name="TextBox 41"/>
          <p:cNvSpPr txBox="1"/>
          <p:nvPr/>
        </p:nvSpPr>
        <p:spPr>
          <a:xfrm>
            <a:off x="50503" y="1197546"/>
            <a:ext cx="5591484" cy="400110"/>
          </a:xfrm>
          <a:prstGeom prst="rect">
            <a:avLst/>
          </a:prstGeom>
          <a:noFill/>
        </p:spPr>
        <p:txBody>
          <a:bodyPr wrap="square" rtlCol="0">
            <a:spAutoFit/>
          </a:bodyPr>
          <a:lstStyle/>
          <a:p>
            <a:pPr algn="ctr"/>
            <a:r>
              <a:rPr lang="en-ZA" sz="2000" dirty="0"/>
              <a:t>Tax revenue composition</a:t>
            </a:r>
          </a:p>
        </p:txBody>
      </p:sp>
      <p:sp>
        <p:nvSpPr>
          <p:cNvPr id="39" name="Rectangle 38"/>
          <p:cNvSpPr/>
          <p:nvPr/>
        </p:nvSpPr>
        <p:spPr>
          <a:xfrm>
            <a:off x="5896921" y="1224460"/>
            <a:ext cx="5353731" cy="40011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ZA" sz="2000" dirty="0"/>
              <a:t>Composition of tax revenue, ATO average, 2015</a:t>
            </a:r>
          </a:p>
        </p:txBody>
      </p:sp>
      <p:pic>
        <p:nvPicPr>
          <p:cNvPr id="36" name="Picture 35"/>
          <p:cNvPicPr/>
          <p:nvPr/>
        </p:nvPicPr>
        <p:blipFill rotWithShape="1">
          <a:blip r:embed="rId4"/>
          <a:srcRect l="2263" t="16657" r="1023" b="20403"/>
          <a:stretch/>
        </p:blipFill>
        <p:spPr>
          <a:xfrm>
            <a:off x="5978593" y="1598814"/>
            <a:ext cx="5190386" cy="3842180"/>
          </a:xfrm>
          <a:prstGeom prst="rect">
            <a:avLst/>
          </a:prstGeom>
        </p:spPr>
      </p:pic>
      <p:sp>
        <p:nvSpPr>
          <p:cNvPr id="38" name="Rectangle 37"/>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35" name="Picture 34"/>
          <p:cNvPicPr preferRelativeResize="0"/>
          <p:nvPr/>
        </p:nvPicPr>
        <p:blipFill>
          <a:blip r:embed="rId5"/>
          <a:stretch>
            <a:fillRect/>
          </a:stretch>
        </p:blipFill>
        <p:spPr>
          <a:xfrm>
            <a:off x="145945" y="123219"/>
            <a:ext cx="1033200" cy="12384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cxnSp>
        <p:nvCxnSpPr>
          <p:cNvPr id="37" name="Straight Connector 36"/>
          <p:cNvCxnSpPr/>
          <p:nvPr/>
        </p:nvCxnSpPr>
        <p:spPr>
          <a:xfrm>
            <a:off x="5824841" y="1557586"/>
            <a:ext cx="0" cy="393448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1274639" y="98262"/>
            <a:ext cx="2808313"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dirty="0" smtClean="0"/>
              <a:t>Source: </a:t>
            </a:r>
          </a:p>
          <a:p>
            <a:r>
              <a:rPr lang="en-GB" sz="1400" b="1" dirty="0"/>
              <a:t>African Tax Outlook</a:t>
            </a:r>
          </a:p>
        </p:txBody>
      </p:sp>
      <p:grpSp>
        <p:nvGrpSpPr>
          <p:cNvPr id="33" name="Group 32"/>
          <p:cNvGrpSpPr/>
          <p:nvPr/>
        </p:nvGrpSpPr>
        <p:grpSpPr>
          <a:xfrm>
            <a:off x="11661501" y="5688000"/>
            <a:ext cx="430888" cy="1152129"/>
            <a:chOff x="11428927" y="365650"/>
            <a:chExt cx="430888" cy="1152129"/>
          </a:xfrm>
        </p:grpSpPr>
        <p:sp>
          <p:nvSpPr>
            <p:cNvPr id="34" name="Round Same Side Corner Rectangle 3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4" name="TextBox 43"/>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45" name="Group 44"/>
          <p:cNvGrpSpPr/>
          <p:nvPr/>
        </p:nvGrpSpPr>
        <p:grpSpPr>
          <a:xfrm>
            <a:off x="11643791" y="45417"/>
            <a:ext cx="430887" cy="1152129"/>
            <a:chOff x="11643791" y="45417"/>
            <a:chExt cx="430887" cy="1152129"/>
          </a:xfrm>
        </p:grpSpPr>
        <p:sp>
          <p:nvSpPr>
            <p:cNvPr id="46" name="Round Same Side Corner Rectangle 45"/>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8" name="TextBox 47"/>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grpSp>
        <p:nvGrpSpPr>
          <p:cNvPr id="50" name="Group 49"/>
          <p:cNvGrpSpPr/>
          <p:nvPr/>
        </p:nvGrpSpPr>
        <p:grpSpPr>
          <a:xfrm>
            <a:off x="11652046" y="2302451"/>
            <a:ext cx="432047" cy="1152129"/>
            <a:chOff x="11715799" y="985847"/>
            <a:chExt cx="432047" cy="1152129"/>
          </a:xfrm>
        </p:grpSpPr>
        <p:sp>
          <p:nvSpPr>
            <p:cNvPr id="52" name="Round Same Side Corner Rectangle 51"/>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9" name="TextBox 68"/>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70" name="Group 69"/>
          <p:cNvGrpSpPr/>
          <p:nvPr/>
        </p:nvGrpSpPr>
        <p:grpSpPr>
          <a:xfrm>
            <a:off x="11653248" y="1173934"/>
            <a:ext cx="439141" cy="1152129"/>
            <a:chOff x="11643791" y="1926277"/>
            <a:chExt cx="439141" cy="1152129"/>
          </a:xfrm>
        </p:grpSpPr>
        <p:sp>
          <p:nvSpPr>
            <p:cNvPr id="71" name="Round Same Side Corner Rectangle 70"/>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2" name="TextBox 71"/>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73" name="Group 72"/>
          <p:cNvGrpSpPr/>
          <p:nvPr/>
        </p:nvGrpSpPr>
        <p:grpSpPr>
          <a:xfrm>
            <a:off x="11643791" y="3430968"/>
            <a:ext cx="432047" cy="1152129"/>
            <a:chOff x="11715799" y="2866707"/>
            <a:chExt cx="432047" cy="1152129"/>
          </a:xfrm>
        </p:grpSpPr>
        <p:sp>
          <p:nvSpPr>
            <p:cNvPr id="74" name="Round Same Side Corner Rectangle 73"/>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5" name="TextBox 74"/>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76" name="Group 75"/>
          <p:cNvGrpSpPr/>
          <p:nvPr/>
        </p:nvGrpSpPr>
        <p:grpSpPr>
          <a:xfrm>
            <a:off x="11685022" y="4559485"/>
            <a:ext cx="462824" cy="1152129"/>
            <a:chOff x="11685022" y="4747567"/>
            <a:chExt cx="462824" cy="1152129"/>
          </a:xfrm>
        </p:grpSpPr>
        <p:sp>
          <p:nvSpPr>
            <p:cNvPr id="77" name="Round Same Side Corner Rectangle 76"/>
            <p:cNvSpPr/>
            <p:nvPr/>
          </p:nvSpPr>
          <p:spPr>
            <a:xfrm rot="5400000">
              <a:off x="11356339" y="510818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8" name="TextBox 77"/>
            <p:cNvSpPr txBox="1"/>
            <p:nvPr/>
          </p:nvSpPr>
          <p:spPr>
            <a:xfrm>
              <a:off x="11685022" y="474756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Africa</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6457288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Tax Revenue by ATO country</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52</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3"/>
          <p:cNvSpPr txBox="1"/>
          <p:nvPr/>
        </p:nvSpPr>
        <p:spPr>
          <a:xfrm>
            <a:off x="73937" y="1486733"/>
            <a:ext cx="5544616" cy="424731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gn="just">
              <a:buFont typeface="Wingdings" panose="05000000000000000000" pitchFamily="2" charset="2"/>
              <a:buChar char="ü"/>
            </a:pPr>
            <a:r>
              <a:rPr lang="en-ZA" dirty="0" smtClean="0"/>
              <a:t>South </a:t>
            </a:r>
            <a:r>
              <a:rPr lang="en-ZA" dirty="0"/>
              <a:t>Africa is one of the countries that receive its source of revenue from PIT; including Lesotho and Swaziland, receiving shares of between 32% and 38%. Aggregate customs taxes are the most important source of revenue in 16 ATO countries.</a:t>
            </a:r>
          </a:p>
          <a:p>
            <a:pPr marL="285750" indent="-285750" algn="just">
              <a:buFont typeface="Wingdings" panose="05000000000000000000" pitchFamily="2" charset="2"/>
              <a:buChar char="ü"/>
            </a:pPr>
            <a:endParaRPr lang="en-ZA" dirty="0"/>
          </a:p>
          <a:p>
            <a:pPr marL="285750" indent="-285750" algn="just">
              <a:buFont typeface="Wingdings" panose="05000000000000000000" pitchFamily="2" charset="2"/>
              <a:buChar char="ü"/>
            </a:pPr>
            <a:r>
              <a:rPr lang="en-ZA" dirty="0"/>
              <a:t>Consumption taxes on domestic and international (import duties) goods combined yield the highest revenue for the following countries: Benin, Burundi, Cameroon, Gambia, Kenya, Lesotho, Mauritius, Mozambique, Rwanda, Senegal, Seychelles, Tanzania, Togo, Uganda, Zambia and Zimbabwe. However, corporate income tax is the largest source of revenue for Nigeria and Mozambique accounting for nearly 40% and 30% respectively. </a:t>
            </a:r>
          </a:p>
        </p:txBody>
      </p:sp>
      <p:sp>
        <p:nvSpPr>
          <p:cNvPr id="42" name="TextBox 41"/>
          <p:cNvSpPr txBox="1"/>
          <p:nvPr/>
        </p:nvSpPr>
        <p:spPr>
          <a:xfrm>
            <a:off x="50503" y="942903"/>
            <a:ext cx="5591484" cy="400110"/>
          </a:xfrm>
          <a:prstGeom prst="rect">
            <a:avLst/>
          </a:prstGeom>
          <a:noFill/>
        </p:spPr>
        <p:txBody>
          <a:bodyPr wrap="square" rtlCol="0">
            <a:spAutoFit/>
          </a:bodyPr>
          <a:lstStyle/>
          <a:p>
            <a:pPr algn="ctr"/>
            <a:r>
              <a:rPr lang="en-ZA" sz="2000" dirty="0"/>
              <a:t>Tax revenue </a:t>
            </a:r>
          </a:p>
        </p:txBody>
      </p:sp>
      <p:sp>
        <p:nvSpPr>
          <p:cNvPr id="39" name="Rectangle 38"/>
          <p:cNvSpPr/>
          <p:nvPr/>
        </p:nvSpPr>
        <p:spPr>
          <a:xfrm>
            <a:off x="5858011" y="942903"/>
            <a:ext cx="5353731" cy="40011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ZA" sz="2000" dirty="0"/>
              <a:t>Breakdown of tax revenue by ATO country, 2015 </a:t>
            </a:r>
          </a:p>
        </p:txBody>
      </p:sp>
      <p:graphicFrame>
        <p:nvGraphicFramePr>
          <p:cNvPr id="38" name="Chart 37"/>
          <p:cNvGraphicFramePr>
            <a:graphicFrameLocks/>
          </p:cNvGraphicFramePr>
          <p:nvPr>
            <p:extLst>
              <p:ext uri="{D42A27DB-BD31-4B8C-83A1-F6EECF244321}">
                <p14:modId xmlns:p14="http://schemas.microsoft.com/office/powerpoint/2010/main" val="2005979069"/>
              </p:ext>
            </p:extLst>
          </p:nvPr>
        </p:nvGraphicFramePr>
        <p:xfrm>
          <a:off x="5858011" y="1341562"/>
          <a:ext cx="5616624" cy="4418023"/>
        </p:xfrm>
        <a:graphic>
          <a:graphicData uri="http://schemas.openxmlformats.org/drawingml/2006/chart">
            <c:chart xmlns:c="http://schemas.openxmlformats.org/drawingml/2006/chart" xmlns:r="http://schemas.openxmlformats.org/officeDocument/2006/relationships" r:id="rId4"/>
          </a:graphicData>
        </a:graphic>
      </p:graphicFrame>
      <p:sp>
        <p:nvSpPr>
          <p:cNvPr id="36" name="Rectangle 35"/>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32" name="Straight Connector 31"/>
          <p:cNvCxnSpPr/>
          <p:nvPr/>
        </p:nvCxnSpPr>
        <p:spPr>
          <a:xfrm>
            <a:off x="5824841" y="1557586"/>
            <a:ext cx="0" cy="3934485"/>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pic>
        <p:nvPicPr>
          <p:cNvPr id="34" name="Picture 33"/>
          <p:cNvPicPr preferRelativeResize="0"/>
          <p:nvPr/>
        </p:nvPicPr>
        <p:blipFill>
          <a:blip r:embed="rId5"/>
          <a:stretch>
            <a:fillRect/>
          </a:stretch>
        </p:blipFill>
        <p:spPr>
          <a:xfrm>
            <a:off x="145945" y="123219"/>
            <a:ext cx="1033200" cy="12384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35" name="Rectangle 34"/>
          <p:cNvSpPr/>
          <p:nvPr/>
        </p:nvSpPr>
        <p:spPr>
          <a:xfrm>
            <a:off x="1274639" y="98262"/>
            <a:ext cx="2808313"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dirty="0" smtClean="0"/>
              <a:t>Source: </a:t>
            </a:r>
          </a:p>
          <a:p>
            <a:r>
              <a:rPr lang="en-GB" sz="1400" b="1" dirty="0"/>
              <a:t>African Tax Outlook</a:t>
            </a:r>
          </a:p>
        </p:txBody>
      </p:sp>
      <p:grpSp>
        <p:nvGrpSpPr>
          <p:cNvPr id="78" name="Group 77"/>
          <p:cNvGrpSpPr/>
          <p:nvPr/>
        </p:nvGrpSpPr>
        <p:grpSpPr>
          <a:xfrm>
            <a:off x="11661501" y="5688000"/>
            <a:ext cx="430888" cy="1152129"/>
            <a:chOff x="11428927" y="365650"/>
            <a:chExt cx="430888" cy="1152129"/>
          </a:xfrm>
        </p:grpSpPr>
        <p:sp>
          <p:nvSpPr>
            <p:cNvPr id="79" name="Round Same Side Corner Rectangle 7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0" name="TextBox 7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1" name="Group 80"/>
          <p:cNvGrpSpPr/>
          <p:nvPr/>
        </p:nvGrpSpPr>
        <p:grpSpPr>
          <a:xfrm>
            <a:off x="11643791" y="45417"/>
            <a:ext cx="430887" cy="1152129"/>
            <a:chOff x="11643791" y="45417"/>
            <a:chExt cx="430887" cy="1152129"/>
          </a:xfrm>
        </p:grpSpPr>
        <p:sp>
          <p:nvSpPr>
            <p:cNvPr id="82" name="Round Same Side Corner Rectangle 81"/>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200" dirty="0">
                <a:solidFill>
                  <a:schemeClr val="bg1"/>
                </a:solidFill>
                <a:effectLst>
                  <a:outerShdw blurRad="38100" dist="38100" dir="2700000" algn="tl">
                    <a:srgbClr val="000000">
                      <a:alpha val="43137"/>
                    </a:srgbClr>
                  </a:outerShdw>
                </a:effectLst>
              </a:endParaRPr>
            </a:p>
          </p:txBody>
        </p:sp>
      </p:grpSp>
      <p:grpSp>
        <p:nvGrpSpPr>
          <p:cNvPr id="85" name="Group 84"/>
          <p:cNvGrpSpPr/>
          <p:nvPr/>
        </p:nvGrpSpPr>
        <p:grpSpPr>
          <a:xfrm>
            <a:off x="11652046" y="2302451"/>
            <a:ext cx="432047" cy="1152129"/>
            <a:chOff x="11715799" y="985847"/>
            <a:chExt cx="432047" cy="1152129"/>
          </a:xfrm>
        </p:grpSpPr>
        <p:sp>
          <p:nvSpPr>
            <p:cNvPr id="86" name="Round Same Side Corner Rectangle 85"/>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7" name="TextBox 86"/>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88" name="Group 87"/>
          <p:cNvGrpSpPr/>
          <p:nvPr/>
        </p:nvGrpSpPr>
        <p:grpSpPr>
          <a:xfrm>
            <a:off x="11653248" y="1173934"/>
            <a:ext cx="439141" cy="1152129"/>
            <a:chOff x="11643791" y="1926277"/>
            <a:chExt cx="439141" cy="1152129"/>
          </a:xfrm>
        </p:grpSpPr>
        <p:sp>
          <p:nvSpPr>
            <p:cNvPr id="89" name="Round Same Side Corner Rectangle 88"/>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0" name="TextBox 89"/>
            <p:cNvSpPr txBox="1"/>
            <p:nvPr/>
          </p:nvSpPr>
          <p:spPr>
            <a:xfrm>
              <a:off x="11643791" y="192627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91" name="Group 90"/>
          <p:cNvGrpSpPr/>
          <p:nvPr/>
        </p:nvGrpSpPr>
        <p:grpSpPr>
          <a:xfrm>
            <a:off x="11643791" y="3430968"/>
            <a:ext cx="432047" cy="1152129"/>
            <a:chOff x="11715799" y="2866707"/>
            <a:chExt cx="432047" cy="1152129"/>
          </a:xfrm>
        </p:grpSpPr>
        <p:sp>
          <p:nvSpPr>
            <p:cNvPr id="92" name="Round Same Side Corner Rectangle 91"/>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3" name="TextBox 92"/>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94" name="Group 93"/>
          <p:cNvGrpSpPr/>
          <p:nvPr/>
        </p:nvGrpSpPr>
        <p:grpSpPr>
          <a:xfrm>
            <a:off x="11685022" y="4559485"/>
            <a:ext cx="462824" cy="1152129"/>
            <a:chOff x="11685022" y="4747567"/>
            <a:chExt cx="462824" cy="1152129"/>
          </a:xfrm>
        </p:grpSpPr>
        <p:sp>
          <p:nvSpPr>
            <p:cNvPr id="95" name="Round Same Side Corner Rectangle 94"/>
            <p:cNvSpPr/>
            <p:nvPr/>
          </p:nvSpPr>
          <p:spPr>
            <a:xfrm rot="5400000">
              <a:off x="11356339" y="5108188"/>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6" name="TextBox 95"/>
            <p:cNvSpPr txBox="1"/>
            <p:nvPr/>
          </p:nvSpPr>
          <p:spPr>
            <a:xfrm>
              <a:off x="11685022" y="4747567"/>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Africa</a:t>
              </a:r>
              <a:endParaRPr lang="en-ZA" sz="1600"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0283883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2493690"/>
            <a:ext cx="12198349" cy="769441"/>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Future Innovations</a:t>
            </a:r>
            <a:endParaRPr lang="en-ZA" sz="4400" b="1" dirty="0">
              <a:solidFill>
                <a:schemeClr val="bg1"/>
              </a:solidFill>
              <a:effectLst>
                <a:outerShdw blurRad="38100" dist="38100" dir="2700000" algn="tl">
                  <a:srgbClr val="000000">
                    <a:alpha val="43137"/>
                  </a:srgbClr>
                </a:outerShdw>
              </a:effectLst>
              <a:latin typeface="Calibri" pitchFamily="34" charset="0"/>
            </a:endParaRP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53</a:t>
            </a:fld>
            <a:endParaRPr lang="en-ZA" spc="300" dirty="0"/>
          </a:p>
        </p:txBody>
      </p:sp>
      <p:grpSp>
        <p:nvGrpSpPr>
          <p:cNvPr id="2" name="Group 1"/>
          <p:cNvGrpSpPr/>
          <p:nvPr/>
        </p:nvGrpSpPr>
        <p:grpSpPr>
          <a:xfrm>
            <a:off x="504202" y="1681371"/>
            <a:ext cx="1958276" cy="2161477"/>
            <a:chOff x="504202" y="1681371"/>
            <a:chExt cx="1958276" cy="2161477"/>
          </a:xfrm>
        </p:grpSpPr>
        <p:grpSp>
          <p:nvGrpSpPr>
            <p:cNvPr id="15" name="Group 14"/>
            <p:cNvGrpSpPr/>
            <p:nvPr/>
          </p:nvGrpSpPr>
          <p:grpSpPr>
            <a:xfrm>
              <a:off x="504202" y="1681371"/>
              <a:ext cx="1958276" cy="2161477"/>
              <a:chOff x="504202" y="1681371"/>
              <a:chExt cx="1958276" cy="2161477"/>
            </a:xfrm>
          </p:grpSpPr>
          <p:sp>
            <p:nvSpPr>
              <p:cNvPr id="17" name="Round Same Side Corner Rectangle 16"/>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8" name="Straight Connector 17"/>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018" y="1864787"/>
              <a:ext cx="1794644" cy="179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6341671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8" y="793419"/>
            <a:ext cx="2492359" cy="2492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smtClean="0">
                <a:solidFill>
                  <a:srgbClr val="002060"/>
                </a:solidFill>
              </a:rPr>
              <a:t>Future Innovations</a:t>
            </a:r>
            <a:endParaRPr lang="en-ZA" sz="3200" b="1" dirty="0">
              <a:solidFill>
                <a:srgbClr val="002060"/>
              </a:solidFill>
            </a:endParaRP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8" name="Group 7"/>
          <p:cNvGrpSpPr/>
          <p:nvPr/>
        </p:nvGrpSpPr>
        <p:grpSpPr>
          <a:xfrm>
            <a:off x="11643791" y="45417"/>
            <a:ext cx="430887" cy="1152129"/>
            <a:chOff x="11643791" y="45417"/>
            <a:chExt cx="430887" cy="1152129"/>
          </a:xfrm>
        </p:grpSpPr>
        <p:sp>
          <p:nvSpPr>
            <p:cNvPr id="132" name="Round Same Side Corner Rectangle 131"/>
            <p:cNvSpPr/>
            <p:nvPr/>
          </p:nvSpPr>
          <p:spPr>
            <a:xfrm rot="5400000">
              <a:off x="11283171" y="40603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3" name="TextBox 132"/>
            <p:cNvSpPr txBox="1"/>
            <p:nvPr/>
          </p:nvSpPr>
          <p:spPr>
            <a:xfrm>
              <a:off x="11643791"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sp>
        <p:nvSpPr>
          <p:cNvPr id="51"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54</a:t>
            </a:fld>
            <a:endParaRPr lang="en-ZA" spc="300" dirty="0"/>
          </a:p>
        </p:txBody>
      </p:sp>
      <p:cxnSp>
        <p:nvCxnSpPr>
          <p:cNvPr id="53" name="Straight Connector 52"/>
          <p:cNvCxnSpPr/>
          <p:nvPr/>
        </p:nvCxnSpPr>
        <p:spPr>
          <a:xfrm>
            <a:off x="8979495" y="3429794"/>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643791" y="2302451"/>
            <a:ext cx="432047" cy="1152129"/>
            <a:chOff x="11715799" y="985847"/>
            <a:chExt cx="432047" cy="1152129"/>
          </a:xfrm>
        </p:grpSpPr>
        <p:sp>
          <p:nvSpPr>
            <p:cNvPr id="32" name="Round Same Side Corner Rectangle 31"/>
            <p:cNvSpPr/>
            <p:nvPr/>
          </p:nvSpPr>
          <p:spPr>
            <a:xfrm rot="5400000">
              <a:off x="11356339" y="134646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3" name="TextBox 32"/>
            <p:cNvSpPr txBox="1"/>
            <p:nvPr/>
          </p:nvSpPr>
          <p:spPr>
            <a:xfrm>
              <a:off x="11715799" y="98584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30" name="Group 29"/>
          <p:cNvGrpSpPr/>
          <p:nvPr/>
        </p:nvGrpSpPr>
        <p:grpSpPr>
          <a:xfrm>
            <a:off x="11632693" y="1173934"/>
            <a:ext cx="439141" cy="1152129"/>
            <a:chOff x="11643791" y="1926277"/>
            <a:chExt cx="439141" cy="1152129"/>
          </a:xfrm>
        </p:grpSpPr>
        <p:sp>
          <p:nvSpPr>
            <p:cNvPr id="31" name="Round Same Side Corner Rectangle 30"/>
            <p:cNvSpPr/>
            <p:nvPr/>
          </p:nvSpPr>
          <p:spPr>
            <a:xfrm rot="5400000">
              <a:off x="11291425" y="228689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0" name="TextBox 39"/>
            <p:cNvSpPr txBox="1"/>
            <p:nvPr/>
          </p:nvSpPr>
          <p:spPr>
            <a:xfrm>
              <a:off x="11643791" y="1926277"/>
              <a:ext cx="400110" cy="115043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Highlights</a:t>
              </a:r>
              <a:endParaRPr lang="en-ZA" sz="1400" dirty="0">
                <a:solidFill>
                  <a:schemeClr val="bg1"/>
                </a:solidFill>
                <a:effectLst>
                  <a:outerShdw blurRad="38100" dist="38100" dir="2700000" algn="tl">
                    <a:srgbClr val="000000">
                      <a:alpha val="43137"/>
                    </a:srgbClr>
                  </a:outerShdw>
                </a:effectLst>
              </a:endParaRPr>
            </a:p>
          </p:txBody>
        </p:sp>
      </p:grpSp>
      <p:grpSp>
        <p:nvGrpSpPr>
          <p:cNvPr id="44" name="Group 43"/>
          <p:cNvGrpSpPr/>
          <p:nvPr/>
        </p:nvGrpSpPr>
        <p:grpSpPr>
          <a:xfrm>
            <a:off x="11643791" y="3430968"/>
            <a:ext cx="432047" cy="1152129"/>
            <a:chOff x="11715799" y="2866707"/>
            <a:chExt cx="432047" cy="1152129"/>
          </a:xfrm>
        </p:grpSpPr>
        <p:sp>
          <p:nvSpPr>
            <p:cNvPr id="45" name="Round Same Side Corner Rectangle 44"/>
            <p:cNvSpPr/>
            <p:nvPr/>
          </p:nvSpPr>
          <p:spPr>
            <a:xfrm rot="5400000">
              <a:off x="11356339" y="322732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6" name="TextBox 45"/>
            <p:cNvSpPr txBox="1"/>
            <p:nvPr/>
          </p:nvSpPr>
          <p:spPr>
            <a:xfrm>
              <a:off x="11715799" y="286670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5" name="Group 4"/>
          <p:cNvGrpSpPr/>
          <p:nvPr/>
        </p:nvGrpSpPr>
        <p:grpSpPr>
          <a:xfrm>
            <a:off x="11643791" y="4559485"/>
            <a:ext cx="432047" cy="1152129"/>
            <a:chOff x="11715799" y="4747567"/>
            <a:chExt cx="432047" cy="1152129"/>
          </a:xfrm>
        </p:grpSpPr>
        <p:sp>
          <p:nvSpPr>
            <p:cNvPr id="35" name="Round Same Side Corner Rectangle 34"/>
            <p:cNvSpPr/>
            <p:nvPr/>
          </p:nvSpPr>
          <p:spPr>
            <a:xfrm rot="5400000">
              <a:off x="11356339" y="5108188"/>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7" name="TextBox 36"/>
            <p:cNvSpPr txBox="1"/>
            <p:nvPr/>
          </p:nvSpPr>
          <p:spPr>
            <a:xfrm>
              <a:off x="11715799" y="474756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sp>
        <p:nvSpPr>
          <p:cNvPr id="38" name="Round Same Side Corner Rectangle 37"/>
          <p:cNvSpPr/>
          <p:nvPr/>
        </p:nvSpPr>
        <p:spPr>
          <a:xfrm rot="5400000">
            <a:off x="11356339" y="6048621"/>
            <a:ext cx="1152128" cy="430887"/>
          </a:xfrm>
          <a:prstGeom prst="round2SameRect">
            <a:avLst/>
          </a:prstGeom>
          <a:gradFill flip="none" rotWithShape="1">
            <a:gsLst>
              <a:gs pos="0">
                <a:srgbClr val="C00000"/>
              </a:gs>
              <a:gs pos="50000">
                <a:srgbClr val="FF0000"/>
              </a:gs>
              <a:gs pos="100000">
                <a:srgbClr val="C00000"/>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9" name="TextBox 38"/>
          <p:cNvSpPr txBox="1"/>
          <p:nvPr/>
        </p:nvSpPr>
        <p:spPr>
          <a:xfrm>
            <a:off x="11685022" y="5688000"/>
            <a:ext cx="430887" cy="1128313"/>
          </a:xfrm>
          <a:prstGeom prst="rect">
            <a:avLst/>
          </a:prstGeom>
          <a:noFill/>
        </p:spPr>
        <p:txBody>
          <a:bodyPr vert="vert" wrap="square" rtlCol="0">
            <a:spAutoFit/>
          </a:bodyPr>
          <a:lstStyle/>
          <a:p>
            <a:pPr algn="ctr"/>
            <a:r>
              <a:rPr lang="en-ZA" sz="16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sp>
        <p:nvSpPr>
          <p:cNvPr id="42" name="TextBox 41"/>
          <p:cNvSpPr txBox="1"/>
          <p:nvPr/>
        </p:nvSpPr>
        <p:spPr>
          <a:xfrm>
            <a:off x="2930823" y="1411607"/>
            <a:ext cx="8208912" cy="1200329"/>
          </a:xfrm>
          <a:prstGeom prst="rect">
            <a:avLst/>
          </a:prstGeom>
          <a:noFill/>
        </p:spPr>
        <p:txBody>
          <a:bodyPr wrap="square" rtlCol="0">
            <a:spAutoFit/>
          </a:bodyPr>
          <a:lstStyle/>
          <a:p>
            <a:pPr algn="just"/>
            <a:r>
              <a:rPr lang="en-ZA" sz="2400" dirty="0"/>
              <a:t>The availability of more detailed tax administrative data will support the release of new statistics to support and sustain South African taxation research</a:t>
            </a:r>
            <a:r>
              <a:rPr lang="en-ZA" sz="2400" dirty="0" smtClean="0"/>
              <a:t>.</a:t>
            </a:r>
            <a:endParaRPr lang="en-ZA" sz="2400" dirty="0"/>
          </a:p>
        </p:txBody>
      </p:sp>
      <p:pic>
        <p:nvPicPr>
          <p:cNvPr id="14345"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188" y="1432963"/>
            <a:ext cx="1864880" cy="138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410543" y="3753971"/>
            <a:ext cx="8208912" cy="1569660"/>
          </a:xfrm>
          <a:prstGeom prst="rect">
            <a:avLst/>
          </a:prstGeom>
          <a:noFill/>
        </p:spPr>
        <p:txBody>
          <a:bodyPr wrap="square" rtlCol="0">
            <a:spAutoFit/>
          </a:bodyPr>
          <a:lstStyle/>
          <a:p>
            <a:pPr algn="just"/>
            <a:r>
              <a:rPr lang="en-ZA" sz="2400" dirty="0" smtClean="0"/>
              <a:t>The </a:t>
            </a:r>
            <a:r>
              <a:rPr lang="en-ZA" sz="2400" dirty="0"/>
              <a:t>development and release of the African Tax Outlook added new dimensions to the analysis of taxation across countries in Africa and in future will continue add to the knowledge and understanding of taxation. </a:t>
            </a:r>
          </a:p>
        </p:txBody>
      </p:sp>
      <p:pic>
        <p:nvPicPr>
          <p:cNvPr id="1536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57534" y="2866707"/>
            <a:ext cx="2450587" cy="2596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45285" y="3753971"/>
            <a:ext cx="1754490" cy="1068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13700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Contents of Tax Statistics 2017</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66" name="Rectangle 65"/>
          <p:cNvSpPr/>
          <p:nvPr/>
        </p:nvSpPr>
        <p:spPr>
          <a:xfrm>
            <a:off x="993999" y="1242107"/>
            <a:ext cx="10217744" cy="1238281"/>
          </a:xfrm>
          <a:prstGeom prst="rect">
            <a:avLst/>
          </a:prstGeom>
          <a:solidFill>
            <a:schemeClr val="bg1"/>
          </a:solidFill>
          <a:ln w="63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68" name="TextBox 67"/>
          <p:cNvSpPr txBox="1"/>
          <p:nvPr/>
        </p:nvSpPr>
        <p:spPr>
          <a:xfrm>
            <a:off x="1634679" y="1557586"/>
            <a:ext cx="9245543" cy="369332"/>
          </a:xfrm>
          <a:prstGeom prst="rect">
            <a:avLst/>
          </a:prstGeom>
          <a:noFill/>
        </p:spPr>
        <p:txBody>
          <a:bodyPr wrap="square" rtlCol="0">
            <a:spAutoFit/>
          </a:bodyPr>
          <a:lstStyle/>
          <a:p>
            <a:pPr algn="just"/>
            <a:r>
              <a:rPr lang="en-ZA" sz="1800" dirty="0"/>
              <a:t>Summary of aggregate tax revenue collection trends from </a:t>
            </a:r>
            <a:r>
              <a:rPr lang="en-ZA" sz="1800" dirty="0" smtClean="0"/>
              <a:t>2012/13 </a:t>
            </a:r>
            <a:r>
              <a:rPr lang="en-ZA" sz="1800" dirty="0"/>
              <a:t>to </a:t>
            </a:r>
            <a:r>
              <a:rPr lang="en-ZA" sz="1800" dirty="0" smtClean="0"/>
              <a:t>2016/17.</a:t>
            </a:r>
            <a:endParaRPr lang="en-ZA" sz="1800" dirty="0"/>
          </a:p>
        </p:txBody>
      </p:sp>
      <p:sp>
        <p:nvSpPr>
          <p:cNvPr id="75" name="Rectangle 74"/>
          <p:cNvSpPr/>
          <p:nvPr/>
        </p:nvSpPr>
        <p:spPr>
          <a:xfrm>
            <a:off x="921992" y="2819632"/>
            <a:ext cx="10289752" cy="1238281"/>
          </a:xfrm>
          <a:prstGeom prst="rect">
            <a:avLst/>
          </a:prstGeom>
          <a:solidFill>
            <a:schemeClr val="bg1"/>
          </a:solidFill>
          <a:ln w="6350">
            <a:solidFill>
              <a:srgbClr val="0D83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77" name="TextBox 76"/>
          <p:cNvSpPr txBox="1"/>
          <p:nvPr/>
        </p:nvSpPr>
        <p:spPr>
          <a:xfrm>
            <a:off x="1634679" y="3154536"/>
            <a:ext cx="9245543" cy="923330"/>
          </a:xfrm>
          <a:prstGeom prst="rect">
            <a:avLst/>
          </a:prstGeom>
          <a:noFill/>
        </p:spPr>
        <p:txBody>
          <a:bodyPr wrap="square" rtlCol="0">
            <a:spAutoFit/>
          </a:bodyPr>
          <a:lstStyle/>
          <a:p>
            <a:pPr algn="just"/>
            <a:r>
              <a:rPr lang="en-ZA" sz="1800" dirty="0"/>
              <a:t>Overview of assessed personal income tax revenues of registered individual taxpayers. Provides information about taxable income by taxable income group, age, gender, municipality of residence and source of income, as well as fringe benefits, allowances and deductions.</a:t>
            </a:r>
          </a:p>
        </p:txBody>
      </p:sp>
      <p:sp>
        <p:nvSpPr>
          <p:cNvPr id="114" name="Rectangle 113"/>
          <p:cNvSpPr/>
          <p:nvPr/>
        </p:nvSpPr>
        <p:spPr>
          <a:xfrm>
            <a:off x="921992" y="4397157"/>
            <a:ext cx="10289752" cy="1238281"/>
          </a:xfrm>
          <a:prstGeom prst="rect">
            <a:avLst/>
          </a:prstGeom>
          <a:solidFill>
            <a:schemeClr val="bg1"/>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116" name="TextBox 115"/>
          <p:cNvSpPr txBox="1"/>
          <p:nvPr/>
        </p:nvSpPr>
        <p:spPr>
          <a:xfrm>
            <a:off x="1634679" y="4725938"/>
            <a:ext cx="9245543" cy="646331"/>
          </a:xfrm>
          <a:prstGeom prst="rect">
            <a:avLst/>
          </a:prstGeom>
          <a:noFill/>
        </p:spPr>
        <p:txBody>
          <a:bodyPr wrap="square" rtlCol="0">
            <a:spAutoFit/>
          </a:bodyPr>
          <a:lstStyle/>
          <a:p>
            <a:pPr algn="just"/>
            <a:r>
              <a:rPr lang="en-ZA" sz="1800" dirty="0"/>
              <a:t>Overview of company income tax revenues. Provides information about taxable income by taxable </a:t>
            </a:r>
            <a:r>
              <a:rPr lang="en-ZA" sz="1800" dirty="0" smtClean="0"/>
              <a:t>income </a:t>
            </a:r>
            <a:r>
              <a:rPr lang="en-ZA" sz="1800" dirty="0"/>
              <a:t>group, sector and type of business entity as declared in the tax returns.</a:t>
            </a:r>
          </a:p>
        </p:txBody>
      </p:sp>
      <p:sp>
        <p:nvSpPr>
          <p:cNvPr id="3" name="Rectangle 2"/>
          <p:cNvSpPr/>
          <p:nvPr/>
        </p:nvSpPr>
        <p:spPr>
          <a:xfrm>
            <a:off x="407661" y="1125538"/>
            <a:ext cx="1227017" cy="1227017"/>
          </a:xfrm>
          <a:prstGeom prst="rect">
            <a:avLst/>
          </a:prstGeom>
          <a:blipFill>
            <a:blip r:embed="rId4"/>
            <a:srcRect/>
            <a:stretch>
              <a:fillRect l="-15842" t="-148" r="-16312" b="-11237"/>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2" name="TextBox 121"/>
          <p:cNvSpPr txBox="1"/>
          <p:nvPr/>
        </p:nvSpPr>
        <p:spPr>
          <a:xfrm>
            <a:off x="1634679" y="1269554"/>
            <a:ext cx="9245543" cy="369332"/>
          </a:xfrm>
          <a:prstGeom prst="rect">
            <a:avLst/>
          </a:prstGeom>
          <a:noFill/>
        </p:spPr>
        <p:txBody>
          <a:bodyPr wrap="square" rtlCol="0">
            <a:spAutoFit/>
          </a:bodyPr>
          <a:lstStyle/>
          <a:p>
            <a:pPr algn="just"/>
            <a:r>
              <a:rPr lang="en-ZA" sz="1800" b="1" dirty="0" smtClean="0"/>
              <a:t>CHAPTER 1: Revenue Collections</a:t>
            </a:r>
            <a:endParaRPr lang="en-ZA" sz="1800" b="1" dirty="0"/>
          </a:p>
        </p:txBody>
      </p:sp>
      <p:sp>
        <p:nvSpPr>
          <p:cNvPr id="123" name="TextBox 122"/>
          <p:cNvSpPr txBox="1"/>
          <p:nvPr/>
        </p:nvSpPr>
        <p:spPr>
          <a:xfrm>
            <a:off x="1634679" y="2844438"/>
            <a:ext cx="9245543" cy="369332"/>
          </a:xfrm>
          <a:prstGeom prst="rect">
            <a:avLst/>
          </a:prstGeom>
          <a:noFill/>
        </p:spPr>
        <p:txBody>
          <a:bodyPr wrap="square" rtlCol="0">
            <a:spAutoFit/>
          </a:bodyPr>
          <a:lstStyle/>
          <a:p>
            <a:pPr algn="just"/>
            <a:r>
              <a:rPr lang="en-ZA" sz="1800" b="1" dirty="0" smtClean="0"/>
              <a:t>CHAPTER 2: Personal Income Tax (PIT)</a:t>
            </a:r>
            <a:endParaRPr lang="en-ZA" sz="1800" b="1" dirty="0"/>
          </a:p>
        </p:txBody>
      </p:sp>
      <p:sp>
        <p:nvSpPr>
          <p:cNvPr id="124" name="Rectangle 123"/>
          <p:cNvSpPr/>
          <p:nvPr/>
        </p:nvSpPr>
        <p:spPr>
          <a:xfrm>
            <a:off x="410543" y="2709714"/>
            <a:ext cx="1227017" cy="1227017"/>
          </a:xfrm>
          <a:prstGeom prst="rect">
            <a:avLst/>
          </a:prstGeom>
          <a:blipFill>
            <a:blip r:embed="rId5"/>
            <a:srcRect/>
            <a:stretch>
              <a:fillRect l="-32700" t="-7024" r="-59994" b="-9876"/>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5" name="Rectangle 124"/>
          <p:cNvSpPr/>
          <p:nvPr/>
        </p:nvSpPr>
        <p:spPr>
          <a:xfrm>
            <a:off x="410543" y="4293890"/>
            <a:ext cx="1227017" cy="1227017"/>
          </a:xfrm>
          <a:prstGeom prst="rect">
            <a:avLst/>
          </a:prstGeom>
          <a:blipFill>
            <a:blip r:embed="rId6"/>
            <a:srcRect/>
            <a:stretch>
              <a:fillRect l="-29878" t="-2715" b="-7287"/>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6" name="TextBox 125"/>
          <p:cNvSpPr txBox="1"/>
          <p:nvPr/>
        </p:nvSpPr>
        <p:spPr>
          <a:xfrm>
            <a:off x="1634679" y="4428614"/>
            <a:ext cx="9245543" cy="369332"/>
          </a:xfrm>
          <a:prstGeom prst="rect">
            <a:avLst/>
          </a:prstGeom>
          <a:noFill/>
        </p:spPr>
        <p:txBody>
          <a:bodyPr wrap="square" rtlCol="0">
            <a:spAutoFit/>
          </a:bodyPr>
          <a:lstStyle/>
          <a:p>
            <a:pPr algn="just"/>
            <a:r>
              <a:rPr lang="en-ZA" sz="1800" b="1" dirty="0" smtClean="0"/>
              <a:t>CHAPTER 3: Company Income Tax (CIT)</a:t>
            </a:r>
            <a:endParaRPr lang="en-ZA" sz="1800" b="1" dirty="0"/>
          </a:p>
        </p:txBody>
      </p:sp>
      <p:sp>
        <p:nvSpPr>
          <p:cNvPr id="39"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6</a:t>
            </a:fld>
            <a:endParaRPr lang="en-ZA" spc="300" dirty="0"/>
          </a:p>
        </p:txBody>
      </p:sp>
      <p:grpSp>
        <p:nvGrpSpPr>
          <p:cNvPr id="80" name="Group 79"/>
          <p:cNvGrpSpPr/>
          <p:nvPr/>
        </p:nvGrpSpPr>
        <p:grpSpPr>
          <a:xfrm>
            <a:off x="11661501" y="5688000"/>
            <a:ext cx="430888" cy="1152129"/>
            <a:chOff x="11428927" y="365650"/>
            <a:chExt cx="430888" cy="1152129"/>
          </a:xfrm>
        </p:grpSpPr>
        <p:sp>
          <p:nvSpPr>
            <p:cNvPr id="81" name="Round Same Side Corner Rectangle 8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2" name="TextBox 8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83" name="Group 82"/>
          <p:cNvGrpSpPr/>
          <p:nvPr/>
        </p:nvGrpSpPr>
        <p:grpSpPr>
          <a:xfrm>
            <a:off x="11659137" y="4559485"/>
            <a:ext cx="430888" cy="1152129"/>
            <a:chOff x="11428927" y="365650"/>
            <a:chExt cx="430888" cy="1152129"/>
          </a:xfrm>
        </p:grpSpPr>
        <p:sp>
          <p:nvSpPr>
            <p:cNvPr id="85" name="Round Same Side Corner Rectangle 84"/>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6" name="TextBox 85"/>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87" name="Group 86"/>
          <p:cNvGrpSpPr/>
          <p:nvPr/>
        </p:nvGrpSpPr>
        <p:grpSpPr>
          <a:xfrm>
            <a:off x="11654409" y="3430968"/>
            <a:ext cx="430888" cy="1152129"/>
            <a:chOff x="11428927" y="365650"/>
            <a:chExt cx="430888" cy="1152129"/>
          </a:xfrm>
        </p:grpSpPr>
        <p:sp>
          <p:nvSpPr>
            <p:cNvPr id="88" name="Round Same Side Corner Rectangle 8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9" name="TextBox 8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90" name="Group 89"/>
          <p:cNvGrpSpPr/>
          <p:nvPr/>
        </p:nvGrpSpPr>
        <p:grpSpPr>
          <a:xfrm>
            <a:off x="11649681" y="45417"/>
            <a:ext cx="430887" cy="1152129"/>
            <a:chOff x="11716960" y="45417"/>
            <a:chExt cx="430887" cy="1152129"/>
          </a:xfrm>
        </p:grpSpPr>
        <p:sp>
          <p:nvSpPr>
            <p:cNvPr id="91" name="Round Same Side Corner Rectangle 90"/>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2" name="TextBox 91"/>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93" name="Group 92"/>
          <p:cNvGrpSpPr/>
          <p:nvPr/>
        </p:nvGrpSpPr>
        <p:grpSpPr>
          <a:xfrm>
            <a:off x="11649681" y="2302451"/>
            <a:ext cx="430888" cy="1152129"/>
            <a:chOff x="11428927" y="365650"/>
            <a:chExt cx="430888" cy="1152129"/>
          </a:xfrm>
        </p:grpSpPr>
        <p:sp>
          <p:nvSpPr>
            <p:cNvPr id="94" name="Round Same Side Corner Rectangle 9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5" name="TextBox 9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96" name="Group 95"/>
          <p:cNvGrpSpPr/>
          <p:nvPr/>
        </p:nvGrpSpPr>
        <p:grpSpPr>
          <a:xfrm>
            <a:off x="11715799" y="1173934"/>
            <a:ext cx="462824" cy="1152129"/>
            <a:chOff x="11685022" y="1926277"/>
            <a:chExt cx="462824" cy="1152129"/>
          </a:xfrm>
        </p:grpSpPr>
        <p:sp>
          <p:nvSpPr>
            <p:cNvPr id="97" name="Round Same Side Corner Rectangle 96"/>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8" name="TextBox 97"/>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31734372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247"/>
            <a:ext cx="11649682" cy="602402"/>
          </a:xfrm>
          <a:prstGeom prst="rect">
            <a:avLst/>
          </a:prstGeom>
        </p:spPr>
        <p:txBody>
          <a:bodyPr wrap="square" lIns="108896" tIns="54448" rIns="108896" bIns="54448">
            <a:spAutoFit/>
          </a:bodyPr>
          <a:lstStyle/>
          <a:p>
            <a:pPr algn="ctr"/>
            <a:r>
              <a:rPr lang="en-ZA" sz="3200" b="1" dirty="0">
                <a:solidFill>
                  <a:srgbClr val="002060"/>
                </a:solidFill>
              </a:rPr>
              <a:t>Contents of Tax Statistics 2017</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66" name="Rectangle 65"/>
          <p:cNvSpPr/>
          <p:nvPr/>
        </p:nvSpPr>
        <p:spPr>
          <a:xfrm>
            <a:off x="993999" y="1242107"/>
            <a:ext cx="10217744" cy="1238281"/>
          </a:xfrm>
          <a:prstGeom prst="rect">
            <a:avLst/>
          </a:prstGeom>
          <a:solidFill>
            <a:schemeClr val="bg1"/>
          </a:solidFill>
          <a:ln w="6350">
            <a:solidFill>
              <a:srgbClr val="088D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68" name="TextBox 67"/>
          <p:cNvSpPr txBox="1"/>
          <p:nvPr/>
        </p:nvSpPr>
        <p:spPr>
          <a:xfrm>
            <a:off x="1634679" y="1557586"/>
            <a:ext cx="9245543" cy="646331"/>
          </a:xfrm>
          <a:prstGeom prst="rect">
            <a:avLst/>
          </a:prstGeom>
          <a:noFill/>
        </p:spPr>
        <p:txBody>
          <a:bodyPr wrap="square" rtlCol="0">
            <a:spAutoFit/>
          </a:bodyPr>
          <a:lstStyle/>
          <a:p>
            <a:pPr algn="just"/>
            <a:r>
              <a:rPr lang="en-ZA" sz="1800" dirty="0"/>
              <a:t>Breakdown of VAT liabilities, receipts and refunds, by sector and payment category.</a:t>
            </a:r>
          </a:p>
          <a:p>
            <a:pPr algn="just"/>
            <a:r>
              <a:rPr lang="en-ZA" sz="1800" dirty="0"/>
              <a:t>Overview of data on input and output VAT as derived from VAT returns submitted by vendors.</a:t>
            </a:r>
          </a:p>
        </p:txBody>
      </p:sp>
      <p:sp>
        <p:nvSpPr>
          <p:cNvPr id="75" name="Rectangle 74"/>
          <p:cNvSpPr/>
          <p:nvPr/>
        </p:nvSpPr>
        <p:spPr>
          <a:xfrm>
            <a:off x="921992" y="2819632"/>
            <a:ext cx="10289752" cy="1238281"/>
          </a:xfrm>
          <a:prstGeom prst="rect">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77" name="TextBox 76"/>
          <p:cNvSpPr txBox="1"/>
          <p:nvPr/>
        </p:nvSpPr>
        <p:spPr>
          <a:xfrm>
            <a:off x="1634679" y="3154536"/>
            <a:ext cx="9245543" cy="923330"/>
          </a:xfrm>
          <a:prstGeom prst="rect">
            <a:avLst/>
          </a:prstGeom>
          <a:noFill/>
        </p:spPr>
        <p:txBody>
          <a:bodyPr wrap="square" rtlCol="0">
            <a:spAutoFit/>
          </a:bodyPr>
          <a:lstStyle/>
          <a:p>
            <a:pPr algn="just"/>
            <a:r>
              <a:rPr lang="en-ZA" sz="1800" dirty="0"/>
              <a:t>Provides information about the customs value of imported goods by product type, according to the Harmonised System (HS) at chapter level, as well as Import VAT, Customs duty and Ad valorem excise duty revenues on imported goods</a:t>
            </a:r>
            <a:r>
              <a:rPr lang="en-ZA" sz="1800" dirty="0" smtClean="0"/>
              <a:t>.</a:t>
            </a:r>
            <a:endParaRPr lang="en-ZA" sz="1800" dirty="0"/>
          </a:p>
        </p:txBody>
      </p:sp>
      <p:sp>
        <p:nvSpPr>
          <p:cNvPr id="114" name="Rectangle 113"/>
          <p:cNvSpPr/>
          <p:nvPr/>
        </p:nvSpPr>
        <p:spPr>
          <a:xfrm>
            <a:off x="921992" y="4397157"/>
            <a:ext cx="10289752" cy="1238281"/>
          </a:xfrm>
          <a:prstGeom prst="rect">
            <a:avLst/>
          </a:prstGeom>
          <a:solidFill>
            <a:schemeClr val="bg1"/>
          </a:solidFill>
          <a:ln w="6350">
            <a:solidFill>
              <a:srgbClr val="F586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ZA"/>
          </a:p>
        </p:txBody>
      </p:sp>
      <p:sp>
        <p:nvSpPr>
          <p:cNvPr id="116" name="TextBox 115"/>
          <p:cNvSpPr txBox="1"/>
          <p:nvPr/>
        </p:nvSpPr>
        <p:spPr>
          <a:xfrm>
            <a:off x="1634679" y="4725938"/>
            <a:ext cx="9245543" cy="923330"/>
          </a:xfrm>
          <a:prstGeom prst="rect">
            <a:avLst/>
          </a:prstGeom>
          <a:noFill/>
        </p:spPr>
        <p:txBody>
          <a:bodyPr wrap="square" rtlCol="0">
            <a:spAutoFit/>
          </a:bodyPr>
          <a:lstStyle/>
          <a:p>
            <a:pPr algn="just"/>
            <a:r>
              <a:rPr lang="en-ZA" sz="1800" dirty="0"/>
              <a:t>Provides information about taxes such as Capital Gains Tax (CGT), Transfer Duty, Mineral and Petroleum Resources Royalty (MPRR), Southern African Customs Union (SACU) payments and Diesel refunds</a:t>
            </a:r>
            <a:r>
              <a:rPr lang="en-ZA" sz="1800" dirty="0" smtClean="0"/>
              <a:t>.</a:t>
            </a:r>
            <a:endParaRPr lang="en-ZA" sz="1800" dirty="0"/>
          </a:p>
        </p:txBody>
      </p:sp>
      <p:sp>
        <p:nvSpPr>
          <p:cNvPr id="3" name="Rectangle 2"/>
          <p:cNvSpPr/>
          <p:nvPr/>
        </p:nvSpPr>
        <p:spPr>
          <a:xfrm>
            <a:off x="407661" y="1125538"/>
            <a:ext cx="1227017" cy="1227017"/>
          </a:xfrm>
          <a:prstGeom prst="rect">
            <a:avLst/>
          </a:prstGeom>
          <a:blipFill>
            <a:blip r:embed="rId4"/>
            <a:srcRect/>
            <a:stretch>
              <a:fillRect l="-10208" t="-10712" r="-31134" b="-3063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2" name="TextBox 121"/>
          <p:cNvSpPr txBox="1"/>
          <p:nvPr/>
        </p:nvSpPr>
        <p:spPr>
          <a:xfrm>
            <a:off x="1634679" y="1269554"/>
            <a:ext cx="9245543" cy="369332"/>
          </a:xfrm>
          <a:prstGeom prst="rect">
            <a:avLst/>
          </a:prstGeom>
          <a:noFill/>
        </p:spPr>
        <p:txBody>
          <a:bodyPr wrap="square" rtlCol="0">
            <a:spAutoFit/>
          </a:bodyPr>
          <a:lstStyle/>
          <a:p>
            <a:pPr algn="just"/>
            <a:r>
              <a:rPr lang="en-ZA" sz="1800" b="1" dirty="0" smtClean="0"/>
              <a:t>CHAPTER 4: Value-Added Tax (VAT)</a:t>
            </a:r>
            <a:endParaRPr lang="en-ZA" sz="1800" b="1" dirty="0"/>
          </a:p>
        </p:txBody>
      </p:sp>
      <p:sp>
        <p:nvSpPr>
          <p:cNvPr id="123" name="TextBox 122"/>
          <p:cNvSpPr txBox="1"/>
          <p:nvPr/>
        </p:nvSpPr>
        <p:spPr>
          <a:xfrm>
            <a:off x="1634679" y="2844438"/>
            <a:ext cx="9245543" cy="369332"/>
          </a:xfrm>
          <a:prstGeom prst="rect">
            <a:avLst/>
          </a:prstGeom>
          <a:noFill/>
        </p:spPr>
        <p:txBody>
          <a:bodyPr wrap="square" rtlCol="0">
            <a:spAutoFit/>
          </a:bodyPr>
          <a:lstStyle/>
          <a:p>
            <a:pPr algn="just"/>
            <a:r>
              <a:rPr lang="en-ZA" sz="1800" b="1" dirty="0" smtClean="0"/>
              <a:t>CHAPTER 5: Import VAT and Customs Duties</a:t>
            </a:r>
            <a:endParaRPr lang="en-ZA" sz="1800" b="1" dirty="0"/>
          </a:p>
        </p:txBody>
      </p:sp>
      <p:sp>
        <p:nvSpPr>
          <p:cNvPr id="124" name="Rectangle 123"/>
          <p:cNvSpPr/>
          <p:nvPr/>
        </p:nvSpPr>
        <p:spPr>
          <a:xfrm>
            <a:off x="410543" y="2709714"/>
            <a:ext cx="1227017" cy="1227017"/>
          </a:xfrm>
          <a:prstGeom prst="rect">
            <a:avLst/>
          </a:prstGeom>
          <a:blipFill>
            <a:blip r:embed="rId5"/>
            <a:srcRect/>
            <a:stretch>
              <a:fillRect l="-46582" t="-17370" r="-46112" b="47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5" name="Rectangle 124"/>
          <p:cNvSpPr/>
          <p:nvPr/>
        </p:nvSpPr>
        <p:spPr>
          <a:xfrm>
            <a:off x="410543" y="4293890"/>
            <a:ext cx="1227017" cy="1227017"/>
          </a:xfrm>
          <a:prstGeom prst="rect">
            <a:avLst/>
          </a:prstGeom>
          <a:blipFill>
            <a:blip r:embed="rId6"/>
            <a:srcRect/>
            <a:stretch>
              <a:fillRect l="-235" t="-2715" r="-29643" b="-7287"/>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6" name="TextBox 125"/>
          <p:cNvSpPr txBox="1"/>
          <p:nvPr/>
        </p:nvSpPr>
        <p:spPr>
          <a:xfrm>
            <a:off x="1634679" y="4428614"/>
            <a:ext cx="9245543" cy="369332"/>
          </a:xfrm>
          <a:prstGeom prst="rect">
            <a:avLst/>
          </a:prstGeom>
          <a:noFill/>
        </p:spPr>
        <p:txBody>
          <a:bodyPr wrap="square" rtlCol="0">
            <a:spAutoFit/>
          </a:bodyPr>
          <a:lstStyle/>
          <a:p>
            <a:pPr algn="just"/>
            <a:r>
              <a:rPr lang="en-ZA" sz="1800" b="1" dirty="0" smtClean="0"/>
              <a:t>CHAPTER 6: Other Taxes and Collections</a:t>
            </a:r>
            <a:endParaRPr lang="en-ZA" sz="1800" b="1" dirty="0"/>
          </a:p>
        </p:txBody>
      </p:sp>
      <p:sp>
        <p:nvSpPr>
          <p:cNvPr id="39"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7</a:t>
            </a:fld>
            <a:endParaRPr lang="en-ZA" spc="300" dirty="0"/>
          </a:p>
        </p:txBody>
      </p:sp>
      <p:sp>
        <p:nvSpPr>
          <p:cNvPr id="74" name="Rectangle 73"/>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57" name="Group 56"/>
          <p:cNvGrpSpPr/>
          <p:nvPr/>
        </p:nvGrpSpPr>
        <p:grpSpPr>
          <a:xfrm>
            <a:off x="11661501" y="5688000"/>
            <a:ext cx="430888" cy="1152129"/>
            <a:chOff x="11428927" y="365650"/>
            <a:chExt cx="430888" cy="1152129"/>
          </a:xfrm>
        </p:grpSpPr>
        <p:sp>
          <p:nvSpPr>
            <p:cNvPr id="58" name="Round Same Side Corner Rectangle 57"/>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9" name="TextBox 58"/>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0" name="Group 59"/>
          <p:cNvGrpSpPr/>
          <p:nvPr/>
        </p:nvGrpSpPr>
        <p:grpSpPr>
          <a:xfrm>
            <a:off x="11659137" y="4559485"/>
            <a:ext cx="430888" cy="1152129"/>
            <a:chOff x="11428927" y="365650"/>
            <a:chExt cx="430888" cy="1152129"/>
          </a:xfrm>
        </p:grpSpPr>
        <p:sp>
          <p:nvSpPr>
            <p:cNvPr id="61" name="Round Same Side Corner Rectangle 60"/>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2" name="TextBox 61"/>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3" name="Group 62"/>
          <p:cNvGrpSpPr/>
          <p:nvPr/>
        </p:nvGrpSpPr>
        <p:grpSpPr>
          <a:xfrm>
            <a:off x="11654409" y="3430968"/>
            <a:ext cx="430888" cy="1152129"/>
            <a:chOff x="11428927" y="365650"/>
            <a:chExt cx="430888" cy="1152129"/>
          </a:xfrm>
        </p:grpSpPr>
        <p:sp>
          <p:nvSpPr>
            <p:cNvPr id="64" name="Round Same Side Corner Rectangle 63"/>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5" name="TextBox 64"/>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7" name="Group 66"/>
          <p:cNvGrpSpPr/>
          <p:nvPr/>
        </p:nvGrpSpPr>
        <p:grpSpPr>
          <a:xfrm>
            <a:off x="11649681" y="45417"/>
            <a:ext cx="430887" cy="1152129"/>
            <a:chOff x="11716960" y="45417"/>
            <a:chExt cx="430887" cy="1152129"/>
          </a:xfrm>
        </p:grpSpPr>
        <p:sp>
          <p:nvSpPr>
            <p:cNvPr id="69" name="Round Same Side Corner Rectangle 68"/>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1" name="Group 70"/>
          <p:cNvGrpSpPr/>
          <p:nvPr/>
        </p:nvGrpSpPr>
        <p:grpSpPr>
          <a:xfrm>
            <a:off x="11649681" y="2302451"/>
            <a:ext cx="430888" cy="1152129"/>
            <a:chOff x="11428927" y="365650"/>
            <a:chExt cx="430888" cy="1152129"/>
          </a:xfrm>
        </p:grpSpPr>
        <p:sp>
          <p:nvSpPr>
            <p:cNvPr id="72" name="Round Same Side Corner Rectangle 7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81" name="Group 80"/>
          <p:cNvGrpSpPr/>
          <p:nvPr/>
        </p:nvGrpSpPr>
        <p:grpSpPr>
          <a:xfrm>
            <a:off x="11715799" y="1173934"/>
            <a:ext cx="462824" cy="1152129"/>
            <a:chOff x="11685022" y="1926277"/>
            <a:chExt cx="462824" cy="1152129"/>
          </a:xfrm>
        </p:grpSpPr>
        <p:sp>
          <p:nvSpPr>
            <p:cNvPr id="82" name="Round Same Side Corner Rectangle 81"/>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40588080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9" t="25544" r="19989" b="11657"/>
          <a:stretch/>
        </p:blipFill>
        <p:spPr bwMode="auto">
          <a:xfrm>
            <a:off x="0" y="0"/>
            <a:ext cx="121983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122511" y="1681371"/>
            <a:ext cx="11953328"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latin typeface="Calibri" pitchFamily="34" charset="0"/>
              </a:rPr>
              <a:t>Highlights:</a:t>
            </a:r>
          </a:p>
          <a:p>
            <a:pPr marL="0" lvl="1" algn="ctr">
              <a:tabLst>
                <a:tab pos="355600" algn="l"/>
              </a:tabLst>
            </a:pPr>
            <a:r>
              <a:rPr lang="en-ZA" sz="4400" b="1" dirty="0" smtClean="0">
                <a:solidFill>
                  <a:schemeClr val="bg1"/>
                </a:solidFill>
                <a:latin typeface="Calibri" pitchFamily="34" charset="0"/>
              </a:rPr>
              <a:t>CHAPTER 1</a:t>
            </a:r>
          </a:p>
          <a:p>
            <a:pPr marL="0" lvl="1" algn="ctr">
              <a:tabLst>
                <a:tab pos="355600" algn="l"/>
              </a:tabLst>
            </a:pPr>
            <a:r>
              <a:rPr lang="en-ZA" sz="4400" b="1" dirty="0" smtClean="0">
                <a:solidFill>
                  <a:schemeClr val="bg1"/>
                </a:solidFill>
                <a:latin typeface="Calibri" pitchFamily="34" charset="0"/>
              </a:rPr>
              <a:t>Revenue Collections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079" b="4962"/>
          <a:stretch/>
        </p:blipFill>
        <p:spPr bwMode="auto">
          <a:xfrm>
            <a:off x="-1" y="0"/>
            <a:ext cx="12198351"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 y="4149874"/>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1" y="1053530"/>
            <a:ext cx="12198350" cy="288032"/>
          </a:xfrm>
          <a:prstGeom prst="rect">
            <a:avLst/>
          </a:prstGeom>
          <a:solidFill>
            <a:schemeClr val="bg1">
              <a:alpha val="3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1" y="1219387"/>
            <a:ext cx="12198350" cy="3047627"/>
          </a:xfrm>
          <a:prstGeom prst="rect">
            <a:avLst/>
          </a:prstGeom>
          <a:gradFill flip="none" rotWithShape="1">
            <a:gsLst>
              <a:gs pos="0">
                <a:srgbClr val="B5101C">
                  <a:shade val="30000"/>
                  <a:satMod val="115000"/>
                </a:srgbClr>
              </a:gs>
              <a:gs pos="50000">
                <a:srgbClr val="B5101C">
                  <a:shade val="67500"/>
                  <a:satMod val="115000"/>
                </a:srgbClr>
              </a:gs>
              <a:gs pos="100000">
                <a:srgbClr val="B5101C">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3" name="TextBox 12"/>
          <p:cNvSpPr txBox="1">
            <a:spLocks noChangeArrowheads="1"/>
          </p:cNvSpPr>
          <p:nvPr/>
        </p:nvSpPr>
        <p:spPr bwMode="auto">
          <a:xfrm>
            <a:off x="-1" y="1629594"/>
            <a:ext cx="12198349" cy="2123658"/>
          </a:xfrm>
          <a:prstGeom prst="rect">
            <a:avLst/>
          </a:prstGeom>
          <a:noFill/>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Highlights:</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CHAPTER 1</a:t>
            </a:r>
          </a:p>
          <a:p>
            <a:pPr marL="0" lvl="1" algn="ctr">
              <a:tabLst>
                <a:tab pos="355600" algn="l"/>
              </a:tabLst>
            </a:pPr>
            <a:r>
              <a:rPr lang="en-ZA" sz="4400" b="1" dirty="0" smtClean="0">
                <a:solidFill>
                  <a:schemeClr val="bg1"/>
                </a:solidFill>
                <a:effectLst>
                  <a:outerShdw blurRad="38100" dist="38100" dir="2700000" algn="tl">
                    <a:srgbClr val="000000">
                      <a:alpha val="43137"/>
                    </a:srgbClr>
                  </a:outerShdw>
                </a:effectLst>
                <a:latin typeface="Calibri" pitchFamily="34" charset="0"/>
              </a:rPr>
              <a:t>Revenue Collections</a:t>
            </a:r>
          </a:p>
        </p:txBody>
      </p:sp>
      <p:sp>
        <p:nvSpPr>
          <p:cNvPr id="10"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8</a:t>
            </a:fld>
            <a:endParaRPr lang="en-ZA" spc="300" dirty="0"/>
          </a:p>
        </p:txBody>
      </p:sp>
      <p:grpSp>
        <p:nvGrpSpPr>
          <p:cNvPr id="2" name="Group 1"/>
          <p:cNvGrpSpPr/>
          <p:nvPr/>
        </p:nvGrpSpPr>
        <p:grpSpPr>
          <a:xfrm>
            <a:off x="504202" y="1681371"/>
            <a:ext cx="1958276" cy="2161477"/>
            <a:chOff x="504202" y="1681371"/>
            <a:chExt cx="1958276" cy="2161477"/>
          </a:xfrm>
        </p:grpSpPr>
        <p:grpSp>
          <p:nvGrpSpPr>
            <p:cNvPr id="14" name="Group 13"/>
            <p:cNvGrpSpPr/>
            <p:nvPr/>
          </p:nvGrpSpPr>
          <p:grpSpPr>
            <a:xfrm>
              <a:off x="504202" y="1681371"/>
              <a:ext cx="1958276" cy="2161477"/>
              <a:chOff x="504202" y="1681371"/>
              <a:chExt cx="1958276" cy="2161477"/>
            </a:xfrm>
          </p:grpSpPr>
          <p:sp>
            <p:nvSpPr>
              <p:cNvPr id="15" name="Round Same Side Corner Rectangle 14"/>
              <p:cNvSpPr/>
              <p:nvPr/>
            </p:nvSpPr>
            <p:spPr>
              <a:xfrm>
                <a:off x="504202" y="1681371"/>
                <a:ext cx="1958276" cy="2161477"/>
              </a:xfrm>
              <a:prstGeom prst="round2SameRect">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81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cxnSp>
            <p:nvCxnSpPr>
              <p:cNvPr id="16" name="Straight Connector 15"/>
              <p:cNvCxnSpPr/>
              <p:nvPr/>
            </p:nvCxnSpPr>
            <p:spPr>
              <a:xfrm>
                <a:off x="511233" y="3617034"/>
                <a:ext cx="194421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53" y="1913436"/>
              <a:ext cx="1555973" cy="155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3911812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82551" y="3386785"/>
            <a:ext cx="10657184" cy="198229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p:cNvSpPr/>
          <p:nvPr/>
        </p:nvSpPr>
        <p:spPr>
          <a:xfrm>
            <a:off x="0" y="65247"/>
            <a:ext cx="11649681" cy="602402"/>
          </a:xfrm>
          <a:prstGeom prst="rect">
            <a:avLst/>
          </a:prstGeom>
        </p:spPr>
        <p:txBody>
          <a:bodyPr wrap="square" lIns="108896" tIns="54448" rIns="108896" bIns="54448">
            <a:spAutoFit/>
          </a:bodyPr>
          <a:lstStyle/>
          <a:p>
            <a:pPr algn="ctr"/>
            <a:r>
              <a:rPr lang="en-ZA" sz="3200" b="1" dirty="0" smtClean="0">
                <a:solidFill>
                  <a:srgbClr val="B5101C"/>
                </a:solidFill>
              </a:rPr>
              <a:t>Revenue Collections </a:t>
            </a:r>
            <a:r>
              <a:rPr lang="en-ZA" sz="3200" b="1" dirty="0" smtClean="0">
                <a:solidFill>
                  <a:srgbClr val="002060"/>
                </a:solidFill>
              </a:rPr>
              <a:t>| </a:t>
            </a:r>
            <a:r>
              <a:rPr lang="en-ZA" sz="3200" b="1" dirty="0">
                <a:solidFill>
                  <a:srgbClr val="002060"/>
                </a:solidFill>
              </a:rPr>
              <a:t>Key Facts for the 2016/17 Fiscal Year</a:t>
            </a:r>
          </a:p>
        </p:txBody>
      </p:sp>
      <p:sp>
        <p:nvSpPr>
          <p:cNvPr id="49" name="Rectangle 48"/>
          <p:cNvSpPr/>
          <p:nvPr/>
        </p:nvSpPr>
        <p:spPr>
          <a:xfrm>
            <a:off x="9843591" y="6022082"/>
            <a:ext cx="2160240"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4" name="Picture 2" descr="Image result for sars logo">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27" y="6074169"/>
            <a:ext cx="1872208" cy="585783"/>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7683351" y="3386784"/>
            <a:ext cx="3456384" cy="2062103"/>
          </a:xfrm>
          <a:prstGeom prst="rect">
            <a:avLst/>
          </a:prstGeom>
          <a:noFill/>
          <a:ln>
            <a:noFill/>
          </a:ln>
        </p:spPr>
        <p:txBody>
          <a:bodyPr wrap="square" rtlCol="0">
            <a:spAutoFit/>
          </a:bodyPr>
          <a:lstStyle/>
          <a:p>
            <a:pPr algn="ctr"/>
            <a:r>
              <a:rPr lang="en-ZA" sz="2000" dirty="0" smtClean="0">
                <a:solidFill>
                  <a:schemeClr val="bg1"/>
                </a:solidFill>
                <a:effectLst>
                  <a:outerShdw blurRad="38100" dist="38100" dir="2700000" algn="tl">
                    <a:srgbClr val="000000">
                      <a:alpha val="43137"/>
                    </a:srgbClr>
                  </a:outerShdw>
                </a:effectLst>
              </a:rPr>
              <a:t>Mainly </a:t>
            </a:r>
            <a:r>
              <a:rPr lang="en-ZA" sz="2000" dirty="0">
                <a:solidFill>
                  <a:schemeClr val="bg1"/>
                </a:solidFill>
                <a:effectLst>
                  <a:outerShdw blurRad="38100" dist="38100" dir="2700000" algn="tl">
                    <a:srgbClr val="000000">
                      <a:alpha val="43137"/>
                    </a:srgbClr>
                  </a:outerShdw>
                </a:effectLst>
              </a:rPr>
              <a:t>supported by </a:t>
            </a:r>
            <a:endParaRPr lang="en-ZA" sz="2000" dirty="0" smtClean="0">
              <a:solidFill>
                <a:schemeClr val="bg1"/>
              </a:solidFill>
              <a:effectLst>
                <a:outerShdw blurRad="38100" dist="38100" dir="2700000" algn="tl">
                  <a:srgbClr val="000000">
                    <a:alpha val="43137"/>
                  </a:srgbClr>
                </a:outerShdw>
              </a:effectLst>
            </a:endParaRPr>
          </a:p>
          <a:p>
            <a:pPr algn="ctr"/>
            <a:r>
              <a:rPr lang="en-ZA" sz="2400" dirty="0" smtClean="0">
                <a:solidFill>
                  <a:schemeClr val="bg1"/>
                </a:solidFill>
                <a:effectLst>
                  <a:outerShdw blurRad="38100" dist="38100" dir="2700000" algn="tl">
                    <a:srgbClr val="000000">
                      <a:alpha val="43137"/>
                    </a:srgbClr>
                  </a:outerShdw>
                </a:effectLst>
              </a:rPr>
              <a:t>Personal </a:t>
            </a:r>
            <a:r>
              <a:rPr lang="en-ZA" sz="2400" dirty="0">
                <a:solidFill>
                  <a:schemeClr val="bg1"/>
                </a:solidFill>
                <a:effectLst>
                  <a:outerShdw blurRad="38100" dist="38100" dir="2700000" algn="tl">
                    <a:srgbClr val="000000">
                      <a:alpha val="43137"/>
                    </a:srgbClr>
                  </a:outerShdw>
                </a:effectLst>
              </a:rPr>
              <a:t>Income Tax (PIT) </a:t>
            </a:r>
            <a:r>
              <a:rPr lang="en-ZA" sz="2000" dirty="0" smtClean="0">
                <a:solidFill>
                  <a:schemeClr val="bg1"/>
                </a:solidFill>
                <a:effectLst>
                  <a:outerShdw blurRad="38100" dist="38100" dir="2700000" algn="tl">
                    <a:srgbClr val="000000">
                      <a:alpha val="43137"/>
                    </a:srgbClr>
                  </a:outerShdw>
                </a:effectLst>
              </a:rPr>
              <a:t>which </a:t>
            </a:r>
            <a:r>
              <a:rPr lang="en-ZA" sz="2000" dirty="0">
                <a:solidFill>
                  <a:schemeClr val="bg1"/>
                </a:solidFill>
                <a:effectLst>
                  <a:outerShdw blurRad="38100" dist="38100" dir="2700000" algn="tl">
                    <a:srgbClr val="000000">
                      <a:alpha val="43137"/>
                    </a:srgbClr>
                  </a:outerShdw>
                </a:effectLst>
              </a:rPr>
              <a:t>grew </a:t>
            </a:r>
            <a:r>
              <a:rPr lang="en-ZA" sz="2000" dirty="0" smtClean="0">
                <a:solidFill>
                  <a:schemeClr val="bg1"/>
                </a:solidFill>
                <a:effectLst>
                  <a:outerShdw blurRad="38100" dist="38100" dir="2700000" algn="tl">
                    <a:srgbClr val="000000">
                      <a:alpha val="43137"/>
                    </a:srgbClr>
                  </a:outerShdw>
                </a:effectLst>
              </a:rPr>
              <a:t>by </a:t>
            </a:r>
          </a:p>
          <a:p>
            <a:pPr algn="ctr"/>
            <a:r>
              <a:rPr lang="en-ZA" sz="3200" dirty="0" smtClean="0">
                <a:solidFill>
                  <a:schemeClr val="bg1"/>
                </a:solidFill>
                <a:effectLst>
                  <a:outerShdw blurRad="38100" dist="38100" dir="2700000" algn="tl">
                    <a:srgbClr val="000000">
                      <a:alpha val="43137"/>
                    </a:srgbClr>
                  </a:outerShdw>
                </a:effectLst>
              </a:rPr>
              <a:t>R36.6 </a:t>
            </a:r>
            <a:r>
              <a:rPr lang="en-ZA" sz="3200" dirty="0">
                <a:solidFill>
                  <a:schemeClr val="bg1"/>
                </a:solidFill>
                <a:effectLst>
                  <a:outerShdw blurRad="38100" dist="38100" dir="2700000" algn="tl">
                    <a:srgbClr val="000000">
                      <a:alpha val="43137"/>
                    </a:srgbClr>
                  </a:outerShdw>
                </a:effectLst>
              </a:rPr>
              <a:t>billion </a:t>
            </a:r>
            <a:endParaRPr lang="en-ZA" sz="3200" dirty="0" smtClean="0">
              <a:solidFill>
                <a:schemeClr val="bg1"/>
              </a:solidFill>
              <a:effectLst>
                <a:outerShdw blurRad="38100" dist="38100" dir="2700000" algn="tl">
                  <a:srgbClr val="000000">
                    <a:alpha val="43137"/>
                  </a:srgbClr>
                </a:outerShdw>
              </a:effectLst>
            </a:endParaRPr>
          </a:p>
          <a:p>
            <a:pPr algn="ctr"/>
            <a:r>
              <a:rPr lang="en-ZA" sz="2800" dirty="0" smtClean="0">
                <a:solidFill>
                  <a:schemeClr val="bg1"/>
                </a:solidFill>
                <a:effectLst>
                  <a:outerShdw blurRad="38100" dist="38100" dir="2700000" algn="tl">
                    <a:srgbClr val="000000">
                      <a:alpha val="43137"/>
                    </a:srgbClr>
                  </a:outerShdw>
                </a:effectLst>
              </a:rPr>
              <a:t>(</a:t>
            </a:r>
            <a:r>
              <a:rPr lang="en-ZA" sz="2800" dirty="0">
                <a:solidFill>
                  <a:schemeClr val="bg1"/>
                </a:solidFill>
                <a:effectLst>
                  <a:outerShdw blurRad="38100" dist="38100" dir="2700000" algn="tl">
                    <a:srgbClr val="000000">
                      <a:alpha val="43137"/>
                    </a:srgbClr>
                  </a:outerShdw>
                </a:effectLst>
              </a:rPr>
              <a:t>9.4%)</a:t>
            </a:r>
            <a:endParaRPr lang="en-ZA" sz="2800" dirty="0" smtClean="0">
              <a:solidFill>
                <a:schemeClr val="bg1"/>
              </a:solidFill>
              <a:effectLst>
                <a:outerShdw blurRad="38100" dist="38100" dir="2700000" algn="tl">
                  <a:srgbClr val="000000">
                    <a:alpha val="43137"/>
                  </a:srgbClr>
                </a:outerShdw>
              </a:effectLst>
            </a:endParaRPr>
          </a:p>
        </p:txBody>
      </p:sp>
      <p:pic>
        <p:nvPicPr>
          <p:cNvPr id="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7281" y="1694546"/>
            <a:ext cx="2066925"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TextBox 38"/>
          <p:cNvSpPr txBox="1"/>
          <p:nvPr/>
        </p:nvSpPr>
        <p:spPr>
          <a:xfrm>
            <a:off x="482551" y="3802282"/>
            <a:ext cx="3456384" cy="1231106"/>
          </a:xfrm>
          <a:prstGeom prst="rect">
            <a:avLst/>
          </a:prstGeom>
          <a:noFill/>
          <a:ln>
            <a:noFill/>
          </a:ln>
        </p:spPr>
        <p:txBody>
          <a:bodyPr wrap="square" rtlCol="0">
            <a:spAutoFit/>
          </a:bodyPr>
          <a:lstStyle/>
          <a:p>
            <a:pPr algn="ctr"/>
            <a:r>
              <a:rPr lang="en-ZA" sz="2000" dirty="0">
                <a:solidFill>
                  <a:schemeClr val="bg1"/>
                </a:solidFill>
                <a:effectLst>
                  <a:outerShdw blurRad="38100" dist="38100" dir="2700000" algn="tl">
                    <a:srgbClr val="000000">
                      <a:alpha val="43137"/>
                    </a:srgbClr>
                  </a:outerShdw>
                </a:effectLst>
              </a:rPr>
              <a:t>Tax revenue collected amounted to </a:t>
            </a:r>
            <a:endParaRPr lang="en-ZA" sz="2000" dirty="0" smtClean="0">
              <a:solidFill>
                <a:schemeClr val="bg1"/>
              </a:solidFill>
              <a:effectLst>
                <a:outerShdw blurRad="38100" dist="38100" dir="2700000" algn="tl">
                  <a:srgbClr val="000000">
                    <a:alpha val="43137"/>
                  </a:srgbClr>
                </a:outerShdw>
              </a:effectLst>
            </a:endParaRPr>
          </a:p>
          <a:p>
            <a:pPr algn="ctr"/>
            <a:r>
              <a:rPr lang="en-ZA" sz="3200" dirty="0" smtClean="0">
                <a:solidFill>
                  <a:schemeClr val="bg1"/>
                </a:solidFill>
                <a:effectLst>
                  <a:outerShdw blurRad="38100" dist="38100" dir="2700000" algn="tl">
                    <a:srgbClr val="000000">
                      <a:alpha val="43137"/>
                    </a:srgbClr>
                  </a:outerShdw>
                </a:effectLst>
              </a:rPr>
              <a:t>R1 </a:t>
            </a:r>
            <a:r>
              <a:rPr lang="en-ZA" sz="3200" dirty="0">
                <a:solidFill>
                  <a:schemeClr val="bg1"/>
                </a:solidFill>
                <a:effectLst>
                  <a:outerShdw blurRad="38100" dist="38100" dir="2700000" algn="tl">
                    <a:srgbClr val="000000">
                      <a:alpha val="43137"/>
                    </a:srgbClr>
                  </a:outerShdw>
                </a:effectLst>
              </a:rPr>
              <a:t>144.1 </a:t>
            </a:r>
            <a:r>
              <a:rPr lang="en-ZA" sz="3200" dirty="0" smtClean="0">
                <a:solidFill>
                  <a:schemeClr val="bg1"/>
                </a:solidFill>
                <a:effectLst>
                  <a:outerShdw blurRad="38100" dist="38100" dir="2700000" algn="tl">
                    <a:srgbClr val="000000">
                      <a:alpha val="43137"/>
                    </a:srgbClr>
                  </a:outerShdw>
                </a:effectLst>
              </a:rPr>
              <a:t>billion</a:t>
            </a:r>
            <a:endParaRPr lang="en-ZA" sz="4000" dirty="0" smtClean="0">
              <a:solidFill>
                <a:schemeClr val="bg1"/>
              </a:solidFill>
              <a:effectLst>
                <a:outerShdw blurRad="38100" dist="38100" dir="2700000" algn="tl">
                  <a:srgbClr val="000000">
                    <a:alpha val="43137"/>
                  </a:srgbClr>
                </a:outerShdw>
              </a:effectLst>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4786" y="1621139"/>
            <a:ext cx="1632714" cy="1632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extBox 42"/>
          <p:cNvSpPr txBox="1"/>
          <p:nvPr/>
        </p:nvSpPr>
        <p:spPr>
          <a:xfrm>
            <a:off x="4077522" y="3756116"/>
            <a:ext cx="3467243" cy="1323439"/>
          </a:xfrm>
          <a:prstGeom prst="rect">
            <a:avLst/>
          </a:prstGeom>
          <a:noFill/>
          <a:ln>
            <a:noFill/>
          </a:ln>
        </p:spPr>
        <p:txBody>
          <a:bodyPr wrap="square" rtlCol="0">
            <a:spAutoFit/>
          </a:bodyPr>
          <a:lstStyle/>
          <a:p>
            <a:pPr algn="ctr"/>
            <a:r>
              <a:rPr lang="en-ZA" sz="2000" dirty="0">
                <a:solidFill>
                  <a:schemeClr val="bg1"/>
                </a:solidFill>
                <a:effectLst>
                  <a:outerShdw blurRad="38100" dist="38100" dir="2700000" algn="tl">
                    <a:srgbClr val="000000">
                      <a:alpha val="43137"/>
                    </a:srgbClr>
                  </a:outerShdw>
                </a:effectLst>
              </a:rPr>
              <a:t>Year-on-year growth of </a:t>
            </a:r>
          </a:p>
          <a:p>
            <a:pPr algn="ctr"/>
            <a:r>
              <a:rPr lang="en-ZA" sz="3200" dirty="0">
                <a:solidFill>
                  <a:schemeClr val="bg1"/>
                </a:solidFill>
                <a:effectLst>
                  <a:outerShdw blurRad="38100" dist="38100" dir="2700000" algn="tl">
                    <a:srgbClr val="000000">
                      <a:alpha val="43137"/>
                    </a:srgbClr>
                  </a:outerShdw>
                </a:effectLst>
              </a:rPr>
              <a:t>R74.1 billion</a:t>
            </a:r>
          </a:p>
          <a:p>
            <a:pPr algn="ctr"/>
            <a:r>
              <a:rPr lang="en-ZA" sz="2800" dirty="0">
                <a:solidFill>
                  <a:schemeClr val="bg1"/>
                </a:solidFill>
                <a:effectLst>
                  <a:outerShdw blurRad="38100" dist="38100" dir="2700000" algn="tl">
                    <a:srgbClr val="000000">
                      <a:alpha val="43137"/>
                    </a:srgbClr>
                  </a:outerShdw>
                </a:effectLst>
              </a:rPr>
              <a:t>(6.9</a:t>
            </a:r>
            <a:r>
              <a:rPr lang="en-ZA" sz="2800" dirty="0" smtClean="0">
                <a:solidFill>
                  <a:schemeClr val="bg1"/>
                </a:solidFill>
                <a:effectLst>
                  <a:outerShdw blurRad="38100" dist="38100" dir="2700000" algn="tl">
                    <a:srgbClr val="000000">
                      <a:alpha val="43137"/>
                    </a:srgbClr>
                  </a:outerShdw>
                </a:effectLst>
              </a:rPr>
              <a:t>%)</a:t>
            </a:r>
            <a:endParaRPr lang="en-ZA" sz="2800" dirty="0">
              <a:solidFill>
                <a:schemeClr val="bg1"/>
              </a:solidFill>
              <a:effectLst>
                <a:outerShdw blurRad="38100" dist="38100" dir="2700000" algn="tl">
                  <a:srgbClr val="000000">
                    <a:alpha val="43137"/>
                  </a:srgbClr>
                </a:outerShdw>
              </a:effectLst>
            </a:endParaRPr>
          </a:p>
        </p:txBody>
      </p:sp>
      <p:pic>
        <p:nvPicPr>
          <p:cNvPr id="4102"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7933"/>
          <a:stretch/>
        </p:blipFill>
        <p:spPr bwMode="auto">
          <a:xfrm>
            <a:off x="8256127" y="1639163"/>
            <a:ext cx="2310832" cy="1596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2" name="Straight Connector 51"/>
          <p:cNvCxnSpPr/>
          <p:nvPr/>
        </p:nvCxnSpPr>
        <p:spPr>
          <a:xfrm>
            <a:off x="4008228" y="1535956"/>
            <a:ext cx="0" cy="35283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614058" y="1535956"/>
            <a:ext cx="0" cy="352839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6" name="Slide Number Placeholder 1"/>
          <p:cNvSpPr txBox="1">
            <a:spLocks/>
          </p:cNvSpPr>
          <p:nvPr/>
        </p:nvSpPr>
        <p:spPr>
          <a:xfrm>
            <a:off x="2498774" y="6310026"/>
            <a:ext cx="671847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ZA" spc="300" dirty="0" smtClean="0"/>
              <a:t> Slide | </a:t>
            </a:r>
            <a:fld id="{8E0CD886-9A14-4999-B9F4-8C89F26C82C0}" type="slidenum">
              <a:rPr lang="en-ZA" spc="300" smtClean="0"/>
              <a:pPr algn="ctr"/>
              <a:t>9</a:t>
            </a:fld>
            <a:endParaRPr lang="en-ZA" spc="300" dirty="0"/>
          </a:p>
        </p:txBody>
      </p:sp>
      <p:sp>
        <p:nvSpPr>
          <p:cNvPr id="74" name="Rectangle 73"/>
          <p:cNvSpPr/>
          <p:nvPr/>
        </p:nvSpPr>
        <p:spPr>
          <a:xfrm>
            <a:off x="11997770" y="0"/>
            <a:ext cx="200580" cy="68595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58" name="Group 57"/>
          <p:cNvGrpSpPr/>
          <p:nvPr/>
        </p:nvGrpSpPr>
        <p:grpSpPr>
          <a:xfrm>
            <a:off x="11661501" y="5688000"/>
            <a:ext cx="430888" cy="1152129"/>
            <a:chOff x="11428927" y="365650"/>
            <a:chExt cx="430888" cy="1152129"/>
          </a:xfrm>
        </p:grpSpPr>
        <p:sp>
          <p:nvSpPr>
            <p:cNvPr id="59" name="Round Same Side Corner Rectangle 58"/>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0" name="TextBox 59"/>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Future</a:t>
              </a:r>
              <a:endParaRPr lang="en-ZA" sz="1400" dirty="0">
                <a:solidFill>
                  <a:schemeClr val="bg1"/>
                </a:solidFill>
                <a:effectLst>
                  <a:outerShdw blurRad="38100" dist="38100" dir="2700000" algn="tl">
                    <a:srgbClr val="000000">
                      <a:alpha val="43137"/>
                    </a:srgbClr>
                  </a:outerShdw>
                </a:effectLst>
              </a:endParaRPr>
            </a:p>
          </p:txBody>
        </p:sp>
      </p:grpSp>
      <p:grpSp>
        <p:nvGrpSpPr>
          <p:cNvPr id="61" name="Group 60"/>
          <p:cNvGrpSpPr/>
          <p:nvPr/>
        </p:nvGrpSpPr>
        <p:grpSpPr>
          <a:xfrm>
            <a:off x="11659137" y="4559485"/>
            <a:ext cx="430888" cy="1152129"/>
            <a:chOff x="11428927" y="365650"/>
            <a:chExt cx="430888" cy="1152129"/>
          </a:xfrm>
        </p:grpSpPr>
        <p:sp>
          <p:nvSpPr>
            <p:cNvPr id="62" name="Round Same Side Corner Rectangle 6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3" name="TextBox 6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Africa</a:t>
              </a:r>
              <a:endParaRPr lang="en-ZA" sz="1400" dirty="0">
                <a:solidFill>
                  <a:schemeClr val="bg1"/>
                </a:solidFill>
                <a:effectLst>
                  <a:outerShdw blurRad="38100" dist="38100" dir="2700000" algn="tl">
                    <a:srgbClr val="000000">
                      <a:alpha val="43137"/>
                    </a:srgbClr>
                  </a:outerShdw>
                </a:effectLst>
              </a:endParaRPr>
            </a:p>
          </p:txBody>
        </p:sp>
      </p:grpSp>
      <p:grpSp>
        <p:nvGrpSpPr>
          <p:cNvPr id="64" name="Group 63"/>
          <p:cNvGrpSpPr/>
          <p:nvPr/>
        </p:nvGrpSpPr>
        <p:grpSpPr>
          <a:xfrm>
            <a:off x="11654409" y="3430968"/>
            <a:ext cx="430888" cy="1152129"/>
            <a:chOff x="11428927" y="365650"/>
            <a:chExt cx="430888" cy="1152129"/>
          </a:xfrm>
        </p:grpSpPr>
        <p:sp>
          <p:nvSpPr>
            <p:cNvPr id="66" name="Round Same Side Corner Rectangle 65"/>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7" name="TextBox 66"/>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Tax Relief</a:t>
              </a:r>
              <a:endParaRPr lang="en-ZA" sz="1400" dirty="0">
                <a:solidFill>
                  <a:schemeClr val="bg1"/>
                </a:solidFill>
                <a:effectLst>
                  <a:outerShdw blurRad="38100" dist="38100" dir="2700000" algn="tl">
                    <a:srgbClr val="000000">
                      <a:alpha val="43137"/>
                    </a:srgbClr>
                  </a:outerShdw>
                </a:effectLst>
              </a:endParaRPr>
            </a:p>
          </p:txBody>
        </p:sp>
      </p:grpSp>
      <p:grpSp>
        <p:nvGrpSpPr>
          <p:cNvPr id="68" name="Group 67"/>
          <p:cNvGrpSpPr/>
          <p:nvPr/>
        </p:nvGrpSpPr>
        <p:grpSpPr>
          <a:xfrm>
            <a:off x="11649681" y="45417"/>
            <a:ext cx="430887" cy="1152129"/>
            <a:chOff x="11716960" y="45417"/>
            <a:chExt cx="430887" cy="1152129"/>
          </a:xfrm>
        </p:grpSpPr>
        <p:sp>
          <p:nvSpPr>
            <p:cNvPr id="69" name="Round Same Side Corner Rectangle 68"/>
            <p:cNvSpPr/>
            <p:nvPr/>
          </p:nvSpPr>
          <p:spPr>
            <a:xfrm rot="5400000">
              <a:off x="11356340" y="406038"/>
              <a:ext cx="1152128" cy="430887"/>
            </a:xfrm>
            <a:prstGeom prst="round2SameRect">
              <a:avLst/>
            </a:prstGeom>
            <a:gradFill flip="none" rotWithShape="1">
              <a:gsLst>
                <a:gs pos="0">
                  <a:srgbClr val="004F87"/>
                </a:gs>
                <a:gs pos="50000">
                  <a:srgbClr val="0072C0"/>
                </a:gs>
                <a:gs pos="100000">
                  <a:srgbClr val="004F87"/>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0" name="TextBox 69"/>
            <p:cNvSpPr txBox="1"/>
            <p:nvPr/>
          </p:nvSpPr>
          <p:spPr>
            <a:xfrm>
              <a:off x="11747737" y="45417"/>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Introduction</a:t>
              </a:r>
              <a:endParaRPr lang="en-ZA" sz="1400" dirty="0">
                <a:solidFill>
                  <a:schemeClr val="bg1"/>
                </a:solidFill>
                <a:effectLst>
                  <a:outerShdw blurRad="38100" dist="38100" dir="2700000" algn="tl">
                    <a:srgbClr val="000000">
                      <a:alpha val="43137"/>
                    </a:srgbClr>
                  </a:outerShdw>
                </a:effectLst>
              </a:endParaRPr>
            </a:p>
          </p:txBody>
        </p:sp>
      </p:grpSp>
      <p:grpSp>
        <p:nvGrpSpPr>
          <p:cNvPr id="71" name="Group 70"/>
          <p:cNvGrpSpPr/>
          <p:nvPr/>
        </p:nvGrpSpPr>
        <p:grpSpPr>
          <a:xfrm>
            <a:off x="11649681" y="2302451"/>
            <a:ext cx="430888" cy="1152129"/>
            <a:chOff x="11428927" y="365650"/>
            <a:chExt cx="430888" cy="1152129"/>
          </a:xfrm>
        </p:grpSpPr>
        <p:sp>
          <p:nvSpPr>
            <p:cNvPr id="72" name="Round Same Side Corner Rectangle 71"/>
            <p:cNvSpPr/>
            <p:nvPr/>
          </p:nvSpPr>
          <p:spPr>
            <a:xfrm rot="5400000">
              <a:off x="11068307" y="726271"/>
              <a:ext cx="1152128" cy="430887"/>
            </a:xfrm>
            <a:prstGeom prst="round2SameRect">
              <a:avLst/>
            </a:prstGeom>
            <a:gradFill>
              <a:gsLst>
                <a:gs pos="0">
                  <a:srgbClr val="004F87"/>
                </a:gs>
                <a:gs pos="50000">
                  <a:srgbClr val="0072C0"/>
                </a:gs>
                <a:gs pos="100000">
                  <a:srgbClr val="004F87"/>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3" name="TextBox 72"/>
            <p:cNvSpPr txBox="1"/>
            <p:nvPr/>
          </p:nvSpPr>
          <p:spPr>
            <a:xfrm>
              <a:off x="11459705" y="365650"/>
              <a:ext cx="400110" cy="1128313"/>
            </a:xfrm>
            <a:prstGeom prst="rect">
              <a:avLst/>
            </a:prstGeom>
            <a:noFill/>
          </p:spPr>
          <p:txBody>
            <a:bodyPr vert="vert" wrap="square" rtlCol="0">
              <a:spAutoFit/>
            </a:bodyPr>
            <a:lstStyle/>
            <a:p>
              <a:pPr algn="ctr"/>
              <a:r>
                <a:rPr lang="en-ZA" sz="1400" dirty="0" smtClean="0">
                  <a:solidFill>
                    <a:schemeClr val="bg1"/>
                  </a:solidFill>
                  <a:effectLst>
                    <a:outerShdw blurRad="38100" dist="38100" dir="2700000" algn="tl">
                      <a:srgbClr val="000000">
                        <a:alpha val="43137"/>
                      </a:srgbClr>
                    </a:outerShdw>
                  </a:effectLst>
                </a:rPr>
                <a:t>10 Years</a:t>
              </a:r>
              <a:endParaRPr lang="en-ZA" sz="1400" dirty="0">
                <a:solidFill>
                  <a:schemeClr val="bg1"/>
                </a:solidFill>
                <a:effectLst>
                  <a:outerShdw blurRad="38100" dist="38100" dir="2700000" algn="tl">
                    <a:srgbClr val="000000">
                      <a:alpha val="43137"/>
                    </a:srgbClr>
                  </a:outerShdw>
                </a:effectLst>
              </a:endParaRPr>
            </a:p>
          </p:txBody>
        </p:sp>
      </p:grpSp>
      <p:grpSp>
        <p:nvGrpSpPr>
          <p:cNvPr id="81" name="Group 80"/>
          <p:cNvGrpSpPr/>
          <p:nvPr/>
        </p:nvGrpSpPr>
        <p:grpSpPr>
          <a:xfrm>
            <a:off x="11715799" y="1173934"/>
            <a:ext cx="462824" cy="1152129"/>
            <a:chOff x="11685022" y="1926277"/>
            <a:chExt cx="462824" cy="1152129"/>
          </a:xfrm>
        </p:grpSpPr>
        <p:sp>
          <p:nvSpPr>
            <p:cNvPr id="82" name="Round Same Side Corner Rectangle 81"/>
            <p:cNvSpPr/>
            <p:nvPr/>
          </p:nvSpPr>
          <p:spPr>
            <a:xfrm rot="5400000">
              <a:off x="11356339" y="2286898"/>
              <a:ext cx="1152128" cy="430887"/>
            </a:xfrm>
            <a:prstGeom prst="round2SameRect">
              <a:avLst/>
            </a:prstGeom>
            <a:gradFill>
              <a:gsLst>
                <a:gs pos="0">
                  <a:srgbClr val="C00000"/>
                </a:gs>
                <a:gs pos="50000">
                  <a:srgbClr val="FF0000"/>
                </a:gs>
                <a:gs pos="100000">
                  <a:srgbClr val="C00000"/>
                </a:gs>
              </a:gsLst>
              <a:path path="circle">
                <a:fillToRect l="100000" t="10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3" name="TextBox 82"/>
            <p:cNvSpPr txBox="1"/>
            <p:nvPr/>
          </p:nvSpPr>
          <p:spPr>
            <a:xfrm>
              <a:off x="11685022" y="1926277"/>
              <a:ext cx="430887" cy="1128313"/>
            </a:xfrm>
            <a:prstGeom prst="rect">
              <a:avLst/>
            </a:prstGeom>
            <a:noFill/>
          </p:spPr>
          <p:txBody>
            <a:bodyPr vert="vert" wrap="square" rtlCol="0">
              <a:spAutoFit/>
            </a:bodyPr>
            <a:lstStyle>
              <a:defPPr>
                <a:defRPr lang="en-US"/>
              </a:defPPr>
              <a:lvl1pPr algn="ctr">
                <a:defRPr sz="1400">
                  <a:solidFill>
                    <a:schemeClr val="bg1"/>
                  </a:solidFill>
                  <a:effectLst>
                    <a:outerShdw blurRad="38100" dist="38100" dir="2700000" algn="tl">
                      <a:srgbClr val="000000">
                        <a:alpha val="43137"/>
                      </a:srgbClr>
                    </a:outerShdw>
                  </a:effectLst>
                </a:defRPr>
              </a:lvl1pPr>
            </a:lstStyle>
            <a:p>
              <a:r>
                <a:rPr lang="en-ZA" sz="1600" dirty="0"/>
                <a:t>Highlights</a:t>
              </a:r>
              <a:endParaRPr lang="en-ZA" dirty="0"/>
            </a:p>
          </p:txBody>
        </p:sp>
      </p:grpSp>
    </p:spTree>
    <p:extLst>
      <p:ext uri="{BB962C8B-B14F-4D97-AF65-F5344CB8AC3E}">
        <p14:creationId xmlns:p14="http://schemas.microsoft.com/office/powerpoint/2010/main" val="218156122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DT_PROT" val="2"/>
  <p:tag name="CDT_PROT_TOP" val="111,25"/>
  <p:tag name="CDT_PROT_LEFT" val="49,37504"/>
  <p:tag name="CDT_PROT_WIDTH" val="646,3749"/>
  <p:tag name="CDT_PROT_HEIGHT" val="374,25"/>
</p:tagLst>
</file>

<file path=ppt/tags/tag10.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13:111,25-49,37504-374,25-306,1349"/>
  <p:tag name="CDT_MASTERSHAPE3" val="5:111,25-366,85-374,25-593,65"/>
</p:tagLst>
</file>

<file path=ppt/tags/tag11.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Lst>
</file>

<file path=ppt/tags/tag12.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646,3749"/>
</p:tagLst>
</file>

<file path=ppt/tags/tag13.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532,9134"/>
</p:tagLst>
</file>

<file path=ppt/tags/tag14.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430,875"/>
  <p:tag name="CDT_MASTERSHAPE3" val="4:111,25-491,625-374,25-430,875"/>
</p:tagLst>
</file>

<file path=ppt/tags/tag15.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01-49,37504-181,375-646,3749"/>
  <p:tag name="CDT_MASTERSHAPE3" val="13:304-49,37504-181,5-646,3749"/>
</p:tagLst>
</file>

<file path=ppt/tags/tag16.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283,5"/>
  <p:tag name="CDT_MASTERSHAPE3" val="13:111,25-344,125-374,25-283,4646"/>
  <p:tag name="CDT_MASTERSHAPE4" val="12:111,25-639,0355-374,25-283,4646"/>
</p:tagLst>
</file>

<file path=ppt/tags/tag17.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01-49,37504-181,375-430,875"/>
  <p:tag name="CDT_MASTERSHAPE3" val="4:111,25-491,625-181,375-430,875"/>
  <p:tag name="CDT_MASTERSHAPE4" val="5:304-49,37504-181,5-430,875"/>
  <p:tag name="CDT_MASTERSHAPE5" val="6:304-491,625-181,5-430,875"/>
</p:tagLst>
</file>

<file path=ppt/tags/tag18.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5:111,25-820,4528-374,25-102,0472"/>
</p:tagLst>
</file>

<file path=ppt/tags/tag19.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646,3749"/>
  <p:tag name="CDT_MASTERSHAPE3" val="5:111,25-820,4528-374,25-102,0472"/>
</p:tagLst>
</file>

<file path=ppt/tags/tag2.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6"/>
  <p:tag name="CDT_TARGETSHAPE_NEW" val="2"/>
  <p:tag name="CDT_PROT" val="3"/>
  <p:tag name="CDT_PROT_TOP" val="0"/>
  <p:tag name="CDT_PROT_LEFT" val="480,25"/>
  <p:tag name="CDT_PROT_WIDTH" val="0,1250394"/>
  <p:tag name="CDT_PROT_HEIGHT" val="0,1250394"/>
  <p:tag name="CDT_DELETE_ONEVENT_NEWPRES" val="False"/>
</p:tagLst>
</file>

<file path=ppt/tags/tag20.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532,9134"/>
  <p:tag name="CDT_MASTERSHAPE3" val="6:111,25-820,4528-374,25-102,0472"/>
</p:tagLst>
</file>

<file path=ppt/tags/tag21.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317,4803"/>
  <p:tag name="CDT_MASTERSHAPE3" val="13:111,25-378,2697-374,25-317,4803"/>
  <p:tag name="CDT_MASTERSHAPE4" val="6:111,25-820,4528-374,25-102,0472"/>
</p:tagLst>
</file>

<file path=ppt/tags/tag22.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49,37504-374,25-204,0945"/>
  <p:tag name="CDT_MASTERSHAPE3" val="13:111,25-264,7559-374,25-215,4941"/>
  <p:tag name="CDT_MASTERSHAPE4" val="12:111,25-491,625-374,25-204,125"/>
  <p:tag name="CDT_MASTERSHAPE5" val="7:111,25-820,4528-374,25-102,0472"/>
</p:tagLst>
</file>

<file path=ppt/tags/tag23.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01-49,37504-181,375-646,3749"/>
  <p:tag name="CDT_MASTERSHAPE3" val="13:304-49,37504-181,5-646,3749"/>
  <p:tag name="CDT_MASTERSHAPE4" val="6:111,25-820,4528-374,25-102,0472"/>
</p:tagLst>
</file>

<file path=ppt/tags/tag24.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2:0-0-99,87504-960,5"/>
  <p:tag name="CDT_MASTERSHAPE2" val="3:111,2501-49,37504-181,375-317,4803"/>
  <p:tag name="CDT_MASTERSHAPE3" val="13:111,25-378,2696-181,375-317,4803"/>
  <p:tag name="CDT_MASTERSHAPE4" val="12:304-49,37504-181,5-317,4803"/>
  <p:tag name="CDT_MASTERSHAPE5" val="15:304-378,2697-181,5-317,4803"/>
  <p:tag name="CDT_MASTERSHAPE6" val="10:111,25-820,4528-374,25-102,0472"/>
</p:tagLst>
</file>

<file path=ppt/tags/tag25.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15:0-0-99,87504-960,5"/>
  <p:tag name="CDT_MASTERSHAPE2" val="3078:0-0-99,87504-960,5"/>
  <p:tag name="CDT_MASTERSHAPE3" val="3079:111,25-49,37504-374,25-646,3749"/>
  <p:tag name="CDT_MASTERSHAPE4" val="10:0-809,1142-63,50622-113,3858"/>
  <p:tag name="CDT_MASTERSHAPE5" val="16:485,5-0-34-960,5"/>
  <p:tag name="CDT_MASTERSHAPE6" val="17:519,5-0-20,5-309,6244"/>
  <p:tag name="CDT_MASTERSHAPE7" val="18:519,5-0-20,5-138,9988"/>
  <p:tag name="CDT_MASTERSHAPE8" val="19:519,5-298,2492-20,5-662,2507"/>
  <p:tag name="CDT_MASTERSHAPE9" val="20:0-480,25-0,1250394-0,1250394"/>
  <p:tag name="CDT_MASTERSHAPE10" val="3072:0-0-0-0"/>
  <p:tag name="CDT_MASTERSHAPE11" val="3073:0-0-0-0"/>
  <p:tag name="CDT_MASTERSHAPE12" val="3074:0-0-0-0"/>
  <p:tag name="CDT_MASTERSHAPE13" val="3075:0-0-0-0"/>
  <p:tag name="CDT_MASTERSHAPE14" val="3076:0-0-0-0"/>
  <p:tag name="CDT_MASTERSHAPE15" val="3077:0-0-0-0"/>
  <p:tag name="CDT_MASTERSHAPE16" val="3080:0-0-0-0"/>
  <p:tag name="CDT_MASTERSHAPE17" val="3081:0-0-0-0"/>
  <p:tag name="CDT_MASTERSHAPE18" val="3082:0-0-0-0"/>
  <p:tag name="CDT_MASTERSHAPE19" val="3083:0-0-0-0"/>
  <p:tag name="CDT_MASTERSHAPE20" val="3084:0-0-0-0"/>
  <p:tag name="CDT_MASTERSHAPE21" val="3085:0-0-0-0"/>
  <p:tag name="CDT_MASTERSHAPE22" val="3086:0-0-0-0"/>
  <p:tag name="CDT_MASTERSHAPE23" val="3087:0-0-0-0"/>
  <p:tag name="CDT_MASTERSHAPE24" val="3088:0-0-0-0"/>
  <p:tag name="CDT_MASTERSHAPE25" val="3089:0-0-0-0"/>
  <p:tag name="CDT_MASTERSHAPE26" val="3090:0-0-0-0"/>
  <p:tag name="CDT_MASTERSHAPE27" val="3091:0-0-0-0"/>
  <p:tag name="CDT_MASTERSHAPE28" val="3092:0-0-0-0"/>
  <p:tag name="CDT_MASTERSHAPE29" val="3093:0-0-0-0"/>
  <p:tag name="CDT_MASTERSHAPE30" val="3094:0-0-0-0"/>
  <p:tag name="CDT_MASTERSHAPE31" val="3095:0-0-0-0"/>
  <p:tag name="CDT_MASTERSHAPE32" val="3096:0-0-0-0"/>
</p:tagLst>
</file>

<file path=ppt/tags/tag26.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6"/>
  <p:tag name="CDT_TARGETSHAPE_NEW" val="2"/>
  <p:tag name="CDT_PROT" val="3"/>
  <p:tag name="CDT_PROT_TOP" val="0"/>
  <p:tag name="CDT_PROT_LEFT" val="480,25"/>
  <p:tag name="CDT_PROT_WIDTH" val="0,1250394"/>
  <p:tag name="CDT_PROT_HEIGHT" val="0,1250394"/>
  <p:tag name="CDT_DELETE_ONEVENT_NEWPRES" val="False"/>
</p:tagLst>
</file>

<file path=ppt/tags/tag27.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4"/>
  <p:tag name="CDT_TARGETSHAPE_NEW" val="1"/>
  <p:tag name="CDT_PROT" val="3"/>
  <p:tag name="CDT_PROT_TOP" val="485,5"/>
  <p:tag name="CDT_PROT_LEFT" val="0"/>
  <p:tag name="CDT_PROT_WIDTH" val="960,5"/>
  <p:tag name="CDT_PROT_HEIGHT" val="34"/>
</p:tagLst>
</file>

<file path=ppt/tags/tag28.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6"/>
  <p:tag name="CDT_TARGETSHAPE_NEW" val="2"/>
  <p:tag name="CDT_PROT" val="3"/>
  <p:tag name="CDT_PROT_TOP" val="0"/>
  <p:tag name="CDT_PROT_LEFT" val="480,25"/>
  <p:tag name="CDT_PROT_WIDTH" val="0,1250394"/>
  <p:tag name="CDT_PROT_HEIGHT" val="0,1250394"/>
  <p:tag name="CDT_DELETE_ONEVENT_NEWPRES" val="False"/>
</p:tagLst>
</file>

<file path=ppt/tags/tag29.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4"/>
  <p:tag name="CDT_TARGETSHAPE_NEW" val="1"/>
  <p:tag name="CDT_PROT" val="3"/>
  <p:tag name="CDT_PROT_TOP" val="485,5"/>
  <p:tag name="CDT_PROT_LEFT" val="0"/>
  <p:tag name="CDT_PROT_WIDTH" val="960,5"/>
  <p:tag name="CDT_PROT_HEIGHT" val="34"/>
</p:tagLst>
</file>

<file path=ppt/tags/tag3.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15:0-0-326,7-960,5"/>
  <p:tag name="CDT_MASTERSHAPE2" val="11:0-0-326,7-960,5"/>
  <p:tag name="CDT_MASTERSHAPE3" val="57350:326,7-26,62496-68,50504-933,8749"/>
  <p:tag name="CDT_MASTERSHAPE4" val="57351:295,7487-26,62496-30,95134-933,8749"/>
  <p:tag name="CDT_MASTERSHAPE5" val="12:0-480,25-0,1250394-0,1250394"/>
  <p:tag name="CDT_MASTERSHAPE6" val="13:0-49,37504-76,20732-136,063"/>
  <p:tag name="CDT_MASTERSHAPE7" val="14:485,5-0-34-960,5"/>
  <p:tag name="CDT_MASTERSHAPE8" val="10:485,5-695,75-34-264,75"/>
</p:tagLst>
</file>

<file path=ppt/tags/tag30.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5"/>
  <p:tag name="CDT_TARGETSHAPE_NEW" val="4"/>
  <p:tag name="CDT_PROT" val="3"/>
  <p:tag name="CDT_PROT_TOP" val="485,5"/>
  <p:tag name="CDT_PROT_LEFT" val="695,75"/>
  <p:tag name="CDT_PROT_WIDTH" val="264,75"/>
  <p:tag name="CDT_PROT_HEIGHT" val="34"/>
</p:tagLst>
</file>

<file path=ppt/tags/tag31.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6"/>
  <p:tag name="CDT_TARGETSHAPE_NEW" val="2"/>
  <p:tag name="CDT_PROT" val="3"/>
  <p:tag name="CDT_PROT_TOP" val="0"/>
  <p:tag name="CDT_PROT_LEFT" val="480,25"/>
  <p:tag name="CDT_PROT_WIDTH" val="0,1250394"/>
  <p:tag name="CDT_PROT_HEIGHT" val="0,1250394"/>
  <p:tag name="CDT_DELETE_ONEVENT_NEWPRES" val="False"/>
</p:tagLst>
</file>

<file path=ppt/tags/tag32.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4"/>
  <p:tag name="CDT_TARGETSHAPE_NEW" val="1"/>
  <p:tag name="CDT_PROT" val="3"/>
  <p:tag name="CDT_PROT_TOP" val="485,5"/>
  <p:tag name="CDT_PROT_LEFT" val="0"/>
  <p:tag name="CDT_PROT_WIDTH" val="960,5"/>
  <p:tag name="CDT_PROT_HEIGHT" val="34"/>
</p:tagLst>
</file>

<file path=ppt/tags/tag33.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5"/>
  <p:tag name="CDT_TARGETSHAPE_NEW" val="4"/>
  <p:tag name="CDT_PROT" val="3"/>
  <p:tag name="CDT_PROT_TOP" val="485,5"/>
  <p:tag name="CDT_PROT_LEFT" val="695,75"/>
  <p:tag name="CDT_PROT_WIDTH" val="264,75"/>
  <p:tag name="CDT_PROT_HEIGHT" val="34"/>
</p:tagLst>
</file>

<file path=ppt/tags/tag34.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6"/>
  <p:tag name="CDT_TARGETSHAPE_NEW" val="2"/>
  <p:tag name="CDT_PROT" val="3"/>
  <p:tag name="CDT_PROT_TOP" val="0"/>
  <p:tag name="CDT_PROT_LEFT" val="480,25"/>
  <p:tag name="CDT_PROT_WIDTH" val="0,1250394"/>
  <p:tag name="CDT_PROT_HEIGHT" val="0,1250394"/>
  <p:tag name="CDT_DELETE_ONEVENT_NEWPRES" val="False"/>
</p:tagLst>
</file>

<file path=ppt/tags/tag35.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4"/>
  <p:tag name="CDT_TARGETSHAPE_NEW" val="1"/>
  <p:tag name="CDT_PROT" val="3"/>
  <p:tag name="CDT_PROT_TOP" val="485,5"/>
  <p:tag name="CDT_PROT_LEFT" val="0"/>
  <p:tag name="CDT_PROT_WIDTH" val="960,5"/>
  <p:tag name="CDT_PROT_HEIGHT" val="34"/>
</p:tagLst>
</file>

<file path=ppt/tags/tag36.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True"/>
  <p:tag name="CDT_LINEUNVISIBLE" val="True"/>
  <p:tag name="CDT_AUTODIALOG" val="1"/>
  <p:tag name="CDT_EXTCOL" val="True"/>
  <p:tag name="CDT_COLTX_NEW" val="25"/>
  <p:tag name="CDT_TARGETSHAPE_NEW" val="4"/>
  <p:tag name="CDT_PROT" val="3"/>
  <p:tag name="CDT_PROT_TOP" val="485,5"/>
  <p:tag name="CDT_PROT_LEFT" val="695,75"/>
  <p:tag name="CDT_PROT_WIDTH" val="264,75"/>
  <p:tag name="CDT_PROT_HEIGHT" val="34"/>
</p:tagLst>
</file>

<file path=ppt/tags/tag37.xml><?xml version="1.0" encoding="utf-8"?>
<p:tagLst xmlns:a="http://schemas.openxmlformats.org/drawingml/2006/main" xmlns:r="http://schemas.openxmlformats.org/officeDocument/2006/relationships" xmlns:p="http://schemas.openxmlformats.org/presentationml/2006/main">
  <p:tag name="CDT_INTERSECT_SLIDE" val="False"/>
  <p:tag name="CDT_NAVBARONTHISSLIDE" val="True"/>
  <p:tag name="CDT_DESIGNS_NAME" val="Siemens 2013 – 16:9"/>
  <p:tag name="CDT_MASTERS_NAME" val="Title (big bar down)"/>
  <p:tag name="CDT_LAYOUT_TYPE" val="1"/>
  <p:tag name="CDT_ORIGINAL_DESIGNS_NAME" val="Siemens 2013 – 16:9"/>
  <p:tag name="CDT_ORIGINAL_MASTERS_NAME" val="Title (big bar down)"/>
  <p:tag name="CDT_ORIGINAL_LAYOUT_TYPE" val="1"/>
</p:tagLst>
</file>

<file path=ppt/tags/tag4.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16:0-0-406,08-960,5"/>
  <p:tag name="CDT_MASTERSHAPE2" val="13:0-0-406,08-960,5"/>
  <p:tag name="CDT_MASTERSHAPE3" val="57350:337,575-26,62496-68,50504-933,8749"/>
  <p:tag name="CDT_MASTERSHAPE4" val="57351:406,08-26,62496-30,95134-933,8749"/>
  <p:tag name="CDT_MASTERSHAPE5" val="11:0-480,25-0,1250394-0,1250394"/>
  <p:tag name="CDT_MASTERSHAPE6" val="14:0-49,37504-76,20732-136,063"/>
  <p:tag name="CDT_MASTERSHAPE7" val="15:485,5-0-34-960,5"/>
  <p:tag name="CDT_MASTERSHAPE8" val="12:485,5-695,75-34-264,75"/>
</p:tagLst>
</file>

<file path=ppt/tags/tag5.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16:0-0-540-960,5"/>
  <p:tag name="CDT_MASTERSHAPE2" val="14:0-0-540-960,5"/>
  <p:tag name="CDT_MASTERSHAPE3" val="57350:190,6199-26,62496-99,70441-933,8749"/>
  <p:tag name="CDT_MASTERSHAPE4" val="11:0-480,25-0,1250394-0,1250394"/>
  <p:tag name="CDT_MASTERSHAPE5" val="12:0-49,37504-76,20732-136,063"/>
  <p:tag name="CDT_MASTERSHAPE6" val="15:485,5-0-34-960,5"/>
  <p:tag name="CDT_MASTERSHAPE7" val="57351:190,62-26,62504-30,95134-933,8749"/>
  <p:tag name="CDT_MASTERSHAPE8" val="13:485,5-695,75-34-264,75"/>
</p:tagLst>
</file>

<file path=ppt/tags/tag6.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16:0-0-540-960,5"/>
  <p:tag name="CDT_MASTERSHAPE2" val="14:0-0-540-960,5"/>
  <p:tag name="CDT_MASTERSHAPE3" val="57350:235,2668-26,62496-99,70441-933,8749"/>
  <p:tag name="CDT_MASTERSHAPE4" val="11:0-480,25-0,1250394-0,1250394"/>
  <p:tag name="CDT_MASTERSHAPE5" val="13:0-49,37504-76,20732-136,063"/>
  <p:tag name="CDT_MASTERSHAPE6" val="15:485,5-0-34-960,5"/>
  <p:tag name="CDT_MASTERSHAPE7" val="57351:304-26,62504-30,95134-933,8749"/>
  <p:tag name="CDT_MASTERSHAPE8" val="12:485,5-695,75-34-264,75"/>
</p:tagLst>
</file>

<file path=ppt/tags/tag7.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7:0-0-326,75-960,5"/>
  <p:tag name="CDT_MASTERSHAPE2" val="57350:326,7-26,62504-68,50504-933,8749"/>
  <p:tag name="CDT_MASTERSHAPE3" val="57351:295,7487-26,62504-30,95134-933,8749"/>
  <p:tag name="CDT_MASTERSHAPE4" val="6:0-480,25-0,1250394-0,1250394"/>
  <p:tag name="CDT_MASTERSHAPE5" val="8:0-809,1249-63,37504-113,375"/>
</p:tagLst>
</file>

<file path=ppt/tags/tag8.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7:0-0-406,5005-960,5"/>
  <p:tag name="CDT_MASTERSHAPE2" val="57350:337,575-26,62504-68,50504-933,8749"/>
  <p:tag name="CDT_MASTERSHAPE3" val="57351:406,08-26,62504-30,95134-933,8749"/>
  <p:tag name="CDT_MASTERSHAPE4" val="6:0-480,25-0,1250394-0,1250394"/>
  <p:tag name="CDT_MASTERSHAPE5" val="9:0-809,1249-63,37504-113,375"/>
</p:tagLst>
</file>

<file path=ppt/tags/tag9.xml><?xml version="1.0" encoding="utf-8"?>
<p:tagLst xmlns:a="http://schemas.openxmlformats.org/drawingml/2006/main" xmlns:r="http://schemas.openxmlformats.org/officeDocument/2006/relationships" xmlns:p="http://schemas.openxmlformats.org/presentationml/2006/main">
  <p:tag name="CDT_PROT" val="3"/>
  <p:tag name="CDT_PROT_TOP" val="0"/>
  <p:tag name="CDT_PROT_LEFT" val="0"/>
  <p:tag name="CDT_PROT_WIDTH" val="0"/>
  <p:tag name="CDT_PROT_HEIGHT" val="0"/>
  <p:tag name="CDT_LINEUNVISIBLE" val="True"/>
  <p:tag name="CDT_LINEFIXED" val="True"/>
  <p:tag name="CDT_DESIGN_NAME" val="Siemens 2013 – 16:9"/>
  <p:tag name="CDT_MASTERSHAPE1" val="5:111,25-366,85-374,25-593,65"/>
  <p:tag name="CDT_MASTERSHAPE2" val="13:111,25-366,8501-374,25-593,6499"/>
  <p:tag name="CDT_MASTERSHAPE3" val="2:0-0-99,87504-960,5"/>
  <p:tag name="CDT_MASTERSHAPE4" val="11:111,25-0-374,25-355,51"/>
</p:tagLst>
</file>

<file path=ppt/theme/theme1.xml><?xml version="1.0" encoding="utf-8"?>
<a:theme xmlns:a="http://schemas.openxmlformats.org/drawingml/2006/main" name="Office Theme">
  <a:themeElements>
    <a:clrScheme name="EBE KM">
      <a:dk1>
        <a:sysClr val="windowText" lastClr="000000"/>
      </a:dk1>
      <a:lt1>
        <a:sysClr val="window" lastClr="FFFFFF"/>
      </a:lt1>
      <a:dk2>
        <a:srgbClr val="000000"/>
      </a:dk2>
      <a:lt2>
        <a:srgbClr val="ADBECB"/>
      </a:lt2>
      <a:accent1>
        <a:srgbClr val="879BAA"/>
      </a:accent1>
      <a:accent2>
        <a:srgbClr val="BECDD7"/>
      </a:accent2>
      <a:accent3>
        <a:srgbClr val="EB780A"/>
      </a:accent3>
      <a:accent4>
        <a:srgbClr val="641946"/>
      </a:accent4>
      <a:accent5>
        <a:srgbClr val="006487"/>
      </a:accent5>
      <a:accent6>
        <a:srgbClr val="647D2D"/>
      </a:accent6>
      <a:hlink>
        <a:srgbClr val="EB780A"/>
      </a:hlink>
      <a:folHlink>
        <a:srgbClr val="64194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23520</TotalTime>
  <Words>4914</Words>
  <Application>Microsoft Office PowerPoint</Application>
  <PresentationFormat>Custom</PresentationFormat>
  <Paragraphs>938</Paragraphs>
  <Slides>54</Slides>
  <Notes>1</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Launch of Tax Statistics 2017 | 10th edition December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Ronel Davel</dc:creator>
  <cp:lastModifiedBy>Ronel Davel</cp:lastModifiedBy>
  <cp:revision>261</cp:revision>
  <cp:lastPrinted>2017-12-11T06:34:21Z</cp:lastPrinted>
  <dcterms:created xsi:type="dcterms:W3CDTF">2014-03-25T07:46:47Z</dcterms:created>
  <dcterms:modified xsi:type="dcterms:W3CDTF">2017-12-13T06:54:43Z</dcterms:modified>
</cp:coreProperties>
</file>