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6" r:id="rId5"/>
    <p:sldMasterId id="2147483684" r:id="rId6"/>
    <p:sldMasterId id="2147483693" r:id="rId7"/>
  </p:sldMasterIdLst>
  <p:notesMasterIdLst>
    <p:notesMasterId r:id="rId29"/>
  </p:notesMasterIdLst>
  <p:sldIdLst>
    <p:sldId id="4018" r:id="rId8"/>
    <p:sldId id="828" r:id="rId9"/>
    <p:sldId id="293" r:id="rId10"/>
    <p:sldId id="4037" r:id="rId11"/>
    <p:sldId id="4013" r:id="rId12"/>
    <p:sldId id="4043" r:id="rId13"/>
    <p:sldId id="571" r:id="rId14"/>
    <p:sldId id="4038" r:id="rId15"/>
    <p:sldId id="4026" r:id="rId16"/>
    <p:sldId id="4017" r:id="rId17"/>
    <p:sldId id="4035" r:id="rId18"/>
    <p:sldId id="4046" r:id="rId19"/>
    <p:sldId id="4047" r:id="rId20"/>
    <p:sldId id="4040" r:id="rId21"/>
    <p:sldId id="543" r:id="rId22"/>
    <p:sldId id="4029" r:id="rId23"/>
    <p:sldId id="3987" r:id="rId24"/>
    <p:sldId id="4041" r:id="rId25"/>
    <p:sldId id="390" r:id="rId26"/>
    <p:sldId id="573" r:id="rId27"/>
    <p:sldId id="3998" r:id="rId28"/>
  </p:sldIdLst>
  <p:sldSz cx="9144000" cy="6858000" type="screen4x3"/>
  <p:notesSz cx="6724650" cy="987425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84201D-3479-FAC7-FFCF-09A249F215FA}" name="Felicity Kunene" initials="FK" userId="S::TKunene3@sars.gov.za::12a4291e-f027-4d85-861c-7cf6a99d5468" providerId="AD"/>
  <p188:author id="{AF6EE54B-D32D-4637-0CB7-E516703EAE67}" name="Anand Khelawon" initials="AK" userId="S::Akhelawon@sars.gov.za::dba0c035-e3fc-4c9a-8785-3350b96fc78b" providerId="AD"/>
  <p188:author id="{AB06068F-9D98-5FF0-215C-94F4347BAF98}" name="Itumeleng Molefe" initials="IM" userId="S::Imolefe1@sars.gov.za::e2eff7b6-d5fc-415b-b58e-73c3c1666e0d" providerId="AD"/>
  <p188:author id="{684E87F2-C669-3F48-6DC5-8F529FF2DC3C}" name="Anneke Snyman" initials="AS" userId="S::asnyman1@sars.gov.za::f7b5727c-3e9e-409b-bb4a-7494d69b2c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4F1"/>
    <a:srgbClr val="00B451"/>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C2168-CC3E-4DE4-A824-ABB6D37322CC}" v="22" dt="2023-09-13T13:14:19.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AD003-AEB0-4DC2-BEF9-327ABF93D053}"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ZA"/>
        </a:p>
      </dgm:t>
    </dgm:pt>
    <dgm:pt modelId="{E6D9307C-F89C-48BF-8E7B-1C0DAAE482C0}">
      <dgm:prSet phldrT="[Text]" custT="1"/>
      <dgm:spPr>
        <a:solidFill>
          <a:schemeClr val="accent4">
            <a:lumMod val="75000"/>
          </a:schemeClr>
        </a:solidFill>
      </dgm:spPr>
      <dgm:t>
        <a:bodyPr/>
        <a:lstStyle/>
        <a:p>
          <a:pPr algn="l"/>
          <a:r>
            <a:rPr lang="en-ZA" sz="1800" dirty="0">
              <a:latin typeface="Arial Bold" panose="020B0704020202020204" pitchFamily="34" charset="0"/>
              <a:cs typeface="Arial Bold" panose="020B0704020202020204" pitchFamily="34" charset="0"/>
            </a:rPr>
            <a:t>Challenges with the current process</a:t>
          </a:r>
          <a:endParaRPr lang="en-ZA" sz="18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dgm:t>
    </dgm:pt>
    <dgm:pt modelId="{091C4626-830C-4268-89E1-539A8C6B3145}" type="parTrans" cxnId="{25731BEF-AE68-42B8-8342-03E8B5AE97B3}">
      <dgm:prSet/>
      <dgm:spPr/>
      <dgm:t>
        <a:bodyPr/>
        <a:lstStyle/>
        <a:p>
          <a:pPr algn="l"/>
          <a:endParaRPr lang="en-ZA"/>
        </a:p>
      </dgm:t>
    </dgm:pt>
    <dgm:pt modelId="{5447F7F7-EFEB-4CD5-B8AF-F1AA41C8A829}" type="sibTrans" cxnId="{25731BEF-AE68-42B8-8342-03E8B5AE97B3}">
      <dgm:prSet/>
      <dgm:spPr/>
      <dgm:t>
        <a:bodyPr/>
        <a:lstStyle/>
        <a:p>
          <a:pPr algn="l"/>
          <a:endParaRPr lang="en-ZA"/>
        </a:p>
      </dgm:t>
    </dgm:pt>
    <dgm:pt modelId="{BC2EC4E7-CF02-411B-8D31-6A5488DD3ADD}">
      <dgm:prSet phldrT="[Text]" custT="1"/>
      <dgm:spPr>
        <a:solidFill>
          <a:schemeClr val="accent4">
            <a:lumMod val="75000"/>
          </a:schemeClr>
        </a:solidFill>
      </dgm:spPr>
      <dgm:t>
        <a:bodyPr/>
        <a:lstStyle/>
        <a:p>
          <a:pPr algn="l"/>
          <a:r>
            <a:rPr lang="en-ZA" sz="18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Automated Refund &amp; Drawback System Benefits</a:t>
          </a:r>
        </a:p>
      </dgm:t>
    </dgm:pt>
    <dgm:pt modelId="{24A22A18-E231-4783-93C8-D4A680E666AB}" type="parTrans" cxnId="{AEC9F1E5-2B2F-4191-AA64-1E8B11D03C63}">
      <dgm:prSet/>
      <dgm:spPr/>
      <dgm:t>
        <a:bodyPr/>
        <a:lstStyle/>
        <a:p>
          <a:pPr algn="l"/>
          <a:endParaRPr lang="en-ZA"/>
        </a:p>
      </dgm:t>
    </dgm:pt>
    <dgm:pt modelId="{CC550815-5837-411A-90EE-A34E8B8AE6B0}" type="sibTrans" cxnId="{AEC9F1E5-2B2F-4191-AA64-1E8B11D03C63}">
      <dgm:prSet/>
      <dgm:spPr/>
      <dgm:t>
        <a:bodyPr/>
        <a:lstStyle/>
        <a:p>
          <a:pPr algn="l"/>
          <a:endParaRPr lang="en-ZA"/>
        </a:p>
      </dgm:t>
    </dgm:pt>
    <dgm:pt modelId="{572635F5-C821-48AF-A2EF-417E8FC50D2E}">
      <dgm:prSet phldrT="[Text]" custT="1"/>
      <dgm:spPr>
        <a:solidFill>
          <a:schemeClr val="accent4">
            <a:lumMod val="75000"/>
          </a:schemeClr>
        </a:solidFill>
      </dgm:spPr>
      <dgm:t>
        <a:bodyPr/>
        <a:lstStyle/>
        <a:p>
          <a:pPr algn="l"/>
          <a:r>
            <a:rPr lang="en-ZA" sz="18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Overview</a:t>
          </a:r>
        </a:p>
      </dgm:t>
    </dgm:pt>
    <dgm:pt modelId="{5C4C782C-40ED-48D7-BAEE-9C871E3C7F90}" type="parTrans" cxnId="{8CEB4FC8-AA01-468D-8254-314D8FB13B19}">
      <dgm:prSet/>
      <dgm:spPr/>
      <dgm:t>
        <a:bodyPr/>
        <a:lstStyle/>
        <a:p>
          <a:pPr algn="l"/>
          <a:endParaRPr lang="en-US"/>
        </a:p>
      </dgm:t>
    </dgm:pt>
    <dgm:pt modelId="{5E6C9C27-9D64-4966-B657-FA17C01E7F49}" type="sibTrans" cxnId="{8CEB4FC8-AA01-468D-8254-314D8FB13B19}">
      <dgm:prSet/>
      <dgm:spPr/>
      <dgm:t>
        <a:bodyPr/>
        <a:lstStyle/>
        <a:p>
          <a:pPr algn="l"/>
          <a:endParaRPr lang="en-US"/>
        </a:p>
      </dgm:t>
    </dgm:pt>
    <dgm:pt modelId="{A1915E2C-CF71-480F-B068-5748617D9FB2}">
      <dgm:prSet phldrT="[Text]" custT="1"/>
      <dgm:spPr>
        <a:solidFill>
          <a:schemeClr val="accent4">
            <a:lumMod val="75000"/>
          </a:schemeClr>
        </a:solidFill>
      </dgm:spPr>
      <dgm:t>
        <a:bodyPr/>
        <a:lstStyle/>
        <a:p>
          <a:pPr algn="l"/>
          <a:r>
            <a:rPr lang="en-ZA" sz="1800" dirty="0">
              <a:latin typeface="Arial Bold" panose="020B0704020202020204" pitchFamily="34" charset="0"/>
              <a:cs typeface="Arial Bold" panose="020B0704020202020204" pitchFamily="34" charset="0"/>
            </a:rPr>
            <a:t>Transitional Arrangements</a:t>
          </a:r>
          <a:endParaRPr lang="en-ZA" sz="18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dgm:t>
    </dgm:pt>
    <dgm:pt modelId="{D86A06A1-65BA-456F-A97E-5DD59099613C}" type="parTrans" cxnId="{5FAD1117-5EE9-40DB-A990-8700736E8887}">
      <dgm:prSet/>
      <dgm:spPr/>
      <dgm:t>
        <a:bodyPr/>
        <a:lstStyle/>
        <a:p>
          <a:endParaRPr lang="en-ZA"/>
        </a:p>
      </dgm:t>
    </dgm:pt>
    <dgm:pt modelId="{7C4CC972-04EC-4A47-9BD1-BEC767B6B0F4}" type="sibTrans" cxnId="{5FAD1117-5EE9-40DB-A990-8700736E8887}">
      <dgm:prSet/>
      <dgm:spPr/>
      <dgm:t>
        <a:bodyPr/>
        <a:lstStyle/>
        <a:p>
          <a:endParaRPr lang="en-ZA"/>
        </a:p>
      </dgm:t>
    </dgm:pt>
    <dgm:pt modelId="{CA071B77-BAFE-413A-B351-A1A0A1CE3BCA}">
      <dgm:prSet phldrT="[Text]" custT="1"/>
      <dgm:spPr>
        <a:solidFill>
          <a:schemeClr val="accent4">
            <a:lumMod val="75000"/>
          </a:schemeClr>
        </a:solidFill>
      </dgm:spPr>
      <dgm:t>
        <a:bodyPr/>
        <a:lstStyle/>
        <a:p>
          <a:pPr algn="l"/>
          <a:r>
            <a:rPr lang="en-ZA" sz="18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New Refund &amp; Drawback Process</a:t>
          </a:r>
        </a:p>
      </dgm:t>
    </dgm:pt>
    <dgm:pt modelId="{811EA11A-C8A8-4B15-8F46-A6A70704FE09}" type="sibTrans" cxnId="{B4BF25FC-E7E0-4617-ABC0-6AE6C1F47205}">
      <dgm:prSet/>
      <dgm:spPr/>
      <dgm:t>
        <a:bodyPr/>
        <a:lstStyle/>
        <a:p>
          <a:pPr algn="l"/>
          <a:endParaRPr lang="en-US"/>
        </a:p>
      </dgm:t>
    </dgm:pt>
    <dgm:pt modelId="{C3B70E51-4D1C-4414-9008-185E4197BED3}" type="parTrans" cxnId="{B4BF25FC-E7E0-4617-ABC0-6AE6C1F47205}">
      <dgm:prSet/>
      <dgm:spPr/>
      <dgm:t>
        <a:bodyPr/>
        <a:lstStyle/>
        <a:p>
          <a:pPr algn="l"/>
          <a:endParaRPr lang="en-US"/>
        </a:p>
      </dgm:t>
    </dgm:pt>
    <dgm:pt modelId="{16806D77-6E00-4DB7-BB44-59BFF1430AF0}">
      <dgm:prSet phldrT="[Text]" custT="1"/>
      <dgm:spPr>
        <a:solidFill>
          <a:schemeClr val="accent4">
            <a:lumMod val="75000"/>
          </a:schemeClr>
        </a:solidFill>
      </dgm:spPr>
      <dgm:t>
        <a:bodyPr/>
        <a:lstStyle/>
        <a:p>
          <a:pPr algn="l"/>
          <a:r>
            <a:rPr lang="en-ZA" sz="18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Refund &amp; Drawback Items included in the new system</a:t>
          </a:r>
        </a:p>
      </dgm:t>
    </dgm:pt>
    <dgm:pt modelId="{795CDD80-325D-4210-8C29-CC07BE213A87}" type="parTrans" cxnId="{B7001DEE-CBEA-48D5-8816-6383FFB77066}">
      <dgm:prSet/>
      <dgm:spPr/>
      <dgm:t>
        <a:bodyPr/>
        <a:lstStyle/>
        <a:p>
          <a:endParaRPr lang="en-ZA"/>
        </a:p>
      </dgm:t>
    </dgm:pt>
    <dgm:pt modelId="{4AA8CFAA-9A2C-48B9-8319-6F3C24B97BCE}" type="sibTrans" cxnId="{B7001DEE-CBEA-48D5-8816-6383FFB77066}">
      <dgm:prSet/>
      <dgm:spPr/>
      <dgm:t>
        <a:bodyPr/>
        <a:lstStyle/>
        <a:p>
          <a:endParaRPr lang="en-ZA"/>
        </a:p>
      </dgm:t>
    </dgm:pt>
    <dgm:pt modelId="{20C37C96-9142-4C30-91C9-299D8B048F60}" type="pres">
      <dgm:prSet presAssocID="{455AD003-AEB0-4DC2-BEF9-327ABF93D053}" presName="Name0" presStyleCnt="0">
        <dgm:presLayoutVars>
          <dgm:chMax val="7"/>
          <dgm:chPref val="7"/>
          <dgm:dir/>
        </dgm:presLayoutVars>
      </dgm:prSet>
      <dgm:spPr/>
    </dgm:pt>
    <dgm:pt modelId="{18B76BD4-7978-45B0-9C85-B5797F6D8239}" type="pres">
      <dgm:prSet presAssocID="{455AD003-AEB0-4DC2-BEF9-327ABF93D053}" presName="Name1" presStyleCnt="0"/>
      <dgm:spPr/>
    </dgm:pt>
    <dgm:pt modelId="{1708B225-106E-4317-9C00-A01F327A1528}" type="pres">
      <dgm:prSet presAssocID="{455AD003-AEB0-4DC2-BEF9-327ABF93D053}" presName="cycle" presStyleCnt="0"/>
      <dgm:spPr/>
    </dgm:pt>
    <dgm:pt modelId="{70A34B52-3603-4EF0-B9CF-7DA8B919BD49}" type="pres">
      <dgm:prSet presAssocID="{455AD003-AEB0-4DC2-BEF9-327ABF93D053}" presName="srcNode" presStyleLbl="node1" presStyleIdx="0" presStyleCnt="6"/>
      <dgm:spPr/>
    </dgm:pt>
    <dgm:pt modelId="{B8AECF0A-4BB8-476E-A788-EDBBABA22781}" type="pres">
      <dgm:prSet presAssocID="{455AD003-AEB0-4DC2-BEF9-327ABF93D053}" presName="conn" presStyleLbl="parChTrans1D2" presStyleIdx="0" presStyleCnt="1"/>
      <dgm:spPr/>
    </dgm:pt>
    <dgm:pt modelId="{F86F70B7-92AD-4D71-9A2F-AF43AA074140}" type="pres">
      <dgm:prSet presAssocID="{455AD003-AEB0-4DC2-BEF9-327ABF93D053}" presName="extraNode" presStyleLbl="node1" presStyleIdx="0" presStyleCnt="6"/>
      <dgm:spPr/>
    </dgm:pt>
    <dgm:pt modelId="{F50BE68C-0786-40FC-B5CF-353138D67887}" type="pres">
      <dgm:prSet presAssocID="{455AD003-AEB0-4DC2-BEF9-327ABF93D053}" presName="dstNode" presStyleLbl="node1" presStyleIdx="0" presStyleCnt="6"/>
      <dgm:spPr/>
    </dgm:pt>
    <dgm:pt modelId="{8B934E8C-CA0D-4561-B0A8-0CDBDE87FD52}" type="pres">
      <dgm:prSet presAssocID="{572635F5-C821-48AF-A2EF-417E8FC50D2E}" presName="text_1" presStyleLbl="node1" presStyleIdx="0" presStyleCnt="6">
        <dgm:presLayoutVars>
          <dgm:bulletEnabled val="1"/>
        </dgm:presLayoutVars>
      </dgm:prSet>
      <dgm:spPr/>
    </dgm:pt>
    <dgm:pt modelId="{ADBF9D27-229A-4D1F-B976-E2656AF661D4}" type="pres">
      <dgm:prSet presAssocID="{572635F5-C821-48AF-A2EF-417E8FC50D2E}" presName="accent_1" presStyleCnt="0"/>
      <dgm:spPr/>
    </dgm:pt>
    <dgm:pt modelId="{97C90CCA-3EA0-42B3-8F34-BC14347A6CA0}" type="pres">
      <dgm:prSet presAssocID="{572635F5-C821-48AF-A2EF-417E8FC50D2E}" presName="accentRepeatNode" presStyleLbl="solidFgAcc1" presStyleIdx="0" presStyleCnt="6"/>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F3C4798-C665-48C1-998C-C8D2970DF0D8}" type="pres">
      <dgm:prSet presAssocID="{E6D9307C-F89C-48BF-8E7B-1C0DAAE482C0}" presName="text_2" presStyleLbl="node1" presStyleIdx="1" presStyleCnt="6" custScaleX="99270" custScaleY="92288">
        <dgm:presLayoutVars>
          <dgm:bulletEnabled val="1"/>
        </dgm:presLayoutVars>
      </dgm:prSet>
      <dgm:spPr/>
    </dgm:pt>
    <dgm:pt modelId="{DF261BBD-D7E3-4BB0-886C-5DB730EF9A32}" type="pres">
      <dgm:prSet presAssocID="{E6D9307C-F89C-48BF-8E7B-1C0DAAE482C0}" presName="accent_2" presStyleCnt="0"/>
      <dgm:spPr/>
    </dgm:pt>
    <dgm:pt modelId="{FF2AA9B9-19B9-4992-AF29-996BE6FDCA8F}" type="pres">
      <dgm:prSet presAssocID="{E6D9307C-F89C-48BF-8E7B-1C0DAAE482C0}" presName="accentRepeatNode" presStyleLbl="solidFgAcc1" presStyleIdx="1" presStyleCnt="6"/>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198805A-7EAE-43CC-98CF-ACA6630073AE}" type="pres">
      <dgm:prSet presAssocID="{16806D77-6E00-4DB7-BB44-59BFF1430AF0}" presName="text_3" presStyleLbl="node1" presStyleIdx="2" presStyleCnt="6">
        <dgm:presLayoutVars>
          <dgm:bulletEnabled val="1"/>
        </dgm:presLayoutVars>
      </dgm:prSet>
      <dgm:spPr/>
    </dgm:pt>
    <dgm:pt modelId="{7ACC3684-C198-4090-BDE5-846610161163}" type="pres">
      <dgm:prSet presAssocID="{16806D77-6E00-4DB7-BB44-59BFF1430AF0}" presName="accent_3" presStyleCnt="0"/>
      <dgm:spPr/>
    </dgm:pt>
    <dgm:pt modelId="{98AF8B37-2CA2-4680-9EC4-04C0DF6F7EC6}" type="pres">
      <dgm:prSet presAssocID="{16806D77-6E00-4DB7-BB44-59BFF1430AF0}" presName="accentRepeatNode" presStyleLbl="solidFgAcc1" presStyleIdx="2" presStyleCnt="6"/>
      <dgm:spPr/>
    </dgm:pt>
    <dgm:pt modelId="{D5C62FFC-08F1-482F-8942-E23BE82820F0}" type="pres">
      <dgm:prSet presAssocID="{CA071B77-BAFE-413A-B351-A1A0A1CE3BCA}" presName="text_4" presStyleLbl="node1" presStyleIdx="3" presStyleCnt="6">
        <dgm:presLayoutVars>
          <dgm:bulletEnabled val="1"/>
        </dgm:presLayoutVars>
      </dgm:prSet>
      <dgm:spPr/>
    </dgm:pt>
    <dgm:pt modelId="{78BEB1D4-C791-48B0-8A1D-C6CCAD3DECC5}" type="pres">
      <dgm:prSet presAssocID="{CA071B77-BAFE-413A-B351-A1A0A1CE3BCA}" presName="accent_4" presStyleCnt="0"/>
      <dgm:spPr/>
    </dgm:pt>
    <dgm:pt modelId="{70CF2710-FF59-41FF-BD64-990096B16B1A}" type="pres">
      <dgm:prSet presAssocID="{CA071B77-BAFE-413A-B351-A1A0A1CE3BCA}" presName="accentRepeatNode" presStyleLbl="solidFgAcc1" presStyleIdx="3" presStyleCnt="6"/>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7350525-6A08-49B8-B729-66CDA6459150}" type="pres">
      <dgm:prSet presAssocID="{BC2EC4E7-CF02-411B-8D31-6A5488DD3ADD}" presName="text_5" presStyleLbl="node1" presStyleIdx="4" presStyleCnt="6">
        <dgm:presLayoutVars>
          <dgm:bulletEnabled val="1"/>
        </dgm:presLayoutVars>
      </dgm:prSet>
      <dgm:spPr/>
    </dgm:pt>
    <dgm:pt modelId="{87EE3948-1850-4CDB-A2EB-3C2529113316}" type="pres">
      <dgm:prSet presAssocID="{BC2EC4E7-CF02-411B-8D31-6A5488DD3ADD}" presName="accent_5" presStyleCnt="0"/>
      <dgm:spPr/>
    </dgm:pt>
    <dgm:pt modelId="{7FA44E34-E4FD-427F-99BA-48D323AF12F0}" type="pres">
      <dgm:prSet presAssocID="{BC2EC4E7-CF02-411B-8D31-6A5488DD3ADD}" presName="accentRepeatNode" presStyleLbl="solidFgAcc1" presStyleIdx="4" presStyleCnt="6"/>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ED80102-6FA9-4337-9BDA-2E695162BC81}" type="pres">
      <dgm:prSet presAssocID="{A1915E2C-CF71-480F-B068-5748617D9FB2}" presName="text_6" presStyleLbl="node1" presStyleIdx="5" presStyleCnt="6">
        <dgm:presLayoutVars>
          <dgm:bulletEnabled val="1"/>
        </dgm:presLayoutVars>
      </dgm:prSet>
      <dgm:spPr/>
    </dgm:pt>
    <dgm:pt modelId="{1F577473-310E-47E2-BEC4-567F597608E0}" type="pres">
      <dgm:prSet presAssocID="{A1915E2C-CF71-480F-B068-5748617D9FB2}" presName="accent_6" presStyleCnt="0"/>
      <dgm:spPr/>
    </dgm:pt>
    <dgm:pt modelId="{8A7F6529-122A-4ED8-AD34-DD11CE4E9874}" type="pres">
      <dgm:prSet presAssocID="{A1915E2C-CF71-480F-B068-5748617D9FB2}" presName="accentRepeatNode" presStyleLbl="solidFgAcc1" presStyleIdx="5" presStyleCnt="6"/>
      <dgm:spPr/>
    </dgm:pt>
  </dgm:ptLst>
  <dgm:cxnLst>
    <dgm:cxn modelId="{A1F66302-69E6-42E9-946A-EEB7B6DA7FAC}" type="presOf" srcId="{CA071B77-BAFE-413A-B351-A1A0A1CE3BCA}" destId="{D5C62FFC-08F1-482F-8942-E23BE82820F0}" srcOrd="0" destOrd="0" presId="urn:microsoft.com/office/officeart/2008/layout/VerticalCurvedList"/>
    <dgm:cxn modelId="{02AD6207-F99D-4307-B6DC-0C15190695F8}" type="presOf" srcId="{16806D77-6E00-4DB7-BB44-59BFF1430AF0}" destId="{4198805A-7EAE-43CC-98CF-ACA6630073AE}" srcOrd="0" destOrd="0" presId="urn:microsoft.com/office/officeart/2008/layout/VerticalCurvedList"/>
    <dgm:cxn modelId="{5FAD1117-5EE9-40DB-A990-8700736E8887}" srcId="{455AD003-AEB0-4DC2-BEF9-327ABF93D053}" destId="{A1915E2C-CF71-480F-B068-5748617D9FB2}" srcOrd="5" destOrd="0" parTransId="{D86A06A1-65BA-456F-A97E-5DD59099613C}" sibTransId="{7C4CC972-04EC-4A47-9BD1-BEC767B6B0F4}"/>
    <dgm:cxn modelId="{85854E70-B052-46AF-8A15-D8795CB3C271}" type="presOf" srcId="{E6D9307C-F89C-48BF-8E7B-1C0DAAE482C0}" destId="{DF3C4798-C665-48C1-998C-C8D2970DF0D8}" srcOrd="0" destOrd="0" presId="urn:microsoft.com/office/officeart/2008/layout/VerticalCurvedList"/>
    <dgm:cxn modelId="{FD8B7A74-A8ED-4BCC-9455-F50BAEEE4457}" type="presOf" srcId="{455AD003-AEB0-4DC2-BEF9-327ABF93D053}" destId="{20C37C96-9142-4C30-91C9-299D8B048F60}" srcOrd="0" destOrd="0" presId="urn:microsoft.com/office/officeart/2008/layout/VerticalCurvedList"/>
    <dgm:cxn modelId="{B681D9AC-D03F-4F8A-B9F8-49C74C0C2248}" type="presOf" srcId="{5E6C9C27-9D64-4966-B657-FA17C01E7F49}" destId="{B8AECF0A-4BB8-476E-A788-EDBBABA22781}" srcOrd="0" destOrd="0" presId="urn:microsoft.com/office/officeart/2008/layout/VerticalCurvedList"/>
    <dgm:cxn modelId="{3E71FCC2-CFDA-44F1-B51E-8FBD48481406}" type="presOf" srcId="{A1915E2C-CF71-480F-B068-5748617D9FB2}" destId="{8ED80102-6FA9-4337-9BDA-2E695162BC81}" srcOrd="0" destOrd="0" presId="urn:microsoft.com/office/officeart/2008/layout/VerticalCurvedList"/>
    <dgm:cxn modelId="{8CEB4FC8-AA01-468D-8254-314D8FB13B19}" srcId="{455AD003-AEB0-4DC2-BEF9-327ABF93D053}" destId="{572635F5-C821-48AF-A2EF-417E8FC50D2E}" srcOrd="0" destOrd="0" parTransId="{5C4C782C-40ED-48D7-BAEE-9C871E3C7F90}" sibTransId="{5E6C9C27-9D64-4966-B657-FA17C01E7F49}"/>
    <dgm:cxn modelId="{350BF9CB-AF58-4F90-B103-BA51A372C31A}" type="presOf" srcId="{572635F5-C821-48AF-A2EF-417E8FC50D2E}" destId="{8B934E8C-CA0D-4561-B0A8-0CDBDE87FD52}" srcOrd="0" destOrd="0" presId="urn:microsoft.com/office/officeart/2008/layout/VerticalCurvedList"/>
    <dgm:cxn modelId="{AEC9F1E5-2B2F-4191-AA64-1E8B11D03C63}" srcId="{455AD003-AEB0-4DC2-BEF9-327ABF93D053}" destId="{BC2EC4E7-CF02-411B-8D31-6A5488DD3ADD}" srcOrd="4" destOrd="0" parTransId="{24A22A18-E231-4783-93C8-D4A680E666AB}" sibTransId="{CC550815-5837-411A-90EE-A34E8B8AE6B0}"/>
    <dgm:cxn modelId="{B7001DEE-CBEA-48D5-8816-6383FFB77066}" srcId="{455AD003-AEB0-4DC2-BEF9-327ABF93D053}" destId="{16806D77-6E00-4DB7-BB44-59BFF1430AF0}" srcOrd="2" destOrd="0" parTransId="{795CDD80-325D-4210-8C29-CC07BE213A87}" sibTransId="{4AA8CFAA-9A2C-48B9-8319-6F3C24B97BCE}"/>
    <dgm:cxn modelId="{25731BEF-AE68-42B8-8342-03E8B5AE97B3}" srcId="{455AD003-AEB0-4DC2-BEF9-327ABF93D053}" destId="{E6D9307C-F89C-48BF-8E7B-1C0DAAE482C0}" srcOrd="1" destOrd="0" parTransId="{091C4626-830C-4268-89E1-539A8C6B3145}" sibTransId="{5447F7F7-EFEB-4CD5-B8AF-F1AA41C8A829}"/>
    <dgm:cxn modelId="{83031DF7-61A7-4CC2-BC99-3433F99CCD74}" type="presOf" srcId="{BC2EC4E7-CF02-411B-8D31-6A5488DD3ADD}" destId="{57350525-6A08-49B8-B729-66CDA6459150}" srcOrd="0" destOrd="0" presId="urn:microsoft.com/office/officeart/2008/layout/VerticalCurvedList"/>
    <dgm:cxn modelId="{B4BF25FC-E7E0-4617-ABC0-6AE6C1F47205}" srcId="{455AD003-AEB0-4DC2-BEF9-327ABF93D053}" destId="{CA071B77-BAFE-413A-B351-A1A0A1CE3BCA}" srcOrd="3" destOrd="0" parTransId="{C3B70E51-4D1C-4414-9008-185E4197BED3}" sibTransId="{811EA11A-C8A8-4B15-8F46-A6A70704FE09}"/>
    <dgm:cxn modelId="{3E7501E5-A92B-4484-A6D6-605DA042D9B2}" type="presParOf" srcId="{20C37C96-9142-4C30-91C9-299D8B048F60}" destId="{18B76BD4-7978-45B0-9C85-B5797F6D8239}" srcOrd="0" destOrd="0" presId="urn:microsoft.com/office/officeart/2008/layout/VerticalCurvedList"/>
    <dgm:cxn modelId="{CA4A835D-92CB-4A1A-B6DF-5145293696BB}" type="presParOf" srcId="{18B76BD4-7978-45B0-9C85-B5797F6D8239}" destId="{1708B225-106E-4317-9C00-A01F327A1528}" srcOrd="0" destOrd="0" presId="urn:microsoft.com/office/officeart/2008/layout/VerticalCurvedList"/>
    <dgm:cxn modelId="{B1512558-C4F4-4226-A60E-338EDF1B413D}" type="presParOf" srcId="{1708B225-106E-4317-9C00-A01F327A1528}" destId="{70A34B52-3603-4EF0-B9CF-7DA8B919BD49}" srcOrd="0" destOrd="0" presId="urn:microsoft.com/office/officeart/2008/layout/VerticalCurvedList"/>
    <dgm:cxn modelId="{37A59AE1-05DD-4E8E-9708-D76AB33C787F}" type="presParOf" srcId="{1708B225-106E-4317-9C00-A01F327A1528}" destId="{B8AECF0A-4BB8-476E-A788-EDBBABA22781}" srcOrd="1" destOrd="0" presId="urn:microsoft.com/office/officeart/2008/layout/VerticalCurvedList"/>
    <dgm:cxn modelId="{B30D23FA-1F1A-44C1-B071-67329F17B50C}" type="presParOf" srcId="{1708B225-106E-4317-9C00-A01F327A1528}" destId="{F86F70B7-92AD-4D71-9A2F-AF43AA074140}" srcOrd="2" destOrd="0" presId="urn:microsoft.com/office/officeart/2008/layout/VerticalCurvedList"/>
    <dgm:cxn modelId="{9042C1C2-F121-436D-ABE6-63D81DD59BA8}" type="presParOf" srcId="{1708B225-106E-4317-9C00-A01F327A1528}" destId="{F50BE68C-0786-40FC-B5CF-353138D67887}" srcOrd="3" destOrd="0" presId="urn:microsoft.com/office/officeart/2008/layout/VerticalCurvedList"/>
    <dgm:cxn modelId="{0D1F8BB7-EFA5-4399-B91A-EB9A3A47A445}" type="presParOf" srcId="{18B76BD4-7978-45B0-9C85-B5797F6D8239}" destId="{8B934E8C-CA0D-4561-B0A8-0CDBDE87FD52}" srcOrd="1" destOrd="0" presId="urn:microsoft.com/office/officeart/2008/layout/VerticalCurvedList"/>
    <dgm:cxn modelId="{76DADFEF-81BB-4811-9DFE-1D5B93D3A63F}" type="presParOf" srcId="{18B76BD4-7978-45B0-9C85-B5797F6D8239}" destId="{ADBF9D27-229A-4D1F-B976-E2656AF661D4}" srcOrd="2" destOrd="0" presId="urn:microsoft.com/office/officeart/2008/layout/VerticalCurvedList"/>
    <dgm:cxn modelId="{C29198FD-73B4-4EA5-96F6-E7038D422F00}" type="presParOf" srcId="{ADBF9D27-229A-4D1F-B976-E2656AF661D4}" destId="{97C90CCA-3EA0-42B3-8F34-BC14347A6CA0}" srcOrd="0" destOrd="0" presId="urn:microsoft.com/office/officeart/2008/layout/VerticalCurvedList"/>
    <dgm:cxn modelId="{C06EF911-F48A-4335-8867-C202CA5BEE2C}" type="presParOf" srcId="{18B76BD4-7978-45B0-9C85-B5797F6D8239}" destId="{DF3C4798-C665-48C1-998C-C8D2970DF0D8}" srcOrd="3" destOrd="0" presId="urn:microsoft.com/office/officeart/2008/layout/VerticalCurvedList"/>
    <dgm:cxn modelId="{92B1533C-5AAE-41CA-9720-AE1726B273D4}" type="presParOf" srcId="{18B76BD4-7978-45B0-9C85-B5797F6D8239}" destId="{DF261BBD-D7E3-4BB0-886C-5DB730EF9A32}" srcOrd="4" destOrd="0" presId="urn:microsoft.com/office/officeart/2008/layout/VerticalCurvedList"/>
    <dgm:cxn modelId="{C2B9B132-8616-41C2-B6E6-1F38C1DA4894}" type="presParOf" srcId="{DF261BBD-D7E3-4BB0-886C-5DB730EF9A32}" destId="{FF2AA9B9-19B9-4992-AF29-996BE6FDCA8F}" srcOrd="0" destOrd="0" presId="urn:microsoft.com/office/officeart/2008/layout/VerticalCurvedList"/>
    <dgm:cxn modelId="{B3B1069B-B125-4097-AD2A-C51D70EB1AF8}" type="presParOf" srcId="{18B76BD4-7978-45B0-9C85-B5797F6D8239}" destId="{4198805A-7EAE-43CC-98CF-ACA6630073AE}" srcOrd="5" destOrd="0" presId="urn:microsoft.com/office/officeart/2008/layout/VerticalCurvedList"/>
    <dgm:cxn modelId="{655E8B11-3518-4D13-94B5-1A52504C3D43}" type="presParOf" srcId="{18B76BD4-7978-45B0-9C85-B5797F6D8239}" destId="{7ACC3684-C198-4090-BDE5-846610161163}" srcOrd="6" destOrd="0" presId="urn:microsoft.com/office/officeart/2008/layout/VerticalCurvedList"/>
    <dgm:cxn modelId="{7593D43E-3320-4C28-B378-FB73A0468D38}" type="presParOf" srcId="{7ACC3684-C198-4090-BDE5-846610161163}" destId="{98AF8B37-2CA2-4680-9EC4-04C0DF6F7EC6}" srcOrd="0" destOrd="0" presId="urn:microsoft.com/office/officeart/2008/layout/VerticalCurvedList"/>
    <dgm:cxn modelId="{19191EB3-CBBE-4AA7-AE5A-05E33E746F23}" type="presParOf" srcId="{18B76BD4-7978-45B0-9C85-B5797F6D8239}" destId="{D5C62FFC-08F1-482F-8942-E23BE82820F0}" srcOrd="7" destOrd="0" presId="urn:microsoft.com/office/officeart/2008/layout/VerticalCurvedList"/>
    <dgm:cxn modelId="{74E1B537-38FE-4D5A-B3FD-832192911C0D}" type="presParOf" srcId="{18B76BD4-7978-45B0-9C85-B5797F6D8239}" destId="{78BEB1D4-C791-48B0-8A1D-C6CCAD3DECC5}" srcOrd="8" destOrd="0" presId="urn:microsoft.com/office/officeart/2008/layout/VerticalCurvedList"/>
    <dgm:cxn modelId="{8AB9BF63-3353-4F0B-BBCB-77150A27D457}" type="presParOf" srcId="{78BEB1D4-C791-48B0-8A1D-C6CCAD3DECC5}" destId="{70CF2710-FF59-41FF-BD64-990096B16B1A}" srcOrd="0" destOrd="0" presId="urn:microsoft.com/office/officeart/2008/layout/VerticalCurvedList"/>
    <dgm:cxn modelId="{0494DA73-2598-41FD-8CA1-DDC415DF76C5}" type="presParOf" srcId="{18B76BD4-7978-45B0-9C85-B5797F6D8239}" destId="{57350525-6A08-49B8-B729-66CDA6459150}" srcOrd="9" destOrd="0" presId="urn:microsoft.com/office/officeart/2008/layout/VerticalCurvedList"/>
    <dgm:cxn modelId="{1783315E-EFC2-4BC2-83D8-1ADC2AF06489}" type="presParOf" srcId="{18B76BD4-7978-45B0-9C85-B5797F6D8239}" destId="{87EE3948-1850-4CDB-A2EB-3C2529113316}" srcOrd="10" destOrd="0" presId="urn:microsoft.com/office/officeart/2008/layout/VerticalCurvedList"/>
    <dgm:cxn modelId="{69E85AD6-1E8A-4A44-9143-047402B974F7}" type="presParOf" srcId="{87EE3948-1850-4CDB-A2EB-3C2529113316}" destId="{7FA44E34-E4FD-427F-99BA-48D323AF12F0}" srcOrd="0" destOrd="0" presId="urn:microsoft.com/office/officeart/2008/layout/VerticalCurvedList"/>
    <dgm:cxn modelId="{E6DEDDE3-44AC-427B-9437-1D9961F144BF}" type="presParOf" srcId="{18B76BD4-7978-45B0-9C85-B5797F6D8239}" destId="{8ED80102-6FA9-4337-9BDA-2E695162BC81}" srcOrd="11" destOrd="0" presId="urn:microsoft.com/office/officeart/2008/layout/VerticalCurvedList"/>
    <dgm:cxn modelId="{41C947A4-1ADE-4A7A-AFC4-8E2717C2F284}" type="presParOf" srcId="{18B76BD4-7978-45B0-9C85-B5797F6D8239}" destId="{1F577473-310E-47E2-BEC4-567F597608E0}" srcOrd="12" destOrd="0" presId="urn:microsoft.com/office/officeart/2008/layout/VerticalCurvedList"/>
    <dgm:cxn modelId="{0176755F-AD8E-4AEC-880B-170DDB673091}" type="presParOf" srcId="{1F577473-310E-47E2-BEC4-567F597608E0}" destId="{8A7F6529-122A-4ED8-AD34-DD11CE4E98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1AE9F-4BF8-48C2-913A-A57D926CCBD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ZA"/>
        </a:p>
      </dgm:t>
    </dgm:pt>
    <dgm:pt modelId="{C56BD756-17C8-430A-A8A8-00F2FDDD5C20}">
      <dgm:prSet phldrT="[Text]" custT="1"/>
      <dgm:spPr/>
      <dgm:t>
        <a:bodyPr/>
        <a:lstStyle/>
        <a:p>
          <a:pPr algn="l"/>
          <a:r>
            <a:rPr lang="en-ZA" sz="1800" dirty="0">
              <a:latin typeface="Arial Body"/>
            </a:rPr>
            <a:t>Simplified processes and making it cost effective for our Traders</a:t>
          </a:r>
        </a:p>
      </dgm:t>
    </dgm:pt>
    <dgm:pt modelId="{C3FC83F7-DC82-4A90-8C6E-6A32FB6C3E89}" type="parTrans" cxnId="{463661F8-6311-4E07-A040-04BCE6DE40E9}">
      <dgm:prSet/>
      <dgm:spPr/>
      <dgm:t>
        <a:bodyPr/>
        <a:lstStyle/>
        <a:p>
          <a:endParaRPr lang="en-ZA" sz="1800"/>
        </a:p>
      </dgm:t>
    </dgm:pt>
    <dgm:pt modelId="{D54BEE49-E813-4DBC-9E82-B0869AAC5081}" type="sibTrans" cxnId="{463661F8-6311-4E07-A040-04BCE6DE40E9}">
      <dgm:prSet/>
      <dgm:spPr/>
      <dgm:t>
        <a:bodyPr/>
        <a:lstStyle/>
        <a:p>
          <a:endParaRPr lang="en-ZA" sz="1800"/>
        </a:p>
      </dgm:t>
    </dgm:pt>
    <dgm:pt modelId="{15DF18CE-6586-4027-9122-1143AB96546D}">
      <dgm:prSet phldrT="[Text]" custT="1"/>
      <dgm:spPr/>
      <dgm:t>
        <a:bodyPr/>
        <a:lstStyle/>
        <a:p>
          <a:r>
            <a:rPr lang="en-ZA" sz="1800" dirty="0">
              <a:latin typeface="Arial Body"/>
            </a:rPr>
            <a:t>Modernising processes</a:t>
          </a:r>
        </a:p>
      </dgm:t>
    </dgm:pt>
    <dgm:pt modelId="{D76E3B6F-94F6-4EB7-9FEE-138A2C7FD632}" type="parTrans" cxnId="{38592870-470A-441E-9D28-C322DC3CA042}">
      <dgm:prSet/>
      <dgm:spPr/>
      <dgm:t>
        <a:bodyPr/>
        <a:lstStyle/>
        <a:p>
          <a:endParaRPr lang="en-ZA" sz="1800"/>
        </a:p>
      </dgm:t>
    </dgm:pt>
    <dgm:pt modelId="{60AE2E95-3EDE-4191-8910-8B251CBDCCAB}" type="sibTrans" cxnId="{38592870-470A-441E-9D28-C322DC3CA042}">
      <dgm:prSet/>
      <dgm:spPr/>
      <dgm:t>
        <a:bodyPr/>
        <a:lstStyle/>
        <a:p>
          <a:endParaRPr lang="en-ZA" sz="1800"/>
        </a:p>
      </dgm:t>
    </dgm:pt>
    <dgm:pt modelId="{166DED45-F322-4F8A-964D-138FC8DAC758}">
      <dgm:prSet phldrT="[Text]" custT="1"/>
      <dgm:spPr/>
      <dgm:t>
        <a:bodyPr/>
        <a:lstStyle/>
        <a:p>
          <a:r>
            <a:rPr lang="en-ZA" sz="1800" dirty="0">
              <a:latin typeface="Arial Body"/>
            </a:rPr>
            <a:t>Automating processes</a:t>
          </a:r>
        </a:p>
      </dgm:t>
    </dgm:pt>
    <dgm:pt modelId="{F935A61B-44C4-442E-A3AB-CA3934D9E501}" type="parTrans" cxnId="{87C8DA25-078A-4D2D-971F-9DEFCFBDAFB5}">
      <dgm:prSet/>
      <dgm:spPr/>
      <dgm:t>
        <a:bodyPr/>
        <a:lstStyle/>
        <a:p>
          <a:endParaRPr lang="en-ZA" sz="1800"/>
        </a:p>
      </dgm:t>
    </dgm:pt>
    <dgm:pt modelId="{8F808203-3D45-4463-9DDE-91A5BE5F0F40}" type="sibTrans" cxnId="{87C8DA25-078A-4D2D-971F-9DEFCFBDAFB5}">
      <dgm:prSet/>
      <dgm:spPr/>
      <dgm:t>
        <a:bodyPr/>
        <a:lstStyle/>
        <a:p>
          <a:endParaRPr lang="en-ZA" sz="1800"/>
        </a:p>
      </dgm:t>
    </dgm:pt>
    <dgm:pt modelId="{0C6A8AEA-617B-49ED-B6B1-8A30A9CAC7D6}" type="pres">
      <dgm:prSet presAssocID="{9441AE9F-4BF8-48C2-913A-A57D926CCBDC}" presName="rootnode" presStyleCnt="0">
        <dgm:presLayoutVars>
          <dgm:chMax/>
          <dgm:chPref/>
          <dgm:dir/>
          <dgm:animLvl val="lvl"/>
        </dgm:presLayoutVars>
      </dgm:prSet>
      <dgm:spPr/>
    </dgm:pt>
    <dgm:pt modelId="{D7BF84B8-6C82-4CC5-98C2-A6A0475F02BB}" type="pres">
      <dgm:prSet presAssocID="{C56BD756-17C8-430A-A8A8-00F2FDDD5C20}" presName="composite" presStyleCnt="0"/>
      <dgm:spPr/>
    </dgm:pt>
    <dgm:pt modelId="{1E06CDDB-3E8E-4C22-A831-6AF5D43DC91B}" type="pres">
      <dgm:prSet presAssocID="{C56BD756-17C8-430A-A8A8-00F2FDDD5C20}" presName="LShape" presStyleLbl="alignNode1" presStyleIdx="0" presStyleCnt="5"/>
      <dgm:spPr/>
    </dgm:pt>
    <dgm:pt modelId="{14E1BEBD-979D-4384-A297-95267A4E5AAC}" type="pres">
      <dgm:prSet presAssocID="{C56BD756-17C8-430A-A8A8-00F2FDDD5C20}" presName="ParentText" presStyleLbl="revTx" presStyleIdx="0" presStyleCnt="3">
        <dgm:presLayoutVars>
          <dgm:chMax val="0"/>
          <dgm:chPref val="0"/>
          <dgm:bulletEnabled val="1"/>
        </dgm:presLayoutVars>
      </dgm:prSet>
      <dgm:spPr/>
    </dgm:pt>
    <dgm:pt modelId="{97156A6B-4707-48B2-A5A2-E96EBB3385FB}" type="pres">
      <dgm:prSet presAssocID="{C56BD756-17C8-430A-A8A8-00F2FDDD5C20}" presName="Triangle" presStyleLbl="alignNode1" presStyleIdx="1" presStyleCnt="5"/>
      <dgm:spPr/>
    </dgm:pt>
    <dgm:pt modelId="{FA049F40-CF57-416B-B4E3-FA7CDC8146F5}" type="pres">
      <dgm:prSet presAssocID="{D54BEE49-E813-4DBC-9E82-B0869AAC5081}" presName="sibTrans" presStyleCnt="0"/>
      <dgm:spPr/>
    </dgm:pt>
    <dgm:pt modelId="{96CA7028-D5DD-41EC-9F9B-283F09D5B141}" type="pres">
      <dgm:prSet presAssocID="{D54BEE49-E813-4DBC-9E82-B0869AAC5081}" presName="space" presStyleCnt="0"/>
      <dgm:spPr/>
    </dgm:pt>
    <dgm:pt modelId="{B6ADCDD8-DF0B-41D5-8798-4FC173A0102F}" type="pres">
      <dgm:prSet presAssocID="{15DF18CE-6586-4027-9122-1143AB96546D}" presName="composite" presStyleCnt="0"/>
      <dgm:spPr/>
    </dgm:pt>
    <dgm:pt modelId="{569C60EB-D7DA-4873-989D-7D5DE9C0C435}" type="pres">
      <dgm:prSet presAssocID="{15DF18CE-6586-4027-9122-1143AB96546D}" presName="LShape" presStyleLbl="alignNode1" presStyleIdx="2" presStyleCnt="5"/>
      <dgm:spPr/>
    </dgm:pt>
    <dgm:pt modelId="{5ECD8F72-AD23-419E-81BA-C1D0E3D606DA}" type="pres">
      <dgm:prSet presAssocID="{15DF18CE-6586-4027-9122-1143AB96546D}" presName="ParentText" presStyleLbl="revTx" presStyleIdx="1" presStyleCnt="3">
        <dgm:presLayoutVars>
          <dgm:chMax val="0"/>
          <dgm:chPref val="0"/>
          <dgm:bulletEnabled val="1"/>
        </dgm:presLayoutVars>
      </dgm:prSet>
      <dgm:spPr/>
    </dgm:pt>
    <dgm:pt modelId="{6A35860E-EDBC-455A-9B8B-0143BAAEF2F2}" type="pres">
      <dgm:prSet presAssocID="{15DF18CE-6586-4027-9122-1143AB96546D}" presName="Triangle" presStyleLbl="alignNode1" presStyleIdx="3" presStyleCnt="5"/>
      <dgm:spPr/>
    </dgm:pt>
    <dgm:pt modelId="{BDC1615E-0F45-4F11-A782-A599A3D32D05}" type="pres">
      <dgm:prSet presAssocID="{60AE2E95-3EDE-4191-8910-8B251CBDCCAB}" presName="sibTrans" presStyleCnt="0"/>
      <dgm:spPr/>
    </dgm:pt>
    <dgm:pt modelId="{9E4B2EE8-6AEC-41CC-A3F5-FF0FC7F71450}" type="pres">
      <dgm:prSet presAssocID="{60AE2E95-3EDE-4191-8910-8B251CBDCCAB}" presName="space" presStyleCnt="0"/>
      <dgm:spPr/>
    </dgm:pt>
    <dgm:pt modelId="{E23FF783-2210-463D-9369-9EB9D351D7C4}" type="pres">
      <dgm:prSet presAssocID="{166DED45-F322-4F8A-964D-138FC8DAC758}" presName="composite" presStyleCnt="0"/>
      <dgm:spPr/>
    </dgm:pt>
    <dgm:pt modelId="{2C149B4F-03D9-4EB0-8808-7491F03DE706}" type="pres">
      <dgm:prSet presAssocID="{166DED45-F322-4F8A-964D-138FC8DAC758}" presName="LShape" presStyleLbl="alignNode1" presStyleIdx="4" presStyleCnt="5"/>
      <dgm:spPr/>
    </dgm:pt>
    <dgm:pt modelId="{BC3917A6-28FF-4795-B7CE-5DA106B70214}" type="pres">
      <dgm:prSet presAssocID="{166DED45-F322-4F8A-964D-138FC8DAC758}" presName="ParentText" presStyleLbl="revTx" presStyleIdx="2" presStyleCnt="3">
        <dgm:presLayoutVars>
          <dgm:chMax val="0"/>
          <dgm:chPref val="0"/>
          <dgm:bulletEnabled val="1"/>
        </dgm:presLayoutVars>
      </dgm:prSet>
      <dgm:spPr/>
    </dgm:pt>
  </dgm:ptLst>
  <dgm:cxnLst>
    <dgm:cxn modelId="{87C8DA25-078A-4D2D-971F-9DEFCFBDAFB5}" srcId="{9441AE9F-4BF8-48C2-913A-A57D926CCBDC}" destId="{166DED45-F322-4F8A-964D-138FC8DAC758}" srcOrd="2" destOrd="0" parTransId="{F935A61B-44C4-442E-A3AB-CA3934D9E501}" sibTransId="{8F808203-3D45-4463-9DDE-91A5BE5F0F40}"/>
    <dgm:cxn modelId="{D309A35C-8779-4272-B144-BFD4426150AB}" type="presOf" srcId="{166DED45-F322-4F8A-964D-138FC8DAC758}" destId="{BC3917A6-28FF-4795-B7CE-5DA106B70214}" srcOrd="0" destOrd="0" presId="urn:microsoft.com/office/officeart/2009/3/layout/StepUpProcess"/>
    <dgm:cxn modelId="{38592870-470A-441E-9D28-C322DC3CA042}" srcId="{9441AE9F-4BF8-48C2-913A-A57D926CCBDC}" destId="{15DF18CE-6586-4027-9122-1143AB96546D}" srcOrd="1" destOrd="0" parTransId="{D76E3B6F-94F6-4EB7-9FEE-138A2C7FD632}" sibTransId="{60AE2E95-3EDE-4191-8910-8B251CBDCCAB}"/>
    <dgm:cxn modelId="{DBA2C184-040A-4865-8611-AAB03DEE0254}" type="presOf" srcId="{15DF18CE-6586-4027-9122-1143AB96546D}" destId="{5ECD8F72-AD23-419E-81BA-C1D0E3D606DA}" srcOrd="0" destOrd="0" presId="urn:microsoft.com/office/officeart/2009/3/layout/StepUpProcess"/>
    <dgm:cxn modelId="{6A6563BD-4E49-4417-A212-3048E2B07E0B}" type="presOf" srcId="{9441AE9F-4BF8-48C2-913A-A57D926CCBDC}" destId="{0C6A8AEA-617B-49ED-B6B1-8A30A9CAC7D6}" srcOrd="0" destOrd="0" presId="urn:microsoft.com/office/officeart/2009/3/layout/StepUpProcess"/>
    <dgm:cxn modelId="{463661F8-6311-4E07-A040-04BCE6DE40E9}" srcId="{9441AE9F-4BF8-48C2-913A-A57D926CCBDC}" destId="{C56BD756-17C8-430A-A8A8-00F2FDDD5C20}" srcOrd="0" destOrd="0" parTransId="{C3FC83F7-DC82-4A90-8C6E-6A32FB6C3E89}" sibTransId="{D54BEE49-E813-4DBC-9E82-B0869AAC5081}"/>
    <dgm:cxn modelId="{58AAAAFB-26DA-44FF-99C1-DE889D8EE831}" type="presOf" srcId="{C56BD756-17C8-430A-A8A8-00F2FDDD5C20}" destId="{14E1BEBD-979D-4384-A297-95267A4E5AAC}" srcOrd="0" destOrd="0" presId="urn:microsoft.com/office/officeart/2009/3/layout/StepUpProcess"/>
    <dgm:cxn modelId="{44F22BFF-C42B-4A3B-8604-A23E437143DB}" type="presParOf" srcId="{0C6A8AEA-617B-49ED-B6B1-8A30A9CAC7D6}" destId="{D7BF84B8-6C82-4CC5-98C2-A6A0475F02BB}" srcOrd="0" destOrd="0" presId="urn:microsoft.com/office/officeart/2009/3/layout/StepUpProcess"/>
    <dgm:cxn modelId="{4AF2A1ED-B0BF-435D-9780-94F447237DDA}" type="presParOf" srcId="{D7BF84B8-6C82-4CC5-98C2-A6A0475F02BB}" destId="{1E06CDDB-3E8E-4C22-A831-6AF5D43DC91B}" srcOrd="0" destOrd="0" presId="urn:microsoft.com/office/officeart/2009/3/layout/StepUpProcess"/>
    <dgm:cxn modelId="{707FA2A3-A1FB-4B5B-8162-DA30C872EFB3}" type="presParOf" srcId="{D7BF84B8-6C82-4CC5-98C2-A6A0475F02BB}" destId="{14E1BEBD-979D-4384-A297-95267A4E5AAC}" srcOrd="1" destOrd="0" presId="urn:microsoft.com/office/officeart/2009/3/layout/StepUpProcess"/>
    <dgm:cxn modelId="{77D3CB2C-659A-4F47-988B-3E36FBF9258B}" type="presParOf" srcId="{D7BF84B8-6C82-4CC5-98C2-A6A0475F02BB}" destId="{97156A6B-4707-48B2-A5A2-E96EBB3385FB}" srcOrd="2" destOrd="0" presId="urn:microsoft.com/office/officeart/2009/3/layout/StepUpProcess"/>
    <dgm:cxn modelId="{CACBBAC0-EED1-4787-9D92-84F0A12D7799}" type="presParOf" srcId="{0C6A8AEA-617B-49ED-B6B1-8A30A9CAC7D6}" destId="{FA049F40-CF57-416B-B4E3-FA7CDC8146F5}" srcOrd="1" destOrd="0" presId="urn:microsoft.com/office/officeart/2009/3/layout/StepUpProcess"/>
    <dgm:cxn modelId="{6C4D15C1-B50E-4D56-AFB3-800497FB45A0}" type="presParOf" srcId="{FA049F40-CF57-416B-B4E3-FA7CDC8146F5}" destId="{96CA7028-D5DD-41EC-9F9B-283F09D5B141}" srcOrd="0" destOrd="0" presId="urn:microsoft.com/office/officeart/2009/3/layout/StepUpProcess"/>
    <dgm:cxn modelId="{680F2AAF-4C60-4E1D-BEE7-BEA8B0E18709}" type="presParOf" srcId="{0C6A8AEA-617B-49ED-B6B1-8A30A9CAC7D6}" destId="{B6ADCDD8-DF0B-41D5-8798-4FC173A0102F}" srcOrd="2" destOrd="0" presId="urn:microsoft.com/office/officeart/2009/3/layout/StepUpProcess"/>
    <dgm:cxn modelId="{45054058-EC70-4BC6-88E7-5B5E4BFAE72C}" type="presParOf" srcId="{B6ADCDD8-DF0B-41D5-8798-4FC173A0102F}" destId="{569C60EB-D7DA-4873-989D-7D5DE9C0C435}" srcOrd="0" destOrd="0" presId="urn:microsoft.com/office/officeart/2009/3/layout/StepUpProcess"/>
    <dgm:cxn modelId="{F9FF77B6-15B3-4898-A967-5A9DDF3A8224}" type="presParOf" srcId="{B6ADCDD8-DF0B-41D5-8798-4FC173A0102F}" destId="{5ECD8F72-AD23-419E-81BA-C1D0E3D606DA}" srcOrd="1" destOrd="0" presId="urn:microsoft.com/office/officeart/2009/3/layout/StepUpProcess"/>
    <dgm:cxn modelId="{B610589E-D6DD-48CB-815E-3F77D519FCDA}" type="presParOf" srcId="{B6ADCDD8-DF0B-41D5-8798-4FC173A0102F}" destId="{6A35860E-EDBC-455A-9B8B-0143BAAEF2F2}" srcOrd="2" destOrd="0" presId="urn:microsoft.com/office/officeart/2009/3/layout/StepUpProcess"/>
    <dgm:cxn modelId="{285053B3-4C5B-49B2-96C1-A95C48A3EB42}" type="presParOf" srcId="{0C6A8AEA-617B-49ED-B6B1-8A30A9CAC7D6}" destId="{BDC1615E-0F45-4F11-A782-A599A3D32D05}" srcOrd="3" destOrd="0" presId="urn:microsoft.com/office/officeart/2009/3/layout/StepUpProcess"/>
    <dgm:cxn modelId="{1706474E-C5DE-46C6-AD0A-2537517FAB80}" type="presParOf" srcId="{BDC1615E-0F45-4F11-A782-A599A3D32D05}" destId="{9E4B2EE8-6AEC-41CC-A3F5-FF0FC7F71450}" srcOrd="0" destOrd="0" presId="urn:microsoft.com/office/officeart/2009/3/layout/StepUpProcess"/>
    <dgm:cxn modelId="{F93DBC7C-004E-46FC-B319-4E6EFF869E8C}" type="presParOf" srcId="{0C6A8AEA-617B-49ED-B6B1-8A30A9CAC7D6}" destId="{E23FF783-2210-463D-9369-9EB9D351D7C4}" srcOrd="4" destOrd="0" presId="urn:microsoft.com/office/officeart/2009/3/layout/StepUpProcess"/>
    <dgm:cxn modelId="{DCA88DD2-4675-4128-ACD5-6BB076005F9B}" type="presParOf" srcId="{E23FF783-2210-463D-9369-9EB9D351D7C4}" destId="{2C149B4F-03D9-4EB0-8808-7491F03DE706}" srcOrd="0" destOrd="0" presId="urn:microsoft.com/office/officeart/2009/3/layout/StepUpProcess"/>
    <dgm:cxn modelId="{1E8AB25B-4019-4535-87E7-57A4B591AB6D}" type="presParOf" srcId="{E23FF783-2210-463D-9369-9EB9D351D7C4}" destId="{BC3917A6-28FF-4795-B7CE-5DA106B7021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A8C28E-9D09-409D-94D2-4C3DFEFB3B5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ZA"/>
        </a:p>
      </dgm:t>
    </dgm:pt>
    <dgm:pt modelId="{6890ED74-95A0-466D-BE1E-2B30686412EE}">
      <dgm:prSet phldrT="[Text]" custT="1"/>
      <dgm:spPr/>
      <dgm:t>
        <a:bodyPr/>
        <a:lstStyle/>
        <a:p>
          <a:r>
            <a:rPr lang="en-ZA" sz="2000" b="1" dirty="0"/>
            <a:t>Customs</a:t>
          </a:r>
        </a:p>
      </dgm:t>
    </dgm:pt>
    <dgm:pt modelId="{8E9C8B20-2251-4C2E-96D1-2914E61D5A4E}" type="parTrans" cxnId="{E3F8D795-F3D5-4CCE-95A6-772F96A51155}">
      <dgm:prSet/>
      <dgm:spPr/>
      <dgm:t>
        <a:bodyPr/>
        <a:lstStyle/>
        <a:p>
          <a:endParaRPr lang="en-ZA" sz="1800"/>
        </a:p>
      </dgm:t>
    </dgm:pt>
    <dgm:pt modelId="{3B7AE4A6-6FC7-4ACB-8E56-E663D2A3D625}" type="sibTrans" cxnId="{E3F8D795-F3D5-4CCE-95A6-772F96A51155}">
      <dgm:prSet/>
      <dgm:spPr/>
      <dgm:t>
        <a:bodyPr/>
        <a:lstStyle/>
        <a:p>
          <a:endParaRPr lang="en-ZA" sz="1800"/>
        </a:p>
      </dgm:t>
    </dgm:pt>
    <dgm:pt modelId="{E0AFD514-E3B8-42D1-A31C-B4B58499A3D7}">
      <dgm:prSet phldrT="[Text]" custT="1"/>
      <dgm:spPr/>
      <dgm:t>
        <a:bodyPr/>
        <a:lstStyle/>
        <a:p>
          <a:pPr>
            <a:buFont typeface="Arial" panose="020B0604020202020204" pitchFamily="34" charset="0"/>
            <a:buChar char="•"/>
          </a:pPr>
          <a:endParaRPr lang="en-ZA" sz="1800" dirty="0"/>
        </a:p>
        <a:p>
          <a:pPr>
            <a:buFont typeface="Arial" panose="020B0604020202020204" pitchFamily="34" charset="0"/>
            <a:buChar char="•"/>
          </a:pPr>
          <a:endParaRPr lang="en-ZA" sz="1800" dirty="0"/>
        </a:p>
        <a:p>
          <a:pPr>
            <a:buFont typeface="Arial" panose="020B0604020202020204" pitchFamily="34" charset="0"/>
            <a:buChar char="•"/>
          </a:pPr>
          <a:endParaRPr lang="en-ZA" sz="1800" dirty="0"/>
        </a:p>
        <a:p>
          <a:pPr>
            <a:buFont typeface="Arial" panose="020B0604020202020204" pitchFamily="34" charset="0"/>
            <a:buChar char="•"/>
          </a:pPr>
          <a:endParaRPr lang="en-ZA" sz="1600" dirty="0"/>
        </a:p>
        <a:p>
          <a:pPr>
            <a:buFont typeface="Arial" panose="020B0604020202020204" pitchFamily="34" charset="0"/>
            <a:buChar char="•"/>
          </a:pPr>
          <a:r>
            <a:rPr lang="en-ZA" sz="1600" dirty="0"/>
            <a:t>Schedule 5 part 1</a:t>
          </a:r>
        </a:p>
        <a:p>
          <a:pPr>
            <a:buFont typeface="Arial" panose="020B0604020202020204" pitchFamily="34" charset="0"/>
            <a:buChar char="•"/>
          </a:pPr>
          <a:r>
            <a:rPr lang="en-ZA" sz="1600" dirty="0"/>
            <a:t>(</a:t>
          </a:r>
          <a:r>
            <a:rPr lang="en-GB" sz="1600" dirty="0">
              <a:latin typeface="+mn-lt"/>
            </a:rPr>
            <a:t>Specific rebates)</a:t>
          </a:r>
        </a:p>
        <a:p>
          <a:pPr>
            <a:buFont typeface="Arial" panose="020B0604020202020204" pitchFamily="34" charset="0"/>
            <a:buChar char="•"/>
          </a:pPr>
          <a:endParaRPr lang="en-GB" sz="1600" dirty="0">
            <a:latin typeface="+mn-lt"/>
          </a:endParaRPr>
        </a:p>
        <a:p>
          <a:pPr>
            <a:buFont typeface="Arial" panose="020B0604020202020204" pitchFamily="34" charset="0"/>
            <a:buChar char="•"/>
          </a:pPr>
          <a:r>
            <a:rPr lang="en-GB" sz="1600" dirty="0">
              <a:latin typeface="+mn-lt"/>
            </a:rPr>
            <a:t>Schedule 5 Part 2 (Export same condition as import)</a:t>
          </a:r>
        </a:p>
        <a:p>
          <a:pPr>
            <a:buFont typeface="Arial" panose="020B0604020202020204" pitchFamily="34" charset="0"/>
            <a:buChar char="•"/>
          </a:pPr>
          <a:endParaRPr lang="en-GB" sz="1600" dirty="0">
            <a:latin typeface="+mn-lt"/>
          </a:endParaRPr>
        </a:p>
        <a:p>
          <a:pPr>
            <a:buFont typeface="Arial" panose="020B0604020202020204" pitchFamily="34" charset="0"/>
            <a:buChar char="•"/>
          </a:pPr>
          <a:r>
            <a:rPr lang="en-GB" sz="1600" dirty="0">
              <a:latin typeface="+mn-lt"/>
            </a:rPr>
            <a:t>Schedule 5 Part 3 (Motor vehicles)</a:t>
          </a:r>
        </a:p>
        <a:p>
          <a:pPr>
            <a:buFont typeface="Arial" panose="020B0604020202020204" pitchFamily="34" charset="0"/>
            <a:buChar char="•"/>
          </a:pPr>
          <a:endParaRPr lang="en-GB" sz="1600" dirty="0">
            <a:latin typeface="+mn-lt"/>
          </a:endParaRPr>
        </a:p>
        <a:p>
          <a:pPr>
            <a:buFont typeface="Arial" panose="020B0604020202020204" pitchFamily="34" charset="0"/>
            <a:buChar char="•"/>
          </a:pPr>
          <a:r>
            <a:rPr lang="en-GB" sz="1600" dirty="0">
              <a:latin typeface="+mn-lt"/>
            </a:rPr>
            <a:t>Schedule 5 Part 5 (Environmental Levy)</a:t>
          </a:r>
        </a:p>
        <a:p>
          <a:pPr>
            <a:buFont typeface="Arial" panose="020B0604020202020204" pitchFamily="34" charset="0"/>
            <a:buChar char="•"/>
          </a:pPr>
          <a:endParaRPr lang="en-GB" sz="1600" dirty="0">
            <a:latin typeface="+mn-lt"/>
          </a:endParaRPr>
        </a:p>
        <a:p>
          <a:pPr>
            <a:buFont typeface="Arial" panose="020B0604020202020204" pitchFamily="34" charset="0"/>
            <a:buChar char="•"/>
          </a:pPr>
          <a:r>
            <a:rPr lang="en-GB" sz="1600" dirty="0">
              <a:latin typeface="+mn-lt"/>
            </a:rPr>
            <a:t>Schedule 5 part 6 (Health Promotion Levy)</a:t>
          </a:r>
        </a:p>
        <a:p>
          <a:pPr>
            <a:buFont typeface="Arial" panose="020B0604020202020204" pitchFamily="34" charset="0"/>
            <a:buChar char="•"/>
          </a:pPr>
          <a:endParaRPr lang="en-GB" sz="1600" dirty="0">
            <a:latin typeface="+mn-lt"/>
          </a:endParaRPr>
        </a:p>
        <a:p>
          <a:pPr>
            <a:buFont typeface="Arial" panose="020B0604020202020204" pitchFamily="34" charset="0"/>
            <a:buChar char="•"/>
          </a:pPr>
          <a:endParaRPr lang="en-GB" sz="1600" dirty="0">
            <a:latin typeface="+mn-lt"/>
          </a:endParaRPr>
        </a:p>
        <a:p>
          <a:pPr>
            <a:buFont typeface="Arial" panose="020B0604020202020204" pitchFamily="34" charset="0"/>
            <a:buChar char="•"/>
          </a:pPr>
          <a:r>
            <a:rPr lang="en-GB" sz="1600" dirty="0">
              <a:latin typeface="+mn-lt"/>
            </a:rPr>
            <a:t> </a:t>
          </a:r>
        </a:p>
        <a:p>
          <a:pPr>
            <a:buFont typeface="Arial" panose="020B0604020202020204" pitchFamily="34" charset="0"/>
            <a:buChar char="•"/>
          </a:pPr>
          <a:endParaRPr lang="en-ZA" sz="1800" dirty="0"/>
        </a:p>
      </dgm:t>
    </dgm:pt>
    <dgm:pt modelId="{76E27880-8053-4E3F-950B-6ABBA5BDCC20}" type="parTrans" cxnId="{EA9231BA-6CB3-4C64-ABCE-57F539E459BD}">
      <dgm:prSet/>
      <dgm:spPr/>
      <dgm:t>
        <a:bodyPr/>
        <a:lstStyle/>
        <a:p>
          <a:endParaRPr lang="en-ZA" sz="1800"/>
        </a:p>
      </dgm:t>
    </dgm:pt>
    <dgm:pt modelId="{47541D92-017C-44FA-B033-D4BEE8F2CC0E}" type="sibTrans" cxnId="{EA9231BA-6CB3-4C64-ABCE-57F539E459BD}">
      <dgm:prSet/>
      <dgm:spPr/>
      <dgm:t>
        <a:bodyPr/>
        <a:lstStyle/>
        <a:p>
          <a:endParaRPr lang="en-ZA" sz="1800"/>
        </a:p>
      </dgm:t>
    </dgm:pt>
    <dgm:pt modelId="{89AAD39C-C155-45F5-A1B9-646F2568F1D7}">
      <dgm:prSet phldrT="[Text]" custT="1"/>
      <dgm:spPr/>
      <dgm:t>
        <a:bodyPr/>
        <a:lstStyle/>
        <a:p>
          <a:r>
            <a:rPr lang="en-ZA" sz="2000" b="1" dirty="0"/>
            <a:t>Excise</a:t>
          </a:r>
        </a:p>
      </dgm:t>
    </dgm:pt>
    <dgm:pt modelId="{B763A664-3E1F-457B-A21E-6AE4ADE93FDB}" type="parTrans" cxnId="{5A99409F-7D79-4BEC-A272-B2EA5129C035}">
      <dgm:prSet/>
      <dgm:spPr/>
      <dgm:t>
        <a:bodyPr/>
        <a:lstStyle/>
        <a:p>
          <a:endParaRPr lang="en-ZA" sz="1800"/>
        </a:p>
      </dgm:t>
    </dgm:pt>
    <dgm:pt modelId="{14185F1D-5C64-49BF-AD53-A2948F5C75AA}" type="sibTrans" cxnId="{5A99409F-7D79-4BEC-A272-B2EA5129C035}">
      <dgm:prSet/>
      <dgm:spPr/>
      <dgm:t>
        <a:bodyPr/>
        <a:lstStyle/>
        <a:p>
          <a:endParaRPr lang="en-ZA" sz="1800"/>
        </a:p>
      </dgm:t>
    </dgm:pt>
    <dgm:pt modelId="{89CD5834-077C-433A-A649-9286A7079220}">
      <dgm:prSet phldrT="[Text]" custT="1"/>
      <dgm:spPr/>
      <dgm:t>
        <a:bodyPr/>
        <a:lstStyle/>
        <a:p>
          <a:r>
            <a:rPr lang="en-GB" sz="1600" dirty="0">
              <a:latin typeface="+mn-lt"/>
              <a:ea typeface="Times New Roman"/>
            </a:rPr>
            <a:t>Schedule 6 Part 1F (Specific Excise Duties on Mineral Products) </a:t>
          </a:r>
        </a:p>
        <a:p>
          <a:endParaRPr lang="en-GB" sz="1600" dirty="0">
            <a:latin typeface="+mn-lt"/>
            <a:ea typeface="Times New Roman"/>
          </a:endParaRPr>
        </a:p>
        <a:p>
          <a:pPr>
            <a:buFont typeface="Arial" panose="020B0604020202020204" pitchFamily="34" charset="0"/>
            <a:buChar char="•"/>
          </a:pPr>
          <a:r>
            <a:rPr lang="en-ZA" sz="1600" dirty="0">
              <a:latin typeface="+mn-lt"/>
              <a:ea typeface="Times New Roman"/>
            </a:rPr>
            <a:t>Schedule 6 Part 3 (Refunds of Fuel Levy and Road Accident Fund)</a:t>
          </a:r>
        </a:p>
        <a:p>
          <a:pPr>
            <a:buFont typeface="Arial" panose="020B0604020202020204" pitchFamily="34" charset="0"/>
            <a:buChar char="•"/>
          </a:pPr>
          <a:endParaRPr lang="en-ZA" sz="1600" dirty="0">
            <a:latin typeface="+mn-lt"/>
            <a:ea typeface="Times New Roman"/>
          </a:endParaRPr>
        </a:p>
        <a:p>
          <a:pPr>
            <a:buFont typeface="Arial" panose="020B0604020202020204" pitchFamily="34" charset="0"/>
            <a:buChar char="•"/>
          </a:pPr>
          <a:r>
            <a:rPr lang="en-ZA" sz="1600" dirty="0">
              <a:latin typeface="+mn-lt"/>
              <a:ea typeface="Times New Roman"/>
            </a:rPr>
            <a:t>Schedule 6 Part 4 (Refunds of Environmental Levy)</a:t>
          </a:r>
        </a:p>
        <a:p>
          <a:pPr>
            <a:buFont typeface="Arial" panose="020B0604020202020204" pitchFamily="34" charset="0"/>
            <a:buChar char="•"/>
          </a:pPr>
          <a:endParaRPr lang="en-ZA" sz="1600" dirty="0">
            <a:latin typeface="+mn-lt"/>
            <a:ea typeface="Times New Roman"/>
          </a:endParaRPr>
        </a:p>
        <a:p>
          <a:pPr>
            <a:buFont typeface="Arial" panose="020B0604020202020204" pitchFamily="34" charset="0"/>
            <a:buChar char="•"/>
          </a:pPr>
          <a:r>
            <a:rPr lang="en-ZA" sz="1600" dirty="0">
              <a:latin typeface="+mn-lt"/>
              <a:ea typeface="Times New Roman"/>
            </a:rPr>
            <a:t>Schedule 6 Part 5 (</a:t>
          </a:r>
          <a:r>
            <a:rPr lang="en-GB" sz="1600" dirty="0">
              <a:latin typeface="+mn-lt"/>
              <a:ea typeface="Times New Roman"/>
            </a:rPr>
            <a:t>Refund on Health Promotion Levy) </a:t>
          </a:r>
          <a:endParaRPr lang="en-ZA" sz="1600" dirty="0"/>
        </a:p>
      </dgm:t>
    </dgm:pt>
    <dgm:pt modelId="{0E333220-EBFF-4F8B-AFEC-D9C60C83D53C}" type="parTrans" cxnId="{C5481510-498A-4CEA-AC80-BE93BA425B5A}">
      <dgm:prSet/>
      <dgm:spPr/>
      <dgm:t>
        <a:bodyPr/>
        <a:lstStyle/>
        <a:p>
          <a:endParaRPr lang="en-ZA" sz="1800"/>
        </a:p>
      </dgm:t>
    </dgm:pt>
    <dgm:pt modelId="{6514DA6F-BB00-4B73-8CAF-813F32B33C5C}" type="sibTrans" cxnId="{C5481510-498A-4CEA-AC80-BE93BA425B5A}">
      <dgm:prSet/>
      <dgm:spPr/>
      <dgm:t>
        <a:bodyPr/>
        <a:lstStyle/>
        <a:p>
          <a:endParaRPr lang="en-ZA" sz="1800"/>
        </a:p>
      </dgm:t>
    </dgm:pt>
    <dgm:pt modelId="{BC556332-B9D2-44AB-9221-A180C57BFCA8}" type="pres">
      <dgm:prSet presAssocID="{C4A8C28E-9D09-409D-94D2-4C3DFEFB3B5E}" presName="list" presStyleCnt="0">
        <dgm:presLayoutVars>
          <dgm:dir/>
          <dgm:animLvl val="lvl"/>
        </dgm:presLayoutVars>
      </dgm:prSet>
      <dgm:spPr/>
    </dgm:pt>
    <dgm:pt modelId="{A69BDA91-CBBA-4BD5-B5C2-6994A004C475}" type="pres">
      <dgm:prSet presAssocID="{6890ED74-95A0-466D-BE1E-2B30686412EE}" presName="posSpace" presStyleCnt="0"/>
      <dgm:spPr/>
    </dgm:pt>
    <dgm:pt modelId="{A14F0D5E-C41D-4E64-9AA2-C153F513C4F1}" type="pres">
      <dgm:prSet presAssocID="{6890ED74-95A0-466D-BE1E-2B30686412EE}" presName="vertFlow" presStyleCnt="0"/>
      <dgm:spPr/>
    </dgm:pt>
    <dgm:pt modelId="{2D6B2500-4B31-4AAB-8726-21C51F268D44}" type="pres">
      <dgm:prSet presAssocID="{6890ED74-95A0-466D-BE1E-2B30686412EE}" presName="topSpace" presStyleCnt="0"/>
      <dgm:spPr/>
    </dgm:pt>
    <dgm:pt modelId="{A54C3FED-DCB3-4B08-856C-653D4F04C809}" type="pres">
      <dgm:prSet presAssocID="{6890ED74-95A0-466D-BE1E-2B30686412EE}" presName="firstComp" presStyleCnt="0"/>
      <dgm:spPr/>
    </dgm:pt>
    <dgm:pt modelId="{92C0E103-7890-421F-8137-8D72C4A0043E}" type="pres">
      <dgm:prSet presAssocID="{6890ED74-95A0-466D-BE1E-2B30686412EE}" presName="firstChild" presStyleLbl="bgAccFollowNode1" presStyleIdx="0" presStyleCnt="2" custScaleX="99719" custScaleY="281619"/>
      <dgm:spPr/>
    </dgm:pt>
    <dgm:pt modelId="{8F0A9F2F-C0A6-448D-BB9B-A63259949B09}" type="pres">
      <dgm:prSet presAssocID="{6890ED74-95A0-466D-BE1E-2B30686412EE}" presName="firstChildTx" presStyleLbl="bgAccFollowNode1" presStyleIdx="0" presStyleCnt="2">
        <dgm:presLayoutVars>
          <dgm:bulletEnabled val="1"/>
        </dgm:presLayoutVars>
      </dgm:prSet>
      <dgm:spPr/>
    </dgm:pt>
    <dgm:pt modelId="{59C9A258-BC5C-46F9-9959-C92DDC5916C2}" type="pres">
      <dgm:prSet presAssocID="{6890ED74-95A0-466D-BE1E-2B30686412EE}" presName="negSpace" presStyleCnt="0"/>
      <dgm:spPr/>
    </dgm:pt>
    <dgm:pt modelId="{EC4F3C54-AE37-4458-9FD6-AF25E59F32C7}" type="pres">
      <dgm:prSet presAssocID="{6890ED74-95A0-466D-BE1E-2B30686412EE}" presName="circle" presStyleLbl="node1" presStyleIdx="0" presStyleCnt="2"/>
      <dgm:spPr/>
    </dgm:pt>
    <dgm:pt modelId="{7286B7D4-7D82-454E-97A1-5B2081B6644D}" type="pres">
      <dgm:prSet presAssocID="{3B7AE4A6-6FC7-4ACB-8E56-E663D2A3D625}" presName="transSpace" presStyleCnt="0"/>
      <dgm:spPr/>
    </dgm:pt>
    <dgm:pt modelId="{6098FF76-286D-4F6A-9FAA-6A384A5796A9}" type="pres">
      <dgm:prSet presAssocID="{89AAD39C-C155-45F5-A1B9-646F2568F1D7}" presName="posSpace" presStyleCnt="0"/>
      <dgm:spPr/>
    </dgm:pt>
    <dgm:pt modelId="{0942891B-1CB4-41DB-B7B6-3BEFD62B247B}" type="pres">
      <dgm:prSet presAssocID="{89AAD39C-C155-45F5-A1B9-646F2568F1D7}" presName="vertFlow" presStyleCnt="0"/>
      <dgm:spPr/>
    </dgm:pt>
    <dgm:pt modelId="{648461F5-0ECA-4C91-8960-AA60A035EDA0}" type="pres">
      <dgm:prSet presAssocID="{89AAD39C-C155-45F5-A1B9-646F2568F1D7}" presName="topSpace" presStyleCnt="0"/>
      <dgm:spPr/>
    </dgm:pt>
    <dgm:pt modelId="{86178153-C90C-4A89-B1C5-8D67657BDA7F}" type="pres">
      <dgm:prSet presAssocID="{89AAD39C-C155-45F5-A1B9-646F2568F1D7}" presName="firstComp" presStyleCnt="0"/>
      <dgm:spPr/>
    </dgm:pt>
    <dgm:pt modelId="{8EC48DC7-8EC5-4ED1-8C8B-14A6453C22CC}" type="pres">
      <dgm:prSet presAssocID="{89AAD39C-C155-45F5-A1B9-646F2568F1D7}" presName="firstChild" presStyleLbl="bgAccFollowNode1" presStyleIdx="1" presStyleCnt="2" custScaleY="284179"/>
      <dgm:spPr/>
    </dgm:pt>
    <dgm:pt modelId="{BA3F33DF-E7BF-46BE-9930-BEDB1C9A45DB}" type="pres">
      <dgm:prSet presAssocID="{89AAD39C-C155-45F5-A1B9-646F2568F1D7}" presName="firstChildTx" presStyleLbl="bgAccFollowNode1" presStyleIdx="1" presStyleCnt="2">
        <dgm:presLayoutVars>
          <dgm:bulletEnabled val="1"/>
        </dgm:presLayoutVars>
      </dgm:prSet>
      <dgm:spPr/>
    </dgm:pt>
    <dgm:pt modelId="{545054CB-E84E-4F46-883F-78CEE85754EF}" type="pres">
      <dgm:prSet presAssocID="{89AAD39C-C155-45F5-A1B9-646F2568F1D7}" presName="negSpace" presStyleCnt="0"/>
      <dgm:spPr/>
    </dgm:pt>
    <dgm:pt modelId="{0C645FA8-87DD-4AAF-925C-F70287731D11}" type="pres">
      <dgm:prSet presAssocID="{89AAD39C-C155-45F5-A1B9-646F2568F1D7}" presName="circle" presStyleLbl="node1" presStyleIdx="1" presStyleCnt="2"/>
      <dgm:spPr/>
    </dgm:pt>
  </dgm:ptLst>
  <dgm:cxnLst>
    <dgm:cxn modelId="{003A6A0E-D538-430B-B200-85D1149C4BFC}" type="presOf" srcId="{E0AFD514-E3B8-42D1-A31C-B4B58499A3D7}" destId="{8F0A9F2F-C0A6-448D-BB9B-A63259949B09}" srcOrd="1" destOrd="0" presId="urn:microsoft.com/office/officeart/2005/8/layout/hList9"/>
    <dgm:cxn modelId="{42E30D0F-8AFB-4E39-BFC4-2FD3B776663B}" type="presOf" srcId="{89CD5834-077C-433A-A649-9286A7079220}" destId="{BA3F33DF-E7BF-46BE-9930-BEDB1C9A45DB}" srcOrd="1" destOrd="0" presId="urn:microsoft.com/office/officeart/2005/8/layout/hList9"/>
    <dgm:cxn modelId="{C5481510-498A-4CEA-AC80-BE93BA425B5A}" srcId="{89AAD39C-C155-45F5-A1B9-646F2568F1D7}" destId="{89CD5834-077C-433A-A649-9286A7079220}" srcOrd="0" destOrd="0" parTransId="{0E333220-EBFF-4F8B-AFEC-D9C60C83D53C}" sibTransId="{6514DA6F-BB00-4B73-8CAF-813F32B33C5C}"/>
    <dgm:cxn modelId="{53905A50-E930-4F1D-98C6-34FCED3478E5}" type="presOf" srcId="{89AAD39C-C155-45F5-A1B9-646F2568F1D7}" destId="{0C645FA8-87DD-4AAF-925C-F70287731D11}" srcOrd="0" destOrd="0" presId="urn:microsoft.com/office/officeart/2005/8/layout/hList9"/>
    <dgm:cxn modelId="{E3F8D795-F3D5-4CCE-95A6-772F96A51155}" srcId="{C4A8C28E-9D09-409D-94D2-4C3DFEFB3B5E}" destId="{6890ED74-95A0-466D-BE1E-2B30686412EE}" srcOrd="0" destOrd="0" parTransId="{8E9C8B20-2251-4C2E-96D1-2914E61D5A4E}" sibTransId="{3B7AE4A6-6FC7-4ACB-8E56-E663D2A3D625}"/>
    <dgm:cxn modelId="{8352BF9A-3CFC-49B6-8502-9C0895BDF4C1}" type="presOf" srcId="{6890ED74-95A0-466D-BE1E-2B30686412EE}" destId="{EC4F3C54-AE37-4458-9FD6-AF25E59F32C7}" srcOrd="0" destOrd="0" presId="urn:microsoft.com/office/officeart/2005/8/layout/hList9"/>
    <dgm:cxn modelId="{5A99409F-7D79-4BEC-A272-B2EA5129C035}" srcId="{C4A8C28E-9D09-409D-94D2-4C3DFEFB3B5E}" destId="{89AAD39C-C155-45F5-A1B9-646F2568F1D7}" srcOrd="1" destOrd="0" parTransId="{B763A664-3E1F-457B-A21E-6AE4ADE93FDB}" sibTransId="{14185F1D-5C64-49BF-AD53-A2948F5C75AA}"/>
    <dgm:cxn modelId="{690ECFAA-EA5A-4BFE-A82C-A141F9AF6B4C}" type="presOf" srcId="{C4A8C28E-9D09-409D-94D2-4C3DFEFB3B5E}" destId="{BC556332-B9D2-44AB-9221-A180C57BFCA8}" srcOrd="0" destOrd="0" presId="urn:microsoft.com/office/officeart/2005/8/layout/hList9"/>
    <dgm:cxn modelId="{5664C5AC-6DE8-4230-9903-D42A5C111E36}" type="presOf" srcId="{E0AFD514-E3B8-42D1-A31C-B4B58499A3D7}" destId="{92C0E103-7890-421F-8137-8D72C4A0043E}" srcOrd="0" destOrd="0" presId="urn:microsoft.com/office/officeart/2005/8/layout/hList9"/>
    <dgm:cxn modelId="{EA9231BA-6CB3-4C64-ABCE-57F539E459BD}" srcId="{6890ED74-95A0-466D-BE1E-2B30686412EE}" destId="{E0AFD514-E3B8-42D1-A31C-B4B58499A3D7}" srcOrd="0" destOrd="0" parTransId="{76E27880-8053-4E3F-950B-6ABBA5BDCC20}" sibTransId="{47541D92-017C-44FA-B033-D4BEE8F2CC0E}"/>
    <dgm:cxn modelId="{DA4D15E3-9F35-42A2-92B2-48DA99E90EBB}" type="presOf" srcId="{89CD5834-077C-433A-A649-9286A7079220}" destId="{8EC48DC7-8EC5-4ED1-8C8B-14A6453C22CC}" srcOrd="0" destOrd="0" presId="urn:microsoft.com/office/officeart/2005/8/layout/hList9"/>
    <dgm:cxn modelId="{EA41EEF5-21E3-46A0-B4FA-E9308520FAB5}" type="presParOf" srcId="{BC556332-B9D2-44AB-9221-A180C57BFCA8}" destId="{A69BDA91-CBBA-4BD5-B5C2-6994A004C475}" srcOrd="0" destOrd="0" presId="urn:microsoft.com/office/officeart/2005/8/layout/hList9"/>
    <dgm:cxn modelId="{2EF8935F-70BE-409A-A325-CFAC06324851}" type="presParOf" srcId="{BC556332-B9D2-44AB-9221-A180C57BFCA8}" destId="{A14F0D5E-C41D-4E64-9AA2-C153F513C4F1}" srcOrd="1" destOrd="0" presId="urn:microsoft.com/office/officeart/2005/8/layout/hList9"/>
    <dgm:cxn modelId="{BEE1AA4A-3831-4D67-9957-909356E9AA48}" type="presParOf" srcId="{A14F0D5E-C41D-4E64-9AA2-C153F513C4F1}" destId="{2D6B2500-4B31-4AAB-8726-21C51F268D44}" srcOrd="0" destOrd="0" presId="urn:microsoft.com/office/officeart/2005/8/layout/hList9"/>
    <dgm:cxn modelId="{3B5D7472-D7C7-4109-9A61-96D648F8B936}" type="presParOf" srcId="{A14F0D5E-C41D-4E64-9AA2-C153F513C4F1}" destId="{A54C3FED-DCB3-4B08-856C-653D4F04C809}" srcOrd="1" destOrd="0" presId="urn:microsoft.com/office/officeart/2005/8/layout/hList9"/>
    <dgm:cxn modelId="{C9DECEE3-CF1A-44A8-834B-EB302FC94794}" type="presParOf" srcId="{A54C3FED-DCB3-4B08-856C-653D4F04C809}" destId="{92C0E103-7890-421F-8137-8D72C4A0043E}" srcOrd="0" destOrd="0" presId="urn:microsoft.com/office/officeart/2005/8/layout/hList9"/>
    <dgm:cxn modelId="{78FE2D54-6853-4A83-B392-468846894BB8}" type="presParOf" srcId="{A54C3FED-DCB3-4B08-856C-653D4F04C809}" destId="{8F0A9F2F-C0A6-448D-BB9B-A63259949B09}" srcOrd="1" destOrd="0" presId="urn:microsoft.com/office/officeart/2005/8/layout/hList9"/>
    <dgm:cxn modelId="{4FFFDFA6-95F5-4719-BFA4-14ED099A92AB}" type="presParOf" srcId="{BC556332-B9D2-44AB-9221-A180C57BFCA8}" destId="{59C9A258-BC5C-46F9-9959-C92DDC5916C2}" srcOrd="2" destOrd="0" presId="urn:microsoft.com/office/officeart/2005/8/layout/hList9"/>
    <dgm:cxn modelId="{D7B06E2B-13F6-4615-81DC-649FEFACF93D}" type="presParOf" srcId="{BC556332-B9D2-44AB-9221-A180C57BFCA8}" destId="{EC4F3C54-AE37-4458-9FD6-AF25E59F32C7}" srcOrd="3" destOrd="0" presId="urn:microsoft.com/office/officeart/2005/8/layout/hList9"/>
    <dgm:cxn modelId="{D1C9895C-A404-4617-BD43-AD52C2F317EA}" type="presParOf" srcId="{BC556332-B9D2-44AB-9221-A180C57BFCA8}" destId="{7286B7D4-7D82-454E-97A1-5B2081B6644D}" srcOrd="4" destOrd="0" presId="urn:microsoft.com/office/officeart/2005/8/layout/hList9"/>
    <dgm:cxn modelId="{F62D9BC5-68D6-48A2-B2BA-5D2CD430D433}" type="presParOf" srcId="{BC556332-B9D2-44AB-9221-A180C57BFCA8}" destId="{6098FF76-286D-4F6A-9FAA-6A384A5796A9}" srcOrd="5" destOrd="0" presId="urn:microsoft.com/office/officeart/2005/8/layout/hList9"/>
    <dgm:cxn modelId="{0611BF6E-4724-495E-A090-FE2DD7B10FB9}" type="presParOf" srcId="{BC556332-B9D2-44AB-9221-A180C57BFCA8}" destId="{0942891B-1CB4-41DB-B7B6-3BEFD62B247B}" srcOrd="6" destOrd="0" presId="urn:microsoft.com/office/officeart/2005/8/layout/hList9"/>
    <dgm:cxn modelId="{CC96113B-DB43-4F7D-957A-6872B69BD5D3}" type="presParOf" srcId="{0942891B-1CB4-41DB-B7B6-3BEFD62B247B}" destId="{648461F5-0ECA-4C91-8960-AA60A035EDA0}" srcOrd="0" destOrd="0" presId="urn:microsoft.com/office/officeart/2005/8/layout/hList9"/>
    <dgm:cxn modelId="{E9F8CA2D-2250-4579-914C-FB06DA9CBD13}" type="presParOf" srcId="{0942891B-1CB4-41DB-B7B6-3BEFD62B247B}" destId="{86178153-C90C-4A89-B1C5-8D67657BDA7F}" srcOrd="1" destOrd="0" presId="urn:microsoft.com/office/officeart/2005/8/layout/hList9"/>
    <dgm:cxn modelId="{A0C87D5E-8A68-4056-884A-32D8BAFA25C0}" type="presParOf" srcId="{86178153-C90C-4A89-B1C5-8D67657BDA7F}" destId="{8EC48DC7-8EC5-4ED1-8C8B-14A6453C22CC}" srcOrd="0" destOrd="0" presId="urn:microsoft.com/office/officeart/2005/8/layout/hList9"/>
    <dgm:cxn modelId="{A3597D69-76AF-4340-BD17-FB276CF47994}" type="presParOf" srcId="{86178153-C90C-4A89-B1C5-8D67657BDA7F}" destId="{BA3F33DF-E7BF-46BE-9930-BEDB1C9A45DB}" srcOrd="1" destOrd="0" presId="urn:microsoft.com/office/officeart/2005/8/layout/hList9"/>
    <dgm:cxn modelId="{EFD815FA-98CF-4D0A-90F5-E272BD3DE08F}" type="presParOf" srcId="{BC556332-B9D2-44AB-9221-A180C57BFCA8}" destId="{545054CB-E84E-4F46-883F-78CEE85754EF}" srcOrd="7" destOrd="0" presId="urn:microsoft.com/office/officeart/2005/8/layout/hList9"/>
    <dgm:cxn modelId="{49E55BD6-99F4-4C1B-87C9-D0C01B2E961F}" type="presParOf" srcId="{BC556332-B9D2-44AB-9221-A180C57BFCA8}" destId="{0C645FA8-87DD-4AAF-925C-F70287731D11}"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72D57-740F-4A9C-A0A9-879BADF7514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ZA"/>
        </a:p>
      </dgm:t>
    </dgm:pt>
    <dgm:pt modelId="{B91E6D18-CFD3-4485-8D00-EDF17396145D}">
      <dgm:prSet phldrT="[Text]" custT="1"/>
      <dgm:spPr>
        <a:solidFill>
          <a:schemeClr val="accent1">
            <a:lumMod val="60000"/>
            <a:lumOff val="40000"/>
          </a:schemeClr>
        </a:solidFill>
      </dgm:spPr>
      <dgm:t>
        <a:bodyPr/>
        <a:lstStyle/>
        <a:p>
          <a:r>
            <a:rPr lang="en-ZA" sz="1800" b="0" dirty="0">
              <a:solidFill>
                <a:schemeClr val="tx1"/>
              </a:solidFill>
              <a:latin typeface="+mn-lt"/>
              <a:ea typeface="Calibri" panose="020F0502020204030204" pitchFamily="34" charset="0"/>
            </a:rPr>
            <a:t>The applicant should have an active e-Filing profile.</a:t>
          </a:r>
          <a:endParaRPr lang="en-ZA" sz="1800" dirty="0">
            <a:solidFill>
              <a:schemeClr val="tx1"/>
            </a:solidFill>
          </a:endParaRPr>
        </a:p>
      </dgm:t>
    </dgm:pt>
    <dgm:pt modelId="{4CA763B6-352C-4CC1-B8F7-D9F843329F46}" type="parTrans" cxnId="{DC9487A0-F4FD-48B3-84E4-4C04C8CE67B5}">
      <dgm:prSet/>
      <dgm:spPr/>
      <dgm:t>
        <a:bodyPr/>
        <a:lstStyle/>
        <a:p>
          <a:endParaRPr lang="en-ZA" sz="1800">
            <a:solidFill>
              <a:schemeClr val="tx1"/>
            </a:solidFill>
          </a:endParaRPr>
        </a:p>
      </dgm:t>
    </dgm:pt>
    <dgm:pt modelId="{E8AE3B68-6F2A-41ED-8485-FA74EEDE978C}" type="sibTrans" cxnId="{DC9487A0-F4FD-48B3-84E4-4C04C8CE67B5}">
      <dgm:prSet custT="1"/>
      <dgm:spPr>
        <a:solidFill>
          <a:schemeClr val="bg1">
            <a:alpha val="90000"/>
          </a:schemeClr>
        </a:solidFill>
      </dgm:spPr>
      <dgm:t>
        <a:bodyPr/>
        <a:lstStyle/>
        <a:p>
          <a:endParaRPr lang="en-ZA" sz="1800">
            <a:solidFill>
              <a:schemeClr val="tx1"/>
            </a:solidFill>
          </a:endParaRPr>
        </a:p>
      </dgm:t>
    </dgm:pt>
    <dgm:pt modelId="{8454E9E4-B015-47ED-A8EE-0D376A5F139A}">
      <dgm:prSet phldrT="[Text]" custT="1"/>
      <dgm:spPr>
        <a:solidFill>
          <a:schemeClr val="accent1">
            <a:lumMod val="60000"/>
            <a:lumOff val="40000"/>
          </a:schemeClr>
        </a:solidFill>
      </dgm:spPr>
      <dgm:t>
        <a:bodyPr/>
        <a:lstStyle/>
        <a:p>
          <a:pPr algn="l"/>
          <a:r>
            <a:rPr lang="en-ZA" sz="1800" b="0" dirty="0">
              <a:solidFill>
                <a:schemeClr val="tx1"/>
              </a:solidFill>
              <a:effectLst/>
              <a:latin typeface="+mn-lt"/>
              <a:ea typeface="Calibri" panose="020F0502020204030204" pitchFamily="34" charset="0"/>
            </a:rPr>
            <a:t>If a third party submits on behalf of the applicant, the permission should be registered on the Registration Licensing and Accreditation (RLA) relationship management module.</a:t>
          </a:r>
          <a:endParaRPr lang="en-ZA" sz="1800" b="0" dirty="0">
            <a:solidFill>
              <a:schemeClr val="tx1"/>
            </a:solidFill>
          </a:endParaRPr>
        </a:p>
      </dgm:t>
    </dgm:pt>
    <dgm:pt modelId="{DB97F99B-D6A6-4A2B-8A39-8126AC5B60DC}" type="parTrans" cxnId="{AD681E45-46E1-4BE5-88E9-D96532BD9A65}">
      <dgm:prSet/>
      <dgm:spPr/>
      <dgm:t>
        <a:bodyPr/>
        <a:lstStyle/>
        <a:p>
          <a:endParaRPr lang="en-ZA" sz="1800">
            <a:solidFill>
              <a:schemeClr val="tx1"/>
            </a:solidFill>
          </a:endParaRPr>
        </a:p>
      </dgm:t>
    </dgm:pt>
    <dgm:pt modelId="{9B4287A5-2526-4665-8F86-E7748206270D}" type="sibTrans" cxnId="{AD681E45-46E1-4BE5-88E9-D96532BD9A65}">
      <dgm:prSet custT="1"/>
      <dgm:spPr>
        <a:solidFill>
          <a:schemeClr val="bg1">
            <a:alpha val="90000"/>
          </a:schemeClr>
        </a:solidFill>
      </dgm:spPr>
      <dgm:t>
        <a:bodyPr/>
        <a:lstStyle/>
        <a:p>
          <a:endParaRPr lang="en-ZA" sz="1800">
            <a:solidFill>
              <a:schemeClr val="tx1"/>
            </a:solidFill>
          </a:endParaRPr>
        </a:p>
      </dgm:t>
    </dgm:pt>
    <dgm:pt modelId="{78C15835-4069-44B3-B396-D2470F979AC9}">
      <dgm:prSet phldrT="[Text]" custT="1"/>
      <dgm:spPr>
        <a:solidFill>
          <a:schemeClr val="accent1">
            <a:lumMod val="60000"/>
            <a:lumOff val="40000"/>
          </a:schemeClr>
        </a:solidFill>
      </dgm:spPr>
      <dgm:t>
        <a:bodyPr/>
        <a:lstStyle/>
        <a:p>
          <a:pPr algn="l"/>
          <a:r>
            <a:rPr lang="en-ZA" sz="1800" b="0" dirty="0">
              <a:solidFill>
                <a:schemeClr val="tx1"/>
              </a:solidFill>
              <a:effectLst/>
              <a:ea typeface="Calibri" panose="020F0502020204030204" pitchFamily="34" charset="0"/>
            </a:rPr>
            <a:t>Applicant to submit refund application along with supporting documents via e-filing system.</a:t>
          </a:r>
          <a:endParaRPr lang="en-ZA" sz="1800" dirty="0">
            <a:solidFill>
              <a:schemeClr val="tx1"/>
            </a:solidFill>
          </a:endParaRPr>
        </a:p>
      </dgm:t>
    </dgm:pt>
    <dgm:pt modelId="{47F04308-F1D5-4AB7-B5E8-8FD43D049109}" type="parTrans" cxnId="{BEDBEF6E-39C0-47CD-9746-AD868FE16B58}">
      <dgm:prSet/>
      <dgm:spPr/>
      <dgm:t>
        <a:bodyPr/>
        <a:lstStyle/>
        <a:p>
          <a:endParaRPr lang="en-ZA" sz="1800">
            <a:solidFill>
              <a:schemeClr val="tx1"/>
            </a:solidFill>
          </a:endParaRPr>
        </a:p>
      </dgm:t>
    </dgm:pt>
    <dgm:pt modelId="{F4646F7A-1199-4145-B891-FD605BB2CAB2}" type="sibTrans" cxnId="{BEDBEF6E-39C0-47CD-9746-AD868FE16B58}">
      <dgm:prSet custT="1"/>
      <dgm:spPr>
        <a:solidFill>
          <a:schemeClr val="bg1">
            <a:alpha val="90000"/>
          </a:schemeClr>
        </a:solidFill>
      </dgm:spPr>
      <dgm:t>
        <a:bodyPr/>
        <a:lstStyle/>
        <a:p>
          <a:endParaRPr lang="en-ZA" sz="1800">
            <a:solidFill>
              <a:schemeClr val="tx1"/>
            </a:solidFill>
          </a:endParaRPr>
        </a:p>
      </dgm:t>
    </dgm:pt>
    <dgm:pt modelId="{A92431B1-2A06-424C-903A-CFA9207645FB}">
      <dgm:prSet custT="1"/>
      <dgm:spPr>
        <a:solidFill>
          <a:schemeClr val="accent1">
            <a:lumMod val="60000"/>
            <a:lumOff val="40000"/>
          </a:schemeClr>
        </a:solidFill>
      </dgm:spPr>
      <dgm:t>
        <a:bodyPr/>
        <a:lstStyle/>
        <a:p>
          <a:pPr algn="l"/>
          <a:r>
            <a:rPr lang="en-ZA" sz="1800" b="0" dirty="0">
              <a:solidFill>
                <a:schemeClr val="tx1"/>
              </a:solidFill>
              <a:effectLst/>
              <a:ea typeface="Calibri" panose="020F0502020204030204" pitchFamily="34" charset="0"/>
            </a:rPr>
            <a:t>Only in exceptional circumstances can the applications be done at a branch.</a:t>
          </a:r>
          <a:endParaRPr lang="en-ZA" sz="1800" dirty="0">
            <a:solidFill>
              <a:schemeClr val="tx1"/>
            </a:solidFill>
          </a:endParaRPr>
        </a:p>
      </dgm:t>
    </dgm:pt>
    <dgm:pt modelId="{9DE16CF4-5666-4DFC-8566-2974FD29993B}" type="parTrans" cxnId="{01843A9F-3712-44AD-AFFF-A4D0B71D8A7A}">
      <dgm:prSet/>
      <dgm:spPr/>
      <dgm:t>
        <a:bodyPr/>
        <a:lstStyle/>
        <a:p>
          <a:endParaRPr lang="en-ZA" sz="1800">
            <a:solidFill>
              <a:schemeClr val="tx1"/>
            </a:solidFill>
          </a:endParaRPr>
        </a:p>
      </dgm:t>
    </dgm:pt>
    <dgm:pt modelId="{9657A388-5B85-4106-A96F-1A3D0CE55A06}" type="sibTrans" cxnId="{01843A9F-3712-44AD-AFFF-A4D0B71D8A7A}">
      <dgm:prSet/>
      <dgm:spPr/>
      <dgm:t>
        <a:bodyPr/>
        <a:lstStyle/>
        <a:p>
          <a:endParaRPr lang="en-ZA" sz="1800">
            <a:solidFill>
              <a:schemeClr val="tx1"/>
            </a:solidFill>
          </a:endParaRPr>
        </a:p>
      </dgm:t>
    </dgm:pt>
    <dgm:pt modelId="{231D7BBE-463D-4255-9CD8-877FF0E85C6C}" type="pres">
      <dgm:prSet presAssocID="{EC272D57-740F-4A9C-A0A9-879BADF7514C}" presName="outerComposite" presStyleCnt="0">
        <dgm:presLayoutVars>
          <dgm:chMax val="5"/>
          <dgm:dir/>
          <dgm:resizeHandles val="exact"/>
        </dgm:presLayoutVars>
      </dgm:prSet>
      <dgm:spPr/>
    </dgm:pt>
    <dgm:pt modelId="{0A7227A6-8786-4C28-915E-63A464063E7F}" type="pres">
      <dgm:prSet presAssocID="{EC272D57-740F-4A9C-A0A9-879BADF7514C}" presName="dummyMaxCanvas" presStyleCnt="0">
        <dgm:presLayoutVars/>
      </dgm:prSet>
      <dgm:spPr/>
    </dgm:pt>
    <dgm:pt modelId="{813207DF-BEE1-4861-B3C7-C46FC4ECF003}" type="pres">
      <dgm:prSet presAssocID="{EC272D57-740F-4A9C-A0A9-879BADF7514C}" presName="FourNodes_1" presStyleLbl="node1" presStyleIdx="0" presStyleCnt="4" custScaleX="99149" custScaleY="114222" custLinFactNeighborX="1136" custLinFactNeighborY="6780">
        <dgm:presLayoutVars>
          <dgm:bulletEnabled val="1"/>
        </dgm:presLayoutVars>
      </dgm:prSet>
      <dgm:spPr/>
    </dgm:pt>
    <dgm:pt modelId="{C4168654-F0AC-4CB3-90BD-2F6D6531EAE0}" type="pres">
      <dgm:prSet presAssocID="{EC272D57-740F-4A9C-A0A9-879BADF7514C}" presName="FourNodes_2" presStyleLbl="node1" presStyleIdx="1" presStyleCnt="4" custScaleY="114396" custLinFactNeighborX="551" custLinFactNeighborY="5283">
        <dgm:presLayoutVars>
          <dgm:bulletEnabled val="1"/>
        </dgm:presLayoutVars>
      </dgm:prSet>
      <dgm:spPr/>
    </dgm:pt>
    <dgm:pt modelId="{73B55E59-A7E6-4DCF-8324-3715C82AE3C6}" type="pres">
      <dgm:prSet presAssocID="{EC272D57-740F-4A9C-A0A9-879BADF7514C}" presName="FourNodes_3" presStyleLbl="node1" presStyleIdx="2" presStyleCnt="4" custScaleY="110337" custLinFactNeighborX="-284" custLinFactNeighborY="2692">
        <dgm:presLayoutVars>
          <dgm:bulletEnabled val="1"/>
        </dgm:presLayoutVars>
      </dgm:prSet>
      <dgm:spPr/>
    </dgm:pt>
    <dgm:pt modelId="{86FAA1DF-F8FB-4476-828A-D8176806A4C2}" type="pres">
      <dgm:prSet presAssocID="{EC272D57-740F-4A9C-A0A9-879BADF7514C}" presName="FourNodes_4" presStyleLbl="node1" presStyleIdx="3" presStyleCnt="4" custLinFactNeighborX="-2273" custLinFactNeighborY="-4486">
        <dgm:presLayoutVars>
          <dgm:bulletEnabled val="1"/>
        </dgm:presLayoutVars>
      </dgm:prSet>
      <dgm:spPr/>
    </dgm:pt>
    <dgm:pt modelId="{F1012137-A945-4B6B-AAA5-5C0C2132AEF9}" type="pres">
      <dgm:prSet presAssocID="{EC272D57-740F-4A9C-A0A9-879BADF7514C}" presName="FourConn_1-2" presStyleLbl="fgAccFollowNode1" presStyleIdx="0" presStyleCnt="3">
        <dgm:presLayoutVars>
          <dgm:bulletEnabled val="1"/>
        </dgm:presLayoutVars>
      </dgm:prSet>
      <dgm:spPr/>
    </dgm:pt>
    <dgm:pt modelId="{C651ECDD-4D5C-4E96-821E-507228998074}" type="pres">
      <dgm:prSet presAssocID="{EC272D57-740F-4A9C-A0A9-879BADF7514C}" presName="FourConn_2-3" presStyleLbl="fgAccFollowNode1" presStyleIdx="1" presStyleCnt="3">
        <dgm:presLayoutVars>
          <dgm:bulletEnabled val="1"/>
        </dgm:presLayoutVars>
      </dgm:prSet>
      <dgm:spPr/>
    </dgm:pt>
    <dgm:pt modelId="{0B01D632-3380-494B-9638-F04B0E05CEAE}" type="pres">
      <dgm:prSet presAssocID="{EC272D57-740F-4A9C-A0A9-879BADF7514C}" presName="FourConn_3-4" presStyleLbl="fgAccFollowNode1" presStyleIdx="2" presStyleCnt="3">
        <dgm:presLayoutVars>
          <dgm:bulletEnabled val="1"/>
        </dgm:presLayoutVars>
      </dgm:prSet>
      <dgm:spPr/>
    </dgm:pt>
    <dgm:pt modelId="{865F5BE9-B02E-4386-A3A4-2BED53B94B00}" type="pres">
      <dgm:prSet presAssocID="{EC272D57-740F-4A9C-A0A9-879BADF7514C}" presName="FourNodes_1_text" presStyleLbl="node1" presStyleIdx="3" presStyleCnt="4">
        <dgm:presLayoutVars>
          <dgm:bulletEnabled val="1"/>
        </dgm:presLayoutVars>
      </dgm:prSet>
      <dgm:spPr/>
    </dgm:pt>
    <dgm:pt modelId="{171CA048-0DFC-40D7-BCBC-64227F46EA4D}" type="pres">
      <dgm:prSet presAssocID="{EC272D57-740F-4A9C-A0A9-879BADF7514C}" presName="FourNodes_2_text" presStyleLbl="node1" presStyleIdx="3" presStyleCnt="4">
        <dgm:presLayoutVars>
          <dgm:bulletEnabled val="1"/>
        </dgm:presLayoutVars>
      </dgm:prSet>
      <dgm:spPr/>
    </dgm:pt>
    <dgm:pt modelId="{340A8C06-B314-41B6-A94A-04556077C1F2}" type="pres">
      <dgm:prSet presAssocID="{EC272D57-740F-4A9C-A0A9-879BADF7514C}" presName="FourNodes_3_text" presStyleLbl="node1" presStyleIdx="3" presStyleCnt="4">
        <dgm:presLayoutVars>
          <dgm:bulletEnabled val="1"/>
        </dgm:presLayoutVars>
      </dgm:prSet>
      <dgm:spPr/>
    </dgm:pt>
    <dgm:pt modelId="{8BD48C62-9961-439F-9E8E-21EE03E834EF}" type="pres">
      <dgm:prSet presAssocID="{EC272D57-740F-4A9C-A0A9-879BADF7514C}" presName="FourNodes_4_text" presStyleLbl="node1" presStyleIdx="3" presStyleCnt="4">
        <dgm:presLayoutVars>
          <dgm:bulletEnabled val="1"/>
        </dgm:presLayoutVars>
      </dgm:prSet>
      <dgm:spPr/>
    </dgm:pt>
  </dgm:ptLst>
  <dgm:cxnLst>
    <dgm:cxn modelId="{AD681E45-46E1-4BE5-88E9-D96532BD9A65}" srcId="{EC272D57-740F-4A9C-A0A9-879BADF7514C}" destId="{8454E9E4-B015-47ED-A8EE-0D376A5F139A}" srcOrd="1" destOrd="0" parTransId="{DB97F99B-D6A6-4A2B-8A39-8126AC5B60DC}" sibTransId="{9B4287A5-2526-4665-8F86-E7748206270D}"/>
    <dgm:cxn modelId="{BEDBEF6E-39C0-47CD-9746-AD868FE16B58}" srcId="{EC272D57-740F-4A9C-A0A9-879BADF7514C}" destId="{78C15835-4069-44B3-B396-D2470F979AC9}" srcOrd="2" destOrd="0" parTransId="{47F04308-F1D5-4AB7-B5E8-8FD43D049109}" sibTransId="{F4646F7A-1199-4145-B891-FD605BB2CAB2}"/>
    <dgm:cxn modelId="{F5742571-BA52-4237-BA24-5D6D963E57DD}" type="presOf" srcId="{A92431B1-2A06-424C-903A-CFA9207645FB}" destId="{86FAA1DF-F8FB-4476-828A-D8176806A4C2}" srcOrd="0" destOrd="0" presId="urn:microsoft.com/office/officeart/2005/8/layout/vProcess5"/>
    <dgm:cxn modelId="{32DB7482-4977-4531-9C9F-C3CBC93E92EC}" type="presOf" srcId="{EC272D57-740F-4A9C-A0A9-879BADF7514C}" destId="{231D7BBE-463D-4255-9CD8-877FF0E85C6C}" srcOrd="0" destOrd="0" presId="urn:microsoft.com/office/officeart/2005/8/layout/vProcess5"/>
    <dgm:cxn modelId="{D57B6A9A-70C3-4BAD-8DDB-9FFD7E1A7B27}" type="presOf" srcId="{9B4287A5-2526-4665-8F86-E7748206270D}" destId="{C651ECDD-4D5C-4E96-821E-507228998074}" srcOrd="0" destOrd="0" presId="urn:microsoft.com/office/officeart/2005/8/layout/vProcess5"/>
    <dgm:cxn modelId="{9867949B-EA45-47C4-8A7F-1A5A7C176998}" type="presOf" srcId="{F4646F7A-1199-4145-B891-FD605BB2CAB2}" destId="{0B01D632-3380-494B-9638-F04B0E05CEAE}" srcOrd="0" destOrd="0" presId="urn:microsoft.com/office/officeart/2005/8/layout/vProcess5"/>
    <dgm:cxn modelId="{01843A9F-3712-44AD-AFFF-A4D0B71D8A7A}" srcId="{EC272D57-740F-4A9C-A0A9-879BADF7514C}" destId="{A92431B1-2A06-424C-903A-CFA9207645FB}" srcOrd="3" destOrd="0" parTransId="{9DE16CF4-5666-4DFC-8566-2974FD29993B}" sibTransId="{9657A388-5B85-4106-A96F-1A3D0CE55A06}"/>
    <dgm:cxn modelId="{DC9487A0-F4FD-48B3-84E4-4C04C8CE67B5}" srcId="{EC272D57-740F-4A9C-A0A9-879BADF7514C}" destId="{B91E6D18-CFD3-4485-8D00-EDF17396145D}" srcOrd="0" destOrd="0" parTransId="{4CA763B6-352C-4CC1-B8F7-D9F843329F46}" sibTransId="{E8AE3B68-6F2A-41ED-8485-FA74EEDE978C}"/>
    <dgm:cxn modelId="{8534BBAA-9529-48F2-82FB-D8FDA0BCF5DF}" type="presOf" srcId="{78C15835-4069-44B3-B396-D2470F979AC9}" destId="{73B55E59-A7E6-4DCF-8324-3715C82AE3C6}" srcOrd="0" destOrd="0" presId="urn:microsoft.com/office/officeart/2005/8/layout/vProcess5"/>
    <dgm:cxn modelId="{BE1DFAB2-DE33-4CF8-8C14-69E791298DF0}" type="presOf" srcId="{8454E9E4-B015-47ED-A8EE-0D376A5F139A}" destId="{171CA048-0DFC-40D7-BCBC-64227F46EA4D}" srcOrd="1" destOrd="0" presId="urn:microsoft.com/office/officeart/2005/8/layout/vProcess5"/>
    <dgm:cxn modelId="{1B6A6CB6-6408-4D36-B0B3-B179ED785DCB}" type="presOf" srcId="{B91E6D18-CFD3-4485-8D00-EDF17396145D}" destId="{865F5BE9-B02E-4386-A3A4-2BED53B94B00}" srcOrd="1" destOrd="0" presId="urn:microsoft.com/office/officeart/2005/8/layout/vProcess5"/>
    <dgm:cxn modelId="{8D0EDDC7-69AB-431E-A632-4E6FE6C16F29}" type="presOf" srcId="{E8AE3B68-6F2A-41ED-8485-FA74EEDE978C}" destId="{F1012137-A945-4B6B-AAA5-5C0C2132AEF9}" srcOrd="0" destOrd="0" presId="urn:microsoft.com/office/officeart/2005/8/layout/vProcess5"/>
    <dgm:cxn modelId="{BFA0F7D4-7497-4D19-A8EE-E34CA760DAD3}" type="presOf" srcId="{B91E6D18-CFD3-4485-8D00-EDF17396145D}" destId="{813207DF-BEE1-4861-B3C7-C46FC4ECF003}" srcOrd="0" destOrd="0" presId="urn:microsoft.com/office/officeart/2005/8/layout/vProcess5"/>
    <dgm:cxn modelId="{90878CD9-7D36-4CB3-A022-DF00CA81F544}" type="presOf" srcId="{8454E9E4-B015-47ED-A8EE-0D376A5F139A}" destId="{C4168654-F0AC-4CB3-90BD-2F6D6531EAE0}" srcOrd="0" destOrd="0" presId="urn:microsoft.com/office/officeart/2005/8/layout/vProcess5"/>
    <dgm:cxn modelId="{D1EB9FE5-3CD0-4B08-9F97-43F92A420E53}" type="presOf" srcId="{A92431B1-2A06-424C-903A-CFA9207645FB}" destId="{8BD48C62-9961-439F-9E8E-21EE03E834EF}" srcOrd="1" destOrd="0" presId="urn:microsoft.com/office/officeart/2005/8/layout/vProcess5"/>
    <dgm:cxn modelId="{1CBAB0F1-7F97-408F-A087-C2146D91D17C}" type="presOf" srcId="{78C15835-4069-44B3-B396-D2470F979AC9}" destId="{340A8C06-B314-41B6-A94A-04556077C1F2}" srcOrd="1" destOrd="0" presId="urn:microsoft.com/office/officeart/2005/8/layout/vProcess5"/>
    <dgm:cxn modelId="{6F1EDB9E-AB67-469E-8511-22B4FE3DAF1B}" type="presParOf" srcId="{231D7BBE-463D-4255-9CD8-877FF0E85C6C}" destId="{0A7227A6-8786-4C28-915E-63A464063E7F}" srcOrd="0" destOrd="0" presId="urn:microsoft.com/office/officeart/2005/8/layout/vProcess5"/>
    <dgm:cxn modelId="{96F578F0-63B8-4B62-9918-2134E9208D35}" type="presParOf" srcId="{231D7BBE-463D-4255-9CD8-877FF0E85C6C}" destId="{813207DF-BEE1-4861-B3C7-C46FC4ECF003}" srcOrd="1" destOrd="0" presId="urn:microsoft.com/office/officeart/2005/8/layout/vProcess5"/>
    <dgm:cxn modelId="{4C45B6DD-81D2-48A2-A8A1-B8432277A996}" type="presParOf" srcId="{231D7BBE-463D-4255-9CD8-877FF0E85C6C}" destId="{C4168654-F0AC-4CB3-90BD-2F6D6531EAE0}" srcOrd="2" destOrd="0" presId="urn:microsoft.com/office/officeart/2005/8/layout/vProcess5"/>
    <dgm:cxn modelId="{120DC108-9C3D-4E1A-B441-6001E5C57ABF}" type="presParOf" srcId="{231D7BBE-463D-4255-9CD8-877FF0E85C6C}" destId="{73B55E59-A7E6-4DCF-8324-3715C82AE3C6}" srcOrd="3" destOrd="0" presId="urn:microsoft.com/office/officeart/2005/8/layout/vProcess5"/>
    <dgm:cxn modelId="{95BC90F0-257D-49C3-AB5A-845B8AD23ADE}" type="presParOf" srcId="{231D7BBE-463D-4255-9CD8-877FF0E85C6C}" destId="{86FAA1DF-F8FB-4476-828A-D8176806A4C2}" srcOrd="4" destOrd="0" presId="urn:microsoft.com/office/officeart/2005/8/layout/vProcess5"/>
    <dgm:cxn modelId="{9833C37D-9CF2-40B3-A419-A6705C787C5C}" type="presParOf" srcId="{231D7BBE-463D-4255-9CD8-877FF0E85C6C}" destId="{F1012137-A945-4B6B-AAA5-5C0C2132AEF9}" srcOrd="5" destOrd="0" presId="urn:microsoft.com/office/officeart/2005/8/layout/vProcess5"/>
    <dgm:cxn modelId="{5CFC0958-9354-4CEF-B3C5-C9978B27A8C8}" type="presParOf" srcId="{231D7BBE-463D-4255-9CD8-877FF0E85C6C}" destId="{C651ECDD-4D5C-4E96-821E-507228998074}" srcOrd="6" destOrd="0" presId="urn:microsoft.com/office/officeart/2005/8/layout/vProcess5"/>
    <dgm:cxn modelId="{070E8F4C-A59B-4642-A05F-1F43DF55557F}" type="presParOf" srcId="{231D7BBE-463D-4255-9CD8-877FF0E85C6C}" destId="{0B01D632-3380-494B-9638-F04B0E05CEAE}" srcOrd="7" destOrd="0" presId="urn:microsoft.com/office/officeart/2005/8/layout/vProcess5"/>
    <dgm:cxn modelId="{83C357F5-05EF-4BC9-8E0B-C9E8DEF3E85E}" type="presParOf" srcId="{231D7BBE-463D-4255-9CD8-877FF0E85C6C}" destId="{865F5BE9-B02E-4386-A3A4-2BED53B94B00}" srcOrd="8" destOrd="0" presId="urn:microsoft.com/office/officeart/2005/8/layout/vProcess5"/>
    <dgm:cxn modelId="{8D6F19B3-C860-445A-BC07-22D30E279E87}" type="presParOf" srcId="{231D7BBE-463D-4255-9CD8-877FF0E85C6C}" destId="{171CA048-0DFC-40D7-BCBC-64227F46EA4D}" srcOrd="9" destOrd="0" presId="urn:microsoft.com/office/officeart/2005/8/layout/vProcess5"/>
    <dgm:cxn modelId="{C6CC17B8-8631-4A95-94A8-F2BC12F4DCB2}" type="presParOf" srcId="{231D7BBE-463D-4255-9CD8-877FF0E85C6C}" destId="{340A8C06-B314-41B6-A94A-04556077C1F2}" srcOrd="10" destOrd="0" presId="urn:microsoft.com/office/officeart/2005/8/layout/vProcess5"/>
    <dgm:cxn modelId="{7111184A-5EB4-44E7-8DFA-BF349B6F362F}" type="presParOf" srcId="{231D7BBE-463D-4255-9CD8-877FF0E85C6C}" destId="{8BD48C62-9961-439F-9E8E-21EE03E834EF}" srcOrd="11" destOrd="0" presId="urn:microsoft.com/office/officeart/2005/8/layout/vProcess5"/>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ECF0A-4BB8-476E-A788-EDBBABA22781}">
      <dsp:nvSpPr>
        <dsp:cNvPr id="0" name=""/>
        <dsp:cNvSpPr/>
      </dsp:nvSpPr>
      <dsp:spPr>
        <a:xfrm>
          <a:off x="-5793577" y="-886724"/>
          <a:ext cx="6897429" cy="6897429"/>
        </a:xfrm>
        <a:prstGeom prst="blockArc">
          <a:avLst>
            <a:gd name="adj1" fmla="val 18900000"/>
            <a:gd name="adj2" fmla="val 2700000"/>
            <a:gd name="adj3" fmla="val 31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34E8C-CA0D-4561-B0A8-0CDBDE87FD52}">
      <dsp:nvSpPr>
        <dsp:cNvPr id="0" name=""/>
        <dsp:cNvSpPr/>
      </dsp:nvSpPr>
      <dsp:spPr>
        <a:xfrm>
          <a:off x="411263" y="269828"/>
          <a:ext cx="7546713" cy="539452"/>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8191"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Overview</a:t>
          </a:r>
        </a:p>
      </dsp:txBody>
      <dsp:txXfrm>
        <a:off x="411263" y="269828"/>
        <a:ext cx="7546713" cy="539452"/>
      </dsp:txXfrm>
    </dsp:sp>
    <dsp:sp modelId="{97C90CCA-3EA0-42B3-8F34-BC14347A6CA0}">
      <dsp:nvSpPr>
        <dsp:cNvPr id="0" name=""/>
        <dsp:cNvSpPr/>
      </dsp:nvSpPr>
      <dsp:spPr>
        <a:xfrm>
          <a:off x="74105" y="202397"/>
          <a:ext cx="674315" cy="674315"/>
        </a:xfrm>
        <a:prstGeom prst="ellipse">
          <a:avLst/>
        </a:prstGeom>
        <a:solidFill>
          <a:schemeClr val="bg2"/>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sp>
    <dsp:sp modelId="{DF3C4798-C665-48C1-998C-C8D2970DF0D8}">
      <dsp:nvSpPr>
        <dsp:cNvPr id="0" name=""/>
        <dsp:cNvSpPr/>
      </dsp:nvSpPr>
      <dsp:spPr>
        <a:xfrm>
          <a:off x="880926" y="1099706"/>
          <a:ext cx="7051125" cy="497850"/>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8191"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latin typeface="Arial Bold" panose="020B0704020202020204" pitchFamily="34" charset="0"/>
              <a:cs typeface="Arial Bold" panose="020B0704020202020204" pitchFamily="34" charset="0"/>
            </a:rPr>
            <a:t>Challenges with the current process</a:t>
          </a:r>
          <a:endParaRPr lang="en-ZA" sz="1800" kern="12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dsp:txBody>
      <dsp:txXfrm>
        <a:off x="880926" y="1099706"/>
        <a:ext cx="7051125" cy="497850"/>
      </dsp:txXfrm>
    </dsp:sp>
    <dsp:sp modelId="{FF2AA9B9-19B9-4992-AF29-996BE6FDCA8F}">
      <dsp:nvSpPr>
        <dsp:cNvPr id="0" name=""/>
        <dsp:cNvSpPr/>
      </dsp:nvSpPr>
      <dsp:spPr>
        <a:xfrm>
          <a:off x="517842" y="1011473"/>
          <a:ext cx="674315" cy="674315"/>
        </a:xfrm>
        <a:prstGeom prst="ellipse">
          <a:avLst/>
        </a:prstGeom>
        <a:solidFill>
          <a:schemeClr val="lt1">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sp>
    <dsp:sp modelId="{4198805A-7EAE-43CC-98CF-ACA6630073AE}">
      <dsp:nvSpPr>
        <dsp:cNvPr id="0" name=""/>
        <dsp:cNvSpPr/>
      </dsp:nvSpPr>
      <dsp:spPr>
        <a:xfrm>
          <a:off x="1057909" y="1887981"/>
          <a:ext cx="6900067" cy="539452"/>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8191"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Refund &amp; Drawback Items included in the new system</a:t>
          </a:r>
        </a:p>
      </dsp:txBody>
      <dsp:txXfrm>
        <a:off x="1057909" y="1887981"/>
        <a:ext cx="6900067" cy="539452"/>
      </dsp:txXfrm>
    </dsp:sp>
    <dsp:sp modelId="{98AF8B37-2CA2-4680-9EC4-04C0DF6F7EC6}">
      <dsp:nvSpPr>
        <dsp:cNvPr id="0" name=""/>
        <dsp:cNvSpPr/>
      </dsp:nvSpPr>
      <dsp:spPr>
        <a:xfrm>
          <a:off x="720751" y="1820550"/>
          <a:ext cx="674315" cy="67431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5C62FFC-08F1-482F-8942-E23BE82820F0}">
      <dsp:nvSpPr>
        <dsp:cNvPr id="0" name=""/>
        <dsp:cNvSpPr/>
      </dsp:nvSpPr>
      <dsp:spPr>
        <a:xfrm>
          <a:off x="1057909" y="2696545"/>
          <a:ext cx="6900067" cy="539452"/>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8191"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New Refund &amp; Drawback Process</a:t>
          </a:r>
        </a:p>
      </dsp:txBody>
      <dsp:txXfrm>
        <a:off x="1057909" y="2696545"/>
        <a:ext cx="6900067" cy="539452"/>
      </dsp:txXfrm>
    </dsp:sp>
    <dsp:sp modelId="{70CF2710-FF59-41FF-BD64-990096B16B1A}">
      <dsp:nvSpPr>
        <dsp:cNvPr id="0" name=""/>
        <dsp:cNvSpPr/>
      </dsp:nvSpPr>
      <dsp:spPr>
        <a:xfrm>
          <a:off x="720751" y="2629114"/>
          <a:ext cx="674315" cy="674315"/>
        </a:xfrm>
        <a:prstGeom prst="ellipse">
          <a:avLst/>
        </a:prstGeom>
        <a:solidFill>
          <a:schemeClr val="bg2"/>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sp>
    <dsp:sp modelId="{57350525-6A08-49B8-B729-66CDA6459150}">
      <dsp:nvSpPr>
        <dsp:cNvPr id="0" name=""/>
        <dsp:cNvSpPr/>
      </dsp:nvSpPr>
      <dsp:spPr>
        <a:xfrm>
          <a:off x="855000" y="3505622"/>
          <a:ext cx="7102977" cy="539452"/>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8191"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Automated Refund &amp; Drawback System Benefits</a:t>
          </a:r>
        </a:p>
      </dsp:txBody>
      <dsp:txXfrm>
        <a:off x="855000" y="3505622"/>
        <a:ext cx="7102977" cy="539452"/>
      </dsp:txXfrm>
    </dsp:sp>
    <dsp:sp modelId="{7FA44E34-E4FD-427F-99BA-48D323AF12F0}">
      <dsp:nvSpPr>
        <dsp:cNvPr id="0" name=""/>
        <dsp:cNvSpPr/>
      </dsp:nvSpPr>
      <dsp:spPr>
        <a:xfrm>
          <a:off x="517842" y="3438190"/>
          <a:ext cx="674315" cy="674315"/>
        </a:xfrm>
        <a:prstGeom prst="ellipse">
          <a:avLst/>
        </a:prstGeom>
        <a:solidFill>
          <a:schemeClr val="bg2"/>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sp>
    <dsp:sp modelId="{8ED80102-6FA9-4337-9BDA-2E695162BC81}">
      <dsp:nvSpPr>
        <dsp:cNvPr id="0" name=""/>
        <dsp:cNvSpPr/>
      </dsp:nvSpPr>
      <dsp:spPr>
        <a:xfrm>
          <a:off x="411263" y="4314698"/>
          <a:ext cx="7546713" cy="539452"/>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8191"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latin typeface="Arial Bold" panose="020B0704020202020204" pitchFamily="34" charset="0"/>
              <a:cs typeface="Arial Bold" panose="020B0704020202020204" pitchFamily="34" charset="0"/>
            </a:rPr>
            <a:t>Transitional Arrangements</a:t>
          </a:r>
          <a:endParaRPr lang="en-ZA" sz="1800" kern="12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dsp:txBody>
      <dsp:txXfrm>
        <a:off x="411263" y="4314698"/>
        <a:ext cx="7546713" cy="539452"/>
      </dsp:txXfrm>
    </dsp:sp>
    <dsp:sp modelId="{8A7F6529-122A-4ED8-AD34-DD11CE4E9874}">
      <dsp:nvSpPr>
        <dsp:cNvPr id="0" name=""/>
        <dsp:cNvSpPr/>
      </dsp:nvSpPr>
      <dsp:spPr>
        <a:xfrm>
          <a:off x="74105" y="4247267"/>
          <a:ext cx="674315" cy="67431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6CDDB-3E8E-4C22-A831-6AF5D43DC91B}">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1BEBD-979D-4384-A297-95267A4E5AAC}">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latin typeface="Arial Body"/>
            </a:rPr>
            <a:t>Simplified processes and making it cost effective for our Traders</a:t>
          </a:r>
        </a:p>
      </dsp:txBody>
      <dsp:txXfrm>
        <a:off x="190544" y="1894416"/>
        <a:ext cx="1711813" cy="1500505"/>
      </dsp:txXfrm>
    </dsp:sp>
    <dsp:sp modelId="{97156A6B-4707-48B2-A5A2-E96EBB3385FB}">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C60EB-D7DA-4873-989D-7D5DE9C0C435}">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D8F72-AD23-419E-81BA-C1D0E3D606DA}">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latin typeface="Arial Body"/>
            </a:rPr>
            <a:t>Modernising processes</a:t>
          </a:r>
        </a:p>
      </dsp:txBody>
      <dsp:txXfrm>
        <a:off x="2286138" y="1375860"/>
        <a:ext cx="1711813" cy="1500505"/>
      </dsp:txXfrm>
    </dsp:sp>
    <dsp:sp modelId="{6A35860E-EDBC-455A-9B8B-0143BAAEF2F2}">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149B4F-03D9-4EB0-8808-7491F03DE706}">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917A6-28FF-4795-B7CE-5DA106B70214}">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latin typeface="Arial Body"/>
            </a:rPr>
            <a:t>Automating processes</a:t>
          </a:r>
        </a:p>
      </dsp:txBody>
      <dsp:txXfrm>
        <a:off x="4381732" y="857303"/>
        <a:ext cx="1711813" cy="1500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0E103-7890-421F-8137-8D72C4A0043E}">
      <dsp:nvSpPr>
        <dsp:cNvPr id="0" name=""/>
        <dsp:cNvSpPr/>
      </dsp:nvSpPr>
      <dsp:spPr>
        <a:xfrm>
          <a:off x="1545748" y="639344"/>
          <a:ext cx="2372948" cy="4482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ZA" sz="1800" kern="1200" dirty="0"/>
        </a:p>
        <a:p>
          <a:pPr marL="0" lvl="0" indent="0" algn="l" defTabSz="800100">
            <a:lnSpc>
              <a:spcPct val="90000"/>
            </a:lnSpc>
            <a:spcBef>
              <a:spcPct val="0"/>
            </a:spcBef>
            <a:spcAft>
              <a:spcPct val="35000"/>
            </a:spcAft>
            <a:buFont typeface="Arial" panose="020B0604020202020204" pitchFamily="34" charset="0"/>
            <a:buNone/>
          </a:pPr>
          <a:endParaRPr lang="en-ZA" sz="1800" kern="1200" dirty="0"/>
        </a:p>
        <a:p>
          <a:pPr marL="0" lvl="0" indent="0" algn="l" defTabSz="800100">
            <a:lnSpc>
              <a:spcPct val="90000"/>
            </a:lnSpc>
            <a:spcBef>
              <a:spcPct val="0"/>
            </a:spcBef>
            <a:spcAft>
              <a:spcPct val="35000"/>
            </a:spcAft>
            <a:buFont typeface="Arial" panose="020B0604020202020204" pitchFamily="34" charset="0"/>
            <a:buNone/>
          </a:pPr>
          <a:endParaRPr lang="en-ZA" sz="1800" kern="1200" dirty="0"/>
        </a:p>
        <a:p>
          <a:pPr marL="0" lvl="0" indent="0" algn="l" defTabSz="800100">
            <a:lnSpc>
              <a:spcPct val="90000"/>
            </a:lnSpc>
            <a:spcBef>
              <a:spcPct val="0"/>
            </a:spcBef>
            <a:spcAft>
              <a:spcPct val="35000"/>
            </a:spcAft>
            <a:buFont typeface="Arial" panose="020B0604020202020204" pitchFamily="34" charset="0"/>
            <a:buNone/>
          </a:pPr>
          <a:endParaRPr lang="en-ZA" sz="1600" kern="1200" dirty="0"/>
        </a:p>
        <a:p>
          <a:pPr marL="0" lvl="0" indent="0" algn="l" defTabSz="800100">
            <a:lnSpc>
              <a:spcPct val="90000"/>
            </a:lnSpc>
            <a:spcBef>
              <a:spcPct val="0"/>
            </a:spcBef>
            <a:spcAft>
              <a:spcPct val="35000"/>
            </a:spcAft>
            <a:buFont typeface="Arial" panose="020B0604020202020204" pitchFamily="34" charset="0"/>
            <a:buNone/>
          </a:pPr>
          <a:r>
            <a:rPr lang="en-ZA" sz="1600" kern="1200" dirty="0"/>
            <a:t>Schedule 5 part 1</a:t>
          </a:r>
        </a:p>
        <a:p>
          <a:pPr marL="0" lvl="0" indent="0" algn="l" defTabSz="800100">
            <a:lnSpc>
              <a:spcPct val="90000"/>
            </a:lnSpc>
            <a:spcBef>
              <a:spcPct val="0"/>
            </a:spcBef>
            <a:spcAft>
              <a:spcPct val="35000"/>
            </a:spcAft>
            <a:buFont typeface="Arial" panose="020B0604020202020204" pitchFamily="34" charset="0"/>
            <a:buNone/>
          </a:pPr>
          <a:r>
            <a:rPr lang="en-ZA" sz="1600" kern="1200" dirty="0"/>
            <a:t>(</a:t>
          </a:r>
          <a:r>
            <a:rPr lang="en-GB" sz="1600" kern="1200" dirty="0">
              <a:latin typeface="+mn-lt"/>
            </a:rPr>
            <a:t>Specific rebates)</a:t>
          </a:r>
        </a:p>
        <a:p>
          <a:pPr marL="0" lvl="0" indent="0" algn="l" defTabSz="800100">
            <a:lnSpc>
              <a:spcPct val="90000"/>
            </a:lnSpc>
            <a:spcBef>
              <a:spcPct val="0"/>
            </a:spcBef>
            <a:spcAft>
              <a:spcPct val="35000"/>
            </a:spcAft>
            <a:buFont typeface="Arial" panose="020B0604020202020204" pitchFamily="34" charset="0"/>
            <a:buNone/>
          </a:pPr>
          <a:endParaRPr lang="en-GB" sz="1600" kern="1200" dirty="0">
            <a:latin typeface="+mn-lt"/>
          </a:endParaRPr>
        </a:p>
        <a:p>
          <a:pPr marL="0" lvl="0" indent="0" algn="l" defTabSz="800100">
            <a:lnSpc>
              <a:spcPct val="90000"/>
            </a:lnSpc>
            <a:spcBef>
              <a:spcPct val="0"/>
            </a:spcBef>
            <a:spcAft>
              <a:spcPct val="35000"/>
            </a:spcAft>
            <a:buFont typeface="Arial" panose="020B0604020202020204" pitchFamily="34" charset="0"/>
            <a:buNone/>
          </a:pPr>
          <a:r>
            <a:rPr lang="en-GB" sz="1600" kern="1200" dirty="0">
              <a:latin typeface="+mn-lt"/>
            </a:rPr>
            <a:t>Schedule 5 Part 2 (Export same condition as import)</a:t>
          </a:r>
        </a:p>
        <a:p>
          <a:pPr marL="0" lvl="0" indent="0" algn="l" defTabSz="800100">
            <a:lnSpc>
              <a:spcPct val="90000"/>
            </a:lnSpc>
            <a:spcBef>
              <a:spcPct val="0"/>
            </a:spcBef>
            <a:spcAft>
              <a:spcPct val="35000"/>
            </a:spcAft>
            <a:buFont typeface="Arial" panose="020B0604020202020204" pitchFamily="34" charset="0"/>
            <a:buNone/>
          </a:pPr>
          <a:endParaRPr lang="en-GB" sz="1600" kern="1200" dirty="0">
            <a:latin typeface="+mn-lt"/>
          </a:endParaRPr>
        </a:p>
        <a:p>
          <a:pPr marL="0" lvl="0" indent="0" algn="l" defTabSz="800100">
            <a:lnSpc>
              <a:spcPct val="90000"/>
            </a:lnSpc>
            <a:spcBef>
              <a:spcPct val="0"/>
            </a:spcBef>
            <a:spcAft>
              <a:spcPct val="35000"/>
            </a:spcAft>
            <a:buFont typeface="Arial" panose="020B0604020202020204" pitchFamily="34" charset="0"/>
            <a:buNone/>
          </a:pPr>
          <a:r>
            <a:rPr lang="en-GB" sz="1600" kern="1200" dirty="0">
              <a:latin typeface="+mn-lt"/>
            </a:rPr>
            <a:t>Schedule 5 Part 3 (Motor vehicles)</a:t>
          </a:r>
        </a:p>
        <a:p>
          <a:pPr marL="0" lvl="0" indent="0" algn="l" defTabSz="800100">
            <a:lnSpc>
              <a:spcPct val="90000"/>
            </a:lnSpc>
            <a:spcBef>
              <a:spcPct val="0"/>
            </a:spcBef>
            <a:spcAft>
              <a:spcPct val="35000"/>
            </a:spcAft>
            <a:buFont typeface="Arial" panose="020B0604020202020204" pitchFamily="34" charset="0"/>
            <a:buNone/>
          </a:pPr>
          <a:endParaRPr lang="en-GB" sz="1600" kern="1200" dirty="0">
            <a:latin typeface="+mn-lt"/>
          </a:endParaRPr>
        </a:p>
        <a:p>
          <a:pPr marL="0" lvl="0" indent="0" algn="l" defTabSz="800100">
            <a:lnSpc>
              <a:spcPct val="90000"/>
            </a:lnSpc>
            <a:spcBef>
              <a:spcPct val="0"/>
            </a:spcBef>
            <a:spcAft>
              <a:spcPct val="35000"/>
            </a:spcAft>
            <a:buFont typeface="Arial" panose="020B0604020202020204" pitchFamily="34" charset="0"/>
            <a:buNone/>
          </a:pPr>
          <a:r>
            <a:rPr lang="en-GB" sz="1600" kern="1200" dirty="0">
              <a:latin typeface="+mn-lt"/>
            </a:rPr>
            <a:t>Schedule 5 Part 5 (Environmental Levy)</a:t>
          </a:r>
        </a:p>
        <a:p>
          <a:pPr marL="0" lvl="0" indent="0" algn="l" defTabSz="800100">
            <a:lnSpc>
              <a:spcPct val="90000"/>
            </a:lnSpc>
            <a:spcBef>
              <a:spcPct val="0"/>
            </a:spcBef>
            <a:spcAft>
              <a:spcPct val="35000"/>
            </a:spcAft>
            <a:buFont typeface="Arial" panose="020B0604020202020204" pitchFamily="34" charset="0"/>
            <a:buNone/>
          </a:pPr>
          <a:endParaRPr lang="en-GB" sz="1600" kern="1200" dirty="0">
            <a:latin typeface="+mn-lt"/>
          </a:endParaRPr>
        </a:p>
        <a:p>
          <a:pPr marL="0" lvl="0" indent="0" algn="l" defTabSz="800100">
            <a:lnSpc>
              <a:spcPct val="90000"/>
            </a:lnSpc>
            <a:spcBef>
              <a:spcPct val="0"/>
            </a:spcBef>
            <a:spcAft>
              <a:spcPct val="35000"/>
            </a:spcAft>
            <a:buFont typeface="Arial" panose="020B0604020202020204" pitchFamily="34" charset="0"/>
            <a:buNone/>
          </a:pPr>
          <a:r>
            <a:rPr lang="en-GB" sz="1600" kern="1200" dirty="0">
              <a:latin typeface="+mn-lt"/>
            </a:rPr>
            <a:t>Schedule 5 part 6 (Health Promotion Levy)</a:t>
          </a:r>
        </a:p>
        <a:p>
          <a:pPr marL="0" lvl="0" indent="0" algn="l" defTabSz="800100">
            <a:lnSpc>
              <a:spcPct val="90000"/>
            </a:lnSpc>
            <a:spcBef>
              <a:spcPct val="0"/>
            </a:spcBef>
            <a:spcAft>
              <a:spcPct val="35000"/>
            </a:spcAft>
            <a:buFont typeface="Arial" panose="020B0604020202020204" pitchFamily="34" charset="0"/>
            <a:buNone/>
          </a:pPr>
          <a:endParaRPr lang="en-GB" sz="1600" kern="1200" dirty="0">
            <a:latin typeface="+mn-lt"/>
          </a:endParaRPr>
        </a:p>
        <a:p>
          <a:pPr marL="0" lvl="0" indent="0" algn="l" defTabSz="800100">
            <a:lnSpc>
              <a:spcPct val="90000"/>
            </a:lnSpc>
            <a:spcBef>
              <a:spcPct val="0"/>
            </a:spcBef>
            <a:spcAft>
              <a:spcPct val="35000"/>
            </a:spcAft>
            <a:buFont typeface="Arial" panose="020B0604020202020204" pitchFamily="34" charset="0"/>
            <a:buNone/>
          </a:pPr>
          <a:endParaRPr lang="en-GB" sz="1600" kern="1200" dirty="0">
            <a:latin typeface="+mn-lt"/>
          </a:endParaRPr>
        </a:p>
        <a:p>
          <a:pPr marL="0" lvl="0" indent="0" algn="l" defTabSz="800100">
            <a:lnSpc>
              <a:spcPct val="90000"/>
            </a:lnSpc>
            <a:spcBef>
              <a:spcPct val="0"/>
            </a:spcBef>
            <a:spcAft>
              <a:spcPct val="35000"/>
            </a:spcAft>
            <a:buFont typeface="Arial" panose="020B0604020202020204" pitchFamily="34" charset="0"/>
            <a:buNone/>
          </a:pPr>
          <a:r>
            <a:rPr lang="en-GB" sz="1600" kern="1200" dirty="0">
              <a:latin typeface="+mn-lt"/>
            </a:rPr>
            <a:t> </a:t>
          </a:r>
        </a:p>
        <a:p>
          <a:pPr marL="0" lvl="0" indent="0" algn="l" defTabSz="800100">
            <a:lnSpc>
              <a:spcPct val="90000"/>
            </a:lnSpc>
            <a:spcBef>
              <a:spcPct val="0"/>
            </a:spcBef>
            <a:spcAft>
              <a:spcPct val="35000"/>
            </a:spcAft>
            <a:buFont typeface="Arial" panose="020B0604020202020204" pitchFamily="34" charset="0"/>
            <a:buNone/>
          </a:pPr>
          <a:endParaRPr lang="en-ZA" sz="1800" kern="1200" dirty="0"/>
        </a:p>
      </dsp:txBody>
      <dsp:txXfrm>
        <a:off x="1925419" y="639344"/>
        <a:ext cx="1993277" cy="4482500"/>
      </dsp:txXfrm>
    </dsp:sp>
    <dsp:sp modelId="{EC4F3C54-AE37-4458-9FD6-AF25E59F32C7}">
      <dsp:nvSpPr>
        <dsp:cNvPr id="0" name=""/>
        <dsp:cNvSpPr/>
      </dsp:nvSpPr>
      <dsp:spPr>
        <a:xfrm>
          <a:off x="259640" y="2986"/>
          <a:ext cx="1590894" cy="15908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ZA" sz="2000" b="1" kern="1200" dirty="0"/>
            <a:t>Customs</a:t>
          </a:r>
        </a:p>
      </dsp:txBody>
      <dsp:txXfrm>
        <a:off x="492621" y="235967"/>
        <a:ext cx="1124932" cy="1124932"/>
      </dsp:txXfrm>
    </dsp:sp>
    <dsp:sp modelId="{8EC48DC7-8EC5-4ED1-8C8B-14A6453C22CC}">
      <dsp:nvSpPr>
        <dsp:cNvPr id="0" name=""/>
        <dsp:cNvSpPr/>
      </dsp:nvSpPr>
      <dsp:spPr>
        <a:xfrm>
          <a:off x="5509591" y="639344"/>
          <a:ext cx="2386341" cy="45232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latin typeface="+mn-lt"/>
              <a:ea typeface="Times New Roman"/>
            </a:rPr>
            <a:t>Schedule 6 Part 1F (Specific Excise Duties on Mineral Products) </a:t>
          </a:r>
        </a:p>
        <a:p>
          <a:pPr marL="0" lvl="0" indent="0" algn="l" defTabSz="711200">
            <a:lnSpc>
              <a:spcPct val="90000"/>
            </a:lnSpc>
            <a:spcBef>
              <a:spcPct val="0"/>
            </a:spcBef>
            <a:spcAft>
              <a:spcPct val="35000"/>
            </a:spcAft>
            <a:buNone/>
          </a:pPr>
          <a:endParaRPr lang="en-GB" sz="1600" kern="1200" dirty="0">
            <a:latin typeface="+mn-lt"/>
            <a:ea typeface="Times New Roman"/>
          </a:endParaRPr>
        </a:p>
        <a:p>
          <a:pPr marL="0" lvl="0" indent="0" algn="l" defTabSz="711200">
            <a:lnSpc>
              <a:spcPct val="90000"/>
            </a:lnSpc>
            <a:spcBef>
              <a:spcPct val="0"/>
            </a:spcBef>
            <a:spcAft>
              <a:spcPct val="35000"/>
            </a:spcAft>
            <a:buFont typeface="Arial" panose="020B0604020202020204" pitchFamily="34" charset="0"/>
            <a:buNone/>
          </a:pPr>
          <a:r>
            <a:rPr lang="en-ZA" sz="1600" kern="1200" dirty="0">
              <a:latin typeface="+mn-lt"/>
              <a:ea typeface="Times New Roman"/>
            </a:rPr>
            <a:t>Schedule 6 Part 3 (Refunds of Fuel Levy and Road Accident Fund)</a:t>
          </a:r>
        </a:p>
        <a:p>
          <a:pPr marL="0" lvl="0" indent="0" algn="l" defTabSz="711200">
            <a:lnSpc>
              <a:spcPct val="90000"/>
            </a:lnSpc>
            <a:spcBef>
              <a:spcPct val="0"/>
            </a:spcBef>
            <a:spcAft>
              <a:spcPct val="35000"/>
            </a:spcAft>
            <a:buFont typeface="Arial" panose="020B0604020202020204" pitchFamily="34" charset="0"/>
            <a:buNone/>
          </a:pPr>
          <a:endParaRPr lang="en-ZA" sz="1600" kern="1200" dirty="0">
            <a:latin typeface="+mn-lt"/>
            <a:ea typeface="Times New Roman"/>
          </a:endParaRPr>
        </a:p>
        <a:p>
          <a:pPr marL="0" lvl="0" indent="0" algn="l" defTabSz="711200">
            <a:lnSpc>
              <a:spcPct val="90000"/>
            </a:lnSpc>
            <a:spcBef>
              <a:spcPct val="0"/>
            </a:spcBef>
            <a:spcAft>
              <a:spcPct val="35000"/>
            </a:spcAft>
            <a:buFont typeface="Arial" panose="020B0604020202020204" pitchFamily="34" charset="0"/>
            <a:buNone/>
          </a:pPr>
          <a:r>
            <a:rPr lang="en-ZA" sz="1600" kern="1200" dirty="0">
              <a:latin typeface="+mn-lt"/>
              <a:ea typeface="Times New Roman"/>
            </a:rPr>
            <a:t>Schedule 6 Part 4 (Refunds of Environmental Levy)</a:t>
          </a:r>
        </a:p>
        <a:p>
          <a:pPr marL="0" lvl="0" indent="0" algn="l" defTabSz="711200">
            <a:lnSpc>
              <a:spcPct val="90000"/>
            </a:lnSpc>
            <a:spcBef>
              <a:spcPct val="0"/>
            </a:spcBef>
            <a:spcAft>
              <a:spcPct val="35000"/>
            </a:spcAft>
            <a:buFont typeface="Arial" panose="020B0604020202020204" pitchFamily="34" charset="0"/>
            <a:buNone/>
          </a:pPr>
          <a:endParaRPr lang="en-ZA" sz="1600" kern="1200" dirty="0">
            <a:latin typeface="+mn-lt"/>
            <a:ea typeface="Times New Roman"/>
          </a:endParaRPr>
        </a:p>
        <a:p>
          <a:pPr marL="0" lvl="0" indent="0" algn="l" defTabSz="711200">
            <a:lnSpc>
              <a:spcPct val="90000"/>
            </a:lnSpc>
            <a:spcBef>
              <a:spcPct val="0"/>
            </a:spcBef>
            <a:spcAft>
              <a:spcPct val="35000"/>
            </a:spcAft>
            <a:buFont typeface="Arial" panose="020B0604020202020204" pitchFamily="34" charset="0"/>
            <a:buNone/>
          </a:pPr>
          <a:r>
            <a:rPr lang="en-ZA" sz="1600" kern="1200" dirty="0">
              <a:latin typeface="+mn-lt"/>
              <a:ea typeface="Times New Roman"/>
            </a:rPr>
            <a:t>Schedule 6 Part 5 (</a:t>
          </a:r>
          <a:r>
            <a:rPr lang="en-GB" sz="1600" kern="1200" dirty="0">
              <a:latin typeface="+mn-lt"/>
              <a:ea typeface="Times New Roman"/>
            </a:rPr>
            <a:t>Refund on Health Promotion Levy) </a:t>
          </a:r>
          <a:endParaRPr lang="en-ZA" sz="1600" kern="1200" dirty="0"/>
        </a:p>
      </dsp:txBody>
      <dsp:txXfrm>
        <a:off x="5891405" y="639344"/>
        <a:ext cx="2004526" cy="4523247"/>
      </dsp:txXfrm>
    </dsp:sp>
    <dsp:sp modelId="{0C645FA8-87DD-4AAF-925C-F70287731D11}">
      <dsp:nvSpPr>
        <dsp:cNvPr id="0" name=""/>
        <dsp:cNvSpPr/>
      </dsp:nvSpPr>
      <dsp:spPr>
        <a:xfrm>
          <a:off x="4236875" y="2986"/>
          <a:ext cx="1590894" cy="15908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ZA" sz="2000" b="1" kern="1200" dirty="0"/>
            <a:t>Excise</a:t>
          </a:r>
        </a:p>
      </dsp:txBody>
      <dsp:txXfrm>
        <a:off x="4469856" y="235967"/>
        <a:ext cx="1124932" cy="1124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207DF-BEE1-4861-B3C7-C46FC4ECF003}">
      <dsp:nvSpPr>
        <dsp:cNvPr id="0" name=""/>
        <dsp:cNvSpPr/>
      </dsp:nvSpPr>
      <dsp:spPr>
        <a:xfrm>
          <a:off x="108085" y="36034"/>
          <a:ext cx="6863004" cy="1276456"/>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kern="1200" dirty="0">
              <a:solidFill>
                <a:schemeClr val="tx1"/>
              </a:solidFill>
              <a:latin typeface="+mn-lt"/>
              <a:ea typeface="Calibri" panose="020F0502020204030204" pitchFamily="34" charset="0"/>
            </a:rPr>
            <a:t>The applicant should have an active e-Filing profile.</a:t>
          </a:r>
          <a:endParaRPr lang="en-ZA" sz="1800" kern="1200" dirty="0">
            <a:solidFill>
              <a:schemeClr val="tx1"/>
            </a:solidFill>
          </a:endParaRPr>
        </a:p>
      </dsp:txBody>
      <dsp:txXfrm>
        <a:off x="145471" y="73420"/>
        <a:ext cx="5563878" cy="1201684"/>
      </dsp:txXfrm>
    </dsp:sp>
    <dsp:sp modelId="{C4168654-F0AC-4CB3-90BD-2F6D6531EAE0}">
      <dsp:nvSpPr>
        <dsp:cNvPr id="0" name=""/>
        <dsp:cNvSpPr/>
      </dsp:nvSpPr>
      <dsp:spPr>
        <a:xfrm>
          <a:off x="617849" y="1339041"/>
          <a:ext cx="6921909" cy="127840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kern="1200" dirty="0">
              <a:solidFill>
                <a:schemeClr val="tx1"/>
              </a:solidFill>
              <a:effectLst/>
              <a:latin typeface="+mn-lt"/>
              <a:ea typeface="Calibri" panose="020F0502020204030204" pitchFamily="34" charset="0"/>
            </a:rPr>
            <a:t>If a third party submits on behalf of the applicant, the permission should be registered on the Registration Licensing and Accreditation (RLA) relationship management module.</a:t>
          </a:r>
          <a:endParaRPr lang="en-ZA" sz="1800" b="0" kern="1200" dirty="0">
            <a:solidFill>
              <a:schemeClr val="tx1"/>
            </a:solidFill>
          </a:endParaRPr>
        </a:p>
      </dsp:txBody>
      <dsp:txXfrm>
        <a:off x="655292" y="1376484"/>
        <a:ext cx="5540924" cy="1203514"/>
      </dsp:txXfrm>
    </dsp:sp>
    <dsp:sp modelId="{73B55E59-A7E6-4DCF-8324-3715C82AE3C6}">
      <dsp:nvSpPr>
        <dsp:cNvPr id="0" name=""/>
        <dsp:cNvSpPr/>
      </dsp:nvSpPr>
      <dsp:spPr>
        <a:xfrm>
          <a:off x="1131109" y="2653474"/>
          <a:ext cx="6921909" cy="123304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kern="1200" dirty="0">
              <a:solidFill>
                <a:schemeClr val="tx1"/>
              </a:solidFill>
              <a:effectLst/>
              <a:ea typeface="Calibri" panose="020F0502020204030204" pitchFamily="34" charset="0"/>
            </a:rPr>
            <a:t>Applicant to submit refund application along with supporting documents via e-filing system.</a:t>
          </a:r>
          <a:endParaRPr lang="en-ZA" sz="1800" kern="1200" dirty="0">
            <a:solidFill>
              <a:schemeClr val="tx1"/>
            </a:solidFill>
          </a:endParaRPr>
        </a:p>
      </dsp:txBody>
      <dsp:txXfrm>
        <a:off x="1167224" y="2689589"/>
        <a:ext cx="5552232" cy="1160810"/>
      </dsp:txXfrm>
    </dsp:sp>
    <dsp:sp modelId="{86FAA1DF-F8FB-4476-828A-D8176806A4C2}">
      <dsp:nvSpPr>
        <dsp:cNvPr id="0" name=""/>
        <dsp:cNvSpPr/>
      </dsp:nvSpPr>
      <dsp:spPr>
        <a:xfrm>
          <a:off x="1573142" y="3951726"/>
          <a:ext cx="6921909" cy="1117522"/>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kern="1200" dirty="0">
              <a:solidFill>
                <a:schemeClr val="tx1"/>
              </a:solidFill>
              <a:effectLst/>
              <a:ea typeface="Calibri" panose="020F0502020204030204" pitchFamily="34" charset="0"/>
            </a:rPr>
            <a:t>Only in exceptional circumstances can the applications be done at a branch.</a:t>
          </a:r>
          <a:endParaRPr lang="en-ZA" sz="1800" kern="1200" dirty="0">
            <a:solidFill>
              <a:schemeClr val="tx1"/>
            </a:solidFill>
          </a:endParaRPr>
        </a:p>
      </dsp:txBody>
      <dsp:txXfrm>
        <a:off x="1605873" y="3984457"/>
        <a:ext cx="5550348" cy="1052060"/>
      </dsp:txXfrm>
    </dsp:sp>
    <dsp:sp modelId="{F1012137-A945-4B6B-AAA5-5C0C2132AEF9}">
      <dsp:nvSpPr>
        <dsp:cNvPr id="0" name=""/>
        <dsp:cNvSpPr/>
      </dsp:nvSpPr>
      <dsp:spPr>
        <a:xfrm>
          <a:off x="6195520" y="895654"/>
          <a:ext cx="726389" cy="726389"/>
        </a:xfrm>
        <a:prstGeom prst="downArrow">
          <a:avLst>
            <a:gd name="adj1" fmla="val 55000"/>
            <a:gd name="adj2" fmla="val 45000"/>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ZA" sz="1800" kern="1200">
            <a:solidFill>
              <a:schemeClr val="tx1"/>
            </a:solidFill>
          </a:endParaRPr>
        </a:p>
      </dsp:txBody>
      <dsp:txXfrm>
        <a:off x="6358958" y="895654"/>
        <a:ext cx="399513" cy="546608"/>
      </dsp:txXfrm>
    </dsp:sp>
    <dsp:sp modelId="{C651ECDD-4D5C-4E96-821E-507228998074}">
      <dsp:nvSpPr>
        <dsp:cNvPr id="0" name=""/>
        <dsp:cNvSpPr/>
      </dsp:nvSpPr>
      <dsp:spPr>
        <a:xfrm>
          <a:off x="6775230" y="2216362"/>
          <a:ext cx="726389" cy="726389"/>
        </a:xfrm>
        <a:prstGeom prst="downArrow">
          <a:avLst>
            <a:gd name="adj1" fmla="val 55000"/>
            <a:gd name="adj2" fmla="val 45000"/>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ZA" sz="1800" kern="1200">
            <a:solidFill>
              <a:schemeClr val="tx1"/>
            </a:solidFill>
          </a:endParaRPr>
        </a:p>
      </dsp:txBody>
      <dsp:txXfrm>
        <a:off x="6938668" y="2216362"/>
        <a:ext cx="399513" cy="546608"/>
      </dsp:txXfrm>
    </dsp:sp>
    <dsp:sp modelId="{0B01D632-3380-494B-9638-F04B0E05CEAE}">
      <dsp:nvSpPr>
        <dsp:cNvPr id="0" name=""/>
        <dsp:cNvSpPr/>
      </dsp:nvSpPr>
      <dsp:spPr>
        <a:xfrm>
          <a:off x="7346287" y="3537070"/>
          <a:ext cx="726389" cy="726389"/>
        </a:xfrm>
        <a:prstGeom prst="downArrow">
          <a:avLst>
            <a:gd name="adj1" fmla="val 55000"/>
            <a:gd name="adj2" fmla="val 45000"/>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ZA" sz="1800" kern="1200">
            <a:solidFill>
              <a:schemeClr val="tx1"/>
            </a:solidFill>
          </a:endParaRPr>
        </a:p>
      </dsp:txBody>
      <dsp:txXfrm>
        <a:off x="7509725" y="3537070"/>
        <a:ext cx="399513" cy="5466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9/13/2023</a:t>
            </a:fld>
            <a:endParaRPr lang="en-US"/>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a:t>
            </a:fld>
            <a:endParaRPr lang="en-US"/>
          </a:p>
        </p:txBody>
      </p:sp>
    </p:spTree>
    <p:extLst>
      <p:ext uri="{BB962C8B-B14F-4D97-AF65-F5344CB8AC3E}">
        <p14:creationId xmlns:p14="http://schemas.microsoft.com/office/powerpoint/2010/main" val="386613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a:t>
            </a:fld>
            <a:endParaRPr lang="en-US" dirty="0"/>
          </a:p>
        </p:txBody>
      </p:sp>
    </p:spTree>
    <p:extLst>
      <p:ext uri="{BB962C8B-B14F-4D97-AF65-F5344CB8AC3E}">
        <p14:creationId xmlns:p14="http://schemas.microsoft.com/office/powerpoint/2010/main" val="369904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20</a:t>
            </a:fld>
            <a:endParaRPr lang="en-US" dirty="0"/>
          </a:p>
        </p:txBody>
      </p:sp>
    </p:spTree>
    <p:extLst>
      <p:ext uri="{BB962C8B-B14F-4D97-AF65-F5344CB8AC3E}">
        <p14:creationId xmlns:p14="http://schemas.microsoft.com/office/powerpoint/2010/main" val="2674773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a:t>Click to edit Master Division</a:t>
            </a:r>
          </a:p>
        </p:txBody>
      </p:sp>
      <p:pic>
        <p:nvPicPr>
          <p:cNvPr id="7" name="Picture 6" descr="A picture containing text, outdoor&#10;&#10;Description automatically generated">
            <a:extLst>
              <a:ext uri="{FF2B5EF4-FFF2-40B4-BE49-F238E27FC236}">
                <a16:creationId xmlns:a16="http://schemas.microsoft.com/office/drawing/2014/main" id="{DA098867-26FE-8BA1-3307-2F7AE6CF33CA}"/>
              </a:ext>
            </a:extLst>
          </p:cNvPr>
          <p:cNvPicPr>
            <a:picLocks noChangeAspect="1"/>
          </p:cNvPicPr>
          <p:nvPr userDrawn="1"/>
        </p:nvPicPr>
        <p:blipFill>
          <a:blip r:embed="rId2"/>
          <a:stretch>
            <a:fillRect/>
          </a:stretch>
        </p:blipFill>
        <p:spPr>
          <a:xfrm>
            <a:off x="1" y="-105656"/>
            <a:ext cx="9137788" cy="706450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67" indent="0">
              <a:buNone/>
              <a:defRPr sz="1799">
                <a:solidFill>
                  <a:schemeClr val="tx1">
                    <a:tint val="75000"/>
                  </a:schemeClr>
                </a:solidFill>
              </a:defRPr>
            </a:lvl2pPr>
            <a:lvl3pPr marL="914134" indent="0">
              <a:buNone/>
              <a:defRPr sz="1600">
                <a:solidFill>
                  <a:schemeClr val="tx1">
                    <a:tint val="75000"/>
                  </a:schemeClr>
                </a:solidFill>
              </a:defRPr>
            </a:lvl3pPr>
            <a:lvl4pPr marL="1371200" indent="0">
              <a:buNone/>
              <a:defRPr sz="1400">
                <a:solidFill>
                  <a:schemeClr val="tx1">
                    <a:tint val="75000"/>
                  </a:schemeClr>
                </a:solidFill>
              </a:defRPr>
            </a:lvl4pPr>
            <a:lvl5pPr marL="1828267" indent="0">
              <a:buNone/>
              <a:defRPr sz="1400">
                <a:solidFill>
                  <a:schemeClr val="tx1">
                    <a:tint val="75000"/>
                  </a:schemeClr>
                </a:solidFill>
              </a:defRPr>
            </a:lvl5pPr>
            <a:lvl6pPr marL="2285333" indent="0">
              <a:buNone/>
              <a:defRPr sz="1400">
                <a:solidFill>
                  <a:schemeClr val="tx1">
                    <a:tint val="75000"/>
                  </a:schemeClr>
                </a:solidFill>
              </a:defRPr>
            </a:lvl6pPr>
            <a:lvl7pPr marL="2742401" indent="0">
              <a:buNone/>
              <a:defRPr sz="1400">
                <a:solidFill>
                  <a:schemeClr val="tx1">
                    <a:tint val="75000"/>
                  </a:schemeClr>
                </a:solidFill>
              </a:defRPr>
            </a:lvl7pPr>
            <a:lvl8pPr marL="3199466" indent="0">
              <a:buNone/>
              <a:defRPr sz="1400">
                <a:solidFill>
                  <a:schemeClr val="tx1">
                    <a:tint val="75000"/>
                  </a:schemeClr>
                </a:solidFill>
              </a:defRPr>
            </a:lvl8pPr>
            <a:lvl9pPr marL="36565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59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399" b="1"/>
            </a:lvl1pPr>
            <a:lvl2pPr marL="457067" indent="0">
              <a:buNone/>
              <a:defRPr sz="2000" b="1"/>
            </a:lvl2pPr>
            <a:lvl3pPr marL="914134" indent="0">
              <a:buNone/>
              <a:defRPr sz="1799" b="1"/>
            </a:lvl3pPr>
            <a:lvl4pPr marL="1371200" indent="0">
              <a:buNone/>
              <a:defRPr sz="1600" b="1"/>
            </a:lvl4pPr>
            <a:lvl5pPr marL="1828267" indent="0">
              <a:buNone/>
              <a:defRPr sz="1600" b="1"/>
            </a:lvl5pPr>
            <a:lvl6pPr marL="2285333" indent="0">
              <a:buNone/>
              <a:defRPr sz="1600" b="1"/>
            </a:lvl6pPr>
            <a:lvl7pPr marL="2742401" indent="0">
              <a:buNone/>
              <a:defRPr sz="1600" b="1"/>
            </a:lvl7pPr>
            <a:lvl8pPr marL="3199466" indent="0">
              <a:buNone/>
              <a:defRPr sz="1600" b="1"/>
            </a:lvl8pPr>
            <a:lvl9pPr marL="365653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399" b="1"/>
            </a:lvl1pPr>
            <a:lvl2pPr marL="457067" indent="0">
              <a:buNone/>
              <a:defRPr sz="2000" b="1"/>
            </a:lvl2pPr>
            <a:lvl3pPr marL="914134" indent="0">
              <a:buNone/>
              <a:defRPr sz="1799" b="1"/>
            </a:lvl3pPr>
            <a:lvl4pPr marL="1371200" indent="0">
              <a:buNone/>
              <a:defRPr sz="1600" b="1"/>
            </a:lvl4pPr>
            <a:lvl5pPr marL="1828267" indent="0">
              <a:buNone/>
              <a:defRPr sz="1600" b="1"/>
            </a:lvl5pPr>
            <a:lvl6pPr marL="2285333" indent="0">
              <a:buNone/>
              <a:defRPr sz="1600" b="1"/>
            </a:lvl6pPr>
            <a:lvl7pPr marL="2742401" indent="0">
              <a:buNone/>
              <a:defRPr sz="1600" b="1"/>
            </a:lvl7pPr>
            <a:lvl8pPr marL="3199466" indent="0">
              <a:buNone/>
              <a:defRPr sz="1600" b="1"/>
            </a:lvl8pPr>
            <a:lvl9pPr marL="36565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485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74642"/>
            <a:ext cx="8229601" cy="71596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345427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74642"/>
            <a:ext cx="8229601" cy="715961"/>
          </a:xfrm>
        </p:spPr>
        <p:txBody>
          <a:bodyPr>
            <a:normAutofit/>
          </a:bodyPr>
          <a:lstStyle>
            <a:lvl1pPr algn="l">
              <a:defRPr sz="2799">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990600"/>
            <a:ext cx="8229601" cy="508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89482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320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7" indent="0">
              <a:buNone/>
              <a:defRPr sz="1200"/>
            </a:lvl2pPr>
            <a:lvl3pPr marL="914134" indent="0">
              <a:buNone/>
              <a:defRPr sz="1000"/>
            </a:lvl3pPr>
            <a:lvl4pPr marL="1371200" indent="0">
              <a:buNone/>
              <a:defRPr sz="900"/>
            </a:lvl4pPr>
            <a:lvl5pPr marL="1828267" indent="0">
              <a:buNone/>
              <a:defRPr sz="900"/>
            </a:lvl5pPr>
            <a:lvl6pPr marL="2285333" indent="0">
              <a:buNone/>
              <a:defRPr sz="900"/>
            </a:lvl6pPr>
            <a:lvl7pPr marL="2742401" indent="0">
              <a:buNone/>
              <a:defRPr sz="900"/>
            </a:lvl7pPr>
            <a:lvl8pPr marL="3199466" indent="0">
              <a:buNone/>
              <a:defRPr sz="900"/>
            </a:lvl8pPr>
            <a:lvl9pPr marL="36565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27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067" indent="0">
              <a:buNone/>
              <a:defRPr sz="2799"/>
            </a:lvl2pPr>
            <a:lvl3pPr marL="914134" indent="0">
              <a:buNone/>
              <a:defRPr sz="2399"/>
            </a:lvl3pPr>
            <a:lvl4pPr marL="1371200" indent="0">
              <a:buNone/>
              <a:defRPr sz="2000"/>
            </a:lvl4pPr>
            <a:lvl5pPr marL="1828267" indent="0">
              <a:buNone/>
              <a:defRPr sz="2000"/>
            </a:lvl5pPr>
            <a:lvl6pPr marL="2285333" indent="0">
              <a:buNone/>
              <a:defRPr sz="2000"/>
            </a:lvl6pPr>
            <a:lvl7pPr marL="2742401" indent="0">
              <a:buNone/>
              <a:defRPr sz="2000"/>
            </a:lvl7pPr>
            <a:lvl8pPr marL="3199466" indent="0">
              <a:buNone/>
              <a:defRPr sz="2000"/>
            </a:lvl8pPr>
            <a:lvl9pPr marL="3656534" indent="0">
              <a:buNone/>
              <a:defRPr sz="2000"/>
            </a:lvl9pPr>
          </a:lstStyle>
          <a:p>
            <a:endParaRPr lang="en-US"/>
          </a:p>
        </p:txBody>
      </p:sp>
      <p:sp>
        <p:nvSpPr>
          <p:cNvPr id="4" name="Text Placeholder 3"/>
          <p:cNvSpPr>
            <a:spLocks noGrp="1"/>
          </p:cNvSpPr>
          <p:nvPr>
            <p:ph type="body" sz="half" idx="2"/>
          </p:nvPr>
        </p:nvSpPr>
        <p:spPr>
          <a:xfrm>
            <a:off x="1792289" y="5367341"/>
            <a:ext cx="5486400" cy="804863"/>
          </a:xfrm>
        </p:spPr>
        <p:txBody>
          <a:bodyPr/>
          <a:lstStyle>
            <a:lvl1pPr marL="0" indent="0">
              <a:buNone/>
              <a:defRPr sz="1400"/>
            </a:lvl1pPr>
            <a:lvl2pPr marL="457067" indent="0">
              <a:buNone/>
              <a:defRPr sz="1200"/>
            </a:lvl2pPr>
            <a:lvl3pPr marL="914134" indent="0">
              <a:buNone/>
              <a:defRPr sz="1000"/>
            </a:lvl3pPr>
            <a:lvl4pPr marL="1371200" indent="0">
              <a:buNone/>
              <a:defRPr sz="900"/>
            </a:lvl4pPr>
            <a:lvl5pPr marL="1828267" indent="0">
              <a:buNone/>
              <a:defRPr sz="900"/>
            </a:lvl5pPr>
            <a:lvl6pPr marL="2285333" indent="0">
              <a:buNone/>
              <a:defRPr sz="900"/>
            </a:lvl6pPr>
            <a:lvl7pPr marL="2742401" indent="0">
              <a:buNone/>
              <a:defRPr sz="900"/>
            </a:lvl7pPr>
            <a:lvl8pPr marL="3199466" indent="0">
              <a:buNone/>
              <a:defRPr sz="900"/>
            </a:lvl8pPr>
            <a:lvl9pPr marL="36565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850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498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7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74642"/>
            <a:ext cx="8229601" cy="71596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990600"/>
            <a:ext cx="8229601" cy="508000"/>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798313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3"/>
            <a:ext cx="5029200" cy="711081"/>
          </a:xfrm>
        </p:spPr>
        <p:txBody>
          <a:bodyPr>
            <a:noAutofit/>
          </a:bodyPr>
          <a:lstStyle>
            <a:lvl1pPr>
              <a:defRPr sz="2699"/>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t>9/13/2023</a:t>
            </a:fld>
            <a:endParaRPr lang="en-US"/>
          </a:p>
        </p:txBody>
      </p:sp>
      <p:sp>
        <p:nvSpPr>
          <p:cNvPr id="4" name="Footer Placeholder 3"/>
          <p:cNvSpPr>
            <a:spLocks noGrp="1"/>
          </p:cNvSpPr>
          <p:nvPr>
            <p:ph type="ftr" sz="quarter" idx="11"/>
          </p:nvPr>
        </p:nvSpPr>
        <p:spPr/>
        <p:txBody>
          <a:bodyPr/>
          <a:lstStyle/>
          <a:p>
            <a:r>
              <a:rPr lang="en-US"/>
              <a:t>SlideModel.com</a:t>
            </a:r>
          </a:p>
        </p:txBody>
      </p:sp>
      <p:sp>
        <p:nvSpPr>
          <p:cNvPr id="5" name="Slide Number Placeholder 4"/>
          <p:cNvSpPr>
            <a:spLocks noGrp="1"/>
          </p:cNvSpPr>
          <p:nvPr>
            <p:ph type="sldNum" sz="quarter" idx="12"/>
          </p:nvPr>
        </p:nvSpPr>
        <p:spPr>
          <a:xfrm>
            <a:off x="8572500" y="6356355"/>
            <a:ext cx="5715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05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5610226" y="362139"/>
            <a:ext cx="3086100" cy="533400"/>
          </a:xfrm>
        </p:spPr>
        <p:txBody>
          <a:bodyPr anchor="ctr">
            <a:noAutofit/>
          </a:bodyPr>
          <a:lstStyle>
            <a:lvl1pPr marL="0" indent="0" algn="r">
              <a:buNone/>
              <a:defRPr sz="14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266928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9/13/2023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3" y="1066800"/>
            <a:ext cx="3144069" cy="762000"/>
          </a:xfrm>
        </p:spPr>
        <p:txBody>
          <a:bodyPr>
            <a:noAutofit/>
          </a:bodyPr>
          <a:lstStyle>
            <a:lvl1pPr>
              <a:defRPr sz="2999" b="1"/>
            </a:lvl1pPr>
          </a:lstStyle>
          <a:p>
            <a:pPr lvl="0"/>
            <a:r>
              <a:rPr lang="en-US" dirty="0"/>
              <a:t>CLICK TO EDIT</a:t>
            </a:r>
          </a:p>
        </p:txBody>
      </p:sp>
      <p:sp>
        <p:nvSpPr>
          <p:cNvPr id="12" name="Content Placeholder 10"/>
          <p:cNvSpPr>
            <a:spLocks noGrp="1"/>
          </p:cNvSpPr>
          <p:nvPr>
            <p:ph sz="quarter" idx="14"/>
          </p:nvPr>
        </p:nvSpPr>
        <p:spPr>
          <a:xfrm>
            <a:off x="513293" y="2057400"/>
            <a:ext cx="3144069"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286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870635"/>
            <a:ext cx="4449167" cy="71108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9/13/2023</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1624557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426273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a:t>Click to edit Master Division</a:t>
            </a:r>
          </a:p>
        </p:txBody>
      </p:sp>
      <p:pic>
        <p:nvPicPr>
          <p:cNvPr id="3" name="Picture 2" descr="A picture containing text&#10;&#10;Description automatically generated">
            <a:extLst>
              <a:ext uri="{FF2B5EF4-FFF2-40B4-BE49-F238E27FC236}">
                <a16:creationId xmlns:a16="http://schemas.microsoft.com/office/drawing/2014/main" id="{DFF995E4-6126-D2E3-8E06-811C11D96A45}"/>
              </a:ext>
            </a:extLst>
          </p:cNvPr>
          <p:cNvPicPr>
            <a:picLocks noChangeAspect="1"/>
          </p:cNvPicPr>
          <p:nvPr userDrawn="1"/>
        </p:nvPicPr>
        <p:blipFill>
          <a:blip r:embed="rId2"/>
          <a:stretch>
            <a:fillRect/>
          </a:stretch>
        </p:blipFill>
        <p:spPr>
          <a:xfrm>
            <a:off x="0" y="-105655"/>
            <a:ext cx="9200178" cy="7112742"/>
          </a:xfrm>
          <a:prstGeom prst="rect">
            <a:avLst/>
          </a:prstGeom>
        </p:spPr>
      </p:pic>
    </p:spTree>
    <p:extLst>
      <p:ext uri="{BB962C8B-B14F-4D97-AF65-F5344CB8AC3E}">
        <p14:creationId xmlns:p14="http://schemas.microsoft.com/office/powerpoint/2010/main" val="143552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2290495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1187778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44813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A070D30-BF6E-7092-BE5E-0A9F7D25DD08}"/>
              </a:ext>
            </a:extLst>
          </p:cNvPr>
          <p:cNvPicPr>
            <a:picLocks noChangeAspect="1"/>
          </p:cNvPicPr>
          <p:nvPr userDrawn="1"/>
        </p:nvPicPr>
        <p:blipFill>
          <a:blip r:embed="rId2"/>
          <a:stretch>
            <a:fillRect/>
          </a:stretch>
        </p:blipFill>
        <p:spPr>
          <a:xfrm>
            <a:off x="0" y="-105655"/>
            <a:ext cx="9144000" cy="7069310"/>
          </a:xfrm>
          <a:prstGeom prst="rect">
            <a:avLst/>
          </a:prstGeom>
        </p:spPr>
      </p:pic>
    </p:spTree>
    <p:extLst>
      <p:ext uri="{BB962C8B-B14F-4D97-AF65-F5344CB8AC3E}">
        <p14:creationId xmlns:p14="http://schemas.microsoft.com/office/powerpoint/2010/main" val="88171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9144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1799">
              <a:solidFill>
                <a:prstClr val="white"/>
              </a:solidFill>
            </a:endParaRPr>
          </a:p>
        </p:txBody>
      </p:sp>
      <p:sp>
        <p:nvSpPr>
          <p:cNvPr id="2" name="Title 1"/>
          <p:cNvSpPr>
            <a:spLocks noGrp="1"/>
          </p:cNvSpPr>
          <p:nvPr>
            <p:ph type="ctrTitle"/>
          </p:nvPr>
        </p:nvSpPr>
        <p:spPr>
          <a:xfrm>
            <a:off x="685801" y="4987990"/>
            <a:ext cx="7772400" cy="610820"/>
          </a:xfrm>
        </p:spPr>
        <p:txBody>
          <a:bodyPr/>
          <a:lstStyle>
            <a:lvl1pPr algn="ctr">
              <a:defRPr lang="en-US" sz="2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0" y="5509360"/>
            <a:ext cx="6400801" cy="764440"/>
          </a:xfrm>
        </p:spPr>
        <p:txBody>
          <a:bodyPr>
            <a:normAutofit/>
          </a:bodyPr>
          <a:lstStyle>
            <a:lvl1pPr marL="0" indent="0" algn="ctr">
              <a:buNone/>
              <a:defRPr lang="en-US" sz="1799" kern="1200" smtClean="0">
                <a:solidFill>
                  <a:schemeClr val="tx1">
                    <a:lumMod val="65000"/>
                    <a:lumOff val="35000"/>
                  </a:schemeClr>
                </a:solidFill>
                <a:latin typeface="+mj-lt"/>
                <a:ea typeface="+mj-ea"/>
                <a:cs typeface="+mj-cs"/>
              </a:defRPr>
            </a:lvl1pPr>
            <a:lvl2pPr marL="457048" indent="0" algn="ctr">
              <a:buNone/>
              <a:defRPr>
                <a:solidFill>
                  <a:schemeClr val="tx1">
                    <a:tint val="75000"/>
                  </a:schemeClr>
                </a:solidFill>
              </a:defRPr>
            </a:lvl2pPr>
            <a:lvl3pPr marL="914096" indent="0" algn="ctr">
              <a:buNone/>
              <a:defRPr>
                <a:solidFill>
                  <a:schemeClr val="tx1">
                    <a:tint val="75000"/>
                  </a:schemeClr>
                </a:solidFill>
              </a:defRPr>
            </a:lvl3pPr>
            <a:lvl4pPr marL="1371143" indent="0" algn="ctr">
              <a:buNone/>
              <a:defRPr>
                <a:solidFill>
                  <a:schemeClr val="tx1">
                    <a:tint val="75000"/>
                  </a:schemeClr>
                </a:solidFill>
              </a:defRPr>
            </a:lvl4pPr>
            <a:lvl5pPr marL="1828191" indent="0" algn="ctr">
              <a:buNone/>
              <a:defRPr>
                <a:solidFill>
                  <a:schemeClr val="tx1">
                    <a:tint val="75000"/>
                  </a:schemeClr>
                </a:solidFill>
              </a:defRPr>
            </a:lvl5pPr>
            <a:lvl6pPr marL="2285239" indent="0" algn="ctr">
              <a:buNone/>
              <a:defRPr>
                <a:solidFill>
                  <a:schemeClr val="tx1">
                    <a:tint val="75000"/>
                  </a:schemeClr>
                </a:solidFill>
              </a:defRPr>
            </a:lvl6pPr>
            <a:lvl7pPr marL="2742287" indent="0" algn="ctr">
              <a:buNone/>
              <a:defRPr>
                <a:solidFill>
                  <a:schemeClr val="tx1">
                    <a:tint val="75000"/>
                  </a:schemeClr>
                </a:solidFill>
              </a:defRPr>
            </a:lvl7pPr>
            <a:lvl8pPr marL="3199333" indent="0" algn="ctr">
              <a:buNone/>
              <a:defRPr>
                <a:solidFill>
                  <a:schemeClr val="tx1">
                    <a:tint val="75000"/>
                  </a:schemeClr>
                </a:solidFill>
              </a:defRPr>
            </a:lvl8pPr>
            <a:lvl9pPr marL="3656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087B8-B07B-47D8-A9F6-B7A2C5A70A15}" type="datetime1">
              <a:rPr lang="en-US" smtClean="0">
                <a:solidFill>
                  <a:prstClr val="black">
                    <a:tint val="75000"/>
                  </a:prstClr>
                </a:solidFill>
              </a:r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498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0" indent="0" algn="ctr">
              <a:buNone/>
              <a:defRPr>
                <a:solidFill>
                  <a:schemeClr val="tx1">
                    <a:tint val="75000"/>
                  </a:schemeClr>
                </a:solidFill>
              </a:defRPr>
            </a:lvl4pPr>
            <a:lvl5pPr marL="1828267" indent="0" algn="ctr">
              <a:buNone/>
              <a:defRPr>
                <a:solidFill>
                  <a:schemeClr val="tx1">
                    <a:tint val="75000"/>
                  </a:schemeClr>
                </a:solidFill>
              </a:defRPr>
            </a:lvl5pPr>
            <a:lvl6pPr marL="2285333" indent="0" algn="ctr">
              <a:buNone/>
              <a:defRPr>
                <a:solidFill>
                  <a:schemeClr val="tx1">
                    <a:tint val="75000"/>
                  </a:schemeClr>
                </a:solidFill>
              </a:defRPr>
            </a:lvl6pPr>
            <a:lvl7pPr marL="2742401" indent="0" algn="ctr">
              <a:buNone/>
              <a:defRPr>
                <a:solidFill>
                  <a:schemeClr val="tx1">
                    <a:tint val="75000"/>
                  </a:schemeClr>
                </a:solidFill>
              </a:defRPr>
            </a:lvl7pPr>
            <a:lvl8pPr marL="3199466" indent="0" algn="ctr">
              <a:buNone/>
              <a:defRPr>
                <a:solidFill>
                  <a:schemeClr val="tx1">
                    <a:tint val="75000"/>
                  </a:schemeClr>
                </a:solidFill>
              </a:defRPr>
            </a:lvl8pPr>
            <a:lvl9pPr marL="36565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D9ED30-B761-4AFC-9F02-512AE9AF2DE6}" type="datetime1">
              <a:rPr lang="en-US" smtClean="0">
                <a:solidFill>
                  <a:prstClr val="black">
                    <a:tint val="75000"/>
                  </a:prstClr>
                </a:solidFill>
              </a:r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89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B44B25-9E2A-4581-B30D-8D01D068FF6A}" type="datetime1">
              <a:rPr lang="en-US" smtClean="0">
                <a:solidFill>
                  <a:prstClr val="black">
                    <a:tint val="75000"/>
                  </a:prstClr>
                </a:solidFill>
              </a:r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454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67" indent="0">
              <a:buNone/>
              <a:defRPr sz="1799">
                <a:solidFill>
                  <a:schemeClr val="tx1">
                    <a:tint val="75000"/>
                  </a:schemeClr>
                </a:solidFill>
              </a:defRPr>
            </a:lvl2pPr>
            <a:lvl3pPr marL="914134" indent="0">
              <a:buNone/>
              <a:defRPr sz="1600">
                <a:solidFill>
                  <a:schemeClr val="tx1">
                    <a:tint val="75000"/>
                  </a:schemeClr>
                </a:solidFill>
              </a:defRPr>
            </a:lvl3pPr>
            <a:lvl4pPr marL="1371200" indent="0">
              <a:buNone/>
              <a:defRPr sz="1400">
                <a:solidFill>
                  <a:schemeClr val="tx1">
                    <a:tint val="75000"/>
                  </a:schemeClr>
                </a:solidFill>
              </a:defRPr>
            </a:lvl4pPr>
            <a:lvl5pPr marL="1828267" indent="0">
              <a:buNone/>
              <a:defRPr sz="1400">
                <a:solidFill>
                  <a:schemeClr val="tx1">
                    <a:tint val="75000"/>
                  </a:schemeClr>
                </a:solidFill>
              </a:defRPr>
            </a:lvl5pPr>
            <a:lvl6pPr marL="2285333" indent="0">
              <a:buNone/>
              <a:defRPr sz="1400">
                <a:solidFill>
                  <a:schemeClr val="tx1">
                    <a:tint val="75000"/>
                  </a:schemeClr>
                </a:solidFill>
              </a:defRPr>
            </a:lvl6pPr>
            <a:lvl7pPr marL="2742401" indent="0">
              <a:buNone/>
              <a:defRPr sz="1400">
                <a:solidFill>
                  <a:schemeClr val="tx1">
                    <a:tint val="75000"/>
                  </a:schemeClr>
                </a:solidFill>
              </a:defRPr>
            </a:lvl7pPr>
            <a:lvl8pPr marL="3199466" indent="0">
              <a:buNone/>
              <a:defRPr sz="1400">
                <a:solidFill>
                  <a:schemeClr val="tx1">
                    <a:tint val="75000"/>
                  </a:schemeClr>
                </a:solidFill>
              </a:defRPr>
            </a:lvl8pPr>
            <a:lvl9pPr marL="36565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6AA4F-162B-4505-AAE8-5E3E989C6B48}" type="datetime1">
              <a:rPr lang="en-US" smtClean="0">
                <a:solidFill>
                  <a:prstClr val="black">
                    <a:tint val="75000"/>
                  </a:prstClr>
                </a:solidFill>
              </a:r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477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1F6CF-BDE6-4ECC-9186-FA869FB77499}" type="datetime1">
              <a:rPr lang="en-US" smtClean="0">
                <a:solidFill>
                  <a:prstClr val="black">
                    <a:tint val="75000"/>
                  </a:prstClr>
                </a:solidFill>
              </a:r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37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399" b="1"/>
            </a:lvl1pPr>
            <a:lvl2pPr marL="457067" indent="0">
              <a:buNone/>
              <a:defRPr sz="2000" b="1"/>
            </a:lvl2pPr>
            <a:lvl3pPr marL="914134" indent="0">
              <a:buNone/>
              <a:defRPr sz="1799" b="1"/>
            </a:lvl3pPr>
            <a:lvl4pPr marL="1371200" indent="0">
              <a:buNone/>
              <a:defRPr sz="1600" b="1"/>
            </a:lvl4pPr>
            <a:lvl5pPr marL="1828267" indent="0">
              <a:buNone/>
              <a:defRPr sz="1600" b="1"/>
            </a:lvl5pPr>
            <a:lvl6pPr marL="2285333" indent="0">
              <a:buNone/>
              <a:defRPr sz="1600" b="1"/>
            </a:lvl6pPr>
            <a:lvl7pPr marL="2742401" indent="0">
              <a:buNone/>
              <a:defRPr sz="1600" b="1"/>
            </a:lvl7pPr>
            <a:lvl8pPr marL="3199466" indent="0">
              <a:buNone/>
              <a:defRPr sz="1600" b="1"/>
            </a:lvl8pPr>
            <a:lvl9pPr marL="365653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399" b="1"/>
            </a:lvl1pPr>
            <a:lvl2pPr marL="457067" indent="0">
              <a:buNone/>
              <a:defRPr sz="2000" b="1"/>
            </a:lvl2pPr>
            <a:lvl3pPr marL="914134" indent="0">
              <a:buNone/>
              <a:defRPr sz="1799" b="1"/>
            </a:lvl3pPr>
            <a:lvl4pPr marL="1371200" indent="0">
              <a:buNone/>
              <a:defRPr sz="1600" b="1"/>
            </a:lvl4pPr>
            <a:lvl5pPr marL="1828267" indent="0">
              <a:buNone/>
              <a:defRPr sz="1600" b="1"/>
            </a:lvl5pPr>
            <a:lvl6pPr marL="2285333" indent="0">
              <a:buNone/>
              <a:defRPr sz="1600" b="1"/>
            </a:lvl6pPr>
            <a:lvl7pPr marL="2742401" indent="0">
              <a:buNone/>
              <a:defRPr sz="1600" b="1"/>
            </a:lvl7pPr>
            <a:lvl8pPr marL="3199466" indent="0">
              <a:buNone/>
              <a:defRPr sz="1600" b="1"/>
            </a:lvl8pPr>
            <a:lvl9pPr marL="36565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F6ED3-22E0-4E5C-BCAE-2C656CE2F7CA}" type="datetime1">
              <a:rPr lang="en-US" smtClean="0">
                <a:solidFill>
                  <a:prstClr val="black">
                    <a:tint val="75000"/>
                  </a:prstClr>
                </a:solidFill>
              </a:rPr>
              <a:t>9/13/2023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54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3163C6-CFD9-4166-86EC-9B5CDA1D6D46}" type="datetime1">
              <a:rPr lang="en-US" smtClean="0">
                <a:solidFill>
                  <a:prstClr val="black">
                    <a:tint val="75000"/>
                  </a:prstClr>
                </a:solidFill>
              </a:r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74642"/>
            <a:ext cx="8229601" cy="71596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868080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EFEDE6-FD26-466F-B737-EBA9FB9B36C2}" type="datetime1">
              <a:rPr lang="en-US" smtClean="0">
                <a:solidFill>
                  <a:prstClr val="black">
                    <a:tint val="75000"/>
                  </a:prstClr>
                </a:solidFill>
              </a:r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74642"/>
            <a:ext cx="8229601" cy="715961"/>
          </a:xfrm>
        </p:spPr>
        <p:txBody>
          <a:bodyPr>
            <a:normAutofit/>
          </a:bodyPr>
          <a:lstStyle>
            <a:lvl1pPr algn="l">
              <a:defRPr sz="2799">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990600"/>
            <a:ext cx="8229601" cy="508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052536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3F367-F53C-484F-A2DE-7275E3C7CA7C}" type="datetime1">
              <a:rPr lang="en-US" smtClean="0">
                <a:solidFill>
                  <a:prstClr val="black">
                    <a:tint val="75000"/>
                  </a:prstClr>
                </a:solidFill>
              </a:rPr>
              <a:t>9/13/2023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51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7" indent="0">
              <a:buNone/>
              <a:defRPr sz="1200"/>
            </a:lvl2pPr>
            <a:lvl3pPr marL="914134" indent="0">
              <a:buNone/>
              <a:defRPr sz="1000"/>
            </a:lvl3pPr>
            <a:lvl4pPr marL="1371200" indent="0">
              <a:buNone/>
              <a:defRPr sz="900"/>
            </a:lvl4pPr>
            <a:lvl5pPr marL="1828267" indent="0">
              <a:buNone/>
              <a:defRPr sz="900"/>
            </a:lvl5pPr>
            <a:lvl6pPr marL="2285333" indent="0">
              <a:buNone/>
              <a:defRPr sz="900"/>
            </a:lvl6pPr>
            <a:lvl7pPr marL="2742401" indent="0">
              <a:buNone/>
              <a:defRPr sz="900"/>
            </a:lvl7pPr>
            <a:lvl8pPr marL="3199466" indent="0">
              <a:buNone/>
              <a:defRPr sz="900"/>
            </a:lvl8pPr>
            <a:lvl9pPr marL="36565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149D5-B7B5-4D93-B219-2E7384027F31}" type="datetime1">
              <a:rPr lang="en-US" smtClean="0">
                <a:solidFill>
                  <a:prstClr val="black">
                    <a:tint val="75000"/>
                  </a:prstClr>
                </a:solidFill>
              </a:r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6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067" indent="0">
              <a:buNone/>
              <a:defRPr sz="2799"/>
            </a:lvl2pPr>
            <a:lvl3pPr marL="914134" indent="0">
              <a:buNone/>
              <a:defRPr sz="2399"/>
            </a:lvl3pPr>
            <a:lvl4pPr marL="1371200" indent="0">
              <a:buNone/>
              <a:defRPr sz="2000"/>
            </a:lvl4pPr>
            <a:lvl5pPr marL="1828267" indent="0">
              <a:buNone/>
              <a:defRPr sz="2000"/>
            </a:lvl5pPr>
            <a:lvl6pPr marL="2285333" indent="0">
              <a:buNone/>
              <a:defRPr sz="2000"/>
            </a:lvl6pPr>
            <a:lvl7pPr marL="2742401" indent="0">
              <a:buNone/>
              <a:defRPr sz="2000"/>
            </a:lvl7pPr>
            <a:lvl8pPr marL="3199466" indent="0">
              <a:buNone/>
              <a:defRPr sz="2000"/>
            </a:lvl8pPr>
            <a:lvl9pPr marL="3656534" indent="0">
              <a:buNone/>
              <a:defRPr sz="2000"/>
            </a:lvl9pPr>
          </a:lstStyle>
          <a:p>
            <a:endParaRPr lang="en-US"/>
          </a:p>
        </p:txBody>
      </p:sp>
      <p:sp>
        <p:nvSpPr>
          <p:cNvPr id="4" name="Text Placeholder 3"/>
          <p:cNvSpPr>
            <a:spLocks noGrp="1"/>
          </p:cNvSpPr>
          <p:nvPr>
            <p:ph type="body" sz="half" idx="2"/>
          </p:nvPr>
        </p:nvSpPr>
        <p:spPr>
          <a:xfrm>
            <a:off x="1792289" y="5367341"/>
            <a:ext cx="5486400" cy="804863"/>
          </a:xfrm>
        </p:spPr>
        <p:txBody>
          <a:bodyPr/>
          <a:lstStyle>
            <a:lvl1pPr marL="0" indent="0">
              <a:buNone/>
              <a:defRPr sz="1400"/>
            </a:lvl1pPr>
            <a:lvl2pPr marL="457067" indent="0">
              <a:buNone/>
              <a:defRPr sz="1200"/>
            </a:lvl2pPr>
            <a:lvl3pPr marL="914134" indent="0">
              <a:buNone/>
              <a:defRPr sz="1000"/>
            </a:lvl3pPr>
            <a:lvl4pPr marL="1371200" indent="0">
              <a:buNone/>
              <a:defRPr sz="900"/>
            </a:lvl4pPr>
            <a:lvl5pPr marL="1828267" indent="0">
              <a:buNone/>
              <a:defRPr sz="900"/>
            </a:lvl5pPr>
            <a:lvl6pPr marL="2285333" indent="0">
              <a:buNone/>
              <a:defRPr sz="900"/>
            </a:lvl6pPr>
            <a:lvl7pPr marL="2742401" indent="0">
              <a:buNone/>
              <a:defRPr sz="900"/>
            </a:lvl7pPr>
            <a:lvl8pPr marL="3199466" indent="0">
              <a:buNone/>
              <a:defRPr sz="900"/>
            </a:lvl8pPr>
            <a:lvl9pPr marL="36565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B72CA-6E1B-450E-9ED6-46979F94ACC1}" type="datetime1">
              <a:rPr lang="en-US" smtClean="0">
                <a:solidFill>
                  <a:prstClr val="black">
                    <a:tint val="75000"/>
                  </a:prstClr>
                </a:solidFill>
              </a:r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08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299D0-8A78-4058-95A2-3DB4B9348EAA}" type="datetime1">
              <a:rPr lang="en-US" smtClean="0">
                <a:solidFill>
                  <a:prstClr val="black">
                    <a:tint val="75000"/>
                  </a:prstClr>
                </a:solidFill>
              </a:r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670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45B9B-42C1-42F5-BE28-C59A71C6F63F}" type="datetime1">
              <a:rPr lang="en-US" smtClean="0">
                <a:solidFill>
                  <a:prstClr val="black">
                    <a:tint val="75000"/>
                  </a:prstClr>
                </a:solidFill>
              </a:r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661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0D2086-BB62-4181-B693-541CE49123F3}" type="datetime1">
              <a:rPr lang="en-US" smtClean="0">
                <a:solidFill>
                  <a:prstClr val="black">
                    <a:tint val="75000"/>
                  </a:prstClr>
                </a:solidFill>
              </a:r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74642"/>
            <a:ext cx="8229601" cy="71596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990600"/>
            <a:ext cx="8229601" cy="508000"/>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015891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3"/>
            <a:ext cx="5029200" cy="711081"/>
          </a:xfrm>
        </p:spPr>
        <p:txBody>
          <a:bodyPr>
            <a:noAutofit/>
          </a:bodyPr>
          <a:lstStyle>
            <a:lvl1pPr>
              <a:defRPr sz="2699"/>
            </a:lvl1pPr>
          </a:lstStyle>
          <a:p>
            <a:r>
              <a:rPr lang="en-US" dirty="0"/>
              <a:t>Click to edit Master title style</a:t>
            </a:r>
          </a:p>
        </p:txBody>
      </p:sp>
      <p:sp>
        <p:nvSpPr>
          <p:cNvPr id="3" name="Date Placeholder 2"/>
          <p:cNvSpPr>
            <a:spLocks noGrp="1"/>
          </p:cNvSpPr>
          <p:nvPr>
            <p:ph type="dt" sz="half" idx="10"/>
          </p:nvPr>
        </p:nvSpPr>
        <p:spPr/>
        <p:txBody>
          <a:bodyPr/>
          <a:lstStyle/>
          <a:p>
            <a:fld id="{DBFE925F-579B-4E78-B58D-BB3BAB545055}"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72500" y="6356355"/>
            <a:ext cx="5715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05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5610226" y="362139"/>
            <a:ext cx="3086100" cy="533400"/>
          </a:xfrm>
        </p:spPr>
        <p:txBody>
          <a:bodyPr anchor="ctr">
            <a:noAutofit/>
          </a:bodyPr>
          <a:lstStyle>
            <a:lvl1pPr marL="0" indent="0" algn="r">
              <a:buNone/>
              <a:defRPr sz="14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3310649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64CF0-F13F-4744-BE2B-747A282F3998}" type="datetime1">
              <a:rPr lang="en-US" smtClean="0">
                <a:solidFill>
                  <a:prstClr val="black">
                    <a:tint val="75000"/>
                  </a:prstClr>
                </a:solidFill>
              </a:rPr>
              <a:t>9/13/2023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3" y="1066800"/>
            <a:ext cx="3144069" cy="762000"/>
          </a:xfrm>
        </p:spPr>
        <p:txBody>
          <a:bodyPr>
            <a:noAutofit/>
          </a:bodyPr>
          <a:lstStyle>
            <a:lvl1pPr>
              <a:defRPr sz="2999" b="1"/>
            </a:lvl1pPr>
          </a:lstStyle>
          <a:p>
            <a:pPr lvl="0"/>
            <a:r>
              <a:rPr lang="en-US" dirty="0"/>
              <a:t>CLICK TO EDIT</a:t>
            </a:r>
          </a:p>
        </p:txBody>
      </p:sp>
      <p:sp>
        <p:nvSpPr>
          <p:cNvPr id="12" name="Content Placeholder 10"/>
          <p:cNvSpPr>
            <a:spLocks noGrp="1"/>
          </p:cNvSpPr>
          <p:nvPr>
            <p:ph sz="quarter" idx="14"/>
          </p:nvPr>
        </p:nvSpPr>
        <p:spPr>
          <a:xfrm>
            <a:off x="513293" y="2057400"/>
            <a:ext cx="3144069"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04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E1003A4-431E-2F00-493A-2560A8AC64D0}"/>
              </a:ext>
            </a:extLst>
          </p:cNvPr>
          <p:cNvPicPr>
            <a:picLocks noChangeAspect="1"/>
          </p:cNvPicPr>
          <p:nvPr userDrawn="1"/>
        </p:nvPicPr>
        <p:blipFill>
          <a:blip r:embed="rId2"/>
          <a:stretch>
            <a:fillRect/>
          </a:stretch>
        </p:blipFill>
        <p:spPr>
          <a:xfrm>
            <a:off x="0" y="-105655"/>
            <a:ext cx="9204960" cy="7116439"/>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74642"/>
            <a:ext cx="8229601" cy="71596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53885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9144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1799">
              <a:solidFill>
                <a:prstClr val="white"/>
              </a:solidFill>
            </a:endParaRPr>
          </a:p>
        </p:txBody>
      </p:sp>
      <p:sp>
        <p:nvSpPr>
          <p:cNvPr id="2" name="Title 1"/>
          <p:cNvSpPr>
            <a:spLocks noGrp="1"/>
          </p:cNvSpPr>
          <p:nvPr>
            <p:ph type="ctrTitle"/>
          </p:nvPr>
        </p:nvSpPr>
        <p:spPr>
          <a:xfrm>
            <a:off x="685801" y="4987990"/>
            <a:ext cx="7772400" cy="610820"/>
          </a:xfrm>
        </p:spPr>
        <p:txBody>
          <a:bodyPr/>
          <a:lstStyle>
            <a:lvl1pPr algn="ctr">
              <a:defRPr lang="en-US" sz="2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0" y="5509360"/>
            <a:ext cx="6400801" cy="764440"/>
          </a:xfrm>
        </p:spPr>
        <p:txBody>
          <a:bodyPr>
            <a:normAutofit/>
          </a:bodyPr>
          <a:lstStyle>
            <a:lvl1pPr marL="0" indent="0" algn="ctr">
              <a:buNone/>
              <a:defRPr lang="en-US" sz="1799" kern="1200" smtClean="0">
                <a:solidFill>
                  <a:schemeClr val="tx1">
                    <a:lumMod val="65000"/>
                    <a:lumOff val="35000"/>
                  </a:schemeClr>
                </a:solidFill>
                <a:latin typeface="+mj-lt"/>
                <a:ea typeface="+mj-ea"/>
                <a:cs typeface="+mj-cs"/>
              </a:defRPr>
            </a:lvl1pPr>
            <a:lvl2pPr marL="457048" indent="0" algn="ctr">
              <a:buNone/>
              <a:defRPr>
                <a:solidFill>
                  <a:schemeClr val="tx1">
                    <a:tint val="75000"/>
                  </a:schemeClr>
                </a:solidFill>
              </a:defRPr>
            </a:lvl2pPr>
            <a:lvl3pPr marL="914096" indent="0" algn="ctr">
              <a:buNone/>
              <a:defRPr>
                <a:solidFill>
                  <a:schemeClr val="tx1">
                    <a:tint val="75000"/>
                  </a:schemeClr>
                </a:solidFill>
              </a:defRPr>
            </a:lvl3pPr>
            <a:lvl4pPr marL="1371143" indent="0" algn="ctr">
              <a:buNone/>
              <a:defRPr>
                <a:solidFill>
                  <a:schemeClr val="tx1">
                    <a:tint val="75000"/>
                  </a:schemeClr>
                </a:solidFill>
              </a:defRPr>
            </a:lvl4pPr>
            <a:lvl5pPr marL="1828191" indent="0" algn="ctr">
              <a:buNone/>
              <a:defRPr>
                <a:solidFill>
                  <a:schemeClr val="tx1">
                    <a:tint val="75000"/>
                  </a:schemeClr>
                </a:solidFill>
              </a:defRPr>
            </a:lvl5pPr>
            <a:lvl6pPr marL="2285239" indent="0" algn="ctr">
              <a:buNone/>
              <a:defRPr>
                <a:solidFill>
                  <a:schemeClr val="tx1">
                    <a:tint val="75000"/>
                  </a:schemeClr>
                </a:solidFill>
              </a:defRPr>
            </a:lvl6pPr>
            <a:lvl7pPr marL="2742287" indent="0" algn="ctr">
              <a:buNone/>
              <a:defRPr>
                <a:solidFill>
                  <a:schemeClr val="tx1">
                    <a:tint val="75000"/>
                  </a:schemeClr>
                </a:solidFill>
              </a:defRPr>
            </a:lvl7pPr>
            <a:lvl8pPr marL="3199333" indent="0" algn="ctr">
              <a:buNone/>
              <a:defRPr>
                <a:solidFill>
                  <a:schemeClr val="tx1">
                    <a:tint val="75000"/>
                  </a:schemeClr>
                </a:solidFill>
              </a:defRPr>
            </a:lvl8pPr>
            <a:lvl9pPr marL="3656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3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0" indent="0" algn="ctr">
              <a:buNone/>
              <a:defRPr>
                <a:solidFill>
                  <a:schemeClr val="tx1">
                    <a:tint val="75000"/>
                  </a:schemeClr>
                </a:solidFill>
              </a:defRPr>
            </a:lvl4pPr>
            <a:lvl5pPr marL="1828267" indent="0" algn="ctr">
              <a:buNone/>
              <a:defRPr>
                <a:solidFill>
                  <a:schemeClr val="tx1">
                    <a:tint val="75000"/>
                  </a:schemeClr>
                </a:solidFill>
              </a:defRPr>
            </a:lvl5pPr>
            <a:lvl6pPr marL="2285333" indent="0" algn="ctr">
              <a:buNone/>
              <a:defRPr>
                <a:solidFill>
                  <a:schemeClr val="tx1">
                    <a:tint val="75000"/>
                  </a:schemeClr>
                </a:solidFill>
              </a:defRPr>
            </a:lvl6pPr>
            <a:lvl7pPr marL="2742401" indent="0" algn="ctr">
              <a:buNone/>
              <a:defRPr>
                <a:solidFill>
                  <a:schemeClr val="tx1">
                    <a:tint val="75000"/>
                  </a:schemeClr>
                </a:solidFill>
              </a:defRPr>
            </a:lvl7pPr>
            <a:lvl8pPr marL="3199466" indent="0" algn="ctr">
              <a:buNone/>
              <a:defRPr>
                <a:solidFill>
                  <a:schemeClr val="tx1">
                    <a:tint val="75000"/>
                  </a:schemeClr>
                </a:solidFill>
              </a:defRPr>
            </a:lvl8pPr>
            <a:lvl9pPr marL="36565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28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81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w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oleObject" Target="../embeddings/oleObject2.bin"/><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ags" Target="../tags/tag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7.xml"/><Relationship Id="rId7" Type="http://schemas.openxmlformats.org/officeDocument/2006/relationships/tags" Target="../tags/tag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11" Type="http://schemas.openxmlformats.org/officeDocument/2006/relationships/image" Target="../media/image3.wmf"/><Relationship Id="rId5" Type="http://schemas.openxmlformats.org/officeDocument/2006/relationships/slideLayout" Target="../slideLayouts/slideLayout29.xml"/><Relationship Id="rId10" Type="http://schemas.openxmlformats.org/officeDocument/2006/relationships/image" Target="../media/image2.wmf"/><Relationship Id="rId4" Type="http://schemas.openxmlformats.org/officeDocument/2006/relationships/slideLayout" Target="../slideLayouts/slideLayout2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ags" Target="../tags/tag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1.emf"/><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oleObject" Target="../embeddings/oleObject4.bin"/><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1FFCFC6-C32D-A4F8-29C2-8AC62815817B}"/>
              </a:ext>
            </a:extLst>
          </p:cNvPr>
          <p:cNvGraphicFramePr>
            <a:graphicFrameLocks noChangeAspect="1"/>
          </p:cNvGraphicFramePr>
          <p:nvPr userDrawn="1">
            <p:custDataLst>
              <p:tags r:id="rId8"/>
            </p:custDataLst>
            <p:extLst>
              <p:ext uri="{D42A27DB-BD31-4B8C-83A1-F6EECF244321}">
                <p14:modId xmlns:p14="http://schemas.microsoft.com/office/powerpoint/2010/main" val="2018347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6" progId="TCLayout.ActiveDocument.1">
                  <p:embed/>
                </p:oleObj>
              </mc:Choice>
              <mc:Fallback>
                <p:oleObj name="think-cell Slide" r:id="rId9" imgW="425" imgH="42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90"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99312B1-3FF7-EE36-B00E-34B64E7E0CE3}"/>
              </a:ext>
            </a:extLst>
          </p:cNvPr>
          <p:cNvGraphicFramePr>
            <a:graphicFrameLocks noChangeAspect="1"/>
          </p:cNvGraphicFramePr>
          <p:nvPr userDrawn="1">
            <p:custDataLst>
              <p:tags r:id="rId20"/>
            </p:custDataLst>
            <p:extLst>
              <p:ext uri="{D42A27DB-BD31-4B8C-83A1-F6EECF244321}">
                <p14:modId xmlns:p14="http://schemas.microsoft.com/office/powerpoint/2010/main" val="2575058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5" imgH="426" progId="TCLayout.ActiveDocument.1">
                  <p:embed/>
                </p:oleObj>
              </mc:Choice>
              <mc:Fallback>
                <p:oleObj name="think-cell Slide" r:id="rId21" imgW="425" imgH="426"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0" y="274642"/>
            <a:ext cx="82296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138426"/>
            <a:ext cx="82296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171"/>
            <a:fld id="{FD1176A7-B091-469C-82C8-89C693043C40}" type="datetimeFigureOut">
              <a:rPr lang="en-US" smtClean="0">
                <a:solidFill>
                  <a:prstClr val="black">
                    <a:tint val="75000"/>
                  </a:prstClr>
                </a:solidFill>
              </a:rPr>
              <a:pPr defTabSz="914171"/>
              <a:t>9/13/2023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171"/>
            <a:endParaRPr lang="en-US">
              <a:solidFill>
                <a:prstClr val="black">
                  <a:tint val="75000"/>
                </a:prstClr>
              </a:solidFill>
            </a:endParaRPr>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171"/>
            <a:fld id="{5939B1FA-81F2-4940-9AF3-5EAFB5D6669B}" type="slidenum">
              <a:rPr lang="en-US" smtClean="0">
                <a:solidFill>
                  <a:prstClr val="black">
                    <a:tint val="75000"/>
                  </a:prstClr>
                </a:solidFill>
              </a:rPr>
              <a:pPr defTabSz="914171"/>
              <a:t>‹#›</a:t>
            </a:fld>
            <a:endParaRPr lang="en-US">
              <a:solidFill>
                <a:prstClr val="black">
                  <a:tint val="75000"/>
                </a:prstClr>
              </a:solidFill>
            </a:endParaRPr>
          </a:p>
        </p:txBody>
      </p:sp>
    </p:spTree>
    <p:extLst>
      <p:ext uri="{BB962C8B-B14F-4D97-AF65-F5344CB8AC3E}">
        <p14:creationId xmlns:p14="http://schemas.microsoft.com/office/powerpoint/2010/main" val="1978807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710" r:id="rId18"/>
  </p:sldLayoutIdLst>
  <p:txStyles>
    <p:title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p:titleStyle>
    <p:bodyStyle>
      <a:lvl1pPr marL="342800" indent="-342800" algn="l" defTabSz="914134" rtl="0" eaLnBrk="1" latinLnBrk="0" hangingPunct="1">
        <a:spcBef>
          <a:spcPct val="20000"/>
        </a:spcBef>
        <a:buFont typeface="Arial" pitchFamily="34" charset="0"/>
        <a:buChar char="•"/>
        <a:defRPr sz="2699" kern="1200">
          <a:solidFill>
            <a:schemeClr val="tx1"/>
          </a:solidFill>
          <a:latin typeface="+mj-lt"/>
          <a:ea typeface="+mn-ea"/>
          <a:cs typeface="+mn-cs"/>
        </a:defRPr>
      </a:lvl1pPr>
      <a:lvl2pPr marL="742733" indent="-285667" algn="l" defTabSz="914134" rtl="0" eaLnBrk="1" latinLnBrk="0" hangingPunct="1">
        <a:spcBef>
          <a:spcPct val="20000"/>
        </a:spcBef>
        <a:buFont typeface="Arial" pitchFamily="34" charset="0"/>
        <a:buChar char="–"/>
        <a:defRPr sz="2399" kern="1200">
          <a:solidFill>
            <a:schemeClr val="tx1"/>
          </a:solidFill>
          <a:latin typeface="+mj-lt"/>
          <a:ea typeface="+mn-ea"/>
          <a:cs typeface="+mn-cs"/>
        </a:defRPr>
      </a:lvl2pPr>
      <a:lvl3pPr marL="1142666" indent="-228534" algn="l" defTabSz="914134" rtl="0" eaLnBrk="1" latinLnBrk="0" hangingPunct="1">
        <a:spcBef>
          <a:spcPct val="20000"/>
        </a:spcBef>
        <a:buFont typeface="Arial" pitchFamily="34" charset="0"/>
        <a:buChar char="•"/>
        <a:defRPr sz="1799" kern="1200">
          <a:solidFill>
            <a:schemeClr val="tx1"/>
          </a:solidFill>
          <a:latin typeface="+mj-lt"/>
          <a:ea typeface="+mn-ea"/>
          <a:cs typeface="+mn-cs"/>
        </a:defRPr>
      </a:lvl3pPr>
      <a:lvl4pPr marL="1599734" indent="-228534" algn="l" defTabSz="91413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6800" indent="-228534" algn="l" defTabSz="91413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38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33"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00"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34" rtl="0" eaLnBrk="1" latinLnBrk="0" hangingPunct="1">
        <a:defRPr sz="1799" kern="1200">
          <a:solidFill>
            <a:schemeClr val="tx1"/>
          </a:solidFill>
          <a:latin typeface="+mn-lt"/>
          <a:ea typeface="+mn-ea"/>
          <a:cs typeface="+mn-cs"/>
        </a:defRPr>
      </a:lvl1pPr>
      <a:lvl2pPr marL="457067" algn="l" defTabSz="914134" rtl="0" eaLnBrk="1" latinLnBrk="0" hangingPunct="1">
        <a:defRPr sz="1799" kern="1200">
          <a:solidFill>
            <a:schemeClr val="tx1"/>
          </a:solidFill>
          <a:latin typeface="+mn-lt"/>
          <a:ea typeface="+mn-ea"/>
          <a:cs typeface="+mn-cs"/>
        </a:defRPr>
      </a:lvl2pPr>
      <a:lvl3pPr marL="914134" algn="l" defTabSz="914134" rtl="0" eaLnBrk="1" latinLnBrk="0" hangingPunct="1">
        <a:defRPr sz="1799" kern="1200">
          <a:solidFill>
            <a:schemeClr val="tx1"/>
          </a:solidFill>
          <a:latin typeface="+mn-lt"/>
          <a:ea typeface="+mn-ea"/>
          <a:cs typeface="+mn-cs"/>
        </a:defRPr>
      </a:lvl3pPr>
      <a:lvl4pPr marL="1371200" algn="l" defTabSz="914134" rtl="0" eaLnBrk="1" latinLnBrk="0" hangingPunct="1">
        <a:defRPr sz="1799" kern="1200">
          <a:solidFill>
            <a:schemeClr val="tx1"/>
          </a:solidFill>
          <a:latin typeface="+mn-lt"/>
          <a:ea typeface="+mn-ea"/>
          <a:cs typeface="+mn-cs"/>
        </a:defRPr>
      </a:lvl4pPr>
      <a:lvl5pPr marL="1828267" algn="l" defTabSz="914134" rtl="0" eaLnBrk="1" latinLnBrk="0" hangingPunct="1">
        <a:defRPr sz="1799" kern="1200">
          <a:solidFill>
            <a:schemeClr val="tx1"/>
          </a:solidFill>
          <a:latin typeface="+mn-lt"/>
          <a:ea typeface="+mn-ea"/>
          <a:cs typeface="+mn-cs"/>
        </a:defRPr>
      </a:lvl5pPr>
      <a:lvl6pPr marL="2285333" algn="l" defTabSz="914134" rtl="0" eaLnBrk="1" latinLnBrk="0" hangingPunct="1">
        <a:defRPr sz="1799" kern="1200">
          <a:solidFill>
            <a:schemeClr val="tx1"/>
          </a:solidFill>
          <a:latin typeface="+mn-lt"/>
          <a:ea typeface="+mn-ea"/>
          <a:cs typeface="+mn-cs"/>
        </a:defRPr>
      </a:lvl6pPr>
      <a:lvl7pPr marL="2742401" algn="l" defTabSz="914134" rtl="0" eaLnBrk="1" latinLnBrk="0" hangingPunct="1">
        <a:defRPr sz="1799" kern="1200">
          <a:solidFill>
            <a:schemeClr val="tx1"/>
          </a:solidFill>
          <a:latin typeface="+mn-lt"/>
          <a:ea typeface="+mn-ea"/>
          <a:cs typeface="+mn-cs"/>
        </a:defRPr>
      </a:lvl7pPr>
      <a:lvl8pPr marL="3199466" algn="l" defTabSz="914134" rtl="0" eaLnBrk="1" latinLnBrk="0" hangingPunct="1">
        <a:defRPr sz="1799" kern="1200">
          <a:solidFill>
            <a:schemeClr val="tx1"/>
          </a:solidFill>
          <a:latin typeface="+mn-lt"/>
          <a:ea typeface="+mn-ea"/>
          <a:cs typeface="+mn-cs"/>
        </a:defRPr>
      </a:lvl8pPr>
      <a:lvl9pPr marL="3656534" algn="l" defTabSz="914134"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720A5E-5532-4B08-AE8B-894DC3421B0A}"/>
              </a:ext>
            </a:extLst>
          </p:cNvPr>
          <p:cNvGraphicFramePr>
            <a:graphicFrameLocks noChangeAspect="1"/>
          </p:cNvGraphicFramePr>
          <p:nvPr userDrawn="1">
            <p:custDataLst>
              <p:tags r:id="rId7"/>
            </p:custDataLst>
            <p:extLst>
              <p:ext uri="{D42A27DB-BD31-4B8C-83A1-F6EECF244321}">
                <p14:modId xmlns:p14="http://schemas.microsoft.com/office/powerpoint/2010/main" val="1224156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785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1"/>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6482C5E-6B27-6296-DE63-3032D8F029E8}"/>
              </a:ext>
            </a:extLst>
          </p:cNvPr>
          <p:cNvGraphicFramePr>
            <a:graphicFrameLocks noChangeAspect="1"/>
          </p:cNvGraphicFramePr>
          <p:nvPr userDrawn="1">
            <p:custDataLst>
              <p:tags r:id="rId18"/>
            </p:custDataLst>
            <p:extLst>
              <p:ext uri="{D42A27DB-BD31-4B8C-83A1-F6EECF244321}">
                <p14:modId xmlns:p14="http://schemas.microsoft.com/office/powerpoint/2010/main" val="237017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25" imgH="426" progId="TCLayout.ActiveDocument.1">
                  <p:embed/>
                </p:oleObj>
              </mc:Choice>
              <mc:Fallback>
                <p:oleObj name="think-cell Slide" r:id="rId19" imgW="425" imgH="426" progId="TCLayout.ActiveDocument.1">
                  <p:embed/>
                  <p:pic>
                    <p:nvPicPr>
                      <p:cNvPr id="0" name=""/>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0" y="274642"/>
            <a:ext cx="82296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138426"/>
            <a:ext cx="82296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171"/>
            <a:fld id="{68F1EFB5-39E5-44EA-B98C-192BB999EE02}" type="datetime1">
              <a:rPr lang="en-US" smtClean="0">
                <a:solidFill>
                  <a:prstClr val="black">
                    <a:tint val="75000"/>
                  </a:prstClr>
                </a:solidFill>
              </a:rPr>
              <a:t>9/13/2023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171"/>
            <a:endParaRPr lang="en-US">
              <a:solidFill>
                <a:prstClr val="black">
                  <a:tint val="75000"/>
                </a:prstClr>
              </a:solidFill>
            </a:endParaRPr>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171"/>
            <a:fld id="{5939B1FA-81F2-4940-9AF3-5EAFB5D6669B}" type="slidenum">
              <a:rPr lang="en-US" smtClean="0">
                <a:solidFill>
                  <a:prstClr val="black">
                    <a:tint val="75000"/>
                  </a:prstClr>
                </a:solidFill>
              </a:rPr>
              <a:pPr defTabSz="914171"/>
              <a:t>‹#›</a:t>
            </a:fld>
            <a:endParaRPr lang="en-US">
              <a:solidFill>
                <a:prstClr val="black">
                  <a:tint val="75000"/>
                </a:prstClr>
              </a:solidFill>
            </a:endParaRPr>
          </a:p>
        </p:txBody>
      </p:sp>
    </p:spTree>
    <p:extLst>
      <p:ext uri="{BB962C8B-B14F-4D97-AF65-F5344CB8AC3E}">
        <p14:creationId xmlns:p14="http://schemas.microsoft.com/office/powerpoint/2010/main" val="41752249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hdr="0" ftr="0" dt="0"/>
  <p:txStyles>
    <p:title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p:titleStyle>
    <p:bodyStyle>
      <a:lvl1pPr marL="342800" indent="-342800" algn="l" defTabSz="914134" rtl="0" eaLnBrk="1" latinLnBrk="0" hangingPunct="1">
        <a:spcBef>
          <a:spcPct val="20000"/>
        </a:spcBef>
        <a:buFont typeface="Arial" pitchFamily="34" charset="0"/>
        <a:buChar char="•"/>
        <a:defRPr sz="2699" kern="1200">
          <a:solidFill>
            <a:schemeClr val="tx1"/>
          </a:solidFill>
          <a:latin typeface="+mj-lt"/>
          <a:ea typeface="+mn-ea"/>
          <a:cs typeface="+mn-cs"/>
        </a:defRPr>
      </a:lvl1pPr>
      <a:lvl2pPr marL="742733" indent="-285667" algn="l" defTabSz="914134" rtl="0" eaLnBrk="1" latinLnBrk="0" hangingPunct="1">
        <a:spcBef>
          <a:spcPct val="20000"/>
        </a:spcBef>
        <a:buFont typeface="Arial" pitchFamily="34" charset="0"/>
        <a:buChar char="–"/>
        <a:defRPr sz="2399" kern="1200">
          <a:solidFill>
            <a:schemeClr val="tx1"/>
          </a:solidFill>
          <a:latin typeface="+mj-lt"/>
          <a:ea typeface="+mn-ea"/>
          <a:cs typeface="+mn-cs"/>
        </a:defRPr>
      </a:lvl2pPr>
      <a:lvl3pPr marL="1142666" indent="-228534" algn="l" defTabSz="914134" rtl="0" eaLnBrk="1" latinLnBrk="0" hangingPunct="1">
        <a:spcBef>
          <a:spcPct val="20000"/>
        </a:spcBef>
        <a:buFont typeface="Arial" pitchFamily="34" charset="0"/>
        <a:buChar char="•"/>
        <a:defRPr sz="1799" kern="1200">
          <a:solidFill>
            <a:schemeClr val="tx1"/>
          </a:solidFill>
          <a:latin typeface="+mj-lt"/>
          <a:ea typeface="+mn-ea"/>
          <a:cs typeface="+mn-cs"/>
        </a:defRPr>
      </a:lvl3pPr>
      <a:lvl4pPr marL="1599734" indent="-228534" algn="l" defTabSz="91413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6800" indent="-228534" algn="l" defTabSz="91413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38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33"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00"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34" rtl="0" eaLnBrk="1" latinLnBrk="0" hangingPunct="1">
        <a:defRPr sz="1799" kern="1200">
          <a:solidFill>
            <a:schemeClr val="tx1"/>
          </a:solidFill>
          <a:latin typeface="+mn-lt"/>
          <a:ea typeface="+mn-ea"/>
          <a:cs typeface="+mn-cs"/>
        </a:defRPr>
      </a:lvl1pPr>
      <a:lvl2pPr marL="457067" algn="l" defTabSz="914134" rtl="0" eaLnBrk="1" latinLnBrk="0" hangingPunct="1">
        <a:defRPr sz="1799" kern="1200">
          <a:solidFill>
            <a:schemeClr val="tx1"/>
          </a:solidFill>
          <a:latin typeface="+mn-lt"/>
          <a:ea typeface="+mn-ea"/>
          <a:cs typeface="+mn-cs"/>
        </a:defRPr>
      </a:lvl2pPr>
      <a:lvl3pPr marL="914134" algn="l" defTabSz="914134" rtl="0" eaLnBrk="1" latinLnBrk="0" hangingPunct="1">
        <a:defRPr sz="1799" kern="1200">
          <a:solidFill>
            <a:schemeClr val="tx1"/>
          </a:solidFill>
          <a:latin typeface="+mn-lt"/>
          <a:ea typeface="+mn-ea"/>
          <a:cs typeface="+mn-cs"/>
        </a:defRPr>
      </a:lvl3pPr>
      <a:lvl4pPr marL="1371200" algn="l" defTabSz="914134" rtl="0" eaLnBrk="1" latinLnBrk="0" hangingPunct="1">
        <a:defRPr sz="1799" kern="1200">
          <a:solidFill>
            <a:schemeClr val="tx1"/>
          </a:solidFill>
          <a:latin typeface="+mn-lt"/>
          <a:ea typeface="+mn-ea"/>
          <a:cs typeface="+mn-cs"/>
        </a:defRPr>
      </a:lvl4pPr>
      <a:lvl5pPr marL="1828267" algn="l" defTabSz="914134" rtl="0" eaLnBrk="1" latinLnBrk="0" hangingPunct="1">
        <a:defRPr sz="1799" kern="1200">
          <a:solidFill>
            <a:schemeClr val="tx1"/>
          </a:solidFill>
          <a:latin typeface="+mn-lt"/>
          <a:ea typeface="+mn-ea"/>
          <a:cs typeface="+mn-cs"/>
        </a:defRPr>
      </a:lvl5pPr>
      <a:lvl6pPr marL="2285333" algn="l" defTabSz="914134" rtl="0" eaLnBrk="1" latinLnBrk="0" hangingPunct="1">
        <a:defRPr sz="1799" kern="1200">
          <a:solidFill>
            <a:schemeClr val="tx1"/>
          </a:solidFill>
          <a:latin typeface="+mn-lt"/>
          <a:ea typeface="+mn-ea"/>
          <a:cs typeface="+mn-cs"/>
        </a:defRPr>
      </a:lvl6pPr>
      <a:lvl7pPr marL="2742401" algn="l" defTabSz="914134" rtl="0" eaLnBrk="1" latinLnBrk="0" hangingPunct="1">
        <a:defRPr sz="1799" kern="1200">
          <a:solidFill>
            <a:schemeClr val="tx1"/>
          </a:solidFill>
          <a:latin typeface="+mn-lt"/>
          <a:ea typeface="+mn-ea"/>
          <a:cs typeface="+mn-cs"/>
        </a:defRPr>
      </a:lvl7pPr>
      <a:lvl8pPr marL="3199466" algn="l" defTabSz="914134" rtl="0" eaLnBrk="1" latinLnBrk="0" hangingPunct="1">
        <a:defRPr sz="1799" kern="1200">
          <a:solidFill>
            <a:schemeClr val="tx1"/>
          </a:solidFill>
          <a:latin typeface="+mn-lt"/>
          <a:ea typeface="+mn-ea"/>
          <a:cs typeface="+mn-cs"/>
        </a:defRPr>
      </a:lvl8pPr>
      <a:lvl9pPr marL="3656534" algn="l" defTabSz="91413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fif"/></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jf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jpg"/><Relationship Id="rId2" Type="http://schemas.openxmlformats.org/officeDocument/2006/relationships/tags" Target="../tags/tag6.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rs.gov.za/customs-and-excise/excise/" TargetMode="External"/><Relationship Id="rId2" Type="http://schemas.openxmlformats.org/officeDocument/2006/relationships/hyperlink" Target="http://www.youtube.com/sarstv"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20503-6D1A-FCF4-B3BF-C655B5702999}"/>
              </a:ext>
            </a:extLst>
          </p:cNvPr>
          <p:cNvSpPr txBox="1"/>
          <p:nvPr/>
        </p:nvSpPr>
        <p:spPr>
          <a:xfrm>
            <a:off x="3489960" y="3244334"/>
            <a:ext cx="5212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South African Revenue Service</a:t>
            </a:r>
          </a:p>
        </p:txBody>
      </p:sp>
      <p:sp>
        <p:nvSpPr>
          <p:cNvPr id="5" name="TextBox 4">
            <a:extLst>
              <a:ext uri="{FF2B5EF4-FFF2-40B4-BE49-F238E27FC236}">
                <a16:creationId xmlns:a16="http://schemas.microsoft.com/office/drawing/2014/main" id="{944057EE-CBE5-DA9C-7CE3-C25A03368639}"/>
              </a:ext>
            </a:extLst>
          </p:cNvPr>
          <p:cNvSpPr txBox="1"/>
          <p:nvPr/>
        </p:nvSpPr>
        <p:spPr>
          <a:xfrm>
            <a:off x="1809135" y="806903"/>
            <a:ext cx="73348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 arial heading"/>
              </a:rPr>
              <a:t>Automated Refunds &amp; Drawbacks</a:t>
            </a:r>
            <a:endParaRPr kumimoji="0" lang="en-US" sz="2800" b="1" i="0" u="none" strike="noStrike" kern="1200" cap="none" spc="0" normalizeH="0" baseline="0" noProof="0" dirty="0">
              <a:ln>
                <a:noFill/>
              </a:ln>
              <a:solidFill>
                <a:prstClr val="white"/>
              </a:solidFill>
              <a:effectLst/>
              <a:uLnTx/>
              <a:uFillTx/>
              <a:latin typeface=" arial heading"/>
            </a:endParaRPr>
          </a:p>
        </p:txBody>
      </p:sp>
    </p:spTree>
    <p:extLst>
      <p:ext uri="{BB962C8B-B14F-4D97-AF65-F5344CB8AC3E}">
        <p14:creationId xmlns:p14="http://schemas.microsoft.com/office/powerpoint/2010/main" val="237934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7F0EB5-6E2F-491E-A57F-114C538F0452}"/>
              </a:ext>
            </a:extLst>
          </p:cNvPr>
          <p:cNvSpPr>
            <a:spLocks noGrp="1"/>
          </p:cNvSpPr>
          <p:nvPr>
            <p:ph type="sldNum" sz="quarter" idx="10"/>
          </p:nvPr>
        </p:nvSpPr>
        <p:spPr/>
        <p:txBody>
          <a:bodyPr/>
          <a:lstStyle/>
          <a:p>
            <a:fld id="{B540B12B-D968-2643-8E7F-238A3C456CC9}" type="slidenum">
              <a:rPr lang="en-US" smtClean="0"/>
              <a:pPr/>
              <a:t>9</a:t>
            </a:fld>
            <a:endParaRPr lang="en-US" dirty="0"/>
          </a:p>
        </p:txBody>
      </p:sp>
      <p:pic>
        <p:nvPicPr>
          <p:cNvPr id="7" name="Picture 6">
            <a:extLst>
              <a:ext uri="{FF2B5EF4-FFF2-40B4-BE49-F238E27FC236}">
                <a16:creationId xmlns:a16="http://schemas.microsoft.com/office/drawing/2014/main" id="{66675D8C-379B-4993-981C-D830EF08EE55}"/>
              </a:ext>
            </a:extLst>
          </p:cNvPr>
          <p:cNvPicPr>
            <a:picLocks noChangeAspect="1"/>
          </p:cNvPicPr>
          <p:nvPr/>
        </p:nvPicPr>
        <p:blipFill>
          <a:blip r:embed="rId2"/>
          <a:stretch>
            <a:fillRect/>
          </a:stretch>
        </p:blipFill>
        <p:spPr>
          <a:xfrm>
            <a:off x="341993" y="1418252"/>
            <a:ext cx="2310370" cy="4387235"/>
          </a:xfrm>
          <a:prstGeom prst="rect">
            <a:avLst/>
          </a:prstGeom>
        </p:spPr>
      </p:pic>
      <p:sp>
        <p:nvSpPr>
          <p:cNvPr id="13" name="Rounded Rectangle 12">
            <a:extLst>
              <a:ext uri="{FF2B5EF4-FFF2-40B4-BE49-F238E27FC236}">
                <a16:creationId xmlns:a16="http://schemas.microsoft.com/office/drawing/2014/main" id="{137230B1-4507-475E-A681-E968A07BB944}"/>
              </a:ext>
            </a:extLst>
          </p:cNvPr>
          <p:cNvSpPr/>
          <p:nvPr/>
        </p:nvSpPr>
        <p:spPr>
          <a:xfrm>
            <a:off x="2652363" y="1428084"/>
            <a:ext cx="6103234" cy="1444869"/>
          </a:xfrm>
          <a:prstGeom prst="roundRect">
            <a:avLst>
              <a:gd name="adj" fmla="val 7146"/>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600" dirty="0">
                <a:solidFill>
                  <a:schemeClr val="tx1"/>
                </a:solidFill>
                <a:ea typeface="Times New Roman" panose="02020603050405020304" pitchFamily="18" charset="0"/>
              </a:rPr>
              <a:t>To replace the current Customs &amp; Excise processes with a modern, fully automated declaration and SMART borders to facilitate legitimate trade.</a:t>
            </a:r>
          </a:p>
        </p:txBody>
      </p:sp>
      <p:graphicFrame>
        <p:nvGraphicFramePr>
          <p:cNvPr id="4" name="Diagram 3">
            <a:extLst>
              <a:ext uri="{FF2B5EF4-FFF2-40B4-BE49-F238E27FC236}">
                <a16:creationId xmlns:a16="http://schemas.microsoft.com/office/drawing/2014/main" id="{8D5C9D5F-E2AB-02CE-6E25-AB4FF890B4BF}"/>
              </a:ext>
            </a:extLst>
          </p:cNvPr>
          <p:cNvGraphicFramePr/>
          <p:nvPr>
            <p:extLst>
              <p:ext uri="{D42A27DB-BD31-4B8C-83A1-F6EECF244321}">
                <p14:modId xmlns:p14="http://schemas.microsoft.com/office/powerpoint/2010/main" val="4226742559"/>
              </p:ext>
            </p:extLst>
          </p:nvPr>
        </p:nvGraphicFramePr>
        <p:xfrm>
          <a:off x="2870451" y="273095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8424E956-4C86-D01F-EF96-29613EFF0DE0}"/>
              </a:ext>
            </a:extLst>
          </p:cNvPr>
          <p:cNvSpPr>
            <a:spLocks noGrp="1"/>
          </p:cNvSpPr>
          <p:nvPr>
            <p:ph type="title"/>
          </p:nvPr>
        </p:nvSpPr>
        <p:spPr>
          <a:xfrm>
            <a:off x="327546" y="354842"/>
            <a:ext cx="8428051" cy="529806"/>
          </a:xfrm>
          <a:solidFill>
            <a:schemeClr val="accent5">
              <a:lumMod val="75000"/>
            </a:schemeClr>
          </a:solidFill>
        </p:spPr>
        <p:txBody>
          <a:bodyPr>
            <a:normAutofit/>
          </a:bodyPr>
          <a:lstStyle/>
          <a:p>
            <a:pPr algn="ctr"/>
            <a:r>
              <a:rPr lang="en-US" dirty="0">
                <a:solidFill>
                  <a:schemeClr val="bg1"/>
                </a:solidFill>
                <a:latin typeface="Arial heading"/>
                <a:cs typeface="Calibri" panose="020F0502020204030204" pitchFamily="34" charset="0"/>
              </a:rPr>
              <a:t>Vision For Customs &amp; Excise </a:t>
            </a:r>
          </a:p>
        </p:txBody>
      </p:sp>
    </p:spTree>
    <p:extLst>
      <p:ext uri="{BB962C8B-B14F-4D97-AF65-F5344CB8AC3E}">
        <p14:creationId xmlns:p14="http://schemas.microsoft.com/office/powerpoint/2010/main" val="40528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616B9D-A859-163C-AAC4-62044AE980B6}"/>
              </a:ext>
            </a:extLst>
          </p:cNvPr>
          <p:cNvSpPr>
            <a:spLocks noGrp="1"/>
          </p:cNvSpPr>
          <p:nvPr>
            <p:ph type="sldNum" sz="quarter" idx="10"/>
          </p:nvPr>
        </p:nvSpPr>
        <p:spPr/>
        <p:txBody>
          <a:bodyPr/>
          <a:lstStyle/>
          <a:p>
            <a:fld id="{B540B12B-D968-2643-8E7F-238A3C456CC9}" type="slidenum">
              <a:rPr lang="en-US" smtClean="0"/>
              <a:pPr/>
              <a:t>10</a:t>
            </a:fld>
            <a:endParaRPr lang="en-US"/>
          </a:p>
        </p:txBody>
      </p:sp>
      <p:graphicFrame>
        <p:nvGraphicFramePr>
          <p:cNvPr id="6" name="Diagram 5">
            <a:extLst>
              <a:ext uri="{FF2B5EF4-FFF2-40B4-BE49-F238E27FC236}">
                <a16:creationId xmlns:a16="http://schemas.microsoft.com/office/drawing/2014/main" id="{E9703FB7-9415-55A4-A84A-0DDE8BC64292}"/>
              </a:ext>
            </a:extLst>
          </p:cNvPr>
          <p:cNvGraphicFramePr/>
          <p:nvPr>
            <p:extLst>
              <p:ext uri="{D42A27DB-BD31-4B8C-83A1-F6EECF244321}">
                <p14:modId xmlns:p14="http://schemas.microsoft.com/office/powerpoint/2010/main" val="1547948444"/>
              </p:ext>
            </p:extLst>
          </p:nvPr>
        </p:nvGraphicFramePr>
        <p:xfrm>
          <a:off x="341313" y="956603"/>
          <a:ext cx="8155573" cy="5165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9D3C57DF-49BC-5629-02D3-1D776E758070}"/>
              </a:ext>
            </a:extLst>
          </p:cNvPr>
          <p:cNvSpPr>
            <a:spLocks noGrp="1"/>
          </p:cNvSpPr>
          <p:nvPr>
            <p:ph type="title"/>
          </p:nvPr>
        </p:nvSpPr>
        <p:spPr>
          <a:xfrm>
            <a:off x="341312" y="323338"/>
            <a:ext cx="8271745" cy="531813"/>
          </a:xfrm>
          <a:solidFill>
            <a:schemeClr val="accent5">
              <a:lumMod val="75000"/>
            </a:schemeClr>
          </a:solidFill>
        </p:spPr>
        <p:txBody>
          <a:bodyPr>
            <a:normAutofit/>
          </a:bodyPr>
          <a:lstStyle/>
          <a:p>
            <a:pPr algn="ctr"/>
            <a:r>
              <a:rPr lang="en-US" dirty="0">
                <a:solidFill>
                  <a:schemeClr val="bg1"/>
                </a:solidFill>
                <a:latin typeface="Arial heading"/>
                <a:cs typeface="Calibri" panose="020F0502020204030204" pitchFamily="34" charset="0"/>
              </a:rPr>
              <a:t>Refund &amp; Drawback Items</a:t>
            </a:r>
          </a:p>
        </p:txBody>
      </p:sp>
    </p:spTree>
    <p:extLst>
      <p:ext uri="{BB962C8B-B14F-4D97-AF65-F5344CB8AC3E}">
        <p14:creationId xmlns:p14="http://schemas.microsoft.com/office/powerpoint/2010/main" val="262656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15BDC0-137A-5C58-EBF9-3DF8EE57A659}"/>
              </a:ext>
            </a:extLst>
          </p:cNvPr>
          <p:cNvSpPr>
            <a:spLocks noGrp="1"/>
          </p:cNvSpPr>
          <p:nvPr>
            <p:ph type="sldNum" sz="quarter" idx="10"/>
          </p:nvPr>
        </p:nvSpPr>
        <p:spPr/>
        <p:txBody>
          <a:bodyPr/>
          <a:lstStyle/>
          <a:p>
            <a:fld id="{B540B12B-D968-2643-8E7F-238A3C456CC9}" type="slidenum">
              <a:rPr lang="en-US" smtClean="0"/>
              <a:pPr/>
              <a:t>11</a:t>
            </a:fld>
            <a:endParaRPr lang="en-US"/>
          </a:p>
        </p:txBody>
      </p:sp>
      <p:sp>
        <p:nvSpPr>
          <p:cNvPr id="6" name="Title 1">
            <a:extLst>
              <a:ext uri="{FF2B5EF4-FFF2-40B4-BE49-F238E27FC236}">
                <a16:creationId xmlns:a16="http://schemas.microsoft.com/office/drawing/2014/main" id="{411D0BF7-1D52-9213-AAE5-8A944C2BD7D5}"/>
              </a:ext>
            </a:extLst>
          </p:cNvPr>
          <p:cNvSpPr>
            <a:spLocks noGrp="1"/>
          </p:cNvSpPr>
          <p:nvPr>
            <p:ph type="title"/>
          </p:nvPr>
        </p:nvSpPr>
        <p:spPr>
          <a:xfrm>
            <a:off x="147485" y="146357"/>
            <a:ext cx="8652386" cy="531813"/>
          </a:xfrm>
          <a:solidFill>
            <a:schemeClr val="accent5">
              <a:lumMod val="75000"/>
            </a:schemeClr>
          </a:solidFill>
        </p:spPr>
        <p:txBody>
          <a:bodyPr>
            <a:normAutofit/>
          </a:bodyPr>
          <a:lstStyle/>
          <a:p>
            <a:pPr algn="ctr"/>
            <a:r>
              <a:rPr lang="en-US" sz="2500" dirty="0">
                <a:solidFill>
                  <a:schemeClr val="bg1"/>
                </a:solidFill>
                <a:latin typeface="Arial heading"/>
                <a:cs typeface="Calibri" panose="020F0502020204030204" pitchFamily="34" charset="0"/>
              </a:rPr>
              <a:t>Automated Refund &amp; Drawback Workflow Process</a:t>
            </a:r>
          </a:p>
        </p:txBody>
      </p:sp>
      <p:graphicFrame>
        <p:nvGraphicFramePr>
          <p:cNvPr id="7" name="Diagram 6">
            <a:extLst>
              <a:ext uri="{FF2B5EF4-FFF2-40B4-BE49-F238E27FC236}">
                <a16:creationId xmlns:a16="http://schemas.microsoft.com/office/drawing/2014/main" id="{094DF95F-0D86-942F-0BE2-F9C529C0FD8C}"/>
              </a:ext>
            </a:extLst>
          </p:cNvPr>
          <p:cNvGraphicFramePr/>
          <p:nvPr>
            <p:extLst>
              <p:ext uri="{D42A27DB-BD31-4B8C-83A1-F6EECF244321}">
                <p14:modId xmlns:p14="http://schemas.microsoft.com/office/powerpoint/2010/main" val="803516012"/>
              </p:ext>
            </p:extLst>
          </p:nvPr>
        </p:nvGraphicFramePr>
        <p:xfrm>
          <a:off x="147484" y="1026184"/>
          <a:ext cx="8652387" cy="5079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71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FCC579-6B49-27F6-228C-C15DC5419FB7}"/>
              </a:ext>
            </a:extLst>
          </p:cNvPr>
          <p:cNvSpPr/>
          <p:nvPr/>
        </p:nvSpPr>
        <p:spPr>
          <a:xfrm>
            <a:off x="267285" y="994862"/>
            <a:ext cx="8792307" cy="510657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lide Number Placeholder 2">
            <a:extLst>
              <a:ext uri="{FF2B5EF4-FFF2-40B4-BE49-F238E27FC236}">
                <a16:creationId xmlns:a16="http://schemas.microsoft.com/office/drawing/2014/main" id="{AEC935F5-FB0C-AF7C-ECC6-D9C878A3C2A9}"/>
              </a:ext>
            </a:extLst>
          </p:cNvPr>
          <p:cNvSpPr>
            <a:spLocks noGrp="1"/>
          </p:cNvSpPr>
          <p:nvPr>
            <p:ph type="sldNum" sz="quarter" idx="10"/>
          </p:nvPr>
        </p:nvSpPr>
        <p:spPr/>
        <p:txBody>
          <a:bodyPr/>
          <a:lstStyle/>
          <a:p>
            <a:fld id="{B540B12B-D968-2643-8E7F-238A3C456CC9}" type="slidenum">
              <a:rPr lang="en-US" smtClean="0"/>
              <a:pPr/>
              <a:t>12</a:t>
            </a:fld>
            <a:endParaRPr lang="en-US"/>
          </a:p>
        </p:txBody>
      </p:sp>
      <p:sp>
        <p:nvSpPr>
          <p:cNvPr id="6" name="Title 1">
            <a:extLst>
              <a:ext uri="{FF2B5EF4-FFF2-40B4-BE49-F238E27FC236}">
                <a16:creationId xmlns:a16="http://schemas.microsoft.com/office/drawing/2014/main" id="{9010810C-5AA4-498E-4E23-550BAC213BE9}"/>
              </a:ext>
            </a:extLst>
          </p:cNvPr>
          <p:cNvSpPr>
            <a:spLocks noGrp="1"/>
          </p:cNvSpPr>
          <p:nvPr>
            <p:ph type="title"/>
          </p:nvPr>
        </p:nvSpPr>
        <p:spPr>
          <a:xfrm>
            <a:off x="267285" y="196949"/>
            <a:ext cx="8792307" cy="439188"/>
          </a:xfrm>
          <a:solidFill>
            <a:schemeClr val="accent5">
              <a:lumMod val="75000"/>
            </a:schemeClr>
          </a:solidFill>
        </p:spPr>
        <p:txBody>
          <a:bodyPr>
            <a:normAutofit fontScale="90000"/>
          </a:bodyPr>
          <a:lstStyle/>
          <a:p>
            <a:pPr algn="ctr"/>
            <a:r>
              <a:rPr lang="en-US" dirty="0">
                <a:solidFill>
                  <a:schemeClr val="bg1"/>
                </a:solidFill>
                <a:latin typeface="Calibri" panose="020F0502020204030204" pitchFamily="34" charset="0"/>
                <a:cs typeface="Calibri" panose="020F0502020204030204" pitchFamily="34" charset="0"/>
              </a:rPr>
              <a:t>Automated Refund &amp; Drawback Workflow Process</a:t>
            </a:r>
          </a:p>
        </p:txBody>
      </p:sp>
      <p:sp>
        <p:nvSpPr>
          <p:cNvPr id="7" name="Rectangle 6">
            <a:extLst>
              <a:ext uri="{FF2B5EF4-FFF2-40B4-BE49-F238E27FC236}">
                <a16:creationId xmlns:a16="http://schemas.microsoft.com/office/drawing/2014/main" id="{ACBD4430-0ABE-8559-CB7F-0CEDE5955087}"/>
              </a:ext>
            </a:extLst>
          </p:cNvPr>
          <p:cNvSpPr/>
          <p:nvPr/>
        </p:nvSpPr>
        <p:spPr>
          <a:xfrm>
            <a:off x="341312" y="1224316"/>
            <a:ext cx="2584768" cy="888927"/>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dirty="0">
                <a:solidFill>
                  <a:schemeClr val="bg1"/>
                </a:solidFill>
                <a:ea typeface="Calibri" panose="020F0502020204030204" pitchFamily="34" charset="0"/>
              </a:rPr>
              <a:t>C</a:t>
            </a:r>
            <a:r>
              <a:rPr lang="en-ZA" sz="1800" b="0" dirty="0">
                <a:solidFill>
                  <a:schemeClr val="bg1"/>
                </a:solidFill>
                <a:ea typeface="Calibri" panose="020F0502020204030204" pitchFamily="34" charset="0"/>
              </a:rPr>
              <a:t>laims submitted will be subjected to validations</a:t>
            </a:r>
            <a:endParaRPr lang="en-ZA" dirty="0">
              <a:solidFill>
                <a:schemeClr val="bg1"/>
              </a:solidFill>
            </a:endParaRPr>
          </a:p>
        </p:txBody>
      </p:sp>
      <p:sp>
        <p:nvSpPr>
          <p:cNvPr id="8" name="Rectangle 7">
            <a:extLst>
              <a:ext uri="{FF2B5EF4-FFF2-40B4-BE49-F238E27FC236}">
                <a16:creationId xmlns:a16="http://schemas.microsoft.com/office/drawing/2014/main" id="{7C04A696-BCC1-CDEF-D02C-9EE89A077ACD}"/>
              </a:ext>
            </a:extLst>
          </p:cNvPr>
          <p:cNvSpPr/>
          <p:nvPr/>
        </p:nvSpPr>
        <p:spPr>
          <a:xfrm>
            <a:off x="3882683" y="1243635"/>
            <a:ext cx="1786597" cy="869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ea typeface="Calibri" panose="020F0502020204030204" pitchFamily="34" charset="0"/>
              </a:rPr>
              <a:t>A</a:t>
            </a:r>
            <a:r>
              <a:rPr lang="en-ZA" sz="1800" b="0" dirty="0">
                <a:solidFill>
                  <a:schemeClr val="bg1"/>
                </a:solidFill>
                <a:ea typeface="Calibri" panose="020F0502020204030204" pitchFamily="34" charset="0"/>
              </a:rPr>
              <a:t>pproved</a:t>
            </a:r>
            <a:endParaRPr lang="en-ZA" dirty="0">
              <a:solidFill>
                <a:schemeClr val="bg1"/>
              </a:solidFill>
            </a:endParaRPr>
          </a:p>
        </p:txBody>
      </p:sp>
      <p:sp>
        <p:nvSpPr>
          <p:cNvPr id="9" name="Rectangle 8">
            <a:extLst>
              <a:ext uri="{FF2B5EF4-FFF2-40B4-BE49-F238E27FC236}">
                <a16:creationId xmlns:a16="http://schemas.microsoft.com/office/drawing/2014/main" id="{3E65F4DC-E926-DEF8-EFF3-134383720850}"/>
              </a:ext>
            </a:extLst>
          </p:cNvPr>
          <p:cNvSpPr/>
          <p:nvPr/>
        </p:nvSpPr>
        <p:spPr>
          <a:xfrm>
            <a:off x="6977575" y="1243635"/>
            <a:ext cx="1955410" cy="869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800" b="0" dirty="0">
                <a:solidFill>
                  <a:schemeClr val="bg1"/>
                </a:solidFill>
                <a:ea typeface="Calibri" panose="020F0502020204030204" pitchFamily="34" charset="0"/>
              </a:rPr>
              <a:t>Technical Reviewer</a:t>
            </a:r>
            <a:endParaRPr lang="en-ZA" dirty="0">
              <a:solidFill>
                <a:schemeClr val="bg1"/>
              </a:solidFill>
            </a:endParaRPr>
          </a:p>
        </p:txBody>
      </p:sp>
      <p:sp>
        <p:nvSpPr>
          <p:cNvPr id="10" name="Rectangle 9">
            <a:extLst>
              <a:ext uri="{FF2B5EF4-FFF2-40B4-BE49-F238E27FC236}">
                <a16:creationId xmlns:a16="http://schemas.microsoft.com/office/drawing/2014/main" id="{8704F152-CDA8-6114-3825-E8E0163473EC}"/>
              </a:ext>
            </a:extLst>
          </p:cNvPr>
          <p:cNvSpPr/>
          <p:nvPr/>
        </p:nvSpPr>
        <p:spPr>
          <a:xfrm>
            <a:off x="341312" y="2988960"/>
            <a:ext cx="2584767" cy="703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800" b="0" dirty="0">
                <a:solidFill>
                  <a:schemeClr val="bg1"/>
                </a:solidFill>
                <a:ea typeface="Calibri" panose="020F0502020204030204" pitchFamily="34" charset="0"/>
              </a:rPr>
              <a:t>Rejected</a:t>
            </a:r>
            <a:endParaRPr lang="en-ZA" dirty="0">
              <a:solidFill>
                <a:schemeClr val="bg1"/>
              </a:solidFill>
            </a:endParaRPr>
          </a:p>
        </p:txBody>
      </p:sp>
      <p:sp>
        <p:nvSpPr>
          <p:cNvPr id="11" name="Rectangle 10">
            <a:extLst>
              <a:ext uri="{FF2B5EF4-FFF2-40B4-BE49-F238E27FC236}">
                <a16:creationId xmlns:a16="http://schemas.microsoft.com/office/drawing/2014/main" id="{9DF99874-27AF-0219-5E69-7F64CA5F3124}"/>
              </a:ext>
            </a:extLst>
          </p:cNvPr>
          <p:cNvSpPr/>
          <p:nvPr/>
        </p:nvSpPr>
        <p:spPr>
          <a:xfrm>
            <a:off x="341312" y="4944798"/>
            <a:ext cx="2584767" cy="9706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ea typeface="Calibri" panose="020F0502020204030204" pitchFamily="34" charset="0"/>
              </a:rPr>
              <a:t>L</a:t>
            </a:r>
            <a:r>
              <a:rPr lang="en-ZA" sz="1800" b="0" dirty="0">
                <a:solidFill>
                  <a:schemeClr val="bg1"/>
                </a:solidFill>
                <a:ea typeface="Calibri" panose="020F0502020204030204" pitchFamily="34" charset="0"/>
              </a:rPr>
              <a:t>etter will be issued to the Trader</a:t>
            </a:r>
            <a:endParaRPr lang="en-ZA" dirty="0">
              <a:solidFill>
                <a:schemeClr val="bg1"/>
              </a:solidFill>
            </a:endParaRPr>
          </a:p>
        </p:txBody>
      </p:sp>
      <p:sp>
        <p:nvSpPr>
          <p:cNvPr id="12" name="Rectangle 11">
            <a:extLst>
              <a:ext uri="{FF2B5EF4-FFF2-40B4-BE49-F238E27FC236}">
                <a16:creationId xmlns:a16="http://schemas.microsoft.com/office/drawing/2014/main" id="{A63F0B67-57B9-9682-FA75-2F3B12390128}"/>
              </a:ext>
            </a:extLst>
          </p:cNvPr>
          <p:cNvSpPr/>
          <p:nvPr/>
        </p:nvSpPr>
        <p:spPr>
          <a:xfrm>
            <a:off x="3882684" y="2988960"/>
            <a:ext cx="1786596" cy="703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Approve</a:t>
            </a:r>
          </a:p>
        </p:txBody>
      </p:sp>
      <p:sp>
        <p:nvSpPr>
          <p:cNvPr id="13" name="Rectangle 12">
            <a:extLst>
              <a:ext uri="{FF2B5EF4-FFF2-40B4-BE49-F238E27FC236}">
                <a16:creationId xmlns:a16="http://schemas.microsoft.com/office/drawing/2014/main" id="{F6974DD5-AA06-8A16-2320-36365DD7556A}"/>
              </a:ext>
            </a:extLst>
          </p:cNvPr>
          <p:cNvSpPr/>
          <p:nvPr/>
        </p:nvSpPr>
        <p:spPr>
          <a:xfrm>
            <a:off x="6977575" y="2988960"/>
            <a:ext cx="1955410" cy="703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Assess</a:t>
            </a:r>
          </a:p>
        </p:txBody>
      </p:sp>
      <p:sp>
        <p:nvSpPr>
          <p:cNvPr id="14" name="Rectangle 13">
            <a:extLst>
              <a:ext uri="{FF2B5EF4-FFF2-40B4-BE49-F238E27FC236}">
                <a16:creationId xmlns:a16="http://schemas.microsoft.com/office/drawing/2014/main" id="{7298487C-6BCF-AC3C-A51B-F63BCD051144}"/>
              </a:ext>
            </a:extLst>
          </p:cNvPr>
          <p:cNvSpPr/>
          <p:nvPr/>
        </p:nvSpPr>
        <p:spPr>
          <a:xfrm>
            <a:off x="3882683" y="4944798"/>
            <a:ext cx="1786593" cy="956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SAP System</a:t>
            </a:r>
          </a:p>
        </p:txBody>
      </p:sp>
      <p:sp>
        <p:nvSpPr>
          <p:cNvPr id="15" name="Rectangle 14">
            <a:extLst>
              <a:ext uri="{FF2B5EF4-FFF2-40B4-BE49-F238E27FC236}">
                <a16:creationId xmlns:a16="http://schemas.microsoft.com/office/drawing/2014/main" id="{2AF6A2E7-CD08-9A75-C659-C4AE4562E900}"/>
              </a:ext>
            </a:extLst>
          </p:cNvPr>
          <p:cNvSpPr/>
          <p:nvPr/>
        </p:nvSpPr>
        <p:spPr>
          <a:xfrm>
            <a:off x="6977574" y="4944798"/>
            <a:ext cx="1955410" cy="851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Payment</a:t>
            </a:r>
          </a:p>
        </p:txBody>
      </p:sp>
      <p:sp>
        <p:nvSpPr>
          <p:cNvPr id="18" name="Arrow: Right 17">
            <a:extLst>
              <a:ext uri="{FF2B5EF4-FFF2-40B4-BE49-F238E27FC236}">
                <a16:creationId xmlns:a16="http://schemas.microsoft.com/office/drawing/2014/main" id="{4F81BB83-E8AB-7FCF-8145-3E0EC65AFFB5}"/>
              </a:ext>
            </a:extLst>
          </p:cNvPr>
          <p:cNvSpPr/>
          <p:nvPr/>
        </p:nvSpPr>
        <p:spPr>
          <a:xfrm>
            <a:off x="3080824" y="1648795"/>
            <a:ext cx="703385" cy="24639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CBB5AE96-F3CD-B585-753A-CEC356E5263C}"/>
              </a:ext>
            </a:extLst>
          </p:cNvPr>
          <p:cNvSpPr/>
          <p:nvPr/>
        </p:nvSpPr>
        <p:spPr>
          <a:xfrm>
            <a:off x="5961181" y="1648795"/>
            <a:ext cx="787788" cy="26728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Right 19">
            <a:extLst>
              <a:ext uri="{FF2B5EF4-FFF2-40B4-BE49-F238E27FC236}">
                <a16:creationId xmlns:a16="http://schemas.microsoft.com/office/drawing/2014/main" id="{3282B1A0-9649-0D98-68D6-4DA496032BBD}"/>
              </a:ext>
            </a:extLst>
          </p:cNvPr>
          <p:cNvSpPr/>
          <p:nvPr/>
        </p:nvSpPr>
        <p:spPr>
          <a:xfrm rot="5400000">
            <a:off x="7652824" y="2447356"/>
            <a:ext cx="604908" cy="26728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ED478D1E-1587-6864-F922-448BDF145B2D}"/>
              </a:ext>
            </a:extLst>
          </p:cNvPr>
          <p:cNvSpPr/>
          <p:nvPr/>
        </p:nvSpPr>
        <p:spPr>
          <a:xfrm rot="10800000">
            <a:off x="5908446" y="3191715"/>
            <a:ext cx="787788" cy="26728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AAE860B4-61B9-4741-72CF-30F36BC8FED6}"/>
              </a:ext>
            </a:extLst>
          </p:cNvPr>
          <p:cNvSpPr/>
          <p:nvPr/>
        </p:nvSpPr>
        <p:spPr>
          <a:xfrm rot="5400000">
            <a:off x="4368018" y="4134804"/>
            <a:ext cx="703385" cy="29542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Arrow: Right 22">
            <a:extLst>
              <a:ext uri="{FF2B5EF4-FFF2-40B4-BE49-F238E27FC236}">
                <a16:creationId xmlns:a16="http://schemas.microsoft.com/office/drawing/2014/main" id="{1BB9A633-EB99-C0A4-0B54-3B5E88884A21}"/>
              </a:ext>
            </a:extLst>
          </p:cNvPr>
          <p:cNvSpPr/>
          <p:nvPr/>
        </p:nvSpPr>
        <p:spPr>
          <a:xfrm>
            <a:off x="5841598" y="5296490"/>
            <a:ext cx="907371" cy="26728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Arrow: Right 23">
            <a:extLst>
              <a:ext uri="{FF2B5EF4-FFF2-40B4-BE49-F238E27FC236}">
                <a16:creationId xmlns:a16="http://schemas.microsoft.com/office/drawing/2014/main" id="{31CEAB21-90CB-E946-BCE3-60B74ED65000}"/>
              </a:ext>
            </a:extLst>
          </p:cNvPr>
          <p:cNvSpPr/>
          <p:nvPr/>
        </p:nvSpPr>
        <p:spPr>
          <a:xfrm rot="5400000">
            <a:off x="1282002" y="2417039"/>
            <a:ext cx="703385" cy="295422"/>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Arrow: Right 24">
            <a:extLst>
              <a:ext uri="{FF2B5EF4-FFF2-40B4-BE49-F238E27FC236}">
                <a16:creationId xmlns:a16="http://schemas.microsoft.com/office/drawing/2014/main" id="{7A7A6061-574D-EC76-98B9-6FA97984D922}"/>
              </a:ext>
            </a:extLst>
          </p:cNvPr>
          <p:cNvSpPr/>
          <p:nvPr/>
        </p:nvSpPr>
        <p:spPr>
          <a:xfrm rot="5400000">
            <a:off x="1252019" y="4134805"/>
            <a:ext cx="703385" cy="295422"/>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71287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fld id="{B540B12B-D968-2643-8E7F-238A3C456CC9}" type="slidenum">
              <a:rPr lang="en-US" smtClean="0"/>
              <a:pPr/>
              <a:t>13</a:t>
            </a:fld>
            <a:endParaRPr lang="en-US" dirty="0"/>
          </a:p>
        </p:txBody>
      </p:sp>
      <p:sp>
        <p:nvSpPr>
          <p:cNvPr id="2" name="Title 1"/>
          <p:cNvSpPr>
            <a:spLocks noGrp="1"/>
          </p:cNvSpPr>
          <p:nvPr>
            <p:ph type="title"/>
          </p:nvPr>
        </p:nvSpPr>
        <p:spPr/>
        <p:txBody>
          <a:bodyPr/>
          <a:lstStyle/>
          <a:p>
            <a:endParaRPr lang="en-ZA"/>
          </a:p>
        </p:txBody>
      </p:sp>
      <p:sp>
        <p:nvSpPr>
          <p:cNvPr id="4" name="Title 1"/>
          <p:cNvSpPr txBox="1">
            <a:spLocks/>
          </p:cNvSpPr>
          <p:nvPr/>
        </p:nvSpPr>
        <p:spPr>
          <a:xfrm>
            <a:off x="105104" y="29835"/>
            <a:ext cx="8923282" cy="590681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br>
              <a:rPr lang="en-ZA" sz="6000"/>
            </a:br>
            <a:br>
              <a:rPr lang="en-ZA" sz="6000"/>
            </a:br>
            <a:br>
              <a:rPr lang="en-ZA" sz="6000"/>
            </a:br>
            <a:br>
              <a:rPr lang="en-ZA" sz="6000">
                <a:effectLst>
                  <a:outerShdw blurRad="60007" dist="310007" dir="7680000" sy="30000" kx="1300200" algn="ctr" rotWithShape="0">
                    <a:prstClr val="black">
                      <a:alpha val="32000"/>
                    </a:prstClr>
                  </a:outerShdw>
                </a:effectLst>
              </a:rPr>
            </a:br>
            <a:br>
              <a:rPr lang="en-ZA" sz="6000"/>
            </a:br>
            <a:endParaRPr lang="en-US" sz="6000" dirty="0"/>
          </a:p>
        </p:txBody>
      </p:sp>
      <p:sp>
        <p:nvSpPr>
          <p:cNvPr id="6" name="Rectangle 5"/>
          <p:cNvSpPr/>
          <p:nvPr/>
        </p:nvSpPr>
        <p:spPr>
          <a:xfrm>
            <a:off x="1842447" y="2333767"/>
            <a:ext cx="6919415" cy="9144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000" b="1" dirty="0">
                <a:solidFill>
                  <a:schemeClr val="bg1"/>
                </a:solidFill>
                <a:effectLst>
                  <a:outerShdw blurRad="38100" dist="38100" dir="2700000" algn="tl">
                    <a:srgbClr val="000000">
                      <a:alpha val="43137"/>
                    </a:srgbClr>
                  </a:outerShdw>
                </a:effectLst>
                <a:latin typeface="+mj-lt"/>
              </a:rPr>
              <a:t>Automated Refund &amp; Drawback (ARD) Benefits</a:t>
            </a:r>
          </a:p>
        </p:txBody>
      </p:sp>
      <p:sp>
        <p:nvSpPr>
          <p:cNvPr id="5" name="Oval 4"/>
          <p:cNvSpPr/>
          <p:nvPr/>
        </p:nvSpPr>
        <p:spPr>
          <a:xfrm>
            <a:off x="341993" y="1985751"/>
            <a:ext cx="1787858" cy="162408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66711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7A4916-A780-C86D-0B93-551DA2BE84CC}"/>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6" name="Title 1">
            <a:extLst>
              <a:ext uri="{FF2B5EF4-FFF2-40B4-BE49-F238E27FC236}">
                <a16:creationId xmlns:a16="http://schemas.microsoft.com/office/drawing/2014/main" id="{C44BE418-9AEC-F22D-DAF5-0F023F283E8F}"/>
              </a:ext>
            </a:extLst>
          </p:cNvPr>
          <p:cNvSpPr>
            <a:spLocks noGrp="1"/>
          </p:cNvSpPr>
          <p:nvPr>
            <p:ph type="title"/>
          </p:nvPr>
        </p:nvSpPr>
        <p:spPr>
          <a:xfrm>
            <a:off x="341993" y="383459"/>
            <a:ext cx="8091888" cy="530686"/>
          </a:xfrm>
          <a:solidFill>
            <a:schemeClr val="accent5">
              <a:lumMod val="75000"/>
            </a:schemeClr>
          </a:solidFill>
        </p:spPr>
        <p:txBody>
          <a:bodyPr>
            <a:normAutofit/>
          </a:bodyPr>
          <a:lstStyle/>
          <a:p>
            <a:pPr algn="ctr"/>
            <a:r>
              <a:rPr lang="en-US" dirty="0">
                <a:solidFill>
                  <a:schemeClr val="bg1"/>
                </a:solidFill>
                <a:latin typeface="Arial heading"/>
                <a:cs typeface="Calibri" panose="020F0502020204030204" pitchFamily="34" charset="0"/>
              </a:rPr>
              <a:t>ARD Anticipated Benefits</a:t>
            </a:r>
          </a:p>
        </p:txBody>
      </p:sp>
      <p:pic>
        <p:nvPicPr>
          <p:cNvPr id="19" name="Picture 18" descr="A cartoon character holding a magnifying glass&#10;&#10;Description automatically generated">
            <a:extLst>
              <a:ext uri="{FF2B5EF4-FFF2-40B4-BE49-F238E27FC236}">
                <a16:creationId xmlns:a16="http://schemas.microsoft.com/office/drawing/2014/main" id="{A533274F-E55D-B7BE-CA5E-EB717FE4548F}"/>
              </a:ext>
            </a:extLst>
          </p:cNvPr>
          <p:cNvPicPr>
            <a:picLocks noChangeAspect="1"/>
          </p:cNvPicPr>
          <p:nvPr/>
        </p:nvPicPr>
        <p:blipFill>
          <a:blip r:embed="rId2"/>
          <a:stretch>
            <a:fillRect/>
          </a:stretch>
        </p:blipFill>
        <p:spPr>
          <a:xfrm>
            <a:off x="648544" y="2641059"/>
            <a:ext cx="1961815" cy="1575881"/>
          </a:xfrm>
          <a:prstGeom prst="rect">
            <a:avLst/>
          </a:prstGeom>
          <a:ln>
            <a:noFill/>
          </a:ln>
          <a:effectLst>
            <a:softEdge rad="112500"/>
          </a:effectLst>
        </p:spPr>
      </p:pic>
      <p:sp>
        <p:nvSpPr>
          <p:cNvPr id="20" name="Content Placeholder 70">
            <a:extLst>
              <a:ext uri="{FF2B5EF4-FFF2-40B4-BE49-F238E27FC236}">
                <a16:creationId xmlns:a16="http://schemas.microsoft.com/office/drawing/2014/main" id="{E2AF5A71-D52D-7EA0-C8A9-3D3D84253D5B}"/>
              </a:ext>
            </a:extLst>
          </p:cNvPr>
          <p:cNvSpPr txBox="1">
            <a:spLocks/>
          </p:cNvSpPr>
          <p:nvPr/>
        </p:nvSpPr>
        <p:spPr>
          <a:xfrm>
            <a:off x="2996119" y="1488332"/>
            <a:ext cx="5437762" cy="4221804"/>
          </a:xfrm>
          <a:prstGeom prst="rect">
            <a:avLst/>
          </a:prstGeom>
          <a:solidFill>
            <a:schemeClr val="accent1">
              <a:lumMod val="20000"/>
              <a:lumOff val="8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Arial Body"/>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Body"/>
                <a:cs typeface="Calibri" panose="020F0502020204030204" pitchFamily="34" charset="0"/>
              </a:rPr>
              <a:t>AEO </a:t>
            </a:r>
            <a:r>
              <a:rPr lang="en-GB" sz="1800" dirty="0">
                <a:solidFill>
                  <a:prstClr val="black"/>
                </a:solidFill>
                <a:latin typeface="Arial Body"/>
                <a:cs typeface="Calibri" panose="020F0502020204030204" pitchFamily="34" charset="0"/>
              </a:rPr>
              <a:t>T</a:t>
            </a:r>
            <a:r>
              <a:rPr kumimoji="0" lang="en-GB" sz="1800" b="0" i="0" u="none" strike="noStrike" kern="1200" cap="none" spc="0" normalizeH="0" baseline="0" noProof="0" dirty="0" err="1">
                <a:ln>
                  <a:noFill/>
                </a:ln>
                <a:solidFill>
                  <a:prstClr val="black"/>
                </a:solidFill>
                <a:effectLst/>
                <a:uLnTx/>
                <a:uFillTx/>
                <a:latin typeface="Arial Body"/>
                <a:cs typeface="Calibri" panose="020F0502020204030204" pitchFamily="34" charset="0"/>
              </a:rPr>
              <a:t>raders</a:t>
            </a:r>
            <a:r>
              <a:rPr lang="en-GB" sz="1800" dirty="0">
                <a:solidFill>
                  <a:prstClr val="black"/>
                </a:solidFill>
                <a:latin typeface="Arial Body"/>
                <a:cs typeface="Calibri" panose="020F0502020204030204" pitchFamily="34" charset="0"/>
              </a:rPr>
              <a:t> </a:t>
            </a:r>
            <a:r>
              <a:rPr kumimoji="0" lang="en-GB" sz="1800" b="0" i="0" u="none" strike="noStrike" kern="1200" cap="none" spc="0" normalizeH="0" baseline="0" noProof="0" dirty="0">
                <a:ln>
                  <a:noFill/>
                </a:ln>
                <a:solidFill>
                  <a:prstClr val="black"/>
                </a:solidFill>
                <a:effectLst/>
                <a:uLnTx/>
                <a:uFillTx/>
                <a:latin typeface="Arial Body"/>
                <a:cs typeface="Calibri" panose="020F0502020204030204" pitchFamily="34" charset="0"/>
              </a:rPr>
              <a:t>will be prioritised, and their claims will be processed faster in alignment with the AEO program.</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Arial Body"/>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Body"/>
                <a:cs typeface="Calibri" panose="020F0502020204030204" pitchFamily="34" charset="0"/>
              </a:rPr>
              <a:t>The Automation of the Refund and Drawback process will simplify the administration of the process for both the Trader and SARS.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Body"/>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Body"/>
                <a:cs typeface="Calibri" panose="020F0502020204030204" pitchFamily="34" charset="0"/>
              </a:rPr>
              <a:t>The electronic submission to SARS will reduce the need for resources to capture manual refund applications into the system.</a:t>
            </a:r>
            <a:endParaRPr lang="en-US" sz="1800" dirty="0">
              <a:latin typeface="Arial Body"/>
              <a:cs typeface="Calibri" panose="020F0502020204030204" pitchFamily="34" charset="0"/>
            </a:endParaRPr>
          </a:p>
        </p:txBody>
      </p:sp>
      <p:pic>
        <p:nvPicPr>
          <p:cNvPr id="2" name="Picture 1">
            <a:extLst>
              <a:ext uri="{FF2B5EF4-FFF2-40B4-BE49-F238E27FC236}">
                <a16:creationId xmlns:a16="http://schemas.microsoft.com/office/drawing/2014/main" id="{065AD852-EDC5-936B-25AE-5C39732E77A4}"/>
              </a:ext>
            </a:extLst>
          </p:cNvPr>
          <p:cNvPicPr>
            <a:picLocks noChangeAspect="1"/>
          </p:cNvPicPr>
          <p:nvPr/>
        </p:nvPicPr>
        <p:blipFill>
          <a:blip r:embed="rId4"/>
          <a:stretch>
            <a:fillRect/>
          </a:stretch>
        </p:blipFill>
        <p:spPr>
          <a:xfrm>
            <a:off x="666748" y="4758856"/>
            <a:ext cx="1711245" cy="89533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a:extLst>
              <a:ext uri="{FF2B5EF4-FFF2-40B4-BE49-F238E27FC236}">
                <a16:creationId xmlns:a16="http://schemas.microsoft.com/office/drawing/2014/main" id="{AEE0DB0D-02F1-EE84-1539-CA1B8AC2DB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4052" y="1242443"/>
            <a:ext cx="1102003" cy="1102003"/>
          </a:xfrm>
          <a:prstGeom prst="rect">
            <a:avLst/>
          </a:prstGeom>
          <a:noFill/>
          <a:ln>
            <a:noFill/>
          </a:ln>
        </p:spPr>
      </p:pic>
    </p:spTree>
    <p:extLst>
      <p:ext uri="{BB962C8B-B14F-4D97-AF65-F5344CB8AC3E}">
        <p14:creationId xmlns:p14="http://schemas.microsoft.com/office/powerpoint/2010/main" val="58182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7A4916-A780-C86D-0B93-551DA2BE84CC}"/>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6" name="Title 1">
            <a:extLst>
              <a:ext uri="{FF2B5EF4-FFF2-40B4-BE49-F238E27FC236}">
                <a16:creationId xmlns:a16="http://schemas.microsoft.com/office/drawing/2014/main" id="{C44BE418-9AEC-F22D-DAF5-0F023F283E8F}"/>
              </a:ext>
            </a:extLst>
          </p:cNvPr>
          <p:cNvSpPr>
            <a:spLocks noGrp="1"/>
          </p:cNvSpPr>
          <p:nvPr>
            <p:ph type="title"/>
          </p:nvPr>
        </p:nvSpPr>
        <p:spPr>
          <a:xfrm>
            <a:off x="341313" y="382332"/>
            <a:ext cx="8092568" cy="531813"/>
          </a:xfrm>
          <a:solidFill>
            <a:schemeClr val="accent5">
              <a:lumMod val="75000"/>
            </a:schemeClr>
          </a:solidFill>
        </p:spPr>
        <p:txBody>
          <a:bodyPr>
            <a:normAutofit/>
          </a:bodyPr>
          <a:lstStyle/>
          <a:p>
            <a:pPr algn="ctr"/>
            <a:r>
              <a:rPr lang="en-US" dirty="0">
                <a:solidFill>
                  <a:schemeClr val="bg1"/>
                </a:solidFill>
                <a:cs typeface="Calibri" panose="020F0502020204030204" pitchFamily="34" charset="0"/>
              </a:rPr>
              <a:t>ARD Anticipated Benefits</a:t>
            </a:r>
          </a:p>
        </p:txBody>
      </p:sp>
      <p:pic>
        <p:nvPicPr>
          <p:cNvPr id="19" name="Picture 18" descr="A cartoon character holding a magnifying glass&#10;&#10;Description automatically generated">
            <a:extLst>
              <a:ext uri="{FF2B5EF4-FFF2-40B4-BE49-F238E27FC236}">
                <a16:creationId xmlns:a16="http://schemas.microsoft.com/office/drawing/2014/main" id="{A533274F-E55D-B7BE-CA5E-EB717FE4548F}"/>
              </a:ext>
            </a:extLst>
          </p:cNvPr>
          <p:cNvPicPr>
            <a:picLocks noChangeAspect="1"/>
          </p:cNvPicPr>
          <p:nvPr/>
        </p:nvPicPr>
        <p:blipFill>
          <a:blip r:embed="rId2"/>
          <a:stretch>
            <a:fillRect/>
          </a:stretch>
        </p:blipFill>
        <p:spPr>
          <a:xfrm>
            <a:off x="624974" y="2811293"/>
            <a:ext cx="1806690" cy="1575881"/>
          </a:xfrm>
          <a:prstGeom prst="rect">
            <a:avLst/>
          </a:prstGeom>
          <a:ln>
            <a:noFill/>
          </a:ln>
          <a:effectLst>
            <a:softEdge rad="112500"/>
          </a:effectLst>
        </p:spPr>
      </p:pic>
      <p:sp>
        <p:nvSpPr>
          <p:cNvPr id="20" name="Content Placeholder 70">
            <a:extLst>
              <a:ext uri="{FF2B5EF4-FFF2-40B4-BE49-F238E27FC236}">
                <a16:creationId xmlns:a16="http://schemas.microsoft.com/office/drawing/2014/main" id="{E2AF5A71-D52D-7EA0-C8A9-3D3D84253D5B}"/>
              </a:ext>
            </a:extLst>
          </p:cNvPr>
          <p:cNvSpPr txBox="1">
            <a:spLocks/>
          </p:cNvSpPr>
          <p:nvPr/>
        </p:nvSpPr>
        <p:spPr>
          <a:xfrm>
            <a:off x="2996119" y="1488332"/>
            <a:ext cx="5437762" cy="4221804"/>
          </a:xfrm>
          <a:prstGeom prst="rect">
            <a:avLst/>
          </a:prstGeom>
          <a:solidFill>
            <a:schemeClr val="accent1">
              <a:lumMod val="20000"/>
              <a:lumOff val="8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There will be improved turnaround times for processing claims</a:t>
            </a:r>
            <a:r>
              <a:rPr kumimoji="0" lang="en-GB" sz="1800" b="0" i="0" u="none" strike="noStrike" kern="1200" cap="none" spc="0" normalizeH="0" baseline="0" noProof="0" dirty="0">
                <a:ln>
                  <a:noFill/>
                </a:ln>
                <a:solidFill>
                  <a:prstClr val="black"/>
                </a:solidFill>
                <a:effectLst/>
                <a:uLnTx/>
                <a:uFillTx/>
                <a:latin typeface=" arial body"/>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 arial body"/>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 arial body"/>
                <a:cs typeface="Calibri" panose="020F0502020204030204" pitchFamily="34" charset="0"/>
              </a:rPr>
              <a:t>Digital track and locate function to see the status of the cases.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 arial body"/>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 arial body"/>
                <a:cs typeface="Calibri" panose="020F0502020204030204" pitchFamily="34" charset="0"/>
              </a:rPr>
              <a:t>An open and transparent view of the refund and drawback process that will be available to the Traders.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 arial body"/>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 arial body"/>
                <a:cs typeface="Calibri" panose="020F0502020204030204" pitchFamily="34" charset="0"/>
              </a:rPr>
              <a:t>The applicants can manage the relationship with the Traders and direct the payment of funds accordingly.</a:t>
            </a:r>
            <a:endParaRPr kumimoji="0" lang="en-GB" sz="1800" b="0" i="0" u="none" strike="sngStrike" kern="1200" cap="none" spc="0" normalizeH="0" baseline="0" noProof="0" dirty="0">
              <a:ln>
                <a:noFill/>
              </a:ln>
              <a:solidFill>
                <a:prstClr val="black"/>
              </a:solidFill>
              <a:effectLst/>
              <a:highlight>
                <a:srgbClr val="FFFF00"/>
              </a:highlight>
              <a:uLnTx/>
              <a:uFillTx/>
              <a:latin typeface=" arial body"/>
              <a:cs typeface="Calibri" panose="020F0502020204030204" pitchFamily="34" charset="0"/>
            </a:endParaRPr>
          </a:p>
        </p:txBody>
      </p:sp>
      <p:pic>
        <p:nvPicPr>
          <p:cNvPr id="2" name="Picture 1">
            <a:extLst>
              <a:ext uri="{FF2B5EF4-FFF2-40B4-BE49-F238E27FC236}">
                <a16:creationId xmlns:a16="http://schemas.microsoft.com/office/drawing/2014/main" id="{F20AC7C4-95F5-2573-1BA5-EB2D3B1782F8}"/>
              </a:ext>
            </a:extLst>
          </p:cNvPr>
          <p:cNvPicPr>
            <a:picLocks noChangeAspect="1"/>
          </p:cNvPicPr>
          <p:nvPr/>
        </p:nvPicPr>
        <p:blipFill>
          <a:blip r:embed="rId4"/>
          <a:stretch>
            <a:fillRect/>
          </a:stretch>
        </p:blipFill>
        <p:spPr>
          <a:xfrm>
            <a:off x="624974" y="4814801"/>
            <a:ext cx="1711245" cy="89533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a:extLst>
              <a:ext uri="{FF2B5EF4-FFF2-40B4-BE49-F238E27FC236}">
                <a16:creationId xmlns:a16="http://schemas.microsoft.com/office/drawing/2014/main" id="{DA716923-13B6-F6D2-9E31-4DBC8CA845F7}"/>
              </a:ext>
            </a:extLst>
          </p:cNvPr>
          <p:cNvPicPr>
            <a:picLocks noChangeAspect="1"/>
          </p:cNvPicPr>
          <p:nvPr/>
        </p:nvPicPr>
        <p:blipFill>
          <a:blip r:embed="rId5"/>
          <a:stretch>
            <a:fillRect/>
          </a:stretch>
        </p:blipFill>
        <p:spPr>
          <a:xfrm>
            <a:off x="598048" y="1488332"/>
            <a:ext cx="1860541" cy="1084506"/>
          </a:xfrm>
          <a:prstGeom prst="rect">
            <a:avLst/>
          </a:prstGeom>
        </p:spPr>
      </p:pic>
    </p:spTree>
    <p:extLst>
      <p:ext uri="{BB962C8B-B14F-4D97-AF65-F5344CB8AC3E}">
        <p14:creationId xmlns:p14="http://schemas.microsoft.com/office/powerpoint/2010/main" val="17289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FC78C9-9E24-4A72-91AB-D0AA13920556}"/>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ext Placeholder 3">
            <a:extLst>
              <a:ext uri="{FF2B5EF4-FFF2-40B4-BE49-F238E27FC236}">
                <a16:creationId xmlns:a16="http://schemas.microsoft.com/office/drawing/2014/main" id="{4698D87A-621E-4CAF-A010-3745552729E9}"/>
              </a:ext>
            </a:extLst>
          </p:cNvPr>
          <p:cNvSpPr>
            <a:spLocks noGrp="1"/>
          </p:cNvSpPr>
          <p:nvPr>
            <p:ph type="body" sz="quarter" idx="11"/>
          </p:nvPr>
        </p:nvSpPr>
        <p:spPr>
          <a:xfrm>
            <a:off x="383458" y="1012724"/>
            <a:ext cx="8329422" cy="4264024"/>
          </a:xfrm>
          <a:solidFill>
            <a:schemeClr val="accent1">
              <a:lumMod val="20000"/>
              <a:lumOff val="80000"/>
            </a:schemeClr>
          </a:solidFill>
        </p:spPr>
        <p:txBody>
          <a:bodyPr/>
          <a:lstStyle/>
          <a:p>
            <a:pPr marL="285750" indent="-285750" algn="just">
              <a:buFont typeface="Wingdings" panose="05000000000000000000" pitchFamily="2" charset="2"/>
              <a:buChar char="§"/>
            </a:pPr>
            <a:endParaRPr lang="en-ZA" dirty="0">
              <a:latin typeface="+mn-lt"/>
            </a:endParaRPr>
          </a:p>
          <a:p>
            <a:pPr marL="285750" indent="-285750">
              <a:buFont typeface="Wingdings" panose="05000000000000000000" pitchFamily="2" charset="2"/>
              <a:buChar char="§"/>
            </a:pPr>
            <a:r>
              <a:rPr lang="en-ZA" dirty="0">
                <a:latin typeface="+mn-lt"/>
              </a:rPr>
              <a:t>Diesel Refunds will be included in the next phases of modernisation programmes.</a:t>
            </a:r>
          </a:p>
          <a:p>
            <a:pPr marL="285750" indent="-285750" algn="just">
              <a:buFont typeface="Wingdings" panose="05000000000000000000" pitchFamily="2" charset="2"/>
              <a:buChar char="§"/>
            </a:pPr>
            <a:endParaRPr lang="en-ZA" dirty="0">
              <a:latin typeface="+mn-lt"/>
            </a:endParaRPr>
          </a:p>
          <a:p>
            <a:pPr marL="285750" indent="-285750">
              <a:buFont typeface="Wingdings" panose="05000000000000000000" pitchFamily="2" charset="2"/>
              <a:buChar char="§"/>
            </a:pPr>
            <a:r>
              <a:rPr lang="en-ZA" dirty="0">
                <a:latin typeface="+mn-lt"/>
              </a:rPr>
              <a:t>EDI to be included in the next subsequent phases of the project.</a:t>
            </a:r>
          </a:p>
          <a:p>
            <a:pPr marL="285750" indent="-285750" algn="just">
              <a:buFont typeface="Wingdings" panose="05000000000000000000" pitchFamily="2" charset="2"/>
              <a:buChar char="§"/>
            </a:pPr>
            <a:endParaRPr lang="en-ZA" dirty="0">
              <a:latin typeface="+mn-lt"/>
            </a:endParaRPr>
          </a:p>
          <a:p>
            <a:pPr marL="285750" indent="-285750" algn="just">
              <a:buFont typeface="Wingdings" panose="05000000000000000000" pitchFamily="2" charset="2"/>
              <a:buChar char="§"/>
            </a:pPr>
            <a:r>
              <a:rPr lang="en-GB" dirty="0">
                <a:solidFill>
                  <a:schemeClr val="tx1"/>
                </a:solidFill>
                <a:latin typeface="+mn-lt"/>
              </a:rPr>
              <a:t>The submission of the DA66 to the Examination Without Prejudice (EWP) (P1.47 report ) which is done by customs at the source office where export is going to be done.</a:t>
            </a:r>
          </a:p>
          <a:p>
            <a:pPr marL="285750" indent="-285750" algn="just">
              <a:buFont typeface="Wingdings" panose="05000000000000000000" pitchFamily="2" charset="2"/>
              <a:buChar char="§"/>
            </a:pPr>
            <a:endParaRPr lang="en-GB" dirty="0">
              <a:latin typeface="+mn-lt"/>
            </a:endParaRPr>
          </a:p>
          <a:p>
            <a:pPr marL="285750" indent="-285750" algn="just">
              <a:buFont typeface="Wingdings" panose="05000000000000000000" pitchFamily="2" charset="2"/>
              <a:buChar char="§"/>
            </a:pPr>
            <a:r>
              <a:rPr lang="en-GB" dirty="0">
                <a:latin typeface="+mn-lt"/>
              </a:rPr>
              <a:t>Capturing of 521 ITAC permits to be covered in the next phases of the modernisation programme.</a:t>
            </a:r>
          </a:p>
          <a:p>
            <a:pPr lvl="1"/>
            <a:endParaRPr lang="en-ZA" dirty="0"/>
          </a:p>
        </p:txBody>
      </p:sp>
      <p:sp>
        <p:nvSpPr>
          <p:cNvPr id="7" name="Title 1">
            <a:extLst>
              <a:ext uri="{FF2B5EF4-FFF2-40B4-BE49-F238E27FC236}">
                <a16:creationId xmlns:a16="http://schemas.microsoft.com/office/drawing/2014/main" id="{9F5BB2C7-549F-5C7D-931F-A66FFC556179}"/>
              </a:ext>
            </a:extLst>
          </p:cNvPr>
          <p:cNvSpPr>
            <a:spLocks noGrp="1"/>
          </p:cNvSpPr>
          <p:nvPr>
            <p:ph type="title"/>
          </p:nvPr>
        </p:nvSpPr>
        <p:spPr>
          <a:xfrm>
            <a:off x="341312" y="293842"/>
            <a:ext cx="8371567" cy="531813"/>
          </a:xfrm>
          <a:solidFill>
            <a:schemeClr val="accent5">
              <a:lumMod val="75000"/>
            </a:schemeClr>
          </a:solidFill>
        </p:spPr>
        <p:txBody>
          <a:bodyPr>
            <a:normAutofit/>
          </a:bodyPr>
          <a:lstStyle/>
          <a:p>
            <a:pPr algn="ctr"/>
            <a:r>
              <a:rPr lang="en-US" dirty="0">
                <a:solidFill>
                  <a:schemeClr val="bg1"/>
                </a:solidFill>
                <a:latin typeface="Arial heading"/>
                <a:cs typeface="Calibri" panose="020F0502020204030204" pitchFamily="34" charset="0"/>
              </a:rPr>
              <a:t>Exclusions</a:t>
            </a:r>
          </a:p>
        </p:txBody>
      </p:sp>
    </p:spTree>
    <p:extLst>
      <p:ext uri="{BB962C8B-B14F-4D97-AF65-F5344CB8AC3E}">
        <p14:creationId xmlns:p14="http://schemas.microsoft.com/office/powerpoint/2010/main" val="84069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fld id="{B540B12B-D968-2643-8E7F-238A3C456CC9}" type="slidenum">
              <a:rPr lang="en-US" smtClean="0"/>
              <a:pPr/>
              <a:t>17</a:t>
            </a:fld>
            <a:endParaRPr lang="en-US" dirty="0"/>
          </a:p>
        </p:txBody>
      </p:sp>
      <p:sp>
        <p:nvSpPr>
          <p:cNvPr id="2" name="Title 1"/>
          <p:cNvSpPr>
            <a:spLocks noGrp="1"/>
          </p:cNvSpPr>
          <p:nvPr>
            <p:ph type="title"/>
          </p:nvPr>
        </p:nvSpPr>
        <p:spPr/>
        <p:txBody>
          <a:bodyPr/>
          <a:lstStyle/>
          <a:p>
            <a:endParaRPr lang="en-ZA"/>
          </a:p>
        </p:txBody>
      </p:sp>
      <p:sp>
        <p:nvSpPr>
          <p:cNvPr id="4" name="Title 1"/>
          <p:cNvSpPr txBox="1">
            <a:spLocks/>
          </p:cNvSpPr>
          <p:nvPr/>
        </p:nvSpPr>
        <p:spPr>
          <a:xfrm>
            <a:off x="105104" y="128159"/>
            <a:ext cx="8923282" cy="590681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br>
              <a:rPr lang="en-ZA" sz="6000"/>
            </a:br>
            <a:br>
              <a:rPr lang="en-ZA" sz="6000"/>
            </a:br>
            <a:br>
              <a:rPr lang="en-ZA" sz="6000"/>
            </a:br>
            <a:br>
              <a:rPr lang="en-ZA" sz="6000">
                <a:effectLst>
                  <a:outerShdw blurRad="60007" dist="310007" dir="7680000" sy="30000" kx="1300200" algn="ctr" rotWithShape="0">
                    <a:prstClr val="black">
                      <a:alpha val="32000"/>
                    </a:prstClr>
                  </a:outerShdw>
                </a:effectLst>
              </a:rPr>
            </a:br>
            <a:br>
              <a:rPr lang="en-ZA" sz="6000"/>
            </a:br>
            <a:endParaRPr lang="en-US" sz="6000" dirty="0"/>
          </a:p>
        </p:txBody>
      </p:sp>
      <p:sp>
        <p:nvSpPr>
          <p:cNvPr id="6" name="Rectangle 5"/>
          <p:cNvSpPr/>
          <p:nvPr/>
        </p:nvSpPr>
        <p:spPr>
          <a:xfrm>
            <a:off x="1842447" y="2333767"/>
            <a:ext cx="6919415" cy="9144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600" b="1" dirty="0">
                <a:solidFill>
                  <a:schemeClr val="bg1"/>
                </a:solidFill>
                <a:effectLst>
                  <a:outerShdw blurRad="38100" dist="38100" dir="2700000" algn="tl">
                    <a:srgbClr val="000000">
                      <a:alpha val="43137"/>
                    </a:srgbClr>
                  </a:outerShdw>
                </a:effectLst>
                <a:latin typeface="+mj-lt"/>
              </a:rPr>
              <a:t>Transitional Arrangements</a:t>
            </a:r>
          </a:p>
        </p:txBody>
      </p:sp>
      <p:sp>
        <p:nvSpPr>
          <p:cNvPr id="5" name="Oval 4"/>
          <p:cNvSpPr/>
          <p:nvPr/>
        </p:nvSpPr>
        <p:spPr>
          <a:xfrm>
            <a:off x="480432" y="2031310"/>
            <a:ext cx="1787858" cy="162408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2498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2C022B3A-61FC-764F-D341-8890585A56E0}"/>
              </a:ext>
            </a:extLst>
          </p:cNvPr>
          <p:cNvPicPr>
            <a:picLocks noChangeAspect="1"/>
          </p:cNvPicPr>
          <p:nvPr/>
        </p:nvPicPr>
        <p:blipFill>
          <a:blip r:embed="rId2"/>
          <a:stretch>
            <a:fillRect/>
          </a:stretch>
        </p:blipFill>
        <p:spPr>
          <a:xfrm>
            <a:off x="7678057" y="6307735"/>
            <a:ext cx="1465943" cy="479171"/>
          </a:xfrm>
          <a:prstGeom prst="rect">
            <a:avLst/>
          </a:prstGeom>
        </p:spPr>
      </p:pic>
      <p:sp>
        <p:nvSpPr>
          <p:cNvPr id="6" name="Slide Number Placeholder 8">
            <a:extLst>
              <a:ext uri="{FF2B5EF4-FFF2-40B4-BE49-F238E27FC236}">
                <a16:creationId xmlns:a16="http://schemas.microsoft.com/office/drawing/2014/main" id="{F9966D40-7863-16F0-13C0-2684F67070F4}"/>
              </a:ext>
            </a:extLst>
          </p:cNvPr>
          <p:cNvSpPr txBox="1">
            <a:spLocks/>
          </p:cNvSpPr>
          <p:nvPr/>
        </p:nvSpPr>
        <p:spPr>
          <a:xfrm>
            <a:off x="0" y="6460335"/>
            <a:ext cx="696686" cy="365125"/>
          </a:xfrm>
          <a:prstGeom prst="rect">
            <a:avLst/>
          </a:prstGeom>
          <a:noFill/>
        </p:spPr>
        <p:txBody>
          <a:bodyPr vert="horz" lIns="91436" tIns="45718" rIns="91436" bIns="4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39B1FA-81F2-4940-9AF3-5EAFB5D6669B}" type="slidenum">
              <a:rPr lang="en-US" sz="1600" smtClean="0">
                <a:solidFill>
                  <a:srgbClr val="002060"/>
                </a:solidFill>
                <a:latin typeface="Arial Nova" panose="020B0504020202020204" pitchFamily="34" charset="0"/>
              </a:rPr>
              <a:pPr/>
              <a:t>18</a:t>
            </a:fld>
            <a:endParaRPr lang="en-US" sz="1600" dirty="0">
              <a:solidFill>
                <a:srgbClr val="002060"/>
              </a:solidFill>
              <a:latin typeface="Arial Nova" panose="020B0504020202020204" pitchFamily="34" charset="0"/>
            </a:endParaRPr>
          </a:p>
        </p:txBody>
      </p:sp>
      <p:pic>
        <p:nvPicPr>
          <p:cNvPr id="1026" name="Picture 2">
            <a:extLst>
              <a:ext uri="{FF2B5EF4-FFF2-40B4-BE49-F238E27FC236}">
                <a16:creationId xmlns:a16="http://schemas.microsoft.com/office/drawing/2014/main" id="{2BD2A110-73BF-1AAC-48F9-6F88C9ED0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88026"/>
            <a:ext cx="4050890" cy="43261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B87CA2C-6B7E-AA8C-7A4E-EAD2CC81AEE4}"/>
              </a:ext>
            </a:extLst>
          </p:cNvPr>
          <p:cNvSpPr txBox="1"/>
          <p:nvPr/>
        </p:nvSpPr>
        <p:spPr>
          <a:xfrm>
            <a:off x="4188542" y="1443841"/>
            <a:ext cx="4572000" cy="3970318"/>
          </a:xfrm>
          <a:prstGeom prst="rect">
            <a:avLst/>
          </a:prstGeom>
          <a:solidFill>
            <a:schemeClr val="accent1">
              <a:lumMod val="20000"/>
              <a:lumOff val="80000"/>
            </a:schemeClr>
          </a:solid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endParaRPr>
          </a:p>
          <a:p>
            <a:pPr marL="285750" lvl="0" indent="-285750" algn="just">
              <a:buFont typeface="Wingdings" panose="05000000000000000000" pitchFamily="2" charset="2"/>
              <a:buChar char="§"/>
              <a:defRPr/>
            </a:pPr>
            <a:r>
              <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rPr>
              <a:t>The last day to submit a </a:t>
            </a:r>
            <a:r>
              <a:rPr kumimoji="0" lang="en-GB" i="0" u="none" strike="noStrike" kern="1200" cap="none" spc="0" normalizeH="0" baseline="0" noProof="0" dirty="0">
                <a:ln>
                  <a:noFill/>
                </a:ln>
                <a:solidFill>
                  <a:srgbClr val="000000"/>
                </a:solidFill>
                <a:effectLst/>
                <a:uLnTx/>
                <a:uFillTx/>
                <a:latin typeface="Arial Body"/>
                <a:cs typeface="Calibri" panose="020F0502020204030204" pitchFamily="34" charset="0"/>
              </a:rPr>
              <a:t>manual </a:t>
            </a:r>
            <a:r>
              <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rPr>
              <a:t>refund and/or drawback for </a:t>
            </a:r>
            <a:r>
              <a:rPr lang="en-GB" dirty="0">
                <a:solidFill>
                  <a:srgbClr val="000000"/>
                </a:solidFill>
                <a:latin typeface="Arial Body"/>
                <a:cs typeface="Calibri" panose="020F0502020204030204" pitchFamily="34" charset="0"/>
              </a:rPr>
              <a:t>Customs Schedule 5 </a:t>
            </a:r>
            <a:r>
              <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rPr>
              <a:t>and Excise Schedule 6 will be </a:t>
            </a:r>
            <a:r>
              <a:rPr kumimoji="0" lang="en-GB" b="1" i="0" u="sng" strike="noStrike" kern="1200" cap="none" spc="0" normalizeH="0" baseline="0" noProof="0" dirty="0">
                <a:ln>
                  <a:noFill/>
                </a:ln>
                <a:solidFill>
                  <a:srgbClr val="000000"/>
                </a:solidFill>
                <a:effectLst/>
                <a:uLnTx/>
                <a:uFillTx/>
                <a:latin typeface="Arial Body"/>
                <a:cs typeface="Calibri" panose="020F0502020204030204" pitchFamily="34" charset="0"/>
              </a:rPr>
              <a:t>15</a:t>
            </a:r>
            <a:r>
              <a:rPr kumimoji="0" lang="en-GB" b="1" i="0" u="sng" strike="noStrike" kern="1200" cap="none" spc="0" normalizeH="0" baseline="30000" noProof="0" dirty="0">
                <a:ln>
                  <a:noFill/>
                </a:ln>
                <a:solidFill>
                  <a:srgbClr val="000000"/>
                </a:solidFill>
                <a:effectLst/>
                <a:uLnTx/>
                <a:uFillTx/>
                <a:latin typeface="Arial Body"/>
                <a:cs typeface="Calibri" panose="020F0502020204030204" pitchFamily="34" charset="0"/>
              </a:rPr>
              <a:t>th</a:t>
            </a:r>
            <a:r>
              <a:rPr kumimoji="0" lang="en-GB" b="1" i="0" u="sng" strike="noStrike" kern="1200" cap="none" spc="0" normalizeH="0" baseline="0" noProof="0" dirty="0">
                <a:ln>
                  <a:noFill/>
                </a:ln>
                <a:solidFill>
                  <a:srgbClr val="000000"/>
                </a:solidFill>
                <a:effectLst/>
                <a:uLnTx/>
                <a:uFillTx/>
                <a:latin typeface="Arial Body"/>
                <a:cs typeface="Calibri" panose="020F0502020204030204" pitchFamily="34" charset="0"/>
              </a:rPr>
              <a:t>  September 2023</a:t>
            </a:r>
            <a:r>
              <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endParaRPr>
          </a:p>
          <a:p>
            <a:pPr marL="285750" indent="-285750" algn="just">
              <a:buFont typeface="Wingdings" panose="05000000000000000000" pitchFamily="2" charset="2"/>
              <a:buChar char="§"/>
              <a:defRPr/>
            </a:pPr>
            <a:r>
              <a:rPr lang="en-GB" dirty="0">
                <a:solidFill>
                  <a:srgbClr val="000000"/>
                </a:solidFill>
                <a:latin typeface="Arial Body"/>
                <a:cs typeface="Calibri" panose="020F0502020204030204" pitchFamily="34" charset="0"/>
              </a:rPr>
              <a:t>The eFiling submission system is scheduled to go live on </a:t>
            </a:r>
            <a:r>
              <a:rPr lang="en-GB" b="1" u="sng" dirty="0">
                <a:solidFill>
                  <a:srgbClr val="000000"/>
                </a:solidFill>
                <a:latin typeface="Arial Body"/>
                <a:cs typeface="Calibri" panose="020F0502020204030204" pitchFamily="34" charset="0"/>
              </a:rPr>
              <a:t>18</a:t>
            </a:r>
            <a:r>
              <a:rPr lang="en-GB" b="1" u="sng" baseline="30000" dirty="0">
                <a:solidFill>
                  <a:srgbClr val="000000"/>
                </a:solidFill>
                <a:latin typeface="Arial Body"/>
                <a:cs typeface="Calibri" panose="020F0502020204030204" pitchFamily="34" charset="0"/>
              </a:rPr>
              <a:t>th</a:t>
            </a:r>
            <a:r>
              <a:rPr lang="en-GB" b="1" u="sng" dirty="0">
                <a:solidFill>
                  <a:srgbClr val="000000"/>
                </a:solidFill>
                <a:latin typeface="Arial Body"/>
                <a:cs typeface="Calibri" panose="020F0502020204030204" pitchFamily="34" charset="0"/>
              </a:rPr>
              <a:t>  September 2023.</a:t>
            </a:r>
          </a:p>
          <a:p>
            <a:pPr algn="just">
              <a:defRPr/>
            </a:pPr>
            <a:endParaRPr lang="en-GB" b="1" u="sng" dirty="0">
              <a:solidFill>
                <a:srgbClr val="000000"/>
              </a:solidFill>
              <a:latin typeface="Arial Body"/>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rPr>
              <a:t>Thereafter, all applications for the refund and/or drawback </a:t>
            </a:r>
            <a:r>
              <a:rPr lang="en-GB" dirty="0">
                <a:solidFill>
                  <a:srgbClr val="000000"/>
                </a:solidFill>
                <a:latin typeface="Arial Body"/>
                <a:cs typeface="Calibri" panose="020F0502020204030204" pitchFamily="34" charset="0"/>
              </a:rPr>
              <a:t>must be done using t</a:t>
            </a:r>
            <a:r>
              <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rPr>
              <a:t>he new </a:t>
            </a:r>
            <a:r>
              <a:rPr kumimoji="0" lang="en-GB" i="0" u="none" strike="noStrike" kern="1200" cap="none" spc="0" normalizeH="0" baseline="0" noProof="0" dirty="0">
                <a:ln>
                  <a:noFill/>
                </a:ln>
                <a:solidFill>
                  <a:srgbClr val="000000"/>
                </a:solidFill>
                <a:effectLst/>
                <a:uLnTx/>
                <a:uFillTx/>
                <a:latin typeface="Arial Body"/>
                <a:cs typeface="Calibri" panose="020F0502020204030204" pitchFamily="34" charset="0"/>
              </a:rPr>
              <a:t>automated </a:t>
            </a:r>
            <a:r>
              <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rPr>
              <a:t>process. </a:t>
            </a:r>
            <a:endParaRPr kumimoji="0" lang="en-GB" i="0" u="none" strike="noStrike" kern="1200" cap="none" spc="0" normalizeH="0" baseline="0" noProof="0" dirty="0">
              <a:ln>
                <a:noFill/>
              </a:ln>
              <a:solidFill>
                <a:srgbClr val="FF0000"/>
              </a:solidFill>
              <a:effectLst/>
              <a:uLnTx/>
              <a:uFillTx/>
              <a:latin typeface="Arial Body"/>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000000"/>
              </a:solidFill>
              <a:effectLst/>
              <a:uLnTx/>
              <a:uFillTx/>
              <a:latin typeface="Arial Body"/>
              <a:cs typeface="Calibri" panose="020F0502020204030204" pitchFamily="34" charset="0"/>
            </a:endParaRPr>
          </a:p>
        </p:txBody>
      </p:sp>
      <p:sp>
        <p:nvSpPr>
          <p:cNvPr id="3" name="Title 1">
            <a:extLst>
              <a:ext uri="{FF2B5EF4-FFF2-40B4-BE49-F238E27FC236}">
                <a16:creationId xmlns:a16="http://schemas.microsoft.com/office/drawing/2014/main" id="{0B55F19D-E009-C540-EED5-AE159F400A2F}"/>
              </a:ext>
            </a:extLst>
          </p:cNvPr>
          <p:cNvSpPr>
            <a:spLocks noGrp="1"/>
          </p:cNvSpPr>
          <p:nvPr>
            <p:ph type="title"/>
          </p:nvPr>
        </p:nvSpPr>
        <p:spPr>
          <a:xfrm>
            <a:off x="341313" y="293842"/>
            <a:ext cx="8463474" cy="531813"/>
          </a:xfrm>
          <a:solidFill>
            <a:schemeClr val="accent5">
              <a:lumMod val="75000"/>
            </a:schemeClr>
          </a:solidFill>
        </p:spPr>
        <p:txBody>
          <a:bodyPr>
            <a:normAutofit/>
          </a:bodyPr>
          <a:lstStyle/>
          <a:p>
            <a:pPr algn="ctr"/>
            <a:r>
              <a:rPr lang="en-US" sz="3000" dirty="0">
                <a:solidFill>
                  <a:schemeClr val="bg1"/>
                </a:solidFill>
                <a:latin typeface="Arial heading"/>
                <a:cs typeface="Calibri" panose="020F0502020204030204" pitchFamily="34" charset="0"/>
              </a:rPr>
              <a:t>Transitional </a:t>
            </a:r>
            <a:r>
              <a:rPr lang="en-US" sz="3000" dirty="0">
                <a:solidFill>
                  <a:schemeClr val="bg1"/>
                </a:solidFill>
                <a:cs typeface="Calibri" panose="020F0502020204030204" pitchFamily="34" charset="0"/>
              </a:rPr>
              <a:t>Arrangeme</a:t>
            </a:r>
            <a:r>
              <a:rPr lang="en-US" dirty="0">
                <a:solidFill>
                  <a:schemeClr val="bg1"/>
                </a:solidFill>
                <a:cs typeface="Calibri" panose="020F0502020204030204" pitchFamily="34" charset="0"/>
              </a:rPr>
              <a:t>nts</a:t>
            </a:r>
          </a:p>
        </p:txBody>
      </p:sp>
    </p:spTree>
    <p:extLst>
      <p:ext uri="{BB962C8B-B14F-4D97-AF65-F5344CB8AC3E}">
        <p14:creationId xmlns:p14="http://schemas.microsoft.com/office/powerpoint/2010/main" val="382515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3793D5B-E5FF-7520-50F5-FCBED90B5A7D}"/>
              </a:ext>
            </a:extLst>
          </p:cNvPr>
          <p:cNvGraphicFramePr>
            <a:graphicFrameLocks noChangeAspect="1"/>
          </p:cNvGraphicFramePr>
          <p:nvPr>
            <p:custDataLst>
              <p:tags r:id="rId2"/>
            </p:custDataLst>
            <p:extLst>
              <p:ext uri="{D42A27DB-BD31-4B8C-83A1-F6EECF244321}">
                <p14:modId xmlns:p14="http://schemas.microsoft.com/office/powerpoint/2010/main" val="297979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Oval 3"/>
          <p:cNvSpPr>
            <a:spLocks/>
          </p:cNvSpPr>
          <p:nvPr/>
        </p:nvSpPr>
        <p:spPr>
          <a:xfrm>
            <a:off x="1448614" y="2967157"/>
            <a:ext cx="6378869" cy="2975789"/>
          </a:xfrm>
          <a:prstGeom prst="ellipse">
            <a:avLst/>
          </a:prstGeom>
          <a:solidFill>
            <a:schemeClr val="bg1">
              <a:lumMod val="75000"/>
            </a:schemeClr>
          </a:solidFill>
          <a:ln>
            <a:noFill/>
          </a:ln>
          <a:scene3d>
            <a:camera prst="perspectiveRelaxedModerately" fov="7200000">
              <a:rot lat="17090630" lon="0" rev="0"/>
            </a:camera>
            <a:lightRig rig="twoPt" dir="t"/>
          </a:scene3d>
          <a:sp3d extrusionH="762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p:cNvGrpSpPr/>
          <p:nvPr/>
        </p:nvGrpSpPr>
        <p:grpSpPr>
          <a:xfrm>
            <a:off x="530851" y="503686"/>
            <a:ext cx="8214393" cy="3060911"/>
            <a:chOff x="3352762" y="2135916"/>
            <a:chExt cx="5685778" cy="3056618"/>
          </a:xfrm>
        </p:grpSpPr>
        <p:sp>
          <p:nvSpPr>
            <p:cNvPr id="15" name="Rectangle 14"/>
            <p:cNvSpPr/>
            <p:nvPr/>
          </p:nvSpPr>
          <p:spPr>
            <a:xfrm>
              <a:off x="3362479" y="3160554"/>
              <a:ext cx="5652035" cy="2031980"/>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solidFill>
                <a:sysClr val="window" lastClr="FFFFFF">
                  <a:lumMod val="50000"/>
                </a:sysClr>
              </a:solidFill>
              <a:prstDash val="solid"/>
            </a:ln>
            <a:effectLst>
              <a:reflection blurRad="6350" stA="52000" endA="300" endPos="20000" dir="5400000" sy="-100000" algn="bl" rotWithShape="0"/>
            </a:effectLst>
          </p:spPr>
          <p:txBody>
            <a:bodyPr lIns="91416" tIns="91416" rIns="91416" bIns="91416" rtlCol="0" anchor="t"/>
            <a:lstStyle/>
            <a:p>
              <a:pPr marL="0" marR="0" lvl="0" indent="0" algn="l" defTabSz="914171"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sp>
          <p:nvSpPr>
            <p:cNvPr id="16" name="Rectangle 15"/>
            <p:cNvSpPr/>
            <p:nvPr/>
          </p:nvSpPr>
          <p:spPr>
            <a:xfrm>
              <a:off x="3352762" y="2362433"/>
              <a:ext cx="5685778" cy="765952"/>
            </a:xfrm>
            <a:prstGeom prst="rect">
              <a:avLst/>
            </a:prstGeom>
            <a:solidFill>
              <a:schemeClr val="accent2">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1"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3352762" y="2135916"/>
              <a:ext cx="5685778" cy="2440759"/>
            </a:xfrm>
            <a:prstGeom prst="roundRect">
              <a:avLst/>
            </a:prstGeom>
            <a:solidFill>
              <a:schemeClr val="accent2">
                <a:lumMod val="75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Purpose: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This presentation is to provide information in an easily understandable format and is intended to make the provisions of the legislation more accessible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The information, therefore, has no binding legal effect, and the relevant legislation must be consulted in the event of any doubt as to the meaning or application of any provision</a:t>
              </a:r>
            </a:p>
            <a:p>
              <a:pPr marL="0" marR="0" lvl="0" indent="0" algn="ctr" defTabSz="914171"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5" name="Oval 34"/>
          <p:cNvSpPr/>
          <p:nvPr/>
        </p:nvSpPr>
        <p:spPr>
          <a:xfrm>
            <a:off x="754743" y="2454301"/>
            <a:ext cx="7576458" cy="1740327"/>
          </a:xfrm>
          <a:prstGeom prst="ellipse">
            <a:avLst/>
          </a:prstGeom>
          <a:solidFill>
            <a:schemeClr val="accent2">
              <a:lumMod val="40000"/>
              <a:lumOff val="60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171"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t>SARS Vision</a:t>
            </a:r>
            <a:br>
              <a:rPr kumimoji="0" lang="en-GB"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br>
            <a:r>
              <a:rPr kumimoji="0" lang="en-GB"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t>To build a smart modern SARS with unquestionable integrity, trusted and admired by Government, the public, as well as our international peers.</a:t>
            </a:r>
            <a:br>
              <a:rPr kumimoji="0" lang="en-ZA"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br>
            <a:r>
              <a:rPr kumimoji="0" lang="en-GB"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t>We focus on the following strategic </a:t>
            </a:r>
            <a:r>
              <a:rPr lang="en-GB" sz="1600" dirty="0">
                <a:solidFill>
                  <a:srgbClr val="002060"/>
                </a:solidFill>
                <a:latin typeface="Arial Nova" panose="020B0504020202020204" pitchFamily="34" charset="0"/>
              </a:rPr>
              <a:t>objectives</a:t>
            </a:r>
            <a:r>
              <a:rPr kumimoji="0" lang="en-GB"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t>:</a:t>
            </a:r>
            <a:endParaRPr kumimoji="0" lang="en-US" sz="1600" b="0" i="0" u="none" strike="noStrike" kern="0" cap="none" spc="0" normalizeH="0" baseline="0" noProof="0" dirty="0">
              <a:ln>
                <a:noFill/>
              </a:ln>
              <a:solidFill>
                <a:srgbClr val="002060"/>
              </a:solidFill>
              <a:effectLst/>
              <a:uLnTx/>
              <a:uFillTx/>
              <a:latin typeface="Calibri"/>
              <a:ea typeface="+mn-ea"/>
              <a:cs typeface="+mn-cs"/>
            </a:endParaRPr>
          </a:p>
        </p:txBody>
      </p:sp>
      <p:sp>
        <p:nvSpPr>
          <p:cNvPr id="36" name="Title 40"/>
          <p:cNvSpPr>
            <a:spLocks noGrp="1"/>
          </p:cNvSpPr>
          <p:nvPr>
            <p:ph type="title"/>
          </p:nvPr>
        </p:nvSpPr>
        <p:spPr>
          <a:xfrm>
            <a:off x="544889" y="99553"/>
            <a:ext cx="8165644" cy="715961"/>
          </a:xfrm>
          <a:solidFill>
            <a:srgbClr val="002060"/>
          </a:solidFill>
        </p:spPr>
        <p:txBody>
          <a:bodyPr vert="horz">
            <a:normAutofit/>
          </a:bodyPr>
          <a:lstStyle/>
          <a:p>
            <a:pPr algn="ctr"/>
            <a:r>
              <a:rPr kumimoji="0" lang="en-ZA" sz="3600" i="0" u="none" strike="noStrike" kern="1200" cap="none" spc="0" normalizeH="0" baseline="0" noProof="0" dirty="0">
                <a:ln>
                  <a:noFill/>
                </a:ln>
                <a:solidFill>
                  <a:schemeClr val="bg1"/>
                </a:solidFill>
                <a:uLnTx/>
                <a:uFillTx/>
                <a:latin typeface="Arial heading"/>
              </a:rPr>
              <a:t>Purpose And SARS Vision 2024</a:t>
            </a:r>
            <a:endParaRPr lang="en-US" dirty="0">
              <a:latin typeface="Arial heading"/>
            </a:endParaRPr>
          </a:p>
        </p:txBody>
      </p:sp>
      <p:grpSp>
        <p:nvGrpSpPr>
          <p:cNvPr id="3" name="Group 2">
            <a:extLst>
              <a:ext uri="{FF2B5EF4-FFF2-40B4-BE49-F238E27FC236}">
                <a16:creationId xmlns:a16="http://schemas.microsoft.com/office/drawing/2014/main" id="{889D4F02-D449-5D90-392A-74BBD7CB7003}"/>
              </a:ext>
            </a:extLst>
          </p:cNvPr>
          <p:cNvGrpSpPr/>
          <p:nvPr/>
        </p:nvGrpSpPr>
        <p:grpSpPr>
          <a:xfrm>
            <a:off x="2189633" y="3998823"/>
            <a:ext cx="5207664" cy="2556372"/>
            <a:chOff x="3884207" y="2237537"/>
            <a:chExt cx="2356968" cy="2653330"/>
          </a:xfrm>
          <a:scene3d>
            <a:camera prst="orthographicFront">
              <a:rot lat="0" lon="0" rev="0"/>
            </a:camera>
            <a:lightRig rig="soft" dir="t">
              <a:rot lat="0" lon="0" rev="0"/>
            </a:lightRig>
          </a:scene3d>
        </p:grpSpPr>
        <p:sp>
          <p:nvSpPr>
            <p:cNvPr id="5" name="Google Shape;279;p52">
              <a:extLst>
                <a:ext uri="{FF2B5EF4-FFF2-40B4-BE49-F238E27FC236}">
                  <a16:creationId xmlns:a16="http://schemas.microsoft.com/office/drawing/2014/main" id="{61D63DB5-B1CF-9CDE-14A1-39BEEED61419}"/>
                </a:ext>
              </a:extLst>
            </p:cNvPr>
            <p:cNvSpPr/>
            <p:nvPr/>
          </p:nvSpPr>
          <p:spPr>
            <a:xfrm>
              <a:off x="4949300" y="2275365"/>
              <a:ext cx="1244311" cy="1199600"/>
            </a:xfrm>
            <a:prstGeom prst="hexagon">
              <a:avLst>
                <a:gd name="adj" fmla="val 25000"/>
                <a:gd name="vf" fmla="val 115470"/>
              </a:avLst>
            </a:prstGeom>
            <a:ln>
              <a:noFill/>
              <a:headEnd type="none" w="sm" len="sm"/>
              <a:tailEnd type="none" w="sm" len="sm"/>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MODERNISE  SYSTEMS TO PROVIDE DIGITAL &amp; STREAMED ONLINE SERVICES </a:t>
              </a:r>
              <a:endParaRPr kumimoji="0" sz="14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endParaRPr>
            </a:p>
          </p:txBody>
        </p:sp>
        <p:sp>
          <p:nvSpPr>
            <p:cNvPr id="6" name="Google Shape;281;p52">
              <a:extLst>
                <a:ext uri="{FF2B5EF4-FFF2-40B4-BE49-F238E27FC236}">
                  <a16:creationId xmlns:a16="http://schemas.microsoft.com/office/drawing/2014/main" id="{87BF7A2D-210D-0536-B1B1-1DFF58E3DB09}"/>
                </a:ext>
              </a:extLst>
            </p:cNvPr>
            <p:cNvSpPr/>
            <p:nvPr/>
          </p:nvSpPr>
          <p:spPr>
            <a:xfrm>
              <a:off x="3884208" y="2237537"/>
              <a:ext cx="1065093" cy="1275257"/>
            </a:xfrm>
            <a:prstGeom prst="hexagon">
              <a:avLst>
                <a:gd name="adj" fmla="val 25000"/>
                <a:gd name="vf" fmla="val 115470"/>
              </a:avLst>
            </a:prstGeom>
            <a:ln>
              <a:noFill/>
              <a:headEnd type="none" w="sm" len="sm"/>
              <a:tailEnd type="none" w="sm" len="sm"/>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MAKE IT EASY &amp; SIMPLE FOR OUR TRADERS TO COMPLY</a:t>
              </a:r>
              <a:endParaRPr kumimoji="0" sz="14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endParaRPr>
            </a:p>
          </p:txBody>
        </p:sp>
        <p:sp>
          <p:nvSpPr>
            <p:cNvPr id="7" name="Google Shape;283;p52">
              <a:extLst>
                <a:ext uri="{FF2B5EF4-FFF2-40B4-BE49-F238E27FC236}">
                  <a16:creationId xmlns:a16="http://schemas.microsoft.com/office/drawing/2014/main" id="{11BD036F-9664-91FE-52AE-CD9CE9FA98CA}"/>
                </a:ext>
              </a:extLst>
            </p:cNvPr>
            <p:cNvSpPr/>
            <p:nvPr/>
          </p:nvSpPr>
          <p:spPr>
            <a:xfrm>
              <a:off x="3884207" y="3661072"/>
              <a:ext cx="1065093" cy="1199601"/>
            </a:xfrm>
            <a:prstGeom prst="hexagon">
              <a:avLst>
                <a:gd name="adj" fmla="val 25000"/>
                <a:gd name="vf" fmla="val 115470"/>
              </a:avLst>
            </a:prstGeom>
            <a:ln>
              <a:noFill/>
              <a:headEnd type="none" w="sm" len="sm"/>
              <a:tailEnd type="none" w="sm" len="sm"/>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 sz="1400" b="1" dirty="0">
                  <a:solidFill>
                    <a:prstClr val="black">
                      <a:lumMod val="75000"/>
                      <a:lumOff val="25000"/>
                    </a:prstClr>
                  </a:solidFill>
                  <a:latin typeface="Arial Nova" panose="020B0504020202020204" pitchFamily="34" charset="0"/>
                </a:rPr>
                <a:t>PROVIDE CLARITY &amp; </a:t>
              </a:r>
              <a:r>
                <a:rPr kumimoji="0" lang="en" sz="14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CERTAINTY</a:t>
              </a:r>
              <a:endParaRPr kumimoji="0" sz="14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endParaRPr>
            </a:p>
          </p:txBody>
        </p:sp>
        <p:sp>
          <p:nvSpPr>
            <p:cNvPr id="8" name="Google Shape;284;p52">
              <a:extLst>
                <a:ext uri="{FF2B5EF4-FFF2-40B4-BE49-F238E27FC236}">
                  <a16:creationId xmlns:a16="http://schemas.microsoft.com/office/drawing/2014/main" id="{05312705-7605-48AD-F1EA-A558CFABA097}"/>
                </a:ext>
              </a:extLst>
            </p:cNvPr>
            <p:cNvSpPr/>
            <p:nvPr/>
          </p:nvSpPr>
          <p:spPr>
            <a:xfrm>
              <a:off x="4975617" y="3691266"/>
              <a:ext cx="1265558" cy="1199601"/>
            </a:xfrm>
            <a:prstGeom prst="hexagon">
              <a:avLst>
                <a:gd name="adj" fmla="val 25000"/>
                <a:gd name="vf" fmla="val 115470"/>
              </a:avLst>
            </a:prstGeom>
            <a:ln>
              <a:noFill/>
              <a:headEnd type="none" w="sm" len="sm"/>
              <a:tailEnd type="none" w="sm" len="sm"/>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ZA" sz="1400" b="1" dirty="0">
                  <a:solidFill>
                    <a:prstClr val="black">
                      <a:lumMod val="75000"/>
                      <a:lumOff val="25000"/>
                    </a:prstClr>
                  </a:solidFill>
                  <a:latin typeface="Arial Nova" panose="020B0504020202020204" pitchFamily="34" charset="0"/>
                </a:rPr>
                <a:t>WORK WITH,AND THROUGH STAKEHOLDERS TO IMPROVE THE TAX ECO SYSTEM </a:t>
              </a:r>
              <a:endParaRPr kumimoji="0" sz="14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endParaRPr>
            </a:p>
          </p:txBody>
        </p:sp>
      </p:grpSp>
      <p:pic>
        <p:nvPicPr>
          <p:cNvPr id="9" name="Picture 8" descr="Logo, company name&#10;&#10;Description automatically generated">
            <a:extLst>
              <a:ext uri="{FF2B5EF4-FFF2-40B4-BE49-F238E27FC236}">
                <a16:creationId xmlns:a16="http://schemas.microsoft.com/office/drawing/2014/main" id="{58812671-8F5A-12BD-5B55-6A8523C7E2E8}"/>
              </a:ext>
            </a:extLst>
          </p:cNvPr>
          <p:cNvPicPr>
            <a:picLocks noChangeAspect="1"/>
          </p:cNvPicPr>
          <p:nvPr/>
        </p:nvPicPr>
        <p:blipFill>
          <a:blip r:embed="rId7"/>
          <a:stretch>
            <a:fillRect/>
          </a:stretch>
        </p:blipFill>
        <p:spPr>
          <a:xfrm>
            <a:off x="7678057" y="6307735"/>
            <a:ext cx="1465943" cy="479171"/>
          </a:xfrm>
          <a:prstGeom prst="rect">
            <a:avLst/>
          </a:prstGeom>
        </p:spPr>
      </p:pic>
      <p:sp>
        <p:nvSpPr>
          <p:cNvPr id="10" name="Slide Number Placeholder 8">
            <a:extLst>
              <a:ext uri="{FF2B5EF4-FFF2-40B4-BE49-F238E27FC236}">
                <a16:creationId xmlns:a16="http://schemas.microsoft.com/office/drawing/2014/main" id="{7DDDCFBF-8189-124A-CBA7-A3D829FD25DB}"/>
              </a:ext>
            </a:extLst>
          </p:cNvPr>
          <p:cNvSpPr>
            <a:spLocks noGrp="1"/>
          </p:cNvSpPr>
          <p:nvPr>
            <p:ph type="sldNum" sz="quarter" idx="12"/>
          </p:nvPr>
        </p:nvSpPr>
        <p:spPr>
          <a:xfrm>
            <a:off x="0" y="6460335"/>
            <a:ext cx="696686"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437035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DE4735-0A68-4FAE-846A-852712DEB2E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35C900BF-919F-4686-BC94-9879425C107A}"/>
              </a:ext>
            </a:extLst>
          </p:cNvPr>
          <p:cNvSpPr>
            <a:spLocks noGrp="1"/>
          </p:cNvSpPr>
          <p:nvPr>
            <p:ph type="body" sz="quarter" idx="11"/>
          </p:nvPr>
        </p:nvSpPr>
        <p:spPr>
          <a:xfrm>
            <a:off x="246937" y="831033"/>
            <a:ext cx="8440869" cy="4364432"/>
          </a:xfrm>
          <a:solidFill>
            <a:schemeClr val="bg2"/>
          </a:solidFill>
        </p:spPr>
        <p:txBody>
          <a:bodyPr>
            <a:normAutofit fontScale="92500" lnSpcReduction="20000"/>
          </a:bodyPr>
          <a:lstStyle/>
          <a:p>
            <a:pPr fontAlgn="t">
              <a:lnSpc>
                <a:spcPct val="150000"/>
              </a:lnSpc>
            </a:pPr>
            <a:r>
              <a:rPr lang="en-ZA" sz="1600" b="1" dirty="0">
                <a:solidFill>
                  <a:schemeClr val="tx1"/>
                </a:solidFill>
                <a:latin typeface="Arial Body"/>
                <a:cs typeface="Arial" panose="020B0604020202020204" pitchFamily="34" charset="0"/>
              </a:rPr>
              <a:t>Remember Our Digital Channels</a:t>
            </a:r>
          </a:p>
          <a:p>
            <a:pPr fontAlgn="t">
              <a:lnSpc>
                <a:spcPct val="150000"/>
              </a:lnSpc>
            </a:pPr>
            <a:endParaRPr lang="en-ZA" sz="1600" b="1" dirty="0">
              <a:solidFill>
                <a:schemeClr val="tx1"/>
              </a:solidFill>
              <a:latin typeface="Arial Body"/>
              <a:cs typeface="Arial" panose="020B0604020202020204" pitchFamily="34" charset="0"/>
            </a:endParaRPr>
          </a:p>
          <a:p>
            <a:pPr marL="285750" indent="-285750" fontAlgn="t">
              <a:lnSpc>
                <a:spcPct val="150000"/>
              </a:lnSpc>
              <a:buFont typeface="Wingdings" panose="05000000000000000000" pitchFamily="2" charset="2"/>
              <a:buChar char="§"/>
            </a:pPr>
            <a:r>
              <a:rPr lang="en-ZA" sz="1600" b="1" dirty="0">
                <a:solidFill>
                  <a:schemeClr val="tx1"/>
                </a:solidFill>
                <a:latin typeface="Arial Body"/>
                <a:cs typeface="Arial" panose="020B0604020202020204" pitchFamily="34" charset="0"/>
              </a:rPr>
              <a:t>We’ve made it easier for you Go Digital! </a:t>
            </a:r>
          </a:p>
          <a:p>
            <a:pPr fontAlgn="t">
              <a:lnSpc>
                <a:spcPct val="150000"/>
              </a:lnSpc>
            </a:pPr>
            <a:endParaRPr lang="en-ZA" sz="1600" b="1" dirty="0">
              <a:solidFill>
                <a:schemeClr val="tx1"/>
              </a:solidFill>
              <a:latin typeface="Arial Body"/>
              <a:cs typeface="Arial" panose="020B0604020202020204" pitchFamily="34" charset="0"/>
            </a:endParaRPr>
          </a:p>
          <a:p>
            <a:pPr marL="742950" lvl="1" indent="-285750" fontAlgn="t">
              <a:buFont typeface="Arial" charset="0"/>
              <a:buChar char="•"/>
            </a:pPr>
            <a:r>
              <a:rPr lang="en-ZA" sz="1600" dirty="0">
                <a:solidFill>
                  <a:schemeClr val="tx1"/>
                </a:solidFill>
                <a:latin typeface="Arial Body"/>
                <a:cs typeface="Arial" panose="020B0604020202020204" pitchFamily="34" charset="0"/>
              </a:rPr>
              <a:t>Register for eFiling</a:t>
            </a:r>
            <a:endParaRPr lang="en-ZA" sz="1600" dirty="0">
              <a:solidFill>
                <a:schemeClr val="bg2">
                  <a:lumMod val="50000"/>
                </a:schemeClr>
              </a:solidFill>
              <a:latin typeface="Arial Body"/>
              <a:cs typeface="Arial" panose="020B0604020202020204" pitchFamily="34" charset="0"/>
            </a:endParaRPr>
          </a:p>
          <a:p>
            <a:pPr marL="742950" lvl="1" indent="-285750" fontAlgn="t">
              <a:buFont typeface="Arial" charset="0"/>
              <a:buChar char="•"/>
            </a:pPr>
            <a:r>
              <a:rPr lang="en-ZA" sz="1600" dirty="0">
                <a:solidFill>
                  <a:schemeClr val="tx1"/>
                </a:solidFill>
                <a:latin typeface="Arial Body"/>
                <a:cs typeface="Arial" panose="020B0604020202020204" pitchFamily="34" charset="0"/>
              </a:rPr>
              <a:t>SARS Online Query System (SOQS)</a:t>
            </a:r>
          </a:p>
          <a:p>
            <a:pPr lvl="1" fontAlgn="t"/>
            <a:br>
              <a:rPr lang="en-ZA" sz="1600" dirty="0">
                <a:solidFill>
                  <a:schemeClr val="tx1"/>
                </a:solidFill>
                <a:latin typeface="Arial Body"/>
                <a:cs typeface="Arial" panose="020B0604020202020204" pitchFamily="34" charset="0"/>
              </a:rPr>
            </a:br>
            <a:endParaRPr lang="en-ZA" sz="1600" dirty="0">
              <a:solidFill>
                <a:schemeClr val="tx1"/>
              </a:solidFill>
              <a:latin typeface="Arial Body"/>
              <a:cs typeface="Arial" panose="020B0604020202020204" pitchFamily="34" charset="0"/>
            </a:endParaRPr>
          </a:p>
          <a:p>
            <a:pPr marL="285750" indent="-285750" fontAlgn="t">
              <a:buFont typeface="Wingdings" panose="05000000000000000000" pitchFamily="2" charset="2"/>
              <a:buChar char="§"/>
            </a:pPr>
            <a:r>
              <a:rPr lang="en-ZA" sz="1600" b="1" dirty="0">
                <a:solidFill>
                  <a:schemeClr val="tx1"/>
                </a:solidFill>
                <a:latin typeface="Arial Body"/>
                <a:cs typeface="Arial" panose="020B0604020202020204" pitchFamily="34" charset="0"/>
              </a:rPr>
              <a:t>Visit us on our Social Media platforms</a:t>
            </a:r>
          </a:p>
          <a:p>
            <a:pPr fontAlgn="t"/>
            <a:endParaRPr lang="en-ZA" sz="1600" dirty="0">
              <a:solidFill>
                <a:schemeClr val="tx1"/>
              </a:solidFill>
              <a:latin typeface="Arial Body"/>
              <a:cs typeface="Arial" panose="020B0604020202020204" pitchFamily="34" charset="0"/>
            </a:endParaRPr>
          </a:p>
          <a:p>
            <a:pPr marL="742950" lvl="1" indent="-285750" fontAlgn="t">
              <a:buFont typeface="Arial" panose="020B0604020202020204" pitchFamily="34" charset="0"/>
              <a:buChar char="•"/>
            </a:pPr>
            <a:r>
              <a:rPr lang="en-ZA" sz="1600" dirty="0">
                <a:solidFill>
                  <a:schemeClr val="tx1"/>
                </a:solidFill>
                <a:latin typeface="Arial Body"/>
                <a:cs typeface="Arial" panose="020B0604020202020204" pitchFamily="34" charset="0"/>
              </a:rPr>
              <a:t>LinkedIn</a:t>
            </a:r>
          </a:p>
          <a:p>
            <a:pPr lvl="1" fontAlgn="t"/>
            <a:endParaRPr lang="en-ZA" sz="1600" dirty="0">
              <a:solidFill>
                <a:schemeClr val="tx1"/>
              </a:solidFill>
              <a:latin typeface="Arial Body"/>
              <a:cs typeface="Arial" panose="020B0604020202020204" pitchFamily="34" charset="0"/>
            </a:endParaRPr>
          </a:p>
          <a:p>
            <a:pPr marL="742950" lvl="1" indent="-285750" fontAlgn="t">
              <a:buFont typeface="Arial" panose="020B0604020202020204" pitchFamily="34" charset="0"/>
              <a:buChar char="•"/>
            </a:pPr>
            <a:r>
              <a:rPr lang="en-ZA" sz="1600" dirty="0">
                <a:solidFill>
                  <a:schemeClr val="tx1"/>
                </a:solidFill>
                <a:latin typeface="Arial Body"/>
                <a:cs typeface="Arial" panose="020B0604020202020204" pitchFamily="34" charset="0"/>
              </a:rPr>
              <a:t>Facebook</a:t>
            </a:r>
          </a:p>
          <a:p>
            <a:pPr lvl="1" fontAlgn="t"/>
            <a:endParaRPr lang="en-ZA" sz="1600" dirty="0">
              <a:solidFill>
                <a:schemeClr val="tx1"/>
              </a:solidFill>
              <a:latin typeface="Arial Body"/>
              <a:cs typeface="Arial" panose="020B0604020202020204" pitchFamily="34" charset="0"/>
            </a:endParaRPr>
          </a:p>
          <a:p>
            <a:pPr marL="742950" lvl="1" indent="-285750" fontAlgn="t">
              <a:buFont typeface="Arial" panose="020B0604020202020204" pitchFamily="34" charset="0"/>
              <a:buChar char="•"/>
            </a:pPr>
            <a:r>
              <a:rPr lang="en-ZA" sz="1600" dirty="0">
                <a:solidFill>
                  <a:schemeClr val="tx1"/>
                </a:solidFill>
                <a:latin typeface="Arial Body"/>
                <a:cs typeface="Arial" panose="020B0604020202020204" pitchFamily="34" charset="0"/>
              </a:rPr>
              <a:t>X</a:t>
            </a:r>
          </a:p>
          <a:p>
            <a:pPr lvl="1" fontAlgn="t"/>
            <a:br>
              <a:rPr lang="en-ZA" sz="1600" dirty="0">
                <a:solidFill>
                  <a:schemeClr val="tx1"/>
                </a:solidFill>
                <a:latin typeface="Arial" panose="020B0604020202020204" pitchFamily="34" charset="0"/>
                <a:cs typeface="Arial" panose="020B0604020202020204" pitchFamily="34" charset="0"/>
              </a:rPr>
            </a:br>
            <a:endParaRPr lang="en-ZA" sz="1600" dirty="0">
              <a:solidFill>
                <a:schemeClr val="tx1"/>
              </a:solidFill>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6" name="Rounded Rectangle 2">
            <a:extLst>
              <a:ext uri="{FF2B5EF4-FFF2-40B4-BE49-F238E27FC236}">
                <a16:creationId xmlns:a16="http://schemas.microsoft.com/office/drawing/2014/main" id="{682CC6EA-5D73-4CD1-A45E-C00785A9FA79}"/>
              </a:ext>
            </a:extLst>
          </p:cNvPr>
          <p:cNvSpPr/>
          <p:nvPr/>
        </p:nvSpPr>
        <p:spPr>
          <a:xfrm>
            <a:off x="221943" y="4741799"/>
            <a:ext cx="8465863" cy="1451322"/>
          </a:xfrm>
          <a:prstGeom prst="roundRect">
            <a:avLst/>
          </a:prstGeom>
          <a:solidFill>
            <a:schemeClr val="accent1">
              <a:lumMod val="60000"/>
              <a:lumOff val="40000"/>
            </a:schemeClr>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Arial Body"/>
                <a:cs typeface="Arial" panose="020B0604020202020204" pitchFamily="34" charset="0"/>
              </a:rPr>
              <a:t>For more information, visit the:</a:t>
            </a:r>
          </a:p>
          <a:p>
            <a:pPr marR="0" lvl="0" algn="l" defTabSz="914400" rtl="0" eaLnBrk="1" fontAlgn="t" latinLnBrk="0" hangingPunct="1">
              <a:lnSpc>
                <a:spcPct val="100000"/>
              </a:lnSpc>
              <a:spcBef>
                <a:spcPts val="0"/>
              </a:spcBef>
              <a:spcAft>
                <a:spcPts val="0"/>
              </a:spcAft>
              <a:buClrTx/>
              <a:buSzTx/>
              <a:tabLst/>
              <a:defRPr/>
            </a:pPr>
            <a:endParaRPr kumimoji="0" lang="en-ZA" sz="1600" b="0" i="0" u="none" strike="noStrike" kern="1200" cap="none" spc="0" normalizeH="0" baseline="0" noProof="0" dirty="0">
              <a:ln>
                <a:noFill/>
              </a:ln>
              <a:solidFill>
                <a:prstClr val="black"/>
              </a:solidFill>
              <a:effectLst/>
              <a:uLnTx/>
              <a:uFillTx/>
              <a:latin typeface="Arial Body"/>
              <a:cs typeface="Arial" panose="020B0604020202020204" pitchFamily="34" charset="0"/>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solidFill>
                <a:effectLst/>
                <a:uLnTx/>
                <a:uFillTx/>
                <a:latin typeface="Arial Body"/>
                <a:cs typeface="Arial" panose="020B0604020202020204" pitchFamily="34" charset="0"/>
              </a:rPr>
              <a:t>SARS YouTube channel: </a:t>
            </a:r>
            <a:r>
              <a:rPr kumimoji="0" lang="en-ZA" sz="1600" b="0" i="0" u="none" strike="noStrike" kern="1200" cap="none" spc="0" normalizeH="0" baseline="0" noProof="0" dirty="0">
                <a:ln>
                  <a:noFill/>
                </a:ln>
                <a:solidFill>
                  <a:srgbClr val="E7E6E6">
                    <a:lumMod val="50000"/>
                  </a:srgbClr>
                </a:solidFill>
                <a:effectLst/>
                <a:uLnTx/>
                <a:uFillTx/>
                <a:latin typeface="Arial Body"/>
                <a:cs typeface="Arial" panose="020B0604020202020204" pitchFamily="34" charset="0"/>
                <a:hlinkClick r:id="rId2"/>
              </a:rPr>
              <a:t>www.youtube.com</a:t>
            </a:r>
            <a:r>
              <a:rPr kumimoji="0" lang="en-ZA" sz="1600" b="0" i="0" u="none" strike="noStrike" kern="1200" cap="none" spc="0" normalizeH="0" baseline="0" noProof="0" dirty="0">
                <a:ln>
                  <a:noFill/>
                </a:ln>
                <a:solidFill>
                  <a:srgbClr val="0070C0"/>
                </a:solidFill>
                <a:effectLst/>
                <a:uLnTx/>
                <a:uFillTx/>
                <a:latin typeface="Arial Body"/>
                <a:cs typeface="Arial" panose="020B0604020202020204" pitchFamily="34" charset="0"/>
                <a:hlinkClick r:id="rId2"/>
              </a:rPr>
              <a:t>/sarstv</a:t>
            </a:r>
            <a:endParaRPr kumimoji="0" lang="en-ZA" sz="1600" b="0" i="0" u="none" strike="noStrike" kern="1200" cap="none" spc="0" normalizeH="0" baseline="0" noProof="0" dirty="0">
              <a:ln>
                <a:noFill/>
              </a:ln>
              <a:solidFill>
                <a:srgbClr val="0070C0"/>
              </a:solidFill>
              <a:effectLst/>
              <a:uLnTx/>
              <a:uFillTx/>
              <a:latin typeface="Arial Body"/>
              <a:cs typeface="Arial" panose="020B0604020202020204" pitchFamily="34" charset="0"/>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solidFill>
                <a:effectLst/>
                <a:uLnTx/>
                <a:uFillTx/>
                <a:latin typeface="Arial Body"/>
                <a:cs typeface="Arial" panose="020B0604020202020204" pitchFamily="34" charset="0"/>
              </a:rPr>
              <a:t>SARS Website </a:t>
            </a:r>
            <a:r>
              <a:rPr lang="en-GB" sz="1600" dirty="0">
                <a:latin typeface="Arial Body"/>
                <a:hlinkClick r:id="rId3"/>
              </a:rPr>
              <a:t>Excise | South African Revenue Service (sars.gov.za)</a:t>
            </a:r>
            <a:endParaRPr lang="en-GB" sz="1600" dirty="0">
              <a:latin typeface="Arial Body"/>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lang="fr-FR" sz="1600" dirty="0">
                <a:solidFill>
                  <a:schemeClr val="tx1"/>
                </a:solidFill>
                <a:latin typeface="Arial Body"/>
                <a:cs typeface="Arial" panose="020B0604020202020204" pitchFamily="34" charset="0"/>
              </a:rPr>
              <a:t>SARS Contact Centre on 0800 00 SARS (7277)</a:t>
            </a:r>
            <a:r>
              <a:rPr lang="en-GB" sz="1600" dirty="0">
                <a:solidFill>
                  <a:schemeClr val="tx1"/>
                </a:solidFill>
                <a:latin typeface="Arial Body"/>
                <a:cs typeface="Arial" panose="020B0604020202020204" pitchFamily="34" charset="0"/>
              </a:rPr>
              <a:t> </a:t>
            </a:r>
            <a:endParaRPr lang="en-ZA" sz="1600" dirty="0">
              <a:solidFill>
                <a:schemeClr val="tx1"/>
              </a:solidFill>
              <a:latin typeface="Arial Body"/>
              <a:cs typeface="Arial" panose="020B0604020202020204" pitchFamily="34" charset="0"/>
            </a:endParaRPr>
          </a:p>
        </p:txBody>
      </p:sp>
      <p:pic>
        <p:nvPicPr>
          <p:cNvPr id="7" name="Picture 6">
            <a:extLst>
              <a:ext uri="{FF2B5EF4-FFF2-40B4-BE49-F238E27FC236}">
                <a16:creationId xmlns:a16="http://schemas.microsoft.com/office/drawing/2014/main" id="{6346ECA3-8E28-4A42-A900-179F643A96EF}"/>
              </a:ext>
            </a:extLst>
          </p:cNvPr>
          <p:cNvPicPr>
            <a:picLocks noChangeAspect="1"/>
          </p:cNvPicPr>
          <p:nvPr/>
        </p:nvPicPr>
        <p:blipFill>
          <a:blip r:embed="rId4"/>
          <a:stretch>
            <a:fillRect/>
          </a:stretch>
        </p:blipFill>
        <p:spPr>
          <a:xfrm>
            <a:off x="5208376" y="1267959"/>
            <a:ext cx="3477970" cy="2545872"/>
          </a:xfrm>
          <a:prstGeom prst="rect">
            <a:avLst/>
          </a:prstGeom>
        </p:spPr>
      </p:pic>
      <p:sp>
        <p:nvSpPr>
          <p:cNvPr id="9" name="Shape">
            <a:extLst>
              <a:ext uri="{FF2B5EF4-FFF2-40B4-BE49-F238E27FC236}">
                <a16:creationId xmlns:a16="http://schemas.microsoft.com/office/drawing/2014/main" id="{E8AD19C5-2A76-44CE-9A3E-C21724945C5E}"/>
              </a:ext>
            </a:extLst>
          </p:cNvPr>
          <p:cNvSpPr/>
          <p:nvPr/>
        </p:nvSpPr>
        <p:spPr>
          <a:xfrm>
            <a:off x="2487271" y="3259083"/>
            <a:ext cx="346409" cy="339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0" name="Shape">
            <a:extLst>
              <a:ext uri="{FF2B5EF4-FFF2-40B4-BE49-F238E27FC236}">
                <a16:creationId xmlns:a16="http://schemas.microsoft.com/office/drawing/2014/main" id="{448760D3-6C2E-48EF-ACCD-B40EDD40BD2A}"/>
              </a:ext>
            </a:extLst>
          </p:cNvPr>
          <p:cNvSpPr/>
          <p:nvPr/>
        </p:nvSpPr>
        <p:spPr>
          <a:xfrm>
            <a:off x="2475040" y="3733542"/>
            <a:ext cx="346409" cy="342173"/>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3" name="Title 1">
            <a:extLst>
              <a:ext uri="{FF2B5EF4-FFF2-40B4-BE49-F238E27FC236}">
                <a16:creationId xmlns:a16="http://schemas.microsoft.com/office/drawing/2014/main" id="{CA5C0866-D18B-0DAB-6A15-A357201B7C20}"/>
              </a:ext>
            </a:extLst>
          </p:cNvPr>
          <p:cNvSpPr>
            <a:spLocks noGrp="1"/>
          </p:cNvSpPr>
          <p:nvPr>
            <p:ph type="title"/>
          </p:nvPr>
        </p:nvSpPr>
        <p:spPr>
          <a:xfrm>
            <a:off x="221943" y="103569"/>
            <a:ext cx="8464403" cy="531813"/>
          </a:xfrm>
          <a:solidFill>
            <a:schemeClr val="accent5">
              <a:lumMod val="75000"/>
            </a:schemeClr>
          </a:solidFill>
        </p:spPr>
        <p:txBody>
          <a:bodyPr>
            <a:normAutofit/>
          </a:bodyPr>
          <a:lstStyle/>
          <a:p>
            <a:pPr algn="ctr"/>
            <a:r>
              <a:rPr lang="en-US" dirty="0">
                <a:solidFill>
                  <a:schemeClr val="bg1"/>
                </a:solidFill>
                <a:latin typeface="Arial heading"/>
                <a:cs typeface="Calibri" panose="020F0502020204030204" pitchFamily="34" charset="0"/>
              </a:rPr>
              <a:t>Go Digital</a:t>
            </a:r>
          </a:p>
        </p:txBody>
      </p:sp>
      <p:pic>
        <p:nvPicPr>
          <p:cNvPr id="2" name="Picture 1" descr="Musk unveils new name, logo for Twitter">
            <a:extLst>
              <a:ext uri="{FF2B5EF4-FFF2-40B4-BE49-F238E27FC236}">
                <a16:creationId xmlns:a16="http://schemas.microsoft.com/office/drawing/2014/main" id="{497B0D4E-7D24-C599-F4A2-7AFAE58F05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2497873" y="4210341"/>
            <a:ext cx="335807" cy="335807"/>
          </a:xfrm>
          <a:prstGeom prst="rect">
            <a:avLst/>
          </a:prstGeom>
          <a:solidFill>
            <a:schemeClr val="accent1">
              <a:lumMod val="75000"/>
            </a:schemeClr>
          </a:solidFill>
          <a:ln>
            <a:noFill/>
          </a:ln>
        </p:spPr>
      </p:pic>
    </p:spTree>
    <p:extLst>
      <p:ext uri="{BB962C8B-B14F-4D97-AF65-F5344CB8AC3E}">
        <p14:creationId xmlns:p14="http://schemas.microsoft.com/office/powerpoint/2010/main" val="129914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90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60827839"/>
              </p:ext>
            </p:extLst>
          </p:nvPr>
        </p:nvGraphicFramePr>
        <p:xfrm>
          <a:off x="650962" y="1076818"/>
          <a:ext cx="8029905" cy="5123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BD46B43-6561-8421-0E2C-F225465CF9EF}"/>
              </a:ext>
            </a:extLst>
          </p:cNvPr>
          <p:cNvSpPr txBox="1">
            <a:spLocks/>
          </p:cNvSpPr>
          <p:nvPr/>
        </p:nvSpPr>
        <p:spPr>
          <a:xfrm>
            <a:off x="341312" y="293841"/>
            <a:ext cx="8261913" cy="531813"/>
          </a:xfrm>
          <a:prstGeom prst="rect">
            <a:avLst/>
          </a:prstGeom>
          <a:solidFill>
            <a:srgbClr val="5B9BD5">
              <a:lumMod val="75000"/>
            </a:srgb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ysClr val="window" lastClr="FFFFFF"/>
                </a:solidFill>
                <a:latin typeface="Arial heading"/>
                <a:cs typeface="Calibri" panose="020F0502020204030204" pitchFamily="34" charset="0"/>
              </a:rPr>
              <a:t>Points of Discussion</a:t>
            </a:r>
            <a:endParaRPr kumimoji="0" lang="en-US" sz="3000" b="1" i="0" u="none" strike="noStrike" kern="1200" cap="none" spc="0" normalizeH="0" baseline="0" noProof="0" dirty="0">
              <a:ln>
                <a:noFill/>
              </a:ln>
              <a:solidFill>
                <a:sysClr val="window" lastClr="FFFFFF"/>
              </a:solidFill>
              <a:effectLst/>
              <a:uLnTx/>
              <a:uFillTx/>
              <a:latin typeface="Arial heading"/>
              <a:cs typeface="Calibri" panose="020F0502020204030204" pitchFamily="34" charset="0"/>
            </a:endParaRPr>
          </a:p>
        </p:txBody>
      </p:sp>
    </p:spTree>
    <p:extLst>
      <p:ext uri="{BB962C8B-B14F-4D97-AF65-F5344CB8AC3E}">
        <p14:creationId xmlns:p14="http://schemas.microsoft.com/office/powerpoint/2010/main" val="9915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35CE02-373B-D7CD-9615-1A49AE8083F5}"/>
              </a:ext>
            </a:extLst>
          </p:cNvPr>
          <p:cNvSpPr>
            <a:spLocks noGrp="1"/>
          </p:cNvSpPr>
          <p:nvPr>
            <p:ph type="sldNum" sz="quarter" idx="10"/>
          </p:nvPr>
        </p:nvSpPr>
        <p:spPr/>
        <p:txBody>
          <a:bodyPr/>
          <a:lstStyle/>
          <a:p>
            <a:fld id="{B540B12B-D968-2643-8E7F-238A3C456CC9}" type="slidenum">
              <a:rPr lang="en-US" smtClean="0"/>
              <a:pPr/>
              <a:t>3</a:t>
            </a:fld>
            <a:endParaRPr lang="en-US"/>
          </a:p>
        </p:txBody>
      </p:sp>
      <p:sp>
        <p:nvSpPr>
          <p:cNvPr id="4" name="Text Placeholder 3">
            <a:extLst>
              <a:ext uri="{FF2B5EF4-FFF2-40B4-BE49-F238E27FC236}">
                <a16:creationId xmlns:a16="http://schemas.microsoft.com/office/drawing/2014/main" id="{7DFAA1D0-8D2E-3448-E13D-C2D9F07041C4}"/>
              </a:ext>
            </a:extLst>
          </p:cNvPr>
          <p:cNvSpPr>
            <a:spLocks noGrp="1"/>
          </p:cNvSpPr>
          <p:nvPr>
            <p:ph type="body" sz="quarter" idx="11"/>
          </p:nvPr>
        </p:nvSpPr>
        <p:spPr>
          <a:xfrm>
            <a:off x="341312" y="1094874"/>
            <a:ext cx="8370887" cy="5089616"/>
          </a:xfrm>
          <a:solidFill>
            <a:schemeClr val="accent4">
              <a:lumMod val="40000"/>
              <a:lumOff val="60000"/>
            </a:schemeClr>
          </a:solidFill>
        </p:spPr>
        <p:txBody>
          <a:bodyPr>
            <a:normAutofit/>
          </a:bodyPr>
          <a:lstStyle/>
          <a:p>
            <a:pPr algn="just"/>
            <a:endParaRPr lang="en-GB" b="1" i="0" u="none" strike="noStrike" baseline="0" dirty="0">
              <a:latin typeface="Arial" panose="020B0604020202020204" pitchFamily="34" charset="0"/>
              <a:cs typeface="Arial" panose="020B0604020202020204" pitchFamily="34" charset="0"/>
            </a:endParaRPr>
          </a:p>
          <a:p>
            <a:r>
              <a:rPr lang="en-GB" b="1" i="0" u="none" strike="noStrike" baseline="0" dirty="0">
                <a:latin typeface="Arial" panose="020B0604020202020204" pitchFamily="34" charset="0"/>
                <a:cs typeface="Arial" panose="020B0604020202020204" pitchFamily="34" charset="0"/>
              </a:rPr>
              <a:t>Drawback refund </a:t>
            </a:r>
            <a:r>
              <a:rPr lang="en-GB" i="0" u="none" strike="noStrike" baseline="0" dirty="0">
                <a:latin typeface="Arial" panose="020B0604020202020204" pitchFamily="34" charset="0"/>
                <a:cs typeface="Arial" panose="020B0604020202020204" pitchFamily="34" charset="0"/>
              </a:rPr>
              <a:t>applications </a:t>
            </a:r>
            <a:r>
              <a:rPr lang="en-GB" b="0" i="0" u="none" strike="noStrike" baseline="0" dirty="0">
                <a:latin typeface="Arial" panose="020B0604020202020204" pitchFamily="34" charset="0"/>
                <a:cs typeface="Arial" panose="020B0604020202020204" pitchFamily="34" charset="0"/>
              </a:rPr>
              <a:t>are paid in respect of imported specified materials </a:t>
            </a:r>
            <a:r>
              <a:rPr lang="en-GB" b="0" i="0" u="none" strike="noStrike" baseline="0" dirty="0">
                <a:latin typeface="Arial Body"/>
                <a:cs typeface="Arial" panose="020B0604020202020204" pitchFamily="34" charset="0"/>
              </a:rPr>
              <a:t>used in the manufacturing, processing, packing etc., of goods that are subsequently exported.</a:t>
            </a:r>
          </a:p>
          <a:p>
            <a:endParaRPr lang="en-ZA" dirty="0">
              <a:latin typeface="Arial Body"/>
              <a:ea typeface="Times New Roman" panose="02020603050405020304" pitchFamily="18" charset="0"/>
              <a:cs typeface="Arial" panose="020B0604020202020204" pitchFamily="34" charset="0"/>
            </a:endParaRPr>
          </a:p>
          <a:p>
            <a:pPr algn="just"/>
            <a:r>
              <a:rPr lang="en-ZA" b="1" dirty="0">
                <a:latin typeface="Arial Body"/>
                <a:ea typeface="Times New Roman" panose="02020603050405020304" pitchFamily="18" charset="0"/>
                <a:cs typeface="Arial" panose="020B0604020202020204" pitchFamily="34" charset="0"/>
              </a:rPr>
              <a:t>Excise refund</a:t>
            </a:r>
            <a:r>
              <a:rPr lang="en-ZA" dirty="0">
                <a:effectLst/>
                <a:latin typeface="Arial Body"/>
                <a:ea typeface="Times New Roman" panose="02020603050405020304" pitchFamily="18" charset="0"/>
                <a:cs typeface="Arial" panose="020B0604020202020204" pitchFamily="34" charset="0"/>
              </a:rPr>
              <a:t> applications </a:t>
            </a:r>
            <a:r>
              <a:rPr lang="en-ZA" dirty="0">
                <a:solidFill>
                  <a:schemeClr val="tx1"/>
                </a:solidFill>
                <a:effectLst/>
                <a:latin typeface="Arial Body"/>
                <a:ea typeface="Times New Roman" panose="02020603050405020304" pitchFamily="18" charset="0"/>
                <a:cs typeface="Arial" panose="020B0604020202020204" pitchFamily="34" charset="0"/>
              </a:rPr>
              <a:t>are paid in respect of </a:t>
            </a:r>
            <a:r>
              <a:rPr lang="en-ZA" dirty="0">
                <a:latin typeface="Arial Body"/>
                <a:ea typeface="Times New Roman" panose="02020603050405020304" pitchFamily="18" charset="0"/>
                <a:cs typeface="Arial" panose="020B0604020202020204" pitchFamily="34" charset="0"/>
              </a:rPr>
              <a:t>excisable goods obtained in the Republic from the manufacturing warehouse and are subsequently e</a:t>
            </a:r>
            <a:r>
              <a:rPr lang="en-ZA" dirty="0">
                <a:solidFill>
                  <a:schemeClr val="tx1"/>
                </a:solidFill>
                <a:effectLst/>
                <a:latin typeface="Arial Body"/>
                <a:ea typeface="Times New Roman" panose="02020603050405020304" pitchFamily="18" charset="0"/>
                <a:cs typeface="Arial" panose="020B0604020202020204" pitchFamily="34" charset="0"/>
              </a:rPr>
              <a:t>xported, u</a:t>
            </a:r>
            <a:r>
              <a:rPr lang="en-ZA" dirty="0">
                <a:latin typeface="Arial Body"/>
                <a:ea typeface="Times New Roman" panose="02020603050405020304" pitchFamily="18" charset="0"/>
                <a:cs typeface="Arial" panose="020B0604020202020204" pitchFamily="34" charset="0"/>
              </a:rPr>
              <a:t>sed in production or destruction.</a:t>
            </a:r>
            <a:endParaRPr lang="en-ZA" dirty="0">
              <a:solidFill>
                <a:schemeClr val="tx1"/>
              </a:solidFill>
              <a:effectLst/>
              <a:latin typeface="Arial Body"/>
              <a:ea typeface="Times New Roman" panose="02020603050405020304" pitchFamily="18" charset="0"/>
              <a:cs typeface="Arial" panose="020B0604020202020204" pitchFamily="34" charset="0"/>
            </a:endParaRPr>
          </a:p>
          <a:p>
            <a:pPr algn="just"/>
            <a:endParaRPr lang="en-ZA" dirty="0">
              <a:latin typeface="Arial Body"/>
              <a:cs typeface="Arial" panose="020B0604020202020204" pitchFamily="34" charset="0"/>
            </a:endParaRPr>
          </a:p>
          <a:p>
            <a:pPr algn="just"/>
            <a:r>
              <a:rPr lang="en-GB" dirty="0">
                <a:latin typeface="Arial Body"/>
                <a:ea typeface="Times New Roman" panose="02020603050405020304" pitchFamily="18" charset="0"/>
                <a:cs typeface="Arial" panose="020B0604020202020204" pitchFamily="34" charset="0"/>
              </a:rPr>
              <a:t>Traders are allowed to apply for refund and drawback applications in terms of section 75,76 and read in conjunction with section 76B of the Customs and Excise Act No.91 of 1964.</a:t>
            </a:r>
            <a:endParaRPr lang="en-ZA" dirty="0">
              <a:solidFill>
                <a:schemeClr val="tx1"/>
              </a:solidFill>
              <a:effectLst/>
              <a:latin typeface="Arial Body"/>
              <a:ea typeface="Times New Roman" panose="02020603050405020304" pitchFamily="18" charset="0"/>
              <a:cs typeface="Arial" panose="020B0604020202020204" pitchFamily="34" charset="0"/>
            </a:endParaRPr>
          </a:p>
          <a:p>
            <a:endParaRPr lang="en-ZA" dirty="0"/>
          </a:p>
        </p:txBody>
      </p:sp>
      <p:sp>
        <p:nvSpPr>
          <p:cNvPr id="7" name="Title 1">
            <a:extLst>
              <a:ext uri="{FF2B5EF4-FFF2-40B4-BE49-F238E27FC236}">
                <a16:creationId xmlns:a16="http://schemas.microsoft.com/office/drawing/2014/main" id="{A05E05D7-07D9-8E2E-59E5-1FEF3103A1AB}"/>
              </a:ext>
            </a:extLst>
          </p:cNvPr>
          <p:cNvSpPr txBox="1">
            <a:spLocks/>
          </p:cNvSpPr>
          <p:nvPr/>
        </p:nvSpPr>
        <p:spPr>
          <a:xfrm>
            <a:off x="341312" y="323337"/>
            <a:ext cx="8261913" cy="531813"/>
          </a:xfrm>
          <a:prstGeom prst="rect">
            <a:avLst/>
          </a:prstGeom>
          <a:solidFill>
            <a:srgbClr val="5B9BD5">
              <a:lumMod val="75000"/>
            </a:srgb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ysClr val="window" lastClr="FFFFFF"/>
                </a:solidFill>
                <a:effectLst/>
                <a:uLnTx/>
                <a:uFillTx/>
                <a:latin typeface="Arial heading"/>
                <a:cs typeface="Calibri" panose="020F0502020204030204" pitchFamily="34" charset="0"/>
              </a:rPr>
              <a:t>Background</a:t>
            </a:r>
          </a:p>
        </p:txBody>
      </p:sp>
    </p:spTree>
    <p:extLst>
      <p:ext uri="{BB962C8B-B14F-4D97-AF65-F5344CB8AC3E}">
        <p14:creationId xmlns:p14="http://schemas.microsoft.com/office/powerpoint/2010/main" val="240909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35CE02-373B-D7CD-9615-1A49AE8083F5}"/>
              </a:ext>
            </a:extLst>
          </p:cNvPr>
          <p:cNvSpPr>
            <a:spLocks noGrp="1"/>
          </p:cNvSpPr>
          <p:nvPr>
            <p:ph type="sldNum" sz="quarter" idx="10"/>
          </p:nvPr>
        </p:nvSpPr>
        <p:spPr/>
        <p:txBody>
          <a:bodyPr/>
          <a:lstStyle/>
          <a:p>
            <a:fld id="{B540B12B-D968-2643-8E7F-238A3C456CC9}" type="slidenum">
              <a:rPr lang="en-US" smtClean="0"/>
              <a:pPr/>
              <a:t>4</a:t>
            </a:fld>
            <a:endParaRPr lang="en-US"/>
          </a:p>
        </p:txBody>
      </p:sp>
      <p:sp>
        <p:nvSpPr>
          <p:cNvPr id="4" name="Text Placeholder 3">
            <a:extLst>
              <a:ext uri="{FF2B5EF4-FFF2-40B4-BE49-F238E27FC236}">
                <a16:creationId xmlns:a16="http://schemas.microsoft.com/office/drawing/2014/main" id="{7DFAA1D0-8D2E-3448-E13D-C2D9F07041C4}"/>
              </a:ext>
            </a:extLst>
          </p:cNvPr>
          <p:cNvSpPr>
            <a:spLocks noGrp="1"/>
          </p:cNvSpPr>
          <p:nvPr>
            <p:ph type="body" sz="quarter" idx="11"/>
          </p:nvPr>
        </p:nvSpPr>
        <p:spPr>
          <a:xfrm>
            <a:off x="363794" y="1214203"/>
            <a:ext cx="8397157" cy="5085099"/>
          </a:xfrm>
          <a:solidFill>
            <a:schemeClr val="accent4">
              <a:lumMod val="40000"/>
              <a:lumOff val="60000"/>
            </a:schemeClr>
          </a:solidFill>
        </p:spPr>
        <p:txBody>
          <a:bodyPr>
            <a:normAutofit/>
          </a:bodyPr>
          <a:lstStyle/>
          <a:p>
            <a:pPr algn="just">
              <a:lnSpc>
                <a:spcPct val="120000"/>
              </a:lnSpc>
            </a:pPr>
            <a:endParaRPr lang="en-ZA" sz="1800" dirty="0">
              <a:solidFill>
                <a:schemeClr val="tx1"/>
              </a:solidFill>
              <a:effectLst/>
              <a:latin typeface="Arial Body"/>
              <a:ea typeface="Times New Roman" panose="02020603050405020304" pitchFamily="18" charset="0"/>
              <a:cs typeface="Calibri" panose="020F0502020204030204" pitchFamily="34" charset="0"/>
            </a:endParaRPr>
          </a:p>
          <a:p>
            <a:pPr algn="just">
              <a:lnSpc>
                <a:spcPct val="120000"/>
              </a:lnSpc>
            </a:pPr>
            <a:r>
              <a:rPr lang="en-ZA" sz="1800" dirty="0">
                <a:solidFill>
                  <a:schemeClr val="tx1"/>
                </a:solidFill>
                <a:effectLst/>
                <a:latin typeface="Arial Body"/>
                <a:ea typeface="Times New Roman" panose="02020603050405020304" pitchFamily="18" charset="0"/>
                <a:cs typeface="Calibri" panose="020F0502020204030204" pitchFamily="34" charset="0"/>
              </a:rPr>
              <a:t>The SARS Service Charter stipulates that Customs and Excise refunds and drawbacks will be paid within 30 business days of finalisation of the application </a:t>
            </a:r>
            <a:r>
              <a:rPr lang="en-ZA" dirty="0">
                <a:latin typeface="Arial Body"/>
                <a:ea typeface="Times New Roman" panose="02020603050405020304" pitchFamily="18" charset="0"/>
                <a:cs typeface="Calibri" panose="020F0502020204030204" pitchFamily="34" charset="0"/>
              </a:rPr>
              <a:t> </a:t>
            </a:r>
            <a:r>
              <a:rPr lang="en-ZA" sz="1800" dirty="0">
                <a:solidFill>
                  <a:schemeClr val="tx1"/>
                </a:solidFill>
                <a:effectLst/>
                <a:latin typeface="Arial Body"/>
                <a:ea typeface="Times New Roman" panose="02020603050405020304" pitchFamily="18" charset="0"/>
                <a:cs typeface="Calibri" panose="020F0502020204030204" pitchFamily="34" charset="0"/>
              </a:rPr>
              <a:t>by Traders.</a:t>
            </a:r>
          </a:p>
          <a:p>
            <a:pPr algn="just">
              <a:lnSpc>
                <a:spcPct val="120000"/>
              </a:lnSpc>
            </a:pPr>
            <a:endParaRPr lang="en-ZA" sz="1800" dirty="0">
              <a:solidFill>
                <a:schemeClr val="tx1"/>
              </a:solidFill>
              <a:latin typeface="Arial Body"/>
              <a:ea typeface="Times New Roman" panose="02020603050405020304" pitchFamily="18" charset="0"/>
              <a:cs typeface="Calibri" panose="020F0502020204030204" pitchFamily="34" charset="0"/>
            </a:endParaRPr>
          </a:p>
          <a:p>
            <a:pPr algn="just">
              <a:lnSpc>
                <a:spcPct val="120000"/>
              </a:lnSpc>
            </a:pPr>
            <a:r>
              <a:rPr lang="en-ZA" sz="1800" dirty="0">
                <a:solidFill>
                  <a:schemeClr val="tx1"/>
                </a:solidFill>
                <a:effectLst/>
                <a:latin typeface="Arial Body"/>
                <a:ea typeface="Times New Roman" panose="02020603050405020304" pitchFamily="18" charset="0"/>
                <a:cs typeface="Calibri" panose="020F0502020204030204" pitchFamily="34" charset="0"/>
              </a:rPr>
              <a:t>Currently there are 4-step process</a:t>
            </a:r>
            <a:r>
              <a:rPr lang="en-ZA" dirty="0">
                <a:solidFill>
                  <a:schemeClr val="tx1"/>
                </a:solidFill>
                <a:latin typeface="Arial Body"/>
                <a:ea typeface="Times New Roman" panose="02020603050405020304" pitchFamily="18" charset="0"/>
                <a:cs typeface="Calibri" panose="020F0502020204030204" pitchFamily="34" charset="0"/>
              </a:rPr>
              <a:t>es</a:t>
            </a:r>
            <a:r>
              <a:rPr lang="en-ZA" sz="1800" dirty="0">
                <a:solidFill>
                  <a:schemeClr val="tx1"/>
                </a:solidFill>
                <a:effectLst/>
                <a:latin typeface="Arial Body"/>
                <a:ea typeface="Times New Roman" panose="02020603050405020304" pitchFamily="18" charset="0"/>
                <a:cs typeface="Calibri" panose="020F0502020204030204" pitchFamily="34" charset="0"/>
              </a:rPr>
              <a:t> undertaken at:</a:t>
            </a:r>
          </a:p>
          <a:p>
            <a:pPr algn="just">
              <a:lnSpc>
                <a:spcPct val="120000"/>
              </a:lnSpc>
            </a:pPr>
            <a:endParaRPr lang="en-ZA" sz="1800" dirty="0">
              <a:solidFill>
                <a:schemeClr val="tx1"/>
              </a:solidFill>
              <a:effectLst/>
              <a:latin typeface="Arial Body"/>
              <a:ea typeface="Times New Roman" panose="02020603050405020304" pitchFamily="18" charset="0"/>
              <a:cs typeface="Calibri" panose="020F0502020204030204" pitchFamily="34" charset="0"/>
            </a:endParaRPr>
          </a:p>
          <a:p>
            <a:pPr marL="285750" indent="-285750" algn="just">
              <a:lnSpc>
                <a:spcPct val="120000"/>
              </a:lnSpc>
              <a:buFont typeface="Arial" panose="020B0604020202020204" pitchFamily="34" charset="0"/>
              <a:buChar char="•"/>
            </a:pPr>
            <a:r>
              <a:rPr lang="en-ZA" dirty="0">
                <a:latin typeface="Arial Body"/>
                <a:ea typeface="Times New Roman" panose="02020603050405020304" pitchFamily="18" charset="0"/>
                <a:cs typeface="Calibri" panose="020F0502020204030204" pitchFamily="34" charset="0"/>
              </a:rPr>
              <a:t>B</a:t>
            </a:r>
            <a:r>
              <a:rPr lang="en-ZA" sz="1800" dirty="0">
                <a:solidFill>
                  <a:schemeClr val="tx1"/>
                </a:solidFill>
                <a:latin typeface="Arial Body"/>
                <a:ea typeface="Times New Roman" panose="02020603050405020304" pitchFamily="18" charset="0"/>
                <a:cs typeface="Calibri" panose="020F0502020204030204" pitchFamily="34" charset="0"/>
              </a:rPr>
              <a:t>ranches/</a:t>
            </a:r>
            <a:r>
              <a:rPr lang="en-ZA" dirty="0">
                <a:latin typeface="Arial Body"/>
                <a:ea typeface="Times New Roman" panose="02020603050405020304" pitchFamily="18" charset="0"/>
                <a:cs typeface="Calibri" panose="020F0502020204030204" pitchFamily="34" charset="0"/>
              </a:rPr>
              <a:t>H</a:t>
            </a:r>
            <a:r>
              <a:rPr lang="en-ZA" sz="1800" dirty="0">
                <a:solidFill>
                  <a:schemeClr val="tx1"/>
                </a:solidFill>
                <a:effectLst/>
                <a:latin typeface="Arial Body"/>
                <a:ea typeface="Times New Roman" panose="02020603050405020304" pitchFamily="18" charset="0"/>
                <a:cs typeface="Calibri" panose="020F0502020204030204" pitchFamily="34" charset="0"/>
              </a:rPr>
              <a:t>ubs</a:t>
            </a:r>
          </a:p>
          <a:p>
            <a:pPr marL="285750" indent="-285750" algn="just">
              <a:lnSpc>
                <a:spcPct val="120000"/>
              </a:lnSpc>
              <a:buFont typeface="Arial" panose="020B0604020202020204" pitchFamily="34" charset="0"/>
              <a:buChar char="•"/>
            </a:pPr>
            <a:r>
              <a:rPr lang="en-ZA" dirty="0">
                <a:latin typeface="Arial Body"/>
                <a:ea typeface="Times New Roman" panose="02020603050405020304" pitchFamily="18" charset="0"/>
                <a:cs typeface="Calibri" panose="020F0502020204030204" pitchFamily="34" charset="0"/>
              </a:rPr>
              <a:t>T</a:t>
            </a:r>
            <a:r>
              <a:rPr lang="en-ZA" sz="1800" dirty="0">
                <a:solidFill>
                  <a:schemeClr val="tx1"/>
                </a:solidFill>
                <a:effectLst/>
                <a:latin typeface="Arial Body"/>
                <a:ea typeface="Times New Roman" panose="02020603050405020304" pitchFamily="18" charset="0"/>
                <a:cs typeface="Calibri" panose="020F0502020204030204" pitchFamily="34" charset="0"/>
              </a:rPr>
              <a:t>he Refunds &amp; Drawback </a:t>
            </a:r>
            <a:r>
              <a:rPr lang="en-ZA" dirty="0">
                <a:latin typeface="Arial Body"/>
                <a:ea typeface="Times New Roman" panose="02020603050405020304" pitchFamily="18" charset="0"/>
                <a:cs typeface="Calibri" panose="020F0502020204030204" pitchFamily="34" charset="0"/>
              </a:rPr>
              <a:t>Head Office Team</a:t>
            </a:r>
            <a:endParaRPr lang="en-ZA" sz="1800" dirty="0">
              <a:solidFill>
                <a:schemeClr val="tx1"/>
              </a:solidFill>
              <a:effectLst/>
              <a:latin typeface="Arial Body"/>
              <a:ea typeface="Times New Roman" panose="02020603050405020304" pitchFamily="18" charset="0"/>
              <a:cs typeface="Calibri" panose="020F0502020204030204" pitchFamily="34" charset="0"/>
            </a:endParaRPr>
          </a:p>
          <a:p>
            <a:pPr marL="285750" indent="-285750" algn="just">
              <a:lnSpc>
                <a:spcPct val="120000"/>
              </a:lnSpc>
              <a:buFont typeface="Arial" panose="020B0604020202020204" pitchFamily="34" charset="0"/>
              <a:buChar char="•"/>
            </a:pPr>
            <a:r>
              <a:rPr lang="en-ZA" dirty="0">
                <a:latin typeface="Arial Body"/>
                <a:ea typeface="Times New Roman" panose="02020603050405020304" pitchFamily="18" charset="0"/>
                <a:cs typeface="Calibri" panose="020F0502020204030204" pitchFamily="34" charset="0"/>
              </a:rPr>
              <a:t>T</a:t>
            </a:r>
            <a:r>
              <a:rPr lang="en-ZA" sz="1800" dirty="0">
                <a:solidFill>
                  <a:schemeClr val="tx1"/>
                </a:solidFill>
                <a:effectLst/>
                <a:latin typeface="Arial Body"/>
                <a:ea typeface="Times New Roman" panose="02020603050405020304" pitchFamily="18" charset="0"/>
                <a:cs typeface="Calibri" panose="020F0502020204030204" pitchFamily="34" charset="0"/>
              </a:rPr>
              <a:t>he Regulatory Control Team</a:t>
            </a:r>
            <a:endParaRPr lang="en-ZA" dirty="0">
              <a:latin typeface="Arial Body"/>
              <a:ea typeface="Times New Roman" panose="02020603050405020304" pitchFamily="18" charset="0"/>
              <a:cs typeface="Calibri" panose="020F0502020204030204" pitchFamily="34" charset="0"/>
            </a:endParaRPr>
          </a:p>
          <a:p>
            <a:pPr marL="285750" indent="-285750" algn="just">
              <a:lnSpc>
                <a:spcPct val="120000"/>
              </a:lnSpc>
              <a:buFont typeface="Arial" panose="020B0604020202020204" pitchFamily="34" charset="0"/>
              <a:buChar char="•"/>
            </a:pPr>
            <a:r>
              <a:rPr lang="en-ZA" sz="1800" dirty="0">
                <a:solidFill>
                  <a:schemeClr val="tx1"/>
                </a:solidFill>
                <a:effectLst/>
                <a:latin typeface="Arial Body"/>
                <a:ea typeface="Times New Roman" panose="02020603050405020304" pitchFamily="18" charset="0"/>
                <a:cs typeface="Calibri" panose="020F0502020204030204" pitchFamily="34" charset="0"/>
              </a:rPr>
              <a:t>The Payment Team</a:t>
            </a:r>
          </a:p>
          <a:p>
            <a:pPr algn="just">
              <a:lnSpc>
                <a:spcPct val="120000"/>
              </a:lnSpc>
            </a:pPr>
            <a:endParaRPr lang="en-ZA" sz="1800" dirty="0">
              <a:solidFill>
                <a:schemeClr val="tx1"/>
              </a:solidFill>
              <a:effectLst/>
              <a:latin typeface="Arial Body"/>
              <a:ea typeface="Times New Roman" panose="02020603050405020304" pitchFamily="18" charset="0"/>
              <a:cs typeface="Calibri" panose="020F0502020204030204" pitchFamily="34" charset="0"/>
            </a:endParaRPr>
          </a:p>
          <a:p>
            <a:pPr algn="just">
              <a:lnSpc>
                <a:spcPct val="120000"/>
              </a:lnSpc>
            </a:pPr>
            <a:r>
              <a:rPr lang="en-ZA" sz="1800" dirty="0">
                <a:solidFill>
                  <a:schemeClr val="tx1"/>
                </a:solidFill>
                <a:effectLst/>
                <a:latin typeface="Arial Body"/>
                <a:ea typeface="Calibri" panose="020F0502020204030204" pitchFamily="34" charset="0"/>
                <a:cs typeface="Calibri" panose="020F0502020204030204" pitchFamily="34" charset="0"/>
              </a:rPr>
              <a:t>SARS has experienced multiple challenges through using the current system, which is a cumbersome process.</a:t>
            </a:r>
            <a:endParaRPr lang="en-ZA" sz="1800" dirty="0">
              <a:solidFill>
                <a:schemeClr val="tx1"/>
              </a:solidFill>
              <a:effectLst/>
              <a:latin typeface="Arial Body"/>
              <a:ea typeface="Times New Roman" panose="02020603050405020304" pitchFamily="18" charset="0"/>
              <a:cs typeface="Calibri" panose="020F0502020204030204" pitchFamily="34" charset="0"/>
            </a:endParaRPr>
          </a:p>
          <a:p>
            <a:endParaRPr lang="en-ZA" dirty="0"/>
          </a:p>
        </p:txBody>
      </p:sp>
      <p:sp>
        <p:nvSpPr>
          <p:cNvPr id="2" name="Title 1">
            <a:extLst>
              <a:ext uri="{FF2B5EF4-FFF2-40B4-BE49-F238E27FC236}">
                <a16:creationId xmlns:a16="http://schemas.microsoft.com/office/drawing/2014/main" id="{3DC15A46-E896-02CC-6A24-2F9A05423E31}"/>
              </a:ext>
            </a:extLst>
          </p:cNvPr>
          <p:cNvSpPr txBox="1">
            <a:spLocks/>
          </p:cNvSpPr>
          <p:nvPr/>
        </p:nvSpPr>
        <p:spPr>
          <a:xfrm>
            <a:off x="341312" y="293840"/>
            <a:ext cx="8419639" cy="531813"/>
          </a:xfrm>
          <a:prstGeom prst="rect">
            <a:avLst/>
          </a:prstGeom>
          <a:solidFill>
            <a:srgbClr val="5B9BD5">
              <a:lumMod val="75000"/>
            </a:srgb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ysClr val="window" lastClr="FFFFFF"/>
                </a:solidFill>
                <a:effectLst/>
                <a:uLnTx/>
                <a:uFillTx/>
                <a:latin typeface="Arial heading"/>
                <a:cs typeface="Calibri" panose="020F0502020204030204" pitchFamily="34" charset="0"/>
              </a:rPr>
              <a:t>Background</a:t>
            </a:r>
          </a:p>
        </p:txBody>
      </p:sp>
    </p:spTree>
    <p:extLst>
      <p:ext uri="{BB962C8B-B14F-4D97-AF65-F5344CB8AC3E}">
        <p14:creationId xmlns:p14="http://schemas.microsoft.com/office/powerpoint/2010/main" val="101662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2" name="Title 1"/>
          <p:cNvSpPr>
            <a:spLocks noGrp="1"/>
          </p:cNvSpPr>
          <p:nvPr>
            <p:ph type="title"/>
          </p:nvPr>
        </p:nvSpPr>
        <p:spPr/>
        <p:txBody>
          <a:bodyPr/>
          <a:lstStyle/>
          <a:p>
            <a:endParaRPr lang="en-ZA"/>
          </a:p>
        </p:txBody>
      </p:sp>
      <p:sp>
        <p:nvSpPr>
          <p:cNvPr id="4" name="Title 1"/>
          <p:cNvSpPr txBox="1">
            <a:spLocks/>
          </p:cNvSpPr>
          <p:nvPr/>
        </p:nvSpPr>
        <p:spPr>
          <a:xfrm>
            <a:off x="105104" y="98662"/>
            <a:ext cx="8923282" cy="590681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outerShdw blurRad="60007" dist="310007" dir="7680000" sy="30000" kx="1300200" algn="ctr" rotWithShape="0">
                    <a:prstClr val="black">
                      <a:alpha val="32000"/>
                    </a:prstClr>
                  </a:outerShdw>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endParaRPr kumimoji="0" lang="en-US" sz="6000" b="1" i="0" u="none" strike="noStrike" kern="1200" cap="none" spc="0" normalizeH="0" baseline="0" noProof="0" dirty="0">
              <a:ln>
                <a:noFill/>
              </a:ln>
              <a:solidFill>
                <a:srgbClr val="004C85"/>
              </a:solidFill>
              <a:effectLst/>
              <a:uLnTx/>
              <a:uFillTx/>
              <a:latin typeface="Arial" panose="020B0604020202020204"/>
              <a:ea typeface="+mj-ea"/>
              <a:cs typeface="+mj-cs"/>
            </a:endParaRPr>
          </a:p>
        </p:txBody>
      </p:sp>
      <p:sp>
        <p:nvSpPr>
          <p:cNvPr id="6" name="Rectangle 5"/>
          <p:cNvSpPr/>
          <p:nvPr/>
        </p:nvSpPr>
        <p:spPr>
          <a:xfrm>
            <a:off x="1842447" y="2333767"/>
            <a:ext cx="6919415" cy="9144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Current Process Challenges</a:t>
            </a:r>
          </a:p>
        </p:txBody>
      </p:sp>
      <p:sp>
        <p:nvSpPr>
          <p:cNvPr id="5" name="Oval 4"/>
          <p:cNvSpPr/>
          <p:nvPr/>
        </p:nvSpPr>
        <p:spPr>
          <a:xfrm>
            <a:off x="480432" y="2031310"/>
            <a:ext cx="1787858" cy="162408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930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7A4916-A780-C86D-0B93-551DA2BE84CC}"/>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95" name="TextBox 94">
            <a:extLst>
              <a:ext uri="{FF2B5EF4-FFF2-40B4-BE49-F238E27FC236}">
                <a16:creationId xmlns:a16="http://schemas.microsoft.com/office/drawing/2014/main" id="{96BCFEFB-6341-7F34-9637-CE294BAF7554}"/>
              </a:ext>
            </a:extLst>
          </p:cNvPr>
          <p:cNvSpPr txBox="1"/>
          <p:nvPr/>
        </p:nvSpPr>
        <p:spPr>
          <a:xfrm>
            <a:off x="341993" y="1485397"/>
            <a:ext cx="5319505" cy="4736168"/>
          </a:xfrm>
          <a:prstGeom prst="rect">
            <a:avLst/>
          </a:prstGeom>
          <a:solidFill>
            <a:schemeClr val="accent4">
              <a:lumMod val="40000"/>
              <a:lumOff val="60000"/>
            </a:schemeClr>
          </a:solidFill>
          <a:ln>
            <a:solidFill>
              <a:schemeClr val="accent5">
                <a:lumMod val="75000"/>
              </a:schemeClr>
            </a:solidFill>
          </a:ln>
        </p:spPr>
        <p:txBody>
          <a:bodyPr wrap="square" anchor="ctr">
            <a:spAutoFit/>
          </a:bodyPr>
          <a:lstStyle/>
          <a:p>
            <a:pPr marL="360000" marR="0" lvl="0" indent="-360000" defTabSz="914400" rtl="0" eaLnBrk="1" fontAlgn="auto" latinLnBrk="0" hangingPunct="1">
              <a:lnSpc>
                <a:spcPct val="170000"/>
              </a:lnSpc>
              <a:spcBef>
                <a:spcPts val="0"/>
              </a:spcBef>
              <a:spcAft>
                <a:spcPts val="0"/>
              </a:spcAft>
              <a:buClrTx/>
              <a:buSzTx/>
              <a:buFont typeface="+mj-lt"/>
              <a:buAutoNum type="arabicPeriod"/>
              <a:tabLst/>
              <a:defRPr/>
            </a:pPr>
            <a:r>
              <a:rPr lang="en-GB" sz="1800" dirty="0">
                <a:effectLst/>
                <a:latin typeface="Arial" panose="020B0604020202020204" pitchFamily="34" charset="0"/>
                <a:cs typeface="Arial" panose="020B0604020202020204" pitchFamily="34" charset="0"/>
              </a:rPr>
              <a:t>There was an overlap of tasks and responsibilities when it came to checking of correctness of the refund and drawback applications.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60000" marR="0" lvl="0" indent="-360000" defTabSz="914400" rtl="0" eaLnBrk="1" fontAlgn="auto" latinLnBrk="0" hangingPunct="1">
              <a:lnSpc>
                <a:spcPct val="170000"/>
              </a:lnSpc>
              <a:spcBef>
                <a:spcPts val="0"/>
              </a:spcBef>
              <a:spcAft>
                <a:spcPts val="0"/>
              </a:spcAft>
              <a:buClrTx/>
              <a:buSzTx/>
              <a:buFont typeface="+mj-lt"/>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Possible loss of documentation and </a:t>
            </a:r>
            <a:r>
              <a:rPr lang="en-ZA" dirty="0">
                <a:solidFill>
                  <a:prstClr val="black"/>
                </a:solidFill>
                <a:latin typeface="Arial" panose="020B0604020202020204"/>
                <a:ea typeface="Calibri" panose="020F0502020204030204" pitchFamily="34" charset="0"/>
                <a:cs typeface="Calibri" panose="020F0502020204030204" pitchFamily="34" charset="0"/>
              </a:rPr>
              <a:t>difficulty in </a:t>
            </a:r>
            <a:r>
              <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tracking and locating the status of some claims.</a:t>
            </a:r>
          </a:p>
          <a:p>
            <a:pPr marL="360000" marR="0" lvl="0" indent="-360000" defTabSz="914400" rtl="0" eaLnBrk="1" fontAlgn="auto" latinLnBrk="0" hangingPunct="1">
              <a:lnSpc>
                <a:spcPct val="170000"/>
              </a:lnSpc>
              <a:spcBef>
                <a:spcPts val="0"/>
              </a:spcBef>
              <a:spcAft>
                <a:spcPts val="0"/>
              </a:spcAft>
              <a:buClrTx/>
              <a:buSzTx/>
              <a:buFont typeface="+mj-lt"/>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Prolonged turnaround times to finalise a claim.  </a:t>
            </a:r>
          </a:p>
          <a:p>
            <a:pPr marR="0" lvl="0" algn="just" defTabSz="914400" rtl="0" eaLnBrk="1" fontAlgn="auto" latinLnBrk="0" hangingPunct="1">
              <a:lnSpc>
                <a:spcPct val="170000"/>
              </a:lnSpc>
              <a:spcBef>
                <a:spcPts val="0"/>
              </a:spcBef>
              <a:spcAft>
                <a:spcPts val="0"/>
              </a:spcAft>
              <a:buClrTx/>
              <a:buSzTx/>
              <a:tabLst/>
              <a:defRPr/>
            </a:pPr>
            <a:endParaRPr lang="en-ZA" dirty="0">
              <a:solidFill>
                <a:prstClr val="black"/>
              </a:solidFill>
              <a:latin typeface="Arial" panose="020B0604020202020204"/>
              <a:ea typeface="Calibri" panose="020F0502020204030204" pitchFamily="34" charset="0"/>
              <a:cs typeface="Calibri" panose="020F0502020204030204" pitchFamily="34" charset="0"/>
            </a:endParaRPr>
          </a:p>
          <a:p>
            <a:pPr marR="0" lvl="0" algn="just" defTabSz="914400" rtl="0" eaLnBrk="1" fontAlgn="auto" latinLnBrk="0" hangingPunct="1">
              <a:lnSpc>
                <a:spcPct val="170000"/>
              </a:lnSpc>
              <a:spcBef>
                <a:spcPts val="0"/>
              </a:spcBef>
              <a:spcAft>
                <a:spcPts val="0"/>
              </a:spcAft>
              <a:buClrTx/>
              <a:buSzTx/>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endParaRPr>
          </a:p>
        </p:txBody>
      </p:sp>
      <p:sp>
        <p:nvSpPr>
          <p:cNvPr id="97" name="Diamond 96">
            <a:extLst>
              <a:ext uri="{FF2B5EF4-FFF2-40B4-BE49-F238E27FC236}">
                <a16:creationId xmlns:a16="http://schemas.microsoft.com/office/drawing/2014/main" id="{50093EF6-7260-0C25-8662-AE2E227157E5}"/>
              </a:ext>
            </a:extLst>
          </p:cNvPr>
          <p:cNvSpPr/>
          <p:nvPr/>
        </p:nvSpPr>
        <p:spPr>
          <a:xfrm>
            <a:off x="6164248" y="1633271"/>
            <a:ext cx="2078630" cy="1371243"/>
          </a:xfrm>
          <a:prstGeom prst="diamond">
            <a:avLst/>
          </a:prstGeom>
          <a:solidFill>
            <a:schemeClr val="accent3"/>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499" b="1" dirty="0">
              <a:solidFill>
                <a:prstClr val="white"/>
              </a:solidFill>
              <a:latin typeface="Arial" panose="020B0604020202020204" pitchFamily="34" charset="0"/>
              <a:cs typeface="Arial" panose="020B0604020202020204" pitchFamily="34" charset="0"/>
            </a:endParaRPr>
          </a:p>
        </p:txBody>
      </p:sp>
      <p:sp>
        <p:nvSpPr>
          <p:cNvPr id="98" name="Diamond 97">
            <a:extLst>
              <a:ext uri="{FF2B5EF4-FFF2-40B4-BE49-F238E27FC236}">
                <a16:creationId xmlns:a16="http://schemas.microsoft.com/office/drawing/2014/main" id="{2B754ACE-E1EB-4D94-C573-C194B893A56A}"/>
              </a:ext>
            </a:extLst>
          </p:cNvPr>
          <p:cNvSpPr/>
          <p:nvPr/>
        </p:nvSpPr>
        <p:spPr>
          <a:xfrm>
            <a:off x="6164248" y="3167859"/>
            <a:ext cx="2078630" cy="1371243"/>
          </a:xfrm>
          <a:prstGeom prst="diamond">
            <a:avLst/>
          </a:prstGeom>
          <a:solidFill>
            <a:schemeClr val="accent1">
              <a:lumMod val="50000"/>
            </a:schemeClr>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499" b="1" dirty="0">
              <a:solidFill>
                <a:prstClr val="white"/>
              </a:solidFill>
              <a:latin typeface="Arial" panose="020B0604020202020204" pitchFamily="34" charset="0"/>
              <a:cs typeface="Arial" panose="020B0604020202020204" pitchFamily="34" charset="0"/>
            </a:endParaRPr>
          </a:p>
        </p:txBody>
      </p:sp>
      <p:sp>
        <p:nvSpPr>
          <p:cNvPr id="99" name="Diamond 98">
            <a:extLst>
              <a:ext uri="{FF2B5EF4-FFF2-40B4-BE49-F238E27FC236}">
                <a16:creationId xmlns:a16="http://schemas.microsoft.com/office/drawing/2014/main" id="{9561CAB9-D660-6F89-31AF-3EB08B2269CD}"/>
              </a:ext>
            </a:extLst>
          </p:cNvPr>
          <p:cNvSpPr/>
          <p:nvPr/>
        </p:nvSpPr>
        <p:spPr>
          <a:xfrm>
            <a:off x="6164248" y="4702447"/>
            <a:ext cx="2078630" cy="1371243"/>
          </a:xfrm>
          <a:prstGeom prst="diamond">
            <a:avLst/>
          </a:prstGeom>
          <a:solidFill>
            <a:schemeClr val="accent5">
              <a:lumMod val="60000"/>
              <a:lumOff val="40000"/>
            </a:schemeClr>
          </a:solidFill>
          <a:ln>
            <a:noFill/>
          </a:ln>
          <a:effectLst>
            <a:outerShdw blurRad="228600" dist="38100" dir="5400000" sx="109000" sy="109000" algn="t" rotWithShape="0">
              <a:prstClr val="black">
                <a:alpha val="40000"/>
              </a:prstClr>
            </a:outerShdw>
          </a:effectLst>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499" b="1" dirty="0">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0B8901A-F829-A6AE-1C48-EB060317BB1D}"/>
              </a:ext>
            </a:extLst>
          </p:cNvPr>
          <p:cNvSpPr txBox="1">
            <a:spLocks/>
          </p:cNvSpPr>
          <p:nvPr/>
        </p:nvSpPr>
        <p:spPr>
          <a:xfrm>
            <a:off x="327546" y="325346"/>
            <a:ext cx="8428051" cy="529806"/>
          </a:xfrm>
          <a:prstGeom prst="rect">
            <a:avLst/>
          </a:prstGeom>
          <a:solidFill>
            <a:srgbClr val="5B9BD5">
              <a:lumMod val="75000"/>
            </a:srgb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ysClr val="window" lastClr="FFFFFF"/>
                </a:solidFill>
                <a:effectLst/>
                <a:uLnTx/>
                <a:uFillTx/>
                <a:latin typeface="Arial heading"/>
                <a:cs typeface="Calibri" panose="020F0502020204030204" pitchFamily="34" charset="0"/>
              </a:rPr>
              <a:t>Current Process Challenges</a:t>
            </a:r>
          </a:p>
        </p:txBody>
      </p:sp>
    </p:spTree>
    <p:extLst>
      <p:ext uri="{BB962C8B-B14F-4D97-AF65-F5344CB8AC3E}">
        <p14:creationId xmlns:p14="http://schemas.microsoft.com/office/powerpoint/2010/main" val="358810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7A4916-A780-C86D-0B93-551DA2BE84CC}"/>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95" name="TextBox 94">
            <a:extLst>
              <a:ext uri="{FF2B5EF4-FFF2-40B4-BE49-F238E27FC236}">
                <a16:creationId xmlns:a16="http://schemas.microsoft.com/office/drawing/2014/main" id="{96BCFEFB-6341-7F34-9637-CE294BAF7554}"/>
              </a:ext>
            </a:extLst>
          </p:cNvPr>
          <p:cNvSpPr txBox="1"/>
          <p:nvPr/>
        </p:nvSpPr>
        <p:spPr>
          <a:xfrm>
            <a:off x="341993" y="1485397"/>
            <a:ext cx="5319505" cy="4736168"/>
          </a:xfrm>
          <a:prstGeom prst="rect">
            <a:avLst/>
          </a:prstGeom>
          <a:solidFill>
            <a:schemeClr val="accent4">
              <a:lumMod val="40000"/>
              <a:lumOff val="60000"/>
            </a:schemeClr>
          </a:solidFill>
          <a:ln>
            <a:solidFill>
              <a:schemeClr val="accent5">
                <a:lumMod val="75000"/>
              </a:schemeClr>
            </a:solidFill>
          </a:ln>
        </p:spPr>
        <p:txBody>
          <a:bodyPr wrap="square" anchor="ctr">
            <a:spAutoFit/>
          </a:bodyPr>
          <a:lstStyle/>
          <a:p>
            <a:pPr marL="360363" indent="-360363">
              <a:lnSpc>
                <a:spcPct val="170000"/>
              </a:lnSpc>
              <a:buAutoNum type="arabicPeriod" startAt="4"/>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endParaRPr>
          </a:p>
          <a:p>
            <a:pPr marL="360363" indent="-360363">
              <a:lnSpc>
                <a:spcPct val="170000"/>
              </a:lnSpc>
              <a:buAutoNum type="arabicPeriod" startAt="4"/>
              <a:defRPr/>
            </a:pPr>
            <a:r>
              <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Insufficient client feedback.</a:t>
            </a:r>
          </a:p>
          <a:p>
            <a:pPr>
              <a:lnSpc>
                <a:spcPct val="170000"/>
              </a:lnSpc>
              <a:defRPr/>
            </a:pPr>
            <a:endParaRPr lang="en-ZA" dirty="0">
              <a:solidFill>
                <a:prstClr val="black"/>
              </a:solidFill>
              <a:latin typeface="Arial" panose="020B0604020202020204"/>
              <a:ea typeface="Calibri" panose="020F0502020204030204" pitchFamily="34" charset="0"/>
              <a:cs typeface="Calibri" panose="020F0502020204030204" pitchFamily="34" charset="0"/>
            </a:endParaRPr>
          </a:p>
          <a:p>
            <a:pPr marL="360363" indent="-360363">
              <a:lnSpc>
                <a:spcPct val="170000"/>
              </a:lnSpc>
              <a:buAutoNum type="arabicPeriod" startAt="5"/>
              <a:defRPr/>
            </a:pPr>
            <a:r>
              <a:rPr kumimoji="0" lang="en-GB"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Calibri" panose="020F0502020204030204" pitchFamily="34" charset="0"/>
              </a:rPr>
              <a:t>The process is reliant on a manual form exchange between Traders and SARS.</a:t>
            </a:r>
          </a:p>
          <a:p>
            <a:pPr>
              <a:lnSpc>
                <a:spcPct val="170000"/>
              </a:lnSpc>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Calibri" panose="020F0502020204030204" pitchFamily="34" charset="0"/>
            </a:endParaRPr>
          </a:p>
          <a:p>
            <a:pPr marL="360363" indent="-360363">
              <a:lnSpc>
                <a:spcPct val="170000"/>
              </a:lnSpc>
              <a:defRPr/>
            </a:pPr>
            <a:r>
              <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6.	</a:t>
            </a:r>
            <a:r>
              <a:rPr kumimoji="0" lang="en-GB"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Calibri" panose="020F0502020204030204" pitchFamily="34" charset="0"/>
              </a:rPr>
              <a:t>High volumes of the required supporting  documents</a:t>
            </a:r>
            <a:r>
              <a:rPr lang="en-GB" dirty="0">
                <a:solidFill>
                  <a:prstClr val="black"/>
                </a:solidFill>
                <a:latin typeface="Arial" panose="020B0604020202020204"/>
                <a:ea typeface="Times New Roman" panose="02020603050405020304" pitchFamily="18" charset="0"/>
                <a:cs typeface="Calibri" panose="020F0502020204030204" pitchFamily="34" charset="0"/>
              </a:rPr>
              <a:t>.</a:t>
            </a:r>
          </a:p>
          <a:p>
            <a:pPr algn="just">
              <a:lnSpc>
                <a:spcPct val="170000"/>
              </a:lnSpc>
              <a:defRPr/>
            </a:pPr>
            <a:endParaRPr lang="en-GB" dirty="0">
              <a:solidFill>
                <a:prstClr val="black"/>
              </a:solidFill>
              <a:latin typeface="Arial" panose="020B0604020202020204"/>
              <a:ea typeface="Times New Roman" panose="02020603050405020304" pitchFamily="18" charset="0"/>
              <a:cs typeface="Calibri" panose="020F0502020204030204" pitchFamily="34" charset="0"/>
            </a:endParaRPr>
          </a:p>
          <a:p>
            <a:pPr marR="0" lvl="0" algn="just" defTabSz="914400" rtl="0" eaLnBrk="1" fontAlgn="auto" latinLnBrk="0" hangingPunct="1">
              <a:lnSpc>
                <a:spcPct val="170000"/>
              </a:lnSpc>
              <a:spcBef>
                <a:spcPts val="0"/>
              </a:spcBef>
              <a:spcAft>
                <a:spcPts val="0"/>
              </a:spcAft>
              <a:buClrTx/>
              <a:buSzTx/>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Calibri" panose="020F0502020204030204" pitchFamily="34" charset="0"/>
            </a:endParaRPr>
          </a:p>
        </p:txBody>
      </p:sp>
      <p:sp>
        <p:nvSpPr>
          <p:cNvPr id="97" name="Diamond 96">
            <a:extLst>
              <a:ext uri="{FF2B5EF4-FFF2-40B4-BE49-F238E27FC236}">
                <a16:creationId xmlns:a16="http://schemas.microsoft.com/office/drawing/2014/main" id="{50093EF6-7260-0C25-8662-AE2E227157E5}"/>
              </a:ext>
            </a:extLst>
          </p:cNvPr>
          <p:cNvSpPr/>
          <p:nvPr/>
        </p:nvSpPr>
        <p:spPr>
          <a:xfrm>
            <a:off x="6164248" y="1633271"/>
            <a:ext cx="2078630" cy="1371243"/>
          </a:xfrm>
          <a:prstGeom prst="diamond">
            <a:avLst/>
          </a:prstGeom>
          <a:solidFill>
            <a:schemeClr val="accent3"/>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499" b="1" dirty="0">
              <a:solidFill>
                <a:prstClr val="white"/>
              </a:solidFill>
              <a:latin typeface="Arial" panose="020B0604020202020204" pitchFamily="34" charset="0"/>
              <a:cs typeface="Arial" panose="020B0604020202020204" pitchFamily="34" charset="0"/>
            </a:endParaRPr>
          </a:p>
        </p:txBody>
      </p:sp>
      <p:sp>
        <p:nvSpPr>
          <p:cNvPr id="98" name="Diamond 97">
            <a:extLst>
              <a:ext uri="{FF2B5EF4-FFF2-40B4-BE49-F238E27FC236}">
                <a16:creationId xmlns:a16="http://schemas.microsoft.com/office/drawing/2014/main" id="{2B754ACE-E1EB-4D94-C573-C194B893A56A}"/>
              </a:ext>
            </a:extLst>
          </p:cNvPr>
          <p:cNvSpPr/>
          <p:nvPr/>
        </p:nvSpPr>
        <p:spPr>
          <a:xfrm>
            <a:off x="6164248" y="3228835"/>
            <a:ext cx="2078630" cy="1371243"/>
          </a:xfrm>
          <a:prstGeom prst="diamond">
            <a:avLst/>
          </a:prstGeom>
          <a:solidFill>
            <a:schemeClr val="accent1">
              <a:lumMod val="50000"/>
            </a:schemeClr>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499" b="1" dirty="0">
              <a:solidFill>
                <a:prstClr val="white"/>
              </a:solidFill>
              <a:latin typeface="Arial" panose="020B0604020202020204" pitchFamily="34" charset="0"/>
              <a:cs typeface="Arial" panose="020B0604020202020204" pitchFamily="34" charset="0"/>
            </a:endParaRPr>
          </a:p>
        </p:txBody>
      </p:sp>
      <p:sp>
        <p:nvSpPr>
          <p:cNvPr id="99" name="Diamond 98">
            <a:extLst>
              <a:ext uri="{FF2B5EF4-FFF2-40B4-BE49-F238E27FC236}">
                <a16:creationId xmlns:a16="http://schemas.microsoft.com/office/drawing/2014/main" id="{9561CAB9-D660-6F89-31AF-3EB08B2269CD}"/>
              </a:ext>
            </a:extLst>
          </p:cNvPr>
          <p:cNvSpPr/>
          <p:nvPr/>
        </p:nvSpPr>
        <p:spPr>
          <a:xfrm>
            <a:off x="6164248" y="4824399"/>
            <a:ext cx="2078630" cy="1371243"/>
          </a:xfrm>
          <a:prstGeom prst="diamond">
            <a:avLst/>
          </a:prstGeom>
          <a:solidFill>
            <a:schemeClr val="accent5">
              <a:lumMod val="60000"/>
              <a:lumOff val="40000"/>
            </a:schemeClr>
          </a:solidFill>
          <a:ln>
            <a:noFill/>
          </a:ln>
          <a:effectLst>
            <a:outerShdw blurRad="228600" dist="38100" dir="5400000" sx="109000" sy="109000" algn="t" rotWithShape="0">
              <a:prstClr val="black">
                <a:alpha val="40000"/>
              </a:prstClr>
            </a:outerShdw>
          </a:effectLst>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499" b="1" dirty="0">
              <a:solidFill>
                <a:prstClr val="whit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F15F985-7D0D-5C05-235B-2018A0AD902F}"/>
              </a:ext>
            </a:extLst>
          </p:cNvPr>
          <p:cNvSpPr txBox="1">
            <a:spLocks/>
          </p:cNvSpPr>
          <p:nvPr/>
        </p:nvSpPr>
        <p:spPr>
          <a:xfrm>
            <a:off x="327546" y="354842"/>
            <a:ext cx="8428051" cy="529806"/>
          </a:xfrm>
          <a:prstGeom prst="rect">
            <a:avLst/>
          </a:prstGeom>
          <a:solidFill>
            <a:srgbClr val="5B9BD5">
              <a:lumMod val="75000"/>
            </a:srgbClr>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ysClr val="window" lastClr="FFFFFF"/>
                </a:solidFill>
                <a:effectLst/>
                <a:uLnTx/>
                <a:uFillTx/>
                <a:latin typeface="Arial heading"/>
                <a:cs typeface="Calibri" panose="020F0502020204030204" pitchFamily="34" charset="0"/>
              </a:rPr>
              <a:t>Current Process Challenges</a:t>
            </a:r>
          </a:p>
        </p:txBody>
      </p:sp>
    </p:spTree>
    <p:extLst>
      <p:ext uri="{BB962C8B-B14F-4D97-AF65-F5344CB8AC3E}">
        <p14:creationId xmlns:p14="http://schemas.microsoft.com/office/powerpoint/2010/main" val="153003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2" name="Title 1"/>
          <p:cNvSpPr>
            <a:spLocks noGrp="1"/>
          </p:cNvSpPr>
          <p:nvPr>
            <p:ph type="title"/>
          </p:nvPr>
        </p:nvSpPr>
        <p:spPr/>
        <p:txBody>
          <a:bodyPr/>
          <a:lstStyle/>
          <a:p>
            <a:endParaRPr lang="en-ZA"/>
          </a:p>
        </p:txBody>
      </p:sp>
      <p:sp>
        <p:nvSpPr>
          <p:cNvPr id="4" name="Title 1"/>
          <p:cNvSpPr txBox="1">
            <a:spLocks/>
          </p:cNvSpPr>
          <p:nvPr/>
        </p:nvSpPr>
        <p:spPr>
          <a:xfrm>
            <a:off x="105104" y="98662"/>
            <a:ext cx="8923282" cy="590681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outerShdw blurRad="60007" dist="310007" dir="7680000" sy="30000" kx="1300200" algn="ctr" rotWithShape="0">
                    <a:prstClr val="black">
                      <a:alpha val="32000"/>
                    </a:prstClr>
                  </a:outerShdw>
                </a:effectLst>
                <a:uLnTx/>
                <a:uFillTx/>
                <a:latin typeface="Arial" panose="020B0604020202020204"/>
                <a:ea typeface="+mj-ea"/>
                <a:cs typeface="+mj-cs"/>
              </a:rPr>
            </a:br>
            <a:br>
              <a:rPr kumimoji="0" lang="en-ZA" sz="6000" b="1" i="0" u="none" strike="noStrike" kern="1200" cap="none" spc="0" normalizeH="0" baseline="0" noProof="0">
                <a:ln>
                  <a:noFill/>
                </a:ln>
                <a:solidFill>
                  <a:srgbClr val="004C85"/>
                </a:solidFill>
                <a:effectLst/>
                <a:uLnTx/>
                <a:uFillTx/>
                <a:latin typeface="Arial" panose="020B0604020202020204"/>
                <a:ea typeface="+mj-ea"/>
                <a:cs typeface="+mj-cs"/>
              </a:rPr>
            </a:br>
            <a:endParaRPr kumimoji="0" lang="en-US" sz="6000" b="1" i="0" u="none" strike="noStrike" kern="1200" cap="none" spc="0" normalizeH="0" baseline="0" noProof="0" dirty="0">
              <a:ln>
                <a:noFill/>
              </a:ln>
              <a:solidFill>
                <a:srgbClr val="004C85"/>
              </a:solidFill>
              <a:effectLst/>
              <a:uLnTx/>
              <a:uFillTx/>
              <a:latin typeface="Arial" panose="020B0604020202020204"/>
              <a:ea typeface="+mj-ea"/>
              <a:cs typeface="+mj-cs"/>
            </a:endParaRPr>
          </a:p>
        </p:txBody>
      </p:sp>
      <p:sp>
        <p:nvSpPr>
          <p:cNvPr id="6" name="Rectangle 5"/>
          <p:cNvSpPr/>
          <p:nvPr/>
        </p:nvSpPr>
        <p:spPr>
          <a:xfrm>
            <a:off x="1842447" y="2333767"/>
            <a:ext cx="6919415" cy="9144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New Automated Refund &amp; Drawback (ARD) Process</a:t>
            </a:r>
          </a:p>
        </p:txBody>
      </p:sp>
      <p:sp>
        <p:nvSpPr>
          <p:cNvPr id="5" name="Oval 4"/>
          <p:cNvSpPr/>
          <p:nvPr/>
        </p:nvSpPr>
        <p:spPr>
          <a:xfrm>
            <a:off x="480432" y="2031310"/>
            <a:ext cx="1787858" cy="162408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9505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10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4.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A29EDB8071A438DFF6747CD69357E" ma:contentTypeVersion="12" ma:contentTypeDescription="Create a new document." ma:contentTypeScope="" ma:versionID="5f329c92c624e2de9acc4857143d982e">
  <xsd:schema xmlns:xsd="http://www.w3.org/2001/XMLSchema" xmlns:xs="http://www.w3.org/2001/XMLSchema" xmlns:p="http://schemas.microsoft.com/office/2006/metadata/properties" xmlns:ns3="8c05dabe-3a36-4813-bc41-19e6897a71a0" xmlns:ns4="a946b485-1d0d-4381-98ad-e32f24772df4" targetNamespace="http://schemas.microsoft.com/office/2006/metadata/properties" ma:root="true" ma:fieldsID="bb0c893bc22e0dd8a88aac46da0d98e3" ns3:_="" ns4:_="">
    <xsd:import namespace="8c05dabe-3a36-4813-bc41-19e6897a71a0"/>
    <xsd:import namespace="a946b485-1d0d-4381-98ad-e32f24772df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5dabe-3a36-4813-bc41-19e6897a71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6b485-1d0d-4381-98ad-e32f24772d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c05dabe-3a36-4813-bc41-19e6897a71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304F0-8FF4-438A-AF5A-A960E7726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05dabe-3a36-4813-bc41-19e6897a71a0"/>
    <ds:schemaRef ds:uri="a946b485-1d0d-4381-98ad-e32f24772d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6FB1A-60FB-48D3-9433-0EC83991451A}">
  <ds:schemaRefs>
    <ds:schemaRef ds:uri="http://www.w3.org/XML/1998/namespace"/>
    <ds:schemaRef ds:uri="http://schemas.microsoft.com/office/2006/metadata/properties"/>
    <ds:schemaRef ds:uri="a946b485-1d0d-4381-98ad-e32f24772df4"/>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8c05dabe-3a36-4813-bc41-19e6897a71a0"/>
    <ds:schemaRef ds:uri="http://purl.org/dc/dcmitype/"/>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2723</TotalTime>
  <Words>1068</Words>
  <Application>Microsoft Office PowerPoint</Application>
  <PresentationFormat>On-screen Show (4:3)</PresentationFormat>
  <Paragraphs>178</Paragraphs>
  <Slides>21</Slides>
  <Notes>4</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5" baseType="lpstr">
      <vt:lpstr> arial body</vt:lpstr>
      <vt:lpstr> arial heading</vt:lpstr>
      <vt:lpstr>Arial</vt:lpstr>
      <vt:lpstr>Arial Body</vt:lpstr>
      <vt:lpstr>Arial Bold</vt:lpstr>
      <vt:lpstr>Arial heading</vt:lpstr>
      <vt:lpstr>Arial Nova</vt:lpstr>
      <vt:lpstr>Calibri</vt:lpstr>
      <vt:lpstr>Wingdings</vt:lpstr>
      <vt:lpstr>Corporate Identity presentation_MANCO_2017 v1.3 SR</vt:lpstr>
      <vt:lpstr>10_Office Theme</vt:lpstr>
      <vt:lpstr>1_Corporate Identity presentation_MANCO_2017 v1.3 SR</vt:lpstr>
      <vt:lpstr>7_Office Theme</vt:lpstr>
      <vt:lpstr>think-cell Slide</vt:lpstr>
      <vt:lpstr>PowerPoint Presentation</vt:lpstr>
      <vt:lpstr>Purpose And SARS Vision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For Customs &amp; Excise </vt:lpstr>
      <vt:lpstr>Refund &amp; Drawback Items</vt:lpstr>
      <vt:lpstr>Automated Refund &amp; Drawback Workflow Process</vt:lpstr>
      <vt:lpstr>Automated Refund &amp; Drawback Workflow Process</vt:lpstr>
      <vt:lpstr>PowerPoint Presentation</vt:lpstr>
      <vt:lpstr>ARD Anticipated Benefits</vt:lpstr>
      <vt:lpstr>ARD Anticipated Benefits</vt:lpstr>
      <vt:lpstr>Exclusions</vt:lpstr>
      <vt:lpstr>PowerPoint Presentation</vt:lpstr>
      <vt:lpstr>Transitional Arrangements</vt:lpstr>
      <vt:lpstr>Go Digital</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1</dc:title>
  <dc:creator>Simangele Radebe</dc:creator>
  <cp:lastModifiedBy>Itumeleng Molefe</cp:lastModifiedBy>
  <cp:revision>1115</cp:revision>
  <cp:lastPrinted>2019-07-22T09:05:08Z</cp:lastPrinted>
  <dcterms:created xsi:type="dcterms:W3CDTF">2017-08-25T14:16:48Z</dcterms:created>
  <dcterms:modified xsi:type="dcterms:W3CDTF">2023-09-13T16:56:11Z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0x010100E04A29EDB8071A438DFF6747CD69357E</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