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5"/>
    <p:sldMasterId id="2147483666" r:id="rId6"/>
    <p:sldMasterId id="2147483671" r:id="rId7"/>
  </p:sldMasterIdLst>
  <p:notesMasterIdLst>
    <p:notesMasterId r:id="rId29"/>
  </p:notesMasterIdLst>
  <p:sldIdLst>
    <p:sldId id="258" r:id="rId8"/>
    <p:sldId id="543" r:id="rId9"/>
    <p:sldId id="545" r:id="rId10"/>
    <p:sldId id="292" r:id="rId11"/>
    <p:sldId id="300" r:id="rId12"/>
    <p:sldId id="339" r:id="rId13"/>
    <p:sldId id="293" r:id="rId14"/>
    <p:sldId id="294" r:id="rId15"/>
    <p:sldId id="295" r:id="rId16"/>
    <p:sldId id="327" r:id="rId17"/>
    <p:sldId id="298" r:id="rId18"/>
    <p:sldId id="301" r:id="rId19"/>
    <p:sldId id="330" r:id="rId20"/>
    <p:sldId id="332" r:id="rId21"/>
    <p:sldId id="333" r:id="rId22"/>
    <p:sldId id="549" r:id="rId23"/>
    <p:sldId id="547" r:id="rId24"/>
    <p:sldId id="338" r:id="rId25"/>
    <p:sldId id="284" r:id="rId26"/>
    <p:sldId id="326" r:id="rId27"/>
    <p:sldId id="285" r:id="rId28"/>
  </p:sldIdLst>
  <p:sldSz cx="9144000" cy="6858000" type="screen4x3"/>
  <p:notesSz cx="672465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445EE7-F7C0-6F08-F689-92360ABAD44C}" name="Babalwa Socishe" initials="BS" userId="S::bsocishe@sars.gov.za::bc8314ee-c97a-4959-bb3d-a839e7ae8153" providerId="AD"/>
  <p188:author id="{684E87F2-C669-3F48-6DC5-8F529FF2DC3C}" name="Anneke Snyman" initials="AS" userId="S::asnyman1@sars.gov.za::f7b5727c-3e9e-409b-bb4a-7494d69b2c6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imangele Radebe" initials="S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C5C"/>
    <a:srgbClr val="004C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49"/>
    <p:restoredTop sz="94694"/>
  </p:normalViewPr>
  <p:slideViewPr>
    <p:cSldViewPr snapToGrid="0" snapToObjects="1">
      <p:cViewPr varScale="1">
        <p:scale>
          <a:sx n="68" d="100"/>
          <a:sy n="68" d="100"/>
        </p:scale>
        <p:origin x="1038" y="48"/>
      </p:cViewPr>
      <p:guideLst>
        <p:guide orient="horz" pos="2160"/>
        <p:guide pos="2880"/>
      </p:guideLst>
    </p:cSldViewPr>
  </p:slideViewPr>
  <p:notesTextViewPr>
    <p:cViewPr>
      <p:scale>
        <a:sx n="1" d="1"/>
        <a:sy n="1" d="1"/>
      </p:scale>
      <p:origin x="0" y="0"/>
    </p:cViewPr>
  </p:notesTextViewPr>
  <p:sorterViewPr>
    <p:cViewPr>
      <p:scale>
        <a:sx n="100" d="100"/>
        <a:sy n="100" d="100"/>
      </p:scale>
      <p:origin x="0" y="2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1.xml"/></Relationships>
</file>

<file path=ppt/diagrams/_rels/data4.xml.rels><?xml version="1.0" encoding="UTF-8" standalone="yes"?>
<Relationships xmlns="http://schemas.openxmlformats.org/package/2006/relationships"><Relationship Id="rId1" Type="http://schemas.openxmlformats.org/officeDocument/2006/relationships/image" Target="../media/image2.wmf"/></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AEAD5B-B392-4C9A-813A-25EB298828B6}"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ZA"/>
        </a:p>
      </dgm:t>
    </dgm:pt>
    <dgm:pt modelId="{4FD0963C-E34E-4D11-B70C-400D78DF9484}">
      <dgm:prSet custT="1"/>
      <dgm:spPr/>
      <dgm:t>
        <a:bodyPr/>
        <a:lstStyle/>
        <a:p>
          <a:pPr rtl="0"/>
          <a:r>
            <a:rPr lang="en-US" sz="1800" b="1" strike="noStrike" dirty="0">
              <a:effectLst/>
              <a:latin typeface="Calibri" panose="020F0502020204030204" pitchFamily="34" charset="0"/>
              <a:cs typeface="Calibri" panose="020F0502020204030204" pitchFamily="34" charset="0"/>
            </a:rPr>
            <a:t>Overview </a:t>
          </a:r>
          <a:endParaRPr lang="en-ZA" sz="1800" b="1" strike="noStrike" dirty="0">
            <a:effectLst/>
            <a:latin typeface="Calibri" panose="020F0502020204030204" pitchFamily="34" charset="0"/>
            <a:cs typeface="Calibri" panose="020F0502020204030204" pitchFamily="34" charset="0"/>
          </a:endParaRPr>
        </a:p>
      </dgm:t>
    </dgm:pt>
    <dgm:pt modelId="{869E0B03-A062-4B1C-835D-8E98E4EA9156}" type="parTrans" cxnId="{CF3AA337-2552-42F6-96AC-4335E545FD97}">
      <dgm:prSet/>
      <dgm:spPr/>
      <dgm:t>
        <a:bodyPr/>
        <a:lstStyle/>
        <a:p>
          <a:endParaRPr lang="en-ZA" sz="1800" b="1" strike="noStrike">
            <a:effectLst/>
            <a:latin typeface="Calibri" panose="020F0502020204030204" pitchFamily="34" charset="0"/>
            <a:cs typeface="Calibri" panose="020F0502020204030204" pitchFamily="34" charset="0"/>
          </a:endParaRPr>
        </a:p>
      </dgm:t>
    </dgm:pt>
    <dgm:pt modelId="{B1E68293-B977-4544-B8AC-CE7DB5369711}" type="sibTrans" cxnId="{CF3AA337-2552-42F6-96AC-4335E545FD97}">
      <dgm:prSet/>
      <dgm:spPr/>
      <dgm:t>
        <a:bodyPr/>
        <a:lstStyle/>
        <a:p>
          <a:endParaRPr lang="en-ZA" sz="1800" b="1" strike="noStrike">
            <a:effectLst/>
            <a:latin typeface="Calibri" panose="020F0502020204030204" pitchFamily="34" charset="0"/>
            <a:cs typeface="Calibri" panose="020F0502020204030204" pitchFamily="34" charset="0"/>
          </a:endParaRPr>
        </a:p>
      </dgm:t>
    </dgm:pt>
    <dgm:pt modelId="{642A1D39-A6D6-4661-A729-BD108FB18108}">
      <dgm:prSet custT="1"/>
      <dgm:spPr/>
      <dgm:t>
        <a:bodyPr anchor="t"/>
        <a:lstStyle/>
        <a:p>
          <a:r>
            <a:rPr lang="en-US" sz="1800" b="1" strike="noStrike" dirty="0">
              <a:effectLst/>
              <a:latin typeface="Calibri" panose="020F0502020204030204" pitchFamily="34" charset="0"/>
              <a:cs typeface="Calibri" panose="020F0502020204030204" pitchFamily="34" charset="0"/>
            </a:rPr>
            <a:t>How to report a deceased estate?</a:t>
          </a:r>
          <a:br>
            <a:rPr lang="en-US" sz="1800" b="1" strike="noStrike" dirty="0">
              <a:effectLst/>
              <a:latin typeface="Calibri" panose="020F0502020204030204" pitchFamily="34" charset="0"/>
              <a:cs typeface="Calibri" panose="020F0502020204030204" pitchFamily="34" charset="0"/>
            </a:rPr>
          </a:br>
          <a:endParaRPr lang="en-ZA" sz="1800" b="1" strike="noStrike" dirty="0">
            <a:effectLst/>
            <a:latin typeface="Calibri" panose="020F0502020204030204" pitchFamily="34" charset="0"/>
            <a:cs typeface="Calibri" panose="020F0502020204030204" pitchFamily="34" charset="0"/>
          </a:endParaRPr>
        </a:p>
      </dgm:t>
    </dgm:pt>
    <dgm:pt modelId="{AD23C9E7-C926-48FB-A025-410F4CB8D208}" type="parTrans" cxnId="{9BBA899B-7EDD-493A-8C07-31821562B7A8}">
      <dgm:prSet/>
      <dgm:spPr/>
      <dgm:t>
        <a:bodyPr/>
        <a:lstStyle/>
        <a:p>
          <a:endParaRPr lang="en-ZA" sz="1800" b="1" strike="noStrike">
            <a:effectLst/>
            <a:latin typeface="Calibri" panose="020F0502020204030204" pitchFamily="34" charset="0"/>
            <a:cs typeface="Calibri" panose="020F0502020204030204" pitchFamily="34" charset="0"/>
          </a:endParaRPr>
        </a:p>
      </dgm:t>
    </dgm:pt>
    <dgm:pt modelId="{D067D846-3A0D-4BFC-AB80-5CFFCFDA7CD8}" type="sibTrans" cxnId="{9BBA899B-7EDD-493A-8C07-31821562B7A8}">
      <dgm:prSet/>
      <dgm:spPr/>
      <dgm:t>
        <a:bodyPr/>
        <a:lstStyle/>
        <a:p>
          <a:endParaRPr lang="en-ZA" sz="1800" b="1" strike="noStrike">
            <a:effectLst/>
            <a:latin typeface="Calibri" panose="020F0502020204030204" pitchFamily="34" charset="0"/>
            <a:cs typeface="Calibri" panose="020F0502020204030204" pitchFamily="34" charset="0"/>
          </a:endParaRPr>
        </a:p>
      </dgm:t>
    </dgm:pt>
    <dgm:pt modelId="{980E5214-99CD-4208-B44E-D879B3B6292E}">
      <dgm:prSet custT="1"/>
      <dgm:spPr/>
      <dgm:t>
        <a:bodyPr/>
        <a:lstStyle/>
        <a:p>
          <a:r>
            <a:rPr lang="en-ZA" sz="1800" b="1" strike="noStrike" dirty="0">
              <a:effectLst/>
              <a:latin typeface="Calibri" panose="020F0502020204030204" pitchFamily="34" charset="0"/>
              <a:cs typeface="Calibri" panose="020F0502020204030204" pitchFamily="34" charset="0"/>
            </a:rPr>
            <a:t>Submission Of Tax Returns</a:t>
          </a:r>
        </a:p>
      </dgm:t>
    </dgm:pt>
    <dgm:pt modelId="{DBA812F6-F2EF-4018-83A4-7159A545430C}" type="parTrans" cxnId="{C3BA4AD5-6EF9-469D-BD7B-1F0E074DF31B}">
      <dgm:prSet/>
      <dgm:spPr/>
      <dgm:t>
        <a:bodyPr/>
        <a:lstStyle/>
        <a:p>
          <a:endParaRPr lang="en-ZA" sz="1800" b="1" strike="noStrike">
            <a:effectLst/>
            <a:latin typeface="Calibri" panose="020F0502020204030204" pitchFamily="34" charset="0"/>
            <a:cs typeface="Calibri" panose="020F0502020204030204" pitchFamily="34" charset="0"/>
          </a:endParaRPr>
        </a:p>
      </dgm:t>
    </dgm:pt>
    <dgm:pt modelId="{704FA346-1979-4F1B-A5C6-636E944DD1EB}" type="sibTrans" cxnId="{C3BA4AD5-6EF9-469D-BD7B-1F0E074DF31B}">
      <dgm:prSet/>
      <dgm:spPr/>
      <dgm:t>
        <a:bodyPr/>
        <a:lstStyle/>
        <a:p>
          <a:endParaRPr lang="en-ZA" sz="1800" b="1" strike="noStrike">
            <a:effectLst/>
            <a:latin typeface="Calibri" panose="020F0502020204030204" pitchFamily="34" charset="0"/>
            <a:cs typeface="Calibri" panose="020F0502020204030204" pitchFamily="34" charset="0"/>
          </a:endParaRPr>
        </a:p>
      </dgm:t>
    </dgm:pt>
    <dgm:pt modelId="{7D3EC302-C9A5-4F5F-8F94-7EDD37DE4708}">
      <dgm:prSet custT="1"/>
      <dgm:spPr/>
      <dgm:t>
        <a:bodyPr/>
        <a:lstStyle/>
        <a:p>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Deceased Estate Compliance Letters</a:t>
          </a:r>
          <a:endParaRPr lang="en-ZA" sz="1800" b="1" strike="noStrike" dirty="0">
            <a:effectLst/>
            <a:latin typeface="Calibri" panose="020F0502020204030204" pitchFamily="34" charset="0"/>
            <a:cs typeface="Calibri" panose="020F0502020204030204" pitchFamily="34" charset="0"/>
          </a:endParaRPr>
        </a:p>
      </dgm:t>
    </dgm:pt>
    <dgm:pt modelId="{50977AC0-55D4-4041-A24F-E2DFB91A35AB}" type="parTrans" cxnId="{315F0C05-50D8-4374-A278-EC3F091E2434}">
      <dgm:prSet/>
      <dgm:spPr/>
      <dgm:t>
        <a:bodyPr/>
        <a:lstStyle/>
        <a:p>
          <a:endParaRPr lang="en-ZA" sz="1800" b="1" strike="noStrike">
            <a:effectLst/>
            <a:latin typeface="Calibri" panose="020F0502020204030204" pitchFamily="34" charset="0"/>
            <a:cs typeface="Calibri" panose="020F0502020204030204" pitchFamily="34" charset="0"/>
          </a:endParaRPr>
        </a:p>
      </dgm:t>
    </dgm:pt>
    <dgm:pt modelId="{52A373EF-449D-4EB0-BF9D-1CF991508E5A}" type="sibTrans" cxnId="{315F0C05-50D8-4374-A278-EC3F091E2434}">
      <dgm:prSet/>
      <dgm:spPr/>
      <dgm:t>
        <a:bodyPr/>
        <a:lstStyle/>
        <a:p>
          <a:endParaRPr lang="en-ZA" sz="1800" b="1" strike="noStrike">
            <a:effectLst/>
            <a:latin typeface="Calibri" panose="020F0502020204030204" pitchFamily="34" charset="0"/>
            <a:cs typeface="Calibri" panose="020F0502020204030204" pitchFamily="34" charset="0"/>
          </a:endParaRPr>
        </a:p>
      </dgm:t>
    </dgm:pt>
    <dgm:pt modelId="{4C155EB1-D85F-4546-BED7-50335E641CCE}">
      <dgm:prSet custT="1"/>
      <dgm:spPr/>
      <dgm:t>
        <a:bodyPr/>
        <a:lstStyle/>
        <a:p>
          <a:r>
            <a:rPr lang="en-US" sz="1800" b="1" strike="noStrike" dirty="0">
              <a:effectLst/>
              <a:latin typeface="Calibri" panose="020F0502020204030204" pitchFamily="34" charset="0"/>
              <a:cs typeface="Calibri" panose="020F0502020204030204" pitchFamily="34" charset="0"/>
            </a:rPr>
            <a:t>Second Registration </a:t>
          </a:r>
          <a:endParaRPr lang="en-ZA" sz="1800" b="1" strike="noStrike" dirty="0">
            <a:effectLst/>
            <a:latin typeface="Calibri" panose="020F0502020204030204" pitchFamily="34" charset="0"/>
            <a:cs typeface="Calibri" panose="020F0502020204030204" pitchFamily="34" charset="0"/>
          </a:endParaRPr>
        </a:p>
      </dgm:t>
    </dgm:pt>
    <dgm:pt modelId="{0E29A0FC-5813-43BF-81D5-A70EE5D51A42}" type="parTrans" cxnId="{62D89CB3-7D37-46FD-BBDD-C0372EA775FE}">
      <dgm:prSet/>
      <dgm:spPr/>
      <dgm:t>
        <a:bodyPr/>
        <a:lstStyle/>
        <a:p>
          <a:endParaRPr lang="en-ZA" sz="1800" b="1" strike="noStrike">
            <a:effectLst/>
            <a:latin typeface="Calibri" panose="020F0502020204030204" pitchFamily="34" charset="0"/>
            <a:cs typeface="Calibri" panose="020F0502020204030204" pitchFamily="34" charset="0"/>
          </a:endParaRPr>
        </a:p>
      </dgm:t>
    </dgm:pt>
    <dgm:pt modelId="{364DA512-DEEF-4F93-8851-A10CAD90B704}" type="sibTrans" cxnId="{62D89CB3-7D37-46FD-BBDD-C0372EA775FE}">
      <dgm:prSet/>
      <dgm:spPr/>
      <dgm:t>
        <a:bodyPr/>
        <a:lstStyle/>
        <a:p>
          <a:endParaRPr lang="en-ZA" sz="1800" b="1" strike="noStrike">
            <a:effectLst/>
            <a:latin typeface="Calibri" panose="020F0502020204030204" pitchFamily="34" charset="0"/>
            <a:cs typeface="Calibri" panose="020F0502020204030204" pitchFamily="34" charset="0"/>
          </a:endParaRPr>
        </a:p>
      </dgm:t>
    </dgm:pt>
    <dgm:pt modelId="{43511338-C143-48BB-9469-3329FCEBB9F1}">
      <dgm:prSet custT="1"/>
      <dgm:spPr/>
      <dgm:t>
        <a:bodyPr/>
        <a:lstStyle/>
        <a:p>
          <a:r>
            <a:rPr lang="en-US" sz="1800" b="1" strike="noStrike" dirty="0">
              <a:effectLst/>
              <a:latin typeface="Calibri" panose="020F0502020204030204" pitchFamily="34" charset="0"/>
              <a:cs typeface="Calibri" panose="020F0502020204030204" pitchFamily="34" charset="0"/>
            </a:rPr>
            <a:t>Updating of the Registered Representative details</a:t>
          </a:r>
          <a:endParaRPr lang="en-ZA" sz="1800" b="1" strike="noStrike" dirty="0">
            <a:effectLst/>
            <a:latin typeface="Calibri" panose="020F0502020204030204" pitchFamily="34" charset="0"/>
            <a:cs typeface="Calibri" panose="020F0502020204030204" pitchFamily="34" charset="0"/>
          </a:endParaRPr>
        </a:p>
      </dgm:t>
    </dgm:pt>
    <dgm:pt modelId="{EAB3CFA1-295D-4290-9CBA-8B59478B2ABA}" type="parTrans" cxnId="{9F5D1EFE-7267-4C23-A861-8D8C7C9ED51E}">
      <dgm:prSet/>
      <dgm:spPr/>
      <dgm:t>
        <a:bodyPr/>
        <a:lstStyle/>
        <a:p>
          <a:endParaRPr lang="en-ZA" sz="1800" strike="noStrike">
            <a:effectLst/>
            <a:latin typeface="Calibri" panose="020F0502020204030204" pitchFamily="34" charset="0"/>
            <a:cs typeface="Calibri" panose="020F0502020204030204" pitchFamily="34" charset="0"/>
          </a:endParaRPr>
        </a:p>
      </dgm:t>
    </dgm:pt>
    <dgm:pt modelId="{F7C95A95-D7B3-4C35-A805-AAA67BB984CF}" type="sibTrans" cxnId="{9F5D1EFE-7267-4C23-A861-8D8C7C9ED51E}">
      <dgm:prSet/>
      <dgm:spPr/>
      <dgm:t>
        <a:bodyPr/>
        <a:lstStyle/>
        <a:p>
          <a:endParaRPr lang="en-ZA" sz="1800" strike="noStrike">
            <a:effectLst/>
            <a:latin typeface="Calibri" panose="020F0502020204030204" pitchFamily="34" charset="0"/>
            <a:cs typeface="Calibri" panose="020F0502020204030204" pitchFamily="34" charset="0"/>
          </a:endParaRPr>
        </a:p>
      </dgm:t>
    </dgm:pt>
    <dgm:pt modelId="{A24886EC-9F49-4B2D-B070-1DE7E2FF31F7}">
      <dgm:prSet custT="1"/>
      <dgm:spPr/>
      <dgm:t>
        <a:bodyPr/>
        <a:lstStyle/>
        <a:p>
          <a:r>
            <a:rPr lang="en-ZA" sz="1800" b="1" strike="noStrike" dirty="0">
              <a:effectLst/>
              <a:latin typeface="Calibri" panose="020F0502020204030204" pitchFamily="34" charset="0"/>
              <a:cs typeface="Calibri" panose="020F0502020204030204" pitchFamily="34" charset="0"/>
            </a:rPr>
            <a:t>Income Tax Assessment</a:t>
          </a:r>
        </a:p>
      </dgm:t>
    </dgm:pt>
    <dgm:pt modelId="{C459EE37-41D0-4B22-902E-BDC00D45D41F}" type="parTrans" cxnId="{EC32E168-9830-49E8-9F28-9864A35764C5}">
      <dgm:prSet/>
      <dgm:spPr/>
      <dgm:t>
        <a:bodyPr/>
        <a:lstStyle/>
        <a:p>
          <a:endParaRPr lang="en-ZA" sz="1800" strike="noStrike">
            <a:effectLst/>
            <a:latin typeface="Calibri" panose="020F0502020204030204" pitchFamily="34" charset="0"/>
            <a:cs typeface="Calibri" panose="020F0502020204030204" pitchFamily="34" charset="0"/>
          </a:endParaRPr>
        </a:p>
      </dgm:t>
    </dgm:pt>
    <dgm:pt modelId="{F194EE13-6F80-44A7-B6E5-D766ADC40000}" type="sibTrans" cxnId="{EC32E168-9830-49E8-9F28-9864A35764C5}">
      <dgm:prSet/>
      <dgm:spPr/>
      <dgm:t>
        <a:bodyPr/>
        <a:lstStyle/>
        <a:p>
          <a:endParaRPr lang="en-ZA" sz="1800" strike="noStrike">
            <a:effectLst/>
            <a:latin typeface="Calibri" panose="020F0502020204030204" pitchFamily="34" charset="0"/>
            <a:cs typeface="Calibri" panose="020F0502020204030204" pitchFamily="34" charset="0"/>
          </a:endParaRPr>
        </a:p>
      </dgm:t>
    </dgm:pt>
    <dgm:pt modelId="{4B30A077-57C5-4D5A-8781-F2E4784777D4}">
      <dgm:prSet custT="1"/>
      <dgm:spPr/>
      <dgm:t>
        <a:bodyPr/>
        <a:lstStyle/>
        <a:p>
          <a:r>
            <a:rPr lang="en-US" sz="1800" b="1" dirty="0">
              <a:latin typeface="Calibri" panose="020F0502020204030204" pitchFamily="34" charset="0"/>
              <a:cs typeface="Calibri" panose="020F0502020204030204" pitchFamily="34" charset="0"/>
            </a:rPr>
            <a:t>Additional information on Estates</a:t>
          </a:r>
          <a:endParaRPr lang="en-ZA" sz="1800" b="1" strike="noStrike" dirty="0">
            <a:effectLst/>
            <a:latin typeface="Calibri" panose="020F0502020204030204" pitchFamily="34" charset="0"/>
            <a:cs typeface="Calibri" panose="020F0502020204030204" pitchFamily="34" charset="0"/>
          </a:endParaRPr>
        </a:p>
      </dgm:t>
    </dgm:pt>
    <dgm:pt modelId="{4A3A8340-8CC2-4571-916E-CBDC12E3E542}" type="parTrans" cxnId="{0AA5A77C-2B78-4CDE-A0DE-0DFAE2AB4AF3}">
      <dgm:prSet/>
      <dgm:spPr/>
      <dgm:t>
        <a:bodyPr/>
        <a:lstStyle/>
        <a:p>
          <a:endParaRPr lang="en-ZA"/>
        </a:p>
      </dgm:t>
    </dgm:pt>
    <dgm:pt modelId="{4179304B-729A-43A6-AFF5-A3FF3E222B32}" type="sibTrans" cxnId="{0AA5A77C-2B78-4CDE-A0DE-0DFAE2AB4AF3}">
      <dgm:prSet/>
      <dgm:spPr/>
      <dgm:t>
        <a:bodyPr/>
        <a:lstStyle/>
        <a:p>
          <a:endParaRPr lang="en-ZA"/>
        </a:p>
      </dgm:t>
    </dgm:pt>
    <dgm:pt modelId="{BC32DB5F-F4EF-436A-AA0E-7B41EF6C9694}">
      <dgm:prSet custT="1"/>
      <dgm:spPr/>
      <dgm:t>
        <a:bodyPr/>
        <a:lstStyle/>
        <a:p>
          <a:r>
            <a:rPr lang="en-US" sz="1800" b="1" strike="noStrike" dirty="0">
              <a:effectLst/>
              <a:latin typeface="Calibri" panose="020F0502020204030204" pitchFamily="34" charset="0"/>
              <a:cs typeface="Calibri" panose="020F0502020204030204" pitchFamily="34" charset="0"/>
            </a:rPr>
            <a:t>Go Digital</a:t>
          </a:r>
          <a:endParaRPr lang="en-ZA" sz="1800" b="1" strike="noStrike" dirty="0">
            <a:effectLst/>
            <a:latin typeface="Calibri" panose="020F0502020204030204" pitchFamily="34" charset="0"/>
            <a:cs typeface="Calibri" panose="020F0502020204030204" pitchFamily="34" charset="0"/>
          </a:endParaRPr>
        </a:p>
      </dgm:t>
    </dgm:pt>
    <dgm:pt modelId="{247401E8-C210-40A5-9CDE-97FA679D68F1}" type="parTrans" cxnId="{F0A159F3-8CE0-4FC8-B71C-9A1ACF295B10}">
      <dgm:prSet/>
      <dgm:spPr/>
      <dgm:t>
        <a:bodyPr/>
        <a:lstStyle/>
        <a:p>
          <a:endParaRPr lang="en-ZA"/>
        </a:p>
      </dgm:t>
    </dgm:pt>
    <dgm:pt modelId="{FA244CF8-0E50-4FEF-A7CC-4696932CFC80}" type="sibTrans" cxnId="{F0A159F3-8CE0-4FC8-B71C-9A1ACF295B10}">
      <dgm:prSet/>
      <dgm:spPr/>
      <dgm:t>
        <a:bodyPr/>
        <a:lstStyle/>
        <a:p>
          <a:endParaRPr lang="en-ZA"/>
        </a:p>
      </dgm:t>
    </dgm:pt>
    <dgm:pt modelId="{E0869A21-2EDC-4759-B1E5-10035A8DC143}">
      <dgm:prSet custT="1"/>
      <dgm:spPr/>
      <dgm:t>
        <a:bodyPr/>
        <a:lstStyle/>
        <a:p>
          <a:r>
            <a:rPr lang="en-ZA" sz="1800" b="1" strike="noStrike" dirty="0">
              <a:effectLst/>
              <a:latin typeface="Calibri" panose="020F0502020204030204" pitchFamily="34" charset="0"/>
              <a:cs typeface="Calibri" panose="020F0502020204030204" pitchFamily="34" charset="0"/>
            </a:rPr>
            <a:t>Insolvent Estate</a:t>
          </a:r>
        </a:p>
      </dgm:t>
    </dgm:pt>
    <dgm:pt modelId="{7FBD1D12-E84B-4441-ACDE-2FFD74CFA826}" type="parTrans" cxnId="{97FD25A6-FAB9-4CCD-95EF-815F12CC6EB5}">
      <dgm:prSet/>
      <dgm:spPr/>
      <dgm:t>
        <a:bodyPr/>
        <a:lstStyle/>
        <a:p>
          <a:endParaRPr lang="en-ZA"/>
        </a:p>
      </dgm:t>
    </dgm:pt>
    <dgm:pt modelId="{28293080-620E-4F8C-97DB-5DCF37A11528}" type="sibTrans" cxnId="{97FD25A6-FAB9-4CCD-95EF-815F12CC6EB5}">
      <dgm:prSet/>
      <dgm:spPr/>
      <dgm:t>
        <a:bodyPr/>
        <a:lstStyle/>
        <a:p>
          <a:endParaRPr lang="en-ZA"/>
        </a:p>
      </dgm:t>
    </dgm:pt>
    <dgm:pt modelId="{706829E6-F7B7-49E1-A252-414D9C18D57F}" type="pres">
      <dgm:prSet presAssocID="{F3AEAD5B-B392-4C9A-813A-25EB298828B6}" presName="linear" presStyleCnt="0">
        <dgm:presLayoutVars>
          <dgm:dir/>
          <dgm:animLvl val="lvl"/>
          <dgm:resizeHandles val="exact"/>
        </dgm:presLayoutVars>
      </dgm:prSet>
      <dgm:spPr/>
    </dgm:pt>
    <dgm:pt modelId="{97C85F08-9D9C-4B8E-BDDA-97F2669C29A3}" type="pres">
      <dgm:prSet presAssocID="{4FD0963C-E34E-4D11-B70C-400D78DF9484}" presName="parentLin" presStyleCnt="0"/>
      <dgm:spPr/>
    </dgm:pt>
    <dgm:pt modelId="{5AAA5FAA-05E1-4A51-8A45-52EC5C4A7DB5}" type="pres">
      <dgm:prSet presAssocID="{4FD0963C-E34E-4D11-B70C-400D78DF9484}" presName="parentLeftMargin" presStyleLbl="node1" presStyleIdx="0" presStyleCnt="10"/>
      <dgm:spPr/>
    </dgm:pt>
    <dgm:pt modelId="{4CAB404A-1327-4A93-ACF2-C609F92CABB0}" type="pres">
      <dgm:prSet presAssocID="{4FD0963C-E34E-4D11-B70C-400D78DF9484}" presName="parentText" presStyleLbl="node1" presStyleIdx="0" presStyleCnt="10">
        <dgm:presLayoutVars>
          <dgm:chMax val="0"/>
          <dgm:bulletEnabled val="1"/>
        </dgm:presLayoutVars>
      </dgm:prSet>
      <dgm:spPr/>
    </dgm:pt>
    <dgm:pt modelId="{D0C9B0E8-DB9B-46F1-B657-D43CED8990F5}" type="pres">
      <dgm:prSet presAssocID="{4FD0963C-E34E-4D11-B70C-400D78DF9484}" presName="negativeSpace" presStyleCnt="0"/>
      <dgm:spPr/>
    </dgm:pt>
    <dgm:pt modelId="{96934DF7-83B1-42FB-9C6D-E37BD034ADF2}" type="pres">
      <dgm:prSet presAssocID="{4FD0963C-E34E-4D11-B70C-400D78DF9484}" presName="childText" presStyleLbl="conFgAcc1" presStyleIdx="0" presStyleCnt="10">
        <dgm:presLayoutVars>
          <dgm:bulletEnabled val="1"/>
        </dgm:presLayoutVars>
      </dgm:prSet>
      <dgm:spPr/>
    </dgm:pt>
    <dgm:pt modelId="{2A9A5355-F7DC-48F3-B25F-4160F0E2E10F}" type="pres">
      <dgm:prSet presAssocID="{B1E68293-B977-4544-B8AC-CE7DB5369711}" presName="spaceBetweenRectangles" presStyleCnt="0"/>
      <dgm:spPr/>
    </dgm:pt>
    <dgm:pt modelId="{941283FA-0D0F-462B-903C-4F2ED0487D66}" type="pres">
      <dgm:prSet presAssocID="{642A1D39-A6D6-4661-A729-BD108FB18108}" presName="parentLin" presStyleCnt="0"/>
      <dgm:spPr/>
    </dgm:pt>
    <dgm:pt modelId="{0B83C720-407E-4C6B-A493-050DE1D3BC6E}" type="pres">
      <dgm:prSet presAssocID="{642A1D39-A6D6-4661-A729-BD108FB18108}" presName="parentLeftMargin" presStyleLbl="node1" presStyleIdx="0" presStyleCnt="10"/>
      <dgm:spPr/>
    </dgm:pt>
    <dgm:pt modelId="{436407A0-1D66-47A7-9C06-7FDC27FE3C91}" type="pres">
      <dgm:prSet presAssocID="{642A1D39-A6D6-4661-A729-BD108FB18108}" presName="parentText" presStyleLbl="node1" presStyleIdx="1" presStyleCnt="10">
        <dgm:presLayoutVars>
          <dgm:chMax val="0"/>
          <dgm:bulletEnabled val="1"/>
        </dgm:presLayoutVars>
      </dgm:prSet>
      <dgm:spPr/>
    </dgm:pt>
    <dgm:pt modelId="{0741FD10-91A4-45CF-9F40-7995B96F60B9}" type="pres">
      <dgm:prSet presAssocID="{642A1D39-A6D6-4661-A729-BD108FB18108}" presName="negativeSpace" presStyleCnt="0"/>
      <dgm:spPr/>
    </dgm:pt>
    <dgm:pt modelId="{79CDC8CD-14C3-42CC-9C95-053B5CB6D07E}" type="pres">
      <dgm:prSet presAssocID="{642A1D39-A6D6-4661-A729-BD108FB18108}" presName="childText" presStyleLbl="conFgAcc1" presStyleIdx="1" presStyleCnt="10">
        <dgm:presLayoutVars>
          <dgm:bulletEnabled val="1"/>
        </dgm:presLayoutVars>
      </dgm:prSet>
      <dgm:spPr/>
    </dgm:pt>
    <dgm:pt modelId="{2706A924-98CD-401A-9F06-DABB20D7EAF6}" type="pres">
      <dgm:prSet presAssocID="{D067D846-3A0D-4BFC-AB80-5CFFCFDA7CD8}" presName="spaceBetweenRectangles" presStyleCnt="0"/>
      <dgm:spPr/>
    </dgm:pt>
    <dgm:pt modelId="{81C7D26A-A4FA-4642-A7CE-E821B1E35DF8}" type="pres">
      <dgm:prSet presAssocID="{43511338-C143-48BB-9469-3329FCEBB9F1}" presName="parentLin" presStyleCnt="0"/>
      <dgm:spPr/>
    </dgm:pt>
    <dgm:pt modelId="{34A6FF79-61DB-4313-B239-4F092ECB6ED3}" type="pres">
      <dgm:prSet presAssocID="{43511338-C143-48BB-9469-3329FCEBB9F1}" presName="parentLeftMargin" presStyleLbl="node1" presStyleIdx="1" presStyleCnt="10"/>
      <dgm:spPr/>
    </dgm:pt>
    <dgm:pt modelId="{FAB12BC5-3FBB-4D90-AEF8-4A5D418E8386}" type="pres">
      <dgm:prSet presAssocID="{43511338-C143-48BB-9469-3329FCEBB9F1}" presName="parentText" presStyleLbl="node1" presStyleIdx="2" presStyleCnt="10">
        <dgm:presLayoutVars>
          <dgm:chMax val="0"/>
          <dgm:bulletEnabled val="1"/>
        </dgm:presLayoutVars>
      </dgm:prSet>
      <dgm:spPr/>
    </dgm:pt>
    <dgm:pt modelId="{BD7B336C-FDD2-4903-B5BD-27E35C31A86F}" type="pres">
      <dgm:prSet presAssocID="{43511338-C143-48BB-9469-3329FCEBB9F1}" presName="negativeSpace" presStyleCnt="0"/>
      <dgm:spPr/>
    </dgm:pt>
    <dgm:pt modelId="{5E50C1D9-A7BA-4182-8E09-DB6C4C06CAF7}" type="pres">
      <dgm:prSet presAssocID="{43511338-C143-48BB-9469-3329FCEBB9F1}" presName="childText" presStyleLbl="conFgAcc1" presStyleIdx="2" presStyleCnt="10">
        <dgm:presLayoutVars>
          <dgm:bulletEnabled val="1"/>
        </dgm:presLayoutVars>
      </dgm:prSet>
      <dgm:spPr/>
    </dgm:pt>
    <dgm:pt modelId="{11F30F98-1752-4AB5-ADF2-BE2634C163EA}" type="pres">
      <dgm:prSet presAssocID="{F7C95A95-D7B3-4C35-A805-AAA67BB984CF}" presName="spaceBetweenRectangles" presStyleCnt="0"/>
      <dgm:spPr/>
    </dgm:pt>
    <dgm:pt modelId="{AA2E5737-7964-4C5E-BA19-5F0E20846D9A}" type="pres">
      <dgm:prSet presAssocID="{980E5214-99CD-4208-B44E-D879B3B6292E}" presName="parentLin" presStyleCnt="0"/>
      <dgm:spPr/>
    </dgm:pt>
    <dgm:pt modelId="{87A127DB-8E00-4807-B48E-91A9534DB9F8}" type="pres">
      <dgm:prSet presAssocID="{980E5214-99CD-4208-B44E-D879B3B6292E}" presName="parentLeftMargin" presStyleLbl="node1" presStyleIdx="2" presStyleCnt="10"/>
      <dgm:spPr/>
    </dgm:pt>
    <dgm:pt modelId="{1B98E487-1940-4D3C-9DD0-345B117D57CB}" type="pres">
      <dgm:prSet presAssocID="{980E5214-99CD-4208-B44E-D879B3B6292E}" presName="parentText" presStyleLbl="node1" presStyleIdx="3" presStyleCnt="10">
        <dgm:presLayoutVars>
          <dgm:chMax val="0"/>
          <dgm:bulletEnabled val="1"/>
        </dgm:presLayoutVars>
      </dgm:prSet>
      <dgm:spPr/>
    </dgm:pt>
    <dgm:pt modelId="{1A1A655D-F845-4441-88FA-F090CDF1CEDE}" type="pres">
      <dgm:prSet presAssocID="{980E5214-99CD-4208-B44E-D879B3B6292E}" presName="negativeSpace" presStyleCnt="0"/>
      <dgm:spPr/>
    </dgm:pt>
    <dgm:pt modelId="{B05FBE34-9048-42AF-86BB-9167255ABF8A}" type="pres">
      <dgm:prSet presAssocID="{980E5214-99CD-4208-B44E-D879B3B6292E}" presName="childText" presStyleLbl="conFgAcc1" presStyleIdx="3" presStyleCnt="10" custLinFactNeighborY="-49764">
        <dgm:presLayoutVars>
          <dgm:bulletEnabled val="1"/>
        </dgm:presLayoutVars>
      </dgm:prSet>
      <dgm:spPr/>
    </dgm:pt>
    <dgm:pt modelId="{734A0115-FE1B-4F9B-976E-CF3608BAF92E}" type="pres">
      <dgm:prSet presAssocID="{704FA346-1979-4F1B-A5C6-636E944DD1EB}" presName="spaceBetweenRectangles" presStyleCnt="0"/>
      <dgm:spPr/>
    </dgm:pt>
    <dgm:pt modelId="{93BD9F66-8412-4B9D-ADD8-197786BC1A7A}" type="pres">
      <dgm:prSet presAssocID="{A24886EC-9F49-4B2D-B070-1DE7E2FF31F7}" presName="parentLin" presStyleCnt="0"/>
      <dgm:spPr/>
    </dgm:pt>
    <dgm:pt modelId="{E6212D18-5B6B-4503-A578-AF4DAF8D0778}" type="pres">
      <dgm:prSet presAssocID="{A24886EC-9F49-4B2D-B070-1DE7E2FF31F7}" presName="parentLeftMargin" presStyleLbl="node1" presStyleIdx="3" presStyleCnt="10"/>
      <dgm:spPr/>
    </dgm:pt>
    <dgm:pt modelId="{5659B886-4C30-4C9F-A8A7-24E345032D47}" type="pres">
      <dgm:prSet presAssocID="{A24886EC-9F49-4B2D-B070-1DE7E2FF31F7}" presName="parentText" presStyleLbl="node1" presStyleIdx="4" presStyleCnt="10">
        <dgm:presLayoutVars>
          <dgm:chMax val="0"/>
          <dgm:bulletEnabled val="1"/>
        </dgm:presLayoutVars>
      </dgm:prSet>
      <dgm:spPr/>
    </dgm:pt>
    <dgm:pt modelId="{61A92733-1DC1-4030-A641-97C89A9DD498}" type="pres">
      <dgm:prSet presAssocID="{A24886EC-9F49-4B2D-B070-1DE7E2FF31F7}" presName="negativeSpace" presStyleCnt="0"/>
      <dgm:spPr/>
    </dgm:pt>
    <dgm:pt modelId="{9238D44F-E910-4FF5-BA62-29E348000D6E}" type="pres">
      <dgm:prSet presAssocID="{A24886EC-9F49-4B2D-B070-1DE7E2FF31F7}" presName="childText" presStyleLbl="conFgAcc1" presStyleIdx="4" presStyleCnt="10" custLinFactNeighborY="18660">
        <dgm:presLayoutVars>
          <dgm:bulletEnabled val="1"/>
        </dgm:presLayoutVars>
      </dgm:prSet>
      <dgm:spPr/>
    </dgm:pt>
    <dgm:pt modelId="{FFA241C4-1331-4F11-A6E6-6C1A78C4FD77}" type="pres">
      <dgm:prSet presAssocID="{F194EE13-6F80-44A7-B6E5-D766ADC40000}" presName="spaceBetweenRectangles" presStyleCnt="0"/>
      <dgm:spPr/>
    </dgm:pt>
    <dgm:pt modelId="{EB2AAACA-30B5-41F0-A4E4-6491B4EFC822}" type="pres">
      <dgm:prSet presAssocID="{4C155EB1-D85F-4546-BED7-50335E641CCE}" presName="parentLin" presStyleCnt="0"/>
      <dgm:spPr/>
    </dgm:pt>
    <dgm:pt modelId="{30230E09-6020-4E1E-ADF9-E127AF640182}" type="pres">
      <dgm:prSet presAssocID="{4C155EB1-D85F-4546-BED7-50335E641CCE}" presName="parentLeftMargin" presStyleLbl="node1" presStyleIdx="4" presStyleCnt="10"/>
      <dgm:spPr/>
    </dgm:pt>
    <dgm:pt modelId="{31663A12-A7E5-4400-AD36-5CFF69BD7F6F}" type="pres">
      <dgm:prSet presAssocID="{4C155EB1-D85F-4546-BED7-50335E641CCE}" presName="parentText" presStyleLbl="node1" presStyleIdx="5" presStyleCnt="10">
        <dgm:presLayoutVars>
          <dgm:chMax val="0"/>
          <dgm:bulletEnabled val="1"/>
        </dgm:presLayoutVars>
      </dgm:prSet>
      <dgm:spPr/>
    </dgm:pt>
    <dgm:pt modelId="{BED1C8B0-2343-4CFA-9D77-B05767E50F3A}" type="pres">
      <dgm:prSet presAssocID="{4C155EB1-D85F-4546-BED7-50335E641CCE}" presName="negativeSpace" presStyleCnt="0"/>
      <dgm:spPr/>
    </dgm:pt>
    <dgm:pt modelId="{269BAAD9-E664-48B4-B49B-18D32AA3C473}" type="pres">
      <dgm:prSet presAssocID="{4C155EB1-D85F-4546-BED7-50335E641CCE}" presName="childText" presStyleLbl="conFgAcc1" presStyleIdx="5" presStyleCnt="10">
        <dgm:presLayoutVars>
          <dgm:bulletEnabled val="1"/>
        </dgm:presLayoutVars>
      </dgm:prSet>
      <dgm:spPr/>
    </dgm:pt>
    <dgm:pt modelId="{56CD85D9-3882-4E9B-966A-15047C8E678A}" type="pres">
      <dgm:prSet presAssocID="{364DA512-DEEF-4F93-8851-A10CAD90B704}" presName="spaceBetweenRectangles" presStyleCnt="0"/>
      <dgm:spPr/>
    </dgm:pt>
    <dgm:pt modelId="{B2EB5B09-978B-41EA-9418-AE93FB95FD26}" type="pres">
      <dgm:prSet presAssocID="{E0869A21-2EDC-4759-B1E5-10035A8DC143}" presName="parentLin" presStyleCnt="0"/>
      <dgm:spPr/>
    </dgm:pt>
    <dgm:pt modelId="{39A7832C-2B9E-4113-BED9-9973406F3204}" type="pres">
      <dgm:prSet presAssocID="{E0869A21-2EDC-4759-B1E5-10035A8DC143}" presName="parentLeftMargin" presStyleLbl="node1" presStyleIdx="5" presStyleCnt="10"/>
      <dgm:spPr/>
    </dgm:pt>
    <dgm:pt modelId="{0546A31E-053D-41F6-AFB1-293B64FFBB0B}" type="pres">
      <dgm:prSet presAssocID="{E0869A21-2EDC-4759-B1E5-10035A8DC143}" presName="parentText" presStyleLbl="node1" presStyleIdx="6" presStyleCnt="10">
        <dgm:presLayoutVars>
          <dgm:chMax val="0"/>
          <dgm:bulletEnabled val="1"/>
        </dgm:presLayoutVars>
      </dgm:prSet>
      <dgm:spPr/>
    </dgm:pt>
    <dgm:pt modelId="{F6313E95-BDEC-4861-B989-5840AC44D5FE}" type="pres">
      <dgm:prSet presAssocID="{E0869A21-2EDC-4759-B1E5-10035A8DC143}" presName="negativeSpace" presStyleCnt="0"/>
      <dgm:spPr/>
    </dgm:pt>
    <dgm:pt modelId="{F81E09FC-DCE9-41BF-9870-10DF704E59DD}" type="pres">
      <dgm:prSet presAssocID="{E0869A21-2EDC-4759-B1E5-10035A8DC143}" presName="childText" presStyleLbl="conFgAcc1" presStyleIdx="6" presStyleCnt="10">
        <dgm:presLayoutVars>
          <dgm:bulletEnabled val="1"/>
        </dgm:presLayoutVars>
      </dgm:prSet>
      <dgm:spPr/>
    </dgm:pt>
    <dgm:pt modelId="{F3539759-B65A-4163-B47B-0BABB4772DEC}" type="pres">
      <dgm:prSet presAssocID="{28293080-620E-4F8C-97DB-5DCF37A11528}" presName="spaceBetweenRectangles" presStyleCnt="0"/>
      <dgm:spPr/>
    </dgm:pt>
    <dgm:pt modelId="{C2CCF2E8-A420-450C-AA58-16C5439A6C24}" type="pres">
      <dgm:prSet presAssocID="{7D3EC302-C9A5-4F5F-8F94-7EDD37DE4708}" presName="parentLin" presStyleCnt="0"/>
      <dgm:spPr/>
    </dgm:pt>
    <dgm:pt modelId="{6C0303C9-6BBD-48CC-91E6-107DD1AC7AFF}" type="pres">
      <dgm:prSet presAssocID="{7D3EC302-C9A5-4F5F-8F94-7EDD37DE4708}" presName="parentLeftMargin" presStyleLbl="node1" presStyleIdx="6" presStyleCnt="10"/>
      <dgm:spPr/>
    </dgm:pt>
    <dgm:pt modelId="{055A1817-65D4-4229-9251-776DCD4C1953}" type="pres">
      <dgm:prSet presAssocID="{7D3EC302-C9A5-4F5F-8F94-7EDD37DE4708}" presName="parentText" presStyleLbl="node1" presStyleIdx="7" presStyleCnt="10">
        <dgm:presLayoutVars>
          <dgm:chMax val="0"/>
          <dgm:bulletEnabled val="1"/>
        </dgm:presLayoutVars>
      </dgm:prSet>
      <dgm:spPr/>
    </dgm:pt>
    <dgm:pt modelId="{8AA5C0E9-4F4C-4596-B813-5A82A974B658}" type="pres">
      <dgm:prSet presAssocID="{7D3EC302-C9A5-4F5F-8F94-7EDD37DE4708}" presName="negativeSpace" presStyleCnt="0"/>
      <dgm:spPr/>
    </dgm:pt>
    <dgm:pt modelId="{99ED1BB9-F15B-4422-AADA-8178FD5F4EF8}" type="pres">
      <dgm:prSet presAssocID="{7D3EC302-C9A5-4F5F-8F94-7EDD37DE4708}" presName="childText" presStyleLbl="conFgAcc1" presStyleIdx="7" presStyleCnt="10">
        <dgm:presLayoutVars>
          <dgm:bulletEnabled val="1"/>
        </dgm:presLayoutVars>
      </dgm:prSet>
      <dgm:spPr/>
    </dgm:pt>
    <dgm:pt modelId="{14B77EDA-8822-44FD-BEA2-67F121B60F56}" type="pres">
      <dgm:prSet presAssocID="{52A373EF-449D-4EB0-BF9D-1CF991508E5A}" presName="spaceBetweenRectangles" presStyleCnt="0"/>
      <dgm:spPr/>
    </dgm:pt>
    <dgm:pt modelId="{3E1AC7F6-7D76-4CE0-AD6A-74EE40ED275C}" type="pres">
      <dgm:prSet presAssocID="{4B30A077-57C5-4D5A-8781-F2E4784777D4}" presName="parentLin" presStyleCnt="0"/>
      <dgm:spPr/>
    </dgm:pt>
    <dgm:pt modelId="{8F6158C7-9DCB-4B35-99E2-06D3B993A80C}" type="pres">
      <dgm:prSet presAssocID="{4B30A077-57C5-4D5A-8781-F2E4784777D4}" presName="parentLeftMargin" presStyleLbl="node1" presStyleIdx="7" presStyleCnt="10"/>
      <dgm:spPr/>
    </dgm:pt>
    <dgm:pt modelId="{13347798-AD0D-47BC-B374-FEFD368E6BE8}" type="pres">
      <dgm:prSet presAssocID="{4B30A077-57C5-4D5A-8781-F2E4784777D4}" presName="parentText" presStyleLbl="node1" presStyleIdx="8" presStyleCnt="10">
        <dgm:presLayoutVars>
          <dgm:chMax val="0"/>
          <dgm:bulletEnabled val="1"/>
        </dgm:presLayoutVars>
      </dgm:prSet>
      <dgm:spPr/>
    </dgm:pt>
    <dgm:pt modelId="{B686689E-1FE2-43E8-A34C-9572A3568CD7}" type="pres">
      <dgm:prSet presAssocID="{4B30A077-57C5-4D5A-8781-F2E4784777D4}" presName="negativeSpace" presStyleCnt="0"/>
      <dgm:spPr/>
    </dgm:pt>
    <dgm:pt modelId="{BC8A7E1B-0CD4-4AA1-92F0-DFC74C9D4B7D}" type="pres">
      <dgm:prSet presAssocID="{4B30A077-57C5-4D5A-8781-F2E4784777D4}" presName="childText" presStyleLbl="conFgAcc1" presStyleIdx="8" presStyleCnt="10">
        <dgm:presLayoutVars>
          <dgm:bulletEnabled val="1"/>
        </dgm:presLayoutVars>
      </dgm:prSet>
      <dgm:spPr/>
    </dgm:pt>
    <dgm:pt modelId="{E727E03B-8C2D-4349-9C96-185F04AD782D}" type="pres">
      <dgm:prSet presAssocID="{4179304B-729A-43A6-AFF5-A3FF3E222B32}" presName="spaceBetweenRectangles" presStyleCnt="0"/>
      <dgm:spPr/>
    </dgm:pt>
    <dgm:pt modelId="{975C3F29-128F-4E80-A374-90E9B16BCEB1}" type="pres">
      <dgm:prSet presAssocID="{BC32DB5F-F4EF-436A-AA0E-7B41EF6C9694}" presName="parentLin" presStyleCnt="0"/>
      <dgm:spPr/>
    </dgm:pt>
    <dgm:pt modelId="{E3C09EDD-8A04-4E46-82D3-75E3FE95AA1F}" type="pres">
      <dgm:prSet presAssocID="{BC32DB5F-F4EF-436A-AA0E-7B41EF6C9694}" presName="parentLeftMargin" presStyleLbl="node1" presStyleIdx="8" presStyleCnt="10"/>
      <dgm:spPr/>
    </dgm:pt>
    <dgm:pt modelId="{A6268075-BE22-44D4-95AF-EB73A011FE13}" type="pres">
      <dgm:prSet presAssocID="{BC32DB5F-F4EF-436A-AA0E-7B41EF6C9694}" presName="parentText" presStyleLbl="node1" presStyleIdx="9" presStyleCnt="10">
        <dgm:presLayoutVars>
          <dgm:chMax val="0"/>
          <dgm:bulletEnabled val="1"/>
        </dgm:presLayoutVars>
      </dgm:prSet>
      <dgm:spPr/>
    </dgm:pt>
    <dgm:pt modelId="{3FA5018C-1AC4-4F9C-ACB1-4BBA91AE3EDB}" type="pres">
      <dgm:prSet presAssocID="{BC32DB5F-F4EF-436A-AA0E-7B41EF6C9694}" presName="negativeSpace" presStyleCnt="0"/>
      <dgm:spPr/>
    </dgm:pt>
    <dgm:pt modelId="{5C992A53-FDF7-416E-A91F-4D72323BC87E}" type="pres">
      <dgm:prSet presAssocID="{BC32DB5F-F4EF-436A-AA0E-7B41EF6C9694}" presName="childText" presStyleLbl="conFgAcc1" presStyleIdx="9" presStyleCnt="10">
        <dgm:presLayoutVars>
          <dgm:bulletEnabled val="1"/>
        </dgm:presLayoutVars>
      </dgm:prSet>
      <dgm:spPr/>
    </dgm:pt>
  </dgm:ptLst>
  <dgm:cxnLst>
    <dgm:cxn modelId="{E9564703-52C5-4557-BA37-29F3789F4F6F}" type="presOf" srcId="{4C155EB1-D85F-4546-BED7-50335E641CCE}" destId="{31663A12-A7E5-4400-AD36-5CFF69BD7F6F}" srcOrd="1" destOrd="0" presId="urn:microsoft.com/office/officeart/2005/8/layout/list1"/>
    <dgm:cxn modelId="{315F0C05-50D8-4374-A278-EC3F091E2434}" srcId="{F3AEAD5B-B392-4C9A-813A-25EB298828B6}" destId="{7D3EC302-C9A5-4F5F-8F94-7EDD37DE4708}" srcOrd="7" destOrd="0" parTransId="{50977AC0-55D4-4041-A24F-E2DFB91A35AB}" sibTransId="{52A373EF-449D-4EB0-BF9D-1CF991508E5A}"/>
    <dgm:cxn modelId="{E095780C-7B7D-4685-B336-7A54C76C2E07}" type="presOf" srcId="{A24886EC-9F49-4B2D-B070-1DE7E2FF31F7}" destId="{5659B886-4C30-4C9F-A8A7-24E345032D47}" srcOrd="1" destOrd="0" presId="urn:microsoft.com/office/officeart/2005/8/layout/list1"/>
    <dgm:cxn modelId="{5EA28F1B-A7B8-4DC1-AA47-F5A232E7B572}" type="presOf" srcId="{BC32DB5F-F4EF-436A-AA0E-7B41EF6C9694}" destId="{E3C09EDD-8A04-4E46-82D3-75E3FE95AA1F}" srcOrd="0" destOrd="0" presId="urn:microsoft.com/office/officeart/2005/8/layout/list1"/>
    <dgm:cxn modelId="{8324C329-5376-424C-BD5F-436580B7EC54}" type="presOf" srcId="{4C155EB1-D85F-4546-BED7-50335E641CCE}" destId="{30230E09-6020-4E1E-ADF9-E127AF640182}" srcOrd="0" destOrd="0" presId="urn:microsoft.com/office/officeart/2005/8/layout/list1"/>
    <dgm:cxn modelId="{0A4B3C2C-50F7-4ED2-AA78-CDF5B1BE09DB}" type="presOf" srcId="{980E5214-99CD-4208-B44E-D879B3B6292E}" destId="{1B98E487-1940-4D3C-9DD0-345B117D57CB}" srcOrd="1" destOrd="0" presId="urn:microsoft.com/office/officeart/2005/8/layout/list1"/>
    <dgm:cxn modelId="{DC4C8036-BAEB-4B46-9BC9-DF008EE53F3B}" type="presOf" srcId="{4B30A077-57C5-4D5A-8781-F2E4784777D4}" destId="{13347798-AD0D-47BC-B374-FEFD368E6BE8}" srcOrd="1" destOrd="0" presId="urn:microsoft.com/office/officeart/2005/8/layout/list1"/>
    <dgm:cxn modelId="{CF3AA337-2552-42F6-96AC-4335E545FD97}" srcId="{F3AEAD5B-B392-4C9A-813A-25EB298828B6}" destId="{4FD0963C-E34E-4D11-B70C-400D78DF9484}" srcOrd="0" destOrd="0" parTransId="{869E0B03-A062-4B1C-835D-8E98E4EA9156}" sibTransId="{B1E68293-B977-4544-B8AC-CE7DB5369711}"/>
    <dgm:cxn modelId="{EC32E168-9830-49E8-9F28-9864A35764C5}" srcId="{F3AEAD5B-B392-4C9A-813A-25EB298828B6}" destId="{A24886EC-9F49-4B2D-B070-1DE7E2FF31F7}" srcOrd="4" destOrd="0" parTransId="{C459EE37-41D0-4B22-902E-BDC00D45D41F}" sibTransId="{F194EE13-6F80-44A7-B6E5-D766ADC40000}"/>
    <dgm:cxn modelId="{3EF3B069-243B-434D-9EF3-883A43D75F02}" type="presOf" srcId="{E0869A21-2EDC-4759-B1E5-10035A8DC143}" destId="{39A7832C-2B9E-4113-BED9-9973406F3204}" srcOrd="0" destOrd="0" presId="urn:microsoft.com/office/officeart/2005/8/layout/list1"/>
    <dgm:cxn modelId="{75144D6C-8EF1-4B29-BC34-B1701AE755C8}" type="presOf" srcId="{BC32DB5F-F4EF-436A-AA0E-7B41EF6C9694}" destId="{A6268075-BE22-44D4-95AF-EB73A011FE13}" srcOrd="1" destOrd="0" presId="urn:microsoft.com/office/officeart/2005/8/layout/list1"/>
    <dgm:cxn modelId="{4B495170-7DE2-4A9E-B93C-039731B755C9}" type="presOf" srcId="{43511338-C143-48BB-9469-3329FCEBB9F1}" destId="{34A6FF79-61DB-4313-B239-4F092ECB6ED3}" srcOrd="0" destOrd="0" presId="urn:microsoft.com/office/officeart/2005/8/layout/list1"/>
    <dgm:cxn modelId="{FACA6E54-312C-4DAF-AA7E-EB5142D0B58C}" type="presOf" srcId="{642A1D39-A6D6-4661-A729-BD108FB18108}" destId="{0B83C720-407E-4C6B-A493-050DE1D3BC6E}" srcOrd="0" destOrd="0" presId="urn:microsoft.com/office/officeart/2005/8/layout/list1"/>
    <dgm:cxn modelId="{E3F11F75-D29D-4B96-82C0-B0692FE15ECA}" type="presOf" srcId="{642A1D39-A6D6-4661-A729-BD108FB18108}" destId="{436407A0-1D66-47A7-9C06-7FDC27FE3C91}" srcOrd="1" destOrd="0" presId="urn:microsoft.com/office/officeart/2005/8/layout/list1"/>
    <dgm:cxn modelId="{0AA5A77C-2B78-4CDE-A0DE-0DFAE2AB4AF3}" srcId="{F3AEAD5B-B392-4C9A-813A-25EB298828B6}" destId="{4B30A077-57C5-4D5A-8781-F2E4784777D4}" srcOrd="8" destOrd="0" parTransId="{4A3A8340-8CC2-4571-916E-CBDC12E3E542}" sibTransId="{4179304B-729A-43A6-AFF5-A3FF3E222B32}"/>
    <dgm:cxn modelId="{9BBA899B-7EDD-493A-8C07-31821562B7A8}" srcId="{F3AEAD5B-B392-4C9A-813A-25EB298828B6}" destId="{642A1D39-A6D6-4661-A729-BD108FB18108}" srcOrd="1" destOrd="0" parTransId="{AD23C9E7-C926-48FB-A025-410F4CB8D208}" sibTransId="{D067D846-3A0D-4BFC-AB80-5CFFCFDA7CD8}"/>
    <dgm:cxn modelId="{1D764B9C-2E28-471A-9A21-438CD8854552}" type="presOf" srcId="{7D3EC302-C9A5-4F5F-8F94-7EDD37DE4708}" destId="{055A1817-65D4-4229-9251-776DCD4C1953}" srcOrd="1" destOrd="0" presId="urn:microsoft.com/office/officeart/2005/8/layout/list1"/>
    <dgm:cxn modelId="{97FD25A6-FAB9-4CCD-95EF-815F12CC6EB5}" srcId="{F3AEAD5B-B392-4C9A-813A-25EB298828B6}" destId="{E0869A21-2EDC-4759-B1E5-10035A8DC143}" srcOrd="6" destOrd="0" parTransId="{7FBD1D12-E84B-4441-ACDE-2FFD74CFA826}" sibTransId="{28293080-620E-4F8C-97DB-5DCF37A11528}"/>
    <dgm:cxn modelId="{62D89CB3-7D37-46FD-BBDD-C0372EA775FE}" srcId="{F3AEAD5B-B392-4C9A-813A-25EB298828B6}" destId="{4C155EB1-D85F-4546-BED7-50335E641CCE}" srcOrd="5" destOrd="0" parTransId="{0E29A0FC-5813-43BF-81D5-A70EE5D51A42}" sibTransId="{364DA512-DEEF-4F93-8851-A10CAD90B704}"/>
    <dgm:cxn modelId="{CE3648BA-72BD-4AC4-B71C-11069B19FB10}" type="presOf" srcId="{43511338-C143-48BB-9469-3329FCEBB9F1}" destId="{FAB12BC5-3FBB-4D90-AEF8-4A5D418E8386}" srcOrd="1" destOrd="0" presId="urn:microsoft.com/office/officeart/2005/8/layout/list1"/>
    <dgm:cxn modelId="{B6E218C6-82CE-44AB-9A67-852FE54AEA72}" type="presOf" srcId="{4FD0963C-E34E-4D11-B70C-400D78DF9484}" destId="{5AAA5FAA-05E1-4A51-8A45-52EC5C4A7DB5}" srcOrd="0" destOrd="0" presId="urn:microsoft.com/office/officeart/2005/8/layout/list1"/>
    <dgm:cxn modelId="{B9A2F6C8-1306-411B-A34C-1BA4D51B1D30}" type="presOf" srcId="{4B30A077-57C5-4D5A-8781-F2E4784777D4}" destId="{8F6158C7-9DCB-4B35-99E2-06D3B993A80C}" srcOrd="0" destOrd="0" presId="urn:microsoft.com/office/officeart/2005/8/layout/list1"/>
    <dgm:cxn modelId="{71446ACC-2426-4DA3-8D93-042231527073}" type="presOf" srcId="{E0869A21-2EDC-4759-B1E5-10035A8DC143}" destId="{0546A31E-053D-41F6-AFB1-293B64FFBB0B}" srcOrd="1" destOrd="0" presId="urn:microsoft.com/office/officeart/2005/8/layout/list1"/>
    <dgm:cxn modelId="{F712BAD0-08DB-4E10-92AF-3E62C7C424EC}" type="presOf" srcId="{F3AEAD5B-B392-4C9A-813A-25EB298828B6}" destId="{706829E6-F7B7-49E1-A252-414D9C18D57F}" srcOrd="0" destOrd="0" presId="urn:microsoft.com/office/officeart/2005/8/layout/list1"/>
    <dgm:cxn modelId="{C3BA4AD5-6EF9-469D-BD7B-1F0E074DF31B}" srcId="{F3AEAD5B-B392-4C9A-813A-25EB298828B6}" destId="{980E5214-99CD-4208-B44E-D879B3B6292E}" srcOrd="3" destOrd="0" parTransId="{DBA812F6-F2EF-4018-83A4-7159A545430C}" sibTransId="{704FA346-1979-4F1B-A5C6-636E944DD1EB}"/>
    <dgm:cxn modelId="{BF6A48DC-CD76-4546-9415-91A6C01BDDC5}" type="presOf" srcId="{A24886EC-9F49-4B2D-B070-1DE7E2FF31F7}" destId="{E6212D18-5B6B-4503-A578-AF4DAF8D0778}" srcOrd="0" destOrd="0" presId="urn:microsoft.com/office/officeart/2005/8/layout/list1"/>
    <dgm:cxn modelId="{ED567DE0-8443-40F2-B6D6-98690821F6C8}" type="presOf" srcId="{980E5214-99CD-4208-B44E-D879B3B6292E}" destId="{87A127DB-8E00-4807-B48E-91A9534DB9F8}" srcOrd="0" destOrd="0" presId="urn:microsoft.com/office/officeart/2005/8/layout/list1"/>
    <dgm:cxn modelId="{EDFBA4EB-2D46-40FE-BE8D-788BDFDB898F}" type="presOf" srcId="{7D3EC302-C9A5-4F5F-8F94-7EDD37DE4708}" destId="{6C0303C9-6BBD-48CC-91E6-107DD1AC7AFF}" srcOrd="0" destOrd="0" presId="urn:microsoft.com/office/officeart/2005/8/layout/list1"/>
    <dgm:cxn modelId="{A6FCF2EE-74CA-4D0C-BECE-1C506DC0C9D0}" type="presOf" srcId="{4FD0963C-E34E-4D11-B70C-400D78DF9484}" destId="{4CAB404A-1327-4A93-ACF2-C609F92CABB0}" srcOrd="1" destOrd="0" presId="urn:microsoft.com/office/officeart/2005/8/layout/list1"/>
    <dgm:cxn modelId="{F0A159F3-8CE0-4FC8-B71C-9A1ACF295B10}" srcId="{F3AEAD5B-B392-4C9A-813A-25EB298828B6}" destId="{BC32DB5F-F4EF-436A-AA0E-7B41EF6C9694}" srcOrd="9" destOrd="0" parTransId="{247401E8-C210-40A5-9CDE-97FA679D68F1}" sibTransId="{FA244CF8-0E50-4FEF-A7CC-4696932CFC80}"/>
    <dgm:cxn modelId="{9F5D1EFE-7267-4C23-A861-8D8C7C9ED51E}" srcId="{F3AEAD5B-B392-4C9A-813A-25EB298828B6}" destId="{43511338-C143-48BB-9469-3329FCEBB9F1}" srcOrd="2" destOrd="0" parTransId="{EAB3CFA1-295D-4290-9CBA-8B59478B2ABA}" sibTransId="{F7C95A95-D7B3-4C35-A805-AAA67BB984CF}"/>
    <dgm:cxn modelId="{0F6BDEED-F54D-472E-899E-779A76686AC1}" type="presParOf" srcId="{706829E6-F7B7-49E1-A252-414D9C18D57F}" destId="{97C85F08-9D9C-4B8E-BDDA-97F2669C29A3}" srcOrd="0" destOrd="0" presId="urn:microsoft.com/office/officeart/2005/8/layout/list1"/>
    <dgm:cxn modelId="{8F09FD2A-9BF7-4C83-B099-AFFCA6685666}" type="presParOf" srcId="{97C85F08-9D9C-4B8E-BDDA-97F2669C29A3}" destId="{5AAA5FAA-05E1-4A51-8A45-52EC5C4A7DB5}" srcOrd="0" destOrd="0" presId="urn:microsoft.com/office/officeart/2005/8/layout/list1"/>
    <dgm:cxn modelId="{1FA57964-5838-4E70-84F7-E03E9ED0DBCA}" type="presParOf" srcId="{97C85F08-9D9C-4B8E-BDDA-97F2669C29A3}" destId="{4CAB404A-1327-4A93-ACF2-C609F92CABB0}" srcOrd="1" destOrd="0" presId="urn:microsoft.com/office/officeart/2005/8/layout/list1"/>
    <dgm:cxn modelId="{58D32139-975D-4DF6-A308-B54ADD1BBA14}" type="presParOf" srcId="{706829E6-F7B7-49E1-A252-414D9C18D57F}" destId="{D0C9B0E8-DB9B-46F1-B657-D43CED8990F5}" srcOrd="1" destOrd="0" presId="urn:microsoft.com/office/officeart/2005/8/layout/list1"/>
    <dgm:cxn modelId="{B91B832F-C310-4231-ACEF-A77E7727E628}" type="presParOf" srcId="{706829E6-F7B7-49E1-A252-414D9C18D57F}" destId="{96934DF7-83B1-42FB-9C6D-E37BD034ADF2}" srcOrd="2" destOrd="0" presId="urn:microsoft.com/office/officeart/2005/8/layout/list1"/>
    <dgm:cxn modelId="{4E6C3650-D41F-4819-96E1-B8882A62D57D}" type="presParOf" srcId="{706829E6-F7B7-49E1-A252-414D9C18D57F}" destId="{2A9A5355-F7DC-48F3-B25F-4160F0E2E10F}" srcOrd="3" destOrd="0" presId="urn:microsoft.com/office/officeart/2005/8/layout/list1"/>
    <dgm:cxn modelId="{0FFC15C9-ABD6-46C6-83F8-B1B34C23D652}" type="presParOf" srcId="{706829E6-F7B7-49E1-A252-414D9C18D57F}" destId="{941283FA-0D0F-462B-903C-4F2ED0487D66}" srcOrd="4" destOrd="0" presId="urn:microsoft.com/office/officeart/2005/8/layout/list1"/>
    <dgm:cxn modelId="{A555831A-190A-49F3-8F87-977BD3A70E07}" type="presParOf" srcId="{941283FA-0D0F-462B-903C-4F2ED0487D66}" destId="{0B83C720-407E-4C6B-A493-050DE1D3BC6E}" srcOrd="0" destOrd="0" presId="urn:microsoft.com/office/officeart/2005/8/layout/list1"/>
    <dgm:cxn modelId="{2FF7C613-9E50-43D6-8FF6-FA5334BE04F9}" type="presParOf" srcId="{941283FA-0D0F-462B-903C-4F2ED0487D66}" destId="{436407A0-1D66-47A7-9C06-7FDC27FE3C91}" srcOrd="1" destOrd="0" presId="urn:microsoft.com/office/officeart/2005/8/layout/list1"/>
    <dgm:cxn modelId="{B75FFD1D-C698-46EE-9A28-F058061B80B0}" type="presParOf" srcId="{706829E6-F7B7-49E1-A252-414D9C18D57F}" destId="{0741FD10-91A4-45CF-9F40-7995B96F60B9}" srcOrd="5" destOrd="0" presId="urn:microsoft.com/office/officeart/2005/8/layout/list1"/>
    <dgm:cxn modelId="{65A8B8D5-D9D8-4A8F-9365-3D4A4F164192}" type="presParOf" srcId="{706829E6-F7B7-49E1-A252-414D9C18D57F}" destId="{79CDC8CD-14C3-42CC-9C95-053B5CB6D07E}" srcOrd="6" destOrd="0" presId="urn:microsoft.com/office/officeart/2005/8/layout/list1"/>
    <dgm:cxn modelId="{9436C787-8161-4880-820F-4B529D33B925}" type="presParOf" srcId="{706829E6-F7B7-49E1-A252-414D9C18D57F}" destId="{2706A924-98CD-401A-9F06-DABB20D7EAF6}" srcOrd="7" destOrd="0" presId="urn:microsoft.com/office/officeart/2005/8/layout/list1"/>
    <dgm:cxn modelId="{41228048-FC75-46E5-BFBF-EBE55E6200B0}" type="presParOf" srcId="{706829E6-F7B7-49E1-A252-414D9C18D57F}" destId="{81C7D26A-A4FA-4642-A7CE-E821B1E35DF8}" srcOrd="8" destOrd="0" presId="urn:microsoft.com/office/officeart/2005/8/layout/list1"/>
    <dgm:cxn modelId="{86E067A0-5E63-49A2-96DE-AF7C241648DC}" type="presParOf" srcId="{81C7D26A-A4FA-4642-A7CE-E821B1E35DF8}" destId="{34A6FF79-61DB-4313-B239-4F092ECB6ED3}" srcOrd="0" destOrd="0" presId="urn:microsoft.com/office/officeart/2005/8/layout/list1"/>
    <dgm:cxn modelId="{187F3FED-E832-4980-92D1-153600705AF0}" type="presParOf" srcId="{81C7D26A-A4FA-4642-A7CE-E821B1E35DF8}" destId="{FAB12BC5-3FBB-4D90-AEF8-4A5D418E8386}" srcOrd="1" destOrd="0" presId="urn:microsoft.com/office/officeart/2005/8/layout/list1"/>
    <dgm:cxn modelId="{3BA5AC16-A525-4A6F-AF89-152EA7C9FD76}" type="presParOf" srcId="{706829E6-F7B7-49E1-A252-414D9C18D57F}" destId="{BD7B336C-FDD2-4903-B5BD-27E35C31A86F}" srcOrd="9" destOrd="0" presId="urn:microsoft.com/office/officeart/2005/8/layout/list1"/>
    <dgm:cxn modelId="{16D4EC26-7027-4569-92E8-269F8C6CF56A}" type="presParOf" srcId="{706829E6-F7B7-49E1-A252-414D9C18D57F}" destId="{5E50C1D9-A7BA-4182-8E09-DB6C4C06CAF7}" srcOrd="10" destOrd="0" presId="urn:microsoft.com/office/officeart/2005/8/layout/list1"/>
    <dgm:cxn modelId="{646712F2-8F1C-4ED0-B7F9-FDB342DE41B2}" type="presParOf" srcId="{706829E6-F7B7-49E1-A252-414D9C18D57F}" destId="{11F30F98-1752-4AB5-ADF2-BE2634C163EA}" srcOrd="11" destOrd="0" presId="urn:microsoft.com/office/officeart/2005/8/layout/list1"/>
    <dgm:cxn modelId="{7D885D6D-5FEC-4041-B454-E7A64193A804}" type="presParOf" srcId="{706829E6-F7B7-49E1-A252-414D9C18D57F}" destId="{AA2E5737-7964-4C5E-BA19-5F0E20846D9A}" srcOrd="12" destOrd="0" presId="urn:microsoft.com/office/officeart/2005/8/layout/list1"/>
    <dgm:cxn modelId="{8F6E92DB-93C6-4F88-9B04-AE93F97527EB}" type="presParOf" srcId="{AA2E5737-7964-4C5E-BA19-5F0E20846D9A}" destId="{87A127DB-8E00-4807-B48E-91A9534DB9F8}" srcOrd="0" destOrd="0" presId="urn:microsoft.com/office/officeart/2005/8/layout/list1"/>
    <dgm:cxn modelId="{0380788F-6C07-4F92-8829-E686039CB869}" type="presParOf" srcId="{AA2E5737-7964-4C5E-BA19-5F0E20846D9A}" destId="{1B98E487-1940-4D3C-9DD0-345B117D57CB}" srcOrd="1" destOrd="0" presId="urn:microsoft.com/office/officeart/2005/8/layout/list1"/>
    <dgm:cxn modelId="{AF42E227-4C67-40B0-8E8A-3BAA66DECEA9}" type="presParOf" srcId="{706829E6-F7B7-49E1-A252-414D9C18D57F}" destId="{1A1A655D-F845-4441-88FA-F090CDF1CEDE}" srcOrd="13" destOrd="0" presId="urn:microsoft.com/office/officeart/2005/8/layout/list1"/>
    <dgm:cxn modelId="{6869BA5D-24F6-44E2-B511-78DA20EF5852}" type="presParOf" srcId="{706829E6-F7B7-49E1-A252-414D9C18D57F}" destId="{B05FBE34-9048-42AF-86BB-9167255ABF8A}" srcOrd="14" destOrd="0" presId="urn:microsoft.com/office/officeart/2005/8/layout/list1"/>
    <dgm:cxn modelId="{E7CB8E09-AED8-4560-81B0-0DC7CF82E5FF}" type="presParOf" srcId="{706829E6-F7B7-49E1-A252-414D9C18D57F}" destId="{734A0115-FE1B-4F9B-976E-CF3608BAF92E}" srcOrd="15" destOrd="0" presId="urn:microsoft.com/office/officeart/2005/8/layout/list1"/>
    <dgm:cxn modelId="{9D3E1AB5-6505-4A9A-84D1-FF925BC1029E}" type="presParOf" srcId="{706829E6-F7B7-49E1-A252-414D9C18D57F}" destId="{93BD9F66-8412-4B9D-ADD8-197786BC1A7A}" srcOrd="16" destOrd="0" presId="urn:microsoft.com/office/officeart/2005/8/layout/list1"/>
    <dgm:cxn modelId="{D93B4BB1-A99A-4D8C-9145-E0CA9877C3D2}" type="presParOf" srcId="{93BD9F66-8412-4B9D-ADD8-197786BC1A7A}" destId="{E6212D18-5B6B-4503-A578-AF4DAF8D0778}" srcOrd="0" destOrd="0" presId="urn:microsoft.com/office/officeart/2005/8/layout/list1"/>
    <dgm:cxn modelId="{1B110FC7-E309-4030-861F-8CDD5560B7EF}" type="presParOf" srcId="{93BD9F66-8412-4B9D-ADD8-197786BC1A7A}" destId="{5659B886-4C30-4C9F-A8A7-24E345032D47}" srcOrd="1" destOrd="0" presId="urn:microsoft.com/office/officeart/2005/8/layout/list1"/>
    <dgm:cxn modelId="{62BBC581-46F6-49F9-A0FC-C9FAF99D5781}" type="presParOf" srcId="{706829E6-F7B7-49E1-A252-414D9C18D57F}" destId="{61A92733-1DC1-4030-A641-97C89A9DD498}" srcOrd="17" destOrd="0" presId="urn:microsoft.com/office/officeart/2005/8/layout/list1"/>
    <dgm:cxn modelId="{D50B4626-36B1-4590-89C2-6EF3A4ED81E9}" type="presParOf" srcId="{706829E6-F7B7-49E1-A252-414D9C18D57F}" destId="{9238D44F-E910-4FF5-BA62-29E348000D6E}" srcOrd="18" destOrd="0" presId="urn:microsoft.com/office/officeart/2005/8/layout/list1"/>
    <dgm:cxn modelId="{269B444F-9980-415A-ACAF-4436C4B3A5A2}" type="presParOf" srcId="{706829E6-F7B7-49E1-A252-414D9C18D57F}" destId="{FFA241C4-1331-4F11-A6E6-6C1A78C4FD77}" srcOrd="19" destOrd="0" presId="urn:microsoft.com/office/officeart/2005/8/layout/list1"/>
    <dgm:cxn modelId="{76A3B1A7-0CCC-4DEF-BAA5-5C60C0F7B55B}" type="presParOf" srcId="{706829E6-F7B7-49E1-A252-414D9C18D57F}" destId="{EB2AAACA-30B5-41F0-A4E4-6491B4EFC822}" srcOrd="20" destOrd="0" presId="urn:microsoft.com/office/officeart/2005/8/layout/list1"/>
    <dgm:cxn modelId="{F26B9490-CD32-4E30-88C3-1323C9AE22C6}" type="presParOf" srcId="{EB2AAACA-30B5-41F0-A4E4-6491B4EFC822}" destId="{30230E09-6020-4E1E-ADF9-E127AF640182}" srcOrd="0" destOrd="0" presId="urn:microsoft.com/office/officeart/2005/8/layout/list1"/>
    <dgm:cxn modelId="{CA97D344-E5E6-42C4-888F-98EB04444E3B}" type="presParOf" srcId="{EB2AAACA-30B5-41F0-A4E4-6491B4EFC822}" destId="{31663A12-A7E5-4400-AD36-5CFF69BD7F6F}" srcOrd="1" destOrd="0" presId="urn:microsoft.com/office/officeart/2005/8/layout/list1"/>
    <dgm:cxn modelId="{29CA8E68-AF90-486C-A1B8-44350965324B}" type="presParOf" srcId="{706829E6-F7B7-49E1-A252-414D9C18D57F}" destId="{BED1C8B0-2343-4CFA-9D77-B05767E50F3A}" srcOrd="21" destOrd="0" presId="urn:microsoft.com/office/officeart/2005/8/layout/list1"/>
    <dgm:cxn modelId="{433A07C5-4489-4653-BE96-7DF3C80C2992}" type="presParOf" srcId="{706829E6-F7B7-49E1-A252-414D9C18D57F}" destId="{269BAAD9-E664-48B4-B49B-18D32AA3C473}" srcOrd="22" destOrd="0" presId="urn:microsoft.com/office/officeart/2005/8/layout/list1"/>
    <dgm:cxn modelId="{40246843-CCEB-479D-A486-277814404181}" type="presParOf" srcId="{706829E6-F7B7-49E1-A252-414D9C18D57F}" destId="{56CD85D9-3882-4E9B-966A-15047C8E678A}" srcOrd="23" destOrd="0" presId="urn:microsoft.com/office/officeart/2005/8/layout/list1"/>
    <dgm:cxn modelId="{873CC7AD-E6BD-40CD-8EFA-A55E9C3125EB}" type="presParOf" srcId="{706829E6-F7B7-49E1-A252-414D9C18D57F}" destId="{B2EB5B09-978B-41EA-9418-AE93FB95FD26}" srcOrd="24" destOrd="0" presId="urn:microsoft.com/office/officeart/2005/8/layout/list1"/>
    <dgm:cxn modelId="{DD22BDE0-15FE-4AF2-9249-9A5C382CC692}" type="presParOf" srcId="{B2EB5B09-978B-41EA-9418-AE93FB95FD26}" destId="{39A7832C-2B9E-4113-BED9-9973406F3204}" srcOrd="0" destOrd="0" presId="urn:microsoft.com/office/officeart/2005/8/layout/list1"/>
    <dgm:cxn modelId="{CEB4DA8F-8932-4D56-9039-ED3E336BA979}" type="presParOf" srcId="{B2EB5B09-978B-41EA-9418-AE93FB95FD26}" destId="{0546A31E-053D-41F6-AFB1-293B64FFBB0B}" srcOrd="1" destOrd="0" presId="urn:microsoft.com/office/officeart/2005/8/layout/list1"/>
    <dgm:cxn modelId="{AD0BECBD-309A-4833-8716-08C85685F78E}" type="presParOf" srcId="{706829E6-F7B7-49E1-A252-414D9C18D57F}" destId="{F6313E95-BDEC-4861-B989-5840AC44D5FE}" srcOrd="25" destOrd="0" presId="urn:microsoft.com/office/officeart/2005/8/layout/list1"/>
    <dgm:cxn modelId="{2A6902D6-F689-4CCB-80A6-49C0C3ABD0DD}" type="presParOf" srcId="{706829E6-F7B7-49E1-A252-414D9C18D57F}" destId="{F81E09FC-DCE9-41BF-9870-10DF704E59DD}" srcOrd="26" destOrd="0" presId="urn:microsoft.com/office/officeart/2005/8/layout/list1"/>
    <dgm:cxn modelId="{8CC9E80D-54BF-4CB6-8434-131470A5616E}" type="presParOf" srcId="{706829E6-F7B7-49E1-A252-414D9C18D57F}" destId="{F3539759-B65A-4163-B47B-0BABB4772DEC}" srcOrd="27" destOrd="0" presId="urn:microsoft.com/office/officeart/2005/8/layout/list1"/>
    <dgm:cxn modelId="{1BAF96FE-E25F-49ED-AB8F-00F80CBBC86D}" type="presParOf" srcId="{706829E6-F7B7-49E1-A252-414D9C18D57F}" destId="{C2CCF2E8-A420-450C-AA58-16C5439A6C24}" srcOrd="28" destOrd="0" presId="urn:microsoft.com/office/officeart/2005/8/layout/list1"/>
    <dgm:cxn modelId="{2A26E02D-D31F-4513-83C8-2630387AECAA}" type="presParOf" srcId="{C2CCF2E8-A420-450C-AA58-16C5439A6C24}" destId="{6C0303C9-6BBD-48CC-91E6-107DD1AC7AFF}" srcOrd="0" destOrd="0" presId="urn:microsoft.com/office/officeart/2005/8/layout/list1"/>
    <dgm:cxn modelId="{8B5AA018-084A-448D-A7E7-EF6D687666C6}" type="presParOf" srcId="{C2CCF2E8-A420-450C-AA58-16C5439A6C24}" destId="{055A1817-65D4-4229-9251-776DCD4C1953}" srcOrd="1" destOrd="0" presId="urn:microsoft.com/office/officeart/2005/8/layout/list1"/>
    <dgm:cxn modelId="{A60CB165-87E6-4726-9A21-6479D4FC5EA4}" type="presParOf" srcId="{706829E6-F7B7-49E1-A252-414D9C18D57F}" destId="{8AA5C0E9-4F4C-4596-B813-5A82A974B658}" srcOrd="29" destOrd="0" presId="urn:microsoft.com/office/officeart/2005/8/layout/list1"/>
    <dgm:cxn modelId="{9413255D-9F0C-4C77-8346-26A117F1654A}" type="presParOf" srcId="{706829E6-F7B7-49E1-A252-414D9C18D57F}" destId="{99ED1BB9-F15B-4422-AADA-8178FD5F4EF8}" srcOrd="30" destOrd="0" presId="urn:microsoft.com/office/officeart/2005/8/layout/list1"/>
    <dgm:cxn modelId="{A98C4778-5B02-4314-B354-4E6C4462940C}" type="presParOf" srcId="{706829E6-F7B7-49E1-A252-414D9C18D57F}" destId="{14B77EDA-8822-44FD-BEA2-67F121B60F56}" srcOrd="31" destOrd="0" presId="urn:microsoft.com/office/officeart/2005/8/layout/list1"/>
    <dgm:cxn modelId="{B74F99C2-2BC3-4F88-9FE3-E7D89E7068A6}" type="presParOf" srcId="{706829E6-F7B7-49E1-A252-414D9C18D57F}" destId="{3E1AC7F6-7D76-4CE0-AD6A-74EE40ED275C}" srcOrd="32" destOrd="0" presId="urn:microsoft.com/office/officeart/2005/8/layout/list1"/>
    <dgm:cxn modelId="{4CE9CFBC-4A4C-4764-9D23-5D5F06D823B7}" type="presParOf" srcId="{3E1AC7F6-7D76-4CE0-AD6A-74EE40ED275C}" destId="{8F6158C7-9DCB-4B35-99E2-06D3B993A80C}" srcOrd="0" destOrd="0" presId="urn:microsoft.com/office/officeart/2005/8/layout/list1"/>
    <dgm:cxn modelId="{ED6F2DB5-6E58-44A3-89CF-7B905D3926F4}" type="presParOf" srcId="{3E1AC7F6-7D76-4CE0-AD6A-74EE40ED275C}" destId="{13347798-AD0D-47BC-B374-FEFD368E6BE8}" srcOrd="1" destOrd="0" presId="urn:microsoft.com/office/officeart/2005/8/layout/list1"/>
    <dgm:cxn modelId="{47C363F8-7849-44F5-A7BB-8E63C3583D77}" type="presParOf" srcId="{706829E6-F7B7-49E1-A252-414D9C18D57F}" destId="{B686689E-1FE2-43E8-A34C-9572A3568CD7}" srcOrd="33" destOrd="0" presId="urn:microsoft.com/office/officeart/2005/8/layout/list1"/>
    <dgm:cxn modelId="{3ED17EC6-1487-45F1-8678-B7D733C780B0}" type="presParOf" srcId="{706829E6-F7B7-49E1-A252-414D9C18D57F}" destId="{BC8A7E1B-0CD4-4AA1-92F0-DFC74C9D4B7D}" srcOrd="34" destOrd="0" presId="urn:microsoft.com/office/officeart/2005/8/layout/list1"/>
    <dgm:cxn modelId="{4D145C5E-B3E6-45DB-B1FB-F8299DEE0025}" type="presParOf" srcId="{706829E6-F7B7-49E1-A252-414D9C18D57F}" destId="{E727E03B-8C2D-4349-9C96-185F04AD782D}" srcOrd="35" destOrd="0" presId="urn:microsoft.com/office/officeart/2005/8/layout/list1"/>
    <dgm:cxn modelId="{3E0EE9B9-EE34-430D-8EAA-990651A1CC40}" type="presParOf" srcId="{706829E6-F7B7-49E1-A252-414D9C18D57F}" destId="{975C3F29-128F-4E80-A374-90E9B16BCEB1}" srcOrd="36" destOrd="0" presId="urn:microsoft.com/office/officeart/2005/8/layout/list1"/>
    <dgm:cxn modelId="{3D5C4376-060E-4756-8898-60761770A30E}" type="presParOf" srcId="{975C3F29-128F-4E80-A374-90E9B16BCEB1}" destId="{E3C09EDD-8A04-4E46-82D3-75E3FE95AA1F}" srcOrd="0" destOrd="0" presId="urn:microsoft.com/office/officeart/2005/8/layout/list1"/>
    <dgm:cxn modelId="{9D895CC2-7529-42F9-95FE-8AF788DDAE2E}" type="presParOf" srcId="{975C3F29-128F-4E80-A374-90E9B16BCEB1}" destId="{A6268075-BE22-44D4-95AF-EB73A011FE13}" srcOrd="1" destOrd="0" presId="urn:microsoft.com/office/officeart/2005/8/layout/list1"/>
    <dgm:cxn modelId="{4AAA30C4-2F2E-4ECA-9782-8CA39FF2CABA}" type="presParOf" srcId="{706829E6-F7B7-49E1-A252-414D9C18D57F}" destId="{3FA5018C-1AC4-4F9C-ACB1-4BBA91AE3EDB}" srcOrd="37" destOrd="0" presId="urn:microsoft.com/office/officeart/2005/8/layout/list1"/>
    <dgm:cxn modelId="{F1321AC3-DE77-4727-9FED-ED6529C3BF6B}" type="presParOf" srcId="{706829E6-F7B7-49E1-A252-414D9C18D57F}" destId="{5C992A53-FDF7-416E-A91F-4D72323BC87E}" srcOrd="3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801300-6846-4844-87DB-84109AA7BC16}"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ZA"/>
        </a:p>
      </dgm:t>
    </dgm:pt>
    <dgm:pt modelId="{19A2F576-4D30-438C-900E-C2691BA2BBB0}">
      <dgm:prSet phldrT="[Text]" custT="1"/>
      <dgm:spPr/>
      <dgm:t>
        <a:bodyPr/>
        <a:lstStyle/>
        <a:p>
          <a:pPr algn="just"/>
          <a:r>
            <a:rPr lang="en-ZA" sz="1600" dirty="0">
              <a:effectLst/>
              <a:latin typeface="Arial" panose="020B0604020202020204" pitchFamily="34" charset="0"/>
              <a:ea typeface="Times New Roman" panose="02020603050405020304" pitchFamily="18" charset="0"/>
              <a:cs typeface="Arial" panose="020B0604020202020204" pitchFamily="34" charset="0"/>
            </a:rPr>
            <a:t>Copy of the death notice of the deceased (J294) issued by the Master’s Office and/or the death certificate.</a:t>
          </a:r>
          <a:endParaRPr lang="en-ZA" sz="1600" dirty="0">
            <a:latin typeface="Arial" panose="020B0604020202020204" pitchFamily="34" charset="0"/>
            <a:cs typeface="Arial" panose="020B0604020202020204" pitchFamily="34" charset="0"/>
          </a:endParaRPr>
        </a:p>
      </dgm:t>
    </dgm:pt>
    <dgm:pt modelId="{BE166131-BB2E-4933-885C-ACA5B4E04E8E}" type="parTrans" cxnId="{3CE240DD-0860-4EE4-AA3A-735930FE8333}">
      <dgm:prSet/>
      <dgm:spPr/>
      <dgm:t>
        <a:bodyPr/>
        <a:lstStyle/>
        <a:p>
          <a:endParaRPr lang="en-ZA"/>
        </a:p>
      </dgm:t>
    </dgm:pt>
    <dgm:pt modelId="{C2B98DC8-FBBD-49A7-AFB5-7A84251A105F}" type="sibTrans" cxnId="{3CE240DD-0860-4EE4-AA3A-735930FE8333}">
      <dgm:prSet/>
      <dgm:spPr/>
      <dgm:t>
        <a:bodyPr/>
        <a:lstStyle/>
        <a:p>
          <a:endParaRPr lang="en-ZA"/>
        </a:p>
      </dgm:t>
    </dgm:pt>
    <dgm:pt modelId="{56A1D0CC-E768-4FEE-9748-91EF43FE477E}">
      <dgm:prSet custT="1"/>
      <dgm:spPr/>
      <dgm:t>
        <a:bodyPr/>
        <a:lstStyle/>
        <a:p>
          <a:pPr algn="just"/>
          <a:r>
            <a:rPr lang="en-ZA" sz="1600" dirty="0">
              <a:effectLst/>
              <a:latin typeface="Arial" panose="020B0604020202020204" pitchFamily="34" charset="0"/>
              <a:ea typeface="Times New Roman" panose="02020603050405020304" pitchFamily="18" charset="0"/>
              <a:cs typeface="Arial" panose="020B0604020202020204" pitchFamily="34" charset="0"/>
            </a:rPr>
            <a:t>Copy of Acceptance of trust as Executor (Form J190) or Copy of the Letter of Executorship (J238);</a:t>
          </a:r>
        </a:p>
      </dgm:t>
    </dgm:pt>
    <dgm:pt modelId="{6F448AB4-BADB-4C32-8E3F-48BA6964CE53}" type="parTrans" cxnId="{4950985B-4483-47B9-A29C-FACE6896AACA}">
      <dgm:prSet/>
      <dgm:spPr/>
      <dgm:t>
        <a:bodyPr/>
        <a:lstStyle/>
        <a:p>
          <a:endParaRPr lang="en-ZA"/>
        </a:p>
      </dgm:t>
    </dgm:pt>
    <dgm:pt modelId="{FB19507F-91E3-43A1-B867-47FA25FD40DE}" type="sibTrans" cxnId="{4950985B-4483-47B9-A29C-FACE6896AACA}">
      <dgm:prSet/>
      <dgm:spPr/>
      <dgm:t>
        <a:bodyPr/>
        <a:lstStyle/>
        <a:p>
          <a:endParaRPr lang="en-ZA"/>
        </a:p>
      </dgm:t>
    </dgm:pt>
    <dgm:pt modelId="{4E2F82DC-4A58-4215-8A97-406F5A57D2EE}">
      <dgm:prSet custT="1"/>
      <dgm:spPr/>
      <dgm:t>
        <a:bodyPr/>
        <a:lstStyle/>
        <a:p>
          <a:pPr algn="just"/>
          <a:r>
            <a:rPr lang="en-ZA" sz="1600" dirty="0">
              <a:effectLst/>
              <a:latin typeface="Arial" panose="020B0604020202020204" pitchFamily="34" charset="0"/>
              <a:ea typeface="Times New Roman" panose="02020603050405020304" pitchFamily="18" charset="0"/>
              <a:cs typeface="Arial" panose="020B0604020202020204" pitchFamily="34" charset="0"/>
            </a:rPr>
            <a:t>Copy of the undertaking and acceptance of the Master’s directions (Form J155) or Copy of the Letter of Authority (J170) (if the estate is less than R250 000</a:t>
          </a:r>
          <a:r>
            <a:rPr lang="en-ZA" sz="1600" dirty="0">
              <a:effectLst/>
              <a:latin typeface="Calibri" panose="020F0502020204030204" pitchFamily="34" charset="0"/>
              <a:ea typeface="Times New Roman" panose="02020603050405020304" pitchFamily="18" charset="0"/>
              <a:cs typeface="Calibri" panose="020F0502020204030204" pitchFamily="34" charset="0"/>
            </a:rPr>
            <a:t>);</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dgm:t>
    </dgm:pt>
    <dgm:pt modelId="{8C22D295-F58C-46A4-A242-B0D8F5F787C7}" type="parTrans" cxnId="{96BED546-EAA3-4E09-8779-6464EE44A7DC}">
      <dgm:prSet/>
      <dgm:spPr/>
      <dgm:t>
        <a:bodyPr/>
        <a:lstStyle/>
        <a:p>
          <a:endParaRPr lang="en-ZA"/>
        </a:p>
      </dgm:t>
    </dgm:pt>
    <dgm:pt modelId="{D51F7CD7-8F78-4C89-A6BB-E631341EEE0A}" type="sibTrans" cxnId="{96BED546-EAA3-4E09-8779-6464EE44A7DC}">
      <dgm:prSet/>
      <dgm:spPr/>
      <dgm:t>
        <a:bodyPr/>
        <a:lstStyle/>
        <a:p>
          <a:endParaRPr lang="en-ZA"/>
        </a:p>
      </dgm:t>
    </dgm:pt>
    <dgm:pt modelId="{BF70474A-5362-4C53-A485-CF0BEDD4B747}" type="pres">
      <dgm:prSet presAssocID="{D9801300-6846-4844-87DB-84109AA7BC16}" presName="linear" presStyleCnt="0">
        <dgm:presLayoutVars>
          <dgm:dir/>
          <dgm:animLvl val="lvl"/>
          <dgm:resizeHandles val="exact"/>
        </dgm:presLayoutVars>
      </dgm:prSet>
      <dgm:spPr/>
    </dgm:pt>
    <dgm:pt modelId="{89A1E7C3-6E7A-46D2-92B8-E2C58407FF42}" type="pres">
      <dgm:prSet presAssocID="{19A2F576-4D30-438C-900E-C2691BA2BBB0}" presName="parentLin" presStyleCnt="0"/>
      <dgm:spPr/>
    </dgm:pt>
    <dgm:pt modelId="{4A1D6D60-7E8E-42E5-9625-52CD8E71F5E5}" type="pres">
      <dgm:prSet presAssocID="{19A2F576-4D30-438C-900E-C2691BA2BBB0}" presName="parentLeftMargin" presStyleLbl="node1" presStyleIdx="0" presStyleCnt="3"/>
      <dgm:spPr/>
    </dgm:pt>
    <dgm:pt modelId="{B0C11EE1-B626-4070-AFFB-3D3BDD15AE7C}" type="pres">
      <dgm:prSet presAssocID="{19A2F576-4D30-438C-900E-C2691BA2BBB0}" presName="parentText" presStyleLbl="node1" presStyleIdx="0" presStyleCnt="3" custScaleX="128195" custScaleY="60604">
        <dgm:presLayoutVars>
          <dgm:chMax val="0"/>
          <dgm:bulletEnabled val="1"/>
        </dgm:presLayoutVars>
      </dgm:prSet>
      <dgm:spPr/>
    </dgm:pt>
    <dgm:pt modelId="{6909E243-D7C5-44F4-A2E1-F0521544FA38}" type="pres">
      <dgm:prSet presAssocID="{19A2F576-4D30-438C-900E-C2691BA2BBB0}" presName="negativeSpace" presStyleCnt="0"/>
      <dgm:spPr/>
    </dgm:pt>
    <dgm:pt modelId="{0B3EBEED-258A-493C-B615-4D494331CE39}" type="pres">
      <dgm:prSet presAssocID="{19A2F576-4D30-438C-900E-C2691BA2BBB0}" presName="childText" presStyleLbl="conFgAcc1" presStyleIdx="0" presStyleCnt="3">
        <dgm:presLayoutVars>
          <dgm:bulletEnabled val="1"/>
        </dgm:presLayoutVars>
      </dgm:prSet>
      <dgm:spPr/>
    </dgm:pt>
    <dgm:pt modelId="{D865A10F-114F-4653-AC4E-81246C78CBF0}" type="pres">
      <dgm:prSet presAssocID="{C2B98DC8-FBBD-49A7-AFB5-7A84251A105F}" presName="spaceBetweenRectangles" presStyleCnt="0"/>
      <dgm:spPr/>
    </dgm:pt>
    <dgm:pt modelId="{A014073F-CC0A-4E2D-8098-3686DF4231C7}" type="pres">
      <dgm:prSet presAssocID="{56A1D0CC-E768-4FEE-9748-91EF43FE477E}" presName="parentLin" presStyleCnt="0"/>
      <dgm:spPr/>
    </dgm:pt>
    <dgm:pt modelId="{E47C68DD-C918-4AD0-BAF6-91BD2A68958E}" type="pres">
      <dgm:prSet presAssocID="{56A1D0CC-E768-4FEE-9748-91EF43FE477E}" presName="parentLeftMargin" presStyleLbl="node1" presStyleIdx="0" presStyleCnt="3"/>
      <dgm:spPr/>
    </dgm:pt>
    <dgm:pt modelId="{571FED92-7184-4A47-B1B0-4978A9E8683B}" type="pres">
      <dgm:prSet presAssocID="{56A1D0CC-E768-4FEE-9748-91EF43FE477E}" presName="parentText" presStyleLbl="node1" presStyleIdx="1" presStyleCnt="3" custScaleX="128195" custScaleY="60604">
        <dgm:presLayoutVars>
          <dgm:chMax val="0"/>
          <dgm:bulletEnabled val="1"/>
        </dgm:presLayoutVars>
      </dgm:prSet>
      <dgm:spPr/>
    </dgm:pt>
    <dgm:pt modelId="{8C52FE74-78E2-44D0-A3AF-846626AA86A3}" type="pres">
      <dgm:prSet presAssocID="{56A1D0CC-E768-4FEE-9748-91EF43FE477E}" presName="negativeSpace" presStyleCnt="0"/>
      <dgm:spPr/>
    </dgm:pt>
    <dgm:pt modelId="{FB19C569-54B9-4820-89B2-E3707D194407}" type="pres">
      <dgm:prSet presAssocID="{56A1D0CC-E768-4FEE-9748-91EF43FE477E}" presName="childText" presStyleLbl="conFgAcc1" presStyleIdx="1" presStyleCnt="3">
        <dgm:presLayoutVars>
          <dgm:bulletEnabled val="1"/>
        </dgm:presLayoutVars>
      </dgm:prSet>
      <dgm:spPr/>
    </dgm:pt>
    <dgm:pt modelId="{29675B07-007D-4E04-9CC6-4276DF304623}" type="pres">
      <dgm:prSet presAssocID="{FB19507F-91E3-43A1-B867-47FA25FD40DE}" presName="spaceBetweenRectangles" presStyleCnt="0"/>
      <dgm:spPr/>
    </dgm:pt>
    <dgm:pt modelId="{7D9BFF12-955D-4754-9373-AE16994A9CB7}" type="pres">
      <dgm:prSet presAssocID="{4E2F82DC-4A58-4215-8A97-406F5A57D2EE}" presName="parentLin" presStyleCnt="0"/>
      <dgm:spPr/>
    </dgm:pt>
    <dgm:pt modelId="{42BEF80B-5314-4F15-AA8E-78042A078009}" type="pres">
      <dgm:prSet presAssocID="{4E2F82DC-4A58-4215-8A97-406F5A57D2EE}" presName="parentLeftMargin" presStyleLbl="node1" presStyleIdx="1" presStyleCnt="3"/>
      <dgm:spPr/>
    </dgm:pt>
    <dgm:pt modelId="{54B1979C-EC47-470D-A519-946D86A112EF}" type="pres">
      <dgm:prSet presAssocID="{4E2F82DC-4A58-4215-8A97-406F5A57D2EE}" presName="parentText" presStyleLbl="node1" presStyleIdx="2" presStyleCnt="3" custScaleX="128195" custScaleY="60604">
        <dgm:presLayoutVars>
          <dgm:chMax val="0"/>
          <dgm:bulletEnabled val="1"/>
        </dgm:presLayoutVars>
      </dgm:prSet>
      <dgm:spPr/>
    </dgm:pt>
    <dgm:pt modelId="{46A38BA1-BD39-4BCA-9C90-A9ECA95EBDDA}" type="pres">
      <dgm:prSet presAssocID="{4E2F82DC-4A58-4215-8A97-406F5A57D2EE}" presName="negativeSpace" presStyleCnt="0"/>
      <dgm:spPr/>
    </dgm:pt>
    <dgm:pt modelId="{B8EE668B-01AF-4FDB-B0FD-CAA4B24E21BC}" type="pres">
      <dgm:prSet presAssocID="{4E2F82DC-4A58-4215-8A97-406F5A57D2EE}" presName="childText" presStyleLbl="conFgAcc1" presStyleIdx="2" presStyleCnt="3">
        <dgm:presLayoutVars>
          <dgm:bulletEnabled val="1"/>
        </dgm:presLayoutVars>
      </dgm:prSet>
      <dgm:spPr/>
    </dgm:pt>
  </dgm:ptLst>
  <dgm:cxnLst>
    <dgm:cxn modelId="{A9118917-6A4A-4A89-849E-8F162A48AFCF}" type="presOf" srcId="{56A1D0CC-E768-4FEE-9748-91EF43FE477E}" destId="{571FED92-7184-4A47-B1B0-4978A9E8683B}" srcOrd="1" destOrd="0" presId="urn:microsoft.com/office/officeart/2005/8/layout/list1"/>
    <dgm:cxn modelId="{5EFB0623-E4C3-4CDB-9700-DADE9C989EFD}" type="presOf" srcId="{4E2F82DC-4A58-4215-8A97-406F5A57D2EE}" destId="{42BEF80B-5314-4F15-AA8E-78042A078009}" srcOrd="0" destOrd="0" presId="urn:microsoft.com/office/officeart/2005/8/layout/list1"/>
    <dgm:cxn modelId="{4950985B-4483-47B9-A29C-FACE6896AACA}" srcId="{D9801300-6846-4844-87DB-84109AA7BC16}" destId="{56A1D0CC-E768-4FEE-9748-91EF43FE477E}" srcOrd="1" destOrd="0" parTransId="{6F448AB4-BADB-4C32-8E3F-48BA6964CE53}" sibTransId="{FB19507F-91E3-43A1-B867-47FA25FD40DE}"/>
    <dgm:cxn modelId="{A0C57946-B174-4929-8BFA-789620D07B97}" type="presOf" srcId="{56A1D0CC-E768-4FEE-9748-91EF43FE477E}" destId="{E47C68DD-C918-4AD0-BAF6-91BD2A68958E}" srcOrd="0" destOrd="0" presId="urn:microsoft.com/office/officeart/2005/8/layout/list1"/>
    <dgm:cxn modelId="{96BED546-EAA3-4E09-8779-6464EE44A7DC}" srcId="{D9801300-6846-4844-87DB-84109AA7BC16}" destId="{4E2F82DC-4A58-4215-8A97-406F5A57D2EE}" srcOrd="2" destOrd="0" parTransId="{8C22D295-F58C-46A4-A242-B0D8F5F787C7}" sibTransId="{D51F7CD7-8F78-4C89-A6BB-E631341EEE0A}"/>
    <dgm:cxn modelId="{5739F74F-27B3-4C67-B625-9687E73CC99F}" type="presOf" srcId="{D9801300-6846-4844-87DB-84109AA7BC16}" destId="{BF70474A-5362-4C53-A485-CF0BEDD4B747}" srcOrd="0" destOrd="0" presId="urn:microsoft.com/office/officeart/2005/8/layout/list1"/>
    <dgm:cxn modelId="{76E97293-2C1D-430E-84BE-93816BAD33F6}" type="presOf" srcId="{19A2F576-4D30-438C-900E-C2691BA2BBB0}" destId="{B0C11EE1-B626-4070-AFFB-3D3BDD15AE7C}" srcOrd="1" destOrd="0" presId="urn:microsoft.com/office/officeart/2005/8/layout/list1"/>
    <dgm:cxn modelId="{859BD695-01B7-42E0-B1A9-74EDEF6928D5}" type="presOf" srcId="{19A2F576-4D30-438C-900E-C2691BA2BBB0}" destId="{4A1D6D60-7E8E-42E5-9625-52CD8E71F5E5}" srcOrd="0" destOrd="0" presId="urn:microsoft.com/office/officeart/2005/8/layout/list1"/>
    <dgm:cxn modelId="{1D146799-9AA6-463F-8C01-8FC53062B3D1}" type="presOf" srcId="{4E2F82DC-4A58-4215-8A97-406F5A57D2EE}" destId="{54B1979C-EC47-470D-A519-946D86A112EF}" srcOrd="1" destOrd="0" presId="urn:microsoft.com/office/officeart/2005/8/layout/list1"/>
    <dgm:cxn modelId="{3CE240DD-0860-4EE4-AA3A-735930FE8333}" srcId="{D9801300-6846-4844-87DB-84109AA7BC16}" destId="{19A2F576-4D30-438C-900E-C2691BA2BBB0}" srcOrd="0" destOrd="0" parTransId="{BE166131-BB2E-4933-885C-ACA5B4E04E8E}" sibTransId="{C2B98DC8-FBBD-49A7-AFB5-7A84251A105F}"/>
    <dgm:cxn modelId="{2E4A80DB-B52E-4B16-BD22-A0FCBA1FC58A}" type="presParOf" srcId="{BF70474A-5362-4C53-A485-CF0BEDD4B747}" destId="{89A1E7C3-6E7A-46D2-92B8-E2C58407FF42}" srcOrd="0" destOrd="0" presId="urn:microsoft.com/office/officeart/2005/8/layout/list1"/>
    <dgm:cxn modelId="{C51EE13E-498E-4CB5-BE72-0844B55F43A0}" type="presParOf" srcId="{89A1E7C3-6E7A-46D2-92B8-E2C58407FF42}" destId="{4A1D6D60-7E8E-42E5-9625-52CD8E71F5E5}" srcOrd="0" destOrd="0" presId="urn:microsoft.com/office/officeart/2005/8/layout/list1"/>
    <dgm:cxn modelId="{B0F14611-3BDF-49B5-AC57-7990964BA57D}" type="presParOf" srcId="{89A1E7C3-6E7A-46D2-92B8-E2C58407FF42}" destId="{B0C11EE1-B626-4070-AFFB-3D3BDD15AE7C}" srcOrd="1" destOrd="0" presId="urn:microsoft.com/office/officeart/2005/8/layout/list1"/>
    <dgm:cxn modelId="{D48328A4-080B-4BC2-AA58-704B1204D952}" type="presParOf" srcId="{BF70474A-5362-4C53-A485-CF0BEDD4B747}" destId="{6909E243-D7C5-44F4-A2E1-F0521544FA38}" srcOrd="1" destOrd="0" presId="urn:microsoft.com/office/officeart/2005/8/layout/list1"/>
    <dgm:cxn modelId="{36519BC0-5A99-4F90-9816-46373DDBAE3B}" type="presParOf" srcId="{BF70474A-5362-4C53-A485-CF0BEDD4B747}" destId="{0B3EBEED-258A-493C-B615-4D494331CE39}" srcOrd="2" destOrd="0" presId="urn:microsoft.com/office/officeart/2005/8/layout/list1"/>
    <dgm:cxn modelId="{7FB75C14-32A9-4A1C-9454-3EE4B6F4D7BF}" type="presParOf" srcId="{BF70474A-5362-4C53-A485-CF0BEDD4B747}" destId="{D865A10F-114F-4653-AC4E-81246C78CBF0}" srcOrd="3" destOrd="0" presId="urn:microsoft.com/office/officeart/2005/8/layout/list1"/>
    <dgm:cxn modelId="{6007CFC4-52A6-42ED-8344-F2CC0AA28241}" type="presParOf" srcId="{BF70474A-5362-4C53-A485-CF0BEDD4B747}" destId="{A014073F-CC0A-4E2D-8098-3686DF4231C7}" srcOrd="4" destOrd="0" presId="urn:microsoft.com/office/officeart/2005/8/layout/list1"/>
    <dgm:cxn modelId="{50F678C7-636A-491B-B25B-11E92B4D48AE}" type="presParOf" srcId="{A014073F-CC0A-4E2D-8098-3686DF4231C7}" destId="{E47C68DD-C918-4AD0-BAF6-91BD2A68958E}" srcOrd="0" destOrd="0" presId="urn:microsoft.com/office/officeart/2005/8/layout/list1"/>
    <dgm:cxn modelId="{B5EA675E-B5A7-4937-AE5F-64A33079A872}" type="presParOf" srcId="{A014073F-CC0A-4E2D-8098-3686DF4231C7}" destId="{571FED92-7184-4A47-B1B0-4978A9E8683B}" srcOrd="1" destOrd="0" presId="urn:microsoft.com/office/officeart/2005/8/layout/list1"/>
    <dgm:cxn modelId="{1CB6026E-9A49-4CEF-A303-C2FAD5A170A9}" type="presParOf" srcId="{BF70474A-5362-4C53-A485-CF0BEDD4B747}" destId="{8C52FE74-78E2-44D0-A3AF-846626AA86A3}" srcOrd="5" destOrd="0" presId="urn:microsoft.com/office/officeart/2005/8/layout/list1"/>
    <dgm:cxn modelId="{2F3BD021-7656-414C-A546-37E7687D9393}" type="presParOf" srcId="{BF70474A-5362-4C53-A485-CF0BEDD4B747}" destId="{FB19C569-54B9-4820-89B2-E3707D194407}" srcOrd="6" destOrd="0" presId="urn:microsoft.com/office/officeart/2005/8/layout/list1"/>
    <dgm:cxn modelId="{4867F12F-A322-4F9B-AA9F-56CE42CCC0B3}" type="presParOf" srcId="{BF70474A-5362-4C53-A485-CF0BEDD4B747}" destId="{29675B07-007D-4E04-9CC6-4276DF304623}" srcOrd="7" destOrd="0" presId="urn:microsoft.com/office/officeart/2005/8/layout/list1"/>
    <dgm:cxn modelId="{6C033D57-7E69-45C7-883A-131D573C665C}" type="presParOf" srcId="{BF70474A-5362-4C53-A485-CF0BEDD4B747}" destId="{7D9BFF12-955D-4754-9373-AE16994A9CB7}" srcOrd="8" destOrd="0" presId="urn:microsoft.com/office/officeart/2005/8/layout/list1"/>
    <dgm:cxn modelId="{18E46917-1C35-454F-8DAA-87388FC0D845}" type="presParOf" srcId="{7D9BFF12-955D-4754-9373-AE16994A9CB7}" destId="{42BEF80B-5314-4F15-AA8E-78042A078009}" srcOrd="0" destOrd="0" presId="urn:microsoft.com/office/officeart/2005/8/layout/list1"/>
    <dgm:cxn modelId="{7C284B3E-9ABE-4251-BBCE-BED323588055}" type="presParOf" srcId="{7D9BFF12-955D-4754-9373-AE16994A9CB7}" destId="{54B1979C-EC47-470D-A519-946D86A112EF}" srcOrd="1" destOrd="0" presId="urn:microsoft.com/office/officeart/2005/8/layout/list1"/>
    <dgm:cxn modelId="{8C1C2085-CE79-496D-A4AA-1044D58B63EB}" type="presParOf" srcId="{BF70474A-5362-4C53-A485-CF0BEDD4B747}" destId="{46A38BA1-BD39-4BCA-9C90-A9ECA95EBDDA}" srcOrd="9" destOrd="0" presId="urn:microsoft.com/office/officeart/2005/8/layout/list1"/>
    <dgm:cxn modelId="{A1CF12F2-D93C-4470-B96F-1D5618F70543}" type="presParOf" srcId="{BF70474A-5362-4C53-A485-CF0BEDD4B747}" destId="{B8EE668B-01AF-4FDB-B0FD-CAA4B24E21B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49DD85-1815-439B-96AF-7E0FA4FA2022}" type="doc">
      <dgm:prSet loTypeId="urn:microsoft.com/office/officeart/2005/8/layout/list1" loCatId="list" qsTypeId="urn:microsoft.com/office/officeart/2005/8/quickstyle/simple3" qsCatId="simple" csTypeId="urn:microsoft.com/office/officeart/2005/8/colors/accent1_2" csCatId="accent1"/>
      <dgm:spPr/>
      <dgm:t>
        <a:bodyPr/>
        <a:lstStyle/>
        <a:p>
          <a:endParaRPr lang="en-ZA"/>
        </a:p>
      </dgm:t>
    </dgm:pt>
    <dgm:pt modelId="{88F46C04-8BEB-4DFB-A6E2-A9A966771C1F}">
      <dgm:prSet custT="1"/>
      <dgm:spPr/>
      <dgm:t>
        <a:bodyPr/>
        <a:lstStyle/>
        <a:p>
          <a:r>
            <a:rPr lang="en-ZA" sz="1600" b="0" i="0" dirty="0"/>
            <a:t>Copy of the Inventory (Form J243);</a:t>
          </a:r>
          <a:endParaRPr lang="en-ZA" sz="1600" dirty="0"/>
        </a:p>
      </dgm:t>
    </dgm:pt>
    <dgm:pt modelId="{3F926558-FD63-4B03-8A0D-FB4CF3377256}" type="parTrans" cxnId="{C55EC2BB-3037-4EC0-BF48-4BBA4F5700F2}">
      <dgm:prSet/>
      <dgm:spPr/>
      <dgm:t>
        <a:bodyPr/>
        <a:lstStyle/>
        <a:p>
          <a:endParaRPr lang="en-ZA" sz="1600"/>
        </a:p>
      </dgm:t>
    </dgm:pt>
    <dgm:pt modelId="{BDBA46A2-1A16-4B3B-95B8-C87D1E923E0A}" type="sibTrans" cxnId="{C55EC2BB-3037-4EC0-BF48-4BBA4F5700F2}">
      <dgm:prSet/>
      <dgm:spPr/>
      <dgm:t>
        <a:bodyPr/>
        <a:lstStyle/>
        <a:p>
          <a:endParaRPr lang="en-ZA" sz="1600"/>
        </a:p>
      </dgm:t>
    </dgm:pt>
    <dgm:pt modelId="{B0ADEFC5-BFE8-49CF-858B-27A8E0F932ED}">
      <dgm:prSet custT="1"/>
      <dgm:spPr/>
      <dgm:t>
        <a:bodyPr/>
        <a:lstStyle/>
        <a:p>
          <a:r>
            <a:rPr lang="en-ZA" sz="1600" b="0" i="0"/>
            <a:t>Copy of the last will and testament.</a:t>
          </a:r>
          <a:endParaRPr lang="en-ZA" sz="1600"/>
        </a:p>
      </dgm:t>
    </dgm:pt>
    <dgm:pt modelId="{59EB1EC6-4620-4F98-83BA-D4127D552FDD}" type="parTrans" cxnId="{BF2B07D3-D103-48CF-B0B8-B2F5BD44D7EE}">
      <dgm:prSet/>
      <dgm:spPr/>
      <dgm:t>
        <a:bodyPr/>
        <a:lstStyle/>
        <a:p>
          <a:endParaRPr lang="en-ZA" sz="1600"/>
        </a:p>
      </dgm:t>
    </dgm:pt>
    <dgm:pt modelId="{6AF6154A-241A-4160-ACE7-B1DF2F3587A5}" type="sibTrans" cxnId="{BF2B07D3-D103-48CF-B0B8-B2F5BD44D7EE}">
      <dgm:prSet/>
      <dgm:spPr/>
      <dgm:t>
        <a:bodyPr/>
        <a:lstStyle/>
        <a:p>
          <a:endParaRPr lang="en-ZA" sz="1600"/>
        </a:p>
      </dgm:t>
    </dgm:pt>
    <dgm:pt modelId="{626F0F28-4251-4A2F-AE89-068978E0FF6D}">
      <dgm:prSet custT="1"/>
      <dgm:spPr/>
      <dgm:t>
        <a:bodyPr/>
        <a:lstStyle/>
        <a:p>
          <a:r>
            <a:rPr lang="en-ZA" sz="1600" b="0" i="0" dirty="0"/>
            <a:t>The name, physical address, email address and telephone number of the executor and his or her agent.</a:t>
          </a:r>
          <a:endParaRPr lang="en-ZA" sz="1600" dirty="0"/>
        </a:p>
      </dgm:t>
    </dgm:pt>
    <dgm:pt modelId="{35376E9B-97F2-4E5B-8099-1569210D4E9D}" type="parTrans" cxnId="{DB0732FA-7370-47A4-BDD3-A18B31EACA68}">
      <dgm:prSet/>
      <dgm:spPr/>
      <dgm:t>
        <a:bodyPr/>
        <a:lstStyle/>
        <a:p>
          <a:endParaRPr lang="en-ZA" sz="1600"/>
        </a:p>
      </dgm:t>
    </dgm:pt>
    <dgm:pt modelId="{A798AFC1-51FB-4381-8D6D-89F7E5E1A726}" type="sibTrans" cxnId="{DB0732FA-7370-47A4-BDD3-A18B31EACA68}">
      <dgm:prSet/>
      <dgm:spPr/>
      <dgm:t>
        <a:bodyPr/>
        <a:lstStyle/>
        <a:p>
          <a:endParaRPr lang="en-ZA" sz="1600"/>
        </a:p>
      </dgm:t>
    </dgm:pt>
    <dgm:pt modelId="{5FA9E1A9-314A-4DD6-A7E0-9228C37848F4}">
      <dgm:prSet custT="1"/>
      <dgm:spPr/>
      <dgm:t>
        <a:bodyPr/>
        <a:lstStyle/>
        <a:p>
          <a:r>
            <a:rPr lang="en-ZA" sz="1600" b="0" i="0"/>
            <a:t>In the case of an agent, a Power of attorney and certified ID copy of the appointed person.</a:t>
          </a:r>
          <a:endParaRPr lang="en-ZA" sz="1600"/>
        </a:p>
      </dgm:t>
    </dgm:pt>
    <dgm:pt modelId="{6892C5F2-C46B-4A31-B98C-7AD5BC317658}" type="parTrans" cxnId="{750CEA7B-E330-45C4-A3B1-A2DE1EA27B9D}">
      <dgm:prSet/>
      <dgm:spPr/>
      <dgm:t>
        <a:bodyPr/>
        <a:lstStyle/>
        <a:p>
          <a:endParaRPr lang="en-ZA" sz="1600"/>
        </a:p>
      </dgm:t>
    </dgm:pt>
    <dgm:pt modelId="{B98EB4C7-3786-4942-BCA5-A002FAC49485}" type="sibTrans" cxnId="{750CEA7B-E330-45C4-A3B1-A2DE1EA27B9D}">
      <dgm:prSet/>
      <dgm:spPr/>
      <dgm:t>
        <a:bodyPr/>
        <a:lstStyle/>
        <a:p>
          <a:endParaRPr lang="en-ZA" sz="1600"/>
        </a:p>
      </dgm:t>
    </dgm:pt>
    <dgm:pt modelId="{3D67D40F-35DF-4B8D-9614-0C7DA35EDDDD}">
      <dgm:prSet custT="1"/>
      <dgm:spPr/>
      <dgm:t>
        <a:bodyPr/>
        <a:lstStyle/>
        <a:p>
          <a:r>
            <a:rPr lang="en-ZA" sz="1600" b="0" i="0"/>
            <a:t>Signed copies of the final liquidation and distribution accounts when they become available (if applicable);</a:t>
          </a:r>
          <a:endParaRPr lang="en-ZA" sz="1600"/>
        </a:p>
      </dgm:t>
    </dgm:pt>
    <dgm:pt modelId="{6CC01316-CE12-4E36-AA78-BA6B4BC12FCE}" type="parTrans" cxnId="{D2D91954-837B-4AED-B54A-4CCC976CE7B1}">
      <dgm:prSet/>
      <dgm:spPr/>
      <dgm:t>
        <a:bodyPr/>
        <a:lstStyle/>
        <a:p>
          <a:endParaRPr lang="en-ZA" sz="1600"/>
        </a:p>
      </dgm:t>
    </dgm:pt>
    <dgm:pt modelId="{C3F77278-B5F5-4BC8-8A87-3581A2FEECE3}" type="sibTrans" cxnId="{D2D91954-837B-4AED-B54A-4CCC976CE7B1}">
      <dgm:prSet/>
      <dgm:spPr/>
      <dgm:t>
        <a:bodyPr/>
        <a:lstStyle/>
        <a:p>
          <a:endParaRPr lang="en-ZA" sz="1600"/>
        </a:p>
      </dgm:t>
    </dgm:pt>
    <dgm:pt modelId="{5AB81F35-B83E-4848-A21B-C3FB80A7D9A0}">
      <dgm:prSet custT="1"/>
      <dgm:spPr/>
      <dgm:t>
        <a:bodyPr/>
        <a:lstStyle/>
        <a:p>
          <a:r>
            <a:rPr lang="en-ZA" sz="1600" b="0" i="0"/>
            <a:t>The Estate Duty Return (REV267 form).</a:t>
          </a:r>
          <a:endParaRPr lang="en-ZA" sz="1600"/>
        </a:p>
      </dgm:t>
    </dgm:pt>
    <dgm:pt modelId="{B18DCBD6-E460-4D0A-BE45-D9446DC370DC}" type="parTrans" cxnId="{A2B3B475-9E29-452B-A94A-576B726E961B}">
      <dgm:prSet/>
      <dgm:spPr/>
      <dgm:t>
        <a:bodyPr/>
        <a:lstStyle/>
        <a:p>
          <a:endParaRPr lang="en-ZA" sz="1600"/>
        </a:p>
      </dgm:t>
    </dgm:pt>
    <dgm:pt modelId="{010581BA-78AD-462F-925D-045CDE2A6B3A}" type="sibTrans" cxnId="{A2B3B475-9E29-452B-A94A-576B726E961B}">
      <dgm:prSet/>
      <dgm:spPr/>
      <dgm:t>
        <a:bodyPr/>
        <a:lstStyle/>
        <a:p>
          <a:endParaRPr lang="en-ZA" sz="1600"/>
        </a:p>
      </dgm:t>
    </dgm:pt>
    <dgm:pt modelId="{5B42F7BF-EDCC-4E4E-99EB-69C98854A4C2}" type="pres">
      <dgm:prSet presAssocID="{9549DD85-1815-439B-96AF-7E0FA4FA2022}" presName="linear" presStyleCnt="0">
        <dgm:presLayoutVars>
          <dgm:dir/>
          <dgm:animLvl val="lvl"/>
          <dgm:resizeHandles val="exact"/>
        </dgm:presLayoutVars>
      </dgm:prSet>
      <dgm:spPr/>
    </dgm:pt>
    <dgm:pt modelId="{8595D9CD-303B-41EB-9288-B80BB7108DD5}" type="pres">
      <dgm:prSet presAssocID="{88F46C04-8BEB-4DFB-A6E2-A9A966771C1F}" presName="parentLin" presStyleCnt="0"/>
      <dgm:spPr/>
    </dgm:pt>
    <dgm:pt modelId="{E2077559-170E-476A-8DA1-099787F0FDDB}" type="pres">
      <dgm:prSet presAssocID="{88F46C04-8BEB-4DFB-A6E2-A9A966771C1F}" presName="parentLeftMargin" presStyleLbl="node1" presStyleIdx="0" presStyleCnt="6"/>
      <dgm:spPr/>
    </dgm:pt>
    <dgm:pt modelId="{38FDC5A4-1F36-4BD8-9082-9EADC2C4B96D}" type="pres">
      <dgm:prSet presAssocID="{88F46C04-8BEB-4DFB-A6E2-A9A966771C1F}" presName="parentText" presStyleLbl="node1" presStyleIdx="0" presStyleCnt="6">
        <dgm:presLayoutVars>
          <dgm:chMax val="0"/>
          <dgm:bulletEnabled val="1"/>
        </dgm:presLayoutVars>
      </dgm:prSet>
      <dgm:spPr/>
    </dgm:pt>
    <dgm:pt modelId="{93AA2832-AD47-4AF5-80D6-A01EA67457DE}" type="pres">
      <dgm:prSet presAssocID="{88F46C04-8BEB-4DFB-A6E2-A9A966771C1F}" presName="negativeSpace" presStyleCnt="0"/>
      <dgm:spPr/>
    </dgm:pt>
    <dgm:pt modelId="{EFAF500D-E3C0-4B78-9FB9-C1A7D292E1F6}" type="pres">
      <dgm:prSet presAssocID="{88F46C04-8BEB-4DFB-A6E2-A9A966771C1F}" presName="childText" presStyleLbl="conFgAcc1" presStyleIdx="0" presStyleCnt="6">
        <dgm:presLayoutVars>
          <dgm:bulletEnabled val="1"/>
        </dgm:presLayoutVars>
      </dgm:prSet>
      <dgm:spPr/>
    </dgm:pt>
    <dgm:pt modelId="{896E9C74-EE5E-4DCD-9F66-317F0FD00AF6}" type="pres">
      <dgm:prSet presAssocID="{BDBA46A2-1A16-4B3B-95B8-C87D1E923E0A}" presName="spaceBetweenRectangles" presStyleCnt="0"/>
      <dgm:spPr/>
    </dgm:pt>
    <dgm:pt modelId="{43D00514-E70B-4EA5-A968-D6345F05EE31}" type="pres">
      <dgm:prSet presAssocID="{B0ADEFC5-BFE8-49CF-858B-27A8E0F932ED}" presName="parentLin" presStyleCnt="0"/>
      <dgm:spPr/>
    </dgm:pt>
    <dgm:pt modelId="{77B921FA-98D3-4B72-B188-1F71421B4D26}" type="pres">
      <dgm:prSet presAssocID="{B0ADEFC5-BFE8-49CF-858B-27A8E0F932ED}" presName="parentLeftMargin" presStyleLbl="node1" presStyleIdx="0" presStyleCnt="6"/>
      <dgm:spPr/>
    </dgm:pt>
    <dgm:pt modelId="{07F028BC-B33B-4C59-A3E0-2872D078B3DF}" type="pres">
      <dgm:prSet presAssocID="{B0ADEFC5-BFE8-49CF-858B-27A8E0F932ED}" presName="parentText" presStyleLbl="node1" presStyleIdx="1" presStyleCnt="6">
        <dgm:presLayoutVars>
          <dgm:chMax val="0"/>
          <dgm:bulletEnabled val="1"/>
        </dgm:presLayoutVars>
      </dgm:prSet>
      <dgm:spPr/>
    </dgm:pt>
    <dgm:pt modelId="{A5A86E7F-DB9C-498F-95B4-7814273E03A9}" type="pres">
      <dgm:prSet presAssocID="{B0ADEFC5-BFE8-49CF-858B-27A8E0F932ED}" presName="negativeSpace" presStyleCnt="0"/>
      <dgm:spPr/>
    </dgm:pt>
    <dgm:pt modelId="{86624A60-1533-4A3D-9B94-8CBDDBDC4048}" type="pres">
      <dgm:prSet presAssocID="{B0ADEFC5-BFE8-49CF-858B-27A8E0F932ED}" presName="childText" presStyleLbl="conFgAcc1" presStyleIdx="1" presStyleCnt="6">
        <dgm:presLayoutVars>
          <dgm:bulletEnabled val="1"/>
        </dgm:presLayoutVars>
      </dgm:prSet>
      <dgm:spPr/>
    </dgm:pt>
    <dgm:pt modelId="{831DBA1C-E784-42D9-A66D-970039D2C065}" type="pres">
      <dgm:prSet presAssocID="{6AF6154A-241A-4160-ACE7-B1DF2F3587A5}" presName="spaceBetweenRectangles" presStyleCnt="0"/>
      <dgm:spPr/>
    </dgm:pt>
    <dgm:pt modelId="{023744DB-3E23-4839-9787-4F4D31EFE8B8}" type="pres">
      <dgm:prSet presAssocID="{626F0F28-4251-4A2F-AE89-068978E0FF6D}" presName="parentLin" presStyleCnt="0"/>
      <dgm:spPr/>
    </dgm:pt>
    <dgm:pt modelId="{45FB797E-74A4-4B32-BE8F-F4E8876BCAD6}" type="pres">
      <dgm:prSet presAssocID="{626F0F28-4251-4A2F-AE89-068978E0FF6D}" presName="parentLeftMargin" presStyleLbl="node1" presStyleIdx="1" presStyleCnt="6"/>
      <dgm:spPr/>
    </dgm:pt>
    <dgm:pt modelId="{CCE060B9-1111-4F63-B481-200C6589D695}" type="pres">
      <dgm:prSet presAssocID="{626F0F28-4251-4A2F-AE89-068978E0FF6D}" presName="parentText" presStyleLbl="node1" presStyleIdx="2" presStyleCnt="6">
        <dgm:presLayoutVars>
          <dgm:chMax val="0"/>
          <dgm:bulletEnabled val="1"/>
        </dgm:presLayoutVars>
      </dgm:prSet>
      <dgm:spPr/>
    </dgm:pt>
    <dgm:pt modelId="{095FCB51-863D-4132-894B-B2B9537A1E53}" type="pres">
      <dgm:prSet presAssocID="{626F0F28-4251-4A2F-AE89-068978E0FF6D}" presName="negativeSpace" presStyleCnt="0"/>
      <dgm:spPr/>
    </dgm:pt>
    <dgm:pt modelId="{3566E53A-1775-458B-AC6D-EF649B447254}" type="pres">
      <dgm:prSet presAssocID="{626F0F28-4251-4A2F-AE89-068978E0FF6D}" presName="childText" presStyleLbl="conFgAcc1" presStyleIdx="2" presStyleCnt="6">
        <dgm:presLayoutVars>
          <dgm:bulletEnabled val="1"/>
        </dgm:presLayoutVars>
      </dgm:prSet>
      <dgm:spPr/>
    </dgm:pt>
    <dgm:pt modelId="{8B6678D8-0B7F-4175-ABCA-16BC2F01894C}" type="pres">
      <dgm:prSet presAssocID="{A798AFC1-51FB-4381-8D6D-89F7E5E1A726}" presName="spaceBetweenRectangles" presStyleCnt="0"/>
      <dgm:spPr/>
    </dgm:pt>
    <dgm:pt modelId="{89E461F7-C14C-4D3C-AE57-E421DED1BE98}" type="pres">
      <dgm:prSet presAssocID="{5FA9E1A9-314A-4DD6-A7E0-9228C37848F4}" presName="parentLin" presStyleCnt="0"/>
      <dgm:spPr/>
    </dgm:pt>
    <dgm:pt modelId="{2F79F37B-A690-4696-BC6F-2B91BACA0369}" type="pres">
      <dgm:prSet presAssocID="{5FA9E1A9-314A-4DD6-A7E0-9228C37848F4}" presName="parentLeftMargin" presStyleLbl="node1" presStyleIdx="2" presStyleCnt="6"/>
      <dgm:spPr/>
    </dgm:pt>
    <dgm:pt modelId="{05477E6B-B4E5-40C7-918E-337D8AB1A92F}" type="pres">
      <dgm:prSet presAssocID="{5FA9E1A9-314A-4DD6-A7E0-9228C37848F4}" presName="parentText" presStyleLbl="node1" presStyleIdx="3" presStyleCnt="6">
        <dgm:presLayoutVars>
          <dgm:chMax val="0"/>
          <dgm:bulletEnabled val="1"/>
        </dgm:presLayoutVars>
      </dgm:prSet>
      <dgm:spPr/>
    </dgm:pt>
    <dgm:pt modelId="{0A57C451-4DFF-48D8-9D66-DF09A3DC0AF8}" type="pres">
      <dgm:prSet presAssocID="{5FA9E1A9-314A-4DD6-A7E0-9228C37848F4}" presName="negativeSpace" presStyleCnt="0"/>
      <dgm:spPr/>
    </dgm:pt>
    <dgm:pt modelId="{F0640902-29C5-4BAF-A40E-C02632EF164F}" type="pres">
      <dgm:prSet presAssocID="{5FA9E1A9-314A-4DD6-A7E0-9228C37848F4}" presName="childText" presStyleLbl="conFgAcc1" presStyleIdx="3" presStyleCnt="6">
        <dgm:presLayoutVars>
          <dgm:bulletEnabled val="1"/>
        </dgm:presLayoutVars>
      </dgm:prSet>
      <dgm:spPr/>
    </dgm:pt>
    <dgm:pt modelId="{B5A0B2D0-E320-4368-86D3-9948F39E1C4F}" type="pres">
      <dgm:prSet presAssocID="{B98EB4C7-3786-4942-BCA5-A002FAC49485}" presName="spaceBetweenRectangles" presStyleCnt="0"/>
      <dgm:spPr/>
    </dgm:pt>
    <dgm:pt modelId="{75302D55-9D9F-4D0C-AEF9-B896B0574D96}" type="pres">
      <dgm:prSet presAssocID="{3D67D40F-35DF-4B8D-9614-0C7DA35EDDDD}" presName="parentLin" presStyleCnt="0"/>
      <dgm:spPr/>
    </dgm:pt>
    <dgm:pt modelId="{C475A88D-96EF-4CEF-AC59-36FDA1A8C2A1}" type="pres">
      <dgm:prSet presAssocID="{3D67D40F-35DF-4B8D-9614-0C7DA35EDDDD}" presName="parentLeftMargin" presStyleLbl="node1" presStyleIdx="3" presStyleCnt="6"/>
      <dgm:spPr/>
    </dgm:pt>
    <dgm:pt modelId="{5A77EF1B-6D09-4EBB-BCE6-F1479E2B0B19}" type="pres">
      <dgm:prSet presAssocID="{3D67D40F-35DF-4B8D-9614-0C7DA35EDDDD}" presName="parentText" presStyleLbl="node1" presStyleIdx="4" presStyleCnt="6">
        <dgm:presLayoutVars>
          <dgm:chMax val="0"/>
          <dgm:bulletEnabled val="1"/>
        </dgm:presLayoutVars>
      </dgm:prSet>
      <dgm:spPr/>
    </dgm:pt>
    <dgm:pt modelId="{DE00C624-F11A-4CE1-8588-41B64522ADA7}" type="pres">
      <dgm:prSet presAssocID="{3D67D40F-35DF-4B8D-9614-0C7DA35EDDDD}" presName="negativeSpace" presStyleCnt="0"/>
      <dgm:spPr/>
    </dgm:pt>
    <dgm:pt modelId="{74CAA14E-29FB-4FC8-AF1C-12421F6C303A}" type="pres">
      <dgm:prSet presAssocID="{3D67D40F-35DF-4B8D-9614-0C7DA35EDDDD}" presName="childText" presStyleLbl="conFgAcc1" presStyleIdx="4" presStyleCnt="6">
        <dgm:presLayoutVars>
          <dgm:bulletEnabled val="1"/>
        </dgm:presLayoutVars>
      </dgm:prSet>
      <dgm:spPr/>
    </dgm:pt>
    <dgm:pt modelId="{EA7C86A9-6BEA-4EC8-B008-8E84AF7A7BB8}" type="pres">
      <dgm:prSet presAssocID="{C3F77278-B5F5-4BC8-8A87-3581A2FEECE3}" presName="spaceBetweenRectangles" presStyleCnt="0"/>
      <dgm:spPr/>
    </dgm:pt>
    <dgm:pt modelId="{E2F24FCC-01EF-4BB6-8BB9-5EABE5090BC6}" type="pres">
      <dgm:prSet presAssocID="{5AB81F35-B83E-4848-A21B-C3FB80A7D9A0}" presName="parentLin" presStyleCnt="0"/>
      <dgm:spPr/>
    </dgm:pt>
    <dgm:pt modelId="{919806A5-FC7C-4CDA-B18E-86DCA1928949}" type="pres">
      <dgm:prSet presAssocID="{5AB81F35-B83E-4848-A21B-C3FB80A7D9A0}" presName="parentLeftMargin" presStyleLbl="node1" presStyleIdx="4" presStyleCnt="6"/>
      <dgm:spPr/>
    </dgm:pt>
    <dgm:pt modelId="{C6B50C0D-672B-453D-9916-4143D2827047}" type="pres">
      <dgm:prSet presAssocID="{5AB81F35-B83E-4848-A21B-C3FB80A7D9A0}" presName="parentText" presStyleLbl="node1" presStyleIdx="5" presStyleCnt="6">
        <dgm:presLayoutVars>
          <dgm:chMax val="0"/>
          <dgm:bulletEnabled val="1"/>
        </dgm:presLayoutVars>
      </dgm:prSet>
      <dgm:spPr/>
    </dgm:pt>
    <dgm:pt modelId="{4ACCFB8B-72D9-4A05-80D9-E64E5B941F74}" type="pres">
      <dgm:prSet presAssocID="{5AB81F35-B83E-4848-A21B-C3FB80A7D9A0}" presName="negativeSpace" presStyleCnt="0"/>
      <dgm:spPr/>
    </dgm:pt>
    <dgm:pt modelId="{18F91311-C3C5-4ED0-AB8B-AAF399DCBC80}" type="pres">
      <dgm:prSet presAssocID="{5AB81F35-B83E-4848-A21B-C3FB80A7D9A0}" presName="childText" presStyleLbl="conFgAcc1" presStyleIdx="5" presStyleCnt="6">
        <dgm:presLayoutVars>
          <dgm:bulletEnabled val="1"/>
        </dgm:presLayoutVars>
      </dgm:prSet>
      <dgm:spPr/>
    </dgm:pt>
  </dgm:ptLst>
  <dgm:cxnLst>
    <dgm:cxn modelId="{0B31390A-6FB6-48A5-8FBE-BFE016488FA6}" type="presOf" srcId="{5AB81F35-B83E-4848-A21B-C3FB80A7D9A0}" destId="{919806A5-FC7C-4CDA-B18E-86DCA1928949}" srcOrd="0" destOrd="0" presId="urn:microsoft.com/office/officeart/2005/8/layout/list1"/>
    <dgm:cxn modelId="{F53BB43A-43D0-4F88-A3D6-2663C1910C0F}" type="presOf" srcId="{B0ADEFC5-BFE8-49CF-858B-27A8E0F932ED}" destId="{77B921FA-98D3-4B72-B188-1F71421B4D26}" srcOrd="0" destOrd="0" presId="urn:microsoft.com/office/officeart/2005/8/layout/list1"/>
    <dgm:cxn modelId="{A862E666-87F9-4D77-989E-1E8EF6576634}" type="presOf" srcId="{88F46C04-8BEB-4DFB-A6E2-A9A966771C1F}" destId="{38FDC5A4-1F36-4BD8-9082-9EADC2C4B96D}" srcOrd="1" destOrd="0" presId="urn:microsoft.com/office/officeart/2005/8/layout/list1"/>
    <dgm:cxn modelId="{D6DD444C-13CE-4D99-A566-E468F0B504BF}" type="presOf" srcId="{5AB81F35-B83E-4848-A21B-C3FB80A7D9A0}" destId="{C6B50C0D-672B-453D-9916-4143D2827047}" srcOrd="1" destOrd="0" presId="urn:microsoft.com/office/officeart/2005/8/layout/list1"/>
    <dgm:cxn modelId="{DBAEE54C-7A7F-45E3-8231-423CF03126DF}" type="presOf" srcId="{3D67D40F-35DF-4B8D-9614-0C7DA35EDDDD}" destId="{C475A88D-96EF-4CEF-AC59-36FDA1A8C2A1}" srcOrd="0" destOrd="0" presId="urn:microsoft.com/office/officeart/2005/8/layout/list1"/>
    <dgm:cxn modelId="{D2D91954-837B-4AED-B54A-4CCC976CE7B1}" srcId="{9549DD85-1815-439B-96AF-7E0FA4FA2022}" destId="{3D67D40F-35DF-4B8D-9614-0C7DA35EDDDD}" srcOrd="4" destOrd="0" parTransId="{6CC01316-CE12-4E36-AA78-BA6B4BC12FCE}" sibTransId="{C3F77278-B5F5-4BC8-8A87-3581A2FEECE3}"/>
    <dgm:cxn modelId="{A2B3B475-9E29-452B-A94A-576B726E961B}" srcId="{9549DD85-1815-439B-96AF-7E0FA4FA2022}" destId="{5AB81F35-B83E-4848-A21B-C3FB80A7D9A0}" srcOrd="5" destOrd="0" parTransId="{B18DCBD6-E460-4D0A-BE45-D9446DC370DC}" sibTransId="{010581BA-78AD-462F-925D-045CDE2A6B3A}"/>
    <dgm:cxn modelId="{750CEA7B-E330-45C4-A3B1-A2DE1EA27B9D}" srcId="{9549DD85-1815-439B-96AF-7E0FA4FA2022}" destId="{5FA9E1A9-314A-4DD6-A7E0-9228C37848F4}" srcOrd="3" destOrd="0" parTransId="{6892C5F2-C46B-4A31-B98C-7AD5BC317658}" sibTransId="{B98EB4C7-3786-4942-BCA5-A002FAC49485}"/>
    <dgm:cxn modelId="{1DD9198B-B559-433C-ACAA-DEE54ABC6DEF}" type="presOf" srcId="{B0ADEFC5-BFE8-49CF-858B-27A8E0F932ED}" destId="{07F028BC-B33B-4C59-A3E0-2872D078B3DF}" srcOrd="1" destOrd="0" presId="urn:microsoft.com/office/officeart/2005/8/layout/list1"/>
    <dgm:cxn modelId="{AFB44BB9-D9D7-4237-AC25-3D40F410FF8C}" type="presOf" srcId="{626F0F28-4251-4A2F-AE89-068978E0FF6D}" destId="{CCE060B9-1111-4F63-B481-200C6589D695}" srcOrd="1" destOrd="0" presId="urn:microsoft.com/office/officeart/2005/8/layout/list1"/>
    <dgm:cxn modelId="{C55EC2BB-3037-4EC0-BF48-4BBA4F5700F2}" srcId="{9549DD85-1815-439B-96AF-7E0FA4FA2022}" destId="{88F46C04-8BEB-4DFB-A6E2-A9A966771C1F}" srcOrd="0" destOrd="0" parTransId="{3F926558-FD63-4B03-8A0D-FB4CF3377256}" sibTransId="{BDBA46A2-1A16-4B3B-95B8-C87D1E923E0A}"/>
    <dgm:cxn modelId="{CCEE2BBC-77AC-406A-BDF3-9145EEC1DE85}" type="presOf" srcId="{88F46C04-8BEB-4DFB-A6E2-A9A966771C1F}" destId="{E2077559-170E-476A-8DA1-099787F0FDDB}" srcOrd="0" destOrd="0" presId="urn:microsoft.com/office/officeart/2005/8/layout/list1"/>
    <dgm:cxn modelId="{F35876D0-DCAF-4DE6-8992-4AAE018967F6}" type="presOf" srcId="{5FA9E1A9-314A-4DD6-A7E0-9228C37848F4}" destId="{05477E6B-B4E5-40C7-918E-337D8AB1A92F}" srcOrd="1" destOrd="0" presId="urn:microsoft.com/office/officeart/2005/8/layout/list1"/>
    <dgm:cxn modelId="{5CE7E8D0-4AE2-43D7-9884-B54BF1ADC4C1}" type="presOf" srcId="{5FA9E1A9-314A-4DD6-A7E0-9228C37848F4}" destId="{2F79F37B-A690-4696-BC6F-2B91BACA0369}" srcOrd="0" destOrd="0" presId="urn:microsoft.com/office/officeart/2005/8/layout/list1"/>
    <dgm:cxn modelId="{BF2B07D3-D103-48CF-B0B8-B2F5BD44D7EE}" srcId="{9549DD85-1815-439B-96AF-7E0FA4FA2022}" destId="{B0ADEFC5-BFE8-49CF-858B-27A8E0F932ED}" srcOrd="1" destOrd="0" parTransId="{59EB1EC6-4620-4F98-83BA-D4127D552FDD}" sibTransId="{6AF6154A-241A-4160-ACE7-B1DF2F3587A5}"/>
    <dgm:cxn modelId="{F3F345D9-4A4B-4711-BE04-4EA88F3E4624}" type="presOf" srcId="{626F0F28-4251-4A2F-AE89-068978E0FF6D}" destId="{45FB797E-74A4-4B32-BE8F-F4E8876BCAD6}" srcOrd="0" destOrd="0" presId="urn:microsoft.com/office/officeart/2005/8/layout/list1"/>
    <dgm:cxn modelId="{5594BBE5-0FE5-4F48-BC33-62E5A27997F7}" type="presOf" srcId="{9549DD85-1815-439B-96AF-7E0FA4FA2022}" destId="{5B42F7BF-EDCC-4E4E-99EB-69C98854A4C2}" srcOrd="0" destOrd="0" presId="urn:microsoft.com/office/officeart/2005/8/layout/list1"/>
    <dgm:cxn modelId="{E82AE0EA-4F9E-4AFF-B912-405E462D95B6}" type="presOf" srcId="{3D67D40F-35DF-4B8D-9614-0C7DA35EDDDD}" destId="{5A77EF1B-6D09-4EBB-BCE6-F1479E2B0B19}" srcOrd="1" destOrd="0" presId="urn:microsoft.com/office/officeart/2005/8/layout/list1"/>
    <dgm:cxn modelId="{DB0732FA-7370-47A4-BDD3-A18B31EACA68}" srcId="{9549DD85-1815-439B-96AF-7E0FA4FA2022}" destId="{626F0F28-4251-4A2F-AE89-068978E0FF6D}" srcOrd="2" destOrd="0" parTransId="{35376E9B-97F2-4E5B-8099-1569210D4E9D}" sibTransId="{A798AFC1-51FB-4381-8D6D-89F7E5E1A726}"/>
    <dgm:cxn modelId="{234396C7-8070-41A4-B941-FD276E48DE0C}" type="presParOf" srcId="{5B42F7BF-EDCC-4E4E-99EB-69C98854A4C2}" destId="{8595D9CD-303B-41EB-9288-B80BB7108DD5}" srcOrd="0" destOrd="0" presId="urn:microsoft.com/office/officeart/2005/8/layout/list1"/>
    <dgm:cxn modelId="{F5193969-4C43-4273-82BC-5C994C8DF405}" type="presParOf" srcId="{8595D9CD-303B-41EB-9288-B80BB7108DD5}" destId="{E2077559-170E-476A-8DA1-099787F0FDDB}" srcOrd="0" destOrd="0" presId="urn:microsoft.com/office/officeart/2005/8/layout/list1"/>
    <dgm:cxn modelId="{04A7F896-9889-4687-BC81-8115269A53FF}" type="presParOf" srcId="{8595D9CD-303B-41EB-9288-B80BB7108DD5}" destId="{38FDC5A4-1F36-4BD8-9082-9EADC2C4B96D}" srcOrd="1" destOrd="0" presId="urn:microsoft.com/office/officeart/2005/8/layout/list1"/>
    <dgm:cxn modelId="{6D10AF3B-5298-410C-88B9-0F4280BB1A64}" type="presParOf" srcId="{5B42F7BF-EDCC-4E4E-99EB-69C98854A4C2}" destId="{93AA2832-AD47-4AF5-80D6-A01EA67457DE}" srcOrd="1" destOrd="0" presId="urn:microsoft.com/office/officeart/2005/8/layout/list1"/>
    <dgm:cxn modelId="{CC57A729-3329-4557-A29B-C51BEF507577}" type="presParOf" srcId="{5B42F7BF-EDCC-4E4E-99EB-69C98854A4C2}" destId="{EFAF500D-E3C0-4B78-9FB9-C1A7D292E1F6}" srcOrd="2" destOrd="0" presId="urn:microsoft.com/office/officeart/2005/8/layout/list1"/>
    <dgm:cxn modelId="{039BB247-B447-4BA2-A8FA-CC0F29E0AE14}" type="presParOf" srcId="{5B42F7BF-EDCC-4E4E-99EB-69C98854A4C2}" destId="{896E9C74-EE5E-4DCD-9F66-317F0FD00AF6}" srcOrd="3" destOrd="0" presId="urn:microsoft.com/office/officeart/2005/8/layout/list1"/>
    <dgm:cxn modelId="{A746B332-E419-4D55-9C8A-53F36F9436AA}" type="presParOf" srcId="{5B42F7BF-EDCC-4E4E-99EB-69C98854A4C2}" destId="{43D00514-E70B-4EA5-A968-D6345F05EE31}" srcOrd="4" destOrd="0" presId="urn:microsoft.com/office/officeart/2005/8/layout/list1"/>
    <dgm:cxn modelId="{ADD18064-FC96-4C45-81E9-38B254D86A2A}" type="presParOf" srcId="{43D00514-E70B-4EA5-A968-D6345F05EE31}" destId="{77B921FA-98D3-4B72-B188-1F71421B4D26}" srcOrd="0" destOrd="0" presId="urn:microsoft.com/office/officeart/2005/8/layout/list1"/>
    <dgm:cxn modelId="{2FD6C051-4A3A-43B7-99B9-0456CA4971E5}" type="presParOf" srcId="{43D00514-E70B-4EA5-A968-D6345F05EE31}" destId="{07F028BC-B33B-4C59-A3E0-2872D078B3DF}" srcOrd="1" destOrd="0" presId="urn:microsoft.com/office/officeart/2005/8/layout/list1"/>
    <dgm:cxn modelId="{4C9AF940-1306-4C55-B6E8-38FADF4EE03E}" type="presParOf" srcId="{5B42F7BF-EDCC-4E4E-99EB-69C98854A4C2}" destId="{A5A86E7F-DB9C-498F-95B4-7814273E03A9}" srcOrd="5" destOrd="0" presId="urn:microsoft.com/office/officeart/2005/8/layout/list1"/>
    <dgm:cxn modelId="{22D63416-F907-4166-A72F-DE5CE0B0525A}" type="presParOf" srcId="{5B42F7BF-EDCC-4E4E-99EB-69C98854A4C2}" destId="{86624A60-1533-4A3D-9B94-8CBDDBDC4048}" srcOrd="6" destOrd="0" presId="urn:microsoft.com/office/officeart/2005/8/layout/list1"/>
    <dgm:cxn modelId="{EE0D1BEF-49B9-4948-B9C6-826E8316DBA9}" type="presParOf" srcId="{5B42F7BF-EDCC-4E4E-99EB-69C98854A4C2}" destId="{831DBA1C-E784-42D9-A66D-970039D2C065}" srcOrd="7" destOrd="0" presId="urn:microsoft.com/office/officeart/2005/8/layout/list1"/>
    <dgm:cxn modelId="{08A70492-2538-49F3-BB91-2A3C638DFF71}" type="presParOf" srcId="{5B42F7BF-EDCC-4E4E-99EB-69C98854A4C2}" destId="{023744DB-3E23-4839-9787-4F4D31EFE8B8}" srcOrd="8" destOrd="0" presId="urn:microsoft.com/office/officeart/2005/8/layout/list1"/>
    <dgm:cxn modelId="{6A8D556F-0EB5-4AF7-B06B-63046E5F8ECE}" type="presParOf" srcId="{023744DB-3E23-4839-9787-4F4D31EFE8B8}" destId="{45FB797E-74A4-4B32-BE8F-F4E8876BCAD6}" srcOrd="0" destOrd="0" presId="urn:microsoft.com/office/officeart/2005/8/layout/list1"/>
    <dgm:cxn modelId="{7EBE1683-D34A-429A-B361-672DF09748FD}" type="presParOf" srcId="{023744DB-3E23-4839-9787-4F4D31EFE8B8}" destId="{CCE060B9-1111-4F63-B481-200C6589D695}" srcOrd="1" destOrd="0" presId="urn:microsoft.com/office/officeart/2005/8/layout/list1"/>
    <dgm:cxn modelId="{DA97AE0C-25C0-45B7-96E9-53EF05573DEA}" type="presParOf" srcId="{5B42F7BF-EDCC-4E4E-99EB-69C98854A4C2}" destId="{095FCB51-863D-4132-894B-B2B9537A1E53}" srcOrd="9" destOrd="0" presId="urn:microsoft.com/office/officeart/2005/8/layout/list1"/>
    <dgm:cxn modelId="{EA9382B5-660E-4F8C-86B6-021F54503601}" type="presParOf" srcId="{5B42F7BF-EDCC-4E4E-99EB-69C98854A4C2}" destId="{3566E53A-1775-458B-AC6D-EF649B447254}" srcOrd="10" destOrd="0" presId="urn:microsoft.com/office/officeart/2005/8/layout/list1"/>
    <dgm:cxn modelId="{F62BD420-7E90-4724-B8E1-BC7FBC5FAE88}" type="presParOf" srcId="{5B42F7BF-EDCC-4E4E-99EB-69C98854A4C2}" destId="{8B6678D8-0B7F-4175-ABCA-16BC2F01894C}" srcOrd="11" destOrd="0" presId="urn:microsoft.com/office/officeart/2005/8/layout/list1"/>
    <dgm:cxn modelId="{01C1FA28-4B05-4671-BFD4-F4C94DF53D88}" type="presParOf" srcId="{5B42F7BF-EDCC-4E4E-99EB-69C98854A4C2}" destId="{89E461F7-C14C-4D3C-AE57-E421DED1BE98}" srcOrd="12" destOrd="0" presId="urn:microsoft.com/office/officeart/2005/8/layout/list1"/>
    <dgm:cxn modelId="{1A58171D-9EB5-445D-AEBF-66F9F6D9E041}" type="presParOf" srcId="{89E461F7-C14C-4D3C-AE57-E421DED1BE98}" destId="{2F79F37B-A690-4696-BC6F-2B91BACA0369}" srcOrd="0" destOrd="0" presId="urn:microsoft.com/office/officeart/2005/8/layout/list1"/>
    <dgm:cxn modelId="{A9041B19-6CED-4D64-BBD3-9C60373EF47A}" type="presParOf" srcId="{89E461F7-C14C-4D3C-AE57-E421DED1BE98}" destId="{05477E6B-B4E5-40C7-918E-337D8AB1A92F}" srcOrd="1" destOrd="0" presId="urn:microsoft.com/office/officeart/2005/8/layout/list1"/>
    <dgm:cxn modelId="{12CE4EEC-0419-4C24-8B60-87A731C1ACA2}" type="presParOf" srcId="{5B42F7BF-EDCC-4E4E-99EB-69C98854A4C2}" destId="{0A57C451-4DFF-48D8-9D66-DF09A3DC0AF8}" srcOrd="13" destOrd="0" presId="urn:microsoft.com/office/officeart/2005/8/layout/list1"/>
    <dgm:cxn modelId="{0C4BD311-F11D-4BA8-9D90-52EA56CFC21B}" type="presParOf" srcId="{5B42F7BF-EDCC-4E4E-99EB-69C98854A4C2}" destId="{F0640902-29C5-4BAF-A40E-C02632EF164F}" srcOrd="14" destOrd="0" presId="urn:microsoft.com/office/officeart/2005/8/layout/list1"/>
    <dgm:cxn modelId="{A3CEA41E-BE11-4BE9-A879-4883D1BDBF8B}" type="presParOf" srcId="{5B42F7BF-EDCC-4E4E-99EB-69C98854A4C2}" destId="{B5A0B2D0-E320-4368-86D3-9948F39E1C4F}" srcOrd="15" destOrd="0" presId="urn:microsoft.com/office/officeart/2005/8/layout/list1"/>
    <dgm:cxn modelId="{909036E7-7895-49D0-8DE4-C81818D181F7}" type="presParOf" srcId="{5B42F7BF-EDCC-4E4E-99EB-69C98854A4C2}" destId="{75302D55-9D9F-4D0C-AEF9-B896B0574D96}" srcOrd="16" destOrd="0" presId="urn:microsoft.com/office/officeart/2005/8/layout/list1"/>
    <dgm:cxn modelId="{6D32FF2A-9AEB-49E5-B271-5431046FE52E}" type="presParOf" srcId="{75302D55-9D9F-4D0C-AEF9-B896B0574D96}" destId="{C475A88D-96EF-4CEF-AC59-36FDA1A8C2A1}" srcOrd="0" destOrd="0" presId="urn:microsoft.com/office/officeart/2005/8/layout/list1"/>
    <dgm:cxn modelId="{CE152EEB-1BC8-4C51-A03E-02FFACF09AE8}" type="presParOf" srcId="{75302D55-9D9F-4D0C-AEF9-B896B0574D96}" destId="{5A77EF1B-6D09-4EBB-BCE6-F1479E2B0B19}" srcOrd="1" destOrd="0" presId="urn:microsoft.com/office/officeart/2005/8/layout/list1"/>
    <dgm:cxn modelId="{A0F29F64-9A72-492F-BBC8-BBFD380E7BB7}" type="presParOf" srcId="{5B42F7BF-EDCC-4E4E-99EB-69C98854A4C2}" destId="{DE00C624-F11A-4CE1-8588-41B64522ADA7}" srcOrd="17" destOrd="0" presId="urn:microsoft.com/office/officeart/2005/8/layout/list1"/>
    <dgm:cxn modelId="{4C717BD4-053D-4830-9F8D-148402F318E2}" type="presParOf" srcId="{5B42F7BF-EDCC-4E4E-99EB-69C98854A4C2}" destId="{74CAA14E-29FB-4FC8-AF1C-12421F6C303A}" srcOrd="18" destOrd="0" presId="urn:microsoft.com/office/officeart/2005/8/layout/list1"/>
    <dgm:cxn modelId="{8F036A36-6565-4183-836C-52E89108C5F9}" type="presParOf" srcId="{5B42F7BF-EDCC-4E4E-99EB-69C98854A4C2}" destId="{EA7C86A9-6BEA-4EC8-B008-8E84AF7A7BB8}" srcOrd="19" destOrd="0" presId="urn:microsoft.com/office/officeart/2005/8/layout/list1"/>
    <dgm:cxn modelId="{AC9FD458-A409-47FE-9819-5EFF7F951A7E}" type="presParOf" srcId="{5B42F7BF-EDCC-4E4E-99EB-69C98854A4C2}" destId="{E2F24FCC-01EF-4BB6-8BB9-5EABE5090BC6}" srcOrd="20" destOrd="0" presId="urn:microsoft.com/office/officeart/2005/8/layout/list1"/>
    <dgm:cxn modelId="{D9B6B5A6-A010-4288-AA25-B5AC93EDC558}" type="presParOf" srcId="{E2F24FCC-01EF-4BB6-8BB9-5EABE5090BC6}" destId="{919806A5-FC7C-4CDA-B18E-86DCA1928949}" srcOrd="0" destOrd="0" presId="urn:microsoft.com/office/officeart/2005/8/layout/list1"/>
    <dgm:cxn modelId="{1150271A-BE0E-4469-983A-91581E8CB32C}" type="presParOf" srcId="{E2F24FCC-01EF-4BB6-8BB9-5EABE5090BC6}" destId="{C6B50C0D-672B-453D-9916-4143D2827047}" srcOrd="1" destOrd="0" presId="urn:microsoft.com/office/officeart/2005/8/layout/list1"/>
    <dgm:cxn modelId="{BFAC232C-151C-458D-A37B-EA0EE2A572C2}" type="presParOf" srcId="{5B42F7BF-EDCC-4E4E-99EB-69C98854A4C2}" destId="{4ACCFB8B-72D9-4A05-80D9-E64E5B941F74}" srcOrd="21" destOrd="0" presId="urn:microsoft.com/office/officeart/2005/8/layout/list1"/>
    <dgm:cxn modelId="{529CC1A7-90EC-483E-A7A8-B149805D3A1F}" type="presParOf" srcId="{5B42F7BF-EDCC-4E4E-99EB-69C98854A4C2}" destId="{18F91311-C3C5-4ED0-AB8B-AAF399DCBC80}"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36A1BC-3406-4F08-9DD7-B5273E271ADD}" type="doc">
      <dgm:prSet loTypeId="urn:microsoft.com/office/officeart/2005/8/layout/vList2" loCatId="list" qsTypeId="urn:microsoft.com/office/officeart/2005/8/quickstyle/3d1" qsCatId="3D" csTypeId="urn:microsoft.com/office/officeart/2005/8/colors/accent1_3" csCatId="accent1" phldr="1"/>
      <dgm:spPr/>
      <dgm:t>
        <a:bodyPr/>
        <a:lstStyle/>
        <a:p>
          <a:endParaRPr lang="en-ZA"/>
        </a:p>
      </dgm:t>
    </dgm:pt>
    <dgm:pt modelId="{073A7B28-E95F-4035-8D9B-E2EE3540E37C}">
      <dgm:prSet/>
      <dgm:spPr/>
      <dgm:t>
        <a:bodyPr/>
        <a:lstStyle/>
        <a:p>
          <a:pPr algn="just"/>
          <a:r>
            <a:rPr lang="en-US" b="0" i="0" dirty="0">
              <a:latin typeface="Calibri" panose="020F0502020204030204" pitchFamily="34" charset="0"/>
              <a:cs typeface="Calibri" panose="020F0502020204030204" pitchFamily="34" charset="0"/>
            </a:rPr>
            <a:t> He is required to </a:t>
          </a:r>
          <a:r>
            <a:rPr lang="en-US" b="1" i="0" dirty="0">
              <a:latin typeface="Calibri" panose="020F0502020204030204" pitchFamily="34" charset="0"/>
              <a:cs typeface="Calibri" panose="020F0502020204030204" pitchFamily="34" charset="0"/>
            </a:rPr>
            <a:t>report the new deceased estate case to SARS </a:t>
          </a:r>
          <a:r>
            <a:rPr lang="en-US" b="0" i="0" dirty="0">
              <a:latin typeface="Calibri" panose="020F0502020204030204" pitchFamily="34" charset="0"/>
              <a:cs typeface="Calibri" panose="020F0502020204030204" pitchFamily="34" charset="0"/>
            </a:rPr>
            <a:t>and register as a Representative (executor), submit outstanding returns up to the date of death of the deceased and submit all the relevant estate documents to SARS.</a:t>
          </a:r>
          <a:endParaRPr lang="en-ZA" dirty="0">
            <a:latin typeface="Calibri" panose="020F0502020204030204" pitchFamily="34" charset="0"/>
            <a:cs typeface="Calibri" panose="020F0502020204030204" pitchFamily="34" charset="0"/>
          </a:endParaRPr>
        </a:p>
      </dgm:t>
    </dgm:pt>
    <dgm:pt modelId="{0332D14D-E643-4C2D-B331-69A085B5829B}" type="parTrans" cxnId="{03581FCD-8E02-4318-9F56-1649827C3E10}">
      <dgm:prSet/>
      <dgm:spPr/>
      <dgm:t>
        <a:bodyPr/>
        <a:lstStyle/>
        <a:p>
          <a:endParaRPr lang="en-ZA"/>
        </a:p>
      </dgm:t>
    </dgm:pt>
    <dgm:pt modelId="{ED1517E5-A8EC-4C58-A6F1-89F9B6A4D7C5}" type="sibTrans" cxnId="{03581FCD-8E02-4318-9F56-1649827C3E10}">
      <dgm:prSet/>
      <dgm:spPr/>
      <dgm:t>
        <a:bodyPr/>
        <a:lstStyle/>
        <a:p>
          <a:endParaRPr lang="en-ZA"/>
        </a:p>
      </dgm:t>
    </dgm:pt>
    <dgm:pt modelId="{6B4CF788-2F1F-4AC5-9F8B-91D218B89E78}">
      <dgm:prSet/>
      <dgm:spPr>
        <a:solidFill>
          <a:schemeClr val="accent1">
            <a:lumMod val="60000"/>
            <a:lumOff val="40000"/>
          </a:schemeClr>
        </a:solidFill>
        <a:ln>
          <a:solidFill>
            <a:schemeClr val="accent1">
              <a:lumMod val="60000"/>
              <a:lumOff val="40000"/>
            </a:schemeClr>
          </a:solidFill>
        </a:ln>
      </dgm:spPr>
      <dgm:t>
        <a:bodyPr/>
        <a:lstStyle/>
        <a:p>
          <a:pPr algn="just">
            <a:buClrTx/>
            <a:buSzTx/>
            <a:buFontTx/>
            <a:buBlip>
              <a:blip xmlns:r="http://schemas.openxmlformats.org/officeDocument/2006/relationships" r:embed="rId1"/>
            </a:buBlip>
          </a:pPr>
          <a:r>
            <a:rPr kumimoji="0" lang="en-GB" b="0" i="0" u="none" strike="noStrike"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All representative taxpayers must ensure that their personal tax profile with SARS is up to date and reflects the correct contact details and email address.</a:t>
          </a:r>
          <a:endParaRPr lang="en-ZA" dirty="0">
            <a:latin typeface="Calibri" panose="020F0502020204030204" pitchFamily="34" charset="0"/>
            <a:cs typeface="Calibri" panose="020F0502020204030204" pitchFamily="34" charset="0"/>
          </a:endParaRPr>
        </a:p>
      </dgm:t>
    </dgm:pt>
    <dgm:pt modelId="{2BD387A1-699E-4B76-9AD4-CA574B6CCC25}" type="parTrans" cxnId="{2ABCBB38-A606-486D-8164-E61CECDC4D77}">
      <dgm:prSet/>
      <dgm:spPr/>
      <dgm:t>
        <a:bodyPr/>
        <a:lstStyle/>
        <a:p>
          <a:endParaRPr lang="en-ZA"/>
        </a:p>
      </dgm:t>
    </dgm:pt>
    <dgm:pt modelId="{F412C2C7-2A8D-48AA-A622-3E279165340B}" type="sibTrans" cxnId="{2ABCBB38-A606-486D-8164-E61CECDC4D77}">
      <dgm:prSet/>
      <dgm:spPr/>
      <dgm:t>
        <a:bodyPr/>
        <a:lstStyle/>
        <a:p>
          <a:endParaRPr lang="en-ZA"/>
        </a:p>
      </dgm:t>
    </dgm:pt>
    <dgm:pt modelId="{289F0FDE-82E6-45CC-B04A-F8E5DA0BBE78}" type="pres">
      <dgm:prSet presAssocID="{8F36A1BC-3406-4F08-9DD7-B5273E271ADD}" presName="linear" presStyleCnt="0">
        <dgm:presLayoutVars>
          <dgm:animLvl val="lvl"/>
          <dgm:resizeHandles val="exact"/>
        </dgm:presLayoutVars>
      </dgm:prSet>
      <dgm:spPr/>
    </dgm:pt>
    <dgm:pt modelId="{1B83C15F-2573-4077-810F-4FB9AEFE23F8}" type="pres">
      <dgm:prSet presAssocID="{073A7B28-E95F-4035-8D9B-E2EE3540E37C}" presName="parentText" presStyleLbl="node1" presStyleIdx="0" presStyleCnt="2" custLinFactY="-16407" custLinFactNeighborY="-100000">
        <dgm:presLayoutVars>
          <dgm:chMax val="0"/>
          <dgm:bulletEnabled val="1"/>
        </dgm:presLayoutVars>
      </dgm:prSet>
      <dgm:spPr/>
    </dgm:pt>
    <dgm:pt modelId="{EB770BB5-3D9E-406A-9C93-A060BD9F9D24}" type="pres">
      <dgm:prSet presAssocID="{ED1517E5-A8EC-4C58-A6F1-89F9B6A4D7C5}" presName="spacer" presStyleCnt="0"/>
      <dgm:spPr/>
    </dgm:pt>
    <dgm:pt modelId="{85B5E4B7-C7F2-4A92-8C4C-89A86392201B}" type="pres">
      <dgm:prSet presAssocID="{6B4CF788-2F1F-4AC5-9F8B-91D218B89E78}" presName="parentText" presStyleLbl="node1" presStyleIdx="1" presStyleCnt="2">
        <dgm:presLayoutVars>
          <dgm:chMax val="0"/>
          <dgm:bulletEnabled val="1"/>
        </dgm:presLayoutVars>
      </dgm:prSet>
      <dgm:spPr/>
    </dgm:pt>
  </dgm:ptLst>
  <dgm:cxnLst>
    <dgm:cxn modelId="{2ABCBB38-A606-486D-8164-E61CECDC4D77}" srcId="{8F36A1BC-3406-4F08-9DD7-B5273E271ADD}" destId="{6B4CF788-2F1F-4AC5-9F8B-91D218B89E78}" srcOrd="1" destOrd="0" parTransId="{2BD387A1-699E-4B76-9AD4-CA574B6CCC25}" sibTransId="{F412C2C7-2A8D-48AA-A622-3E279165340B}"/>
    <dgm:cxn modelId="{E41CBBC2-F9E4-4B9B-97C5-FC4AE14A1F4F}" type="presOf" srcId="{6B4CF788-2F1F-4AC5-9F8B-91D218B89E78}" destId="{85B5E4B7-C7F2-4A92-8C4C-89A86392201B}" srcOrd="0" destOrd="0" presId="urn:microsoft.com/office/officeart/2005/8/layout/vList2"/>
    <dgm:cxn modelId="{03581FCD-8E02-4318-9F56-1649827C3E10}" srcId="{8F36A1BC-3406-4F08-9DD7-B5273E271ADD}" destId="{073A7B28-E95F-4035-8D9B-E2EE3540E37C}" srcOrd="0" destOrd="0" parTransId="{0332D14D-E643-4C2D-B331-69A085B5829B}" sibTransId="{ED1517E5-A8EC-4C58-A6F1-89F9B6A4D7C5}"/>
    <dgm:cxn modelId="{00B266E0-6E38-4112-8F81-9A7A17B8E559}" type="presOf" srcId="{8F36A1BC-3406-4F08-9DD7-B5273E271ADD}" destId="{289F0FDE-82E6-45CC-B04A-F8E5DA0BBE78}" srcOrd="0" destOrd="0" presId="urn:microsoft.com/office/officeart/2005/8/layout/vList2"/>
    <dgm:cxn modelId="{7F4203E2-18CE-4499-8E69-FA3C9244BE04}" type="presOf" srcId="{073A7B28-E95F-4035-8D9B-E2EE3540E37C}" destId="{1B83C15F-2573-4077-810F-4FB9AEFE23F8}" srcOrd="0" destOrd="0" presId="urn:microsoft.com/office/officeart/2005/8/layout/vList2"/>
    <dgm:cxn modelId="{543CD139-074B-453F-9E72-6511C9AB24BA}" type="presParOf" srcId="{289F0FDE-82E6-45CC-B04A-F8E5DA0BBE78}" destId="{1B83C15F-2573-4077-810F-4FB9AEFE23F8}" srcOrd="0" destOrd="0" presId="urn:microsoft.com/office/officeart/2005/8/layout/vList2"/>
    <dgm:cxn modelId="{BC900BD8-89EB-4D0B-B179-48475E182546}" type="presParOf" srcId="{289F0FDE-82E6-45CC-B04A-F8E5DA0BBE78}" destId="{EB770BB5-3D9E-406A-9C93-A060BD9F9D24}" srcOrd="1" destOrd="0" presId="urn:microsoft.com/office/officeart/2005/8/layout/vList2"/>
    <dgm:cxn modelId="{4304D23A-0B77-4C4D-85A3-72FD2308CBD0}" type="presParOf" srcId="{289F0FDE-82E6-45CC-B04A-F8E5DA0BBE78}" destId="{85B5E4B7-C7F2-4A92-8C4C-89A86392201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76FF80-0A64-495B-BCF8-89D19D6D2AAA}"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ZA"/>
        </a:p>
      </dgm:t>
    </dgm:pt>
    <dgm:pt modelId="{2FDA639C-B7CD-4BC6-BF0C-50C518F3500A}">
      <dgm:prSet/>
      <dgm:spPr/>
      <dgm:t>
        <a:bodyPr/>
        <a:lstStyle/>
        <a:p>
          <a:r>
            <a:rPr lang="en-GB" b="0" i="0" baseline="0"/>
            <a:t>SARS will conduct an audit.</a:t>
          </a:r>
          <a:endParaRPr lang="en-ZA"/>
        </a:p>
      </dgm:t>
    </dgm:pt>
    <dgm:pt modelId="{FA926FBD-7DFA-4AD7-96B7-6983794E9709}" type="parTrans" cxnId="{E4C1F7B7-3D28-45A8-9A7E-AA954C7098CE}">
      <dgm:prSet/>
      <dgm:spPr/>
      <dgm:t>
        <a:bodyPr/>
        <a:lstStyle/>
        <a:p>
          <a:endParaRPr lang="en-ZA"/>
        </a:p>
      </dgm:t>
    </dgm:pt>
    <dgm:pt modelId="{719A30E5-4C76-4AB7-A5FD-10A658E7C200}" type="sibTrans" cxnId="{E4C1F7B7-3D28-45A8-9A7E-AA954C7098CE}">
      <dgm:prSet/>
      <dgm:spPr/>
      <dgm:t>
        <a:bodyPr/>
        <a:lstStyle/>
        <a:p>
          <a:endParaRPr lang="en-ZA"/>
        </a:p>
      </dgm:t>
    </dgm:pt>
    <dgm:pt modelId="{206B170B-6CAB-49BE-A728-2D6EC210F2BC}">
      <dgm:prSet/>
      <dgm:spPr/>
      <dgm:t>
        <a:bodyPr/>
        <a:lstStyle/>
        <a:p>
          <a:pPr algn="just"/>
          <a:r>
            <a:rPr lang="en-ZA" b="0" i="0" baseline="0" dirty="0"/>
            <a:t>After all the tax liabilities have been paid in full, the Executor can request the Deceased Estate Clearance letter. SARS will issue one DEC letter for all tax types, including Estate Duty.</a:t>
          </a:r>
          <a:endParaRPr lang="en-ZA" dirty="0"/>
        </a:p>
      </dgm:t>
    </dgm:pt>
    <dgm:pt modelId="{F8A7212B-2B13-44EE-88C3-30B1DCB42FC2}" type="parTrans" cxnId="{64EB68FE-F10B-48EC-90A3-E67F28170749}">
      <dgm:prSet/>
      <dgm:spPr/>
      <dgm:t>
        <a:bodyPr/>
        <a:lstStyle/>
        <a:p>
          <a:endParaRPr lang="en-ZA"/>
        </a:p>
      </dgm:t>
    </dgm:pt>
    <dgm:pt modelId="{D19F3B98-3CA3-45C4-ADCF-899504A1E43D}" type="sibTrans" cxnId="{64EB68FE-F10B-48EC-90A3-E67F28170749}">
      <dgm:prSet/>
      <dgm:spPr/>
      <dgm:t>
        <a:bodyPr/>
        <a:lstStyle/>
        <a:p>
          <a:endParaRPr lang="en-ZA"/>
        </a:p>
      </dgm:t>
    </dgm:pt>
    <dgm:pt modelId="{0972ED2B-1D24-47E1-AD31-13F3828301F0}">
      <dgm:prSet/>
      <dgm:spPr/>
      <dgm:t>
        <a:bodyPr/>
        <a:lstStyle/>
        <a:p>
          <a:pPr algn="just"/>
          <a:r>
            <a:rPr lang="en-GB" b="0" i="0" baseline="0" dirty="0"/>
            <a:t>The original Liquidation &amp; Distribution account (L&amp;D account) must be submitted to the Master’s Office and copies thereof must be submitted to SARS, together with the REV267 (estate duty return). </a:t>
          </a:r>
          <a:endParaRPr lang="en-ZA" dirty="0"/>
        </a:p>
      </dgm:t>
    </dgm:pt>
    <dgm:pt modelId="{B16A1376-37C1-4904-BE29-A3BF583670D8}" type="sibTrans" cxnId="{00766C74-ADC0-4F22-B176-3319CBC92D48}">
      <dgm:prSet/>
      <dgm:spPr/>
      <dgm:t>
        <a:bodyPr/>
        <a:lstStyle/>
        <a:p>
          <a:endParaRPr lang="en-ZA"/>
        </a:p>
      </dgm:t>
    </dgm:pt>
    <dgm:pt modelId="{BA375D02-F80A-482E-97E3-E85255BB2154}" type="parTrans" cxnId="{00766C74-ADC0-4F22-B176-3319CBC92D48}">
      <dgm:prSet/>
      <dgm:spPr/>
      <dgm:t>
        <a:bodyPr/>
        <a:lstStyle/>
        <a:p>
          <a:endParaRPr lang="en-ZA"/>
        </a:p>
      </dgm:t>
    </dgm:pt>
    <dgm:pt modelId="{D5485F18-FF7D-40EF-BC05-A4A51E79BFB2}">
      <dgm:prSet/>
      <dgm:spPr/>
      <dgm:t>
        <a:bodyPr/>
        <a:lstStyle/>
        <a:p>
          <a:pPr algn="just"/>
          <a:r>
            <a:rPr lang="en-US" dirty="0"/>
            <a:t>D</a:t>
          </a:r>
          <a:r>
            <a:rPr lang="en-US" b="0" i="0" baseline="0" dirty="0"/>
            <a:t>eceased estates: If taxable income was earned after the date of death, (interest, rental income, etc.), and a second registration number was required, all returns of the deceased estate must be submitted until the deceased estate is finalized and deregistered.  </a:t>
          </a:r>
          <a:endParaRPr lang="en-ZA" dirty="0"/>
        </a:p>
      </dgm:t>
    </dgm:pt>
    <dgm:pt modelId="{6B11FF35-57D0-43BB-8C1F-F67CD9403E49}" type="sibTrans" cxnId="{5AE9EA69-21CA-4B9F-8E6C-21692AEC2D58}">
      <dgm:prSet/>
      <dgm:spPr/>
      <dgm:t>
        <a:bodyPr/>
        <a:lstStyle/>
        <a:p>
          <a:endParaRPr lang="en-ZA"/>
        </a:p>
      </dgm:t>
    </dgm:pt>
    <dgm:pt modelId="{6D94000F-5AB3-46FC-AD13-D1ED08FC2E95}" type="parTrans" cxnId="{5AE9EA69-21CA-4B9F-8E6C-21692AEC2D58}">
      <dgm:prSet/>
      <dgm:spPr/>
      <dgm:t>
        <a:bodyPr/>
        <a:lstStyle/>
        <a:p>
          <a:endParaRPr lang="en-ZA"/>
        </a:p>
      </dgm:t>
    </dgm:pt>
    <dgm:pt modelId="{39419A84-A633-4286-AFE9-4B4C8725C42C}">
      <dgm:prSet/>
      <dgm:spPr/>
      <dgm:t>
        <a:bodyPr/>
        <a:lstStyle/>
        <a:p>
          <a:r>
            <a:rPr lang="en-US"/>
            <a:t>D</a:t>
          </a:r>
          <a:r>
            <a:rPr lang="en-US" b="0" i="0" baseline="0"/>
            <a:t>eceased person: All required outstanding returns up to the date of death. </a:t>
          </a:r>
          <a:endParaRPr lang="en-ZA"/>
        </a:p>
      </dgm:t>
    </dgm:pt>
    <dgm:pt modelId="{B597769B-F9FC-4CFB-99DD-DD7542BB6973}" type="sibTrans" cxnId="{3C5214B8-65B7-46E3-9FF4-7D936092D1F6}">
      <dgm:prSet/>
      <dgm:spPr/>
      <dgm:t>
        <a:bodyPr/>
        <a:lstStyle/>
        <a:p>
          <a:endParaRPr lang="en-ZA"/>
        </a:p>
      </dgm:t>
    </dgm:pt>
    <dgm:pt modelId="{43DB67F0-0496-40B1-8AE0-91152F967915}" type="parTrans" cxnId="{3C5214B8-65B7-46E3-9FF4-7D936092D1F6}">
      <dgm:prSet/>
      <dgm:spPr/>
      <dgm:t>
        <a:bodyPr/>
        <a:lstStyle/>
        <a:p>
          <a:endParaRPr lang="en-ZA"/>
        </a:p>
      </dgm:t>
    </dgm:pt>
    <dgm:pt modelId="{A078BFFA-2113-431F-992D-4797150DD5D7}" type="pres">
      <dgm:prSet presAssocID="{BE76FF80-0A64-495B-BCF8-89D19D6D2AAA}" presName="linear" presStyleCnt="0">
        <dgm:presLayoutVars>
          <dgm:animLvl val="lvl"/>
          <dgm:resizeHandles val="exact"/>
        </dgm:presLayoutVars>
      </dgm:prSet>
      <dgm:spPr/>
    </dgm:pt>
    <dgm:pt modelId="{92F58D6F-1277-4E1D-83AF-BAD0E3A2597B}" type="pres">
      <dgm:prSet presAssocID="{39419A84-A633-4286-AFE9-4B4C8725C42C}" presName="parentText" presStyleLbl="node1" presStyleIdx="0" presStyleCnt="5">
        <dgm:presLayoutVars>
          <dgm:chMax val="0"/>
          <dgm:bulletEnabled val="1"/>
        </dgm:presLayoutVars>
      </dgm:prSet>
      <dgm:spPr/>
    </dgm:pt>
    <dgm:pt modelId="{7647069F-DC0E-4A01-AE47-1F123FD8E7BF}" type="pres">
      <dgm:prSet presAssocID="{B597769B-F9FC-4CFB-99DD-DD7542BB6973}" presName="spacer" presStyleCnt="0"/>
      <dgm:spPr/>
    </dgm:pt>
    <dgm:pt modelId="{8099498C-DE7F-4026-B53B-588AD8E4A9E9}" type="pres">
      <dgm:prSet presAssocID="{D5485F18-FF7D-40EF-BC05-A4A51E79BFB2}" presName="parentText" presStyleLbl="node1" presStyleIdx="1" presStyleCnt="5">
        <dgm:presLayoutVars>
          <dgm:chMax val="0"/>
          <dgm:bulletEnabled val="1"/>
        </dgm:presLayoutVars>
      </dgm:prSet>
      <dgm:spPr/>
    </dgm:pt>
    <dgm:pt modelId="{4859ECA8-EC46-429E-9878-E53875180B52}" type="pres">
      <dgm:prSet presAssocID="{6B11FF35-57D0-43BB-8C1F-F67CD9403E49}" presName="spacer" presStyleCnt="0"/>
      <dgm:spPr/>
    </dgm:pt>
    <dgm:pt modelId="{D4FF2044-8260-452A-AF1B-D0A67D7EC81E}" type="pres">
      <dgm:prSet presAssocID="{0972ED2B-1D24-47E1-AD31-13F3828301F0}" presName="parentText" presStyleLbl="node1" presStyleIdx="2" presStyleCnt="5">
        <dgm:presLayoutVars>
          <dgm:chMax val="0"/>
          <dgm:bulletEnabled val="1"/>
        </dgm:presLayoutVars>
      </dgm:prSet>
      <dgm:spPr/>
    </dgm:pt>
    <dgm:pt modelId="{59D7A857-F867-452E-8F66-B69083F35AFB}" type="pres">
      <dgm:prSet presAssocID="{B16A1376-37C1-4904-BE29-A3BF583670D8}" presName="spacer" presStyleCnt="0"/>
      <dgm:spPr/>
    </dgm:pt>
    <dgm:pt modelId="{3A0CEC94-8CE7-4EB6-8C9C-431FC75B038B}" type="pres">
      <dgm:prSet presAssocID="{2FDA639C-B7CD-4BC6-BF0C-50C518F3500A}" presName="parentText" presStyleLbl="node1" presStyleIdx="3" presStyleCnt="5">
        <dgm:presLayoutVars>
          <dgm:chMax val="0"/>
          <dgm:bulletEnabled val="1"/>
        </dgm:presLayoutVars>
      </dgm:prSet>
      <dgm:spPr/>
    </dgm:pt>
    <dgm:pt modelId="{8347D539-8FC0-44A2-887E-3AC4942560E8}" type="pres">
      <dgm:prSet presAssocID="{719A30E5-4C76-4AB7-A5FD-10A658E7C200}" presName="spacer" presStyleCnt="0"/>
      <dgm:spPr/>
    </dgm:pt>
    <dgm:pt modelId="{A8203222-D730-4B29-8B37-8859E626A63C}" type="pres">
      <dgm:prSet presAssocID="{206B170B-6CAB-49BE-A728-2D6EC210F2BC}" presName="parentText" presStyleLbl="node1" presStyleIdx="4" presStyleCnt="5">
        <dgm:presLayoutVars>
          <dgm:chMax val="0"/>
          <dgm:bulletEnabled val="1"/>
        </dgm:presLayoutVars>
      </dgm:prSet>
      <dgm:spPr/>
    </dgm:pt>
  </dgm:ptLst>
  <dgm:cxnLst>
    <dgm:cxn modelId="{5AE9EA69-21CA-4B9F-8E6C-21692AEC2D58}" srcId="{BE76FF80-0A64-495B-BCF8-89D19D6D2AAA}" destId="{D5485F18-FF7D-40EF-BC05-A4A51E79BFB2}" srcOrd="1" destOrd="0" parTransId="{6D94000F-5AB3-46FC-AD13-D1ED08FC2E95}" sibTransId="{6B11FF35-57D0-43BB-8C1F-F67CD9403E49}"/>
    <dgm:cxn modelId="{00766C74-ADC0-4F22-B176-3319CBC92D48}" srcId="{BE76FF80-0A64-495B-BCF8-89D19D6D2AAA}" destId="{0972ED2B-1D24-47E1-AD31-13F3828301F0}" srcOrd="2" destOrd="0" parTransId="{BA375D02-F80A-482E-97E3-E85255BB2154}" sibTransId="{B16A1376-37C1-4904-BE29-A3BF583670D8}"/>
    <dgm:cxn modelId="{B6054A58-1122-49F4-B57C-9673847DB75F}" type="presOf" srcId="{206B170B-6CAB-49BE-A728-2D6EC210F2BC}" destId="{A8203222-D730-4B29-8B37-8859E626A63C}" srcOrd="0" destOrd="0" presId="urn:microsoft.com/office/officeart/2005/8/layout/vList2"/>
    <dgm:cxn modelId="{E4C1F7B7-3D28-45A8-9A7E-AA954C7098CE}" srcId="{BE76FF80-0A64-495B-BCF8-89D19D6D2AAA}" destId="{2FDA639C-B7CD-4BC6-BF0C-50C518F3500A}" srcOrd="3" destOrd="0" parTransId="{FA926FBD-7DFA-4AD7-96B7-6983794E9709}" sibTransId="{719A30E5-4C76-4AB7-A5FD-10A658E7C200}"/>
    <dgm:cxn modelId="{3C5214B8-65B7-46E3-9FF4-7D936092D1F6}" srcId="{BE76FF80-0A64-495B-BCF8-89D19D6D2AAA}" destId="{39419A84-A633-4286-AFE9-4B4C8725C42C}" srcOrd="0" destOrd="0" parTransId="{43DB67F0-0496-40B1-8AE0-91152F967915}" sibTransId="{B597769B-F9FC-4CFB-99DD-DD7542BB6973}"/>
    <dgm:cxn modelId="{90D07FCB-B951-4AFD-A4C0-F0210B9E9616}" type="presOf" srcId="{BE76FF80-0A64-495B-BCF8-89D19D6D2AAA}" destId="{A078BFFA-2113-431F-992D-4797150DD5D7}" srcOrd="0" destOrd="0" presId="urn:microsoft.com/office/officeart/2005/8/layout/vList2"/>
    <dgm:cxn modelId="{A923D8E5-B35B-48F2-A4B9-F83E98AC89CD}" type="presOf" srcId="{2FDA639C-B7CD-4BC6-BF0C-50C518F3500A}" destId="{3A0CEC94-8CE7-4EB6-8C9C-431FC75B038B}" srcOrd="0" destOrd="0" presId="urn:microsoft.com/office/officeart/2005/8/layout/vList2"/>
    <dgm:cxn modelId="{D69233EB-13F8-4475-92C2-AE64B3110B8D}" type="presOf" srcId="{0972ED2B-1D24-47E1-AD31-13F3828301F0}" destId="{D4FF2044-8260-452A-AF1B-D0A67D7EC81E}" srcOrd="0" destOrd="0" presId="urn:microsoft.com/office/officeart/2005/8/layout/vList2"/>
    <dgm:cxn modelId="{270AADF0-78FF-426B-8C14-532D7CB8AE20}" type="presOf" srcId="{39419A84-A633-4286-AFE9-4B4C8725C42C}" destId="{92F58D6F-1277-4E1D-83AF-BAD0E3A2597B}" srcOrd="0" destOrd="0" presId="urn:microsoft.com/office/officeart/2005/8/layout/vList2"/>
    <dgm:cxn modelId="{7E6826FA-6251-4F90-8917-336B3339E423}" type="presOf" srcId="{D5485F18-FF7D-40EF-BC05-A4A51E79BFB2}" destId="{8099498C-DE7F-4026-B53B-588AD8E4A9E9}" srcOrd="0" destOrd="0" presId="urn:microsoft.com/office/officeart/2005/8/layout/vList2"/>
    <dgm:cxn modelId="{64EB68FE-F10B-48EC-90A3-E67F28170749}" srcId="{BE76FF80-0A64-495B-BCF8-89D19D6D2AAA}" destId="{206B170B-6CAB-49BE-A728-2D6EC210F2BC}" srcOrd="4" destOrd="0" parTransId="{F8A7212B-2B13-44EE-88C3-30B1DCB42FC2}" sibTransId="{D19F3B98-3CA3-45C4-ADCF-899504A1E43D}"/>
    <dgm:cxn modelId="{3F3362C2-E584-4B2B-B115-3D885CE01E0A}" type="presParOf" srcId="{A078BFFA-2113-431F-992D-4797150DD5D7}" destId="{92F58D6F-1277-4E1D-83AF-BAD0E3A2597B}" srcOrd="0" destOrd="0" presId="urn:microsoft.com/office/officeart/2005/8/layout/vList2"/>
    <dgm:cxn modelId="{BF9A94E0-5194-4F08-860B-F795EBBCD8BF}" type="presParOf" srcId="{A078BFFA-2113-431F-992D-4797150DD5D7}" destId="{7647069F-DC0E-4A01-AE47-1F123FD8E7BF}" srcOrd="1" destOrd="0" presId="urn:microsoft.com/office/officeart/2005/8/layout/vList2"/>
    <dgm:cxn modelId="{298D1EF5-2634-485C-8B16-F40A148B0660}" type="presParOf" srcId="{A078BFFA-2113-431F-992D-4797150DD5D7}" destId="{8099498C-DE7F-4026-B53B-588AD8E4A9E9}" srcOrd="2" destOrd="0" presId="urn:microsoft.com/office/officeart/2005/8/layout/vList2"/>
    <dgm:cxn modelId="{470385CC-ABBC-4676-B19A-339076F8A5E6}" type="presParOf" srcId="{A078BFFA-2113-431F-992D-4797150DD5D7}" destId="{4859ECA8-EC46-429E-9878-E53875180B52}" srcOrd="3" destOrd="0" presId="urn:microsoft.com/office/officeart/2005/8/layout/vList2"/>
    <dgm:cxn modelId="{970E3EFD-E809-4AD9-97C4-A04F24BB1790}" type="presParOf" srcId="{A078BFFA-2113-431F-992D-4797150DD5D7}" destId="{D4FF2044-8260-452A-AF1B-D0A67D7EC81E}" srcOrd="4" destOrd="0" presId="urn:microsoft.com/office/officeart/2005/8/layout/vList2"/>
    <dgm:cxn modelId="{B9A3ABDA-201A-4E21-A4B4-FA5E73F6759C}" type="presParOf" srcId="{A078BFFA-2113-431F-992D-4797150DD5D7}" destId="{59D7A857-F867-452E-8F66-B69083F35AFB}" srcOrd="5" destOrd="0" presId="urn:microsoft.com/office/officeart/2005/8/layout/vList2"/>
    <dgm:cxn modelId="{EDC2DE96-952F-4BDD-B4FB-425B71F2D5A5}" type="presParOf" srcId="{A078BFFA-2113-431F-992D-4797150DD5D7}" destId="{3A0CEC94-8CE7-4EB6-8C9C-431FC75B038B}" srcOrd="6" destOrd="0" presId="urn:microsoft.com/office/officeart/2005/8/layout/vList2"/>
    <dgm:cxn modelId="{C6E74315-CD5C-428A-8E7F-6331DCAA5466}" type="presParOf" srcId="{A078BFFA-2113-431F-992D-4797150DD5D7}" destId="{8347D539-8FC0-44A2-887E-3AC4942560E8}" srcOrd="7" destOrd="0" presId="urn:microsoft.com/office/officeart/2005/8/layout/vList2"/>
    <dgm:cxn modelId="{9FA9E671-95BC-4E97-8B05-433F095E5D04}" type="presParOf" srcId="{A078BFFA-2113-431F-992D-4797150DD5D7}" destId="{A8203222-D730-4B29-8B37-8859E626A63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1A1BEB-F25B-4456-84E9-D86FBAC3A270}"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ZA"/>
        </a:p>
      </dgm:t>
    </dgm:pt>
    <dgm:pt modelId="{CAFEBB39-07A8-41BB-A63F-3FA4B7884401}">
      <dgm:prSet custT="1"/>
      <dgm:spPr/>
      <dgm:t>
        <a:bodyPr/>
        <a:lstStyle/>
        <a:p>
          <a:r>
            <a:rPr lang="en-ZA" sz="2000" b="1" dirty="0"/>
            <a:t> PRE-DEATH ASSESSMENT:</a:t>
          </a:r>
          <a:endParaRPr lang="en-ZA" sz="2000" dirty="0"/>
        </a:p>
      </dgm:t>
    </dgm:pt>
    <dgm:pt modelId="{C3B421D9-FB56-40DC-B0F0-44CEC8FE5950}" type="parTrans" cxnId="{396BCF2F-44B9-492D-B5DA-E31C637A003F}">
      <dgm:prSet/>
      <dgm:spPr/>
      <dgm:t>
        <a:bodyPr/>
        <a:lstStyle/>
        <a:p>
          <a:endParaRPr lang="en-ZA"/>
        </a:p>
      </dgm:t>
    </dgm:pt>
    <dgm:pt modelId="{014EA6CF-EF97-4A8C-BC8E-0A13E330ABED}" type="sibTrans" cxnId="{396BCF2F-44B9-492D-B5DA-E31C637A003F}">
      <dgm:prSet/>
      <dgm:spPr/>
      <dgm:t>
        <a:bodyPr/>
        <a:lstStyle/>
        <a:p>
          <a:endParaRPr lang="en-ZA"/>
        </a:p>
      </dgm:t>
    </dgm:pt>
    <dgm:pt modelId="{6F916281-F86A-445A-9310-10492BA5E753}">
      <dgm:prSet custT="1"/>
      <dgm:spPr/>
      <dgm:t>
        <a:bodyPr/>
        <a:lstStyle/>
        <a:p>
          <a:pPr algn="just"/>
          <a:r>
            <a:rPr lang="en-US" sz="1800" dirty="0">
              <a:latin typeface="Calibri" panose="020F0502020204030204" pitchFamily="34" charset="0"/>
              <a:cs typeface="Calibri" panose="020F0502020204030204" pitchFamily="34" charset="0"/>
            </a:rPr>
            <a:t>This assessment is for income and deductions applicable to the taxpayer up to the date of his/her death.</a:t>
          </a:r>
          <a:endParaRPr lang="en-ZA" sz="1800" dirty="0">
            <a:latin typeface="Calibri" panose="020F0502020204030204" pitchFamily="34" charset="0"/>
            <a:cs typeface="Calibri" panose="020F0502020204030204" pitchFamily="34" charset="0"/>
          </a:endParaRPr>
        </a:p>
      </dgm:t>
    </dgm:pt>
    <dgm:pt modelId="{E508A080-EE4B-44EF-8440-6B88A4CFEF5A}" type="parTrans" cxnId="{C16F16B3-BE34-4F64-81B7-C8E01B7DAB52}">
      <dgm:prSet/>
      <dgm:spPr/>
      <dgm:t>
        <a:bodyPr/>
        <a:lstStyle/>
        <a:p>
          <a:endParaRPr lang="en-ZA"/>
        </a:p>
      </dgm:t>
    </dgm:pt>
    <dgm:pt modelId="{E08C2BF3-D2CB-48C4-A340-B959064F7491}" type="sibTrans" cxnId="{C16F16B3-BE34-4F64-81B7-C8E01B7DAB52}">
      <dgm:prSet/>
      <dgm:spPr/>
      <dgm:t>
        <a:bodyPr/>
        <a:lstStyle/>
        <a:p>
          <a:endParaRPr lang="en-ZA"/>
        </a:p>
      </dgm:t>
    </dgm:pt>
    <dgm:pt modelId="{8C1DC755-6243-4122-9536-791003827BB3}">
      <dgm:prSet custT="1"/>
      <dgm:spPr/>
      <dgm:t>
        <a:bodyPr/>
        <a:lstStyle/>
        <a:p>
          <a:r>
            <a:rPr lang="en-US" sz="2000" b="1" dirty="0"/>
            <a:t>POST- DEATH ASSESSMENT:</a:t>
          </a:r>
          <a:endParaRPr lang="en-ZA" sz="2000" dirty="0"/>
        </a:p>
      </dgm:t>
    </dgm:pt>
    <dgm:pt modelId="{D6E2449C-5696-4CB3-A17D-54A81A76EE0D}" type="parTrans" cxnId="{ACBA87DC-65DE-4A9E-91E5-7A2BF5864B4D}">
      <dgm:prSet/>
      <dgm:spPr/>
      <dgm:t>
        <a:bodyPr/>
        <a:lstStyle/>
        <a:p>
          <a:endParaRPr lang="en-ZA"/>
        </a:p>
      </dgm:t>
    </dgm:pt>
    <dgm:pt modelId="{BA7AD0E0-C1D6-4F25-AC4B-E7E3F78D7818}" type="sibTrans" cxnId="{ACBA87DC-65DE-4A9E-91E5-7A2BF5864B4D}">
      <dgm:prSet/>
      <dgm:spPr/>
      <dgm:t>
        <a:bodyPr/>
        <a:lstStyle/>
        <a:p>
          <a:endParaRPr lang="en-ZA"/>
        </a:p>
      </dgm:t>
    </dgm:pt>
    <dgm:pt modelId="{CCF56D29-8302-4C90-BDDD-36EABEAD2479}">
      <dgm:prSet custT="1"/>
      <dgm:spPr/>
      <dgm:t>
        <a:bodyPr/>
        <a:lstStyle/>
        <a:p>
          <a:pPr algn="just"/>
          <a:r>
            <a:rPr lang="en-US" sz="1800" dirty="0">
              <a:latin typeface="Calibri" panose="020F0502020204030204" pitchFamily="34" charset="0"/>
              <a:cs typeface="Calibri" panose="020F0502020204030204" pitchFamily="34" charset="0"/>
            </a:rPr>
            <a:t>This assessment is for income earned and deductions applicable to the deceased estate after the date of death. For example, this can include rental and/or interest income earned by the deceased estate.</a:t>
          </a:r>
          <a:endParaRPr lang="en-ZA" sz="1800" dirty="0">
            <a:latin typeface="Calibri" panose="020F0502020204030204" pitchFamily="34" charset="0"/>
            <a:cs typeface="Calibri" panose="020F0502020204030204" pitchFamily="34" charset="0"/>
          </a:endParaRPr>
        </a:p>
      </dgm:t>
    </dgm:pt>
    <dgm:pt modelId="{4D4E0731-30AC-4E77-A89F-7352E3331915}" type="parTrans" cxnId="{2B7EEA1E-B88F-4BEC-9F9E-9A9A35D5E80A}">
      <dgm:prSet/>
      <dgm:spPr/>
      <dgm:t>
        <a:bodyPr/>
        <a:lstStyle/>
        <a:p>
          <a:endParaRPr lang="en-ZA"/>
        </a:p>
      </dgm:t>
    </dgm:pt>
    <dgm:pt modelId="{A452511F-96DF-4328-9955-840D4569525A}" type="sibTrans" cxnId="{2B7EEA1E-B88F-4BEC-9F9E-9A9A35D5E80A}">
      <dgm:prSet/>
      <dgm:spPr/>
      <dgm:t>
        <a:bodyPr/>
        <a:lstStyle/>
        <a:p>
          <a:endParaRPr lang="en-ZA"/>
        </a:p>
      </dgm:t>
    </dgm:pt>
    <dgm:pt modelId="{9C960392-34D2-4946-9BA5-F57CF946099B}">
      <dgm:prSet custT="1"/>
      <dgm:spPr/>
      <dgm:t>
        <a:bodyPr/>
        <a:lstStyle/>
        <a:p>
          <a:pPr algn="just"/>
          <a:r>
            <a:rPr lang="en-US" sz="1800" dirty="0">
              <a:latin typeface="Calibri" panose="020F0502020204030204" pitchFamily="34" charset="0"/>
              <a:cs typeface="Calibri" panose="020F0502020204030204" pitchFamily="34" charset="0"/>
            </a:rPr>
            <a:t>Individuals who have passed away on or after 1 March 2016, a second income tax registration is required for the deceased estate if taxable income accrued to the deceased estate. This registration will be triggered by either the executor of the deceased estate or by SARS.</a:t>
          </a:r>
          <a:endParaRPr lang="en-ZA" sz="1800" dirty="0">
            <a:latin typeface="Calibri" panose="020F0502020204030204" pitchFamily="34" charset="0"/>
            <a:cs typeface="Calibri" panose="020F0502020204030204" pitchFamily="34" charset="0"/>
          </a:endParaRPr>
        </a:p>
      </dgm:t>
    </dgm:pt>
    <dgm:pt modelId="{8B66BB18-B5F0-4162-88DA-4093C003E5C1}" type="parTrans" cxnId="{FAD731A9-B341-4BC2-95F4-7D5423EA0D8B}">
      <dgm:prSet/>
      <dgm:spPr/>
      <dgm:t>
        <a:bodyPr/>
        <a:lstStyle/>
        <a:p>
          <a:endParaRPr lang="en-ZA"/>
        </a:p>
      </dgm:t>
    </dgm:pt>
    <dgm:pt modelId="{96552BA5-DEE4-4394-BC9C-56E7B43DC760}" type="sibTrans" cxnId="{FAD731A9-B341-4BC2-95F4-7D5423EA0D8B}">
      <dgm:prSet/>
      <dgm:spPr/>
      <dgm:t>
        <a:bodyPr/>
        <a:lstStyle/>
        <a:p>
          <a:endParaRPr lang="en-ZA"/>
        </a:p>
      </dgm:t>
    </dgm:pt>
    <dgm:pt modelId="{4F55DE7E-2638-45F9-B3FA-0A68234A0346}" type="pres">
      <dgm:prSet presAssocID="{221A1BEB-F25B-4456-84E9-D86FBAC3A270}" presName="linear" presStyleCnt="0">
        <dgm:presLayoutVars>
          <dgm:animLvl val="lvl"/>
          <dgm:resizeHandles val="exact"/>
        </dgm:presLayoutVars>
      </dgm:prSet>
      <dgm:spPr/>
    </dgm:pt>
    <dgm:pt modelId="{5841EF0F-D033-4FB0-9C9D-702BB4C6AEFC}" type="pres">
      <dgm:prSet presAssocID="{CAFEBB39-07A8-41BB-A63F-3FA4B7884401}" presName="parentText" presStyleLbl="node1" presStyleIdx="0" presStyleCnt="2">
        <dgm:presLayoutVars>
          <dgm:chMax val="0"/>
          <dgm:bulletEnabled val="1"/>
        </dgm:presLayoutVars>
      </dgm:prSet>
      <dgm:spPr/>
    </dgm:pt>
    <dgm:pt modelId="{4D7410A6-A457-4A88-A391-DA22B355E72E}" type="pres">
      <dgm:prSet presAssocID="{CAFEBB39-07A8-41BB-A63F-3FA4B7884401}" presName="childText" presStyleLbl="revTx" presStyleIdx="0" presStyleCnt="2">
        <dgm:presLayoutVars>
          <dgm:bulletEnabled val="1"/>
        </dgm:presLayoutVars>
      </dgm:prSet>
      <dgm:spPr/>
    </dgm:pt>
    <dgm:pt modelId="{4E67CD16-6D38-46B8-847F-16FE3252778A}" type="pres">
      <dgm:prSet presAssocID="{8C1DC755-6243-4122-9536-791003827BB3}" presName="parentText" presStyleLbl="node1" presStyleIdx="1" presStyleCnt="2">
        <dgm:presLayoutVars>
          <dgm:chMax val="0"/>
          <dgm:bulletEnabled val="1"/>
        </dgm:presLayoutVars>
      </dgm:prSet>
      <dgm:spPr/>
    </dgm:pt>
    <dgm:pt modelId="{02E67FEF-546F-4CE8-9B8F-6AEB5C435889}" type="pres">
      <dgm:prSet presAssocID="{8C1DC755-6243-4122-9536-791003827BB3}" presName="childText" presStyleLbl="revTx" presStyleIdx="1" presStyleCnt="2">
        <dgm:presLayoutVars>
          <dgm:bulletEnabled val="1"/>
        </dgm:presLayoutVars>
      </dgm:prSet>
      <dgm:spPr/>
    </dgm:pt>
  </dgm:ptLst>
  <dgm:cxnLst>
    <dgm:cxn modelId="{6F8F8519-663D-4D29-A125-E7861495A70D}" type="presOf" srcId="{CAFEBB39-07A8-41BB-A63F-3FA4B7884401}" destId="{5841EF0F-D033-4FB0-9C9D-702BB4C6AEFC}" srcOrd="0" destOrd="0" presId="urn:microsoft.com/office/officeart/2005/8/layout/vList2"/>
    <dgm:cxn modelId="{2B7EEA1E-B88F-4BEC-9F9E-9A9A35D5E80A}" srcId="{8C1DC755-6243-4122-9536-791003827BB3}" destId="{CCF56D29-8302-4C90-BDDD-36EABEAD2479}" srcOrd="0" destOrd="0" parTransId="{4D4E0731-30AC-4E77-A89F-7352E3331915}" sibTransId="{A452511F-96DF-4328-9955-840D4569525A}"/>
    <dgm:cxn modelId="{8D648121-2F5F-45E4-9E8F-660474AC64BE}" type="presOf" srcId="{9C960392-34D2-4946-9BA5-F57CF946099B}" destId="{02E67FEF-546F-4CE8-9B8F-6AEB5C435889}" srcOrd="0" destOrd="1" presId="urn:microsoft.com/office/officeart/2005/8/layout/vList2"/>
    <dgm:cxn modelId="{396BCF2F-44B9-492D-B5DA-E31C637A003F}" srcId="{221A1BEB-F25B-4456-84E9-D86FBAC3A270}" destId="{CAFEBB39-07A8-41BB-A63F-3FA4B7884401}" srcOrd="0" destOrd="0" parTransId="{C3B421D9-FB56-40DC-B0F0-44CEC8FE5950}" sibTransId="{014EA6CF-EF97-4A8C-BC8E-0A13E330ABED}"/>
    <dgm:cxn modelId="{08683D63-DF0E-4178-B83C-3C0929064EF2}" type="presOf" srcId="{6F916281-F86A-445A-9310-10492BA5E753}" destId="{4D7410A6-A457-4A88-A391-DA22B355E72E}" srcOrd="0" destOrd="0" presId="urn:microsoft.com/office/officeart/2005/8/layout/vList2"/>
    <dgm:cxn modelId="{D50F8370-BA34-4FDE-9402-B27DF240869D}" type="presOf" srcId="{221A1BEB-F25B-4456-84E9-D86FBAC3A270}" destId="{4F55DE7E-2638-45F9-B3FA-0A68234A0346}" srcOrd="0" destOrd="0" presId="urn:microsoft.com/office/officeart/2005/8/layout/vList2"/>
    <dgm:cxn modelId="{FAD731A9-B341-4BC2-95F4-7D5423EA0D8B}" srcId="{8C1DC755-6243-4122-9536-791003827BB3}" destId="{9C960392-34D2-4946-9BA5-F57CF946099B}" srcOrd="1" destOrd="0" parTransId="{8B66BB18-B5F0-4162-88DA-4093C003E5C1}" sibTransId="{96552BA5-DEE4-4394-BC9C-56E7B43DC760}"/>
    <dgm:cxn modelId="{C16F16B3-BE34-4F64-81B7-C8E01B7DAB52}" srcId="{CAFEBB39-07A8-41BB-A63F-3FA4B7884401}" destId="{6F916281-F86A-445A-9310-10492BA5E753}" srcOrd="0" destOrd="0" parTransId="{E508A080-EE4B-44EF-8440-6B88A4CFEF5A}" sibTransId="{E08C2BF3-D2CB-48C4-A340-B959064F7491}"/>
    <dgm:cxn modelId="{F2EB87D9-68F0-4240-B128-64034ABAA593}" type="presOf" srcId="{8C1DC755-6243-4122-9536-791003827BB3}" destId="{4E67CD16-6D38-46B8-847F-16FE3252778A}" srcOrd="0" destOrd="0" presId="urn:microsoft.com/office/officeart/2005/8/layout/vList2"/>
    <dgm:cxn modelId="{ACBA87DC-65DE-4A9E-91E5-7A2BF5864B4D}" srcId="{221A1BEB-F25B-4456-84E9-D86FBAC3A270}" destId="{8C1DC755-6243-4122-9536-791003827BB3}" srcOrd="1" destOrd="0" parTransId="{D6E2449C-5696-4CB3-A17D-54A81A76EE0D}" sibTransId="{BA7AD0E0-C1D6-4F25-AC4B-E7E3F78D7818}"/>
    <dgm:cxn modelId="{333FE5E0-A206-4E07-960A-A121EC182196}" type="presOf" srcId="{CCF56D29-8302-4C90-BDDD-36EABEAD2479}" destId="{02E67FEF-546F-4CE8-9B8F-6AEB5C435889}" srcOrd="0" destOrd="0" presId="urn:microsoft.com/office/officeart/2005/8/layout/vList2"/>
    <dgm:cxn modelId="{CBB0A150-8BAF-4AEE-8F16-11D5E73EB1F3}" type="presParOf" srcId="{4F55DE7E-2638-45F9-B3FA-0A68234A0346}" destId="{5841EF0F-D033-4FB0-9C9D-702BB4C6AEFC}" srcOrd="0" destOrd="0" presId="urn:microsoft.com/office/officeart/2005/8/layout/vList2"/>
    <dgm:cxn modelId="{C7C9F646-6750-4566-B0FC-3233226BF4B2}" type="presParOf" srcId="{4F55DE7E-2638-45F9-B3FA-0A68234A0346}" destId="{4D7410A6-A457-4A88-A391-DA22B355E72E}" srcOrd="1" destOrd="0" presId="urn:microsoft.com/office/officeart/2005/8/layout/vList2"/>
    <dgm:cxn modelId="{5EC1F7A9-A17F-4920-937F-379280884134}" type="presParOf" srcId="{4F55DE7E-2638-45F9-B3FA-0A68234A0346}" destId="{4E67CD16-6D38-46B8-847F-16FE3252778A}" srcOrd="2" destOrd="0" presId="urn:microsoft.com/office/officeart/2005/8/layout/vList2"/>
    <dgm:cxn modelId="{E1856C4D-AC15-4C63-8E9D-551F0697C10E}" type="presParOf" srcId="{4F55DE7E-2638-45F9-B3FA-0A68234A0346}" destId="{02E67FEF-546F-4CE8-9B8F-6AEB5C43588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934DF7-83B1-42FB-9C6D-E37BD034ADF2}">
      <dsp:nvSpPr>
        <dsp:cNvPr id="0" name=""/>
        <dsp:cNvSpPr/>
      </dsp:nvSpPr>
      <dsp:spPr>
        <a:xfrm>
          <a:off x="0" y="202875"/>
          <a:ext cx="8114393" cy="2772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AB404A-1327-4A93-ACF2-C609F92CABB0}">
      <dsp:nvSpPr>
        <dsp:cNvPr id="0" name=""/>
        <dsp:cNvSpPr/>
      </dsp:nvSpPr>
      <dsp:spPr>
        <a:xfrm>
          <a:off x="405719" y="40515"/>
          <a:ext cx="5680075" cy="3247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693" tIns="0" rIns="214693" bIns="0" numCol="1" spcCol="1270" anchor="ctr" anchorCtr="0">
          <a:noAutofit/>
        </a:bodyPr>
        <a:lstStyle/>
        <a:p>
          <a:pPr marL="0" lvl="0" indent="0" algn="l" defTabSz="800100" rtl="0">
            <a:lnSpc>
              <a:spcPct val="90000"/>
            </a:lnSpc>
            <a:spcBef>
              <a:spcPct val="0"/>
            </a:spcBef>
            <a:spcAft>
              <a:spcPct val="35000"/>
            </a:spcAft>
            <a:buNone/>
          </a:pPr>
          <a:r>
            <a:rPr lang="en-US" sz="1800" b="1" strike="noStrike" kern="1200" dirty="0">
              <a:effectLst/>
              <a:latin typeface="Calibri" panose="020F0502020204030204" pitchFamily="34" charset="0"/>
              <a:cs typeface="Calibri" panose="020F0502020204030204" pitchFamily="34" charset="0"/>
            </a:rPr>
            <a:t>Overview </a:t>
          </a:r>
          <a:endParaRPr lang="en-ZA" sz="1800" b="1" strike="noStrike" kern="1200" dirty="0">
            <a:effectLst/>
            <a:latin typeface="Calibri" panose="020F0502020204030204" pitchFamily="34" charset="0"/>
            <a:cs typeface="Calibri" panose="020F0502020204030204" pitchFamily="34" charset="0"/>
          </a:endParaRPr>
        </a:p>
      </dsp:txBody>
      <dsp:txXfrm>
        <a:off x="421571" y="56367"/>
        <a:ext cx="5648371" cy="293016"/>
      </dsp:txXfrm>
    </dsp:sp>
    <dsp:sp modelId="{79CDC8CD-14C3-42CC-9C95-053B5CB6D07E}">
      <dsp:nvSpPr>
        <dsp:cNvPr id="0" name=""/>
        <dsp:cNvSpPr/>
      </dsp:nvSpPr>
      <dsp:spPr>
        <a:xfrm>
          <a:off x="0" y="701835"/>
          <a:ext cx="8114393" cy="2772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6407A0-1D66-47A7-9C06-7FDC27FE3C91}">
      <dsp:nvSpPr>
        <dsp:cNvPr id="0" name=""/>
        <dsp:cNvSpPr/>
      </dsp:nvSpPr>
      <dsp:spPr>
        <a:xfrm>
          <a:off x="405719" y="539475"/>
          <a:ext cx="5680075" cy="3247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693" tIns="0" rIns="214693" bIns="0" numCol="1" spcCol="1270" anchor="t" anchorCtr="0">
          <a:noAutofit/>
        </a:bodyPr>
        <a:lstStyle/>
        <a:p>
          <a:pPr marL="0" lvl="0" indent="0" algn="l" defTabSz="800100">
            <a:lnSpc>
              <a:spcPct val="90000"/>
            </a:lnSpc>
            <a:spcBef>
              <a:spcPct val="0"/>
            </a:spcBef>
            <a:spcAft>
              <a:spcPct val="35000"/>
            </a:spcAft>
            <a:buNone/>
          </a:pPr>
          <a:r>
            <a:rPr lang="en-US" sz="1800" b="1" strike="noStrike" kern="1200" dirty="0">
              <a:effectLst/>
              <a:latin typeface="Calibri" panose="020F0502020204030204" pitchFamily="34" charset="0"/>
              <a:cs typeface="Calibri" panose="020F0502020204030204" pitchFamily="34" charset="0"/>
            </a:rPr>
            <a:t>How to report a deceased estate?</a:t>
          </a:r>
          <a:br>
            <a:rPr lang="en-US" sz="1800" b="1" strike="noStrike" kern="1200" dirty="0">
              <a:effectLst/>
              <a:latin typeface="Calibri" panose="020F0502020204030204" pitchFamily="34" charset="0"/>
              <a:cs typeface="Calibri" panose="020F0502020204030204" pitchFamily="34" charset="0"/>
            </a:rPr>
          </a:br>
          <a:endParaRPr lang="en-ZA" sz="1800" b="1" strike="noStrike" kern="1200" dirty="0">
            <a:effectLst/>
            <a:latin typeface="Calibri" panose="020F0502020204030204" pitchFamily="34" charset="0"/>
            <a:cs typeface="Calibri" panose="020F0502020204030204" pitchFamily="34" charset="0"/>
          </a:endParaRPr>
        </a:p>
      </dsp:txBody>
      <dsp:txXfrm>
        <a:off x="421571" y="555327"/>
        <a:ext cx="5648371" cy="293016"/>
      </dsp:txXfrm>
    </dsp:sp>
    <dsp:sp modelId="{5E50C1D9-A7BA-4182-8E09-DB6C4C06CAF7}">
      <dsp:nvSpPr>
        <dsp:cNvPr id="0" name=""/>
        <dsp:cNvSpPr/>
      </dsp:nvSpPr>
      <dsp:spPr>
        <a:xfrm>
          <a:off x="0" y="1200796"/>
          <a:ext cx="8114393" cy="2772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B12BC5-3FBB-4D90-AEF8-4A5D418E8386}">
      <dsp:nvSpPr>
        <dsp:cNvPr id="0" name=""/>
        <dsp:cNvSpPr/>
      </dsp:nvSpPr>
      <dsp:spPr>
        <a:xfrm>
          <a:off x="405719" y="1038436"/>
          <a:ext cx="5680075" cy="3247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693" tIns="0" rIns="214693" bIns="0" numCol="1" spcCol="1270" anchor="ctr" anchorCtr="0">
          <a:noAutofit/>
        </a:bodyPr>
        <a:lstStyle/>
        <a:p>
          <a:pPr marL="0" lvl="0" indent="0" algn="l" defTabSz="800100">
            <a:lnSpc>
              <a:spcPct val="90000"/>
            </a:lnSpc>
            <a:spcBef>
              <a:spcPct val="0"/>
            </a:spcBef>
            <a:spcAft>
              <a:spcPct val="35000"/>
            </a:spcAft>
            <a:buNone/>
          </a:pPr>
          <a:r>
            <a:rPr lang="en-US" sz="1800" b="1" strike="noStrike" kern="1200" dirty="0">
              <a:effectLst/>
              <a:latin typeface="Calibri" panose="020F0502020204030204" pitchFamily="34" charset="0"/>
              <a:cs typeface="Calibri" panose="020F0502020204030204" pitchFamily="34" charset="0"/>
            </a:rPr>
            <a:t>Updating of the Registered Representative details</a:t>
          </a:r>
          <a:endParaRPr lang="en-ZA" sz="1800" b="1" strike="noStrike" kern="1200" dirty="0">
            <a:effectLst/>
            <a:latin typeface="Calibri" panose="020F0502020204030204" pitchFamily="34" charset="0"/>
            <a:cs typeface="Calibri" panose="020F0502020204030204" pitchFamily="34" charset="0"/>
          </a:endParaRPr>
        </a:p>
      </dsp:txBody>
      <dsp:txXfrm>
        <a:off x="421571" y="1054288"/>
        <a:ext cx="5648371" cy="293016"/>
      </dsp:txXfrm>
    </dsp:sp>
    <dsp:sp modelId="{B05FBE34-9048-42AF-86BB-9167255ABF8A}">
      <dsp:nvSpPr>
        <dsp:cNvPr id="0" name=""/>
        <dsp:cNvSpPr/>
      </dsp:nvSpPr>
      <dsp:spPr>
        <a:xfrm>
          <a:off x="0" y="1670196"/>
          <a:ext cx="8114393" cy="2772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98E487-1940-4D3C-9DD0-345B117D57CB}">
      <dsp:nvSpPr>
        <dsp:cNvPr id="0" name=""/>
        <dsp:cNvSpPr/>
      </dsp:nvSpPr>
      <dsp:spPr>
        <a:xfrm>
          <a:off x="405719" y="1537396"/>
          <a:ext cx="5680075" cy="3247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693" tIns="0" rIns="214693" bIns="0" numCol="1" spcCol="1270" anchor="ctr" anchorCtr="0">
          <a:noAutofit/>
        </a:bodyPr>
        <a:lstStyle/>
        <a:p>
          <a:pPr marL="0" lvl="0" indent="0" algn="l" defTabSz="800100">
            <a:lnSpc>
              <a:spcPct val="90000"/>
            </a:lnSpc>
            <a:spcBef>
              <a:spcPct val="0"/>
            </a:spcBef>
            <a:spcAft>
              <a:spcPct val="35000"/>
            </a:spcAft>
            <a:buNone/>
          </a:pPr>
          <a:r>
            <a:rPr lang="en-ZA" sz="1800" b="1" strike="noStrike" kern="1200" dirty="0">
              <a:effectLst/>
              <a:latin typeface="Calibri" panose="020F0502020204030204" pitchFamily="34" charset="0"/>
              <a:cs typeface="Calibri" panose="020F0502020204030204" pitchFamily="34" charset="0"/>
            </a:rPr>
            <a:t>Submission Of Tax Returns</a:t>
          </a:r>
        </a:p>
      </dsp:txBody>
      <dsp:txXfrm>
        <a:off x="421571" y="1553248"/>
        <a:ext cx="5648371" cy="293016"/>
      </dsp:txXfrm>
    </dsp:sp>
    <dsp:sp modelId="{9238D44F-E910-4FF5-BA62-29E348000D6E}">
      <dsp:nvSpPr>
        <dsp:cNvPr id="0" name=""/>
        <dsp:cNvSpPr/>
      </dsp:nvSpPr>
      <dsp:spPr>
        <a:xfrm>
          <a:off x="0" y="2209800"/>
          <a:ext cx="8114393" cy="2772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59B886-4C30-4C9F-A8A7-24E345032D47}">
      <dsp:nvSpPr>
        <dsp:cNvPr id="0" name=""/>
        <dsp:cNvSpPr/>
      </dsp:nvSpPr>
      <dsp:spPr>
        <a:xfrm>
          <a:off x="405719" y="2036356"/>
          <a:ext cx="5680075" cy="3247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693" tIns="0" rIns="214693" bIns="0" numCol="1" spcCol="1270" anchor="ctr" anchorCtr="0">
          <a:noAutofit/>
        </a:bodyPr>
        <a:lstStyle/>
        <a:p>
          <a:pPr marL="0" lvl="0" indent="0" algn="l" defTabSz="800100">
            <a:lnSpc>
              <a:spcPct val="90000"/>
            </a:lnSpc>
            <a:spcBef>
              <a:spcPct val="0"/>
            </a:spcBef>
            <a:spcAft>
              <a:spcPct val="35000"/>
            </a:spcAft>
            <a:buNone/>
          </a:pPr>
          <a:r>
            <a:rPr lang="en-ZA" sz="1800" b="1" strike="noStrike" kern="1200" dirty="0">
              <a:effectLst/>
              <a:latin typeface="Calibri" panose="020F0502020204030204" pitchFamily="34" charset="0"/>
              <a:cs typeface="Calibri" panose="020F0502020204030204" pitchFamily="34" charset="0"/>
            </a:rPr>
            <a:t>Income Tax Assessment</a:t>
          </a:r>
        </a:p>
      </dsp:txBody>
      <dsp:txXfrm>
        <a:off x="421571" y="2052208"/>
        <a:ext cx="5648371" cy="293016"/>
      </dsp:txXfrm>
    </dsp:sp>
    <dsp:sp modelId="{269BAAD9-E664-48B4-B49B-18D32AA3C473}">
      <dsp:nvSpPr>
        <dsp:cNvPr id="0" name=""/>
        <dsp:cNvSpPr/>
      </dsp:nvSpPr>
      <dsp:spPr>
        <a:xfrm>
          <a:off x="0" y="2697676"/>
          <a:ext cx="8114393" cy="2772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663A12-A7E5-4400-AD36-5CFF69BD7F6F}">
      <dsp:nvSpPr>
        <dsp:cNvPr id="0" name=""/>
        <dsp:cNvSpPr/>
      </dsp:nvSpPr>
      <dsp:spPr>
        <a:xfrm>
          <a:off x="405719" y="2535316"/>
          <a:ext cx="5680075" cy="3247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693" tIns="0" rIns="214693" bIns="0" numCol="1" spcCol="1270" anchor="ctr" anchorCtr="0">
          <a:noAutofit/>
        </a:bodyPr>
        <a:lstStyle/>
        <a:p>
          <a:pPr marL="0" lvl="0" indent="0" algn="l" defTabSz="800100">
            <a:lnSpc>
              <a:spcPct val="90000"/>
            </a:lnSpc>
            <a:spcBef>
              <a:spcPct val="0"/>
            </a:spcBef>
            <a:spcAft>
              <a:spcPct val="35000"/>
            </a:spcAft>
            <a:buNone/>
          </a:pPr>
          <a:r>
            <a:rPr lang="en-US" sz="1800" b="1" strike="noStrike" kern="1200" dirty="0">
              <a:effectLst/>
              <a:latin typeface="Calibri" panose="020F0502020204030204" pitchFamily="34" charset="0"/>
              <a:cs typeface="Calibri" panose="020F0502020204030204" pitchFamily="34" charset="0"/>
            </a:rPr>
            <a:t>Second Registration </a:t>
          </a:r>
          <a:endParaRPr lang="en-ZA" sz="1800" b="1" strike="noStrike" kern="1200" dirty="0">
            <a:effectLst/>
            <a:latin typeface="Calibri" panose="020F0502020204030204" pitchFamily="34" charset="0"/>
            <a:cs typeface="Calibri" panose="020F0502020204030204" pitchFamily="34" charset="0"/>
          </a:endParaRPr>
        </a:p>
      </dsp:txBody>
      <dsp:txXfrm>
        <a:off x="421571" y="2551168"/>
        <a:ext cx="5648371" cy="293016"/>
      </dsp:txXfrm>
    </dsp:sp>
    <dsp:sp modelId="{F81E09FC-DCE9-41BF-9870-10DF704E59DD}">
      <dsp:nvSpPr>
        <dsp:cNvPr id="0" name=""/>
        <dsp:cNvSpPr/>
      </dsp:nvSpPr>
      <dsp:spPr>
        <a:xfrm>
          <a:off x="0" y="3196636"/>
          <a:ext cx="8114393" cy="2772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46A31E-053D-41F6-AFB1-293B64FFBB0B}">
      <dsp:nvSpPr>
        <dsp:cNvPr id="0" name=""/>
        <dsp:cNvSpPr/>
      </dsp:nvSpPr>
      <dsp:spPr>
        <a:xfrm>
          <a:off x="405719" y="3034276"/>
          <a:ext cx="5680075" cy="3247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693" tIns="0" rIns="214693" bIns="0" numCol="1" spcCol="1270" anchor="ctr" anchorCtr="0">
          <a:noAutofit/>
        </a:bodyPr>
        <a:lstStyle/>
        <a:p>
          <a:pPr marL="0" lvl="0" indent="0" algn="l" defTabSz="800100">
            <a:lnSpc>
              <a:spcPct val="90000"/>
            </a:lnSpc>
            <a:spcBef>
              <a:spcPct val="0"/>
            </a:spcBef>
            <a:spcAft>
              <a:spcPct val="35000"/>
            </a:spcAft>
            <a:buNone/>
          </a:pPr>
          <a:r>
            <a:rPr lang="en-ZA" sz="1800" b="1" strike="noStrike" kern="1200" dirty="0">
              <a:effectLst/>
              <a:latin typeface="Calibri" panose="020F0502020204030204" pitchFamily="34" charset="0"/>
              <a:cs typeface="Calibri" panose="020F0502020204030204" pitchFamily="34" charset="0"/>
            </a:rPr>
            <a:t>Insolvent Estate</a:t>
          </a:r>
        </a:p>
      </dsp:txBody>
      <dsp:txXfrm>
        <a:off x="421571" y="3050128"/>
        <a:ext cx="5648371" cy="293016"/>
      </dsp:txXfrm>
    </dsp:sp>
    <dsp:sp modelId="{99ED1BB9-F15B-4422-AADA-8178FD5F4EF8}">
      <dsp:nvSpPr>
        <dsp:cNvPr id="0" name=""/>
        <dsp:cNvSpPr/>
      </dsp:nvSpPr>
      <dsp:spPr>
        <a:xfrm>
          <a:off x="0" y="3695596"/>
          <a:ext cx="8114393" cy="2772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5A1817-65D4-4229-9251-776DCD4C1953}">
      <dsp:nvSpPr>
        <dsp:cNvPr id="0" name=""/>
        <dsp:cNvSpPr/>
      </dsp:nvSpPr>
      <dsp:spPr>
        <a:xfrm>
          <a:off x="405719" y="3533236"/>
          <a:ext cx="5680075" cy="3247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693" tIns="0" rIns="214693" bIns="0" numCol="1" spcCol="1270" anchor="ctr" anchorCtr="0">
          <a:noAutofit/>
        </a:bodyPr>
        <a:lstStyle/>
        <a:p>
          <a:pPr marL="0" lvl="0" indent="0" algn="l" defTabSz="800100">
            <a:lnSpc>
              <a:spcPct val="90000"/>
            </a:lnSpc>
            <a:spcBef>
              <a:spcPct val="0"/>
            </a:spcBef>
            <a:spcAft>
              <a:spcPct val="35000"/>
            </a:spcAft>
            <a:buNone/>
          </a:pPr>
          <a:r>
            <a:rPr lang="en-US" sz="1800" b="1" kern="1200" dirty="0">
              <a:effectLst/>
              <a:latin typeface="Calibri" panose="020F0502020204030204" pitchFamily="34" charset="0"/>
              <a:ea typeface="Times New Roman" panose="02020603050405020304" pitchFamily="18" charset="0"/>
              <a:cs typeface="Times New Roman" panose="02020603050405020304" pitchFamily="18" charset="0"/>
            </a:rPr>
            <a:t>Deceased Estate Compliance Letters</a:t>
          </a:r>
          <a:endParaRPr lang="en-ZA" sz="1800" b="1" strike="noStrike" kern="1200" dirty="0">
            <a:effectLst/>
            <a:latin typeface="Calibri" panose="020F0502020204030204" pitchFamily="34" charset="0"/>
            <a:cs typeface="Calibri" panose="020F0502020204030204" pitchFamily="34" charset="0"/>
          </a:endParaRPr>
        </a:p>
      </dsp:txBody>
      <dsp:txXfrm>
        <a:off x="421571" y="3549088"/>
        <a:ext cx="5648371" cy="293016"/>
      </dsp:txXfrm>
    </dsp:sp>
    <dsp:sp modelId="{BC8A7E1B-0CD4-4AA1-92F0-DFC74C9D4B7D}">
      <dsp:nvSpPr>
        <dsp:cNvPr id="0" name=""/>
        <dsp:cNvSpPr/>
      </dsp:nvSpPr>
      <dsp:spPr>
        <a:xfrm>
          <a:off x="0" y="4194556"/>
          <a:ext cx="8114393" cy="2772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347798-AD0D-47BC-B374-FEFD368E6BE8}">
      <dsp:nvSpPr>
        <dsp:cNvPr id="0" name=""/>
        <dsp:cNvSpPr/>
      </dsp:nvSpPr>
      <dsp:spPr>
        <a:xfrm>
          <a:off x="405719" y="4032196"/>
          <a:ext cx="5680075" cy="3247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693" tIns="0" rIns="214693" bIns="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Calibri" panose="020F0502020204030204" pitchFamily="34" charset="0"/>
              <a:cs typeface="Calibri" panose="020F0502020204030204" pitchFamily="34" charset="0"/>
            </a:rPr>
            <a:t>Additional information on Estates</a:t>
          </a:r>
          <a:endParaRPr lang="en-ZA" sz="1800" b="1" strike="noStrike" kern="1200" dirty="0">
            <a:effectLst/>
            <a:latin typeface="Calibri" panose="020F0502020204030204" pitchFamily="34" charset="0"/>
            <a:cs typeface="Calibri" panose="020F0502020204030204" pitchFamily="34" charset="0"/>
          </a:endParaRPr>
        </a:p>
      </dsp:txBody>
      <dsp:txXfrm>
        <a:off x="421571" y="4048048"/>
        <a:ext cx="5648371" cy="293016"/>
      </dsp:txXfrm>
    </dsp:sp>
    <dsp:sp modelId="{5C992A53-FDF7-416E-A91F-4D72323BC87E}">
      <dsp:nvSpPr>
        <dsp:cNvPr id="0" name=""/>
        <dsp:cNvSpPr/>
      </dsp:nvSpPr>
      <dsp:spPr>
        <a:xfrm>
          <a:off x="0" y="4693516"/>
          <a:ext cx="8114393" cy="2772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268075-BE22-44D4-95AF-EB73A011FE13}">
      <dsp:nvSpPr>
        <dsp:cNvPr id="0" name=""/>
        <dsp:cNvSpPr/>
      </dsp:nvSpPr>
      <dsp:spPr>
        <a:xfrm>
          <a:off x="405719" y="4531156"/>
          <a:ext cx="5680075" cy="3247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4693" tIns="0" rIns="214693" bIns="0" numCol="1" spcCol="1270" anchor="ctr" anchorCtr="0">
          <a:noAutofit/>
        </a:bodyPr>
        <a:lstStyle/>
        <a:p>
          <a:pPr marL="0" lvl="0" indent="0" algn="l" defTabSz="800100">
            <a:lnSpc>
              <a:spcPct val="90000"/>
            </a:lnSpc>
            <a:spcBef>
              <a:spcPct val="0"/>
            </a:spcBef>
            <a:spcAft>
              <a:spcPct val="35000"/>
            </a:spcAft>
            <a:buNone/>
          </a:pPr>
          <a:r>
            <a:rPr lang="en-US" sz="1800" b="1" strike="noStrike" kern="1200" dirty="0">
              <a:effectLst/>
              <a:latin typeface="Calibri" panose="020F0502020204030204" pitchFamily="34" charset="0"/>
              <a:cs typeface="Calibri" panose="020F0502020204030204" pitchFamily="34" charset="0"/>
            </a:rPr>
            <a:t>Go Digital</a:t>
          </a:r>
          <a:endParaRPr lang="en-ZA" sz="1800" b="1" strike="noStrike" kern="1200" dirty="0">
            <a:effectLst/>
            <a:latin typeface="Calibri" panose="020F0502020204030204" pitchFamily="34" charset="0"/>
            <a:cs typeface="Calibri" panose="020F0502020204030204" pitchFamily="34" charset="0"/>
          </a:endParaRPr>
        </a:p>
      </dsp:txBody>
      <dsp:txXfrm>
        <a:off x="421571" y="4547008"/>
        <a:ext cx="5648371" cy="293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EBEED-258A-493C-B615-4D494331CE39}">
      <dsp:nvSpPr>
        <dsp:cNvPr id="0" name=""/>
        <dsp:cNvSpPr/>
      </dsp:nvSpPr>
      <dsp:spPr>
        <a:xfrm>
          <a:off x="0" y="147770"/>
          <a:ext cx="7886699" cy="9324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0C11EE1-B626-4070-AFFB-3D3BDD15AE7C}">
      <dsp:nvSpPr>
        <dsp:cNvPr id="0" name=""/>
        <dsp:cNvSpPr/>
      </dsp:nvSpPr>
      <dsp:spPr>
        <a:xfrm>
          <a:off x="394334" y="31949"/>
          <a:ext cx="7077247" cy="661941"/>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669" tIns="0" rIns="208669" bIns="0" numCol="1" spcCol="1270" anchor="ctr" anchorCtr="0">
          <a:noAutofit/>
        </a:bodyPr>
        <a:lstStyle/>
        <a:p>
          <a:pPr marL="0" lvl="0" indent="0" algn="just" defTabSz="711200">
            <a:lnSpc>
              <a:spcPct val="90000"/>
            </a:lnSpc>
            <a:spcBef>
              <a:spcPct val="0"/>
            </a:spcBef>
            <a:spcAft>
              <a:spcPct val="35000"/>
            </a:spcAft>
            <a:buNone/>
          </a:pPr>
          <a:r>
            <a:rPr lang="en-ZA" sz="1600" kern="1200" dirty="0">
              <a:effectLst/>
              <a:latin typeface="Arial" panose="020B0604020202020204" pitchFamily="34" charset="0"/>
              <a:ea typeface="Times New Roman" panose="02020603050405020304" pitchFamily="18" charset="0"/>
              <a:cs typeface="Arial" panose="020B0604020202020204" pitchFamily="34" charset="0"/>
            </a:rPr>
            <a:t>Copy of the death notice of the deceased (J294) issued by the Master’s Office and/or the death certificate.</a:t>
          </a:r>
          <a:endParaRPr lang="en-ZA" sz="1600" kern="1200" dirty="0">
            <a:latin typeface="Arial" panose="020B0604020202020204" pitchFamily="34" charset="0"/>
            <a:cs typeface="Arial" panose="020B0604020202020204" pitchFamily="34" charset="0"/>
          </a:endParaRPr>
        </a:p>
      </dsp:txBody>
      <dsp:txXfrm>
        <a:off x="426647" y="64262"/>
        <a:ext cx="7012621" cy="597315"/>
      </dsp:txXfrm>
    </dsp:sp>
    <dsp:sp modelId="{FB19C569-54B9-4820-89B2-E3707D194407}">
      <dsp:nvSpPr>
        <dsp:cNvPr id="0" name=""/>
        <dsp:cNvSpPr/>
      </dsp:nvSpPr>
      <dsp:spPr>
        <a:xfrm>
          <a:off x="0" y="1395791"/>
          <a:ext cx="7886699" cy="9324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71FED92-7184-4A47-B1B0-4978A9E8683B}">
      <dsp:nvSpPr>
        <dsp:cNvPr id="0" name=""/>
        <dsp:cNvSpPr/>
      </dsp:nvSpPr>
      <dsp:spPr>
        <a:xfrm>
          <a:off x="394334" y="1279970"/>
          <a:ext cx="7077247" cy="661941"/>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669" tIns="0" rIns="208669" bIns="0" numCol="1" spcCol="1270" anchor="ctr" anchorCtr="0">
          <a:noAutofit/>
        </a:bodyPr>
        <a:lstStyle/>
        <a:p>
          <a:pPr marL="0" lvl="0" indent="0" algn="just" defTabSz="711200">
            <a:lnSpc>
              <a:spcPct val="90000"/>
            </a:lnSpc>
            <a:spcBef>
              <a:spcPct val="0"/>
            </a:spcBef>
            <a:spcAft>
              <a:spcPct val="35000"/>
            </a:spcAft>
            <a:buNone/>
          </a:pPr>
          <a:r>
            <a:rPr lang="en-ZA" sz="1600" kern="1200" dirty="0">
              <a:effectLst/>
              <a:latin typeface="Arial" panose="020B0604020202020204" pitchFamily="34" charset="0"/>
              <a:ea typeface="Times New Roman" panose="02020603050405020304" pitchFamily="18" charset="0"/>
              <a:cs typeface="Arial" panose="020B0604020202020204" pitchFamily="34" charset="0"/>
            </a:rPr>
            <a:t>Copy of Acceptance of trust as Executor (Form J190) or Copy of the Letter of Executorship (J238);</a:t>
          </a:r>
        </a:p>
      </dsp:txBody>
      <dsp:txXfrm>
        <a:off x="426647" y="1312283"/>
        <a:ext cx="7012621" cy="597315"/>
      </dsp:txXfrm>
    </dsp:sp>
    <dsp:sp modelId="{B8EE668B-01AF-4FDB-B0FD-CAA4B24E21BC}">
      <dsp:nvSpPr>
        <dsp:cNvPr id="0" name=""/>
        <dsp:cNvSpPr/>
      </dsp:nvSpPr>
      <dsp:spPr>
        <a:xfrm>
          <a:off x="0" y="2643812"/>
          <a:ext cx="7886699" cy="9324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4B1979C-EC47-470D-A519-946D86A112EF}">
      <dsp:nvSpPr>
        <dsp:cNvPr id="0" name=""/>
        <dsp:cNvSpPr/>
      </dsp:nvSpPr>
      <dsp:spPr>
        <a:xfrm>
          <a:off x="394334" y="2527991"/>
          <a:ext cx="7077247" cy="661941"/>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669" tIns="0" rIns="208669" bIns="0" numCol="1" spcCol="1270" anchor="ctr" anchorCtr="0">
          <a:noAutofit/>
        </a:bodyPr>
        <a:lstStyle/>
        <a:p>
          <a:pPr marL="0" lvl="0" indent="0" algn="just" defTabSz="711200">
            <a:lnSpc>
              <a:spcPct val="90000"/>
            </a:lnSpc>
            <a:spcBef>
              <a:spcPct val="0"/>
            </a:spcBef>
            <a:spcAft>
              <a:spcPct val="35000"/>
            </a:spcAft>
            <a:buNone/>
          </a:pPr>
          <a:r>
            <a:rPr lang="en-ZA" sz="1600" kern="1200" dirty="0">
              <a:effectLst/>
              <a:latin typeface="Arial" panose="020B0604020202020204" pitchFamily="34" charset="0"/>
              <a:ea typeface="Times New Roman" panose="02020603050405020304" pitchFamily="18" charset="0"/>
              <a:cs typeface="Arial" panose="020B0604020202020204" pitchFamily="34" charset="0"/>
            </a:rPr>
            <a:t>Copy of the undertaking and acceptance of the Master’s directions (Form J155) or Copy of the Letter of Authority (J170) (if the estate is less than R250 000</a:t>
          </a:r>
          <a:r>
            <a:rPr lang="en-ZA" sz="1600" kern="1200" dirty="0">
              <a:effectLst/>
              <a:latin typeface="Calibri" panose="020F0502020204030204" pitchFamily="34" charset="0"/>
              <a:ea typeface="Times New Roman" panose="02020603050405020304" pitchFamily="18" charset="0"/>
              <a:cs typeface="Calibri" panose="020F0502020204030204" pitchFamily="34" charset="0"/>
            </a:rPr>
            <a:t>);</a:t>
          </a:r>
          <a:endParaRPr lang="en-ZA" sz="1600" kern="1200" dirty="0">
            <a:effectLst/>
            <a:latin typeface="Calibri" panose="020F0502020204030204" pitchFamily="34" charset="0"/>
            <a:ea typeface="Times New Roman" panose="02020603050405020304" pitchFamily="18" charset="0"/>
            <a:cs typeface="Times New Roman" panose="02020603050405020304" pitchFamily="18" charset="0"/>
          </a:endParaRPr>
        </a:p>
      </dsp:txBody>
      <dsp:txXfrm>
        <a:off x="426647" y="2560304"/>
        <a:ext cx="7012621" cy="5973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F500D-E3C0-4B78-9FB9-C1A7D292E1F6}">
      <dsp:nvSpPr>
        <dsp:cNvPr id="0" name=""/>
        <dsp:cNvSpPr/>
      </dsp:nvSpPr>
      <dsp:spPr>
        <a:xfrm>
          <a:off x="0" y="344775"/>
          <a:ext cx="8370887"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8FDC5A4-1F36-4BD8-9082-9EADC2C4B96D}">
      <dsp:nvSpPr>
        <dsp:cNvPr id="0" name=""/>
        <dsp:cNvSpPr/>
      </dsp:nvSpPr>
      <dsp:spPr>
        <a:xfrm>
          <a:off x="418544" y="123375"/>
          <a:ext cx="5859620" cy="4428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1480" tIns="0" rIns="221480" bIns="0" numCol="1" spcCol="1270" anchor="ctr" anchorCtr="0">
          <a:noAutofit/>
        </a:bodyPr>
        <a:lstStyle/>
        <a:p>
          <a:pPr marL="0" lvl="0" indent="0" algn="l" defTabSz="711200">
            <a:lnSpc>
              <a:spcPct val="90000"/>
            </a:lnSpc>
            <a:spcBef>
              <a:spcPct val="0"/>
            </a:spcBef>
            <a:spcAft>
              <a:spcPct val="35000"/>
            </a:spcAft>
            <a:buNone/>
          </a:pPr>
          <a:r>
            <a:rPr lang="en-ZA" sz="1600" b="0" i="0" kern="1200" dirty="0"/>
            <a:t>Copy of the Inventory (Form J243);</a:t>
          </a:r>
          <a:endParaRPr lang="en-ZA" sz="1600" kern="1200" dirty="0"/>
        </a:p>
      </dsp:txBody>
      <dsp:txXfrm>
        <a:off x="440160" y="144991"/>
        <a:ext cx="5816388" cy="399568"/>
      </dsp:txXfrm>
    </dsp:sp>
    <dsp:sp modelId="{86624A60-1533-4A3D-9B94-8CBDDBDC4048}">
      <dsp:nvSpPr>
        <dsp:cNvPr id="0" name=""/>
        <dsp:cNvSpPr/>
      </dsp:nvSpPr>
      <dsp:spPr>
        <a:xfrm>
          <a:off x="0" y="1025175"/>
          <a:ext cx="8370887"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7F028BC-B33B-4C59-A3E0-2872D078B3DF}">
      <dsp:nvSpPr>
        <dsp:cNvPr id="0" name=""/>
        <dsp:cNvSpPr/>
      </dsp:nvSpPr>
      <dsp:spPr>
        <a:xfrm>
          <a:off x="418544" y="803775"/>
          <a:ext cx="5859620" cy="4428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1480" tIns="0" rIns="221480" bIns="0" numCol="1" spcCol="1270" anchor="ctr" anchorCtr="0">
          <a:noAutofit/>
        </a:bodyPr>
        <a:lstStyle/>
        <a:p>
          <a:pPr marL="0" lvl="0" indent="0" algn="l" defTabSz="711200">
            <a:lnSpc>
              <a:spcPct val="90000"/>
            </a:lnSpc>
            <a:spcBef>
              <a:spcPct val="0"/>
            </a:spcBef>
            <a:spcAft>
              <a:spcPct val="35000"/>
            </a:spcAft>
            <a:buNone/>
          </a:pPr>
          <a:r>
            <a:rPr lang="en-ZA" sz="1600" b="0" i="0" kern="1200"/>
            <a:t>Copy of the last will and testament.</a:t>
          </a:r>
          <a:endParaRPr lang="en-ZA" sz="1600" kern="1200"/>
        </a:p>
      </dsp:txBody>
      <dsp:txXfrm>
        <a:off x="440160" y="825391"/>
        <a:ext cx="5816388" cy="399568"/>
      </dsp:txXfrm>
    </dsp:sp>
    <dsp:sp modelId="{3566E53A-1775-458B-AC6D-EF649B447254}">
      <dsp:nvSpPr>
        <dsp:cNvPr id="0" name=""/>
        <dsp:cNvSpPr/>
      </dsp:nvSpPr>
      <dsp:spPr>
        <a:xfrm>
          <a:off x="0" y="1705575"/>
          <a:ext cx="8370887"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CE060B9-1111-4F63-B481-200C6589D695}">
      <dsp:nvSpPr>
        <dsp:cNvPr id="0" name=""/>
        <dsp:cNvSpPr/>
      </dsp:nvSpPr>
      <dsp:spPr>
        <a:xfrm>
          <a:off x="418544" y="1484175"/>
          <a:ext cx="5859620" cy="4428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1480" tIns="0" rIns="221480" bIns="0" numCol="1" spcCol="1270" anchor="ctr" anchorCtr="0">
          <a:noAutofit/>
        </a:bodyPr>
        <a:lstStyle/>
        <a:p>
          <a:pPr marL="0" lvl="0" indent="0" algn="l" defTabSz="711200">
            <a:lnSpc>
              <a:spcPct val="90000"/>
            </a:lnSpc>
            <a:spcBef>
              <a:spcPct val="0"/>
            </a:spcBef>
            <a:spcAft>
              <a:spcPct val="35000"/>
            </a:spcAft>
            <a:buNone/>
          </a:pPr>
          <a:r>
            <a:rPr lang="en-ZA" sz="1600" b="0" i="0" kern="1200" dirty="0"/>
            <a:t>The name, physical address, email address and telephone number of the executor and his or her agent.</a:t>
          </a:r>
          <a:endParaRPr lang="en-ZA" sz="1600" kern="1200" dirty="0"/>
        </a:p>
      </dsp:txBody>
      <dsp:txXfrm>
        <a:off x="440160" y="1505791"/>
        <a:ext cx="5816388" cy="399568"/>
      </dsp:txXfrm>
    </dsp:sp>
    <dsp:sp modelId="{F0640902-29C5-4BAF-A40E-C02632EF164F}">
      <dsp:nvSpPr>
        <dsp:cNvPr id="0" name=""/>
        <dsp:cNvSpPr/>
      </dsp:nvSpPr>
      <dsp:spPr>
        <a:xfrm>
          <a:off x="0" y="2385975"/>
          <a:ext cx="8370887"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5477E6B-B4E5-40C7-918E-337D8AB1A92F}">
      <dsp:nvSpPr>
        <dsp:cNvPr id="0" name=""/>
        <dsp:cNvSpPr/>
      </dsp:nvSpPr>
      <dsp:spPr>
        <a:xfrm>
          <a:off x="418544" y="2164575"/>
          <a:ext cx="5859620" cy="4428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1480" tIns="0" rIns="221480" bIns="0" numCol="1" spcCol="1270" anchor="ctr" anchorCtr="0">
          <a:noAutofit/>
        </a:bodyPr>
        <a:lstStyle/>
        <a:p>
          <a:pPr marL="0" lvl="0" indent="0" algn="l" defTabSz="711200">
            <a:lnSpc>
              <a:spcPct val="90000"/>
            </a:lnSpc>
            <a:spcBef>
              <a:spcPct val="0"/>
            </a:spcBef>
            <a:spcAft>
              <a:spcPct val="35000"/>
            </a:spcAft>
            <a:buNone/>
          </a:pPr>
          <a:r>
            <a:rPr lang="en-ZA" sz="1600" b="0" i="0" kern="1200"/>
            <a:t>In the case of an agent, a Power of attorney and certified ID copy of the appointed person.</a:t>
          </a:r>
          <a:endParaRPr lang="en-ZA" sz="1600" kern="1200"/>
        </a:p>
      </dsp:txBody>
      <dsp:txXfrm>
        <a:off x="440160" y="2186191"/>
        <a:ext cx="5816388" cy="399568"/>
      </dsp:txXfrm>
    </dsp:sp>
    <dsp:sp modelId="{74CAA14E-29FB-4FC8-AF1C-12421F6C303A}">
      <dsp:nvSpPr>
        <dsp:cNvPr id="0" name=""/>
        <dsp:cNvSpPr/>
      </dsp:nvSpPr>
      <dsp:spPr>
        <a:xfrm>
          <a:off x="0" y="3066375"/>
          <a:ext cx="8370887"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A77EF1B-6D09-4EBB-BCE6-F1479E2B0B19}">
      <dsp:nvSpPr>
        <dsp:cNvPr id="0" name=""/>
        <dsp:cNvSpPr/>
      </dsp:nvSpPr>
      <dsp:spPr>
        <a:xfrm>
          <a:off x="418544" y="2844975"/>
          <a:ext cx="5859620" cy="4428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1480" tIns="0" rIns="221480" bIns="0" numCol="1" spcCol="1270" anchor="ctr" anchorCtr="0">
          <a:noAutofit/>
        </a:bodyPr>
        <a:lstStyle/>
        <a:p>
          <a:pPr marL="0" lvl="0" indent="0" algn="l" defTabSz="711200">
            <a:lnSpc>
              <a:spcPct val="90000"/>
            </a:lnSpc>
            <a:spcBef>
              <a:spcPct val="0"/>
            </a:spcBef>
            <a:spcAft>
              <a:spcPct val="35000"/>
            </a:spcAft>
            <a:buNone/>
          </a:pPr>
          <a:r>
            <a:rPr lang="en-ZA" sz="1600" b="0" i="0" kern="1200"/>
            <a:t>Signed copies of the final liquidation and distribution accounts when they become available (if applicable);</a:t>
          </a:r>
          <a:endParaRPr lang="en-ZA" sz="1600" kern="1200"/>
        </a:p>
      </dsp:txBody>
      <dsp:txXfrm>
        <a:off x="440160" y="2866591"/>
        <a:ext cx="5816388" cy="399568"/>
      </dsp:txXfrm>
    </dsp:sp>
    <dsp:sp modelId="{18F91311-C3C5-4ED0-AB8B-AAF399DCBC80}">
      <dsp:nvSpPr>
        <dsp:cNvPr id="0" name=""/>
        <dsp:cNvSpPr/>
      </dsp:nvSpPr>
      <dsp:spPr>
        <a:xfrm>
          <a:off x="0" y="3746775"/>
          <a:ext cx="8370887" cy="37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6B50C0D-672B-453D-9916-4143D2827047}">
      <dsp:nvSpPr>
        <dsp:cNvPr id="0" name=""/>
        <dsp:cNvSpPr/>
      </dsp:nvSpPr>
      <dsp:spPr>
        <a:xfrm>
          <a:off x="418544" y="3525375"/>
          <a:ext cx="5859620" cy="4428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1480" tIns="0" rIns="221480" bIns="0" numCol="1" spcCol="1270" anchor="ctr" anchorCtr="0">
          <a:noAutofit/>
        </a:bodyPr>
        <a:lstStyle/>
        <a:p>
          <a:pPr marL="0" lvl="0" indent="0" algn="l" defTabSz="711200">
            <a:lnSpc>
              <a:spcPct val="90000"/>
            </a:lnSpc>
            <a:spcBef>
              <a:spcPct val="0"/>
            </a:spcBef>
            <a:spcAft>
              <a:spcPct val="35000"/>
            </a:spcAft>
            <a:buNone/>
          </a:pPr>
          <a:r>
            <a:rPr lang="en-ZA" sz="1600" b="0" i="0" kern="1200"/>
            <a:t>The Estate Duty Return (REV267 form).</a:t>
          </a:r>
          <a:endParaRPr lang="en-ZA" sz="1600" kern="1200"/>
        </a:p>
      </dsp:txBody>
      <dsp:txXfrm>
        <a:off x="440160" y="3546991"/>
        <a:ext cx="5816388" cy="399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3C15F-2573-4077-810F-4FB9AEFE23F8}">
      <dsp:nvSpPr>
        <dsp:cNvPr id="0" name=""/>
        <dsp:cNvSpPr/>
      </dsp:nvSpPr>
      <dsp:spPr>
        <a:xfrm>
          <a:off x="0" y="0"/>
          <a:ext cx="8240252" cy="1784250"/>
        </a:xfrm>
        <a:prstGeom prst="round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a:lnSpc>
              <a:spcPct val="90000"/>
            </a:lnSpc>
            <a:spcBef>
              <a:spcPct val="0"/>
            </a:spcBef>
            <a:spcAft>
              <a:spcPct val="35000"/>
            </a:spcAft>
            <a:buNone/>
          </a:pPr>
          <a:r>
            <a:rPr lang="en-US" sz="2500" b="0" i="0" kern="1200" dirty="0">
              <a:latin typeface="Calibri" panose="020F0502020204030204" pitchFamily="34" charset="0"/>
              <a:cs typeface="Calibri" panose="020F0502020204030204" pitchFamily="34" charset="0"/>
            </a:rPr>
            <a:t> He is required to </a:t>
          </a:r>
          <a:r>
            <a:rPr lang="en-US" sz="2500" b="1" i="0" kern="1200" dirty="0">
              <a:latin typeface="Calibri" panose="020F0502020204030204" pitchFamily="34" charset="0"/>
              <a:cs typeface="Calibri" panose="020F0502020204030204" pitchFamily="34" charset="0"/>
            </a:rPr>
            <a:t>report the new deceased estate case to SARS </a:t>
          </a:r>
          <a:r>
            <a:rPr lang="en-US" sz="2500" b="0" i="0" kern="1200" dirty="0">
              <a:latin typeface="Calibri" panose="020F0502020204030204" pitchFamily="34" charset="0"/>
              <a:cs typeface="Calibri" panose="020F0502020204030204" pitchFamily="34" charset="0"/>
            </a:rPr>
            <a:t>and register as a Representative (executor), submit outstanding returns up to the date of death of the deceased and submit all the relevant estate documents to SARS.</a:t>
          </a:r>
          <a:endParaRPr lang="en-ZA" sz="2500" kern="1200" dirty="0">
            <a:latin typeface="Calibri" panose="020F0502020204030204" pitchFamily="34" charset="0"/>
            <a:cs typeface="Calibri" panose="020F0502020204030204" pitchFamily="34" charset="0"/>
          </a:endParaRPr>
        </a:p>
      </dsp:txBody>
      <dsp:txXfrm>
        <a:off x="87100" y="87100"/>
        <a:ext cx="8066052" cy="1610050"/>
      </dsp:txXfrm>
    </dsp:sp>
    <dsp:sp modelId="{85B5E4B7-C7F2-4A92-8C4C-89A86392201B}">
      <dsp:nvSpPr>
        <dsp:cNvPr id="0" name=""/>
        <dsp:cNvSpPr/>
      </dsp:nvSpPr>
      <dsp:spPr>
        <a:xfrm>
          <a:off x="0" y="2156626"/>
          <a:ext cx="8240252" cy="1784250"/>
        </a:xfrm>
        <a:prstGeom prst="roundRect">
          <a:avLst/>
        </a:prstGeom>
        <a:solidFill>
          <a:schemeClr val="accent1">
            <a:lumMod val="60000"/>
            <a:lumOff val="40000"/>
          </a:schemeClr>
        </a:solidFill>
        <a:ln>
          <a:solidFill>
            <a:schemeClr val="accent1">
              <a:lumMod val="60000"/>
              <a:lumOff val="4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a:lnSpc>
              <a:spcPct val="90000"/>
            </a:lnSpc>
            <a:spcBef>
              <a:spcPct val="0"/>
            </a:spcBef>
            <a:spcAft>
              <a:spcPct val="35000"/>
            </a:spcAft>
            <a:buClrTx/>
            <a:buSzTx/>
            <a:buFontTx/>
            <a:buNone/>
          </a:pPr>
          <a:r>
            <a:rPr kumimoji="0" lang="en-GB" sz="2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All representative taxpayers must ensure that their personal tax profile with SARS is up to date and reflects the correct contact details and email address.</a:t>
          </a:r>
          <a:endParaRPr lang="en-ZA" sz="2500" kern="1200" dirty="0">
            <a:latin typeface="Calibri" panose="020F0502020204030204" pitchFamily="34" charset="0"/>
            <a:cs typeface="Calibri" panose="020F0502020204030204" pitchFamily="34" charset="0"/>
          </a:endParaRPr>
        </a:p>
      </dsp:txBody>
      <dsp:txXfrm>
        <a:off x="87100" y="2243726"/>
        <a:ext cx="8066052" cy="16100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58D6F-1277-4E1D-83AF-BAD0E3A2597B}">
      <dsp:nvSpPr>
        <dsp:cNvPr id="0" name=""/>
        <dsp:cNvSpPr/>
      </dsp:nvSpPr>
      <dsp:spPr>
        <a:xfrm>
          <a:off x="0" y="22075"/>
          <a:ext cx="8300562" cy="78975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D</a:t>
          </a:r>
          <a:r>
            <a:rPr lang="en-US" sz="1500" b="0" i="0" kern="1200" baseline="0"/>
            <a:t>eceased person: All required outstanding returns up to the date of death. </a:t>
          </a:r>
          <a:endParaRPr lang="en-ZA" sz="1500" kern="1200"/>
        </a:p>
      </dsp:txBody>
      <dsp:txXfrm>
        <a:off x="38552" y="60627"/>
        <a:ext cx="8223458" cy="712646"/>
      </dsp:txXfrm>
    </dsp:sp>
    <dsp:sp modelId="{8099498C-DE7F-4026-B53B-588AD8E4A9E9}">
      <dsp:nvSpPr>
        <dsp:cNvPr id="0" name=""/>
        <dsp:cNvSpPr/>
      </dsp:nvSpPr>
      <dsp:spPr>
        <a:xfrm>
          <a:off x="0" y="855025"/>
          <a:ext cx="8300562" cy="78975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n-US" sz="1500" kern="1200" dirty="0"/>
            <a:t>D</a:t>
          </a:r>
          <a:r>
            <a:rPr lang="en-US" sz="1500" b="0" i="0" kern="1200" baseline="0" dirty="0"/>
            <a:t>eceased estates: If taxable income was earned after the date of death, (interest, rental income, etc.), and a second registration number was required, all returns of the deceased estate must be submitted until the deceased estate is finalized and deregistered.  </a:t>
          </a:r>
          <a:endParaRPr lang="en-ZA" sz="1500" kern="1200" dirty="0"/>
        </a:p>
      </dsp:txBody>
      <dsp:txXfrm>
        <a:off x="38552" y="893577"/>
        <a:ext cx="8223458" cy="712646"/>
      </dsp:txXfrm>
    </dsp:sp>
    <dsp:sp modelId="{D4FF2044-8260-452A-AF1B-D0A67D7EC81E}">
      <dsp:nvSpPr>
        <dsp:cNvPr id="0" name=""/>
        <dsp:cNvSpPr/>
      </dsp:nvSpPr>
      <dsp:spPr>
        <a:xfrm>
          <a:off x="0" y="1687975"/>
          <a:ext cx="8300562" cy="78975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n-GB" sz="1500" b="0" i="0" kern="1200" baseline="0" dirty="0"/>
            <a:t>The original Liquidation &amp; Distribution account (L&amp;D account) must be submitted to the Master’s Office and copies thereof must be submitted to SARS, together with the REV267 (estate duty return). </a:t>
          </a:r>
          <a:endParaRPr lang="en-ZA" sz="1500" kern="1200" dirty="0"/>
        </a:p>
      </dsp:txBody>
      <dsp:txXfrm>
        <a:off x="38552" y="1726527"/>
        <a:ext cx="8223458" cy="712646"/>
      </dsp:txXfrm>
    </dsp:sp>
    <dsp:sp modelId="{3A0CEC94-8CE7-4EB6-8C9C-431FC75B038B}">
      <dsp:nvSpPr>
        <dsp:cNvPr id="0" name=""/>
        <dsp:cNvSpPr/>
      </dsp:nvSpPr>
      <dsp:spPr>
        <a:xfrm>
          <a:off x="0" y="2520925"/>
          <a:ext cx="8300562" cy="78975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0" i="0" kern="1200" baseline="0"/>
            <a:t>SARS will conduct an audit.</a:t>
          </a:r>
          <a:endParaRPr lang="en-ZA" sz="1500" kern="1200"/>
        </a:p>
      </dsp:txBody>
      <dsp:txXfrm>
        <a:off x="38552" y="2559477"/>
        <a:ext cx="8223458" cy="712646"/>
      </dsp:txXfrm>
    </dsp:sp>
    <dsp:sp modelId="{A8203222-D730-4B29-8B37-8859E626A63C}">
      <dsp:nvSpPr>
        <dsp:cNvPr id="0" name=""/>
        <dsp:cNvSpPr/>
      </dsp:nvSpPr>
      <dsp:spPr>
        <a:xfrm>
          <a:off x="0" y="3353875"/>
          <a:ext cx="8300562" cy="78975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n-ZA" sz="1500" b="0" i="0" kern="1200" baseline="0" dirty="0"/>
            <a:t>After all the tax liabilities have been paid in full, the Executor can request the Deceased Estate Clearance letter. SARS will issue one DEC letter for all tax types, including Estate Duty.</a:t>
          </a:r>
          <a:endParaRPr lang="en-ZA" sz="1500" kern="1200" dirty="0"/>
        </a:p>
      </dsp:txBody>
      <dsp:txXfrm>
        <a:off x="38552" y="3392427"/>
        <a:ext cx="8223458" cy="7126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1EF0F-D033-4FB0-9C9D-702BB4C6AEFC}">
      <dsp:nvSpPr>
        <dsp:cNvPr id="0" name=""/>
        <dsp:cNvSpPr/>
      </dsp:nvSpPr>
      <dsp:spPr>
        <a:xfrm>
          <a:off x="0" y="4241"/>
          <a:ext cx="8278760" cy="86112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ZA" sz="2000" b="1" kern="1200" dirty="0"/>
            <a:t> PRE-DEATH ASSESSMENT:</a:t>
          </a:r>
          <a:endParaRPr lang="en-ZA" sz="2000" kern="1200" dirty="0"/>
        </a:p>
      </dsp:txBody>
      <dsp:txXfrm>
        <a:off x="42036" y="46277"/>
        <a:ext cx="8194688" cy="777048"/>
      </dsp:txXfrm>
    </dsp:sp>
    <dsp:sp modelId="{4D7410A6-A457-4A88-A391-DA22B355E72E}">
      <dsp:nvSpPr>
        <dsp:cNvPr id="0" name=""/>
        <dsp:cNvSpPr/>
      </dsp:nvSpPr>
      <dsp:spPr>
        <a:xfrm>
          <a:off x="0" y="865361"/>
          <a:ext cx="8278760"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851" tIns="22860" rIns="128016" bIns="22860" numCol="1" spcCol="1270" anchor="t" anchorCtr="0">
          <a:noAutofit/>
        </a:bodyPr>
        <a:lstStyle/>
        <a:p>
          <a:pPr marL="171450" lvl="1" indent="-171450" algn="just" defTabSz="800100">
            <a:lnSpc>
              <a:spcPct val="90000"/>
            </a:lnSpc>
            <a:spcBef>
              <a:spcPct val="0"/>
            </a:spcBef>
            <a:spcAft>
              <a:spcPct val="20000"/>
            </a:spcAft>
            <a:buChar char="•"/>
          </a:pPr>
          <a:r>
            <a:rPr lang="en-US" sz="1800" kern="1200" dirty="0">
              <a:latin typeface="Calibri" panose="020F0502020204030204" pitchFamily="34" charset="0"/>
              <a:cs typeface="Calibri" panose="020F0502020204030204" pitchFamily="34" charset="0"/>
            </a:rPr>
            <a:t>This assessment is for income and deductions applicable to the taxpayer up to the date of his/her death.</a:t>
          </a:r>
          <a:endParaRPr lang="en-ZA" sz="1800" kern="1200" dirty="0">
            <a:latin typeface="Calibri" panose="020F0502020204030204" pitchFamily="34" charset="0"/>
            <a:cs typeface="Calibri" panose="020F0502020204030204" pitchFamily="34" charset="0"/>
          </a:endParaRPr>
        </a:p>
      </dsp:txBody>
      <dsp:txXfrm>
        <a:off x="0" y="865361"/>
        <a:ext cx="8278760" cy="761760"/>
      </dsp:txXfrm>
    </dsp:sp>
    <dsp:sp modelId="{4E67CD16-6D38-46B8-847F-16FE3252778A}">
      <dsp:nvSpPr>
        <dsp:cNvPr id="0" name=""/>
        <dsp:cNvSpPr/>
      </dsp:nvSpPr>
      <dsp:spPr>
        <a:xfrm>
          <a:off x="0" y="1627121"/>
          <a:ext cx="8278760" cy="861120"/>
        </a:xfrm>
        <a:prstGeom prst="roundRect">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POST- DEATH ASSESSMENT:</a:t>
          </a:r>
          <a:endParaRPr lang="en-ZA" sz="2000" kern="1200" dirty="0"/>
        </a:p>
      </dsp:txBody>
      <dsp:txXfrm>
        <a:off x="42036" y="1669157"/>
        <a:ext cx="8194688" cy="777048"/>
      </dsp:txXfrm>
    </dsp:sp>
    <dsp:sp modelId="{02E67FEF-546F-4CE8-9B8F-6AEB5C435889}">
      <dsp:nvSpPr>
        <dsp:cNvPr id="0" name=""/>
        <dsp:cNvSpPr/>
      </dsp:nvSpPr>
      <dsp:spPr>
        <a:xfrm>
          <a:off x="0" y="2488241"/>
          <a:ext cx="8278760" cy="190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851" tIns="22860" rIns="128016" bIns="22860" numCol="1" spcCol="1270" anchor="t" anchorCtr="0">
          <a:noAutofit/>
        </a:bodyPr>
        <a:lstStyle/>
        <a:p>
          <a:pPr marL="171450" lvl="1" indent="-171450" algn="just" defTabSz="800100">
            <a:lnSpc>
              <a:spcPct val="90000"/>
            </a:lnSpc>
            <a:spcBef>
              <a:spcPct val="0"/>
            </a:spcBef>
            <a:spcAft>
              <a:spcPct val="20000"/>
            </a:spcAft>
            <a:buChar char="•"/>
          </a:pPr>
          <a:r>
            <a:rPr lang="en-US" sz="1800" kern="1200" dirty="0">
              <a:latin typeface="Calibri" panose="020F0502020204030204" pitchFamily="34" charset="0"/>
              <a:cs typeface="Calibri" panose="020F0502020204030204" pitchFamily="34" charset="0"/>
            </a:rPr>
            <a:t>This assessment is for income earned and deductions applicable to the deceased estate after the date of death. For example, this can include rental and/or interest income earned by the deceased estate.</a:t>
          </a:r>
          <a:endParaRPr lang="en-ZA"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20000"/>
            </a:spcAft>
            <a:buChar char="•"/>
          </a:pPr>
          <a:r>
            <a:rPr lang="en-US" sz="1800" kern="1200" dirty="0">
              <a:latin typeface="Calibri" panose="020F0502020204030204" pitchFamily="34" charset="0"/>
              <a:cs typeface="Calibri" panose="020F0502020204030204" pitchFamily="34" charset="0"/>
            </a:rPr>
            <a:t>Individuals who have passed away on or after 1 March 2016, a second income tax registration is required for the deceased estate if taxable income accrued to the deceased estate. This registration will be triggered by either the executor of the deceased estate or by SARS.</a:t>
          </a:r>
          <a:endParaRPr lang="en-ZA" sz="1800" kern="1200" dirty="0">
            <a:latin typeface="Calibri" panose="020F0502020204030204" pitchFamily="34" charset="0"/>
            <a:cs typeface="Calibri" panose="020F0502020204030204" pitchFamily="34" charset="0"/>
          </a:endParaRPr>
        </a:p>
      </dsp:txBody>
      <dsp:txXfrm>
        <a:off x="0" y="2488241"/>
        <a:ext cx="8278760" cy="19044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14015" cy="49542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09080" y="2"/>
            <a:ext cx="2914015" cy="495427"/>
          </a:xfrm>
          <a:prstGeom prst="rect">
            <a:avLst/>
          </a:prstGeom>
        </p:spPr>
        <p:txBody>
          <a:bodyPr vert="horz" lIns="91440" tIns="45720" rIns="91440" bIns="45720" rtlCol="0"/>
          <a:lstStyle>
            <a:lvl1pPr algn="r">
              <a:defRPr sz="1200"/>
            </a:lvl1pPr>
          </a:lstStyle>
          <a:p>
            <a:fld id="{A357C929-F5A2-B944-A14F-16451897D16C}" type="datetimeFigureOut">
              <a:rPr lang="en-US" smtClean="0"/>
              <a:t>12/13/2022</a:t>
            </a:fld>
            <a:endParaRPr lang="en-US" dirty="0"/>
          </a:p>
        </p:txBody>
      </p:sp>
      <p:sp>
        <p:nvSpPr>
          <p:cNvPr id="4" name="Slide Image Placeholder 3"/>
          <p:cNvSpPr>
            <a:spLocks noGrp="1" noRot="1" noChangeAspect="1"/>
          </p:cNvSpPr>
          <p:nvPr>
            <p:ph type="sldImg" idx="2"/>
          </p:nvPr>
        </p:nvSpPr>
        <p:spPr>
          <a:xfrm>
            <a:off x="1139825" y="1233488"/>
            <a:ext cx="4445000" cy="3333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2465" y="4751983"/>
            <a:ext cx="537972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8824"/>
            <a:ext cx="2914015" cy="49542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09080" y="9378824"/>
            <a:ext cx="2914015" cy="495426"/>
          </a:xfrm>
          <a:prstGeom prst="rect">
            <a:avLst/>
          </a:prstGeom>
        </p:spPr>
        <p:txBody>
          <a:bodyPr vert="horz" lIns="91440" tIns="45720" rIns="91440" bIns="45720" rtlCol="0" anchor="b"/>
          <a:lstStyle>
            <a:lvl1pPr algn="r">
              <a:defRPr sz="1200"/>
            </a:lvl1pPr>
          </a:lstStyle>
          <a:p>
            <a:fld id="{50B2B449-F1C8-6F47-A588-55ED763A9793}" type="slidenum">
              <a:rPr lang="en-US" smtClean="0"/>
              <a:t>‹#›</a:t>
            </a:fld>
            <a:endParaRPr lang="en-US" dirty="0"/>
          </a:p>
        </p:txBody>
      </p:sp>
    </p:spTree>
    <p:extLst>
      <p:ext uri="{BB962C8B-B14F-4D97-AF65-F5344CB8AC3E}">
        <p14:creationId xmlns:p14="http://schemas.microsoft.com/office/powerpoint/2010/main" val="4599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1233488"/>
            <a:ext cx="4445000" cy="3333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B449-F1C8-6F47-A588-55ED763A9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851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8</a:t>
            </a:fld>
            <a:endParaRPr lang="en-US" dirty="0"/>
          </a:p>
        </p:txBody>
      </p:sp>
    </p:spTree>
    <p:extLst>
      <p:ext uri="{BB962C8B-B14F-4D97-AF65-F5344CB8AC3E}">
        <p14:creationId xmlns:p14="http://schemas.microsoft.com/office/powerpoint/2010/main" val="2788635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1233488"/>
            <a:ext cx="5924550" cy="3333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B449-F1C8-6F47-A588-55ED763A9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7749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Date Placeholder 13"/>
          <p:cNvSpPr>
            <a:spLocks noGrp="1"/>
          </p:cNvSpPr>
          <p:nvPr>
            <p:ph type="dt" sz="half" idx="10"/>
          </p:nvPr>
        </p:nvSpPr>
        <p:spPr>
          <a:xfrm>
            <a:off x="2122260" y="5913438"/>
            <a:ext cx="4899479" cy="301756"/>
          </a:xfrm>
          <a:prstGeom prst="rect">
            <a:avLst/>
          </a:prstGeom>
        </p:spPr>
        <p:txBody>
          <a:bodyPr/>
          <a:lstStyle>
            <a:lvl1pPr algn="ctr">
              <a:defRPr sz="1600" b="0" i="0" baseline="0">
                <a:solidFill>
                  <a:schemeClr val="bg1"/>
                </a:solidFill>
                <a:latin typeface="Arial" charset="0"/>
              </a:defRPr>
            </a:lvl1pPr>
          </a:lstStyle>
          <a:p>
            <a:r>
              <a:rPr lang="en-US"/>
              <a:t> September 2022</a:t>
            </a:r>
            <a:endParaRPr lang="en-US" dirty="0"/>
          </a:p>
        </p:txBody>
      </p:sp>
      <p:sp>
        <p:nvSpPr>
          <p:cNvPr id="17" name="Title 16"/>
          <p:cNvSpPr>
            <a:spLocks noGrp="1"/>
          </p:cNvSpPr>
          <p:nvPr>
            <p:ph type="title" hasCustomPrompt="1"/>
          </p:nvPr>
        </p:nvSpPr>
        <p:spPr>
          <a:xfrm>
            <a:off x="1199696" y="4005620"/>
            <a:ext cx="6744607" cy="514117"/>
          </a:xfrm>
        </p:spPr>
        <p:txBody>
          <a:bodyPr>
            <a:noAutofit/>
          </a:bodyPr>
          <a:lstStyle>
            <a:lvl1pPr algn="ctr">
              <a:defRPr sz="3200" b="1" i="0" baseline="0">
                <a:solidFill>
                  <a:schemeClr val="bg1"/>
                </a:solidFill>
                <a:latin typeface="Arial" charset="0"/>
              </a:defRPr>
            </a:lvl1pPr>
          </a:lstStyle>
          <a:p>
            <a:r>
              <a:rPr lang="en-US" dirty="0"/>
              <a:t>Click to edit Title</a:t>
            </a:r>
          </a:p>
        </p:txBody>
      </p:sp>
      <p:sp>
        <p:nvSpPr>
          <p:cNvPr id="4" name="Text Placeholder 3"/>
          <p:cNvSpPr>
            <a:spLocks noGrp="1"/>
          </p:cNvSpPr>
          <p:nvPr>
            <p:ph type="body" sz="quarter" idx="11" hasCustomPrompt="1"/>
          </p:nvPr>
        </p:nvSpPr>
        <p:spPr>
          <a:xfrm>
            <a:off x="2138589" y="4992693"/>
            <a:ext cx="4866821" cy="488950"/>
          </a:xfrm>
        </p:spPr>
        <p:txBody>
          <a:bodyPr>
            <a:normAutofit/>
          </a:bodyPr>
          <a:lstStyle>
            <a:lvl1pPr marL="0" indent="0" algn="ctr">
              <a:buFontTx/>
              <a:buNone/>
              <a:defRPr sz="2400" baseline="0">
                <a:solidFill>
                  <a:schemeClr val="bg1"/>
                </a:solidFill>
              </a:defRPr>
            </a:lvl1pPr>
          </a:lstStyle>
          <a:p>
            <a:pPr lvl="0"/>
            <a:r>
              <a:rPr lang="en-US" dirty="0"/>
              <a:t>Click to edit Master Division</a:t>
            </a:r>
          </a:p>
        </p:txBody>
      </p:sp>
      <p:pic>
        <p:nvPicPr>
          <p:cNvPr id="3" name="Picture 2" descr="Logo&#10;&#10;Description automatically generated">
            <a:extLst>
              <a:ext uri="{FF2B5EF4-FFF2-40B4-BE49-F238E27FC236}">
                <a16:creationId xmlns:a16="http://schemas.microsoft.com/office/drawing/2014/main" id="{68A79F8D-7B50-2E4C-922B-5AA7C8C28EF9}"/>
              </a:ext>
            </a:extLst>
          </p:cNvPr>
          <p:cNvPicPr>
            <a:picLocks noChangeAspect="1"/>
          </p:cNvPicPr>
          <p:nvPr userDrawn="1"/>
        </p:nvPicPr>
        <p:blipFill>
          <a:blip r:embed="rId2"/>
          <a:stretch>
            <a:fillRect/>
          </a:stretch>
        </p:blipFill>
        <p:spPr>
          <a:xfrm>
            <a:off x="-188843" y="0"/>
            <a:ext cx="9715500" cy="6858000"/>
          </a:xfrm>
          <a:prstGeom prst="rect">
            <a:avLst/>
          </a:prstGeom>
        </p:spPr>
      </p:pic>
    </p:spTree>
    <p:extLst>
      <p:ext uri="{BB962C8B-B14F-4D97-AF65-F5344CB8AC3E}">
        <p14:creationId xmlns:p14="http://schemas.microsoft.com/office/powerpoint/2010/main" val="221606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Date Placeholder 13"/>
          <p:cNvSpPr>
            <a:spLocks noGrp="1"/>
          </p:cNvSpPr>
          <p:nvPr>
            <p:ph type="dt" sz="half" idx="10"/>
          </p:nvPr>
        </p:nvSpPr>
        <p:spPr>
          <a:xfrm>
            <a:off x="2122260" y="5913438"/>
            <a:ext cx="4899479" cy="301756"/>
          </a:xfrm>
          <a:prstGeom prst="rect">
            <a:avLst/>
          </a:prstGeom>
        </p:spPr>
        <p:txBody>
          <a:bodyPr/>
          <a:lstStyle>
            <a:lvl1pPr algn="ctr">
              <a:defRPr sz="1600" b="0" i="0" baseline="0">
                <a:solidFill>
                  <a:schemeClr val="bg1"/>
                </a:solidFill>
                <a:latin typeface="Arial" charset="0"/>
              </a:defRPr>
            </a:lvl1pPr>
          </a:lstStyle>
          <a:p>
            <a:r>
              <a:rPr lang="en-US"/>
              <a:t> September 2022</a:t>
            </a:r>
            <a:endParaRPr lang="en-US" dirty="0"/>
          </a:p>
        </p:txBody>
      </p:sp>
      <p:sp>
        <p:nvSpPr>
          <p:cNvPr id="17" name="Title 16"/>
          <p:cNvSpPr>
            <a:spLocks noGrp="1"/>
          </p:cNvSpPr>
          <p:nvPr>
            <p:ph type="title" hasCustomPrompt="1"/>
          </p:nvPr>
        </p:nvSpPr>
        <p:spPr>
          <a:xfrm>
            <a:off x="1199696" y="4005620"/>
            <a:ext cx="6744607" cy="514117"/>
          </a:xfrm>
        </p:spPr>
        <p:txBody>
          <a:bodyPr>
            <a:noAutofit/>
          </a:bodyPr>
          <a:lstStyle>
            <a:lvl1pPr algn="ctr">
              <a:defRPr sz="3200" b="1" i="0" baseline="0">
                <a:solidFill>
                  <a:schemeClr val="bg1"/>
                </a:solidFill>
                <a:latin typeface="Arial" charset="0"/>
              </a:defRPr>
            </a:lvl1pPr>
          </a:lstStyle>
          <a:p>
            <a:r>
              <a:rPr lang="en-US" dirty="0"/>
              <a:t>Click to edit Title</a:t>
            </a:r>
          </a:p>
        </p:txBody>
      </p:sp>
      <p:sp>
        <p:nvSpPr>
          <p:cNvPr id="4" name="Text Placeholder 3"/>
          <p:cNvSpPr>
            <a:spLocks noGrp="1"/>
          </p:cNvSpPr>
          <p:nvPr>
            <p:ph type="body" sz="quarter" idx="11" hasCustomPrompt="1"/>
          </p:nvPr>
        </p:nvSpPr>
        <p:spPr>
          <a:xfrm>
            <a:off x="2138589" y="4992693"/>
            <a:ext cx="4866821" cy="488950"/>
          </a:xfrm>
        </p:spPr>
        <p:txBody>
          <a:bodyPr>
            <a:normAutofit/>
          </a:bodyPr>
          <a:lstStyle>
            <a:lvl1pPr marL="0" indent="0" algn="ctr">
              <a:buFontTx/>
              <a:buNone/>
              <a:defRPr sz="2400" baseline="0">
                <a:solidFill>
                  <a:schemeClr val="bg1"/>
                </a:solidFill>
              </a:defRPr>
            </a:lvl1pPr>
          </a:lstStyle>
          <a:p>
            <a:pPr lvl="0"/>
            <a:r>
              <a:rPr lang="en-US" dirty="0"/>
              <a:t>Click to edit Master Division</a:t>
            </a:r>
          </a:p>
        </p:txBody>
      </p:sp>
      <p:pic>
        <p:nvPicPr>
          <p:cNvPr id="3" name="Picture 2" descr="Logo&#10;&#10;Description automatically generated">
            <a:extLst>
              <a:ext uri="{FF2B5EF4-FFF2-40B4-BE49-F238E27FC236}">
                <a16:creationId xmlns:a16="http://schemas.microsoft.com/office/drawing/2014/main" id="{68A79F8D-7B50-2E4C-922B-5AA7C8C28EF9}"/>
              </a:ext>
            </a:extLst>
          </p:cNvPr>
          <p:cNvPicPr>
            <a:picLocks noChangeAspect="1"/>
          </p:cNvPicPr>
          <p:nvPr userDrawn="1"/>
        </p:nvPicPr>
        <p:blipFill>
          <a:blip r:embed="rId2"/>
          <a:stretch>
            <a:fillRect/>
          </a:stretch>
        </p:blipFill>
        <p:spPr>
          <a:xfrm>
            <a:off x="-188843" y="0"/>
            <a:ext cx="9715500" cy="6858000"/>
          </a:xfrm>
          <a:prstGeom prst="rect">
            <a:avLst/>
          </a:prstGeom>
        </p:spPr>
      </p:pic>
    </p:spTree>
    <p:extLst>
      <p:ext uri="{BB962C8B-B14F-4D97-AF65-F5344CB8AC3E}">
        <p14:creationId xmlns:p14="http://schemas.microsoft.com/office/powerpoint/2010/main" val="2336909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341993" y="6429826"/>
            <a:ext cx="423320" cy="365125"/>
          </a:xfrm>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0" indent="0">
              <a:lnSpc>
                <a:spcPct val="100000"/>
              </a:lnSpc>
              <a:spcBef>
                <a:spcPts val="0"/>
              </a:spcBef>
              <a:buFontTx/>
              <a:buNone/>
              <a:defRPr sz="1800"/>
            </a:lvl1pPr>
            <a:lvl2pPr marL="457200" indent="0">
              <a:buFontTx/>
              <a:buNone/>
              <a:defRPr sz="1800">
                <a:solidFill>
                  <a:schemeClr val="tx1">
                    <a:lumMod val="75000"/>
                    <a:lumOff val="25000"/>
                  </a:schemeClr>
                </a:solidFill>
              </a:defRPr>
            </a:lvl2pPr>
            <a:lvl3pPr marL="914400" indent="0">
              <a:buFontTx/>
              <a:buNone/>
              <a:defRPr sz="1800">
                <a:solidFill>
                  <a:schemeClr val="tx1">
                    <a:lumMod val="75000"/>
                    <a:lumOff val="25000"/>
                  </a:schemeClr>
                </a:solidFill>
              </a:defRPr>
            </a:lvl3pPr>
            <a:lvl4pPr marL="1371600" indent="0">
              <a:buFontTx/>
              <a:buNone/>
              <a:defRPr sz="1800">
                <a:solidFill>
                  <a:schemeClr val="tx1">
                    <a:lumMod val="75000"/>
                    <a:lumOff val="25000"/>
                  </a:schemeClr>
                </a:solidFill>
              </a:defRPr>
            </a:lvl4pPr>
            <a:lvl5pPr marL="1828800" indent="0">
              <a:buFontTx/>
              <a:buNone/>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pic>
        <p:nvPicPr>
          <p:cNvPr id="6" name="Picture 5" descr="Text, logo&#10;&#10;Description automatically generated">
            <a:extLst>
              <a:ext uri="{FF2B5EF4-FFF2-40B4-BE49-F238E27FC236}">
                <a16:creationId xmlns:a16="http://schemas.microsoft.com/office/drawing/2014/main" id="{70FF3F6F-6524-3640-BD7B-EA758569EEB3}"/>
              </a:ext>
            </a:extLst>
          </p:cNvPr>
          <p:cNvPicPr>
            <a:picLocks noChangeAspect="1"/>
          </p:cNvPicPr>
          <p:nvPr userDrawn="1"/>
        </p:nvPicPr>
        <p:blipFill>
          <a:blip r:embed="rId2"/>
          <a:stretch>
            <a:fillRect/>
          </a:stretch>
        </p:blipFill>
        <p:spPr>
          <a:xfrm>
            <a:off x="798786" y="6408806"/>
            <a:ext cx="855717" cy="283312"/>
          </a:xfrm>
          <a:prstGeom prst="rect">
            <a:avLst/>
          </a:prstGeom>
        </p:spPr>
      </p:pic>
    </p:spTree>
    <p:extLst>
      <p:ext uri="{BB962C8B-B14F-4D97-AF65-F5344CB8AC3E}">
        <p14:creationId xmlns:p14="http://schemas.microsoft.com/office/powerpoint/2010/main" val="1348630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285750" indent="-285750">
              <a:lnSpc>
                <a:spcPct val="90000"/>
              </a:lnSpc>
              <a:spcBef>
                <a:spcPts val="0"/>
              </a:spcBef>
              <a:buFontTx/>
              <a:buBlip>
                <a:blip r:embed="rId2"/>
              </a:buBlip>
              <a:defRPr sz="1800"/>
            </a:lvl1pPr>
            <a:lvl2pPr marL="685800" indent="-228600">
              <a:lnSpc>
                <a:spcPct val="90000"/>
              </a:lnSpc>
              <a:spcBef>
                <a:spcPts val="0"/>
              </a:spcBef>
              <a:buFontTx/>
              <a:buBlip>
                <a:blip r:embed="rId2"/>
              </a:buBlip>
              <a:defRPr sz="1800">
                <a:solidFill>
                  <a:schemeClr val="tx1">
                    <a:lumMod val="75000"/>
                    <a:lumOff val="25000"/>
                  </a:schemeClr>
                </a:solidFill>
              </a:defRPr>
            </a:lvl2pPr>
            <a:lvl3pPr marL="1143000" indent="-228600">
              <a:lnSpc>
                <a:spcPct val="90000"/>
              </a:lnSpc>
              <a:spcBef>
                <a:spcPts val="0"/>
              </a:spcBef>
              <a:buFontTx/>
              <a:buBlip>
                <a:blip r:embed="rId2"/>
              </a:buBlip>
              <a:defRPr sz="1800">
                <a:solidFill>
                  <a:schemeClr val="tx1">
                    <a:lumMod val="75000"/>
                    <a:lumOff val="25000"/>
                  </a:schemeClr>
                </a:solidFill>
              </a:defRPr>
            </a:lvl3pPr>
            <a:lvl4pPr marL="1600200" indent="-228600">
              <a:lnSpc>
                <a:spcPct val="90000"/>
              </a:lnSpc>
              <a:spcBef>
                <a:spcPts val="0"/>
              </a:spcBef>
              <a:buFontTx/>
              <a:buBlip>
                <a:blip r:embed="rId2"/>
              </a:buBlip>
              <a:defRPr sz="1800">
                <a:solidFill>
                  <a:schemeClr val="tx1">
                    <a:lumMod val="75000"/>
                    <a:lumOff val="25000"/>
                  </a:schemeClr>
                </a:solidFill>
              </a:defRPr>
            </a:lvl4pPr>
            <a:lvl5pPr marL="2057400" indent="-228600">
              <a:lnSpc>
                <a:spcPct val="90000"/>
              </a:lnSpc>
              <a:spcBef>
                <a:spcPts val="0"/>
              </a:spcBef>
              <a:buFontTx/>
              <a:buBlip>
                <a:blip r:embed="rId2"/>
              </a:buBlip>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2618044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10"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sp>
        <p:nvSpPr>
          <p:cNvPr id="3" name="Text Placeholder 2"/>
          <p:cNvSpPr>
            <a:spLocks noGrp="1"/>
          </p:cNvSpPr>
          <p:nvPr>
            <p:ph type="body" sz="quarter" idx="10"/>
          </p:nvPr>
        </p:nvSpPr>
        <p:spPr>
          <a:xfrm>
            <a:off x="341993" y="1052513"/>
            <a:ext cx="7886700" cy="437807"/>
          </a:xfrm>
        </p:spPr>
        <p:txBody>
          <a:bodyPr/>
          <a:lstStyle>
            <a:lvl1pPr>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Content Placeholder 4"/>
          <p:cNvSpPr>
            <a:spLocks noGrp="1"/>
          </p:cNvSpPr>
          <p:nvPr>
            <p:ph sz="quarter" idx="11"/>
          </p:nvPr>
        </p:nvSpPr>
        <p:spPr>
          <a:xfrm>
            <a:off x="341312" y="1844674"/>
            <a:ext cx="8370887" cy="4248151"/>
          </a:xfrm>
        </p:spPr>
        <p:txBody>
          <a:bodyPr>
            <a:normAutofit/>
          </a:bodyPr>
          <a:lstStyle>
            <a:lvl1pP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3953202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0012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a:t> September 2022</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6D5AB60-DF99-5943-A599-BF532D2DBDC7}" type="slidenum">
              <a:rPr lang="en-US" smtClean="0"/>
              <a:t>‹#›</a:t>
            </a:fld>
            <a:endParaRPr lang="en-US" dirty="0"/>
          </a:p>
        </p:txBody>
      </p:sp>
    </p:spTree>
    <p:extLst>
      <p:ext uri="{BB962C8B-B14F-4D97-AF65-F5344CB8AC3E}">
        <p14:creationId xmlns:p14="http://schemas.microsoft.com/office/powerpoint/2010/main" val="395709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341993" y="6429826"/>
            <a:ext cx="423320" cy="365125"/>
          </a:xfrm>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0" indent="0">
              <a:lnSpc>
                <a:spcPct val="100000"/>
              </a:lnSpc>
              <a:spcBef>
                <a:spcPts val="0"/>
              </a:spcBef>
              <a:buFontTx/>
              <a:buNone/>
              <a:defRPr sz="1800"/>
            </a:lvl1pPr>
            <a:lvl2pPr marL="457200" indent="0">
              <a:buFontTx/>
              <a:buNone/>
              <a:defRPr sz="1800">
                <a:solidFill>
                  <a:schemeClr val="tx1">
                    <a:lumMod val="75000"/>
                    <a:lumOff val="25000"/>
                  </a:schemeClr>
                </a:solidFill>
              </a:defRPr>
            </a:lvl2pPr>
            <a:lvl3pPr marL="914400" indent="0">
              <a:buFontTx/>
              <a:buNone/>
              <a:defRPr sz="1800">
                <a:solidFill>
                  <a:schemeClr val="tx1">
                    <a:lumMod val="75000"/>
                    <a:lumOff val="25000"/>
                  </a:schemeClr>
                </a:solidFill>
              </a:defRPr>
            </a:lvl3pPr>
            <a:lvl4pPr marL="1371600" indent="0">
              <a:buFontTx/>
              <a:buNone/>
              <a:defRPr sz="1800">
                <a:solidFill>
                  <a:schemeClr val="tx1">
                    <a:lumMod val="75000"/>
                    <a:lumOff val="25000"/>
                  </a:schemeClr>
                </a:solidFill>
              </a:defRPr>
            </a:lvl4pPr>
            <a:lvl5pPr marL="1828800" indent="0">
              <a:buFontTx/>
              <a:buNone/>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pic>
        <p:nvPicPr>
          <p:cNvPr id="6" name="Picture 5" descr="Text, logo&#10;&#10;Description automatically generated">
            <a:extLst>
              <a:ext uri="{FF2B5EF4-FFF2-40B4-BE49-F238E27FC236}">
                <a16:creationId xmlns:a16="http://schemas.microsoft.com/office/drawing/2014/main" id="{70FF3F6F-6524-3640-BD7B-EA758569EEB3}"/>
              </a:ext>
            </a:extLst>
          </p:cNvPr>
          <p:cNvPicPr>
            <a:picLocks noChangeAspect="1"/>
          </p:cNvPicPr>
          <p:nvPr userDrawn="1"/>
        </p:nvPicPr>
        <p:blipFill>
          <a:blip r:embed="rId2"/>
          <a:stretch>
            <a:fillRect/>
          </a:stretch>
        </p:blipFill>
        <p:spPr>
          <a:xfrm>
            <a:off x="798786" y="6408806"/>
            <a:ext cx="855717" cy="283312"/>
          </a:xfrm>
          <a:prstGeom prst="rect">
            <a:avLst/>
          </a:prstGeom>
        </p:spPr>
      </p:pic>
    </p:spTree>
    <p:extLst>
      <p:ext uri="{BB962C8B-B14F-4D97-AF65-F5344CB8AC3E}">
        <p14:creationId xmlns:p14="http://schemas.microsoft.com/office/powerpoint/2010/main" val="76072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285750" indent="-285750">
              <a:lnSpc>
                <a:spcPct val="90000"/>
              </a:lnSpc>
              <a:spcBef>
                <a:spcPts val="0"/>
              </a:spcBef>
              <a:buFontTx/>
              <a:buBlip>
                <a:blip r:embed="rId2"/>
              </a:buBlip>
              <a:defRPr sz="1800"/>
            </a:lvl1pPr>
            <a:lvl2pPr marL="685800" indent="-228600">
              <a:lnSpc>
                <a:spcPct val="90000"/>
              </a:lnSpc>
              <a:spcBef>
                <a:spcPts val="0"/>
              </a:spcBef>
              <a:buFontTx/>
              <a:buBlip>
                <a:blip r:embed="rId2"/>
              </a:buBlip>
              <a:defRPr sz="1800">
                <a:solidFill>
                  <a:schemeClr val="tx1">
                    <a:lumMod val="75000"/>
                    <a:lumOff val="25000"/>
                  </a:schemeClr>
                </a:solidFill>
              </a:defRPr>
            </a:lvl2pPr>
            <a:lvl3pPr marL="1143000" indent="-228600">
              <a:lnSpc>
                <a:spcPct val="90000"/>
              </a:lnSpc>
              <a:spcBef>
                <a:spcPts val="0"/>
              </a:spcBef>
              <a:buFontTx/>
              <a:buBlip>
                <a:blip r:embed="rId2"/>
              </a:buBlip>
              <a:defRPr sz="1800">
                <a:solidFill>
                  <a:schemeClr val="tx1">
                    <a:lumMod val="75000"/>
                    <a:lumOff val="25000"/>
                  </a:schemeClr>
                </a:solidFill>
              </a:defRPr>
            </a:lvl3pPr>
            <a:lvl4pPr marL="1600200" indent="-228600">
              <a:lnSpc>
                <a:spcPct val="90000"/>
              </a:lnSpc>
              <a:spcBef>
                <a:spcPts val="0"/>
              </a:spcBef>
              <a:buFontTx/>
              <a:buBlip>
                <a:blip r:embed="rId2"/>
              </a:buBlip>
              <a:defRPr sz="1800">
                <a:solidFill>
                  <a:schemeClr val="tx1">
                    <a:lumMod val="75000"/>
                    <a:lumOff val="25000"/>
                  </a:schemeClr>
                </a:solidFill>
              </a:defRPr>
            </a:lvl4pPr>
            <a:lvl5pPr marL="2057400" indent="-228600">
              <a:lnSpc>
                <a:spcPct val="90000"/>
              </a:lnSpc>
              <a:spcBef>
                <a:spcPts val="0"/>
              </a:spcBef>
              <a:buFontTx/>
              <a:buBlip>
                <a:blip r:embed="rId2"/>
              </a:buBlip>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801566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10"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sp>
        <p:nvSpPr>
          <p:cNvPr id="3" name="Text Placeholder 2"/>
          <p:cNvSpPr>
            <a:spLocks noGrp="1"/>
          </p:cNvSpPr>
          <p:nvPr>
            <p:ph type="body" sz="quarter" idx="10"/>
          </p:nvPr>
        </p:nvSpPr>
        <p:spPr>
          <a:xfrm>
            <a:off x="341993" y="1052513"/>
            <a:ext cx="7886700" cy="437807"/>
          </a:xfrm>
        </p:spPr>
        <p:txBody>
          <a:bodyPr/>
          <a:lstStyle>
            <a:lvl1pPr>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Content Placeholder 4"/>
          <p:cNvSpPr>
            <a:spLocks noGrp="1"/>
          </p:cNvSpPr>
          <p:nvPr>
            <p:ph sz="quarter" idx="11"/>
          </p:nvPr>
        </p:nvSpPr>
        <p:spPr>
          <a:xfrm>
            <a:off x="341312" y="1844674"/>
            <a:ext cx="8370887" cy="4248151"/>
          </a:xfrm>
        </p:spPr>
        <p:txBody>
          <a:bodyPr>
            <a:normAutofit/>
          </a:bodyPr>
          <a:lstStyle>
            <a:lvl1pP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759399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48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88BE068B-7BBA-C473-440F-A7076F4A27BD}"/>
              </a:ext>
            </a:extLst>
          </p:cNvPr>
          <p:cNvPicPr>
            <a:picLocks noChangeAspect="1"/>
          </p:cNvPicPr>
          <p:nvPr userDrawn="1"/>
        </p:nvPicPr>
        <p:blipFill>
          <a:blip r:embed="rId2"/>
          <a:stretch>
            <a:fillRect/>
          </a:stretch>
        </p:blipFill>
        <p:spPr>
          <a:xfrm>
            <a:off x="-1" y="0"/>
            <a:ext cx="9140415" cy="7078436"/>
          </a:xfrm>
          <a:prstGeom prst="rect">
            <a:avLst/>
          </a:prstGeom>
        </p:spPr>
      </p:pic>
    </p:spTree>
    <p:extLst>
      <p:ext uri="{BB962C8B-B14F-4D97-AF65-F5344CB8AC3E}">
        <p14:creationId xmlns:p14="http://schemas.microsoft.com/office/powerpoint/2010/main" val="3479918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341994" y="6429828"/>
            <a:ext cx="423320" cy="365125"/>
          </a:xfrm>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3" y="1844675"/>
            <a:ext cx="8370887" cy="4248151"/>
          </a:xfrm>
        </p:spPr>
        <p:txBody>
          <a:bodyPr>
            <a:normAutofit/>
          </a:bodyPr>
          <a:lstStyle>
            <a:lvl1pPr marL="0" indent="0">
              <a:lnSpc>
                <a:spcPct val="100000"/>
              </a:lnSpc>
              <a:spcBef>
                <a:spcPts val="0"/>
              </a:spcBef>
              <a:buFontTx/>
              <a:buNone/>
              <a:defRPr sz="1350"/>
            </a:lvl1pPr>
            <a:lvl2pPr marL="342900" indent="0">
              <a:buFontTx/>
              <a:buNone/>
              <a:defRPr sz="1350">
                <a:solidFill>
                  <a:schemeClr val="tx1">
                    <a:lumMod val="75000"/>
                    <a:lumOff val="25000"/>
                  </a:schemeClr>
                </a:solidFill>
              </a:defRPr>
            </a:lvl2pPr>
            <a:lvl3pPr marL="685800" indent="0">
              <a:buFontTx/>
              <a:buNone/>
              <a:defRPr sz="1350">
                <a:solidFill>
                  <a:schemeClr val="tx1">
                    <a:lumMod val="75000"/>
                    <a:lumOff val="25000"/>
                  </a:schemeClr>
                </a:solidFill>
              </a:defRPr>
            </a:lvl3pPr>
            <a:lvl4pPr marL="1028700" indent="0">
              <a:buFontTx/>
              <a:buNone/>
              <a:defRPr sz="1350">
                <a:solidFill>
                  <a:schemeClr val="tx1">
                    <a:lumMod val="75000"/>
                    <a:lumOff val="25000"/>
                  </a:schemeClr>
                </a:solidFill>
              </a:defRPr>
            </a:lvl4pPr>
            <a:lvl5pPr marL="1371600" indent="0">
              <a:buFontTx/>
              <a:buNone/>
              <a:defRPr sz="135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1500" b="1"/>
            </a:lvl1pPr>
          </a:lstStyle>
          <a:p>
            <a:pPr lvl="0"/>
            <a:r>
              <a:rPr lang="en-US"/>
              <a:t>Click to edit Master text styles</a:t>
            </a:r>
          </a:p>
        </p:txBody>
      </p:sp>
      <p:pic>
        <p:nvPicPr>
          <p:cNvPr id="6" name="Picture 5" descr="Text, logo&#10;&#10;Description automatically generated">
            <a:extLst>
              <a:ext uri="{FF2B5EF4-FFF2-40B4-BE49-F238E27FC236}">
                <a16:creationId xmlns:a16="http://schemas.microsoft.com/office/drawing/2014/main" id="{70FF3F6F-6524-3640-BD7B-EA758569EEB3}"/>
              </a:ext>
            </a:extLst>
          </p:cNvPr>
          <p:cNvPicPr>
            <a:picLocks noChangeAspect="1"/>
          </p:cNvPicPr>
          <p:nvPr userDrawn="1"/>
        </p:nvPicPr>
        <p:blipFill>
          <a:blip r:embed="rId2"/>
          <a:stretch>
            <a:fillRect/>
          </a:stretch>
        </p:blipFill>
        <p:spPr>
          <a:xfrm>
            <a:off x="798787" y="6408806"/>
            <a:ext cx="855717" cy="283312"/>
          </a:xfrm>
          <a:prstGeom prst="rect">
            <a:avLst/>
          </a:prstGeom>
        </p:spPr>
      </p:pic>
    </p:spTree>
    <p:extLst>
      <p:ext uri="{BB962C8B-B14F-4D97-AF65-F5344CB8AC3E}">
        <p14:creationId xmlns:p14="http://schemas.microsoft.com/office/powerpoint/2010/main" val="312174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3" y="1844675"/>
            <a:ext cx="8370887" cy="4248151"/>
          </a:xfrm>
        </p:spPr>
        <p:txBody>
          <a:bodyPr>
            <a:normAutofit/>
          </a:bodyPr>
          <a:lstStyle>
            <a:lvl1pPr marL="214313" indent="-214313">
              <a:lnSpc>
                <a:spcPct val="90000"/>
              </a:lnSpc>
              <a:spcBef>
                <a:spcPts val="0"/>
              </a:spcBef>
              <a:buFontTx/>
              <a:buBlip>
                <a:blip r:embed="rId2"/>
              </a:buBlip>
              <a:defRPr sz="1350"/>
            </a:lvl1pPr>
            <a:lvl2pPr marL="514350" indent="-171450">
              <a:lnSpc>
                <a:spcPct val="90000"/>
              </a:lnSpc>
              <a:spcBef>
                <a:spcPts val="0"/>
              </a:spcBef>
              <a:buFontTx/>
              <a:buBlip>
                <a:blip r:embed="rId2"/>
              </a:buBlip>
              <a:defRPr sz="1350">
                <a:solidFill>
                  <a:schemeClr val="tx1">
                    <a:lumMod val="75000"/>
                    <a:lumOff val="25000"/>
                  </a:schemeClr>
                </a:solidFill>
              </a:defRPr>
            </a:lvl2pPr>
            <a:lvl3pPr marL="857250" indent="-171450">
              <a:lnSpc>
                <a:spcPct val="90000"/>
              </a:lnSpc>
              <a:spcBef>
                <a:spcPts val="0"/>
              </a:spcBef>
              <a:buFontTx/>
              <a:buBlip>
                <a:blip r:embed="rId2"/>
              </a:buBlip>
              <a:defRPr sz="1350">
                <a:solidFill>
                  <a:schemeClr val="tx1">
                    <a:lumMod val="75000"/>
                    <a:lumOff val="25000"/>
                  </a:schemeClr>
                </a:solidFill>
              </a:defRPr>
            </a:lvl3pPr>
            <a:lvl4pPr marL="1200150" indent="-171450">
              <a:lnSpc>
                <a:spcPct val="90000"/>
              </a:lnSpc>
              <a:spcBef>
                <a:spcPts val="0"/>
              </a:spcBef>
              <a:buFontTx/>
              <a:buBlip>
                <a:blip r:embed="rId2"/>
              </a:buBlip>
              <a:defRPr sz="1350">
                <a:solidFill>
                  <a:schemeClr val="tx1">
                    <a:lumMod val="75000"/>
                    <a:lumOff val="25000"/>
                  </a:schemeClr>
                </a:solidFill>
              </a:defRPr>
            </a:lvl4pPr>
            <a:lvl5pPr marL="1543050" indent="-171450">
              <a:lnSpc>
                <a:spcPct val="90000"/>
              </a:lnSpc>
              <a:spcBef>
                <a:spcPts val="0"/>
              </a:spcBef>
              <a:buFontTx/>
              <a:buBlip>
                <a:blip r:embed="rId2"/>
              </a:buBlip>
              <a:defRPr sz="135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1500" b="1"/>
            </a:lvl1pPr>
          </a:lstStyle>
          <a:p>
            <a:pPr lvl="0"/>
            <a:r>
              <a:rPr lang="en-US"/>
              <a:t>Click to edit Master text styles</a:t>
            </a:r>
          </a:p>
        </p:txBody>
      </p:sp>
    </p:spTree>
    <p:extLst>
      <p:ext uri="{BB962C8B-B14F-4D97-AF65-F5344CB8AC3E}">
        <p14:creationId xmlns:p14="http://schemas.microsoft.com/office/powerpoint/2010/main" val="590038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Date Placeholder 13"/>
          <p:cNvSpPr>
            <a:spLocks noGrp="1"/>
          </p:cNvSpPr>
          <p:nvPr>
            <p:ph type="dt" sz="half" idx="10"/>
          </p:nvPr>
        </p:nvSpPr>
        <p:spPr>
          <a:xfrm>
            <a:off x="2122261" y="5913438"/>
            <a:ext cx="4899479" cy="301756"/>
          </a:xfrm>
          <a:prstGeom prst="rect">
            <a:avLst/>
          </a:prstGeom>
        </p:spPr>
        <p:txBody>
          <a:bodyPr/>
          <a:lstStyle>
            <a:lvl1pPr algn="ctr">
              <a:defRPr sz="1200" b="0" i="0" baseline="0">
                <a:solidFill>
                  <a:schemeClr val="bg1"/>
                </a:solidFill>
                <a:latin typeface="Arial" charset="0"/>
              </a:defRPr>
            </a:lvl1pPr>
          </a:lstStyle>
          <a:p>
            <a:r>
              <a:rPr lang="en-US"/>
              <a:t> September 2022</a:t>
            </a:r>
            <a:endParaRPr lang="en-US" dirty="0"/>
          </a:p>
        </p:txBody>
      </p:sp>
      <p:sp>
        <p:nvSpPr>
          <p:cNvPr id="17" name="Title 16"/>
          <p:cNvSpPr>
            <a:spLocks noGrp="1"/>
          </p:cNvSpPr>
          <p:nvPr>
            <p:ph type="title" hasCustomPrompt="1"/>
          </p:nvPr>
        </p:nvSpPr>
        <p:spPr>
          <a:xfrm>
            <a:off x="1199697" y="4005622"/>
            <a:ext cx="6744607" cy="514117"/>
          </a:xfrm>
        </p:spPr>
        <p:txBody>
          <a:bodyPr>
            <a:noAutofit/>
          </a:bodyPr>
          <a:lstStyle>
            <a:lvl1pPr algn="ctr">
              <a:defRPr sz="2400" b="1" i="0" baseline="0">
                <a:solidFill>
                  <a:schemeClr val="bg1"/>
                </a:solidFill>
                <a:latin typeface="Arial" charset="0"/>
              </a:defRPr>
            </a:lvl1pPr>
          </a:lstStyle>
          <a:p>
            <a:r>
              <a:rPr lang="en-US" dirty="0"/>
              <a:t>Click to edit Title</a:t>
            </a:r>
          </a:p>
        </p:txBody>
      </p:sp>
      <p:sp>
        <p:nvSpPr>
          <p:cNvPr id="4" name="Text Placeholder 3"/>
          <p:cNvSpPr>
            <a:spLocks noGrp="1"/>
          </p:cNvSpPr>
          <p:nvPr>
            <p:ph type="body" sz="quarter" idx="11" hasCustomPrompt="1"/>
          </p:nvPr>
        </p:nvSpPr>
        <p:spPr>
          <a:xfrm>
            <a:off x="2138590" y="4992693"/>
            <a:ext cx="4866821" cy="488950"/>
          </a:xfrm>
        </p:spPr>
        <p:txBody>
          <a:bodyPr>
            <a:normAutofit/>
          </a:bodyPr>
          <a:lstStyle>
            <a:lvl1pPr marL="0" indent="0" algn="ctr">
              <a:buFontTx/>
              <a:buNone/>
              <a:defRPr sz="1800" baseline="0">
                <a:solidFill>
                  <a:schemeClr val="bg1"/>
                </a:solidFill>
              </a:defRPr>
            </a:lvl1pPr>
          </a:lstStyle>
          <a:p>
            <a:pPr lvl="0"/>
            <a:r>
              <a:rPr lang="en-US" dirty="0"/>
              <a:t>Click to edit Master Division</a:t>
            </a:r>
          </a:p>
        </p:txBody>
      </p:sp>
      <p:pic>
        <p:nvPicPr>
          <p:cNvPr id="11" name="Picture 10" descr="Graphical user interface&#10;&#10;Description automatically generated">
            <a:extLst>
              <a:ext uri="{FF2B5EF4-FFF2-40B4-BE49-F238E27FC236}">
                <a16:creationId xmlns:a16="http://schemas.microsoft.com/office/drawing/2014/main" id="{18CF6252-DBB9-C555-677F-F51355E8BADB}"/>
              </a:ext>
            </a:extLst>
          </p:cNvPr>
          <p:cNvPicPr>
            <a:picLocks noChangeAspect="1"/>
          </p:cNvPicPr>
          <p:nvPr userDrawn="1"/>
        </p:nvPicPr>
        <p:blipFill>
          <a:blip r:embed="rId2"/>
          <a:stretch>
            <a:fillRect/>
          </a:stretch>
        </p:blipFill>
        <p:spPr>
          <a:xfrm>
            <a:off x="-1" y="0"/>
            <a:ext cx="9150957" cy="7086600"/>
          </a:xfrm>
          <a:prstGeom prst="rect">
            <a:avLst/>
          </a:prstGeom>
        </p:spPr>
      </p:pic>
    </p:spTree>
    <p:extLst>
      <p:ext uri="{BB962C8B-B14F-4D97-AF65-F5344CB8AC3E}">
        <p14:creationId xmlns:p14="http://schemas.microsoft.com/office/powerpoint/2010/main" val="1199661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slideLayout" Target="../slideLayouts/slideLayout3.xml"/><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wmf"/><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12.xml"/><Relationship Id="rId7"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dirty="0"/>
              <a:t>Click to edit Master Headline</a:t>
            </a:r>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dirty="0">
                <a:solidFill>
                  <a:schemeClr val="tx1">
                    <a:lumMod val="75000"/>
                    <a:lumOff val="25000"/>
                  </a:schemeClr>
                </a:solidFill>
                <a:latin typeface="Arial" charset="0"/>
              </a:rPr>
              <a:t>Click to edit Master Sub-header</a:t>
            </a:r>
          </a:p>
        </p:txBody>
      </p:sp>
      <p:sp>
        <p:nvSpPr>
          <p:cNvPr id="6"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49935" y="6365971"/>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 id="2147483663" r:id="rId4"/>
    <p:sldLayoutId id="2147483664" r:id="rId5"/>
  </p:sldLayoutIdLst>
  <p:hf hdr="0" ftr="0"/>
  <p:txStyles>
    <p:title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8"/>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pos="5488" userDrawn="1">
          <p15:clr>
            <a:srgbClr val="F26B43"/>
          </p15:clr>
        </p15:guide>
        <p15:guide id="4" orient="horz" pos="4201" userDrawn="1">
          <p15:clr>
            <a:srgbClr val="F26B43"/>
          </p15:clr>
        </p15:guide>
        <p15:guide id="5" orient="horz" pos="663" userDrawn="1">
          <p15:clr>
            <a:srgbClr val="F26B43"/>
          </p15:clr>
        </p15:guide>
        <p15:guide id="6" orient="horz" pos="1162" userDrawn="1">
          <p15:clr>
            <a:srgbClr val="F26B43"/>
          </p15:clr>
        </p15:guide>
        <p15:guide id="7" orient="horz" pos="38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dirty="0"/>
              <a:t>Click to edit Master Headline</a:t>
            </a:r>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dirty="0">
                <a:solidFill>
                  <a:schemeClr val="tx1">
                    <a:lumMod val="75000"/>
                    <a:lumOff val="25000"/>
                  </a:schemeClr>
                </a:solidFill>
                <a:latin typeface="Arial" charset="0"/>
              </a:rPr>
              <a:t>Click to edit Master Sub-header</a:t>
            </a:r>
          </a:p>
        </p:txBody>
      </p:sp>
      <p:sp>
        <p:nvSpPr>
          <p:cNvPr id="6" name="Slide Number Placeholder 5"/>
          <p:cNvSpPr>
            <a:spLocks noGrp="1"/>
          </p:cNvSpPr>
          <p:nvPr>
            <p:ph type="sldNum" sz="quarter" idx="4"/>
          </p:nvPr>
        </p:nvSpPr>
        <p:spPr>
          <a:xfrm>
            <a:off x="341993" y="6429828"/>
            <a:ext cx="2057400" cy="365125"/>
          </a:xfrm>
          <a:prstGeom prst="rect">
            <a:avLst/>
          </a:prstGeom>
        </p:spPr>
        <p:txBody>
          <a:bodyPr vert="horz" lIns="91440" tIns="45720" rIns="91440" bIns="45720" rtlCol="0" anchor="ctr"/>
          <a:lstStyle>
            <a:lvl1pPr algn="l">
              <a:defRPr sz="900" b="0" i="0">
                <a:solidFill>
                  <a:srgbClr val="004C85"/>
                </a:solidFill>
                <a:latin typeface="Arial" charset="0"/>
              </a:defRPr>
            </a:lvl1pPr>
          </a:lstStyle>
          <a:p>
            <a:fld id="{B540B12B-D968-2643-8E7F-238A3C456CC9}" type="slidenum">
              <a:rPr lang="en-US" smtClean="0"/>
              <a:pPr/>
              <a:t>‹#›</a:t>
            </a:fld>
            <a:endParaRPr lang="en-US" dirty="0"/>
          </a:p>
        </p:txBody>
      </p:sp>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49936" y="6365973"/>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827184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hf hdr="0" ftr="0"/>
  <p:txStyles>
    <p:titleStyle>
      <a:lvl1pPr algn="l" defTabSz="685800" rtl="0" eaLnBrk="1" latinLnBrk="0" hangingPunct="1">
        <a:lnSpc>
          <a:spcPct val="90000"/>
        </a:lnSpc>
        <a:spcBef>
          <a:spcPct val="0"/>
        </a:spcBef>
        <a:buNone/>
        <a:defRPr sz="2250" b="1" kern="1200">
          <a:solidFill>
            <a:srgbClr val="004C85"/>
          </a:solidFill>
          <a:latin typeface="+mj-lt"/>
          <a:ea typeface="+mj-ea"/>
          <a:cs typeface="+mj-cs"/>
        </a:defRPr>
      </a:lvl1pPr>
    </p:titleStyle>
    <p:bodyStyle>
      <a:lvl1pPr marL="0" indent="0" algn="l" defTabSz="685800" rtl="0" eaLnBrk="1" latinLnBrk="0" hangingPunct="1">
        <a:lnSpc>
          <a:spcPct val="90000"/>
        </a:lnSpc>
        <a:spcBef>
          <a:spcPts val="750"/>
        </a:spcBef>
        <a:buFontTx/>
        <a:buNone/>
        <a:defRPr sz="1500" b="0" i="0" kern="1200">
          <a:solidFill>
            <a:schemeClr val="tx1">
              <a:lumMod val="75000"/>
              <a:lumOff val="25000"/>
            </a:schemeClr>
          </a:solidFill>
          <a:latin typeface="Arial" charset="0"/>
          <a:ea typeface="+mn-ea"/>
          <a:cs typeface="+mn-cs"/>
        </a:defRPr>
      </a:lvl1pPr>
      <a:lvl2pPr marL="514350" indent="-171450" algn="l" defTabSz="685800" rtl="0" eaLnBrk="1" latinLnBrk="0" hangingPunct="1">
        <a:lnSpc>
          <a:spcPct val="90000"/>
        </a:lnSpc>
        <a:spcBef>
          <a:spcPts val="375"/>
        </a:spcBef>
        <a:buFontTx/>
        <a:buBlip>
          <a:blip r:embed="rId7"/>
        </a:buBlip>
        <a:defRPr sz="1500" b="0" i="0" kern="1200">
          <a:solidFill>
            <a:schemeClr val="tx1">
              <a:lumMod val="75000"/>
              <a:lumOff val="25000"/>
            </a:schemeClr>
          </a:solidFill>
          <a:latin typeface="Arial" charset="0"/>
          <a:ea typeface="+mn-ea"/>
          <a:cs typeface="+mn-cs"/>
        </a:defRPr>
      </a:lvl2pPr>
      <a:lvl3pPr marL="857250" indent="-171450" algn="l" defTabSz="685800" rtl="0" eaLnBrk="1" latinLnBrk="0" hangingPunct="1">
        <a:lnSpc>
          <a:spcPct val="90000"/>
        </a:lnSpc>
        <a:spcBef>
          <a:spcPts val="375"/>
        </a:spcBef>
        <a:buFont typeface="Arial"/>
        <a:buChar char="•"/>
        <a:defRPr sz="1650" b="0" i="0" kern="1200">
          <a:solidFill>
            <a:schemeClr val="tx1"/>
          </a:solidFill>
          <a:latin typeface="Arial" charset="0"/>
          <a:ea typeface="+mn-ea"/>
          <a:cs typeface="+mn-cs"/>
        </a:defRPr>
      </a:lvl3pPr>
      <a:lvl4pPr marL="1200150" indent="-171450" algn="l" defTabSz="685800" rtl="0" eaLnBrk="1" latinLnBrk="0" hangingPunct="1">
        <a:lnSpc>
          <a:spcPct val="90000"/>
        </a:lnSpc>
        <a:spcBef>
          <a:spcPts val="375"/>
        </a:spcBef>
        <a:buFont typeface="Arial"/>
        <a:buChar char="•"/>
        <a:defRPr sz="1650" b="0" i="0" kern="1200">
          <a:solidFill>
            <a:schemeClr val="tx1"/>
          </a:solidFill>
          <a:latin typeface="Arial" charset="0"/>
          <a:ea typeface="+mn-ea"/>
          <a:cs typeface="+mn-cs"/>
        </a:defRPr>
      </a:lvl4pPr>
      <a:lvl5pPr marL="1543050" indent="-171450" algn="l" defTabSz="685800" rtl="0" eaLnBrk="1" latinLnBrk="0" hangingPunct="1">
        <a:lnSpc>
          <a:spcPct val="90000"/>
        </a:lnSpc>
        <a:spcBef>
          <a:spcPts val="375"/>
        </a:spcBef>
        <a:buFont typeface="Arial"/>
        <a:buChar char="•"/>
        <a:defRPr sz="1650" b="0" i="0" kern="1200">
          <a:solidFill>
            <a:schemeClr val="tx1"/>
          </a:solidFill>
          <a:latin typeface="Arial" charset="0"/>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63">
          <p15:clr>
            <a:srgbClr val="F26B43"/>
          </p15:clr>
        </p15:guide>
        <p15:guide id="3" pos="7317">
          <p15:clr>
            <a:srgbClr val="F26B43"/>
          </p15:clr>
        </p15:guide>
        <p15:guide id="4" orient="horz" pos="4201">
          <p15:clr>
            <a:srgbClr val="F26B43"/>
          </p15:clr>
        </p15:guide>
        <p15:guide id="5" orient="horz" pos="663">
          <p15:clr>
            <a:srgbClr val="F26B43"/>
          </p15:clr>
        </p15:guide>
        <p15:guide id="6" orient="horz" pos="1162">
          <p15:clr>
            <a:srgbClr val="F26B43"/>
          </p15:clr>
        </p15:guide>
        <p15:guide id="7" orient="horz" pos="383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dirty="0"/>
              <a:t>Click to edit Master Headline</a:t>
            </a:r>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dirty="0">
                <a:solidFill>
                  <a:schemeClr val="tx1">
                    <a:lumMod val="75000"/>
                    <a:lumOff val="25000"/>
                  </a:schemeClr>
                </a:solidFill>
                <a:latin typeface="Arial" charset="0"/>
              </a:rPr>
              <a:t>Click to edit Master Sub-header</a:t>
            </a:r>
          </a:p>
        </p:txBody>
      </p:sp>
      <p:sp>
        <p:nvSpPr>
          <p:cNvPr id="6"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pic>
        <p:nvPicPr>
          <p:cNvPr id="13" name="Picture 1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649935" y="6365971"/>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36118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Lst>
  <p:hf hdr="0" ftr="0"/>
  <p:txStyles>
    <p:titleStyle>
      <a:lvl1pPr algn="l" defTabSz="914400" rtl="0" eaLnBrk="1" latinLnBrk="0" hangingPunct="1">
        <a:lnSpc>
          <a:spcPct val="90000"/>
        </a:lnSpc>
        <a:spcBef>
          <a:spcPct val="0"/>
        </a:spcBef>
        <a:buNone/>
        <a:defRPr sz="28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9"/>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272">
          <p15:clr>
            <a:srgbClr val="F26B43"/>
          </p15:clr>
        </p15:guide>
        <p15:guide id="3" pos="5488">
          <p15:clr>
            <a:srgbClr val="F26B43"/>
          </p15:clr>
        </p15:guide>
        <p15:guide id="4" orient="horz" pos="4201">
          <p15:clr>
            <a:srgbClr val="F26B43"/>
          </p15:clr>
        </p15:guide>
        <p15:guide id="5" orient="horz" pos="663">
          <p15:clr>
            <a:srgbClr val="F26B43"/>
          </p15:clr>
        </p15:guide>
        <p15:guide id="6" orient="horz" pos="1162">
          <p15:clr>
            <a:srgbClr val="F26B43"/>
          </p15:clr>
        </p15:guide>
        <p15:guide id="7" orient="horz" pos="383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sars.gov.za/types-of-tax/estate-duty/" TargetMode="External"/><Relationship Id="rId2" Type="http://schemas.openxmlformats.org/officeDocument/2006/relationships/hyperlink" Target="https://www.sars.gov.za/businesses-and-employers/estates/" TargetMode="External"/><Relationship Id="rId1" Type="http://schemas.openxmlformats.org/officeDocument/2006/relationships/slideLayout" Target="../slideLayouts/slideLayout7.xml"/><Relationship Id="rId6" Type="http://schemas.openxmlformats.org/officeDocument/2006/relationships/image" Target="../media/image2.wmf"/><Relationship Id="rId5" Type="http://schemas.openxmlformats.org/officeDocument/2006/relationships/hyperlink" Target="https://www.sars.gov.za/faq/faq-what-supporting-documents-must-i-submit-to-report-a-new-estate-case/" TargetMode="External"/><Relationship Id="rId4" Type="http://schemas.openxmlformats.org/officeDocument/2006/relationships/hyperlink" Target="https://tools.sars.gov.za/SOQS/?queryType=1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sars.gov.za/" TargetMode="Externa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hyperlink" Target="https://redoubtnews.com/2021/03/bipartisan-fight-to-eliminate-the-death-tax/"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ukrainianlaw.blogspot.com/2016/05/when-is-judge-too-involved-to-be-fair.html"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ars.gov.za/contact-us/send-us-a-query/" TargetMode="External"/><Relationship Id="rId2" Type="http://schemas.openxmlformats.org/officeDocument/2006/relationships/hyperlink" Target="mailto:pcc@sars.gov.za" TargetMode="External"/><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0"/>
          <p:cNvSpPr>
            <a:spLocks noGrp="1"/>
          </p:cNvSpPr>
          <p:nvPr>
            <p:ph type="dt" sz="half" idx="10"/>
          </p:nvPr>
        </p:nvSpPr>
        <p:spPr>
          <a:xfrm>
            <a:off x="527340" y="5666015"/>
            <a:ext cx="8089322" cy="372041"/>
          </a:xfrm>
        </p:spPr>
        <p:txBody>
          <a:bodyPr/>
          <a:lstStyle/>
          <a:p>
            <a:pPr defTabSz="685800"/>
            <a:r>
              <a:rPr lang="en-US" dirty="0">
                <a:solidFill>
                  <a:prstClr val="white"/>
                </a:solidFill>
              </a:rPr>
              <a:t> </a:t>
            </a:r>
            <a:r>
              <a:rPr lang="en-US" sz="1400" dirty="0">
                <a:solidFill>
                  <a:prstClr val="white"/>
                </a:solidFill>
              </a:rPr>
              <a:t>December 2022</a:t>
            </a:r>
          </a:p>
        </p:txBody>
      </p:sp>
      <p:sp>
        <p:nvSpPr>
          <p:cNvPr id="2" name="TextBox 1">
            <a:extLst>
              <a:ext uri="{FF2B5EF4-FFF2-40B4-BE49-F238E27FC236}">
                <a16:creationId xmlns:a16="http://schemas.microsoft.com/office/drawing/2014/main" id="{5C8CA524-1B60-65B3-57A5-A7F4CBDD232A}"/>
              </a:ext>
            </a:extLst>
          </p:cNvPr>
          <p:cNvSpPr txBox="1"/>
          <p:nvPr/>
        </p:nvSpPr>
        <p:spPr>
          <a:xfrm>
            <a:off x="0" y="1326927"/>
            <a:ext cx="9144000" cy="707886"/>
          </a:xfrm>
          <a:prstGeom prst="rect">
            <a:avLst/>
          </a:prstGeom>
          <a:solidFill>
            <a:schemeClr val="accent5">
              <a:lumMod val="75000"/>
            </a:schemeClr>
          </a:solidFill>
        </p:spPr>
        <p:txBody>
          <a:bodyPr wrap="square" rtlCol="0">
            <a:spAutoFit/>
          </a:bodyPr>
          <a:lstStyle/>
          <a:p>
            <a:pPr defTabSz="685800"/>
            <a:r>
              <a:rPr lang="en-US" sz="4000" b="1" dirty="0">
                <a:solidFill>
                  <a:prstClr val="white"/>
                </a:solidFill>
                <a:latin typeface="Arial" panose="020B0604020202020204"/>
              </a:rPr>
              <a:t>South African Revenue Service</a:t>
            </a:r>
          </a:p>
        </p:txBody>
      </p:sp>
      <p:sp>
        <p:nvSpPr>
          <p:cNvPr id="3" name="TextBox 2">
            <a:extLst>
              <a:ext uri="{FF2B5EF4-FFF2-40B4-BE49-F238E27FC236}">
                <a16:creationId xmlns:a16="http://schemas.microsoft.com/office/drawing/2014/main" id="{CA97F301-5D7F-900D-B2D4-70032F6F1D3D}"/>
              </a:ext>
            </a:extLst>
          </p:cNvPr>
          <p:cNvSpPr txBox="1"/>
          <p:nvPr/>
        </p:nvSpPr>
        <p:spPr>
          <a:xfrm>
            <a:off x="0" y="3497826"/>
            <a:ext cx="9144000" cy="1077218"/>
          </a:xfrm>
          <a:prstGeom prst="rect">
            <a:avLst/>
          </a:prstGeom>
          <a:solidFill>
            <a:schemeClr val="accent5">
              <a:lumMod val="75000"/>
            </a:schemeClr>
          </a:solidFill>
        </p:spPr>
        <p:txBody>
          <a:bodyPr wrap="square" rtlCol="0">
            <a:spAutoFit/>
          </a:bodyPr>
          <a:lstStyle/>
          <a:p>
            <a:pPr algn="ctr" defTabSz="685800"/>
            <a:endParaRPr lang="en-US" sz="3200" b="1" dirty="0">
              <a:solidFill>
                <a:prstClr val="white"/>
              </a:solidFill>
              <a:latin typeface="Arial" panose="020B0604020202020204"/>
            </a:endParaRPr>
          </a:p>
          <a:p>
            <a:pPr algn="ctr" defTabSz="685800"/>
            <a:r>
              <a:rPr lang="en-US" sz="3200" b="1" dirty="0">
                <a:solidFill>
                  <a:prstClr val="white"/>
                </a:solidFill>
                <a:latin typeface="Arial" panose="020B0604020202020204"/>
              </a:rPr>
              <a:t>Creative Industry Webinar - Estates  </a:t>
            </a:r>
          </a:p>
        </p:txBody>
      </p:sp>
    </p:spTree>
    <p:extLst>
      <p:ext uri="{BB962C8B-B14F-4D97-AF65-F5344CB8AC3E}">
        <p14:creationId xmlns:p14="http://schemas.microsoft.com/office/powerpoint/2010/main" val="3400691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3F94-2853-4CD9-9CEF-345E80728911}"/>
              </a:ext>
            </a:extLst>
          </p:cNvPr>
          <p:cNvSpPr>
            <a:spLocks noGrp="1"/>
          </p:cNvSpPr>
          <p:nvPr>
            <p:ph type="title"/>
          </p:nvPr>
        </p:nvSpPr>
        <p:spPr>
          <a:xfrm>
            <a:off x="341993" y="441325"/>
            <a:ext cx="8370206" cy="532606"/>
          </a:xfrm>
          <a:solidFill>
            <a:schemeClr val="bg2"/>
          </a:solidFill>
        </p:spPr>
        <p:txBody>
          <a:bodyPr>
            <a:normAutofit/>
          </a:bodyPr>
          <a:lstStyle/>
          <a:p>
            <a:pPr algn="ctr"/>
            <a:r>
              <a:rPr lang="en-US" dirty="0">
                <a:latin typeface="Calibri" panose="020F0502020204030204" pitchFamily="34" charset="0"/>
                <a:cs typeface="Calibri" panose="020F0502020204030204" pitchFamily="34" charset="0"/>
              </a:rPr>
              <a:t>Updating of the Registered Representative details</a:t>
            </a:r>
            <a:endParaRPr lang="en-ZA" dirty="0"/>
          </a:p>
        </p:txBody>
      </p:sp>
      <p:sp>
        <p:nvSpPr>
          <p:cNvPr id="3" name="Slide Number Placeholder 2">
            <a:extLst>
              <a:ext uri="{FF2B5EF4-FFF2-40B4-BE49-F238E27FC236}">
                <a16:creationId xmlns:a16="http://schemas.microsoft.com/office/drawing/2014/main" id="{A779B8AD-BC29-4B8F-961E-395F727C5810}"/>
              </a:ext>
            </a:extLst>
          </p:cNvPr>
          <p:cNvSpPr>
            <a:spLocks noGrp="1"/>
          </p:cNvSpPr>
          <p:nvPr>
            <p:ph type="sldNum" sz="quarter" idx="10"/>
          </p:nvPr>
        </p:nvSpPr>
        <p:spPr/>
        <p:txBody>
          <a:bodyPr/>
          <a:lstStyle/>
          <a:p>
            <a:fld id="{B540B12B-D968-2643-8E7F-238A3C456CC9}" type="slidenum">
              <a:rPr lang="en-US" smtClean="0"/>
              <a:pPr/>
              <a:t>9</a:t>
            </a:fld>
            <a:endParaRPr lang="en-US" dirty="0"/>
          </a:p>
        </p:txBody>
      </p:sp>
      <p:graphicFrame>
        <p:nvGraphicFramePr>
          <p:cNvPr id="9" name="Diagram 8">
            <a:extLst>
              <a:ext uri="{FF2B5EF4-FFF2-40B4-BE49-F238E27FC236}">
                <a16:creationId xmlns:a16="http://schemas.microsoft.com/office/drawing/2014/main" id="{09C41B57-A923-F0A1-45B2-559099FF91A3}"/>
              </a:ext>
            </a:extLst>
          </p:cNvPr>
          <p:cNvGraphicFramePr/>
          <p:nvPr>
            <p:extLst>
              <p:ext uri="{D42A27DB-BD31-4B8C-83A1-F6EECF244321}">
                <p14:modId xmlns:p14="http://schemas.microsoft.com/office/powerpoint/2010/main" val="1062893696"/>
              </p:ext>
            </p:extLst>
          </p:nvPr>
        </p:nvGraphicFramePr>
        <p:xfrm>
          <a:off x="471947" y="1726930"/>
          <a:ext cx="8240252" cy="4241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444B8AF1-1048-2852-59E1-6F38791547B0}"/>
              </a:ext>
            </a:extLst>
          </p:cNvPr>
          <p:cNvSpPr txBox="1"/>
          <p:nvPr/>
        </p:nvSpPr>
        <p:spPr>
          <a:xfrm>
            <a:off x="341993" y="1150375"/>
            <a:ext cx="8240251" cy="461665"/>
          </a:xfrm>
          <a:prstGeom prst="rect">
            <a:avLst/>
          </a:prstGeom>
          <a:noFill/>
        </p:spPr>
        <p:txBody>
          <a:bodyPr wrap="square">
            <a:spAutoFit/>
          </a:bodyPr>
          <a:lstStyle/>
          <a:p>
            <a:pPr>
              <a:spcAft>
                <a:spcPts val="600"/>
              </a:spcAft>
            </a:pPr>
            <a:r>
              <a:rPr lang="en-GB" sz="2400" b="1" dirty="0">
                <a:solidFill>
                  <a:schemeClr val="tx1"/>
                </a:solidFill>
                <a:latin typeface="Calibri" panose="020F0502020204030204" pitchFamily="34" charset="0"/>
                <a:cs typeface="Calibri" panose="020F0502020204030204" pitchFamily="34" charset="0"/>
              </a:rPr>
              <a:t>What is the role </a:t>
            </a:r>
            <a:r>
              <a:rPr lang="en-GB" sz="2400" b="1" dirty="0">
                <a:latin typeface="Calibri" panose="020F0502020204030204" pitchFamily="34" charset="0"/>
                <a:cs typeface="Calibri" panose="020F0502020204030204" pitchFamily="34" charset="0"/>
              </a:rPr>
              <a:t>o</a:t>
            </a:r>
            <a:r>
              <a:rPr lang="en-GB" sz="2400" b="1" dirty="0">
                <a:solidFill>
                  <a:schemeClr val="tx1"/>
                </a:solidFill>
                <a:latin typeface="Calibri" panose="020F0502020204030204" pitchFamily="34" charset="0"/>
                <a:cs typeface="Calibri" panose="020F0502020204030204" pitchFamily="34" charset="0"/>
              </a:rPr>
              <a:t>f a Representative taxpayer?</a:t>
            </a:r>
            <a:endParaRPr lang="en-ZA" sz="2400" dirty="0"/>
          </a:p>
        </p:txBody>
      </p:sp>
    </p:spTree>
    <p:extLst>
      <p:ext uri="{BB962C8B-B14F-4D97-AF65-F5344CB8AC3E}">
        <p14:creationId xmlns:p14="http://schemas.microsoft.com/office/powerpoint/2010/main" val="2485807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3F94-2853-4CD9-9CEF-345E80728911}"/>
              </a:ext>
            </a:extLst>
          </p:cNvPr>
          <p:cNvSpPr>
            <a:spLocks noGrp="1"/>
          </p:cNvSpPr>
          <p:nvPr>
            <p:ph type="title"/>
          </p:nvPr>
        </p:nvSpPr>
        <p:spPr>
          <a:xfrm>
            <a:off x="412955" y="441325"/>
            <a:ext cx="8299244" cy="532606"/>
          </a:xfrm>
          <a:solidFill>
            <a:schemeClr val="bg2"/>
          </a:solidFill>
        </p:spPr>
        <p:txBody>
          <a:bodyPr>
            <a:noAutofit/>
          </a:bodyPr>
          <a:lstStyle/>
          <a:p>
            <a:pPr algn="ctr">
              <a:lnSpc>
                <a:spcPct val="107000"/>
              </a:lnSpc>
              <a:spcAft>
                <a:spcPts val="800"/>
              </a:spcAft>
            </a:pPr>
            <a:r>
              <a:rPr lang="en-US" dirty="0">
                <a:latin typeface="Calibri" panose="020F0502020204030204" pitchFamily="34" charset="0"/>
                <a:cs typeface="Calibri" panose="020F0502020204030204" pitchFamily="34" charset="0"/>
              </a:rPr>
              <a:t>Updating of the Registered Representative </a:t>
            </a:r>
            <a:r>
              <a:rPr lang="en-US" sz="3200" dirty="0">
                <a:latin typeface="Calibri" panose="020F0502020204030204" pitchFamily="34" charset="0"/>
                <a:cs typeface="Calibri" panose="020F0502020204030204" pitchFamily="34" charset="0"/>
              </a:rPr>
              <a:t>details</a:t>
            </a:r>
            <a:endParaRPr lang="en-ZA"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A779B8AD-BC29-4B8F-961E-395F727C5810}"/>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6B0760B5-8505-4B64-98D1-C371FCEABDC1}"/>
              </a:ext>
            </a:extLst>
          </p:cNvPr>
          <p:cNvSpPr>
            <a:spLocks noGrp="1"/>
          </p:cNvSpPr>
          <p:nvPr>
            <p:ph type="body" sz="quarter" idx="11"/>
          </p:nvPr>
        </p:nvSpPr>
        <p:spPr>
          <a:solidFill>
            <a:schemeClr val="accent1">
              <a:lumMod val="20000"/>
              <a:lumOff val="80000"/>
            </a:schemeClr>
          </a:solidFill>
        </p:spPr>
        <p:txBody>
          <a:bodyPr>
            <a:noAutofit/>
          </a:bodyPr>
          <a:lstStyle/>
          <a:p>
            <a:pPr algn="just">
              <a:lnSpc>
                <a:spcPct val="115000"/>
              </a:lnSpc>
              <a:spcAft>
                <a:spcPts val="1000"/>
              </a:spcAft>
            </a:pP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The nominated representative taxpayer of the estate needs to ensure that the necessary official appointment documents are furnished to SARS for the details regarding the estate’s representative taxpayer to be updated.</a:t>
            </a:r>
          </a:p>
          <a:p>
            <a:pPr>
              <a:lnSpc>
                <a:spcPct val="115000"/>
              </a:lnSpc>
              <a:spcAft>
                <a:spcPts val="1000"/>
              </a:spcAft>
            </a:pPr>
            <a:r>
              <a:rPr lang="en-US" b="1" u="sng" dirty="0">
                <a:effectLst/>
                <a:latin typeface="Calibri" panose="020F0502020204030204" pitchFamily="34" charset="0"/>
                <a:ea typeface="Times New Roman" panose="02020603050405020304" pitchFamily="18" charset="0"/>
                <a:cs typeface="Calibri" panose="020F0502020204030204" pitchFamily="34" charset="0"/>
              </a:rPr>
              <a:t>These documents will be either the</a:t>
            </a:r>
            <a:r>
              <a:rPr lang="en-US" dirty="0">
                <a:effectLst/>
                <a:latin typeface="Calibri" panose="020F0502020204030204" pitchFamily="34" charset="0"/>
                <a:ea typeface="Times New Roman" panose="02020603050405020304" pitchFamily="18" charset="0"/>
                <a:cs typeface="Calibri" panose="020F0502020204030204" pitchFamily="34" charset="0"/>
              </a:rPr>
              <a:t>:</a:t>
            </a:r>
            <a:endParaRPr lang="en-ZA"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Calibri" panose="020F0502020204030204" pitchFamily="34" charset="0"/>
              </a:rPr>
              <a:t>Letter of authority in the instance of section 18(3) estate or</a:t>
            </a:r>
            <a:endParaRPr lang="en-ZA"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Calibri" panose="020F0502020204030204" pitchFamily="34" charset="0"/>
              </a:rPr>
              <a:t>Letter of Executorship in the instance of sections 13 and 14</a:t>
            </a:r>
            <a:endParaRPr lang="en-ZA"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dirty="0">
                <a:effectLst/>
                <a:latin typeface="Calibri" panose="020F0502020204030204" pitchFamily="34" charset="0"/>
                <a:ea typeface="Times New Roman" panose="02020603050405020304" pitchFamily="18" charset="0"/>
                <a:cs typeface="Calibri" panose="020F0502020204030204" pitchFamily="34" charset="0"/>
              </a:rPr>
              <a:t>“This is vitally important, in the course of the estate initiation and finalization process, as all communication regarding tax enquiries, e-Filing matters and estates compliance is sent to the correct email address,” SARS said.</a:t>
            </a:r>
            <a:endParaRPr lang="en-ZA"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endParaRPr lang="en-ZA"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1000"/>
              </a:spcAft>
            </a:pPr>
            <a:r>
              <a:rPr lang="en-ZA"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ZA"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ZA" b="1" u="sng"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ZA" dirty="0">
              <a:effectLst/>
              <a:latin typeface="Calibri" panose="020F0502020204030204" pitchFamily="34" charset="0"/>
              <a:ea typeface="Times New Roman" panose="02020603050405020304" pitchFamily="18" charset="0"/>
              <a:cs typeface="Times New Roman" panose="02020603050405020304" pitchFamily="18" charset="0"/>
            </a:endParaRPr>
          </a:p>
          <a:p>
            <a:pPr lvl="0" fontAlgn="base">
              <a:lnSpc>
                <a:spcPct val="115000"/>
              </a:lnSpc>
              <a:spcAft>
                <a:spcPts val="1000"/>
              </a:spcAft>
              <a:tabLst>
                <a:tab pos="457200" algn="l"/>
              </a:tabLst>
            </a:pPr>
            <a:endParaRPr lang="en-ZA"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ZA" dirty="0"/>
          </a:p>
        </p:txBody>
      </p:sp>
      <p:sp>
        <p:nvSpPr>
          <p:cNvPr id="5" name="Text Placeholder 4">
            <a:extLst>
              <a:ext uri="{FF2B5EF4-FFF2-40B4-BE49-F238E27FC236}">
                <a16:creationId xmlns:a16="http://schemas.microsoft.com/office/drawing/2014/main" id="{79DFFEE3-1AEE-4A8D-96B6-E555F1A71397}"/>
              </a:ext>
            </a:extLst>
          </p:cNvPr>
          <p:cNvSpPr>
            <a:spLocks noGrp="1"/>
          </p:cNvSpPr>
          <p:nvPr>
            <p:ph type="body" sz="quarter" idx="12"/>
          </p:nvPr>
        </p:nvSpPr>
        <p:spPr>
          <a:xfrm>
            <a:off x="341312" y="1192499"/>
            <a:ext cx="8370887" cy="532606"/>
          </a:xfrm>
        </p:spPr>
        <p:txBody>
          <a:bodyPr>
            <a:normAutofit/>
          </a:bodyPr>
          <a:lstStyle/>
          <a:p>
            <a:r>
              <a:rPr kumimoji="0" lang="en-ZA"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How to become a Registered Representative? </a:t>
            </a:r>
          </a:p>
          <a:p>
            <a:endParaRPr lang="en-ZA" dirty="0"/>
          </a:p>
        </p:txBody>
      </p:sp>
    </p:spTree>
    <p:extLst>
      <p:ext uri="{BB962C8B-B14F-4D97-AF65-F5344CB8AC3E}">
        <p14:creationId xmlns:p14="http://schemas.microsoft.com/office/powerpoint/2010/main" val="1814853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3F94-2853-4CD9-9CEF-345E80728911}"/>
              </a:ext>
            </a:extLst>
          </p:cNvPr>
          <p:cNvSpPr>
            <a:spLocks noGrp="1"/>
          </p:cNvSpPr>
          <p:nvPr>
            <p:ph type="title"/>
          </p:nvPr>
        </p:nvSpPr>
        <p:spPr>
          <a:xfrm>
            <a:off x="341993" y="441325"/>
            <a:ext cx="8300562" cy="532606"/>
          </a:xfrm>
          <a:solidFill>
            <a:schemeClr val="bg2"/>
          </a:solidFill>
        </p:spPr>
        <p:txBody>
          <a:bodyPr>
            <a:noAutofit/>
          </a:bodyPr>
          <a:lstStyle/>
          <a:p>
            <a:pPr algn="ctr">
              <a:lnSpc>
                <a:spcPct val="107000"/>
              </a:lnSpc>
              <a:spcAft>
                <a:spcPts val="800"/>
              </a:spcAft>
            </a:pPr>
            <a:r>
              <a:rPr lang="en-ZA" dirty="0">
                <a:effectLst/>
                <a:latin typeface="Calibri" panose="020F0502020204030204" pitchFamily="34" charset="0"/>
                <a:ea typeface="Times New Roman" panose="02020603050405020304" pitchFamily="18" charset="0"/>
                <a:cs typeface="Times New Roman" panose="02020603050405020304" pitchFamily="18" charset="0"/>
              </a:rPr>
              <a:t>Submission Of Tax Returns</a:t>
            </a:r>
            <a:br>
              <a:rPr lang="en-ZA" dirty="0">
                <a:effectLst/>
                <a:latin typeface="Calibri" panose="020F0502020204030204" pitchFamily="34" charset="0"/>
                <a:ea typeface="Times New Roman" panose="02020603050405020304" pitchFamily="18" charset="0"/>
                <a:cs typeface="Times New Roman" panose="02020603050405020304" pitchFamily="18" charset="0"/>
              </a:rPr>
            </a:br>
            <a:endParaRPr lang="en-ZA"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A779B8AD-BC29-4B8F-961E-395F727C5810}"/>
              </a:ext>
            </a:extLst>
          </p:cNvPr>
          <p:cNvSpPr>
            <a:spLocks noGrp="1"/>
          </p:cNvSpPr>
          <p:nvPr>
            <p:ph type="sldNum" sz="quarter" idx="10"/>
          </p:nvPr>
        </p:nvSpPr>
        <p:spPr/>
        <p:txBody>
          <a:bodyPr/>
          <a:lstStyle/>
          <a:p>
            <a:fld id="{B540B12B-D968-2643-8E7F-238A3C456CC9}" type="slidenum">
              <a:rPr lang="en-US" smtClean="0"/>
              <a:pPr/>
              <a:t>11</a:t>
            </a:fld>
            <a:endParaRPr lang="en-US" dirty="0"/>
          </a:p>
        </p:txBody>
      </p:sp>
      <p:sp>
        <p:nvSpPr>
          <p:cNvPr id="4" name="Text Placeholder 3">
            <a:extLst>
              <a:ext uri="{FF2B5EF4-FFF2-40B4-BE49-F238E27FC236}">
                <a16:creationId xmlns:a16="http://schemas.microsoft.com/office/drawing/2014/main" id="{6B0760B5-8505-4B64-98D1-C371FCEABDC1}"/>
              </a:ext>
            </a:extLst>
          </p:cNvPr>
          <p:cNvSpPr>
            <a:spLocks noGrp="1"/>
          </p:cNvSpPr>
          <p:nvPr>
            <p:ph type="body" sz="quarter" idx="11"/>
          </p:nvPr>
        </p:nvSpPr>
        <p:spPr/>
        <p:txBody>
          <a:bodyPr>
            <a:noAutofit/>
          </a:bodyPr>
          <a:lstStyle/>
          <a:p>
            <a:pPr>
              <a:lnSpc>
                <a:spcPct val="115000"/>
              </a:lnSpc>
              <a:spcAft>
                <a:spcPts val="100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lvl="0" fontAlgn="base">
              <a:lnSpc>
                <a:spcPct val="115000"/>
              </a:lnSpc>
              <a:spcAft>
                <a:spcPts val="1000"/>
              </a:spcAft>
              <a:tabLst>
                <a:tab pos="457200" algn="l"/>
              </a:tabLst>
            </a:pPr>
            <a:endParaRPr lang="en-ZA"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ZA" dirty="0"/>
          </a:p>
        </p:txBody>
      </p:sp>
      <p:sp>
        <p:nvSpPr>
          <p:cNvPr id="5" name="Text Placeholder 4">
            <a:extLst>
              <a:ext uri="{FF2B5EF4-FFF2-40B4-BE49-F238E27FC236}">
                <a16:creationId xmlns:a16="http://schemas.microsoft.com/office/drawing/2014/main" id="{79DFFEE3-1AEE-4A8D-96B6-E555F1A71397}"/>
              </a:ext>
            </a:extLst>
          </p:cNvPr>
          <p:cNvSpPr>
            <a:spLocks noGrp="1"/>
          </p:cNvSpPr>
          <p:nvPr>
            <p:ph type="body" sz="quarter" idx="12"/>
          </p:nvPr>
        </p:nvSpPr>
        <p:spPr>
          <a:xfrm>
            <a:off x="341312" y="1052513"/>
            <a:ext cx="7886701" cy="672592"/>
          </a:xfrm>
        </p:spPr>
        <p:txBody>
          <a:bodyPr>
            <a:normAutofit lnSpcReduction="10000"/>
          </a:bodyPr>
          <a:lstStyle/>
          <a:p>
            <a:pPr algn="just" defTabSz="685784">
              <a:lnSpc>
                <a:spcPct val="150000"/>
              </a:lnSpc>
              <a:spcBef>
                <a:spcPts val="450"/>
              </a:spcBef>
              <a:spcAft>
                <a:spcPts val="450"/>
              </a:spcAft>
              <a:defRPr/>
            </a:pPr>
            <a:r>
              <a:rPr lang="en-ZA" sz="2400" b="1" dirty="0">
                <a:solidFill>
                  <a:schemeClr val="tx1"/>
                </a:solidFill>
                <a:latin typeface="Calibri" panose="020F0502020204030204" pitchFamily="34" charset="0"/>
                <a:cs typeface="Calibri" panose="020F0502020204030204" pitchFamily="34" charset="0"/>
              </a:rPr>
              <a:t>When must returns be submitted? </a:t>
            </a:r>
          </a:p>
          <a:p>
            <a:endParaRPr lang="en-ZA" dirty="0"/>
          </a:p>
        </p:txBody>
      </p:sp>
      <p:graphicFrame>
        <p:nvGraphicFramePr>
          <p:cNvPr id="8" name="Diagram 7">
            <a:extLst>
              <a:ext uri="{FF2B5EF4-FFF2-40B4-BE49-F238E27FC236}">
                <a16:creationId xmlns:a16="http://schemas.microsoft.com/office/drawing/2014/main" id="{507CA8FA-656B-8EC3-8486-CE54AB92DDF2}"/>
              </a:ext>
            </a:extLst>
          </p:cNvPr>
          <p:cNvGraphicFramePr/>
          <p:nvPr>
            <p:extLst>
              <p:ext uri="{D42A27DB-BD31-4B8C-83A1-F6EECF244321}">
                <p14:modId xmlns:p14="http://schemas.microsoft.com/office/powerpoint/2010/main" val="1532485949"/>
              </p:ext>
            </p:extLst>
          </p:nvPr>
        </p:nvGraphicFramePr>
        <p:xfrm>
          <a:off x="341993" y="1927122"/>
          <a:ext cx="8300562" cy="4165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7140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3F94-2853-4CD9-9CEF-345E80728911}"/>
              </a:ext>
            </a:extLst>
          </p:cNvPr>
          <p:cNvSpPr>
            <a:spLocks noGrp="1"/>
          </p:cNvSpPr>
          <p:nvPr>
            <p:ph type="title"/>
          </p:nvPr>
        </p:nvSpPr>
        <p:spPr>
          <a:xfrm>
            <a:off x="341993" y="441325"/>
            <a:ext cx="8370206" cy="532606"/>
          </a:xfrm>
          <a:solidFill>
            <a:schemeClr val="bg2"/>
          </a:solidFill>
        </p:spPr>
        <p:txBody>
          <a:bodyPr>
            <a:noAutofit/>
          </a:bodyPr>
          <a:lstStyle/>
          <a:p>
            <a:pPr algn="ctr">
              <a:lnSpc>
                <a:spcPct val="107000"/>
              </a:lnSpc>
              <a:spcAft>
                <a:spcPts val="800"/>
              </a:spcAft>
            </a:pPr>
            <a:r>
              <a:rPr lang="en-ZA" dirty="0">
                <a:effectLst/>
                <a:latin typeface="Calibri" panose="020F0502020204030204" pitchFamily="34" charset="0"/>
                <a:ea typeface="Times New Roman" panose="02020603050405020304" pitchFamily="18" charset="0"/>
                <a:cs typeface="Times New Roman" panose="02020603050405020304" pitchFamily="18" charset="0"/>
              </a:rPr>
              <a:t>Submission Of Tax Returns</a:t>
            </a:r>
            <a:br>
              <a:rPr lang="en-ZA" dirty="0">
                <a:effectLst/>
                <a:latin typeface="Calibri" panose="020F0502020204030204" pitchFamily="34" charset="0"/>
                <a:ea typeface="Times New Roman" panose="02020603050405020304" pitchFamily="18" charset="0"/>
                <a:cs typeface="Times New Roman" panose="02020603050405020304" pitchFamily="18" charset="0"/>
              </a:rPr>
            </a:br>
            <a:endParaRPr lang="en-ZA"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A779B8AD-BC29-4B8F-961E-395F727C5810}"/>
              </a:ext>
            </a:extLst>
          </p:cNvPr>
          <p:cNvSpPr>
            <a:spLocks noGrp="1"/>
          </p:cNvSpPr>
          <p:nvPr>
            <p:ph type="sldNum" sz="quarter" idx="10"/>
          </p:nvPr>
        </p:nvSpPr>
        <p:spPr/>
        <p:txBody>
          <a:bodyPr/>
          <a:lstStyle/>
          <a:p>
            <a:fld id="{B540B12B-D968-2643-8E7F-238A3C456CC9}" type="slidenum">
              <a:rPr lang="en-US" smtClean="0"/>
              <a:pPr/>
              <a:t>12</a:t>
            </a:fld>
            <a:endParaRPr lang="en-US" dirty="0"/>
          </a:p>
        </p:txBody>
      </p:sp>
      <p:sp>
        <p:nvSpPr>
          <p:cNvPr id="4" name="Text Placeholder 3">
            <a:extLst>
              <a:ext uri="{FF2B5EF4-FFF2-40B4-BE49-F238E27FC236}">
                <a16:creationId xmlns:a16="http://schemas.microsoft.com/office/drawing/2014/main" id="{6B0760B5-8505-4B64-98D1-C371FCEABDC1}"/>
              </a:ext>
            </a:extLst>
          </p:cNvPr>
          <p:cNvSpPr>
            <a:spLocks noGrp="1"/>
          </p:cNvSpPr>
          <p:nvPr>
            <p:ph type="body" sz="quarter" idx="11"/>
          </p:nvPr>
        </p:nvSpPr>
        <p:spPr>
          <a:xfrm>
            <a:off x="411637" y="1995947"/>
            <a:ext cx="8300562" cy="4050891"/>
          </a:xfrm>
          <a:solidFill>
            <a:schemeClr val="accent1">
              <a:lumMod val="20000"/>
              <a:lumOff val="80000"/>
            </a:schemeClr>
          </a:solidFill>
        </p:spPr>
        <p:txBody>
          <a:bodyPr>
            <a:noAutofit/>
          </a:bodyPr>
          <a:lstStyle/>
          <a:p>
            <a:pPr algn="just" defTabSz="685784">
              <a:spcBef>
                <a:spcPts val="450"/>
              </a:spcBef>
              <a:spcAft>
                <a:spcPts val="450"/>
              </a:spcAft>
              <a:defRPr/>
            </a:pPr>
            <a:r>
              <a:rPr lang="en-ZA" dirty="0">
                <a:solidFill>
                  <a:prstClr val="black"/>
                </a:solidFill>
                <a:latin typeface="Calibri" panose="020F0502020204030204" pitchFamily="34" charset="0"/>
                <a:cs typeface="Calibri" panose="020F0502020204030204" pitchFamily="34" charset="0"/>
              </a:rPr>
              <a:t>Tax returns (ITR12) can be completed and submitted through any of the following channels: </a:t>
            </a:r>
          </a:p>
          <a:p>
            <a:pPr marL="557213" lvl="1" indent="-214313" algn="just" defTabSz="685784">
              <a:lnSpc>
                <a:spcPct val="100000"/>
              </a:lnSpc>
              <a:spcBef>
                <a:spcPts val="450"/>
              </a:spcBef>
              <a:spcAft>
                <a:spcPts val="450"/>
              </a:spcAft>
              <a:buFont typeface="Arial" panose="020B0604020202020204" pitchFamily="34" charset="0"/>
              <a:buChar char="•"/>
              <a:defRPr/>
            </a:pPr>
            <a:r>
              <a:rPr lang="en-US" dirty="0">
                <a:solidFill>
                  <a:prstClr val="black"/>
                </a:solidFill>
                <a:latin typeface="Calibri" panose="020F0502020204030204" pitchFamily="34" charset="0"/>
                <a:cs typeface="Calibri" panose="020F0502020204030204" pitchFamily="34" charset="0"/>
              </a:rPr>
              <a:t>Via eFiling: If the deceased estate is not registered for eFiling, the Registered Representative (RR) may proceed to the eFiling website to register for eFiling. For any assistance with the registration process, please book an appointment online.</a:t>
            </a:r>
          </a:p>
          <a:p>
            <a:pPr marL="557213" lvl="1" indent="-214313" algn="just" defTabSz="685784">
              <a:lnSpc>
                <a:spcPct val="150000"/>
              </a:lnSpc>
              <a:spcBef>
                <a:spcPts val="450"/>
              </a:spcBef>
              <a:spcAft>
                <a:spcPts val="450"/>
              </a:spcAft>
              <a:buFont typeface="Arial" panose="020B0604020202020204" pitchFamily="34" charset="0"/>
              <a:buChar char="•"/>
              <a:defRPr/>
            </a:pPr>
            <a:r>
              <a:rPr lang="en-US" dirty="0">
                <a:solidFill>
                  <a:prstClr val="black"/>
                </a:solidFill>
                <a:latin typeface="Calibri" panose="020F0502020204030204" pitchFamily="34" charset="0"/>
                <a:cs typeface="Calibri" panose="020F0502020204030204" pitchFamily="34" charset="0"/>
              </a:rPr>
              <a:t>At SARS branch appointment on</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lvl="0" fontAlgn="base">
              <a:lnSpc>
                <a:spcPct val="115000"/>
              </a:lnSpc>
              <a:spcAft>
                <a:spcPts val="1000"/>
              </a:spcAft>
              <a:tabLst>
                <a:tab pos="457200" algn="l"/>
              </a:tabLst>
            </a:pPr>
            <a:endParaRPr lang="en-ZA"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ZA" dirty="0"/>
          </a:p>
        </p:txBody>
      </p:sp>
      <p:sp>
        <p:nvSpPr>
          <p:cNvPr id="5" name="Text Placeholder 4">
            <a:extLst>
              <a:ext uri="{FF2B5EF4-FFF2-40B4-BE49-F238E27FC236}">
                <a16:creationId xmlns:a16="http://schemas.microsoft.com/office/drawing/2014/main" id="{79DFFEE3-1AEE-4A8D-96B6-E555F1A71397}"/>
              </a:ext>
            </a:extLst>
          </p:cNvPr>
          <p:cNvSpPr>
            <a:spLocks noGrp="1"/>
          </p:cNvSpPr>
          <p:nvPr>
            <p:ph type="body" sz="quarter" idx="12"/>
          </p:nvPr>
        </p:nvSpPr>
        <p:spPr>
          <a:xfrm>
            <a:off x="341312" y="1052513"/>
            <a:ext cx="7886701" cy="672592"/>
          </a:xfrm>
        </p:spPr>
        <p:txBody>
          <a:bodyPr>
            <a:normAutofit lnSpcReduction="10000"/>
          </a:bodyPr>
          <a:lstStyle/>
          <a:p>
            <a:pPr algn="just" defTabSz="685784">
              <a:lnSpc>
                <a:spcPct val="150000"/>
              </a:lnSpc>
              <a:spcBef>
                <a:spcPts val="450"/>
              </a:spcBef>
              <a:spcAft>
                <a:spcPts val="450"/>
              </a:spcAft>
              <a:defRPr/>
            </a:pPr>
            <a:r>
              <a:rPr lang="en-ZA" sz="2400" b="1" dirty="0">
                <a:solidFill>
                  <a:schemeClr val="tx1"/>
                </a:solidFill>
              </a:rPr>
              <a:t>How to submit tax returns?</a:t>
            </a:r>
          </a:p>
          <a:p>
            <a:endParaRPr lang="en-ZA" dirty="0"/>
          </a:p>
        </p:txBody>
      </p:sp>
      <p:pic>
        <p:nvPicPr>
          <p:cNvPr id="7" name="Picture 6" descr="Graphical user interface, application&#10;&#10;Description automatically generated">
            <a:extLst>
              <a:ext uri="{FF2B5EF4-FFF2-40B4-BE49-F238E27FC236}">
                <a16:creationId xmlns:a16="http://schemas.microsoft.com/office/drawing/2014/main" id="{2125D6FF-453F-BDCF-C20D-A4FAA9990C12}"/>
              </a:ext>
            </a:extLst>
          </p:cNvPr>
          <p:cNvPicPr>
            <a:picLocks noChangeAspect="1"/>
          </p:cNvPicPr>
          <p:nvPr/>
        </p:nvPicPr>
        <p:blipFill>
          <a:blip r:embed="rId2"/>
          <a:stretch>
            <a:fillRect/>
          </a:stretch>
        </p:blipFill>
        <p:spPr>
          <a:xfrm>
            <a:off x="6303012" y="3716593"/>
            <a:ext cx="2339543" cy="2249828"/>
          </a:xfrm>
          <a:prstGeom prst="rect">
            <a:avLst/>
          </a:prstGeom>
        </p:spPr>
      </p:pic>
    </p:spTree>
    <p:extLst>
      <p:ext uri="{BB962C8B-B14F-4D97-AF65-F5344CB8AC3E}">
        <p14:creationId xmlns:p14="http://schemas.microsoft.com/office/powerpoint/2010/main" val="3514783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3F94-2853-4CD9-9CEF-345E80728911}"/>
              </a:ext>
            </a:extLst>
          </p:cNvPr>
          <p:cNvSpPr>
            <a:spLocks noGrp="1"/>
          </p:cNvSpPr>
          <p:nvPr>
            <p:ph type="title"/>
          </p:nvPr>
        </p:nvSpPr>
        <p:spPr>
          <a:xfrm>
            <a:off x="341993" y="441325"/>
            <a:ext cx="8300562" cy="532606"/>
          </a:xfrm>
          <a:solidFill>
            <a:schemeClr val="bg2"/>
          </a:solidFill>
        </p:spPr>
        <p:txBody>
          <a:bodyPr>
            <a:noAutofit/>
          </a:bodyPr>
          <a:lstStyle/>
          <a:p>
            <a:pPr algn="ctr">
              <a:lnSpc>
                <a:spcPct val="107000"/>
              </a:lnSpc>
              <a:spcAft>
                <a:spcPts val="800"/>
              </a:spcAft>
            </a:pPr>
            <a:r>
              <a:rPr lang="en-US" dirty="0">
                <a:effectLst/>
                <a:latin typeface="Calibri" panose="020F0502020204030204" pitchFamily="34" charset="0"/>
                <a:ea typeface="Times New Roman" panose="02020603050405020304" pitchFamily="18" charset="0"/>
                <a:cs typeface="Times New Roman" panose="02020603050405020304" pitchFamily="18" charset="0"/>
              </a:rPr>
              <a:t>Income Tax Assessment</a:t>
            </a:r>
            <a:endParaRPr lang="en-ZA"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A779B8AD-BC29-4B8F-961E-395F727C5810}"/>
              </a:ext>
            </a:extLst>
          </p:cNvPr>
          <p:cNvSpPr>
            <a:spLocks noGrp="1"/>
          </p:cNvSpPr>
          <p:nvPr>
            <p:ph type="sldNum" sz="quarter" idx="10"/>
          </p:nvPr>
        </p:nvSpPr>
        <p:spPr/>
        <p:txBody>
          <a:bodyPr/>
          <a:lstStyle/>
          <a:p>
            <a:fld id="{B540B12B-D968-2643-8E7F-238A3C456CC9}" type="slidenum">
              <a:rPr lang="en-US" smtClean="0"/>
              <a:pPr/>
              <a:t>13</a:t>
            </a:fld>
            <a:endParaRPr lang="en-US" dirty="0"/>
          </a:p>
        </p:txBody>
      </p:sp>
      <p:sp>
        <p:nvSpPr>
          <p:cNvPr id="4" name="Text Placeholder 3">
            <a:extLst>
              <a:ext uri="{FF2B5EF4-FFF2-40B4-BE49-F238E27FC236}">
                <a16:creationId xmlns:a16="http://schemas.microsoft.com/office/drawing/2014/main" id="{6B0760B5-8505-4B64-98D1-C371FCEABDC1}"/>
              </a:ext>
            </a:extLst>
          </p:cNvPr>
          <p:cNvSpPr>
            <a:spLocks noGrp="1"/>
          </p:cNvSpPr>
          <p:nvPr>
            <p:ph type="body" sz="quarter" idx="11"/>
          </p:nvPr>
        </p:nvSpPr>
        <p:spPr>
          <a:xfrm>
            <a:off x="431800" y="1034595"/>
            <a:ext cx="8278761" cy="662852"/>
          </a:xfrm>
          <a:solidFill>
            <a:schemeClr val="bg1"/>
          </a:solidFill>
        </p:spPr>
        <p:txBody>
          <a:bodyPr>
            <a:noAutofit/>
          </a:bodyPr>
          <a:lstStyle/>
          <a:p>
            <a:pPr algn="just" defTabSz="685784">
              <a:spcBef>
                <a:spcPts val="450"/>
              </a:spcBef>
              <a:spcAft>
                <a:spcPts val="450"/>
              </a:spcAft>
              <a:defRPr/>
            </a:pPr>
            <a:r>
              <a:rPr lang="en-US" dirty="0">
                <a:solidFill>
                  <a:prstClr val="black"/>
                </a:solidFill>
                <a:latin typeface="Calibri" panose="020F0502020204030204" pitchFamily="34" charset="0"/>
                <a:cs typeface="Calibri" panose="020F0502020204030204" pitchFamily="34" charset="0"/>
              </a:rPr>
              <a:t>Upon the death of an individual taxpayer, there are two types of assessments that must be considered:</a:t>
            </a:r>
            <a:endParaRPr lang="en-ZA" dirty="0">
              <a:solidFill>
                <a:prstClr val="black"/>
              </a:solidFill>
              <a:latin typeface="Calibri" panose="020F0502020204030204" pitchFamily="34" charset="0"/>
              <a:cs typeface="Calibri" panose="020F0502020204030204" pitchFamily="34" charset="0"/>
            </a:endParaRPr>
          </a:p>
        </p:txBody>
      </p:sp>
      <p:graphicFrame>
        <p:nvGraphicFramePr>
          <p:cNvPr id="12" name="Diagram 11">
            <a:extLst>
              <a:ext uri="{FF2B5EF4-FFF2-40B4-BE49-F238E27FC236}">
                <a16:creationId xmlns:a16="http://schemas.microsoft.com/office/drawing/2014/main" id="{335D4164-AD55-6D0F-8246-D1579C9A7F5A}"/>
              </a:ext>
            </a:extLst>
          </p:cNvPr>
          <p:cNvGraphicFramePr/>
          <p:nvPr>
            <p:extLst>
              <p:ext uri="{D42A27DB-BD31-4B8C-83A1-F6EECF244321}">
                <p14:modId xmlns:p14="http://schemas.microsoft.com/office/powerpoint/2010/main" val="948940522"/>
              </p:ext>
            </p:extLst>
          </p:nvPr>
        </p:nvGraphicFramePr>
        <p:xfrm>
          <a:off x="431801" y="1758111"/>
          <a:ext cx="8278760" cy="4396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4540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3F94-2853-4CD9-9CEF-345E80728911}"/>
              </a:ext>
            </a:extLst>
          </p:cNvPr>
          <p:cNvSpPr>
            <a:spLocks noGrp="1"/>
          </p:cNvSpPr>
          <p:nvPr>
            <p:ph type="title"/>
          </p:nvPr>
        </p:nvSpPr>
        <p:spPr>
          <a:xfrm>
            <a:off x="341993" y="441325"/>
            <a:ext cx="8460014" cy="532606"/>
          </a:xfrm>
          <a:solidFill>
            <a:schemeClr val="bg2"/>
          </a:solidFill>
        </p:spPr>
        <p:txBody>
          <a:bodyPr>
            <a:noAutofit/>
          </a:bodyPr>
          <a:lstStyle/>
          <a:p>
            <a:pPr algn="ctr">
              <a:lnSpc>
                <a:spcPct val="107000"/>
              </a:lnSpc>
              <a:spcAft>
                <a:spcPts val="800"/>
              </a:spcAft>
            </a:pPr>
            <a:r>
              <a:rPr lang="en-US" dirty="0">
                <a:effectLst/>
                <a:latin typeface="Calibri" panose="020F0502020204030204" pitchFamily="34" charset="0"/>
                <a:ea typeface="Times New Roman" panose="02020603050405020304" pitchFamily="18" charset="0"/>
                <a:cs typeface="Times New Roman" panose="02020603050405020304" pitchFamily="18" charset="0"/>
              </a:rPr>
              <a:t>Second Registration</a:t>
            </a:r>
          </a:p>
        </p:txBody>
      </p:sp>
      <p:sp>
        <p:nvSpPr>
          <p:cNvPr id="3" name="Slide Number Placeholder 2">
            <a:extLst>
              <a:ext uri="{FF2B5EF4-FFF2-40B4-BE49-F238E27FC236}">
                <a16:creationId xmlns:a16="http://schemas.microsoft.com/office/drawing/2014/main" id="{A779B8AD-BC29-4B8F-961E-395F727C5810}"/>
              </a:ext>
            </a:extLst>
          </p:cNvPr>
          <p:cNvSpPr>
            <a:spLocks noGrp="1"/>
          </p:cNvSpPr>
          <p:nvPr>
            <p:ph type="sldNum" sz="quarter" idx="10"/>
          </p:nvPr>
        </p:nvSpPr>
        <p:spPr/>
        <p:txBody>
          <a:bodyPr/>
          <a:lstStyle/>
          <a:p>
            <a:fld id="{B540B12B-D968-2643-8E7F-238A3C456CC9}" type="slidenum">
              <a:rPr lang="en-US" smtClean="0"/>
              <a:pPr/>
              <a:t>14</a:t>
            </a:fld>
            <a:endParaRPr lang="en-US" dirty="0"/>
          </a:p>
        </p:txBody>
      </p:sp>
      <p:sp>
        <p:nvSpPr>
          <p:cNvPr id="8" name="TextBox 7">
            <a:extLst>
              <a:ext uri="{FF2B5EF4-FFF2-40B4-BE49-F238E27FC236}">
                <a16:creationId xmlns:a16="http://schemas.microsoft.com/office/drawing/2014/main" id="{73C3C66F-A120-B825-D2D9-F4B0BC083F9F}"/>
              </a:ext>
            </a:extLst>
          </p:cNvPr>
          <p:cNvSpPr txBox="1"/>
          <p:nvPr/>
        </p:nvSpPr>
        <p:spPr>
          <a:xfrm>
            <a:off x="501445" y="1297859"/>
            <a:ext cx="8300562" cy="4632037"/>
          </a:xfrm>
          <a:prstGeom prst="rect">
            <a:avLst/>
          </a:prstGeom>
          <a:solidFill>
            <a:schemeClr val="accent1">
              <a:lumMod val="20000"/>
              <a:lumOff val="80000"/>
            </a:schemeClr>
          </a:solidFill>
        </p:spPr>
        <p:txBody>
          <a:bodyPr wrap="square">
            <a:spAutoFit/>
          </a:bodyPr>
          <a:lstStyle/>
          <a:p>
            <a:pPr marL="401241" indent="-401241" algn="just" defTabSz="685784">
              <a:spcBef>
                <a:spcPts val="450"/>
              </a:spcBef>
              <a:spcAft>
                <a:spcPts val="450"/>
              </a:spcAft>
              <a:buFont typeface="Arial" panose="020B0604020202020204" pitchFamily="34" charset="0"/>
              <a:buChar char="•"/>
              <a:defRPr/>
            </a:pPr>
            <a:r>
              <a:rPr lang="en-GB" sz="1800" dirty="0">
                <a:latin typeface="Calibri" panose="020F0502020204030204" pitchFamily="34" charset="0"/>
                <a:cs typeface="Calibri" panose="020F0502020204030204" pitchFamily="34" charset="0"/>
              </a:rPr>
              <a:t>For a deceased estate, a second tax reference number becomes applicable on income received after the date of death. This tax reference number should only be registered if the requestor / registered representative can prove taxable income for the deceased estate. </a:t>
            </a:r>
            <a:endParaRPr lang="en-GB" sz="1800" dirty="0">
              <a:highlight>
                <a:srgbClr val="FFFF00"/>
              </a:highlight>
              <a:latin typeface="Calibri" panose="020F0502020204030204" pitchFamily="34" charset="0"/>
              <a:cs typeface="Calibri" panose="020F0502020204030204" pitchFamily="34" charset="0"/>
            </a:endParaRPr>
          </a:p>
          <a:p>
            <a:pPr marL="401241" indent="-401241" algn="just" defTabSz="685784">
              <a:spcBef>
                <a:spcPts val="450"/>
              </a:spcBef>
              <a:spcAft>
                <a:spcPts val="450"/>
              </a:spcAft>
              <a:buFont typeface="Arial" panose="020B0604020202020204" pitchFamily="34" charset="0"/>
              <a:buChar char="•"/>
              <a:defRPr/>
            </a:pPr>
            <a:r>
              <a:rPr lang="en-GB" sz="1800" dirty="0">
                <a:latin typeface="Calibri" panose="020F0502020204030204" pitchFamily="34" charset="0"/>
                <a:cs typeface="Calibri" panose="020F0502020204030204" pitchFamily="34" charset="0"/>
              </a:rPr>
              <a:t>If the first tax reference number is </a:t>
            </a:r>
            <a:r>
              <a:rPr lang="en-GB" sz="1800" b="1" dirty="0">
                <a:latin typeface="Calibri" panose="020F0502020204030204" pitchFamily="34" charset="0"/>
                <a:cs typeface="Calibri" panose="020F0502020204030204" pitchFamily="34" charset="0"/>
              </a:rPr>
              <a:t>not coded </a:t>
            </a:r>
            <a:r>
              <a:rPr lang="en-GB" sz="1800" dirty="0">
                <a:latin typeface="Calibri" panose="020F0502020204030204" pitchFamily="34" charset="0"/>
                <a:cs typeface="Calibri" panose="020F0502020204030204" pitchFamily="34" charset="0"/>
              </a:rPr>
              <a:t>as deceased yet and the status is “Active”, the second tax reference number cannot be issued. The coding of the deceased taxpayer as an estate must be done via the channels available. </a:t>
            </a:r>
          </a:p>
          <a:p>
            <a:pPr marL="401241" indent="-401241" algn="just" defTabSz="685784">
              <a:spcBef>
                <a:spcPts val="450"/>
              </a:spcBef>
              <a:spcAft>
                <a:spcPts val="450"/>
              </a:spcAft>
              <a:buFont typeface="Arial" panose="020B0604020202020204" pitchFamily="34" charset="0"/>
              <a:buChar char="•"/>
              <a:defRPr/>
            </a:pPr>
            <a:r>
              <a:rPr lang="en-US" sz="1800" dirty="0">
                <a:latin typeface="Calibri" panose="020F0502020204030204" pitchFamily="34" charset="0"/>
                <a:cs typeface="Calibri" panose="020F0502020204030204" pitchFamily="34" charset="0"/>
              </a:rPr>
              <a:t>The deceased estate is liable for any tax applicable to </a:t>
            </a:r>
            <a:r>
              <a:rPr lang="en-US" dirty="0">
                <a:latin typeface="Calibri" panose="020F0502020204030204" pitchFamily="34" charset="0"/>
                <a:cs typeface="Calibri" panose="020F0502020204030204" pitchFamily="34" charset="0"/>
              </a:rPr>
              <a:t>income</a:t>
            </a:r>
            <a:r>
              <a:rPr lang="en-US" sz="1800" dirty="0">
                <a:latin typeface="Calibri" panose="020F0502020204030204" pitchFamily="34" charset="0"/>
                <a:cs typeface="Calibri" panose="020F0502020204030204" pitchFamily="34" charset="0"/>
              </a:rPr>
              <a:t> earned during the advertisement period up to the approval of the L&amp;D Account by the Master.</a:t>
            </a:r>
          </a:p>
          <a:p>
            <a:pPr marL="401241" indent="-401241" algn="just" defTabSz="685784">
              <a:spcBef>
                <a:spcPts val="450"/>
              </a:spcBef>
              <a:spcAft>
                <a:spcPts val="450"/>
              </a:spcAft>
              <a:buFont typeface="Arial" panose="020B0604020202020204" pitchFamily="34" charset="0"/>
              <a:buChar char="•"/>
              <a:defRPr/>
            </a:pPr>
            <a:r>
              <a:rPr lang="en-US" sz="1800" dirty="0">
                <a:latin typeface="Calibri" panose="020F0502020204030204" pitchFamily="34" charset="0"/>
                <a:cs typeface="Calibri" panose="020F0502020204030204" pitchFamily="34" charset="0"/>
              </a:rPr>
              <a:t>Any income earned during the advertisement period up to approval must be declared in the deceased estate’s final income tax return although not reflected in the income and expenditure account of the L&amp;D account. Any income earned after approval of the L&amp;D account accrues to the beneficiaries (if any). The executor must inform the beneficiaries to declare such income in their respective tax </a:t>
            </a:r>
            <a:r>
              <a:rPr lang="en-US" sz="1800" dirty="0"/>
              <a:t>returns.</a:t>
            </a:r>
            <a:endParaRPr lang="en-ZA" sz="1800" dirty="0"/>
          </a:p>
        </p:txBody>
      </p:sp>
    </p:spTree>
    <p:extLst>
      <p:ext uri="{BB962C8B-B14F-4D97-AF65-F5344CB8AC3E}">
        <p14:creationId xmlns:p14="http://schemas.microsoft.com/office/powerpoint/2010/main" val="3532488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E810DF-A67C-ACA0-F5F7-07EDE6AF7B98}"/>
              </a:ext>
            </a:extLst>
          </p:cNvPr>
          <p:cNvSpPr>
            <a:spLocks noGrp="1"/>
          </p:cNvSpPr>
          <p:nvPr>
            <p:ph type="sldNum" sz="quarter" idx="10"/>
          </p:nvPr>
        </p:nvSpPr>
        <p:spPr/>
        <p:txBody>
          <a:bodyPr/>
          <a:lstStyle/>
          <a:p>
            <a:fld id="{B540B12B-D968-2643-8E7F-238A3C456CC9}" type="slidenum">
              <a:rPr lang="en-US" smtClean="0"/>
              <a:pPr/>
              <a:t>15</a:t>
            </a:fld>
            <a:endParaRPr lang="en-US" dirty="0"/>
          </a:p>
        </p:txBody>
      </p:sp>
      <p:sp>
        <p:nvSpPr>
          <p:cNvPr id="6" name="Text Placeholder 5">
            <a:extLst>
              <a:ext uri="{FF2B5EF4-FFF2-40B4-BE49-F238E27FC236}">
                <a16:creationId xmlns:a16="http://schemas.microsoft.com/office/drawing/2014/main" id="{504C1D4E-6E32-A3A8-26D1-2EA02F29861F}"/>
              </a:ext>
            </a:extLst>
          </p:cNvPr>
          <p:cNvSpPr txBox="1">
            <a:spLocks noGrp="1"/>
          </p:cNvSpPr>
          <p:nvPr>
            <p:ph type="body" sz="quarter" idx="11"/>
          </p:nvPr>
        </p:nvSpPr>
        <p:spPr>
          <a:xfrm>
            <a:off x="341313" y="1807173"/>
            <a:ext cx="8370887" cy="4290662"/>
          </a:xfrm>
          <a:prstGeom prst="rect">
            <a:avLst/>
          </a:prstGeom>
          <a:solidFill>
            <a:schemeClr val="accent1">
              <a:lumMod val="20000"/>
              <a:lumOff val="80000"/>
            </a:schemeClr>
          </a:solidFill>
        </p:spPr>
        <p:txBody>
          <a:bodyPr wrap="square">
            <a:spAutoFit/>
          </a:bodyPr>
          <a:lstStyle/>
          <a:p>
            <a:pPr marL="449263" indent="-449263" algn="just" defTabSz="914378">
              <a:lnSpc>
                <a:spcPct val="120000"/>
              </a:lnSpc>
              <a:spcBef>
                <a:spcPts val="600"/>
              </a:spcBef>
              <a:buFont typeface="Arial" panose="020B0604020202020204" pitchFamily="34" charset="0"/>
              <a:buChar char="•"/>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Individuals that are declared insolvent are sequestrated and dealt with under the provisions of the Insolvency Act, 24 of 1936. </a:t>
            </a:r>
          </a:p>
          <a:p>
            <a:pPr marL="449263" indent="-449263" algn="just" defTabSz="914378">
              <a:spcBef>
                <a:spcPts val="600"/>
              </a:spcBef>
              <a:buFont typeface="Arial" panose="020B0604020202020204" pitchFamily="34" charset="0"/>
              <a:buChar char="•"/>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effect of  sequestration is that the insolvent person is divested of his or her estate which is vested in the Master until a trustee has been appointed, and upon the appointment of a trustee, the estate vests in the trustee.</a:t>
            </a:r>
            <a:br>
              <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b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449263" indent="-449263" algn="just" defTabSz="914378">
              <a:lnSpc>
                <a:spcPct val="120000"/>
              </a:lnSpc>
              <a:spcBef>
                <a:spcPts val="600"/>
              </a:spcBef>
              <a:buFont typeface="Arial" panose="020B0604020202020204" pitchFamily="34" charset="0"/>
              <a:buChar char="•"/>
              <a:defRPr/>
            </a:pPr>
            <a:r>
              <a:rPr kumimoji="0" lang="en-US" sz="18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When a natural person becomes insolvent, a possibility of dealing with three taxpayers might arise:</a:t>
            </a:r>
            <a:endParaRPr lang="en-US" dirty="0">
              <a:solidFill>
                <a:prstClr val="black"/>
              </a:solidFill>
              <a:latin typeface="Calibri" panose="020F0502020204030204" pitchFamily="34" charset="0"/>
              <a:cs typeface="Calibri" panose="020F0502020204030204" pitchFamily="34" charset="0"/>
            </a:endParaRPr>
          </a:p>
          <a:p>
            <a:pPr marL="906463" lvl="1" indent="-449263" algn="just" defTabSz="914378">
              <a:lnSpc>
                <a:spcPct val="120000"/>
              </a:lnSpc>
              <a:spcBef>
                <a:spcPts val="600"/>
              </a:spcBef>
              <a:buFont typeface="Courier New" panose="02070309020205020404" pitchFamily="49" charset="0"/>
              <a:buChar char="o"/>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insolvent person for the period before sequestration (taxpayer 1)</a:t>
            </a:r>
            <a:endParaRPr lang="en-GB" dirty="0">
              <a:solidFill>
                <a:schemeClr val="tx1"/>
              </a:solidFill>
              <a:latin typeface="Calibri" panose="020F0502020204030204" pitchFamily="34" charset="0"/>
              <a:cs typeface="Calibri" panose="020F0502020204030204" pitchFamily="34" charset="0"/>
            </a:endParaRPr>
          </a:p>
          <a:p>
            <a:pPr marL="906463" lvl="1" indent="-449263" algn="just" defTabSz="914378">
              <a:lnSpc>
                <a:spcPct val="120000"/>
              </a:lnSpc>
              <a:spcBef>
                <a:spcPts val="600"/>
              </a:spcBef>
              <a:buFont typeface="Courier New" panose="02070309020205020404" pitchFamily="49" charset="0"/>
              <a:buChar char="o"/>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insolvent estate (taxpayer 2)</a:t>
            </a:r>
            <a:endParaRPr lang="en-GB" dirty="0">
              <a:solidFill>
                <a:schemeClr val="tx1"/>
              </a:solidFill>
              <a:latin typeface="Calibri" panose="020F0502020204030204" pitchFamily="34" charset="0"/>
              <a:cs typeface="Calibri" panose="020F0502020204030204" pitchFamily="34" charset="0"/>
            </a:endParaRPr>
          </a:p>
          <a:p>
            <a:pPr marL="906463" lvl="1" indent="-449263" algn="just" defTabSz="914378">
              <a:lnSpc>
                <a:spcPct val="120000"/>
              </a:lnSpc>
              <a:spcBef>
                <a:spcPts val="600"/>
              </a:spcBef>
              <a:buFont typeface="Courier New" panose="02070309020205020404" pitchFamily="49" charset="0"/>
              <a:buChar char="o"/>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insolvent person for the period after sequestration (taxpayer 3).</a:t>
            </a:r>
          </a:p>
          <a:p>
            <a:pPr marL="449263" marR="0" lvl="0" indent="-449263" algn="just" defTabSz="914378" rtl="0" eaLnBrk="1" fontAlgn="auto" latinLnBrk="0" hangingPunct="1">
              <a:lnSpc>
                <a:spcPct val="120000"/>
              </a:lnSpc>
              <a:spcBef>
                <a:spcPts val="600"/>
              </a:spcBef>
              <a:spcAft>
                <a:spcPts val="0"/>
              </a:spcAft>
              <a:buClrTx/>
              <a:buSzTx/>
              <a:buFont typeface="Arial" panose="020B0604020202020204" pitchFamily="34" charset="0"/>
              <a:buChar char="•"/>
              <a:tabLst/>
              <a:defRPr/>
            </a:pPr>
            <a:endParaRPr lang="en-ZA" dirty="0"/>
          </a:p>
        </p:txBody>
      </p:sp>
      <p:sp>
        <p:nvSpPr>
          <p:cNvPr id="7" name="Title 1">
            <a:extLst>
              <a:ext uri="{FF2B5EF4-FFF2-40B4-BE49-F238E27FC236}">
                <a16:creationId xmlns:a16="http://schemas.microsoft.com/office/drawing/2014/main" id="{8F60E985-6A1F-2F5F-CCFD-481B6ACB0CD7}"/>
              </a:ext>
            </a:extLst>
          </p:cNvPr>
          <p:cNvSpPr>
            <a:spLocks noGrp="1"/>
          </p:cNvSpPr>
          <p:nvPr>
            <p:ph type="title"/>
          </p:nvPr>
        </p:nvSpPr>
        <p:spPr>
          <a:xfrm>
            <a:off x="341313" y="401996"/>
            <a:ext cx="8370886" cy="531813"/>
          </a:xfrm>
          <a:solidFill>
            <a:schemeClr val="bg2"/>
          </a:solidFill>
        </p:spPr>
        <p:txBody>
          <a:bodyPr/>
          <a:lstStyle/>
          <a:p>
            <a:pPr algn="ctr"/>
            <a:r>
              <a:rPr lang="en-US" dirty="0">
                <a:latin typeface="Calibri" panose="020F0502020204030204" pitchFamily="34" charset="0"/>
                <a:cs typeface="Calibri" panose="020F0502020204030204" pitchFamily="34" charset="0"/>
              </a:rPr>
              <a:t>Insolvent Estate</a:t>
            </a:r>
            <a:endParaRPr lang="en-ZA"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7C701FB6-0D2C-8D07-56C3-05DC7539FD98}"/>
              </a:ext>
            </a:extLst>
          </p:cNvPr>
          <p:cNvSpPr txBox="1"/>
          <p:nvPr/>
        </p:nvSpPr>
        <p:spPr>
          <a:xfrm>
            <a:off x="341313" y="1119555"/>
            <a:ext cx="7886700" cy="461665"/>
          </a:xfrm>
          <a:prstGeom prst="rect">
            <a:avLst/>
          </a:prstGeom>
          <a:noFill/>
        </p:spPr>
        <p:txBody>
          <a:bodyPr wrap="square">
            <a:spAutoFit/>
          </a:bodyPr>
          <a:lstStyle/>
          <a:p>
            <a:pPr>
              <a:spcAft>
                <a:spcPts val="600"/>
              </a:spcAft>
            </a:pPr>
            <a:r>
              <a:rPr lang="en-GB" sz="2400" b="1" dirty="0">
                <a:solidFill>
                  <a:schemeClr val="tx1"/>
                </a:solidFill>
                <a:latin typeface="Calibri" panose="020F0502020204030204" pitchFamily="34" charset="0"/>
                <a:cs typeface="Calibri" panose="020F0502020204030204" pitchFamily="34" charset="0"/>
              </a:rPr>
              <a:t> </a:t>
            </a:r>
            <a:r>
              <a:rPr lang="en-GB" sz="2400" b="1" dirty="0">
                <a:latin typeface="Calibri" panose="020F0502020204030204" pitchFamily="34" charset="0"/>
                <a:cs typeface="Calibri" panose="020F0502020204030204" pitchFamily="34" charset="0"/>
              </a:rPr>
              <a:t>What is an Insolvent Estate?</a:t>
            </a:r>
            <a:endParaRPr lang="en-GB"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2124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3F94-2853-4CD9-9CEF-345E80728911}"/>
              </a:ext>
            </a:extLst>
          </p:cNvPr>
          <p:cNvSpPr>
            <a:spLocks noGrp="1"/>
          </p:cNvSpPr>
          <p:nvPr>
            <p:ph type="title"/>
          </p:nvPr>
        </p:nvSpPr>
        <p:spPr>
          <a:xfrm>
            <a:off x="341993" y="441325"/>
            <a:ext cx="8300562" cy="532606"/>
          </a:xfrm>
          <a:solidFill>
            <a:schemeClr val="bg2"/>
          </a:solidFill>
        </p:spPr>
        <p:txBody>
          <a:bodyPr>
            <a:noAutofit/>
          </a:bodyPr>
          <a:lstStyle/>
          <a:p>
            <a:pPr algn="ctr">
              <a:lnSpc>
                <a:spcPct val="107000"/>
              </a:lnSpc>
              <a:spcAft>
                <a:spcPts val="800"/>
              </a:spcAft>
            </a:pPr>
            <a:r>
              <a:rPr lang="en-US" dirty="0">
                <a:effectLst/>
                <a:latin typeface="Calibri" panose="020F0502020204030204" pitchFamily="34" charset="0"/>
                <a:ea typeface="Times New Roman" panose="02020603050405020304" pitchFamily="18" charset="0"/>
                <a:cs typeface="Times New Roman" panose="02020603050405020304" pitchFamily="18" charset="0"/>
              </a:rPr>
              <a:t>Deceased Estate Compliance Letters</a:t>
            </a:r>
          </a:p>
        </p:txBody>
      </p:sp>
      <p:sp>
        <p:nvSpPr>
          <p:cNvPr id="3" name="Slide Number Placeholder 2">
            <a:extLst>
              <a:ext uri="{FF2B5EF4-FFF2-40B4-BE49-F238E27FC236}">
                <a16:creationId xmlns:a16="http://schemas.microsoft.com/office/drawing/2014/main" id="{A779B8AD-BC29-4B8F-961E-395F727C5810}"/>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6" name="TextBox 5">
            <a:extLst>
              <a:ext uri="{FF2B5EF4-FFF2-40B4-BE49-F238E27FC236}">
                <a16:creationId xmlns:a16="http://schemas.microsoft.com/office/drawing/2014/main" id="{DFE13ED4-4657-9253-BD9F-C70777A54A5E}"/>
              </a:ext>
            </a:extLst>
          </p:cNvPr>
          <p:cNvSpPr txBox="1"/>
          <p:nvPr/>
        </p:nvSpPr>
        <p:spPr>
          <a:xfrm>
            <a:off x="485628" y="1258530"/>
            <a:ext cx="8300562" cy="2287806"/>
          </a:xfrm>
          <a:prstGeom prst="rect">
            <a:avLst/>
          </a:prstGeom>
          <a:solidFill>
            <a:schemeClr val="accent1">
              <a:lumMod val="20000"/>
              <a:lumOff val="80000"/>
            </a:schemeClr>
          </a:solidFill>
        </p:spPr>
        <p:txBody>
          <a:bodyPr wrap="square">
            <a:spAutoFit/>
          </a:bodyPr>
          <a:lstStyle/>
          <a:p>
            <a:pPr marL="404813" indent="-404813" algn="just" defTabSz="685784">
              <a:spcBef>
                <a:spcPts val="450"/>
              </a:spcBef>
              <a:spcAft>
                <a:spcPts val="450"/>
              </a:spcAft>
              <a:buFont typeface="Arial" panose="020B0604020202020204" pitchFamily="34" charset="0"/>
              <a:buChar char="•"/>
              <a:defRPr/>
            </a:pPr>
            <a:r>
              <a:rPr lang="en-ZA" dirty="0">
                <a:solidFill>
                  <a:prstClr val="black"/>
                </a:solidFill>
                <a:latin typeface="Calibri" panose="020F0502020204030204" pitchFamily="34" charset="0"/>
                <a:cs typeface="Calibri" panose="020F0502020204030204" pitchFamily="34" charset="0"/>
              </a:rPr>
              <a:t>The Executor can request the Deceased Estate Compliance letter (DEC) via the email addresses.</a:t>
            </a:r>
          </a:p>
          <a:p>
            <a:pPr marL="404813" indent="-404813" algn="just" defTabSz="685784">
              <a:spcBef>
                <a:spcPts val="450"/>
              </a:spcBef>
              <a:spcAft>
                <a:spcPts val="450"/>
              </a:spcAft>
              <a:buFont typeface="Arial" panose="020B0604020202020204" pitchFamily="34" charset="0"/>
              <a:buChar char="•"/>
              <a:defRPr/>
            </a:pPr>
            <a:r>
              <a:rPr lang="en-ZA" dirty="0">
                <a:solidFill>
                  <a:prstClr val="black"/>
                </a:solidFill>
                <a:latin typeface="Calibri" panose="020F0502020204030204" pitchFamily="34" charset="0"/>
                <a:cs typeface="Calibri" panose="020F0502020204030204" pitchFamily="34" charset="0"/>
              </a:rPr>
              <a:t>The DEC letter must be requested when the assessments are finalised and the account has a nil balance. The DEC letter </a:t>
            </a:r>
            <a:r>
              <a:rPr lang="en-ZA" b="1" dirty="0">
                <a:solidFill>
                  <a:prstClr val="black"/>
                </a:solidFill>
                <a:latin typeface="Calibri" panose="020F0502020204030204" pitchFamily="34" charset="0"/>
                <a:cs typeface="Calibri" panose="020F0502020204030204" pitchFamily="34" charset="0"/>
              </a:rPr>
              <a:t>cannot</a:t>
            </a:r>
            <a:r>
              <a:rPr lang="en-ZA" dirty="0">
                <a:solidFill>
                  <a:prstClr val="black"/>
                </a:solidFill>
                <a:latin typeface="Calibri" panose="020F0502020204030204" pitchFamily="34" charset="0"/>
                <a:cs typeface="Calibri" panose="020F0502020204030204" pitchFamily="34" charset="0"/>
              </a:rPr>
              <a:t> be requested when reporting the case.</a:t>
            </a:r>
          </a:p>
          <a:p>
            <a:pPr marL="404813" indent="-404813" algn="just" defTabSz="685784">
              <a:spcBef>
                <a:spcPts val="450"/>
              </a:spcBef>
              <a:spcAft>
                <a:spcPts val="450"/>
              </a:spcAft>
              <a:buFont typeface="Arial" panose="020B0604020202020204" pitchFamily="34" charset="0"/>
              <a:buChar char="•"/>
              <a:defRPr/>
            </a:pPr>
            <a:r>
              <a:rPr lang="en-ZA" dirty="0">
                <a:solidFill>
                  <a:prstClr val="black"/>
                </a:solidFill>
                <a:latin typeface="Calibri" panose="020F0502020204030204" pitchFamily="34" charset="0"/>
                <a:cs typeface="Calibri" panose="020F0502020204030204" pitchFamily="34" charset="0"/>
              </a:rPr>
              <a:t>SARS will issue one DEC letter, for all tax types, including estate duty. This letter is sent to the Executor that needs to submit it to the Master.</a:t>
            </a:r>
          </a:p>
        </p:txBody>
      </p:sp>
    </p:spTree>
    <p:extLst>
      <p:ext uri="{BB962C8B-B14F-4D97-AF65-F5344CB8AC3E}">
        <p14:creationId xmlns:p14="http://schemas.microsoft.com/office/powerpoint/2010/main" val="3193749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3F94-2853-4CD9-9CEF-345E80728911}"/>
              </a:ext>
            </a:extLst>
          </p:cNvPr>
          <p:cNvSpPr>
            <a:spLocks noGrp="1"/>
          </p:cNvSpPr>
          <p:nvPr>
            <p:ph type="title"/>
          </p:nvPr>
        </p:nvSpPr>
        <p:spPr>
          <a:xfrm>
            <a:off x="341993" y="441325"/>
            <a:ext cx="8300562" cy="532606"/>
          </a:xfrm>
          <a:solidFill>
            <a:schemeClr val="bg2"/>
          </a:solidFill>
        </p:spPr>
        <p:txBody>
          <a:bodyPr>
            <a:noAutofit/>
          </a:bodyPr>
          <a:lstStyle/>
          <a:p>
            <a:pPr algn="ctr">
              <a:lnSpc>
                <a:spcPct val="107000"/>
              </a:lnSpc>
              <a:spcAft>
                <a:spcPts val="800"/>
              </a:spcAft>
            </a:pPr>
            <a:r>
              <a:rPr lang="en-US" dirty="0">
                <a:effectLst/>
                <a:latin typeface="Calibri" panose="020F0502020204030204" pitchFamily="34" charset="0"/>
                <a:ea typeface="Times New Roman" panose="02020603050405020304" pitchFamily="18" charset="0"/>
                <a:cs typeface="Times New Roman" panose="02020603050405020304" pitchFamily="18" charset="0"/>
              </a:rPr>
              <a:t>Deceased Estate Compliance Letters</a:t>
            </a:r>
          </a:p>
        </p:txBody>
      </p:sp>
      <p:sp>
        <p:nvSpPr>
          <p:cNvPr id="3" name="Slide Number Placeholder 2">
            <a:extLst>
              <a:ext uri="{FF2B5EF4-FFF2-40B4-BE49-F238E27FC236}">
                <a16:creationId xmlns:a16="http://schemas.microsoft.com/office/drawing/2014/main" id="{A779B8AD-BC29-4B8F-961E-395F727C5810}"/>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6" name="TextBox 5">
            <a:extLst>
              <a:ext uri="{FF2B5EF4-FFF2-40B4-BE49-F238E27FC236}">
                <a16:creationId xmlns:a16="http://schemas.microsoft.com/office/drawing/2014/main" id="{DFE13ED4-4657-9253-BD9F-C70777A54A5E}"/>
              </a:ext>
            </a:extLst>
          </p:cNvPr>
          <p:cNvSpPr txBox="1"/>
          <p:nvPr/>
        </p:nvSpPr>
        <p:spPr>
          <a:xfrm>
            <a:off x="485628" y="1258530"/>
            <a:ext cx="8300562" cy="2287806"/>
          </a:xfrm>
          <a:prstGeom prst="rect">
            <a:avLst/>
          </a:prstGeom>
          <a:solidFill>
            <a:schemeClr val="accent1">
              <a:lumMod val="20000"/>
              <a:lumOff val="80000"/>
            </a:schemeClr>
          </a:solidFill>
        </p:spPr>
        <p:txBody>
          <a:bodyPr wrap="square">
            <a:spAutoFit/>
          </a:bodyPr>
          <a:lstStyle/>
          <a:p>
            <a:pPr marL="404813" indent="-404813" algn="just" defTabSz="685784">
              <a:spcBef>
                <a:spcPts val="450"/>
              </a:spcBef>
              <a:spcAft>
                <a:spcPts val="450"/>
              </a:spcAft>
              <a:buFont typeface="Arial" panose="020B0604020202020204" pitchFamily="34" charset="0"/>
              <a:buChar char="•"/>
              <a:defRPr/>
            </a:pPr>
            <a:r>
              <a:rPr lang="en-ZA" dirty="0">
                <a:solidFill>
                  <a:prstClr val="black"/>
                </a:solidFill>
                <a:latin typeface="Calibri" panose="020F0502020204030204" pitchFamily="34" charset="0"/>
                <a:cs typeface="Calibri" panose="020F0502020204030204" pitchFamily="34" charset="0"/>
              </a:rPr>
              <a:t>The Executor can request the Deceased Estate Compliance letter (DEC) via the email addresses.</a:t>
            </a:r>
          </a:p>
          <a:p>
            <a:pPr marL="404813" indent="-404813" algn="just" defTabSz="685784">
              <a:spcBef>
                <a:spcPts val="450"/>
              </a:spcBef>
              <a:spcAft>
                <a:spcPts val="450"/>
              </a:spcAft>
              <a:buFont typeface="Arial" panose="020B0604020202020204" pitchFamily="34" charset="0"/>
              <a:buChar char="•"/>
              <a:defRPr/>
            </a:pPr>
            <a:r>
              <a:rPr lang="en-ZA" dirty="0">
                <a:solidFill>
                  <a:prstClr val="black"/>
                </a:solidFill>
                <a:latin typeface="Calibri" panose="020F0502020204030204" pitchFamily="34" charset="0"/>
                <a:cs typeface="Calibri" panose="020F0502020204030204" pitchFamily="34" charset="0"/>
              </a:rPr>
              <a:t>The DEC letter must be requested when the assessments are finalised and the account has a nil balance. The DEC letter </a:t>
            </a:r>
            <a:r>
              <a:rPr lang="en-ZA" b="1" dirty="0">
                <a:solidFill>
                  <a:prstClr val="black"/>
                </a:solidFill>
                <a:latin typeface="Calibri" panose="020F0502020204030204" pitchFamily="34" charset="0"/>
                <a:cs typeface="Calibri" panose="020F0502020204030204" pitchFamily="34" charset="0"/>
              </a:rPr>
              <a:t>cannot</a:t>
            </a:r>
            <a:r>
              <a:rPr lang="en-ZA" dirty="0">
                <a:solidFill>
                  <a:prstClr val="black"/>
                </a:solidFill>
                <a:latin typeface="Calibri" panose="020F0502020204030204" pitchFamily="34" charset="0"/>
                <a:cs typeface="Calibri" panose="020F0502020204030204" pitchFamily="34" charset="0"/>
              </a:rPr>
              <a:t> be requested when reporting the case.</a:t>
            </a:r>
          </a:p>
          <a:p>
            <a:pPr marL="404813" indent="-404813" algn="just" defTabSz="685784">
              <a:spcBef>
                <a:spcPts val="450"/>
              </a:spcBef>
              <a:spcAft>
                <a:spcPts val="450"/>
              </a:spcAft>
              <a:buFont typeface="Arial" panose="020B0604020202020204" pitchFamily="34" charset="0"/>
              <a:buChar char="•"/>
              <a:defRPr/>
            </a:pPr>
            <a:r>
              <a:rPr lang="en-ZA" dirty="0">
                <a:solidFill>
                  <a:prstClr val="black"/>
                </a:solidFill>
                <a:latin typeface="Calibri" panose="020F0502020204030204" pitchFamily="34" charset="0"/>
                <a:cs typeface="Calibri" panose="020F0502020204030204" pitchFamily="34" charset="0"/>
              </a:rPr>
              <a:t>SARS will issue one DEC letter, for all tax types, including estate duty. This letter is sent to the Executor that needs to submit it to the Master.</a:t>
            </a:r>
          </a:p>
        </p:txBody>
      </p:sp>
    </p:spTree>
    <p:extLst>
      <p:ext uri="{BB962C8B-B14F-4D97-AF65-F5344CB8AC3E}">
        <p14:creationId xmlns:p14="http://schemas.microsoft.com/office/powerpoint/2010/main" val="456828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2D2A8-D627-462F-ABEB-DCE1177E6AF3}"/>
              </a:ext>
            </a:extLst>
          </p:cNvPr>
          <p:cNvSpPr>
            <a:spLocks noGrp="1"/>
          </p:cNvSpPr>
          <p:nvPr>
            <p:ph type="title"/>
          </p:nvPr>
        </p:nvSpPr>
        <p:spPr>
          <a:xfrm>
            <a:off x="341992" y="441325"/>
            <a:ext cx="8320187" cy="532606"/>
          </a:xfrm>
          <a:solidFill>
            <a:schemeClr val="bg2"/>
          </a:solidFill>
        </p:spPr>
        <p:txBody>
          <a:bodyPr>
            <a:normAutofit/>
          </a:bodyPr>
          <a:lstStyle/>
          <a:p>
            <a:pPr algn="ctr"/>
            <a:r>
              <a:rPr lang="en-US" sz="3000" dirty="0">
                <a:latin typeface="Calibri" panose="020F0502020204030204" pitchFamily="34" charset="0"/>
                <a:cs typeface="Calibri" panose="020F0502020204030204" pitchFamily="34" charset="0"/>
              </a:rPr>
              <a:t>Additional information on Estates</a:t>
            </a:r>
            <a:endParaRPr lang="en-ZA" sz="3000"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FC409130-9761-4E39-8A57-89E8759A5B03}"/>
              </a:ext>
            </a:extLst>
          </p:cNvPr>
          <p:cNvSpPr>
            <a:spLocks noGrp="1"/>
          </p:cNvSpPr>
          <p:nvPr>
            <p:ph type="sldNum" sz="quarter" idx="10"/>
          </p:nvPr>
        </p:nvSpPr>
        <p:spPr/>
        <p:txBody>
          <a:bodyPr/>
          <a:lstStyle/>
          <a:p>
            <a:pPr defTabSz="685800">
              <a:defRPr/>
            </a:pPr>
            <a:fld id="{B540B12B-D968-2643-8E7F-238A3C456CC9}" type="slidenum">
              <a:rPr lang="en-US"/>
              <a:pPr defTabSz="685800">
                <a:defRPr/>
              </a:pPr>
              <a:t>18</a:t>
            </a:fld>
            <a:endParaRPr lang="en-US" dirty="0"/>
          </a:p>
        </p:txBody>
      </p:sp>
      <p:sp>
        <p:nvSpPr>
          <p:cNvPr id="4" name="Text Placeholder 3">
            <a:extLst>
              <a:ext uri="{FF2B5EF4-FFF2-40B4-BE49-F238E27FC236}">
                <a16:creationId xmlns:a16="http://schemas.microsoft.com/office/drawing/2014/main" id="{7F9A8727-F71A-4C86-ADC1-22BCC8D9843C}"/>
              </a:ext>
            </a:extLst>
          </p:cNvPr>
          <p:cNvSpPr>
            <a:spLocks noGrp="1"/>
          </p:cNvSpPr>
          <p:nvPr>
            <p:ph type="body" sz="quarter" idx="11"/>
          </p:nvPr>
        </p:nvSpPr>
        <p:spPr>
          <a:xfrm>
            <a:off x="341993" y="1680210"/>
            <a:ext cx="8320188" cy="3746659"/>
          </a:xfrm>
          <a:ln>
            <a:solidFill>
              <a:schemeClr val="tx2"/>
            </a:solidFill>
          </a:ln>
        </p:spPr>
        <p:txBody>
          <a:bodyPr>
            <a:normAutofit/>
          </a:bodyPr>
          <a:lstStyle/>
          <a:p>
            <a:pPr marL="338138" indent="-338138" algn="just" defTabSz="685784">
              <a:lnSpc>
                <a:spcPct val="110000"/>
              </a:lnSpc>
              <a:spcBef>
                <a:spcPts val="450"/>
              </a:spcBef>
              <a:spcAft>
                <a:spcPts val="450"/>
              </a:spcAft>
              <a:buFont typeface="Arial" panose="020B0604020202020204" pitchFamily="34" charset="0"/>
              <a:buChar char="•"/>
              <a:defRPr/>
            </a:pPr>
            <a:r>
              <a:rPr lang="en-ZA" sz="1800" dirty="0">
                <a:solidFill>
                  <a:prstClr val="black"/>
                </a:solidFill>
                <a:latin typeface="Calibri" panose="020F0502020204030204" pitchFamily="34" charset="0"/>
                <a:cs typeface="Calibri" panose="020F0502020204030204" pitchFamily="34" charset="0"/>
              </a:rPr>
              <a:t>Administration of Deceased Estates leaflet: </a:t>
            </a:r>
            <a:r>
              <a:rPr lang="en-GB" sz="1800" dirty="0">
                <a:latin typeface="Calibri" panose="020F0502020204030204" pitchFamily="34" charset="0"/>
                <a:cs typeface="Calibri" panose="020F0502020204030204" pitchFamily="34" charset="0"/>
                <a:hlinkClick r:id="rId2"/>
              </a:rPr>
              <a:t>Estates | South African Revenue Service (sars.gov.za)</a:t>
            </a:r>
            <a:endParaRPr lang="en-ZA" sz="1800" b="1" u="sng" dirty="0">
              <a:solidFill>
                <a:prstClr val="black"/>
              </a:solidFill>
              <a:latin typeface="Calibri" panose="020F0502020204030204" pitchFamily="34" charset="0"/>
              <a:cs typeface="Calibri" panose="020F0502020204030204" pitchFamily="34" charset="0"/>
            </a:endParaRPr>
          </a:p>
          <a:p>
            <a:pPr marL="338138" indent="-338138" algn="just" defTabSz="685784">
              <a:lnSpc>
                <a:spcPct val="110000"/>
              </a:lnSpc>
              <a:spcBef>
                <a:spcPts val="450"/>
              </a:spcBef>
              <a:spcAft>
                <a:spcPts val="450"/>
              </a:spcAft>
              <a:buFont typeface="Arial" panose="020B0604020202020204" pitchFamily="34" charset="0"/>
              <a:buChar char="•"/>
              <a:defRPr/>
            </a:pPr>
            <a:r>
              <a:rPr lang="en-ZA" sz="1800" dirty="0">
                <a:solidFill>
                  <a:prstClr val="black"/>
                </a:solidFill>
                <a:latin typeface="Calibri" panose="020F0502020204030204" pitchFamily="34" charset="0"/>
                <a:cs typeface="Calibri" panose="020F0502020204030204" pitchFamily="34" charset="0"/>
              </a:rPr>
              <a:t>Detailed information on Deceased Estates and Estate Duty.</a:t>
            </a:r>
          </a:p>
          <a:p>
            <a:pPr marL="738188" lvl="2" indent="-336947" algn="just" defTabSz="685784">
              <a:lnSpc>
                <a:spcPct val="110000"/>
              </a:lnSpc>
              <a:spcBef>
                <a:spcPts val="450"/>
              </a:spcBef>
              <a:spcAft>
                <a:spcPts val="450"/>
              </a:spcAft>
              <a:buFont typeface="Wingdings" panose="05000000000000000000" pitchFamily="2" charset="2"/>
              <a:buChar char="ü"/>
              <a:defRPr/>
            </a:pPr>
            <a:r>
              <a:rPr lang="en-GB" sz="1800" dirty="0">
                <a:latin typeface="Calibri" panose="020F0502020204030204" pitchFamily="34" charset="0"/>
                <a:cs typeface="Calibri" panose="020F0502020204030204" pitchFamily="34" charset="0"/>
                <a:hlinkClick r:id="rId2"/>
              </a:rPr>
              <a:t>Estates | South African Revenue Service (sars.gov.za)</a:t>
            </a:r>
            <a:endParaRPr lang="en-GB" sz="1800" dirty="0">
              <a:latin typeface="Calibri" panose="020F0502020204030204" pitchFamily="34" charset="0"/>
              <a:cs typeface="Calibri" panose="020F0502020204030204" pitchFamily="34" charset="0"/>
            </a:endParaRPr>
          </a:p>
          <a:p>
            <a:pPr marL="738188" lvl="2" indent="-336947" algn="just" defTabSz="685784">
              <a:lnSpc>
                <a:spcPct val="110000"/>
              </a:lnSpc>
              <a:spcBef>
                <a:spcPts val="450"/>
              </a:spcBef>
              <a:spcAft>
                <a:spcPts val="450"/>
              </a:spcAft>
              <a:buFont typeface="Wingdings" panose="05000000000000000000" pitchFamily="2" charset="2"/>
              <a:buChar char="ü"/>
              <a:defRPr/>
            </a:pPr>
            <a:r>
              <a:rPr lang="en-GB" sz="1800" dirty="0">
                <a:latin typeface="Calibri" panose="020F0502020204030204" pitchFamily="34" charset="0"/>
                <a:cs typeface="Calibri" panose="020F0502020204030204" pitchFamily="34" charset="0"/>
                <a:hlinkClick r:id="rId3"/>
              </a:rPr>
              <a:t>Estate Duty | South African Revenue Service (sars.gov.za)</a:t>
            </a:r>
            <a:endParaRPr lang="en-GB" sz="1800" dirty="0">
              <a:solidFill>
                <a:prstClr val="black">
                  <a:lumMod val="75000"/>
                  <a:lumOff val="25000"/>
                </a:prstClr>
              </a:solidFill>
              <a:latin typeface="Calibri" panose="020F0502020204030204" pitchFamily="34" charset="0"/>
              <a:cs typeface="Calibri" panose="020F0502020204030204" pitchFamily="34" charset="0"/>
            </a:endParaRPr>
          </a:p>
          <a:p>
            <a:pPr marL="338138" indent="-338138" algn="just" defTabSz="685784">
              <a:lnSpc>
                <a:spcPct val="110000"/>
              </a:lnSpc>
              <a:spcBef>
                <a:spcPts val="450"/>
              </a:spcBef>
              <a:spcAft>
                <a:spcPts val="450"/>
              </a:spcAft>
              <a:buFont typeface="Arial" panose="020B0604020202020204" pitchFamily="34" charset="0"/>
              <a:buChar char="•"/>
              <a:defRPr/>
            </a:pPr>
            <a:r>
              <a:rPr lang="en-GB" sz="1800" dirty="0">
                <a:solidFill>
                  <a:prstClr val="black">
                    <a:lumMod val="75000"/>
                    <a:lumOff val="25000"/>
                  </a:prstClr>
                </a:solidFill>
                <a:latin typeface="Calibri" panose="020F0502020204030204" pitchFamily="34" charset="0"/>
                <a:cs typeface="Calibri" panose="020F0502020204030204" pitchFamily="34" charset="0"/>
              </a:rPr>
              <a:t> Report New Estate Case: </a:t>
            </a:r>
            <a:r>
              <a:rPr lang="en-GB" sz="1800" dirty="0">
                <a:solidFill>
                  <a:prstClr val="black">
                    <a:lumMod val="75000"/>
                    <a:lumOff val="25000"/>
                  </a:prstClr>
                </a:solidFill>
                <a:latin typeface="Calibri" panose="020F0502020204030204" pitchFamily="34" charset="0"/>
                <a:cs typeface="Calibri" panose="020F0502020204030204" pitchFamily="34" charset="0"/>
                <a:hlinkClick r:id="rId4"/>
              </a:rPr>
              <a:t>https://tools.sars.gov.za/SOQS/?queryType=13</a:t>
            </a:r>
            <a:endParaRPr lang="en-GB" sz="1800" dirty="0">
              <a:solidFill>
                <a:prstClr val="black">
                  <a:lumMod val="75000"/>
                  <a:lumOff val="25000"/>
                </a:prstClr>
              </a:solidFill>
              <a:latin typeface="Calibri" panose="020F0502020204030204" pitchFamily="34" charset="0"/>
              <a:cs typeface="Calibri" panose="020F0502020204030204" pitchFamily="34" charset="0"/>
            </a:endParaRPr>
          </a:p>
          <a:p>
            <a:pPr marL="338138" indent="-338138" algn="just" defTabSz="685784">
              <a:lnSpc>
                <a:spcPct val="110000"/>
              </a:lnSpc>
              <a:spcBef>
                <a:spcPts val="450"/>
              </a:spcBef>
              <a:spcAft>
                <a:spcPts val="450"/>
              </a:spcAft>
              <a:buFont typeface="Arial" panose="020B0604020202020204" pitchFamily="34" charset="0"/>
              <a:buChar char="•"/>
              <a:defRPr/>
            </a:pPr>
            <a:r>
              <a:rPr lang="en-GB" sz="1800" dirty="0">
                <a:solidFill>
                  <a:prstClr val="black">
                    <a:lumMod val="75000"/>
                    <a:lumOff val="25000"/>
                  </a:prstClr>
                </a:solidFill>
                <a:latin typeface="Calibri" panose="020F0502020204030204" pitchFamily="34" charset="0"/>
                <a:cs typeface="Calibri" panose="020F0502020204030204" pitchFamily="34" charset="0"/>
              </a:rPr>
              <a:t>Supporting documents to report a new Estate Case: </a:t>
            </a:r>
            <a:r>
              <a:rPr lang="en-GB" sz="1800" dirty="0">
                <a:latin typeface="Calibri" panose="020F0502020204030204" pitchFamily="34" charset="0"/>
                <a:cs typeface="Calibri" panose="020F0502020204030204" pitchFamily="34" charset="0"/>
                <a:hlinkClick r:id="rId5"/>
              </a:rPr>
              <a:t>FAQ: What supporting documents must I submit to report a new Estate Case? | South African Revenue Service (sars.gov.za)</a:t>
            </a:r>
            <a:r>
              <a:rPr lang="en-GB" sz="1800" dirty="0">
                <a:solidFill>
                  <a:prstClr val="black">
                    <a:lumMod val="75000"/>
                    <a:lumOff val="25000"/>
                  </a:prstClr>
                </a:solidFill>
                <a:latin typeface="Calibri" panose="020F0502020204030204" pitchFamily="34" charset="0"/>
                <a:cs typeface="Calibri" panose="020F0502020204030204" pitchFamily="34" charset="0"/>
              </a:rPr>
              <a:t> </a:t>
            </a:r>
          </a:p>
          <a:p>
            <a:pPr marL="285750" indent="-285750" algn="just" defTabSz="685784">
              <a:lnSpc>
                <a:spcPct val="150000"/>
              </a:lnSpc>
              <a:spcBef>
                <a:spcPts val="450"/>
              </a:spcBef>
              <a:spcAft>
                <a:spcPts val="450"/>
              </a:spcAft>
              <a:buFont typeface="Arial" panose="020B0604020202020204" pitchFamily="34" charset="0"/>
              <a:buChar char="•"/>
              <a:defRPr/>
            </a:pPr>
            <a:endParaRPr lang="en-GB" sz="1800" dirty="0">
              <a:solidFill>
                <a:prstClr val="black"/>
              </a:solidFill>
              <a:latin typeface="Calibri" panose="020F0502020204030204" pitchFamily="34" charset="0"/>
              <a:cs typeface="Calibri" panose="020F0502020204030204" pitchFamily="34" charset="0"/>
            </a:endParaRPr>
          </a:p>
          <a:p>
            <a:pPr marL="0" lvl="2" algn="just" defTabSz="685784">
              <a:lnSpc>
                <a:spcPct val="150000"/>
              </a:lnSpc>
              <a:spcBef>
                <a:spcPts val="450"/>
              </a:spcBef>
              <a:spcAft>
                <a:spcPts val="450"/>
              </a:spcAft>
              <a:defRPr/>
            </a:pPr>
            <a:endParaRPr lang="en-GB" dirty="0">
              <a:solidFill>
                <a:prstClr val="black">
                  <a:lumMod val="75000"/>
                  <a:lumOff val="25000"/>
                </a:prstClr>
              </a:solidFill>
            </a:endParaRPr>
          </a:p>
          <a:p>
            <a:pPr marL="0" lvl="2" algn="just" defTabSz="685784">
              <a:lnSpc>
                <a:spcPct val="150000"/>
              </a:lnSpc>
              <a:spcBef>
                <a:spcPts val="450"/>
              </a:spcBef>
              <a:spcAft>
                <a:spcPts val="450"/>
              </a:spcAft>
              <a:defRPr/>
            </a:pPr>
            <a:endParaRPr lang="en-GB" dirty="0">
              <a:solidFill>
                <a:prstClr val="black">
                  <a:lumMod val="75000"/>
                  <a:lumOff val="25000"/>
                </a:prstClr>
              </a:solidFill>
            </a:endParaRPr>
          </a:p>
          <a:p>
            <a:pPr marL="857229" lvl="2" indent="-269993" algn="just" defTabSz="685784">
              <a:lnSpc>
                <a:spcPct val="150000"/>
              </a:lnSpc>
              <a:spcBef>
                <a:spcPts val="450"/>
              </a:spcBef>
              <a:spcAft>
                <a:spcPts val="450"/>
              </a:spcAft>
              <a:buBlip>
                <a:blip r:embed="rId6"/>
              </a:buBlip>
              <a:defRPr/>
            </a:pPr>
            <a:endParaRPr lang="en-ZA" dirty="0">
              <a:solidFill>
                <a:prstClr val="black">
                  <a:lumMod val="75000"/>
                  <a:lumOff val="25000"/>
                </a:prstClr>
              </a:solidFill>
            </a:endParaRPr>
          </a:p>
          <a:p>
            <a:endParaRPr lang="en-ZA" dirty="0"/>
          </a:p>
        </p:txBody>
      </p:sp>
    </p:spTree>
    <p:extLst>
      <p:ext uri="{BB962C8B-B14F-4D97-AF65-F5344CB8AC3E}">
        <p14:creationId xmlns:p14="http://schemas.microsoft.com/office/powerpoint/2010/main" val="3083716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683" y="206428"/>
            <a:ext cx="8763001" cy="1906974"/>
          </a:xfrm>
        </p:spPr>
        <p:txBody>
          <a:bodyPr>
            <a:noAutofit/>
          </a:bodyPr>
          <a:lstStyle/>
          <a:p>
            <a:pPr algn="ctr"/>
            <a:r>
              <a:rPr lang="en-ZA" sz="4000" dirty="0"/>
              <a:t>Welcome to the </a:t>
            </a:r>
            <a:br>
              <a:rPr lang="en-ZA" sz="4000" dirty="0"/>
            </a:br>
            <a:r>
              <a:rPr lang="en-ZA" sz="4000" dirty="0"/>
              <a:t>SARS </a:t>
            </a:r>
            <a:br>
              <a:rPr lang="en-ZA" sz="4000" dirty="0"/>
            </a:br>
            <a:r>
              <a:rPr lang="en-ZA" sz="4000" dirty="0"/>
              <a:t>Tax Webinar</a:t>
            </a:r>
          </a:p>
        </p:txBody>
      </p:sp>
      <p:sp>
        <p:nvSpPr>
          <p:cNvPr id="9" name="Content Placeholder 2"/>
          <p:cNvSpPr txBox="1">
            <a:spLocks/>
          </p:cNvSpPr>
          <p:nvPr/>
        </p:nvSpPr>
        <p:spPr>
          <a:xfrm>
            <a:off x="223683" y="2228227"/>
            <a:ext cx="8558981" cy="2735318"/>
          </a:xfrm>
          <a:prstGeom prst="rect">
            <a:avLst/>
          </a:prstGeom>
        </p:spPr>
        <p:txBody>
          <a:bodyPr>
            <a:normAutofit/>
          </a:bodyPr>
          <a:lst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2"/>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Tx/>
              <a:buNone/>
              <a:tabLst/>
              <a:defRPr/>
            </a:pPr>
            <a:endParaRPr kumimoji="0" lang="en-ZA" sz="1600" b="0" i="0" u="none" strike="noStrike" kern="1200" cap="none" spc="0" normalizeH="0" baseline="0" noProof="0" dirty="0">
              <a:ln>
                <a:noFill/>
              </a:ln>
              <a:solidFill>
                <a:prstClr val="black">
                  <a:lumMod val="75000"/>
                  <a:lumOff val="25000"/>
                </a:prstClr>
              </a:solidFill>
              <a:effectLst/>
              <a:uLnTx/>
              <a:uFillTx/>
              <a:latin typeface="Arial" charset="0"/>
              <a:ea typeface="+mn-ea"/>
              <a:cs typeface="+mn-cs"/>
            </a:endParaRPr>
          </a:p>
        </p:txBody>
      </p:sp>
      <p:sp>
        <p:nvSpPr>
          <p:cNvPr id="3" name="Rectangle 2"/>
          <p:cNvSpPr/>
          <p:nvPr/>
        </p:nvSpPr>
        <p:spPr>
          <a:xfrm>
            <a:off x="223683" y="2934656"/>
            <a:ext cx="5750621" cy="1200329"/>
          </a:xfrm>
          <a:prstGeom prst="rect">
            <a:avLst/>
          </a:prstGeom>
          <a:solidFill>
            <a:schemeClr val="accent1">
              <a:lumMod val="20000"/>
              <a:lumOff val="8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44546A"/>
                </a:solidFill>
                <a:effectLst/>
                <a:uLnTx/>
                <a:uFillTx/>
                <a:latin typeface="Arial" panose="020B0604020202020204"/>
                <a:ea typeface="+mn-ea"/>
                <a:cs typeface="+mn-cs"/>
              </a:rPr>
              <a:t>Purpose: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44546A"/>
                </a:solidFill>
                <a:effectLst/>
                <a:uLnTx/>
                <a:uFillTx/>
                <a:latin typeface="Arial" panose="020B0604020202020204"/>
                <a:ea typeface="+mn-ea"/>
                <a:cs typeface="+mn-cs"/>
              </a:rPr>
              <a:t>This presentation is merely to provide information in an easily understandable format and is intended to make the provisions of the legislation more accessible</a:t>
            </a:r>
          </a:p>
        </p:txBody>
      </p:sp>
      <p:sp>
        <p:nvSpPr>
          <p:cNvPr id="4" name="TextBox 3"/>
          <p:cNvSpPr txBox="1"/>
          <p:nvPr/>
        </p:nvSpPr>
        <p:spPr>
          <a:xfrm>
            <a:off x="223683" y="4249810"/>
            <a:ext cx="6438334" cy="1200329"/>
          </a:xfrm>
          <a:prstGeom prst="rect">
            <a:avLst/>
          </a:prstGeom>
          <a:solidFill>
            <a:schemeClr val="accent1">
              <a:lumMod val="60000"/>
              <a:lumOff val="40000"/>
            </a:schemeClr>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44546A"/>
                </a:solidFill>
                <a:effectLst/>
                <a:uLnTx/>
                <a:uFillTx/>
                <a:latin typeface="Arial" panose="020B0604020202020204"/>
                <a:ea typeface="+mn-ea"/>
                <a:cs typeface="+mn-cs"/>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44546A"/>
                </a:solidFill>
                <a:effectLst/>
                <a:uLnTx/>
                <a:uFillTx/>
                <a:latin typeface="Arial" panose="020B0604020202020204"/>
                <a:ea typeface="+mn-ea"/>
                <a:cs typeface="+mn-cs"/>
              </a:rPr>
              <a:t>The information therefore has no binding legal effect and the relevant legislation must be consulted in the event of any doubt as to the meaning or application of any provision.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4728" y="2224531"/>
            <a:ext cx="2458098" cy="3687147"/>
          </a:xfrm>
          <a:prstGeom prst="rect">
            <a:avLst/>
          </a:prstGeom>
        </p:spPr>
      </p:pic>
      <p:sp>
        <p:nvSpPr>
          <p:cNvPr id="6" name="Slide Number Placeholder 5">
            <a:extLst>
              <a:ext uri="{FF2B5EF4-FFF2-40B4-BE49-F238E27FC236}">
                <a16:creationId xmlns:a16="http://schemas.microsoft.com/office/drawing/2014/main" id="{1E8C9674-4787-2667-B16E-B296D3001DB5}"/>
              </a:ext>
            </a:extLst>
          </p:cNvPr>
          <p:cNvSpPr>
            <a:spLocks noGrp="1"/>
          </p:cNvSpPr>
          <p:nvPr>
            <p:ph type="sldNum" sz="quarter" idx="10"/>
          </p:nvPr>
        </p:nvSpPr>
        <p:spPr/>
        <p:txBody>
          <a:bodyPr/>
          <a:lstStyle/>
          <a:p>
            <a:fld id="{B540B12B-D968-2643-8E7F-238A3C456CC9}" type="slidenum">
              <a:rPr lang="en-US" smtClean="0"/>
              <a:pPr/>
              <a:t>1</a:t>
            </a:fld>
            <a:endParaRPr lang="en-US" dirty="0"/>
          </a:p>
        </p:txBody>
      </p:sp>
    </p:spTree>
    <p:extLst>
      <p:ext uri="{BB962C8B-B14F-4D97-AF65-F5344CB8AC3E}">
        <p14:creationId xmlns:p14="http://schemas.microsoft.com/office/powerpoint/2010/main" val="21249943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9969C-1EDD-4E4E-84CB-9628B78C3BCE}"/>
              </a:ext>
            </a:extLst>
          </p:cNvPr>
          <p:cNvSpPr>
            <a:spLocks noGrp="1"/>
          </p:cNvSpPr>
          <p:nvPr>
            <p:ph type="title"/>
          </p:nvPr>
        </p:nvSpPr>
        <p:spPr>
          <a:xfrm>
            <a:off x="457653" y="171753"/>
            <a:ext cx="8228693" cy="532606"/>
          </a:xfrm>
          <a:solidFill>
            <a:schemeClr val="bg2"/>
          </a:solidFill>
        </p:spPr>
        <p:txBody>
          <a:bodyPr>
            <a:normAutofit/>
          </a:bodyPr>
          <a:lstStyle/>
          <a:p>
            <a:pPr algn="ctr"/>
            <a:r>
              <a:rPr lang="en-ZA" sz="3000" dirty="0">
                <a:solidFill>
                  <a:schemeClr val="accent5">
                    <a:lumMod val="75000"/>
                  </a:schemeClr>
                </a:solidFill>
                <a:latin typeface="+mn-lt"/>
                <a:cs typeface="Arial" panose="020B0604020202020204" pitchFamily="34" charset="0"/>
              </a:rPr>
              <a:t>Go Digital</a:t>
            </a:r>
          </a:p>
        </p:txBody>
      </p:sp>
      <p:sp>
        <p:nvSpPr>
          <p:cNvPr id="3" name="Slide Number Placeholder 2">
            <a:extLst>
              <a:ext uri="{FF2B5EF4-FFF2-40B4-BE49-F238E27FC236}">
                <a16:creationId xmlns:a16="http://schemas.microsoft.com/office/drawing/2014/main" id="{A7DE4735-0A68-4FAE-846A-852712DEB2E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35C900BF-919F-4686-BC94-9879425C107A}"/>
              </a:ext>
            </a:extLst>
          </p:cNvPr>
          <p:cNvSpPr>
            <a:spLocks noGrp="1"/>
          </p:cNvSpPr>
          <p:nvPr>
            <p:ph type="body" sz="quarter" idx="11"/>
          </p:nvPr>
        </p:nvSpPr>
        <p:spPr>
          <a:xfrm>
            <a:off x="457652" y="1077280"/>
            <a:ext cx="8184811" cy="3294958"/>
          </a:xfrm>
          <a:solidFill>
            <a:schemeClr val="bg1"/>
          </a:solidFill>
        </p:spPr>
        <p:txBody>
          <a:bodyPr>
            <a:noAutofit/>
          </a:bodyPr>
          <a:lstStyle/>
          <a:p>
            <a:pPr marL="285750" indent="-285750" fontAlgn="t">
              <a:lnSpc>
                <a:spcPct val="150000"/>
              </a:lnSpc>
              <a:buFont typeface="Wingdings" panose="05000000000000000000" pitchFamily="2" charset="2"/>
              <a:buChar char="§"/>
            </a:pPr>
            <a:r>
              <a:rPr lang="en-ZA" sz="2200" dirty="0">
                <a:solidFill>
                  <a:schemeClr val="tx1"/>
                </a:solidFill>
                <a:latin typeface="+mn-lt"/>
                <a:cs typeface="72 Condensed" panose="020B0506030000000003" pitchFamily="34" charset="0"/>
              </a:rPr>
              <a:t>We’ve made it easier for you</a:t>
            </a:r>
          </a:p>
          <a:p>
            <a:pPr fontAlgn="t">
              <a:lnSpc>
                <a:spcPct val="150000"/>
              </a:lnSpc>
            </a:pPr>
            <a:r>
              <a:rPr lang="en-ZA" sz="2200" dirty="0">
                <a:solidFill>
                  <a:schemeClr val="tx1"/>
                </a:solidFill>
                <a:latin typeface="+mn-lt"/>
                <a:cs typeface="72 Condensed" panose="020B0506030000000003" pitchFamily="34" charset="0"/>
              </a:rPr>
              <a:t>        Go Digital! </a:t>
            </a:r>
          </a:p>
          <a:p>
            <a:pPr marL="742950" lvl="1" indent="-285750" fontAlgn="t">
              <a:buFont typeface="Arial" charset="0"/>
              <a:buChar char="•"/>
            </a:pPr>
            <a:r>
              <a:rPr lang="en-ZA" sz="2200" dirty="0">
                <a:solidFill>
                  <a:schemeClr val="tx1"/>
                </a:solidFill>
                <a:latin typeface="+mn-lt"/>
                <a:cs typeface="72 Condensed" panose="020B0506030000000003" pitchFamily="34" charset="0"/>
              </a:rPr>
              <a:t>Register for eFiling</a:t>
            </a:r>
          </a:p>
          <a:p>
            <a:pPr marL="742950" lvl="1" indent="-285750" fontAlgn="t">
              <a:buFont typeface="Arial" charset="0"/>
              <a:buChar char="•"/>
            </a:pPr>
            <a:r>
              <a:rPr lang="en-ZA" sz="2200" dirty="0">
                <a:solidFill>
                  <a:schemeClr val="tx1"/>
                </a:solidFill>
                <a:latin typeface="+mn-lt"/>
                <a:cs typeface="72 Condensed" panose="020B0506030000000003" pitchFamily="34" charset="0"/>
              </a:rPr>
              <a:t>SARS Online Query System (Any other queries)</a:t>
            </a:r>
            <a:br>
              <a:rPr lang="en-ZA" sz="2200" dirty="0">
                <a:solidFill>
                  <a:schemeClr val="tx1"/>
                </a:solidFill>
                <a:latin typeface="+mn-lt"/>
                <a:cs typeface="72 Condensed" panose="020B0506030000000003" pitchFamily="34" charset="0"/>
              </a:rPr>
            </a:br>
            <a:endParaRPr lang="en-ZA" sz="2200" dirty="0">
              <a:solidFill>
                <a:schemeClr val="tx1"/>
              </a:solidFill>
              <a:latin typeface="+mn-lt"/>
              <a:cs typeface="72 Condensed" panose="020B0506030000000003" pitchFamily="34" charset="0"/>
            </a:endParaRPr>
          </a:p>
          <a:p>
            <a:pPr marL="285750" indent="-285750" fontAlgn="t">
              <a:buFont typeface="Wingdings" panose="05000000000000000000" pitchFamily="2" charset="2"/>
              <a:buChar char="§"/>
            </a:pPr>
            <a:r>
              <a:rPr lang="en-ZA" sz="2200" dirty="0">
                <a:solidFill>
                  <a:schemeClr val="tx1"/>
                </a:solidFill>
                <a:latin typeface="+mn-lt"/>
                <a:cs typeface="72 Condensed" panose="020B0506030000000003" pitchFamily="34" charset="0"/>
              </a:rPr>
              <a:t>Visit us on our Social Media platforms</a:t>
            </a:r>
          </a:p>
          <a:p>
            <a:pPr marL="742950" lvl="1" indent="-285750" fontAlgn="t">
              <a:buFont typeface="Arial" panose="020B0604020202020204" pitchFamily="34" charset="0"/>
              <a:buChar char="•"/>
            </a:pPr>
            <a:r>
              <a:rPr lang="en-ZA" sz="2200" dirty="0">
                <a:solidFill>
                  <a:schemeClr val="tx1"/>
                </a:solidFill>
                <a:latin typeface="+mn-lt"/>
                <a:cs typeface="72 Condensed" panose="020B0506030000000003" pitchFamily="34" charset="0"/>
              </a:rPr>
              <a:t>LinkedIn  		Facebook 	Twitter</a:t>
            </a:r>
          </a:p>
        </p:txBody>
      </p:sp>
      <p:sp>
        <p:nvSpPr>
          <p:cNvPr id="6" name="Rounded Rectangle 2">
            <a:extLst>
              <a:ext uri="{FF2B5EF4-FFF2-40B4-BE49-F238E27FC236}">
                <a16:creationId xmlns:a16="http://schemas.microsoft.com/office/drawing/2014/main" id="{682CC6EA-5D73-4CD1-A45E-C00785A9FA79}"/>
              </a:ext>
            </a:extLst>
          </p:cNvPr>
          <p:cNvSpPr/>
          <p:nvPr/>
        </p:nvSpPr>
        <p:spPr>
          <a:xfrm>
            <a:off x="406125" y="4623564"/>
            <a:ext cx="8331750" cy="1569557"/>
          </a:xfrm>
          <a:prstGeom prst="roundRect">
            <a:avLst/>
          </a:prstGeom>
          <a:solidFill>
            <a:srgbClr val="004C85"/>
          </a:solid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
              <a:tabLst/>
              <a:defRPr/>
            </a:pPr>
            <a:r>
              <a:rPr kumimoji="0" lang="en-ZA" sz="2000" b="0" i="0" u="none" strike="noStrike" kern="1200" cap="none" spc="0" normalizeH="0" baseline="0" noProof="0" dirty="0">
                <a:ln>
                  <a:noFill/>
                </a:ln>
                <a:solidFill>
                  <a:prstClr val="white"/>
                </a:solidFill>
                <a:effectLst/>
                <a:uLnTx/>
                <a:uFillTx/>
                <a:ea typeface="+mn-ea"/>
                <a:cs typeface="72 Condensed" panose="020B0506030000000003" pitchFamily="34" charset="0"/>
              </a:rPr>
              <a:t>For more information on Estates, please visit: </a:t>
            </a:r>
          </a:p>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q"/>
              <a:tabLst/>
              <a:defRPr/>
            </a:pPr>
            <a:endParaRPr kumimoji="0" lang="en-ZA" sz="2000" b="0" i="0" u="none" strike="noStrike" kern="1200" cap="none" spc="0" normalizeH="0" baseline="0" noProof="0" dirty="0">
              <a:ln>
                <a:noFill/>
              </a:ln>
              <a:solidFill>
                <a:prstClr val="white"/>
              </a:solidFill>
              <a:effectLst/>
              <a:uLnTx/>
              <a:uFillTx/>
              <a:ea typeface="+mn-ea"/>
              <a:cs typeface="72 Condensed" panose="020B0506030000000003" pitchFamily="34" charset="0"/>
            </a:endParaRPr>
          </a:p>
          <a:p>
            <a:pPr marL="285750" marR="0" lvl="0" indent="-285750" algn="l" defTabSz="914400" rtl="0" eaLnBrk="1" fontAlgn="t" latinLnBrk="0" hangingPunct="1">
              <a:lnSpc>
                <a:spcPct val="100000"/>
              </a:lnSpc>
              <a:spcBef>
                <a:spcPts val="0"/>
              </a:spcBef>
              <a:spcAft>
                <a:spcPts val="0"/>
              </a:spcAft>
              <a:buClrTx/>
              <a:buSzTx/>
              <a:buFont typeface="Wingdings" panose="05000000000000000000" pitchFamily="2" charset="2"/>
              <a:buChar char="q"/>
              <a:tabLst/>
              <a:defRPr/>
            </a:pPr>
            <a:r>
              <a:rPr kumimoji="0" lang="en-ZA" sz="2000" b="0" i="0" u="none" strike="noStrike" kern="1200" cap="none" spc="0" normalizeH="0" baseline="0" noProof="0" dirty="0">
                <a:ln>
                  <a:noFill/>
                </a:ln>
                <a:solidFill>
                  <a:prstClr val="white"/>
                </a:solidFill>
                <a:effectLst/>
                <a:uLnTx/>
                <a:uFillTx/>
                <a:ea typeface="+mn-ea"/>
                <a:cs typeface="72 Condensed" panose="020B0506030000000003" pitchFamily="34" charset="0"/>
              </a:rPr>
              <a:t>SARS website: </a:t>
            </a:r>
            <a:r>
              <a:rPr kumimoji="0" lang="en-ZA" sz="2000" b="0" i="0" u="none" strike="noStrike" kern="1200" cap="none" spc="0" normalizeH="0" baseline="0" noProof="0" dirty="0">
                <a:ln>
                  <a:noFill/>
                </a:ln>
                <a:solidFill>
                  <a:prstClr val="white"/>
                </a:solidFill>
                <a:effectLst/>
                <a:uLnTx/>
                <a:uFillTx/>
                <a:ea typeface="+mn-ea"/>
                <a:cs typeface="72 Condensed" panose="020B0506030000000003" pitchFamily="34" charset="0"/>
                <a:hlinkClick r:id="rId2">
                  <a:extLst>
                    <a:ext uri="{A12FA001-AC4F-418D-AE19-62706E023703}">
                      <ahyp:hlinkClr xmlns:ahyp="http://schemas.microsoft.com/office/drawing/2018/hyperlinkcolor" val="tx"/>
                    </a:ext>
                  </a:extLst>
                </a:hlinkClick>
              </a:rPr>
              <a:t>www.sars.gov.za</a:t>
            </a:r>
            <a:r>
              <a:rPr kumimoji="0" lang="en-ZA" sz="2000" b="0" i="0" u="none" strike="noStrike" kern="1200" cap="none" spc="0" normalizeH="0" baseline="0" noProof="0" dirty="0">
                <a:ln>
                  <a:noFill/>
                </a:ln>
                <a:solidFill>
                  <a:prstClr val="white"/>
                </a:solidFill>
                <a:effectLst/>
                <a:uLnTx/>
                <a:uFillTx/>
                <a:ea typeface="+mn-ea"/>
                <a:cs typeface="72 Condensed" panose="020B0506030000000003" pitchFamily="34" charset="0"/>
              </a:rPr>
              <a:t>  </a:t>
            </a:r>
          </a:p>
        </p:txBody>
      </p:sp>
      <p:pic>
        <p:nvPicPr>
          <p:cNvPr id="7" name="Picture 6">
            <a:extLst>
              <a:ext uri="{FF2B5EF4-FFF2-40B4-BE49-F238E27FC236}">
                <a16:creationId xmlns:a16="http://schemas.microsoft.com/office/drawing/2014/main" id="{6346ECA3-8E28-4A42-A900-179F643A96EF}"/>
              </a:ext>
            </a:extLst>
          </p:cNvPr>
          <p:cNvPicPr>
            <a:picLocks noChangeAspect="1"/>
          </p:cNvPicPr>
          <p:nvPr/>
        </p:nvPicPr>
        <p:blipFill>
          <a:blip r:embed="rId3"/>
          <a:stretch>
            <a:fillRect/>
          </a:stretch>
        </p:blipFill>
        <p:spPr>
          <a:xfrm>
            <a:off x="6571853" y="1037597"/>
            <a:ext cx="2114493" cy="1489293"/>
          </a:xfrm>
          <a:prstGeom prst="rect">
            <a:avLst/>
          </a:prstGeom>
        </p:spPr>
      </p:pic>
      <p:sp>
        <p:nvSpPr>
          <p:cNvPr id="9" name="Shape">
            <a:extLst>
              <a:ext uri="{FF2B5EF4-FFF2-40B4-BE49-F238E27FC236}">
                <a16:creationId xmlns:a16="http://schemas.microsoft.com/office/drawing/2014/main" id="{E8AD19C5-2A76-44CE-9A3E-C21724945C5E}"/>
              </a:ext>
            </a:extLst>
          </p:cNvPr>
          <p:cNvSpPr/>
          <p:nvPr/>
        </p:nvSpPr>
        <p:spPr>
          <a:xfrm>
            <a:off x="2186528" y="3910810"/>
            <a:ext cx="346409" cy="3398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790" y="0"/>
                  <a:pt x="0" y="4917"/>
                  <a:pt x="0" y="10616"/>
                </a:cubicBezTo>
                <a:cubicBezTo>
                  <a:pt x="0" y="16729"/>
                  <a:pt x="4790" y="21600"/>
                  <a:pt x="10800" y="21600"/>
                </a:cubicBezTo>
                <a:cubicBezTo>
                  <a:pt x="16810" y="21600"/>
                  <a:pt x="21600" y="16729"/>
                  <a:pt x="21600" y="10616"/>
                </a:cubicBezTo>
                <a:cubicBezTo>
                  <a:pt x="21600" y="4917"/>
                  <a:pt x="16810" y="0"/>
                  <a:pt x="10800" y="0"/>
                </a:cubicBezTo>
                <a:close/>
                <a:moveTo>
                  <a:pt x="7998" y="15534"/>
                </a:moveTo>
                <a:cubicBezTo>
                  <a:pt x="6010" y="15534"/>
                  <a:pt x="6010" y="15534"/>
                  <a:pt x="6010" y="15534"/>
                </a:cubicBezTo>
                <a:cubicBezTo>
                  <a:pt x="6010" y="8180"/>
                  <a:pt x="6010" y="8180"/>
                  <a:pt x="6010" y="8180"/>
                </a:cubicBezTo>
                <a:cubicBezTo>
                  <a:pt x="7998" y="8180"/>
                  <a:pt x="7998" y="8180"/>
                  <a:pt x="7998" y="8180"/>
                </a:cubicBezTo>
                <a:lnTo>
                  <a:pt x="7998" y="15534"/>
                </a:lnTo>
                <a:close/>
                <a:moveTo>
                  <a:pt x="7185" y="7353"/>
                </a:moveTo>
                <a:cubicBezTo>
                  <a:pt x="6372" y="7353"/>
                  <a:pt x="6010" y="6940"/>
                  <a:pt x="6010" y="6158"/>
                </a:cubicBezTo>
                <a:cubicBezTo>
                  <a:pt x="6010" y="5745"/>
                  <a:pt x="6372" y="4917"/>
                  <a:pt x="7185" y="4917"/>
                </a:cubicBezTo>
                <a:cubicBezTo>
                  <a:pt x="7592" y="4917"/>
                  <a:pt x="7998" y="5745"/>
                  <a:pt x="8405" y="6158"/>
                </a:cubicBezTo>
                <a:cubicBezTo>
                  <a:pt x="8405" y="6940"/>
                  <a:pt x="7592" y="7353"/>
                  <a:pt x="7185" y="7353"/>
                </a:cubicBezTo>
                <a:close/>
                <a:moveTo>
                  <a:pt x="15997" y="15534"/>
                </a:moveTo>
                <a:cubicBezTo>
                  <a:pt x="14008" y="15534"/>
                  <a:pt x="14008" y="15534"/>
                  <a:pt x="14008" y="15534"/>
                </a:cubicBezTo>
                <a:cubicBezTo>
                  <a:pt x="14008" y="11443"/>
                  <a:pt x="14008" y="11443"/>
                  <a:pt x="14008" y="11443"/>
                </a:cubicBezTo>
                <a:cubicBezTo>
                  <a:pt x="14008" y="10616"/>
                  <a:pt x="13556" y="9789"/>
                  <a:pt x="12833" y="9789"/>
                </a:cubicBezTo>
                <a:cubicBezTo>
                  <a:pt x="12427" y="9789"/>
                  <a:pt x="11975" y="10203"/>
                  <a:pt x="11568" y="10616"/>
                </a:cubicBezTo>
                <a:lnTo>
                  <a:pt x="11568" y="11030"/>
                </a:lnTo>
                <a:cubicBezTo>
                  <a:pt x="11568" y="15534"/>
                  <a:pt x="11568" y="15534"/>
                  <a:pt x="11568" y="15534"/>
                </a:cubicBezTo>
                <a:cubicBezTo>
                  <a:pt x="9580" y="15534"/>
                  <a:pt x="9580" y="15534"/>
                  <a:pt x="9580" y="15534"/>
                </a:cubicBezTo>
                <a:cubicBezTo>
                  <a:pt x="9580" y="10616"/>
                  <a:pt x="9580" y="10616"/>
                  <a:pt x="9580" y="10616"/>
                </a:cubicBezTo>
                <a:cubicBezTo>
                  <a:pt x="9580" y="9421"/>
                  <a:pt x="9580" y="9008"/>
                  <a:pt x="9173" y="8180"/>
                </a:cubicBezTo>
                <a:cubicBezTo>
                  <a:pt x="11162" y="8180"/>
                  <a:pt x="11162" y="8180"/>
                  <a:pt x="11162" y="8180"/>
                </a:cubicBezTo>
                <a:cubicBezTo>
                  <a:pt x="11162" y="9008"/>
                  <a:pt x="11162" y="9008"/>
                  <a:pt x="11162" y="9008"/>
                </a:cubicBezTo>
                <a:cubicBezTo>
                  <a:pt x="11568" y="9008"/>
                  <a:pt x="11568" y="9008"/>
                  <a:pt x="11568" y="9008"/>
                </a:cubicBezTo>
                <a:cubicBezTo>
                  <a:pt x="11568" y="8594"/>
                  <a:pt x="12427" y="8180"/>
                  <a:pt x="13556" y="8180"/>
                </a:cubicBezTo>
                <a:cubicBezTo>
                  <a:pt x="15228" y="8180"/>
                  <a:pt x="15997" y="9008"/>
                  <a:pt x="15997" y="11030"/>
                </a:cubicBezTo>
                <a:lnTo>
                  <a:pt x="15997" y="15534"/>
                </a:lnTo>
                <a:close/>
              </a:path>
            </a:pathLst>
          </a:custGeom>
          <a:solidFill>
            <a:srgbClr val="002060"/>
          </a:solidFill>
          <a:ln w="12700">
            <a:miter lim="400000"/>
          </a:ln>
        </p:spPr>
        <p:txBody>
          <a:bodyPr lIns="60960" tIns="60960" rIns="60960" bIns="60960" anchor="ct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white"/>
              </a:solidFill>
              <a:effectLst/>
              <a:uLnTx/>
              <a:uFillTx/>
              <a:latin typeface="Calibri"/>
              <a:ea typeface="+mn-ea"/>
              <a:cs typeface="Calibri"/>
              <a:sym typeface="Calibri"/>
            </a:endParaRPr>
          </a:p>
        </p:txBody>
      </p:sp>
      <p:sp>
        <p:nvSpPr>
          <p:cNvPr id="10" name="Shape">
            <a:extLst>
              <a:ext uri="{FF2B5EF4-FFF2-40B4-BE49-F238E27FC236}">
                <a16:creationId xmlns:a16="http://schemas.microsoft.com/office/drawing/2014/main" id="{448760D3-6C2E-48EF-ACCD-B40EDD40BD2A}"/>
              </a:ext>
            </a:extLst>
          </p:cNvPr>
          <p:cNvSpPr/>
          <p:nvPr/>
        </p:nvSpPr>
        <p:spPr>
          <a:xfrm>
            <a:off x="4319201" y="3908470"/>
            <a:ext cx="346409" cy="342173"/>
          </a:xfrm>
          <a:custGeom>
            <a:avLst/>
            <a:gdLst/>
            <a:ahLst/>
            <a:cxnLst>
              <a:cxn ang="0">
                <a:pos x="wd2" y="hd2"/>
              </a:cxn>
              <a:cxn ang="5400000">
                <a:pos x="wd2" y="hd2"/>
              </a:cxn>
              <a:cxn ang="10800000">
                <a:pos x="wd2" y="hd2"/>
              </a:cxn>
              <a:cxn ang="16200000">
                <a:pos x="wd2" y="hd2"/>
              </a:cxn>
            </a:cxnLst>
            <a:rect l="0" t="0" r="r" b="b"/>
            <a:pathLst>
              <a:path w="21600" h="21600" extrusionOk="0">
                <a:moveTo>
                  <a:pt x="10845" y="0"/>
                </a:moveTo>
                <a:cubicBezTo>
                  <a:pt x="4790" y="0"/>
                  <a:pt x="0" y="4917"/>
                  <a:pt x="0" y="10616"/>
                </a:cubicBezTo>
                <a:cubicBezTo>
                  <a:pt x="0" y="16683"/>
                  <a:pt x="4790" y="21600"/>
                  <a:pt x="10845" y="21600"/>
                </a:cubicBezTo>
                <a:cubicBezTo>
                  <a:pt x="16810" y="21600"/>
                  <a:pt x="21600" y="16683"/>
                  <a:pt x="21600" y="10616"/>
                </a:cubicBezTo>
                <a:cubicBezTo>
                  <a:pt x="21600" y="4917"/>
                  <a:pt x="16810" y="0"/>
                  <a:pt x="10845" y="0"/>
                </a:cubicBezTo>
                <a:close/>
                <a:moveTo>
                  <a:pt x="13240" y="7353"/>
                </a:moveTo>
                <a:cubicBezTo>
                  <a:pt x="11613" y="7353"/>
                  <a:pt x="11613" y="7353"/>
                  <a:pt x="11613" y="7353"/>
                </a:cubicBezTo>
                <a:cubicBezTo>
                  <a:pt x="11613" y="7353"/>
                  <a:pt x="11252" y="7767"/>
                  <a:pt x="11252" y="8180"/>
                </a:cubicBezTo>
                <a:cubicBezTo>
                  <a:pt x="11252" y="8962"/>
                  <a:pt x="11252" y="8962"/>
                  <a:pt x="11252" y="8962"/>
                </a:cubicBezTo>
                <a:cubicBezTo>
                  <a:pt x="13240" y="8962"/>
                  <a:pt x="13240" y="8962"/>
                  <a:pt x="13240" y="8962"/>
                </a:cubicBezTo>
                <a:cubicBezTo>
                  <a:pt x="13240" y="11030"/>
                  <a:pt x="13240" y="11030"/>
                  <a:pt x="13240" y="11030"/>
                </a:cubicBezTo>
                <a:cubicBezTo>
                  <a:pt x="11252" y="11030"/>
                  <a:pt x="11252" y="11030"/>
                  <a:pt x="11252" y="11030"/>
                </a:cubicBezTo>
                <a:cubicBezTo>
                  <a:pt x="11252" y="15901"/>
                  <a:pt x="11252" y="15901"/>
                  <a:pt x="11252" y="15901"/>
                </a:cubicBezTo>
                <a:cubicBezTo>
                  <a:pt x="9625" y="15901"/>
                  <a:pt x="9625" y="15901"/>
                  <a:pt x="9625" y="15901"/>
                </a:cubicBezTo>
                <a:cubicBezTo>
                  <a:pt x="9625" y="11030"/>
                  <a:pt x="9625" y="11030"/>
                  <a:pt x="9625" y="11030"/>
                </a:cubicBezTo>
                <a:cubicBezTo>
                  <a:pt x="7637" y="11030"/>
                  <a:pt x="7637" y="11030"/>
                  <a:pt x="7637" y="11030"/>
                </a:cubicBezTo>
                <a:cubicBezTo>
                  <a:pt x="7637" y="8962"/>
                  <a:pt x="7637" y="8962"/>
                  <a:pt x="7637" y="8962"/>
                </a:cubicBezTo>
                <a:cubicBezTo>
                  <a:pt x="9625" y="8962"/>
                  <a:pt x="9625" y="8962"/>
                  <a:pt x="9625" y="8962"/>
                </a:cubicBezTo>
                <a:cubicBezTo>
                  <a:pt x="9625" y="8180"/>
                  <a:pt x="9625" y="8180"/>
                  <a:pt x="9625" y="8180"/>
                </a:cubicBezTo>
                <a:cubicBezTo>
                  <a:pt x="9625" y="6940"/>
                  <a:pt x="10393" y="5745"/>
                  <a:pt x="11613" y="5745"/>
                </a:cubicBezTo>
                <a:cubicBezTo>
                  <a:pt x="13240" y="5745"/>
                  <a:pt x="13240" y="5745"/>
                  <a:pt x="13240" y="5745"/>
                </a:cubicBezTo>
                <a:lnTo>
                  <a:pt x="13240" y="7353"/>
                </a:lnTo>
                <a:close/>
              </a:path>
            </a:pathLst>
          </a:custGeom>
          <a:solidFill>
            <a:srgbClr val="002060"/>
          </a:solidFill>
          <a:ln w="12700">
            <a:miter lim="400000"/>
          </a:ln>
        </p:spPr>
        <p:txBody>
          <a:bodyPr lIns="60960" tIns="60960" rIns="60960" bIns="60960" anchor="ct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11" name="Shape">
            <a:extLst>
              <a:ext uri="{FF2B5EF4-FFF2-40B4-BE49-F238E27FC236}">
                <a16:creationId xmlns:a16="http://schemas.microsoft.com/office/drawing/2014/main" id="{F6EE4CB0-BC6C-495D-B4B5-EE0C3DC04580}"/>
              </a:ext>
            </a:extLst>
          </p:cNvPr>
          <p:cNvSpPr/>
          <p:nvPr/>
        </p:nvSpPr>
        <p:spPr>
          <a:xfrm>
            <a:off x="6116446" y="3961991"/>
            <a:ext cx="367081" cy="268099"/>
          </a:xfrm>
          <a:custGeom>
            <a:avLst/>
            <a:gdLst/>
            <a:ahLst/>
            <a:cxnLst>
              <a:cxn ang="0">
                <a:pos x="wd2" y="hd2"/>
              </a:cxn>
              <a:cxn ang="5400000">
                <a:pos x="wd2" y="hd2"/>
              </a:cxn>
              <a:cxn ang="10800000">
                <a:pos x="wd2" y="hd2"/>
              </a:cxn>
              <a:cxn ang="16200000">
                <a:pos x="wd2" y="hd2"/>
              </a:cxn>
            </a:cxnLst>
            <a:rect l="0" t="0" r="r" b="b"/>
            <a:pathLst>
              <a:path w="21600" h="21600" extrusionOk="0">
                <a:moveTo>
                  <a:pt x="21600" y="2606"/>
                </a:moveTo>
                <a:cubicBezTo>
                  <a:pt x="20757" y="3127"/>
                  <a:pt x="19913" y="3648"/>
                  <a:pt x="19117" y="3648"/>
                </a:cubicBezTo>
                <a:cubicBezTo>
                  <a:pt x="19913" y="3127"/>
                  <a:pt x="20757" y="2085"/>
                  <a:pt x="20757" y="579"/>
                </a:cubicBezTo>
                <a:cubicBezTo>
                  <a:pt x="19913" y="1100"/>
                  <a:pt x="19117" y="1564"/>
                  <a:pt x="18226" y="2085"/>
                </a:cubicBezTo>
                <a:cubicBezTo>
                  <a:pt x="17430" y="1100"/>
                  <a:pt x="16165" y="0"/>
                  <a:pt x="14947" y="0"/>
                </a:cubicBezTo>
                <a:cubicBezTo>
                  <a:pt x="12416" y="0"/>
                  <a:pt x="10355" y="2606"/>
                  <a:pt x="10355" y="5675"/>
                </a:cubicBezTo>
                <a:cubicBezTo>
                  <a:pt x="10355" y="6196"/>
                  <a:pt x="10355" y="6717"/>
                  <a:pt x="10777" y="6717"/>
                </a:cubicBezTo>
                <a:cubicBezTo>
                  <a:pt x="7075" y="6717"/>
                  <a:pt x="3702" y="4691"/>
                  <a:pt x="1640" y="1100"/>
                </a:cubicBezTo>
                <a:cubicBezTo>
                  <a:pt x="1218" y="2085"/>
                  <a:pt x="797" y="3127"/>
                  <a:pt x="797" y="4169"/>
                </a:cubicBezTo>
                <a:cubicBezTo>
                  <a:pt x="797" y="5675"/>
                  <a:pt x="1640" y="7760"/>
                  <a:pt x="2858" y="8744"/>
                </a:cubicBezTo>
                <a:cubicBezTo>
                  <a:pt x="2062" y="8281"/>
                  <a:pt x="1640" y="8281"/>
                  <a:pt x="797" y="7760"/>
                </a:cubicBezTo>
                <a:cubicBezTo>
                  <a:pt x="797" y="10308"/>
                  <a:pt x="2483" y="12856"/>
                  <a:pt x="4592" y="13377"/>
                </a:cubicBezTo>
                <a:cubicBezTo>
                  <a:pt x="4170" y="13377"/>
                  <a:pt x="3702" y="13377"/>
                  <a:pt x="3280" y="13377"/>
                </a:cubicBezTo>
                <a:cubicBezTo>
                  <a:pt x="2858" y="13377"/>
                  <a:pt x="2858" y="13377"/>
                  <a:pt x="2483" y="13377"/>
                </a:cubicBezTo>
                <a:cubicBezTo>
                  <a:pt x="2858" y="15404"/>
                  <a:pt x="4592" y="17025"/>
                  <a:pt x="6653" y="17025"/>
                </a:cubicBezTo>
                <a:cubicBezTo>
                  <a:pt x="4967" y="18473"/>
                  <a:pt x="3280" y="19573"/>
                  <a:pt x="1218" y="19573"/>
                </a:cubicBezTo>
                <a:cubicBezTo>
                  <a:pt x="797" y="19573"/>
                  <a:pt x="375" y="19573"/>
                  <a:pt x="0" y="19573"/>
                </a:cubicBezTo>
                <a:cubicBezTo>
                  <a:pt x="2062" y="21079"/>
                  <a:pt x="4170" y="21600"/>
                  <a:pt x="6653" y="21600"/>
                </a:cubicBezTo>
                <a:cubicBezTo>
                  <a:pt x="14947" y="21600"/>
                  <a:pt x="19117" y="13377"/>
                  <a:pt x="19117" y="6196"/>
                </a:cubicBezTo>
                <a:lnTo>
                  <a:pt x="19117" y="5675"/>
                </a:lnTo>
                <a:cubicBezTo>
                  <a:pt x="20335" y="4691"/>
                  <a:pt x="20757" y="4169"/>
                  <a:pt x="21600" y="2606"/>
                </a:cubicBezTo>
              </a:path>
            </a:pathLst>
          </a:custGeom>
          <a:solidFill>
            <a:srgbClr val="002060"/>
          </a:solidFill>
          <a:ln w="12700">
            <a:miter lim="400000"/>
          </a:ln>
        </p:spPr>
        <p:txBody>
          <a:bodyPr lIns="60960" tIns="60960" rIns="60960" bIns="60960" anchor="ctr"/>
          <a:lstStyle/>
          <a:p>
            <a:pPr marL="0" marR="0" lvl="0" indent="0" algn="l" defTabSz="609600"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2060"/>
              </a:solidFill>
              <a:effectLst/>
              <a:uLnTx/>
              <a:uFillTx/>
              <a:latin typeface="Calibri"/>
              <a:ea typeface="+mn-ea"/>
              <a:cs typeface="Calibri"/>
              <a:sym typeface="Calibri"/>
            </a:endParaRPr>
          </a:p>
        </p:txBody>
      </p:sp>
      <p:sp>
        <p:nvSpPr>
          <p:cNvPr id="12" name="TextBox 11">
            <a:extLst>
              <a:ext uri="{FF2B5EF4-FFF2-40B4-BE49-F238E27FC236}">
                <a16:creationId xmlns:a16="http://schemas.microsoft.com/office/drawing/2014/main" id="{9A62FD10-5634-213F-B20F-9CEF29223973}"/>
              </a:ext>
            </a:extLst>
          </p:cNvPr>
          <p:cNvSpPr txBox="1"/>
          <p:nvPr/>
        </p:nvSpPr>
        <p:spPr>
          <a:xfrm>
            <a:off x="501537" y="744042"/>
            <a:ext cx="4317400"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200" b="1" i="0" u="none" strike="noStrike" kern="1200" cap="none" spc="0" normalizeH="0" baseline="0" noProof="0" dirty="0">
                <a:ln>
                  <a:noFill/>
                </a:ln>
                <a:solidFill>
                  <a:prstClr val="black"/>
                </a:solidFill>
                <a:effectLst/>
                <a:uLnTx/>
                <a:uFillTx/>
                <a:ea typeface="+mn-ea"/>
                <a:cs typeface="72 Condensed" panose="020B0506030000000003" pitchFamily="34" charset="0"/>
              </a:rPr>
              <a:t>Remember our Digital Channels</a:t>
            </a:r>
          </a:p>
        </p:txBody>
      </p:sp>
    </p:spTree>
    <p:extLst>
      <p:ext uri="{BB962C8B-B14F-4D97-AF65-F5344CB8AC3E}">
        <p14:creationId xmlns:p14="http://schemas.microsoft.com/office/powerpoint/2010/main" val="2317734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282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21742"/>
            <a:ext cx="7771493" cy="752189"/>
          </a:xfrm>
        </p:spPr>
        <p:txBody>
          <a:bodyPr>
            <a:normAutofit fontScale="90000"/>
          </a:bodyPr>
          <a:lstStyle/>
          <a:p>
            <a:br>
              <a:rPr lang="en-ZA" dirty="0"/>
            </a:br>
            <a:endParaRPr lang="en-ZA" dirty="0"/>
          </a:p>
        </p:txBody>
      </p:sp>
      <p:sp>
        <p:nvSpPr>
          <p:cNvPr id="3" name="Slide Number Placeholder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graphicFrame>
        <p:nvGraphicFramePr>
          <p:cNvPr id="7" name="Diagram 6">
            <a:extLst>
              <a:ext uri="{FF2B5EF4-FFF2-40B4-BE49-F238E27FC236}">
                <a16:creationId xmlns:a16="http://schemas.microsoft.com/office/drawing/2014/main" id="{131D3776-CC8C-4271-89B4-84EFFB48CD4E}"/>
              </a:ext>
            </a:extLst>
          </p:cNvPr>
          <p:cNvGraphicFramePr/>
          <p:nvPr>
            <p:extLst>
              <p:ext uri="{D42A27DB-BD31-4B8C-83A1-F6EECF244321}">
                <p14:modId xmlns:p14="http://schemas.microsoft.com/office/powerpoint/2010/main" val="2551647967"/>
              </p:ext>
            </p:extLst>
          </p:nvPr>
        </p:nvGraphicFramePr>
        <p:xfrm>
          <a:off x="457200" y="923384"/>
          <a:ext cx="8114393" cy="5011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FD1A2A8F-F615-478C-80AE-DEB8562D782F}"/>
              </a:ext>
            </a:extLst>
          </p:cNvPr>
          <p:cNvSpPr txBox="1">
            <a:spLocks/>
          </p:cNvSpPr>
          <p:nvPr/>
        </p:nvSpPr>
        <p:spPr>
          <a:xfrm>
            <a:off x="457200" y="221743"/>
            <a:ext cx="8229600" cy="535342"/>
          </a:xfrm>
          <a:prstGeom prst="rect">
            <a:avLst/>
          </a:prstGeom>
          <a:solidFill>
            <a:schemeClr val="bg2"/>
          </a:solidFill>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a:ln>
                  <a:noFill/>
                </a:ln>
                <a:solidFill>
                  <a:srgbClr val="004C85"/>
                </a:solidFill>
                <a:effectLst/>
                <a:uLnTx/>
                <a:uFillTx/>
                <a:latin typeface="Calibri" panose="020F0502020204030204" pitchFamily="34" charset="0"/>
                <a:cs typeface="Calibri" panose="020F0502020204030204" pitchFamily="34" charset="0"/>
              </a:rPr>
              <a:t>Points of discussion </a:t>
            </a:r>
            <a:endParaRPr kumimoji="0" lang="en-US" b="1" i="0" u="none" strike="noStrike" kern="1200" cap="none" spc="0" normalizeH="0" baseline="0" noProof="0" dirty="0">
              <a:ln>
                <a:noFill/>
              </a:ln>
              <a:solidFill>
                <a:srgbClr val="5B9BD5">
                  <a:lumMod val="50000"/>
                </a:srgbClr>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2745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3F94-2853-4CD9-9CEF-345E80728911}"/>
              </a:ext>
            </a:extLst>
          </p:cNvPr>
          <p:cNvSpPr>
            <a:spLocks noGrp="1"/>
          </p:cNvSpPr>
          <p:nvPr>
            <p:ph type="title"/>
          </p:nvPr>
        </p:nvSpPr>
        <p:spPr>
          <a:xfrm>
            <a:off x="341992" y="441325"/>
            <a:ext cx="8370205" cy="532606"/>
          </a:xfrm>
          <a:solidFill>
            <a:schemeClr val="tx2">
              <a:lumMod val="20000"/>
              <a:lumOff val="80000"/>
            </a:schemeClr>
          </a:solidFill>
        </p:spPr>
        <p:txBody>
          <a:bodyPr>
            <a:normAutofit/>
          </a:bodyPr>
          <a:lstStyle/>
          <a:p>
            <a:pPr algn="ctr"/>
            <a:r>
              <a:rPr lang="en-US" dirty="0">
                <a:latin typeface="Calibri" panose="020F0502020204030204" pitchFamily="34" charset="0"/>
                <a:cs typeface="Calibri" panose="020F0502020204030204" pitchFamily="34" charset="0"/>
              </a:rPr>
              <a:t>Overview</a:t>
            </a:r>
            <a:endParaRPr lang="en-ZA"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A779B8AD-BC29-4B8F-961E-395F727C5810}"/>
              </a:ext>
            </a:extLst>
          </p:cNvPr>
          <p:cNvSpPr>
            <a:spLocks noGrp="1"/>
          </p:cNvSpPr>
          <p:nvPr>
            <p:ph type="sldNum" sz="quarter" idx="10"/>
          </p:nvPr>
        </p:nvSpPr>
        <p:spPr/>
        <p:txBody>
          <a:bodyPr/>
          <a:lstStyle/>
          <a:p>
            <a:fld id="{B540B12B-D968-2643-8E7F-238A3C456CC9}" type="slidenum">
              <a:rPr lang="en-US" smtClean="0"/>
              <a:pPr/>
              <a:t>3</a:t>
            </a:fld>
            <a:endParaRPr lang="en-US" dirty="0"/>
          </a:p>
        </p:txBody>
      </p:sp>
      <p:sp>
        <p:nvSpPr>
          <p:cNvPr id="4" name="Text Placeholder 3">
            <a:extLst>
              <a:ext uri="{FF2B5EF4-FFF2-40B4-BE49-F238E27FC236}">
                <a16:creationId xmlns:a16="http://schemas.microsoft.com/office/drawing/2014/main" id="{6B0760B5-8505-4B64-98D1-C371FCEABDC1}"/>
              </a:ext>
            </a:extLst>
          </p:cNvPr>
          <p:cNvSpPr>
            <a:spLocks noGrp="1"/>
          </p:cNvSpPr>
          <p:nvPr>
            <p:ph type="body" sz="quarter" idx="11"/>
          </p:nvPr>
        </p:nvSpPr>
        <p:spPr>
          <a:xfrm>
            <a:off x="341993" y="1319753"/>
            <a:ext cx="8370206" cy="4773071"/>
          </a:xfrm>
        </p:spPr>
        <p:txBody>
          <a:bodyPr>
            <a:normAutofit/>
          </a:bodyPr>
          <a:lstStyle/>
          <a:p>
            <a:pPr marL="285750" indent="-285750">
              <a:lnSpc>
                <a:spcPct val="107000"/>
              </a:lnSpc>
              <a:spcAft>
                <a:spcPts val="800"/>
              </a:spcAft>
              <a:buFont typeface="Wingdings" panose="05000000000000000000" pitchFamily="2" charset="2"/>
              <a:buChar char="§"/>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When a taxpayer dies, all his or her assets on the date of death will be placed in an estate. Assets in a deceased estate can among other things include immovable property and movable property, cash in the bank, etc.</a:t>
            </a:r>
            <a:endParaRPr lang="en-ZA"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descr="Text, whiteboard&#10;&#10;Description automatically generated">
            <a:extLst>
              <a:ext uri="{FF2B5EF4-FFF2-40B4-BE49-F238E27FC236}">
                <a16:creationId xmlns:a16="http://schemas.microsoft.com/office/drawing/2014/main" id="{B2438DDC-4E6D-4487-8897-5CE37703C1C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158739" y="3525624"/>
            <a:ext cx="4384982" cy="2464127"/>
          </a:xfrm>
          <a:prstGeom prst="rect">
            <a:avLst/>
          </a:prstGeom>
        </p:spPr>
      </p:pic>
    </p:spTree>
    <p:extLst>
      <p:ext uri="{BB962C8B-B14F-4D97-AF65-F5344CB8AC3E}">
        <p14:creationId xmlns:p14="http://schemas.microsoft.com/office/powerpoint/2010/main" val="4088262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3F94-2853-4CD9-9CEF-345E80728911}"/>
              </a:ext>
            </a:extLst>
          </p:cNvPr>
          <p:cNvSpPr>
            <a:spLocks noGrp="1"/>
          </p:cNvSpPr>
          <p:nvPr>
            <p:ph type="title"/>
          </p:nvPr>
        </p:nvSpPr>
        <p:spPr>
          <a:xfrm>
            <a:off x="341992" y="441325"/>
            <a:ext cx="8370206" cy="532606"/>
          </a:xfrm>
          <a:solidFill>
            <a:schemeClr val="bg2"/>
          </a:solidFill>
        </p:spPr>
        <p:txBody>
          <a:bodyPr/>
          <a:lstStyle/>
          <a:p>
            <a:pPr algn="ctr"/>
            <a:r>
              <a:rPr lang="en-US" dirty="0">
                <a:latin typeface="Calibri" panose="020F0502020204030204" pitchFamily="34" charset="0"/>
                <a:cs typeface="Calibri" panose="020F0502020204030204" pitchFamily="34" charset="0"/>
              </a:rPr>
              <a:t>Overview</a:t>
            </a:r>
            <a:endParaRPr lang="en-ZA"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A779B8AD-BC29-4B8F-961E-395F727C5810}"/>
              </a:ext>
            </a:extLst>
          </p:cNvPr>
          <p:cNvSpPr>
            <a:spLocks noGrp="1"/>
          </p:cNvSpPr>
          <p:nvPr>
            <p:ph type="sldNum" sz="quarter" idx="10"/>
          </p:nvPr>
        </p:nvSpPr>
        <p:spPr/>
        <p:txBody>
          <a:bodyPr/>
          <a:lstStyle/>
          <a:p>
            <a:fld id="{B540B12B-D968-2643-8E7F-238A3C456CC9}" type="slidenum">
              <a:rPr lang="en-US" smtClean="0"/>
              <a:pPr/>
              <a:t>4</a:t>
            </a:fld>
            <a:endParaRPr lang="en-US" dirty="0"/>
          </a:p>
        </p:txBody>
      </p:sp>
      <p:sp>
        <p:nvSpPr>
          <p:cNvPr id="4" name="Text Placeholder 3">
            <a:extLst>
              <a:ext uri="{FF2B5EF4-FFF2-40B4-BE49-F238E27FC236}">
                <a16:creationId xmlns:a16="http://schemas.microsoft.com/office/drawing/2014/main" id="{6B0760B5-8505-4B64-98D1-C371FCEABDC1}"/>
              </a:ext>
            </a:extLst>
          </p:cNvPr>
          <p:cNvSpPr>
            <a:spLocks noGrp="1"/>
          </p:cNvSpPr>
          <p:nvPr>
            <p:ph type="body" sz="quarter" idx="11"/>
          </p:nvPr>
        </p:nvSpPr>
        <p:spPr>
          <a:xfrm>
            <a:off x="262517" y="1415845"/>
            <a:ext cx="8370206" cy="4021394"/>
          </a:xfrm>
          <a:solidFill>
            <a:schemeClr val="accent1">
              <a:lumMod val="20000"/>
              <a:lumOff val="80000"/>
            </a:schemeClr>
          </a:solidFill>
        </p:spPr>
        <p:txBody>
          <a:bodyPr>
            <a:normAutofit/>
          </a:bodyPr>
          <a:lstStyle/>
          <a:p>
            <a:pPr marL="449263" indent="-449263" algn="just" defTabSz="914378">
              <a:lnSpc>
                <a:spcPct val="120000"/>
              </a:lnSpc>
              <a:spcBef>
                <a:spcPts val="600"/>
              </a:spcBef>
              <a:buFont typeface="Arial" panose="020B0604020202020204" pitchFamily="34" charset="0"/>
              <a:buChar char="•"/>
              <a:defRPr/>
            </a:pPr>
            <a:endParaRPr lang="en-GB" sz="2000" dirty="0">
              <a:solidFill>
                <a:schemeClr val="tx1"/>
              </a:solidFill>
              <a:latin typeface="Calibri" panose="020F0502020204030204" pitchFamily="34" charset="0"/>
              <a:cs typeface="Calibri" panose="020F0502020204030204" pitchFamily="34" charset="0"/>
            </a:endParaRPr>
          </a:p>
          <a:p>
            <a:pPr marL="449263" indent="-449263" algn="just" defTabSz="914378">
              <a:lnSpc>
                <a:spcPct val="120000"/>
              </a:lnSpc>
              <a:spcBef>
                <a:spcPts val="600"/>
              </a:spcBef>
              <a:buFont typeface="Arial" panose="020B0604020202020204" pitchFamily="34" charset="0"/>
              <a:buChar char="•"/>
              <a:defRPr/>
            </a:pPr>
            <a:r>
              <a:rPr lang="en-GB" sz="2000" dirty="0">
                <a:solidFill>
                  <a:schemeClr val="tx1"/>
                </a:solidFill>
                <a:latin typeface="Calibri" panose="020F0502020204030204" pitchFamily="34" charset="0"/>
                <a:cs typeface="Calibri" panose="020F0502020204030204" pitchFamily="34" charset="0"/>
              </a:rPr>
              <a:t>The </a:t>
            </a:r>
            <a:r>
              <a:rPr lang="en-GB" sz="2000" b="1" i="1" dirty="0">
                <a:solidFill>
                  <a:schemeClr val="tx1"/>
                </a:solidFill>
                <a:latin typeface="Calibri" panose="020F0502020204030204" pitchFamily="34" charset="0"/>
                <a:cs typeface="Calibri" panose="020F0502020204030204" pitchFamily="34" charset="0"/>
              </a:rPr>
              <a:t>Master of the High Court</a:t>
            </a:r>
            <a:r>
              <a:rPr lang="en-GB" sz="2000" dirty="0">
                <a:solidFill>
                  <a:schemeClr val="tx1"/>
                </a:solidFill>
                <a:latin typeface="Calibri" panose="020F0502020204030204" pitchFamily="34" charset="0"/>
                <a:cs typeface="Calibri" panose="020F0502020204030204" pitchFamily="34" charset="0"/>
              </a:rPr>
              <a:t> regulates the Administration of Estates process</a:t>
            </a:r>
          </a:p>
          <a:p>
            <a:pPr marL="449263" indent="-449263" algn="just" defTabSz="914378">
              <a:lnSpc>
                <a:spcPct val="120000"/>
              </a:lnSpc>
              <a:spcBef>
                <a:spcPts val="600"/>
              </a:spcBef>
              <a:buFont typeface="Arial" panose="020B0604020202020204" pitchFamily="34" charset="0"/>
              <a:buChar char="•"/>
              <a:defRPr/>
            </a:pPr>
            <a:r>
              <a:rPr lang="en-GB" sz="2000" dirty="0">
                <a:solidFill>
                  <a:schemeClr val="tx1"/>
                </a:solidFill>
                <a:latin typeface="Calibri" panose="020F0502020204030204" pitchFamily="34" charset="0"/>
                <a:cs typeface="Calibri" panose="020F0502020204030204" pitchFamily="34" charset="0"/>
              </a:rPr>
              <a:t>SARS is a </a:t>
            </a:r>
            <a:r>
              <a:rPr lang="en-GB" sz="2000" b="1" i="1" dirty="0">
                <a:solidFill>
                  <a:schemeClr val="tx1"/>
                </a:solidFill>
                <a:latin typeface="Calibri" panose="020F0502020204030204" pitchFamily="34" charset="0"/>
                <a:cs typeface="Calibri" panose="020F0502020204030204" pitchFamily="34" charset="0"/>
              </a:rPr>
              <a:t>Creditor</a:t>
            </a:r>
            <a:r>
              <a:rPr lang="en-GB" sz="2000" dirty="0">
                <a:solidFill>
                  <a:schemeClr val="tx1"/>
                </a:solidFill>
                <a:latin typeface="Calibri" panose="020F0502020204030204" pitchFamily="34" charset="0"/>
                <a:cs typeface="Calibri" panose="020F0502020204030204" pitchFamily="34" charset="0"/>
              </a:rPr>
              <a:t> in the Administration of an Estate process</a:t>
            </a:r>
          </a:p>
          <a:p>
            <a:pPr marL="449263" indent="-449263" algn="just" defTabSz="914378">
              <a:lnSpc>
                <a:spcPct val="120000"/>
              </a:lnSpc>
              <a:spcBef>
                <a:spcPts val="600"/>
              </a:spcBef>
              <a:buFont typeface="Arial" panose="020B0604020202020204" pitchFamily="34" charset="0"/>
              <a:buChar char="•"/>
              <a:defRPr/>
            </a:pPr>
            <a:r>
              <a:rPr lang="en-GB" sz="2000" dirty="0">
                <a:solidFill>
                  <a:schemeClr val="tx1"/>
                </a:solidFill>
                <a:latin typeface="Calibri" panose="020F0502020204030204" pitchFamily="34" charset="0"/>
                <a:cs typeface="Calibri" panose="020F0502020204030204" pitchFamily="34" charset="0"/>
              </a:rPr>
              <a:t>SARS submits claims for purposes of a </a:t>
            </a:r>
            <a:r>
              <a:rPr lang="en-GB" sz="2000" b="1" i="1" dirty="0">
                <a:solidFill>
                  <a:schemeClr val="tx1"/>
                </a:solidFill>
                <a:latin typeface="Calibri" panose="020F0502020204030204" pitchFamily="34" charset="0"/>
                <a:cs typeface="Calibri" panose="020F0502020204030204" pitchFamily="34" charset="0"/>
              </a:rPr>
              <a:t>Liquidation and Distribution Account</a:t>
            </a:r>
            <a:endParaRPr lang="en-GB" sz="2000" dirty="0">
              <a:solidFill>
                <a:schemeClr val="tx1"/>
              </a:solidFill>
              <a:latin typeface="Calibri" panose="020F0502020204030204" pitchFamily="34" charset="0"/>
              <a:cs typeface="Calibri" panose="020F0502020204030204" pitchFamily="34" charset="0"/>
            </a:endParaRPr>
          </a:p>
          <a:p>
            <a:pPr marL="449263" indent="-449263" algn="just" defTabSz="914378">
              <a:lnSpc>
                <a:spcPct val="120000"/>
              </a:lnSpc>
              <a:spcBef>
                <a:spcPts val="600"/>
              </a:spcBef>
              <a:buFont typeface="Arial" panose="020B0604020202020204" pitchFamily="34" charset="0"/>
              <a:buChar char="•"/>
              <a:defRPr/>
            </a:pPr>
            <a:r>
              <a:rPr lang="en-GB" sz="2000" dirty="0">
                <a:solidFill>
                  <a:schemeClr val="tx1"/>
                </a:solidFill>
                <a:latin typeface="Calibri" panose="020F0502020204030204" pitchFamily="34" charset="0"/>
                <a:cs typeface="Calibri" panose="020F0502020204030204" pitchFamily="34" charset="0"/>
              </a:rPr>
              <a:t>This could include Capital Gains Tax (CGT), as the impact of death triggers a deemed disposal and therefore CGT is payable in the last assessment until the date of death </a:t>
            </a:r>
          </a:p>
          <a:p>
            <a:pPr marL="449263" indent="-449263" algn="just" defTabSz="914378">
              <a:lnSpc>
                <a:spcPct val="120000"/>
              </a:lnSpc>
              <a:spcBef>
                <a:spcPts val="600"/>
              </a:spcBef>
              <a:buFont typeface="Arial" panose="020B0604020202020204" pitchFamily="34" charset="0"/>
              <a:buChar char="•"/>
              <a:defRPr/>
            </a:pPr>
            <a:endParaRPr lang="en-GB" sz="2000" dirty="0">
              <a:solidFill>
                <a:schemeClr val="tx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GB" sz="2000" dirty="0">
              <a:solidFill>
                <a:schemeClr val="tx1"/>
              </a:solidFill>
              <a:latin typeface="Calibri" panose="020F0502020204030204" pitchFamily="34" charset="0"/>
              <a:cs typeface="Calibri" panose="020F0502020204030204" pitchFamily="34" charset="0"/>
            </a:endParaRPr>
          </a:p>
          <a:p>
            <a:pPr>
              <a:spcAft>
                <a:spcPts val="600"/>
              </a:spcAft>
            </a:pPr>
            <a:endParaRPr lang="en-GB" sz="2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1459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E810DF-A67C-ACA0-F5F7-07EDE6AF7B98}"/>
              </a:ext>
            </a:extLst>
          </p:cNvPr>
          <p:cNvSpPr>
            <a:spLocks noGrp="1"/>
          </p:cNvSpPr>
          <p:nvPr>
            <p:ph type="sldNum" sz="quarter" idx="10"/>
          </p:nvPr>
        </p:nvSpPr>
        <p:spPr/>
        <p:txBody>
          <a:bodyPr/>
          <a:lstStyle/>
          <a:p>
            <a:fld id="{B540B12B-D968-2643-8E7F-238A3C456CC9}" type="slidenum">
              <a:rPr lang="en-US" smtClean="0"/>
              <a:pPr/>
              <a:t>5</a:t>
            </a:fld>
            <a:endParaRPr lang="en-US" dirty="0"/>
          </a:p>
        </p:txBody>
      </p:sp>
      <p:sp>
        <p:nvSpPr>
          <p:cNvPr id="6" name="Text Placeholder 5">
            <a:extLst>
              <a:ext uri="{FF2B5EF4-FFF2-40B4-BE49-F238E27FC236}">
                <a16:creationId xmlns:a16="http://schemas.microsoft.com/office/drawing/2014/main" id="{504C1D4E-6E32-A3A8-26D1-2EA02F29861F}"/>
              </a:ext>
            </a:extLst>
          </p:cNvPr>
          <p:cNvSpPr txBox="1">
            <a:spLocks noGrp="1"/>
          </p:cNvSpPr>
          <p:nvPr>
            <p:ph type="body" sz="quarter" idx="11"/>
          </p:nvPr>
        </p:nvSpPr>
        <p:spPr>
          <a:xfrm>
            <a:off x="341313" y="1807173"/>
            <a:ext cx="8370887" cy="1219436"/>
          </a:xfrm>
          <a:prstGeom prst="rect">
            <a:avLst/>
          </a:prstGeom>
          <a:solidFill>
            <a:schemeClr val="accent1">
              <a:lumMod val="20000"/>
              <a:lumOff val="80000"/>
            </a:schemeClr>
          </a:solidFill>
        </p:spPr>
        <p:txBody>
          <a:bodyPr wrap="square">
            <a:spAutoFit/>
          </a:bodyPr>
          <a:lstStyle/>
          <a:p>
            <a:pPr marL="449263" marR="0" lvl="0" indent="-449263" algn="just" defTabSz="914378"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n-GB" sz="1800" dirty="0">
                <a:solidFill>
                  <a:schemeClr val="tx1"/>
                </a:solidFill>
                <a:latin typeface="Calibri" panose="020F0502020204030204" pitchFamily="34" charset="0"/>
                <a:cs typeface="Calibri" panose="020F0502020204030204" pitchFamily="34" charset="0"/>
              </a:rPr>
              <a:t>The Executor (Death)</a:t>
            </a:r>
          </a:p>
          <a:p>
            <a:pPr marL="449263" marR="0" lvl="0" indent="-449263" algn="just" defTabSz="914378"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n-GB" sz="1800" dirty="0">
                <a:solidFill>
                  <a:schemeClr val="tx1"/>
                </a:solidFill>
                <a:latin typeface="Calibri" panose="020F0502020204030204" pitchFamily="34" charset="0"/>
                <a:cs typeface="Calibri" panose="020F0502020204030204" pitchFamily="34" charset="0"/>
              </a:rPr>
              <a:t>Trustee (Insolvent individuals)</a:t>
            </a:r>
          </a:p>
          <a:p>
            <a:pPr marL="449263" marR="0" lvl="0" indent="-449263" algn="just" defTabSz="914378"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n-GB" sz="1800" dirty="0">
                <a:solidFill>
                  <a:schemeClr val="tx1"/>
                </a:solidFill>
                <a:latin typeface="Calibri" panose="020F0502020204030204" pitchFamily="34" charset="0"/>
                <a:cs typeface="Calibri" panose="020F0502020204030204" pitchFamily="34" charset="0"/>
              </a:rPr>
              <a:t>Liquidator (Liquidated Companies)</a:t>
            </a:r>
            <a:endParaRPr lang="en-ZA" dirty="0"/>
          </a:p>
        </p:txBody>
      </p:sp>
      <p:sp>
        <p:nvSpPr>
          <p:cNvPr id="7" name="Title 1">
            <a:extLst>
              <a:ext uri="{FF2B5EF4-FFF2-40B4-BE49-F238E27FC236}">
                <a16:creationId xmlns:a16="http://schemas.microsoft.com/office/drawing/2014/main" id="{8F60E985-6A1F-2F5F-CCFD-481B6ACB0CD7}"/>
              </a:ext>
            </a:extLst>
          </p:cNvPr>
          <p:cNvSpPr>
            <a:spLocks noGrp="1"/>
          </p:cNvSpPr>
          <p:nvPr>
            <p:ph type="title"/>
          </p:nvPr>
        </p:nvSpPr>
        <p:spPr>
          <a:xfrm>
            <a:off x="341313" y="441325"/>
            <a:ext cx="8370886" cy="531813"/>
          </a:xfrm>
          <a:solidFill>
            <a:schemeClr val="bg2"/>
          </a:solidFill>
        </p:spPr>
        <p:txBody>
          <a:bodyPr/>
          <a:lstStyle/>
          <a:p>
            <a:pPr algn="ctr"/>
            <a:r>
              <a:rPr lang="en-US" dirty="0">
                <a:latin typeface="Calibri" panose="020F0502020204030204" pitchFamily="34" charset="0"/>
                <a:cs typeface="Calibri" panose="020F0502020204030204" pitchFamily="34" charset="0"/>
              </a:rPr>
              <a:t>Overview</a:t>
            </a:r>
            <a:endParaRPr lang="en-ZA"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7C701FB6-0D2C-8D07-56C3-05DC7539FD98}"/>
              </a:ext>
            </a:extLst>
          </p:cNvPr>
          <p:cNvSpPr txBox="1"/>
          <p:nvPr/>
        </p:nvSpPr>
        <p:spPr>
          <a:xfrm>
            <a:off x="341993" y="1189703"/>
            <a:ext cx="7886020" cy="461665"/>
          </a:xfrm>
          <a:prstGeom prst="rect">
            <a:avLst/>
          </a:prstGeom>
          <a:noFill/>
        </p:spPr>
        <p:txBody>
          <a:bodyPr wrap="square">
            <a:spAutoFit/>
          </a:bodyPr>
          <a:lstStyle/>
          <a:p>
            <a:pPr>
              <a:spcAft>
                <a:spcPts val="600"/>
              </a:spcAft>
            </a:pPr>
            <a:r>
              <a:rPr lang="en-GB" sz="2400" b="1" dirty="0">
                <a:solidFill>
                  <a:schemeClr val="tx1"/>
                </a:solidFill>
                <a:latin typeface="Calibri" panose="020F0502020204030204" pitchFamily="34" charset="0"/>
                <a:cs typeface="Calibri" panose="020F0502020204030204" pitchFamily="34" charset="0"/>
              </a:rPr>
              <a:t> Representative Taxpayers Of An Estate</a:t>
            </a:r>
            <a:endParaRPr lang="en-GB" sz="2400" dirty="0">
              <a:solidFill>
                <a:schemeClr val="tx1"/>
              </a:solidFill>
              <a:latin typeface="Calibri" panose="020F0502020204030204" pitchFamily="34" charset="0"/>
              <a:cs typeface="Calibri" panose="020F0502020204030204" pitchFamily="34" charset="0"/>
            </a:endParaRPr>
          </a:p>
        </p:txBody>
      </p:sp>
      <p:pic>
        <p:nvPicPr>
          <p:cNvPr id="11" name="Picture 10" descr="A picture containing hammer, indoor, tool, wooden&#10;&#10;Description automatically generated">
            <a:extLst>
              <a:ext uri="{FF2B5EF4-FFF2-40B4-BE49-F238E27FC236}">
                <a16:creationId xmlns:a16="http://schemas.microsoft.com/office/drawing/2014/main" id="{3609CE12-9AF6-F76F-B2B8-81E099033FD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500367" y="3572841"/>
            <a:ext cx="4198060" cy="2566392"/>
          </a:xfrm>
          <a:prstGeom prst="rect">
            <a:avLst/>
          </a:prstGeom>
        </p:spPr>
      </p:pic>
    </p:spTree>
    <p:extLst>
      <p:ext uri="{BB962C8B-B14F-4D97-AF65-F5344CB8AC3E}">
        <p14:creationId xmlns:p14="http://schemas.microsoft.com/office/powerpoint/2010/main" val="1279690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3F94-2853-4CD9-9CEF-345E80728911}"/>
              </a:ext>
            </a:extLst>
          </p:cNvPr>
          <p:cNvSpPr>
            <a:spLocks noGrp="1"/>
          </p:cNvSpPr>
          <p:nvPr>
            <p:ph type="title"/>
          </p:nvPr>
        </p:nvSpPr>
        <p:spPr>
          <a:xfrm>
            <a:off x="263335" y="409688"/>
            <a:ext cx="8448864" cy="610727"/>
          </a:xfrm>
          <a:solidFill>
            <a:schemeClr val="bg2"/>
          </a:solidFill>
        </p:spPr>
        <p:txBody>
          <a:bodyPr>
            <a:noAutofit/>
          </a:bodyPr>
          <a:lstStyle/>
          <a:p>
            <a:pPr algn="ctr">
              <a:lnSpc>
                <a:spcPct val="107000"/>
              </a:lnSpc>
              <a:spcAft>
                <a:spcPts val="800"/>
              </a:spcAft>
            </a:pPr>
            <a:r>
              <a:rPr lang="en-US" b="1" dirty="0">
                <a:effectLst/>
                <a:latin typeface="Calibri" panose="020F0502020204030204" pitchFamily="34" charset="0"/>
                <a:ea typeface="Times New Roman" panose="02020603050405020304" pitchFamily="18" charset="0"/>
                <a:cs typeface="Times New Roman" panose="02020603050405020304" pitchFamily="18" charset="0"/>
              </a:rPr>
              <a:t>How to report a deceased estate?</a:t>
            </a:r>
            <a:br>
              <a:rPr lang="en-ZA" dirty="0">
                <a:effectLst/>
                <a:latin typeface="Calibri" panose="020F0502020204030204" pitchFamily="34" charset="0"/>
                <a:ea typeface="Times New Roman" panose="02020603050405020304" pitchFamily="18" charset="0"/>
                <a:cs typeface="Times New Roman" panose="02020603050405020304" pitchFamily="18" charset="0"/>
              </a:rPr>
            </a:br>
            <a:endParaRPr lang="en-ZA"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A779B8AD-BC29-4B8F-961E-395F727C5810}"/>
              </a:ext>
            </a:extLst>
          </p:cNvPr>
          <p:cNvSpPr>
            <a:spLocks noGrp="1"/>
          </p:cNvSpPr>
          <p:nvPr>
            <p:ph type="sldNum" sz="quarter" idx="10"/>
          </p:nvPr>
        </p:nvSpPr>
        <p:spPr/>
        <p:txBody>
          <a:bodyPr/>
          <a:lstStyle/>
          <a:p>
            <a:fld id="{B540B12B-D968-2643-8E7F-238A3C456CC9}" type="slidenum">
              <a:rPr lang="en-US" smtClean="0"/>
              <a:pPr/>
              <a:t>6</a:t>
            </a:fld>
            <a:endParaRPr lang="en-US" dirty="0"/>
          </a:p>
        </p:txBody>
      </p:sp>
      <p:sp>
        <p:nvSpPr>
          <p:cNvPr id="4" name="Text Placeholder 3">
            <a:extLst>
              <a:ext uri="{FF2B5EF4-FFF2-40B4-BE49-F238E27FC236}">
                <a16:creationId xmlns:a16="http://schemas.microsoft.com/office/drawing/2014/main" id="{6B0760B5-8505-4B64-98D1-C371FCEABDC1}"/>
              </a:ext>
            </a:extLst>
          </p:cNvPr>
          <p:cNvSpPr>
            <a:spLocks noGrp="1"/>
          </p:cNvSpPr>
          <p:nvPr>
            <p:ph type="body" sz="quarter" idx="11"/>
          </p:nvPr>
        </p:nvSpPr>
        <p:spPr>
          <a:xfrm>
            <a:off x="341993" y="1052053"/>
            <a:ext cx="8370206" cy="5040772"/>
          </a:xfrm>
        </p:spPr>
        <p:txBody>
          <a:bodyPr/>
          <a:lstStyle/>
          <a:p>
            <a:r>
              <a:rPr lang="en-US" sz="2400" b="1" dirty="0">
                <a:effectLst/>
                <a:latin typeface="Calibri" panose="020F0502020204030204" pitchFamily="34" charset="0"/>
                <a:ea typeface="Times New Roman" panose="02020603050405020304" pitchFamily="18" charset="0"/>
                <a:cs typeface="Calibri" panose="020F0502020204030204" pitchFamily="34" charset="0"/>
              </a:rPr>
              <a:t>Channels to report a new estate case to SARS</a:t>
            </a:r>
            <a:r>
              <a:rPr lang="en-US" sz="2400" dirty="0">
                <a:effectLst/>
                <a:latin typeface="Calibri" panose="020F0502020204030204" pitchFamily="34" charset="0"/>
                <a:ea typeface="Times New Roman" panose="02020603050405020304" pitchFamily="18" charset="0"/>
                <a:cs typeface="Calibri" panose="020F0502020204030204" pitchFamily="34" charset="0"/>
              </a:rPr>
              <a:t>:</a:t>
            </a:r>
          </a:p>
          <a:p>
            <a:endParaRPr lang="en-ZA"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spcAft>
                <a:spcPts val="100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the Branch appointment only via on-line booking system</a:t>
            </a:r>
          </a:p>
          <a:p>
            <a:pPr marL="342900" lvl="0" indent="-342900">
              <a:spcAft>
                <a:spcPts val="100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Tax Practitioners e-mail to </a:t>
            </a:r>
            <a:r>
              <a:rPr lang="en-US" sz="1800" dirty="0">
                <a:effectLst/>
                <a:latin typeface="Calibri" panose="020F0502020204030204" pitchFamily="34" charset="0"/>
                <a:ea typeface="Times New Roman" panose="02020603050405020304" pitchFamily="18" charset="0"/>
                <a:cs typeface="Times New Roman" panose="02020603050405020304" pitchFamily="18" charset="0"/>
                <a:hlinkClick r:id="rId2"/>
              </a:rPr>
              <a:t>pcc@sars.gov.za</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spcAft>
                <a:spcPts val="1000"/>
              </a:spcAft>
              <a:buSzPts val="1000"/>
              <a:buFont typeface="Symbol" panose="05050102010706020507" pitchFamily="18" charset="2"/>
              <a:buChar char=""/>
              <a:tabLst>
                <a:tab pos="457200" algn="l"/>
              </a:tabLst>
            </a:pPr>
            <a:r>
              <a:rPr lang="en-US" dirty="0">
                <a:latin typeface="Calibri" panose="020F0502020204030204" pitchFamily="34" charset="0"/>
                <a:ea typeface="Times New Roman" panose="02020603050405020304" pitchFamily="18" charset="0"/>
                <a:cs typeface="Times New Roman" panose="02020603050405020304" pitchFamily="18" charset="0"/>
              </a:rPr>
              <a:t>For taxpayers e-mail </a:t>
            </a:r>
            <a:r>
              <a:rPr lang="en-US" u="sng"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contactus@sars.gov.za</a:t>
            </a:r>
            <a:endParaRPr lang="en-ZA" sz="1800" u="sng"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100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By sending it through the new </a:t>
            </a:r>
            <a:r>
              <a:rPr lang="en-US" sz="1800" b="1"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SARS Online Query System</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a:r>
          </a:p>
          <a:p>
            <a:endParaRPr lang="en-ZA" dirty="0"/>
          </a:p>
        </p:txBody>
      </p:sp>
      <p:pic>
        <p:nvPicPr>
          <p:cNvPr id="8" name="Picture 7" descr="Graphical user interface, text, application, chat or text message&#10;&#10;Description automatically generated">
            <a:extLst>
              <a:ext uri="{FF2B5EF4-FFF2-40B4-BE49-F238E27FC236}">
                <a16:creationId xmlns:a16="http://schemas.microsoft.com/office/drawing/2014/main" id="{56037F3B-2872-5278-FBFD-401A60080D61}"/>
              </a:ext>
            </a:extLst>
          </p:cNvPr>
          <p:cNvPicPr>
            <a:picLocks noChangeAspect="1"/>
          </p:cNvPicPr>
          <p:nvPr/>
        </p:nvPicPr>
        <p:blipFill>
          <a:blip r:embed="rId4"/>
          <a:stretch>
            <a:fillRect/>
          </a:stretch>
        </p:blipFill>
        <p:spPr>
          <a:xfrm>
            <a:off x="3598606" y="3651097"/>
            <a:ext cx="2770058" cy="1913961"/>
          </a:xfrm>
          <a:prstGeom prst="rect">
            <a:avLst/>
          </a:prstGeom>
        </p:spPr>
      </p:pic>
    </p:spTree>
    <p:extLst>
      <p:ext uri="{BB962C8B-B14F-4D97-AF65-F5344CB8AC3E}">
        <p14:creationId xmlns:p14="http://schemas.microsoft.com/office/powerpoint/2010/main" val="262344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3F94-2853-4CD9-9CEF-345E80728911}"/>
              </a:ext>
            </a:extLst>
          </p:cNvPr>
          <p:cNvSpPr>
            <a:spLocks noGrp="1"/>
          </p:cNvSpPr>
          <p:nvPr>
            <p:ph type="title"/>
          </p:nvPr>
        </p:nvSpPr>
        <p:spPr>
          <a:xfrm>
            <a:off x="341993" y="441325"/>
            <a:ext cx="8370206" cy="532606"/>
          </a:xfrm>
          <a:solidFill>
            <a:schemeClr val="bg2"/>
          </a:solidFill>
        </p:spPr>
        <p:txBody>
          <a:bodyPr>
            <a:noAutofit/>
          </a:bodyPr>
          <a:lstStyle/>
          <a:p>
            <a:pPr algn="ctr">
              <a:lnSpc>
                <a:spcPct val="107000"/>
              </a:lnSpc>
              <a:spcAft>
                <a:spcPts val="800"/>
              </a:spcAft>
            </a:pPr>
            <a:r>
              <a:rPr lang="en-US" b="1" dirty="0">
                <a:effectLst/>
                <a:latin typeface="Calibri" panose="020F0502020204030204" pitchFamily="34" charset="0"/>
                <a:ea typeface="Times New Roman" panose="02020603050405020304" pitchFamily="18" charset="0"/>
                <a:cs typeface="Times New Roman" panose="02020603050405020304" pitchFamily="18" charset="0"/>
              </a:rPr>
              <a:t>How to report a deceased estate?</a:t>
            </a:r>
            <a:br>
              <a:rPr lang="en-ZA" dirty="0">
                <a:effectLst/>
                <a:latin typeface="Calibri" panose="020F0502020204030204" pitchFamily="34" charset="0"/>
                <a:ea typeface="Times New Roman" panose="02020603050405020304" pitchFamily="18" charset="0"/>
                <a:cs typeface="Times New Roman" panose="02020603050405020304" pitchFamily="18" charset="0"/>
              </a:rPr>
            </a:br>
            <a:endParaRPr lang="en-ZA"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A779B8AD-BC29-4B8F-961E-395F727C5810}"/>
              </a:ext>
            </a:extLst>
          </p:cNvPr>
          <p:cNvSpPr>
            <a:spLocks noGrp="1"/>
          </p:cNvSpPr>
          <p:nvPr>
            <p:ph type="sldNum" sz="quarter" idx="10"/>
          </p:nvPr>
        </p:nvSpPr>
        <p:spPr/>
        <p:txBody>
          <a:bodyPr/>
          <a:lstStyle/>
          <a:p>
            <a:fld id="{B540B12B-D968-2643-8E7F-238A3C456CC9}" type="slidenum">
              <a:rPr lang="en-US" smtClean="0"/>
              <a:pPr/>
              <a:t>7</a:t>
            </a:fld>
            <a:endParaRPr lang="en-US" dirty="0"/>
          </a:p>
        </p:txBody>
      </p:sp>
      <p:sp>
        <p:nvSpPr>
          <p:cNvPr id="4" name="Text Placeholder 3">
            <a:extLst>
              <a:ext uri="{FF2B5EF4-FFF2-40B4-BE49-F238E27FC236}">
                <a16:creationId xmlns:a16="http://schemas.microsoft.com/office/drawing/2014/main" id="{6B0760B5-8505-4B64-98D1-C371FCEABDC1}"/>
              </a:ext>
            </a:extLst>
          </p:cNvPr>
          <p:cNvSpPr>
            <a:spLocks noGrp="1"/>
          </p:cNvSpPr>
          <p:nvPr>
            <p:ph type="body" sz="quarter" idx="11"/>
          </p:nvPr>
        </p:nvSpPr>
        <p:spPr>
          <a:xfrm>
            <a:off x="341312" y="1490319"/>
            <a:ext cx="8370887" cy="4602505"/>
          </a:xfrm>
          <a:solidFill>
            <a:schemeClr val="accent1">
              <a:lumMod val="20000"/>
              <a:lumOff val="80000"/>
            </a:schemeClr>
          </a:solidFill>
        </p:spPr>
        <p:txBody>
          <a:bodyPr>
            <a:normAutofit/>
          </a:bodyPr>
          <a:lstStyle/>
          <a:p>
            <a:pPr lvl="0" fontAlgn="base">
              <a:lnSpc>
                <a:spcPct val="115000"/>
              </a:lnSpc>
              <a:spcAft>
                <a:spcPts val="1000"/>
              </a:spcAft>
              <a:tabLst>
                <a:tab pos="457200" algn="l"/>
              </a:tabLst>
            </a:pPr>
            <a:r>
              <a:rPr lang="en-ZA" sz="19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Please submit </a:t>
            </a:r>
            <a:r>
              <a:rPr lang="en-ZA" sz="1900" dirty="0">
                <a:solidFill>
                  <a:srgbClr val="333333"/>
                </a:solidFill>
                <a:latin typeface="Calibri" panose="020F0502020204030204" pitchFamily="34" charset="0"/>
                <a:ea typeface="Times New Roman" panose="02020603050405020304" pitchFamily="18" charset="0"/>
                <a:cs typeface="Calibri" panose="020F0502020204030204" pitchFamily="34" charset="0"/>
              </a:rPr>
              <a:t>all</a:t>
            </a:r>
            <a:r>
              <a:rPr lang="en-ZA" sz="19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supporting documents that you have available of those listed below:</a:t>
            </a:r>
          </a:p>
          <a:p>
            <a:pPr lvl="0" fontAlgn="base">
              <a:lnSpc>
                <a:spcPct val="115000"/>
              </a:lnSpc>
              <a:spcAft>
                <a:spcPts val="1000"/>
              </a:spcAft>
              <a:tabLst>
                <a:tab pos="457200" algn="l"/>
              </a:tabLst>
            </a:pPr>
            <a:endParaRPr lang="en-ZA" sz="19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ZA" dirty="0"/>
          </a:p>
        </p:txBody>
      </p:sp>
      <p:sp>
        <p:nvSpPr>
          <p:cNvPr id="5" name="Text Placeholder 4">
            <a:extLst>
              <a:ext uri="{FF2B5EF4-FFF2-40B4-BE49-F238E27FC236}">
                <a16:creationId xmlns:a16="http://schemas.microsoft.com/office/drawing/2014/main" id="{79DFFEE3-1AEE-4A8D-96B6-E555F1A71397}"/>
              </a:ext>
            </a:extLst>
          </p:cNvPr>
          <p:cNvSpPr>
            <a:spLocks noGrp="1"/>
          </p:cNvSpPr>
          <p:nvPr>
            <p:ph type="body" sz="quarter" idx="12"/>
          </p:nvPr>
        </p:nvSpPr>
        <p:spPr/>
        <p:txBody>
          <a:bodyPr>
            <a:normAutofit/>
          </a:bodyPr>
          <a:lstStyle/>
          <a:p>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Supporting documentation to be submitted to SARS</a:t>
            </a:r>
            <a:endParaRPr lang="en-ZA"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ZA" dirty="0"/>
          </a:p>
        </p:txBody>
      </p:sp>
      <p:graphicFrame>
        <p:nvGraphicFramePr>
          <p:cNvPr id="6" name="Diagram 5">
            <a:extLst>
              <a:ext uri="{FF2B5EF4-FFF2-40B4-BE49-F238E27FC236}">
                <a16:creationId xmlns:a16="http://schemas.microsoft.com/office/drawing/2014/main" id="{72A9DD16-92A0-054F-6FE2-2D362BA95BD6}"/>
              </a:ext>
            </a:extLst>
          </p:cNvPr>
          <p:cNvGraphicFramePr/>
          <p:nvPr>
            <p:extLst>
              <p:ext uri="{D42A27DB-BD31-4B8C-83A1-F6EECF244321}">
                <p14:modId xmlns:p14="http://schemas.microsoft.com/office/powerpoint/2010/main" val="4002776878"/>
              </p:ext>
            </p:extLst>
          </p:nvPr>
        </p:nvGraphicFramePr>
        <p:xfrm>
          <a:off x="583405" y="2329300"/>
          <a:ext cx="7886699" cy="3608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4757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3F94-2853-4CD9-9CEF-345E80728911}"/>
              </a:ext>
            </a:extLst>
          </p:cNvPr>
          <p:cNvSpPr>
            <a:spLocks noGrp="1"/>
          </p:cNvSpPr>
          <p:nvPr>
            <p:ph type="title"/>
          </p:nvPr>
        </p:nvSpPr>
        <p:spPr>
          <a:xfrm>
            <a:off x="341993" y="441325"/>
            <a:ext cx="8370206" cy="532606"/>
          </a:xfrm>
          <a:solidFill>
            <a:schemeClr val="bg2"/>
          </a:solidFill>
        </p:spPr>
        <p:txBody>
          <a:bodyPr>
            <a:noAutofit/>
          </a:bodyPr>
          <a:lstStyle/>
          <a:p>
            <a:pPr algn="ctr">
              <a:lnSpc>
                <a:spcPct val="107000"/>
              </a:lnSpc>
              <a:spcAft>
                <a:spcPts val="800"/>
              </a:spcAft>
            </a:pPr>
            <a:r>
              <a:rPr lang="en-US" b="1" dirty="0">
                <a:effectLst/>
                <a:latin typeface="Calibri" panose="020F0502020204030204" pitchFamily="34" charset="0"/>
                <a:ea typeface="Times New Roman" panose="02020603050405020304" pitchFamily="18" charset="0"/>
                <a:cs typeface="Times New Roman" panose="02020603050405020304" pitchFamily="18" charset="0"/>
              </a:rPr>
              <a:t>How to report a deceased estate?</a:t>
            </a:r>
            <a:br>
              <a:rPr lang="en-ZA" dirty="0">
                <a:effectLst/>
                <a:latin typeface="Calibri" panose="020F0502020204030204" pitchFamily="34" charset="0"/>
                <a:ea typeface="Times New Roman" panose="02020603050405020304" pitchFamily="18" charset="0"/>
                <a:cs typeface="Times New Roman" panose="02020603050405020304" pitchFamily="18" charset="0"/>
              </a:rPr>
            </a:br>
            <a:endParaRPr lang="en-ZA"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A779B8AD-BC29-4B8F-961E-395F727C5810}"/>
              </a:ext>
            </a:extLst>
          </p:cNvPr>
          <p:cNvSpPr>
            <a:spLocks noGrp="1"/>
          </p:cNvSpPr>
          <p:nvPr>
            <p:ph type="sldNum" sz="quarter" idx="10"/>
          </p:nvPr>
        </p:nvSpPr>
        <p:spPr/>
        <p:txBody>
          <a:bodyPr/>
          <a:lstStyle/>
          <a:p>
            <a:fld id="{B540B12B-D968-2643-8E7F-238A3C456CC9}" type="slidenum">
              <a:rPr lang="en-US" smtClean="0"/>
              <a:pPr/>
              <a:t>8</a:t>
            </a:fld>
            <a:endParaRPr lang="en-US" dirty="0"/>
          </a:p>
        </p:txBody>
      </p:sp>
      <p:graphicFrame>
        <p:nvGraphicFramePr>
          <p:cNvPr id="8" name="Diagram 7">
            <a:extLst>
              <a:ext uri="{FF2B5EF4-FFF2-40B4-BE49-F238E27FC236}">
                <a16:creationId xmlns:a16="http://schemas.microsoft.com/office/drawing/2014/main" id="{6C5668DB-FCB4-0E33-7F7B-6DA51B412CB8}"/>
              </a:ext>
            </a:extLst>
          </p:cNvPr>
          <p:cNvGraphicFramePr/>
          <p:nvPr>
            <p:extLst>
              <p:ext uri="{D42A27DB-BD31-4B8C-83A1-F6EECF244321}">
                <p14:modId xmlns:p14="http://schemas.microsoft.com/office/powerpoint/2010/main" val="1551820941"/>
              </p:ext>
            </p:extLst>
          </p:nvPr>
        </p:nvGraphicFramePr>
        <p:xfrm>
          <a:off x="341312" y="1844673"/>
          <a:ext cx="8370887" cy="4248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a:extLst>
              <a:ext uri="{FF2B5EF4-FFF2-40B4-BE49-F238E27FC236}">
                <a16:creationId xmlns:a16="http://schemas.microsoft.com/office/drawing/2014/main" id="{79DFFEE3-1AEE-4A8D-96B6-E555F1A71397}"/>
              </a:ext>
            </a:extLst>
          </p:cNvPr>
          <p:cNvSpPr>
            <a:spLocks noGrp="1"/>
          </p:cNvSpPr>
          <p:nvPr>
            <p:ph type="body" sz="quarter" idx="12"/>
          </p:nvPr>
        </p:nvSpPr>
        <p:spPr/>
        <p:txBody>
          <a:bodyPr>
            <a:normAutofit/>
          </a:bodyPr>
          <a:lstStyle/>
          <a:p>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Supporting documentation to be submitted to SARS (Cont..)</a:t>
            </a:r>
            <a:endParaRPr lang="en-ZA"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ZA" dirty="0"/>
          </a:p>
        </p:txBody>
      </p:sp>
    </p:spTree>
    <p:extLst>
      <p:ext uri="{BB962C8B-B14F-4D97-AF65-F5344CB8AC3E}">
        <p14:creationId xmlns:p14="http://schemas.microsoft.com/office/powerpoint/2010/main" val="317130843"/>
      </p:ext>
    </p:extLst>
  </p:cSld>
  <p:clrMapOvr>
    <a:masterClrMapping/>
  </p:clrMapOvr>
</p:sld>
</file>

<file path=ppt/theme/theme1.xml><?xml version="1.0" encoding="utf-8"?>
<a:theme xmlns:a="http://schemas.openxmlformats.org/drawingml/2006/main" name="Corporate Identity presentation_MANCO_2017 v1.3 S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2.xml><?xml version="1.0" encoding="utf-8"?>
<a:theme xmlns:a="http://schemas.openxmlformats.org/drawingml/2006/main" name="1_Corporate Identity presentation_MANCO_2017 v1.3 S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3.xml><?xml version="1.0" encoding="utf-8"?>
<a:theme xmlns:a="http://schemas.openxmlformats.org/drawingml/2006/main" name="2_Corporate Identity presentation_MANCO_2017 v1.3 S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SARS SuppServ Documents" ma:contentTypeID="0x0101008BD992B76FE80145A10E31A839FC6615020059FFAB126CD31B4FA047CC6D39DF1276" ma:contentTypeVersion="13" ma:contentTypeDescription="" ma:contentTypeScope="" ma:versionID="187fdb8158711822ffcc5f53669e2909">
  <xsd:schema xmlns:xsd="http://www.w3.org/2001/XMLSchema" xmlns:xs="http://www.w3.org/2001/XMLSchema" xmlns:p="http://schemas.microsoft.com/office/2006/metadata/properties" xmlns:ns2="dc9eddcd-f279-41d2-9f45-832515fcc031" targetNamespace="http://schemas.microsoft.com/office/2006/metadata/properties" ma:root="true" ma:fieldsID="ecb3344406a64ea6bef1165ebf73f106" ns2:_="">
    <xsd:import namespace="dc9eddcd-f279-41d2-9f45-832515fcc031"/>
    <xsd:element name="properties">
      <xsd:complexType>
        <xsd:sequence>
          <xsd:element name="documentManagement">
            <xsd:complexType>
              <xsd:all>
                <xsd:element ref="ns2:Document_x0020_Type"/>
                <xsd:element ref="ns2:Q-Code"/>
                <xsd:element ref="ns2:Used_x0020_by"/>
                <xsd:element ref="ns2:Revision_x0020_Number" minOccurs="0"/>
                <xsd:element ref="ns2:_dlc_DocIdUrl" minOccurs="0"/>
                <xsd:element ref="ns2:_dlc_DocIdPersistId" minOccurs="0"/>
                <xsd:element ref="ns2:SARS_x0020_SuppServ_x0020_KeywordsTaxHTField0" minOccurs="0"/>
                <xsd:element ref="ns2:TaxCatchAll" minOccurs="0"/>
                <xsd:element ref="ns2:TaxCatchAllLabel" minOccurs="0"/>
                <xsd:element ref="ns2:_dlc_DocId" minOccurs="0"/>
                <xsd:element ref="ns2:Place_x0020_in_x0020_SuppServ_x0020_NavigationTaxHTField0" minOccurs="0"/>
                <xsd:element ref="ns2:SARS_x0020_SuppServ_x0020_FunctionTaxHTField0" minOccurs="0"/>
                <xsd:element ref="ns2:Review_x0020_Dat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eddcd-f279-41d2-9f45-832515fcc031" elementFormDefault="qualified">
    <xsd:import namespace="http://schemas.microsoft.com/office/2006/documentManagement/types"/>
    <xsd:import namespace="http://schemas.microsoft.com/office/infopath/2007/PartnerControls"/>
    <xsd:element name="Document_x0020_Type" ma:index="2" ma:displayName="DocumentType" ma:description="Hosts the types of documents we have in SARS (Policies, Procedures, forms, etc.)" ma:format="Dropdown" ma:indexed="true" ma:internalName="Document_x0020_Type">
      <xsd:simpleType>
        <xsd:restriction base="dms:Choice">
          <xsd:enumeration value="Annexure"/>
          <xsd:enumeration value="Brochure"/>
          <xsd:enumeration value="Correspondence"/>
          <xsd:enumeration value="FAQ"/>
          <xsd:enumeration value="Form"/>
          <xsd:enumeration value="Guide"/>
          <xsd:enumeration value="Internal Agreement"/>
          <xsd:enumeration value="International Instrument"/>
          <xsd:enumeration value="Manual"/>
          <xsd:enumeration value="Policy"/>
          <xsd:enumeration value="Process Flow"/>
          <xsd:enumeration value="Report"/>
          <xsd:enumeration value="Research"/>
          <xsd:enumeration value="Script"/>
          <xsd:enumeration value="SoP"/>
          <xsd:enumeration value="Standard"/>
          <xsd:enumeration value="Table"/>
          <xsd:enumeration value="Template"/>
          <xsd:enumeration value="Terms of Reference"/>
        </xsd:restriction>
      </xsd:simpleType>
    </xsd:element>
    <xsd:element name="Q-Code" ma:index="3" ma:displayName="Q-Code" ma:description="Hosts the Q-Code for all controlled documents" ma:internalName="Q_x002d_Code" ma:readOnly="false">
      <xsd:simpleType>
        <xsd:restriction base="dms:Text">
          <xsd:maxLength value="255"/>
        </xsd:restriction>
      </xsd:simpleType>
    </xsd:element>
    <xsd:element name="Used_x0020_by" ma:index="4" ma:displayName="Used by" ma:description="Sets if adocument is used internally only, or is safe for external consumption" ma:format="Dropdown" ma:internalName="Used_x0020_by">
      <xsd:simpleType>
        <xsd:restriction base="dms:Choice">
          <xsd:enumeration value="Internal"/>
          <xsd:enumeration value="External"/>
        </xsd:restriction>
      </xsd:simpleType>
    </xsd:element>
    <xsd:element name="Revision_x0020_Number" ma:index="5" nillable="true" ma:displayName="Revision Number" ma:decimals="0" ma:description="Stores the revision number of a document (Not the same ad Version Number)" ma:internalName="Revision_x0020_Number">
      <xsd:simpleType>
        <xsd:restriction base="dms:Number"/>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ARS_x0020_SuppServ_x0020_KeywordsTaxHTField0" ma:index="15" ma:taxonomy="true" ma:internalName="SARS_x0020_SuppServ_x0020_KeywordsTaxHTField0" ma:taxonomyFieldName="SARS_x0020_SuppServ_x0020_Keywords" ma:displayName="SARS SuppServ Keywords" ma:readOnly="false" ma:default="" ma:fieldId="{d2bfec79-04b8-4ab2-a7e5-796c85dd8ef1}" ma:taxonomyMulti="true" ma:sspId="660966cd-14ca-479e-8cbf-c274f462cad1" ma:termSetId="458e8432-d94a-4ef3-a0d0-24a652488195" ma:anchorId="00000000-0000-0000-0000-000000000000" ma:open="true" ma:isKeyword="false">
      <xsd:complexType>
        <xsd:sequence>
          <xsd:element ref="pc:Terms" minOccurs="0" maxOccurs="1"/>
        </xsd:sequence>
      </xsd:complexType>
    </xsd:element>
    <xsd:element name="TaxCatchAll" ma:index="16" nillable="true" ma:displayName="Taxonomy Catch All Column" ma:hidden="true" ma:list="{db09edb2-bea9-44b7-9235-33915e6d56cb}" ma:internalName="TaxCatchAll" ma:showField="CatchAllData" ma:web="dc9eddcd-f279-41d2-9f45-832515fcc031">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hidden="true" ma:list="{db09edb2-bea9-44b7-9235-33915e6d56cb}" ma:internalName="TaxCatchAllLabel" ma:readOnly="true" ma:showField="CatchAllDataLabel" ma:web="dc9eddcd-f279-41d2-9f45-832515fcc031">
      <xsd:complexType>
        <xsd:complexContent>
          <xsd:extension base="dms:MultiChoiceLookup">
            <xsd:sequence>
              <xsd:element name="Value" type="dms:Lookup" maxOccurs="unbounded" minOccurs="0" nillable="true"/>
            </xsd:sequence>
          </xsd:extension>
        </xsd:complexContent>
      </xsd:complexType>
    </xsd:element>
    <xsd:element name="_dlc_DocId" ma:index="18" nillable="true" ma:displayName="Document ID Value" ma:description="The value of the document ID assigned to this item." ma:internalName="_dlc_DocId" ma:readOnly="true">
      <xsd:simpleType>
        <xsd:restriction base="dms:Text"/>
      </xsd:simpleType>
    </xsd:element>
    <xsd:element name="Place_x0020_in_x0020_SuppServ_x0020_NavigationTaxHTField0" ma:index="19" ma:taxonomy="true" ma:internalName="Place_x0020_in_x0020_SuppServ_x0020_NavigationTaxHTField0" ma:taxonomyFieldName="Place_x0020_in_x0020_SuppServ_x0020_Navigation" ma:displayName="Place in SuppServ Navigation" ma:readOnly="false" ma:default="" ma:fieldId="{61754ca2-bc88-421f-9df0-d75a9d639ff2}" ma:taxonomyMulti="true" ma:sspId="660966cd-14ca-479e-8cbf-c274f462cad1" ma:termSetId="d769de68-9d82-4b2f-b0b0-d4cf5ec32e2b" ma:anchorId="00000000-0000-0000-0000-000000000000" ma:open="false" ma:isKeyword="false">
      <xsd:complexType>
        <xsd:sequence>
          <xsd:element ref="pc:Terms" minOccurs="0" maxOccurs="1"/>
        </xsd:sequence>
      </xsd:complexType>
    </xsd:element>
    <xsd:element name="SARS_x0020_SuppServ_x0020_FunctionTaxHTField0" ma:index="21" ma:taxonomy="true" ma:internalName="SARS_x0020_SuppServ_x0020_FunctionTaxHTField0" ma:taxonomyFieldName="SARS_x0020_SuppServ_x0020_Function0" ma:displayName="SARS SuppServ Function" ma:default="" ma:fieldId="{e860790b-3d24-4ae2-8579-6665ce9ceb97}" ma:sspId="660966cd-14ca-479e-8cbf-c274f462cad1" ma:termSetId="75606068-f5ad-4592-9fc9-54b151bf9050" ma:anchorId="00000000-0000-0000-0000-000000000000" ma:open="false" ma:isKeyword="false">
      <xsd:complexType>
        <xsd:sequence>
          <xsd:element ref="pc:Terms" minOccurs="0" maxOccurs="1"/>
        </xsd:sequence>
      </xsd:complexType>
    </xsd:element>
    <xsd:element name="Review_x0020_Date" ma:index="23" ma:displayName="Review Date" ma:format="DateOnly" ma:internalName="Review_x0020_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SARS_x0020_SuppServ_x0020_KeywordsTaxHTField0 xmlns="dc9eddcd-f279-41d2-9f45-832515fcc031">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99f118ec-bc8c-499e-90c2-01975f38d542</TermId>
        </TermInfo>
      </Terms>
    </SARS_x0020_SuppServ_x0020_KeywordsTaxHTField0>
    <Q-Code xmlns="dc9eddcd-f279-41d2-9f45-832515fcc031">COMMS-CI-01-T47</Q-Code>
    <Revision_x0020_Number xmlns="dc9eddcd-f279-41d2-9f45-832515fcc031" xsi:nil="true"/>
    <Document_x0020_Type xmlns="dc9eddcd-f279-41d2-9f45-832515fcc031">Template</Document_x0020_Type>
    <Used_x0020_by xmlns="dc9eddcd-f279-41d2-9f45-832515fcc031">Internal</Used_x0020_by>
    <TaxCatchAll xmlns="dc9eddcd-f279-41d2-9f45-832515fcc031">
      <Value>1889</Value>
      <Value>1888</Value>
      <Value>1884</Value>
      <Value>2024</Value>
    </TaxCatchAll>
    <Review_x0020_Date xmlns="dc9eddcd-f279-41d2-9f45-832515fcc031">2018-07-11T22:00:00+00:00</Review_x0020_Date>
    <Place_x0020_in_x0020_SuppServ_x0020_NavigationTaxHTField0 xmlns="dc9eddcd-f279-41d2-9f45-832515fcc031">
      <Terms xmlns="http://schemas.microsoft.com/office/infopath/2007/PartnerControls">
        <TermInfo xmlns="http://schemas.microsoft.com/office/infopath/2007/PartnerControls">
          <TermName xmlns="http://schemas.microsoft.com/office/infopath/2007/PartnerControls">Templates</TermName>
          <TermId xmlns="http://schemas.microsoft.com/office/infopath/2007/PartnerControls">b43f2ca6-37ed-425a-b6bf-873d5f19db93</TermId>
        </TermInfo>
        <TermInfo xmlns="http://schemas.microsoft.com/office/infopath/2007/PartnerControls">
          <TermName xmlns="http://schemas.microsoft.com/office/infopath/2007/PartnerControls">Communications</TermName>
          <TermId xmlns="http://schemas.microsoft.com/office/infopath/2007/PartnerControls">8fe426ae-a6ff-4e04-a79e-3995fc7c51fa</TermId>
        </TermInfo>
      </Terms>
    </Place_x0020_in_x0020_SuppServ_x0020_NavigationTaxHTField0>
    <SARS_x0020_SuppServ_x0020_FunctionTaxHTField0 xmlns="dc9eddcd-f279-41d2-9f45-832515fcc031">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2b378cf1-a46b-45a4-b05e-8c7d84352a5f</TermId>
        </TermInfo>
      </Terms>
    </SARS_x0020_SuppServ_x0020_FunctionTaxHTField0>
    <_dlc_DocId xmlns="dc9eddcd-f279-41d2-9f45-832515fcc031">QC2P5U4QP6W4-103-58</_dlc_DocId>
    <_dlc_DocIdUrl xmlns="dc9eddcd-f279-41d2-9f45-832515fcc031">
      <Url>http://sarsportal/ProdQMS/Supp/_layouts/DocIdRedir.aspx?ID=QC2P5U4QP6W4-103-58</Url>
      <Description>QC2P5U4QP6W4-103-58</Description>
    </_dlc_DocIdUrl>
    <_dlc_DocIdPersistId xmlns="dc9eddcd-f279-41d2-9f45-832515fcc031">true</_dlc_DocIdPersistId>
  </documentManagement>
</p:properties>
</file>

<file path=customXml/itemProps1.xml><?xml version="1.0" encoding="utf-8"?>
<ds:datastoreItem xmlns:ds="http://schemas.openxmlformats.org/officeDocument/2006/customXml" ds:itemID="{6DFD446F-9FB5-4356-8558-6B3659AF75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eddcd-f279-41d2-9f45-832515fcc0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6FEF6F-3EDD-4CDA-96D1-84A754F6BCC6}">
  <ds:schemaRefs>
    <ds:schemaRef ds:uri="http://schemas.microsoft.com/sharepoint/v3/contenttype/forms"/>
  </ds:schemaRefs>
</ds:datastoreItem>
</file>

<file path=customXml/itemProps3.xml><?xml version="1.0" encoding="utf-8"?>
<ds:datastoreItem xmlns:ds="http://schemas.openxmlformats.org/officeDocument/2006/customXml" ds:itemID="{0FFAE75F-82A4-43E4-913C-C28EB6550920}">
  <ds:schemaRefs>
    <ds:schemaRef ds:uri="http://schemas.microsoft.com/sharepoint/events"/>
  </ds:schemaRefs>
</ds:datastoreItem>
</file>

<file path=customXml/itemProps4.xml><?xml version="1.0" encoding="utf-8"?>
<ds:datastoreItem xmlns:ds="http://schemas.openxmlformats.org/officeDocument/2006/customXml" ds:itemID="{76A6FB1A-60FB-48D3-9433-0EC83991451A}">
  <ds:schemaRefs>
    <ds:schemaRef ds:uri="http://purl.org/dc/terms/"/>
    <ds:schemaRef ds:uri="http://schemas.openxmlformats.org/package/2006/metadata/core-properties"/>
    <ds:schemaRef ds:uri="http://purl.org/dc/elements/1.1/"/>
    <ds:schemaRef ds:uri="http://purl.org/dc/dcmitype/"/>
    <ds:schemaRef ds:uri="http://schemas.microsoft.com/office/2006/documentManagement/types"/>
    <ds:schemaRef ds:uri="http://www.w3.org/XML/1998/namespace"/>
    <ds:schemaRef ds:uri="http://schemas.microsoft.com/office/infopath/2007/PartnerControls"/>
    <ds:schemaRef ds:uri="dc9eddcd-f279-41d2-9f45-832515fcc03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Corporate Identity presentation_MANCO_2017 v1.3 SR</Template>
  <TotalTime>1999</TotalTime>
  <Words>1768</Words>
  <Application>Microsoft Office PowerPoint</Application>
  <PresentationFormat>On-screen Show (4:3)</PresentationFormat>
  <Paragraphs>159</Paragraphs>
  <Slides>21</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Arial</vt:lpstr>
      <vt:lpstr>Calibri</vt:lpstr>
      <vt:lpstr>Courier New</vt:lpstr>
      <vt:lpstr>Symbol</vt:lpstr>
      <vt:lpstr>Wingdings</vt:lpstr>
      <vt:lpstr>Corporate Identity presentation_MANCO_2017 v1.3 SR</vt:lpstr>
      <vt:lpstr>1_Corporate Identity presentation_MANCO_2017 v1.3 SR</vt:lpstr>
      <vt:lpstr>2_Corporate Identity presentation_MANCO_2017 v1.3 SR</vt:lpstr>
      <vt:lpstr>PowerPoint Presentation</vt:lpstr>
      <vt:lpstr>Welcome to the  SARS  Tax Webinar</vt:lpstr>
      <vt:lpstr> </vt:lpstr>
      <vt:lpstr>Overview</vt:lpstr>
      <vt:lpstr>Overview</vt:lpstr>
      <vt:lpstr>Overview</vt:lpstr>
      <vt:lpstr>How to report a deceased estate? </vt:lpstr>
      <vt:lpstr>How to report a deceased estate? </vt:lpstr>
      <vt:lpstr>How to report a deceased estate? </vt:lpstr>
      <vt:lpstr>Updating of the Registered Representative details</vt:lpstr>
      <vt:lpstr>Updating of the Registered Representative details</vt:lpstr>
      <vt:lpstr>Submission Of Tax Returns </vt:lpstr>
      <vt:lpstr>Submission Of Tax Returns </vt:lpstr>
      <vt:lpstr>Income Tax Assessment</vt:lpstr>
      <vt:lpstr>Second Registration</vt:lpstr>
      <vt:lpstr>Insolvent Estate</vt:lpstr>
      <vt:lpstr>Deceased Estate Compliance Letters</vt:lpstr>
      <vt:lpstr>Deceased Estate Compliance Letters</vt:lpstr>
      <vt:lpstr>Additional information on Estates</vt:lpstr>
      <vt:lpstr>Go Digital</vt:lpstr>
      <vt:lpstr>PowerPoint Presentation</vt:lpstr>
    </vt:vector>
  </TitlesOfParts>
  <Company>SARS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SARS brand</dc:title>
  <dc:creator>Simangele Radebe</dc:creator>
  <cp:lastModifiedBy>Patience Radebe</cp:lastModifiedBy>
  <cp:revision>174</cp:revision>
  <cp:lastPrinted>2019-07-22T09:05:08Z</cp:lastPrinted>
  <dcterms:created xsi:type="dcterms:W3CDTF">2017-08-25T14:16:48Z</dcterms:created>
  <dcterms:modified xsi:type="dcterms:W3CDTF">2022-12-13T06:59:25Z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0x0101008BD992B76FE80145A10E31A839FC6615020059FFAB126CD31B4FA047CC6D39DF1276</vt:lpwstr>
  </property>
  <property fmtid="{D5CDD505-2E9C-101B-9397-08002B2CF9AE}" pid="3" name="_dlc_DocIdItemGuid">
    <vt:lpwstr>2143bd4b-7c40-4309-8067-dc47fc5ba370</vt:lpwstr>
  </property>
  <property fmtid="{D5CDD505-2E9C-101B-9397-08002B2CF9AE}" pid="4" name="SARS SuppServ Keywords">
    <vt:lpwstr>1889;#communications|99f118ec-bc8c-499e-90c2-01975f38d542</vt:lpwstr>
  </property>
  <property fmtid="{D5CDD505-2E9C-101B-9397-08002B2CF9AE}" pid="5" name="Place in SuppServ Navigation">
    <vt:lpwstr>1888;#Templates|b43f2ca6-37ed-425a-b6bf-873d5f19db93;#2024;#Communications|8fe426ae-a6ff-4e04-a79e-3995fc7c51fa</vt:lpwstr>
  </property>
  <property fmtid="{D5CDD505-2E9C-101B-9397-08002B2CF9AE}" pid="6" name="SARS SuppServ Function">
    <vt:lpwstr>1884;#Communications|2b378cf1-a46b-45a4-b05e-8c7d84352a5f</vt:lpwstr>
  </property>
  <property fmtid="{D5CDD505-2E9C-101B-9397-08002B2CF9AE}" pid="7" name="SARS SuppServ Function0">
    <vt:lpwstr>1884;#Communications|2b378cf1-a46b-45a4-b05e-8c7d84352a5f</vt:lpwstr>
  </property>
  <property fmtid="{D5CDD505-2E9C-101B-9397-08002B2CF9AE}" pid="8" name="Order">
    <vt:r8>7400</vt:r8>
  </property>
  <property fmtid="{D5CDD505-2E9C-101B-9397-08002B2CF9AE}" pid="9" name="xd_ProgID">
    <vt:lpwstr/>
  </property>
  <property fmtid="{D5CDD505-2E9C-101B-9397-08002B2CF9AE}" pid="10" name="_CopySource">
    <vt:lpwstr>http://sarsportal/ProdQMS/Supp/SARS SuppServ Doc Router/COMMS-CI-01-T47 - PowerPoint Presentation Template Plain - Internal Template.potx</vt:lpwstr>
  </property>
  <property fmtid="{D5CDD505-2E9C-101B-9397-08002B2CF9AE}" pid="11" name="TemplateUrl">
    <vt:lpwstr/>
  </property>
  <property fmtid="{D5CDD505-2E9C-101B-9397-08002B2CF9AE}" pid="12" name="Synopsis">
    <vt:lpwstr/>
  </property>
  <property fmtid="{D5CDD505-2E9C-101B-9397-08002B2CF9AE}" pid="13" name="Applicable Year">
    <vt:lpwstr/>
  </property>
  <property fmtid="{D5CDD505-2E9C-101B-9397-08002B2CF9AE}" pid="14" name="Tender Type">
    <vt:lpwstr/>
  </property>
  <property fmtid="{D5CDD505-2E9C-101B-9397-08002B2CF9AE}" pid="15" name="Tender Number">
    <vt:lpwstr/>
  </property>
  <property fmtid="{D5CDD505-2E9C-101B-9397-08002B2CF9AE}" pid="16" name="Scam Institution">
    <vt:lpwstr/>
  </property>
  <property fmtid="{D5CDD505-2E9C-101B-9397-08002B2CF9AE}" pid="17" name="Tender Doc Type">
    <vt:lpwstr/>
  </property>
  <property fmtid="{D5CDD505-2E9C-101B-9397-08002B2CF9AE}" pid="18" name="Scam Subject">
    <vt:lpwstr/>
  </property>
  <property fmtid="{D5CDD505-2E9C-101B-9397-08002B2CF9AE}" pid="19" name="Scam Source">
    <vt:lpwstr/>
  </property>
</Properties>
</file>