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8"/>
  </p:notesMasterIdLst>
  <p:sldIdLst>
    <p:sldId id="2147474351" r:id="rId5"/>
    <p:sldId id="2147474406" r:id="rId6"/>
    <p:sldId id="2147474371" r:id="rId7"/>
    <p:sldId id="2147474370" r:id="rId8"/>
    <p:sldId id="2147474397" r:id="rId9"/>
    <p:sldId id="2147474369" r:id="rId10"/>
    <p:sldId id="2147474399" r:id="rId11"/>
    <p:sldId id="2147474367" r:id="rId12"/>
    <p:sldId id="2147474344" r:id="rId13"/>
    <p:sldId id="2147474363" r:id="rId14"/>
    <p:sldId id="2147474364" r:id="rId15"/>
    <p:sldId id="2147474389" r:id="rId16"/>
    <p:sldId id="2147474391" r:id="rId17"/>
    <p:sldId id="2147474400" r:id="rId18"/>
    <p:sldId id="2147474374" r:id="rId19"/>
    <p:sldId id="2147474405" r:id="rId20"/>
    <p:sldId id="2147474376" r:id="rId21"/>
    <p:sldId id="2147474386" r:id="rId22"/>
    <p:sldId id="2147474385" r:id="rId23"/>
    <p:sldId id="2147474402" r:id="rId24"/>
    <p:sldId id="2147474403" r:id="rId25"/>
    <p:sldId id="2147474384" r:id="rId26"/>
    <p:sldId id="2147474379" r:id="rId27"/>
    <p:sldId id="2147474377" r:id="rId28"/>
    <p:sldId id="2147474382" r:id="rId29"/>
    <p:sldId id="2147474404" r:id="rId30"/>
    <p:sldId id="2147474396" r:id="rId31"/>
    <p:sldId id="370" r:id="rId32"/>
    <p:sldId id="2147474394" r:id="rId33"/>
    <p:sldId id="2147474398" r:id="rId34"/>
    <p:sldId id="2147474366" r:id="rId35"/>
    <p:sldId id="336" r:id="rId36"/>
    <p:sldId id="27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D9B5FAE-0BE0-4289-A676-B347A5743A8E}">
          <p14:sldIdLst/>
        </p14:section>
        <p14:section name="Untitled Section" id="{7DDA1F94-C291-4E95-8913-8021CBF5B4F2}">
          <p14:sldIdLst>
            <p14:sldId id="2147474351"/>
            <p14:sldId id="2147474406"/>
            <p14:sldId id="2147474371"/>
            <p14:sldId id="2147474370"/>
            <p14:sldId id="2147474397"/>
            <p14:sldId id="2147474369"/>
            <p14:sldId id="2147474399"/>
            <p14:sldId id="2147474367"/>
            <p14:sldId id="2147474344"/>
            <p14:sldId id="2147474363"/>
            <p14:sldId id="2147474364"/>
            <p14:sldId id="2147474389"/>
            <p14:sldId id="2147474391"/>
            <p14:sldId id="2147474400"/>
            <p14:sldId id="2147474374"/>
            <p14:sldId id="2147474405"/>
            <p14:sldId id="2147474376"/>
            <p14:sldId id="2147474386"/>
            <p14:sldId id="2147474385"/>
            <p14:sldId id="2147474402"/>
            <p14:sldId id="2147474403"/>
            <p14:sldId id="2147474384"/>
            <p14:sldId id="2147474379"/>
            <p14:sldId id="2147474377"/>
            <p14:sldId id="2147474382"/>
            <p14:sldId id="2147474404"/>
            <p14:sldId id="2147474396"/>
            <p14:sldId id="370"/>
            <p14:sldId id="2147474394"/>
            <p14:sldId id="2147474398"/>
            <p14:sldId id="2147474366"/>
            <p14:sldId id="336"/>
            <p14:sldId id="27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087"/>
    <a:srgbClr val="F2FAFE"/>
    <a:srgbClr val="FFFFFF"/>
    <a:srgbClr val="156082"/>
    <a:srgbClr val="285C83"/>
    <a:srgbClr val="31678F"/>
    <a:srgbClr val="0A293E"/>
    <a:srgbClr val="00508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180D1-D51B-85D9-1543-2F0AE3E96BA0}" v="2" dt="2026-10-13T15:12:03.761"/>
    <p1510:client id="{0A5F9F84-60FB-C8E5-130A-861845C538C4}" v="25" dt="2026-10-13T12:01:16.393"/>
    <p1510:client id="{53A0D0CE-BFF5-4A5E-9ABD-2F0B9AE84CF9}" v="4" dt="2026-10-13T10:23:25.401"/>
    <p1510:client id="{8460CECF-51C4-C32C-6431-60EC6122BC3B}" v="1" dt="2026-10-14T07:15:45.426"/>
    <p1510:client id="{C40F830F-B980-ED5F-D987-09EFBF11BC54}" v="4" dt="2026-10-13T13:57:31.413"/>
    <p1510:client id="{C9536498-5152-6C10-ED39-2E77D090523B}" v="17" dt="2026-10-13T13:24:38.900"/>
    <p1510:client id="{D38CEE70-D465-44BB-6925-4EE484D39D09}" v="16" dt="2026-10-13T15:44:36.111"/>
    <p1510:client id="{DA48B0BC-5BDC-48DA-B133-6B08D86C9928}" v="24" dt="2026-10-13T16:09:20.471"/>
    <p1510:client id="{F6603195-4127-44DD-9095-1740D88F50B3}" v="48" dt="2026-10-12T22:20:33.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hyperlink" Target="https://www.sars.gov.za/sc-pa-01-12-satms-through-sars-website-external-guide/" TargetMode="External"/><Relationship Id="rId7" Type="http://schemas.openxmlformats.org/officeDocument/2006/relationships/image" Target="../media/image43.svg"/><Relationship Id="rId2" Type="http://schemas.openxmlformats.org/officeDocument/2006/relationships/hyperlink" Target="https://www.sars.gov.za/sc-pa-01-11-traveller-processing-external-policy/" TargetMode="External"/><Relationship Id="rId1" Type="http://schemas.openxmlformats.org/officeDocument/2006/relationships/hyperlink" Target="https://www.sars.gov.za/sc-pa-01-09-traveller-declaration-external-guide/" TargetMode="External"/><Relationship Id="rId6" Type="http://schemas.openxmlformats.org/officeDocument/2006/relationships/image" Target="../media/image42.svg"/><Relationship Id="rId5" Type="http://schemas.openxmlformats.org/officeDocument/2006/relationships/image" Target="../media/image41.svg"/><Relationship Id="rId10" Type="http://schemas.openxmlformats.org/officeDocument/2006/relationships/image" Target="../media/image46.svg"/><Relationship Id="rId4" Type="http://schemas.openxmlformats.org/officeDocument/2006/relationships/hyperlink" Target="https://www.sars.gov.za/sc-pa-01-13-satms-through-mobi-app-or-qr-code-scan-external-guide/" TargetMode="External"/><Relationship Id="rId9" Type="http://schemas.openxmlformats.org/officeDocument/2006/relationships/image" Target="../media/image45.svg"/></Relationships>
</file>

<file path=ppt/diagrams/_rels/drawing2.xml.rels><?xml version="1.0" encoding="UTF-8" standalone="yes"?>
<Relationships xmlns="http://schemas.openxmlformats.org/package/2006/relationships"><Relationship Id="rId8" Type="http://schemas.openxmlformats.org/officeDocument/2006/relationships/hyperlink" Target="https://www.sars.gov.za/sc-pa-01-13-satms-through-mobi-app-or-qr-code-scan-external-guide/" TargetMode="External"/><Relationship Id="rId3" Type="http://schemas.openxmlformats.org/officeDocument/2006/relationships/image" Target="../media/image42.svg"/><Relationship Id="rId7" Type="http://schemas.openxmlformats.org/officeDocument/2006/relationships/image" Target="../media/image44.svg"/><Relationship Id="rId2" Type="http://schemas.openxmlformats.org/officeDocument/2006/relationships/hyperlink" Target="https://www.sars.gov.za/sc-pa-01-09-traveller-declaration-external-guide/" TargetMode="External"/><Relationship Id="rId1" Type="http://schemas.openxmlformats.org/officeDocument/2006/relationships/image" Target="../media/image41.svg"/><Relationship Id="rId6" Type="http://schemas.openxmlformats.org/officeDocument/2006/relationships/hyperlink" Target="https://www.sars.gov.za/sc-pa-01-12-satms-through-sars-website-external-guide/" TargetMode="External"/><Relationship Id="rId5" Type="http://schemas.openxmlformats.org/officeDocument/2006/relationships/image" Target="../media/image43.svg"/><Relationship Id="rId10" Type="http://schemas.openxmlformats.org/officeDocument/2006/relationships/image" Target="../media/image46.svg"/><Relationship Id="rId4" Type="http://schemas.openxmlformats.org/officeDocument/2006/relationships/hyperlink" Target="https://www.sars.gov.za/sc-pa-01-11-traveller-processing-external-policy/" TargetMode="External"/><Relationship Id="rId9"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DAE49-4AAA-4000-824F-38C7E124AC29}" type="doc">
      <dgm:prSet loTypeId="urn:microsoft.com/office/officeart/2005/8/layout/vList2" loCatId="list" qsTypeId="urn:microsoft.com/office/officeart/2005/8/quickstyle/simple1#1" qsCatId="simple" csTypeId="urn:microsoft.com/office/officeart/2005/8/colors/accent1_2#1" csCatId="accent1" phldr="1"/>
      <dgm:spPr/>
      <dgm:t>
        <a:bodyPr/>
        <a:lstStyle/>
        <a:p>
          <a:endParaRPr lang="en-US"/>
        </a:p>
      </dgm:t>
    </dgm:pt>
    <dgm:pt modelId="{7DA00465-D0B3-43CE-8B1A-69EB91349499}">
      <dgm:prSet/>
      <dgm:spPr>
        <a:solidFill>
          <a:srgbClr val="156082"/>
        </a:solidFill>
      </dgm:spPr>
      <dgm:t>
        <a:bodyPr/>
        <a:lstStyle/>
        <a:p>
          <a:pPr algn="l">
            <a:lnSpc>
              <a:spcPct val="90000"/>
            </a:lnSpc>
          </a:pPr>
          <a:r>
            <a:rPr lang="en-ZA" sz="2300">
              <a:solidFill>
                <a:srgbClr val="FFFFFF"/>
              </a:solidFill>
              <a:latin typeface="Aptos" panose="02110004020202020204"/>
              <a:ea typeface="+mn-ea"/>
              <a:cs typeface="+mn-cs"/>
            </a:rPr>
            <a:t>SATMS Overview and Purpose</a:t>
          </a:r>
          <a:endParaRPr lang="en-US" sz="2300">
            <a:solidFill>
              <a:srgbClr val="FFFFFF"/>
            </a:solidFill>
            <a:latin typeface="Aptos" panose="02110004020202020204"/>
            <a:ea typeface="+mn-ea"/>
            <a:cs typeface="+mn-cs"/>
          </a:endParaRPr>
        </a:p>
      </dgm:t>
    </dgm:pt>
    <dgm:pt modelId="{0C075317-6854-4A6A-ADCA-175EB81ABD31}" type="parTrans" cxnId="{E7F533FA-1877-4269-8A58-786F5D08D150}">
      <dgm:prSet/>
      <dgm:spPr/>
      <dgm:t>
        <a:bodyPr/>
        <a:lstStyle/>
        <a:p>
          <a:endParaRPr lang="en-US"/>
        </a:p>
      </dgm:t>
    </dgm:pt>
    <dgm:pt modelId="{3FBFEB1B-FF0E-48B7-BDF8-211FA5C1CCB2}" type="sibTrans" cxnId="{E7F533FA-1877-4269-8A58-786F5D08D150}">
      <dgm:prSet/>
      <dgm:spPr/>
      <dgm:t>
        <a:bodyPr/>
        <a:lstStyle/>
        <a:p>
          <a:endParaRPr lang="en-US"/>
        </a:p>
      </dgm:t>
    </dgm:pt>
    <dgm:pt modelId="{76DDF9A1-D8AB-4EC4-8654-200B35C41886}">
      <dgm:prSet/>
      <dgm:spPr>
        <a:solidFill>
          <a:srgbClr val="156082"/>
        </a:solidFill>
      </dgm:spPr>
      <dgm:t>
        <a:bodyPr/>
        <a:lstStyle/>
        <a:p>
          <a:pPr algn="l">
            <a:lnSpc>
              <a:spcPct val="90000"/>
            </a:lnSpc>
          </a:pPr>
          <a:r>
            <a:rPr lang="en-ZA" sz="2300">
              <a:solidFill>
                <a:srgbClr val="FFFFFF"/>
              </a:solidFill>
              <a:latin typeface="Aptos" panose="02110004020202020204"/>
              <a:ea typeface="+mn-ea"/>
              <a:cs typeface="+mn-cs"/>
            </a:rPr>
            <a:t>Who Must Declare and When</a:t>
          </a:r>
          <a:endParaRPr lang="en-US" sz="2300">
            <a:solidFill>
              <a:srgbClr val="FFFFFF"/>
            </a:solidFill>
            <a:latin typeface="Aptos" panose="02110004020202020204"/>
            <a:ea typeface="+mn-ea"/>
            <a:cs typeface="+mn-cs"/>
          </a:endParaRPr>
        </a:p>
      </dgm:t>
    </dgm:pt>
    <dgm:pt modelId="{7641FED3-5EF5-4640-BD8E-3130036D8246}" type="parTrans" cxnId="{40EC3DA7-5F31-4BFA-84C8-88E1810BA455}">
      <dgm:prSet/>
      <dgm:spPr/>
      <dgm:t>
        <a:bodyPr/>
        <a:lstStyle/>
        <a:p>
          <a:endParaRPr lang="en-US"/>
        </a:p>
      </dgm:t>
    </dgm:pt>
    <dgm:pt modelId="{30B5F00E-00D1-412E-8F9F-0FFB3B698BA7}" type="sibTrans" cxnId="{40EC3DA7-5F31-4BFA-84C8-88E1810BA455}">
      <dgm:prSet/>
      <dgm:spPr/>
      <dgm:t>
        <a:bodyPr/>
        <a:lstStyle/>
        <a:p>
          <a:endParaRPr lang="en-US"/>
        </a:p>
      </dgm:t>
    </dgm:pt>
    <dgm:pt modelId="{297E012B-8354-4A34-AC66-AB7A06F0E61B}">
      <dgm:prSet/>
      <dgm:spPr>
        <a:solidFill>
          <a:srgbClr val="156082"/>
        </a:solidFill>
      </dgm:spPr>
      <dgm:t>
        <a:bodyPr/>
        <a:lstStyle/>
        <a:p>
          <a:pPr algn="l">
            <a:lnSpc>
              <a:spcPct val="90000"/>
            </a:lnSpc>
          </a:pPr>
          <a:r>
            <a:rPr lang="en-ZA" sz="2300">
              <a:solidFill>
                <a:srgbClr val="FFFFFF"/>
              </a:solidFill>
              <a:latin typeface="Aptos" panose="02110004020202020204"/>
              <a:ea typeface="+mn-ea"/>
              <a:cs typeface="+mn-cs"/>
            </a:rPr>
            <a:t>Goods, Currency and Other Items to Declare</a:t>
          </a:r>
          <a:endParaRPr lang="en-US" sz="2300">
            <a:solidFill>
              <a:srgbClr val="FFFFFF"/>
            </a:solidFill>
            <a:latin typeface="Aptos" panose="02110004020202020204"/>
            <a:ea typeface="+mn-ea"/>
            <a:cs typeface="+mn-cs"/>
          </a:endParaRPr>
        </a:p>
      </dgm:t>
    </dgm:pt>
    <dgm:pt modelId="{1C82DA87-8E8E-48B5-933E-3536E7DF1969}" type="parTrans" cxnId="{175E6E14-8C93-4881-B88D-D89B10E9703D}">
      <dgm:prSet/>
      <dgm:spPr/>
      <dgm:t>
        <a:bodyPr/>
        <a:lstStyle/>
        <a:p>
          <a:endParaRPr lang="en-US"/>
        </a:p>
      </dgm:t>
    </dgm:pt>
    <dgm:pt modelId="{83B9B978-7948-4CAD-B2AF-0DB51E079319}" type="sibTrans" cxnId="{175E6E14-8C93-4881-B88D-D89B10E9703D}">
      <dgm:prSet/>
      <dgm:spPr/>
      <dgm:t>
        <a:bodyPr/>
        <a:lstStyle/>
        <a:p>
          <a:endParaRPr lang="en-US"/>
        </a:p>
      </dgm:t>
    </dgm:pt>
    <dgm:pt modelId="{96786559-DEC9-4634-936F-F137822520DC}">
      <dgm:prSet/>
      <dgm:spPr>
        <a:solidFill>
          <a:srgbClr val="156082"/>
        </a:solidFill>
      </dgm:spPr>
      <dgm:t>
        <a:bodyPr/>
        <a:lstStyle/>
        <a:p>
          <a:pPr algn="l">
            <a:lnSpc>
              <a:spcPct val="90000"/>
            </a:lnSpc>
          </a:pPr>
          <a:r>
            <a:rPr lang="en-ZA" sz="2300">
              <a:solidFill>
                <a:srgbClr val="FFFFFF"/>
              </a:solidFill>
              <a:latin typeface="Aptos" panose="02110004020202020204"/>
              <a:ea typeface="+mn-ea"/>
              <a:cs typeface="+mn-cs"/>
            </a:rPr>
            <a:t>How to Complete the Online Declaration</a:t>
          </a:r>
          <a:endParaRPr lang="en-US" sz="2300">
            <a:solidFill>
              <a:srgbClr val="FFFFFF"/>
            </a:solidFill>
            <a:latin typeface="Aptos" panose="02110004020202020204"/>
            <a:ea typeface="+mn-ea"/>
            <a:cs typeface="+mn-cs"/>
          </a:endParaRPr>
        </a:p>
      </dgm:t>
    </dgm:pt>
    <dgm:pt modelId="{0CD63203-FA92-4644-AC50-5AE71149C005}" type="parTrans" cxnId="{BC3037D4-86E7-4E26-9DF2-54643D99C659}">
      <dgm:prSet/>
      <dgm:spPr/>
      <dgm:t>
        <a:bodyPr/>
        <a:lstStyle/>
        <a:p>
          <a:endParaRPr lang="en-US"/>
        </a:p>
      </dgm:t>
    </dgm:pt>
    <dgm:pt modelId="{76C65221-C212-4C9D-93E6-E9429A8404E4}" type="sibTrans" cxnId="{BC3037D4-86E7-4E26-9DF2-54643D99C659}">
      <dgm:prSet/>
      <dgm:spPr/>
      <dgm:t>
        <a:bodyPr/>
        <a:lstStyle/>
        <a:p>
          <a:endParaRPr lang="en-US"/>
        </a:p>
      </dgm:t>
    </dgm:pt>
    <dgm:pt modelId="{7185F3FC-2101-4FF4-9055-60021F3F9C90}">
      <dgm:prSet/>
      <dgm:spPr>
        <a:solidFill>
          <a:srgbClr val="156082"/>
        </a:solidFill>
      </dgm:spPr>
      <dgm:t>
        <a:bodyPr/>
        <a:lstStyle/>
        <a:p>
          <a:pPr algn="l">
            <a:lnSpc>
              <a:spcPct val="90000"/>
            </a:lnSpc>
          </a:pPr>
          <a:r>
            <a:rPr lang="en-ZA" sz="2300">
              <a:solidFill>
                <a:srgbClr val="FFFFFF"/>
              </a:solidFill>
              <a:latin typeface="Aptos"/>
              <a:ea typeface="+mn-ea"/>
              <a:cs typeface="+mn-cs"/>
            </a:rPr>
            <a:t>Frequently Asked Questions</a:t>
          </a:r>
          <a:endParaRPr lang="en-US" sz="2300">
            <a:solidFill>
              <a:srgbClr val="FFFFFF"/>
            </a:solidFill>
            <a:latin typeface="Aptos" panose="02110004020202020204"/>
            <a:ea typeface="+mn-ea"/>
            <a:cs typeface="+mn-cs"/>
          </a:endParaRPr>
        </a:p>
      </dgm:t>
    </dgm:pt>
    <dgm:pt modelId="{7D774B5F-72B3-45EB-A575-6B47D343072D}" type="parTrans" cxnId="{DB284D0D-3C6F-482A-8906-2411D409B08F}">
      <dgm:prSet/>
      <dgm:spPr/>
      <dgm:t>
        <a:bodyPr/>
        <a:lstStyle/>
        <a:p>
          <a:endParaRPr lang="en-US"/>
        </a:p>
      </dgm:t>
    </dgm:pt>
    <dgm:pt modelId="{06807AD7-AEF6-460A-83F5-6C38C2D0C8D7}" type="sibTrans" cxnId="{DB284D0D-3C6F-482A-8906-2411D409B08F}">
      <dgm:prSet/>
      <dgm:spPr/>
      <dgm:t>
        <a:bodyPr/>
        <a:lstStyle/>
        <a:p>
          <a:endParaRPr lang="en-US"/>
        </a:p>
      </dgm:t>
    </dgm:pt>
    <dgm:pt modelId="{B6BBF6A3-2B71-412D-8CBC-D83727FE6547}">
      <dgm:prSet phldrT="[Text]" phldr="0"/>
      <dgm:spPr/>
      <dgm:t>
        <a:bodyPr/>
        <a:lstStyle/>
        <a:p>
          <a:pPr algn="l">
            <a:lnSpc>
              <a:spcPct val="90000"/>
            </a:lnSpc>
          </a:pPr>
          <a:r>
            <a:rPr lang="en-ZA" sz="2300">
              <a:solidFill>
                <a:srgbClr val="FFFFFF"/>
              </a:solidFill>
              <a:latin typeface="Aptos" panose="02110004020202020204"/>
              <a:ea typeface="+mn-ea"/>
              <a:cs typeface="+mn-cs"/>
            </a:rPr>
            <a:t>Conclusion</a:t>
          </a:r>
        </a:p>
      </dgm:t>
    </dgm:pt>
    <dgm:pt modelId="{94EC7D16-88F3-4C8B-80B7-9961286B069E}" type="parTrans" cxnId="{086F61D8-B4C0-4A1B-AC48-436C1ACADB9B}">
      <dgm:prSet/>
      <dgm:spPr/>
    </dgm:pt>
    <dgm:pt modelId="{CA8DDEA2-F9CB-4CD1-BB71-B0786ACAE97A}" type="sibTrans" cxnId="{086F61D8-B4C0-4A1B-AC48-436C1ACADB9B}">
      <dgm:prSet/>
      <dgm:spPr/>
    </dgm:pt>
    <dgm:pt modelId="{A388F825-00E5-4EA0-A3BB-D0179E7026D6}">
      <dgm:prSet phldrT="[Text]" phldr="0"/>
      <dgm:spPr/>
      <dgm:t>
        <a:bodyPr/>
        <a:lstStyle/>
        <a:p>
          <a:pPr algn="l" rtl="0">
            <a:lnSpc>
              <a:spcPct val="90000"/>
            </a:lnSpc>
          </a:pPr>
          <a:r>
            <a:rPr lang="en-ZA" sz="2300">
              <a:solidFill>
                <a:schemeClr val="bg1"/>
              </a:solidFill>
              <a:latin typeface="Calibri"/>
              <a:ea typeface="Calibri"/>
              <a:cs typeface="Calibri"/>
            </a:rPr>
            <a:t>Traveller Benefits and System Enhancements</a:t>
          </a:r>
          <a:endParaRPr lang="en-ZA" sz="2300">
            <a:solidFill>
              <a:schemeClr val="bg1"/>
            </a:solidFill>
            <a:latin typeface="Aptos" panose="02110004020202020204"/>
            <a:ea typeface="+mn-ea"/>
            <a:cs typeface="+mn-cs"/>
          </a:endParaRPr>
        </a:p>
      </dgm:t>
    </dgm:pt>
    <dgm:pt modelId="{8E7DB9B3-B88D-4B23-8F0D-CD6A0563FF46}" type="parTrans" cxnId="{A7E3049B-BFFB-4885-85E8-37EC4FA68138}">
      <dgm:prSet/>
      <dgm:spPr/>
    </dgm:pt>
    <dgm:pt modelId="{8E83ABB2-49DD-4170-8784-C67304F2C0B0}" type="sibTrans" cxnId="{A7E3049B-BFFB-4885-85E8-37EC4FA68138}">
      <dgm:prSet/>
      <dgm:spPr/>
    </dgm:pt>
    <dgm:pt modelId="{ED4EBF3C-D348-4DAE-8814-FBD30D5313B1}" type="pres">
      <dgm:prSet presAssocID="{88FDAE49-4AAA-4000-824F-38C7E124AC29}" presName="linear" presStyleCnt="0">
        <dgm:presLayoutVars>
          <dgm:animLvl val="lvl"/>
          <dgm:resizeHandles val="exact"/>
        </dgm:presLayoutVars>
      </dgm:prSet>
      <dgm:spPr/>
    </dgm:pt>
    <dgm:pt modelId="{763BFE0B-B260-4DC8-80DC-781FEA7FFEC2}" type="pres">
      <dgm:prSet presAssocID="{7DA00465-D0B3-43CE-8B1A-69EB91349499}" presName="parentText" presStyleLbl="node1" presStyleIdx="0" presStyleCnt="7" custLinFactY="-3385" custLinFactNeighborY="-100000">
        <dgm:presLayoutVars>
          <dgm:chMax val="0"/>
          <dgm:bulletEnabled val="1"/>
        </dgm:presLayoutVars>
      </dgm:prSet>
      <dgm:spPr/>
    </dgm:pt>
    <dgm:pt modelId="{285F2EF5-0BCF-43BF-8B2D-70DE45400F28}" type="pres">
      <dgm:prSet presAssocID="{3FBFEB1B-FF0E-48B7-BDF8-211FA5C1CCB2}" presName="spacer" presStyleCnt="0"/>
      <dgm:spPr/>
    </dgm:pt>
    <dgm:pt modelId="{84DE49CF-04EE-40B3-8054-D27F8658AD17}" type="pres">
      <dgm:prSet presAssocID="{76DDF9A1-D8AB-4EC4-8654-200B35C41886}" presName="parentText" presStyleLbl="node1" presStyleIdx="1" presStyleCnt="7">
        <dgm:presLayoutVars>
          <dgm:chMax val="0"/>
          <dgm:bulletEnabled val="1"/>
        </dgm:presLayoutVars>
      </dgm:prSet>
      <dgm:spPr/>
    </dgm:pt>
    <dgm:pt modelId="{EE5E5917-10CD-4114-B70B-8226EB75D009}" type="pres">
      <dgm:prSet presAssocID="{30B5F00E-00D1-412E-8F9F-0FFB3B698BA7}" presName="spacer" presStyleCnt="0"/>
      <dgm:spPr/>
    </dgm:pt>
    <dgm:pt modelId="{77CF5C35-BE44-4211-8276-0267FA99CAB2}" type="pres">
      <dgm:prSet presAssocID="{297E012B-8354-4A34-AC66-AB7A06F0E61B}" presName="parentText" presStyleLbl="node1" presStyleIdx="2" presStyleCnt="7">
        <dgm:presLayoutVars>
          <dgm:chMax val="0"/>
          <dgm:bulletEnabled val="1"/>
        </dgm:presLayoutVars>
      </dgm:prSet>
      <dgm:spPr/>
    </dgm:pt>
    <dgm:pt modelId="{8C5D7EA6-BA9C-41D5-AF72-BDF031E81306}" type="pres">
      <dgm:prSet presAssocID="{83B9B978-7948-4CAD-B2AF-0DB51E079319}" presName="spacer" presStyleCnt="0"/>
      <dgm:spPr/>
    </dgm:pt>
    <dgm:pt modelId="{8BBDFA36-B362-4C04-AD86-EE5F1A450352}" type="pres">
      <dgm:prSet presAssocID="{A388F825-00E5-4EA0-A3BB-D0179E7026D6}" presName="parentText" presStyleLbl="node1" presStyleIdx="3" presStyleCnt="7">
        <dgm:presLayoutVars>
          <dgm:chMax val="0"/>
          <dgm:bulletEnabled val="1"/>
        </dgm:presLayoutVars>
      </dgm:prSet>
      <dgm:spPr/>
    </dgm:pt>
    <dgm:pt modelId="{EBF74992-13C5-47BD-93A3-6F07C3FA35A7}" type="pres">
      <dgm:prSet presAssocID="{8E83ABB2-49DD-4170-8784-C67304F2C0B0}" presName="spacer" presStyleCnt="0"/>
      <dgm:spPr/>
    </dgm:pt>
    <dgm:pt modelId="{8265DF00-F854-4F94-8C35-F8BE4701F0D5}" type="pres">
      <dgm:prSet presAssocID="{96786559-DEC9-4634-936F-F137822520DC}" presName="parentText" presStyleLbl="node1" presStyleIdx="4" presStyleCnt="7">
        <dgm:presLayoutVars>
          <dgm:chMax val="0"/>
          <dgm:bulletEnabled val="1"/>
        </dgm:presLayoutVars>
      </dgm:prSet>
      <dgm:spPr/>
    </dgm:pt>
    <dgm:pt modelId="{D7C0783E-4A9C-4A95-9841-16797837B443}" type="pres">
      <dgm:prSet presAssocID="{76C65221-C212-4C9D-93E6-E9429A8404E4}" presName="spacer" presStyleCnt="0"/>
      <dgm:spPr/>
    </dgm:pt>
    <dgm:pt modelId="{41545367-81C9-48E5-B02D-2C6952353950}" type="pres">
      <dgm:prSet presAssocID="{7185F3FC-2101-4FF4-9055-60021F3F9C90}" presName="parentText" presStyleLbl="node1" presStyleIdx="5" presStyleCnt="7">
        <dgm:presLayoutVars>
          <dgm:chMax val="0"/>
          <dgm:bulletEnabled val="1"/>
        </dgm:presLayoutVars>
      </dgm:prSet>
      <dgm:spPr/>
    </dgm:pt>
    <dgm:pt modelId="{319F882E-0F85-423E-8F02-AD1C78238004}" type="pres">
      <dgm:prSet presAssocID="{06807AD7-AEF6-460A-83F5-6C38C2D0C8D7}" presName="spacer" presStyleCnt="0"/>
      <dgm:spPr/>
    </dgm:pt>
    <dgm:pt modelId="{F1B8AC9C-D9AF-47B3-9679-51AE12474FF0}" type="pres">
      <dgm:prSet presAssocID="{B6BBF6A3-2B71-412D-8CBC-D83727FE6547}" presName="parentText" presStyleLbl="node1" presStyleIdx="6" presStyleCnt="7">
        <dgm:presLayoutVars>
          <dgm:chMax val="0"/>
          <dgm:bulletEnabled val="1"/>
        </dgm:presLayoutVars>
      </dgm:prSet>
      <dgm:spPr/>
    </dgm:pt>
  </dgm:ptLst>
  <dgm:cxnLst>
    <dgm:cxn modelId="{4FC13004-7890-47E7-8B04-168C6F3C7131}" type="presOf" srcId="{7185F3FC-2101-4FF4-9055-60021F3F9C90}" destId="{41545367-81C9-48E5-B02D-2C6952353950}" srcOrd="0" destOrd="0" presId="urn:microsoft.com/office/officeart/2005/8/layout/vList2"/>
    <dgm:cxn modelId="{DB284D0D-3C6F-482A-8906-2411D409B08F}" srcId="{88FDAE49-4AAA-4000-824F-38C7E124AC29}" destId="{7185F3FC-2101-4FF4-9055-60021F3F9C90}" srcOrd="5" destOrd="0" parTransId="{7D774B5F-72B3-45EB-A575-6B47D343072D}" sibTransId="{06807AD7-AEF6-460A-83F5-6C38C2D0C8D7}"/>
    <dgm:cxn modelId="{9DA4430F-AF23-48BE-BD42-0F3BBFAA750F}" type="presOf" srcId="{7DA00465-D0B3-43CE-8B1A-69EB91349499}" destId="{763BFE0B-B260-4DC8-80DC-781FEA7FFEC2}" srcOrd="0" destOrd="0" presId="urn:microsoft.com/office/officeart/2005/8/layout/vList2"/>
    <dgm:cxn modelId="{175E6E14-8C93-4881-B88D-D89B10E9703D}" srcId="{88FDAE49-4AAA-4000-824F-38C7E124AC29}" destId="{297E012B-8354-4A34-AC66-AB7A06F0E61B}" srcOrd="2" destOrd="0" parTransId="{1C82DA87-8E8E-48B5-933E-3536E7DF1969}" sibTransId="{83B9B978-7948-4CAD-B2AF-0DB51E079319}"/>
    <dgm:cxn modelId="{E97E4C23-E9DE-4783-B169-A9DF7CF454E0}" type="presOf" srcId="{96786559-DEC9-4634-936F-F137822520DC}" destId="{8265DF00-F854-4F94-8C35-F8BE4701F0D5}" srcOrd="0" destOrd="0" presId="urn:microsoft.com/office/officeart/2005/8/layout/vList2"/>
    <dgm:cxn modelId="{9E34B165-8AA8-4BC7-84D1-514194E0A661}" type="presOf" srcId="{B6BBF6A3-2B71-412D-8CBC-D83727FE6547}" destId="{F1B8AC9C-D9AF-47B3-9679-51AE12474FF0}" srcOrd="0" destOrd="0" presId="urn:microsoft.com/office/officeart/2005/8/layout/vList2"/>
    <dgm:cxn modelId="{6EFC9750-4098-42B6-BED0-8FE64F54499E}" type="presOf" srcId="{88FDAE49-4AAA-4000-824F-38C7E124AC29}" destId="{ED4EBF3C-D348-4DAE-8814-FBD30D5313B1}" srcOrd="0" destOrd="0" presId="urn:microsoft.com/office/officeart/2005/8/layout/vList2"/>
    <dgm:cxn modelId="{A7E3049B-BFFB-4885-85E8-37EC4FA68138}" srcId="{88FDAE49-4AAA-4000-824F-38C7E124AC29}" destId="{A388F825-00E5-4EA0-A3BB-D0179E7026D6}" srcOrd="3" destOrd="0" parTransId="{8E7DB9B3-B88D-4B23-8F0D-CD6A0563FF46}" sibTransId="{8E83ABB2-49DD-4170-8784-C67304F2C0B0}"/>
    <dgm:cxn modelId="{40EC3DA7-5F31-4BFA-84C8-88E1810BA455}" srcId="{88FDAE49-4AAA-4000-824F-38C7E124AC29}" destId="{76DDF9A1-D8AB-4EC4-8654-200B35C41886}" srcOrd="1" destOrd="0" parTransId="{7641FED3-5EF5-4640-BD8E-3130036D8246}" sibTransId="{30B5F00E-00D1-412E-8F9F-0FFB3B698BA7}"/>
    <dgm:cxn modelId="{C015AAC2-2433-4CEC-BFD3-BF88D6994704}" type="presOf" srcId="{A388F825-00E5-4EA0-A3BB-D0179E7026D6}" destId="{8BBDFA36-B362-4C04-AD86-EE5F1A450352}" srcOrd="0" destOrd="0" presId="urn:microsoft.com/office/officeart/2005/8/layout/vList2"/>
    <dgm:cxn modelId="{BC3037D4-86E7-4E26-9DF2-54643D99C659}" srcId="{88FDAE49-4AAA-4000-824F-38C7E124AC29}" destId="{96786559-DEC9-4634-936F-F137822520DC}" srcOrd="4" destOrd="0" parTransId="{0CD63203-FA92-4644-AC50-5AE71149C005}" sibTransId="{76C65221-C212-4C9D-93E6-E9429A8404E4}"/>
    <dgm:cxn modelId="{086F61D8-B4C0-4A1B-AC48-436C1ACADB9B}" srcId="{88FDAE49-4AAA-4000-824F-38C7E124AC29}" destId="{B6BBF6A3-2B71-412D-8CBC-D83727FE6547}" srcOrd="6" destOrd="0" parTransId="{94EC7D16-88F3-4C8B-80B7-9961286B069E}" sibTransId="{CA8DDEA2-F9CB-4CD1-BB71-B0786ACAE97A}"/>
    <dgm:cxn modelId="{946BDBE3-A4DD-4E2E-94E7-FD8FD2098541}" type="presOf" srcId="{297E012B-8354-4A34-AC66-AB7A06F0E61B}" destId="{77CF5C35-BE44-4211-8276-0267FA99CAB2}" srcOrd="0" destOrd="0" presId="urn:microsoft.com/office/officeart/2005/8/layout/vList2"/>
    <dgm:cxn modelId="{3B5D3EEC-F85F-4475-9265-15B41BA5277F}" type="presOf" srcId="{76DDF9A1-D8AB-4EC4-8654-200B35C41886}" destId="{84DE49CF-04EE-40B3-8054-D27F8658AD17}" srcOrd="0" destOrd="0" presId="urn:microsoft.com/office/officeart/2005/8/layout/vList2"/>
    <dgm:cxn modelId="{E7F533FA-1877-4269-8A58-786F5D08D150}" srcId="{88FDAE49-4AAA-4000-824F-38C7E124AC29}" destId="{7DA00465-D0B3-43CE-8B1A-69EB91349499}" srcOrd="0" destOrd="0" parTransId="{0C075317-6854-4A6A-ADCA-175EB81ABD31}" sibTransId="{3FBFEB1B-FF0E-48B7-BDF8-211FA5C1CCB2}"/>
    <dgm:cxn modelId="{5921388E-F470-4915-A72A-9F503EAAAB5D}" type="presParOf" srcId="{ED4EBF3C-D348-4DAE-8814-FBD30D5313B1}" destId="{763BFE0B-B260-4DC8-80DC-781FEA7FFEC2}" srcOrd="0" destOrd="0" presId="urn:microsoft.com/office/officeart/2005/8/layout/vList2"/>
    <dgm:cxn modelId="{76492739-B7AD-4C70-B490-A78334B1920D}" type="presParOf" srcId="{ED4EBF3C-D348-4DAE-8814-FBD30D5313B1}" destId="{285F2EF5-0BCF-43BF-8B2D-70DE45400F28}" srcOrd="1" destOrd="0" presId="urn:microsoft.com/office/officeart/2005/8/layout/vList2"/>
    <dgm:cxn modelId="{E8F3C92A-E96C-43F2-AE3C-894F929402D2}" type="presParOf" srcId="{ED4EBF3C-D348-4DAE-8814-FBD30D5313B1}" destId="{84DE49CF-04EE-40B3-8054-D27F8658AD17}" srcOrd="2" destOrd="0" presId="urn:microsoft.com/office/officeart/2005/8/layout/vList2"/>
    <dgm:cxn modelId="{3D5B5148-94D5-4A0C-9259-F95405AF5345}" type="presParOf" srcId="{ED4EBF3C-D348-4DAE-8814-FBD30D5313B1}" destId="{EE5E5917-10CD-4114-B70B-8226EB75D009}" srcOrd="3" destOrd="0" presId="urn:microsoft.com/office/officeart/2005/8/layout/vList2"/>
    <dgm:cxn modelId="{FD956C80-1274-4C17-94F0-F164569186B9}" type="presParOf" srcId="{ED4EBF3C-D348-4DAE-8814-FBD30D5313B1}" destId="{77CF5C35-BE44-4211-8276-0267FA99CAB2}" srcOrd="4" destOrd="0" presId="urn:microsoft.com/office/officeart/2005/8/layout/vList2"/>
    <dgm:cxn modelId="{701A4D4E-DEC8-4C6E-B5FE-65F36D3D67D5}" type="presParOf" srcId="{ED4EBF3C-D348-4DAE-8814-FBD30D5313B1}" destId="{8C5D7EA6-BA9C-41D5-AF72-BDF031E81306}" srcOrd="5" destOrd="0" presId="urn:microsoft.com/office/officeart/2005/8/layout/vList2"/>
    <dgm:cxn modelId="{D131B95E-4F4E-4ACC-A4F7-C40E46E6D2E0}" type="presParOf" srcId="{ED4EBF3C-D348-4DAE-8814-FBD30D5313B1}" destId="{8BBDFA36-B362-4C04-AD86-EE5F1A450352}" srcOrd="6" destOrd="0" presId="urn:microsoft.com/office/officeart/2005/8/layout/vList2"/>
    <dgm:cxn modelId="{C2EBFC30-6EB9-4E8E-AEDA-E056AEF6E4F0}" type="presParOf" srcId="{ED4EBF3C-D348-4DAE-8814-FBD30D5313B1}" destId="{EBF74992-13C5-47BD-93A3-6F07C3FA35A7}" srcOrd="7" destOrd="0" presId="urn:microsoft.com/office/officeart/2005/8/layout/vList2"/>
    <dgm:cxn modelId="{9BB9B793-72EA-4D24-B6C9-815634DC6928}" type="presParOf" srcId="{ED4EBF3C-D348-4DAE-8814-FBD30D5313B1}" destId="{8265DF00-F854-4F94-8C35-F8BE4701F0D5}" srcOrd="8" destOrd="0" presId="urn:microsoft.com/office/officeart/2005/8/layout/vList2"/>
    <dgm:cxn modelId="{7337D922-8658-4242-9EFC-4C52317B6CE0}" type="presParOf" srcId="{ED4EBF3C-D348-4DAE-8814-FBD30D5313B1}" destId="{D7C0783E-4A9C-4A95-9841-16797837B443}" srcOrd="9" destOrd="0" presId="urn:microsoft.com/office/officeart/2005/8/layout/vList2"/>
    <dgm:cxn modelId="{E2743376-EFB3-431A-A109-95F58CCBDDE5}" type="presParOf" srcId="{ED4EBF3C-D348-4DAE-8814-FBD30D5313B1}" destId="{41545367-81C9-48E5-B02D-2C6952353950}" srcOrd="10" destOrd="0" presId="urn:microsoft.com/office/officeart/2005/8/layout/vList2"/>
    <dgm:cxn modelId="{A4C9CEBF-D331-433D-9945-79DF41E89275}" type="presParOf" srcId="{ED4EBF3C-D348-4DAE-8814-FBD30D5313B1}" destId="{319F882E-0F85-423E-8F02-AD1C78238004}" srcOrd="11" destOrd="0" presId="urn:microsoft.com/office/officeart/2005/8/layout/vList2"/>
    <dgm:cxn modelId="{5F8D16A0-C668-4424-8B71-9C1EA4A2D8A7}" type="presParOf" srcId="{ED4EBF3C-D348-4DAE-8814-FBD30D5313B1}" destId="{F1B8AC9C-D9AF-47B3-9679-51AE12474FF0}" srcOrd="12" destOrd="0" presId="urn:microsoft.com/office/officeart/2005/8/layout/vList2"/>
  </dgm:cxnLst>
  <dgm:bg>
    <a:solidFill>
      <a:schemeClr val="tx2">
        <a:lumMod val="10000"/>
        <a:lumOff val="9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736B6A-8279-475C-9039-FCF55D6ECF7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D435AE7-FA31-4877-926F-772D3316255E}">
      <dgm:prSet/>
      <dgm:spPr/>
      <dgm:t>
        <a:bodyPr/>
        <a:lstStyle/>
        <a:p>
          <a:pPr>
            <a:lnSpc>
              <a:spcPct val="100000"/>
            </a:lnSpc>
          </a:pPr>
          <a:r>
            <a:rPr lang="en-ZA" u="sng">
              <a:hlinkClick xmlns:r="http://schemas.openxmlformats.org/officeDocument/2006/relationships" r:id="rId1"/>
            </a:rPr>
            <a:t>SC-PA-01-09 – Traveller Declaration – External Guide</a:t>
          </a:r>
          <a:endParaRPr lang="en-US"/>
        </a:p>
      </dgm:t>
    </dgm:pt>
    <dgm:pt modelId="{710B09E1-2CD7-4AB3-B280-4923A47C62CF}" type="parTrans" cxnId="{5D1D02B1-12F9-441D-B713-3808B21E1115}">
      <dgm:prSet/>
      <dgm:spPr/>
      <dgm:t>
        <a:bodyPr/>
        <a:lstStyle/>
        <a:p>
          <a:endParaRPr lang="en-US"/>
        </a:p>
      </dgm:t>
    </dgm:pt>
    <dgm:pt modelId="{F1E9AE7A-4257-4F20-9F30-97EDD9F661D1}" type="sibTrans" cxnId="{5D1D02B1-12F9-441D-B713-3808B21E1115}">
      <dgm:prSet/>
      <dgm:spPr/>
      <dgm:t>
        <a:bodyPr/>
        <a:lstStyle/>
        <a:p>
          <a:pPr>
            <a:lnSpc>
              <a:spcPct val="100000"/>
            </a:lnSpc>
          </a:pPr>
          <a:endParaRPr lang="en-US"/>
        </a:p>
      </dgm:t>
    </dgm:pt>
    <dgm:pt modelId="{B6F76B17-E476-4CC8-A55B-30CD1A5D11B1}">
      <dgm:prSet/>
      <dgm:spPr/>
      <dgm:t>
        <a:bodyPr/>
        <a:lstStyle/>
        <a:p>
          <a:pPr>
            <a:lnSpc>
              <a:spcPct val="100000"/>
            </a:lnSpc>
          </a:pPr>
          <a:r>
            <a:rPr lang="en-ZA" u="sng">
              <a:hlinkClick xmlns:r="http://schemas.openxmlformats.org/officeDocument/2006/relationships" r:id="rId2"/>
            </a:rPr>
            <a:t>SC-PA-01-11 – Traveller Processing – External Policy</a:t>
          </a:r>
          <a:endParaRPr lang="en-US"/>
        </a:p>
      </dgm:t>
    </dgm:pt>
    <dgm:pt modelId="{3B04D16D-4B2A-4C4D-8A1F-C16C22AE242F}" type="parTrans" cxnId="{E080D2E5-FEA4-4E07-8E42-E47522816005}">
      <dgm:prSet/>
      <dgm:spPr/>
      <dgm:t>
        <a:bodyPr/>
        <a:lstStyle/>
        <a:p>
          <a:endParaRPr lang="en-US"/>
        </a:p>
      </dgm:t>
    </dgm:pt>
    <dgm:pt modelId="{B2972DA9-A0EC-4C63-A859-D991D3B16703}" type="sibTrans" cxnId="{E080D2E5-FEA4-4E07-8E42-E47522816005}">
      <dgm:prSet/>
      <dgm:spPr/>
      <dgm:t>
        <a:bodyPr/>
        <a:lstStyle/>
        <a:p>
          <a:pPr>
            <a:lnSpc>
              <a:spcPct val="100000"/>
            </a:lnSpc>
          </a:pPr>
          <a:endParaRPr lang="en-US"/>
        </a:p>
      </dgm:t>
    </dgm:pt>
    <dgm:pt modelId="{494EE765-3C8B-4A0D-8B27-C2CC7529163E}">
      <dgm:prSet/>
      <dgm:spPr/>
      <dgm:t>
        <a:bodyPr/>
        <a:lstStyle/>
        <a:p>
          <a:pPr>
            <a:lnSpc>
              <a:spcPct val="100000"/>
            </a:lnSpc>
          </a:pPr>
          <a:r>
            <a:rPr lang="en-ZA" u="sng">
              <a:hlinkClick xmlns:r="http://schemas.openxmlformats.org/officeDocument/2006/relationships" r:id="rId3"/>
            </a:rPr>
            <a:t>SC-PA-01-12 – SATMS Through SARS Website – External Guide</a:t>
          </a:r>
          <a:endParaRPr lang="en-US"/>
        </a:p>
      </dgm:t>
    </dgm:pt>
    <dgm:pt modelId="{C6DE38BA-29C8-43B2-9FA8-5E966A091CDB}" type="parTrans" cxnId="{1F0E1FF0-15FB-4EDB-8CB4-659AB37CD0FF}">
      <dgm:prSet/>
      <dgm:spPr/>
      <dgm:t>
        <a:bodyPr/>
        <a:lstStyle/>
        <a:p>
          <a:endParaRPr lang="en-US"/>
        </a:p>
      </dgm:t>
    </dgm:pt>
    <dgm:pt modelId="{BFC78ED3-C521-4B5F-A2AF-10780BDE41A0}" type="sibTrans" cxnId="{1F0E1FF0-15FB-4EDB-8CB4-659AB37CD0FF}">
      <dgm:prSet/>
      <dgm:spPr/>
      <dgm:t>
        <a:bodyPr/>
        <a:lstStyle/>
        <a:p>
          <a:pPr>
            <a:lnSpc>
              <a:spcPct val="100000"/>
            </a:lnSpc>
          </a:pPr>
          <a:endParaRPr lang="en-US"/>
        </a:p>
      </dgm:t>
    </dgm:pt>
    <dgm:pt modelId="{E6B27F67-FDB5-4E50-9A2E-15F8011D9E16}">
      <dgm:prSet/>
      <dgm:spPr/>
      <dgm:t>
        <a:bodyPr/>
        <a:lstStyle/>
        <a:p>
          <a:pPr>
            <a:lnSpc>
              <a:spcPct val="100000"/>
            </a:lnSpc>
          </a:pPr>
          <a:r>
            <a:rPr lang="en-ZA" u="sng">
              <a:hlinkClick xmlns:r="http://schemas.openxmlformats.org/officeDocument/2006/relationships" r:id="rId4"/>
            </a:rPr>
            <a:t>SC-PA-01-13 – SATMS Through Mobi-App or QR Code Scan – External Guide</a:t>
          </a:r>
          <a:endParaRPr lang="en-US"/>
        </a:p>
      </dgm:t>
    </dgm:pt>
    <dgm:pt modelId="{CEA6DF6E-E9ED-42F6-85C4-CE1149BF2325}" type="parTrans" cxnId="{CCCA7E6D-C5DE-49CC-A207-CCBCBB021370}">
      <dgm:prSet/>
      <dgm:spPr/>
      <dgm:t>
        <a:bodyPr/>
        <a:lstStyle/>
        <a:p>
          <a:endParaRPr lang="en-US"/>
        </a:p>
      </dgm:t>
    </dgm:pt>
    <dgm:pt modelId="{F35A20BD-F4A1-40DF-8047-A20C76DBFD21}" type="sibTrans" cxnId="{CCCA7E6D-C5DE-49CC-A207-CCBCBB021370}">
      <dgm:prSet/>
      <dgm:spPr/>
      <dgm:t>
        <a:bodyPr/>
        <a:lstStyle/>
        <a:p>
          <a:pPr>
            <a:lnSpc>
              <a:spcPct val="100000"/>
            </a:lnSpc>
          </a:pPr>
          <a:endParaRPr lang="en-US"/>
        </a:p>
      </dgm:t>
    </dgm:pt>
    <dgm:pt modelId="{F7D5EA1A-60C5-42CE-8DD9-BAB96F519454}">
      <dgm:prSet/>
      <dgm:spPr/>
      <dgm:t>
        <a:bodyPr/>
        <a:lstStyle/>
        <a:p>
          <a:pPr>
            <a:lnSpc>
              <a:spcPct val="100000"/>
            </a:lnSpc>
          </a:pPr>
          <a:r>
            <a:rPr lang="en-ZA" u="sng"/>
            <a:t>Duty Free Allowances for Travellers Guide</a:t>
          </a:r>
          <a:endParaRPr lang="en-US"/>
        </a:p>
      </dgm:t>
    </dgm:pt>
    <dgm:pt modelId="{05084E40-1BA7-4171-8106-63703DD617A4}" type="parTrans" cxnId="{5772EB68-6309-45C7-BB04-F1C43ABD00E6}">
      <dgm:prSet/>
      <dgm:spPr/>
      <dgm:t>
        <a:bodyPr/>
        <a:lstStyle/>
        <a:p>
          <a:endParaRPr lang="en-US"/>
        </a:p>
      </dgm:t>
    </dgm:pt>
    <dgm:pt modelId="{A4C30D91-9464-432E-8761-CD91F4547645}" type="sibTrans" cxnId="{5772EB68-6309-45C7-BB04-F1C43ABD00E6}">
      <dgm:prSet/>
      <dgm:spPr/>
      <dgm:t>
        <a:bodyPr/>
        <a:lstStyle/>
        <a:p>
          <a:pPr>
            <a:lnSpc>
              <a:spcPct val="100000"/>
            </a:lnSpc>
          </a:pPr>
          <a:endParaRPr lang="en-US"/>
        </a:p>
      </dgm:t>
    </dgm:pt>
    <dgm:pt modelId="{D14CCCD7-C179-43F9-8955-E2BAF2005CBB}">
      <dgm:prSet/>
      <dgm:spPr/>
      <dgm:t>
        <a:bodyPr/>
        <a:lstStyle/>
        <a:p>
          <a:pPr>
            <a:lnSpc>
              <a:spcPct val="100000"/>
            </a:lnSpc>
          </a:pPr>
          <a:r>
            <a:rPr lang="en-ZA" u="sng"/>
            <a:t>SATMS Stakeholder Marketing Pack</a:t>
          </a:r>
          <a:endParaRPr lang="en-US"/>
        </a:p>
      </dgm:t>
    </dgm:pt>
    <dgm:pt modelId="{0E9C7E8F-C242-4594-95D5-6C046D09C794}" type="parTrans" cxnId="{CFD0ADA8-55C7-4845-BC73-3FB283CA84F4}">
      <dgm:prSet/>
      <dgm:spPr/>
      <dgm:t>
        <a:bodyPr/>
        <a:lstStyle/>
        <a:p>
          <a:endParaRPr lang="en-US"/>
        </a:p>
      </dgm:t>
    </dgm:pt>
    <dgm:pt modelId="{DCCD1DA0-D651-4DD7-9D49-DE3F2697E851}" type="sibTrans" cxnId="{CFD0ADA8-55C7-4845-BC73-3FB283CA84F4}">
      <dgm:prSet/>
      <dgm:spPr/>
      <dgm:t>
        <a:bodyPr/>
        <a:lstStyle/>
        <a:p>
          <a:endParaRPr lang="en-US"/>
        </a:p>
      </dgm:t>
    </dgm:pt>
    <dgm:pt modelId="{FB7F4F5C-03FE-4D4B-8D29-FC47C362D57A}" type="pres">
      <dgm:prSet presAssocID="{33736B6A-8279-475C-9039-FCF55D6ECF7A}" presName="root" presStyleCnt="0">
        <dgm:presLayoutVars>
          <dgm:dir/>
          <dgm:resizeHandles val="exact"/>
        </dgm:presLayoutVars>
      </dgm:prSet>
      <dgm:spPr/>
    </dgm:pt>
    <dgm:pt modelId="{5B417A8D-2967-4D32-9AE6-446F8F9D3A07}" type="pres">
      <dgm:prSet presAssocID="{33736B6A-8279-475C-9039-FCF55D6ECF7A}" presName="container" presStyleCnt="0">
        <dgm:presLayoutVars>
          <dgm:dir/>
          <dgm:resizeHandles val="exact"/>
        </dgm:presLayoutVars>
      </dgm:prSet>
      <dgm:spPr/>
    </dgm:pt>
    <dgm:pt modelId="{43D9F4AB-2B20-4798-A3AF-00960954DFCC}" type="pres">
      <dgm:prSet presAssocID="{CD435AE7-FA31-4877-926F-772D3316255E}" presName="compNode" presStyleCnt="0"/>
      <dgm:spPr/>
    </dgm:pt>
    <dgm:pt modelId="{3CBEEA9F-2B88-4119-B0FF-2AA085AF7A93}" type="pres">
      <dgm:prSet presAssocID="{CD435AE7-FA31-4877-926F-772D3316255E}" presName="iconBgRect" presStyleLbl="bgShp" presStyleIdx="0" presStyleCnt="6"/>
      <dgm:spPr/>
    </dgm:pt>
    <dgm:pt modelId="{D2C3905A-31DB-4BBE-BDFE-8DA1EF8A773C}" type="pres">
      <dgm:prSet presAssocID="{CD435AE7-FA31-4877-926F-772D3316255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code"/>
        </a:ext>
      </dgm:extLst>
    </dgm:pt>
    <dgm:pt modelId="{9EB3FA36-95DA-41AC-A25A-961E8BF9864F}" type="pres">
      <dgm:prSet presAssocID="{CD435AE7-FA31-4877-926F-772D3316255E}" presName="spaceRect" presStyleCnt="0"/>
      <dgm:spPr/>
    </dgm:pt>
    <dgm:pt modelId="{E123D7B3-E8A7-4148-92E0-B77B2BA35D33}" type="pres">
      <dgm:prSet presAssocID="{CD435AE7-FA31-4877-926F-772D3316255E}" presName="textRect" presStyleLbl="revTx" presStyleIdx="0" presStyleCnt="6">
        <dgm:presLayoutVars>
          <dgm:chMax val="1"/>
          <dgm:chPref val="1"/>
        </dgm:presLayoutVars>
      </dgm:prSet>
      <dgm:spPr/>
    </dgm:pt>
    <dgm:pt modelId="{62CBEB92-A356-427F-9519-BD53C06CCA9A}" type="pres">
      <dgm:prSet presAssocID="{F1E9AE7A-4257-4F20-9F30-97EDD9F661D1}" presName="sibTrans" presStyleLbl="sibTrans2D1" presStyleIdx="0" presStyleCnt="0"/>
      <dgm:spPr/>
    </dgm:pt>
    <dgm:pt modelId="{C2A18DF8-68C0-464F-8043-7593BEBA23DD}" type="pres">
      <dgm:prSet presAssocID="{B6F76B17-E476-4CC8-A55B-30CD1A5D11B1}" presName="compNode" presStyleCnt="0"/>
      <dgm:spPr/>
    </dgm:pt>
    <dgm:pt modelId="{B3608CC0-BE9C-456B-A7BF-278999505003}" type="pres">
      <dgm:prSet presAssocID="{B6F76B17-E476-4CC8-A55B-30CD1A5D11B1}" presName="iconBgRect" presStyleLbl="bgShp" presStyleIdx="1" presStyleCnt="6"/>
      <dgm:spPr/>
    </dgm:pt>
    <dgm:pt modelId="{6A3BB425-A2E2-47D7-8C92-809B502D54F8}" type="pres">
      <dgm:prSet presAssocID="{B6F76B17-E476-4CC8-A55B-30CD1A5D11B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stronaut"/>
        </a:ext>
      </dgm:extLst>
    </dgm:pt>
    <dgm:pt modelId="{47EA81BD-5BBE-43CA-B134-13F46E310887}" type="pres">
      <dgm:prSet presAssocID="{B6F76B17-E476-4CC8-A55B-30CD1A5D11B1}" presName="spaceRect" presStyleCnt="0"/>
      <dgm:spPr/>
    </dgm:pt>
    <dgm:pt modelId="{E0F51CE0-4FE2-42B2-86B0-E7A710C37862}" type="pres">
      <dgm:prSet presAssocID="{B6F76B17-E476-4CC8-A55B-30CD1A5D11B1}" presName="textRect" presStyleLbl="revTx" presStyleIdx="1" presStyleCnt="6">
        <dgm:presLayoutVars>
          <dgm:chMax val="1"/>
          <dgm:chPref val="1"/>
        </dgm:presLayoutVars>
      </dgm:prSet>
      <dgm:spPr/>
    </dgm:pt>
    <dgm:pt modelId="{32BA8CAE-4361-4535-A9E1-A700CD03F1E4}" type="pres">
      <dgm:prSet presAssocID="{B2972DA9-A0EC-4C63-A859-D991D3B16703}" presName="sibTrans" presStyleLbl="sibTrans2D1" presStyleIdx="0" presStyleCnt="0"/>
      <dgm:spPr/>
    </dgm:pt>
    <dgm:pt modelId="{45BFE843-0DE7-4144-AAE9-85C37D7CBD0A}" type="pres">
      <dgm:prSet presAssocID="{494EE765-3C8B-4A0D-8B27-C2CC7529163E}" presName="compNode" presStyleCnt="0"/>
      <dgm:spPr/>
    </dgm:pt>
    <dgm:pt modelId="{16CDB346-B755-4F5D-85DF-2143D16B9B5A}" type="pres">
      <dgm:prSet presAssocID="{494EE765-3C8B-4A0D-8B27-C2CC7529163E}" presName="iconBgRect" presStyleLbl="bgShp" presStyleIdx="2" presStyleCnt="6"/>
      <dgm:spPr/>
    </dgm:pt>
    <dgm:pt modelId="{FD380AAD-4412-4004-9315-33B7F23A474C}" type="pres">
      <dgm:prSet presAssocID="{494EE765-3C8B-4A0D-8B27-C2CC7529163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Kiosk"/>
        </a:ext>
      </dgm:extLst>
    </dgm:pt>
    <dgm:pt modelId="{0E183112-FE4A-4093-91B7-B06B2019618F}" type="pres">
      <dgm:prSet presAssocID="{494EE765-3C8B-4A0D-8B27-C2CC7529163E}" presName="spaceRect" presStyleCnt="0"/>
      <dgm:spPr/>
    </dgm:pt>
    <dgm:pt modelId="{F7F6C3F4-3727-4826-9385-F9BFF48BA487}" type="pres">
      <dgm:prSet presAssocID="{494EE765-3C8B-4A0D-8B27-C2CC7529163E}" presName="textRect" presStyleLbl="revTx" presStyleIdx="2" presStyleCnt="6">
        <dgm:presLayoutVars>
          <dgm:chMax val="1"/>
          <dgm:chPref val="1"/>
        </dgm:presLayoutVars>
      </dgm:prSet>
      <dgm:spPr/>
    </dgm:pt>
    <dgm:pt modelId="{A0A93FEC-D8E9-46BE-A1CC-109620130240}" type="pres">
      <dgm:prSet presAssocID="{BFC78ED3-C521-4B5F-A2AF-10780BDE41A0}" presName="sibTrans" presStyleLbl="sibTrans2D1" presStyleIdx="0" presStyleCnt="0"/>
      <dgm:spPr/>
    </dgm:pt>
    <dgm:pt modelId="{869761A7-3278-4E0F-A81A-0AE6FD8C5E8A}" type="pres">
      <dgm:prSet presAssocID="{E6B27F67-FDB5-4E50-9A2E-15F8011D9E16}" presName="compNode" presStyleCnt="0"/>
      <dgm:spPr/>
    </dgm:pt>
    <dgm:pt modelId="{3E74B43B-57DC-4414-9DA3-80E8A1D38C4A}" type="pres">
      <dgm:prSet presAssocID="{E6B27F67-FDB5-4E50-9A2E-15F8011D9E16}" presName="iconBgRect" presStyleLbl="bgShp" presStyleIdx="3" presStyleCnt="6"/>
      <dgm:spPr/>
    </dgm:pt>
    <dgm:pt modelId="{984EB8D7-C791-4F27-A988-CD070A939E22}" type="pres">
      <dgm:prSet presAssocID="{E6B27F67-FDB5-4E50-9A2E-15F8011D9E1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EC0083B7-858D-4A3E-935D-D4A92DBDC5C3}" type="pres">
      <dgm:prSet presAssocID="{E6B27F67-FDB5-4E50-9A2E-15F8011D9E16}" presName="spaceRect" presStyleCnt="0"/>
      <dgm:spPr/>
    </dgm:pt>
    <dgm:pt modelId="{21388999-7DB5-4323-9F86-242464947D0C}" type="pres">
      <dgm:prSet presAssocID="{E6B27F67-FDB5-4E50-9A2E-15F8011D9E16}" presName="textRect" presStyleLbl="revTx" presStyleIdx="3" presStyleCnt="6">
        <dgm:presLayoutVars>
          <dgm:chMax val="1"/>
          <dgm:chPref val="1"/>
        </dgm:presLayoutVars>
      </dgm:prSet>
      <dgm:spPr/>
    </dgm:pt>
    <dgm:pt modelId="{6BEE7D7A-FF16-402C-8C83-A84337F0922A}" type="pres">
      <dgm:prSet presAssocID="{F35A20BD-F4A1-40DF-8047-A20C76DBFD21}" presName="sibTrans" presStyleLbl="sibTrans2D1" presStyleIdx="0" presStyleCnt="0"/>
      <dgm:spPr/>
    </dgm:pt>
    <dgm:pt modelId="{26DC747F-DAA0-480C-82E1-4F3DF9B81A54}" type="pres">
      <dgm:prSet presAssocID="{F7D5EA1A-60C5-42CE-8DD9-BAB96F519454}" presName="compNode" presStyleCnt="0"/>
      <dgm:spPr/>
    </dgm:pt>
    <dgm:pt modelId="{687240BE-D863-48D7-A9EB-06965F4B87A3}" type="pres">
      <dgm:prSet presAssocID="{F7D5EA1A-60C5-42CE-8DD9-BAB96F519454}" presName="iconBgRect" presStyleLbl="bgShp" presStyleIdx="4" presStyleCnt="6"/>
      <dgm:spPr/>
    </dgm:pt>
    <dgm:pt modelId="{3A036899-DA6C-492F-ADD9-1AB350E87797}" type="pres">
      <dgm:prSet presAssocID="{F7D5EA1A-60C5-42CE-8DD9-BAB96F51945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Airplane"/>
        </a:ext>
      </dgm:extLst>
    </dgm:pt>
    <dgm:pt modelId="{F72DE438-FE1D-4AF1-A400-E74134708B2F}" type="pres">
      <dgm:prSet presAssocID="{F7D5EA1A-60C5-42CE-8DD9-BAB96F519454}" presName="spaceRect" presStyleCnt="0"/>
      <dgm:spPr/>
    </dgm:pt>
    <dgm:pt modelId="{00A34138-5051-48E4-AE89-0988D3CF2CDA}" type="pres">
      <dgm:prSet presAssocID="{F7D5EA1A-60C5-42CE-8DD9-BAB96F519454}" presName="textRect" presStyleLbl="revTx" presStyleIdx="4" presStyleCnt="6">
        <dgm:presLayoutVars>
          <dgm:chMax val="1"/>
          <dgm:chPref val="1"/>
        </dgm:presLayoutVars>
      </dgm:prSet>
      <dgm:spPr/>
    </dgm:pt>
    <dgm:pt modelId="{658AFB75-4DE0-4C44-999C-4A1F2D7A8123}" type="pres">
      <dgm:prSet presAssocID="{A4C30D91-9464-432E-8761-CD91F4547645}" presName="sibTrans" presStyleLbl="sibTrans2D1" presStyleIdx="0" presStyleCnt="0"/>
      <dgm:spPr/>
    </dgm:pt>
    <dgm:pt modelId="{4ECFD41B-FE0F-4F11-9248-BB1FE1AE1088}" type="pres">
      <dgm:prSet presAssocID="{D14CCCD7-C179-43F9-8955-E2BAF2005CBB}" presName="compNode" presStyleCnt="0"/>
      <dgm:spPr/>
    </dgm:pt>
    <dgm:pt modelId="{E55CB3F2-BE30-443B-A927-C5D358DDAD55}" type="pres">
      <dgm:prSet presAssocID="{D14CCCD7-C179-43F9-8955-E2BAF2005CBB}" presName="iconBgRect" presStyleLbl="bgShp" presStyleIdx="5" presStyleCnt="6"/>
      <dgm:spPr/>
    </dgm:pt>
    <dgm:pt modelId="{5DB4BEBB-DF36-4884-AD2E-E8CB1DC44442}" type="pres">
      <dgm:prSet presAssocID="{D14CCCD7-C179-43F9-8955-E2BAF2005CB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7D976CE-0736-4120-B1FB-2DB4D1F96646}" type="pres">
      <dgm:prSet presAssocID="{D14CCCD7-C179-43F9-8955-E2BAF2005CBB}" presName="spaceRect" presStyleCnt="0"/>
      <dgm:spPr/>
    </dgm:pt>
    <dgm:pt modelId="{883E8701-F35E-4413-8FF1-AC845071239B}" type="pres">
      <dgm:prSet presAssocID="{D14CCCD7-C179-43F9-8955-E2BAF2005CBB}" presName="textRect" presStyleLbl="revTx" presStyleIdx="5" presStyleCnt="6">
        <dgm:presLayoutVars>
          <dgm:chMax val="1"/>
          <dgm:chPref val="1"/>
        </dgm:presLayoutVars>
      </dgm:prSet>
      <dgm:spPr/>
    </dgm:pt>
  </dgm:ptLst>
  <dgm:cxnLst>
    <dgm:cxn modelId="{EDDF9700-325A-4EA7-8539-20672D30CE34}" type="presOf" srcId="{BFC78ED3-C521-4B5F-A2AF-10780BDE41A0}" destId="{A0A93FEC-D8E9-46BE-A1CC-109620130240}" srcOrd="0" destOrd="0" presId="urn:microsoft.com/office/officeart/2018/2/layout/IconCircleList"/>
    <dgm:cxn modelId="{8D798516-3507-41F5-BD9D-B5D7FD380162}" type="presOf" srcId="{B6F76B17-E476-4CC8-A55B-30CD1A5D11B1}" destId="{E0F51CE0-4FE2-42B2-86B0-E7A710C37862}" srcOrd="0" destOrd="0" presId="urn:microsoft.com/office/officeart/2018/2/layout/IconCircleList"/>
    <dgm:cxn modelId="{6257D721-2D0E-431B-AF8D-FCEF0448EAB9}" type="presOf" srcId="{F1E9AE7A-4257-4F20-9F30-97EDD9F661D1}" destId="{62CBEB92-A356-427F-9519-BD53C06CCA9A}" srcOrd="0" destOrd="0" presId="urn:microsoft.com/office/officeart/2018/2/layout/IconCircleList"/>
    <dgm:cxn modelId="{987D0632-ECA2-4F98-A817-3AA142C07E51}" type="presOf" srcId="{B2972DA9-A0EC-4C63-A859-D991D3B16703}" destId="{32BA8CAE-4361-4535-A9E1-A700CD03F1E4}" srcOrd="0" destOrd="0" presId="urn:microsoft.com/office/officeart/2018/2/layout/IconCircleList"/>
    <dgm:cxn modelId="{8F95AE35-8585-4FF6-B99C-DDD78F45AA32}" type="presOf" srcId="{494EE765-3C8B-4A0D-8B27-C2CC7529163E}" destId="{F7F6C3F4-3727-4826-9385-F9BFF48BA487}" srcOrd="0" destOrd="0" presId="urn:microsoft.com/office/officeart/2018/2/layout/IconCircleList"/>
    <dgm:cxn modelId="{5772EB68-6309-45C7-BB04-F1C43ABD00E6}" srcId="{33736B6A-8279-475C-9039-FCF55D6ECF7A}" destId="{F7D5EA1A-60C5-42CE-8DD9-BAB96F519454}" srcOrd="4" destOrd="0" parTransId="{05084E40-1BA7-4171-8106-63703DD617A4}" sibTransId="{A4C30D91-9464-432E-8761-CD91F4547645}"/>
    <dgm:cxn modelId="{CCCA7E6D-C5DE-49CC-A207-CCBCBB021370}" srcId="{33736B6A-8279-475C-9039-FCF55D6ECF7A}" destId="{E6B27F67-FDB5-4E50-9A2E-15F8011D9E16}" srcOrd="3" destOrd="0" parTransId="{CEA6DF6E-E9ED-42F6-85C4-CE1149BF2325}" sibTransId="{F35A20BD-F4A1-40DF-8047-A20C76DBFD21}"/>
    <dgm:cxn modelId="{F93B2182-2D92-48E6-90F8-AF9201E9C65B}" type="presOf" srcId="{F35A20BD-F4A1-40DF-8047-A20C76DBFD21}" destId="{6BEE7D7A-FF16-402C-8C83-A84337F0922A}" srcOrd="0" destOrd="0" presId="urn:microsoft.com/office/officeart/2018/2/layout/IconCircleList"/>
    <dgm:cxn modelId="{30804A85-0417-4835-9EFF-08EF50B309C4}" type="presOf" srcId="{F7D5EA1A-60C5-42CE-8DD9-BAB96F519454}" destId="{00A34138-5051-48E4-AE89-0988D3CF2CDA}" srcOrd="0" destOrd="0" presId="urn:microsoft.com/office/officeart/2018/2/layout/IconCircleList"/>
    <dgm:cxn modelId="{66B6F187-7A4D-460D-BFCC-F47081D858F2}" type="presOf" srcId="{CD435AE7-FA31-4877-926F-772D3316255E}" destId="{E123D7B3-E8A7-4148-92E0-B77B2BA35D33}" srcOrd="0" destOrd="0" presId="urn:microsoft.com/office/officeart/2018/2/layout/IconCircleList"/>
    <dgm:cxn modelId="{CFD0ADA8-55C7-4845-BC73-3FB283CA84F4}" srcId="{33736B6A-8279-475C-9039-FCF55D6ECF7A}" destId="{D14CCCD7-C179-43F9-8955-E2BAF2005CBB}" srcOrd="5" destOrd="0" parTransId="{0E9C7E8F-C242-4594-95D5-6C046D09C794}" sibTransId="{DCCD1DA0-D651-4DD7-9D49-DE3F2697E851}"/>
    <dgm:cxn modelId="{5D1D02B1-12F9-441D-B713-3808B21E1115}" srcId="{33736B6A-8279-475C-9039-FCF55D6ECF7A}" destId="{CD435AE7-FA31-4877-926F-772D3316255E}" srcOrd="0" destOrd="0" parTransId="{710B09E1-2CD7-4AB3-B280-4923A47C62CF}" sibTransId="{F1E9AE7A-4257-4F20-9F30-97EDD9F661D1}"/>
    <dgm:cxn modelId="{1DED23C3-D528-4766-9BB0-91E7856C9B6F}" type="presOf" srcId="{E6B27F67-FDB5-4E50-9A2E-15F8011D9E16}" destId="{21388999-7DB5-4323-9F86-242464947D0C}" srcOrd="0" destOrd="0" presId="urn:microsoft.com/office/officeart/2018/2/layout/IconCircleList"/>
    <dgm:cxn modelId="{0CB90AE4-B123-45F5-9516-93ADDAB570C1}" type="presOf" srcId="{33736B6A-8279-475C-9039-FCF55D6ECF7A}" destId="{FB7F4F5C-03FE-4D4B-8D29-FC47C362D57A}" srcOrd="0" destOrd="0" presId="urn:microsoft.com/office/officeart/2018/2/layout/IconCircleList"/>
    <dgm:cxn modelId="{E080D2E5-FEA4-4E07-8E42-E47522816005}" srcId="{33736B6A-8279-475C-9039-FCF55D6ECF7A}" destId="{B6F76B17-E476-4CC8-A55B-30CD1A5D11B1}" srcOrd="1" destOrd="0" parTransId="{3B04D16D-4B2A-4C4D-8A1F-C16C22AE242F}" sibTransId="{B2972DA9-A0EC-4C63-A859-D991D3B16703}"/>
    <dgm:cxn modelId="{1F0E1FF0-15FB-4EDB-8CB4-659AB37CD0FF}" srcId="{33736B6A-8279-475C-9039-FCF55D6ECF7A}" destId="{494EE765-3C8B-4A0D-8B27-C2CC7529163E}" srcOrd="2" destOrd="0" parTransId="{C6DE38BA-29C8-43B2-9FA8-5E966A091CDB}" sibTransId="{BFC78ED3-C521-4B5F-A2AF-10780BDE41A0}"/>
    <dgm:cxn modelId="{AC7959F4-7C39-444F-B806-29C394C4F0BD}" type="presOf" srcId="{A4C30D91-9464-432E-8761-CD91F4547645}" destId="{658AFB75-4DE0-4C44-999C-4A1F2D7A8123}" srcOrd="0" destOrd="0" presId="urn:microsoft.com/office/officeart/2018/2/layout/IconCircleList"/>
    <dgm:cxn modelId="{6653EFF6-74EC-4E14-9ECA-06E616B21E3F}" type="presOf" srcId="{D14CCCD7-C179-43F9-8955-E2BAF2005CBB}" destId="{883E8701-F35E-4413-8FF1-AC845071239B}" srcOrd="0" destOrd="0" presId="urn:microsoft.com/office/officeart/2018/2/layout/IconCircleList"/>
    <dgm:cxn modelId="{A6A214B6-2413-4E7D-8ECF-7CB33013D660}" type="presParOf" srcId="{FB7F4F5C-03FE-4D4B-8D29-FC47C362D57A}" destId="{5B417A8D-2967-4D32-9AE6-446F8F9D3A07}" srcOrd="0" destOrd="0" presId="urn:microsoft.com/office/officeart/2018/2/layout/IconCircleList"/>
    <dgm:cxn modelId="{50F378E3-71C9-4CA9-BA26-C86ABBDBF69A}" type="presParOf" srcId="{5B417A8D-2967-4D32-9AE6-446F8F9D3A07}" destId="{43D9F4AB-2B20-4798-A3AF-00960954DFCC}" srcOrd="0" destOrd="0" presId="urn:microsoft.com/office/officeart/2018/2/layout/IconCircleList"/>
    <dgm:cxn modelId="{B80285A1-B9C7-44AF-961B-8247AFB0A0C9}" type="presParOf" srcId="{43D9F4AB-2B20-4798-A3AF-00960954DFCC}" destId="{3CBEEA9F-2B88-4119-B0FF-2AA085AF7A93}" srcOrd="0" destOrd="0" presId="urn:microsoft.com/office/officeart/2018/2/layout/IconCircleList"/>
    <dgm:cxn modelId="{6C4AB8D0-CED2-4C93-B080-5C28F5C94B0A}" type="presParOf" srcId="{43D9F4AB-2B20-4798-A3AF-00960954DFCC}" destId="{D2C3905A-31DB-4BBE-BDFE-8DA1EF8A773C}" srcOrd="1" destOrd="0" presId="urn:microsoft.com/office/officeart/2018/2/layout/IconCircleList"/>
    <dgm:cxn modelId="{E4909BE9-2221-4ED4-9492-7522A78B3F6D}" type="presParOf" srcId="{43D9F4AB-2B20-4798-A3AF-00960954DFCC}" destId="{9EB3FA36-95DA-41AC-A25A-961E8BF9864F}" srcOrd="2" destOrd="0" presId="urn:microsoft.com/office/officeart/2018/2/layout/IconCircleList"/>
    <dgm:cxn modelId="{B8351B65-7DC3-464B-923A-E99C86C2900D}" type="presParOf" srcId="{43D9F4AB-2B20-4798-A3AF-00960954DFCC}" destId="{E123D7B3-E8A7-4148-92E0-B77B2BA35D33}" srcOrd="3" destOrd="0" presId="urn:microsoft.com/office/officeart/2018/2/layout/IconCircleList"/>
    <dgm:cxn modelId="{336BFD98-7D5A-4836-8F1E-6914E99EB848}" type="presParOf" srcId="{5B417A8D-2967-4D32-9AE6-446F8F9D3A07}" destId="{62CBEB92-A356-427F-9519-BD53C06CCA9A}" srcOrd="1" destOrd="0" presId="urn:microsoft.com/office/officeart/2018/2/layout/IconCircleList"/>
    <dgm:cxn modelId="{DD0E10C1-A8A1-402F-B257-D691A6A41E8C}" type="presParOf" srcId="{5B417A8D-2967-4D32-9AE6-446F8F9D3A07}" destId="{C2A18DF8-68C0-464F-8043-7593BEBA23DD}" srcOrd="2" destOrd="0" presId="urn:microsoft.com/office/officeart/2018/2/layout/IconCircleList"/>
    <dgm:cxn modelId="{2E162E30-8021-4632-9EF9-BADD8E29DA6F}" type="presParOf" srcId="{C2A18DF8-68C0-464F-8043-7593BEBA23DD}" destId="{B3608CC0-BE9C-456B-A7BF-278999505003}" srcOrd="0" destOrd="0" presId="urn:microsoft.com/office/officeart/2018/2/layout/IconCircleList"/>
    <dgm:cxn modelId="{180D47D8-9491-4D8F-87BB-6AF0B8955EE0}" type="presParOf" srcId="{C2A18DF8-68C0-464F-8043-7593BEBA23DD}" destId="{6A3BB425-A2E2-47D7-8C92-809B502D54F8}" srcOrd="1" destOrd="0" presId="urn:microsoft.com/office/officeart/2018/2/layout/IconCircleList"/>
    <dgm:cxn modelId="{CFA788E7-671C-4437-9835-21D5F41AF73B}" type="presParOf" srcId="{C2A18DF8-68C0-464F-8043-7593BEBA23DD}" destId="{47EA81BD-5BBE-43CA-B134-13F46E310887}" srcOrd="2" destOrd="0" presId="urn:microsoft.com/office/officeart/2018/2/layout/IconCircleList"/>
    <dgm:cxn modelId="{1DDEA99F-81CF-4A27-8C0A-D6638F756E40}" type="presParOf" srcId="{C2A18DF8-68C0-464F-8043-7593BEBA23DD}" destId="{E0F51CE0-4FE2-42B2-86B0-E7A710C37862}" srcOrd="3" destOrd="0" presId="urn:microsoft.com/office/officeart/2018/2/layout/IconCircleList"/>
    <dgm:cxn modelId="{241A8F4F-1919-4DE5-B764-F48DD92F18BF}" type="presParOf" srcId="{5B417A8D-2967-4D32-9AE6-446F8F9D3A07}" destId="{32BA8CAE-4361-4535-A9E1-A700CD03F1E4}" srcOrd="3" destOrd="0" presId="urn:microsoft.com/office/officeart/2018/2/layout/IconCircleList"/>
    <dgm:cxn modelId="{AA242454-3EC0-45D1-B35D-6946C00C708E}" type="presParOf" srcId="{5B417A8D-2967-4D32-9AE6-446F8F9D3A07}" destId="{45BFE843-0DE7-4144-AAE9-85C37D7CBD0A}" srcOrd="4" destOrd="0" presId="urn:microsoft.com/office/officeart/2018/2/layout/IconCircleList"/>
    <dgm:cxn modelId="{838546DC-7829-4AE2-81BA-9490851C784A}" type="presParOf" srcId="{45BFE843-0DE7-4144-AAE9-85C37D7CBD0A}" destId="{16CDB346-B755-4F5D-85DF-2143D16B9B5A}" srcOrd="0" destOrd="0" presId="urn:microsoft.com/office/officeart/2018/2/layout/IconCircleList"/>
    <dgm:cxn modelId="{CEC74A81-543B-4AE6-B06C-EB438403C05D}" type="presParOf" srcId="{45BFE843-0DE7-4144-AAE9-85C37D7CBD0A}" destId="{FD380AAD-4412-4004-9315-33B7F23A474C}" srcOrd="1" destOrd="0" presId="urn:microsoft.com/office/officeart/2018/2/layout/IconCircleList"/>
    <dgm:cxn modelId="{4117AD7D-08B4-49B7-99EF-5FFF44E0F26E}" type="presParOf" srcId="{45BFE843-0DE7-4144-AAE9-85C37D7CBD0A}" destId="{0E183112-FE4A-4093-91B7-B06B2019618F}" srcOrd="2" destOrd="0" presId="urn:microsoft.com/office/officeart/2018/2/layout/IconCircleList"/>
    <dgm:cxn modelId="{22E53308-AE5D-48DE-BA38-7D0E98F2050B}" type="presParOf" srcId="{45BFE843-0DE7-4144-AAE9-85C37D7CBD0A}" destId="{F7F6C3F4-3727-4826-9385-F9BFF48BA487}" srcOrd="3" destOrd="0" presId="urn:microsoft.com/office/officeart/2018/2/layout/IconCircleList"/>
    <dgm:cxn modelId="{C48AE687-3AEA-4B93-A59D-089FE4828B74}" type="presParOf" srcId="{5B417A8D-2967-4D32-9AE6-446F8F9D3A07}" destId="{A0A93FEC-D8E9-46BE-A1CC-109620130240}" srcOrd="5" destOrd="0" presId="urn:microsoft.com/office/officeart/2018/2/layout/IconCircleList"/>
    <dgm:cxn modelId="{1992C329-B7A5-429C-B615-F1E60553565E}" type="presParOf" srcId="{5B417A8D-2967-4D32-9AE6-446F8F9D3A07}" destId="{869761A7-3278-4E0F-A81A-0AE6FD8C5E8A}" srcOrd="6" destOrd="0" presId="urn:microsoft.com/office/officeart/2018/2/layout/IconCircleList"/>
    <dgm:cxn modelId="{389639AB-4102-41C2-8B7E-96738BB46E4A}" type="presParOf" srcId="{869761A7-3278-4E0F-A81A-0AE6FD8C5E8A}" destId="{3E74B43B-57DC-4414-9DA3-80E8A1D38C4A}" srcOrd="0" destOrd="0" presId="urn:microsoft.com/office/officeart/2018/2/layout/IconCircleList"/>
    <dgm:cxn modelId="{85540227-8175-44FD-9DFD-D103BC0A5312}" type="presParOf" srcId="{869761A7-3278-4E0F-A81A-0AE6FD8C5E8A}" destId="{984EB8D7-C791-4F27-A988-CD070A939E22}" srcOrd="1" destOrd="0" presId="urn:microsoft.com/office/officeart/2018/2/layout/IconCircleList"/>
    <dgm:cxn modelId="{A7F98FB7-094C-4892-9914-C0D2AB9F47A2}" type="presParOf" srcId="{869761A7-3278-4E0F-A81A-0AE6FD8C5E8A}" destId="{EC0083B7-858D-4A3E-935D-D4A92DBDC5C3}" srcOrd="2" destOrd="0" presId="urn:microsoft.com/office/officeart/2018/2/layout/IconCircleList"/>
    <dgm:cxn modelId="{0C4B68A8-8296-4BAD-9671-BD5CD2717E8D}" type="presParOf" srcId="{869761A7-3278-4E0F-A81A-0AE6FD8C5E8A}" destId="{21388999-7DB5-4323-9F86-242464947D0C}" srcOrd="3" destOrd="0" presId="urn:microsoft.com/office/officeart/2018/2/layout/IconCircleList"/>
    <dgm:cxn modelId="{2AD9DB53-75BA-4A2A-85C1-538423543D7F}" type="presParOf" srcId="{5B417A8D-2967-4D32-9AE6-446F8F9D3A07}" destId="{6BEE7D7A-FF16-402C-8C83-A84337F0922A}" srcOrd="7" destOrd="0" presId="urn:microsoft.com/office/officeart/2018/2/layout/IconCircleList"/>
    <dgm:cxn modelId="{1F16898E-E8EB-4529-AAD8-83DA9D442A6A}" type="presParOf" srcId="{5B417A8D-2967-4D32-9AE6-446F8F9D3A07}" destId="{26DC747F-DAA0-480C-82E1-4F3DF9B81A54}" srcOrd="8" destOrd="0" presId="urn:microsoft.com/office/officeart/2018/2/layout/IconCircleList"/>
    <dgm:cxn modelId="{3E84F0FF-35E9-46C6-AD89-0AD858FA7B09}" type="presParOf" srcId="{26DC747F-DAA0-480C-82E1-4F3DF9B81A54}" destId="{687240BE-D863-48D7-A9EB-06965F4B87A3}" srcOrd="0" destOrd="0" presId="urn:microsoft.com/office/officeart/2018/2/layout/IconCircleList"/>
    <dgm:cxn modelId="{0D65582B-5112-4013-B992-4892B31DC89F}" type="presParOf" srcId="{26DC747F-DAA0-480C-82E1-4F3DF9B81A54}" destId="{3A036899-DA6C-492F-ADD9-1AB350E87797}" srcOrd="1" destOrd="0" presId="urn:microsoft.com/office/officeart/2018/2/layout/IconCircleList"/>
    <dgm:cxn modelId="{7FF3C2DE-5B11-4E19-BBC6-1519F21D3F55}" type="presParOf" srcId="{26DC747F-DAA0-480C-82E1-4F3DF9B81A54}" destId="{F72DE438-FE1D-4AF1-A400-E74134708B2F}" srcOrd="2" destOrd="0" presId="urn:microsoft.com/office/officeart/2018/2/layout/IconCircleList"/>
    <dgm:cxn modelId="{1B9F75CE-AC68-47AA-AE55-8D5DADF2A9F5}" type="presParOf" srcId="{26DC747F-DAA0-480C-82E1-4F3DF9B81A54}" destId="{00A34138-5051-48E4-AE89-0988D3CF2CDA}" srcOrd="3" destOrd="0" presId="urn:microsoft.com/office/officeart/2018/2/layout/IconCircleList"/>
    <dgm:cxn modelId="{0B7B1422-D06D-4EAD-A371-0F1A1BD86166}" type="presParOf" srcId="{5B417A8D-2967-4D32-9AE6-446F8F9D3A07}" destId="{658AFB75-4DE0-4C44-999C-4A1F2D7A8123}" srcOrd="9" destOrd="0" presId="urn:microsoft.com/office/officeart/2018/2/layout/IconCircleList"/>
    <dgm:cxn modelId="{AD0AEAC4-56BC-4E75-90DE-7F3276E5F87F}" type="presParOf" srcId="{5B417A8D-2967-4D32-9AE6-446F8F9D3A07}" destId="{4ECFD41B-FE0F-4F11-9248-BB1FE1AE1088}" srcOrd="10" destOrd="0" presId="urn:microsoft.com/office/officeart/2018/2/layout/IconCircleList"/>
    <dgm:cxn modelId="{DA9F7DA2-16DD-4BC5-97EE-7EFC4157C930}" type="presParOf" srcId="{4ECFD41B-FE0F-4F11-9248-BB1FE1AE1088}" destId="{E55CB3F2-BE30-443B-A927-C5D358DDAD55}" srcOrd="0" destOrd="0" presId="urn:microsoft.com/office/officeart/2018/2/layout/IconCircleList"/>
    <dgm:cxn modelId="{CAEAD8C9-AD68-42A4-897D-78CAB2D60668}" type="presParOf" srcId="{4ECFD41B-FE0F-4F11-9248-BB1FE1AE1088}" destId="{5DB4BEBB-DF36-4884-AD2E-E8CB1DC44442}" srcOrd="1" destOrd="0" presId="urn:microsoft.com/office/officeart/2018/2/layout/IconCircleList"/>
    <dgm:cxn modelId="{4E02C545-9609-474F-937D-651241C2EA54}" type="presParOf" srcId="{4ECFD41B-FE0F-4F11-9248-BB1FE1AE1088}" destId="{C7D976CE-0736-4120-B1FB-2DB4D1F96646}" srcOrd="2" destOrd="0" presId="urn:microsoft.com/office/officeart/2018/2/layout/IconCircleList"/>
    <dgm:cxn modelId="{CEDA1EB5-83D1-4591-A29B-A8FE5288CEF6}" type="presParOf" srcId="{4ECFD41B-FE0F-4F11-9248-BB1FE1AE1088}" destId="{883E8701-F35E-4413-8FF1-AC845071239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BFE0B-B260-4DC8-80DC-781FEA7FFEC2}">
      <dsp:nvSpPr>
        <dsp:cNvPr id="0" name=""/>
        <dsp:cNvSpPr/>
      </dsp:nvSpPr>
      <dsp:spPr>
        <a:xfrm>
          <a:off x="0" y="8077"/>
          <a:ext cx="6468405" cy="565110"/>
        </a:xfrm>
        <a:prstGeom prst="roundRect">
          <a:avLst/>
        </a:prstGeom>
        <a:solidFill>
          <a:srgbClr val="15608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panose="02110004020202020204"/>
              <a:ea typeface="+mn-ea"/>
              <a:cs typeface="+mn-cs"/>
            </a:rPr>
            <a:t>SATMS Overview and Purpose</a:t>
          </a:r>
          <a:endParaRPr lang="en-US" sz="2300" kern="1200">
            <a:solidFill>
              <a:srgbClr val="FFFFFF"/>
            </a:solidFill>
            <a:latin typeface="Aptos" panose="02110004020202020204"/>
            <a:ea typeface="+mn-ea"/>
            <a:cs typeface="+mn-cs"/>
          </a:endParaRPr>
        </a:p>
      </dsp:txBody>
      <dsp:txXfrm>
        <a:off x="27586" y="35663"/>
        <a:ext cx="6413233" cy="509938"/>
      </dsp:txXfrm>
    </dsp:sp>
    <dsp:sp modelId="{84DE49CF-04EE-40B3-8054-D27F8658AD17}">
      <dsp:nvSpPr>
        <dsp:cNvPr id="0" name=""/>
        <dsp:cNvSpPr/>
      </dsp:nvSpPr>
      <dsp:spPr>
        <a:xfrm>
          <a:off x="0" y="724795"/>
          <a:ext cx="6468405" cy="565110"/>
        </a:xfrm>
        <a:prstGeom prst="roundRect">
          <a:avLst/>
        </a:prstGeom>
        <a:solidFill>
          <a:srgbClr val="15608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panose="02110004020202020204"/>
              <a:ea typeface="+mn-ea"/>
              <a:cs typeface="+mn-cs"/>
            </a:rPr>
            <a:t>Who Must Declare and When</a:t>
          </a:r>
          <a:endParaRPr lang="en-US" sz="2300" kern="1200">
            <a:solidFill>
              <a:srgbClr val="FFFFFF"/>
            </a:solidFill>
            <a:latin typeface="Aptos" panose="02110004020202020204"/>
            <a:ea typeface="+mn-ea"/>
            <a:cs typeface="+mn-cs"/>
          </a:endParaRPr>
        </a:p>
      </dsp:txBody>
      <dsp:txXfrm>
        <a:off x="27586" y="752381"/>
        <a:ext cx="6413233" cy="509938"/>
      </dsp:txXfrm>
    </dsp:sp>
    <dsp:sp modelId="{77CF5C35-BE44-4211-8276-0267FA99CAB2}">
      <dsp:nvSpPr>
        <dsp:cNvPr id="0" name=""/>
        <dsp:cNvSpPr/>
      </dsp:nvSpPr>
      <dsp:spPr>
        <a:xfrm>
          <a:off x="0" y="1356145"/>
          <a:ext cx="6468405" cy="565110"/>
        </a:xfrm>
        <a:prstGeom prst="roundRect">
          <a:avLst/>
        </a:prstGeom>
        <a:solidFill>
          <a:srgbClr val="15608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panose="02110004020202020204"/>
              <a:ea typeface="+mn-ea"/>
              <a:cs typeface="+mn-cs"/>
            </a:rPr>
            <a:t>Goods, Currency and Other Items to Declare</a:t>
          </a:r>
          <a:endParaRPr lang="en-US" sz="2300" kern="1200">
            <a:solidFill>
              <a:srgbClr val="FFFFFF"/>
            </a:solidFill>
            <a:latin typeface="Aptos" panose="02110004020202020204"/>
            <a:ea typeface="+mn-ea"/>
            <a:cs typeface="+mn-cs"/>
          </a:endParaRPr>
        </a:p>
      </dsp:txBody>
      <dsp:txXfrm>
        <a:off x="27586" y="1383731"/>
        <a:ext cx="6413233" cy="509938"/>
      </dsp:txXfrm>
    </dsp:sp>
    <dsp:sp modelId="{8BBDFA36-B362-4C04-AD86-EE5F1A450352}">
      <dsp:nvSpPr>
        <dsp:cNvPr id="0" name=""/>
        <dsp:cNvSpPr/>
      </dsp:nvSpPr>
      <dsp:spPr>
        <a:xfrm>
          <a:off x="0" y="1987495"/>
          <a:ext cx="6468405"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ZA" sz="2300" kern="1200">
              <a:solidFill>
                <a:schemeClr val="bg1"/>
              </a:solidFill>
              <a:latin typeface="Calibri"/>
              <a:ea typeface="Calibri"/>
              <a:cs typeface="Calibri"/>
            </a:rPr>
            <a:t>Traveller Benefits and System Enhancements</a:t>
          </a:r>
          <a:endParaRPr lang="en-ZA" sz="2300" kern="1200">
            <a:solidFill>
              <a:schemeClr val="bg1"/>
            </a:solidFill>
            <a:latin typeface="Aptos" panose="02110004020202020204"/>
            <a:ea typeface="+mn-ea"/>
            <a:cs typeface="+mn-cs"/>
          </a:endParaRPr>
        </a:p>
      </dsp:txBody>
      <dsp:txXfrm>
        <a:off x="27586" y="2015081"/>
        <a:ext cx="6413233" cy="509938"/>
      </dsp:txXfrm>
    </dsp:sp>
    <dsp:sp modelId="{8265DF00-F854-4F94-8C35-F8BE4701F0D5}">
      <dsp:nvSpPr>
        <dsp:cNvPr id="0" name=""/>
        <dsp:cNvSpPr/>
      </dsp:nvSpPr>
      <dsp:spPr>
        <a:xfrm>
          <a:off x="0" y="2618845"/>
          <a:ext cx="6468405" cy="565110"/>
        </a:xfrm>
        <a:prstGeom prst="roundRect">
          <a:avLst/>
        </a:prstGeom>
        <a:solidFill>
          <a:srgbClr val="15608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panose="02110004020202020204"/>
              <a:ea typeface="+mn-ea"/>
              <a:cs typeface="+mn-cs"/>
            </a:rPr>
            <a:t>How to Complete the Online Declaration</a:t>
          </a:r>
          <a:endParaRPr lang="en-US" sz="2300" kern="1200">
            <a:solidFill>
              <a:srgbClr val="FFFFFF"/>
            </a:solidFill>
            <a:latin typeface="Aptos" panose="02110004020202020204"/>
            <a:ea typeface="+mn-ea"/>
            <a:cs typeface="+mn-cs"/>
          </a:endParaRPr>
        </a:p>
      </dsp:txBody>
      <dsp:txXfrm>
        <a:off x="27586" y="2646431"/>
        <a:ext cx="6413233" cy="509938"/>
      </dsp:txXfrm>
    </dsp:sp>
    <dsp:sp modelId="{41545367-81C9-48E5-B02D-2C6952353950}">
      <dsp:nvSpPr>
        <dsp:cNvPr id="0" name=""/>
        <dsp:cNvSpPr/>
      </dsp:nvSpPr>
      <dsp:spPr>
        <a:xfrm>
          <a:off x="0" y="3250196"/>
          <a:ext cx="6468405" cy="565110"/>
        </a:xfrm>
        <a:prstGeom prst="roundRect">
          <a:avLst/>
        </a:prstGeom>
        <a:solidFill>
          <a:srgbClr val="15608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a:ea typeface="+mn-ea"/>
              <a:cs typeface="+mn-cs"/>
            </a:rPr>
            <a:t>Frequently Asked Questions</a:t>
          </a:r>
          <a:endParaRPr lang="en-US" sz="2300" kern="1200">
            <a:solidFill>
              <a:srgbClr val="FFFFFF"/>
            </a:solidFill>
            <a:latin typeface="Aptos" panose="02110004020202020204"/>
            <a:ea typeface="+mn-ea"/>
            <a:cs typeface="+mn-cs"/>
          </a:endParaRPr>
        </a:p>
      </dsp:txBody>
      <dsp:txXfrm>
        <a:off x="27586" y="3277782"/>
        <a:ext cx="6413233" cy="509938"/>
      </dsp:txXfrm>
    </dsp:sp>
    <dsp:sp modelId="{F1B8AC9C-D9AF-47B3-9679-51AE12474FF0}">
      <dsp:nvSpPr>
        <dsp:cNvPr id="0" name=""/>
        <dsp:cNvSpPr/>
      </dsp:nvSpPr>
      <dsp:spPr>
        <a:xfrm>
          <a:off x="0" y="3881546"/>
          <a:ext cx="6468405"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ZA" sz="2300" kern="1200">
              <a:solidFill>
                <a:srgbClr val="FFFFFF"/>
              </a:solidFill>
              <a:latin typeface="Aptos" panose="02110004020202020204"/>
              <a:ea typeface="+mn-ea"/>
              <a:cs typeface="+mn-cs"/>
            </a:rPr>
            <a:t>Conclusion</a:t>
          </a:r>
        </a:p>
      </dsp:txBody>
      <dsp:txXfrm>
        <a:off x="27586" y="3909132"/>
        <a:ext cx="6413233" cy="509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EEA9F-2B88-4119-B0FF-2AA085AF7A93}">
      <dsp:nvSpPr>
        <dsp:cNvPr id="0" name=""/>
        <dsp:cNvSpPr/>
      </dsp:nvSpPr>
      <dsp:spPr>
        <a:xfrm>
          <a:off x="117721" y="904437"/>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3905A-31DB-4BBE-BDFE-8DA1EF8A773C}">
      <dsp:nvSpPr>
        <dsp:cNvPr id="0" name=""/>
        <dsp:cNvSpPr/>
      </dsp:nvSpPr>
      <dsp:spPr>
        <a:xfrm>
          <a:off x="307008" y="1093724"/>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23D7B3-E8A7-4148-92E0-B77B2BA35D33}">
      <dsp:nvSpPr>
        <dsp:cNvPr id="0" name=""/>
        <dsp:cNvSpPr/>
      </dsp:nvSpPr>
      <dsp:spPr>
        <a:xfrm>
          <a:off x="1212239" y="904437"/>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hlinkClick xmlns:r="http://schemas.openxmlformats.org/officeDocument/2006/relationships" r:id="rId2"/>
            </a:rPr>
            <a:t>SC-PA-01-09 – Traveller Declaration – External Guide</a:t>
          </a:r>
          <a:endParaRPr lang="en-US" sz="1400" kern="1200"/>
        </a:p>
      </dsp:txBody>
      <dsp:txXfrm>
        <a:off x="1212239" y="904437"/>
        <a:ext cx="2124652" cy="901367"/>
      </dsp:txXfrm>
    </dsp:sp>
    <dsp:sp modelId="{B3608CC0-BE9C-456B-A7BF-278999505003}">
      <dsp:nvSpPr>
        <dsp:cNvPr id="0" name=""/>
        <dsp:cNvSpPr/>
      </dsp:nvSpPr>
      <dsp:spPr>
        <a:xfrm>
          <a:off x="3707096" y="904437"/>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BB425-A2E2-47D7-8C92-809B502D54F8}">
      <dsp:nvSpPr>
        <dsp:cNvPr id="0" name=""/>
        <dsp:cNvSpPr/>
      </dsp:nvSpPr>
      <dsp:spPr>
        <a:xfrm>
          <a:off x="3896383" y="1093724"/>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F51CE0-4FE2-42B2-86B0-E7A710C37862}">
      <dsp:nvSpPr>
        <dsp:cNvPr id="0" name=""/>
        <dsp:cNvSpPr/>
      </dsp:nvSpPr>
      <dsp:spPr>
        <a:xfrm>
          <a:off x="4801614" y="904437"/>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hlinkClick xmlns:r="http://schemas.openxmlformats.org/officeDocument/2006/relationships" r:id="rId4"/>
            </a:rPr>
            <a:t>SC-PA-01-11 – Traveller Processing – External Policy</a:t>
          </a:r>
          <a:endParaRPr lang="en-US" sz="1400" kern="1200"/>
        </a:p>
      </dsp:txBody>
      <dsp:txXfrm>
        <a:off x="4801614" y="904437"/>
        <a:ext cx="2124652" cy="901367"/>
      </dsp:txXfrm>
    </dsp:sp>
    <dsp:sp modelId="{16CDB346-B755-4F5D-85DF-2143D16B9B5A}">
      <dsp:nvSpPr>
        <dsp:cNvPr id="0" name=""/>
        <dsp:cNvSpPr/>
      </dsp:nvSpPr>
      <dsp:spPr>
        <a:xfrm>
          <a:off x="7296471" y="904437"/>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0AAD-4412-4004-9315-33B7F23A474C}">
      <dsp:nvSpPr>
        <dsp:cNvPr id="0" name=""/>
        <dsp:cNvSpPr/>
      </dsp:nvSpPr>
      <dsp:spPr>
        <a:xfrm>
          <a:off x="7485759" y="1093724"/>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F6C3F4-3727-4826-9385-F9BFF48BA487}">
      <dsp:nvSpPr>
        <dsp:cNvPr id="0" name=""/>
        <dsp:cNvSpPr/>
      </dsp:nvSpPr>
      <dsp:spPr>
        <a:xfrm>
          <a:off x="8390989" y="904437"/>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hlinkClick xmlns:r="http://schemas.openxmlformats.org/officeDocument/2006/relationships" r:id="rId6"/>
            </a:rPr>
            <a:t>SC-PA-01-12 – SATMS Through SARS Website – External Guide</a:t>
          </a:r>
          <a:endParaRPr lang="en-US" sz="1400" kern="1200"/>
        </a:p>
      </dsp:txBody>
      <dsp:txXfrm>
        <a:off x="8390989" y="904437"/>
        <a:ext cx="2124652" cy="901367"/>
      </dsp:txXfrm>
    </dsp:sp>
    <dsp:sp modelId="{3E74B43B-57DC-4414-9DA3-80E8A1D38C4A}">
      <dsp:nvSpPr>
        <dsp:cNvPr id="0" name=""/>
        <dsp:cNvSpPr/>
      </dsp:nvSpPr>
      <dsp:spPr>
        <a:xfrm>
          <a:off x="117721" y="2545532"/>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EB8D7-C791-4F27-A988-CD070A939E22}">
      <dsp:nvSpPr>
        <dsp:cNvPr id="0" name=""/>
        <dsp:cNvSpPr/>
      </dsp:nvSpPr>
      <dsp:spPr>
        <a:xfrm>
          <a:off x="307008" y="2734819"/>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88999-7DB5-4323-9F86-242464947D0C}">
      <dsp:nvSpPr>
        <dsp:cNvPr id="0" name=""/>
        <dsp:cNvSpPr/>
      </dsp:nvSpPr>
      <dsp:spPr>
        <a:xfrm>
          <a:off x="1212239" y="2545532"/>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hlinkClick xmlns:r="http://schemas.openxmlformats.org/officeDocument/2006/relationships" r:id="rId8"/>
            </a:rPr>
            <a:t>SC-PA-01-13 – SATMS Through Mobi-App or QR Code Scan – External Guide</a:t>
          </a:r>
          <a:endParaRPr lang="en-US" sz="1400" kern="1200"/>
        </a:p>
      </dsp:txBody>
      <dsp:txXfrm>
        <a:off x="1212239" y="2545532"/>
        <a:ext cx="2124652" cy="901367"/>
      </dsp:txXfrm>
    </dsp:sp>
    <dsp:sp modelId="{687240BE-D863-48D7-A9EB-06965F4B87A3}">
      <dsp:nvSpPr>
        <dsp:cNvPr id="0" name=""/>
        <dsp:cNvSpPr/>
      </dsp:nvSpPr>
      <dsp:spPr>
        <a:xfrm>
          <a:off x="3707096" y="2545532"/>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36899-DA6C-492F-ADD9-1AB350E87797}">
      <dsp:nvSpPr>
        <dsp:cNvPr id="0" name=""/>
        <dsp:cNvSpPr/>
      </dsp:nvSpPr>
      <dsp:spPr>
        <a:xfrm>
          <a:off x="3896383" y="2734819"/>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A34138-5051-48E4-AE89-0988D3CF2CDA}">
      <dsp:nvSpPr>
        <dsp:cNvPr id="0" name=""/>
        <dsp:cNvSpPr/>
      </dsp:nvSpPr>
      <dsp:spPr>
        <a:xfrm>
          <a:off x="4801614" y="2545532"/>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t>Duty Free Allowances for Travellers Guide</a:t>
          </a:r>
          <a:endParaRPr lang="en-US" sz="1400" kern="1200"/>
        </a:p>
      </dsp:txBody>
      <dsp:txXfrm>
        <a:off x="4801614" y="2545532"/>
        <a:ext cx="2124652" cy="901367"/>
      </dsp:txXfrm>
    </dsp:sp>
    <dsp:sp modelId="{E55CB3F2-BE30-443B-A927-C5D358DDAD55}">
      <dsp:nvSpPr>
        <dsp:cNvPr id="0" name=""/>
        <dsp:cNvSpPr/>
      </dsp:nvSpPr>
      <dsp:spPr>
        <a:xfrm>
          <a:off x="7296471" y="2545532"/>
          <a:ext cx="901367" cy="9013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4BEBB-DF36-4884-AD2E-E8CB1DC44442}">
      <dsp:nvSpPr>
        <dsp:cNvPr id="0" name=""/>
        <dsp:cNvSpPr/>
      </dsp:nvSpPr>
      <dsp:spPr>
        <a:xfrm>
          <a:off x="7485759" y="2734819"/>
          <a:ext cx="522793" cy="522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3E8701-F35E-4413-8FF1-AC845071239B}">
      <dsp:nvSpPr>
        <dsp:cNvPr id="0" name=""/>
        <dsp:cNvSpPr/>
      </dsp:nvSpPr>
      <dsp:spPr>
        <a:xfrm>
          <a:off x="8390989" y="2545532"/>
          <a:ext cx="2124652" cy="901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ZA" sz="1400" u="sng" kern="1200"/>
            <a:t>SATMS Stakeholder Marketing Pack</a:t>
          </a:r>
          <a:endParaRPr lang="en-US" sz="1400" kern="1200"/>
        </a:p>
      </dsp:txBody>
      <dsp:txXfrm>
        <a:off x="8390989" y="2545532"/>
        <a:ext cx="2124652" cy="9013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2740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2160552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3621376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3409465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1371316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2F8C5-99D7-36E7-7640-DF163D7F49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95EECD-99CB-F50A-9DE1-65104CB9FFBC}"/>
              </a:ext>
            </a:extLst>
          </p:cNvPr>
          <p:cNvSpPr>
            <a:spLocks noGrp="1" noRot="1" noChangeAspect="1"/>
          </p:cNvSpPr>
          <p:nvPr>
            <p:ph type="sldImg" idx="2"/>
          </p:nvPr>
        </p:nvSpPr>
        <p:spPr/>
        <p:txBody>
          <a:bodyPr/>
          <a:lstStyle/>
          <a:p>
            <a:endParaRPr lang="en-ZA"/>
          </a:p>
        </p:txBody>
      </p:sp>
      <p:sp>
        <p:nvSpPr>
          <p:cNvPr id="3" name="Notes Placeholder 2">
            <a:extLst>
              <a:ext uri="{FF2B5EF4-FFF2-40B4-BE49-F238E27FC236}">
                <a16:creationId xmlns:a16="http://schemas.microsoft.com/office/drawing/2014/main" id="{A6CA3C1E-4F75-2E50-F1F5-A232078444B3}"/>
              </a:ext>
            </a:extLst>
          </p:cNvPr>
          <p:cNvSpPr>
            <a:spLocks noGrp="1"/>
          </p:cNvSpPr>
          <p:nvPr>
            <p:ph type="body" sz="quarter" idx="3"/>
          </p:nvPr>
        </p:nvSpPr>
        <p:spPr/>
        <p:txBody>
          <a:bodyPr/>
          <a:lstStyle/>
          <a:p>
            <a:endParaRPr/>
          </a:p>
          <a:p>
            <a:r>
              <a:t>[Sources]</a:t>
            </a:r>
          </a:p>
          <a:p>
            <a:r>
              <a:t>Image: AI-generated conceptual travel and customs illustration, 7 October 2026.</a:t>
            </a:r>
          </a:p>
          <a:p>
            <a:r>
              <a:t>Terminology retained from the original slide.</a:t>
            </a:r>
          </a:p>
          <a:p>
            <a:r>
              <a:t>[/Sources]</a:t>
            </a:r>
          </a:p>
        </p:txBody>
      </p:sp>
      <p:sp>
        <p:nvSpPr>
          <p:cNvPr id="4" name="Slide Number Placeholder 3">
            <a:extLst>
              <a:ext uri="{FF2B5EF4-FFF2-40B4-BE49-F238E27FC236}">
                <a16:creationId xmlns:a16="http://schemas.microsoft.com/office/drawing/2014/main" id="{55C219F9-505C-B9A4-3E50-225ECB38C1BA}"/>
              </a:ext>
            </a:extLst>
          </p:cNvPr>
          <p:cNvSpPr>
            <a:spLocks noGrp="1"/>
          </p:cNvSpPr>
          <p:nvPr>
            <p:ph type="sldNum" sz="quarter" idx="5"/>
          </p:nvPr>
        </p:nvSpPr>
        <p:spPr/>
        <p:txBody>
          <a:bodyPr/>
          <a:lstStyle/>
          <a:p>
            <a:endParaRPr lang="en-ZA"/>
          </a:p>
        </p:txBody>
      </p:sp>
    </p:spTree>
    <p:extLst>
      <p:ext uri="{BB962C8B-B14F-4D97-AF65-F5344CB8AC3E}">
        <p14:creationId xmlns:p14="http://schemas.microsoft.com/office/powerpoint/2010/main" val="1502163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txBody>
          <a:bodyPr/>
          <a:lstStyle/>
          <a:p>
            <a:endParaRPr lang="en-ZA"/>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4068771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txBody>
          <a:bodyPr/>
          <a:lstStyle/>
          <a:p>
            <a:endParaRPr lang="en-ZA"/>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2141489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2074029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30286355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ZA"/>
          </a:p>
        </p:txBody>
      </p:sp>
      <p:sp>
        <p:nvSpPr>
          <p:cNvPr id="3" name="Notes Placeholder 2"/>
          <p:cNvSpPr>
            <a:spLocks noGrp="1"/>
          </p:cNvSpPr>
          <p:nvPr>
            <p:ph type="body" idx="1"/>
          </p:nvPr>
        </p:nvSpPr>
        <p:spPr/>
        <p:txBody>
          <a:bodyPr/>
          <a:lstStyle/>
          <a:p>
            <a:endParaRPr lang="en-ZA"/>
          </a:p>
        </p:txBody>
      </p:sp>
      <p:sp>
        <p:nvSpPr>
          <p:cNvPr id="4" name="Slide Number Placeholder 3"/>
          <p:cNvSpPr>
            <a:spLocks noGrp="1"/>
          </p:cNvSpPr>
          <p:nvPr>
            <p:ph type="sldNum" sz="quarter" idx="5"/>
          </p:nvPr>
        </p:nvSpPr>
        <p:spPr/>
        <p:txBody>
          <a:bodyPr/>
          <a:lstStyle/>
          <a:p>
            <a:fld id="{064AFCC6-DD9A-F844-B8A4-51601F98254A}" type="slidenum">
              <a:rPr lang="en-US" smtClean="0"/>
              <a:t>28</a:t>
            </a:fld>
            <a:endParaRPr lang="en-US"/>
          </a:p>
        </p:txBody>
      </p:sp>
    </p:spTree>
    <p:extLst>
      <p:ext uri="{BB962C8B-B14F-4D97-AF65-F5344CB8AC3E}">
        <p14:creationId xmlns:p14="http://schemas.microsoft.com/office/powerpoint/2010/main" val="3812402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ZA"/>
          </a:p>
        </p:txBody>
      </p:sp>
    </p:spTree>
    <p:extLst>
      <p:ext uri="{BB962C8B-B14F-4D97-AF65-F5344CB8AC3E}">
        <p14:creationId xmlns:p14="http://schemas.microsoft.com/office/powerpoint/2010/main" val="3371446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ZA"/>
          </a:p>
        </p:txBody>
      </p:sp>
      <p:sp>
        <p:nvSpPr>
          <p:cNvPr id="3" name="Notes Placeholder 2"/>
          <p:cNvSpPr>
            <a:spLocks noGrp="1"/>
          </p:cNvSpPr>
          <p:nvPr>
            <p:ph type="body" idx="1"/>
          </p:nvPr>
        </p:nvSpPr>
        <p:spPr/>
        <p:txBody>
          <a:bodyPr/>
          <a:lstStyle/>
          <a:p>
            <a:endParaRPr lang="en-ZA"/>
          </a:p>
        </p:txBody>
      </p:sp>
      <p:sp>
        <p:nvSpPr>
          <p:cNvPr id="4" name="Slide Number Placeholder 3"/>
          <p:cNvSpPr>
            <a:spLocks noGrp="1"/>
          </p:cNvSpPr>
          <p:nvPr>
            <p:ph type="sldNum" sz="quarter" idx="5"/>
          </p:nvPr>
        </p:nvSpPr>
        <p:spPr/>
        <p:txBody>
          <a:bodyPr/>
          <a:lstStyle/>
          <a:p>
            <a:fld id="{064AFCC6-DD9A-F844-B8A4-51601F98254A}" type="slidenum">
              <a:rPr lang="en-US" smtClean="0"/>
              <a:t>32</a:t>
            </a:fld>
            <a:endParaRPr lang="en-US"/>
          </a:p>
        </p:txBody>
      </p:sp>
    </p:spTree>
    <p:extLst>
      <p:ext uri="{BB962C8B-B14F-4D97-AF65-F5344CB8AC3E}">
        <p14:creationId xmlns:p14="http://schemas.microsoft.com/office/powerpoint/2010/main" val="11818663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5.emf"/></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5.emf"/></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over Option 1">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48170D-CB21-1A4B-AF31-34A749809124}"/>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0DD274-94A2-CFB9-7B5D-AB2CD3CEEE9E}"/>
              </a:ext>
            </a:extLst>
          </p:cNvPr>
          <p:cNvSpPr>
            <a:spLocks noGrp="1"/>
          </p:cNvSpPr>
          <p:nvPr>
            <p:ph type="ctrTitle" hasCustomPrompt="1"/>
          </p:nvPr>
        </p:nvSpPr>
        <p:spPr>
          <a:xfrm>
            <a:off x="4522967" y="3135314"/>
            <a:ext cx="7669033" cy="712787"/>
          </a:xfrm>
        </p:spPr>
        <p:txBody>
          <a:bodyPr anchor="t">
            <a:normAutofit/>
          </a:bodyPr>
          <a:lstStyle>
            <a:lvl1pPr algn="l">
              <a:defRPr sz="36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Cover Option 1</a:t>
            </a:r>
            <a:endParaRPr lang="en-US"/>
          </a:p>
        </p:txBody>
      </p:sp>
      <p:sp>
        <p:nvSpPr>
          <p:cNvPr id="3" name="Subtitle 2">
            <a:extLst>
              <a:ext uri="{FF2B5EF4-FFF2-40B4-BE49-F238E27FC236}">
                <a16:creationId xmlns:a16="http://schemas.microsoft.com/office/drawing/2014/main" id="{8CFCF9AD-D315-A3BD-A93F-B112DBC0378E}"/>
              </a:ext>
            </a:extLst>
          </p:cNvPr>
          <p:cNvSpPr>
            <a:spLocks noGrp="1"/>
          </p:cNvSpPr>
          <p:nvPr>
            <p:ph type="subTitle" idx="1" hasCustomPrompt="1"/>
          </p:nvPr>
        </p:nvSpPr>
        <p:spPr>
          <a:xfrm>
            <a:off x="4522968" y="4146275"/>
            <a:ext cx="7669032" cy="365125"/>
          </a:xfrm>
        </p:spPr>
        <p:txBody>
          <a:bodyPr>
            <a:noAutofit/>
          </a:bodyPr>
          <a:lstStyle>
            <a:lvl1pPr marL="0" indent="0" algn="l">
              <a:buNone/>
              <a:defRPr sz="1800" b="1" i="0">
                <a:solidFill>
                  <a:schemeClr val="accent2">
                    <a:lumMod val="40000"/>
                    <a:lumOff val="60000"/>
                  </a:schemeClr>
                </a:solidFill>
                <a:latin typeface="Tahoma" panose="020B0604030504040204" pitchFamily="34" charset="0"/>
                <a:ea typeface="Tahoma" panose="020B0604030504040204" pitchFamily="34" charset="0"/>
                <a:cs typeface="Tahom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subtitle style</a:t>
            </a:r>
            <a:endParaRPr lang="en-US"/>
          </a:p>
        </p:txBody>
      </p:sp>
      <p:pic>
        <p:nvPicPr>
          <p:cNvPr id="9" name="Picture 8" descr="A white and black logo&#10;&#10;AI-generated content may be incorrect.">
            <a:extLst>
              <a:ext uri="{FF2B5EF4-FFF2-40B4-BE49-F238E27FC236}">
                <a16:creationId xmlns:a16="http://schemas.microsoft.com/office/drawing/2014/main" id="{51A58202-F8E6-3400-07FA-DB7C67AAE99D}"/>
              </a:ext>
            </a:extLst>
          </p:cNvPr>
          <p:cNvPicPr>
            <a:picLocks noChangeAspect="1"/>
          </p:cNvPicPr>
          <p:nvPr userDrawn="1"/>
        </p:nvPicPr>
        <p:blipFill>
          <a:blip r:embed="rId3"/>
          <a:stretch>
            <a:fillRect/>
          </a:stretch>
        </p:blipFill>
        <p:spPr>
          <a:xfrm>
            <a:off x="9833915" y="5870521"/>
            <a:ext cx="1868259" cy="553558"/>
          </a:xfrm>
          <a:prstGeom prst="rect">
            <a:avLst/>
          </a:prstGeom>
        </p:spPr>
      </p:pic>
    </p:spTree>
    <p:extLst>
      <p:ext uri="{BB962C8B-B14F-4D97-AF65-F5344CB8AC3E}">
        <p14:creationId xmlns:p14="http://schemas.microsoft.com/office/powerpoint/2010/main" val="241993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and Content 6">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228FA18-704B-3DAD-883B-7D842EFA5990}"/>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11" name="Picture 10" descr="A white and black logo&#10;&#10;AI-generated content may be incorrect.">
            <a:extLst>
              <a:ext uri="{FF2B5EF4-FFF2-40B4-BE49-F238E27FC236}">
                <a16:creationId xmlns:a16="http://schemas.microsoft.com/office/drawing/2014/main" id="{6A5CE401-D8E8-5577-77EF-31B08D985509}"/>
              </a:ext>
            </a:extLst>
          </p:cNvPr>
          <p:cNvPicPr>
            <a:picLocks noChangeAspect="1"/>
          </p:cNvPicPr>
          <p:nvPr userDrawn="1"/>
        </p:nvPicPr>
        <p:blipFill>
          <a:blip r:embed="rId3"/>
          <a:stretch>
            <a:fillRect/>
          </a:stretch>
        </p:blipFill>
        <p:spPr>
          <a:xfrm>
            <a:off x="9911223" y="5936318"/>
            <a:ext cx="1868259" cy="553558"/>
          </a:xfrm>
          <a:prstGeom prst="rect">
            <a:avLst/>
          </a:prstGeom>
        </p:spPr>
      </p:pic>
      <p:sp>
        <p:nvSpPr>
          <p:cNvPr id="14" name="Title 1">
            <a:extLst>
              <a:ext uri="{FF2B5EF4-FFF2-40B4-BE49-F238E27FC236}">
                <a16:creationId xmlns:a16="http://schemas.microsoft.com/office/drawing/2014/main" id="{5652629F-2E47-EC46-B5B1-729E83181910}"/>
              </a:ext>
            </a:extLst>
          </p:cNvPr>
          <p:cNvSpPr>
            <a:spLocks noGrp="1"/>
          </p:cNvSpPr>
          <p:nvPr>
            <p:ph type="ctrTitle" hasCustomPrompt="1"/>
          </p:nvPr>
        </p:nvSpPr>
        <p:spPr>
          <a:xfrm>
            <a:off x="4522967" y="3135314"/>
            <a:ext cx="7669033" cy="712787"/>
          </a:xfrm>
        </p:spPr>
        <p:txBody>
          <a:bodyPr anchor="t">
            <a:normAutofit/>
          </a:bodyPr>
          <a:lstStyle>
            <a:lvl1pPr algn="l">
              <a:defRPr sz="36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Divider page option 1</a:t>
            </a:r>
            <a:endParaRPr lang="en-US"/>
          </a:p>
        </p:txBody>
      </p:sp>
    </p:spTree>
    <p:extLst>
      <p:ext uri="{BB962C8B-B14F-4D97-AF65-F5344CB8AC3E}">
        <p14:creationId xmlns:p14="http://schemas.microsoft.com/office/powerpoint/2010/main" val="1715789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Cover Option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9CDAF8-5948-22E8-F4EF-172C7854BD1A}"/>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0DD274-94A2-CFB9-7B5D-AB2CD3CEEE9E}"/>
              </a:ext>
            </a:extLst>
          </p:cNvPr>
          <p:cNvSpPr>
            <a:spLocks noGrp="1"/>
          </p:cNvSpPr>
          <p:nvPr>
            <p:ph type="ctrTitle" hasCustomPrompt="1"/>
          </p:nvPr>
        </p:nvSpPr>
        <p:spPr>
          <a:xfrm>
            <a:off x="4410495" y="2512519"/>
            <a:ext cx="6304398" cy="712787"/>
          </a:xfrm>
        </p:spPr>
        <p:txBody>
          <a:bodyPr anchor="t">
            <a:normAutofit/>
          </a:bodyPr>
          <a:lstStyle>
            <a:lvl1pPr algn="l">
              <a:defRPr sz="36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Cover Option 2</a:t>
            </a:r>
            <a:endParaRPr lang="en-US"/>
          </a:p>
        </p:txBody>
      </p:sp>
      <p:sp>
        <p:nvSpPr>
          <p:cNvPr id="3" name="Subtitle 2">
            <a:extLst>
              <a:ext uri="{FF2B5EF4-FFF2-40B4-BE49-F238E27FC236}">
                <a16:creationId xmlns:a16="http://schemas.microsoft.com/office/drawing/2014/main" id="{8CFCF9AD-D315-A3BD-A93F-B112DBC0378E}"/>
              </a:ext>
            </a:extLst>
          </p:cNvPr>
          <p:cNvSpPr>
            <a:spLocks noGrp="1"/>
          </p:cNvSpPr>
          <p:nvPr>
            <p:ph type="subTitle" idx="1" hasCustomPrompt="1"/>
          </p:nvPr>
        </p:nvSpPr>
        <p:spPr>
          <a:xfrm>
            <a:off x="4410495" y="3523480"/>
            <a:ext cx="6304397" cy="365125"/>
          </a:xfrm>
        </p:spPr>
        <p:txBody>
          <a:bodyPr>
            <a:noAutofit/>
          </a:bodyPr>
          <a:lstStyle>
            <a:lvl1pPr marL="0" indent="0" algn="l">
              <a:buNone/>
              <a:defRPr sz="2000" b="0" i="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subtitle style</a:t>
            </a:r>
            <a:endParaRPr lang="en-US"/>
          </a:p>
        </p:txBody>
      </p:sp>
      <p:pic>
        <p:nvPicPr>
          <p:cNvPr id="4" name="Picture 3" descr="A blue and black logo&#10;&#10;AI-generated content may be incorrect.">
            <a:extLst>
              <a:ext uri="{FF2B5EF4-FFF2-40B4-BE49-F238E27FC236}">
                <a16:creationId xmlns:a16="http://schemas.microsoft.com/office/drawing/2014/main" id="{7004BF05-1E39-9EB5-AABB-9013C25479C4}"/>
              </a:ext>
            </a:extLst>
          </p:cNvPr>
          <p:cNvPicPr>
            <a:picLocks noChangeAspect="1"/>
          </p:cNvPicPr>
          <p:nvPr userDrawn="1"/>
        </p:nvPicPr>
        <p:blipFill>
          <a:blip r:embed="rId3"/>
          <a:stretch>
            <a:fillRect/>
          </a:stretch>
        </p:blipFill>
        <p:spPr>
          <a:xfrm>
            <a:off x="9928743" y="5925498"/>
            <a:ext cx="1896663" cy="561974"/>
          </a:xfrm>
          <a:prstGeom prst="rect">
            <a:avLst/>
          </a:prstGeom>
        </p:spPr>
      </p:pic>
    </p:spTree>
    <p:extLst>
      <p:ext uri="{BB962C8B-B14F-4D97-AF65-F5344CB8AC3E}">
        <p14:creationId xmlns:p14="http://schemas.microsoft.com/office/powerpoint/2010/main" val="2566408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6">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B874572-5556-E41F-3EC0-82985E1A268F}"/>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11" name="Picture 10" descr="A white and black logo&#10;&#10;AI-generated content may be incorrect.">
            <a:extLst>
              <a:ext uri="{FF2B5EF4-FFF2-40B4-BE49-F238E27FC236}">
                <a16:creationId xmlns:a16="http://schemas.microsoft.com/office/drawing/2014/main" id="{6A5CE401-D8E8-5577-77EF-31B08D985509}"/>
              </a:ext>
            </a:extLst>
          </p:cNvPr>
          <p:cNvPicPr>
            <a:picLocks noChangeAspect="1"/>
          </p:cNvPicPr>
          <p:nvPr userDrawn="1"/>
        </p:nvPicPr>
        <p:blipFill>
          <a:blip r:embed="rId3"/>
          <a:stretch>
            <a:fillRect/>
          </a:stretch>
        </p:blipFill>
        <p:spPr>
          <a:xfrm>
            <a:off x="9911223" y="5936318"/>
            <a:ext cx="1868259" cy="553558"/>
          </a:xfrm>
          <a:prstGeom prst="rect">
            <a:avLst/>
          </a:prstGeom>
        </p:spPr>
      </p:pic>
      <p:sp>
        <p:nvSpPr>
          <p:cNvPr id="14" name="Title 1">
            <a:extLst>
              <a:ext uri="{FF2B5EF4-FFF2-40B4-BE49-F238E27FC236}">
                <a16:creationId xmlns:a16="http://schemas.microsoft.com/office/drawing/2014/main" id="{5652629F-2E47-EC46-B5B1-729E83181910}"/>
              </a:ext>
            </a:extLst>
          </p:cNvPr>
          <p:cNvSpPr>
            <a:spLocks noGrp="1"/>
          </p:cNvSpPr>
          <p:nvPr>
            <p:ph type="ctrTitle" hasCustomPrompt="1"/>
          </p:nvPr>
        </p:nvSpPr>
        <p:spPr>
          <a:xfrm>
            <a:off x="4522967" y="3135314"/>
            <a:ext cx="7669033" cy="712787"/>
          </a:xfrm>
        </p:spPr>
        <p:txBody>
          <a:bodyPr anchor="t">
            <a:normAutofit/>
          </a:bodyPr>
          <a:lstStyle>
            <a:lvl1pPr algn="l">
              <a:defRPr sz="3600" b="1" i="0">
                <a:solidFill>
                  <a:schemeClr val="accent1"/>
                </a:solidFill>
                <a:latin typeface="Tahoma" panose="020B0604030504040204" pitchFamily="34" charset="0"/>
                <a:ea typeface="Tahoma" panose="020B0604030504040204" pitchFamily="34" charset="0"/>
                <a:cs typeface="Tahoma" panose="020B0604030504040204" pitchFamily="34" charset="0"/>
              </a:defRPr>
            </a:lvl1pPr>
          </a:lstStyle>
          <a:p>
            <a:r>
              <a:rPr lang="en-GB"/>
              <a:t>Divider page option 2</a:t>
            </a:r>
            <a:endParaRPr lang="en-US"/>
          </a:p>
        </p:txBody>
      </p:sp>
    </p:spTree>
    <p:extLst>
      <p:ext uri="{BB962C8B-B14F-4D97-AF65-F5344CB8AC3E}">
        <p14:creationId xmlns:p14="http://schemas.microsoft.com/office/powerpoint/2010/main" val="357048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Cover Option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1E3F5C-E8BD-D878-8C09-BEECE6FDB6FC}"/>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0DD274-94A2-CFB9-7B5D-AB2CD3CEEE9E}"/>
              </a:ext>
            </a:extLst>
          </p:cNvPr>
          <p:cNvSpPr>
            <a:spLocks noGrp="1"/>
          </p:cNvSpPr>
          <p:nvPr>
            <p:ph type="ctrTitle" hasCustomPrompt="1"/>
          </p:nvPr>
        </p:nvSpPr>
        <p:spPr>
          <a:xfrm>
            <a:off x="4410495" y="2512519"/>
            <a:ext cx="6669184" cy="712787"/>
          </a:xfrm>
        </p:spPr>
        <p:txBody>
          <a:bodyPr anchor="t">
            <a:normAutofit/>
          </a:bodyPr>
          <a:lstStyle>
            <a:lvl1pPr algn="l">
              <a:defRPr sz="36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Cover Option 3</a:t>
            </a:r>
            <a:endParaRPr lang="en-US"/>
          </a:p>
        </p:txBody>
      </p:sp>
      <p:sp>
        <p:nvSpPr>
          <p:cNvPr id="3" name="Subtitle 2">
            <a:extLst>
              <a:ext uri="{FF2B5EF4-FFF2-40B4-BE49-F238E27FC236}">
                <a16:creationId xmlns:a16="http://schemas.microsoft.com/office/drawing/2014/main" id="{8CFCF9AD-D315-A3BD-A93F-B112DBC0378E}"/>
              </a:ext>
            </a:extLst>
          </p:cNvPr>
          <p:cNvSpPr>
            <a:spLocks noGrp="1"/>
          </p:cNvSpPr>
          <p:nvPr>
            <p:ph type="subTitle" idx="1" hasCustomPrompt="1"/>
          </p:nvPr>
        </p:nvSpPr>
        <p:spPr>
          <a:xfrm>
            <a:off x="4410495" y="3523480"/>
            <a:ext cx="6669184" cy="365125"/>
          </a:xfrm>
        </p:spPr>
        <p:txBody>
          <a:bodyPr>
            <a:noAutofit/>
          </a:bodyPr>
          <a:lstStyle>
            <a:lvl1pPr marL="0" indent="0" algn="l">
              <a:buNone/>
              <a:defRPr sz="2000" b="1" i="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subtitle style</a:t>
            </a:r>
            <a:endParaRPr lang="en-US"/>
          </a:p>
        </p:txBody>
      </p:sp>
      <p:pic>
        <p:nvPicPr>
          <p:cNvPr id="6" name="Picture 5" descr="A white and black logo&#10;&#10;AI-generated content may be incorrect.">
            <a:extLst>
              <a:ext uri="{FF2B5EF4-FFF2-40B4-BE49-F238E27FC236}">
                <a16:creationId xmlns:a16="http://schemas.microsoft.com/office/drawing/2014/main" id="{C5ECFA97-93DF-BE84-485F-B619DA52C27C}"/>
              </a:ext>
            </a:extLst>
          </p:cNvPr>
          <p:cNvPicPr>
            <a:picLocks noChangeAspect="1"/>
          </p:cNvPicPr>
          <p:nvPr userDrawn="1"/>
        </p:nvPicPr>
        <p:blipFill>
          <a:blip r:embed="rId3"/>
          <a:stretch>
            <a:fillRect/>
          </a:stretch>
        </p:blipFill>
        <p:spPr>
          <a:xfrm>
            <a:off x="9985868" y="5972120"/>
            <a:ext cx="1868259" cy="553558"/>
          </a:xfrm>
          <a:prstGeom prst="rect">
            <a:avLst/>
          </a:prstGeom>
        </p:spPr>
      </p:pic>
    </p:spTree>
    <p:extLst>
      <p:ext uri="{BB962C8B-B14F-4D97-AF65-F5344CB8AC3E}">
        <p14:creationId xmlns:p14="http://schemas.microsoft.com/office/powerpoint/2010/main" val="335392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Cover Option 4">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231F9D-A24D-5FBB-FA92-FB6FA03A47F4}"/>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0DD274-94A2-CFB9-7B5D-AB2CD3CEEE9E}"/>
              </a:ext>
            </a:extLst>
          </p:cNvPr>
          <p:cNvSpPr>
            <a:spLocks noGrp="1"/>
          </p:cNvSpPr>
          <p:nvPr>
            <p:ph type="ctrTitle" hasCustomPrompt="1"/>
          </p:nvPr>
        </p:nvSpPr>
        <p:spPr>
          <a:xfrm>
            <a:off x="367139" y="790597"/>
            <a:ext cx="3326088" cy="1774473"/>
          </a:xfrm>
        </p:spPr>
        <p:txBody>
          <a:bodyPr anchor="t">
            <a:normAutofit/>
          </a:bodyPr>
          <a:lstStyle>
            <a:lvl1pPr algn="l">
              <a:defRPr sz="32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Cover Option 4</a:t>
            </a:r>
            <a:endParaRPr lang="en-US"/>
          </a:p>
        </p:txBody>
      </p:sp>
      <p:sp>
        <p:nvSpPr>
          <p:cNvPr id="3" name="Subtitle 2">
            <a:extLst>
              <a:ext uri="{FF2B5EF4-FFF2-40B4-BE49-F238E27FC236}">
                <a16:creationId xmlns:a16="http://schemas.microsoft.com/office/drawing/2014/main" id="{8CFCF9AD-D315-A3BD-A93F-B112DBC0378E}"/>
              </a:ext>
            </a:extLst>
          </p:cNvPr>
          <p:cNvSpPr>
            <a:spLocks noGrp="1"/>
          </p:cNvSpPr>
          <p:nvPr>
            <p:ph type="subTitle" idx="1" hasCustomPrompt="1"/>
          </p:nvPr>
        </p:nvSpPr>
        <p:spPr>
          <a:xfrm>
            <a:off x="367139" y="2664547"/>
            <a:ext cx="3326088" cy="365125"/>
          </a:xfrm>
        </p:spPr>
        <p:txBody>
          <a:bodyPr>
            <a:noAutofit/>
          </a:bodyPr>
          <a:lstStyle>
            <a:lvl1pPr marL="0" indent="0" algn="l">
              <a:buNone/>
              <a:defRPr sz="2000" b="0" i="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subtitle style</a:t>
            </a:r>
            <a:endParaRPr lang="en-US"/>
          </a:p>
        </p:txBody>
      </p:sp>
      <p:pic>
        <p:nvPicPr>
          <p:cNvPr id="5" name="Picture 4" descr="A blue and black logo&#10;&#10;AI-generated content may be incorrect.">
            <a:extLst>
              <a:ext uri="{FF2B5EF4-FFF2-40B4-BE49-F238E27FC236}">
                <a16:creationId xmlns:a16="http://schemas.microsoft.com/office/drawing/2014/main" id="{E5FE7227-1021-B3D2-18E1-15762FA1AA65}"/>
              </a:ext>
            </a:extLst>
          </p:cNvPr>
          <p:cNvPicPr>
            <a:picLocks noChangeAspect="1"/>
          </p:cNvPicPr>
          <p:nvPr userDrawn="1"/>
        </p:nvPicPr>
        <p:blipFill>
          <a:blip r:embed="rId3"/>
          <a:stretch>
            <a:fillRect/>
          </a:stretch>
        </p:blipFill>
        <p:spPr>
          <a:xfrm>
            <a:off x="8894073" y="881472"/>
            <a:ext cx="2899615" cy="859145"/>
          </a:xfrm>
          <a:prstGeom prst="rect">
            <a:avLst/>
          </a:prstGeom>
        </p:spPr>
      </p:pic>
    </p:spTree>
    <p:extLst>
      <p:ext uri="{BB962C8B-B14F-4D97-AF65-F5344CB8AC3E}">
        <p14:creationId xmlns:p14="http://schemas.microsoft.com/office/powerpoint/2010/main" val="1583586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Cover Option 5">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6C77B5D-A549-634D-9833-B936728666E6}"/>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0DD274-94A2-CFB9-7B5D-AB2CD3CEEE9E}"/>
              </a:ext>
            </a:extLst>
          </p:cNvPr>
          <p:cNvSpPr>
            <a:spLocks noGrp="1"/>
          </p:cNvSpPr>
          <p:nvPr>
            <p:ph type="ctrTitle" hasCustomPrompt="1"/>
          </p:nvPr>
        </p:nvSpPr>
        <p:spPr>
          <a:xfrm>
            <a:off x="5165379" y="3072606"/>
            <a:ext cx="4947885" cy="712787"/>
          </a:xfrm>
        </p:spPr>
        <p:txBody>
          <a:bodyPr anchor="t">
            <a:normAutofit/>
          </a:bodyPr>
          <a:lstStyle>
            <a:lvl1pPr algn="l">
              <a:defRPr sz="32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Cover Option 5</a:t>
            </a:r>
            <a:endParaRPr lang="en-US"/>
          </a:p>
        </p:txBody>
      </p:sp>
      <p:sp>
        <p:nvSpPr>
          <p:cNvPr id="3" name="Subtitle 2">
            <a:extLst>
              <a:ext uri="{FF2B5EF4-FFF2-40B4-BE49-F238E27FC236}">
                <a16:creationId xmlns:a16="http://schemas.microsoft.com/office/drawing/2014/main" id="{8CFCF9AD-D315-A3BD-A93F-B112DBC0378E}"/>
              </a:ext>
            </a:extLst>
          </p:cNvPr>
          <p:cNvSpPr>
            <a:spLocks noGrp="1"/>
          </p:cNvSpPr>
          <p:nvPr>
            <p:ph type="subTitle" idx="1" hasCustomPrompt="1"/>
          </p:nvPr>
        </p:nvSpPr>
        <p:spPr>
          <a:xfrm>
            <a:off x="5165379" y="4083567"/>
            <a:ext cx="4947885" cy="365125"/>
          </a:xfrm>
        </p:spPr>
        <p:txBody>
          <a:bodyPr>
            <a:noAutofit/>
          </a:bodyPr>
          <a:lstStyle>
            <a:lvl1pPr marL="0" indent="0" algn="l">
              <a:buNone/>
              <a:defRPr sz="2000" b="0" i="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subtitle style</a:t>
            </a:r>
            <a:endParaRPr lang="en-US"/>
          </a:p>
        </p:txBody>
      </p:sp>
      <p:pic>
        <p:nvPicPr>
          <p:cNvPr id="4" name="Picture 3" descr="A white and black logo&#10;&#10;AI-generated content may be incorrect.">
            <a:extLst>
              <a:ext uri="{FF2B5EF4-FFF2-40B4-BE49-F238E27FC236}">
                <a16:creationId xmlns:a16="http://schemas.microsoft.com/office/drawing/2014/main" id="{EC34E26E-E962-9069-D08D-2A5BE8F9ABBB}"/>
              </a:ext>
            </a:extLst>
          </p:cNvPr>
          <p:cNvPicPr>
            <a:picLocks noChangeAspect="1"/>
          </p:cNvPicPr>
          <p:nvPr userDrawn="1"/>
        </p:nvPicPr>
        <p:blipFill>
          <a:blip r:embed="rId3"/>
          <a:stretch>
            <a:fillRect/>
          </a:stretch>
        </p:blipFill>
        <p:spPr>
          <a:xfrm>
            <a:off x="9985868" y="6001632"/>
            <a:ext cx="1868259" cy="553558"/>
          </a:xfrm>
          <a:prstGeom prst="rect">
            <a:avLst/>
          </a:prstGeom>
        </p:spPr>
      </p:pic>
    </p:spTree>
    <p:extLst>
      <p:ext uri="{BB962C8B-B14F-4D97-AF65-F5344CB8AC3E}">
        <p14:creationId xmlns:p14="http://schemas.microsoft.com/office/powerpoint/2010/main" val="1461201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6E8A-0EA3-A0E5-141E-68474042CC42}"/>
              </a:ext>
            </a:extLst>
          </p:cNvPr>
          <p:cNvSpPr>
            <a:spLocks noGrp="1"/>
          </p:cNvSpPr>
          <p:nvPr>
            <p:ph type="title"/>
          </p:nvPr>
        </p:nvSpPr>
        <p:spPr>
          <a:xfrm>
            <a:off x="300990" y="228600"/>
            <a:ext cx="11993880" cy="548640"/>
          </a:xfrm>
        </p:spPr>
        <p:txBody>
          <a:bodyPr>
            <a:normAutofit/>
          </a:bodyPr>
          <a:lstStyle>
            <a:lvl1pPr>
              <a:defRPr sz="28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pic>
        <p:nvPicPr>
          <p:cNvPr id="4" name="Picture 3">
            <a:extLst>
              <a:ext uri="{FF2B5EF4-FFF2-40B4-BE49-F238E27FC236}">
                <a16:creationId xmlns:a16="http://schemas.microsoft.com/office/drawing/2014/main" id="{231EB87E-D67E-9816-2F2F-E466080F4668}"/>
              </a:ext>
            </a:extLst>
          </p:cNvPr>
          <p:cNvPicPr>
            <a:picLocks noChangeAspect="1"/>
          </p:cNvPicPr>
          <p:nvPr userDrawn="1"/>
        </p:nvPicPr>
        <p:blipFill>
          <a:blip r:embed="rId2"/>
          <a:stretch>
            <a:fillRect/>
          </a:stretch>
        </p:blipFill>
        <p:spPr>
          <a:xfrm>
            <a:off x="353060" y="798022"/>
            <a:ext cx="787400" cy="38100"/>
          </a:xfrm>
          <a:prstGeom prst="rect">
            <a:avLst/>
          </a:prstGeom>
        </p:spPr>
      </p:pic>
      <p:sp>
        <p:nvSpPr>
          <p:cNvPr id="5" name="Content Placeholder 2">
            <a:extLst>
              <a:ext uri="{FF2B5EF4-FFF2-40B4-BE49-F238E27FC236}">
                <a16:creationId xmlns:a16="http://schemas.microsoft.com/office/drawing/2014/main" id="{8FAD9267-FFDE-3469-5089-9DD5EC45C2D3}"/>
              </a:ext>
            </a:extLst>
          </p:cNvPr>
          <p:cNvSpPr>
            <a:spLocks noGrp="1"/>
          </p:cNvSpPr>
          <p:nvPr>
            <p:ph sz="half" idx="1"/>
          </p:nvPr>
        </p:nvSpPr>
        <p:spPr>
          <a:xfrm>
            <a:off x="746760" y="1386238"/>
            <a:ext cx="10633364" cy="4351338"/>
          </a:xfrm>
        </p:spPr>
        <p:txBody>
          <a:bodyPr>
            <a:normAutofit/>
          </a:bodyPr>
          <a:lstStyle>
            <a:lvl1pPr>
              <a:defRPr sz="2400">
                <a:latin typeface="Tahoma" panose="020B0604030504040204" pitchFamily="34" charset="0"/>
                <a:ea typeface="Tahoma" panose="020B0604030504040204" pitchFamily="34" charset="0"/>
                <a:cs typeface="Tahoma" panose="020B0604030504040204" pitchFamily="34" charset="0"/>
              </a:defRPr>
            </a:lvl1pPr>
            <a:lvl2pPr>
              <a:defRPr sz="2000">
                <a:latin typeface="Tahoma" panose="020B0604030504040204" pitchFamily="34" charset="0"/>
                <a:ea typeface="Tahoma" panose="020B0604030504040204" pitchFamily="34" charset="0"/>
                <a:cs typeface="Tahoma" panose="020B0604030504040204" pitchFamily="34" charset="0"/>
              </a:defRPr>
            </a:lvl2pPr>
            <a:lvl3pPr>
              <a:defRPr sz="1800">
                <a:latin typeface="Tahoma" panose="020B0604030504040204" pitchFamily="34" charset="0"/>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2" descr="A blue and black logo&#10;&#10;AI-generated content may be incorrect.">
            <a:extLst>
              <a:ext uri="{FF2B5EF4-FFF2-40B4-BE49-F238E27FC236}">
                <a16:creationId xmlns:a16="http://schemas.microsoft.com/office/drawing/2014/main" id="{B0AC39FB-5336-C325-C075-5354DFDD6134}"/>
              </a:ext>
            </a:extLst>
          </p:cNvPr>
          <p:cNvPicPr>
            <a:picLocks noChangeAspect="1"/>
          </p:cNvPicPr>
          <p:nvPr userDrawn="1"/>
        </p:nvPicPr>
        <p:blipFill>
          <a:blip r:embed="rId3"/>
          <a:stretch>
            <a:fillRect/>
          </a:stretch>
        </p:blipFill>
        <p:spPr>
          <a:xfrm>
            <a:off x="9928743" y="6002176"/>
            <a:ext cx="1896663" cy="561974"/>
          </a:xfrm>
          <a:prstGeom prst="rect">
            <a:avLst/>
          </a:prstGeom>
        </p:spPr>
      </p:pic>
    </p:spTree>
    <p:extLst>
      <p:ext uri="{BB962C8B-B14F-4D97-AF65-F5344CB8AC3E}">
        <p14:creationId xmlns:p14="http://schemas.microsoft.com/office/powerpoint/2010/main" val="154870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3" name="Content Placeholder 10" descr="A white and blue background&#10;&#10;AI-generated content may be incorrect.">
            <a:extLst>
              <a:ext uri="{FF2B5EF4-FFF2-40B4-BE49-F238E27FC236}">
                <a16:creationId xmlns:a16="http://schemas.microsoft.com/office/drawing/2014/main" id="{01C9927C-B088-9DA8-8980-A58883225B16}"/>
              </a:ext>
            </a:extLst>
          </p:cNvPr>
          <p:cNvPicPr>
            <a:picLocks noChangeAspect="1"/>
          </p:cNvPicPr>
          <p:nvPr userDrawn="1"/>
        </p:nvPicPr>
        <p:blipFill>
          <a:blip r:embed="rId2" cstate="print">
            <a:alphaModFix amt="35000"/>
            <a:extLst>
              <a:ext uri="{28A0092B-C50C-407E-A947-70E740481C1C}">
                <a14:useLocalDpi xmlns:a14="http://schemas.microsoft.com/office/drawing/2010/main"/>
              </a:ext>
            </a:extLst>
          </a:blip>
          <a:srcRect/>
          <a:stretch>
            <a:fillRect/>
          </a:stretch>
        </p:blipFill>
        <p:spPr>
          <a:xfrm>
            <a:off x="0" y="0"/>
            <a:ext cx="10284031" cy="6858000"/>
          </a:xfrm>
          <a:prstGeom prst="rect">
            <a:avLst/>
          </a:prstGeom>
        </p:spPr>
      </p:pic>
      <p:sp>
        <p:nvSpPr>
          <p:cNvPr id="2" name="Title 1">
            <a:extLst>
              <a:ext uri="{FF2B5EF4-FFF2-40B4-BE49-F238E27FC236}">
                <a16:creationId xmlns:a16="http://schemas.microsoft.com/office/drawing/2014/main" id="{5DAD6E8A-0EA3-A0E5-141E-68474042CC42}"/>
              </a:ext>
            </a:extLst>
          </p:cNvPr>
          <p:cNvSpPr>
            <a:spLocks noGrp="1"/>
          </p:cNvSpPr>
          <p:nvPr>
            <p:ph type="title"/>
          </p:nvPr>
        </p:nvSpPr>
        <p:spPr>
          <a:xfrm>
            <a:off x="300990" y="228600"/>
            <a:ext cx="11993880" cy="548640"/>
          </a:xfrm>
        </p:spPr>
        <p:txBody>
          <a:bodyPr>
            <a:normAutofit/>
          </a:bodyPr>
          <a:lstStyle>
            <a:lvl1pPr>
              <a:defRPr sz="28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pic>
        <p:nvPicPr>
          <p:cNvPr id="4" name="Picture 3">
            <a:extLst>
              <a:ext uri="{FF2B5EF4-FFF2-40B4-BE49-F238E27FC236}">
                <a16:creationId xmlns:a16="http://schemas.microsoft.com/office/drawing/2014/main" id="{231EB87E-D67E-9816-2F2F-E466080F4668}"/>
              </a:ext>
            </a:extLst>
          </p:cNvPr>
          <p:cNvPicPr>
            <a:picLocks noChangeAspect="1"/>
          </p:cNvPicPr>
          <p:nvPr userDrawn="1"/>
        </p:nvPicPr>
        <p:blipFill>
          <a:blip r:embed="rId3"/>
          <a:stretch>
            <a:fillRect/>
          </a:stretch>
        </p:blipFill>
        <p:spPr>
          <a:xfrm>
            <a:off x="353060" y="798022"/>
            <a:ext cx="787400" cy="38100"/>
          </a:xfrm>
          <a:prstGeom prst="rect">
            <a:avLst/>
          </a:prstGeom>
        </p:spPr>
      </p:pic>
      <p:sp>
        <p:nvSpPr>
          <p:cNvPr id="5" name="Content Placeholder 2">
            <a:extLst>
              <a:ext uri="{FF2B5EF4-FFF2-40B4-BE49-F238E27FC236}">
                <a16:creationId xmlns:a16="http://schemas.microsoft.com/office/drawing/2014/main" id="{8FAD9267-FFDE-3469-5089-9DD5EC45C2D3}"/>
              </a:ext>
            </a:extLst>
          </p:cNvPr>
          <p:cNvSpPr>
            <a:spLocks noGrp="1"/>
          </p:cNvSpPr>
          <p:nvPr>
            <p:ph sz="half" idx="1"/>
          </p:nvPr>
        </p:nvSpPr>
        <p:spPr>
          <a:xfrm>
            <a:off x="746760" y="1386238"/>
            <a:ext cx="10633364" cy="4351338"/>
          </a:xfrm>
        </p:spPr>
        <p:txBody>
          <a:bodyPr>
            <a:normAutofit/>
          </a:bodyPr>
          <a:lstStyle>
            <a:lvl1pPr>
              <a:defRPr sz="2400">
                <a:latin typeface="Tahoma" panose="020B0604030504040204" pitchFamily="34" charset="0"/>
                <a:ea typeface="Tahoma" panose="020B0604030504040204" pitchFamily="34" charset="0"/>
                <a:cs typeface="Tahoma" panose="020B0604030504040204" pitchFamily="34" charset="0"/>
              </a:defRPr>
            </a:lvl1pPr>
            <a:lvl2pPr>
              <a:defRPr sz="2000">
                <a:latin typeface="Tahoma" panose="020B0604030504040204" pitchFamily="34" charset="0"/>
                <a:ea typeface="Tahoma" panose="020B0604030504040204" pitchFamily="34" charset="0"/>
                <a:cs typeface="Tahoma" panose="020B0604030504040204" pitchFamily="34" charset="0"/>
              </a:defRPr>
            </a:lvl2pPr>
            <a:lvl3pPr>
              <a:defRPr sz="1800">
                <a:latin typeface="Tahoma" panose="020B0604030504040204" pitchFamily="34" charset="0"/>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A blue and black logo&#10;&#10;AI-generated content may be incorrect.">
            <a:extLst>
              <a:ext uri="{FF2B5EF4-FFF2-40B4-BE49-F238E27FC236}">
                <a16:creationId xmlns:a16="http://schemas.microsoft.com/office/drawing/2014/main" id="{49DE5A3A-22F2-E1F6-0933-ACEA0E83F4DC}"/>
              </a:ext>
            </a:extLst>
          </p:cNvPr>
          <p:cNvPicPr>
            <a:picLocks noChangeAspect="1"/>
          </p:cNvPicPr>
          <p:nvPr userDrawn="1"/>
        </p:nvPicPr>
        <p:blipFill>
          <a:blip r:embed="rId4"/>
          <a:stretch>
            <a:fillRect/>
          </a:stretch>
        </p:blipFill>
        <p:spPr>
          <a:xfrm>
            <a:off x="9928743" y="5993856"/>
            <a:ext cx="1896663" cy="561974"/>
          </a:xfrm>
          <a:prstGeom prst="rect">
            <a:avLst/>
          </a:prstGeom>
        </p:spPr>
      </p:pic>
    </p:spTree>
    <p:extLst>
      <p:ext uri="{BB962C8B-B14F-4D97-AF65-F5344CB8AC3E}">
        <p14:creationId xmlns:p14="http://schemas.microsoft.com/office/powerpoint/2010/main" val="2711880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and Content 2">
    <p:spTree>
      <p:nvGrpSpPr>
        <p:cNvPr id="1" name=""/>
        <p:cNvGrpSpPr/>
        <p:nvPr/>
      </p:nvGrpSpPr>
      <p:grpSpPr>
        <a:xfrm>
          <a:off x="0" y="0"/>
          <a:ext cx="0" cy="0"/>
          <a:chOff x="0" y="0"/>
          <a:chExt cx="0" cy="0"/>
        </a:xfrm>
      </p:grpSpPr>
      <p:pic>
        <p:nvPicPr>
          <p:cNvPr id="3" name="Content Placeholder 10">
            <a:extLst>
              <a:ext uri="{FF2B5EF4-FFF2-40B4-BE49-F238E27FC236}">
                <a16:creationId xmlns:a16="http://schemas.microsoft.com/office/drawing/2014/main" id="{01C9927C-B088-9DA8-8980-A58883225B16}"/>
              </a:ext>
            </a:extLst>
          </p:cNvPr>
          <p:cNvPicPr>
            <a:picLocks noChangeAspect="1"/>
          </p:cNvPicPr>
          <p:nvPr userDrawn="1"/>
        </p:nvPicPr>
        <p:blipFill>
          <a:blip r:embed="rId2"/>
          <a:srcRect/>
          <a:stretch/>
        </p:blipFill>
        <p:spPr>
          <a:xfrm>
            <a:off x="0" y="0"/>
            <a:ext cx="10284031" cy="5784767"/>
          </a:xfrm>
          <a:prstGeom prst="rect">
            <a:avLst/>
          </a:prstGeom>
        </p:spPr>
      </p:pic>
      <p:sp>
        <p:nvSpPr>
          <p:cNvPr id="2" name="Title 1">
            <a:extLst>
              <a:ext uri="{FF2B5EF4-FFF2-40B4-BE49-F238E27FC236}">
                <a16:creationId xmlns:a16="http://schemas.microsoft.com/office/drawing/2014/main" id="{5DAD6E8A-0EA3-A0E5-141E-68474042CC42}"/>
              </a:ext>
            </a:extLst>
          </p:cNvPr>
          <p:cNvSpPr>
            <a:spLocks noGrp="1"/>
          </p:cNvSpPr>
          <p:nvPr>
            <p:ph type="title"/>
          </p:nvPr>
        </p:nvSpPr>
        <p:spPr>
          <a:xfrm>
            <a:off x="1112866" y="1036860"/>
            <a:ext cx="10633364" cy="548640"/>
          </a:xfrm>
        </p:spPr>
        <p:txBody>
          <a:bodyPr>
            <a:normAutofit/>
          </a:bodyPr>
          <a:lstStyle>
            <a:lvl1pPr>
              <a:defRPr sz="28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pic>
        <p:nvPicPr>
          <p:cNvPr id="4" name="Picture 3">
            <a:extLst>
              <a:ext uri="{FF2B5EF4-FFF2-40B4-BE49-F238E27FC236}">
                <a16:creationId xmlns:a16="http://schemas.microsoft.com/office/drawing/2014/main" id="{231EB87E-D67E-9816-2F2F-E466080F4668}"/>
              </a:ext>
            </a:extLst>
          </p:cNvPr>
          <p:cNvPicPr>
            <a:picLocks noChangeAspect="1"/>
          </p:cNvPicPr>
          <p:nvPr userDrawn="1"/>
        </p:nvPicPr>
        <p:blipFill>
          <a:blip r:embed="rId3"/>
          <a:stretch>
            <a:fillRect/>
          </a:stretch>
        </p:blipFill>
        <p:spPr>
          <a:xfrm>
            <a:off x="1164936" y="1547400"/>
            <a:ext cx="787400" cy="38100"/>
          </a:xfrm>
          <a:prstGeom prst="rect">
            <a:avLst/>
          </a:prstGeom>
        </p:spPr>
      </p:pic>
      <p:sp>
        <p:nvSpPr>
          <p:cNvPr id="5" name="Content Placeholder 2">
            <a:extLst>
              <a:ext uri="{FF2B5EF4-FFF2-40B4-BE49-F238E27FC236}">
                <a16:creationId xmlns:a16="http://schemas.microsoft.com/office/drawing/2014/main" id="{8FAD9267-FFDE-3469-5089-9DD5EC45C2D3}"/>
              </a:ext>
            </a:extLst>
          </p:cNvPr>
          <p:cNvSpPr>
            <a:spLocks noGrp="1"/>
          </p:cNvSpPr>
          <p:nvPr>
            <p:ph sz="half" idx="1"/>
          </p:nvPr>
        </p:nvSpPr>
        <p:spPr>
          <a:xfrm>
            <a:off x="1112866" y="2064731"/>
            <a:ext cx="10633364" cy="3870979"/>
          </a:xfrm>
        </p:spPr>
        <p:txBody>
          <a:bodyPr>
            <a:normAutofit/>
          </a:bodyPr>
          <a:lstStyle>
            <a:lvl1pPr>
              <a:defRPr sz="2400">
                <a:latin typeface="Tahoma" panose="020B0604030504040204" pitchFamily="34" charset="0"/>
                <a:ea typeface="Tahoma" panose="020B0604030504040204" pitchFamily="34" charset="0"/>
                <a:cs typeface="Tahoma" panose="020B0604030504040204" pitchFamily="34" charset="0"/>
              </a:defRPr>
            </a:lvl1pPr>
            <a:lvl2pPr>
              <a:defRPr sz="2000">
                <a:latin typeface="Tahoma" panose="020B0604030504040204" pitchFamily="34" charset="0"/>
                <a:ea typeface="Tahoma" panose="020B0604030504040204" pitchFamily="34" charset="0"/>
                <a:cs typeface="Tahoma" panose="020B0604030504040204" pitchFamily="34" charset="0"/>
              </a:defRPr>
            </a:lvl2pPr>
            <a:lvl3pPr>
              <a:defRPr sz="1800">
                <a:latin typeface="Tahoma" panose="020B0604030504040204" pitchFamily="34" charset="0"/>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A blue and black logo&#10;&#10;AI-generated content may be incorrect.">
            <a:extLst>
              <a:ext uri="{FF2B5EF4-FFF2-40B4-BE49-F238E27FC236}">
                <a16:creationId xmlns:a16="http://schemas.microsoft.com/office/drawing/2014/main" id="{210C1760-31DB-0A12-CE4C-C32D0CD3F2FE}"/>
              </a:ext>
            </a:extLst>
          </p:cNvPr>
          <p:cNvPicPr>
            <a:picLocks noChangeAspect="1"/>
          </p:cNvPicPr>
          <p:nvPr userDrawn="1"/>
        </p:nvPicPr>
        <p:blipFill>
          <a:blip r:embed="rId4"/>
          <a:stretch>
            <a:fillRect/>
          </a:stretch>
        </p:blipFill>
        <p:spPr>
          <a:xfrm>
            <a:off x="9928743" y="5991666"/>
            <a:ext cx="1896663" cy="561974"/>
          </a:xfrm>
          <a:prstGeom prst="rect">
            <a:avLst/>
          </a:prstGeom>
        </p:spPr>
      </p:pic>
    </p:spTree>
    <p:extLst>
      <p:ext uri="{BB962C8B-B14F-4D97-AF65-F5344CB8AC3E}">
        <p14:creationId xmlns:p14="http://schemas.microsoft.com/office/powerpoint/2010/main" val="999181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8751B5E-7F1B-287E-40A7-BCCD6E69D426}"/>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DAD6E8A-0EA3-A0E5-141E-68474042CC42}"/>
              </a:ext>
            </a:extLst>
          </p:cNvPr>
          <p:cNvSpPr>
            <a:spLocks noGrp="1"/>
          </p:cNvSpPr>
          <p:nvPr>
            <p:ph type="title"/>
          </p:nvPr>
        </p:nvSpPr>
        <p:spPr>
          <a:xfrm>
            <a:off x="300990" y="228600"/>
            <a:ext cx="11993880" cy="548640"/>
          </a:xfrm>
        </p:spPr>
        <p:txBody>
          <a:bodyPr>
            <a:normAutofit/>
          </a:bodyPr>
          <a:lstStyle>
            <a:lvl1pPr>
              <a:defRPr sz="28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sp>
        <p:nvSpPr>
          <p:cNvPr id="5" name="Content Placeholder 2">
            <a:extLst>
              <a:ext uri="{FF2B5EF4-FFF2-40B4-BE49-F238E27FC236}">
                <a16:creationId xmlns:a16="http://schemas.microsoft.com/office/drawing/2014/main" id="{8FAD9267-FFDE-3469-5089-9DD5EC45C2D3}"/>
              </a:ext>
            </a:extLst>
          </p:cNvPr>
          <p:cNvSpPr>
            <a:spLocks noGrp="1"/>
          </p:cNvSpPr>
          <p:nvPr>
            <p:ph sz="half" idx="1"/>
          </p:nvPr>
        </p:nvSpPr>
        <p:spPr>
          <a:xfrm>
            <a:off x="746760" y="1386238"/>
            <a:ext cx="10633364" cy="4351338"/>
          </a:xfrm>
        </p:spPr>
        <p:txBody>
          <a:bodyPr>
            <a:normAutofit/>
          </a:bodyPr>
          <a:lstStyle>
            <a:lvl1pPr>
              <a:defRPr sz="2400">
                <a:solidFill>
                  <a:schemeClr val="bg1"/>
                </a:solidFill>
                <a:latin typeface="Tahoma" panose="020B0604030504040204" pitchFamily="34" charset="0"/>
                <a:ea typeface="Tahoma" panose="020B0604030504040204" pitchFamily="34" charset="0"/>
                <a:cs typeface="Tahoma" panose="020B0604030504040204" pitchFamily="34" charset="0"/>
              </a:defRPr>
            </a:lvl1pPr>
            <a:lvl2pPr>
              <a:defRPr sz="2000">
                <a:solidFill>
                  <a:schemeClr val="bg1"/>
                </a:solidFill>
                <a:latin typeface="Tahoma" panose="020B0604030504040204" pitchFamily="34" charset="0"/>
                <a:ea typeface="Tahoma" panose="020B0604030504040204" pitchFamily="34" charset="0"/>
                <a:cs typeface="Tahoma" panose="020B0604030504040204" pitchFamily="34" charset="0"/>
              </a:defRPr>
            </a:lvl2pPr>
            <a:lvl3pPr>
              <a:defRPr sz="1800">
                <a:solidFill>
                  <a:schemeClr val="bg1"/>
                </a:solidFill>
                <a:latin typeface="Tahoma" panose="020B0604030504040204" pitchFamily="34" charset="0"/>
                <a:ea typeface="Tahoma" panose="020B0604030504040204" pitchFamily="34" charset="0"/>
                <a:cs typeface="Tahoma" panose="020B0604030504040204" pitchFamily="34" charset="0"/>
              </a:defRPr>
            </a:lvl3pPr>
            <a:lvl4pPr>
              <a:defRPr sz="1600">
                <a:solidFill>
                  <a:schemeClr val="bg1"/>
                </a:solidFill>
                <a:latin typeface="Tahoma" panose="020B0604030504040204" pitchFamily="34" charset="0"/>
                <a:ea typeface="Tahoma" panose="020B0604030504040204" pitchFamily="34" charset="0"/>
                <a:cs typeface="Tahoma" panose="020B0604030504040204" pitchFamily="34" charset="0"/>
              </a:defRPr>
            </a:lvl4pPr>
            <a:lvl5pPr>
              <a:defRPr sz="1600">
                <a:solidFill>
                  <a:schemeClr val="bg1"/>
                </a:solidFill>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Google Shape;21;p3">
            <a:extLst>
              <a:ext uri="{FF2B5EF4-FFF2-40B4-BE49-F238E27FC236}">
                <a16:creationId xmlns:a16="http://schemas.microsoft.com/office/drawing/2014/main" id="{C728A13C-28B1-141E-98F4-C5F2B2A2BF01}"/>
              </a:ext>
            </a:extLst>
          </p:cNvPr>
          <p:cNvPicPr preferRelativeResize="0"/>
          <p:nvPr userDrawn="1"/>
        </p:nvPicPr>
        <p:blipFill rotWithShape="1">
          <a:blip r:embed="rId3" cstate="print">
            <a:alphaModFix/>
            <a:extLst>
              <a:ext uri="{28A0092B-C50C-407E-A947-70E740481C1C}">
                <a14:useLocalDpi xmlns:a14="http://schemas.microsoft.com/office/drawing/2010/main"/>
              </a:ext>
            </a:extLst>
          </a:blip>
          <a:srcRect/>
          <a:stretch/>
        </p:blipFill>
        <p:spPr>
          <a:xfrm>
            <a:off x="10397235" y="6126210"/>
            <a:ext cx="1449022" cy="419626"/>
          </a:xfrm>
          <a:prstGeom prst="rect">
            <a:avLst/>
          </a:prstGeom>
          <a:noFill/>
          <a:ln>
            <a:noFill/>
          </a:ln>
        </p:spPr>
      </p:pic>
      <p:pic>
        <p:nvPicPr>
          <p:cNvPr id="9" name="Picture 8">
            <a:extLst>
              <a:ext uri="{FF2B5EF4-FFF2-40B4-BE49-F238E27FC236}">
                <a16:creationId xmlns:a16="http://schemas.microsoft.com/office/drawing/2014/main" id="{7D72DFC5-3A13-1B17-16F3-3D10945D2E46}"/>
              </a:ext>
            </a:extLst>
          </p:cNvPr>
          <p:cNvPicPr>
            <a:picLocks noChangeAspect="1"/>
          </p:cNvPicPr>
          <p:nvPr userDrawn="1"/>
        </p:nvPicPr>
        <p:blipFill>
          <a:blip r:embed="rId4"/>
          <a:stretch>
            <a:fillRect/>
          </a:stretch>
        </p:blipFill>
        <p:spPr>
          <a:xfrm>
            <a:off x="353060" y="777240"/>
            <a:ext cx="787400" cy="38100"/>
          </a:xfrm>
          <a:prstGeom prst="rect">
            <a:avLst/>
          </a:prstGeom>
        </p:spPr>
      </p:pic>
      <p:pic>
        <p:nvPicPr>
          <p:cNvPr id="3" name="Picture 2" descr="A white and black logo&#10;&#10;AI-generated content may be incorrect.">
            <a:extLst>
              <a:ext uri="{FF2B5EF4-FFF2-40B4-BE49-F238E27FC236}">
                <a16:creationId xmlns:a16="http://schemas.microsoft.com/office/drawing/2014/main" id="{F21EDF10-A0A1-6C09-8665-CC90A50657FE}"/>
              </a:ext>
            </a:extLst>
          </p:cNvPr>
          <p:cNvPicPr>
            <a:picLocks noChangeAspect="1"/>
          </p:cNvPicPr>
          <p:nvPr userDrawn="1"/>
        </p:nvPicPr>
        <p:blipFill>
          <a:blip r:embed="rId5"/>
          <a:stretch>
            <a:fillRect/>
          </a:stretch>
        </p:blipFill>
        <p:spPr>
          <a:xfrm>
            <a:off x="9985868" y="6001632"/>
            <a:ext cx="1868259" cy="553558"/>
          </a:xfrm>
          <a:prstGeom prst="rect">
            <a:avLst/>
          </a:prstGeom>
        </p:spPr>
      </p:pic>
    </p:spTree>
    <p:extLst>
      <p:ext uri="{BB962C8B-B14F-4D97-AF65-F5344CB8AC3E}">
        <p14:creationId xmlns:p14="http://schemas.microsoft.com/office/powerpoint/2010/main" val="185710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itle and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51BB7-31FF-0800-92E9-FCAED9EA8CFB}"/>
              </a:ext>
            </a:extLst>
          </p:cNvPr>
          <p:cNvSpPr>
            <a:spLocks noGrp="1"/>
          </p:cNvSpPr>
          <p:nvPr>
            <p:ph type="title"/>
          </p:nvPr>
        </p:nvSpPr>
        <p:spPr>
          <a:xfrm>
            <a:off x="297630" y="275607"/>
            <a:ext cx="9048251" cy="548640"/>
          </a:xfrm>
        </p:spPr>
        <p:txBody>
          <a:bodyPr anchor="t">
            <a:normAutofit/>
          </a:bodyPr>
          <a:lstStyle>
            <a:lvl1pPr>
              <a:defRPr sz="28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64B817-980C-C9BA-231D-A291EEB665C8}"/>
              </a:ext>
            </a:extLst>
          </p:cNvPr>
          <p:cNvSpPr>
            <a:spLocks noGrp="1"/>
          </p:cNvSpPr>
          <p:nvPr>
            <p:ph type="body" idx="1"/>
          </p:nvPr>
        </p:nvSpPr>
        <p:spPr>
          <a:xfrm>
            <a:off x="839788" y="1358537"/>
            <a:ext cx="5157787" cy="548640"/>
          </a:xfrm>
        </p:spPr>
        <p:txBody>
          <a:bodyPr anchor="t">
            <a:normAutofit/>
          </a:bodyPr>
          <a:lstStyle>
            <a:lvl1pPr marL="0" indent="0">
              <a:buNone/>
              <a:defRPr sz="2400" b="1">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59755-E5C4-B31B-981D-E992FEBD8E6D}"/>
              </a:ext>
            </a:extLst>
          </p:cNvPr>
          <p:cNvSpPr>
            <a:spLocks noGrp="1"/>
          </p:cNvSpPr>
          <p:nvPr>
            <p:ph sz="half" idx="2"/>
          </p:nvPr>
        </p:nvSpPr>
        <p:spPr>
          <a:xfrm>
            <a:off x="839788" y="2051821"/>
            <a:ext cx="5157787" cy="3684588"/>
          </a:xfrm>
        </p:spPr>
        <p:txBody>
          <a:bodyPr>
            <a:normAutofit/>
          </a:bodyPr>
          <a:lstStyle>
            <a:lvl1pPr>
              <a:defRPr sz="2000">
                <a:latin typeface="Tahoma" panose="020B0604030504040204" pitchFamily="34" charset="0"/>
                <a:ea typeface="Tahoma" panose="020B0604030504040204" pitchFamily="34" charset="0"/>
                <a:cs typeface="Tahoma" panose="020B0604030504040204" pitchFamily="34" charset="0"/>
              </a:defRPr>
            </a:lvl1pPr>
            <a:lvl2pPr>
              <a:defRPr sz="1800">
                <a:latin typeface="Tahoma" panose="020B0604030504040204" pitchFamily="34" charset="0"/>
                <a:ea typeface="Tahoma" panose="020B0604030504040204" pitchFamily="34" charset="0"/>
                <a:cs typeface="Tahoma" panose="020B0604030504040204" pitchFamily="34" charset="0"/>
              </a:defRPr>
            </a:lvl2pPr>
            <a:lvl3pPr>
              <a:defRPr sz="1600">
                <a:latin typeface="Tahoma" panose="020B0604030504040204" pitchFamily="34" charset="0"/>
                <a:ea typeface="Tahoma" panose="020B0604030504040204" pitchFamily="34" charset="0"/>
                <a:cs typeface="Tahoma" panose="020B0604030504040204" pitchFamily="34" charset="0"/>
              </a:defRPr>
            </a:lvl3pPr>
            <a:lvl4pPr>
              <a:defRPr sz="1400">
                <a:latin typeface="Tahoma" panose="020B0604030504040204" pitchFamily="34" charset="0"/>
                <a:ea typeface="Tahoma" panose="020B0604030504040204" pitchFamily="34" charset="0"/>
                <a:cs typeface="Tahoma" panose="020B0604030504040204" pitchFamily="34" charset="0"/>
              </a:defRPr>
            </a:lvl4pPr>
            <a:lvl5pPr>
              <a:defRPr sz="14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48EC35-08BC-360C-6041-F2CA2DE553D6}"/>
              </a:ext>
            </a:extLst>
          </p:cNvPr>
          <p:cNvSpPr>
            <a:spLocks noGrp="1"/>
          </p:cNvSpPr>
          <p:nvPr>
            <p:ph type="body" sz="quarter" idx="3"/>
          </p:nvPr>
        </p:nvSpPr>
        <p:spPr>
          <a:xfrm>
            <a:off x="6172200" y="1358537"/>
            <a:ext cx="5183188" cy="548640"/>
          </a:xfrm>
        </p:spPr>
        <p:txBody>
          <a:bodyPr anchor="t">
            <a:normAutofit/>
          </a:bodyPr>
          <a:lstStyle>
            <a:lvl1pPr marL="0" indent="0">
              <a:buNone/>
              <a:defRPr sz="2400" b="1">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370B15-0D96-E649-C83E-083E333C967D}"/>
              </a:ext>
            </a:extLst>
          </p:cNvPr>
          <p:cNvSpPr>
            <a:spLocks noGrp="1"/>
          </p:cNvSpPr>
          <p:nvPr>
            <p:ph sz="quarter" idx="4"/>
          </p:nvPr>
        </p:nvSpPr>
        <p:spPr>
          <a:xfrm>
            <a:off x="6172200" y="2051821"/>
            <a:ext cx="5183188" cy="3684588"/>
          </a:xfrm>
        </p:spPr>
        <p:txBody>
          <a:bodyPr>
            <a:normAutofit/>
          </a:bodyPr>
          <a:lstStyle>
            <a:lvl1pPr>
              <a:defRPr sz="2000">
                <a:latin typeface="Tahoma" panose="020B0604030504040204" pitchFamily="34" charset="0"/>
                <a:ea typeface="Tahoma" panose="020B0604030504040204" pitchFamily="34" charset="0"/>
                <a:cs typeface="Tahoma" panose="020B0604030504040204" pitchFamily="34" charset="0"/>
              </a:defRPr>
            </a:lvl1pPr>
            <a:lvl2pPr>
              <a:defRPr sz="1800">
                <a:latin typeface="Tahoma" panose="020B0604030504040204" pitchFamily="34" charset="0"/>
                <a:ea typeface="Tahoma" panose="020B0604030504040204" pitchFamily="34" charset="0"/>
                <a:cs typeface="Tahoma" panose="020B0604030504040204" pitchFamily="34" charset="0"/>
              </a:defRPr>
            </a:lvl2pPr>
            <a:lvl3pPr>
              <a:defRPr sz="1600">
                <a:latin typeface="Tahoma" panose="020B0604030504040204" pitchFamily="34" charset="0"/>
                <a:ea typeface="Tahoma" panose="020B0604030504040204" pitchFamily="34" charset="0"/>
                <a:cs typeface="Tahoma" panose="020B0604030504040204" pitchFamily="34" charset="0"/>
              </a:defRPr>
            </a:lvl3pPr>
            <a:lvl4pPr>
              <a:defRPr sz="1400">
                <a:latin typeface="Tahoma" panose="020B0604030504040204" pitchFamily="34" charset="0"/>
                <a:ea typeface="Tahoma" panose="020B0604030504040204" pitchFamily="34" charset="0"/>
                <a:cs typeface="Tahoma" panose="020B0604030504040204" pitchFamily="34" charset="0"/>
              </a:defRPr>
            </a:lvl4pPr>
            <a:lvl5pPr>
              <a:defRPr sz="14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a:extLst>
              <a:ext uri="{FF2B5EF4-FFF2-40B4-BE49-F238E27FC236}">
                <a16:creationId xmlns:a16="http://schemas.microsoft.com/office/drawing/2014/main" id="{499BF1A4-6015-D074-D16C-C36A1A650A35}"/>
              </a:ext>
            </a:extLst>
          </p:cNvPr>
          <p:cNvPicPr>
            <a:picLocks noChangeAspect="1"/>
          </p:cNvPicPr>
          <p:nvPr userDrawn="1"/>
        </p:nvPicPr>
        <p:blipFill>
          <a:blip r:embed="rId2"/>
          <a:stretch>
            <a:fillRect/>
          </a:stretch>
        </p:blipFill>
        <p:spPr>
          <a:xfrm>
            <a:off x="353060" y="798022"/>
            <a:ext cx="787400" cy="38100"/>
          </a:xfrm>
          <a:prstGeom prst="rect">
            <a:avLst/>
          </a:prstGeom>
        </p:spPr>
      </p:pic>
      <p:pic>
        <p:nvPicPr>
          <p:cNvPr id="8" name="Picture 7" descr="A blue and black logo&#10;&#10;AI-generated content may be incorrect.">
            <a:extLst>
              <a:ext uri="{FF2B5EF4-FFF2-40B4-BE49-F238E27FC236}">
                <a16:creationId xmlns:a16="http://schemas.microsoft.com/office/drawing/2014/main" id="{EEF2E357-AC67-6E5B-4C38-353AF69AFE97}"/>
              </a:ext>
            </a:extLst>
          </p:cNvPr>
          <p:cNvPicPr>
            <a:picLocks noChangeAspect="1"/>
          </p:cNvPicPr>
          <p:nvPr userDrawn="1"/>
        </p:nvPicPr>
        <p:blipFill>
          <a:blip r:embed="rId3"/>
          <a:stretch>
            <a:fillRect/>
          </a:stretch>
        </p:blipFill>
        <p:spPr>
          <a:xfrm>
            <a:off x="9928743" y="5991666"/>
            <a:ext cx="1896663" cy="561974"/>
          </a:xfrm>
          <a:prstGeom prst="rect">
            <a:avLst/>
          </a:prstGeom>
        </p:spPr>
      </p:pic>
    </p:spTree>
    <p:extLst>
      <p:ext uri="{BB962C8B-B14F-4D97-AF65-F5344CB8AC3E}">
        <p14:creationId xmlns:p14="http://schemas.microsoft.com/office/powerpoint/2010/main" val="201522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itle and Content 5">
    <p:spTree>
      <p:nvGrpSpPr>
        <p:cNvPr id="1" name=""/>
        <p:cNvGrpSpPr/>
        <p:nvPr/>
      </p:nvGrpSpPr>
      <p:grpSpPr>
        <a:xfrm>
          <a:off x="0" y="0"/>
          <a:ext cx="0" cy="0"/>
          <a:chOff x="0" y="0"/>
          <a:chExt cx="0" cy="0"/>
        </a:xfrm>
      </p:grpSpPr>
      <p:pic>
        <p:nvPicPr>
          <p:cNvPr id="13" name="Content Placeholder 10" descr="A white and blue background&#10;&#10;AI-generated content may be incorrect.">
            <a:extLst>
              <a:ext uri="{FF2B5EF4-FFF2-40B4-BE49-F238E27FC236}">
                <a16:creationId xmlns:a16="http://schemas.microsoft.com/office/drawing/2014/main" id="{F9CBAA7D-93A3-94F0-470F-D4CD8D1A8CDA}"/>
              </a:ext>
            </a:extLst>
          </p:cNvPr>
          <p:cNvPicPr>
            <a:picLocks noChangeAspect="1"/>
          </p:cNvPicPr>
          <p:nvPr userDrawn="1"/>
        </p:nvPicPr>
        <p:blipFill>
          <a:blip r:embed="rId2" cstate="print">
            <a:alphaModFix amt="35000"/>
            <a:extLst>
              <a:ext uri="{28A0092B-C50C-407E-A947-70E740481C1C}">
                <a14:useLocalDpi xmlns:a14="http://schemas.microsoft.com/office/drawing/2010/main"/>
              </a:ext>
            </a:extLst>
          </a:blip>
          <a:srcRect/>
          <a:stretch>
            <a:fillRect/>
          </a:stretch>
        </p:blipFill>
        <p:spPr>
          <a:xfrm>
            <a:off x="0" y="0"/>
            <a:ext cx="10284031" cy="6858000"/>
          </a:xfrm>
          <a:prstGeom prst="rect">
            <a:avLst/>
          </a:prstGeom>
        </p:spPr>
      </p:pic>
      <p:sp>
        <p:nvSpPr>
          <p:cNvPr id="2" name="Title 1">
            <a:extLst>
              <a:ext uri="{FF2B5EF4-FFF2-40B4-BE49-F238E27FC236}">
                <a16:creationId xmlns:a16="http://schemas.microsoft.com/office/drawing/2014/main" id="{8FC51BB7-31FF-0800-92E9-FCAED9EA8CFB}"/>
              </a:ext>
            </a:extLst>
          </p:cNvPr>
          <p:cNvSpPr>
            <a:spLocks noGrp="1"/>
          </p:cNvSpPr>
          <p:nvPr>
            <p:ph type="title"/>
          </p:nvPr>
        </p:nvSpPr>
        <p:spPr>
          <a:xfrm>
            <a:off x="297630" y="275607"/>
            <a:ext cx="9048251" cy="548640"/>
          </a:xfrm>
        </p:spPr>
        <p:txBody>
          <a:bodyPr anchor="t">
            <a:normAutofit/>
          </a:bodyPr>
          <a:lstStyle>
            <a:lvl1pPr>
              <a:defRPr sz="2800" b="1" i="0">
                <a:solidFill>
                  <a:srgbClr val="005087"/>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64B817-980C-C9BA-231D-A291EEB665C8}"/>
              </a:ext>
            </a:extLst>
          </p:cNvPr>
          <p:cNvSpPr>
            <a:spLocks noGrp="1"/>
          </p:cNvSpPr>
          <p:nvPr>
            <p:ph type="body" idx="1"/>
          </p:nvPr>
        </p:nvSpPr>
        <p:spPr>
          <a:xfrm>
            <a:off x="839788" y="1358537"/>
            <a:ext cx="5157787" cy="548640"/>
          </a:xfrm>
        </p:spPr>
        <p:txBody>
          <a:bodyPr anchor="t">
            <a:normAutofit/>
          </a:bodyPr>
          <a:lstStyle>
            <a:lvl1pPr marL="0" indent="0">
              <a:buNone/>
              <a:defRPr sz="2400" b="1">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59755-E5C4-B31B-981D-E992FEBD8E6D}"/>
              </a:ext>
            </a:extLst>
          </p:cNvPr>
          <p:cNvSpPr>
            <a:spLocks noGrp="1"/>
          </p:cNvSpPr>
          <p:nvPr>
            <p:ph sz="half" idx="2"/>
          </p:nvPr>
        </p:nvSpPr>
        <p:spPr>
          <a:xfrm>
            <a:off x="839788" y="2051821"/>
            <a:ext cx="5157787" cy="3684588"/>
          </a:xfrm>
        </p:spPr>
        <p:txBody>
          <a:bodyPr>
            <a:normAutofit/>
          </a:bodyPr>
          <a:lstStyle>
            <a:lvl1pPr>
              <a:defRPr sz="2000">
                <a:latin typeface="Tahoma" panose="020B0604030504040204" pitchFamily="34" charset="0"/>
                <a:ea typeface="Tahoma" panose="020B0604030504040204" pitchFamily="34" charset="0"/>
                <a:cs typeface="Tahoma" panose="020B0604030504040204" pitchFamily="34" charset="0"/>
              </a:defRPr>
            </a:lvl1pPr>
            <a:lvl2pPr>
              <a:defRPr sz="1800">
                <a:latin typeface="Tahoma" panose="020B0604030504040204" pitchFamily="34" charset="0"/>
                <a:ea typeface="Tahoma" panose="020B0604030504040204" pitchFamily="34" charset="0"/>
                <a:cs typeface="Tahoma" panose="020B0604030504040204" pitchFamily="34" charset="0"/>
              </a:defRPr>
            </a:lvl2pPr>
            <a:lvl3pPr>
              <a:defRPr sz="1600">
                <a:latin typeface="Tahoma" panose="020B0604030504040204" pitchFamily="34" charset="0"/>
                <a:ea typeface="Tahoma" panose="020B0604030504040204" pitchFamily="34" charset="0"/>
                <a:cs typeface="Tahoma" panose="020B0604030504040204" pitchFamily="34" charset="0"/>
              </a:defRPr>
            </a:lvl3pPr>
            <a:lvl4pPr>
              <a:defRPr sz="1400">
                <a:latin typeface="Tahoma" panose="020B0604030504040204" pitchFamily="34" charset="0"/>
                <a:ea typeface="Tahoma" panose="020B0604030504040204" pitchFamily="34" charset="0"/>
                <a:cs typeface="Tahoma" panose="020B0604030504040204" pitchFamily="34" charset="0"/>
              </a:defRPr>
            </a:lvl4pPr>
            <a:lvl5pPr>
              <a:defRPr sz="14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48EC35-08BC-360C-6041-F2CA2DE553D6}"/>
              </a:ext>
            </a:extLst>
          </p:cNvPr>
          <p:cNvSpPr>
            <a:spLocks noGrp="1"/>
          </p:cNvSpPr>
          <p:nvPr>
            <p:ph type="body" sz="quarter" idx="3"/>
          </p:nvPr>
        </p:nvSpPr>
        <p:spPr>
          <a:xfrm>
            <a:off x="6172200" y="1358537"/>
            <a:ext cx="5183188" cy="548640"/>
          </a:xfrm>
        </p:spPr>
        <p:txBody>
          <a:bodyPr anchor="t">
            <a:normAutofit/>
          </a:bodyPr>
          <a:lstStyle>
            <a:lvl1pPr marL="0" indent="0">
              <a:buNone/>
              <a:defRPr sz="2400" b="1">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370B15-0D96-E649-C83E-083E333C967D}"/>
              </a:ext>
            </a:extLst>
          </p:cNvPr>
          <p:cNvSpPr>
            <a:spLocks noGrp="1"/>
          </p:cNvSpPr>
          <p:nvPr>
            <p:ph sz="quarter" idx="4"/>
          </p:nvPr>
        </p:nvSpPr>
        <p:spPr>
          <a:xfrm>
            <a:off x="6172200" y="2051821"/>
            <a:ext cx="5183188" cy="3684588"/>
          </a:xfrm>
        </p:spPr>
        <p:txBody>
          <a:bodyPr>
            <a:normAutofit/>
          </a:bodyPr>
          <a:lstStyle>
            <a:lvl1pPr>
              <a:defRPr sz="2000">
                <a:latin typeface="Tahoma" panose="020B0604030504040204" pitchFamily="34" charset="0"/>
                <a:ea typeface="Tahoma" panose="020B0604030504040204" pitchFamily="34" charset="0"/>
                <a:cs typeface="Tahoma" panose="020B0604030504040204" pitchFamily="34" charset="0"/>
              </a:defRPr>
            </a:lvl1pPr>
            <a:lvl2pPr>
              <a:defRPr sz="1800">
                <a:latin typeface="Tahoma" panose="020B0604030504040204" pitchFamily="34" charset="0"/>
                <a:ea typeface="Tahoma" panose="020B0604030504040204" pitchFamily="34" charset="0"/>
                <a:cs typeface="Tahoma" panose="020B0604030504040204" pitchFamily="34" charset="0"/>
              </a:defRPr>
            </a:lvl2pPr>
            <a:lvl3pPr>
              <a:defRPr sz="1600">
                <a:latin typeface="Tahoma" panose="020B0604030504040204" pitchFamily="34" charset="0"/>
                <a:ea typeface="Tahoma" panose="020B0604030504040204" pitchFamily="34" charset="0"/>
                <a:cs typeface="Tahoma" panose="020B0604030504040204" pitchFamily="34" charset="0"/>
              </a:defRPr>
            </a:lvl3pPr>
            <a:lvl4pPr>
              <a:defRPr sz="1400">
                <a:latin typeface="Tahoma" panose="020B0604030504040204" pitchFamily="34" charset="0"/>
                <a:ea typeface="Tahoma" panose="020B0604030504040204" pitchFamily="34" charset="0"/>
                <a:cs typeface="Tahoma" panose="020B0604030504040204" pitchFamily="34" charset="0"/>
              </a:defRPr>
            </a:lvl4pPr>
            <a:lvl5pPr>
              <a:defRPr sz="1400">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a:extLst>
              <a:ext uri="{FF2B5EF4-FFF2-40B4-BE49-F238E27FC236}">
                <a16:creationId xmlns:a16="http://schemas.microsoft.com/office/drawing/2014/main" id="{499BF1A4-6015-D074-D16C-C36A1A650A35}"/>
              </a:ext>
            </a:extLst>
          </p:cNvPr>
          <p:cNvPicPr>
            <a:picLocks noChangeAspect="1"/>
          </p:cNvPicPr>
          <p:nvPr userDrawn="1"/>
        </p:nvPicPr>
        <p:blipFill>
          <a:blip r:embed="rId3"/>
          <a:stretch>
            <a:fillRect/>
          </a:stretch>
        </p:blipFill>
        <p:spPr>
          <a:xfrm>
            <a:off x="353060" y="798022"/>
            <a:ext cx="787400" cy="38100"/>
          </a:xfrm>
          <a:prstGeom prst="rect">
            <a:avLst/>
          </a:prstGeom>
        </p:spPr>
      </p:pic>
      <p:pic>
        <p:nvPicPr>
          <p:cNvPr id="7" name="Picture 6" descr="A blue and black logo&#10;&#10;AI-generated content may be incorrect.">
            <a:extLst>
              <a:ext uri="{FF2B5EF4-FFF2-40B4-BE49-F238E27FC236}">
                <a16:creationId xmlns:a16="http://schemas.microsoft.com/office/drawing/2014/main" id="{73BE80ED-77C7-C4D3-961E-03EC579F2B92}"/>
              </a:ext>
            </a:extLst>
          </p:cNvPr>
          <p:cNvPicPr>
            <a:picLocks noChangeAspect="1"/>
          </p:cNvPicPr>
          <p:nvPr userDrawn="1"/>
        </p:nvPicPr>
        <p:blipFill>
          <a:blip r:embed="rId4"/>
          <a:stretch>
            <a:fillRect/>
          </a:stretch>
        </p:blipFill>
        <p:spPr>
          <a:xfrm>
            <a:off x="9928743" y="5991666"/>
            <a:ext cx="1896663" cy="561974"/>
          </a:xfrm>
          <a:prstGeom prst="rect">
            <a:avLst/>
          </a:prstGeom>
        </p:spPr>
      </p:pic>
    </p:spTree>
    <p:extLst>
      <p:ext uri="{BB962C8B-B14F-4D97-AF65-F5344CB8AC3E}">
        <p14:creationId xmlns:p14="http://schemas.microsoft.com/office/powerpoint/2010/main" val="287014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Title and Content 6">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05B2654-2CF7-1BBB-1C4F-58048DE48BDD}"/>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FC51BB7-31FF-0800-92E9-FCAED9EA8CFB}"/>
              </a:ext>
            </a:extLst>
          </p:cNvPr>
          <p:cNvSpPr>
            <a:spLocks noGrp="1"/>
          </p:cNvSpPr>
          <p:nvPr>
            <p:ph type="title"/>
          </p:nvPr>
        </p:nvSpPr>
        <p:spPr>
          <a:xfrm>
            <a:off x="297630" y="275607"/>
            <a:ext cx="9048251" cy="548640"/>
          </a:xfrm>
        </p:spPr>
        <p:txBody>
          <a:bodyPr anchor="t">
            <a:normAutofit/>
          </a:bodyPr>
          <a:lstStyle>
            <a:lvl1pPr>
              <a:defRPr sz="2800" b="1" i="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64B817-980C-C9BA-231D-A291EEB665C8}"/>
              </a:ext>
            </a:extLst>
          </p:cNvPr>
          <p:cNvSpPr>
            <a:spLocks noGrp="1"/>
          </p:cNvSpPr>
          <p:nvPr>
            <p:ph type="body" idx="1"/>
          </p:nvPr>
        </p:nvSpPr>
        <p:spPr>
          <a:xfrm>
            <a:off x="839788" y="1358537"/>
            <a:ext cx="5157787" cy="548640"/>
          </a:xfrm>
        </p:spPr>
        <p:txBody>
          <a:bodyPr anchor="t">
            <a:normAutofit/>
          </a:bodyPr>
          <a:lstStyle>
            <a:lvl1pPr marL="0" indent="0">
              <a:buNone/>
              <a:defRPr sz="2400" b="1">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59755-E5C4-B31B-981D-E992FEBD8E6D}"/>
              </a:ext>
            </a:extLst>
          </p:cNvPr>
          <p:cNvSpPr>
            <a:spLocks noGrp="1"/>
          </p:cNvSpPr>
          <p:nvPr>
            <p:ph sz="half" idx="2"/>
          </p:nvPr>
        </p:nvSpPr>
        <p:spPr>
          <a:xfrm>
            <a:off x="839788" y="2051821"/>
            <a:ext cx="5157787" cy="3684588"/>
          </a:xfrm>
        </p:spPr>
        <p:txBody>
          <a:bodyPr>
            <a:normAutofit/>
          </a:bodyPr>
          <a:lstStyle>
            <a:lvl1pPr>
              <a:defRPr sz="2000">
                <a:solidFill>
                  <a:schemeClr val="bg1"/>
                </a:solidFill>
                <a:latin typeface="Tahoma" panose="020B0604030504040204" pitchFamily="34" charset="0"/>
                <a:ea typeface="Tahoma" panose="020B0604030504040204" pitchFamily="34" charset="0"/>
                <a:cs typeface="Tahoma" panose="020B0604030504040204" pitchFamily="34" charset="0"/>
              </a:defRPr>
            </a:lvl1pPr>
            <a:lvl2pPr>
              <a:defRPr sz="1800">
                <a:solidFill>
                  <a:schemeClr val="bg1"/>
                </a:solidFill>
                <a:latin typeface="Tahoma" panose="020B0604030504040204" pitchFamily="34" charset="0"/>
                <a:ea typeface="Tahoma" panose="020B0604030504040204" pitchFamily="34" charset="0"/>
                <a:cs typeface="Tahoma" panose="020B0604030504040204" pitchFamily="34" charset="0"/>
              </a:defRPr>
            </a:lvl2pPr>
            <a:lvl3pPr>
              <a:defRPr sz="1600">
                <a:solidFill>
                  <a:schemeClr val="bg1"/>
                </a:solidFill>
                <a:latin typeface="Tahoma" panose="020B0604030504040204" pitchFamily="34" charset="0"/>
                <a:ea typeface="Tahoma" panose="020B0604030504040204" pitchFamily="34" charset="0"/>
                <a:cs typeface="Tahoma" panose="020B0604030504040204" pitchFamily="34" charset="0"/>
              </a:defRPr>
            </a:lvl3pPr>
            <a:lvl4pPr>
              <a:defRPr sz="1400">
                <a:solidFill>
                  <a:schemeClr val="bg1"/>
                </a:solidFill>
                <a:latin typeface="Tahoma" panose="020B0604030504040204" pitchFamily="34" charset="0"/>
                <a:ea typeface="Tahoma" panose="020B0604030504040204" pitchFamily="34" charset="0"/>
                <a:cs typeface="Tahoma" panose="020B0604030504040204" pitchFamily="34" charset="0"/>
              </a:defRPr>
            </a:lvl4pPr>
            <a:lvl5pPr>
              <a:defRPr sz="1400">
                <a:solidFill>
                  <a:schemeClr val="bg1"/>
                </a:solidFill>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48EC35-08BC-360C-6041-F2CA2DE553D6}"/>
              </a:ext>
            </a:extLst>
          </p:cNvPr>
          <p:cNvSpPr>
            <a:spLocks noGrp="1"/>
          </p:cNvSpPr>
          <p:nvPr>
            <p:ph type="body" sz="quarter" idx="3"/>
          </p:nvPr>
        </p:nvSpPr>
        <p:spPr>
          <a:xfrm>
            <a:off x="6172200" y="1358537"/>
            <a:ext cx="5183188" cy="548640"/>
          </a:xfrm>
        </p:spPr>
        <p:txBody>
          <a:bodyPr anchor="t">
            <a:normAutofit/>
          </a:bodyPr>
          <a:lstStyle>
            <a:lvl1pPr marL="0" indent="0">
              <a:buNone/>
              <a:defRPr sz="2400" b="1">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370B15-0D96-E649-C83E-083E333C967D}"/>
              </a:ext>
            </a:extLst>
          </p:cNvPr>
          <p:cNvSpPr>
            <a:spLocks noGrp="1"/>
          </p:cNvSpPr>
          <p:nvPr>
            <p:ph sz="quarter" idx="4"/>
          </p:nvPr>
        </p:nvSpPr>
        <p:spPr>
          <a:xfrm>
            <a:off x="6172200" y="2051821"/>
            <a:ext cx="5183188" cy="3684588"/>
          </a:xfrm>
        </p:spPr>
        <p:txBody>
          <a:bodyPr>
            <a:normAutofit/>
          </a:bodyPr>
          <a:lstStyle>
            <a:lvl1pPr>
              <a:defRPr sz="2000">
                <a:solidFill>
                  <a:schemeClr val="bg1"/>
                </a:solidFill>
                <a:latin typeface="Tahoma" panose="020B0604030504040204" pitchFamily="34" charset="0"/>
                <a:ea typeface="Tahoma" panose="020B0604030504040204" pitchFamily="34" charset="0"/>
                <a:cs typeface="Tahoma" panose="020B0604030504040204" pitchFamily="34" charset="0"/>
              </a:defRPr>
            </a:lvl1pPr>
            <a:lvl2pPr>
              <a:defRPr sz="1800">
                <a:solidFill>
                  <a:schemeClr val="bg1"/>
                </a:solidFill>
                <a:latin typeface="Tahoma" panose="020B0604030504040204" pitchFamily="34" charset="0"/>
                <a:ea typeface="Tahoma" panose="020B0604030504040204" pitchFamily="34" charset="0"/>
                <a:cs typeface="Tahoma" panose="020B0604030504040204" pitchFamily="34" charset="0"/>
              </a:defRPr>
            </a:lvl2pPr>
            <a:lvl3pPr>
              <a:defRPr sz="1600">
                <a:solidFill>
                  <a:schemeClr val="bg1"/>
                </a:solidFill>
                <a:latin typeface="Tahoma" panose="020B0604030504040204" pitchFamily="34" charset="0"/>
                <a:ea typeface="Tahoma" panose="020B0604030504040204" pitchFamily="34" charset="0"/>
                <a:cs typeface="Tahoma" panose="020B0604030504040204" pitchFamily="34" charset="0"/>
              </a:defRPr>
            </a:lvl3pPr>
            <a:lvl4pPr>
              <a:defRPr sz="1400">
                <a:solidFill>
                  <a:schemeClr val="bg1"/>
                </a:solidFill>
                <a:latin typeface="Tahoma" panose="020B0604030504040204" pitchFamily="34" charset="0"/>
                <a:ea typeface="Tahoma" panose="020B0604030504040204" pitchFamily="34" charset="0"/>
                <a:cs typeface="Tahoma" panose="020B0604030504040204" pitchFamily="34" charset="0"/>
              </a:defRPr>
            </a:lvl4pPr>
            <a:lvl5pPr>
              <a:defRPr sz="1400">
                <a:solidFill>
                  <a:schemeClr val="bg1"/>
                </a:solidFill>
                <a:latin typeface="Tahoma" panose="020B0604030504040204" pitchFamily="34" charset="0"/>
                <a:ea typeface="Tahoma" panose="020B0604030504040204" pitchFamily="34" charset="0"/>
                <a:cs typeface="Tahoma" panose="020B060403050404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2" name="Google Shape;21;p3">
            <a:extLst>
              <a:ext uri="{FF2B5EF4-FFF2-40B4-BE49-F238E27FC236}">
                <a16:creationId xmlns:a16="http://schemas.microsoft.com/office/drawing/2014/main" id="{F2A5B0C5-E7D8-F18F-C53F-7DACC9AB4713}"/>
              </a:ext>
            </a:extLst>
          </p:cNvPr>
          <p:cNvPicPr preferRelativeResize="0"/>
          <p:nvPr userDrawn="1"/>
        </p:nvPicPr>
        <p:blipFill rotWithShape="1">
          <a:blip r:embed="rId3" cstate="print">
            <a:alphaModFix/>
            <a:extLst>
              <a:ext uri="{28A0092B-C50C-407E-A947-70E740481C1C}">
                <a14:useLocalDpi xmlns:a14="http://schemas.microsoft.com/office/drawing/2010/main"/>
              </a:ext>
            </a:extLst>
          </a:blip>
          <a:srcRect/>
          <a:stretch/>
        </p:blipFill>
        <p:spPr>
          <a:xfrm>
            <a:off x="10397235" y="6126210"/>
            <a:ext cx="1449022" cy="419626"/>
          </a:xfrm>
          <a:prstGeom prst="rect">
            <a:avLst/>
          </a:prstGeom>
          <a:noFill/>
          <a:ln>
            <a:noFill/>
          </a:ln>
        </p:spPr>
      </p:pic>
      <p:pic>
        <p:nvPicPr>
          <p:cNvPr id="8" name="Picture 7">
            <a:extLst>
              <a:ext uri="{FF2B5EF4-FFF2-40B4-BE49-F238E27FC236}">
                <a16:creationId xmlns:a16="http://schemas.microsoft.com/office/drawing/2014/main" id="{2A3B91D6-8D13-7DDC-E388-943D68C5D553}"/>
              </a:ext>
            </a:extLst>
          </p:cNvPr>
          <p:cNvPicPr>
            <a:picLocks noChangeAspect="1"/>
          </p:cNvPicPr>
          <p:nvPr userDrawn="1"/>
        </p:nvPicPr>
        <p:blipFill>
          <a:blip r:embed="rId4"/>
          <a:stretch>
            <a:fillRect/>
          </a:stretch>
        </p:blipFill>
        <p:spPr>
          <a:xfrm>
            <a:off x="353060" y="777240"/>
            <a:ext cx="787400" cy="38100"/>
          </a:xfrm>
          <a:prstGeom prst="rect">
            <a:avLst/>
          </a:prstGeom>
        </p:spPr>
      </p:pic>
    </p:spTree>
    <p:extLst>
      <p:ext uri="{BB962C8B-B14F-4D97-AF65-F5344CB8AC3E}">
        <p14:creationId xmlns:p14="http://schemas.microsoft.com/office/powerpoint/2010/main" val="2860218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D39D15-355F-711F-8AB2-F8614910E501}"/>
              </a:ext>
            </a:extLst>
          </p:cNvPr>
          <p:cNvPicPr>
            <a:picLocks noChangeAspect="1"/>
          </p:cNvPicPr>
          <p:nvPr userDrawn="1"/>
        </p:nvPicPr>
        <p:blipFill>
          <a:blip r:embed="rId2"/>
          <a:srcRect/>
          <a:stretch/>
        </p:blipFill>
        <p:spPr>
          <a:xfrm>
            <a:off x="0" y="0"/>
            <a:ext cx="12192000" cy="6858000"/>
          </a:xfrm>
          <a:prstGeom prst="rect">
            <a:avLst/>
          </a:prstGeom>
        </p:spPr>
      </p:pic>
      <p:sp>
        <p:nvSpPr>
          <p:cNvPr id="4" name="Google Shape;42;p5">
            <a:extLst>
              <a:ext uri="{FF2B5EF4-FFF2-40B4-BE49-F238E27FC236}">
                <a16:creationId xmlns:a16="http://schemas.microsoft.com/office/drawing/2014/main" id="{1543FA15-BE1E-4756-FC05-F3F55B579D2C}"/>
              </a:ext>
            </a:extLst>
          </p:cNvPr>
          <p:cNvSpPr txBox="1"/>
          <p:nvPr userDrawn="1"/>
        </p:nvSpPr>
        <p:spPr>
          <a:xfrm>
            <a:off x="1997117" y="951419"/>
            <a:ext cx="2592871" cy="495516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Thank you</a:t>
            </a:r>
            <a:endParaRPr b="0">
              <a:solidFill>
                <a:schemeClr val="bg1"/>
              </a:solidFill>
              <a:latin typeface="Museo Slab 900" panose="02000000000000000000" pitchFamily="2" charset="77"/>
            </a:endParaRPr>
          </a:p>
          <a:p>
            <a:pPr marL="0" marR="0" lvl="0" indent="0" algn="l" rtl="0">
              <a:spcBef>
                <a:spcPts val="120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Siyabulela</a:t>
            </a:r>
            <a:endParaRPr b="0">
              <a:solidFill>
                <a:schemeClr val="bg1"/>
              </a:solidFill>
              <a:latin typeface="Museo Slab 900" panose="02000000000000000000" pitchFamily="2" charset="77"/>
            </a:endParaRPr>
          </a:p>
          <a:p>
            <a:pPr marL="0" marR="0" lvl="0" indent="0" algn="l" defTabSz="914400" rtl="0" eaLnBrk="1" fontAlgn="auto" latinLnBrk="0" hangingPunct="1">
              <a:lnSpc>
                <a:spcPct val="100000"/>
              </a:lnSpc>
              <a:spcBef>
                <a:spcPts val="1200"/>
              </a:spcBef>
              <a:spcAft>
                <a:spcPts val="0"/>
              </a:spcAft>
              <a:buClrTx/>
              <a:buSzTx/>
              <a:buFontTx/>
              <a:buNone/>
              <a:tabLst/>
              <a:defRPr/>
            </a:pPr>
            <a:r>
              <a:rPr lang="en-US" sz="2600" b="0" i="0" u="none" strike="noStrike" cap="none">
                <a:solidFill>
                  <a:schemeClr val="bg1"/>
                </a:solidFill>
                <a:latin typeface="Museo Slab 900" panose="02000000000000000000" pitchFamily="2" charset="77"/>
                <a:ea typeface="Arial"/>
                <a:cs typeface="Arial"/>
                <a:sym typeface="Arial"/>
              </a:rPr>
              <a:t>Siyabonga</a:t>
            </a:r>
          </a:p>
          <a:p>
            <a:pPr marL="0" marR="0" lvl="0" indent="0" algn="l" defTabSz="914400" rtl="0" eaLnBrk="1" fontAlgn="auto" latinLnBrk="0" hangingPunct="1">
              <a:lnSpc>
                <a:spcPct val="100000"/>
              </a:lnSpc>
              <a:spcBef>
                <a:spcPts val="1200"/>
              </a:spcBef>
              <a:spcAft>
                <a:spcPts val="0"/>
              </a:spcAft>
              <a:buClrTx/>
              <a:buSzTx/>
              <a:buFontTx/>
              <a:buNone/>
              <a:tabLst/>
              <a:defRPr/>
            </a:pPr>
            <a:r>
              <a:rPr lang="en-ZA" sz="2800" b="0" i="0" err="1">
                <a:solidFill>
                  <a:schemeClr val="bg1"/>
                </a:solidFill>
                <a:effectLst/>
                <a:latin typeface="Museo Slab 900" panose="02000000000000000000" pitchFamily="2" charset="77"/>
              </a:rPr>
              <a:t>Siyathokoza</a:t>
            </a:r>
            <a:endParaRPr lang="en-US" sz="2600" b="0" i="0" u="none" strike="noStrike" cap="none">
              <a:solidFill>
                <a:schemeClr val="bg1"/>
              </a:solidFill>
              <a:latin typeface="Museo Slab 900" panose="02000000000000000000" pitchFamily="2" charset="77"/>
              <a:ea typeface="Arial"/>
              <a:cs typeface="Arial"/>
              <a:sym typeface="Arial"/>
            </a:endParaRPr>
          </a:p>
          <a:p>
            <a:pPr marL="0" marR="0" lvl="0" indent="0" algn="l" rtl="0">
              <a:spcBef>
                <a:spcPts val="1200"/>
              </a:spcBef>
              <a:spcAft>
                <a:spcPts val="0"/>
              </a:spcAft>
              <a:buNone/>
            </a:pPr>
            <a:r>
              <a:rPr lang="en-US" sz="2600" b="0" i="0" u="none" strike="noStrike" cap="none" err="1">
                <a:solidFill>
                  <a:schemeClr val="bg1"/>
                </a:solidFill>
                <a:latin typeface="Museo Slab 900" panose="02000000000000000000" pitchFamily="2" charset="77"/>
                <a:ea typeface="Arial"/>
                <a:cs typeface="Arial"/>
                <a:sym typeface="Arial"/>
              </a:rPr>
              <a:t>Dankie</a:t>
            </a:r>
            <a:endParaRPr sz="2600" b="0" i="0" u="none" strike="noStrike" cap="none">
              <a:solidFill>
                <a:schemeClr val="bg1"/>
              </a:solidFill>
              <a:latin typeface="Museo Slab 900" panose="02000000000000000000" pitchFamily="2" charset="77"/>
              <a:ea typeface="Arial"/>
              <a:cs typeface="Arial"/>
              <a:sym typeface="Arial"/>
            </a:endParaRPr>
          </a:p>
          <a:p>
            <a:pPr marL="0" marR="0" lvl="0" indent="0" algn="l" rtl="0">
              <a:spcBef>
                <a:spcPts val="120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Re a </a:t>
            </a:r>
            <a:r>
              <a:rPr lang="en-US" sz="2600" b="0" i="0" u="none" strike="noStrike" cap="none" err="1">
                <a:solidFill>
                  <a:schemeClr val="bg1"/>
                </a:solidFill>
                <a:latin typeface="Museo Slab 900" panose="02000000000000000000" pitchFamily="2" charset="77"/>
                <a:ea typeface="Arial"/>
                <a:cs typeface="Arial"/>
                <a:sym typeface="Arial"/>
              </a:rPr>
              <a:t>leboga</a:t>
            </a:r>
            <a:endParaRPr sz="2600" b="0" i="0" u="none" strike="noStrike" cap="none">
              <a:solidFill>
                <a:schemeClr val="bg1"/>
              </a:solidFill>
              <a:latin typeface="Museo Slab 900" panose="02000000000000000000" pitchFamily="2" charset="77"/>
              <a:ea typeface="Arial"/>
              <a:cs typeface="Arial"/>
              <a:sym typeface="Arial"/>
            </a:endParaRPr>
          </a:p>
          <a:p>
            <a:pPr marL="0" marR="0" lvl="0" indent="0" algn="l" rtl="0">
              <a:spcBef>
                <a:spcPts val="120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Re a </a:t>
            </a:r>
            <a:r>
              <a:rPr lang="en-US" sz="2600" b="0" i="0" u="none" strike="noStrike" cap="none" err="1">
                <a:solidFill>
                  <a:schemeClr val="bg1"/>
                </a:solidFill>
                <a:latin typeface="Museo Slab 900" panose="02000000000000000000" pitchFamily="2" charset="77"/>
                <a:ea typeface="Arial"/>
                <a:cs typeface="Arial"/>
                <a:sym typeface="Arial"/>
              </a:rPr>
              <a:t>leboha</a:t>
            </a:r>
            <a:endParaRPr sz="2600" b="0" i="0" u="none" strike="noStrike" cap="none">
              <a:solidFill>
                <a:schemeClr val="bg1"/>
              </a:solidFill>
              <a:latin typeface="Museo Slab 900" panose="02000000000000000000" pitchFamily="2" charset="77"/>
              <a:ea typeface="Arial"/>
              <a:cs typeface="Arial"/>
              <a:sym typeface="Arial"/>
            </a:endParaRPr>
          </a:p>
          <a:p>
            <a:pPr marL="0" marR="0" lvl="0" indent="0" algn="l" rtl="0">
              <a:spcBef>
                <a:spcPts val="120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Ro </a:t>
            </a:r>
            <a:r>
              <a:rPr lang="en-US" sz="2600" b="0" i="0" u="none" strike="noStrike" cap="none" err="1">
                <a:solidFill>
                  <a:schemeClr val="bg1"/>
                </a:solidFill>
                <a:latin typeface="Museo Slab 900" panose="02000000000000000000" pitchFamily="2" charset="77"/>
                <a:ea typeface="Arial"/>
                <a:cs typeface="Arial"/>
                <a:sym typeface="Arial"/>
              </a:rPr>
              <a:t>livhuwa</a:t>
            </a:r>
            <a:endParaRPr lang="en-US" sz="2600" b="0" i="0" u="none" strike="noStrike" cap="none">
              <a:solidFill>
                <a:schemeClr val="bg1"/>
              </a:solidFill>
              <a:latin typeface="Museo Slab 900" panose="02000000000000000000" pitchFamily="2" charset="77"/>
              <a:ea typeface="Arial"/>
              <a:cs typeface="Arial"/>
              <a:sym typeface="Arial"/>
            </a:endParaRPr>
          </a:p>
          <a:p>
            <a:pPr marL="0" marR="0" lvl="0" indent="0" algn="l" rtl="0">
              <a:spcBef>
                <a:spcPts val="1200"/>
              </a:spcBef>
              <a:spcAft>
                <a:spcPts val="0"/>
              </a:spcAft>
              <a:buNone/>
            </a:pPr>
            <a:r>
              <a:rPr lang="en-US" sz="2600" b="0" i="0" u="none" strike="noStrike" cap="none">
                <a:solidFill>
                  <a:schemeClr val="bg1"/>
                </a:solidFill>
                <a:latin typeface="Museo Slab 900" panose="02000000000000000000" pitchFamily="2" charset="77"/>
                <a:ea typeface="Arial"/>
                <a:cs typeface="Arial"/>
                <a:sym typeface="Arial"/>
              </a:rPr>
              <a:t>Ha </a:t>
            </a:r>
            <a:r>
              <a:rPr lang="en-US" sz="2600" b="0" i="0" u="none" strike="noStrike" cap="none" err="1">
                <a:solidFill>
                  <a:schemeClr val="bg1"/>
                </a:solidFill>
                <a:latin typeface="Museo Slab 900" panose="02000000000000000000" pitchFamily="2" charset="77"/>
                <a:ea typeface="Arial"/>
                <a:cs typeface="Arial"/>
                <a:sym typeface="Arial"/>
              </a:rPr>
              <a:t>khensa</a:t>
            </a:r>
            <a:endParaRPr sz="2600" b="0" i="0" u="none" strike="noStrike" cap="none">
              <a:solidFill>
                <a:schemeClr val="bg1"/>
              </a:solidFill>
              <a:latin typeface="Museo Slab 900" panose="02000000000000000000" pitchFamily="2" charset="77"/>
              <a:ea typeface="Arial"/>
              <a:cs typeface="Arial"/>
              <a:sym typeface="Arial"/>
            </a:endParaRPr>
          </a:p>
        </p:txBody>
      </p:sp>
      <p:pic>
        <p:nvPicPr>
          <p:cNvPr id="7" name="Picture 6" descr="A white and black logo&#10;&#10;AI-generated content may be incorrect.">
            <a:extLst>
              <a:ext uri="{FF2B5EF4-FFF2-40B4-BE49-F238E27FC236}">
                <a16:creationId xmlns:a16="http://schemas.microsoft.com/office/drawing/2014/main" id="{20B02D55-8AA2-2990-AF98-C321A032066B}"/>
              </a:ext>
            </a:extLst>
          </p:cNvPr>
          <p:cNvPicPr>
            <a:picLocks noChangeAspect="1"/>
          </p:cNvPicPr>
          <p:nvPr userDrawn="1"/>
        </p:nvPicPr>
        <p:blipFill>
          <a:blip r:embed="rId3"/>
          <a:stretch>
            <a:fillRect/>
          </a:stretch>
        </p:blipFill>
        <p:spPr>
          <a:xfrm>
            <a:off x="9985868" y="6001632"/>
            <a:ext cx="1868259" cy="553558"/>
          </a:xfrm>
          <a:prstGeom prst="rect">
            <a:avLst/>
          </a:prstGeom>
        </p:spPr>
      </p:pic>
    </p:spTree>
    <p:extLst>
      <p:ext uri="{BB962C8B-B14F-4D97-AF65-F5344CB8AC3E}">
        <p14:creationId xmlns:p14="http://schemas.microsoft.com/office/powerpoint/2010/main" val="3512147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8F269B-9D3E-D3D2-19F2-2872F5F8E2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C8B848-537E-6DCF-693C-A652360AF1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FF8EA1-1331-D2BF-7452-1C6AA49F5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Tahoma" panose="020B0604030504040204" pitchFamily="34" charset="0"/>
                <a:ea typeface="Tahoma" panose="020B0604030504040204" pitchFamily="34" charset="0"/>
                <a:cs typeface="Tahoma" panose="020B0604030504040204" pitchFamily="34" charset="0"/>
              </a:defRPr>
            </a:lvl1pPr>
          </a:lstStyle>
          <a:p>
            <a:fld id="{9E01251B-DE43-C04F-A281-F2A2D3DBE8D4}" type="datetimeFigureOut">
              <a:rPr lang="en-US" smtClean="0"/>
              <a:pPr/>
              <a:t>10/20/2026</a:t>
            </a:fld>
            <a:endParaRPr lang="en-US">
              <a:latin typeface="Tahoma" panose="020B0604030504040204" pitchFamily="34" charset="0"/>
              <a:ea typeface="Tahoma" panose="020B0604030504040204" pitchFamily="34" charset="0"/>
              <a:cs typeface="Tahoma" panose="020B0604030504040204" pitchFamily="34" charset="0"/>
            </a:endParaRPr>
          </a:p>
        </p:txBody>
      </p:sp>
      <p:sp>
        <p:nvSpPr>
          <p:cNvPr id="5" name="Footer Placeholder 4">
            <a:extLst>
              <a:ext uri="{FF2B5EF4-FFF2-40B4-BE49-F238E27FC236}">
                <a16:creationId xmlns:a16="http://schemas.microsoft.com/office/drawing/2014/main" id="{C1045176-F6FB-2799-A469-83EF20E965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Tahoma" panose="020B0604030504040204" pitchFamily="34" charset="0"/>
                <a:ea typeface="Tahoma" panose="020B0604030504040204" pitchFamily="34" charset="0"/>
                <a:cs typeface="Tahoma" panose="020B0604030504040204" pitchFamily="34" charset="0"/>
              </a:defRPr>
            </a:lvl1pPr>
          </a:lstStyle>
          <a:p>
            <a:endParaRPr lang="en-US">
              <a:latin typeface="Tahoma" panose="020B0604030504040204" pitchFamily="34" charset="0"/>
              <a:ea typeface="Tahoma" panose="020B0604030504040204" pitchFamily="34" charset="0"/>
              <a:cs typeface="Tahoma" panose="020B0604030504040204" pitchFamily="34" charset="0"/>
            </a:endParaRPr>
          </a:p>
        </p:txBody>
      </p:sp>
      <p:sp>
        <p:nvSpPr>
          <p:cNvPr id="6" name="Slide Number Placeholder 5">
            <a:extLst>
              <a:ext uri="{FF2B5EF4-FFF2-40B4-BE49-F238E27FC236}">
                <a16:creationId xmlns:a16="http://schemas.microsoft.com/office/drawing/2014/main" id="{758E33F8-B531-EF0F-A5E1-0A54863C8B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Tahoma" panose="020B0604030504040204" pitchFamily="34" charset="0"/>
                <a:ea typeface="Tahoma" panose="020B0604030504040204" pitchFamily="34" charset="0"/>
                <a:cs typeface="Tahoma" panose="020B0604030504040204" pitchFamily="34" charset="0"/>
              </a:defRPr>
            </a:lvl1pPr>
          </a:lstStyle>
          <a:p>
            <a:fld id="{EDA5A8D4-BE60-E549-A077-7E68DA784770}" type="slidenum">
              <a:rPr lang="en-US" smtClean="0"/>
              <a:pPr/>
              <a:t>‹#›</a:t>
            </a:fld>
            <a:endParaRPr lang="en-US">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871816278"/>
      </p:ext>
    </p:extLst>
  </p:cSld>
  <p:clrMap bg1="lt1" tx1="dk1" bg2="lt2" tx2="dk2" accent1="accent1" accent2="accent2" accent3="accent3" accent4="accent4" accent5="accent5" accent6="accent6" hlink="hlink" folHlink="folHlink"/>
  <p:sldLayoutIdLst>
    <p:sldLayoutId id="2147483665" r:id="rId1"/>
    <p:sldLayoutId id="2147483675" r:id="rId2"/>
    <p:sldLayoutId id="2147483667" r:id="rId3"/>
    <p:sldLayoutId id="2147483674" r:id="rId4"/>
    <p:sldLayoutId id="2147483666" r:id="rId5"/>
    <p:sldLayoutId id="2147483668" r:id="rId6"/>
    <p:sldLayoutId id="2147483669" r:id="rId7"/>
    <p:sldLayoutId id="2147483650" r:id="rId8"/>
    <p:sldLayoutId id="2147483661" r:id="rId9"/>
    <p:sldLayoutId id="2147483673" r:id="rId10"/>
    <p:sldLayoutId id="2147483662" r:id="rId11"/>
    <p:sldLayoutId id="2147483663" r:id="rId12"/>
    <p:sldLayoutId id="2147483653" r:id="rId13"/>
    <p:sldLayoutId id="2147483664" r:id="rId14"/>
    <p:sldLayoutId id="2147483649" r:id="rId15"/>
  </p:sldLayoutIdLst>
  <p:txStyles>
    <p:titleStyle>
      <a:lvl1pPr algn="l" defTabSz="914400" rtl="0" eaLnBrk="1" latinLnBrk="0" hangingPunct="1">
        <a:lnSpc>
          <a:spcPct val="90000"/>
        </a:lnSpc>
        <a:spcBef>
          <a:spcPct val="0"/>
        </a:spcBef>
        <a:buNone/>
        <a:defRPr sz="4400" kern="1200">
          <a:solidFill>
            <a:schemeClr val="tx1"/>
          </a:solidFill>
          <a:latin typeface="Tahoma" panose="020B0604030504040204" pitchFamily="34" charset="0"/>
          <a:ea typeface="Tahoma" panose="020B0604030504040204" pitchFamily="34" charset="0"/>
          <a:cs typeface="Tahoma" panose="020B060403050404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8.emf"/></Relationships>
</file>

<file path=ppt/slides/_rels/slide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29.jpeg"/></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33.gif"/><Relationship Id="rId5" Type="http://schemas.openxmlformats.org/officeDocument/2006/relationships/image" Target="../media/image32.svg"/><Relationship Id="rId4" Type="http://schemas.openxmlformats.org/officeDocument/2006/relationships/image" Target="../media/image31.svg"/></Relationships>
</file>

<file path=ppt/slides/_rels/slide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www.sars.gov.za/travellerdeclaration" TargetMode="External"/><Relationship Id="rId2" Type="http://schemas.openxmlformats.org/officeDocument/2006/relationships/image" Target="../media/image39.png"/><Relationship Id="rId1" Type="http://schemas.openxmlformats.org/officeDocument/2006/relationships/slideLayout" Target="../slideLayouts/slideLayout8.xml"/><Relationship Id="rId5" Type="http://schemas.openxmlformats.org/officeDocument/2006/relationships/image" Target="../media/image40.emf"/><Relationship Id="rId4" Type="http://schemas.openxmlformats.org/officeDocument/2006/relationships/hyperlink" Target="mailto:TravellerManagementSysQuestions@sars.gov.za"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47.png"/><Relationship Id="rId1" Type="http://schemas.openxmlformats.org/officeDocument/2006/relationships/slideLayout" Target="../slideLayouts/slideLayout8.xml"/><Relationship Id="rId4" Type="http://schemas.openxmlformats.org/officeDocument/2006/relationships/image" Target="../media/image48.emf"/></Relationships>
</file>

<file path=ppt/slides/_rels/slide1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40.emf"/></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2.png"/><Relationship Id="rId1" Type="http://schemas.openxmlformats.org/officeDocument/2006/relationships/slideLayout" Target="../slideLayouts/slideLayout8.xml"/><Relationship Id="rId4" Type="http://schemas.openxmlformats.org/officeDocument/2006/relationships/image" Target="../media/image40.emf"/></Relationships>
</file>

<file path=ppt/slides/_rels/slide18.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53.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55.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59.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60.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61.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6.png"/><Relationship Id="rId4" Type="http://schemas.openxmlformats.org/officeDocument/2006/relationships/notesSlide" Target="../notesSlides/notesSlide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D9CFC4-DD13-D896-8138-8F9C5A3FB422}"/>
              </a:ext>
            </a:extLst>
          </p:cNvPr>
          <p:cNvSpPr>
            <a:spLocks noGrp="1"/>
          </p:cNvSpPr>
          <p:nvPr>
            <p:ph type="ctrTitle"/>
          </p:nvPr>
        </p:nvSpPr>
        <p:spPr>
          <a:xfrm>
            <a:off x="4660700" y="3316886"/>
            <a:ext cx="7959900" cy="712787"/>
          </a:xfrm>
        </p:spPr>
        <p:txBody>
          <a:bodyPr>
            <a:normAutofit/>
          </a:bodyPr>
          <a:lstStyle/>
          <a:p>
            <a:r>
              <a:rPr lang="en-US" sz="2800">
                <a:latin typeface="+mj-lt"/>
                <a:ea typeface="Lato"/>
                <a:cs typeface="Lato"/>
              </a:rPr>
              <a:t>South African Traveller Management System</a:t>
            </a:r>
            <a:r>
              <a:rPr lang="en-US" sz="2800">
                <a:latin typeface="Lato"/>
                <a:ea typeface="Lato"/>
                <a:cs typeface="Lato"/>
              </a:rPr>
              <a:t> </a:t>
            </a:r>
            <a:endParaRPr lang="en-US" sz="2800"/>
          </a:p>
        </p:txBody>
      </p:sp>
      <p:sp>
        <p:nvSpPr>
          <p:cNvPr id="2" name="Subtitle 4">
            <a:extLst>
              <a:ext uri="{FF2B5EF4-FFF2-40B4-BE49-F238E27FC236}">
                <a16:creationId xmlns:a16="http://schemas.microsoft.com/office/drawing/2014/main" id="{DA8D6C8B-E7F9-C5BB-EAA7-6789CF6E4FDB}"/>
              </a:ext>
            </a:extLst>
          </p:cNvPr>
          <p:cNvSpPr txBox="1">
            <a:spLocks/>
          </p:cNvSpPr>
          <p:nvPr/>
        </p:nvSpPr>
        <p:spPr>
          <a:xfrm>
            <a:off x="6500446" y="4737147"/>
            <a:ext cx="2907323" cy="36512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a:latin typeface="+mj-lt"/>
              </a:rPr>
              <a:t>14 October 2026</a:t>
            </a:r>
          </a:p>
        </p:txBody>
      </p:sp>
      <p:sp>
        <p:nvSpPr>
          <p:cNvPr id="3" name="Subtitle 4">
            <a:extLst>
              <a:ext uri="{FF2B5EF4-FFF2-40B4-BE49-F238E27FC236}">
                <a16:creationId xmlns:a16="http://schemas.microsoft.com/office/drawing/2014/main" id="{20E3D07F-FCC0-6FE8-B827-32FFD5E2DFCD}"/>
              </a:ext>
            </a:extLst>
          </p:cNvPr>
          <p:cNvSpPr>
            <a:spLocks noGrp="1"/>
          </p:cNvSpPr>
          <p:nvPr>
            <p:ph type="subTitle" idx="1"/>
          </p:nvPr>
        </p:nvSpPr>
        <p:spPr>
          <a:xfrm>
            <a:off x="5618716" y="4024360"/>
            <a:ext cx="5116305" cy="365125"/>
          </a:xfrm>
        </p:spPr>
        <p:txBody>
          <a:bodyPr/>
          <a:lstStyle/>
          <a:p>
            <a:r>
              <a:rPr lang="en-US">
                <a:latin typeface="+mj-lt"/>
              </a:rPr>
              <a:t>Public and Private Stakeholders Webinar </a:t>
            </a:r>
          </a:p>
        </p:txBody>
      </p:sp>
    </p:spTree>
    <p:extLst>
      <p:ext uri="{BB962C8B-B14F-4D97-AF65-F5344CB8AC3E}">
        <p14:creationId xmlns:p14="http://schemas.microsoft.com/office/powerpoint/2010/main" val="3072327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098B-7427-C425-848E-DFA813583C65}"/>
              </a:ext>
            </a:extLst>
          </p:cNvPr>
          <p:cNvSpPr>
            <a:spLocks noGrp="1"/>
          </p:cNvSpPr>
          <p:nvPr>
            <p:ph type="title"/>
          </p:nvPr>
        </p:nvSpPr>
        <p:spPr/>
        <p:txBody>
          <a:bodyPr/>
          <a:lstStyle/>
          <a:p>
            <a:r>
              <a:rPr lang="en-US">
                <a:solidFill>
                  <a:schemeClr val="tx2">
                    <a:lumMod val="75000"/>
                    <a:lumOff val="25000"/>
                  </a:schemeClr>
                </a:solidFill>
              </a:rPr>
              <a:t>SARS Communication Video </a:t>
            </a:r>
            <a:endParaRPr lang="en-ZA"/>
          </a:p>
        </p:txBody>
      </p:sp>
      <p:pic>
        <p:nvPicPr>
          <p:cNvPr id="6" name="South African Traveller Management System (SATMS) v4.1">
            <a:hlinkClick r:id="" action="ppaction://media"/>
            <a:extLst>
              <a:ext uri="{FF2B5EF4-FFF2-40B4-BE49-F238E27FC236}">
                <a16:creationId xmlns:a16="http://schemas.microsoft.com/office/drawing/2014/main" id="{D25E9C11-6DFF-292C-46A2-132F464ACB1D}"/>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2195601" y="1385888"/>
            <a:ext cx="7735710" cy="4351337"/>
          </a:xfrm>
        </p:spPr>
      </p:pic>
      <p:sp>
        <p:nvSpPr>
          <p:cNvPr id="5" name="Status Panel Heading">
            <a:extLst>
              <a:ext uri="{FF2B5EF4-FFF2-40B4-BE49-F238E27FC236}">
                <a16:creationId xmlns:a16="http://schemas.microsoft.com/office/drawing/2014/main" id="{0F64739F-91EB-F625-265A-223B7C00E0B2}"/>
              </a:ext>
            </a:extLst>
          </p:cNvPr>
          <p:cNvSpPr txBox="1"/>
          <p:nvPr/>
        </p:nvSpPr>
        <p:spPr>
          <a:xfrm>
            <a:off x="10079745" y="2211572"/>
            <a:ext cx="2112255" cy="936468"/>
          </a:xfrm>
          <a:prstGeom prst="rect">
            <a:avLst/>
          </a:prstGeom>
          <a:noFill/>
        </p:spPr>
        <p:txBody>
          <a:bodyPr wrap="square" lIns="91440" tIns="45720" rIns="91440" bIns="4572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a:solidFill>
                  <a:srgbClr val="FF0000"/>
                </a:solidFill>
                <a:latin typeface="Lato"/>
                <a:ea typeface="Lato"/>
                <a:cs typeface="Lato"/>
              </a:rPr>
              <a:t>SATMS end to end Process outline video</a:t>
            </a:r>
            <a:endParaRPr kumimoji="0" lang="en-US" sz="2000" b="1" i="0" u="none" strike="noStrike" kern="1200" cap="none" spc="0" normalizeH="0" baseline="0" noProof="0">
              <a:ln>
                <a:noFill/>
              </a:ln>
              <a:solidFill>
                <a:srgbClr val="FF0000"/>
              </a:solidFill>
              <a:effectLst/>
              <a:uLnTx/>
              <a:uFillTx/>
              <a:latin typeface="Lato"/>
              <a:ea typeface="Lato"/>
              <a:cs typeface="Lato"/>
            </a:endParaRPr>
          </a:p>
        </p:txBody>
      </p:sp>
      <p:sp>
        <p:nvSpPr>
          <p:cNvPr id="8" name="TextBox 7">
            <a:extLst>
              <a:ext uri="{FF2B5EF4-FFF2-40B4-BE49-F238E27FC236}">
                <a16:creationId xmlns:a16="http://schemas.microsoft.com/office/drawing/2014/main" id="{363D36AE-51C1-7B80-50CB-732DD4E2D8FA}"/>
              </a:ext>
            </a:extLst>
          </p:cNvPr>
          <p:cNvSpPr txBox="1"/>
          <p:nvPr/>
        </p:nvSpPr>
        <p:spPr>
          <a:xfrm>
            <a:off x="3491344" y="5820101"/>
            <a:ext cx="3647999" cy="338554"/>
          </a:xfrm>
          <a:prstGeom prst="rect">
            <a:avLst/>
          </a:prstGeom>
          <a:noFill/>
        </p:spPr>
        <p:txBody>
          <a:bodyPr wrap="square" lIns="91440" tIns="45720" rIns="91440" bIns="45720" rtlCol="0" anchor="t">
            <a:spAutoFit/>
          </a:bodyPr>
          <a:lstStyle/>
          <a:p>
            <a:pPr algn="ctr">
              <a:defRPr/>
            </a:pPr>
            <a:r>
              <a:rPr kumimoji="0" lang="en-US" sz="1600" b="1" i="1" u="none" strike="noStrike" kern="1200" cap="none" spc="0" normalizeH="0" baseline="0" noProof="0">
                <a:ln>
                  <a:noFill/>
                </a:ln>
                <a:solidFill>
                  <a:srgbClr val="C00000"/>
                </a:solidFill>
                <a:effectLst/>
                <a:uLnTx/>
                <a:uFillTx/>
                <a:latin typeface="Lato"/>
                <a:ea typeface="Lato"/>
                <a:cs typeface="Lato"/>
              </a:rPr>
              <a:t>CLICK TO PLAY</a:t>
            </a:r>
            <a:r>
              <a:rPr lang="en-US" sz="1600" b="1" i="1">
                <a:solidFill>
                  <a:srgbClr val="C00000"/>
                </a:solidFill>
                <a:latin typeface="Lato"/>
                <a:ea typeface="Lato"/>
                <a:cs typeface="Lato"/>
              </a:rPr>
              <a:t> </a:t>
            </a:r>
            <a:endParaRPr kumimoji="0" lang="en-US" sz="1600" b="1" i="0" u="none" strike="noStrike" kern="1200" cap="none" spc="0" normalizeH="0" baseline="0" noProof="0">
              <a:ln>
                <a:noFill/>
              </a:ln>
              <a:solidFill>
                <a:srgbClr val="C00000"/>
              </a:solidFill>
              <a:effectLst/>
              <a:uLnTx/>
              <a:uFillTx/>
              <a:latin typeface="Aptos" panose="02110004020202020204"/>
              <a:ea typeface="+mn-ea"/>
              <a:cs typeface="Arial"/>
            </a:endParaRPr>
          </a:p>
        </p:txBody>
      </p:sp>
    </p:spTree>
    <p:extLst>
      <p:ext uri="{BB962C8B-B14F-4D97-AF65-F5344CB8AC3E}">
        <p14:creationId xmlns:p14="http://schemas.microsoft.com/office/powerpoint/2010/main" val="152753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9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B1D2-80D9-7942-3A6B-847B1C589749}"/>
              </a:ext>
            </a:extLst>
          </p:cNvPr>
          <p:cNvSpPr>
            <a:spLocks noGrp="1"/>
          </p:cNvSpPr>
          <p:nvPr>
            <p:ph type="title"/>
          </p:nvPr>
        </p:nvSpPr>
        <p:spPr/>
        <p:txBody>
          <a:bodyPr>
            <a:normAutofit/>
          </a:bodyPr>
          <a:lstStyle/>
          <a:p>
            <a:r>
              <a:rPr lang="en-ZA" sz="2500">
                <a:solidFill>
                  <a:schemeClr val="accent1">
                    <a:lumMod val="75000"/>
                  </a:schemeClr>
                </a:solidFill>
                <a:latin typeface="+mj-lt"/>
              </a:rPr>
              <a:t>Table of Content  </a:t>
            </a:r>
          </a:p>
        </p:txBody>
      </p:sp>
      <p:graphicFrame>
        <p:nvGraphicFramePr>
          <p:cNvPr id="7" name="Content Placeholder 8">
            <a:extLst>
              <a:ext uri="{FF2B5EF4-FFF2-40B4-BE49-F238E27FC236}">
                <a16:creationId xmlns:a16="http://schemas.microsoft.com/office/drawing/2014/main" id="{1A7DECD9-E001-F418-E05C-F3765B136BFC}"/>
              </a:ext>
            </a:extLst>
          </p:cNvPr>
          <p:cNvGraphicFramePr>
            <a:graphicFrameLocks noGrp="1"/>
          </p:cNvGraphicFramePr>
          <p:nvPr>
            <p:ph sz="half" idx="1"/>
            <p:extLst>
              <p:ext uri="{D42A27DB-BD31-4B8C-83A1-F6EECF244321}">
                <p14:modId xmlns:p14="http://schemas.microsoft.com/office/powerpoint/2010/main" val="911900117"/>
              </p:ext>
            </p:extLst>
          </p:nvPr>
        </p:nvGraphicFramePr>
        <p:xfrm>
          <a:off x="5024398" y="1269390"/>
          <a:ext cx="6468405" cy="4540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Object 2">
            <a:extLst>
              <a:ext uri="{FF2B5EF4-FFF2-40B4-BE49-F238E27FC236}">
                <a16:creationId xmlns:a16="http://schemas.microsoft.com/office/drawing/2014/main" id="{E96B8EC7-32DC-0E1F-D00F-F1BD4E4BC745}"/>
              </a:ext>
            </a:extLst>
          </p:cNvPr>
          <p:cNvGraphicFramePr>
            <a:graphicFrameLocks noChangeAspect="1"/>
          </p:cNvGraphicFramePr>
          <p:nvPr>
            <p:extLst>
              <p:ext uri="{D42A27DB-BD31-4B8C-83A1-F6EECF244321}">
                <p14:modId xmlns:p14="http://schemas.microsoft.com/office/powerpoint/2010/main" val="1591802289"/>
              </p:ext>
            </p:extLst>
          </p:nvPr>
        </p:nvGraphicFramePr>
        <p:xfrm>
          <a:off x="300990" y="938827"/>
          <a:ext cx="4005539" cy="5663175"/>
        </p:xfrm>
        <a:graphic>
          <a:graphicData uri="http://schemas.openxmlformats.org/presentationml/2006/ole">
            <mc:AlternateContent xmlns:mc="http://schemas.openxmlformats.org/markup-compatibility/2006">
              <mc:Choice xmlns:v="urn:schemas-microsoft-com:vml" Requires="v">
                <p:oleObj name="Acrobat Document" r:id="rId8" imgW="9075089" imgH="12831796" progId="AcroExch.Document.DC">
                  <p:embed/>
                </p:oleObj>
              </mc:Choice>
              <mc:Fallback>
                <p:oleObj name="Acrobat Document" r:id="rId8" imgW="9075089" imgH="12831796" progId="AcroExch.Document.DC">
                  <p:embed/>
                  <p:pic>
                    <p:nvPicPr>
                      <p:cNvPr id="3" name="Object 2">
                        <a:extLst>
                          <a:ext uri="{FF2B5EF4-FFF2-40B4-BE49-F238E27FC236}">
                            <a16:creationId xmlns:a16="http://schemas.microsoft.com/office/drawing/2014/main" id="{E96B8EC7-32DC-0E1F-D00F-F1BD4E4BC745}"/>
                          </a:ext>
                        </a:extLst>
                      </p:cNvPr>
                      <p:cNvPicPr/>
                      <p:nvPr/>
                    </p:nvPicPr>
                    <p:blipFill>
                      <a:blip r:embed="rId9"/>
                      <a:stretch>
                        <a:fillRect/>
                      </a:stretch>
                    </p:blipFill>
                    <p:spPr>
                      <a:xfrm>
                        <a:off x="300990" y="938827"/>
                        <a:ext cx="4005539" cy="5663175"/>
                      </a:xfrm>
                      <a:prstGeom prst="rect">
                        <a:avLst/>
                      </a:prstGeom>
                    </p:spPr>
                  </p:pic>
                </p:oleObj>
              </mc:Fallback>
            </mc:AlternateContent>
          </a:graphicData>
        </a:graphic>
      </p:graphicFrame>
    </p:spTree>
    <p:extLst>
      <p:ext uri="{BB962C8B-B14F-4D97-AF65-F5344CB8AC3E}">
        <p14:creationId xmlns:p14="http://schemas.microsoft.com/office/powerpoint/2010/main" val="1350459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8D59-2159-EF16-26A1-EAE24F9A7DCA}"/>
              </a:ext>
            </a:extLst>
          </p:cNvPr>
          <p:cNvSpPr>
            <a:spLocks noGrp="1"/>
          </p:cNvSpPr>
          <p:nvPr>
            <p:ph type="title"/>
          </p:nvPr>
        </p:nvSpPr>
        <p:spPr/>
        <p:txBody>
          <a:bodyPr>
            <a:normAutofit/>
          </a:bodyPr>
          <a:lstStyle/>
          <a:p>
            <a:r>
              <a:rPr lang="en-ZA">
                <a:latin typeface="+mj-lt"/>
              </a:rPr>
              <a:t>Customs Strategic Role</a:t>
            </a:r>
          </a:p>
        </p:txBody>
      </p:sp>
      <p:sp>
        <p:nvSpPr>
          <p:cNvPr id="8" name="Text 1">
            <a:extLst>
              <a:ext uri="{FF2B5EF4-FFF2-40B4-BE49-F238E27FC236}">
                <a16:creationId xmlns:a16="http://schemas.microsoft.com/office/drawing/2014/main" id="{B00828DE-C50A-FC41-0013-18663B28649F}"/>
              </a:ext>
            </a:extLst>
          </p:cNvPr>
          <p:cNvSpPr/>
          <p:nvPr/>
        </p:nvSpPr>
        <p:spPr>
          <a:xfrm>
            <a:off x="351070" y="862096"/>
            <a:ext cx="11155680" cy="5029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82B4C"/>
                </a:solidFill>
                <a:effectLst/>
                <a:uLnTx/>
                <a:uFillTx/>
                <a:latin typeface="+mj-lt"/>
                <a:ea typeface="Aptos Display" pitchFamily="34" charset="-122"/>
                <a:cs typeface="Aptos Display" pitchFamily="34" charset="-120"/>
              </a:rPr>
              <a:t>Protecting South Africa’s economy, society and visitor experi</a:t>
            </a:r>
            <a:r>
              <a:rPr kumimoji="0" lang="en-US" sz="2000" b="1" i="0" u="none" strike="noStrike" kern="1200" cap="none" spc="0" normalizeH="0" baseline="0" noProof="0">
                <a:ln>
                  <a:noFill/>
                </a:ln>
                <a:solidFill>
                  <a:srgbClr val="082B4C"/>
                </a:solidFill>
                <a:effectLst/>
                <a:uLnTx/>
                <a:uFillTx/>
                <a:latin typeface="Aptos Display" pitchFamily="34" charset="0"/>
                <a:ea typeface="Aptos Display" pitchFamily="34" charset="-122"/>
                <a:cs typeface="Aptos Display" pitchFamily="34" charset="-120"/>
              </a:rPr>
              <a:t>ence</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2">
            <a:extLst>
              <a:ext uri="{FF2B5EF4-FFF2-40B4-BE49-F238E27FC236}">
                <a16:creationId xmlns:a16="http://schemas.microsoft.com/office/drawing/2014/main" id="{80F5B869-CB8E-F8E4-E31C-7491A8F651DF}"/>
              </a:ext>
            </a:extLst>
          </p:cNvPr>
          <p:cNvSpPr/>
          <p:nvPr/>
        </p:nvSpPr>
        <p:spPr>
          <a:xfrm>
            <a:off x="351070" y="1371038"/>
            <a:ext cx="10789920" cy="31089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effectLst/>
                <a:uLnTx/>
                <a:uFillTx/>
                <a:latin typeface="Aptos" pitchFamily="34" charset="0"/>
                <a:ea typeface="Aptos" pitchFamily="34" charset="-122"/>
                <a:cs typeface="Aptos" pitchFamily="34" charset="-120"/>
              </a:rPr>
              <a:t>Customs converts its legal mandate into four connected outcomes across the border and travel ecosystem</a:t>
            </a:r>
            <a:r>
              <a:rPr kumimoji="0" lang="en-US" b="0" i="0" u="none" strike="noStrike" kern="1200" cap="none" spc="0" normalizeH="0" baseline="0" noProof="0">
                <a:ln>
                  <a:noFill/>
                </a:ln>
                <a:solidFill>
                  <a:srgbClr val="607184"/>
                </a:solidFill>
                <a:effectLst/>
                <a:uLnTx/>
                <a:uFillTx/>
                <a:latin typeface="Aptos" pitchFamily="34" charset="0"/>
                <a:ea typeface="Aptos" pitchFamily="34" charset="-122"/>
                <a:cs typeface="Aptos" pitchFamily="34" charset="-120"/>
              </a:rPr>
              <a:t>.</a:t>
            </a:r>
            <a:endParaRPr kumimoji="0" lang="en-US" b="0" i="0" u="none" strike="noStrike" kern="1200" cap="none" spc="0" normalizeH="0" baseline="0" noProof="0">
              <a:ln>
                <a:noFill/>
              </a:ln>
              <a:solidFill>
                <a:prstClr val="black"/>
              </a:solidFill>
              <a:effectLst/>
              <a:uLnTx/>
              <a:uFillTx/>
              <a:latin typeface="Aptos"/>
              <a:ea typeface="+mn-ea"/>
              <a:cs typeface="+mn-cs"/>
            </a:endParaRPr>
          </a:p>
        </p:txBody>
      </p:sp>
      <p:sp>
        <p:nvSpPr>
          <p:cNvPr id="12" name="Shape 3">
            <a:extLst>
              <a:ext uri="{FF2B5EF4-FFF2-40B4-BE49-F238E27FC236}">
                <a16:creationId xmlns:a16="http://schemas.microsoft.com/office/drawing/2014/main" id="{09EEFEAB-679C-9D03-6D96-1EE8C84C1032}"/>
              </a:ext>
            </a:extLst>
          </p:cNvPr>
          <p:cNvSpPr/>
          <p:nvPr/>
        </p:nvSpPr>
        <p:spPr>
          <a:xfrm>
            <a:off x="4859062" y="1744192"/>
            <a:ext cx="2770632" cy="3017520"/>
          </a:xfrm>
          <a:prstGeom prst="roundRect">
            <a:avLst>
              <a:gd name="adj" fmla="val 3960"/>
            </a:avLst>
          </a:prstGeom>
          <a:solidFill>
            <a:srgbClr val="082B4C"/>
          </a:solidFill>
          <a:ln w="12700">
            <a:solidFill>
              <a:srgbClr val="082B4C"/>
            </a:solidFill>
            <a:prstDash val="solid"/>
          </a:ln>
          <a:effectLst>
            <a:outerShdw blurRad="25400" dist="12700" dir="2700000" algn="bl" rotWithShape="0">
              <a:srgbClr val="000000">
                <a:alpha val="18000"/>
              </a:srgbClr>
            </a:outerShdw>
          </a:effectLst>
        </p:spPr>
        <p:txBody>
          <a:bodyPr/>
          <a:lstStyle/>
          <a:p>
            <a:endParaRPr lang="en-ZA"/>
          </a:p>
        </p:txBody>
      </p:sp>
      <p:sp>
        <p:nvSpPr>
          <p:cNvPr id="14" name="Text 4">
            <a:extLst>
              <a:ext uri="{FF2B5EF4-FFF2-40B4-BE49-F238E27FC236}">
                <a16:creationId xmlns:a16="http://schemas.microsoft.com/office/drawing/2014/main" id="{76747FEE-1FC6-FC64-A326-CFCA07861B57}"/>
              </a:ext>
            </a:extLst>
          </p:cNvPr>
          <p:cNvSpPr/>
          <p:nvPr/>
        </p:nvSpPr>
        <p:spPr>
          <a:xfrm>
            <a:off x="5197390" y="2045408"/>
            <a:ext cx="21031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Aptos Display" pitchFamily="34" charset="0"/>
                <a:ea typeface="Aptos Display" pitchFamily="34" charset="-122"/>
                <a:cs typeface="Aptos Display" pitchFamily="34" charset="-120"/>
              </a:rPr>
              <a:t>CUSTOMS</a:t>
            </a:r>
            <a:endParaRPr kumimoji="0" lang="en-US" sz="2400" b="0" i="0" u="none" strike="noStrike" kern="1200" cap="none" spc="0" normalizeH="0" baseline="0" noProof="0">
              <a:ln>
                <a:noFill/>
              </a:ln>
              <a:solidFill>
                <a:prstClr val="black"/>
              </a:solidFill>
              <a:effectLst/>
              <a:uLnTx/>
              <a:uFillTx/>
              <a:latin typeface="Aptos"/>
              <a:ea typeface="+mn-ea"/>
              <a:cs typeface="+mn-cs"/>
            </a:endParaRPr>
          </a:p>
        </p:txBody>
      </p:sp>
      <p:sp>
        <p:nvSpPr>
          <p:cNvPr id="16" name="Shape 5">
            <a:extLst>
              <a:ext uri="{FF2B5EF4-FFF2-40B4-BE49-F238E27FC236}">
                <a16:creationId xmlns:a16="http://schemas.microsoft.com/office/drawing/2014/main" id="{7BFB4481-996B-5E1E-DCDA-4970F043F15A}"/>
              </a:ext>
            </a:extLst>
          </p:cNvPr>
          <p:cNvSpPr/>
          <p:nvPr/>
        </p:nvSpPr>
        <p:spPr>
          <a:xfrm>
            <a:off x="5403130" y="2493463"/>
            <a:ext cx="1673352" cy="1"/>
          </a:xfrm>
          <a:prstGeom prst="line">
            <a:avLst/>
          </a:prstGeom>
          <a:noFill/>
          <a:ln w="31750">
            <a:solidFill>
              <a:srgbClr val="C89B3C"/>
            </a:solidFill>
            <a:prstDash val="solid"/>
          </a:ln>
        </p:spPr>
        <p:txBody>
          <a:bodyPr/>
          <a:lstStyle/>
          <a:p>
            <a:pPr algn="ctr"/>
            <a:endParaRPr lang="en-ZA"/>
          </a:p>
        </p:txBody>
      </p:sp>
      <p:sp>
        <p:nvSpPr>
          <p:cNvPr id="18" name="Text 6">
            <a:extLst>
              <a:ext uri="{FF2B5EF4-FFF2-40B4-BE49-F238E27FC236}">
                <a16:creationId xmlns:a16="http://schemas.microsoft.com/office/drawing/2014/main" id="{F392CB97-5960-0852-561F-D688F7F8340E}"/>
              </a:ext>
            </a:extLst>
          </p:cNvPr>
          <p:cNvSpPr/>
          <p:nvPr/>
        </p:nvSpPr>
        <p:spPr>
          <a:xfrm>
            <a:off x="5141476" y="2603973"/>
            <a:ext cx="2167128"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150" normalizeH="0" baseline="0" noProof="0">
                <a:ln>
                  <a:noFill/>
                </a:ln>
                <a:solidFill>
                  <a:srgbClr val="F5D98F"/>
                </a:solidFill>
                <a:effectLst/>
                <a:uLnTx/>
                <a:uFillTx/>
                <a:latin typeface="Aptos" pitchFamily="34" charset="0"/>
                <a:ea typeface="Aptos" pitchFamily="34" charset="-122"/>
                <a:cs typeface="Aptos" pitchFamily="34" charset="-120"/>
              </a:rPr>
              <a:t>LEGAL MANDATE</a:t>
            </a:r>
            <a:endParaRPr kumimoji="0" lang="en-US" sz="10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7">
            <a:extLst>
              <a:ext uri="{FF2B5EF4-FFF2-40B4-BE49-F238E27FC236}">
                <a16:creationId xmlns:a16="http://schemas.microsoft.com/office/drawing/2014/main" id="{F4904415-4420-579E-20DF-C3ED021A51EB}"/>
              </a:ext>
            </a:extLst>
          </p:cNvPr>
          <p:cNvSpPr/>
          <p:nvPr/>
        </p:nvSpPr>
        <p:spPr>
          <a:xfrm>
            <a:off x="5179102" y="3115256"/>
            <a:ext cx="2121408" cy="1170432"/>
          </a:xfrm>
          <a:prstGeom prst="rect">
            <a:avLst/>
          </a:prstGeom>
          <a:noFill/>
          <a:ln/>
        </p:spPr>
        <p:txBody>
          <a:bodyPr wrap="square" lIns="381" tIns="381" rIns="381" bIns="381"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Collect revenue due
</a:t>
            </a:r>
            <a:endParaRPr kumimoji="0" lang="en-US" sz="1200" b="0" i="0" u="none" strike="noStrike" kern="1200" cap="none" spc="0" normalizeH="0" baseline="0" noProof="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Secure compliance
</a:t>
            </a:r>
            <a:endParaRPr kumimoji="0" lang="en-US" sz="1200" b="0" i="0" u="none" strike="noStrike" kern="1200" cap="none" spc="0" normalizeH="0" baseline="0" noProof="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Administer and enforce Customs law
</a:t>
            </a:r>
            <a:endParaRPr kumimoji="0" lang="en-US" sz="1200" b="0" i="0" u="none" strike="noStrike" kern="1200" cap="none" spc="0" normalizeH="0" baseline="0" noProof="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Facilitate legitimate trade and travel</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22" name="Text 8">
            <a:extLst>
              <a:ext uri="{FF2B5EF4-FFF2-40B4-BE49-F238E27FC236}">
                <a16:creationId xmlns:a16="http://schemas.microsoft.com/office/drawing/2014/main" id="{372C92CA-551B-656C-C4E6-5F02D23F8F90}"/>
              </a:ext>
            </a:extLst>
          </p:cNvPr>
          <p:cNvSpPr/>
          <p:nvPr/>
        </p:nvSpPr>
        <p:spPr>
          <a:xfrm>
            <a:off x="5407702" y="4473140"/>
            <a:ext cx="1527048"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120" normalizeH="0" baseline="0" noProof="0">
                <a:ln>
                  <a:noFill/>
                </a:ln>
                <a:solidFill>
                  <a:srgbClr val="AFC4D2"/>
                </a:solidFill>
                <a:effectLst/>
                <a:uLnTx/>
                <a:uFillTx/>
                <a:latin typeface="Aptos" pitchFamily="34" charset="0"/>
                <a:ea typeface="Aptos" pitchFamily="34" charset="-122"/>
                <a:cs typeface="Aptos" pitchFamily="34" charset="-120"/>
              </a:rPr>
              <a:t>BALANCE</a:t>
            </a:r>
            <a:endParaRPr kumimoji="0" lang="en-US" sz="1000" b="0" i="0" u="none" strike="noStrike" kern="1200" cap="none" spc="0" normalizeH="0" baseline="0" noProof="0">
              <a:ln>
                <a:noFill/>
              </a:ln>
              <a:solidFill>
                <a:prstClr val="black"/>
              </a:solidFill>
              <a:effectLst/>
              <a:uLnTx/>
              <a:uFillTx/>
              <a:latin typeface="Aptos"/>
              <a:ea typeface="+mn-ea"/>
              <a:cs typeface="+mn-cs"/>
            </a:endParaRPr>
          </a:p>
        </p:txBody>
      </p:sp>
      <p:sp>
        <p:nvSpPr>
          <p:cNvPr id="24" name="Shape 9">
            <a:extLst>
              <a:ext uri="{FF2B5EF4-FFF2-40B4-BE49-F238E27FC236}">
                <a16:creationId xmlns:a16="http://schemas.microsoft.com/office/drawing/2014/main" id="{5B52E5BB-A153-3E95-D897-949584351F04}"/>
              </a:ext>
            </a:extLst>
          </p:cNvPr>
          <p:cNvSpPr/>
          <p:nvPr/>
        </p:nvSpPr>
        <p:spPr>
          <a:xfrm>
            <a:off x="652822" y="1771088"/>
            <a:ext cx="3749040" cy="1389888"/>
          </a:xfrm>
          <a:prstGeom prst="roundRect">
            <a:avLst>
              <a:gd name="adj" fmla="val 5263"/>
            </a:avLst>
          </a:prstGeom>
          <a:solidFill>
            <a:srgbClr val="FFFFFF"/>
          </a:solidFill>
          <a:ln w="11430">
            <a:solidFill>
              <a:srgbClr val="D6DEE5"/>
            </a:solidFill>
            <a:prstDash val="solid"/>
          </a:ln>
          <a:effectLst>
            <a:outerShdw blurRad="15240" dist="7620" dir="2700000" algn="bl" rotWithShape="0">
              <a:srgbClr val="000000">
                <a:alpha val="11000"/>
              </a:srgbClr>
            </a:outerShdw>
          </a:effectLst>
        </p:spPr>
        <p:txBody>
          <a:bodyPr/>
          <a:lstStyle/>
          <a:p>
            <a:endParaRPr lang="en-ZA"/>
          </a:p>
        </p:txBody>
      </p:sp>
      <p:pic>
        <p:nvPicPr>
          <p:cNvPr id="26" name="Image 0" descr="preencoded.png">
            <a:extLst>
              <a:ext uri="{FF2B5EF4-FFF2-40B4-BE49-F238E27FC236}">
                <a16:creationId xmlns:a16="http://schemas.microsoft.com/office/drawing/2014/main" id="{667D74D5-0779-47DF-7F6E-E6B8DFFFB00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150" y="2127704"/>
            <a:ext cx="310896" cy="310896"/>
          </a:xfrm>
          <a:prstGeom prst="rect">
            <a:avLst/>
          </a:prstGeom>
        </p:spPr>
      </p:pic>
      <p:sp>
        <p:nvSpPr>
          <p:cNvPr id="28" name="Text 11">
            <a:extLst>
              <a:ext uri="{FF2B5EF4-FFF2-40B4-BE49-F238E27FC236}">
                <a16:creationId xmlns:a16="http://schemas.microsoft.com/office/drawing/2014/main" id="{BC89499B-5090-8934-BE3E-299CB570DE1C}"/>
              </a:ext>
            </a:extLst>
          </p:cNvPr>
          <p:cNvSpPr/>
          <p:nvPr/>
        </p:nvSpPr>
        <p:spPr>
          <a:xfrm>
            <a:off x="1585510" y="1972256"/>
            <a:ext cx="257860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100" normalizeH="0" baseline="0" noProof="0">
                <a:ln>
                  <a:noFill/>
                </a:ln>
                <a:solidFill>
                  <a:srgbClr val="007F7B"/>
                </a:solidFill>
                <a:effectLst/>
                <a:uLnTx/>
                <a:uFillTx/>
                <a:latin typeface="Aptos" pitchFamily="34" charset="0"/>
                <a:ea typeface="Aptos" pitchFamily="34" charset="-122"/>
                <a:cs typeface="Aptos" pitchFamily="34" charset="-120"/>
              </a:rPr>
              <a:t>LEGAL &amp; GOVERNANCE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30" name="Text 12">
            <a:extLst>
              <a:ext uri="{FF2B5EF4-FFF2-40B4-BE49-F238E27FC236}">
                <a16:creationId xmlns:a16="http://schemas.microsoft.com/office/drawing/2014/main" id="{886EB604-507C-3E14-DCF2-A6B642E83C89}"/>
              </a:ext>
            </a:extLst>
          </p:cNvPr>
          <p:cNvSpPr/>
          <p:nvPr/>
        </p:nvSpPr>
        <p:spPr>
          <a:xfrm>
            <a:off x="1585510" y="2219144"/>
            <a:ext cx="256032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82B4C"/>
                </a:solidFill>
                <a:effectLst/>
                <a:uLnTx/>
                <a:uFillTx/>
                <a:latin typeface="Aptos Display" pitchFamily="34" charset="0"/>
                <a:ea typeface="Aptos Display" pitchFamily="34" charset="-122"/>
                <a:cs typeface="Aptos Display" pitchFamily="34" charset="-120"/>
              </a:rPr>
              <a:t>Uphold the law</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32" name="Text 13">
            <a:extLst>
              <a:ext uri="{FF2B5EF4-FFF2-40B4-BE49-F238E27FC236}">
                <a16:creationId xmlns:a16="http://schemas.microsoft.com/office/drawing/2014/main" id="{9267B87B-D66F-CD3F-5FB5-5EA80CAF8CCF}"/>
              </a:ext>
            </a:extLst>
          </p:cNvPr>
          <p:cNvSpPr/>
          <p:nvPr/>
        </p:nvSpPr>
        <p:spPr>
          <a:xfrm>
            <a:off x="1585510" y="2557472"/>
            <a:ext cx="2560320" cy="438912"/>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Protect the fiscal interests of the Republic, apply border </a:t>
            </a:r>
            <a:r>
              <a:rPr kumimoji="0" lang="en-US" sz="1200" b="0" i="0" u="none" strike="noStrike" kern="1200" cap="none" spc="0" normalizeH="0" baseline="0" noProof="0">
                <a:ln>
                  <a:noFill/>
                </a:ln>
                <a:effectLst/>
                <a:uLnTx/>
                <a:uFillTx/>
                <a:latin typeface="Aptos" pitchFamily="34" charset="0"/>
                <a:ea typeface="Aptos" pitchFamily="34" charset="-122"/>
                <a:cs typeface="Aptos" pitchFamily="34" charset="-120"/>
              </a:rPr>
              <a:t>controls</a:t>
            </a: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 fairly and strengthen trust in the Customs system.</a:t>
            </a:r>
            <a:endParaRPr kumimoji="0" lang="en-US" sz="1050" b="0" i="0" u="none" strike="noStrike" kern="1200" cap="none" spc="0" normalizeH="0" baseline="0" noProof="0">
              <a:ln>
                <a:noFill/>
              </a:ln>
              <a:effectLst/>
              <a:uLnTx/>
              <a:uFillTx/>
              <a:latin typeface="Aptos"/>
              <a:ea typeface="+mn-ea"/>
              <a:cs typeface="+mn-cs"/>
            </a:endParaRPr>
          </a:p>
        </p:txBody>
      </p:sp>
      <p:sp>
        <p:nvSpPr>
          <p:cNvPr id="34" name="Shape 14">
            <a:extLst>
              <a:ext uri="{FF2B5EF4-FFF2-40B4-BE49-F238E27FC236}">
                <a16:creationId xmlns:a16="http://schemas.microsoft.com/office/drawing/2014/main" id="{23557380-46A7-0AE1-2E4B-400E748C9980}"/>
              </a:ext>
            </a:extLst>
          </p:cNvPr>
          <p:cNvSpPr/>
          <p:nvPr/>
        </p:nvSpPr>
        <p:spPr>
          <a:xfrm>
            <a:off x="652822" y="3398720"/>
            <a:ext cx="3749040" cy="1389888"/>
          </a:xfrm>
          <a:prstGeom prst="roundRect">
            <a:avLst>
              <a:gd name="adj" fmla="val 5263"/>
            </a:avLst>
          </a:prstGeom>
          <a:solidFill>
            <a:srgbClr val="FFFFFF"/>
          </a:solidFill>
          <a:ln w="11430">
            <a:solidFill>
              <a:srgbClr val="D6DEE5"/>
            </a:solidFill>
            <a:prstDash val="solid"/>
          </a:ln>
          <a:effectLst>
            <a:outerShdw blurRad="15240" dist="7620" dir="2700000" algn="bl" rotWithShape="0">
              <a:srgbClr val="000000">
                <a:alpha val="11000"/>
              </a:srgbClr>
            </a:outerShdw>
          </a:effectLst>
        </p:spPr>
        <p:txBody>
          <a:bodyPr/>
          <a:lstStyle/>
          <a:p>
            <a:endParaRPr lang="en-ZA"/>
          </a:p>
        </p:txBody>
      </p:sp>
      <p:sp>
        <p:nvSpPr>
          <p:cNvPr id="36" name="Shape 15">
            <a:extLst>
              <a:ext uri="{FF2B5EF4-FFF2-40B4-BE49-F238E27FC236}">
                <a16:creationId xmlns:a16="http://schemas.microsoft.com/office/drawing/2014/main" id="{90D792B5-0AFA-2CC0-379D-ACCDD67DFEDF}"/>
              </a:ext>
            </a:extLst>
          </p:cNvPr>
          <p:cNvSpPr/>
          <p:nvPr/>
        </p:nvSpPr>
        <p:spPr>
          <a:xfrm>
            <a:off x="853990" y="3618176"/>
            <a:ext cx="585216" cy="585216"/>
          </a:xfrm>
          <a:prstGeom prst="roundRect">
            <a:avLst>
              <a:gd name="adj" fmla="val 12500"/>
            </a:avLst>
          </a:prstGeom>
          <a:solidFill>
            <a:srgbClr val="2E7D63"/>
          </a:solidFill>
          <a:ln w="12700">
            <a:solidFill>
              <a:srgbClr val="2E7D63"/>
            </a:solidFill>
            <a:prstDash val="solid"/>
          </a:ln>
        </p:spPr>
        <p:txBody>
          <a:bodyPr/>
          <a:lstStyle/>
          <a:p>
            <a:endParaRPr lang="en-ZA"/>
          </a:p>
        </p:txBody>
      </p:sp>
      <p:sp>
        <p:nvSpPr>
          <p:cNvPr id="38" name="Text 16">
            <a:extLst>
              <a:ext uri="{FF2B5EF4-FFF2-40B4-BE49-F238E27FC236}">
                <a16:creationId xmlns:a16="http://schemas.microsoft.com/office/drawing/2014/main" id="{03E5A858-9D2B-7A06-FE71-6D22E7ECA751}"/>
              </a:ext>
            </a:extLst>
          </p:cNvPr>
          <p:cNvSpPr/>
          <p:nvPr/>
        </p:nvSpPr>
        <p:spPr>
          <a:xfrm>
            <a:off x="1585510" y="3599888"/>
            <a:ext cx="257860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100" normalizeH="0" baseline="0" noProof="0">
                <a:ln>
                  <a:noFill/>
                </a:ln>
                <a:solidFill>
                  <a:srgbClr val="2E7D63"/>
                </a:solidFill>
                <a:effectLst/>
                <a:uLnTx/>
                <a:uFillTx/>
                <a:latin typeface="Aptos" pitchFamily="34" charset="0"/>
                <a:ea typeface="Aptos" pitchFamily="34" charset="-122"/>
                <a:cs typeface="Aptos" pitchFamily="34" charset="-120"/>
              </a:rPr>
              <a:t>SOCIAL &amp; ECONOMIC VALUE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40" name="Text 17">
            <a:extLst>
              <a:ext uri="{FF2B5EF4-FFF2-40B4-BE49-F238E27FC236}">
                <a16:creationId xmlns:a16="http://schemas.microsoft.com/office/drawing/2014/main" id="{0E7C4C12-7E44-B5F0-BF0C-AE72FE49A1F9}"/>
              </a:ext>
            </a:extLst>
          </p:cNvPr>
          <p:cNvSpPr/>
          <p:nvPr/>
        </p:nvSpPr>
        <p:spPr>
          <a:xfrm>
            <a:off x="1585510" y="3846776"/>
            <a:ext cx="256032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82B4C"/>
                </a:solidFill>
                <a:effectLst/>
                <a:uLnTx/>
                <a:uFillTx/>
                <a:latin typeface="Aptos Display" pitchFamily="34" charset="0"/>
                <a:ea typeface="Aptos Display" pitchFamily="34" charset="-122"/>
                <a:cs typeface="Aptos Display" pitchFamily="34" charset="-120"/>
              </a:rPr>
              <a:t>Enable legitimate prosperity</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42" name="Text 18">
            <a:extLst>
              <a:ext uri="{FF2B5EF4-FFF2-40B4-BE49-F238E27FC236}">
                <a16:creationId xmlns:a16="http://schemas.microsoft.com/office/drawing/2014/main" id="{78D32CFB-0FE1-DF96-B02A-DA80E0BAA5D6}"/>
              </a:ext>
            </a:extLst>
          </p:cNvPr>
          <p:cNvSpPr/>
          <p:nvPr/>
        </p:nvSpPr>
        <p:spPr>
          <a:xfrm>
            <a:off x="1585510" y="4185104"/>
            <a:ext cx="2560320" cy="438912"/>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Aptos" pitchFamily="34" charset="0"/>
                <a:ea typeface="Aptos" pitchFamily="34" charset="-122"/>
                <a:cs typeface="Aptos" pitchFamily="34" charset="-120"/>
              </a:rPr>
              <a:t>Support lawful trade, fair competition, jobs and the revenue that funds essential public services.</a:t>
            </a:r>
            <a:endParaRPr kumimoji="0" lang="en-US" sz="1200" b="0" i="0" u="none" strike="noStrike" kern="1200" cap="none" spc="0" normalizeH="0" baseline="0" noProof="0">
              <a:ln>
                <a:noFill/>
              </a:ln>
              <a:effectLst/>
              <a:uLnTx/>
              <a:uFillTx/>
              <a:latin typeface="Aptos"/>
              <a:ea typeface="+mn-ea"/>
              <a:cs typeface="+mn-cs"/>
            </a:endParaRPr>
          </a:p>
        </p:txBody>
      </p:sp>
      <p:sp>
        <p:nvSpPr>
          <p:cNvPr id="44" name="Shape 19">
            <a:extLst>
              <a:ext uri="{FF2B5EF4-FFF2-40B4-BE49-F238E27FC236}">
                <a16:creationId xmlns:a16="http://schemas.microsoft.com/office/drawing/2014/main" id="{D4B1A17F-4BF3-7214-BCD7-42DFBF67ADE1}"/>
              </a:ext>
            </a:extLst>
          </p:cNvPr>
          <p:cNvSpPr/>
          <p:nvPr/>
        </p:nvSpPr>
        <p:spPr>
          <a:xfrm>
            <a:off x="8086894" y="1771088"/>
            <a:ext cx="3749040" cy="1389888"/>
          </a:xfrm>
          <a:prstGeom prst="roundRect">
            <a:avLst>
              <a:gd name="adj" fmla="val 5263"/>
            </a:avLst>
          </a:prstGeom>
          <a:solidFill>
            <a:srgbClr val="FFFFFF"/>
          </a:solidFill>
          <a:ln w="11430">
            <a:solidFill>
              <a:srgbClr val="D6DEE5"/>
            </a:solidFill>
            <a:prstDash val="solid"/>
          </a:ln>
          <a:effectLst>
            <a:outerShdw blurRad="15240" dist="7620" dir="2700000" algn="bl" rotWithShape="0">
              <a:srgbClr val="000000">
                <a:alpha val="11000"/>
              </a:srgbClr>
            </a:outerShdw>
          </a:effectLst>
        </p:spPr>
        <p:txBody>
          <a:bodyPr/>
          <a:lstStyle/>
          <a:p>
            <a:endParaRPr lang="en-ZA"/>
          </a:p>
        </p:txBody>
      </p:sp>
      <p:pic>
        <p:nvPicPr>
          <p:cNvPr id="46" name="Image 2" descr="preencoded.png">
            <a:extLst>
              <a:ext uri="{FF2B5EF4-FFF2-40B4-BE49-F238E27FC236}">
                <a16:creationId xmlns:a16="http://schemas.microsoft.com/office/drawing/2014/main" id="{3279F6E2-0C04-AC8A-9CCF-E3231E03E9A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25222" y="2127704"/>
            <a:ext cx="310896" cy="310896"/>
          </a:xfrm>
          <a:prstGeom prst="rect">
            <a:avLst/>
          </a:prstGeom>
        </p:spPr>
      </p:pic>
      <p:sp>
        <p:nvSpPr>
          <p:cNvPr id="48" name="Text 21">
            <a:extLst>
              <a:ext uri="{FF2B5EF4-FFF2-40B4-BE49-F238E27FC236}">
                <a16:creationId xmlns:a16="http://schemas.microsoft.com/office/drawing/2014/main" id="{8A989D05-CAFA-9455-A90C-2DAA91710EB8}"/>
              </a:ext>
            </a:extLst>
          </p:cNvPr>
          <p:cNvSpPr/>
          <p:nvPr/>
        </p:nvSpPr>
        <p:spPr>
          <a:xfrm>
            <a:off x="9014985" y="2015383"/>
            <a:ext cx="2578608" cy="27203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100" normalizeH="0" baseline="0" noProof="0">
                <a:ln>
                  <a:noFill/>
                </a:ln>
                <a:solidFill>
                  <a:srgbClr val="B44343"/>
                </a:solidFill>
                <a:effectLst/>
                <a:uLnTx/>
                <a:uFillTx/>
                <a:latin typeface="Aptos" pitchFamily="34" charset="0"/>
                <a:ea typeface="Aptos" pitchFamily="34" charset="-122"/>
                <a:cs typeface="Aptos" pitchFamily="34" charset="-120"/>
              </a:rPr>
              <a:t>ILLICIT ECONOMY</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50" name="Text 22">
            <a:extLst>
              <a:ext uri="{FF2B5EF4-FFF2-40B4-BE49-F238E27FC236}">
                <a16:creationId xmlns:a16="http://schemas.microsoft.com/office/drawing/2014/main" id="{6A75274E-1766-C4B5-178F-15DFDD17F97A}"/>
              </a:ext>
            </a:extLst>
          </p:cNvPr>
          <p:cNvSpPr/>
          <p:nvPr/>
        </p:nvSpPr>
        <p:spPr>
          <a:xfrm>
            <a:off x="8978858" y="2280154"/>
            <a:ext cx="256032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82B4C"/>
                </a:solidFill>
                <a:effectLst/>
                <a:uLnTx/>
                <a:uFillTx/>
                <a:latin typeface="Aptos Display" pitchFamily="34" charset="0"/>
                <a:ea typeface="Aptos Display" pitchFamily="34" charset="-122"/>
                <a:cs typeface="Aptos Display" pitchFamily="34" charset="-120"/>
              </a:rPr>
              <a:t>Disrupt harmful value chains</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52" name="Text 23">
            <a:extLst>
              <a:ext uri="{FF2B5EF4-FFF2-40B4-BE49-F238E27FC236}">
                <a16:creationId xmlns:a16="http://schemas.microsoft.com/office/drawing/2014/main" id="{941A47F5-9941-8BD0-428E-396CC6899445}"/>
              </a:ext>
            </a:extLst>
          </p:cNvPr>
          <p:cNvSpPr/>
          <p:nvPr/>
        </p:nvSpPr>
        <p:spPr>
          <a:xfrm>
            <a:off x="9019582" y="2557472"/>
            <a:ext cx="2770632" cy="740664"/>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Aptos" pitchFamily="34" charset="0"/>
                <a:ea typeface="Aptos" pitchFamily="34" charset="-122"/>
                <a:cs typeface="Aptos" pitchFamily="34" charset="-120"/>
              </a:rPr>
              <a:t>Counter smuggling, fraud, under-declaration and illicit financial flows that erode revenue, markets and public safety</a:t>
            </a:r>
            <a:r>
              <a:rPr kumimoji="0" lang="en-US" sz="1050" b="0" i="0" u="none" strike="noStrike" kern="1200" cap="none" spc="0" normalizeH="0" baseline="0" noProof="0">
                <a:ln>
                  <a:noFill/>
                </a:ln>
                <a:solidFill>
                  <a:srgbClr val="425666"/>
                </a:solidFill>
                <a:effectLst/>
                <a:uLnTx/>
                <a:uFillTx/>
                <a:latin typeface="Aptos" pitchFamily="34" charset="0"/>
                <a:ea typeface="Aptos" pitchFamily="34" charset="-122"/>
                <a:cs typeface="Aptos" pitchFamily="34" charset="-120"/>
              </a:rPr>
              <a:t>.</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54" name="Shape 24">
            <a:extLst>
              <a:ext uri="{FF2B5EF4-FFF2-40B4-BE49-F238E27FC236}">
                <a16:creationId xmlns:a16="http://schemas.microsoft.com/office/drawing/2014/main" id="{922B7D16-AB3F-2E03-D1E9-B13518ECD508}"/>
              </a:ext>
            </a:extLst>
          </p:cNvPr>
          <p:cNvSpPr/>
          <p:nvPr/>
        </p:nvSpPr>
        <p:spPr>
          <a:xfrm>
            <a:off x="8086894" y="3398720"/>
            <a:ext cx="3749040" cy="1389888"/>
          </a:xfrm>
          <a:prstGeom prst="roundRect">
            <a:avLst>
              <a:gd name="adj" fmla="val 5263"/>
            </a:avLst>
          </a:prstGeom>
          <a:solidFill>
            <a:srgbClr val="FFFFFF"/>
          </a:solidFill>
          <a:ln w="11430">
            <a:solidFill>
              <a:srgbClr val="D6DEE5"/>
            </a:solidFill>
            <a:prstDash val="solid"/>
          </a:ln>
          <a:effectLst>
            <a:outerShdw blurRad="15240" dist="7620" dir="2700000" algn="bl" rotWithShape="0">
              <a:srgbClr val="000000">
                <a:alpha val="11000"/>
              </a:srgbClr>
            </a:outerShdw>
          </a:effectLst>
        </p:spPr>
        <p:txBody>
          <a:bodyPr/>
          <a:lstStyle/>
          <a:p>
            <a:endParaRPr lang="en-ZA"/>
          </a:p>
        </p:txBody>
      </p:sp>
      <p:sp>
        <p:nvSpPr>
          <p:cNvPr id="56" name="Shape 25">
            <a:extLst>
              <a:ext uri="{FF2B5EF4-FFF2-40B4-BE49-F238E27FC236}">
                <a16:creationId xmlns:a16="http://schemas.microsoft.com/office/drawing/2014/main" id="{3B729155-7757-3051-8433-7B230927012A}"/>
              </a:ext>
            </a:extLst>
          </p:cNvPr>
          <p:cNvSpPr/>
          <p:nvPr/>
        </p:nvSpPr>
        <p:spPr>
          <a:xfrm>
            <a:off x="8288062" y="3618176"/>
            <a:ext cx="585216" cy="585216"/>
          </a:xfrm>
          <a:prstGeom prst="roundRect">
            <a:avLst>
              <a:gd name="adj" fmla="val 12500"/>
            </a:avLst>
          </a:prstGeom>
          <a:solidFill>
            <a:srgbClr val="3E6E91"/>
          </a:solidFill>
          <a:ln w="12700">
            <a:solidFill>
              <a:srgbClr val="3E6E91"/>
            </a:solidFill>
            <a:prstDash val="solid"/>
          </a:ln>
        </p:spPr>
        <p:txBody>
          <a:bodyPr/>
          <a:lstStyle/>
          <a:p>
            <a:endParaRPr lang="en-ZA"/>
          </a:p>
        </p:txBody>
      </p:sp>
      <p:sp>
        <p:nvSpPr>
          <p:cNvPr id="58" name="Text 26">
            <a:extLst>
              <a:ext uri="{FF2B5EF4-FFF2-40B4-BE49-F238E27FC236}">
                <a16:creationId xmlns:a16="http://schemas.microsoft.com/office/drawing/2014/main" id="{F654191C-1973-176D-34BC-C1461A3E10F4}"/>
              </a:ext>
            </a:extLst>
          </p:cNvPr>
          <p:cNvSpPr/>
          <p:nvPr/>
        </p:nvSpPr>
        <p:spPr>
          <a:xfrm>
            <a:off x="9019582" y="3599888"/>
            <a:ext cx="257860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100" normalizeH="0" baseline="0" noProof="0">
                <a:ln>
                  <a:noFill/>
                </a:ln>
                <a:solidFill>
                  <a:srgbClr val="3E6E91"/>
                </a:solidFill>
                <a:effectLst/>
                <a:uLnTx/>
                <a:uFillTx/>
                <a:latin typeface="Aptos" pitchFamily="34" charset="0"/>
                <a:ea typeface="Aptos" pitchFamily="34" charset="-122"/>
                <a:cs typeface="Aptos" pitchFamily="34" charset="-120"/>
              </a:rPr>
              <a:t>TOURISM &amp; TRAVEL</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60" name="Text 27">
            <a:extLst>
              <a:ext uri="{FF2B5EF4-FFF2-40B4-BE49-F238E27FC236}">
                <a16:creationId xmlns:a16="http://schemas.microsoft.com/office/drawing/2014/main" id="{F8603506-EAA1-C253-E0D9-E2676EB99288}"/>
              </a:ext>
            </a:extLst>
          </p:cNvPr>
          <p:cNvSpPr/>
          <p:nvPr/>
        </p:nvSpPr>
        <p:spPr>
          <a:xfrm>
            <a:off x="9019582" y="3846776"/>
            <a:ext cx="256032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82B4C"/>
                </a:solidFill>
                <a:effectLst/>
                <a:uLnTx/>
                <a:uFillTx/>
                <a:latin typeface="Aptos Display" pitchFamily="34" charset="0"/>
                <a:ea typeface="Aptos Display" pitchFamily="34" charset="-122"/>
                <a:cs typeface="Aptos Display" pitchFamily="34" charset="-120"/>
              </a:rPr>
              <a:t>Facilitate a welcoming border</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62" name="Text 28">
            <a:extLst>
              <a:ext uri="{FF2B5EF4-FFF2-40B4-BE49-F238E27FC236}">
                <a16:creationId xmlns:a16="http://schemas.microsoft.com/office/drawing/2014/main" id="{9D0F8928-DF1A-73B8-3358-B3CA45DE822B}"/>
              </a:ext>
            </a:extLst>
          </p:cNvPr>
          <p:cNvSpPr/>
          <p:nvPr/>
        </p:nvSpPr>
        <p:spPr>
          <a:xfrm>
            <a:off x="9019582" y="4185103"/>
            <a:ext cx="2770632" cy="502919"/>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Aptos" pitchFamily="34" charset="0"/>
                <a:ea typeface="Aptos" pitchFamily="34" charset="-122"/>
                <a:cs typeface="Aptos" pitchFamily="34" charset="-120"/>
              </a:rPr>
              <a:t>Make traveller compliance clearer and faster while targeting risk and preserving a seamless legitimate visitor journey.</a:t>
            </a:r>
            <a:endParaRPr kumimoji="0" lang="en-US" sz="1200" b="0" i="0" u="none" strike="noStrike" kern="1200" cap="none" spc="0" normalizeH="0" baseline="0" noProof="0">
              <a:ln>
                <a:noFill/>
              </a:ln>
              <a:effectLst/>
              <a:uLnTx/>
              <a:uFillTx/>
              <a:latin typeface="Aptos"/>
              <a:ea typeface="+mn-ea"/>
              <a:cs typeface="+mn-cs"/>
            </a:endParaRPr>
          </a:p>
        </p:txBody>
      </p:sp>
      <p:sp>
        <p:nvSpPr>
          <p:cNvPr id="64" name="Shape 29">
            <a:extLst>
              <a:ext uri="{FF2B5EF4-FFF2-40B4-BE49-F238E27FC236}">
                <a16:creationId xmlns:a16="http://schemas.microsoft.com/office/drawing/2014/main" id="{EF40087F-8F7C-3151-3223-1D651179B132}"/>
              </a:ext>
            </a:extLst>
          </p:cNvPr>
          <p:cNvSpPr/>
          <p:nvPr/>
        </p:nvSpPr>
        <p:spPr>
          <a:xfrm>
            <a:off x="4401862" y="2456888"/>
            <a:ext cx="457200" cy="1"/>
          </a:xfrm>
          <a:prstGeom prst="line">
            <a:avLst/>
          </a:prstGeom>
          <a:noFill/>
          <a:ln w="19050">
            <a:solidFill>
              <a:srgbClr val="9FB0BC"/>
            </a:solidFill>
            <a:prstDash val="solid"/>
          </a:ln>
        </p:spPr>
        <p:txBody>
          <a:bodyPr/>
          <a:lstStyle/>
          <a:p>
            <a:endParaRPr lang="en-ZA"/>
          </a:p>
        </p:txBody>
      </p:sp>
      <p:sp>
        <p:nvSpPr>
          <p:cNvPr id="66" name="Shape 30">
            <a:extLst>
              <a:ext uri="{FF2B5EF4-FFF2-40B4-BE49-F238E27FC236}">
                <a16:creationId xmlns:a16="http://schemas.microsoft.com/office/drawing/2014/main" id="{B53BE5F4-D4E9-83F4-C582-99AC85A51667}"/>
              </a:ext>
            </a:extLst>
          </p:cNvPr>
          <p:cNvSpPr/>
          <p:nvPr/>
        </p:nvSpPr>
        <p:spPr>
          <a:xfrm>
            <a:off x="4401862" y="4084520"/>
            <a:ext cx="457200" cy="1"/>
          </a:xfrm>
          <a:prstGeom prst="line">
            <a:avLst/>
          </a:prstGeom>
          <a:noFill/>
          <a:ln w="19050">
            <a:solidFill>
              <a:srgbClr val="9FB0BC"/>
            </a:solidFill>
            <a:prstDash val="solid"/>
          </a:ln>
        </p:spPr>
        <p:txBody>
          <a:bodyPr/>
          <a:lstStyle/>
          <a:p>
            <a:endParaRPr lang="en-ZA"/>
          </a:p>
        </p:txBody>
      </p:sp>
      <p:sp>
        <p:nvSpPr>
          <p:cNvPr id="68" name="Shape 31">
            <a:extLst>
              <a:ext uri="{FF2B5EF4-FFF2-40B4-BE49-F238E27FC236}">
                <a16:creationId xmlns:a16="http://schemas.microsoft.com/office/drawing/2014/main" id="{7F73B3DE-80CB-874F-AF1B-4105D8B862EB}"/>
              </a:ext>
            </a:extLst>
          </p:cNvPr>
          <p:cNvSpPr/>
          <p:nvPr/>
        </p:nvSpPr>
        <p:spPr>
          <a:xfrm>
            <a:off x="7629694" y="2456888"/>
            <a:ext cx="457200" cy="1"/>
          </a:xfrm>
          <a:prstGeom prst="line">
            <a:avLst/>
          </a:prstGeom>
          <a:noFill/>
          <a:ln w="19050">
            <a:solidFill>
              <a:srgbClr val="9FB0BC"/>
            </a:solidFill>
            <a:prstDash val="solid"/>
          </a:ln>
        </p:spPr>
        <p:txBody>
          <a:bodyPr/>
          <a:lstStyle/>
          <a:p>
            <a:endParaRPr lang="en-ZA"/>
          </a:p>
        </p:txBody>
      </p:sp>
      <p:sp>
        <p:nvSpPr>
          <p:cNvPr id="70" name="Shape 32">
            <a:extLst>
              <a:ext uri="{FF2B5EF4-FFF2-40B4-BE49-F238E27FC236}">
                <a16:creationId xmlns:a16="http://schemas.microsoft.com/office/drawing/2014/main" id="{A79B0810-0D3E-6F85-A03A-98576D6BD1E6}"/>
              </a:ext>
            </a:extLst>
          </p:cNvPr>
          <p:cNvSpPr/>
          <p:nvPr/>
        </p:nvSpPr>
        <p:spPr>
          <a:xfrm>
            <a:off x="7629694" y="4084520"/>
            <a:ext cx="457200" cy="1"/>
          </a:xfrm>
          <a:prstGeom prst="line">
            <a:avLst/>
          </a:prstGeom>
          <a:noFill/>
          <a:ln w="19050">
            <a:solidFill>
              <a:srgbClr val="9FB0BC"/>
            </a:solidFill>
            <a:prstDash val="solid"/>
          </a:ln>
        </p:spPr>
        <p:txBody>
          <a:bodyPr/>
          <a:lstStyle/>
          <a:p>
            <a:endParaRPr lang="en-ZA"/>
          </a:p>
        </p:txBody>
      </p:sp>
      <p:sp>
        <p:nvSpPr>
          <p:cNvPr id="72" name="Shape 33">
            <a:extLst>
              <a:ext uri="{FF2B5EF4-FFF2-40B4-BE49-F238E27FC236}">
                <a16:creationId xmlns:a16="http://schemas.microsoft.com/office/drawing/2014/main" id="{407A4297-D7A9-C269-0286-C2732B559342}"/>
              </a:ext>
            </a:extLst>
          </p:cNvPr>
          <p:cNvSpPr/>
          <p:nvPr/>
        </p:nvSpPr>
        <p:spPr>
          <a:xfrm>
            <a:off x="652822" y="4830541"/>
            <a:ext cx="5431536" cy="393192"/>
          </a:xfrm>
          <a:prstGeom prst="roundRect">
            <a:avLst>
              <a:gd name="adj" fmla="val 13953"/>
            </a:avLst>
          </a:prstGeom>
          <a:solidFill>
            <a:srgbClr val="DDEDEF"/>
          </a:solidFill>
          <a:ln w="10160">
            <a:solidFill>
              <a:srgbClr val="AFCED2"/>
            </a:solidFill>
            <a:prstDash val="solid"/>
          </a:ln>
        </p:spPr>
        <p:txBody>
          <a:bodyPr/>
          <a:lstStyle/>
          <a:p>
            <a:endParaRPr lang="en-ZA"/>
          </a:p>
        </p:txBody>
      </p:sp>
      <p:sp>
        <p:nvSpPr>
          <p:cNvPr id="74" name="Text 34">
            <a:extLst>
              <a:ext uri="{FF2B5EF4-FFF2-40B4-BE49-F238E27FC236}">
                <a16:creationId xmlns:a16="http://schemas.microsoft.com/office/drawing/2014/main" id="{B05FC928-0514-75BA-F566-5A257773F72C}"/>
              </a:ext>
            </a:extLst>
          </p:cNvPr>
          <p:cNvSpPr/>
          <p:nvPr/>
        </p:nvSpPr>
        <p:spPr>
          <a:xfrm>
            <a:off x="863135" y="4932324"/>
            <a:ext cx="1664208"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80" normalizeH="0" baseline="0" noProof="0">
                <a:ln>
                  <a:noFill/>
                </a:ln>
                <a:solidFill>
                  <a:srgbClr val="007F7B"/>
                </a:solidFill>
                <a:effectLst/>
                <a:uLnTx/>
                <a:uFillTx/>
                <a:latin typeface="Aptos" pitchFamily="34" charset="0"/>
                <a:ea typeface="Aptos" pitchFamily="34" charset="-122"/>
                <a:cs typeface="Aptos" pitchFamily="34" charset="-120"/>
              </a:rPr>
              <a:t>WHOLE-OF-GOVERNMENT</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76" name="Text 35">
            <a:extLst>
              <a:ext uri="{FF2B5EF4-FFF2-40B4-BE49-F238E27FC236}">
                <a16:creationId xmlns:a16="http://schemas.microsoft.com/office/drawing/2014/main" id="{4ED0C87B-B0A8-B7E6-DE5D-2F9A4649D1CB}"/>
              </a:ext>
            </a:extLst>
          </p:cNvPr>
          <p:cNvSpPr/>
          <p:nvPr/>
        </p:nvSpPr>
        <p:spPr>
          <a:xfrm>
            <a:off x="2522249" y="4925768"/>
            <a:ext cx="3562110" cy="235156"/>
          </a:xfrm>
          <a:prstGeom prst="rect">
            <a:avLst/>
          </a:prstGeom>
          <a:noFill/>
          <a:ln/>
        </p:spPr>
        <p:txBody>
          <a:bodyPr wrap="square" lIns="0" tIns="0" rIns="0" bIns="0"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294B5B"/>
                </a:solidFill>
                <a:effectLst/>
                <a:uLnTx/>
                <a:uFillTx/>
                <a:latin typeface="Aptos" pitchFamily="34" charset="0"/>
                <a:ea typeface="Aptos" pitchFamily="34" charset="-122"/>
                <a:cs typeface="Aptos" pitchFamily="34" charset="-120"/>
              </a:rPr>
              <a:t>Align mandates, intelligence, infrastructure and enforcement</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78" name="Shape 36">
            <a:extLst>
              <a:ext uri="{FF2B5EF4-FFF2-40B4-BE49-F238E27FC236}">
                <a16:creationId xmlns:a16="http://schemas.microsoft.com/office/drawing/2014/main" id="{A897EDD6-B3B3-98F6-58BC-DC8824941BE1}"/>
              </a:ext>
            </a:extLst>
          </p:cNvPr>
          <p:cNvSpPr/>
          <p:nvPr/>
        </p:nvSpPr>
        <p:spPr>
          <a:xfrm>
            <a:off x="6404398" y="4830541"/>
            <a:ext cx="5431536" cy="393192"/>
          </a:xfrm>
          <a:prstGeom prst="roundRect">
            <a:avLst>
              <a:gd name="adj" fmla="val 13953"/>
            </a:avLst>
          </a:prstGeom>
          <a:solidFill>
            <a:srgbClr val="F3EBDD"/>
          </a:solidFill>
          <a:ln w="10160">
            <a:solidFill>
              <a:srgbClr val="DDC89B"/>
            </a:solidFill>
            <a:prstDash val="solid"/>
          </a:ln>
        </p:spPr>
        <p:txBody>
          <a:bodyPr/>
          <a:lstStyle/>
          <a:p>
            <a:endParaRPr lang="en-ZA"/>
          </a:p>
        </p:txBody>
      </p:sp>
      <p:sp>
        <p:nvSpPr>
          <p:cNvPr id="80" name="Text 37">
            <a:extLst>
              <a:ext uri="{FF2B5EF4-FFF2-40B4-BE49-F238E27FC236}">
                <a16:creationId xmlns:a16="http://schemas.microsoft.com/office/drawing/2014/main" id="{7E2264C5-F5F5-7CC3-2248-D49D23C133DF}"/>
              </a:ext>
            </a:extLst>
          </p:cNvPr>
          <p:cNvSpPr/>
          <p:nvPr/>
        </p:nvSpPr>
        <p:spPr>
          <a:xfrm>
            <a:off x="6632998" y="4885405"/>
            <a:ext cx="2381987" cy="3657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0" cap="none" spc="55" normalizeH="0" baseline="0" noProof="0">
                <a:ln>
                  <a:noFill/>
                </a:ln>
                <a:solidFill>
                  <a:srgbClr val="9A6E12"/>
                </a:solidFill>
                <a:effectLst/>
                <a:uLnTx/>
                <a:uFillTx/>
                <a:latin typeface="Aptos" pitchFamily="34" charset="0"/>
                <a:ea typeface="Aptos" pitchFamily="34" charset="-122"/>
                <a:cs typeface="Aptos" pitchFamily="34" charset="-120"/>
              </a:rPr>
              <a:t>PUBLIC-PRIVATE PARTNERSHIP</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82" name="Shape 39">
            <a:extLst>
              <a:ext uri="{FF2B5EF4-FFF2-40B4-BE49-F238E27FC236}">
                <a16:creationId xmlns:a16="http://schemas.microsoft.com/office/drawing/2014/main" id="{DAE15DCE-13ED-AA13-04FE-96A1DD856146}"/>
              </a:ext>
            </a:extLst>
          </p:cNvPr>
          <p:cNvSpPr/>
          <p:nvPr/>
        </p:nvSpPr>
        <p:spPr>
          <a:xfrm>
            <a:off x="657394" y="5298928"/>
            <a:ext cx="11183112" cy="576072"/>
          </a:xfrm>
          <a:prstGeom prst="roundRect">
            <a:avLst>
              <a:gd name="adj" fmla="val 12698"/>
            </a:avLst>
          </a:prstGeom>
          <a:solidFill>
            <a:srgbClr val="E8F1F3"/>
          </a:solidFill>
          <a:ln w="10160">
            <a:solidFill>
              <a:srgbClr val="C5D7DC"/>
            </a:solidFill>
            <a:prstDash val="solid"/>
          </a:ln>
        </p:spPr>
        <p:txBody>
          <a:bodyPr/>
          <a:lstStyle/>
          <a:p>
            <a:endParaRPr lang="en-ZA"/>
          </a:p>
        </p:txBody>
      </p:sp>
      <p:sp>
        <p:nvSpPr>
          <p:cNvPr id="84" name="Text 40">
            <a:extLst>
              <a:ext uri="{FF2B5EF4-FFF2-40B4-BE49-F238E27FC236}">
                <a16:creationId xmlns:a16="http://schemas.microsoft.com/office/drawing/2014/main" id="{BAB7490C-2C19-6B45-DBAB-F820ACA31057}"/>
              </a:ext>
            </a:extLst>
          </p:cNvPr>
          <p:cNvSpPr/>
          <p:nvPr/>
        </p:nvSpPr>
        <p:spPr>
          <a:xfrm>
            <a:off x="890990" y="5511520"/>
            <a:ext cx="1417320"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110" normalizeH="0" baseline="0" noProof="0">
                <a:ln>
                  <a:noFill/>
                </a:ln>
                <a:solidFill>
                  <a:srgbClr val="007F7B"/>
                </a:solidFill>
                <a:effectLst/>
                <a:uLnTx/>
                <a:uFillTx/>
                <a:latin typeface="Aptos" pitchFamily="34" charset="0"/>
                <a:ea typeface="Aptos" pitchFamily="34" charset="-122"/>
                <a:cs typeface="Aptos" pitchFamily="34" charset="-120"/>
              </a:rPr>
              <a:t>SHARED OUTCOME</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86" name="Text 41">
            <a:extLst>
              <a:ext uri="{FF2B5EF4-FFF2-40B4-BE49-F238E27FC236}">
                <a16:creationId xmlns:a16="http://schemas.microsoft.com/office/drawing/2014/main" id="{6BD4EC98-AAFC-2F5C-3FEB-2DDF5218B522}"/>
              </a:ext>
            </a:extLst>
          </p:cNvPr>
          <p:cNvSpPr/>
          <p:nvPr/>
        </p:nvSpPr>
        <p:spPr>
          <a:xfrm>
            <a:off x="2546054" y="5456656"/>
            <a:ext cx="1399032" cy="2286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82B4C"/>
                </a:solidFill>
                <a:effectLst/>
                <a:uLnTx/>
                <a:uFillTx/>
                <a:latin typeface="Aptos" pitchFamily="34" charset="0"/>
                <a:ea typeface="Aptos" pitchFamily="34" charset="-122"/>
                <a:cs typeface="Aptos" pitchFamily="34" charset="-120"/>
              </a:rPr>
              <a:t>Revenue protected</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88" name="Text 42">
            <a:extLst>
              <a:ext uri="{FF2B5EF4-FFF2-40B4-BE49-F238E27FC236}">
                <a16:creationId xmlns:a16="http://schemas.microsoft.com/office/drawing/2014/main" id="{7C05084F-3407-E4B9-A98A-30932C34AF6A}"/>
              </a:ext>
            </a:extLst>
          </p:cNvPr>
          <p:cNvSpPr/>
          <p:nvPr/>
        </p:nvSpPr>
        <p:spPr>
          <a:xfrm>
            <a:off x="3963374" y="5438368"/>
            <a:ext cx="155448" cy="24688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89B3C"/>
                </a:solidFill>
                <a:effectLst/>
                <a:uLnTx/>
                <a:uFillTx/>
                <a:latin typeface="Aptos" pitchFamily="34" charset="0"/>
                <a:ea typeface="Aptos" pitchFamily="34" charset="-122"/>
                <a:cs typeface="Aptos" pitchFamily="34" charset="-120"/>
              </a:rPr>
              <a:t>•</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90" name="Text 43">
            <a:extLst>
              <a:ext uri="{FF2B5EF4-FFF2-40B4-BE49-F238E27FC236}">
                <a16:creationId xmlns:a16="http://schemas.microsoft.com/office/drawing/2014/main" id="{23E3D09B-B807-A5B3-D5A5-C00A7E78D581}"/>
              </a:ext>
            </a:extLst>
          </p:cNvPr>
          <p:cNvSpPr/>
          <p:nvPr/>
        </p:nvSpPr>
        <p:spPr>
          <a:xfrm>
            <a:off x="4146254" y="5456656"/>
            <a:ext cx="1572768" cy="2286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82B4C"/>
                </a:solidFill>
                <a:effectLst/>
                <a:uLnTx/>
                <a:uFillTx/>
                <a:latin typeface="Aptos" pitchFamily="34" charset="0"/>
                <a:ea typeface="Aptos" pitchFamily="34" charset="-122"/>
                <a:cs typeface="Aptos" pitchFamily="34" charset="-120"/>
              </a:rPr>
              <a:t>Lawful trade enabled</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92" name="Text 44">
            <a:extLst>
              <a:ext uri="{FF2B5EF4-FFF2-40B4-BE49-F238E27FC236}">
                <a16:creationId xmlns:a16="http://schemas.microsoft.com/office/drawing/2014/main" id="{52EF16A0-C196-91B9-015E-7469019F6634}"/>
              </a:ext>
            </a:extLst>
          </p:cNvPr>
          <p:cNvSpPr/>
          <p:nvPr/>
        </p:nvSpPr>
        <p:spPr>
          <a:xfrm>
            <a:off x="5737310" y="5438368"/>
            <a:ext cx="155448" cy="24688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89B3C"/>
                </a:solidFill>
                <a:effectLst/>
                <a:uLnTx/>
                <a:uFillTx/>
                <a:latin typeface="Aptos" pitchFamily="34" charset="0"/>
                <a:ea typeface="Aptos" pitchFamily="34" charset="-122"/>
                <a:cs typeface="Aptos" pitchFamily="34" charset="-120"/>
              </a:rPr>
              <a:t>•</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94" name="Text 45">
            <a:extLst>
              <a:ext uri="{FF2B5EF4-FFF2-40B4-BE49-F238E27FC236}">
                <a16:creationId xmlns:a16="http://schemas.microsoft.com/office/drawing/2014/main" id="{D4938E5D-B40A-D9D5-DBBB-74DFE628CB41}"/>
              </a:ext>
            </a:extLst>
          </p:cNvPr>
          <p:cNvSpPr/>
          <p:nvPr/>
        </p:nvSpPr>
        <p:spPr>
          <a:xfrm>
            <a:off x="5911046" y="5456656"/>
            <a:ext cx="1847088" cy="2286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82B4C"/>
                </a:solidFill>
                <a:effectLst/>
                <a:uLnTx/>
                <a:uFillTx/>
                <a:latin typeface="Aptos" pitchFamily="34" charset="0"/>
                <a:ea typeface="Aptos" pitchFamily="34" charset="-122"/>
                <a:cs typeface="Aptos" pitchFamily="34" charset="-120"/>
              </a:rPr>
              <a:t>Communities safeguarded</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96" name="Text 46">
            <a:extLst>
              <a:ext uri="{FF2B5EF4-FFF2-40B4-BE49-F238E27FC236}">
                <a16:creationId xmlns:a16="http://schemas.microsoft.com/office/drawing/2014/main" id="{FDCDCFBB-4DB9-F898-52A2-F9E1C6997E2F}"/>
              </a:ext>
            </a:extLst>
          </p:cNvPr>
          <p:cNvSpPr/>
          <p:nvPr/>
        </p:nvSpPr>
        <p:spPr>
          <a:xfrm>
            <a:off x="7776422" y="5438368"/>
            <a:ext cx="155448" cy="24688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89B3C"/>
                </a:solidFill>
                <a:effectLst/>
                <a:uLnTx/>
                <a:uFillTx/>
                <a:latin typeface="Aptos" pitchFamily="34" charset="0"/>
                <a:ea typeface="Aptos" pitchFamily="34" charset="-122"/>
                <a:cs typeface="Aptos" pitchFamily="34" charset="-120"/>
              </a:rPr>
              <a:t>•</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98" name="Text 47">
            <a:extLst>
              <a:ext uri="{FF2B5EF4-FFF2-40B4-BE49-F238E27FC236}">
                <a16:creationId xmlns:a16="http://schemas.microsoft.com/office/drawing/2014/main" id="{7E998F29-C131-7CC9-8B10-AF22ACCA03D6}"/>
              </a:ext>
            </a:extLst>
          </p:cNvPr>
          <p:cNvSpPr/>
          <p:nvPr/>
        </p:nvSpPr>
        <p:spPr>
          <a:xfrm>
            <a:off x="7968446" y="5456656"/>
            <a:ext cx="2176272" cy="24688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82B4C"/>
                </a:solidFill>
                <a:effectLst/>
                <a:uLnTx/>
                <a:uFillTx/>
                <a:latin typeface="Aptos" pitchFamily="34" charset="0"/>
                <a:ea typeface="Aptos" pitchFamily="34" charset="-122"/>
                <a:cs typeface="Aptos" pitchFamily="34" charset="-120"/>
              </a:rPr>
              <a:t>Tourism and investment supported</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sp>
        <p:nvSpPr>
          <p:cNvPr id="100" name="Text 48">
            <a:extLst>
              <a:ext uri="{FF2B5EF4-FFF2-40B4-BE49-F238E27FC236}">
                <a16:creationId xmlns:a16="http://schemas.microsoft.com/office/drawing/2014/main" id="{4A7CEA64-A4A8-507B-168B-0367D68A0F5D}"/>
              </a:ext>
            </a:extLst>
          </p:cNvPr>
          <p:cNvSpPr/>
          <p:nvPr/>
        </p:nvSpPr>
        <p:spPr>
          <a:xfrm>
            <a:off x="10163006" y="5438368"/>
            <a:ext cx="155448" cy="24688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89B3C"/>
                </a:solidFill>
                <a:effectLst/>
                <a:uLnTx/>
                <a:uFillTx/>
                <a:latin typeface="Aptos" pitchFamily="34" charset="0"/>
                <a:ea typeface="Aptos" pitchFamily="34" charset="-122"/>
                <a:cs typeface="Aptos" pitchFamily="34" charset="-120"/>
              </a:rPr>
              <a:t>•</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102" name="Text 49">
            <a:extLst>
              <a:ext uri="{FF2B5EF4-FFF2-40B4-BE49-F238E27FC236}">
                <a16:creationId xmlns:a16="http://schemas.microsoft.com/office/drawing/2014/main" id="{A3337326-24FD-4079-C16D-056A8F7427EF}"/>
              </a:ext>
            </a:extLst>
          </p:cNvPr>
          <p:cNvSpPr/>
          <p:nvPr/>
        </p:nvSpPr>
        <p:spPr>
          <a:xfrm>
            <a:off x="10345886" y="5456656"/>
            <a:ext cx="1188720" cy="2286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82B4C"/>
                </a:solidFill>
                <a:effectLst/>
                <a:uLnTx/>
                <a:uFillTx/>
                <a:latin typeface="Aptos" pitchFamily="34" charset="0"/>
                <a:ea typeface="Aptos" pitchFamily="34" charset="-122"/>
                <a:cs typeface="Aptos" pitchFamily="34" charset="-120"/>
              </a:rPr>
              <a:t>Economic growth</a:t>
            </a:r>
            <a:endParaRPr kumimoji="0" lang="en-US" sz="1050" b="0" i="0" u="none" strike="noStrike" kern="1200" cap="none" spc="0" normalizeH="0" baseline="0" noProof="0">
              <a:ln>
                <a:noFill/>
              </a:ln>
              <a:solidFill>
                <a:prstClr val="black"/>
              </a:solidFill>
              <a:effectLst/>
              <a:uLnTx/>
              <a:uFillTx/>
              <a:latin typeface="Aptos"/>
              <a:ea typeface="+mn-ea"/>
              <a:cs typeface="+mn-cs"/>
            </a:endParaRPr>
          </a:p>
        </p:txBody>
      </p:sp>
      <p:pic>
        <p:nvPicPr>
          <p:cNvPr id="104" name="Image 1" descr="preencoded.png">
            <a:extLst>
              <a:ext uri="{FF2B5EF4-FFF2-40B4-BE49-F238E27FC236}">
                <a16:creationId xmlns:a16="http://schemas.microsoft.com/office/drawing/2014/main" id="{0D4DFEEC-4B49-76A3-C611-AB800CFD687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72862" y="3772425"/>
            <a:ext cx="310896" cy="310896"/>
          </a:xfrm>
          <a:prstGeom prst="rect">
            <a:avLst/>
          </a:prstGeom>
        </p:spPr>
      </p:pic>
      <p:sp>
        <p:nvSpPr>
          <p:cNvPr id="106" name="Shape 10">
            <a:extLst>
              <a:ext uri="{FF2B5EF4-FFF2-40B4-BE49-F238E27FC236}">
                <a16:creationId xmlns:a16="http://schemas.microsoft.com/office/drawing/2014/main" id="{DC78E298-CD94-4F41-FEC8-51AA7D6B946F}"/>
              </a:ext>
            </a:extLst>
          </p:cNvPr>
          <p:cNvSpPr/>
          <p:nvPr/>
        </p:nvSpPr>
        <p:spPr>
          <a:xfrm>
            <a:off x="853990" y="1960714"/>
            <a:ext cx="585216" cy="585216"/>
          </a:xfrm>
          <a:prstGeom prst="roundRect">
            <a:avLst>
              <a:gd name="adj" fmla="val 12500"/>
            </a:avLst>
          </a:prstGeom>
          <a:solidFill>
            <a:srgbClr val="007F7B"/>
          </a:solidFill>
          <a:ln w="12700">
            <a:solidFill>
              <a:srgbClr val="007F7B"/>
            </a:solidFill>
            <a:prstDash val="solid"/>
          </a:ln>
        </p:spPr>
        <p:txBody>
          <a:bodyPr/>
          <a:lstStyle/>
          <a:p>
            <a:endParaRPr lang="en-ZA"/>
          </a:p>
        </p:txBody>
      </p:sp>
      <p:pic>
        <p:nvPicPr>
          <p:cNvPr id="108" name="Image 0" descr="preencoded.png">
            <a:extLst>
              <a:ext uri="{FF2B5EF4-FFF2-40B4-BE49-F238E27FC236}">
                <a16:creationId xmlns:a16="http://schemas.microsoft.com/office/drawing/2014/main" id="{4ECA62E3-8DF3-FDAF-2E47-DE0CE7F14B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150" y="2097874"/>
            <a:ext cx="310896" cy="310896"/>
          </a:xfrm>
          <a:prstGeom prst="rect">
            <a:avLst/>
          </a:prstGeom>
        </p:spPr>
      </p:pic>
      <p:sp>
        <p:nvSpPr>
          <p:cNvPr id="110" name="Shape 20">
            <a:extLst>
              <a:ext uri="{FF2B5EF4-FFF2-40B4-BE49-F238E27FC236}">
                <a16:creationId xmlns:a16="http://schemas.microsoft.com/office/drawing/2014/main" id="{645EB88A-42E3-B5EF-4C73-964968CA80DF}"/>
              </a:ext>
            </a:extLst>
          </p:cNvPr>
          <p:cNvSpPr/>
          <p:nvPr/>
        </p:nvSpPr>
        <p:spPr>
          <a:xfrm>
            <a:off x="8288062" y="1960714"/>
            <a:ext cx="585216" cy="585216"/>
          </a:xfrm>
          <a:prstGeom prst="roundRect">
            <a:avLst>
              <a:gd name="adj" fmla="val 12500"/>
            </a:avLst>
          </a:prstGeom>
          <a:solidFill>
            <a:srgbClr val="B44343"/>
          </a:solidFill>
          <a:ln w="12700">
            <a:solidFill>
              <a:srgbClr val="B44343"/>
            </a:solidFill>
            <a:prstDash val="solid"/>
          </a:ln>
        </p:spPr>
        <p:txBody>
          <a:bodyPr/>
          <a:lstStyle/>
          <a:p>
            <a:endParaRPr lang="en-ZA"/>
          </a:p>
        </p:txBody>
      </p:sp>
      <p:pic>
        <p:nvPicPr>
          <p:cNvPr id="112" name="Image 2" descr="preencoded.png">
            <a:extLst>
              <a:ext uri="{FF2B5EF4-FFF2-40B4-BE49-F238E27FC236}">
                <a16:creationId xmlns:a16="http://schemas.microsoft.com/office/drawing/2014/main" id="{0ED3CEBE-7132-576C-39F6-1755E8D0050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25222" y="2097874"/>
            <a:ext cx="310896" cy="310896"/>
          </a:xfrm>
          <a:prstGeom prst="rect">
            <a:avLst/>
          </a:prstGeom>
        </p:spPr>
      </p:pic>
      <p:pic>
        <p:nvPicPr>
          <p:cNvPr id="114" name="Image 3" descr="preencoded.png">
            <a:extLst>
              <a:ext uri="{FF2B5EF4-FFF2-40B4-BE49-F238E27FC236}">
                <a16:creationId xmlns:a16="http://schemas.microsoft.com/office/drawing/2014/main" id="{B04175DB-0209-EAAA-D84D-4FFB5D98939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425222" y="3725506"/>
            <a:ext cx="310896" cy="310896"/>
          </a:xfrm>
          <a:prstGeom prst="rect">
            <a:avLst/>
          </a:prstGeom>
        </p:spPr>
      </p:pic>
    </p:spTree>
    <p:extLst>
      <p:ext uri="{BB962C8B-B14F-4D97-AF65-F5344CB8AC3E}">
        <p14:creationId xmlns:p14="http://schemas.microsoft.com/office/powerpoint/2010/main" val="626041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7883A-3D7A-8CE0-D4C1-F2F72CAACB9F}"/>
            </a:ext>
          </a:extLst>
        </p:cNvPr>
        <p:cNvGrpSpPr/>
        <p:nvPr/>
      </p:nvGrpSpPr>
      <p:grpSpPr>
        <a:xfrm>
          <a:off x="0" y="0"/>
          <a:ext cx="0" cy="0"/>
          <a:chOff x="0" y="0"/>
          <a:chExt cx="0" cy="0"/>
        </a:xfrm>
      </p:grpSpPr>
      <p:sp>
        <p:nvSpPr>
          <p:cNvPr id="144" name="Shape 12">
            <a:extLst>
              <a:ext uri="{FF2B5EF4-FFF2-40B4-BE49-F238E27FC236}">
                <a16:creationId xmlns:a16="http://schemas.microsoft.com/office/drawing/2014/main" id="{C167A50C-6B7D-D5D5-4BFF-CAE58B79E1F3}"/>
              </a:ext>
            </a:extLst>
          </p:cNvPr>
          <p:cNvSpPr/>
          <p:nvPr/>
        </p:nvSpPr>
        <p:spPr>
          <a:xfrm>
            <a:off x="3374136" y="1673352"/>
            <a:ext cx="2487168" cy="4160520"/>
          </a:xfrm>
          <a:prstGeom prst="roundRect">
            <a:avLst>
              <a:gd name="adj" fmla="val 2941"/>
            </a:avLst>
          </a:prstGeom>
          <a:solidFill>
            <a:srgbClr val="FFFFFF"/>
          </a:solidFill>
          <a:ln w="12700">
            <a:solidFill>
              <a:srgbClr val="DFE6EC"/>
            </a:solidFill>
            <a:prstDash val="solid"/>
          </a:ln>
          <a:effectLst>
            <a:outerShdw blurRad="20320" dist="8890" dir="2700000" algn="bl" rotWithShape="0">
              <a:srgbClr val="000000">
                <a:alpha val="14000"/>
              </a:srgbClr>
            </a:outerShdw>
          </a:effectLst>
        </p:spPr>
        <p:txBody>
          <a:bodyPr/>
          <a:lstStyle/>
          <a:p>
            <a:endParaRPr lang="en-ZA"/>
          </a:p>
        </p:txBody>
      </p:sp>
      <p:sp>
        <p:nvSpPr>
          <p:cNvPr id="4" name="TextBox 3">
            <a:extLst>
              <a:ext uri="{FF2B5EF4-FFF2-40B4-BE49-F238E27FC236}">
                <a16:creationId xmlns:a16="http://schemas.microsoft.com/office/drawing/2014/main" id="{5AD4E766-2B6C-5EB1-E0E3-A4E57F5B8A5C}"/>
              </a:ext>
            </a:extLst>
          </p:cNvPr>
          <p:cNvSpPr txBox="1"/>
          <p:nvPr/>
        </p:nvSpPr>
        <p:spPr>
          <a:xfrm>
            <a:off x="9644743" y="-565064"/>
            <a:ext cx="6096000" cy="369332"/>
          </a:xfrm>
          <a:prstGeom prst="rect">
            <a:avLst/>
          </a:prstGeom>
          <a:noFill/>
        </p:spPr>
        <p:txBody>
          <a:bodyPr wrap="square">
            <a:spAutoFit/>
          </a:bodyPr>
          <a:lstStyle/>
          <a:p>
            <a:r>
              <a:rPr lang="en-ZA" b="0" i="0" u="none" strike="noStrike">
                <a:solidFill>
                  <a:srgbClr val="FF0000"/>
                </a:solidFill>
                <a:effectLst/>
                <a:latin typeface="Aptos" panose="020B0004020202020204" pitchFamily="34" charset="0"/>
              </a:rPr>
              <a:t>(Divider/sub-divider Page 2) </a:t>
            </a:r>
            <a:endParaRPr lang="en-US">
              <a:solidFill>
                <a:srgbClr val="FF0000"/>
              </a:solidFill>
            </a:endParaRPr>
          </a:p>
        </p:txBody>
      </p:sp>
      <p:sp>
        <p:nvSpPr>
          <p:cNvPr id="3" name="Text 0">
            <a:extLst>
              <a:ext uri="{FF2B5EF4-FFF2-40B4-BE49-F238E27FC236}">
                <a16:creationId xmlns:a16="http://schemas.microsoft.com/office/drawing/2014/main" id="{5C162FEA-D667-4289-2B7B-60B09ED57AF9}"/>
              </a:ext>
            </a:extLst>
          </p:cNvPr>
          <p:cNvSpPr/>
          <p:nvPr/>
        </p:nvSpPr>
        <p:spPr>
          <a:xfrm>
            <a:off x="334969" y="454214"/>
            <a:ext cx="6400800" cy="347472"/>
          </a:xfrm>
          <a:prstGeom prst="rect">
            <a:avLst/>
          </a:prstGeom>
          <a:noFill/>
          <a:ln/>
        </p:spPr>
        <p:txBody>
          <a:bodyPr wrap="square" lIns="0" tIns="0" rIns="0" bIns="0" rtlCol="0" anchor="ctr"/>
          <a:lstStyle/>
          <a:p>
            <a:pPr marL="0" indent="0">
              <a:buNone/>
            </a:pPr>
            <a:endParaRPr lang="en-US" sz="2500">
              <a:solidFill>
                <a:schemeClr val="accent1">
                  <a:lumMod val="75000"/>
                </a:schemeClr>
              </a:solidFill>
            </a:endParaRPr>
          </a:p>
        </p:txBody>
      </p:sp>
      <p:sp>
        <p:nvSpPr>
          <p:cNvPr id="6" name="Text 1">
            <a:extLst>
              <a:ext uri="{FF2B5EF4-FFF2-40B4-BE49-F238E27FC236}">
                <a16:creationId xmlns:a16="http://schemas.microsoft.com/office/drawing/2014/main" id="{8D5700AD-66D6-8DA5-CADA-946B46A13975}"/>
              </a:ext>
            </a:extLst>
          </p:cNvPr>
          <p:cNvSpPr/>
          <p:nvPr/>
        </p:nvSpPr>
        <p:spPr>
          <a:xfrm>
            <a:off x="440685" y="1106424"/>
            <a:ext cx="8346699" cy="457200"/>
          </a:xfrm>
          <a:prstGeom prst="rect">
            <a:avLst/>
          </a:prstGeom>
          <a:noFill/>
          <a:ln/>
        </p:spPr>
        <p:txBody>
          <a:bodyPr wrap="square" lIns="0" tIns="0" rIns="0" bIns="0" rtlCol="0" anchor="ctr"/>
          <a:lstStyle/>
          <a:p>
            <a:r>
              <a:rPr lang="en-US" b="1">
                <a:solidFill>
                  <a:srgbClr val="0B7A5C"/>
                </a:solidFill>
                <a:ea typeface="Aptos Display" pitchFamily="34" charset="-122"/>
                <a:cs typeface="Aptos Display" pitchFamily="34" charset="-120"/>
              </a:rPr>
              <a:t>Four questions. One clear obligation. </a:t>
            </a:r>
          </a:p>
          <a:p>
            <a:r>
              <a:rPr lang="en-US" b="1">
                <a:solidFill>
                  <a:schemeClr val="tx1">
                    <a:lumMod val="50000"/>
                    <a:lumOff val="50000"/>
                  </a:schemeClr>
                </a:solidFill>
                <a:ea typeface="Aptos" pitchFamily="34" charset="-122"/>
                <a:cs typeface="Aptos" pitchFamily="34" charset="-120"/>
              </a:rPr>
              <a:t>Complete it for every journey, even when you have nothing to declare</a:t>
            </a:r>
            <a:r>
              <a:rPr lang="en-US" sz="1600">
                <a:solidFill>
                  <a:schemeClr val="tx1">
                    <a:lumMod val="50000"/>
                    <a:lumOff val="50000"/>
                  </a:schemeClr>
                </a:solidFill>
                <a:ea typeface="Aptos" pitchFamily="34" charset="-122"/>
                <a:cs typeface="Aptos" pitchFamily="34" charset="-120"/>
              </a:rPr>
              <a:t>.</a:t>
            </a:r>
            <a:endParaRPr lang="en-US" sz="1600">
              <a:solidFill>
                <a:schemeClr val="tx1">
                  <a:lumMod val="50000"/>
                  <a:lumOff val="50000"/>
                </a:schemeClr>
              </a:solidFill>
            </a:endParaRPr>
          </a:p>
          <a:p>
            <a:pPr marL="0" indent="0">
              <a:buNone/>
            </a:pPr>
            <a:endParaRPr lang="en-US"/>
          </a:p>
        </p:txBody>
      </p:sp>
      <p:sp>
        <p:nvSpPr>
          <p:cNvPr id="8" name="Text 2">
            <a:extLst>
              <a:ext uri="{FF2B5EF4-FFF2-40B4-BE49-F238E27FC236}">
                <a16:creationId xmlns:a16="http://schemas.microsoft.com/office/drawing/2014/main" id="{B57F02EE-2F6C-AAE2-2227-EB983FF0468F}"/>
              </a:ext>
            </a:extLst>
          </p:cNvPr>
          <p:cNvSpPr/>
          <p:nvPr/>
        </p:nvSpPr>
        <p:spPr>
          <a:xfrm>
            <a:off x="4928616" y="955548"/>
            <a:ext cx="7159752" cy="530352"/>
          </a:xfrm>
          <a:prstGeom prst="rect">
            <a:avLst/>
          </a:prstGeom>
          <a:noFill/>
          <a:ln/>
        </p:spPr>
        <p:txBody>
          <a:bodyPr wrap="square" lIns="0" tIns="0" rIns="0" bIns="0" rtlCol="0" anchor="ctr"/>
          <a:lstStyle/>
          <a:p>
            <a:pPr marL="0" indent="0" algn="r">
              <a:buNone/>
            </a:pPr>
            <a:endParaRPr lang="en-US" sz="1600">
              <a:solidFill>
                <a:schemeClr val="tx1">
                  <a:lumMod val="50000"/>
                  <a:lumOff val="50000"/>
                </a:schemeClr>
              </a:solidFill>
            </a:endParaRPr>
          </a:p>
        </p:txBody>
      </p:sp>
      <p:sp>
        <p:nvSpPr>
          <p:cNvPr id="16" name="Shape 3">
            <a:extLst>
              <a:ext uri="{FF2B5EF4-FFF2-40B4-BE49-F238E27FC236}">
                <a16:creationId xmlns:a16="http://schemas.microsoft.com/office/drawing/2014/main" id="{25B7535F-9090-527E-FCF8-EB50B2AE808E}"/>
              </a:ext>
            </a:extLst>
          </p:cNvPr>
          <p:cNvSpPr/>
          <p:nvPr/>
        </p:nvSpPr>
        <p:spPr>
          <a:xfrm>
            <a:off x="502920" y="1700784"/>
            <a:ext cx="2487168" cy="4160520"/>
          </a:xfrm>
          <a:prstGeom prst="roundRect">
            <a:avLst>
              <a:gd name="adj" fmla="val 2941"/>
            </a:avLst>
          </a:prstGeom>
          <a:solidFill>
            <a:srgbClr val="FFFFFF"/>
          </a:solidFill>
          <a:ln w="12700">
            <a:solidFill>
              <a:srgbClr val="DFE6EC"/>
            </a:solidFill>
            <a:prstDash val="solid"/>
          </a:ln>
          <a:effectLst>
            <a:outerShdw blurRad="20320" dist="8890" dir="2700000" algn="bl" rotWithShape="0">
              <a:srgbClr val="000000">
                <a:alpha val="14000"/>
              </a:srgbClr>
            </a:outerShdw>
          </a:effectLst>
        </p:spPr>
        <p:txBody>
          <a:bodyPr/>
          <a:lstStyle/>
          <a:p>
            <a:endParaRPr lang="en-ZA"/>
          </a:p>
        </p:txBody>
      </p:sp>
      <p:sp>
        <p:nvSpPr>
          <p:cNvPr id="18" name="Shape 4">
            <a:extLst>
              <a:ext uri="{FF2B5EF4-FFF2-40B4-BE49-F238E27FC236}">
                <a16:creationId xmlns:a16="http://schemas.microsoft.com/office/drawing/2014/main" id="{D8BCC095-8770-98D8-0EA6-7D2D67F6F1EE}"/>
              </a:ext>
            </a:extLst>
          </p:cNvPr>
          <p:cNvSpPr/>
          <p:nvPr/>
        </p:nvSpPr>
        <p:spPr>
          <a:xfrm>
            <a:off x="502920" y="1700784"/>
            <a:ext cx="2487168" cy="777240"/>
          </a:xfrm>
          <a:prstGeom prst="roundRect">
            <a:avLst>
              <a:gd name="adj" fmla="val 9412"/>
            </a:avLst>
          </a:prstGeom>
          <a:solidFill>
            <a:srgbClr val="0B7A5C"/>
          </a:solidFill>
          <a:ln w="12700">
            <a:solidFill>
              <a:srgbClr val="0B7A5C"/>
            </a:solidFill>
            <a:prstDash val="solid"/>
          </a:ln>
        </p:spPr>
        <p:txBody>
          <a:bodyPr/>
          <a:lstStyle/>
          <a:p>
            <a:endParaRPr lang="en-ZA"/>
          </a:p>
        </p:txBody>
      </p:sp>
      <p:sp>
        <p:nvSpPr>
          <p:cNvPr id="20" name="Text 5">
            <a:extLst>
              <a:ext uri="{FF2B5EF4-FFF2-40B4-BE49-F238E27FC236}">
                <a16:creationId xmlns:a16="http://schemas.microsoft.com/office/drawing/2014/main" id="{236E56B1-F8FB-C9E0-5F80-14F3FFC99902}"/>
              </a:ext>
            </a:extLst>
          </p:cNvPr>
          <p:cNvSpPr/>
          <p:nvPr/>
        </p:nvSpPr>
        <p:spPr>
          <a:xfrm>
            <a:off x="2441448" y="1874520"/>
            <a:ext cx="347472" cy="228600"/>
          </a:xfrm>
          <a:prstGeom prst="rect">
            <a:avLst/>
          </a:prstGeom>
          <a:noFill/>
          <a:ln/>
        </p:spPr>
        <p:txBody>
          <a:bodyPr wrap="square" lIns="0" tIns="0" rIns="0" bIns="0" rtlCol="0" anchor="ctr"/>
          <a:lstStyle/>
          <a:p>
            <a:pPr marL="0" indent="0" algn="r">
              <a:buNone/>
            </a:pPr>
            <a:r>
              <a:rPr lang="en-US" sz="2000" b="1">
                <a:solidFill>
                  <a:srgbClr val="FFFFFF">
                    <a:alpha val="80000"/>
                  </a:srgbClr>
                </a:solidFill>
                <a:latin typeface="Aptos" pitchFamily="34" charset="0"/>
                <a:ea typeface="Aptos" pitchFamily="34" charset="-122"/>
                <a:cs typeface="Aptos" pitchFamily="34" charset="-120"/>
              </a:rPr>
              <a:t>01</a:t>
            </a:r>
            <a:endParaRPr lang="en-US" sz="2000"/>
          </a:p>
        </p:txBody>
      </p:sp>
      <p:sp>
        <p:nvSpPr>
          <p:cNvPr id="22" name="Text 6">
            <a:extLst>
              <a:ext uri="{FF2B5EF4-FFF2-40B4-BE49-F238E27FC236}">
                <a16:creationId xmlns:a16="http://schemas.microsoft.com/office/drawing/2014/main" id="{7AF2CBE7-77A2-2E8D-2B30-F9A572EE7217}"/>
              </a:ext>
            </a:extLst>
          </p:cNvPr>
          <p:cNvSpPr/>
          <p:nvPr/>
        </p:nvSpPr>
        <p:spPr>
          <a:xfrm>
            <a:off x="704088" y="1865376"/>
            <a:ext cx="1325880" cy="274320"/>
          </a:xfrm>
          <a:prstGeom prst="rect">
            <a:avLst/>
          </a:prstGeom>
          <a:noFill/>
          <a:ln/>
        </p:spPr>
        <p:txBody>
          <a:bodyPr wrap="square" lIns="0" tIns="0" rIns="0" bIns="0" rtlCol="0" anchor="ctr"/>
          <a:lstStyle/>
          <a:p>
            <a:pPr marL="0" indent="0">
              <a:buNone/>
            </a:pPr>
            <a:r>
              <a:rPr lang="en-US" sz="2000" b="1" kern="0" spc="140">
                <a:solidFill>
                  <a:srgbClr val="FFFFFF"/>
                </a:solidFill>
                <a:latin typeface="Aptos Display" pitchFamily="34" charset="0"/>
                <a:ea typeface="Aptos Display" pitchFamily="34" charset="-122"/>
                <a:cs typeface="Aptos Display" pitchFamily="34" charset="-120"/>
              </a:rPr>
              <a:t>WHO?</a:t>
            </a:r>
            <a:endParaRPr lang="en-US" sz="2000"/>
          </a:p>
        </p:txBody>
      </p:sp>
      <p:pic>
        <p:nvPicPr>
          <p:cNvPr id="24" name="Image 0" descr="preencoded.png">
            <a:extLst>
              <a:ext uri="{FF2B5EF4-FFF2-40B4-BE49-F238E27FC236}">
                <a16:creationId xmlns:a16="http://schemas.microsoft.com/office/drawing/2014/main" id="{8911B473-A9E5-3F95-79F0-B0063D0900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6384" y="2788920"/>
            <a:ext cx="420624" cy="420624"/>
          </a:xfrm>
          <a:prstGeom prst="rect">
            <a:avLst/>
          </a:prstGeom>
        </p:spPr>
      </p:pic>
      <p:sp>
        <p:nvSpPr>
          <p:cNvPr id="26" name="Text 8">
            <a:extLst>
              <a:ext uri="{FF2B5EF4-FFF2-40B4-BE49-F238E27FC236}">
                <a16:creationId xmlns:a16="http://schemas.microsoft.com/office/drawing/2014/main" id="{9D9FAA96-3841-6E39-4803-31E28F1E8210}"/>
              </a:ext>
            </a:extLst>
          </p:cNvPr>
          <p:cNvSpPr/>
          <p:nvPr/>
        </p:nvSpPr>
        <p:spPr>
          <a:xfrm>
            <a:off x="685800" y="3465576"/>
            <a:ext cx="2103120" cy="594360"/>
          </a:xfrm>
          <a:prstGeom prst="rect">
            <a:avLst/>
          </a:prstGeom>
          <a:noFill/>
          <a:ln/>
        </p:spPr>
        <p:txBody>
          <a:bodyPr wrap="square" lIns="0" tIns="0" rIns="0" bIns="0" rtlCol="0" anchor="ctr">
            <a:normAutofit/>
          </a:bodyPr>
          <a:lstStyle/>
          <a:p>
            <a:pPr marL="0" indent="0">
              <a:buNone/>
            </a:pPr>
            <a:r>
              <a:rPr lang="en-US" b="1">
                <a:solidFill>
                  <a:srgbClr val="193246"/>
                </a:solidFill>
                <a:latin typeface="Aptos Display" pitchFamily="34" charset="0"/>
                <a:ea typeface="Aptos Display" pitchFamily="34" charset="-122"/>
                <a:cs typeface="Aptos Display" pitchFamily="34" charset="-120"/>
              </a:rPr>
              <a:t>Every Traveller</a:t>
            </a:r>
            <a:endParaRPr lang="en-US"/>
          </a:p>
        </p:txBody>
      </p:sp>
      <p:sp>
        <p:nvSpPr>
          <p:cNvPr id="28" name="Text 9">
            <a:extLst>
              <a:ext uri="{FF2B5EF4-FFF2-40B4-BE49-F238E27FC236}">
                <a16:creationId xmlns:a16="http://schemas.microsoft.com/office/drawing/2014/main" id="{EAAA96F1-D713-B390-49CC-425884D78B57}"/>
              </a:ext>
            </a:extLst>
          </p:cNvPr>
          <p:cNvSpPr/>
          <p:nvPr/>
        </p:nvSpPr>
        <p:spPr>
          <a:xfrm>
            <a:off x="685800" y="4279392"/>
            <a:ext cx="2103120" cy="987552"/>
          </a:xfrm>
          <a:prstGeom prst="rect">
            <a:avLst/>
          </a:prstGeom>
          <a:noFill/>
          <a:ln/>
        </p:spPr>
        <p:txBody>
          <a:bodyPr wrap="square" lIns="254" tIns="254" rIns="254" bIns="254" rtlCol="0" anchor="t">
            <a:normAutofit/>
          </a:bodyPr>
          <a:lstStyle/>
          <a:p>
            <a:pPr marL="0" indent="0">
              <a:buNone/>
            </a:pPr>
            <a:r>
              <a:rPr lang="en-US" sz="1400">
                <a:solidFill>
                  <a:srgbClr val="5C6B7A"/>
                </a:solidFill>
                <a:latin typeface="Aptos" pitchFamily="34" charset="0"/>
                <a:ea typeface="Aptos" pitchFamily="34" charset="-122"/>
                <a:cs typeface="Aptos" pitchFamily="34" charset="-120"/>
              </a:rPr>
              <a:t>Entering or leaving South Africa by air, road, sea or rail , including children.</a:t>
            </a:r>
            <a:endParaRPr lang="en-US" sz="1400"/>
          </a:p>
        </p:txBody>
      </p:sp>
      <p:sp>
        <p:nvSpPr>
          <p:cNvPr id="30" name="Text 11">
            <a:extLst>
              <a:ext uri="{FF2B5EF4-FFF2-40B4-BE49-F238E27FC236}">
                <a16:creationId xmlns:a16="http://schemas.microsoft.com/office/drawing/2014/main" id="{0486ED43-D7CF-ED7F-D22B-868C782A9E77}"/>
              </a:ext>
            </a:extLst>
          </p:cNvPr>
          <p:cNvSpPr/>
          <p:nvPr/>
        </p:nvSpPr>
        <p:spPr>
          <a:xfrm>
            <a:off x="502920" y="5385816"/>
            <a:ext cx="2377440" cy="310896"/>
          </a:xfrm>
          <a:prstGeom prst="rect">
            <a:avLst/>
          </a:prstGeom>
          <a:noFill/>
          <a:ln/>
        </p:spPr>
        <p:txBody>
          <a:bodyPr wrap="square" lIns="0" tIns="0" rIns="0" bIns="0" rtlCol="0" anchor="ctr">
            <a:noAutofit/>
          </a:bodyPr>
          <a:lstStyle/>
          <a:p>
            <a:pPr marL="0" indent="0" algn="ctr">
              <a:buNone/>
            </a:pPr>
            <a:r>
              <a:rPr lang="en-US" sz="1200" b="1">
                <a:solidFill>
                  <a:srgbClr val="0B7A5C"/>
                </a:solidFill>
                <a:latin typeface="Aptos" pitchFamily="34" charset="0"/>
                <a:ea typeface="Aptos" pitchFamily="34" charset="-122"/>
                <a:cs typeface="Aptos" pitchFamily="34" charset="-120"/>
              </a:rPr>
              <a:t>One declaration per traveller</a:t>
            </a:r>
            <a:endParaRPr lang="en-US" sz="1200"/>
          </a:p>
        </p:txBody>
      </p:sp>
      <p:sp>
        <p:nvSpPr>
          <p:cNvPr id="32" name="Shape 13">
            <a:extLst>
              <a:ext uri="{FF2B5EF4-FFF2-40B4-BE49-F238E27FC236}">
                <a16:creationId xmlns:a16="http://schemas.microsoft.com/office/drawing/2014/main" id="{9A55A017-A1DF-C205-2232-73BB9FF11A98}"/>
              </a:ext>
            </a:extLst>
          </p:cNvPr>
          <p:cNvSpPr/>
          <p:nvPr/>
        </p:nvSpPr>
        <p:spPr>
          <a:xfrm>
            <a:off x="3359020" y="1673352"/>
            <a:ext cx="2487168" cy="777240"/>
          </a:xfrm>
          <a:prstGeom prst="roundRect">
            <a:avLst>
              <a:gd name="adj" fmla="val 9412"/>
            </a:avLst>
          </a:prstGeom>
          <a:solidFill>
            <a:srgbClr val="F59E0B"/>
          </a:solidFill>
          <a:ln w="12700">
            <a:solidFill>
              <a:srgbClr val="F59E0B"/>
            </a:solidFill>
            <a:prstDash val="solid"/>
          </a:ln>
        </p:spPr>
        <p:txBody>
          <a:bodyPr/>
          <a:lstStyle/>
          <a:p>
            <a:endParaRPr lang="en-ZA"/>
          </a:p>
        </p:txBody>
      </p:sp>
      <p:sp>
        <p:nvSpPr>
          <p:cNvPr id="34" name="Text 14">
            <a:extLst>
              <a:ext uri="{FF2B5EF4-FFF2-40B4-BE49-F238E27FC236}">
                <a16:creationId xmlns:a16="http://schemas.microsoft.com/office/drawing/2014/main" id="{E00E3CAE-3A9D-C226-959E-62CCE82FD57C}"/>
              </a:ext>
            </a:extLst>
          </p:cNvPr>
          <p:cNvSpPr/>
          <p:nvPr/>
        </p:nvSpPr>
        <p:spPr>
          <a:xfrm>
            <a:off x="5340096" y="1874520"/>
            <a:ext cx="347472" cy="228600"/>
          </a:xfrm>
          <a:prstGeom prst="rect">
            <a:avLst/>
          </a:prstGeom>
          <a:noFill/>
          <a:ln/>
        </p:spPr>
        <p:txBody>
          <a:bodyPr wrap="square" lIns="0" tIns="0" rIns="0" bIns="0" rtlCol="0" anchor="ctr"/>
          <a:lstStyle/>
          <a:p>
            <a:pPr marL="0" indent="0" algn="r">
              <a:buNone/>
            </a:pPr>
            <a:r>
              <a:rPr lang="en-US" sz="2000" b="1">
                <a:solidFill>
                  <a:srgbClr val="FFFFFF">
                    <a:alpha val="80000"/>
                  </a:srgbClr>
                </a:solidFill>
                <a:latin typeface="Aptos" pitchFamily="34" charset="0"/>
                <a:ea typeface="Aptos" pitchFamily="34" charset="-122"/>
                <a:cs typeface="Aptos" pitchFamily="34" charset="-120"/>
              </a:rPr>
              <a:t>02</a:t>
            </a:r>
            <a:endParaRPr lang="en-US" sz="2000"/>
          </a:p>
        </p:txBody>
      </p:sp>
      <p:sp>
        <p:nvSpPr>
          <p:cNvPr id="36" name="Text 15">
            <a:extLst>
              <a:ext uri="{FF2B5EF4-FFF2-40B4-BE49-F238E27FC236}">
                <a16:creationId xmlns:a16="http://schemas.microsoft.com/office/drawing/2014/main" id="{F7138A03-C07B-EFB3-C7DA-6DC374923A87}"/>
              </a:ext>
            </a:extLst>
          </p:cNvPr>
          <p:cNvSpPr/>
          <p:nvPr/>
        </p:nvSpPr>
        <p:spPr>
          <a:xfrm>
            <a:off x="3602736" y="1865376"/>
            <a:ext cx="1325880" cy="274320"/>
          </a:xfrm>
          <a:prstGeom prst="rect">
            <a:avLst/>
          </a:prstGeom>
          <a:noFill/>
          <a:ln/>
        </p:spPr>
        <p:txBody>
          <a:bodyPr wrap="square" lIns="0" tIns="0" rIns="0" bIns="0" rtlCol="0" anchor="ctr"/>
          <a:lstStyle/>
          <a:p>
            <a:pPr marL="0" indent="0">
              <a:buNone/>
            </a:pPr>
            <a:r>
              <a:rPr lang="en-US" sz="2000" b="1" kern="0" spc="140">
                <a:solidFill>
                  <a:srgbClr val="FFFFFF"/>
                </a:solidFill>
                <a:latin typeface="Aptos Display" pitchFamily="34" charset="0"/>
                <a:ea typeface="Aptos Display" pitchFamily="34" charset="-122"/>
                <a:cs typeface="Aptos Display" pitchFamily="34" charset="-120"/>
              </a:rPr>
              <a:t>WHAT?</a:t>
            </a:r>
            <a:endParaRPr lang="en-US" sz="2000"/>
          </a:p>
        </p:txBody>
      </p:sp>
      <p:sp>
        <p:nvSpPr>
          <p:cNvPr id="38" name="Shape 16">
            <a:extLst>
              <a:ext uri="{FF2B5EF4-FFF2-40B4-BE49-F238E27FC236}">
                <a16:creationId xmlns:a16="http://schemas.microsoft.com/office/drawing/2014/main" id="{7EE6F1B4-DA39-567D-F859-1EAC7A87FFE5}"/>
              </a:ext>
            </a:extLst>
          </p:cNvPr>
          <p:cNvSpPr/>
          <p:nvPr/>
        </p:nvSpPr>
        <p:spPr>
          <a:xfrm>
            <a:off x="3584448" y="2688336"/>
            <a:ext cx="621792" cy="621792"/>
          </a:xfrm>
          <a:prstGeom prst="ellipse">
            <a:avLst/>
          </a:prstGeom>
          <a:solidFill>
            <a:srgbClr val="F59E0B">
              <a:alpha val="12000"/>
            </a:srgbClr>
          </a:solidFill>
          <a:ln w="12700">
            <a:solidFill>
              <a:srgbClr val="F59E0B">
                <a:alpha val="0"/>
              </a:srgbClr>
            </a:solidFill>
            <a:prstDash val="solid"/>
          </a:ln>
        </p:spPr>
        <p:txBody>
          <a:bodyPr/>
          <a:lstStyle/>
          <a:p>
            <a:endParaRPr lang="en-ZA"/>
          </a:p>
        </p:txBody>
      </p:sp>
      <p:sp>
        <p:nvSpPr>
          <p:cNvPr id="40" name="Text 17">
            <a:extLst>
              <a:ext uri="{FF2B5EF4-FFF2-40B4-BE49-F238E27FC236}">
                <a16:creationId xmlns:a16="http://schemas.microsoft.com/office/drawing/2014/main" id="{8A3A0202-440C-E6AC-6592-984960B941EC}"/>
              </a:ext>
            </a:extLst>
          </p:cNvPr>
          <p:cNvSpPr/>
          <p:nvPr/>
        </p:nvSpPr>
        <p:spPr>
          <a:xfrm>
            <a:off x="3584448" y="3465576"/>
            <a:ext cx="2103120" cy="594360"/>
          </a:xfrm>
          <a:prstGeom prst="rect">
            <a:avLst/>
          </a:prstGeom>
          <a:noFill/>
          <a:ln/>
        </p:spPr>
        <p:txBody>
          <a:bodyPr wrap="square" lIns="0" tIns="0" rIns="0" bIns="0" rtlCol="0" anchor="ctr">
            <a:normAutofit/>
          </a:bodyPr>
          <a:lstStyle/>
          <a:p>
            <a:pPr marL="0" indent="0">
              <a:buNone/>
            </a:pPr>
            <a:r>
              <a:rPr lang="en-US" b="1">
                <a:solidFill>
                  <a:srgbClr val="193246"/>
                </a:solidFill>
                <a:latin typeface="Aptos Display" pitchFamily="34" charset="0"/>
                <a:ea typeface="Aptos Display" pitchFamily="34" charset="-122"/>
                <a:cs typeface="Aptos Display" pitchFamily="34" charset="-120"/>
              </a:rPr>
              <a:t>Your journey + possessions</a:t>
            </a:r>
            <a:endParaRPr lang="en-US"/>
          </a:p>
        </p:txBody>
      </p:sp>
      <p:sp>
        <p:nvSpPr>
          <p:cNvPr id="42" name="Text 18">
            <a:extLst>
              <a:ext uri="{FF2B5EF4-FFF2-40B4-BE49-F238E27FC236}">
                <a16:creationId xmlns:a16="http://schemas.microsoft.com/office/drawing/2014/main" id="{7438465B-DFB5-B610-39E4-2DFE041A3781}"/>
              </a:ext>
            </a:extLst>
          </p:cNvPr>
          <p:cNvSpPr/>
          <p:nvPr/>
        </p:nvSpPr>
        <p:spPr>
          <a:xfrm>
            <a:off x="3570732" y="4268942"/>
            <a:ext cx="2103120" cy="987552"/>
          </a:xfrm>
          <a:prstGeom prst="rect">
            <a:avLst/>
          </a:prstGeom>
          <a:noFill/>
          <a:ln/>
        </p:spPr>
        <p:txBody>
          <a:bodyPr wrap="square" lIns="254" tIns="254" rIns="254" bIns="254" rtlCol="0" anchor="t">
            <a:normAutofit/>
          </a:bodyPr>
          <a:lstStyle/>
          <a:p>
            <a:pPr marL="0" indent="0">
              <a:buNone/>
            </a:pPr>
            <a:r>
              <a:rPr lang="en-US" sz="1400">
                <a:solidFill>
                  <a:srgbClr val="5C6B7A"/>
                </a:solidFill>
                <a:highlight>
                  <a:srgbClr val="FFFFFF"/>
                </a:highlight>
                <a:latin typeface="Aptos" pitchFamily="34" charset="0"/>
                <a:ea typeface="Aptos" pitchFamily="34" charset="-122"/>
                <a:cs typeface="Aptos" pitchFamily="34" charset="-120"/>
              </a:rPr>
              <a:t>Provide traveller and travel </a:t>
            </a:r>
            <a:r>
              <a:rPr lang="en-US" sz="1400" err="1">
                <a:solidFill>
                  <a:srgbClr val="5C6B7A"/>
                </a:solidFill>
                <a:highlight>
                  <a:srgbClr val="FFFFFF"/>
                </a:highlight>
                <a:latin typeface="Aptos" pitchFamily="34" charset="0"/>
                <a:ea typeface="Aptos" pitchFamily="34" charset="-122"/>
                <a:cs typeface="Aptos" pitchFamily="34" charset="-120"/>
              </a:rPr>
              <a:t>details,then</a:t>
            </a:r>
            <a:r>
              <a:rPr lang="en-US" sz="1400">
                <a:solidFill>
                  <a:srgbClr val="5C6B7A"/>
                </a:solidFill>
                <a:highlight>
                  <a:srgbClr val="FFFFFF"/>
                </a:highlight>
                <a:latin typeface="Aptos" pitchFamily="34" charset="0"/>
                <a:ea typeface="Aptos" pitchFamily="34" charset="-122"/>
                <a:cs typeface="Aptos" pitchFamily="34" charset="-120"/>
              </a:rPr>
              <a:t> declare goods, currency and other reportable items truthfully.</a:t>
            </a:r>
            <a:endParaRPr lang="en-US" sz="1400">
              <a:highlight>
                <a:srgbClr val="FFFFFF"/>
              </a:highlight>
            </a:endParaRPr>
          </a:p>
        </p:txBody>
      </p:sp>
      <p:sp>
        <p:nvSpPr>
          <p:cNvPr id="44" name="Text 20">
            <a:extLst>
              <a:ext uri="{FF2B5EF4-FFF2-40B4-BE49-F238E27FC236}">
                <a16:creationId xmlns:a16="http://schemas.microsoft.com/office/drawing/2014/main" id="{7AC2DFFA-CBC9-2405-38B7-4F2FC1B99054}"/>
              </a:ext>
            </a:extLst>
          </p:cNvPr>
          <p:cNvSpPr/>
          <p:nvPr/>
        </p:nvSpPr>
        <p:spPr>
          <a:xfrm>
            <a:off x="3415284" y="5404104"/>
            <a:ext cx="2304288" cy="310896"/>
          </a:xfrm>
          <a:prstGeom prst="rect">
            <a:avLst/>
          </a:prstGeom>
          <a:noFill/>
          <a:ln/>
        </p:spPr>
        <p:txBody>
          <a:bodyPr wrap="square" lIns="0" tIns="0" rIns="0" bIns="0" rtlCol="0" anchor="ctr">
            <a:noAutofit/>
          </a:bodyPr>
          <a:lstStyle/>
          <a:p>
            <a:pPr marL="0" indent="0" algn="ctr">
              <a:buNone/>
            </a:pPr>
            <a:r>
              <a:rPr lang="en-US" sz="1200" b="1">
                <a:solidFill>
                  <a:srgbClr val="F59E0B"/>
                </a:solidFill>
                <a:latin typeface="Aptos" pitchFamily="34" charset="0"/>
                <a:ea typeface="Aptos" pitchFamily="34" charset="-122"/>
                <a:cs typeface="Aptos" pitchFamily="34" charset="-120"/>
              </a:rPr>
              <a:t>Nil declarations are still required</a:t>
            </a:r>
            <a:endParaRPr lang="en-US" sz="1200"/>
          </a:p>
        </p:txBody>
      </p:sp>
      <p:sp>
        <p:nvSpPr>
          <p:cNvPr id="46" name="Shape 21">
            <a:extLst>
              <a:ext uri="{FF2B5EF4-FFF2-40B4-BE49-F238E27FC236}">
                <a16:creationId xmlns:a16="http://schemas.microsoft.com/office/drawing/2014/main" id="{39BFD1FB-2C02-3150-4AD0-33140E0A10C2}"/>
              </a:ext>
            </a:extLst>
          </p:cNvPr>
          <p:cNvSpPr/>
          <p:nvPr/>
        </p:nvSpPr>
        <p:spPr>
          <a:xfrm>
            <a:off x="6300216" y="1700784"/>
            <a:ext cx="2487168" cy="4160520"/>
          </a:xfrm>
          <a:prstGeom prst="roundRect">
            <a:avLst>
              <a:gd name="adj" fmla="val 2941"/>
            </a:avLst>
          </a:prstGeom>
          <a:solidFill>
            <a:srgbClr val="FFFFFF"/>
          </a:solidFill>
          <a:ln w="12700">
            <a:solidFill>
              <a:srgbClr val="DFE6EC"/>
            </a:solidFill>
            <a:prstDash val="solid"/>
          </a:ln>
          <a:effectLst>
            <a:outerShdw blurRad="20320" dist="8890" dir="2700000" algn="bl" rotWithShape="0">
              <a:srgbClr val="000000">
                <a:alpha val="14000"/>
              </a:srgbClr>
            </a:outerShdw>
          </a:effectLst>
        </p:spPr>
        <p:txBody>
          <a:bodyPr/>
          <a:lstStyle/>
          <a:p>
            <a:endParaRPr lang="en-ZA"/>
          </a:p>
        </p:txBody>
      </p:sp>
      <p:sp>
        <p:nvSpPr>
          <p:cNvPr id="48" name="Shape 22">
            <a:extLst>
              <a:ext uri="{FF2B5EF4-FFF2-40B4-BE49-F238E27FC236}">
                <a16:creationId xmlns:a16="http://schemas.microsoft.com/office/drawing/2014/main" id="{88E7BCCF-27FE-716A-4481-A259FD5DBBA9}"/>
              </a:ext>
            </a:extLst>
          </p:cNvPr>
          <p:cNvSpPr/>
          <p:nvPr/>
        </p:nvSpPr>
        <p:spPr>
          <a:xfrm>
            <a:off x="6300216" y="1700784"/>
            <a:ext cx="2487168" cy="777240"/>
          </a:xfrm>
          <a:prstGeom prst="roundRect">
            <a:avLst>
              <a:gd name="adj" fmla="val 9412"/>
            </a:avLst>
          </a:prstGeom>
          <a:solidFill>
            <a:srgbClr val="2185D0"/>
          </a:solidFill>
          <a:ln w="12700">
            <a:solidFill>
              <a:srgbClr val="2185D0"/>
            </a:solidFill>
            <a:prstDash val="solid"/>
          </a:ln>
        </p:spPr>
        <p:txBody>
          <a:bodyPr/>
          <a:lstStyle/>
          <a:p>
            <a:endParaRPr lang="en-ZA"/>
          </a:p>
        </p:txBody>
      </p:sp>
      <p:sp>
        <p:nvSpPr>
          <p:cNvPr id="50" name="Text 23">
            <a:extLst>
              <a:ext uri="{FF2B5EF4-FFF2-40B4-BE49-F238E27FC236}">
                <a16:creationId xmlns:a16="http://schemas.microsoft.com/office/drawing/2014/main" id="{0302DD3D-110F-CE2D-4989-F949C6CCAB74}"/>
              </a:ext>
            </a:extLst>
          </p:cNvPr>
          <p:cNvSpPr/>
          <p:nvPr/>
        </p:nvSpPr>
        <p:spPr>
          <a:xfrm>
            <a:off x="8238744" y="1874520"/>
            <a:ext cx="347472" cy="228600"/>
          </a:xfrm>
          <a:prstGeom prst="rect">
            <a:avLst/>
          </a:prstGeom>
          <a:noFill/>
          <a:ln/>
        </p:spPr>
        <p:txBody>
          <a:bodyPr wrap="square" lIns="0" tIns="0" rIns="0" bIns="0" rtlCol="0" anchor="ctr"/>
          <a:lstStyle/>
          <a:p>
            <a:pPr marL="0" indent="0" algn="r">
              <a:buNone/>
            </a:pPr>
            <a:r>
              <a:rPr lang="en-US" sz="2000" b="1">
                <a:solidFill>
                  <a:srgbClr val="FFFFFF">
                    <a:alpha val="80000"/>
                  </a:srgbClr>
                </a:solidFill>
                <a:latin typeface="Aptos" pitchFamily="34" charset="0"/>
                <a:ea typeface="Aptos" pitchFamily="34" charset="-122"/>
                <a:cs typeface="Aptos" pitchFamily="34" charset="-120"/>
              </a:rPr>
              <a:t>03</a:t>
            </a:r>
            <a:endParaRPr lang="en-US" sz="2000"/>
          </a:p>
        </p:txBody>
      </p:sp>
      <p:sp>
        <p:nvSpPr>
          <p:cNvPr id="52" name="Text 24">
            <a:extLst>
              <a:ext uri="{FF2B5EF4-FFF2-40B4-BE49-F238E27FC236}">
                <a16:creationId xmlns:a16="http://schemas.microsoft.com/office/drawing/2014/main" id="{07489C6A-D649-0E7A-7AB0-8DEFA3F2923E}"/>
              </a:ext>
            </a:extLst>
          </p:cNvPr>
          <p:cNvSpPr/>
          <p:nvPr/>
        </p:nvSpPr>
        <p:spPr>
          <a:xfrm>
            <a:off x="6501384" y="1865376"/>
            <a:ext cx="1325880" cy="274320"/>
          </a:xfrm>
          <a:prstGeom prst="rect">
            <a:avLst/>
          </a:prstGeom>
          <a:noFill/>
          <a:ln/>
        </p:spPr>
        <p:txBody>
          <a:bodyPr wrap="square" lIns="0" tIns="0" rIns="0" bIns="0" rtlCol="0" anchor="ctr"/>
          <a:lstStyle/>
          <a:p>
            <a:pPr marL="0" indent="0">
              <a:buNone/>
            </a:pPr>
            <a:r>
              <a:rPr lang="en-US" sz="2000" b="1" kern="0" spc="140">
                <a:solidFill>
                  <a:srgbClr val="FFFFFF"/>
                </a:solidFill>
                <a:latin typeface="Aptos Display" pitchFamily="34" charset="0"/>
                <a:ea typeface="Aptos Display" pitchFamily="34" charset="-122"/>
                <a:cs typeface="Aptos Display" pitchFamily="34" charset="-120"/>
              </a:rPr>
              <a:t>HOW?</a:t>
            </a:r>
            <a:endParaRPr lang="en-US" sz="2000"/>
          </a:p>
        </p:txBody>
      </p:sp>
      <p:sp>
        <p:nvSpPr>
          <p:cNvPr id="54" name="Shape 25">
            <a:extLst>
              <a:ext uri="{FF2B5EF4-FFF2-40B4-BE49-F238E27FC236}">
                <a16:creationId xmlns:a16="http://schemas.microsoft.com/office/drawing/2014/main" id="{A83E442B-B826-D3E8-1BA1-CA9990A45A09}"/>
              </a:ext>
            </a:extLst>
          </p:cNvPr>
          <p:cNvSpPr/>
          <p:nvPr/>
        </p:nvSpPr>
        <p:spPr>
          <a:xfrm>
            <a:off x="6483096" y="2688336"/>
            <a:ext cx="621792" cy="621792"/>
          </a:xfrm>
          <a:prstGeom prst="ellipse">
            <a:avLst/>
          </a:prstGeom>
          <a:solidFill>
            <a:srgbClr val="2185D0">
              <a:alpha val="12000"/>
            </a:srgbClr>
          </a:solidFill>
          <a:ln w="12700">
            <a:solidFill>
              <a:srgbClr val="2185D0">
                <a:alpha val="0"/>
              </a:srgbClr>
            </a:solidFill>
            <a:prstDash val="solid"/>
          </a:ln>
        </p:spPr>
        <p:txBody>
          <a:bodyPr/>
          <a:lstStyle/>
          <a:p>
            <a:endParaRPr lang="en-ZA"/>
          </a:p>
        </p:txBody>
      </p:sp>
      <p:sp>
        <p:nvSpPr>
          <p:cNvPr id="56" name="Text 26">
            <a:extLst>
              <a:ext uri="{FF2B5EF4-FFF2-40B4-BE49-F238E27FC236}">
                <a16:creationId xmlns:a16="http://schemas.microsoft.com/office/drawing/2014/main" id="{3BB0E651-07D7-95CE-9419-5DEFD5779C1A}"/>
              </a:ext>
            </a:extLst>
          </p:cNvPr>
          <p:cNvSpPr/>
          <p:nvPr/>
        </p:nvSpPr>
        <p:spPr>
          <a:xfrm>
            <a:off x="6483096" y="3465576"/>
            <a:ext cx="2103120" cy="594360"/>
          </a:xfrm>
          <a:prstGeom prst="rect">
            <a:avLst/>
          </a:prstGeom>
          <a:noFill/>
          <a:ln/>
        </p:spPr>
        <p:txBody>
          <a:bodyPr wrap="square" lIns="0" tIns="0" rIns="0" bIns="0" rtlCol="0" anchor="ctr">
            <a:normAutofit/>
          </a:bodyPr>
          <a:lstStyle/>
          <a:p>
            <a:pPr marL="0" indent="0">
              <a:buNone/>
            </a:pPr>
            <a:r>
              <a:rPr lang="en-US" b="1">
                <a:solidFill>
                  <a:srgbClr val="193246"/>
                </a:solidFill>
                <a:latin typeface="Aptos Display" pitchFamily="34" charset="0"/>
                <a:ea typeface="Aptos Display" pitchFamily="34" charset="-122"/>
                <a:cs typeface="Aptos Display" pitchFamily="34" charset="-120"/>
              </a:rPr>
              <a:t>Submit electronically</a:t>
            </a:r>
            <a:endParaRPr lang="en-US"/>
          </a:p>
        </p:txBody>
      </p:sp>
      <p:sp>
        <p:nvSpPr>
          <p:cNvPr id="58" name="Text 27">
            <a:extLst>
              <a:ext uri="{FF2B5EF4-FFF2-40B4-BE49-F238E27FC236}">
                <a16:creationId xmlns:a16="http://schemas.microsoft.com/office/drawing/2014/main" id="{C47F1A85-4E1D-E86E-3ADC-7286CCE43D45}"/>
              </a:ext>
            </a:extLst>
          </p:cNvPr>
          <p:cNvSpPr/>
          <p:nvPr/>
        </p:nvSpPr>
        <p:spPr>
          <a:xfrm>
            <a:off x="6501384" y="4251960"/>
            <a:ext cx="2103120" cy="1115568"/>
          </a:xfrm>
          <a:prstGeom prst="rect">
            <a:avLst/>
          </a:prstGeom>
          <a:noFill/>
          <a:ln/>
        </p:spPr>
        <p:txBody>
          <a:bodyPr wrap="square" lIns="254" tIns="254" rIns="254" bIns="254" rtlCol="0" anchor="t">
            <a:noAutofit/>
          </a:bodyPr>
          <a:lstStyle/>
          <a:p>
            <a:pPr marL="0" indent="0">
              <a:buNone/>
            </a:pPr>
            <a:r>
              <a:rPr lang="en-US" sz="1400">
                <a:solidFill>
                  <a:srgbClr val="5C6B7A"/>
                </a:solidFill>
                <a:latin typeface="Aptos" pitchFamily="34" charset="0"/>
                <a:ea typeface="Aptos" pitchFamily="34" charset="-122"/>
                <a:cs typeface="Aptos" pitchFamily="34" charset="-120"/>
              </a:rPr>
              <a:t>Use the South African Traveller Declaration WebApp or MobiApp. Submit, then keep the electronic confirmation.</a:t>
            </a:r>
            <a:endParaRPr lang="en-US" sz="1400"/>
          </a:p>
        </p:txBody>
      </p:sp>
      <p:sp>
        <p:nvSpPr>
          <p:cNvPr id="60" name="Text 29">
            <a:extLst>
              <a:ext uri="{FF2B5EF4-FFF2-40B4-BE49-F238E27FC236}">
                <a16:creationId xmlns:a16="http://schemas.microsoft.com/office/drawing/2014/main" id="{10DDDD2E-5F83-B6F7-5A47-90EB99868211}"/>
              </a:ext>
            </a:extLst>
          </p:cNvPr>
          <p:cNvSpPr/>
          <p:nvPr/>
        </p:nvSpPr>
        <p:spPr>
          <a:xfrm>
            <a:off x="6309360" y="5404104"/>
            <a:ext cx="2103120" cy="310896"/>
          </a:xfrm>
          <a:prstGeom prst="rect">
            <a:avLst/>
          </a:prstGeom>
          <a:noFill/>
          <a:ln/>
        </p:spPr>
        <p:txBody>
          <a:bodyPr wrap="square" lIns="0" tIns="0" rIns="0" bIns="0" rtlCol="0" anchor="ctr">
            <a:normAutofit/>
          </a:bodyPr>
          <a:lstStyle/>
          <a:p>
            <a:pPr marL="0" indent="0" algn="ctr">
              <a:buNone/>
            </a:pPr>
            <a:r>
              <a:rPr lang="en-US" sz="1200" b="1">
                <a:solidFill>
                  <a:srgbClr val="2185D0"/>
                </a:solidFill>
                <a:latin typeface="Aptos" pitchFamily="34" charset="0"/>
                <a:ea typeface="Aptos" pitchFamily="34" charset="-122"/>
                <a:cs typeface="Aptos" pitchFamily="34" charset="-120"/>
              </a:rPr>
              <a:t>Assisted options at ports</a:t>
            </a:r>
            <a:endParaRPr lang="en-US" sz="1200"/>
          </a:p>
        </p:txBody>
      </p:sp>
      <p:sp>
        <p:nvSpPr>
          <p:cNvPr id="64" name="Text 32">
            <a:extLst>
              <a:ext uri="{FF2B5EF4-FFF2-40B4-BE49-F238E27FC236}">
                <a16:creationId xmlns:a16="http://schemas.microsoft.com/office/drawing/2014/main" id="{57308388-4BC5-DCDD-C887-644B5051F444}"/>
              </a:ext>
            </a:extLst>
          </p:cNvPr>
          <p:cNvSpPr/>
          <p:nvPr/>
        </p:nvSpPr>
        <p:spPr>
          <a:xfrm>
            <a:off x="11137392" y="1874520"/>
            <a:ext cx="347472" cy="228600"/>
          </a:xfrm>
          <a:prstGeom prst="rect">
            <a:avLst/>
          </a:prstGeom>
          <a:noFill/>
          <a:ln/>
        </p:spPr>
        <p:txBody>
          <a:bodyPr wrap="square" lIns="0" tIns="0" rIns="0" bIns="0" rtlCol="0" anchor="ctr"/>
          <a:lstStyle/>
          <a:p>
            <a:pPr marL="0" indent="0" algn="r">
              <a:buNone/>
            </a:pPr>
            <a:r>
              <a:rPr lang="en-US" sz="2000" b="1">
                <a:solidFill>
                  <a:srgbClr val="FFFFFF">
                    <a:alpha val="80000"/>
                  </a:srgbClr>
                </a:solidFill>
                <a:latin typeface="Aptos" pitchFamily="34" charset="0"/>
                <a:ea typeface="Aptos" pitchFamily="34" charset="-122"/>
                <a:cs typeface="Aptos" pitchFamily="34" charset="-120"/>
              </a:rPr>
              <a:t>04</a:t>
            </a:r>
            <a:endParaRPr lang="en-US" sz="2000"/>
          </a:p>
        </p:txBody>
      </p:sp>
      <p:sp>
        <p:nvSpPr>
          <p:cNvPr id="66" name="Text 33">
            <a:extLst>
              <a:ext uri="{FF2B5EF4-FFF2-40B4-BE49-F238E27FC236}">
                <a16:creationId xmlns:a16="http://schemas.microsoft.com/office/drawing/2014/main" id="{BE3FFAD7-073D-87C3-A690-0C7A5F251034}"/>
              </a:ext>
            </a:extLst>
          </p:cNvPr>
          <p:cNvSpPr/>
          <p:nvPr/>
        </p:nvSpPr>
        <p:spPr>
          <a:xfrm>
            <a:off x="9400032" y="1865376"/>
            <a:ext cx="1325880" cy="274320"/>
          </a:xfrm>
          <a:prstGeom prst="rect">
            <a:avLst/>
          </a:prstGeom>
          <a:noFill/>
          <a:ln/>
        </p:spPr>
        <p:txBody>
          <a:bodyPr wrap="square" lIns="0" tIns="0" rIns="0" bIns="0" rtlCol="0" anchor="ctr"/>
          <a:lstStyle/>
          <a:p>
            <a:pPr marL="0" indent="0">
              <a:buNone/>
            </a:pPr>
            <a:r>
              <a:rPr lang="en-US" sz="2000" b="1" kern="0" spc="140">
                <a:solidFill>
                  <a:srgbClr val="FFFFFF"/>
                </a:solidFill>
                <a:latin typeface="Aptos Display" pitchFamily="34" charset="0"/>
                <a:ea typeface="Aptos Display" pitchFamily="34" charset="-122"/>
                <a:cs typeface="Aptos Display" pitchFamily="34" charset="-120"/>
              </a:rPr>
              <a:t>WHEN</a:t>
            </a:r>
            <a:endParaRPr lang="en-US" sz="2000"/>
          </a:p>
        </p:txBody>
      </p:sp>
      <p:sp>
        <p:nvSpPr>
          <p:cNvPr id="76" name="Shape 42">
            <a:extLst>
              <a:ext uri="{FF2B5EF4-FFF2-40B4-BE49-F238E27FC236}">
                <a16:creationId xmlns:a16="http://schemas.microsoft.com/office/drawing/2014/main" id="{79BF06C3-254A-A5C6-F182-E15FF2937740}"/>
              </a:ext>
            </a:extLst>
          </p:cNvPr>
          <p:cNvSpPr/>
          <p:nvPr/>
        </p:nvSpPr>
        <p:spPr>
          <a:xfrm>
            <a:off x="545451" y="5934456"/>
            <a:ext cx="9202783" cy="393192"/>
          </a:xfrm>
          <a:prstGeom prst="roundRect">
            <a:avLst>
              <a:gd name="adj" fmla="val 18605"/>
            </a:avLst>
          </a:prstGeom>
          <a:solidFill>
            <a:srgbClr val="17324D"/>
          </a:solidFill>
          <a:ln w="12700">
            <a:solidFill>
              <a:srgbClr val="17324D"/>
            </a:solidFill>
            <a:prstDash val="solid"/>
          </a:ln>
        </p:spPr>
        <p:txBody>
          <a:bodyPr/>
          <a:lstStyle/>
          <a:p>
            <a:endParaRPr lang="en-ZA"/>
          </a:p>
        </p:txBody>
      </p:sp>
      <p:sp>
        <p:nvSpPr>
          <p:cNvPr id="78" name="Text 43">
            <a:extLst>
              <a:ext uri="{FF2B5EF4-FFF2-40B4-BE49-F238E27FC236}">
                <a16:creationId xmlns:a16="http://schemas.microsoft.com/office/drawing/2014/main" id="{D4CE193D-2FDD-4421-1180-8CF9E88AF025}"/>
              </a:ext>
            </a:extLst>
          </p:cNvPr>
          <p:cNvSpPr/>
          <p:nvPr/>
        </p:nvSpPr>
        <p:spPr>
          <a:xfrm>
            <a:off x="618230" y="5998464"/>
            <a:ext cx="9202783" cy="233172"/>
          </a:xfrm>
          <a:prstGeom prst="rect">
            <a:avLst/>
          </a:prstGeom>
          <a:noFill/>
          <a:ln/>
        </p:spPr>
        <p:txBody>
          <a:bodyPr wrap="square" lIns="0" tIns="0" rIns="0" bIns="0" rtlCol="0" anchor="ctr">
            <a:normAutofit fontScale="55000" lnSpcReduction="20000"/>
          </a:bodyPr>
          <a:lstStyle/>
          <a:p>
            <a:pPr marL="0" indent="0" algn="ctr">
              <a:buNone/>
            </a:pPr>
            <a:r>
              <a:rPr lang="en-US" sz="2900" b="1">
                <a:solidFill>
                  <a:srgbClr val="F8C556"/>
                </a:solidFill>
                <a:latin typeface="Aptos" pitchFamily="34" charset="0"/>
                <a:ea typeface="Aptos" pitchFamily="34" charset="-122"/>
                <a:cs typeface="Aptos" pitchFamily="34" charset="-120"/>
              </a:rPr>
              <a:t>KEY MESSAGE  </a:t>
            </a:r>
            <a:r>
              <a:rPr lang="en-US" sz="2900" b="1">
                <a:solidFill>
                  <a:srgbClr val="FFFFFF"/>
                </a:solidFill>
                <a:latin typeface="Aptos" pitchFamily="34" charset="0"/>
                <a:ea typeface="Aptos" pitchFamily="34" charset="-122"/>
                <a:cs typeface="Aptos" pitchFamily="34" charset="-120"/>
              </a:rPr>
              <a:t>Declare before you travel. Submit accurately. Keep your confirmation accessible</a:t>
            </a:r>
            <a:r>
              <a:rPr lang="en-US" sz="1220" b="1">
                <a:solidFill>
                  <a:srgbClr val="FFFFFF"/>
                </a:solidFill>
                <a:latin typeface="Aptos" pitchFamily="34" charset="0"/>
                <a:ea typeface="Aptos" pitchFamily="34" charset="-122"/>
                <a:cs typeface="Aptos" pitchFamily="34" charset="-120"/>
              </a:rPr>
              <a:t>.</a:t>
            </a:r>
            <a:endParaRPr lang="en-US" sz="1220"/>
          </a:p>
        </p:txBody>
      </p:sp>
      <p:sp>
        <p:nvSpPr>
          <p:cNvPr id="80" name="Text 44">
            <a:extLst>
              <a:ext uri="{FF2B5EF4-FFF2-40B4-BE49-F238E27FC236}">
                <a16:creationId xmlns:a16="http://schemas.microsoft.com/office/drawing/2014/main" id="{36B93C4C-FDBF-A3ED-299B-EA532BFD273C}"/>
              </a:ext>
            </a:extLst>
          </p:cNvPr>
          <p:cNvSpPr/>
          <p:nvPr/>
        </p:nvSpPr>
        <p:spPr>
          <a:xfrm>
            <a:off x="-149493" y="6455664"/>
            <a:ext cx="10789920" cy="155448"/>
          </a:xfrm>
          <a:prstGeom prst="rect">
            <a:avLst/>
          </a:prstGeom>
          <a:noFill/>
          <a:ln/>
        </p:spPr>
        <p:txBody>
          <a:bodyPr wrap="square" lIns="0" tIns="0" rIns="0" bIns="0" rtlCol="0" anchor="ctr"/>
          <a:lstStyle/>
          <a:p>
            <a:pPr marL="0" indent="0" algn="ctr">
              <a:buNone/>
            </a:pPr>
            <a:r>
              <a:rPr lang="en-US" sz="1400" i="1">
                <a:solidFill>
                  <a:srgbClr val="7C8794"/>
                </a:solidFill>
                <a:latin typeface="Aptos" pitchFamily="34" charset="0"/>
                <a:ea typeface="Aptos" pitchFamily="34" charset="-122"/>
                <a:cs typeface="Aptos" pitchFamily="34" charset="-120"/>
              </a:rPr>
              <a:t>Note: Limited transit exclusions may apply where travellers remain in a designated transit area or on the aircraft/vessel.</a:t>
            </a:r>
            <a:endParaRPr lang="en-US" sz="1400"/>
          </a:p>
        </p:txBody>
      </p:sp>
      <p:sp>
        <p:nvSpPr>
          <p:cNvPr id="82" name="Shape 7">
            <a:extLst>
              <a:ext uri="{FF2B5EF4-FFF2-40B4-BE49-F238E27FC236}">
                <a16:creationId xmlns:a16="http://schemas.microsoft.com/office/drawing/2014/main" id="{1ADA44AA-A889-A517-1E84-FF52A1063645}"/>
              </a:ext>
            </a:extLst>
          </p:cNvPr>
          <p:cNvSpPr/>
          <p:nvPr/>
        </p:nvSpPr>
        <p:spPr>
          <a:xfrm>
            <a:off x="685800" y="2688336"/>
            <a:ext cx="621792" cy="621792"/>
          </a:xfrm>
          <a:prstGeom prst="ellipse">
            <a:avLst/>
          </a:prstGeom>
          <a:solidFill>
            <a:srgbClr val="0B7A5C">
              <a:alpha val="12000"/>
            </a:srgbClr>
          </a:solidFill>
          <a:ln w="12700">
            <a:solidFill>
              <a:srgbClr val="0B7A5C">
                <a:alpha val="0"/>
              </a:srgbClr>
            </a:solidFill>
            <a:prstDash val="solid"/>
          </a:ln>
        </p:spPr>
        <p:txBody>
          <a:bodyPr/>
          <a:lstStyle/>
          <a:p>
            <a:endParaRPr lang="en-ZA"/>
          </a:p>
        </p:txBody>
      </p:sp>
      <p:pic>
        <p:nvPicPr>
          <p:cNvPr id="84" name="Image 1" descr="preencoded.png">
            <a:extLst>
              <a:ext uri="{FF2B5EF4-FFF2-40B4-BE49-F238E27FC236}">
                <a16:creationId xmlns:a16="http://schemas.microsoft.com/office/drawing/2014/main" id="{11BE27E9-A4DB-A1CE-1BFD-126F0F520B1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85032" y="2788920"/>
            <a:ext cx="420624" cy="420624"/>
          </a:xfrm>
          <a:prstGeom prst="rect">
            <a:avLst/>
          </a:prstGeom>
        </p:spPr>
      </p:pic>
      <p:pic>
        <p:nvPicPr>
          <p:cNvPr id="86" name="Image 2" descr="preencoded.png">
            <a:extLst>
              <a:ext uri="{FF2B5EF4-FFF2-40B4-BE49-F238E27FC236}">
                <a16:creationId xmlns:a16="http://schemas.microsoft.com/office/drawing/2014/main" id="{30B7F31C-A407-CAD3-73D9-2D1C409602F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83680" y="2788920"/>
            <a:ext cx="420624" cy="420624"/>
          </a:xfrm>
          <a:prstGeom prst="rect">
            <a:avLst/>
          </a:prstGeom>
        </p:spPr>
      </p:pic>
      <p:sp>
        <p:nvSpPr>
          <p:cNvPr id="98" name="Shape 30">
            <a:extLst>
              <a:ext uri="{FF2B5EF4-FFF2-40B4-BE49-F238E27FC236}">
                <a16:creationId xmlns:a16="http://schemas.microsoft.com/office/drawing/2014/main" id="{FDF47FC0-69A9-451F-699E-FE05B8388F38}"/>
              </a:ext>
            </a:extLst>
          </p:cNvPr>
          <p:cNvSpPr/>
          <p:nvPr/>
        </p:nvSpPr>
        <p:spPr>
          <a:xfrm>
            <a:off x="9198864" y="1700784"/>
            <a:ext cx="2487168" cy="4160520"/>
          </a:xfrm>
          <a:prstGeom prst="roundRect">
            <a:avLst>
              <a:gd name="adj" fmla="val 2941"/>
            </a:avLst>
          </a:prstGeom>
          <a:solidFill>
            <a:srgbClr val="FFFFFF"/>
          </a:solidFill>
          <a:ln w="12700">
            <a:solidFill>
              <a:srgbClr val="DFE6EC"/>
            </a:solidFill>
            <a:prstDash val="solid"/>
          </a:ln>
          <a:effectLst>
            <a:outerShdw blurRad="20320" dist="8890" dir="2700000" algn="bl" rotWithShape="0">
              <a:srgbClr val="000000">
                <a:alpha val="14000"/>
              </a:srgbClr>
            </a:outerShdw>
          </a:effectLst>
        </p:spPr>
        <p:txBody>
          <a:bodyPr/>
          <a:lstStyle/>
          <a:p>
            <a:endParaRPr lang="en-ZA"/>
          </a:p>
        </p:txBody>
      </p:sp>
      <p:sp>
        <p:nvSpPr>
          <p:cNvPr id="100" name="Shape 31">
            <a:extLst>
              <a:ext uri="{FF2B5EF4-FFF2-40B4-BE49-F238E27FC236}">
                <a16:creationId xmlns:a16="http://schemas.microsoft.com/office/drawing/2014/main" id="{2B9068C5-89D4-C787-2BF2-6248E6A853B6}"/>
              </a:ext>
            </a:extLst>
          </p:cNvPr>
          <p:cNvSpPr/>
          <p:nvPr/>
        </p:nvSpPr>
        <p:spPr>
          <a:xfrm>
            <a:off x="9198864" y="1700784"/>
            <a:ext cx="2487168" cy="777240"/>
          </a:xfrm>
          <a:prstGeom prst="roundRect">
            <a:avLst>
              <a:gd name="adj" fmla="val 9412"/>
            </a:avLst>
          </a:prstGeom>
          <a:solidFill>
            <a:srgbClr val="7056B8"/>
          </a:solidFill>
          <a:ln w="12700">
            <a:solidFill>
              <a:srgbClr val="7056B8"/>
            </a:solidFill>
            <a:prstDash val="solid"/>
          </a:ln>
        </p:spPr>
        <p:txBody>
          <a:bodyPr/>
          <a:lstStyle/>
          <a:p>
            <a:endParaRPr lang="en-ZA"/>
          </a:p>
        </p:txBody>
      </p:sp>
      <p:sp>
        <p:nvSpPr>
          <p:cNvPr id="102" name="Text 32">
            <a:extLst>
              <a:ext uri="{FF2B5EF4-FFF2-40B4-BE49-F238E27FC236}">
                <a16:creationId xmlns:a16="http://schemas.microsoft.com/office/drawing/2014/main" id="{20820F99-5F30-A23E-94F7-3AA804906F35}"/>
              </a:ext>
            </a:extLst>
          </p:cNvPr>
          <p:cNvSpPr/>
          <p:nvPr/>
        </p:nvSpPr>
        <p:spPr>
          <a:xfrm>
            <a:off x="11137392" y="1874520"/>
            <a:ext cx="347472" cy="228600"/>
          </a:xfrm>
          <a:prstGeom prst="rect">
            <a:avLst/>
          </a:prstGeom>
          <a:noFill/>
          <a:ln/>
        </p:spPr>
        <p:txBody>
          <a:bodyPr wrap="square" lIns="0" tIns="0" rIns="0" bIns="0" rtlCol="0" anchor="ctr"/>
          <a:lstStyle/>
          <a:p>
            <a:pPr marL="0" indent="0" algn="r">
              <a:buNone/>
            </a:pPr>
            <a:r>
              <a:rPr lang="en-US" sz="2000" b="1">
                <a:solidFill>
                  <a:srgbClr val="FFFFFF">
                    <a:alpha val="80000"/>
                  </a:srgbClr>
                </a:solidFill>
                <a:latin typeface="Aptos" pitchFamily="34" charset="0"/>
                <a:ea typeface="Aptos" pitchFamily="34" charset="-122"/>
                <a:cs typeface="Aptos" pitchFamily="34" charset="-120"/>
              </a:rPr>
              <a:t>04</a:t>
            </a:r>
            <a:endParaRPr lang="en-US" sz="2000"/>
          </a:p>
        </p:txBody>
      </p:sp>
      <p:sp>
        <p:nvSpPr>
          <p:cNvPr id="104" name="Text 33">
            <a:extLst>
              <a:ext uri="{FF2B5EF4-FFF2-40B4-BE49-F238E27FC236}">
                <a16:creationId xmlns:a16="http://schemas.microsoft.com/office/drawing/2014/main" id="{A48DCFF9-DE31-CB15-F379-47548ACCCB14}"/>
              </a:ext>
            </a:extLst>
          </p:cNvPr>
          <p:cNvSpPr/>
          <p:nvPr/>
        </p:nvSpPr>
        <p:spPr>
          <a:xfrm>
            <a:off x="9400032" y="1865376"/>
            <a:ext cx="1325880" cy="274320"/>
          </a:xfrm>
          <a:prstGeom prst="rect">
            <a:avLst/>
          </a:prstGeom>
          <a:noFill/>
          <a:ln/>
        </p:spPr>
        <p:txBody>
          <a:bodyPr wrap="square" lIns="0" tIns="0" rIns="0" bIns="0" rtlCol="0" anchor="ctr"/>
          <a:lstStyle/>
          <a:p>
            <a:pPr marL="0" indent="0">
              <a:buNone/>
            </a:pPr>
            <a:r>
              <a:rPr lang="en-US" sz="2000" b="1" kern="0" spc="140">
                <a:solidFill>
                  <a:srgbClr val="FFFFFF"/>
                </a:solidFill>
                <a:latin typeface="Aptos Display" pitchFamily="34" charset="0"/>
                <a:ea typeface="Aptos Display" pitchFamily="34" charset="-122"/>
                <a:cs typeface="Aptos Display" pitchFamily="34" charset="-120"/>
              </a:rPr>
              <a:t>WHEN?</a:t>
            </a:r>
            <a:endParaRPr lang="en-US" sz="2000"/>
          </a:p>
        </p:txBody>
      </p:sp>
      <p:sp>
        <p:nvSpPr>
          <p:cNvPr id="106" name="Text 35">
            <a:extLst>
              <a:ext uri="{FF2B5EF4-FFF2-40B4-BE49-F238E27FC236}">
                <a16:creationId xmlns:a16="http://schemas.microsoft.com/office/drawing/2014/main" id="{FB0596B0-534D-3966-2C4A-578DA4D1244B}"/>
              </a:ext>
            </a:extLst>
          </p:cNvPr>
          <p:cNvSpPr/>
          <p:nvPr/>
        </p:nvSpPr>
        <p:spPr>
          <a:xfrm>
            <a:off x="9381744" y="3465576"/>
            <a:ext cx="2103120" cy="594360"/>
          </a:xfrm>
          <a:prstGeom prst="rect">
            <a:avLst/>
          </a:prstGeom>
          <a:noFill/>
          <a:ln/>
        </p:spPr>
        <p:txBody>
          <a:bodyPr wrap="square" lIns="0" tIns="0" rIns="0" bIns="0" rtlCol="0" anchor="ctr">
            <a:normAutofit/>
          </a:bodyPr>
          <a:lstStyle/>
          <a:p>
            <a:pPr marL="0" indent="0">
              <a:buNone/>
            </a:pPr>
            <a:r>
              <a:rPr lang="en-US" b="1">
                <a:solidFill>
                  <a:srgbClr val="193246"/>
                </a:solidFill>
                <a:latin typeface="Aptos Display" pitchFamily="34" charset="0"/>
                <a:ea typeface="Aptos Display" pitchFamily="34" charset="-122"/>
                <a:cs typeface="Aptos Display" pitchFamily="34" charset="-120"/>
              </a:rPr>
              <a:t>Within 24 hours before travel</a:t>
            </a:r>
            <a:endParaRPr lang="en-US"/>
          </a:p>
        </p:txBody>
      </p:sp>
      <p:sp>
        <p:nvSpPr>
          <p:cNvPr id="108" name="Text 36">
            <a:extLst>
              <a:ext uri="{FF2B5EF4-FFF2-40B4-BE49-F238E27FC236}">
                <a16:creationId xmlns:a16="http://schemas.microsoft.com/office/drawing/2014/main" id="{0F4E69FA-56E1-6FD5-FC10-892954A3709D}"/>
              </a:ext>
            </a:extLst>
          </p:cNvPr>
          <p:cNvSpPr/>
          <p:nvPr/>
        </p:nvSpPr>
        <p:spPr>
          <a:xfrm>
            <a:off x="9400032" y="4251960"/>
            <a:ext cx="2103120" cy="987552"/>
          </a:xfrm>
          <a:prstGeom prst="rect">
            <a:avLst/>
          </a:prstGeom>
          <a:noFill/>
          <a:ln/>
        </p:spPr>
        <p:txBody>
          <a:bodyPr wrap="square" lIns="254" tIns="254" rIns="254" bIns="254" rtlCol="0" anchor="t">
            <a:normAutofit/>
          </a:bodyPr>
          <a:lstStyle/>
          <a:p>
            <a:pPr marL="0" indent="0">
              <a:buNone/>
            </a:pPr>
            <a:r>
              <a:rPr lang="en-US" sz="1400">
                <a:solidFill>
                  <a:srgbClr val="5C6B7A"/>
                </a:solidFill>
                <a:latin typeface="Aptos" pitchFamily="34" charset="0"/>
                <a:ea typeface="Aptos" pitchFamily="34" charset="-122"/>
                <a:cs typeface="Aptos" pitchFamily="34" charset="-120"/>
              </a:rPr>
              <a:t>Submit before each arrival in or departure from South Africa.</a:t>
            </a:r>
            <a:endParaRPr lang="en-US" sz="1400"/>
          </a:p>
        </p:txBody>
      </p:sp>
      <p:sp>
        <p:nvSpPr>
          <p:cNvPr id="110" name="Text 38">
            <a:extLst>
              <a:ext uri="{FF2B5EF4-FFF2-40B4-BE49-F238E27FC236}">
                <a16:creationId xmlns:a16="http://schemas.microsoft.com/office/drawing/2014/main" id="{71418384-E59A-8CBB-81C6-9D3817BD22FF}"/>
              </a:ext>
            </a:extLst>
          </p:cNvPr>
          <p:cNvSpPr/>
          <p:nvPr/>
        </p:nvSpPr>
        <p:spPr>
          <a:xfrm>
            <a:off x="9226296" y="5385816"/>
            <a:ext cx="2258568" cy="310896"/>
          </a:xfrm>
          <a:prstGeom prst="rect">
            <a:avLst/>
          </a:prstGeom>
          <a:noFill/>
          <a:ln/>
        </p:spPr>
        <p:txBody>
          <a:bodyPr wrap="square" lIns="0" tIns="0" rIns="0" bIns="0" rtlCol="0" anchor="ctr">
            <a:noAutofit/>
          </a:bodyPr>
          <a:lstStyle/>
          <a:p>
            <a:pPr marL="0" indent="0" algn="ctr">
              <a:buNone/>
            </a:pPr>
            <a:r>
              <a:rPr lang="en-US" sz="1200" b="1">
                <a:solidFill>
                  <a:srgbClr val="7056B8"/>
                </a:solidFill>
                <a:latin typeface="Aptos" pitchFamily="34" charset="0"/>
                <a:ea typeface="Aptos" pitchFamily="34" charset="-122"/>
                <a:cs typeface="Aptos" pitchFamily="34" charset="-120"/>
              </a:rPr>
              <a:t>Every journey • both directions</a:t>
            </a:r>
            <a:endParaRPr lang="en-US" sz="1200"/>
          </a:p>
        </p:txBody>
      </p:sp>
      <p:pic>
        <p:nvPicPr>
          <p:cNvPr id="118" name="Image 3" descr="preencoded.png">
            <a:extLst>
              <a:ext uri="{FF2B5EF4-FFF2-40B4-BE49-F238E27FC236}">
                <a16:creationId xmlns:a16="http://schemas.microsoft.com/office/drawing/2014/main" id="{17C6C623-908D-4223-EDB5-7E0A3A273EC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82328" y="2788920"/>
            <a:ext cx="420624" cy="420624"/>
          </a:xfrm>
          <a:prstGeom prst="rect">
            <a:avLst/>
          </a:prstGeom>
        </p:spPr>
      </p:pic>
      <p:sp>
        <p:nvSpPr>
          <p:cNvPr id="120" name="Shape 25">
            <a:extLst>
              <a:ext uri="{FF2B5EF4-FFF2-40B4-BE49-F238E27FC236}">
                <a16:creationId xmlns:a16="http://schemas.microsoft.com/office/drawing/2014/main" id="{D41F705D-B960-31E9-ACB8-FE021A2BA561}"/>
              </a:ext>
            </a:extLst>
          </p:cNvPr>
          <p:cNvSpPr/>
          <p:nvPr/>
        </p:nvSpPr>
        <p:spPr>
          <a:xfrm>
            <a:off x="9381744" y="2660904"/>
            <a:ext cx="621792" cy="621792"/>
          </a:xfrm>
          <a:prstGeom prst="ellipse">
            <a:avLst/>
          </a:prstGeom>
          <a:solidFill>
            <a:srgbClr val="7030A0">
              <a:alpha val="12000"/>
            </a:srgbClr>
          </a:solidFill>
          <a:ln w="12700">
            <a:solidFill>
              <a:srgbClr val="2185D0">
                <a:alpha val="0"/>
              </a:srgbClr>
            </a:solidFill>
            <a:prstDash val="solid"/>
          </a:ln>
        </p:spPr>
        <p:txBody>
          <a:bodyPr/>
          <a:lstStyle/>
          <a:p>
            <a:endParaRPr lang="en-ZA"/>
          </a:p>
        </p:txBody>
      </p:sp>
      <p:sp>
        <p:nvSpPr>
          <p:cNvPr id="124" name="Shape 39">
            <a:extLst>
              <a:ext uri="{FF2B5EF4-FFF2-40B4-BE49-F238E27FC236}">
                <a16:creationId xmlns:a16="http://schemas.microsoft.com/office/drawing/2014/main" id="{F8CE0124-1288-9DAF-2D73-43952EB5C976}"/>
              </a:ext>
            </a:extLst>
          </p:cNvPr>
          <p:cNvSpPr/>
          <p:nvPr/>
        </p:nvSpPr>
        <p:spPr>
          <a:xfrm>
            <a:off x="3099816" y="3383280"/>
            <a:ext cx="201168" cy="411480"/>
          </a:xfrm>
          <a:prstGeom prst="chevron">
            <a:avLst/>
          </a:prstGeom>
          <a:solidFill>
            <a:srgbClr val="BEC8D2"/>
          </a:solidFill>
          <a:ln w="12700">
            <a:solidFill>
              <a:srgbClr val="BEC8D2"/>
            </a:solidFill>
            <a:prstDash val="solid"/>
          </a:ln>
        </p:spPr>
        <p:txBody>
          <a:bodyPr/>
          <a:lstStyle/>
          <a:p>
            <a:endParaRPr lang="en-ZA"/>
          </a:p>
        </p:txBody>
      </p:sp>
      <p:sp>
        <p:nvSpPr>
          <p:cNvPr id="126" name="Shape 39">
            <a:extLst>
              <a:ext uri="{FF2B5EF4-FFF2-40B4-BE49-F238E27FC236}">
                <a16:creationId xmlns:a16="http://schemas.microsoft.com/office/drawing/2014/main" id="{C30F43F7-DC36-3CE4-13DA-0CFA73243994}"/>
              </a:ext>
            </a:extLst>
          </p:cNvPr>
          <p:cNvSpPr/>
          <p:nvPr/>
        </p:nvSpPr>
        <p:spPr>
          <a:xfrm>
            <a:off x="5971032" y="3417104"/>
            <a:ext cx="201168" cy="411480"/>
          </a:xfrm>
          <a:prstGeom prst="chevron">
            <a:avLst/>
          </a:prstGeom>
          <a:solidFill>
            <a:srgbClr val="BEC8D2"/>
          </a:solidFill>
          <a:ln w="12700">
            <a:solidFill>
              <a:srgbClr val="BEC8D2"/>
            </a:solidFill>
            <a:prstDash val="solid"/>
          </a:ln>
        </p:spPr>
        <p:txBody>
          <a:bodyPr/>
          <a:lstStyle/>
          <a:p>
            <a:endParaRPr lang="en-ZA"/>
          </a:p>
        </p:txBody>
      </p:sp>
      <p:sp>
        <p:nvSpPr>
          <p:cNvPr id="128" name="Shape 39">
            <a:extLst>
              <a:ext uri="{FF2B5EF4-FFF2-40B4-BE49-F238E27FC236}">
                <a16:creationId xmlns:a16="http://schemas.microsoft.com/office/drawing/2014/main" id="{2C068315-3452-0685-EBDE-E93F2D0A8DE7}"/>
              </a:ext>
            </a:extLst>
          </p:cNvPr>
          <p:cNvSpPr/>
          <p:nvPr/>
        </p:nvSpPr>
        <p:spPr>
          <a:xfrm>
            <a:off x="8948617" y="3505231"/>
            <a:ext cx="201168" cy="411480"/>
          </a:xfrm>
          <a:prstGeom prst="chevron">
            <a:avLst/>
          </a:prstGeom>
          <a:solidFill>
            <a:srgbClr val="BEC8D2"/>
          </a:solidFill>
          <a:ln w="12700">
            <a:solidFill>
              <a:srgbClr val="BEC8D2"/>
            </a:solidFill>
            <a:prstDash val="solid"/>
          </a:ln>
        </p:spPr>
        <p:txBody>
          <a:bodyPr/>
          <a:lstStyle/>
          <a:p>
            <a:endParaRPr lang="en-ZA"/>
          </a:p>
        </p:txBody>
      </p:sp>
      <p:sp>
        <p:nvSpPr>
          <p:cNvPr id="2" name="Title 1">
            <a:extLst>
              <a:ext uri="{FF2B5EF4-FFF2-40B4-BE49-F238E27FC236}">
                <a16:creationId xmlns:a16="http://schemas.microsoft.com/office/drawing/2014/main" id="{C9D4B73F-045E-AE8C-F472-EB306DB13C49}"/>
              </a:ext>
            </a:extLst>
          </p:cNvPr>
          <p:cNvSpPr>
            <a:spLocks noGrp="1"/>
          </p:cNvSpPr>
          <p:nvPr>
            <p:ph type="title"/>
          </p:nvPr>
        </p:nvSpPr>
        <p:spPr>
          <a:xfrm>
            <a:off x="312420" y="187452"/>
            <a:ext cx="11993880" cy="548640"/>
          </a:xfrm>
        </p:spPr>
        <p:txBody>
          <a:bodyPr>
            <a:normAutofit/>
          </a:bodyPr>
          <a:lstStyle/>
          <a:p>
            <a:r>
              <a:rPr lang="en-US" err="1">
                <a:solidFill>
                  <a:schemeClr val="accent1">
                    <a:lumMod val="75000"/>
                  </a:schemeClr>
                </a:solidFill>
                <a:latin typeface="Aptos Display" pitchFamily="34" charset="0"/>
                <a:ea typeface="Aptos Display" pitchFamily="34" charset="-122"/>
                <a:cs typeface="Aptos Display" pitchFamily="34" charset="-120"/>
              </a:rPr>
              <a:t>Traveller</a:t>
            </a:r>
            <a:r>
              <a:rPr lang="en-US">
                <a:solidFill>
                  <a:schemeClr val="accent1">
                    <a:lumMod val="75000"/>
                  </a:schemeClr>
                </a:solidFill>
                <a:latin typeface="Aptos Display" pitchFamily="34" charset="0"/>
                <a:ea typeface="Aptos Display" pitchFamily="34" charset="-122"/>
                <a:cs typeface="Aptos Display" pitchFamily="34" charset="-120"/>
              </a:rPr>
              <a:t> Declaration</a:t>
            </a:r>
            <a:endParaRPr lang="en-ZA"/>
          </a:p>
        </p:txBody>
      </p:sp>
    </p:spTree>
    <p:extLst>
      <p:ext uri="{BB962C8B-B14F-4D97-AF65-F5344CB8AC3E}">
        <p14:creationId xmlns:p14="http://schemas.microsoft.com/office/powerpoint/2010/main" val="1029427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Shape 13">
            <a:extLst>
              <a:ext uri="{FF2B5EF4-FFF2-40B4-BE49-F238E27FC236}">
                <a16:creationId xmlns:a16="http://schemas.microsoft.com/office/drawing/2014/main" id="{9B939991-647F-44BC-3007-45DF94775AF8}"/>
              </a:ext>
            </a:extLst>
          </p:cNvPr>
          <p:cNvSpPr/>
          <p:nvPr/>
        </p:nvSpPr>
        <p:spPr>
          <a:xfrm>
            <a:off x="625201" y="2186137"/>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pic>
        <p:nvPicPr>
          <p:cNvPr id="112" name="Image 0" descr="/mnt/data/41687ff943.png">
            <a:extLst>
              <a:ext uri="{FF2B5EF4-FFF2-40B4-BE49-F238E27FC236}">
                <a16:creationId xmlns:a16="http://schemas.microsoft.com/office/drawing/2014/main" id="{991FC46E-DA5A-783F-3836-BC3FF34BCA51}"/>
              </a:ext>
            </a:extLst>
          </p:cNvPr>
          <p:cNvPicPr>
            <a:picLocks noChangeAspect="1"/>
          </p:cNvPicPr>
          <p:nvPr/>
        </p:nvPicPr>
        <p:blipFill>
          <a:blip r:embed="rId3"/>
          <a:srcRect t="10864" b="30920"/>
          <a:stretch/>
        </p:blipFill>
        <p:spPr>
          <a:xfrm>
            <a:off x="1" y="1057605"/>
            <a:ext cx="12192000" cy="4833766"/>
          </a:xfrm>
          <a:prstGeom prst="rect">
            <a:avLst/>
          </a:prstGeom>
        </p:spPr>
      </p:pic>
      <p:sp>
        <p:nvSpPr>
          <p:cNvPr id="2" name="Title 1">
            <a:extLst>
              <a:ext uri="{FF2B5EF4-FFF2-40B4-BE49-F238E27FC236}">
                <a16:creationId xmlns:a16="http://schemas.microsoft.com/office/drawing/2014/main" id="{48B0EF30-6913-E2D4-7525-E2F36442B89F}"/>
              </a:ext>
            </a:extLst>
          </p:cNvPr>
          <p:cNvSpPr>
            <a:spLocks noGrp="1"/>
          </p:cNvSpPr>
          <p:nvPr>
            <p:ph type="title"/>
          </p:nvPr>
        </p:nvSpPr>
        <p:spPr/>
        <p:txBody>
          <a:bodyPr>
            <a:normAutofit/>
          </a:bodyPr>
          <a:lstStyle/>
          <a:p>
            <a:r>
              <a:rPr lang="en-GB" sz="2500">
                <a:latin typeface="+mj-lt"/>
              </a:rPr>
              <a:t>Customs Terminology for Declarations Process</a:t>
            </a:r>
            <a:endParaRPr lang="en-ZA" sz="2500">
              <a:latin typeface="+mj-lt"/>
            </a:endParaRPr>
          </a:p>
        </p:txBody>
      </p:sp>
      <p:sp>
        <p:nvSpPr>
          <p:cNvPr id="8" name="TextBox 7">
            <a:extLst>
              <a:ext uri="{FF2B5EF4-FFF2-40B4-BE49-F238E27FC236}">
                <a16:creationId xmlns:a16="http://schemas.microsoft.com/office/drawing/2014/main" id="{D0D7142D-7EAF-4317-BB5B-7F30971B5198}"/>
              </a:ext>
            </a:extLst>
          </p:cNvPr>
          <p:cNvSpPr txBox="1"/>
          <p:nvPr/>
        </p:nvSpPr>
        <p:spPr>
          <a:xfrm>
            <a:off x="4762933" y="719791"/>
            <a:ext cx="269143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rgbClr val="063A5B"/>
                </a:solidFill>
                <a:effectLst/>
                <a:uLnTx/>
                <a:uFillTx/>
                <a:latin typeface="+mj-lt"/>
                <a:ea typeface="Aptos Display" pitchFamily="34" charset="-122"/>
                <a:cs typeface="Aptos Display" pitchFamily="34" charset="-120"/>
              </a:rPr>
              <a:t>One digital declaration</a:t>
            </a:r>
            <a:endParaRPr kumimoji="0" lang="en-US" b="0" i="0" u="none" strike="noStrike" kern="1200" cap="none" spc="0" normalizeH="0" baseline="0" noProof="0">
              <a:ln>
                <a:noFill/>
              </a:ln>
              <a:solidFill>
                <a:prstClr val="black"/>
              </a:solidFill>
              <a:effectLst/>
              <a:uLnTx/>
              <a:uFillTx/>
              <a:latin typeface="+mj-lt"/>
              <a:ea typeface="+mn-ea"/>
              <a:cs typeface="+mn-cs"/>
            </a:endParaRPr>
          </a:p>
        </p:txBody>
      </p:sp>
      <p:sp>
        <p:nvSpPr>
          <p:cNvPr id="14" name="Shape 6">
            <a:extLst>
              <a:ext uri="{FF2B5EF4-FFF2-40B4-BE49-F238E27FC236}">
                <a16:creationId xmlns:a16="http://schemas.microsoft.com/office/drawing/2014/main" id="{87B2D792-9C1C-6415-155A-C924942C9306}"/>
              </a:ext>
            </a:extLst>
          </p:cNvPr>
          <p:cNvSpPr/>
          <p:nvPr/>
        </p:nvSpPr>
        <p:spPr>
          <a:xfrm>
            <a:off x="7681417" y="1308973"/>
            <a:ext cx="4020726" cy="4582398"/>
          </a:xfrm>
          <a:prstGeom prst="roundRect">
            <a:avLst>
              <a:gd name="adj" fmla="val 1395"/>
            </a:avLst>
          </a:prstGeom>
          <a:solidFill>
            <a:srgbClr val="E8F7FF">
              <a:alpha val="88000"/>
            </a:srgbClr>
          </a:solidFill>
          <a:ln w="15240">
            <a:solidFill>
              <a:srgbClr val="C99B3B">
                <a:alpha val="84000"/>
              </a:srgbClr>
            </a:solidFill>
            <a:prstDash val="solid"/>
          </a:ln>
          <a:effectLst>
            <a:outerShdw blurRad="25400" dist="10160" dir="2700000" algn="bl" rotWithShape="0">
              <a:srgbClr val="C99B3B">
                <a:alpha val="18000"/>
              </a:srgbClr>
            </a:outerShdw>
          </a:effectLst>
        </p:spPr>
        <p:txBody>
          <a:bodyPr/>
          <a:lstStyle/>
          <a:p>
            <a:endParaRPr lang="en-ZA" sz="1100"/>
          </a:p>
        </p:txBody>
      </p:sp>
      <p:sp>
        <p:nvSpPr>
          <p:cNvPr id="22" name="Text 10">
            <a:extLst>
              <a:ext uri="{FF2B5EF4-FFF2-40B4-BE49-F238E27FC236}">
                <a16:creationId xmlns:a16="http://schemas.microsoft.com/office/drawing/2014/main" id="{18FE3C78-0423-F6B3-2996-9E19F159B6C1}"/>
              </a:ext>
            </a:extLst>
          </p:cNvPr>
          <p:cNvSpPr/>
          <p:nvPr/>
        </p:nvSpPr>
        <p:spPr>
          <a:xfrm>
            <a:off x="8096022" y="1400834"/>
            <a:ext cx="347472" cy="21547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a:ln>
                  <a:noFill/>
                </a:ln>
                <a:solidFill>
                  <a:schemeClr val="accent6">
                    <a:lumMod val="75000"/>
                  </a:schemeClr>
                </a:solidFill>
                <a:effectLst/>
                <a:uLnTx/>
                <a:uFillTx/>
                <a:latin typeface="Aptos"/>
                <a:ea typeface="+mn-ea"/>
                <a:cs typeface="+mn-cs"/>
              </a:rPr>
              <a:t>02</a:t>
            </a:r>
            <a:endParaRPr kumimoji="0" lang="en-US" sz="1700" b="0" i="0" u="none" strike="noStrike" kern="1200" cap="none" spc="0" normalizeH="0" baseline="0" noProof="0">
              <a:ln>
                <a:noFill/>
              </a:ln>
              <a:solidFill>
                <a:schemeClr val="accent6">
                  <a:lumMod val="75000"/>
                </a:schemeClr>
              </a:solidFill>
              <a:effectLst/>
              <a:uLnTx/>
              <a:uFillTx/>
              <a:latin typeface="Aptos"/>
              <a:ea typeface="+mn-ea"/>
              <a:cs typeface="+mn-cs"/>
            </a:endParaRPr>
          </a:p>
        </p:txBody>
      </p:sp>
      <p:sp>
        <p:nvSpPr>
          <p:cNvPr id="24" name="Text 11">
            <a:extLst>
              <a:ext uri="{FF2B5EF4-FFF2-40B4-BE49-F238E27FC236}">
                <a16:creationId xmlns:a16="http://schemas.microsoft.com/office/drawing/2014/main" id="{2FB4CBA5-A04F-8B5C-3061-A993B0AAC0F7}"/>
              </a:ext>
            </a:extLst>
          </p:cNvPr>
          <p:cNvSpPr/>
          <p:nvPr/>
        </p:nvSpPr>
        <p:spPr>
          <a:xfrm>
            <a:off x="8546592" y="1417386"/>
            <a:ext cx="2943025" cy="14480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80" normalizeH="0" baseline="0" noProof="0">
                <a:ln>
                  <a:noFill/>
                </a:ln>
                <a:solidFill>
                  <a:srgbClr val="063A5B"/>
                </a:solidFill>
                <a:effectLst/>
                <a:uLnTx/>
                <a:uFillTx/>
                <a:latin typeface="Aptos"/>
                <a:ea typeface="+mn-ea"/>
                <a:cs typeface="+mn-cs"/>
              </a:rPr>
              <a:t>GOODS FOR DECLARATION</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26" name="Text 12">
            <a:extLst>
              <a:ext uri="{FF2B5EF4-FFF2-40B4-BE49-F238E27FC236}">
                <a16:creationId xmlns:a16="http://schemas.microsoft.com/office/drawing/2014/main" id="{87B7E008-651E-15F4-C5D7-E64F8DC96E3C}"/>
              </a:ext>
            </a:extLst>
          </p:cNvPr>
          <p:cNvSpPr/>
          <p:nvPr/>
        </p:nvSpPr>
        <p:spPr>
          <a:xfrm>
            <a:off x="8061960" y="1732428"/>
            <a:ext cx="3346704" cy="17699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accent1">
                    <a:lumMod val="50000"/>
                  </a:schemeClr>
                </a:solidFill>
                <a:effectLst/>
                <a:uLnTx/>
                <a:uFillTx/>
                <a:latin typeface="Aptos"/>
                <a:ea typeface="+mn-ea"/>
                <a:cs typeface="+mn-cs"/>
              </a:rPr>
              <a:t>Select DECLARE when carrying any of the following</a:t>
            </a:r>
          </a:p>
        </p:txBody>
      </p:sp>
      <p:sp>
        <p:nvSpPr>
          <p:cNvPr id="30" name="Text 15">
            <a:extLst>
              <a:ext uri="{FF2B5EF4-FFF2-40B4-BE49-F238E27FC236}">
                <a16:creationId xmlns:a16="http://schemas.microsoft.com/office/drawing/2014/main" id="{76006A38-F31D-CB53-C9B0-83BAF8A5F2D5}"/>
              </a:ext>
            </a:extLst>
          </p:cNvPr>
          <p:cNvSpPr/>
          <p:nvPr/>
        </p:nvSpPr>
        <p:spPr>
          <a:xfrm>
            <a:off x="832104" y="2687658"/>
            <a:ext cx="210312" cy="6925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80" b="1" i="0" u="none" strike="noStrike" kern="1200" cap="none" spc="0" normalizeH="0" baseline="0" noProof="0">
                <a:ln>
                  <a:noFill/>
                </a:ln>
                <a:solidFill>
                  <a:srgbClr val="031526"/>
                </a:solidFill>
                <a:effectLst/>
                <a:uLnTx/>
                <a:uFillTx/>
                <a:latin typeface="Aptos"/>
                <a:ea typeface="+mn-ea"/>
                <a:cs typeface="+mn-cs"/>
              </a:rPr>
              <a:t>01</a:t>
            </a:r>
            <a:endParaRPr kumimoji="0" lang="en-US" sz="680" b="0" i="0" u="none" strike="noStrike" kern="1200" cap="none" spc="0" normalizeH="0" baseline="0" noProof="0">
              <a:ln>
                <a:noFill/>
              </a:ln>
              <a:solidFill>
                <a:prstClr val="black"/>
              </a:solidFill>
              <a:effectLst/>
              <a:uLnTx/>
              <a:uFillTx/>
              <a:latin typeface="Aptos"/>
              <a:ea typeface="+mn-ea"/>
              <a:cs typeface="+mn-cs"/>
            </a:endParaRPr>
          </a:p>
        </p:txBody>
      </p:sp>
      <p:sp>
        <p:nvSpPr>
          <p:cNvPr id="60" name="Shape 38">
            <a:extLst>
              <a:ext uri="{FF2B5EF4-FFF2-40B4-BE49-F238E27FC236}">
                <a16:creationId xmlns:a16="http://schemas.microsoft.com/office/drawing/2014/main" id="{74354D42-69B2-30CA-391E-C03EF8C0F0DA}"/>
              </a:ext>
            </a:extLst>
          </p:cNvPr>
          <p:cNvSpPr/>
          <p:nvPr/>
        </p:nvSpPr>
        <p:spPr>
          <a:xfrm>
            <a:off x="8120022" y="2080402"/>
            <a:ext cx="3419856" cy="454027"/>
          </a:xfrm>
          <a:prstGeom prst="roundRect">
            <a:avLst>
              <a:gd name="adj" fmla="val 5932"/>
            </a:avLst>
          </a:prstGeom>
          <a:solidFill>
            <a:srgbClr val="D8F1FC">
              <a:alpha val="90000"/>
            </a:srgbClr>
          </a:solidFill>
          <a:ln w="10160">
            <a:solidFill>
              <a:srgbClr val="E2B64D">
                <a:alpha val="55000"/>
              </a:srgbClr>
            </a:solidFill>
            <a:prstDash val="solid"/>
          </a:ln>
        </p:spPr>
        <p:txBody>
          <a:bodyPr/>
          <a:lstStyle/>
          <a:p>
            <a:endParaRPr lang="en-ZA"/>
          </a:p>
        </p:txBody>
      </p:sp>
      <p:sp>
        <p:nvSpPr>
          <p:cNvPr id="62" name="Text 41">
            <a:extLst>
              <a:ext uri="{FF2B5EF4-FFF2-40B4-BE49-F238E27FC236}">
                <a16:creationId xmlns:a16="http://schemas.microsoft.com/office/drawing/2014/main" id="{B16B0AE4-3ED4-C757-6B2A-439966E634FB}"/>
              </a:ext>
            </a:extLst>
          </p:cNvPr>
          <p:cNvSpPr/>
          <p:nvPr/>
        </p:nvSpPr>
        <p:spPr>
          <a:xfrm>
            <a:off x="8577222" y="2108102"/>
            <a:ext cx="2724912" cy="11543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ea typeface="+mn-ea"/>
                <a:cs typeface="+mn-cs"/>
              </a:rPr>
              <a:t>ABOVE DUTY-FREE ALLOWANCE</a:t>
            </a:r>
            <a:endParaRPr kumimoji="0" lang="en-US" sz="1100" b="0" i="0" u="none" strike="noStrike" kern="1200" cap="none" spc="0" normalizeH="0" baseline="0" noProof="0">
              <a:ln>
                <a:noFill/>
              </a:ln>
              <a:solidFill>
                <a:prstClr val="black"/>
              </a:solidFill>
              <a:effectLst/>
              <a:uLnTx/>
              <a:uFillTx/>
              <a:ea typeface="+mn-ea"/>
              <a:cs typeface="+mn-cs"/>
            </a:endParaRPr>
          </a:p>
        </p:txBody>
      </p:sp>
      <p:sp>
        <p:nvSpPr>
          <p:cNvPr id="64" name="Text 42">
            <a:extLst>
              <a:ext uri="{FF2B5EF4-FFF2-40B4-BE49-F238E27FC236}">
                <a16:creationId xmlns:a16="http://schemas.microsoft.com/office/drawing/2014/main" id="{48FA2867-BC9A-7817-C3EF-0DC244987E4A}"/>
              </a:ext>
            </a:extLst>
          </p:cNvPr>
          <p:cNvSpPr/>
          <p:nvPr/>
        </p:nvSpPr>
        <p:spPr>
          <a:xfrm>
            <a:off x="8174803" y="2295997"/>
            <a:ext cx="3732250" cy="201169"/>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a:ea typeface="+mn-ea"/>
                <a:cs typeface="+mn-cs"/>
              </a:rPr>
              <a:t>Goods exceeding applicable traveller allowances</a:t>
            </a:r>
          </a:p>
        </p:txBody>
      </p:sp>
      <p:sp>
        <p:nvSpPr>
          <p:cNvPr id="66" name="Shape 43">
            <a:extLst>
              <a:ext uri="{FF2B5EF4-FFF2-40B4-BE49-F238E27FC236}">
                <a16:creationId xmlns:a16="http://schemas.microsoft.com/office/drawing/2014/main" id="{AC006F92-589E-F6DB-738D-CD913158DD5C}"/>
              </a:ext>
            </a:extLst>
          </p:cNvPr>
          <p:cNvSpPr/>
          <p:nvPr/>
        </p:nvSpPr>
        <p:spPr>
          <a:xfrm>
            <a:off x="8115481" y="2695308"/>
            <a:ext cx="3419856" cy="454027"/>
          </a:xfrm>
          <a:prstGeom prst="roundRect">
            <a:avLst>
              <a:gd name="adj" fmla="val 5932"/>
            </a:avLst>
          </a:prstGeom>
          <a:solidFill>
            <a:srgbClr val="D8F1FC">
              <a:alpha val="90000"/>
            </a:srgbClr>
          </a:solidFill>
          <a:ln w="10160">
            <a:solidFill>
              <a:srgbClr val="E2B64D">
                <a:alpha val="55000"/>
              </a:srgbClr>
            </a:solidFill>
            <a:prstDash val="solid"/>
          </a:ln>
        </p:spPr>
        <p:txBody>
          <a:bodyPr/>
          <a:lstStyle/>
          <a:p>
            <a:endParaRPr lang="en-ZA"/>
          </a:p>
        </p:txBody>
      </p:sp>
      <p:sp>
        <p:nvSpPr>
          <p:cNvPr id="70" name="Text 46">
            <a:extLst>
              <a:ext uri="{FF2B5EF4-FFF2-40B4-BE49-F238E27FC236}">
                <a16:creationId xmlns:a16="http://schemas.microsoft.com/office/drawing/2014/main" id="{36DA060F-AF92-F1BE-84DC-6130D290E3C0}"/>
              </a:ext>
            </a:extLst>
          </p:cNvPr>
          <p:cNvSpPr/>
          <p:nvPr/>
        </p:nvSpPr>
        <p:spPr>
          <a:xfrm>
            <a:off x="8572681" y="2723008"/>
            <a:ext cx="2724912" cy="11543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ea typeface="+mn-ea"/>
                <a:cs typeface="+mn-cs"/>
              </a:rPr>
              <a:t>COMMERCIAL</a:t>
            </a:r>
            <a:r>
              <a:rPr lang="en-US" sz="1100" b="1" kern="0" spc="25">
                <a:solidFill>
                  <a:srgbClr val="063A5B"/>
                </a:solidFill>
              </a:rPr>
              <a:t> (BUSINESS OR TRADE)</a:t>
            </a:r>
            <a:endParaRPr kumimoji="0" lang="en-US" sz="1100" b="0" i="0" u="none" strike="noStrike" kern="1200" cap="none" spc="0" normalizeH="0" baseline="0" noProof="0">
              <a:ln>
                <a:noFill/>
              </a:ln>
              <a:solidFill>
                <a:prstClr val="black"/>
              </a:solidFill>
              <a:effectLst/>
              <a:uLnTx/>
              <a:uFillTx/>
              <a:ea typeface="+mn-ea"/>
              <a:cs typeface="+mn-cs"/>
            </a:endParaRPr>
          </a:p>
        </p:txBody>
      </p:sp>
      <p:sp>
        <p:nvSpPr>
          <p:cNvPr id="72" name="Text 47">
            <a:extLst>
              <a:ext uri="{FF2B5EF4-FFF2-40B4-BE49-F238E27FC236}">
                <a16:creationId xmlns:a16="http://schemas.microsoft.com/office/drawing/2014/main" id="{5BC2FA6E-5E31-225F-E7B7-F3D2C727E840}"/>
              </a:ext>
            </a:extLst>
          </p:cNvPr>
          <p:cNvSpPr/>
          <p:nvPr/>
        </p:nvSpPr>
        <p:spPr>
          <a:xfrm>
            <a:off x="8176152" y="2881635"/>
            <a:ext cx="3375484" cy="201169"/>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a:ea typeface="+mn-ea"/>
                <a:cs typeface="+mn-cs"/>
              </a:rPr>
              <a:t>Goods for sale, or business use</a:t>
            </a:r>
          </a:p>
        </p:txBody>
      </p:sp>
      <p:sp>
        <p:nvSpPr>
          <p:cNvPr id="74" name="Shape 48">
            <a:extLst>
              <a:ext uri="{FF2B5EF4-FFF2-40B4-BE49-F238E27FC236}">
                <a16:creationId xmlns:a16="http://schemas.microsoft.com/office/drawing/2014/main" id="{49A89571-8F0A-D85F-5FC8-D7BF8E65F728}"/>
              </a:ext>
            </a:extLst>
          </p:cNvPr>
          <p:cNvSpPr/>
          <p:nvPr/>
        </p:nvSpPr>
        <p:spPr>
          <a:xfrm>
            <a:off x="8074152" y="3331357"/>
            <a:ext cx="3419856" cy="454027"/>
          </a:xfrm>
          <a:prstGeom prst="roundRect">
            <a:avLst>
              <a:gd name="adj" fmla="val 5932"/>
            </a:avLst>
          </a:prstGeom>
          <a:solidFill>
            <a:srgbClr val="D8F1FC">
              <a:alpha val="90000"/>
            </a:srgbClr>
          </a:solidFill>
          <a:ln w="10160">
            <a:solidFill>
              <a:srgbClr val="E2B64D">
                <a:alpha val="55000"/>
              </a:srgbClr>
            </a:solidFill>
            <a:prstDash val="solid"/>
          </a:ln>
        </p:spPr>
        <p:txBody>
          <a:bodyPr/>
          <a:lstStyle/>
          <a:p>
            <a:endParaRPr lang="en-ZA"/>
          </a:p>
        </p:txBody>
      </p:sp>
      <p:sp>
        <p:nvSpPr>
          <p:cNvPr id="76" name="Text 51">
            <a:extLst>
              <a:ext uri="{FF2B5EF4-FFF2-40B4-BE49-F238E27FC236}">
                <a16:creationId xmlns:a16="http://schemas.microsoft.com/office/drawing/2014/main" id="{ACD3B906-E773-B2BA-4679-9BDCF4109D74}"/>
              </a:ext>
            </a:extLst>
          </p:cNvPr>
          <p:cNvSpPr/>
          <p:nvPr/>
        </p:nvSpPr>
        <p:spPr>
          <a:xfrm>
            <a:off x="8531352" y="3359057"/>
            <a:ext cx="2724912" cy="11543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ea typeface="+mn-ea"/>
                <a:cs typeface="+mn-cs"/>
              </a:rPr>
              <a:t>PROHIBITED / RESTRICTED GOODS</a:t>
            </a:r>
            <a:endParaRPr kumimoji="0" lang="en-US" sz="1100" b="0" i="0" u="none" strike="noStrike" kern="1200" cap="none" spc="0" normalizeH="0" baseline="0" noProof="0">
              <a:ln>
                <a:noFill/>
              </a:ln>
              <a:solidFill>
                <a:prstClr val="black"/>
              </a:solidFill>
              <a:effectLst/>
              <a:uLnTx/>
              <a:uFillTx/>
              <a:ea typeface="+mn-ea"/>
              <a:cs typeface="+mn-cs"/>
            </a:endParaRPr>
          </a:p>
        </p:txBody>
      </p:sp>
      <p:sp>
        <p:nvSpPr>
          <p:cNvPr id="78" name="Text 52">
            <a:extLst>
              <a:ext uri="{FF2B5EF4-FFF2-40B4-BE49-F238E27FC236}">
                <a16:creationId xmlns:a16="http://schemas.microsoft.com/office/drawing/2014/main" id="{4EB12E15-E643-339B-BAF8-B5E0584F779D}"/>
              </a:ext>
            </a:extLst>
          </p:cNvPr>
          <p:cNvSpPr/>
          <p:nvPr/>
        </p:nvSpPr>
        <p:spPr>
          <a:xfrm>
            <a:off x="8134823" y="3517684"/>
            <a:ext cx="3375484" cy="201169"/>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a:ea typeface="+mn-ea"/>
                <a:cs typeface="+mn-cs"/>
              </a:rPr>
              <a:t>Goods subject to prohibition, permit or authorisation</a:t>
            </a:r>
          </a:p>
        </p:txBody>
      </p:sp>
      <p:sp>
        <p:nvSpPr>
          <p:cNvPr id="80" name="Shape 53">
            <a:extLst>
              <a:ext uri="{FF2B5EF4-FFF2-40B4-BE49-F238E27FC236}">
                <a16:creationId xmlns:a16="http://schemas.microsoft.com/office/drawing/2014/main" id="{04A6F6E6-B2D0-D621-B675-D7853FF71F27}"/>
              </a:ext>
            </a:extLst>
          </p:cNvPr>
          <p:cNvSpPr/>
          <p:nvPr/>
        </p:nvSpPr>
        <p:spPr>
          <a:xfrm>
            <a:off x="8114132" y="4027945"/>
            <a:ext cx="3419856" cy="454027"/>
          </a:xfrm>
          <a:prstGeom prst="roundRect">
            <a:avLst>
              <a:gd name="adj" fmla="val 5932"/>
            </a:avLst>
          </a:prstGeom>
          <a:solidFill>
            <a:srgbClr val="D8F1FC">
              <a:alpha val="90000"/>
            </a:srgbClr>
          </a:solidFill>
          <a:ln w="10160">
            <a:solidFill>
              <a:srgbClr val="E2B64D">
                <a:alpha val="55000"/>
              </a:srgbClr>
            </a:solidFill>
            <a:prstDash val="solid"/>
          </a:ln>
        </p:spPr>
        <p:txBody>
          <a:bodyPr/>
          <a:lstStyle/>
          <a:p>
            <a:endParaRPr lang="en-ZA"/>
          </a:p>
        </p:txBody>
      </p:sp>
      <p:sp>
        <p:nvSpPr>
          <p:cNvPr id="82" name="Text 56">
            <a:extLst>
              <a:ext uri="{FF2B5EF4-FFF2-40B4-BE49-F238E27FC236}">
                <a16:creationId xmlns:a16="http://schemas.microsoft.com/office/drawing/2014/main" id="{1810E2BD-79E3-6BB8-3E88-CF1293D6EC46}"/>
              </a:ext>
            </a:extLst>
          </p:cNvPr>
          <p:cNvSpPr/>
          <p:nvPr/>
        </p:nvSpPr>
        <p:spPr>
          <a:xfrm>
            <a:off x="8571332" y="4055645"/>
            <a:ext cx="2724912" cy="11543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ea typeface="+mn-ea"/>
                <a:cs typeface="+mn-cs"/>
              </a:rPr>
              <a:t>TEMPORARY MOVEMENTS / REPAIRS</a:t>
            </a:r>
            <a:endParaRPr kumimoji="0" lang="en-US" sz="1100" b="0" i="0" u="none" strike="noStrike" kern="1200" cap="none" spc="0" normalizeH="0" baseline="0" noProof="0">
              <a:ln>
                <a:noFill/>
              </a:ln>
              <a:solidFill>
                <a:prstClr val="black"/>
              </a:solidFill>
              <a:effectLst/>
              <a:uLnTx/>
              <a:uFillTx/>
              <a:ea typeface="+mn-ea"/>
              <a:cs typeface="+mn-cs"/>
            </a:endParaRPr>
          </a:p>
        </p:txBody>
      </p:sp>
      <p:sp>
        <p:nvSpPr>
          <p:cNvPr id="84" name="Text 57">
            <a:extLst>
              <a:ext uri="{FF2B5EF4-FFF2-40B4-BE49-F238E27FC236}">
                <a16:creationId xmlns:a16="http://schemas.microsoft.com/office/drawing/2014/main" id="{EB25467F-0243-7FAF-EE04-670B4A12FB83}"/>
              </a:ext>
            </a:extLst>
          </p:cNvPr>
          <p:cNvSpPr/>
          <p:nvPr/>
        </p:nvSpPr>
        <p:spPr>
          <a:xfrm>
            <a:off x="8174803" y="4214272"/>
            <a:ext cx="3375484" cy="201169"/>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a:ea typeface="+mn-ea"/>
                <a:cs typeface="+mn-cs"/>
              </a:rPr>
              <a:t>Temporary import/export, repairs, re-import/re-export</a:t>
            </a:r>
          </a:p>
        </p:txBody>
      </p:sp>
      <p:sp>
        <p:nvSpPr>
          <p:cNvPr id="86" name="Shape 58">
            <a:extLst>
              <a:ext uri="{FF2B5EF4-FFF2-40B4-BE49-F238E27FC236}">
                <a16:creationId xmlns:a16="http://schemas.microsoft.com/office/drawing/2014/main" id="{1C639836-6F27-ABDA-6A57-844784DFC830}"/>
              </a:ext>
            </a:extLst>
          </p:cNvPr>
          <p:cNvSpPr/>
          <p:nvPr/>
        </p:nvSpPr>
        <p:spPr>
          <a:xfrm>
            <a:off x="8089392" y="4753078"/>
            <a:ext cx="3419856" cy="454027"/>
          </a:xfrm>
          <a:prstGeom prst="roundRect">
            <a:avLst>
              <a:gd name="adj" fmla="val 5932"/>
            </a:avLst>
          </a:prstGeom>
          <a:solidFill>
            <a:srgbClr val="D8F1FC">
              <a:alpha val="90000"/>
            </a:srgbClr>
          </a:solidFill>
          <a:ln w="10160">
            <a:solidFill>
              <a:srgbClr val="E2B64D">
                <a:alpha val="55000"/>
              </a:srgbClr>
            </a:solidFill>
            <a:prstDash val="solid"/>
          </a:ln>
        </p:spPr>
        <p:txBody>
          <a:bodyPr/>
          <a:lstStyle/>
          <a:p>
            <a:endParaRPr lang="en-ZA"/>
          </a:p>
        </p:txBody>
      </p:sp>
      <p:sp>
        <p:nvSpPr>
          <p:cNvPr id="88" name="Text 61">
            <a:extLst>
              <a:ext uri="{FF2B5EF4-FFF2-40B4-BE49-F238E27FC236}">
                <a16:creationId xmlns:a16="http://schemas.microsoft.com/office/drawing/2014/main" id="{9C0BA47F-1056-2E76-63BC-DE32A90F449D}"/>
              </a:ext>
            </a:extLst>
          </p:cNvPr>
          <p:cNvSpPr/>
          <p:nvPr/>
        </p:nvSpPr>
        <p:spPr>
          <a:xfrm>
            <a:off x="8546592" y="4780778"/>
            <a:ext cx="2724912" cy="11543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ea typeface="+mn-ea"/>
                <a:cs typeface="+mn-cs"/>
              </a:rPr>
              <a:t>CURRENCY AND BNIs</a:t>
            </a:r>
            <a:endParaRPr kumimoji="0" lang="en-US" sz="1100" b="0" i="0" u="none" strike="noStrike" kern="1200" cap="none" spc="0" normalizeH="0" baseline="0" noProof="0">
              <a:ln>
                <a:noFill/>
              </a:ln>
              <a:solidFill>
                <a:prstClr val="black"/>
              </a:solidFill>
              <a:effectLst/>
              <a:uLnTx/>
              <a:uFillTx/>
              <a:ea typeface="+mn-ea"/>
              <a:cs typeface="+mn-cs"/>
            </a:endParaRPr>
          </a:p>
        </p:txBody>
      </p:sp>
      <p:sp>
        <p:nvSpPr>
          <p:cNvPr id="90" name="Text 62">
            <a:extLst>
              <a:ext uri="{FF2B5EF4-FFF2-40B4-BE49-F238E27FC236}">
                <a16:creationId xmlns:a16="http://schemas.microsoft.com/office/drawing/2014/main" id="{EA636072-9F21-AF53-60ED-5ECBB9A7FE5D}"/>
              </a:ext>
            </a:extLst>
          </p:cNvPr>
          <p:cNvSpPr/>
          <p:nvPr/>
        </p:nvSpPr>
        <p:spPr>
          <a:xfrm>
            <a:off x="8150063" y="4939405"/>
            <a:ext cx="3375484" cy="201169"/>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a:ea typeface="+mn-ea"/>
                <a:cs typeface="+mn-cs"/>
              </a:rPr>
              <a:t>Currency or bearer negotiable instruments subject to declaration</a:t>
            </a:r>
          </a:p>
        </p:txBody>
      </p:sp>
      <p:sp>
        <p:nvSpPr>
          <p:cNvPr id="92" name="Shape 63">
            <a:extLst>
              <a:ext uri="{FF2B5EF4-FFF2-40B4-BE49-F238E27FC236}">
                <a16:creationId xmlns:a16="http://schemas.microsoft.com/office/drawing/2014/main" id="{4EF82A38-3EE2-AB7C-2B10-9AD2E0696C5B}"/>
              </a:ext>
            </a:extLst>
          </p:cNvPr>
          <p:cNvSpPr/>
          <p:nvPr/>
        </p:nvSpPr>
        <p:spPr>
          <a:xfrm>
            <a:off x="4746193" y="1374148"/>
            <a:ext cx="2724912" cy="507895"/>
          </a:xfrm>
          <a:prstGeom prst="roundRect">
            <a:avLst>
              <a:gd name="adj" fmla="val 9091"/>
            </a:avLst>
          </a:prstGeom>
          <a:solidFill>
            <a:srgbClr val="DFF5FF">
              <a:alpha val="90000"/>
            </a:srgbClr>
          </a:solidFill>
          <a:ln w="12700">
            <a:solidFill>
              <a:srgbClr val="37CFE0">
                <a:alpha val="80000"/>
              </a:srgbClr>
            </a:solidFill>
            <a:prstDash val="solid"/>
          </a:ln>
        </p:spPr>
        <p:txBody>
          <a:bodyPr/>
          <a:lstStyle/>
          <a:p>
            <a:endParaRPr lang="en-ZA"/>
          </a:p>
        </p:txBody>
      </p:sp>
      <p:sp>
        <p:nvSpPr>
          <p:cNvPr id="94" name="Text 64">
            <a:extLst>
              <a:ext uri="{FF2B5EF4-FFF2-40B4-BE49-F238E27FC236}">
                <a16:creationId xmlns:a16="http://schemas.microsoft.com/office/drawing/2014/main" id="{22DC1ECA-579C-DD38-C230-C5B01A5EAE1E}"/>
              </a:ext>
            </a:extLst>
          </p:cNvPr>
          <p:cNvSpPr/>
          <p:nvPr/>
        </p:nvSpPr>
        <p:spPr>
          <a:xfrm>
            <a:off x="5011369" y="1495190"/>
            <a:ext cx="2194560" cy="130821"/>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90" normalizeH="0" baseline="0" noProof="0">
                <a:ln>
                  <a:noFill/>
                </a:ln>
                <a:solidFill>
                  <a:srgbClr val="063A5B"/>
                </a:solidFill>
                <a:effectLst/>
                <a:uLnTx/>
                <a:uFillTx/>
                <a:latin typeface="Aptos"/>
                <a:ea typeface="+mn-ea"/>
                <a:cs typeface="+mn-cs"/>
              </a:rPr>
              <a:t>SATMS DIGITAL HUB</a:t>
            </a:r>
            <a:endParaRPr kumimoji="0" lang="en-US" sz="1600" b="0" i="0" u="none" strike="noStrike" kern="1200" cap="none" spc="0" normalizeH="0" baseline="0" noProof="0">
              <a:ln>
                <a:noFill/>
              </a:ln>
              <a:solidFill>
                <a:prstClr val="black"/>
              </a:solidFill>
              <a:effectLst/>
              <a:uLnTx/>
              <a:uFillTx/>
              <a:latin typeface="Aptos"/>
              <a:ea typeface="+mn-ea"/>
              <a:cs typeface="+mn-cs"/>
            </a:endParaRPr>
          </a:p>
        </p:txBody>
      </p:sp>
      <p:sp>
        <p:nvSpPr>
          <p:cNvPr id="96" name="Shape 65">
            <a:extLst>
              <a:ext uri="{FF2B5EF4-FFF2-40B4-BE49-F238E27FC236}">
                <a16:creationId xmlns:a16="http://schemas.microsoft.com/office/drawing/2014/main" id="{1FCCD661-6E4F-6885-A984-0BE3020E865F}"/>
              </a:ext>
            </a:extLst>
          </p:cNvPr>
          <p:cNvSpPr/>
          <p:nvPr/>
        </p:nvSpPr>
        <p:spPr>
          <a:xfrm>
            <a:off x="4818888" y="4586507"/>
            <a:ext cx="2596896" cy="798952"/>
          </a:xfrm>
          <a:prstGeom prst="roundRect">
            <a:avLst>
              <a:gd name="adj" fmla="val 5833"/>
            </a:avLst>
          </a:prstGeom>
          <a:solidFill>
            <a:srgbClr val="DFF5FF">
              <a:alpha val="92000"/>
            </a:srgbClr>
          </a:solidFill>
          <a:ln w="13970">
            <a:solidFill>
              <a:srgbClr val="2AA8C1"/>
            </a:solidFill>
            <a:prstDash val="solid"/>
          </a:ln>
          <a:effectLst>
            <a:outerShdw blurRad="25400" dist="6350" dir="2700000" algn="bl" rotWithShape="0">
              <a:srgbClr val="00AFC4">
                <a:alpha val="20000"/>
              </a:srgbClr>
            </a:outerShdw>
          </a:effectLst>
        </p:spPr>
        <p:txBody>
          <a:bodyPr/>
          <a:lstStyle/>
          <a:p>
            <a:endParaRPr lang="en-ZA"/>
          </a:p>
        </p:txBody>
      </p:sp>
      <p:sp>
        <p:nvSpPr>
          <p:cNvPr id="98" name="Text 66">
            <a:extLst>
              <a:ext uri="{FF2B5EF4-FFF2-40B4-BE49-F238E27FC236}">
                <a16:creationId xmlns:a16="http://schemas.microsoft.com/office/drawing/2014/main" id="{1117B034-4B10-E3FB-995D-57C26307A100}"/>
              </a:ext>
            </a:extLst>
          </p:cNvPr>
          <p:cNvSpPr/>
          <p:nvPr/>
        </p:nvSpPr>
        <p:spPr>
          <a:xfrm>
            <a:off x="5175047" y="4679121"/>
            <a:ext cx="1938528" cy="123126"/>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100" normalizeH="0" baseline="0" noProof="0">
                <a:ln>
                  <a:noFill/>
                </a:ln>
                <a:effectLst/>
                <a:uLnTx/>
                <a:uFillTx/>
                <a:latin typeface="Aptos"/>
                <a:ea typeface="+mn-ea"/>
                <a:cs typeface="+mn-cs"/>
              </a:rPr>
              <a:t>DIGITAL DECISION</a:t>
            </a:r>
            <a:endParaRPr kumimoji="0" lang="en-US" sz="1400" b="1" i="0" u="none" strike="noStrike" kern="1200" cap="none" spc="0" normalizeH="0" baseline="0" noProof="0">
              <a:ln>
                <a:noFill/>
              </a:ln>
              <a:effectLst/>
              <a:uLnTx/>
              <a:uFillTx/>
              <a:latin typeface="Aptos"/>
              <a:ea typeface="+mn-ea"/>
              <a:cs typeface="+mn-cs"/>
            </a:endParaRPr>
          </a:p>
        </p:txBody>
      </p:sp>
      <p:sp>
        <p:nvSpPr>
          <p:cNvPr id="100" name="Text 67">
            <a:extLst>
              <a:ext uri="{FF2B5EF4-FFF2-40B4-BE49-F238E27FC236}">
                <a16:creationId xmlns:a16="http://schemas.microsoft.com/office/drawing/2014/main" id="{EAB1E895-9C95-7584-6B0F-AD4E5BFBF209}"/>
              </a:ext>
            </a:extLst>
          </p:cNvPr>
          <p:cNvSpPr/>
          <p:nvPr/>
        </p:nvSpPr>
        <p:spPr>
          <a:xfrm>
            <a:off x="4783836" y="4979105"/>
            <a:ext cx="932688" cy="17699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B050"/>
                </a:solidFill>
                <a:effectLst/>
                <a:uLnTx/>
                <a:uFillTx/>
                <a:latin typeface="Aptos"/>
                <a:ea typeface="+mn-ea"/>
                <a:cs typeface="+mn-cs"/>
              </a:rPr>
              <a:t>Declare</a:t>
            </a:r>
          </a:p>
        </p:txBody>
      </p:sp>
      <p:sp>
        <p:nvSpPr>
          <p:cNvPr id="102" name="Text 68">
            <a:extLst>
              <a:ext uri="{FF2B5EF4-FFF2-40B4-BE49-F238E27FC236}">
                <a16:creationId xmlns:a16="http://schemas.microsoft.com/office/drawing/2014/main" id="{65705F11-42FB-594B-5400-1D96BDA5B045}"/>
              </a:ext>
            </a:extLst>
          </p:cNvPr>
          <p:cNvSpPr/>
          <p:nvPr/>
        </p:nvSpPr>
        <p:spPr>
          <a:xfrm>
            <a:off x="5821680" y="5039534"/>
            <a:ext cx="274320" cy="92345"/>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7D9CAF"/>
                </a:solidFill>
                <a:effectLst/>
                <a:uLnTx/>
                <a:uFillTx/>
                <a:latin typeface="Aptos"/>
                <a:ea typeface="+mn-ea"/>
                <a:cs typeface="+mn-cs"/>
              </a:rPr>
              <a:t>OR</a:t>
            </a:r>
            <a:endParaRPr kumimoji="0" lang="en-US" sz="1200" b="1" i="0" u="none" strike="noStrike" kern="1200" cap="none" spc="0" normalizeH="0" baseline="0" noProof="0">
              <a:ln>
                <a:noFill/>
              </a:ln>
              <a:solidFill>
                <a:prstClr val="black"/>
              </a:solidFill>
              <a:effectLst/>
              <a:uLnTx/>
              <a:uFillTx/>
              <a:latin typeface="Aptos"/>
              <a:ea typeface="+mn-ea"/>
              <a:cs typeface="+mn-cs"/>
            </a:endParaRPr>
          </a:p>
        </p:txBody>
      </p:sp>
      <p:sp>
        <p:nvSpPr>
          <p:cNvPr id="104" name="Text 69">
            <a:extLst>
              <a:ext uri="{FF2B5EF4-FFF2-40B4-BE49-F238E27FC236}">
                <a16:creationId xmlns:a16="http://schemas.microsoft.com/office/drawing/2014/main" id="{A11BD6C9-61A2-3FEA-9951-8F2A0AC224C7}"/>
              </a:ext>
            </a:extLst>
          </p:cNvPr>
          <p:cNvSpPr/>
          <p:nvPr/>
        </p:nvSpPr>
        <p:spPr>
          <a:xfrm>
            <a:off x="6172286" y="4963580"/>
            <a:ext cx="1088136" cy="176994"/>
          </a:xfrm>
          <a:prstGeom prst="rect">
            <a:avLst/>
          </a:prstGeom>
          <a:noFill/>
          <a:ln/>
        </p:spPr>
        <p:txBody>
          <a:bodyPr wrap="square" lIns="0" tIns="0" rIns="0" bIns="0" rtlCol="0" anchor="ctr"/>
          <a:lstStyle/>
          <a:p>
            <a:pPr lvl="0" algn="ctr">
              <a:defRPr/>
            </a:pPr>
            <a:r>
              <a:rPr lang="en-US" sz="1200">
                <a:solidFill>
                  <a:srgbClr val="FF0000"/>
                </a:solidFill>
              </a:rPr>
              <a:t> </a:t>
            </a:r>
            <a:r>
              <a:rPr lang="en-US" sz="1400" b="1">
                <a:solidFill>
                  <a:srgbClr val="FF0000"/>
                </a:solidFill>
              </a:rPr>
              <a:t>Nil (Nothing</a:t>
            </a:r>
            <a:r>
              <a:rPr lang="en-US" sz="1400">
                <a:solidFill>
                  <a:srgbClr val="FF0000"/>
                </a:solidFill>
              </a:rPr>
              <a:t>)</a:t>
            </a:r>
            <a:r>
              <a:rPr lang="en-US" sz="1400">
                <a:solidFill>
                  <a:srgbClr val="FF0000"/>
                </a:solidFill>
                <a:latin typeface="Aptos"/>
              </a:rPr>
              <a:t> </a:t>
            </a:r>
            <a:endParaRPr kumimoji="0" lang="en-US" sz="1400" b="0" i="0" u="none" strike="noStrike" kern="1200" cap="none" spc="0" normalizeH="0" baseline="0" noProof="0">
              <a:ln>
                <a:noFill/>
              </a:ln>
              <a:solidFill>
                <a:srgbClr val="FF0000"/>
              </a:solidFill>
              <a:effectLst/>
              <a:uLnTx/>
              <a:uFillTx/>
              <a:latin typeface="Aptos"/>
              <a:ea typeface="+mn-ea"/>
              <a:cs typeface="+mn-cs"/>
            </a:endParaRPr>
          </a:p>
        </p:txBody>
      </p:sp>
      <p:sp>
        <p:nvSpPr>
          <p:cNvPr id="106" name="Text 70">
            <a:extLst>
              <a:ext uri="{FF2B5EF4-FFF2-40B4-BE49-F238E27FC236}">
                <a16:creationId xmlns:a16="http://schemas.microsoft.com/office/drawing/2014/main" id="{296CD19B-A319-DD33-6D42-F8853BA4FD76}"/>
              </a:ext>
            </a:extLst>
          </p:cNvPr>
          <p:cNvSpPr/>
          <p:nvPr/>
        </p:nvSpPr>
        <p:spPr>
          <a:xfrm>
            <a:off x="4861560" y="5497332"/>
            <a:ext cx="2468880" cy="227089"/>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50" normalizeH="0" baseline="0" noProof="0">
                <a:ln>
                  <a:noFill/>
                </a:ln>
                <a:solidFill>
                  <a:srgbClr val="F2FAFE"/>
                </a:solidFill>
                <a:effectLst/>
                <a:uLnTx/>
                <a:uFillTx/>
                <a:latin typeface="Aptos"/>
                <a:ea typeface="+mn-ea"/>
                <a:cs typeface="+mn-cs"/>
              </a:rPr>
              <a:t>Complete • Accurate • Truthful</a:t>
            </a:r>
            <a:endParaRPr kumimoji="0" lang="en-US" sz="1200" b="0" i="0" u="none" strike="noStrike" kern="1200" cap="none" spc="0" normalizeH="0" baseline="0" noProof="0">
              <a:ln>
                <a:noFill/>
              </a:ln>
              <a:solidFill>
                <a:srgbClr val="F2FAFE"/>
              </a:solidFill>
              <a:effectLst/>
              <a:uLnTx/>
              <a:uFillTx/>
              <a:latin typeface="Aptos"/>
              <a:ea typeface="+mn-ea"/>
              <a:cs typeface="+mn-cs"/>
            </a:endParaRPr>
          </a:p>
        </p:txBody>
      </p:sp>
      <p:sp>
        <p:nvSpPr>
          <p:cNvPr id="108" name="Shape 71">
            <a:extLst>
              <a:ext uri="{FF2B5EF4-FFF2-40B4-BE49-F238E27FC236}">
                <a16:creationId xmlns:a16="http://schemas.microsoft.com/office/drawing/2014/main" id="{E1AB240C-D30A-5EF3-3422-2F744C89FCA0}"/>
              </a:ext>
            </a:extLst>
          </p:cNvPr>
          <p:cNvSpPr/>
          <p:nvPr/>
        </p:nvSpPr>
        <p:spPr>
          <a:xfrm>
            <a:off x="8089392" y="5326678"/>
            <a:ext cx="3419856" cy="438323"/>
          </a:xfrm>
          <a:prstGeom prst="roundRect">
            <a:avLst>
              <a:gd name="adj" fmla="val 12500"/>
            </a:avLst>
          </a:prstGeom>
          <a:solidFill>
            <a:srgbClr val="5A4515">
              <a:alpha val="95000"/>
            </a:srgbClr>
          </a:solidFill>
          <a:ln w="7620">
            <a:solidFill>
              <a:srgbClr val="C99B3B">
                <a:alpha val="65000"/>
              </a:srgbClr>
            </a:solidFill>
            <a:prstDash val="solid"/>
          </a:ln>
        </p:spPr>
        <p:txBody>
          <a:bodyPr/>
          <a:lstStyle/>
          <a:p>
            <a:endParaRPr lang="en-ZA"/>
          </a:p>
        </p:txBody>
      </p:sp>
      <p:sp>
        <p:nvSpPr>
          <p:cNvPr id="110" name="Text 72">
            <a:extLst>
              <a:ext uri="{FF2B5EF4-FFF2-40B4-BE49-F238E27FC236}">
                <a16:creationId xmlns:a16="http://schemas.microsoft.com/office/drawing/2014/main" id="{AB167559-A72E-C29A-D52F-2474681D03C2}"/>
              </a:ext>
            </a:extLst>
          </p:cNvPr>
          <p:cNvSpPr/>
          <p:nvPr/>
        </p:nvSpPr>
        <p:spPr>
          <a:xfrm rot="10800000" flipV="1">
            <a:off x="8226552" y="5385458"/>
            <a:ext cx="3182112" cy="312951"/>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4DA91"/>
                </a:solidFill>
                <a:effectLst/>
                <a:uLnTx/>
                <a:uFillTx/>
                <a:latin typeface="Aptos"/>
                <a:ea typeface="+mn-ea"/>
                <a:cs typeface="+mn-cs"/>
              </a:rPr>
              <a:t>Goods details: description • type/model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F4DA91"/>
                </a:solidFill>
                <a:effectLst/>
                <a:uLnTx/>
                <a:uFillTx/>
                <a:latin typeface="Aptos"/>
                <a:ea typeface="+mn-ea"/>
                <a:cs typeface="+mn-cs"/>
              </a:rPr>
              <a:t>• quantity/value • comments</a:t>
            </a:r>
            <a:endParaRPr kumimoji="0" lang="en-US" sz="1000" b="0" i="0" u="none" strike="noStrike" kern="1200" cap="none" spc="0" normalizeH="0" baseline="0" noProof="0">
              <a:ln>
                <a:noFill/>
              </a:ln>
              <a:solidFill>
                <a:prstClr val="black"/>
              </a:solidFill>
              <a:effectLst/>
              <a:uLnTx/>
              <a:uFillTx/>
              <a:latin typeface="Aptos"/>
              <a:ea typeface="+mn-ea"/>
              <a:cs typeface="+mn-cs"/>
            </a:endParaRPr>
          </a:p>
        </p:txBody>
      </p:sp>
      <p:sp>
        <p:nvSpPr>
          <p:cNvPr id="158" name="Shape 5">
            <a:extLst>
              <a:ext uri="{FF2B5EF4-FFF2-40B4-BE49-F238E27FC236}">
                <a16:creationId xmlns:a16="http://schemas.microsoft.com/office/drawing/2014/main" id="{EA7BDA1B-D5CC-4AAA-587B-4D9BC2A149D6}"/>
              </a:ext>
            </a:extLst>
          </p:cNvPr>
          <p:cNvSpPr/>
          <p:nvPr/>
        </p:nvSpPr>
        <p:spPr>
          <a:xfrm>
            <a:off x="396154" y="1291954"/>
            <a:ext cx="3931920" cy="4582398"/>
          </a:xfrm>
          <a:prstGeom prst="roundRect">
            <a:avLst>
              <a:gd name="adj" fmla="val 1395"/>
            </a:avLst>
          </a:prstGeom>
          <a:solidFill>
            <a:srgbClr val="E8F7FF">
              <a:alpha val="88000"/>
            </a:srgbClr>
          </a:solidFill>
          <a:ln w="15240">
            <a:solidFill>
              <a:srgbClr val="21B2C2">
                <a:alpha val="84000"/>
              </a:srgbClr>
            </a:solidFill>
            <a:prstDash val="solid"/>
          </a:ln>
          <a:effectLst>
            <a:outerShdw blurRad="25400" dist="10160" dir="2700000" algn="bl" rotWithShape="0">
              <a:srgbClr val="21B2C2">
                <a:alpha val="18000"/>
              </a:srgbClr>
            </a:outerShdw>
          </a:effectLst>
        </p:spPr>
        <p:txBody>
          <a:bodyPr/>
          <a:lstStyle/>
          <a:p>
            <a:endParaRPr lang="en-ZA"/>
          </a:p>
        </p:txBody>
      </p:sp>
      <p:sp>
        <p:nvSpPr>
          <p:cNvPr id="122" name="Shape 13">
            <a:extLst>
              <a:ext uri="{FF2B5EF4-FFF2-40B4-BE49-F238E27FC236}">
                <a16:creationId xmlns:a16="http://schemas.microsoft.com/office/drawing/2014/main" id="{D3B1E069-748D-439B-1299-F42EF168AE1E}"/>
              </a:ext>
            </a:extLst>
          </p:cNvPr>
          <p:cNvSpPr/>
          <p:nvPr/>
        </p:nvSpPr>
        <p:spPr>
          <a:xfrm>
            <a:off x="803060" y="2127626"/>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sp>
        <p:nvSpPr>
          <p:cNvPr id="124" name="Text 16">
            <a:extLst>
              <a:ext uri="{FF2B5EF4-FFF2-40B4-BE49-F238E27FC236}">
                <a16:creationId xmlns:a16="http://schemas.microsoft.com/office/drawing/2014/main" id="{D4E7B2BA-D685-6F70-A8D2-33AD916C43F2}"/>
              </a:ext>
            </a:extLst>
          </p:cNvPr>
          <p:cNvSpPr/>
          <p:nvPr/>
        </p:nvSpPr>
        <p:spPr>
          <a:xfrm>
            <a:off x="1260260" y="2219066"/>
            <a:ext cx="2724912"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latin typeface="Aptos"/>
                <a:ea typeface="+mn-ea"/>
                <a:cs typeface="+mn-cs"/>
              </a:rPr>
              <a:t>PASSPORT DETAILS</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126" name="Text 17">
            <a:extLst>
              <a:ext uri="{FF2B5EF4-FFF2-40B4-BE49-F238E27FC236}">
                <a16:creationId xmlns:a16="http://schemas.microsoft.com/office/drawing/2014/main" id="{5A4DF334-E648-DED7-B3B2-96C07696EEDC}"/>
              </a:ext>
            </a:extLst>
          </p:cNvPr>
          <p:cNvSpPr/>
          <p:nvPr/>
        </p:nvSpPr>
        <p:spPr>
          <a:xfrm>
            <a:off x="1260260" y="2411090"/>
            <a:ext cx="2724912"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effectLst/>
                <a:uLnTx/>
                <a:uFillTx/>
                <a:latin typeface="Aptos"/>
                <a:ea typeface="+mn-ea"/>
                <a:cs typeface="+mn-cs"/>
              </a:rPr>
              <a:t>Document number and issuing country</a:t>
            </a:r>
          </a:p>
        </p:txBody>
      </p:sp>
      <p:sp>
        <p:nvSpPr>
          <p:cNvPr id="128" name="Shape 18">
            <a:extLst>
              <a:ext uri="{FF2B5EF4-FFF2-40B4-BE49-F238E27FC236}">
                <a16:creationId xmlns:a16="http://schemas.microsoft.com/office/drawing/2014/main" id="{54461BCC-7BF3-89C0-C971-530D77AFA223}"/>
              </a:ext>
            </a:extLst>
          </p:cNvPr>
          <p:cNvSpPr/>
          <p:nvPr/>
        </p:nvSpPr>
        <p:spPr>
          <a:xfrm>
            <a:off x="803060" y="2813426"/>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sp>
        <p:nvSpPr>
          <p:cNvPr id="130" name="Text 21">
            <a:extLst>
              <a:ext uri="{FF2B5EF4-FFF2-40B4-BE49-F238E27FC236}">
                <a16:creationId xmlns:a16="http://schemas.microsoft.com/office/drawing/2014/main" id="{F426CE8B-BEDA-292D-C8E3-7C7585AEFE34}"/>
              </a:ext>
            </a:extLst>
          </p:cNvPr>
          <p:cNvSpPr/>
          <p:nvPr/>
        </p:nvSpPr>
        <p:spPr>
          <a:xfrm>
            <a:off x="1260260" y="2904866"/>
            <a:ext cx="2724912"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latin typeface="Aptos"/>
                <a:ea typeface="+mn-ea"/>
                <a:cs typeface="+mn-cs"/>
              </a:rPr>
              <a:t>TRAVEL DETAILS</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132" name="Text 22">
            <a:extLst>
              <a:ext uri="{FF2B5EF4-FFF2-40B4-BE49-F238E27FC236}">
                <a16:creationId xmlns:a16="http://schemas.microsoft.com/office/drawing/2014/main" id="{3E8417B1-D5A7-2DCC-B708-7B61A2E87F86}"/>
              </a:ext>
            </a:extLst>
          </p:cNvPr>
          <p:cNvSpPr/>
          <p:nvPr/>
        </p:nvSpPr>
        <p:spPr>
          <a:xfrm>
            <a:off x="1260260" y="3096890"/>
            <a:ext cx="2724912"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effectLst/>
                <a:uLnTx/>
                <a:uFillTx/>
                <a:latin typeface="Aptos"/>
                <a:ea typeface="+mn-ea"/>
                <a:cs typeface="+mn-cs"/>
              </a:rPr>
              <a:t>Port, date, origin, destination and transport</a:t>
            </a:r>
          </a:p>
        </p:txBody>
      </p:sp>
      <p:sp>
        <p:nvSpPr>
          <p:cNvPr id="134" name="Shape 23">
            <a:extLst>
              <a:ext uri="{FF2B5EF4-FFF2-40B4-BE49-F238E27FC236}">
                <a16:creationId xmlns:a16="http://schemas.microsoft.com/office/drawing/2014/main" id="{AD0E0F53-444C-0377-216A-4E670680CE7F}"/>
              </a:ext>
            </a:extLst>
          </p:cNvPr>
          <p:cNvSpPr/>
          <p:nvPr/>
        </p:nvSpPr>
        <p:spPr>
          <a:xfrm>
            <a:off x="803060" y="3499226"/>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sp>
        <p:nvSpPr>
          <p:cNvPr id="136" name="Text 26">
            <a:extLst>
              <a:ext uri="{FF2B5EF4-FFF2-40B4-BE49-F238E27FC236}">
                <a16:creationId xmlns:a16="http://schemas.microsoft.com/office/drawing/2014/main" id="{5C102FEF-9D3B-E854-D80C-D8B8A82C6179}"/>
              </a:ext>
            </a:extLst>
          </p:cNvPr>
          <p:cNvSpPr/>
          <p:nvPr/>
        </p:nvSpPr>
        <p:spPr>
          <a:xfrm>
            <a:off x="1260260" y="3590666"/>
            <a:ext cx="2724912"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latin typeface="Aptos"/>
                <a:ea typeface="+mn-ea"/>
                <a:cs typeface="+mn-cs"/>
              </a:rPr>
              <a:t>CONTACT DETAILS</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138" name="Text 27">
            <a:extLst>
              <a:ext uri="{FF2B5EF4-FFF2-40B4-BE49-F238E27FC236}">
                <a16:creationId xmlns:a16="http://schemas.microsoft.com/office/drawing/2014/main" id="{C09976FF-87D7-B2E6-319D-B729AD3027BB}"/>
              </a:ext>
            </a:extLst>
          </p:cNvPr>
          <p:cNvSpPr/>
          <p:nvPr/>
        </p:nvSpPr>
        <p:spPr>
          <a:xfrm>
            <a:off x="1260260" y="3782690"/>
            <a:ext cx="2724912"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effectLst/>
                <a:uLnTx/>
                <a:uFillTx/>
                <a:latin typeface="Aptos"/>
                <a:ea typeface="+mn-ea"/>
                <a:cs typeface="+mn-cs"/>
              </a:rPr>
              <a:t>Mobile number, email and address where required</a:t>
            </a:r>
          </a:p>
        </p:txBody>
      </p:sp>
      <p:sp>
        <p:nvSpPr>
          <p:cNvPr id="140" name="Shape 28">
            <a:extLst>
              <a:ext uri="{FF2B5EF4-FFF2-40B4-BE49-F238E27FC236}">
                <a16:creationId xmlns:a16="http://schemas.microsoft.com/office/drawing/2014/main" id="{646B1204-2C52-1142-448C-BEA65001EE4A}"/>
              </a:ext>
            </a:extLst>
          </p:cNvPr>
          <p:cNvSpPr/>
          <p:nvPr/>
        </p:nvSpPr>
        <p:spPr>
          <a:xfrm>
            <a:off x="803060" y="4185026"/>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sp>
        <p:nvSpPr>
          <p:cNvPr id="142" name="Text 31">
            <a:extLst>
              <a:ext uri="{FF2B5EF4-FFF2-40B4-BE49-F238E27FC236}">
                <a16:creationId xmlns:a16="http://schemas.microsoft.com/office/drawing/2014/main" id="{2E3A054D-44EC-F114-9C09-7DE55BA48ECA}"/>
              </a:ext>
            </a:extLst>
          </p:cNvPr>
          <p:cNvSpPr/>
          <p:nvPr/>
        </p:nvSpPr>
        <p:spPr>
          <a:xfrm>
            <a:off x="1260260" y="4276466"/>
            <a:ext cx="2724912"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latin typeface="Aptos"/>
                <a:ea typeface="+mn-ea"/>
                <a:cs typeface="+mn-cs"/>
              </a:rPr>
              <a:t>TRAVEL COMPANIONS</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144" name="Text 32">
            <a:extLst>
              <a:ext uri="{FF2B5EF4-FFF2-40B4-BE49-F238E27FC236}">
                <a16:creationId xmlns:a16="http://schemas.microsoft.com/office/drawing/2014/main" id="{153A8819-7C1D-1758-6D03-C48F80C01037}"/>
              </a:ext>
            </a:extLst>
          </p:cNvPr>
          <p:cNvSpPr/>
          <p:nvPr/>
        </p:nvSpPr>
        <p:spPr>
          <a:xfrm>
            <a:off x="1260260" y="4468490"/>
            <a:ext cx="2724912"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effectLst/>
                <a:uLnTx/>
                <a:uFillTx/>
                <a:latin typeface="Aptos"/>
                <a:ea typeface="+mn-ea"/>
                <a:cs typeface="+mn-cs"/>
              </a:rPr>
              <a:t>Passport numbers and details, where applicable</a:t>
            </a:r>
          </a:p>
        </p:txBody>
      </p:sp>
      <p:sp>
        <p:nvSpPr>
          <p:cNvPr id="146" name="Shape 33">
            <a:extLst>
              <a:ext uri="{FF2B5EF4-FFF2-40B4-BE49-F238E27FC236}">
                <a16:creationId xmlns:a16="http://schemas.microsoft.com/office/drawing/2014/main" id="{46B9341C-283C-57F0-6C88-798D04A028C6}"/>
              </a:ext>
            </a:extLst>
          </p:cNvPr>
          <p:cNvSpPr/>
          <p:nvPr/>
        </p:nvSpPr>
        <p:spPr>
          <a:xfrm>
            <a:off x="803060" y="4870826"/>
            <a:ext cx="3419856" cy="539496"/>
          </a:xfrm>
          <a:prstGeom prst="roundRect">
            <a:avLst>
              <a:gd name="adj" fmla="val 5932"/>
            </a:avLst>
          </a:prstGeom>
          <a:solidFill>
            <a:srgbClr val="D8F1FC">
              <a:alpha val="90000"/>
            </a:srgbClr>
          </a:solidFill>
          <a:ln w="10160">
            <a:solidFill>
              <a:srgbClr val="43D8DF">
                <a:alpha val="55000"/>
              </a:srgbClr>
            </a:solidFill>
            <a:prstDash val="solid"/>
          </a:ln>
        </p:spPr>
        <p:txBody>
          <a:bodyPr/>
          <a:lstStyle/>
          <a:p>
            <a:endParaRPr lang="en-ZA"/>
          </a:p>
        </p:txBody>
      </p:sp>
      <p:sp>
        <p:nvSpPr>
          <p:cNvPr id="148" name="Text 36">
            <a:extLst>
              <a:ext uri="{FF2B5EF4-FFF2-40B4-BE49-F238E27FC236}">
                <a16:creationId xmlns:a16="http://schemas.microsoft.com/office/drawing/2014/main" id="{F66494F1-BA23-6868-C20C-9AD216ABDF2A}"/>
              </a:ext>
            </a:extLst>
          </p:cNvPr>
          <p:cNvSpPr/>
          <p:nvPr/>
        </p:nvSpPr>
        <p:spPr>
          <a:xfrm>
            <a:off x="1260260" y="4962266"/>
            <a:ext cx="2724912"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25" normalizeH="0" baseline="0" noProof="0">
                <a:ln>
                  <a:noFill/>
                </a:ln>
                <a:solidFill>
                  <a:srgbClr val="063A5B"/>
                </a:solidFill>
                <a:effectLst/>
                <a:uLnTx/>
                <a:uFillTx/>
                <a:latin typeface="Aptos"/>
                <a:ea typeface="+mn-ea"/>
                <a:cs typeface="+mn-cs"/>
              </a:rPr>
              <a:t>BUSINESS / ENTITY DETAILS</a:t>
            </a:r>
            <a:endParaRPr kumimoji="0" lang="en-US" sz="1100" b="0" i="0" u="none" strike="noStrike" kern="1200" cap="none" spc="0" normalizeH="0" baseline="0" noProof="0">
              <a:ln>
                <a:noFill/>
              </a:ln>
              <a:solidFill>
                <a:prstClr val="black"/>
              </a:solidFill>
              <a:effectLst/>
              <a:uLnTx/>
              <a:uFillTx/>
              <a:latin typeface="Aptos"/>
              <a:ea typeface="+mn-ea"/>
              <a:cs typeface="+mn-cs"/>
            </a:endParaRPr>
          </a:p>
        </p:txBody>
      </p:sp>
      <p:sp>
        <p:nvSpPr>
          <p:cNvPr id="150" name="Text 37">
            <a:extLst>
              <a:ext uri="{FF2B5EF4-FFF2-40B4-BE49-F238E27FC236}">
                <a16:creationId xmlns:a16="http://schemas.microsoft.com/office/drawing/2014/main" id="{8BB75C0C-0CEF-F859-9D22-D8F5F1BBE204}"/>
              </a:ext>
            </a:extLst>
          </p:cNvPr>
          <p:cNvSpPr/>
          <p:nvPr/>
        </p:nvSpPr>
        <p:spPr>
          <a:xfrm>
            <a:off x="1260260" y="5154290"/>
            <a:ext cx="2724912"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effectLst/>
                <a:uLnTx/>
                <a:uFillTx/>
                <a:latin typeface="Aptos"/>
                <a:ea typeface="+mn-ea"/>
                <a:cs typeface="+mn-cs"/>
              </a:rPr>
              <a:t>Where travel is for a business purpose</a:t>
            </a:r>
          </a:p>
        </p:txBody>
      </p:sp>
      <p:sp>
        <p:nvSpPr>
          <p:cNvPr id="16" name="Text 7">
            <a:extLst>
              <a:ext uri="{FF2B5EF4-FFF2-40B4-BE49-F238E27FC236}">
                <a16:creationId xmlns:a16="http://schemas.microsoft.com/office/drawing/2014/main" id="{B0D18063-DAF4-DA47-792E-9CB507471BAD}"/>
              </a:ext>
            </a:extLst>
          </p:cNvPr>
          <p:cNvSpPr/>
          <p:nvPr/>
        </p:nvSpPr>
        <p:spPr>
          <a:xfrm>
            <a:off x="796829" y="1387260"/>
            <a:ext cx="347472" cy="21547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chemeClr val="accent6">
                    <a:lumMod val="75000"/>
                  </a:schemeClr>
                </a:solidFill>
                <a:effectLst/>
                <a:uLnTx/>
                <a:uFillTx/>
                <a:latin typeface="Aptos"/>
                <a:ea typeface="+mn-ea"/>
                <a:cs typeface="+mn-cs"/>
              </a:rPr>
              <a:t>01</a:t>
            </a:r>
            <a:endParaRPr kumimoji="0" lang="en-US" sz="1600" b="0" i="0" u="none" strike="noStrike" kern="1200" cap="none" spc="0" normalizeH="0" baseline="0" noProof="0">
              <a:ln>
                <a:noFill/>
              </a:ln>
              <a:solidFill>
                <a:schemeClr val="accent6">
                  <a:lumMod val="75000"/>
                </a:schemeClr>
              </a:solidFill>
              <a:effectLst/>
              <a:uLnTx/>
              <a:uFillTx/>
              <a:latin typeface="Aptos"/>
              <a:ea typeface="+mn-ea"/>
              <a:cs typeface="+mn-cs"/>
            </a:endParaRPr>
          </a:p>
        </p:txBody>
      </p:sp>
      <p:sp>
        <p:nvSpPr>
          <p:cNvPr id="118" name="Text 8">
            <a:extLst>
              <a:ext uri="{FF2B5EF4-FFF2-40B4-BE49-F238E27FC236}">
                <a16:creationId xmlns:a16="http://schemas.microsoft.com/office/drawing/2014/main" id="{4566EF4B-CCED-5D4F-212C-09830AF7E152}"/>
              </a:ext>
            </a:extLst>
          </p:cNvPr>
          <p:cNvSpPr/>
          <p:nvPr/>
        </p:nvSpPr>
        <p:spPr>
          <a:xfrm>
            <a:off x="1113405" y="1401279"/>
            <a:ext cx="285292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80" normalizeH="0" baseline="0" noProof="0">
                <a:ln>
                  <a:noFill/>
                </a:ln>
                <a:solidFill>
                  <a:srgbClr val="063A5B"/>
                </a:solidFill>
                <a:effectLst/>
                <a:uLnTx/>
                <a:uFillTx/>
                <a:latin typeface="Aptos"/>
                <a:ea typeface="+mn-ea"/>
                <a:cs typeface="+mn-cs"/>
              </a:rPr>
              <a:t>TRAVELLER + JOURNEY DATA</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120" name="Text 9">
            <a:extLst>
              <a:ext uri="{FF2B5EF4-FFF2-40B4-BE49-F238E27FC236}">
                <a16:creationId xmlns:a16="http://schemas.microsoft.com/office/drawing/2014/main" id="{6186B4E8-A864-DDB4-6747-3C7CCF3AC728}"/>
              </a:ext>
            </a:extLst>
          </p:cNvPr>
          <p:cNvSpPr/>
          <p:nvPr/>
        </p:nvSpPr>
        <p:spPr>
          <a:xfrm>
            <a:off x="766335" y="1772678"/>
            <a:ext cx="3199997"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accent1">
                    <a:lumMod val="75000"/>
                  </a:schemeClr>
                </a:solidFill>
                <a:effectLst/>
                <a:uLnTx/>
                <a:uFillTx/>
                <a:latin typeface="Aptos"/>
                <a:ea typeface="+mn-ea"/>
                <a:cs typeface="+mn-cs"/>
              </a:rPr>
              <a:t>Information required to submit the declaration</a:t>
            </a:r>
          </a:p>
        </p:txBody>
      </p:sp>
    </p:spTree>
    <p:extLst>
      <p:ext uri="{BB962C8B-B14F-4D97-AF65-F5344CB8AC3E}">
        <p14:creationId xmlns:p14="http://schemas.microsoft.com/office/powerpoint/2010/main" val="3418283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AFF71-2F6A-A538-5794-AE2713108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2923DF-1420-50B4-F68A-39063CE53507}"/>
              </a:ext>
            </a:extLst>
          </p:cNvPr>
          <p:cNvSpPr>
            <a:spLocks noGrp="1"/>
          </p:cNvSpPr>
          <p:nvPr>
            <p:ph type="title"/>
          </p:nvPr>
        </p:nvSpPr>
        <p:spPr/>
        <p:txBody>
          <a:bodyPr>
            <a:normAutofit/>
          </a:bodyPr>
          <a:lstStyle/>
          <a:p>
            <a:r>
              <a:rPr lang="en-ZA" sz="2500">
                <a:solidFill>
                  <a:schemeClr val="accent1">
                    <a:lumMod val="75000"/>
                  </a:schemeClr>
                </a:solidFill>
                <a:latin typeface="+mj-lt"/>
              </a:rPr>
              <a:t>Customs terminology for declarations process</a:t>
            </a:r>
          </a:p>
        </p:txBody>
      </p:sp>
      <p:sp>
        <p:nvSpPr>
          <p:cNvPr id="3" name="Content Placeholder 2">
            <a:extLst>
              <a:ext uri="{FF2B5EF4-FFF2-40B4-BE49-F238E27FC236}">
                <a16:creationId xmlns:a16="http://schemas.microsoft.com/office/drawing/2014/main" id="{1761BDAA-3145-AD31-5D34-0DC2FC1CB62B}"/>
              </a:ext>
            </a:extLst>
          </p:cNvPr>
          <p:cNvSpPr>
            <a:spLocks noGrp="1"/>
          </p:cNvSpPr>
          <p:nvPr>
            <p:ph sz="half" idx="1"/>
          </p:nvPr>
        </p:nvSpPr>
        <p:spPr>
          <a:xfrm>
            <a:off x="300990" y="1097280"/>
            <a:ext cx="6089052" cy="5532120"/>
          </a:xfrm>
        </p:spPr>
        <p:txBody>
          <a:bodyPr wrap="square" lIns="0" tIns="0" rIns="0" bIns="0">
            <a:normAutofit/>
          </a:bodyPr>
          <a:lstStyle/>
          <a:p>
            <a:pPr marL="0" indent="0">
              <a:lnSpc>
                <a:spcPct val="110000"/>
              </a:lnSpc>
              <a:spcBef>
                <a:spcPts val="0"/>
              </a:spcBef>
              <a:spcAft>
                <a:spcPts val="1100"/>
              </a:spcAft>
              <a:buNone/>
            </a:pPr>
            <a:r>
              <a:rPr lang="en-ZA" sz="1600" b="1">
                <a:solidFill>
                  <a:srgbClr val="005087"/>
                </a:solidFill>
                <a:latin typeface="+mn-lt"/>
              </a:rPr>
              <a:t>Goods for re-importation: </a:t>
            </a:r>
            <a:r>
              <a:rPr lang="en-ZA" sz="1600" b="0">
                <a:solidFill>
                  <a:srgbClr val="202020"/>
                </a:solidFill>
                <a:latin typeface="+mn-lt"/>
              </a:rPr>
              <a:t>Goods returning to South Africa after being taken abroad (Rebate 409.02).</a:t>
            </a:r>
          </a:p>
          <a:p>
            <a:pPr marL="0" indent="0">
              <a:lnSpc>
                <a:spcPct val="110000"/>
              </a:lnSpc>
              <a:spcBef>
                <a:spcPts val="0"/>
              </a:spcBef>
              <a:spcAft>
                <a:spcPts val="1100"/>
              </a:spcAft>
              <a:buNone/>
            </a:pPr>
            <a:r>
              <a:rPr lang="en-ZA" sz="1600" b="1">
                <a:solidFill>
                  <a:srgbClr val="005087"/>
                </a:solidFill>
                <a:latin typeface="+mn-lt"/>
              </a:rPr>
              <a:t>Goods for re-exportation: </a:t>
            </a:r>
            <a:r>
              <a:rPr lang="en-ZA" sz="1600" b="0">
                <a:solidFill>
                  <a:srgbClr val="202020"/>
                </a:solidFill>
                <a:latin typeface="+mn-lt"/>
              </a:rPr>
              <a:t>Temporary import goods for re-export (Rebate Item 480.00).</a:t>
            </a:r>
          </a:p>
          <a:p>
            <a:pPr marL="0" indent="0">
              <a:lnSpc>
                <a:spcPct val="110000"/>
              </a:lnSpc>
              <a:spcBef>
                <a:spcPts val="0"/>
              </a:spcBef>
              <a:spcAft>
                <a:spcPts val="1100"/>
              </a:spcAft>
              <a:buNone/>
            </a:pPr>
            <a:r>
              <a:rPr lang="en-ZA" sz="1600" b="1">
                <a:solidFill>
                  <a:srgbClr val="005087"/>
                </a:solidFill>
                <a:latin typeface="+mn-lt"/>
              </a:rPr>
              <a:t>Goods above duty free allowance: </a:t>
            </a:r>
            <a:r>
              <a:rPr lang="en-ZA" sz="1600" b="0">
                <a:solidFill>
                  <a:srgbClr val="202020"/>
                </a:solidFill>
                <a:latin typeface="+mn-lt"/>
              </a:rPr>
              <a:t>Goods exceeding the traveller rebate allowance (Rebate 407.00).</a:t>
            </a:r>
          </a:p>
          <a:p>
            <a:pPr marL="0" indent="0">
              <a:lnSpc>
                <a:spcPct val="110000"/>
              </a:lnSpc>
              <a:spcBef>
                <a:spcPts val="0"/>
              </a:spcBef>
              <a:spcAft>
                <a:spcPts val="1100"/>
              </a:spcAft>
              <a:buNone/>
            </a:pPr>
            <a:r>
              <a:rPr lang="en-ZA" sz="1600" b="1">
                <a:solidFill>
                  <a:srgbClr val="005087"/>
                </a:solidFill>
                <a:latin typeface="+mn-lt"/>
              </a:rPr>
              <a:t>Commercial goods: </a:t>
            </a:r>
            <a:r>
              <a:rPr lang="en-ZA" sz="1600" b="0">
                <a:solidFill>
                  <a:srgbClr val="202020"/>
                </a:solidFill>
                <a:latin typeface="+mn-lt"/>
              </a:rPr>
              <a:t>Goods imported into or exported from the Republic for commercial or other business purposes.</a:t>
            </a:r>
          </a:p>
          <a:p>
            <a:pPr marL="0" indent="0">
              <a:lnSpc>
                <a:spcPct val="110000"/>
              </a:lnSpc>
              <a:spcBef>
                <a:spcPts val="0"/>
              </a:spcBef>
              <a:spcAft>
                <a:spcPts val="1100"/>
              </a:spcAft>
              <a:buNone/>
            </a:pPr>
            <a:r>
              <a:rPr lang="en-ZA" sz="1600" b="1">
                <a:solidFill>
                  <a:srgbClr val="005087"/>
                </a:solidFill>
                <a:latin typeface="+mn-lt"/>
              </a:rPr>
              <a:t>Prohibited goods: </a:t>
            </a:r>
            <a:r>
              <a:rPr lang="en-ZA" sz="1600" b="0">
                <a:solidFill>
                  <a:srgbClr val="202020"/>
                </a:solidFill>
                <a:latin typeface="+mn-lt"/>
              </a:rPr>
              <a:t>Goods that cannot enter or leave South Africa under any circumstances.</a:t>
            </a:r>
          </a:p>
          <a:p>
            <a:pPr marL="0" indent="0">
              <a:lnSpc>
                <a:spcPct val="110000"/>
              </a:lnSpc>
              <a:spcBef>
                <a:spcPts val="0"/>
              </a:spcBef>
              <a:spcAft>
                <a:spcPts val="1100"/>
              </a:spcAft>
              <a:buNone/>
            </a:pPr>
            <a:r>
              <a:rPr lang="en-ZA" sz="1600" b="1">
                <a:solidFill>
                  <a:srgbClr val="005087"/>
                </a:solidFill>
                <a:latin typeface="+mn-lt"/>
              </a:rPr>
              <a:t>Restricted goods: </a:t>
            </a:r>
            <a:r>
              <a:rPr lang="en-ZA" sz="1600" b="0">
                <a:solidFill>
                  <a:srgbClr val="202020"/>
                </a:solidFill>
                <a:latin typeface="+mn-lt"/>
              </a:rPr>
              <a:t>Goods that may only enter or leave South Africa with the required permit, licence, certificate or approval.</a:t>
            </a:r>
          </a:p>
          <a:p>
            <a:pPr marL="0" indent="0">
              <a:lnSpc>
                <a:spcPct val="110000"/>
              </a:lnSpc>
              <a:spcBef>
                <a:spcPts val="0"/>
              </a:spcBef>
              <a:spcAft>
                <a:spcPts val="1100"/>
              </a:spcAft>
              <a:buNone/>
            </a:pPr>
            <a:r>
              <a:rPr lang="en-ZA" sz="1600" b="1">
                <a:solidFill>
                  <a:srgbClr val="005087"/>
                </a:solidFill>
                <a:latin typeface="+mn-lt"/>
              </a:rPr>
              <a:t>Bearer negotiable instruments (BNI): </a:t>
            </a:r>
            <a:r>
              <a:rPr lang="en-ZA" sz="1600" b="0">
                <a:solidFill>
                  <a:srgbClr val="202020"/>
                </a:solidFill>
                <a:latin typeface="+mn-lt"/>
              </a:rPr>
              <a:t>Financial instruments easily converted to cash, such as traveller’s cheques, money orders, bearer bonds and promissory notes.</a:t>
            </a:r>
          </a:p>
        </p:txBody>
      </p:sp>
      <p:pic>
        <p:nvPicPr>
          <p:cNvPr id="12" name="Picture 11">
            <a:extLst>
              <a:ext uri="{FF2B5EF4-FFF2-40B4-BE49-F238E27FC236}">
                <a16:creationId xmlns:a16="http://schemas.microsoft.com/office/drawing/2014/main" id="{56FF133C-4727-8976-1F8C-E017C8757717}"/>
              </a:ext>
            </a:extLst>
          </p:cNvPr>
          <p:cNvPicPr>
            <a:picLocks noChangeAspect="1"/>
          </p:cNvPicPr>
          <p:nvPr/>
        </p:nvPicPr>
        <p:blipFill>
          <a:blip r:embed="rId3"/>
          <a:stretch>
            <a:fillRect/>
          </a:stretch>
        </p:blipFill>
        <p:spPr>
          <a:xfrm>
            <a:off x="6586728" y="1371601"/>
            <a:ext cx="5541263" cy="3694175"/>
          </a:xfrm>
          <a:prstGeom prst="rect">
            <a:avLst/>
          </a:prstGeom>
        </p:spPr>
      </p:pic>
      <p:pic>
        <p:nvPicPr>
          <p:cNvPr id="13" name="Logo removal - edited background region" descr="image-4b911562751e787411e1d3826daa388b.jpg"/>
          <p:cNvPicPr>
            <a:picLocks noChangeAspect="1"/>
          </p:cNvPicPr>
          <p:nvPr/>
        </p:nvPicPr>
        <p:blipFill>
          <a:blip r:embed="rId4"/>
          <a:srcRect r="79688" b="86901"/>
          <a:stretch>
            <a:fillRect/>
          </a:stretch>
        </p:blipFill>
        <p:spPr>
          <a:xfrm>
            <a:off x="6586728" y="1371601"/>
            <a:ext cx="1125569" cy="487501"/>
          </a:xfrm>
          <a:prstGeom prst="rect">
            <a:avLst/>
          </a:prstGeom>
        </p:spPr>
      </p:pic>
    </p:spTree>
    <p:extLst>
      <p:ext uri="{BB962C8B-B14F-4D97-AF65-F5344CB8AC3E}">
        <p14:creationId xmlns:p14="http://schemas.microsoft.com/office/powerpoint/2010/main" val="1235533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2">
            <a:extLst>
              <a:ext uri="{FF2B5EF4-FFF2-40B4-BE49-F238E27FC236}">
                <a16:creationId xmlns:a16="http://schemas.microsoft.com/office/drawing/2014/main" id="{073E6D5D-0948-3BAB-1CA5-99C7869FFA9B}"/>
              </a:ext>
            </a:extLst>
          </p:cNvPr>
          <p:cNvSpPr>
            <a:spLocks noGrp="1"/>
          </p:cNvSpPr>
          <p:nvPr>
            <p:ph type="title"/>
          </p:nvPr>
        </p:nvSpPr>
        <p:spPr>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0" cap="none" spc="135" normalizeH="0" baseline="0" noProof="0">
                <a:ln>
                  <a:noFill/>
                </a:ln>
                <a:solidFill>
                  <a:schemeClr val="accent1">
                    <a:lumMod val="75000"/>
                  </a:schemeClr>
                </a:solidFill>
                <a:effectLst/>
                <a:uLnTx/>
                <a:uFillTx/>
                <a:latin typeface="+mj-lt"/>
                <a:ea typeface="+mn-ea"/>
                <a:cs typeface="+mn-cs"/>
              </a:rPr>
              <a:t>Digital C</a:t>
            </a:r>
            <a:r>
              <a:rPr lang="en-US" sz="2500" kern="0" spc="135">
                <a:solidFill>
                  <a:schemeClr val="accent1">
                    <a:lumMod val="75000"/>
                  </a:schemeClr>
                </a:solidFill>
                <a:latin typeface="+mj-lt"/>
                <a:ea typeface="+mn-ea"/>
                <a:cs typeface="+mn-cs"/>
              </a:rPr>
              <a:t>us</a:t>
            </a:r>
            <a:r>
              <a:rPr kumimoji="0" lang="en-US" sz="2500" b="1" i="0" u="none" strike="noStrike" kern="0" cap="none" spc="135" normalizeH="0" baseline="0" noProof="0">
                <a:ln>
                  <a:noFill/>
                </a:ln>
                <a:solidFill>
                  <a:schemeClr val="accent1">
                    <a:lumMod val="75000"/>
                  </a:schemeClr>
                </a:solidFill>
                <a:effectLst/>
                <a:uLnTx/>
                <a:uFillTx/>
                <a:latin typeface="+mj-lt"/>
                <a:ea typeface="+mn-ea"/>
                <a:cs typeface="+mn-cs"/>
              </a:rPr>
              <a:t>toms Process + Future Opportunities</a:t>
            </a:r>
            <a:endParaRPr kumimoji="0" lang="en-US" sz="2500" b="0" i="0" u="none" strike="noStrike" kern="1200" cap="none" spc="0" normalizeH="0" baseline="0" noProof="0">
              <a:ln>
                <a:noFill/>
              </a:ln>
              <a:solidFill>
                <a:schemeClr val="accent1">
                  <a:lumMod val="75000"/>
                </a:schemeClr>
              </a:solidFill>
              <a:effectLst/>
              <a:uLnTx/>
              <a:uFillTx/>
              <a:latin typeface="+mj-lt"/>
              <a:ea typeface="+mn-ea"/>
              <a:cs typeface="+mn-cs"/>
            </a:endParaRPr>
          </a:p>
        </p:txBody>
      </p:sp>
      <p:sp>
        <p:nvSpPr>
          <p:cNvPr id="10" name="TextBox 9">
            <a:extLst>
              <a:ext uri="{FF2B5EF4-FFF2-40B4-BE49-F238E27FC236}">
                <a16:creationId xmlns:a16="http://schemas.microsoft.com/office/drawing/2014/main" id="{9DC0F3E9-E053-E672-5FDA-33D1ACBD7DD3}"/>
              </a:ext>
            </a:extLst>
          </p:cNvPr>
          <p:cNvSpPr txBox="1"/>
          <p:nvPr/>
        </p:nvSpPr>
        <p:spPr>
          <a:xfrm>
            <a:off x="279351" y="910718"/>
            <a:ext cx="9715041" cy="44627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a:ln>
                  <a:noFill/>
                </a:ln>
                <a:solidFill>
                  <a:srgbClr val="063A5B"/>
                </a:solidFill>
                <a:effectLst/>
                <a:uLnTx/>
                <a:uFillTx/>
                <a:latin typeface="+mj-lt"/>
                <a:ea typeface="Aptos Display" pitchFamily="34" charset="-122"/>
                <a:cs typeface="Aptos Display" pitchFamily="34" charset="-120"/>
              </a:rPr>
              <a:t>From declaration to intelligent / Risk Driven, </a:t>
            </a:r>
            <a:r>
              <a:rPr lang="en-US" sz="2300" b="1">
                <a:solidFill>
                  <a:srgbClr val="063A5B"/>
                </a:solidFill>
                <a:latin typeface="+mj-lt"/>
                <a:ea typeface="Aptos Display" pitchFamily="34" charset="-122"/>
                <a:cs typeface="Aptos Display" pitchFamily="34" charset="-120"/>
              </a:rPr>
              <a:t>T</a:t>
            </a:r>
            <a:r>
              <a:rPr kumimoji="0" lang="en-US" sz="2300" b="1" i="0" u="none" strike="noStrike" kern="1200" cap="none" spc="0" normalizeH="0" baseline="0" noProof="0">
                <a:ln>
                  <a:noFill/>
                </a:ln>
                <a:solidFill>
                  <a:srgbClr val="063A5B"/>
                </a:solidFill>
                <a:effectLst/>
                <a:uLnTx/>
                <a:uFillTx/>
                <a:latin typeface="+mj-lt"/>
                <a:ea typeface="Aptos Display" pitchFamily="34" charset="-122"/>
                <a:cs typeface="Aptos Display" pitchFamily="34" charset="-120"/>
              </a:rPr>
              <a:t>rusted traveller facilitation</a:t>
            </a:r>
            <a:endParaRPr kumimoji="0" lang="en-US" sz="2300" b="0" i="0" u="none" strike="noStrike" kern="1200" cap="none" spc="0" normalizeH="0" baseline="0" noProof="0">
              <a:ln>
                <a:noFill/>
              </a:ln>
              <a:solidFill>
                <a:prstClr val="black"/>
              </a:solidFill>
              <a:effectLst/>
              <a:uLnTx/>
              <a:uFillTx/>
              <a:latin typeface="+mj-lt"/>
              <a:ea typeface="+mn-ea"/>
              <a:cs typeface="+mn-cs"/>
            </a:endParaRPr>
          </a:p>
        </p:txBody>
      </p:sp>
      <p:sp>
        <p:nvSpPr>
          <p:cNvPr id="12" name="Shape 0">
            <a:extLst>
              <a:ext uri="{FF2B5EF4-FFF2-40B4-BE49-F238E27FC236}">
                <a16:creationId xmlns:a16="http://schemas.microsoft.com/office/drawing/2014/main" id="{85354D2A-60F7-3CC2-B40E-0749B92BBB93}"/>
              </a:ext>
            </a:extLst>
          </p:cNvPr>
          <p:cNvSpPr/>
          <p:nvPr/>
        </p:nvSpPr>
        <p:spPr>
          <a:xfrm>
            <a:off x="300703" y="1443799"/>
            <a:ext cx="11669842" cy="4503483"/>
          </a:xfrm>
          <a:prstGeom prst="rect">
            <a:avLst/>
          </a:prstGeom>
          <a:solidFill>
            <a:schemeClr val="accent2">
              <a:alpha val="87000"/>
            </a:schemeClr>
          </a:solidFill>
          <a:ln w="12700">
            <a:solidFill>
              <a:srgbClr val="EAF8FF">
                <a:alpha val="0"/>
              </a:srgbClr>
            </a:solidFill>
            <a:prstDash val="solid"/>
          </a:ln>
        </p:spPr>
        <p:txBody>
          <a:bodyPr/>
          <a:lstStyle/>
          <a:p>
            <a:endParaRPr lang="en-ZA"/>
          </a:p>
        </p:txBody>
      </p:sp>
      <p:sp>
        <p:nvSpPr>
          <p:cNvPr id="22" name="Shape 10">
            <a:extLst>
              <a:ext uri="{FF2B5EF4-FFF2-40B4-BE49-F238E27FC236}">
                <a16:creationId xmlns:a16="http://schemas.microsoft.com/office/drawing/2014/main" id="{B4385B89-01F3-0441-D95F-084536DC7D9C}"/>
              </a:ext>
            </a:extLst>
          </p:cNvPr>
          <p:cNvSpPr/>
          <p:nvPr/>
        </p:nvSpPr>
        <p:spPr>
          <a:xfrm>
            <a:off x="2990088" y="1938528"/>
            <a:ext cx="246888" cy="274320"/>
          </a:xfrm>
          <a:prstGeom prst="chevron">
            <a:avLst/>
          </a:prstGeom>
          <a:solidFill>
            <a:srgbClr val="22A7BC"/>
          </a:solidFill>
          <a:ln w="12700">
            <a:solidFill>
              <a:srgbClr val="22A7BC"/>
            </a:solidFill>
            <a:prstDash val="solid"/>
          </a:ln>
        </p:spPr>
        <p:txBody>
          <a:bodyPr/>
          <a:lstStyle/>
          <a:p>
            <a:endParaRPr lang="en-ZA"/>
          </a:p>
        </p:txBody>
      </p:sp>
      <p:sp>
        <p:nvSpPr>
          <p:cNvPr id="24" name="Shape 11">
            <a:extLst>
              <a:ext uri="{FF2B5EF4-FFF2-40B4-BE49-F238E27FC236}">
                <a16:creationId xmlns:a16="http://schemas.microsoft.com/office/drawing/2014/main" id="{A1A71C13-5C4A-92A3-A1F6-21836D0D3BBE}"/>
              </a:ext>
            </a:extLst>
          </p:cNvPr>
          <p:cNvSpPr/>
          <p:nvPr/>
        </p:nvSpPr>
        <p:spPr>
          <a:xfrm>
            <a:off x="3319272" y="1627632"/>
            <a:ext cx="2404872" cy="932688"/>
          </a:xfrm>
          <a:prstGeom prst="roundRect">
            <a:avLst>
              <a:gd name="adj" fmla="val 5882"/>
            </a:avLst>
          </a:prstGeom>
          <a:solidFill>
            <a:srgbClr val="F5FCFF">
              <a:alpha val="97000"/>
            </a:srgbClr>
          </a:solidFill>
          <a:ln w="12700">
            <a:solidFill>
              <a:srgbClr val="48B9CF"/>
            </a:solidFill>
            <a:prstDash val="solid"/>
          </a:ln>
          <a:effectLst>
            <a:outerShdw blurRad="15240" dist="5080" dir="2700000" algn="bl" rotWithShape="0">
              <a:srgbClr val="288BA8">
                <a:alpha val="11000"/>
              </a:srgbClr>
            </a:outerShdw>
          </a:effectLst>
        </p:spPr>
        <p:txBody>
          <a:bodyPr/>
          <a:lstStyle/>
          <a:p>
            <a:endParaRPr lang="en-ZA"/>
          </a:p>
        </p:txBody>
      </p:sp>
      <p:sp>
        <p:nvSpPr>
          <p:cNvPr id="26" name="Shape 12">
            <a:extLst>
              <a:ext uri="{FF2B5EF4-FFF2-40B4-BE49-F238E27FC236}">
                <a16:creationId xmlns:a16="http://schemas.microsoft.com/office/drawing/2014/main" id="{82EEE8FE-F35F-B84F-2A34-EA06232077BF}"/>
              </a:ext>
            </a:extLst>
          </p:cNvPr>
          <p:cNvSpPr/>
          <p:nvPr/>
        </p:nvSpPr>
        <p:spPr>
          <a:xfrm>
            <a:off x="3465576" y="1847088"/>
            <a:ext cx="438912" cy="438912"/>
          </a:xfrm>
          <a:prstGeom prst="ellipse">
            <a:avLst/>
          </a:prstGeom>
          <a:solidFill>
            <a:srgbClr val="DDF5FA"/>
          </a:solidFill>
          <a:ln w="12700">
            <a:solidFill>
              <a:srgbClr val="6ECBDD"/>
            </a:solidFill>
            <a:prstDash val="solid"/>
          </a:ln>
        </p:spPr>
        <p:txBody>
          <a:bodyPr/>
          <a:lstStyle/>
          <a:p>
            <a:endParaRPr lang="en-ZA"/>
          </a:p>
        </p:txBody>
      </p:sp>
      <p:sp>
        <p:nvSpPr>
          <p:cNvPr id="28" name="Text 13">
            <a:extLst>
              <a:ext uri="{FF2B5EF4-FFF2-40B4-BE49-F238E27FC236}">
                <a16:creationId xmlns:a16="http://schemas.microsoft.com/office/drawing/2014/main" id="{0E171A8C-1BD6-3A8A-FD20-16F7CE987B6E}"/>
              </a:ext>
            </a:extLst>
          </p:cNvPr>
          <p:cNvSpPr/>
          <p:nvPr/>
        </p:nvSpPr>
        <p:spPr>
          <a:xfrm>
            <a:off x="4014215" y="1830554"/>
            <a:ext cx="1570863" cy="17198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2  ASSESS</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30" name="Text 14">
            <a:extLst>
              <a:ext uri="{FF2B5EF4-FFF2-40B4-BE49-F238E27FC236}">
                <a16:creationId xmlns:a16="http://schemas.microsoft.com/office/drawing/2014/main" id="{984DDA48-F178-5FAD-ED44-B1BA3357AE0F}"/>
              </a:ext>
            </a:extLst>
          </p:cNvPr>
          <p:cNvSpPr/>
          <p:nvPr/>
        </p:nvSpPr>
        <p:spPr>
          <a:xfrm>
            <a:off x="4014216" y="2103120"/>
            <a:ext cx="150876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7758B"/>
                </a:solidFill>
                <a:effectLst/>
                <a:uLnTx/>
                <a:uFillTx/>
                <a:latin typeface="Aptos"/>
                <a:ea typeface="+mn-ea"/>
                <a:cs typeface="+mn-cs"/>
              </a:rPr>
              <a:t>Risk-managed Customs processing</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32" name="Shape 15">
            <a:extLst>
              <a:ext uri="{FF2B5EF4-FFF2-40B4-BE49-F238E27FC236}">
                <a16:creationId xmlns:a16="http://schemas.microsoft.com/office/drawing/2014/main" id="{6A5A6306-CCB3-DE55-BDE7-19239EAF88D5}"/>
              </a:ext>
            </a:extLst>
          </p:cNvPr>
          <p:cNvSpPr/>
          <p:nvPr/>
        </p:nvSpPr>
        <p:spPr>
          <a:xfrm>
            <a:off x="5806440" y="1938528"/>
            <a:ext cx="246888" cy="274320"/>
          </a:xfrm>
          <a:prstGeom prst="chevron">
            <a:avLst/>
          </a:prstGeom>
          <a:solidFill>
            <a:srgbClr val="22A7BC"/>
          </a:solidFill>
          <a:ln w="12700">
            <a:solidFill>
              <a:srgbClr val="22A7BC"/>
            </a:solidFill>
            <a:prstDash val="solid"/>
          </a:ln>
        </p:spPr>
        <p:txBody>
          <a:bodyPr/>
          <a:lstStyle/>
          <a:p>
            <a:endParaRPr lang="en-ZA"/>
          </a:p>
        </p:txBody>
      </p:sp>
      <p:sp>
        <p:nvSpPr>
          <p:cNvPr id="34" name="Shape 16">
            <a:extLst>
              <a:ext uri="{FF2B5EF4-FFF2-40B4-BE49-F238E27FC236}">
                <a16:creationId xmlns:a16="http://schemas.microsoft.com/office/drawing/2014/main" id="{C5B2D2AF-559E-F8F2-31EE-1EFBBA5E8533}"/>
              </a:ext>
            </a:extLst>
          </p:cNvPr>
          <p:cNvSpPr/>
          <p:nvPr/>
        </p:nvSpPr>
        <p:spPr>
          <a:xfrm>
            <a:off x="6135624" y="1627632"/>
            <a:ext cx="2404872" cy="932688"/>
          </a:xfrm>
          <a:prstGeom prst="roundRect">
            <a:avLst>
              <a:gd name="adj" fmla="val 5882"/>
            </a:avLst>
          </a:prstGeom>
          <a:solidFill>
            <a:srgbClr val="F5FCFF">
              <a:alpha val="97000"/>
            </a:srgbClr>
          </a:solidFill>
          <a:ln w="12700">
            <a:solidFill>
              <a:srgbClr val="48B9CF"/>
            </a:solidFill>
            <a:prstDash val="solid"/>
          </a:ln>
          <a:effectLst>
            <a:outerShdw blurRad="15240" dist="5080" dir="2700000" algn="bl" rotWithShape="0">
              <a:srgbClr val="288BA8">
                <a:alpha val="11000"/>
              </a:srgbClr>
            </a:outerShdw>
          </a:effectLst>
        </p:spPr>
        <p:txBody>
          <a:bodyPr/>
          <a:lstStyle/>
          <a:p>
            <a:endParaRPr lang="en-ZA"/>
          </a:p>
        </p:txBody>
      </p:sp>
      <p:pic>
        <p:nvPicPr>
          <p:cNvPr id="36" name="Image 3" descr="preencoded.png">
            <a:extLst>
              <a:ext uri="{FF2B5EF4-FFF2-40B4-BE49-F238E27FC236}">
                <a16:creationId xmlns:a16="http://schemas.microsoft.com/office/drawing/2014/main" id="{C3F1E79F-03D5-7B1E-8B11-55B16946E5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82512" y="1947672"/>
            <a:ext cx="237744" cy="237744"/>
          </a:xfrm>
          <a:prstGeom prst="rect">
            <a:avLst/>
          </a:prstGeom>
        </p:spPr>
      </p:pic>
      <p:sp>
        <p:nvSpPr>
          <p:cNvPr id="38" name="Text 18">
            <a:extLst>
              <a:ext uri="{FF2B5EF4-FFF2-40B4-BE49-F238E27FC236}">
                <a16:creationId xmlns:a16="http://schemas.microsoft.com/office/drawing/2014/main" id="{03FF4A81-4588-12DB-FE27-49EE3DCE73E7}"/>
              </a:ext>
            </a:extLst>
          </p:cNvPr>
          <p:cNvSpPr/>
          <p:nvPr/>
        </p:nvSpPr>
        <p:spPr>
          <a:xfrm>
            <a:off x="6830567" y="1830554"/>
            <a:ext cx="1570863" cy="17198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3  PAY</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40" name="Text 19">
            <a:extLst>
              <a:ext uri="{FF2B5EF4-FFF2-40B4-BE49-F238E27FC236}">
                <a16:creationId xmlns:a16="http://schemas.microsoft.com/office/drawing/2014/main" id="{7F78B9FC-6DCF-B09E-6DEA-212C78071D8E}"/>
              </a:ext>
            </a:extLst>
          </p:cNvPr>
          <p:cNvSpPr/>
          <p:nvPr/>
        </p:nvSpPr>
        <p:spPr>
          <a:xfrm>
            <a:off x="6830568" y="2103120"/>
            <a:ext cx="150876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7758B"/>
                </a:solidFill>
                <a:effectLst/>
                <a:uLnTx/>
                <a:uFillTx/>
                <a:latin typeface="Aptos"/>
                <a:ea typeface="+mn-ea"/>
                <a:cs typeface="+mn-cs"/>
              </a:rPr>
              <a:t>Applicable duties and VAT</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42" name="Shape 20">
            <a:extLst>
              <a:ext uri="{FF2B5EF4-FFF2-40B4-BE49-F238E27FC236}">
                <a16:creationId xmlns:a16="http://schemas.microsoft.com/office/drawing/2014/main" id="{E3EEF058-143B-378C-5A79-577ECBA0CE86}"/>
              </a:ext>
            </a:extLst>
          </p:cNvPr>
          <p:cNvSpPr/>
          <p:nvPr/>
        </p:nvSpPr>
        <p:spPr>
          <a:xfrm>
            <a:off x="8622792" y="1938528"/>
            <a:ext cx="246888" cy="274320"/>
          </a:xfrm>
          <a:prstGeom prst="chevron">
            <a:avLst/>
          </a:prstGeom>
          <a:solidFill>
            <a:srgbClr val="22A7BC"/>
          </a:solidFill>
          <a:ln w="12700">
            <a:solidFill>
              <a:srgbClr val="22A7BC"/>
            </a:solidFill>
            <a:prstDash val="solid"/>
          </a:ln>
        </p:spPr>
        <p:txBody>
          <a:bodyPr/>
          <a:lstStyle/>
          <a:p>
            <a:endParaRPr lang="en-ZA"/>
          </a:p>
        </p:txBody>
      </p:sp>
      <p:sp>
        <p:nvSpPr>
          <p:cNvPr id="44" name="Shape 21">
            <a:extLst>
              <a:ext uri="{FF2B5EF4-FFF2-40B4-BE49-F238E27FC236}">
                <a16:creationId xmlns:a16="http://schemas.microsoft.com/office/drawing/2014/main" id="{A3941D47-F005-C7AC-161B-13EC2492D78E}"/>
              </a:ext>
            </a:extLst>
          </p:cNvPr>
          <p:cNvSpPr/>
          <p:nvPr/>
        </p:nvSpPr>
        <p:spPr>
          <a:xfrm>
            <a:off x="8951976" y="1627632"/>
            <a:ext cx="2404872" cy="932688"/>
          </a:xfrm>
          <a:prstGeom prst="roundRect">
            <a:avLst>
              <a:gd name="adj" fmla="val 5882"/>
            </a:avLst>
          </a:prstGeom>
          <a:solidFill>
            <a:srgbClr val="F5FCFF">
              <a:alpha val="97000"/>
            </a:srgbClr>
          </a:solidFill>
          <a:ln w="12700">
            <a:solidFill>
              <a:srgbClr val="48B9CF"/>
            </a:solidFill>
            <a:prstDash val="solid"/>
          </a:ln>
          <a:effectLst>
            <a:outerShdw blurRad="15240" dist="5080" dir="2700000" algn="bl" rotWithShape="0">
              <a:srgbClr val="288BA8">
                <a:alpha val="11000"/>
              </a:srgbClr>
            </a:outerShdw>
          </a:effectLst>
        </p:spPr>
        <p:txBody>
          <a:bodyPr/>
          <a:lstStyle/>
          <a:p>
            <a:endParaRPr lang="en-ZA"/>
          </a:p>
        </p:txBody>
      </p:sp>
      <p:sp>
        <p:nvSpPr>
          <p:cNvPr id="46" name="Shape 22">
            <a:extLst>
              <a:ext uri="{FF2B5EF4-FFF2-40B4-BE49-F238E27FC236}">
                <a16:creationId xmlns:a16="http://schemas.microsoft.com/office/drawing/2014/main" id="{DC21B59C-B464-CB43-FF2F-40D664D0664D}"/>
              </a:ext>
            </a:extLst>
          </p:cNvPr>
          <p:cNvSpPr/>
          <p:nvPr/>
        </p:nvSpPr>
        <p:spPr>
          <a:xfrm>
            <a:off x="9098280" y="1847088"/>
            <a:ext cx="438912" cy="438912"/>
          </a:xfrm>
          <a:prstGeom prst="ellipse">
            <a:avLst/>
          </a:prstGeom>
          <a:solidFill>
            <a:srgbClr val="DDF5FA"/>
          </a:solidFill>
          <a:ln w="12700">
            <a:solidFill>
              <a:srgbClr val="6ECBDD"/>
            </a:solidFill>
            <a:prstDash val="solid"/>
          </a:ln>
        </p:spPr>
        <p:txBody>
          <a:bodyPr/>
          <a:lstStyle/>
          <a:p>
            <a:endParaRPr lang="en-ZA"/>
          </a:p>
        </p:txBody>
      </p:sp>
      <p:sp>
        <p:nvSpPr>
          <p:cNvPr id="48" name="Text 23">
            <a:extLst>
              <a:ext uri="{FF2B5EF4-FFF2-40B4-BE49-F238E27FC236}">
                <a16:creationId xmlns:a16="http://schemas.microsoft.com/office/drawing/2014/main" id="{1196795C-62CF-8560-F502-E5C854917FBE}"/>
              </a:ext>
            </a:extLst>
          </p:cNvPr>
          <p:cNvSpPr/>
          <p:nvPr/>
        </p:nvSpPr>
        <p:spPr>
          <a:xfrm>
            <a:off x="9646919" y="1830554"/>
            <a:ext cx="1570863" cy="17198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4  EXCHANGE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50" name="Text 24">
            <a:extLst>
              <a:ext uri="{FF2B5EF4-FFF2-40B4-BE49-F238E27FC236}">
                <a16:creationId xmlns:a16="http://schemas.microsoft.com/office/drawing/2014/main" id="{F337861A-07FB-7703-F0BC-9130CB4ED2CB}"/>
              </a:ext>
            </a:extLst>
          </p:cNvPr>
          <p:cNvSpPr/>
          <p:nvPr/>
        </p:nvSpPr>
        <p:spPr>
          <a:xfrm>
            <a:off x="9646920" y="2103120"/>
            <a:ext cx="150876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7758B"/>
                </a:solidFill>
                <a:effectLst/>
                <a:uLnTx/>
                <a:uFillTx/>
                <a:latin typeface="Aptos"/>
                <a:ea typeface="+mn-ea"/>
                <a:cs typeface="+mn-cs"/>
              </a:rPr>
              <a:t>Authorised inter-agency information</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54" name="Text 27">
            <a:extLst>
              <a:ext uri="{FF2B5EF4-FFF2-40B4-BE49-F238E27FC236}">
                <a16:creationId xmlns:a16="http://schemas.microsoft.com/office/drawing/2014/main" id="{80AFE5FD-9109-AB75-A13B-FD49901A1919}"/>
              </a:ext>
            </a:extLst>
          </p:cNvPr>
          <p:cNvSpPr/>
          <p:nvPr/>
        </p:nvSpPr>
        <p:spPr>
          <a:xfrm>
            <a:off x="502920" y="2880360"/>
            <a:ext cx="2926080"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0" cap="none" spc="105" normalizeH="0" baseline="0" noProof="0">
                <a:ln>
                  <a:noFill/>
                </a:ln>
                <a:solidFill>
                  <a:srgbClr val="FFFFFF"/>
                </a:solidFill>
                <a:effectLst/>
                <a:uLnTx/>
                <a:uFillTx/>
                <a:latin typeface="Aptos"/>
                <a:ea typeface="+mn-ea"/>
                <a:cs typeface="+mn-cs"/>
              </a:rPr>
              <a:t>FUTURE-STATE OPPORTUNITIES</a:t>
            </a:r>
            <a:endParaRPr kumimoji="0" lang="en-US" sz="1050" b="0" i="0" u="none" strike="noStrike" kern="1200" cap="none" spc="0" normalizeH="0" baseline="0" noProof="0">
              <a:ln>
                <a:noFill/>
              </a:ln>
              <a:solidFill>
                <a:srgbClr val="FFFFFF"/>
              </a:solidFill>
              <a:effectLst/>
              <a:uLnTx/>
              <a:uFillTx/>
              <a:latin typeface="Aptos"/>
              <a:ea typeface="+mn-ea"/>
              <a:cs typeface="+mn-cs"/>
            </a:endParaRPr>
          </a:p>
        </p:txBody>
      </p:sp>
      <p:sp>
        <p:nvSpPr>
          <p:cNvPr id="64" name="Shape 32">
            <a:extLst>
              <a:ext uri="{FF2B5EF4-FFF2-40B4-BE49-F238E27FC236}">
                <a16:creationId xmlns:a16="http://schemas.microsoft.com/office/drawing/2014/main" id="{95C28F60-E455-9FBD-94B6-BEBB9EA56F1F}"/>
              </a:ext>
            </a:extLst>
          </p:cNvPr>
          <p:cNvSpPr/>
          <p:nvPr/>
        </p:nvSpPr>
        <p:spPr>
          <a:xfrm>
            <a:off x="1589274" y="3182112"/>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sp>
        <p:nvSpPr>
          <p:cNvPr id="66" name="Shape 33">
            <a:extLst>
              <a:ext uri="{FF2B5EF4-FFF2-40B4-BE49-F238E27FC236}">
                <a16:creationId xmlns:a16="http://schemas.microsoft.com/office/drawing/2014/main" id="{D3F837D9-6896-B2DA-4A29-E6D1CA53178C}"/>
              </a:ext>
            </a:extLst>
          </p:cNvPr>
          <p:cNvSpPr/>
          <p:nvPr/>
        </p:nvSpPr>
        <p:spPr>
          <a:xfrm>
            <a:off x="1708146" y="3346704"/>
            <a:ext cx="347472" cy="347472"/>
          </a:xfrm>
          <a:prstGeom prst="ellipse">
            <a:avLst/>
          </a:prstGeom>
          <a:solidFill>
            <a:srgbClr val="F4D991"/>
          </a:solidFill>
          <a:ln w="12700">
            <a:solidFill>
              <a:srgbClr val="C39A35"/>
            </a:solidFill>
            <a:prstDash val="solid"/>
          </a:ln>
        </p:spPr>
        <p:txBody>
          <a:bodyPr/>
          <a:lstStyle/>
          <a:p>
            <a:endParaRPr lang="en-ZA"/>
          </a:p>
        </p:txBody>
      </p:sp>
      <p:sp>
        <p:nvSpPr>
          <p:cNvPr id="68" name="Text 34">
            <a:extLst>
              <a:ext uri="{FF2B5EF4-FFF2-40B4-BE49-F238E27FC236}">
                <a16:creationId xmlns:a16="http://schemas.microsoft.com/office/drawing/2014/main" id="{754359AA-47F8-D60F-D239-C678E1E77797}"/>
              </a:ext>
            </a:extLst>
          </p:cNvPr>
          <p:cNvSpPr/>
          <p:nvPr/>
        </p:nvSpPr>
        <p:spPr>
          <a:xfrm>
            <a:off x="2128770" y="3338224"/>
            <a:ext cx="1216152" cy="154783"/>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BMA / ETA</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70" name="Text 35">
            <a:extLst>
              <a:ext uri="{FF2B5EF4-FFF2-40B4-BE49-F238E27FC236}">
                <a16:creationId xmlns:a16="http://schemas.microsoft.com/office/drawing/2014/main" id="{4AC0A7D9-57BF-B31D-E44F-BDADE7074C79}"/>
              </a:ext>
            </a:extLst>
          </p:cNvPr>
          <p:cNvSpPr/>
          <p:nvPr/>
        </p:nvSpPr>
        <p:spPr>
          <a:xfrm>
            <a:off x="2128770" y="3630500"/>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Data interchange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72" name="Shape 36">
            <a:extLst>
              <a:ext uri="{FF2B5EF4-FFF2-40B4-BE49-F238E27FC236}">
                <a16:creationId xmlns:a16="http://schemas.microsoft.com/office/drawing/2014/main" id="{F3B53E76-378F-EA3D-D191-F548AA7B8F16}"/>
              </a:ext>
            </a:extLst>
          </p:cNvPr>
          <p:cNvSpPr/>
          <p:nvPr/>
        </p:nvSpPr>
        <p:spPr>
          <a:xfrm>
            <a:off x="502920" y="4315968"/>
            <a:ext cx="1823262"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sz="1200"/>
          </a:p>
        </p:txBody>
      </p:sp>
      <p:sp>
        <p:nvSpPr>
          <p:cNvPr id="74" name="Shape 37">
            <a:extLst>
              <a:ext uri="{FF2B5EF4-FFF2-40B4-BE49-F238E27FC236}">
                <a16:creationId xmlns:a16="http://schemas.microsoft.com/office/drawing/2014/main" id="{DDCD06EB-AF54-D2EC-381B-FBC5C1AB2A40}"/>
              </a:ext>
            </a:extLst>
          </p:cNvPr>
          <p:cNvSpPr/>
          <p:nvPr/>
        </p:nvSpPr>
        <p:spPr>
          <a:xfrm>
            <a:off x="621792" y="4480560"/>
            <a:ext cx="347472" cy="347472"/>
          </a:xfrm>
          <a:prstGeom prst="ellipse">
            <a:avLst/>
          </a:prstGeom>
          <a:solidFill>
            <a:srgbClr val="F4D991"/>
          </a:solidFill>
          <a:ln w="12700">
            <a:solidFill>
              <a:srgbClr val="C39A35"/>
            </a:solidFill>
            <a:prstDash val="solid"/>
          </a:ln>
        </p:spPr>
        <p:txBody>
          <a:bodyPr/>
          <a:lstStyle/>
          <a:p>
            <a:endParaRPr lang="en-ZA"/>
          </a:p>
        </p:txBody>
      </p:sp>
      <p:sp>
        <p:nvSpPr>
          <p:cNvPr id="76" name="Text 38">
            <a:extLst>
              <a:ext uri="{FF2B5EF4-FFF2-40B4-BE49-F238E27FC236}">
                <a16:creationId xmlns:a16="http://schemas.microsoft.com/office/drawing/2014/main" id="{CFE9DC47-217C-F97B-BCD0-B46F9CC6A147}"/>
              </a:ext>
            </a:extLst>
          </p:cNvPr>
          <p:cNvSpPr/>
          <p:nvPr/>
        </p:nvSpPr>
        <p:spPr>
          <a:xfrm>
            <a:off x="1135638" y="4572691"/>
            <a:ext cx="1060705" cy="12801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Single window portal – NDP</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78" name="Text 39">
            <a:extLst>
              <a:ext uri="{FF2B5EF4-FFF2-40B4-BE49-F238E27FC236}">
                <a16:creationId xmlns:a16="http://schemas.microsoft.com/office/drawing/2014/main" id="{9DD7C4F2-DFDC-A0DB-883D-CA3ACF356A40}"/>
              </a:ext>
            </a:extLst>
          </p:cNvPr>
          <p:cNvSpPr/>
          <p:nvPr/>
        </p:nvSpPr>
        <p:spPr>
          <a:xfrm>
            <a:off x="1105375" y="4880371"/>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Digital process</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80" name="Shape 40">
            <a:extLst>
              <a:ext uri="{FF2B5EF4-FFF2-40B4-BE49-F238E27FC236}">
                <a16:creationId xmlns:a16="http://schemas.microsoft.com/office/drawing/2014/main" id="{5D031135-E311-B354-3D2A-5D6B2ADA9BA8}"/>
              </a:ext>
            </a:extLst>
          </p:cNvPr>
          <p:cNvSpPr/>
          <p:nvPr/>
        </p:nvSpPr>
        <p:spPr>
          <a:xfrm>
            <a:off x="2523744" y="4315968"/>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sp>
        <p:nvSpPr>
          <p:cNvPr id="82" name="Shape 41">
            <a:extLst>
              <a:ext uri="{FF2B5EF4-FFF2-40B4-BE49-F238E27FC236}">
                <a16:creationId xmlns:a16="http://schemas.microsoft.com/office/drawing/2014/main" id="{50F7F4F5-9173-08CA-4493-8CC9D0B9AD7C}"/>
              </a:ext>
            </a:extLst>
          </p:cNvPr>
          <p:cNvSpPr/>
          <p:nvPr/>
        </p:nvSpPr>
        <p:spPr>
          <a:xfrm>
            <a:off x="2642616" y="4480560"/>
            <a:ext cx="347472" cy="347472"/>
          </a:xfrm>
          <a:prstGeom prst="ellipse">
            <a:avLst/>
          </a:prstGeom>
          <a:solidFill>
            <a:srgbClr val="F4D991"/>
          </a:solidFill>
          <a:ln w="12700">
            <a:solidFill>
              <a:srgbClr val="C39A35"/>
            </a:solidFill>
            <a:prstDash val="solid"/>
          </a:ln>
        </p:spPr>
        <p:txBody>
          <a:bodyPr/>
          <a:lstStyle/>
          <a:p>
            <a:endParaRPr lang="en-ZA"/>
          </a:p>
        </p:txBody>
      </p:sp>
      <p:sp>
        <p:nvSpPr>
          <p:cNvPr id="84" name="Text 42">
            <a:extLst>
              <a:ext uri="{FF2B5EF4-FFF2-40B4-BE49-F238E27FC236}">
                <a16:creationId xmlns:a16="http://schemas.microsoft.com/office/drawing/2014/main" id="{C09AB9C1-5750-EBFD-F3D1-A49222E72B57}"/>
              </a:ext>
            </a:extLst>
          </p:cNvPr>
          <p:cNvSpPr/>
          <p:nvPr/>
        </p:nvSpPr>
        <p:spPr>
          <a:xfrm>
            <a:off x="3063240" y="4472080"/>
            <a:ext cx="1216152" cy="154783"/>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VAT refund</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86" name="Text 43">
            <a:extLst>
              <a:ext uri="{FF2B5EF4-FFF2-40B4-BE49-F238E27FC236}">
                <a16:creationId xmlns:a16="http://schemas.microsoft.com/office/drawing/2014/main" id="{CB4178B5-1F94-4331-D506-F84925EC3C52}"/>
              </a:ext>
            </a:extLst>
          </p:cNvPr>
          <p:cNvSpPr/>
          <p:nvPr/>
        </p:nvSpPr>
        <p:spPr>
          <a:xfrm>
            <a:off x="3063240" y="4764333"/>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Digitised service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88" name="Shape 44">
            <a:extLst>
              <a:ext uri="{FF2B5EF4-FFF2-40B4-BE49-F238E27FC236}">
                <a16:creationId xmlns:a16="http://schemas.microsoft.com/office/drawing/2014/main" id="{77B0F69E-4EE5-8C16-0A2E-655A52AD58B7}"/>
              </a:ext>
            </a:extLst>
          </p:cNvPr>
          <p:cNvSpPr/>
          <p:nvPr/>
        </p:nvSpPr>
        <p:spPr>
          <a:xfrm>
            <a:off x="7854696" y="3209544"/>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pic>
        <p:nvPicPr>
          <p:cNvPr id="90" name="Image 10" descr="preencoded.png">
            <a:extLst>
              <a:ext uri="{FF2B5EF4-FFF2-40B4-BE49-F238E27FC236}">
                <a16:creationId xmlns:a16="http://schemas.microsoft.com/office/drawing/2014/main" id="{29B34235-CD9B-E8A5-AEBA-1392F4080C0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55864" y="3456432"/>
            <a:ext cx="182880" cy="182880"/>
          </a:xfrm>
          <a:prstGeom prst="rect">
            <a:avLst/>
          </a:prstGeom>
        </p:spPr>
      </p:pic>
      <p:sp>
        <p:nvSpPr>
          <p:cNvPr id="92" name="Text 46">
            <a:extLst>
              <a:ext uri="{FF2B5EF4-FFF2-40B4-BE49-F238E27FC236}">
                <a16:creationId xmlns:a16="http://schemas.microsoft.com/office/drawing/2014/main" id="{ED7D1771-D1D1-ECDE-881F-69E848EAEBD7}"/>
              </a:ext>
            </a:extLst>
          </p:cNvPr>
          <p:cNvSpPr/>
          <p:nvPr/>
        </p:nvSpPr>
        <p:spPr>
          <a:xfrm>
            <a:off x="8394192" y="3365656"/>
            <a:ext cx="1216152" cy="154783"/>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E-Gates</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94" name="Text 47">
            <a:extLst>
              <a:ext uri="{FF2B5EF4-FFF2-40B4-BE49-F238E27FC236}">
                <a16:creationId xmlns:a16="http://schemas.microsoft.com/office/drawing/2014/main" id="{A05921FF-050D-465E-380C-47197069A193}"/>
              </a:ext>
            </a:extLst>
          </p:cNvPr>
          <p:cNvSpPr/>
          <p:nvPr/>
        </p:nvSpPr>
        <p:spPr>
          <a:xfrm>
            <a:off x="8394192" y="3611880"/>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Automated passage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96" name="Shape 48">
            <a:extLst>
              <a:ext uri="{FF2B5EF4-FFF2-40B4-BE49-F238E27FC236}">
                <a16:creationId xmlns:a16="http://schemas.microsoft.com/office/drawing/2014/main" id="{E51AB981-D6A3-A659-4914-F4877DFB9DDA}"/>
              </a:ext>
            </a:extLst>
          </p:cNvPr>
          <p:cNvSpPr/>
          <p:nvPr/>
        </p:nvSpPr>
        <p:spPr>
          <a:xfrm>
            <a:off x="9875520" y="3209544"/>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sp>
        <p:nvSpPr>
          <p:cNvPr id="98" name="Shape 49">
            <a:extLst>
              <a:ext uri="{FF2B5EF4-FFF2-40B4-BE49-F238E27FC236}">
                <a16:creationId xmlns:a16="http://schemas.microsoft.com/office/drawing/2014/main" id="{4A1E2D05-E01C-B050-61F2-F5D7DB967BC4}"/>
              </a:ext>
            </a:extLst>
          </p:cNvPr>
          <p:cNvSpPr/>
          <p:nvPr/>
        </p:nvSpPr>
        <p:spPr>
          <a:xfrm>
            <a:off x="9994392" y="3374136"/>
            <a:ext cx="347472" cy="347472"/>
          </a:xfrm>
          <a:prstGeom prst="ellipse">
            <a:avLst/>
          </a:prstGeom>
          <a:solidFill>
            <a:srgbClr val="F4D991"/>
          </a:solidFill>
          <a:ln w="12700">
            <a:solidFill>
              <a:srgbClr val="C39A35"/>
            </a:solidFill>
            <a:prstDash val="solid"/>
          </a:ln>
        </p:spPr>
        <p:txBody>
          <a:bodyPr/>
          <a:lstStyle/>
          <a:p>
            <a:endParaRPr lang="en-ZA"/>
          </a:p>
        </p:txBody>
      </p:sp>
      <p:sp>
        <p:nvSpPr>
          <p:cNvPr id="100" name="Text 50">
            <a:extLst>
              <a:ext uri="{FF2B5EF4-FFF2-40B4-BE49-F238E27FC236}">
                <a16:creationId xmlns:a16="http://schemas.microsoft.com/office/drawing/2014/main" id="{B4987137-FAC7-D74E-60D6-CD2F6B44A3D2}"/>
              </a:ext>
            </a:extLst>
          </p:cNvPr>
          <p:cNvSpPr/>
          <p:nvPr/>
        </p:nvSpPr>
        <p:spPr>
          <a:xfrm>
            <a:off x="10373868" y="3302368"/>
            <a:ext cx="1628681" cy="19358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Facial recognition</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02" name="Text 51">
            <a:extLst>
              <a:ext uri="{FF2B5EF4-FFF2-40B4-BE49-F238E27FC236}">
                <a16:creationId xmlns:a16="http://schemas.microsoft.com/office/drawing/2014/main" id="{5F5926DA-91DA-C6B7-6312-0DF5B379AC90}"/>
              </a:ext>
            </a:extLst>
          </p:cNvPr>
          <p:cNvSpPr/>
          <p:nvPr/>
        </p:nvSpPr>
        <p:spPr>
          <a:xfrm>
            <a:off x="10429781" y="3600969"/>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Identity assurance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04" name="Shape 52">
            <a:extLst>
              <a:ext uri="{FF2B5EF4-FFF2-40B4-BE49-F238E27FC236}">
                <a16:creationId xmlns:a16="http://schemas.microsoft.com/office/drawing/2014/main" id="{8A707582-2C99-BC0B-C3A2-78FB9C5D47BC}"/>
              </a:ext>
            </a:extLst>
          </p:cNvPr>
          <p:cNvSpPr/>
          <p:nvPr/>
        </p:nvSpPr>
        <p:spPr>
          <a:xfrm>
            <a:off x="7854696" y="4315968"/>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sp>
        <p:nvSpPr>
          <p:cNvPr id="106" name="Shape 53">
            <a:extLst>
              <a:ext uri="{FF2B5EF4-FFF2-40B4-BE49-F238E27FC236}">
                <a16:creationId xmlns:a16="http://schemas.microsoft.com/office/drawing/2014/main" id="{44611338-FE99-1303-B9CC-E735BF8D7B6E}"/>
              </a:ext>
            </a:extLst>
          </p:cNvPr>
          <p:cNvSpPr/>
          <p:nvPr/>
        </p:nvSpPr>
        <p:spPr>
          <a:xfrm>
            <a:off x="7973568" y="4480560"/>
            <a:ext cx="347472" cy="347472"/>
          </a:xfrm>
          <a:prstGeom prst="ellipse">
            <a:avLst/>
          </a:prstGeom>
          <a:solidFill>
            <a:srgbClr val="F4D991"/>
          </a:solidFill>
          <a:ln w="12700">
            <a:solidFill>
              <a:srgbClr val="C39A35"/>
            </a:solidFill>
            <a:prstDash val="solid"/>
          </a:ln>
        </p:spPr>
        <p:txBody>
          <a:bodyPr/>
          <a:lstStyle/>
          <a:p>
            <a:endParaRPr lang="en-ZA"/>
          </a:p>
        </p:txBody>
      </p:sp>
      <p:sp>
        <p:nvSpPr>
          <p:cNvPr id="108" name="Text 54">
            <a:extLst>
              <a:ext uri="{FF2B5EF4-FFF2-40B4-BE49-F238E27FC236}">
                <a16:creationId xmlns:a16="http://schemas.microsoft.com/office/drawing/2014/main" id="{44E9FC3E-4F35-07F7-764F-A494B111395C}"/>
              </a:ext>
            </a:extLst>
          </p:cNvPr>
          <p:cNvSpPr/>
          <p:nvPr/>
        </p:nvSpPr>
        <p:spPr>
          <a:xfrm>
            <a:off x="8394192" y="4472080"/>
            <a:ext cx="1216152" cy="154783"/>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Infrastructure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10" name="Text 55">
            <a:extLst>
              <a:ext uri="{FF2B5EF4-FFF2-40B4-BE49-F238E27FC236}">
                <a16:creationId xmlns:a16="http://schemas.microsoft.com/office/drawing/2014/main" id="{1AE690AB-D183-ADFB-0C10-F2EA8358E016}"/>
              </a:ext>
            </a:extLst>
          </p:cNvPr>
          <p:cNvSpPr/>
          <p:nvPr/>
        </p:nvSpPr>
        <p:spPr>
          <a:xfrm>
            <a:off x="8394192" y="4718304"/>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Modernised ports</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12" name="Shape 56">
            <a:extLst>
              <a:ext uri="{FF2B5EF4-FFF2-40B4-BE49-F238E27FC236}">
                <a16:creationId xmlns:a16="http://schemas.microsoft.com/office/drawing/2014/main" id="{0F1278F9-4B18-D2CF-2D9A-6B755B407D30}"/>
              </a:ext>
            </a:extLst>
          </p:cNvPr>
          <p:cNvSpPr/>
          <p:nvPr/>
        </p:nvSpPr>
        <p:spPr>
          <a:xfrm>
            <a:off x="9875520" y="4315968"/>
            <a:ext cx="1755648" cy="822960"/>
          </a:xfrm>
          <a:prstGeom prst="roundRect">
            <a:avLst>
              <a:gd name="adj" fmla="val 5556"/>
            </a:avLst>
          </a:prstGeom>
          <a:solidFill>
            <a:srgbClr val="FFFDF7">
              <a:alpha val="98000"/>
            </a:srgbClr>
          </a:solidFill>
          <a:ln w="10160">
            <a:solidFill>
              <a:srgbClr val="CDB56F"/>
            </a:solidFill>
            <a:prstDash val="solid"/>
          </a:ln>
          <a:effectLst>
            <a:outerShdw blurRad="10160" dist="3810" dir="2700000" algn="bl" rotWithShape="0">
              <a:srgbClr val="9A7A28">
                <a:alpha val="8000"/>
              </a:srgbClr>
            </a:outerShdw>
          </a:effectLst>
        </p:spPr>
        <p:txBody>
          <a:bodyPr/>
          <a:lstStyle/>
          <a:p>
            <a:endParaRPr lang="en-ZA"/>
          </a:p>
        </p:txBody>
      </p:sp>
      <p:sp>
        <p:nvSpPr>
          <p:cNvPr id="114" name="Shape 57">
            <a:extLst>
              <a:ext uri="{FF2B5EF4-FFF2-40B4-BE49-F238E27FC236}">
                <a16:creationId xmlns:a16="http://schemas.microsoft.com/office/drawing/2014/main" id="{5DFE0257-8EA7-B17A-EDE0-6C043C97AE2E}"/>
              </a:ext>
            </a:extLst>
          </p:cNvPr>
          <p:cNvSpPr/>
          <p:nvPr/>
        </p:nvSpPr>
        <p:spPr>
          <a:xfrm>
            <a:off x="9994392" y="4480560"/>
            <a:ext cx="347472" cy="347472"/>
          </a:xfrm>
          <a:prstGeom prst="ellipse">
            <a:avLst/>
          </a:prstGeom>
          <a:solidFill>
            <a:srgbClr val="F4D991"/>
          </a:solidFill>
          <a:ln w="12700">
            <a:solidFill>
              <a:srgbClr val="C39A35"/>
            </a:solidFill>
            <a:prstDash val="solid"/>
          </a:ln>
        </p:spPr>
        <p:txBody>
          <a:bodyPr/>
          <a:lstStyle/>
          <a:p>
            <a:endParaRPr lang="en-ZA"/>
          </a:p>
        </p:txBody>
      </p:sp>
      <p:sp>
        <p:nvSpPr>
          <p:cNvPr id="116" name="Text 58">
            <a:extLst>
              <a:ext uri="{FF2B5EF4-FFF2-40B4-BE49-F238E27FC236}">
                <a16:creationId xmlns:a16="http://schemas.microsoft.com/office/drawing/2014/main" id="{F0A54F4E-701C-A995-44AB-6369393B7FAA}"/>
              </a:ext>
            </a:extLst>
          </p:cNvPr>
          <p:cNvSpPr/>
          <p:nvPr/>
        </p:nvSpPr>
        <p:spPr>
          <a:xfrm>
            <a:off x="10415016" y="4472080"/>
            <a:ext cx="1216152" cy="154783"/>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Trusted Traveller</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18" name="Text 59">
            <a:extLst>
              <a:ext uri="{FF2B5EF4-FFF2-40B4-BE49-F238E27FC236}">
                <a16:creationId xmlns:a16="http://schemas.microsoft.com/office/drawing/2014/main" id="{5B574FED-D346-AA01-F420-E80748A177BF}"/>
              </a:ext>
            </a:extLst>
          </p:cNvPr>
          <p:cNvSpPr/>
          <p:nvPr/>
        </p:nvSpPr>
        <p:spPr>
          <a:xfrm>
            <a:off x="10415016" y="4757824"/>
            <a:ext cx="107899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F654A"/>
                </a:solidFill>
                <a:effectLst/>
                <a:uLnTx/>
                <a:uFillTx/>
                <a:latin typeface="Aptos"/>
                <a:ea typeface="+mn-ea"/>
                <a:cs typeface="+mn-cs"/>
              </a:rPr>
              <a:t>Streamlined treatment</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20" name="Shape 60">
            <a:extLst>
              <a:ext uri="{FF2B5EF4-FFF2-40B4-BE49-F238E27FC236}">
                <a16:creationId xmlns:a16="http://schemas.microsoft.com/office/drawing/2014/main" id="{E254127E-B957-3BC3-65AA-2A4062360CB5}"/>
              </a:ext>
            </a:extLst>
          </p:cNvPr>
          <p:cNvSpPr/>
          <p:nvPr/>
        </p:nvSpPr>
        <p:spPr>
          <a:xfrm>
            <a:off x="740044" y="5368910"/>
            <a:ext cx="3474720" cy="463580"/>
          </a:xfrm>
          <a:prstGeom prst="roundRect">
            <a:avLst>
              <a:gd name="adj" fmla="val 11111"/>
            </a:avLst>
          </a:prstGeom>
          <a:solidFill>
            <a:srgbClr val="DDF4F3"/>
          </a:solidFill>
          <a:ln w="8890">
            <a:solidFill>
              <a:srgbClr val="80CCC9"/>
            </a:solidFill>
            <a:prstDash val="solid"/>
          </a:ln>
        </p:spPr>
        <p:txBody>
          <a:bodyPr/>
          <a:lstStyle/>
          <a:p>
            <a:endParaRPr lang="en-ZA"/>
          </a:p>
        </p:txBody>
      </p:sp>
      <p:sp>
        <p:nvSpPr>
          <p:cNvPr id="122" name="Text 61">
            <a:extLst>
              <a:ext uri="{FF2B5EF4-FFF2-40B4-BE49-F238E27FC236}">
                <a16:creationId xmlns:a16="http://schemas.microsoft.com/office/drawing/2014/main" id="{DCA657CB-511C-A8A5-2EC3-6E13A77C15AB}"/>
              </a:ext>
            </a:extLst>
          </p:cNvPr>
          <p:cNvSpPr/>
          <p:nvPr/>
        </p:nvSpPr>
        <p:spPr>
          <a:xfrm>
            <a:off x="895492" y="5460350"/>
            <a:ext cx="3300984" cy="28575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87A78"/>
                </a:solidFill>
                <a:effectLst/>
                <a:uLnTx/>
                <a:uFillTx/>
                <a:latin typeface="Aptos"/>
                <a:ea typeface="+mn-ea"/>
                <a:cs typeface="+mn-cs"/>
              </a:rPr>
              <a:t>Supporting guidance: information blogs, FAQs and process-specific procedures</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24" name="Shape 62">
            <a:extLst>
              <a:ext uri="{FF2B5EF4-FFF2-40B4-BE49-F238E27FC236}">
                <a16:creationId xmlns:a16="http://schemas.microsoft.com/office/drawing/2014/main" id="{E6CD4C21-6073-B121-0759-5A5D0CF9B9D2}"/>
              </a:ext>
            </a:extLst>
          </p:cNvPr>
          <p:cNvSpPr/>
          <p:nvPr/>
        </p:nvSpPr>
        <p:spPr>
          <a:xfrm>
            <a:off x="8082676" y="5368910"/>
            <a:ext cx="3474720" cy="463580"/>
          </a:xfrm>
          <a:prstGeom prst="roundRect">
            <a:avLst>
              <a:gd name="adj" fmla="val 11111"/>
            </a:avLst>
          </a:prstGeom>
          <a:solidFill>
            <a:srgbClr val="EAF4FA"/>
          </a:solidFill>
          <a:ln w="8890">
            <a:solidFill>
              <a:srgbClr val="A1C7D8"/>
            </a:solidFill>
            <a:prstDash val="solid"/>
          </a:ln>
        </p:spPr>
        <p:txBody>
          <a:bodyPr/>
          <a:lstStyle/>
          <a:p>
            <a:endParaRPr lang="en-ZA"/>
          </a:p>
        </p:txBody>
      </p:sp>
      <p:sp>
        <p:nvSpPr>
          <p:cNvPr id="126" name="Text 63">
            <a:extLst>
              <a:ext uri="{FF2B5EF4-FFF2-40B4-BE49-F238E27FC236}">
                <a16:creationId xmlns:a16="http://schemas.microsoft.com/office/drawing/2014/main" id="{E7C0C08F-6D7C-0C3C-6AB9-4CAA968E5D71}"/>
              </a:ext>
            </a:extLst>
          </p:cNvPr>
          <p:cNvSpPr/>
          <p:nvPr/>
        </p:nvSpPr>
        <p:spPr>
          <a:xfrm>
            <a:off x="8238744" y="5516730"/>
            <a:ext cx="3145536" cy="1371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3D6F86"/>
                </a:solidFill>
                <a:effectLst/>
                <a:uLnTx/>
                <a:uFillTx/>
                <a:latin typeface="Aptos"/>
                <a:ea typeface="+mn-ea"/>
                <a:cs typeface="+mn-cs"/>
              </a:rPr>
              <a:t>Future state subject to validation, governance and phased implementation</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28" name="Shape 11">
            <a:extLst>
              <a:ext uri="{FF2B5EF4-FFF2-40B4-BE49-F238E27FC236}">
                <a16:creationId xmlns:a16="http://schemas.microsoft.com/office/drawing/2014/main" id="{4F3695A0-DEB7-6E28-40C2-C6B2A61820C3}"/>
              </a:ext>
            </a:extLst>
          </p:cNvPr>
          <p:cNvSpPr/>
          <p:nvPr/>
        </p:nvSpPr>
        <p:spPr>
          <a:xfrm>
            <a:off x="512064" y="1619502"/>
            <a:ext cx="2404872" cy="932688"/>
          </a:xfrm>
          <a:prstGeom prst="roundRect">
            <a:avLst>
              <a:gd name="adj" fmla="val 5882"/>
            </a:avLst>
          </a:prstGeom>
          <a:solidFill>
            <a:srgbClr val="F5FCFF">
              <a:alpha val="97000"/>
            </a:srgbClr>
          </a:solidFill>
          <a:ln w="12700">
            <a:solidFill>
              <a:srgbClr val="48B9CF"/>
            </a:solidFill>
            <a:prstDash val="solid"/>
          </a:ln>
          <a:effectLst>
            <a:outerShdw blurRad="15240" dist="5080" dir="2700000" algn="bl" rotWithShape="0">
              <a:srgbClr val="288BA8">
                <a:alpha val="11000"/>
              </a:srgbClr>
            </a:outerShdw>
          </a:effectLst>
        </p:spPr>
        <p:txBody>
          <a:bodyPr/>
          <a:lstStyle/>
          <a:p>
            <a:endParaRPr lang="en-ZA"/>
          </a:p>
        </p:txBody>
      </p:sp>
      <p:pic>
        <p:nvPicPr>
          <p:cNvPr id="16" name="Image 1" descr="preencoded.png">
            <a:extLst>
              <a:ext uri="{FF2B5EF4-FFF2-40B4-BE49-F238E27FC236}">
                <a16:creationId xmlns:a16="http://schemas.microsoft.com/office/drawing/2014/main" id="{605BB6A1-B45B-E920-00DB-31001B50524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49808" y="1947672"/>
            <a:ext cx="237744" cy="237744"/>
          </a:xfrm>
          <a:prstGeom prst="rect">
            <a:avLst/>
          </a:prstGeom>
        </p:spPr>
      </p:pic>
      <p:sp>
        <p:nvSpPr>
          <p:cNvPr id="18" name="Text 8">
            <a:extLst>
              <a:ext uri="{FF2B5EF4-FFF2-40B4-BE49-F238E27FC236}">
                <a16:creationId xmlns:a16="http://schemas.microsoft.com/office/drawing/2014/main" id="{A90B0B6F-A1A0-1381-4BE2-55706A64B7CE}"/>
              </a:ext>
            </a:extLst>
          </p:cNvPr>
          <p:cNvSpPr/>
          <p:nvPr/>
        </p:nvSpPr>
        <p:spPr>
          <a:xfrm>
            <a:off x="1197863" y="1830554"/>
            <a:ext cx="1570863" cy="171981"/>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63A5B"/>
                </a:solidFill>
                <a:effectLst/>
                <a:uLnTx/>
                <a:uFillTx/>
                <a:latin typeface="Aptos"/>
                <a:ea typeface="+mn-ea"/>
                <a:cs typeface="+mn-cs"/>
              </a:rPr>
              <a:t>1  DECLARE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9">
            <a:extLst>
              <a:ext uri="{FF2B5EF4-FFF2-40B4-BE49-F238E27FC236}">
                <a16:creationId xmlns:a16="http://schemas.microsoft.com/office/drawing/2014/main" id="{5992F8A6-F273-3657-ADF4-E91C6BA9134C}"/>
              </a:ext>
            </a:extLst>
          </p:cNvPr>
          <p:cNvSpPr/>
          <p:nvPr/>
        </p:nvSpPr>
        <p:spPr>
          <a:xfrm>
            <a:off x="1197863" y="2061464"/>
            <a:ext cx="1508760" cy="44907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7758B"/>
                </a:solidFill>
                <a:effectLst/>
                <a:uLnTx/>
                <a:uFillTx/>
                <a:latin typeface="Aptos"/>
                <a:ea typeface="+mn-ea"/>
                <a:cs typeface="+mn-cs"/>
              </a:rPr>
              <a:t>Web • Mobile • QR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7758B"/>
                </a:solidFill>
                <a:effectLst/>
                <a:uLnTx/>
                <a:uFillTx/>
                <a:latin typeface="Aptos"/>
                <a:ea typeface="+mn-ea"/>
                <a:cs typeface="+mn-cs"/>
              </a:rPr>
              <a:t> • Self-service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130" name="Text 26">
            <a:extLst>
              <a:ext uri="{FF2B5EF4-FFF2-40B4-BE49-F238E27FC236}">
                <a16:creationId xmlns:a16="http://schemas.microsoft.com/office/drawing/2014/main" id="{31E01070-B778-EB11-E6CE-0504175BF8D6}"/>
              </a:ext>
            </a:extLst>
          </p:cNvPr>
          <p:cNvSpPr/>
          <p:nvPr/>
        </p:nvSpPr>
        <p:spPr>
          <a:xfrm>
            <a:off x="4866003" y="5531562"/>
            <a:ext cx="2649471" cy="196659"/>
          </a:xfrm>
          <a:prstGeom prst="rect">
            <a:avLst/>
          </a:prstGeom>
          <a:solidFill>
            <a:schemeClr val="bg1"/>
          </a:solid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5087"/>
                </a:solidFill>
                <a:effectLst/>
                <a:uLnTx/>
                <a:uFillTx/>
                <a:latin typeface="Aptos"/>
                <a:ea typeface="+mn-ea"/>
                <a:cs typeface="+mn-cs"/>
              </a:rPr>
              <a:t>SATMS DIGITAL CORE (Lwazi)</a:t>
            </a:r>
            <a:endParaRPr kumimoji="0" lang="en-US" sz="1400" b="0" i="0" u="none" strike="noStrike" kern="1200" cap="none" spc="0" normalizeH="0" baseline="0" noProof="0">
              <a:ln>
                <a:noFill/>
              </a:ln>
              <a:solidFill>
                <a:srgbClr val="005087"/>
              </a:solidFill>
              <a:effectLst/>
              <a:uLnTx/>
              <a:uFillTx/>
              <a:latin typeface="Aptos"/>
              <a:ea typeface="+mn-ea"/>
              <a:cs typeface="+mn-cs"/>
            </a:endParaRPr>
          </a:p>
        </p:txBody>
      </p:sp>
      <p:sp>
        <p:nvSpPr>
          <p:cNvPr id="132" name="Shape 64">
            <a:extLst>
              <a:ext uri="{FF2B5EF4-FFF2-40B4-BE49-F238E27FC236}">
                <a16:creationId xmlns:a16="http://schemas.microsoft.com/office/drawing/2014/main" id="{14C329C4-FC2D-C872-122D-FC5BF1C29234}"/>
              </a:ext>
            </a:extLst>
          </p:cNvPr>
          <p:cNvSpPr/>
          <p:nvPr/>
        </p:nvSpPr>
        <p:spPr>
          <a:xfrm>
            <a:off x="4634226" y="3621489"/>
            <a:ext cx="502920" cy="1"/>
          </a:xfrm>
          <a:prstGeom prst="line">
            <a:avLst/>
          </a:prstGeom>
          <a:noFill/>
          <a:ln w="16510">
            <a:solidFill>
              <a:srgbClr val="24A9BD"/>
            </a:solidFill>
            <a:prstDash val="solid"/>
          </a:ln>
        </p:spPr>
        <p:txBody>
          <a:bodyPr/>
          <a:lstStyle/>
          <a:p>
            <a:endParaRPr lang="en-ZA"/>
          </a:p>
        </p:txBody>
      </p:sp>
      <p:sp>
        <p:nvSpPr>
          <p:cNvPr id="134" name="Shape 65">
            <a:extLst>
              <a:ext uri="{FF2B5EF4-FFF2-40B4-BE49-F238E27FC236}">
                <a16:creationId xmlns:a16="http://schemas.microsoft.com/office/drawing/2014/main" id="{2B860B91-17D2-9C29-FACE-9D8727576447}"/>
              </a:ext>
            </a:extLst>
          </p:cNvPr>
          <p:cNvSpPr/>
          <p:nvPr/>
        </p:nvSpPr>
        <p:spPr>
          <a:xfrm flipV="1">
            <a:off x="7091172" y="3609553"/>
            <a:ext cx="420624" cy="1"/>
          </a:xfrm>
          <a:prstGeom prst="line">
            <a:avLst/>
          </a:prstGeom>
          <a:noFill/>
          <a:ln w="16510">
            <a:solidFill>
              <a:srgbClr val="24A9BD"/>
            </a:solidFill>
            <a:prstDash val="solid"/>
          </a:ln>
        </p:spPr>
        <p:txBody>
          <a:bodyPr/>
          <a:lstStyle/>
          <a:p>
            <a:endParaRPr lang="en-ZA"/>
          </a:p>
        </p:txBody>
      </p:sp>
      <p:sp>
        <p:nvSpPr>
          <p:cNvPr id="136" name="Shape 66">
            <a:extLst>
              <a:ext uri="{FF2B5EF4-FFF2-40B4-BE49-F238E27FC236}">
                <a16:creationId xmlns:a16="http://schemas.microsoft.com/office/drawing/2014/main" id="{8C6A9700-4999-81FE-EFD1-298F69728FD0}"/>
              </a:ext>
            </a:extLst>
          </p:cNvPr>
          <p:cNvSpPr/>
          <p:nvPr/>
        </p:nvSpPr>
        <p:spPr>
          <a:xfrm>
            <a:off x="4663440" y="4764333"/>
            <a:ext cx="502920" cy="1"/>
          </a:xfrm>
          <a:prstGeom prst="line">
            <a:avLst/>
          </a:prstGeom>
          <a:noFill/>
          <a:ln w="16510">
            <a:solidFill>
              <a:srgbClr val="24A9BD"/>
            </a:solidFill>
            <a:prstDash val="solid"/>
          </a:ln>
        </p:spPr>
        <p:txBody>
          <a:bodyPr/>
          <a:lstStyle/>
          <a:p>
            <a:endParaRPr lang="en-ZA"/>
          </a:p>
        </p:txBody>
      </p:sp>
      <p:sp>
        <p:nvSpPr>
          <p:cNvPr id="138" name="Shape 67">
            <a:extLst>
              <a:ext uri="{FF2B5EF4-FFF2-40B4-BE49-F238E27FC236}">
                <a16:creationId xmlns:a16="http://schemas.microsoft.com/office/drawing/2014/main" id="{278D3AFE-40D9-C037-EC12-8EBDDD733307}"/>
              </a:ext>
            </a:extLst>
          </p:cNvPr>
          <p:cNvSpPr/>
          <p:nvPr/>
        </p:nvSpPr>
        <p:spPr>
          <a:xfrm>
            <a:off x="7117638" y="4718303"/>
            <a:ext cx="420624" cy="1"/>
          </a:xfrm>
          <a:prstGeom prst="line">
            <a:avLst/>
          </a:prstGeom>
          <a:noFill/>
          <a:ln w="16510">
            <a:solidFill>
              <a:srgbClr val="24A9BD"/>
            </a:solidFill>
            <a:prstDash val="solid"/>
          </a:ln>
        </p:spPr>
        <p:txBody>
          <a:bodyPr/>
          <a:lstStyle/>
          <a:p>
            <a:endParaRPr lang="en-ZA"/>
          </a:p>
        </p:txBody>
      </p:sp>
      <p:pic>
        <p:nvPicPr>
          <p:cNvPr id="3" name="Picture 2">
            <a:extLst>
              <a:ext uri="{FF2B5EF4-FFF2-40B4-BE49-F238E27FC236}">
                <a16:creationId xmlns:a16="http://schemas.microsoft.com/office/drawing/2014/main" id="{477C4532-CFDC-AE02-6921-E2E0733DCEB5}"/>
              </a:ext>
            </a:extLst>
          </p:cNvPr>
          <p:cNvPicPr>
            <a:picLocks noChangeAspect="1"/>
          </p:cNvPicPr>
          <p:nvPr/>
        </p:nvPicPr>
        <p:blipFill>
          <a:blip r:embed="rId6"/>
          <a:stretch>
            <a:fillRect/>
          </a:stretch>
        </p:blipFill>
        <p:spPr>
          <a:xfrm>
            <a:off x="3891465" y="2734056"/>
            <a:ext cx="4519168" cy="2542032"/>
          </a:xfrm>
          <a:prstGeom prst="rect">
            <a:avLst/>
          </a:prstGeom>
        </p:spPr>
      </p:pic>
    </p:spTree>
    <p:extLst>
      <p:ext uri="{BB962C8B-B14F-4D97-AF65-F5344CB8AC3E}">
        <p14:creationId xmlns:p14="http://schemas.microsoft.com/office/powerpoint/2010/main" val="2970758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C6AC2D-FBA9-041A-1144-0941676B2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12EA28-E0F9-055F-16A6-8AEAE45C05A8}"/>
              </a:ext>
            </a:extLst>
          </p:cNvPr>
          <p:cNvSpPr>
            <a:spLocks noGrp="1"/>
          </p:cNvSpPr>
          <p:nvPr>
            <p:ph type="title"/>
          </p:nvPr>
        </p:nvSpPr>
        <p:spPr/>
        <p:txBody>
          <a:bodyPr>
            <a:normAutofit/>
          </a:bodyPr>
          <a:lstStyle/>
          <a:p>
            <a:r>
              <a:rPr lang="en-GB" sz="2500">
                <a:latin typeface="+mj-lt"/>
              </a:rPr>
              <a:t>Benefits of the South African Traveller Management System</a:t>
            </a:r>
          </a:p>
        </p:txBody>
      </p:sp>
      <p:sp>
        <p:nvSpPr>
          <p:cNvPr id="7" name="Shape 10">
            <a:extLst>
              <a:ext uri="{FF2B5EF4-FFF2-40B4-BE49-F238E27FC236}">
                <a16:creationId xmlns:a16="http://schemas.microsoft.com/office/drawing/2014/main" id="{901A9812-A7D4-2581-2EBA-958BA333F4E9}"/>
              </a:ext>
            </a:extLst>
          </p:cNvPr>
          <p:cNvSpPr/>
          <p:nvPr/>
        </p:nvSpPr>
        <p:spPr>
          <a:xfrm>
            <a:off x="329548" y="4255007"/>
            <a:ext cx="1874520"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9" name="Shape 10">
            <a:extLst>
              <a:ext uri="{FF2B5EF4-FFF2-40B4-BE49-F238E27FC236}">
                <a16:creationId xmlns:a16="http://schemas.microsoft.com/office/drawing/2014/main" id="{A5BB7D25-FC30-4844-A147-F73B3CE3DF26}"/>
              </a:ext>
            </a:extLst>
          </p:cNvPr>
          <p:cNvSpPr/>
          <p:nvPr/>
        </p:nvSpPr>
        <p:spPr>
          <a:xfrm>
            <a:off x="4449305" y="2267969"/>
            <a:ext cx="1874520"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15" name="Text 3">
            <a:extLst>
              <a:ext uri="{FF2B5EF4-FFF2-40B4-BE49-F238E27FC236}">
                <a16:creationId xmlns:a16="http://schemas.microsoft.com/office/drawing/2014/main" id="{128F237B-7FC5-41C6-9910-C654AB621ED5}"/>
              </a:ext>
            </a:extLst>
          </p:cNvPr>
          <p:cNvSpPr/>
          <p:nvPr/>
        </p:nvSpPr>
        <p:spPr>
          <a:xfrm>
            <a:off x="259930" y="1298705"/>
            <a:ext cx="5989320" cy="31089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1" u="none" strike="noStrike" kern="1200" cap="none" spc="0" normalizeH="0" baseline="0" noProof="0">
                <a:ln>
                  <a:noFill/>
                </a:ln>
                <a:effectLst/>
                <a:uLnTx/>
                <a:uFillTx/>
                <a:latin typeface="Aptos" pitchFamily="34" charset="0"/>
                <a:ea typeface="Aptos" pitchFamily="34" charset="-122"/>
                <a:cs typeface="Aptos" pitchFamily="34" charset="-120"/>
              </a:rPr>
              <a:t>A smarter way to plan, declare and travel</a:t>
            </a:r>
            <a:endParaRPr kumimoji="0" lang="en-US" sz="1700" b="1" i="0" u="none" strike="noStrike" kern="1200" cap="none" spc="0" normalizeH="0" baseline="0" noProof="0">
              <a:ln>
                <a:noFill/>
              </a:ln>
              <a:effectLst/>
              <a:uLnTx/>
              <a:uFillTx/>
              <a:latin typeface="Aptos"/>
              <a:ea typeface="+mn-ea"/>
              <a:cs typeface="+mn-cs"/>
            </a:endParaRPr>
          </a:p>
        </p:txBody>
      </p:sp>
      <p:sp>
        <p:nvSpPr>
          <p:cNvPr id="17" name="Text 4">
            <a:extLst>
              <a:ext uri="{FF2B5EF4-FFF2-40B4-BE49-F238E27FC236}">
                <a16:creationId xmlns:a16="http://schemas.microsoft.com/office/drawing/2014/main" id="{73E3D00A-6D15-672F-5F66-CF38B0C18D99}"/>
              </a:ext>
            </a:extLst>
          </p:cNvPr>
          <p:cNvSpPr/>
          <p:nvPr/>
        </p:nvSpPr>
        <p:spPr>
          <a:xfrm>
            <a:off x="259930" y="1655321"/>
            <a:ext cx="7296913" cy="38404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effectLst/>
                <a:uLnTx/>
                <a:uFillTx/>
                <a:latin typeface="Aptos" pitchFamily="34" charset="0"/>
                <a:ea typeface="Aptos" pitchFamily="34" charset="-122"/>
                <a:cs typeface="Aptos" pitchFamily="34" charset="-120"/>
              </a:rPr>
              <a:t>Making compliance easier, travel smoother and border management smarter.</a:t>
            </a:r>
            <a:endParaRPr kumimoji="0" lang="en-US" sz="1600" b="1" i="0" u="none" strike="noStrike" kern="1200" cap="none" spc="0" normalizeH="0" baseline="0" noProof="0">
              <a:ln>
                <a:noFill/>
              </a:ln>
              <a:effectLst/>
              <a:uLnTx/>
              <a:uFillTx/>
              <a:latin typeface="Aptos"/>
              <a:ea typeface="+mn-ea"/>
              <a:cs typeface="+mn-cs"/>
            </a:endParaRPr>
          </a:p>
        </p:txBody>
      </p:sp>
      <p:sp>
        <p:nvSpPr>
          <p:cNvPr id="19" name="Shape 5">
            <a:extLst>
              <a:ext uri="{FF2B5EF4-FFF2-40B4-BE49-F238E27FC236}">
                <a16:creationId xmlns:a16="http://schemas.microsoft.com/office/drawing/2014/main" id="{D378196C-13FE-DB68-D180-3D508DCC4575}"/>
              </a:ext>
            </a:extLst>
          </p:cNvPr>
          <p:cNvSpPr/>
          <p:nvPr/>
        </p:nvSpPr>
        <p:spPr>
          <a:xfrm>
            <a:off x="365759" y="2224782"/>
            <a:ext cx="1823145"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21" name="Shape 6">
            <a:extLst>
              <a:ext uri="{FF2B5EF4-FFF2-40B4-BE49-F238E27FC236}">
                <a16:creationId xmlns:a16="http://schemas.microsoft.com/office/drawing/2014/main" id="{D53C9D97-F6D7-F6EA-116E-B4E241A71AF5}"/>
              </a:ext>
            </a:extLst>
          </p:cNvPr>
          <p:cNvSpPr/>
          <p:nvPr/>
        </p:nvSpPr>
        <p:spPr>
          <a:xfrm>
            <a:off x="557681" y="2386841"/>
            <a:ext cx="420624" cy="420624"/>
          </a:xfrm>
          <a:prstGeom prst="ellipse">
            <a:avLst/>
          </a:prstGeom>
          <a:solidFill>
            <a:srgbClr val="24B6D1"/>
          </a:solidFill>
          <a:ln w="12700">
            <a:solidFill>
              <a:srgbClr val="24B6D1"/>
            </a:solidFill>
            <a:prstDash val="solid"/>
          </a:ln>
        </p:spPr>
        <p:txBody>
          <a:bodyPr/>
          <a:lstStyle/>
          <a:p>
            <a:pPr marL="342900" indent="-342900">
              <a:buFont typeface="+mj-lt"/>
              <a:buAutoNum type="arabicPeriod"/>
            </a:pPr>
            <a:endParaRPr lang="en-ZA"/>
          </a:p>
        </p:txBody>
      </p:sp>
      <p:sp>
        <p:nvSpPr>
          <p:cNvPr id="23" name="Text 8">
            <a:extLst>
              <a:ext uri="{FF2B5EF4-FFF2-40B4-BE49-F238E27FC236}">
                <a16:creationId xmlns:a16="http://schemas.microsoft.com/office/drawing/2014/main" id="{DF9AEDF6-0AF5-1621-432F-333753EAAEF5}"/>
              </a:ext>
            </a:extLst>
          </p:cNvPr>
          <p:cNvSpPr/>
          <p:nvPr/>
        </p:nvSpPr>
        <p:spPr>
          <a:xfrm>
            <a:off x="1060601" y="2395985"/>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FASTER TRAVEL</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25" name="Text 9">
            <a:extLst>
              <a:ext uri="{FF2B5EF4-FFF2-40B4-BE49-F238E27FC236}">
                <a16:creationId xmlns:a16="http://schemas.microsoft.com/office/drawing/2014/main" id="{B733C410-1E4C-1F22-E48B-C80919DC8494}"/>
              </a:ext>
            </a:extLst>
          </p:cNvPr>
          <p:cNvSpPr/>
          <p:nvPr/>
        </p:nvSpPr>
        <p:spPr>
          <a:xfrm>
            <a:off x="575969" y="2908049"/>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Advance digital declarations improve readiness, reduce queues and support smoother processing.</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27" name="Shape 10">
            <a:extLst>
              <a:ext uri="{FF2B5EF4-FFF2-40B4-BE49-F238E27FC236}">
                <a16:creationId xmlns:a16="http://schemas.microsoft.com/office/drawing/2014/main" id="{625F9C3A-5E6E-57F1-DA3B-01E5725AB2FC}"/>
              </a:ext>
            </a:extLst>
          </p:cNvPr>
          <p:cNvSpPr/>
          <p:nvPr/>
        </p:nvSpPr>
        <p:spPr>
          <a:xfrm>
            <a:off x="2468777" y="2249681"/>
            <a:ext cx="1874520"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29" name="Shape 11">
            <a:extLst>
              <a:ext uri="{FF2B5EF4-FFF2-40B4-BE49-F238E27FC236}">
                <a16:creationId xmlns:a16="http://schemas.microsoft.com/office/drawing/2014/main" id="{E5D16B13-C2DF-8272-2198-046CE823AE88}"/>
              </a:ext>
            </a:extLst>
          </p:cNvPr>
          <p:cNvSpPr/>
          <p:nvPr/>
        </p:nvSpPr>
        <p:spPr>
          <a:xfrm>
            <a:off x="2596793" y="2386841"/>
            <a:ext cx="420624" cy="420624"/>
          </a:xfrm>
          <a:prstGeom prst="ellipse">
            <a:avLst/>
          </a:prstGeom>
          <a:solidFill>
            <a:srgbClr val="24B6D1"/>
          </a:solidFill>
          <a:ln w="12700">
            <a:solidFill>
              <a:srgbClr val="24B6D1"/>
            </a:solidFill>
            <a:prstDash val="solid"/>
          </a:ln>
        </p:spPr>
        <p:txBody>
          <a:bodyPr/>
          <a:lstStyle/>
          <a:p>
            <a:endParaRPr lang="en-ZA"/>
          </a:p>
        </p:txBody>
      </p:sp>
      <p:sp>
        <p:nvSpPr>
          <p:cNvPr id="31" name="Text 13">
            <a:extLst>
              <a:ext uri="{FF2B5EF4-FFF2-40B4-BE49-F238E27FC236}">
                <a16:creationId xmlns:a16="http://schemas.microsoft.com/office/drawing/2014/main" id="{7ED0CBD4-AC73-DA47-EA54-5ACFC9CFC80A}"/>
              </a:ext>
            </a:extLst>
          </p:cNvPr>
          <p:cNvSpPr/>
          <p:nvPr/>
        </p:nvSpPr>
        <p:spPr>
          <a:xfrm>
            <a:off x="3099713" y="2395985"/>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DIGITAL CONVENIENCE</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33" name="Text 14">
            <a:extLst>
              <a:ext uri="{FF2B5EF4-FFF2-40B4-BE49-F238E27FC236}">
                <a16:creationId xmlns:a16="http://schemas.microsoft.com/office/drawing/2014/main" id="{72CEF9A2-8DB3-4F5E-92A5-282403F9B5FD}"/>
              </a:ext>
            </a:extLst>
          </p:cNvPr>
          <p:cNvSpPr/>
          <p:nvPr/>
        </p:nvSpPr>
        <p:spPr>
          <a:xfrm>
            <a:off x="2615081" y="2908049"/>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Complete declarations before arrival or departure through convenient online self-service.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35" name="Shape 16">
            <a:extLst>
              <a:ext uri="{FF2B5EF4-FFF2-40B4-BE49-F238E27FC236}">
                <a16:creationId xmlns:a16="http://schemas.microsoft.com/office/drawing/2014/main" id="{C9CD4FCD-0E6E-03F4-BAA8-A7CA796381B4}"/>
              </a:ext>
            </a:extLst>
          </p:cNvPr>
          <p:cNvSpPr/>
          <p:nvPr/>
        </p:nvSpPr>
        <p:spPr>
          <a:xfrm>
            <a:off x="4635905" y="2386841"/>
            <a:ext cx="420624" cy="420624"/>
          </a:xfrm>
          <a:prstGeom prst="ellipse">
            <a:avLst/>
          </a:prstGeom>
          <a:solidFill>
            <a:srgbClr val="7CCF78"/>
          </a:solidFill>
          <a:ln w="12700">
            <a:solidFill>
              <a:srgbClr val="7CCF78"/>
            </a:solidFill>
            <a:prstDash val="solid"/>
          </a:ln>
        </p:spPr>
        <p:txBody>
          <a:bodyPr/>
          <a:lstStyle/>
          <a:p>
            <a:endParaRPr lang="en-ZA"/>
          </a:p>
        </p:txBody>
      </p:sp>
      <p:sp>
        <p:nvSpPr>
          <p:cNvPr id="37" name="Text 18">
            <a:extLst>
              <a:ext uri="{FF2B5EF4-FFF2-40B4-BE49-F238E27FC236}">
                <a16:creationId xmlns:a16="http://schemas.microsoft.com/office/drawing/2014/main" id="{257BD021-DC8F-028C-1526-55B987902064}"/>
              </a:ext>
            </a:extLst>
          </p:cNvPr>
          <p:cNvSpPr/>
          <p:nvPr/>
        </p:nvSpPr>
        <p:spPr>
          <a:xfrm>
            <a:off x="5138825" y="2395985"/>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SIMPLER COMPLIANCE</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39" name="Text 19">
            <a:extLst>
              <a:ext uri="{FF2B5EF4-FFF2-40B4-BE49-F238E27FC236}">
                <a16:creationId xmlns:a16="http://schemas.microsoft.com/office/drawing/2014/main" id="{B849DB36-5917-C0C4-431E-17CFBDD94158}"/>
              </a:ext>
            </a:extLst>
          </p:cNvPr>
          <p:cNvSpPr/>
          <p:nvPr/>
        </p:nvSpPr>
        <p:spPr>
          <a:xfrm>
            <a:off x="4654193" y="2908049"/>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Clear digital guidance helps travellers understand and meet Customs obligations with confidence.</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41" name="Shape 21">
            <a:extLst>
              <a:ext uri="{FF2B5EF4-FFF2-40B4-BE49-F238E27FC236}">
                <a16:creationId xmlns:a16="http://schemas.microsoft.com/office/drawing/2014/main" id="{74699CAA-6D7C-3436-4010-D9A0535159F8}"/>
              </a:ext>
            </a:extLst>
          </p:cNvPr>
          <p:cNvSpPr/>
          <p:nvPr/>
        </p:nvSpPr>
        <p:spPr>
          <a:xfrm>
            <a:off x="557681" y="4407665"/>
            <a:ext cx="420624" cy="420624"/>
          </a:xfrm>
          <a:prstGeom prst="ellipse">
            <a:avLst/>
          </a:prstGeom>
          <a:solidFill>
            <a:srgbClr val="7CCF78"/>
          </a:solidFill>
          <a:ln w="12700">
            <a:solidFill>
              <a:srgbClr val="7CCF78"/>
            </a:solidFill>
            <a:prstDash val="solid"/>
          </a:ln>
        </p:spPr>
        <p:txBody>
          <a:bodyPr/>
          <a:lstStyle/>
          <a:p>
            <a:endParaRPr lang="en-ZA"/>
          </a:p>
        </p:txBody>
      </p:sp>
      <p:sp>
        <p:nvSpPr>
          <p:cNvPr id="43" name="Text 23">
            <a:extLst>
              <a:ext uri="{FF2B5EF4-FFF2-40B4-BE49-F238E27FC236}">
                <a16:creationId xmlns:a16="http://schemas.microsoft.com/office/drawing/2014/main" id="{91AA1FED-FAA9-9E8B-3F56-C535C99E8D42}"/>
              </a:ext>
            </a:extLst>
          </p:cNvPr>
          <p:cNvSpPr/>
          <p:nvPr/>
        </p:nvSpPr>
        <p:spPr>
          <a:xfrm>
            <a:off x="1060601" y="4416809"/>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STRONGER SECURITY</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45" name="Text 24">
            <a:extLst>
              <a:ext uri="{FF2B5EF4-FFF2-40B4-BE49-F238E27FC236}">
                <a16:creationId xmlns:a16="http://schemas.microsoft.com/office/drawing/2014/main" id="{C2E9B11A-80F9-AFCF-5258-A2C97CB9F9AA}"/>
              </a:ext>
            </a:extLst>
          </p:cNvPr>
          <p:cNvSpPr/>
          <p:nvPr/>
        </p:nvSpPr>
        <p:spPr>
          <a:xfrm>
            <a:off x="510479" y="4913375"/>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Advance information supports risk-based Customs attention and coordinated border enforcement.</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47" name="Shape 25">
            <a:extLst>
              <a:ext uri="{FF2B5EF4-FFF2-40B4-BE49-F238E27FC236}">
                <a16:creationId xmlns:a16="http://schemas.microsoft.com/office/drawing/2014/main" id="{C2F13B23-17DC-B773-EC98-7E7745283326}"/>
              </a:ext>
            </a:extLst>
          </p:cNvPr>
          <p:cNvSpPr/>
          <p:nvPr/>
        </p:nvSpPr>
        <p:spPr>
          <a:xfrm>
            <a:off x="2468777" y="4270505"/>
            <a:ext cx="1874520"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49" name="Shape 26">
            <a:extLst>
              <a:ext uri="{FF2B5EF4-FFF2-40B4-BE49-F238E27FC236}">
                <a16:creationId xmlns:a16="http://schemas.microsoft.com/office/drawing/2014/main" id="{132B7554-A308-D158-36AD-CD8F030BD13E}"/>
              </a:ext>
            </a:extLst>
          </p:cNvPr>
          <p:cNvSpPr/>
          <p:nvPr/>
        </p:nvSpPr>
        <p:spPr>
          <a:xfrm>
            <a:off x="2596793" y="4407665"/>
            <a:ext cx="420624" cy="420624"/>
          </a:xfrm>
          <a:prstGeom prst="ellipse">
            <a:avLst/>
          </a:prstGeom>
          <a:solidFill>
            <a:srgbClr val="F2B84B"/>
          </a:solidFill>
          <a:ln w="12700">
            <a:solidFill>
              <a:srgbClr val="F2B84B"/>
            </a:solidFill>
            <a:prstDash val="solid"/>
          </a:ln>
        </p:spPr>
        <p:txBody>
          <a:bodyPr/>
          <a:lstStyle/>
          <a:p>
            <a:endParaRPr lang="en-ZA"/>
          </a:p>
        </p:txBody>
      </p:sp>
      <p:sp>
        <p:nvSpPr>
          <p:cNvPr id="51" name="Text 28">
            <a:extLst>
              <a:ext uri="{FF2B5EF4-FFF2-40B4-BE49-F238E27FC236}">
                <a16:creationId xmlns:a16="http://schemas.microsoft.com/office/drawing/2014/main" id="{E8D869A3-9D16-AA7B-8DB5-3BD78374CF5E}"/>
              </a:ext>
            </a:extLst>
          </p:cNvPr>
          <p:cNvSpPr/>
          <p:nvPr/>
        </p:nvSpPr>
        <p:spPr>
          <a:xfrm>
            <a:off x="3099713" y="4416809"/>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SECURE INFORMATION</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53" name="Text 29">
            <a:extLst>
              <a:ext uri="{FF2B5EF4-FFF2-40B4-BE49-F238E27FC236}">
                <a16:creationId xmlns:a16="http://schemas.microsoft.com/office/drawing/2014/main" id="{E1B16C7D-FBBA-5E2A-B85E-DD38A83F6A03}"/>
              </a:ext>
            </a:extLst>
          </p:cNvPr>
          <p:cNvSpPr/>
          <p:nvPr/>
        </p:nvSpPr>
        <p:spPr>
          <a:xfrm>
            <a:off x="2615081" y="4928873"/>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Secure digital workflows protect traveller information and improve data quality and integrity.</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55" name="Shape 30">
            <a:extLst>
              <a:ext uri="{FF2B5EF4-FFF2-40B4-BE49-F238E27FC236}">
                <a16:creationId xmlns:a16="http://schemas.microsoft.com/office/drawing/2014/main" id="{658C0C8A-688A-8B0F-17B3-5416FCFF9A52}"/>
              </a:ext>
            </a:extLst>
          </p:cNvPr>
          <p:cNvSpPr/>
          <p:nvPr/>
        </p:nvSpPr>
        <p:spPr>
          <a:xfrm>
            <a:off x="4507889" y="4270505"/>
            <a:ext cx="1874520" cy="1700784"/>
          </a:xfrm>
          <a:prstGeom prst="roundRect">
            <a:avLst>
              <a:gd name="adj" fmla="val 4301"/>
            </a:avLst>
          </a:prstGeom>
          <a:solidFill>
            <a:srgbClr val="0B304D">
              <a:alpha val="92000"/>
            </a:srgbClr>
          </a:solidFill>
          <a:ln w="10160">
            <a:solidFill>
              <a:srgbClr val="2B5E78"/>
            </a:solidFill>
            <a:prstDash val="solid"/>
          </a:ln>
          <a:effectLst>
            <a:outerShdw blurRad="13970" dist="6350" dir="2700000" algn="bl" rotWithShape="0">
              <a:srgbClr val="000000">
                <a:alpha val="18000"/>
              </a:srgbClr>
            </a:outerShdw>
          </a:effectLst>
        </p:spPr>
        <p:txBody>
          <a:bodyPr/>
          <a:lstStyle/>
          <a:p>
            <a:endParaRPr lang="en-ZA"/>
          </a:p>
        </p:txBody>
      </p:sp>
      <p:sp>
        <p:nvSpPr>
          <p:cNvPr id="57" name="Shape 31">
            <a:extLst>
              <a:ext uri="{FF2B5EF4-FFF2-40B4-BE49-F238E27FC236}">
                <a16:creationId xmlns:a16="http://schemas.microsoft.com/office/drawing/2014/main" id="{14488980-6F7B-16A6-8695-BA796A49C099}"/>
              </a:ext>
            </a:extLst>
          </p:cNvPr>
          <p:cNvSpPr/>
          <p:nvPr/>
        </p:nvSpPr>
        <p:spPr>
          <a:xfrm>
            <a:off x="4635905" y="4407665"/>
            <a:ext cx="420624" cy="420624"/>
          </a:xfrm>
          <a:prstGeom prst="ellipse">
            <a:avLst/>
          </a:prstGeom>
          <a:solidFill>
            <a:srgbClr val="F2B84B"/>
          </a:solidFill>
          <a:ln w="12700">
            <a:solidFill>
              <a:srgbClr val="F2B84B"/>
            </a:solidFill>
            <a:prstDash val="solid"/>
          </a:ln>
        </p:spPr>
        <p:txBody>
          <a:bodyPr/>
          <a:lstStyle/>
          <a:p>
            <a:endParaRPr lang="en-ZA"/>
          </a:p>
        </p:txBody>
      </p:sp>
      <p:sp>
        <p:nvSpPr>
          <p:cNvPr id="59" name="Text 33">
            <a:extLst>
              <a:ext uri="{FF2B5EF4-FFF2-40B4-BE49-F238E27FC236}">
                <a16:creationId xmlns:a16="http://schemas.microsoft.com/office/drawing/2014/main" id="{FBA193BF-39E0-ABF3-72D9-901E1B3334BA}"/>
              </a:ext>
            </a:extLst>
          </p:cNvPr>
          <p:cNvSpPr/>
          <p:nvPr/>
        </p:nvSpPr>
        <p:spPr>
          <a:xfrm>
            <a:off x="5138825" y="4416809"/>
            <a:ext cx="1243584" cy="411480"/>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a:ea typeface="+mn-ea"/>
                <a:cs typeface="+mn-cs"/>
              </a:rPr>
              <a:t>TOURISM &amp; GROWTH</a:t>
            </a:r>
            <a:endParaRPr kumimoji="0" lang="en-US" sz="1400" b="0" i="0" u="none" strike="noStrike" kern="1200" cap="none" spc="0" normalizeH="0" baseline="0" noProof="0">
              <a:ln>
                <a:noFill/>
              </a:ln>
              <a:solidFill>
                <a:prstClr val="black"/>
              </a:solidFill>
              <a:effectLst/>
              <a:uLnTx/>
              <a:uFillTx/>
              <a:latin typeface="Aptos"/>
              <a:ea typeface="+mn-ea"/>
              <a:cs typeface="+mn-cs"/>
            </a:endParaRPr>
          </a:p>
        </p:txBody>
      </p:sp>
      <p:sp>
        <p:nvSpPr>
          <p:cNvPr id="61" name="Text 34">
            <a:extLst>
              <a:ext uri="{FF2B5EF4-FFF2-40B4-BE49-F238E27FC236}">
                <a16:creationId xmlns:a16="http://schemas.microsoft.com/office/drawing/2014/main" id="{F5642497-ABF7-CEF2-2FE1-25A4978EA79A}"/>
              </a:ext>
            </a:extLst>
          </p:cNvPr>
          <p:cNvSpPr/>
          <p:nvPr/>
        </p:nvSpPr>
        <p:spPr>
          <a:xfrm>
            <a:off x="4654193" y="4928873"/>
            <a:ext cx="1581912" cy="841248"/>
          </a:xfrm>
          <a:prstGeom prst="rect">
            <a:avLst/>
          </a:prstGeom>
          <a:noFill/>
          <a:ln/>
        </p:spPr>
        <p:txBody>
          <a:bodyPr wrap="square" lIns="381" tIns="381" rIns="381" bIns="381"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D9E8F1"/>
                </a:solidFill>
                <a:effectLst/>
                <a:uLnTx/>
                <a:uFillTx/>
                <a:latin typeface="Aptos"/>
                <a:ea typeface="+mn-ea"/>
                <a:cs typeface="+mn-cs"/>
              </a:rPr>
              <a:t>A modern traveller experience strengthens South Africa’s appeal as a tourism and business destination.</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sp>
        <p:nvSpPr>
          <p:cNvPr id="63" name="Shape 35">
            <a:extLst>
              <a:ext uri="{FF2B5EF4-FFF2-40B4-BE49-F238E27FC236}">
                <a16:creationId xmlns:a16="http://schemas.microsoft.com/office/drawing/2014/main" id="{678A162E-5EE2-BCBA-B2D9-01F555C4C0C9}"/>
              </a:ext>
            </a:extLst>
          </p:cNvPr>
          <p:cNvSpPr/>
          <p:nvPr/>
        </p:nvSpPr>
        <p:spPr>
          <a:xfrm>
            <a:off x="7560058" y="4938874"/>
            <a:ext cx="4255007" cy="742446"/>
          </a:xfrm>
          <a:prstGeom prst="roundRect">
            <a:avLst>
              <a:gd name="adj" fmla="val 5634"/>
            </a:avLst>
          </a:prstGeom>
          <a:solidFill>
            <a:srgbClr val="063353">
              <a:alpha val="90000"/>
            </a:srgbClr>
          </a:solidFill>
          <a:ln w="15240">
            <a:solidFill>
              <a:srgbClr val="4ED2E8"/>
            </a:solidFill>
            <a:prstDash val="solid"/>
          </a:ln>
          <a:effectLst>
            <a:outerShdw blurRad="19050" dist="10160" dir="2700000" algn="bl" rotWithShape="0">
              <a:srgbClr val="000000">
                <a:alpha val="28000"/>
              </a:srgbClr>
            </a:outerShdw>
          </a:effectLst>
        </p:spPr>
        <p:txBody>
          <a:bodyPr/>
          <a:lstStyle/>
          <a:p>
            <a:endParaRPr lang="en-ZA"/>
          </a:p>
        </p:txBody>
      </p:sp>
      <p:sp>
        <p:nvSpPr>
          <p:cNvPr id="65" name="Text 36">
            <a:extLst>
              <a:ext uri="{FF2B5EF4-FFF2-40B4-BE49-F238E27FC236}">
                <a16:creationId xmlns:a16="http://schemas.microsoft.com/office/drawing/2014/main" id="{DCF7DBDC-3149-8419-DBFA-7A10BF52B9D2}"/>
              </a:ext>
            </a:extLst>
          </p:cNvPr>
          <p:cNvSpPr/>
          <p:nvPr/>
        </p:nvSpPr>
        <p:spPr>
          <a:xfrm>
            <a:off x="7987695" y="5067994"/>
            <a:ext cx="3502152" cy="259187"/>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rgbClr val="FFFFFF"/>
                </a:solidFill>
                <a:effectLst/>
                <a:uLnTx/>
                <a:uFillTx/>
                <a:latin typeface="Aptos"/>
                <a:ea typeface="+mn-ea"/>
                <a:cs typeface="+mn-cs"/>
              </a:rPr>
              <a:t>PLAN.  DECLARE.  TRAVEL.</a:t>
            </a:r>
            <a:endParaRPr kumimoji="0" lang="en-US" b="0" i="0" u="none" strike="noStrike" kern="1200" cap="none" spc="0" normalizeH="0" baseline="0" noProof="0">
              <a:ln>
                <a:noFill/>
              </a:ln>
              <a:solidFill>
                <a:prstClr val="black"/>
              </a:solidFill>
              <a:effectLst/>
              <a:uLnTx/>
              <a:uFillTx/>
              <a:latin typeface="Aptos"/>
              <a:ea typeface="+mn-ea"/>
              <a:cs typeface="+mn-cs"/>
            </a:endParaRPr>
          </a:p>
        </p:txBody>
      </p:sp>
      <p:sp>
        <p:nvSpPr>
          <p:cNvPr id="67" name="Text 37">
            <a:extLst>
              <a:ext uri="{FF2B5EF4-FFF2-40B4-BE49-F238E27FC236}">
                <a16:creationId xmlns:a16="http://schemas.microsoft.com/office/drawing/2014/main" id="{6733AE96-52D0-4F46-C575-2F7D94120687}"/>
              </a:ext>
            </a:extLst>
          </p:cNvPr>
          <p:cNvSpPr/>
          <p:nvPr/>
        </p:nvSpPr>
        <p:spPr>
          <a:xfrm>
            <a:off x="7948496" y="5424611"/>
            <a:ext cx="3502152" cy="192539"/>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79D9E8"/>
                </a:solidFill>
                <a:effectLst/>
                <a:uLnTx/>
                <a:uFillTx/>
                <a:latin typeface="Aptos"/>
                <a:ea typeface="+mn-ea"/>
                <a:cs typeface="+mn-cs"/>
              </a:rPr>
              <a:t>Secure  |  Digital  |  Transparent  |  Convenient</a:t>
            </a:r>
            <a:endParaRPr kumimoji="0" lang="en-US" sz="1200" b="0" i="0" u="none" strike="noStrike" kern="1200" cap="none" spc="0" normalizeH="0" baseline="0" noProof="0">
              <a:ln>
                <a:noFill/>
              </a:ln>
              <a:solidFill>
                <a:prstClr val="black"/>
              </a:solidFill>
              <a:effectLst/>
              <a:uLnTx/>
              <a:uFillTx/>
              <a:latin typeface="Aptos"/>
              <a:ea typeface="+mn-ea"/>
              <a:cs typeface="+mn-cs"/>
            </a:endParaRPr>
          </a:p>
        </p:txBody>
      </p:sp>
      <p:pic>
        <p:nvPicPr>
          <p:cNvPr id="10" name="Picture 9">
            <a:extLst>
              <a:ext uri="{FF2B5EF4-FFF2-40B4-BE49-F238E27FC236}">
                <a16:creationId xmlns:a16="http://schemas.microsoft.com/office/drawing/2014/main" id="{CEED2FD1-D780-C227-75E7-D420000D4898}"/>
              </a:ext>
            </a:extLst>
          </p:cNvPr>
          <p:cNvPicPr>
            <a:picLocks noChangeAspect="1"/>
          </p:cNvPicPr>
          <p:nvPr/>
        </p:nvPicPr>
        <p:blipFill>
          <a:blip r:embed="rId2"/>
          <a:stretch>
            <a:fillRect/>
          </a:stretch>
        </p:blipFill>
        <p:spPr>
          <a:xfrm>
            <a:off x="7650840" y="815911"/>
            <a:ext cx="4097464" cy="4097464"/>
          </a:xfrm>
          <a:prstGeom prst="rect">
            <a:avLst/>
          </a:prstGeom>
        </p:spPr>
      </p:pic>
    </p:spTree>
    <p:extLst>
      <p:ext uri="{BB962C8B-B14F-4D97-AF65-F5344CB8AC3E}">
        <p14:creationId xmlns:p14="http://schemas.microsoft.com/office/powerpoint/2010/main" val="365363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F9576-B7E9-BD43-ACB6-B5078ADDD0B4}"/>
              </a:ext>
            </a:extLst>
          </p:cNvPr>
          <p:cNvSpPr>
            <a:spLocks noGrp="1"/>
          </p:cNvSpPr>
          <p:nvPr>
            <p:ph type="title"/>
          </p:nvPr>
        </p:nvSpPr>
        <p:spPr/>
        <p:txBody>
          <a:bodyPr>
            <a:normAutofit/>
          </a:bodyPr>
          <a:lstStyle/>
          <a:p>
            <a:r>
              <a:rPr lang="en-ZA" sz="2500">
                <a:latin typeface="+mj-lt"/>
              </a:rPr>
              <a:t>SATMS MobiApp</a:t>
            </a:r>
          </a:p>
        </p:txBody>
      </p:sp>
      <p:pic>
        <p:nvPicPr>
          <p:cNvPr id="8" name="SATMS entry points and benefits in SARS dark blue" descr="image.png">
            <a:extLst>
              <a:ext uri="{FF2B5EF4-FFF2-40B4-BE49-F238E27FC236}">
                <a16:creationId xmlns:a16="http://schemas.microsoft.com/office/drawing/2014/main" id="{6019577D-DC84-7A14-161C-48CFC0DF4765}"/>
              </a:ext>
            </a:extLst>
          </p:cNvPr>
          <p:cNvPicPr>
            <a:picLocks noChangeAspect="1"/>
          </p:cNvPicPr>
          <p:nvPr/>
        </p:nvPicPr>
        <p:blipFill>
          <a:blip r:embed="rId3"/>
          <a:srcRect/>
          <a:stretch>
            <a:fillRect/>
          </a:stretch>
        </p:blipFill>
        <p:spPr>
          <a:xfrm>
            <a:off x="300991" y="1021439"/>
            <a:ext cx="8456516" cy="4518749"/>
          </a:xfrm>
          <a:prstGeom prst="rect">
            <a:avLst/>
          </a:prstGeom>
        </p:spPr>
      </p:pic>
      <p:pic>
        <p:nvPicPr>
          <p:cNvPr id="5" name="Picture 4">
            <a:extLst>
              <a:ext uri="{FF2B5EF4-FFF2-40B4-BE49-F238E27FC236}">
                <a16:creationId xmlns:a16="http://schemas.microsoft.com/office/drawing/2014/main" id="{030E7640-181A-AFDC-0139-183B9E5C84DE}"/>
              </a:ext>
            </a:extLst>
          </p:cNvPr>
          <p:cNvPicPr>
            <a:picLocks noChangeAspect="1"/>
          </p:cNvPicPr>
          <p:nvPr/>
        </p:nvPicPr>
        <p:blipFill>
          <a:blip r:embed="rId4"/>
          <a:stretch>
            <a:fillRect/>
          </a:stretch>
        </p:blipFill>
        <p:spPr>
          <a:xfrm>
            <a:off x="8757507" y="1021439"/>
            <a:ext cx="3012499" cy="4518749"/>
          </a:xfrm>
          <a:prstGeom prst="rect">
            <a:avLst/>
          </a:prstGeom>
        </p:spPr>
      </p:pic>
    </p:spTree>
    <p:extLst>
      <p:ext uri="{BB962C8B-B14F-4D97-AF65-F5344CB8AC3E}">
        <p14:creationId xmlns:p14="http://schemas.microsoft.com/office/powerpoint/2010/main" val="157213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81B7-E9C4-2259-A878-871EF5081771}"/>
              </a:ext>
            </a:extLst>
          </p:cNvPr>
          <p:cNvSpPr>
            <a:spLocks noGrp="1"/>
          </p:cNvSpPr>
          <p:nvPr>
            <p:ph type="title"/>
          </p:nvPr>
        </p:nvSpPr>
        <p:spPr/>
        <p:txBody>
          <a:bodyPr>
            <a:normAutofit/>
          </a:bodyPr>
          <a:lstStyle/>
          <a:p>
            <a:pPr algn="l"/>
            <a:r>
              <a:rPr lang="en-ZA">
                <a:latin typeface="+mj-lt"/>
              </a:rPr>
              <a:t>SATMS Declaration Submission</a:t>
            </a:r>
            <a:endParaRPr lang="en-ZA"/>
          </a:p>
        </p:txBody>
      </p:sp>
      <p:sp>
        <p:nvSpPr>
          <p:cNvPr id="4" name="TextBox 3">
            <a:extLst>
              <a:ext uri="{FF2B5EF4-FFF2-40B4-BE49-F238E27FC236}">
                <a16:creationId xmlns:a16="http://schemas.microsoft.com/office/drawing/2014/main" id="{88452A9E-D344-32A0-D7EF-A08390A16589}"/>
              </a:ext>
            </a:extLst>
          </p:cNvPr>
          <p:cNvSpPr txBox="1"/>
          <p:nvPr/>
        </p:nvSpPr>
        <p:spPr>
          <a:xfrm>
            <a:off x="475488" y="2066543"/>
            <a:ext cx="5349240" cy="3611880"/>
          </a:xfrm>
          <a:prstGeom prst="rect">
            <a:avLst/>
          </a:prstGeom>
          <a:noFill/>
        </p:spPr>
        <p:txBody>
          <a:bodyPr wrap="square" lIns="0" tIns="0" rIns="0" bIns="0" rtlCol="0">
            <a:noAutofit/>
          </a:bodyPr>
          <a:lstStyle/>
          <a:p>
            <a:pPr marL="342900" indent="-342900" algn="l">
              <a:lnSpc>
                <a:spcPct val="108000"/>
              </a:lnSpc>
              <a:spcBef>
                <a:spcPts val="0"/>
              </a:spcBef>
              <a:spcAft>
                <a:spcPts val="400"/>
              </a:spcAft>
              <a:buFont typeface="Arial" panose="020B0604020202020204" pitchFamily="34" charset="0"/>
              <a:buChar char="•"/>
              <a:defRPr sz="2400" b="1">
                <a:solidFill>
                  <a:srgbClr val="063A5B"/>
                </a:solidFill>
                <a:latin typeface="Lato"/>
              </a:defRPr>
            </a:pPr>
            <a:r>
              <a:rPr lang="en-US"/>
              <a:t>Website</a:t>
            </a:r>
          </a:p>
          <a:p>
            <a:pPr algn="l">
              <a:lnSpc>
                <a:spcPct val="108000"/>
              </a:lnSpc>
              <a:spcBef>
                <a:spcPts val="0"/>
              </a:spcBef>
              <a:spcAft>
                <a:spcPts val="2700"/>
              </a:spcAft>
              <a:defRPr sz="1800" b="0">
                <a:solidFill>
                  <a:srgbClr val="344B5B"/>
                </a:solidFill>
                <a:latin typeface="Lato"/>
              </a:defRPr>
            </a:pPr>
            <a:r>
              <a:rPr lang="en-US"/>
              <a:t>www.sars.gov.za/travellerdeclaration</a:t>
            </a:r>
          </a:p>
          <a:p>
            <a:pPr marL="342900" indent="-342900" algn="l">
              <a:lnSpc>
                <a:spcPct val="108000"/>
              </a:lnSpc>
              <a:spcBef>
                <a:spcPts val="0"/>
              </a:spcBef>
              <a:spcAft>
                <a:spcPts val="2700"/>
              </a:spcAft>
              <a:buFont typeface="Arial" panose="020B0604020202020204" pitchFamily="34" charset="0"/>
              <a:buChar char="•"/>
              <a:defRPr sz="2400" b="1">
                <a:solidFill>
                  <a:srgbClr val="063A5B"/>
                </a:solidFill>
                <a:latin typeface="Lato"/>
              </a:defRPr>
            </a:pPr>
            <a:r>
              <a:rPr lang="en-US"/>
              <a:t>SATMS </a:t>
            </a:r>
            <a:r>
              <a:rPr lang="en-US" err="1"/>
              <a:t>MobiApp</a:t>
            </a:r>
            <a:endParaRPr lang="en-US"/>
          </a:p>
          <a:p>
            <a:pPr marL="342900" indent="-342900" algn="l">
              <a:lnSpc>
                <a:spcPct val="108000"/>
              </a:lnSpc>
              <a:spcBef>
                <a:spcPts val="0"/>
              </a:spcBef>
              <a:spcAft>
                <a:spcPts val="2700"/>
              </a:spcAft>
              <a:buFont typeface="Arial" panose="020B0604020202020204" pitchFamily="34" charset="0"/>
              <a:buChar char="•"/>
              <a:defRPr sz="2400" b="1">
                <a:solidFill>
                  <a:srgbClr val="063A5B"/>
                </a:solidFill>
                <a:latin typeface="Lato"/>
              </a:defRPr>
            </a:pPr>
            <a:r>
              <a:rPr lang="en-US"/>
              <a:t>eFiling App</a:t>
            </a:r>
          </a:p>
          <a:p>
            <a:pPr marL="342900" indent="-342900" algn="l">
              <a:lnSpc>
                <a:spcPct val="108000"/>
              </a:lnSpc>
              <a:spcBef>
                <a:spcPts val="0"/>
              </a:spcBef>
              <a:spcAft>
                <a:spcPts val="400"/>
              </a:spcAft>
              <a:buFont typeface="Arial" panose="020B0604020202020204" pitchFamily="34" charset="0"/>
              <a:buChar char="•"/>
              <a:defRPr sz="2400" b="1">
                <a:solidFill>
                  <a:srgbClr val="063A5B"/>
                </a:solidFill>
                <a:latin typeface="Lato"/>
              </a:defRPr>
            </a:pPr>
            <a:r>
              <a:rPr lang="en-US"/>
              <a:t>QR-Code Scan</a:t>
            </a:r>
          </a:p>
          <a:p>
            <a:pPr algn="l">
              <a:lnSpc>
                <a:spcPct val="108000"/>
              </a:lnSpc>
              <a:spcBef>
                <a:spcPts val="0"/>
              </a:spcBef>
              <a:spcAft>
                <a:spcPts val="0"/>
              </a:spcAft>
              <a:defRPr sz="1800" b="0">
                <a:solidFill>
                  <a:srgbClr val="344B5B"/>
                </a:solidFill>
                <a:latin typeface="Lato"/>
              </a:defRPr>
            </a:pPr>
            <a:r>
              <a:rPr lang="en-US"/>
              <a:t>Pamphlets &amp; Banners at ports of entry/exit</a:t>
            </a:r>
          </a:p>
        </p:txBody>
      </p:sp>
      <p:sp>
        <p:nvSpPr>
          <p:cNvPr id="6" name="TextBox 5">
            <a:extLst>
              <a:ext uri="{FF2B5EF4-FFF2-40B4-BE49-F238E27FC236}">
                <a16:creationId xmlns:a16="http://schemas.microsoft.com/office/drawing/2014/main" id="{380588AE-0E07-B7A8-2F99-50072DDA5621}"/>
              </a:ext>
            </a:extLst>
          </p:cNvPr>
          <p:cNvSpPr txBox="1"/>
          <p:nvPr/>
        </p:nvSpPr>
        <p:spPr>
          <a:xfrm>
            <a:off x="475488" y="1225296"/>
            <a:ext cx="5166360" cy="658368"/>
          </a:xfrm>
          <a:prstGeom prst="rect">
            <a:avLst/>
          </a:prstGeom>
          <a:noFill/>
        </p:spPr>
        <p:txBody>
          <a:bodyPr wrap="square" lIns="0" tIns="0" rIns="0" bIns="0" rtlCol="0">
            <a:noAutofit/>
          </a:bodyPr>
          <a:lstStyle/>
          <a:p>
            <a:pPr>
              <a:lnSpc>
                <a:spcPct val="110000"/>
              </a:lnSpc>
              <a:defRPr sz="2200">
                <a:solidFill>
                  <a:srgbClr val="063A5B"/>
                </a:solidFill>
                <a:latin typeface="Lato"/>
              </a:defRPr>
            </a:pPr>
            <a:r>
              <a:rPr lang="en-US"/>
              <a:t>Access the online declaration form through:</a:t>
            </a:r>
          </a:p>
        </p:txBody>
      </p:sp>
      <p:pic>
        <p:nvPicPr>
          <p:cNvPr id="5" name="Picture 4">
            <a:extLst>
              <a:ext uri="{FF2B5EF4-FFF2-40B4-BE49-F238E27FC236}">
                <a16:creationId xmlns:a16="http://schemas.microsoft.com/office/drawing/2014/main" id="{23C6F15A-163E-6CB7-4CB2-54E96C46E937}"/>
              </a:ext>
            </a:extLst>
          </p:cNvPr>
          <p:cNvPicPr>
            <a:picLocks noChangeAspect="1"/>
          </p:cNvPicPr>
          <p:nvPr/>
        </p:nvPicPr>
        <p:blipFill>
          <a:blip r:embed="rId2"/>
          <a:srcRect b="17338"/>
          <a:stretch>
            <a:fillRect/>
          </a:stretch>
        </p:blipFill>
        <p:spPr>
          <a:xfrm>
            <a:off x="9089136" y="1207008"/>
            <a:ext cx="2748885" cy="4544568"/>
          </a:xfrm>
          <a:prstGeom prst="rect">
            <a:avLst/>
          </a:prstGeom>
        </p:spPr>
      </p:pic>
      <p:pic>
        <p:nvPicPr>
          <p:cNvPr id="9" name="Picture 8">
            <a:extLst>
              <a:ext uri="{FF2B5EF4-FFF2-40B4-BE49-F238E27FC236}">
                <a16:creationId xmlns:a16="http://schemas.microsoft.com/office/drawing/2014/main" id="{6587F6A1-511A-ED64-1C7B-E5500289E929}"/>
              </a:ext>
            </a:extLst>
          </p:cNvPr>
          <p:cNvPicPr>
            <a:picLocks noChangeAspect="1"/>
          </p:cNvPicPr>
          <p:nvPr/>
        </p:nvPicPr>
        <p:blipFill>
          <a:blip r:embed="rId3"/>
          <a:srcRect b="17338"/>
          <a:stretch>
            <a:fillRect/>
          </a:stretch>
        </p:blipFill>
        <p:spPr>
          <a:xfrm>
            <a:off x="6153912" y="1207008"/>
            <a:ext cx="2748885" cy="4544568"/>
          </a:xfrm>
          <a:prstGeom prst="rect">
            <a:avLst/>
          </a:prstGeom>
        </p:spPr>
      </p:pic>
    </p:spTree>
    <p:extLst>
      <p:ext uri="{BB962C8B-B14F-4D97-AF65-F5344CB8AC3E}">
        <p14:creationId xmlns:p14="http://schemas.microsoft.com/office/powerpoint/2010/main" val="1981640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C0F91-5B89-C305-6279-03E4548C8860}"/>
              </a:ext>
            </a:extLst>
          </p:cNvPr>
          <p:cNvSpPr>
            <a:spLocks noGrp="1"/>
          </p:cNvSpPr>
          <p:nvPr>
            <p:ph type="title"/>
          </p:nvPr>
        </p:nvSpPr>
        <p:spPr/>
        <p:txBody>
          <a:bodyPr>
            <a:normAutofit/>
          </a:bodyPr>
          <a:lstStyle/>
          <a:p>
            <a:r>
              <a:rPr lang="en-GB">
                <a:latin typeface="+mj-lt"/>
              </a:rPr>
              <a:t>SARS Traveller Declaration: Guidance, Policy and Support</a:t>
            </a:r>
            <a:endParaRPr lang="en-ZA">
              <a:latin typeface="+mj-lt"/>
            </a:endParaRPr>
          </a:p>
        </p:txBody>
      </p:sp>
      <p:sp>
        <p:nvSpPr>
          <p:cNvPr id="8" name="Text 3">
            <a:extLst>
              <a:ext uri="{FF2B5EF4-FFF2-40B4-BE49-F238E27FC236}">
                <a16:creationId xmlns:a16="http://schemas.microsoft.com/office/drawing/2014/main" id="{5BCD4DE2-7268-A736-28F4-41B7029DEB46}"/>
              </a:ext>
            </a:extLst>
          </p:cNvPr>
          <p:cNvSpPr/>
          <p:nvPr/>
        </p:nvSpPr>
        <p:spPr>
          <a:xfrm>
            <a:off x="466344" y="932688"/>
            <a:ext cx="11064240"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a:ln>
                  <a:noFill/>
                </a:ln>
                <a:solidFill>
                  <a:srgbClr val="425B70"/>
                </a:solidFill>
                <a:effectLst/>
                <a:uLnTx/>
                <a:uFillTx/>
                <a:latin typeface="Aptos" pitchFamily="34" charset="0"/>
                <a:ea typeface="Aptos" pitchFamily="34" charset="-122"/>
                <a:cs typeface="Aptos" pitchFamily="34" charset="-120"/>
              </a:rPr>
              <a:t>A single online destination for declaration access, practical guidance, policy requirements, forms and traveller assistance.</a:t>
            </a:r>
            <a:endParaRPr kumimoji="0" lang="en-US" sz="1250" b="0" i="0" u="none" strike="noStrike" kern="1200" cap="none" spc="0" normalizeH="0" baseline="0" noProof="0">
              <a:ln>
                <a:noFill/>
              </a:ln>
              <a:solidFill>
                <a:prstClr val="black"/>
              </a:solidFill>
              <a:effectLst/>
              <a:uLnTx/>
              <a:uFillTx/>
              <a:latin typeface="Aptos"/>
              <a:ea typeface="+mn-ea"/>
              <a:cs typeface="+mn-cs"/>
            </a:endParaRPr>
          </a:p>
        </p:txBody>
      </p:sp>
      <p:sp>
        <p:nvSpPr>
          <p:cNvPr id="10" name="Shape 4">
            <a:extLst>
              <a:ext uri="{FF2B5EF4-FFF2-40B4-BE49-F238E27FC236}">
                <a16:creationId xmlns:a16="http://schemas.microsoft.com/office/drawing/2014/main" id="{4A87A8C9-A954-1726-0884-1A7A48D83681}"/>
              </a:ext>
            </a:extLst>
          </p:cNvPr>
          <p:cNvSpPr/>
          <p:nvPr/>
        </p:nvSpPr>
        <p:spPr>
          <a:xfrm>
            <a:off x="88066" y="1288860"/>
            <a:ext cx="6720840" cy="4050792"/>
          </a:xfrm>
          <a:prstGeom prst="roundRect">
            <a:avLst>
              <a:gd name="adj" fmla="val 2257"/>
            </a:avLst>
          </a:prstGeom>
          <a:solidFill>
            <a:srgbClr val="FFFFFF"/>
          </a:solidFill>
          <a:ln w="12700">
            <a:solidFill>
              <a:srgbClr val="D2E1EB"/>
            </a:solidFill>
            <a:prstDash val="solid"/>
          </a:ln>
          <a:effectLst>
            <a:outerShdw blurRad="19050" dist="8890" dir="2700000" algn="bl" rotWithShape="0">
              <a:srgbClr val="0B3554">
                <a:alpha val="14000"/>
              </a:srgbClr>
            </a:outerShdw>
          </a:effectLst>
        </p:spPr>
        <p:txBody>
          <a:bodyPr/>
          <a:lstStyle/>
          <a:p>
            <a:endParaRPr lang="en-ZA"/>
          </a:p>
        </p:txBody>
      </p:sp>
      <p:pic>
        <p:nvPicPr>
          <p:cNvPr id="12" name="Image 0" descr="/mnt/data/satms_slide_work/website_crop.png">
            <a:extLst>
              <a:ext uri="{FF2B5EF4-FFF2-40B4-BE49-F238E27FC236}">
                <a16:creationId xmlns:a16="http://schemas.microsoft.com/office/drawing/2014/main" id="{6148B426-FDCE-C541-EDF5-60E71B8FA8C1}"/>
              </a:ext>
            </a:extLst>
          </p:cNvPr>
          <p:cNvPicPr>
            <a:picLocks noChangeAspect="1"/>
          </p:cNvPicPr>
          <p:nvPr/>
        </p:nvPicPr>
        <p:blipFill>
          <a:blip r:embed="rId2"/>
          <a:stretch>
            <a:fillRect/>
          </a:stretch>
        </p:blipFill>
        <p:spPr>
          <a:xfrm>
            <a:off x="197094" y="1667060"/>
            <a:ext cx="6470855" cy="3703320"/>
          </a:xfrm>
          <a:prstGeom prst="rect">
            <a:avLst/>
          </a:prstGeom>
        </p:spPr>
      </p:pic>
      <p:sp>
        <p:nvSpPr>
          <p:cNvPr id="14" name="Text 8">
            <a:extLst>
              <a:ext uri="{FF2B5EF4-FFF2-40B4-BE49-F238E27FC236}">
                <a16:creationId xmlns:a16="http://schemas.microsoft.com/office/drawing/2014/main" id="{FD3740FC-4024-5060-69F0-F49F0EA3AD57}"/>
              </a:ext>
            </a:extLst>
          </p:cNvPr>
          <p:cNvSpPr/>
          <p:nvPr/>
        </p:nvSpPr>
        <p:spPr>
          <a:xfrm>
            <a:off x="7305006" y="1252190"/>
            <a:ext cx="4251960"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90" normalizeH="0" baseline="0" noProof="0">
                <a:ln>
                  <a:noFill/>
                </a:ln>
                <a:solidFill>
                  <a:srgbClr val="E31B23"/>
                </a:solidFill>
                <a:effectLst/>
                <a:uLnTx/>
                <a:uFillTx/>
                <a:latin typeface="Aptos" pitchFamily="34" charset="0"/>
                <a:ea typeface="Aptos" pitchFamily="34" charset="-122"/>
                <a:cs typeface="Aptos" pitchFamily="34" charset="-120"/>
              </a:rPr>
              <a:t>WHAT THE WEBSITE PROVIDES</a:t>
            </a:r>
            <a:endParaRPr kumimoji="0" lang="en-US" sz="1000" b="0" i="0" u="none" strike="noStrike" kern="1200" cap="none" spc="0" normalizeH="0" baseline="0" noProof="0">
              <a:ln>
                <a:noFill/>
              </a:ln>
              <a:solidFill>
                <a:prstClr val="black"/>
              </a:solidFill>
              <a:effectLst/>
              <a:uLnTx/>
              <a:uFillTx/>
              <a:latin typeface="Aptos"/>
              <a:ea typeface="+mn-ea"/>
              <a:cs typeface="+mn-cs"/>
            </a:endParaRPr>
          </a:p>
        </p:txBody>
      </p:sp>
      <p:sp>
        <p:nvSpPr>
          <p:cNvPr id="16" name="Shape 9">
            <a:extLst>
              <a:ext uri="{FF2B5EF4-FFF2-40B4-BE49-F238E27FC236}">
                <a16:creationId xmlns:a16="http://schemas.microsoft.com/office/drawing/2014/main" id="{301C3D5A-68A8-EFDD-B91D-4A29A7E33F46}"/>
              </a:ext>
            </a:extLst>
          </p:cNvPr>
          <p:cNvSpPr/>
          <p:nvPr/>
        </p:nvSpPr>
        <p:spPr>
          <a:xfrm>
            <a:off x="7286718" y="1544798"/>
            <a:ext cx="4315968" cy="640080"/>
          </a:xfrm>
          <a:prstGeom prst="roundRect">
            <a:avLst>
              <a:gd name="adj" fmla="val 11429"/>
            </a:avLst>
          </a:prstGeom>
          <a:solidFill>
            <a:srgbClr val="FFFFFF"/>
          </a:solidFill>
          <a:ln w="12700">
            <a:solidFill>
              <a:srgbClr val="D5E3ED"/>
            </a:solidFill>
            <a:prstDash val="solid"/>
          </a:ln>
        </p:spPr>
        <p:txBody>
          <a:bodyPr/>
          <a:lstStyle/>
          <a:p>
            <a:endParaRPr lang="en-ZA"/>
          </a:p>
        </p:txBody>
      </p:sp>
      <p:sp>
        <p:nvSpPr>
          <p:cNvPr id="18" name="Text 11">
            <a:extLst>
              <a:ext uri="{FF2B5EF4-FFF2-40B4-BE49-F238E27FC236}">
                <a16:creationId xmlns:a16="http://schemas.microsoft.com/office/drawing/2014/main" id="{58CE8A46-BA22-2FB5-7D20-1FE09EC4C72E}"/>
              </a:ext>
            </a:extLst>
          </p:cNvPr>
          <p:cNvSpPr/>
          <p:nvPr/>
        </p:nvSpPr>
        <p:spPr>
          <a:xfrm>
            <a:off x="7423878" y="1768826"/>
            <a:ext cx="384048" cy="10972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01</a:t>
            </a:r>
            <a:endParaRPr kumimoji="0" lang="en-US" sz="8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12">
            <a:extLst>
              <a:ext uri="{FF2B5EF4-FFF2-40B4-BE49-F238E27FC236}">
                <a16:creationId xmlns:a16="http://schemas.microsoft.com/office/drawing/2014/main" id="{384C6680-DD01-5ABE-12D3-46A2FDF51FF0}"/>
              </a:ext>
            </a:extLst>
          </p:cNvPr>
          <p:cNvSpPr/>
          <p:nvPr/>
        </p:nvSpPr>
        <p:spPr>
          <a:xfrm>
            <a:off x="7935942" y="1636238"/>
            <a:ext cx="34015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20" b="1" i="0" u="none" strike="noStrike" kern="1200" cap="none" spc="0" normalizeH="0" baseline="0" noProof="0">
                <a:ln>
                  <a:noFill/>
                </a:ln>
                <a:solidFill>
                  <a:srgbClr val="00558C"/>
                </a:solidFill>
                <a:effectLst/>
                <a:uLnTx/>
                <a:uFillTx/>
                <a:latin typeface="Aptos Display" pitchFamily="34" charset="0"/>
                <a:ea typeface="Aptos Display" pitchFamily="34" charset="-122"/>
                <a:cs typeface="Aptos Display" pitchFamily="34" charset="-120"/>
              </a:rPr>
              <a:t>Declaration access</a:t>
            </a:r>
            <a:endParaRPr kumimoji="0" lang="en-US" sz="1220" b="0" i="0" u="none" strike="noStrike" kern="1200" cap="none" spc="0" normalizeH="0" baseline="0" noProof="0">
              <a:ln>
                <a:noFill/>
              </a:ln>
              <a:solidFill>
                <a:prstClr val="black"/>
              </a:solidFill>
              <a:effectLst/>
              <a:uLnTx/>
              <a:uFillTx/>
              <a:latin typeface="Aptos"/>
              <a:ea typeface="+mn-ea"/>
              <a:cs typeface="+mn-cs"/>
            </a:endParaRPr>
          </a:p>
        </p:txBody>
      </p:sp>
      <p:sp>
        <p:nvSpPr>
          <p:cNvPr id="22" name="Text 13">
            <a:extLst>
              <a:ext uri="{FF2B5EF4-FFF2-40B4-BE49-F238E27FC236}">
                <a16:creationId xmlns:a16="http://schemas.microsoft.com/office/drawing/2014/main" id="{E2D2F1D6-C249-E2E7-F424-913B7CE157FB}"/>
              </a:ext>
            </a:extLst>
          </p:cNvPr>
          <p:cNvSpPr/>
          <p:nvPr/>
        </p:nvSpPr>
        <p:spPr>
          <a:xfrm>
            <a:off x="7935942" y="1828262"/>
            <a:ext cx="3438144"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Use the SARS website, SATMS App or SARS MobiApp to submit the traveller declaration.</a:t>
            </a:r>
            <a:endParaRPr kumimoji="0" lang="en-US" sz="1050" b="0" i="0" u="none" strike="noStrike" kern="1200" cap="none" spc="0" normalizeH="0" baseline="0" noProof="0">
              <a:ln>
                <a:noFill/>
              </a:ln>
              <a:effectLst/>
              <a:uLnTx/>
              <a:uFillTx/>
              <a:latin typeface="Aptos"/>
              <a:ea typeface="+mn-ea"/>
              <a:cs typeface="+mn-cs"/>
            </a:endParaRPr>
          </a:p>
        </p:txBody>
      </p:sp>
      <p:sp>
        <p:nvSpPr>
          <p:cNvPr id="24" name="Shape 14">
            <a:extLst>
              <a:ext uri="{FF2B5EF4-FFF2-40B4-BE49-F238E27FC236}">
                <a16:creationId xmlns:a16="http://schemas.microsoft.com/office/drawing/2014/main" id="{F5616888-B2F9-7725-E1D2-6A756DE476C3}"/>
              </a:ext>
            </a:extLst>
          </p:cNvPr>
          <p:cNvSpPr/>
          <p:nvPr/>
        </p:nvSpPr>
        <p:spPr>
          <a:xfrm>
            <a:off x="7286718" y="2303750"/>
            <a:ext cx="4315968" cy="640080"/>
          </a:xfrm>
          <a:prstGeom prst="roundRect">
            <a:avLst>
              <a:gd name="adj" fmla="val 11429"/>
            </a:avLst>
          </a:prstGeom>
          <a:solidFill>
            <a:srgbClr val="FFFFFF"/>
          </a:solidFill>
          <a:ln w="12700">
            <a:solidFill>
              <a:srgbClr val="D5E3ED"/>
            </a:solidFill>
            <a:prstDash val="solid"/>
          </a:ln>
        </p:spPr>
        <p:txBody>
          <a:bodyPr/>
          <a:lstStyle/>
          <a:p>
            <a:endParaRPr lang="en-ZA"/>
          </a:p>
        </p:txBody>
      </p:sp>
      <p:sp>
        <p:nvSpPr>
          <p:cNvPr id="26" name="Text 17">
            <a:extLst>
              <a:ext uri="{FF2B5EF4-FFF2-40B4-BE49-F238E27FC236}">
                <a16:creationId xmlns:a16="http://schemas.microsoft.com/office/drawing/2014/main" id="{729BB830-A7FD-EE6D-DBF0-B152F4B2EE96}"/>
              </a:ext>
            </a:extLst>
          </p:cNvPr>
          <p:cNvSpPr/>
          <p:nvPr/>
        </p:nvSpPr>
        <p:spPr>
          <a:xfrm>
            <a:off x="7935942" y="2395190"/>
            <a:ext cx="34015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20" b="1" i="0" u="none" strike="noStrike" kern="1200" cap="none" spc="0" normalizeH="0" baseline="0" noProof="0">
                <a:ln>
                  <a:noFill/>
                </a:ln>
                <a:solidFill>
                  <a:srgbClr val="00558C"/>
                </a:solidFill>
                <a:effectLst/>
                <a:uLnTx/>
                <a:uFillTx/>
                <a:latin typeface="Aptos Display" pitchFamily="34" charset="0"/>
                <a:ea typeface="Aptos Display" pitchFamily="34" charset="-122"/>
                <a:cs typeface="Aptos Display" pitchFamily="34" charset="-120"/>
              </a:rPr>
              <a:t>Information to prepare</a:t>
            </a:r>
            <a:endParaRPr kumimoji="0" lang="en-US" sz="1220" b="0" i="0" u="none" strike="noStrike" kern="1200" cap="none" spc="0" normalizeH="0" baseline="0" noProof="0">
              <a:ln>
                <a:noFill/>
              </a:ln>
              <a:solidFill>
                <a:prstClr val="black"/>
              </a:solidFill>
              <a:effectLst/>
              <a:uLnTx/>
              <a:uFillTx/>
              <a:latin typeface="Aptos"/>
              <a:ea typeface="+mn-ea"/>
              <a:cs typeface="+mn-cs"/>
            </a:endParaRPr>
          </a:p>
        </p:txBody>
      </p:sp>
      <p:sp>
        <p:nvSpPr>
          <p:cNvPr id="28" name="Text 18">
            <a:extLst>
              <a:ext uri="{FF2B5EF4-FFF2-40B4-BE49-F238E27FC236}">
                <a16:creationId xmlns:a16="http://schemas.microsoft.com/office/drawing/2014/main" id="{9F6E4E50-FCD1-3A67-7E6E-4467F95297B5}"/>
              </a:ext>
            </a:extLst>
          </p:cNvPr>
          <p:cNvSpPr/>
          <p:nvPr/>
        </p:nvSpPr>
        <p:spPr>
          <a:xfrm>
            <a:off x="7935942" y="2587214"/>
            <a:ext cx="3438144"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Passport, travel and contact details, travel companions and entity details for business travel.</a:t>
            </a:r>
            <a:endParaRPr kumimoji="0" lang="en-US" sz="1050" b="0" i="0" u="none" strike="noStrike" kern="1200" cap="none" spc="0" normalizeH="0" baseline="0" noProof="0">
              <a:ln>
                <a:noFill/>
              </a:ln>
              <a:effectLst/>
              <a:uLnTx/>
              <a:uFillTx/>
              <a:latin typeface="Aptos"/>
              <a:ea typeface="+mn-ea"/>
              <a:cs typeface="+mn-cs"/>
            </a:endParaRPr>
          </a:p>
        </p:txBody>
      </p:sp>
      <p:sp>
        <p:nvSpPr>
          <p:cNvPr id="30" name="Shape 19">
            <a:extLst>
              <a:ext uri="{FF2B5EF4-FFF2-40B4-BE49-F238E27FC236}">
                <a16:creationId xmlns:a16="http://schemas.microsoft.com/office/drawing/2014/main" id="{6FAB3B06-DC90-D19A-1359-9E1D83DDDC01}"/>
              </a:ext>
            </a:extLst>
          </p:cNvPr>
          <p:cNvSpPr/>
          <p:nvPr/>
        </p:nvSpPr>
        <p:spPr>
          <a:xfrm>
            <a:off x="7286718" y="3062702"/>
            <a:ext cx="4315968" cy="640080"/>
          </a:xfrm>
          <a:prstGeom prst="roundRect">
            <a:avLst>
              <a:gd name="adj" fmla="val 11429"/>
            </a:avLst>
          </a:prstGeom>
          <a:solidFill>
            <a:srgbClr val="FFFFFF"/>
          </a:solidFill>
          <a:ln w="12700">
            <a:solidFill>
              <a:srgbClr val="D5E3ED"/>
            </a:solidFill>
            <a:prstDash val="solid"/>
          </a:ln>
        </p:spPr>
        <p:txBody>
          <a:bodyPr/>
          <a:lstStyle/>
          <a:p>
            <a:endParaRPr lang="en-ZA"/>
          </a:p>
        </p:txBody>
      </p:sp>
      <p:sp>
        <p:nvSpPr>
          <p:cNvPr id="32" name="Shape 20">
            <a:extLst>
              <a:ext uri="{FF2B5EF4-FFF2-40B4-BE49-F238E27FC236}">
                <a16:creationId xmlns:a16="http://schemas.microsoft.com/office/drawing/2014/main" id="{6F215C6A-2947-AE57-29F9-5BD55DFF9828}"/>
              </a:ext>
            </a:extLst>
          </p:cNvPr>
          <p:cNvSpPr/>
          <p:nvPr/>
        </p:nvSpPr>
        <p:spPr>
          <a:xfrm>
            <a:off x="7364442" y="3109592"/>
            <a:ext cx="384048" cy="384048"/>
          </a:xfrm>
          <a:prstGeom prst="ellipse">
            <a:avLst/>
          </a:prstGeom>
          <a:solidFill>
            <a:srgbClr val="0078B8"/>
          </a:solidFill>
          <a:ln w="12700">
            <a:solidFill>
              <a:srgbClr val="0078B8"/>
            </a:solidFill>
            <a:prstDash val="solid"/>
          </a:ln>
        </p:spPr>
        <p:txBody>
          <a:bodyPr/>
          <a:lstStyle/>
          <a:p>
            <a:endParaRPr lang="en-ZA"/>
          </a:p>
        </p:txBody>
      </p:sp>
      <p:sp>
        <p:nvSpPr>
          <p:cNvPr id="34" name="Text 21">
            <a:extLst>
              <a:ext uri="{FF2B5EF4-FFF2-40B4-BE49-F238E27FC236}">
                <a16:creationId xmlns:a16="http://schemas.microsoft.com/office/drawing/2014/main" id="{BA53D217-62F4-C8BA-18A3-4BA9C6C91419}"/>
              </a:ext>
            </a:extLst>
          </p:cNvPr>
          <p:cNvSpPr/>
          <p:nvPr/>
        </p:nvSpPr>
        <p:spPr>
          <a:xfrm>
            <a:off x="7423878" y="3286730"/>
            <a:ext cx="384048" cy="10972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03</a:t>
            </a:r>
            <a:endParaRPr kumimoji="0" lang="en-US" sz="800" b="0" i="0" u="none" strike="noStrike" kern="1200" cap="none" spc="0" normalizeH="0" baseline="0" noProof="0">
              <a:ln>
                <a:noFill/>
              </a:ln>
              <a:solidFill>
                <a:prstClr val="black"/>
              </a:solidFill>
              <a:effectLst/>
              <a:uLnTx/>
              <a:uFillTx/>
              <a:latin typeface="Aptos"/>
              <a:ea typeface="+mn-ea"/>
              <a:cs typeface="+mn-cs"/>
            </a:endParaRPr>
          </a:p>
        </p:txBody>
      </p:sp>
      <p:sp>
        <p:nvSpPr>
          <p:cNvPr id="36" name="Text 22">
            <a:extLst>
              <a:ext uri="{FF2B5EF4-FFF2-40B4-BE49-F238E27FC236}">
                <a16:creationId xmlns:a16="http://schemas.microsoft.com/office/drawing/2014/main" id="{033772F4-2C15-2EC3-823E-21D3B0B8EB36}"/>
              </a:ext>
            </a:extLst>
          </p:cNvPr>
          <p:cNvSpPr/>
          <p:nvPr/>
        </p:nvSpPr>
        <p:spPr>
          <a:xfrm>
            <a:off x="7935942" y="3109275"/>
            <a:ext cx="34015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20" b="1" i="0" u="none" strike="noStrike" kern="1200" cap="none" spc="0" normalizeH="0" baseline="0" noProof="0">
                <a:ln>
                  <a:noFill/>
                </a:ln>
                <a:solidFill>
                  <a:srgbClr val="00558C"/>
                </a:solidFill>
                <a:effectLst/>
                <a:uLnTx/>
                <a:uFillTx/>
                <a:latin typeface="Aptos Display" pitchFamily="34" charset="0"/>
                <a:ea typeface="Aptos Display" pitchFamily="34" charset="-122"/>
                <a:cs typeface="Aptos Display" pitchFamily="34" charset="-120"/>
              </a:rPr>
              <a:t>Traveller journey</a:t>
            </a:r>
            <a:endParaRPr kumimoji="0" lang="en-US" sz="1220" b="0" i="0" u="none" strike="noStrike" kern="1200" cap="none" spc="0" normalizeH="0" baseline="0" noProof="0">
              <a:ln>
                <a:noFill/>
              </a:ln>
              <a:solidFill>
                <a:prstClr val="black"/>
              </a:solidFill>
              <a:effectLst/>
              <a:uLnTx/>
              <a:uFillTx/>
              <a:latin typeface="Aptos"/>
              <a:ea typeface="+mn-ea"/>
              <a:cs typeface="+mn-cs"/>
            </a:endParaRPr>
          </a:p>
        </p:txBody>
      </p:sp>
      <p:sp>
        <p:nvSpPr>
          <p:cNvPr id="38" name="Text 23">
            <a:extLst>
              <a:ext uri="{FF2B5EF4-FFF2-40B4-BE49-F238E27FC236}">
                <a16:creationId xmlns:a16="http://schemas.microsoft.com/office/drawing/2014/main" id="{AEB2D4BA-2F7C-0A4F-BA97-538BAFC30119}"/>
              </a:ext>
            </a:extLst>
          </p:cNvPr>
          <p:cNvSpPr/>
          <p:nvPr/>
        </p:nvSpPr>
        <p:spPr>
          <a:xfrm>
            <a:off x="7935942" y="3346166"/>
            <a:ext cx="3438144"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Guidance before travel, completing the declaration, arriving or departing, and using the electronic confirmation.</a:t>
            </a:r>
            <a:endParaRPr kumimoji="0" lang="en-US" sz="1050" b="0" i="0" u="none" strike="noStrike" kern="1200" cap="none" spc="0" normalizeH="0" baseline="0" noProof="0">
              <a:ln>
                <a:noFill/>
              </a:ln>
              <a:effectLst/>
              <a:uLnTx/>
              <a:uFillTx/>
              <a:latin typeface="Aptos"/>
              <a:ea typeface="+mn-ea"/>
              <a:cs typeface="+mn-cs"/>
            </a:endParaRPr>
          </a:p>
        </p:txBody>
      </p:sp>
      <p:sp>
        <p:nvSpPr>
          <p:cNvPr id="40" name="Shape 24">
            <a:extLst>
              <a:ext uri="{FF2B5EF4-FFF2-40B4-BE49-F238E27FC236}">
                <a16:creationId xmlns:a16="http://schemas.microsoft.com/office/drawing/2014/main" id="{B6DE09A3-6B9B-C5C4-7696-47E30033AA0D}"/>
              </a:ext>
            </a:extLst>
          </p:cNvPr>
          <p:cNvSpPr/>
          <p:nvPr/>
        </p:nvSpPr>
        <p:spPr>
          <a:xfrm>
            <a:off x="7286718" y="3821654"/>
            <a:ext cx="4315968" cy="640080"/>
          </a:xfrm>
          <a:prstGeom prst="roundRect">
            <a:avLst>
              <a:gd name="adj" fmla="val 11429"/>
            </a:avLst>
          </a:prstGeom>
          <a:solidFill>
            <a:srgbClr val="FFFFFF"/>
          </a:solidFill>
          <a:ln w="12700">
            <a:solidFill>
              <a:srgbClr val="D5E3ED"/>
            </a:solidFill>
            <a:prstDash val="solid"/>
          </a:ln>
        </p:spPr>
        <p:txBody>
          <a:bodyPr/>
          <a:lstStyle/>
          <a:p>
            <a:endParaRPr lang="en-ZA"/>
          </a:p>
        </p:txBody>
      </p:sp>
      <p:sp>
        <p:nvSpPr>
          <p:cNvPr id="42" name="Text 27">
            <a:extLst>
              <a:ext uri="{FF2B5EF4-FFF2-40B4-BE49-F238E27FC236}">
                <a16:creationId xmlns:a16="http://schemas.microsoft.com/office/drawing/2014/main" id="{2CD93878-46FD-3F3F-4B83-4DC5CC9DABBE}"/>
              </a:ext>
            </a:extLst>
          </p:cNvPr>
          <p:cNvSpPr/>
          <p:nvPr/>
        </p:nvSpPr>
        <p:spPr>
          <a:xfrm>
            <a:off x="7935942" y="3913094"/>
            <a:ext cx="34015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20" b="1" i="0" u="none" strike="noStrike" kern="1200" cap="none" spc="0" normalizeH="0" baseline="0" noProof="0">
                <a:ln>
                  <a:noFill/>
                </a:ln>
                <a:solidFill>
                  <a:srgbClr val="00558C"/>
                </a:solidFill>
                <a:effectLst/>
                <a:uLnTx/>
                <a:uFillTx/>
                <a:latin typeface="Aptos Display" pitchFamily="34" charset="0"/>
                <a:ea typeface="Aptos Display" pitchFamily="34" charset="-122"/>
                <a:cs typeface="Aptos Display" pitchFamily="34" charset="-120"/>
              </a:rPr>
              <a:t>Help and learning</a:t>
            </a:r>
            <a:endParaRPr kumimoji="0" lang="en-US" sz="1220" b="0" i="0" u="none" strike="noStrike" kern="1200" cap="none" spc="0" normalizeH="0" baseline="0" noProof="0">
              <a:ln>
                <a:noFill/>
              </a:ln>
              <a:solidFill>
                <a:prstClr val="black"/>
              </a:solidFill>
              <a:effectLst/>
              <a:uLnTx/>
              <a:uFillTx/>
              <a:latin typeface="Aptos"/>
              <a:ea typeface="+mn-ea"/>
              <a:cs typeface="+mn-cs"/>
            </a:endParaRPr>
          </a:p>
        </p:txBody>
      </p:sp>
      <p:sp>
        <p:nvSpPr>
          <p:cNvPr id="44" name="Text 28">
            <a:extLst>
              <a:ext uri="{FF2B5EF4-FFF2-40B4-BE49-F238E27FC236}">
                <a16:creationId xmlns:a16="http://schemas.microsoft.com/office/drawing/2014/main" id="{84F7B31E-BF38-F666-25CC-C4402D8358C4}"/>
              </a:ext>
            </a:extLst>
          </p:cNvPr>
          <p:cNvSpPr/>
          <p:nvPr/>
        </p:nvSpPr>
        <p:spPr>
          <a:xfrm>
            <a:off x="7935942" y="4105118"/>
            <a:ext cx="3438144"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ptos" pitchFamily="34" charset="0"/>
                <a:ea typeface="Aptos" pitchFamily="34" charset="-122"/>
                <a:cs typeface="Aptos" pitchFamily="34" charset="-120"/>
              </a:rPr>
              <a:t>FAQs, useful links, videos, supporting documents and traveller assistance channels.</a:t>
            </a:r>
            <a:endParaRPr kumimoji="0" lang="en-US" sz="1050" b="0" i="0" u="none" strike="noStrike" kern="1200" cap="none" spc="0" normalizeH="0" baseline="0" noProof="0">
              <a:ln>
                <a:noFill/>
              </a:ln>
              <a:effectLst/>
              <a:uLnTx/>
              <a:uFillTx/>
              <a:latin typeface="Aptos"/>
              <a:ea typeface="+mn-ea"/>
              <a:cs typeface="+mn-cs"/>
            </a:endParaRPr>
          </a:p>
        </p:txBody>
      </p:sp>
      <p:sp>
        <p:nvSpPr>
          <p:cNvPr id="46" name="Text 30">
            <a:extLst>
              <a:ext uri="{FF2B5EF4-FFF2-40B4-BE49-F238E27FC236}">
                <a16:creationId xmlns:a16="http://schemas.microsoft.com/office/drawing/2014/main" id="{792407E3-B908-82A1-C666-955434DB6F7D}"/>
              </a:ext>
            </a:extLst>
          </p:cNvPr>
          <p:cNvSpPr/>
          <p:nvPr/>
        </p:nvSpPr>
        <p:spPr>
          <a:xfrm>
            <a:off x="346422" y="5384740"/>
            <a:ext cx="1795247"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0" cap="none" spc="70" normalizeH="0" baseline="0" noProof="0">
                <a:ln>
                  <a:noFill/>
                </a:ln>
                <a:solidFill>
                  <a:srgbClr val="E31B23"/>
                </a:solidFill>
                <a:effectLst/>
                <a:uLnTx/>
                <a:uFillTx/>
                <a:latin typeface="Aptos" pitchFamily="34" charset="0"/>
                <a:ea typeface="Aptos" pitchFamily="34" charset="-122"/>
                <a:cs typeface="Aptos" pitchFamily="34" charset="-120"/>
              </a:rPr>
              <a:t>POLICY &amp; EXTERNAL GUIDES</a:t>
            </a:r>
            <a:endParaRPr kumimoji="0" lang="en-US" sz="900" b="0" i="0" u="none" strike="noStrike" kern="1200" cap="none" spc="0" normalizeH="0" baseline="0" noProof="0">
              <a:ln>
                <a:noFill/>
              </a:ln>
              <a:solidFill>
                <a:prstClr val="black"/>
              </a:solidFill>
              <a:effectLst/>
              <a:uLnTx/>
              <a:uFillTx/>
              <a:latin typeface="Aptos"/>
              <a:ea typeface="+mn-ea"/>
              <a:cs typeface="+mn-cs"/>
            </a:endParaRPr>
          </a:p>
        </p:txBody>
      </p:sp>
      <p:sp>
        <p:nvSpPr>
          <p:cNvPr id="48" name="Text 31">
            <a:extLst>
              <a:ext uri="{FF2B5EF4-FFF2-40B4-BE49-F238E27FC236}">
                <a16:creationId xmlns:a16="http://schemas.microsoft.com/office/drawing/2014/main" id="{3FAE5EA6-1053-AF10-47B0-74E1C96E86DD}"/>
              </a:ext>
            </a:extLst>
          </p:cNvPr>
          <p:cNvSpPr/>
          <p:nvPr/>
        </p:nvSpPr>
        <p:spPr>
          <a:xfrm>
            <a:off x="2196533" y="5439604"/>
            <a:ext cx="2704923" cy="1371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20" b="1" i="0" u="none" strike="noStrike" kern="1200" cap="none" spc="0" normalizeH="0" baseline="0" noProof="0">
                <a:ln>
                  <a:noFill/>
                </a:ln>
                <a:solidFill>
                  <a:srgbClr val="00558C"/>
                </a:solidFill>
                <a:effectLst/>
                <a:uLnTx/>
                <a:uFillTx/>
                <a:latin typeface="Aptos" pitchFamily="34" charset="0"/>
                <a:ea typeface="Aptos" pitchFamily="34" charset="-122"/>
                <a:cs typeface="Aptos" pitchFamily="34" charset="-120"/>
              </a:rPr>
              <a:t>SC-PA-01-11  Traveller Processing – External Policy</a:t>
            </a:r>
            <a:endParaRPr kumimoji="0" lang="en-US" sz="920" b="0" i="0" u="none" strike="noStrike" kern="1200" cap="none" spc="0" normalizeH="0" baseline="0" noProof="0">
              <a:ln>
                <a:noFill/>
              </a:ln>
              <a:solidFill>
                <a:prstClr val="black"/>
              </a:solidFill>
              <a:effectLst/>
              <a:uLnTx/>
              <a:uFillTx/>
              <a:latin typeface="Aptos"/>
              <a:ea typeface="+mn-ea"/>
              <a:cs typeface="+mn-cs"/>
            </a:endParaRPr>
          </a:p>
        </p:txBody>
      </p:sp>
      <p:sp>
        <p:nvSpPr>
          <p:cNvPr id="50" name="Text 32">
            <a:extLst>
              <a:ext uri="{FF2B5EF4-FFF2-40B4-BE49-F238E27FC236}">
                <a16:creationId xmlns:a16="http://schemas.microsoft.com/office/drawing/2014/main" id="{85E6224E-99EA-1ACA-A1F2-EA9D8FF77029}"/>
              </a:ext>
            </a:extLst>
          </p:cNvPr>
          <p:cNvSpPr/>
          <p:nvPr/>
        </p:nvSpPr>
        <p:spPr>
          <a:xfrm>
            <a:off x="2257518" y="5649916"/>
            <a:ext cx="260604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10" b="0" i="0" u="none" strike="noStrike" kern="1200" cap="none" spc="0" normalizeH="0" baseline="0" noProof="0">
                <a:ln>
                  <a:noFill/>
                </a:ln>
                <a:effectLst/>
                <a:uLnTx/>
                <a:uFillTx/>
                <a:latin typeface="Aptos" pitchFamily="34" charset="0"/>
                <a:ea typeface="Aptos" pitchFamily="34" charset="-122"/>
                <a:cs typeface="Aptos" pitchFamily="34" charset="-120"/>
              </a:rPr>
              <a:t>Declaration obligations, SATMS channels, manual fallback and Customs processing requirements.</a:t>
            </a:r>
            <a:endParaRPr kumimoji="0" lang="en-US" sz="810" b="0" i="0" u="none" strike="noStrike" kern="1200" cap="none" spc="0" normalizeH="0" baseline="0" noProof="0">
              <a:ln>
                <a:noFill/>
              </a:ln>
              <a:effectLst/>
              <a:uLnTx/>
              <a:uFillTx/>
              <a:latin typeface="Aptos"/>
              <a:ea typeface="+mn-ea"/>
              <a:cs typeface="+mn-cs"/>
            </a:endParaRPr>
          </a:p>
        </p:txBody>
      </p:sp>
      <p:sp>
        <p:nvSpPr>
          <p:cNvPr id="52" name="Text 33">
            <a:extLst>
              <a:ext uri="{FF2B5EF4-FFF2-40B4-BE49-F238E27FC236}">
                <a16:creationId xmlns:a16="http://schemas.microsoft.com/office/drawing/2014/main" id="{E3AA6949-55E8-1AD1-946F-0F60DAE0174A}"/>
              </a:ext>
            </a:extLst>
          </p:cNvPr>
          <p:cNvSpPr/>
          <p:nvPr/>
        </p:nvSpPr>
        <p:spPr>
          <a:xfrm>
            <a:off x="4956320" y="5406521"/>
            <a:ext cx="3262389"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20" b="1" i="0" u="none" strike="noStrike" kern="1200" cap="none" spc="0" normalizeH="0" baseline="0" noProof="0">
                <a:ln>
                  <a:noFill/>
                </a:ln>
                <a:solidFill>
                  <a:srgbClr val="00558C"/>
                </a:solidFill>
                <a:effectLst/>
                <a:uLnTx/>
                <a:uFillTx/>
                <a:latin typeface="Aptos" pitchFamily="34" charset="0"/>
                <a:ea typeface="Aptos" pitchFamily="34" charset="-122"/>
                <a:cs typeface="Aptos" pitchFamily="34" charset="-120"/>
              </a:rPr>
              <a:t>SC-PA-01-12  SATMS Through SARS Website – External Guide</a:t>
            </a:r>
            <a:endParaRPr kumimoji="0" lang="en-US" sz="920" b="0" i="0" u="none" strike="noStrike" kern="1200" cap="none" spc="0" normalizeH="0" baseline="0" noProof="0">
              <a:ln>
                <a:noFill/>
              </a:ln>
              <a:solidFill>
                <a:prstClr val="black"/>
              </a:solidFill>
              <a:effectLst/>
              <a:uLnTx/>
              <a:uFillTx/>
              <a:latin typeface="Aptos"/>
              <a:ea typeface="+mn-ea"/>
              <a:cs typeface="+mn-cs"/>
            </a:endParaRPr>
          </a:p>
        </p:txBody>
      </p:sp>
      <p:sp>
        <p:nvSpPr>
          <p:cNvPr id="54" name="Text 34">
            <a:extLst>
              <a:ext uri="{FF2B5EF4-FFF2-40B4-BE49-F238E27FC236}">
                <a16:creationId xmlns:a16="http://schemas.microsoft.com/office/drawing/2014/main" id="{7CFFBF2C-E8E4-C64D-D08F-053E0069052C}"/>
              </a:ext>
            </a:extLst>
          </p:cNvPr>
          <p:cNvSpPr/>
          <p:nvPr/>
        </p:nvSpPr>
        <p:spPr>
          <a:xfrm>
            <a:off x="5019006" y="5659060"/>
            <a:ext cx="278892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10" b="0" i="0" u="none" strike="noStrike" kern="1200" cap="none" spc="0" normalizeH="0" baseline="0" noProof="0">
                <a:ln>
                  <a:noFill/>
                </a:ln>
                <a:effectLst/>
                <a:uLnTx/>
                <a:uFillTx/>
                <a:latin typeface="Aptos" pitchFamily="34" charset="0"/>
                <a:ea typeface="Aptos" pitchFamily="34" charset="-122"/>
                <a:cs typeface="Aptos" pitchFamily="34" charset="-120"/>
              </a:rPr>
              <a:t>Website access and step-by-step capturing of traveller, travel, currency and goods information.</a:t>
            </a:r>
            <a:endParaRPr kumimoji="0" lang="en-US" sz="810" b="0" i="0" u="none" strike="noStrike" kern="1200" cap="none" spc="0" normalizeH="0" baseline="0" noProof="0">
              <a:ln>
                <a:noFill/>
              </a:ln>
              <a:effectLst/>
              <a:uLnTx/>
              <a:uFillTx/>
              <a:latin typeface="Aptos"/>
              <a:ea typeface="+mn-ea"/>
              <a:cs typeface="+mn-cs"/>
            </a:endParaRPr>
          </a:p>
        </p:txBody>
      </p:sp>
      <p:sp>
        <p:nvSpPr>
          <p:cNvPr id="56" name="Text 35">
            <a:extLst>
              <a:ext uri="{FF2B5EF4-FFF2-40B4-BE49-F238E27FC236}">
                <a16:creationId xmlns:a16="http://schemas.microsoft.com/office/drawing/2014/main" id="{77EBC555-E356-E7D3-CB16-D9342453C227}"/>
              </a:ext>
            </a:extLst>
          </p:cNvPr>
          <p:cNvSpPr/>
          <p:nvPr/>
        </p:nvSpPr>
        <p:spPr>
          <a:xfrm>
            <a:off x="8258534" y="5439604"/>
            <a:ext cx="3471647"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20" b="1" i="0" u="none" strike="noStrike" kern="1200" cap="none" spc="0" normalizeH="0" baseline="0" noProof="0">
                <a:ln>
                  <a:noFill/>
                </a:ln>
                <a:solidFill>
                  <a:srgbClr val="00558C"/>
                </a:solidFill>
                <a:effectLst/>
                <a:uLnTx/>
                <a:uFillTx/>
                <a:latin typeface="Aptos" pitchFamily="34" charset="0"/>
                <a:ea typeface="Aptos" pitchFamily="34" charset="-122"/>
                <a:cs typeface="Aptos" pitchFamily="34" charset="-120"/>
              </a:rPr>
              <a:t>SC-PA-01-13  SATMS Through Mobile Application – External Guide</a:t>
            </a:r>
            <a:endParaRPr kumimoji="0" lang="en-US" sz="920" b="0" i="0" u="none" strike="noStrike" kern="1200" cap="none" spc="0" normalizeH="0" baseline="0" noProof="0">
              <a:ln>
                <a:noFill/>
              </a:ln>
              <a:solidFill>
                <a:prstClr val="black"/>
              </a:solidFill>
              <a:effectLst/>
              <a:uLnTx/>
              <a:uFillTx/>
              <a:latin typeface="Aptos"/>
              <a:ea typeface="+mn-ea"/>
              <a:cs typeface="+mn-cs"/>
            </a:endParaRPr>
          </a:p>
        </p:txBody>
      </p:sp>
      <p:sp>
        <p:nvSpPr>
          <p:cNvPr id="58" name="Text 36">
            <a:extLst>
              <a:ext uri="{FF2B5EF4-FFF2-40B4-BE49-F238E27FC236}">
                <a16:creationId xmlns:a16="http://schemas.microsoft.com/office/drawing/2014/main" id="{2738F812-50DF-C94E-DB34-B4E7C27823E6}"/>
              </a:ext>
            </a:extLst>
          </p:cNvPr>
          <p:cNvSpPr/>
          <p:nvPr/>
        </p:nvSpPr>
        <p:spPr>
          <a:xfrm>
            <a:off x="8258534" y="5669280"/>
            <a:ext cx="315468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10" b="0" i="0" u="none" strike="noStrike" kern="1200" cap="none" spc="0" normalizeH="0" baseline="0" noProof="0">
                <a:ln>
                  <a:noFill/>
                </a:ln>
                <a:effectLst/>
                <a:uLnTx/>
                <a:uFillTx/>
                <a:latin typeface="Aptos" pitchFamily="34" charset="0"/>
                <a:ea typeface="Aptos" pitchFamily="34" charset="-122"/>
                <a:cs typeface="Aptos" pitchFamily="34" charset="-120"/>
              </a:rPr>
              <a:t>QR code, SARS </a:t>
            </a:r>
            <a:r>
              <a:rPr kumimoji="0" lang="en-US" sz="810" b="0" i="0" u="none" strike="noStrike" kern="1200" cap="none" spc="0" normalizeH="0" baseline="0" noProof="0" err="1">
                <a:ln>
                  <a:noFill/>
                </a:ln>
                <a:effectLst/>
                <a:uLnTx/>
                <a:uFillTx/>
                <a:latin typeface="Aptos" pitchFamily="34" charset="0"/>
                <a:ea typeface="Aptos" pitchFamily="34" charset="-122"/>
                <a:cs typeface="Aptos" pitchFamily="34" charset="-120"/>
              </a:rPr>
              <a:t>MobiApp</a:t>
            </a:r>
            <a:r>
              <a:rPr kumimoji="0" lang="en-US" sz="810" b="0" i="0" u="none" strike="noStrike" kern="1200" cap="none" spc="0" normalizeH="0" baseline="0" noProof="0">
                <a:ln>
                  <a:noFill/>
                </a:ln>
                <a:effectLst/>
                <a:uLnTx/>
                <a:uFillTx/>
                <a:latin typeface="Aptos" pitchFamily="34" charset="0"/>
                <a:ea typeface="Aptos" pitchFamily="34" charset="-122"/>
                <a:cs typeface="Aptos" pitchFamily="34" charset="-120"/>
              </a:rPr>
              <a:t> and SATMS App access, registration, declarations and confirmation.</a:t>
            </a:r>
            <a:endParaRPr kumimoji="0" lang="en-US" sz="810" b="0" i="0" u="none" strike="noStrike" kern="1200" cap="none" spc="0" normalizeH="0" baseline="0" noProof="0">
              <a:ln>
                <a:noFill/>
              </a:ln>
              <a:effectLst/>
              <a:uLnTx/>
              <a:uFillTx/>
              <a:latin typeface="Aptos"/>
              <a:ea typeface="+mn-ea"/>
              <a:cs typeface="+mn-cs"/>
            </a:endParaRPr>
          </a:p>
        </p:txBody>
      </p:sp>
      <p:sp>
        <p:nvSpPr>
          <p:cNvPr id="60" name="TextBox 59">
            <a:extLst>
              <a:ext uri="{FF2B5EF4-FFF2-40B4-BE49-F238E27FC236}">
                <a16:creationId xmlns:a16="http://schemas.microsoft.com/office/drawing/2014/main" id="{4FF14888-8238-3A8C-03EF-2DF64A895166}"/>
              </a:ext>
            </a:extLst>
          </p:cNvPr>
          <p:cNvSpPr txBox="1"/>
          <p:nvPr/>
        </p:nvSpPr>
        <p:spPr>
          <a:xfrm>
            <a:off x="7106862" y="4763486"/>
            <a:ext cx="4888044" cy="35137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effectLst/>
                <a:uLnTx/>
                <a:uFillTx/>
                <a:latin typeface="Aptos"/>
                <a:ea typeface="+mn-ea"/>
                <a:cs typeface="+mn-cs"/>
              </a:rPr>
              <a:t>• SARS website can be accessed on  </a:t>
            </a:r>
            <a:r>
              <a:rPr kumimoji="0" sz="1100" b="1" i="0" u="sng" strike="noStrike" kern="1200" cap="none" spc="0" normalizeH="0" baseline="0" noProof="0">
                <a:ln>
                  <a:noFill/>
                </a:ln>
                <a:solidFill>
                  <a:srgbClr val="00558C"/>
                </a:solidFill>
                <a:effectLst/>
                <a:uLnTx/>
                <a:uFillTx/>
                <a:latin typeface="Aptos"/>
                <a:ea typeface="+mn-ea"/>
                <a:cs typeface="+mn-cs"/>
                <a:hlinkClick r:id="rId3"/>
              </a:rPr>
              <a:t>www.sars.gov.za/travellerdeclaration</a:t>
            </a:r>
          </a:p>
          <a:p>
            <a:pPr marL="0" marR="0" lvl="0" indent="0" algn="l" defTabSz="914400" rtl="0" eaLnBrk="1" fontAlgn="auto" latinLnBrk="0" hangingPunct="1">
              <a:lnSpc>
                <a:spcPct val="100000"/>
              </a:lnSpc>
              <a:spcBef>
                <a:spcPts val="100"/>
              </a:spcBef>
              <a:spcAft>
                <a:spcPts val="0"/>
              </a:spcAft>
              <a:buClrTx/>
              <a:buSzTx/>
              <a:buFontTx/>
              <a:buNone/>
              <a:tabLst/>
              <a:defRPr/>
            </a:pPr>
            <a:r>
              <a:rPr kumimoji="0" sz="1100" b="0" i="0" u="none" strike="noStrike" kern="1200" cap="none" spc="0" normalizeH="0" baseline="0" noProof="0">
                <a:ln>
                  <a:noFill/>
                </a:ln>
                <a:solidFill>
                  <a:srgbClr val="425B70"/>
                </a:solidFill>
                <a:effectLst/>
                <a:uLnTx/>
                <a:uFillTx/>
                <a:latin typeface="Aptos"/>
                <a:ea typeface="+mn-ea"/>
                <a:cs typeface="+mn-cs"/>
              </a:rPr>
              <a:t>• </a:t>
            </a:r>
            <a:r>
              <a:rPr kumimoji="0" sz="1100" b="0" i="0" u="none" strike="noStrike" kern="1200" cap="none" spc="0" normalizeH="0" baseline="0" noProof="0">
                <a:ln>
                  <a:noFill/>
                </a:ln>
                <a:effectLst/>
                <a:uLnTx/>
                <a:uFillTx/>
                <a:latin typeface="Aptos"/>
                <a:ea typeface="+mn-ea"/>
                <a:cs typeface="+mn-cs"/>
              </a:rPr>
              <a:t>Queries may be referred to  </a:t>
            </a:r>
            <a:r>
              <a:rPr kumimoji="0" sz="1100" b="1" i="0" u="sng" strike="noStrike" kern="1200" cap="none" spc="0" normalizeH="0" baseline="0" noProof="0">
                <a:ln>
                  <a:noFill/>
                </a:ln>
                <a:solidFill>
                  <a:srgbClr val="00558C"/>
                </a:solidFill>
                <a:effectLst/>
                <a:uLnTx/>
                <a:uFillTx/>
                <a:latin typeface="Aptos"/>
                <a:ea typeface="+mn-ea"/>
                <a:cs typeface="+mn-cs"/>
                <a:hlinkClick r:id="rId4"/>
              </a:rPr>
              <a:t>TravellerManagementSysQuestions@sars.gov.za</a:t>
            </a:r>
          </a:p>
        </p:txBody>
      </p:sp>
      <p:sp>
        <p:nvSpPr>
          <p:cNvPr id="62" name="Shape 10">
            <a:extLst>
              <a:ext uri="{FF2B5EF4-FFF2-40B4-BE49-F238E27FC236}">
                <a16:creationId xmlns:a16="http://schemas.microsoft.com/office/drawing/2014/main" id="{6A780B5D-2C86-58F6-F1BE-FC49A23E19C3}"/>
              </a:ext>
            </a:extLst>
          </p:cNvPr>
          <p:cNvSpPr/>
          <p:nvPr/>
        </p:nvSpPr>
        <p:spPr>
          <a:xfrm>
            <a:off x="7364442" y="1596666"/>
            <a:ext cx="384048" cy="384048"/>
          </a:xfrm>
          <a:prstGeom prst="ellipse">
            <a:avLst/>
          </a:prstGeom>
          <a:solidFill>
            <a:srgbClr val="0078B8"/>
          </a:solidFill>
          <a:ln w="12700">
            <a:solidFill>
              <a:srgbClr val="0078B8"/>
            </a:solidFill>
            <a:prstDash val="solid"/>
          </a:ln>
        </p:spPr>
        <p:txBody>
          <a:bodyPr/>
          <a:lstStyle/>
          <a:p>
            <a:endParaRPr lang="en-ZA"/>
          </a:p>
        </p:txBody>
      </p:sp>
      <p:sp>
        <p:nvSpPr>
          <p:cNvPr id="64" name="Text 11">
            <a:extLst>
              <a:ext uri="{FF2B5EF4-FFF2-40B4-BE49-F238E27FC236}">
                <a16:creationId xmlns:a16="http://schemas.microsoft.com/office/drawing/2014/main" id="{34B521F4-98B0-E52D-846E-F25E861625FE}"/>
              </a:ext>
            </a:extLst>
          </p:cNvPr>
          <p:cNvSpPr/>
          <p:nvPr/>
        </p:nvSpPr>
        <p:spPr>
          <a:xfrm>
            <a:off x="7364442" y="1710966"/>
            <a:ext cx="384048" cy="10972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01</a:t>
            </a:r>
            <a:endParaRPr kumimoji="0" lang="en-US" sz="800" b="0" i="0" u="none" strike="noStrike" kern="1200" cap="none" spc="0" normalizeH="0" baseline="0" noProof="0">
              <a:ln>
                <a:noFill/>
              </a:ln>
              <a:solidFill>
                <a:prstClr val="black"/>
              </a:solidFill>
              <a:effectLst/>
              <a:uLnTx/>
              <a:uFillTx/>
              <a:latin typeface="Aptos"/>
              <a:ea typeface="+mn-ea"/>
              <a:cs typeface="+mn-cs"/>
            </a:endParaRPr>
          </a:p>
        </p:txBody>
      </p:sp>
      <p:sp>
        <p:nvSpPr>
          <p:cNvPr id="66" name="Shape 15">
            <a:extLst>
              <a:ext uri="{FF2B5EF4-FFF2-40B4-BE49-F238E27FC236}">
                <a16:creationId xmlns:a16="http://schemas.microsoft.com/office/drawing/2014/main" id="{C92E1F81-6BE0-6DD7-1469-B5C5A134A31D}"/>
              </a:ext>
            </a:extLst>
          </p:cNvPr>
          <p:cNvSpPr/>
          <p:nvPr/>
        </p:nvSpPr>
        <p:spPr>
          <a:xfrm>
            <a:off x="7333562" y="2342559"/>
            <a:ext cx="384048" cy="384048"/>
          </a:xfrm>
          <a:prstGeom prst="ellipse">
            <a:avLst/>
          </a:prstGeom>
          <a:solidFill>
            <a:srgbClr val="0078B8"/>
          </a:solidFill>
          <a:ln w="12700">
            <a:solidFill>
              <a:srgbClr val="0078B8"/>
            </a:solidFill>
            <a:prstDash val="solid"/>
          </a:ln>
        </p:spPr>
        <p:txBody>
          <a:bodyPr/>
          <a:lstStyle/>
          <a:p>
            <a:endParaRPr lang="en-ZA"/>
          </a:p>
        </p:txBody>
      </p:sp>
      <p:sp>
        <p:nvSpPr>
          <p:cNvPr id="68" name="Text 16">
            <a:extLst>
              <a:ext uri="{FF2B5EF4-FFF2-40B4-BE49-F238E27FC236}">
                <a16:creationId xmlns:a16="http://schemas.microsoft.com/office/drawing/2014/main" id="{EDA065CA-7C4D-1763-FEFA-69CDB0E1ABAE}"/>
              </a:ext>
            </a:extLst>
          </p:cNvPr>
          <p:cNvSpPr/>
          <p:nvPr/>
        </p:nvSpPr>
        <p:spPr>
          <a:xfrm>
            <a:off x="7333562" y="2456859"/>
            <a:ext cx="384048" cy="10972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02</a:t>
            </a:r>
            <a:endParaRPr kumimoji="0" lang="en-US" sz="800" b="0" i="0" u="none" strike="noStrike" kern="1200" cap="none" spc="0" normalizeH="0" baseline="0" noProof="0">
              <a:ln>
                <a:noFill/>
              </a:ln>
              <a:solidFill>
                <a:prstClr val="black"/>
              </a:solidFill>
              <a:effectLst/>
              <a:uLnTx/>
              <a:uFillTx/>
              <a:latin typeface="Aptos"/>
              <a:ea typeface="+mn-ea"/>
              <a:cs typeface="+mn-cs"/>
            </a:endParaRPr>
          </a:p>
        </p:txBody>
      </p:sp>
      <p:sp>
        <p:nvSpPr>
          <p:cNvPr id="70" name="Shape 25">
            <a:extLst>
              <a:ext uri="{FF2B5EF4-FFF2-40B4-BE49-F238E27FC236}">
                <a16:creationId xmlns:a16="http://schemas.microsoft.com/office/drawing/2014/main" id="{14AB244E-E3E8-4CDD-F303-50F46AC5C5A2}"/>
              </a:ext>
            </a:extLst>
          </p:cNvPr>
          <p:cNvSpPr/>
          <p:nvPr/>
        </p:nvSpPr>
        <p:spPr>
          <a:xfrm>
            <a:off x="7364442" y="3881090"/>
            <a:ext cx="384048" cy="384048"/>
          </a:xfrm>
          <a:prstGeom prst="ellipse">
            <a:avLst/>
          </a:prstGeom>
          <a:solidFill>
            <a:srgbClr val="E31B23"/>
          </a:solidFill>
          <a:ln w="12700">
            <a:solidFill>
              <a:srgbClr val="E31B23"/>
            </a:solidFill>
            <a:prstDash val="solid"/>
          </a:ln>
        </p:spPr>
        <p:txBody>
          <a:bodyPr/>
          <a:lstStyle/>
          <a:p>
            <a:endParaRPr lang="en-ZA"/>
          </a:p>
        </p:txBody>
      </p:sp>
      <p:sp>
        <p:nvSpPr>
          <p:cNvPr id="72" name="Text 26">
            <a:extLst>
              <a:ext uri="{FF2B5EF4-FFF2-40B4-BE49-F238E27FC236}">
                <a16:creationId xmlns:a16="http://schemas.microsoft.com/office/drawing/2014/main" id="{D7A11A37-5D83-8D8C-BD5B-321E3D3D0E85}"/>
              </a:ext>
            </a:extLst>
          </p:cNvPr>
          <p:cNvSpPr/>
          <p:nvPr/>
        </p:nvSpPr>
        <p:spPr>
          <a:xfrm>
            <a:off x="7364442" y="3995390"/>
            <a:ext cx="384048" cy="10972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pitchFamily="34" charset="0"/>
                <a:ea typeface="Aptos" pitchFamily="34" charset="-122"/>
                <a:cs typeface="Aptos" pitchFamily="34" charset="-120"/>
              </a:rPr>
              <a:t>04</a:t>
            </a:r>
            <a:endParaRPr kumimoji="0" lang="en-US" sz="800" b="0" i="0" u="none" strike="noStrike" kern="1200" cap="none" spc="0" normalizeH="0" baseline="0" noProof="0">
              <a:ln>
                <a:noFill/>
              </a:ln>
              <a:solidFill>
                <a:prstClr val="black"/>
              </a:solidFill>
              <a:effectLst/>
              <a:uLnTx/>
              <a:uFillTx/>
              <a:latin typeface="Aptos"/>
              <a:ea typeface="+mn-ea"/>
              <a:cs typeface="+mn-cs"/>
            </a:endParaRPr>
          </a:p>
        </p:txBody>
      </p:sp>
      <p:pic>
        <p:nvPicPr>
          <p:cNvPr id="4" name="Picture 3">
            <a:extLst>
              <a:ext uri="{FF2B5EF4-FFF2-40B4-BE49-F238E27FC236}">
                <a16:creationId xmlns:a16="http://schemas.microsoft.com/office/drawing/2014/main" id="{E18FDADC-F85D-E9C0-52AB-DAAA2F60AAA4}"/>
              </a:ext>
            </a:extLst>
          </p:cNvPr>
          <p:cNvPicPr>
            <a:picLocks noChangeAspect="1"/>
          </p:cNvPicPr>
          <p:nvPr/>
        </p:nvPicPr>
        <p:blipFill>
          <a:blip r:embed="rId5"/>
          <a:stretch>
            <a:fillRect/>
          </a:stretch>
        </p:blipFill>
        <p:spPr>
          <a:xfrm>
            <a:off x="309495" y="2722947"/>
            <a:ext cx="2490679" cy="841116"/>
          </a:xfrm>
          <a:prstGeom prst="rect">
            <a:avLst/>
          </a:prstGeom>
          <a:ln>
            <a:solidFill>
              <a:srgbClr val="C00000"/>
            </a:solidFill>
          </a:ln>
        </p:spPr>
      </p:pic>
      <p:sp>
        <p:nvSpPr>
          <p:cNvPr id="6" name="Arrow: Left 5">
            <a:extLst>
              <a:ext uri="{FF2B5EF4-FFF2-40B4-BE49-F238E27FC236}">
                <a16:creationId xmlns:a16="http://schemas.microsoft.com/office/drawing/2014/main" id="{27455E8B-51FF-9CE2-A677-AF1EBB8A4691}"/>
              </a:ext>
            </a:extLst>
          </p:cNvPr>
          <p:cNvSpPr/>
          <p:nvPr/>
        </p:nvSpPr>
        <p:spPr>
          <a:xfrm>
            <a:off x="1964508" y="2898971"/>
            <a:ext cx="503022" cy="327462"/>
          </a:xfrm>
          <a:prstGeom prst="leftArrow">
            <a:avLst>
              <a:gd name="adj1" fmla="val 66754"/>
              <a:gd name="adj2" fmla="val 50000"/>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9" name="TextBox 8">
            <a:extLst>
              <a:ext uri="{FF2B5EF4-FFF2-40B4-BE49-F238E27FC236}">
                <a16:creationId xmlns:a16="http://schemas.microsoft.com/office/drawing/2014/main" id="{ABC996AB-C544-F427-9F0A-1FDC6E5FD902}"/>
              </a:ext>
            </a:extLst>
          </p:cNvPr>
          <p:cNvSpPr txBox="1"/>
          <p:nvPr/>
        </p:nvSpPr>
        <p:spPr>
          <a:xfrm>
            <a:off x="2945342" y="2693776"/>
            <a:ext cx="1718159" cy="830997"/>
          </a:xfrm>
          <a:prstGeom prst="rect">
            <a:avLst/>
          </a:prstGeom>
          <a:noFill/>
        </p:spPr>
        <p:txBody>
          <a:bodyPr wrap="square" rtlCol="0">
            <a:spAutoFit/>
          </a:bodyPr>
          <a:lstStyle/>
          <a:p>
            <a:r>
              <a:rPr lang="en-ZA" sz="1200">
                <a:solidFill>
                  <a:schemeClr val="accent1">
                    <a:lumMod val="75000"/>
                  </a:schemeClr>
                </a:solidFill>
              </a:rPr>
              <a:t>Click "Complete</a:t>
            </a:r>
            <a:r>
              <a:rPr lang="en-ZA" sz="1200" b="1">
                <a:solidFill>
                  <a:schemeClr val="accent1">
                    <a:lumMod val="75000"/>
                  </a:schemeClr>
                </a:solidFill>
              </a:rPr>
              <a:t> Declaration</a:t>
            </a:r>
            <a:r>
              <a:rPr lang="en-ZA" sz="1200">
                <a:solidFill>
                  <a:schemeClr val="accent1">
                    <a:lumMod val="75000"/>
                  </a:schemeClr>
                </a:solidFill>
              </a:rPr>
              <a:t>” to launch online declaration form on the Web App</a:t>
            </a:r>
          </a:p>
        </p:txBody>
      </p:sp>
      <p:sp>
        <p:nvSpPr>
          <p:cNvPr id="13" name="TextBox 12">
            <a:extLst>
              <a:ext uri="{FF2B5EF4-FFF2-40B4-BE49-F238E27FC236}">
                <a16:creationId xmlns:a16="http://schemas.microsoft.com/office/drawing/2014/main" id="{E8AF67DE-039F-E1CF-E660-792A8E9FD3AF}"/>
              </a:ext>
            </a:extLst>
          </p:cNvPr>
          <p:cNvSpPr txBox="1"/>
          <p:nvPr/>
        </p:nvSpPr>
        <p:spPr>
          <a:xfrm>
            <a:off x="197094" y="1319177"/>
            <a:ext cx="4242216" cy="369332"/>
          </a:xfrm>
          <a:prstGeom prst="rect">
            <a:avLst/>
          </a:prstGeom>
          <a:noFill/>
          <a:ln>
            <a:solidFill>
              <a:schemeClr val="accent1"/>
            </a:solidFill>
          </a:ln>
        </p:spPr>
        <p:txBody>
          <a:bodyPr wrap="square" rtlCol="0">
            <a:spAutoFit/>
          </a:bodyPr>
          <a:lstStyle/>
          <a:p>
            <a:r>
              <a:rPr lang="en-ZA" b="1">
                <a:solidFill>
                  <a:schemeClr val="accent1">
                    <a:lumMod val="75000"/>
                  </a:schemeClr>
                </a:solidFill>
              </a:rPr>
              <a:t>Landing Page on the </a:t>
            </a:r>
            <a:r>
              <a:rPr lang="en-ZA" b="1">
                <a:solidFill>
                  <a:srgbClr val="FF0000"/>
                </a:solidFill>
              </a:rPr>
              <a:t>Web App</a:t>
            </a:r>
          </a:p>
        </p:txBody>
      </p:sp>
    </p:spTree>
    <p:extLst>
      <p:ext uri="{BB962C8B-B14F-4D97-AF65-F5344CB8AC3E}">
        <p14:creationId xmlns:p14="http://schemas.microsoft.com/office/powerpoint/2010/main" val="2728357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8A58-5C6A-2DB2-701F-EC07D323AD01}"/>
              </a:ext>
            </a:extLst>
          </p:cNvPr>
          <p:cNvSpPr>
            <a:spLocks noGrp="1"/>
          </p:cNvSpPr>
          <p:nvPr>
            <p:ph type="title"/>
          </p:nvPr>
        </p:nvSpPr>
        <p:spPr/>
        <p:txBody>
          <a:bodyPr vert="horz" lIns="91440" tIns="45720" rIns="91440" bIns="45720" rtlCol="0" anchor="ctr">
            <a:normAutofit/>
          </a:bodyPr>
          <a:lstStyle/>
          <a:p>
            <a:r>
              <a:rPr lang="en-ZA"/>
              <a:t>Useful Links </a:t>
            </a:r>
          </a:p>
        </p:txBody>
      </p:sp>
      <p:graphicFrame>
        <p:nvGraphicFramePr>
          <p:cNvPr id="10" name="TextBox 7">
            <a:extLst>
              <a:ext uri="{FF2B5EF4-FFF2-40B4-BE49-F238E27FC236}">
                <a16:creationId xmlns:a16="http://schemas.microsoft.com/office/drawing/2014/main" id="{4C316163-B71E-8FAE-11BE-3627FA249206}"/>
              </a:ext>
            </a:extLst>
          </p:cNvPr>
          <p:cNvGraphicFramePr/>
          <p:nvPr>
            <p:extLst>
              <p:ext uri="{D42A27DB-BD31-4B8C-83A1-F6EECF244321}">
                <p14:modId xmlns:p14="http://schemas.microsoft.com/office/powerpoint/2010/main" val="447435059"/>
              </p:ext>
            </p:extLst>
          </p:nvPr>
        </p:nvGraphicFramePr>
        <p:xfrm>
          <a:off x="746760" y="1386238"/>
          <a:ext cx="10633364"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4878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381E67F3-E7AA-2528-A82C-180F6F0E38C6}"/>
              </a:ext>
            </a:extLst>
          </p:cNvPr>
          <p:cNvSpPr/>
          <p:nvPr/>
        </p:nvSpPr>
        <p:spPr>
          <a:xfrm>
            <a:off x="1131157" y="913243"/>
            <a:ext cx="386747" cy="208348"/>
          </a:xfrm>
          <a:prstGeom prst="ellipse">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7" name="Title 1">
            <a:extLst>
              <a:ext uri="{FF2B5EF4-FFF2-40B4-BE49-F238E27FC236}">
                <a16:creationId xmlns:a16="http://schemas.microsoft.com/office/drawing/2014/main" id="{C9B005B6-D5C2-A38E-3633-43DDB28EE9E5}"/>
              </a:ext>
            </a:extLst>
          </p:cNvPr>
          <p:cNvSpPr>
            <a:spLocks noGrp="1"/>
          </p:cNvSpPr>
          <p:nvPr>
            <p:ph type="title"/>
          </p:nvPr>
        </p:nvSpPr>
        <p:spPr/>
        <p:txBody>
          <a:bodyPr>
            <a:normAutofit/>
          </a:bodyPr>
          <a:lstStyle/>
          <a:p>
            <a:r>
              <a:rPr lang="en-ZA" sz="2500">
                <a:latin typeface="+mj-lt"/>
              </a:rPr>
              <a:t>SATMS Declaration Submission</a:t>
            </a:r>
          </a:p>
        </p:txBody>
      </p:sp>
      <p:pic>
        <p:nvPicPr>
          <p:cNvPr id="9" name="Picture 8">
            <a:extLst>
              <a:ext uri="{FF2B5EF4-FFF2-40B4-BE49-F238E27FC236}">
                <a16:creationId xmlns:a16="http://schemas.microsoft.com/office/drawing/2014/main" id="{A1FB3B75-16FB-D9A0-9201-2B12888DC89F}"/>
              </a:ext>
            </a:extLst>
          </p:cNvPr>
          <p:cNvPicPr>
            <a:picLocks noChangeAspect="1"/>
          </p:cNvPicPr>
          <p:nvPr/>
        </p:nvPicPr>
        <p:blipFill>
          <a:blip r:embed="rId2"/>
          <a:srcRect l="2388"/>
          <a:stretch>
            <a:fillRect/>
          </a:stretch>
        </p:blipFill>
        <p:spPr>
          <a:xfrm>
            <a:off x="1131157" y="816490"/>
            <a:ext cx="9727670" cy="5225019"/>
          </a:xfrm>
          <a:prstGeom prst="rect">
            <a:avLst/>
          </a:prstGeom>
        </p:spPr>
      </p:pic>
      <p:sp>
        <p:nvSpPr>
          <p:cNvPr id="11" name="TextBox 10">
            <a:extLst>
              <a:ext uri="{FF2B5EF4-FFF2-40B4-BE49-F238E27FC236}">
                <a16:creationId xmlns:a16="http://schemas.microsoft.com/office/drawing/2014/main" id="{DA40F311-3CA8-D4E7-72F4-8A5327AFC854}"/>
              </a:ext>
            </a:extLst>
          </p:cNvPr>
          <p:cNvSpPr txBox="1"/>
          <p:nvPr/>
        </p:nvSpPr>
        <p:spPr>
          <a:xfrm>
            <a:off x="3042009" y="2592996"/>
            <a:ext cx="6048205" cy="338554"/>
          </a:xfrm>
          <a:prstGeom prst="rect">
            <a:avLst/>
          </a:prstGeom>
          <a:noFill/>
          <a:ln>
            <a:solidFill>
              <a:schemeClr val="accent1"/>
            </a:solidFill>
          </a:ln>
        </p:spPr>
        <p:txBody>
          <a:bodyPr wrap="square" rtlCol="0">
            <a:spAutoFit/>
          </a:bodyPr>
          <a:lstStyle/>
          <a:p>
            <a:r>
              <a:rPr lang="en-ZA" sz="1600" b="1">
                <a:solidFill>
                  <a:schemeClr val="accent1">
                    <a:lumMod val="75000"/>
                  </a:schemeClr>
                </a:solidFill>
              </a:rPr>
              <a:t>Provide details on how you are travelling in / out of RSA</a:t>
            </a:r>
          </a:p>
        </p:txBody>
      </p:sp>
      <p:sp>
        <p:nvSpPr>
          <p:cNvPr id="13" name="TextBox 12">
            <a:extLst>
              <a:ext uri="{FF2B5EF4-FFF2-40B4-BE49-F238E27FC236}">
                <a16:creationId xmlns:a16="http://schemas.microsoft.com/office/drawing/2014/main" id="{2453FA3A-6C36-13A2-300A-1CC40A248260}"/>
              </a:ext>
            </a:extLst>
          </p:cNvPr>
          <p:cNvSpPr txBox="1"/>
          <p:nvPr/>
        </p:nvSpPr>
        <p:spPr>
          <a:xfrm>
            <a:off x="3242399" y="3736044"/>
            <a:ext cx="4447555" cy="338554"/>
          </a:xfrm>
          <a:prstGeom prst="rect">
            <a:avLst/>
          </a:prstGeom>
          <a:noFill/>
          <a:ln>
            <a:solidFill>
              <a:schemeClr val="accent1"/>
            </a:solidFill>
          </a:ln>
        </p:spPr>
        <p:txBody>
          <a:bodyPr wrap="square" rtlCol="0">
            <a:spAutoFit/>
          </a:bodyPr>
          <a:lstStyle/>
          <a:p>
            <a:r>
              <a:rPr lang="en-ZA" sz="1600" b="1">
                <a:solidFill>
                  <a:schemeClr val="accent1">
                    <a:lumMod val="75000"/>
                  </a:schemeClr>
                </a:solidFill>
              </a:rPr>
              <a:t>Capture Personal and contact details </a:t>
            </a:r>
          </a:p>
        </p:txBody>
      </p:sp>
      <p:pic>
        <p:nvPicPr>
          <p:cNvPr id="15" name="Picture 14">
            <a:extLst>
              <a:ext uri="{FF2B5EF4-FFF2-40B4-BE49-F238E27FC236}">
                <a16:creationId xmlns:a16="http://schemas.microsoft.com/office/drawing/2014/main" id="{04F6B062-2C1A-BF6B-74D9-A8ACB8A45C12}"/>
              </a:ext>
            </a:extLst>
          </p:cNvPr>
          <p:cNvPicPr>
            <a:picLocks noChangeAspect="1"/>
          </p:cNvPicPr>
          <p:nvPr/>
        </p:nvPicPr>
        <p:blipFill>
          <a:blip r:embed="rId3"/>
          <a:stretch>
            <a:fillRect/>
          </a:stretch>
        </p:blipFill>
        <p:spPr>
          <a:xfrm>
            <a:off x="1187007" y="3041345"/>
            <a:ext cx="2387791" cy="458452"/>
          </a:xfrm>
          <a:prstGeom prst="rect">
            <a:avLst/>
          </a:prstGeom>
        </p:spPr>
      </p:pic>
      <p:pic>
        <p:nvPicPr>
          <p:cNvPr id="17" name="Picture 16">
            <a:extLst>
              <a:ext uri="{FF2B5EF4-FFF2-40B4-BE49-F238E27FC236}">
                <a16:creationId xmlns:a16="http://schemas.microsoft.com/office/drawing/2014/main" id="{1AA4B766-9CA9-6F1C-2B1D-8453464C1400}"/>
              </a:ext>
            </a:extLst>
          </p:cNvPr>
          <p:cNvPicPr>
            <a:picLocks noChangeAspect="1"/>
          </p:cNvPicPr>
          <p:nvPr/>
        </p:nvPicPr>
        <p:blipFill>
          <a:blip r:embed="rId3"/>
          <a:stretch>
            <a:fillRect/>
          </a:stretch>
        </p:blipFill>
        <p:spPr>
          <a:xfrm>
            <a:off x="3609784" y="3073046"/>
            <a:ext cx="2422777" cy="426751"/>
          </a:xfrm>
          <a:prstGeom prst="rect">
            <a:avLst/>
          </a:prstGeom>
        </p:spPr>
      </p:pic>
      <p:pic>
        <p:nvPicPr>
          <p:cNvPr id="8" name="Picture 7">
            <a:extLst>
              <a:ext uri="{FF2B5EF4-FFF2-40B4-BE49-F238E27FC236}">
                <a16:creationId xmlns:a16="http://schemas.microsoft.com/office/drawing/2014/main" id="{42283D54-6E83-4BEB-1BAB-9BDCA4FA1C9F}"/>
              </a:ext>
            </a:extLst>
          </p:cNvPr>
          <p:cNvPicPr>
            <a:picLocks noChangeAspect="1"/>
          </p:cNvPicPr>
          <p:nvPr/>
        </p:nvPicPr>
        <p:blipFill>
          <a:blip r:embed="rId4"/>
          <a:stretch>
            <a:fillRect/>
          </a:stretch>
        </p:blipFill>
        <p:spPr>
          <a:xfrm>
            <a:off x="1131157" y="836456"/>
            <a:ext cx="6558797" cy="601235"/>
          </a:xfrm>
          <a:prstGeom prst="rect">
            <a:avLst/>
          </a:prstGeom>
        </p:spPr>
      </p:pic>
      <p:sp>
        <p:nvSpPr>
          <p:cNvPr id="12" name="Arrow: Left 11">
            <a:extLst>
              <a:ext uri="{FF2B5EF4-FFF2-40B4-BE49-F238E27FC236}">
                <a16:creationId xmlns:a16="http://schemas.microsoft.com/office/drawing/2014/main" id="{BBA7AFFB-0ABE-A065-9594-92EF670EBDB5}"/>
              </a:ext>
            </a:extLst>
          </p:cNvPr>
          <p:cNvSpPr/>
          <p:nvPr/>
        </p:nvSpPr>
        <p:spPr>
          <a:xfrm>
            <a:off x="7655854" y="913243"/>
            <a:ext cx="518882" cy="262879"/>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16" name="TextBox 15">
            <a:extLst>
              <a:ext uri="{FF2B5EF4-FFF2-40B4-BE49-F238E27FC236}">
                <a16:creationId xmlns:a16="http://schemas.microsoft.com/office/drawing/2014/main" id="{ACFF3361-496E-F479-426D-1BFFFA32E981}"/>
              </a:ext>
            </a:extLst>
          </p:cNvPr>
          <p:cNvSpPr txBox="1"/>
          <p:nvPr/>
        </p:nvSpPr>
        <p:spPr>
          <a:xfrm>
            <a:off x="8314265" y="887035"/>
            <a:ext cx="3721792" cy="307777"/>
          </a:xfrm>
          <a:prstGeom prst="rect">
            <a:avLst/>
          </a:prstGeom>
          <a:noFill/>
          <a:ln>
            <a:solidFill>
              <a:schemeClr val="accent1"/>
            </a:solidFill>
          </a:ln>
        </p:spPr>
        <p:txBody>
          <a:bodyPr wrap="square" rtlCol="0">
            <a:spAutoFit/>
          </a:bodyPr>
          <a:lstStyle/>
          <a:p>
            <a:r>
              <a:rPr lang="en-ZA" sz="1400" b="1">
                <a:solidFill>
                  <a:schemeClr val="accent1">
                    <a:lumMod val="75000"/>
                  </a:schemeClr>
                </a:solidFill>
              </a:rPr>
              <a:t>Click “I” to access info page on allowances</a:t>
            </a:r>
          </a:p>
        </p:txBody>
      </p:sp>
      <p:sp>
        <p:nvSpPr>
          <p:cNvPr id="19" name="TextBox 18">
            <a:extLst>
              <a:ext uri="{FF2B5EF4-FFF2-40B4-BE49-F238E27FC236}">
                <a16:creationId xmlns:a16="http://schemas.microsoft.com/office/drawing/2014/main" id="{B4A479B1-49F5-369E-9B2D-1D8F22AA9D3F}"/>
              </a:ext>
            </a:extLst>
          </p:cNvPr>
          <p:cNvSpPr txBox="1"/>
          <p:nvPr/>
        </p:nvSpPr>
        <p:spPr>
          <a:xfrm>
            <a:off x="8420352" y="1444361"/>
            <a:ext cx="3041124" cy="738664"/>
          </a:xfrm>
          <a:prstGeom prst="rect">
            <a:avLst/>
          </a:prstGeom>
          <a:noFill/>
          <a:ln>
            <a:solidFill>
              <a:schemeClr val="accent1"/>
            </a:solidFill>
          </a:ln>
        </p:spPr>
        <p:txBody>
          <a:bodyPr wrap="square" rtlCol="0">
            <a:spAutoFit/>
          </a:bodyPr>
          <a:lstStyle/>
          <a:p>
            <a:r>
              <a:rPr lang="en-ZA" sz="1400" b="1">
                <a:solidFill>
                  <a:schemeClr val="accent1">
                    <a:lumMod val="75000"/>
                  </a:schemeClr>
                </a:solidFill>
              </a:rPr>
              <a:t>Let’s follow an example of “I have no goods (including vehicles) and  / or currency to declare</a:t>
            </a:r>
          </a:p>
        </p:txBody>
      </p:sp>
      <p:sp>
        <p:nvSpPr>
          <p:cNvPr id="21" name="TextBox 20">
            <a:extLst>
              <a:ext uri="{FF2B5EF4-FFF2-40B4-BE49-F238E27FC236}">
                <a16:creationId xmlns:a16="http://schemas.microsoft.com/office/drawing/2014/main" id="{A3FE9613-B32D-8A35-287D-EDC08A6F5BF8}"/>
              </a:ext>
            </a:extLst>
          </p:cNvPr>
          <p:cNvSpPr txBox="1"/>
          <p:nvPr/>
        </p:nvSpPr>
        <p:spPr>
          <a:xfrm>
            <a:off x="2943932" y="1539144"/>
            <a:ext cx="3401791" cy="307777"/>
          </a:xfrm>
          <a:prstGeom prst="rect">
            <a:avLst/>
          </a:prstGeom>
          <a:noFill/>
          <a:ln>
            <a:solidFill>
              <a:schemeClr val="accent1"/>
            </a:solidFill>
          </a:ln>
        </p:spPr>
        <p:txBody>
          <a:bodyPr wrap="square" rtlCol="0">
            <a:spAutoFit/>
          </a:bodyPr>
          <a:lstStyle/>
          <a:p>
            <a:r>
              <a:rPr lang="en-ZA" sz="1400" b="1">
                <a:solidFill>
                  <a:schemeClr val="accent1">
                    <a:lumMod val="75000"/>
                  </a:schemeClr>
                </a:solidFill>
              </a:rPr>
              <a:t>Start by selecting declaration type</a:t>
            </a:r>
          </a:p>
        </p:txBody>
      </p:sp>
      <p:sp>
        <p:nvSpPr>
          <p:cNvPr id="23" name="Arrow: Down 22">
            <a:extLst>
              <a:ext uri="{FF2B5EF4-FFF2-40B4-BE49-F238E27FC236}">
                <a16:creationId xmlns:a16="http://schemas.microsoft.com/office/drawing/2014/main" id="{90D15D37-E12F-6B5F-34A5-2340F089DBC0}"/>
              </a:ext>
            </a:extLst>
          </p:cNvPr>
          <p:cNvSpPr/>
          <p:nvPr/>
        </p:nvSpPr>
        <p:spPr>
          <a:xfrm>
            <a:off x="8016541" y="1576459"/>
            <a:ext cx="297723" cy="548640"/>
          </a:xfrm>
          <a:prstGeom prst="down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24" name="Picture 23">
            <a:extLst>
              <a:ext uri="{FF2B5EF4-FFF2-40B4-BE49-F238E27FC236}">
                <a16:creationId xmlns:a16="http://schemas.microsoft.com/office/drawing/2014/main" id="{EDBA0FC0-7EF1-34D6-D9A5-DB1FE163F298}"/>
              </a:ext>
            </a:extLst>
          </p:cNvPr>
          <p:cNvPicPr>
            <a:picLocks noChangeAspect="1"/>
          </p:cNvPicPr>
          <p:nvPr/>
        </p:nvPicPr>
        <p:blipFill>
          <a:blip r:embed="rId3"/>
          <a:stretch>
            <a:fillRect/>
          </a:stretch>
        </p:blipFill>
        <p:spPr>
          <a:xfrm>
            <a:off x="5997575" y="3041345"/>
            <a:ext cx="2422777" cy="536523"/>
          </a:xfrm>
          <a:prstGeom prst="rect">
            <a:avLst/>
          </a:prstGeom>
        </p:spPr>
      </p:pic>
    </p:spTree>
    <p:extLst>
      <p:ext uri="{BB962C8B-B14F-4D97-AF65-F5344CB8AC3E}">
        <p14:creationId xmlns:p14="http://schemas.microsoft.com/office/powerpoint/2010/main" val="2711345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0379-1D18-08C8-D8F3-5E0DDC212E84}"/>
              </a:ext>
            </a:extLst>
          </p:cNvPr>
          <p:cNvSpPr>
            <a:spLocks noGrp="1"/>
          </p:cNvSpPr>
          <p:nvPr>
            <p:ph type="title"/>
          </p:nvPr>
        </p:nvSpPr>
        <p:spPr/>
        <p:txBody>
          <a:bodyPr>
            <a:normAutofit/>
          </a:bodyPr>
          <a:lstStyle/>
          <a:p>
            <a:r>
              <a:rPr lang="en-ZA" sz="2500">
                <a:latin typeface="+mj-lt"/>
              </a:rPr>
              <a:t>SATMS Declaration Submission</a:t>
            </a:r>
          </a:p>
        </p:txBody>
      </p:sp>
      <p:sp>
        <p:nvSpPr>
          <p:cNvPr id="3" name="Content Placeholder 2">
            <a:extLst>
              <a:ext uri="{FF2B5EF4-FFF2-40B4-BE49-F238E27FC236}">
                <a16:creationId xmlns:a16="http://schemas.microsoft.com/office/drawing/2014/main" id="{418BEF44-3960-E2CA-962F-09EED96E60B8}"/>
              </a:ext>
            </a:extLst>
          </p:cNvPr>
          <p:cNvSpPr>
            <a:spLocks noGrp="1"/>
          </p:cNvSpPr>
          <p:nvPr>
            <p:ph sz="half" idx="1"/>
          </p:nvPr>
        </p:nvSpPr>
        <p:spPr/>
        <p:txBody>
          <a:bodyPr/>
          <a:lstStyle/>
          <a:p>
            <a:endParaRPr lang="en-ZA"/>
          </a:p>
        </p:txBody>
      </p:sp>
      <p:pic>
        <p:nvPicPr>
          <p:cNvPr id="8" name="Picture 7">
            <a:extLst>
              <a:ext uri="{FF2B5EF4-FFF2-40B4-BE49-F238E27FC236}">
                <a16:creationId xmlns:a16="http://schemas.microsoft.com/office/drawing/2014/main" id="{55FE7F79-E474-932D-9833-4819E63907FA}"/>
              </a:ext>
            </a:extLst>
          </p:cNvPr>
          <p:cNvPicPr>
            <a:picLocks noChangeAspect="1"/>
          </p:cNvPicPr>
          <p:nvPr/>
        </p:nvPicPr>
        <p:blipFill>
          <a:blip r:embed="rId3"/>
          <a:stretch>
            <a:fillRect/>
          </a:stretch>
        </p:blipFill>
        <p:spPr>
          <a:xfrm>
            <a:off x="523375" y="962299"/>
            <a:ext cx="11145248" cy="5093727"/>
          </a:xfrm>
          <a:prstGeom prst="rect">
            <a:avLst/>
          </a:prstGeom>
        </p:spPr>
      </p:pic>
      <p:pic>
        <p:nvPicPr>
          <p:cNvPr id="6" name="Picture 5">
            <a:extLst>
              <a:ext uri="{FF2B5EF4-FFF2-40B4-BE49-F238E27FC236}">
                <a16:creationId xmlns:a16="http://schemas.microsoft.com/office/drawing/2014/main" id="{947C5B15-E377-7350-34DA-F9E9593F0D49}"/>
              </a:ext>
            </a:extLst>
          </p:cNvPr>
          <p:cNvPicPr>
            <a:picLocks noChangeAspect="1"/>
          </p:cNvPicPr>
          <p:nvPr/>
        </p:nvPicPr>
        <p:blipFill>
          <a:blip r:embed="rId4"/>
          <a:stretch>
            <a:fillRect/>
          </a:stretch>
        </p:blipFill>
        <p:spPr>
          <a:xfrm>
            <a:off x="6583725" y="3026817"/>
            <a:ext cx="781363" cy="657990"/>
          </a:xfrm>
          <a:prstGeom prst="rect">
            <a:avLst/>
          </a:prstGeom>
        </p:spPr>
      </p:pic>
    </p:spTree>
    <p:extLst>
      <p:ext uri="{BB962C8B-B14F-4D97-AF65-F5344CB8AC3E}">
        <p14:creationId xmlns:p14="http://schemas.microsoft.com/office/powerpoint/2010/main" val="2611430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02E2A-B3E7-8350-DF6C-39CDECD99E23}"/>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C64FB4BA-C214-4F4B-739A-91FD59D3FFF7}"/>
              </a:ext>
            </a:extLst>
          </p:cNvPr>
          <p:cNvSpPr>
            <a:spLocks noGrp="1"/>
          </p:cNvSpPr>
          <p:nvPr>
            <p:ph type="title"/>
          </p:nvPr>
        </p:nvSpPr>
        <p:spPr/>
        <p:txBody>
          <a:bodyPr>
            <a:normAutofit/>
          </a:bodyPr>
          <a:lstStyle/>
          <a:p>
            <a:r>
              <a:rPr lang="en-ZA" sz="2500">
                <a:latin typeface="+mj-lt"/>
              </a:rPr>
              <a:t>SATMS Declaration Submission</a:t>
            </a:r>
          </a:p>
        </p:txBody>
      </p:sp>
      <p:sp>
        <p:nvSpPr>
          <p:cNvPr id="35" name="Arrow: Left 34">
            <a:extLst>
              <a:ext uri="{FF2B5EF4-FFF2-40B4-BE49-F238E27FC236}">
                <a16:creationId xmlns:a16="http://schemas.microsoft.com/office/drawing/2014/main" id="{41CBAD58-9C70-D2D0-377F-A5A39A4F9C50}"/>
              </a:ext>
            </a:extLst>
          </p:cNvPr>
          <p:cNvSpPr/>
          <p:nvPr/>
        </p:nvSpPr>
        <p:spPr>
          <a:xfrm rot="19303042">
            <a:off x="1596292" y="5569891"/>
            <a:ext cx="526749" cy="218797"/>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37" name="Picture 36">
            <a:extLst>
              <a:ext uri="{FF2B5EF4-FFF2-40B4-BE49-F238E27FC236}">
                <a16:creationId xmlns:a16="http://schemas.microsoft.com/office/drawing/2014/main" id="{C6D37CBE-ACD3-6C22-8BD3-917126211CC4}"/>
              </a:ext>
            </a:extLst>
          </p:cNvPr>
          <p:cNvPicPr>
            <a:picLocks noChangeAspect="1"/>
          </p:cNvPicPr>
          <p:nvPr/>
        </p:nvPicPr>
        <p:blipFill>
          <a:blip r:embed="rId3"/>
          <a:stretch>
            <a:fillRect/>
          </a:stretch>
        </p:blipFill>
        <p:spPr>
          <a:xfrm>
            <a:off x="918313" y="800794"/>
            <a:ext cx="9738845" cy="5078656"/>
          </a:xfrm>
          <a:prstGeom prst="rect">
            <a:avLst/>
          </a:prstGeom>
        </p:spPr>
      </p:pic>
      <p:pic>
        <p:nvPicPr>
          <p:cNvPr id="29" name="Picture 28">
            <a:extLst>
              <a:ext uri="{FF2B5EF4-FFF2-40B4-BE49-F238E27FC236}">
                <a16:creationId xmlns:a16="http://schemas.microsoft.com/office/drawing/2014/main" id="{2264E939-7816-6F42-ECD8-E3BD9B3FBC54}"/>
              </a:ext>
            </a:extLst>
          </p:cNvPr>
          <p:cNvPicPr>
            <a:picLocks noChangeAspect="1"/>
          </p:cNvPicPr>
          <p:nvPr/>
        </p:nvPicPr>
        <p:blipFill>
          <a:blip r:embed="rId4"/>
          <a:stretch>
            <a:fillRect/>
          </a:stretch>
        </p:blipFill>
        <p:spPr>
          <a:xfrm>
            <a:off x="9241118" y="5391356"/>
            <a:ext cx="1169233" cy="409518"/>
          </a:xfrm>
          <a:prstGeom prst="rect">
            <a:avLst/>
          </a:prstGeom>
        </p:spPr>
      </p:pic>
      <p:sp>
        <p:nvSpPr>
          <p:cNvPr id="33" name="Arrow: Left 32">
            <a:extLst>
              <a:ext uri="{FF2B5EF4-FFF2-40B4-BE49-F238E27FC236}">
                <a16:creationId xmlns:a16="http://schemas.microsoft.com/office/drawing/2014/main" id="{3DD0C683-65E0-E138-7879-F185F242AFCD}"/>
              </a:ext>
            </a:extLst>
          </p:cNvPr>
          <p:cNvSpPr/>
          <p:nvPr/>
        </p:nvSpPr>
        <p:spPr>
          <a:xfrm rot="19303042">
            <a:off x="10436008" y="5118682"/>
            <a:ext cx="526749" cy="218797"/>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31" name="Picture 30">
            <a:extLst>
              <a:ext uri="{FF2B5EF4-FFF2-40B4-BE49-F238E27FC236}">
                <a16:creationId xmlns:a16="http://schemas.microsoft.com/office/drawing/2014/main" id="{C26CBE5D-51DD-B10D-6E3F-960FC3F7DF37}"/>
              </a:ext>
            </a:extLst>
          </p:cNvPr>
          <p:cNvPicPr>
            <a:picLocks noChangeAspect="1"/>
          </p:cNvPicPr>
          <p:nvPr/>
        </p:nvPicPr>
        <p:blipFill>
          <a:blip r:embed="rId4"/>
          <a:stretch>
            <a:fillRect/>
          </a:stretch>
        </p:blipFill>
        <p:spPr>
          <a:xfrm>
            <a:off x="1066437" y="5314677"/>
            <a:ext cx="1063555" cy="536523"/>
          </a:xfrm>
          <a:prstGeom prst="rect">
            <a:avLst/>
          </a:prstGeom>
        </p:spPr>
      </p:pic>
      <p:sp>
        <p:nvSpPr>
          <p:cNvPr id="27" name="TextBox 26">
            <a:extLst>
              <a:ext uri="{FF2B5EF4-FFF2-40B4-BE49-F238E27FC236}">
                <a16:creationId xmlns:a16="http://schemas.microsoft.com/office/drawing/2014/main" id="{782A673E-7E78-6FDA-4F64-7A1A03930513}"/>
              </a:ext>
            </a:extLst>
          </p:cNvPr>
          <p:cNvSpPr txBox="1"/>
          <p:nvPr/>
        </p:nvSpPr>
        <p:spPr>
          <a:xfrm>
            <a:off x="2278116" y="5442227"/>
            <a:ext cx="4447555" cy="307777"/>
          </a:xfrm>
          <a:prstGeom prst="rect">
            <a:avLst/>
          </a:prstGeom>
          <a:noFill/>
          <a:ln>
            <a:solidFill>
              <a:schemeClr val="accent1"/>
            </a:solidFill>
          </a:ln>
        </p:spPr>
        <p:txBody>
          <a:bodyPr wrap="square" rtlCol="0">
            <a:spAutoFit/>
          </a:bodyPr>
          <a:lstStyle/>
          <a:p>
            <a:r>
              <a:rPr lang="en-ZA" sz="1400" b="1">
                <a:solidFill>
                  <a:schemeClr val="accent1">
                    <a:lumMod val="75000"/>
                  </a:schemeClr>
                </a:solidFill>
              </a:rPr>
              <a:t>Click on Reset Form to clear captured information</a:t>
            </a:r>
          </a:p>
        </p:txBody>
      </p:sp>
      <p:sp>
        <p:nvSpPr>
          <p:cNvPr id="25" name="TextBox 24">
            <a:extLst>
              <a:ext uri="{FF2B5EF4-FFF2-40B4-BE49-F238E27FC236}">
                <a16:creationId xmlns:a16="http://schemas.microsoft.com/office/drawing/2014/main" id="{79E89213-8879-EDF3-B9CD-B00D6C3B1B96}"/>
              </a:ext>
            </a:extLst>
          </p:cNvPr>
          <p:cNvSpPr txBox="1"/>
          <p:nvPr/>
        </p:nvSpPr>
        <p:spPr>
          <a:xfrm>
            <a:off x="7201962" y="5134450"/>
            <a:ext cx="4447555" cy="307777"/>
          </a:xfrm>
          <a:prstGeom prst="rect">
            <a:avLst/>
          </a:prstGeom>
          <a:noFill/>
          <a:ln>
            <a:solidFill>
              <a:schemeClr val="accent1"/>
            </a:solidFill>
          </a:ln>
        </p:spPr>
        <p:txBody>
          <a:bodyPr wrap="square" rtlCol="0">
            <a:spAutoFit/>
          </a:bodyPr>
          <a:lstStyle/>
          <a:p>
            <a:r>
              <a:rPr lang="en-ZA" sz="1400">
                <a:solidFill>
                  <a:schemeClr val="accent1">
                    <a:lumMod val="75000"/>
                  </a:schemeClr>
                </a:solidFill>
              </a:rPr>
              <a:t>Click on </a:t>
            </a:r>
            <a:r>
              <a:rPr lang="en-ZA" sz="1400" b="1">
                <a:solidFill>
                  <a:schemeClr val="accent1">
                    <a:lumMod val="75000"/>
                  </a:schemeClr>
                </a:solidFill>
              </a:rPr>
              <a:t>Next</a:t>
            </a:r>
            <a:r>
              <a:rPr lang="en-ZA" sz="1400">
                <a:solidFill>
                  <a:schemeClr val="accent1">
                    <a:lumMod val="75000"/>
                  </a:schemeClr>
                </a:solidFill>
              </a:rPr>
              <a:t> to move to the next screen</a:t>
            </a:r>
          </a:p>
        </p:txBody>
      </p:sp>
      <p:sp>
        <p:nvSpPr>
          <p:cNvPr id="39" name="Arrow: Left 38">
            <a:extLst>
              <a:ext uri="{FF2B5EF4-FFF2-40B4-BE49-F238E27FC236}">
                <a16:creationId xmlns:a16="http://schemas.microsoft.com/office/drawing/2014/main" id="{CE65D0CD-E0D9-BA37-7694-F752D5D840FA}"/>
              </a:ext>
            </a:extLst>
          </p:cNvPr>
          <p:cNvSpPr/>
          <p:nvPr/>
        </p:nvSpPr>
        <p:spPr>
          <a:xfrm rot="19303042">
            <a:off x="1334841" y="4989109"/>
            <a:ext cx="526749" cy="218797"/>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41" name="Rectangle 40">
            <a:extLst>
              <a:ext uri="{FF2B5EF4-FFF2-40B4-BE49-F238E27FC236}">
                <a16:creationId xmlns:a16="http://schemas.microsoft.com/office/drawing/2014/main" id="{8B671983-CFA2-D1AE-F22E-EF732C8D7FD8}"/>
              </a:ext>
            </a:extLst>
          </p:cNvPr>
          <p:cNvSpPr/>
          <p:nvPr/>
        </p:nvSpPr>
        <p:spPr>
          <a:xfrm>
            <a:off x="5787735" y="3943929"/>
            <a:ext cx="1189220" cy="14778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Tree>
    <p:extLst>
      <p:ext uri="{BB962C8B-B14F-4D97-AF65-F5344CB8AC3E}">
        <p14:creationId xmlns:p14="http://schemas.microsoft.com/office/powerpoint/2010/main" val="674739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E09F6F4-5C6D-3350-6A62-2FFC4D94A9FA}"/>
              </a:ext>
            </a:extLst>
          </p:cNvPr>
          <p:cNvPicPr>
            <a:picLocks noChangeAspect="1"/>
          </p:cNvPicPr>
          <p:nvPr/>
        </p:nvPicPr>
        <p:blipFill>
          <a:blip r:embed="rId2"/>
          <a:stretch>
            <a:fillRect/>
          </a:stretch>
        </p:blipFill>
        <p:spPr>
          <a:xfrm>
            <a:off x="688139" y="1379095"/>
            <a:ext cx="8627157" cy="4717977"/>
          </a:xfrm>
          <a:prstGeom prst="rect">
            <a:avLst/>
          </a:prstGeom>
        </p:spPr>
      </p:pic>
      <p:sp>
        <p:nvSpPr>
          <p:cNvPr id="10" name="TextBox 9">
            <a:extLst>
              <a:ext uri="{FF2B5EF4-FFF2-40B4-BE49-F238E27FC236}">
                <a16:creationId xmlns:a16="http://schemas.microsoft.com/office/drawing/2014/main" id="{ED533FF7-4DDB-FD0E-FF78-C6F3A2DE5125}"/>
              </a:ext>
            </a:extLst>
          </p:cNvPr>
          <p:cNvSpPr txBox="1"/>
          <p:nvPr/>
        </p:nvSpPr>
        <p:spPr>
          <a:xfrm>
            <a:off x="9661276" y="1486453"/>
            <a:ext cx="2387434" cy="1815882"/>
          </a:xfrm>
          <a:prstGeom prst="rect">
            <a:avLst/>
          </a:prstGeom>
          <a:noFill/>
          <a:ln>
            <a:solidFill>
              <a:schemeClr val="accent1"/>
            </a:solidFill>
          </a:ln>
        </p:spPr>
        <p:txBody>
          <a:bodyPr wrap="square" rtlCol="0">
            <a:spAutoFit/>
          </a:bodyPr>
          <a:lstStyle/>
          <a:p>
            <a:r>
              <a:rPr lang="en-ZA" sz="1600" b="1">
                <a:solidFill>
                  <a:srgbClr val="005087"/>
                </a:solidFill>
              </a:rPr>
              <a:t>As you complete the form , if you see a red colour on a certain field, just note that the field is mandatory and you have to complete the information</a:t>
            </a:r>
          </a:p>
        </p:txBody>
      </p:sp>
      <p:sp>
        <p:nvSpPr>
          <p:cNvPr id="3" name="Title 1">
            <a:extLst>
              <a:ext uri="{FF2B5EF4-FFF2-40B4-BE49-F238E27FC236}">
                <a16:creationId xmlns:a16="http://schemas.microsoft.com/office/drawing/2014/main" id="{667E4FB1-24C1-020E-0BAB-C754396F88F5}"/>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6" name="Picture 5">
            <a:extLst>
              <a:ext uri="{FF2B5EF4-FFF2-40B4-BE49-F238E27FC236}">
                <a16:creationId xmlns:a16="http://schemas.microsoft.com/office/drawing/2014/main" id="{91241067-0BDA-CB73-DCA6-4A52F987386F}"/>
              </a:ext>
            </a:extLst>
          </p:cNvPr>
          <p:cNvPicPr>
            <a:picLocks noChangeAspect="1"/>
          </p:cNvPicPr>
          <p:nvPr/>
        </p:nvPicPr>
        <p:blipFill>
          <a:blip r:embed="rId3"/>
          <a:stretch>
            <a:fillRect/>
          </a:stretch>
        </p:blipFill>
        <p:spPr>
          <a:xfrm>
            <a:off x="2674022" y="4069734"/>
            <a:ext cx="498076" cy="419433"/>
          </a:xfrm>
          <a:prstGeom prst="rect">
            <a:avLst/>
          </a:prstGeom>
        </p:spPr>
      </p:pic>
      <p:pic>
        <p:nvPicPr>
          <p:cNvPr id="9" name="Picture 8">
            <a:extLst>
              <a:ext uri="{FF2B5EF4-FFF2-40B4-BE49-F238E27FC236}">
                <a16:creationId xmlns:a16="http://schemas.microsoft.com/office/drawing/2014/main" id="{3BC213EC-F759-02B2-6F7E-02D14D3CAB24}"/>
              </a:ext>
            </a:extLst>
          </p:cNvPr>
          <p:cNvPicPr>
            <a:picLocks noChangeAspect="1"/>
          </p:cNvPicPr>
          <p:nvPr/>
        </p:nvPicPr>
        <p:blipFill>
          <a:blip r:embed="rId4"/>
          <a:stretch>
            <a:fillRect/>
          </a:stretch>
        </p:blipFill>
        <p:spPr>
          <a:xfrm>
            <a:off x="8310219" y="5667906"/>
            <a:ext cx="1169233" cy="536523"/>
          </a:xfrm>
          <a:prstGeom prst="rect">
            <a:avLst/>
          </a:prstGeom>
        </p:spPr>
      </p:pic>
      <p:sp>
        <p:nvSpPr>
          <p:cNvPr id="12" name="Arrow: Left 11">
            <a:extLst>
              <a:ext uri="{FF2B5EF4-FFF2-40B4-BE49-F238E27FC236}">
                <a16:creationId xmlns:a16="http://schemas.microsoft.com/office/drawing/2014/main" id="{F972314C-258F-1DFA-DD4C-A4798A0E009C}"/>
              </a:ext>
            </a:extLst>
          </p:cNvPr>
          <p:cNvSpPr/>
          <p:nvPr/>
        </p:nvSpPr>
        <p:spPr>
          <a:xfrm rot="19303042">
            <a:off x="9654750" y="5309462"/>
            <a:ext cx="526749" cy="218797"/>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2" name="Picture 1" descr="A black rectangle with red lines&#10;&#10;AI-generated content may be incorrect.">
            <a:extLst>
              <a:ext uri="{FF2B5EF4-FFF2-40B4-BE49-F238E27FC236}">
                <a16:creationId xmlns:a16="http://schemas.microsoft.com/office/drawing/2014/main" id="{F2D49A7B-6E4F-2582-4A1F-907F22160DE7}"/>
              </a:ext>
            </a:extLst>
          </p:cNvPr>
          <p:cNvPicPr>
            <a:picLocks noChangeAspect="1"/>
          </p:cNvPicPr>
          <p:nvPr/>
        </p:nvPicPr>
        <p:blipFill>
          <a:blip r:embed="rId4"/>
          <a:stretch>
            <a:fillRect/>
          </a:stretch>
        </p:blipFill>
        <p:spPr>
          <a:xfrm>
            <a:off x="690218" y="5667905"/>
            <a:ext cx="1169233" cy="536523"/>
          </a:xfrm>
          <a:prstGeom prst="rect">
            <a:avLst/>
          </a:prstGeom>
        </p:spPr>
      </p:pic>
    </p:spTree>
    <p:extLst>
      <p:ext uri="{BB962C8B-B14F-4D97-AF65-F5344CB8AC3E}">
        <p14:creationId xmlns:p14="http://schemas.microsoft.com/office/powerpoint/2010/main" val="1613565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534C8DC-1DE7-7093-730A-E4D04DEE23B9}"/>
              </a:ext>
            </a:extLst>
          </p:cNvPr>
          <p:cNvPicPr>
            <a:picLocks noChangeAspect="1"/>
          </p:cNvPicPr>
          <p:nvPr/>
        </p:nvPicPr>
        <p:blipFill>
          <a:blip r:embed="rId2"/>
          <a:stretch>
            <a:fillRect/>
          </a:stretch>
        </p:blipFill>
        <p:spPr>
          <a:xfrm>
            <a:off x="737439" y="1156970"/>
            <a:ext cx="10717121" cy="4544059"/>
          </a:xfrm>
          <a:prstGeom prst="rect">
            <a:avLst/>
          </a:prstGeom>
        </p:spPr>
      </p:pic>
      <p:sp>
        <p:nvSpPr>
          <p:cNvPr id="3" name="Title 1">
            <a:extLst>
              <a:ext uri="{FF2B5EF4-FFF2-40B4-BE49-F238E27FC236}">
                <a16:creationId xmlns:a16="http://schemas.microsoft.com/office/drawing/2014/main" id="{A089AAB8-19A6-1CD2-4343-E3FAA9C859D4}"/>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sp>
        <p:nvSpPr>
          <p:cNvPr id="2" name="TextBox 1">
            <a:extLst>
              <a:ext uri="{FF2B5EF4-FFF2-40B4-BE49-F238E27FC236}">
                <a16:creationId xmlns:a16="http://schemas.microsoft.com/office/drawing/2014/main" id="{885CF13B-4E5A-9F8C-450C-70106D0A430E}"/>
              </a:ext>
            </a:extLst>
          </p:cNvPr>
          <p:cNvSpPr txBox="1"/>
          <p:nvPr/>
        </p:nvSpPr>
        <p:spPr>
          <a:xfrm>
            <a:off x="2609348" y="4716088"/>
            <a:ext cx="4318057" cy="307777"/>
          </a:xfrm>
          <a:prstGeom prst="rect">
            <a:avLst/>
          </a:prstGeom>
          <a:noFill/>
        </p:spPr>
        <p:txBody>
          <a:bodyPr wrap="square" rtlCol="0">
            <a:spAutoFit/>
          </a:bodyPr>
          <a:lstStyle/>
          <a:p>
            <a:r>
              <a:rPr lang="en-ZA" sz="1400">
                <a:solidFill>
                  <a:schemeClr val="accent1">
                    <a:lumMod val="75000"/>
                  </a:schemeClr>
                </a:solidFill>
              </a:rPr>
              <a:t>Add </a:t>
            </a:r>
            <a:r>
              <a:rPr lang="en-ZA" sz="1400" b="1">
                <a:solidFill>
                  <a:schemeClr val="accent1">
                    <a:lumMod val="75000"/>
                  </a:schemeClr>
                </a:solidFill>
              </a:rPr>
              <a:t>travelling companions </a:t>
            </a:r>
            <a:r>
              <a:rPr lang="en-ZA" sz="1400">
                <a:solidFill>
                  <a:schemeClr val="accent1">
                    <a:lumMod val="75000"/>
                  </a:schemeClr>
                </a:solidFill>
              </a:rPr>
              <a:t>if applicable</a:t>
            </a:r>
          </a:p>
        </p:txBody>
      </p:sp>
      <p:pic>
        <p:nvPicPr>
          <p:cNvPr id="6" name="Picture 5">
            <a:extLst>
              <a:ext uri="{FF2B5EF4-FFF2-40B4-BE49-F238E27FC236}">
                <a16:creationId xmlns:a16="http://schemas.microsoft.com/office/drawing/2014/main" id="{9C04A898-9750-B4F8-1DE2-CBDFB5FD3FDE}"/>
              </a:ext>
            </a:extLst>
          </p:cNvPr>
          <p:cNvPicPr>
            <a:picLocks noChangeAspect="1"/>
          </p:cNvPicPr>
          <p:nvPr/>
        </p:nvPicPr>
        <p:blipFill>
          <a:blip r:embed="rId3"/>
          <a:stretch>
            <a:fillRect/>
          </a:stretch>
        </p:blipFill>
        <p:spPr>
          <a:xfrm>
            <a:off x="10116350" y="4707402"/>
            <a:ext cx="1169233" cy="536523"/>
          </a:xfrm>
          <a:prstGeom prst="rect">
            <a:avLst/>
          </a:prstGeom>
        </p:spPr>
      </p:pic>
      <p:sp>
        <p:nvSpPr>
          <p:cNvPr id="9" name="TextBox 8">
            <a:extLst>
              <a:ext uri="{FF2B5EF4-FFF2-40B4-BE49-F238E27FC236}">
                <a16:creationId xmlns:a16="http://schemas.microsoft.com/office/drawing/2014/main" id="{E5253E0F-CDB3-E856-2909-9D02C3138B4C}"/>
              </a:ext>
            </a:extLst>
          </p:cNvPr>
          <p:cNvSpPr txBox="1"/>
          <p:nvPr/>
        </p:nvSpPr>
        <p:spPr>
          <a:xfrm>
            <a:off x="2691868" y="1678083"/>
            <a:ext cx="9386807" cy="307777"/>
          </a:xfrm>
          <a:prstGeom prst="rect">
            <a:avLst/>
          </a:prstGeom>
          <a:noFill/>
          <a:ln>
            <a:solidFill>
              <a:schemeClr val="accent1"/>
            </a:solidFill>
          </a:ln>
        </p:spPr>
        <p:txBody>
          <a:bodyPr wrap="square" rtlCol="0">
            <a:spAutoFit/>
          </a:bodyPr>
          <a:lstStyle/>
          <a:p>
            <a:r>
              <a:rPr lang="en-ZA" sz="1400" b="1">
                <a:solidFill>
                  <a:schemeClr val="accent1">
                    <a:lumMod val="75000"/>
                  </a:schemeClr>
                </a:solidFill>
              </a:rPr>
              <a:t>Capture if travelling in personal or business , provide reason for travel and select where you are travelling From / To</a:t>
            </a:r>
          </a:p>
        </p:txBody>
      </p:sp>
      <p:sp>
        <p:nvSpPr>
          <p:cNvPr id="14" name="Arrow: Left 13">
            <a:extLst>
              <a:ext uri="{FF2B5EF4-FFF2-40B4-BE49-F238E27FC236}">
                <a16:creationId xmlns:a16="http://schemas.microsoft.com/office/drawing/2014/main" id="{3CBE260A-1887-5CDD-5A34-BE13BEA9AE96}"/>
              </a:ext>
            </a:extLst>
          </p:cNvPr>
          <p:cNvSpPr/>
          <p:nvPr/>
        </p:nvSpPr>
        <p:spPr>
          <a:xfrm rot="19303042">
            <a:off x="10755041" y="4259909"/>
            <a:ext cx="526749" cy="218797"/>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16" name="Arrow: Left 15">
            <a:extLst>
              <a:ext uri="{FF2B5EF4-FFF2-40B4-BE49-F238E27FC236}">
                <a16:creationId xmlns:a16="http://schemas.microsoft.com/office/drawing/2014/main" id="{F1FE4799-E585-CC91-6930-2439F43189E9}"/>
              </a:ext>
            </a:extLst>
          </p:cNvPr>
          <p:cNvSpPr/>
          <p:nvPr/>
        </p:nvSpPr>
        <p:spPr>
          <a:xfrm>
            <a:off x="3312040" y="3857383"/>
            <a:ext cx="764498" cy="262879"/>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4" name="Picture 3" descr="A black rectangle with red lines&#10;&#10;AI-generated content may be incorrect.">
            <a:extLst>
              <a:ext uri="{FF2B5EF4-FFF2-40B4-BE49-F238E27FC236}">
                <a16:creationId xmlns:a16="http://schemas.microsoft.com/office/drawing/2014/main" id="{8713D4A1-373D-8D73-0F99-6B9E05FADFD0}"/>
              </a:ext>
            </a:extLst>
          </p:cNvPr>
          <p:cNvPicPr>
            <a:picLocks noChangeAspect="1"/>
          </p:cNvPicPr>
          <p:nvPr/>
        </p:nvPicPr>
        <p:blipFill>
          <a:blip r:embed="rId3"/>
          <a:stretch>
            <a:fillRect/>
          </a:stretch>
        </p:blipFill>
        <p:spPr>
          <a:xfrm>
            <a:off x="1640404" y="4707401"/>
            <a:ext cx="1033535" cy="536523"/>
          </a:xfrm>
          <a:prstGeom prst="rect">
            <a:avLst/>
          </a:prstGeom>
        </p:spPr>
      </p:pic>
    </p:spTree>
    <p:extLst>
      <p:ext uri="{BB962C8B-B14F-4D97-AF65-F5344CB8AC3E}">
        <p14:creationId xmlns:p14="http://schemas.microsoft.com/office/powerpoint/2010/main" val="1285023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3BEFA97C-A48C-46D1-D450-736E6562F872}"/>
              </a:ext>
            </a:extLst>
          </p:cNvPr>
          <p:cNvPicPr>
            <a:picLocks noChangeAspect="1"/>
          </p:cNvPicPr>
          <p:nvPr/>
        </p:nvPicPr>
        <p:blipFill>
          <a:blip r:embed="rId2"/>
          <a:stretch>
            <a:fillRect/>
          </a:stretch>
        </p:blipFill>
        <p:spPr>
          <a:xfrm>
            <a:off x="297630" y="1829598"/>
            <a:ext cx="11222383" cy="3198804"/>
          </a:xfrm>
          <a:prstGeom prst="rect">
            <a:avLst/>
          </a:prstGeom>
        </p:spPr>
      </p:pic>
      <p:sp>
        <p:nvSpPr>
          <p:cNvPr id="14" name="Arrow: Left 13">
            <a:extLst>
              <a:ext uri="{FF2B5EF4-FFF2-40B4-BE49-F238E27FC236}">
                <a16:creationId xmlns:a16="http://schemas.microsoft.com/office/drawing/2014/main" id="{BB106FC2-3CD4-7953-2A4D-67B5DDF5E683}"/>
              </a:ext>
            </a:extLst>
          </p:cNvPr>
          <p:cNvSpPr/>
          <p:nvPr/>
        </p:nvSpPr>
        <p:spPr>
          <a:xfrm rot="19303042">
            <a:off x="2107570" y="2977476"/>
            <a:ext cx="695666" cy="264461"/>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3" name="Title 1">
            <a:extLst>
              <a:ext uri="{FF2B5EF4-FFF2-40B4-BE49-F238E27FC236}">
                <a16:creationId xmlns:a16="http://schemas.microsoft.com/office/drawing/2014/main" id="{0D163E42-F4B5-2FB9-6E2F-2BF0FEDCA5B4}"/>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spTree>
    <p:extLst>
      <p:ext uri="{BB962C8B-B14F-4D97-AF65-F5344CB8AC3E}">
        <p14:creationId xmlns:p14="http://schemas.microsoft.com/office/powerpoint/2010/main" val="2323859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A68EC-63B5-7685-1F08-A1B6F4405846}"/>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8591930-03CB-330C-45C0-41BEC597D2DE}"/>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4" name="Picture 3">
            <a:extLst>
              <a:ext uri="{FF2B5EF4-FFF2-40B4-BE49-F238E27FC236}">
                <a16:creationId xmlns:a16="http://schemas.microsoft.com/office/drawing/2014/main" id="{1122DC50-A792-7AB9-F424-9FBE862E3BA7}"/>
              </a:ext>
            </a:extLst>
          </p:cNvPr>
          <p:cNvPicPr>
            <a:picLocks noChangeAspect="1"/>
          </p:cNvPicPr>
          <p:nvPr/>
        </p:nvPicPr>
        <p:blipFill>
          <a:blip r:embed="rId2"/>
          <a:stretch>
            <a:fillRect/>
          </a:stretch>
        </p:blipFill>
        <p:spPr>
          <a:xfrm>
            <a:off x="122991" y="1375773"/>
            <a:ext cx="11946017" cy="2857899"/>
          </a:xfrm>
          <a:prstGeom prst="rect">
            <a:avLst/>
          </a:prstGeom>
        </p:spPr>
      </p:pic>
      <p:sp>
        <p:nvSpPr>
          <p:cNvPr id="7" name="TextBox 6">
            <a:extLst>
              <a:ext uri="{FF2B5EF4-FFF2-40B4-BE49-F238E27FC236}">
                <a16:creationId xmlns:a16="http://schemas.microsoft.com/office/drawing/2014/main" id="{144F76BA-4FE8-E487-3BDE-1A5CDC085B21}"/>
              </a:ext>
            </a:extLst>
          </p:cNvPr>
          <p:cNvSpPr txBox="1"/>
          <p:nvPr/>
        </p:nvSpPr>
        <p:spPr>
          <a:xfrm>
            <a:off x="3044341" y="1669269"/>
            <a:ext cx="5411449" cy="369332"/>
          </a:xfrm>
          <a:prstGeom prst="rect">
            <a:avLst/>
          </a:prstGeom>
          <a:noFill/>
          <a:ln>
            <a:solidFill>
              <a:schemeClr val="accent1"/>
            </a:solidFill>
          </a:ln>
        </p:spPr>
        <p:txBody>
          <a:bodyPr wrap="square" rtlCol="0">
            <a:spAutoFit/>
          </a:bodyPr>
          <a:lstStyle/>
          <a:p>
            <a:r>
              <a:rPr lang="en-ZA" b="1">
                <a:solidFill>
                  <a:schemeClr val="accent1">
                    <a:lumMod val="75000"/>
                  </a:schemeClr>
                </a:solidFill>
              </a:rPr>
              <a:t>Enter the Captcha code and click submit</a:t>
            </a:r>
          </a:p>
        </p:txBody>
      </p:sp>
      <p:sp>
        <p:nvSpPr>
          <p:cNvPr id="10" name="TextBox 9">
            <a:extLst>
              <a:ext uri="{FF2B5EF4-FFF2-40B4-BE49-F238E27FC236}">
                <a16:creationId xmlns:a16="http://schemas.microsoft.com/office/drawing/2014/main" id="{D251A84B-D023-63C3-F815-5F817C8CAAD1}"/>
              </a:ext>
            </a:extLst>
          </p:cNvPr>
          <p:cNvSpPr txBox="1"/>
          <p:nvPr/>
        </p:nvSpPr>
        <p:spPr>
          <a:xfrm>
            <a:off x="5121130" y="2930231"/>
            <a:ext cx="3972393" cy="369332"/>
          </a:xfrm>
          <a:prstGeom prst="rect">
            <a:avLst/>
          </a:prstGeom>
          <a:noFill/>
          <a:ln>
            <a:solidFill>
              <a:schemeClr val="accent1"/>
            </a:solidFill>
          </a:ln>
        </p:spPr>
        <p:txBody>
          <a:bodyPr wrap="square" rtlCol="0">
            <a:spAutoFit/>
          </a:bodyPr>
          <a:lstStyle/>
          <a:p>
            <a:r>
              <a:rPr lang="en-ZA" b="1">
                <a:solidFill>
                  <a:schemeClr val="accent1">
                    <a:lumMod val="75000"/>
                  </a:schemeClr>
                </a:solidFill>
              </a:rPr>
              <a:t>Regenerate new code / Audio</a:t>
            </a:r>
          </a:p>
        </p:txBody>
      </p:sp>
      <p:pic>
        <p:nvPicPr>
          <p:cNvPr id="12" name="Picture 11">
            <a:extLst>
              <a:ext uri="{FF2B5EF4-FFF2-40B4-BE49-F238E27FC236}">
                <a16:creationId xmlns:a16="http://schemas.microsoft.com/office/drawing/2014/main" id="{D34D5365-992F-E604-297E-3B7B9776F08F}"/>
              </a:ext>
            </a:extLst>
          </p:cNvPr>
          <p:cNvPicPr>
            <a:picLocks noChangeAspect="1"/>
          </p:cNvPicPr>
          <p:nvPr/>
        </p:nvPicPr>
        <p:blipFill>
          <a:blip r:embed="rId3"/>
          <a:stretch>
            <a:fillRect/>
          </a:stretch>
        </p:blipFill>
        <p:spPr>
          <a:xfrm>
            <a:off x="878273" y="3572556"/>
            <a:ext cx="1169233" cy="536523"/>
          </a:xfrm>
          <a:prstGeom prst="rect">
            <a:avLst/>
          </a:prstGeom>
        </p:spPr>
      </p:pic>
      <p:sp>
        <p:nvSpPr>
          <p:cNvPr id="16" name="Arrow: Left 15">
            <a:extLst>
              <a:ext uri="{FF2B5EF4-FFF2-40B4-BE49-F238E27FC236}">
                <a16:creationId xmlns:a16="http://schemas.microsoft.com/office/drawing/2014/main" id="{C6B43211-FF15-235B-322C-55541F4E109D}"/>
              </a:ext>
            </a:extLst>
          </p:cNvPr>
          <p:cNvSpPr/>
          <p:nvPr/>
        </p:nvSpPr>
        <p:spPr>
          <a:xfrm>
            <a:off x="2294657" y="3283271"/>
            <a:ext cx="764498" cy="177874"/>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cxnSp>
        <p:nvCxnSpPr>
          <p:cNvPr id="17" name="Straight Arrow Connector 16">
            <a:extLst>
              <a:ext uri="{FF2B5EF4-FFF2-40B4-BE49-F238E27FC236}">
                <a16:creationId xmlns:a16="http://schemas.microsoft.com/office/drawing/2014/main" id="{70CD67E3-7504-68A2-4E70-BEC0FD994265}"/>
              </a:ext>
            </a:extLst>
          </p:cNvPr>
          <p:cNvCxnSpPr>
            <a:cxnSpLocks/>
          </p:cNvCxnSpPr>
          <p:nvPr/>
        </p:nvCxnSpPr>
        <p:spPr>
          <a:xfrm flipH="1" flipV="1">
            <a:off x="2937012" y="2661726"/>
            <a:ext cx="2147663" cy="453171"/>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490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58C5272-A5D4-D49B-E29F-3A12DF439A02}"/>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11" name="Picture 10">
            <a:extLst>
              <a:ext uri="{FF2B5EF4-FFF2-40B4-BE49-F238E27FC236}">
                <a16:creationId xmlns:a16="http://schemas.microsoft.com/office/drawing/2014/main" id="{2B6BE323-8A8F-008F-BBDA-97260853ED76}"/>
              </a:ext>
            </a:extLst>
          </p:cNvPr>
          <p:cNvPicPr>
            <a:picLocks noChangeAspect="1"/>
          </p:cNvPicPr>
          <p:nvPr/>
        </p:nvPicPr>
        <p:blipFill>
          <a:blip r:embed="rId2"/>
          <a:stretch>
            <a:fillRect/>
          </a:stretch>
        </p:blipFill>
        <p:spPr>
          <a:xfrm>
            <a:off x="238026" y="1213749"/>
            <a:ext cx="8887045" cy="2031325"/>
          </a:xfrm>
          <a:prstGeom prst="rect">
            <a:avLst/>
          </a:prstGeom>
        </p:spPr>
      </p:pic>
      <p:sp>
        <p:nvSpPr>
          <p:cNvPr id="13" name="TextBox 12">
            <a:extLst>
              <a:ext uri="{FF2B5EF4-FFF2-40B4-BE49-F238E27FC236}">
                <a16:creationId xmlns:a16="http://schemas.microsoft.com/office/drawing/2014/main" id="{96201111-3486-E1E6-A167-5E2C36546241}"/>
              </a:ext>
            </a:extLst>
          </p:cNvPr>
          <p:cNvSpPr txBox="1"/>
          <p:nvPr/>
        </p:nvSpPr>
        <p:spPr>
          <a:xfrm>
            <a:off x="238026" y="3148609"/>
            <a:ext cx="10957810" cy="2308324"/>
          </a:xfrm>
          <a:prstGeom prst="rect">
            <a:avLst/>
          </a:prstGeom>
          <a:noFill/>
          <a:ln>
            <a:solidFill>
              <a:schemeClr val="accent1"/>
            </a:solidFill>
          </a:ln>
        </p:spPr>
        <p:txBody>
          <a:bodyPr wrap="square" rtlCol="0">
            <a:spAutoFit/>
          </a:bodyPr>
          <a:lstStyle/>
          <a:p>
            <a:endParaRPr lang="en-ZA">
              <a:solidFill>
                <a:schemeClr val="accent1">
                  <a:lumMod val="75000"/>
                </a:schemeClr>
              </a:solidFill>
            </a:endParaRPr>
          </a:p>
          <a:p>
            <a:r>
              <a:rPr lang="en-ZA" b="1">
                <a:solidFill>
                  <a:srgbClr val="FF0000"/>
                </a:solidFill>
              </a:rPr>
              <a:t>Important Note - </a:t>
            </a:r>
            <a:r>
              <a:rPr lang="en-ZA" b="1">
                <a:solidFill>
                  <a:schemeClr val="accent1">
                    <a:lumMod val="75000"/>
                  </a:schemeClr>
                </a:solidFill>
              </a:rPr>
              <a:t>Traveller will complete the: </a:t>
            </a:r>
          </a:p>
          <a:p>
            <a:endParaRPr lang="en-ZA">
              <a:solidFill>
                <a:schemeClr val="accent1">
                  <a:lumMod val="75000"/>
                </a:schemeClr>
              </a:solidFill>
            </a:endParaRPr>
          </a:p>
          <a:p>
            <a:pPr marL="285750" indent="-285750">
              <a:buFont typeface="Arial" panose="020B0604020202020204" pitchFamily="34" charset="0"/>
              <a:buChar char="•"/>
            </a:pPr>
            <a:r>
              <a:rPr lang="en-ZA">
                <a:solidFill>
                  <a:schemeClr val="accent1">
                    <a:lumMod val="75000"/>
                  </a:schemeClr>
                </a:solidFill>
              </a:rPr>
              <a:t>Mode of travel</a:t>
            </a:r>
          </a:p>
          <a:p>
            <a:pPr marL="285750" indent="-285750">
              <a:buFont typeface="Arial" panose="020B0604020202020204" pitchFamily="34" charset="0"/>
              <a:buChar char="•"/>
            </a:pPr>
            <a:r>
              <a:rPr lang="en-ZA">
                <a:solidFill>
                  <a:schemeClr val="accent1">
                    <a:lumMod val="75000"/>
                  </a:schemeClr>
                </a:solidFill>
              </a:rPr>
              <a:t>Traveller Details</a:t>
            </a:r>
          </a:p>
          <a:p>
            <a:pPr marL="285750" indent="-285750">
              <a:buFont typeface="Arial" panose="020B0604020202020204" pitchFamily="34" charset="0"/>
              <a:buChar char="•"/>
            </a:pPr>
            <a:r>
              <a:rPr lang="en-ZA">
                <a:solidFill>
                  <a:schemeClr val="accent1">
                    <a:lumMod val="75000"/>
                  </a:schemeClr>
                </a:solidFill>
              </a:rPr>
              <a:t>Travel Details</a:t>
            </a:r>
          </a:p>
          <a:p>
            <a:endParaRPr lang="en-ZA">
              <a:solidFill>
                <a:schemeClr val="accent1">
                  <a:lumMod val="75000"/>
                </a:schemeClr>
              </a:solidFill>
            </a:endParaRPr>
          </a:p>
          <a:p>
            <a:r>
              <a:rPr lang="en-ZA">
                <a:solidFill>
                  <a:schemeClr val="accent1">
                    <a:lumMod val="75000"/>
                  </a:schemeClr>
                </a:solidFill>
              </a:rPr>
              <a:t> And the next screens will also be displayed for traveller to complete for currency and  / or goods details</a:t>
            </a:r>
          </a:p>
        </p:txBody>
      </p:sp>
    </p:spTree>
    <p:extLst>
      <p:ext uri="{BB962C8B-B14F-4D97-AF65-F5344CB8AC3E}">
        <p14:creationId xmlns:p14="http://schemas.microsoft.com/office/powerpoint/2010/main" val="3792110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ECF85E-9ACC-A3C8-31CD-554D1B034F24}"/>
              </a:ext>
            </a:extLst>
          </p:cNvPr>
          <p:cNvPicPr>
            <a:picLocks noChangeAspect="1"/>
          </p:cNvPicPr>
          <p:nvPr/>
        </p:nvPicPr>
        <p:blipFill>
          <a:blip r:embed="rId2"/>
          <a:stretch>
            <a:fillRect/>
          </a:stretch>
        </p:blipFill>
        <p:spPr>
          <a:xfrm>
            <a:off x="841111" y="1695374"/>
            <a:ext cx="9974067" cy="3153215"/>
          </a:xfrm>
          <a:prstGeom prst="rect">
            <a:avLst/>
          </a:prstGeom>
        </p:spPr>
      </p:pic>
      <p:sp>
        <p:nvSpPr>
          <p:cNvPr id="3" name="Title 1">
            <a:extLst>
              <a:ext uri="{FF2B5EF4-FFF2-40B4-BE49-F238E27FC236}">
                <a16:creationId xmlns:a16="http://schemas.microsoft.com/office/drawing/2014/main" id="{FB25A80C-D3DA-8E52-0B8B-FB9BABC0A14B}"/>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4" name="Picture 3">
            <a:extLst>
              <a:ext uri="{FF2B5EF4-FFF2-40B4-BE49-F238E27FC236}">
                <a16:creationId xmlns:a16="http://schemas.microsoft.com/office/drawing/2014/main" id="{1B3B9DA7-7810-A715-7A5A-1C393C42C058}"/>
              </a:ext>
            </a:extLst>
          </p:cNvPr>
          <p:cNvPicPr>
            <a:picLocks noChangeAspect="1"/>
          </p:cNvPicPr>
          <p:nvPr/>
        </p:nvPicPr>
        <p:blipFill>
          <a:blip r:embed="rId3"/>
          <a:stretch>
            <a:fillRect/>
          </a:stretch>
        </p:blipFill>
        <p:spPr>
          <a:xfrm>
            <a:off x="9442417" y="3788811"/>
            <a:ext cx="1169233" cy="536523"/>
          </a:xfrm>
          <a:prstGeom prst="rect">
            <a:avLst/>
          </a:prstGeom>
        </p:spPr>
      </p:pic>
      <p:sp>
        <p:nvSpPr>
          <p:cNvPr id="6" name="TextBox 5">
            <a:extLst>
              <a:ext uri="{FF2B5EF4-FFF2-40B4-BE49-F238E27FC236}">
                <a16:creationId xmlns:a16="http://schemas.microsoft.com/office/drawing/2014/main" id="{FBC02D15-78F8-6387-2FB6-2BD167FCF77D}"/>
              </a:ext>
            </a:extLst>
          </p:cNvPr>
          <p:cNvSpPr txBox="1"/>
          <p:nvPr/>
        </p:nvSpPr>
        <p:spPr>
          <a:xfrm>
            <a:off x="5020318" y="2027576"/>
            <a:ext cx="5250518" cy="646331"/>
          </a:xfrm>
          <a:prstGeom prst="rect">
            <a:avLst/>
          </a:prstGeom>
          <a:noFill/>
          <a:ln>
            <a:solidFill>
              <a:schemeClr val="accent1"/>
            </a:solidFill>
          </a:ln>
        </p:spPr>
        <p:txBody>
          <a:bodyPr wrap="square" rtlCol="0">
            <a:spAutoFit/>
          </a:bodyPr>
          <a:lstStyle/>
          <a:p>
            <a:r>
              <a:rPr lang="en-ZA" b="1">
                <a:solidFill>
                  <a:schemeClr val="accent1">
                    <a:lumMod val="75000"/>
                  </a:schemeClr>
                </a:solidFill>
              </a:rPr>
              <a:t>Traveller must make any of the selections if they have currency to declare and click on next</a:t>
            </a:r>
          </a:p>
        </p:txBody>
      </p:sp>
      <p:pic>
        <p:nvPicPr>
          <p:cNvPr id="2" name="Picture 1" descr="A black rectangle with red lines&#10;&#10;AI-generated content may be incorrect.">
            <a:extLst>
              <a:ext uri="{FF2B5EF4-FFF2-40B4-BE49-F238E27FC236}">
                <a16:creationId xmlns:a16="http://schemas.microsoft.com/office/drawing/2014/main" id="{E8A1C8DF-0DE8-64C2-C8BA-CC86B5B66D88}"/>
              </a:ext>
            </a:extLst>
          </p:cNvPr>
          <p:cNvPicPr>
            <a:picLocks noChangeAspect="1"/>
          </p:cNvPicPr>
          <p:nvPr/>
        </p:nvPicPr>
        <p:blipFill>
          <a:blip r:embed="rId3"/>
          <a:stretch>
            <a:fillRect/>
          </a:stretch>
        </p:blipFill>
        <p:spPr>
          <a:xfrm>
            <a:off x="1143924" y="3788810"/>
            <a:ext cx="1169233" cy="536523"/>
          </a:xfrm>
          <a:prstGeom prst="rect">
            <a:avLst/>
          </a:prstGeom>
        </p:spPr>
      </p:pic>
    </p:spTree>
    <p:extLst>
      <p:ext uri="{BB962C8B-B14F-4D97-AF65-F5344CB8AC3E}">
        <p14:creationId xmlns:p14="http://schemas.microsoft.com/office/powerpoint/2010/main" val="356958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4630F1-E317-3487-59F7-2623C9AD442A}"/>
              </a:ext>
            </a:extLst>
          </p:cNvPr>
          <p:cNvPicPr>
            <a:picLocks noChangeAspect="1"/>
          </p:cNvPicPr>
          <p:nvPr/>
        </p:nvPicPr>
        <p:blipFill>
          <a:blip r:embed="rId2"/>
          <a:stretch>
            <a:fillRect/>
          </a:stretch>
        </p:blipFill>
        <p:spPr>
          <a:xfrm>
            <a:off x="756492" y="1333207"/>
            <a:ext cx="10679015" cy="4191585"/>
          </a:xfrm>
          <a:prstGeom prst="rect">
            <a:avLst/>
          </a:prstGeom>
        </p:spPr>
      </p:pic>
      <p:sp>
        <p:nvSpPr>
          <p:cNvPr id="3" name="Title 1">
            <a:extLst>
              <a:ext uri="{FF2B5EF4-FFF2-40B4-BE49-F238E27FC236}">
                <a16:creationId xmlns:a16="http://schemas.microsoft.com/office/drawing/2014/main" id="{9354D7EB-A3F3-295F-A26B-D685C19554D2}"/>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5" name="Picture 4">
            <a:extLst>
              <a:ext uri="{FF2B5EF4-FFF2-40B4-BE49-F238E27FC236}">
                <a16:creationId xmlns:a16="http://schemas.microsoft.com/office/drawing/2014/main" id="{F169D1AA-1250-43D2-8115-923F88C7F726}"/>
              </a:ext>
            </a:extLst>
          </p:cNvPr>
          <p:cNvPicPr>
            <a:picLocks noChangeAspect="1"/>
          </p:cNvPicPr>
          <p:nvPr/>
        </p:nvPicPr>
        <p:blipFill>
          <a:blip r:embed="rId3"/>
          <a:stretch>
            <a:fillRect/>
          </a:stretch>
        </p:blipFill>
        <p:spPr>
          <a:xfrm>
            <a:off x="9691799" y="4675501"/>
            <a:ext cx="1169233" cy="536523"/>
          </a:xfrm>
          <a:prstGeom prst="rect">
            <a:avLst/>
          </a:prstGeom>
        </p:spPr>
      </p:pic>
      <p:sp>
        <p:nvSpPr>
          <p:cNvPr id="6" name="TextBox 5">
            <a:extLst>
              <a:ext uri="{FF2B5EF4-FFF2-40B4-BE49-F238E27FC236}">
                <a16:creationId xmlns:a16="http://schemas.microsoft.com/office/drawing/2014/main" id="{B4AD63AB-56A1-3AA6-FF31-9A0E015A22BD}"/>
              </a:ext>
            </a:extLst>
          </p:cNvPr>
          <p:cNvSpPr txBox="1"/>
          <p:nvPr/>
        </p:nvSpPr>
        <p:spPr>
          <a:xfrm>
            <a:off x="3731491" y="1859333"/>
            <a:ext cx="7435273" cy="338554"/>
          </a:xfrm>
          <a:prstGeom prst="rect">
            <a:avLst/>
          </a:prstGeom>
          <a:noFill/>
          <a:ln>
            <a:solidFill>
              <a:schemeClr val="accent1"/>
            </a:solidFill>
          </a:ln>
        </p:spPr>
        <p:txBody>
          <a:bodyPr wrap="square" rtlCol="0">
            <a:spAutoFit/>
          </a:bodyPr>
          <a:lstStyle/>
          <a:p>
            <a:r>
              <a:rPr lang="en-ZA" sz="1600" b="1">
                <a:solidFill>
                  <a:schemeClr val="accent1">
                    <a:lumMod val="75000"/>
                  </a:schemeClr>
                </a:solidFill>
              </a:rPr>
              <a:t>Traveller must click on Add currency in possession and capture details</a:t>
            </a:r>
          </a:p>
        </p:txBody>
      </p:sp>
      <p:sp>
        <p:nvSpPr>
          <p:cNvPr id="13" name="Arrow: Left 12">
            <a:extLst>
              <a:ext uri="{FF2B5EF4-FFF2-40B4-BE49-F238E27FC236}">
                <a16:creationId xmlns:a16="http://schemas.microsoft.com/office/drawing/2014/main" id="{55AC78D8-8381-FF50-CB68-E671DDA05882}"/>
              </a:ext>
            </a:extLst>
          </p:cNvPr>
          <p:cNvSpPr/>
          <p:nvPr/>
        </p:nvSpPr>
        <p:spPr>
          <a:xfrm rot="19303042">
            <a:off x="2820454" y="1819850"/>
            <a:ext cx="622410" cy="280222"/>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Tree>
    <p:extLst>
      <p:ext uri="{BB962C8B-B14F-4D97-AF65-F5344CB8AC3E}">
        <p14:creationId xmlns:p14="http://schemas.microsoft.com/office/powerpoint/2010/main" val="2067134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DCB9579-7DDD-90B3-B49B-33BECF2D7C15}"/>
              </a:ext>
            </a:extLst>
          </p:cNvPr>
          <p:cNvPicPr>
            <a:picLocks noChangeAspect="1"/>
          </p:cNvPicPr>
          <p:nvPr/>
        </p:nvPicPr>
        <p:blipFill>
          <a:blip r:embed="rId2"/>
          <a:stretch>
            <a:fillRect/>
          </a:stretch>
        </p:blipFill>
        <p:spPr>
          <a:xfrm>
            <a:off x="962151" y="1549495"/>
            <a:ext cx="10507541" cy="4515480"/>
          </a:xfrm>
          <a:prstGeom prst="rect">
            <a:avLst/>
          </a:prstGeom>
        </p:spPr>
      </p:pic>
      <p:sp>
        <p:nvSpPr>
          <p:cNvPr id="3" name="Title 1">
            <a:extLst>
              <a:ext uri="{FF2B5EF4-FFF2-40B4-BE49-F238E27FC236}">
                <a16:creationId xmlns:a16="http://schemas.microsoft.com/office/drawing/2014/main" id="{AC0750B1-26E6-5143-9238-3EFF335A5BE8}"/>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sp>
        <p:nvSpPr>
          <p:cNvPr id="6" name="TextBox 5">
            <a:extLst>
              <a:ext uri="{FF2B5EF4-FFF2-40B4-BE49-F238E27FC236}">
                <a16:creationId xmlns:a16="http://schemas.microsoft.com/office/drawing/2014/main" id="{AB8F0444-C793-BDE5-06C5-7F9536FBBC8F}"/>
              </a:ext>
            </a:extLst>
          </p:cNvPr>
          <p:cNvSpPr txBox="1"/>
          <p:nvPr/>
        </p:nvSpPr>
        <p:spPr>
          <a:xfrm>
            <a:off x="5133243" y="2653180"/>
            <a:ext cx="5486400" cy="2031325"/>
          </a:xfrm>
          <a:prstGeom prst="rect">
            <a:avLst/>
          </a:prstGeom>
          <a:noFill/>
          <a:ln>
            <a:solidFill>
              <a:schemeClr val="accent1"/>
            </a:solidFill>
          </a:ln>
        </p:spPr>
        <p:txBody>
          <a:bodyPr wrap="square" rtlCol="0">
            <a:spAutoFit/>
          </a:bodyPr>
          <a:lstStyle/>
          <a:p>
            <a:r>
              <a:rPr lang="en-ZA" b="1">
                <a:solidFill>
                  <a:schemeClr val="accent1">
                    <a:lumMod val="75000"/>
                  </a:schemeClr>
                </a:solidFill>
              </a:rPr>
              <a:t>When a traveller has goods to declare they : </a:t>
            </a:r>
          </a:p>
          <a:p>
            <a:endParaRPr lang="en-ZA" b="1">
              <a:solidFill>
                <a:schemeClr val="accent1">
                  <a:lumMod val="75000"/>
                </a:schemeClr>
              </a:solidFill>
            </a:endParaRPr>
          </a:p>
          <a:p>
            <a:pPr marL="285750" indent="-285750">
              <a:buFont typeface="Arial" panose="020B0604020202020204" pitchFamily="34" charset="0"/>
              <a:buChar char="•"/>
            </a:pPr>
            <a:r>
              <a:rPr lang="en-ZA" b="1">
                <a:solidFill>
                  <a:schemeClr val="accent1">
                    <a:lumMod val="75000"/>
                  </a:schemeClr>
                </a:solidFill>
              </a:rPr>
              <a:t>Must hover over the questions to get a brief description of the questions</a:t>
            </a:r>
          </a:p>
          <a:p>
            <a:pPr marL="285750" indent="-285750">
              <a:buFont typeface="Arial" panose="020B0604020202020204" pitchFamily="34" charset="0"/>
              <a:buChar char="•"/>
            </a:pPr>
            <a:r>
              <a:rPr lang="en-ZA" b="1">
                <a:solidFill>
                  <a:schemeClr val="accent1">
                    <a:lumMod val="75000"/>
                  </a:schemeClr>
                </a:solidFill>
              </a:rPr>
              <a:t>Change the toggle button to Yes if they want to declare goods in that category</a:t>
            </a:r>
          </a:p>
          <a:p>
            <a:pPr marL="285750" indent="-285750">
              <a:buFont typeface="Arial" panose="020B0604020202020204" pitchFamily="34" charset="0"/>
              <a:buChar char="•"/>
            </a:pPr>
            <a:r>
              <a:rPr lang="en-ZA" b="1">
                <a:solidFill>
                  <a:schemeClr val="accent1">
                    <a:lumMod val="75000"/>
                  </a:schemeClr>
                </a:solidFill>
              </a:rPr>
              <a:t>Click on Next to complete the goods details</a:t>
            </a:r>
          </a:p>
        </p:txBody>
      </p:sp>
      <p:pic>
        <p:nvPicPr>
          <p:cNvPr id="9" name="Picture 8">
            <a:extLst>
              <a:ext uri="{FF2B5EF4-FFF2-40B4-BE49-F238E27FC236}">
                <a16:creationId xmlns:a16="http://schemas.microsoft.com/office/drawing/2014/main" id="{F3A96C5D-E1E6-2717-6ECC-A02A21B38FD1}"/>
              </a:ext>
            </a:extLst>
          </p:cNvPr>
          <p:cNvPicPr>
            <a:picLocks noChangeAspect="1"/>
          </p:cNvPicPr>
          <p:nvPr/>
        </p:nvPicPr>
        <p:blipFill>
          <a:blip r:embed="rId3"/>
          <a:stretch>
            <a:fillRect/>
          </a:stretch>
        </p:blipFill>
        <p:spPr>
          <a:xfrm>
            <a:off x="9811872" y="5097242"/>
            <a:ext cx="1169233" cy="536523"/>
          </a:xfrm>
          <a:prstGeom prst="rect">
            <a:avLst/>
          </a:prstGeom>
        </p:spPr>
      </p:pic>
      <p:sp>
        <p:nvSpPr>
          <p:cNvPr id="4" name="Arrow: Left 3">
            <a:extLst>
              <a:ext uri="{FF2B5EF4-FFF2-40B4-BE49-F238E27FC236}">
                <a16:creationId xmlns:a16="http://schemas.microsoft.com/office/drawing/2014/main" id="{D8B0F87B-AC63-3E93-8178-559B46328F71}"/>
              </a:ext>
            </a:extLst>
          </p:cNvPr>
          <p:cNvSpPr/>
          <p:nvPr/>
        </p:nvSpPr>
        <p:spPr>
          <a:xfrm>
            <a:off x="3466412" y="3705800"/>
            <a:ext cx="1371401" cy="579121"/>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Tree>
    <p:extLst>
      <p:ext uri="{BB962C8B-B14F-4D97-AF65-F5344CB8AC3E}">
        <p14:creationId xmlns:p14="http://schemas.microsoft.com/office/powerpoint/2010/main" val="1453774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4E0CDD5-4555-A90C-C8E2-E30361589F06}"/>
              </a:ext>
            </a:extLst>
          </p:cNvPr>
          <p:cNvPicPr>
            <a:picLocks noChangeAspect="1"/>
          </p:cNvPicPr>
          <p:nvPr/>
        </p:nvPicPr>
        <p:blipFill>
          <a:blip r:embed="rId2"/>
          <a:stretch>
            <a:fillRect/>
          </a:stretch>
        </p:blipFill>
        <p:spPr>
          <a:xfrm>
            <a:off x="942256" y="1790344"/>
            <a:ext cx="10307488" cy="3648584"/>
          </a:xfrm>
          <a:prstGeom prst="rect">
            <a:avLst/>
          </a:prstGeom>
        </p:spPr>
      </p:pic>
      <p:sp>
        <p:nvSpPr>
          <p:cNvPr id="3" name="Title 1">
            <a:extLst>
              <a:ext uri="{FF2B5EF4-FFF2-40B4-BE49-F238E27FC236}">
                <a16:creationId xmlns:a16="http://schemas.microsoft.com/office/drawing/2014/main" id="{455C93CC-2797-6B72-1FB7-D093F02E1F27}"/>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sp>
        <p:nvSpPr>
          <p:cNvPr id="4" name="TextBox 3">
            <a:extLst>
              <a:ext uri="{FF2B5EF4-FFF2-40B4-BE49-F238E27FC236}">
                <a16:creationId xmlns:a16="http://schemas.microsoft.com/office/drawing/2014/main" id="{D056F8F2-31B1-75DE-425F-788A4E547882}"/>
              </a:ext>
            </a:extLst>
          </p:cNvPr>
          <p:cNvSpPr txBox="1"/>
          <p:nvPr/>
        </p:nvSpPr>
        <p:spPr>
          <a:xfrm>
            <a:off x="1539747" y="4923141"/>
            <a:ext cx="6985417" cy="369332"/>
          </a:xfrm>
          <a:prstGeom prst="rect">
            <a:avLst/>
          </a:prstGeom>
          <a:noFill/>
          <a:ln>
            <a:solidFill>
              <a:schemeClr val="accent1"/>
            </a:solidFill>
          </a:ln>
        </p:spPr>
        <p:txBody>
          <a:bodyPr wrap="square" rtlCol="0">
            <a:spAutoFit/>
          </a:bodyPr>
          <a:lstStyle/>
          <a:p>
            <a:r>
              <a:rPr lang="en-ZA" b="1">
                <a:solidFill>
                  <a:schemeClr val="accent1">
                    <a:lumMod val="75000"/>
                  </a:schemeClr>
                </a:solidFill>
              </a:rPr>
              <a:t>Traveller must complete details of goods they are declaring</a:t>
            </a:r>
          </a:p>
        </p:txBody>
      </p:sp>
      <p:cxnSp>
        <p:nvCxnSpPr>
          <p:cNvPr id="5" name="Straight Arrow Connector 4">
            <a:extLst>
              <a:ext uri="{FF2B5EF4-FFF2-40B4-BE49-F238E27FC236}">
                <a16:creationId xmlns:a16="http://schemas.microsoft.com/office/drawing/2014/main" id="{F0F43656-FF00-4F93-75FC-0715614DF22A}"/>
              </a:ext>
            </a:extLst>
          </p:cNvPr>
          <p:cNvCxnSpPr>
            <a:cxnSpLocks/>
          </p:cNvCxnSpPr>
          <p:nvPr/>
        </p:nvCxnSpPr>
        <p:spPr>
          <a:xfrm flipV="1">
            <a:off x="2613891" y="4177006"/>
            <a:ext cx="580983" cy="625050"/>
          </a:xfrm>
          <a:prstGeom prst="straightConnector1">
            <a:avLst/>
          </a:prstGeom>
          <a:ln w="76200">
            <a:solidFill>
              <a:srgbClr val="C00000"/>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0046269-66D5-F2B0-D134-2A0D92AFAC92}"/>
              </a:ext>
            </a:extLst>
          </p:cNvPr>
          <p:cNvPicPr>
            <a:picLocks noChangeAspect="1"/>
          </p:cNvPicPr>
          <p:nvPr/>
        </p:nvPicPr>
        <p:blipFill>
          <a:blip r:embed="rId3"/>
          <a:stretch>
            <a:fillRect/>
          </a:stretch>
        </p:blipFill>
        <p:spPr>
          <a:xfrm>
            <a:off x="9905020" y="4247719"/>
            <a:ext cx="1169233" cy="536523"/>
          </a:xfrm>
          <a:prstGeom prst="rect">
            <a:avLst/>
          </a:prstGeom>
        </p:spPr>
      </p:pic>
    </p:spTree>
    <p:extLst>
      <p:ext uri="{BB962C8B-B14F-4D97-AF65-F5344CB8AC3E}">
        <p14:creationId xmlns:p14="http://schemas.microsoft.com/office/powerpoint/2010/main" val="80537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451E449-D6BD-D746-4519-634543F2BD03}"/>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8" name="Picture 7">
            <a:extLst>
              <a:ext uri="{FF2B5EF4-FFF2-40B4-BE49-F238E27FC236}">
                <a16:creationId xmlns:a16="http://schemas.microsoft.com/office/drawing/2014/main" id="{E32C61A9-5316-CAE7-C5B7-4D30B3417D83}"/>
              </a:ext>
            </a:extLst>
          </p:cNvPr>
          <p:cNvPicPr>
            <a:picLocks noChangeAspect="1"/>
          </p:cNvPicPr>
          <p:nvPr/>
        </p:nvPicPr>
        <p:blipFill>
          <a:blip r:embed="rId2"/>
          <a:stretch>
            <a:fillRect/>
          </a:stretch>
        </p:blipFill>
        <p:spPr>
          <a:xfrm>
            <a:off x="443172" y="1018838"/>
            <a:ext cx="9497750" cy="4820323"/>
          </a:xfrm>
          <a:prstGeom prst="rect">
            <a:avLst/>
          </a:prstGeom>
        </p:spPr>
      </p:pic>
      <p:sp>
        <p:nvSpPr>
          <p:cNvPr id="9" name="TextBox 8">
            <a:extLst>
              <a:ext uri="{FF2B5EF4-FFF2-40B4-BE49-F238E27FC236}">
                <a16:creationId xmlns:a16="http://schemas.microsoft.com/office/drawing/2014/main" id="{F25B1D44-9BE3-70C3-5A03-7ECA622E1830}"/>
              </a:ext>
            </a:extLst>
          </p:cNvPr>
          <p:cNvSpPr txBox="1"/>
          <p:nvPr/>
        </p:nvSpPr>
        <p:spPr>
          <a:xfrm>
            <a:off x="2610353" y="1424271"/>
            <a:ext cx="8458139" cy="369332"/>
          </a:xfrm>
          <a:prstGeom prst="rect">
            <a:avLst/>
          </a:prstGeom>
          <a:noFill/>
          <a:ln>
            <a:solidFill>
              <a:schemeClr val="accent1"/>
            </a:solidFill>
          </a:ln>
        </p:spPr>
        <p:txBody>
          <a:bodyPr wrap="square">
            <a:spAutoFit/>
          </a:bodyPr>
          <a:lstStyle/>
          <a:p>
            <a:r>
              <a:rPr lang="en-ZA" b="1">
                <a:solidFill>
                  <a:schemeClr val="accent1">
                    <a:lumMod val="75000"/>
                  </a:schemeClr>
                </a:solidFill>
              </a:rPr>
              <a:t> </a:t>
            </a:r>
            <a:r>
              <a:rPr lang="en-ZA" sz="1800" b="1">
                <a:solidFill>
                  <a:schemeClr val="accent1">
                    <a:lumMod val="75000"/>
                  </a:schemeClr>
                </a:solidFill>
              </a:rPr>
              <a:t>Where duties are payable , the amount will be displayed to the traveller</a:t>
            </a:r>
            <a:endParaRPr lang="en-ZA" b="1"/>
          </a:p>
        </p:txBody>
      </p:sp>
      <p:pic>
        <p:nvPicPr>
          <p:cNvPr id="11" name="Picture 10">
            <a:extLst>
              <a:ext uri="{FF2B5EF4-FFF2-40B4-BE49-F238E27FC236}">
                <a16:creationId xmlns:a16="http://schemas.microsoft.com/office/drawing/2014/main" id="{24CC4394-3ECF-D309-30DC-397E8E731568}"/>
              </a:ext>
            </a:extLst>
          </p:cNvPr>
          <p:cNvPicPr>
            <a:picLocks noChangeAspect="1"/>
          </p:cNvPicPr>
          <p:nvPr/>
        </p:nvPicPr>
        <p:blipFill>
          <a:blip r:embed="rId3"/>
          <a:stretch>
            <a:fillRect/>
          </a:stretch>
        </p:blipFill>
        <p:spPr>
          <a:xfrm>
            <a:off x="6752063" y="2442904"/>
            <a:ext cx="1169233" cy="536523"/>
          </a:xfrm>
          <a:prstGeom prst="rect">
            <a:avLst/>
          </a:prstGeom>
        </p:spPr>
      </p:pic>
      <p:sp>
        <p:nvSpPr>
          <p:cNvPr id="13" name="Arrow: Left 12">
            <a:extLst>
              <a:ext uri="{FF2B5EF4-FFF2-40B4-BE49-F238E27FC236}">
                <a16:creationId xmlns:a16="http://schemas.microsoft.com/office/drawing/2014/main" id="{6B350B16-D18E-B0C9-C033-321FB4965D83}"/>
              </a:ext>
            </a:extLst>
          </p:cNvPr>
          <p:cNvSpPr/>
          <p:nvPr/>
        </p:nvSpPr>
        <p:spPr>
          <a:xfrm rot="19303042">
            <a:off x="7329919" y="1982377"/>
            <a:ext cx="669639" cy="210602"/>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Tree>
    <p:extLst>
      <p:ext uri="{BB962C8B-B14F-4D97-AF65-F5344CB8AC3E}">
        <p14:creationId xmlns:p14="http://schemas.microsoft.com/office/powerpoint/2010/main" val="4090669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69E6E-65B4-0870-E691-F69DC3F2F59B}"/>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80447917-A323-3008-4823-C8FB3C7D88AF}"/>
              </a:ext>
            </a:extLst>
          </p:cNvPr>
          <p:cNvSpPr/>
          <p:nvPr/>
        </p:nvSpPr>
        <p:spPr>
          <a:xfrm>
            <a:off x="1543987" y="3264108"/>
            <a:ext cx="9263921" cy="45719"/>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3" name="Title 1">
            <a:extLst>
              <a:ext uri="{FF2B5EF4-FFF2-40B4-BE49-F238E27FC236}">
                <a16:creationId xmlns:a16="http://schemas.microsoft.com/office/drawing/2014/main" id="{28032544-3C52-631D-AA71-836200901FF9}"/>
              </a:ext>
            </a:extLst>
          </p:cNvPr>
          <p:cNvSpPr>
            <a:spLocks noGrp="1"/>
          </p:cNvSpPr>
          <p:nvPr>
            <p:ph type="title"/>
          </p:nvPr>
        </p:nvSpPr>
        <p:spPr/>
        <p:txBody>
          <a:bodyPr>
            <a:normAutofit/>
          </a:bodyPr>
          <a:lstStyle/>
          <a:p>
            <a:r>
              <a:rPr lang="en-GB" sz="2500">
                <a:latin typeface="+mj-lt"/>
              </a:rPr>
              <a:t>SATMS Declaration Submission</a:t>
            </a:r>
            <a:endParaRPr lang="en-ZA" sz="2500">
              <a:latin typeface="+mj-lt"/>
            </a:endParaRPr>
          </a:p>
        </p:txBody>
      </p:sp>
      <p:pic>
        <p:nvPicPr>
          <p:cNvPr id="5" name="Picture 4">
            <a:extLst>
              <a:ext uri="{FF2B5EF4-FFF2-40B4-BE49-F238E27FC236}">
                <a16:creationId xmlns:a16="http://schemas.microsoft.com/office/drawing/2014/main" id="{08A281BB-3AAB-FA02-C0F1-FE17693BB961}"/>
              </a:ext>
            </a:extLst>
          </p:cNvPr>
          <p:cNvPicPr>
            <a:picLocks noChangeAspect="1"/>
          </p:cNvPicPr>
          <p:nvPr/>
        </p:nvPicPr>
        <p:blipFill>
          <a:blip r:embed="rId2"/>
          <a:stretch>
            <a:fillRect/>
          </a:stretch>
        </p:blipFill>
        <p:spPr>
          <a:xfrm>
            <a:off x="382768" y="1055741"/>
            <a:ext cx="9850225" cy="2715004"/>
          </a:xfrm>
          <a:prstGeom prst="rect">
            <a:avLst/>
          </a:prstGeom>
        </p:spPr>
      </p:pic>
      <p:pic>
        <p:nvPicPr>
          <p:cNvPr id="7" name="Picture 6">
            <a:extLst>
              <a:ext uri="{FF2B5EF4-FFF2-40B4-BE49-F238E27FC236}">
                <a16:creationId xmlns:a16="http://schemas.microsoft.com/office/drawing/2014/main" id="{E346C2F4-396F-D26B-BAF2-D670E91F0BEE}"/>
              </a:ext>
            </a:extLst>
          </p:cNvPr>
          <p:cNvPicPr>
            <a:picLocks noChangeAspect="1"/>
          </p:cNvPicPr>
          <p:nvPr/>
        </p:nvPicPr>
        <p:blipFill>
          <a:blip r:embed="rId3"/>
          <a:stretch>
            <a:fillRect/>
          </a:stretch>
        </p:blipFill>
        <p:spPr>
          <a:xfrm>
            <a:off x="382768" y="3605260"/>
            <a:ext cx="6892702" cy="3079571"/>
          </a:xfrm>
          <a:prstGeom prst="rect">
            <a:avLst/>
          </a:prstGeom>
        </p:spPr>
      </p:pic>
      <p:sp>
        <p:nvSpPr>
          <p:cNvPr id="12" name="TextBox 11">
            <a:extLst>
              <a:ext uri="{FF2B5EF4-FFF2-40B4-BE49-F238E27FC236}">
                <a16:creationId xmlns:a16="http://schemas.microsoft.com/office/drawing/2014/main" id="{C8964D90-E817-227B-3B36-B19942D2B6EB}"/>
              </a:ext>
            </a:extLst>
          </p:cNvPr>
          <p:cNvSpPr txBox="1"/>
          <p:nvPr/>
        </p:nvSpPr>
        <p:spPr>
          <a:xfrm>
            <a:off x="4628326" y="1687404"/>
            <a:ext cx="6716613" cy="646331"/>
          </a:xfrm>
          <a:prstGeom prst="rect">
            <a:avLst/>
          </a:prstGeom>
          <a:noFill/>
          <a:ln>
            <a:solidFill>
              <a:schemeClr val="accent1"/>
            </a:solidFill>
          </a:ln>
        </p:spPr>
        <p:txBody>
          <a:bodyPr wrap="square" rtlCol="0">
            <a:spAutoFit/>
          </a:bodyPr>
          <a:lstStyle/>
          <a:p>
            <a:r>
              <a:rPr lang="en-ZA" b="1">
                <a:solidFill>
                  <a:schemeClr val="accent1">
                    <a:lumMod val="75000"/>
                  </a:schemeClr>
                </a:solidFill>
              </a:rPr>
              <a:t>Traveller must confirm that the information they have captured is true and correct by changing the toggle button to yes</a:t>
            </a:r>
          </a:p>
        </p:txBody>
      </p:sp>
      <p:sp>
        <p:nvSpPr>
          <p:cNvPr id="14" name="TextBox 13">
            <a:extLst>
              <a:ext uri="{FF2B5EF4-FFF2-40B4-BE49-F238E27FC236}">
                <a16:creationId xmlns:a16="http://schemas.microsoft.com/office/drawing/2014/main" id="{5DB9965E-D4AE-B610-5A6D-1BE665BFD459}"/>
              </a:ext>
            </a:extLst>
          </p:cNvPr>
          <p:cNvSpPr txBox="1"/>
          <p:nvPr/>
        </p:nvSpPr>
        <p:spPr>
          <a:xfrm>
            <a:off x="382768" y="2859044"/>
            <a:ext cx="6359172" cy="369332"/>
          </a:xfrm>
          <a:prstGeom prst="rect">
            <a:avLst/>
          </a:prstGeom>
          <a:noFill/>
        </p:spPr>
        <p:txBody>
          <a:bodyPr wrap="square" rtlCol="0">
            <a:spAutoFit/>
          </a:bodyPr>
          <a:lstStyle/>
          <a:p>
            <a:r>
              <a:rPr lang="en-ZA">
                <a:solidFill>
                  <a:schemeClr val="accent1">
                    <a:lumMod val="75000"/>
                  </a:schemeClr>
                </a:solidFill>
              </a:rPr>
              <a:t>Payment options will then be activated for traveller to select</a:t>
            </a:r>
          </a:p>
        </p:txBody>
      </p:sp>
      <p:sp>
        <p:nvSpPr>
          <p:cNvPr id="16" name="TextBox 15">
            <a:extLst>
              <a:ext uri="{FF2B5EF4-FFF2-40B4-BE49-F238E27FC236}">
                <a16:creationId xmlns:a16="http://schemas.microsoft.com/office/drawing/2014/main" id="{3E68EF9B-E1DE-267D-4B28-7EACC0C11693}"/>
              </a:ext>
            </a:extLst>
          </p:cNvPr>
          <p:cNvSpPr txBox="1"/>
          <p:nvPr/>
        </p:nvSpPr>
        <p:spPr>
          <a:xfrm>
            <a:off x="6741940" y="4498714"/>
            <a:ext cx="4768748" cy="646331"/>
          </a:xfrm>
          <a:prstGeom prst="rect">
            <a:avLst/>
          </a:prstGeom>
          <a:noFill/>
          <a:ln>
            <a:solidFill>
              <a:schemeClr val="accent1"/>
            </a:solidFill>
          </a:ln>
        </p:spPr>
        <p:txBody>
          <a:bodyPr wrap="square" rtlCol="0">
            <a:spAutoFit/>
          </a:bodyPr>
          <a:lstStyle/>
          <a:p>
            <a:r>
              <a:rPr lang="en-ZA" b="1">
                <a:solidFill>
                  <a:srgbClr val="C00000"/>
                </a:solidFill>
              </a:rPr>
              <a:t>Last step </a:t>
            </a:r>
            <a:endParaRPr lang="en-ZA" b="1">
              <a:solidFill>
                <a:schemeClr val="accent1">
                  <a:lumMod val="75000"/>
                </a:schemeClr>
              </a:solidFill>
            </a:endParaRPr>
          </a:p>
          <a:p>
            <a:r>
              <a:rPr lang="en-ZA" b="1">
                <a:solidFill>
                  <a:schemeClr val="accent1">
                    <a:lumMod val="75000"/>
                  </a:schemeClr>
                </a:solidFill>
              </a:rPr>
              <a:t>Capture Captcha and Submit Declaration</a:t>
            </a:r>
          </a:p>
        </p:txBody>
      </p:sp>
      <p:sp>
        <p:nvSpPr>
          <p:cNvPr id="21" name="Arrow: Left 20">
            <a:extLst>
              <a:ext uri="{FF2B5EF4-FFF2-40B4-BE49-F238E27FC236}">
                <a16:creationId xmlns:a16="http://schemas.microsoft.com/office/drawing/2014/main" id="{B15B027B-FE4B-2DFD-4F26-EADC1A8503C0}"/>
              </a:ext>
            </a:extLst>
          </p:cNvPr>
          <p:cNvSpPr/>
          <p:nvPr/>
        </p:nvSpPr>
        <p:spPr>
          <a:xfrm rot="19303042">
            <a:off x="8152647" y="2794823"/>
            <a:ext cx="669639" cy="210602"/>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3" name="Arrow: Left 22">
            <a:extLst>
              <a:ext uri="{FF2B5EF4-FFF2-40B4-BE49-F238E27FC236}">
                <a16:creationId xmlns:a16="http://schemas.microsoft.com/office/drawing/2014/main" id="{2D1FDBAC-C34F-1B8E-D1F4-9B3161D885E5}"/>
              </a:ext>
            </a:extLst>
          </p:cNvPr>
          <p:cNvSpPr/>
          <p:nvPr/>
        </p:nvSpPr>
        <p:spPr>
          <a:xfrm rot="19303042">
            <a:off x="2063260" y="1545117"/>
            <a:ext cx="884578" cy="25769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ZA"/>
          </a:p>
        </p:txBody>
      </p:sp>
    </p:spTree>
    <p:extLst>
      <p:ext uri="{BB962C8B-B14F-4D97-AF65-F5344CB8AC3E}">
        <p14:creationId xmlns:p14="http://schemas.microsoft.com/office/powerpoint/2010/main" val="1655321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8B95B-AE4B-0EBD-F084-CA22F0510D8C}"/>
            </a:ext>
          </a:extLst>
        </p:cNvPr>
        <p:cNvGrpSpPr/>
        <p:nvPr/>
      </p:nvGrpSpPr>
      <p:grpSpPr>
        <a:xfrm>
          <a:off x="0" y="0"/>
          <a:ext cx="0" cy="0"/>
          <a:chOff x="0" y="0"/>
          <a:chExt cx="0" cy="0"/>
        </a:xfrm>
      </p:grpSpPr>
      <p:sp>
        <p:nvSpPr>
          <p:cNvPr id="5" name="Content Placeholder 5">
            <a:extLst>
              <a:ext uri="{FF2B5EF4-FFF2-40B4-BE49-F238E27FC236}">
                <a16:creationId xmlns:a16="http://schemas.microsoft.com/office/drawing/2014/main" id="{CB4D460F-24C2-2B6F-C75F-AF72531628FC}"/>
              </a:ext>
            </a:extLst>
          </p:cNvPr>
          <p:cNvSpPr txBox="1"/>
          <p:nvPr/>
        </p:nvSpPr>
        <p:spPr>
          <a:xfrm>
            <a:off x="322489" y="119013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508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508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508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508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508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a:p>
          <a:p>
            <a:endParaRPr lang="en-ZA" sz="2400">
              <a:solidFill>
                <a:schemeClr val="accent1"/>
              </a:solidFill>
            </a:endParaRPr>
          </a:p>
        </p:txBody>
      </p:sp>
      <p:sp>
        <p:nvSpPr>
          <p:cNvPr id="11" name="FAQ Title">
            <a:extLst>
              <a:ext uri="{FF2B5EF4-FFF2-40B4-BE49-F238E27FC236}">
                <a16:creationId xmlns:a16="http://schemas.microsoft.com/office/drawing/2014/main" id="{332565A6-93D2-DCD2-B9BF-EAED17F21E0D}"/>
              </a:ext>
            </a:extLst>
          </p:cNvPr>
          <p:cNvSpPr txBox="1"/>
          <p:nvPr/>
        </p:nvSpPr>
        <p:spPr>
          <a:xfrm>
            <a:off x="7246288" y="1782501"/>
            <a:ext cx="4945711" cy="2133600"/>
          </a:xfrm>
          <a:prstGeom prst="rect">
            <a:avLst/>
          </a:prstGeom>
          <a:noFill/>
        </p:spPr>
        <p:txBody>
          <a:bodyPr wrap="square" lIns="0" tIns="0" rIns="0" bIns="0" anchor="t">
            <a:normAutofit/>
          </a:bodyPr>
          <a:lstStyle/>
          <a:p>
            <a:pPr>
              <a:lnSpc>
                <a:spcPct val="95000"/>
              </a:lnSpc>
            </a:pPr>
            <a:r>
              <a:rPr lang="en-US" sz="4000" b="1">
                <a:solidFill>
                  <a:srgbClr val="FFFFFF"/>
                </a:solidFill>
                <a:latin typeface="+mj-lt"/>
              </a:rPr>
              <a:t>Frequently Asked Questions</a:t>
            </a:r>
          </a:p>
          <a:p>
            <a:pPr>
              <a:lnSpc>
                <a:spcPct val="100000"/>
              </a:lnSpc>
              <a:spcBef>
                <a:spcPts val="900"/>
              </a:spcBef>
            </a:pPr>
            <a:r>
              <a:rPr lang="en-US">
                <a:solidFill>
                  <a:srgbClr val="DCE9F2"/>
                </a:solidFill>
                <a:latin typeface="+mj-lt"/>
              </a:rPr>
              <a:t>Your questions on Traveller D</a:t>
            </a:r>
            <a:r>
              <a:rPr lang="en-US">
                <a:solidFill>
                  <a:srgbClr val="DCE9F2"/>
                </a:solidFill>
                <a:latin typeface="Lato" panose="020F0502020204030203" pitchFamily="34" charset="77"/>
              </a:rPr>
              <a:t>eclaration answered</a:t>
            </a:r>
          </a:p>
        </p:txBody>
      </p:sp>
      <p:pic>
        <p:nvPicPr>
          <p:cNvPr id="13" name="Picture 12">
            <a:extLst>
              <a:ext uri="{FF2B5EF4-FFF2-40B4-BE49-F238E27FC236}">
                <a16:creationId xmlns:a16="http://schemas.microsoft.com/office/drawing/2014/main" id="{A8FF8C1B-B5C5-113F-8A81-F24758E8D304}"/>
              </a:ext>
            </a:extLst>
          </p:cNvPr>
          <p:cNvPicPr>
            <a:picLocks noChangeAspect="1"/>
          </p:cNvPicPr>
          <p:nvPr/>
        </p:nvPicPr>
        <p:blipFill>
          <a:blip r:embed="rId3"/>
          <a:srcRect t="2608" r="35957" b="1045"/>
          <a:stretch>
            <a:fillRect/>
          </a:stretch>
        </p:blipFill>
        <p:spPr>
          <a:xfrm>
            <a:off x="-180753" y="0"/>
            <a:ext cx="6932073" cy="6858000"/>
          </a:xfrm>
          <a:prstGeom prst="rect">
            <a:avLst/>
          </a:prstGeom>
        </p:spPr>
      </p:pic>
    </p:spTree>
    <p:extLst>
      <p:ext uri="{BB962C8B-B14F-4D97-AF65-F5344CB8AC3E}">
        <p14:creationId xmlns:p14="http://schemas.microsoft.com/office/powerpoint/2010/main" val="3476775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6EB40-F43A-4173-F2A0-D20234189D62}"/>
            </a:ext>
          </a:extLst>
        </p:cNvPr>
        <p:cNvGrpSpPr/>
        <p:nvPr/>
      </p:nvGrpSpPr>
      <p:grpSpPr>
        <a:xfrm>
          <a:off x="0" y="0"/>
          <a:ext cx="0" cy="0"/>
          <a:chOff x="0" y="0"/>
          <a:chExt cx="0" cy="0"/>
        </a:xfrm>
      </p:grpSpPr>
      <p:sp>
        <p:nvSpPr>
          <p:cNvPr id="7" name="Shape 10">
            <a:extLst>
              <a:ext uri="{FF2B5EF4-FFF2-40B4-BE49-F238E27FC236}">
                <a16:creationId xmlns:a16="http://schemas.microsoft.com/office/drawing/2014/main" id="{674C2D5C-41C0-8F55-AA90-70348884A185}"/>
              </a:ext>
            </a:extLst>
          </p:cNvPr>
          <p:cNvSpPr/>
          <p:nvPr/>
        </p:nvSpPr>
        <p:spPr>
          <a:xfrm>
            <a:off x="223639" y="1634323"/>
            <a:ext cx="5806042" cy="2367540"/>
          </a:xfrm>
          <a:prstGeom prst="roundRect">
            <a:avLst>
              <a:gd name="adj" fmla="val 4545"/>
            </a:avLst>
          </a:prstGeom>
          <a:solidFill>
            <a:srgbClr val="FFFFFF"/>
          </a:solidFill>
          <a:ln w="12700">
            <a:solidFill>
              <a:srgbClr val="D5E3EA"/>
            </a:solidFill>
            <a:prstDash val="solid"/>
          </a:ln>
          <a:effectLst/>
        </p:spPr>
        <p:txBody>
          <a:bodyPr/>
          <a:lstStyle/>
          <a:p>
            <a:r>
              <a:rPr lang="en-ZA" sz="1400" b="1">
                <a:solidFill>
                  <a:schemeClr val="accent1">
                    <a:lumMod val="50000"/>
                  </a:schemeClr>
                </a:solidFill>
              </a:rPr>
              <a:t>How will SARS address different compliance needs across air, land and sea travel? </a:t>
            </a:r>
          </a:p>
          <a:p>
            <a:r>
              <a:rPr lang="en-ZA" sz="1400"/>
              <a:t> </a:t>
            </a:r>
          </a:p>
          <a:p>
            <a:r>
              <a:rPr lang="en-ZA" sz="1400">
                <a:solidFill>
                  <a:schemeClr val="accent1">
                    <a:lumMod val="50000"/>
                  </a:schemeClr>
                </a:solidFill>
              </a:rPr>
              <a:t>SATMS has been designed to operate uniformly across air, land and sea travel and is guided by the relevant legislative framework governing traveller declarations and Customs compliance. While compliance requirements remain consistent, SARS adapts its operational processes, support channels and risk interventions to suit the unique characteristics of each mode of travel, ensuring both effective compliance management and a seamless traveller experience.</a:t>
            </a:r>
          </a:p>
        </p:txBody>
      </p:sp>
      <p:sp>
        <p:nvSpPr>
          <p:cNvPr id="9" name="Shape 18">
            <a:extLst>
              <a:ext uri="{FF2B5EF4-FFF2-40B4-BE49-F238E27FC236}">
                <a16:creationId xmlns:a16="http://schemas.microsoft.com/office/drawing/2014/main" id="{C45F7AF5-A322-C1B3-91B1-C25E72C7D619}"/>
              </a:ext>
            </a:extLst>
          </p:cNvPr>
          <p:cNvSpPr/>
          <p:nvPr/>
        </p:nvSpPr>
        <p:spPr>
          <a:xfrm>
            <a:off x="246050" y="4164787"/>
            <a:ext cx="5806042" cy="2501668"/>
          </a:xfrm>
          <a:prstGeom prst="roundRect">
            <a:avLst>
              <a:gd name="adj" fmla="val 4545"/>
            </a:avLst>
          </a:prstGeom>
          <a:solidFill>
            <a:srgbClr val="FFFFFF"/>
          </a:solidFill>
          <a:ln w="12700">
            <a:solidFill>
              <a:srgbClr val="D5E3EA"/>
            </a:solidFill>
            <a:prstDash val="solid"/>
          </a:ln>
          <a:effectLst/>
        </p:spPr>
        <p:txBody>
          <a:bodyPr/>
          <a:lstStyle/>
          <a:p>
            <a:r>
              <a:rPr lang="en-ZA" sz="1400" b="1">
                <a:solidFill>
                  <a:schemeClr val="accent1">
                    <a:lumMod val="50000"/>
                  </a:schemeClr>
                </a:solidFill>
              </a:rPr>
              <a:t>How will SARS prevent duplication between traveller and cargo   declarations?</a:t>
            </a:r>
          </a:p>
          <a:p>
            <a:r>
              <a:rPr lang="en-ZA" sz="1400"/>
              <a:t> </a:t>
            </a:r>
          </a:p>
          <a:p>
            <a:r>
              <a:rPr lang="en-ZA" sz="1400">
                <a:solidFill>
                  <a:schemeClr val="accent1">
                    <a:lumMod val="50000"/>
                  </a:schemeClr>
                </a:solidFill>
              </a:rPr>
              <a:t>Traveller and cargo declarations are managed through separate systems and processes. Traveller declarations are submitted through SATMS, while commercial cargo declarations are processed through the Declaration Processing System (DPS).Each system is designed for specific legislative and operational requirements, ensuring that information is captured once for the relevant purpose and avoiding unnecessary duplication while supporting effective Customs compliance and risk management.</a:t>
            </a:r>
          </a:p>
        </p:txBody>
      </p:sp>
      <p:sp>
        <p:nvSpPr>
          <p:cNvPr id="11" name="Shape 6">
            <a:extLst>
              <a:ext uri="{FF2B5EF4-FFF2-40B4-BE49-F238E27FC236}">
                <a16:creationId xmlns:a16="http://schemas.microsoft.com/office/drawing/2014/main" id="{9AA7B821-44C6-1413-CCEB-17ADE58835B5}"/>
              </a:ext>
            </a:extLst>
          </p:cNvPr>
          <p:cNvSpPr/>
          <p:nvPr/>
        </p:nvSpPr>
        <p:spPr>
          <a:xfrm>
            <a:off x="6256102" y="1634322"/>
            <a:ext cx="5806040" cy="2367539"/>
          </a:xfrm>
          <a:prstGeom prst="roundRect">
            <a:avLst>
              <a:gd name="adj" fmla="val 4545"/>
            </a:avLst>
          </a:prstGeom>
          <a:solidFill>
            <a:srgbClr val="FFFFFF"/>
          </a:solidFill>
          <a:ln w="12700">
            <a:solidFill>
              <a:srgbClr val="D5E3EA"/>
            </a:solidFill>
            <a:prstDash val="solid"/>
          </a:ln>
          <a:effectLst/>
        </p:spPr>
        <p:txBody>
          <a:bodyPr/>
          <a:lstStyle/>
          <a:p>
            <a:pPr lvl="0"/>
            <a:r>
              <a:rPr lang="en-ZA" sz="1400" b="1">
                <a:solidFill>
                  <a:schemeClr val="accent1">
                    <a:lumMod val="50000"/>
                  </a:schemeClr>
                </a:solidFill>
              </a:rPr>
              <a:t>Is there a bulk registration option for fleet businesses to register multiple drivers under a single business profile for cross-border travel declarations?</a:t>
            </a:r>
          </a:p>
          <a:p>
            <a:r>
              <a:rPr lang="en-ZA" sz="1400">
                <a:solidFill>
                  <a:schemeClr val="accent1">
                    <a:lumMod val="50000"/>
                  </a:schemeClr>
                </a:solidFill>
              </a:rPr>
              <a:t> </a:t>
            </a:r>
          </a:p>
          <a:p>
            <a:r>
              <a:rPr lang="en-ZA" sz="1400">
                <a:solidFill>
                  <a:schemeClr val="accent1">
                    <a:lumMod val="50000"/>
                  </a:schemeClr>
                </a:solidFill>
              </a:rPr>
              <a:t>Currently, SATMS does not provide a bulk-registration function that allows fleet businesses to register multiple drivers under a single business profile. Each driver must register and complete their own travel declaration. SARS will communicate any future enhancements to support fleet operators through official channels.</a:t>
            </a:r>
          </a:p>
        </p:txBody>
      </p:sp>
      <p:sp>
        <p:nvSpPr>
          <p:cNvPr id="13" name="Shape 26">
            <a:extLst>
              <a:ext uri="{FF2B5EF4-FFF2-40B4-BE49-F238E27FC236}">
                <a16:creationId xmlns:a16="http://schemas.microsoft.com/office/drawing/2014/main" id="{054FF1CE-6B9D-874D-1501-A8871A6F46CC}"/>
              </a:ext>
            </a:extLst>
          </p:cNvPr>
          <p:cNvSpPr/>
          <p:nvPr/>
        </p:nvSpPr>
        <p:spPr>
          <a:xfrm>
            <a:off x="6256102" y="4164787"/>
            <a:ext cx="5806041" cy="1667128"/>
          </a:xfrm>
          <a:prstGeom prst="roundRect">
            <a:avLst>
              <a:gd name="adj" fmla="val 4545"/>
            </a:avLst>
          </a:prstGeom>
          <a:solidFill>
            <a:srgbClr val="FFFFFF"/>
          </a:solidFill>
          <a:ln w="12700">
            <a:solidFill>
              <a:srgbClr val="D5E3EA"/>
            </a:solidFill>
            <a:prstDash val="solid"/>
          </a:ln>
          <a:effectLst/>
        </p:spPr>
        <p:txBody>
          <a:bodyPr/>
          <a:lstStyle/>
          <a:p>
            <a:r>
              <a:rPr lang="en-ZA" sz="1400" b="1">
                <a:solidFill>
                  <a:schemeClr val="accent1">
                    <a:lumMod val="50000"/>
                  </a:schemeClr>
                </a:solidFill>
              </a:rPr>
              <a:t>Could you please clarify whether the R100,000 threshold applies to foreign currency carried into South Africa by a foreign tourist?</a:t>
            </a:r>
          </a:p>
          <a:p>
            <a:r>
              <a:rPr lang="en-ZA" sz="1400">
                <a:solidFill>
                  <a:schemeClr val="accent1">
                    <a:lumMod val="50000"/>
                  </a:schemeClr>
                </a:solidFill>
              </a:rPr>
              <a:t> </a:t>
            </a:r>
          </a:p>
          <a:p>
            <a:r>
              <a:rPr lang="en-ZA" sz="1400">
                <a:solidFill>
                  <a:schemeClr val="accent1">
                    <a:lumMod val="50000"/>
                  </a:schemeClr>
                </a:solidFill>
              </a:rPr>
              <a:t>Yes.The declaration requirement applies to all travellers, including foreign tourists. Foreign currency being brought into or taken out of South Africa must be declared to SARS Customs where the total value exceeds R100,000 (or its foreign currency equivalent).</a:t>
            </a:r>
          </a:p>
        </p:txBody>
      </p:sp>
      <p:sp>
        <p:nvSpPr>
          <p:cNvPr id="2" name="Title 1">
            <a:extLst>
              <a:ext uri="{FF2B5EF4-FFF2-40B4-BE49-F238E27FC236}">
                <a16:creationId xmlns:a16="http://schemas.microsoft.com/office/drawing/2014/main" id="{2677A1DF-6BB0-9065-3709-7D23A88D4C46}"/>
              </a:ext>
            </a:extLst>
          </p:cNvPr>
          <p:cNvSpPr>
            <a:spLocks noGrp="1"/>
          </p:cNvSpPr>
          <p:nvPr>
            <p:ph type="title"/>
          </p:nvPr>
        </p:nvSpPr>
        <p:spPr/>
        <p:txBody>
          <a:bodyPr/>
          <a:lstStyle/>
          <a:p>
            <a:r>
              <a:rPr lang="en-US"/>
              <a:t>Frequently Asked Questions</a:t>
            </a:r>
            <a:endParaRPr lang="en-ZA"/>
          </a:p>
        </p:txBody>
      </p:sp>
    </p:spTree>
    <p:extLst>
      <p:ext uri="{BB962C8B-B14F-4D97-AF65-F5344CB8AC3E}">
        <p14:creationId xmlns:p14="http://schemas.microsoft.com/office/powerpoint/2010/main" val="900280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89813-9638-55E7-83F4-6E6EE3FBC683}"/>
            </a:ext>
          </a:extLst>
        </p:cNvPr>
        <p:cNvGrpSpPr/>
        <p:nvPr/>
      </p:nvGrpSpPr>
      <p:grpSpPr>
        <a:xfrm>
          <a:off x="0" y="0"/>
          <a:ext cx="0" cy="0"/>
          <a:chOff x="0" y="0"/>
          <a:chExt cx="0" cy="0"/>
        </a:xfrm>
      </p:grpSpPr>
      <p:sp>
        <p:nvSpPr>
          <p:cNvPr id="9" name="Shape 18">
            <a:extLst>
              <a:ext uri="{FF2B5EF4-FFF2-40B4-BE49-F238E27FC236}">
                <a16:creationId xmlns:a16="http://schemas.microsoft.com/office/drawing/2014/main" id="{39E9AA4F-22C5-7C5D-1948-38A8E43C7B3A}"/>
              </a:ext>
            </a:extLst>
          </p:cNvPr>
          <p:cNvSpPr/>
          <p:nvPr/>
        </p:nvSpPr>
        <p:spPr>
          <a:xfrm>
            <a:off x="158681" y="4360044"/>
            <a:ext cx="5959730" cy="2346667"/>
          </a:xfrm>
          <a:prstGeom prst="roundRect">
            <a:avLst>
              <a:gd name="adj" fmla="val 4545"/>
            </a:avLst>
          </a:prstGeom>
          <a:solidFill>
            <a:srgbClr val="FFFFFF"/>
          </a:solidFill>
          <a:ln w="12700">
            <a:solidFill>
              <a:srgbClr val="D5E3EA"/>
            </a:solidFill>
            <a:prstDash val="solid"/>
          </a:ln>
          <a:effectLst/>
        </p:spPr>
        <p:txBody>
          <a:bodyPr/>
          <a:lstStyle/>
          <a:p>
            <a:r>
              <a:rPr lang="en-ZA" sz="1400" b="1">
                <a:solidFill>
                  <a:schemeClr val="accent1">
                    <a:lumMod val="50000"/>
                  </a:schemeClr>
                </a:solidFill>
              </a:rPr>
              <a:t>If travellers return to South Africa with the same goods they temporarily took abroad, should they declare them as Goods for Re-importation or Goods for Temporary Importation?</a:t>
            </a:r>
          </a:p>
          <a:p>
            <a:endParaRPr lang="en-ZA" sz="1400" b="1">
              <a:solidFill>
                <a:schemeClr val="accent1">
                  <a:lumMod val="50000"/>
                </a:schemeClr>
              </a:solidFill>
            </a:endParaRPr>
          </a:p>
          <a:p>
            <a:r>
              <a:rPr lang="en-ZA" sz="1400">
                <a:solidFill>
                  <a:schemeClr val="accent1">
                    <a:lumMod val="50000"/>
                  </a:schemeClr>
                </a:solidFill>
              </a:rPr>
              <a:t>Goods that were temporarily exported from South Africa and are being brought back into the country should be declared as "Goods for Re-importation". To facilitate the process, the goods should have been declared to Customs when leaving South Africa as a temporary export and supporting documentation should be retained to confirm that the same goods are being re-imported.</a:t>
            </a:r>
          </a:p>
        </p:txBody>
      </p:sp>
      <p:sp>
        <p:nvSpPr>
          <p:cNvPr id="11" name="Shape 6">
            <a:extLst>
              <a:ext uri="{FF2B5EF4-FFF2-40B4-BE49-F238E27FC236}">
                <a16:creationId xmlns:a16="http://schemas.microsoft.com/office/drawing/2014/main" id="{8AE91190-4962-BE48-94BC-1E672B3B91AD}"/>
              </a:ext>
            </a:extLst>
          </p:cNvPr>
          <p:cNvSpPr/>
          <p:nvPr/>
        </p:nvSpPr>
        <p:spPr>
          <a:xfrm>
            <a:off x="6309573" y="1792521"/>
            <a:ext cx="5723746" cy="4209695"/>
          </a:xfrm>
          <a:prstGeom prst="roundRect">
            <a:avLst>
              <a:gd name="adj" fmla="val 4545"/>
            </a:avLst>
          </a:prstGeom>
          <a:solidFill>
            <a:srgbClr val="FFFFFF"/>
          </a:solidFill>
          <a:ln w="12700">
            <a:solidFill>
              <a:srgbClr val="D5E3EA"/>
            </a:solidFill>
            <a:prstDash val="solid"/>
          </a:ln>
          <a:effectLst/>
        </p:spPr>
        <p:txBody>
          <a:bodyPr/>
          <a:lstStyle/>
          <a:p>
            <a:pPr lvl="0"/>
            <a:r>
              <a:rPr lang="en-ZA" sz="1400" b="1">
                <a:solidFill>
                  <a:schemeClr val="accent1">
                    <a:lumMod val="50000"/>
                  </a:schemeClr>
                </a:solidFill>
              </a:rPr>
              <a:t>Why was the 24-hour submission window chosen, and is SARS considering extending it?</a:t>
            </a:r>
          </a:p>
          <a:p>
            <a:pPr lvl="0"/>
            <a:endParaRPr lang="en-ZA" sz="1400" b="1">
              <a:solidFill>
                <a:schemeClr val="accent1">
                  <a:lumMod val="50000"/>
                </a:schemeClr>
              </a:solidFill>
            </a:endParaRPr>
          </a:p>
          <a:p>
            <a:pPr lvl="0"/>
            <a:r>
              <a:rPr lang="en-ZA" sz="1400">
                <a:solidFill>
                  <a:schemeClr val="accent1">
                    <a:lumMod val="50000"/>
                  </a:schemeClr>
                </a:solidFill>
              </a:rPr>
              <a:t>The traveller declaration must currently be submitted within 24 hours before arrival in or departure from South Africa. This requirement is intended to ensure that the information provided reflects the traveller's final travel arrangements, goods, and currency being carried, while also allowing SARS sufficient time to undertake risk assessment and traveller processing activities before arrival or departure.</a:t>
            </a:r>
          </a:p>
          <a:p>
            <a:pPr lvl="0"/>
            <a:r>
              <a:rPr lang="en-ZA" sz="1400">
                <a:solidFill>
                  <a:schemeClr val="accent1">
                    <a:lumMod val="50000"/>
                  </a:schemeClr>
                </a:solidFill>
              </a:rPr>
              <a:t> </a:t>
            </a:r>
          </a:p>
          <a:p>
            <a:pPr lvl="0"/>
            <a:r>
              <a:rPr lang="en-ZA" sz="1400">
                <a:solidFill>
                  <a:schemeClr val="accent1">
                    <a:lumMod val="50000"/>
                  </a:schemeClr>
                </a:solidFill>
              </a:rPr>
              <a:t>The 24-hour submission window seeks to balance traveller convenience, data accuracy, and operational requirements. At present, travellers may submit their declaration at any time within this 24-hour period. While SARS continuously monitors the implementation of the South African Traveller Management System (SATMS) and considers stakeholder feedback, no decision has been taken to extend the submission window. Any future changes will be communicated through the appropriate governance and consultation processes</a:t>
            </a:r>
          </a:p>
        </p:txBody>
      </p:sp>
      <p:sp>
        <p:nvSpPr>
          <p:cNvPr id="5" name="Shape 18">
            <a:extLst>
              <a:ext uri="{FF2B5EF4-FFF2-40B4-BE49-F238E27FC236}">
                <a16:creationId xmlns:a16="http://schemas.microsoft.com/office/drawing/2014/main" id="{CA6ACA3F-4D5F-3F35-B4E4-2AE072CD63D5}"/>
              </a:ext>
            </a:extLst>
          </p:cNvPr>
          <p:cNvSpPr/>
          <p:nvPr/>
        </p:nvSpPr>
        <p:spPr>
          <a:xfrm>
            <a:off x="158681" y="1792521"/>
            <a:ext cx="5959731" cy="2501668"/>
          </a:xfrm>
          <a:prstGeom prst="roundRect">
            <a:avLst>
              <a:gd name="adj" fmla="val 4545"/>
            </a:avLst>
          </a:prstGeom>
          <a:solidFill>
            <a:srgbClr val="FFFFFF"/>
          </a:solidFill>
          <a:ln w="12700">
            <a:solidFill>
              <a:srgbClr val="D5E3EA"/>
            </a:solidFill>
            <a:prstDash val="solid"/>
          </a:ln>
          <a:effectLst/>
        </p:spPr>
        <p:txBody>
          <a:bodyPr/>
          <a:lstStyle/>
          <a:p>
            <a:r>
              <a:rPr lang="en-ZA" sz="1400" b="1">
                <a:solidFill>
                  <a:schemeClr val="accent1">
                    <a:lumMod val="50000"/>
                  </a:schemeClr>
                </a:solidFill>
              </a:rPr>
              <a:t>Must airline and vessel crew  complete a declaration for every journey?</a:t>
            </a:r>
          </a:p>
          <a:p>
            <a:endParaRPr lang="en-ZA" sz="1400" b="1">
              <a:solidFill>
                <a:schemeClr val="accent1">
                  <a:lumMod val="50000"/>
                </a:schemeClr>
              </a:solidFill>
            </a:endParaRPr>
          </a:p>
          <a:p>
            <a:r>
              <a:rPr lang="en-ZA" sz="1400">
                <a:solidFill>
                  <a:schemeClr val="accent1">
                    <a:lumMod val="50000"/>
                  </a:schemeClr>
                </a:solidFill>
              </a:rPr>
              <a:t>Yes, airline and vessel crew members must currently complete a traveller declaration for every international journey. The declaration is specific to each arrival or departure and enables SARS  to conduct the necessary risk assessment. SARS is also developing a Trusted Traveller Programme, which may in future provide differentiated facilitation measures for qualifying  traveller segments, including frequent travellers. Further details will be communicated as the programme progresses.</a:t>
            </a:r>
          </a:p>
        </p:txBody>
      </p:sp>
      <p:sp>
        <p:nvSpPr>
          <p:cNvPr id="7" name="Title 6">
            <a:extLst>
              <a:ext uri="{FF2B5EF4-FFF2-40B4-BE49-F238E27FC236}">
                <a16:creationId xmlns:a16="http://schemas.microsoft.com/office/drawing/2014/main" id="{93EEC4B8-4CB5-C4A4-C903-0965FC13A3C9}"/>
              </a:ext>
            </a:extLst>
          </p:cNvPr>
          <p:cNvSpPr>
            <a:spLocks noGrp="1"/>
          </p:cNvSpPr>
          <p:nvPr>
            <p:ph type="title"/>
          </p:nvPr>
        </p:nvSpPr>
        <p:spPr/>
        <p:txBody>
          <a:bodyPr/>
          <a:lstStyle/>
          <a:p>
            <a:r>
              <a:rPr lang="en-US"/>
              <a:t>Frequently Asked Questions</a:t>
            </a:r>
            <a:endParaRPr lang="en-ZA"/>
          </a:p>
        </p:txBody>
      </p:sp>
    </p:spTree>
    <p:extLst>
      <p:ext uri="{BB962C8B-B14F-4D97-AF65-F5344CB8AC3E}">
        <p14:creationId xmlns:p14="http://schemas.microsoft.com/office/powerpoint/2010/main" val="970473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648A-CE16-6293-D727-48375CB715AB}"/>
              </a:ext>
            </a:extLst>
          </p:cNvPr>
          <p:cNvSpPr>
            <a:spLocks noGrp="1"/>
          </p:cNvSpPr>
          <p:nvPr>
            <p:ph type="title"/>
          </p:nvPr>
        </p:nvSpPr>
        <p:spPr/>
        <p:txBody>
          <a:bodyPr>
            <a:normAutofit/>
          </a:bodyPr>
          <a:lstStyle/>
          <a:p>
            <a:r>
              <a:rPr lang="en-ZA">
                <a:latin typeface="+mj-lt"/>
              </a:rPr>
              <a:t>Conclusion</a:t>
            </a:r>
          </a:p>
        </p:txBody>
      </p:sp>
      <p:sp>
        <p:nvSpPr>
          <p:cNvPr id="4" name="TextBox 3">
            <a:extLst>
              <a:ext uri="{FF2B5EF4-FFF2-40B4-BE49-F238E27FC236}">
                <a16:creationId xmlns:a16="http://schemas.microsoft.com/office/drawing/2014/main" id="{A725AEAE-4C64-1920-8511-BCED3C39D89F}"/>
              </a:ext>
            </a:extLst>
          </p:cNvPr>
          <p:cNvSpPr txBox="1"/>
          <p:nvPr/>
        </p:nvSpPr>
        <p:spPr>
          <a:xfrm>
            <a:off x="1395252" y="5784406"/>
            <a:ext cx="8455767" cy="984885"/>
          </a:xfrm>
          <a:prstGeom prst="rect">
            <a:avLst/>
          </a:prstGeom>
          <a:noFill/>
        </p:spPr>
        <p:txBody>
          <a:bodyPr wrap="square">
            <a:spAutoFit/>
          </a:bodyPr>
          <a:lstStyle/>
          <a:p>
            <a:endParaRPr lang="en-ZA" sz="1600"/>
          </a:p>
          <a:p>
            <a:pPr algn="ctr"/>
            <a:r>
              <a:rPr lang="en-ZA" sz="1400" b="1">
                <a:solidFill>
                  <a:schemeClr val="accent1">
                    <a:lumMod val="50000"/>
                  </a:schemeClr>
                </a:solidFill>
              </a:rPr>
              <a:t>The following SARS delegates continue to provide the necessary support  on behalf of SARS.</a:t>
            </a:r>
          </a:p>
          <a:p>
            <a:pPr marL="285750" indent="-285750" algn="ctr">
              <a:buFont typeface="Wingdings" panose="05000000000000000000" pitchFamily="2" charset="2"/>
              <a:buChar char="v"/>
            </a:pPr>
            <a:r>
              <a:rPr lang="en-ZA" sz="1400" b="1">
                <a:solidFill>
                  <a:schemeClr val="accent1">
                    <a:lumMod val="50000"/>
                  </a:schemeClr>
                </a:solidFill>
              </a:rPr>
              <a:t>Public (Government Agencies)Stakeholder: Mrs Eureka Ramphal - eramphal@sars.gov.za   </a:t>
            </a:r>
          </a:p>
          <a:p>
            <a:pPr marL="285750" indent="-285750" algn="ctr">
              <a:buFont typeface="Wingdings" panose="05000000000000000000" pitchFamily="2" charset="2"/>
              <a:buChar char="v"/>
            </a:pPr>
            <a:r>
              <a:rPr lang="en-ZA" sz="1400" b="1">
                <a:solidFill>
                  <a:schemeClr val="accent1">
                    <a:lumMod val="50000"/>
                  </a:schemeClr>
                </a:solidFill>
              </a:rPr>
              <a:t>Private (Tourism Industry)Stakeholders: Ms Claudette Davis - cdavis2@sars.gov.za </a:t>
            </a:r>
          </a:p>
        </p:txBody>
      </p:sp>
      <p:pic>
        <p:nvPicPr>
          <p:cNvPr id="8" name="Picture 7">
            <a:extLst>
              <a:ext uri="{FF2B5EF4-FFF2-40B4-BE49-F238E27FC236}">
                <a16:creationId xmlns:a16="http://schemas.microsoft.com/office/drawing/2014/main" id="{5CC47418-9319-6247-FAF0-A3125FA56007}"/>
              </a:ext>
            </a:extLst>
          </p:cNvPr>
          <p:cNvPicPr>
            <a:picLocks noChangeAspect="1"/>
          </p:cNvPicPr>
          <p:nvPr/>
        </p:nvPicPr>
        <p:blipFill>
          <a:blip r:embed="rId3"/>
          <a:stretch>
            <a:fillRect/>
          </a:stretch>
        </p:blipFill>
        <p:spPr>
          <a:xfrm>
            <a:off x="2042767" y="651900"/>
            <a:ext cx="7880679" cy="5248656"/>
          </a:xfrm>
          <a:prstGeom prst="rect">
            <a:avLst/>
          </a:prstGeom>
        </p:spPr>
      </p:pic>
    </p:spTree>
    <p:extLst>
      <p:ext uri="{BB962C8B-B14F-4D97-AF65-F5344CB8AC3E}">
        <p14:creationId xmlns:p14="http://schemas.microsoft.com/office/powerpoint/2010/main" val="2685898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A6D70-7E61-E4C6-9064-A154A3E5D885}"/>
            </a:ext>
          </a:extLst>
        </p:cNvPr>
        <p:cNvGrpSpPr/>
        <p:nvPr/>
      </p:nvGrpSpPr>
      <p:grpSpPr>
        <a:xfrm>
          <a:off x="0" y="0"/>
          <a:ext cx="0" cy="0"/>
          <a:chOff x="0" y="0"/>
          <a:chExt cx="0" cy="0"/>
        </a:xfrm>
      </p:grpSpPr>
      <p:pic>
        <p:nvPicPr>
          <p:cNvPr id="5" name="WhatsApp Video 2026-07-03 at 17.52.11">
            <a:hlinkClick r:id="" action="ppaction://media"/>
            <a:extLst>
              <a:ext uri="{FF2B5EF4-FFF2-40B4-BE49-F238E27FC236}">
                <a16:creationId xmlns:a16="http://schemas.microsoft.com/office/drawing/2014/main" id="{B1CBFD25-E279-00F0-EFF7-FB6C700EB955}"/>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9250"/>
          </a:xfrm>
        </p:spPr>
      </p:pic>
    </p:spTree>
    <p:extLst>
      <p:ext uri="{BB962C8B-B14F-4D97-AF65-F5344CB8AC3E}">
        <p14:creationId xmlns:p14="http://schemas.microsoft.com/office/powerpoint/2010/main" val="411622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3193351"/>
      </p:ext>
    </p:extLst>
  </p:cSld>
  <p:clrMapOvr>
    <a:masterClrMapping/>
  </p:clrMapOvr>
</p:sld>
</file>

<file path=ppt/theme/theme1.xml><?xml version="1.0" encoding="utf-8"?>
<a:theme xmlns:a="http://schemas.openxmlformats.org/drawingml/2006/main" name="Office Theme">
  <a:themeElements>
    <a:clrScheme name="Embed SARS colours">
      <a:dk1>
        <a:srgbClr val="000000"/>
      </a:dk1>
      <a:lt1>
        <a:srgbClr val="FFFFFF"/>
      </a:lt1>
      <a:dk2>
        <a:srgbClr val="0E2841"/>
      </a:dk2>
      <a:lt2>
        <a:srgbClr val="E8E8E8"/>
      </a:lt2>
      <a:accent1>
        <a:srgbClr val="005087"/>
      </a:accent1>
      <a:accent2>
        <a:srgbClr val="004471"/>
      </a:accent2>
      <a:accent3>
        <a:srgbClr val="B0B1AF"/>
      </a:accent3>
      <a:accent4>
        <a:srgbClr val="0F9ED5"/>
      </a:accent4>
      <a:accent5>
        <a:srgbClr val="7CC0D7"/>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0232d10-43c2-4015-a68e-e3dd7579c29f">
      <Terms xmlns="http://schemas.microsoft.com/office/infopath/2007/PartnerControls"/>
    </lcf76f155ced4ddcb4097134ff3c332f>
    <TaxCatchAll xmlns="63e21234-1ca1-44fb-8eb8-43d1b81ae67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D23F29F5A12C4290A24A8A791540E1" ma:contentTypeVersion="16" ma:contentTypeDescription="Create a new document." ma:contentTypeScope="" ma:versionID="a8c77b969abcbf21981ed4dae2ea198d">
  <xsd:schema xmlns:xsd="http://www.w3.org/2001/XMLSchema" xmlns:xs="http://www.w3.org/2001/XMLSchema" xmlns:p="http://schemas.microsoft.com/office/2006/metadata/properties" xmlns:ns2="a0232d10-43c2-4015-a68e-e3dd7579c29f" xmlns:ns3="63e21234-1ca1-44fb-8eb8-43d1b81ae67d" targetNamespace="http://schemas.microsoft.com/office/2006/metadata/properties" ma:root="true" ma:fieldsID="873957927550bdbd23da6c8526a9e041" ns2:_="" ns3:_="">
    <xsd:import namespace="a0232d10-43c2-4015-a68e-e3dd7579c29f"/>
    <xsd:import namespace="63e21234-1ca1-44fb-8eb8-43d1b81ae67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32d10-43c2-4015-a68e-e3dd7579c2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b1b9d4a3-9100-4727-89e9-055356ec2bd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3e21234-1ca1-44fb-8eb8-43d1b81ae67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c14a029a-f469-41ac-bbe5-238ae669a57c}" ma:internalName="TaxCatchAll" ma:showField="CatchAllData" ma:web="63e21234-1ca1-44fb-8eb8-43d1b81ae67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63F0DB9-8B79-4C2E-9F5E-69477155B81E}">
  <ds:schemaRefs>
    <ds:schemaRef ds:uri="63e21234-1ca1-44fb-8eb8-43d1b81ae67d"/>
    <ds:schemaRef ds:uri="a0232d10-43c2-4015-a68e-e3dd7579c29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FBE260F-A62D-4900-A43A-3B9D21AB7D5B}">
  <ds:schemaRefs>
    <ds:schemaRef ds:uri="63e21234-1ca1-44fb-8eb8-43d1b81ae67d"/>
    <ds:schemaRef ds:uri="a0232d10-43c2-4015-a68e-e3dd7579c29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E65B73B-A1DA-474D-8C29-BE211F7B96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33</Slides>
  <Notes>12</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South African Traveller Management System </vt:lpstr>
      <vt:lpstr>SARS Communication Video </vt:lpstr>
      <vt:lpstr>Table of Content  </vt:lpstr>
      <vt:lpstr>Customs Strategic Role</vt:lpstr>
      <vt:lpstr>Traveller Declaration</vt:lpstr>
      <vt:lpstr>Customs Terminology for Declarations Process</vt:lpstr>
      <vt:lpstr>Customs terminology for declarations process</vt:lpstr>
      <vt:lpstr>Digital Customs Process + Future Opportunities</vt:lpstr>
      <vt:lpstr>Benefits of the South African Traveller Management System</vt:lpstr>
      <vt:lpstr>SATMS MobiApp</vt:lpstr>
      <vt:lpstr>SATMS Declaration Submission</vt:lpstr>
      <vt:lpstr>SARS Traveller Declaration: Guidance, Policy and Support</vt:lpstr>
      <vt:lpstr>Useful Links </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SATMS Declaration Submission</vt:lpstr>
      <vt:lpstr>PowerPoint Presentation</vt:lpstr>
      <vt:lpstr>Frequently Asked Questions</vt:lpstr>
      <vt:lpstr>Frequently Asked Questions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Nonhlanhla Joy Motaung</dc:creator>
  <cp:revision>2</cp:revision>
  <dcterms:created xsi:type="dcterms:W3CDTF">2025-12-05T09:32:12Z</dcterms:created>
  <dcterms:modified xsi:type="dcterms:W3CDTF">2026-10-20T11:49:17Z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0x010100E2D23F29F5A12C4290A24A8A791540E1</vt:lpwstr>
  </property>
  <property fmtid="{D5CDD505-2E9C-101B-9397-08002B2CF9AE}" pid="3" name="MediaServiceImageTags">
    <vt:lpwstr/>
  </property>
</Properties>
</file>