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5" r:id="rId5"/>
    <p:sldMasterId id="2147483794" r:id="rId6"/>
  </p:sldMasterIdLst>
  <p:notesMasterIdLst>
    <p:notesMasterId r:id="rId38"/>
  </p:notesMasterIdLst>
  <p:handoutMasterIdLst>
    <p:handoutMasterId r:id="rId39"/>
  </p:handoutMasterIdLst>
  <p:sldIdLst>
    <p:sldId id="256" r:id="rId7"/>
    <p:sldId id="355" r:id="rId8"/>
    <p:sldId id="324" r:id="rId9"/>
    <p:sldId id="399" r:id="rId10"/>
    <p:sldId id="353" r:id="rId11"/>
    <p:sldId id="444" r:id="rId12"/>
    <p:sldId id="380" r:id="rId13"/>
    <p:sldId id="460" r:id="rId14"/>
    <p:sldId id="343" r:id="rId15"/>
    <p:sldId id="438" r:id="rId16"/>
    <p:sldId id="425" r:id="rId17"/>
    <p:sldId id="358" r:id="rId18"/>
    <p:sldId id="445" r:id="rId19"/>
    <p:sldId id="446" r:id="rId20"/>
    <p:sldId id="447" r:id="rId21"/>
    <p:sldId id="461" r:id="rId22"/>
    <p:sldId id="462" r:id="rId23"/>
    <p:sldId id="463" r:id="rId24"/>
    <p:sldId id="465" r:id="rId25"/>
    <p:sldId id="469" r:id="rId26"/>
    <p:sldId id="466" r:id="rId27"/>
    <p:sldId id="467" r:id="rId28"/>
    <p:sldId id="468" r:id="rId29"/>
    <p:sldId id="427" r:id="rId30"/>
    <p:sldId id="429" r:id="rId31"/>
    <p:sldId id="428" r:id="rId32"/>
    <p:sldId id="349" r:id="rId33"/>
    <p:sldId id="350" r:id="rId34"/>
    <p:sldId id="459" r:id="rId35"/>
    <p:sldId id="335" r:id="rId36"/>
    <p:sldId id="345" r:id="rId37"/>
  </p:sldIdLst>
  <p:sldSz cx="9144000" cy="6858000" type="screen4x3"/>
  <p:notesSz cx="6808788" cy="99409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lashé Lundall" initials="LL" lastIdx="5" clrIdx="0"/>
  <p:cmAuthor id="1" name="Nicola Symington" initials="N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483E"/>
    <a:srgbClr val="ED2BD6"/>
    <a:srgbClr val="996633"/>
    <a:srgbClr val="009242"/>
    <a:srgbClr val="D7736B"/>
    <a:srgbClr val="F892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522" autoAdjust="0"/>
  </p:normalViewPr>
  <p:slideViewPr>
    <p:cSldViewPr snapToGrid="0">
      <p:cViewPr>
        <p:scale>
          <a:sx n="91" d="100"/>
          <a:sy n="91" d="100"/>
        </p:scale>
        <p:origin x="-540" y="-47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718"/>
    </p:cViewPr>
  </p:sorterViewPr>
  <p:notesViewPr>
    <p:cSldViewPr snapToGrid="0">
      <p:cViewPr varScale="1">
        <p:scale>
          <a:sx n="77" d="100"/>
          <a:sy n="77" d="100"/>
        </p:scale>
        <p:origin x="-2190" y="-90"/>
      </p:cViewPr>
      <p:guideLst>
        <p:guide orient="horz" pos="3132"/>
        <p:guide pos="214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drawings/_rels/vmlDrawing5.vml.rels><?xml version="1.0" encoding="UTF-8" standalone="yes"?>
<Relationships xmlns="http://schemas.openxmlformats.org/package/2006/relationships"><Relationship Id="rId1" Type="http://schemas.openxmlformats.org/officeDocument/2006/relationships/image" Target="NULL"/></Relationships>
</file>

<file path=ppt/drawings/_rels/vmlDrawing6.vml.rels><?xml version="1.0" encoding="UTF-8" standalone="yes"?>
<Relationships xmlns="http://schemas.openxmlformats.org/package/2006/relationships"><Relationship Id="rId1" Type="http://schemas.openxmlformats.org/officeDocument/2006/relationships/image" Target="NULL"/></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55777" y="9441816"/>
            <a:ext cx="2951392" cy="497524"/>
          </a:xfrm>
          <a:prstGeom prst="rect">
            <a:avLst/>
          </a:prstGeom>
        </p:spPr>
        <p:txBody>
          <a:bodyPr vert="horz" lIns="91442" tIns="45721" rIns="91442" bIns="45721" rtlCol="0" anchor="b"/>
          <a:lstStyle>
            <a:lvl1pPr algn="r" fontAlgn="auto">
              <a:spcBef>
                <a:spcPts val="0"/>
              </a:spcBef>
              <a:spcAft>
                <a:spcPts val="0"/>
              </a:spcAft>
              <a:defRPr sz="1200">
                <a:latin typeface="+mn-lt"/>
              </a:defRPr>
            </a:lvl1pPr>
          </a:lstStyle>
          <a:p>
            <a:pPr>
              <a:defRPr/>
            </a:pPr>
            <a:fld id="{924F0001-9A20-4D4D-8806-FE43A3CE0D53}" type="slidenum">
              <a:rPr lang="en-ZA"/>
              <a:pPr>
                <a:defRPr/>
              </a:pPr>
              <a:t>‹#›</a:t>
            </a:fld>
            <a:endParaRPr lang="en-ZA" dirty="0"/>
          </a:p>
        </p:txBody>
      </p:sp>
      <p:sp>
        <p:nvSpPr>
          <p:cNvPr id="6" name="Footer Placeholder 5"/>
          <p:cNvSpPr>
            <a:spLocks noGrp="1"/>
          </p:cNvSpPr>
          <p:nvPr>
            <p:ph type="ftr" sz="quarter" idx="2"/>
          </p:nvPr>
        </p:nvSpPr>
        <p:spPr>
          <a:xfrm>
            <a:off x="2" y="9442284"/>
            <a:ext cx="2951217" cy="497046"/>
          </a:xfrm>
          <a:prstGeom prst="rect">
            <a:avLst/>
          </a:prstGeom>
        </p:spPr>
        <p:txBody>
          <a:bodyPr vert="horz" lIns="92254" tIns="46127" rIns="92254" bIns="46127" rtlCol="0" anchor="b"/>
          <a:lstStyle>
            <a:lvl1pPr algn="l">
              <a:defRPr sz="1200"/>
            </a:lvl1pPr>
          </a:lstStyle>
          <a:p>
            <a:endParaRPr lang="en-ZA" dirty="0"/>
          </a:p>
        </p:txBody>
      </p:sp>
    </p:spTree>
    <p:extLst>
      <p:ext uri="{BB962C8B-B14F-4D97-AF65-F5344CB8AC3E}">
        <p14:creationId xmlns:p14="http://schemas.microsoft.com/office/powerpoint/2010/main" val="3882899467"/>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3"/>
            <a:ext cx="2951393" cy="497524"/>
          </a:xfrm>
          <a:prstGeom prst="rect">
            <a:avLst/>
          </a:prstGeom>
        </p:spPr>
        <p:txBody>
          <a:bodyPr vert="horz" lIns="91442" tIns="45721" rIns="91442" bIns="45721" rtlCol="0"/>
          <a:lstStyle>
            <a:lvl1pPr algn="l" fontAlgn="auto">
              <a:spcBef>
                <a:spcPts val="0"/>
              </a:spcBef>
              <a:spcAft>
                <a:spcPts val="0"/>
              </a:spcAft>
              <a:defRPr sz="1200">
                <a:latin typeface="+mn-lt"/>
              </a:defRPr>
            </a:lvl1pPr>
          </a:lstStyle>
          <a:p>
            <a:pPr>
              <a:defRPr/>
            </a:pPr>
            <a:endParaRPr lang="en-ZA" dirty="0"/>
          </a:p>
        </p:txBody>
      </p:sp>
      <p:sp>
        <p:nvSpPr>
          <p:cNvPr id="3" name="Date Placeholder 2"/>
          <p:cNvSpPr>
            <a:spLocks noGrp="1"/>
          </p:cNvSpPr>
          <p:nvPr>
            <p:ph type="dt" idx="1"/>
          </p:nvPr>
        </p:nvSpPr>
        <p:spPr>
          <a:xfrm>
            <a:off x="3855777" y="3"/>
            <a:ext cx="2951392" cy="497524"/>
          </a:xfrm>
          <a:prstGeom prst="rect">
            <a:avLst/>
          </a:prstGeom>
        </p:spPr>
        <p:txBody>
          <a:bodyPr vert="horz" lIns="91442" tIns="45721" rIns="91442" bIns="45721" rtlCol="0"/>
          <a:lstStyle>
            <a:lvl1pPr algn="r" fontAlgn="auto">
              <a:spcBef>
                <a:spcPts val="0"/>
              </a:spcBef>
              <a:spcAft>
                <a:spcPts val="0"/>
              </a:spcAft>
              <a:defRPr sz="1200">
                <a:latin typeface="+mn-lt"/>
              </a:defRPr>
            </a:lvl1pPr>
          </a:lstStyle>
          <a:p>
            <a:pPr>
              <a:defRPr/>
            </a:pPr>
            <a:r>
              <a:rPr lang="en-US" dirty="0"/>
              <a:t>08/07/2010</a:t>
            </a:r>
            <a:endParaRPr lang="en-ZA" dirty="0"/>
          </a:p>
        </p:txBody>
      </p:sp>
      <p:sp>
        <p:nvSpPr>
          <p:cNvPr id="4" name="Slide Image Placeholder 3"/>
          <p:cNvSpPr>
            <a:spLocks noGrp="1" noRot="1" noChangeAspect="1"/>
          </p:cNvSpPr>
          <p:nvPr>
            <p:ph type="sldImg" idx="2"/>
          </p:nvPr>
        </p:nvSpPr>
        <p:spPr>
          <a:xfrm>
            <a:off x="922338" y="746125"/>
            <a:ext cx="4967287" cy="3725863"/>
          </a:xfrm>
          <a:prstGeom prst="rect">
            <a:avLst/>
          </a:prstGeom>
          <a:noFill/>
          <a:ln w="12700">
            <a:solidFill>
              <a:prstClr val="black"/>
            </a:solidFill>
          </a:ln>
        </p:spPr>
        <p:txBody>
          <a:bodyPr vert="horz" lIns="91442" tIns="45721" rIns="91442" bIns="45721" rtlCol="0" anchor="ctr"/>
          <a:lstStyle/>
          <a:p>
            <a:pPr lvl="0"/>
            <a:endParaRPr lang="en-ZA" noProof="0" dirty="0"/>
          </a:p>
        </p:txBody>
      </p:sp>
      <p:sp>
        <p:nvSpPr>
          <p:cNvPr id="5" name="Notes Placeholder 4"/>
          <p:cNvSpPr>
            <a:spLocks noGrp="1"/>
          </p:cNvSpPr>
          <p:nvPr>
            <p:ph type="body" sz="quarter" idx="3"/>
          </p:nvPr>
        </p:nvSpPr>
        <p:spPr>
          <a:xfrm>
            <a:off x="680719" y="4722500"/>
            <a:ext cx="5447354" cy="4472939"/>
          </a:xfrm>
          <a:prstGeom prst="rect">
            <a:avLst/>
          </a:prstGeom>
        </p:spPr>
        <p:txBody>
          <a:bodyPr vert="horz" lIns="91442" tIns="45721" rIns="91442" bIns="4572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ZA" noProof="0"/>
          </a:p>
        </p:txBody>
      </p:sp>
      <p:sp>
        <p:nvSpPr>
          <p:cNvPr id="6" name="Footer Placeholder 5"/>
          <p:cNvSpPr>
            <a:spLocks noGrp="1"/>
          </p:cNvSpPr>
          <p:nvPr>
            <p:ph type="ftr" sz="quarter" idx="4"/>
          </p:nvPr>
        </p:nvSpPr>
        <p:spPr>
          <a:xfrm>
            <a:off x="1" y="9441816"/>
            <a:ext cx="2951393" cy="497524"/>
          </a:xfrm>
          <a:prstGeom prst="rect">
            <a:avLst/>
          </a:prstGeom>
        </p:spPr>
        <p:txBody>
          <a:bodyPr vert="horz" lIns="91442" tIns="45721" rIns="91442" bIns="45721" rtlCol="0" anchor="b"/>
          <a:lstStyle>
            <a:lvl1pPr algn="l" fontAlgn="auto">
              <a:spcBef>
                <a:spcPts val="0"/>
              </a:spcBef>
              <a:spcAft>
                <a:spcPts val="0"/>
              </a:spcAft>
              <a:defRPr sz="1200">
                <a:latin typeface="+mn-lt"/>
              </a:defRPr>
            </a:lvl1pPr>
          </a:lstStyle>
          <a:p>
            <a:pPr>
              <a:defRPr/>
            </a:pPr>
            <a:endParaRPr lang="en-ZA" dirty="0"/>
          </a:p>
        </p:txBody>
      </p:sp>
      <p:sp>
        <p:nvSpPr>
          <p:cNvPr id="7" name="Slide Number Placeholder 6"/>
          <p:cNvSpPr>
            <a:spLocks noGrp="1"/>
          </p:cNvSpPr>
          <p:nvPr>
            <p:ph type="sldNum" sz="quarter" idx="5"/>
          </p:nvPr>
        </p:nvSpPr>
        <p:spPr>
          <a:xfrm>
            <a:off x="3855777" y="9441816"/>
            <a:ext cx="2951392" cy="497524"/>
          </a:xfrm>
          <a:prstGeom prst="rect">
            <a:avLst/>
          </a:prstGeom>
        </p:spPr>
        <p:txBody>
          <a:bodyPr vert="horz" lIns="91442" tIns="45721" rIns="91442" bIns="45721" rtlCol="0" anchor="b"/>
          <a:lstStyle>
            <a:lvl1pPr algn="r" fontAlgn="auto">
              <a:spcBef>
                <a:spcPts val="0"/>
              </a:spcBef>
              <a:spcAft>
                <a:spcPts val="0"/>
              </a:spcAft>
              <a:defRPr sz="1200">
                <a:latin typeface="+mn-lt"/>
              </a:defRPr>
            </a:lvl1pPr>
          </a:lstStyle>
          <a:p>
            <a:pPr>
              <a:defRPr/>
            </a:pPr>
            <a:fld id="{F9E74D0E-94CF-46E7-9A66-C54E7F85D869}" type="slidenum">
              <a:rPr lang="en-ZA"/>
              <a:pPr>
                <a:defRPr/>
              </a:pPr>
              <a:t>‹#›</a:t>
            </a:fld>
            <a:endParaRPr lang="en-ZA" dirty="0"/>
          </a:p>
        </p:txBody>
      </p:sp>
    </p:spTree>
    <p:extLst>
      <p:ext uri="{BB962C8B-B14F-4D97-AF65-F5344CB8AC3E}">
        <p14:creationId xmlns:p14="http://schemas.microsoft.com/office/powerpoint/2010/main" val="2388366024"/>
      </p:ext>
    </p:extLst>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ZA" dirty="0" smtClean="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E92060-C4AC-49BE-BF8A-C2435EA113BF}" type="slidenum">
              <a:rPr lang="en-ZA" smtClean="0"/>
              <a:pPr fontAlgn="base">
                <a:spcBef>
                  <a:spcPct val="0"/>
                </a:spcBef>
                <a:spcAft>
                  <a:spcPct val="0"/>
                </a:spcAft>
                <a:defRPr/>
              </a:pPr>
              <a:t>1</a:t>
            </a:fld>
            <a:endParaRPr lang="en-ZA" dirty="0" smtClean="0"/>
          </a:p>
        </p:txBody>
      </p:sp>
      <p:sp>
        <p:nvSpPr>
          <p:cNvPr id="1638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n-US" dirty="0" smtClean="0"/>
              <a:t>08/07/2010</a:t>
            </a:r>
            <a:endParaRPr lang="en-ZA" dirty="0" smtClean="0"/>
          </a:p>
        </p:txBody>
      </p:sp>
      <p:sp>
        <p:nvSpPr>
          <p:cNvPr id="16389" name="Header Placeholder 5"/>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ZA"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12</a:t>
            </a:fld>
            <a:endParaRPr lang="en-ZA"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ZA" dirty="0" smtClean="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1E92060-C4AC-49BE-BF8A-C2435EA113BF}" type="slidenum">
              <a:rPr lang="en-ZA" smtClean="0">
                <a:solidFill>
                  <a:prstClr val="black"/>
                </a:solidFill>
              </a:rPr>
              <a:pPr>
                <a:defRPr/>
              </a:pPr>
              <a:t>13</a:t>
            </a:fld>
            <a:endParaRPr lang="en-ZA" dirty="0" smtClean="0">
              <a:solidFill>
                <a:prstClr val="black"/>
              </a:solidFill>
            </a:endParaRPr>
          </a:p>
        </p:txBody>
      </p:sp>
      <p:sp>
        <p:nvSpPr>
          <p:cNvPr id="1638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r>
              <a:rPr lang="en-US" dirty="0" smtClean="0">
                <a:solidFill>
                  <a:prstClr val="black"/>
                </a:solidFill>
              </a:rPr>
              <a:t>08/07/2010</a:t>
            </a:r>
            <a:endParaRPr lang="en-ZA" dirty="0" smtClean="0">
              <a:solidFill>
                <a:prstClr val="black"/>
              </a:solidFill>
            </a:endParaRPr>
          </a:p>
        </p:txBody>
      </p:sp>
      <p:sp>
        <p:nvSpPr>
          <p:cNvPr id="16389" name="Header Placeholder 5"/>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a:defRPr/>
            </a:pPr>
            <a:endParaRPr lang="en-ZA" dirty="0" smtClean="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Header Placeholder 3"/>
          <p:cNvSpPr>
            <a:spLocks noGrp="1"/>
          </p:cNvSpPr>
          <p:nvPr>
            <p:ph type="hdr" sz="quarter" idx="10"/>
          </p:nvPr>
        </p:nvSpPr>
        <p:spPr/>
        <p:txBody>
          <a:bodyPr/>
          <a:lstStyle/>
          <a:p>
            <a:pPr>
              <a:defRPr/>
            </a:pPr>
            <a:endParaRPr lang="en-ZA" dirty="0">
              <a:solidFill>
                <a:prstClr val="black"/>
              </a:solidFill>
            </a:endParaRPr>
          </a:p>
        </p:txBody>
      </p:sp>
      <p:sp>
        <p:nvSpPr>
          <p:cNvPr id="5" name="Date Placeholder 4"/>
          <p:cNvSpPr>
            <a:spLocks noGrp="1"/>
          </p:cNvSpPr>
          <p:nvPr>
            <p:ph type="dt" idx="11"/>
          </p:nvPr>
        </p:nvSpPr>
        <p:spPr/>
        <p:txBody>
          <a:bodyPr/>
          <a:lstStyle/>
          <a:p>
            <a:pPr>
              <a:defRPr/>
            </a:pPr>
            <a:r>
              <a:rPr lang="en-US" dirty="0" smtClean="0">
                <a:solidFill>
                  <a:prstClr val="black"/>
                </a:solidFill>
              </a:rPr>
              <a:t>08/07/2010</a:t>
            </a:r>
            <a:endParaRPr lang="en-ZA" dirty="0">
              <a:solidFill>
                <a:prstClr val="black"/>
              </a:solidFill>
            </a:endParaRPr>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solidFill>
                  <a:prstClr val="black"/>
                </a:solidFill>
              </a:rPr>
              <a:pPr>
                <a:defRPr/>
              </a:pPr>
              <a:t>14</a:t>
            </a:fld>
            <a:endParaRPr lang="en-ZA" dirty="0">
              <a:solidFill>
                <a:prstClr val="black"/>
              </a:solidFill>
            </a:endParaRPr>
          </a:p>
        </p:txBody>
      </p:sp>
    </p:spTree>
    <p:extLst>
      <p:ext uri="{BB962C8B-B14F-4D97-AF65-F5344CB8AC3E}">
        <p14:creationId xmlns:p14="http://schemas.microsoft.com/office/powerpoint/2010/main" val="3454155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ZA" dirty="0" smtClean="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1E92060-C4AC-49BE-BF8A-C2435EA113BF}" type="slidenum">
              <a:rPr lang="en-ZA" smtClean="0">
                <a:solidFill>
                  <a:prstClr val="black"/>
                </a:solidFill>
              </a:rPr>
              <a:pPr>
                <a:defRPr/>
              </a:pPr>
              <a:t>15</a:t>
            </a:fld>
            <a:endParaRPr lang="en-ZA" dirty="0" smtClean="0">
              <a:solidFill>
                <a:prstClr val="black"/>
              </a:solidFill>
            </a:endParaRPr>
          </a:p>
        </p:txBody>
      </p:sp>
      <p:sp>
        <p:nvSpPr>
          <p:cNvPr id="1638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r>
              <a:rPr lang="en-US" dirty="0" smtClean="0">
                <a:solidFill>
                  <a:prstClr val="black"/>
                </a:solidFill>
              </a:rPr>
              <a:t>08/07/2010</a:t>
            </a:r>
            <a:endParaRPr lang="en-ZA" dirty="0" smtClean="0">
              <a:solidFill>
                <a:prstClr val="black"/>
              </a:solidFill>
            </a:endParaRPr>
          </a:p>
        </p:txBody>
      </p:sp>
      <p:sp>
        <p:nvSpPr>
          <p:cNvPr id="16389" name="Header Placeholder 5"/>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a:defRPr/>
            </a:pPr>
            <a:endParaRPr lang="en-ZA" dirty="0" smtClean="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920750" y="746125"/>
            <a:ext cx="4967288" cy="3725863"/>
          </a:xfrm>
          <a:ln/>
        </p:spPr>
      </p:sp>
      <p:sp>
        <p:nvSpPr>
          <p:cNvPr id="30723" name="Notes Placeholder 2"/>
          <p:cNvSpPr>
            <a:spLocks noGrp="1"/>
          </p:cNvSpPr>
          <p:nvPr>
            <p:ph type="body" idx="1"/>
          </p:nvPr>
        </p:nvSpPr>
        <p:spPr>
          <a:noFill/>
          <a:ln/>
        </p:spPr>
        <p:txBody>
          <a:bodyPr/>
          <a:lstStyle/>
          <a:p>
            <a:endParaRPr lang="en-ZA" smtClean="0"/>
          </a:p>
        </p:txBody>
      </p:sp>
      <p:sp>
        <p:nvSpPr>
          <p:cNvPr id="30724" name="Footer Placeholder 3"/>
          <p:cNvSpPr>
            <a:spLocks noGrp="1"/>
          </p:cNvSpPr>
          <p:nvPr>
            <p:ph type="ftr" sz="quarter" idx="4"/>
          </p:nvPr>
        </p:nvSpPr>
        <p:spPr>
          <a:noFill/>
        </p:spPr>
        <p:txBody>
          <a:bodyPr/>
          <a:lstStyle/>
          <a:p>
            <a:r>
              <a:rPr lang="en-GB" smtClean="0">
                <a:solidFill>
                  <a:prstClr val="black"/>
                </a:solidFill>
              </a:rPr>
              <a:t>kwmampane@sars.gov.za</a:t>
            </a:r>
          </a:p>
        </p:txBody>
      </p:sp>
      <p:sp>
        <p:nvSpPr>
          <p:cNvPr id="30725" name="Slide Number Placeholder 4"/>
          <p:cNvSpPr>
            <a:spLocks noGrp="1"/>
          </p:cNvSpPr>
          <p:nvPr>
            <p:ph type="sldNum" sz="quarter" idx="5"/>
          </p:nvPr>
        </p:nvSpPr>
        <p:spPr>
          <a:noFill/>
        </p:spPr>
        <p:txBody>
          <a:bodyPr/>
          <a:lstStyle/>
          <a:p>
            <a:fld id="{6B897F07-BF30-475E-BFEC-949B6D7BF998}" type="slidenum">
              <a:rPr lang="en-GB" smtClean="0">
                <a:solidFill>
                  <a:prstClr val="black"/>
                </a:solidFill>
              </a:rPr>
              <a:pPr/>
              <a:t>16</a:t>
            </a:fld>
            <a:endParaRPr lang="en-GB" smtClean="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920750" y="746125"/>
            <a:ext cx="4967288" cy="3725863"/>
          </a:xfrm>
          <a:ln/>
        </p:spPr>
      </p:sp>
      <p:sp>
        <p:nvSpPr>
          <p:cNvPr id="31747" name="Notes Placeholder 2"/>
          <p:cNvSpPr>
            <a:spLocks noGrp="1"/>
          </p:cNvSpPr>
          <p:nvPr>
            <p:ph type="body" idx="1"/>
          </p:nvPr>
        </p:nvSpPr>
        <p:spPr>
          <a:noFill/>
          <a:ln/>
        </p:spPr>
        <p:txBody>
          <a:bodyPr/>
          <a:lstStyle/>
          <a:p>
            <a:endParaRPr lang="en-ZA" dirty="0" smtClean="0"/>
          </a:p>
        </p:txBody>
      </p:sp>
      <p:sp>
        <p:nvSpPr>
          <p:cNvPr id="31748" name="Footer Placeholder 3"/>
          <p:cNvSpPr>
            <a:spLocks noGrp="1"/>
          </p:cNvSpPr>
          <p:nvPr>
            <p:ph type="ftr" sz="quarter" idx="4"/>
          </p:nvPr>
        </p:nvSpPr>
        <p:spPr>
          <a:noFill/>
        </p:spPr>
        <p:txBody>
          <a:bodyPr/>
          <a:lstStyle/>
          <a:p>
            <a:r>
              <a:rPr lang="en-GB" smtClean="0">
                <a:solidFill>
                  <a:prstClr val="black"/>
                </a:solidFill>
              </a:rPr>
              <a:t>kwmampane@sars.gov.za</a:t>
            </a:r>
          </a:p>
        </p:txBody>
      </p:sp>
      <p:sp>
        <p:nvSpPr>
          <p:cNvPr id="31749" name="Slide Number Placeholder 4"/>
          <p:cNvSpPr>
            <a:spLocks noGrp="1"/>
          </p:cNvSpPr>
          <p:nvPr>
            <p:ph type="sldNum" sz="quarter" idx="5"/>
          </p:nvPr>
        </p:nvSpPr>
        <p:spPr>
          <a:noFill/>
        </p:spPr>
        <p:txBody>
          <a:bodyPr/>
          <a:lstStyle/>
          <a:p>
            <a:fld id="{5085D536-2164-43FA-8EAC-B320B68B81AF}" type="slidenum">
              <a:rPr lang="en-GB" smtClean="0">
                <a:solidFill>
                  <a:prstClr val="black"/>
                </a:solidFill>
              </a:rPr>
              <a:pPr/>
              <a:t>17</a:t>
            </a:fld>
            <a:endParaRPr lang="en-GB"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C87E243B-8C99-4048-B95C-EB4C982FA301}" type="slidenum">
              <a:rPr lang="en-ZA" smtClean="0"/>
              <a:t>18</a:t>
            </a:fld>
            <a:endParaRPr lang="en-ZA"/>
          </a:p>
        </p:txBody>
      </p:sp>
    </p:spTree>
    <p:extLst>
      <p:ext uri="{BB962C8B-B14F-4D97-AF65-F5344CB8AC3E}">
        <p14:creationId xmlns:p14="http://schemas.microsoft.com/office/powerpoint/2010/main" val="46683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24</a:t>
            </a:fld>
            <a:endParaRPr lang="en-ZA"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26</a:t>
            </a:fld>
            <a:endParaRPr lang="en-ZA"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27</a:t>
            </a:fld>
            <a:endParaRPr lang="en-ZA"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2</a:t>
            </a:fld>
            <a:endParaRPr lang="en-ZA"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28</a:t>
            </a:fld>
            <a:endParaRPr lang="en-ZA"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29</a:t>
            </a:fld>
            <a:endParaRPr lang="en-ZA"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4</a:t>
            </a:fld>
            <a:endParaRPr lang="en-ZA"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6</a:t>
            </a:fld>
            <a:endParaRPr lang="en-Z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7</a:t>
            </a:fld>
            <a:endParaRPr lang="en-ZA" dirty="0"/>
          </a:p>
        </p:txBody>
      </p:sp>
    </p:spTree>
    <p:extLst>
      <p:ext uri="{BB962C8B-B14F-4D97-AF65-F5344CB8AC3E}">
        <p14:creationId xmlns:p14="http://schemas.microsoft.com/office/powerpoint/2010/main" val="3231144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8</a:t>
            </a:fld>
            <a:endParaRPr lang="en-ZA" dirty="0"/>
          </a:p>
        </p:txBody>
      </p:sp>
    </p:spTree>
    <p:extLst>
      <p:ext uri="{BB962C8B-B14F-4D97-AF65-F5344CB8AC3E}">
        <p14:creationId xmlns:p14="http://schemas.microsoft.com/office/powerpoint/2010/main" val="3231144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9</a:t>
            </a:fld>
            <a:endParaRPr lang="en-ZA"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ZA" dirty="0" smtClean="0"/>
          </a:p>
        </p:txBody>
      </p:sp>
      <p:sp>
        <p:nvSpPr>
          <p:cNvPr id="4" name="Header Placeholder 3"/>
          <p:cNvSpPr>
            <a:spLocks noGrp="1"/>
          </p:cNvSpPr>
          <p:nvPr>
            <p:ph type="hdr" sz="quarter"/>
          </p:nvPr>
        </p:nvSpPr>
        <p:spPr/>
        <p:txBody>
          <a:bodyPr/>
          <a:lstStyle/>
          <a:p>
            <a:pPr>
              <a:defRPr/>
            </a:pPr>
            <a:endParaRPr lang="en-ZA" dirty="0"/>
          </a:p>
        </p:txBody>
      </p:sp>
      <p:sp>
        <p:nvSpPr>
          <p:cNvPr id="5" name="Date Placeholder 4"/>
          <p:cNvSpPr>
            <a:spLocks noGrp="1"/>
          </p:cNvSpPr>
          <p:nvPr>
            <p:ph type="dt" sz="quarter" idx="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5"/>
          </p:nvPr>
        </p:nvSpPr>
        <p:spPr/>
        <p:txBody>
          <a:bodyPr/>
          <a:lstStyle/>
          <a:p>
            <a:pPr>
              <a:defRPr/>
            </a:pPr>
            <a:fld id="{94F6F4F1-02EE-404F-BA4A-629ABCB12ACE}" type="slidenum">
              <a:rPr lang="en-ZA" smtClean="0"/>
              <a:pPr>
                <a:defRPr/>
              </a:pPr>
              <a:t>10</a:t>
            </a:fld>
            <a:endParaRPr lang="en-ZA"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583">
              <a:defRPr/>
            </a:pPr>
            <a:r>
              <a:rPr lang="en-ZA" dirty="0" smtClean="0"/>
              <a:t>Bradley’s notes 16 June 2014</a:t>
            </a:r>
          </a:p>
          <a:p>
            <a:endParaRPr lang="en-ZA" dirty="0" smtClean="0"/>
          </a:p>
          <a:p>
            <a:pPr marL="171484" indent="-171484">
              <a:buFontTx/>
              <a:buChar char="-"/>
            </a:pPr>
            <a:r>
              <a:rPr lang="en-ZA" baseline="0" dirty="0" smtClean="0"/>
              <a:t>The implementation plan phase 1 needs to be high level in terms of duration, resources required + other. Exact dates and times will be dictated by SARS CCO Leadership</a:t>
            </a:r>
          </a:p>
          <a:p>
            <a:pPr marL="171484" indent="-171484">
              <a:buFontTx/>
              <a:buChar char="-"/>
            </a:pPr>
            <a:r>
              <a:rPr lang="en-ZA" dirty="0" smtClean="0"/>
              <a:t>The method</a:t>
            </a:r>
            <a:r>
              <a:rPr lang="en-ZA" baseline="0" dirty="0" smtClean="0"/>
              <a:t> of delivery should explain how the trainer plans to relay information. The tools he will be utilizing in class, the process deployed to teach adults, and how continuous assessment is used to develop learners.</a:t>
            </a:r>
          </a:p>
          <a:p>
            <a:pPr marL="171484" indent="-171484">
              <a:buFontTx/>
              <a:buChar char="-"/>
            </a:pPr>
            <a:r>
              <a:rPr lang="en-ZA" baseline="0" dirty="0" smtClean="0"/>
              <a:t>Special needs refer to visually impaired staff, slow learners, etc... </a:t>
            </a:r>
          </a:p>
          <a:p>
            <a:pPr marL="171484" indent="-171484">
              <a:buFontTx/>
              <a:buChar char="-"/>
            </a:pPr>
            <a:r>
              <a:rPr lang="en-ZA" baseline="0" dirty="0" smtClean="0"/>
              <a:t>Provide SARS with clear recommendations on staff unable to grasp new learnings being taught ??</a:t>
            </a:r>
          </a:p>
          <a:p>
            <a:pPr marL="171484" indent="-171484">
              <a:buFontTx/>
              <a:buChar char="-"/>
            </a:pPr>
            <a:r>
              <a:rPr lang="en-ZA" baseline="0" dirty="0" smtClean="0"/>
              <a:t>Multiple training venues example = 2 x venues per 4 sites (regions) = 8 simultaneous sessions...</a:t>
            </a:r>
          </a:p>
          <a:p>
            <a:pPr marL="171484" indent="-171484">
              <a:buFontTx/>
              <a:buChar char="-"/>
            </a:pPr>
            <a:r>
              <a:rPr lang="en-ZA" baseline="0" dirty="0" smtClean="0"/>
              <a:t>On the job support means</a:t>
            </a:r>
          </a:p>
          <a:p>
            <a:pPr marL="628776" lvl="1" indent="-171484">
              <a:buFontTx/>
              <a:buChar char="-"/>
            </a:pPr>
            <a:r>
              <a:rPr lang="en-ZA" baseline="0" dirty="0" smtClean="0"/>
              <a:t>Teaching QA’s how to interpret good /bad quality and recommend improvement, more so the interventions required to improve performance</a:t>
            </a:r>
          </a:p>
          <a:p>
            <a:pPr marL="628776" lvl="1" indent="-171484">
              <a:buFontTx/>
              <a:buChar char="-"/>
            </a:pPr>
            <a:r>
              <a:rPr lang="en-ZA" baseline="0" dirty="0" smtClean="0"/>
              <a:t>Side by Side assistance and support offered by trainers to Agents</a:t>
            </a:r>
          </a:p>
          <a:p>
            <a:pPr marL="628776" lvl="1" indent="-171484" defTabSz="914583">
              <a:buFontTx/>
              <a:buChar char="-"/>
              <a:defRPr/>
            </a:pPr>
            <a:r>
              <a:rPr lang="en-ZA" baseline="0" dirty="0" smtClean="0"/>
              <a:t>Side by Side assistance and support offered by trainers to ops Managers </a:t>
            </a:r>
          </a:p>
          <a:p>
            <a:pPr marL="628776" lvl="1" indent="-171484" defTabSz="914583">
              <a:buFontTx/>
              <a:buChar char="-"/>
              <a:defRPr/>
            </a:pPr>
            <a:r>
              <a:rPr lang="en-ZA" baseline="0" dirty="0" smtClean="0"/>
              <a:t>Facilitate focus groups and performing root cause analysis supporting management with post on the job quality </a:t>
            </a:r>
          </a:p>
          <a:p>
            <a:pPr marL="628776" lvl="1" indent="-171484">
              <a:buFontTx/>
              <a:buChar char="-"/>
            </a:pPr>
            <a:endParaRPr lang="en-ZA" baseline="0" dirty="0" smtClean="0"/>
          </a:p>
          <a:p>
            <a:pPr marL="628776" lvl="1" indent="-171484">
              <a:buFontTx/>
              <a:buChar char="-"/>
            </a:pPr>
            <a:endParaRPr lang="en-GB" dirty="0"/>
          </a:p>
        </p:txBody>
      </p:sp>
      <p:sp>
        <p:nvSpPr>
          <p:cNvPr id="4" name="Header Placeholder 3"/>
          <p:cNvSpPr>
            <a:spLocks noGrp="1"/>
          </p:cNvSpPr>
          <p:nvPr>
            <p:ph type="hdr" sz="quarter" idx="10"/>
          </p:nvPr>
        </p:nvSpPr>
        <p:spPr/>
        <p:txBody>
          <a:bodyPr/>
          <a:lstStyle/>
          <a:p>
            <a:pPr>
              <a:defRPr/>
            </a:pPr>
            <a:endParaRPr lang="en-ZA" dirty="0"/>
          </a:p>
        </p:txBody>
      </p:sp>
      <p:sp>
        <p:nvSpPr>
          <p:cNvPr id="5" name="Date Placeholder 4"/>
          <p:cNvSpPr>
            <a:spLocks noGrp="1"/>
          </p:cNvSpPr>
          <p:nvPr>
            <p:ph type="dt" idx="11"/>
          </p:nvPr>
        </p:nvSpPr>
        <p:spPr/>
        <p:txBody>
          <a:bodyPr/>
          <a:lstStyle/>
          <a:p>
            <a:pPr>
              <a:defRPr/>
            </a:pPr>
            <a:r>
              <a:rPr lang="en-US" dirty="0" smtClean="0"/>
              <a:t>08/07/2010</a:t>
            </a:r>
            <a:endParaRPr lang="en-ZA" dirty="0"/>
          </a:p>
        </p:txBody>
      </p:sp>
      <p:sp>
        <p:nvSpPr>
          <p:cNvPr id="6" name="Slide Number Placeholder 5"/>
          <p:cNvSpPr>
            <a:spLocks noGrp="1"/>
          </p:cNvSpPr>
          <p:nvPr>
            <p:ph type="sldNum" sz="quarter" idx="12"/>
          </p:nvPr>
        </p:nvSpPr>
        <p:spPr/>
        <p:txBody>
          <a:bodyPr/>
          <a:lstStyle/>
          <a:p>
            <a:pPr>
              <a:defRPr/>
            </a:pPr>
            <a:fld id="{F9E74D0E-94CF-46E7-9A66-C54E7F85D869}" type="slidenum">
              <a:rPr lang="en-ZA" smtClean="0"/>
              <a:pPr>
                <a:defRPr/>
              </a:pPr>
              <a:t>11</a:t>
            </a:fld>
            <a:endParaRPr lang="en-ZA" dirty="0"/>
          </a:p>
        </p:txBody>
      </p:sp>
    </p:spTree>
    <p:extLst>
      <p:ext uri="{BB962C8B-B14F-4D97-AF65-F5344CB8AC3E}">
        <p14:creationId xmlns:p14="http://schemas.microsoft.com/office/powerpoint/2010/main" val="29508278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vmlDrawing" Target="../drawings/vmlDrawing5.vml"/><Relationship Id="rId5" Type="http://schemas.openxmlformats.org/officeDocument/2006/relationships/oleObject" Target="../embeddings/oleObject5.bin"/><Relationship Id="rId4" Type="http://schemas.openxmlformats.org/officeDocument/2006/relationships/image" Target="../media/image2.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xml"/><Relationship Id="rId1" Type="http://schemas.openxmlformats.org/officeDocument/2006/relationships/vmlDrawing" Target="../drawings/vmlDrawing6.vml"/><Relationship Id="rId5" Type="http://schemas.openxmlformats.org/officeDocument/2006/relationships/oleObject" Target="../embeddings/oleObject6.bin"/><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64" descr="capa-1 copy"/>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graphicFrame>
        <p:nvGraphicFramePr>
          <p:cNvPr id="5" name="Rectangle 1059" hidden="1"/>
          <p:cNvGraphicFramePr>
            <a:graphicFrameLocks/>
          </p:cNvGraphicFramePr>
          <p:nvPr/>
        </p:nvGraphicFramePr>
        <p:xfrm>
          <a:off x="0" y="0"/>
          <a:ext cx="161925" cy="161925"/>
        </p:xfrm>
        <a:graphic>
          <a:graphicData uri="http://schemas.openxmlformats.org/presentationml/2006/ole">
            <mc:AlternateContent xmlns:mc="http://schemas.openxmlformats.org/markup-compatibility/2006">
              <mc:Choice xmlns:v="urn:schemas-microsoft-com:vml" Requires="v">
                <p:oleObj spid="_x0000_s41460" r:id="rId5" imgW="0" imgH="0" progId="">
                  <p:embed/>
                </p:oleObj>
              </mc:Choice>
              <mc:Fallback>
                <p:oleObj r:id="rId5" imgW="0" imgH="0" progId="">
                  <p:embed/>
                  <p:pic>
                    <p:nvPicPr>
                      <p:cNvPr id="0" name="Rectangle 1059"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 name="McK Title Elements"/>
          <p:cNvGrpSpPr>
            <a:grpSpLocks/>
          </p:cNvGrpSpPr>
          <p:nvPr/>
        </p:nvGrpSpPr>
        <p:grpSpPr bwMode="auto">
          <a:xfrm>
            <a:off x="2693988" y="2182813"/>
            <a:ext cx="5129212" cy="4602162"/>
            <a:chOff x="1663" y="1348"/>
            <a:chExt cx="3167" cy="2841"/>
          </a:xfrm>
        </p:grpSpPr>
        <p:sp>
          <p:nvSpPr>
            <p:cNvPr id="7" name="McK Confidential" hidden="1"/>
            <p:cNvSpPr txBox="1">
              <a:spLocks noChangeArrowheads="1"/>
            </p:cNvSpPr>
            <p:nvPr/>
          </p:nvSpPr>
          <p:spPr bwMode="gray">
            <a:xfrm>
              <a:off x="1663" y="1348"/>
              <a:ext cx="936" cy="134"/>
            </a:xfrm>
            <a:prstGeom prst="rect">
              <a:avLst/>
            </a:prstGeom>
            <a:noFill/>
            <a:ln w="9525">
              <a:noFill/>
              <a:miter lim="800000"/>
              <a:headEnd/>
              <a:tailEnd/>
            </a:ln>
            <a:effectLst/>
          </p:spPr>
          <p:txBody>
            <a:bodyPr lIns="0" tIns="0" rIns="0" bIns="0">
              <a:spAutoFit/>
            </a:bodyPr>
            <a:lstStyle/>
            <a:p>
              <a:pPr fontAlgn="auto">
                <a:spcBef>
                  <a:spcPts val="0"/>
                </a:spcBef>
                <a:spcAft>
                  <a:spcPts val="0"/>
                </a:spcAft>
                <a:defRPr/>
              </a:pPr>
              <a:r>
                <a:rPr lang="en-GB" sz="1400" dirty="0">
                  <a:latin typeface="+mn-lt"/>
                </a:rPr>
                <a:t>CONFIDENTIAL</a:t>
              </a:r>
            </a:p>
          </p:txBody>
        </p:sp>
        <p:sp>
          <p:nvSpPr>
            <p:cNvPr id="8" name="McK Document" hidden="1"/>
            <p:cNvSpPr txBox="1">
              <a:spLocks noChangeArrowheads="1"/>
            </p:cNvSpPr>
            <p:nvPr/>
          </p:nvSpPr>
          <p:spPr bwMode="gray">
            <a:xfrm>
              <a:off x="1663" y="3049"/>
              <a:ext cx="3167" cy="126"/>
            </a:xfrm>
            <a:prstGeom prst="rect">
              <a:avLst/>
            </a:prstGeom>
            <a:noFill/>
            <a:ln w="9525">
              <a:noFill/>
              <a:miter lim="800000"/>
              <a:headEnd/>
              <a:tailEnd/>
            </a:ln>
            <a:effectLst/>
          </p:spPr>
          <p:txBody>
            <a:bodyPr lIns="0" tIns="0" rIns="0" bIns="0" anchor="b">
              <a:spAutoFit/>
            </a:bodyPr>
            <a:lstStyle/>
            <a:p>
              <a:pPr fontAlgn="auto">
                <a:spcBef>
                  <a:spcPts val="0"/>
                </a:spcBef>
                <a:spcAft>
                  <a:spcPts val="0"/>
                </a:spcAft>
                <a:defRPr/>
              </a:pPr>
              <a:r>
                <a:rPr lang="en-GB" sz="1400" dirty="0">
                  <a:latin typeface="+mn-lt"/>
                </a:rPr>
                <a:t>Document</a:t>
              </a:r>
            </a:p>
          </p:txBody>
        </p:sp>
        <p:sp>
          <p:nvSpPr>
            <p:cNvPr id="9" name="McK Date" hidden="1"/>
            <p:cNvSpPr txBox="1">
              <a:spLocks noChangeArrowheads="1"/>
            </p:cNvSpPr>
            <p:nvPr/>
          </p:nvSpPr>
          <p:spPr bwMode="gray">
            <a:xfrm>
              <a:off x="1663" y="3216"/>
              <a:ext cx="3167" cy="134"/>
            </a:xfrm>
            <a:prstGeom prst="rect">
              <a:avLst/>
            </a:prstGeom>
            <a:noFill/>
            <a:ln w="9525">
              <a:noFill/>
              <a:miter lim="800000"/>
              <a:headEnd/>
              <a:tailEnd/>
            </a:ln>
            <a:effectLst/>
          </p:spPr>
          <p:txBody>
            <a:bodyPr lIns="0" tIns="0" rIns="0" bIns="0">
              <a:spAutoFit/>
            </a:bodyPr>
            <a:lstStyle/>
            <a:p>
              <a:pPr fontAlgn="auto">
                <a:spcBef>
                  <a:spcPts val="0"/>
                </a:spcBef>
                <a:spcAft>
                  <a:spcPts val="0"/>
                </a:spcAft>
                <a:defRPr/>
              </a:pPr>
              <a:r>
                <a:rPr lang="en-GB" sz="1400" dirty="0">
                  <a:latin typeface="+mn-lt"/>
                </a:rPr>
                <a:t>Date</a:t>
              </a:r>
            </a:p>
          </p:txBody>
        </p:sp>
        <p:sp>
          <p:nvSpPr>
            <p:cNvPr id="10" name="McK Disclaimer" hidden="1"/>
            <p:cNvSpPr>
              <a:spLocks noChangeArrowheads="1"/>
            </p:cNvSpPr>
            <p:nvPr>
              <p:custDataLst>
                <p:tags r:id="rId2"/>
              </p:custDataLst>
            </p:nvPr>
          </p:nvSpPr>
          <p:spPr bwMode="gray">
            <a:xfrm>
              <a:off x="1663" y="3759"/>
              <a:ext cx="2303" cy="430"/>
            </a:xfrm>
            <a:prstGeom prst="rect">
              <a:avLst/>
            </a:prstGeom>
            <a:noFill/>
            <a:ln w="9525">
              <a:noFill/>
              <a:miter lim="800000"/>
              <a:headEnd/>
              <a:tailEnd/>
            </a:ln>
            <a:effectLst/>
          </p:spPr>
          <p:txBody>
            <a:bodyPr lIns="0" tIns="0" rIns="0" bIns="0" anchor="b">
              <a:spAutoFit/>
            </a:bodyPr>
            <a:lstStyle/>
            <a:p>
              <a:pPr defTabSz="821202" eaLnBrk="0" fontAlgn="auto" hangingPunct="0">
                <a:spcBef>
                  <a:spcPts val="0"/>
                </a:spcBef>
                <a:spcAft>
                  <a:spcPts val="0"/>
                </a:spcAft>
                <a:defRPr/>
              </a:pPr>
              <a:r>
                <a:rPr lang="en-GB" sz="900" dirty="0">
                  <a:latin typeface="+mn-lt"/>
                </a:rPr>
                <a:t>This report is solely for the use of client personnel.  No part of it may be circulated, quoted, or reproduced for distribution outside the client organisation without prior written approval from McKinsey &amp; Company. This material was used by McKinsey &amp; Company during an oral presentation; it is not a complete record of the discussion.</a:t>
              </a:r>
            </a:p>
          </p:txBody>
        </p:sp>
      </p:grpSp>
      <p:sp>
        <p:nvSpPr>
          <p:cNvPr id="11" name="Working Draft Text" hidden="1"/>
          <p:cNvSpPr>
            <a:spLocks noChangeArrowheads="1"/>
          </p:cNvSpPr>
          <p:nvPr/>
        </p:nvSpPr>
        <p:spPr bwMode="gray">
          <a:xfrm>
            <a:off x="414338" y="504825"/>
            <a:ext cx="3109912" cy="217488"/>
          </a:xfrm>
          <a:prstGeom prst="rect">
            <a:avLst/>
          </a:prstGeom>
          <a:noFill/>
          <a:ln w="9525">
            <a:noFill/>
            <a:miter lim="800000"/>
            <a:headEnd/>
            <a:tailEnd/>
          </a:ln>
          <a:effectLst/>
        </p:spPr>
        <p:txBody>
          <a:bodyPr lIns="0" tIns="0" rIns="0" bIns="0">
            <a:spAutoFit/>
          </a:bodyPr>
          <a:lstStyle/>
          <a:p>
            <a:pPr defTabSz="913526" fontAlgn="auto">
              <a:spcBef>
                <a:spcPts val="0"/>
              </a:spcBef>
              <a:spcAft>
                <a:spcPts val="0"/>
              </a:spcAft>
              <a:defRPr/>
            </a:pPr>
            <a:r>
              <a:rPr lang="en-US" sz="1400" dirty="0">
                <a:solidFill>
                  <a:schemeClr val="bg1"/>
                </a:solidFill>
                <a:latin typeface="+mn-lt"/>
              </a:rPr>
              <a:t>Working Draft    </a:t>
            </a:r>
          </a:p>
        </p:txBody>
      </p:sp>
      <p:sp>
        <p:nvSpPr>
          <p:cNvPr id="12" name="Working Draft" hidden="1"/>
          <p:cNvSpPr txBox="1">
            <a:spLocks noChangeArrowheads="1"/>
          </p:cNvSpPr>
          <p:nvPr/>
        </p:nvSpPr>
        <p:spPr bwMode="gray">
          <a:xfrm>
            <a:off x="414338" y="749300"/>
            <a:ext cx="4337050" cy="187325"/>
          </a:xfrm>
          <a:prstGeom prst="rect">
            <a:avLst/>
          </a:prstGeom>
          <a:noFill/>
          <a:ln w="9525">
            <a:noFill/>
            <a:miter lim="800000"/>
            <a:headEnd/>
            <a:tailEnd/>
          </a:ln>
          <a:effectLst/>
        </p:spPr>
        <p:txBody>
          <a:bodyPr wrap="none" lIns="0" tIns="0" rIns="0" bIns="0">
            <a:spAutoFit/>
          </a:bodyPr>
          <a:lstStyle/>
          <a:p>
            <a:pPr fontAlgn="auto">
              <a:spcBef>
                <a:spcPts val="0"/>
              </a:spcBef>
              <a:spcAft>
                <a:spcPts val="0"/>
              </a:spcAft>
              <a:defRPr/>
            </a:pPr>
            <a:r>
              <a:rPr lang="en-ZA" sz="1200" dirty="0">
                <a:solidFill>
                  <a:schemeClr val="bg1"/>
                </a:solidFill>
                <a:latin typeface="+mn-lt"/>
              </a:rPr>
              <a:t>Last Modified 2008/08/03 23:52:45 South Africa Standard Time</a:t>
            </a:r>
            <a:endParaRPr lang="en-US" sz="1200" dirty="0">
              <a:solidFill>
                <a:schemeClr val="bg1"/>
              </a:solidFill>
              <a:latin typeface="+mn-lt"/>
            </a:endParaRPr>
          </a:p>
        </p:txBody>
      </p:sp>
      <p:sp>
        <p:nvSpPr>
          <p:cNvPr id="13" name="Printed" hidden="1"/>
          <p:cNvSpPr txBox="1">
            <a:spLocks noChangeArrowheads="1"/>
          </p:cNvSpPr>
          <p:nvPr/>
        </p:nvSpPr>
        <p:spPr bwMode="gray">
          <a:xfrm>
            <a:off x="414338" y="971550"/>
            <a:ext cx="3905250" cy="187325"/>
          </a:xfrm>
          <a:prstGeom prst="rect">
            <a:avLst/>
          </a:prstGeom>
          <a:noFill/>
          <a:ln w="9525">
            <a:noFill/>
            <a:miter lim="800000"/>
            <a:headEnd/>
            <a:tailEnd/>
          </a:ln>
          <a:effectLst/>
        </p:spPr>
        <p:txBody>
          <a:bodyPr wrap="none" lIns="0" tIns="0" rIns="0" bIns="0">
            <a:spAutoFit/>
          </a:bodyPr>
          <a:lstStyle/>
          <a:p>
            <a:pPr fontAlgn="auto">
              <a:spcBef>
                <a:spcPts val="0"/>
              </a:spcBef>
              <a:spcAft>
                <a:spcPts val="0"/>
              </a:spcAft>
              <a:defRPr/>
            </a:pPr>
            <a:r>
              <a:rPr lang="en-ZA" sz="1200" dirty="0">
                <a:solidFill>
                  <a:schemeClr val="bg1"/>
                </a:solidFill>
                <a:latin typeface="+mn-lt"/>
              </a:rPr>
              <a:t>Printed 2008/07/21 10:16:55 South Africa Standard Time</a:t>
            </a:r>
            <a:endParaRPr lang="en-US" sz="1200" dirty="0">
              <a:solidFill>
                <a:schemeClr val="bg1"/>
              </a:solidFill>
              <a:latin typeface="+mn-lt"/>
            </a:endParaRPr>
          </a:p>
        </p:txBody>
      </p:sp>
      <p:sp>
        <p:nvSpPr>
          <p:cNvPr id="13314" name="Rectangle 1026"/>
          <p:cNvSpPr>
            <a:spLocks noGrp="1" noChangeArrowheads="1"/>
          </p:cNvSpPr>
          <p:nvPr>
            <p:ph type="ctrTitle"/>
          </p:nvPr>
        </p:nvSpPr>
        <p:spPr>
          <a:xfrm>
            <a:off x="2693795" y="2756806"/>
            <a:ext cx="5130034" cy="304512"/>
          </a:xfrm>
        </p:spPr>
        <p:txBody>
          <a:bodyPr anchor="t"/>
          <a:lstStyle>
            <a:lvl1pPr>
              <a:defRPr sz="2300" b="0"/>
            </a:lvl1pPr>
          </a:lstStyle>
          <a:p>
            <a:r>
              <a:rPr lang="en-US" smtClean="0"/>
              <a:t>Click to edit Master title style</a:t>
            </a:r>
            <a:endParaRPr lang="en-GB"/>
          </a:p>
        </p:txBody>
      </p:sp>
      <p:sp>
        <p:nvSpPr>
          <p:cNvPr id="13315" name="Rectangle 1027"/>
          <p:cNvSpPr>
            <a:spLocks noGrp="1" noChangeArrowheads="1"/>
          </p:cNvSpPr>
          <p:nvPr>
            <p:ph type="subTitle" idx="1"/>
          </p:nvPr>
        </p:nvSpPr>
        <p:spPr>
          <a:xfrm>
            <a:off x="2693795" y="3961896"/>
            <a:ext cx="5130034" cy="217046"/>
          </a:xfrm>
        </p:spPr>
        <p:txBody>
          <a:bodyPr/>
          <a:lstStyle>
            <a:lvl1pPr>
              <a:defRPr sz="1400">
                <a:solidFill>
                  <a:schemeClr val="bg1"/>
                </a:solidFill>
              </a:defRPr>
            </a:lvl1pPr>
          </a:lstStyle>
          <a:p>
            <a:r>
              <a:rPr lang="en-US" smtClean="0"/>
              <a:t>Click to edit Master subtitle style</a:t>
            </a:r>
            <a:endParaRPr lang="en-GB"/>
          </a:p>
        </p:txBody>
      </p:sp>
      <p:sp>
        <p:nvSpPr>
          <p:cNvPr id="14" name="doc id"/>
          <p:cNvSpPr>
            <a:spLocks noGrp="1" noChangeArrowheads="1"/>
          </p:cNvSpPr>
          <p:nvPr>
            <p:ph type="ftr" sz="quarter" idx="10"/>
          </p:nvPr>
        </p:nvSpPr>
        <p:spPr>
          <a:xfrm>
            <a:off x="7775575" y="36513"/>
            <a:ext cx="1139825" cy="93662"/>
          </a:xfrm>
        </p:spPr>
        <p:txBody>
          <a:bodyPr/>
          <a:lstStyle>
            <a:lvl1pPr>
              <a:buSzPct val="120000"/>
              <a:defRPr sz="600"/>
            </a:lvl1pPr>
          </a:lstStyle>
          <a:p>
            <a:pPr>
              <a:defRPr/>
            </a:pPr>
            <a:endParaRPr lang="en-Z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a:xfrm>
            <a:off x="6456630" y="1299036"/>
            <a:ext cx="2462213" cy="12472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p>
        </p:txBody>
      </p:sp>
      <p:sp>
        <p:nvSpPr>
          <p:cNvPr id="5" name="pg num"/>
          <p:cNvSpPr>
            <a:spLocks noGrp="1" noChangeArrowheads="1"/>
          </p:cNvSpPr>
          <p:nvPr>
            <p:ph type="sldNum" sz="quarter" idx="11"/>
          </p:nvPr>
        </p:nvSpPr>
        <p:spPr>
          <a:ln/>
        </p:spPr>
        <p:txBody>
          <a:bodyPr/>
          <a:lstStyle>
            <a:lvl1pPr>
              <a:defRPr/>
            </a:lvl1pPr>
          </a:lstStyle>
          <a:p>
            <a:pPr>
              <a:defRPr/>
            </a:pPr>
            <a:fld id="{D9E27632-AE1F-4BCB-B572-C7174DC2D099}" type="slidenum">
              <a:rPr lang="en-ZA"/>
              <a:pPr>
                <a:defRPr/>
              </a:pPr>
              <a:t>‹#›</a:t>
            </a:fld>
            <a:endParaRPr lang="en-Z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0719" y="230004"/>
            <a:ext cx="2198123" cy="231623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5087887" y="230004"/>
            <a:ext cx="1477328" cy="23162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p>
        </p:txBody>
      </p:sp>
      <p:sp>
        <p:nvSpPr>
          <p:cNvPr id="5" name="pg num"/>
          <p:cNvSpPr>
            <a:spLocks noGrp="1" noChangeArrowheads="1"/>
          </p:cNvSpPr>
          <p:nvPr>
            <p:ph type="sldNum" sz="quarter" idx="11"/>
          </p:nvPr>
        </p:nvSpPr>
        <p:spPr>
          <a:ln/>
        </p:spPr>
        <p:txBody>
          <a:bodyPr/>
          <a:lstStyle>
            <a:lvl1pPr>
              <a:defRPr/>
            </a:lvl1pPr>
          </a:lstStyle>
          <a:p>
            <a:pPr>
              <a:defRPr/>
            </a:pPr>
            <a:fld id="{EF07BA11-81D8-4B49-AC80-8952A11A1DAF}" type="slidenum">
              <a:rPr lang="en-ZA"/>
              <a:pPr>
                <a:defRPr/>
              </a:pPr>
              <a:t>‹#›</a:t>
            </a:fld>
            <a:endParaRPr lang="en-ZA"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80772"/>
            <a:ext cx="7772400" cy="369332"/>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36933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Tree>
    <p:extLst>
      <p:ext uri="{BB962C8B-B14F-4D97-AF65-F5344CB8AC3E}">
        <p14:creationId xmlns:p14="http://schemas.microsoft.com/office/powerpoint/2010/main" val="41374874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549573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231106"/>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435" y="4099123"/>
            <a:ext cx="7772400" cy="30777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891233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126023" y="1298575"/>
            <a:ext cx="4325815" cy="20928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592516" y="1298575"/>
            <a:ext cx="4325815" cy="20928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608201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61472"/>
            <a:ext cx="8229600" cy="369332"/>
          </a:xfr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436211"/>
            <a:ext cx="4040066" cy="73866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181588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270" y="1436211"/>
            <a:ext cx="4041531" cy="73866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181588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055395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Tree>
    <p:extLst>
      <p:ext uri="{BB962C8B-B14F-4D97-AF65-F5344CB8AC3E}">
        <p14:creationId xmlns:p14="http://schemas.microsoft.com/office/powerpoint/2010/main" val="1959622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343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819547"/>
            <a:ext cx="3008435" cy="615553"/>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538" y="273051"/>
            <a:ext cx="5111262" cy="240065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1"/>
            <a:ext cx="3008435"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60113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p>
        </p:txBody>
      </p:sp>
      <p:sp>
        <p:nvSpPr>
          <p:cNvPr id="5" name="pg num"/>
          <p:cNvSpPr>
            <a:spLocks noGrp="1" noChangeArrowheads="1"/>
          </p:cNvSpPr>
          <p:nvPr>
            <p:ph type="sldNum" sz="quarter" idx="11"/>
          </p:nvPr>
        </p:nvSpPr>
        <p:spPr>
          <a:ln/>
        </p:spPr>
        <p:txBody>
          <a:bodyPr/>
          <a:lstStyle>
            <a:lvl1pPr>
              <a:defRPr/>
            </a:lvl1pPr>
          </a:lstStyle>
          <a:p>
            <a:pPr>
              <a:defRPr/>
            </a:pPr>
            <a:fld id="{7ABC2798-EB18-44DC-8EE5-F31FF9AF6718}" type="slidenum">
              <a:rPr lang="en-ZA"/>
              <a:pPr>
                <a:defRPr/>
              </a:pPr>
              <a:t>‹#›</a:t>
            </a:fld>
            <a:endParaRPr lang="en-ZA"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5059561"/>
            <a:ext cx="5486400" cy="307777"/>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166" y="612775"/>
            <a:ext cx="5486400" cy="49244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1792166" y="5367338"/>
            <a:ext cx="5486400"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142772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a:xfrm>
            <a:off x="4855680" y="1298575"/>
            <a:ext cx="4062651" cy="163121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3442272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49960" y="166689"/>
            <a:ext cx="738664" cy="274637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9029" y="166689"/>
            <a:ext cx="2000548" cy="2746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3102083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64" descr="capa-1 copy"/>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graphicFrame>
        <p:nvGraphicFramePr>
          <p:cNvPr id="5" name="Rectangle 1059" hidden="1"/>
          <p:cNvGraphicFramePr>
            <a:graphicFrameLocks/>
          </p:cNvGraphicFramePr>
          <p:nvPr/>
        </p:nvGraphicFramePr>
        <p:xfrm>
          <a:off x="0" y="0"/>
          <a:ext cx="161925" cy="161925"/>
        </p:xfrm>
        <a:graphic>
          <a:graphicData uri="http://schemas.openxmlformats.org/presentationml/2006/ole">
            <mc:AlternateContent xmlns:mc="http://schemas.openxmlformats.org/markup-compatibility/2006">
              <mc:Choice xmlns:v="urn:schemas-microsoft-com:vml" Requires="v">
                <p:oleObj spid="_x0000_s85055" r:id="rId5" imgW="0" imgH="0" progId="">
                  <p:embed/>
                </p:oleObj>
              </mc:Choice>
              <mc:Fallback>
                <p:oleObj r:id="rId5" imgW="0" imgH="0" progId="">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 name="McK Title Elements"/>
          <p:cNvGrpSpPr>
            <a:grpSpLocks/>
          </p:cNvGrpSpPr>
          <p:nvPr/>
        </p:nvGrpSpPr>
        <p:grpSpPr bwMode="auto">
          <a:xfrm>
            <a:off x="2693988" y="2182813"/>
            <a:ext cx="5129212" cy="4602162"/>
            <a:chOff x="1663" y="1348"/>
            <a:chExt cx="3167" cy="2841"/>
          </a:xfrm>
        </p:grpSpPr>
        <p:sp>
          <p:nvSpPr>
            <p:cNvPr id="7" name="McK Confidential" hidden="1"/>
            <p:cNvSpPr txBox="1">
              <a:spLocks noChangeArrowheads="1"/>
            </p:cNvSpPr>
            <p:nvPr/>
          </p:nvSpPr>
          <p:spPr bwMode="gray">
            <a:xfrm>
              <a:off x="1663" y="1348"/>
              <a:ext cx="936" cy="134"/>
            </a:xfrm>
            <a:prstGeom prst="rect">
              <a:avLst/>
            </a:prstGeom>
            <a:noFill/>
            <a:ln w="9525">
              <a:noFill/>
              <a:miter lim="800000"/>
              <a:headEnd/>
              <a:tailEnd/>
            </a:ln>
            <a:effectLst/>
          </p:spPr>
          <p:txBody>
            <a:bodyPr lIns="0" tIns="0" rIns="0" bIns="0">
              <a:spAutoFit/>
            </a:bodyPr>
            <a:lstStyle/>
            <a:p>
              <a:pPr fontAlgn="auto">
                <a:spcBef>
                  <a:spcPts val="0"/>
                </a:spcBef>
                <a:spcAft>
                  <a:spcPts val="0"/>
                </a:spcAft>
                <a:defRPr/>
              </a:pPr>
              <a:r>
                <a:rPr lang="en-GB" sz="1400" dirty="0">
                  <a:solidFill>
                    <a:srgbClr val="000000"/>
                  </a:solidFill>
                  <a:latin typeface="Arial"/>
                </a:rPr>
                <a:t>CONFIDENTIAL</a:t>
              </a:r>
            </a:p>
          </p:txBody>
        </p:sp>
        <p:sp>
          <p:nvSpPr>
            <p:cNvPr id="8" name="McK Document" hidden="1"/>
            <p:cNvSpPr txBox="1">
              <a:spLocks noChangeArrowheads="1"/>
            </p:cNvSpPr>
            <p:nvPr/>
          </p:nvSpPr>
          <p:spPr bwMode="gray">
            <a:xfrm>
              <a:off x="1663" y="3049"/>
              <a:ext cx="3167" cy="126"/>
            </a:xfrm>
            <a:prstGeom prst="rect">
              <a:avLst/>
            </a:prstGeom>
            <a:noFill/>
            <a:ln w="9525">
              <a:noFill/>
              <a:miter lim="800000"/>
              <a:headEnd/>
              <a:tailEnd/>
            </a:ln>
            <a:effectLst/>
          </p:spPr>
          <p:txBody>
            <a:bodyPr lIns="0" tIns="0" rIns="0" bIns="0" anchor="b">
              <a:spAutoFit/>
            </a:bodyPr>
            <a:lstStyle/>
            <a:p>
              <a:pPr fontAlgn="auto">
                <a:spcBef>
                  <a:spcPts val="0"/>
                </a:spcBef>
                <a:spcAft>
                  <a:spcPts val="0"/>
                </a:spcAft>
                <a:defRPr/>
              </a:pPr>
              <a:r>
                <a:rPr lang="en-GB" sz="1400" dirty="0">
                  <a:solidFill>
                    <a:srgbClr val="000000"/>
                  </a:solidFill>
                  <a:latin typeface="Arial"/>
                </a:rPr>
                <a:t>Document</a:t>
              </a:r>
            </a:p>
          </p:txBody>
        </p:sp>
        <p:sp>
          <p:nvSpPr>
            <p:cNvPr id="9" name="McK Date" hidden="1"/>
            <p:cNvSpPr txBox="1">
              <a:spLocks noChangeArrowheads="1"/>
            </p:cNvSpPr>
            <p:nvPr/>
          </p:nvSpPr>
          <p:spPr bwMode="gray">
            <a:xfrm>
              <a:off x="1663" y="3216"/>
              <a:ext cx="3167" cy="134"/>
            </a:xfrm>
            <a:prstGeom prst="rect">
              <a:avLst/>
            </a:prstGeom>
            <a:noFill/>
            <a:ln w="9525">
              <a:noFill/>
              <a:miter lim="800000"/>
              <a:headEnd/>
              <a:tailEnd/>
            </a:ln>
            <a:effectLst/>
          </p:spPr>
          <p:txBody>
            <a:bodyPr lIns="0" tIns="0" rIns="0" bIns="0">
              <a:spAutoFit/>
            </a:bodyPr>
            <a:lstStyle/>
            <a:p>
              <a:pPr fontAlgn="auto">
                <a:spcBef>
                  <a:spcPts val="0"/>
                </a:spcBef>
                <a:spcAft>
                  <a:spcPts val="0"/>
                </a:spcAft>
                <a:defRPr/>
              </a:pPr>
              <a:r>
                <a:rPr lang="en-GB" sz="1400" dirty="0">
                  <a:solidFill>
                    <a:srgbClr val="000000"/>
                  </a:solidFill>
                  <a:latin typeface="Arial"/>
                </a:rPr>
                <a:t>Date</a:t>
              </a:r>
            </a:p>
          </p:txBody>
        </p:sp>
        <p:sp>
          <p:nvSpPr>
            <p:cNvPr id="10" name="McK Disclaimer" hidden="1"/>
            <p:cNvSpPr>
              <a:spLocks noChangeArrowheads="1"/>
            </p:cNvSpPr>
            <p:nvPr>
              <p:custDataLst>
                <p:tags r:id="rId2"/>
              </p:custDataLst>
            </p:nvPr>
          </p:nvSpPr>
          <p:spPr bwMode="gray">
            <a:xfrm>
              <a:off x="1663" y="3759"/>
              <a:ext cx="2303" cy="430"/>
            </a:xfrm>
            <a:prstGeom prst="rect">
              <a:avLst/>
            </a:prstGeom>
            <a:noFill/>
            <a:ln w="9525">
              <a:noFill/>
              <a:miter lim="800000"/>
              <a:headEnd/>
              <a:tailEnd/>
            </a:ln>
            <a:effectLst/>
          </p:spPr>
          <p:txBody>
            <a:bodyPr lIns="0" tIns="0" rIns="0" bIns="0" anchor="b">
              <a:spAutoFit/>
            </a:bodyPr>
            <a:lstStyle/>
            <a:p>
              <a:pPr defTabSz="821202" eaLnBrk="0" fontAlgn="auto" hangingPunct="0">
                <a:spcBef>
                  <a:spcPts val="0"/>
                </a:spcBef>
                <a:spcAft>
                  <a:spcPts val="0"/>
                </a:spcAft>
                <a:defRPr/>
              </a:pPr>
              <a:r>
                <a:rPr lang="en-GB" sz="900" dirty="0">
                  <a:solidFill>
                    <a:srgbClr val="000000"/>
                  </a:solidFill>
                  <a:latin typeface="Arial"/>
                </a:rPr>
                <a:t>This report is solely for the use of client personnel.  No part of it may be circulated, quoted, or reproduced for distribution outside the client organisation without prior written approval from McKinsey &amp; Company. This material was used by McKinsey &amp; Company during an oral presentation; it is not a complete record of the discussion.</a:t>
              </a:r>
            </a:p>
          </p:txBody>
        </p:sp>
      </p:grpSp>
      <p:sp>
        <p:nvSpPr>
          <p:cNvPr id="11" name="Working Draft Text" hidden="1"/>
          <p:cNvSpPr>
            <a:spLocks noChangeArrowheads="1"/>
          </p:cNvSpPr>
          <p:nvPr/>
        </p:nvSpPr>
        <p:spPr bwMode="gray">
          <a:xfrm>
            <a:off x="414338" y="504825"/>
            <a:ext cx="3109912" cy="217488"/>
          </a:xfrm>
          <a:prstGeom prst="rect">
            <a:avLst/>
          </a:prstGeom>
          <a:noFill/>
          <a:ln w="9525">
            <a:noFill/>
            <a:miter lim="800000"/>
            <a:headEnd/>
            <a:tailEnd/>
          </a:ln>
          <a:effectLst/>
        </p:spPr>
        <p:txBody>
          <a:bodyPr lIns="0" tIns="0" rIns="0" bIns="0">
            <a:spAutoFit/>
          </a:bodyPr>
          <a:lstStyle/>
          <a:p>
            <a:pPr defTabSz="913526" fontAlgn="auto">
              <a:spcBef>
                <a:spcPts val="0"/>
              </a:spcBef>
              <a:spcAft>
                <a:spcPts val="0"/>
              </a:spcAft>
              <a:defRPr/>
            </a:pPr>
            <a:r>
              <a:rPr lang="en-US" sz="1400" dirty="0">
                <a:solidFill>
                  <a:srgbClr val="FFFFFF"/>
                </a:solidFill>
                <a:latin typeface="Arial"/>
              </a:rPr>
              <a:t>Working Draft    </a:t>
            </a:r>
          </a:p>
        </p:txBody>
      </p:sp>
      <p:sp>
        <p:nvSpPr>
          <p:cNvPr id="12" name="Working Draft" hidden="1"/>
          <p:cNvSpPr txBox="1">
            <a:spLocks noChangeArrowheads="1"/>
          </p:cNvSpPr>
          <p:nvPr/>
        </p:nvSpPr>
        <p:spPr bwMode="gray">
          <a:xfrm>
            <a:off x="414338" y="749300"/>
            <a:ext cx="4337050" cy="187325"/>
          </a:xfrm>
          <a:prstGeom prst="rect">
            <a:avLst/>
          </a:prstGeom>
          <a:noFill/>
          <a:ln w="9525">
            <a:noFill/>
            <a:miter lim="800000"/>
            <a:headEnd/>
            <a:tailEnd/>
          </a:ln>
          <a:effectLst/>
        </p:spPr>
        <p:txBody>
          <a:bodyPr wrap="none" lIns="0" tIns="0" rIns="0" bIns="0">
            <a:spAutoFit/>
          </a:bodyPr>
          <a:lstStyle/>
          <a:p>
            <a:pPr fontAlgn="auto">
              <a:spcBef>
                <a:spcPts val="0"/>
              </a:spcBef>
              <a:spcAft>
                <a:spcPts val="0"/>
              </a:spcAft>
              <a:defRPr/>
            </a:pPr>
            <a:r>
              <a:rPr lang="en-ZA" sz="1200" dirty="0">
                <a:solidFill>
                  <a:srgbClr val="FFFFFF"/>
                </a:solidFill>
                <a:latin typeface="Arial"/>
              </a:rPr>
              <a:t>Last Modified 2008/08/03 23:52:45 South Africa Standard Time</a:t>
            </a:r>
            <a:endParaRPr lang="en-US" sz="1200" dirty="0">
              <a:solidFill>
                <a:srgbClr val="FFFFFF"/>
              </a:solidFill>
              <a:latin typeface="Arial"/>
            </a:endParaRPr>
          </a:p>
        </p:txBody>
      </p:sp>
      <p:sp>
        <p:nvSpPr>
          <p:cNvPr id="13" name="Printed" hidden="1"/>
          <p:cNvSpPr txBox="1">
            <a:spLocks noChangeArrowheads="1"/>
          </p:cNvSpPr>
          <p:nvPr/>
        </p:nvSpPr>
        <p:spPr bwMode="gray">
          <a:xfrm>
            <a:off x="414338" y="971550"/>
            <a:ext cx="3905250" cy="187325"/>
          </a:xfrm>
          <a:prstGeom prst="rect">
            <a:avLst/>
          </a:prstGeom>
          <a:noFill/>
          <a:ln w="9525">
            <a:noFill/>
            <a:miter lim="800000"/>
            <a:headEnd/>
            <a:tailEnd/>
          </a:ln>
          <a:effectLst/>
        </p:spPr>
        <p:txBody>
          <a:bodyPr wrap="none" lIns="0" tIns="0" rIns="0" bIns="0">
            <a:spAutoFit/>
          </a:bodyPr>
          <a:lstStyle/>
          <a:p>
            <a:pPr fontAlgn="auto">
              <a:spcBef>
                <a:spcPts val="0"/>
              </a:spcBef>
              <a:spcAft>
                <a:spcPts val="0"/>
              </a:spcAft>
              <a:defRPr/>
            </a:pPr>
            <a:r>
              <a:rPr lang="en-ZA" sz="1200" dirty="0">
                <a:solidFill>
                  <a:srgbClr val="FFFFFF"/>
                </a:solidFill>
                <a:latin typeface="Arial"/>
              </a:rPr>
              <a:t>Printed 2008/07/21 10:16:55 South Africa Standard Time</a:t>
            </a:r>
            <a:endParaRPr lang="en-US" sz="1200" dirty="0">
              <a:solidFill>
                <a:srgbClr val="FFFFFF"/>
              </a:solidFill>
              <a:latin typeface="Arial"/>
            </a:endParaRPr>
          </a:p>
        </p:txBody>
      </p:sp>
      <p:sp>
        <p:nvSpPr>
          <p:cNvPr id="13314" name="Rectangle 1026"/>
          <p:cNvSpPr>
            <a:spLocks noGrp="1" noChangeArrowheads="1"/>
          </p:cNvSpPr>
          <p:nvPr>
            <p:ph type="ctrTitle"/>
          </p:nvPr>
        </p:nvSpPr>
        <p:spPr>
          <a:xfrm>
            <a:off x="2693795" y="2756806"/>
            <a:ext cx="5130034" cy="304512"/>
          </a:xfrm>
        </p:spPr>
        <p:txBody>
          <a:bodyPr anchor="t"/>
          <a:lstStyle>
            <a:lvl1pPr>
              <a:defRPr sz="2300" b="0"/>
            </a:lvl1pPr>
          </a:lstStyle>
          <a:p>
            <a:r>
              <a:rPr lang="en-US" smtClean="0"/>
              <a:t>Click to edit Master title style</a:t>
            </a:r>
            <a:endParaRPr lang="en-GB"/>
          </a:p>
        </p:txBody>
      </p:sp>
      <p:sp>
        <p:nvSpPr>
          <p:cNvPr id="13315" name="Rectangle 1027"/>
          <p:cNvSpPr>
            <a:spLocks noGrp="1" noChangeArrowheads="1"/>
          </p:cNvSpPr>
          <p:nvPr>
            <p:ph type="subTitle" idx="1"/>
          </p:nvPr>
        </p:nvSpPr>
        <p:spPr>
          <a:xfrm>
            <a:off x="2693795" y="3961896"/>
            <a:ext cx="5130034" cy="217046"/>
          </a:xfrm>
        </p:spPr>
        <p:txBody>
          <a:bodyPr/>
          <a:lstStyle>
            <a:lvl1pPr>
              <a:defRPr sz="1400">
                <a:solidFill>
                  <a:schemeClr val="bg1"/>
                </a:solidFill>
              </a:defRPr>
            </a:lvl1pPr>
          </a:lstStyle>
          <a:p>
            <a:r>
              <a:rPr lang="en-US" smtClean="0"/>
              <a:t>Click to edit Master subtitle style</a:t>
            </a:r>
            <a:endParaRPr lang="en-GB"/>
          </a:p>
        </p:txBody>
      </p:sp>
      <p:sp>
        <p:nvSpPr>
          <p:cNvPr id="14" name="doc id"/>
          <p:cNvSpPr>
            <a:spLocks noGrp="1" noChangeArrowheads="1"/>
          </p:cNvSpPr>
          <p:nvPr>
            <p:ph type="ftr" sz="quarter" idx="10"/>
          </p:nvPr>
        </p:nvSpPr>
        <p:spPr>
          <a:xfrm>
            <a:off x="7775575" y="36513"/>
            <a:ext cx="1139825" cy="93662"/>
          </a:xfrm>
        </p:spPr>
        <p:txBody>
          <a:bodyPr/>
          <a:lstStyle>
            <a:lvl1pPr>
              <a:buSzPct val="120000"/>
              <a:defRPr sz="600"/>
            </a:lvl1pPr>
          </a:lstStyle>
          <a:p>
            <a:pPr>
              <a:defRPr/>
            </a:pPr>
            <a:endParaRPr lang="en-ZA" dirty="0">
              <a:solidFill>
                <a:srgbClr val="6AAED8"/>
              </a:solidFill>
            </a:endParaRPr>
          </a:p>
        </p:txBody>
      </p:sp>
    </p:spTree>
    <p:extLst>
      <p:ext uri="{BB962C8B-B14F-4D97-AF65-F5344CB8AC3E}">
        <p14:creationId xmlns:p14="http://schemas.microsoft.com/office/powerpoint/2010/main" val="20271462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5" name="pg num"/>
          <p:cNvSpPr>
            <a:spLocks noGrp="1" noChangeArrowheads="1"/>
          </p:cNvSpPr>
          <p:nvPr>
            <p:ph type="sldNum" sz="quarter" idx="11"/>
          </p:nvPr>
        </p:nvSpPr>
        <p:spPr>
          <a:ln/>
        </p:spPr>
        <p:txBody>
          <a:bodyPr/>
          <a:lstStyle>
            <a:lvl1pPr>
              <a:defRPr/>
            </a:lvl1pPr>
          </a:lstStyle>
          <a:p>
            <a:pPr>
              <a:defRPr/>
            </a:pPr>
            <a:fld id="{7ABC2798-EB18-44DC-8EE5-F31FF9AF6718}"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2502994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49" y="4407327"/>
            <a:ext cx="7771995" cy="1072601"/>
          </a:xfrm>
        </p:spPr>
        <p:txBody>
          <a:bodyPr anchor="t"/>
          <a:lstStyle>
            <a:lvl1pPr algn="l">
              <a:defRPr sz="4100" b="1" cap="all"/>
            </a:lvl1pPr>
          </a:lstStyle>
          <a:p>
            <a:r>
              <a:rPr lang="en-US" smtClean="0"/>
              <a:t>Click to edit Master title style</a:t>
            </a:r>
            <a:endParaRPr lang="en-ZA"/>
          </a:p>
        </p:txBody>
      </p:sp>
      <p:sp>
        <p:nvSpPr>
          <p:cNvPr id="3" name="Text Placeholder 2"/>
          <p:cNvSpPr>
            <a:spLocks noGrp="1"/>
          </p:cNvSpPr>
          <p:nvPr>
            <p:ph type="body" idx="1"/>
          </p:nvPr>
        </p:nvSpPr>
        <p:spPr>
          <a:xfrm>
            <a:off x="722449" y="2907443"/>
            <a:ext cx="7771995" cy="307777"/>
          </a:xfrm>
        </p:spPr>
        <p:txBody>
          <a:bodyPr anchor="b"/>
          <a:lstStyle>
            <a:lvl1pPr marL="0" indent="0">
              <a:buNone/>
              <a:defRPr sz="2000"/>
            </a:lvl1pPr>
            <a:lvl2pPr marL="466481" indent="0">
              <a:buNone/>
              <a:defRPr sz="1800"/>
            </a:lvl2pPr>
            <a:lvl3pPr marL="932962" indent="0">
              <a:buNone/>
              <a:defRPr sz="1600"/>
            </a:lvl3pPr>
            <a:lvl4pPr marL="1399443" indent="0">
              <a:buNone/>
              <a:defRPr sz="1400"/>
            </a:lvl4pPr>
            <a:lvl5pPr marL="1865925" indent="0">
              <a:buNone/>
              <a:defRPr sz="1400"/>
            </a:lvl5pPr>
            <a:lvl6pPr marL="2332406" indent="0">
              <a:buNone/>
              <a:defRPr sz="1400"/>
            </a:lvl6pPr>
            <a:lvl7pPr marL="2798887" indent="0">
              <a:buNone/>
              <a:defRPr sz="1400"/>
            </a:lvl7pPr>
            <a:lvl8pPr marL="3265368" indent="0">
              <a:buNone/>
              <a:defRPr sz="1400"/>
            </a:lvl8pPr>
            <a:lvl9pPr marL="3731849" indent="0">
              <a:buNone/>
              <a:defRPr sz="1400"/>
            </a:lvl9pPr>
          </a:lstStyle>
          <a:p>
            <a:pPr lvl="0"/>
            <a:r>
              <a:rPr lang="en-US" smtClean="0"/>
              <a:t>Click to edit Master text styles</a:t>
            </a:r>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5" name="pg num"/>
          <p:cNvSpPr>
            <a:spLocks noGrp="1" noChangeArrowheads="1"/>
          </p:cNvSpPr>
          <p:nvPr>
            <p:ph type="sldNum" sz="quarter" idx="11"/>
          </p:nvPr>
        </p:nvSpPr>
        <p:spPr>
          <a:ln/>
        </p:spPr>
        <p:txBody>
          <a:bodyPr/>
          <a:lstStyle>
            <a:lvl1pPr>
              <a:defRPr/>
            </a:lvl1pPr>
          </a:lstStyle>
          <a:p>
            <a:pPr>
              <a:defRPr/>
            </a:pPr>
            <a:fld id="{2E3AE70B-3CD8-4F92-AC7F-2C2AD4F12AF6}"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27719890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124729" y="1299036"/>
            <a:ext cx="4318495"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598728" y="1299036"/>
            <a:ext cx="4320114"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6" name="pg num"/>
          <p:cNvSpPr>
            <a:spLocks noGrp="1" noChangeArrowheads="1"/>
          </p:cNvSpPr>
          <p:nvPr>
            <p:ph type="sldNum" sz="quarter" idx="11"/>
          </p:nvPr>
        </p:nvSpPr>
        <p:spPr>
          <a:ln/>
        </p:spPr>
        <p:txBody>
          <a:bodyPr/>
          <a:lstStyle>
            <a:lvl1pPr>
              <a:defRPr/>
            </a:lvl1pPr>
          </a:lstStyle>
          <a:p>
            <a:pPr>
              <a:defRPr/>
            </a:pPr>
            <a:fld id="{B3F25361-EA2F-45DE-B34F-A9042E9020FE}"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5514856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795" y="275356"/>
            <a:ext cx="8230410" cy="235449"/>
          </a:xfr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6796" y="1535519"/>
            <a:ext cx="403988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6796" y="2175318"/>
            <a:ext cx="4039882"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703" y="1535519"/>
            <a:ext cx="404150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703" y="2175318"/>
            <a:ext cx="4041502"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8" name="pg num"/>
          <p:cNvSpPr>
            <a:spLocks noGrp="1" noChangeArrowheads="1"/>
          </p:cNvSpPr>
          <p:nvPr>
            <p:ph type="sldNum" sz="quarter" idx="11"/>
          </p:nvPr>
        </p:nvSpPr>
        <p:spPr>
          <a:ln/>
        </p:spPr>
        <p:txBody>
          <a:bodyPr/>
          <a:lstStyle>
            <a:lvl1pPr>
              <a:defRPr/>
            </a:lvl1pPr>
          </a:lstStyle>
          <a:p>
            <a:pPr>
              <a:defRPr/>
            </a:pPr>
            <a:fld id="{849780DE-CBD6-4665-8300-A9372B66A8DA}"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24727629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4" name="pg num"/>
          <p:cNvSpPr>
            <a:spLocks noGrp="1" noChangeArrowheads="1"/>
          </p:cNvSpPr>
          <p:nvPr>
            <p:ph type="sldNum" sz="quarter" idx="11"/>
          </p:nvPr>
        </p:nvSpPr>
        <p:spPr>
          <a:ln/>
        </p:spPr>
        <p:txBody>
          <a:bodyPr/>
          <a:lstStyle>
            <a:lvl1pPr>
              <a:defRPr/>
            </a:lvl1pPr>
          </a:lstStyle>
          <a:p>
            <a:pPr>
              <a:defRPr/>
            </a:pPr>
            <a:fld id="{25B0C65C-ACB3-41B3-B9D6-603EB25AD180}"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12144937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3" name="pg num"/>
          <p:cNvSpPr>
            <a:spLocks noGrp="1" noChangeArrowheads="1"/>
          </p:cNvSpPr>
          <p:nvPr>
            <p:ph type="sldNum" sz="quarter" idx="11"/>
          </p:nvPr>
        </p:nvSpPr>
        <p:spPr>
          <a:ln/>
        </p:spPr>
        <p:txBody>
          <a:bodyPr/>
          <a:lstStyle>
            <a:lvl1pPr>
              <a:defRPr/>
            </a:lvl1pPr>
          </a:lstStyle>
          <a:p>
            <a:pPr>
              <a:defRPr/>
            </a:pPr>
            <a:fld id="{1D46AC71-C261-4AF3-BFB1-CCAEF8821007}"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3222208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49" y="4407327"/>
            <a:ext cx="7771995" cy="1072601"/>
          </a:xfrm>
        </p:spPr>
        <p:txBody>
          <a:bodyPr anchor="t"/>
          <a:lstStyle>
            <a:lvl1pPr algn="l">
              <a:defRPr sz="4100" b="1" cap="all"/>
            </a:lvl1pPr>
          </a:lstStyle>
          <a:p>
            <a:r>
              <a:rPr lang="en-US" smtClean="0"/>
              <a:t>Click to edit Master title style</a:t>
            </a:r>
            <a:endParaRPr lang="en-ZA"/>
          </a:p>
        </p:txBody>
      </p:sp>
      <p:sp>
        <p:nvSpPr>
          <p:cNvPr id="3" name="Text Placeholder 2"/>
          <p:cNvSpPr>
            <a:spLocks noGrp="1"/>
          </p:cNvSpPr>
          <p:nvPr>
            <p:ph type="body" idx="1"/>
          </p:nvPr>
        </p:nvSpPr>
        <p:spPr>
          <a:xfrm>
            <a:off x="722449" y="2907443"/>
            <a:ext cx="7771995" cy="307777"/>
          </a:xfrm>
        </p:spPr>
        <p:txBody>
          <a:bodyPr anchor="b"/>
          <a:lstStyle>
            <a:lvl1pPr marL="0" indent="0">
              <a:buNone/>
              <a:defRPr sz="2000"/>
            </a:lvl1pPr>
            <a:lvl2pPr marL="466481" indent="0">
              <a:buNone/>
              <a:defRPr sz="1800"/>
            </a:lvl2pPr>
            <a:lvl3pPr marL="932962" indent="0">
              <a:buNone/>
              <a:defRPr sz="1600"/>
            </a:lvl3pPr>
            <a:lvl4pPr marL="1399443" indent="0">
              <a:buNone/>
              <a:defRPr sz="1400"/>
            </a:lvl4pPr>
            <a:lvl5pPr marL="1865925" indent="0">
              <a:buNone/>
              <a:defRPr sz="1400"/>
            </a:lvl5pPr>
            <a:lvl6pPr marL="2332406" indent="0">
              <a:buNone/>
              <a:defRPr sz="1400"/>
            </a:lvl6pPr>
            <a:lvl7pPr marL="2798887" indent="0">
              <a:buNone/>
              <a:defRPr sz="1400"/>
            </a:lvl7pPr>
            <a:lvl8pPr marL="3265368" indent="0">
              <a:buNone/>
              <a:defRPr sz="1400"/>
            </a:lvl8pPr>
            <a:lvl9pPr marL="3731849" indent="0">
              <a:buNone/>
              <a:defRPr sz="1400"/>
            </a:lvl9pPr>
          </a:lstStyle>
          <a:p>
            <a:pPr lvl="0"/>
            <a:r>
              <a:rPr lang="en-US" smtClean="0"/>
              <a:t>Click to edit Master text styles</a:t>
            </a:r>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p>
        </p:txBody>
      </p:sp>
      <p:sp>
        <p:nvSpPr>
          <p:cNvPr id="5" name="pg num"/>
          <p:cNvSpPr>
            <a:spLocks noGrp="1" noChangeArrowheads="1"/>
          </p:cNvSpPr>
          <p:nvPr>
            <p:ph type="sldNum" sz="quarter" idx="11"/>
          </p:nvPr>
        </p:nvSpPr>
        <p:spPr>
          <a:ln/>
        </p:spPr>
        <p:txBody>
          <a:bodyPr/>
          <a:lstStyle>
            <a:lvl1pPr>
              <a:defRPr/>
            </a:lvl1pPr>
          </a:lstStyle>
          <a:p>
            <a:pPr>
              <a:defRPr/>
            </a:pPr>
            <a:fld id="{2E3AE70B-3CD8-4F92-AC7F-2C2AD4F12AF6}" type="slidenum">
              <a:rPr lang="en-ZA"/>
              <a:pPr>
                <a:defRPr/>
              </a:pPr>
              <a:t>‹#›</a:t>
            </a:fld>
            <a:endParaRPr lang="en-ZA"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795" y="273738"/>
            <a:ext cx="3008044" cy="52322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4988" y="273738"/>
            <a:ext cx="5112217" cy="2446824"/>
          </a:xfrm>
        </p:spPr>
        <p:txBody>
          <a:bodyPr/>
          <a:lstStyle>
            <a:lvl1pPr>
              <a:defRPr sz="33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6795" y="1435094"/>
            <a:ext cx="3008044"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smtClean="0"/>
              <a:t>Click to edit Master text styles</a:t>
            </a:r>
          </a:p>
        </p:txBody>
      </p:sp>
      <p:sp>
        <p:nvSpPr>
          <p:cNvPr id="5"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6" name="pg num"/>
          <p:cNvSpPr>
            <a:spLocks noGrp="1" noChangeArrowheads="1"/>
          </p:cNvSpPr>
          <p:nvPr>
            <p:ph type="sldNum" sz="quarter" idx="11"/>
          </p:nvPr>
        </p:nvSpPr>
        <p:spPr>
          <a:ln/>
        </p:spPr>
        <p:txBody>
          <a:bodyPr/>
          <a:lstStyle>
            <a:lvl1pPr>
              <a:defRPr/>
            </a:lvl1pPr>
          </a:lstStyle>
          <a:p>
            <a:pPr>
              <a:defRPr/>
            </a:pPr>
            <a:fld id="{CB4D1A03-3B74-41C6-A61B-3D935DEAC631}"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36354057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544" y="4800924"/>
            <a:ext cx="5486400" cy="261610"/>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1544" y="612264"/>
            <a:ext cx="5486400" cy="507831"/>
          </a:xfrm>
        </p:spPr>
        <p:txBody>
          <a:bodyPr/>
          <a:lstStyle>
            <a:lvl1pPr marL="0" indent="0">
              <a:buNone/>
              <a:defRPr sz="3300"/>
            </a:lvl1pPr>
            <a:lvl2pPr marL="466481" indent="0">
              <a:buNone/>
              <a:defRPr sz="2900"/>
            </a:lvl2pPr>
            <a:lvl3pPr marL="932962" indent="0">
              <a:buNone/>
              <a:defRPr sz="2400"/>
            </a:lvl3pPr>
            <a:lvl4pPr marL="1399443" indent="0">
              <a:buNone/>
              <a:defRPr sz="2000"/>
            </a:lvl4pPr>
            <a:lvl5pPr marL="1865925" indent="0">
              <a:buNone/>
              <a:defRPr sz="2000"/>
            </a:lvl5pPr>
            <a:lvl6pPr marL="2332406" indent="0">
              <a:buNone/>
              <a:defRPr sz="2000"/>
            </a:lvl6pPr>
            <a:lvl7pPr marL="2798887" indent="0">
              <a:buNone/>
              <a:defRPr sz="2000"/>
            </a:lvl7pPr>
            <a:lvl8pPr marL="3265368" indent="0">
              <a:buNone/>
              <a:defRPr sz="2000"/>
            </a:lvl8pPr>
            <a:lvl9pPr marL="3731849" indent="0">
              <a:buNone/>
              <a:defRPr sz="2000"/>
            </a:lvl9pPr>
          </a:lstStyle>
          <a:p>
            <a:pPr lvl="0"/>
            <a:r>
              <a:rPr lang="en-US" noProof="0" dirty="0" smtClean="0"/>
              <a:t>Click icon to add picture</a:t>
            </a:r>
            <a:endParaRPr lang="en-ZA" noProof="0" dirty="0"/>
          </a:p>
        </p:txBody>
      </p:sp>
      <p:sp>
        <p:nvSpPr>
          <p:cNvPr id="4" name="Text Placeholder 3"/>
          <p:cNvSpPr>
            <a:spLocks noGrp="1"/>
          </p:cNvSpPr>
          <p:nvPr>
            <p:ph type="body" sz="half" idx="2"/>
          </p:nvPr>
        </p:nvSpPr>
        <p:spPr>
          <a:xfrm>
            <a:off x="1791544" y="5367835"/>
            <a:ext cx="5486400"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smtClean="0"/>
              <a:t>Click to edit Master text styles</a:t>
            </a:r>
          </a:p>
        </p:txBody>
      </p:sp>
      <p:sp>
        <p:nvSpPr>
          <p:cNvPr id="5"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6" name="pg num"/>
          <p:cNvSpPr>
            <a:spLocks noGrp="1" noChangeArrowheads="1"/>
          </p:cNvSpPr>
          <p:nvPr>
            <p:ph type="sldNum" sz="quarter" idx="11"/>
          </p:nvPr>
        </p:nvSpPr>
        <p:spPr>
          <a:ln/>
        </p:spPr>
        <p:txBody>
          <a:bodyPr/>
          <a:lstStyle>
            <a:lvl1pPr>
              <a:defRPr/>
            </a:lvl1pPr>
          </a:lstStyle>
          <a:p>
            <a:pPr>
              <a:defRPr/>
            </a:pPr>
            <a:fld id="{5CDCB21E-F91D-489D-964A-AB22525D6B40}"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34187363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a:xfrm>
            <a:off x="6456630" y="1299036"/>
            <a:ext cx="2462213" cy="12472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5" name="pg num"/>
          <p:cNvSpPr>
            <a:spLocks noGrp="1" noChangeArrowheads="1"/>
          </p:cNvSpPr>
          <p:nvPr>
            <p:ph type="sldNum" sz="quarter" idx="11"/>
          </p:nvPr>
        </p:nvSpPr>
        <p:spPr>
          <a:ln/>
        </p:spPr>
        <p:txBody>
          <a:bodyPr/>
          <a:lstStyle>
            <a:lvl1pPr>
              <a:defRPr/>
            </a:lvl1pPr>
          </a:lstStyle>
          <a:p>
            <a:pPr>
              <a:defRPr/>
            </a:pPr>
            <a:fld id="{D9E27632-AE1F-4BCB-B572-C7174DC2D099}"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19773383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0719" y="230004"/>
            <a:ext cx="2198123" cy="231623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5087887" y="230004"/>
            <a:ext cx="1477328" cy="23162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oc id"/>
          <p:cNvSpPr>
            <a:spLocks noGrp="1" noChangeArrowheads="1"/>
          </p:cNvSpPr>
          <p:nvPr>
            <p:ph type="ftr" sz="quarter" idx="10"/>
          </p:nvPr>
        </p:nvSpPr>
        <p:spPr>
          <a:ln/>
        </p:spPr>
        <p:txBody>
          <a:bodyPr/>
          <a:lstStyle>
            <a:lvl1pPr>
              <a:defRPr/>
            </a:lvl1pPr>
          </a:lstStyle>
          <a:p>
            <a:pPr>
              <a:defRPr/>
            </a:pPr>
            <a:endParaRPr lang="en-ZA" dirty="0">
              <a:solidFill>
                <a:srgbClr val="6AAED8"/>
              </a:solidFill>
            </a:endParaRPr>
          </a:p>
        </p:txBody>
      </p:sp>
      <p:sp>
        <p:nvSpPr>
          <p:cNvPr id="5" name="pg num"/>
          <p:cNvSpPr>
            <a:spLocks noGrp="1" noChangeArrowheads="1"/>
          </p:cNvSpPr>
          <p:nvPr>
            <p:ph type="sldNum" sz="quarter" idx="11"/>
          </p:nvPr>
        </p:nvSpPr>
        <p:spPr>
          <a:ln/>
        </p:spPr>
        <p:txBody>
          <a:bodyPr/>
          <a:lstStyle>
            <a:lvl1pPr>
              <a:defRPr/>
            </a:lvl1pPr>
          </a:lstStyle>
          <a:p>
            <a:pPr>
              <a:defRPr/>
            </a:pPr>
            <a:fld id="{EF07BA11-81D8-4B49-AC80-8952A11A1DAF}" type="slidenum">
              <a:rPr lang="en-ZA">
                <a:solidFill>
                  <a:srgbClr val="FFFFFF"/>
                </a:solidFill>
              </a:rPr>
              <a:pPr>
                <a:defRPr/>
              </a:pPr>
              <a:t>‹#›</a:t>
            </a:fld>
            <a:endParaRPr lang="en-ZA" dirty="0">
              <a:solidFill>
                <a:srgbClr val="FFFFFF"/>
              </a:solidFill>
            </a:endParaRPr>
          </a:p>
        </p:txBody>
      </p:sp>
    </p:spTree>
    <p:extLst>
      <p:ext uri="{BB962C8B-B14F-4D97-AF65-F5344CB8AC3E}">
        <p14:creationId xmlns:p14="http://schemas.microsoft.com/office/powerpoint/2010/main" val="3866835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Bulleted Slide">
    <p:spTree>
      <p:nvGrpSpPr>
        <p:cNvPr id="1" name=""/>
        <p:cNvGrpSpPr/>
        <p:nvPr/>
      </p:nvGrpSpPr>
      <p:grpSpPr>
        <a:xfrm>
          <a:off x="0" y="0"/>
          <a:ext cx="0" cy="0"/>
          <a:chOff x="0" y="0"/>
          <a:chExt cx="0" cy="0"/>
        </a:xfrm>
      </p:grpSpPr>
      <p:pic>
        <p:nvPicPr>
          <p:cNvPr id="4" name="Picture 2" descr="miolo1 fundo branco"/>
          <p:cNvPicPr>
            <a:picLocks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1632" y="-3239"/>
            <a:ext cx="9143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McK Slide Elements"/>
          <p:cNvGrpSpPr>
            <a:grpSpLocks/>
          </p:cNvGrpSpPr>
          <p:nvPr/>
        </p:nvGrpSpPr>
        <p:grpSpPr bwMode="auto">
          <a:xfrm>
            <a:off x="126348" y="542615"/>
            <a:ext cx="8792494" cy="6287850"/>
            <a:chOff x="79" y="342"/>
            <a:chExt cx="5539" cy="3961"/>
          </a:xfrm>
        </p:grpSpPr>
        <p:sp>
          <p:nvSpPr>
            <p:cNvPr id="6" name="McK Measure" hidden="1"/>
            <p:cNvSpPr txBox="1">
              <a:spLocks noChangeArrowheads="1"/>
            </p:cNvSpPr>
            <p:nvPr userDrawn="1"/>
          </p:nvSpPr>
          <p:spPr bwMode="gray">
            <a:xfrm>
              <a:off x="79" y="342"/>
              <a:ext cx="5539"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52488" eaLnBrk="0" hangingPunct="0">
                <a:defRPr sz="2400">
                  <a:solidFill>
                    <a:schemeClr val="tx1"/>
                  </a:solidFill>
                  <a:latin typeface="Arial" charset="0"/>
                </a:defRPr>
              </a:lvl1pPr>
              <a:lvl2pPr marL="742950" indent="-285750" defTabSz="852488" eaLnBrk="0" hangingPunct="0">
                <a:defRPr sz="2400">
                  <a:solidFill>
                    <a:schemeClr val="tx1"/>
                  </a:solidFill>
                  <a:latin typeface="Arial" charset="0"/>
                </a:defRPr>
              </a:lvl2pPr>
              <a:lvl3pPr marL="1143000" indent="-228600" defTabSz="852488" eaLnBrk="0" hangingPunct="0">
                <a:defRPr sz="2400">
                  <a:solidFill>
                    <a:schemeClr val="tx1"/>
                  </a:solidFill>
                  <a:latin typeface="Arial" charset="0"/>
                </a:defRPr>
              </a:lvl3pPr>
              <a:lvl4pPr marL="1600200" indent="-228600" defTabSz="852488" eaLnBrk="0" hangingPunct="0">
                <a:defRPr sz="2400">
                  <a:solidFill>
                    <a:schemeClr val="tx1"/>
                  </a:solidFill>
                  <a:latin typeface="Arial" charset="0"/>
                </a:defRPr>
              </a:lvl4pPr>
              <a:lvl5pPr marL="2057400" indent="-228600" defTabSz="852488" eaLnBrk="0" hangingPunct="0">
                <a:defRPr sz="2400">
                  <a:solidFill>
                    <a:schemeClr val="tx1"/>
                  </a:solidFill>
                  <a:latin typeface="Arial" charset="0"/>
                </a:defRPr>
              </a:lvl5pPr>
              <a:lvl6pPr marL="2514600" indent="-228600" defTabSz="852488" eaLnBrk="0" fontAlgn="base" hangingPunct="0">
                <a:spcBef>
                  <a:spcPct val="0"/>
                </a:spcBef>
                <a:spcAft>
                  <a:spcPct val="0"/>
                </a:spcAft>
                <a:defRPr sz="2400">
                  <a:solidFill>
                    <a:schemeClr val="tx1"/>
                  </a:solidFill>
                  <a:latin typeface="Arial" charset="0"/>
                </a:defRPr>
              </a:lvl6pPr>
              <a:lvl7pPr marL="2971800" indent="-228600" defTabSz="852488" eaLnBrk="0" fontAlgn="base" hangingPunct="0">
                <a:spcBef>
                  <a:spcPct val="0"/>
                </a:spcBef>
                <a:spcAft>
                  <a:spcPct val="0"/>
                </a:spcAft>
                <a:defRPr sz="2400">
                  <a:solidFill>
                    <a:schemeClr val="tx1"/>
                  </a:solidFill>
                  <a:latin typeface="Arial" charset="0"/>
                </a:defRPr>
              </a:lvl7pPr>
              <a:lvl8pPr marL="3429000" indent="-228600" defTabSz="852488" eaLnBrk="0" fontAlgn="base" hangingPunct="0">
                <a:spcBef>
                  <a:spcPct val="0"/>
                </a:spcBef>
                <a:spcAft>
                  <a:spcPct val="0"/>
                </a:spcAft>
                <a:defRPr sz="2400">
                  <a:solidFill>
                    <a:schemeClr val="tx1"/>
                  </a:solidFill>
                  <a:latin typeface="Arial" charset="0"/>
                </a:defRPr>
              </a:lvl8pPr>
              <a:lvl9pPr marL="3886200" indent="-228600" defTabSz="852488" eaLnBrk="0" fontAlgn="base" hangingPunct="0">
                <a:spcBef>
                  <a:spcPct val="0"/>
                </a:spcBef>
                <a:spcAft>
                  <a:spcPct val="0"/>
                </a:spcAft>
                <a:defRPr sz="2400">
                  <a:solidFill>
                    <a:schemeClr val="tx1"/>
                  </a:solidFill>
                  <a:latin typeface="Arial" charset="0"/>
                </a:defRPr>
              </a:lvl9pPr>
            </a:lstStyle>
            <a:p>
              <a:pPr eaLnBrk="1" fontAlgn="base" hangingPunct="1">
                <a:spcBef>
                  <a:spcPct val="0"/>
                </a:spcBef>
                <a:spcAft>
                  <a:spcPct val="0"/>
                </a:spcAft>
                <a:defRPr/>
              </a:pPr>
              <a:r>
                <a:rPr lang="en-GB" sz="1500" smtClean="0">
                  <a:solidFill>
                    <a:srgbClr val="000000"/>
                  </a:solidFill>
                  <a:cs typeface="Arial" pitchFamily="34" charset="0"/>
                </a:rPr>
                <a:t>Unit of measure</a:t>
              </a:r>
            </a:p>
          </p:txBody>
        </p:sp>
        <p:sp>
          <p:nvSpPr>
            <p:cNvPr id="8" name="McK Footnote" hidden="1"/>
            <p:cNvSpPr txBox="1">
              <a:spLocks noChangeArrowheads="1"/>
            </p:cNvSpPr>
            <p:nvPr userDrawn="1"/>
          </p:nvSpPr>
          <p:spPr bwMode="gray">
            <a:xfrm>
              <a:off x="81" y="4064"/>
              <a:ext cx="5249"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547688" indent="-547688" defTabSz="852488" eaLnBrk="0" hangingPunct="0">
                <a:tabLst>
                  <a:tab pos="508000" algn="r"/>
                </a:tabLst>
                <a:defRPr sz="2400">
                  <a:solidFill>
                    <a:schemeClr val="tx1"/>
                  </a:solidFill>
                  <a:latin typeface="Arial" charset="0"/>
                </a:defRPr>
              </a:lvl1pPr>
              <a:lvl2pPr marL="742950" indent="-285750" defTabSz="852488" eaLnBrk="0" hangingPunct="0">
                <a:tabLst>
                  <a:tab pos="508000" algn="r"/>
                </a:tabLst>
                <a:defRPr sz="2400">
                  <a:solidFill>
                    <a:schemeClr val="tx1"/>
                  </a:solidFill>
                  <a:latin typeface="Arial" charset="0"/>
                </a:defRPr>
              </a:lvl2pPr>
              <a:lvl3pPr marL="1143000" indent="-228600" defTabSz="852488" eaLnBrk="0" hangingPunct="0">
                <a:tabLst>
                  <a:tab pos="508000" algn="r"/>
                </a:tabLst>
                <a:defRPr sz="2400">
                  <a:solidFill>
                    <a:schemeClr val="tx1"/>
                  </a:solidFill>
                  <a:latin typeface="Arial" charset="0"/>
                </a:defRPr>
              </a:lvl3pPr>
              <a:lvl4pPr marL="1600200" indent="-228600" defTabSz="852488" eaLnBrk="0" hangingPunct="0">
                <a:tabLst>
                  <a:tab pos="508000" algn="r"/>
                </a:tabLst>
                <a:defRPr sz="2400">
                  <a:solidFill>
                    <a:schemeClr val="tx1"/>
                  </a:solidFill>
                  <a:latin typeface="Arial" charset="0"/>
                </a:defRPr>
              </a:lvl4pPr>
              <a:lvl5pPr marL="2057400" indent="-228600" defTabSz="852488" eaLnBrk="0" hangingPunct="0">
                <a:tabLst>
                  <a:tab pos="508000" algn="r"/>
                </a:tabLst>
                <a:defRPr sz="2400">
                  <a:solidFill>
                    <a:schemeClr val="tx1"/>
                  </a:solidFill>
                  <a:latin typeface="Arial" charset="0"/>
                </a:defRPr>
              </a:lvl5pPr>
              <a:lvl6pPr marL="2514600" indent="-228600" defTabSz="852488" eaLnBrk="0" fontAlgn="base" hangingPunct="0">
                <a:spcBef>
                  <a:spcPct val="0"/>
                </a:spcBef>
                <a:spcAft>
                  <a:spcPct val="0"/>
                </a:spcAft>
                <a:tabLst>
                  <a:tab pos="508000" algn="r"/>
                </a:tabLst>
                <a:defRPr sz="2400">
                  <a:solidFill>
                    <a:schemeClr val="tx1"/>
                  </a:solidFill>
                  <a:latin typeface="Arial" charset="0"/>
                </a:defRPr>
              </a:lvl6pPr>
              <a:lvl7pPr marL="2971800" indent="-228600" defTabSz="852488" eaLnBrk="0" fontAlgn="base" hangingPunct="0">
                <a:spcBef>
                  <a:spcPct val="0"/>
                </a:spcBef>
                <a:spcAft>
                  <a:spcPct val="0"/>
                </a:spcAft>
                <a:tabLst>
                  <a:tab pos="508000" algn="r"/>
                </a:tabLst>
                <a:defRPr sz="2400">
                  <a:solidFill>
                    <a:schemeClr val="tx1"/>
                  </a:solidFill>
                  <a:latin typeface="Arial" charset="0"/>
                </a:defRPr>
              </a:lvl7pPr>
              <a:lvl8pPr marL="3429000" indent="-228600" defTabSz="852488" eaLnBrk="0" fontAlgn="base" hangingPunct="0">
                <a:spcBef>
                  <a:spcPct val="0"/>
                </a:spcBef>
                <a:spcAft>
                  <a:spcPct val="0"/>
                </a:spcAft>
                <a:tabLst>
                  <a:tab pos="508000" algn="r"/>
                </a:tabLst>
                <a:defRPr sz="2400">
                  <a:solidFill>
                    <a:schemeClr val="tx1"/>
                  </a:solidFill>
                  <a:latin typeface="Arial" charset="0"/>
                </a:defRPr>
              </a:lvl8pPr>
              <a:lvl9pPr marL="3886200" indent="-228600" defTabSz="852488" eaLnBrk="0" fontAlgn="base" hangingPunct="0">
                <a:spcBef>
                  <a:spcPct val="0"/>
                </a:spcBef>
                <a:spcAft>
                  <a:spcPct val="0"/>
                </a:spcAft>
                <a:tabLst>
                  <a:tab pos="508000" algn="r"/>
                </a:tabLst>
                <a:defRPr sz="2400">
                  <a:solidFill>
                    <a:schemeClr val="tx1"/>
                  </a:solidFill>
                  <a:latin typeface="Arial" charset="0"/>
                </a:defRPr>
              </a:lvl9pPr>
            </a:lstStyle>
            <a:p>
              <a:pPr eaLnBrk="1" fontAlgn="base" hangingPunct="1">
                <a:spcBef>
                  <a:spcPct val="0"/>
                </a:spcBef>
                <a:spcAft>
                  <a:spcPct val="0"/>
                </a:spcAft>
                <a:defRPr/>
              </a:pPr>
              <a:r>
                <a:rPr lang="en-GB" sz="1100" smtClean="0">
                  <a:solidFill>
                    <a:srgbClr val="000000"/>
                  </a:solidFill>
                  <a:cs typeface="Arial" pitchFamily="34" charset="0"/>
                </a:rPr>
                <a:t>	*	Footnote</a:t>
              </a:r>
            </a:p>
            <a:p>
              <a:pPr eaLnBrk="1" fontAlgn="base" hangingPunct="1">
                <a:spcBef>
                  <a:spcPct val="20000"/>
                </a:spcBef>
                <a:spcAft>
                  <a:spcPct val="0"/>
                </a:spcAft>
                <a:defRPr/>
              </a:pPr>
              <a:r>
                <a:rPr lang="en-GB" sz="1100" smtClean="0">
                  <a:solidFill>
                    <a:srgbClr val="000000"/>
                  </a:solidFill>
                  <a:cs typeface="Arial" pitchFamily="34" charset="0"/>
                </a:rPr>
                <a:t>Source:		Source</a:t>
              </a:r>
            </a:p>
          </p:txBody>
        </p:sp>
      </p:grpSp>
      <p:graphicFrame>
        <p:nvGraphicFramePr>
          <p:cNvPr id="9" name="Rectangle 9" hidden="1"/>
          <p:cNvGraphicFramePr>
            <a:graphicFrameLocks/>
          </p:cNvGraphicFramePr>
          <p:nvPr/>
        </p:nvGraphicFramePr>
        <p:xfrm>
          <a:off x="6491" y="0"/>
          <a:ext cx="149025" cy="161974"/>
        </p:xfrm>
        <a:graphic>
          <a:graphicData uri="http://schemas.openxmlformats.org/presentationml/2006/ole">
            <mc:AlternateContent xmlns:mc="http://schemas.openxmlformats.org/markup-compatibility/2006">
              <mc:Choice xmlns:v="urn:schemas-microsoft-com:vml" Requires="v">
                <p:oleObj spid="_x0000_s89100" r:id="rId5" imgW="0" imgH="0" progId="">
                  <p:embed/>
                </p:oleObj>
              </mc:Choice>
              <mc:Fallback>
                <p:oleObj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491" y="0"/>
                        <a:ext cx="149025" cy="1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ext Placeholder 6"/>
          <p:cNvSpPr>
            <a:spLocks noGrp="1"/>
          </p:cNvSpPr>
          <p:nvPr>
            <p:ph type="body" sz="quarter" idx="10"/>
          </p:nvPr>
        </p:nvSpPr>
        <p:spPr>
          <a:xfrm>
            <a:off x="159528" y="1255714"/>
            <a:ext cx="8799635" cy="1271814"/>
          </a:xfrm>
          <a:prstGeom prst="rect">
            <a:avLst/>
          </a:prstGeom>
        </p:spPr>
        <p:txBody>
          <a:bodyPr/>
          <a:lstStyle>
            <a:lvl1pPr>
              <a:defRPr sz="1700"/>
            </a:lvl1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172922" y="503299"/>
            <a:ext cx="8853854" cy="298327"/>
          </a:xfrm>
        </p:spPr>
        <p:txBody>
          <a:bodyPr/>
          <a:lstStyle/>
          <a:p>
            <a:r>
              <a:rPr lang="en-US" noProof="0" smtClean="0"/>
              <a:t>Click to edit Master title style</a:t>
            </a:r>
            <a:endParaRPr lang="en-GB" noProof="0"/>
          </a:p>
        </p:txBody>
      </p:sp>
    </p:spTree>
    <p:extLst>
      <p:ext uri="{BB962C8B-B14F-4D97-AF65-F5344CB8AC3E}">
        <p14:creationId xmlns:p14="http://schemas.microsoft.com/office/powerpoint/2010/main" val="3143176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124729" y="1299036"/>
            <a:ext cx="4318495"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598728" y="1299036"/>
            <a:ext cx="4320114"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oc id"/>
          <p:cNvSpPr>
            <a:spLocks noGrp="1" noChangeArrowheads="1"/>
          </p:cNvSpPr>
          <p:nvPr>
            <p:ph type="ftr" sz="quarter" idx="10"/>
          </p:nvPr>
        </p:nvSpPr>
        <p:spPr>
          <a:ln/>
        </p:spPr>
        <p:txBody>
          <a:bodyPr/>
          <a:lstStyle>
            <a:lvl1pPr>
              <a:defRPr/>
            </a:lvl1pPr>
          </a:lstStyle>
          <a:p>
            <a:pPr>
              <a:defRPr/>
            </a:pPr>
            <a:endParaRPr lang="en-ZA" dirty="0"/>
          </a:p>
        </p:txBody>
      </p:sp>
      <p:sp>
        <p:nvSpPr>
          <p:cNvPr id="6" name="pg num"/>
          <p:cNvSpPr>
            <a:spLocks noGrp="1" noChangeArrowheads="1"/>
          </p:cNvSpPr>
          <p:nvPr>
            <p:ph type="sldNum" sz="quarter" idx="11"/>
          </p:nvPr>
        </p:nvSpPr>
        <p:spPr>
          <a:ln/>
        </p:spPr>
        <p:txBody>
          <a:bodyPr/>
          <a:lstStyle>
            <a:lvl1pPr>
              <a:defRPr/>
            </a:lvl1pPr>
          </a:lstStyle>
          <a:p>
            <a:pPr>
              <a:defRPr/>
            </a:pPr>
            <a:fld id="{B3F25361-EA2F-45DE-B34F-A9042E9020FE}" type="slidenum">
              <a:rPr lang="en-ZA"/>
              <a:pPr>
                <a:defRPr/>
              </a:pPr>
              <a:t>‹#›</a:t>
            </a:fld>
            <a:endParaRPr lang="en-Z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795" y="275356"/>
            <a:ext cx="8230410" cy="235449"/>
          </a:xfr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6796" y="1535519"/>
            <a:ext cx="403988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6796" y="2175318"/>
            <a:ext cx="4039882"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703" y="1535519"/>
            <a:ext cx="404150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703" y="2175318"/>
            <a:ext cx="4041502"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oc id"/>
          <p:cNvSpPr>
            <a:spLocks noGrp="1" noChangeArrowheads="1"/>
          </p:cNvSpPr>
          <p:nvPr>
            <p:ph type="ftr" sz="quarter" idx="10"/>
          </p:nvPr>
        </p:nvSpPr>
        <p:spPr>
          <a:ln/>
        </p:spPr>
        <p:txBody>
          <a:bodyPr/>
          <a:lstStyle>
            <a:lvl1pPr>
              <a:defRPr/>
            </a:lvl1pPr>
          </a:lstStyle>
          <a:p>
            <a:pPr>
              <a:defRPr/>
            </a:pPr>
            <a:endParaRPr lang="en-ZA" dirty="0"/>
          </a:p>
        </p:txBody>
      </p:sp>
      <p:sp>
        <p:nvSpPr>
          <p:cNvPr id="8" name="pg num"/>
          <p:cNvSpPr>
            <a:spLocks noGrp="1" noChangeArrowheads="1"/>
          </p:cNvSpPr>
          <p:nvPr>
            <p:ph type="sldNum" sz="quarter" idx="11"/>
          </p:nvPr>
        </p:nvSpPr>
        <p:spPr>
          <a:ln/>
        </p:spPr>
        <p:txBody>
          <a:bodyPr/>
          <a:lstStyle>
            <a:lvl1pPr>
              <a:defRPr/>
            </a:lvl1pPr>
          </a:lstStyle>
          <a:p>
            <a:pPr>
              <a:defRPr/>
            </a:pPr>
            <a:fld id="{849780DE-CBD6-4665-8300-A9372B66A8DA}" type="slidenum">
              <a:rPr lang="en-ZA"/>
              <a:pPr>
                <a:defRPr/>
              </a:pPr>
              <a:t>‹#›</a:t>
            </a:fld>
            <a:endParaRPr lang="en-Z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oc id"/>
          <p:cNvSpPr>
            <a:spLocks noGrp="1" noChangeArrowheads="1"/>
          </p:cNvSpPr>
          <p:nvPr>
            <p:ph type="ftr" sz="quarter" idx="10"/>
          </p:nvPr>
        </p:nvSpPr>
        <p:spPr>
          <a:ln/>
        </p:spPr>
        <p:txBody>
          <a:bodyPr/>
          <a:lstStyle>
            <a:lvl1pPr>
              <a:defRPr/>
            </a:lvl1pPr>
          </a:lstStyle>
          <a:p>
            <a:pPr>
              <a:defRPr/>
            </a:pPr>
            <a:endParaRPr lang="en-ZA" dirty="0"/>
          </a:p>
        </p:txBody>
      </p:sp>
      <p:sp>
        <p:nvSpPr>
          <p:cNvPr id="4" name="pg num"/>
          <p:cNvSpPr>
            <a:spLocks noGrp="1" noChangeArrowheads="1"/>
          </p:cNvSpPr>
          <p:nvPr>
            <p:ph type="sldNum" sz="quarter" idx="11"/>
          </p:nvPr>
        </p:nvSpPr>
        <p:spPr>
          <a:ln/>
        </p:spPr>
        <p:txBody>
          <a:bodyPr/>
          <a:lstStyle>
            <a:lvl1pPr>
              <a:defRPr/>
            </a:lvl1pPr>
          </a:lstStyle>
          <a:p>
            <a:pPr>
              <a:defRPr/>
            </a:pPr>
            <a:fld id="{25B0C65C-ACB3-41B3-B9D6-603EB25AD180}" type="slidenum">
              <a:rPr lang="en-ZA"/>
              <a:pPr>
                <a:defRPr/>
              </a:pPr>
              <a:t>‹#›</a:t>
            </a:fld>
            <a:endParaRPr lang="en-Z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oc id"/>
          <p:cNvSpPr>
            <a:spLocks noGrp="1" noChangeArrowheads="1"/>
          </p:cNvSpPr>
          <p:nvPr>
            <p:ph type="ftr" sz="quarter" idx="10"/>
          </p:nvPr>
        </p:nvSpPr>
        <p:spPr>
          <a:ln/>
        </p:spPr>
        <p:txBody>
          <a:bodyPr/>
          <a:lstStyle>
            <a:lvl1pPr>
              <a:defRPr/>
            </a:lvl1pPr>
          </a:lstStyle>
          <a:p>
            <a:pPr>
              <a:defRPr/>
            </a:pPr>
            <a:endParaRPr lang="en-ZA" dirty="0"/>
          </a:p>
        </p:txBody>
      </p:sp>
      <p:sp>
        <p:nvSpPr>
          <p:cNvPr id="3" name="pg num"/>
          <p:cNvSpPr>
            <a:spLocks noGrp="1" noChangeArrowheads="1"/>
          </p:cNvSpPr>
          <p:nvPr>
            <p:ph type="sldNum" sz="quarter" idx="11"/>
          </p:nvPr>
        </p:nvSpPr>
        <p:spPr>
          <a:ln/>
        </p:spPr>
        <p:txBody>
          <a:bodyPr/>
          <a:lstStyle>
            <a:lvl1pPr>
              <a:defRPr/>
            </a:lvl1pPr>
          </a:lstStyle>
          <a:p>
            <a:pPr>
              <a:defRPr/>
            </a:pPr>
            <a:fld id="{1D46AC71-C261-4AF3-BFB1-CCAEF8821007}" type="slidenum">
              <a:rPr lang="en-ZA"/>
              <a:pPr>
                <a:defRPr/>
              </a:pPr>
              <a:t>‹#›</a:t>
            </a:fld>
            <a:endParaRPr lang="en-Z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795" y="273738"/>
            <a:ext cx="3008044" cy="52322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4988" y="273738"/>
            <a:ext cx="5112217" cy="2446824"/>
          </a:xfrm>
        </p:spPr>
        <p:txBody>
          <a:bodyPr/>
          <a:lstStyle>
            <a:lvl1pPr>
              <a:defRPr sz="33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6795" y="1435094"/>
            <a:ext cx="3008044"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smtClean="0"/>
              <a:t>Click to edit Master text styles</a:t>
            </a:r>
          </a:p>
        </p:txBody>
      </p:sp>
      <p:sp>
        <p:nvSpPr>
          <p:cNvPr id="5" name="doc id"/>
          <p:cNvSpPr>
            <a:spLocks noGrp="1" noChangeArrowheads="1"/>
          </p:cNvSpPr>
          <p:nvPr>
            <p:ph type="ftr" sz="quarter" idx="10"/>
          </p:nvPr>
        </p:nvSpPr>
        <p:spPr>
          <a:ln/>
        </p:spPr>
        <p:txBody>
          <a:bodyPr/>
          <a:lstStyle>
            <a:lvl1pPr>
              <a:defRPr/>
            </a:lvl1pPr>
          </a:lstStyle>
          <a:p>
            <a:pPr>
              <a:defRPr/>
            </a:pPr>
            <a:endParaRPr lang="en-ZA" dirty="0"/>
          </a:p>
        </p:txBody>
      </p:sp>
      <p:sp>
        <p:nvSpPr>
          <p:cNvPr id="6" name="pg num"/>
          <p:cNvSpPr>
            <a:spLocks noGrp="1" noChangeArrowheads="1"/>
          </p:cNvSpPr>
          <p:nvPr>
            <p:ph type="sldNum" sz="quarter" idx="11"/>
          </p:nvPr>
        </p:nvSpPr>
        <p:spPr>
          <a:ln/>
        </p:spPr>
        <p:txBody>
          <a:bodyPr/>
          <a:lstStyle>
            <a:lvl1pPr>
              <a:defRPr/>
            </a:lvl1pPr>
          </a:lstStyle>
          <a:p>
            <a:pPr>
              <a:defRPr/>
            </a:pPr>
            <a:fld id="{CB4D1A03-3B74-41C6-A61B-3D935DEAC631}" type="slidenum">
              <a:rPr lang="en-ZA"/>
              <a:pPr>
                <a:defRPr/>
              </a:pPr>
              <a:t>‹#›</a:t>
            </a:fld>
            <a:endParaRPr lang="en-Z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544" y="4800924"/>
            <a:ext cx="5486400" cy="261610"/>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1544" y="612264"/>
            <a:ext cx="5486400" cy="507831"/>
          </a:xfrm>
        </p:spPr>
        <p:txBody>
          <a:bodyPr/>
          <a:lstStyle>
            <a:lvl1pPr marL="0" indent="0">
              <a:buNone/>
              <a:defRPr sz="3300"/>
            </a:lvl1pPr>
            <a:lvl2pPr marL="466481" indent="0">
              <a:buNone/>
              <a:defRPr sz="2900"/>
            </a:lvl2pPr>
            <a:lvl3pPr marL="932962" indent="0">
              <a:buNone/>
              <a:defRPr sz="2400"/>
            </a:lvl3pPr>
            <a:lvl4pPr marL="1399443" indent="0">
              <a:buNone/>
              <a:defRPr sz="2000"/>
            </a:lvl4pPr>
            <a:lvl5pPr marL="1865925" indent="0">
              <a:buNone/>
              <a:defRPr sz="2000"/>
            </a:lvl5pPr>
            <a:lvl6pPr marL="2332406" indent="0">
              <a:buNone/>
              <a:defRPr sz="2000"/>
            </a:lvl6pPr>
            <a:lvl7pPr marL="2798887" indent="0">
              <a:buNone/>
              <a:defRPr sz="2000"/>
            </a:lvl7pPr>
            <a:lvl8pPr marL="3265368" indent="0">
              <a:buNone/>
              <a:defRPr sz="2000"/>
            </a:lvl8pPr>
            <a:lvl9pPr marL="3731849" indent="0">
              <a:buNone/>
              <a:defRPr sz="2000"/>
            </a:lvl9pPr>
          </a:lstStyle>
          <a:p>
            <a:pPr lvl="0"/>
            <a:r>
              <a:rPr lang="en-US" noProof="0" dirty="0" smtClean="0"/>
              <a:t>Click icon to add picture</a:t>
            </a:r>
            <a:endParaRPr lang="en-ZA" noProof="0" dirty="0"/>
          </a:p>
        </p:txBody>
      </p:sp>
      <p:sp>
        <p:nvSpPr>
          <p:cNvPr id="4" name="Text Placeholder 3"/>
          <p:cNvSpPr>
            <a:spLocks noGrp="1"/>
          </p:cNvSpPr>
          <p:nvPr>
            <p:ph type="body" sz="half" idx="2"/>
          </p:nvPr>
        </p:nvSpPr>
        <p:spPr>
          <a:xfrm>
            <a:off x="1791544" y="5367835"/>
            <a:ext cx="5486400"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smtClean="0"/>
              <a:t>Click to edit Master text styles</a:t>
            </a:r>
          </a:p>
        </p:txBody>
      </p:sp>
      <p:sp>
        <p:nvSpPr>
          <p:cNvPr id="5" name="doc id"/>
          <p:cNvSpPr>
            <a:spLocks noGrp="1" noChangeArrowheads="1"/>
          </p:cNvSpPr>
          <p:nvPr>
            <p:ph type="ftr" sz="quarter" idx="10"/>
          </p:nvPr>
        </p:nvSpPr>
        <p:spPr>
          <a:ln/>
        </p:spPr>
        <p:txBody>
          <a:bodyPr/>
          <a:lstStyle>
            <a:lvl1pPr>
              <a:defRPr/>
            </a:lvl1pPr>
          </a:lstStyle>
          <a:p>
            <a:pPr>
              <a:defRPr/>
            </a:pPr>
            <a:endParaRPr lang="en-ZA" dirty="0"/>
          </a:p>
        </p:txBody>
      </p:sp>
      <p:sp>
        <p:nvSpPr>
          <p:cNvPr id="6" name="pg num"/>
          <p:cNvSpPr>
            <a:spLocks noGrp="1" noChangeArrowheads="1"/>
          </p:cNvSpPr>
          <p:nvPr>
            <p:ph type="sldNum" sz="quarter" idx="11"/>
          </p:nvPr>
        </p:nvSpPr>
        <p:spPr>
          <a:ln/>
        </p:spPr>
        <p:txBody>
          <a:bodyPr/>
          <a:lstStyle>
            <a:lvl1pPr>
              <a:defRPr/>
            </a:lvl1pPr>
          </a:lstStyle>
          <a:p>
            <a:pPr>
              <a:defRPr/>
            </a:pPr>
            <a:fld id="{5CDCB21E-F91D-489D-964A-AB22525D6B40}" type="slidenum">
              <a:rPr lang="en-ZA"/>
              <a:pPr>
                <a:defRPr/>
              </a:pPr>
              <a:t>‹#›</a:t>
            </a:fld>
            <a:endParaRPr lang="en-Z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3.vml"/><Relationship Id="rId18" Type="http://schemas.openxmlformats.org/officeDocument/2006/relationships/oleObject" Target="../embeddings/oleObject3.bin"/><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3.jpeg"/><Relationship Id="rId2" Type="http://schemas.openxmlformats.org/officeDocument/2006/relationships/slideLayout" Target="../slideLayouts/slideLayout13.xml"/><Relationship Id="rId16" Type="http://schemas.openxmlformats.org/officeDocument/2006/relationships/tags" Target="../tags/tag6.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5.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18" Type="http://schemas.openxmlformats.org/officeDocument/2006/relationships/oleObject" Target="../embeddings/oleObject4.bin"/><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1.jpeg"/><Relationship Id="rId2" Type="http://schemas.openxmlformats.org/officeDocument/2006/relationships/slideLayout" Target="../slideLayouts/slideLayout24.xml"/><Relationship Id="rId16" Type="http://schemas.openxmlformats.org/officeDocument/2006/relationships/tags" Target="../tags/tag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vmlDrawing" Target="../drawings/vmlDrawing4.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pic>
        <p:nvPicPr>
          <p:cNvPr id="1028" name="Picture 778" descr="miolo1 fundo branco"/>
          <p:cNvPicPr>
            <a:picLocks noChangeArrowheads="1"/>
          </p:cNvPicPr>
          <p:nvPr>
            <p:custDataLst>
              <p:tags r:id="rId14"/>
            </p:custDataLst>
          </p:nvPr>
        </p:nvPicPr>
        <p:blipFill>
          <a:blip r:embed="rId16"/>
          <a:srcRect/>
          <a:stretch>
            <a:fillRect/>
          </a:stretch>
        </p:blipFill>
        <p:spPr bwMode="auto">
          <a:xfrm>
            <a:off x="1588" y="-3175"/>
            <a:ext cx="9144000" cy="6858000"/>
          </a:xfrm>
          <a:prstGeom prst="rect">
            <a:avLst/>
          </a:prstGeom>
          <a:noFill/>
          <a:ln w="9525">
            <a:noFill/>
            <a:miter lim="800000"/>
            <a:headEnd/>
            <a:tailEnd/>
          </a:ln>
        </p:spPr>
      </p:pic>
      <p:sp>
        <p:nvSpPr>
          <p:cNvPr id="1029" name="doc id"/>
          <p:cNvSpPr>
            <a:spLocks noGrp="1" noChangeArrowheads="1"/>
          </p:cNvSpPr>
          <p:nvPr>
            <p:ph type="ftr" sz="quarter" idx="3"/>
          </p:nvPr>
        </p:nvSpPr>
        <p:spPr bwMode="gray">
          <a:xfrm>
            <a:off x="7975600" y="-3175"/>
            <a:ext cx="939800" cy="76200"/>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a:defRPr sz="500">
                <a:solidFill>
                  <a:schemeClr val="accent2"/>
                </a:solidFill>
              </a:defRPr>
            </a:lvl1pPr>
          </a:lstStyle>
          <a:p>
            <a:pPr>
              <a:defRPr/>
            </a:pPr>
            <a:endParaRPr lang="en-ZA" dirty="0"/>
          </a:p>
        </p:txBody>
      </p:sp>
      <p:sp>
        <p:nvSpPr>
          <p:cNvPr id="1030" name="Rectangle 2"/>
          <p:cNvSpPr>
            <a:spLocks noGrp="1" noChangeArrowheads="1"/>
          </p:cNvSpPr>
          <p:nvPr>
            <p:ph type="title"/>
          </p:nvPr>
        </p:nvSpPr>
        <p:spPr bwMode="gray">
          <a:xfrm>
            <a:off x="122238" y="230188"/>
            <a:ext cx="8793162" cy="238125"/>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smtClean="0"/>
              <a:t>Click to edit Master title style</a:t>
            </a:r>
            <a:endParaRPr lang="en-GB" smtClean="0"/>
          </a:p>
        </p:txBody>
      </p:sp>
      <p:sp>
        <p:nvSpPr>
          <p:cNvPr id="1031" name="Rectangle 3"/>
          <p:cNvSpPr>
            <a:spLocks noGrp="1" noChangeArrowheads="1"/>
          </p:cNvSpPr>
          <p:nvPr>
            <p:ph type="body" idx="1"/>
            <p:custDataLst>
              <p:tags r:id="rId15"/>
            </p:custDataLst>
          </p:nvPr>
        </p:nvSpPr>
        <p:spPr bwMode="gray">
          <a:xfrm>
            <a:off x="125413" y="1298575"/>
            <a:ext cx="8793162" cy="12477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grpSp>
        <p:nvGrpSpPr>
          <p:cNvPr id="1032" name="McK Slide Elements"/>
          <p:cNvGrpSpPr>
            <a:grpSpLocks/>
          </p:cNvGrpSpPr>
          <p:nvPr/>
        </p:nvGrpSpPr>
        <p:grpSpPr bwMode="auto">
          <a:xfrm>
            <a:off x="125413" y="542925"/>
            <a:ext cx="8793162" cy="6288088"/>
            <a:chOff x="77" y="335"/>
            <a:chExt cx="5429" cy="3882"/>
          </a:xfrm>
        </p:grpSpPr>
        <p:sp>
          <p:nvSpPr>
            <p:cNvPr id="2" name="McK Measure" hidden="1"/>
            <p:cNvSpPr txBox="1">
              <a:spLocks noChangeArrowheads="1"/>
            </p:cNvSpPr>
            <p:nvPr userDrawn="1"/>
          </p:nvSpPr>
          <p:spPr bwMode="gray">
            <a:xfrm>
              <a:off x="77" y="335"/>
              <a:ext cx="5429" cy="154"/>
            </a:xfrm>
            <a:prstGeom prst="rect">
              <a:avLst/>
            </a:prstGeom>
            <a:noFill/>
            <a:ln w="9525">
              <a:noFill/>
              <a:miter lim="800000"/>
              <a:headEnd/>
              <a:tailEnd/>
            </a:ln>
            <a:effectLst/>
          </p:spPr>
          <p:txBody>
            <a:bodyPr lIns="0" tIns="0" rIns="0" bIns="0">
              <a:spAutoFit/>
            </a:bodyPr>
            <a:lstStyle/>
            <a:p>
              <a:pPr defTabSz="913526" fontAlgn="auto">
                <a:spcBef>
                  <a:spcPts val="0"/>
                </a:spcBef>
                <a:spcAft>
                  <a:spcPts val="0"/>
                </a:spcAft>
                <a:defRPr/>
              </a:pPr>
              <a:r>
                <a:rPr lang="en-GB" dirty="0">
                  <a:latin typeface="+mn-lt"/>
                </a:rPr>
                <a:t>Unit of measure</a:t>
              </a:r>
            </a:p>
          </p:txBody>
        </p:sp>
        <p:sp>
          <p:nvSpPr>
            <p:cNvPr id="1033" name="McK Footnote" hidden="1"/>
            <p:cNvSpPr txBox="1">
              <a:spLocks noChangeArrowheads="1"/>
            </p:cNvSpPr>
            <p:nvPr userDrawn="1"/>
          </p:nvSpPr>
          <p:spPr bwMode="gray">
            <a:xfrm>
              <a:off x="79" y="3964"/>
              <a:ext cx="5145" cy="253"/>
            </a:xfrm>
            <a:prstGeom prst="rect">
              <a:avLst/>
            </a:prstGeom>
            <a:noFill/>
            <a:ln w="9525">
              <a:noFill/>
              <a:miter lim="800000"/>
              <a:headEnd/>
              <a:tailEnd/>
            </a:ln>
            <a:effectLst/>
          </p:spPr>
          <p:txBody>
            <a:bodyPr lIns="0" tIns="0" rIns="0" bIns="0" anchor="b">
              <a:spAutoFit/>
            </a:bodyPr>
            <a:lstStyle/>
            <a:p>
              <a:pPr marL="586341" indent="-586341" defTabSz="913526" fontAlgn="auto">
                <a:spcBef>
                  <a:spcPts val="0"/>
                </a:spcBef>
                <a:spcAft>
                  <a:spcPts val="0"/>
                </a:spcAft>
                <a:tabLst>
                  <a:tab pos="544228" algn="r"/>
                </a:tabLst>
                <a:defRPr/>
              </a:pPr>
              <a:r>
                <a:rPr lang="en-GB" sz="1200" dirty="0">
                  <a:solidFill>
                    <a:srgbClr val="000000"/>
                  </a:solidFill>
                  <a:latin typeface="+mn-lt"/>
                </a:rPr>
                <a:t>	*	Footnote</a:t>
              </a:r>
            </a:p>
            <a:p>
              <a:pPr marL="586341" indent="-586341" defTabSz="913526" fontAlgn="auto">
                <a:spcBef>
                  <a:spcPct val="20000"/>
                </a:spcBef>
                <a:spcAft>
                  <a:spcPts val="0"/>
                </a:spcAft>
                <a:tabLst>
                  <a:tab pos="544228" algn="r"/>
                </a:tabLst>
                <a:defRPr/>
              </a:pPr>
              <a:r>
                <a:rPr lang="en-GB" sz="1200" dirty="0">
                  <a:solidFill>
                    <a:srgbClr val="000000"/>
                  </a:solidFill>
                  <a:latin typeface="+mn-lt"/>
                </a:rPr>
                <a:t>Source:		Source</a:t>
              </a:r>
            </a:p>
          </p:txBody>
        </p:sp>
      </p:grpSp>
      <p:sp>
        <p:nvSpPr>
          <p:cNvPr id="1057" name="pg num"/>
          <p:cNvSpPr>
            <a:spLocks noGrp="1" noChangeArrowheads="1"/>
          </p:cNvSpPr>
          <p:nvPr>
            <p:ph type="sldNum" sz="quarter" idx="4"/>
          </p:nvPr>
        </p:nvSpPr>
        <p:spPr bwMode="gray">
          <a:xfrm>
            <a:off x="8053388" y="6611938"/>
            <a:ext cx="862012" cy="182562"/>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defRPr sz="1200">
                <a:solidFill>
                  <a:schemeClr val="bg1"/>
                </a:solidFill>
              </a:defRPr>
            </a:lvl1pPr>
          </a:lstStyle>
          <a:p>
            <a:pPr>
              <a:defRPr/>
            </a:pPr>
            <a:fld id="{B3DE87F4-0109-4B0E-B87E-7451EC998711}" type="slidenum">
              <a:rPr lang="en-ZA"/>
              <a:pPr>
                <a:defRPr/>
              </a:pPr>
              <a:t>‹#›</a:t>
            </a:fld>
            <a:endParaRPr lang="en-ZA" dirty="0"/>
          </a:p>
        </p:txBody>
      </p:sp>
      <p:graphicFrame>
        <p:nvGraphicFramePr>
          <p:cNvPr id="1026" name="Rectangle 34" hidden="1"/>
          <p:cNvGraphicFramePr>
            <a:graphicFrameLocks/>
          </p:cNvGraphicFramePr>
          <p:nvPr/>
        </p:nvGraphicFramePr>
        <p:xfrm>
          <a:off x="0" y="0"/>
          <a:ext cx="161925" cy="161925"/>
        </p:xfrm>
        <a:graphic>
          <a:graphicData uri="http://schemas.openxmlformats.org/presentationml/2006/ole">
            <mc:AlternateContent xmlns:mc="http://schemas.openxmlformats.org/markup-compatibility/2006">
              <mc:Choice xmlns:v="urn:schemas-microsoft-com:vml" Requires="v">
                <p:oleObj spid="_x0000_s1524" r:id="rId17" imgW="0" imgH="0" progId="">
                  <p:embed/>
                </p:oleObj>
              </mc:Choice>
              <mc:Fallback>
                <p:oleObj r:id="rId17" imgW="0" imgH="0" progId="">
                  <p:embed/>
                  <p:pic>
                    <p:nvPicPr>
                      <p:cNvPr id="0" name="Rectangle 34"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744"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hf hdr="0" ftr="0" dt="0"/>
  <p:txStyles>
    <p:titleStyle>
      <a:lvl1pPr algn="l" defTabSz="912813" rtl="0" eaLnBrk="0" fontAlgn="base" hangingPunct="0">
        <a:lnSpc>
          <a:spcPct val="85000"/>
        </a:lnSpc>
        <a:spcBef>
          <a:spcPct val="0"/>
        </a:spcBef>
        <a:spcAft>
          <a:spcPct val="0"/>
        </a:spcAft>
        <a:defRPr sz="4400" b="1">
          <a:solidFill>
            <a:schemeClr val="bg1"/>
          </a:solidFill>
          <a:latin typeface="+mj-lt"/>
          <a:ea typeface="+mj-ea"/>
          <a:cs typeface="+mj-cs"/>
        </a:defRPr>
      </a:lvl1pPr>
      <a:lvl2pPr algn="l" defTabSz="912813" rtl="0" eaLnBrk="0" fontAlgn="base" hangingPunct="0">
        <a:lnSpc>
          <a:spcPct val="85000"/>
        </a:lnSpc>
        <a:spcBef>
          <a:spcPct val="0"/>
        </a:spcBef>
        <a:spcAft>
          <a:spcPct val="0"/>
        </a:spcAft>
        <a:defRPr sz="4400" b="1">
          <a:solidFill>
            <a:schemeClr val="bg1"/>
          </a:solidFill>
          <a:latin typeface="Arial" charset="0"/>
        </a:defRPr>
      </a:lvl2pPr>
      <a:lvl3pPr algn="l" defTabSz="912813" rtl="0" eaLnBrk="0" fontAlgn="base" hangingPunct="0">
        <a:lnSpc>
          <a:spcPct val="85000"/>
        </a:lnSpc>
        <a:spcBef>
          <a:spcPct val="0"/>
        </a:spcBef>
        <a:spcAft>
          <a:spcPct val="0"/>
        </a:spcAft>
        <a:defRPr sz="4400" b="1">
          <a:solidFill>
            <a:schemeClr val="bg1"/>
          </a:solidFill>
          <a:latin typeface="Arial" charset="0"/>
        </a:defRPr>
      </a:lvl3pPr>
      <a:lvl4pPr algn="l" defTabSz="912813" rtl="0" eaLnBrk="0" fontAlgn="base" hangingPunct="0">
        <a:lnSpc>
          <a:spcPct val="85000"/>
        </a:lnSpc>
        <a:spcBef>
          <a:spcPct val="0"/>
        </a:spcBef>
        <a:spcAft>
          <a:spcPct val="0"/>
        </a:spcAft>
        <a:defRPr sz="4400" b="1">
          <a:solidFill>
            <a:schemeClr val="bg1"/>
          </a:solidFill>
          <a:latin typeface="Arial" charset="0"/>
        </a:defRPr>
      </a:lvl4pPr>
      <a:lvl5pPr algn="l" defTabSz="912813" rtl="0" eaLnBrk="0" fontAlgn="base" hangingPunct="0">
        <a:lnSpc>
          <a:spcPct val="85000"/>
        </a:lnSpc>
        <a:spcBef>
          <a:spcPct val="0"/>
        </a:spcBef>
        <a:spcAft>
          <a:spcPct val="0"/>
        </a:spcAft>
        <a:defRPr sz="4400" b="1">
          <a:solidFill>
            <a:schemeClr val="bg1"/>
          </a:solidFill>
          <a:latin typeface="Arial" charset="0"/>
        </a:defRPr>
      </a:lvl5pPr>
      <a:lvl6pPr marL="466481" algn="l" defTabSz="913526" rtl="0" eaLnBrk="1" fontAlgn="base" hangingPunct="1">
        <a:lnSpc>
          <a:spcPct val="85000"/>
        </a:lnSpc>
        <a:spcBef>
          <a:spcPct val="0"/>
        </a:spcBef>
        <a:spcAft>
          <a:spcPct val="0"/>
        </a:spcAft>
        <a:defRPr b="1">
          <a:solidFill>
            <a:schemeClr val="bg1"/>
          </a:solidFill>
          <a:latin typeface="Arial" charset="0"/>
        </a:defRPr>
      </a:lvl6pPr>
      <a:lvl7pPr marL="932962" algn="l" defTabSz="913526" rtl="0" eaLnBrk="1" fontAlgn="base" hangingPunct="1">
        <a:lnSpc>
          <a:spcPct val="85000"/>
        </a:lnSpc>
        <a:spcBef>
          <a:spcPct val="0"/>
        </a:spcBef>
        <a:spcAft>
          <a:spcPct val="0"/>
        </a:spcAft>
        <a:defRPr b="1">
          <a:solidFill>
            <a:schemeClr val="bg1"/>
          </a:solidFill>
          <a:latin typeface="Arial" charset="0"/>
        </a:defRPr>
      </a:lvl7pPr>
      <a:lvl8pPr marL="1399443" algn="l" defTabSz="913526" rtl="0" eaLnBrk="1" fontAlgn="base" hangingPunct="1">
        <a:lnSpc>
          <a:spcPct val="85000"/>
        </a:lnSpc>
        <a:spcBef>
          <a:spcPct val="0"/>
        </a:spcBef>
        <a:spcAft>
          <a:spcPct val="0"/>
        </a:spcAft>
        <a:defRPr b="1">
          <a:solidFill>
            <a:schemeClr val="bg1"/>
          </a:solidFill>
          <a:latin typeface="Arial" charset="0"/>
        </a:defRPr>
      </a:lvl8pPr>
      <a:lvl9pPr marL="1865925" algn="l" defTabSz="913526" rtl="0" eaLnBrk="1" fontAlgn="base" hangingPunct="1">
        <a:lnSpc>
          <a:spcPct val="85000"/>
        </a:lnSpc>
        <a:spcBef>
          <a:spcPct val="0"/>
        </a:spcBef>
        <a:spcAft>
          <a:spcPct val="0"/>
        </a:spcAft>
        <a:defRPr b="1">
          <a:solidFill>
            <a:schemeClr val="bg1"/>
          </a:solidFill>
          <a:latin typeface="Arial" charset="0"/>
        </a:defRPr>
      </a:lvl9pPr>
    </p:titleStyle>
    <p:bodyStyle>
      <a:lvl1pPr marL="342900" indent="-342900" algn="l" defTabSz="912813" rtl="0" eaLnBrk="0" fontAlgn="base" hangingPunct="0">
        <a:spcBef>
          <a:spcPct val="0"/>
        </a:spcBef>
        <a:spcAft>
          <a:spcPct val="0"/>
        </a:spcAft>
        <a:buSzPct val="120000"/>
        <a:buChar char="•"/>
        <a:defRPr sz="1600">
          <a:solidFill>
            <a:schemeClr val="tx1"/>
          </a:solidFill>
          <a:latin typeface="+mn-lt"/>
          <a:ea typeface="+mn-ea"/>
          <a:cs typeface="+mn-cs"/>
        </a:defRPr>
      </a:lvl1pPr>
      <a:lvl2pPr marL="146050" indent="-144463" algn="l" defTabSz="912813" rtl="0" eaLnBrk="0" fontAlgn="base" hangingPunct="0">
        <a:spcBef>
          <a:spcPct val="0"/>
        </a:spcBef>
        <a:spcAft>
          <a:spcPct val="0"/>
        </a:spcAft>
        <a:buClr>
          <a:schemeClr val="tx2"/>
        </a:buClr>
        <a:buSzPct val="120000"/>
        <a:buChar char="•"/>
        <a:defRPr sz="1600">
          <a:solidFill>
            <a:schemeClr val="tx1"/>
          </a:solidFill>
          <a:latin typeface="+mn-lt"/>
        </a:defRPr>
      </a:lvl2pPr>
      <a:lvl3pPr marL="300038" indent="-150813" algn="l" defTabSz="912813" rtl="0" eaLnBrk="0" fontAlgn="base" hangingPunct="0">
        <a:spcBef>
          <a:spcPct val="0"/>
        </a:spcBef>
        <a:spcAft>
          <a:spcPct val="0"/>
        </a:spcAft>
        <a:buClr>
          <a:schemeClr val="tx2"/>
        </a:buClr>
        <a:buFont typeface="Times New Roman" pitchFamily="18" charset="0"/>
        <a:buChar char="–"/>
        <a:defRPr sz="1600">
          <a:solidFill>
            <a:schemeClr val="tx1"/>
          </a:solidFill>
          <a:latin typeface="+mn-lt"/>
        </a:defRPr>
      </a:lvl3pPr>
      <a:lvl4pPr marL="439738" indent="-136525" algn="l" defTabSz="912813" rtl="0" eaLnBrk="0" fontAlgn="base" hangingPunct="0">
        <a:spcBef>
          <a:spcPct val="0"/>
        </a:spcBef>
        <a:spcAft>
          <a:spcPct val="0"/>
        </a:spcAft>
        <a:buClr>
          <a:schemeClr val="tx2"/>
        </a:buClr>
        <a:buSzPct val="89000"/>
        <a:buChar char="•"/>
        <a:defRPr sz="1600">
          <a:solidFill>
            <a:schemeClr val="tx1"/>
          </a:solidFill>
          <a:latin typeface="+mn-lt"/>
        </a:defRPr>
      </a:lvl4pPr>
      <a:lvl5pPr marL="593725" indent="-150813" algn="l" defTabSz="912813" rtl="0" eaLnBrk="0" fontAlgn="base" hangingPunct="0">
        <a:spcBef>
          <a:spcPct val="0"/>
        </a:spcBef>
        <a:spcAft>
          <a:spcPct val="0"/>
        </a:spcAft>
        <a:buClr>
          <a:schemeClr val="tx2"/>
        </a:buClr>
        <a:buSzPct val="75000"/>
        <a:buFont typeface="Times New Roman" pitchFamily="18" charset="0"/>
        <a:buChar char="–"/>
        <a:defRPr sz="1600">
          <a:solidFill>
            <a:schemeClr val="tx1"/>
          </a:solidFill>
          <a:latin typeface="+mn-lt"/>
        </a:defRPr>
      </a:lvl5pPr>
      <a:lvl6pPr marL="1060921"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6pPr>
      <a:lvl7pPr marL="1527402"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7pPr>
      <a:lvl8pPr marL="1993884"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8pPr>
      <a:lvl9pPr marL="2460365"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8" name="Picture 2" descr="capa-1 copy"/>
          <p:cNvPicPr>
            <a:picLocks noChangeAspect="1" noChangeArrowheads="1"/>
          </p:cNvPicPr>
          <p:nvPr/>
        </p:nvPicPr>
        <p:blipFill>
          <a:blip r:embed="rId17"/>
          <a:srcRect/>
          <a:stretch>
            <a:fillRect/>
          </a:stretch>
        </p:blipFill>
        <p:spPr bwMode="auto">
          <a:xfrm>
            <a:off x="0" y="0"/>
            <a:ext cx="9144000" cy="6858000"/>
          </a:xfrm>
          <a:prstGeom prst="rect">
            <a:avLst/>
          </a:prstGeom>
          <a:noFill/>
          <a:ln w="9525">
            <a:noFill/>
            <a:miter lim="800000"/>
            <a:headEnd/>
            <a:tailEnd/>
          </a:ln>
        </p:spPr>
      </p:pic>
      <p:graphicFrame>
        <p:nvGraphicFramePr>
          <p:cNvPr id="1026" name="Rectangle 3" hidden="1"/>
          <p:cNvGraphicFramePr>
            <a:graphicFrameLocks/>
          </p:cNvGraphicFramePr>
          <p:nvPr/>
        </p:nvGraphicFramePr>
        <p:xfrm>
          <a:off x="5862" y="1"/>
          <a:ext cx="149469" cy="161925"/>
        </p:xfrm>
        <a:graphic>
          <a:graphicData uri="http://schemas.openxmlformats.org/presentationml/2006/ole">
            <mc:AlternateContent xmlns:mc="http://schemas.openxmlformats.org/markup-compatibility/2006">
              <mc:Choice xmlns:v="urn:schemas-microsoft-com:vml" Requires="v">
                <p:oleObj spid="_x0000_s72823" r:id="rId18" imgW="0" imgH="0" progId="">
                  <p:embed/>
                </p:oleObj>
              </mc:Choice>
              <mc:Fallback>
                <p:oleObj r:id="rId18" imgW="0" imgH="0" progId="">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5862" y="1"/>
                        <a:ext cx="149469"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29" name="McK Title Elements"/>
          <p:cNvGrpSpPr>
            <a:grpSpLocks/>
          </p:cNvGrpSpPr>
          <p:nvPr/>
        </p:nvGrpSpPr>
        <p:grpSpPr bwMode="auto">
          <a:xfrm>
            <a:off x="2693377" y="2182813"/>
            <a:ext cx="5130312" cy="4602162"/>
            <a:chOff x="1663" y="1348"/>
            <a:chExt cx="3167" cy="2841"/>
          </a:xfrm>
        </p:grpSpPr>
        <p:sp>
          <p:nvSpPr>
            <p:cNvPr id="13" name="McK Confidential" hidden="1"/>
            <p:cNvSpPr txBox="1">
              <a:spLocks noChangeArrowheads="1"/>
            </p:cNvSpPr>
            <p:nvPr/>
          </p:nvSpPr>
          <p:spPr bwMode="gray">
            <a:xfrm>
              <a:off x="1663" y="1348"/>
              <a:ext cx="936" cy="134"/>
            </a:xfrm>
            <a:prstGeom prst="rect">
              <a:avLst/>
            </a:prstGeom>
            <a:noFill/>
            <a:ln w="9525">
              <a:noFill/>
              <a:miter lim="800000"/>
              <a:headEnd/>
              <a:tailEnd/>
            </a:ln>
            <a:effectLst/>
          </p:spPr>
          <p:txBody>
            <a:bodyPr lIns="0" tIns="0" rIns="0" bIns="0">
              <a:spAutoFit/>
            </a:bodyPr>
            <a:lstStyle/>
            <a:p>
              <a:pPr defTabSz="933450">
                <a:defRPr/>
              </a:pPr>
              <a:r>
                <a:rPr lang="en-GB" sz="1400" dirty="0">
                  <a:solidFill>
                    <a:srgbClr val="000000"/>
                  </a:solidFill>
                  <a:latin typeface="Arial"/>
                </a:rPr>
                <a:t>CONFIDENTIAL</a:t>
              </a:r>
            </a:p>
          </p:txBody>
        </p:sp>
        <p:sp>
          <p:nvSpPr>
            <p:cNvPr id="14" name="McK Document" hidden="1"/>
            <p:cNvSpPr txBox="1">
              <a:spLocks noChangeArrowheads="1"/>
            </p:cNvSpPr>
            <p:nvPr/>
          </p:nvSpPr>
          <p:spPr bwMode="gray">
            <a:xfrm>
              <a:off x="1663" y="3038"/>
              <a:ext cx="3167" cy="133"/>
            </a:xfrm>
            <a:prstGeom prst="rect">
              <a:avLst/>
            </a:prstGeom>
            <a:noFill/>
            <a:ln w="9525">
              <a:noFill/>
              <a:miter lim="800000"/>
              <a:headEnd/>
              <a:tailEnd/>
            </a:ln>
            <a:effectLst/>
          </p:spPr>
          <p:txBody>
            <a:bodyPr lIns="0" tIns="0" rIns="0" bIns="0" anchor="b">
              <a:spAutoFit/>
            </a:bodyPr>
            <a:lstStyle/>
            <a:p>
              <a:pPr defTabSz="933450">
                <a:defRPr/>
              </a:pPr>
              <a:r>
                <a:rPr lang="en-GB" sz="1400" dirty="0">
                  <a:solidFill>
                    <a:srgbClr val="000000"/>
                  </a:solidFill>
                  <a:latin typeface="Arial"/>
                </a:rPr>
                <a:t>Document</a:t>
              </a:r>
            </a:p>
          </p:txBody>
        </p:sp>
        <p:sp>
          <p:nvSpPr>
            <p:cNvPr id="15" name="McK Date" hidden="1"/>
            <p:cNvSpPr txBox="1">
              <a:spLocks noChangeArrowheads="1"/>
            </p:cNvSpPr>
            <p:nvPr/>
          </p:nvSpPr>
          <p:spPr bwMode="gray">
            <a:xfrm>
              <a:off x="1663" y="3216"/>
              <a:ext cx="3167" cy="134"/>
            </a:xfrm>
            <a:prstGeom prst="rect">
              <a:avLst/>
            </a:prstGeom>
            <a:noFill/>
            <a:ln w="9525">
              <a:noFill/>
              <a:miter lim="800000"/>
              <a:headEnd/>
              <a:tailEnd/>
            </a:ln>
            <a:effectLst/>
          </p:spPr>
          <p:txBody>
            <a:bodyPr lIns="0" tIns="0" rIns="0" bIns="0">
              <a:spAutoFit/>
            </a:bodyPr>
            <a:lstStyle/>
            <a:p>
              <a:pPr defTabSz="933450">
                <a:defRPr/>
              </a:pPr>
              <a:r>
                <a:rPr lang="en-GB" sz="1400" dirty="0">
                  <a:solidFill>
                    <a:srgbClr val="000000"/>
                  </a:solidFill>
                  <a:latin typeface="Arial"/>
                </a:rPr>
                <a:t>Date</a:t>
              </a:r>
            </a:p>
          </p:txBody>
        </p:sp>
        <p:sp>
          <p:nvSpPr>
            <p:cNvPr id="16" name="McK Disclaimer" hidden="1"/>
            <p:cNvSpPr>
              <a:spLocks noChangeArrowheads="1"/>
            </p:cNvSpPr>
            <p:nvPr>
              <p:custDataLst>
                <p:tags r:id="rId16"/>
              </p:custDataLst>
            </p:nvPr>
          </p:nvSpPr>
          <p:spPr bwMode="gray">
            <a:xfrm>
              <a:off x="1663" y="3759"/>
              <a:ext cx="2303" cy="430"/>
            </a:xfrm>
            <a:prstGeom prst="rect">
              <a:avLst/>
            </a:prstGeom>
            <a:noFill/>
            <a:ln w="9525">
              <a:noFill/>
              <a:miter lim="800000"/>
              <a:headEnd/>
              <a:tailEnd/>
            </a:ln>
            <a:effectLst/>
          </p:spPr>
          <p:txBody>
            <a:bodyPr lIns="0" tIns="0" rIns="0" bIns="0" anchor="b">
              <a:spAutoFit/>
            </a:bodyPr>
            <a:lstStyle/>
            <a:p>
              <a:pPr defTabSz="820738" eaLnBrk="0" hangingPunct="0">
                <a:defRPr/>
              </a:pPr>
              <a:r>
                <a:rPr lang="en-GB" sz="900" dirty="0">
                  <a:solidFill>
                    <a:srgbClr val="000000"/>
                  </a:solidFill>
                  <a:latin typeface="Arial"/>
                </a:rPr>
                <a:t>This report is solely for the use of client personnel.  No part of it may be circulated, quoted, or reproduced for distribution outside the client organisation without prior written approval from McKinsey &amp; Company. This material was used by McKinsey &amp; Company during an oral presentation; it is not a complete record of the discussion.</a:t>
              </a:r>
            </a:p>
          </p:txBody>
        </p:sp>
      </p:grpSp>
      <p:sp>
        <p:nvSpPr>
          <p:cNvPr id="17" name="Working Draft Text" hidden="1"/>
          <p:cNvSpPr>
            <a:spLocks noChangeArrowheads="1"/>
          </p:cNvSpPr>
          <p:nvPr/>
        </p:nvSpPr>
        <p:spPr bwMode="gray">
          <a:xfrm>
            <a:off x="414705" y="504825"/>
            <a:ext cx="3109546" cy="276999"/>
          </a:xfrm>
          <a:prstGeom prst="rect">
            <a:avLst/>
          </a:prstGeom>
          <a:noFill/>
          <a:ln w="9525">
            <a:noFill/>
            <a:miter lim="800000"/>
            <a:headEnd/>
            <a:tailEnd/>
          </a:ln>
          <a:effectLst/>
        </p:spPr>
        <p:txBody>
          <a:bodyPr lIns="0" tIns="0" rIns="0" bIns="0">
            <a:spAutoFit/>
          </a:bodyPr>
          <a:lstStyle/>
          <a:p>
            <a:pPr defTabSz="912813">
              <a:defRPr/>
            </a:pPr>
            <a:r>
              <a:rPr lang="en-US" dirty="0">
                <a:solidFill>
                  <a:srgbClr val="000000"/>
                </a:solidFill>
                <a:latin typeface="Arial"/>
              </a:rPr>
              <a:t>Working Draft    </a:t>
            </a:r>
          </a:p>
        </p:txBody>
      </p:sp>
      <p:sp>
        <p:nvSpPr>
          <p:cNvPr id="18" name="Working Draft" hidden="1"/>
          <p:cNvSpPr txBox="1">
            <a:spLocks noChangeArrowheads="1"/>
          </p:cNvSpPr>
          <p:nvPr/>
        </p:nvSpPr>
        <p:spPr bwMode="gray">
          <a:xfrm>
            <a:off x="414704" y="749301"/>
            <a:ext cx="4043479" cy="184666"/>
          </a:xfrm>
          <a:prstGeom prst="rect">
            <a:avLst/>
          </a:prstGeom>
          <a:noFill/>
          <a:ln w="9525">
            <a:noFill/>
            <a:miter lim="800000"/>
            <a:headEnd/>
            <a:tailEnd/>
          </a:ln>
          <a:effectLst/>
        </p:spPr>
        <p:txBody>
          <a:bodyPr wrap="none" lIns="0" tIns="0" rIns="0" bIns="0">
            <a:spAutoFit/>
          </a:bodyPr>
          <a:lstStyle/>
          <a:p>
            <a:pPr defTabSz="933450">
              <a:defRPr/>
            </a:pPr>
            <a:r>
              <a:rPr lang="en-US" sz="1200" dirty="0">
                <a:solidFill>
                  <a:srgbClr val="FFFFFF"/>
                </a:solidFill>
                <a:latin typeface="Arial"/>
              </a:rPr>
              <a:t>Last Modified 09/20/2007 10:49:20 AM India Standard Time</a:t>
            </a:r>
          </a:p>
        </p:txBody>
      </p:sp>
      <p:sp>
        <p:nvSpPr>
          <p:cNvPr id="19" name="Printed" hidden="1"/>
          <p:cNvSpPr txBox="1">
            <a:spLocks noChangeArrowheads="1"/>
          </p:cNvSpPr>
          <p:nvPr/>
        </p:nvSpPr>
        <p:spPr bwMode="gray">
          <a:xfrm>
            <a:off x="414705" y="971551"/>
            <a:ext cx="3905250" cy="187325"/>
          </a:xfrm>
          <a:prstGeom prst="rect">
            <a:avLst/>
          </a:prstGeom>
          <a:noFill/>
          <a:ln w="9525">
            <a:noFill/>
            <a:miter lim="800000"/>
            <a:headEnd/>
            <a:tailEnd/>
          </a:ln>
          <a:effectLst/>
        </p:spPr>
        <p:txBody>
          <a:bodyPr wrap="none" lIns="0" tIns="0" rIns="0" bIns="0">
            <a:spAutoFit/>
          </a:bodyPr>
          <a:lstStyle/>
          <a:p>
            <a:pPr defTabSz="933450">
              <a:defRPr/>
            </a:pPr>
            <a:r>
              <a:rPr lang="en-US" sz="1200" dirty="0">
                <a:solidFill>
                  <a:srgbClr val="FFFFFF"/>
                </a:solidFill>
                <a:latin typeface="Arial"/>
              </a:rPr>
              <a:t>Printed 06/08/2007 18:26:04 South Africa Standard Time</a:t>
            </a:r>
          </a:p>
        </p:txBody>
      </p:sp>
      <p:sp>
        <p:nvSpPr>
          <p:cNvPr id="1033" name="Rectangle 3"/>
          <p:cNvSpPr>
            <a:spLocks noGrp="1" noChangeArrowheads="1"/>
          </p:cNvSpPr>
          <p:nvPr>
            <p:ph type="title"/>
            <p:custDataLst>
              <p:tags r:id="rId14"/>
            </p:custDataLst>
          </p:nvPr>
        </p:nvSpPr>
        <p:spPr bwMode="gray">
          <a:xfrm>
            <a:off x="121628" y="164586"/>
            <a:ext cx="8793773" cy="369332"/>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GB" smtClean="0"/>
              <a:t>Click to edit Master title style</a:t>
            </a:r>
          </a:p>
        </p:txBody>
      </p:sp>
      <p:sp>
        <p:nvSpPr>
          <p:cNvPr id="1034" name="Rectangle 4"/>
          <p:cNvSpPr>
            <a:spLocks noGrp="1" noChangeArrowheads="1"/>
          </p:cNvSpPr>
          <p:nvPr>
            <p:ph type="body" idx="1"/>
            <p:custDataLst>
              <p:tags r:id="rId15"/>
            </p:custDataLst>
          </p:nvPr>
        </p:nvSpPr>
        <p:spPr bwMode="gray">
          <a:xfrm>
            <a:off x="126023" y="1298575"/>
            <a:ext cx="8792308" cy="163121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extLst>
      <p:ext uri="{BB962C8B-B14F-4D97-AF65-F5344CB8AC3E}">
        <p14:creationId xmlns:p14="http://schemas.microsoft.com/office/powerpoint/2010/main" val="308089933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iming>
    <p:tnLst>
      <p:par>
        <p:cTn id="1" dur="indefinite" restart="never" nodeType="tmRoot"/>
      </p:par>
    </p:tnLst>
  </p:timing>
  <p:hf hdr="0" ftr="0" dt="0"/>
  <p:txStyles>
    <p:titleStyle>
      <a:lvl1pPr algn="l" defTabSz="912813" rtl="0" eaLnBrk="0" fontAlgn="base" hangingPunct="0">
        <a:spcBef>
          <a:spcPct val="0"/>
        </a:spcBef>
        <a:spcAft>
          <a:spcPct val="0"/>
        </a:spcAft>
        <a:defRPr sz="2400" b="1">
          <a:solidFill>
            <a:schemeClr val="bg1"/>
          </a:solidFill>
          <a:latin typeface="+mj-lt"/>
          <a:ea typeface="+mj-ea"/>
          <a:cs typeface="+mj-cs"/>
        </a:defRPr>
      </a:lvl1pPr>
      <a:lvl2pPr algn="l" defTabSz="912813" rtl="0" eaLnBrk="0" fontAlgn="base" hangingPunct="0">
        <a:spcBef>
          <a:spcPct val="0"/>
        </a:spcBef>
        <a:spcAft>
          <a:spcPct val="0"/>
        </a:spcAft>
        <a:defRPr sz="2400" b="1">
          <a:solidFill>
            <a:schemeClr val="bg1"/>
          </a:solidFill>
          <a:latin typeface="Arial Rounded MT Bold" pitchFamily="34" charset="0"/>
        </a:defRPr>
      </a:lvl2pPr>
      <a:lvl3pPr algn="l" defTabSz="912813" rtl="0" eaLnBrk="0" fontAlgn="base" hangingPunct="0">
        <a:spcBef>
          <a:spcPct val="0"/>
        </a:spcBef>
        <a:spcAft>
          <a:spcPct val="0"/>
        </a:spcAft>
        <a:defRPr sz="2400" b="1">
          <a:solidFill>
            <a:schemeClr val="bg1"/>
          </a:solidFill>
          <a:latin typeface="Arial Rounded MT Bold" pitchFamily="34" charset="0"/>
        </a:defRPr>
      </a:lvl3pPr>
      <a:lvl4pPr algn="l" defTabSz="912813" rtl="0" eaLnBrk="0" fontAlgn="base" hangingPunct="0">
        <a:spcBef>
          <a:spcPct val="0"/>
        </a:spcBef>
        <a:spcAft>
          <a:spcPct val="0"/>
        </a:spcAft>
        <a:defRPr sz="2400" b="1">
          <a:solidFill>
            <a:schemeClr val="bg1"/>
          </a:solidFill>
          <a:latin typeface="Arial Rounded MT Bold" pitchFamily="34" charset="0"/>
        </a:defRPr>
      </a:lvl4pPr>
      <a:lvl5pPr algn="l" defTabSz="912813" rtl="0" eaLnBrk="0" fontAlgn="base" hangingPunct="0">
        <a:spcBef>
          <a:spcPct val="0"/>
        </a:spcBef>
        <a:spcAft>
          <a:spcPct val="0"/>
        </a:spcAft>
        <a:defRPr sz="2400" b="1">
          <a:solidFill>
            <a:schemeClr val="bg1"/>
          </a:solidFill>
          <a:latin typeface="Arial Rounded MT Bold" pitchFamily="34" charset="0"/>
        </a:defRPr>
      </a:lvl5pPr>
      <a:lvl6pPr marL="457200" algn="l" defTabSz="912813" rtl="0" eaLnBrk="0" fontAlgn="base" hangingPunct="0">
        <a:spcBef>
          <a:spcPct val="0"/>
        </a:spcBef>
        <a:spcAft>
          <a:spcPct val="0"/>
        </a:spcAft>
        <a:defRPr sz="2400" b="1">
          <a:solidFill>
            <a:schemeClr val="bg1"/>
          </a:solidFill>
          <a:latin typeface="Arial Rounded MT Bold" pitchFamily="34" charset="0"/>
        </a:defRPr>
      </a:lvl6pPr>
      <a:lvl7pPr marL="914400" algn="l" defTabSz="912813" rtl="0" eaLnBrk="0" fontAlgn="base" hangingPunct="0">
        <a:spcBef>
          <a:spcPct val="0"/>
        </a:spcBef>
        <a:spcAft>
          <a:spcPct val="0"/>
        </a:spcAft>
        <a:defRPr sz="2400" b="1">
          <a:solidFill>
            <a:schemeClr val="bg1"/>
          </a:solidFill>
          <a:latin typeface="Arial Rounded MT Bold" pitchFamily="34" charset="0"/>
        </a:defRPr>
      </a:lvl7pPr>
      <a:lvl8pPr marL="1371600" algn="l" defTabSz="912813" rtl="0" eaLnBrk="0" fontAlgn="base" hangingPunct="0">
        <a:spcBef>
          <a:spcPct val="0"/>
        </a:spcBef>
        <a:spcAft>
          <a:spcPct val="0"/>
        </a:spcAft>
        <a:defRPr sz="2400" b="1">
          <a:solidFill>
            <a:schemeClr val="bg1"/>
          </a:solidFill>
          <a:latin typeface="Arial Rounded MT Bold" pitchFamily="34" charset="0"/>
        </a:defRPr>
      </a:lvl8pPr>
      <a:lvl9pPr marL="1828800" algn="l" defTabSz="912813" rtl="0" eaLnBrk="0" fontAlgn="base" hangingPunct="0">
        <a:spcBef>
          <a:spcPct val="0"/>
        </a:spcBef>
        <a:spcAft>
          <a:spcPct val="0"/>
        </a:spcAft>
        <a:defRPr sz="2400" b="1">
          <a:solidFill>
            <a:schemeClr val="bg1"/>
          </a:solidFill>
          <a:latin typeface="Arial Rounded MT Bold" pitchFamily="34" charset="0"/>
        </a:defRPr>
      </a:lvl9pPr>
    </p:titleStyle>
    <p:bodyStyle>
      <a:lvl1pPr marL="342900" indent="-342900" algn="l" defTabSz="950913" rtl="0" eaLnBrk="0" fontAlgn="base" hangingPunct="0">
        <a:spcBef>
          <a:spcPct val="0"/>
        </a:spcBef>
        <a:spcAft>
          <a:spcPct val="0"/>
        </a:spcAft>
        <a:buSzPct val="120000"/>
        <a:buChar char="•"/>
        <a:defRPr sz="2400">
          <a:solidFill>
            <a:schemeClr val="tx1"/>
          </a:solidFill>
          <a:latin typeface="+mn-lt"/>
          <a:ea typeface="+mn-ea"/>
          <a:cs typeface="+mn-cs"/>
        </a:defRPr>
      </a:lvl1pPr>
      <a:lvl2pPr marL="153988" indent="-152400" algn="l" defTabSz="950913" rtl="0" eaLnBrk="0" fontAlgn="base" hangingPunct="0">
        <a:spcBef>
          <a:spcPct val="0"/>
        </a:spcBef>
        <a:spcAft>
          <a:spcPct val="0"/>
        </a:spcAft>
        <a:buClr>
          <a:schemeClr val="tx2"/>
        </a:buClr>
        <a:buSzPct val="120000"/>
        <a:buChar char="•"/>
        <a:defRPr sz="2200">
          <a:solidFill>
            <a:schemeClr val="tx1"/>
          </a:solidFill>
          <a:latin typeface="+mn-lt"/>
        </a:defRPr>
      </a:lvl2pPr>
      <a:lvl3pPr marL="314325" indent="-158750" algn="l" defTabSz="950913" rtl="0" eaLnBrk="0" fontAlgn="base" hangingPunct="0">
        <a:spcBef>
          <a:spcPct val="0"/>
        </a:spcBef>
        <a:spcAft>
          <a:spcPct val="0"/>
        </a:spcAft>
        <a:buClr>
          <a:schemeClr val="tx2"/>
        </a:buClr>
        <a:buFont typeface="Times New Roman" pitchFamily="18" charset="0"/>
        <a:buChar char="–"/>
        <a:defRPr sz="2000">
          <a:solidFill>
            <a:schemeClr val="tx1"/>
          </a:solidFill>
          <a:latin typeface="+mn-lt"/>
        </a:defRPr>
      </a:lvl3pPr>
      <a:lvl4pPr marL="460375" indent="-144463" algn="l" defTabSz="950913" rtl="0" eaLnBrk="0" fontAlgn="base" hangingPunct="0">
        <a:spcBef>
          <a:spcPct val="0"/>
        </a:spcBef>
        <a:spcAft>
          <a:spcPct val="0"/>
        </a:spcAft>
        <a:buClr>
          <a:schemeClr val="tx2"/>
        </a:buClr>
        <a:buSzPct val="89000"/>
        <a:buChar char="•"/>
        <a:defRPr sz="2000">
          <a:solidFill>
            <a:schemeClr val="tx1"/>
          </a:solidFill>
          <a:latin typeface="+mn-lt"/>
        </a:defRPr>
      </a:lvl4pPr>
      <a:lvl5pPr marL="619125" indent="-157163" algn="l" defTabSz="950913" rtl="0" eaLnBrk="0" fontAlgn="base" hangingPunct="0">
        <a:spcBef>
          <a:spcPct val="0"/>
        </a:spcBef>
        <a:spcAft>
          <a:spcPct val="0"/>
        </a:spcAft>
        <a:buClr>
          <a:schemeClr val="tx2"/>
        </a:buClr>
        <a:buSzPct val="75000"/>
        <a:buFont typeface="Times New Roman" pitchFamily="18" charset="0"/>
        <a:buChar char="–"/>
        <a:defRPr sz="2000">
          <a:solidFill>
            <a:schemeClr val="tx1"/>
          </a:solidFill>
          <a:latin typeface="+mn-lt"/>
        </a:defRPr>
      </a:lvl5pPr>
      <a:lvl6pPr marL="1076325" indent="-157163" algn="l" defTabSz="950913" rtl="0" eaLnBrk="0" fontAlgn="base" hangingPunct="0">
        <a:spcBef>
          <a:spcPct val="0"/>
        </a:spcBef>
        <a:spcAft>
          <a:spcPct val="0"/>
        </a:spcAft>
        <a:buClr>
          <a:schemeClr val="tx2"/>
        </a:buClr>
        <a:buSzPct val="75000"/>
        <a:buFont typeface="Times New Roman" pitchFamily="18" charset="0"/>
        <a:buChar char="–"/>
        <a:defRPr sz="2000">
          <a:solidFill>
            <a:schemeClr val="tx1"/>
          </a:solidFill>
          <a:latin typeface="+mn-lt"/>
        </a:defRPr>
      </a:lvl6pPr>
      <a:lvl7pPr marL="1533525" indent="-157163" algn="l" defTabSz="950913" rtl="0" eaLnBrk="0" fontAlgn="base" hangingPunct="0">
        <a:spcBef>
          <a:spcPct val="0"/>
        </a:spcBef>
        <a:spcAft>
          <a:spcPct val="0"/>
        </a:spcAft>
        <a:buClr>
          <a:schemeClr val="tx2"/>
        </a:buClr>
        <a:buSzPct val="75000"/>
        <a:buFont typeface="Times New Roman" pitchFamily="18" charset="0"/>
        <a:buChar char="–"/>
        <a:defRPr sz="2000">
          <a:solidFill>
            <a:schemeClr val="tx1"/>
          </a:solidFill>
          <a:latin typeface="+mn-lt"/>
        </a:defRPr>
      </a:lvl7pPr>
      <a:lvl8pPr marL="1990725" indent="-157163" algn="l" defTabSz="950913" rtl="0" eaLnBrk="0" fontAlgn="base" hangingPunct="0">
        <a:spcBef>
          <a:spcPct val="0"/>
        </a:spcBef>
        <a:spcAft>
          <a:spcPct val="0"/>
        </a:spcAft>
        <a:buClr>
          <a:schemeClr val="tx2"/>
        </a:buClr>
        <a:buSzPct val="75000"/>
        <a:buFont typeface="Times New Roman" pitchFamily="18" charset="0"/>
        <a:buChar char="–"/>
        <a:defRPr sz="2000">
          <a:solidFill>
            <a:schemeClr val="tx1"/>
          </a:solidFill>
          <a:latin typeface="+mn-lt"/>
        </a:defRPr>
      </a:lvl8pPr>
      <a:lvl9pPr marL="2447925" indent="-157163" algn="l" defTabSz="950913" rtl="0" eaLnBrk="0" fontAlgn="base" hangingPunct="0">
        <a:spcBef>
          <a:spcPct val="0"/>
        </a:spcBef>
        <a:spcAft>
          <a:spcPct val="0"/>
        </a:spcAft>
        <a:buClr>
          <a:schemeClr val="tx2"/>
        </a:buClr>
        <a:buSzPct val="75000"/>
        <a:buFont typeface="Times New Roman" pitchFamily="18"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pic>
        <p:nvPicPr>
          <p:cNvPr id="1028" name="Picture 778" descr="miolo1 fundo branco"/>
          <p:cNvPicPr>
            <a:picLocks noChangeArrowheads="1"/>
          </p:cNvPicPr>
          <p:nvPr>
            <p:custDataLst>
              <p:tags r:id="rId15"/>
            </p:custDataLst>
          </p:nvPr>
        </p:nvPicPr>
        <p:blipFill>
          <a:blip r:embed="rId17"/>
          <a:srcRect/>
          <a:stretch>
            <a:fillRect/>
          </a:stretch>
        </p:blipFill>
        <p:spPr bwMode="auto">
          <a:xfrm>
            <a:off x="1588" y="-3175"/>
            <a:ext cx="9144000" cy="6858000"/>
          </a:xfrm>
          <a:prstGeom prst="rect">
            <a:avLst/>
          </a:prstGeom>
          <a:noFill/>
          <a:ln w="9525">
            <a:noFill/>
            <a:miter lim="800000"/>
            <a:headEnd/>
            <a:tailEnd/>
          </a:ln>
        </p:spPr>
      </p:pic>
      <p:sp>
        <p:nvSpPr>
          <p:cNvPr id="1029" name="doc id"/>
          <p:cNvSpPr>
            <a:spLocks noGrp="1" noChangeArrowheads="1"/>
          </p:cNvSpPr>
          <p:nvPr>
            <p:ph type="ftr" sz="quarter" idx="3"/>
          </p:nvPr>
        </p:nvSpPr>
        <p:spPr bwMode="gray">
          <a:xfrm>
            <a:off x="7975600" y="-3175"/>
            <a:ext cx="939800" cy="76200"/>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a:defRPr sz="500">
                <a:solidFill>
                  <a:schemeClr val="accent2"/>
                </a:solidFill>
              </a:defRPr>
            </a:lvl1pPr>
          </a:lstStyle>
          <a:p>
            <a:pPr>
              <a:defRPr/>
            </a:pPr>
            <a:endParaRPr lang="en-ZA" dirty="0">
              <a:solidFill>
                <a:srgbClr val="6AAED8"/>
              </a:solidFill>
            </a:endParaRPr>
          </a:p>
        </p:txBody>
      </p:sp>
      <p:sp>
        <p:nvSpPr>
          <p:cNvPr id="1030" name="Rectangle 2"/>
          <p:cNvSpPr>
            <a:spLocks noGrp="1" noChangeArrowheads="1"/>
          </p:cNvSpPr>
          <p:nvPr>
            <p:ph type="title"/>
          </p:nvPr>
        </p:nvSpPr>
        <p:spPr bwMode="gray">
          <a:xfrm>
            <a:off x="122238" y="230188"/>
            <a:ext cx="8793162" cy="238125"/>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smtClean="0"/>
              <a:t>Click to edit Master title style</a:t>
            </a:r>
            <a:endParaRPr lang="en-GB" smtClean="0"/>
          </a:p>
        </p:txBody>
      </p:sp>
      <p:sp>
        <p:nvSpPr>
          <p:cNvPr id="1031" name="Rectangle 3"/>
          <p:cNvSpPr>
            <a:spLocks noGrp="1" noChangeArrowheads="1"/>
          </p:cNvSpPr>
          <p:nvPr>
            <p:ph type="body" idx="1"/>
            <p:custDataLst>
              <p:tags r:id="rId16"/>
            </p:custDataLst>
          </p:nvPr>
        </p:nvSpPr>
        <p:spPr bwMode="gray">
          <a:xfrm>
            <a:off x="125413" y="1298575"/>
            <a:ext cx="8793162" cy="12477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grpSp>
        <p:nvGrpSpPr>
          <p:cNvPr id="1032" name="McK Slide Elements"/>
          <p:cNvGrpSpPr>
            <a:grpSpLocks/>
          </p:cNvGrpSpPr>
          <p:nvPr/>
        </p:nvGrpSpPr>
        <p:grpSpPr bwMode="auto">
          <a:xfrm>
            <a:off x="125413" y="542925"/>
            <a:ext cx="8793162" cy="6288088"/>
            <a:chOff x="77" y="335"/>
            <a:chExt cx="5429" cy="3882"/>
          </a:xfrm>
        </p:grpSpPr>
        <p:sp>
          <p:nvSpPr>
            <p:cNvPr id="2" name="McK Measure" hidden="1"/>
            <p:cNvSpPr txBox="1">
              <a:spLocks noChangeArrowheads="1"/>
            </p:cNvSpPr>
            <p:nvPr userDrawn="1"/>
          </p:nvSpPr>
          <p:spPr bwMode="gray">
            <a:xfrm>
              <a:off x="77" y="335"/>
              <a:ext cx="5429" cy="154"/>
            </a:xfrm>
            <a:prstGeom prst="rect">
              <a:avLst/>
            </a:prstGeom>
            <a:noFill/>
            <a:ln w="9525">
              <a:noFill/>
              <a:miter lim="800000"/>
              <a:headEnd/>
              <a:tailEnd/>
            </a:ln>
            <a:effectLst/>
          </p:spPr>
          <p:txBody>
            <a:bodyPr lIns="0" tIns="0" rIns="0" bIns="0">
              <a:spAutoFit/>
            </a:bodyPr>
            <a:lstStyle/>
            <a:p>
              <a:pPr defTabSz="913526" fontAlgn="auto">
                <a:spcBef>
                  <a:spcPts val="0"/>
                </a:spcBef>
                <a:spcAft>
                  <a:spcPts val="0"/>
                </a:spcAft>
                <a:defRPr/>
              </a:pPr>
              <a:r>
                <a:rPr lang="en-GB" dirty="0">
                  <a:solidFill>
                    <a:srgbClr val="000000"/>
                  </a:solidFill>
                  <a:latin typeface="Arial"/>
                </a:rPr>
                <a:t>Unit of measure</a:t>
              </a:r>
            </a:p>
          </p:txBody>
        </p:sp>
        <p:sp>
          <p:nvSpPr>
            <p:cNvPr id="1033" name="McK Footnote" hidden="1"/>
            <p:cNvSpPr txBox="1">
              <a:spLocks noChangeArrowheads="1"/>
            </p:cNvSpPr>
            <p:nvPr userDrawn="1"/>
          </p:nvSpPr>
          <p:spPr bwMode="gray">
            <a:xfrm>
              <a:off x="79" y="3964"/>
              <a:ext cx="5145" cy="253"/>
            </a:xfrm>
            <a:prstGeom prst="rect">
              <a:avLst/>
            </a:prstGeom>
            <a:noFill/>
            <a:ln w="9525">
              <a:noFill/>
              <a:miter lim="800000"/>
              <a:headEnd/>
              <a:tailEnd/>
            </a:ln>
            <a:effectLst/>
          </p:spPr>
          <p:txBody>
            <a:bodyPr lIns="0" tIns="0" rIns="0" bIns="0" anchor="b">
              <a:spAutoFit/>
            </a:bodyPr>
            <a:lstStyle/>
            <a:p>
              <a:pPr marL="586341" indent="-586341" defTabSz="913526" fontAlgn="auto">
                <a:spcBef>
                  <a:spcPts val="0"/>
                </a:spcBef>
                <a:spcAft>
                  <a:spcPts val="0"/>
                </a:spcAft>
                <a:tabLst>
                  <a:tab pos="544228" algn="r"/>
                </a:tabLst>
                <a:defRPr/>
              </a:pPr>
              <a:r>
                <a:rPr lang="en-GB" sz="1200" dirty="0">
                  <a:solidFill>
                    <a:srgbClr val="000000"/>
                  </a:solidFill>
                  <a:latin typeface="Arial"/>
                </a:rPr>
                <a:t>	*	Footnote</a:t>
              </a:r>
            </a:p>
            <a:p>
              <a:pPr marL="586341" indent="-586341" defTabSz="913526" fontAlgn="auto">
                <a:spcBef>
                  <a:spcPct val="20000"/>
                </a:spcBef>
                <a:spcAft>
                  <a:spcPts val="0"/>
                </a:spcAft>
                <a:tabLst>
                  <a:tab pos="544228" algn="r"/>
                </a:tabLst>
                <a:defRPr/>
              </a:pPr>
              <a:r>
                <a:rPr lang="en-GB" sz="1200" dirty="0">
                  <a:solidFill>
                    <a:srgbClr val="000000"/>
                  </a:solidFill>
                  <a:latin typeface="Arial"/>
                </a:rPr>
                <a:t>Source:		Source</a:t>
              </a:r>
            </a:p>
          </p:txBody>
        </p:sp>
      </p:grpSp>
      <p:sp>
        <p:nvSpPr>
          <p:cNvPr id="1057" name="pg num"/>
          <p:cNvSpPr>
            <a:spLocks noGrp="1" noChangeArrowheads="1"/>
          </p:cNvSpPr>
          <p:nvPr>
            <p:ph type="sldNum" sz="quarter" idx="4"/>
          </p:nvPr>
        </p:nvSpPr>
        <p:spPr bwMode="gray">
          <a:xfrm>
            <a:off x="8053388" y="6611938"/>
            <a:ext cx="862012" cy="182562"/>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defRPr sz="1200">
                <a:solidFill>
                  <a:schemeClr val="bg1"/>
                </a:solidFill>
              </a:defRPr>
            </a:lvl1pPr>
          </a:lstStyle>
          <a:p>
            <a:pPr>
              <a:defRPr/>
            </a:pPr>
            <a:fld id="{B3DE87F4-0109-4B0E-B87E-7451EC998711}" type="slidenum">
              <a:rPr lang="en-ZA">
                <a:solidFill>
                  <a:srgbClr val="FFFFFF"/>
                </a:solidFill>
              </a:rPr>
              <a:pPr>
                <a:defRPr/>
              </a:pPr>
              <a:t>‹#›</a:t>
            </a:fld>
            <a:endParaRPr lang="en-ZA" dirty="0">
              <a:solidFill>
                <a:srgbClr val="FFFFFF"/>
              </a:solidFill>
            </a:endParaRPr>
          </a:p>
        </p:txBody>
      </p:sp>
      <p:graphicFrame>
        <p:nvGraphicFramePr>
          <p:cNvPr id="1026" name="Rectangle 34" hidden="1"/>
          <p:cNvGraphicFramePr>
            <a:graphicFrameLocks/>
          </p:cNvGraphicFramePr>
          <p:nvPr/>
        </p:nvGraphicFramePr>
        <p:xfrm>
          <a:off x="0" y="0"/>
          <a:ext cx="161925" cy="161925"/>
        </p:xfrm>
        <a:graphic>
          <a:graphicData uri="http://schemas.openxmlformats.org/presentationml/2006/ole">
            <mc:AlternateContent xmlns:mc="http://schemas.openxmlformats.org/markup-compatibility/2006">
              <mc:Choice xmlns:v="urn:schemas-microsoft-com:vml" Requires="v">
                <p:oleObj spid="_x0000_s84031" r:id="rId18" imgW="0" imgH="0" progId="">
                  <p:embed/>
                </p:oleObj>
              </mc:Choice>
              <mc:Fallback>
                <p:oleObj r:id="rId18" imgW="0" imgH="0" progId="">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48571123"/>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Lst>
  <p:timing>
    <p:tnLst>
      <p:par>
        <p:cTn id="1" dur="indefinite" restart="never" nodeType="tmRoot"/>
      </p:par>
    </p:tnLst>
  </p:timing>
  <p:hf hdr="0" ftr="0" dt="0"/>
  <p:txStyles>
    <p:titleStyle>
      <a:lvl1pPr algn="l" defTabSz="912813" rtl="0" eaLnBrk="0" fontAlgn="base" hangingPunct="0">
        <a:lnSpc>
          <a:spcPct val="85000"/>
        </a:lnSpc>
        <a:spcBef>
          <a:spcPct val="0"/>
        </a:spcBef>
        <a:spcAft>
          <a:spcPct val="0"/>
        </a:spcAft>
        <a:defRPr sz="4400" b="1">
          <a:solidFill>
            <a:schemeClr val="bg1"/>
          </a:solidFill>
          <a:latin typeface="+mj-lt"/>
          <a:ea typeface="+mj-ea"/>
          <a:cs typeface="+mj-cs"/>
        </a:defRPr>
      </a:lvl1pPr>
      <a:lvl2pPr algn="l" defTabSz="912813" rtl="0" eaLnBrk="0" fontAlgn="base" hangingPunct="0">
        <a:lnSpc>
          <a:spcPct val="85000"/>
        </a:lnSpc>
        <a:spcBef>
          <a:spcPct val="0"/>
        </a:spcBef>
        <a:spcAft>
          <a:spcPct val="0"/>
        </a:spcAft>
        <a:defRPr sz="4400" b="1">
          <a:solidFill>
            <a:schemeClr val="bg1"/>
          </a:solidFill>
          <a:latin typeface="Arial" charset="0"/>
        </a:defRPr>
      </a:lvl2pPr>
      <a:lvl3pPr algn="l" defTabSz="912813" rtl="0" eaLnBrk="0" fontAlgn="base" hangingPunct="0">
        <a:lnSpc>
          <a:spcPct val="85000"/>
        </a:lnSpc>
        <a:spcBef>
          <a:spcPct val="0"/>
        </a:spcBef>
        <a:spcAft>
          <a:spcPct val="0"/>
        </a:spcAft>
        <a:defRPr sz="4400" b="1">
          <a:solidFill>
            <a:schemeClr val="bg1"/>
          </a:solidFill>
          <a:latin typeface="Arial" charset="0"/>
        </a:defRPr>
      </a:lvl3pPr>
      <a:lvl4pPr algn="l" defTabSz="912813" rtl="0" eaLnBrk="0" fontAlgn="base" hangingPunct="0">
        <a:lnSpc>
          <a:spcPct val="85000"/>
        </a:lnSpc>
        <a:spcBef>
          <a:spcPct val="0"/>
        </a:spcBef>
        <a:spcAft>
          <a:spcPct val="0"/>
        </a:spcAft>
        <a:defRPr sz="4400" b="1">
          <a:solidFill>
            <a:schemeClr val="bg1"/>
          </a:solidFill>
          <a:latin typeface="Arial" charset="0"/>
        </a:defRPr>
      </a:lvl4pPr>
      <a:lvl5pPr algn="l" defTabSz="912813" rtl="0" eaLnBrk="0" fontAlgn="base" hangingPunct="0">
        <a:lnSpc>
          <a:spcPct val="85000"/>
        </a:lnSpc>
        <a:spcBef>
          <a:spcPct val="0"/>
        </a:spcBef>
        <a:spcAft>
          <a:spcPct val="0"/>
        </a:spcAft>
        <a:defRPr sz="4400" b="1">
          <a:solidFill>
            <a:schemeClr val="bg1"/>
          </a:solidFill>
          <a:latin typeface="Arial" charset="0"/>
        </a:defRPr>
      </a:lvl5pPr>
      <a:lvl6pPr marL="466481" algn="l" defTabSz="913526" rtl="0" eaLnBrk="1" fontAlgn="base" hangingPunct="1">
        <a:lnSpc>
          <a:spcPct val="85000"/>
        </a:lnSpc>
        <a:spcBef>
          <a:spcPct val="0"/>
        </a:spcBef>
        <a:spcAft>
          <a:spcPct val="0"/>
        </a:spcAft>
        <a:defRPr b="1">
          <a:solidFill>
            <a:schemeClr val="bg1"/>
          </a:solidFill>
          <a:latin typeface="Arial" charset="0"/>
        </a:defRPr>
      </a:lvl6pPr>
      <a:lvl7pPr marL="932962" algn="l" defTabSz="913526" rtl="0" eaLnBrk="1" fontAlgn="base" hangingPunct="1">
        <a:lnSpc>
          <a:spcPct val="85000"/>
        </a:lnSpc>
        <a:spcBef>
          <a:spcPct val="0"/>
        </a:spcBef>
        <a:spcAft>
          <a:spcPct val="0"/>
        </a:spcAft>
        <a:defRPr b="1">
          <a:solidFill>
            <a:schemeClr val="bg1"/>
          </a:solidFill>
          <a:latin typeface="Arial" charset="0"/>
        </a:defRPr>
      </a:lvl7pPr>
      <a:lvl8pPr marL="1399443" algn="l" defTabSz="913526" rtl="0" eaLnBrk="1" fontAlgn="base" hangingPunct="1">
        <a:lnSpc>
          <a:spcPct val="85000"/>
        </a:lnSpc>
        <a:spcBef>
          <a:spcPct val="0"/>
        </a:spcBef>
        <a:spcAft>
          <a:spcPct val="0"/>
        </a:spcAft>
        <a:defRPr b="1">
          <a:solidFill>
            <a:schemeClr val="bg1"/>
          </a:solidFill>
          <a:latin typeface="Arial" charset="0"/>
        </a:defRPr>
      </a:lvl8pPr>
      <a:lvl9pPr marL="1865925" algn="l" defTabSz="913526" rtl="0" eaLnBrk="1" fontAlgn="base" hangingPunct="1">
        <a:lnSpc>
          <a:spcPct val="85000"/>
        </a:lnSpc>
        <a:spcBef>
          <a:spcPct val="0"/>
        </a:spcBef>
        <a:spcAft>
          <a:spcPct val="0"/>
        </a:spcAft>
        <a:defRPr b="1">
          <a:solidFill>
            <a:schemeClr val="bg1"/>
          </a:solidFill>
          <a:latin typeface="Arial" charset="0"/>
        </a:defRPr>
      </a:lvl9pPr>
    </p:titleStyle>
    <p:bodyStyle>
      <a:lvl1pPr marL="342900" indent="-342900" algn="l" defTabSz="912813" rtl="0" eaLnBrk="0" fontAlgn="base" hangingPunct="0">
        <a:spcBef>
          <a:spcPct val="0"/>
        </a:spcBef>
        <a:spcAft>
          <a:spcPct val="0"/>
        </a:spcAft>
        <a:buSzPct val="120000"/>
        <a:buChar char="•"/>
        <a:defRPr sz="1600">
          <a:solidFill>
            <a:schemeClr val="tx1"/>
          </a:solidFill>
          <a:latin typeface="+mn-lt"/>
          <a:ea typeface="+mn-ea"/>
          <a:cs typeface="+mn-cs"/>
        </a:defRPr>
      </a:lvl1pPr>
      <a:lvl2pPr marL="146050" indent="-144463" algn="l" defTabSz="912813" rtl="0" eaLnBrk="0" fontAlgn="base" hangingPunct="0">
        <a:spcBef>
          <a:spcPct val="0"/>
        </a:spcBef>
        <a:spcAft>
          <a:spcPct val="0"/>
        </a:spcAft>
        <a:buClr>
          <a:schemeClr val="tx2"/>
        </a:buClr>
        <a:buSzPct val="120000"/>
        <a:buChar char="•"/>
        <a:defRPr sz="1600">
          <a:solidFill>
            <a:schemeClr val="tx1"/>
          </a:solidFill>
          <a:latin typeface="+mn-lt"/>
        </a:defRPr>
      </a:lvl2pPr>
      <a:lvl3pPr marL="300038" indent="-150813" algn="l" defTabSz="912813" rtl="0" eaLnBrk="0" fontAlgn="base" hangingPunct="0">
        <a:spcBef>
          <a:spcPct val="0"/>
        </a:spcBef>
        <a:spcAft>
          <a:spcPct val="0"/>
        </a:spcAft>
        <a:buClr>
          <a:schemeClr val="tx2"/>
        </a:buClr>
        <a:buFont typeface="Times New Roman" pitchFamily="18" charset="0"/>
        <a:buChar char="–"/>
        <a:defRPr sz="1600">
          <a:solidFill>
            <a:schemeClr val="tx1"/>
          </a:solidFill>
          <a:latin typeface="+mn-lt"/>
        </a:defRPr>
      </a:lvl3pPr>
      <a:lvl4pPr marL="439738" indent="-136525" algn="l" defTabSz="912813" rtl="0" eaLnBrk="0" fontAlgn="base" hangingPunct="0">
        <a:spcBef>
          <a:spcPct val="0"/>
        </a:spcBef>
        <a:spcAft>
          <a:spcPct val="0"/>
        </a:spcAft>
        <a:buClr>
          <a:schemeClr val="tx2"/>
        </a:buClr>
        <a:buSzPct val="89000"/>
        <a:buChar char="•"/>
        <a:defRPr sz="1600">
          <a:solidFill>
            <a:schemeClr val="tx1"/>
          </a:solidFill>
          <a:latin typeface="+mn-lt"/>
        </a:defRPr>
      </a:lvl4pPr>
      <a:lvl5pPr marL="593725" indent="-150813" algn="l" defTabSz="912813" rtl="0" eaLnBrk="0" fontAlgn="base" hangingPunct="0">
        <a:spcBef>
          <a:spcPct val="0"/>
        </a:spcBef>
        <a:spcAft>
          <a:spcPct val="0"/>
        </a:spcAft>
        <a:buClr>
          <a:schemeClr val="tx2"/>
        </a:buClr>
        <a:buSzPct val="75000"/>
        <a:buFont typeface="Times New Roman" pitchFamily="18" charset="0"/>
        <a:buChar char="–"/>
        <a:defRPr sz="1600">
          <a:solidFill>
            <a:schemeClr val="tx1"/>
          </a:solidFill>
          <a:latin typeface="+mn-lt"/>
        </a:defRPr>
      </a:lvl5pPr>
      <a:lvl6pPr marL="1060921"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6pPr>
      <a:lvl7pPr marL="1527402"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7pPr>
      <a:lvl8pPr marL="1993884"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8pPr>
      <a:lvl9pPr marL="2460365"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6.emf"/><Relationship Id="rId4" Type="http://schemas.openxmlformats.org/officeDocument/2006/relationships/package" Target="../embeddings/Microsoft_Word_Document1.doc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8.wmf"/><Relationship Id="rId2" Type="http://schemas.openxmlformats.org/officeDocument/2006/relationships/slideLayout" Target="../slideLayouts/slideLayout29.xml"/><Relationship Id="rId1" Type="http://schemas.openxmlformats.org/officeDocument/2006/relationships/vmlDrawing" Target="../drawings/vmlDrawing9.vml"/><Relationship Id="rId6" Type="http://schemas.openxmlformats.org/officeDocument/2006/relationships/package" Target="../embeddings/Microsoft_Excel_Worksheet2.xlsx"/><Relationship Id="rId5" Type="http://schemas.openxmlformats.org/officeDocument/2006/relationships/image" Target="../media/image7.wmf"/><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8.xml"/><Relationship Id="rId1" Type="http://schemas.openxmlformats.org/officeDocument/2006/relationships/vmlDrawing" Target="../drawings/vmlDrawing10.v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28.xml"/><Relationship Id="rId1" Type="http://schemas.openxmlformats.org/officeDocument/2006/relationships/vmlDrawing" Target="../drawings/vmlDrawing11.vml"/><Relationship Id="rId4" Type="http://schemas.openxmlformats.org/officeDocument/2006/relationships/image" Target="../media/image10.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28.xml"/><Relationship Id="rId1" Type="http://schemas.openxmlformats.org/officeDocument/2006/relationships/vmlDrawing" Target="../drawings/vmlDrawing12.vml"/><Relationship Id="rId4" Type="http://schemas.openxmlformats.org/officeDocument/2006/relationships/image" Target="../media/image11.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hyperlink" Target="mailto:rft-professionalservices@sars.gov.za" TargetMode="External"/><Relationship Id="rId4" Type="http://schemas.openxmlformats.org/officeDocument/2006/relationships/hyperlink" Target="mailto:tenderoffice@sars.gov.za"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5.wmf"/><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575" y="620159"/>
            <a:ext cx="8240485" cy="923330"/>
          </a:xfrm>
        </p:spPr>
        <p:txBody>
          <a:bodyPr/>
          <a:lstStyle/>
          <a:p>
            <a:pPr marL="0" lvl="0" indent="0" algn="ctr">
              <a:lnSpc>
                <a:spcPct val="150000"/>
              </a:lnSpc>
              <a:buNone/>
            </a:pPr>
            <a:r>
              <a:rPr lang="en-ZA" sz="2000" b="1" dirty="0">
                <a:cs typeface="Arial" charset="0"/>
              </a:rPr>
              <a:t>RFP </a:t>
            </a:r>
            <a:r>
              <a:rPr lang="en-ZA" sz="2000" b="1" dirty="0" smtClean="0">
                <a:cs typeface="Arial" charset="0"/>
              </a:rPr>
              <a:t>19/2017: </a:t>
            </a:r>
            <a:r>
              <a:rPr lang="en-ZA" sz="2000" b="1" dirty="0" smtClean="0"/>
              <a:t>A SURVEY TO GAUGE PUBLIC OPINION ON TAX</a:t>
            </a:r>
          </a:p>
          <a:p>
            <a:pPr marL="0" lvl="0" indent="0" algn="ctr">
              <a:lnSpc>
                <a:spcPct val="150000"/>
              </a:lnSpc>
              <a:buNone/>
            </a:pPr>
            <a:r>
              <a:rPr lang="en-ZA" sz="2000" b="1" dirty="0" smtClean="0"/>
              <a:t>COMPLIANCE </a:t>
            </a:r>
            <a:endParaRPr lang="en-ZA" sz="2000" b="1" dirty="0"/>
          </a:p>
        </p:txBody>
      </p:sp>
      <p:sp>
        <p:nvSpPr>
          <p:cNvPr id="8" name="Subtitle 3"/>
          <p:cNvSpPr txBox="1">
            <a:spLocks/>
          </p:cNvSpPr>
          <p:nvPr/>
        </p:nvSpPr>
        <p:spPr bwMode="auto">
          <a:xfrm>
            <a:off x="1524002" y="2590496"/>
            <a:ext cx="6942082" cy="101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defTabSz="912813" eaLnBrk="0" hangingPunct="0">
              <a:lnSpc>
                <a:spcPct val="150000"/>
              </a:lnSpc>
              <a:buSzPct val="120000"/>
              <a:defRPr/>
            </a:pPr>
            <a:r>
              <a:rPr kumimoji="0" lang="en-ZA" sz="2000" b="1" i="0" u="none" strike="noStrike" kern="0" cap="none" spc="0" normalizeH="0" baseline="0" noProof="0" dirty="0" smtClean="0">
                <a:ln>
                  <a:noFill/>
                </a:ln>
                <a:solidFill>
                  <a:schemeClr val="bg1"/>
                </a:solidFill>
                <a:effectLst/>
                <a:uLnTx/>
                <a:uFillTx/>
                <a:cs typeface="Arial" charset="0"/>
              </a:rPr>
              <a:t>Briefing Session	</a:t>
            </a:r>
            <a:r>
              <a:rPr lang="en-ZA" sz="2000" b="1" kern="0" noProof="0" dirty="0" smtClean="0">
                <a:solidFill>
                  <a:schemeClr val="bg1"/>
                </a:solidFill>
                <a:cs typeface="Arial" charset="0"/>
              </a:rPr>
              <a:t>09 November</a:t>
            </a:r>
            <a:r>
              <a:rPr lang="en-ZA" sz="2000" b="1" kern="0" dirty="0" smtClean="0">
                <a:solidFill>
                  <a:schemeClr val="bg1"/>
                </a:solidFill>
                <a:cs typeface="Arial" charset="0"/>
              </a:rPr>
              <a:t>  2017, 14H00</a:t>
            </a:r>
          </a:p>
          <a:p>
            <a:pPr lvl="0" defTabSz="912813" eaLnBrk="0" hangingPunct="0">
              <a:lnSpc>
                <a:spcPct val="150000"/>
              </a:lnSpc>
              <a:buSzPct val="120000"/>
              <a:defRPr/>
            </a:pPr>
            <a:r>
              <a:rPr lang="en-ZA" sz="2000" b="1" kern="0" dirty="0" smtClean="0">
                <a:solidFill>
                  <a:schemeClr val="bg1"/>
                </a:solidFill>
                <a:cs typeface="Arial" charset="0"/>
              </a:rPr>
              <a:t>Venue			Boardroom </a:t>
            </a:r>
            <a:r>
              <a:rPr lang="en-ZA" sz="2000" b="1" kern="0" dirty="0">
                <a:solidFill>
                  <a:schemeClr val="bg1"/>
                </a:solidFill>
                <a:cs typeface="Arial" charset="0"/>
              </a:rPr>
              <a:t>2.2</a:t>
            </a:r>
            <a:endParaRPr kumimoji="0" lang="en-ZA" sz="2000" b="1" i="0" u="none" strike="noStrike" kern="0" cap="none" spc="0" normalizeH="0" baseline="0" noProof="0" dirty="0" smtClean="0">
              <a:ln>
                <a:noFill/>
              </a:ln>
              <a:solidFill>
                <a:schemeClr val="bg1"/>
              </a:solidFill>
              <a:effectLst/>
              <a:uLnTx/>
              <a:uFillTx/>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a:xfrm>
            <a:off x="6963021" y="6519723"/>
            <a:ext cx="862012" cy="184666"/>
          </a:xfrm>
        </p:spPr>
        <p:txBody>
          <a:bodyPr/>
          <a:lstStyle/>
          <a:p>
            <a:pPr algn="ctr">
              <a:defRPr/>
            </a:pPr>
            <a:r>
              <a:rPr lang="en-ZA" dirty="0" smtClean="0">
                <a:solidFill>
                  <a:schemeClr val="tx1"/>
                </a:solidFill>
              </a:rPr>
              <a:t>                </a:t>
            </a:r>
            <a:fld id="{1D46AC71-C261-4AF3-BFB1-CCAEF8821007}" type="slidenum">
              <a:rPr lang="en-ZA" smtClean="0">
                <a:solidFill>
                  <a:schemeClr val="tx1"/>
                </a:solidFill>
              </a:rPr>
              <a:pPr algn="ctr">
                <a:defRPr/>
              </a:pPr>
              <a:t>10</a:t>
            </a:fld>
            <a:endParaRPr lang="en-ZA" dirty="0">
              <a:solidFill>
                <a:schemeClr val="tx1"/>
              </a:solidFill>
            </a:endParaRPr>
          </a:p>
        </p:txBody>
      </p:sp>
      <p:sp>
        <p:nvSpPr>
          <p:cNvPr id="6" name="Rectangle 11"/>
          <p:cNvSpPr>
            <a:spLocks noChangeArrowheads="1"/>
          </p:cNvSpPr>
          <p:nvPr/>
        </p:nvSpPr>
        <p:spPr bwMode="auto">
          <a:xfrm>
            <a:off x="552541" y="1690514"/>
            <a:ext cx="2082296" cy="546411"/>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ctr" anchorCtr="1"/>
          <a:lstStyle/>
          <a:p>
            <a:pPr marL="176213" indent="-176213">
              <a:defRPr/>
            </a:pPr>
            <a:r>
              <a:rPr lang="en-US" sz="1200" b="1" dirty="0">
                <a:solidFill>
                  <a:schemeClr val="tx2"/>
                </a:solidFill>
              </a:rPr>
              <a:t>Pre-Qualification</a:t>
            </a:r>
          </a:p>
        </p:txBody>
      </p:sp>
      <p:sp>
        <p:nvSpPr>
          <p:cNvPr id="7" name="AutoShape 74"/>
          <p:cNvSpPr>
            <a:spLocks noChangeArrowheads="1"/>
          </p:cNvSpPr>
          <p:nvPr/>
        </p:nvSpPr>
        <p:spPr bwMode="auto">
          <a:xfrm>
            <a:off x="273269" y="758100"/>
            <a:ext cx="2985932" cy="1950563"/>
          </a:xfrm>
          <a:prstGeom prst="roundRect">
            <a:avLst>
              <a:gd name="adj" fmla="val 16667"/>
            </a:avLst>
          </a:prstGeom>
          <a:noFill/>
          <a:ln w="9525" algn="ctr">
            <a:solidFill>
              <a:srgbClr val="99CCFF"/>
            </a:solidFill>
            <a:round/>
            <a:headEnd/>
            <a:tailEnd/>
          </a:ln>
          <a:effectLst>
            <a:outerShdw dist="38100" dir="2700000" algn="tl" rotWithShape="0">
              <a:srgbClr val="000000">
                <a:alpha val="39999"/>
              </a:srgbClr>
            </a:outerShdw>
          </a:effectLst>
        </p:spPr>
        <p:txBody>
          <a:bodyPr wrap="none" anchor="ctr"/>
          <a:lstStyle/>
          <a:p>
            <a:pPr>
              <a:defRPr/>
            </a:pPr>
            <a:endParaRPr lang="en-ZA" dirty="0"/>
          </a:p>
        </p:txBody>
      </p:sp>
      <p:sp>
        <p:nvSpPr>
          <p:cNvPr id="9" name="Text Box 75"/>
          <p:cNvSpPr txBox="1">
            <a:spLocks noChangeArrowheads="1"/>
          </p:cNvSpPr>
          <p:nvPr/>
        </p:nvSpPr>
        <p:spPr bwMode="auto">
          <a:xfrm>
            <a:off x="639770" y="967197"/>
            <a:ext cx="1048271" cy="369332"/>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wrap="square">
            <a:spAutoFit/>
          </a:bodyPr>
          <a:lstStyle/>
          <a:p>
            <a:pPr>
              <a:defRPr/>
            </a:pPr>
            <a:r>
              <a:rPr lang="en-ZA" b="1" dirty="0">
                <a:solidFill>
                  <a:schemeClr val="tx2"/>
                </a:solidFill>
              </a:rPr>
              <a:t>Gate </a:t>
            </a:r>
            <a:r>
              <a:rPr lang="en-ZA" b="1" dirty="0" smtClean="0">
                <a:solidFill>
                  <a:schemeClr val="tx2"/>
                </a:solidFill>
              </a:rPr>
              <a:t>0</a:t>
            </a:r>
            <a:endParaRPr lang="en-GB" b="1" dirty="0">
              <a:solidFill>
                <a:schemeClr val="tx2"/>
              </a:solidFill>
            </a:endParaRPr>
          </a:p>
        </p:txBody>
      </p:sp>
      <p:sp>
        <p:nvSpPr>
          <p:cNvPr id="10" name="Rectangle 12"/>
          <p:cNvSpPr>
            <a:spLocks noChangeArrowheads="1"/>
          </p:cNvSpPr>
          <p:nvPr/>
        </p:nvSpPr>
        <p:spPr bwMode="auto">
          <a:xfrm>
            <a:off x="560917" y="5485859"/>
            <a:ext cx="1518490" cy="456507"/>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ctr" anchorCtr="1"/>
          <a:lstStyle/>
          <a:p>
            <a:pPr marL="176213" indent="-176213">
              <a:defRPr/>
            </a:pPr>
            <a:r>
              <a:rPr lang="en-US" sz="1200" b="1" dirty="0" smtClean="0">
                <a:solidFill>
                  <a:schemeClr val="tx2"/>
                </a:solidFill>
                <a:cs typeface="+mn-cs"/>
              </a:rPr>
              <a:t>BBBEE </a:t>
            </a:r>
            <a:r>
              <a:rPr lang="en-US" sz="1200" dirty="0" smtClean="0">
                <a:solidFill>
                  <a:schemeClr val="tx2"/>
                </a:solidFill>
                <a:cs typeface="+mn-cs"/>
              </a:rPr>
              <a:t>=</a:t>
            </a:r>
            <a:r>
              <a:rPr lang="en-US" sz="1200" b="1" dirty="0" smtClean="0">
                <a:solidFill>
                  <a:schemeClr val="tx2"/>
                </a:solidFill>
                <a:cs typeface="+mn-cs"/>
              </a:rPr>
              <a:t> 20</a:t>
            </a:r>
            <a:endParaRPr lang="en-US" sz="1200" b="1" dirty="0">
              <a:solidFill>
                <a:schemeClr val="tx2"/>
              </a:solidFill>
              <a:cs typeface="+mn-cs"/>
            </a:endParaRPr>
          </a:p>
        </p:txBody>
      </p:sp>
      <p:sp>
        <p:nvSpPr>
          <p:cNvPr id="11" name="Rectangle 11"/>
          <p:cNvSpPr>
            <a:spLocks noChangeArrowheads="1"/>
          </p:cNvSpPr>
          <p:nvPr/>
        </p:nvSpPr>
        <p:spPr bwMode="auto">
          <a:xfrm>
            <a:off x="2170489" y="5709766"/>
            <a:ext cx="928695" cy="447814"/>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ctr" anchorCtr="1"/>
          <a:lstStyle/>
          <a:p>
            <a:pPr marL="176213" indent="-176213">
              <a:defRPr/>
            </a:pPr>
            <a:r>
              <a:rPr lang="en-US" sz="1100" b="1" dirty="0" smtClean="0">
                <a:solidFill>
                  <a:schemeClr val="tx2"/>
                </a:solidFill>
                <a:cs typeface="+mn-cs"/>
              </a:rPr>
              <a:t>100 points</a:t>
            </a:r>
            <a:endParaRPr lang="en-US" sz="1100" b="1" dirty="0">
              <a:solidFill>
                <a:schemeClr val="tx2"/>
              </a:solidFill>
              <a:cs typeface="+mn-cs"/>
            </a:endParaRPr>
          </a:p>
        </p:txBody>
      </p:sp>
      <p:sp>
        <p:nvSpPr>
          <p:cNvPr id="12" name="AutoShape 90"/>
          <p:cNvSpPr>
            <a:spLocks noChangeArrowheads="1"/>
          </p:cNvSpPr>
          <p:nvPr/>
        </p:nvSpPr>
        <p:spPr bwMode="auto">
          <a:xfrm>
            <a:off x="273270" y="4906709"/>
            <a:ext cx="3018268" cy="1613014"/>
          </a:xfrm>
          <a:prstGeom prst="roundRect">
            <a:avLst>
              <a:gd name="adj" fmla="val 16667"/>
            </a:avLst>
          </a:prstGeom>
          <a:noFill/>
          <a:ln w="9525" algn="ctr">
            <a:solidFill>
              <a:srgbClr val="99CCFF"/>
            </a:solidFill>
            <a:round/>
            <a:headEnd/>
            <a:tailEnd/>
          </a:ln>
          <a:effectLst>
            <a:outerShdw dist="38100" dir="2700000" algn="tl" rotWithShape="0">
              <a:srgbClr val="000000">
                <a:alpha val="39999"/>
              </a:srgbClr>
            </a:outerShdw>
          </a:effectLst>
        </p:spPr>
        <p:txBody>
          <a:bodyPr wrap="none" anchor="ctr"/>
          <a:lstStyle/>
          <a:p>
            <a:pPr>
              <a:defRPr/>
            </a:pPr>
            <a:endParaRPr lang="en-ZA" dirty="0"/>
          </a:p>
        </p:txBody>
      </p:sp>
      <p:sp>
        <p:nvSpPr>
          <p:cNvPr id="13" name="Text Box 91"/>
          <p:cNvSpPr txBox="1">
            <a:spLocks noChangeArrowheads="1"/>
          </p:cNvSpPr>
          <p:nvPr/>
        </p:nvSpPr>
        <p:spPr bwMode="auto">
          <a:xfrm>
            <a:off x="639770" y="5076436"/>
            <a:ext cx="1193856" cy="369332"/>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wrap="square">
            <a:spAutoFit/>
          </a:bodyPr>
          <a:lstStyle/>
          <a:p>
            <a:pPr>
              <a:defRPr/>
            </a:pPr>
            <a:r>
              <a:rPr lang="en-ZA" b="1" dirty="0">
                <a:solidFill>
                  <a:schemeClr val="tx2"/>
                </a:solidFill>
              </a:rPr>
              <a:t>Gate </a:t>
            </a:r>
            <a:r>
              <a:rPr lang="en-ZA" b="1" dirty="0" smtClean="0">
                <a:solidFill>
                  <a:schemeClr val="tx2"/>
                </a:solidFill>
              </a:rPr>
              <a:t>2</a:t>
            </a:r>
            <a:endParaRPr lang="en-GB" b="1" dirty="0">
              <a:solidFill>
                <a:schemeClr val="tx2"/>
              </a:solidFill>
            </a:endParaRPr>
          </a:p>
        </p:txBody>
      </p:sp>
      <p:sp>
        <p:nvSpPr>
          <p:cNvPr id="16" name="Text Box 98"/>
          <p:cNvSpPr txBox="1">
            <a:spLocks noChangeArrowheads="1"/>
          </p:cNvSpPr>
          <p:nvPr/>
        </p:nvSpPr>
        <p:spPr bwMode="auto">
          <a:xfrm>
            <a:off x="3500989" y="732601"/>
            <a:ext cx="5627518" cy="2246769"/>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wrap="square">
            <a:spAutoFit/>
          </a:bodyPr>
          <a:lstStyle/>
          <a:p>
            <a:pPr marL="171450" indent="-171450" algn="just">
              <a:buFont typeface="Arial" panose="020B0604020202020204" pitchFamily="34" charset="0"/>
              <a:buChar char="•"/>
            </a:pPr>
            <a:r>
              <a:rPr lang="en-ZA" sz="1000" b="1" dirty="0" smtClean="0">
                <a:solidFill>
                  <a:schemeClr val="tx2"/>
                </a:solidFill>
              </a:rPr>
              <a:t>Invitation </a:t>
            </a:r>
            <a:r>
              <a:rPr lang="en-ZA" sz="1000" b="1" dirty="0">
                <a:solidFill>
                  <a:schemeClr val="tx2"/>
                </a:solidFill>
              </a:rPr>
              <a:t>to Bid SBD </a:t>
            </a:r>
            <a:r>
              <a:rPr lang="en-ZA" sz="1000" b="1" dirty="0" smtClean="0">
                <a:solidFill>
                  <a:schemeClr val="tx2"/>
                </a:solidFill>
              </a:rPr>
              <a:t>1</a:t>
            </a:r>
          </a:p>
          <a:p>
            <a:pPr marL="171450" indent="-171450" algn="just">
              <a:buFont typeface="Arial" panose="020B0604020202020204" pitchFamily="34" charset="0"/>
              <a:buChar char="•"/>
            </a:pPr>
            <a:r>
              <a:rPr lang="en-ZA" sz="1000" b="1" dirty="0" smtClean="0">
                <a:solidFill>
                  <a:schemeClr val="tx2"/>
                </a:solidFill>
              </a:rPr>
              <a:t>Tax Compliance status pin</a:t>
            </a:r>
          </a:p>
          <a:p>
            <a:pPr marL="173038" indent="-173038" algn="just">
              <a:buFontTx/>
              <a:buChar char="•"/>
            </a:pPr>
            <a:r>
              <a:rPr lang="en-ZA" sz="1000" b="1" dirty="0" smtClean="0">
                <a:solidFill>
                  <a:schemeClr val="tx2"/>
                </a:solidFill>
              </a:rPr>
              <a:t>Central </a:t>
            </a:r>
            <a:r>
              <a:rPr lang="en-ZA" sz="1000" b="1" dirty="0">
                <a:solidFill>
                  <a:schemeClr val="tx2"/>
                </a:solidFill>
              </a:rPr>
              <a:t>Registration Report (Central Database System) </a:t>
            </a:r>
            <a:r>
              <a:rPr lang="en-ZA" sz="1000" b="1" dirty="0" smtClean="0">
                <a:solidFill>
                  <a:schemeClr val="tx2"/>
                </a:solidFill>
              </a:rPr>
              <a:t>from NT                       </a:t>
            </a:r>
          </a:p>
          <a:p>
            <a:pPr algn="just">
              <a:buFontTx/>
              <a:buChar char="•"/>
            </a:pPr>
            <a:r>
              <a:rPr lang="en-ZA" sz="1000" b="1" dirty="0" smtClean="0">
                <a:solidFill>
                  <a:schemeClr val="tx2"/>
                </a:solidFill>
              </a:rPr>
              <a:t>   GCC </a:t>
            </a:r>
          </a:p>
          <a:p>
            <a:pPr algn="just">
              <a:buFontTx/>
              <a:buChar char="•"/>
            </a:pPr>
            <a:r>
              <a:rPr lang="en-ZA" sz="1000" b="1" dirty="0" smtClean="0">
                <a:solidFill>
                  <a:schemeClr val="tx2"/>
                </a:solidFill>
              </a:rPr>
              <a:t>   SARS </a:t>
            </a:r>
            <a:r>
              <a:rPr lang="en-ZA" sz="1000" b="1" dirty="0">
                <a:solidFill>
                  <a:schemeClr val="tx2"/>
                </a:solidFill>
              </a:rPr>
              <a:t>Oath of </a:t>
            </a:r>
            <a:r>
              <a:rPr lang="en-ZA" sz="1000" b="1" dirty="0" smtClean="0">
                <a:solidFill>
                  <a:schemeClr val="tx2"/>
                </a:solidFill>
              </a:rPr>
              <a:t>Secrecy</a:t>
            </a:r>
          </a:p>
          <a:p>
            <a:pPr algn="just">
              <a:buFontTx/>
              <a:buChar char="•"/>
            </a:pPr>
            <a:r>
              <a:rPr lang="en-ZA" sz="1000" b="1" dirty="0" smtClean="0">
                <a:solidFill>
                  <a:schemeClr val="tx2"/>
                </a:solidFill>
              </a:rPr>
              <a:t>    Pricing Schedule </a:t>
            </a:r>
            <a:r>
              <a:rPr lang="en-ZA" sz="1000" b="1" dirty="0">
                <a:solidFill>
                  <a:schemeClr val="tx2"/>
                </a:solidFill>
              </a:rPr>
              <a:t>SBD 3.3</a:t>
            </a:r>
          </a:p>
          <a:p>
            <a:pPr algn="just">
              <a:buFontTx/>
              <a:buChar char="•"/>
            </a:pPr>
            <a:r>
              <a:rPr lang="en-ZA" sz="1000" b="1" dirty="0">
                <a:solidFill>
                  <a:schemeClr val="tx2"/>
                </a:solidFill>
              </a:rPr>
              <a:t> </a:t>
            </a:r>
            <a:r>
              <a:rPr lang="en-ZA" sz="1000" b="1" dirty="0" smtClean="0">
                <a:solidFill>
                  <a:schemeClr val="tx2"/>
                </a:solidFill>
              </a:rPr>
              <a:t>  Declaration </a:t>
            </a:r>
            <a:r>
              <a:rPr lang="en-ZA" sz="1000" b="1" dirty="0">
                <a:solidFill>
                  <a:schemeClr val="tx2"/>
                </a:solidFill>
              </a:rPr>
              <a:t>of </a:t>
            </a:r>
            <a:r>
              <a:rPr lang="en-ZA" sz="1000" b="1" dirty="0" smtClean="0">
                <a:solidFill>
                  <a:schemeClr val="tx2"/>
                </a:solidFill>
              </a:rPr>
              <a:t>interest </a:t>
            </a:r>
            <a:r>
              <a:rPr lang="en-ZA" sz="1000" b="1" dirty="0">
                <a:solidFill>
                  <a:schemeClr val="tx2"/>
                </a:solidFill>
              </a:rPr>
              <a:t>SBD </a:t>
            </a:r>
            <a:r>
              <a:rPr lang="en-ZA" sz="1000" b="1" dirty="0" smtClean="0">
                <a:solidFill>
                  <a:schemeClr val="tx2"/>
                </a:solidFill>
              </a:rPr>
              <a:t>4</a:t>
            </a:r>
          </a:p>
          <a:p>
            <a:pPr algn="just">
              <a:buFontTx/>
              <a:buChar char="•"/>
            </a:pPr>
            <a:r>
              <a:rPr lang="en-ZA" sz="1000" b="1" dirty="0">
                <a:solidFill>
                  <a:schemeClr val="tx2"/>
                </a:solidFill>
              </a:rPr>
              <a:t> </a:t>
            </a:r>
            <a:r>
              <a:rPr lang="en-ZA" sz="1000" b="1" dirty="0" smtClean="0">
                <a:solidFill>
                  <a:schemeClr val="tx2"/>
                </a:solidFill>
              </a:rPr>
              <a:t>  Preference Point Claim form- SBD 6.1</a:t>
            </a:r>
            <a:endParaRPr lang="en-ZA" sz="1000" b="1" dirty="0">
              <a:solidFill>
                <a:schemeClr val="tx2"/>
              </a:solidFill>
            </a:endParaRPr>
          </a:p>
          <a:p>
            <a:pPr algn="just">
              <a:buFontTx/>
              <a:buChar char="•"/>
            </a:pPr>
            <a:r>
              <a:rPr lang="en-ZA" sz="1000" b="1" dirty="0">
                <a:solidFill>
                  <a:schemeClr val="tx2"/>
                </a:solidFill>
                <a:cs typeface="Times New Roman" pitchFamily="18" charset="0"/>
              </a:rPr>
              <a:t> </a:t>
            </a:r>
            <a:r>
              <a:rPr lang="en-ZA" sz="1000" b="1" dirty="0" smtClean="0">
                <a:solidFill>
                  <a:schemeClr val="tx2"/>
                </a:solidFill>
                <a:cs typeface="Times New Roman" pitchFamily="18" charset="0"/>
              </a:rPr>
              <a:t>  Declaration </a:t>
            </a:r>
            <a:r>
              <a:rPr lang="en-ZA" sz="1000" b="1" dirty="0">
                <a:solidFill>
                  <a:schemeClr val="tx2"/>
                </a:solidFill>
                <a:cs typeface="Times New Roman" pitchFamily="18" charset="0"/>
              </a:rPr>
              <a:t>of </a:t>
            </a:r>
            <a:r>
              <a:rPr lang="en-ZA" sz="1000" b="1" dirty="0" smtClean="0">
                <a:solidFill>
                  <a:schemeClr val="tx2"/>
                </a:solidFill>
                <a:cs typeface="Times New Roman" pitchFamily="18" charset="0"/>
              </a:rPr>
              <a:t>Bidder’s </a:t>
            </a:r>
            <a:r>
              <a:rPr lang="en-ZA" sz="1000" b="1" dirty="0">
                <a:solidFill>
                  <a:schemeClr val="tx2"/>
                </a:solidFill>
                <a:cs typeface="Times New Roman" pitchFamily="18" charset="0"/>
              </a:rPr>
              <a:t>Past </a:t>
            </a:r>
            <a:r>
              <a:rPr lang="en-ZA" sz="1000" b="1" dirty="0" smtClean="0">
                <a:solidFill>
                  <a:schemeClr val="tx2"/>
                </a:solidFill>
                <a:cs typeface="Times New Roman" pitchFamily="18" charset="0"/>
              </a:rPr>
              <a:t>SCM </a:t>
            </a:r>
            <a:r>
              <a:rPr lang="en-ZA" sz="1000" b="1" dirty="0">
                <a:solidFill>
                  <a:schemeClr val="tx2"/>
                </a:solidFill>
                <a:cs typeface="Times New Roman" pitchFamily="18" charset="0"/>
              </a:rPr>
              <a:t>Practices – SBD 8</a:t>
            </a:r>
          </a:p>
          <a:p>
            <a:pPr algn="just">
              <a:buFontTx/>
              <a:buChar char="•"/>
            </a:pPr>
            <a:r>
              <a:rPr lang="en-ZA" sz="1000" b="1" dirty="0">
                <a:solidFill>
                  <a:schemeClr val="tx2"/>
                </a:solidFill>
                <a:cs typeface="Times New Roman" pitchFamily="18" charset="0"/>
              </a:rPr>
              <a:t> </a:t>
            </a:r>
            <a:r>
              <a:rPr lang="en-ZA" sz="1000" b="1" dirty="0" smtClean="0">
                <a:solidFill>
                  <a:schemeClr val="tx2"/>
                </a:solidFill>
                <a:cs typeface="Times New Roman" pitchFamily="18" charset="0"/>
              </a:rPr>
              <a:t>  Certificate </a:t>
            </a:r>
            <a:r>
              <a:rPr lang="en-ZA" sz="1000" b="1" dirty="0">
                <a:solidFill>
                  <a:schemeClr val="tx2"/>
                </a:solidFill>
                <a:cs typeface="Times New Roman" pitchFamily="18" charset="0"/>
              </a:rPr>
              <a:t>of </a:t>
            </a:r>
            <a:r>
              <a:rPr lang="en-ZA" sz="1000" b="1" dirty="0" smtClean="0">
                <a:solidFill>
                  <a:schemeClr val="tx2"/>
                </a:solidFill>
                <a:cs typeface="Times New Roman" pitchFamily="18" charset="0"/>
              </a:rPr>
              <a:t>Independent Bid </a:t>
            </a:r>
            <a:r>
              <a:rPr lang="en-ZA" sz="1000" b="1" dirty="0">
                <a:solidFill>
                  <a:schemeClr val="tx2"/>
                </a:solidFill>
                <a:cs typeface="Times New Roman" pitchFamily="18" charset="0"/>
              </a:rPr>
              <a:t>Determination – SBD </a:t>
            </a:r>
            <a:r>
              <a:rPr lang="en-ZA" sz="1000" b="1" dirty="0" smtClean="0">
                <a:solidFill>
                  <a:schemeClr val="tx2"/>
                </a:solidFill>
                <a:cs typeface="Times New Roman" pitchFamily="18" charset="0"/>
              </a:rPr>
              <a:t>9</a:t>
            </a:r>
          </a:p>
          <a:p>
            <a:pPr algn="just">
              <a:buFontTx/>
              <a:buChar char="•"/>
            </a:pPr>
            <a:r>
              <a:rPr lang="en-ZA" sz="1000" b="1" dirty="0" smtClean="0">
                <a:solidFill>
                  <a:schemeClr val="tx2"/>
                </a:solidFill>
                <a:cs typeface="Times New Roman" pitchFamily="18" charset="0"/>
              </a:rPr>
              <a:t>   Supplier cost and risk assessment questionnaire</a:t>
            </a:r>
          </a:p>
          <a:p>
            <a:pPr algn="just">
              <a:buFontTx/>
              <a:buChar char="•"/>
            </a:pPr>
            <a:r>
              <a:rPr lang="en-ZA" sz="1000" b="1" dirty="0" smtClean="0">
                <a:solidFill>
                  <a:schemeClr val="tx2"/>
                </a:solidFill>
                <a:cs typeface="Times New Roman" pitchFamily="18" charset="0"/>
              </a:rPr>
              <a:t>   Service Provider Compliance Form for Technical Evaluation</a:t>
            </a:r>
          </a:p>
          <a:p>
            <a:pPr algn="just">
              <a:buFontTx/>
              <a:buChar char="•"/>
            </a:pPr>
            <a:r>
              <a:rPr lang="en-ZA" sz="1000" b="1" dirty="0">
                <a:solidFill>
                  <a:schemeClr val="tx2"/>
                </a:solidFill>
                <a:cs typeface="Times New Roman" pitchFamily="18" charset="0"/>
              </a:rPr>
              <a:t> </a:t>
            </a:r>
            <a:r>
              <a:rPr lang="en-ZA" sz="1000" b="1" dirty="0" smtClean="0">
                <a:solidFill>
                  <a:schemeClr val="tx2"/>
                </a:solidFill>
                <a:cs typeface="Times New Roman" pitchFamily="18" charset="0"/>
              </a:rPr>
              <a:t>   B-BBEE certificate/affidavit</a:t>
            </a:r>
            <a:endParaRPr lang="en-ZA" sz="1000" b="1" dirty="0">
              <a:solidFill>
                <a:schemeClr val="tx2"/>
              </a:solidFill>
              <a:cs typeface="Times New Roman" pitchFamily="18" charset="0"/>
            </a:endParaRPr>
          </a:p>
          <a:p>
            <a:pPr algn="just"/>
            <a:endParaRPr lang="en-ZA" sz="1000" b="1" dirty="0" smtClean="0">
              <a:solidFill>
                <a:srgbClr val="FF0000"/>
              </a:solidFill>
              <a:cs typeface="Times New Roman" pitchFamily="18" charset="0"/>
            </a:endParaRPr>
          </a:p>
        </p:txBody>
      </p:sp>
      <p:sp>
        <p:nvSpPr>
          <p:cNvPr id="17" name="Text Box 99"/>
          <p:cNvSpPr txBox="1">
            <a:spLocks noChangeArrowheads="1"/>
          </p:cNvSpPr>
          <p:nvPr/>
        </p:nvSpPr>
        <p:spPr bwMode="auto">
          <a:xfrm>
            <a:off x="5975130" y="3231286"/>
            <a:ext cx="2837794" cy="1077218"/>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wrap="square">
            <a:spAutoFit/>
          </a:bodyPr>
          <a:lstStyle/>
          <a:p>
            <a:pPr marL="171450" indent="-171450">
              <a:buFont typeface="Arial" pitchFamily="34" charset="0"/>
              <a:buChar char="•"/>
            </a:pPr>
            <a:r>
              <a:rPr lang="en-ZA" sz="1100" b="1" dirty="0" smtClean="0">
                <a:solidFill>
                  <a:schemeClr val="accent2">
                    <a:lumMod val="50000"/>
                  </a:schemeClr>
                </a:solidFill>
              </a:rPr>
              <a:t>Methodology &amp; Sample Frame</a:t>
            </a:r>
          </a:p>
          <a:p>
            <a:pPr marL="171450" indent="-171450">
              <a:buFont typeface="Arial" pitchFamily="34" charset="0"/>
              <a:buChar char="•"/>
            </a:pPr>
            <a:r>
              <a:rPr lang="en-ZA" sz="1100" b="1" dirty="0" smtClean="0">
                <a:solidFill>
                  <a:schemeClr val="accent2">
                    <a:lumMod val="50000"/>
                  </a:schemeClr>
                </a:solidFill>
              </a:rPr>
              <a:t>Analysis</a:t>
            </a:r>
          </a:p>
          <a:p>
            <a:pPr marL="171450" indent="-171450">
              <a:buFont typeface="Arial" pitchFamily="34" charset="0"/>
              <a:buChar char="•"/>
            </a:pPr>
            <a:r>
              <a:rPr lang="en-ZA" sz="1050" b="1" dirty="0" smtClean="0">
                <a:solidFill>
                  <a:schemeClr val="accent2">
                    <a:lumMod val="50000"/>
                  </a:schemeClr>
                </a:solidFill>
              </a:rPr>
              <a:t>Ability to deliver on primary objectives</a:t>
            </a:r>
          </a:p>
          <a:p>
            <a:pPr marL="171450" indent="-171450">
              <a:buFont typeface="Arial" pitchFamily="34" charset="0"/>
              <a:buChar char="•"/>
            </a:pPr>
            <a:r>
              <a:rPr lang="en-ZA" sz="1050" b="1" dirty="0" smtClean="0">
                <a:solidFill>
                  <a:schemeClr val="accent2">
                    <a:lumMod val="50000"/>
                  </a:schemeClr>
                </a:solidFill>
              </a:rPr>
              <a:t>Resources &amp; Project management</a:t>
            </a:r>
          </a:p>
          <a:p>
            <a:pPr marL="171450" indent="-171450">
              <a:buFont typeface="Arial" pitchFamily="34" charset="0"/>
              <a:buChar char="•"/>
            </a:pPr>
            <a:r>
              <a:rPr lang="en-ZA" sz="1050" b="1" dirty="0">
                <a:solidFill>
                  <a:schemeClr val="accent2">
                    <a:lumMod val="50000"/>
                  </a:schemeClr>
                </a:solidFill>
              </a:rPr>
              <a:t>Data Management and </a:t>
            </a:r>
            <a:r>
              <a:rPr lang="en-ZA" sz="1050" b="1" dirty="0" smtClean="0">
                <a:solidFill>
                  <a:schemeClr val="accent2">
                    <a:lumMod val="50000"/>
                  </a:schemeClr>
                </a:solidFill>
              </a:rPr>
              <a:t>Reporting</a:t>
            </a:r>
          </a:p>
          <a:p>
            <a:pPr marL="171450" indent="-171450">
              <a:buFont typeface="Arial" pitchFamily="34" charset="0"/>
              <a:buChar char="•"/>
            </a:pPr>
            <a:r>
              <a:rPr lang="en-ZA" sz="1050" b="1" dirty="0">
                <a:solidFill>
                  <a:schemeClr val="accent2">
                    <a:lumMod val="50000"/>
                  </a:schemeClr>
                </a:solidFill>
              </a:rPr>
              <a:t>Client References / Testimonials</a:t>
            </a:r>
            <a:endParaRPr lang="en-ZA" sz="1050" b="1" dirty="0" smtClean="0">
              <a:solidFill>
                <a:schemeClr val="accent2">
                  <a:lumMod val="50000"/>
                </a:schemeClr>
              </a:solidFill>
            </a:endParaRPr>
          </a:p>
        </p:txBody>
      </p:sp>
      <p:sp>
        <p:nvSpPr>
          <p:cNvPr id="18" name="AutoShape 90"/>
          <p:cNvSpPr>
            <a:spLocks noChangeArrowheads="1"/>
          </p:cNvSpPr>
          <p:nvPr/>
        </p:nvSpPr>
        <p:spPr bwMode="auto">
          <a:xfrm>
            <a:off x="273270" y="3110523"/>
            <a:ext cx="5498055" cy="1656517"/>
          </a:xfrm>
          <a:prstGeom prst="roundRect">
            <a:avLst>
              <a:gd name="adj" fmla="val 16667"/>
            </a:avLst>
          </a:prstGeom>
          <a:noFill/>
          <a:ln w="9525" algn="ctr">
            <a:solidFill>
              <a:srgbClr val="99CCFF"/>
            </a:solidFill>
            <a:round/>
            <a:headEnd/>
            <a:tailEnd/>
          </a:ln>
          <a:effectLst>
            <a:outerShdw dist="38100" dir="2700000" algn="tl" rotWithShape="0">
              <a:srgbClr val="000000">
                <a:alpha val="39999"/>
              </a:srgbClr>
            </a:outerShdw>
          </a:effectLst>
        </p:spPr>
        <p:txBody>
          <a:bodyPr wrap="none" anchor="ctr"/>
          <a:lstStyle/>
          <a:p>
            <a:pPr>
              <a:defRPr/>
            </a:pPr>
            <a:endParaRPr lang="en-ZA" dirty="0"/>
          </a:p>
        </p:txBody>
      </p:sp>
      <p:sp>
        <p:nvSpPr>
          <p:cNvPr id="19" name="Rectangle 12"/>
          <p:cNvSpPr>
            <a:spLocks noChangeArrowheads="1"/>
          </p:cNvSpPr>
          <p:nvPr/>
        </p:nvSpPr>
        <p:spPr bwMode="auto">
          <a:xfrm>
            <a:off x="349124" y="3612160"/>
            <a:ext cx="2066415" cy="473289"/>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ctr" anchorCtr="1"/>
          <a:lstStyle/>
          <a:p>
            <a:pPr marL="176213" indent="-176213">
              <a:defRPr/>
            </a:pPr>
            <a:r>
              <a:rPr lang="en-US" sz="1050" b="1" dirty="0" smtClean="0">
                <a:solidFill>
                  <a:schemeClr val="tx2"/>
                </a:solidFill>
                <a:cs typeface="Times New Roman" pitchFamily="18" charset="0"/>
              </a:rPr>
              <a:t> </a:t>
            </a:r>
            <a:r>
              <a:rPr lang="en-US" sz="1100" b="1" dirty="0">
                <a:solidFill>
                  <a:schemeClr val="tx2"/>
                </a:solidFill>
                <a:cs typeface="Times New Roman" pitchFamily="18" charset="0"/>
              </a:rPr>
              <a:t>Technical </a:t>
            </a:r>
            <a:r>
              <a:rPr lang="en-US" sz="1100" b="1" dirty="0" smtClean="0">
                <a:solidFill>
                  <a:schemeClr val="tx2"/>
                </a:solidFill>
                <a:cs typeface="Times New Roman" pitchFamily="18" charset="0"/>
              </a:rPr>
              <a:t>Evaluation =</a:t>
            </a:r>
          </a:p>
          <a:p>
            <a:pPr marL="176213" indent="-176213">
              <a:defRPr/>
            </a:pPr>
            <a:r>
              <a:rPr lang="en-US" sz="1050" b="1" dirty="0" smtClean="0">
                <a:solidFill>
                  <a:schemeClr val="tx2"/>
                </a:solidFill>
                <a:cs typeface="Times New Roman" pitchFamily="18" charset="0"/>
              </a:rPr>
              <a:t>Desktop &amp; Presentations </a:t>
            </a:r>
            <a:endParaRPr lang="en-US" sz="1050" b="1" dirty="0">
              <a:solidFill>
                <a:schemeClr val="tx2"/>
              </a:solidFill>
              <a:cs typeface="Times New Roman" pitchFamily="18" charset="0"/>
            </a:endParaRPr>
          </a:p>
        </p:txBody>
      </p:sp>
      <p:sp>
        <p:nvSpPr>
          <p:cNvPr id="20" name="Rectangle 11"/>
          <p:cNvSpPr>
            <a:spLocks noChangeArrowheads="1"/>
          </p:cNvSpPr>
          <p:nvPr/>
        </p:nvSpPr>
        <p:spPr bwMode="auto">
          <a:xfrm>
            <a:off x="2514599" y="3636692"/>
            <a:ext cx="928695" cy="464277"/>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ctr" anchorCtr="1"/>
          <a:lstStyle/>
          <a:p>
            <a:pPr marL="176213" indent="-176213" algn="ctr">
              <a:defRPr/>
            </a:pPr>
            <a:r>
              <a:rPr lang="en-US" sz="1200" b="1" dirty="0" smtClean="0">
                <a:solidFill>
                  <a:schemeClr val="tx2"/>
                </a:solidFill>
              </a:rPr>
              <a:t>100 points</a:t>
            </a:r>
            <a:endParaRPr lang="en-US" sz="1200" b="1" dirty="0">
              <a:solidFill>
                <a:schemeClr val="tx2"/>
              </a:solidFill>
            </a:endParaRPr>
          </a:p>
        </p:txBody>
      </p:sp>
      <p:sp>
        <p:nvSpPr>
          <p:cNvPr id="21" name="Text Box 91"/>
          <p:cNvSpPr txBox="1">
            <a:spLocks noChangeArrowheads="1"/>
          </p:cNvSpPr>
          <p:nvPr/>
        </p:nvSpPr>
        <p:spPr bwMode="auto">
          <a:xfrm>
            <a:off x="584669" y="3147615"/>
            <a:ext cx="1238557" cy="369332"/>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wrap="square">
            <a:spAutoFit/>
          </a:bodyPr>
          <a:lstStyle/>
          <a:p>
            <a:pPr>
              <a:defRPr/>
            </a:pPr>
            <a:r>
              <a:rPr lang="en-ZA" b="1" dirty="0">
                <a:solidFill>
                  <a:schemeClr val="tx2"/>
                </a:solidFill>
              </a:rPr>
              <a:t>Gate </a:t>
            </a:r>
            <a:r>
              <a:rPr lang="en-ZA" b="1" dirty="0" smtClean="0">
                <a:solidFill>
                  <a:schemeClr val="tx2"/>
                </a:solidFill>
              </a:rPr>
              <a:t>1</a:t>
            </a:r>
            <a:endParaRPr lang="en-GB" b="1" dirty="0">
              <a:solidFill>
                <a:schemeClr val="tx2"/>
              </a:solidFill>
            </a:endParaRPr>
          </a:p>
        </p:txBody>
      </p:sp>
      <p:sp>
        <p:nvSpPr>
          <p:cNvPr id="26" name="Title 1"/>
          <p:cNvSpPr txBox="1">
            <a:spLocks/>
          </p:cNvSpPr>
          <p:nvPr/>
        </p:nvSpPr>
        <p:spPr>
          <a:xfrm>
            <a:off x="0" y="285750"/>
            <a:ext cx="9144000" cy="261938"/>
          </a:xfrm>
          <a:prstGeom prst="rect">
            <a:avLst/>
          </a:prstGeom>
        </p:spPr>
        <p:txBody>
          <a:bodyPr lIns="360000"/>
          <a:lstStyle/>
          <a:p>
            <a:pPr lvl="0">
              <a:lnSpc>
                <a:spcPct val="85000"/>
              </a:lnSpc>
              <a:defRPr/>
            </a:pPr>
            <a:r>
              <a:rPr kumimoji="0" lang="en-ZA" sz="20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ea typeface="+mj-ea"/>
                <a:cs typeface="+mj-cs"/>
              </a:rPr>
              <a:t>Bid Evaluation Process</a:t>
            </a:r>
            <a:r>
              <a:rPr kumimoji="0" lang="en-ZA" sz="200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ea typeface="+mj-ea"/>
                <a:cs typeface="+mj-cs"/>
              </a:rPr>
              <a:t> </a:t>
            </a:r>
            <a:r>
              <a:rPr lang="en-ZA" sz="2000" noProof="0" dirty="0"/>
              <a:t> </a:t>
            </a:r>
            <a:r>
              <a:rPr lang="en-ZA" sz="2000" noProof="0" dirty="0" smtClean="0"/>
              <a:t>                      </a:t>
            </a:r>
            <a:r>
              <a:rPr lang="en-ZA" sz="2000" b="1" dirty="0" smtClean="0">
                <a:solidFill>
                  <a:schemeClr val="bg1"/>
                </a:solidFill>
                <a:effectLst>
                  <a:outerShdw blurRad="38100" dist="38100" dir="2700000" algn="tl">
                    <a:srgbClr val="000000">
                      <a:alpha val="43137"/>
                    </a:srgbClr>
                  </a:outerShdw>
                </a:effectLst>
                <a:latin typeface="+mj-lt"/>
                <a:ea typeface="+mj-ea"/>
                <a:cs typeface="+mj-cs"/>
              </a:rPr>
              <a:t>Refer </a:t>
            </a:r>
            <a:r>
              <a:rPr lang="en-ZA" sz="2000" b="1" dirty="0">
                <a:solidFill>
                  <a:schemeClr val="bg1"/>
                </a:solidFill>
                <a:effectLst>
                  <a:outerShdw blurRad="38100" dist="38100" dir="2700000" algn="tl">
                    <a:srgbClr val="000000">
                      <a:alpha val="43137"/>
                    </a:srgbClr>
                  </a:outerShdw>
                </a:effectLst>
                <a:latin typeface="+mj-lt"/>
                <a:ea typeface="+mj-ea"/>
                <a:cs typeface="+mj-cs"/>
              </a:rPr>
              <a:t>to section </a:t>
            </a:r>
            <a:r>
              <a:rPr lang="en-ZA" sz="2000" b="1" dirty="0" smtClean="0">
                <a:solidFill>
                  <a:schemeClr val="bg1"/>
                </a:solidFill>
                <a:effectLst>
                  <a:outerShdw blurRad="38100" dist="38100" dir="2700000" algn="tl">
                    <a:srgbClr val="000000">
                      <a:alpha val="43137"/>
                    </a:srgbClr>
                  </a:outerShdw>
                </a:effectLst>
                <a:latin typeface="+mj-lt"/>
                <a:ea typeface="+mj-ea"/>
                <a:cs typeface="+mj-cs"/>
              </a:rPr>
              <a:t>11 </a:t>
            </a:r>
            <a:r>
              <a:rPr lang="en-ZA" sz="2000" b="1" dirty="0">
                <a:solidFill>
                  <a:schemeClr val="bg1"/>
                </a:solidFill>
                <a:effectLst>
                  <a:outerShdw blurRad="38100" dist="38100" dir="2700000" algn="tl">
                    <a:srgbClr val="000000">
                      <a:alpha val="43137"/>
                    </a:srgbClr>
                  </a:outerShdw>
                </a:effectLst>
                <a:latin typeface="+mj-lt"/>
                <a:ea typeface="+mj-ea"/>
                <a:cs typeface="+mj-cs"/>
              </a:rPr>
              <a:t>of the RFP doc</a:t>
            </a:r>
          </a:p>
        </p:txBody>
      </p:sp>
      <p:cxnSp>
        <p:nvCxnSpPr>
          <p:cNvPr id="4" name="Straight Connector 3"/>
          <p:cNvCxnSpPr/>
          <p:nvPr/>
        </p:nvCxnSpPr>
        <p:spPr bwMode="auto">
          <a:xfrm>
            <a:off x="136906" y="3131117"/>
            <a:ext cx="8991600" cy="0"/>
          </a:xfrm>
          <a:prstGeom prst="line">
            <a:avLst/>
          </a:prstGeom>
          <a:solidFill>
            <a:schemeClr val="bg1"/>
          </a:solidFill>
          <a:ln w="38100" cap="flat" cmpd="sng" algn="ctr">
            <a:solidFill>
              <a:schemeClr val="tx2"/>
            </a:solidFill>
            <a:prstDash val="dash"/>
            <a:round/>
            <a:headEnd type="none" w="med" len="med"/>
            <a:tailEnd type="none" w="med" len="med"/>
          </a:ln>
          <a:effectLst/>
        </p:spPr>
      </p:cxnSp>
      <p:cxnSp>
        <p:nvCxnSpPr>
          <p:cNvPr id="25" name="Straight Connector 24"/>
          <p:cNvCxnSpPr/>
          <p:nvPr/>
        </p:nvCxnSpPr>
        <p:spPr bwMode="auto">
          <a:xfrm>
            <a:off x="136906" y="4906709"/>
            <a:ext cx="8981440" cy="0"/>
          </a:xfrm>
          <a:prstGeom prst="line">
            <a:avLst/>
          </a:prstGeom>
          <a:solidFill>
            <a:schemeClr val="bg1"/>
          </a:solidFill>
          <a:ln w="38100" cap="flat" cmpd="sng" algn="ctr">
            <a:solidFill>
              <a:schemeClr val="tx2"/>
            </a:solidFill>
            <a:prstDash val="dash"/>
            <a:round/>
            <a:headEnd type="none" w="med" len="med"/>
            <a:tailEnd type="none" w="med" len="med"/>
          </a:ln>
          <a:effectLst/>
        </p:spPr>
      </p:cxnSp>
      <p:sp>
        <p:nvSpPr>
          <p:cNvPr id="29" name="Rectangle 11"/>
          <p:cNvSpPr>
            <a:spLocks noChangeArrowheads="1"/>
          </p:cNvSpPr>
          <p:nvPr/>
        </p:nvSpPr>
        <p:spPr bwMode="auto">
          <a:xfrm>
            <a:off x="3500988" y="3147615"/>
            <a:ext cx="1802280" cy="1517971"/>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t" anchorCtr="1"/>
          <a:lstStyle/>
          <a:p>
            <a:pPr marL="176213" indent="-176213" algn="ctr">
              <a:defRPr/>
            </a:pPr>
            <a:endParaRPr lang="en-US" sz="1200" b="1" dirty="0" smtClean="0"/>
          </a:p>
          <a:p>
            <a:pPr marL="176213" indent="-176213" algn="ctr">
              <a:defRPr/>
            </a:pPr>
            <a:endParaRPr lang="en-US" sz="1200" b="1" dirty="0"/>
          </a:p>
          <a:p>
            <a:pPr marL="176213" indent="-176213" algn="ctr">
              <a:defRPr/>
            </a:pPr>
            <a:r>
              <a:rPr lang="en-US" sz="1200" b="1" dirty="0" smtClean="0">
                <a:solidFill>
                  <a:schemeClr val="tx2"/>
                </a:solidFill>
              </a:rPr>
              <a:t>Achieve  overall score of 70 out of 100 points to proceed to Gate 2</a:t>
            </a:r>
            <a:endParaRPr lang="en-US" sz="1200" b="1" dirty="0">
              <a:solidFill>
                <a:schemeClr val="tx2"/>
              </a:solidFill>
            </a:endParaRPr>
          </a:p>
        </p:txBody>
      </p:sp>
      <p:sp>
        <p:nvSpPr>
          <p:cNvPr id="22" name="Rectangle 12"/>
          <p:cNvSpPr>
            <a:spLocks noChangeArrowheads="1"/>
          </p:cNvSpPr>
          <p:nvPr/>
        </p:nvSpPr>
        <p:spPr bwMode="auto">
          <a:xfrm>
            <a:off x="552541" y="6030329"/>
            <a:ext cx="1518489" cy="456507"/>
          </a:xfrm>
          <a:prstGeom prst="rect">
            <a:avLst/>
          </a:prstGeom>
          <a:solidFill>
            <a:schemeClr val="accent1">
              <a:lumMod val="75000"/>
            </a:schemeClr>
          </a:solidFill>
          <a:ln w="9525">
            <a:noFill/>
            <a:miter lim="800000"/>
            <a:headEnd/>
            <a:tailEnd/>
          </a:ln>
          <a:scene3d>
            <a:camera prst="orthographicFront"/>
            <a:lightRig rig="threePt" dir="t"/>
          </a:scene3d>
          <a:sp3d>
            <a:bevelT w="114300" prst="artDeco"/>
          </a:sp3d>
        </p:spPr>
        <p:txBody>
          <a:bodyPr lIns="90000" tIns="46800" rIns="90000" bIns="46800" anchor="ctr" anchorCtr="1"/>
          <a:lstStyle/>
          <a:p>
            <a:pPr marL="176213" indent="-176213">
              <a:defRPr/>
            </a:pPr>
            <a:r>
              <a:rPr lang="en-US" sz="1200" b="1" dirty="0" smtClean="0">
                <a:solidFill>
                  <a:schemeClr val="tx2"/>
                </a:solidFill>
              </a:rPr>
              <a:t>Price </a:t>
            </a:r>
            <a:r>
              <a:rPr lang="en-US" sz="1200" dirty="0" smtClean="0">
                <a:solidFill>
                  <a:schemeClr val="tx2"/>
                </a:solidFill>
              </a:rPr>
              <a:t>=</a:t>
            </a:r>
            <a:r>
              <a:rPr lang="en-US" sz="1200" b="1" dirty="0" smtClean="0">
                <a:solidFill>
                  <a:schemeClr val="tx2"/>
                </a:solidFill>
              </a:rPr>
              <a:t> 80</a:t>
            </a:r>
            <a:endParaRPr lang="en-US" sz="1200" b="1" dirty="0">
              <a:solidFill>
                <a:schemeClr val="tx2"/>
              </a:solidFill>
            </a:endParaRPr>
          </a:p>
        </p:txBody>
      </p:sp>
    </p:spTree>
    <p:extLst>
      <p:ext uri="{BB962C8B-B14F-4D97-AF65-F5344CB8AC3E}">
        <p14:creationId xmlns:p14="http://schemas.microsoft.com/office/powerpoint/2010/main" val="35341766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8" y="218446"/>
            <a:ext cx="8793162" cy="261610"/>
          </a:xfrm>
          <a:noFill/>
          <a:ln w="9525">
            <a:noFill/>
            <a:miter lim="800000"/>
            <a:headEnd/>
            <a:tailEnd/>
          </a:ln>
        </p:spPr>
        <p:txBody>
          <a:bodyPr vert="horz" wrap="square" lIns="360000" tIns="0" rIns="0" bIns="0" numCol="1" anchor="ctr" anchorCtr="0" compatLnSpc="1">
            <a:prstTxWarp prst="textNoShape">
              <a:avLst/>
            </a:prstTxWarp>
            <a:spAutoFit/>
          </a:bodyPr>
          <a:lstStyle/>
          <a:p>
            <a:pPr defTabSz="914400" eaLnBrk="1" hangingPunct="1"/>
            <a:r>
              <a:rPr lang="en-ZA" sz="2000" kern="1200" dirty="0">
                <a:effectLst>
                  <a:outerShdw blurRad="38100" dist="38100" dir="2700000" algn="tl">
                    <a:srgbClr val="000000">
                      <a:alpha val="43137"/>
                    </a:srgbClr>
                  </a:outerShdw>
                </a:effectLst>
              </a:rPr>
              <a:t>Technical Requirements</a:t>
            </a:r>
          </a:p>
        </p:txBody>
      </p:sp>
      <p:sp>
        <p:nvSpPr>
          <p:cNvPr id="3" name="Content Placeholder 2"/>
          <p:cNvSpPr>
            <a:spLocks noGrp="1"/>
          </p:cNvSpPr>
          <p:nvPr>
            <p:ph idx="1"/>
          </p:nvPr>
        </p:nvSpPr>
        <p:spPr>
          <a:xfrm>
            <a:off x="1" y="760094"/>
            <a:ext cx="9144000" cy="738664"/>
          </a:xfrm>
        </p:spPr>
        <p:txBody>
          <a:bodyPr/>
          <a:lstStyle/>
          <a:p>
            <a:pPr marL="180975" indent="-3175">
              <a:lnSpc>
                <a:spcPct val="150000"/>
              </a:lnSpc>
              <a:buNone/>
            </a:pPr>
            <a:r>
              <a:rPr lang="en-GB" kern="1200" dirty="0" smtClean="0">
                <a:solidFill>
                  <a:schemeClr val="tx2">
                    <a:lumMod val="50000"/>
                  </a:schemeClr>
                </a:solidFill>
                <a:latin typeface="Arial" charset="0"/>
              </a:rPr>
              <a:t>Bidders </a:t>
            </a:r>
            <a:r>
              <a:rPr lang="en-GB" kern="1200" dirty="0">
                <a:solidFill>
                  <a:schemeClr val="tx2">
                    <a:lumMod val="50000"/>
                  </a:schemeClr>
                </a:solidFill>
                <a:latin typeface="Arial" charset="0"/>
              </a:rPr>
              <a:t>are required to </a:t>
            </a:r>
            <a:r>
              <a:rPr lang="en-ZA" kern="1200" dirty="0" smtClean="0">
                <a:solidFill>
                  <a:schemeClr val="tx2">
                    <a:lumMod val="50000"/>
                  </a:schemeClr>
                </a:solidFill>
                <a:latin typeface="Arial" charset="0"/>
              </a:rPr>
              <a:t>complete Annexure </a:t>
            </a:r>
            <a:r>
              <a:rPr lang="en-ZA" kern="1200" dirty="0" smtClean="0">
                <a:solidFill>
                  <a:schemeClr val="tx2"/>
                </a:solidFill>
                <a:latin typeface="Arial" charset="0"/>
              </a:rPr>
              <a:t>A2 </a:t>
            </a:r>
            <a:r>
              <a:rPr lang="en-ZA" kern="1200" dirty="0" smtClean="0">
                <a:solidFill>
                  <a:schemeClr val="tx2">
                    <a:lumMod val="50000"/>
                  </a:schemeClr>
                </a:solidFill>
                <a:latin typeface="Arial" charset="0"/>
              </a:rPr>
              <a:t>to assist the evaluators to locate technical responses.</a:t>
            </a:r>
            <a:endParaRPr lang="en-ZA" sz="1400" dirty="0">
              <a:solidFill>
                <a:schemeClr val="tx2">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1"/>
          </p:nvPr>
        </p:nvSpPr>
        <p:spPr/>
        <p:txBody>
          <a:bodyPr/>
          <a:lstStyle/>
          <a:p>
            <a:pPr>
              <a:defRPr/>
            </a:pPr>
            <a:fld id="{7ABC2798-EB18-44DC-8EE5-F31FF9AF6718}" type="slidenum">
              <a:rPr lang="en-ZA" smtClean="0"/>
              <a:pPr>
                <a:defRPr/>
              </a:pPr>
              <a:t>11</a:t>
            </a:fld>
            <a:endParaRPr lang="en-ZA" dirty="0"/>
          </a:p>
        </p:txBody>
      </p:sp>
      <p:graphicFrame>
        <p:nvGraphicFramePr>
          <p:cNvPr id="5" name="Object 4"/>
          <p:cNvGraphicFramePr>
            <a:graphicFrameLocks noChangeAspect="1"/>
          </p:cNvGraphicFramePr>
          <p:nvPr>
            <p:extLst>
              <p:ext uri="{D42A27DB-BD31-4B8C-83A1-F6EECF244321}">
                <p14:modId xmlns:p14="http://schemas.microsoft.com/office/powerpoint/2010/main" val="3026553870"/>
              </p:ext>
            </p:extLst>
          </p:nvPr>
        </p:nvGraphicFramePr>
        <p:xfrm>
          <a:off x="125412" y="1597243"/>
          <a:ext cx="9018588" cy="3068638"/>
        </p:xfrm>
        <a:graphic>
          <a:graphicData uri="http://schemas.openxmlformats.org/presentationml/2006/ole">
            <mc:AlternateContent xmlns:mc="http://schemas.openxmlformats.org/markup-compatibility/2006">
              <mc:Choice xmlns:v="urn:schemas-microsoft-com:vml" Requires="v">
                <p:oleObj spid="_x0000_s70786" name="Document" r:id="rId4" imgW="8438950" imgH="2866284" progId="Word.Document.12">
                  <p:embed/>
                </p:oleObj>
              </mc:Choice>
              <mc:Fallback>
                <p:oleObj name="Document" r:id="rId4" imgW="8438950" imgH="2866284" progId="Word.Document.12">
                  <p:embed/>
                  <p:pic>
                    <p:nvPicPr>
                      <p:cNvPr id="0" name=""/>
                      <p:cNvPicPr/>
                      <p:nvPr/>
                    </p:nvPicPr>
                    <p:blipFill>
                      <a:blip r:embed="rId5"/>
                      <a:stretch>
                        <a:fillRect/>
                      </a:stretch>
                    </p:blipFill>
                    <p:spPr>
                      <a:xfrm>
                        <a:off x="125412" y="1597243"/>
                        <a:ext cx="9018588" cy="3068638"/>
                      </a:xfrm>
                      <a:prstGeom prst="rect">
                        <a:avLst/>
                      </a:prstGeom>
                      <a:solidFill>
                        <a:schemeClr val="accent1"/>
                      </a:solidFill>
                    </p:spPr>
                  </p:pic>
                </p:oleObj>
              </mc:Fallback>
            </mc:AlternateContent>
          </a:graphicData>
        </a:graphic>
      </p:graphicFrame>
      <p:sp>
        <p:nvSpPr>
          <p:cNvPr id="8" name="Slide Number Placeholder 7"/>
          <p:cNvSpPr txBox="1">
            <a:spLocks/>
          </p:cNvSpPr>
          <p:nvPr/>
        </p:nvSpPr>
        <p:spPr bwMode="gray">
          <a:xfrm>
            <a:off x="6963021" y="6519723"/>
            <a:ext cx="862012" cy="18466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defPPr>
              <a:defRPr lang="en-US"/>
            </a:defPPr>
            <a:lvl1pPr algn="r" rtl="0" fontAlgn="base">
              <a:spcBef>
                <a:spcPct val="0"/>
              </a:spcBef>
              <a:spcAft>
                <a:spcPct val="0"/>
              </a:spcAft>
              <a:defRPr sz="12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en-ZA" dirty="0" smtClean="0">
                <a:solidFill>
                  <a:schemeClr val="tx1"/>
                </a:solidFill>
              </a:rPr>
              <a:t>             </a:t>
            </a:r>
            <a:fld id="{1D46AC71-C261-4AF3-BFB1-CCAEF8821007}" type="slidenum">
              <a:rPr lang="en-ZA" smtClean="0">
                <a:solidFill>
                  <a:schemeClr val="tx1"/>
                </a:solidFill>
              </a:rPr>
              <a:pPr algn="ctr">
                <a:defRPr/>
              </a:pPr>
              <a:t>11</a:t>
            </a:fld>
            <a:endParaRPr lang="en-ZA" dirty="0">
              <a:solidFill>
                <a:schemeClr val="tx1"/>
              </a:solidFill>
            </a:endParaRPr>
          </a:p>
        </p:txBody>
      </p:sp>
    </p:spTree>
    <p:extLst>
      <p:ext uri="{BB962C8B-B14F-4D97-AF65-F5344CB8AC3E}">
        <p14:creationId xmlns:p14="http://schemas.microsoft.com/office/powerpoint/2010/main" val="36367114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44080" y="6534142"/>
            <a:ext cx="862012" cy="184666"/>
          </a:xfrm>
        </p:spPr>
        <p:txBody>
          <a:bodyPr/>
          <a:lstStyle/>
          <a:p>
            <a:pPr algn="ctr">
              <a:defRPr/>
            </a:pPr>
            <a:fld id="{1D46AC71-C261-4AF3-BFB1-CCAEF8821007}" type="slidenum">
              <a:rPr lang="en-ZA" smtClean="0">
                <a:solidFill>
                  <a:schemeClr val="tx1"/>
                </a:solidFill>
              </a:rPr>
              <a:pPr algn="ctr">
                <a:defRPr/>
              </a:pPr>
              <a:t>12</a:t>
            </a:fld>
            <a:endParaRPr lang="en-ZA" dirty="0">
              <a:solidFill>
                <a:schemeClr val="tx1"/>
              </a:solidFill>
            </a:endParaRPr>
          </a:p>
        </p:txBody>
      </p:sp>
      <p:sp>
        <p:nvSpPr>
          <p:cNvPr id="7" name="Rectangle 3"/>
          <p:cNvSpPr>
            <a:spLocks noChangeArrowheads="1"/>
          </p:cNvSpPr>
          <p:nvPr/>
        </p:nvSpPr>
        <p:spPr bwMode="auto">
          <a:xfrm>
            <a:off x="500034" y="1071563"/>
            <a:ext cx="8215341" cy="5218112"/>
          </a:xfrm>
          <a:prstGeom prst="rect">
            <a:avLst/>
          </a:prstGeom>
          <a:noFill/>
          <a:ln w="9525" algn="ctr">
            <a:noFill/>
            <a:miter lim="800000"/>
            <a:headEnd/>
            <a:tailEnd/>
          </a:ln>
        </p:spPr>
        <p:txBody>
          <a:bodyPr/>
          <a:lstStyle/>
          <a:p>
            <a:pPr marL="228600" indent="-228600" algn="l">
              <a:lnSpc>
                <a:spcPct val="135000"/>
              </a:lnSpc>
              <a:spcBef>
                <a:spcPct val="75000"/>
              </a:spcBef>
              <a:spcAft>
                <a:spcPct val="10000"/>
              </a:spcAft>
              <a:buClr>
                <a:schemeClr val="accent1"/>
              </a:buClr>
            </a:pPr>
            <a:r>
              <a:rPr lang="en-US" sz="2000" b="1" dirty="0">
                <a:solidFill>
                  <a:srgbClr val="BFBFBF"/>
                </a:solidFill>
                <a:ea typeface="SimSun" pitchFamily="2" charset="-122"/>
              </a:rPr>
              <a:t>1. Welcome and Introduction</a:t>
            </a:r>
          </a:p>
          <a:p>
            <a:pPr marL="228600" indent="-228600">
              <a:lnSpc>
                <a:spcPct val="135000"/>
              </a:lnSpc>
              <a:spcBef>
                <a:spcPct val="75000"/>
              </a:spcBef>
              <a:spcAft>
                <a:spcPct val="10000"/>
              </a:spcAft>
              <a:buClr>
                <a:schemeClr val="accent1"/>
              </a:buClr>
            </a:pPr>
            <a:r>
              <a:rPr lang="en-ZA" sz="2000" b="1" dirty="0">
                <a:solidFill>
                  <a:srgbClr val="BFBFBF"/>
                </a:solidFill>
              </a:rPr>
              <a:t>2. </a:t>
            </a:r>
            <a:r>
              <a:rPr lang="en-ZA" sz="2000" b="1" dirty="0" smtClean="0">
                <a:solidFill>
                  <a:srgbClr val="BFBFBF"/>
                </a:solidFill>
              </a:rPr>
              <a:t>RFP Timelines </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3. </a:t>
            </a:r>
            <a:r>
              <a:rPr lang="en-ZA" sz="2000" b="1" dirty="0" smtClean="0">
                <a:solidFill>
                  <a:srgbClr val="BFBFBF"/>
                </a:solidFill>
              </a:rPr>
              <a:t>Background &amp; Scope of work</a:t>
            </a:r>
          </a:p>
          <a:p>
            <a:pPr marL="228600" indent="-228600">
              <a:lnSpc>
                <a:spcPct val="135000"/>
              </a:lnSpc>
              <a:spcBef>
                <a:spcPct val="75000"/>
              </a:spcBef>
              <a:spcAft>
                <a:spcPct val="10000"/>
              </a:spcAft>
              <a:buClr>
                <a:schemeClr val="accent1"/>
              </a:buClr>
            </a:pPr>
            <a:r>
              <a:rPr lang="en-ZA" sz="2000" b="1" dirty="0">
                <a:solidFill>
                  <a:srgbClr val="BFBFBF"/>
                </a:solidFill>
              </a:rPr>
              <a:t>4</a:t>
            </a:r>
            <a:r>
              <a:rPr lang="en-ZA" sz="2000" b="1" dirty="0" smtClean="0">
                <a:solidFill>
                  <a:srgbClr val="BFBFBF"/>
                </a:solidFill>
              </a:rPr>
              <a:t>. </a:t>
            </a:r>
            <a:r>
              <a:rPr lang="en-ZA" sz="2000" b="1" dirty="0">
                <a:solidFill>
                  <a:srgbClr val="BFBFBF"/>
                </a:solidFill>
              </a:rPr>
              <a:t>Bid </a:t>
            </a:r>
            <a:r>
              <a:rPr lang="en-ZA" sz="2000" b="1" dirty="0" smtClean="0">
                <a:solidFill>
                  <a:srgbClr val="BFBFBF"/>
                </a:solidFill>
              </a:rPr>
              <a:t>Evaluation Process </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FF0000"/>
                </a:solidFill>
              </a:rPr>
              <a:t>5</a:t>
            </a:r>
            <a:r>
              <a:rPr lang="en-ZA" sz="2000" b="1" dirty="0" smtClean="0">
                <a:solidFill>
                  <a:srgbClr val="FF0000"/>
                </a:solidFill>
              </a:rPr>
              <a:t>. PRICE &amp; BBBEE</a:t>
            </a:r>
            <a:endParaRPr lang="en-ZA" sz="2000" b="1" dirty="0">
              <a:solidFill>
                <a:srgbClr val="FF0000"/>
              </a:solidFill>
            </a:endParaRPr>
          </a:p>
          <a:p>
            <a:pPr marL="228600" indent="-228600">
              <a:lnSpc>
                <a:spcPct val="135000"/>
              </a:lnSpc>
              <a:spcBef>
                <a:spcPct val="75000"/>
              </a:spcBef>
              <a:spcAft>
                <a:spcPct val="10000"/>
              </a:spcAft>
              <a:buClr>
                <a:schemeClr val="accent1"/>
              </a:buClr>
            </a:pPr>
            <a:r>
              <a:rPr lang="en-ZA" sz="2000" b="1" dirty="0">
                <a:solidFill>
                  <a:schemeClr val="tx2"/>
                </a:solidFill>
              </a:rPr>
              <a:t>6</a:t>
            </a:r>
            <a:r>
              <a:rPr lang="en-ZA" sz="2000" b="1" dirty="0" smtClean="0">
                <a:solidFill>
                  <a:schemeClr val="tx2"/>
                </a:solidFill>
              </a:rPr>
              <a:t>. Draft SLA</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7</a:t>
            </a:r>
            <a:r>
              <a:rPr lang="en-ZA" sz="2000" b="1" dirty="0" smtClean="0">
                <a:solidFill>
                  <a:schemeClr val="tx2"/>
                </a:solidFill>
              </a:rPr>
              <a:t>. </a:t>
            </a:r>
            <a:r>
              <a:rPr lang="en-ZA" sz="2000" b="1" dirty="0">
                <a:solidFill>
                  <a:schemeClr val="tx2"/>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a:t>
            </a:r>
            <a:r>
              <a:rPr lang="en-ZA" sz="2000" b="1" dirty="0">
                <a:solidFill>
                  <a:schemeClr val="tx2"/>
                </a:solidFill>
              </a:rPr>
              <a:t>Q&amp;A</a:t>
            </a:r>
            <a:endParaRPr lang="en-ZA" sz="1200" dirty="0"/>
          </a:p>
          <a:p>
            <a:pPr marL="228600" indent="-228600"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lvl1pPr defTabSz="914400" eaLnBrk="1" hangingPunct="1">
              <a:lnSpc>
                <a:spcPct val="85000"/>
              </a:lnSpc>
              <a:defRPr sz="2000" b="1">
                <a:solidFill>
                  <a:schemeClr val="bg1"/>
                </a:solidFill>
                <a:effectLst>
                  <a:outerShdw blurRad="38100" dist="38100" dir="2700000" algn="tl">
                    <a:srgbClr val="000000">
                      <a:alpha val="43137"/>
                    </a:srgbClr>
                  </a:outerShdw>
                </a:effectLst>
                <a:latin typeface="+mj-lt"/>
                <a:ea typeface="+mj-ea"/>
                <a:cs typeface="+mj-cs"/>
              </a:defRPr>
            </a:lvl1pPr>
            <a:lvl2pPr defTabSz="912813" eaLnBrk="0" hangingPunct="0">
              <a:lnSpc>
                <a:spcPct val="85000"/>
              </a:lnSpc>
              <a:defRPr sz="4400" b="1">
                <a:solidFill>
                  <a:schemeClr val="bg1"/>
                </a:solidFill>
              </a:defRPr>
            </a:lvl2pPr>
            <a:lvl3pPr defTabSz="912813" eaLnBrk="0" hangingPunct="0">
              <a:lnSpc>
                <a:spcPct val="85000"/>
              </a:lnSpc>
              <a:defRPr sz="4400" b="1">
                <a:solidFill>
                  <a:schemeClr val="bg1"/>
                </a:solidFill>
              </a:defRPr>
            </a:lvl3pPr>
            <a:lvl4pPr defTabSz="912813" eaLnBrk="0" hangingPunct="0">
              <a:lnSpc>
                <a:spcPct val="85000"/>
              </a:lnSpc>
              <a:defRPr sz="4400" b="1">
                <a:solidFill>
                  <a:schemeClr val="bg1"/>
                </a:solidFill>
              </a:defRPr>
            </a:lvl4pPr>
            <a:lvl5pPr defTabSz="912813" eaLnBrk="0" hangingPunct="0">
              <a:lnSpc>
                <a:spcPct val="85000"/>
              </a:lnSpc>
              <a:defRPr sz="4400" b="1">
                <a:solidFill>
                  <a:schemeClr val="bg1"/>
                </a:solidFill>
              </a:defRPr>
            </a:lvl5pPr>
            <a:lvl6pPr marL="466481" defTabSz="913526" fontAlgn="base">
              <a:lnSpc>
                <a:spcPct val="85000"/>
              </a:lnSpc>
              <a:spcBef>
                <a:spcPct val="0"/>
              </a:spcBef>
              <a:spcAft>
                <a:spcPct val="0"/>
              </a:spcAft>
              <a:defRPr b="1">
                <a:solidFill>
                  <a:schemeClr val="bg1"/>
                </a:solidFill>
              </a:defRPr>
            </a:lvl6pPr>
            <a:lvl7pPr marL="932962" defTabSz="913526" fontAlgn="base">
              <a:lnSpc>
                <a:spcPct val="85000"/>
              </a:lnSpc>
              <a:spcBef>
                <a:spcPct val="0"/>
              </a:spcBef>
              <a:spcAft>
                <a:spcPct val="0"/>
              </a:spcAft>
              <a:defRPr b="1">
                <a:solidFill>
                  <a:schemeClr val="bg1"/>
                </a:solidFill>
              </a:defRPr>
            </a:lvl7pPr>
            <a:lvl8pPr marL="1399443" defTabSz="913526" fontAlgn="base">
              <a:lnSpc>
                <a:spcPct val="85000"/>
              </a:lnSpc>
              <a:spcBef>
                <a:spcPct val="0"/>
              </a:spcBef>
              <a:spcAft>
                <a:spcPct val="0"/>
              </a:spcAft>
              <a:defRPr b="1">
                <a:solidFill>
                  <a:schemeClr val="bg1"/>
                </a:solidFill>
              </a:defRPr>
            </a:lvl8pPr>
            <a:lvl9pPr marL="1865925" defTabSz="913526" fontAlgn="base">
              <a:lnSpc>
                <a:spcPct val="85000"/>
              </a:lnSpc>
              <a:spcBef>
                <a:spcPct val="0"/>
              </a:spcBef>
              <a:spcAft>
                <a:spcPct val="0"/>
              </a:spcAft>
              <a:defRPr b="1">
                <a:solidFill>
                  <a:schemeClr val="bg1"/>
                </a:solidFill>
              </a:defRPr>
            </a:lvl9pPr>
          </a:lstStyle>
          <a:p>
            <a:r>
              <a:rPr lang="en-ZA" dirty="0"/>
              <a:t>Table of Content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53811" y="2230211"/>
            <a:ext cx="8240485" cy="1169551"/>
          </a:xfrm>
        </p:spPr>
        <p:txBody>
          <a:bodyPr/>
          <a:lstStyle/>
          <a:p>
            <a:pPr marL="0" indent="0" algn="ctr">
              <a:buNone/>
            </a:pPr>
            <a:endParaRPr lang="en-ZA" sz="1600" dirty="0"/>
          </a:p>
          <a:p>
            <a:pPr marL="0" indent="0" algn="ctr">
              <a:buNone/>
            </a:pPr>
            <a:r>
              <a:rPr lang="en-ZA" sz="2000" b="1" dirty="0">
                <a:effectLst>
                  <a:outerShdw blurRad="38100" dist="38100" dir="2700000" algn="tl">
                    <a:srgbClr val="000000">
                      <a:alpha val="43137"/>
                    </a:srgbClr>
                  </a:outerShdw>
                </a:effectLst>
              </a:rPr>
              <a:t>Bid Evaluation Process  Gate </a:t>
            </a:r>
            <a:r>
              <a:rPr lang="en-ZA" sz="2000" b="1" dirty="0" smtClean="0">
                <a:effectLst>
                  <a:outerShdw blurRad="38100" dist="38100" dir="2700000" algn="tl">
                    <a:srgbClr val="000000">
                      <a:alpha val="43137"/>
                    </a:srgbClr>
                  </a:outerShdw>
                </a:effectLst>
              </a:rPr>
              <a:t>2 (Price &amp; BBBEE) </a:t>
            </a:r>
          </a:p>
          <a:p>
            <a:pPr marL="0" indent="0" algn="ctr">
              <a:buNone/>
            </a:pPr>
            <a:endParaRPr lang="en-ZA" sz="2000" b="1" dirty="0" smtClean="0"/>
          </a:p>
          <a:p>
            <a:pPr marL="0" indent="0" algn="ctr">
              <a:buNone/>
            </a:pPr>
            <a:r>
              <a:rPr lang="en-ZA" sz="2000" b="1" dirty="0" smtClean="0"/>
              <a:t>PRICING </a:t>
            </a:r>
            <a:endParaRPr lang="en-ZA" sz="2000" b="1" dirty="0"/>
          </a:p>
        </p:txBody>
      </p:sp>
    </p:spTree>
    <p:extLst>
      <p:ext uri="{BB962C8B-B14F-4D97-AF65-F5344CB8AC3E}">
        <p14:creationId xmlns:p14="http://schemas.microsoft.com/office/powerpoint/2010/main" val="431409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6864668" y="6561138"/>
            <a:ext cx="862012" cy="184666"/>
          </a:xfrm>
        </p:spPr>
        <p:txBody>
          <a:bodyPr/>
          <a:lstStyle/>
          <a:p>
            <a:fld id="{25B0C65C-ACB3-41B3-B9D6-603EB25AD180}" type="slidenum">
              <a:rPr lang="en-ZA" smtClean="0">
                <a:solidFill>
                  <a:srgbClr val="000000"/>
                </a:solidFill>
              </a:rPr>
              <a:pPr/>
              <a:t>14</a:t>
            </a:fld>
            <a:endParaRPr lang="en-ZA" dirty="0">
              <a:solidFill>
                <a:srgbClr val="000000"/>
              </a:solidFill>
            </a:endParaRPr>
          </a:p>
        </p:txBody>
      </p:sp>
      <p:sp>
        <p:nvSpPr>
          <p:cNvPr id="7" name="Title 1"/>
          <p:cNvSpPr txBox="1">
            <a:spLocks/>
          </p:cNvSpPr>
          <p:nvPr/>
        </p:nvSpPr>
        <p:spPr>
          <a:xfrm>
            <a:off x="0" y="285750"/>
            <a:ext cx="9144000" cy="261938"/>
          </a:xfrm>
          <a:prstGeom prst="rect">
            <a:avLst/>
          </a:prstGeom>
        </p:spPr>
        <p:txBody>
          <a:bodyPr lIns="360000"/>
          <a:lstStyle/>
          <a:p>
            <a:pPr>
              <a:lnSpc>
                <a:spcPct val="85000"/>
              </a:lnSpc>
              <a:defRPr/>
            </a:pPr>
            <a:r>
              <a:rPr lang="en-ZA" sz="2000" b="1" dirty="0">
                <a:solidFill>
                  <a:srgbClr val="FFFFFF"/>
                </a:solidFill>
                <a:effectLst>
                  <a:outerShdw blurRad="38100" dist="38100" dir="2700000" algn="tl">
                    <a:srgbClr val="000000">
                      <a:alpha val="43137"/>
                    </a:srgbClr>
                  </a:outerShdw>
                </a:effectLst>
              </a:rPr>
              <a:t>Bid Evaluation Process  Gate </a:t>
            </a:r>
            <a:r>
              <a:rPr lang="en-ZA" sz="2000" b="1" dirty="0" smtClean="0">
                <a:solidFill>
                  <a:srgbClr val="FFFFFF"/>
                </a:solidFill>
                <a:effectLst>
                  <a:outerShdw blurRad="38100" dist="38100" dir="2700000" algn="tl">
                    <a:srgbClr val="000000">
                      <a:alpha val="43137"/>
                    </a:srgbClr>
                  </a:outerShdw>
                </a:effectLst>
              </a:rPr>
              <a:t>2 </a:t>
            </a:r>
            <a:r>
              <a:rPr lang="en-ZA" sz="2000" b="1" dirty="0">
                <a:solidFill>
                  <a:srgbClr val="FFFFFF"/>
                </a:solidFill>
                <a:effectLst>
                  <a:outerShdw blurRad="38100" dist="38100" dir="2700000" algn="tl">
                    <a:srgbClr val="000000">
                      <a:alpha val="43137"/>
                    </a:srgbClr>
                  </a:outerShdw>
                </a:effectLst>
              </a:rPr>
              <a:t>– </a:t>
            </a:r>
            <a:r>
              <a:rPr lang="en-ZA" sz="2000" b="1" dirty="0" smtClean="0">
                <a:solidFill>
                  <a:srgbClr val="FFFFFF"/>
                </a:solidFill>
                <a:effectLst>
                  <a:outerShdw blurRad="38100" dist="38100" dir="2700000" algn="tl">
                    <a:srgbClr val="000000">
                      <a:alpha val="43137"/>
                    </a:srgbClr>
                  </a:outerShdw>
                </a:effectLst>
                <a:latin typeface="Arial"/>
              </a:rPr>
              <a:t>Price</a:t>
            </a:r>
            <a:endParaRPr lang="en-ZA" sz="2000" b="1" dirty="0">
              <a:solidFill>
                <a:srgbClr val="FFFFFF"/>
              </a:solidFill>
              <a:effectLst>
                <a:outerShdw blurRad="38100" dist="38100" dir="2700000" algn="tl">
                  <a:srgbClr val="000000">
                    <a:alpha val="43137"/>
                  </a:srgbClr>
                </a:outerShdw>
              </a:effectLst>
              <a:latin typeface="Arial"/>
            </a:endParaRPr>
          </a:p>
        </p:txBody>
      </p:sp>
      <p:sp>
        <p:nvSpPr>
          <p:cNvPr id="5" name="Rectangle 4"/>
          <p:cNvSpPr/>
          <p:nvPr/>
        </p:nvSpPr>
        <p:spPr>
          <a:xfrm>
            <a:off x="149542" y="1717288"/>
            <a:ext cx="8844915" cy="461665"/>
          </a:xfrm>
          <a:prstGeom prst="rect">
            <a:avLst/>
          </a:prstGeom>
        </p:spPr>
        <p:txBody>
          <a:bodyPr wrap="square">
            <a:spAutoFit/>
          </a:bodyPr>
          <a:lstStyle/>
          <a:p>
            <a:pPr algn="just">
              <a:lnSpc>
                <a:spcPct val="150000"/>
              </a:lnSpc>
            </a:pPr>
            <a:r>
              <a:rPr lang="en-ZA" sz="1400" b="1" u="sng" dirty="0" smtClean="0">
                <a:solidFill>
                  <a:srgbClr val="003366"/>
                </a:solidFill>
                <a:ea typeface="Times New Roman" pitchFamily="18" charset="0"/>
                <a:cs typeface="Tahoma" pitchFamily="34" charset="0"/>
              </a:rPr>
              <a:t>Stage </a:t>
            </a:r>
            <a:r>
              <a:rPr lang="en-ZA" sz="1400" b="1" u="sng" dirty="0">
                <a:solidFill>
                  <a:srgbClr val="003366"/>
                </a:solidFill>
                <a:ea typeface="Times New Roman" pitchFamily="18" charset="0"/>
                <a:cs typeface="Tahoma" pitchFamily="34" charset="0"/>
              </a:rPr>
              <a:t>1</a:t>
            </a:r>
            <a:r>
              <a:rPr lang="en-ZA" sz="1400" b="1" u="sng" dirty="0" smtClean="0">
                <a:solidFill>
                  <a:srgbClr val="003366"/>
                </a:solidFill>
                <a:ea typeface="Times New Roman" pitchFamily="18" charset="0"/>
                <a:cs typeface="Tahoma" pitchFamily="34" charset="0"/>
              </a:rPr>
              <a:t>: Price </a:t>
            </a:r>
            <a:r>
              <a:rPr lang="en-ZA" sz="1400" b="1" u="sng" dirty="0">
                <a:solidFill>
                  <a:srgbClr val="003366"/>
                </a:solidFill>
                <a:ea typeface="Times New Roman" pitchFamily="18" charset="0"/>
                <a:cs typeface="Tahoma" pitchFamily="34" charset="0"/>
              </a:rPr>
              <a:t>Evaluation </a:t>
            </a:r>
            <a:r>
              <a:rPr lang="en-ZA" sz="1400" b="1" u="sng" dirty="0" smtClean="0">
                <a:solidFill>
                  <a:srgbClr val="003366"/>
                </a:solidFill>
                <a:ea typeface="Times New Roman" pitchFamily="18" charset="0"/>
                <a:cs typeface="Tahoma" pitchFamily="34" charset="0"/>
              </a:rPr>
              <a:t>(80 </a:t>
            </a:r>
            <a:r>
              <a:rPr lang="en-ZA" sz="1400" b="1" u="sng" dirty="0">
                <a:solidFill>
                  <a:srgbClr val="003366"/>
                </a:solidFill>
                <a:ea typeface="Times New Roman" pitchFamily="18" charset="0"/>
                <a:cs typeface="Tahoma" pitchFamily="34" charset="0"/>
              </a:rPr>
              <a:t>points)</a:t>
            </a:r>
            <a:r>
              <a:rPr lang="en-ZA" sz="1600" b="1" u="sng" dirty="0">
                <a:solidFill>
                  <a:srgbClr val="003366"/>
                </a:solidFill>
                <a:ea typeface="Times New Roman" pitchFamily="18" charset="0"/>
                <a:cs typeface="Tahoma" pitchFamily="34" charset="0"/>
              </a:rPr>
              <a:t> </a:t>
            </a:r>
            <a:endParaRPr lang="en-ZA" sz="1600" b="1" u="sng" dirty="0" smtClean="0">
              <a:solidFill>
                <a:srgbClr val="003366"/>
              </a:solidFill>
              <a:ea typeface="Times New Roman" pitchFamily="18" charset="0"/>
              <a:cs typeface="Tahoma"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27035029"/>
              </p:ext>
            </p:extLst>
          </p:nvPr>
        </p:nvGraphicFramePr>
        <p:xfrm>
          <a:off x="447675" y="4271834"/>
          <a:ext cx="6243161" cy="1141846"/>
        </p:xfrm>
        <a:graphic>
          <a:graphicData uri="http://schemas.openxmlformats.org/drawingml/2006/table">
            <a:tbl>
              <a:tblPr firstRow="1" firstCol="1" bandRow="1">
                <a:tableStyleId>{5C22544A-7EE6-4342-B048-85BDC9FD1C3A}</a:tableStyleId>
              </a:tblPr>
              <a:tblGrid>
                <a:gridCol w="3738087"/>
                <a:gridCol w="2505074"/>
              </a:tblGrid>
              <a:tr h="178934">
                <a:tc>
                  <a:txBody>
                    <a:bodyPr/>
                    <a:lstStyle/>
                    <a:p>
                      <a:pPr marL="0" algn="ctr" defTabSz="932962" rtl="0" eaLnBrk="1" latinLnBrk="0" hangingPunct="1">
                        <a:lnSpc>
                          <a:spcPct val="100000"/>
                        </a:lnSpc>
                        <a:spcBef>
                          <a:spcPts val="1200"/>
                        </a:spcBef>
                        <a:spcAft>
                          <a:spcPts val="600"/>
                        </a:spcAft>
                      </a:pPr>
                      <a:r>
                        <a:rPr lang="en-US" sz="1400" b="1" kern="1200" dirty="0">
                          <a:solidFill>
                            <a:schemeClr val="bg1"/>
                          </a:solidFill>
                          <a:latin typeface="Arial" charset="0"/>
                          <a:ea typeface="+mn-ea"/>
                          <a:cs typeface="+mn-cs"/>
                        </a:rPr>
                        <a:t>Adjudication Criteria</a:t>
                      </a:r>
                      <a:endParaRPr lang="en-ZA" sz="1400" b="1" kern="1200" dirty="0">
                        <a:solidFill>
                          <a:schemeClr val="bg1"/>
                        </a:solidFill>
                        <a:latin typeface="Arial" charset="0"/>
                        <a:ea typeface="+mn-ea"/>
                        <a:cs typeface="+mn-cs"/>
                      </a:endParaRPr>
                    </a:p>
                  </a:txBody>
                  <a:tcPr marL="68580" marR="68580" marT="0" marB="0" anchor="ctr">
                    <a:solidFill>
                      <a:schemeClr val="tx2">
                        <a:lumMod val="75000"/>
                      </a:schemeClr>
                    </a:solidFill>
                  </a:tcPr>
                </a:tc>
                <a:tc>
                  <a:txBody>
                    <a:bodyPr/>
                    <a:lstStyle/>
                    <a:p>
                      <a:pPr marL="0" algn="ctr" defTabSz="932962" rtl="0" eaLnBrk="1" latinLnBrk="0" hangingPunct="1">
                        <a:lnSpc>
                          <a:spcPct val="100000"/>
                        </a:lnSpc>
                        <a:spcBef>
                          <a:spcPts val="1200"/>
                        </a:spcBef>
                        <a:spcAft>
                          <a:spcPts val="600"/>
                        </a:spcAft>
                      </a:pPr>
                      <a:r>
                        <a:rPr lang="en-US" sz="1400" b="1" kern="1200" dirty="0">
                          <a:solidFill>
                            <a:schemeClr val="bg1"/>
                          </a:solidFill>
                          <a:latin typeface="Arial" charset="0"/>
                          <a:ea typeface="+mn-ea"/>
                          <a:cs typeface="+mn-cs"/>
                        </a:rPr>
                        <a:t>Points</a:t>
                      </a:r>
                      <a:endParaRPr lang="en-ZA" sz="1400" b="1" kern="1200" dirty="0">
                        <a:solidFill>
                          <a:schemeClr val="bg1"/>
                        </a:solidFill>
                        <a:latin typeface="Arial" charset="0"/>
                        <a:ea typeface="+mn-ea"/>
                        <a:cs typeface="+mn-cs"/>
                      </a:endParaRPr>
                    </a:p>
                  </a:txBody>
                  <a:tcPr marL="68580" marR="68580" marT="0" marB="0" anchor="ctr">
                    <a:solidFill>
                      <a:schemeClr val="tx2">
                        <a:lumMod val="75000"/>
                      </a:schemeClr>
                    </a:solidFill>
                  </a:tcPr>
                </a:tc>
              </a:tr>
              <a:tr h="928486">
                <a:tc>
                  <a:txBody>
                    <a:bodyPr/>
                    <a:lstStyle/>
                    <a:p>
                      <a:pPr marL="0" marR="0" lvl="0" indent="0" algn="l" defTabSz="932962" rtl="0" eaLnBrk="1" fontAlgn="auto" latinLnBrk="0" hangingPunct="1">
                        <a:lnSpc>
                          <a:spcPct val="150000"/>
                        </a:lnSpc>
                        <a:spcBef>
                          <a:spcPts val="0"/>
                        </a:spcBef>
                        <a:spcAft>
                          <a:spcPts val="0"/>
                        </a:spcAft>
                        <a:buClrTx/>
                        <a:buSzTx/>
                        <a:buFont typeface="Arial" pitchFamily="34" charset="0"/>
                        <a:buNone/>
                        <a:tabLst/>
                        <a:defRPr/>
                      </a:pPr>
                      <a:r>
                        <a:rPr lang="en-ZA" sz="1200" b="1" kern="1200" dirty="0">
                          <a:solidFill>
                            <a:schemeClr val="tx2">
                              <a:lumMod val="75000"/>
                            </a:schemeClr>
                          </a:solidFill>
                          <a:latin typeface="+mn-lt"/>
                          <a:ea typeface="+mn-ea"/>
                          <a:cs typeface="+mn-cs"/>
                        </a:rPr>
                        <a:t>Price </a:t>
                      </a:r>
                      <a:r>
                        <a:rPr lang="en-ZA" sz="1200" b="1" kern="1200" dirty="0" smtClean="0">
                          <a:solidFill>
                            <a:schemeClr val="tx2">
                              <a:lumMod val="75000"/>
                            </a:schemeClr>
                          </a:solidFill>
                          <a:latin typeface="+mn-lt"/>
                          <a:ea typeface="+mn-ea"/>
                          <a:cs typeface="+mn-cs"/>
                        </a:rPr>
                        <a:t>Evaluation</a:t>
                      </a:r>
                    </a:p>
                    <a:p>
                      <a:pPr marL="270510" algn="just">
                        <a:lnSpc>
                          <a:spcPct val="150000"/>
                        </a:lnSpc>
                        <a:spcBef>
                          <a:spcPts val="1200"/>
                        </a:spcBef>
                        <a:spcAft>
                          <a:spcPts val="600"/>
                        </a:spcAft>
                      </a:pPr>
                      <a:endParaRPr lang="en-ZA" sz="1100" dirty="0" smtClean="0">
                        <a:effectLst/>
                        <a:latin typeface="Arial"/>
                        <a:ea typeface="Times New Roman"/>
                        <a:cs typeface="Times New Roman"/>
                      </a:endParaRPr>
                    </a:p>
                  </a:txBody>
                  <a:tcPr marL="68580" marR="68580" marT="0" marB="0" anchor="ctr"/>
                </a:tc>
                <a:tc>
                  <a:txBody>
                    <a:bodyPr/>
                    <a:lstStyle/>
                    <a:p>
                      <a:pPr algn="ctr">
                        <a:lnSpc>
                          <a:spcPct val="150000"/>
                        </a:lnSpc>
                        <a:spcBef>
                          <a:spcPts val="1200"/>
                        </a:spcBef>
                        <a:spcAft>
                          <a:spcPts val="600"/>
                        </a:spcAft>
                      </a:pPr>
                      <a:r>
                        <a:rPr lang="en-ZA" sz="1100" dirty="0">
                          <a:effectLst/>
                        </a:rPr>
                        <a:t>8</a:t>
                      </a:r>
                      <a:r>
                        <a:rPr lang="en-ZA" sz="1100" dirty="0" smtClean="0">
                          <a:effectLst/>
                        </a:rPr>
                        <a:t>0</a:t>
                      </a:r>
                      <a:endParaRPr lang="en-ZA" sz="1000" dirty="0">
                        <a:effectLst/>
                        <a:latin typeface="Arial"/>
                        <a:ea typeface="Times New Roman"/>
                        <a:cs typeface="Times New Roman"/>
                      </a:endParaRPr>
                    </a:p>
                  </a:txBody>
                  <a:tcPr marL="68580" marR="68580" marT="0" marB="0" anchor="ctr"/>
                </a:tc>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964085824"/>
              </p:ext>
            </p:extLst>
          </p:nvPr>
        </p:nvGraphicFramePr>
        <p:xfrm>
          <a:off x="2281238" y="4772025"/>
          <a:ext cx="1504950" cy="419100"/>
        </p:xfrm>
        <a:graphic>
          <a:graphicData uri="http://schemas.openxmlformats.org/presentationml/2006/ole">
            <mc:AlternateContent xmlns:mc="http://schemas.openxmlformats.org/markup-compatibility/2006">
              <mc:Choice xmlns:v="urn:schemas-microsoft-com:vml" Requires="v">
                <p:oleObj spid="_x0000_s86137" name="Equation" r:id="rId4" imgW="1511280" imgH="431640" progId="Equation.3">
                  <p:embed/>
                </p:oleObj>
              </mc:Choice>
              <mc:Fallback>
                <p:oleObj name="Equation" r:id="rId4" imgW="1511280" imgH="431640" progId="Equation.3">
                  <p:embed/>
                  <p:pic>
                    <p:nvPicPr>
                      <p:cNvPr id="0" name=""/>
                      <p:cNvPicPr>
                        <a:picLocks noChangeAspect="1" noChangeArrowheads="1"/>
                      </p:cNvPicPr>
                      <p:nvPr/>
                    </p:nvPicPr>
                    <p:blipFill>
                      <a:blip r:embed="rId5"/>
                      <a:srcRect/>
                      <a:stretch>
                        <a:fillRect/>
                      </a:stretch>
                    </p:blipFill>
                    <p:spPr bwMode="auto">
                      <a:xfrm>
                        <a:off x="2281238" y="4772025"/>
                        <a:ext cx="15049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7"/>
          <p:cNvSpPr/>
          <p:nvPr/>
        </p:nvSpPr>
        <p:spPr>
          <a:xfrm>
            <a:off x="219075" y="5670888"/>
            <a:ext cx="7505700" cy="738664"/>
          </a:xfrm>
          <a:prstGeom prst="rect">
            <a:avLst/>
          </a:prstGeom>
        </p:spPr>
        <p:txBody>
          <a:bodyPr wrap="square">
            <a:spAutoFit/>
          </a:bodyPr>
          <a:lstStyle/>
          <a:p>
            <a:r>
              <a:rPr lang="en-ZA" sz="1400" dirty="0">
                <a:solidFill>
                  <a:srgbClr val="004F87">
                    <a:lumMod val="75000"/>
                  </a:srgbClr>
                </a:solidFill>
              </a:rPr>
              <a:t>Ps	=	Points scored for price of Bid under consideration</a:t>
            </a:r>
          </a:p>
          <a:p>
            <a:r>
              <a:rPr lang="en-ZA" sz="1400" dirty="0" smtClean="0">
                <a:solidFill>
                  <a:srgbClr val="004F87">
                    <a:lumMod val="75000"/>
                  </a:srgbClr>
                </a:solidFill>
              </a:rPr>
              <a:t>Pt.</a:t>
            </a:r>
            <a:r>
              <a:rPr lang="en-ZA" sz="1400" dirty="0">
                <a:solidFill>
                  <a:srgbClr val="004F87">
                    <a:lumMod val="75000"/>
                  </a:srgbClr>
                </a:solidFill>
              </a:rPr>
              <a:t>	=	Rand value of Bid under consideration</a:t>
            </a:r>
          </a:p>
          <a:p>
            <a:r>
              <a:rPr lang="en-ZA" sz="1400" dirty="0">
                <a:solidFill>
                  <a:srgbClr val="004F87">
                    <a:lumMod val="75000"/>
                  </a:srgbClr>
                </a:solidFill>
              </a:rPr>
              <a:t>Pmin	=	Rand value of lowest acceptable Bid</a:t>
            </a:r>
          </a:p>
        </p:txBody>
      </p:sp>
      <p:sp>
        <p:nvSpPr>
          <p:cNvPr id="9" name="Rectangle 8"/>
          <p:cNvSpPr/>
          <p:nvPr/>
        </p:nvSpPr>
        <p:spPr>
          <a:xfrm>
            <a:off x="149542" y="839063"/>
            <a:ext cx="8594408" cy="698717"/>
          </a:xfrm>
          <a:prstGeom prst="rect">
            <a:avLst/>
          </a:prstGeom>
        </p:spPr>
        <p:txBody>
          <a:bodyPr wrap="square">
            <a:spAutoFit/>
          </a:bodyPr>
          <a:lstStyle/>
          <a:p>
            <a:pPr>
              <a:lnSpc>
                <a:spcPct val="150000"/>
              </a:lnSpc>
            </a:pPr>
            <a:r>
              <a:rPr lang="en-ZA" sz="1400" dirty="0" smtClean="0">
                <a:solidFill>
                  <a:srgbClr val="003366"/>
                </a:solidFill>
                <a:ea typeface="Times New Roman" pitchFamily="18" charset="0"/>
                <a:cs typeface="Tahoma" pitchFamily="34" charset="0"/>
              </a:rPr>
              <a:t>The </a:t>
            </a:r>
            <a:r>
              <a:rPr lang="en-ZA" sz="1400" dirty="0">
                <a:solidFill>
                  <a:srgbClr val="003366"/>
                </a:solidFill>
                <a:ea typeface="Times New Roman" pitchFamily="18" charset="0"/>
                <a:cs typeface="Tahoma" pitchFamily="34" charset="0"/>
              </a:rPr>
              <a:t>Price and B-BBEE points will be added together to determine each bidder’s overall score out of 100 points. </a:t>
            </a:r>
          </a:p>
        </p:txBody>
      </p:sp>
      <p:sp>
        <p:nvSpPr>
          <p:cNvPr id="10" name="Rectangle 9"/>
          <p:cNvSpPr/>
          <p:nvPr/>
        </p:nvSpPr>
        <p:spPr>
          <a:xfrm>
            <a:off x="112871" y="2178953"/>
            <a:ext cx="8667750" cy="1661993"/>
          </a:xfrm>
          <a:prstGeom prst="rect">
            <a:avLst/>
          </a:prstGeom>
        </p:spPr>
        <p:txBody>
          <a:bodyPr wrap="square">
            <a:spAutoFit/>
          </a:bodyPr>
          <a:lstStyle/>
          <a:p>
            <a:r>
              <a:rPr lang="en-ZA" sz="1400" dirty="0">
                <a:solidFill>
                  <a:srgbClr val="003366"/>
                </a:solidFill>
                <a:ea typeface="Times New Roman" pitchFamily="18" charset="0"/>
                <a:cs typeface="Tahoma" pitchFamily="34" charset="0"/>
              </a:rPr>
              <a:t>Bidders are required to complete all line items on the Pricing template (Annexure B) </a:t>
            </a:r>
            <a:r>
              <a:rPr lang="en-ZA" sz="1400" dirty="0" smtClean="0">
                <a:solidFill>
                  <a:srgbClr val="003366"/>
                </a:solidFill>
                <a:ea typeface="Times New Roman" pitchFamily="18" charset="0"/>
                <a:cs typeface="Tahoma" pitchFamily="34" charset="0"/>
              </a:rPr>
              <a:t>under these headings:  </a:t>
            </a:r>
          </a:p>
          <a:p>
            <a:endParaRPr lang="en-ZA" dirty="0">
              <a:solidFill>
                <a:srgbClr val="000000"/>
              </a:solidFill>
            </a:endParaRPr>
          </a:p>
          <a:p>
            <a:pPr marL="342900" indent="-342900">
              <a:buFontTx/>
              <a:buAutoNum type="arabicPeriod"/>
            </a:pPr>
            <a:r>
              <a:rPr lang="en-ZA" sz="1400" dirty="0" smtClean="0">
                <a:solidFill>
                  <a:srgbClr val="003366"/>
                </a:solidFill>
                <a:ea typeface="Times New Roman" pitchFamily="18" charset="0"/>
                <a:cs typeface="Tahoma" pitchFamily="34" charset="0"/>
              </a:rPr>
              <a:t>Face to Face interviews</a:t>
            </a:r>
          </a:p>
          <a:p>
            <a:pPr marL="342900" indent="-342900">
              <a:buFontTx/>
              <a:buAutoNum type="arabicPeriod"/>
            </a:pPr>
            <a:r>
              <a:rPr lang="en-ZA" sz="1400" dirty="0" smtClean="0">
                <a:solidFill>
                  <a:srgbClr val="003366"/>
                </a:solidFill>
                <a:ea typeface="Times New Roman" pitchFamily="18" charset="0"/>
                <a:cs typeface="Tahoma" pitchFamily="34" charset="0"/>
              </a:rPr>
              <a:t>Power of Authority</a:t>
            </a:r>
          </a:p>
          <a:p>
            <a:endParaRPr lang="en-ZA" sz="1400" dirty="0">
              <a:solidFill>
                <a:srgbClr val="003366"/>
              </a:solidFill>
              <a:ea typeface="Times New Roman" pitchFamily="18" charset="0"/>
              <a:cs typeface="Tahoma" pitchFamily="34" charset="0"/>
            </a:endParaRPr>
          </a:p>
          <a:p>
            <a:r>
              <a:rPr lang="en-ZA" sz="1400" dirty="0" smtClean="0">
                <a:solidFill>
                  <a:srgbClr val="003366"/>
                </a:solidFill>
                <a:ea typeface="Times New Roman" pitchFamily="18" charset="0"/>
                <a:cs typeface="Tahoma" pitchFamily="34" charset="0"/>
              </a:rPr>
              <a:t>Any </a:t>
            </a:r>
            <a:r>
              <a:rPr lang="en-ZA" sz="1400" dirty="0">
                <a:solidFill>
                  <a:srgbClr val="003366"/>
                </a:solidFill>
                <a:ea typeface="Times New Roman" pitchFamily="18" charset="0"/>
                <a:cs typeface="Tahoma" pitchFamily="34" charset="0"/>
              </a:rPr>
              <a:t>changes to the template or an </a:t>
            </a:r>
            <a:r>
              <a:rPr lang="en-ZA" sz="1400" u="sng" dirty="0">
                <a:solidFill>
                  <a:srgbClr val="003366"/>
                </a:solidFill>
                <a:ea typeface="Times New Roman" pitchFamily="18" charset="0"/>
                <a:cs typeface="Tahoma" pitchFamily="34" charset="0"/>
              </a:rPr>
              <a:t>incomplete template </a:t>
            </a:r>
            <a:r>
              <a:rPr lang="en-ZA" sz="1400" dirty="0">
                <a:solidFill>
                  <a:srgbClr val="003366"/>
                </a:solidFill>
                <a:ea typeface="Times New Roman" pitchFamily="18" charset="0"/>
                <a:cs typeface="Tahoma" pitchFamily="34" charset="0"/>
              </a:rPr>
              <a:t>may results in non-responsive bid</a:t>
            </a:r>
            <a:r>
              <a:rPr lang="en-ZA" sz="1400" dirty="0" smtClean="0">
                <a:solidFill>
                  <a:srgbClr val="000000"/>
                </a:solidFill>
              </a:rPr>
              <a:t>.</a:t>
            </a:r>
            <a:endParaRPr lang="en-ZA" sz="1400" dirty="0">
              <a:solidFill>
                <a:srgbClr val="000000"/>
              </a:solidFill>
            </a:endParaRPr>
          </a:p>
          <a:p>
            <a:pPr marL="342900" indent="-342900">
              <a:buFontTx/>
              <a:buAutoNum type="arabicPeriod"/>
            </a:pPr>
            <a:endParaRPr lang="en-ZA" sz="1400" dirty="0">
              <a:solidFill>
                <a:srgbClr val="003366"/>
              </a:solidFill>
              <a:ea typeface="Times New Roman" pitchFamily="18" charset="0"/>
              <a:cs typeface="Tahoma"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4290659737"/>
              </p:ext>
            </p:extLst>
          </p:nvPr>
        </p:nvGraphicFramePr>
        <p:xfrm>
          <a:off x="4114800" y="2517720"/>
          <a:ext cx="914400" cy="771525"/>
        </p:xfrm>
        <a:graphic>
          <a:graphicData uri="http://schemas.openxmlformats.org/presentationml/2006/ole">
            <mc:AlternateContent xmlns:mc="http://schemas.openxmlformats.org/markup-compatibility/2006">
              <mc:Choice xmlns:v="urn:schemas-microsoft-com:vml" Requires="v">
                <p:oleObj spid="_x0000_s86138" name="Worksheet" showAsIcon="1" r:id="rId6" imgW="914400" imgH="771480" progId="Excel.Sheet.12">
                  <p:embed/>
                </p:oleObj>
              </mc:Choice>
              <mc:Fallback>
                <p:oleObj name="Worksheet" showAsIcon="1" r:id="rId6" imgW="914400" imgH="771480" progId="Excel.Sheet.12">
                  <p:embed/>
                  <p:pic>
                    <p:nvPicPr>
                      <p:cNvPr id="0" name=""/>
                      <p:cNvPicPr/>
                      <p:nvPr/>
                    </p:nvPicPr>
                    <p:blipFill>
                      <a:blip r:embed="rId7"/>
                      <a:stretch>
                        <a:fillRect/>
                      </a:stretch>
                    </p:blipFill>
                    <p:spPr>
                      <a:xfrm>
                        <a:off x="4114800" y="2517720"/>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22134012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53811" y="2230211"/>
            <a:ext cx="8240485" cy="1169551"/>
          </a:xfrm>
        </p:spPr>
        <p:txBody>
          <a:bodyPr/>
          <a:lstStyle/>
          <a:p>
            <a:pPr marL="0" indent="0" algn="ctr">
              <a:buNone/>
            </a:pPr>
            <a:endParaRPr lang="en-ZA" sz="1600" dirty="0"/>
          </a:p>
          <a:p>
            <a:pPr marL="0" indent="0" algn="ctr">
              <a:buNone/>
            </a:pPr>
            <a:r>
              <a:rPr lang="en-ZA" sz="2000" b="1" dirty="0">
                <a:effectLst>
                  <a:outerShdw blurRad="38100" dist="38100" dir="2700000" algn="tl">
                    <a:srgbClr val="000000">
                      <a:alpha val="43137"/>
                    </a:srgbClr>
                  </a:outerShdw>
                </a:effectLst>
              </a:rPr>
              <a:t>Bid Evaluation Process  Gate 2 (Price &amp; BBBEE) </a:t>
            </a:r>
          </a:p>
          <a:p>
            <a:pPr marL="0" indent="0" algn="ctr">
              <a:buNone/>
            </a:pPr>
            <a:r>
              <a:rPr lang="en-ZA" sz="2000" b="1" dirty="0" smtClean="0">
                <a:effectLst>
                  <a:outerShdw blurRad="38100" dist="38100" dir="2700000" algn="tl">
                    <a:srgbClr val="000000">
                      <a:alpha val="43137"/>
                    </a:srgbClr>
                  </a:outerShdw>
                </a:effectLst>
              </a:rPr>
              <a:t> </a:t>
            </a:r>
            <a:endParaRPr lang="en-ZA" sz="2000" b="1" dirty="0" smtClean="0"/>
          </a:p>
          <a:p>
            <a:pPr marL="0" indent="0" algn="ctr">
              <a:buNone/>
            </a:pPr>
            <a:r>
              <a:rPr lang="en-ZA" sz="2000" b="1" dirty="0" smtClean="0"/>
              <a:t>B-BBEE</a:t>
            </a:r>
            <a:endParaRPr lang="en-ZA" sz="2000" b="1" dirty="0"/>
          </a:p>
        </p:txBody>
      </p:sp>
    </p:spTree>
    <p:extLst>
      <p:ext uri="{BB962C8B-B14F-4D97-AF65-F5344CB8AC3E}">
        <p14:creationId xmlns:p14="http://schemas.microsoft.com/office/powerpoint/2010/main" val="2899559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48356" y="249317"/>
            <a:ext cx="8853854" cy="261610"/>
          </a:xfrm>
        </p:spPr>
        <p:txBody>
          <a:bodyPr/>
          <a:lstStyle/>
          <a:p>
            <a:r>
              <a:rPr lang="en-ZA" sz="2000" dirty="0" smtClean="0"/>
              <a:t>BEE = 20 Points</a:t>
            </a:r>
            <a:endParaRPr lang="en-GB" sz="2000" dirty="0" smtClean="0"/>
          </a:p>
        </p:txBody>
      </p:sp>
      <p:sp>
        <p:nvSpPr>
          <p:cNvPr id="19459" name="TextBox 8"/>
          <p:cNvSpPr txBox="1">
            <a:spLocks noChangeArrowheads="1"/>
          </p:cNvSpPr>
          <p:nvPr/>
        </p:nvSpPr>
        <p:spPr bwMode="auto">
          <a:xfrm>
            <a:off x="102659" y="832796"/>
            <a:ext cx="8931082" cy="3785652"/>
          </a:xfrm>
          <a:prstGeom prst="rect">
            <a:avLst/>
          </a:prstGeom>
          <a:noFill/>
          <a:ln w="9525">
            <a:noFill/>
            <a:miter lim="800000"/>
            <a:headEnd/>
            <a:tailEnd/>
          </a:ln>
        </p:spPr>
        <p:txBody>
          <a:bodyPr wrap="square">
            <a:spAutoFit/>
          </a:bodyPr>
          <a:lstStyle/>
          <a:p>
            <a:pPr algn="just" fontAlgn="base">
              <a:lnSpc>
                <a:spcPct val="150000"/>
              </a:lnSpc>
              <a:spcBef>
                <a:spcPct val="0"/>
              </a:spcBef>
              <a:spcAft>
                <a:spcPct val="0"/>
              </a:spcAft>
              <a:buFont typeface="Wingdings" pitchFamily="2" charset="2"/>
              <a:buNone/>
            </a:pPr>
            <a:r>
              <a:rPr lang="en-ZA" sz="2000" b="1" dirty="0">
                <a:solidFill>
                  <a:srgbClr val="004F87">
                    <a:lumMod val="75000"/>
                  </a:srgbClr>
                </a:solidFill>
              </a:rPr>
              <a:t>B-BBEE points may be allocated to Bidders on submission of documentation or evidence as follows:</a:t>
            </a:r>
          </a:p>
          <a:p>
            <a:pPr fontAlgn="base">
              <a:lnSpc>
                <a:spcPct val="150000"/>
              </a:lnSpc>
              <a:spcBef>
                <a:spcPct val="0"/>
              </a:spcBef>
              <a:spcAft>
                <a:spcPct val="0"/>
              </a:spcAft>
              <a:buFont typeface="Wingdings" pitchFamily="2" charset="2"/>
              <a:buNone/>
            </a:pPr>
            <a:endParaRPr lang="en-ZA" altLang="zh-TW" sz="2000" b="1" dirty="0">
              <a:solidFill>
                <a:srgbClr val="004F87"/>
              </a:solidFill>
              <a:latin typeface="Tahoma" pitchFamily="34" charset="0"/>
              <a:ea typeface="Times New Roman" pitchFamily="18" charset="0"/>
              <a:cs typeface="Tahoma" pitchFamily="34" charset="0"/>
            </a:endParaRPr>
          </a:p>
          <a:p>
            <a:pPr fontAlgn="base">
              <a:lnSpc>
                <a:spcPct val="150000"/>
              </a:lnSpc>
              <a:spcBef>
                <a:spcPct val="0"/>
              </a:spcBef>
              <a:spcAft>
                <a:spcPct val="0"/>
              </a:spcAft>
              <a:buFont typeface="Wingdings" pitchFamily="2" charset="2"/>
              <a:buNone/>
            </a:pPr>
            <a:endParaRPr lang="en-ZA" altLang="zh-TW" sz="2000" b="1" dirty="0">
              <a:solidFill>
                <a:srgbClr val="004F87"/>
              </a:solidFill>
              <a:latin typeface="Tahoma" pitchFamily="34" charset="0"/>
              <a:ea typeface="Times New Roman" pitchFamily="18" charset="0"/>
              <a:cs typeface="Tahoma" pitchFamily="34" charset="0"/>
            </a:endParaRPr>
          </a:p>
          <a:p>
            <a:pPr fontAlgn="base">
              <a:lnSpc>
                <a:spcPct val="150000"/>
              </a:lnSpc>
              <a:spcBef>
                <a:spcPct val="0"/>
              </a:spcBef>
              <a:spcAft>
                <a:spcPct val="0"/>
              </a:spcAft>
              <a:buFont typeface="Wingdings" pitchFamily="2" charset="2"/>
              <a:buNone/>
            </a:pPr>
            <a:endParaRPr lang="en-ZA" altLang="zh-TW" sz="2000" b="1" dirty="0">
              <a:solidFill>
                <a:srgbClr val="004F87"/>
              </a:solidFill>
              <a:latin typeface="Tahoma" pitchFamily="34" charset="0"/>
              <a:ea typeface="Times New Roman" pitchFamily="18" charset="0"/>
              <a:cs typeface="Tahoma" pitchFamily="34" charset="0"/>
            </a:endParaRPr>
          </a:p>
          <a:p>
            <a:pPr fontAlgn="base">
              <a:lnSpc>
                <a:spcPct val="150000"/>
              </a:lnSpc>
              <a:spcBef>
                <a:spcPct val="0"/>
              </a:spcBef>
              <a:spcAft>
                <a:spcPct val="0"/>
              </a:spcAft>
              <a:buFont typeface="Wingdings" pitchFamily="2" charset="2"/>
              <a:buNone/>
            </a:pPr>
            <a:endParaRPr lang="en-US" sz="2000" dirty="0">
              <a:solidFill>
                <a:srgbClr val="003366"/>
              </a:solidFill>
              <a:ea typeface="Times New Roman" pitchFamily="18" charset="0"/>
              <a:cs typeface="Tahoma" pitchFamily="34" charset="0"/>
            </a:endParaRPr>
          </a:p>
          <a:p>
            <a:pPr algn="just" fontAlgn="base">
              <a:lnSpc>
                <a:spcPct val="150000"/>
              </a:lnSpc>
              <a:spcBef>
                <a:spcPct val="0"/>
              </a:spcBef>
              <a:spcAft>
                <a:spcPct val="0"/>
              </a:spcAft>
              <a:buFont typeface="Wingdings" pitchFamily="2" charset="2"/>
              <a:buNone/>
            </a:pPr>
            <a:r>
              <a:rPr lang="en-US" sz="2000" dirty="0">
                <a:solidFill>
                  <a:srgbClr val="003366"/>
                </a:solidFill>
                <a:ea typeface="Times New Roman" pitchFamily="18" charset="0"/>
                <a:cs typeface="Tahoma" pitchFamily="34" charset="0"/>
              </a:rPr>
              <a:t>Bidders </a:t>
            </a:r>
            <a:r>
              <a:rPr lang="en-US" sz="2000" b="1" dirty="0">
                <a:solidFill>
                  <a:srgbClr val="003366"/>
                </a:solidFill>
                <a:ea typeface="Times New Roman" pitchFamily="18" charset="0"/>
                <a:cs typeface="Tahoma" pitchFamily="34" charset="0"/>
              </a:rPr>
              <a:t>MUST</a:t>
            </a:r>
            <a:r>
              <a:rPr lang="en-US" sz="2000" dirty="0">
                <a:solidFill>
                  <a:srgbClr val="003366"/>
                </a:solidFill>
                <a:ea typeface="Times New Roman" pitchFamily="18" charset="0"/>
                <a:cs typeface="Tahoma" pitchFamily="34" charset="0"/>
              </a:rPr>
              <a:t> complete and sign the SBD 6.1 form to claim the Bidder’s B-BBEE preference points, failing which, the Bidder will be scored zero.  </a:t>
            </a:r>
            <a:endParaRPr lang="en-ZA" altLang="zh-TW" sz="2000" dirty="0">
              <a:solidFill>
                <a:srgbClr val="004F87"/>
              </a:solidFill>
              <a:latin typeface="Tahoma" pitchFamily="34" charset="0"/>
              <a:ea typeface="Times New Roman" pitchFamily="18" charset="0"/>
              <a:cs typeface="Tahoma"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025341359"/>
              </p:ext>
            </p:extLst>
          </p:nvPr>
        </p:nvGraphicFramePr>
        <p:xfrm>
          <a:off x="176797" y="1974781"/>
          <a:ext cx="8782803" cy="1511060"/>
        </p:xfrm>
        <a:graphic>
          <a:graphicData uri="http://schemas.openxmlformats.org/drawingml/2006/table">
            <a:tbl>
              <a:tblPr firstRow="1" firstCol="1" bandRow="1">
                <a:tableStyleId>{5C22544A-7EE6-4342-B048-85BDC9FD1C3A}</a:tableStyleId>
              </a:tblPr>
              <a:tblGrid>
                <a:gridCol w="4385700"/>
                <a:gridCol w="4397103"/>
              </a:tblGrid>
              <a:tr h="459500">
                <a:tc>
                  <a:txBody>
                    <a:bodyPr/>
                    <a:lstStyle/>
                    <a:p>
                      <a:pPr algn="ctr">
                        <a:lnSpc>
                          <a:spcPct val="115000"/>
                        </a:lnSpc>
                        <a:spcBef>
                          <a:spcPts val="1200"/>
                        </a:spcBef>
                        <a:spcAft>
                          <a:spcPts val="0"/>
                        </a:spcAft>
                        <a:tabLst>
                          <a:tab pos="630555" algn="l"/>
                        </a:tabLst>
                      </a:pPr>
                      <a:r>
                        <a:rPr lang="en-ZA" sz="2000" kern="1600" dirty="0" smtClean="0">
                          <a:solidFill>
                            <a:schemeClr val="tx2"/>
                          </a:solidFill>
                          <a:effectLst/>
                        </a:rPr>
                        <a:t>ADJUDICATION CRITERIA</a:t>
                      </a:r>
                      <a:endParaRPr lang="en-ZA" sz="2000" b="1" kern="1600" dirty="0">
                        <a:solidFill>
                          <a:schemeClr val="tx2"/>
                        </a:solidFill>
                        <a:effectLst/>
                        <a:latin typeface="Times New Roman"/>
                        <a:cs typeface="Times New Roman"/>
                      </a:endParaRPr>
                    </a:p>
                  </a:txBody>
                  <a:tcPr marL="63305" marR="63305" marT="0" marB="0" anchor="ctr"/>
                </a:tc>
                <a:tc>
                  <a:txBody>
                    <a:bodyPr/>
                    <a:lstStyle/>
                    <a:p>
                      <a:pPr algn="ctr">
                        <a:lnSpc>
                          <a:spcPct val="115000"/>
                        </a:lnSpc>
                        <a:spcBef>
                          <a:spcPts val="1200"/>
                        </a:spcBef>
                        <a:spcAft>
                          <a:spcPts val="0"/>
                        </a:spcAft>
                        <a:tabLst>
                          <a:tab pos="630555" algn="l"/>
                        </a:tabLst>
                      </a:pPr>
                      <a:r>
                        <a:rPr lang="en-ZA" sz="2000" kern="1600" dirty="0" smtClean="0">
                          <a:solidFill>
                            <a:schemeClr val="tx2"/>
                          </a:solidFill>
                          <a:effectLst/>
                        </a:rPr>
                        <a:t>POINTS</a:t>
                      </a:r>
                      <a:endParaRPr lang="en-ZA" sz="2000" b="1" kern="1600" dirty="0">
                        <a:solidFill>
                          <a:schemeClr val="tx2"/>
                        </a:solidFill>
                        <a:effectLst/>
                        <a:latin typeface="Times New Roman"/>
                        <a:cs typeface="Times New Roman"/>
                      </a:endParaRPr>
                    </a:p>
                  </a:txBody>
                  <a:tcPr marL="63305" marR="63305" marT="0" marB="0" anchor="ctr"/>
                </a:tc>
              </a:tr>
              <a:tr h="1005763">
                <a:tc>
                  <a:txBody>
                    <a:bodyPr/>
                    <a:lstStyle/>
                    <a:p>
                      <a:pPr algn="just">
                        <a:lnSpc>
                          <a:spcPct val="115000"/>
                        </a:lnSpc>
                        <a:spcBef>
                          <a:spcPts val="1200"/>
                        </a:spcBef>
                        <a:spcAft>
                          <a:spcPts val="0"/>
                        </a:spcAft>
                        <a:tabLst>
                          <a:tab pos="630555" algn="l"/>
                        </a:tabLst>
                      </a:pPr>
                      <a:r>
                        <a:rPr lang="en-ZA" sz="2000" b="0" kern="1600" dirty="0" smtClean="0">
                          <a:solidFill>
                            <a:schemeClr val="tx2"/>
                          </a:solidFill>
                          <a:effectLst/>
                        </a:rPr>
                        <a:t>A </a:t>
                      </a:r>
                      <a:r>
                        <a:rPr lang="en-ZA" sz="2000" b="0" kern="1600" dirty="0">
                          <a:solidFill>
                            <a:schemeClr val="tx2"/>
                          </a:solidFill>
                          <a:effectLst/>
                        </a:rPr>
                        <a:t>duly completed Preference Point Claim Form: SBD 6.1 and a </a:t>
                      </a:r>
                      <a:r>
                        <a:rPr lang="en-ZA" sz="2000" b="0" kern="1600" dirty="0" smtClean="0">
                          <a:solidFill>
                            <a:schemeClr val="tx2"/>
                          </a:solidFill>
                          <a:effectLst/>
                        </a:rPr>
                        <a:t>B-BBEE Certificate</a:t>
                      </a:r>
                      <a:r>
                        <a:rPr lang="en-ZA" sz="2000" b="0" kern="1600" dirty="0">
                          <a:solidFill>
                            <a:schemeClr val="tx2"/>
                          </a:solidFill>
                          <a:effectLst/>
                        </a:rPr>
                        <a:t>.</a:t>
                      </a:r>
                      <a:endParaRPr lang="en-ZA" sz="2000" b="0" kern="1600" dirty="0">
                        <a:solidFill>
                          <a:schemeClr val="tx2"/>
                        </a:solidFill>
                        <a:effectLst/>
                        <a:latin typeface="Times New Roman"/>
                        <a:cs typeface="Times New Roman"/>
                      </a:endParaRPr>
                    </a:p>
                  </a:txBody>
                  <a:tcPr marL="63305" marR="63305" marT="0" marB="0"/>
                </a:tc>
                <a:tc>
                  <a:txBody>
                    <a:bodyPr/>
                    <a:lstStyle/>
                    <a:p>
                      <a:pPr algn="ctr">
                        <a:lnSpc>
                          <a:spcPct val="115000"/>
                        </a:lnSpc>
                        <a:spcBef>
                          <a:spcPts val="1200"/>
                        </a:spcBef>
                        <a:spcAft>
                          <a:spcPts val="0"/>
                        </a:spcAft>
                        <a:tabLst>
                          <a:tab pos="630555" algn="l"/>
                        </a:tabLst>
                      </a:pPr>
                      <a:r>
                        <a:rPr lang="en-ZA" sz="2000" kern="1600" dirty="0">
                          <a:solidFill>
                            <a:schemeClr val="tx2"/>
                          </a:solidFill>
                          <a:effectLst/>
                        </a:rPr>
                        <a:t> </a:t>
                      </a:r>
                    </a:p>
                    <a:p>
                      <a:pPr algn="ctr">
                        <a:lnSpc>
                          <a:spcPct val="115000"/>
                        </a:lnSpc>
                        <a:spcBef>
                          <a:spcPts val="1200"/>
                        </a:spcBef>
                        <a:spcAft>
                          <a:spcPts val="0"/>
                        </a:spcAft>
                        <a:tabLst>
                          <a:tab pos="630555" algn="l"/>
                        </a:tabLst>
                      </a:pPr>
                      <a:r>
                        <a:rPr lang="en-ZA" sz="2000" b="0" kern="1600" dirty="0" smtClean="0">
                          <a:solidFill>
                            <a:schemeClr val="tx2"/>
                          </a:solidFill>
                          <a:effectLst/>
                          <a:latin typeface="+mn-lt"/>
                          <a:cs typeface="+mn-cs"/>
                        </a:rPr>
                        <a:t>20</a:t>
                      </a:r>
                      <a:endParaRPr lang="en-ZA" sz="2000" b="1" kern="1600" dirty="0">
                        <a:solidFill>
                          <a:schemeClr val="tx2"/>
                        </a:solidFill>
                        <a:effectLst/>
                        <a:latin typeface="Times New Roman"/>
                        <a:cs typeface="Times New Roman"/>
                      </a:endParaRPr>
                    </a:p>
                  </a:txBody>
                  <a:tcPr marL="63305" marR="63305" marT="0" marB="0"/>
                </a:tc>
              </a:tr>
            </a:tbl>
          </a:graphicData>
        </a:graphic>
      </p:graphicFrame>
    </p:spTree>
    <p:extLst>
      <p:ext uri="{BB962C8B-B14F-4D97-AF65-F5344CB8AC3E}">
        <p14:creationId xmlns:p14="http://schemas.microsoft.com/office/powerpoint/2010/main" val="272242218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6403" y="108399"/>
            <a:ext cx="8853854" cy="575542"/>
          </a:xfrm>
        </p:spPr>
        <p:txBody>
          <a:bodyPr/>
          <a:lstStyle/>
          <a:p>
            <a:r>
              <a:rPr lang="en-ZA" sz="2000" dirty="0" smtClean="0"/>
              <a:t>BEE  Certificate -Amended Codes</a:t>
            </a:r>
            <a:r>
              <a:rPr lang="en-ZA" sz="2400" kern="1200" dirty="0">
                <a:solidFill>
                  <a:schemeClr val="folHlink"/>
                </a:solidFill>
                <a:latin typeface="Arial" charset="0"/>
                <a:ea typeface="Times New Roman" pitchFamily="18" charset="0"/>
                <a:cs typeface="Tahoma" pitchFamily="34" charset="0"/>
              </a:rPr>
              <a:t/>
            </a:r>
            <a:br>
              <a:rPr lang="en-ZA" sz="2400" kern="1200" dirty="0">
                <a:solidFill>
                  <a:schemeClr val="folHlink"/>
                </a:solidFill>
                <a:latin typeface="Arial" charset="0"/>
                <a:ea typeface="Times New Roman" pitchFamily="18" charset="0"/>
                <a:cs typeface="Tahoma" pitchFamily="34" charset="0"/>
              </a:rPr>
            </a:br>
            <a:endParaRPr lang="en-GB" sz="2400" dirty="0" smtClean="0"/>
          </a:p>
        </p:txBody>
      </p:sp>
      <p:sp>
        <p:nvSpPr>
          <p:cNvPr id="20483" name="TextBox 8"/>
          <p:cNvSpPr txBox="1">
            <a:spLocks noChangeArrowheads="1"/>
          </p:cNvSpPr>
          <p:nvPr/>
        </p:nvSpPr>
        <p:spPr bwMode="auto">
          <a:xfrm>
            <a:off x="107504" y="981078"/>
            <a:ext cx="8890296" cy="5955476"/>
          </a:xfrm>
          <a:prstGeom prst="rect">
            <a:avLst/>
          </a:prstGeom>
          <a:noFill/>
          <a:ln w="9525">
            <a:noFill/>
            <a:miter lim="800000"/>
            <a:headEnd/>
            <a:tailEnd/>
          </a:ln>
        </p:spPr>
        <p:txBody>
          <a:bodyPr wrap="square">
            <a:spAutoFit/>
          </a:bodyPr>
          <a:lstStyle/>
          <a:p>
            <a:pPr algn="just" fontAlgn="base">
              <a:spcBef>
                <a:spcPct val="0"/>
              </a:spcBef>
              <a:spcAft>
                <a:spcPct val="0"/>
              </a:spcAft>
            </a:pPr>
            <a:r>
              <a:rPr lang="x-none" sz="2000">
                <a:solidFill>
                  <a:srgbClr val="003366"/>
                </a:solidFill>
                <a:ea typeface="Times New Roman" pitchFamily="18" charset="0"/>
                <a:cs typeface="Tahoma" pitchFamily="34" charset="0"/>
              </a:rPr>
              <a:t>The t</a:t>
            </a:r>
            <a:r>
              <a:rPr lang="en-ZA" sz="2000" dirty="0">
                <a:solidFill>
                  <a:srgbClr val="003366"/>
                </a:solidFill>
                <a:ea typeface="Times New Roman" pitchFamily="18" charset="0"/>
                <a:cs typeface="Tahoma" pitchFamily="34" charset="0"/>
              </a:rPr>
              <a:t>able</a:t>
            </a:r>
            <a:r>
              <a:rPr lang="x-none" sz="2000">
                <a:solidFill>
                  <a:srgbClr val="003366"/>
                </a:solidFill>
                <a:ea typeface="Times New Roman" pitchFamily="18" charset="0"/>
                <a:cs typeface="Tahoma" pitchFamily="34" charset="0"/>
              </a:rPr>
              <a:t> below indicates the specific B-BBEE certification documents that must be submitted for this tender. Failure to submit the required certification documents will also result in Bidders scoring zero for B-BBEE</a:t>
            </a:r>
            <a:r>
              <a:rPr lang="x-none" sz="2000" smtClean="0">
                <a:solidFill>
                  <a:srgbClr val="003366"/>
                </a:solidFill>
                <a:ea typeface="Times New Roman" pitchFamily="18" charset="0"/>
                <a:cs typeface="Tahoma" pitchFamily="34" charset="0"/>
              </a:rPr>
              <a:t>.</a:t>
            </a:r>
            <a:endParaRPr lang="en-ZA" sz="20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a:p>
            <a:pPr algn="just" fontAlgn="base">
              <a:spcBef>
                <a:spcPct val="0"/>
              </a:spcBef>
              <a:spcAft>
                <a:spcPct val="0"/>
              </a:spcAft>
            </a:pPr>
            <a:endParaRPr lang="en-ZA" sz="20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a:p>
            <a:pPr algn="just" fontAlgn="base">
              <a:spcBef>
                <a:spcPct val="0"/>
              </a:spcBef>
              <a:spcAft>
                <a:spcPct val="0"/>
              </a:spcAft>
            </a:pPr>
            <a:endParaRPr lang="en-ZA" sz="20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a:p>
            <a:pPr algn="just" fontAlgn="base">
              <a:spcBef>
                <a:spcPct val="0"/>
              </a:spcBef>
              <a:spcAft>
                <a:spcPct val="0"/>
              </a:spcAft>
            </a:pPr>
            <a:endParaRPr lang="en-ZA" sz="20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a:p>
            <a:pPr algn="just" fontAlgn="base">
              <a:spcBef>
                <a:spcPct val="0"/>
              </a:spcBef>
              <a:spcAft>
                <a:spcPct val="0"/>
              </a:spcAft>
            </a:pPr>
            <a:endParaRPr lang="en-ZA" sz="20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a:p>
            <a:pPr algn="just" fontAlgn="base">
              <a:spcBef>
                <a:spcPct val="0"/>
              </a:spcBef>
              <a:spcAft>
                <a:spcPct val="0"/>
              </a:spcAft>
            </a:pPr>
            <a:endParaRPr lang="en-ZA" sz="1100" dirty="0">
              <a:solidFill>
                <a:srgbClr val="003366"/>
              </a:solidFill>
              <a:ea typeface="Times New Roman" pitchFamily="18" charset="0"/>
              <a:cs typeface="Tahoma" pitchFamily="34" charset="0"/>
            </a:endParaRPr>
          </a:p>
          <a:p>
            <a:pPr algn="just" fontAlgn="base">
              <a:spcBef>
                <a:spcPct val="0"/>
              </a:spcBef>
              <a:spcAft>
                <a:spcPct val="0"/>
              </a:spcAft>
            </a:pPr>
            <a:endParaRPr lang="en-ZA" sz="14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1400" dirty="0">
              <a:solidFill>
                <a:srgbClr val="003366"/>
              </a:solidFill>
              <a:ea typeface="Times New Roman" pitchFamily="18" charset="0"/>
              <a:cs typeface="Tahoma" pitchFamily="34" charset="0"/>
            </a:endParaRPr>
          </a:p>
          <a:p>
            <a:pPr algn="just" fontAlgn="base">
              <a:spcBef>
                <a:spcPct val="0"/>
              </a:spcBef>
              <a:spcAft>
                <a:spcPct val="0"/>
              </a:spcAft>
            </a:pPr>
            <a:endParaRPr lang="en-ZA" sz="1400" dirty="0" smtClean="0">
              <a:solidFill>
                <a:srgbClr val="003366"/>
              </a:solidFill>
              <a:ea typeface="Times New Roman" pitchFamily="18" charset="0"/>
              <a:cs typeface="Tahoma" pitchFamily="34" charset="0"/>
            </a:endParaRPr>
          </a:p>
          <a:p>
            <a:pPr algn="just" fontAlgn="base">
              <a:spcBef>
                <a:spcPct val="0"/>
              </a:spcBef>
              <a:spcAft>
                <a:spcPct val="0"/>
              </a:spcAft>
            </a:pPr>
            <a:endParaRPr lang="en-ZA" sz="1400" dirty="0">
              <a:solidFill>
                <a:srgbClr val="003366"/>
              </a:solidFill>
              <a:ea typeface="Times New Roman" pitchFamily="18" charset="0"/>
              <a:cs typeface="Tahoma" pitchFamily="34" charset="0"/>
            </a:endParaRPr>
          </a:p>
          <a:p>
            <a:pPr algn="just" fontAlgn="base">
              <a:spcBef>
                <a:spcPct val="0"/>
              </a:spcBef>
              <a:spcAft>
                <a:spcPct val="0"/>
              </a:spcAft>
            </a:pPr>
            <a:endParaRPr lang="en-ZA" sz="1400" dirty="0" smtClean="0">
              <a:solidFill>
                <a:srgbClr val="003366"/>
              </a:solidFill>
              <a:ea typeface="Times New Roman" pitchFamily="18" charset="0"/>
              <a:cs typeface="Tahoma" pitchFamily="34" charset="0"/>
            </a:endParaRPr>
          </a:p>
          <a:p>
            <a:pPr algn="just" fontAlgn="base">
              <a:spcBef>
                <a:spcPct val="0"/>
              </a:spcBef>
              <a:spcAft>
                <a:spcPct val="0"/>
              </a:spcAft>
            </a:pPr>
            <a:r>
              <a:rPr lang="en-ZA" sz="1400" dirty="0" smtClean="0">
                <a:solidFill>
                  <a:srgbClr val="003366"/>
                </a:solidFill>
                <a:ea typeface="Times New Roman" pitchFamily="18" charset="0"/>
                <a:cs typeface="Tahoma" pitchFamily="34" charset="0"/>
              </a:rPr>
              <a:t>SARS </a:t>
            </a:r>
            <a:r>
              <a:rPr lang="en-ZA" sz="1400" dirty="0">
                <a:solidFill>
                  <a:srgbClr val="003366"/>
                </a:solidFill>
                <a:ea typeface="Times New Roman" pitchFamily="18" charset="0"/>
                <a:cs typeface="Tahoma" pitchFamily="34" charset="0"/>
              </a:rPr>
              <a:t>will accept B-BBEE Certificate issued on the revised B-BBEE Codes</a:t>
            </a:r>
            <a:r>
              <a:rPr lang="en-ZA" sz="2000" dirty="0" smtClean="0">
                <a:solidFill>
                  <a:srgbClr val="003366"/>
                </a:solidFill>
                <a:ea typeface="Times New Roman" pitchFamily="18" charset="0"/>
                <a:cs typeface="Tahoma" pitchFamily="34" charset="0"/>
              </a:rPr>
              <a:t>.</a:t>
            </a:r>
          </a:p>
          <a:p>
            <a:pPr algn="just" fontAlgn="base">
              <a:spcBef>
                <a:spcPct val="0"/>
              </a:spcBef>
              <a:spcAft>
                <a:spcPct val="0"/>
              </a:spcAft>
            </a:pPr>
            <a:endParaRPr lang="en-ZA" sz="2000" dirty="0">
              <a:solidFill>
                <a:srgbClr val="003366"/>
              </a:solidFill>
              <a:ea typeface="Times New Roman" pitchFamily="18" charset="0"/>
              <a:cs typeface="Tahoma"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310189263"/>
              </p:ext>
            </p:extLst>
          </p:nvPr>
        </p:nvGraphicFramePr>
        <p:xfrm>
          <a:off x="155955" y="2060848"/>
          <a:ext cx="8793393" cy="4103335"/>
        </p:xfrm>
        <a:graphic>
          <a:graphicData uri="http://schemas.openxmlformats.org/drawingml/2006/table">
            <a:tbl>
              <a:tblPr firstRow="1" firstCol="1" bandRow="1" bandCol="1">
                <a:tableStyleId>{5C22544A-7EE6-4342-B048-85BDC9FD1C3A}</a:tableStyleId>
              </a:tblPr>
              <a:tblGrid>
                <a:gridCol w="1664601"/>
                <a:gridCol w="2570963"/>
                <a:gridCol w="4557829"/>
              </a:tblGrid>
              <a:tr h="871921">
                <a:tc>
                  <a:txBody>
                    <a:bodyPr/>
                    <a:lstStyle/>
                    <a:p>
                      <a:pPr marL="0" indent="0" algn="ctr">
                        <a:lnSpc>
                          <a:spcPct val="115000"/>
                        </a:lnSpc>
                        <a:spcAft>
                          <a:spcPts val="0"/>
                        </a:spcAft>
                      </a:pPr>
                      <a:r>
                        <a:rPr lang="en-ZA" sz="1200" kern="1200" dirty="0">
                          <a:solidFill>
                            <a:schemeClr val="folHlink"/>
                          </a:solidFill>
                          <a:latin typeface="Arial" charset="0"/>
                          <a:ea typeface="Times New Roman" pitchFamily="18" charset="0"/>
                          <a:cs typeface="Tahoma" pitchFamily="34" charset="0"/>
                        </a:rPr>
                        <a:t>Classification</a:t>
                      </a:r>
                    </a:p>
                  </a:txBody>
                  <a:tcPr marL="22089" marR="22089" marT="0" marB="0" anchor="ctr"/>
                </a:tc>
                <a:tc>
                  <a:txBody>
                    <a:bodyPr/>
                    <a:lstStyle/>
                    <a:p>
                      <a:pPr algn="ctr">
                        <a:lnSpc>
                          <a:spcPct val="115000"/>
                        </a:lnSpc>
                        <a:spcAft>
                          <a:spcPts val="0"/>
                        </a:spcAft>
                      </a:pPr>
                      <a:r>
                        <a:rPr lang="en-ZA" sz="1200" kern="1200" dirty="0">
                          <a:solidFill>
                            <a:schemeClr val="folHlink"/>
                          </a:solidFill>
                          <a:latin typeface="Arial" charset="0"/>
                          <a:ea typeface="Times New Roman" pitchFamily="18" charset="0"/>
                          <a:cs typeface="Tahoma" pitchFamily="34" charset="0"/>
                        </a:rPr>
                        <a:t>Turnover</a:t>
                      </a:r>
                    </a:p>
                  </a:txBody>
                  <a:tcPr marL="22089" marR="22089" marT="0" marB="0" anchor="ctr"/>
                </a:tc>
                <a:tc>
                  <a:txBody>
                    <a:bodyPr/>
                    <a:lstStyle/>
                    <a:p>
                      <a:pPr algn="ctr">
                        <a:lnSpc>
                          <a:spcPct val="115000"/>
                        </a:lnSpc>
                        <a:spcAft>
                          <a:spcPts val="0"/>
                        </a:spcAft>
                      </a:pPr>
                      <a:r>
                        <a:rPr lang="en-ZA" sz="1200" kern="1200" dirty="0">
                          <a:solidFill>
                            <a:schemeClr val="folHlink"/>
                          </a:solidFill>
                          <a:latin typeface="Arial" charset="0"/>
                          <a:ea typeface="Times New Roman" pitchFamily="18" charset="0"/>
                          <a:cs typeface="Tahoma" pitchFamily="34" charset="0"/>
                        </a:rPr>
                        <a:t>Submission Requirement</a:t>
                      </a:r>
                    </a:p>
                  </a:txBody>
                  <a:tcPr marL="22089" marR="22089" marT="0" marB="0" anchor="ctr"/>
                </a:tc>
              </a:tr>
              <a:tr h="784815">
                <a:tc>
                  <a:txBody>
                    <a:bodyPr/>
                    <a:lstStyle/>
                    <a:p>
                      <a:pPr algn="l">
                        <a:lnSpc>
                          <a:spcPct val="115000"/>
                        </a:lnSpc>
                        <a:spcAft>
                          <a:spcPts val="0"/>
                        </a:spcAft>
                      </a:pPr>
                      <a:r>
                        <a:rPr lang="en-ZA" sz="1200" kern="1200" dirty="0">
                          <a:solidFill>
                            <a:schemeClr val="folHlink"/>
                          </a:solidFill>
                          <a:latin typeface="Arial" charset="0"/>
                          <a:ea typeface="Times New Roman" pitchFamily="18" charset="0"/>
                          <a:cs typeface="Tahoma" pitchFamily="34" charset="0"/>
                        </a:rPr>
                        <a:t>Exempted Micro Enterprise ( EME)</a:t>
                      </a:r>
                    </a:p>
                  </a:txBody>
                  <a:tcPr marL="22089" marR="22089" marT="0" marB="0"/>
                </a:tc>
                <a:tc>
                  <a:txBody>
                    <a:bodyPr/>
                    <a:lstStyle/>
                    <a:p>
                      <a:pPr algn="just">
                        <a:lnSpc>
                          <a:spcPct val="115000"/>
                        </a:lnSpc>
                        <a:spcAft>
                          <a:spcPts val="0"/>
                        </a:spcAft>
                      </a:pPr>
                      <a:r>
                        <a:rPr lang="en-ZA" sz="1200" kern="1200" dirty="0" smtClean="0">
                          <a:solidFill>
                            <a:schemeClr val="folHlink"/>
                          </a:solidFill>
                          <a:latin typeface="Arial" charset="0"/>
                          <a:ea typeface="Times New Roman" pitchFamily="18" charset="0"/>
                          <a:cs typeface="Tahoma" pitchFamily="34" charset="0"/>
                        </a:rPr>
                        <a:t>Below R10 million p.a.   </a:t>
                      </a:r>
                      <a:endParaRPr lang="en-ZA" sz="1200" kern="1200" dirty="0">
                        <a:solidFill>
                          <a:schemeClr val="folHlink"/>
                        </a:solidFill>
                        <a:latin typeface="Arial" charset="0"/>
                        <a:ea typeface="Times New Roman" pitchFamily="18" charset="0"/>
                        <a:cs typeface="Tahoma" pitchFamily="34" charset="0"/>
                      </a:endParaRPr>
                    </a:p>
                  </a:txBody>
                  <a:tcPr marL="22089" marR="22089" marT="0" marB="0"/>
                </a:tc>
                <a:tc>
                  <a:txBody>
                    <a:bodyPr/>
                    <a:lstStyle/>
                    <a:p>
                      <a:pPr algn="just">
                        <a:lnSpc>
                          <a:spcPct val="115000"/>
                        </a:lnSpc>
                        <a:spcAft>
                          <a:spcPts val="0"/>
                        </a:spcAft>
                      </a:pPr>
                      <a:r>
                        <a:rPr lang="en-ZA" sz="1200" kern="1200" dirty="0" smtClean="0">
                          <a:solidFill>
                            <a:schemeClr val="folHlink"/>
                          </a:solidFill>
                          <a:latin typeface="Arial" charset="0"/>
                          <a:ea typeface="Times New Roman" pitchFamily="18" charset="0"/>
                          <a:cs typeface="Tahoma" pitchFamily="34" charset="0"/>
                        </a:rPr>
                        <a:t>A sworn Affidavit or Certificate from CIPC </a:t>
                      </a:r>
                    </a:p>
                    <a:p>
                      <a:pPr algn="just">
                        <a:lnSpc>
                          <a:spcPct val="115000"/>
                        </a:lnSpc>
                        <a:spcAft>
                          <a:spcPts val="0"/>
                        </a:spcAft>
                      </a:pPr>
                      <a:endParaRPr lang="en-ZA" sz="1200" kern="1200" dirty="0">
                        <a:solidFill>
                          <a:schemeClr val="folHlink"/>
                        </a:solidFill>
                        <a:latin typeface="Arial" charset="0"/>
                        <a:ea typeface="Times New Roman" pitchFamily="18" charset="0"/>
                        <a:cs typeface="Tahoma" pitchFamily="34" charset="0"/>
                      </a:endParaRPr>
                    </a:p>
                  </a:txBody>
                  <a:tcPr marL="22089" marR="22089" marT="0" marB="0"/>
                </a:tc>
              </a:tr>
              <a:tr h="748038">
                <a:tc>
                  <a:txBody>
                    <a:bodyPr/>
                    <a:lstStyle/>
                    <a:p>
                      <a:pPr algn="l">
                        <a:lnSpc>
                          <a:spcPct val="115000"/>
                        </a:lnSpc>
                        <a:spcAft>
                          <a:spcPts val="0"/>
                        </a:spcAft>
                      </a:pPr>
                      <a:r>
                        <a:rPr lang="en-ZA" sz="1200" kern="1200" dirty="0" smtClean="0">
                          <a:solidFill>
                            <a:schemeClr val="folHlink"/>
                          </a:solidFill>
                          <a:latin typeface="Arial" charset="0"/>
                          <a:ea typeface="Times New Roman" pitchFamily="18" charset="0"/>
                          <a:cs typeface="Tahoma" pitchFamily="34" charset="0"/>
                        </a:rPr>
                        <a:t>Qualifying</a:t>
                      </a:r>
                      <a:r>
                        <a:rPr lang="en-ZA" sz="1200" kern="1200" baseline="0" dirty="0" smtClean="0">
                          <a:solidFill>
                            <a:schemeClr val="folHlink"/>
                          </a:solidFill>
                          <a:latin typeface="Arial" charset="0"/>
                          <a:ea typeface="Times New Roman" pitchFamily="18" charset="0"/>
                          <a:cs typeface="Tahoma" pitchFamily="34" charset="0"/>
                        </a:rPr>
                        <a:t> </a:t>
                      </a:r>
                      <a:r>
                        <a:rPr lang="en-ZA" sz="1200" kern="1200" dirty="0" smtClean="0">
                          <a:solidFill>
                            <a:schemeClr val="folHlink"/>
                          </a:solidFill>
                          <a:latin typeface="Arial" charset="0"/>
                          <a:ea typeface="Times New Roman" pitchFamily="18" charset="0"/>
                          <a:cs typeface="Tahoma" pitchFamily="34" charset="0"/>
                        </a:rPr>
                        <a:t>Small </a:t>
                      </a:r>
                      <a:r>
                        <a:rPr lang="en-ZA" sz="1200" kern="1200" dirty="0">
                          <a:solidFill>
                            <a:schemeClr val="folHlink"/>
                          </a:solidFill>
                          <a:latin typeface="Arial" charset="0"/>
                          <a:ea typeface="Times New Roman" pitchFamily="18" charset="0"/>
                          <a:cs typeface="Tahoma" pitchFamily="34" charset="0"/>
                        </a:rPr>
                        <a:t>Enterprise (QSE)</a:t>
                      </a:r>
                    </a:p>
                  </a:txBody>
                  <a:tcPr marL="22089" marR="22089" marT="0" marB="0"/>
                </a:tc>
                <a:tc>
                  <a:txBody>
                    <a:bodyPr/>
                    <a:lstStyle/>
                    <a:p>
                      <a:pPr algn="just">
                        <a:lnSpc>
                          <a:spcPct val="115000"/>
                        </a:lnSpc>
                        <a:spcAft>
                          <a:spcPts val="0"/>
                        </a:spcAft>
                      </a:pPr>
                      <a:r>
                        <a:rPr lang="en-ZA" sz="1200" kern="1200" dirty="0" smtClean="0">
                          <a:solidFill>
                            <a:schemeClr val="folHlink"/>
                          </a:solidFill>
                          <a:latin typeface="Arial" charset="0"/>
                          <a:ea typeface="Times New Roman" pitchFamily="18" charset="0"/>
                          <a:cs typeface="Tahoma" pitchFamily="34" charset="0"/>
                        </a:rPr>
                        <a:t>Between R10 million and R50 million p.a. </a:t>
                      </a:r>
                      <a:endParaRPr lang="en-ZA" sz="1200" kern="1200" dirty="0">
                        <a:solidFill>
                          <a:schemeClr val="folHlink"/>
                        </a:solidFill>
                        <a:latin typeface="Arial" charset="0"/>
                        <a:ea typeface="Times New Roman" pitchFamily="18" charset="0"/>
                        <a:cs typeface="Tahoma" pitchFamily="34" charset="0"/>
                      </a:endParaRPr>
                    </a:p>
                  </a:txBody>
                  <a:tcPr marL="22089" marR="22089" marT="0" marB="0"/>
                </a:tc>
                <a:tc>
                  <a:txBody>
                    <a:bodyPr/>
                    <a:lstStyle/>
                    <a:p>
                      <a:pPr algn="just">
                        <a:lnSpc>
                          <a:spcPct val="115000"/>
                        </a:lnSpc>
                        <a:spcAft>
                          <a:spcPts val="0"/>
                        </a:spcAft>
                      </a:pPr>
                      <a:r>
                        <a:rPr lang="en-ZA" sz="1200" kern="1200" dirty="0" smtClean="0">
                          <a:solidFill>
                            <a:schemeClr val="folHlink"/>
                          </a:solidFill>
                          <a:latin typeface="Arial" charset="0"/>
                          <a:ea typeface="Times New Roman" pitchFamily="18" charset="0"/>
                          <a:cs typeface="Tahoma" pitchFamily="34" charset="0"/>
                        </a:rPr>
                        <a:t>A sworn Affidavit or Certificate from CIPC </a:t>
                      </a:r>
                    </a:p>
                    <a:p>
                      <a:pPr marL="0" marR="0" indent="0" algn="just" defTabSz="914400" rtl="0" eaLnBrk="1" fontAlgn="auto" latinLnBrk="0" hangingPunct="1">
                        <a:lnSpc>
                          <a:spcPct val="115000"/>
                        </a:lnSpc>
                        <a:spcBef>
                          <a:spcPts val="0"/>
                        </a:spcBef>
                        <a:spcAft>
                          <a:spcPts val="0"/>
                        </a:spcAft>
                        <a:buClrTx/>
                        <a:buSzTx/>
                        <a:buFontTx/>
                        <a:buNone/>
                        <a:tabLst/>
                        <a:defRPr/>
                      </a:pPr>
                      <a:r>
                        <a:rPr lang="en-ZA" sz="1200" kern="1200" dirty="0" smtClean="0">
                          <a:solidFill>
                            <a:schemeClr val="folHlink"/>
                          </a:solidFill>
                          <a:latin typeface="Arial" charset="0"/>
                          <a:ea typeface="Times New Roman" pitchFamily="18" charset="0"/>
                          <a:cs typeface="Tahoma" pitchFamily="34" charset="0"/>
                        </a:rPr>
                        <a:t>Certified copy of B-BBEE Rating Certificate from a SANAS Accredited rating agency or a Registered Auditor approved by IRBA.</a:t>
                      </a:r>
                    </a:p>
                    <a:p>
                      <a:pPr algn="just">
                        <a:lnSpc>
                          <a:spcPct val="115000"/>
                        </a:lnSpc>
                        <a:spcAft>
                          <a:spcPts val="0"/>
                        </a:spcAft>
                      </a:pPr>
                      <a:endParaRPr lang="en-ZA" sz="1200" kern="1200" dirty="0" smtClean="0">
                        <a:solidFill>
                          <a:schemeClr val="folHlink"/>
                        </a:solidFill>
                        <a:latin typeface="Arial" charset="0"/>
                        <a:ea typeface="Times New Roman" pitchFamily="18" charset="0"/>
                        <a:cs typeface="Tahoma" pitchFamily="34" charset="0"/>
                      </a:endParaRPr>
                    </a:p>
                    <a:p>
                      <a:pPr algn="just">
                        <a:lnSpc>
                          <a:spcPct val="115000"/>
                        </a:lnSpc>
                        <a:spcAft>
                          <a:spcPts val="0"/>
                        </a:spcAft>
                      </a:pPr>
                      <a:endParaRPr lang="en-ZA" sz="1200" kern="1200" dirty="0" smtClean="0">
                        <a:solidFill>
                          <a:schemeClr val="folHlink"/>
                        </a:solidFill>
                        <a:latin typeface="Arial" charset="0"/>
                        <a:ea typeface="Times New Roman" pitchFamily="18" charset="0"/>
                        <a:cs typeface="Tahoma" pitchFamily="34" charset="0"/>
                      </a:endParaRPr>
                    </a:p>
                  </a:txBody>
                  <a:tcPr marL="22089" marR="22089" marT="0" marB="0"/>
                </a:tc>
              </a:tr>
              <a:tr h="1184727">
                <a:tc>
                  <a:txBody>
                    <a:bodyPr/>
                    <a:lstStyle/>
                    <a:p>
                      <a:pPr algn="l">
                        <a:lnSpc>
                          <a:spcPct val="115000"/>
                        </a:lnSpc>
                        <a:spcAft>
                          <a:spcPts val="0"/>
                        </a:spcAft>
                      </a:pPr>
                      <a:r>
                        <a:rPr lang="en-ZA" sz="1200" kern="1200" dirty="0">
                          <a:solidFill>
                            <a:schemeClr val="folHlink"/>
                          </a:solidFill>
                          <a:latin typeface="Arial" charset="0"/>
                          <a:ea typeface="Times New Roman" pitchFamily="18" charset="0"/>
                          <a:cs typeface="Tahoma" pitchFamily="34" charset="0"/>
                        </a:rPr>
                        <a:t>Large Enterprise (LE)</a:t>
                      </a:r>
                    </a:p>
                  </a:txBody>
                  <a:tcPr marL="22089" marR="22089" marT="0" marB="0"/>
                </a:tc>
                <a:tc>
                  <a:txBody>
                    <a:bodyPr/>
                    <a:lstStyle/>
                    <a:p>
                      <a:pPr algn="just">
                        <a:lnSpc>
                          <a:spcPct val="115000"/>
                        </a:lnSpc>
                        <a:spcAft>
                          <a:spcPts val="0"/>
                        </a:spcAft>
                      </a:pPr>
                      <a:r>
                        <a:rPr lang="en-ZA" sz="1200" kern="1200" dirty="0" smtClean="0">
                          <a:solidFill>
                            <a:schemeClr val="folHlink"/>
                          </a:solidFill>
                          <a:latin typeface="Arial" charset="0"/>
                          <a:ea typeface="Times New Roman" pitchFamily="18" charset="0"/>
                          <a:cs typeface="Tahoma" pitchFamily="34" charset="0"/>
                        </a:rPr>
                        <a:t>Above R50 million p.a.</a:t>
                      </a:r>
                      <a:r>
                        <a:rPr lang="en-ZA" sz="1200" kern="1200" baseline="0" dirty="0" smtClean="0">
                          <a:solidFill>
                            <a:schemeClr val="folHlink"/>
                          </a:solidFill>
                          <a:latin typeface="Arial" charset="0"/>
                          <a:ea typeface="Times New Roman" pitchFamily="18" charset="0"/>
                          <a:cs typeface="Tahoma" pitchFamily="34" charset="0"/>
                        </a:rPr>
                        <a:t> </a:t>
                      </a:r>
                      <a:endParaRPr lang="en-ZA" sz="1200" kern="1200" dirty="0">
                        <a:solidFill>
                          <a:schemeClr val="folHlink"/>
                        </a:solidFill>
                        <a:latin typeface="Arial" charset="0"/>
                        <a:ea typeface="Times New Roman" pitchFamily="18" charset="0"/>
                        <a:cs typeface="Tahoma" pitchFamily="34" charset="0"/>
                      </a:endParaRPr>
                    </a:p>
                  </a:txBody>
                  <a:tcPr marL="22089" marR="22089" marT="0" marB="0"/>
                </a:tc>
                <a:tc>
                  <a:txBody>
                    <a:bodyPr/>
                    <a:lstStyle/>
                    <a:p>
                      <a:pPr algn="just">
                        <a:lnSpc>
                          <a:spcPct val="115000"/>
                        </a:lnSpc>
                        <a:spcAft>
                          <a:spcPts val="0"/>
                        </a:spcAft>
                      </a:pPr>
                      <a:r>
                        <a:rPr lang="en-ZA" sz="1200" kern="1200" dirty="0">
                          <a:solidFill>
                            <a:schemeClr val="folHlink"/>
                          </a:solidFill>
                          <a:latin typeface="Arial" charset="0"/>
                          <a:ea typeface="Times New Roman" pitchFamily="18" charset="0"/>
                          <a:cs typeface="Tahoma" pitchFamily="34" charset="0"/>
                        </a:rPr>
                        <a:t>Certified copy of B-BBEE Rating Certificate from a SANAS Accredited rating agency or a Registered Auditor approved by IRBA</a:t>
                      </a:r>
                      <a:r>
                        <a:rPr lang="en-ZA" sz="1200" kern="1200" dirty="0" smtClean="0">
                          <a:solidFill>
                            <a:schemeClr val="folHlink"/>
                          </a:solidFill>
                          <a:latin typeface="Arial" charset="0"/>
                          <a:ea typeface="Times New Roman" pitchFamily="18" charset="0"/>
                          <a:cs typeface="Tahoma" pitchFamily="34" charset="0"/>
                        </a:rPr>
                        <a:t>.</a:t>
                      </a:r>
                    </a:p>
                    <a:p>
                      <a:pPr algn="just">
                        <a:lnSpc>
                          <a:spcPct val="115000"/>
                        </a:lnSpc>
                        <a:spcAft>
                          <a:spcPts val="0"/>
                        </a:spcAft>
                      </a:pPr>
                      <a:endParaRPr lang="en-ZA" sz="1200" kern="1200" dirty="0">
                        <a:solidFill>
                          <a:schemeClr val="folHlink"/>
                        </a:solidFill>
                        <a:latin typeface="Arial" charset="0"/>
                        <a:ea typeface="Times New Roman" pitchFamily="18" charset="0"/>
                        <a:cs typeface="Tahoma" pitchFamily="34" charset="0"/>
                      </a:endParaRPr>
                    </a:p>
                  </a:txBody>
                  <a:tcPr marL="22089" marR="22089" marT="0" marB="0"/>
                </a:tc>
              </a:tr>
            </a:tbl>
          </a:graphicData>
        </a:graphic>
      </p:graphicFrame>
    </p:spTree>
    <p:extLst>
      <p:ext uri="{BB962C8B-B14F-4D97-AF65-F5344CB8AC3E}">
        <p14:creationId xmlns:p14="http://schemas.microsoft.com/office/powerpoint/2010/main" val="5897824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2916" y="233887"/>
            <a:ext cx="8853854" cy="837152"/>
          </a:xfrm>
        </p:spPr>
        <p:txBody>
          <a:bodyPr/>
          <a:lstStyle/>
          <a:p>
            <a:r>
              <a:rPr lang="en-ZA" sz="2000" dirty="0"/>
              <a:t>Use and acceptance of Affidavits</a:t>
            </a:r>
            <a:r>
              <a:rPr lang="en-ZA" dirty="0"/>
              <a:t/>
            </a:r>
            <a:br>
              <a:rPr lang="en-ZA" dirty="0"/>
            </a:br>
            <a:endParaRPr lang="en-ZA" dirty="0"/>
          </a:p>
        </p:txBody>
      </p:sp>
      <p:sp>
        <p:nvSpPr>
          <p:cNvPr id="4" name="Rectangle 3"/>
          <p:cNvSpPr/>
          <p:nvPr/>
        </p:nvSpPr>
        <p:spPr>
          <a:xfrm>
            <a:off x="539553" y="1196754"/>
            <a:ext cx="7848872" cy="4739759"/>
          </a:xfrm>
          <a:prstGeom prst="rect">
            <a:avLst/>
          </a:prstGeom>
        </p:spPr>
        <p:txBody>
          <a:bodyPr wrap="square">
            <a:spAutoFit/>
          </a:bodyPr>
          <a:lstStyle/>
          <a:p>
            <a:endParaRPr lang="en-ZA" sz="2000" dirty="0">
              <a:solidFill>
                <a:schemeClr val="tx2"/>
              </a:solidFill>
            </a:endParaRPr>
          </a:p>
          <a:p>
            <a:pPr marL="0" lvl="1"/>
            <a:r>
              <a:rPr lang="en-ZA" sz="2000" dirty="0" smtClean="0">
                <a:solidFill>
                  <a:schemeClr val="tx2"/>
                </a:solidFill>
              </a:rPr>
              <a:t>Section 1.6 SBD 6.1 states..</a:t>
            </a:r>
            <a:r>
              <a:rPr lang="en-GB" dirty="0"/>
              <a:t> </a:t>
            </a:r>
            <a:r>
              <a:rPr lang="en-GB" sz="2000" dirty="0">
                <a:solidFill>
                  <a:schemeClr val="tx2"/>
                </a:solidFill>
              </a:rPr>
              <a:t>The purchaser reserves the right to require of a bidder, either before a bid is adjudicated or at any time subsequently, to substantiate any claim in regard to preferences, in any manner required by the purchaser.</a:t>
            </a:r>
            <a:endParaRPr lang="en-ZA" sz="2000" dirty="0">
              <a:solidFill>
                <a:schemeClr val="tx2"/>
              </a:solidFill>
            </a:endParaRPr>
          </a:p>
          <a:p>
            <a:endParaRPr lang="en-ZA" sz="2000" dirty="0" smtClean="0">
              <a:solidFill>
                <a:schemeClr val="tx2"/>
              </a:solidFill>
            </a:endParaRPr>
          </a:p>
          <a:p>
            <a:endParaRPr lang="en-ZA" sz="2000" dirty="0">
              <a:solidFill>
                <a:schemeClr val="tx2"/>
              </a:solidFill>
            </a:endParaRPr>
          </a:p>
          <a:p>
            <a:r>
              <a:rPr lang="en-ZA" b="1" dirty="0" smtClean="0">
                <a:solidFill>
                  <a:schemeClr val="tx2"/>
                </a:solidFill>
              </a:rPr>
              <a:t>SARS reserves the right to request that bidders submit their Black ownership and turnover information in support of their Affidavits.</a:t>
            </a:r>
            <a:endParaRPr lang="en-ZA" b="1" dirty="0">
              <a:solidFill>
                <a:schemeClr val="tx2"/>
              </a:solidFill>
            </a:endParaRPr>
          </a:p>
          <a:p>
            <a:endParaRPr lang="en-ZA" dirty="0" smtClean="0">
              <a:solidFill>
                <a:schemeClr val="tx2"/>
              </a:solidFill>
            </a:endParaRPr>
          </a:p>
          <a:p>
            <a:endParaRPr lang="en-ZA" dirty="0"/>
          </a:p>
          <a:p>
            <a:endParaRPr lang="en-ZA" dirty="0" smtClean="0"/>
          </a:p>
          <a:p>
            <a:endParaRPr lang="en-ZA" dirty="0"/>
          </a:p>
          <a:p>
            <a:endParaRPr lang="en-ZA" dirty="0" smtClean="0"/>
          </a:p>
          <a:p>
            <a:endParaRPr lang="en-ZA" dirty="0"/>
          </a:p>
          <a:p>
            <a:endParaRPr lang="en-ZA" dirty="0"/>
          </a:p>
        </p:txBody>
      </p:sp>
    </p:spTree>
    <p:extLst>
      <p:ext uri="{BB962C8B-B14F-4D97-AF65-F5344CB8AC3E}">
        <p14:creationId xmlns:p14="http://schemas.microsoft.com/office/powerpoint/2010/main" val="26409071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5"/>
          <p:cNvSpPr>
            <a:spLocks noGrp="1"/>
          </p:cNvSpPr>
          <p:nvPr>
            <p:ph type="title"/>
          </p:nvPr>
        </p:nvSpPr>
        <p:spPr>
          <a:xfrm>
            <a:off x="121628" y="220827"/>
            <a:ext cx="8793773" cy="261610"/>
          </a:xfrm>
        </p:spPr>
        <p:txBody>
          <a:bodyPr/>
          <a:lstStyle/>
          <a:p>
            <a:r>
              <a:rPr lang="en-ZA" sz="2000" dirty="0" smtClean="0"/>
              <a:t>Points Awarded for BBBEE Contribution</a:t>
            </a:r>
          </a:p>
        </p:txBody>
      </p:sp>
      <p:sp>
        <p:nvSpPr>
          <p:cNvPr id="34820" name="Slide Number Placeholder 4"/>
          <p:cNvSpPr>
            <a:spLocks noGrp="1"/>
          </p:cNvSpPr>
          <p:nvPr>
            <p:ph type="sldNum" sz="quarter" idx="10"/>
          </p:nvPr>
        </p:nvSpPr>
        <p:spPr>
          <a:noFill/>
        </p:spPr>
        <p:txBody>
          <a:bodyPr/>
          <a:lstStyle/>
          <a:p>
            <a:fld id="{BC691C9E-E97C-43C8-9CEE-7DF2F4708F1D}" type="slidenum">
              <a:rPr lang="en-GB" smtClean="0"/>
              <a:pPr/>
              <a:t>19</a:t>
            </a:fld>
            <a:endParaRPr lang="en-GB" smtClean="0"/>
          </a:p>
        </p:txBody>
      </p:sp>
      <p:graphicFrame>
        <p:nvGraphicFramePr>
          <p:cNvPr id="34818" name="Object 2"/>
          <p:cNvGraphicFramePr>
            <a:graphicFrameLocks noChangeAspect="1"/>
          </p:cNvGraphicFramePr>
          <p:nvPr>
            <p:extLst>
              <p:ext uri="{D42A27DB-BD31-4B8C-83A1-F6EECF244321}">
                <p14:modId xmlns:p14="http://schemas.microsoft.com/office/powerpoint/2010/main" val="131744774"/>
              </p:ext>
            </p:extLst>
          </p:nvPr>
        </p:nvGraphicFramePr>
        <p:xfrm>
          <a:off x="668216" y="866775"/>
          <a:ext cx="7300546" cy="5486400"/>
        </p:xfrm>
        <a:graphic>
          <a:graphicData uri="http://schemas.openxmlformats.org/presentationml/2006/ole">
            <mc:AlternateContent xmlns:mc="http://schemas.openxmlformats.org/markup-compatibility/2006">
              <mc:Choice xmlns:v="urn:schemas-microsoft-com:vml" Requires="v">
                <p:oleObj spid="_x0000_s91148" name="Document" r:id="rId3" imgW="6127044" imgH="4264753" progId="Word.Document.12">
                  <p:embed/>
                </p:oleObj>
              </mc:Choice>
              <mc:Fallback>
                <p:oleObj name="Document" r:id="rId3" imgW="6127044" imgH="4264753" progId="Word.Document.12">
                  <p:embed/>
                  <p:pic>
                    <p:nvPicPr>
                      <p:cNvPr id="0" name=""/>
                      <p:cNvPicPr>
                        <a:picLocks noChangeAspect="1" noChangeArrowheads="1"/>
                      </p:cNvPicPr>
                      <p:nvPr/>
                    </p:nvPicPr>
                    <p:blipFill>
                      <a:blip r:embed="rId4"/>
                      <a:srcRect/>
                      <a:stretch>
                        <a:fillRect/>
                      </a:stretch>
                    </p:blipFill>
                    <p:spPr bwMode="auto">
                      <a:xfrm>
                        <a:off x="668216" y="866775"/>
                        <a:ext cx="7300546"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973144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1"/>
          <p:cNvSpPr txBox="1"/>
          <p:nvPr/>
        </p:nvSpPr>
        <p:spPr>
          <a:xfrm>
            <a:off x="3203027" y="5021786"/>
            <a:ext cx="280837" cy="23601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ZA" sz="1000" b="1" i="1" dirty="0">
              <a:solidFill>
                <a:srgbClr val="0070C0"/>
              </a:solidFill>
            </a:endParaRPr>
          </a:p>
        </p:txBody>
      </p:sp>
      <p:sp>
        <p:nvSpPr>
          <p:cNvPr id="13" name="Rectangle 3"/>
          <p:cNvSpPr>
            <a:spLocks noChangeArrowheads="1"/>
          </p:cNvSpPr>
          <p:nvPr/>
        </p:nvSpPr>
        <p:spPr bwMode="auto">
          <a:xfrm>
            <a:off x="285720" y="870858"/>
            <a:ext cx="8429655" cy="5418818"/>
          </a:xfrm>
          <a:prstGeom prst="rect">
            <a:avLst/>
          </a:prstGeom>
          <a:noFill/>
          <a:ln w="9525" algn="ctr">
            <a:noFill/>
            <a:miter lim="800000"/>
            <a:headEnd/>
            <a:tailEnd/>
          </a:ln>
        </p:spPr>
        <p:txBody>
          <a:bodyPr/>
          <a:lstStyle/>
          <a:p>
            <a:pPr algn="l">
              <a:lnSpc>
                <a:spcPct val="135000"/>
              </a:lnSpc>
              <a:spcBef>
                <a:spcPct val="75000"/>
              </a:spcBef>
              <a:spcAft>
                <a:spcPct val="10000"/>
              </a:spcAft>
              <a:buClr>
                <a:schemeClr val="accent1"/>
              </a:buClr>
            </a:pPr>
            <a:r>
              <a:rPr lang="en-US" sz="2000" b="1" dirty="0" smtClean="0">
                <a:solidFill>
                  <a:srgbClr val="FF0000"/>
                </a:solidFill>
                <a:ea typeface="SimSun" pitchFamily="2" charset="-122"/>
              </a:rPr>
              <a:t>1. Welcome </a:t>
            </a:r>
            <a:r>
              <a:rPr lang="en-US" sz="2000" b="1" dirty="0">
                <a:solidFill>
                  <a:srgbClr val="FF0000"/>
                </a:solidFill>
                <a:ea typeface="SimSun" pitchFamily="2" charset="-122"/>
              </a:rPr>
              <a:t>and </a:t>
            </a:r>
            <a:r>
              <a:rPr lang="en-US" sz="2000" b="1" dirty="0" smtClean="0">
                <a:solidFill>
                  <a:srgbClr val="FF0000"/>
                </a:solidFill>
                <a:ea typeface="SimSun" pitchFamily="2" charset="-122"/>
              </a:rPr>
              <a:t>Introduction</a:t>
            </a:r>
          </a:p>
          <a:p>
            <a:pPr marL="228600" indent="-228600">
              <a:lnSpc>
                <a:spcPct val="135000"/>
              </a:lnSpc>
              <a:spcBef>
                <a:spcPct val="75000"/>
              </a:spcBef>
              <a:spcAft>
                <a:spcPct val="10000"/>
              </a:spcAft>
              <a:buClr>
                <a:schemeClr val="accent1"/>
              </a:buClr>
            </a:pPr>
            <a:r>
              <a:rPr lang="en-ZA" sz="2000" b="1" dirty="0">
                <a:solidFill>
                  <a:schemeClr val="tx2"/>
                </a:solidFill>
              </a:rPr>
              <a:t>2. RFP Timelines</a:t>
            </a:r>
          </a:p>
          <a:p>
            <a:pPr marL="228600" indent="-228600">
              <a:lnSpc>
                <a:spcPct val="135000"/>
              </a:lnSpc>
              <a:spcBef>
                <a:spcPct val="75000"/>
              </a:spcBef>
              <a:spcAft>
                <a:spcPct val="10000"/>
              </a:spcAft>
              <a:buClr>
                <a:schemeClr val="accent1"/>
              </a:buClr>
            </a:pPr>
            <a:r>
              <a:rPr lang="en-ZA" sz="2000" b="1" dirty="0">
                <a:solidFill>
                  <a:schemeClr val="tx2"/>
                </a:solidFill>
              </a:rPr>
              <a:t>3. Background </a:t>
            </a:r>
            <a:r>
              <a:rPr lang="en-ZA" sz="2000" b="1" dirty="0" smtClean="0">
                <a:solidFill>
                  <a:schemeClr val="tx2"/>
                </a:solidFill>
              </a:rPr>
              <a:t>and </a:t>
            </a:r>
            <a:r>
              <a:rPr lang="en-ZA" sz="2000" b="1" dirty="0">
                <a:solidFill>
                  <a:schemeClr val="tx2"/>
                </a:solidFill>
              </a:rPr>
              <a:t>Scope of Work </a:t>
            </a:r>
          </a:p>
          <a:p>
            <a:pPr marL="228600" indent="-228600">
              <a:lnSpc>
                <a:spcPct val="135000"/>
              </a:lnSpc>
              <a:spcBef>
                <a:spcPct val="75000"/>
              </a:spcBef>
              <a:spcAft>
                <a:spcPct val="10000"/>
              </a:spcAft>
              <a:buClr>
                <a:schemeClr val="accent1"/>
              </a:buClr>
            </a:pPr>
            <a:r>
              <a:rPr lang="en-ZA" sz="2000" b="1" dirty="0">
                <a:solidFill>
                  <a:schemeClr val="tx2"/>
                </a:solidFill>
              </a:rPr>
              <a:t>4</a:t>
            </a:r>
            <a:r>
              <a:rPr lang="en-ZA" sz="2000" b="1" dirty="0" smtClean="0">
                <a:solidFill>
                  <a:schemeClr val="tx2"/>
                </a:solidFill>
              </a:rPr>
              <a:t>. </a:t>
            </a:r>
            <a:r>
              <a:rPr lang="en-ZA" sz="2000" b="1" dirty="0">
                <a:solidFill>
                  <a:schemeClr val="tx2"/>
                </a:solidFill>
              </a:rPr>
              <a:t>Bid </a:t>
            </a:r>
            <a:r>
              <a:rPr lang="en-ZA" sz="2000" b="1" dirty="0" smtClean="0">
                <a:solidFill>
                  <a:schemeClr val="tx2"/>
                </a:solidFill>
              </a:rPr>
              <a:t>Evaluation Process </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5</a:t>
            </a:r>
            <a:r>
              <a:rPr lang="en-ZA" sz="2000" b="1" dirty="0" smtClean="0">
                <a:solidFill>
                  <a:schemeClr val="tx2"/>
                </a:solidFill>
              </a:rPr>
              <a:t>. Price &amp; BBBEE</a:t>
            </a:r>
          </a:p>
          <a:p>
            <a:pPr marL="228600" indent="-228600">
              <a:lnSpc>
                <a:spcPct val="135000"/>
              </a:lnSpc>
              <a:spcBef>
                <a:spcPct val="75000"/>
              </a:spcBef>
              <a:spcAft>
                <a:spcPct val="10000"/>
              </a:spcAft>
              <a:buClr>
                <a:schemeClr val="accent1"/>
              </a:buClr>
            </a:pPr>
            <a:r>
              <a:rPr lang="en-ZA" sz="2000" b="1" dirty="0">
                <a:solidFill>
                  <a:schemeClr val="tx2"/>
                </a:solidFill>
              </a:rPr>
              <a:t>6</a:t>
            </a:r>
            <a:r>
              <a:rPr lang="en-ZA" sz="2000" b="1" dirty="0" smtClean="0">
                <a:solidFill>
                  <a:schemeClr val="tx2"/>
                </a:solidFill>
              </a:rPr>
              <a:t>. Draft </a:t>
            </a:r>
            <a:r>
              <a:rPr lang="en-ZA" sz="2000" b="1" dirty="0">
                <a:solidFill>
                  <a:schemeClr val="tx2"/>
                </a:solidFill>
              </a:rPr>
              <a:t>SLA</a:t>
            </a:r>
          </a:p>
          <a:p>
            <a:pPr marL="228600" indent="-228600">
              <a:lnSpc>
                <a:spcPct val="135000"/>
              </a:lnSpc>
              <a:spcBef>
                <a:spcPct val="75000"/>
              </a:spcBef>
              <a:spcAft>
                <a:spcPct val="10000"/>
              </a:spcAft>
              <a:buClr>
                <a:schemeClr val="accent1"/>
              </a:buClr>
            </a:pPr>
            <a:r>
              <a:rPr lang="en-ZA" sz="2000" b="1" dirty="0">
                <a:solidFill>
                  <a:schemeClr val="tx2"/>
                </a:solidFill>
              </a:rPr>
              <a:t>7</a:t>
            </a:r>
            <a:r>
              <a:rPr lang="en-ZA" sz="2000" b="1" dirty="0" smtClean="0">
                <a:solidFill>
                  <a:schemeClr val="tx2"/>
                </a:solidFill>
              </a:rPr>
              <a:t>. </a:t>
            </a:r>
            <a:r>
              <a:rPr lang="en-ZA" sz="2000" b="1" dirty="0">
                <a:solidFill>
                  <a:schemeClr val="tx2"/>
                </a:solidFill>
              </a:rPr>
              <a:t>RFP submission and contact details</a:t>
            </a:r>
          </a:p>
          <a:p>
            <a:pPr marL="228600" indent="-228600" algn="l">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Q&amp;A</a:t>
            </a: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1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a:t>Table of Content</a:t>
            </a:r>
          </a:p>
        </p:txBody>
      </p:sp>
      <p:sp>
        <p:nvSpPr>
          <p:cNvPr id="3" name="Slide Number Placeholder 2"/>
          <p:cNvSpPr>
            <a:spLocks noGrp="1"/>
          </p:cNvSpPr>
          <p:nvPr>
            <p:ph type="sldNum" sz="quarter" idx="11"/>
          </p:nvPr>
        </p:nvSpPr>
        <p:spPr>
          <a:xfrm>
            <a:off x="6864668" y="6520498"/>
            <a:ext cx="862012" cy="184666"/>
          </a:xfrm>
        </p:spPr>
        <p:txBody>
          <a:bodyPr/>
          <a:lstStyle/>
          <a:p>
            <a:pPr>
              <a:defRPr/>
            </a:pPr>
            <a:fld id="{1D46AC71-C261-4AF3-BFB1-CCAEF8821007}" type="slidenum">
              <a:rPr lang="en-ZA" smtClean="0">
                <a:solidFill>
                  <a:schemeClr val="tx1"/>
                </a:solidFill>
              </a:rPr>
              <a:pPr>
                <a:defRPr/>
              </a:pPr>
              <a:t>2</a:t>
            </a:fld>
            <a:endParaRPr lang="en-ZA" dirty="0">
              <a:solidFill>
                <a:schemeClr val="tx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880134" y="-3175"/>
            <a:ext cx="35266" cy="184666"/>
          </a:xfrm>
        </p:spPr>
        <p:txBody>
          <a:bodyPr/>
          <a:lstStyle/>
          <a:p>
            <a:pPr>
              <a:defRPr/>
            </a:pPr>
            <a:fld id="{6EBFA4D0-3530-4B6B-9F3B-7DF38293B480}" type="slidenum">
              <a:rPr lang="en-GB" smtClean="0">
                <a:solidFill>
                  <a:srgbClr val="6AAED8"/>
                </a:solidFill>
              </a:rPr>
              <a:pPr>
                <a:defRPr/>
              </a:pPr>
              <a:t>20</a:t>
            </a:fld>
            <a:endParaRPr lang="en-GB" dirty="0">
              <a:solidFill>
                <a:srgbClr val="6AAED8"/>
              </a:solidFill>
            </a:endParaRPr>
          </a:p>
        </p:txBody>
      </p:sp>
      <p:graphicFrame>
        <p:nvGraphicFramePr>
          <p:cNvPr id="58370" name="Object 2"/>
          <p:cNvGraphicFramePr>
            <a:graphicFrameLocks noChangeAspect="1"/>
          </p:cNvGraphicFramePr>
          <p:nvPr>
            <p:extLst>
              <p:ext uri="{D42A27DB-BD31-4B8C-83A1-F6EECF244321}">
                <p14:modId xmlns:p14="http://schemas.microsoft.com/office/powerpoint/2010/main" val="2817794994"/>
              </p:ext>
            </p:extLst>
          </p:nvPr>
        </p:nvGraphicFramePr>
        <p:xfrm>
          <a:off x="219808" y="831851"/>
          <a:ext cx="8944708" cy="10983913"/>
        </p:xfrm>
        <a:graphic>
          <a:graphicData uri="http://schemas.openxmlformats.org/presentationml/2006/ole">
            <mc:AlternateContent xmlns:mc="http://schemas.openxmlformats.org/markup-compatibility/2006">
              <mc:Choice xmlns:v="urn:schemas-microsoft-com:vml" Requires="v">
                <p:oleObj spid="_x0000_s93190" name="Document" r:id="rId3" imgW="6698864" imgH="7593209" progId="Word.Document.12">
                  <p:embed/>
                </p:oleObj>
              </mc:Choice>
              <mc:Fallback>
                <p:oleObj name="Document" r:id="rId3" imgW="6698864" imgH="7593209" progId="Word.Document.12">
                  <p:embed/>
                  <p:pic>
                    <p:nvPicPr>
                      <p:cNvPr id="0" name=""/>
                      <p:cNvPicPr>
                        <a:picLocks noChangeAspect="1" noChangeArrowheads="1"/>
                      </p:cNvPicPr>
                      <p:nvPr/>
                    </p:nvPicPr>
                    <p:blipFill>
                      <a:blip r:embed="rId4"/>
                      <a:srcRect/>
                      <a:stretch>
                        <a:fillRect/>
                      </a:stretch>
                    </p:blipFill>
                    <p:spPr bwMode="auto">
                      <a:xfrm>
                        <a:off x="219808" y="831851"/>
                        <a:ext cx="8944708" cy="1098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itle 1"/>
          <p:cNvSpPr txBox="1">
            <a:spLocks/>
          </p:cNvSpPr>
          <p:nvPr/>
        </p:nvSpPr>
        <p:spPr>
          <a:xfrm>
            <a:off x="0" y="285750"/>
            <a:ext cx="9144000" cy="261938"/>
          </a:xfrm>
          <a:prstGeom prst="rect">
            <a:avLst/>
          </a:prstGeom>
        </p:spPr>
        <p:txBody>
          <a:bodyPr lIns="360000"/>
          <a:lstStyle/>
          <a:p>
            <a:pPr fontAlgn="base">
              <a:lnSpc>
                <a:spcPct val="85000"/>
              </a:lnSpc>
              <a:spcBef>
                <a:spcPct val="0"/>
              </a:spcBef>
              <a:spcAft>
                <a:spcPct val="0"/>
              </a:spcAft>
              <a:defRPr/>
            </a:pPr>
            <a:r>
              <a:rPr lang="en-ZA" sz="2000" b="1" dirty="0">
                <a:solidFill>
                  <a:srgbClr val="FFFFFF"/>
                </a:solidFill>
                <a:effectLst>
                  <a:outerShdw blurRad="38100" dist="38100" dir="2700000" algn="tl">
                    <a:srgbClr val="000000">
                      <a:alpha val="43137"/>
                    </a:srgbClr>
                  </a:outerShdw>
                </a:effectLst>
              </a:rPr>
              <a:t>B-BBEE Key Sections to complete in SBD</a:t>
            </a:r>
          </a:p>
        </p:txBody>
      </p:sp>
    </p:spTree>
    <p:extLst>
      <p:ext uri="{BB962C8B-B14F-4D97-AF65-F5344CB8AC3E}">
        <p14:creationId xmlns:p14="http://schemas.microsoft.com/office/powerpoint/2010/main" val="717528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880134" y="-3175"/>
            <a:ext cx="35266" cy="184666"/>
          </a:xfrm>
        </p:spPr>
        <p:txBody>
          <a:bodyPr/>
          <a:lstStyle/>
          <a:p>
            <a:pPr>
              <a:defRPr/>
            </a:pPr>
            <a:fld id="{6EBFA4D0-3530-4B6B-9F3B-7DF38293B480}" type="slidenum">
              <a:rPr lang="en-GB" smtClean="0">
                <a:solidFill>
                  <a:srgbClr val="6AAED8"/>
                </a:solidFill>
              </a:rPr>
              <a:pPr>
                <a:defRPr/>
              </a:pPr>
              <a:t>21</a:t>
            </a:fld>
            <a:endParaRPr lang="en-GB" dirty="0">
              <a:solidFill>
                <a:srgbClr val="6AAED8"/>
              </a:solidFill>
            </a:endParaRPr>
          </a:p>
        </p:txBody>
      </p:sp>
      <p:graphicFrame>
        <p:nvGraphicFramePr>
          <p:cNvPr id="58370" name="Object 2"/>
          <p:cNvGraphicFramePr>
            <a:graphicFrameLocks noChangeAspect="1"/>
          </p:cNvGraphicFramePr>
          <p:nvPr>
            <p:extLst>
              <p:ext uri="{D42A27DB-BD31-4B8C-83A1-F6EECF244321}">
                <p14:modId xmlns:p14="http://schemas.microsoft.com/office/powerpoint/2010/main" val="2987462812"/>
              </p:ext>
            </p:extLst>
          </p:nvPr>
        </p:nvGraphicFramePr>
        <p:xfrm>
          <a:off x="219808" y="831851"/>
          <a:ext cx="8944708" cy="10983913"/>
        </p:xfrm>
        <a:graphic>
          <a:graphicData uri="http://schemas.openxmlformats.org/presentationml/2006/ole">
            <mc:AlternateContent xmlns:mc="http://schemas.openxmlformats.org/markup-compatibility/2006">
              <mc:Choice xmlns:v="urn:schemas-microsoft-com:vml" Requires="v">
                <p:oleObj spid="_x0000_s92172" name="Document" r:id="rId3" imgW="6698864" imgH="7593209" progId="Word.Document.12">
                  <p:embed/>
                </p:oleObj>
              </mc:Choice>
              <mc:Fallback>
                <p:oleObj name="Document" r:id="rId3" imgW="6698864" imgH="7593209" progId="Word.Document.12">
                  <p:embed/>
                  <p:pic>
                    <p:nvPicPr>
                      <p:cNvPr id="0" name=""/>
                      <p:cNvPicPr>
                        <a:picLocks noChangeAspect="1" noChangeArrowheads="1"/>
                      </p:cNvPicPr>
                      <p:nvPr/>
                    </p:nvPicPr>
                    <p:blipFill>
                      <a:blip r:embed="rId4"/>
                      <a:srcRect/>
                      <a:stretch>
                        <a:fillRect/>
                      </a:stretch>
                    </p:blipFill>
                    <p:spPr bwMode="auto">
                      <a:xfrm>
                        <a:off x="219808" y="831851"/>
                        <a:ext cx="8944708" cy="1098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itle 1"/>
          <p:cNvSpPr txBox="1">
            <a:spLocks/>
          </p:cNvSpPr>
          <p:nvPr/>
        </p:nvSpPr>
        <p:spPr>
          <a:xfrm>
            <a:off x="0" y="285750"/>
            <a:ext cx="9144000" cy="261938"/>
          </a:xfrm>
          <a:prstGeom prst="rect">
            <a:avLst/>
          </a:prstGeom>
        </p:spPr>
        <p:txBody>
          <a:bodyPr lIns="360000"/>
          <a:lstStyle/>
          <a:p>
            <a:pPr fontAlgn="base">
              <a:lnSpc>
                <a:spcPct val="85000"/>
              </a:lnSpc>
              <a:spcBef>
                <a:spcPct val="0"/>
              </a:spcBef>
              <a:spcAft>
                <a:spcPct val="0"/>
              </a:spcAft>
              <a:defRPr/>
            </a:pPr>
            <a:r>
              <a:rPr lang="en-ZA" sz="2000" b="1" dirty="0">
                <a:solidFill>
                  <a:srgbClr val="FFFFFF"/>
                </a:solidFill>
                <a:effectLst>
                  <a:outerShdw blurRad="38100" dist="38100" dir="2700000" algn="tl">
                    <a:srgbClr val="000000">
                      <a:alpha val="43137"/>
                    </a:srgbClr>
                  </a:outerShdw>
                </a:effectLst>
              </a:rPr>
              <a:t>B-BBEE Key Sections to complete in </a:t>
            </a:r>
            <a:r>
              <a:rPr lang="en-ZA" sz="2000" b="1" dirty="0" smtClean="0">
                <a:solidFill>
                  <a:srgbClr val="FFFFFF"/>
                </a:solidFill>
                <a:effectLst>
                  <a:outerShdw blurRad="38100" dist="38100" dir="2700000" algn="tl">
                    <a:srgbClr val="000000">
                      <a:alpha val="43137"/>
                    </a:srgbClr>
                  </a:outerShdw>
                </a:effectLst>
              </a:rPr>
              <a:t>SBD continued…..</a:t>
            </a:r>
            <a:endParaRPr lang="en-ZA" sz="2000" b="1"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773978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59519" y="864977"/>
            <a:ext cx="8799635" cy="5062924"/>
          </a:xfrm>
        </p:spPr>
        <p:txBody>
          <a:bodyPr/>
          <a:lstStyle/>
          <a:p>
            <a:pPr marL="0" indent="0">
              <a:buNone/>
            </a:pPr>
            <a:endParaRPr lang="en-ZA" kern="1200" dirty="0" smtClean="0">
              <a:solidFill>
                <a:schemeClr val="folHlink"/>
              </a:solidFill>
              <a:latin typeface="Arial" charset="0"/>
              <a:ea typeface="Times New Roman" pitchFamily="18" charset="0"/>
              <a:cs typeface="Tahoma" pitchFamily="34" charset="0"/>
            </a:endParaRPr>
          </a:p>
          <a:p>
            <a:pPr marL="1588" lvl="1" indent="0" algn="just">
              <a:buNone/>
            </a:pPr>
            <a:r>
              <a:rPr lang="x-none" sz="2000" kern="1200">
                <a:solidFill>
                  <a:schemeClr val="folHlink"/>
                </a:solidFill>
                <a:latin typeface="Arial" charset="0"/>
                <a:ea typeface="Times New Roman" pitchFamily="18" charset="0"/>
                <a:cs typeface="Tahoma" pitchFamily="34" charset="0"/>
              </a:rPr>
              <a:t>Sub-contracting</a:t>
            </a:r>
            <a:endParaRPr lang="en-ZA" sz="2000" kern="1200" dirty="0">
              <a:solidFill>
                <a:schemeClr val="folHlink"/>
              </a:solidFill>
              <a:latin typeface="Arial" charset="0"/>
              <a:ea typeface="Times New Roman" pitchFamily="18" charset="0"/>
              <a:cs typeface="Tahoma" pitchFamily="34" charset="0"/>
            </a:endParaRPr>
          </a:p>
          <a:p>
            <a:pPr marL="0" indent="0" algn="just">
              <a:buNone/>
            </a:pPr>
            <a:endParaRPr lang="en-ZA" dirty="0"/>
          </a:p>
          <a:p>
            <a:pPr algn="just"/>
            <a:r>
              <a:rPr lang="x-none" kern="1200">
                <a:solidFill>
                  <a:schemeClr val="folHlink"/>
                </a:solidFill>
                <a:latin typeface="Arial" charset="0"/>
                <a:ea typeface="Times New Roman" pitchFamily="18" charset="0"/>
                <a:cs typeface="Tahoma" pitchFamily="34" charset="0"/>
              </a:rPr>
              <a:t>Bidders who want to claim preference points will have to comply fully with regulations </a:t>
            </a:r>
            <a:r>
              <a:rPr lang="en-ZA" kern="1200" dirty="0" smtClean="0">
                <a:solidFill>
                  <a:schemeClr val="folHlink"/>
                </a:solidFill>
                <a:latin typeface="Arial" charset="0"/>
                <a:ea typeface="Times New Roman" pitchFamily="18" charset="0"/>
                <a:cs typeface="Tahoma" pitchFamily="34" charset="0"/>
              </a:rPr>
              <a:t>12</a:t>
            </a:r>
            <a:r>
              <a:rPr lang="x-none" kern="1200" smtClean="0">
                <a:solidFill>
                  <a:schemeClr val="folHlink"/>
                </a:solidFill>
                <a:latin typeface="Arial" charset="0"/>
                <a:ea typeface="Times New Roman" pitchFamily="18" charset="0"/>
                <a:cs typeface="Tahoma" pitchFamily="34" charset="0"/>
              </a:rPr>
              <a:t> of </a:t>
            </a:r>
            <a:r>
              <a:rPr lang="x-none" kern="1200">
                <a:solidFill>
                  <a:schemeClr val="folHlink"/>
                </a:solidFill>
                <a:latin typeface="Arial" charset="0"/>
                <a:ea typeface="Times New Roman" pitchFamily="18" charset="0"/>
                <a:cs typeface="Tahoma" pitchFamily="34" charset="0"/>
              </a:rPr>
              <a:t>the </a:t>
            </a:r>
            <a:r>
              <a:rPr lang="en-ZA" kern="1200" dirty="0">
                <a:solidFill>
                  <a:schemeClr val="folHlink"/>
                </a:solidFill>
                <a:latin typeface="Arial" charset="0"/>
                <a:ea typeface="Times New Roman" pitchFamily="18" charset="0"/>
                <a:cs typeface="Tahoma" pitchFamily="34" charset="0"/>
              </a:rPr>
              <a:t>P</a:t>
            </a:r>
            <a:r>
              <a:rPr lang="x-none" kern="1200">
                <a:solidFill>
                  <a:schemeClr val="folHlink"/>
                </a:solidFill>
                <a:latin typeface="Arial" charset="0"/>
                <a:ea typeface="Times New Roman" pitchFamily="18" charset="0"/>
                <a:cs typeface="Tahoma" pitchFamily="34" charset="0"/>
              </a:rPr>
              <a:t>referential </a:t>
            </a:r>
            <a:r>
              <a:rPr lang="en-ZA" kern="1200" dirty="0">
                <a:solidFill>
                  <a:schemeClr val="folHlink"/>
                </a:solidFill>
                <a:latin typeface="Arial" charset="0"/>
                <a:ea typeface="Times New Roman" pitchFamily="18" charset="0"/>
                <a:cs typeface="Tahoma" pitchFamily="34" charset="0"/>
              </a:rPr>
              <a:t>P</a:t>
            </a:r>
            <a:r>
              <a:rPr lang="x-none" kern="1200">
                <a:solidFill>
                  <a:schemeClr val="folHlink"/>
                </a:solidFill>
                <a:latin typeface="Arial" charset="0"/>
                <a:ea typeface="Times New Roman" pitchFamily="18" charset="0"/>
                <a:cs typeface="Tahoma" pitchFamily="34" charset="0"/>
              </a:rPr>
              <a:t>rocurement </a:t>
            </a:r>
            <a:r>
              <a:rPr lang="en-ZA" kern="1200" dirty="0">
                <a:solidFill>
                  <a:schemeClr val="folHlink"/>
                </a:solidFill>
                <a:latin typeface="Arial" charset="0"/>
                <a:ea typeface="Times New Roman" pitchFamily="18" charset="0"/>
                <a:cs typeface="Tahoma" pitchFamily="34" charset="0"/>
              </a:rPr>
              <a:t>R</a:t>
            </a:r>
            <a:r>
              <a:rPr lang="x-none" kern="1200">
                <a:solidFill>
                  <a:schemeClr val="folHlink"/>
                </a:solidFill>
                <a:latin typeface="Arial" charset="0"/>
                <a:ea typeface="Times New Roman" pitchFamily="18" charset="0"/>
                <a:cs typeface="Tahoma" pitchFamily="34" charset="0"/>
              </a:rPr>
              <a:t>egulations, </a:t>
            </a:r>
            <a:r>
              <a:rPr lang="x-none" kern="1200" smtClean="0">
                <a:solidFill>
                  <a:schemeClr val="folHlink"/>
                </a:solidFill>
                <a:latin typeface="Arial" charset="0"/>
                <a:ea typeface="Times New Roman" pitchFamily="18" charset="0"/>
                <a:cs typeface="Tahoma" pitchFamily="34" charset="0"/>
              </a:rPr>
              <a:t>201</a:t>
            </a:r>
            <a:r>
              <a:rPr lang="en-ZA" kern="1200" dirty="0" smtClean="0">
                <a:solidFill>
                  <a:schemeClr val="folHlink"/>
                </a:solidFill>
                <a:latin typeface="Arial" charset="0"/>
                <a:ea typeface="Times New Roman" pitchFamily="18" charset="0"/>
                <a:cs typeface="Tahoma" pitchFamily="34" charset="0"/>
              </a:rPr>
              <a:t>7</a:t>
            </a:r>
            <a:r>
              <a:rPr lang="x-none" kern="1200" smtClean="0">
                <a:solidFill>
                  <a:schemeClr val="folHlink"/>
                </a:solidFill>
                <a:latin typeface="Arial" charset="0"/>
                <a:ea typeface="Times New Roman" pitchFamily="18" charset="0"/>
                <a:cs typeface="Tahoma" pitchFamily="34" charset="0"/>
              </a:rPr>
              <a:t> </a:t>
            </a:r>
            <a:r>
              <a:rPr lang="x-none" kern="1200">
                <a:solidFill>
                  <a:schemeClr val="folHlink"/>
                </a:solidFill>
                <a:latin typeface="Arial" charset="0"/>
                <a:ea typeface="Times New Roman" pitchFamily="18" charset="0"/>
                <a:cs typeface="Tahoma" pitchFamily="34" charset="0"/>
              </a:rPr>
              <a:t>with regard to </a:t>
            </a:r>
            <a:r>
              <a:rPr lang="x-none" kern="1200" smtClean="0">
                <a:solidFill>
                  <a:schemeClr val="folHlink"/>
                </a:solidFill>
                <a:latin typeface="Arial" charset="0"/>
                <a:ea typeface="Times New Roman" pitchFamily="18" charset="0"/>
                <a:cs typeface="Tahoma" pitchFamily="34" charset="0"/>
              </a:rPr>
              <a:t>sub</a:t>
            </a:r>
            <a:r>
              <a:rPr lang="en-ZA" kern="1200" dirty="0" smtClean="0">
                <a:solidFill>
                  <a:schemeClr val="folHlink"/>
                </a:solidFill>
                <a:latin typeface="Arial" charset="0"/>
                <a:ea typeface="Times New Roman" pitchFamily="18" charset="0"/>
                <a:cs typeface="Tahoma" pitchFamily="34" charset="0"/>
              </a:rPr>
              <a:t>-</a:t>
            </a:r>
            <a:r>
              <a:rPr lang="x-none" kern="1200" smtClean="0">
                <a:solidFill>
                  <a:schemeClr val="folHlink"/>
                </a:solidFill>
                <a:latin typeface="Arial" charset="0"/>
                <a:ea typeface="Times New Roman" pitchFamily="18" charset="0"/>
                <a:cs typeface="Tahoma" pitchFamily="34" charset="0"/>
              </a:rPr>
              <a:t>contracting</a:t>
            </a:r>
            <a:r>
              <a:rPr lang="en-ZA" kern="1200" dirty="0">
                <a:solidFill>
                  <a:schemeClr val="folHlink"/>
                </a:solidFill>
                <a:latin typeface="Arial" charset="0"/>
                <a:ea typeface="Times New Roman" pitchFamily="18" charset="0"/>
                <a:cs typeface="Tahoma" pitchFamily="34" charset="0"/>
              </a:rPr>
              <a:t>:</a:t>
            </a:r>
          </a:p>
          <a:p>
            <a:pPr marL="0" indent="0">
              <a:buNone/>
            </a:pPr>
            <a:endParaRPr lang="en-ZA" kern="1200" dirty="0">
              <a:solidFill>
                <a:schemeClr val="folHlink"/>
              </a:solidFill>
              <a:latin typeface="Arial" charset="0"/>
              <a:ea typeface="Times New Roman" pitchFamily="18" charset="0"/>
              <a:cs typeface="Tahoma" pitchFamily="34" charset="0"/>
            </a:endParaRPr>
          </a:p>
          <a:p>
            <a:pPr marL="0" indent="0">
              <a:buNone/>
            </a:pPr>
            <a:r>
              <a:rPr lang="x-none" kern="1200" smtClean="0">
                <a:solidFill>
                  <a:schemeClr val="folHlink"/>
                </a:solidFill>
                <a:latin typeface="Arial" charset="0"/>
                <a:ea typeface="Times New Roman" pitchFamily="18" charset="0"/>
                <a:cs typeface="Tahoma" pitchFamily="34" charset="0"/>
              </a:rPr>
              <a:t>Regulation </a:t>
            </a:r>
            <a:r>
              <a:rPr lang="en-ZA" kern="1200" dirty="0" smtClean="0">
                <a:solidFill>
                  <a:schemeClr val="folHlink"/>
                </a:solidFill>
                <a:latin typeface="Arial" charset="0"/>
                <a:ea typeface="Times New Roman" pitchFamily="18" charset="0"/>
                <a:cs typeface="Tahoma" pitchFamily="34" charset="0"/>
              </a:rPr>
              <a:t>12</a:t>
            </a:r>
            <a:r>
              <a:rPr lang="x-none" kern="1200" smtClean="0">
                <a:solidFill>
                  <a:schemeClr val="folHlink"/>
                </a:solidFill>
                <a:latin typeface="Arial" charset="0"/>
                <a:ea typeface="Times New Roman" pitchFamily="18" charset="0"/>
                <a:cs typeface="Tahoma" pitchFamily="34" charset="0"/>
              </a:rPr>
              <a:t>(</a:t>
            </a:r>
            <a:r>
              <a:rPr lang="en-ZA" kern="1200" dirty="0" smtClean="0">
                <a:solidFill>
                  <a:schemeClr val="folHlink"/>
                </a:solidFill>
                <a:latin typeface="Arial" charset="0"/>
                <a:ea typeface="Times New Roman" pitchFamily="18" charset="0"/>
                <a:cs typeface="Tahoma" pitchFamily="34" charset="0"/>
              </a:rPr>
              <a:t>3</a:t>
            </a:r>
            <a:r>
              <a:rPr lang="x-none" kern="1200" smtClean="0">
                <a:solidFill>
                  <a:schemeClr val="folHlink"/>
                </a:solidFill>
                <a:latin typeface="Arial" charset="0"/>
                <a:ea typeface="Times New Roman" pitchFamily="18" charset="0"/>
                <a:cs typeface="Tahoma" pitchFamily="34" charset="0"/>
              </a:rPr>
              <a:t>) </a:t>
            </a:r>
            <a:endParaRPr lang="en-ZA" kern="1200" dirty="0" smtClean="0">
              <a:solidFill>
                <a:schemeClr val="folHlink"/>
              </a:solidFill>
              <a:latin typeface="Arial" charset="0"/>
              <a:ea typeface="Times New Roman" pitchFamily="18" charset="0"/>
              <a:cs typeface="Tahoma" pitchFamily="34" charset="0"/>
            </a:endParaRPr>
          </a:p>
          <a:p>
            <a:pPr marL="0" indent="0">
              <a:buNone/>
            </a:pPr>
            <a:endParaRPr lang="en-ZA" kern="1200" dirty="0">
              <a:solidFill>
                <a:schemeClr val="folHlink"/>
              </a:solidFill>
              <a:latin typeface="Arial" charset="0"/>
              <a:ea typeface="Times New Roman" pitchFamily="18" charset="0"/>
              <a:cs typeface="Tahoma" pitchFamily="34" charset="0"/>
            </a:endParaRPr>
          </a:p>
          <a:p>
            <a:pPr algn="just"/>
            <a:r>
              <a:rPr lang="x-none" kern="1200">
                <a:solidFill>
                  <a:schemeClr val="folHlink"/>
                </a:solidFill>
                <a:latin typeface="Arial" charset="0"/>
                <a:ea typeface="Times New Roman" pitchFamily="18" charset="0"/>
                <a:cs typeface="Tahoma" pitchFamily="34" charset="0"/>
              </a:rPr>
              <a:t>A person awarded a contract may not sub-contract more than 25% of the value of the contract to any other enterprise that does not have an equal or higher B-BBEE status level than the person concerned, unless the contract is sub-contracted to an Exempted Micro Enterprise that has the capability and ability to execute the sub-contract</a:t>
            </a:r>
            <a:r>
              <a:rPr lang="x-none" kern="1200" smtClean="0">
                <a:solidFill>
                  <a:schemeClr val="folHlink"/>
                </a:solidFill>
                <a:latin typeface="Arial" charset="0"/>
                <a:ea typeface="Times New Roman" pitchFamily="18" charset="0"/>
                <a:cs typeface="Tahoma" pitchFamily="34" charset="0"/>
              </a:rPr>
              <a:t>.</a:t>
            </a:r>
            <a:endParaRPr lang="en-ZA" kern="1200" dirty="0" smtClean="0">
              <a:solidFill>
                <a:schemeClr val="folHlink"/>
              </a:solidFill>
              <a:latin typeface="Arial" charset="0"/>
              <a:ea typeface="Times New Roman" pitchFamily="18" charset="0"/>
              <a:cs typeface="Tahoma" pitchFamily="34" charset="0"/>
            </a:endParaRPr>
          </a:p>
          <a:p>
            <a:pPr marL="0" indent="0" algn="just">
              <a:buNone/>
            </a:pPr>
            <a:endParaRPr lang="en-ZA" kern="1200" dirty="0" smtClean="0">
              <a:solidFill>
                <a:schemeClr val="folHlink"/>
              </a:solidFill>
              <a:latin typeface="Arial" charset="0"/>
              <a:ea typeface="Times New Roman" pitchFamily="18" charset="0"/>
              <a:cs typeface="Tahoma" pitchFamily="34" charset="0"/>
            </a:endParaRPr>
          </a:p>
          <a:p>
            <a:pPr marL="0" indent="0" algn="just">
              <a:buNone/>
            </a:pPr>
            <a:r>
              <a:rPr lang="en-ZA" kern="1200" dirty="0" smtClean="0">
                <a:solidFill>
                  <a:schemeClr val="folHlink"/>
                </a:solidFill>
                <a:latin typeface="Arial" charset="0"/>
                <a:ea typeface="Times New Roman" pitchFamily="18" charset="0"/>
                <a:cs typeface="Tahoma" pitchFamily="34" charset="0"/>
              </a:rPr>
              <a:t>Regulation 9 (1)</a:t>
            </a:r>
          </a:p>
          <a:p>
            <a:pPr algn="just"/>
            <a:endParaRPr lang="en-ZA" kern="1200" dirty="0" smtClean="0">
              <a:solidFill>
                <a:schemeClr val="folHlink"/>
              </a:solidFill>
              <a:latin typeface="Arial" charset="0"/>
              <a:ea typeface="Times New Roman" pitchFamily="18" charset="0"/>
              <a:cs typeface="Tahoma" pitchFamily="34" charset="0"/>
            </a:endParaRPr>
          </a:p>
          <a:p>
            <a:pPr algn="just"/>
            <a:r>
              <a:rPr lang="en-ZA" kern="1200" dirty="0" smtClean="0">
                <a:solidFill>
                  <a:schemeClr val="folHlink"/>
                </a:solidFill>
                <a:latin typeface="Arial" charset="0"/>
                <a:ea typeface="Times New Roman" pitchFamily="18" charset="0"/>
                <a:cs typeface="Tahoma" pitchFamily="34" charset="0"/>
              </a:rPr>
              <a:t>For a contract above R30 million, an organ of state must apply subcontracting to advance designated groups</a:t>
            </a:r>
          </a:p>
          <a:p>
            <a:pPr algn="just"/>
            <a:endParaRPr lang="en-ZA" kern="1200" dirty="0" smtClean="0">
              <a:solidFill>
                <a:schemeClr val="folHlink"/>
              </a:solidFill>
              <a:latin typeface="Arial" charset="0"/>
              <a:ea typeface="Times New Roman" pitchFamily="18" charset="0"/>
              <a:cs typeface="Tahoma" pitchFamily="34" charset="0"/>
            </a:endParaRPr>
          </a:p>
          <a:p>
            <a:pPr marL="0" lvl="1" indent="0" algn="just">
              <a:buClrTx/>
              <a:buNone/>
            </a:pPr>
            <a:r>
              <a:rPr lang="en-ZA" sz="2000" b="1" kern="1200" dirty="0" smtClean="0">
                <a:solidFill>
                  <a:schemeClr val="folHlink"/>
                </a:solidFill>
                <a:latin typeface="Arial" charset="0"/>
                <a:ea typeface="Times New Roman" pitchFamily="18" charset="0"/>
                <a:cs typeface="Tahoma" pitchFamily="34" charset="0"/>
              </a:rPr>
              <a:t>     </a:t>
            </a:r>
            <a:endParaRPr lang="en-ZA" kern="1200" dirty="0">
              <a:solidFill>
                <a:schemeClr val="folHlink"/>
              </a:solidFill>
              <a:latin typeface="Arial" charset="0"/>
              <a:ea typeface="Times New Roman" pitchFamily="18" charset="0"/>
              <a:cs typeface="Tahoma" pitchFamily="34" charset="0"/>
            </a:endParaRPr>
          </a:p>
        </p:txBody>
      </p:sp>
      <p:sp>
        <p:nvSpPr>
          <p:cNvPr id="3" name="Title 2"/>
          <p:cNvSpPr>
            <a:spLocks noGrp="1"/>
          </p:cNvSpPr>
          <p:nvPr>
            <p:ph type="title"/>
          </p:nvPr>
        </p:nvSpPr>
        <p:spPr>
          <a:xfrm>
            <a:off x="172917" y="338752"/>
            <a:ext cx="8853854" cy="261610"/>
          </a:xfrm>
        </p:spPr>
        <p:txBody>
          <a:bodyPr/>
          <a:lstStyle/>
          <a:p>
            <a:r>
              <a:rPr lang="en-ZA" sz="2000" dirty="0" smtClean="0"/>
              <a:t>Sub-contracting</a:t>
            </a:r>
            <a:endParaRPr lang="en-ZA" sz="2000" dirty="0"/>
          </a:p>
        </p:txBody>
      </p:sp>
    </p:spTree>
    <p:extLst>
      <p:ext uri="{BB962C8B-B14F-4D97-AF65-F5344CB8AC3E}">
        <p14:creationId xmlns:p14="http://schemas.microsoft.com/office/powerpoint/2010/main" val="20640071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7957" y="1087398"/>
            <a:ext cx="8799635" cy="5109091"/>
          </a:xfrm>
        </p:spPr>
        <p:txBody>
          <a:bodyPr/>
          <a:lstStyle/>
          <a:p>
            <a:pPr marL="0" lvl="1" indent="0" algn="just">
              <a:buClrTx/>
              <a:buNone/>
            </a:pPr>
            <a:r>
              <a:rPr lang="en-ZA" sz="2000" b="1" kern="1200" dirty="0">
                <a:solidFill>
                  <a:schemeClr val="folHlink"/>
                </a:solidFill>
                <a:latin typeface="Arial" charset="0"/>
                <a:ea typeface="Times New Roman" pitchFamily="18" charset="0"/>
                <a:cs typeface="Tahoma" pitchFamily="34" charset="0"/>
              </a:rPr>
              <a:t>Proof of Existence:  </a:t>
            </a:r>
            <a:r>
              <a:rPr lang="x-none" sz="2000" b="1" kern="1200">
                <a:solidFill>
                  <a:schemeClr val="folHlink"/>
                </a:solidFill>
                <a:latin typeface="Arial" charset="0"/>
                <a:ea typeface="Times New Roman" pitchFamily="18" charset="0"/>
                <a:cs typeface="Tahoma" pitchFamily="34" charset="0"/>
              </a:rPr>
              <a:t>Joint Ventures and/or Sub-Contracting</a:t>
            </a:r>
            <a:endParaRPr lang="en-ZA" sz="2000" b="1" kern="1200" dirty="0">
              <a:solidFill>
                <a:schemeClr val="folHlink"/>
              </a:solidFill>
              <a:latin typeface="Arial" charset="0"/>
              <a:ea typeface="Times New Roman" pitchFamily="18" charset="0"/>
              <a:cs typeface="Tahoma" pitchFamily="34" charset="0"/>
            </a:endParaRPr>
          </a:p>
          <a:p>
            <a:pPr algn="just"/>
            <a:endParaRPr lang="en-ZA" kern="1200" dirty="0">
              <a:solidFill>
                <a:schemeClr val="folHlink"/>
              </a:solidFill>
              <a:latin typeface="Arial" charset="0"/>
              <a:ea typeface="Times New Roman" pitchFamily="18" charset="0"/>
              <a:cs typeface="Tahoma" pitchFamily="34" charset="0"/>
            </a:endParaRPr>
          </a:p>
          <a:p>
            <a:pPr marL="342900" lvl="2" indent="-342900" algn="just">
              <a:buClrTx/>
              <a:buSzPct val="120000"/>
              <a:buFontTx/>
              <a:buChar char="•"/>
            </a:pPr>
            <a:r>
              <a:rPr lang="x-none" sz="1800" kern="1200">
                <a:solidFill>
                  <a:schemeClr val="folHlink"/>
                </a:solidFill>
                <a:latin typeface="Arial" charset="0"/>
                <a:ea typeface="Times New Roman" pitchFamily="18" charset="0"/>
                <a:cs typeface="Tahoma" pitchFamily="34" charset="0"/>
              </a:rPr>
              <a:t>Bidders must submit concrete proof of the existence of joint ventures and/or sub-contracting arrangements. SARS will accept signed agreements as acceptable proof of the existence of a joint venture and/or sub-contracting arrangement. </a:t>
            </a:r>
            <a:endParaRPr lang="en-ZA" sz="1800" kern="1200" dirty="0">
              <a:solidFill>
                <a:schemeClr val="folHlink"/>
              </a:solidFill>
              <a:latin typeface="Arial" charset="0"/>
              <a:ea typeface="Times New Roman" pitchFamily="18" charset="0"/>
              <a:cs typeface="Tahoma" pitchFamily="34" charset="0"/>
            </a:endParaRPr>
          </a:p>
          <a:p>
            <a:pPr marL="342900" lvl="2" indent="-342900" algn="just">
              <a:buClrTx/>
              <a:buSzPct val="120000"/>
              <a:buFontTx/>
              <a:buChar char="•"/>
            </a:pPr>
            <a:endParaRPr lang="en-ZA" sz="1800" kern="1200" dirty="0">
              <a:solidFill>
                <a:schemeClr val="folHlink"/>
              </a:solidFill>
              <a:latin typeface="Arial" charset="0"/>
              <a:ea typeface="Times New Roman" pitchFamily="18" charset="0"/>
              <a:cs typeface="Tahoma" pitchFamily="34" charset="0"/>
            </a:endParaRPr>
          </a:p>
          <a:p>
            <a:pPr marL="342900" lvl="2" indent="-342900" algn="just">
              <a:buClrTx/>
              <a:buSzPct val="120000"/>
              <a:buFontTx/>
              <a:buChar char="•"/>
            </a:pPr>
            <a:r>
              <a:rPr lang="x-none" sz="1800" kern="1200">
                <a:solidFill>
                  <a:schemeClr val="folHlink"/>
                </a:solidFill>
                <a:latin typeface="Arial" charset="0"/>
                <a:ea typeface="Times New Roman" pitchFamily="18" charset="0"/>
                <a:cs typeface="Tahoma" pitchFamily="34" charset="0"/>
              </a:rPr>
              <a:t>The joint venture and/or sub-contracting agreements must clearly set out the roles and responsibilities of the primary Bidder and the joint venture and/or sub-contracting party. The agreement must also clearly identify the primary Bidder, who shall be given the power of attorney to bind the other party/parties in respect of matters pertaining to the joint venture and/or sub-contracting arrangement</a:t>
            </a:r>
            <a:r>
              <a:rPr lang="x-none" sz="1800"/>
              <a:t>. </a:t>
            </a:r>
            <a:endParaRPr lang="en-ZA" kern="1200" dirty="0">
              <a:solidFill>
                <a:schemeClr val="folHlink"/>
              </a:solidFill>
              <a:latin typeface="Arial" charset="0"/>
              <a:ea typeface="Times New Roman" pitchFamily="18" charset="0"/>
              <a:cs typeface="Tahoma" pitchFamily="34" charset="0"/>
            </a:endParaRPr>
          </a:p>
          <a:p>
            <a:pPr marL="0" lvl="1" indent="0" algn="just">
              <a:buClrTx/>
              <a:buNone/>
            </a:pPr>
            <a:endParaRPr lang="en-ZA" sz="2000" kern="1200" dirty="0" smtClean="0">
              <a:solidFill>
                <a:schemeClr val="folHlink"/>
              </a:solidFill>
              <a:latin typeface="Arial" charset="0"/>
              <a:ea typeface="Times New Roman" pitchFamily="18" charset="0"/>
              <a:cs typeface="Tahoma" pitchFamily="34" charset="0"/>
            </a:endParaRPr>
          </a:p>
          <a:p>
            <a:pPr marL="0" lvl="1" indent="0" algn="just">
              <a:buClrTx/>
              <a:buNone/>
            </a:pPr>
            <a:r>
              <a:rPr lang="x-none" sz="2000" b="1" kern="1200" smtClean="0">
                <a:solidFill>
                  <a:schemeClr val="folHlink"/>
                </a:solidFill>
                <a:latin typeface="Arial" charset="0"/>
                <a:ea typeface="Times New Roman" pitchFamily="18" charset="0"/>
                <a:cs typeface="Tahoma" pitchFamily="34" charset="0"/>
              </a:rPr>
              <a:t>Joint </a:t>
            </a:r>
            <a:r>
              <a:rPr lang="x-none" sz="2000" b="1" kern="1200">
                <a:solidFill>
                  <a:schemeClr val="folHlink"/>
                </a:solidFill>
                <a:latin typeface="Arial" charset="0"/>
                <a:ea typeface="Times New Roman" pitchFamily="18" charset="0"/>
                <a:cs typeface="Tahoma" pitchFamily="34" charset="0"/>
              </a:rPr>
              <a:t>Ventures and </a:t>
            </a:r>
            <a:r>
              <a:rPr lang="x-none" sz="2000" b="1" kern="1200" smtClean="0">
                <a:solidFill>
                  <a:schemeClr val="folHlink"/>
                </a:solidFill>
                <a:latin typeface="Arial" charset="0"/>
                <a:ea typeface="Times New Roman" pitchFamily="18" charset="0"/>
                <a:cs typeface="Tahoma" pitchFamily="34" charset="0"/>
              </a:rPr>
              <a:t>Consortiums</a:t>
            </a:r>
            <a:endParaRPr lang="en-ZA" sz="2000" b="1" kern="1200" dirty="0" smtClean="0">
              <a:solidFill>
                <a:schemeClr val="folHlink"/>
              </a:solidFill>
              <a:latin typeface="Arial" charset="0"/>
              <a:ea typeface="Times New Roman" pitchFamily="18" charset="0"/>
              <a:cs typeface="Tahoma" pitchFamily="34" charset="0"/>
            </a:endParaRPr>
          </a:p>
          <a:p>
            <a:pPr marL="0" lvl="1" indent="0" algn="just">
              <a:buClrTx/>
              <a:buNone/>
            </a:pPr>
            <a:endParaRPr lang="en-ZA" sz="2000" kern="1200" dirty="0">
              <a:solidFill>
                <a:schemeClr val="folHlink"/>
              </a:solidFill>
              <a:latin typeface="Arial" charset="0"/>
              <a:ea typeface="Times New Roman" pitchFamily="18" charset="0"/>
              <a:cs typeface="Tahoma" pitchFamily="34" charset="0"/>
            </a:endParaRPr>
          </a:p>
          <a:p>
            <a:pPr algn="just"/>
            <a:r>
              <a:rPr lang="x-none" kern="1200">
                <a:solidFill>
                  <a:schemeClr val="folHlink"/>
                </a:solidFill>
                <a:latin typeface="Arial" charset="0"/>
                <a:ea typeface="Times New Roman" pitchFamily="18" charset="0"/>
                <a:cs typeface="Tahoma" pitchFamily="34" charset="0"/>
              </a:rPr>
              <a:t>Incorporated JVs must submit the B-BBEE status of the entity. Unincorporated JVs must submit a consolidated B-BBEE certificate as if they were a group structure for every separate Bid.</a:t>
            </a:r>
            <a:endParaRPr lang="en-ZA" kern="1200" dirty="0">
              <a:solidFill>
                <a:schemeClr val="folHlink"/>
              </a:solidFill>
              <a:latin typeface="Arial" charset="0"/>
              <a:ea typeface="Times New Roman" pitchFamily="18" charset="0"/>
              <a:cs typeface="Tahoma" pitchFamily="34" charset="0"/>
            </a:endParaRPr>
          </a:p>
          <a:p>
            <a:pPr marL="0" indent="0" algn="just">
              <a:buNone/>
            </a:pPr>
            <a:endParaRPr lang="en-ZA" dirty="0"/>
          </a:p>
        </p:txBody>
      </p:sp>
      <p:sp>
        <p:nvSpPr>
          <p:cNvPr id="3" name="Title 2"/>
          <p:cNvSpPr>
            <a:spLocks noGrp="1"/>
          </p:cNvSpPr>
          <p:nvPr>
            <p:ph type="title"/>
          </p:nvPr>
        </p:nvSpPr>
        <p:spPr>
          <a:xfrm>
            <a:off x="172917" y="221364"/>
            <a:ext cx="8853854" cy="261610"/>
          </a:xfrm>
        </p:spPr>
        <p:txBody>
          <a:bodyPr/>
          <a:lstStyle/>
          <a:p>
            <a:r>
              <a:rPr lang="en-ZA" sz="2000" dirty="0" smtClean="0"/>
              <a:t>Joint Ventures</a:t>
            </a:r>
            <a:endParaRPr lang="en-ZA" sz="2000" dirty="0"/>
          </a:p>
        </p:txBody>
      </p:sp>
    </p:spTree>
    <p:extLst>
      <p:ext uri="{BB962C8B-B14F-4D97-AF65-F5344CB8AC3E}">
        <p14:creationId xmlns:p14="http://schemas.microsoft.com/office/powerpoint/2010/main" val="41676304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44080" y="6534142"/>
            <a:ext cx="862012" cy="184666"/>
          </a:xfrm>
        </p:spPr>
        <p:txBody>
          <a:bodyPr/>
          <a:lstStyle/>
          <a:p>
            <a:pPr algn="ctr">
              <a:defRPr/>
            </a:pPr>
            <a:r>
              <a:rPr lang="en-ZA" dirty="0" smtClean="0">
                <a:solidFill>
                  <a:schemeClr val="tx1"/>
                </a:solidFill>
              </a:rPr>
              <a:t>  </a:t>
            </a:r>
            <a:fld id="{1D46AC71-C261-4AF3-BFB1-CCAEF8821007}" type="slidenum">
              <a:rPr lang="en-ZA" smtClean="0">
                <a:solidFill>
                  <a:schemeClr val="tx1"/>
                </a:solidFill>
              </a:rPr>
              <a:pPr algn="ctr">
                <a:defRPr/>
              </a:pPr>
              <a:t>24</a:t>
            </a:fld>
            <a:endParaRPr lang="en-ZA" dirty="0">
              <a:solidFill>
                <a:schemeClr val="tx1"/>
              </a:solidFill>
            </a:endParaRPr>
          </a:p>
        </p:txBody>
      </p:sp>
      <p:sp>
        <p:nvSpPr>
          <p:cNvPr id="7" name="Rectangle 3"/>
          <p:cNvSpPr>
            <a:spLocks noChangeArrowheads="1"/>
          </p:cNvSpPr>
          <p:nvPr/>
        </p:nvSpPr>
        <p:spPr bwMode="auto">
          <a:xfrm>
            <a:off x="500034" y="1071563"/>
            <a:ext cx="8215341" cy="5218112"/>
          </a:xfrm>
          <a:prstGeom prst="rect">
            <a:avLst/>
          </a:prstGeom>
          <a:noFill/>
          <a:ln w="9525" algn="ctr">
            <a:noFill/>
            <a:miter lim="800000"/>
            <a:headEnd/>
            <a:tailEnd/>
          </a:ln>
        </p:spPr>
        <p:txBody>
          <a:bodyPr/>
          <a:lstStyle/>
          <a:p>
            <a:pPr marL="228600" indent="-228600" algn="l">
              <a:lnSpc>
                <a:spcPct val="135000"/>
              </a:lnSpc>
              <a:spcBef>
                <a:spcPct val="75000"/>
              </a:spcBef>
              <a:spcAft>
                <a:spcPct val="10000"/>
              </a:spcAft>
              <a:buClr>
                <a:schemeClr val="accent1"/>
              </a:buClr>
            </a:pPr>
            <a:r>
              <a:rPr lang="en-US" sz="2000" b="1" dirty="0">
                <a:solidFill>
                  <a:srgbClr val="BFBFBF"/>
                </a:solidFill>
                <a:ea typeface="SimSun" pitchFamily="2" charset="-122"/>
              </a:rPr>
              <a:t>1. Welcome and Introduction</a:t>
            </a:r>
          </a:p>
          <a:p>
            <a:pPr marL="228600" indent="-228600">
              <a:lnSpc>
                <a:spcPct val="135000"/>
              </a:lnSpc>
              <a:spcBef>
                <a:spcPct val="75000"/>
              </a:spcBef>
              <a:spcAft>
                <a:spcPct val="10000"/>
              </a:spcAft>
              <a:buClr>
                <a:schemeClr val="accent1"/>
              </a:buClr>
            </a:pPr>
            <a:r>
              <a:rPr lang="en-ZA" sz="2000" b="1" dirty="0">
                <a:solidFill>
                  <a:srgbClr val="BFBFBF"/>
                </a:solidFill>
              </a:rPr>
              <a:t>2. </a:t>
            </a:r>
            <a:r>
              <a:rPr lang="en-ZA" sz="2000" b="1" dirty="0" smtClean="0">
                <a:solidFill>
                  <a:srgbClr val="BFBFBF"/>
                </a:solidFill>
              </a:rPr>
              <a:t>RFP Timelines </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3. </a:t>
            </a:r>
            <a:r>
              <a:rPr lang="en-ZA" sz="2000" b="1" dirty="0" smtClean="0">
                <a:solidFill>
                  <a:srgbClr val="BFBFBF"/>
                </a:solidFill>
              </a:rPr>
              <a:t>Background &amp; Scope of work</a:t>
            </a:r>
          </a:p>
          <a:p>
            <a:pPr marL="228600" indent="-228600">
              <a:lnSpc>
                <a:spcPct val="135000"/>
              </a:lnSpc>
              <a:spcBef>
                <a:spcPct val="75000"/>
              </a:spcBef>
              <a:spcAft>
                <a:spcPct val="10000"/>
              </a:spcAft>
              <a:buClr>
                <a:schemeClr val="accent1"/>
              </a:buClr>
            </a:pPr>
            <a:r>
              <a:rPr lang="en-ZA" sz="2000" b="1" dirty="0" smtClean="0">
                <a:solidFill>
                  <a:srgbClr val="BFBFBF"/>
                </a:solidFill>
              </a:rPr>
              <a:t>4</a:t>
            </a:r>
            <a:r>
              <a:rPr lang="en-ZA" sz="2000" b="1" dirty="0">
                <a:solidFill>
                  <a:srgbClr val="BFBFBF"/>
                </a:solidFill>
              </a:rPr>
              <a:t>. </a:t>
            </a:r>
            <a:r>
              <a:rPr lang="en-ZA" sz="2000" b="1" dirty="0" smtClean="0">
                <a:solidFill>
                  <a:srgbClr val="BFBFBF"/>
                </a:solidFill>
              </a:rPr>
              <a:t>Bid Evaluation Process </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5</a:t>
            </a:r>
            <a:r>
              <a:rPr lang="en-ZA" sz="2000" b="1" dirty="0" smtClean="0">
                <a:solidFill>
                  <a:srgbClr val="BFBFBF"/>
                </a:solidFill>
              </a:rPr>
              <a:t>. </a:t>
            </a:r>
            <a:r>
              <a:rPr lang="en-ZA" sz="2000" b="1" dirty="0">
                <a:solidFill>
                  <a:srgbClr val="BFBFBF"/>
                </a:solidFill>
              </a:rPr>
              <a:t>Price and BBBEE</a:t>
            </a:r>
          </a:p>
          <a:p>
            <a:pPr marL="228600" indent="-228600">
              <a:lnSpc>
                <a:spcPct val="135000"/>
              </a:lnSpc>
              <a:spcBef>
                <a:spcPct val="75000"/>
              </a:spcBef>
              <a:spcAft>
                <a:spcPct val="10000"/>
              </a:spcAft>
              <a:buClr>
                <a:schemeClr val="accent1"/>
              </a:buClr>
            </a:pPr>
            <a:r>
              <a:rPr lang="en-ZA" sz="2000" b="1" dirty="0">
                <a:solidFill>
                  <a:srgbClr val="FF0000"/>
                </a:solidFill>
              </a:rPr>
              <a:t>6</a:t>
            </a:r>
            <a:r>
              <a:rPr lang="en-ZA" sz="2000" b="1" dirty="0" smtClean="0">
                <a:solidFill>
                  <a:srgbClr val="FF0000"/>
                </a:solidFill>
              </a:rPr>
              <a:t>. Draft </a:t>
            </a:r>
            <a:r>
              <a:rPr lang="en-ZA" sz="2000" b="1" dirty="0">
                <a:solidFill>
                  <a:srgbClr val="FF0000"/>
                </a:solidFill>
              </a:rPr>
              <a:t>SLA</a:t>
            </a:r>
          </a:p>
          <a:p>
            <a:pPr marL="228600" indent="-228600">
              <a:lnSpc>
                <a:spcPct val="135000"/>
              </a:lnSpc>
              <a:spcBef>
                <a:spcPct val="75000"/>
              </a:spcBef>
              <a:spcAft>
                <a:spcPct val="10000"/>
              </a:spcAft>
              <a:buClr>
                <a:schemeClr val="accent1"/>
              </a:buClr>
            </a:pPr>
            <a:r>
              <a:rPr lang="en-ZA" sz="2000" b="1" dirty="0">
                <a:solidFill>
                  <a:schemeClr val="tx2"/>
                </a:solidFill>
              </a:rPr>
              <a:t>7</a:t>
            </a:r>
            <a:r>
              <a:rPr lang="en-ZA" sz="2000" b="1" dirty="0" smtClean="0">
                <a:solidFill>
                  <a:schemeClr val="tx2"/>
                </a:solidFill>
              </a:rPr>
              <a:t>. </a:t>
            </a:r>
            <a:r>
              <a:rPr lang="en-ZA" sz="2000" b="1" dirty="0">
                <a:solidFill>
                  <a:schemeClr val="tx2"/>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a:t>
            </a:r>
            <a:r>
              <a:rPr lang="en-ZA" sz="2000" b="1" dirty="0">
                <a:solidFill>
                  <a:schemeClr val="tx2"/>
                </a:solidFill>
              </a:rPr>
              <a:t>Q&amp;A</a:t>
            </a:r>
            <a:endParaRPr lang="en-ZA" sz="1200" dirty="0"/>
          </a:p>
          <a:p>
            <a:pPr marL="228600" indent="-228600"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Table of Content</a:t>
            </a:r>
          </a:p>
        </p:txBody>
      </p:sp>
    </p:spTree>
    <p:extLst>
      <p:ext uri="{BB962C8B-B14F-4D97-AF65-F5344CB8AC3E}">
        <p14:creationId xmlns:p14="http://schemas.microsoft.com/office/powerpoint/2010/main" val="28869854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880134" y="-3175"/>
            <a:ext cx="35266" cy="76944"/>
          </a:xfrm>
        </p:spPr>
        <p:txBody>
          <a:bodyPr/>
          <a:lstStyle/>
          <a:p>
            <a:pPr>
              <a:defRPr/>
            </a:pPr>
            <a:fld id="{6EBFA4D0-3530-4B6B-9F3B-7DF38293B480}" type="slidenum">
              <a:rPr lang="en-GB" smtClean="0"/>
              <a:pPr>
                <a:defRPr/>
              </a:pPr>
              <a:t>25</a:t>
            </a:fld>
            <a:endParaRPr lang="en-GB" dirty="0"/>
          </a:p>
        </p:txBody>
      </p:sp>
      <p:sp>
        <p:nvSpPr>
          <p:cNvPr id="5"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Service Level Agreement</a:t>
            </a:r>
          </a:p>
        </p:txBody>
      </p:sp>
      <p:sp>
        <p:nvSpPr>
          <p:cNvPr id="6" name="Content Placeholder 2"/>
          <p:cNvSpPr txBox="1">
            <a:spLocks/>
          </p:cNvSpPr>
          <p:nvPr/>
        </p:nvSpPr>
        <p:spPr>
          <a:xfrm>
            <a:off x="94933" y="902334"/>
            <a:ext cx="8793162" cy="4563045"/>
          </a:xfrm>
          <a:prstGeom prst="rect">
            <a:avLst/>
          </a:prstGeom>
        </p:spPr>
        <p:txBody>
          <a:bodyPr/>
          <a:lstStyle>
            <a:lvl1pPr marL="342900" indent="-342900" algn="l" defTabSz="912813" rtl="0" eaLnBrk="0" fontAlgn="base" hangingPunct="0">
              <a:spcBef>
                <a:spcPct val="0"/>
              </a:spcBef>
              <a:spcAft>
                <a:spcPct val="0"/>
              </a:spcAft>
              <a:buSzPct val="120000"/>
              <a:buChar char="•"/>
              <a:defRPr sz="1600">
                <a:solidFill>
                  <a:schemeClr val="tx1"/>
                </a:solidFill>
                <a:latin typeface="+mn-lt"/>
                <a:ea typeface="+mn-ea"/>
                <a:cs typeface="+mn-cs"/>
              </a:defRPr>
            </a:lvl1pPr>
            <a:lvl2pPr marL="146050" indent="-144463" algn="l" defTabSz="912813" rtl="0" eaLnBrk="0" fontAlgn="base" hangingPunct="0">
              <a:spcBef>
                <a:spcPct val="0"/>
              </a:spcBef>
              <a:spcAft>
                <a:spcPct val="0"/>
              </a:spcAft>
              <a:buClr>
                <a:schemeClr val="tx2"/>
              </a:buClr>
              <a:buSzPct val="120000"/>
              <a:buChar char="•"/>
              <a:defRPr sz="1600">
                <a:solidFill>
                  <a:schemeClr val="tx1"/>
                </a:solidFill>
                <a:latin typeface="+mn-lt"/>
              </a:defRPr>
            </a:lvl2pPr>
            <a:lvl3pPr marL="300038" indent="-150813" algn="l" defTabSz="912813" rtl="0" eaLnBrk="0" fontAlgn="base" hangingPunct="0">
              <a:spcBef>
                <a:spcPct val="0"/>
              </a:spcBef>
              <a:spcAft>
                <a:spcPct val="0"/>
              </a:spcAft>
              <a:buClr>
                <a:schemeClr val="tx2"/>
              </a:buClr>
              <a:buFont typeface="Times New Roman" pitchFamily="18" charset="0"/>
              <a:buChar char="–"/>
              <a:defRPr sz="1600">
                <a:solidFill>
                  <a:schemeClr val="tx1"/>
                </a:solidFill>
                <a:latin typeface="+mn-lt"/>
              </a:defRPr>
            </a:lvl3pPr>
            <a:lvl4pPr marL="439738" indent="-136525" algn="l" defTabSz="912813" rtl="0" eaLnBrk="0" fontAlgn="base" hangingPunct="0">
              <a:spcBef>
                <a:spcPct val="0"/>
              </a:spcBef>
              <a:spcAft>
                <a:spcPct val="0"/>
              </a:spcAft>
              <a:buClr>
                <a:schemeClr val="tx2"/>
              </a:buClr>
              <a:buSzPct val="89000"/>
              <a:buChar char="•"/>
              <a:defRPr sz="1600">
                <a:solidFill>
                  <a:schemeClr val="tx1"/>
                </a:solidFill>
                <a:latin typeface="+mn-lt"/>
              </a:defRPr>
            </a:lvl4pPr>
            <a:lvl5pPr marL="593725" indent="-150813" algn="l" defTabSz="912813" rtl="0" eaLnBrk="0" fontAlgn="base" hangingPunct="0">
              <a:spcBef>
                <a:spcPct val="0"/>
              </a:spcBef>
              <a:spcAft>
                <a:spcPct val="0"/>
              </a:spcAft>
              <a:buClr>
                <a:schemeClr val="tx2"/>
              </a:buClr>
              <a:buSzPct val="75000"/>
              <a:buFont typeface="Times New Roman" pitchFamily="18" charset="0"/>
              <a:buChar char="–"/>
              <a:defRPr sz="1600">
                <a:solidFill>
                  <a:schemeClr val="tx1"/>
                </a:solidFill>
                <a:latin typeface="+mn-lt"/>
              </a:defRPr>
            </a:lvl5pPr>
            <a:lvl6pPr marL="1060921"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6pPr>
            <a:lvl7pPr marL="1527402"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7pPr>
            <a:lvl8pPr marL="1993884"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8pPr>
            <a:lvl9pPr marL="2460365" indent="-152254" algn="l" defTabSz="913526" rtl="0" eaLnBrk="1" fontAlgn="base" hangingPunct="1">
              <a:spcBef>
                <a:spcPct val="0"/>
              </a:spcBef>
              <a:spcAft>
                <a:spcPct val="0"/>
              </a:spcAft>
              <a:buClr>
                <a:schemeClr val="tx2"/>
              </a:buClr>
              <a:buSzPct val="75000"/>
              <a:buFont typeface="Times New Roman" pitchFamily="18" charset="0"/>
              <a:buChar char="–"/>
              <a:defRPr sz="1600">
                <a:solidFill>
                  <a:schemeClr val="tx1"/>
                </a:solidFill>
                <a:latin typeface="+mn-lt"/>
              </a:defRPr>
            </a:lvl9pPr>
          </a:lstStyle>
          <a:p>
            <a:pPr marL="0" indent="0" algn="just">
              <a:buFontTx/>
              <a:buNone/>
            </a:pPr>
            <a:r>
              <a:rPr lang="en-GB" kern="0" dirty="0" smtClean="0">
                <a:solidFill>
                  <a:schemeClr val="tx2">
                    <a:lumMod val="75000"/>
                  </a:schemeClr>
                </a:solidFill>
                <a:latin typeface="Arial" panose="020B0604020202020204" pitchFamily="34" charset="0"/>
                <a:cs typeface="Arial" panose="020B0604020202020204" pitchFamily="34" charset="0"/>
              </a:rPr>
              <a:t> </a:t>
            </a:r>
            <a:endParaRPr lang="en-ZA" kern="0" dirty="0" smtClean="0">
              <a:solidFill>
                <a:schemeClr val="tx2">
                  <a:lumMod val="75000"/>
                </a:schemeClr>
              </a:solidFill>
              <a:latin typeface="Arial" panose="020B0604020202020204" pitchFamily="34" charset="0"/>
              <a:cs typeface="Arial" panose="020B0604020202020204" pitchFamily="34" charset="0"/>
            </a:endParaRPr>
          </a:p>
          <a:p>
            <a:pPr marL="0" indent="0" algn="just">
              <a:buNone/>
            </a:pPr>
            <a:r>
              <a:rPr lang="en-ZA" sz="1800" kern="0" dirty="0">
                <a:solidFill>
                  <a:schemeClr val="tx2">
                    <a:lumMod val="75000"/>
                  </a:schemeClr>
                </a:solidFill>
                <a:latin typeface="Arial" panose="020B0604020202020204" pitchFamily="34" charset="0"/>
                <a:cs typeface="Arial" panose="020B0604020202020204" pitchFamily="34" charset="0"/>
              </a:rPr>
              <a:t>Service Providers are requested to: </a:t>
            </a:r>
            <a:endParaRPr lang="en-ZA" sz="1800" kern="0" dirty="0" smtClean="0">
              <a:solidFill>
                <a:schemeClr val="tx2">
                  <a:lumMod val="75000"/>
                </a:schemeClr>
              </a:solidFill>
              <a:latin typeface="Arial" panose="020B0604020202020204" pitchFamily="34" charset="0"/>
              <a:cs typeface="Arial" panose="020B0604020202020204" pitchFamily="34" charset="0"/>
            </a:endParaRPr>
          </a:p>
          <a:p>
            <a:pPr marL="0" indent="0" algn="just">
              <a:buNone/>
            </a:pPr>
            <a:endParaRPr lang="en-ZA" sz="1800" kern="0" dirty="0">
              <a:solidFill>
                <a:schemeClr val="tx2">
                  <a:lumMod val="75000"/>
                </a:schemeClr>
              </a:solidFill>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q"/>
            </a:pPr>
            <a:r>
              <a:rPr lang="en-ZA" sz="1800" kern="0" dirty="0">
                <a:solidFill>
                  <a:schemeClr val="tx2">
                    <a:lumMod val="75000"/>
                  </a:schemeClr>
                </a:solidFill>
                <a:latin typeface="Arial" panose="020B0604020202020204" pitchFamily="34" charset="0"/>
                <a:cs typeface="Arial" panose="020B0604020202020204" pitchFamily="34" charset="0"/>
              </a:rPr>
              <a:t>Comment on the terms and conditions set out in the </a:t>
            </a:r>
            <a:r>
              <a:rPr lang="en-ZA" sz="1800" kern="0" dirty="0" smtClean="0">
                <a:solidFill>
                  <a:schemeClr val="tx2">
                    <a:lumMod val="75000"/>
                  </a:schemeClr>
                </a:solidFill>
                <a:latin typeface="Arial" panose="020B0604020202020204" pitchFamily="34" charset="0"/>
                <a:cs typeface="Arial" panose="020B0604020202020204" pitchFamily="34" charset="0"/>
              </a:rPr>
              <a:t>services </a:t>
            </a:r>
            <a:r>
              <a:rPr lang="en-ZA" sz="1800" kern="0" dirty="0">
                <a:solidFill>
                  <a:schemeClr val="tx2">
                    <a:lumMod val="75000"/>
                  </a:schemeClr>
                </a:solidFill>
                <a:latin typeface="Arial" panose="020B0604020202020204" pitchFamily="34" charset="0"/>
                <a:cs typeface="Arial" panose="020B0604020202020204" pitchFamily="34" charset="0"/>
              </a:rPr>
              <a:t>a</a:t>
            </a:r>
            <a:r>
              <a:rPr lang="en-ZA" sz="1800" kern="0" dirty="0" smtClean="0">
                <a:solidFill>
                  <a:schemeClr val="tx2">
                    <a:lumMod val="75000"/>
                  </a:schemeClr>
                </a:solidFill>
                <a:latin typeface="Arial" panose="020B0604020202020204" pitchFamily="34" charset="0"/>
                <a:cs typeface="Arial" panose="020B0604020202020204" pitchFamily="34" charset="0"/>
              </a:rPr>
              <a:t>greement </a:t>
            </a:r>
            <a:r>
              <a:rPr lang="en-ZA" sz="1800" kern="0" dirty="0">
                <a:solidFill>
                  <a:schemeClr val="tx2">
                    <a:lumMod val="75000"/>
                  </a:schemeClr>
                </a:solidFill>
                <a:latin typeface="Arial" panose="020B0604020202020204" pitchFamily="34" charset="0"/>
                <a:cs typeface="Arial" panose="020B0604020202020204" pitchFamily="34" charset="0"/>
              </a:rPr>
              <a:t>and where necessary, make proposals to the terms and conditions; </a:t>
            </a:r>
          </a:p>
          <a:p>
            <a:pPr algn="just">
              <a:lnSpc>
                <a:spcPct val="150000"/>
              </a:lnSpc>
              <a:buFont typeface="Wingdings" panose="05000000000000000000" pitchFamily="2" charset="2"/>
              <a:buChar char="q"/>
            </a:pPr>
            <a:r>
              <a:rPr lang="en-ZA" sz="1800" kern="0" dirty="0">
                <a:solidFill>
                  <a:schemeClr val="tx2">
                    <a:lumMod val="75000"/>
                  </a:schemeClr>
                </a:solidFill>
                <a:latin typeface="Arial" panose="020B0604020202020204" pitchFamily="34" charset="0"/>
                <a:cs typeface="Arial" panose="020B0604020202020204" pitchFamily="34" charset="0"/>
              </a:rPr>
              <a:t>Each comment and/or amendment must be explained; and </a:t>
            </a:r>
          </a:p>
          <a:p>
            <a:pPr algn="just">
              <a:lnSpc>
                <a:spcPct val="150000"/>
              </a:lnSpc>
              <a:buFont typeface="Wingdings" panose="05000000000000000000" pitchFamily="2" charset="2"/>
              <a:buChar char="q"/>
            </a:pPr>
            <a:r>
              <a:rPr lang="en-ZA" sz="1800" kern="0" dirty="0">
                <a:solidFill>
                  <a:schemeClr val="tx2">
                    <a:lumMod val="75000"/>
                  </a:schemeClr>
                </a:solidFill>
                <a:latin typeface="Arial" panose="020B0604020202020204" pitchFamily="34" charset="0"/>
                <a:cs typeface="Arial" panose="020B0604020202020204" pitchFamily="34" charset="0"/>
              </a:rPr>
              <a:t>All changes and/or amendments to the </a:t>
            </a:r>
            <a:r>
              <a:rPr lang="en-ZA" sz="1800" kern="0" dirty="0" smtClean="0">
                <a:solidFill>
                  <a:schemeClr val="tx2">
                    <a:lumMod val="75000"/>
                  </a:schemeClr>
                </a:solidFill>
                <a:latin typeface="Arial" panose="020B0604020202020204" pitchFamily="34" charset="0"/>
                <a:cs typeface="Arial" panose="020B0604020202020204" pitchFamily="34" charset="0"/>
              </a:rPr>
              <a:t>services </a:t>
            </a:r>
            <a:r>
              <a:rPr lang="en-ZA" sz="1800" kern="0" dirty="0">
                <a:solidFill>
                  <a:schemeClr val="tx2">
                    <a:lumMod val="75000"/>
                  </a:schemeClr>
                </a:solidFill>
                <a:latin typeface="Arial" panose="020B0604020202020204" pitchFamily="34" charset="0"/>
                <a:cs typeface="Arial" panose="020B0604020202020204" pitchFamily="34" charset="0"/>
              </a:rPr>
              <a:t>a</a:t>
            </a:r>
            <a:r>
              <a:rPr lang="en-ZA" sz="1800" kern="0" dirty="0" smtClean="0">
                <a:solidFill>
                  <a:schemeClr val="tx2">
                    <a:lumMod val="75000"/>
                  </a:schemeClr>
                </a:solidFill>
                <a:latin typeface="Arial" panose="020B0604020202020204" pitchFamily="34" charset="0"/>
                <a:cs typeface="Arial" panose="020B0604020202020204" pitchFamily="34" charset="0"/>
              </a:rPr>
              <a:t>greement </a:t>
            </a:r>
            <a:r>
              <a:rPr lang="en-ZA" sz="1800" kern="0" dirty="0">
                <a:solidFill>
                  <a:schemeClr val="tx2">
                    <a:lumMod val="75000"/>
                  </a:schemeClr>
                </a:solidFill>
                <a:latin typeface="Arial" panose="020B0604020202020204" pitchFamily="34" charset="0"/>
                <a:cs typeface="Arial" panose="020B0604020202020204" pitchFamily="34" charset="0"/>
              </a:rPr>
              <a:t>must be in an easily identifiable colour font and tracked for ease of reference. </a:t>
            </a:r>
          </a:p>
          <a:p>
            <a:pPr algn="just">
              <a:lnSpc>
                <a:spcPct val="150000"/>
              </a:lnSpc>
              <a:buFont typeface="Wingdings" panose="05000000000000000000" pitchFamily="2" charset="2"/>
              <a:buChar char="q"/>
            </a:pPr>
            <a:r>
              <a:rPr lang="en-ZA" sz="1800" kern="0" dirty="0">
                <a:solidFill>
                  <a:schemeClr val="tx2">
                    <a:lumMod val="75000"/>
                  </a:schemeClr>
                </a:solidFill>
                <a:latin typeface="Arial" panose="020B0604020202020204" pitchFamily="34" charset="0"/>
                <a:cs typeface="Arial" panose="020B0604020202020204" pitchFamily="34" charset="0"/>
              </a:rPr>
              <a:t>SARS reserves the right to accept or reject any or all amendments or additions proposed by a </a:t>
            </a:r>
            <a:r>
              <a:rPr lang="en-ZA" sz="1800" kern="0" dirty="0" smtClean="0">
                <a:solidFill>
                  <a:schemeClr val="tx2">
                    <a:lumMod val="75000"/>
                  </a:schemeClr>
                </a:solidFill>
                <a:latin typeface="Arial" panose="020B0604020202020204" pitchFamily="34" charset="0"/>
                <a:cs typeface="Arial" panose="020B0604020202020204" pitchFamily="34" charset="0"/>
              </a:rPr>
              <a:t>service </a:t>
            </a:r>
            <a:r>
              <a:rPr lang="en-ZA" sz="1800" kern="0" dirty="0">
                <a:solidFill>
                  <a:schemeClr val="tx2">
                    <a:lumMod val="75000"/>
                  </a:schemeClr>
                </a:solidFill>
                <a:latin typeface="Arial" panose="020B0604020202020204" pitchFamily="34" charset="0"/>
                <a:cs typeface="Arial" panose="020B0604020202020204" pitchFamily="34" charset="0"/>
              </a:rPr>
              <a:t>p</a:t>
            </a:r>
            <a:r>
              <a:rPr lang="en-ZA" sz="1800" kern="0" dirty="0" smtClean="0">
                <a:solidFill>
                  <a:schemeClr val="tx2">
                    <a:lumMod val="75000"/>
                  </a:schemeClr>
                </a:solidFill>
                <a:latin typeface="Arial" panose="020B0604020202020204" pitchFamily="34" charset="0"/>
                <a:cs typeface="Arial" panose="020B0604020202020204" pitchFamily="34" charset="0"/>
              </a:rPr>
              <a:t>rovider </a:t>
            </a:r>
            <a:r>
              <a:rPr lang="en-ZA" sz="1800" kern="0" dirty="0">
                <a:solidFill>
                  <a:schemeClr val="tx2">
                    <a:lumMod val="75000"/>
                  </a:schemeClr>
                </a:solidFill>
                <a:latin typeface="Arial" panose="020B0604020202020204" pitchFamily="34" charset="0"/>
                <a:cs typeface="Arial" panose="020B0604020202020204" pitchFamily="34" charset="0"/>
              </a:rPr>
              <a:t>if such amendments or additions are unacceptable to SARS or pose a risk to the organisation</a:t>
            </a:r>
            <a:r>
              <a:rPr lang="en-ZA" sz="1800" dirty="0">
                <a:solidFill>
                  <a:schemeClr val="tx2">
                    <a:lumMod val="75000"/>
                  </a:schemeClr>
                </a:solidFill>
                <a:latin typeface="Arial" panose="020B0604020202020204" pitchFamily="34" charset="0"/>
                <a:cs typeface="Arial" panose="020B0604020202020204" pitchFamily="34" charset="0"/>
              </a:rPr>
              <a:t>. </a:t>
            </a:r>
            <a:endParaRPr lang="en-ZA" sz="1800" dirty="0" smtClean="0">
              <a:solidFill>
                <a:schemeClr val="tx2">
                  <a:lumMod val="75000"/>
                </a:schemeClr>
              </a:solidFill>
              <a:latin typeface="Arial" panose="020B0604020202020204" pitchFamily="34" charset="0"/>
              <a:cs typeface="Arial" panose="020B0604020202020204" pitchFamily="34" charset="0"/>
            </a:endParaRPr>
          </a:p>
          <a:p>
            <a:pPr algn="just">
              <a:lnSpc>
                <a:spcPct val="150000"/>
              </a:lnSpc>
            </a:pPr>
            <a:endParaRPr lang="en-ZA" kern="0" dirty="0">
              <a:solidFill>
                <a:schemeClr val="tx2">
                  <a:lumMod val="75000"/>
                </a:schemeClr>
              </a:solidFill>
              <a:latin typeface="Arial" panose="020B0604020202020204" pitchFamily="34" charset="0"/>
              <a:cs typeface="Arial" panose="020B0604020202020204" pitchFamily="34" charset="0"/>
            </a:endParaRPr>
          </a:p>
          <a:p>
            <a:pPr algn="just"/>
            <a:endParaRPr lang="en-GB" sz="1200" kern="0" dirty="0" smtClean="0">
              <a:solidFill>
                <a:schemeClr val="tx2">
                  <a:lumMod val="75000"/>
                </a:schemeClr>
              </a:solidFill>
              <a:latin typeface="Arial" panose="020B0604020202020204" pitchFamily="34" charset="0"/>
              <a:cs typeface="Arial" panose="020B0604020202020204" pitchFamily="34" charset="0"/>
            </a:endParaRPr>
          </a:p>
          <a:p>
            <a:pPr marL="0" indent="0" algn="just">
              <a:buFontTx/>
              <a:buNone/>
            </a:pPr>
            <a:endParaRPr lang="en-ZA" sz="1200" kern="0" dirty="0" smtClean="0">
              <a:solidFill>
                <a:schemeClr val="tx2">
                  <a:lumMod val="75000"/>
                </a:schemeClr>
              </a:solidFill>
              <a:latin typeface="Arial" panose="020B0604020202020204" pitchFamily="34" charset="0"/>
              <a:cs typeface="Arial" panose="020B0604020202020204" pitchFamily="34" charset="0"/>
            </a:endParaRPr>
          </a:p>
          <a:p>
            <a:pPr algn="just"/>
            <a:endParaRPr lang="en-ZA" sz="1200" kern="0" dirty="0">
              <a:solidFill>
                <a:schemeClr val="tx2">
                  <a:lumMod val="75000"/>
                </a:schemeClr>
              </a:solidFill>
              <a:latin typeface="Arial" panose="020B0604020202020204" pitchFamily="34" charset="0"/>
              <a:cs typeface="Arial" panose="020B0604020202020204" pitchFamily="34" charset="0"/>
            </a:endParaRPr>
          </a:p>
        </p:txBody>
      </p:sp>
      <p:sp>
        <p:nvSpPr>
          <p:cNvPr id="7" name="Slide Number Placeholder 7"/>
          <p:cNvSpPr>
            <a:spLocks noGrp="1"/>
          </p:cNvSpPr>
          <p:nvPr>
            <p:ph type="sldNum" sz="quarter" idx="11"/>
          </p:nvPr>
        </p:nvSpPr>
        <p:spPr>
          <a:xfrm>
            <a:off x="6963021" y="6519723"/>
            <a:ext cx="862012" cy="184666"/>
          </a:xfrm>
        </p:spPr>
        <p:txBody>
          <a:bodyPr/>
          <a:lstStyle/>
          <a:p>
            <a:pPr algn="ctr">
              <a:defRPr/>
            </a:pPr>
            <a:r>
              <a:rPr lang="en-ZA" dirty="0" smtClean="0">
                <a:solidFill>
                  <a:schemeClr val="tx1"/>
                </a:solidFill>
              </a:rPr>
              <a:t>               </a:t>
            </a:r>
            <a:fld id="{1D46AC71-C261-4AF3-BFB1-CCAEF8821007}" type="slidenum">
              <a:rPr lang="en-ZA" smtClean="0">
                <a:solidFill>
                  <a:schemeClr val="tx1"/>
                </a:solidFill>
              </a:rPr>
              <a:pPr algn="ctr">
                <a:defRPr/>
              </a:pPr>
              <a:t>25</a:t>
            </a:fld>
            <a:endParaRPr lang="en-ZA" dirty="0">
              <a:solidFill>
                <a:schemeClr val="tx1"/>
              </a:solidFill>
            </a:endParaRPr>
          </a:p>
        </p:txBody>
      </p:sp>
    </p:spTree>
    <p:extLst>
      <p:ext uri="{BB962C8B-B14F-4D97-AF65-F5344CB8AC3E}">
        <p14:creationId xmlns:p14="http://schemas.microsoft.com/office/powerpoint/2010/main" val="26833310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44080" y="6534142"/>
            <a:ext cx="862012" cy="184666"/>
          </a:xfrm>
        </p:spPr>
        <p:txBody>
          <a:bodyPr/>
          <a:lstStyle/>
          <a:p>
            <a:pPr algn="ctr">
              <a:defRPr/>
            </a:pPr>
            <a:fld id="{1D46AC71-C261-4AF3-BFB1-CCAEF8821007}" type="slidenum">
              <a:rPr lang="en-ZA" smtClean="0">
                <a:solidFill>
                  <a:schemeClr val="tx1"/>
                </a:solidFill>
              </a:rPr>
              <a:pPr algn="ctr">
                <a:defRPr/>
              </a:pPr>
              <a:t>26</a:t>
            </a:fld>
            <a:endParaRPr lang="en-ZA" dirty="0">
              <a:solidFill>
                <a:schemeClr val="tx1"/>
              </a:solidFill>
            </a:endParaRPr>
          </a:p>
        </p:txBody>
      </p:sp>
      <p:sp>
        <p:nvSpPr>
          <p:cNvPr id="7" name="Rectangle 3"/>
          <p:cNvSpPr>
            <a:spLocks noChangeArrowheads="1"/>
          </p:cNvSpPr>
          <p:nvPr/>
        </p:nvSpPr>
        <p:spPr bwMode="auto">
          <a:xfrm>
            <a:off x="500034" y="1071563"/>
            <a:ext cx="8215341" cy="5218112"/>
          </a:xfrm>
          <a:prstGeom prst="rect">
            <a:avLst/>
          </a:prstGeom>
          <a:noFill/>
          <a:ln w="9525" algn="ctr">
            <a:noFill/>
            <a:miter lim="800000"/>
            <a:headEnd/>
            <a:tailEnd/>
          </a:ln>
        </p:spPr>
        <p:txBody>
          <a:bodyPr/>
          <a:lstStyle/>
          <a:p>
            <a:pPr marL="228600" indent="-228600" algn="l">
              <a:lnSpc>
                <a:spcPct val="135000"/>
              </a:lnSpc>
              <a:spcBef>
                <a:spcPct val="75000"/>
              </a:spcBef>
              <a:spcAft>
                <a:spcPct val="10000"/>
              </a:spcAft>
              <a:buClr>
                <a:schemeClr val="accent1"/>
              </a:buClr>
            </a:pPr>
            <a:r>
              <a:rPr lang="en-US" sz="2000" b="1" dirty="0">
                <a:solidFill>
                  <a:srgbClr val="BFBFBF"/>
                </a:solidFill>
                <a:ea typeface="SimSun" pitchFamily="2" charset="-122"/>
              </a:rPr>
              <a:t>1. Welcome and Introduction</a:t>
            </a:r>
          </a:p>
          <a:p>
            <a:pPr marL="228600" indent="-228600">
              <a:lnSpc>
                <a:spcPct val="135000"/>
              </a:lnSpc>
              <a:spcBef>
                <a:spcPct val="75000"/>
              </a:spcBef>
              <a:spcAft>
                <a:spcPct val="10000"/>
              </a:spcAft>
              <a:buClr>
                <a:schemeClr val="accent1"/>
              </a:buClr>
            </a:pPr>
            <a:r>
              <a:rPr lang="en-ZA" sz="2000" b="1" dirty="0">
                <a:solidFill>
                  <a:srgbClr val="BFBFBF"/>
                </a:solidFill>
              </a:rPr>
              <a:t>2. </a:t>
            </a:r>
            <a:r>
              <a:rPr lang="en-ZA" sz="2000" b="1" dirty="0" smtClean="0">
                <a:solidFill>
                  <a:srgbClr val="BFBFBF"/>
                </a:solidFill>
              </a:rPr>
              <a:t>RFP Timelines </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3. </a:t>
            </a:r>
            <a:r>
              <a:rPr lang="en-ZA" sz="2000" b="1" dirty="0" smtClean="0">
                <a:solidFill>
                  <a:srgbClr val="BFBFBF"/>
                </a:solidFill>
              </a:rPr>
              <a:t>Background &amp; </a:t>
            </a:r>
            <a:r>
              <a:rPr lang="en-ZA" sz="2000" b="1" dirty="0">
                <a:solidFill>
                  <a:schemeClr val="bg1">
                    <a:lumMod val="75000"/>
                  </a:schemeClr>
                </a:solidFill>
              </a:rPr>
              <a:t>Scope of </a:t>
            </a:r>
            <a:r>
              <a:rPr lang="en-ZA" sz="2000" b="1" dirty="0" smtClean="0">
                <a:solidFill>
                  <a:schemeClr val="bg1">
                    <a:lumMod val="75000"/>
                  </a:schemeClr>
                </a:solidFill>
              </a:rPr>
              <a:t>Work</a:t>
            </a:r>
            <a:endParaRPr lang="en-ZA" sz="2000" b="1" dirty="0" smtClean="0">
              <a:solidFill>
                <a:srgbClr val="BFBFBF"/>
              </a:solidFill>
            </a:endParaRPr>
          </a:p>
          <a:p>
            <a:pPr marL="228600" indent="-228600">
              <a:lnSpc>
                <a:spcPct val="135000"/>
              </a:lnSpc>
              <a:spcBef>
                <a:spcPct val="75000"/>
              </a:spcBef>
              <a:spcAft>
                <a:spcPct val="10000"/>
              </a:spcAft>
              <a:buClr>
                <a:schemeClr val="accent1"/>
              </a:buClr>
            </a:pPr>
            <a:r>
              <a:rPr lang="en-ZA" sz="2000" b="1" dirty="0" smtClean="0">
                <a:solidFill>
                  <a:srgbClr val="BFBFBF"/>
                </a:solidFill>
              </a:rPr>
              <a:t>4</a:t>
            </a:r>
            <a:r>
              <a:rPr lang="en-ZA" sz="2000" b="1" dirty="0">
                <a:solidFill>
                  <a:srgbClr val="BFBFBF"/>
                </a:solidFill>
              </a:rPr>
              <a:t>. </a:t>
            </a:r>
            <a:r>
              <a:rPr lang="en-ZA" sz="2000" b="1" dirty="0" smtClean="0">
                <a:solidFill>
                  <a:srgbClr val="BFBFBF"/>
                </a:solidFill>
              </a:rPr>
              <a:t>Bid Evaluation Process </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5</a:t>
            </a:r>
            <a:r>
              <a:rPr lang="en-ZA" sz="2000" b="1" dirty="0" smtClean="0">
                <a:solidFill>
                  <a:srgbClr val="BFBFBF"/>
                </a:solidFill>
              </a:rPr>
              <a:t>. Price &amp; BBBEE</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6</a:t>
            </a:r>
            <a:r>
              <a:rPr lang="en-ZA" sz="2000" b="1" dirty="0" smtClean="0">
                <a:solidFill>
                  <a:srgbClr val="BFBFBF"/>
                </a:solidFill>
              </a:rPr>
              <a:t>. Draft </a:t>
            </a:r>
            <a:r>
              <a:rPr lang="en-ZA" sz="2000" b="1" dirty="0">
                <a:solidFill>
                  <a:srgbClr val="BFBFBF"/>
                </a:solidFill>
              </a:rPr>
              <a:t>SLA</a:t>
            </a:r>
          </a:p>
          <a:p>
            <a:pPr marL="228600" indent="-228600">
              <a:lnSpc>
                <a:spcPct val="135000"/>
              </a:lnSpc>
              <a:spcBef>
                <a:spcPct val="75000"/>
              </a:spcBef>
              <a:spcAft>
                <a:spcPct val="10000"/>
              </a:spcAft>
              <a:buClr>
                <a:schemeClr val="accent1"/>
              </a:buClr>
            </a:pPr>
            <a:r>
              <a:rPr lang="en-ZA" sz="2000" b="1" dirty="0">
                <a:solidFill>
                  <a:srgbClr val="FF0000"/>
                </a:solidFill>
              </a:rPr>
              <a:t>7</a:t>
            </a:r>
            <a:r>
              <a:rPr lang="en-ZA" sz="2000" b="1" dirty="0" smtClean="0">
                <a:solidFill>
                  <a:srgbClr val="FF0000"/>
                </a:solidFill>
              </a:rPr>
              <a:t>. </a:t>
            </a:r>
            <a:r>
              <a:rPr lang="en-ZA" sz="2000" b="1" dirty="0">
                <a:solidFill>
                  <a:srgbClr val="FF0000"/>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a:t>
            </a:r>
            <a:r>
              <a:rPr lang="en-ZA" sz="2000" b="1" dirty="0">
                <a:solidFill>
                  <a:schemeClr val="tx2"/>
                </a:solidFill>
              </a:rPr>
              <a:t>Q&amp;A</a:t>
            </a:r>
            <a:endParaRPr lang="en-ZA" sz="1200" dirty="0"/>
          </a:p>
          <a:p>
            <a:pPr marL="228600" indent="-228600"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Table of Content</a:t>
            </a:r>
          </a:p>
        </p:txBody>
      </p:sp>
    </p:spTree>
    <p:extLst>
      <p:ext uri="{BB962C8B-B14F-4D97-AF65-F5344CB8AC3E}">
        <p14:creationId xmlns:p14="http://schemas.microsoft.com/office/powerpoint/2010/main" val="9204087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64400" y="6564622"/>
            <a:ext cx="862012" cy="184666"/>
          </a:xfrm>
        </p:spPr>
        <p:txBody>
          <a:bodyPr/>
          <a:lstStyle/>
          <a:p>
            <a:pPr algn="ctr">
              <a:defRPr/>
            </a:pPr>
            <a:fld id="{1D46AC71-C261-4AF3-BFB1-CCAEF8821007}" type="slidenum">
              <a:rPr lang="en-ZA" smtClean="0">
                <a:solidFill>
                  <a:schemeClr val="tx1"/>
                </a:solidFill>
              </a:rPr>
              <a:pPr algn="ctr">
                <a:defRPr/>
              </a:pPr>
              <a:t>27</a:t>
            </a:fld>
            <a:endParaRPr lang="en-ZA" dirty="0">
              <a:solidFill>
                <a:schemeClr val="tx1"/>
              </a:solidFill>
            </a:endParaRPr>
          </a:p>
        </p:txBody>
      </p:sp>
      <p:pic>
        <p:nvPicPr>
          <p:cNvPr id="9" name="Picture 5" descr="CD2"/>
          <p:cNvPicPr>
            <a:picLocks noChangeAspect="1" noChangeArrowheads="1"/>
          </p:cNvPicPr>
          <p:nvPr/>
        </p:nvPicPr>
        <p:blipFill>
          <a:blip r:embed="rId3"/>
          <a:srcRect/>
          <a:stretch>
            <a:fillRect/>
          </a:stretch>
        </p:blipFill>
        <p:spPr bwMode="auto">
          <a:xfrm>
            <a:off x="5429250" y="2722563"/>
            <a:ext cx="1114425" cy="1104900"/>
          </a:xfrm>
          <a:prstGeom prst="rect">
            <a:avLst/>
          </a:prstGeom>
          <a:noFill/>
          <a:ln w="9525">
            <a:noFill/>
            <a:miter lim="800000"/>
            <a:headEnd/>
            <a:tailEnd/>
          </a:ln>
        </p:spPr>
      </p:pic>
      <p:sp>
        <p:nvSpPr>
          <p:cNvPr id="11" name="Text Box 8"/>
          <p:cNvSpPr txBox="1">
            <a:spLocks noChangeArrowheads="1"/>
          </p:cNvSpPr>
          <p:nvPr/>
        </p:nvSpPr>
        <p:spPr bwMode="auto">
          <a:xfrm>
            <a:off x="4714875" y="2936875"/>
            <a:ext cx="357188" cy="369888"/>
          </a:xfrm>
          <a:prstGeom prst="rect">
            <a:avLst/>
          </a:prstGeom>
          <a:noFill/>
          <a:ln w="9525">
            <a:noFill/>
            <a:miter lim="800000"/>
            <a:headEnd/>
            <a:tailEnd/>
          </a:ln>
        </p:spPr>
        <p:txBody>
          <a:bodyPr>
            <a:spAutoFit/>
          </a:bodyPr>
          <a:lstStyle/>
          <a:p>
            <a:pPr algn="l"/>
            <a:r>
              <a:rPr lang="en-ZA" sz="1800" dirty="0">
                <a:solidFill>
                  <a:schemeClr val="tx1"/>
                </a:solidFill>
              </a:rPr>
              <a:t>+</a:t>
            </a:r>
            <a:endParaRPr lang="en-GB" sz="1800" dirty="0">
              <a:solidFill>
                <a:schemeClr val="tx1"/>
              </a:solidFill>
            </a:endParaRPr>
          </a:p>
        </p:txBody>
      </p:sp>
      <p:sp>
        <p:nvSpPr>
          <p:cNvPr id="12" name="TextBox 10"/>
          <p:cNvSpPr txBox="1">
            <a:spLocks noChangeArrowheads="1"/>
          </p:cNvSpPr>
          <p:nvPr/>
        </p:nvSpPr>
        <p:spPr bwMode="auto">
          <a:xfrm>
            <a:off x="2714625" y="4286250"/>
            <a:ext cx="2876550" cy="584200"/>
          </a:xfrm>
          <a:prstGeom prst="rect">
            <a:avLst/>
          </a:prstGeom>
          <a:noFill/>
          <a:ln w="9525">
            <a:noFill/>
            <a:miter lim="800000"/>
            <a:headEnd/>
            <a:tailEnd/>
          </a:ln>
        </p:spPr>
        <p:txBody>
          <a:bodyPr wrap="none">
            <a:spAutoFit/>
          </a:bodyPr>
          <a:lstStyle/>
          <a:p>
            <a:pPr algn="l"/>
            <a:r>
              <a:rPr lang="en-ZA" sz="3200" b="1" dirty="0">
                <a:solidFill>
                  <a:schemeClr val="tx2"/>
                </a:solidFill>
              </a:rPr>
              <a:t>TENDER BOX</a:t>
            </a:r>
          </a:p>
        </p:txBody>
      </p:sp>
      <p:sp>
        <p:nvSpPr>
          <p:cNvPr id="13" name="TextBox 11"/>
          <p:cNvSpPr txBox="1">
            <a:spLocks noChangeArrowheads="1"/>
          </p:cNvSpPr>
          <p:nvPr/>
        </p:nvSpPr>
        <p:spPr bwMode="auto">
          <a:xfrm>
            <a:off x="1643063" y="4857750"/>
            <a:ext cx="5429250" cy="641350"/>
          </a:xfrm>
          <a:prstGeom prst="rect">
            <a:avLst/>
          </a:prstGeom>
          <a:noFill/>
          <a:ln w="9525">
            <a:noFill/>
            <a:miter lim="800000"/>
            <a:headEnd/>
            <a:tailEnd/>
          </a:ln>
        </p:spPr>
        <p:txBody>
          <a:bodyPr>
            <a:spAutoFit/>
          </a:bodyPr>
          <a:lstStyle/>
          <a:p>
            <a:pPr algn="ctr"/>
            <a:r>
              <a:rPr lang="en-ZA" sz="1800" dirty="0">
                <a:solidFill>
                  <a:schemeClr val="tx2"/>
                </a:solidFill>
              </a:rPr>
              <a:t>SARS Brooklyn Bridge,570 Fehrsen Street, Linton House, Brooklyn</a:t>
            </a:r>
          </a:p>
        </p:txBody>
      </p:sp>
      <p:sp>
        <p:nvSpPr>
          <p:cNvPr id="14" name="TextBox 12"/>
          <p:cNvSpPr txBox="1">
            <a:spLocks noChangeArrowheads="1"/>
          </p:cNvSpPr>
          <p:nvPr/>
        </p:nvSpPr>
        <p:spPr bwMode="auto">
          <a:xfrm>
            <a:off x="785813" y="5643563"/>
            <a:ext cx="7431087" cy="646331"/>
          </a:xfrm>
          <a:prstGeom prst="rect">
            <a:avLst/>
          </a:prstGeom>
          <a:noFill/>
          <a:ln w="9525">
            <a:noFill/>
            <a:miter lim="800000"/>
            <a:headEnd/>
            <a:tailEnd/>
          </a:ln>
        </p:spPr>
        <p:txBody>
          <a:bodyPr>
            <a:spAutoFit/>
          </a:bodyPr>
          <a:lstStyle/>
          <a:p>
            <a:r>
              <a:rPr lang="en-ZA" sz="1800" dirty="0">
                <a:solidFill>
                  <a:schemeClr val="tx2"/>
                </a:solidFill>
              </a:rPr>
              <a:t>Any enquiries must be referred, in writing via email to:</a:t>
            </a:r>
          </a:p>
          <a:p>
            <a:r>
              <a:rPr lang="en-ZA" sz="1800" dirty="0">
                <a:solidFill>
                  <a:schemeClr val="tx2"/>
                </a:solidFill>
              </a:rPr>
              <a:t> </a:t>
            </a:r>
            <a:r>
              <a:rPr lang="en-ZA" dirty="0">
                <a:solidFill>
                  <a:schemeClr val="tx2"/>
                </a:solidFill>
                <a:hlinkClick r:id="rId4"/>
              </a:rPr>
              <a:t>tenderoffice@sars.gov.za </a:t>
            </a:r>
            <a:r>
              <a:rPr lang="en-ZA" dirty="0" smtClean="0">
                <a:solidFill>
                  <a:schemeClr val="tx2"/>
                </a:solidFill>
              </a:rPr>
              <a:t> and cc </a:t>
            </a:r>
            <a:r>
              <a:rPr lang="en-ZA" sz="1800" dirty="0" smtClean="0">
                <a:solidFill>
                  <a:schemeClr val="tx2"/>
                </a:solidFill>
                <a:hlinkClick r:id="rId5"/>
              </a:rPr>
              <a:t>rft-professionalservices@sars.gov.za</a:t>
            </a:r>
            <a:r>
              <a:rPr lang="en-ZA" sz="1800" dirty="0" smtClean="0">
                <a:solidFill>
                  <a:schemeClr val="tx2"/>
                </a:solidFill>
              </a:rPr>
              <a:t> </a:t>
            </a:r>
            <a:endParaRPr lang="en-ZA" sz="1800" dirty="0">
              <a:solidFill>
                <a:schemeClr val="tx2"/>
              </a:solidFill>
            </a:endParaRPr>
          </a:p>
        </p:txBody>
      </p:sp>
      <p:cxnSp>
        <p:nvCxnSpPr>
          <p:cNvPr id="15" name="Straight Connector 14"/>
          <p:cNvCxnSpPr/>
          <p:nvPr/>
        </p:nvCxnSpPr>
        <p:spPr>
          <a:xfrm rot="10800000">
            <a:off x="357188" y="5572125"/>
            <a:ext cx="8001000" cy="158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6" name="Picture 7" descr="Folder"/>
          <p:cNvPicPr>
            <a:picLocks noChangeAspect="1" noChangeArrowheads="1"/>
          </p:cNvPicPr>
          <p:nvPr/>
        </p:nvPicPr>
        <p:blipFill>
          <a:blip r:embed="rId6"/>
          <a:srcRect/>
          <a:stretch>
            <a:fillRect/>
          </a:stretch>
        </p:blipFill>
        <p:spPr bwMode="auto">
          <a:xfrm>
            <a:off x="3613150" y="2754059"/>
            <a:ext cx="1079500" cy="1008062"/>
          </a:xfrm>
          <a:prstGeom prst="rect">
            <a:avLst/>
          </a:prstGeom>
          <a:noFill/>
          <a:ln w="9525">
            <a:noFill/>
            <a:miter lim="800000"/>
            <a:headEnd/>
            <a:tailEnd/>
          </a:ln>
        </p:spPr>
      </p:pic>
      <p:pic>
        <p:nvPicPr>
          <p:cNvPr id="20" name="Picture 7" descr="Folder"/>
          <p:cNvPicPr>
            <a:picLocks noChangeAspect="1" noChangeArrowheads="1"/>
          </p:cNvPicPr>
          <p:nvPr/>
        </p:nvPicPr>
        <p:blipFill>
          <a:blip r:embed="rId6"/>
          <a:srcRect/>
          <a:stretch>
            <a:fillRect/>
          </a:stretch>
        </p:blipFill>
        <p:spPr bwMode="auto">
          <a:xfrm>
            <a:off x="1768827" y="2838450"/>
            <a:ext cx="1079500" cy="1008063"/>
          </a:xfrm>
          <a:prstGeom prst="rect">
            <a:avLst/>
          </a:prstGeom>
          <a:noFill/>
          <a:ln w="9525">
            <a:noFill/>
            <a:miter lim="800000"/>
            <a:headEnd/>
            <a:tailEnd/>
          </a:ln>
        </p:spPr>
      </p:pic>
      <p:sp>
        <p:nvSpPr>
          <p:cNvPr id="21" name="Text Box 16"/>
          <p:cNvSpPr txBox="1">
            <a:spLocks noChangeArrowheads="1"/>
          </p:cNvSpPr>
          <p:nvPr/>
        </p:nvSpPr>
        <p:spPr bwMode="auto">
          <a:xfrm>
            <a:off x="2371704" y="2487479"/>
            <a:ext cx="214312" cy="307975"/>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a:spAutoFit/>
          </a:bodyPr>
          <a:lstStyle/>
          <a:p>
            <a:pPr>
              <a:defRPr/>
            </a:pPr>
            <a:r>
              <a:rPr lang="en-ZA" b="1" dirty="0"/>
              <a:t>1</a:t>
            </a:r>
            <a:endParaRPr lang="en-GB" b="1" dirty="0"/>
          </a:p>
        </p:txBody>
      </p:sp>
      <p:sp>
        <p:nvSpPr>
          <p:cNvPr id="23" name="Text Box 17"/>
          <p:cNvSpPr txBox="1">
            <a:spLocks noChangeArrowheads="1"/>
          </p:cNvSpPr>
          <p:nvPr/>
        </p:nvSpPr>
        <p:spPr bwMode="auto">
          <a:xfrm>
            <a:off x="4065587" y="2487479"/>
            <a:ext cx="292100" cy="307975"/>
          </a:xfrm>
          <a:prstGeom prst="rect">
            <a:avLst/>
          </a:prstGeom>
          <a:solidFill>
            <a:srgbClr val="FFFFFF"/>
          </a:solidFill>
          <a:ln w="9525" algn="ctr">
            <a:noFill/>
            <a:miter lim="800000"/>
            <a:headEnd/>
            <a:tailEnd/>
          </a:ln>
          <a:effectLst>
            <a:outerShdw dist="38100" dir="2700000" algn="tl" rotWithShape="0">
              <a:srgbClr val="000000">
                <a:alpha val="39999"/>
              </a:srgbClr>
            </a:outerShdw>
          </a:effectLst>
        </p:spPr>
        <p:txBody>
          <a:bodyPr>
            <a:spAutoFit/>
          </a:bodyPr>
          <a:lstStyle/>
          <a:p>
            <a:pPr>
              <a:defRPr/>
            </a:pPr>
            <a:r>
              <a:rPr lang="en-ZA" b="1" dirty="0"/>
              <a:t>2</a:t>
            </a:r>
            <a:endParaRPr lang="en-GB" b="1" dirty="0"/>
          </a:p>
        </p:txBody>
      </p:sp>
      <p:sp>
        <p:nvSpPr>
          <p:cNvPr id="25" name="Rectangle 21"/>
          <p:cNvSpPr>
            <a:spLocks noChangeArrowheads="1"/>
          </p:cNvSpPr>
          <p:nvPr/>
        </p:nvSpPr>
        <p:spPr bwMode="auto">
          <a:xfrm>
            <a:off x="0" y="857250"/>
            <a:ext cx="8915400" cy="646331"/>
          </a:xfrm>
          <a:prstGeom prst="rect">
            <a:avLst/>
          </a:prstGeom>
          <a:noFill/>
          <a:ln w="9525">
            <a:noFill/>
            <a:miter lim="800000"/>
            <a:headEnd/>
            <a:tailEnd/>
          </a:ln>
        </p:spPr>
        <p:txBody>
          <a:bodyPr wrap="square">
            <a:spAutoFit/>
          </a:bodyPr>
          <a:lstStyle/>
          <a:p>
            <a:pPr algn="ctr"/>
            <a:r>
              <a:rPr lang="en-ZA" dirty="0" smtClean="0">
                <a:solidFill>
                  <a:schemeClr val="tx2"/>
                </a:solidFill>
              </a:rPr>
              <a:t>  Bidders must submit copies </a:t>
            </a:r>
            <a:r>
              <a:rPr lang="en-ZA" dirty="0">
                <a:solidFill>
                  <a:schemeClr val="tx2"/>
                </a:solidFill>
              </a:rPr>
              <a:t>of each </a:t>
            </a:r>
            <a:r>
              <a:rPr lang="en-ZA" dirty="0" smtClean="0">
                <a:solidFill>
                  <a:schemeClr val="tx2"/>
                </a:solidFill>
              </a:rPr>
              <a:t>file </a:t>
            </a:r>
            <a:r>
              <a:rPr lang="en-ZA" dirty="0">
                <a:solidFill>
                  <a:schemeClr val="tx2"/>
                </a:solidFill>
              </a:rPr>
              <a:t>(Original and </a:t>
            </a:r>
            <a:r>
              <a:rPr lang="en-ZA" dirty="0" smtClean="0">
                <a:solidFill>
                  <a:schemeClr val="tx2"/>
                </a:solidFill>
              </a:rPr>
              <a:t>Duplicate) </a:t>
            </a:r>
            <a:r>
              <a:rPr lang="en-ZA" dirty="0">
                <a:solidFill>
                  <a:schemeClr val="tx2"/>
                </a:solidFill>
              </a:rPr>
              <a:t>and a </a:t>
            </a:r>
            <a:r>
              <a:rPr lang="en-ZA" dirty="0" smtClean="0">
                <a:solidFill>
                  <a:schemeClr val="tx2"/>
                </a:solidFill>
              </a:rPr>
              <a:t>CD-ROM with content of each file by the </a:t>
            </a:r>
            <a:r>
              <a:rPr lang="en-ZA" b="1" dirty="0" smtClean="0">
                <a:solidFill>
                  <a:schemeClr val="tx2"/>
                </a:solidFill>
              </a:rPr>
              <a:t> 12 December 2017 at 11:00</a:t>
            </a:r>
          </a:p>
        </p:txBody>
      </p:sp>
      <p:sp>
        <p:nvSpPr>
          <p:cNvPr id="26" name="TextBox 25"/>
          <p:cNvSpPr txBox="1"/>
          <p:nvPr/>
        </p:nvSpPr>
        <p:spPr>
          <a:xfrm>
            <a:off x="2102329" y="3023342"/>
            <a:ext cx="538930" cy="215444"/>
          </a:xfrm>
          <a:prstGeom prst="rect">
            <a:avLst/>
          </a:prstGeom>
          <a:noFill/>
        </p:spPr>
        <p:txBody>
          <a:bodyPr wrap="none" rtlCol="0">
            <a:spAutoFit/>
          </a:bodyPr>
          <a:lstStyle/>
          <a:p>
            <a:r>
              <a:rPr lang="en-ZA" sz="800" dirty="0" smtClean="0"/>
              <a:t>Original</a:t>
            </a:r>
            <a:endParaRPr lang="en-ZA" sz="800" dirty="0"/>
          </a:p>
        </p:txBody>
      </p:sp>
      <p:sp>
        <p:nvSpPr>
          <p:cNvPr id="27" name="TextBox 26"/>
          <p:cNvSpPr txBox="1"/>
          <p:nvPr/>
        </p:nvSpPr>
        <p:spPr>
          <a:xfrm>
            <a:off x="3845764" y="2973806"/>
            <a:ext cx="614271" cy="215444"/>
          </a:xfrm>
          <a:prstGeom prst="rect">
            <a:avLst/>
          </a:prstGeom>
          <a:noFill/>
        </p:spPr>
        <p:txBody>
          <a:bodyPr wrap="none" rtlCol="0">
            <a:spAutoFit/>
          </a:bodyPr>
          <a:lstStyle/>
          <a:p>
            <a:r>
              <a:rPr lang="en-ZA" sz="800" dirty="0" smtClean="0"/>
              <a:t>Duplicate</a:t>
            </a:r>
            <a:endParaRPr lang="en-ZA" sz="800" dirty="0"/>
          </a:p>
        </p:txBody>
      </p:sp>
      <p:sp>
        <p:nvSpPr>
          <p:cNvPr id="30" name="Right Brace 29"/>
          <p:cNvSpPr/>
          <p:nvPr/>
        </p:nvSpPr>
        <p:spPr bwMode="auto">
          <a:xfrm>
            <a:off x="6510528" y="2779776"/>
            <a:ext cx="195072" cy="987552"/>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810" tIns="0" rIns="3810" bIns="0" numCol="1" rtlCol="0" anchor="ctr" anchorCtr="0" compatLnSpc="1">
            <a:prstTxWarp prst="textNoShape">
              <a:avLst/>
            </a:prstTxWarp>
          </a:bodyPr>
          <a:lstStyle/>
          <a:p>
            <a:pPr marL="0" marR="0" indent="0" algn="l" defTabSz="895350" rtl="0" eaLnBrk="1" fontAlgn="base" latinLnBrk="0" hangingPunct="1">
              <a:lnSpc>
                <a:spcPct val="100000"/>
              </a:lnSpc>
              <a:spcBef>
                <a:spcPct val="0"/>
              </a:spcBef>
              <a:spcAft>
                <a:spcPct val="0"/>
              </a:spcAft>
              <a:buClrTx/>
              <a:buSzPct val="120000"/>
              <a:buFontTx/>
              <a:buNone/>
              <a:tabLst/>
            </a:pPr>
            <a:endParaRPr kumimoji="0" lang="en-ZA" sz="1600" b="1" i="0" u="none" strike="noStrike" cap="none" normalizeH="0" baseline="0" dirty="0" smtClean="0">
              <a:ln>
                <a:noFill/>
              </a:ln>
              <a:solidFill>
                <a:schemeClr val="tx1"/>
              </a:solidFill>
              <a:effectLst/>
              <a:latin typeface="Arial" charset="0"/>
            </a:endParaRPr>
          </a:p>
        </p:txBody>
      </p:sp>
      <p:sp>
        <p:nvSpPr>
          <p:cNvPr id="32"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Bid Submission                                                                           </a:t>
            </a:r>
          </a:p>
        </p:txBody>
      </p:sp>
      <p:sp>
        <p:nvSpPr>
          <p:cNvPr id="33" name="Text Box 8"/>
          <p:cNvSpPr txBox="1">
            <a:spLocks noChangeArrowheads="1"/>
          </p:cNvSpPr>
          <p:nvPr/>
        </p:nvSpPr>
        <p:spPr bwMode="auto">
          <a:xfrm>
            <a:off x="3018155" y="2973806"/>
            <a:ext cx="357188" cy="369888"/>
          </a:xfrm>
          <a:prstGeom prst="rect">
            <a:avLst/>
          </a:prstGeom>
          <a:noFill/>
          <a:ln w="9525">
            <a:noFill/>
            <a:miter lim="800000"/>
            <a:headEnd/>
            <a:tailEnd/>
          </a:ln>
        </p:spPr>
        <p:txBody>
          <a:bodyPr>
            <a:spAutoFit/>
          </a:bodyPr>
          <a:lstStyle/>
          <a:p>
            <a:pPr algn="l"/>
            <a:r>
              <a:rPr lang="en-ZA" sz="1800" dirty="0">
                <a:solidFill>
                  <a:schemeClr val="tx1"/>
                </a:solidFill>
              </a:rPr>
              <a:t>+</a:t>
            </a:r>
            <a:endParaRPr lang="en-GB" sz="1800" dirty="0">
              <a:solidFill>
                <a:schemeClr val="tx1"/>
              </a:solidFill>
            </a:endParaRPr>
          </a:p>
        </p:txBody>
      </p:sp>
      <p:sp>
        <p:nvSpPr>
          <p:cNvPr id="2" name="TextBox 1"/>
          <p:cNvSpPr txBox="1"/>
          <p:nvPr/>
        </p:nvSpPr>
        <p:spPr>
          <a:xfrm>
            <a:off x="6888480" y="2934998"/>
            <a:ext cx="1859280" cy="677108"/>
          </a:xfrm>
          <a:prstGeom prst="rect">
            <a:avLst/>
          </a:prstGeom>
          <a:noFill/>
        </p:spPr>
        <p:txBody>
          <a:bodyPr wrap="square" rtlCol="0">
            <a:spAutoFit/>
          </a:bodyPr>
          <a:lstStyle/>
          <a:p>
            <a:endParaRPr lang="en-ZA" sz="1000" b="1" dirty="0"/>
          </a:p>
          <a:p>
            <a:pPr algn="ctr"/>
            <a:r>
              <a:rPr lang="en-ZA" sz="1400" b="1" dirty="0" smtClean="0">
                <a:solidFill>
                  <a:srgbClr val="FF0000"/>
                </a:solidFill>
              </a:rPr>
              <a:t>Content of File 1 and 2</a:t>
            </a:r>
            <a:endParaRPr lang="en-ZA" sz="14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19040" y="6534142"/>
            <a:ext cx="862012" cy="184666"/>
          </a:xfrm>
        </p:spPr>
        <p:txBody>
          <a:bodyPr/>
          <a:lstStyle/>
          <a:p>
            <a:pPr algn="ctr">
              <a:defRPr/>
            </a:pPr>
            <a:fld id="{1D46AC71-C261-4AF3-BFB1-CCAEF8821007}" type="slidenum">
              <a:rPr lang="en-ZA" smtClean="0">
                <a:solidFill>
                  <a:schemeClr val="tx1"/>
                </a:solidFill>
              </a:rPr>
              <a:pPr algn="ctr">
                <a:defRPr/>
              </a:pPr>
              <a:t>28</a:t>
            </a:fld>
            <a:endParaRPr lang="en-ZA" dirty="0">
              <a:solidFill>
                <a:schemeClr val="tx1"/>
              </a:solidFill>
            </a:endParaRPr>
          </a:p>
        </p:txBody>
      </p:sp>
      <p:sp>
        <p:nvSpPr>
          <p:cNvPr id="8" name="Rectangle 43"/>
          <p:cNvSpPr>
            <a:spLocks noChangeArrowheads="1"/>
          </p:cNvSpPr>
          <p:nvPr/>
        </p:nvSpPr>
        <p:spPr bwMode="auto">
          <a:xfrm>
            <a:off x="415834" y="1427604"/>
            <a:ext cx="1015274" cy="576620"/>
          </a:xfrm>
          <a:prstGeom prst="rect">
            <a:avLst/>
          </a:prstGeom>
          <a:solidFill>
            <a:srgbClr val="FFFFFF"/>
          </a:solidFill>
          <a:ln w="9525" algn="ctr">
            <a:solidFill>
              <a:schemeClr val="tx2"/>
            </a:solidFill>
            <a:miter lim="800000"/>
            <a:headEnd/>
            <a:tailEnd/>
          </a:ln>
          <a:effectLst>
            <a:outerShdw dist="38100" dir="2700000" algn="tl" rotWithShape="0">
              <a:srgbClr val="000000">
                <a:alpha val="39999"/>
              </a:srgbClr>
            </a:outerShdw>
          </a:effectLst>
        </p:spPr>
        <p:txBody>
          <a:bodyPr wrap="none" anchor="ctr"/>
          <a:lstStyle/>
          <a:p>
            <a:pPr>
              <a:defRPr/>
            </a:pPr>
            <a:r>
              <a:rPr lang="en-US" sz="1400" dirty="0" smtClean="0">
                <a:solidFill>
                  <a:schemeClr val="tx2"/>
                </a:solidFill>
              </a:rPr>
              <a:t>Exhibit 1</a:t>
            </a:r>
            <a:endParaRPr lang="en-US" sz="1400" dirty="0">
              <a:solidFill>
                <a:schemeClr val="tx2"/>
              </a:solidFill>
            </a:endParaRPr>
          </a:p>
        </p:txBody>
      </p:sp>
      <p:sp>
        <p:nvSpPr>
          <p:cNvPr id="10" name="44 CuadroTexto"/>
          <p:cNvSpPr txBox="1"/>
          <p:nvPr/>
        </p:nvSpPr>
        <p:spPr>
          <a:xfrm>
            <a:off x="1785303" y="1470559"/>
            <a:ext cx="4529772" cy="576620"/>
          </a:xfrm>
          <a:prstGeom prst="rect">
            <a:avLst/>
          </a:prstGeom>
          <a:noFill/>
          <a:ln w="15875">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a:effectLst/>
        </p:spPr>
        <p:txBody>
          <a:bodyPr lIns="0" tIns="0" rIns="0" bIns="0" anchor="ctr"/>
          <a:lstStyle/>
          <a:p>
            <a:pPr algn="l" fontAlgn="auto">
              <a:lnSpc>
                <a:spcPct val="150000"/>
              </a:lnSpc>
              <a:spcBef>
                <a:spcPts val="0"/>
              </a:spcBef>
              <a:spcAft>
                <a:spcPts val="0"/>
              </a:spcAft>
              <a:defRPr/>
            </a:pPr>
            <a:r>
              <a:rPr lang="en-US" sz="1200" dirty="0" smtClean="0">
                <a:solidFill>
                  <a:schemeClr val="tx2"/>
                </a:solidFill>
              </a:rPr>
              <a:t>    Pre-qualification documents (SBD documents)</a:t>
            </a:r>
          </a:p>
        </p:txBody>
      </p:sp>
      <p:sp>
        <p:nvSpPr>
          <p:cNvPr id="14" name="Rectangle 43"/>
          <p:cNvSpPr>
            <a:spLocks noChangeArrowheads="1"/>
          </p:cNvSpPr>
          <p:nvPr/>
        </p:nvSpPr>
        <p:spPr bwMode="auto">
          <a:xfrm>
            <a:off x="425586" y="2836745"/>
            <a:ext cx="1005840" cy="592434"/>
          </a:xfrm>
          <a:prstGeom prst="rect">
            <a:avLst/>
          </a:prstGeom>
          <a:solidFill>
            <a:srgbClr val="FFFFFF"/>
          </a:solidFill>
          <a:ln w="9525" algn="ctr">
            <a:solidFill>
              <a:schemeClr val="tx2"/>
            </a:solidFill>
            <a:miter lim="800000"/>
            <a:headEnd/>
            <a:tailEnd/>
          </a:ln>
          <a:effectLst>
            <a:outerShdw dist="38100" dir="2700000" algn="tl" rotWithShape="0">
              <a:srgbClr val="000000">
                <a:alpha val="39999"/>
              </a:srgbClr>
            </a:outerShdw>
          </a:effectLst>
        </p:spPr>
        <p:txBody>
          <a:bodyPr wrap="none" anchor="ctr"/>
          <a:lstStyle/>
          <a:p>
            <a:r>
              <a:rPr lang="en-US" sz="1400" dirty="0">
                <a:solidFill>
                  <a:schemeClr val="tx2"/>
                </a:solidFill>
              </a:rPr>
              <a:t>Exhibit 2</a:t>
            </a:r>
          </a:p>
        </p:txBody>
      </p:sp>
      <p:sp>
        <p:nvSpPr>
          <p:cNvPr id="17" name="44 CuadroTexto"/>
          <p:cNvSpPr txBox="1"/>
          <p:nvPr/>
        </p:nvSpPr>
        <p:spPr>
          <a:xfrm>
            <a:off x="1803480" y="2838871"/>
            <a:ext cx="4529772" cy="1217940"/>
          </a:xfrm>
          <a:prstGeom prst="rect">
            <a:avLst/>
          </a:prstGeom>
          <a:noFill/>
          <a:ln w="15875">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a:effectLst/>
        </p:spPr>
        <p:txBody>
          <a:bodyPr lIns="0" tIns="0" rIns="0" bIns="0" anchor="ctr"/>
          <a:lstStyle/>
          <a:p>
            <a:pPr algn="l" fontAlgn="auto">
              <a:lnSpc>
                <a:spcPct val="150000"/>
              </a:lnSpc>
              <a:spcBef>
                <a:spcPts val="0"/>
              </a:spcBef>
              <a:spcAft>
                <a:spcPts val="0"/>
              </a:spcAft>
              <a:defRPr/>
            </a:pPr>
            <a:endParaRPr lang="en-US" sz="1200" dirty="0" smtClean="0">
              <a:solidFill>
                <a:schemeClr val="tx2"/>
              </a:solidFill>
            </a:endParaRPr>
          </a:p>
          <a:p>
            <a:pPr marL="171450" indent="-171450" algn="l" fontAlgn="auto">
              <a:lnSpc>
                <a:spcPct val="150000"/>
              </a:lnSpc>
              <a:spcBef>
                <a:spcPts val="0"/>
              </a:spcBef>
              <a:spcAft>
                <a:spcPts val="0"/>
              </a:spcAft>
              <a:buFont typeface="Arial" pitchFamily="34" charset="0"/>
              <a:buChar char="•"/>
              <a:defRPr/>
            </a:pPr>
            <a:endParaRPr lang="en-US" sz="1200" dirty="0">
              <a:solidFill>
                <a:schemeClr val="tx2"/>
              </a:solidFill>
            </a:endParaRPr>
          </a:p>
          <a:p>
            <a:pPr marL="266700" indent="-171450" algn="l" fontAlgn="auto">
              <a:lnSpc>
                <a:spcPct val="150000"/>
              </a:lnSpc>
              <a:spcBef>
                <a:spcPts val="0"/>
              </a:spcBef>
              <a:spcAft>
                <a:spcPts val="0"/>
              </a:spcAft>
              <a:buFont typeface="Arial" pitchFamily="34" charset="0"/>
              <a:buChar char="•"/>
              <a:defRPr/>
            </a:pPr>
            <a:r>
              <a:rPr lang="en-US" sz="1200" dirty="0" smtClean="0">
                <a:solidFill>
                  <a:schemeClr val="tx2"/>
                </a:solidFill>
              </a:rPr>
              <a:t>Bidder Compliance Checklist – Annexure A2  </a:t>
            </a:r>
          </a:p>
          <a:p>
            <a:pPr marL="266700" indent="-171450" algn="l" fontAlgn="auto">
              <a:lnSpc>
                <a:spcPct val="150000"/>
              </a:lnSpc>
              <a:spcBef>
                <a:spcPts val="0"/>
              </a:spcBef>
              <a:spcAft>
                <a:spcPts val="0"/>
              </a:spcAft>
              <a:buFont typeface="Arial" pitchFamily="34" charset="0"/>
              <a:buChar char="•"/>
              <a:defRPr/>
            </a:pPr>
            <a:r>
              <a:rPr lang="en-US" sz="1200" dirty="0" smtClean="0">
                <a:solidFill>
                  <a:schemeClr val="tx2"/>
                </a:solidFill>
              </a:rPr>
              <a:t>Response to Technical Requirements </a:t>
            </a:r>
            <a:endParaRPr lang="en-US" sz="1200" dirty="0">
              <a:solidFill>
                <a:schemeClr val="tx2"/>
              </a:solidFill>
            </a:endParaRPr>
          </a:p>
          <a:p>
            <a:pPr marL="266700" indent="-171450" algn="l" fontAlgn="auto">
              <a:lnSpc>
                <a:spcPct val="150000"/>
              </a:lnSpc>
              <a:spcBef>
                <a:spcPts val="0"/>
              </a:spcBef>
              <a:spcAft>
                <a:spcPts val="0"/>
              </a:spcAft>
              <a:buFont typeface="Arial" pitchFamily="34" charset="0"/>
              <a:buChar char="•"/>
              <a:defRPr/>
            </a:pPr>
            <a:r>
              <a:rPr lang="en-US" sz="1200" dirty="0" smtClean="0">
                <a:solidFill>
                  <a:schemeClr val="tx2"/>
                </a:solidFill>
              </a:rPr>
              <a:t>Supporting documents for technical responses </a:t>
            </a:r>
          </a:p>
          <a:p>
            <a:pPr algn="l" fontAlgn="auto">
              <a:lnSpc>
                <a:spcPct val="150000"/>
              </a:lnSpc>
              <a:spcBef>
                <a:spcPts val="0"/>
              </a:spcBef>
              <a:spcAft>
                <a:spcPts val="0"/>
              </a:spcAft>
              <a:defRPr/>
            </a:pPr>
            <a:endParaRPr lang="en-US" sz="1200" dirty="0" smtClean="0">
              <a:solidFill>
                <a:schemeClr val="tx2"/>
              </a:solidFill>
            </a:endParaRPr>
          </a:p>
          <a:p>
            <a:pPr algn="l" fontAlgn="auto">
              <a:lnSpc>
                <a:spcPct val="150000"/>
              </a:lnSpc>
              <a:spcBef>
                <a:spcPts val="0"/>
              </a:spcBef>
              <a:spcAft>
                <a:spcPts val="0"/>
              </a:spcAft>
              <a:defRPr/>
            </a:pPr>
            <a:endParaRPr lang="en-US" sz="1200" kern="0" dirty="0">
              <a:solidFill>
                <a:schemeClr val="tx2"/>
              </a:solidFill>
            </a:endParaRPr>
          </a:p>
        </p:txBody>
      </p:sp>
      <p:sp>
        <p:nvSpPr>
          <p:cNvPr id="19" name="Rectangle 43"/>
          <p:cNvSpPr>
            <a:spLocks noChangeArrowheads="1"/>
          </p:cNvSpPr>
          <p:nvPr/>
        </p:nvSpPr>
        <p:spPr bwMode="auto">
          <a:xfrm>
            <a:off x="425586" y="4585541"/>
            <a:ext cx="1015592" cy="527460"/>
          </a:xfrm>
          <a:prstGeom prst="rect">
            <a:avLst/>
          </a:prstGeom>
          <a:solidFill>
            <a:srgbClr val="FFFFFF"/>
          </a:solidFill>
          <a:ln w="9525" algn="ctr">
            <a:solidFill>
              <a:schemeClr val="tx2"/>
            </a:solidFill>
            <a:miter lim="800000"/>
            <a:headEnd/>
            <a:tailEnd/>
          </a:ln>
          <a:effectLst>
            <a:outerShdw dist="38100" dir="2700000" algn="tl" rotWithShape="0">
              <a:srgbClr val="000000">
                <a:alpha val="39999"/>
              </a:srgbClr>
            </a:outerShdw>
          </a:effectLst>
        </p:spPr>
        <p:txBody>
          <a:bodyPr wrap="none" anchor="ctr"/>
          <a:lstStyle/>
          <a:p>
            <a:r>
              <a:rPr lang="en-US" sz="1400" dirty="0">
                <a:solidFill>
                  <a:schemeClr val="tx2"/>
                </a:solidFill>
              </a:rPr>
              <a:t>Exhibit 3</a:t>
            </a:r>
          </a:p>
        </p:txBody>
      </p:sp>
      <p:sp>
        <p:nvSpPr>
          <p:cNvPr id="27" name="Rectangle 26"/>
          <p:cNvSpPr/>
          <p:nvPr/>
        </p:nvSpPr>
        <p:spPr>
          <a:xfrm>
            <a:off x="1803481" y="4585541"/>
            <a:ext cx="4529771" cy="646331"/>
          </a:xfrm>
          <a:prstGeom prst="rect">
            <a:avLst/>
          </a:prstGeom>
          <a:ln w="15875">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txBody>
          <a:bodyPr wrap="square">
            <a:spAutoFit/>
          </a:bodyPr>
          <a:lstStyle/>
          <a:p>
            <a:pPr marL="171450" indent="-171450">
              <a:lnSpc>
                <a:spcPct val="150000"/>
              </a:lnSpc>
              <a:buFont typeface="Arial" panose="020B0604020202020204" pitchFamily="34" charset="0"/>
              <a:buChar char="•"/>
            </a:pPr>
            <a:r>
              <a:rPr lang="en-US" sz="1200" dirty="0" smtClean="0">
                <a:solidFill>
                  <a:schemeClr val="tx2"/>
                </a:solidFill>
              </a:rPr>
              <a:t>Bidder’s </a:t>
            </a:r>
            <a:r>
              <a:rPr lang="en-US" sz="1200" dirty="0">
                <a:solidFill>
                  <a:schemeClr val="tx2"/>
                </a:solidFill>
              </a:rPr>
              <a:t>profile</a:t>
            </a:r>
          </a:p>
          <a:p>
            <a:pPr marL="171450" indent="-171450">
              <a:lnSpc>
                <a:spcPct val="150000"/>
              </a:lnSpc>
              <a:buFont typeface="Arial" panose="020B0604020202020204" pitchFamily="34" charset="0"/>
              <a:buChar char="•"/>
            </a:pPr>
            <a:r>
              <a:rPr lang="en-US" sz="1200" dirty="0" smtClean="0">
                <a:solidFill>
                  <a:schemeClr val="tx2"/>
                </a:solidFill>
              </a:rPr>
              <a:t>Supplementary </a:t>
            </a:r>
            <a:r>
              <a:rPr lang="en-US" sz="1200" dirty="0">
                <a:solidFill>
                  <a:schemeClr val="tx2"/>
                </a:solidFill>
              </a:rPr>
              <a:t>information</a:t>
            </a:r>
            <a:endParaRPr lang="en-US" sz="1200" dirty="0" smtClean="0">
              <a:solidFill>
                <a:schemeClr val="tx2"/>
              </a:solidFill>
            </a:endParaRPr>
          </a:p>
        </p:txBody>
      </p:sp>
      <p:sp>
        <p:nvSpPr>
          <p:cNvPr id="2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File 1: Original/ Duplicate </a:t>
            </a:r>
          </a:p>
        </p:txBody>
      </p:sp>
      <p:sp>
        <p:nvSpPr>
          <p:cNvPr id="22" name="Rectangle 43"/>
          <p:cNvSpPr>
            <a:spLocks noChangeArrowheads="1"/>
          </p:cNvSpPr>
          <p:nvPr/>
        </p:nvSpPr>
        <p:spPr bwMode="auto">
          <a:xfrm>
            <a:off x="7360994" y="4585541"/>
            <a:ext cx="774699" cy="447037"/>
          </a:xfrm>
          <a:prstGeom prst="rect">
            <a:avLst/>
          </a:prstGeom>
          <a:solidFill>
            <a:schemeClr val="tx2">
              <a:lumMod val="75000"/>
            </a:schemeClr>
          </a:solidFill>
          <a:ln w="9525" algn="ctr">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sz="1800" dirty="0">
              <a:solidFill>
                <a:srgbClr val="FFFFFF"/>
              </a:solidFill>
              <a:effectLst>
                <a:outerShdw blurRad="38100" dist="38100" dir="2700000" algn="tl">
                  <a:srgbClr val="000000">
                    <a:alpha val="43137"/>
                  </a:srgbClr>
                </a:outerShdw>
              </a:effectLst>
              <a:latin typeface="Calibri"/>
              <a:cs typeface="+mn-cs"/>
            </a:endParaRPr>
          </a:p>
        </p:txBody>
      </p:sp>
      <p:sp>
        <p:nvSpPr>
          <p:cNvPr id="23" name="Freeform 23"/>
          <p:cNvSpPr>
            <a:spLocks/>
          </p:cNvSpPr>
          <p:nvPr/>
        </p:nvSpPr>
        <p:spPr bwMode="auto">
          <a:xfrm>
            <a:off x="7550813" y="4623863"/>
            <a:ext cx="395060" cy="364445"/>
          </a:xfrm>
          <a:custGeom>
            <a:avLst/>
            <a:gdLst>
              <a:gd name="T0" fmla="*/ 2 w 140"/>
              <a:gd name="T1" fmla="*/ 94 h 152"/>
              <a:gd name="T2" fmla="*/ 2 w 140"/>
              <a:gd name="T3" fmla="*/ 94 h 152"/>
              <a:gd name="T4" fmla="*/ 0 w 140"/>
              <a:gd name="T5" fmla="*/ 88 h 152"/>
              <a:gd name="T6" fmla="*/ 2 w 140"/>
              <a:gd name="T7" fmla="*/ 82 h 152"/>
              <a:gd name="T8" fmla="*/ 6 w 140"/>
              <a:gd name="T9" fmla="*/ 76 h 152"/>
              <a:gd name="T10" fmla="*/ 20 w 140"/>
              <a:gd name="T11" fmla="*/ 68 h 152"/>
              <a:gd name="T12" fmla="*/ 20 w 140"/>
              <a:gd name="T13" fmla="*/ 68 h 152"/>
              <a:gd name="T14" fmla="*/ 26 w 140"/>
              <a:gd name="T15" fmla="*/ 68 h 152"/>
              <a:gd name="T16" fmla="*/ 28 w 140"/>
              <a:gd name="T17" fmla="*/ 68 h 152"/>
              <a:gd name="T18" fmla="*/ 32 w 140"/>
              <a:gd name="T19" fmla="*/ 72 h 152"/>
              <a:gd name="T20" fmla="*/ 32 w 140"/>
              <a:gd name="T21" fmla="*/ 72 h 152"/>
              <a:gd name="T22" fmla="*/ 38 w 140"/>
              <a:gd name="T23" fmla="*/ 92 h 152"/>
              <a:gd name="T24" fmla="*/ 38 w 140"/>
              <a:gd name="T25" fmla="*/ 92 h 152"/>
              <a:gd name="T26" fmla="*/ 42 w 140"/>
              <a:gd name="T27" fmla="*/ 100 h 152"/>
              <a:gd name="T28" fmla="*/ 44 w 140"/>
              <a:gd name="T29" fmla="*/ 100 h 152"/>
              <a:gd name="T30" fmla="*/ 48 w 140"/>
              <a:gd name="T31" fmla="*/ 94 h 152"/>
              <a:gd name="T32" fmla="*/ 90 w 140"/>
              <a:gd name="T33" fmla="*/ 22 h 152"/>
              <a:gd name="T34" fmla="*/ 90 w 140"/>
              <a:gd name="T35" fmla="*/ 22 h 152"/>
              <a:gd name="T36" fmla="*/ 96 w 140"/>
              <a:gd name="T37" fmla="*/ 16 h 152"/>
              <a:gd name="T38" fmla="*/ 104 w 140"/>
              <a:gd name="T39" fmla="*/ 10 h 152"/>
              <a:gd name="T40" fmla="*/ 112 w 140"/>
              <a:gd name="T41" fmla="*/ 6 h 152"/>
              <a:gd name="T42" fmla="*/ 134 w 140"/>
              <a:gd name="T43" fmla="*/ 0 h 152"/>
              <a:gd name="T44" fmla="*/ 134 w 140"/>
              <a:gd name="T45" fmla="*/ 0 h 152"/>
              <a:gd name="T46" fmla="*/ 136 w 140"/>
              <a:gd name="T47" fmla="*/ 0 h 152"/>
              <a:gd name="T48" fmla="*/ 138 w 140"/>
              <a:gd name="T49" fmla="*/ 0 h 152"/>
              <a:gd name="T50" fmla="*/ 140 w 140"/>
              <a:gd name="T51" fmla="*/ 2 h 152"/>
              <a:gd name="T52" fmla="*/ 140 w 140"/>
              <a:gd name="T53" fmla="*/ 4 h 152"/>
              <a:gd name="T54" fmla="*/ 136 w 140"/>
              <a:gd name="T55" fmla="*/ 10 h 152"/>
              <a:gd name="T56" fmla="*/ 136 w 140"/>
              <a:gd name="T57" fmla="*/ 10 h 152"/>
              <a:gd name="T58" fmla="*/ 110 w 140"/>
              <a:gd name="T59" fmla="*/ 46 h 152"/>
              <a:gd name="T60" fmla="*/ 86 w 140"/>
              <a:gd name="T61" fmla="*/ 82 h 152"/>
              <a:gd name="T62" fmla="*/ 64 w 140"/>
              <a:gd name="T63" fmla="*/ 120 h 152"/>
              <a:gd name="T64" fmla="*/ 52 w 140"/>
              <a:gd name="T65" fmla="*/ 142 h 152"/>
              <a:gd name="T66" fmla="*/ 52 w 140"/>
              <a:gd name="T67" fmla="*/ 142 h 152"/>
              <a:gd name="T68" fmla="*/ 50 w 140"/>
              <a:gd name="T69" fmla="*/ 146 h 152"/>
              <a:gd name="T70" fmla="*/ 46 w 140"/>
              <a:gd name="T71" fmla="*/ 150 h 152"/>
              <a:gd name="T72" fmla="*/ 38 w 140"/>
              <a:gd name="T73" fmla="*/ 150 h 152"/>
              <a:gd name="T74" fmla="*/ 38 w 140"/>
              <a:gd name="T75" fmla="*/ 150 h 152"/>
              <a:gd name="T76" fmla="*/ 26 w 140"/>
              <a:gd name="T77" fmla="*/ 152 h 152"/>
              <a:gd name="T78" fmla="*/ 26 w 140"/>
              <a:gd name="T79" fmla="*/ 152 h 152"/>
              <a:gd name="T80" fmla="*/ 20 w 140"/>
              <a:gd name="T81" fmla="*/ 150 h 152"/>
              <a:gd name="T82" fmla="*/ 18 w 140"/>
              <a:gd name="T83" fmla="*/ 146 h 152"/>
              <a:gd name="T84" fmla="*/ 16 w 140"/>
              <a:gd name="T85" fmla="*/ 142 h 152"/>
              <a:gd name="T86" fmla="*/ 2 w 140"/>
              <a:gd name="T87" fmla="*/ 94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152"/>
              <a:gd name="T134" fmla="*/ 140 w 140"/>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152">
                <a:moveTo>
                  <a:pt x="2" y="94"/>
                </a:moveTo>
                <a:lnTo>
                  <a:pt x="2" y="94"/>
                </a:lnTo>
                <a:lnTo>
                  <a:pt x="0" y="88"/>
                </a:lnTo>
                <a:lnTo>
                  <a:pt x="2" y="82"/>
                </a:lnTo>
                <a:lnTo>
                  <a:pt x="6" y="76"/>
                </a:lnTo>
                <a:lnTo>
                  <a:pt x="20" y="68"/>
                </a:lnTo>
                <a:lnTo>
                  <a:pt x="26" y="68"/>
                </a:lnTo>
                <a:lnTo>
                  <a:pt x="28" y="68"/>
                </a:lnTo>
                <a:lnTo>
                  <a:pt x="32" y="72"/>
                </a:lnTo>
                <a:lnTo>
                  <a:pt x="38" y="92"/>
                </a:lnTo>
                <a:lnTo>
                  <a:pt x="42" y="100"/>
                </a:lnTo>
                <a:lnTo>
                  <a:pt x="44" y="100"/>
                </a:lnTo>
                <a:lnTo>
                  <a:pt x="48" y="94"/>
                </a:lnTo>
                <a:lnTo>
                  <a:pt x="90" y="22"/>
                </a:lnTo>
                <a:lnTo>
                  <a:pt x="96" y="16"/>
                </a:lnTo>
                <a:lnTo>
                  <a:pt x="104" y="10"/>
                </a:lnTo>
                <a:lnTo>
                  <a:pt x="112" y="6"/>
                </a:lnTo>
                <a:lnTo>
                  <a:pt x="134" y="0"/>
                </a:lnTo>
                <a:lnTo>
                  <a:pt x="136" y="0"/>
                </a:lnTo>
                <a:lnTo>
                  <a:pt x="138" y="0"/>
                </a:lnTo>
                <a:lnTo>
                  <a:pt x="140" y="2"/>
                </a:lnTo>
                <a:lnTo>
                  <a:pt x="140" y="4"/>
                </a:lnTo>
                <a:lnTo>
                  <a:pt x="136" y="10"/>
                </a:lnTo>
                <a:lnTo>
                  <a:pt x="110" y="46"/>
                </a:lnTo>
                <a:lnTo>
                  <a:pt x="86" y="82"/>
                </a:lnTo>
                <a:lnTo>
                  <a:pt x="64" y="120"/>
                </a:lnTo>
                <a:lnTo>
                  <a:pt x="52" y="142"/>
                </a:lnTo>
                <a:lnTo>
                  <a:pt x="50" y="146"/>
                </a:lnTo>
                <a:lnTo>
                  <a:pt x="46" y="150"/>
                </a:lnTo>
                <a:lnTo>
                  <a:pt x="38" y="150"/>
                </a:lnTo>
                <a:lnTo>
                  <a:pt x="26" y="152"/>
                </a:lnTo>
                <a:lnTo>
                  <a:pt x="20" y="150"/>
                </a:lnTo>
                <a:lnTo>
                  <a:pt x="18" y="146"/>
                </a:lnTo>
                <a:lnTo>
                  <a:pt x="16" y="142"/>
                </a:lnTo>
                <a:lnTo>
                  <a:pt x="2" y="94"/>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a:lstStyle/>
          <a:p>
            <a:pPr algn="l">
              <a:defRPr/>
            </a:pPr>
            <a:endParaRPr lang="en-US" sz="1800" dirty="0">
              <a:solidFill>
                <a:srgbClr val="000000"/>
              </a:solidFill>
              <a:cs typeface="+mn-cs"/>
            </a:endParaRPr>
          </a:p>
        </p:txBody>
      </p:sp>
      <p:sp>
        <p:nvSpPr>
          <p:cNvPr id="24" name="Rectangle 43"/>
          <p:cNvSpPr>
            <a:spLocks noChangeArrowheads="1"/>
          </p:cNvSpPr>
          <p:nvPr/>
        </p:nvSpPr>
        <p:spPr bwMode="auto">
          <a:xfrm>
            <a:off x="7360996" y="2838871"/>
            <a:ext cx="774700" cy="447037"/>
          </a:xfrm>
          <a:prstGeom prst="rect">
            <a:avLst/>
          </a:prstGeom>
          <a:solidFill>
            <a:schemeClr val="tx2">
              <a:lumMod val="75000"/>
            </a:schemeClr>
          </a:solidFill>
          <a:ln w="9525" algn="ctr">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sz="1800" dirty="0">
              <a:solidFill>
                <a:srgbClr val="FFFFFF"/>
              </a:solidFill>
              <a:effectLst>
                <a:outerShdw blurRad="38100" dist="38100" dir="2700000" algn="tl">
                  <a:srgbClr val="000000">
                    <a:alpha val="43137"/>
                  </a:srgbClr>
                </a:outerShdw>
              </a:effectLst>
              <a:latin typeface="Calibri"/>
              <a:cs typeface="+mn-cs"/>
            </a:endParaRPr>
          </a:p>
        </p:txBody>
      </p:sp>
      <p:sp>
        <p:nvSpPr>
          <p:cNvPr id="25" name="Freeform 23"/>
          <p:cNvSpPr>
            <a:spLocks/>
          </p:cNvSpPr>
          <p:nvPr/>
        </p:nvSpPr>
        <p:spPr bwMode="auto">
          <a:xfrm>
            <a:off x="7524830" y="2880166"/>
            <a:ext cx="395061" cy="364445"/>
          </a:xfrm>
          <a:custGeom>
            <a:avLst/>
            <a:gdLst>
              <a:gd name="T0" fmla="*/ 2 w 140"/>
              <a:gd name="T1" fmla="*/ 94 h 152"/>
              <a:gd name="T2" fmla="*/ 2 w 140"/>
              <a:gd name="T3" fmla="*/ 94 h 152"/>
              <a:gd name="T4" fmla="*/ 0 w 140"/>
              <a:gd name="T5" fmla="*/ 88 h 152"/>
              <a:gd name="T6" fmla="*/ 2 w 140"/>
              <a:gd name="T7" fmla="*/ 82 h 152"/>
              <a:gd name="T8" fmla="*/ 6 w 140"/>
              <a:gd name="T9" fmla="*/ 76 h 152"/>
              <a:gd name="T10" fmla="*/ 20 w 140"/>
              <a:gd name="T11" fmla="*/ 68 h 152"/>
              <a:gd name="T12" fmla="*/ 20 w 140"/>
              <a:gd name="T13" fmla="*/ 68 h 152"/>
              <a:gd name="T14" fmla="*/ 26 w 140"/>
              <a:gd name="T15" fmla="*/ 68 h 152"/>
              <a:gd name="T16" fmla="*/ 28 w 140"/>
              <a:gd name="T17" fmla="*/ 68 h 152"/>
              <a:gd name="T18" fmla="*/ 32 w 140"/>
              <a:gd name="T19" fmla="*/ 72 h 152"/>
              <a:gd name="T20" fmla="*/ 32 w 140"/>
              <a:gd name="T21" fmla="*/ 72 h 152"/>
              <a:gd name="T22" fmla="*/ 38 w 140"/>
              <a:gd name="T23" fmla="*/ 92 h 152"/>
              <a:gd name="T24" fmla="*/ 38 w 140"/>
              <a:gd name="T25" fmla="*/ 92 h 152"/>
              <a:gd name="T26" fmla="*/ 42 w 140"/>
              <a:gd name="T27" fmla="*/ 100 h 152"/>
              <a:gd name="T28" fmla="*/ 44 w 140"/>
              <a:gd name="T29" fmla="*/ 100 h 152"/>
              <a:gd name="T30" fmla="*/ 48 w 140"/>
              <a:gd name="T31" fmla="*/ 94 h 152"/>
              <a:gd name="T32" fmla="*/ 90 w 140"/>
              <a:gd name="T33" fmla="*/ 22 h 152"/>
              <a:gd name="T34" fmla="*/ 90 w 140"/>
              <a:gd name="T35" fmla="*/ 22 h 152"/>
              <a:gd name="T36" fmla="*/ 96 w 140"/>
              <a:gd name="T37" fmla="*/ 16 h 152"/>
              <a:gd name="T38" fmla="*/ 104 w 140"/>
              <a:gd name="T39" fmla="*/ 10 h 152"/>
              <a:gd name="T40" fmla="*/ 112 w 140"/>
              <a:gd name="T41" fmla="*/ 6 h 152"/>
              <a:gd name="T42" fmla="*/ 134 w 140"/>
              <a:gd name="T43" fmla="*/ 0 h 152"/>
              <a:gd name="T44" fmla="*/ 134 w 140"/>
              <a:gd name="T45" fmla="*/ 0 h 152"/>
              <a:gd name="T46" fmla="*/ 136 w 140"/>
              <a:gd name="T47" fmla="*/ 0 h 152"/>
              <a:gd name="T48" fmla="*/ 138 w 140"/>
              <a:gd name="T49" fmla="*/ 0 h 152"/>
              <a:gd name="T50" fmla="*/ 140 w 140"/>
              <a:gd name="T51" fmla="*/ 2 h 152"/>
              <a:gd name="T52" fmla="*/ 140 w 140"/>
              <a:gd name="T53" fmla="*/ 4 h 152"/>
              <a:gd name="T54" fmla="*/ 136 w 140"/>
              <a:gd name="T55" fmla="*/ 10 h 152"/>
              <a:gd name="T56" fmla="*/ 136 w 140"/>
              <a:gd name="T57" fmla="*/ 10 h 152"/>
              <a:gd name="T58" fmla="*/ 110 w 140"/>
              <a:gd name="T59" fmla="*/ 46 h 152"/>
              <a:gd name="T60" fmla="*/ 86 w 140"/>
              <a:gd name="T61" fmla="*/ 82 h 152"/>
              <a:gd name="T62" fmla="*/ 64 w 140"/>
              <a:gd name="T63" fmla="*/ 120 h 152"/>
              <a:gd name="T64" fmla="*/ 52 w 140"/>
              <a:gd name="T65" fmla="*/ 142 h 152"/>
              <a:gd name="T66" fmla="*/ 52 w 140"/>
              <a:gd name="T67" fmla="*/ 142 h 152"/>
              <a:gd name="T68" fmla="*/ 50 w 140"/>
              <a:gd name="T69" fmla="*/ 146 h 152"/>
              <a:gd name="T70" fmla="*/ 46 w 140"/>
              <a:gd name="T71" fmla="*/ 150 h 152"/>
              <a:gd name="T72" fmla="*/ 38 w 140"/>
              <a:gd name="T73" fmla="*/ 150 h 152"/>
              <a:gd name="T74" fmla="*/ 38 w 140"/>
              <a:gd name="T75" fmla="*/ 150 h 152"/>
              <a:gd name="T76" fmla="*/ 26 w 140"/>
              <a:gd name="T77" fmla="*/ 152 h 152"/>
              <a:gd name="T78" fmla="*/ 26 w 140"/>
              <a:gd name="T79" fmla="*/ 152 h 152"/>
              <a:gd name="T80" fmla="*/ 20 w 140"/>
              <a:gd name="T81" fmla="*/ 150 h 152"/>
              <a:gd name="T82" fmla="*/ 18 w 140"/>
              <a:gd name="T83" fmla="*/ 146 h 152"/>
              <a:gd name="T84" fmla="*/ 16 w 140"/>
              <a:gd name="T85" fmla="*/ 142 h 152"/>
              <a:gd name="T86" fmla="*/ 2 w 140"/>
              <a:gd name="T87" fmla="*/ 94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152"/>
              <a:gd name="T134" fmla="*/ 140 w 140"/>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152">
                <a:moveTo>
                  <a:pt x="2" y="94"/>
                </a:moveTo>
                <a:lnTo>
                  <a:pt x="2" y="94"/>
                </a:lnTo>
                <a:lnTo>
                  <a:pt x="0" y="88"/>
                </a:lnTo>
                <a:lnTo>
                  <a:pt x="2" y="82"/>
                </a:lnTo>
                <a:lnTo>
                  <a:pt x="6" y="76"/>
                </a:lnTo>
                <a:lnTo>
                  <a:pt x="20" y="68"/>
                </a:lnTo>
                <a:lnTo>
                  <a:pt x="26" y="68"/>
                </a:lnTo>
                <a:lnTo>
                  <a:pt x="28" y="68"/>
                </a:lnTo>
                <a:lnTo>
                  <a:pt x="32" y="72"/>
                </a:lnTo>
                <a:lnTo>
                  <a:pt x="38" y="92"/>
                </a:lnTo>
                <a:lnTo>
                  <a:pt x="42" y="100"/>
                </a:lnTo>
                <a:lnTo>
                  <a:pt x="44" y="100"/>
                </a:lnTo>
                <a:lnTo>
                  <a:pt x="48" y="94"/>
                </a:lnTo>
                <a:lnTo>
                  <a:pt x="90" y="22"/>
                </a:lnTo>
                <a:lnTo>
                  <a:pt x="96" y="16"/>
                </a:lnTo>
                <a:lnTo>
                  <a:pt x="104" y="10"/>
                </a:lnTo>
                <a:lnTo>
                  <a:pt x="112" y="6"/>
                </a:lnTo>
                <a:lnTo>
                  <a:pt x="134" y="0"/>
                </a:lnTo>
                <a:lnTo>
                  <a:pt x="136" y="0"/>
                </a:lnTo>
                <a:lnTo>
                  <a:pt x="138" y="0"/>
                </a:lnTo>
                <a:lnTo>
                  <a:pt x="140" y="2"/>
                </a:lnTo>
                <a:lnTo>
                  <a:pt x="140" y="4"/>
                </a:lnTo>
                <a:lnTo>
                  <a:pt x="136" y="10"/>
                </a:lnTo>
                <a:lnTo>
                  <a:pt x="110" y="46"/>
                </a:lnTo>
                <a:lnTo>
                  <a:pt x="86" y="82"/>
                </a:lnTo>
                <a:lnTo>
                  <a:pt x="64" y="120"/>
                </a:lnTo>
                <a:lnTo>
                  <a:pt x="52" y="142"/>
                </a:lnTo>
                <a:lnTo>
                  <a:pt x="50" y="146"/>
                </a:lnTo>
                <a:lnTo>
                  <a:pt x="46" y="150"/>
                </a:lnTo>
                <a:lnTo>
                  <a:pt x="38" y="150"/>
                </a:lnTo>
                <a:lnTo>
                  <a:pt x="26" y="152"/>
                </a:lnTo>
                <a:lnTo>
                  <a:pt x="20" y="150"/>
                </a:lnTo>
                <a:lnTo>
                  <a:pt x="18" y="146"/>
                </a:lnTo>
                <a:lnTo>
                  <a:pt x="16" y="142"/>
                </a:lnTo>
                <a:lnTo>
                  <a:pt x="2" y="94"/>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a:lstStyle/>
          <a:p>
            <a:pPr algn="l">
              <a:defRPr/>
            </a:pPr>
            <a:endParaRPr lang="en-US" sz="1800" dirty="0">
              <a:solidFill>
                <a:srgbClr val="000000"/>
              </a:solidFill>
              <a:cs typeface="+mn-cs"/>
            </a:endParaRPr>
          </a:p>
        </p:txBody>
      </p:sp>
      <p:sp>
        <p:nvSpPr>
          <p:cNvPr id="16" name="Rectangle 43"/>
          <p:cNvSpPr>
            <a:spLocks noChangeArrowheads="1"/>
          </p:cNvSpPr>
          <p:nvPr/>
        </p:nvSpPr>
        <p:spPr bwMode="auto">
          <a:xfrm>
            <a:off x="425586" y="5477361"/>
            <a:ext cx="1015592" cy="527460"/>
          </a:xfrm>
          <a:prstGeom prst="rect">
            <a:avLst/>
          </a:prstGeom>
          <a:solidFill>
            <a:srgbClr val="FFFFFF"/>
          </a:solidFill>
          <a:ln w="9525" algn="ctr">
            <a:solidFill>
              <a:schemeClr val="tx2"/>
            </a:solidFill>
            <a:miter lim="800000"/>
            <a:headEnd/>
            <a:tailEnd/>
          </a:ln>
          <a:effectLst>
            <a:outerShdw dist="38100" dir="2700000" algn="tl" rotWithShape="0">
              <a:srgbClr val="000000">
                <a:alpha val="39999"/>
              </a:srgbClr>
            </a:outerShdw>
          </a:effectLst>
        </p:spPr>
        <p:txBody>
          <a:bodyPr wrap="none" anchor="ctr"/>
          <a:lstStyle/>
          <a:p>
            <a:r>
              <a:rPr lang="en-US" sz="1400" dirty="0">
                <a:solidFill>
                  <a:schemeClr val="tx2"/>
                </a:solidFill>
              </a:rPr>
              <a:t>Exhibit 4</a:t>
            </a:r>
          </a:p>
        </p:txBody>
      </p:sp>
      <p:sp>
        <p:nvSpPr>
          <p:cNvPr id="3" name="Rectangle 2"/>
          <p:cNvSpPr/>
          <p:nvPr/>
        </p:nvSpPr>
        <p:spPr>
          <a:xfrm>
            <a:off x="1821657" y="5459205"/>
            <a:ext cx="4511595" cy="646331"/>
          </a:xfrm>
          <a:prstGeom prst="rect">
            <a:avLst/>
          </a:prstGeom>
          <a:ln w="15875">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txBody>
          <a:bodyPr wrap="square">
            <a:spAutoFit/>
          </a:bodyPr>
          <a:lstStyle/>
          <a:p>
            <a:pPr marL="171450" indent="-171450">
              <a:lnSpc>
                <a:spcPct val="150000"/>
              </a:lnSpc>
              <a:buFont typeface="Arial" pitchFamily="34" charset="0"/>
              <a:buChar char="•"/>
            </a:pPr>
            <a:r>
              <a:rPr lang="en-US" sz="1200" dirty="0" smtClean="0">
                <a:solidFill>
                  <a:schemeClr val="tx2"/>
                </a:solidFill>
              </a:rPr>
              <a:t>General Conditions of Contract </a:t>
            </a:r>
            <a:endParaRPr lang="en-US" sz="1200" dirty="0">
              <a:solidFill>
                <a:schemeClr val="tx2"/>
              </a:solidFill>
            </a:endParaRPr>
          </a:p>
          <a:p>
            <a:pPr marL="171450" indent="-171450">
              <a:lnSpc>
                <a:spcPct val="150000"/>
              </a:lnSpc>
              <a:buFont typeface="Arial" pitchFamily="34" charset="0"/>
              <a:buChar char="•"/>
            </a:pPr>
            <a:r>
              <a:rPr lang="en-US" sz="1200" dirty="0" smtClean="0">
                <a:solidFill>
                  <a:schemeClr val="tx2"/>
                </a:solidFill>
              </a:rPr>
              <a:t>Draft Services Agreement </a:t>
            </a:r>
            <a:endParaRPr lang="en-US" sz="1200" dirty="0">
              <a:solidFill>
                <a:schemeClr val="tx2"/>
              </a:solidFill>
            </a:endParaRPr>
          </a:p>
        </p:txBody>
      </p:sp>
      <p:sp>
        <p:nvSpPr>
          <p:cNvPr id="20" name="Rectangle 43"/>
          <p:cNvSpPr>
            <a:spLocks noChangeArrowheads="1"/>
          </p:cNvSpPr>
          <p:nvPr/>
        </p:nvSpPr>
        <p:spPr bwMode="auto">
          <a:xfrm>
            <a:off x="7360993" y="5459205"/>
            <a:ext cx="774700" cy="447037"/>
          </a:xfrm>
          <a:prstGeom prst="rect">
            <a:avLst/>
          </a:prstGeom>
          <a:solidFill>
            <a:schemeClr val="tx2">
              <a:lumMod val="75000"/>
            </a:schemeClr>
          </a:solidFill>
          <a:ln w="9525" algn="ctr">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sz="1800" dirty="0">
              <a:solidFill>
                <a:srgbClr val="FFFFFF"/>
              </a:solidFill>
              <a:effectLst>
                <a:outerShdw blurRad="38100" dist="38100" dir="2700000" algn="tl">
                  <a:srgbClr val="000000">
                    <a:alpha val="43137"/>
                  </a:srgbClr>
                </a:outerShdw>
              </a:effectLst>
              <a:latin typeface="Calibri"/>
              <a:cs typeface="+mn-cs"/>
            </a:endParaRPr>
          </a:p>
        </p:txBody>
      </p:sp>
      <p:sp>
        <p:nvSpPr>
          <p:cNvPr id="21" name="Freeform 23"/>
          <p:cNvSpPr>
            <a:spLocks/>
          </p:cNvSpPr>
          <p:nvPr/>
        </p:nvSpPr>
        <p:spPr bwMode="auto">
          <a:xfrm>
            <a:off x="7563544" y="5509730"/>
            <a:ext cx="395061" cy="364445"/>
          </a:xfrm>
          <a:custGeom>
            <a:avLst/>
            <a:gdLst>
              <a:gd name="T0" fmla="*/ 2 w 140"/>
              <a:gd name="T1" fmla="*/ 94 h 152"/>
              <a:gd name="T2" fmla="*/ 2 w 140"/>
              <a:gd name="T3" fmla="*/ 94 h 152"/>
              <a:gd name="T4" fmla="*/ 0 w 140"/>
              <a:gd name="T5" fmla="*/ 88 h 152"/>
              <a:gd name="T6" fmla="*/ 2 w 140"/>
              <a:gd name="T7" fmla="*/ 82 h 152"/>
              <a:gd name="T8" fmla="*/ 6 w 140"/>
              <a:gd name="T9" fmla="*/ 76 h 152"/>
              <a:gd name="T10" fmla="*/ 20 w 140"/>
              <a:gd name="T11" fmla="*/ 68 h 152"/>
              <a:gd name="T12" fmla="*/ 20 w 140"/>
              <a:gd name="T13" fmla="*/ 68 h 152"/>
              <a:gd name="T14" fmla="*/ 26 w 140"/>
              <a:gd name="T15" fmla="*/ 68 h 152"/>
              <a:gd name="T16" fmla="*/ 28 w 140"/>
              <a:gd name="T17" fmla="*/ 68 h 152"/>
              <a:gd name="T18" fmla="*/ 32 w 140"/>
              <a:gd name="T19" fmla="*/ 72 h 152"/>
              <a:gd name="T20" fmla="*/ 32 w 140"/>
              <a:gd name="T21" fmla="*/ 72 h 152"/>
              <a:gd name="T22" fmla="*/ 38 w 140"/>
              <a:gd name="T23" fmla="*/ 92 h 152"/>
              <a:gd name="T24" fmla="*/ 38 w 140"/>
              <a:gd name="T25" fmla="*/ 92 h 152"/>
              <a:gd name="T26" fmla="*/ 42 w 140"/>
              <a:gd name="T27" fmla="*/ 100 h 152"/>
              <a:gd name="T28" fmla="*/ 44 w 140"/>
              <a:gd name="T29" fmla="*/ 100 h 152"/>
              <a:gd name="T30" fmla="*/ 48 w 140"/>
              <a:gd name="T31" fmla="*/ 94 h 152"/>
              <a:gd name="T32" fmla="*/ 90 w 140"/>
              <a:gd name="T33" fmla="*/ 22 h 152"/>
              <a:gd name="T34" fmla="*/ 90 w 140"/>
              <a:gd name="T35" fmla="*/ 22 h 152"/>
              <a:gd name="T36" fmla="*/ 96 w 140"/>
              <a:gd name="T37" fmla="*/ 16 h 152"/>
              <a:gd name="T38" fmla="*/ 104 w 140"/>
              <a:gd name="T39" fmla="*/ 10 h 152"/>
              <a:gd name="T40" fmla="*/ 112 w 140"/>
              <a:gd name="T41" fmla="*/ 6 h 152"/>
              <a:gd name="T42" fmla="*/ 134 w 140"/>
              <a:gd name="T43" fmla="*/ 0 h 152"/>
              <a:gd name="T44" fmla="*/ 134 w 140"/>
              <a:gd name="T45" fmla="*/ 0 h 152"/>
              <a:gd name="T46" fmla="*/ 136 w 140"/>
              <a:gd name="T47" fmla="*/ 0 h 152"/>
              <a:gd name="T48" fmla="*/ 138 w 140"/>
              <a:gd name="T49" fmla="*/ 0 h 152"/>
              <a:gd name="T50" fmla="*/ 140 w 140"/>
              <a:gd name="T51" fmla="*/ 2 h 152"/>
              <a:gd name="T52" fmla="*/ 140 w 140"/>
              <a:gd name="T53" fmla="*/ 4 h 152"/>
              <a:gd name="T54" fmla="*/ 136 w 140"/>
              <a:gd name="T55" fmla="*/ 10 h 152"/>
              <a:gd name="T56" fmla="*/ 136 w 140"/>
              <a:gd name="T57" fmla="*/ 10 h 152"/>
              <a:gd name="T58" fmla="*/ 110 w 140"/>
              <a:gd name="T59" fmla="*/ 46 h 152"/>
              <a:gd name="T60" fmla="*/ 86 w 140"/>
              <a:gd name="T61" fmla="*/ 82 h 152"/>
              <a:gd name="T62" fmla="*/ 64 w 140"/>
              <a:gd name="T63" fmla="*/ 120 h 152"/>
              <a:gd name="T64" fmla="*/ 52 w 140"/>
              <a:gd name="T65" fmla="*/ 142 h 152"/>
              <a:gd name="T66" fmla="*/ 52 w 140"/>
              <a:gd name="T67" fmla="*/ 142 h 152"/>
              <a:gd name="T68" fmla="*/ 50 w 140"/>
              <a:gd name="T69" fmla="*/ 146 h 152"/>
              <a:gd name="T70" fmla="*/ 46 w 140"/>
              <a:gd name="T71" fmla="*/ 150 h 152"/>
              <a:gd name="T72" fmla="*/ 38 w 140"/>
              <a:gd name="T73" fmla="*/ 150 h 152"/>
              <a:gd name="T74" fmla="*/ 38 w 140"/>
              <a:gd name="T75" fmla="*/ 150 h 152"/>
              <a:gd name="T76" fmla="*/ 26 w 140"/>
              <a:gd name="T77" fmla="*/ 152 h 152"/>
              <a:gd name="T78" fmla="*/ 26 w 140"/>
              <a:gd name="T79" fmla="*/ 152 h 152"/>
              <a:gd name="T80" fmla="*/ 20 w 140"/>
              <a:gd name="T81" fmla="*/ 150 h 152"/>
              <a:gd name="T82" fmla="*/ 18 w 140"/>
              <a:gd name="T83" fmla="*/ 146 h 152"/>
              <a:gd name="T84" fmla="*/ 16 w 140"/>
              <a:gd name="T85" fmla="*/ 142 h 152"/>
              <a:gd name="T86" fmla="*/ 2 w 140"/>
              <a:gd name="T87" fmla="*/ 94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152"/>
              <a:gd name="T134" fmla="*/ 140 w 140"/>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152">
                <a:moveTo>
                  <a:pt x="2" y="94"/>
                </a:moveTo>
                <a:lnTo>
                  <a:pt x="2" y="94"/>
                </a:lnTo>
                <a:lnTo>
                  <a:pt x="0" y="88"/>
                </a:lnTo>
                <a:lnTo>
                  <a:pt x="2" y="82"/>
                </a:lnTo>
                <a:lnTo>
                  <a:pt x="6" y="76"/>
                </a:lnTo>
                <a:lnTo>
                  <a:pt x="20" y="68"/>
                </a:lnTo>
                <a:lnTo>
                  <a:pt x="26" y="68"/>
                </a:lnTo>
                <a:lnTo>
                  <a:pt x="28" y="68"/>
                </a:lnTo>
                <a:lnTo>
                  <a:pt x="32" y="72"/>
                </a:lnTo>
                <a:lnTo>
                  <a:pt x="38" y="92"/>
                </a:lnTo>
                <a:lnTo>
                  <a:pt x="42" y="100"/>
                </a:lnTo>
                <a:lnTo>
                  <a:pt x="44" y="100"/>
                </a:lnTo>
                <a:lnTo>
                  <a:pt x="48" y="94"/>
                </a:lnTo>
                <a:lnTo>
                  <a:pt x="90" y="22"/>
                </a:lnTo>
                <a:lnTo>
                  <a:pt x="96" y="16"/>
                </a:lnTo>
                <a:lnTo>
                  <a:pt x="104" y="10"/>
                </a:lnTo>
                <a:lnTo>
                  <a:pt x="112" y="6"/>
                </a:lnTo>
                <a:lnTo>
                  <a:pt x="134" y="0"/>
                </a:lnTo>
                <a:lnTo>
                  <a:pt x="136" y="0"/>
                </a:lnTo>
                <a:lnTo>
                  <a:pt x="138" y="0"/>
                </a:lnTo>
                <a:lnTo>
                  <a:pt x="140" y="2"/>
                </a:lnTo>
                <a:lnTo>
                  <a:pt x="140" y="4"/>
                </a:lnTo>
                <a:lnTo>
                  <a:pt x="136" y="10"/>
                </a:lnTo>
                <a:lnTo>
                  <a:pt x="110" y="46"/>
                </a:lnTo>
                <a:lnTo>
                  <a:pt x="86" y="82"/>
                </a:lnTo>
                <a:lnTo>
                  <a:pt x="64" y="120"/>
                </a:lnTo>
                <a:lnTo>
                  <a:pt x="52" y="142"/>
                </a:lnTo>
                <a:lnTo>
                  <a:pt x="50" y="146"/>
                </a:lnTo>
                <a:lnTo>
                  <a:pt x="46" y="150"/>
                </a:lnTo>
                <a:lnTo>
                  <a:pt x="38" y="150"/>
                </a:lnTo>
                <a:lnTo>
                  <a:pt x="26" y="152"/>
                </a:lnTo>
                <a:lnTo>
                  <a:pt x="20" y="150"/>
                </a:lnTo>
                <a:lnTo>
                  <a:pt x="18" y="146"/>
                </a:lnTo>
                <a:lnTo>
                  <a:pt x="16" y="142"/>
                </a:lnTo>
                <a:lnTo>
                  <a:pt x="2" y="94"/>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a:lstStyle/>
          <a:p>
            <a:pPr algn="l">
              <a:defRPr/>
            </a:pPr>
            <a:endParaRPr lang="en-US" sz="1800" dirty="0">
              <a:solidFill>
                <a:srgbClr val="000000"/>
              </a:solidFill>
              <a:cs typeface="+mn-cs"/>
            </a:endParaRPr>
          </a:p>
        </p:txBody>
      </p:sp>
      <p:sp>
        <p:nvSpPr>
          <p:cNvPr id="26" name="Rectangle 43"/>
          <p:cNvSpPr>
            <a:spLocks noChangeArrowheads="1"/>
          </p:cNvSpPr>
          <p:nvPr/>
        </p:nvSpPr>
        <p:spPr bwMode="auto">
          <a:xfrm>
            <a:off x="7373725" y="1470559"/>
            <a:ext cx="774700" cy="447037"/>
          </a:xfrm>
          <a:prstGeom prst="rect">
            <a:avLst/>
          </a:prstGeom>
          <a:solidFill>
            <a:schemeClr val="tx2">
              <a:lumMod val="75000"/>
            </a:schemeClr>
          </a:solidFill>
          <a:ln w="9525" algn="ctr">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sz="1800" dirty="0">
              <a:solidFill>
                <a:srgbClr val="FFFFFF"/>
              </a:solidFill>
              <a:effectLst>
                <a:outerShdw blurRad="38100" dist="38100" dir="2700000" algn="tl">
                  <a:srgbClr val="000000">
                    <a:alpha val="43137"/>
                  </a:srgbClr>
                </a:outerShdw>
              </a:effectLst>
              <a:latin typeface="Calibri"/>
              <a:cs typeface="+mn-cs"/>
            </a:endParaRPr>
          </a:p>
        </p:txBody>
      </p:sp>
      <p:sp>
        <p:nvSpPr>
          <p:cNvPr id="29" name="Freeform 23"/>
          <p:cNvSpPr>
            <a:spLocks/>
          </p:cNvSpPr>
          <p:nvPr/>
        </p:nvSpPr>
        <p:spPr bwMode="auto">
          <a:xfrm>
            <a:off x="7550814" y="1494160"/>
            <a:ext cx="395061" cy="364445"/>
          </a:xfrm>
          <a:custGeom>
            <a:avLst/>
            <a:gdLst>
              <a:gd name="T0" fmla="*/ 2 w 140"/>
              <a:gd name="T1" fmla="*/ 94 h 152"/>
              <a:gd name="T2" fmla="*/ 2 w 140"/>
              <a:gd name="T3" fmla="*/ 94 h 152"/>
              <a:gd name="T4" fmla="*/ 0 w 140"/>
              <a:gd name="T5" fmla="*/ 88 h 152"/>
              <a:gd name="T6" fmla="*/ 2 w 140"/>
              <a:gd name="T7" fmla="*/ 82 h 152"/>
              <a:gd name="T8" fmla="*/ 6 w 140"/>
              <a:gd name="T9" fmla="*/ 76 h 152"/>
              <a:gd name="T10" fmla="*/ 20 w 140"/>
              <a:gd name="T11" fmla="*/ 68 h 152"/>
              <a:gd name="T12" fmla="*/ 20 w 140"/>
              <a:gd name="T13" fmla="*/ 68 h 152"/>
              <a:gd name="T14" fmla="*/ 26 w 140"/>
              <a:gd name="T15" fmla="*/ 68 h 152"/>
              <a:gd name="T16" fmla="*/ 28 w 140"/>
              <a:gd name="T17" fmla="*/ 68 h 152"/>
              <a:gd name="T18" fmla="*/ 32 w 140"/>
              <a:gd name="T19" fmla="*/ 72 h 152"/>
              <a:gd name="T20" fmla="*/ 32 w 140"/>
              <a:gd name="T21" fmla="*/ 72 h 152"/>
              <a:gd name="T22" fmla="*/ 38 w 140"/>
              <a:gd name="T23" fmla="*/ 92 h 152"/>
              <a:gd name="T24" fmla="*/ 38 w 140"/>
              <a:gd name="T25" fmla="*/ 92 h 152"/>
              <a:gd name="T26" fmla="*/ 42 w 140"/>
              <a:gd name="T27" fmla="*/ 100 h 152"/>
              <a:gd name="T28" fmla="*/ 44 w 140"/>
              <a:gd name="T29" fmla="*/ 100 h 152"/>
              <a:gd name="T30" fmla="*/ 48 w 140"/>
              <a:gd name="T31" fmla="*/ 94 h 152"/>
              <a:gd name="T32" fmla="*/ 90 w 140"/>
              <a:gd name="T33" fmla="*/ 22 h 152"/>
              <a:gd name="T34" fmla="*/ 90 w 140"/>
              <a:gd name="T35" fmla="*/ 22 h 152"/>
              <a:gd name="T36" fmla="*/ 96 w 140"/>
              <a:gd name="T37" fmla="*/ 16 h 152"/>
              <a:gd name="T38" fmla="*/ 104 w 140"/>
              <a:gd name="T39" fmla="*/ 10 h 152"/>
              <a:gd name="T40" fmla="*/ 112 w 140"/>
              <a:gd name="T41" fmla="*/ 6 h 152"/>
              <a:gd name="T42" fmla="*/ 134 w 140"/>
              <a:gd name="T43" fmla="*/ 0 h 152"/>
              <a:gd name="T44" fmla="*/ 134 w 140"/>
              <a:gd name="T45" fmla="*/ 0 h 152"/>
              <a:gd name="T46" fmla="*/ 136 w 140"/>
              <a:gd name="T47" fmla="*/ 0 h 152"/>
              <a:gd name="T48" fmla="*/ 138 w 140"/>
              <a:gd name="T49" fmla="*/ 0 h 152"/>
              <a:gd name="T50" fmla="*/ 140 w 140"/>
              <a:gd name="T51" fmla="*/ 2 h 152"/>
              <a:gd name="T52" fmla="*/ 140 w 140"/>
              <a:gd name="T53" fmla="*/ 4 h 152"/>
              <a:gd name="T54" fmla="*/ 136 w 140"/>
              <a:gd name="T55" fmla="*/ 10 h 152"/>
              <a:gd name="T56" fmla="*/ 136 w 140"/>
              <a:gd name="T57" fmla="*/ 10 h 152"/>
              <a:gd name="T58" fmla="*/ 110 w 140"/>
              <a:gd name="T59" fmla="*/ 46 h 152"/>
              <a:gd name="T60" fmla="*/ 86 w 140"/>
              <a:gd name="T61" fmla="*/ 82 h 152"/>
              <a:gd name="T62" fmla="*/ 64 w 140"/>
              <a:gd name="T63" fmla="*/ 120 h 152"/>
              <a:gd name="T64" fmla="*/ 52 w 140"/>
              <a:gd name="T65" fmla="*/ 142 h 152"/>
              <a:gd name="T66" fmla="*/ 52 w 140"/>
              <a:gd name="T67" fmla="*/ 142 h 152"/>
              <a:gd name="T68" fmla="*/ 50 w 140"/>
              <a:gd name="T69" fmla="*/ 146 h 152"/>
              <a:gd name="T70" fmla="*/ 46 w 140"/>
              <a:gd name="T71" fmla="*/ 150 h 152"/>
              <a:gd name="T72" fmla="*/ 38 w 140"/>
              <a:gd name="T73" fmla="*/ 150 h 152"/>
              <a:gd name="T74" fmla="*/ 38 w 140"/>
              <a:gd name="T75" fmla="*/ 150 h 152"/>
              <a:gd name="T76" fmla="*/ 26 w 140"/>
              <a:gd name="T77" fmla="*/ 152 h 152"/>
              <a:gd name="T78" fmla="*/ 26 w 140"/>
              <a:gd name="T79" fmla="*/ 152 h 152"/>
              <a:gd name="T80" fmla="*/ 20 w 140"/>
              <a:gd name="T81" fmla="*/ 150 h 152"/>
              <a:gd name="T82" fmla="*/ 18 w 140"/>
              <a:gd name="T83" fmla="*/ 146 h 152"/>
              <a:gd name="T84" fmla="*/ 16 w 140"/>
              <a:gd name="T85" fmla="*/ 142 h 152"/>
              <a:gd name="T86" fmla="*/ 2 w 140"/>
              <a:gd name="T87" fmla="*/ 94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152"/>
              <a:gd name="T134" fmla="*/ 140 w 140"/>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152">
                <a:moveTo>
                  <a:pt x="2" y="94"/>
                </a:moveTo>
                <a:lnTo>
                  <a:pt x="2" y="94"/>
                </a:lnTo>
                <a:lnTo>
                  <a:pt x="0" y="88"/>
                </a:lnTo>
                <a:lnTo>
                  <a:pt x="2" y="82"/>
                </a:lnTo>
                <a:lnTo>
                  <a:pt x="6" y="76"/>
                </a:lnTo>
                <a:lnTo>
                  <a:pt x="20" y="68"/>
                </a:lnTo>
                <a:lnTo>
                  <a:pt x="26" y="68"/>
                </a:lnTo>
                <a:lnTo>
                  <a:pt x="28" y="68"/>
                </a:lnTo>
                <a:lnTo>
                  <a:pt x="32" y="72"/>
                </a:lnTo>
                <a:lnTo>
                  <a:pt x="38" y="92"/>
                </a:lnTo>
                <a:lnTo>
                  <a:pt x="42" y="100"/>
                </a:lnTo>
                <a:lnTo>
                  <a:pt x="44" y="100"/>
                </a:lnTo>
                <a:lnTo>
                  <a:pt x="48" y="94"/>
                </a:lnTo>
                <a:lnTo>
                  <a:pt x="90" y="22"/>
                </a:lnTo>
                <a:lnTo>
                  <a:pt x="96" y="16"/>
                </a:lnTo>
                <a:lnTo>
                  <a:pt x="104" y="10"/>
                </a:lnTo>
                <a:lnTo>
                  <a:pt x="112" y="6"/>
                </a:lnTo>
                <a:lnTo>
                  <a:pt x="134" y="0"/>
                </a:lnTo>
                <a:lnTo>
                  <a:pt x="136" y="0"/>
                </a:lnTo>
                <a:lnTo>
                  <a:pt x="138" y="0"/>
                </a:lnTo>
                <a:lnTo>
                  <a:pt x="140" y="2"/>
                </a:lnTo>
                <a:lnTo>
                  <a:pt x="140" y="4"/>
                </a:lnTo>
                <a:lnTo>
                  <a:pt x="136" y="10"/>
                </a:lnTo>
                <a:lnTo>
                  <a:pt x="110" y="46"/>
                </a:lnTo>
                <a:lnTo>
                  <a:pt x="86" y="82"/>
                </a:lnTo>
                <a:lnTo>
                  <a:pt x="64" y="120"/>
                </a:lnTo>
                <a:lnTo>
                  <a:pt x="52" y="142"/>
                </a:lnTo>
                <a:lnTo>
                  <a:pt x="50" y="146"/>
                </a:lnTo>
                <a:lnTo>
                  <a:pt x="46" y="150"/>
                </a:lnTo>
                <a:lnTo>
                  <a:pt x="38" y="150"/>
                </a:lnTo>
                <a:lnTo>
                  <a:pt x="26" y="152"/>
                </a:lnTo>
                <a:lnTo>
                  <a:pt x="20" y="150"/>
                </a:lnTo>
                <a:lnTo>
                  <a:pt x="18" y="146"/>
                </a:lnTo>
                <a:lnTo>
                  <a:pt x="16" y="142"/>
                </a:lnTo>
                <a:lnTo>
                  <a:pt x="2" y="94"/>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a:lstStyle/>
          <a:p>
            <a:pPr algn="l">
              <a:defRPr/>
            </a:pPr>
            <a:endParaRPr lang="en-US" sz="1800" dirty="0">
              <a:solidFill>
                <a:srgbClr val="000000"/>
              </a:solidFill>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19040" y="6534142"/>
            <a:ext cx="862012" cy="184666"/>
          </a:xfrm>
        </p:spPr>
        <p:txBody>
          <a:bodyPr/>
          <a:lstStyle/>
          <a:p>
            <a:pPr algn="ctr">
              <a:defRPr/>
            </a:pPr>
            <a:fld id="{1D46AC71-C261-4AF3-BFB1-CCAEF8821007}" type="slidenum">
              <a:rPr lang="en-ZA" smtClean="0">
                <a:solidFill>
                  <a:schemeClr val="tx1"/>
                </a:solidFill>
              </a:rPr>
              <a:pPr algn="ctr">
                <a:defRPr/>
              </a:pPr>
              <a:t>29</a:t>
            </a:fld>
            <a:endParaRPr lang="en-ZA" dirty="0">
              <a:solidFill>
                <a:schemeClr val="tx1"/>
              </a:solidFill>
            </a:endParaRPr>
          </a:p>
        </p:txBody>
      </p:sp>
      <p:sp>
        <p:nvSpPr>
          <p:cNvPr id="14" name="Rectangle 43"/>
          <p:cNvSpPr>
            <a:spLocks noChangeArrowheads="1"/>
          </p:cNvSpPr>
          <p:nvPr/>
        </p:nvSpPr>
        <p:spPr bwMode="auto">
          <a:xfrm>
            <a:off x="398409" y="1298849"/>
            <a:ext cx="1005840" cy="592434"/>
          </a:xfrm>
          <a:prstGeom prst="rect">
            <a:avLst/>
          </a:prstGeom>
          <a:solidFill>
            <a:srgbClr val="FFFFFF"/>
          </a:solidFill>
          <a:ln w="9525" algn="ctr">
            <a:solidFill>
              <a:schemeClr val="tx2"/>
            </a:solidFill>
            <a:miter lim="800000"/>
            <a:headEnd/>
            <a:tailEnd/>
          </a:ln>
          <a:effectLst>
            <a:outerShdw dist="38100" dir="2700000" algn="tl" rotWithShape="0">
              <a:srgbClr val="000000">
                <a:alpha val="39999"/>
              </a:srgbClr>
            </a:outerShdw>
          </a:effectLst>
        </p:spPr>
        <p:txBody>
          <a:bodyPr wrap="none" anchor="ctr"/>
          <a:lstStyle/>
          <a:p>
            <a:r>
              <a:rPr lang="en-US" sz="1400" dirty="0">
                <a:solidFill>
                  <a:schemeClr val="tx2"/>
                </a:solidFill>
              </a:rPr>
              <a:t>Exhibit </a:t>
            </a:r>
            <a:r>
              <a:rPr lang="en-US" sz="1400" dirty="0" smtClean="0">
                <a:solidFill>
                  <a:schemeClr val="tx2"/>
                </a:solidFill>
              </a:rPr>
              <a:t>1</a:t>
            </a:r>
            <a:endParaRPr lang="en-US" sz="1400" dirty="0">
              <a:solidFill>
                <a:schemeClr val="tx2"/>
              </a:solidFill>
            </a:endParaRPr>
          </a:p>
        </p:txBody>
      </p:sp>
      <p:sp>
        <p:nvSpPr>
          <p:cNvPr id="17" name="44 CuadroTexto"/>
          <p:cNvSpPr txBox="1"/>
          <p:nvPr/>
        </p:nvSpPr>
        <p:spPr>
          <a:xfrm>
            <a:off x="1794390" y="1298849"/>
            <a:ext cx="4529772" cy="1217940"/>
          </a:xfrm>
          <a:prstGeom prst="rect">
            <a:avLst/>
          </a:prstGeom>
          <a:noFill/>
          <a:ln w="15875">
            <a:solidFill>
              <a:schemeClr val="accent1"/>
            </a:solidFill>
          </a:ln>
          <a:effectLst/>
        </p:spPr>
        <p:txBody>
          <a:bodyPr lIns="0" tIns="0" rIns="0" bIns="0" anchor="ctr"/>
          <a:lstStyle/>
          <a:p>
            <a:pPr algn="l" fontAlgn="auto">
              <a:lnSpc>
                <a:spcPct val="150000"/>
              </a:lnSpc>
              <a:spcBef>
                <a:spcPts val="0"/>
              </a:spcBef>
              <a:spcAft>
                <a:spcPts val="0"/>
              </a:spcAft>
              <a:defRPr/>
            </a:pPr>
            <a:endParaRPr lang="en-US" sz="1200" dirty="0" smtClean="0">
              <a:solidFill>
                <a:schemeClr val="tx2"/>
              </a:solidFill>
            </a:endParaRPr>
          </a:p>
          <a:p>
            <a:pPr marL="171450" indent="-171450" algn="l" fontAlgn="auto">
              <a:lnSpc>
                <a:spcPct val="150000"/>
              </a:lnSpc>
              <a:spcBef>
                <a:spcPts val="0"/>
              </a:spcBef>
              <a:spcAft>
                <a:spcPts val="0"/>
              </a:spcAft>
              <a:buFont typeface="Arial" pitchFamily="34" charset="0"/>
              <a:buChar char="•"/>
              <a:defRPr/>
            </a:pPr>
            <a:endParaRPr lang="en-US" sz="1200" dirty="0">
              <a:solidFill>
                <a:schemeClr val="tx2"/>
              </a:solidFill>
            </a:endParaRPr>
          </a:p>
          <a:p>
            <a:pPr marL="266700" indent="-171450" algn="l" fontAlgn="auto">
              <a:lnSpc>
                <a:spcPct val="150000"/>
              </a:lnSpc>
              <a:spcBef>
                <a:spcPts val="0"/>
              </a:spcBef>
              <a:spcAft>
                <a:spcPts val="0"/>
              </a:spcAft>
              <a:buFont typeface="Arial" pitchFamily="34" charset="0"/>
              <a:buChar char="•"/>
              <a:defRPr/>
            </a:pPr>
            <a:r>
              <a:rPr lang="en-US" sz="1200" dirty="0" smtClean="0">
                <a:solidFill>
                  <a:schemeClr val="tx2"/>
                </a:solidFill>
              </a:rPr>
              <a:t>B-BBEE Certificate  </a:t>
            </a:r>
          </a:p>
          <a:p>
            <a:pPr marL="266700" indent="-171450" algn="l" fontAlgn="auto">
              <a:lnSpc>
                <a:spcPct val="150000"/>
              </a:lnSpc>
              <a:spcBef>
                <a:spcPts val="0"/>
              </a:spcBef>
              <a:spcAft>
                <a:spcPts val="0"/>
              </a:spcAft>
              <a:buFont typeface="Arial" pitchFamily="34" charset="0"/>
              <a:buChar char="•"/>
              <a:defRPr/>
            </a:pPr>
            <a:r>
              <a:rPr lang="en-US" sz="1200" dirty="0" smtClean="0">
                <a:solidFill>
                  <a:schemeClr val="tx2"/>
                </a:solidFill>
              </a:rPr>
              <a:t>SBD 6.1 </a:t>
            </a:r>
          </a:p>
          <a:p>
            <a:pPr marL="266700" indent="-171450" algn="l" fontAlgn="auto">
              <a:lnSpc>
                <a:spcPct val="150000"/>
              </a:lnSpc>
              <a:spcBef>
                <a:spcPts val="0"/>
              </a:spcBef>
              <a:spcAft>
                <a:spcPts val="0"/>
              </a:spcAft>
              <a:buFont typeface="Arial" pitchFamily="34" charset="0"/>
              <a:buChar char="•"/>
              <a:defRPr/>
            </a:pPr>
            <a:endParaRPr lang="en-US" sz="1200" dirty="0" smtClean="0">
              <a:solidFill>
                <a:schemeClr val="tx2"/>
              </a:solidFill>
            </a:endParaRPr>
          </a:p>
          <a:p>
            <a:pPr algn="l" fontAlgn="auto">
              <a:lnSpc>
                <a:spcPct val="150000"/>
              </a:lnSpc>
              <a:spcBef>
                <a:spcPts val="0"/>
              </a:spcBef>
              <a:spcAft>
                <a:spcPts val="0"/>
              </a:spcAft>
              <a:defRPr/>
            </a:pPr>
            <a:endParaRPr lang="en-US" sz="1200" dirty="0" smtClean="0">
              <a:solidFill>
                <a:schemeClr val="tx2"/>
              </a:solidFill>
            </a:endParaRPr>
          </a:p>
          <a:p>
            <a:pPr algn="l" fontAlgn="auto">
              <a:lnSpc>
                <a:spcPct val="150000"/>
              </a:lnSpc>
              <a:spcBef>
                <a:spcPts val="0"/>
              </a:spcBef>
              <a:spcAft>
                <a:spcPts val="0"/>
              </a:spcAft>
              <a:defRPr/>
            </a:pPr>
            <a:endParaRPr lang="en-US" sz="1200" kern="0" dirty="0">
              <a:solidFill>
                <a:schemeClr val="tx2"/>
              </a:solidFill>
            </a:endParaRPr>
          </a:p>
        </p:txBody>
      </p:sp>
      <p:sp>
        <p:nvSpPr>
          <p:cNvPr id="19" name="Rectangle 43"/>
          <p:cNvSpPr>
            <a:spLocks noChangeArrowheads="1"/>
          </p:cNvSpPr>
          <p:nvPr/>
        </p:nvSpPr>
        <p:spPr bwMode="auto">
          <a:xfrm>
            <a:off x="415834" y="3286451"/>
            <a:ext cx="1015592" cy="527460"/>
          </a:xfrm>
          <a:prstGeom prst="rect">
            <a:avLst/>
          </a:prstGeom>
          <a:solidFill>
            <a:srgbClr val="FFFFFF"/>
          </a:solidFill>
          <a:ln w="9525" algn="ctr">
            <a:solidFill>
              <a:schemeClr val="tx2"/>
            </a:solidFill>
            <a:miter lim="800000"/>
            <a:headEnd/>
            <a:tailEnd/>
          </a:ln>
          <a:effectLst>
            <a:outerShdw dist="38100" dir="2700000" algn="tl" rotWithShape="0">
              <a:srgbClr val="000000">
                <a:alpha val="39999"/>
              </a:srgbClr>
            </a:outerShdw>
          </a:effectLst>
        </p:spPr>
        <p:txBody>
          <a:bodyPr wrap="none" anchor="ctr"/>
          <a:lstStyle/>
          <a:p>
            <a:r>
              <a:rPr lang="en-US" sz="1400" dirty="0">
                <a:solidFill>
                  <a:schemeClr val="tx2"/>
                </a:solidFill>
              </a:rPr>
              <a:t>Exhibit </a:t>
            </a:r>
            <a:r>
              <a:rPr lang="en-US" sz="1400" dirty="0" smtClean="0">
                <a:solidFill>
                  <a:schemeClr val="tx2"/>
                </a:solidFill>
              </a:rPr>
              <a:t>2</a:t>
            </a:r>
            <a:endParaRPr lang="en-US" sz="1400" dirty="0">
              <a:solidFill>
                <a:schemeClr val="tx2"/>
              </a:solidFill>
            </a:endParaRPr>
          </a:p>
        </p:txBody>
      </p:sp>
      <p:sp>
        <p:nvSpPr>
          <p:cNvPr id="27" name="Rectangle 26"/>
          <p:cNvSpPr/>
          <p:nvPr/>
        </p:nvSpPr>
        <p:spPr>
          <a:xfrm>
            <a:off x="1794391" y="3300205"/>
            <a:ext cx="4529771" cy="335156"/>
          </a:xfrm>
          <a:prstGeom prst="rect">
            <a:avLst/>
          </a:prstGeom>
          <a:ln w="15875">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txBody>
          <a:bodyPr wrap="square">
            <a:spAutoFit/>
          </a:bodyPr>
          <a:lstStyle/>
          <a:p>
            <a:pPr marL="171450" indent="-171450">
              <a:lnSpc>
                <a:spcPct val="150000"/>
              </a:lnSpc>
              <a:buFont typeface="Arial" panose="020B0604020202020204" pitchFamily="34" charset="0"/>
              <a:buChar char="•"/>
            </a:pPr>
            <a:r>
              <a:rPr lang="en-US" sz="1200" dirty="0" smtClean="0">
                <a:solidFill>
                  <a:schemeClr val="tx2"/>
                </a:solidFill>
              </a:rPr>
              <a:t>Pricing Schedule </a:t>
            </a:r>
          </a:p>
        </p:txBody>
      </p:sp>
      <p:sp>
        <p:nvSpPr>
          <p:cNvPr id="2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File </a:t>
            </a:r>
            <a:r>
              <a:rPr lang="en-ZA" dirty="0" smtClean="0"/>
              <a:t>2: </a:t>
            </a:r>
            <a:r>
              <a:rPr lang="en-ZA" dirty="0"/>
              <a:t>Original/ Duplicate </a:t>
            </a:r>
          </a:p>
        </p:txBody>
      </p:sp>
      <p:sp>
        <p:nvSpPr>
          <p:cNvPr id="22" name="Rectangle 43"/>
          <p:cNvSpPr>
            <a:spLocks noChangeArrowheads="1"/>
          </p:cNvSpPr>
          <p:nvPr/>
        </p:nvSpPr>
        <p:spPr bwMode="auto">
          <a:xfrm>
            <a:off x="7335007" y="3300205"/>
            <a:ext cx="774699" cy="447037"/>
          </a:xfrm>
          <a:prstGeom prst="rect">
            <a:avLst/>
          </a:prstGeom>
          <a:solidFill>
            <a:schemeClr val="tx2">
              <a:lumMod val="75000"/>
            </a:schemeClr>
          </a:solidFill>
          <a:ln w="9525" algn="ctr">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sz="1800" dirty="0">
              <a:solidFill>
                <a:srgbClr val="FFFFFF"/>
              </a:solidFill>
              <a:effectLst>
                <a:outerShdw blurRad="38100" dist="38100" dir="2700000" algn="tl">
                  <a:srgbClr val="000000">
                    <a:alpha val="43137"/>
                  </a:srgbClr>
                </a:outerShdw>
              </a:effectLst>
              <a:latin typeface="Calibri"/>
              <a:cs typeface="+mn-cs"/>
            </a:endParaRPr>
          </a:p>
        </p:txBody>
      </p:sp>
      <p:sp>
        <p:nvSpPr>
          <p:cNvPr id="23" name="Freeform 23"/>
          <p:cNvSpPr>
            <a:spLocks/>
          </p:cNvSpPr>
          <p:nvPr/>
        </p:nvSpPr>
        <p:spPr bwMode="auto">
          <a:xfrm>
            <a:off x="7595652" y="3341500"/>
            <a:ext cx="395060" cy="364445"/>
          </a:xfrm>
          <a:custGeom>
            <a:avLst/>
            <a:gdLst>
              <a:gd name="T0" fmla="*/ 2 w 140"/>
              <a:gd name="T1" fmla="*/ 94 h 152"/>
              <a:gd name="T2" fmla="*/ 2 w 140"/>
              <a:gd name="T3" fmla="*/ 94 h 152"/>
              <a:gd name="T4" fmla="*/ 0 w 140"/>
              <a:gd name="T5" fmla="*/ 88 h 152"/>
              <a:gd name="T6" fmla="*/ 2 w 140"/>
              <a:gd name="T7" fmla="*/ 82 h 152"/>
              <a:gd name="T8" fmla="*/ 6 w 140"/>
              <a:gd name="T9" fmla="*/ 76 h 152"/>
              <a:gd name="T10" fmla="*/ 20 w 140"/>
              <a:gd name="T11" fmla="*/ 68 h 152"/>
              <a:gd name="T12" fmla="*/ 20 w 140"/>
              <a:gd name="T13" fmla="*/ 68 h 152"/>
              <a:gd name="T14" fmla="*/ 26 w 140"/>
              <a:gd name="T15" fmla="*/ 68 h 152"/>
              <a:gd name="T16" fmla="*/ 28 w 140"/>
              <a:gd name="T17" fmla="*/ 68 h 152"/>
              <a:gd name="T18" fmla="*/ 32 w 140"/>
              <a:gd name="T19" fmla="*/ 72 h 152"/>
              <a:gd name="T20" fmla="*/ 32 w 140"/>
              <a:gd name="T21" fmla="*/ 72 h 152"/>
              <a:gd name="T22" fmla="*/ 38 w 140"/>
              <a:gd name="T23" fmla="*/ 92 h 152"/>
              <a:gd name="T24" fmla="*/ 38 w 140"/>
              <a:gd name="T25" fmla="*/ 92 h 152"/>
              <a:gd name="T26" fmla="*/ 42 w 140"/>
              <a:gd name="T27" fmla="*/ 100 h 152"/>
              <a:gd name="T28" fmla="*/ 44 w 140"/>
              <a:gd name="T29" fmla="*/ 100 h 152"/>
              <a:gd name="T30" fmla="*/ 48 w 140"/>
              <a:gd name="T31" fmla="*/ 94 h 152"/>
              <a:gd name="T32" fmla="*/ 90 w 140"/>
              <a:gd name="T33" fmla="*/ 22 h 152"/>
              <a:gd name="T34" fmla="*/ 90 w 140"/>
              <a:gd name="T35" fmla="*/ 22 h 152"/>
              <a:gd name="T36" fmla="*/ 96 w 140"/>
              <a:gd name="T37" fmla="*/ 16 h 152"/>
              <a:gd name="T38" fmla="*/ 104 w 140"/>
              <a:gd name="T39" fmla="*/ 10 h 152"/>
              <a:gd name="T40" fmla="*/ 112 w 140"/>
              <a:gd name="T41" fmla="*/ 6 h 152"/>
              <a:gd name="T42" fmla="*/ 134 w 140"/>
              <a:gd name="T43" fmla="*/ 0 h 152"/>
              <a:gd name="T44" fmla="*/ 134 w 140"/>
              <a:gd name="T45" fmla="*/ 0 h 152"/>
              <a:gd name="T46" fmla="*/ 136 w 140"/>
              <a:gd name="T47" fmla="*/ 0 h 152"/>
              <a:gd name="T48" fmla="*/ 138 w 140"/>
              <a:gd name="T49" fmla="*/ 0 h 152"/>
              <a:gd name="T50" fmla="*/ 140 w 140"/>
              <a:gd name="T51" fmla="*/ 2 h 152"/>
              <a:gd name="T52" fmla="*/ 140 w 140"/>
              <a:gd name="T53" fmla="*/ 4 h 152"/>
              <a:gd name="T54" fmla="*/ 136 w 140"/>
              <a:gd name="T55" fmla="*/ 10 h 152"/>
              <a:gd name="T56" fmla="*/ 136 w 140"/>
              <a:gd name="T57" fmla="*/ 10 h 152"/>
              <a:gd name="T58" fmla="*/ 110 w 140"/>
              <a:gd name="T59" fmla="*/ 46 h 152"/>
              <a:gd name="T60" fmla="*/ 86 w 140"/>
              <a:gd name="T61" fmla="*/ 82 h 152"/>
              <a:gd name="T62" fmla="*/ 64 w 140"/>
              <a:gd name="T63" fmla="*/ 120 h 152"/>
              <a:gd name="T64" fmla="*/ 52 w 140"/>
              <a:gd name="T65" fmla="*/ 142 h 152"/>
              <a:gd name="T66" fmla="*/ 52 w 140"/>
              <a:gd name="T67" fmla="*/ 142 h 152"/>
              <a:gd name="T68" fmla="*/ 50 w 140"/>
              <a:gd name="T69" fmla="*/ 146 h 152"/>
              <a:gd name="T70" fmla="*/ 46 w 140"/>
              <a:gd name="T71" fmla="*/ 150 h 152"/>
              <a:gd name="T72" fmla="*/ 38 w 140"/>
              <a:gd name="T73" fmla="*/ 150 h 152"/>
              <a:gd name="T74" fmla="*/ 38 w 140"/>
              <a:gd name="T75" fmla="*/ 150 h 152"/>
              <a:gd name="T76" fmla="*/ 26 w 140"/>
              <a:gd name="T77" fmla="*/ 152 h 152"/>
              <a:gd name="T78" fmla="*/ 26 w 140"/>
              <a:gd name="T79" fmla="*/ 152 h 152"/>
              <a:gd name="T80" fmla="*/ 20 w 140"/>
              <a:gd name="T81" fmla="*/ 150 h 152"/>
              <a:gd name="T82" fmla="*/ 18 w 140"/>
              <a:gd name="T83" fmla="*/ 146 h 152"/>
              <a:gd name="T84" fmla="*/ 16 w 140"/>
              <a:gd name="T85" fmla="*/ 142 h 152"/>
              <a:gd name="T86" fmla="*/ 2 w 140"/>
              <a:gd name="T87" fmla="*/ 94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152"/>
              <a:gd name="T134" fmla="*/ 140 w 140"/>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152">
                <a:moveTo>
                  <a:pt x="2" y="94"/>
                </a:moveTo>
                <a:lnTo>
                  <a:pt x="2" y="94"/>
                </a:lnTo>
                <a:lnTo>
                  <a:pt x="0" y="88"/>
                </a:lnTo>
                <a:lnTo>
                  <a:pt x="2" y="82"/>
                </a:lnTo>
                <a:lnTo>
                  <a:pt x="6" y="76"/>
                </a:lnTo>
                <a:lnTo>
                  <a:pt x="20" y="68"/>
                </a:lnTo>
                <a:lnTo>
                  <a:pt x="26" y="68"/>
                </a:lnTo>
                <a:lnTo>
                  <a:pt x="28" y="68"/>
                </a:lnTo>
                <a:lnTo>
                  <a:pt x="32" y="72"/>
                </a:lnTo>
                <a:lnTo>
                  <a:pt x="38" y="92"/>
                </a:lnTo>
                <a:lnTo>
                  <a:pt x="42" y="100"/>
                </a:lnTo>
                <a:lnTo>
                  <a:pt x="44" y="100"/>
                </a:lnTo>
                <a:lnTo>
                  <a:pt x="48" y="94"/>
                </a:lnTo>
                <a:lnTo>
                  <a:pt x="90" y="22"/>
                </a:lnTo>
                <a:lnTo>
                  <a:pt x="96" y="16"/>
                </a:lnTo>
                <a:lnTo>
                  <a:pt x="104" y="10"/>
                </a:lnTo>
                <a:lnTo>
                  <a:pt x="112" y="6"/>
                </a:lnTo>
                <a:lnTo>
                  <a:pt x="134" y="0"/>
                </a:lnTo>
                <a:lnTo>
                  <a:pt x="136" y="0"/>
                </a:lnTo>
                <a:lnTo>
                  <a:pt x="138" y="0"/>
                </a:lnTo>
                <a:lnTo>
                  <a:pt x="140" y="2"/>
                </a:lnTo>
                <a:lnTo>
                  <a:pt x="140" y="4"/>
                </a:lnTo>
                <a:lnTo>
                  <a:pt x="136" y="10"/>
                </a:lnTo>
                <a:lnTo>
                  <a:pt x="110" y="46"/>
                </a:lnTo>
                <a:lnTo>
                  <a:pt x="86" y="82"/>
                </a:lnTo>
                <a:lnTo>
                  <a:pt x="64" y="120"/>
                </a:lnTo>
                <a:lnTo>
                  <a:pt x="52" y="142"/>
                </a:lnTo>
                <a:lnTo>
                  <a:pt x="50" y="146"/>
                </a:lnTo>
                <a:lnTo>
                  <a:pt x="46" y="150"/>
                </a:lnTo>
                <a:lnTo>
                  <a:pt x="38" y="150"/>
                </a:lnTo>
                <a:lnTo>
                  <a:pt x="26" y="152"/>
                </a:lnTo>
                <a:lnTo>
                  <a:pt x="20" y="150"/>
                </a:lnTo>
                <a:lnTo>
                  <a:pt x="18" y="146"/>
                </a:lnTo>
                <a:lnTo>
                  <a:pt x="16" y="142"/>
                </a:lnTo>
                <a:lnTo>
                  <a:pt x="2" y="94"/>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a:lstStyle/>
          <a:p>
            <a:pPr algn="l">
              <a:defRPr/>
            </a:pPr>
            <a:endParaRPr lang="en-US" sz="1800" dirty="0">
              <a:solidFill>
                <a:srgbClr val="000000"/>
              </a:solidFill>
              <a:cs typeface="+mn-cs"/>
            </a:endParaRPr>
          </a:p>
        </p:txBody>
      </p:sp>
      <p:sp>
        <p:nvSpPr>
          <p:cNvPr id="24" name="Rectangle 43"/>
          <p:cNvSpPr>
            <a:spLocks noChangeArrowheads="1"/>
          </p:cNvSpPr>
          <p:nvPr/>
        </p:nvSpPr>
        <p:spPr bwMode="auto">
          <a:xfrm>
            <a:off x="7335010" y="1298849"/>
            <a:ext cx="774700" cy="447037"/>
          </a:xfrm>
          <a:prstGeom prst="rect">
            <a:avLst/>
          </a:prstGeom>
          <a:solidFill>
            <a:schemeClr val="tx2">
              <a:lumMod val="75000"/>
            </a:schemeClr>
          </a:solidFill>
          <a:ln w="9525" algn="ctr">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sz="1800" dirty="0">
              <a:solidFill>
                <a:srgbClr val="FFFFFF"/>
              </a:solidFill>
              <a:effectLst>
                <a:outerShdw blurRad="38100" dist="38100" dir="2700000" algn="tl">
                  <a:srgbClr val="000000">
                    <a:alpha val="43137"/>
                  </a:srgbClr>
                </a:outerShdw>
              </a:effectLst>
              <a:latin typeface="Calibri"/>
              <a:cs typeface="+mn-cs"/>
            </a:endParaRPr>
          </a:p>
        </p:txBody>
      </p:sp>
      <p:sp>
        <p:nvSpPr>
          <p:cNvPr id="25" name="Freeform 23"/>
          <p:cNvSpPr>
            <a:spLocks/>
          </p:cNvSpPr>
          <p:nvPr/>
        </p:nvSpPr>
        <p:spPr bwMode="auto">
          <a:xfrm>
            <a:off x="7524830" y="1340144"/>
            <a:ext cx="395061" cy="364445"/>
          </a:xfrm>
          <a:custGeom>
            <a:avLst/>
            <a:gdLst>
              <a:gd name="T0" fmla="*/ 2 w 140"/>
              <a:gd name="T1" fmla="*/ 94 h 152"/>
              <a:gd name="T2" fmla="*/ 2 w 140"/>
              <a:gd name="T3" fmla="*/ 94 h 152"/>
              <a:gd name="T4" fmla="*/ 0 w 140"/>
              <a:gd name="T5" fmla="*/ 88 h 152"/>
              <a:gd name="T6" fmla="*/ 2 w 140"/>
              <a:gd name="T7" fmla="*/ 82 h 152"/>
              <a:gd name="T8" fmla="*/ 6 w 140"/>
              <a:gd name="T9" fmla="*/ 76 h 152"/>
              <a:gd name="T10" fmla="*/ 20 w 140"/>
              <a:gd name="T11" fmla="*/ 68 h 152"/>
              <a:gd name="T12" fmla="*/ 20 w 140"/>
              <a:gd name="T13" fmla="*/ 68 h 152"/>
              <a:gd name="T14" fmla="*/ 26 w 140"/>
              <a:gd name="T15" fmla="*/ 68 h 152"/>
              <a:gd name="T16" fmla="*/ 28 w 140"/>
              <a:gd name="T17" fmla="*/ 68 h 152"/>
              <a:gd name="T18" fmla="*/ 32 w 140"/>
              <a:gd name="T19" fmla="*/ 72 h 152"/>
              <a:gd name="T20" fmla="*/ 32 w 140"/>
              <a:gd name="T21" fmla="*/ 72 h 152"/>
              <a:gd name="T22" fmla="*/ 38 w 140"/>
              <a:gd name="T23" fmla="*/ 92 h 152"/>
              <a:gd name="T24" fmla="*/ 38 w 140"/>
              <a:gd name="T25" fmla="*/ 92 h 152"/>
              <a:gd name="T26" fmla="*/ 42 w 140"/>
              <a:gd name="T27" fmla="*/ 100 h 152"/>
              <a:gd name="T28" fmla="*/ 44 w 140"/>
              <a:gd name="T29" fmla="*/ 100 h 152"/>
              <a:gd name="T30" fmla="*/ 48 w 140"/>
              <a:gd name="T31" fmla="*/ 94 h 152"/>
              <a:gd name="T32" fmla="*/ 90 w 140"/>
              <a:gd name="T33" fmla="*/ 22 h 152"/>
              <a:gd name="T34" fmla="*/ 90 w 140"/>
              <a:gd name="T35" fmla="*/ 22 h 152"/>
              <a:gd name="T36" fmla="*/ 96 w 140"/>
              <a:gd name="T37" fmla="*/ 16 h 152"/>
              <a:gd name="T38" fmla="*/ 104 w 140"/>
              <a:gd name="T39" fmla="*/ 10 h 152"/>
              <a:gd name="T40" fmla="*/ 112 w 140"/>
              <a:gd name="T41" fmla="*/ 6 h 152"/>
              <a:gd name="T42" fmla="*/ 134 w 140"/>
              <a:gd name="T43" fmla="*/ 0 h 152"/>
              <a:gd name="T44" fmla="*/ 134 w 140"/>
              <a:gd name="T45" fmla="*/ 0 h 152"/>
              <a:gd name="T46" fmla="*/ 136 w 140"/>
              <a:gd name="T47" fmla="*/ 0 h 152"/>
              <a:gd name="T48" fmla="*/ 138 w 140"/>
              <a:gd name="T49" fmla="*/ 0 h 152"/>
              <a:gd name="T50" fmla="*/ 140 w 140"/>
              <a:gd name="T51" fmla="*/ 2 h 152"/>
              <a:gd name="T52" fmla="*/ 140 w 140"/>
              <a:gd name="T53" fmla="*/ 4 h 152"/>
              <a:gd name="T54" fmla="*/ 136 w 140"/>
              <a:gd name="T55" fmla="*/ 10 h 152"/>
              <a:gd name="T56" fmla="*/ 136 w 140"/>
              <a:gd name="T57" fmla="*/ 10 h 152"/>
              <a:gd name="T58" fmla="*/ 110 w 140"/>
              <a:gd name="T59" fmla="*/ 46 h 152"/>
              <a:gd name="T60" fmla="*/ 86 w 140"/>
              <a:gd name="T61" fmla="*/ 82 h 152"/>
              <a:gd name="T62" fmla="*/ 64 w 140"/>
              <a:gd name="T63" fmla="*/ 120 h 152"/>
              <a:gd name="T64" fmla="*/ 52 w 140"/>
              <a:gd name="T65" fmla="*/ 142 h 152"/>
              <a:gd name="T66" fmla="*/ 52 w 140"/>
              <a:gd name="T67" fmla="*/ 142 h 152"/>
              <a:gd name="T68" fmla="*/ 50 w 140"/>
              <a:gd name="T69" fmla="*/ 146 h 152"/>
              <a:gd name="T70" fmla="*/ 46 w 140"/>
              <a:gd name="T71" fmla="*/ 150 h 152"/>
              <a:gd name="T72" fmla="*/ 38 w 140"/>
              <a:gd name="T73" fmla="*/ 150 h 152"/>
              <a:gd name="T74" fmla="*/ 38 w 140"/>
              <a:gd name="T75" fmla="*/ 150 h 152"/>
              <a:gd name="T76" fmla="*/ 26 w 140"/>
              <a:gd name="T77" fmla="*/ 152 h 152"/>
              <a:gd name="T78" fmla="*/ 26 w 140"/>
              <a:gd name="T79" fmla="*/ 152 h 152"/>
              <a:gd name="T80" fmla="*/ 20 w 140"/>
              <a:gd name="T81" fmla="*/ 150 h 152"/>
              <a:gd name="T82" fmla="*/ 18 w 140"/>
              <a:gd name="T83" fmla="*/ 146 h 152"/>
              <a:gd name="T84" fmla="*/ 16 w 140"/>
              <a:gd name="T85" fmla="*/ 142 h 152"/>
              <a:gd name="T86" fmla="*/ 2 w 140"/>
              <a:gd name="T87" fmla="*/ 94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152"/>
              <a:gd name="T134" fmla="*/ 140 w 140"/>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152">
                <a:moveTo>
                  <a:pt x="2" y="94"/>
                </a:moveTo>
                <a:lnTo>
                  <a:pt x="2" y="94"/>
                </a:lnTo>
                <a:lnTo>
                  <a:pt x="0" y="88"/>
                </a:lnTo>
                <a:lnTo>
                  <a:pt x="2" y="82"/>
                </a:lnTo>
                <a:lnTo>
                  <a:pt x="6" y="76"/>
                </a:lnTo>
                <a:lnTo>
                  <a:pt x="20" y="68"/>
                </a:lnTo>
                <a:lnTo>
                  <a:pt x="26" y="68"/>
                </a:lnTo>
                <a:lnTo>
                  <a:pt x="28" y="68"/>
                </a:lnTo>
                <a:lnTo>
                  <a:pt x="32" y="72"/>
                </a:lnTo>
                <a:lnTo>
                  <a:pt x="38" y="92"/>
                </a:lnTo>
                <a:lnTo>
                  <a:pt x="42" y="100"/>
                </a:lnTo>
                <a:lnTo>
                  <a:pt x="44" y="100"/>
                </a:lnTo>
                <a:lnTo>
                  <a:pt x="48" y="94"/>
                </a:lnTo>
                <a:lnTo>
                  <a:pt x="90" y="22"/>
                </a:lnTo>
                <a:lnTo>
                  <a:pt x="96" y="16"/>
                </a:lnTo>
                <a:lnTo>
                  <a:pt x="104" y="10"/>
                </a:lnTo>
                <a:lnTo>
                  <a:pt x="112" y="6"/>
                </a:lnTo>
                <a:lnTo>
                  <a:pt x="134" y="0"/>
                </a:lnTo>
                <a:lnTo>
                  <a:pt x="136" y="0"/>
                </a:lnTo>
                <a:lnTo>
                  <a:pt x="138" y="0"/>
                </a:lnTo>
                <a:lnTo>
                  <a:pt x="140" y="2"/>
                </a:lnTo>
                <a:lnTo>
                  <a:pt x="140" y="4"/>
                </a:lnTo>
                <a:lnTo>
                  <a:pt x="136" y="10"/>
                </a:lnTo>
                <a:lnTo>
                  <a:pt x="110" y="46"/>
                </a:lnTo>
                <a:lnTo>
                  <a:pt x="86" y="82"/>
                </a:lnTo>
                <a:lnTo>
                  <a:pt x="64" y="120"/>
                </a:lnTo>
                <a:lnTo>
                  <a:pt x="52" y="142"/>
                </a:lnTo>
                <a:lnTo>
                  <a:pt x="50" y="146"/>
                </a:lnTo>
                <a:lnTo>
                  <a:pt x="46" y="150"/>
                </a:lnTo>
                <a:lnTo>
                  <a:pt x="38" y="150"/>
                </a:lnTo>
                <a:lnTo>
                  <a:pt x="26" y="152"/>
                </a:lnTo>
                <a:lnTo>
                  <a:pt x="20" y="150"/>
                </a:lnTo>
                <a:lnTo>
                  <a:pt x="18" y="146"/>
                </a:lnTo>
                <a:lnTo>
                  <a:pt x="16" y="142"/>
                </a:lnTo>
                <a:lnTo>
                  <a:pt x="2" y="94"/>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a:lstStyle/>
          <a:p>
            <a:pPr algn="l">
              <a:defRPr/>
            </a:pPr>
            <a:endParaRPr lang="en-US" sz="1800" dirty="0">
              <a:solidFill>
                <a:srgbClr val="000000"/>
              </a:solidFill>
              <a:cs typeface="+mn-cs"/>
            </a:endParaRPr>
          </a:p>
        </p:txBody>
      </p:sp>
      <p:sp>
        <p:nvSpPr>
          <p:cNvPr id="4" name="TextBox 3"/>
          <p:cNvSpPr txBox="1"/>
          <p:nvPr/>
        </p:nvSpPr>
        <p:spPr>
          <a:xfrm>
            <a:off x="1093076" y="5213131"/>
            <a:ext cx="7500106" cy="800219"/>
          </a:xfrm>
          <a:prstGeom prst="rect">
            <a:avLst/>
          </a:prstGeom>
          <a:noFill/>
        </p:spPr>
        <p:txBody>
          <a:bodyPr wrap="square" rtlCol="0">
            <a:spAutoFit/>
          </a:bodyPr>
          <a:lstStyle/>
          <a:p>
            <a:r>
              <a:rPr lang="en-ZA" sz="1400" b="1" dirty="0">
                <a:solidFill>
                  <a:srgbClr val="FF0000"/>
                </a:solidFill>
              </a:rPr>
              <a:t>Each file must be marked correctly and sealed separately for easy reference during the evaluation process. CD-ROM / USB marked with Bidder Name </a:t>
            </a:r>
          </a:p>
          <a:p>
            <a:endParaRPr lang="en-ZA" dirty="0"/>
          </a:p>
        </p:txBody>
      </p:sp>
      <p:sp>
        <p:nvSpPr>
          <p:cNvPr id="5" name="TextBox 4"/>
          <p:cNvSpPr txBox="1"/>
          <p:nvPr/>
        </p:nvSpPr>
        <p:spPr>
          <a:xfrm>
            <a:off x="442785" y="5339255"/>
            <a:ext cx="582649" cy="307777"/>
          </a:xfrm>
          <a:prstGeom prst="rect">
            <a:avLst/>
          </a:prstGeom>
          <a:noFill/>
        </p:spPr>
        <p:txBody>
          <a:bodyPr wrap="square" rtlCol="0">
            <a:spAutoFit/>
          </a:bodyPr>
          <a:lstStyle/>
          <a:p>
            <a:r>
              <a:rPr lang="en-ZA" sz="1400" b="1" dirty="0" smtClean="0">
                <a:solidFill>
                  <a:srgbClr val="FF0000"/>
                </a:solidFill>
              </a:rPr>
              <a:t>NB!</a:t>
            </a:r>
            <a:endParaRPr lang="en-ZA" sz="1400" b="1" dirty="0">
              <a:solidFill>
                <a:srgbClr val="FF0000"/>
              </a:solidFill>
            </a:endParaRPr>
          </a:p>
        </p:txBody>
      </p:sp>
    </p:spTree>
    <p:extLst>
      <p:ext uri="{BB962C8B-B14F-4D97-AF65-F5344CB8AC3E}">
        <p14:creationId xmlns:p14="http://schemas.microsoft.com/office/powerpoint/2010/main" val="29692034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447835228"/>
              </p:ext>
            </p:extLst>
          </p:nvPr>
        </p:nvGraphicFramePr>
        <p:xfrm>
          <a:off x="0" y="783020"/>
          <a:ext cx="9144000" cy="5628288"/>
        </p:xfrm>
        <a:graphic>
          <a:graphicData uri="http://schemas.openxmlformats.org/drawingml/2006/table">
            <a:tbl>
              <a:tblPr firstRow="1" bandRow="1">
                <a:tableStyleId>{5C22544A-7EE6-4342-B048-85BDC9FD1C3A}</a:tableStyleId>
              </a:tblPr>
              <a:tblGrid>
                <a:gridCol w="9144000"/>
              </a:tblGrid>
              <a:tr h="489011">
                <a:tc>
                  <a:txBody>
                    <a:bodyPr/>
                    <a:lstStyle/>
                    <a:p>
                      <a:pPr algn="ctr"/>
                      <a:r>
                        <a:rPr lang="en-ZA" sz="2000" dirty="0" smtClean="0"/>
                        <a:t>Procurement</a:t>
                      </a:r>
                      <a:endParaRPr lang="en-ZA" sz="2000" dirty="0"/>
                    </a:p>
                  </a:txBody>
                  <a:tcPr marL="84406" marR="84406">
                    <a:solidFill>
                      <a:schemeClr val="tx2"/>
                    </a:solidFill>
                  </a:tcPr>
                </a:tc>
              </a:tr>
              <a:tr h="492511">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600" kern="1200" baseline="0" dirty="0" smtClean="0">
                          <a:solidFill>
                            <a:schemeClr val="tx2"/>
                          </a:solidFill>
                          <a:latin typeface="+mn-lt"/>
                          <a:ea typeface="+mn-ea"/>
                          <a:cs typeface="+mn-cs"/>
                        </a:rPr>
                        <a:t>Sourcing Lead: Professional Services – Project Oversight</a:t>
                      </a:r>
                      <a:endParaRPr lang="en-ZA" sz="1600" kern="1200" dirty="0" smtClean="0">
                        <a:solidFill>
                          <a:schemeClr val="tx2"/>
                        </a:solidFill>
                        <a:latin typeface="+mn-lt"/>
                        <a:ea typeface="+mn-ea"/>
                        <a:cs typeface="+mn-cs"/>
                      </a:endParaRPr>
                    </a:p>
                  </a:txBody>
                  <a:tcPr marL="84406" marR="84406"/>
                </a:tc>
              </a:tr>
              <a:tr h="46134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600" kern="1200" dirty="0" smtClean="0">
                          <a:solidFill>
                            <a:schemeClr val="tx2"/>
                          </a:solidFill>
                          <a:latin typeface="+mn-lt"/>
                          <a:ea typeface="+mn-ea"/>
                          <a:cs typeface="+mn-cs"/>
                        </a:rPr>
                        <a:t>Governance, Compliance &amp; Risk Specialist – Audit</a:t>
                      </a:r>
                      <a:endParaRPr lang="en-ZA" sz="1600" kern="1200" dirty="0">
                        <a:solidFill>
                          <a:schemeClr val="tx2"/>
                        </a:solidFill>
                        <a:latin typeface="+mn-lt"/>
                        <a:ea typeface="+mn-ea"/>
                        <a:cs typeface="+mn-cs"/>
                      </a:endParaRPr>
                    </a:p>
                  </a:txBody>
                  <a:tcPr marL="84406" marR="84406"/>
                </a:tc>
              </a:tr>
              <a:tr h="46259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600" kern="1200" dirty="0" smtClean="0">
                          <a:solidFill>
                            <a:schemeClr val="tx2"/>
                          </a:solidFill>
                          <a:latin typeface="+mn-lt"/>
                          <a:ea typeface="+mn-ea"/>
                          <a:cs typeface="+mn-cs"/>
                        </a:rPr>
                        <a:t>Contract Specialist </a:t>
                      </a:r>
                      <a:endParaRPr lang="en-ZA" sz="1600" kern="1200" dirty="0">
                        <a:solidFill>
                          <a:schemeClr val="tx2"/>
                        </a:solidFill>
                        <a:latin typeface="+mn-lt"/>
                        <a:ea typeface="+mn-ea"/>
                        <a:cs typeface="+mn-cs"/>
                      </a:endParaRPr>
                    </a:p>
                  </a:txBody>
                  <a:tcPr marL="84406" marR="84406"/>
                </a:tc>
              </a:tr>
              <a:tr h="46259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600" kern="1200" dirty="0" smtClean="0">
                          <a:solidFill>
                            <a:schemeClr val="tx2"/>
                          </a:solidFill>
                          <a:latin typeface="+mn-lt"/>
                          <a:ea typeface="+mn-ea"/>
                          <a:cs typeface="+mn-cs"/>
                        </a:rPr>
                        <a:t>Tender</a:t>
                      </a:r>
                      <a:r>
                        <a:rPr lang="en-ZA" sz="1600" kern="1200" baseline="0" dirty="0" smtClean="0">
                          <a:solidFill>
                            <a:schemeClr val="tx2"/>
                          </a:solidFill>
                          <a:latin typeface="+mn-lt"/>
                          <a:ea typeface="+mn-ea"/>
                          <a:cs typeface="+mn-cs"/>
                        </a:rPr>
                        <a:t> Office – Pre-Qualification</a:t>
                      </a:r>
                      <a:endParaRPr lang="en-ZA" sz="1600" kern="1200" dirty="0">
                        <a:solidFill>
                          <a:schemeClr val="tx2"/>
                        </a:solidFill>
                        <a:latin typeface="+mn-lt"/>
                        <a:ea typeface="+mn-ea"/>
                        <a:cs typeface="+mn-cs"/>
                      </a:endParaRPr>
                    </a:p>
                  </a:txBody>
                  <a:tcPr marL="84406" marR="84406"/>
                </a:tc>
              </a:tr>
              <a:tr h="473613">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600" kern="1200" dirty="0" smtClean="0">
                          <a:solidFill>
                            <a:schemeClr val="tx2"/>
                          </a:solidFill>
                          <a:latin typeface="+mn-lt"/>
                          <a:ea typeface="+mn-ea"/>
                          <a:cs typeface="+mn-cs"/>
                        </a:rPr>
                        <a:t>Value</a:t>
                      </a:r>
                      <a:r>
                        <a:rPr lang="en-ZA" sz="1600" kern="1200" baseline="0" dirty="0" smtClean="0">
                          <a:solidFill>
                            <a:schemeClr val="tx2"/>
                          </a:solidFill>
                          <a:latin typeface="+mn-lt"/>
                          <a:ea typeface="+mn-ea"/>
                          <a:cs typeface="+mn-cs"/>
                        </a:rPr>
                        <a:t> Delivery Planning – Price Evaluator</a:t>
                      </a:r>
                      <a:endParaRPr lang="en-ZA" sz="1600" kern="1200" dirty="0">
                        <a:solidFill>
                          <a:schemeClr val="tx2"/>
                        </a:solidFill>
                        <a:latin typeface="+mn-lt"/>
                        <a:ea typeface="+mn-ea"/>
                        <a:cs typeface="+mn-cs"/>
                      </a:endParaRPr>
                    </a:p>
                  </a:txBody>
                  <a:tcPr marL="84406" marR="84406"/>
                </a:tc>
              </a:tr>
              <a:tr h="473613">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600" kern="1200" dirty="0" smtClean="0">
                          <a:solidFill>
                            <a:schemeClr val="tx2"/>
                          </a:solidFill>
                          <a:latin typeface="+mn-lt"/>
                          <a:ea typeface="+mn-ea"/>
                          <a:cs typeface="+mn-cs"/>
                        </a:rPr>
                        <a:t>B-BBEE</a:t>
                      </a:r>
                      <a:r>
                        <a:rPr lang="en-ZA" sz="1600" kern="1200" baseline="0" dirty="0" smtClean="0">
                          <a:solidFill>
                            <a:schemeClr val="tx2"/>
                          </a:solidFill>
                          <a:latin typeface="+mn-lt"/>
                          <a:ea typeface="+mn-ea"/>
                          <a:cs typeface="+mn-cs"/>
                        </a:rPr>
                        <a:t> Evaluator</a:t>
                      </a:r>
                      <a:endParaRPr lang="en-ZA" sz="1600" kern="1200" dirty="0">
                        <a:solidFill>
                          <a:schemeClr val="tx2"/>
                        </a:solidFill>
                        <a:latin typeface="+mn-lt"/>
                        <a:ea typeface="+mn-ea"/>
                        <a:cs typeface="+mn-cs"/>
                      </a:endParaRPr>
                    </a:p>
                  </a:txBody>
                  <a:tcPr marL="84406" marR="84406"/>
                </a:tc>
              </a:tr>
              <a:tr h="458193">
                <a:tc>
                  <a:txBody>
                    <a:bodyPr/>
                    <a:lstStyle/>
                    <a:p>
                      <a:pPr marL="0" algn="ctr" defTabSz="932962" rtl="0" eaLnBrk="1" latinLnBrk="0" hangingPunct="1"/>
                      <a:r>
                        <a:rPr lang="en-ZA" sz="2000" b="1" kern="1200" dirty="0" smtClean="0">
                          <a:solidFill>
                            <a:schemeClr val="bg1"/>
                          </a:solidFill>
                          <a:latin typeface="+mn-lt"/>
                          <a:ea typeface="+mn-ea"/>
                          <a:cs typeface="+mn-cs"/>
                        </a:rPr>
                        <a:t>SARS Business</a:t>
                      </a:r>
                      <a:r>
                        <a:rPr lang="en-ZA" sz="2000" b="1" kern="1200" baseline="0" dirty="0" smtClean="0">
                          <a:solidFill>
                            <a:schemeClr val="bg1"/>
                          </a:solidFill>
                          <a:latin typeface="+mn-lt"/>
                          <a:ea typeface="+mn-ea"/>
                          <a:cs typeface="+mn-cs"/>
                        </a:rPr>
                        <a:t> Unit</a:t>
                      </a:r>
                      <a:endParaRPr lang="en-ZA" sz="2000" b="1" kern="1200" dirty="0">
                        <a:solidFill>
                          <a:schemeClr val="bg1"/>
                        </a:solidFill>
                        <a:latin typeface="+mn-lt"/>
                        <a:ea typeface="+mn-ea"/>
                        <a:cs typeface="+mn-cs"/>
                      </a:endParaRPr>
                    </a:p>
                  </a:txBody>
                  <a:tcPr marL="84406" marR="84406">
                    <a:solidFill>
                      <a:schemeClr val="tx2"/>
                    </a:solidFill>
                  </a:tcPr>
                </a:tc>
              </a:tr>
              <a:tr h="478019">
                <a:tc>
                  <a:txBody>
                    <a:bodyPr/>
                    <a:lstStyle/>
                    <a:p>
                      <a:pPr marL="0" algn="l" defTabSz="932962" rtl="0" eaLnBrk="1" latinLnBrk="0" hangingPunct="1"/>
                      <a:r>
                        <a:rPr lang="en-ZA" sz="1600" kern="1200" baseline="0" dirty="0" smtClean="0">
                          <a:solidFill>
                            <a:schemeClr val="tx2"/>
                          </a:solidFill>
                          <a:latin typeface="+mn-lt"/>
                          <a:ea typeface="+mn-ea"/>
                          <a:cs typeface="+mn-cs"/>
                        </a:rPr>
                        <a:t>Bid Specification Committee</a:t>
                      </a:r>
                      <a:endParaRPr lang="en-ZA" sz="1600" kern="1200" dirty="0">
                        <a:solidFill>
                          <a:schemeClr val="tx2"/>
                        </a:solidFill>
                        <a:latin typeface="+mn-lt"/>
                        <a:ea typeface="+mn-ea"/>
                        <a:cs typeface="+mn-cs"/>
                      </a:endParaRPr>
                    </a:p>
                  </a:txBody>
                  <a:tcPr marL="84406" marR="84406"/>
                </a:tc>
              </a:tr>
              <a:tr h="484628">
                <a:tc>
                  <a:txBody>
                    <a:bodyPr/>
                    <a:lstStyle/>
                    <a:p>
                      <a:pPr marL="0" algn="l" defTabSz="932962" rtl="0" eaLnBrk="1" latinLnBrk="0" hangingPunct="1"/>
                      <a:r>
                        <a:rPr lang="en-ZA" sz="1600" kern="1200" dirty="0" smtClean="0">
                          <a:solidFill>
                            <a:schemeClr val="tx2"/>
                          </a:solidFill>
                          <a:latin typeface="+mn-lt"/>
                          <a:ea typeface="+mn-ea"/>
                          <a:cs typeface="+mn-cs"/>
                        </a:rPr>
                        <a:t>Technical</a:t>
                      </a:r>
                      <a:r>
                        <a:rPr lang="en-ZA" sz="1600" kern="1200" baseline="0" dirty="0" smtClean="0">
                          <a:solidFill>
                            <a:schemeClr val="tx2"/>
                          </a:solidFill>
                          <a:latin typeface="+mn-lt"/>
                          <a:ea typeface="+mn-ea"/>
                          <a:cs typeface="+mn-cs"/>
                        </a:rPr>
                        <a:t> Evaluators X 3</a:t>
                      </a:r>
                      <a:endParaRPr lang="en-ZA" sz="1600" kern="1200" dirty="0">
                        <a:solidFill>
                          <a:schemeClr val="tx2"/>
                        </a:solidFill>
                        <a:latin typeface="+mn-lt"/>
                        <a:ea typeface="+mn-ea"/>
                        <a:cs typeface="+mn-cs"/>
                      </a:endParaRPr>
                    </a:p>
                  </a:txBody>
                  <a:tcPr marL="84406" marR="84406"/>
                </a:tc>
              </a:tr>
              <a:tr h="458193">
                <a:tc>
                  <a:txBody>
                    <a:bodyPr/>
                    <a:lstStyle/>
                    <a:p>
                      <a:pPr algn="ctr"/>
                      <a:r>
                        <a:rPr lang="en-ZA" sz="2000" b="1" dirty="0" smtClean="0">
                          <a:solidFill>
                            <a:schemeClr val="bg1"/>
                          </a:solidFill>
                        </a:rPr>
                        <a:t>Corporate Legal Services</a:t>
                      </a:r>
                      <a:endParaRPr lang="en-ZA" sz="2000" b="1" dirty="0">
                        <a:solidFill>
                          <a:schemeClr val="bg1"/>
                        </a:solidFill>
                      </a:endParaRPr>
                    </a:p>
                  </a:txBody>
                  <a:tcPr marL="84406" marR="84406">
                    <a:solidFill>
                      <a:schemeClr val="tx2"/>
                    </a:solidFill>
                  </a:tcPr>
                </a:tc>
              </a:tr>
              <a:tr h="433962">
                <a:tc>
                  <a:txBody>
                    <a:bodyPr/>
                    <a:lstStyle/>
                    <a:p>
                      <a:r>
                        <a:rPr lang="en-ZA" sz="1600" baseline="0" dirty="0" smtClean="0">
                          <a:solidFill>
                            <a:schemeClr val="tx2"/>
                          </a:solidFill>
                        </a:rPr>
                        <a:t>Legal Specialist</a:t>
                      </a:r>
                      <a:endParaRPr lang="en-ZA" sz="1600" dirty="0">
                        <a:solidFill>
                          <a:schemeClr val="tx2"/>
                        </a:solidFill>
                      </a:endParaRPr>
                    </a:p>
                  </a:txBody>
                  <a:tcPr marL="84406" marR="84406"/>
                </a:tc>
              </a:tr>
            </a:tbl>
          </a:graphicData>
        </a:graphic>
      </p:graphicFrame>
      <p:sp>
        <p:nvSpPr>
          <p:cNvPr id="5" name="Title 1"/>
          <p:cNvSpPr txBox="1">
            <a:spLocks/>
          </p:cNvSpPr>
          <p:nvPr/>
        </p:nvSpPr>
        <p:spPr bwMode="gray">
          <a:xfrm>
            <a:off x="0" y="311944"/>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ZA" sz="20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ea typeface="+mj-ea"/>
                <a:cs typeface="+mj-cs"/>
              </a:rPr>
              <a:t>Bid Evaluation Committee</a:t>
            </a:r>
            <a:endParaRPr kumimoji="0" lang="en-ZA" sz="20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3" name="Slide Number Placeholder 2"/>
          <p:cNvSpPr>
            <a:spLocks noGrp="1"/>
          </p:cNvSpPr>
          <p:nvPr>
            <p:ph type="sldNum" sz="quarter" idx="11"/>
          </p:nvPr>
        </p:nvSpPr>
        <p:spPr>
          <a:xfrm>
            <a:off x="6874828" y="6550978"/>
            <a:ext cx="862012" cy="184666"/>
          </a:xfrm>
        </p:spPr>
        <p:txBody>
          <a:bodyPr/>
          <a:lstStyle/>
          <a:p>
            <a:pPr>
              <a:defRPr/>
            </a:pPr>
            <a:r>
              <a:rPr lang="en-ZA" dirty="0" smtClean="0">
                <a:solidFill>
                  <a:schemeClr val="tx1"/>
                </a:solidFill>
              </a:rPr>
              <a:t> </a:t>
            </a:r>
            <a:fld id="{7ABC2798-EB18-44DC-8EE5-F31FF9AF6718}" type="slidenum">
              <a:rPr lang="en-ZA" smtClean="0">
                <a:solidFill>
                  <a:schemeClr val="tx1"/>
                </a:solidFill>
              </a:rPr>
              <a:pPr>
                <a:defRPr/>
              </a:pPr>
              <a:t>3</a:t>
            </a:fld>
            <a:endParaRPr lang="en-ZA"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a:xfrm>
            <a:off x="7213600" y="6583998"/>
            <a:ext cx="862012" cy="184666"/>
          </a:xfrm>
        </p:spPr>
        <p:txBody>
          <a:bodyPr/>
          <a:lstStyle/>
          <a:p>
            <a:pPr algn="ctr">
              <a:defRPr/>
            </a:pPr>
            <a:fld id="{1D46AC71-C261-4AF3-BFB1-CCAEF8821007}" type="slidenum">
              <a:rPr lang="en-ZA" smtClean="0">
                <a:solidFill>
                  <a:schemeClr val="tx1"/>
                </a:solidFill>
              </a:rPr>
              <a:pPr algn="ctr">
                <a:defRPr/>
              </a:pPr>
              <a:t>30</a:t>
            </a:fld>
            <a:endParaRPr lang="en-ZA" dirty="0">
              <a:solidFill>
                <a:schemeClr val="tx1"/>
              </a:solidFill>
            </a:endParaRPr>
          </a:p>
        </p:txBody>
      </p:sp>
      <p:sp>
        <p:nvSpPr>
          <p:cNvPr id="5" name="Rectangle 3"/>
          <p:cNvSpPr>
            <a:spLocks noChangeArrowheads="1"/>
          </p:cNvSpPr>
          <p:nvPr/>
        </p:nvSpPr>
        <p:spPr bwMode="auto">
          <a:xfrm>
            <a:off x="539750" y="1071563"/>
            <a:ext cx="8175625" cy="5218112"/>
          </a:xfrm>
          <a:prstGeom prst="rect">
            <a:avLst/>
          </a:prstGeom>
          <a:noFill/>
          <a:ln w="9525" algn="ctr">
            <a:noFill/>
            <a:miter lim="800000"/>
            <a:headEnd/>
            <a:tailEnd/>
          </a:ln>
        </p:spPr>
        <p:txBody>
          <a:bodyPr/>
          <a:lstStyle/>
          <a:p>
            <a:pPr marL="228600" indent="-228600" algn="l">
              <a:lnSpc>
                <a:spcPct val="135000"/>
              </a:lnSpc>
              <a:spcBef>
                <a:spcPct val="75000"/>
              </a:spcBef>
              <a:spcAft>
                <a:spcPct val="10000"/>
              </a:spcAft>
              <a:buClr>
                <a:schemeClr val="accent1"/>
              </a:buClr>
            </a:pPr>
            <a:r>
              <a:rPr lang="en-US" sz="2000" b="1" dirty="0">
                <a:solidFill>
                  <a:srgbClr val="BFBFBF"/>
                </a:solidFill>
                <a:ea typeface="SimSun" pitchFamily="2" charset="-122"/>
              </a:rPr>
              <a:t>1. Welcome and Introduction</a:t>
            </a:r>
          </a:p>
          <a:p>
            <a:pPr marL="228600" indent="-228600">
              <a:lnSpc>
                <a:spcPct val="135000"/>
              </a:lnSpc>
              <a:spcBef>
                <a:spcPct val="75000"/>
              </a:spcBef>
              <a:spcAft>
                <a:spcPct val="10000"/>
              </a:spcAft>
              <a:buClr>
                <a:schemeClr val="accent1"/>
              </a:buClr>
            </a:pPr>
            <a:r>
              <a:rPr lang="en-ZA" sz="2000" b="1" dirty="0">
                <a:solidFill>
                  <a:srgbClr val="BFBFBF"/>
                </a:solidFill>
              </a:rPr>
              <a:t>2. </a:t>
            </a:r>
            <a:r>
              <a:rPr lang="en-ZA" sz="2000" b="1" dirty="0" smtClean="0">
                <a:solidFill>
                  <a:srgbClr val="BFBFBF"/>
                </a:solidFill>
              </a:rPr>
              <a:t>RFP Timelines </a:t>
            </a:r>
          </a:p>
          <a:p>
            <a:pPr marL="228600" indent="-228600">
              <a:lnSpc>
                <a:spcPct val="135000"/>
              </a:lnSpc>
              <a:spcBef>
                <a:spcPct val="75000"/>
              </a:spcBef>
              <a:spcAft>
                <a:spcPct val="10000"/>
              </a:spcAft>
              <a:buClr>
                <a:schemeClr val="accent1"/>
              </a:buClr>
            </a:pPr>
            <a:r>
              <a:rPr lang="en-ZA" sz="2000" b="1" dirty="0" smtClean="0">
                <a:solidFill>
                  <a:srgbClr val="BFBFBF"/>
                </a:solidFill>
              </a:rPr>
              <a:t>3</a:t>
            </a:r>
            <a:r>
              <a:rPr lang="en-ZA" sz="2000" b="1" dirty="0">
                <a:solidFill>
                  <a:srgbClr val="BFBFBF"/>
                </a:solidFill>
              </a:rPr>
              <a:t>. </a:t>
            </a:r>
            <a:r>
              <a:rPr lang="en-ZA" sz="2000" b="1" dirty="0" smtClean="0">
                <a:solidFill>
                  <a:srgbClr val="BFBFBF"/>
                </a:solidFill>
              </a:rPr>
              <a:t>Background &amp; Scope of work</a:t>
            </a:r>
          </a:p>
          <a:p>
            <a:pPr marL="228600" indent="-228600">
              <a:lnSpc>
                <a:spcPct val="135000"/>
              </a:lnSpc>
              <a:spcBef>
                <a:spcPct val="75000"/>
              </a:spcBef>
              <a:spcAft>
                <a:spcPct val="10000"/>
              </a:spcAft>
              <a:buClr>
                <a:schemeClr val="accent1"/>
              </a:buClr>
            </a:pPr>
            <a:r>
              <a:rPr lang="en-ZA" sz="2000" b="1" dirty="0" smtClean="0">
                <a:solidFill>
                  <a:srgbClr val="BFBFBF"/>
                </a:solidFill>
              </a:rPr>
              <a:t>4</a:t>
            </a:r>
            <a:r>
              <a:rPr lang="en-ZA" sz="2000" b="1" dirty="0">
                <a:solidFill>
                  <a:srgbClr val="BFBFBF"/>
                </a:solidFill>
              </a:rPr>
              <a:t>. </a:t>
            </a:r>
            <a:r>
              <a:rPr lang="en-ZA" sz="2000" b="1" dirty="0" smtClean="0">
                <a:solidFill>
                  <a:srgbClr val="BFBFBF"/>
                </a:solidFill>
              </a:rPr>
              <a:t>Bid Evaluation Process</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5</a:t>
            </a:r>
            <a:r>
              <a:rPr lang="en-ZA" sz="2000" b="1" dirty="0" smtClean="0">
                <a:solidFill>
                  <a:srgbClr val="BFBFBF"/>
                </a:solidFill>
              </a:rPr>
              <a:t>. BBBEE</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6</a:t>
            </a:r>
            <a:r>
              <a:rPr lang="en-ZA" sz="2000" b="1" dirty="0" smtClean="0">
                <a:solidFill>
                  <a:srgbClr val="BFBFBF"/>
                </a:solidFill>
              </a:rPr>
              <a:t>. Draft SLA</a:t>
            </a:r>
            <a:endParaRPr lang="en-ZA" sz="2000" b="1" dirty="0">
              <a:solidFill>
                <a:srgbClr val="BFBFBF"/>
              </a:solidFill>
            </a:endParaRPr>
          </a:p>
          <a:p>
            <a:pPr marL="228600" indent="-228600">
              <a:lnSpc>
                <a:spcPct val="135000"/>
              </a:lnSpc>
              <a:spcBef>
                <a:spcPct val="75000"/>
              </a:spcBef>
              <a:spcAft>
                <a:spcPct val="10000"/>
              </a:spcAft>
              <a:buClr>
                <a:schemeClr val="accent1"/>
              </a:buClr>
            </a:pPr>
            <a:r>
              <a:rPr lang="en-ZA" sz="2000" b="1" dirty="0">
                <a:solidFill>
                  <a:srgbClr val="BFBFBF"/>
                </a:solidFill>
              </a:rPr>
              <a:t>7</a:t>
            </a:r>
            <a:r>
              <a:rPr lang="en-ZA" sz="2000" b="1" dirty="0" smtClean="0">
                <a:solidFill>
                  <a:srgbClr val="BFBFBF"/>
                </a:solidFill>
              </a:rPr>
              <a:t>. </a:t>
            </a:r>
            <a:r>
              <a:rPr lang="en-ZA" sz="2000" b="1" dirty="0">
                <a:solidFill>
                  <a:srgbClr val="BFBFBF"/>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rgbClr val="FF0000"/>
                </a:solidFill>
              </a:rPr>
              <a:t>8</a:t>
            </a:r>
            <a:r>
              <a:rPr lang="en-ZA" sz="2000" b="1" dirty="0" smtClean="0">
                <a:solidFill>
                  <a:srgbClr val="FF0000"/>
                </a:solidFill>
              </a:rPr>
              <a:t>. </a:t>
            </a:r>
            <a:r>
              <a:rPr lang="en-ZA" sz="2000" b="1" dirty="0">
                <a:solidFill>
                  <a:srgbClr val="FF0000"/>
                </a:solidFill>
              </a:rPr>
              <a:t>Q&amp;A</a:t>
            </a:r>
            <a:endParaRPr lang="en-ZA" sz="1200" dirty="0">
              <a:solidFill>
                <a:srgbClr val="FF0000"/>
              </a:solidFill>
            </a:endParaRPr>
          </a:p>
          <a:p>
            <a:pPr marL="228600" indent="-228600"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4"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defTabSz="914400" eaLnBrk="1" hangingPunct="1">
              <a:lnSpc>
                <a:spcPct val="85000"/>
              </a:lnSpc>
              <a:defRPr sz="2000" b="1">
                <a:solidFill>
                  <a:schemeClr val="bg1"/>
                </a:solidFill>
                <a:latin typeface="+mn-lt"/>
                <a:ea typeface="+mj-ea"/>
                <a:cs typeface="+mj-cs"/>
              </a:defRPr>
            </a:lvl1pPr>
            <a:lvl2pPr defTabSz="912813" eaLnBrk="0" hangingPunct="0">
              <a:defRPr sz="2400" b="1">
                <a:solidFill>
                  <a:schemeClr val="bg1"/>
                </a:solidFill>
                <a:latin typeface="Arial Rounded MT Bold" pitchFamily="34" charset="0"/>
              </a:defRPr>
            </a:lvl2pPr>
            <a:lvl3pPr defTabSz="912813" eaLnBrk="0" hangingPunct="0">
              <a:defRPr sz="2400" b="1">
                <a:solidFill>
                  <a:schemeClr val="bg1"/>
                </a:solidFill>
                <a:latin typeface="Arial Rounded MT Bold" pitchFamily="34" charset="0"/>
              </a:defRPr>
            </a:lvl3pPr>
            <a:lvl4pPr defTabSz="912813" eaLnBrk="0" hangingPunct="0">
              <a:defRPr sz="2400" b="1">
                <a:solidFill>
                  <a:schemeClr val="bg1"/>
                </a:solidFill>
                <a:latin typeface="Arial Rounded MT Bold" pitchFamily="34" charset="0"/>
              </a:defRPr>
            </a:lvl4pPr>
            <a:lvl5pPr defTabSz="912813" eaLnBrk="0" hangingPunct="0">
              <a:defRPr sz="2400" b="1">
                <a:solidFill>
                  <a:schemeClr val="bg1"/>
                </a:solidFill>
                <a:latin typeface="Arial Rounded MT Bold" pitchFamily="34" charset="0"/>
              </a:defRPr>
            </a:lvl5pPr>
            <a:lvl6pPr marL="457200" defTabSz="912813" eaLnBrk="0" fontAlgn="base" hangingPunct="0">
              <a:spcBef>
                <a:spcPct val="0"/>
              </a:spcBef>
              <a:spcAft>
                <a:spcPct val="0"/>
              </a:spcAft>
              <a:defRPr sz="2400" b="1">
                <a:solidFill>
                  <a:schemeClr val="bg1"/>
                </a:solidFill>
                <a:latin typeface="Arial Rounded MT Bold" pitchFamily="34" charset="0"/>
              </a:defRPr>
            </a:lvl6pPr>
            <a:lvl7pPr marL="914400" defTabSz="912813" eaLnBrk="0" fontAlgn="base" hangingPunct="0">
              <a:spcBef>
                <a:spcPct val="0"/>
              </a:spcBef>
              <a:spcAft>
                <a:spcPct val="0"/>
              </a:spcAft>
              <a:defRPr sz="2400" b="1">
                <a:solidFill>
                  <a:schemeClr val="bg1"/>
                </a:solidFill>
                <a:latin typeface="Arial Rounded MT Bold" pitchFamily="34" charset="0"/>
              </a:defRPr>
            </a:lvl7pPr>
            <a:lvl8pPr marL="1371600" defTabSz="912813" eaLnBrk="0" fontAlgn="base" hangingPunct="0">
              <a:spcBef>
                <a:spcPct val="0"/>
              </a:spcBef>
              <a:spcAft>
                <a:spcPct val="0"/>
              </a:spcAft>
              <a:defRPr sz="2400" b="1">
                <a:solidFill>
                  <a:schemeClr val="bg1"/>
                </a:solidFill>
                <a:latin typeface="Arial Rounded MT Bold" pitchFamily="34" charset="0"/>
              </a:defRPr>
            </a:lvl8pPr>
            <a:lvl9pPr marL="1828800" defTabSz="912813" eaLnBrk="0" fontAlgn="base" hangingPunct="0">
              <a:spcBef>
                <a:spcPct val="0"/>
              </a:spcBef>
              <a:spcAft>
                <a:spcPct val="0"/>
              </a:spcAft>
              <a:defRPr sz="2400" b="1">
                <a:solidFill>
                  <a:schemeClr val="bg1"/>
                </a:solidFill>
                <a:latin typeface="Arial Rounded MT Bold" pitchFamily="34" charset="0"/>
              </a:defRPr>
            </a:lvl9pPr>
          </a:lstStyle>
          <a:p>
            <a:r>
              <a:rPr lang="en-ZA" dirty="0"/>
              <a:t>   Table of Content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a:xfrm>
            <a:off x="7244080" y="6584942"/>
            <a:ext cx="862012" cy="184666"/>
          </a:xfrm>
        </p:spPr>
        <p:txBody>
          <a:bodyPr/>
          <a:lstStyle/>
          <a:p>
            <a:pPr algn="ctr">
              <a:defRPr/>
            </a:pPr>
            <a:fld id="{1D46AC71-C261-4AF3-BFB1-CCAEF8821007}" type="slidenum">
              <a:rPr lang="en-ZA" smtClean="0">
                <a:solidFill>
                  <a:schemeClr val="tx1"/>
                </a:solidFill>
              </a:rPr>
              <a:pPr algn="ctr">
                <a:defRPr/>
              </a:pPr>
              <a:t>31</a:t>
            </a:fld>
            <a:endParaRPr lang="en-ZA" dirty="0">
              <a:solidFill>
                <a:schemeClr val="tx1"/>
              </a:solidFill>
            </a:endParaRPr>
          </a:p>
        </p:txBody>
      </p:sp>
      <p:pic>
        <p:nvPicPr>
          <p:cNvPr id="7" name="Picture 7" descr="Questions"/>
          <p:cNvPicPr>
            <a:picLocks noChangeAspect="1" noChangeArrowheads="1"/>
          </p:cNvPicPr>
          <p:nvPr/>
        </p:nvPicPr>
        <p:blipFill>
          <a:blip r:embed="rId2"/>
          <a:srcRect/>
          <a:stretch>
            <a:fillRect/>
          </a:stretch>
        </p:blipFill>
        <p:spPr bwMode="auto">
          <a:xfrm>
            <a:off x="3132138" y="1628775"/>
            <a:ext cx="2447925" cy="3956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3203027" y="5021786"/>
            <a:ext cx="280837" cy="23601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ZA" sz="1000" b="1" i="1" dirty="0">
              <a:solidFill>
                <a:srgbClr val="0070C0"/>
              </a:solidFill>
            </a:endParaRPr>
          </a:p>
        </p:txBody>
      </p:sp>
      <p:sp>
        <p:nvSpPr>
          <p:cNvPr id="7" name="Slide Number Placeholder 6"/>
          <p:cNvSpPr>
            <a:spLocks noGrp="1"/>
          </p:cNvSpPr>
          <p:nvPr>
            <p:ph type="sldNum" sz="quarter" idx="11"/>
          </p:nvPr>
        </p:nvSpPr>
        <p:spPr>
          <a:xfrm>
            <a:off x="7284720" y="6564622"/>
            <a:ext cx="862012" cy="184666"/>
          </a:xfrm>
        </p:spPr>
        <p:txBody>
          <a:bodyPr/>
          <a:lstStyle/>
          <a:p>
            <a:pPr algn="ctr">
              <a:defRPr/>
            </a:pPr>
            <a:r>
              <a:rPr lang="en-ZA" dirty="0">
                <a:solidFill>
                  <a:schemeClr val="tx1"/>
                </a:solidFill>
              </a:rPr>
              <a:t>4</a:t>
            </a:r>
          </a:p>
        </p:txBody>
      </p:sp>
      <p:sp>
        <p:nvSpPr>
          <p:cNvPr id="13" name="Rectangle 3"/>
          <p:cNvSpPr>
            <a:spLocks noChangeArrowheads="1"/>
          </p:cNvSpPr>
          <p:nvPr/>
        </p:nvSpPr>
        <p:spPr bwMode="auto">
          <a:xfrm>
            <a:off x="285720" y="870858"/>
            <a:ext cx="8429655" cy="5418818"/>
          </a:xfrm>
          <a:prstGeom prst="rect">
            <a:avLst/>
          </a:prstGeom>
          <a:noFill/>
          <a:ln w="9525" algn="ctr">
            <a:noFill/>
            <a:miter lim="800000"/>
            <a:headEnd/>
            <a:tailEnd/>
          </a:ln>
        </p:spPr>
        <p:txBody>
          <a:bodyPr/>
          <a:lstStyle/>
          <a:p>
            <a:pPr marL="228600" indent="-228600">
              <a:lnSpc>
                <a:spcPct val="135000"/>
              </a:lnSpc>
              <a:spcBef>
                <a:spcPct val="75000"/>
              </a:spcBef>
              <a:spcAft>
                <a:spcPct val="10000"/>
              </a:spcAft>
              <a:buClr>
                <a:schemeClr val="accent1"/>
              </a:buClr>
            </a:pPr>
            <a:r>
              <a:rPr lang="en-US" sz="2000" b="1" dirty="0">
                <a:solidFill>
                  <a:schemeClr val="tx2"/>
                </a:solidFill>
              </a:rPr>
              <a:t>1. Welcome and Introduction</a:t>
            </a:r>
          </a:p>
          <a:p>
            <a:pPr marL="228600" indent="-228600">
              <a:lnSpc>
                <a:spcPct val="135000"/>
              </a:lnSpc>
              <a:spcBef>
                <a:spcPct val="75000"/>
              </a:spcBef>
              <a:spcAft>
                <a:spcPct val="10000"/>
              </a:spcAft>
              <a:buClr>
                <a:schemeClr val="accent1"/>
              </a:buClr>
            </a:pPr>
            <a:r>
              <a:rPr lang="en-ZA" sz="2000" b="1" dirty="0">
                <a:solidFill>
                  <a:srgbClr val="FF0000"/>
                </a:solidFill>
              </a:rPr>
              <a:t>2. RFP Timelines </a:t>
            </a:r>
          </a:p>
          <a:p>
            <a:pPr marL="228600" indent="-228600">
              <a:lnSpc>
                <a:spcPct val="135000"/>
              </a:lnSpc>
              <a:spcBef>
                <a:spcPct val="75000"/>
              </a:spcBef>
              <a:spcAft>
                <a:spcPct val="10000"/>
              </a:spcAft>
              <a:buClr>
                <a:schemeClr val="accent1"/>
              </a:buClr>
            </a:pPr>
            <a:r>
              <a:rPr lang="en-ZA" sz="2000" b="1" dirty="0">
                <a:solidFill>
                  <a:schemeClr val="tx2"/>
                </a:solidFill>
              </a:rPr>
              <a:t>3. Background and Scope of Work</a:t>
            </a:r>
          </a:p>
          <a:p>
            <a:pPr marL="228600" indent="-228600">
              <a:lnSpc>
                <a:spcPct val="135000"/>
              </a:lnSpc>
              <a:spcBef>
                <a:spcPct val="75000"/>
              </a:spcBef>
              <a:spcAft>
                <a:spcPct val="10000"/>
              </a:spcAft>
              <a:buClr>
                <a:schemeClr val="accent1"/>
              </a:buClr>
            </a:pPr>
            <a:r>
              <a:rPr lang="en-ZA" sz="2000" b="1" dirty="0">
                <a:solidFill>
                  <a:schemeClr val="tx2"/>
                </a:solidFill>
              </a:rPr>
              <a:t>4</a:t>
            </a:r>
            <a:r>
              <a:rPr lang="en-ZA" sz="2000" b="1" dirty="0" smtClean="0">
                <a:solidFill>
                  <a:schemeClr val="tx2"/>
                </a:solidFill>
              </a:rPr>
              <a:t>. </a:t>
            </a:r>
            <a:r>
              <a:rPr lang="en-ZA" sz="2000" b="1" dirty="0">
                <a:solidFill>
                  <a:schemeClr val="tx2"/>
                </a:solidFill>
              </a:rPr>
              <a:t>Bid </a:t>
            </a:r>
            <a:r>
              <a:rPr lang="en-ZA" sz="2000" b="1" dirty="0" smtClean="0">
                <a:solidFill>
                  <a:schemeClr val="tx2"/>
                </a:solidFill>
              </a:rPr>
              <a:t>Evaluation Process</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5</a:t>
            </a:r>
            <a:r>
              <a:rPr lang="en-ZA" sz="2000" b="1" dirty="0" smtClean="0">
                <a:solidFill>
                  <a:schemeClr val="tx2"/>
                </a:solidFill>
              </a:rPr>
              <a:t>. Price &amp; BBBEE</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6</a:t>
            </a:r>
            <a:r>
              <a:rPr lang="en-ZA" sz="2000" b="1" dirty="0" smtClean="0">
                <a:solidFill>
                  <a:schemeClr val="tx2"/>
                </a:solidFill>
              </a:rPr>
              <a:t>. Draft </a:t>
            </a:r>
            <a:r>
              <a:rPr lang="en-ZA" sz="2000" b="1" dirty="0">
                <a:solidFill>
                  <a:schemeClr val="tx2"/>
                </a:solidFill>
              </a:rPr>
              <a:t>SLA</a:t>
            </a:r>
          </a:p>
          <a:p>
            <a:pPr marL="228600" indent="-228600">
              <a:lnSpc>
                <a:spcPct val="135000"/>
              </a:lnSpc>
              <a:spcBef>
                <a:spcPct val="75000"/>
              </a:spcBef>
              <a:spcAft>
                <a:spcPct val="10000"/>
              </a:spcAft>
              <a:buClr>
                <a:schemeClr val="accent1"/>
              </a:buClr>
            </a:pPr>
            <a:r>
              <a:rPr lang="en-ZA" sz="2000" b="1" dirty="0">
                <a:solidFill>
                  <a:schemeClr val="tx2"/>
                </a:solidFill>
              </a:rPr>
              <a:t>7</a:t>
            </a:r>
            <a:r>
              <a:rPr lang="en-ZA" sz="2000" b="1" dirty="0" smtClean="0">
                <a:solidFill>
                  <a:schemeClr val="tx2"/>
                </a:solidFill>
              </a:rPr>
              <a:t>. </a:t>
            </a:r>
            <a:r>
              <a:rPr lang="en-ZA" sz="2000" b="1" dirty="0">
                <a:solidFill>
                  <a:schemeClr val="tx2"/>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a:t>
            </a:r>
            <a:r>
              <a:rPr lang="en-ZA" sz="2000" b="1" dirty="0">
                <a:solidFill>
                  <a:schemeClr val="tx2"/>
                </a:solidFill>
              </a:rPr>
              <a:t>Q&amp;A</a:t>
            </a:r>
            <a:endParaRPr lang="en-ZA" sz="1200" dirty="0"/>
          </a:p>
          <a:p>
            <a:pPr lvl="1" algn="l">
              <a:lnSpc>
                <a:spcPct val="135000"/>
              </a:lnSpc>
              <a:spcBef>
                <a:spcPct val="75000"/>
              </a:spcBef>
              <a:spcAft>
                <a:spcPct val="10000"/>
              </a:spcAft>
              <a:buClr>
                <a:schemeClr val="accent1"/>
              </a:buCl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1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a:t>Table of Content</a:t>
            </a:r>
          </a:p>
        </p:txBody>
      </p:sp>
    </p:spTree>
    <p:extLst>
      <p:ext uri="{BB962C8B-B14F-4D97-AF65-F5344CB8AC3E}">
        <p14:creationId xmlns:p14="http://schemas.microsoft.com/office/powerpoint/2010/main" val="540662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a:t>RFP Timelines</a:t>
            </a:r>
          </a:p>
        </p:txBody>
      </p:sp>
      <p:graphicFrame>
        <p:nvGraphicFramePr>
          <p:cNvPr id="2" name="Table 1"/>
          <p:cNvGraphicFramePr>
            <a:graphicFrameLocks noGrp="1"/>
          </p:cNvGraphicFramePr>
          <p:nvPr>
            <p:extLst>
              <p:ext uri="{D42A27DB-BD31-4B8C-83A1-F6EECF244321}">
                <p14:modId xmlns:p14="http://schemas.microsoft.com/office/powerpoint/2010/main" val="582668995"/>
              </p:ext>
            </p:extLst>
          </p:nvPr>
        </p:nvGraphicFramePr>
        <p:xfrm>
          <a:off x="0" y="782322"/>
          <a:ext cx="9144000" cy="4850954"/>
        </p:xfrm>
        <a:graphic>
          <a:graphicData uri="http://schemas.openxmlformats.org/drawingml/2006/table">
            <a:tbl>
              <a:tblPr firstRow="1" bandRow="1">
                <a:tableStyleId>{5C22544A-7EE6-4342-B048-85BDC9FD1C3A}</a:tableStyleId>
              </a:tblPr>
              <a:tblGrid>
                <a:gridCol w="6004560"/>
                <a:gridCol w="3139440"/>
              </a:tblGrid>
              <a:tr h="550628">
                <a:tc>
                  <a:txBody>
                    <a:bodyPr/>
                    <a:lstStyle/>
                    <a:p>
                      <a:r>
                        <a:rPr lang="en-ZA" dirty="0" smtClean="0">
                          <a:solidFill>
                            <a:schemeClr val="tx2">
                              <a:lumMod val="75000"/>
                            </a:schemeClr>
                          </a:solidFill>
                        </a:rPr>
                        <a:t>ACTIVITY</a:t>
                      </a:r>
                      <a:endParaRPr lang="en-ZA" dirty="0">
                        <a:solidFill>
                          <a:schemeClr val="tx2">
                            <a:lumMod val="75000"/>
                          </a:schemeClr>
                        </a:solidFill>
                      </a:endParaRPr>
                    </a:p>
                  </a:txBody>
                  <a:tcPr/>
                </a:tc>
                <a:tc>
                  <a:txBody>
                    <a:bodyPr/>
                    <a:lstStyle/>
                    <a:p>
                      <a:pPr algn="l"/>
                      <a:r>
                        <a:rPr lang="en-ZA" dirty="0" smtClean="0">
                          <a:solidFill>
                            <a:schemeClr val="tx2">
                              <a:lumMod val="75000"/>
                            </a:schemeClr>
                          </a:solidFill>
                        </a:rPr>
                        <a:t>DUE DATE</a:t>
                      </a:r>
                      <a:endParaRPr lang="en-ZA" dirty="0">
                        <a:solidFill>
                          <a:schemeClr val="tx2">
                            <a:lumMod val="75000"/>
                          </a:schemeClr>
                        </a:solidFill>
                      </a:endParaRPr>
                    </a:p>
                  </a:txBody>
                  <a:tcPr/>
                </a:tc>
              </a:tr>
              <a:tr h="716721">
                <a:tc>
                  <a:txBody>
                    <a:bodyPr/>
                    <a:lstStyle/>
                    <a:p>
                      <a:pPr marL="0" marR="0" indent="0" algn="l" defTabSz="932962" rtl="0" eaLnBrk="1" fontAlgn="auto" latinLnBrk="0" hangingPunct="1">
                        <a:lnSpc>
                          <a:spcPct val="100000"/>
                        </a:lnSpc>
                        <a:spcBef>
                          <a:spcPts val="0"/>
                        </a:spcBef>
                        <a:spcAft>
                          <a:spcPts val="0"/>
                        </a:spcAft>
                        <a:buClrTx/>
                        <a:buSzTx/>
                        <a:buFontTx/>
                        <a:buNone/>
                        <a:tabLst/>
                        <a:defRPr/>
                      </a:pPr>
                      <a:r>
                        <a:rPr lang="en-ZA" sz="1800" b="1" kern="1200" baseline="0" dirty="0" smtClean="0">
                          <a:solidFill>
                            <a:schemeClr val="accent2">
                              <a:lumMod val="50000"/>
                            </a:schemeClr>
                          </a:solidFill>
                          <a:latin typeface="+mn-lt"/>
                          <a:ea typeface="+mn-ea"/>
                          <a:cs typeface="+mn-cs"/>
                        </a:rPr>
                        <a:t>RFP Advertisement in Government Tender Bulletin</a:t>
                      </a:r>
                    </a:p>
                  </a:txBody>
                  <a:tcPr anchor="ctr"/>
                </a:tc>
                <a:tc>
                  <a:txBody>
                    <a:bodyPr/>
                    <a:lstStyle/>
                    <a:p>
                      <a:pPr marL="0" algn="l" defTabSz="932962" rtl="0" eaLnBrk="1" latinLnBrk="0" hangingPunct="1"/>
                      <a:r>
                        <a:rPr lang="en-ZA" sz="1800" b="1" kern="1200" baseline="0" dirty="0" smtClean="0">
                          <a:solidFill>
                            <a:schemeClr val="accent2">
                              <a:lumMod val="50000"/>
                            </a:schemeClr>
                          </a:solidFill>
                          <a:latin typeface="+mn-lt"/>
                          <a:ea typeface="+mn-ea"/>
                          <a:cs typeface="+mn-cs"/>
                        </a:rPr>
                        <a:t>03 November 2017</a:t>
                      </a:r>
                      <a:endParaRPr lang="en-ZA" sz="1800" b="1" kern="1200" baseline="0" dirty="0">
                        <a:solidFill>
                          <a:schemeClr val="accent2">
                            <a:lumMod val="50000"/>
                          </a:schemeClr>
                        </a:solidFill>
                        <a:latin typeface="+mn-lt"/>
                        <a:ea typeface="+mn-ea"/>
                        <a:cs typeface="+mn-cs"/>
                      </a:endParaRPr>
                    </a:p>
                  </a:txBody>
                  <a:tcPr anchor="ctr"/>
                </a:tc>
              </a:tr>
              <a:tr h="716721">
                <a:tc>
                  <a:txBody>
                    <a:bodyPr/>
                    <a:lstStyle/>
                    <a:p>
                      <a:pPr marL="0" algn="l" defTabSz="932962" rtl="0" eaLnBrk="1" latinLnBrk="0" hangingPunct="1"/>
                      <a:r>
                        <a:rPr lang="en-ZA" sz="1800" b="1" kern="1200" baseline="0" dirty="0" smtClean="0">
                          <a:solidFill>
                            <a:schemeClr val="accent2">
                              <a:lumMod val="50000"/>
                            </a:schemeClr>
                          </a:solidFill>
                          <a:latin typeface="+mn-lt"/>
                          <a:ea typeface="+mn-ea"/>
                          <a:cs typeface="+mn-cs"/>
                        </a:rPr>
                        <a:t>Tender documents on SARS website </a:t>
                      </a:r>
                    </a:p>
                  </a:txBody>
                  <a:tcPr anchor="ctr"/>
                </a:tc>
                <a:tc>
                  <a:txBody>
                    <a:bodyPr/>
                    <a:lstStyle/>
                    <a:p>
                      <a:pPr marL="0" algn="l" defTabSz="932962" rtl="0" eaLnBrk="1" latinLnBrk="0" hangingPunct="1"/>
                      <a:r>
                        <a:rPr lang="en-ZA" sz="1800" b="1" kern="1200" baseline="0" dirty="0" smtClean="0">
                          <a:solidFill>
                            <a:schemeClr val="accent2">
                              <a:lumMod val="50000"/>
                            </a:schemeClr>
                          </a:solidFill>
                          <a:latin typeface="+mn-lt"/>
                          <a:ea typeface="+mn-ea"/>
                          <a:cs typeface="+mn-cs"/>
                        </a:rPr>
                        <a:t>03 November 2017</a:t>
                      </a:r>
                      <a:endParaRPr lang="en-ZA" sz="1800" b="1" kern="1200" baseline="0" dirty="0">
                        <a:solidFill>
                          <a:schemeClr val="accent2">
                            <a:lumMod val="50000"/>
                          </a:schemeClr>
                        </a:solidFill>
                        <a:latin typeface="+mn-lt"/>
                        <a:ea typeface="+mn-ea"/>
                        <a:cs typeface="+mn-cs"/>
                      </a:endParaRPr>
                    </a:p>
                  </a:txBody>
                  <a:tcPr anchor="ctr"/>
                </a:tc>
              </a:tr>
              <a:tr h="716721">
                <a:tc>
                  <a:txBody>
                    <a:bodyPr/>
                    <a:lstStyle/>
                    <a:p>
                      <a:pPr marL="0" algn="l" defTabSz="932962" rtl="0" eaLnBrk="1" latinLnBrk="0" hangingPunct="1"/>
                      <a:r>
                        <a:rPr lang="en-ZA" sz="1800" b="1" kern="1200" baseline="0" dirty="0" smtClean="0">
                          <a:solidFill>
                            <a:srgbClr val="FF0000"/>
                          </a:solidFill>
                          <a:latin typeface="+mn-lt"/>
                          <a:ea typeface="+mn-ea"/>
                          <a:cs typeface="+mn-cs"/>
                        </a:rPr>
                        <a:t>Non-compulsory briefing session</a:t>
                      </a:r>
                      <a:endParaRPr lang="en-ZA" sz="1800" b="1" kern="1200" baseline="0" dirty="0">
                        <a:solidFill>
                          <a:srgbClr val="FF0000"/>
                        </a:solidFill>
                        <a:latin typeface="+mn-lt"/>
                        <a:ea typeface="+mn-ea"/>
                        <a:cs typeface="+mn-cs"/>
                      </a:endParaRPr>
                    </a:p>
                  </a:txBody>
                  <a:tcPr anchor="ctr"/>
                </a:tc>
                <a:tc>
                  <a:txBody>
                    <a:bodyPr/>
                    <a:lstStyle/>
                    <a:p>
                      <a:pPr marL="0" algn="l" defTabSz="932962" rtl="0" eaLnBrk="1" latinLnBrk="0" hangingPunct="1"/>
                      <a:r>
                        <a:rPr lang="en-ZA" sz="1800" b="1" kern="1200" baseline="0" dirty="0" smtClean="0">
                          <a:solidFill>
                            <a:srgbClr val="FF0000"/>
                          </a:solidFill>
                          <a:latin typeface="+mn-lt"/>
                          <a:ea typeface="+mn-ea"/>
                          <a:cs typeface="+mn-cs"/>
                        </a:rPr>
                        <a:t>09 November 2017, 14H00</a:t>
                      </a:r>
                      <a:endParaRPr lang="en-ZA" sz="1800" b="1" kern="1200" baseline="0" dirty="0">
                        <a:solidFill>
                          <a:srgbClr val="FF0000"/>
                        </a:solidFill>
                        <a:latin typeface="+mn-lt"/>
                        <a:ea typeface="+mn-ea"/>
                        <a:cs typeface="+mn-cs"/>
                      </a:endParaRPr>
                    </a:p>
                  </a:txBody>
                  <a:tcPr anchor="ctr"/>
                </a:tc>
              </a:tr>
              <a:tr h="716721">
                <a:tc>
                  <a:txBody>
                    <a:bodyPr/>
                    <a:lstStyle/>
                    <a:p>
                      <a:pPr marL="0" algn="l" defTabSz="932962" rtl="0" eaLnBrk="1" latinLnBrk="0" hangingPunct="1"/>
                      <a:r>
                        <a:rPr lang="en-ZA" sz="1800" b="1" kern="1200" baseline="0" dirty="0" smtClean="0">
                          <a:solidFill>
                            <a:schemeClr val="accent2">
                              <a:lumMod val="50000"/>
                            </a:schemeClr>
                          </a:solidFill>
                          <a:latin typeface="+mn-lt"/>
                          <a:ea typeface="+mn-ea"/>
                          <a:cs typeface="+mn-cs"/>
                        </a:rPr>
                        <a:t>Questions relating to RFP</a:t>
                      </a:r>
                      <a:endParaRPr lang="en-ZA" sz="1800" b="1" kern="1200" baseline="0" dirty="0">
                        <a:solidFill>
                          <a:schemeClr val="accent2">
                            <a:lumMod val="50000"/>
                          </a:schemeClr>
                        </a:solidFill>
                        <a:latin typeface="+mn-lt"/>
                        <a:ea typeface="+mn-ea"/>
                        <a:cs typeface="+mn-cs"/>
                      </a:endParaRPr>
                    </a:p>
                  </a:txBody>
                  <a:tcPr anchor="ctr"/>
                </a:tc>
                <a:tc>
                  <a:txBody>
                    <a:bodyPr/>
                    <a:lstStyle/>
                    <a:p>
                      <a:pPr marL="0" algn="l" defTabSz="932962" rtl="0" eaLnBrk="1" latinLnBrk="0" hangingPunct="1"/>
                      <a:r>
                        <a:rPr lang="en-ZA" sz="1800" b="1" kern="1200" baseline="0" dirty="0" smtClean="0">
                          <a:solidFill>
                            <a:schemeClr val="accent2">
                              <a:lumMod val="50000"/>
                            </a:schemeClr>
                          </a:solidFill>
                          <a:latin typeface="+mn-lt"/>
                          <a:ea typeface="+mn-ea"/>
                          <a:cs typeface="+mn-cs"/>
                        </a:rPr>
                        <a:t>22 November 2017</a:t>
                      </a:r>
                      <a:endParaRPr lang="en-ZA" sz="1800" b="1" kern="1200" baseline="0" dirty="0">
                        <a:solidFill>
                          <a:schemeClr val="accent2">
                            <a:lumMod val="50000"/>
                          </a:schemeClr>
                        </a:solidFill>
                        <a:latin typeface="+mn-lt"/>
                        <a:ea typeface="+mn-ea"/>
                        <a:cs typeface="+mn-cs"/>
                      </a:endParaRPr>
                    </a:p>
                  </a:txBody>
                  <a:tcPr anchor="ctr"/>
                </a:tc>
              </a:tr>
              <a:tr h="716721">
                <a:tc>
                  <a:txBody>
                    <a:bodyPr/>
                    <a:lstStyle/>
                    <a:p>
                      <a:r>
                        <a:rPr lang="en-ZA" sz="1800" b="1" dirty="0" smtClean="0">
                          <a:solidFill>
                            <a:schemeClr val="accent2">
                              <a:lumMod val="50000"/>
                            </a:schemeClr>
                          </a:solidFill>
                        </a:rPr>
                        <a:t>RFP Closing Date</a:t>
                      </a:r>
                      <a:endParaRPr lang="en-ZA" sz="1800" b="1" dirty="0">
                        <a:solidFill>
                          <a:schemeClr val="accent2">
                            <a:lumMod val="50000"/>
                          </a:schemeClr>
                        </a:solidFill>
                      </a:endParaRPr>
                    </a:p>
                  </a:txBody>
                  <a:tcPr anchor="ctr"/>
                </a:tc>
                <a:tc>
                  <a:txBody>
                    <a:bodyPr/>
                    <a:lstStyle/>
                    <a:p>
                      <a:pPr algn="l"/>
                      <a:r>
                        <a:rPr lang="en-ZA" sz="1800" b="1" baseline="0" dirty="0" smtClean="0">
                          <a:solidFill>
                            <a:schemeClr val="accent2">
                              <a:lumMod val="50000"/>
                            </a:schemeClr>
                          </a:solidFill>
                        </a:rPr>
                        <a:t>12 December 2017</a:t>
                      </a:r>
                      <a:r>
                        <a:rPr lang="en-ZA" sz="1800" b="1" dirty="0" smtClean="0">
                          <a:solidFill>
                            <a:schemeClr val="accent2">
                              <a:lumMod val="50000"/>
                            </a:schemeClr>
                          </a:solidFill>
                        </a:rPr>
                        <a:t>, 11H00</a:t>
                      </a:r>
                      <a:endParaRPr lang="en-ZA" sz="1800" b="1" dirty="0">
                        <a:solidFill>
                          <a:schemeClr val="accent2">
                            <a:lumMod val="50000"/>
                          </a:schemeClr>
                        </a:solidFill>
                      </a:endParaRPr>
                    </a:p>
                  </a:txBody>
                  <a:tcPr anchor="ctr"/>
                </a:tc>
              </a:tr>
              <a:tr h="716721">
                <a:tc>
                  <a:txBody>
                    <a:bodyPr/>
                    <a:lstStyle/>
                    <a:p>
                      <a:r>
                        <a:rPr lang="en-ZA" sz="1800" b="1" dirty="0" smtClean="0">
                          <a:solidFill>
                            <a:schemeClr val="accent2">
                              <a:lumMod val="50000"/>
                            </a:schemeClr>
                          </a:solidFill>
                        </a:rPr>
                        <a:t>Notice to bidders</a:t>
                      </a:r>
                      <a:endParaRPr lang="en-ZA" sz="1800" b="1" dirty="0">
                        <a:solidFill>
                          <a:schemeClr val="accent2">
                            <a:lumMod val="50000"/>
                          </a:schemeClr>
                        </a:solidFill>
                      </a:endParaRPr>
                    </a:p>
                  </a:txBody>
                  <a:tcPr anchor="ctr"/>
                </a:tc>
                <a:tc>
                  <a:txBody>
                    <a:bodyPr/>
                    <a:lstStyle/>
                    <a:p>
                      <a:pPr algn="l"/>
                      <a:r>
                        <a:rPr lang="en-ZA" sz="1800" b="1" kern="1200" baseline="0" dirty="0" smtClean="0">
                          <a:solidFill>
                            <a:schemeClr val="tx2"/>
                          </a:solidFill>
                          <a:latin typeface="+mn-lt"/>
                          <a:ea typeface="+mn-ea"/>
                          <a:cs typeface="+mn-cs"/>
                        </a:rPr>
                        <a:t>January/ February 2017</a:t>
                      </a:r>
                      <a:endParaRPr lang="en-ZA" sz="1800" b="1" kern="1200" baseline="0" dirty="0">
                        <a:solidFill>
                          <a:schemeClr val="tx2"/>
                        </a:solidFill>
                        <a:latin typeface="+mn-lt"/>
                        <a:ea typeface="+mn-ea"/>
                        <a:cs typeface="+mn-cs"/>
                      </a:endParaRPr>
                    </a:p>
                  </a:txBody>
                  <a:tcPr anchor="ctr"/>
                </a:tc>
              </a:tr>
            </a:tbl>
          </a:graphicData>
        </a:graphic>
      </p:graphicFrame>
      <p:sp>
        <p:nvSpPr>
          <p:cNvPr id="4" name="Slide Number Placeholder 3"/>
          <p:cNvSpPr>
            <a:spLocks noGrp="1"/>
          </p:cNvSpPr>
          <p:nvPr>
            <p:ph type="sldNum" sz="quarter" idx="11"/>
          </p:nvPr>
        </p:nvSpPr>
        <p:spPr>
          <a:xfrm>
            <a:off x="6884988" y="6550978"/>
            <a:ext cx="862012" cy="184666"/>
          </a:xfrm>
        </p:spPr>
        <p:txBody>
          <a:bodyPr/>
          <a:lstStyle/>
          <a:p>
            <a:pPr>
              <a:defRPr/>
            </a:pPr>
            <a:fld id="{1D46AC71-C261-4AF3-BFB1-CCAEF8821007}" type="slidenum">
              <a:rPr lang="en-ZA" smtClean="0">
                <a:solidFill>
                  <a:schemeClr val="tx1"/>
                </a:solidFill>
              </a:rPr>
              <a:pPr>
                <a:defRPr/>
              </a:pPr>
              <a:t>5</a:t>
            </a:fld>
            <a:endParaRPr lang="en-ZA"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3203027" y="5021786"/>
            <a:ext cx="280837" cy="23601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ZA" sz="1000" b="1" i="1" dirty="0">
              <a:solidFill>
                <a:srgbClr val="0070C0"/>
              </a:solidFill>
            </a:endParaRPr>
          </a:p>
        </p:txBody>
      </p:sp>
      <p:sp>
        <p:nvSpPr>
          <p:cNvPr id="7" name="Slide Number Placeholder 6"/>
          <p:cNvSpPr>
            <a:spLocks noGrp="1"/>
          </p:cNvSpPr>
          <p:nvPr>
            <p:ph type="sldNum" sz="quarter" idx="11"/>
          </p:nvPr>
        </p:nvSpPr>
        <p:spPr>
          <a:xfrm>
            <a:off x="7284720" y="6564622"/>
            <a:ext cx="862012" cy="184666"/>
          </a:xfrm>
        </p:spPr>
        <p:txBody>
          <a:bodyPr/>
          <a:lstStyle/>
          <a:p>
            <a:pPr algn="ctr">
              <a:defRPr/>
            </a:pPr>
            <a:r>
              <a:rPr lang="en-ZA" dirty="0">
                <a:solidFill>
                  <a:schemeClr val="tx1"/>
                </a:solidFill>
              </a:rPr>
              <a:t>6</a:t>
            </a:r>
          </a:p>
        </p:txBody>
      </p:sp>
      <p:sp>
        <p:nvSpPr>
          <p:cNvPr id="13" name="Rectangle 3"/>
          <p:cNvSpPr>
            <a:spLocks noChangeArrowheads="1"/>
          </p:cNvSpPr>
          <p:nvPr/>
        </p:nvSpPr>
        <p:spPr bwMode="auto">
          <a:xfrm>
            <a:off x="285720" y="870858"/>
            <a:ext cx="8429655" cy="5418818"/>
          </a:xfrm>
          <a:prstGeom prst="rect">
            <a:avLst/>
          </a:prstGeom>
          <a:noFill/>
          <a:ln w="9525" algn="ctr">
            <a:noFill/>
            <a:miter lim="800000"/>
            <a:headEnd/>
            <a:tailEnd/>
          </a:ln>
        </p:spPr>
        <p:txBody>
          <a:bodyPr/>
          <a:lstStyle/>
          <a:p>
            <a:pPr marL="228600" indent="-228600">
              <a:lnSpc>
                <a:spcPct val="135000"/>
              </a:lnSpc>
              <a:spcBef>
                <a:spcPct val="75000"/>
              </a:spcBef>
              <a:spcAft>
                <a:spcPct val="10000"/>
              </a:spcAft>
              <a:buClr>
                <a:schemeClr val="accent1"/>
              </a:buClr>
            </a:pPr>
            <a:r>
              <a:rPr lang="en-US" sz="2000" b="1" dirty="0">
                <a:solidFill>
                  <a:schemeClr val="tx2"/>
                </a:solidFill>
              </a:rPr>
              <a:t>1. Welcome and Introduction</a:t>
            </a:r>
          </a:p>
          <a:p>
            <a:pPr marL="228600" indent="-228600">
              <a:lnSpc>
                <a:spcPct val="135000"/>
              </a:lnSpc>
              <a:spcBef>
                <a:spcPct val="75000"/>
              </a:spcBef>
              <a:spcAft>
                <a:spcPct val="10000"/>
              </a:spcAft>
              <a:buClr>
                <a:schemeClr val="accent1"/>
              </a:buClr>
            </a:pPr>
            <a:r>
              <a:rPr lang="en-ZA" sz="2000" b="1" dirty="0">
                <a:solidFill>
                  <a:schemeClr val="tx2"/>
                </a:solidFill>
              </a:rPr>
              <a:t>2. RFP Timelines </a:t>
            </a:r>
          </a:p>
          <a:p>
            <a:pPr marL="228600" indent="-228600">
              <a:lnSpc>
                <a:spcPct val="135000"/>
              </a:lnSpc>
              <a:spcBef>
                <a:spcPct val="75000"/>
              </a:spcBef>
              <a:spcAft>
                <a:spcPct val="10000"/>
              </a:spcAft>
              <a:buClr>
                <a:schemeClr val="accent1"/>
              </a:buClr>
            </a:pPr>
            <a:r>
              <a:rPr lang="en-ZA" sz="2000" b="1" dirty="0">
                <a:solidFill>
                  <a:srgbClr val="FF0000"/>
                </a:solidFill>
              </a:rPr>
              <a:t>3. </a:t>
            </a:r>
            <a:r>
              <a:rPr lang="en-ZA" sz="2000" b="1" dirty="0" smtClean="0">
                <a:solidFill>
                  <a:srgbClr val="FF0000"/>
                </a:solidFill>
              </a:rPr>
              <a:t>Background and </a:t>
            </a:r>
            <a:r>
              <a:rPr lang="en-ZA" sz="2000" b="1" dirty="0">
                <a:solidFill>
                  <a:srgbClr val="FF0000"/>
                </a:solidFill>
              </a:rPr>
              <a:t>Scope of </a:t>
            </a:r>
            <a:r>
              <a:rPr lang="en-ZA" sz="2000" b="1" dirty="0" smtClean="0">
                <a:solidFill>
                  <a:srgbClr val="FF0000"/>
                </a:solidFill>
              </a:rPr>
              <a:t>Work</a:t>
            </a:r>
            <a:endParaRPr lang="en-ZA" sz="2000" b="1" dirty="0">
              <a:solidFill>
                <a:srgbClr val="FF0000"/>
              </a:solidFill>
            </a:endParaRPr>
          </a:p>
          <a:p>
            <a:pPr marL="228600" indent="-228600">
              <a:lnSpc>
                <a:spcPct val="135000"/>
              </a:lnSpc>
              <a:spcBef>
                <a:spcPct val="75000"/>
              </a:spcBef>
              <a:spcAft>
                <a:spcPct val="10000"/>
              </a:spcAft>
              <a:buClr>
                <a:schemeClr val="accent1"/>
              </a:buClr>
            </a:pPr>
            <a:r>
              <a:rPr lang="en-ZA" sz="2000" b="1" dirty="0" smtClean="0">
                <a:solidFill>
                  <a:schemeClr val="tx2"/>
                </a:solidFill>
              </a:rPr>
              <a:t>4</a:t>
            </a:r>
            <a:r>
              <a:rPr lang="en-ZA" sz="2000" b="1" dirty="0">
                <a:solidFill>
                  <a:schemeClr val="tx2"/>
                </a:solidFill>
              </a:rPr>
              <a:t>. </a:t>
            </a:r>
            <a:r>
              <a:rPr lang="en-ZA" sz="2000" b="1" dirty="0" smtClean="0">
                <a:solidFill>
                  <a:schemeClr val="tx2"/>
                </a:solidFill>
              </a:rPr>
              <a:t> </a:t>
            </a:r>
            <a:r>
              <a:rPr lang="en-ZA" sz="2000" b="1" dirty="0">
                <a:solidFill>
                  <a:schemeClr val="tx2"/>
                </a:solidFill>
              </a:rPr>
              <a:t>Bid </a:t>
            </a:r>
            <a:r>
              <a:rPr lang="en-ZA" sz="2000" b="1" dirty="0" smtClean="0">
                <a:solidFill>
                  <a:schemeClr val="tx2"/>
                </a:solidFill>
              </a:rPr>
              <a:t>Evaluation Process</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5</a:t>
            </a:r>
            <a:r>
              <a:rPr lang="en-ZA" sz="2000" b="1" dirty="0" smtClean="0">
                <a:solidFill>
                  <a:schemeClr val="tx2"/>
                </a:solidFill>
              </a:rPr>
              <a:t>. Price &amp; BBBEE</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6</a:t>
            </a:r>
            <a:r>
              <a:rPr lang="en-ZA" sz="2000" b="1" dirty="0" smtClean="0">
                <a:solidFill>
                  <a:schemeClr val="tx2"/>
                </a:solidFill>
              </a:rPr>
              <a:t>. Draft </a:t>
            </a:r>
            <a:r>
              <a:rPr lang="en-ZA" sz="2000" b="1" dirty="0">
                <a:solidFill>
                  <a:schemeClr val="tx2"/>
                </a:solidFill>
              </a:rPr>
              <a:t>SLA</a:t>
            </a:r>
          </a:p>
          <a:p>
            <a:pPr marL="228600" indent="-228600">
              <a:lnSpc>
                <a:spcPct val="135000"/>
              </a:lnSpc>
              <a:spcBef>
                <a:spcPct val="75000"/>
              </a:spcBef>
              <a:spcAft>
                <a:spcPct val="10000"/>
              </a:spcAft>
              <a:buClr>
                <a:schemeClr val="accent1"/>
              </a:buClr>
            </a:pPr>
            <a:r>
              <a:rPr lang="en-ZA" sz="2000" b="1" dirty="0">
                <a:solidFill>
                  <a:schemeClr val="tx2"/>
                </a:solidFill>
              </a:rPr>
              <a:t>7</a:t>
            </a:r>
            <a:r>
              <a:rPr lang="en-ZA" sz="2000" b="1" dirty="0" smtClean="0">
                <a:solidFill>
                  <a:schemeClr val="tx2"/>
                </a:solidFill>
              </a:rPr>
              <a:t>. </a:t>
            </a:r>
            <a:r>
              <a:rPr lang="en-ZA" sz="2000" b="1" dirty="0">
                <a:solidFill>
                  <a:schemeClr val="tx2"/>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a:t>
            </a:r>
            <a:r>
              <a:rPr lang="en-ZA" sz="2000" b="1" dirty="0">
                <a:solidFill>
                  <a:schemeClr val="tx2"/>
                </a:solidFill>
              </a:rPr>
              <a:t>Q&amp;A</a:t>
            </a:r>
            <a:endParaRPr lang="en-ZA" sz="1200" dirty="0"/>
          </a:p>
          <a:p>
            <a:pPr lvl="1" algn="l">
              <a:lnSpc>
                <a:spcPct val="135000"/>
              </a:lnSpc>
              <a:spcBef>
                <a:spcPct val="75000"/>
              </a:spcBef>
              <a:spcAft>
                <a:spcPct val="10000"/>
              </a:spcAft>
              <a:buClr>
                <a:schemeClr val="accent1"/>
              </a:buCl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18"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a:t>Table of Content</a:t>
            </a:r>
          </a:p>
        </p:txBody>
      </p:sp>
    </p:spTree>
    <p:extLst>
      <p:ext uri="{BB962C8B-B14F-4D97-AF65-F5344CB8AC3E}">
        <p14:creationId xmlns:p14="http://schemas.microsoft.com/office/powerpoint/2010/main" val="34151046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6864668" y="6561138"/>
            <a:ext cx="862012" cy="184666"/>
          </a:xfrm>
        </p:spPr>
        <p:txBody>
          <a:bodyPr/>
          <a:lstStyle/>
          <a:p>
            <a:fld id="{25B0C65C-ACB3-41B3-B9D6-603EB25AD180}" type="slidenum">
              <a:rPr lang="en-ZA" smtClean="0">
                <a:solidFill>
                  <a:schemeClr val="tx1"/>
                </a:solidFill>
              </a:rPr>
              <a:pPr/>
              <a:t>7</a:t>
            </a:fld>
            <a:endParaRPr lang="en-ZA" dirty="0">
              <a:solidFill>
                <a:schemeClr val="tx1"/>
              </a:solidFill>
            </a:endParaRPr>
          </a:p>
        </p:txBody>
      </p:sp>
      <p:sp>
        <p:nvSpPr>
          <p:cNvPr id="7" name="Title 1"/>
          <p:cNvSpPr txBox="1">
            <a:spLocks/>
          </p:cNvSpPr>
          <p:nvPr/>
        </p:nvSpPr>
        <p:spPr>
          <a:xfrm>
            <a:off x="0" y="285914"/>
            <a:ext cx="9144000" cy="261610"/>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smtClean="0"/>
              <a:t>Background</a:t>
            </a:r>
            <a:endParaRPr lang="en-ZA" dirty="0"/>
          </a:p>
        </p:txBody>
      </p:sp>
      <p:sp>
        <p:nvSpPr>
          <p:cNvPr id="6" name="Rectangle 5"/>
          <p:cNvSpPr/>
          <p:nvPr/>
        </p:nvSpPr>
        <p:spPr>
          <a:xfrm>
            <a:off x="175259" y="799475"/>
            <a:ext cx="8686800" cy="5586145"/>
          </a:xfrm>
          <a:prstGeom prst="rect">
            <a:avLst/>
          </a:prstGeom>
        </p:spPr>
        <p:txBody>
          <a:bodyPr wrap="square">
            <a:spAutoFit/>
          </a:bodyPr>
          <a:lstStyle/>
          <a:p>
            <a:pPr marL="0" lvl="3" algn="just">
              <a:lnSpc>
                <a:spcPct val="150000"/>
              </a:lnSpc>
            </a:pPr>
            <a:r>
              <a:rPr lang="en-ZA" sz="1400" dirty="0">
                <a:solidFill>
                  <a:schemeClr val="tx2"/>
                </a:solidFill>
                <a:ea typeface="Times New Roman" pitchFamily="18" charset="0"/>
                <a:cs typeface="Tahoma" pitchFamily="34" charset="0"/>
              </a:rPr>
              <a:t>Revenue administrators in the world are realising the importance of identifying factors driving taxpayer compliance. Taxpayer compliance behaviour is influenced by several factors, including amongst others, national and global economy, and legislative framework, physical, administrative, social, demographic and attitudinal environment.</a:t>
            </a:r>
          </a:p>
          <a:p>
            <a:pPr marL="0" lvl="3" algn="just">
              <a:lnSpc>
                <a:spcPct val="150000"/>
              </a:lnSpc>
            </a:pPr>
            <a:endParaRPr lang="en-ZA" sz="1400" dirty="0" smtClean="0">
              <a:solidFill>
                <a:schemeClr val="tx2"/>
              </a:solidFill>
              <a:ea typeface="Times New Roman" pitchFamily="18" charset="0"/>
              <a:cs typeface="Tahoma" pitchFamily="34" charset="0"/>
            </a:endParaRPr>
          </a:p>
          <a:p>
            <a:pPr marL="0" lvl="3" algn="just">
              <a:lnSpc>
                <a:spcPct val="150000"/>
              </a:lnSpc>
            </a:pPr>
            <a:r>
              <a:rPr lang="en-ZA" sz="1400" dirty="0" smtClean="0">
                <a:solidFill>
                  <a:schemeClr val="tx2"/>
                </a:solidFill>
                <a:ea typeface="Times New Roman" pitchFamily="18" charset="0"/>
                <a:cs typeface="Tahoma" pitchFamily="34" charset="0"/>
              </a:rPr>
              <a:t>These </a:t>
            </a:r>
            <a:r>
              <a:rPr lang="en-ZA" sz="1400" dirty="0">
                <a:solidFill>
                  <a:schemeClr val="tx2"/>
                </a:solidFill>
                <a:ea typeface="Times New Roman" pitchFamily="18" charset="0"/>
                <a:cs typeface="Tahoma" pitchFamily="34" charset="0"/>
              </a:rPr>
              <a:t>factors can at times, combine to influence tax compliance and/or compliance behaviour. Some of these extend even beyond the bounds of tax administration and relate to changing social and economic </a:t>
            </a:r>
            <a:r>
              <a:rPr lang="en-ZA" sz="1400" dirty="0" smtClean="0">
                <a:solidFill>
                  <a:schemeClr val="tx2"/>
                </a:solidFill>
                <a:ea typeface="Times New Roman" pitchFamily="18" charset="0"/>
                <a:cs typeface="Tahoma" pitchFamily="34" charset="0"/>
              </a:rPr>
              <a:t>conditions. Observed </a:t>
            </a:r>
            <a:r>
              <a:rPr lang="en-ZA" sz="1400" dirty="0">
                <a:solidFill>
                  <a:schemeClr val="tx2"/>
                </a:solidFill>
                <a:ea typeface="Times New Roman" pitchFamily="18" charset="0"/>
                <a:cs typeface="Tahoma" pitchFamily="34" charset="0"/>
              </a:rPr>
              <a:t>global trends show that tax administrations are increasingly monitoring the public opinion and its impact on tax compliance behaviour in order to maintain a sustained balance on the compliance strategy. These additional obligations form part of the context within which SARS operate and represent a real imposed on resource allocation and usage</a:t>
            </a:r>
            <a:r>
              <a:rPr lang="en-ZA" sz="1400" dirty="0" smtClean="0">
                <a:solidFill>
                  <a:schemeClr val="tx2"/>
                </a:solidFill>
                <a:ea typeface="Times New Roman" pitchFamily="18" charset="0"/>
                <a:cs typeface="Tahoma" pitchFamily="34" charset="0"/>
              </a:rPr>
              <a:t>.</a:t>
            </a:r>
          </a:p>
          <a:p>
            <a:pPr marL="0" lvl="3" algn="just">
              <a:lnSpc>
                <a:spcPct val="150000"/>
              </a:lnSpc>
            </a:pPr>
            <a:endParaRPr lang="en-ZA" sz="1400" dirty="0">
              <a:solidFill>
                <a:schemeClr val="tx2"/>
              </a:solidFill>
              <a:ea typeface="Times New Roman" pitchFamily="18" charset="0"/>
              <a:cs typeface="Tahoma" pitchFamily="34" charset="0"/>
            </a:endParaRPr>
          </a:p>
          <a:p>
            <a:pPr marL="0" lvl="3" algn="just">
              <a:lnSpc>
                <a:spcPct val="150000"/>
              </a:lnSpc>
            </a:pPr>
            <a:r>
              <a:rPr lang="en-ZA" sz="1400" dirty="0">
                <a:solidFill>
                  <a:schemeClr val="tx2"/>
                </a:solidFill>
                <a:ea typeface="Times New Roman" pitchFamily="18" charset="0"/>
                <a:cs typeface="Tahoma" pitchFamily="34" charset="0"/>
              </a:rPr>
              <a:t>The public opinion survey on tax compliance will provide key input to the formulation of compliance strategy at the same time afford SARS a complementary view on the drivers of tax compliance behaviour. One way of understanding the operating context is through measuring, tracking and monitoring tax compliance through public opinion survey.</a:t>
            </a:r>
          </a:p>
          <a:p>
            <a:pPr marL="0" lvl="3" algn="just">
              <a:lnSpc>
                <a:spcPct val="150000"/>
              </a:lnSpc>
            </a:pPr>
            <a:endParaRPr lang="en-ZA" sz="1400" dirty="0">
              <a:solidFill>
                <a:schemeClr val="tx2"/>
              </a:solidFill>
              <a:ea typeface="Times New Roman" pitchFamily="18" charset="0"/>
              <a:cs typeface="Tahoma" pitchFamily="34" charset="0"/>
            </a:endParaRPr>
          </a:p>
        </p:txBody>
      </p:sp>
    </p:spTree>
    <p:extLst>
      <p:ext uri="{BB962C8B-B14F-4D97-AF65-F5344CB8AC3E}">
        <p14:creationId xmlns:p14="http://schemas.microsoft.com/office/powerpoint/2010/main" val="2590587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6864668" y="6561138"/>
            <a:ext cx="862012" cy="184666"/>
          </a:xfrm>
        </p:spPr>
        <p:txBody>
          <a:bodyPr/>
          <a:lstStyle/>
          <a:p>
            <a:fld id="{25B0C65C-ACB3-41B3-B9D6-603EB25AD180}" type="slidenum">
              <a:rPr lang="en-ZA" smtClean="0">
                <a:solidFill>
                  <a:schemeClr val="tx1"/>
                </a:solidFill>
              </a:rPr>
              <a:pPr/>
              <a:t>8</a:t>
            </a:fld>
            <a:endParaRPr lang="en-ZA" dirty="0">
              <a:solidFill>
                <a:schemeClr val="tx1"/>
              </a:solidFill>
            </a:endParaRPr>
          </a:p>
        </p:txBody>
      </p:sp>
      <p:sp>
        <p:nvSpPr>
          <p:cNvPr id="7" name="Title 1"/>
          <p:cNvSpPr txBox="1">
            <a:spLocks/>
          </p:cNvSpPr>
          <p:nvPr/>
        </p:nvSpPr>
        <p:spPr>
          <a:xfrm>
            <a:off x="0" y="285914"/>
            <a:ext cx="9144000" cy="261610"/>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smtClean="0"/>
              <a:t>Scope of work</a:t>
            </a:r>
            <a:endParaRPr lang="en-ZA" dirty="0"/>
          </a:p>
        </p:txBody>
      </p:sp>
      <p:graphicFrame>
        <p:nvGraphicFramePr>
          <p:cNvPr id="5" name="Object 4"/>
          <p:cNvGraphicFramePr>
            <a:graphicFrameLocks noChangeAspect="1"/>
          </p:cNvGraphicFramePr>
          <p:nvPr>
            <p:extLst>
              <p:ext uri="{D42A27DB-BD31-4B8C-83A1-F6EECF244321}">
                <p14:modId xmlns:p14="http://schemas.microsoft.com/office/powerpoint/2010/main" val="5208163"/>
              </p:ext>
            </p:extLst>
          </p:nvPr>
        </p:nvGraphicFramePr>
        <p:xfrm>
          <a:off x="1571297" y="1540258"/>
          <a:ext cx="914400" cy="771525"/>
        </p:xfrm>
        <a:graphic>
          <a:graphicData uri="http://schemas.openxmlformats.org/presentationml/2006/ole">
            <mc:AlternateContent xmlns:mc="http://schemas.openxmlformats.org/markup-compatibility/2006">
              <mc:Choice xmlns:v="urn:schemas-microsoft-com:vml" Requires="v">
                <p:oleObj spid="_x0000_s88097" name="Acrobat Document" showAsIcon="1" r:id="rId4" imgW="914400" imgH="771480" progId="AcroExch.Document.7">
                  <p:embed/>
                </p:oleObj>
              </mc:Choice>
              <mc:Fallback>
                <p:oleObj name="Acrobat Document" showAsIcon="1" r:id="rId4" imgW="914400" imgH="771480" progId="AcroExch.Document.7">
                  <p:embed/>
                  <p:pic>
                    <p:nvPicPr>
                      <p:cNvPr id="0" name=""/>
                      <p:cNvPicPr/>
                      <p:nvPr/>
                    </p:nvPicPr>
                    <p:blipFill>
                      <a:blip r:embed="rId5"/>
                      <a:stretch>
                        <a:fillRect/>
                      </a:stretch>
                    </p:blipFill>
                    <p:spPr>
                      <a:xfrm>
                        <a:off x="1571297" y="1540258"/>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1207086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ChangeArrowheads="1"/>
          </p:cNvSpPr>
          <p:nvPr/>
        </p:nvSpPr>
        <p:spPr bwMode="auto">
          <a:xfrm>
            <a:off x="539750" y="1071563"/>
            <a:ext cx="8175625" cy="5218112"/>
          </a:xfrm>
          <a:prstGeom prst="rect">
            <a:avLst/>
          </a:prstGeom>
          <a:noFill/>
          <a:ln w="9525" algn="ctr">
            <a:noFill/>
            <a:miter lim="800000"/>
            <a:headEnd/>
            <a:tailEnd/>
          </a:ln>
        </p:spPr>
        <p:txBody>
          <a:bodyPr/>
          <a:lstStyle/>
          <a:p>
            <a:pPr marL="228600" indent="-228600">
              <a:lnSpc>
                <a:spcPct val="135000"/>
              </a:lnSpc>
              <a:spcBef>
                <a:spcPct val="75000"/>
              </a:spcBef>
              <a:spcAft>
                <a:spcPct val="10000"/>
              </a:spcAft>
              <a:buClr>
                <a:schemeClr val="accent1"/>
              </a:buClr>
            </a:pPr>
            <a:r>
              <a:rPr lang="en-US" sz="2000" b="1" dirty="0">
                <a:solidFill>
                  <a:schemeClr val="tx2"/>
                </a:solidFill>
              </a:rPr>
              <a:t>1. Welcome and Introduction</a:t>
            </a:r>
          </a:p>
          <a:p>
            <a:pPr marL="228600" indent="-228600">
              <a:lnSpc>
                <a:spcPct val="135000"/>
              </a:lnSpc>
              <a:spcBef>
                <a:spcPct val="75000"/>
              </a:spcBef>
              <a:spcAft>
                <a:spcPct val="10000"/>
              </a:spcAft>
              <a:buClr>
                <a:schemeClr val="accent1"/>
              </a:buClr>
            </a:pPr>
            <a:r>
              <a:rPr lang="en-ZA" sz="2000" b="1" dirty="0">
                <a:solidFill>
                  <a:schemeClr val="tx2"/>
                </a:solidFill>
              </a:rPr>
              <a:t>2. RFP Timelines</a:t>
            </a:r>
          </a:p>
          <a:p>
            <a:pPr marL="228600" indent="-228600">
              <a:lnSpc>
                <a:spcPct val="135000"/>
              </a:lnSpc>
              <a:spcBef>
                <a:spcPct val="75000"/>
              </a:spcBef>
              <a:spcAft>
                <a:spcPct val="10000"/>
              </a:spcAft>
              <a:buClr>
                <a:schemeClr val="accent1"/>
              </a:buClr>
            </a:pPr>
            <a:r>
              <a:rPr lang="en-ZA" sz="2000" b="1" dirty="0">
                <a:solidFill>
                  <a:schemeClr val="tx2"/>
                </a:solidFill>
              </a:rPr>
              <a:t>3. Background and Scope of work</a:t>
            </a:r>
          </a:p>
          <a:p>
            <a:pPr marL="228600" indent="-228600">
              <a:lnSpc>
                <a:spcPct val="135000"/>
              </a:lnSpc>
              <a:spcBef>
                <a:spcPct val="75000"/>
              </a:spcBef>
              <a:spcAft>
                <a:spcPct val="10000"/>
              </a:spcAft>
              <a:buClr>
                <a:schemeClr val="accent1"/>
              </a:buClr>
            </a:pPr>
            <a:r>
              <a:rPr lang="en-ZA" sz="2000" b="1" dirty="0">
                <a:solidFill>
                  <a:srgbClr val="FF0000"/>
                </a:solidFill>
              </a:rPr>
              <a:t>4</a:t>
            </a:r>
            <a:r>
              <a:rPr lang="en-ZA" sz="2000" b="1" dirty="0" smtClean="0">
                <a:solidFill>
                  <a:srgbClr val="FF0000"/>
                </a:solidFill>
              </a:rPr>
              <a:t>. </a:t>
            </a:r>
            <a:r>
              <a:rPr lang="en-ZA" sz="2000" b="1" dirty="0">
                <a:solidFill>
                  <a:srgbClr val="FF0000"/>
                </a:solidFill>
              </a:rPr>
              <a:t>Bid </a:t>
            </a:r>
            <a:r>
              <a:rPr lang="en-ZA" sz="2000" b="1" dirty="0" smtClean="0">
                <a:solidFill>
                  <a:srgbClr val="FF0000"/>
                </a:solidFill>
              </a:rPr>
              <a:t>Evaluation Process</a:t>
            </a:r>
            <a:endParaRPr lang="en-ZA" sz="2000" b="1" dirty="0">
              <a:solidFill>
                <a:srgbClr val="FF0000"/>
              </a:solidFill>
            </a:endParaRPr>
          </a:p>
          <a:p>
            <a:pPr marL="228600" indent="-228600">
              <a:lnSpc>
                <a:spcPct val="135000"/>
              </a:lnSpc>
              <a:spcBef>
                <a:spcPct val="75000"/>
              </a:spcBef>
              <a:spcAft>
                <a:spcPct val="10000"/>
              </a:spcAft>
              <a:buClr>
                <a:schemeClr val="accent1"/>
              </a:buClr>
            </a:pPr>
            <a:r>
              <a:rPr lang="en-ZA" sz="2000" b="1" dirty="0">
                <a:solidFill>
                  <a:schemeClr val="tx2"/>
                </a:solidFill>
              </a:rPr>
              <a:t>5</a:t>
            </a:r>
            <a:r>
              <a:rPr lang="en-ZA" sz="2000" b="1" dirty="0" smtClean="0">
                <a:solidFill>
                  <a:schemeClr val="tx2"/>
                </a:solidFill>
              </a:rPr>
              <a:t>. Price &amp; BBBEE</a:t>
            </a:r>
            <a:endParaRPr lang="en-ZA" sz="2000" b="1" dirty="0">
              <a:solidFill>
                <a:schemeClr val="tx2"/>
              </a:solidFill>
            </a:endParaRPr>
          </a:p>
          <a:p>
            <a:pPr marL="228600" indent="-228600">
              <a:lnSpc>
                <a:spcPct val="135000"/>
              </a:lnSpc>
              <a:spcBef>
                <a:spcPct val="75000"/>
              </a:spcBef>
              <a:spcAft>
                <a:spcPct val="10000"/>
              </a:spcAft>
              <a:buClr>
                <a:schemeClr val="accent1"/>
              </a:buClr>
            </a:pPr>
            <a:r>
              <a:rPr lang="en-ZA" sz="2000" b="1" dirty="0">
                <a:solidFill>
                  <a:schemeClr val="tx2"/>
                </a:solidFill>
              </a:rPr>
              <a:t>6</a:t>
            </a:r>
            <a:r>
              <a:rPr lang="en-ZA" sz="2000" b="1" dirty="0" smtClean="0">
                <a:solidFill>
                  <a:schemeClr val="tx2"/>
                </a:solidFill>
              </a:rPr>
              <a:t>. Draft </a:t>
            </a:r>
            <a:r>
              <a:rPr lang="en-ZA" sz="2000" b="1" dirty="0">
                <a:solidFill>
                  <a:schemeClr val="tx2"/>
                </a:solidFill>
              </a:rPr>
              <a:t>SLA</a:t>
            </a:r>
          </a:p>
          <a:p>
            <a:pPr marL="228600" indent="-228600">
              <a:lnSpc>
                <a:spcPct val="135000"/>
              </a:lnSpc>
              <a:spcBef>
                <a:spcPct val="75000"/>
              </a:spcBef>
              <a:spcAft>
                <a:spcPct val="10000"/>
              </a:spcAft>
              <a:buClr>
                <a:schemeClr val="accent1"/>
              </a:buClr>
            </a:pPr>
            <a:r>
              <a:rPr lang="en-ZA" sz="2000" b="1" dirty="0">
                <a:solidFill>
                  <a:schemeClr val="tx2"/>
                </a:solidFill>
              </a:rPr>
              <a:t>7</a:t>
            </a:r>
            <a:r>
              <a:rPr lang="en-ZA" sz="2000" b="1" dirty="0" smtClean="0">
                <a:solidFill>
                  <a:schemeClr val="tx2"/>
                </a:solidFill>
              </a:rPr>
              <a:t>. </a:t>
            </a:r>
            <a:r>
              <a:rPr lang="en-ZA" sz="2000" b="1" dirty="0">
                <a:solidFill>
                  <a:schemeClr val="tx2"/>
                </a:solidFill>
              </a:rPr>
              <a:t>RFP submission and contact details</a:t>
            </a:r>
          </a:p>
          <a:p>
            <a:pPr marL="228600" indent="-228600">
              <a:lnSpc>
                <a:spcPct val="135000"/>
              </a:lnSpc>
              <a:spcBef>
                <a:spcPct val="75000"/>
              </a:spcBef>
              <a:spcAft>
                <a:spcPct val="10000"/>
              </a:spcAft>
              <a:buClr>
                <a:schemeClr val="accent1"/>
              </a:buClr>
            </a:pPr>
            <a:r>
              <a:rPr lang="en-ZA" sz="2000" b="1" dirty="0">
                <a:solidFill>
                  <a:schemeClr val="tx2"/>
                </a:solidFill>
              </a:rPr>
              <a:t>8</a:t>
            </a:r>
            <a:r>
              <a:rPr lang="en-ZA" sz="2000" b="1" dirty="0" smtClean="0">
                <a:solidFill>
                  <a:schemeClr val="tx2"/>
                </a:solidFill>
              </a:rPr>
              <a:t>. </a:t>
            </a:r>
            <a:r>
              <a:rPr lang="en-ZA" sz="2000" b="1" dirty="0">
                <a:solidFill>
                  <a:schemeClr val="tx2"/>
                </a:solidFill>
              </a:rPr>
              <a:t>Q&amp;A</a:t>
            </a:r>
            <a:endParaRPr lang="en-ZA" sz="1200" dirty="0"/>
          </a:p>
          <a:p>
            <a:pPr marL="228600" indent="-228600"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a:lnSpc>
                <a:spcPct val="135000"/>
              </a:lnSpc>
              <a:spcBef>
                <a:spcPct val="75000"/>
              </a:spcBef>
              <a:spcAft>
                <a:spcPct val="10000"/>
              </a:spcAft>
              <a:buClr>
                <a:schemeClr val="accent1"/>
              </a:buClr>
              <a:buFontTx/>
              <a:buChar char="•"/>
            </a:pPr>
            <a:endParaRPr lang="en-ZA" sz="1200" dirty="0">
              <a:solidFill>
                <a:schemeClr val="tx1"/>
              </a:solidFill>
            </a:endParaRPr>
          </a:p>
          <a:p>
            <a:pPr marL="636588" lvl="1" indent="-179388" algn="l" eaLnBrk="0" hangingPunct="0">
              <a:lnSpc>
                <a:spcPct val="110000"/>
              </a:lnSpc>
              <a:spcBef>
                <a:spcPct val="50000"/>
              </a:spcBef>
              <a:spcAft>
                <a:spcPct val="10000"/>
              </a:spcAft>
              <a:buClr>
                <a:schemeClr val="tx2"/>
              </a:buClr>
              <a:buSzPct val="120000"/>
              <a:buFontTx/>
              <a:buChar char="•"/>
            </a:pPr>
            <a:endParaRPr lang="en-ZA" sz="1200" dirty="0">
              <a:solidFill>
                <a:schemeClr val="tx1"/>
              </a:solidFill>
            </a:endParaRPr>
          </a:p>
          <a:p>
            <a:pPr marL="228600" indent="-228600" algn="l" eaLnBrk="0" hangingPunct="0">
              <a:lnSpc>
                <a:spcPct val="110000"/>
              </a:lnSpc>
              <a:spcBef>
                <a:spcPct val="10000"/>
              </a:spcBef>
              <a:spcAft>
                <a:spcPct val="10000"/>
              </a:spcAft>
              <a:buClr>
                <a:schemeClr val="tx2"/>
              </a:buClr>
              <a:buSzPct val="120000"/>
              <a:buFontTx/>
              <a:buChar char="•"/>
            </a:pPr>
            <a:endParaRPr lang="en-US" sz="1200" dirty="0">
              <a:solidFill>
                <a:schemeClr val="tx1"/>
              </a:solidFill>
            </a:endParaRPr>
          </a:p>
        </p:txBody>
      </p:sp>
      <p:sp>
        <p:nvSpPr>
          <p:cNvPr id="3" name="Slide Number Placeholder 2"/>
          <p:cNvSpPr>
            <a:spLocks noGrp="1"/>
          </p:cNvSpPr>
          <p:nvPr>
            <p:ph type="sldNum" sz="quarter" idx="11"/>
          </p:nvPr>
        </p:nvSpPr>
        <p:spPr>
          <a:xfrm>
            <a:off x="6884988" y="6530658"/>
            <a:ext cx="862012" cy="184666"/>
          </a:xfrm>
        </p:spPr>
        <p:txBody>
          <a:bodyPr/>
          <a:lstStyle/>
          <a:p>
            <a:pPr>
              <a:defRPr/>
            </a:pPr>
            <a:fld id="{1D46AC71-C261-4AF3-BFB1-CCAEF8821007}" type="slidenum">
              <a:rPr lang="en-ZA" smtClean="0">
                <a:solidFill>
                  <a:schemeClr val="tx1"/>
                </a:solidFill>
              </a:rPr>
              <a:pPr>
                <a:defRPr/>
              </a:pPr>
              <a:t>9</a:t>
            </a:fld>
            <a:endParaRPr lang="en-ZA" dirty="0">
              <a:solidFill>
                <a:schemeClr val="tx1"/>
              </a:solidFill>
            </a:endParaRPr>
          </a:p>
        </p:txBody>
      </p:sp>
      <p:sp>
        <p:nvSpPr>
          <p:cNvPr id="5" name="Title 1"/>
          <p:cNvSpPr txBox="1">
            <a:spLocks/>
          </p:cNvSpPr>
          <p:nvPr/>
        </p:nvSpPr>
        <p:spPr>
          <a:xfrm>
            <a:off x="0" y="285750"/>
            <a:ext cx="9144000" cy="261938"/>
          </a:xfrm>
          <a:prstGeom prst="rect">
            <a:avLst/>
          </a:prstGeom>
          <a:noFill/>
          <a:ln w="9525">
            <a:noFill/>
            <a:miter lim="800000"/>
            <a:headEnd/>
            <a:tailEnd/>
          </a:ln>
        </p:spPr>
        <p:txBody>
          <a:bodyPr vert="horz" wrap="square" lIns="360000" tIns="0" rIns="0" bIns="0" numCol="1" anchor="ctr" anchorCtr="0" compatLnSpc="1">
            <a:prstTxWarp prst="textNoShape">
              <a:avLst/>
            </a:prstTxWarp>
            <a:spAutoFit/>
          </a:bodyPr>
          <a:lstStyle>
            <a:defPPr>
              <a:defRPr lang="en-US"/>
            </a:defPPr>
            <a:lvl1pPr marL="0" marR="0" lvl="0" indent="0" defTabSz="914400" eaLnBrk="1" latinLnBrk="0" hangingPunct="1">
              <a:lnSpc>
                <a:spcPct val="85000"/>
              </a:lnSpc>
              <a:buClrTx/>
              <a:buSzTx/>
              <a:buFontTx/>
              <a:buNone/>
              <a:tabLst/>
              <a:defRPr kumimoji="0" sz="2000" b="1" i="0" u="none" strike="noStrike" cap="none" spc="0" normalizeH="0" baseline="0">
                <a:ln>
                  <a:noFill/>
                </a:ln>
                <a:solidFill>
                  <a:schemeClr val="bg1"/>
                </a:solidFill>
                <a:effectLst>
                  <a:outerShdw blurRad="38100" dist="38100" dir="2700000" algn="tl">
                    <a:srgbClr val="000000">
                      <a:alpha val="43137"/>
                    </a:srgbClr>
                  </a:outerShdw>
                </a:effectLst>
                <a:uLnTx/>
                <a:uFillTx/>
                <a:latin typeface="+mj-lt"/>
                <a:ea typeface="+mj-ea"/>
                <a:cs typeface="+mj-cs"/>
              </a:defRPr>
            </a:lvl1pPr>
          </a:lstStyle>
          <a:p>
            <a:r>
              <a:rPr lang="en-ZA" dirty="0"/>
              <a:t>Table of Content</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Z8X2IV_QsEuoi_8kMCOMT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Z8X2IV_QsEuoi_8kMCOMT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Gi.6WzRpDUCn0RgiBeBSRA"/>
</p:tagLst>
</file>

<file path=ppt/tags/tag3.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SCm5jT94dkWYSz3eIQg9t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9VzwVlcr.0e3W1C.Q2UNGw"/>
</p:tagLst>
</file>

<file path=ppt/tags/tag6.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Z8X2IV_QsEuoi_8kMCOM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Gi.6WzRpDUCn0RgiBeBSRA"/>
</p:tagLst>
</file>

<file path=ppt/tags/tag9.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heme/theme1.xml><?xml version="1.0" encoding="utf-8"?>
<a:theme xmlns:a="http://schemas.openxmlformats.org/drawingml/2006/main" name="Template">
  <a:themeElements>
    <a:clrScheme name="Template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lgn="ctr">
          <a:solidFill>
            <a:schemeClr val="tx2">
              <a:lumMod val="75000"/>
            </a:schemeClr>
          </a:solidFill>
          <a:miter lim="800000"/>
          <a:headEnd/>
          <a:tailEnd/>
        </a:ln>
      </a:spPr>
      <a:bodyPr/>
      <a:lstStyle>
        <a:defPPr marL="228600" indent="-228600" algn="l">
          <a:lnSpc>
            <a:spcPct val="135000"/>
          </a:lnSpc>
          <a:spcBef>
            <a:spcPct val="75000"/>
          </a:spcBef>
          <a:spcAft>
            <a:spcPct val="10000"/>
          </a:spcAft>
          <a:buClr>
            <a:schemeClr val="accent1"/>
          </a:buClr>
          <a:defRPr sz="2000" b="1" dirty="0">
            <a:solidFill>
              <a:srgbClr val="FF0000"/>
            </a:solidFill>
            <a:ea typeface="SimSun" pitchFamily="2" charset="-122"/>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3810" tIns="0" rIns="3810" bIns="0" numCol="1" anchor="ctr" anchorCtr="0" compatLnSpc="1">
        <a:prstTxWarp prst="textNoShape">
          <a:avLst/>
        </a:prstTxWarp>
      </a:bodyPr>
      <a:lstStyle>
        <a:defPPr marL="0" marR="0" indent="0" algn="l" defTabSz="895350" rtl="0" eaLnBrk="1" fontAlgn="base" latinLnBrk="0" hangingPunct="1">
          <a:lnSpc>
            <a:spcPct val="100000"/>
          </a:lnSpc>
          <a:spcBef>
            <a:spcPct val="0"/>
          </a:spcBef>
          <a:spcAft>
            <a:spcPct val="0"/>
          </a:spcAft>
          <a:buClrTx/>
          <a:buSzPct val="120000"/>
          <a:buFontTx/>
          <a:buNone/>
          <a:tabLst/>
          <a:defRPr kumimoji="0" lang="en-GB" sz="1600" b="1" i="0" u="none" strike="noStrike" cap="none" normalizeH="0" baseline="0" smtClean="0">
            <a:ln>
              <a:noFill/>
            </a:ln>
            <a:solidFill>
              <a:schemeClr val="tx1"/>
            </a:solidFill>
            <a:effectLst/>
            <a:latin typeface="Arial" charset="0"/>
          </a:defRPr>
        </a:defPPr>
      </a:lstStyle>
    </a:lnDef>
  </a:objectDefaults>
  <a:extraClrSchemeLst>
    <a:extraClrScheme>
      <a:clrScheme name="Template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Template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Template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Template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Template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Template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Template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Template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Template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Template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Template 11">
        <a:dk1>
          <a:srgbClr val="000000"/>
        </a:dk1>
        <a:lt1>
          <a:srgbClr val="FFFFFF"/>
        </a:lt1>
        <a:dk2>
          <a:srgbClr val="004182"/>
        </a:dk2>
        <a:lt2>
          <a:srgbClr val="FFFFFF"/>
        </a:lt2>
        <a:accent1>
          <a:srgbClr val="CCD2E6"/>
        </a:accent1>
        <a:accent2>
          <a:srgbClr val="CEA99C"/>
        </a:accent2>
        <a:accent3>
          <a:srgbClr val="FFFFFF"/>
        </a:accent3>
        <a:accent4>
          <a:srgbClr val="000000"/>
        </a:accent4>
        <a:accent5>
          <a:srgbClr val="E2E5F0"/>
        </a:accent5>
        <a:accent6>
          <a:srgbClr val="BA998D"/>
        </a:accent6>
        <a:hlink>
          <a:srgbClr val="5D75A9"/>
        </a:hlink>
        <a:folHlink>
          <a:srgbClr val="8B332B"/>
        </a:folHlink>
      </a:clrScheme>
      <a:clrMap bg1="lt1" tx1="dk1" bg2="lt2" tx2="dk2" accent1="accent1" accent2="accent2" accent3="accent3" accent4="accent4" accent5="accent5" accent6="accent6" hlink="hlink" folHlink="folHlink"/>
    </a:extraClrScheme>
    <a:extraClrScheme>
      <a:clrScheme name="Template 12">
        <a:dk1>
          <a:srgbClr val="000000"/>
        </a:dk1>
        <a:lt1>
          <a:srgbClr val="FFFFFF"/>
        </a:lt1>
        <a:dk2>
          <a:srgbClr val="004F87"/>
        </a:dk2>
        <a:lt2>
          <a:srgbClr val="E6ECF1"/>
        </a:lt2>
        <a:accent1>
          <a:srgbClr val="CCDEEE"/>
        </a:accent1>
        <a:accent2>
          <a:srgbClr val="C41130"/>
        </a:accent2>
        <a:accent3>
          <a:srgbClr val="FFFFFF"/>
        </a:accent3>
        <a:accent4>
          <a:srgbClr val="000000"/>
        </a:accent4>
        <a:accent5>
          <a:srgbClr val="E2ECF5"/>
        </a:accent5>
        <a:accent6>
          <a:srgbClr val="B10E2A"/>
        </a:accent6>
        <a:hlink>
          <a:srgbClr val="0078B2"/>
        </a:hlink>
        <a:folHlink>
          <a:srgbClr val="003366"/>
        </a:folHlink>
      </a:clrScheme>
      <a:clrMap bg1="lt1" tx1="dk1" bg2="lt2" tx2="dk2" accent1="accent1" accent2="accent2" accent3="accent3" accent4="accent4" accent5="accent5" accent6="accent6" hlink="hlink" folHlink="folHlink"/>
    </a:extraClrScheme>
    <a:extraClrScheme>
      <a:clrScheme name="Template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nsoldiated performance scorecards 18 09 2007 v0 3">
  <a:themeElements>
    <a:clrScheme name="1_Consoldiated performance scorecards 18 09 2007 v0 3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fontScheme name="1_Consoldiated performance scorecards 18 09 2007 v0 3">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nsoldiated performance scorecards 18 09 2007 v0 3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1_Consoldiated performance scorecards 18 09 2007 v0 3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1_Consoldiated performance scorecards 18 09 2007 v0 3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1_Consoldiated performance scorecards 18 09 2007 v0 3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1_Consoldiated performance scorecards 18 09 2007 v0 3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1_Consoldiated performance scorecards 18 09 2007 v0 3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1_Consoldiated performance scorecards 18 09 2007 v0 3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1_Consoldiated performance scorecards 18 09 2007 v0 3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1_Consoldiated performance scorecards 18 09 2007 v0 3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1_Consoldiated performance scorecards 18 09 2007 v0 3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1_Consoldiated performance scorecards 18 09 2007 v0 3 11">
        <a:dk1>
          <a:srgbClr val="000000"/>
        </a:dk1>
        <a:lt1>
          <a:srgbClr val="FFFFFF"/>
        </a:lt1>
        <a:dk2>
          <a:srgbClr val="004182"/>
        </a:dk2>
        <a:lt2>
          <a:srgbClr val="FFFFFF"/>
        </a:lt2>
        <a:accent1>
          <a:srgbClr val="CCD2E6"/>
        </a:accent1>
        <a:accent2>
          <a:srgbClr val="CEA99C"/>
        </a:accent2>
        <a:accent3>
          <a:srgbClr val="FFFFFF"/>
        </a:accent3>
        <a:accent4>
          <a:srgbClr val="000000"/>
        </a:accent4>
        <a:accent5>
          <a:srgbClr val="E2E5F0"/>
        </a:accent5>
        <a:accent6>
          <a:srgbClr val="BA998D"/>
        </a:accent6>
        <a:hlink>
          <a:srgbClr val="5D75A9"/>
        </a:hlink>
        <a:folHlink>
          <a:srgbClr val="8B332B"/>
        </a:folHlink>
      </a:clrScheme>
      <a:clrMap bg1="lt1" tx1="dk1" bg2="lt2" tx2="dk2" accent1="accent1" accent2="accent2" accent3="accent3" accent4="accent4" accent5="accent5" accent6="accent6" hlink="hlink" folHlink="folHlink"/>
    </a:extraClrScheme>
    <a:extraClrScheme>
      <a:clrScheme name="1_Consoldiated performance scorecards 18 09 2007 v0 3 12">
        <a:dk1>
          <a:srgbClr val="000000"/>
        </a:dk1>
        <a:lt1>
          <a:srgbClr val="FFFFFF"/>
        </a:lt1>
        <a:dk2>
          <a:srgbClr val="004F87"/>
        </a:dk2>
        <a:lt2>
          <a:srgbClr val="E6ECF1"/>
        </a:lt2>
        <a:accent1>
          <a:srgbClr val="CCDEEE"/>
        </a:accent1>
        <a:accent2>
          <a:srgbClr val="C41130"/>
        </a:accent2>
        <a:accent3>
          <a:srgbClr val="FFFFFF"/>
        </a:accent3>
        <a:accent4>
          <a:srgbClr val="000000"/>
        </a:accent4>
        <a:accent5>
          <a:srgbClr val="E2ECF5"/>
        </a:accent5>
        <a:accent6>
          <a:srgbClr val="B10E2A"/>
        </a:accent6>
        <a:hlink>
          <a:srgbClr val="0078B2"/>
        </a:hlink>
        <a:folHlink>
          <a:srgbClr val="003366"/>
        </a:folHlink>
      </a:clrScheme>
      <a:clrMap bg1="lt1" tx1="dk1" bg2="lt2" tx2="dk2" accent1="accent1" accent2="accent2" accent3="accent3" accent4="accent4" accent5="accent5" accent6="accent6" hlink="hlink" folHlink="folHlink"/>
    </a:extraClrScheme>
    <a:extraClrScheme>
      <a:clrScheme name="1_Consoldiated performance scorecards 18 09 2007 v0 3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Template">
  <a:themeElements>
    <a:clrScheme name="Template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lgn="ctr">
          <a:solidFill>
            <a:schemeClr val="tx2">
              <a:lumMod val="75000"/>
            </a:schemeClr>
          </a:solidFill>
          <a:miter lim="800000"/>
          <a:headEnd/>
          <a:tailEnd/>
        </a:ln>
      </a:spPr>
      <a:bodyPr/>
      <a:lstStyle>
        <a:defPPr marL="228600" indent="-228600" algn="l">
          <a:lnSpc>
            <a:spcPct val="135000"/>
          </a:lnSpc>
          <a:spcBef>
            <a:spcPct val="75000"/>
          </a:spcBef>
          <a:spcAft>
            <a:spcPct val="10000"/>
          </a:spcAft>
          <a:buClr>
            <a:schemeClr val="accent1"/>
          </a:buClr>
          <a:defRPr sz="2000" b="1" dirty="0">
            <a:solidFill>
              <a:srgbClr val="FF0000"/>
            </a:solidFill>
            <a:ea typeface="SimSun" pitchFamily="2" charset="-122"/>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3810" tIns="0" rIns="3810" bIns="0" numCol="1" anchor="ctr" anchorCtr="0" compatLnSpc="1">
        <a:prstTxWarp prst="textNoShape">
          <a:avLst/>
        </a:prstTxWarp>
      </a:bodyPr>
      <a:lstStyle>
        <a:defPPr marL="0" marR="0" indent="0" algn="l" defTabSz="895350" rtl="0" eaLnBrk="1" fontAlgn="base" latinLnBrk="0" hangingPunct="1">
          <a:lnSpc>
            <a:spcPct val="100000"/>
          </a:lnSpc>
          <a:spcBef>
            <a:spcPct val="0"/>
          </a:spcBef>
          <a:spcAft>
            <a:spcPct val="0"/>
          </a:spcAft>
          <a:buClrTx/>
          <a:buSzPct val="120000"/>
          <a:buFontTx/>
          <a:buNone/>
          <a:tabLst/>
          <a:defRPr kumimoji="0" lang="en-GB" sz="1600" b="1" i="0" u="none" strike="noStrike" cap="none" normalizeH="0" baseline="0" smtClean="0">
            <a:ln>
              <a:noFill/>
            </a:ln>
            <a:solidFill>
              <a:schemeClr val="tx1"/>
            </a:solidFill>
            <a:effectLst/>
            <a:latin typeface="Arial" charset="0"/>
          </a:defRPr>
        </a:defPPr>
      </a:lstStyle>
    </a:lnDef>
  </a:objectDefaults>
  <a:extraClrSchemeLst>
    <a:extraClrScheme>
      <a:clrScheme name="Template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Template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Template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Template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Template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Template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Template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Template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Template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Template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Template 11">
        <a:dk1>
          <a:srgbClr val="000000"/>
        </a:dk1>
        <a:lt1>
          <a:srgbClr val="FFFFFF"/>
        </a:lt1>
        <a:dk2>
          <a:srgbClr val="004182"/>
        </a:dk2>
        <a:lt2>
          <a:srgbClr val="FFFFFF"/>
        </a:lt2>
        <a:accent1>
          <a:srgbClr val="CCD2E6"/>
        </a:accent1>
        <a:accent2>
          <a:srgbClr val="CEA99C"/>
        </a:accent2>
        <a:accent3>
          <a:srgbClr val="FFFFFF"/>
        </a:accent3>
        <a:accent4>
          <a:srgbClr val="000000"/>
        </a:accent4>
        <a:accent5>
          <a:srgbClr val="E2E5F0"/>
        </a:accent5>
        <a:accent6>
          <a:srgbClr val="BA998D"/>
        </a:accent6>
        <a:hlink>
          <a:srgbClr val="5D75A9"/>
        </a:hlink>
        <a:folHlink>
          <a:srgbClr val="8B332B"/>
        </a:folHlink>
      </a:clrScheme>
      <a:clrMap bg1="lt1" tx1="dk1" bg2="lt2" tx2="dk2" accent1="accent1" accent2="accent2" accent3="accent3" accent4="accent4" accent5="accent5" accent6="accent6" hlink="hlink" folHlink="folHlink"/>
    </a:extraClrScheme>
    <a:extraClrScheme>
      <a:clrScheme name="Template 12">
        <a:dk1>
          <a:srgbClr val="000000"/>
        </a:dk1>
        <a:lt1>
          <a:srgbClr val="FFFFFF"/>
        </a:lt1>
        <a:dk2>
          <a:srgbClr val="004F87"/>
        </a:dk2>
        <a:lt2>
          <a:srgbClr val="E6ECF1"/>
        </a:lt2>
        <a:accent1>
          <a:srgbClr val="CCDEEE"/>
        </a:accent1>
        <a:accent2>
          <a:srgbClr val="C41130"/>
        </a:accent2>
        <a:accent3>
          <a:srgbClr val="FFFFFF"/>
        </a:accent3>
        <a:accent4>
          <a:srgbClr val="000000"/>
        </a:accent4>
        <a:accent5>
          <a:srgbClr val="E2ECF5"/>
        </a:accent5>
        <a:accent6>
          <a:srgbClr val="B10E2A"/>
        </a:accent6>
        <a:hlink>
          <a:srgbClr val="0078B2"/>
        </a:hlink>
        <a:folHlink>
          <a:srgbClr val="003366"/>
        </a:folHlink>
      </a:clrScheme>
      <a:clrMap bg1="lt1" tx1="dk1" bg2="lt2" tx2="dk2" accent1="accent1" accent2="accent2" accent3="accent3" accent4="accent4" accent5="accent5" accent6="accent6" hlink="hlink" folHlink="folHlink"/>
    </a:extraClrScheme>
    <a:extraClrScheme>
      <a:clrScheme name="Template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emplate 13">
    <a:dk1>
      <a:srgbClr val="000000"/>
    </a:dk1>
    <a:lt1>
      <a:srgbClr val="FFFFFF"/>
    </a:lt1>
    <a:dk2>
      <a:srgbClr val="004F87"/>
    </a:dk2>
    <a:lt2>
      <a:srgbClr val="E6ECF1"/>
    </a:lt2>
    <a:accent1>
      <a:srgbClr val="CCDEEE"/>
    </a:accent1>
    <a:accent2>
      <a:srgbClr val="6AAED8"/>
    </a:accent2>
    <a:accent3>
      <a:srgbClr val="FFFFFF"/>
    </a:accent3>
    <a:accent4>
      <a:srgbClr val="000000"/>
    </a:accent4>
    <a:accent5>
      <a:srgbClr val="E2ECF5"/>
    </a:accent5>
    <a:accent6>
      <a:srgbClr val="5F9DC4"/>
    </a:accent6>
    <a:hlink>
      <a:srgbClr val="0078B2"/>
    </a:hlink>
    <a:folHlink>
      <a:srgbClr val="00336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928FFA64B0FD748AC838E1C2318FB85" ma:contentTypeVersion="0" ma:contentTypeDescription="Create a new document." ma:contentTypeScope="" ma:versionID="3a52d3dfade9d45e0d481787bc1e3782">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7D5004-BB8D-4587-9E84-8A02B32B8D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F084604-662F-4271-A331-F95A5440E66C}">
  <ds:schemaRefs>
    <ds:schemaRef ds:uri="http://schemas.microsoft.com/office/infopath/2007/PartnerControls"/>
    <ds:schemaRef ds:uri="http://purl.org/dc/elements/1.1/"/>
    <ds:schemaRef ds:uri="http://purl.org/dc/terms/"/>
    <ds:schemaRef ds:uri="http://schemas.microsoft.com/office/2006/documentManagement/types"/>
    <ds:schemaRef ds:uri="http://schemas.microsoft.com/office/2006/metadata/properties"/>
    <ds:schemaRef ds:uri="http://www.w3.org/XML/1998/namespace"/>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445AF35A-DDDE-4BBE-BDC4-6E9BF60451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59681</TotalTime>
  <Words>1924</Words>
  <Application>Microsoft Office PowerPoint</Application>
  <PresentationFormat>On-screen Show (4:3)</PresentationFormat>
  <Paragraphs>393</Paragraphs>
  <Slides>31</Slides>
  <Notes>21</Notes>
  <HiddenSlides>0</HiddenSlides>
  <MMClips>0</MMClips>
  <ScaleCrop>false</ScaleCrop>
  <HeadingPairs>
    <vt:vector size="6" baseType="variant">
      <vt:variant>
        <vt:lpstr>Theme</vt:lpstr>
      </vt:variant>
      <vt:variant>
        <vt:i4>3</vt:i4>
      </vt:variant>
      <vt:variant>
        <vt:lpstr>Embedded OLE Servers</vt:lpstr>
      </vt:variant>
      <vt:variant>
        <vt:i4>4</vt:i4>
      </vt:variant>
      <vt:variant>
        <vt:lpstr>Slide Titles</vt:lpstr>
      </vt:variant>
      <vt:variant>
        <vt:i4>31</vt:i4>
      </vt:variant>
    </vt:vector>
  </HeadingPairs>
  <TitlesOfParts>
    <vt:vector size="38" baseType="lpstr">
      <vt:lpstr>Template</vt:lpstr>
      <vt:lpstr>1_Consoldiated performance scorecards 18 09 2007 v0 3</vt:lpstr>
      <vt:lpstr>4_Template</vt:lpstr>
      <vt:lpstr>Acrobat Document</vt:lpstr>
      <vt:lpstr>Document</vt:lpstr>
      <vt:lpstr>Equation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Technical Requirements</vt:lpstr>
      <vt:lpstr>PowerPoint Presentation</vt:lpstr>
      <vt:lpstr>PowerPoint Presentation</vt:lpstr>
      <vt:lpstr>PowerPoint Presentation</vt:lpstr>
      <vt:lpstr>PowerPoint Presentation</vt:lpstr>
      <vt:lpstr>BEE = 20 Points</vt:lpstr>
      <vt:lpstr>BEE  Certificate -Amended Codes </vt:lpstr>
      <vt:lpstr>Use and acceptance of Affidavits </vt:lpstr>
      <vt:lpstr>Points Awarded for BBBEE Contribution</vt:lpstr>
      <vt:lpstr>PowerPoint Presentation</vt:lpstr>
      <vt:lpstr>PowerPoint Presentation</vt:lpstr>
      <vt:lpstr>Sub-contracting</vt:lpstr>
      <vt:lpstr>Joint Ventures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Exemption 2009-2010 Report</dc:title>
  <dc:creator>S2015751</dc:creator>
  <cp:lastModifiedBy>Siphiwo Magagula</cp:lastModifiedBy>
  <cp:revision>1111</cp:revision>
  <cp:lastPrinted>2017-09-12T07:36:29Z</cp:lastPrinted>
  <dcterms:created xsi:type="dcterms:W3CDTF">2010-07-28T18:35:53Z</dcterms:created>
  <dcterms:modified xsi:type="dcterms:W3CDTF">2017-11-09T09:16:44Z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0x010100A928FFA64B0FD748AC838E1C2318FB85</vt:lpwstr>
  </property>
</Properties>
</file>